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37"/>
  </p:notesMasterIdLst>
  <p:sldIdLst>
    <p:sldId id="256" r:id="rId2"/>
    <p:sldId id="257" r:id="rId3"/>
    <p:sldId id="258" r:id="rId4"/>
    <p:sldId id="259" r:id="rId5"/>
    <p:sldId id="260" r:id="rId6"/>
    <p:sldId id="262" r:id="rId7"/>
    <p:sldId id="263" r:id="rId8"/>
    <p:sldId id="264" r:id="rId9"/>
    <p:sldId id="266" r:id="rId10"/>
    <p:sldId id="267" r:id="rId11"/>
    <p:sldId id="268" r:id="rId12"/>
    <p:sldId id="261" r:id="rId13"/>
    <p:sldId id="265" r:id="rId14"/>
    <p:sldId id="269" r:id="rId15"/>
    <p:sldId id="270" r:id="rId16"/>
    <p:sldId id="308" r:id="rId17"/>
    <p:sldId id="272" r:id="rId18"/>
    <p:sldId id="271" r:id="rId19"/>
    <p:sldId id="310" r:id="rId20"/>
    <p:sldId id="273" r:id="rId21"/>
    <p:sldId id="274" r:id="rId22"/>
    <p:sldId id="311" r:id="rId23"/>
    <p:sldId id="277" r:id="rId24"/>
    <p:sldId id="278" r:id="rId25"/>
    <p:sldId id="279" r:id="rId26"/>
    <p:sldId id="280" r:id="rId27"/>
    <p:sldId id="281" r:id="rId28"/>
    <p:sldId id="309" r:id="rId29"/>
    <p:sldId id="301" r:id="rId30"/>
    <p:sldId id="302" r:id="rId31"/>
    <p:sldId id="303" r:id="rId32"/>
    <p:sldId id="304" r:id="rId33"/>
    <p:sldId id="305" r:id="rId34"/>
    <p:sldId id="306" r:id="rId35"/>
    <p:sldId id="307" r:id="rId36"/>
  </p:sldIdLst>
  <p:sldSz cx="9144000" cy="6858000" type="screen4x3"/>
  <p:notesSz cx="6858000" cy="9144000"/>
  <p:defaultTextStyle>
    <a:defPPr>
      <a:defRPr lang="el-GR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A32E8"/>
    <a:srgbClr val="DD3DC6"/>
    <a:srgbClr val="6763B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48" autoAdjust="0"/>
    <p:restoredTop sz="94700" autoAdjust="0"/>
  </p:normalViewPr>
  <p:slideViewPr>
    <p:cSldViewPr>
      <p:cViewPr varScale="1">
        <p:scale>
          <a:sx n="82" d="100"/>
          <a:sy n="82" d="100"/>
        </p:scale>
        <p:origin x="1469" y="67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microsoft.com/office/2016/11/relationships/changesInfo" Target="changesInfos/changesInfo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notesMaster" Target="notesMasters/notesMaster1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userId="08cf7f4297593144" providerId="LiveId" clId="{1E73BC7B-7235-4457-A6DC-E2B09CC50B15}"/>
  </pc:docChgLst>
  <pc:docChgLst>
    <pc:chgData userId="08cf7f4297593144" providerId="LiveId" clId="{0D488E3E-EE50-47E2-9E85-FEE426D15E1F}"/>
  </pc:docChgLst>
  <pc:docChgLst>
    <pc:chgData userId="08cf7f4297593144" providerId="LiveId" clId="{13DEDC23-BA73-4ECA-8639-F98E740786EA}"/>
    <pc:docChg chg="delSld">
      <pc:chgData name="" userId="08cf7f4297593144" providerId="LiveId" clId="{13DEDC23-BA73-4ECA-8639-F98E740786EA}" dt="2025-03-24T06:54:23.517" v="0" actId="2696"/>
      <pc:docMkLst>
        <pc:docMk/>
      </pc:docMkLst>
      <pc:sldChg chg="del">
        <pc:chgData name="" userId="08cf7f4297593144" providerId="LiveId" clId="{13DEDC23-BA73-4ECA-8639-F98E740786EA}" dt="2025-03-24T06:54:23.517" v="0" actId="2696"/>
        <pc:sldMkLst>
          <pc:docMk/>
          <pc:sldMk cId="0" sldId="276"/>
        </pc:sldMkLst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562A2FA4-AA1D-44E8-8E09-1C8B80DEAFBB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ADE5612-1771-4C71-B3F1-DC72D274E858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fld id="{3AE2289A-75E2-4BDA-A1FA-BBF7A8760F88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4" name="Slide Image Placeholder 3">
            <a:extLst>
              <a:ext uri="{FF2B5EF4-FFF2-40B4-BE49-F238E27FC236}">
                <a16:creationId xmlns:a16="http://schemas.microsoft.com/office/drawing/2014/main" id="{4D6B597A-89D3-4C9C-931F-30F5CEDB584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l-GR" noProof="0"/>
          </a:p>
        </p:txBody>
      </p:sp>
      <p:sp>
        <p:nvSpPr>
          <p:cNvPr id="5" name="Notes Placeholder 4">
            <a:extLst>
              <a:ext uri="{FF2B5EF4-FFF2-40B4-BE49-F238E27FC236}">
                <a16:creationId xmlns:a16="http://schemas.microsoft.com/office/drawing/2014/main" id="{C01B5582-A893-43D7-B6A8-77F24A59AAE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l-GR" noProof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02EFEF3-B365-4203-B1E6-F23C27F0DD79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Arial" pitchFamily="34" charset="0"/>
                <a:cs typeface="Arial" pitchFamily="34" charset="0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AF60B56-F6F1-4C55-80C7-B54AB93E7853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fld id="{3B14240A-5E16-4AEF-8EC7-BF283FE30F66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19">
            <a:extLst>
              <a:ext uri="{FF2B5EF4-FFF2-40B4-BE49-F238E27FC236}">
                <a16:creationId xmlns:a16="http://schemas.microsoft.com/office/drawing/2014/main" id="{775F5525-9847-46A1-9A42-0440D39BB97B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5" name="Rectangle 20">
            <a:extLst>
              <a:ext uri="{FF2B5EF4-FFF2-40B4-BE49-F238E27FC236}">
                <a16:creationId xmlns:a16="http://schemas.microsoft.com/office/drawing/2014/main" id="{32AB19B0-3658-40C7-AC94-A399FEB03A1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3175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6" name="Rectangle 23">
            <a:extLst>
              <a:ext uri="{FF2B5EF4-FFF2-40B4-BE49-F238E27FC236}">
                <a16:creationId xmlns:a16="http://schemas.microsoft.com/office/drawing/2014/main" id="{B9C775DD-C20D-4B75-A67E-86E4868BC7CA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7" name="Rectangle 24">
            <a:extLst>
              <a:ext uri="{FF2B5EF4-FFF2-40B4-BE49-F238E27FC236}">
                <a16:creationId xmlns:a16="http://schemas.microsoft.com/office/drawing/2014/main" id="{F08ACD94-05CE-4DA7-BBF2-3CD114E6B63B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25146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" name="Rectangle 25">
            <a:extLst>
              <a:ext uri="{FF2B5EF4-FFF2-40B4-BE49-F238E27FC236}">
                <a16:creationId xmlns:a16="http://schemas.microsoft.com/office/drawing/2014/main" id="{8F9F7E3F-4A71-424E-BD97-ED119660004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1" name="Straight Connector 26">
            <a:extLst>
              <a:ext uri="{FF2B5EF4-FFF2-40B4-BE49-F238E27FC236}">
                <a16:creationId xmlns:a16="http://schemas.microsoft.com/office/drawing/2014/main" id="{EAF2B7A5-3ECB-4F8A-903A-F6BE2F85D5A0}"/>
              </a:ext>
            </a:extLst>
          </p:cNvPr>
          <p:cNvSpPr>
            <a:spLocks noChangeShapeType="1"/>
          </p:cNvSpPr>
          <p:nvPr/>
        </p:nvSpPr>
        <p:spPr bwMode="auto">
          <a:xfrm>
            <a:off x="155575" y="241935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2" name="Rectangle 27">
            <a:extLst>
              <a:ext uri="{FF2B5EF4-FFF2-40B4-BE49-F238E27FC236}">
                <a16:creationId xmlns:a16="http://schemas.microsoft.com/office/drawing/2014/main" id="{9D731973-B2AC-4403-BAC9-08E75C9386C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13" name="Oval 28">
            <a:extLst>
              <a:ext uri="{FF2B5EF4-FFF2-40B4-BE49-F238E27FC236}">
                <a16:creationId xmlns:a16="http://schemas.microsoft.com/office/drawing/2014/main" id="{1CAC8058-1338-43BB-81E4-715F6B1443DD}"/>
              </a:ext>
            </a:extLst>
          </p:cNvPr>
          <p:cNvSpPr/>
          <p:nvPr/>
        </p:nvSpPr>
        <p:spPr>
          <a:xfrm>
            <a:off x="4267200" y="211455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4" name="Oval 29">
            <a:extLst>
              <a:ext uri="{FF2B5EF4-FFF2-40B4-BE49-F238E27FC236}">
                <a16:creationId xmlns:a16="http://schemas.microsoft.com/office/drawing/2014/main" id="{DC5365D3-44DC-4513-B4BB-80A3F96B5697}"/>
              </a:ext>
            </a:extLst>
          </p:cNvPr>
          <p:cNvSpPr/>
          <p:nvPr/>
        </p:nvSpPr>
        <p:spPr>
          <a:xfrm>
            <a:off x="4362450" y="2209800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2819400"/>
            <a:ext cx="6400800" cy="1752600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685800" y="381000"/>
            <a:ext cx="7772400" cy="1752600"/>
          </a:xfrm>
        </p:spPr>
        <p:txBody>
          <a:bodyPr/>
          <a:lstStyle>
            <a:lvl1pPr>
              <a:defRPr sz="42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5" name="Date Placeholder 27">
            <a:extLst>
              <a:ext uri="{FF2B5EF4-FFF2-40B4-BE49-F238E27FC236}">
                <a16:creationId xmlns:a16="http://schemas.microsoft.com/office/drawing/2014/main" id="{4F3729BD-E51D-4648-8F3B-02AF2E02A8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8461937-B366-42FE-B807-6E29D1E335D9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16" name="Footer Placeholder 16">
            <a:extLst>
              <a:ext uri="{FF2B5EF4-FFF2-40B4-BE49-F238E27FC236}">
                <a16:creationId xmlns:a16="http://schemas.microsoft.com/office/drawing/2014/main" id="{0D712FA3-453E-4D31-B631-C467E73768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7" name="Slide Number Placeholder 28">
            <a:extLst>
              <a:ext uri="{FF2B5EF4-FFF2-40B4-BE49-F238E27FC236}">
                <a16:creationId xmlns:a16="http://schemas.microsoft.com/office/drawing/2014/main" id="{324E9B55-1958-4E0A-85A8-2D6C71A6CA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21986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120A6B1-E1DE-4FC1-95A4-1498A053D6E8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317225235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chemeClr val="accent3">
                    <a:shade val="7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ECFD2D4-DD0B-45F9-8A08-64397E2205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382D2B-0260-4D3C-9718-CB793B4F01AE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9BD7853-93DF-4E48-BC4F-3F6A831AE5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9B8990C-4F83-42EA-A43E-C1CE8F02D5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62450" y="1027113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76A3F5A-E0AD-49C8-9DC4-51B7D9BFBAFB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48413243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19">
            <a:extLst>
              <a:ext uri="{FF2B5EF4-FFF2-40B4-BE49-F238E27FC236}">
                <a16:creationId xmlns:a16="http://schemas.microsoft.com/office/drawing/2014/main" id="{63869C68-D3F3-4B03-BDD2-7B8FD050E513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5" name="Rectangle 20">
            <a:extLst>
              <a:ext uri="{FF2B5EF4-FFF2-40B4-BE49-F238E27FC236}">
                <a16:creationId xmlns:a16="http://schemas.microsoft.com/office/drawing/2014/main" id="{1791BE28-745C-4A59-B01D-9AEDCBE69331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6" name="Rectangle 23">
            <a:extLst>
              <a:ext uri="{FF2B5EF4-FFF2-40B4-BE49-F238E27FC236}">
                <a16:creationId xmlns:a16="http://schemas.microsoft.com/office/drawing/2014/main" id="{71EEE667-D7A4-4911-8E14-AEC5D2DDE87F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7" name="Rectangle 24">
            <a:extLst>
              <a:ext uri="{FF2B5EF4-FFF2-40B4-BE49-F238E27FC236}">
                <a16:creationId xmlns:a16="http://schemas.microsoft.com/office/drawing/2014/main" id="{6958776A-3431-44F4-A4A9-8D9938F909AA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1905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8" name="Rectangle 25">
            <a:extLst>
              <a:ext uri="{FF2B5EF4-FFF2-40B4-BE49-F238E27FC236}">
                <a16:creationId xmlns:a16="http://schemas.microsoft.com/office/drawing/2014/main" id="{FCC69FE8-F881-45BF-B9C6-D40E7B586302}"/>
              </a:ext>
            </a:extLst>
          </p:cNvPr>
          <p:cNvSpPr>
            <a:spLocks noChangeArrowheads="1"/>
          </p:cNvSpPr>
          <p:nvPr/>
        </p:nvSpPr>
        <p:spPr bwMode="white">
          <a:xfrm>
            <a:off x="152400" y="2286000"/>
            <a:ext cx="8832850" cy="3048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9" name="Rectangle 26">
            <a:extLst>
              <a:ext uri="{FF2B5EF4-FFF2-40B4-BE49-F238E27FC236}">
                <a16:creationId xmlns:a16="http://schemas.microsoft.com/office/drawing/2014/main" id="{59C5011F-61E0-4EDF-8439-245C4D90E44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5575" y="142875"/>
            <a:ext cx="8832850" cy="2139950"/>
          </a:xfrm>
          <a:prstGeom prst="rect">
            <a:avLst/>
          </a:prstGeom>
          <a:solidFill>
            <a:schemeClr val="accent1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" name="Rectangle 27">
            <a:extLst>
              <a:ext uri="{FF2B5EF4-FFF2-40B4-BE49-F238E27FC236}">
                <a16:creationId xmlns:a16="http://schemas.microsoft.com/office/drawing/2014/main" id="{804ED37D-DB30-463E-8B3F-766344A2F8D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1" name="Rectangle 28">
            <a:extLst>
              <a:ext uri="{FF2B5EF4-FFF2-40B4-BE49-F238E27FC236}">
                <a16:creationId xmlns:a16="http://schemas.microsoft.com/office/drawing/2014/main" id="{B68FCDF4-D90E-4DCF-8007-7E7ABF07596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12" name="Straight Connector 29">
            <a:extLst>
              <a:ext uri="{FF2B5EF4-FFF2-40B4-BE49-F238E27FC236}">
                <a16:creationId xmlns:a16="http://schemas.microsoft.com/office/drawing/2014/main" id="{6FB8469B-FCC4-4696-8847-3D559D8B4C4D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2438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3" name="Oval 30">
            <a:extLst>
              <a:ext uri="{FF2B5EF4-FFF2-40B4-BE49-F238E27FC236}">
                <a16:creationId xmlns:a16="http://schemas.microsoft.com/office/drawing/2014/main" id="{CDE1466B-86A7-4A02-B4B6-27F8E01DF799}"/>
              </a:ext>
            </a:extLst>
          </p:cNvPr>
          <p:cNvSpPr/>
          <p:nvPr/>
        </p:nvSpPr>
        <p:spPr>
          <a:xfrm>
            <a:off x="4267200" y="211455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4" name="Oval 31">
            <a:extLst>
              <a:ext uri="{FF2B5EF4-FFF2-40B4-BE49-F238E27FC236}">
                <a16:creationId xmlns:a16="http://schemas.microsoft.com/office/drawing/2014/main" id="{56DD5387-9D80-44AF-94D7-5721CC350445}"/>
              </a:ext>
            </a:extLst>
          </p:cNvPr>
          <p:cNvSpPr/>
          <p:nvPr/>
        </p:nvSpPr>
        <p:spPr>
          <a:xfrm>
            <a:off x="4362450" y="2209800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68426" y="2743200"/>
            <a:ext cx="6480174" cy="1673225"/>
          </a:xfrm>
        </p:spPr>
        <p:txBody>
          <a:bodyPr/>
          <a:lstStyle>
            <a:lvl1pPr marL="0" indent="0" algn="ctr">
              <a:buNone/>
              <a:defRPr sz="1600" b="1" cap="all" spc="25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533400"/>
            <a:ext cx="7772400" cy="1524000"/>
          </a:xfrm>
        </p:spPr>
        <p:txBody>
          <a:bodyPr/>
          <a:lstStyle>
            <a:lvl1pPr algn="ctr">
              <a:buNone/>
              <a:defRPr sz="4200" b="0" cap="none" baseline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5" name="Footer Placeholder 4">
            <a:extLst>
              <a:ext uri="{FF2B5EF4-FFF2-40B4-BE49-F238E27FC236}">
                <a16:creationId xmlns:a16="http://schemas.microsoft.com/office/drawing/2014/main" id="{76F595C2-96E8-4B81-9629-13CE29541338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6" name="Date Placeholder 3">
            <a:extLst>
              <a:ext uri="{FF2B5EF4-FFF2-40B4-BE49-F238E27FC236}">
                <a16:creationId xmlns:a16="http://schemas.microsoft.com/office/drawing/2014/main" id="{8BF1CCBE-0800-4453-820E-F056ADDE63AC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9EEAC4B-0CB3-4174-8D57-0A0023499179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17" name="Slide Number Placeholder 5">
            <a:extLst>
              <a:ext uri="{FF2B5EF4-FFF2-40B4-BE49-F238E27FC236}">
                <a16:creationId xmlns:a16="http://schemas.microsoft.com/office/drawing/2014/main" id="{CAACCC23-E73F-416C-87B1-635360DC18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21986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9D0A685-90F1-436B-A968-89AE4EB303CD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41703316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traight Connector 19">
            <a:extLst>
              <a:ext uri="{FF2B5EF4-FFF2-40B4-BE49-F238E27FC236}">
                <a16:creationId xmlns:a16="http://schemas.microsoft.com/office/drawing/2014/main" id="{814FF71F-0406-44C7-A6D3-8FE6334FB817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562475" y="1576388"/>
            <a:ext cx="9525" cy="4818062"/>
          </a:xfrm>
          <a:prstGeom prst="line">
            <a:avLst/>
          </a:prstGeom>
          <a:noFill/>
          <a:ln w="9525" algn="ctr">
            <a:solidFill>
              <a:schemeClr val="tx2"/>
            </a:solidFill>
            <a:prstDash val="sys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l-GR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1752" y="228600"/>
            <a:ext cx="8534400" cy="758952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10" name="Content Placeholder 9"/>
          <p:cNvSpPr>
            <a:spLocks noGrp="1"/>
          </p:cNvSpPr>
          <p:nvPr>
            <p:ph sz="half" idx="1"/>
          </p:nvPr>
        </p:nvSpPr>
        <p:spPr>
          <a:xfrm>
            <a:off x="301752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2" name="Content Placeholder 11"/>
          <p:cNvSpPr>
            <a:spLocks noGrp="1"/>
          </p:cNvSpPr>
          <p:nvPr>
            <p:ph sz="half" idx="2"/>
          </p:nvPr>
        </p:nvSpPr>
        <p:spPr>
          <a:xfrm>
            <a:off x="4800600" y="1371600"/>
            <a:ext cx="4038600" cy="4681728"/>
          </a:xfrm>
        </p:spPr>
        <p:txBody>
          <a:bodyPr/>
          <a:lstStyle>
            <a:lvl1pPr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4">
            <a:extLst>
              <a:ext uri="{FF2B5EF4-FFF2-40B4-BE49-F238E27FC236}">
                <a16:creationId xmlns:a16="http://schemas.microsoft.com/office/drawing/2014/main" id="{3C19A64A-27A6-4270-8730-EB9F38073AD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5791200" y="6410325"/>
            <a:ext cx="3044825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000489E-2EEE-441D-803F-987C0C37134B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7" name="Footer Placeholder 5">
            <a:extLst>
              <a:ext uri="{FF2B5EF4-FFF2-40B4-BE49-F238E27FC236}">
                <a16:creationId xmlns:a16="http://schemas.microsoft.com/office/drawing/2014/main" id="{80BD8B46-26F0-4E3E-821B-04C80381CE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8" name="Slide Number Placeholder 6">
            <a:extLst>
              <a:ext uri="{FF2B5EF4-FFF2-40B4-BE49-F238E27FC236}">
                <a16:creationId xmlns:a16="http://schemas.microsoft.com/office/drawing/2014/main" id="{98F06755-687E-4853-B370-8AFC464C60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51B5E1-3167-4E9D-BB80-C9A27552513F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11798179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traight Connector 19">
            <a:extLst>
              <a:ext uri="{FF2B5EF4-FFF2-40B4-BE49-F238E27FC236}">
                <a16:creationId xmlns:a16="http://schemas.microsoft.com/office/drawing/2014/main" id="{8665AA0A-16B7-4D49-A2F6-D00C346666A9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572000" y="2200275"/>
            <a:ext cx="0" cy="4187825"/>
          </a:xfrm>
          <a:prstGeom prst="line">
            <a:avLst/>
          </a:prstGeom>
          <a:noFill/>
          <a:ln w="9525" algn="ctr">
            <a:solidFill>
              <a:schemeClr val="tx2"/>
            </a:solidFill>
            <a:prstDash val="sys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l-GR"/>
          </a:p>
        </p:txBody>
      </p:sp>
      <p:sp>
        <p:nvSpPr>
          <p:cNvPr id="8" name="Rectangle 20">
            <a:extLst>
              <a:ext uri="{FF2B5EF4-FFF2-40B4-BE49-F238E27FC236}">
                <a16:creationId xmlns:a16="http://schemas.microsoft.com/office/drawing/2014/main" id="{FC6CD3D7-DF2E-41C6-8892-2E7FD06346B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4478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9" name="Rectangle 23">
            <a:extLst>
              <a:ext uri="{FF2B5EF4-FFF2-40B4-BE49-F238E27FC236}">
                <a16:creationId xmlns:a16="http://schemas.microsoft.com/office/drawing/2014/main" id="{178F169A-8339-4947-842F-2A4B5539CA37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" name="Rectangle 24">
            <a:extLst>
              <a:ext uri="{FF2B5EF4-FFF2-40B4-BE49-F238E27FC236}">
                <a16:creationId xmlns:a16="http://schemas.microsoft.com/office/drawing/2014/main" id="{34170B4F-5F11-403A-9102-87996E687199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1" name="Rectangle 25">
            <a:extLst>
              <a:ext uri="{FF2B5EF4-FFF2-40B4-BE49-F238E27FC236}">
                <a16:creationId xmlns:a16="http://schemas.microsoft.com/office/drawing/2014/main" id="{6A4A8B90-7BDF-4496-B6FE-2585F11E486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2" name="Rectangle 26">
            <a:extLst>
              <a:ext uri="{FF2B5EF4-FFF2-40B4-BE49-F238E27FC236}">
                <a16:creationId xmlns:a16="http://schemas.microsoft.com/office/drawing/2014/main" id="{8AE9201F-5463-4CD0-BBD9-1DF015893FC1}"/>
              </a:ext>
            </a:extLst>
          </p:cNvPr>
          <p:cNvSpPr/>
          <p:nvPr/>
        </p:nvSpPr>
        <p:spPr>
          <a:xfrm>
            <a:off x="152400" y="1371600"/>
            <a:ext cx="8832850" cy="914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3" name="Rectangle 27">
            <a:extLst>
              <a:ext uri="{FF2B5EF4-FFF2-40B4-BE49-F238E27FC236}">
                <a16:creationId xmlns:a16="http://schemas.microsoft.com/office/drawing/2014/main" id="{BC1B6829-8ECF-47D2-A95E-316357BC0A2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1115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4" name="Straight Connector 28">
            <a:extLst>
              <a:ext uri="{FF2B5EF4-FFF2-40B4-BE49-F238E27FC236}">
                <a16:creationId xmlns:a16="http://schemas.microsoft.com/office/drawing/2014/main" id="{70303FE0-9F2B-47C5-A744-11C4082A3F93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1279525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5" name="Rectangle 29">
            <a:extLst>
              <a:ext uri="{FF2B5EF4-FFF2-40B4-BE49-F238E27FC236}">
                <a16:creationId xmlns:a16="http://schemas.microsoft.com/office/drawing/2014/main" id="{5FCFACDA-F181-4E66-875A-7928B2BCF42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16" name="Oval 30">
            <a:extLst>
              <a:ext uri="{FF2B5EF4-FFF2-40B4-BE49-F238E27FC236}">
                <a16:creationId xmlns:a16="http://schemas.microsoft.com/office/drawing/2014/main" id="{8F3956AD-7FE7-4088-9ADE-481091839F8D}"/>
              </a:ext>
            </a:extLst>
          </p:cNvPr>
          <p:cNvSpPr/>
          <p:nvPr/>
        </p:nvSpPr>
        <p:spPr>
          <a:xfrm>
            <a:off x="4267200" y="955675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7" name="Oval 31">
            <a:extLst>
              <a:ext uri="{FF2B5EF4-FFF2-40B4-BE49-F238E27FC236}">
                <a16:creationId xmlns:a16="http://schemas.microsoft.com/office/drawing/2014/main" id="{B8D8643E-54E8-4BA0-ADC1-4830D9EAA146}"/>
              </a:ext>
            </a:extLst>
          </p:cNvPr>
          <p:cNvSpPr/>
          <p:nvPr/>
        </p:nvSpPr>
        <p:spPr>
          <a:xfrm>
            <a:off x="4362450" y="1050925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01752" y="1524000"/>
            <a:ext cx="4040188" cy="732974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lang="en-US" sz="2200" b="1" dirty="0" smtClean="0">
                <a:solidFill>
                  <a:srgbClr val="FFFFFF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791330" y="1524000"/>
            <a:ext cx="4041775" cy="731520"/>
          </a:xfrm>
          <a:noFill/>
          <a:ln w="15875" cap="rnd" cmpd="sng" algn="ctr">
            <a:noFill/>
            <a:prstDash val="solid"/>
          </a:ln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anchor="ctr">
            <a:noAutofit/>
          </a:bodyPr>
          <a:lstStyle>
            <a:lvl1pPr marL="0" indent="0">
              <a:buNone/>
              <a:defRPr sz="2200" b="1"/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4" name="Content Placeholder 23"/>
          <p:cNvSpPr>
            <a:spLocks noGrp="1"/>
          </p:cNvSpPr>
          <p:nvPr>
            <p:ph sz="quarter" idx="2"/>
          </p:nvPr>
        </p:nvSpPr>
        <p:spPr>
          <a:xfrm>
            <a:off x="301752" y="2471383"/>
            <a:ext cx="4041648" cy="381840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6" name="Content Placeholder 25"/>
          <p:cNvSpPr>
            <a:spLocks noGrp="1"/>
          </p:cNvSpPr>
          <p:nvPr>
            <p:ph sz="quarter" idx="4"/>
          </p:nvPr>
        </p:nvSpPr>
        <p:spPr>
          <a:xfrm>
            <a:off x="4800600" y="2471383"/>
            <a:ext cx="4038600" cy="382219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3" name="Title 22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18" name="Date Placeholder 6">
            <a:extLst>
              <a:ext uri="{FF2B5EF4-FFF2-40B4-BE49-F238E27FC236}">
                <a16:creationId xmlns:a16="http://schemas.microsoft.com/office/drawing/2014/main" id="{D39F2AF0-93C7-42BA-A8A6-5D54A687BC6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AD3F27A-1BE0-4643-AAB7-27CD4C9AB519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19" name="Footer Placeholder 7">
            <a:extLst>
              <a:ext uri="{FF2B5EF4-FFF2-40B4-BE49-F238E27FC236}">
                <a16:creationId xmlns:a16="http://schemas.microsoft.com/office/drawing/2014/main" id="{63046D13-720E-4D06-AF5B-C335EC6164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04800" y="6410325"/>
            <a:ext cx="3581400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20" name="Slide Number Placeholder 8">
            <a:extLst>
              <a:ext uri="{FF2B5EF4-FFF2-40B4-BE49-F238E27FC236}">
                <a16:creationId xmlns:a16="http://schemas.microsoft.com/office/drawing/2014/main" id="{8FB6D72C-543B-4494-8ADB-8B01D3C97D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104298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B0EFBA9-D771-4513-B86C-4D1FDBAE29C0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28345809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22264F7-C4A4-4333-AA6C-B79DF1131E6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6FBC953-33A1-4194-8AA0-4F661C490A5E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CC9EA9D-9E47-4DEB-94DB-662288EE41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36B1C92-13F7-48A9-B470-184ADB04C6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343400" y="10366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8ED26DF-C1DA-4F7D-9C02-E4B2C49CAFBD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11691139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9">
            <a:extLst>
              <a:ext uri="{FF2B5EF4-FFF2-40B4-BE49-F238E27FC236}">
                <a16:creationId xmlns:a16="http://schemas.microsoft.com/office/drawing/2014/main" id="{1D27F8C6-A4EE-404D-8364-7A9DBF824A6D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3" name="Rectangle 20">
            <a:extLst>
              <a:ext uri="{FF2B5EF4-FFF2-40B4-BE49-F238E27FC236}">
                <a16:creationId xmlns:a16="http://schemas.microsoft.com/office/drawing/2014/main" id="{3DDE0712-9BDB-4AB1-83BA-793ED955698F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5575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4" name="Rectangle 23">
            <a:extLst>
              <a:ext uri="{FF2B5EF4-FFF2-40B4-BE49-F238E27FC236}">
                <a16:creationId xmlns:a16="http://schemas.microsoft.com/office/drawing/2014/main" id="{2578D33A-D710-4E17-9A2A-1AA5024AE27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5" name="Rectangle 24">
            <a:extLst>
              <a:ext uri="{FF2B5EF4-FFF2-40B4-BE49-F238E27FC236}">
                <a16:creationId xmlns:a16="http://schemas.microsoft.com/office/drawing/2014/main" id="{9AE3A992-87FD-4FBF-99A1-511570074DF7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6" name="Rectangle 25">
            <a:extLst>
              <a:ext uri="{FF2B5EF4-FFF2-40B4-BE49-F238E27FC236}">
                <a16:creationId xmlns:a16="http://schemas.microsoft.com/office/drawing/2014/main" id="{66208692-858F-43B8-8F60-52CAA9CDD9E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7" name="Rectangle 26">
            <a:extLst>
              <a:ext uri="{FF2B5EF4-FFF2-40B4-BE49-F238E27FC236}">
                <a16:creationId xmlns:a16="http://schemas.microsoft.com/office/drawing/2014/main" id="{272BFEE9-F987-4333-9958-8B2F4E4DAA2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875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8" name="Date Placeholder 1">
            <a:extLst>
              <a:ext uri="{FF2B5EF4-FFF2-40B4-BE49-F238E27FC236}">
                <a16:creationId xmlns:a16="http://schemas.microsoft.com/office/drawing/2014/main" id="{12199B53-16EA-4E42-898B-673E77CFFD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9ED718B-F0B1-442B-9642-77A46D6495F5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9" name="Footer Placeholder 2">
            <a:extLst>
              <a:ext uri="{FF2B5EF4-FFF2-40B4-BE49-F238E27FC236}">
                <a16:creationId xmlns:a16="http://schemas.microsoft.com/office/drawing/2014/main" id="{1FBE4151-B4CF-4B52-8C6B-9D7E141ECAB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10" name="Slide Number Placeholder 3">
            <a:extLst>
              <a:ext uri="{FF2B5EF4-FFF2-40B4-BE49-F238E27FC236}">
                <a16:creationId xmlns:a16="http://schemas.microsoft.com/office/drawing/2014/main" id="{25D6D6C8-892F-4191-8AFD-03C053D7D6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267200" y="6324600"/>
            <a:ext cx="609600" cy="441325"/>
          </a:xfrm>
        </p:spPr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pPr>
              <a:defRPr/>
            </a:pPr>
            <a:fld id="{D60B06E0-9837-47B5-97AF-B0DB57494029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9968391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19">
            <a:extLst>
              <a:ext uri="{FF2B5EF4-FFF2-40B4-BE49-F238E27FC236}">
                <a16:creationId xmlns:a16="http://schemas.microsoft.com/office/drawing/2014/main" id="{AA83612F-B894-466F-8BA5-269698E498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304800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6" name="Rectangle 20">
            <a:extLst>
              <a:ext uri="{FF2B5EF4-FFF2-40B4-BE49-F238E27FC236}">
                <a16:creationId xmlns:a16="http://schemas.microsoft.com/office/drawing/2014/main" id="{B6AD8D13-EE3D-4AEB-8821-8D05C820F349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7" name="Rectangle 23">
            <a:extLst>
              <a:ext uri="{FF2B5EF4-FFF2-40B4-BE49-F238E27FC236}">
                <a16:creationId xmlns:a16="http://schemas.microsoft.com/office/drawing/2014/main" id="{CD367B56-6F17-4D69-B447-1FAD3262A368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8" name="Rectangle 24">
            <a:extLst>
              <a:ext uri="{FF2B5EF4-FFF2-40B4-BE49-F238E27FC236}">
                <a16:creationId xmlns:a16="http://schemas.microsoft.com/office/drawing/2014/main" id="{6E7AB583-60B0-46CB-9AB3-77DC7104B0EB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19063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9" name="Rectangle 25">
            <a:extLst>
              <a:ext uri="{FF2B5EF4-FFF2-40B4-BE49-F238E27FC236}">
                <a16:creationId xmlns:a16="http://schemas.microsoft.com/office/drawing/2014/main" id="{43C204D7-A7A0-49CC-9653-995AD6F34B55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" name="Rectangle 26">
            <a:extLst>
              <a:ext uri="{FF2B5EF4-FFF2-40B4-BE49-F238E27FC236}">
                <a16:creationId xmlns:a16="http://schemas.microsoft.com/office/drawing/2014/main" id="{84D1F827-14FC-4693-913F-B6EB8C245605}"/>
              </a:ext>
            </a:extLst>
          </p:cNvPr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1" name="Rectangle 27">
            <a:extLst>
              <a:ext uri="{FF2B5EF4-FFF2-40B4-BE49-F238E27FC236}">
                <a16:creationId xmlns:a16="http://schemas.microsoft.com/office/drawing/2014/main" id="{6E6C5EC7-FEAA-4837-9F3E-7615C218796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12" name="Straight Connector 28">
            <a:extLst>
              <a:ext uri="{FF2B5EF4-FFF2-40B4-BE49-F238E27FC236}">
                <a16:creationId xmlns:a16="http://schemas.microsoft.com/office/drawing/2014/main" id="{50BE69D8-FE8C-4216-9C5F-0EED7EBDD959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533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3" name="Oval 29">
            <a:extLst>
              <a:ext uri="{FF2B5EF4-FFF2-40B4-BE49-F238E27FC236}">
                <a16:creationId xmlns:a16="http://schemas.microsoft.com/office/drawing/2014/main" id="{1B18C541-FC5E-4FA3-86B0-9F4E98ADC251}"/>
              </a:ext>
            </a:extLst>
          </p:cNvPr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4" name="Oval 30">
            <a:extLst>
              <a:ext uri="{FF2B5EF4-FFF2-40B4-BE49-F238E27FC236}">
                <a16:creationId xmlns:a16="http://schemas.microsoft.com/office/drawing/2014/main" id="{EAB7D24D-49D5-46C4-9636-656A017467A8}"/>
              </a:ext>
            </a:extLst>
          </p:cNvPr>
          <p:cNvSpPr/>
          <p:nvPr/>
        </p:nvSpPr>
        <p:spPr>
          <a:xfrm>
            <a:off x="1390650" y="323850"/>
            <a:ext cx="419100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5" name="Rectangle 31">
            <a:extLst>
              <a:ext uri="{FF2B5EF4-FFF2-40B4-BE49-F238E27FC236}">
                <a16:creationId xmlns:a16="http://schemas.microsoft.com/office/drawing/2014/main" id="{D5ED0D2F-F3E1-4039-9B20-467ABBF7094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914400"/>
            <a:ext cx="2362200" cy="990600"/>
          </a:xfrm>
        </p:spPr>
        <p:txBody>
          <a:bodyPr>
            <a:noAutofit/>
          </a:bodyPr>
          <a:lstStyle>
            <a:lvl1pPr algn="l">
              <a:buNone/>
              <a:defRPr sz="2200" b="1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381000" y="1981200"/>
            <a:ext cx="2362200" cy="4144963"/>
          </a:xfrm>
        </p:spPr>
        <p:txBody>
          <a:bodyPr/>
          <a:lstStyle>
            <a:lvl1pPr marL="0" indent="0">
              <a:spcAft>
                <a:spcPts val="1000"/>
              </a:spcAft>
              <a:buNone/>
              <a:defRPr sz="1600">
                <a:solidFill>
                  <a:srgbClr val="FFFFFF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Content Placeholder 19"/>
          <p:cNvSpPr>
            <a:spLocks noGrp="1"/>
          </p:cNvSpPr>
          <p:nvPr>
            <p:ph sz="quarter" idx="1"/>
          </p:nvPr>
        </p:nvSpPr>
        <p:spPr>
          <a:xfrm>
            <a:off x="3124200" y="685800"/>
            <a:ext cx="5638800" cy="5410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6" name="Slide Number Placeholder 6">
            <a:extLst>
              <a:ext uri="{FF2B5EF4-FFF2-40B4-BE49-F238E27FC236}">
                <a16:creationId xmlns:a16="http://schemas.microsoft.com/office/drawing/2014/main" id="{4BD9994A-6FDD-4E9C-82A2-BE3CAF230B17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04DF391-6D6A-4917-A689-A9AA14924BFC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7" name="Date Placeholder 4">
            <a:extLst>
              <a:ext uri="{FF2B5EF4-FFF2-40B4-BE49-F238E27FC236}">
                <a16:creationId xmlns:a16="http://schemas.microsoft.com/office/drawing/2014/main" id="{0E657448-DED9-4A9B-993D-A752DDFFB7BF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3DADD0-81C5-46A9-B5A7-F0752E6E36F1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18" name="Footer Placeholder 5">
            <a:extLst>
              <a:ext uri="{FF2B5EF4-FFF2-40B4-BE49-F238E27FC236}">
                <a16:creationId xmlns:a16="http://schemas.microsoft.com/office/drawing/2014/main" id="{24D6E6A0-4C03-4899-B30F-C2595A5DF699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>
          <a:xfrm>
            <a:off x="301625" y="6410325"/>
            <a:ext cx="3382963" cy="366713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</p:spTree>
    <p:extLst>
      <p:ext uri="{BB962C8B-B14F-4D97-AF65-F5344CB8AC3E}">
        <p14:creationId xmlns:p14="http://schemas.microsoft.com/office/powerpoint/2010/main" val="264172879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traight Connector 19">
            <a:extLst>
              <a:ext uri="{FF2B5EF4-FFF2-40B4-BE49-F238E27FC236}">
                <a16:creationId xmlns:a16="http://schemas.microsoft.com/office/drawing/2014/main" id="{A071FABF-51E8-475F-BF98-A7370A037E5E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533400"/>
            <a:ext cx="8832850" cy="0"/>
          </a:xfrm>
          <a:prstGeom prst="line">
            <a:avLst/>
          </a:prstGeom>
          <a:noFill/>
          <a:ln w="11430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6" name="Rectangle 20">
            <a:extLst>
              <a:ext uri="{FF2B5EF4-FFF2-40B4-BE49-F238E27FC236}">
                <a16:creationId xmlns:a16="http://schemas.microsoft.com/office/drawing/2014/main" id="{7A31173B-BCA7-4805-B6F5-5C9D7A715E68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7" name="Rectangle 23">
            <a:extLst>
              <a:ext uri="{FF2B5EF4-FFF2-40B4-BE49-F238E27FC236}">
                <a16:creationId xmlns:a16="http://schemas.microsoft.com/office/drawing/2014/main" id="{4395A979-DCD3-45DE-A9B9-2E1841E4BD40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8" name="Rectangle 24">
            <a:extLst>
              <a:ext uri="{FF2B5EF4-FFF2-40B4-BE49-F238E27FC236}">
                <a16:creationId xmlns:a16="http://schemas.microsoft.com/office/drawing/2014/main" id="{DE373D7D-6B74-4826-9E58-47A16F5F3002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9" name="Rectangle 25">
            <a:extLst>
              <a:ext uri="{FF2B5EF4-FFF2-40B4-BE49-F238E27FC236}">
                <a16:creationId xmlns:a16="http://schemas.microsoft.com/office/drawing/2014/main" id="{D9122040-A15C-49A9-B4F7-FB270961DF1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" name="Rectangle 26">
            <a:extLst>
              <a:ext uri="{FF2B5EF4-FFF2-40B4-BE49-F238E27FC236}">
                <a16:creationId xmlns:a16="http://schemas.microsoft.com/office/drawing/2014/main" id="{BB90C415-792E-41BD-AF35-7DFC035C0F2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8832850" cy="301625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1" name="Rectangle 27">
            <a:extLst>
              <a:ext uri="{FF2B5EF4-FFF2-40B4-BE49-F238E27FC236}">
                <a16:creationId xmlns:a16="http://schemas.microsoft.com/office/drawing/2014/main" id="{859D4E7E-4533-4AED-ADE1-256A26C32BD8}"/>
              </a:ext>
            </a:extLst>
          </p:cNvPr>
          <p:cNvSpPr/>
          <p:nvPr/>
        </p:nvSpPr>
        <p:spPr>
          <a:xfrm>
            <a:off x="152400" y="609600"/>
            <a:ext cx="2743200" cy="5867400"/>
          </a:xfrm>
          <a:prstGeom prst="rect">
            <a:avLst/>
          </a:prstGeom>
          <a:solidFill>
            <a:schemeClr val="accent1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2" name="Rectangle 28">
            <a:extLst>
              <a:ext uri="{FF2B5EF4-FFF2-40B4-BE49-F238E27FC236}">
                <a16:creationId xmlns:a16="http://schemas.microsoft.com/office/drawing/2014/main" id="{246E4354-F8C8-430C-B3F7-1983F83DD5C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13" name="Oval 29">
            <a:extLst>
              <a:ext uri="{FF2B5EF4-FFF2-40B4-BE49-F238E27FC236}">
                <a16:creationId xmlns:a16="http://schemas.microsoft.com/office/drawing/2014/main" id="{B9803332-E9D3-4B47-92E1-7C83A15145B3}"/>
              </a:ext>
            </a:extLst>
          </p:cNvPr>
          <p:cNvSpPr/>
          <p:nvPr/>
        </p:nvSpPr>
        <p:spPr>
          <a:xfrm>
            <a:off x="1295400" y="228600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4" name="Oval 30">
            <a:extLst>
              <a:ext uri="{FF2B5EF4-FFF2-40B4-BE49-F238E27FC236}">
                <a16:creationId xmlns:a16="http://schemas.microsoft.com/office/drawing/2014/main" id="{81C83536-CBBF-4FC6-9C8E-988DE283DA46}"/>
              </a:ext>
            </a:extLst>
          </p:cNvPr>
          <p:cNvSpPr/>
          <p:nvPr/>
        </p:nvSpPr>
        <p:spPr>
          <a:xfrm>
            <a:off x="1390650" y="323850"/>
            <a:ext cx="419100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5" name="Rectangle 31">
            <a:extLst>
              <a:ext uri="{FF2B5EF4-FFF2-40B4-BE49-F238E27FC236}">
                <a16:creationId xmlns:a16="http://schemas.microsoft.com/office/drawing/2014/main" id="{29592738-4E2E-4CA0-982A-CED9E82D5738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00375" y="5029200"/>
            <a:ext cx="5867400" cy="1219200"/>
          </a:xfrm>
        </p:spPr>
        <p:txBody>
          <a:bodyPr anchor="t">
            <a:noAutofit/>
          </a:bodyPr>
          <a:lstStyle>
            <a:lvl1pPr algn="l">
              <a:buNone/>
              <a:defRPr sz="2400" b="1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000375" y="609600"/>
            <a:ext cx="5867400" cy="4267200"/>
          </a:xfrm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81000" y="990600"/>
            <a:ext cx="2438400" cy="5257800"/>
          </a:xfrm>
        </p:spPr>
        <p:txBody>
          <a:bodyPr/>
          <a:lstStyle>
            <a:lvl1pPr marL="0" indent="0">
              <a:spcAft>
                <a:spcPts val="1000"/>
              </a:spcAft>
              <a:buFontTx/>
              <a:buNone/>
              <a:defRPr sz="1600">
                <a:solidFill>
                  <a:srgbClr val="FFFFFF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Slide Number Placeholder 6">
            <a:extLst>
              <a:ext uri="{FF2B5EF4-FFF2-40B4-BE49-F238E27FC236}">
                <a16:creationId xmlns:a16="http://schemas.microsoft.com/office/drawing/2014/main" id="{08C61C54-B761-48EB-8E50-1D26921ED7FF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1371600" y="312738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D69C66C-2024-4AF2-960B-2FA1C71054FC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7" name="Date Placeholder 4">
            <a:extLst>
              <a:ext uri="{FF2B5EF4-FFF2-40B4-BE49-F238E27FC236}">
                <a16:creationId xmlns:a16="http://schemas.microsoft.com/office/drawing/2014/main" id="{8265B23F-20AF-45A3-A933-6978AA1C9E8C}"/>
              </a:ext>
            </a:extLst>
          </p:cNvPr>
          <p:cNvSpPr>
            <a:spLocks noGrp="1"/>
          </p:cNvSpPr>
          <p:nvPr>
            <p:ph type="dt" sz="half" idx="11"/>
          </p:nvPr>
        </p:nvSpPr>
        <p:spPr>
          <a:xfrm>
            <a:off x="5788025" y="6405563"/>
            <a:ext cx="3044825" cy="3651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2B842A-D30C-4AD9-BCD2-F1C8E8310BDD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18" name="Footer Placeholder 5">
            <a:extLst>
              <a:ext uri="{FF2B5EF4-FFF2-40B4-BE49-F238E27FC236}">
                <a16:creationId xmlns:a16="http://schemas.microsoft.com/office/drawing/2014/main" id="{83B7D61D-DC73-4878-9336-7A48C53474D0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>
          <a:xfrm>
            <a:off x="301625" y="6410325"/>
            <a:ext cx="3584575" cy="366713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</p:spTree>
    <p:extLst>
      <p:ext uri="{BB962C8B-B14F-4D97-AF65-F5344CB8AC3E}">
        <p14:creationId xmlns:p14="http://schemas.microsoft.com/office/powerpoint/2010/main" val="16869581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DE92A2B-0BB8-4E66-B864-12A3FECCF4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2922A7B-A6E7-4505-976A-1F4F29312842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C687F05-0A73-46C9-923B-B36CE96A00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C9C22B0-60BB-44BC-93D8-97A85143EB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687EC8D-E9C2-4FED-A8D5-D183689025ED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84112347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19">
            <a:extLst>
              <a:ext uri="{FF2B5EF4-FFF2-40B4-BE49-F238E27FC236}">
                <a16:creationId xmlns:a16="http://schemas.microsoft.com/office/drawing/2014/main" id="{2F697D6F-D005-424D-946B-A130D6464A9F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5" name="Rectangle 20">
            <a:extLst>
              <a:ext uri="{FF2B5EF4-FFF2-40B4-BE49-F238E27FC236}">
                <a16:creationId xmlns:a16="http://schemas.microsoft.com/office/drawing/2014/main" id="{D9490B81-1E1A-4834-BD61-0AA821EE9911}"/>
              </a:ext>
            </a:extLst>
          </p:cNvPr>
          <p:cNvSpPr>
            <a:spLocks noChangeArrowheads="1"/>
          </p:cNvSpPr>
          <p:nvPr/>
        </p:nvSpPr>
        <p:spPr bwMode="white">
          <a:xfrm>
            <a:off x="7010400" y="0"/>
            <a:ext cx="21336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6" name="Rectangle 23">
            <a:extLst>
              <a:ext uri="{FF2B5EF4-FFF2-40B4-BE49-F238E27FC236}">
                <a16:creationId xmlns:a16="http://schemas.microsoft.com/office/drawing/2014/main" id="{8BD0B874-955B-4D23-96ED-DAFA18A5DD30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55575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7" name="Rectangle 24">
            <a:extLst>
              <a:ext uri="{FF2B5EF4-FFF2-40B4-BE49-F238E27FC236}">
                <a16:creationId xmlns:a16="http://schemas.microsoft.com/office/drawing/2014/main" id="{360DB7A3-2DA0-4A5C-A8A8-547E95AD41C8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8" name="Rectangle 25">
            <a:extLst>
              <a:ext uri="{FF2B5EF4-FFF2-40B4-BE49-F238E27FC236}">
                <a16:creationId xmlns:a16="http://schemas.microsoft.com/office/drawing/2014/main" id="{B7841E27-0666-410D-B380-3DE513FDD44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6050" y="6391275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9" name="Rectangle 26">
            <a:extLst>
              <a:ext uri="{FF2B5EF4-FFF2-40B4-BE49-F238E27FC236}">
                <a16:creationId xmlns:a16="http://schemas.microsoft.com/office/drawing/2014/main" id="{64AB8B53-96D0-4207-A8E9-FAE7704794F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10" name="Straight Connector 27">
            <a:extLst>
              <a:ext uri="{FF2B5EF4-FFF2-40B4-BE49-F238E27FC236}">
                <a16:creationId xmlns:a16="http://schemas.microsoft.com/office/drawing/2014/main" id="{B6BB3F77-33E8-47FD-A904-269E3B97999A}"/>
              </a:ext>
            </a:extLst>
          </p:cNvPr>
          <p:cNvSpPr>
            <a:spLocks noChangeShapeType="1"/>
          </p:cNvSpPr>
          <p:nvPr/>
        </p:nvSpPr>
        <p:spPr bwMode="auto">
          <a:xfrm rot="5400000">
            <a:off x="4021137" y="3278188"/>
            <a:ext cx="6245225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1" name="Oval 28">
            <a:extLst>
              <a:ext uri="{FF2B5EF4-FFF2-40B4-BE49-F238E27FC236}">
                <a16:creationId xmlns:a16="http://schemas.microsoft.com/office/drawing/2014/main" id="{1430A507-A8F7-4337-B91D-343DD66779D5}"/>
              </a:ext>
            </a:extLst>
          </p:cNvPr>
          <p:cNvSpPr/>
          <p:nvPr/>
        </p:nvSpPr>
        <p:spPr>
          <a:xfrm>
            <a:off x="6838950" y="2925763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2" name="Oval 29">
            <a:extLst>
              <a:ext uri="{FF2B5EF4-FFF2-40B4-BE49-F238E27FC236}">
                <a16:creationId xmlns:a16="http://schemas.microsoft.com/office/drawing/2014/main" id="{01C05AF9-E7F2-42AD-A2AB-D013FADA1307}"/>
              </a:ext>
            </a:extLst>
          </p:cNvPr>
          <p:cNvSpPr/>
          <p:nvPr/>
        </p:nvSpPr>
        <p:spPr>
          <a:xfrm>
            <a:off x="6934200" y="3021013"/>
            <a:ext cx="420688" cy="419100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04800" y="304800"/>
            <a:ext cx="6553200" cy="582136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391400" y="304801"/>
            <a:ext cx="14478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13" name="Slide Number Placeholder 5">
            <a:extLst>
              <a:ext uri="{FF2B5EF4-FFF2-40B4-BE49-F238E27FC236}">
                <a16:creationId xmlns:a16="http://schemas.microsoft.com/office/drawing/2014/main" id="{97E7BD38-F8CB-44CE-A0BD-89888B6C705E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>
          <a:xfrm>
            <a:off x="6915150" y="3009900"/>
            <a:ext cx="457200" cy="4413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5BFA5BB-C4CB-4AF5-B4DB-14A17B906B77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4" name="Date Placeholder 3">
            <a:extLst>
              <a:ext uri="{FF2B5EF4-FFF2-40B4-BE49-F238E27FC236}">
                <a16:creationId xmlns:a16="http://schemas.microsoft.com/office/drawing/2014/main" id="{7F92C0C4-F03F-4263-9388-7E8B7BF783A1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D226BC1-3E0E-4C86-9EBB-E70690418880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15" name="Footer Placeholder 4">
            <a:extLst>
              <a:ext uri="{FF2B5EF4-FFF2-40B4-BE49-F238E27FC236}">
                <a16:creationId xmlns:a16="http://schemas.microsoft.com/office/drawing/2014/main" id="{397CC3EB-8686-4B63-87CD-A2C055EACF1A}"/>
              </a:ext>
            </a:extLst>
          </p:cNvPr>
          <p:cNvSpPr>
            <a:spLocks noGrp="1"/>
          </p:cNvSpPr>
          <p:nvPr>
            <p:ph type="ftr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</p:spTree>
    <p:extLst>
      <p:ext uri="{BB962C8B-B14F-4D97-AF65-F5344CB8AC3E}">
        <p14:creationId xmlns:p14="http://schemas.microsoft.com/office/powerpoint/2010/main" val="405719984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16">
            <a:extLst>
              <a:ext uri="{FF2B5EF4-FFF2-40B4-BE49-F238E27FC236}">
                <a16:creationId xmlns:a16="http://schemas.microsoft.com/office/drawing/2014/main" id="{723B948E-283D-4896-A837-1D744B81D712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6705600"/>
            <a:ext cx="9144000" cy="1524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27" name="Rectangle 15">
            <a:extLst>
              <a:ext uri="{FF2B5EF4-FFF2-40B4-BE49-F238E27FC236}">
                <a16:creationId xmlns:a16="http://schemas.microsoft.com/office/drawing/2014/main" id="{3DED46B1-E040-44E4-8523-E60B729EB442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9144000" cy="1393825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28" name="Rectangle 17">
            <a:extLst>
              <a:ext uri="{FF2B5EF4-FFF2-40B4-BE49-F238E27FC236}">
                <a16:creationId xmlns:a16="http://schemas.microsoft.com/office/drawing/2014/main" id="{517EC225-EB03-4DE3-924B-1088E686BAFD}"/>
              </a:ext>
            </a:extLst>
          </p:cNvPr>
          <p:cNvSpPr>
            <a:spLocks noChangeArrowheads="1"/>
          </p:cNvSpPr>
          <p:nvPr/>
        </p:nvSpPr>
        <p:spPr bwMode="white">
          <a:xfrm>
            <a:off x="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1029" name="Rectangle 18">
            <a:extLst>
              <a:ext uri="{FF2B5EF4-FFF2-40B4-BE49-F238E27FC236}">
                <a16:creationId xmlns:a16="http://schemas.microsoft.com/office/drawing/2014/main" id="{6C1FF9D4-012A-473B-BA61-AAD612E2E486}"/>
              </a:ext>
            </a:extLst>
          </p:cNvPr>
          <p:cNvSpPr>
            <a:spLocks noChangeArrowheads="1"/>
          </p:cNvSpPr>
          <p:nvPr/>
        </p:nvSpPr>
        <p:spPr bwMode="white">
          <a:xfrm>
            <a:off x="8991600" y="0"/>
            <a:ext cx="152400" cy="6858000"/>
          </a:xfrm>
          <a:prstGeom prst="rect">
            <a:avLst/>
          </a:prstGeom>
          <a:solidFill>
            <a:srgbClr val="FFFFFF"/>
          </a:solidFill>
          <a:ln>
            <a:noFill/>
          </a:ln>
          <a:extLst/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defRPr/>
            </a:pPr>
            <a:endParaRPr lang="en-US" altLang="el-GR">
              <a:latin typeface="Georgia" panose="02040502050405020303" pitchFamily="18" charset="0"/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234EFC44-1876-443F-A5BE-988CBAE14D8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49225" y="6388100"/>
            <a:ext cx="8832850" cy="309563"/>
          </a:xfrm>
          <a:prstGeom prst="rect">
            <a:avLst/>
          </a:prstGeom>
          <a:solidFill>
            <a:schemeClr val="accent3"/>
          </a:solidFill>
          <a:ln w="9525" cap="flat" cmpd="sng" algn="ctr">
            <a:noFill/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4" name="Date Placeholder 13">
            <a:extLst>
              <a:ext uri="{FF2B5EF4-FFF2-40B4-BE49-F238E27FC236}">
                <a16:creationId xmlns:a16="http://schemas.microsoft.com/office/drawing/2014/main" id="{A802EC2A-7CEC-4B7E-BCC9-E95CC138836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791200" y="6405563"/>
            <a:ext cx="3044825" cy="365125"/>
          </a:xfrm>
          <a:prstGeom prst="rect">
            <a:avLst/>
          </a:prstGeom>
        </p:spPr>
        <p:txBody>
          <a:bodyPr vert="horz"/>
          <a:lstStyle>
            <a:lvl1pPr algn="r" eaLnBrk="1" fontAlgn="auto" latinLnBrk="0" hangingPunct="1">
              <a:spcBef>
                <a:spcPts val="0"/>
              </a:spcBef>
              <a:spcAft>
                <a:spcPts val="0"/>
              </a:spcAft>
              <a:defRPr kumimoji="0" sz="1400">
                <a:solidFill>
                  <a:srgbClr val="FFFFFF"/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fld id="{D3164024-9D22-4EDF-8AAD-5D9795C1C9AC}" type="datetimeFigureOut">
              <a:rPr lang="el-GR"/>
              <a:pPr>
                <a:defRPr/>
              </a:pPr>
              <a:t>24/3/2025</a:t>
            </a:fld>
            <a:endParaRPr lang="el-GR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43A16D8-1483-487A-B27D-23FA60E879E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4800" y="6410325"/>
            <a:ext cx="3581400" cy="366713"/>
          </a:xfrm>
          <a:prstGeom prst="rect">
            <a:avLst/>
          </a:prstGeom>
        </p:spPr>
        <p:txBody>
          <a:bodyPr vert="horz"/>
          <a:lstStyle>
            <a:lvl1pPr algn="l" eaLnBrk="1" fontAlgn="auto" latinLnBrk="0" hangingPunct="1">
              <a:spcBef>
                <a:spcPts val="0"/>
              </a:spcBef>
              <a:spcAft>
                <a:spcPts val="0"/>
              </a:spcAft>
              <a:defRPr kumimoji="0" sz="1200">
                <a:solidFill>
                  <a:srgbClr val="FFFFFF"/>
                </a:solidFill>
                <a:latin typeface="+mn-lt"/>
                <a:cs typeface="+mn-cs"/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2A0B22A4-92F7-47C9-AE9A-5F790FAF24C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5575"/>
            <a:ext cx="8832850" cy="6546850"/>
          </a:xfrm>
          <a:prstGeom prst="rect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latin typeface="+mn-lt"/>
              <a:cs typeface="+mn-cs"/>
            </a:endParaRPr>
          </a:p>
        </p:txBody>
      </p:sp>
      <p:sp>
        <p:nvSpPr>
          <p:cNvPr id="10" name="Straight Connector 9">
            <a:extLst>
              <a:ext uri="{FF2B5EF4-FFF2-40B4-BE49-F238E27FC236}">
                <a16:creationId xmlns:a16="http://schemas.microsoft.com/office/drawing/2014/main" id="{4D2EA781-E43D-4D0A-8CD7-FE2FE9FFBEEE}"/>
              </a:ext>
            </a:extLst>
          </p:cNvPr>
          <p:cNvSpPr>
            <a:spLocks noChangeShapeType="1"/>
          </p:cNvSpPr>
          <p:nvPr/>
        </p:nvSpPr>
        <p:spPr bwMode="auto">
          <a:xfrm>
            <a:off x="152400" y="1276350"/>
            <a:ext cx="8832850" cy="0"/>
          </a:xfrm>
          <a:prstGeom prst="line">
            <a:avLst/>
          </a:prstGeom>
          <a:noFill/>
          <a:ln w="9525" cap="flat" cmpd="sng" algn="ctr">
            <a:solidFill>
              <a:schemeClr val="accent3">
                <a:shade val="75000"/>
              </a:schemeClr>
            </a:solidFill>
            <a:prstDash val="sysDash"/>
            <a:round/>
            <a:headEnd type="none" w="med" len="med"/>
            <a:tailEnd type="none" w="med" len="med"/>
          </a:ln>
          <a:effectLst/>
        </p:spPr>
        <p:txBody>
          <a:bodyPr wrap="none" anchor="ctr"/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>
              <a:latin typeface="+mn-lt"/>
              <a:cs typeface="+mn-cs"/>
            </a:endParaRPr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5ED9207A-32C2-4F7F-94A2-CDD7DBD21448}"/>
              </a:ext>
            </a:extLst>
          </p:cNvPr>
          <p:cNvSpPr/>
          <p:nvPr/>
        </p:nvSpPr>
        <p:spPr>
          <a:xfrm>
            <a:off x="4267200" y="955675"/>
            <a:ext cx="609600" cy="609600"/>
          </a:xfrm>
          <a:prstGeom prst="ellipse">
            <a:avLst/>
          </a:prstGeom>
          <a:solidFill>
            <a:srgbClr val="FFFFFF"/>
          </a:solidFill>
          <a:ln w="15875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B87F38C8-8CCB-4301-876C-DF81A5D581B0}"/>
              </a:ext>
            </a:extLst>
          </p:cNvPr>
          <p:cNvSpPr/>
          <p:nvPr/>
        </p:nvSpPr>
        <p:spPr>
          <a:xfrm>
            <a:off x="4362450" y="1050925"/>
            <a:ext cx="419100" cy="420688"/>
          </a:xfrm>
          <a:prstGeom prst="ellipse">
            <a:avLst/>
          </a:prstGeom>
          <a:solidFill>
            <a:srgbClr val="FFFFFF"/>
          </a:solidFill>
          <a:ln w="50800" cap="rnd" cmpd="dbl" algn="ctr">
            <a:solidFill>
              <a:schemeClr val="accent3">
                <a:shade val="75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3" name="Slide Number Placeholder 22">
            <a:extLst>
              <a:ext uri="{FF2B5EF4-FFF2-40B4-BE49-F238E27FC236}">
                <a16:creationId xmlns:a16="http://schemas.microsoft.com/office/drawing/2014/main" id="{313FDDC2-C188-45C6-9685-6472DC2A985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4343400" y="1039813"/>
            <a:ext cx="457200" cy="441325"/>
          </a:xfrm>
          <a:prstGeom prst="rect">
            <a:avLst/>
          </a:prstGeom>
        </p:spPr>
        <p:txBody>
          <a:bodyPr vert="horz" wrap="square" lIns="45720" tIns="45720" rIns="45720" bIns="45720" numCol="1" anchor="ctr" anchorCtr="0" compatLnSpc="1">
            <a:prstTxWarp prst="textNoShape">
              <a:avLst/>
            </a:prstTxWarp>
            <a:normAutofit/>
          </a:bodyPr>
          <a:lstStyle>
            <a:lvl1pPr algn="ctr" eaLnBrk="1" hangingPunct="1">
              <a:defRPr sz="1600">
                <a:solidFill>
                  <a:srgbClr val="7B9899"/>
                </a:solidFill>
                <a:latin typeface="Georgia" panose="02040502050405020303" pitchFamily="18" charset="0"/>
              </a:defRPr>
            </a:lvl1pPr>
          </a:lstStyle>
          <a:p>
            <a:pPr>
              <a:defRPr/>
            </a:pPr>
            <a:fld id="{E745B5E3-343B-43AA-BAD5-81DA5576F496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  <p:sp>
        <p:nvSpPr>
          <p:cNvPr id="1038" name="Title Placeholder 21">
            <a:extLst>
              <a:ext uri="{FF2B5EF4-FFF2-40B4-BE49-F238E27FC236}">
                <a16:creationId xmlns:a16="http://schemas.microsoft.com/office/drawing/2014/main" id="{FB32C1ED-F4E9-4D2F-BC43-544F42710921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301625" y="228600"/>
            <a:ext cx="8534400" cy="758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l-GR"/>
              <a:t>Click to edit Master title style</a:t>
            </a:r>
          </a:p>
        </p:txBody>
      </p:sp>
      <p:sp>
        <p:nvSpPr>
          <p:cNvPr id="1039" name="Text Placeholder 12">
            <a:extLst>
              <a:ext uri="{FF2B5EF4-FFF2-40B4-BE49-F238E27FC236}">
                <a16:creationId xmlns:a16="http://schemas.microsoft.com/office/drawing/2014/main" id="{54B63FB1-CA27-40C0-A172-EF4B324FF163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301625" y="1524000"/>
            <a:ext cx="8534400" cy="4598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l-GR"/>
              <a:t>Click to edit Master text styles</a:t>
            </a:r>
          </a:p>
          <a:p>
            <a:pPr lvl="1"/>
            <a:r>
              <a:rPr lang="en-US" altLang="el-GR"/>
              <a:t>Second level</a:t>
            </a:r>
          </a:p>
          <a:p>
            <a:pPr lvl="2"/>
            <a:r>
              <a:rPr lang="en-US" altLang="el-GR"/>
              <a:t>Third level</a:t>
            </a:r>
          </a:p>
          <a:p>
            <a:pPr lvl="3"/>
            <a:r>
              <a:rPr lang="en-US" altLang="el-GR"/>
              <a:t>Fourth level</a:t>
            </a:r>
          </a:p>
          <a:p>
            <a:pPr lvl="4"/>
            <a:r>
              <a:rPr lang="en-US" altLang="el-GR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387" r:id="rId1"/>
    <p:sldLayoutId id="2147484388" r:id="rId2"/>
    <p:sldLayoutId id="2147484389" r:id="rId3"/>
    <p:sldLayoutId id="2147484390" r:id="rId4"/>
    <p:sldLayoutId id="2147484391" r:id="rId5"/>
    <p:sldLayoutId id="2147484392" r:id="rId6"/>
    <p:sldLayoutId id="2147484393" r:id="rId7"/>
    <p:sldLayoutId id="2147484394" r:id="rId8"/>
    <p:sldLayoutId id="2147484395" r:id="rId9"/>
    <p:sldLayoutId id="2147484396" r:id="rId10"/>
    <p:sldLayoutId id="2147484397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3300" kern="1200">
          <a:solidFill>
            <a:srgbClr val="7B9899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3300">
          <a:solidFill>
            <a:srgbClr val="7B9899"/>
          </a:solidFill>
          <a:latin typeface="Georgia" pitchFamily="18" charset="0"/>
        </a:defRPr>
      </a:lvl9pPr>
    </p:titleStyle>
    <p:bodyStyle>
      <a:lvl1pPr marL="273050" indent="-273050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85000"/>
        <a:buFont typeface="Wingdings 2" panose="05020102010507070707" pitchFamily="18" charset="2"/>
        <a:buChar char=""/>
        <a:defRPr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73050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anose="05000000000000000000" pitchFamily="2" charset="2"/>
        <a:buChar char="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822325" indent="-228600" algn="l" rtl="0" eaLnBrk="0" fontAlgn="base" hangingPunct="0">
        <a:spcBef>
          <a:spcPct val="20000"/>
        </a:spcBef>
        <a:spcAft>
          <a:spcPct val="0"/>
        </a:spcAft>
        <a:buClr>
          <a:srgbClr val="8CADAE"/>
        </a:buClr>
        <a:buSzPct val="75000"/>
        <a:buFont typeface="Wingdings 2" panose="05020102010507070707" pitchFamily="18" charset="2"/>
        <a:buChar char="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228600" algn="l" rtl="0" eaLnBrk="0" fontAlgn="base" hangingPunct="0">
        <a:spcBef>
          <a:spcPct val="20000"/>
        </a:spcBef>
        <a:spcAft>
          <a:spcPct val="0"/>
        </a:spcAft>
        <a:buClr>
          <a:srgbClr val="8C7B70"/>
        </a:buClr>
        <a:buSzPct val="70000"/>
        <a:buFont typeface="Wingdings" panose="05000000000000000000" pitchFamily="2" charset="2"/>
        <a:buChar char=""/>
        <a:defRPr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ct val="20000"/>
        </a:spcBef>
        <a:spcAft>
          <a:spcPct val="0"/>
        </a:spcAft>
        <a:buClr>
          <a:srgbClr val="8FB08C"/>
        </a:buClr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1">
            <a:shade val="75000"/>
          </a:schemeClr>
        </a:buClr>
        <a:buSzPct val="90000"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03120" indent="-182880" algn="l" rtl="0" eaLnBrk="1" latinLnBrk="0" hangingPunct="1">
        <a:spcBef>
          <a:spcPct val="20000"/>
        </a:spcBef>
        <a:buClr>
          <a:schemeClr val="accent4">
            <a:shade val="75000"/>
          </a:schemeClr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77440" indent="-182880" algn="l" rtl="0" eaLnBrk="1" latinLnBrk="0" hangingPunct="1">
        <a:spcBef>
          <a:spcPct val="20000"/>
        </a:spcBef>
        <a:buClr>
          <a:schemeClr val="accent2">
            <a:shade val="75000"/>
          </a:schemeClr>
        </a:buClr>
        <a:buSzPct val="90000"/>
        <a:buChar char="•"/>
        <a:defRPr kumimoji="0" sz="1400" kern="1200" cap="all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emf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5.png"/><Relationship Id="rId4" Type="http://schemas.openxmlformats.org/officeDocument/2006/relationships/image" Target="../media/image34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3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emf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eg"/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>
            <a:extLst>
              <a:ext uri="{FF2B5EF4-FFF2-40B4-BE49-F238E27FC236}">
                <a16:creationId xmlns:a16="http://schemas.microsoft.com/office/drawing/2014/main" id="{F1E1C8C2-8DF7-49E9-B62E-450DFE74627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l-GR" altLang="el-GR"/>
              <a:t>Οξέα και Βάσεις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>
            <a:extLst>
              <a:ext uri="{FF2B5EF4-FFF2-40B4-BE49-F238E27FC236}">
                <a16:creationId xmlns:a16="http://schemas.microsoft.com/office/drawing/2014/main" id="{ECB24164-F5A0-4378-B91D-AF500D4699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l-GR" dirty="0"/>
              <a:t>Αντιδράσεις  οξέος-βάσης κατά </a:t>
            </a:r>
            <a:r>
              <a:rPr lang="en-US" dirty="0"/>
              <a:t>Lewis</a:t>
            </a:r>
            <a:endParaRPr lang="el-GR" altLang="el-GR" dirty="0">
              <a:solidFill>
                <a:srgbClr val="7B9899"/>
              </a:solidFill>
            </a:endParaRPr>
          </a:p>
        </p:txBody>
      </p:sp>
      <p:sp>
        <p:nvSpPr>
          <p:cNvPr id="2" name="Ορθογώνιο 1">
            <a:extLst>
              <a:ext uri="{FF2B5EF4-FFF2-40B4-BE49-F238E27FC236}">
                <a16:creationId xmlns:a16="http://schemas.microsoft.com/office/drawing/2014/main" id="{7F8AD92A-EF86-43F8-9A4A-A0E1B979759F}"/>
              </a:ext>
            </a:extLst>
          </p:cNvPr>
          <p:cNvSpPr/>
          <p:nvPr/>
        </p:nvSpPr>
        <p:spPr>
          <a:xfrm>
            <a:off x="250825" y="1700213"/>
            <a:ext cx="8440738" cy="400050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buFont typeface="Arial" pitchFamily="34" charset="0"/>
              <a:buChar char="•"/>
              <a:defRPr/>
            </a:pPr>
            <a:r>
              <a:rPr lang="el-GR" sz="2000" dirty="0">
                <a:latin typeface="+mn-lt"/>
                <a:cs typeface="Arial" charset="0"/>
              </a:rPr>
              <a:t> </a:t>
            </a:r>
            <a:r>
              <a:rPr lang="el-GR" sz="2000" b="1" dirty="0" err="1">
                <a:latin typeface="+mn-lt"/>
              </a:rPr>
              <a:t>ηλεκτρονιακά</a:t>
            </a:r>
            <a:r>
              <a:rPr lang="el-GR" sz="2000" b="1" dirty="0">
                <a:latin typeface="+mn-lt"/>
              </a:rPr>
              <a:t> </a:t>
            </a:r>
            <a:r>
              <a:rPr lang="el-GR" sz="2000" b="1" dirty="0" err="1">
                <a:latin typeface="+mn-lt"/>
              </a:rPr>
              <a:t>ελλειματικές</a:t>
            </a:r>
            <a:r>
              <a:rPr lang="el-GR" sz="2000" b="1" dirty="0">
                <a:latin typeface="+mn-lt"/>
              </a:rPr>
              <a:t> ή ελλιπείς ενώσεις</a:t>
            </a:r>
            <a:r>
              <a:rPr lang="en-US" sz="2000" dirty="0">
                <a:latin typeface="+mn-lt"/>
              </a:rPr>
              <a:t> </a:t>
            </a:r>
            <a:r>
              <a:rPr lang="el-GR" sz="2000" dirty="0">
                <a:latin typeface="+mn-lt"/>
              </a:rPr>
              <a:t> </a:t>
            </a:r>
            <a:r>
              <a:rPr lang="en-US" sz="2000" dirty="0">
                <a:latin typeface="+mn-lt"/>
              </a:rPr>
              <a:t> </a:t>
            </a:r>
            <a:endParaRPr lang="el-GR" sz="2000" dirty="0">
              <a:latin typeface="+mn-lt"/>
            </a:endParaRPr>
          </a:p>
        </p:txBody>
      </p:sp>
      <p:sp>
        <p:nvSpPr>
          <p:cNvPr id="15364" name="Rectangle 3">
            <a:extLst>
              <a:ext uri="{FF2B5EF4-FFF2-40B4-BE49-F238E27FC236}">
                <a16:creationId xmlns:a16="http://schemas.microsoft.com/office/drawing/2014/main" id="{75501B14-923C-41EA-A02D-215F91158938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8313" y="2420938"/>
            <a:ext cx="2587625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/>
              <a:t>τριφθορίδιο του βορίου:</a:t>
            </a:r>
          </a:p>
        </p:txBody>
      </p:sp>
      <p:sp>
        <p:nvSpPr>
          <p:cNvPr id="15365" name="Rectangle 55">
            <a:extLst>
              <a:ext uri="{FF2B5EF4-FFF2-40B4-BE49-F238E27FC236}">
                <a16:creationId xmlns:a16="http://schemas.microsoft.com/office/drawing/2014/main" id="{14B60025-525D-47B8-AB0D-85F28FE7F29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grpSp>
        <p:nvGrpSpPr>
          <p:cNvPr id="15366" name="Group 4">
            <a:extLst>
              <a:ext uri="{FF2B5EF4-FFF2-40B4-BE49-F238E27FC236}">
                <a16:creationId xmlns:a16="http://schemas.microsoft.com/office/drawing/2014/main" id="{7C384639-C5B6-4B11-BEC8-724292355292}"/>
              </a:ext>
            </a:extLst>
          </p:cNvPr>
          <p:cNvGrpSpPr>
            <a:grpSpLocks/>
          </p:cNvGrpSpPr>
          <p:nvPr/>
        </p:nvGrpSpPr>
        <p:grpSpPr bwMode="auto">
          <a:xfrm>
            <a:off x="3132138" y="2205038"/>
            <a:ext cx="792162" cy="576262"/>
            <a:chOff x="0" y="0"/>
            <a:chExt cx="942" cy="653"/>
          </a:xfrm>
        </p:grpSpPr>
        <p:grpSp>
          <p:nvGrpSpPr>
            <p:cNvPr id="15369" name="Group 50">
              <a:extLst>
                <a:ext uri="{FF2B5EF4-FFF2-40B4-BE49-F238E27FC236}">
                  <a16:creationId xmlns:a16="http://schemas.microsoft.com/office/drawing/2014/main" id="{F2EFBEC5-1205-4813-9066-4EB6C44B25E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60" y="461"/>
              <a:ext cx="89" cy="130"/>
              <a:chOff x="60" y="461"/>
              <a:chExt cx="89" cy="130"/>
            </a:xfrm>
          </p:grpSpPr>
          <p:sp>
            <p:nvSpPr>
              <p:cNvPr id="15415" name="Freeform 54">
                <a:extLst>
                  <a:ext uri="{FF2B5EF4-FFF2-40B4-BE49-F238E27FC236}">
                    <a16:creationId xmlns:a16="http://schemas.microsoft.com/office/drawing/2014/main" id="{DDC54FA0-55CC-4966-B56E-BF73FF2F9AC9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0" y="461"/>
                <a:ext cx="89" cy="130"/>
              </a:xfrm>
              <a:custGeom>
                <a:avLst/>
                <a:gdLst>
                  <a:gd name="T0" fmla="*/ 86 w 89"/>
                  <a:gd name="T1" fmla="*/ 0 h 130"/>
                  <a:gd name="T2" fmla="*/ 0 w 89"/>
                  <a:gd name="T3" fmla="*/ 0 h 130"/>
                  <a:gd name="T4" fmla="*/ 0 w 89"/>
                  <a:gd name="T5" fmla="*/ 5 h 130"/>
                  <a:gd name="T6" fmla="*/ 16 w 89"/>
                  <a:gd name="T7" fmla="*/ 6 h 130"/>
                  <a:gd name="T8" fmla="*/ 17 w 89"/>
                  <a:gd name="T9" fmla="*/ 8 h 130"/>
                  <a:gd name="T10" fmla="*/ 17 w 89"/>
                  <a:gd name="T11" fmla="*/ 123 h 130"/>
                  <a:gd name="T12" fmla="*/ 16 w 89"/>
                  <a:gd name="T13" fmla="*/ 125 h 130"/>
                  <a:gd name="T14" fmla="*/ 0 w 89"/>
                  <a:gd name="T15" fmla="*/ 126 h 130"/>
                  <a:gd name="T16" fmla="*/ 0 w 89"/>
                  <a:gd name="T17" fmla="*/ 130 h 130"/>
                  <a:gd name="T18" fmla="*/ 55 w 89"/>
                  <a:gd name="T19" fmla="*/ 130 h 130"/>
                  <a:gd name="T20" fmla="*/ 55 w 89"/>
                  <a:gd name="T21" fmla="*/ 126 h 130"/>
                  <a:gd name="T22" fmla="*/ 36 w 89"/>
                  <a:gd name="T23" fmla="*/ 125 h 130"/>
                  <a:gd name="T24" fmla="*/ 34 w 89"/>
                  <a:gd name="T25" fmla="*/ 123 h 130"/>
                  <a:gd name="T26" fmla="*/ 34 w 89"/>
                  <a:gd name="T27" fmla="*/ 68 h 130"/>
                  <a:gd name="T28" fmla="*/ 81 w 89"/>
                  <a:gd name="T29" fmla="*/ 68 h 130"/>
                  <a:gd name="T30" fmla="*/ 81 w 89"/>
                  <a:gd name="T31" fmla="*/ 61 h 130"/>
                  <a:gd name="T32" fmla="*/ 34 w 89"/>
                  <a:gd name="T33" fmla="*/ 61 h 130"/>
                  <a:gd name="T34" fmla="*/ 34 w 89"/>
                  <a:gd name="T35" fmla="*/ 7 h 130"/>
                  <a:gd name="T36" fmla="*/ 34 w 89"/>
                  <a:gd name="T37" fmla="*/ 7 h 130"/>
                  <a:gd name="T38" fmla="*/ 87 w 89"/>
                  <a:gd name="T39" fmla="*/ 7 h 130"/>
                  <a:gd name="T40" fmla="*/ 86 w 89"/>
                  <a:gd name="T41" fmla="*/ 0 h 130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w 89"/>
                  <a:gd name="T64" fmla="*/ 0 h 130"/>
                  <a:gd name="T65" fmla="*/ 89 w 89"/>
                  <a:gd name="T66" fmla="*/ 130 h 130"/>
                </a:gdLst>
                <a:ahLst/>
                <a:cxnLst>
                  <a:cxn ang="T42">
                    <a:pos x="T0" y="T1"/>
                  </a:cxn>
                  <a:cxn ang="T43">
                    <a:pos x="T2" y="T3"/>
                  </a:cxn>
                  <a:cxn ang="T44">
                    <a:pos x="T4" y="T5"/>
                  </a:cxn>
                  <a:cxn ang="T45">
                    <a:pos x="T6" y="T7"/>
                  </a:cxn>
                  <a:cxn ang="T46">
                    <a:pos x="T8" y="T9"/>
                  </a:cxn>
                  <a:cxn ang="T47">
                    <a:pos x="T10" y="T11"/>
                  </a:cxn>
                  <a:cxn ang="T48">
                    <a:pos x="T12" y="T13"/>
                  </a:cxn>
                  <a:cxn ang="T49">
                    <a:pos x="T14" y="T15"/>
                  </a:cxn>
                  <a:cxn ang="T50">
                    <a:pos x="T16" y="T17"/>
                  </a:cxn>
                  <a:cxn ang="T51">
                    <a:pos x="T18" y="T19"/>
                  </a:cxn>
                  <a:cxn ang="T52">
                    <a:pos x="T20" y="T21"/>
                  </a:cxn>
                  <a:cxn ang="T53">
                    <a:pos x="T22" y="T23"/>
                  </a:cxn>
                  <a:cxn ang="T54">
                    <a:pos x="T24" y="T25"/>
                  </a:cxn>
                  <a:cxn ang="T55">
                    <a:pos x="T26" y="T27"/>
                  </a:cxn>
                  <a:cxn ang="T56">
                    <a:pos x="T28" y="T29"/>
                  </a:cxn>
                  <a:cxn ang="T57">
                    <a:pos x="T30" y="T31"/>
                  </a:cxn>
                  <a:cxn ang="T58">
                    <a:pos x="T32" y="T33"/>
                  </a:cxn>
                  <a:cxn ang="T59">
                    <a:pos x="T34" y="T35"/>
                  </a:cxn>
                  <a:cxn ang="T60">
                    <a:pos x="T36" y="T37"/>
                  </a:cxn>
                  <a:cxn ang="T61">
                    <a:pos x="T38" y="T39"/>
                  </a:cxn>
                  <a:cxn ang="T62">
                    <a:pos x="T40" y="T41"/>
                  </a:cxn>
                </a:cxnLst>
                <a:rect l="T63" t="T64" r="T65" b="T66"/>
                <a:pathLst>
                  <a:path w="89" h="130">
                    <a:moveTo>
                      <a:pt x="86" y="0"/>
                    </a:moveTo>
                    <a:lnTo>
                      <a:pt x="0" y="0"/>
                    </a:lnTo>
                    <a:lnTo>
                      <a:pt x="0" y="5"/>
                    </a:lnTo>
                    <a:lnTo>
                      <a:pt x="16" y="6"/>
                    </a:lnTo>
                    <a:lnTo>
                      <a:pt x="17" y="8"/>
                    </a:lnTo>
                    <a:lnTo>
                      <a:pt x="17" y="123"/>
                    </a:lnTo>
                    <a:lnTo>
                      <a:pt x="16" y="125"/>
                    </a:lnTo>
                    <a:lnTo>
                      <a:pt x="0" y="126"/>
                    </a:lnTo>
                    <a:lnTo>
                      <a:pt x="0" y="130"/>
                    </a:lnTo>
                    <a:lnTo>
                      <a:pt x="55" y="130"/>
                    </a:lnTo>
                    <a:lnTo>
                      <a:pt x="55" y="126"/>
                    </a:lnTo>
                    <a:lnTo>
                      <a:pt x="36" y="125"/>
                    </a:lnTo>
                    <a:lnTo>
                      <a:pt x="34" y="123"/>
                    </a:lnTo>
                    <a:lnTo>
                      <a:pt x="34" y="68"/>
                    </a:lnTo>
                    <a:lnTo>
                      <a:pt x="81" y="68"/>
                    </a:lnTo>
                    <a:lnTo>
                      <a:pt x="81" y="61"/>
                    </a:lnTo>
                    <a:lnTo>
                      <a:pt x="34" y="61"/>
                    </a:lnTo>
                    <a:lnTo>
                      <a:pt x="34" y="7"/>
                    </a:lnTo>
                    <a:lnTo>
                      <a:pt x="87" y="7"/>
                    </a:lnTo>
                    <a:lnTo>
                      <a:pt x="86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16" name="Freeform 53">
                <a:extLst>
                  <a:ext uri="{FF2B5EF4-FFF2-40B4-BE49-F238E27FC236}">
                    <a16:creationId xmlns:a16="http://schemas.microsoft.com/office/drawing/2014/main" id="{1AF8E4AE-7E1A-4304-A815-ADF2AF1BD4B9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0" y="461"/>
                <a:ext cx="89" cy="130"/>
              </a:xfrm>
              <a:custGeom>
                <a:avLst/>
                <a:gdLst>
                  <a:gd name="T0" fmla="*/ 81 w 89"/>
                  <a:gd name="T1" fmla="*/ 68 h 130"/>
                  <a:gd name="T2" fmla="*/ 73 w 89"/>
                  <a:gd name="T3" fmla="*/ 68 h 130"/>
                  <a:gd name="T4" fmla="*/ 74 w 89"/>
                  <a:gd name="T5" fmla="*/ 70 h 130"/>
                  <a:gd name="T6" fmla="*/ 76 w 89"/>
                  <a:gd name="T7" fmla="*/ 84 h 130"/>
                  <a:gd name="T8" fmla="*/ 81 w 89"/>
                  <a:gd name="T9" fmla="*/ 84 h 130"/>
                  <a:gd name="T10" fmla="*/ 81 w 89"/>
                  <a:gd name="T11" fmla="*/ 68 h 130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89"/>
                  <a:gd name="T19" fmla="*/ 0 h 130"/>
                  <a:gd name="T20" fmla="*/ 89 w 89"/>
                  <a:gd name="T21" fmla="*/ 130 h 130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89" h="130">
                    <a:moveTo>
                      <a:pt x="81" y="68"/>
                    </a:moveTo>
                    <a:lnTo>
                      <a:pt x="73" y="68"/>
                    </a:lnTo>
                    <a:lnTo>
                      <a:pt x="74" y="70"/>
                    </a:lnTo>
                    <a:lnTo>
                      <a:pt x="76" y="84"/>
                    </a:lnTo>
                    <a:lnTo>
                      <a:pt x="81" y="84"/>
                    </a:lnTo>
                    <a:lnTo>
                      <a:pt x="81" y="68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17" name="Freeform 52">
                <a:extLst>
                  <a:ext uri="{FF2B5EF4-FFF2-40B4-BE49-F238E27FC236}">
                    <a16:creationId xmlns:a16="http://schemas.microsoft.com/office/drawing/2014/main" id="{BDB7E947-2D94-4865-AF6C-74859D12843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0" y="461"/>
                <a:ext cx="89" cy="130"/>
              </a:xfrm>
              <a:custGeom>
                <a:avLst/>
                <a:gdLst>
                  <a:gd name="T0" fmla="*/ 81 w 89"/>
                  <a:gd name="T1" fmla="*/ 45 h 130"/>
                  <a:gd name="T2" fmla="*/ 76 w 89"/>
                  <a:gd name="T3" fmla="*/ 45 h 130"/>
                  <a:gd name="T4" fmla="*/ 74 w 89"/>
                  <a:gd name="T5" fmla="*/ 60 h 130"/>
                  <a:gd name="T6" fmla="*/ 73 w 89"/>
                  <a:gd name="T7" fmla="*/ 61 h 130"/>
                  <a:gd name="T8" fmla="*/ 81 w 89"/>
                  <a:gd name="T9" fmla="*/ 61 h 130"/>
                  <a:gd name="T10" fmla="*/ 81 w 89"/>
                  <a:gd name="T11" fmla="*/ 45 h 130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89"/>
                  <a:gd name="T19" fmla="*/ 0 h 130"/>
                  <a:gd name="T20" fmla="*/ 89 w 89"/>
                  <a:gd name="T21" fmla="*/ 130 h 130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89" h="130">
                    <a:moveTo>
                      <a:pt x="81" y="45"/>
                    </a:moveTo>
                    <a:lnTo>
                      <a:pt x="76" y="45"/>
                    </a:lnTo>
                    <a:lnTo>
                      <a:pt x="74" y="60"/>
                    </a:lnTo>
                    <a:lnTo>
                      <a:pt x="73" y="61"/>
                    </a:lnTo>
                    <a:lnTo>
                      <a:pt x="81" y="61"/>
                    </a:lnTo>
                    <a:lnTo>
                      <a:pt x="81" y="45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18" name="Freeform 51">
                <a:extLst>
                  <a:ext uri="{FF2B5EF4-FFF2-40B4-BE49-F238E27FC236}">
                    <a16:creationId xmlns:a16="http://schemas.microsoft.com/office/drawing/2014/main" id="{019474D9-3F18-4858-99F7-78C0633FC44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0" y="461"/>
                <a:ext cx="89" cy="130"/>
              </a:xfrm>
              <a:custGeom>
                <a:avLst/>
                <a:gdLst>
                  <a:gd name="T0" fmla="*/ 87 w 89"/>
                  <a:gd name="T1" fmla="*/ 7 h 130"/>
                  <a:gd name="T2" fmla="*/ 67 w 89"/>
                  <a:gd name="T3" fmla="*/ 7 h 130"/>
                  <a:gd name="T4" fmla="*/ 73 w 89"/>
                  <a:gd name="T5" fmla="*/ 8 h 130"/>
                  <a:gd name="T6" fmla="*/ 79 w 89"/>
                  <a:gd name="T7" fmla="*/ 15 h 130"/>
                  <a:gd name="T8" fmla="*/ 82 w 89"/>
                  <a:gd name="T9" fmla="*/ 20 h 130"/>
                  <a:gd name="T10" fmla="*/ 84 w 89"/>
                  <a:gd name="T11" fmla="*/ 30 h 130"/>
                  <a:gd name="T12" fmla="*/ 89 w 89"/>
                  <a:gd name="T13" fmla="*/ 30 h 130"/>
                  <a:gd name="T14" fmla="*/ 88 w 89"/>
                  <a:gd name="T15" fmla="*/ 18 h 130"/>
                  <a:gd name="T16" fmla="*/ 87 w 89"/>
                  <a:gd name="T17" fmla="*/ 7 h 130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89"/>
                  <a:gd name="T28" fmla="*/ 0 h 130"/>
                  <a:gd name="T29" fmla="*/ 89 w 89"/>
                  <a:gd name="T30" fmla="*/ 130 h 130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89" h="130">
                    <a:moveTo>
                      <a:pt x="87" y="7"/>
                    </a:moveTo>
                    <a:lnTo>
                      <a:pt x="67" y="7"/>
                    </a:lnTo>
                    <a:lnTo>
                      <a:pt x="73" y="8"/>
                    </a:lnTo>
                    <a:lnTo>
                      <a:pt x="79" y="15"/>
                    </a:lnTo>
                    <a:lnTo>
                      <a:pt x="82" y="20"/>
                    </a:lnTo>
                    <a:lnTo>
                      <a:pt x="84" y="30"/>
                    </a:lnTo>
                    <a:lnTo>
                      <a:pt x="89" y="30"/>
                    </a:lnTo>
                    <a:lnTo>
                      <a:pt x="88" y="18"/>
                    </a:lnTo>
                    <a:lnTo>
                      <a:pt x="87" y="7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0" name="Group 47">
              <a:extLst>
                <a:ext uri="{FF2B5EF4-FFF2-40B4-BE49-F238E27FC236}">
                  <a16:creationId xmlns:a16="http://schemas.microsoft.com/office/drawing/2014/main" id="{686A2F57-FD4F-4781-8E10-E58967C7A0D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481"/>
              <a:ext cx="31" cy="91"/>
              <a:chOff x="0" y="481"/>
              <a:chExt cx="31" cy="91"/>
            </a:xfrm>
          </p:grpSpPr>
          <p:sp>
            <p:nvSpPr>
              <p:cNvPr id="15413" name="Freeform 49">
                <a:extLst>
                  <a:ext uri="{FF2B5EF4-FFF2-40B4-BE49-F238E27FC236}">
                    <a16:creationId xmlns:a16="http://schemas.microsoft.com/office/drawing/2014/main" id="{F3074FEA-9A19-4034-AD85-A2279360CC7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0" y="481"/>
                <a:ext cx="31" cy="91"/>
              </a:xfrm>
              <a:custGeom>
                <a:avLst/>
                <a:gdLst>
                  <a:gd name="T0" fmla="*/ 7 w 31"/>
                  <a:gd name="T1" fmla="*/ 60 h 91"/>
                  <a:gd name="T2" fmla="*/ 0 w 31"/>
                  <a:gd name="T3" fmla="*/ 66 h 91"/>
                  <a:gd name="T4" fmla="*/ 0 w 31"/>
                  <a:gd name="T5" fmla="*/ 83 h 91"/>
                  <a:gd name="T6" fmla="*/ 6 w 31"/>
                  <a:gd name="T7" fmla="*/ 90 h 91"/>
                  <a:gd name="T8" fmla="*/ 24 w 31"/>
                  <a:gd name="T9" fmla="*/ 90 h 91"/>
                  <a:gd name="T10" fmla="*/ 30 w 31"/>
                  <a:gd name="T11" fmla="*/ 84 h 91"/>
                  <a:gd name="T12" fmla="*/ 30 w 31"/>
                  <a:gd name="T13" fmla="*/ 67 h 91"/>
                  <a:gd name="T14" fmla="*/ 24 w 31"/>
                  <a:gd name="T15" fmla="*/ 60 h 91"/>
                  <a:gd name="T16" fmla="*/ 7 w 31"/>
                  <a:gd name="T17" fmla="*/ 6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31"/>
                  <a:gd name="T28" fmla="*/ 0 h 91"/>
                  <a:gd name="T29" fmla="*/ 31 w 3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31" h="91">
                    <a:moveTo>
                      <a:pt x="7" y="60"/>
                    </a:moveTo>
                    <a:lnTo>
                      <a:pt x="0" y="66"/>
                    </a:lnTo>
                    <a:lnTo>
                      <a:pt x="0" y="83"/>
                    </a:lnTo>
                    <a:lnTo>
                      <a:pt x="6" y="90"/>
                    </a:lnTo>
                    <a:lnTo>
                      <a:pt x="24" y="90"/>
                    </a:lnTo>
                    <a:lnTo>
                      <a:pt x="30" y="84"/>
                    </a:lnTo>
                    <a:lnTo>
                      <a:pt x="30" y="67"/>
                    </a:lnTo>
                    <a:lnTo>
                      <a:pt x="24" y="60"/>
                    </a:lnTo>
                    <a:lnTo>
                      <a:pt x="7" y="6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14" name="Freeform 48">
                <a:extLst>
                  <a:ext uri="{FF2B5EF4-FFF2-40B4-BE49-F238E27FC236}">
                    <a16:creationId xmlns:a16="http://schemas.microsoft.com/office/drawing/2014/main" id="{FD0FF218-8794-4C8E-8623-82307F1ED76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0" y="481"/>
                <a:ext cx="31" cy="91"/>
              </a:xfrm>
              <a:custGeom>
                <a:avLst/>
                <a:gdLst>
                  <a:gd name="T0" fmla="*/ 7 w 31"/>
                  <a:gd name="T1" fmla="*/ 0 h 91"/>
                  <a:gd name="T2" fmla="*/ 0 w 31"/>
                  <a:gd name="T3" fmla="*/ 6 h 91"/>
                  <a:gd name="T4" fmla="*/ 0 w 31"/>
                  <a:gd name="T5" fmla="*/ 23 h 91"/>
                  <a:gd name="T6" fmla="*/ 6 w 31"/>
                  <a:gd name="T7" fmla="*/ 30 h 91"/>
                  <a:gd name="T8" fmla="*/ 24 w 31"/>
                  <a:gd name="T9" fmla="*/ 30 h 91"/>
                  <a:gd name="T10" fmla="*/ 30 w 31"/>
                  <a:gd name="T11" fmla="*/ 24 h 91"/>
                  <a:gd name="T12" fmla="*/ 30 w 31"/>
                  <a:gd name="T13" fmla="*/ 7 h 91"/>
                  <a:gd name="T14" fmla="*/ 24 w 31"/>
                  <a:gd name="T15" fmla="*/ 0 h 91"/>
                  <a:gd name="T16" fmla="*/ 7 w 31"/>
                  <a:gd name="T17" fmla="*/ 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31"/>
                  <a:gd name="T28" fmla="*/ 0 h 91"/>
                  <a:gd name="T29" fmla="*/ 31 w 3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31" h="91">
                    <a:moveTo>
                      <a:pt x="7" y="0"/>
                    </a:moveTo>
                    <a:lnTo>
                      <a:pt x="0" y="6"/>
                    </a:lnTo>
                    <a:lnTo>
                      <a:pt x="0" y="23"/>
                    </a:lnTo>
                    <a:lnTo>
                      <a:pt x="6" y="30"/>
                    </a:lnTo>
                    <a:lnTo>
                      <a:pt x="24" y="30"/>
                    </a:lnTo>
                    <a:lnTo>
                      <a:pt x="30" y="24"/>
                    </a:lnTo>
                    <a:lnTo>
                      <a:pt x="30" y="7"/>
                    </a:lnTo>
                    <a:lnTo>
                      <a:pt x="24" y="0"/>
                    </a:lnTo>
                    <a:lnTo>
                      <a:pt x="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1" name="Group 44">
              <a:extLst>
                <a:ext uri="{FF2B5EF4-FFF2-40B4-BE49-F238E27FC236}">
                  <a16:creationId xmlns:a16="http://schemas.microsoft.com/office/drawing/2014/main" id="{49362B1C-2271-4B63-8B38-B7A735F2ABC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8" y="401"/>
              <a:ext cx="91" cy="31"/>
              <a:chOff x="58" y="401"/>
              <a:chExt cx="91" cy="31"/>
            </a:xfrm>
          </p:grpSpPr>
          <p:sp>
            <p:nvSpPr>
              <p:cNvPr id="15411" name="Freeform 46">
                <a:extLst>
                  <a:ext uri="{FF2B5EF4-FFF2-40B4-BE49-F238E27FC236}">
                    <a16:creationId xmlns:a16="http://schemas.microsoft.com/office/drawing/2014/main" id="{9BAE2055-C7A3-4ADC-BFF7-4E529601A6E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8" y="401"/>
                <a:ext cx="91" cy="31"/>
              </a:xfrm>
              <a:custGeom>
                <a:avLst/>
                <a:gdLst>
                  <a:gd name="T0" fmla="*/ 24 w 91"/>
                  <a:gd name="T1" fmla="*/ 0 h 31"/>
                  <a:gd name="T2" fmla="*/ 7 w 91"/>
                  <a:gd name="T3" fmla="*/ 0 h 31"/>
                  <a:gd name="T4" fmla="*/ 0 w 91"/>
                  <a:gd name="T5" fmla="*/ 7 h 31"/>
                  <a:gd name="T6" fmla="*/ 1 w 91"/>
                  <a:gd name="T7" fmla="*/ 24 h 31"/>
                  <a:gd name="T8" fmla="*/ 7 w 91"/>
                  <a:gd name="T9" fmla="*/ 30 h 31"/>
                  <a:gd name="T10" fmla="*/ 24 w 91"/>
                  <a:gd name="T11" fmla="*/ 30 h 31"/>
                  <a:gd name="T12" fmla="*/ 31 w 91"/>
                  <a:gd name="T13" fmla="*/ 23 h 31"/>
                  <a:gd name="T14" fmla="*/ 30 w 91"/>
                  <a:gd name="T15" fmla="*/ 6 h 31"/>
                  <a:gd name="T16" fmla="*/ 24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24" y="0"/>
                    </a:moveTo>
                    <a:lnTo>
                      <a:pt x="7" y="0"/>
                    </a:lnTo>
                    <a:lnTo>
                      <a:pt x="0" y="7"/>
                    </a:lnTo>
                    <a:lnTo>
                      <a:pt x="1" y="24"/>
                    </a:lnTo>
                    <a:lnTo>
                      <a:pt x="7" y="30"/>
                    </a:lnTo>
                    <a:lnTo>
                      <a:pt x="24" y="30"/>
                    </a:lnTo>
                    <a:lnTo>
                      <a:pt x="31" y="23"/>
                    </a:lnTo>
                    <a:lnTo>
                      <a:pt x="30" y="6"/>
                    </a:lnTo>
                    <a:lnTo>
                      <a:pt x="2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12" name="Freeform 45">
                <a:extLst>
                  <a:ext uri="{FF2B5EF4-FFF2-40B4-BE49-F238E27FC236}">
                    <a16:creationId xmlns:a16="http://schemas.microsoft.com/office/drawing/2014/main" id="{3D91BA6F-EBC6-4670-A47D-BC8E6148111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8" y="401"/>
                <a:ext cx="91" cy="31"/>
              </a:xfrm>
              <a:custGeom>
                <a:avLst/>
                <a:gdLst>
                  <a:gd name="T0" fmla="*/ 84 w 91"/>
                  <a:gd name="T1" fmla="*/ 0 h 31"/>
                  <a:gd name="T2" fmla="*/ 66 w 91"/>
                  <a:gd name="T3" fmla="*/ 0 h 31"/>
                  <a:gd name="T4" fmla="*/ 60 w 91"/>
                  <a:gd name="T5" fmla="*/ 7 h 31"/>
                  <a:gd name="T6" fmla="*/ 61 w 91"/>
                  <a:gd name="T7" fmla="*/ 24 h 31"/>
                  <a:gd name="T8" fmla="*/ 67 w 91"/>
                  <a:gd name="T9" fmla="*/ 30 h 31"/>
                  <a:gd name="T10" fmla="*/ 84 w 91"/>
                  <a:gd name="T11" fmla="*/ 30 h 31"/>
                  <a:gd name="T12" fmla="*/ 91 w 91"/>
                  <a:gd name="T13" fmla="*/ 23 h 31"/>
                  <a:gd name="T14" fmla="*/ 90 w 91"/>
                  <a:gd name="T15" fmla="*/ 6 h 31"/>
                  <a:gd name="T16" fmla="*/ 84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84" y="0"/>
                    </a:moveTo>
                    <a:lnTo>
                      <a:pt x="66" y="0"/>
                    </a:lnTo>
                    <a:lnTo>
                      <a:pt x="60" y="7"/>
                    </a:lnTo>
                    <a:lnTo>
                      <a:pt x="61" y="24"/>
                    </a:lnTo>
                    <a:lnTo>
                      <a:pt x="67" y="30"/>
                    </a:lnTo>
                    <a:lnTo>
                      <a:pt x="84" y="30"/>
                    </a:lnTo>
                    <a:lnTo>
                      <a:pt x="91" y="23"/>
                    </a:lnTo>
                    <a:lnTo>
                      <a:pt x="90" y="6"/>
                    </a:lnTo>
                    <a:lnTo>
                      <a:pt x="8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2" name="Group 41">
              <a:extLst>
                <a:ext uri="{FF2B5EF4-FFF2-40B4-BE49-F238E27FC236}">
                  <a16:creationId xmlns:a16="http://schemas.microsoft.com/office/drawing/2014/main" id="{C4F37490-27D8-4877-8A60-42F3AED82703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8" y="622"/>
              <a:ext cx="91" cy="31"/>
              <a:chOff x="58" y="622"/>
              <a:chExt cx="91" cy="31"/>
            </a:xfrm>
          </p:grpSpPr>
          <p:sp>
            <p:nvSpPr>
              <p:cNvPr id="15409" name="Freeform 43">
                <a:extLst>
                  <a:ext uri="{FF2B5EF4-FFF2-40B4-BE49-F238E27FC236}">
                    <a16:creationId xmlns:a16="http://schemas.microsoft.com/office/drawing/2014/main" id="{98FBF459-7678-454C-918B-48242EDD140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8" y="622"/>
                <a:ext cx="91" cy="31"/>
              </a:xfrm>
              <a:custGeom>
                <a:avLst/>
                <a:gdLst>
                  <a:gd name="T0" fmla="*/ 67 w 91"/>
                  <a:gd name="T1" fmla="*/ 0 h 31"/>
                  <a:gd name="T2" fmla="*/ 60 w 91"/>
                  <a:gd name="T3" fmla="*/ 6 h 31"/>
                  <a:gd name="T4" fmla="*/ 60 w 91"/>
                  <a:gd name="T5" fmla="*/ 24 h 31"/>
                  <a:gd name="T6" fmla="*/ 66 w 91"/>
                  <a:gd name="T7" fmla="*/ 30 h 31"/>
                  <a:gd name="T8" fmla="*/ 83 w 91"/>
                  <a:gd name="T9" fmla="*/ 30 h 31"/>
                  <a:gd name="T10" fmla="*/ 90 w 91"/>
                  <a:gd name="T11" fmla="*/ 24 h 31"/>
                  <a:gd name="T12" fmla="*/ 90 w 91"/>
                  <a:gd name="T13" fmla="*/ 7 h 31"/>
                  <a:gd name="T14" fmla="*/ 84 w 91"/>
                  <a:gd name="T15" fmla="*/ 0 h 31"/>
                  <a:gd name="T16" fmla="*/ 67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67" y="0"/>
                    </a:moveTo>
                    <a:lnTo>
                      <a:pt x="60" y="6"/>
                    </a:lnTo>
                    <a:lnTo>
                      <a:pt x="60" y="24"/>
                    </a:lnTo>
                    <a:lnTo>
                      <a:pt x="66" y="30"/>
                    </a:lnTo>
                    <a:lnTo>
                      <a:pt x="83" y="30"/>
                    </a:lnTo>
                    <a:lnTo>
                      <a:pt x="90" y="24"/>
                    </a:lnTo>
                    <a:lnTo>
                      <a:pt x="90" y="7"/>
                    </a:lnTo>
                    <a:lnTo>
                      <a:pt x="84" y="0"/>
                    </a:lnTo>
                    <a:lnTo>
                      <a:pt x="6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10" name="Freeform 42">
                <a:extLst>
                  <a:ext uri="{FF2B5EF4-FFF2-40B4-BE49-F238E27FC236}">
                    <a16:creationId xmlns:a16="http://schemas.microsoft.com/office/drawing/2014/main" id="{4035A5FC-7FB9-4150-BE42-F4EAFD47076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8" y="622"/>
                <a:ext cx="91" cy="31"/>
              </a:xfrm>
              <a:custGeom>
                <a:avLst/>
                <a:gdLst>
                  <a:gd name="T0" fmla="*/ 7 w 91"/>
                  <a:gd name="T1" fmla="*/ 0 h 31"/>
                  <a:gd name="T2" fmla="*/ 0 w 91"/>
                  <a:gd name="T3" fmla="*/ 6 h 31"/>
                  <a:gd name="T4" fmla="*/ 0 w 91"/>
                  <a:gd name="T5" fmla="*/ 24 h 31"/>
                  <a:gd name="T6" fmla="*/ 6 w 91"/>
                  <a:gd name="T7" fmla="*/ 30 h 31"/>
                  <a:gd name="T8" fmla="*/ 24 w 91"/>
                  <a:gd name="T9" fmla="*/ 30 h 31"/>
                  <a:gd name="T10" fmla="*/ 30 w 91"/>
                  <a:gd name="T11" fmla="*/ 24 h 31"/>
                  <a:gd name="T12" fmla="*/ 30 w 91"/>
                  <a:gd name="T13" fmla="*/ 7 h 31"/>
                  <a:gd name="T14" fmla="*/ 24 w 91"/>
                  <a:gd name="T15" fmla="*/ 0 h 31"/>
                  <a:gd name="T16" fmla="*/ 7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7" y="0"/>
                    </a:moveTo>
                    <a:lnTo>
                      <a:pt x="0" y="6"/>
                    </a:lnTo>
                    <a:lnTo>
                      <a:pt x="0" y="24"/>
                    </a:lnTo>
                    <a:lnTo>
                      <a:pt x="6" y="30"/>
                    </a:lnTo>
                    <a:lnTo>
                      <a:pt x="24" y="30"/>
                    </a:lnTo>
                    <a:lnTo>
                      <a:pt x="30" y="24"/>
                    </a:lnTo>
                    <a:lnTo>
                      <a:pt x="30" y="7"/>
                    </a:lnTo>
                    <a:lnTo>
                      <a:pt x="24" y="0"/>
                    </a:lnTo>
                    <a:lnTo>
                      <a:pt x="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3" name="Group 33">
              <a:extLst>
                <a:ext uri="{FF2B5EF4-FFF2-40B4-BE49-F238E27FC236}">
                  <a16:creationId xmlns:a16="http://schemas.microsoft.com/office/drawing/2014/main" id="{FFF03A36-F271-4322-B074-73A584A71A5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18" y="461"/>
              <a:ext cx="463" cy="130"/>
              <a:chOff x="418" y="461"/>
              <a:chExt cx="463" cy="130"/>
            </a:xfrm>
          </p:grpSpPr>
          <p:sp>
            <p:nvSpPr>
              <p:cNvPr id="15402" name="Freeform 40">
                <a:extLst>
                  <a:ext uri="{FF2B5EF4-FFF2-40B4-BE49-F238E27FC236}">
                    <a16:creationId xmlns:a16="http://schemas.microsoft.com/office/drawing/2014/main" id="{068666AC-0192-491B-ADC5-7FA0C16DA29C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8" y="461"/>
                <a:ext cx="463" cy="130"/>
              </a:xfrm>
              <a:custGeom>
                <a:avLst/>
                <a:gdLst>
                  <a:gd name="T0" fmla="*/ 69 w 463"/>
                  <a:gd name="T1" fmla="*/ 0 h 130"/>
                  <a:gd name="T2" fmla="*/ 1 w 463"/>
                  <a:gd name="T3" fmla="*/ 0 h 130"/>
                  <a:gd name="T4" fmla="*/ 1 w 463"/>
                  <a:gd name="T5" fmla="*/ 5 h 130"/>
                  <a:gd name="T6" fmla="*/ 17 w 463"/>
                  <a:gd name="T7" fmla="*/ 6 h 130"/>
                  <a:gd name="T8" fmla="*/ 18 w 463"/>
                  <a:gd name="T9" fmla="*/ 7 h 130"/>
                  <a:gd name="T10" fmla="*/ 18 w 463"/>
                  <a:gd name="T11" fmla="*/ 8 h 130"/>
                  <a:gd name="T12" fmla="*/ 18 w 463"/>
                  <a:gd name="T13" fmla="*/ 123 h 130"/>
                  <a:gd name="T14" fmla="*/ 16 w 463"/>
                  <a:gd name="T15" fmla="*/ 125 h 130"/>
                  <a:gd name="T16" fmla="*/ 0 w 463"/>
                  <a:gd name="T17" fmla="*/ 126 h 130"/>
                  <a:gd name="T18" fmla="*/ 0 w 463"/>
                  <a:gd name="T19" fmla="*/ 130 h 130"/>
                  <a:gd name="T20" fmla="*/ 61 w 463"/>
                  <a:gd name="T21" fmla="*/ 130 h 130"/>
                  <a:gd name="T22" fmla="*/ 74 w 463"/>
                  <a:gd name="T23" fmla="*/ 128 h 130"/>
                  <a:gd name="T24" fmla="*/ 81 w 463"/>
                  <a:gd name="T25" fmla="*/ 124 h 130"/>
                  <a:gd name="T26" fmla="*/ 37 w 463"/>
                  <a:gd name="T27" fmla="*/ 124 h 130"/>
                  <a:gd name="T28" fmla="*/ 35 w 463"/>
                  <a:gd name="T29" fmla="*/ 120 h 130"/>
                  <a:gd name="T30" fmla="*/ 35 w 463"/>
                  <a:gd name="T31" fmla="*/ 63 h 130"/>
                  <a:gd name="T32" fmla="*/ 81 w 463"/>
                  <a:gd name="T33" fmla="*/ 63 h 130"/>
                  <a:gd name="T34" fmla="*/ 77 w 463"/>
                  <a:gd name="T35" fmla="*/ 60 h 130"/>
                  <a:gd name="T36" fmla="*/ 68 w 463"/>
                  <a:gd name="T37" fmla="*/ 58 h 130"/>
                  <a:gd name="T38" fmla="*/ 72 w 463"/>
                  <a:gd name="T39" fmla="*/ 57 h 130"/>
                  <a:gd name="T40" fmla="*/ 35 w 463"/>
                  <a:gd name="T41" fmla="*/ 57 h 130"/>
                  <a:gd name="T42" fmla="*/ 35 w 463"/>
                  <a:gd name="T43" fmla="*/ 9 h 130"/>
                  <a:gd name="T44" fmla="*/ 35 w 463"/>
                  <a:gd name="T45" fmla="*/ 8 h 130"/>
                  <a:gd name="T46" fmla="*/ 37 w 463"/>
                  <a:gd name="T47" fmla="*/ 7 h 130"/>
                  <a:gd name="T48" fmla="*/ 38 w 463"/>
                  <a:gd name="T49" fmla="*/ 7 h 130"/>
                  <a:gd name="T50" fmla="*/ 41 w 463"/>
                  <a:gd name="T51" fmla="*/ 6 h 130"/>
                  <a:gd name="T52" fmla="*/ 82 w 463"/>
                  <a:gd name="T53" fmla="*/ 6 h 130"/>
                  <a:gd name="T54" fmla="*/ 77 w 463"/>
                  <a:gd name="T55" fmla="*/ 3 h 130"/>
                  <a:gd name="T56" fmla="*/ 69 w 463"/>
                  <a:gd name="T57" fmla="*/ 0 h 130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60000 65536"/>
                  <a:gd name="T64" fmla="*/ 0 60000 65536"/>
                  <a:gd name="T65" fmla="*/ 0 60000 65536"/>
                  <a:gd name="T66" fmla="*/ 0 60000 65536"/>
                  <a:gd name="T67" fmla="*/ 0 60000 65536"/>
                  <a:gd name="T68" fmla="*/ 0 60000 65536"/>
                  <a:gd name="T69" fmla="*/ 0 60000 65536"/>
                  <a:gd name="T70" fmla="*/ 0 60000 65536"/>
                  <a:gd name="T71" fmla="*/ 0 60000 65536"/>
                  <a:gd name="T72" fmla="*/ 0 60000 65536"/>
                  <a:gd name="T73" fmla="*/ 0 60000 65536"/>
                  <a:gd name="T74" fmla="*/ 0 60000 65536"/>
                  <a:gd name="T75" fmla="*/ 0 60000 65536"/>
                  <a:gd name="T76" fmla="*/ 0 60000 65536"/>
                  <a:gd name="T77" fmla="*/ 0 60000 65536"/>
                  <a:gd name="T78" fmla="*/ 0 60000 65536"/>
                  <a:gd name="T79" fmla="*/ 0 60000 65536"/>
                  <a:gd name="T80" fmla="*/ 0 60000 65536"/>
                  <a:gd name="T81" fmla="*/ 0 60000 65536"/>
                  <a:gd name="T82" fmla="*/ 0 60000 65536"/>
                  <a:gd name="T83" fmla="*/ 0 60000 65536"/>
                  <a:gd name="T84" fmla="*/ 0 60000 65536"/>
                  <a:gd name="T85" fmla="*/ 0 60000 65536"/>
                  <a:gd name="T86" fmla="*/ 0 60000 65536"/>
                  <a:gd name="T87" fmla="*/ 0 w 463"/>
                  <a:gd name="T88" fmla="*/ 0 h 130"/>
                  <a:gd name="T89" fmla="*/ 463 w 463"/>
                  <a:gd name="T90" fmla="*/ 130 h 130"/>
                </a:gdLst>
                <a:ahLst/>
                <a:cxnLst>
                  <a:cxn ang="T58">
                    <a:pos x="T0" y="T1"/>
                  </a:cxn>
                  <a:cxn ang="T59">
                    <a:pos x="T2" y="T3"/>
                  </a:cxn>
                  <a:cxn ang="T60">
                    <a:pos x="T4" y="T5"/>
                  </a:cxn>
                  <a:cxn ang="T61">
                    <a:pos x="T6" y="T7"/>
                  </a:cxn>
                  <a:cxn ang="T62">
                    <a:pos x="T8" y="T9"/>
                  </a:cxn>
                  <a:cxn ang="T63">
                    <a:pos x="T10" y="T11"/>
                  </a:cxn>
                  <a:cxn ang="T64">
                    <a:pos x="T12" y="T13"/>
                  </a:cxn>
                  <a:cxn ang="T65">
                    <a:pos x="T14" y="T15"/>
                  </a:cxn>
                  <a:cxn ang="T66">
                    <a:pos x="T16" y="T17"/>
                  </a:cxn>
                  <a:cxn ang="T67">
                    <a:pos x="T18" y="T19"/>
                  </a:cxn>
                  <a:cxn ang="T68">
                    <a:pos x="T20" y="T21"/>
                  </a:cxn>
                  <a:cxn ang="T69">
                    <a:pos x="T22" y="T23"/>
                  </a:cxn>
                  <a:cxn ang="T70">
                    <a:pos x="T24" y="T25"/>
                  </a:cxn>
                  <a:cxn ang="T71">
                    <a:pos x="T26" y="T27"/>
                  </a:cxn>
                  <a:cxn ang="T72">
                    <a:pos x="T28" y="T29"/>
                  </a:cxn>
                  <a:cxn ang="T73">
                    <a:pos x="T30" y="T31"/>
                  </a:cxn>
                  <a:cxn ang="T74">
                    <a:pos x="T32" y="T33"/>
                  </a:cxn>
                  <a:cxn ang="T75">
                    <a:pos x="T34" y="T35"/>
                  </a:cxn>
                  <a:cxn ang="T76">
                    <a:pos x="T36" y="T37"/>
                  </a:cxn>
                  <a:cxn ang="T77">
                    <a:pos x="T38" y="T39"/>
                  </a:cxn>
                  <a:cxn ang="T78">
                    <a:pos x="T40" y="T41"/>
                  </a:cxn>
                  <a:cxn ang="T79">
                    <a:pos x="T42" y="T43"/>
                  </a:cxn>
                  <a:cxn ang="T80">
                    <a:pos x="T44" y="T45"/>
                  </a:cxn>
                  <a:cxn ang="T81">
                    <a:pos x="T46" y="T47"/>
                  </a:cxn>
                  <a:cxn ang="T82">
                    <a:pos x="T48" y="T49"/>
                  </a:cxn>
                  <a:cxn ang="T83">
                    <a:pos x="T50" y="T51"/>
                  </a:cxn>
                  <a:cxn ang="T84">
                    <a:pos x="T52" y="T53"/>
                  </a:cxn>
                  <a:cxn ang="T85">
                    <a:pos x="T54" y="T55"/>
                  </a:cxn>
                  <a:cxn ang="T86">
                    <a:pos x="T56" y="T57"/>
                  </a:cxn>
                </a:cxnLst>
                <a:rect l="T87" t="T88" r="T89" b="T90"/>
                <a:pathLst>
                  <a:path w="463" h="130">
                    <a:moveTo>
                      <a:pt x="69" y="0"/>
                    </a:moveTo>
                    <a:lnTo>
                      <a:pt x="1" y="0"/>
                    </a:lnTo>
                    <a:lnTo>
                      <a:pt x="1" y="5"/>
                    </a:lnTo>
                    <a:lnTo>
                      <a:pt x="17" y="6"/>
                    </a:lnTo>
                    <a:lnTo>
                      <a:pt x="18" y="7"/>
                    </a:lnTo>
                    <a:lnTo>
                      <a:pt x="18" y="8"/>
                    </a:lnTo>
                    <a:lnTo>
                      <a:pt x="18" y="123"/>
                    </a:lnTo>
                    <a:lnTo>
                      <a:pt x="16" y="125"/>
                    </a:lnTo>
                    <a:lnTo>
                      <a:pt x="0" y="126"/>
                    </a:lnTo>
                    <a:lnTo>
                      <a:pt x="0" y="130"/>
                    </a:lnTo>
                    <a:lnTo>
                      <a:pt x="61" y="130"/>
                    </a:lnTo>
                    <a:lnTo>
                      <a:pt x="74" y="128"/>
                    </a:lnTo>
                    <a:lnTo>
                      <a:pt x="81" y="124"/>
                    </a:lnTo>
                    <a:lnTo>
                      <a:pt x="37" y="124"/>
                    </a:lnTo>
                    <a:lnTo>
                      <a:pt x="35" y="120"/>
                    </a:lnTo>
                    <a:lnTo>
                      <a:pt x="35" y="63"/>
                    </a:lnTo>
                    <a:lnTo>
                      <a:pt x="81" y="63"/>
                    </a:lnTo>
                    <a:lnTo>
                      <a:pt x="77" y="60"/>
                    </a:lnTo>
                    <a:lnTo>
                      <a:pt x="68" y="58"/>
                    </a:lnTo>
                    <a:lnTo>
                      <a:pt x="72" y="57"/>
                    </a:lnTo>
                    <a:lnTo>
                      <a:pt x="35" y="57"/>
                    </a:lnTo>
                    <a:lnTo>
                      <a:pt x="35" y="9"/>
                    </a:lnTo>
                    <a:lnTo>
                      <a:pt x="35" y="8"/>
                    </a:lnTo>
                    <a:lnTo>
                      <a:pt x="37" y="7"/>
                    </a:lnTo>
                    <a:lnTo>
                      <a:pt x="38" y="7"/>
                    </a:lnTo>
                    <a:lnTo>
                      <a:pt x="41" y="6"/>
                    </a:lnTo>
                    <a:lnTo>
                      <a:pt x="82" y="6"/>
                    </a:lnTo>
                    <a:lnTo>
                      <a:pt x="77" y="3"/>
                    </a:lnTo>
                    <a:lnTo>
                      <a:pt x="69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03" name="Freeform 39">
                <a:extLst>
                  <a:ext uri="{FF2B5EF4-FFF2-40B4-BE49-F238E27FC236}">
                    <a16:creationId xmlns:a16="http://schemas.microsoft.com/office/drawing/2014/main" id="{DAB235F0-FA64-4CF8-B081-6D09B487BA0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8" y="461"/>
                <a:ext cx="463" cy="130"/>
              </a:xfrm>
              <a:custGeom>
                <a:avLst/>
                <a:gdLst>
                  <a:gd name="T0" fmla="*/ 81 w 463"/>
                  <a:gd name="T1" fmla="*/ 63 h 130"/>
                  <a:gd name="T2" fmla="*/ 46 w 463"/>
                  <a:gd name="T3" fmla="*/ 63 h 130"/>
                  <a:gd name="T4" fmla="*/ 69 w 463"/>
                  <a:gd name="T5" fmla="*/ 68 h 130"/>
                  <a:gd name="T6" fmla="*/ 82 w 463"/>
                  <a:gd name="T7" fmla="*/ 84 h 130"/>
                  <a:gd name="T8" fmla="*/ 77 w 463"/>
                  <a:gd name="T9" fmla="*/ 111 h 130"/>
                  <a:gd name="T10" fmla="*/ 63 w 463"/>
                  <a:gd name="T11" fmla="*/ 123 h 130"/>
                  <a:gd name="T12" fmla="*/ 37 w 463"/>
                  <a:gd name="T13" fmla="*/ 124 h 130"/>
                  <a:gd name="T14" fmla="*/ 81 w 463"/>
                  <a:gd name="T15" fmla="*/ 124 h 130"/>
                  <a:gd name="T16" fmla="*/ 84 w 463"/>
                  <a:gd name="T17" fmla="*/ 123 h 130"/>
                  <a:gd name="T18" fmla="*/ 95 w 463"/>
                  <a:gd name="T19" fmla="*/ 116 h 130"/>
                  <a:gd name="T20" fmla="*/ 102 w 463"/>
                  <a:gd name="T21" fmla="*/ 106 h 130"/>
                  <a:gd name="T22" fmla="*/ 102 w 463"/>
                  <a:gd name="T23" fmla="*/ 92 h 130"/>
                  <a:gd name="T24" fmla="*/ 95 w 463"/>
                  <a:gd name="T25" fmla="*/ 72 h 130"/>
                  <a:gd name="T26" fmla="*/ 81 w 463"/>
                  <a:gd name="T27" fmla="*/ 63 h 130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  <a:gd name="T39" fmla="*/ 0 60000 65536"/>
                  <a:gd name="T40" fmla="*/ 0 60000 65536"/>
                  <a:gd name="T41" fmla="*/ 0 60000 65536"/>
                  <a:gd name="T42" fmla="*/ 0 w 463"/>
                  <a:gd name="T43" fmla="*/ 0 h 130"/>
                  <a:gd name="T44" fmla="*/ 463 w 463"/>
                  <a:gd name="T45" fmla="*/ 130 h 130"/>
                </a:gdLst>
                <a:ahLst/>
                <a:cxnLst>
                  <a:cxn ang="T28">
                    <a:pos x="T0" y="T1"/>
                  </a:cxn>
                  <a:cxn ang="T29">
                    <a:pos x="T2" y="T3"/>
                  </a:cxn>
                  <a:cxn ang="T30">
                    <a:pos x="T4" y="T5"/>
                  </a:cxn>
                  <a:cxn ang="T31">
                    <a:pos x="T6" y="T7"/>
                  </a:cxn>
                  <a:cxn ang="T32">
                    <a:pos x="T8" y="T9"/>
                  </a:cxn>
                  <a:cxn ang="T33">
                    <a:pos x="T10" y="T11"/>
                  </a:cxn>
                  <a:cxn ang="T34">
                    <a:pos x="T12" y="T13"/>
                  </a:cxn>
                  <a:cxn ang="T35">
                    <a:pos x="T14" y="T15"/>
                  </a:cxn>
                  <a:cxn ang="T36">
                    <a:pos x="T16" y="T17"/>
                  </a:cxn>
                  <a:cxn ang="T37">
                    <a:pos x="T18" y="T19"/>
                  </a:cxn>
                  <a:cxn ang="T38">
                    <a:pos x="T20" y="T21"/>
                  </a:cxn>
                  <a:cxn ang="T39">
                    <a:pos x="T22" y="T23"/>
                  </a:cxn>
                  <a:cxn ang="T40">
                    <a:pos x="T24" y="T25"/>
                  </a:cxn>
                  <a:cxn ang="T41">
                    <a:pos x="T26" y="T27"/>
                  </a:cxn>
                </a:cxnLst>
                <a:rect l="T42" t="T43" r="T44" b="T45"/>
                <a:pathLst>
                  <a:path w="463" h="130">
                    <a:moveTo>
                      <a:pt x="81" y="63"/>
                    </a:moveTo>
                    <a:lnTo>
                      <a:pt x="46" y="63"/>
                    </a:lnTo>
                    <a:lnTo>
                      <a:pt x="69" y="68"/>
                    </a:lnTo>
                    <a:lnTo>
                      <a:pt x="82" y="84"/>
                    </a:lnTo>
                    <a:lnTo>
                      <a:pt x="77" y="111"/>
                    </a:lnTo>
                    <a:lnTo>
                      <a:pt x="63" y="123"/>
                    </a:lnTo>
                    <a:lnTo>
                      <a:pt x="37" y="124"/>
                    </a:lnTo>
                    <a:lnTo>
                      <a:pt x="81" y="124"/>
                    </a:lnTo>
                    <a:lnTo>
                      <a:pt x="84" y="123"/>
                    </a:lnTo>
                    <a:lnTo>
                      <a:pt x="95" y="116"/>
                    </a:lnTo>
                    <a:lnTo>
                      <a:pt x="102" y="106"/>
                    </a:lnTo>
                    <a:lnTo>
                      <a:pt x="102" y="92"/>
                    </a:lnTo>
                    <a:lnTo>
                      <a:pt x="95" y="72"/>
                    </a:lnTo>
                    <a:lnTo>
                      <a:pt x="81" y="63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04" name="Freeform 38">
                <a:extLst>
                  <a:ext uri="{FF2B5EF4-FFF2-40B4-BE49-F238E27FC236}">
                    <a16:creationId xmlns:a16="http://schemas.microsoft.com/office/drawing/2014/main" id="{5CB9E538-CB2D-4F10-AEC4-D1EB8B1E02E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8" y="461"/>
                <a:ext cx="463" cy="130"/>
              </a:xfrm>
              <a:custGeom>
                <a:avLst/>
                <a:gdLst>
                  <a:gd name="T0" fmla="*/ 82 w 463"/>
                  <a:gd name="T1" fmla="*/ 6 h 130"/>
                  <a:gd name="T2" fmla="*/ 71 w 463"/>
                  <a:gd name="T3" fmla="*/ 6 h 130"/>
                  <a:gd name="T4" fmla="*/ 76 w 463"/>
                  <a:gd name="T5" fmla="*/ 19 h 130"/>
                  <a:gd name="T6" fmla="*/ 76 w 463"/>
                  <a:gd name="T7" fmla="*/ 48 h 130"/>
                  <a:gd name="T8" fmla="*/ 67 w 463"/>
                  <a:gd name="T9" fmla="*/ 57 h 130"/>
                  <a:gd name="T10" fmla="*/ 72 w 463"/>
                  <a:gd name="T11" fmla="*/ 57 h 130"/>
                  <a:gd name="T12" fmla="*/ 77 w 463"/>
                  <a:gd name="T13" fmla="*/ 56 h 130"/>
                  <a:gd name="T14" fmla="*/ 94 w 463"/>
                  <a:gd name="T15" fmla="*/ 47 h 130"/>
                  <a:gd name="T16" fmla="*/ 94 w 463"/>
                  <a:gd name="T17" fmla="*/ 19 h 130"/>
                  <a:gd name="T18" fmla="*/ 90 w 463"/>
                  <a:gd name="T19" fmla="*/ 12 h 130"/>
                  <a:gd name="T20" fmla="*/ 82 w 463"/>
                  <a:gd name="T21" fmla="*/ 6 h 130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w 463"/>
                  <a:gd name="T34" fmla="*/ 0 h 130"/>
                  <a:gd name="T35" fmla="*/ 463 w 463"/>
                  <a:gd name="T36" fmla="*/ 130 h 130"/>
                </a:gdLst>
                <a:ahLst/>
                <a:cxnLst>
                  <a:cxn ang="T22">
                    <a:pos x="T0" y="T1"/>
                  </a:cxn>
                  <a:cxn ang="T23">
                    <a:pos x="T2" y="T3"/>
                  </a:cxn>
                  <a:cxn ang="T24">
                    <a:pos x="T4" y="T5"/>
                  </a:cxn>
                  <a:cxn ang="T25">
                    <a:pos x="T6" y="T7"/>
                  </a:cxn>
                  <a:cxn ang="T26">
                    <a:pos x="T8" y="T9"/>
                  </a:cxn>
                  <a:cxn ang="T27">
                    <a:pos x="T10" y="T11"/>
                  </a:cxn>
                  <a:cxn ang="T28">
                    <a:pos x="T12" y="T13"/>
                  </a:cxn>
                  <a:cxn ang="T29">
                    <a:pos x="T14" y="T15"/>
                  </a:cxn>
                  <a:cxn ang="T30">
                    <a:pos x="T16" y="T17"/>
                  </a:cxn>
                  <a:cxn ang="T31">
                    <a:pos x="T18" y="T19"/>
                  </a:cxn>
                  <a:cxn ang="T32">
                    <a:pos x="T20" y="T21"/>
                  </a:cxn>
                </a:cxnLst>
                <a:rect l="T33" t="T34" r="T35" b="T36"/>
                <a:pathLst>
                  <a:path w="463" h="130">
                    <a:moveTo>
                      <a:pt x="82" y="6"/>
                    </a:moveTo>
                    <a:lnTo>
                      <a:pt x="71" y="6"/>
                    </a:lnTo>
                    <a:lnTo>
                      <a:pt x="76" y="19"/>
                    </a:lnTo>
                    <a:lnTo>
                      <a:pt x="76" y="48"/>
                    </a:lnTo>
                    <a:lnTo>
                      <a:pt x="67" y="57"/>
                    </a:lnTo>
                    <a:lnTo>
                      <a:pt x="72" y="57"/>
                    </a:lnTo>
                    <a:lnTo>
                      <a:pt x="77" y="56"/>
                    </a:lnTo>
                    <a:lnTo>
                      <a:pt x="94" y="47"/>
                    </a:lnTo>
                    <a:lnTo>
                      <a:pt x="94" y="19"/>
                    </a:lnTo>
                    <a:lnTo>
                      <a:pt x="90" y="12"/>
                    </a:lnTo>
                    <a:lnTo>
                      <a:pt x="82" y="6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05" name="Freeform 37">
                <a:extLst>
                  <a:ext uri="{FF2B5EF4-FFF2-40B4-BE49-F238E27FC236}">
                    <a16:creationId xmlns:a16="http://schemas.microsoft.com/office/drawing/2014/main" id="{DAFF9901-6E74-4CEA-B0B6-694C225263B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8" y="461"/>
                <a:ext cx="463" cy="130"/>
              </a:xfrm>
              <a:custGeom>
                <a:avLst/>
                <a:gdLst>
                  <a:gd name="T0" fmla="*/ 460 w 463"/>
                  <a:gd name="T1" fmla="*/ 0 h 130"/>
                  <a:gd name="T2" fmla="*/ 374 w 463"/>
                  <a:gd name="T3" fmla="*/ 0 h 130"/>
                  <a:gd name="T4" fmla="*/ 374 w 463"/>
                  <a:gd name="T5" fmla="*/ 5 h 130"/>
                  <a:gd name="T6" fmla="*/ 390 w 463"/>
                  <a:gd name="T7" fmla="*/ 6 h 130"/>
                  <a:gd name="T8" fmla="*/ 391 w 463"/>
                  <a:gd name="T9" fmla="*/ 8 h 130"/>
                  <a:gd name="T10" fmla="*/ 391 w 463"/>
                  <a:gd name="T11" fmla="*/ 123 h 130"/>
                  <a:gd name="T12" fmla="*/ 390 w 463"/>
                  <a:gd name="T13" fmla="*/ 125 h 130"/>
                  <a:gd name="T14" fmla="*/ 374 w 463"/>
                  <a:gd name="T15" fmla="*/ 126 h 130"/>
                  <a:gd name="T16" fmla="*/ 374 w 463"/>
                  <a:gd name="T17" fmla="*/ 130 h 130"/>
                  <a:gd name="T18" fmla="*/ 429 w 463"/>
                  <a:gd name="T19" fmla="*/ 130 h 130"/>
                  <a:gd name="T20" fmla="*/ 429 w 463"/>
                  <a:gd name="T21" fmla="*/ 126 h 130"/>
                  <a:gd name="T22" fmla="*/ 410 w 463"/>
                  <a:gd name="T23" fmla="*/ 125 h 130"/>
                  <a:gd name="T24" fmla="*/ 408 w 463"/>
                  <a:gd name="T25" fmla="*/ 123 h 130"/>
                  <a:gd name="T26" fmla="*/ 408 w 463"/>
                  <a:gd name="T27" fmla="*/ 68 h 130"/>
                  <a:gd name="T28" fmla="*/ 455 w 463"/>
                  <a:gd name="T29" fmla="*/ 68 h 130"/>
                  <a:gd name="T30" fmla="*/ 455 w 463"/>
                  <a:gd name="T31" fmla="*/ 61 h 130"/>
                  <a:gd name="T32" fmla="*/ 408 w 463"/>
                  <a:gd name="T33" fmla="*/ 61 h 130"/>
                  <a:gd name="T34" fmla="*/ 408 w 463"/>
                  <a:gd name="T35" fmla="*/ 7 h 130"/>
                  <a:gd name="T36" fmla="*/ 408 w 463"/>
                  <a:gd name="T37" fmla="*/ 7 h 130"/>
                  <a:gd name="T38" fmla="*/ 461 w 463"/>
                  <a:gd name="T39" fmla="*/ 7 h 130"/>
                  <a:gd name="T40" fmla="*/ 460 w 463"/>
                  <a:gd name="T41" fmla="*/ 0 h 130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w 463"/>
                  <a:gd name="T64" fmla="*/ 0 h 130"/>
                  <a:gd name="T65" fmla="*/ 463 w 463"/>
                  <a:gd name="T66" fmla="*/ 130 h 130"/>
                </a:gdLst>
                <a:ahLst/>
                <a:cxnLst>
                  <a:cxn ang="T42">
                    <a:pos x="T0" y="T1"/>
                  </a:cxn>
                  <a:cxn ang="T43">
                    <a:pos x="T2" y="T3"/>
                  </a:cxn>
                  <a:cxn ang="T44">
                    <a:pos x="T4" y="T5"/>
                  </a:cxn>
                  <a:cxn ang="T45">
                    <a:pos x="T6" y="T7"/>
                  </a:cxn>
                  <a:cxn ang="T46">
                    <a:pos x="T8" y="T9"/>
                  </a:cxn>
                  <a:cxn ang="T47">
                    <a:pos x="T10" y="T11"/>
                  </a:cxn>
                  <a:cxn ang="T48">
                    <a:pos x="T12" y="T13"/>
                  </a:cxn>
                  <a:cxn ang="T49">
                    <a:pos x="T14" y="T15"/>
                  </a:cxn>
                  <a:cxn ang="T50">
                    <a:pos x="T16" y="T17"/>
                  </a:cxn>
                  <a:cxn ang="T51">
                    <a:pos x="T18" y="T19"/>
                  </a:cxn>
                  <a:cxn ang="T52">
                    <a:pos x="T20" y="T21"/>
                  </a:cxn>
                  <a:cxn ang="T53">
                    <a:pos x="T22" y="T23"/>
                  </a:cxn>
                  <a:cxn ang="T54">
                    <a:pos x="T24" y="T25"/>
                  </a:cxn>
                  <a:cxn ang="T55">
                    <a:pos x="T26" y="T27"/>
                  </a:cxn>
                  <a:cxn ang="T56">
                    <a:pos x="T28" y="T29"/>
                  </a:cxn>
                  <a:cxn ang="T57">
                    <a:pos x="T30" y="T31"/>
                  </a:cxn>
                  <a:cxn ang="T58">
                    <a:pos x="T32" y="T33"/>
                  </a:cxn>
                  <a:cxn ang="T59">
                    <a:pos x="T34" y="T35"/>
                  </a:cxn>
                  <a:cxn ang="T60">
                    <a:pos x="T36" y="T37"/>
                  </a:cxn>
                  <a:cxn ang="T61">
                    <a:pos x="T38" y="T39"/>
                  </a:cxn>
                  <a:cxn ang="T62">
                    <a:pos x="T40" y="T41"/>
                  </a:cxn>
                </a:cxnLst>
                <a:rect l="T63" t="T64" r="T65" b="T66"/>
                <a:pathLst>
                  <a:path w="463" h="130">
                    <a:moveTo>
                      <a:pt x="460" y="0"/>
                    </a:moveTo>
                    <a:lnTo>
                      <a:pt x="374" y="0"/>
                    </a:lnTo>
                    <a:lnTo>
                      <a:pt x="374" y="5"/>
                    </a:lnTo>
                    <a:lnTo>
                      <a:pt x="390" y="6"/>
                    </a:lnTo>
                    <a:lnTo>
                      <a:pt x="391" y="8"/>
                    </a:lnTo>
                    <a:lnTo>
                      <a:pt x="391" y="123"/>
                    </a:lnTo>
                    <a:lnTo>
                      <a:pt x="390" y="125"/>
                    </a:lnTo>
                    <a:lnTo>
                      <a:pt x="374" y="126"/>
                    </a:lnTo>
                    <a:lnTo>
                      <a:pt x="374" y="130"/>
                    </a:lnTo>
                    <a:lnTo>
                      <a:pt x="429" y="130"/>
                    </a:lnTo>
                    <a:lnTo>
                      <a:pt x="429" y="126"/>
                    </a:lnTo>
                    <a:lnTo>
                      <a:pt x="410" y="125"/>
                    </a:lnTo>
                    <a:lnTo>
                      <a:pt x="408" y="123"/>
                    </a:lnTo>
                    <a:lnTo>
                      <a:pt x="408" y="68"/>
                    </a:lnTo>
                    <a:lnTo>
                      <a:pt x="455" y="68"/>
                    </a:lnTo>
                    <a:lnTo>
                      <a:pt x="455" y="61"/>
                    </a:lnTo>
                    <a:lnTo>
                      <a:pt x="408" y="61"/>
                    </a:lnTo>
                    <a:lnTo>
                      <a:pt x="408" y="7"/>
                    </a:lnTo>
                    <a:lnTo>
                      <a:pt x="461" y="7"/>
                    </a:lnTo>
                    <a:lnTo>
                      <a:pt x="460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06" name="Freeform 36">
                <a:extLst>
                  <a:ext uri="{FF2B5EF4-FFF2-40B4-BE49-F238E27FC236}">
                    <a16:creationId xmlns:a16="http://schemas.microsoft.com/office/drawing/2014/main" id="{1D1BFFF3-3AE0-40CE-861B-DCA6BE159AB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8" y="461"/>
                <a:ext cx="463" cy="130"/>
              </a:xfrm>
              <a:custGeom>
                <a:avLst/>
                <a:gdLst>
                  <a:gd name="T0" fmla="*/ 455 w 463"/>
                  <a:gd name="T1" fmla="*/ 68 h 130"/>
                  <a:gd name="T2" fmla="*/ 447 w 463"/>
                  <a:gd name="T3" fmla="*/ 68 h 130"/>
                  <a:gd name="T4" fmla="*/ 448 w 463"/>
                  <a:gd name="T5" fmla="*/ 70 h 130"/>
                  <a:gd name="T6" fmla="*/ 450 w 463"/>
                  <a:gd name="T7" fmla="*/ 84 h 130"/>
                  <a:gd name="T8" fmla="*/ 455 w 463"/>
                  <a:gd name="T9" fmla="*/ 84 h 130"/>
                  <a:gd name="T10" fmla="*/ 455 w 463"/>
                  <a:gd name="T11" fmla="*/ 68 h 130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463"/>
                  <a:gd name="T19" fmla="*/ 0 h 130"/>
                  <a:gd name="T20" fmla="*/ 463 w 463"/>
                  <a:gd name="T21" fmla="*/ 130 h 130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463" h="130">
                    <a:moveTo>
                      <a:pt x="455" y="68"/>
                    </a:moveTo>
                    <a:lnTo>
                      <a:pt x="447" y="68"/>
                    </a:lnTo>
                    <a:lnTo>
                      <a:pt x="448" y="70"/>
                    </a:lnTo>
                    <a:lnTo>
                      <a:pt x="450" y="84"/>
                    </a:lnTo>
                    <a:lnTo>
                      <a:pt x="455" y="84"/>
                    </a:lnTo>
                    <a:lnTo>
                      <a:pt x="455" y="68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07" name="Freeform 35">
                <a:extLst>
                  <a:ext uri="{FF2B5EF4-FFF2-40B4-BE49-F238E27FC236}">
                    <a16:creationId xmlns:a16="http://schemas.microsoft.com/office/drawing/2014/main" id="{2B762AAC-CF5C-4DC1-B229-5AA0600382EA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8" y="461"/>
                <a:ext cx="463" cy="130"/>
              </a:xfrm>
              <a:custGeom>
                <a:avLst/>
                <a:gdLst>
                  <a:gd name="T0" fmla="*/ 455 w 463"/>
                  <a:gd name="T1" fmla="*/ 45 h 130"/>
                  <a:gd name="T2" fmla="*/ 450 w 463"/>
                  <a:gd name="T3" fmla="*/ 45 h 130"/>
                  <a:gd name="T4" fmla="*/ 448 w 463"/>
                  <a:gd name="T5" fmla="*/ 60 h 130"/>
                  <a:gd name="T6" fmla="*/ 447 w 463"/>
                  <a:gd name="T7" fmla="*/ 61 h 130"/>
                  <a:gd name="T8" fmla="*/ 455 w 463"/>
                  <a:gd name="T9" fmla="*/ 61 h 130"/>
                  <a:gd name="T10" fmla="*/ 455 w 463"/>
                  <a:gd name="T11" fmla="*/ 45 h 130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463"/>
                  <a:gd name="T19" fmla="*/ 0 h 130"/>
                  <a:gd name="T20" fmla="*/ 463 w 463"/>
                  <a:gd name="T21" fmla="*/ 130 h 130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463" h="130">
                    <a:moveTo>
                      <a:pt x="455" y="45"/>
                    </a:moveTo>
                    <a:lnTo>
                      <a:pt x="450" y="45"/>
                    </a:lnTo>
                    <a:lnTo>
                      <a:pt x="448" y="60"/>
                    </a:lnTo>
                    <a:lnTo>
                      <a:pt x="447" y="61"/>
                    </a:lnTo>
                    <a:lnTo>
                      <a:pt x="455" y="61"/>
                    </a:lnTo>
                    <a:lnTo>
                      <a:pt x="455" y="45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08" name="Freeform 34">
                <a:extLst>
                  <a:ext uri="{FF2B5EF4-FFF2-40B4-BE49-F238E27FC236}">
                    <a16:creationId xmlns:a16="http://schemas.microsoft.com/office/drawing/2014/main" id="{FE2B74D1-3BF3-4548-8512-27E23CA9157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18" y="461"/>
                <a:ext cx="463" cy="130"/>
              </a:xfrm>
              <a:custGeom>
                <a:avLst/>
                <a:gdLst>
                  <a:gd name="T0" fmla="*/ 461 w 463"/>
                  <a:gd name="T1" fmla="*/ 7 h 130"/>
                  <a:gd name="T2" fmla="*/ 441 w 463"/>
                  <a:gd name="T3" fmla="*/ 7 h 130"/>
                  <a:gd name="T4" fmla="*/ 447 w 463"/>
                  <a:gd name="T5" fmla="*/ 8 h 130"/>
                  <a:gd name="T6" fmla="*/ 453 w 463"/>
                  <a:gd name="T7" fmla="*/ 15 h 130"/>
                  <a:gd name="T8" fmla="*/ 456 w 463"/>
                  <a:gd name="T9" fmla="*/ 20 h 130"/>
                  <a:gd name="T10" fmla="*/ 458 w 463"/>
                  <a:gd name="T11" fmla="*/ 30 h 130"/>
                  <a:gd name="T12" fmla="*/ 463 w 463"/>
                  <a:gd name="T13" fmla="*/ 30 h 130"/>
                  <a:gd name="T14" fmla="*/ 462 w 463"/>
                  <a:gd name="T15" fmla="*/ 18 h 130"/>
                  <a:gd name="T16" fmla="*/ 461 w 463"/>
                  <a:gd name="T17" fmla="*/ 7 h 130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463"/>
                  <a:gd name="T28" fmla="*/ 0 h 130"/>
                  <a:gd name="T29" fmla="*/ 463 w 463"/>
                  <a:gd name="T30" fmla="*/ 130 h 130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463" h="130">
                    <a:moveTo>
                      <a:pt x="461" y="7"/>
                    </a:moveTo>
                    <a:lnTo>
                      <a:pt x="441" y="7"/>
                    </a:lnTo>
                    <a:lnTo>
                      <a:pt x="447" y="8"/>
                    </a:lnTo>
                    <a:lnTo>
                      <a:pt x="453" y="15"/>
                    </a:lnTo>
                    <a:lnTo>
                      <a:pt x="456" y="20"/>
                    </a:lnTo>
                    <a:lnTo>
                      <a:pt x="458" y="30"/>
                    </a:lnTo>
                    <a:lnTo>
                      <a:pt x="463" y="30"/>
                    </a:lnTo>
                    <a:lnTo>
                      <a:pt x="462" y="18"/>
                    </a:lnTo>
                    <a:lnTo>
                      <a:pt x="461" y="7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4" name="Group 30">
              <a:extLst>
                <a:ext uri="{FF2B5EF4-FFF2-40B4-BE49-F238E27FC236}">
                  <a16:creationId xmlns:a16="http://schemas.microsoft.com/office/drawing/2014/main" id="{CE04687A-9799-48D7-AF93-E9883DF70BB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911" y="481"/>
              <a:ext cx="31" cy="91"/>
              <a:chOff x="911" y="481"/>
              <a:chExt cx="31" cy="91"/>
            </a:xfrm>
          </p:grpSpPr>
          <p:sp>
            <p:nvSpPr>
              <p:cNvPr id="15400" name="Freeform 32">
                <a:extLst>
                  <a:ext uri="{FF2B5EF4-FFF2-40B4-BE49-F238E27FC236}">
                    <a16:creationId xmlns:a16="http://schemas.microsoft.com/office/drawing/2014/main" id="{9AC443B4-E144-452F-954C-270ED9F2F2D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11" y="481"/>
                <a:ext cx="31" cy="91"/>
              </a:xfrm>
              <a:custGeom>
                <a:avLst/>
                <a:gdLst>
                  <a:gd name="T0" fmla="*/ 7 w 31"/>
                  <a:gd name="T1" fmla="*/ 60 h 91"/>
                  <a:gd name="T2" fmla="*/ 1 w 31"/>
                  <a:gd name="T3" fmla="*/ 66 h 91"/>
                  <a:gd name="T4" fmla="*/ 0 w 31"/>
                  <a:gd name="T5" fmla="*/ 83 h 91"/>
                  <a:gd name="T6" fmla="*/ 7 w 31"/>
                  <a:gd name="T7" fmla="*/ 90 h 91"/>
                  <a:gd name="T8" fmla="*/ 24 w 31"/>
                  <a:gd name="T9" fmla="*/ 90 h 91"/>
                  <a:gd name="T10" fmla="*/ 30 w 31"/>
                  <a:gd name="T11" fmla="*/ 84 h 91"/>
                  <a:gd name="T12" fmla="*/ 31 w 31"/>
                  <a:gd name="T13" fmla="*/ 67 h 91"/>
                  <a:gd name="T14" fmla="*/ 25 w 31"/>
                  <a:gd name="T15" fmla="*/ 60 h 91"/>
                  <a:gd name="T16" fmla="*/ 7 w 31"/>
                  <a:gd name="T17" fmla="*/ 6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31"/>
                  <a:gd name="T28" fmla="*/ 0 h 91"/>
                  <a:gd name="T29" fmla="*/ 31 w 3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31" h="91">
                    <a:moveTo>
                      <a:pt x="7" y="60"/>
                    </a:moveTo>
                    <a:lnTo>
                      <a:pt x="1" y="66"/>
                    </a:lnTo>
                    <a:lnTo>
                      <a:pt x="0" y="83"/>
                    </a:lnTo>
                    <a:lnTo>
                      <a:pt x="7" y="90"/>
                    </a:lnTo>
                    <a:lnTo>
                      <a:pt x="24" y="90"/>
                    </a:lnTo>
                    <a:lnTo>
                      <a:pt x="30" y="84"/>
                    </a:lnTo>
                    <a:lnTo>
                      <a:pt x="31" y="67"/>
                    </a:lnTo>
                    <a:lnTo>
                      <a:pt x="25" y="60"/>
                    </a:lnTo>
                    <a:lnTo>
                      <a:pt x="7" y="6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401" name="Freeform 31">
                <a:extLst>
                  <a:ext uri="{FF2B5EF4-FFF2-40B4-BE49-F238E27FC236}">
                    <a16:creationId xmlns:a16="http://schemas.microsoft.com/office/drawing/2014/main" id="{C3D4A6D3-2178-46D5-846C-A01143EFBE0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911" y="481"/>
                <a:ext cx="31" cy="91"/>
              </a:xfrm>
              <a:custGeom>
                <a:avLst/>
                <a:gdLst>
                  <a:gd name="T0" fmla="*/ 7 w 31"/>
                  <a:gd name="T1" fmla="*/ 0 h 91"/>
                  <a:gd name="T2" fmla="*/ 1 w 31"/>
                  <a:gd name="T3" fmla="*/ 6 h 91"/>
                  <a:gd name="T4" fmla="*/ 0 w 31"/>
                  <a:gd name="T5" fmla="*/ 23 h 91"/>
                  <a:gd name="T6" fmla="*/ 7 w 31"/>
                  <a:gd name="T7" fmla="*/ 30 h 91"/>
                  <a:gd name="T8" fmla="*/ 24 w 31"/>
                  <a:gd name="T9" fmla="*/ 30 h 91"/>
                  <a:gd name="T10" fmla="*/ 30 w 31"/>
                  <a:gd name="T11" fmla="*/ 24 h 91"/>
                  <a:gd name="T12" fmla="*/ 31 w 31"/>
                  <a:gd name="T13" fmla="*/ 7 h 91"/>
                  <a:gd name="T14" fmla="*/ 25 w 31"/>
                  <a:gd name="T15" fmla="*/ 0 h 91"/>
                  <a:gd name="T16" fmla="*/ 7 w 31"/>
                  <a:gd name="T17" fmla="*/ 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31"/>
                  <a:gd name="T28" fmla="*/ 0 h 91"/>
                  <a:gd name="T29" fmla="*/ 31 w 3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31" h="91">
                    <a:moveTo>
                      <a:pt x="7" y="0"/>
                    </a:moveTo>
                    <a:lnTo>
                      <a:pt x="1" y="6"/>
                    </a:lnTo>
                    <a:lnTo>
                      <a:pt x="0" y="23"/>
                    </a:lnTo>
                    <a:lnTo>
                      <a:pt x="7" y="30"/>
                    </a:lnTo>
                    <a:lnTo>
                      <a:pt x="24" y="30"/>
                    </a:lnTo>
                    <a:lnTo>
                      <a:pt x="30" y="24"/>
                    </a:lnTo>
                    <a:lnTo>
                      <a:pt x="31" y="7"/>
                    </a:lnTo>
                    <a:lnTo>
                      <a:pt x="25" y="0"/>
                    </a:lnTo>
                    <a:lnTo>
                      <a:pt x="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5" name="Group 27">
              <a:extLst>
                <a:ext uri="{FF2B5EF4-FFF2-40B4-BE49-F238E27FC236}">
                  <a16:creationId xmlns:a16="http://schemas.microsoft.com/office/drawing/2014/main" id="{AC7DDB7F-4CE2-419A-91DE-92E73C8E836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790" y="401"/>
              <a:ext cx="91" cy="31"/>
              <a:chOff x="790" y="401"/>
              <a:chExt cx="91" cy="31"/>
            </a:xfrm>
          </p:grpSpPr>
          <p:sp>
            <p:nvSpPr>
              <p:cNvPr id="15398" name="Freeform 29">
                <a:extLst>
                  <a:ext uri="{FF2B5EF4-FFF2-40B4-BE49-F238E27FC236}">
                    <a16:creationId xmlns:a16="http://schemas.microsoft.com/office/drawing/2014/main" id="{43D3C164-A734-41B1-B318-59B7C5202F07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790" y="401"/>
                <a:ext cx="91" cy="31"/>
              </a:xfrm>
              <a:custGeom>
                <a:avLst/>
                <a:gdLst>
                  <a:gd name="T0" fmla="*/ 24 w 91"/>
                  <a:gd name="T1" fmla="*/ 0 h 31"/>
                  <a:gd name="T2" fmla="*/ 6 w 91"/>
                  <a:gd name="T3" fmla="*/ 0 h 31"/>
                  <a:gd name="T4" fmla="*/ 0 w 91"/>
                  <a:gd name="T5" fmla="*/ 7 h 31"/>
                  <a:gd name="T6" fmla="*/ 1 w 91"/>
                  <a:gd name="T7" fmla="*/ 24 h 31"/>
                  <a:gd name="T8" fmla="*/ 7 w 91"/>
                  <a:gd name="T9" fmla="*/ 30 h 31"/>
                  <a:gd name="T10" fmla="*/ 24 w 91"/>
                  <a:gd name="T11" fmla="*/ 30 h 31"/>
                  <a:gd name="T12" fmla="*/ 31 w 91"/>
                  <a:gd name="T13" fmla="*/ 23 h 31"/>
                  <a:gd name="T14" fmla="*/ 30 w 91"/>
                  <a:gd name="T15" fmla="*/ 6 h 31"/>
                  <a:gd name="T16" fmla="*/ 24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24" y="0"/>
                    </a:moveTo>
                    <a:lnTo>
                      <a:pt x="6" y="0"/>
                    </a:lnTo>
                    <a:lnTo>
                      <a:pt x="0" y="7"/>
                    </a:lnTo>
                    <a:lnTo>
                      <a:pt x="1" y="24"/>
                    </a:lnTo>
                    <a:lnTo>
                      <a:pt x="7" y="30"/>
                    </a:lnTo>
                    <a:lnTo>
                      <a:pt x="24" y="30"/>
                    </a:lnTo>
                    <a:lnTo>
                      <a:pt x="31" y="23"/>
                    </a:lnTo>
                    <a:lnTo>
                      <a:pt x="30" y="6"/>
                    </a:lnTo>
                    <a:lnTo>
                      <a:pt x="2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99" name="Freeform 28">
                <a:extLst>
                  <a:ext uri="{FF2B5EF4-FFF2-40B4-BE49-F238E27FC236}">
                    <a16:creationId xmlns:a16="http://schemas.microsoft.com/office/drawing/2014/main" id="{9461342B-CD95-4BDF-B579-FFF54C5943E8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790" y="401"/>
                <a:ext cx="91" cy="31"/>
              </a:xfrm>
              <a:custGeom>
                <a:avLst/>
                <a:gdLst>
                  <a:gd name="T0" fmla="*/ 84 w 91"/>
                  <a:gd name="T1" fmla="*/ 0 h 31"/>
                  <a:gd name="T2" fmla="*/ 66 w 91"/>
                  <a:gd name="T3" fmla="*/ 0 h 31"/>
                  <a:gd name="T4" fmla="*/ 60 w 91"/>
                  <a:gd name="T5" fmla="*/ 7 h 31"/>
                  <a:gd name="T6" fmla="*/ 61 w 91"/>
                  <a:gd name="T7" fmla="*/ 24 h 31"/>
                  <a:gd name="T8" fmla="*/ 67 w 91"/>
                  <a:gd name="T9" fmla="*/ 30 h 31"/>
                  <a:gd name="T10" fmla="*/ 84 w 91"/>
                  <a:gd name="T11" fmla="*/ 30 h 31"/>
                  <a:gd name="T12" fmla="*/ 91 w 91"/>
                  <a:gd name="T13" fmla="*/ 23 h 31"/>
                  <a:gd name="T14" fmla="*/ 90 w 91"/>
                  <a:gd name="T15" fmla="*/ 6 h 31"/>
                  <a:gd name="T16" fmla="*/ 84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84" y="0"/>
                    </a:moveTo>
                    <a:lnTo>
                      <a:pt x="66" y="0"/>
                    </a:lnTo>
                    <a:lnTo>
                      <a:pt x="60" y="7"/>
                    </a:lnTo>
                    <a:lnTo>
                      <a:pt x="61" y="24"/>
                    </a:lnTo>
                    <a:lnTo>
                      <a:pt x="67" y="30"/>
                    </a:lnTo>
                    <a:lnTo>
                      <a:pt x="84" y="30"/>
                    </a:lnTo>
                    <a:lnTo>
                      <a:pt x="91" y="23"/>
                    </a:lnTo>
                    <a:lnTo>
                      <a:pt x="90" y="6"/>
                    </a:lnTo>
                    <a:lnTo>
                      <a:pt x="8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6" name="Group 24">
              <a:extLst>
                <a:ext uri="{FF2B5EF4-FFF2-40B4-BE49-F238E27FC236}">
                  <a16:creationId xmlns:a16="http://schemas.microsoft.com/office/drawing/2014/main" id="{BB835336-06B8-418E-A597-642C4E167AE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790" y="621"/>
              <a:ext cx="91" cy="31"/>
              <a:chOff x="790" y="621"/>
              <a:chExt cx="91" cy="31"/>
            </a:xfrm>
          </p:grpSpPr>
          <p:sp>
            <p:nvSpPr>
              <p:cNvPr id="15396" name="Freeform 26">
                <a:extLst>
                  <a:ext uri="{FF2B5EF4-FFF2-40B4-BE49-F238E27FC236}">
                    <a16:creationId xmlns:a16="http://schemas.microsoft.com/office/drawing/2014/main" id="{879FA776-C35C-4F1C-97B8-11784A7A7305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790" y="621"/>
                <a:ext cx="91" cy="31"/>
              </a:xfrm>
              <a:custGeom>
                <a:avLst/>
                <a:gdLst>
                  <a:gd name="T0" fmla="*/ 67 w 91"/>
                  <a:gd name="T1" fmla="*/ 0 h 31"/>
                  <a:gd name="T2" fmla="*/ 60 w 91"/>
                  <a:gd name="T3" fmla="*/ 6 h 31"/>
                  <a:gd name="T4" fmla="*/ 60 w 91"/>
                  <a:gd name="T5" fmla="*/ 24 h 31"/>
                  <a:gd name="T6" fmla="*/ 66 w 91"/>
                  <a:gd name="T7" fmla="*/ 30 h 31"/>
                  <a:gd name="T8" fmla="*/ 83 w 91"/>
                  <a:gd name="T9" fmla="*/ 30 h 31"/>
                  <a:gd name="T10" fmla="*/ 90 w 91"/>
                  <a:gd name="T11" fmla="*/ 24 h 31"/>
                  <a:gd name="T12" fmla="*/ 90 w 91"/>
                  <a:gd name="T13" fmla="*/ 7 h 31"/>
                  <a:gd name="T14" fmla="*/ 84 w 91"/>
                  <a:gd name="T15" fmla="*/ 0 h 31"/>
                  <a:gd name="T16" fmla="*/ 67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67" y="0"/>
                    </a:moveTo>
                    <a:lnTo>
                      <a:pt x="60" y="6"/>
                    </a:lnTo>
                    <a:lnTo>
                      <a:pt x="60" y="24"/>
                    </a:lnTo>
                    <a:lnTo>
                      <a:pt x="66" y="30"/>
                    </a:lnTo>
                    <a:lnTo>
                      <a:pt x="83" y="30"/>
                    </a:lnTo>
                    <a:lnTo>
                      <a:pt x="90" y="24"/>
                    </a:lnTo>
                    <a:lnTo>
                      <a:pt x="90" y="7"/>
                    </a:lnTo>
                    <a:lnTo>
                      <a:pt x="84" y="0"/>
                    </a:lnTo>
                    <a:lnTo>
                      <a:pt x="6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97" name="Freeform 25">
                <a:extLst>
                  <a:ext uri="{FF2B5EF4-FFF2-40B4-BE49-F238E27FC236}">
                    <a16:creationId xmlns:a16="http://schemas.microsoft.com/office/drawing/2014/main" id="{3F487C5D-8A9B-4CA4-B6E7-946E58A9B16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790" y="621"/>
                <a:ext cx="91" cy="31"/>
              </a:xfrm>
              <a:custGeom>
                <a:avLst/>
                <a:gdLst>
                  <a:gd name="T0" fmla="*/ 7 w 91"/>
                  <a:gd name="T1" fmla="*/ 0 h 31"/>
                  <a:gd name="T2" fmla="*/ 0 w 91"/>
                  <a:gd name="T3" fmla="*/ 6 h 31"/>
                  <a:gd name="T4" fmla="*/ 0 w 91"/>
                  <a:gd name="T5" fmla="*/ 24 h 31"/>
                  <a:gd name="T6" fmla="*/ 6 w 91"/>
                  <a:gd name="T7" fmla="*/ 30 h 31"/>
                  <a:gd name="T8" fmla="*/ 23 w 91"/>
                  <a:gd name="T9" fmla="*/ 30 h 31"/>
                  <a:gd name="T10" fmla="*/ 30 w 91"/>
                  <a:gd name="T11" fmla="*/ 24 h 31"/>
                  <a:gd name="T12" fmla="*/ 30 w 91"/>
                  <a:gd name="T13" fmla="*/ 7 h 31"/>
                  <a:gd name="T14" fmla="*/ 24 w 91"/>
                  <a:gd name="T15" fmla="*/ 0 h 31"/>
                  <a:gd name="T16" fmla="*/ 7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7" y="0"/>
                    </a:moveTo>
                    <a:lnTo>
                      <a:pt x="0" y="6"/>
                    </a:lnTo>
                    <a:lnTo>
                      <a:pt x="0" y="24"/>
                    </a:lnTo>
                    <a:lnTo>
                      <a:pt x="6" y="30"/>
                    </a:lnTo>
                    <a:lnTo>
                      <a:pt x="23" y="30"/>
                    </a:lnTo>
                    <a:lnTo>
                      <a:pt x="30" y="24"/>
                    </a:lnTo>
                    <a:lnTo>
                      <a:pt x="30" y="7"/>
                    </a:lnTo>
                    <a:lnTo>
                      <a:pt x="24" y="0"/>
                    </a:lnTo>
                    <a:lnTo>
                      <a:pt x="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7" name="Group 19">
              <a:extLst>
                <a:ext uri="{FF2B5EF4-FFF2-40B4-BE49-F238E27FC236}">
                  <a16:creationId xmlns:a16="http://schemas.microsoft.com/office/drawing/2014/main" id="{22B4A38D-D49C-40B4-BB1D-90F0AD5CF7B8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24" y="61"/>
              <a:ext cx="89" cy="130"/>
              <a:chOff x="424" y="61"/>
              <a:chExt cx="89" cy="130"/>
            </a:xfrm>
          </p:grpSpPr>
          <p:sp>
            <p:nvSpPr>
              <p:cNvPr id="15392" name="Freeform 23">
                <a:extLst>
                  <a:ext uri="{FF2B5EF4-FFF2-40B4-BE49-F238E27FC236}">
                    <a16:creationId xmlns:a16="http://schemas.microsoft.com/office/drawing/2014/main" id="{85BBFC32-B0C6-477F-B8C0-D1804D00EDA9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4" y="61"/>
                <a:ext cx="89" cy="130"/>
              </a:xfrm>
              <a:custGeom>
                <a:avLst/>
                <a:gdLst>
                  <a:gd name="T0" fmla="*/ 87 w 89"/>
                  <a:gd name="T1" fmla="*/ 0 h 130"/>
                  <a:gd name="T2" fmla="*/ 0 w 89"/>
                  <a:gd name="T3" fmla="*/ 0 h 130"/>
                  <a:gd name="T4" fmla="*/ 0 w 89"/>
                  <a:gd name="T5" fmla="*/ 5 h 130"/>
                  <a:gd name="T6" fmla="*/ 16 w 89"/>
                  <a:gd name="T7" fmla="*/ 6 h 130"/>
                  <a:gd name="T8" fmla="*/ 18 w 89"/>
                  <a:gd name="T9" fmla="*/ 7 h 130"/>
                  <a:gd name="T10" fmla="*/ 18 w 89"/>
                  <a:gd name="T11" fmla="*/ 123 h 130"/>
                  <a:gd name="T12" fmla="*/ 16 w 89"/>
                  <a:gd name="T13" fmla="*/ 124 h 130"/>
                  <a:gd name="T14" fmla="*/ 0 w 89"/>
                  <a:gd name="T15" fmla="*/ 125 h 130"/>
                  <a:gd name="T16" fmla="*/ 0 w 89"/>
                  <a:gd name="T17" fmla="*/ 130 h 130"/>
                  <a:gd name="T18" fmla="*/ 55 w 89"/>
                  <a:gd name="T19" fmla="*/ 130 h 130"/>
                  <a:gd name="T20" fmla="*/ 55 w 89"/>
                  <a:gd name="T21" fmla="*/ 125 h 130"/>
                  <a:gd name="T22" fmla="*/ 36 w 89"/>
                  <a:gd name="T23" fmla="*/ 124 h 130"/>
                  <a:gd name="T24" fmla="*/ 35 w 89"/>
                  <a:gd name="T25" fmla="*/ 123 h 130"/>
                  <a:gd name="T26" fmla="*/ 35 w 89"/>
                  <a:gd name="T27" fmla="*/ 68 h 130"/>
                  <a:gd name="T28" fmla="*/ 81 w 89"/>
                  <a:gd name="T29" fmla="*/ 68 h 130"/>
                  <a:gd name="T30" fmla="*/ 81 w 89"/>
                  <a:gd name="T31" fmla="*/ 61 h 130"/>
                  <a:gd name="T32" fmla="*/ 35 w 89"/>
                  <a:gd name="T33" fmla="*/ 61 h 130"/>
                  <a:gd name="T34" fmla="*/ 35 w 89"/>
                  <a:gd name="T35" fmla="*/ 7 h 130"/>
                  <a:gd name="T36" fmla="*/ 35 w 89"/>
                  <a:gd name="T37" fmla="*/ 7 h 130"/>
                  <a:gd name="T38" fmla="*/ 87 w 89"/>
                  <a:gd name="T39" fmla="*/ 7 h 130"/>
                  <a:gd name="T40" fmla="*/ 87 w 89"/>
                  <a:gd name="T41" fmla="*/ 0 h 130"/>
                  <a:gd name="T42" fmla="*/ 0 60000 65536"/>
                  <a:gd name="T43" fmla="*/ 0 60000 65536"/>
                  <a:gd name="T44" fmla="*/ 0 60000 65536"/>
                  <a:gd name="T45" fmla="*/ 0 60000 65536"/>
                  <a:gd name="T46" fmla="*/ 0 60000 65536"/>
                  <a:gd name="T47" fmla="*/ 0 60000 65536"/>
                  <a:gd name="T48" fmla="*/ 0 60000 65536"/>
                  <a:gd name="T49" fmla="*/ 0 60000 65536"/>
                  <a:gd name="T50" fmla="*/ 0 60000 65536"/>
                  <a:gd name="T51" fmla="*/ 0 60000 65536"/>
                  <a:gd name="T52" fmla="*/ 0 60000 65536"/>
                  <a:gd name="T53" fmla="*/ 0 60000 65536"/>
                  <a:gd name="T54" fmla="*/ 0 60000 65536"/>
                  <a:gd name="T55" fmla="*/ 0 60000 65536"/>
                  <a:gd name="T56" fmla="*/ 0 60000 65536"/>
                  <a:gd name="T57" fmla="*/ 0 60000 65536"/>
                  <a:gd name="T58" fmla="*/ 0 60000 65536"/>
                  <a:gd name="T59" fmla="*/ 0 60000 65536"/>
                  <a:gd name="T60" fmla="*/ 0 60000 65536"/>
                  <a:gd name="T61" fmla="*/ 0 60000 65536"/>
                  <a:gd name="T62" fmla="*/ 0 60000 65536"/>
                  <a:gd name="T63" fmla="*/ 0 w 89"/>
                  <a:gd name="T64" fmla="*/ 0 h 130"/>
                  <a:gd name="T65" fmla="*/ 89 w 89"/>
                  <a:gd name="T66" fmla="*/ 130 h 130"/>
                </a:gdLst>
                <a:ahLst/>
                <a:cxnLst>
                  <a:cxn ang="T42">
                    <a:pos x="T0" y="T1"/>
                  </a:cxn>
                  <a:cxn ang="T43">
                    <a:pos x="T2" y="T3"/>
                  </a:cxn>
                  <a:cxn ang="T44">
                    <a:pos x="T4" y="T5"/>
                  </a:cxn>
                  <a:cxn ang="T45">
                    <a:pos x="T6" y="T7"/>
                  </a:cxn>
                  <a:cxn ang="T46">
                    <a:pos x="T8" y="T9"/>
                  </a:cxn>
                  <a:cxn ang="T47">
                    <a:pos x="T10" y="T11"/>
                  </a:cxn>
                  <a:cxn ang="T48">
                    <a:pos x="T12" y="T13"/>
                  </a:cxn>
                  <a:cxn ang="T49">
                    <a:pos x="T14" y="T15"/>
                  </a:cxn>
                  <a:cxn ang="T50">
                    <a:pos x="T16" y="T17"/>
                  </a:cxn>
                  <a:cxn ang="T51">
                    <a:pos x="T18" y="T19"/>
                  </a:cxn>
                  <a:cxn ang="T52">
                    <a:pos x="T20" y="T21"/>
                  </a:cxn>
                  <a:cxn ang="T53">
                    <a:pos x="T22" y="T23"/>
                  </a:cxn>
                  <a:cxn ang="T54">
                    <a:pos x="T24" y="T25"/>
                  </a:cxn>
                  <a:cxn ang="T55">
                    <a:pos x="T26" y="T27"/>
                  </a:cxn>
                  <a:cxn ang="T56">
                    <a:pos x="T28" y="T29"/>
                  </a:cxn>
                  <a:cxn ang="T57">
                    <a:pos x="T30" y="T31"/>
                  </a:cxn>
                  <a:cxn ang="T58">
                    <a:pos x="T32" y="T33"/>
                  </a:cxn>
                  <a:cxn ang="T59">
                    <a:pos x="T34" y="T35"/>
                  </a:cxn>
                  <a:cxn ang="T60">
                    <a:pos x="T36" y="T37"/>
                  </a:cxn>
                  <a:cxn ang="T61">
                    <a:pos x="T38" y="T39"/>
                  </a:cxn>
                  <a:cxn ang="T62">
                    <a:pos x="T40" y="T41"/>
                  </a:cxn>
                </a:cxnLst>
                <a:rect l="T63" t="T64" r="T65" b="T66"/>
                <a:pathLst>
                  <a:path w="89" h="130">
                    <a:moveTo>
                      <a:pt x="87" y="0"/>
                    </a:moveTo>
                    <a:lnTo>
                      <a:pt x="0" y="0"/>
                    </a:lnTo>
                    <a:lnTo>
                      <a:pt x="0" y="5"/>
                    </a:lnTo>
                    <a:lnTo>
                      <a:pt x="16" y="6"/>
                    </a:lnTo>
                    <a:lnTo>
                      <a:pt x="18" y="7"/>
                    </a:lnTo>
                    <a:lnTo>
                      <a:pt x="18" y="123"/>
                    </a:lnTo>
                    <a:lnTo>
                      <a:pt x="16" y="124"/>
                    </a:lnTo>
                    <a:lnTo>
                      <a:pt x="0" y="125"/>
                    </a:lnTo>
                    <a:lnTo>
                      <a:pt x="0" y="130"/>
                    </a:lnTo>
                    <a:lnTo>
                      <a:pt x="55" y="130"/>
                    </a:lnTo>
                    <a:lnTo>
                      <a:pt x="55" y="125"/>
                    </a:lnTo>
                    <a:lnTo>
                      <a:pt x="36" y="124"/>
                    </a:lnTo>
                    <a:lnTo>
                      <a:pt x="35" y="123"/>
                    </a:lnTo>
                    <a:lnTo>
                      <a:pt x="35" y="68"/>
                    </a:lnTo>
                    <a:lnTo>
                      <a:pt x="81" y="68"/>
                    </a:lnTo>
                    <a:lnTo>
                      <a:pt x="81" y="61"/>
                    </a:lnTo>
                    <a:lnTo>
                      <a:pt x="35" y="61"/>
                    </a:lnTo>
                    <a:lnTo>
                      <a:pt x="35" y="7"/>
                    </a:lnTo>
                    <a:lnTo>
                      <a:pt x="87" y="7"/>
                    </a:lnTo>
                    <a:lnTo>
                      <a:pt x="8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93" name="Freeform 22">
                <a:extLst>
                  <a:ext uri="{FF2B5EF4-FFF2-40B4-BE49-F238E27FC236}">
                    <a16:creationId xmlns:a16="http://schemas.microsoft.com/office/drawing/2014/main" id="{E6ED0647-B4AC-4A07-869F-A1CBD810E37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4" y="61"/>
                <a:ext cx="89" cy="130"/>
              </a:xfrm>
              <a:custGeom>
                <a:avLst/>
                <a:gdLst>
                  <a:gd name="T0" fmla="*/ 81 w 89"/>
                  <a:gd name="T1" fmla="*/ 68 h 130"/>
                  <a:gd name="T2" fmla="*/ 74 w 89"/>
                  <a:gd name="T3" fmla="*/ 68 h 130"/>
                  <a:gd name="T4" fmla="*/ 74 w 89"/>
                  <a:gd name="T5" fmla="*/ 69 h 130"/>
                  <a:gd name="T6" fmla="*/ 76 w 89"/>
                  <a:gd name="T7" fmla="*/ 84 h 130"/>
                  <a:gd name="T8" fmla="*/ 81 w 89"/>
                  <a:gd name="T9" fmla="*/ 84 h 130"/>
                  <a:gd name="T10" fmla="*/ 81 w 89"/>
                  <a:gd name="T11" fmla="*/ 68 h 130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89"/>
                  <a:gd name="T19" fmla="*/ 0 h 130"/>
                  <a:gd name="T20" fmla="*/ 89 w 89"/>
                  <a:gd name="T21" fmla="*/ 130 h 130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89" h="130">
                    <a:moveTo>
                      <a:pt x="81" y="68"/>
                    </a:moveTo>
                    <a:lnTo>
                      <a:pt x="74" y="68"/>
                    </a:lnTo>
                    <a:lnTo>
                      <a:pt x="74" y="69"/>
                    </a:lnTo>
                    <a:lnTo>
                      <a:pt x="76" y="84"/>
                    </a:lnTo>
                    <a:lnTo>
                      <a:pt x="81" y="84"/>
                    </a:lnTo>
                    <a:lnTo>
                      <a:pt x="81" y="68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94" name="Freeform 21">
                <a:extLst>
                  <a:ext uri="{FF2B5EF4-FFF2-40B4-BE49-F238E27FC236}">
                    <a16:creationId xmlns:a16="http://schemas.microsoft.com/office/drawing/2014/main" id="{89B511B1-6DEF-40D6-99E9-B3929035C9F6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4" y="61"/>
                <a:ext cx="89" cy="130"/>
              </a:xfrm>
              <a:custGeom>
                <a:avLst/>
                <a:gdLst>
                  <a:gd name="T0" fmla="*/ 81 w 89"/>
                  <a:gd name="T1" fmla="*/ 45 h 130"/>
                  <a:gd name="T2" fmla="*/ 76 w 89"/>
                  <a:gd name="T3" fmla="*/ 45 h 130"/>
                  <a:gd name="T4" fmla="*/ 74 w 89"/>
                  <a:gd name="T5" fmla="*/ 59 h 130"/>
                  <a:gd name="T6" fmla="*/ 74 w 89"/>
                  <a:gd name="T7" fmla="*/ 61 h 130"/>
                  <a:gd name="T8" fmla="*/ 81 w 89"/>
                  <a:gd name="T9" fmla="*/ 61 h 130"/>
                  <a:gd name="T10" fmla="*/ 81 w 89"/>
                  <a:gd name="T11" fmla="*/ 45 h 130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89"/>
                  <a:gd name="T19" fmla="*/ 0 h 130"/>
                  <a:gd name="T20" fmla="*/ 89 w 89"/>
                  <a:gd name="T21" fmla="*/ 130 h 130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89" h="130">
                    <a:moveTo>
                      <a:pt x="81" y="45"/>
                    </a:moveTo>
                    <a:lnTo>
                      <a:pt x="76" y="45"/>
                    </a:lnTo>
                    <a:lnTo>
                      <a:pt x="74" y="59"/>
                    </a:lnTo>
                    <a:lnTo>
                      <a:pt x="74" y="61"/>
                    </a:lnTo>
                    <a:lnTo>
                      <a:pt x="81" y="61"/>
                    </a:lnTo>
                    <a:lnTo>
                      <a:pt x="81" y="45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95" name="Freeform 20">
                <a:extLst>
                  <a:ext uri="{FF2B5EF4-FFF2-40B4-BE49-F238E27FC236}">
                    <a16:creationId xmlns:a16="http://schemas.microsoft.com/office/drawing/2014/main" id="{E78554F7-15FC-4551-9504-80F8F5F6382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4" y="61"/>
                <a:ext cx="89" cy="130"/>
              </a:xfrm>
              <a:custGeom>
                <a:avLst/>
                <a:gdLst>
                  <a:gd name="T0" fmla="*/ 87 w 89"/>
                  <a:gd name="T1" fmla="*/ 7 h 130"/>
                  <a:gd name="T2" fmla="*/ 67 w 89"/>
                  <a:gd name="T3" fmla="*/ 7 h 130"/>
                  <a:gd name="T4" fmla="*/ 74 w 89"/>
                  <a:gd name="T5" fmla="*/ 8 h 130"/>
                  <a:gd name="T6" fmla="*/ 80 w 89"/>
                  <a:gd name="T7" fmla="*/ 15 h 130"/>
                  <a:gd name="T8" fmla="*/ 82 w 89"/>
                  <a:gd name="T9" fmla="*/ 20 h 130"/>
                  <a:gd name="T10" fmla="*/ 84 w 89"/>
                  <a:gd name="T11" fmla="*/ 30 h 130"/>
                  <a:gd name="T12" fmla="*/ 89 w 89"/>
                  <a:gd name="T13" fmla="*/ 29 h 130"/>
                  <a:gd name="T14" fmla="*/ 88 w 89"/>
                  <a:gd name="T15" fmla="*/ 18 h 130"/>
                  <a:gd name="T16" fmla="*/ 87 w 89"/>
                  <a:gd name="T17" fmla="*/ 7 h 130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89"/>
                  <a:gd name="T28" fmla="*/ 0 h 130"/>
                  <a:gd name="T29" fmla="*/ 89 w 89"/>
                  <a:gd name="T30" fmla="*/ 130 h 130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89" h="130">
                    <a:moveTo>
                      <a:pt x="87" y="7"/>
                    </a:moveTo>
                    <a:lnTo>
                      <a:pt x="67" y="7"/>
                    </a:lnTo>
                    <a:lnTo>
                      <a:pt x="74" y="8"/>
                    </a:lnTo>
                    <a:lnTo>
                      <a:pt x="80" y="15"/>
                    </a:lnTo>
                    <a:lnTo>
                      <a:pt x="82" y="20"/>
                    </a:lnTo>
                    <a:lnTo>
                      <a:pt x="84" y="30"/>
                    </a:lnTo>
                    <a:lnTo>
                      <a:pt x="89" y="29"/>
                    </a:lnTo>
                    <a:lnTo>
                      <a:pt x="88" y="18"/>
                    </a:lnTo>
                    <a:lnTo>
                      <a:pt x="87" y="7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8" name="Group 14">
              <a:extLst>
                <a:ext uri="{FF2B5EF4-FFF2-40B4-BE49-F238E27FC236}">
                  <a16:creationId xmlns:a16="http://schemas.microsoft.com/office/drawing/2014/main" id="{611CC1C4-A9A9-4232-9E7C-94731C94476C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64" y="80"/>
              <a:ext cx="211" cy="91"/>
              <a:chOff x="364" y="80"/>
              <a:chExt cx="211" cy="91"/>
            </a:xfrm>
          </p:grpSpPr>
          <p:sp>
            <p:nvSpPr>
              <p:cNvPr id="15388" name="Freeform 18">
                <a:extLst>
                  <a:ext uri="{FF2B5EF4-FFF2-40B4-BE49-F238E27FC236}">
                    <a16:creationId xmlns:a16="http://schemas.microsoft.com/office/drawing/2014/main" id="{7F9E478C-6CAF-4D68-9B68-DE1814EED2A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64" y="80"/>
                <a:ext cx="211" cy="91"/>
              </a:xfrm>
              <a:custGeom>
                <a:avLst/>
                <a:gdLst>
                  <a:gd name="T0" fmla="*/ 187 w 211"/>
                  <a:gd name="T1" fmla="*/ 60 h 91"/>
                  <a:gd name="T2" fmla="*/ 181 w 211"/>
                  <a:gd name="T3" fmla="*/ 67 h 91"/>
                  <a:gd name="T4" fmla="*/ 180 w 211"/>
                  <a:gd name="T5" fmla="*/ 84 h 91"/>
                  <a:gd name="T6" fmla="*/ 187 w 211"/>
                  <a:gd name="T7" fmla="*/ 90 h 91"/>
                  <a:gd name="T8" fmla="*/ 204 w 211"/>
                  <a:gd name="T9" fmla="*/ 91 h 91"/>
                  <a:gd name="T10" fmla="*/ 210 w 211"/>
                  <a:gd name="T11" fmla="*/ 85 h 91"/>
                  <a:gd name="T12" fmla="*/ 211 w 211"/>
                  <a:gd name="T13" fmla="*/ 67 h 91"/>
                  <a:gd name="T14" fmla="*/ 205 w 211"/>
                  <a:gd name="T15" fmla="*/ 61 h 91"/>
                  <a:gd name="T16" fmla="*/ 187 w 211"/>
                  <a:gd name="T17" fmla="*/ 6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211"/>
                  <a:gd name="T28" fmla="*/ 0 h 91"/>
                  <a:gd name="T29" fmla="*/ 211 w 21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211" h="91">
                    <a:moveTo>
                      <a:pt x="187" y="60"/>
                    </a:moveTo>
                    <a:lnTo>
                      <a:pt x="181" y="67"/>
                    </a:lnTo>
                    <a:lnTo>
                      <a:pt x="180" y="84"/>
                    </a:lnTo>
                    <a:lnTo>
                      <a:pt x="187" y="90"/>
                    </a:lnTo>
                    <a:lnTo>
                      <a:pt x="204" y="91"/>
                    </a:lnTo>
                    <a:lnTo>
                      <a:pt x="210" y="85"/>
                    </a:lnTo>
                    <a:lnTo>
                      <a:pt x="211" y="67"/>
                    </a:lnTo>
                    <a:lnTo>
                      <a:pt x="205" y="61"/>
                    </a:lnTo>
                    <a:lnTo>
                      <a:pt x="187" y="6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89" name="Freeform 17">
                <a:extLst>
                  <a:ext uri="{FF2B5EF4-FFF2-40B4-BE49-F238E27FC236}">
                    <a16:creationId xmlns:a16="http://schemas.microsoft.com/office/drawing/2014/main" id="{26C5E142-084F-4CAC-AC98-18E46BBB3E8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64" y="80"/>
                <a:ext cx="211" cy="91"/>
              </a:xfrm>
              <a:custGeom>
                <a:avLst/>
                <a:gdLst>
                  <a:gd name="T0" fmla="*/ 187 w 211"/>
                  <a:gd name="T1" fmla="*/ 0 h 91"/>
                  <a:gd name="T2" fmla="*/ 181 w 211"/>
                  <a:gd name="T3" fmla="*/ 7 h 91"/>
                  <a:gd name="T4" fmla="*/ 180 w 211"/>
                  <a:gd name="T5" fmla="*/ 24 h 91"/>
                  <a:gd name="T6" fmla="*/ 187 w 211"/>
                  <a:gd name="T7" fmla="*/ 30 h 91"/>
                  <a:gd name="T8" fmla="*/ 204 w 211"/>
                  <a:gd name="T9" fmla="*/ 31 h 91"/>
                  <a:gd name="T10" fmla="*/ 210 w 211"/>
                  <a:gd name="T11" fmla="*/ 25 h 91"/>
                  <a:gd name="T12" fmla="*/ 211 w 211"/>
                  <a:gd name="T13" fmla="*/ 7 h 91"/>
                  <a:gd name="T14" fmla="*/ 205 w 211"/>
                  <a:gd name="T15" fmla="*/ 1 h 91"/>
                  <a:gd name="T16" fmla="*/ 187 w 211"/>
                  <a:gd name="T17" fmla="*/ 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211"/>
                  <a:gd name="T28" fmla="*/ 0 h 91"/>
                  <a:gd name="T29" fmla="*/ 211 w 21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211" h="91">
                    <a:moveTo>
                      <a:pt x="187" y="0"/>
                    </a:moveTo>
                    <a:lnTo>
                      <a:pt x="181" y="7"/>
                    </a:lnTo>
                    <a:lnTo>
                      <a:pt x="180" y="24"/>
                    </a:lnTo>
                    <a:lnTo>
                      <a:pt x="187" y="30"/>
                    </a:lnTo>
                    <a:lnTo>
                      <a:pt x="204" y="31"/>
                    </a:lnTo>
                    <a:lnTo>
                      <a:pt x="210" y="25"/>
                    </a:lnTo>
                    <a:lnTo>
                      <a:pt x="211" y="7"/>
                    </a:lnTo>
                    <a:lnTo>
                      <a:pt x="205" y="1"/>
                    </a:lnTo>
                    <a:lnTo>
                      <a:pt x="18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90" name="Freeform 16">
                <a:extLst>
                  <a:ext uri="{FF2B5EF4-FFF2-40B4-BE49-F238E27FC236}">
                    <a16:creationId xmlns:a16="http://schemas.microsoft.com/office/drawing/2014/main" id="{CFC9E415-76A8-4161-8BA7-D777998F07E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64" y="80"/>
                <a:ext cx="211" cy="91"/>
              </a:xfrm>
              <a:custGeom>
                <a:avLst/>
                <a:gdLst>
                  <a:gd name="T0" fmla="*/ 7 w 211"/>
                  <a:gd name="T1" fmla="*/ 60 h 91"/>
                  <a:gd name="T2" fmla="*/ 1 w 211"/>
                  <a:gd name="T3" fmla="*/ 67 h 91"/>
                  <a:gd name="T4" fmla="*/ 0 w 211"/>
                  <a:gd name="T5" fmla="*/ 84 h 91"/>
                  <a:gd name="T6" fmla="*/ 6 w 211"/>
                  <a:gd name="T7" fmla="*/ 90 h 91"/>
                  <a:gd name="T8" fmla="*/ 24 w 211"/>
                  <a:gd name="T9" fmla="*/ 91 h 91"/>
                  <a:gd name="T10" fmla="*/ 30 w 211"/>
                  <a:gd name="T11" fmla="*/ 85 h 91"/>
                  <a:gd name="T12" fmla="*/ 31 w 211"/>
                  <a:gd name="T13" fmla="*/ 67 h 91"/>
                  <a:gd name="T14" fmla="*/ 24 w 211"/>
                  <a:gd name="T15" fmla="*/ 61 h 91"/>
                  <a:gd name="T16" fmla="*/ 7 w 211"/>
                  <a:gd name="T17" fmla="*/ 6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211"/>
                  <a:gd name="T28" fmla="*/ 0 h 91"/>
                  <a:gd name="T29" fmla="*/ 211 w 21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211" h="91">
                    <a:moveTo>
                      <a:pt x="7" y="60"/>
                    </a:moveTo>
                    <a:lnTo>
                      <a:pt x="1" y="67"/>
                    </a:lnTo>
                    <a:lnTo>
                      <a:pt x="0" y="84"/>
                    </a:lnTo>
                    <a:lnTo>
                      <a:pt x="6" y="90"/>
                    </a:lnTo>
                    <a:lnTo>
                      <a:pt x="24" y="91"/>
                    </a:lnTo>
                    <a:lnTo>
                      <a:pt x="30" y="85"/>
                    </a:lnTo>
                    <a:lnTo>
                      <a:pt x="31" y="67"/>
                    </a:lnTo>
                    <a:lnTo>
                      <a:pt x="24" y="61"/>
                    </a:lnTo>
                    <a:lnTo>
                      <a:pt x="7" y="6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91" name="Freeform 15">
                <a:extLst>
                  <a:ext uri="{FF2B5EF4-FFF2-40B4-BE49-F238E27FC236}">
                    <a16:creationId xmlns:a16="http://schemas.microsoft.com/office/drawing/2014/main" id="{A946949B-F261-4926-8D9D-7530DC72E0F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364" y="80"/>
                <a:ext cx="211" cy="91"/>
              </a:xfrm>
              <a:custGeom>
                <a:avLst/>
                <a:gdLst>
                  <a:gd name="T0" fmla="*/ 7 w 211"/>
                  <a:gd name="T1" fmla="*/ 0 h 91"/>
                  <a:gd name="T2" fmla="*/ 1 w 211"/>
                  <a:gd name="T3" fmla="*/ 7 h 91"/>
                  <a:gd name="T4" fmla="*/ 0 w 211"/>
                  <a:gd name="T5" fmla="*/ 24 h 91"/>
                  <a:gd name="T6" fmla="*/ 6 w 211"/>
                  <a:gd name="T7" fmla="*/ 30 h 91"/>
                  <a:gd name="T8" fmla="*/ 24 w 211"/>
                  <a:gd name="T9" fmla="*/ 31 h 91"/>
                  <a:gd name="T10" fmla="*/ 30 w 211"/>
                  <a:gd name="T11" fmla="*/ 25 h 91"/>
                  <a:gd name="T12" fmla="*/ 31 w 211"/>
                  <a:gd name="T13" fmla="*/ 7 h 91"/>
                  <a:gd name="T14" fmla="*/ 24 w 211"/>
                  <a:gd name="T15" fmla="*/ 1 h 91"/>
                  <a:gd name="T16" fmla="*/ 7 w 211"/>
                  <a:gd name="T17" fmla="*/ 0 h 9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211"/>
                  <a:gd name="T28" fmla="*/ 0 h 91"/>
                  <a:gd name="T29" fmla="*/ 211 w 211"/>
                  <a:gd name="T30" fmla="*/ 91 h 9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211" h="91">
                    <a:moveTo>
                      <a:pt x="7" y="0"/>
                    </a:moveTo>
                    <a:lnTo>
                      <a:pt x="1" y="7"/>
                    </a:lnTo>
                    <a:lnTo>
                      <a:pt x="0" y="24"/>
                    </a:lnTo>
                    <a:lnTo>
                      <a:pt x="6" y="30"/>
                    </a:lnTo>
                    <a:lnTo>
                      <a:pt x="24" y="31"/>
                    </a:lnTo>
                    <a:lnTo>
                      <a:pt x="30" y="25"/>
                    </a:lnTo>
                    <a:lnTo>
                      <a:pt x="31" y="7"/>
                    </a:lnTo>
                    <a:lnTo>
                      <a:pt x="24" y="1"/>
                    </a:lnTo>
                    <a:lnTo>
                      <a:pt x="7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79" name="Group 11">
              <a:extLst>
                <a:ext uri="{FF2B5EF4-FFF2-40B4-BE49-F238E27FC236}">
                  <a16:creationId xmlns:a16="http://schemas.microsoft.com/office/drawing/2014/main" id="{FE399603-7EE5-45B6-B231-B539E89FF5A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23" y="0"/>
              <a:ext cx="91" cy="31"/>
              <a:chOff x="423" y="0"/>
              <a:chExt cx="91" cy="31"/>
            </a:xfrm>
          </p:grpSpPr>
          <p:sp>
            <p:nvSpPr>
              <p:cNvPr id="15386" name="Freeform 13">
                <a:extLst>
                  <a:ext uri="{FF2B5EF4-FFF2-40B4-BE49-F238E27FC236}">
                    <a16:creationId xmlns:a16="http://schemas.microsoft.com/office/drawing/2014/main" id="{939A1277-AE95-4092-954C-8517EF0E5E93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3" y="0"/>
                <a:ext cx="91" cy="31"/>
              </a:xfrm>
              <a:custGeom>
                <a:avLst/>
                <a:gdLst>
                  <a:gd name="T0" fmla="*/ 24 w 91"/>
                  <a:gd name="T1" fmla="*/ 0 h 31"/>
                  <a:gd name="T2" fmla="*/ 6 w 91"/>
                  <a:gd name="T3" fmla="*/ 0 h 31"/>
                  <a:gd name="T4" fmla="*/ 0 w 91"/>
                  <a:gd name="T5" fmla="*/ 7 h 31"/>
                  <a:gd name="T6" fmla="*/ 0 w 91"/>
                  <a:gd name="T7" fmla="*/ 24 h 31"/>
                  <a:gd name="T8" fmla="*/ 7 w 91"/>
                  <a:gd name="T9" fmla="*/ 30 h 31"/>
                  <a:gd name="T10" fmla="*/ 24 w 91"/>
                  <a:gd name="T11" fmla="*/ 30 h 31"/>
                  <a:gd name="T12" fmla="*/ 30 w 91"/>
                  <a:gd name="T13" fmla="*/ 24 h 31"/>
                  <a:gd name="T14" fmla="*/ 30 w 91"/>
                  <a:gd name="T15" fmla="*/ 6 h 31"/>
                  <a:gd name="T16" fmla="*/ 24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24" y="0"/>
                    </a:moveTo>
                    <a:lnTo>
                      <a:pt x="6" y="0"/>
                    </a:lnTo>
                    <a:lnTo>
                      <a:pt x="0" y="7"/>
                    </a:lnTo>
                    <a:lnTo>
                      <a:pt x="0" y="24"/>
                    </a:lnTo>
                    <a:lnTo>
                      <a:pt x="7" y="30"/>
                    </a:lnTo>
                    <a:lnTo>
                      <a:pt x="24" y="30"/>
                    </a:lnTo>
                    <a:lnTo>
                      <a:pt x="30" y="24"/>
                    </a:lnTo>
                    <a:lnTo>
                      <a:pt x="30" y="6"/>
                    </a:lnTo>
                    <a:lnTo>
                      <a:pt x="2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15387" name="Freeform 12">
                <a:extLst>
                  <a:ext uri="{FF2B5EF4-FFF2-40B4-BE49-F238E27FC236}">
                    <a16:creationId xmlns:a16="http://schemas.microsoft.com/office/drawing/2014/main" id="{02983BDC-86B0-496D-86EC-D6A5563FB825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23" y="0"/>
                <a:ext cx="91" cy="31"/>
              </a:xfrm>
              <a:custGeom>
                <a:avLst/>
                <a:gdLst>
                  <a:gd name="T0" fmla="*/ 84 w 91"/>
                  <a:gd name="T1" fmla="*/ 0 h 31"/>
                  <a:gd name="T2" fmla="*/ 66 w 91"/>
                  <a:gd name="T3" fmla="*/ 0 h 31"/>
                  <a:gd name="T4" fmla="*/ 60 w 91"/>
                  <a:gd name="T5" fmla="*/ 7 h 31"/>
                  <a:gd name="T6" fmla="*/ 60 w 91"/>
                  <a:gd name="T7" fmla="*/ 24 h 31"/>
                  <a:gd name="T8" fmla="*/ 67 w 91"/>
                  <a:gd name="T9" fmla="*/ 30 h 31"/>
                  <a:gd name="T10" fmla="*/ 84 w 91"/>
                  <a:gd name="T11" fmla="*/ 30 h 31"/>
                  <a:gd name="T12" fmla="*/ 90 w 91"/>
                  <a:gd name="T13" fmla="*/ 24 h 31"/>
                  <a:gd name="T14" fmla="*/ 90 w 91"/>
                  <a:gd name="T15" fmla="*/ 6 h 31"/>
                  <a:gd name="T16" fmla="*/ 84 w 91"/>
                  <a:gd name="T17" fmla="*/ 0 h 31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91"/>
                  <a:gd name="T28" fmla="*/ 0 h 31"/>
                  <a:gd name="T29" fmla="*/ 91 w 91"/>
                  <a:gd name="T30" fmla="*/ 31 h 31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91" h="31">
                    <a:moveTo>
                      <a:pt x="84" y="0"/>
                    </a:moveTo>
                    <a:lnTo>
                      <a:pt x="66" y="0"/>
                    </a:lnTo>
                    <a:lnTo>
                      <a:pt x="60" y="7"/>
                    </a:lnTo>
                    <a:lnTo>
                      <a:pt x="60" y="24"/>
                    </a:lnTo>
                    <a:lnTo>
                      <a:pt x="67" y="30"/>
                    </a:lnTo>
                    <a:lnTo>
                      <a:pt x="84" y="30"/>
                    </a:lnTo>
                    <a:lnTo>
                      <a:pt x="90" y="24"/>
                    </a:lnTo>
                    <a:lnTo>
                      <a:pt x="90" y="6"/>
                    </a:lnTo>
                    <a:lnTo>
                      <a:pt x="8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80" name="Group 9">
              <a:extLst>
                <a:ext uri="{FF2B5EF4-FFF2-40B4-BE49-F238E27FC236}">
                  <a16:creationId xmlns:a16="http://schemas.microsoft.com/office/drawing/2014/main" id="{06390631-4DE6-4C02-8A34-5EF5C1A4282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58" y="222"/>
              <a:ext cx="2" cy="200"/>
              <a:chOff x="458" y="222"/>
              <a:chExt cx="2" cy="200"/>
            </a:xfrm>
          </p:grpSpPr>
          <p:sp>
            <p:nvSpPr>
              <p:cNvPr id="15385" name="Freeform 10">
                <a:extLst>
                  <a:ext uri="{FF2B5EF4-FFF2-40B4-BE49-F238E27FC236}">
                    <a16:creationId xmlns:a16="http://schemas.microsoft.com/office/drawing/2014/main" id="{C2557692-63DF-4EA4-89D8-C38642A834DA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458" y="222"/>
                <a:ext cx="2" cy="200"/>
              </a:xfrm>
              <a:custGeom>
                <a:avLst/>
                <a:gdLst>
                  <a:gd name="T0" fmla="*/ 0 w 2"/>
                  <a:gd name="T1" fmla="*/ 200 h 200"/>
                  <a:gd name="T2" fmla="*/ 0 w 2"/>
                  <a:gd name="T3" fmla="*/ 0 h 200"/>
                  <a:gd name="T4" fmla="*/ 0 60000 65536"/>
                  <a:gd name="T5" fmla="*/ 0 60000 65536"/>
                  <a:gd name="T6" fmla="*/ 0 w 2"/>
                  <a:gd name="T7" fmla="*/ 0 h 200"/>
                  <a:gd name="T8" fmla="*/ 2 w 2"/>
                  <a:gd name="T9" fmla="*/ 200 h 200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2" h="200">
                    <a:moveTo>
                      <a:pt x="0" y="200"/>
                    </a:moveTo>
                    <a:lnTo>
                      <a:pt x="0" y="0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81" name="Group 7">
              <a:extLst>
                <a:ext uri="{FF2B5EF4-FFF2-40B4-BE49-F238E27FC236}">
                  <a16:creationId xmlns:a16="http://schemas.microsoft.com/office/drawing/2014/main" id="{52ABC584-BAC1-4744-9442-872F2F8EB8B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178" y="519"/>
              <a:ext cx="200" cy="2"/>
              <a:chOff x="178" y="519"/>
              <a:chExt cx="200" cy="2"/>
            </a:xfrm>
          </p:grpSpPr>
          <p:sp>
            <p:nvSpPr>
              <p:cNvPr id="15384" name="Freeform 8">
                <a:extLst>
                  <a:ext uri="{FF2B5EF4-FFF2-40B4-BE49-F238E27FC236}">
                    <a16:creationId xmlns:a16="http://schemas.microsoft.com/office/drawing/2014/main" id="{354D8265-2B46-4B4B-BC63-A0ABDAF8045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178" y="519"/>
                <a:ext cx="200" cy="2"/>
              </a:xfrm>
              <a:custGeom>
                <a:avLst/>
                <a:gdLst>
                  <a:gd name="T0" fmla="*/ 0 w 200"/>
                  <a:gd name="T1" fmla="*/ 0 h 2"/>
                  <a:gd name="T2" fmla="*/ 200 w 200"/>
                  <a:gd name="T3" fmla="*/ 0 h 2"/>
                  <a:gd name="T4" fmla="*/ 0 60000 65536"/>
                  <a:gd name="T5" fmla="*/ 0 60000 65536"/>
                  <a:gd name="T6" fmla="*/ 0 w 200"/>
                  <a:gd name="T7" fmla="*/ 0 h 2"/>
                  <a:gd name="T8" fmla="*/ 200 w 200"/>
                  <a:gd name="T9" fmla="*/ 2 h 2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200" h="2">
                    <a:moveTo>
                      <a:pt x="0" y="0"/>
                    </a:moveTo>
                    <a:lnTo>
                      <a:pt x="200" y="0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15382" name="Group 5">
              <a:extLst>
                <a:ext uri="{FF2B5EF4-FFF2-40B4-BE49-F238E27FC236}">
                  <a16:creationId xmlns:a16="http://schemas.microsoft.com/office/drawing/2014/main" id="{3C04E1C2-97B3-4307-B35D-7FD005554B88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58" y="519"/>
              <a:ext cx="200" cy="2"/>
              <a:chOff x="558" y="519"/>
              <a:chExt cx="200" cy="2"/>
            </a:xfrm>
          </p:grpSpPr>
          <p:sp>
            <p:nvSpPr>
              <p:cNvPr id="15383" name="Freeform 6">
                <a:extLst>
                  <a:ext uri="{FF2B5EF4-FFF2-40B4-BE49-F238E27FC236}">
                    <a16:creationId xmlns:a16="http://schemas.microsoft.com/office/drawing/2014/main" id="{0C8AD816-B08A-4414-B334-CB0A862A9498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58" y="519"/>
                <a:ext cx="200" cy="2"/>
              </a:xfrm>
              <a:custGeom>
                <a:avLst/>
                <a:gdLst>
                  <a:gd name="T0" fmla="*/ 0 w 200"/>
                  <a:gd name="T1" fmla="*/ 0 h 2"/>
                  <a:gd name="T2" fmla="*/ 200 w 200"/>
                  <a:gd name="T3" fmla="*/ 0 h 2"/>
                  <a:gd name="T4" fmla="*/ 0 60000 65536"/>
                  <a:gd name="T5" fmla="*/ 0 60000 65536"/>
                  <a:gd name="T6" fmla="*/ 0 w 200"/>
                  <a:gd name="T7" fmla="*/ 0 h 2"/>
                  <a:gd name="T8" fmla="*/ 200 w 200"/>
                  <a:gd name="T9" fmla="*/ 2 h 2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200" h="2">
                    <a:moveTo>
                      <a:pt x="0" y="0"/>
                    </a:moveTo>
                    <a:lnTo>
                      <a:pt x="200" y="0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</p:grpSp>
      <p:pic>
        <p:nvPicPr>
          <p:cNvPr id="15367" name="Picture 57">
            <a:extLst>
              <a:ext uri="{FF2B5EF4-FFF2-40B4-BE49-F238E27FC236}">
                <a16:creationId xmlns:a16="http://schemas.microsoft.com/office/drawing/2014/main" id="{39E4A90F-51CB-41A1-AB66-5A4DFBB59A9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453"/>
          <a:stretch>
            <a:fillRect/>
          </a:stretch>
        </p:blipFill>
        <p:spPr bwMode="auto">
          <a:xfrm>
            <a:off x="1331913" y="2852738"/>
            <a:ext cx="5543550" cy="1368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368" name="Picture 58">
            <a:extLst>
              <a:ext uri="{FF2B5EF4-FFF2-40B4-BE49-F238E27FC236}">
                <a16:creationId xmlns:a16="http://schemas.microsoft.com/office/drawing/2014/main" id="{B0B809AC-5800-43FA-9D16-F49726A1407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536"/>
          <a:stretch>
            <a:fillRect/>
          </a:stretch>
        </p:blipFill>
        <p:spPr bwMode="auto">
          <a:xfrm>
            <a:off x="1547813" y="4292600"/>
            <a:ext cx="5040312" cy="2012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>
            <a:extLst>
              <a:ext uri="{FF2B5EF4-FFF2-40B4-BE49-F238E27FC236}">
                <a16:creationId xmlns:a16="http://schemas.microsoft.com/office/drawing/2014/main" id="{887B8A88-0FA4-402D-A1E5-1EFC84A3E7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320675"/>
            <a:ext cx="8534400" cy="869950"/>
          </a:xfrm>
        </p:spPr>
        <p:txBody>
          <a:bodyPr/>
          <a:lstStyle/>
          <a:p>
            <a:pPr>
              <a:defRPr/>
            </a:pPr>
            <a:r>
              <a:rPr lang="en-US" dirty="0"/>
              <a:t>Η </a:t>
            </a:r>
            <a:r>
              <a:rPr lang="en-US" dirty="0" err="1"/>
              <a:t>σημειογραφία</a:t>
            </a:r>
            <a:r>
              <a:rPr lang="en-US" dirty="0"/>
              <a:t> </a:t>
            </a:r>
            <a:r>
              <a:rPr lang="en-US" dirty="0" err="1"/>
              <a:t>του</a:t>
            </a:r>
            <a:r>
              <a:rPr lang="en-US" dirty="0"/>
              <a:t> </a:t>
            </a:r>
            <a:r>
              <a:rPr lang="en-US" dirty="0" err="1"/>
              <a:t>Κυρτού</a:t>
            </a:r>
            <a:r>
              <a:rPr lang="en-US" dirty="0"/>
              <a:t> </a:t>
            </a:r>
            <a:r>
              <a:rPr lang="en-US" dirty="0" err="1"/>
              <a:t>Βέλους</a:t>
            </a:r>
            <a:r>
              <a:rPr lang="en-US" dirty="0"/>
              <a:t> </a:t>
            </a:r>
            <a:r>
              <a:rPr lang="en-US" dirty="0" err="1"/>
              <a:t>στις</a:t>
            </a:r>
            <a:r>
              <a:rPr lang="en-US" dirty="0"/>
              <a:t> </a:t>
            </a:r>
            <a:r>
              <a:rPr lang="en-US" dirty="0" err="1"/>
              <a:t>οξεοβασικές</a:t>
            </a:r>
            <a:r>
              <a:rPr lang="en-US" dirty="0"/>
              <a:t> </a:t>
            </a:r>
            <a:r>
              <a:rPr lang="en-US" dirty="0" err="1"/>
              <a:t>κατά</a:t>
            </a:r>
            <a:r>
              <a:rPr lang="en-US" dirty="0"/>
              <a:t> Lewis </a:t>
            </a:r>
            <a:r>
              <a:rPr lang="en-US" dirty="0" err="1"/>
              <a:t>αντιδράσεις</a:t>
            </a:r>
            <a:endParaRPr lang="el-GR" dirty="0"/>
          </a:p>
        </p:txBody>
      </p:sp>
      <p:sp>
        <p:nvSpPr>
          <p:cNvPr id="2" name="Ορθογώνιο 1">
            <a:extLst>
              <a:ext uri="{FF2B5EF4-FFF2-40B4-BE49-F238E27FC236}">
                <a16:creationId xmlns:a16="http://schemas.microsoft.com/office/drawing/2014/main" id="{28F6BBA8-E895-4A41-B64A-E6E5A8EA720D}"/>
              </a:ext>
            </a:extLst>
          </p:cNvPr>
          <p:cNvSpPr/>
          <p:nvPr/>
        </p:nvSpPr>
        <p:spPr>
          <a:xfrm>
            <a:off x="250825" y="1628775"/>
            <a:ext cx="8642350" cy="1938338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buFont typeface="Arial" pitchFamily="34" charset="0"/>
              <a:buChar char="•"/>
              <a:defRPr/>
            </a:pPr>
            <a:r>
              <a:rPr lang="el-GR" sz="2000" dirty="0">
                <a:latin typeface="+mn-lt"/>
                <a:cs typeface="Arial" charset="0"/>
              </a:rPr>
              <a:t> </a:t>
            </a:r>
            <a:r>
              <a:rPr lang="el-GR" sz="2000" dirty="0">
                <a:latin typeface="+mn-lt"/>
              </a:rPr>
              <a:t>Ο σχηματισμός ενός χημικού δεσμού περιγράφεται με μια «ροή» ηλεκτρονίων </a:t>
            </a:r>
            <a:r>
              <a:rPr lang="el-GR" sz="2000" i="1" dirty="0">
                <a:latin typeface="+mn-lt"/>
              </a:rPr>
              <a:t>από τον δότη ηλεκτρονίων</a:t>
            </a:r>
            <a:r>
              <a:rPr lang="el-GR" sz="2000" dirty="0">
                <a:latin typeface="+mn-lt"/>
              </a:rPr>
              <a:t> (βάση κατά </a:t>
            </a:r>
            <a:r>
              <a:rPr lang="en-US" sz="2000" dirty="0">
                <a:latin typeface="+mn-lt"/>
              </a:rPr>
              <a:t>Lewis</a:t>
            </a:r>
            <a:r>
              <a:rPr lang="el-GR" sz="2000" dirty="0">
                <a:latin typeface="+mn-lt"/>
              </a:rPr>
              <a:t>) </a:t>
            </a:r>
            <a:r>
              <a:rPr lang="el-GR" sz="2000" i="1" dirty="0">
                <a:latin typeface="+mn-lt"/>
              </a:rPr>
              <a:t>στον δέκτη ηλεκτρονίων</a:t>
            </a:r>
            <a:r>
              <a:rPr lang="el-GR" sz="2000" dirty="0">
                <a:latin typeface="+mn-lt"/>
              </a:rPr>
              <a:t> (οξύ κατά </a:t>
            </a:r>
            <a:r>
              <a:rPr lang="en-US" sz="2000" dirty="0">
                <a:latin typeface="+mn-lt"/>
              </a:rPr>
              <a:t>Lewis</a:t>
            </a:r>
            <a:r>
              <a:rPr lang="el-GR" sz="2000" dirty="0">
                <a:latin typeface="+mn-lt"/>
              </a:rPr>
              <a:t>). </a:t>
            </a:r>
          </a:p>
          <a:p>
            <a:pPr>
              <a:buFont typeface="Arial" pitchFamily="34" charset="0"/>
              <a:buChar char="•"/>
              <a:defRPr/>
            </a:pPr>
            <a:endParaRPr lang="el-GR" sz="2000" dirty="0">
              <a:latin typeface="+mn-lt"/>
            </a:endParaRPr>
          </a:p>
          <a:p>
            <a:pPr>
              <a:buFont typeface="Arial" pitchFamily="34" charset="0"/>
              <a:buChar char="•"/>
              <a:defRPr/>
            </a:pPr>
            <a:r>
              <a:rPr lang="el-GR" sz="2000" dirty="0">
                <a:latin typeface="+mn-lt"/>
              </a:rPr>
              <a:t> Αυτή η «ροή ηλεκτρονίων» υποδεικνύεται από ένα κυρτό βέλος, σχεδιασμένο </a:t>
            </a:r>
            <a:r>
              <a:rPr lang="el-GR" sz="2000" i="1" dirty="0">
                <a:latin typeface="+mn-lt"/>
              </a:rPr>
              <a:t>από την πηγή των ηλεκτρονίων στον δέκτη ηλεκτρονίων</a:t>
            </a:r>
            <a:r>
              <a:rPr lang="el-GR" sz="2000" dirty="0">
                <a:latin typeface="+mn-lt"/>
              </a:rPr>
              <a:t>. </a:t>
            </a:r>
            <a:r>
              <a:rPr lang="en-US" sz="2000" dirty="0">
                <a:latin typeface="+mn-lt"/>
              </a:rPr>
              <a:t> </a:t>
            </a:r>
            <a:r>
              <a:rPr lang="el-GR" sz="2000" dirty="0">
                <a:latin typeface="+mn-lt"/>
              </a:rPr>
              <a:t> </a:t>
            </a:r>
            <a:r>
              <a:rPr lang="en-US" sz="2000" dirty="0">
                <a:latin typeface="+mn-lt"/>
              </a:rPr>
              <a:t> </a:t>
            </a:r>
            <a:endParaRPr lang="el-GR" sz="2000" dirty="0">
              <a:latin typeface="+mn-lt"/>
            </a:endParaRPr>
          </a:p>
        </p:txBody>
      </p:sp>
      <p:sp>
        <p:nvSpPr>
          <p:cNvPr id="16388" name="Rectangle 55">
            <a:extLst>
              <a:ext uri="{FF2B5EF4-FFF2-40B4-BE49-F238E27FC236}">
                <a16:creationId xmlns:a16="http://schemas.microsoft.com/office/drawing/2014/main" id="{49A5E3C1-F106-4E59-8F1F-6093EB7C6B0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sp>
        <p:nvSpPr>
          <p:cNvPr id="60" name="Rectangle 59">
            <a:extLst>
              <a:ext uri="{FF2B5EF4-FFF2-40B4-BE49-F238E27FC236}">
                <a16:creationId xmlns:a16="http://schemas.microsoft.com/office/drawing/2014/main" id="{518AE9BB-BDB8-4660-97E9-267604EFB36B}"/>
              </a:ext>
            </a:extLst>
          </p:cNvPr>
          <p:cNvSpPr/>
          <p:nvPr/>
        </p:nvSpPr>
        <p:spPr>
          <a:xfrm>
            <a:off x="250825" y="5732463"/>
            <a:ext cx="8642350" cy="461962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z="1200" dirty="0">
                <a:latin typeface="+mn-lt"/>
              </a:rPr>
              <a:t>Για κάθε αντίδραση που περιλαμβάνει τη σημειογραφία του κυρτού βέλους, </a:t>
            </a:r>
            <a:r>
              <a:rPr lang="el-GR" sz="1200" i="1" dirty="0">
                <a:latin typeface="+mn-lt"/>
              </a:rPr>
              <a:t>το αλγεβρικό άθροισμα των φορτίων στα αντιδρώντα πρέπει να είναι ίσο με το αλγεβρικό άθροισμα των φορτίων στα προϊόντα.</a:t>
            </a:r>
            <a:endParaRPr lang="el-GR" sz="1200" dirty="0">
              <a:latin typeface="+mn-lt"/>
            </a:endParaRPr>
          </a:p>
        </p:txBody>
      </p:sp>
      <p:pic>
        <p:nvPicPr>
          <p:cNvPr id="16390" name="Picture 2" descr="G:\Πασχαλίδης\Loudon Organic Chemistry\Νέος φάκελος\wetransfer-d781aa\Εικόνα 3.2 σελ.89.jpg">
            <a:extLst>
              <a:ext uri="{FF2B5EF4-FFF2-40B4-BE49-F238E27FC236}">
                <a16:creationId xmlns:a16="http://schemas.microsoft.com/office/drawing/2014/main" id="{EFA3BD91-3C43-4AC7-8AAF-CFBF7210B26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57" r="29977"/>
          <a:stretch>
            <a:fillRect/>
          </a:stretch>
        </p:blipFill>
        <p:spPr bwMode="auto">
          <a:xfrm>
            <a:off x="401638" y="3814763"/>
            <a:ext cx="4760912" cy="1593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391" name="Picture 2" descr="G:\Πασχαλίδης\Loudon Organic Chemistry\Νέος φάκελος\wetransfer-d781aa\Εικόνα 3.3 σελ.89.jpg">
            <a:extLst>
              <a:ext uri="{FF2B5EF4-FFF2-40B4-BE49-F238E27FC236}">
                <a16:creationId xmlns:a16="http://schemas.microsoft.com/office/drawing/2014/main" id="{EAFA5D3F-3516-45D1-8101-32447247F2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072" r="45793"/>
          <a:stretch>
            <a:fillRect/>
          </a:stretch>
        </p:blipFill>
        <p:spPr bwMode="auto">
          <a:xfrm>
            <a:off x="5219700" y="4005263"/>
            <a:ext cx="3405188" cy="11795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AD069A-FCFE-4FAD-86F2-49540F1337D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3850" y="115888"/>
            <a:ext cx="8534400" cy="947737"/>
          </a:xfrm>
        </p:spPr>
        <p:txBody>
          <a:bodyPr/>
          <a:lstStyle/>
          <a:p>
            <a:pPr>
              <a:defRPr/>
            </a:pPr>
            <a:r>
              <a:rPr lang="el-GR" sz="3200" dirty="0">
                <a:latin typeface="+mn-lt"/>
              </a:rPr>
              <a:t>Αντιδράσεις Αντικατάστασης Ζεύγους Ηλεκτρονίων</a:t>
            </a:r>
          </a:p>
        </p:txBody>
      </p:sp>
      <p:sp>
        <p:nvSpPr>
          <p:cNvPr id="17411" name="Content Placeholder 2">
            <a:extLst>
              <a:ext uri="{FF2B5EF4-FFF2-40B4-BE49-F238E27FC236}">
                <a16:creationId xmlns:a16="http://schemas.microsoft.com/office/drawing/2014/main" id="{2F79A911-BDD2-412C-A78D-94A930BDFCA7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250825" y="1527175"/>
            <a:ext cx="8713788" cy="533400"/>
          </a:xfrm>
        </p:spPr>
        <p:txBody>
          <a:bodyPr/>
          <a:lstStyle/>
          <a:p>
            <a:r>
              <a:rPr lang="el-GR" altLang="el-GR" sz="2000" b="1"/>
              <a:t>Απόδοση Ηλεκτρονίων σε Μη Ελλειματικά Ηλεκτρονιακά Άτομα</a:t>
            </a:r>
            <a:endParaRPr lang="el-GR" altLang="el-GR" sz="2000"/>
          </a:p>
        </p:txBody>
      </p:sp>
      <p:pic>
        <p:nvPicPr>
          <p:cNvPr id="17412" name="Picture 4">
            <a:extLst>
              <a:ext uri="{FF2B5EF4-FFF2-40B4-BE49-F238E27FC236}">
                <a16:creationId xmlns:a16="http://schemas.microsoft.com/office/drawing/2014/main" id="{D12C021D-482D-4162-B25D-895E11DB350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564"/>
          <a:stretch>
            <a:fillRect/>
          </a:stretch>
        </p:blipFill>
        <p:spPr bwMode="auto">
          <a:xfrm>
            <a:off x="1547813" y="4724400"/>
            <a:ext cx="5400675" cy="1584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7AEC7435-DE02-4C52-A8DD-F3B9D31C5B2B}"/>
              </a:ext>
            </a:extLst>
          </p:cNvPr>
          <p:cNvSpPr/>
          <p:nvPr/>
        </p:nvSpPr>
        <p:spPr>
          <a:xfrm>
            <a:off x="323850" y="1916113"/>
            <a:ext cx="8569325" cy="831850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z="1600" dirty="0">
                <a:latin typeface="+mn-lt"/>
                <a:cs typeface="Arial" charset="0"/>
              </a:rPr>
              <a:t>Ένα ζεύγος ηλεκτρονίων αποδίδεται σ’ ένα άτομο, το οποίο δεν είναι </a:t>
            </a:r>
            <a:r>
              <a:rPr lang="el-GR" sz="1600" dirty="0" err="1">
                <a:latin typeface="+mn-lt"/>
                <a:cs typeface="Arial" charset="0"/>
              </a:rPr>
              <a:t>ηλεκτρονιακά</a:t>
            </a:r>
            <a:r>
              <a:rPr lang="el-GR" sz="1600" dirty="0">
                <a:latin typeface="+mn-lt"/>
                <a:cs typeface="Arial" charset="0"/>
              </a:rPr>
              <a:t> </a:t>
            </a:r>
            <a:r>
              <a:rPr lang="el-GR" sz="1600" dirty="0" err="1">
                <a:latin typeface="+mn-lt"/>
                <a:cs typeface="Arial" charset="0"/>
              </a:rPr>
              <a:t>ελλειματικό</a:t>
            </a:r>
            <a:r>
              <a:rPr lang="el-GR" sz="1600" dirty="0">
                <a:latin typeface="+mn-lt"/>
                <a:cs typeface="Arial" charset="0"/>
              </a:rPr>
              <a:t>. Όταν συμβαίνει αυτό, ένα άλλο ζεύγος ηλεκτρονίων θα πρέπει ταυτόχρονα να αποχωρήσει από το άτομο-δέκτη, ώστε να μην παραβιασθεί ο κανόνας της οκτάδας.</a:t>
            </a:r>
          </a:p>
        </p:txBody>
      </p:sp>
      <p:cxnSp>
        <p:nvCxnSpPr>
          <p:cNvPr id="8" name="7 - Ευθύγραμμο βέλος σύνδεσης">
            <a:extLst>
              <a:ext uri="{FF2B5EF4-FFF2-40B4-BE49-F238E27FC236}">
                <a16:creationId xmlns:a16="http://schemas.microsoft.com/office/drawing/2014/main" id="{502A233E-6690-4826-9799-DF5AB615DED6}"/>
              </a:ext>
            </a:extLst>
          </p:cNvPr>
          <p:cNvCxnSpPr/>
          <p:nvPr/>
        </p:nvCxnSpPr>
        <p:spPr>
          <a:xfrm flipV="1">
            <a:off x="971550" y="3933825"/>
            <a:ext cx="2160588" cy="64770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8 - Ευθύγραμμο βέλος σύνδεσης">
            <a:extLst>
              <a:ext uri="{FF2B5EF4-FFF2-40B4-BE49-F238E27FC236}">
                <a16:creationId xmlns:a16="http://schemas.microsoft.com/office/drawing/2014/main" id="{5B9BC1CE-51C3-41C9-BD5A-94C6D1AC0F72}"/>
              </a:ext>
            </a:extLst>
          </p:cNvPr>
          <p:cNvCxnSpPr/>
          <p:nvPr/>
        </p:nvCxnSpPr>
        <p:spPr>
          <a:xfrm flipV="1">
            <a:off x="1116013" y="5661025"/>
            <a:ext cx="1079500" cy="360363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7416" name="9 - Ομάδα">
            <a:extLst>
              <a:ext uri="{FF2B5EF4-FFF2-40B4-BE49-F238E27FC236}">
                <a16:creationId xmlns:a16="http://schemas.microsoft.com/office/drawing/2014/main" id="{0316DA05-DC25-455C-A4D9-ECADF4BFF01F}"/>
              </a:ext>
            </a:extLst>
          </p:cNvPr>
          <p:cNvGrpSpPr>
            <a:grpSpLocks/>
          </p:cNvGrpSpPr>
          <p:nvPr/>
        </p:nvGrpSpPr>
        <p:grpSpPr bwMode="auto">
          <a:xfrm>
            <a:off x="1763713" y="2852738"/>
            <a:ext cx="4537075" cy="1439862"/>
            <a:chOff x="827584" y="2276872"/>
            <a:chExt cx="4022874" cy="1085721"/>
          </a:xfrm>
        </p:grpSpPr>
        <p:grpSp>
          <p:nvGrpSpPr>
            <p:cNvPr id="17418" name="Group 174">
              <a:extLst>
                <a:ext uri="{FF2B5EF4-FFF2-40B4-BE49-F238E27FC236}">
                  <a16:creationId xmlns:a16="http://schemas.microsoft.com/office/drawing/2014/main" id="{E7CEC399-2431-4F92-8867-BA9A50A46312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827584" y="2403743"/>
              <a:ext cx="2087563" cy="958850"/>
              <a:chOff x="3730" y="-903"/>
              <a:chExt cx="3288" cy="1510"/>
            </a:xfrm>
          </p:grpSpPr>
          <p:pic>
            <p:nvPicPr>
              <p:cNvPr id="17457" name="Picture 175">
                <a:extLst>
                  <a:ext uri="{FF2B5EF4-FFF2-40B4-BE49-F238E27FC236}">
                    <a16:creationId xmlns:a16="http://schemas.microsoft.com/office/drawing/2014/main" id="{476B123D-77EC-4B21-9320-B221C439D13E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730" y="-903"/>
                <a:ext cx="3288" cy="15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grpSp>
            <p:nvGrpSpPr>
              <p:cNvPr id="17458" name="Group 176">
                <a:extLst>
                  <a:ext uri="{FF2B5EF4-FFF2-40B4-BE49-F238E27FC236}">
                    <a16:creationId xmlns:a16="http://schemas.microsoft.com/office/drawing/2014/main" id="{43A6CDEB-F892-4597-A174-8F7C81AE5D0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900" y="176"/>
                <a:ext cx="210" cy="2"/>
                <a:chOff x="5900" y="176"/>
                <a:chExt cx="210" cy="2"/>
              </a:xfrm>
            </p:grpSpPr>
            <p:sp>
              <p:nvSpPr>
                <p:cNvPr id="17463" name="Freeform 177">
                  <a:extLst>
                    <a:ext uri="{FF2B5EF4-FFF2-40B4-BE49-F238E27FC236}">
                      <a16:creationId xmlns:a16="http://schemas.microsoft.com/office/drawing/2014/main" id="{EABAB3CD-62AF-49E1-ADAC-E5C4D809496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900" y="176"/>
                  <a:ext cx="210" cy="2"/>
                </a:xfrm>
                <a:custGeom>
                  <a:avLst/>
                  <a:gdLst>
                    <a:gd name="T0" fmla="*/ 0 w 210"/>
                    <a:gd name="T1" fmla="*/ 0 h 2"/>
                    <a:gd name="T2" fmla="*/ 209 w 210"/>
                    <a:gd name="T3" fmla="*/ 0 h 2"/>
                    <a:gd name="T4" fmla="*/ 0 60000 65536"/>
                    <a:gd name="T5" fmla="*/ 0 60000 65536"/>
                    <a:gd name="T6" fmla="*/ 0 w 210"/>
                    <a:gd name="T7" fmla="*/ 0 h 2"/>
                    <a:gd name="T8" fmla="*/ 210 w 210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10" h="2">
                      <a:moveTo>
                        <a:pt x="0" y="0"/>
                      </a:moveTo>
                      <a:lnTo>
                        <a:pt x="209" y="0"/>
                      </a:lnTo>
                    </a:path>
                  </a:pathLst>
                </a:custGeom>
                <a:noFill/>
                <a:ln w="8128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59" name="Group 178">
                <a:extLst>
                  <a:ext uri="{FF2B5EF4-FFF2-40B4-BE49-F238E27FC236}">
                    <a16:creationId xmlns:a16="http://schemas.microsoft.com/office/drawing/2014/main" id="{ED886369-C666-4508-9CC8-EF387B67EA7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129" y="102"/>
                <a:ext cx="141" cy="130"/>
                <a:chOff x="6129" y="102"/>
                <a:chExt cx="141" cy="130"/>
              </a:xfrm>
            </p:grpSpPr>
            <p:sp>
              <p:nvSpPr>
                <p:cNvPr id="17460" name="Freeform 179">
                  <a:extLst>
                    <a:ext uri="{FF2B5EF4-FFF2-40B4-BE49-F238E27FC236}">
                      <a16:creationId xmlns:a16="http://schemas.microsoft.com/office/drawing/2014/main" id="{5F8ED741-696A-4372-88C7-74804A4EB97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129" y="102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4 h 130"/>
                    <a:gd name="T6" fmla="*/ 17 w 141"/>
                    <a:gd name="T7" fmla="*/ 5 h 130"/>
                    <a:gd name="T8" fmla="*/ 19 w 141"/>
                    <a:gd name="T9" fmla="*/ 7 h 130"/>
                    <a:gd name="T10" fmla="*/ 19 w 141"/>
                    <a:gd name="T11" fmla="*/ 122 h 130"/>
                    <a:gd name="T12" fmla="*/ 17 w 141"/>
                    <a:gd name="T13" fmla="*/ 124 h 130"/>
                    <a:gd name="T14" fmla="*/ 1 w 141"/>
                    <a:gd name="T15" fmla="*/ 125 h 130"/>
                    <a:gd name="T16" fmla="*/ 1 w 141"/>
                    <a:gd name="T17" fmla="*/ 129 h 130"/>
                    <a:gd name="T18" fmla="*/ 54 w 141"/>
                    <a:gd name="T19" fmla="*/ 129 h 130"/>
                    <a:gd name="T20" fmla="*/ 54 w 141"/>
                    <a:gd name="T21" fmla="*/ 125 h 130"/>
                    <a:gd name="T22" fmla="*/ 37 w 141"/>
                    <a:gd name="T23" fmla="*/ 124 h 130"/>
                    <a:gd name="T24" fmla="*/ 36 w 141"/>
                    <a:gd name="T25" fmla="*/ 122 h 130"/>
                    <a:gd name="T26" fmla="*/ 36 w 141"/>
                    <a:gd name="T27" fmla="*/ 65 h 130"/>
                    <a:gd name="T28" fmla="*/ 122 w 141"/>
                    <a:gd name="T29" fmla="*/ 65 h 130"/>
                    <a:gd name="T30" fmla="*/ 122 w 141"/>
                    <a:gd name="T31" fmla="*/ 57 h 130"/>
                    <a:gd name="T32" fmla="*/ 36 w 141"/>
                    <a:gd name="T33" fmla="*/ 57 h 130"/>
                    <a:gd name="T34" fmla="*/ 36 w 141"/>
                    <a:gd name="T35" fmla="*/ 7 h 130"/>
                    <a:gd name="T36" fmla="*/ 37 w 141"/>
                    <a:gd name="T37" fmla="*/ 5 h 130"/>
                    <a:gd name="T38" fmla="*/ 53 w 141"/>
                    <a:gd name="T39" fmla="*/ 4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4"/>
                      </a:lnTo>
                      <a:lnTo>
                        <a:pt x="17" y="5"/>
                      </a:lnTo>
                      <a:lnTo>
                        <a:pt x="19" y="7"/>
                      </a:lnTo>
                      <a:lnTo>
                        <a:pt x="19" y="122"/>
                      </a:lnTo>
                      <a:lnTo>
                        <a:pt x="17" y="124"/>
                      </a:lnTo>
                      <a:lnTo>
                        <a:pt x="1" y="125"/>
                      </a:lnTo>
                      <a:lnTo>
                        <a:pt x="1" y="129"/>
                      </a:lnTo>
                      <a:lnTo>
                        <a:pt x="54" y="129"/>
                      </a:lnTo>
                      <a:lnTo>
                        <a:pt x="54" y="125"/>
                      </a:lnTo>
                      <a:lnTo>
                        <a:pt x="37" y="124"/>
                      </a:lnTo>
                      <a:lnTo>
                        <a:pt x="36" y="122"/>
                      </a:lnTo>
                      <a:lnTo>
                        <a:pt x="36" y="65"/>
                      </a:lnTo>
                      <a:lnTo>
                        <a:pt x="122" y="65"/>
                      </a:lnTo>
                      <a:lnTo>
                        <a:pt x="122" y="57"/>
                      </a:lnTo>
                      <a:lnTo>
                        <a:pt x="36" y="57"/>
                      </a:lnTo>
                      <a:lnTo>
                        <a:pt x="36" y="7"/>
                      </a:lnTo>
                      <a:lnTo>
                        <a:pt x="37" y="5"/>
                      </a:lnTo>
                      <a:lnTo>
                        <a:pt x="53" y="4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61" name="Freeform 180">
                  <a:extLst>
                    <a:ext uri="{FF2B5EF4-FFF2-40B4-BE49-F238E27FC236}">
                      <a16:creationId xmlns:a16="http://schemas.microsoft.com/office/drawing/2014/main" id="{A6E929B6-8FD3-4991-9F76-792181BDDA5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129" y="102"/>
                  <a:ext cx="141" cy="130"/>
                </a:xfrm>
                <a:custGeom>
                  <a:avLst/>
                  <a:gdLst>
                    <a:gd name="T0" fmla="*/ 122 w 141"/>
                    <a:gd name="T1" fmla="*/ 65 h 130"/>
                    <a:gd name="T2" fmla="*/ 105 w 141"/>
                    <a:gd name="T3" fmla="*/ 65 h 130"/>
                    <a:gd name="T4" fmla="*/ 105 w 141"/>
                    <a:gd name="T5" fmla="*/ 122 h 130"/>
                    <a:gd name="T6" fmla="*/ 104 w 141"/>
                    <a:gd name="T7" fmla="*/ 124 h 130"/>
                    <a:gd name="T8" fmla="*/ 86 w 141"/>
                    <a:gd name="T9" fmla="*/ 125 h 130"/>
                    <a:gd name="T10" fmla="*/ 86 w 141"/>
                    <a:gd name="T11" fmla="*/ 129 h 130"/>
                    <a:gd name="T12" fmla="*/ 140 w 141"/>
                    <a:gd name="T13" fmla="*/ 129 h 130"/>
                    <a:gd name="T14" fmla="*/ 140 w 141"/>
                    <a:gd name="T15" fmla="*/ 125 h 130"/>
                    <a:gd name="T16" fmla="*/ 124 w 141"/>
                    <a:gd name="T17" fmla="*/ 124 h 130"/>
                    <a:gd name="T18" fmla="*/ 122 w 141"/>
                    <a:gd name="T19" fmla="*/ 122 h 130"/>
                    <a:gd name="T20" fmla="*/ 122 w 141"/>
                    <a:gd name="T21" fmla="*/ 65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2" y="65"/>
                      </a:moveTo>
                      <a:lnTo>
                        <a:pt x="105" y="65"/>
                      </a:lnTo>
                      <a:lnTo>
                        <a:pt x="105" y="122"/>
                      </a:lnTo>
                      <a:lnTo>
                        <a:pt x="104" y="124"/>
                      </a:lnTo>
                      <a:lnTo>
                        <a:pt x="86" y="125"/>
                      </a:lnTo>
                      <a:lnTo>
                        <a:pt x="86" y="129"/>
                      </a:lnTo>
                      <a:lnTo>
                        <a:pt x="140" y="129"/>
                      </a:lnTo>
                      <a:lnTo>
                        <a:pt x="140" y="125"/>
                      </a:lnTo>
                      <a:lnTo>
                        <a:pt x="124" y="124"/>
                      </a:lnTo>
                      <a:lnTo>
                        <a:pt x="122" y="122"/>
                      </a:lnTo>
                      <a:lnTo>
                        <a:pt x="122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62" name="Freeform 181">
                  <a:extLst>
                    <a:ext uri="{FF2B5EF4-FFF2-40B4-BE49-F238E27FC236}">
                      <a16:creationId xmlns:a16="http://schemas.microsoft.com/office/drawing/2014/main" id="{E0B0F14C-AF64-4699-878B-844787FC3F4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129" y="102"/>
                  <a:ext cx="141" cy="130"/>
                </a:xfrm>
                <a:custGeom>
                  <a:avLst/>
                  <a:gdLst>
                    <a:gd name="T0" fmla="*/ 140 w 141"/>
                    <a:gd name="T1" fmla="*/ 0 h 130"/>
                    <a:gd name="T2" fmla="*/ 88 w 141"/>
                    <a:gd name="T3" fmla="*/ 0 h 130"/>
                    <a:gd name="T4" fmla="*/ 88 w 141"/>
                    <a:gd name="T5" fmla="*/ 4 h 130"/>
                    <a:gd name="T6" fmla="*/ 104 w 141"/>
                    <a:gd name="T7" fmla="*/ 5 h 130"/>
                    <a:gd name="T8" fmla="*/ 105 w 141"/>
                    <a:gd name="T9" fmla="*/ 7 h 130"/>
                    <a:gd name="T10" fmla="*/ 105 w 141"/>
                    <a:gd name="T11" fmla="*/ 57 h 130"/>
                    <a:gd name="T12" fmla="*/ 122 w 141"/>
                    <a:gd name="T13" fmla="*/ 57 h 130"/>
                    <a:gd name="T14" fmla="*/ 122 w 141"/>
                    <a:gd name="T15" fmla="*/ 7 h 130"/>
                    <a:gd name="T16" fmla="*/ 124 w 141"/>
                    <a:gd name="T17" fmla="*/ 5 h 130"/>
                    <a:gd name="T18" fmla="*/ 140 w 141"/>
                    <a:gd name="T19" fmla="*/ 4 h 130"/>
                    <a:gd name="T20" fmla="*/ 140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0" y="0"/>
                      </a:moveTo>
                      <a:lnTo>
                        <a:pt x="88" y="0"/>
                      </a:lnTo>
                      <a:lnTo>
                        <a:pt x="88" y="4"/>
                      </a:lnTo>
                      <a:lnTo>
                        <a:pt x="104" y="5"/>
                      </a:lnTo>
                      <a:lnTo>
                        <a:pt x="105" y="7"/>
                      </a:lnTo>
                      <a:lnTo>
                        <a:pt x="105" y="57"/>
                      </a:lnTo>
                      <a:lnTo>
                        <a:pt x="122" y="57"/>
                      </a:lnTo>
                      <a:lnTo>
                        <a:pt x="122" y="7"/>
                      </a:lnTo>
                      <a:lnTo>
                        <a:pt x="124" y="5"/>
                      </a:lnTo>
                      <a:lnTo>
                        <a:pt x="140" y="4"/>
                      </a:lnTo>
                      <a:lnTo>
                        <a:pt x="1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17419" name="Group 182">
              <a:extLst>
                <a:ext uri="{FF2B5EF4-FFF2-40B4-BE49-F238E27FC236}">
                  <a16:creationId xmlns:a16="http://schemas.microsoft.com/office/drawing/2014/main" id="{80E38324-680A-4C63-846E-6EDAEA856D3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059832" y="2276872"/>
              <a:ext cx="661987" cy="857250"/>
              <a:chOff x="7353" y="-1051"/>
              <a:chExt cx="1043" cy="1351"/>
            </a:xfrm>
          </p:grpSpPr>
          <p:pic>
            <p:nvPicPr>
              <p:cNvPr id="17450" name="Picture 183">
                <a:extLst>
                  <a:ext uri="{FF2B5EF4-FFF2-40B4-BE49-F238E27FC236}">
                    <a16:creationId xmlns:a16="http://schemas.microsoft.com/office/drawing/2014/main" id="{D8AABCC5-60A3-41B2-BCDE-FC18B1B9EEFE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353" y="-1051"/>
                <a:ext cx="1042" cy="135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grpSp>
            <p:nvGrpSpPr>
              <p:cNvPr id="17451" name="Group 184">
                <a:extLst>
                  <a:ext uri="{FF2B5EF4-FFF2-40B4-BE49-F238E27FC236}">
                    <a16:creationId xmlns:a16="http://schemas.microsoft.com/office/drawing/2014/main" id="{187683FD-AA5B-4817-BD43-FAC0AE0B7FE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125" y="172"/>
                <a:ext cx="10" cy="55"/>
                <a:chOff x="8125" y="172"/>
                <a:chExt cx="10" cy="55"/>
              </a:xfrm>
            </p:grpSpPr>
            <p:sp>
              <p:nvSpPr>
                <p:cNvPr id="17456" name="Freeform 185">
                  <a:extLst>
                    <a:ext uri="{FF2B5EF4-FFF2-40B4-BE49-F238E27FC236}">
                      <a16:creationId xmlns:a16="http://schemas.microsoft.com/office/drawing/2014/main" id="{604EEF97-CF03-4759-9966-6FB642ADE35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8125" y="172"/>
                  <a:ext cx="10" cy="55"/>
                </a:xfrm>
                <a:custGeom>
                  <a:avLst/>
                  <a:gdLst>
                    <a:gd name="T0" fmla="*/ 0 w 10"/>
                    <a:gd name="T1" fmla="*/ 27 h 55"/>
                    <a:gd name="T2" fmla="*/ 9 w 10"/>
                    <a:gd name="T3" fmla="*/ 27 h 55"/>
                    <a:gd name="T4" fmla="*/ 0 60000 65536"/>
                    <a:gd name="T5" fmla="*/ 0 60000 65536"/>
                    <a:gd name="T6" fmla="*/ 0 w 10"/>
                    <a:gd name="T7" fmla="*/ 0 h 55"/>
                    <a:gd name="T8" fmla="*/ 10 w 10"/>
                    <a:gd name="T9" fmla="*/ 55 h 55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0" h="55">
                      <a:moveTo>
                        <a:pt x="0" y="27"/>
                      </a:moveTo>
                      <a:lnTo>
                        <a:pt x="9" y="27"/>
                      </a:lnTo>
                    </a:path>
                  </a:pathLst>
                </a:custGeom>
                <a:noFill/>
                <a:ln w="35801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52" name="Group 186">
                <a:extLst>
                  <a:ext uri="{FF2B5EF4-FFF2-40B4-BE49-F238E27FC236}">
                    <a16:creationId xmlns:a16="http://schemas.microsoft.com/office/drawing/2014/main" id="{DFA69FB3-551C-43D0-9CC6-4EBA79EF1FA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071" y="167"/>
                <a:ext cx="118" cy="2"/>
                <a:chOff x="8071" y="167"/>
                <a:chExt cx="118" cy="2"/>
              </a:xfrm>
            </p:grpSpPr>
            <p:sp>
              <p:nvSpPr>
                <p:cNvPr id="17455" name="Freeform 187">
                  <a:extLst>
                    <a:ext uri="{FF2B5EF4-FFF2-40B4-BE49-F238E27FC236}">
                      <a16:creationId xmlns:a16="http://schemas.microsoft.com/office/drawing/2014/main" id="{90230F97-7565-4E44-AA79-9A41193F5B3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8071" y="167"/>
                  <a:ext cx="118" cy="2"/>
                </a:xfrm>
                <a:custGeom>
                  <a:avLst/>
                  <a:gdLst>
                    <a:gd name="T0" fmla="*/ 0 w 118"/>
                    <a:gd name="T1" fmla="*/ 0 h 2"/>
                    <a:gd name="T2" fmla="*/ 118 w 118"/>
                    <a:gd name="T3" fmla="*/ 0 h 2"/>
                    <a:gd name="T4" fmla="*/ 0 60000 65536"/>
                    <a:gd name="T5" fmla="*/ 0 60000 65536"/>
                    <a:gd name="T6" fmla="*/ 0 w 118"/>
                    <a:gd name="T7" fmla="*/ 0 h 2"/>
                    <a:gd name="T8" fmla="*/ 118 w 118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18" h="2">
                      <a:moveTo>
                        <a:pt x="0" y="0"/>
                      </a:moveTo>
                      <a:lnTo>
                        <a:pt x="118" y="0"/>
                      </a:lnTo>
                    </a:path>
                  </a:pathLst>
                </a:custGeom>
                <a:noFill/>
                <a:ln w="7099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53" name="Group 188">
                <a:extLst>
                  <a:ext uri="{FF2B5EF4-FFF2-40B4-BE49-F238E27FC236}">
                    <a16:creationId xmlns:a16="http://schemas.microsoft.com/office/drawing/2014/main" id="{4C1EBF2C-12F1-412A-9A31-AC0D8B11CD4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125" y="108"/>
                <a:ext cx="10" cy="55"/>
                <a:chOff x="8125" y="108"/>
                <a:chExt cx="10" cy="55"/>
              </a:xfrm>
            </p:grpSpPr>
            <p:sp>
              <p:nvSpPr>
                <p:cNvPr id="17454" name="Freeform 189">
                  <a:extLst>
                    <a:ext uri="{FF2B5EF4-FFF2-40B4-BE49-F238E27FC236}">
                      <a16:creationId xmlns:a16="http://schemas.microsoft.com/office/drawing/2014/main" id="{4B1BA738-1D7C-44D1-AED9-C040688F58D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8125" y="108"/>
                  <a:ext cx="10" cy="55"/>
                </a:xfrm>
                <a:custGeom>
                  <a:avLst/>
                  <a:gdLst>
                    <a:gd name="T0" fmla="*/ 0 w 10"/>
                    <a:gd name="T1" fmla="*/ 28 h 55"/>
                    <a:gd name="T2" fmla="*/ 9 w 10"/>
                    <a:gd name="T3" fmla="*/ 28 h 55"/>
                    <a:gd name="T4" fmla="*/ 0 60000 65536"/>
                    <a:gd name="T5" fmla="*/ 0 60000 65536"/>
                    <a:gd name="T6" fmla="*/ 0 w 10"/>
                    <a:gd name="T7" fmla="*/ 0 h 55"/>
                    <a:gd name="T8" fmla="*/ 10 w 10"/>
                    <a:gd name="T9" fmla="*/ 55 h 55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0" h="55">
                      <a:moveTo>
                        <a:pt x="0" y="28"/>
                      </a:moveTo>
                      <a:lnTo>
                        <a:pt x="9" y="28"/>
                      </a:lnTo>
                    </a:path>
                  </a:pathLst>
                </a:custGeom>
                <a:noFill/>
                <a:ln w="35801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17420" name="Group 190">
              <a:extLst>
                <a:ext uri="{FF2B5EF4-FFF2-40B4-BE49-F238E27FC236}">
                  <a16:creationId xmlns:a16="http://schemas.microsoft.com/office/drawing/2014/main" id="{82C54CEA-3DA7-44CB-BD9D-629FFDA225D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851920" y="2276872"/>
              <a:ext cx="998538" cy="1082675"/>
              <a:chOff x="8619" y="-1071"/>
              <a:chExt cx="1573" cy="1705"/>
            </a:xfrm>
          </p:grpSpPr>
          <p:pic>
            <p:nvPicPr>
              <p:cNvPr id="17421" name="Picture 191">
                <a:extLst>
                  <a:ext uri="{FF2B5EF4-FFF2-40B4-BE49-F238E27FC236}">
                    <a16:creationId xmlns:a16="http://schemas.microsoft.com/office/drawing/2014/main" id="{1DD5B6E4-1EC1-4E97-B26B-E765B979D5E6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9160" y="-1071"/>
                <a:ext cx="1031" cy="1302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grpSp>
            <p:nvGrpSpPr>
              <p:cNvPr id="17422" name="Group 192">
                <a:extLst>
                  <a:ext uri="{FF2B5EF4-FFF2-40B4-BE49-F238E27FC236}">
                    <a16:creationId xmlns:a16="http://schemas.microsoft.com/office/drawing/2014/main" id="{A992F65D-BCF4-4591-A18E-BA15AAED478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790" y="176"/>
                <a:ext cx="210" cy="2"/>
                <a:chOff x="8790" y="176"/>
                <a:chExt cx="210" cy="2"/>
              </a:xfrm>
            </p:grpSpPr>
            <p:sp>
              <p:nvSpPr>
                <p:cNvPr id="17449" name="Freeform 193">
                  <a:extLst>
                    <a:ext uri="{FF2B5EF4-FFF2-40B4-BE49-F238E27FC236}">
                      <a16:creationId xmlns:a16="http://schemas.microsoft.com/office/drawing/2014/main" id="{E67FE9CE-ACD2-4948-A20C-B3C78B36DCE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8790" y="176"/>
                  <a:ext cx="210" cy="2"/>
                </a:xfrm>
                <a:custGeom>
                  <a:avLst/>
                  <a:gdLst>
                    <a:gd name="T0" fmla="*/ 0 w 210"/>
                    <a:gd name="T1" fmla="*/ 0 h 2"/>
                    <a:gd name="T2" fmla="*/ 209 w 210"/>
                    <a:gd name="T3" fmla="*/ 0 h 2"/>
                    <a:gd name="T4" fmla="*/ 0 60000 65536"/>
                    <a:gd name="T5" fmla="*/ 0 60000 65536"/>
                    <a:gd name="T6" fmla="*/ 0 w 210"/>
                    <a:gd name="T7" fmla="*/ 0 h 2"/>
                    <a:gd name="T8" fmla="*/ 210 w 210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10" h="2">
                      <a:moveTo>
                        <a:pt x="0" y="0"/>
                      </a:moveTo>
                      <a:lnTo>
                        <a:pt x="209" y="0"/>
                      </a:lnTo>
                    </a:path>
                  </a:pathLst>
                </a:custGeom>
                <a:noFill/>
                <a:ln w="8128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23" name="Group 194">
                <a:extLst>
                  <a:ext uri="{FF2B5EF4-FFF2-40B4-BE49-F238E27FC236}">
                    <a16:creationId xmlns:a16="http://schemas.microsoft.com/office/drawing/2014/main" id="{AEB851AA-9F7C-4558-8F11-E9315FB3453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023" y="98"/>
                <a:ext cx="120" cy="134"/>
                <a:chOff x="9023" y="98"/>
                <a:chExt cx="120" cy="134"/>
              </a:xfrm>
            </p:grpSpPr>
            <p:sp>
              <p:nvSpPr>
                <p:cNvPr id="17446" name="Freeform 195">
                  <a:extLst>
                    <a:ext uri="{FF2B5EF4-FFF2-40B4-BE49-F238E27FC236}">
                      <a16:creationId xmlns:a16="http://schemas.microsoft.com/office/drawing/2014/main" id="{57832F89-111E-48EF-AAA0-1F538107553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23" y="98"/>
                  <a:ext cx="120" cy="134"/>
                </a:xfrm>
                <a:custGeom>
                  <a:avLst/>
                  <a:gdLst>
                    <a:gd name="T0" fmla="*/ 93 w 120"/>
                    <a:gd name="T1" fmla="*/ 0 h 134"/>
                    <a:gd name="T2" fmla="*/ 76 w 120"/>
                    <a:gd name="T3" fmla="*/ 0 h 134"/>
                    <a:gd name="T4" fmla="*/ 52 w 120"/>
                    <a:gd name="T5" fmla="*/ 4 h 134"/>
                    <a:gd name="T6" fmla="*/ 32 w 120"/>
                    <a:gd name="T7" fmla="*/ 12 h 134"/>
                    <a:gd name="T8" fmla="*/ 16 w 120"/>
                    <a:gd name="T9" fmla="*/ 26 h 134"/>
                    <a:gd name="T10" fmla="*/ 5 w 120"/>
                    <a:gd name="T11" fmla="*/ 45 h 134"/>
                    <a:gd name="T12" fmla="*/ 0 w 120"/>
                    <a:gd name="T13" fmla="*/ 67 h 134"/>
                    <a:gd name="T14" fmla="*/ 3 w 120"/>
                    <a:gd name="T15" fmla="*/ 88 h 134"/>
                    <a:gd name="T16" fmla="*/ 11 w 120"/>
                    <a:gd name="T17" fmla="*/ 107 h 134"/>
                    <a:gd name="T18" fmla="*/ 25 w 120"/>
                    <a:gd name="T19" fmla="*/ 122 h 134"/>
                    <a:gd name="T20" fmla="*/ 45 w 120"/>
                    <a:gd name="T21" fmla="*/ 133 h 134"/>
                    <a:gd name="T22" fmla="*/ 77 w 120"/>
                    <a:gd name="T23" fmla="*/ 134 h 134"/>
                    <a:gd name="T24" fmla="*/ 97 w 120"/>
                    <a:gd name="T25" fmla="*/ 133 h 134"/>
                    <a:gd name="T26" fmla="*/ 108 w 120"/>
                    <a:gd name="T27" fmla="*/ 131 h 134"/>
                    <a:gd name="T28" fmla="*/ 110 w 120"/>
                    <a:gd name="T29" fmla="*/ 128 h 134"/>
                    <a:gd name="T30" fmla="*/ 87 w 120"/>
                    <a:gd name="T31" fmla="*/ 128 h 134"/>
                    <a:gd name="T32" fmla="*/ 61 w 120"/>
                    <a:gd name="T33" fmla="*/ 125 h 134"/>
                    <a:gd name="T34" fmla="*/ 41 w 120"/>
                    <a:gd name="T35" fmla="*/ 116 h 134"/>
                    <a:gd name="T36" fmla="*/ 28 w 120"/>
                    <a:gd name="T37" fmla="*/ 102 h 134"/>
                    <a:gd name="T38" fmla="*/ 22 w 120"/>
                    <a:gd name="T39" fmla="*/ 82 h 134"/>
                    <a:gd name="T40" fmla="*/ 23 w 120"/>
                    <a:gd name="T41" fmla="*/ 54 h 134"/>
                    <a:gd name="T42" fmla="*/ 30 w 120"/>
                    <a:gd name="T43" fmla="*/ 32 h 134"/>
                    <a:gd name="T44" fmla="*/ 42 w 120"/>
                    <a:gd name="T45" fmla="*/ 17 h 134"/>
                    <a:gd name="T46" fmla="*/ 59 w 120"/>
                    <a:gd name="T47" fmla="*/ 8 h 134"/>
                    <a:gd name="T48" fmla="*/ 112 w 120"/>
                    <a:gd name="T49" fmla="*/ 8 h 134"/>
                    <a:gd name="T50" fmla="*/ 112 w 120"/>
                    <a:gd name="T51" fmla="*/ 6 h 134"/>
                    <a:gd name="T52" fmla="*/ 106 w 120"/>
                    <a:gd name="T53" fmla="*/ 4 h 134"/>
                    <a:gd name="T54" fmla="*/ 93 w 120"/>
                    <a:gd name="T55" fmla="*/ 0 h 134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60000 65536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w 120"/>
                    <a:gd name="T85" fmla="*/ 0 h 134"/>
                    <a:gd name="T86" fmla="*/ 120 w 120"/>
                    <a:gd name="T87" fmla="*/ 134 h 134"/>
                  </a:gdLst>
                  <a:ahLst/>
                  <a:cxnLst>
                    <a:cxn ang="T56">
                      <a:pos x="T0" y="T1"/>
                    </a:cxn>
                    <a:cxn ang="T57">
                      <a:pos x="T2" y="T3"/>
                    </a:cxn>
                    <a:cxn ang="T58">
                      <a:pos x="T4" y="T5"/>
                    </a:cxn>
                    <a:cxn ang="T59">
                      <a:pos x="T6" y="T7"/>
                    </a:cxn>
                    <a:cxn ang="T60">
                      <a:pos x="T8" y="T9"/>
                    </a:cxn>
                    <a:cxn ang="T61">
                      <a:pos x="T10" y="T11"/>
                    </a:cxn>
                    <a:cxn ang="T62">
                      <a:pos x="T12" y="T13"/>
                    </a:cxn>
                    <a:cxn ang="T63">
                      <a:pos x="T14" y="T15"/>
                    </a:cxn>
                    <a:cxn ang="T64">
                      <a:pos x="T16" y="T17"/>
                    </a:cxn>
                    <a:cxn ang="T65">
                      <a:pos x="T18" y="T19"/>
                    </a:cxn>
                    <a:cxn ang="T66">
                      <a:pos x="T20" y="T21"/>
                    </a:cxn>
                    <a:cxn ang="T67">
                      <a:pos x="T22" y="T23"/>
                    </a:cxn>
                    <a:cxn ang="T68">
                      <a:pos x="T24" y="T25"/>
                    </a:cxn>
                    <a:cxn ang="T69">
                      <a:pos x="T26" y="T27"/>
                    </a:cxn>
                    <a:cxn ang="T70">
                      <a:pos x="T28" y="T29"/>
                    </a:cxn>
                    <a:cxn ang="T71">
                      <a:pos x="T30" y="T31"/>
                    </a:cxn>
                    <a:cxn ang="T72">
                      <a:pos x="T32" y="T33"/>
                    </a:cxn>
                    <a:cxn ang="T73">
                      <a:pos x="T34" y="T35"/>
                    </a:cxn>
                    <a:cxn ang="T74">
                      <a:pos x="T36" y="T37"/>
                    </a:cxn>
                    <a:cxn ang="T75">
                      <a:pos x="T38" y="T39"/>
                    </a:cxn>
                    <a:cxn ang="T76">
                      <a:pos x="T40" y="T41"/>
                    </a:cxn>
                    <a:cxn ang="T77">
                      <a:pos x="T42" y="T43"/>
                    </a:cxn>
                    <a:cxn ang="T78">
                      <a:pos x="T44" y="T45"/>
                    </a:cxn>
                    <a:cxn ang="T79">
                      <a:pos x="T46" y="T47"/>
                    </a:cxn>
                    <a:cxn ang="T80">
                      <a:pos x="T48" y="T49"/>
                    </a:cxn>
                    <a:cxn ang="T81">
                      <a:pos x="T50" y="T51"/>
                    </a:cxn>
                    <a:cxn ang="T82">
                      <a:pos x="T52" y="T53"/>
                    </a:cxn>
                    <a:cxn ang="T83">
                      <a:pos x="T54" y="T55"/>
                    </a:cxn>
                  </a:cxnLst>
                  <a:rect l="T84" t="T85" r="T86" b="T87"/>
                  <a:pathLst>
                    <a:path w="120" h="134">
                      <a:moveTo>
                        <a:pt x="93" y="0"/>
                      </a:moveTo>
                      <a:lnTo>
                        <a:pt x="76" y="0"/>
                      </a:lnTo>
                      <a:lnTo>
                        <a:pt x="52" y="4"/>
                      </a:lnTo>
                      <a:lnTo>
                        <a:pt x="32" y="12"/>
                      </a:lnTo>
                      <a:lnTo>
                        <a:pt x="16" y="26"/>
                      </a:lnTo>
                      <a:lnTo>
                        <a:pt x="5" y="45"/>
                      </a:lnTo>
                      <a:lnTo>
                        <a:pt x="0" y="67"/>
                      </a:lnTo>
                      <a:lnTo>
                        <a:pt x="3" y="88"/>
                      </a:lnTo>
                      <a:lnTo>
                        <a:pt x="11" y="107"/>
                      </a:lnTo>
                      <a:lnTo>
                        <a:pt x="25" y="122"/>
                      </a:lnTo>
                      <a:lnTo>
                        <a:pt x="45" y="133"/>
                      </a:lnTo>
                      <a:lnTo>
                        <a:pt x="77" y="134"/>
                      </a:lnTo>
                      <a:lnTo>
                        <a:pt x="97" y="133"/>
                      </a:lnTo>
                      <a:lnTo>
                        <a:pt x="108" y="131"/>
                      </a:lnTo>
                      <a:lnTo>
                        <a:pt x="110" y="128"/>
                      </a:lnTo>
                      <a:lnTo>
                        <a:pt x="87" y="128"/>
                      </a:lnTo>
                      <a:lnTo>
                        <a:pt x="61" y="125"/>
                      </a:lnTo>
                      <a:lnTo>
                        <a:pt x="41" y="116"/>
                      </a:lnTo>
                      <a:lnTo>
                        <a:pt x="28" y="102"/>
                      </a:lnTo>
                      <a:lnTo>
                        <a:pt x="22" y="82"/>
                      </a:lnTo>
                      <a:lnTo>
                        <a:pt x="23" y="54"/>
                      </a:lnTo>
                      <a:lnTo>
                        <a:pt x="30" y="32"/>
                      </a:lnTo>
                      <a:lnTo>
                        <a:pt x="42" y="17"/>
                      </a:lnTo>
                      <a:lnTo>
                        <a:pt x="59" y="8"/>
                      </a:lnTo>
                      <a:lnTo>
                        <a:pt x="112" y="8"/>
                      </a:lnTo>
                      <a:lnTo>
                        <a:pt x="112" y="6"/>
                      </a:lnTo>
                      <a:lnTo>
                        <a:pt x="106" y="4"/>
                      </a:lnTo>
                      <a:lnTo>
                        <a:pt x="9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47" name="Freeform 196">
                  <a:extLst>
                    <a:ext uri="{FF2B5EF4-FFF2-40B4-BE49-F238E27FC236}">
                      <a16:creationId xmlns:a16="http://schemas.microsoft.com/office/drawing/2014/main" id="{DD97915A-1199-4A1C-9CB8-6960D08D7C6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23" y="98"/>
                  <a:ext cx="120" cy="134"/>
                </a:xfrm>
                <a:custGeom>
                  <a:avLst/>
                  <a:gdLst>
                    <a:gd name="T0" fmla="*/ 115 w 120"/>
                    <a:gd name="T1" fmla="*/ 98 h 134"/>
                    <a:gd name="T2" fmla="*/ 103 w 120"/>
                    <a:gd name="T3" fmla="*/ 117 h 134"/>
                    <a:gd name="T4" fmla="*/ 87 w 120"/>
                    <a:gd name="T5" fmla="*/ 128 h 134"/>
                    <a:gd name="T6" fmla="*/ 110 w 120"/>
                    <a:gd name="T7" fmla="*/ 128 h 134"/>
                    <a:gd name="T8" fmla="*/ 113 w 120"/>
                    <a:gd name="T9" fmla="*/ 123 h 134"/>
                    <a:gd name="T10" fmla="*/ 117 w 120"/>
                    <a:gd name="T11" fmla="*/ 107 h 134"/>
                    <a:gd name="T12" fmla="*/ 120 w 120"/>
                    <a:gd name="T13" fmla="*/ 99 h 134"/>
                    <a:gd name="T14" fmla="*/ 115 w 120"/>
                    <a:gd name="T15" fmla="*/ 98 h 134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120"/>
                    <a:gd name="T25" fmla="*/ 0 h 134"/>
                    <a:gd name="T26" fmla="*/ 120 w 120"/>
                    <a:gd name="T27" fmla="*/ 134 h 134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120" h="134">
                      <a:moveTo>
                        <a:pt x="115" y="98"/>
                      </a:moveTo>
                      <a:lnTo>
                        <a:pt x="103" y="117"/>
                      </a:lnTo>
                      <a:lnTo>
                        <a:pt x="87" y="128"/>
                      </a:lnTo>
                      <a:lnTo>
                        <a:pt x="110" y="128"/>
                      </a:lnTo>
                      <a:lnTo>
                        <a:pt x="113" y="123"/>
                      </a:lnTo>
                      <a:lnTo>
                        <a:pt x="117" y="107"/>
                      </a:lnTo>
                      <a:lnTo>
                        <a:pt x="120" y="99"/>
                      </a:lnTo>
                      <a:lnTo>
                        <a:pt x="115" y="9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48" name="Freeform 197">
                  <a:extLst>
                    <a:ext uri="{FF2B5EF4-FFF2-40B4-BE49-F238E27FC236}">
                      <a16:creationId xmlns:a16="http://schemas.microsoft.com/office/drawing/2014/main" id="{1C4E0E2E-5C13-4744-B1A9-7177ED6B1C7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23" y="98"/>
                  <a:ext cx="120" cy="134"/>
                </a:xfrm>
                <a:custGeom>
                  <a:avLst/>
                  <a:gdLst>
                    <a:gd name="T0" fmla="*/ 112 w 120"/>
                    <a:gd name="T1" fmla="*/ 8 h 134"/>
                    <a:gd name="T2" fmla="*/ 59 w 120"/>
                    <a:gd name="T3" fmla="*/ 8 h 134"/>
                    <a:gd name="T4" fmla="*/ 86 w 120"/>
                    <a:gd name="T5" fmla="*/ 10 h 134"/>
                    <a:gd name="T6" fmla="*/ 102 w 120"/>
                    <a:gd name="T7" fmla="*/ 19 h 134"/>
                    <a:gd name="T8" fmla="*/ 116 w 120"/>
                    <a:gd name="T9" fmla="*/ 36 h 134"/>
                    <a:gd name="T10" fmla="*/ 114 w 120"/>
                    <a:gd name="T11" fmla="*/ 25 h 134"/>
                    <a:gd name="T12" fmla="*/ 114 w 120"/>
                    <a:gd name="T13" fmla="*/ 17 h 134"/>
                    <a:gd name="T14" fmla="*/ 112 w 120"/>
                    <a:gd name="T15" fmla="*/ 8 h 134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120"/>
                    <a:gd name="T25" fmla="*/ 0 h 134"/>
                    <a:gd name="T26" fmla="*/ 120 w 120"/>
                    <a:gd name="T27" fmla="*/ 134 h 134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120" h="134">
                      <a:moveTo>
                        <a:pt x="112" y="8"/>
                      </a:moveTo>
                      <a:lnTo>
                        <a:pt x="59" y="8"/>
                      </a:lnTo>
                      <a:lnTo>
                        <a:pt x="86" y="10"/>
                      </a:lnTo>
                      <a:lnTo>
                        <a:pt x="102" y="19"/>
                      </a:lnTo>
                      <a:lnTo>
                        <a:pt x="116" y="36"/>
                      </a:lnTo>
                      <a:lnTo>
                        <a:pt x="114" y="25"/>
                      </a:lnTo>
                      <a:lnTo>
                        <a:pt x="114" y="17"/>
                      </a:lnTo>
                      <a:lnTo>
                        <a:pt x="112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24" name="Group 198">
                <a:extLst>
                  <a:ext uri="{FF2B5EF4-FFF2-40B4-BE49-F238E27FC236}">
                    <a16:creationId xmlns:a16="http://schemas.microsoft.com/office/drawing/2014/main" id="{799E298C-8F07-471D-954B-7DD51265470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087" y="-140"/>
                <a:ext cx="2" cy="211"/>
                <a:chOff x="9087" y="-140"/>
                <a:chExt cx="2" cy="211"/>
              </a:xfrm>
            </p:grpSpPr>
            <p:sp>
              <p:nvSpPr>
                <p:cNvPr id="17445" name="Freeform 199">
                  <a:extLst>
                    <a:ext uri="{FF2B5EF4-FFF2-40B4-BE49-F238E27FC236}">
                      <a16:creationId xmlns:a16="http://schemas.microsoft.com/office/drawing/2014/main" id="{C15D92ED-DB67-4607-9D8E-4AB62D9A51E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87" y="-140"/>
                  <a:ext cx="2" cy="211"/>
                </a:xfrm>
                <a:custGeom>
                  <a:avLst/>
                  <a:gdLst>
                    <a:gd name="T0" fmla="*/ 0 w 2"/>
                    <a:gd name="T1" fmla="*/ 0 h 211"/>
                    <a:gd name="T2" fmla="*/ 0 w 2"/>
                    <a:gd name="T3" fmla="*/ 210 h 211"/>
                    <a:gd name="T4" fmla="*/ 0 60000 65536"/>
                    <a:gd name="T5" fmla="*/ 0 60000 65536"/>
                    <a:gd name="T6" fmla="*/ 0 w 2"/>
                    <a:gd name="T7" fmla="*/ 0 h 211"/>
                    <a:gd name="T8" fmla="*/ 2 w 2"/>
                    <a:gd name="T9" fmla="*/ 211 h 211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" h="211">
                      <a:moveTo>
                        <a:pt x="0" y="0"/>
                      </a:moveTo>
                      <a:lnTo>
                        <a:pt x="0" y="210"/>
                      </a:lnTo>
                    </a:path>
                  </a:pathLst>
                </a:custGeom>
                <a:noFill/>
                <a:ln w="838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25" name="Group 200">
                <a:extLst>
                  <a:ext uri="{FF2B5EF4-FFF2-40B4-BE49-F238E27FC236}">
                    <a16:creationId xmlns:a16="http://schemas.microsoft.com/office/drawing/2014/main" id="{1CB49587-31BC-4546-955B-C1D5E156F3A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087" y="262"/>
                <a:ext cx="2" cy="211"/>
                <a:chOff x="9087" y="262"/>
                <a:chExt cx="2" cy="211"/>
              </a:xfrm>
            </p:grpSpPr>
            <p:sp>
              <p:nvSpPr>
                <p:cNvPr id="17444" name="Freeform 201">
                  <a:extLst>
                    <a:ext uri="{FF2B5EF4-FFF2-40B4-BE49-F238E27FC236}">
                      <a16:creationId xmlns:a16="http://schemas.microsoft.com/office/drawing/2014/main" id="{B8125757-083D-48D4-8103-4D1FC5EC931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87" y="262"/>
                  <a:ext cx="2" cy="211"/>
                </a:xfrm>
                <a:custGeom>
                  <a:avLst/>
                  <a:gdLst>
                    <a:gd name="T0" fmla="*/ 0 w 2"/>
                    <a:gd name="T1" fmla="*/ 0 h 211"/>
                    <a:gd name="T2" fmla="*/ 0 w 2"/>
                    <a:gd name="T3" fmla="*/ 211 h 211"/>
                    <a:gd name="T4" fmla="*/ 0 60000 65536"/>
                    <a:gd name="T5" fmla="*/ 0 60000 65536"/>
                    <a:gd name="T6" fmla="*/ 0 w 2"/>
                    <a:gd name="T7" fmla="*/ 0 h 211"/>
                    <a:gd name="T8" fmla="*/ 2 w 2"/>
                    <a:gd name="T9" fmla="*/ 211 h 211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" h="211">
                      <a:moveTo>
                        <a:pt x="0" y="0"/>
                      </a:moveTo>
                      <a:lnTo>
                        <a:pt x="0" y="211"/>
                      </a:lnTo>
                    </a:path>
                  </a:pathLst>
                </a:custGeom>
                <a:noFill/>
                <a:ln w="838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26" name="Group 202">
                <a:extLst>
                  <a:ext uri="{FF2B5EF4-FFF2-40B4-BE49-F238E27FC236}">
                    <a16:creationId xmlns:a16="http://schemas.microsoft.com/office/drawing/2014/main" id="{59BBFB79-CE83-416A-8032-13C3A7E2D53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018" y="-301"/>
                <a:ext cx="141" cy="130"/>
                <a:chOff x="9018" y="-301"/>
                <a:chExt cx="141" cy="130"/>
              </a:xfrm>
            </p:grpSpPr>
            <p:sp>
              <p:nvSpPr>
                <p:cNvPr id="17441" name="Freeform 203">
                  <a:extLst>
                    <a:ext uri="{FF2B5EF4-FFF2-40B4-BE49-F238E27FC236}">
                      <a16:creationId xmlns:a16="http://schemas.microsoft.com/office/drawing/2014/main" id="{406DDE59-7560-4D2C-885A-0DD5D88E850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18" y="-301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5 h 130"/>
                    <a:gd name="T6" fmla="*/ 17 w 141"/>
                    <a:gd name="T7" fmla="*/ 6 h 130"/>
                    <a:gd name="T8" fmla="*/ 19 w 141"/>
                    <a:gd name="T9" fmla="*/ 7 h 130"/>
                    <a:gd name="T10" fmla="*/ 19 w 141"/>
                    <a:gd name="T11" fmla="*/ 123 h 130"/>
                    <a:gd name="T12" fmla="*/ 17 w 141"/>
                    <a:gd name="T13" fmla="*/ 124 h 130"/>
                    <a:gd name="T14" fmla="*/ 1 w 141"/>
                    <a:gd name="T15" fmla="*/ 126 h 130"/>
                    <a:gd name="T16" fmla="*/ 1 w 141"/>
                    <a:gd name="T17" fmla="*/ 130 h 130"/>
                    <a:gd name="T18" fmla="*/ 53 w 141"/>
                    <a:gd name="T19" fmla="*/ 130 h 130"/>
                    <a:gd name="T20" fmla="*/ 53 w 141"/>
                    <a:gd name="T21" fmla="*/ 126 h 130"/>
                    <a:gd name="T22" fmla="*/ 37 w 141"/>
                    <a:gd name="T23" fmla="*/ 124 h 130"/>
                    <a:gd name="T24" fmla="*/ 35 w 141"/>
                    <a:gd name="T25" fmla="*/ 123 h 130"/>
                    <a:gd name="T26" fmla="*/ 35 w 141"/>
                    <a:gd name="T27" fmla="*/ 66 h 130"/>
                    <a:gd name="T28" fmla="*/ 122 w 141"/>
                    <a:gd name="T29" fmla="*/ 66 h 130"/>
                    <a:gd name="T30" fmla="*/ 122 w 141"/>
                    <a:gd name="T31" fmla="*/ 58 h 130"/>
                    <a:gd name="T32" fmla="*/ 35 w 141"/>
                    <a:gd name="T33" fmla="*/ 58 h 130"/>
                    <a:gd name="T34" fmla="*/ 35 w 141"/>
                    <a:gd name="T35" fmla="*/ 7 h 130"/>
                    <a:gd name="T36" fmla="*/ 37 w 141"/>
                    <a:gd name="T37" fmla="*/ 6 h 130"/>
                    <a:gd name="T38" fmla="*/ 53 w 141"/>
                    <a:gd name="T39" fmla="*/ 5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5"/>
                      </a:lnTo>
                      <a:lnTo>
                        <a:pt x="17" y="6"/>
                      </a:lnTo>
                      <a:lnTo>
                        <a:pt x="19" y="7"/>
                      </a:lnTo>
                      <a:lnTo>
                        <a:pt x="19" y="123"/>
                      </a:lnTo>
                      <a:lnTo>
                        <a:pt x="17" y="124"/>
                      </a:lnTo>
                      <a:lnTo>
                        <a:pt x="1" y="126"/>
                      </a:lnTo>
                      <a:lnTo>
                        <a:pt x="1" y="130"/>
                      </a:lnTo>
                      <a:lnTo>
                        <a:pt x="53" y="130"/>
                      </a:lnTo>
                      <a:lnTo>
                        <a:pt x="53" y="126"/>
                      </a:lnTo>
                      <a:lnTo>
                        <a:pt x="37" y="124"/>
                      </a:lnTo>
                      <a:lnTo>
                        <a:pt x="35" y="123"/>
                      </a:lnTo>
                      <a:lnTo>
                        <a:pt x="35" y="66"/>
                      </a:lnTo>
                      <a:lnTo>
                        <a:pt x="122" y="66"/>
                      </a:lnTo>
                      <a:lnTo>
                        <a:pt x="122" y="58"/>
                      </a:lnTo>
                      <a:lnTo>
                        <a:pt x="35" y="58"/>
                      </a:lnTo>
                      <a:lnTo>
                        <a:pt x="35" y="7"/>
                      </a:lnTo>
                      <a:lnTo>
                        <a:pt x="37" y="6"/>
                      </a:lnTo>
                      <a:lnTo>
                        <a:pt x="53" y="5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42" name="Freeform 204">
                  <a:extLst>
                    <a:ext uri="{FF2B5EF4-FFF2-40B4-BE49-F238E27FC236}">
                      <a16:creationId xmlns:a16="http://schemas.microsoft.com/office/drawing/2014/main" id="{5B385F70-4DD8-40A6-8DF0-6EE2320AE02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18" y="-301"/>
                  <a:ext cx="141" cy="130"/>
                </a:xfrm>
                <a:custGeom>
                  <a:avLst/>
                  <a:gdLst>
                    <a:gd name="T0" fmla="*/ 122 w 141"/>
                    <a:gd name="T1" fmla="*/ 66 h 130"/>
                    <a:gd name="T2" fmla="*/ 105 w 141"/>
                    <a:gd name="T3" fmla="*/ 66 h 130"/>
                    <a:gd name="T4" fmla="*/ 105 w 141"/>
                    <a:gd name="T5" fmla="*/ 123 h 130"/>
                    <a:gd name="T6" fmla="*/ 103 w 141"/>
                    <a:gd name="T7" fmla="*/ 124 h 130"/>
                    <a:gd name="T8" fmla="*/ 86 w 141"/>
                    <a:gd name="T9" fmla="*/ 126 h 130"/>
                    <a:gd name="T10" fmla="*/ 86 w 141"/>
                    <a:gd name="T11" fmla="*/ 130 h 130"/>
                    <a:gd name="T12" fmla="*/ 140 w 141"/>
                    <a:gd name="T13" fmla="*/ 130 h 130"/>
                    <a:gd name="T14" fmla="*/ 140 w 141"/>
                    <a:gd name="T15" fmla="*/ 126 h 130"/>
                    <a:gd name="T16" fmla="*/ 123 w 141"/>
                    <a:gd name="T17" fmla="*/ 124 h 130"/>
                    <a:gd name="T18" fmla="*/ 122 w 141"/>
                    <a:gd name="T19" fmla="*/ 123 h 130"/>
                    <a:gd name="T20" fmla="*/ 122 w 141"/>
                    <a:gd name="T21" fmla="*/ 66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2" y="66"/>
                      </a:moveTo>
                      <a:lnTo>
                        <a:pt x="105" y="66"/>
                      </a:lnTo>
                      <a:lnTo>
                        <a:pt x="105" y="123"/>
                      </a:lnTo>
                      <a:lnTo>
                        <a:pt x="103" y="124"/>
                      </a:lnTo>
                      <a:lnTo>
                        <a:pt x="86" y="126"/>
                      </a:lnTo>
                      <a:lnTo>
                        <a:pt x="86" y="130"/>
                      </a:lnTo>
                      <a:lnTo>
                        <a:pt x="140" y="130"/>
                      </a:lnTo>
                      <a:lnTo>
                        <a:pt x="140" y="126"/>
                      </a:lnTo>
                      <a:lnTo>
                        <a:pt x="123" y="124"/>
                      </a:lnTo>
                      <a:lnTo>
                        <a:pt x="122" y="123"/>
                      </a:lnTo>
                      <a:lnTo>
                        <a:pt x="122" y="6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43" name="Freeform 205">
                  <a:extLst>
                    <a:ext uri="{FF2B5EF4-FFF2-40B4-BE49-F238E27FC236}">
                      <a16:creationId xmlns:a16="http://schemas.microsoft.com/office/drawing/2014/main" id="{ABD34FC7-F431-4C1E-85D2-8AE0B17FD59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18" y="-301"/>
                  <a:ext cx="141" cy="130"/>
                </a:xfrm>
                <a:custGeom>
                  <a:avLst/>
                  <a:gdLst>
                    <a:gd name="T0" fmla="*/ 140 w 141"/>
                    <a:gd name="T1" fmla="*/ 0 h 130"/>
                    <a:gd name="T2" fmla="*/ 87 w 141"/>
                    <a:gd name="T3" fmla="*/ 0 h 130"/>
                    <a:gd name="T4" fmla="*/ 87 w 141"/>
                    <a:gd name="T5" fmla="*/ 5 h 130"/>
                    <a:gd name="T6" fmla="*/ 103 w 141"/>
                    <a:gd name="T7" fmla="*/ 6 h 130"/>
                    <a:gd name="T8" fmla="*/ 105 w 141"/>
                    <a:gd name="T9" fmla="*/ 7 h 130"/>
                    <a:gd name="T10" fmla="*/ 105 w 141"/>
                    <a:gd name="T11" fmla="*/ 58 h 130"/>
                    <a:gd name="T12" fmla="*/ 122 w 141"/>
                    <a:gd name="T13" fmla="*/ 58 h 130"/>
                    <a:gd name="T14" fmla="*/ 122 w 141"/>
                    <a:gd name="T15" fmla="*/ 7 h 130"/>
                    <a:gd name="T16" fmla="*/ 123 w 141"/>
                    <a:gd name="T17" fmla="*/ 6 h 130"/>
                    <a:gd name="T18" fmla="*/ 140 w 141"/>
                    <a:gd name="T19" fmla="*/ 5 h 130"/>
                    <a:gd name="T20" fmla="*/ 140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0" y="0"/>
                      </a:moveTo>
                      <a:lnTo>
                        <a:pt x="87" y="0"/>
                      </a:lnTo>
                      <a:lnTo>
                        <a:pt x="87" y="5"/>
                      </a:lnTo>
                      <a:lnTo>
                        <a:pt x="103" y="6"/>
                      </a:lnTo>
                      <a:lnTo>
                        <a:pt x="105" y="7"/>
                      </a:lnTo>
                      <a:lnTo>
                        <a:pt x="105" y="58"/>
                      </a:lnTo>
                      <a:lnTo>
                        <a:pt x="122" y="58"/>
                      </a:lnTo>
                      <a:lnTo>
                        <a:pt x="122" y="7"/>
                      </a:lnTo>
                      <a:lnTo>
                        <a:pt x="123" y="6"/>
                      </a:lnTo>
                      <a:lnTo>
                        <a:pt x="140" y="5"/>
                      </a:lnTo>
                      <a:lnTo>
                        <a:pt x="1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27" name="Group 206">
                <a:extLst>
                  <a:ext uri="{FF2B5EF4-FFF2-40B4-BE49-F238E27FC236}">
                    <a16:creationId xmlns:a16="http://schemas.microsoft.com/office/drawing/2014/main" id="{C21FE4A8-1786-4F30-B2BC-AE26CD3BCF10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018" y="504"/>
                <a:ext cx="141" cy="130"/>
                <a:chOff x="9018" y="504"/>
                <a:chExt cx="141" cy="130"/>
              </a:xfrm>
            </p:grpSpPr>
            <p:sp>
              <p:nvSpPr>
                <p:cNvPr id="17438" name="Freeform 207">
                  <a:extLst>
                    <a:ext uri="{FF2B5EF4-FFF2-40B4-BE49-F238E27FC236}">
                      <a16:creationId xmlns:a16="http://schemas.microsoft.com/office/drawing/2014/main" id="{3406FDC9-4C6A-44A8-8C88-A85899BA60E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18" y="504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4 h 130"/>
                    <a:gd name="T6" fmla="*/ 17 w 141"/>
                    <a:gd name="T7" fmla="*/ 5 h 130"/>
                    <a:gd name="T8" fmla="*/ 19 w 141"/>
                    <a:gd name="T9" fmla="*/ 7 h 130"/>
                    <a:gd name="T10" fmla="*/ 19 w 141"/>
                    <a:gd name="T11" fmla="*/ 122 h 130"/>
                    <a:gd name="T12" fmla="*/ 17 w 141"/>
                    <a:gd name="T13" fmla="*/ 124 h 130"/>
                    <a:gd name="T14" fmla="*/ 1 w 141"/>
                    <a:gd name="T15" fmla="*/ 125 h 130"/>
                    <a:gd name="T16" fmla="*/ 1 w 141"/>
                    <a:gd name="T17" fmla="*/ 130 h 130"/>
                    <a:gd name="T18" fmla="*/ 53 w 141"/>
                    <a:gd name="T19" fmla="*/ 130 h 130"/>
                    <a:gd name="T20" fmla="*/ 53 w 141"/>
                    <a:gd name="T21" fmla="*/ 125 h 130"/>
                    <a:gd name="T22" fmla="*/ 37 w 141"/>
                    <a:gd name="T23" fmla="*/ 124 h 130"/>
                    <a:gd name="T24" fmla="*/ 35 w 141"/>
                    <a:gd name="T25" fmla="*/ 122 h 130"/>
                    <a:gd name="T26" fmla="*/ 35 w 141"/>
                    <a:gd name="T27" fmla="*/ 65 h 130"/>
                    <a:gd name="T28" fmla="*/ 122 w 141"/>
                    <a:gd name="T29" fmla="*/ 65 h 130"/>
                    <a:gd name="T30" fmla="*/ 122 w 141"/>
                    <a:gd name="T31" fmla="*/ 57 h 130"/>
                    <a:gd name="T32" fmla="*/ 35 w 141"/>
                    <a:gd name="T33" fmla="*/ 57 h 130"/>
                    <a:gd name="T34" fmla="*/ 35 w 141"/>
                    <a:gd name="T35" fmla="*/ 7 h 130"/>
                    <a:gd name="T36" fmla="*/ 37 w 141"/>
                    <a:gd name="T37" fmla="*/ 5 h 130"/>
                    <a:gd name="T38" fmla="*/ 53 w 141"/>
                    <a:gd name="T39" fmla="*/ 4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4"/>
                      </a:lnTo>
                      <a:lnTo>
                        <a:pt x="17" y="5"/>
                      </a:lnTo>
                      <a:lnTo>
                        <a:pt x="19" y="7"/>
                      </a:lnTo>
                      <a:lnTo>
                        <a:pt x="19" y="122"/>
                      </a:lnTo>
                      <a:lnTo>
                        <a:pt x="17" y="124"/>
                      </a:lnTo>
                      <a:lnTo>
                        <a:pt x="1" y="125"/>
                      </a:lnTo>
                      <a:lnTo>
                        <a:pt x="1" y="130"/>
                      </a:lnTo>
                      <a:lnTo>
                        <a:pt x="53" y="130"/>
                      </a:lnTo>
                      <a:lnTo>
                        <a:pt x="53" y="125"/>
                      </a:lnTo>
                      <a:lnTo>
                        <a:pt x="37" y="124"/>
                      </a:lnTo>
                      <a:lnTo>
                        <a:pt x="35" y="122"/>
                      </a:lnTo>
                      <a:lnTo>
                        <a:pt x="35" y="65"/>
                      </a:lnTo>
                      <a:lnTo>
                        <a:pt x="122" y="65"/>
                      </a:lnTo>
                      <a:lnTo>
                        <a:pt x="122" y="57"/>
                      </a:lnTo>
                      <a:lnTo>
                        <a:pt x="35" y="57"/>
                      </a:lnTo>
                      <a:lnTo>
                        <a:pt x="35" y="7"/>
                      </a:lnTo>
                      <a:lnTo>
                        <a:pt x="37" y="5"/>
                      </a:lnTo>
                      <a:lnTo>
                        <a:pt x="53" y="4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39" name="Freeform 208">
                  <a:extLst>
                    <a:ext uri="{FF2B5EF4-FFF2-40B4-BE49-F238E27FC236}">
                      <a16:creationId xmlns:a16="http://schemas.microsoft.com/office/drawing/2014/main" id="{02E6572C-C2B7-4211-AAC8-A4834A0AFEA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18" y="504"/>
                  <a:ext cx="141" cy="130"/>
                </a:xfrm>
                <a:custGeom>
                  <a:avLst/>
                  <a:gdLst>
                    <a:gd name="T0" fmla="*/ 122 w 141"/>
                    <a:gd name="T1" fmla="*/ 65 h 130"/>
                    <a:gd name="T2" fmla="*/ 105 w 141"/>
                    <a:gd name="T3" fmla="*/ 65 h 130"/>
                    <a:gd name="T4" fmla="*/ 105 w 141"/>
                    <a:gd name="T5" fmla="*/ 122 h 130"/>
                    <a:gd name="T6" fmla="*/ 103 w 141"/>
                    <a:gd name="T7" fmla="*/ 124 h 130"/>
                    <a:gd name="T8" fmla="*/ 86 w 141"/>
                    <a:gd name="T9" fmla="*/ 125 h 130"/>
                    <a:gd name="T10" fmla="*/ 86 w 141"/>
                    <a:gd name="T11" fmla="*/ 130 h 130"/>
                    <a:gd name="T12" fmla="*/ 140 w 141"/>
                    <a:gd name="T13" fmla="*/ 130 h 130"/>
                    <a:gd name="T14" fmla="*/ 140 w 141"/>
                    <a:gd name="T15" fmla="*/ 125 h 130"/>
                    <a:gd name="T16" fmla="*/ 123 w 141"/>
                    <a:gd name="T17" fmla="*/ 124 h 130"/>
                    <a:gd name="T18" fmla="*/ 122 w 141"/>
                    <a:gd name="T19" fmla="*/ 122 h 130"/>
                    <a:gd name="T20" fmla="*/ 122 w 141"/>
                    <a:gd name="T21" fmla="*/ 65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2" y="65"/>
                      </a:moveTo>
                      <a:lnTo>
                        <a:pt x="105" y="65"/>
                      </a:lnTo>
                      <a:lnTo>
                        <a:pt x="105" y="122"/>
                      </a:lnTo>
                      <a:lnTo>
                        <a:pt x="103" y="124"/>
                      </a:lnTo>
                      <a:lnTo>
                        <a:pt x="86" y="125"/>
                      </a:lnTo>
                      <a:lnTo>
                        <a:pt x="86" y="130"/>
                      </a:lnTo>
                      <a:lnTo>
                        <a:pt x="140" y="130"/>
                      </a:lnTo>
                      <a:lnTo>
                        <a:pt x="140" y="125"/>
                      </a:lnTo>
                      <a:lnTo>
                        <a:pt x="123" y="124"/>
                      </a:lnTo>
                      <a:lnTo>
                        <a:pt x="122" y="122"/>
                      </a:lnTo>
                      <a:lnTo>
                        <a:pt x="122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40" name="Freeform 209">
                  <a:extLst>
                    <a:ext uri="{FF2B5EF4-FFF2-40B4-BE49-F238E27FC236}">
                      <a16:creationId xmlns:a16="http://schemas.microsoft.com/office/drawing/2014/main" id="{698AA2BC-3D53-4523-A116-6FB7A1872AF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018" y="504"/>
                  <a:ext cx="141" cy="130"/>
                </a:xfrm>
                <a:custGeom>
                  <a:avLst/>
                  <a:gdLst>
                    <a:gd name="T0" fmla="*/ 140 w 141"/>
                    <a:gd name="T1" fmla="*/ 0 h 130"/>
                    <a:gd name="T2" fmla="*/ 87 w 141"/>
                    <a:gd name="T3" fmla="*/ 0 h 130"/>
                    <a:gd name="T4" fmla="*/ 87 w 141"/>
                    <a:gd name="T5" fmla="*/ 4 h 130"/>
                    <a:gd name="T6" fmla="*/ 103 w 141"/>
                    <a:gd name="T7" fmla="*/ 5 h 130"/>
                    <a:gd name="T8" fmla="*/ 105 w 141"/>
                    <a:gd name="T9" fmla="*/ 7 h 130"/>
                    <a:gd name="T10" fmla="*/ 105 w 141"/>
                    <a:gd name="T11" fmla="*/ 57 h 130"/>
                    <a:gd name="T12" fmla="*/ 122 w 141"/>
                    <a:gd name="T13" fmla="*/ 57 h 130"/>
                    <a:gd name="T14" fmla="*/ 122 w 141"/>
                    <a:gd name="T15" fmla="*/ 7 h 130"/>
                    <a:gd name="T16" fmla="*/ 123 w 141"/>
                    <a:gd name="T17" fmla="*/ 5 h 130"/>
                    <a:gd name="T18" fmla="*/ 140 w 141"/>
                    <a:gd name="T19" fmla="*/ 4 h 130"/>
                    <a:gd name="T20" fmla="*/ 140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0" y="0"/>
                      </a:moveTo>
                      <a:lnTo>
                        <a:pt x="87" y="0"/>
                      </a:lnTo>
                      <a:lnTo>
                        <a:pt x="87" y="4"/>
                      </a:lnTo>
                      <a:lnTo>
                        <a:pt x="103" y="5"/>
                      </a:lnTo>
                      <a:lnTo>
                        <a:pt x="105" y="7"/>
                      </a:lnTo>
                      <a:lnTo>
                        <a:pt x="105" y="57"/>
                      </a:lnTo>
                      <a:lnTo>
                        <a:pt x="122" y="57"/>
                      </a:lnTo>
                      <a:lnTo>
                        <a:pt x="122" y="7"/>
                      </a:lnTo>
                      <a:lnTo>
                        <a:pt x="123" y="5"/>
                      </a:lnTo>
                      <a:lnTo>
                        <a:pt x="140" y="4"/>
                      </a:lnTo>
                      <a:lnTo>
                        <a:pt x="1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28" name="Group 210">
                <a:extLst>
                  <a:ext uri="{FF2B5EF4-FFF2-40B4-BE49-F238E27FC236}">
                    <a16:creationId xmlns:a16="http://schemas.microsoft.com/office/drawing/2014/main" id="{9419832A-08FF-4605-A1A3-CFFA96B57BF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497" y="262"/>
                <a:ext cx="2" cy="211"/>
                <a:chOff x="9497" y="262"/>
                <a:chExt cx="2" cy="211"/>
              </a:xfrm>
            </p:grpSpPr>
            <p:sp>
              <p:nvSpPr>
                <p:cNvPr id="17437" name="Freeform 211">
                  <a:extLst>
                    <a:ext uri="{FF2B5EF4-FFF2-40B4-BE49-F238E27FC236}">
                      <a16:creationId xmlns:a16="http://schemas.microsoft.com/office/drawing/2014/main" id="{75064033-CCB3-4F58-AA1B-C4EDA6BE788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497" y="262"/>
                  <a:ext cx="2" cy="211"/>
                </a:xfrm>
                <a:custGeom>
                  <a:avLst/>
                  <a:gdLst>
                    <a:gd name="T0" fmla="*/ 0 w 2"/>
                    <a:gd name="T1" fmla="*/ 0 h 211"/>
                    <a:gd name="T2" fmla="*/ 0 w 2"/>
                    <a:gd name="T3" fmla="*/ 211 h 211"/>
                    <a:gd name="T4" fmla="*/ 0 60000 65536"/>
                    <a:gd name="T5" fmla="*/ 0 60000 65536"/>
                    <a:gd name="T6" fmla="*/ 0 w 2"/>
                    <a:gd name="T7" fmla="*/ 0 h 211"/>
                    <a:gd name="T8" fmla="*/ 2 w 2"/>
                    <a:gd name="T9" fmla="*/ 211 h 211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" h="211">
                      <a:moveTo>
                        <a:pt x="0" y="0"/>
                      </a:moveTo>
                      <a:lnTo>
                        <a:pt x="0" y="211"/>
                      </a:lnTo>
                    </a:path>
                  </a:pathLst>
                </a:custGeom>
                <a:noFill/>
                <a:ln w="838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29" name="Group 212">
                <a:extLst>
                  <a:ext uri="{FF2B5EF4-FFF2-40B4-BE49-F238E27FC236}">
                    <a16:creationId xmlns:a16="http://schemas.microsoft.com/office/drawing/2014/main" id="{1B02C5B1-CF11-40AF-991D-BE301C06176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428" y="504"/>
                <a:ext cx="141" cy="130"/>
                <a:chOff x="9428" y="504"/>
                <a:chExt cx="141" cy="130"/>
              </a:xfrm>
            </p:grpSpPr>
            <p:sp>
              <p:nvSpPr>
                <p:cNvPr id="17434" name="Freeform 213">
                  <a:extLst>
                    <a:ext uri="{FF2B5EF4-FFF2-40B4-BE49-F238E27FC236}">
                      <a16:creationId xmlns:a16="http://schemas.microsoft.com/office/drawing/2014/main" id="{1910DC9F-BCB1-4213-B744-2399B0C9BB9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428" y="504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4 h 130"/>
                    <a:gd name="T6" fmla="*/ 17 w 141"/>
                    <a:gd name="T7" fmla="*/ 6 h 130"/>
                    <a:gd name="T8" fmla="*/ 19 w 141"/>
                    <a:gd name="T9" fmla="*/ 7 h 130"/>
                    <a:gd name="T10" fmla="*/ 19 w 141"/>
                    <a:gd name="T11" fmla="*/ 122 h 130"/>
                    <a:gd name="T12" fmla="*/ 17 w 141"/>
                    <a:gd name="T13" fmla="*/ 124 h 130"/>
                    <a:gd name="T14" fmla="*/ 1 w 141"/>
                    <a:gd name="T15" fmla="*/ 125 h 130"/>
                    <a:gd name="T16" fmla="*/ 1 w 141"/>
                    <a:gd name="T17" fmla="*/ 130 h 130"/>
                    <a:gd name="T18" fmla="*/ 53 w 141"/>
                    <a:gd name="T19" fmla="*/ 130 h 130"/>
                    <a:gd name="T20" fmla="*/ 53 w 141"/>
                    <a:gd name="T21" fmla="*/ 125 h 130"/>
                    <a:gd name="T22" fmla="*/ 37 w 141"/>
                    <a:gd name="T23" fmla="*/ 124 h 130"/>
                    <a:gd name="T24" fmla="*/ 35 w 141"/>
                    <a:gd name="T25" fmla="*/ 122 h 130"/>
                    <a:gd name="T26" fmla="*/ 35 w 141"/>
                    <a:gd name="T27" fmla="*/ 65 h 130"/>
                    <a:gd name="T28" fmla="*/ 122 w 141"/>
                    <a:gd name="T29" fmla="*/ 65 h 130"/>
                    <a:gd name="T30" fmla="*/ 122 w 141"/>
                    <a:gd name="T31" fmla="*/ 57 h 130"/>
                    <a:gd name="T32" fmla="*/ 35 w 141"/>
                    <a:gd name="T33" fmla="*/ 57 h 130"/>
                    <a:gd name="T34" fmla="*/ 35 w 141"/>
                    <a:gd name="T35" fmla="*/ 7 h 130"/>
                    <a:gd name="T36" fmla="*/ 37 w 141"/>
                    <a:gd name="T37" fmla="*/ 6 h 130"/>
                    <a:gd name="T38" fmla="*/ 53 w 141"/>
                    <a:gd name="T39" fmla="*/ 4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4"/>
                      </a:lnTo>
                      <a:lnTo>
                        <a:pt x="17" y="6"/>
                      </a:lnTo>
                      <a:lnTo>
                        <a:pt x="19" y="7"/>
                      </a:lnTo>
                      <a:lnTo>
                        <a:pt x="19" y="122"/>
                      </a:lnTo>
                      <a:lnTo>
                        <a:pt x="17" y="124"/>
                      </a:lnTo>
                      <a:lnTo>
                        <a:pt x="1" y="125"/>
                      </a:lnTo>
                      <a:lnTo>
                        <a:pt x="1" y="130"/>
                      </a:lnTo>
                      <a:lnTo>
                        <a:pt x="53" y="130"/>
                      </a:lnTo>
                      <a:lnTo>
                        <a:pt x="53" y="125"/>
                      </a:lnTo>
                      <a:lnTo>
                        <a:pt x="37" y="124"/>
                      </a:lnTo>
                      <a:lnTo>
                        <a:pt x="35" y="122"/>
                      </a:lnTo>
                      <a:lnTo>
                        <a:pt x="35" y="65"/>
                      </a:lnTo>
                      <a:lnTo>
                        <a:pt x="122" y="65"/>
                      </a:lnTo>
                      <a:lnTo>
                        <a:pt x="122" y="57"/>
                      </a:lnTo>
                      <a:lnTo>
                        <a:pt x="35" y="57"/>
                      </a:lnTo>
                      <a:lnTo>
                        <a:pt x="35" y="7"/>
                      </a:lnTo>
                      <a:lnTo>
                        <a:pt x="37" y="6"/>
                      </a:lnTo>
                      <a:lnTo>
                        <a:pt x="53" y="4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35" name="Freeform 214">
                  <a:extLst>
                    <a:ext uri="{FF2B5EF4-FFF2-40B4-BE49-F238E27FC236}">
                      <a16:creationId xmlns:a16="http://schemas.microsoft.com/office/drawing/2014/main" id="{789FFC3C-8564-49E3-B876-BDF3EFBE69F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428" y="504"/>
                  <a:ext cx="141" cy="130"/>
                </a:xfrm>
                <a:custGeom>
                  <a:avLst/>
                  <a:gdLst>
                    <a:gd name="T0" fmla="*/ 122 w 141"/>
                    <a:gd name="T1" fmla="*/ 65 h 130"/>
                    <a:gd name="T2" fmla="*/ 105 w 141"/>
                    <a:gd name="T3" fmla="*/ 65 h 130"/>
                    <a:gd name="T4" fmla="*/ 105 w 141"/>
                    <a:gd name="T5" fmla="*/ 122 h 130"/>
                    <a:gd name="T6" fmla="*/ 103 w 141"/>
                    <a:gd name="T7" fmla="*/ 124 h 130"/>
                    <a:gd name="T8" fmla="*/ 86 w 141"/>
                    <a:gd name="T9" fmla="*/ 125 h 130"/>
                    <a:gd name="T10" fmla="*/ 86 w 141"/>
                    <a:gd name="T11" fmla="*/ 130 h 130"/>
                    <a:gd name="T12" fmla="*/ 140 w 141"/>
                    <a:gd name="T13" fmla="*/ 130 h 130"/>
                    <a:gd name="T14" fmla="*/ 140 w 141"/>
                    <a:gd name="T15" fmla="*/ 125 h 130"/>
                    <a:gd name="T16" fmla="*/ 123 w 141"/>
                    <a:gd name="T17" fmla="*/ 124 h 130"/>
                    <a:gd name="T18" fmla="*/ 122 w 141"/>
                    <a:gd name="T19" fmla="*/ 122 h 130"/>
                    <a:gd name="T20" fmla="*/ 122 w 141"/>
                    <a:gd name="T21" fmla="*/ 65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2" y="65"/>
                      </a:moveTo>
                      <a:lnTo>
                        <a:pt x="105" y="65"/>
                      </a:lnTo>
                      <a:lnTo>
                        <a:pt x="105" y="122"/>
                      </a:lnTo>
                      <a:lnTo>
                        <a:pt x="103" y="124"/>
                      </a:lnTo>
                      <a:lnTo>
                        <a:pt x="86" y="125"/>
                      </a:lnTo>
                      <a:lnTo>
                        <a:pt x="86" y="130"/>
                      </a:lnTo>
                      <a:lnTo>
                        <a:pt x="140" y="130"/>
                      </a:lnTo>
                      <a:lnTo>
                        <a:pt x="140" y="125"/>
                      </a:lnTo>
                      <a:lnTo>
                        <a:pt x="123" y="124"/>
                      </a:lnTo>
                      <a:lnTo>
                        <a:pt x="122" y="122"/>
                      </a:lnTo>
                      <a:lnTo>
                        <a:pt x="122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36" name="Freeform 215">
                  <a:extLst>
                    <a:ext uri="{FF2B5EF4-FFF2-40B4-BE49-F238E27FC236}">
                      <a16:creationId xmlns:a16="http://schemas.microsoft.com/office/drawing/2014/main" id="{2DEEC37C-96D1-4FF5-A299-3996FD14645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428" y="504"/>
                  <a:ext cx="141" cy="130"/>
                </a:xfrm>
                <a:custGeom>
                  <a:avLst/>
                  <a:gdLst>
                    <a:gd name="T0" fmla="*/ 140 w 141"/>
                    <a:gd name="T1" fmla="*/ 0 h 130"/>
                    <a:gd name="T2" fmla="*/ 87 w 141"/>
                    <a:gd name="T3" fmla="*/ 0 h 130"/>
                    <a:gd name="T4" fmla="*/ 87 w 141"/>
                    <a:gd name="T5" fmla="*/ 4 h 130"/>
                    <a:gd name="T6" fmla="*/ 103 w 141"/>
                    <a:gd name="T7" fmla="*/ 6 h 130"/>
                    <a:gd name="T8" fmla="*/ 105 w 141"/>
                    <a:gd name="T9" fmla="*/ 7 h 130"/>
                    <a:gd name="T10" fmla="*/ 105 w 141"/>
                    <a:gd name="T11" fmla="*/ 57 h 130"/>
                    <a:gd name="T12" fmla="*/ 122 w 141"/>
                    <a:gd name="T13" fmla="*/ 57 h 130"/>
                    <a:gd name="T14" fmla="*/ 122 w 141"/>
                    <a:gd name="T15" fmla="*/ 7 h 130"/>
                    <a:gd name="T16" fmla="*/ 123 w 141"/>
                    <a:gd name="T17" fmla="*/ 6 h 130"/>
                    <a:gd name="T18" fmla="*/ 140 w 141"/>
                    <a:gd name="T19" fmla="*/ 4 h 130"/>
                    <a:gd name="T20" fmla="*/ 140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0" y="0"/>
                      </a:moveTo>
                      <a:lnTo>
                        <a:pt x="87" y="0"/>
                      </a:lnTo>
                      <a:lnTo>
                        <a:pt x="87" y="4"/>
                      </a:lnTo>
                      <a:lnTo>
                        <a:pt x="103" y="6"/>
                      </a:lnTo>
                      <a:lnTo>
                        <a:pt x="105" y="7"/>
                      </a:lnTo>
                      <a:lnTo>
                        <a:pt x="105" y="57"/>
                      </a:lnTo>
                      <a:lnTo>
                        <a:pt x="122" y="57"/>
                      </a:lnTo>
                      <a:lnTo>
                        <a:pt x="122" y="7"/>
                      </a:lnTo>
                      <a:lnTo>
                        <a:pt x="123" y="6"/>
                      </a:lnTo>
                      <a:lnTo>
                        <a:pt x="140" y="4"/>
                      </a:lnTo>
                      <a:lnTo>
                        <a:pt x="1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17430" name="Group 216">
                <a:extLst>
                  <a:ext uri="{FF2B5EF4-FFF2-40B4-BE49-F238E27FC236}">
                    <a16:creationId xmlns:a16="http://schemas.microsoft.com/office/drawing/2014/main" id="{0307D090-D215-409D-8CCB-35BB57CE377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8619" y="102"/>
                <a:ext cx="141" cy="130"/>
                <a:chOff x="8619" y="102"/>
                <a:chExt cx="141" cy="130"/>
              </a:xfrm>
            </p:grpSpPr>
            <p:sp>
              <p:nvSpPr>
                <p:cNvPr id="17431" name="Freeform 217">
                  <a:extLst>
                    <a:ext uri="{FF2B5EF4-FFF2-40B4-BE49-F238E27FC236}">
                      <a16:creationId xmlns:a16="http://schemas.microsoft.com/office/drawing/2014/main" id="{1D893AC8-C01D-4881-9A6E-4D669FD5475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8619" y="102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4 h 130"/>
                    <a:gd name="T6" fmla="*/ 17 w 141"/>
                    <a:gd name="T7" fmla="*/ 5 h 130"/>
                    <a:gd name="T8" fmla="*/ 19 w 141"/>
                    <a:gd name="T9" fmla="*/ 7 h 130"/>
                    <a:gd name="T10" fmla="*/ 19 w 141"/>
                    <a:gd name="T11" fmla="*/ 122 h 130"/>
                    <a:gd name="T12" fmla="*/ 17 w 141"/>
                    <a:gd name="T13" fmla="*/ 124 h 130"/>
                    <a:gd name="T14" fmla="*/ 1 w 141"/>
                    <a:gd name="T15" fmla="*/ 125 h 130"/>
                    <a:gd name="T16" fmla="*/ 1 w 141"/>
                    <a:gd name="T17" fmla="*/ 129 h 130"/>
                    <a:gd name="T18" fmla="*/ 54 w 141"/>
                    <a:gd name="T19" fmla="*/ 129 h 130"/>
                    <a:gd name="T20" fmla="*/ 54 w 141"/>
                    <a:gd name="T21" fmla="*/ 125 h 130"/>
                    <a:gd name="T22" fmla="*/ 37 w 141"/>
                    <a:gd name="T23" fmla="*/ 124 h 130"/>
                    <a:gd name="T24" fmla="*/ 36 w 141"/>
                    <a:gd name="T25" fmla="*/ 122 h 130"/>
                    <a:gd name="T26" fmla="*/ 36 w 141"/>
                    <a:gd name="T27" fmla="*/ 65 h 130"/>
                    <a:gd name="T28" fmla="*/ 122 w 141"/>
                    <a:gd name="T29" fmla="*/ 65 h 130"/>
                    <a:gd name="T30" fmla="*/ 122 w 141"/>
                    <a:gd name="T31" fmla="*/ 57 h 130"/>
                    <a:gd name="T32" fmla="*/ 36 w 141"/>
                    <a:gd name="T33" fmla="*/ 57 h 130"/>
                    <a:gd name="T34" fmla="*/ 36 w 141"/>
                    <a:gd name="T35" fmla="*/ 7 h 130"/>
                    <a:gd name="T36" fmla="*/ 37 w 141"/>
                    <a:gd name="T37" fmla="*/ 5 h 130"/>
                    <a:gd name="T38" fmla="*/ 53 w 141"/>
                    <a:gd name="T39" fmla="*/ 4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4"/>
                      </a:lnTo>
                      <a:lnTo>
                        <a:pt x="17" y="5"/>
                      </a:lnTo>
                      <a:lnTo>
                        <a:pt x="19" y="7"/>
                      </a:lnTo>
                      <a:lnTo>
                        <a:pt x="19" y="122"/>
                      </a:lnTo>
                      <a:lnTo>
                        <a:pt x="17" y="124"/>
                      </a:lnTo>
                      <a:lnTo>
                        <a:pt x="1" y="125"/>
                      </a:lnTo>
                      <a:lnTo>
                        <a:pt x="1" y="129"/>
                      </a:lnTo>
                      <a:lnTo>
                        <a:pt x="54" y="129"/>
                      </a:lnTo>
                      <a:lnTo>
                        <a:pt x="54" y="125"/>
                      </a:lnTo>
                      <a:lnTo>
                        <a:pt x="37" y="124"/>
                      </a:lnTo>
                      <a:lnTo>
                        <a:pt x="36" y="122"/>
                      </a:lnTo>
                      <a:lnTo>
                        <a:pt x="36" y="65"/>
                      </a:lnTo>
                      <a:lnTo>
                        <a:pt x="122" y="65"/>
                      </a:lnTo>
                      <a:lnTo>
                        <a:pt x="122" y="57"/>
                      </a:lnTo>
                      <a:lnTo>
                        <a:pt x="36" y="57"/>
                      </a:lnTo>
                      <a:lnTo>
                        <a:pt x="36" y="7"/>
                      </a:lnTo>
                      <a:lnTo>
                        <a:pt x="37" y="5"/>
                      </a:lnTo>
                      <a:lnTo>
                        <a:pt x="53" y="4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32" name="Freeform 218">
                  <a:extLst>
                    <a:ext uri="{FF2B5EF4-FFF2-40B4-BE49-F238E27FC236}">
                      <a16:creationId xmlns:a16="http://schemas.microsoft.com/office/drawing/2014/main" id="{CB0E663F-CBD0-453A-ACF3-DB67741E091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8619" y="102"/>
                  <a:ext cx="141" cy="130"/>
                </a:xfrm>
                <a:custGeom>
                  <a:avLst/>
                  <a:gdLst>
                    <a:gd name="T0" fmla="*/ 122 w 141"/>
                    <a:gd name="T1" fmla="*/ 65 h 130"/>
                    <a:gd name="T2" fmla="*/ 105 w 141"/>
                    <a:gd name="T3" fmla="*/ 65 h 130"/>
                    <a:gd name="T4" fmla="*/ 105 w 141"/>
                    <a:gd name="T5" fmla="*/ 122 h 130"/>
                    <a:gd name="T6" fmla="*/ 104 w 141"/>
                    <a:gd name="T7" fmla="*/ 124 h 130"/>
                    <a:gd name="T8" fmla="*/ 86 w 141"/>
                    <a:gd name="T9" fmla="*/ 125 h 130"/>
                    <a:gd name="T10" fmla="*/ 86 w 141"/>
                    <a:gd name="T11" fmla="*/ 129 h 130"/>
                    <a:gd name="T12" fmla="*/ 140 w 141"/>
                    <a:gd name="T13" fmla="*/ 129 h 130"/>
                    <a:gd name="T14" fmla="*/ 140 w 141"/>
                    <a:gd name="T15" fmla="*/ 125 h 130"/>
                    <a:gd name="T16" fmla="*/ 124 w 141"/>
                    <a:gd name="T17" fmla="*/ 124 h 130"/>
                    <a:gd name="T18" fmla="*/ 122 w 141"/>
                    <a:gd name="T19" fmla="*/ 122 h 130"/>
                    <a:gd name="T20" fmla="*/ 122 w 141"/>
                    <a:gd name="T21" fmla="*/ 65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2" y="65"/>
                      </a:moveTo>
                      <a:lnTo>
                        <a:pt x="105" y="65"/>
                      </a:lnTo>
                      <a:lnTo>
                        <a:pt x="105" y="122"/>
                      </a:lnTo>
                      <a:lnTo>
                        <a:pt x="104" y="124"/>
                      </a:lnTo>
                      <a:lnTo>
                        <a:pt x="86" y="125"/>
                      </a:lnTo>
                      <a:lnTo>
                        <a:pt x="86" y="129"/>
                      </a:lnTo>
                      <a:lnTo>
                        <a:pt x="140" y="129"/>
                      </a:lnTo>
                      <a:lnTo>
                        <a:pt x="140" y="125"/>
                      </a:lnTo>
                      <a:lnTo>
                        <a:pt x="124" y="124"/>
                      </a:lnTo>
                      <a:lnTo>
                        <a:pt x="122" y="122"/>
                      </a:lnTo>
                      <a:lnTo>
                        <a:pt x="122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17433" name="Freeform 219">
                  <a:extLst>
                    <a:ext uri="{FF2B5EF4-FFF2-40B4-BE49-F238E27FC236}">
                      <a16:creationId xmlns:a16="http://schemas.microsoft.com/office/drawing/2014/main" id="{D8CDE388-4E54-477A-84EA-3B40E36559C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8619" y="102"/>
                  <a:ext cx="141" cy="130"/>
                </a:xfrm>
                <a:custGeom>
                  <a:avLst/>
                  <a:gdLst>
                    <a:gd name="T0" fmla="*/ 140 w 141"/>
                    <a:gd name="T1" fmla="*/ 0 h 130"/>
                    <a:gd name="T2" fmla="*/ 88 w 141"/>
                    <a:gd name="T3" fmla="*/ 0 h 130"/>
                    <a:gd name="T4" fmla="*/ 88 w 141"/>
                    <a:gd name="T5" fmla="*/ 4 h 130"/>
                    <a:gd name="T6" fmla="*/ 104 w 141"/>
                    <a:gd name="T7" fmla="*/ 5 h 130"/>
                    <a:gd name="T8" fmla="*/ 105 w 141"/>
                    <a:gd name="T9" fmla="*/ 7 h 130"/>
                    <a:gd name="T10" fmla="*/ 105 w 141"/>
                    <a:gd name="T11" fmla="*/ 57 h 130"/>
                    <a:gd name="T12" fmla="*/ 122 w 141"/>
                    <a:gd name="T13" fmla="*/ 57 h 130"/>
                    <a:gd name="T14" fmla="*/ 122 w 141"/>
                    <a:gd name="T15" fmla="*/ 7 h 130"/>
                    <a:gd name="T16" fmla="*/ 124 w 141"/>
                    <a:gd name="T17" fmla="*/ 5 h 130"/>
                    <a:gd name="T18" fmla="*/ 140 w 141"/>
                    <a:gd name="T19" fmla="*/ 4 h 130"/>
                    <a:gd name="T20" fmla="*/ 140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0" y="0"/>
                      </a:moveTo>
                      <a:lnTo>
                        <a:pt x="88" y="0"/>
                      </a:lnTo>
                      <a:lnTo>
                        <a:pt x="88" y="4"/>
                      </a:lnTo>
                      <a:lnTo>
                        <a:pt x="104" y="5"/>
                      </a:lnTo>
                      <a:lnTo>
                        <a:pt x="105" y="7"/>
                      </a:lnTo>
                      <a:lnTo>
                        <a:pt x="105" y="57"/>
                      </a:lnTo>
                      <a:lnTo>
                        <a:pt x="122" y="57"/>
                      </a:lnTo>
                      <a:lnTo>
                        <a:pt x="122" y="7"/>
                      </a:lnTo>
                      <a:lnTo>
                        <a:pt x="124" y="5"/>
                      </a:lnTo>
                      <a:lnTo>
                        <a:pt x="140" y="4"/>
                      </a:lnTo>
                      <a:lnTo>
                        <a:pt x="1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</p:grpSp>
      <p:sp>
        <p:nvSpPr>
          <p:cNvPr id="17417" name="56 - TextBox">
            <a:extLst>
              <a:ext uri="{FF2B5EF4-FFF2-40B4-BE49-F238E27FC236}">
                <a16:creationId xmlns:a16="http://schemas.microsoft.com/office/drawing/2014/main" id="{CA0D522C-AAFC-4507-9889-1F3B55DA208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227763" y="5373688"/>
            <a:ext cx="144462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n-US" altLang="en-US">
                <a:solidFill>
                  <a:srgbClr val="00B0F0"/>
                </a:solidFill>
              </a:rPr>
              <a:t>:</a:t>
            </a:r>
            <a:endParaRPr lang="el-GR" altLang="en-US">
              <a:solidFill>
                <a:srgbClr val="00B0F0"/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7C3984-1BB4-4D3F-91D1-F779FBE704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3850" y="115888"/>
            <a:ext cx="8534400" cy="947737"/>
          </a:xfrm>
        </p:spPr>
        <p:txBody>
          <a:bodyPr/>
          <a:lstStyle/>
          <a:p>
            <a:pPr>
              <a:defRPr/>
            </a:pPr>
            <a:r>
              <a:rPr lang="el-GR" sz="3200" dirty="0">
                <a:latin typeface="+mn-lt"/>
              </a:rPr>
              <a:t>Αντιδράσεις Αντικατάστασης Ζεύγους Ηλεκτρονίων</a:t>
            </a:r>
          </a:p>
        </p:txBody>
      </p:sp>
      <p:sp>
        <p:nvSpPr>
          <p:cNvPr id="18435" name="Content Placeholder 2">
            <a:extLst>
              <a:ext uri="{FF2B5EF4-FFF2-40B4-BE49-F238E27FC236}">
                <a16:creationId xmlns:a16="http://schemas.microsoft.com/office/drawing/2014/main" id="{442136FD-8D2C-4314-8B2C-6353FC8B0FF6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250825" y="1527175"/>
            <a:ext cx="8713788" cy="533400"/>
          </a:xfrm>
        </p:spPr>
        <p:txBody>
          <a:bodyPr/>
          <a:lstStyle/>
          <a:p>
            <a:pPr>
              <a:buFont typeface="Wingdings 2" panose="05020102010507070707" pitchFamily="18" charset="2"/>
              <a:buNone/>
            </a:pPr>
            <a:r>
              <a:rPr lang="el-GR" altLang="el-GR" sz="1400"/>
              <a:t>Δώστε τη σημειογραφία του κυρτού βέλους για την ακόλουθη αντίδραση:</a:t>
            </a:r>
          </a:p>
        </p:txBody>
      </p:sp>
      <p:pic>
        <p:nvPicPr>
          <p:cNvPr id="18436" name="Picture 2">
            <a:extLst>
              <a:ext uri="{FF2B5EF4-FFF2-40B4-BE49-F238E27FC236}">
                <a16:creationId xmlns:a16="http://schemas.microsoft.com/office/drawing/2014/main" id="{27C746D2-5412-45C3-A2AC-37B813B8277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63713" y="2276475"/>
            <a:ext cx="4968875" cy="1368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9397" name="Picture 5">
            <a:extLst>
              <a:ext uri="{FF2B5EF4-FFF2-40B4-BE49-F238E27FC236}">
                <a16:creationId xmlns:a16="http://schemas.microsoft.com/office/drawing/2014/main" id="{59E42D72-BE54-487A-B9A7-897085BBD8D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2275" y="4652963"/>
            <a:ext cx="5105400" cy="720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8E62DE25-CD94-4255-9087-C657A0B71F2D}"/>
              </a:ext>
            </a:extLst>
          </p:cNvPr>
          <p:cNvSpPr/>
          <p:nvPr/>
        </p:nvSpPr>
        <p:spPr>
          <a:xfrm>
            <a:off x="468313" y="4868863"/>
            <a:ext cx="852487" cy="3079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sz="1400" dirty="0">
                <a:latin typeface="+mn-lt"/>
                <a:cs typeface="+mn-cs"/>
              </a:rPr>
              <a:t>Επίλυση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93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1">
            <a:extLst>
              <a:ext uri="{FF2B5EF4-FFF2-40B4-BE49-F238E27FC236}">
                <a16:creationId xmlns:a16="http://schemas.microsoft.com/office/drawing/2014/main" id="{20DA6E3D-95F0-4969-B170-4412E6D00C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293688"/>
            <a:ext cx="8534400" cy="758825"/>
          </a:xfrm>
        </p:spPr>
        <p:txBody>
          <a:bodyPr/>
          <a:lstStyle/>
          <a:p>
            <a:pPr marL="342900" indent="-342900"/>
            <a:r>
              <a:rPr lang="el-GR" altLang="el-GR" sz="2800">
                <a:solidFill>
                  <a:srgbClr val="7B9899"/>
                </a:solidFill>
              </a:rPr>
              <a:t>Πυρηνόφιλα, Ηλεκτρονιόφιλα, και Αποχωρούσες Ομάδες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A7B75BB-59F3-4DEB-8E80-82A2838C2E04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301752" y="1527048"/>
            <a:ext cx="8503920" cy="4782272"/>
          </a:xfrm>
          <a:ln>
            <a:miter lim="800000"/>
            <a:headEnd/>
            <a:tailEnd/>
          </a:ln>
          <a:extLst/>
        </p:spPr>
        <p:txBody>
          <a:bodyPr/>
          <a:lstStyle/>
          <a:p>
            <a:pPr>
              <a:defRPr/>
            </a:pPr>
            <a:r>
              <a:rPr lang="el-GR" sz="2000" b="1" dirty="0" err="1"/>
              <a:t>Πυρηνόφιλο</a:t>
            </a:r>
            <a:r>
              <a:rPr lang="el-GR" sz="2000" b="1" dirty="0"/>
              <a:t> </a:t>
            </a:r>
            <a:r>
              <a:rPr lang="el-GR" sz="2000" dirty="0"/>
              <a:t>(από την ελληνική λέξη </a:t>
            </a:r>
            <a:r>
              <a:rPr lang="el-GR" sz="2000" i="1" dirty="0"/>
              <a:t>φίλος </a:t>
            </a:r>
            <a:r>
              <a:rPr lang="el-GR" sz="2000" strike="sngStrike" dirty="0"/>
              <a:t> </a:t>
            </a:r>
            <a:r>
              <a:rPr lang="el-GR" sz="2000" dirty="0"/>
              <a:t>που σημαίνει “που αγαπά τον πυρήνα”) είναι ένα είδος, το οποίο παραχωρεί ένα ζεύγος ηλεκτρονίων για τον σχηματισμό ενός νέου δεσμού.</a:t>
            </a:r>
          </a:p>
          <a:p>
            <a:pPr>
              <a:buFont typeface="Wingdings 2" panose="05020102010507070707" pitchFamily="18" charset="2"/>
              <a:buNone/>
              <a:defRPr/>
            </a:pPr>
            <a:r>
              <a:rPr lang="el-GR" sz="2000" dirty="0"/>
              <a:t>	Το άτομο που στην πραγματικότητα παραχωρεί το ζεύγος ηλεκτρονίων ονομάζεται </a:t>
            </a:r>
            <a:r>
              <a:rPr lang="el-GR" sz="2000" b="1" dirty="0" err="1"/>
              <a:t>πυρηνόφιλο</a:t>
            </a:r>
            <a:r>
              <a:rPr lang="el-GR" sz="2000" b="1" dirty="0"/>
              <a:t> άτομο</a:t>
            </a:r>
            <a:r>
              <a:rPr lang="el-GR" sz="2000" dirty="0"/>
              <a:t> ή </a:t>
            </a:r>
            <a:r>
              <a:rPr lang="el-GR" sz="2000" b="1" dirty="0" err="1"/>
              <a:t>πυρηνόφιλο</a:t>
            </a:r>
            <a:r>
              <a:rPr lang="el-GR" sz="2000" b="1" dirty="0"/>
              <a:t> κέντρο</a:t>
            </a:r>
            <a:r>
              <a:rPr lang="el-GR" sz="2000" dirty="0"/>
              <a:t>.</a:t>
            </a:r>
          </a:p>
          <a:p>
            <a:pPr>
              <a:buFont typeface="Wingdings 2" panose="05020102010507070707" pitchFamily="18" charset="2"/>
              <a:buNone/>
              <a:defRPr/>
            </a:pPr>
            <a:endParaRPr lang="el-GR" sz="2000" dirty="0"/>
          </a:p>
          <a:p>
            <a:pPr>
              <a:defRPr/>
            </a:pPr>
            <a:r>
              <a:rPr lang="el-GR" sz="2000" b="1" dirty="0" err="1"/>
              <a:t>Ηλεκτρονιόφιλο</a:t>
            </a:r>
            <a:r>
              <a:rPr lang="el-GR" sz="2000" b="1" dirty="0"/>
              <a:t> </a:t>
            </a:r>
            <a:r>
              <a:rPr lang="en-US" sz="2000" dirty="0"/>
              <a:t>(“</a:t>
            </a:r>
            <a:r>
              <a:rPr lang="el-GR" sz="2000" dirty="0"/>
              <a:t>που αγαπά το ηλεκτρόνιο</a:t>
            </a:r>
            <a:r>
              <a:rPr lang="en-US" sz="2000" dirty="0"/>
              <a:t>”) </a:t>
            </a:r>
            <a:r>
              <a:rPr lang="el-GR" sz="2000" dirty="0"/>
              <a:t>είναι το είδος που προσλαμβάνει ένα ζεύγος ηλεκτρονίων από το </a:t>
            </a:r>
            <a:r>
              <a:rPr lang="el-GR" sz="2000" dirty="0" err="1"/>
              <a:t>πυρηνόφιλο</a:t>
            </a:r>
            <a:r>
              <a:rPr lang="en-US" sz="2000" dirty="0"/>
              <a:t>.</a:t>
            </a:r>
            <a:endParaRPr lang="el-GR" sz="2000" dirty="0"/>
          </a:p>
          <a:p>
            <a:pPr>
              <a:buFont typeface="Wingdings 2" panose="05020102010507070707" pitchFamily="18" charset="2"/>
              <a:buNone/>
              <a:defRPr/>
            </a:pPr>
            <a:r>
              <a:rPr lang="el-GR" sz="2000" dirty="0"/>
              <a:t>	Το άτομο του </a:t>
            </a:r>
            <a:r>
              <a:rPr lang="el-GR" sz="2000" dirty="0" err="1"/>
              <a:t>ηλεκτρονιόφιλου</a:t>
            </a:r>
            <a:r>
              <a:rPr lang="el-GR" sz="2000" dirty="0"/>
              <a:t> που στην πραγματικότητα προσλαμβάνει το ζεύγος ηλεκτρονίων ονομάζεται </a:t>
            </a:r>
            <a:r>
              <a:rPr lang="el-GR" sz="2000" b="1" dirty="0" err="1"/>
              <a:t>ηλεκτρονιόφιλο</a:t>
            </a:r>
            <a:r>
              <a:rPr lang="el-GR" sz="2000" b="1" dirty="0"/>
              <a:t> άτομο </a:t>
            </a:r>
            <a:r>
              <a:rPr lang="el-GR" sz="2000" dirty="0"/>
              <a:t>ή </a:t>
            </a:r>
            <a:r>
              <a:rPr lang="el-GR" sz="2000" b="1" dirty="0" err="1"/>
              <a:t>ηλεκτρονιόφιλο</a:t>
            </a:r>
            <a:r>
              <a:rPr lang="el-GR" sz="2000" b="1" dirty="0"/>
              <a:t> κέντρο</a:t>
            </a:r>
            <a:r>
              <a:rPr lang="el-GR" sz="2000" dirty="0"/>
              <a:t>.</a:t>
            </a:r>
          </a:p>
          <a:p>
            <a:pPr>
              <a:buFont typeface="Wingdings 2" panose="05020102010507070707" pitchFamily="18" charset="2"/>
              <a:buNone/>
              <a:defRPr/>
            </a:pPr>
            <a:endParaRPr lang="el-GR" sz="2000" dirty="0"/>
          </a:p>
          <a:p>
            <a:pPr>
              <a:defRPr/>
            </a:pPr>
            <a:r>
              <a:rPr lang="el-GR" sz="2000" dirty="0"/>
              <a:t>Η ομάδα που προσλαμβάνει ηλεκτρόνια από τη διάσπαση του δεσμού ονομάζεται </a:t>
            </a:r>
            <a:r>
              <a:rPr lang="el-GR" sz="2000" b="1" dirty="0"/>
              <a:t>αποχωρούσα ομάδα</a:t>
            </a:r>
            <a:r>
              <a:rPr lang="el-GR" sz="2000" dirty="0"/>
              <a:t>.</a:t>
            </a:r>
          </a:p>
          <a:p>
            <a:pPr>
              <a:buFont typeface="Wingdings 2" panose="05020102010507070707" pitchFamily="18" charset="2"/>
              <a:buNone/>
              <a:defRPr/>
            </a:pPr>
            <a:endParaRPr lang="el-GR" sz="2000" dirty="0"/>
          </a:p>
          <a:p>
            <a:pPr>
              <a:defRPr/>
            </a:pPr>
            <a:endParaRPr lang="el-GR" sz="2000" dirty="0"/>
          </a:p>
          <a:p>
            <a:pPr>
              <a:defRPr/>
            </a:pPr>
            <a:endParaRPr lang="el-GR" sz="2000" dirty="0"/>
          </a:p>
          <a:p>
            <a:pPr>
              <a:defRPr/>
            </a:pPr>
            <a:endParaRPr lang="el-GR" sz="2000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1">
            <a:extLst>
              <a:ext uri="{FF2B5EF4-FFF2-40B4-BE49-F238E27FC236}">
                <a16:creationId xmlns:a16="http://schemas.microsoft.com/office/drawing/2014/main" id="{5D0FBC0F-5878-4330-A328-66B04BBC5D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293688"/>
            <a:ext cx="8534400" cy="758825"/>
          </a:xfrm>
        </p:spPr>
        <p:txBody>
          <a:bodyPr/>
          <a:lstStyle/>
          <a:p>
            <a:pPr marL="342900" indent="-342900"/>
            <a:r>
              <a:rPr lang="el-GR" altLang="el-GR" sz="2800">
                <a:solidFill>
                  <a:srgbClr val="7B9899"/>
                </a:solidFill>
              </a:rPr>
              <a:t>Πυρηνόφιλα, Ηλεκτρονιόφιλα, και Αποχωρούσες Ομάδες</a:t>
            </a:r>
          </a:p>
        </p:txBody>
      </p:sp>
      <p:pic>
        <p:nvPicPr>
          <p:cNvPr id="20483" name="Picture 2">
            <a:extLst>
              <a:ext uri="{FF2B5EF4-FFF2-40B4-BE49-F238E27FC236}">
                <a16:creationId xmlns:a16="http://schemas.microsoft.com/office/drawing/2014/main" id="{373AE1AD-4E09-41C4-8F1D-105CF4D5BFF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494"/>
          <a:stretch>
            <a:fillRect/>
          </a:stretch>
        </p:blipFill>
        <p:spPr bwMode="auto">
          <a:xfrm>
            <a:off x="179388" y="1700213"/>
            <a:ext cx="6696075" cy="2160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484" name="Picture 3">
            <a:extLst>
              <a:ext uri="{FF2B5EF4-FFF2-40B4-BE49-F238E27FC236}">
                <a16:creationId xmlns:a16="http://schemas.microsoft.com/office/drawing/2014/main" id="{5BAC5694-E14D-4CC1-8185-3E8B80AC312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429"/>
          <a:stretch>
            <a:fillRect/>
          </a:stretch>
        </p:blipFill>
        <p:spPr bwMode="auto">
          <a:xfrm>
            <a:off x="179388" y="3933825"/>
            <a:ext cx="6696075" cy="2160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BADE427D-06CB-4C1A-A6A6-3D9EAD2D050F}"/>
              </a:ext>
            </a:extLst>
          </p:cNvPr>
          <p:cNvSpPr/>
          <p:nvPr/>
        </p:nvSpPr>
        <p:spPr>
          <a:xfrm>
            <a:off x="6659563" y="4868863"/>
            <a:ext cx="215900" cy="2159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CD2C8058-8141-4B30-B85D-5145AD466608}"/>
              </a:ext>
            </a:extLst>
          </p:cNvPr>
          <p:cNvCxnSpPr/>
          <p:nvPr/>
        </p:nvCxnSpPr>
        <p:spPr>
          <a:xfrm>
            <a:off x="6372225" y="1916113"/>
            <a:ext cx="863600" cy="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553D1086-E2FA-41A5-BD63-8CE66A1F444E}"/>
              </a:ext>
            </a:extLst>
          </p:cNvPr>
          <p:cNvCxnSpPr/>
          <p:nvPr/>
        </p:nvCxnSpPr>
        <p:spPr>
          <a:xfrm flipH="1">
            <a:off x="7092950" y="4076700"/>
            <a:ext cx="935038" cy="0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11">
            <a:extLst>
              <a:ext uri="{FF2B5EF4-FFF2-40B4-BE49-F238E27FC236}">
                <a16:creationId xmlns:a16="http://schemas.microsoft.com/office/drawing/2014/main" id="{B13143E4-5483-4835-87E6-A4F31B604933}"/>
              </a:ext>
            </a:extLst>
          </p:cNvPr>
          <p:cNvSpPr/>
          <p:nvPr/>
        </p:nvSpPr>
        <p:spPr>
          <a:xfrm>
            <a:off x="6948488" y="4076700"/>
            <a:ext cx="1800225" cy="2032000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z="1400" dirty="0">
                <a:latin typeface="+mn-lt"/>
                <a:cs typeface="Arial" charset="0"/>
              </a:rPr>
              <a:t>Στην αντίθετη αντίδραση, οι ρόλοι του </a:t>
            </a:r>
            <a:r>
              <a:rPr lang="el-GR" sz="1400" dirty="0" err="1">
                <a:latin typeface="+mn-lt"/>
                <a:cs typeface="Arial" charset="0"/>
              </a:rPr>
              <a:t>πυρηνόφιλου</a:t>
            </a:r>
            <a:r>
              <a:rPr lang="el-GR" sz="1400" dirty="0">
                <a:latin typeface="+mn-lt"/>
                <a:cs typeface="Arial" charset="0"/>
              </a:rPr>
              <a:t> και της αποχωρούσας ομάδας αντιστρέφονται και το </a:t>
            </a:r>
            <a:r>
              <a:rPr lang="el-GR" sz="1400" dirty="0" err="1">
                <a:latin typeface="+mn-lt"/>
                <a:cs typeface="Arial" charset="0"/>
              </a:rPr>
              <a:t>ηλεκτρονιόφιλο</a:t>
            </a:r>
            <a:r>
              <a:rPr lang="el-GR" sz="1400" dirty="0">
                <a:latin typeface="+mn-lt"/>
                <a:cs typeface="Arial" charset="0"/>
              </a:rPr>
              <a:t> κέντρο είναι το ίδιο.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18124E-DD5E-45BB-9DCC-33AEAB34BA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2800" dirty="0" err="1">
                <a:solidFill>
                  <a:srgbClr val="7B9899"/>
                </a:solidFill>
              </a:rPr>
              <a:t>Πυρηνόφιλα</a:t>
            </a:r>
            <a:r>
              <a:rPr lang="el-GR" sz="2800" dirty="0">
                <a:solidFill>
                  <a:srgbClr val="7B9899"/>
                </a:solidFill>
              </a:rPr>
              <a:t>, </a:t>
            </a:r>
            <a:r>
              <a:rPr lang="el-GR" sz="2800" dirty="0" err="1">
                <a:solidFill>
                  <a:srgbClr val="7B9899"/>
                </a:solidFill>
              </a:rPr>
              <a:t>Ηλεκτρονιόφιλα</a:t>
            </a:r>
            <a:r>
              <a:rPr lang="el-GR" sz="2800" dirty="0">
                <a:solidFill>
                  <a:srgbClr val="7B9899"/>
                </a:solidFill>
              </a:rPr>
              <a:t>, και Αποχωρούσες Ομάδες</a:t>
            </a:r>
            <a:endParaRPr lang="el-GR" sz="2800" dirty="0"/>
          </a:p>
        </p:txBody>
      </p:sp>
      <p:pic>
        <p:nvPicPr>
          <p:cNvPr id="21507" name="Picture 2">
            <a:extLst>
              <a:ext uri="{FF2B5EF4-FFF2-40B4-BE49-F238E27FC236}">
                <a16:creationId xmlns:a16="http://schemas.microsoft.com/office/drawing/2014/main" id="{E66FC771-B43B-4C51-B34F-6E9F4A23EE5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400"/>
          <a:stretch>
            <a:fillRect/>
          </a:stretch>
        </p:blipFill>
        <p:spPr bwMode="auto">
          <a:xfrm>
            <a:off x="323850" y="1628775"/>
            <a:ext cx="4895850" cy="1800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Rectangle 4">
            <a:extLst>
              <a:ext uri="{FF2B5EF4-FFF2-40B4-BE49-F238E27FC236}">
                <a16:creationId xmlns:a16="http://schemas.microsoft.com/office/drawing/2014/main" id="{EA2B7D74-7104-41DD-8B75-1A8DA11F2D5C}"/>
              </a:ext>
            </a:extLst>
          </p:cNvPr>
          <p:cNvSpPr/>
          <p:nvPr/>
        </p:nvSpPr>
        <p:spPr>
          <a:xfrm>
            <a:off x="323850" y="3789040"/>
            <a:ext cx="8424614" cy="163121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defRPr/>
            </a:pPr>
            <a:r>
              <a:rPr lang="el-GR" sz="2000" dirty="0">
                <a:latin typeface="+mn-lt"/>
                <a:cs typeface="Arial" charset="0"/>
              </a:rPr>
              <a:t>Σε κάποιες αντιδράσεις αντικατάστασης ζεύγους ηλεκτρονίων, το </a:t>
            </a:r>
            <a:r>
              <a:rPr lang="el-GR" sz="2000" dirty="0" err="1">
                <a:latin typeface="+mn-lt"/>
                <a:cs typeface="Arial" charset="0"/>
              </a:rPr>
              <a:t>πυρηνόφιλο</a:t>
            </a:r>
            <a:r>
              <a:rPr lang="el-GR" sz="2000" dirty="0">
                <a:latin typeface="+mn-lt"/>
                <a:cs typeface="Arial" charset="0"/>
              </a:rPr>
              <a:t> ζεύγος ηλεκτρονίων </a:t>
            </a:r>
            <a:r>
              <a:rPr lang="el-GR" sz="2000" b="1" dirty="0">
                <a:latin typeface="+mn-lt"/>
                <a:cs typeface="Arial" charset="0"/>
              </a:rPr>
              <a:t>μπορεί να προέλθει από έναν δεσμό, παρά ως μη δεσμικό ζεύγος ηλεκτρονίων</a:t>
            </a:r>
            <a:r>
              <a:rPr lang="el-GR" sz="2000" dirty="0">
                <a:latin typeface="+mn-lt"/>
                <a:cs typeface="Arial" charset="0"/>
              </a:rPr>
              <a:t>.</a:t>
            </a:r>
          </a:p>
          <a:p>
            <a:pPr>
              <a:defRPr/>
            </a:pPr>
            <a:r>
              <a:rPr lang="el-GR" sz="2000" dirty="0">
                <a:latin typeface="+mn-lt"/>
                <a:cs typeface="Arial" charset="0"/>
              </a:rPr>
              <a:t>Σε αυτή την περίπτωση, το </a:t>
            </a:r>
            <a:r>
              <a:rPr lang="el-GR" sz="2000" dirty="0" err="1">
                <a:latin typeface="+mn-lt"/>
                <a:cs typeface="Arial" charset="0"/>
              </a:rPr>
              <a:t>πυρηνόφιλο</a:t>
            </a:r>
            <a:r>
              <a:rPr lang="el-GR" sz="2000" dirty="0">
                <a:latin typeface="+mn-lt"/>
                <a:cs typeface="Arial" charset="0"/>
              </a:rPr>
              <a:t> κέντρο είναι το υδρογόνο με το ζεύγος των </a:t>
            </a:r>
            <a:r>
              <a:rPr lang="el-GR" sz="2000" i="1" dirty="0">
                <a:latin typeface="+mn-lt"/>
                <a:cs typeface="Arial" charset="0"/>
              </a:rPr>
              <a:t>δεσμικών</a:t>
            </a:r>
            <a:r>
              <a:rPr lang="el-GR" sz="2000" dirty="0">
                <a:latin typeface="+mn-lt"/>
                <a:cs typeface="Arial" charset="0"/>
              </a:rPr>
              <a:t> του ηλεκτρονίων.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1">
            <a:extLst>
              <a:ext uri="{FF2B5EF4-FFF2-40B4-BE49-F238E27FC236}">
                <a16:creationId xmlns:a16="http://schemas.microsoft.com/office/drawing/2014/main" id="{0E2A32D1-4F7C-4E7D-B6AC-88B2B7D7567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marL="342900" indent="-342900"/>
            <a:r>
              <a:rPr lang="el-GR" altLang="el-GR" sz="2800">
                <a:solidFill>
                  <a:srgbClr val="7B9899"/>
                </a:solidFill>
              </a:rPr>
              <a:t>Ορισμός Οξέων και Βάσεων κατά </a:t>
            </a:r>
            <a:r>
              <a:rPr lang="en-US" altLang="el-GR" sz="2800">
                <a:solidFill>
                  <a:srgbClr val="7B9899"/>
                </a:solidFill>
              </a:rPr>
              <a:t>Br</a:t>
            </a:r>
            <a:r>
              <a:rPr lang="el-GR" altLang="el-GR" sz="2800">
                <a:solidFill>
                  <a:srgbClr val="7B9899"/>
                </a:solidFill>
              </a:rPr>
              <a:t>ø</a:t>
            </a:r>
            <a:r>
              <a:rPr lang="en-US" altLang="el-GR" sz="2800">
                <a:solidFill>
                  <a:srgbClr val="7B9899"/>
                </a:solidFill>
              </a:rPr>
              <a:t>nsted</a:t>
            </a:r>
            <a:endParaRPr lang="el-GR" altLang="el-GR" sz="2800">
              <a:solidFill>
                <a:srgbClr val="7B9899"/>
              </a:solidFill>
            </a:endParaRPr>
          </a:p>
        </p:txBody>
      </p:sp>
      <p:sp>
        <p:nvSpPr>
          <p:cNvPr id="22531" name="Rectangle 1">
            <a:extLst>
              <a:ext uri="{FF2B5EF4-FFF2-40B4-BE49-F238E27FC236}">
                <a16:creationId xmlns:a16="http://schemas.microsoft.com/office/drawing/2014/main" id="{DEAC523E-AA31-4701-9D25-10EC2546E577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390650"/>
            <a:ext cx="8497888" cy="1077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el-GR" altLang="el-GR" sz="16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Ένα είδος που αποδίδει ένα πρωτόνιο σε μια χημική αντίδραση ονομάζεται </a:t>
            </a:r>
            <a:r>
              <a:rPr lang="el-GR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οξύ κατά</a:t>
            </a:r>
            <a:r>
              <a:rPr lang="el-GR" altLang="el-GR" sz="16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 </a:t>
            </a:r>
            <a:r>
              <a:rPr lang="en-US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</a:t>
            </a:r>
            <a:r>
              <a:rPr lang="el-GR" altLang="el-GR" sz="1600" baseline="300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.</a:t>
            </a:r>
            <a:endParaRPr lang="el-GR" altLang="el-GR" sz="1600">
              <a:solidFill>
                <a:srgbClr val="231F20"/>
              </a:solidFill>
              <a:latin typeface="Georgia" panose="02040502050405020303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l-GR" altLang="el-GR" sz="16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Ένα είδος που προσλαμβάνει ένα πρωτόνιο σε μια χημική αντίδραση ονομάζεται </a:t>
            </a:r>
            <a:r>
              <a:rPr lang="el-GR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βάση κατά</a:t>
            </a:r>
            <a:r>
              <a:rPr lang="el-GR" altLang="el-GR" sz="16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 </a:t>
            </a:r>
            <a:r>
              <a:rPr lang="en-US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l-GR" sz="16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</a:t>
            </a:r>
            <a:r>
              <a:rPr lang="el-GR" altLang="el-GR" sz="16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.</a:t>
            </a:r>
            <a:endParaRPr lang="el-GR" altLang="el-GR" sz="1600">
              <a:latin typeface="Georgia" panose="02040502050405020303" pitchFamily="18" charset="0"/>
            </a:endParaRPr>
          </a:p>
        </p:txBody>
      </p:sp>
      <p:sp>
        <p:nvSpPr>
          <p:cNvPr id="22532" name="Rectangle 5">
            <a:extLst>
              <a:ext uri="{FF2B5EF4-FFF2-40B4-BE49-F238E27FC236}">
                <a16:creationId xmlns:a16="http://schemas.microsoft.com/office/drawing/2014/main" id="{B5EAD277-7834-45BD-81FC-F12D67DE2F0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3850" y="4508500"/>
            <a:ext cx="8569325" cy="923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el-GR" altLang="el-GR" i="1"/>
              <a:t>Κάθε αντίδραση οξέος- βάσης κατά </a:t>
            </a:r>
            <a:r>
              <a:rPr lang="en-US" altLang="el-GR" i="1"/>
              <a:t>Br</a:t>
            </a:r>
            <a:r>
              <a:rPr lang="el-GR" altLang="el-GR" i="1"/>
              <a:t>ø</a:t>
            </a:r>
            <a:r>
              <a:rPr lang="en-US" altLang="el-GR" i="1"/>
              <a:t>nsted </a:t>
            </a:r>
            <a:r>
              <a:rPr lang="el-GR" altLang="el-GR" i="1"/>
              <a:t>μπορεί να περιγραφεί, με τη σημειογραφία κυρτού βέλους, για αντιδράσεις αντικατάστασης ζεύγους ηλεκτρονίων. </a:t>
            </a:r>
            <a:endParaRPr lang="el-GR" altLang="el-GR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640821F-E3A7-408B-BF2C-3EF4B5171C30}"/>
              </a:ext>
            </a:extLst>
          </p:cNvPr>
          <p:cNvSpPr/>
          <p:nvPr/>
        </p:nvSpPr>
        <p:spPr>
          <a:xfrm>
            <a:off x="323850" y="5373688"/>
            <a:ext cx="8640763" cy="922337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  <a:cs typeface="Arial" charset="0"/>
              </a:rPr>
              <a:t>Μια αντίδραση οξέος- βάσης κατά </a:t>
            </a:r>
            <a:r>
              <a:rPr lang="en-US" dirty="0">
                <a:latin typeface="+mn-lt"/>
                <a:cs typeface="Arial" charset="0"/>
              </a:rPr>
              <a:t>Br</a:t>
            </a:r>
            <a:r>
              <a:rPr lang="el-GR" dirty="0">
                <a:latin typeface="+mn-lt"/>
                <a:cs typeface="Arial" charset="0"/>
              </a:rPr>
              <a:t>ø</a:t>
            </a:r>
            <a:r>
              <a:rPr lang="en-US" dirty="0" err="1">
                <a:latin typeface="+mn-lt"/>
                <a:cs typeface="Arial" charset="0"/>
              </a:rPr>
              <a:t>nsted</a:t>
            </a:r>
            <a:r>
              <a:rPr lang="en-US" dirty="0">
                <a:latin typeface="+mn-lt"/>
                <a:cs typeface="Arial" charset="0"/>
              </a:rPr>
              <a:t> </a:t>
            </a:r>
            <a:r>
              <a:rPr lang="el-GR" dirty="0">
                <a:latin typeface="+mn-lt"/>
                <a:cs typeface="Arial" charset="0"/>
              </a:rPr>
              <a:t>δεν είναι τίποτε περισσότερο από μία </a:t>
            </a:r>
            <a:r>
              <a:rPr lang="el-GR" i="1" dirty="0">
                <a:latin typeface="+mn-lt"/>
                <a:cs typeface="Arial" charset="0"/>
              </a:rPr>
              <a:t>ειδική περίπτωση</a:t>
            </a:r>
            <a:r>
              <a:rPr lang="el-GR" dirty="0">
                <a:latin typeface="+mn-lt"/>
                <a:cs typeface="Arial" charset="0"/>
              </a:rPr>
              <a:t> μιας αντίδρασης αντικατάστασης ζεύγους ηλεκτρονίων, στην οποία </a:t>
            </a:r>
            <a:r>
              <a:rPr lang="el-GR" b="1" dirty="0">
                <a:latin typeface="+mn-lt"/>
                <a:cs typeface="Arial" charset="0"/>
              </a:rPr>
              <a:t>το </a:t>
            </a:r>
            <a:r>
              <a:rPr lang="el-GR" b="1" dirty="0" err="1">
                <a:latin typeface="+mn-lt"/>
                <a:cs typeface="Arial" charset="0"/>
              </a:rPr>
              <a:t>ηλεκτρονιόφιλο</a:t>
            </a:r>
            <a:r>
              <a:rPr lang="el-GR" b="1" dirty="0">
                <a:latin typeface="+mn-lt"/>
                <a:cs typeface="Arial" charset="0"/>
              </a:rPr>
              <a:t> κέντρο είναι ένα πρωτόνιο</a:t>
            </a:r>
            <a:r>
              <a:rPr lang="el-GR" dirty="0">
                <a:latin typeface="+mn-lt"/>
                <a:cs typeface="Arial" charset="0"/>
              </a:rPr>
              <a:t>. </a:t>
            </a:r>
          </a:p>
        </p:txBody>
      </p:sp>
      <p:sp>
        <p:nvSpPr>
          <p:cNvPr id="22534" name="Rectangle 49">
            <a:extLst>
              <a:ext uri="{FF2B5EF4-FFF2-40B4-BE49-F238E27FC236}">
                <a16:creationId xmlns:a16="http://schemas.microsoft.com/office/drawing/2014/main" id="{435222D3-0E28-44ED-A604-6B3724F32FD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2535" name="Rectangle 50">
            <a:extLst>
              <a:ext uri="{FF2B5EF4-FFF2-40B4-BE49-F238E27FC236}">
                <a16:creationId xmlns:a16="http://schemas.microsoft.com/office/drawing/2014/main" id="{71BCA0B7-748D-4131-BAE9-E7A4EA9BECF1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46563" y="1076325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n-US" altLang="el-GR" sz="1000"/>
              <a:t>	</a:t>
            </a:r>
            <a:endParaRPr lang="en-US" altLang="el-GR"/>
          </a:p>
        </p:txBody>
      </p:sp>
      <p:sp>
        <p:nvSpPr>
          <p:cNvPr id="22536" name="Rectangle 51">
            <a:extLst>
              <a:ext uri="{FF2B5EF4-FFF2-40B4-BE49-F238E27FC236}">
                <a16:creationId xmlns:a16="http://schemas.microsoft.com/office/drawing/2014/main" id="{D97F85CC-B011-4607-ADFE-92227538AA4C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46563" y="114300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n-US" altLang="el-GR" sz="500"/>
              <a:t>	</a:t>
            </a:r>
            <a:endParaRPr lang="en-US" altLang="el-GR"/>
          </a:p>
        </p:txBody>
      </p:sp>
      <p:sp>
        <p:nvSpPr>
          <p:cNvPr id="22537" name="Rectangle 52">
            <a:extLst>
              <a:ext uri="{FF2B5EF4-FFF2-40B4-BE49-F238E27FC236}">
                <a16:creationId xmlns:a16="http://schemas.microsoft.com/office/drawing/2014/main" id="{C761F084-5B21-4E09-9D4D-102ACCF48B62}"/>
              </a:ext>
            </a:extLst>
          </p:cNvPr>
          <p:cNvSpPr>
            <a:spLocks noChangeArrowheads="1"/>
          </p:cNvSpPr>
          <p:nvPr/>
        </p:nvSpPr>
        <p:spPr bwMode="auto">
          <a:xfrm>
            <a:off x="4246563" y="1762125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pic>
        <p:nvPicPr>
          <p:cNvPr id="22538" name="Picture 2" descr="G:\Πασχαλίδης\Loudon Organic Chemistry\Νέος φάκελος\wetransfer-d781aa\Εικόνα 3.11β σελ.94.jpg">
            <a:extLst>
              <a:ext uri="{FF2B5EF4-FFF2-40B4-BE49-F238E27FC236}">
                <a16:creationId xmlns:a16="http://schemas.microsoft.com/office/drawing/2014/main" id="{A7F87253-CB13-45AA-9F19-AFAD95B83C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3776"/>
          <a:stretch>
            <a:fillRect/>
          </a:stretch>
        </p:blipFill>
        <p:spPr bwMode="auto">
          <a:xfrm>
            <a:off x="1158875" y="2497138"/>
            <a:ext cx="6970713" cy="1903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>
            <a:extLst>
              <a:ext uri="{FF2B5EF4-FFF2-40B4-BE49-F238E27FC236}">
                <a16:creationId xmlns:a16="http://schemas.microsoft.com/office/drawing/2014/main" id="{56FDA3CF-CDC9-42FF-8862-02EBEA1E05F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970"/>
          <a:stretch>
            <a:fillRect/>
          </a:stretch>
        </p:blipFill>
        <p:spPr bwMode="auto">
          <a:xfrm>
            <a:off x="323850" y="1844675"/>
            <a:ext cx="4392613" cy="1512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5" name="Rectangle 3">
            <a:extLst>
              <a:ext uri="{FF2B5EF4-FFF2-40B4-BE49-F238E27FC236}">
                <a16:creationId xmlns:a16="http://schemas.microsoft.com/office/drawing/2014/main" id="{B05115D5-ADA7-476A-9330-7BA3A44BC2B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454150"/>
            <a:ext cx="4033838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400" i="1">
                <a:solidFill>
                  <a:srgbClr val="231F20"/>
                </a:solidFill>
                <a:cs typeface="Times New Roman" panose="02020603050405020304" pitchFamily="18" charset="0"/>
              </a:rPr>
              <a:t>Μία αντίδραση οξέος- βάσης κατά </a:t>
            </a:r>
            <a:r>
              <a:rPr lang="en-US" altLang="el-GR" sz="1400" i="1">
                <a:solidFill>
                  <a:srgbClr val="231F20"/>
                </a:solidFill>
                <a:cs typeface="Times New Roman" panose="02020603050405020304" pitchFamily="18" charset="0"/>
              </a:rPr>
              <a:t>Br</a:t>
            </a:r>
            <a:r>
              <a:rPr lang="el-GR" altLang="el-GR" sz="1400" i="1">
                <a:solidFill>
                  <a:srgbClr val="231F20"/>
                </a:solidFill>
                <a:cs typeface="Times New Roman" panose="02020603050405020304" pitchFamily="18" charset="0"/>
              </a:rPr>
              <a:t>ø</a:t>
            </a:r>
            <a:r>
              <a:rPr lang="en-US" altLang="el-GR" sz="1400" i="1">
                <a:solidFill>
                  <a:srgbClr val="231F20"/>
                </a:solidFill>
                <a:cs typeface="Times New Roman" panose="02020603050405020304" pitchFamily="18" charset="0"/>
              </a:rPr>
              <a:t>nsted</a:t>
            </a:r>
            <a:r>
              <a:rPr lang="el-GR" altLang="el-GR" sz="1400" i="1">
                <a:solidFill>
                  <a:srgbClr val="231F20"/>
                </a:solidFill>
                <a:cs typeface="Times New Roman" panose="02020603050405020304" pitchFamily="18" charset="0"/>
              </a:rPr>
              <a:t>:</a:t>
            </a:r>
            <a:endParaRPr lang="el-GR" altLang="el-GR" sz="1400"/>
          </a:p>
        </p:txBody>
      </p:sp>
      <p:grpSp>
        <p:nvGrpSpPr>
          <p:cNvPr id="23556" name="Group 5">
            <a:extLst>
              <a:ext uri="{FF2B5EF4-FFF2-40B4-BE49-F238E27FC236}">
                <a16:creationId xmlns:a16="http://schemas.microsoft.com/office/drawing/2014/main" id="{EF2A90F6-EB53-4D35-AE5D-6C6DF1E1C14C}"/>
              </a:ext>
            </a:extLst>
          </p:cNvPr>
          <p:cNvGrpSpPr>
            <a:grpSpLocks/>
          </p:cNvGrpSpPr>
          <p:nvPr/>
        </p:nvGrpSpPr>
        <p:grpSpPr bwMode="auto">
          <a:xfrm>
            <a:off x="2411413" y="2492375"/>
            <a:ext cx="79375" cy="79375"/>
            <a:chOff x="8854" y="1420"/>
            <a:chExt cx="124" cy="124"/>
          </a:xfrm>
        </p:grpSpPr>
        <p:grpSp>
          <p:nvGrpSpPr>
            <p:cNvPr id="23571" name="Group 8">
              <a:extLst>
                <a:ext uri="{FF2B5EF4-FFF2-40B4-BE49-F238E27FC236}">
                  <a16:creationId xmlns:a16="http://schemas.microsoft.com/office/drawing/2014/main" id="{E8D70FC1-865A-455C-8D75-1F98CEF1371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8859" y="1482"/>
              <a:ext cx="114" cy="2"/>
              <a:chOff x="8859" y="1482"/>
              <a:chExt cx="114" cy="2"/>
            </a:xfrm>
          </p:grpSpPr>
          <p:sp>
            <p:nvSpPr>
              <p:cNvPr id="23574" name="Freeform 9">
                <a:extLst>
                  <a:ext uri="{FF2B5EF4-FFF2-40B4-BE49-F238E27FC236}">
                    <a16:creationId xmlns:a16="http://schemas.microsoft.com/office/drawing/2014/main" id="{AD121286-CA0A-48D9-AC24-D68FD60365BE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8859" y="1482"/>
                <a:ext cx="114" cy="2"/>
              </a:xfrm>
              <a:custGeom>
                <a:avLst/>
                <a:gdLst>
                  <a:gd name="T0" fmla="*/ 0 w 114"/>
                  <a:gd name="T1" fmla="*/ 0 h 2"/>
                  <a:gd name="T2" fmla="*/ 113 w 114"/>
                  <a:gd name="T3" fmla="*/ 0 h 2"/>
                  <a:gd name="T4" fmla="*/ 0 60000 65536"/>
                  <a:gd name="T5" fmla="*/ 0 60000 65536"/>
                  <a:gd name="T6" fmla="*/ 0 w 114"/>
                  <a:gd name="T7" fmla="*/ 0 h 2"/>
                  <a:gd name="T8" fmla="*/ 114 w 114"/>
                  <a:gd name="T9" fmla="*/ 2 h 2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114" h="2">
                    <a:moveTo>
                      <a:pt x="0" y="0"/>
                    </a:moveTo>
                    <a:lnTo>
                      <a:pt x="113" y="0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23572" name="Group 6">
              <a:extLst>
                <a:ext uri="{FF2B5EF4-FFF2-40B4-BE49-F238E27FC236}">
                  <a16:creationId xmlns:a16="http://schemas.microsoft.com/office/drawing/2014/main" id="{CF44A526-B6BC-4AB9-85F7-B4777276F05C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8916" y="1425"/>
              <a:ext cx="2" cy="114"/>
              <a:chOff x="8916" y="1425"/>
              <a:chExt cx="2" cy="114"/>
            </a:xfrm>
          </p:grpSpPr>
          <p:sp>
            <p:nvSpPr>
              <p:cNvPr id="23573" name="Freeform 7">
                <a:extLst>
                  <a:ext uri="{FF2B5EF4-FFF2-40B4-BE49-F238E27FC236}">
                    <a16:creationId xmlns:a16="http://schemas.microsoft.com/office/drawing/2014/main" id="{BCDED579-CED2-4A62-AF1B-93A88CB2CB88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8916" y="1425"/>
                <a:ext cx="2" cy="114"/>
              </a:xfrm>
              <a:custGeom>
                <a:avLst/>
                <a:gdLst>
                  <a:gd name="T0" fmla="*/ 0 w 2"/>
                  <a:gd name="T1" fmla="*/ 0 h 114"/>
                  <a:gd name="T2" fmla="*/ 0 w 2"/>
                  <a:gd name="T3" fmla="*/ 113 h 114"/>
                  <a:gd name="T4" fmla="*/ 0 60000 65536"/>
                  <a:gd name="T5" fmla="*/ 0 60000 65536"/>
                  <a:gd name="T6" fmla="*/ 0 w 2"/>
                  <a:gd name="T7" fmla="*/ 0 h 114"/>
                  <a:gd name="T8" fmla="*/ 2 w 2"/>
                  <a:gd name="T9" fmla="*/ 114 h 114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2" h="114">
                    <a:moveTo>
                      <a:pt x="0" y="0"/>
                    </a:moveTo>
                    <a:lnTo>
                      <a:pt x="0" y="113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</p:grpSp>
      <p:pic>
        <p:nvPicPr>
          <p:cNvPr id="23557" name="Picture 4">
            <a:extLst>
              <a:ext uri="{FF2B5EF4-FFF2-40B4-BE49-F238E27FC236}">
                <a16:creationId xmlns:a16="http://schemas.microsoft.com/office/drawing/2014/main" id="{F59E122D-1E88-48E8-ABE9-02E461094C0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0294"/>
          <a:stretch>
            <a:fillRect/>
          </a:stretch>
        </p:blipFill>
        <p:spPr bwMode="auto">
          <a:xfrm>
            <a:off x="323850" y="4005263"/>
            <a:ext cx="4392613" cy="16843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3558" name="Rectangle 10">
            <a:extLst>
              <a:ext uri="{FF2B5EF4-FFF2-40B4-BE49-F238E27FC236}">
                <a16:creationId xmlns:a16="http://schemas.microsoft.com/office/drawing/2014/main" id="{F8F90A77-DCCA-43AB-838A-285D42DD1D4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sp>
        <p:nvSpPr>
          <p:cNvPr id="23559" name="Rectangle 11">
            <a:extLst>
              <a:ext uri="{FF2B5EF4-FFF2-40B4-BE49-F238E27FC236}">
                <a16:creationId xmlns:a16="http://schemas.microsoft.com/office/drawing/2014/main" id="{F5CA2AD8-FFA8-4902-A6F4-F65C3CCA69E2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3576638"/>
            <a:ext cx="5140325" cy="306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400" i="1">
                <a:solidFill>
                  <a:srgbClr val="231F20"/>
                </a:solidFill>
                <a:cs typeface="Times New Roman" panose="02020603050405020304" pitchFamily="18" charset="0"/>
              </a:rPr>
              <a:t>Μία ανάλογη αντίδραση αντικατάστασης ζεύγους ηλεκτρονίων: </a:t>
            </a:r>
          </a:p>
        </p:txBody>
      </p:sp>
      <p:sp>
        <p:nvSpPr>
          <p:cNvPr id="23560" name="Rectangle 12">
            <a:extLst>
              <a:ext uri="{FF2B5EF4-FFF2-40B4-BE49-F238E27FC236}">
                <a16:creationId xmlns:a16="http://schemas.microsoft.com/office/drawing/2014/main" id="{B8AD05A0-942E-478C-B9B8-02152D00BD3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91440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2F67B11E-9315-4C4C-9B7C-79ECAF439214}"/>
              </a:ext>
            </a:extLst>
          </p:cNvPr>
          <p:cNvSpPr/>
          <p:nvPr/>
        </p:nvSpPr>
        <p:spPr>
          <a:xfrm>
            <a:off x="4787900" y="2133600"/>
            <a:ext cx="4176713" cy="522288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z="1400" dirty="0">
                <a:latin typeface="+mn-lt"/>
                <a:cs typeface="Arial" charset="0"/>
              </a:rPr>
              <a:t>Πραγματοποιείται στιγμιαία-περίπου 10</a:t>
            </a:r>
            <a:r>
              <a:rPr lang="el-GR" sz="1400" baseline="30000" dirty="0">
                <a:latin typeface="+mn-lt"/>
                <a:cs typeface="Arial" charset="0"/>
              </a:rPr>
              <a:t>9</a:t>
            </a:r>
            <a:r>
              <a:rPr lang="el-GR" sz="1400" dirty="0">
                <a:latin typeface="+mn-lt"/>
                <a:cs typeface="Arial" charset="0"/>
              </a:rPr>
              <a:t> φορές ανά δευτερόλεπτο, ανάλογα με τις συνθήκες.</a:t>
            </a:r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7AE30FAA-E930-4E37-B523-940BE27D3241}"/>
              </a:ext>
            </a:extLst>
          </p:cNvPr>
          <p:cNvSpPr/>
          <p:nvPr/>
        </p:nvSpPr>
        <p:spPr>
          <a:xfrm>
            <a:off x="4787900" y="4365625"/>
            <a:ext cx="4176713" cy="522288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z="1400" dirty="0">
                <a:latin typeface="+mn-lt"/>
                <a:cs typeface="Arial" charset="0"/>
              </a:rPr>
              <a:t>Μπορεί να διαρκέσει λεπτά ή ακόμα και ώρες, ανάλογα με τις συνθήκες. </a:t>
            </a:r>
          </a:p>
        </p:txBody>
      </p:sp>
      <p:grpSp>
        <p:nvGrpSpPr>
          <p:cNvPr id="23563" name="Group 5">
            <a:extLst>
              <a:ext uri="{FF2B5EF4-FFF2-40B4-BE49-F238E27FC236}">
                <a16:creationId xmlns:a16="http://schemas.microsoft.com/office/drawing/2014/main" id="{9573EC4E-EF7D-4BE4-8D5A-F4DFC8936340}"/>
              </a:ext>
            </a:extLst>
          </p:cNvPr>
          <p:cNvGrpSpPr>
            <a:grpSpLocks/>
          </p:cNvGrpSpPr>
          <p:nvPr/>
        </p:nvGrpSpPr>
        <p:grpSpPr bwMode="auto">
          <a:xfrm>
            <a:off x="2268538" y="4868863"/>
            <a:ext cx="79375" cy="79375"/>
            <a:chOff x="8854" y="1420"/>
            <a:chExt cx="124" cy="124"/>
          </a:xfrm>
        </p:grpSpPr>
        <p:grpSp>
          <p:nvGrpSpPr>
            <p:cNvPr id="23567" name="Group 8">
              <a:extLst>
                <a:ext uri="{FF2B5EF4-FFF2-40B4-BE49-F238E27FC236}">
                  <a16:creationId xmlns:a16="http://schemas.microsoft.com/office/drawing/2014/main" id="{49FDE66E-631E-425F-B074-7AC7A0228CF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8859" y="1482"/>
              <a:ext cx="114" cy="2"/>
              <a:chOff x="8859" y="1482"/>
              <a:chExt cx="114" cy="2"/>
            </a:xfrm>
          </p:grpSpPr>
          <p:sp>
            <p:nvSpPr>
              <p:cNvPr id="23570" name="Freeform 9">
                <a:extLst>
                  <a:ext uri="{FF2B5EF4-FFF2-40B4-BE49-F238E27FC236}">
                    <a16:creationId xmlns:a16="http://schemas.microsoft.com/office/drawing/2014/main" id="{53918712-F575-4741-A1C1-BEB91676A318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8859" y="1482"/>
                <a:ext cx="114" cy="2"/>
              </a:xfrm>
              <a:custGeom>
                <a:avLst/>
                <a:gdLst>
                  <a:gd name="T0" fmla="*/ 0 w 114"/>
                  <a:gd name="T1" fmla="*/ 0 h 2"/>
                  <a:gd name="T2" fmla="*/ 113 w 114"/>
                  <a:gd name="T3" fmla="*/ 0 h 2"/>
                  <a:gd name="T4" fmla="*/ 0 60000 65536"/>
                  <a:gd name="T5" fmla="*/ 0 60000 65536"/>
                  <a:gd name="T6" fmla="*/ 0 w 114"/>
                  <a:gd name="T7" fmla="*/ 0 h 2"/>
                  <a:gd name="T8" fmla="*/ 114 w 114"/>
                  <a:gd name="T9" fmla="*/ 2 h 2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114" h="2">
                    <a:moveTo>
                      <a:pt x="0" y="0"/>
                    </a:moveTo>
                    <a:lnTo>
                      <a:pt x="113" y="0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23568" name="Group 6">
              <a:extLst>
                <a:ext uri="{FF2B5EF4-FFF2-40B4-BE49-F238E27FC236}">
                  <a16:creationId xmlns:a16="http://schemas.microsoft.com/office/drawing/2014/main" id="{ED9583E8-75A1-4098-BEC3-93480FFA5D3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8916" y="1425"/>
              <a:ext cx="2" cy="114"/>
              <a:chOff x="8916" y="1425"/>
              <a:chExt cx="2" cy="114"/>
            </a:xfrm>
          </p:grpSpPr>
          <p:sp>
            <p:nvSpPr>
              <p:cNvPr id="23569" name="Freeform 7">
                <a:extLst>
                  <a:ext uri="{FF2B5EF4-FFF2-40B4-BE49-F238E27FC236}">
                    <a16:creationId xmlns:a16="http://schemas.microsoft.com/office/drawing/2014/main" id="{03489776-8731-4207-978D-F3EFBCD3428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8916" y="1425"/>
                <a:ext cx="2" cy="114"/>
              </a:xfrm>
              <a:custGeom>
                <a:avLst/>
                <a:gdLst>
                  <a:gd name="T0" fmla="*/ 0 w 2"/>
                  <a:gd name="T1" fmla="*/ 0 h 114"/>
                  <a:gd name="T2" fmla="*/ 0 w 2"/>
                  <a:gd name="T3" fmla="*/ 113 h 114"/>
                  <a:gd name="T4" fmla="*/ 0 60000 65536"/>
                  <a:gd name="T5" fmla="*/ 0 60000 65536"/>
                  <a:gd name="T6" fmla="*/ 0 w 2"/>
                  <a:gd name="T7" fmla="*/ 0 h 114"/>
                  <a:gd name="T8" fmla="*/ 2 w 2"/>
                  <a:gd name="T9" fmla="*/ 114 h 114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2" h="114">
                    <a:moveTo>
                      <a:pt x="0" y="0"/>
                    </a:moveTo>
                    <a:lnTo>
                      <a:pt x="0" y="113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</p:grpSp>
      <p:sp>
        <p:nvSpPr>
          <p:cNvPr id="23564" name="Title 1">
            <a:extLst>
              <a:ext uri="{FF2B5EF4-FFF2-40B4-BE49-F238E27FC236}">
                <a16:creationId xmlns:a16="http://schemas.microsoft.com/office/drawing/2014/main" id="{5B07ABA8-0204-4724-AA0C-1C6C40D7124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marL="342900" indent="-342900"/>
            <a:r>
              <a:rPr lang="el-GR" altLang="el-GR" sz="2800">
                <a:solidFill>
                  <a:srgbClr val="7B9899"/>
                </a:solidFill>
              </a:rPr>
              <a:t>Αντίδραση Οξέων και Βάσεων κατά </a:t>
            </a:r>
            <a:r>
              <a:rPr lang="en-US" altLang="el-GR" sz="2800">
                <a:solidFill>
                  <a:srgbClr val="7B9899"/>
                </a:solidFill>
              </a:rPr>
              <a:t>Br</a:t>
            </a:r>
            <a:r>
              <a:rPr lang="el-GR" altLang="el-GR" sz="2800">
                <a:solidFill>
                  <a:srgbClr val="7B9899"/>
                </a:solidFill>
              </a:rPr>
              <a:t>ø</a:t>
            </a:r>
            <a:r>
              <a:rPr lang="en-US" altLang="el-GR" sz="2800">
                <a:solidFill>
                  <a:srgbClr val="7B9899"/>
                </a:solidFill>
              </a:rPr>
              <a:t>nsted</a:t>
            </a:r>
            <a:endParaRPr lang="el-GR" altLang="el-GR" sz="2800">
              <a:solidFill>
                <a:srgbClr val="7B9899"/>
              </a:solidFill>
            </a:endParaRPr>
          </a:p>
        </p:txBody>
      </p:sp>
      <p:cxnSp>
        <p:nvCxnSpPr>
          <p:cNvPr id="3" name="Ευθύγραμμο βέλος σύνδεσης 2">
            <a:extLst>
              <a:ext uri="{FF2B5EF4-FFF2-40B4-BE49-F238E27FC236}">
                <a16:creationId xmlns:a16="http://schemas.microsoft.com/office/drawing/2014/main" id="{36B8CAF3-E7A7-4599-B53D-EAFEB0BDD42A}"/>
              </a:ext>
            </a:extLst>
          </p:cNvPr>
          <p:cNvCxnSpPr/>
          <p:nvPr/>
        </p:nvCxnSpPr>
        <p:spPr>
          <a:xfrm flipH="1">
            <a:off x="2414588" y="1557338"/>
            <a:ext cx="2589212" cy="8636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Ευθύγραμμο βέλος σύνδεσης 22">
            <a:extLst>
              <a:ext uri="{FF2B5EF4-FFF2-40B4-BE49-F238E27FC236}">
                <a16:creationId xmlns:a16="http://schemas.microsoft.com/office/drawing/2014/main" id="{618F4EA0-6655-4F16-AC49-B574BFC46DA5}"/>
              </a:ext>
            </a:extLst>
          </p:cNvPr>
          <p:cNvCxnSpPr/>
          <p:nvPr/>
        </p:nvCxnSpPr>
        <p:spPr>
          <a:xfrm flipH="1">
            <a:off x="2127250" y="3919538"/>
            <a:ext cx="2589213" cy="86518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3DFE0E-8AAA-4BCE-ADA8-D26826BA35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000" dirty="0"/>
              <a:t>Συζυγή Οξέα και Βάσεις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C97A7E96-3AC2-4564-8A1B-A5A6D66369E1}"/>
              </a:ext>
            </a:extLst>
          </p:cNvPr>
          <p:cNvSpPr/>
          <p:nvPr/>
        </p:nvSpPr>
        <p:spPr>
          <a:xfrm>
            <a:off x="250825" y="1484313"/>
            <a:ext cx="8642350" cy="831850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z="1600" dirty="0">
                <a:latin typeface="+mn-lt"/>
                <a:cs typeface="Arial" charset="0"/>
              </a:rPr>
              <a:t>Όταν ένα οξύ κατά </a:t>
            </a:r>
            <a:r>
              <a:rPr lang="en-US" sz="1600" dirty="0">
                <a:latin typeface="+mn-lt"/>
                <a:cs typeface="Arial" charset="0"/>
              </a:rPr>
              <a:t>Br</a:t>
            </a:r>
            <a:r>
              <a:rPr lang="el-GR" sz="1600" dirty="0">
                <a:latin typeface="+mn-lt"/>
                <a:cs typeface="Arial" charset="0"/>
              </a:rPr>
              <a:t>ø</a:t>
            </a:r>
            <a:r>
              <a:rPr lang="en-US" sz="1600" dirty="0" err="1">
                <a:latin typeface="+mn-lt"/>
                <a:cs typeface="Arial" charset="0"/>
              </a:rPr>
              <a:t>nsted</a:t>
            </a:r>
            <a:r>
              <a:rPr lang="en-US" sz="1600" dirty="0">
                <a:latin typeface="+mn-lt"/>
                <a:cs typeface="Arial" charset="0"/>
              </a:rPr>
              <a:t> </a:t>
            </a:r>
            <a:r>
              <a:rPr lang="el-GR" sz="1600" dirty="0">
                <a:latin typeface="+mn-lt"/>
                <a:cs typeface="Arial" charset="0"/>
              </a:rPr>
              <a:t>αποβάλλει ένα πρωτόνιο, σχηματίζεται η </a:t>
            </a:r>
            <a:r>
              <a:rPr lang="el-GR" sz="1600" b="1" dirty="0">
                <a:latin typeface="+mn-lt"/>
                <a:cs typeface="Arial" charset="0"/>
              </a:rPr>
              <a:t>συζυγής</a:t>
            </a:r>
            <a:r>
              <a:rPr lang="el-GR" sz="1600" dirty="0">
                <a:latin typeface="+mn-lt"/>
                <a:cs typeface="Arial" charset="0"/>
              </a:rPr>
              <a:t> του </a:t>
            </a:r>
            <a:r>
              <a:rPr lang="el-GR" sz="1600" b="1" dirty="0">
                <a:latin typeface="+mn-lt"/>
                <a:cs typeface="Arial" charset="0"/>
              </a:rPr>
              <a:t>βάση</a:t>
            </a:r>
            <a:endParaRPr lang="el-GR" sz="1600" baseline="30000" dirty="0">
              <a:latin typeface="+mn-lt"/>
              <a:cs typeface="Arial" charset="0"/>
            </a:endParaRPr>
          </a:p>
          <a:p>
            <a:pPr>
              <a:defRPr/>
            </a:pPr>
            <a:r>
              <a:rPr lang="el-GR" sz="1600" dirty="0">
                <a:latin typeface="+mn-lt"/>
                <a:cs typeface="Arial" charset="0"/>
              </a:rPr>
              <a:t>Όταν μία βάση κατά </a:t>
            </a:r>
            <a:r>
              <a:rPr lang="en-US" sz="1600" dirty="0">
                <a:latin typeface="+mn-lt"/>
                <a:cs typeface="Arial" charset="0"/>
              </a:rPr>
              <a:t>Br</a:t>
            </a:r>
            <a:r>
              <a:rPr lang="el-GR" sz="1600" dirty="0">
                <a:latin typeface="+mn-lt"/>
                <a:cs typeface="Arial" charset="0"/>
              </a:rPr>
              <a:t>ø</a:t>
            </a:r>
            <a:r>
              <a:rPr lang="en-US" sz="1600" dirty="0" err="1">
                <a:latin typeface="+mn-lt"/>
                <a:cs typeface="Arial" charset="0"/>
              </a:rPr>
              <a:t>nsted</a:t>
            </a:r>
            <a:r>
              <a:rPr lang="en-US" sz="1600" dirty="0">
                <a:latin typeface="+mn-lt"/>
                <a:cs typeface="Arial" charset="0"/>
              </a:rPr>
              <a:t> </a:t>
            </a:r>
            <a:r>
              <a:rPr lang="el-GR" sz="1600" dirty="0">
                <a:latin typeface="+mn-lt"/>
                <a:cs typeface="Arial" charset="0"/>
              </a:rPr>
              <a:t>προσλαμβάνει ένα πρωτόνιο σχηματίζεται το </a:t>
            </a:r>
            <a:r>
              <a:rPr lang="el-GR" sz="1600" b="1" dirty="0">
                <a:latin typeface="+mn-lt"/>
                <a:cs typeface="Arial" charset="0"/>
              </a:rPr>
              <a:t>συζυγές</a:t>
            </a:r>
            <a:r>
              <a:rPr lang="el-GR" sz="1600" dirty="0">
                <a:latin typeface="+mn-lt"/>
                <a:cs typeface="Arial" charset="0"/>
              </a:rPr>
              <a:t> της </a:t>
            </a:r>
            <a:r>
              <a:rPr lang="el-GR" sz="1600" b="1" dirty="0">
                <a:latin typeface="+mn-lt"/>
                <a:cs typeface="Arial" charset="0"/>
              </a:rPr>
              <a:t>οξύ</a:t>
            </a:r>
            <a:r>
              <a:rPr lang="el-GR" sz="1600" dirty="0">
                <a:latin typeface="+mn-lt"/>
                <a:cs typeface="Arial" charset="0"/>
              </a:rPr>
              <a:t>.</a:t>
            </a:r>
          </a:p>
        </p:txBody>
      </p:sp>
      <p:sp>
        <p:nvSpPr>
          <p:cNvPr id="23733" name="TextBox 23732">
            <a:extLst>
              <a:ext uri="{FF2B5EF4-FFF2-40B4-BE49-F238E27FC236}">
                <a16:creationId xmlns:a16="http://schemas.microsoft.com/office/drawing/2014/main" id="{6A85A34C-6B8A-4122-9C98-E97A37EF3105}"/>
              </a:ext>
            </a:extLst>
          </p:cNvPr>
          <p:cNvSpPr txBox="1"/>
          <p:nvPr/>
        </p:nvSpPr>
        <p:spPr>
          <a:xfrm>
            <a:off x="4697413" y="4270375"/>
            <a:ext cx="3640137" cy="3698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</a:rPr>
              <a:t>Το Η2Ο είναι </a:t>
            </a:r>
            <a:r>
              <a:rPr lang="el-GR" dirty="0" err="1">
                <a:latin typeface="+mn-lt"/>
              </a:rPr>
              <a:t>αμφοτερική</a:t>
            </a:r>
            <a:r>
              <a:rPr lang="el-GR" dirty="0">
                <a:latin typeface="+mn-lt"/>
              </a:rPr>
              <a:t> ένωση</a:t>
            </a:r>
          </a:p>
        </p:txBody>
      </p:sp>
      <p:pic>
        <p:nvPicPr>
          <p:cNvPr id="24581" name="Picture 2" descr="G:\Πασχαλίδης\Loudon Organic Chemistry\Νέος φάκελος\wetransfer-d781aa\Εικόνα 3.14 σελ.95.jpg">
            <a:extLst>
              <a:ext uri="{FF2B5EF4-FFF2-40B4-BE49-F238E27FC236}">
                <a16:creationId xmlns:a16="http://schemas.microsoft.com/office/drawing/2014/main" id="{708766A6-7028-4847-B346-729BBDA66F6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7640"/>
          <a:stretch>
            <a:fillRect/>
          </a:stretch>
        </p:blipFill>
        <p:spPr bwMode="auto">
          <a:xfrm>
            <a:off x="1819275" y="2290763"/>
            <a:ext cx="4697413" cy="1903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2" name="Picture 2" descr="G:\Πασχαλίδης\Loudon Organic Chemistry\Νέος φάκελος\wetransfer-d781aa\Εικόνα 3.15 σελ.96.jpg">
            <a:extLst>
              <a:ext uri="{FF2B5EF4-FFF2-40B4-BE49-F238E27FC236}">
                <a16:creationId xmlns:a16="http://schemas.microsoft.com/office/drawing/2014/main" id="{A97663F4-501C-4F90-9015-B28A6673F1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2" r="34567"/>
          <a:stretch>
            <a:fillRect/>
          </a:stretch>
        </p:blipFill>
        <p:spPr bwMode="auto">
          <a:xfrm>
            <a:off x="1647825" y="4711700"/>
            <a:ext cx="5040313" cy="1544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0E40D0-A5E6-45F0-B9FD-471294B388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3850" y="115888"/>
            <a:ext cx="8534400" cy="947737"/>
          </a:xfrm>
        </p:spPr>
        <p:txBody>
          <a:bodyPr/>
          <a:lstStyle/>
          <a:p>
            <a:pPr>
              <a:defRPr/>
            </a:pPr>
            <a:r>
              <a:rPr lang="el-GR" sz="3200" dirty="0">
                <a:latin typeface="+mn-lt"/>
              </a:rPr>
              <a:t>Ασκήσεις</a:t>
            </a:r>
          </a:p>
        </p:txBody>
      </p:sp>
      <p:sp>
        <p:nvSpPr>
          <p:cNvPr id="25603" name="Content Placeholder 2">
            <a:extLst>
              <a:ext uri="{FF2B5EF4-FFF2-40B4-BE49-F238E27FC236}">
                <a16:creationId xmlns:a16="http://schemas.microsoft.com/office/drawing/2014/main" id="{09C6FAE6-26EC-43C7-9100-5FC4161EF286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250825" y="1527175"/>
            <a:ext cx="8713788" cy="749300"/>
          </a:xfrm>
        </p:spPr>
        <p:txBody>
          <a:bodyPr/>
          <a:lstStyle/>
          <a:p>
            <a:pPr>
              <a:buFont typeface="Wingdings 2" panose="05020102010507070707" pitchFamily="18" charset="2"/>
              <a:buNone/>
            </a:pPr>
            <a:r>
              <a:rPr lang="el-GR" altLang="el-GR" sz="1400"/>
              <a:t>Άσκηση 1.</a:t>
            </a:r>
          </a:p>
          <a:p>
            <a:pPr>
              <a:buFont typeface="Wingdings 2" panose="05020102010507070707" pitchFamily="18" charset="2"/>
              <a:buNone/>
            </a:pPr>
            <a:r>
              <a:rPr lang="el-GR" altLang="el-GR" sz="1400"/>
              <a:t>Δώστε μια σημειογραφία κυρτού βέλους για την ακόλουθη αντίδραση από αριστερά προς τα δεξιά. (</a:t>
            </a:r>
            <a:r>
              <a:rPr lang="el-GR" altLang="el-GR" sz="1400" i="1"/>
              <a:t>Βοήθημα: </a:t>
            </a:r>
            <a:r>
              <a:rPr lang="el-GR" altLang="el-GR" sz="1400"/>
              <a:t>Χρησιμοποιείστε τρία κυρτά βέλη.)</a:t>
            </a:r>
          </a:p>
        </p:txBody>
      </p:sp>
      <p:sp>
        <p:nvSpPr>
          <p:cNvPr id="25604" name="Rectangle 84">
            <a:extLst>
              <a:ext uri="{FF2B5EF4-FFF2-40B4-BE49-F238E27FC236}">
                <a16:creationId xmlns:a16="http://schemas.microsoft.com/office/drawing/2014/main" id="{EEEA1F22-502C-4CF3-8F0B-E79336FA69E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sp>
        <p:nvSpPr>
          <p:cNvPr id="25605" name="Rectangle 169">
            <a:extLst>
              <a:ext uri="{FF2B5EF4-FFF2-40B4-BE49-F238E27FC236}">
                <a16:creationId xmlns:a16="http://schemas.microsoft.com/office/drawing/2014/main" id="{109BE926-1764-40CB-B121-B069D5F7078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sp>
        <p:nvSpPr>
          <p:cNvPr id="25606" name="Rectangle 175">
            <a:extLst>
              <a:ext uri="{FF2B5EF4-FFF2-40B4-BE49-F238E27FC236}">
                <a16:creationId xmlns:a16="http://schemas.microsoft.com/office/drawing/2014/main" id="{D863E22E-5543-4AE8-9816-17DFEACFDB5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grpSp>
        <p:nvGrpSpPr>
          <p:cNvPr id="25607" name="Group 184">
            <a:extLst>
              <a:ext uri="{FF2B5EF4-FFF2-40B4-BE49-F238E27FC236}">
                <a16:creationId xmlns:a16="http://schemas.microsoft.com/office/drawing/2014/main" id="{0BFFF783-63D0-4DFF-8C25-DEC9F6EFE21F}"/>
              </a:ext>
            </a:extLst>
          </p:cNvPr>
          <p:cNvGrpSpPr>
            <a:grpSpLocks/>
          </p:cNvGrpSpPr>
          <p:nvPr/>
        </p:nvGrpSpPr>
        <p:grpSpPr bwMode="auto">
          <a:xfrm>
            <a:off x="755650" y="2420938"/>
            <a:ext cx="4824413" cy="647700"/>
            <a:chOff x="755576" y="2420888"/>
            <a:chExt cx="4824536" cy="648072"/>
          </a:xfrm>
        </p:grpSpPr>
        <p:grpSp>
          <p:nvGrpSpPr>
            <p:cNvPr id="25611" name="Group 1">
              <a:extLst>
                <a:ext uri="{FF2B5EF4-FFF2-40B4-BE49-F238E27FC236}">
                  <a16:creationId xmlns:a16="http://schemas.microsoft.com/office/drawing/2014/main" id="{CB9412BD-04FA-430B-9577-7C7B7408D50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755576" y="2420888"/>
              <a:ext cx="2160240" cy="648072"/>
              <a:chOff x="0" y="0"/>
              <a:chExt cx="2384" cy="578"/>
            </a:xfrm>
          </p:grpSpPr>
          <p:grpSp>
            <p:nvGrpSpPr>
              <p:cNvPr id="25704" name="Group 81">
                <a:extLst>
                  <a:ext uri="{FF2B5EF4-FFF2-40B4-BE49-F238E27FC236}">
                    <a16:creationId xmlns:a16="http://schemas.microsoft.com/office/drawing/2014/main" id="{3819F9D8-A688-434D-BC9B-A0EDFB98C6C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462" y="77"/>
                <a:ext cx="28" cy="82"/>
                <a:chOff x="462" y="77"/>
                <a:chExt cx="28" cy="82"/>
              </a:xfrm>
            </p:grpSpPr>
            <p:sp>
              <p:nvSpPr>
                <p:cNvPr id="25784" name="Freeform 83">
                  <a:extLst>
                    <a:ext uri="{FF2B5EF4-FFF2-40B4-BE49-F238E27FC236}">
                      <a16:creationId xmlns:a16="http://schemas.microsoft.com/office/drawing/2014/main" id="{86D2A6CD-5563-4CEA-8BE3-B9E9EE5C481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462" y="77"/>
                  <a:ext cx="28" cy="82"/>
                </a:xfrm>
                <a:custGeom>
                  <a:avLst/>
                  <a:gdLst>
                    <a:gd name="T0" fmla="*/ 21 w 28"/>
                    <a:gd name="T1" fmla="*/ 54 h 82"/>
                    <a:gd name="T2" fmla="*/ 6 w 28"/>
                    <a:gd name="T3" fmla="*/ 54 h 82"/>
                    <a:gd name="T4" fmla="*/ 0 w 28"/>
                    <a:gd name="T5" fmla="*/ 60 h 82"/>
                    <a:gd name="T6" fmla="*/ 1 w 28"/>
                    <a:gd name="T7" fmla="*/ 76 h 82"/>
                    <a:gd name="T8" fmla="*/ 6 w 28"/>
                    <a:gd name="T9" fmla="*/ 81 h 82"/>
                    <a:gd name="T10" fmla="*/ 22 w 28"/>
                    <a:gd name="T11" fmla="*/ 81 h 82"/>
                    <a:gd name="T12" fmla="*/ 28 w 28"/>
                    <a:gd name="T13" fmla="*/ 75 h 82"/>
                    <a:gd name="T14" fmla="*/ 27 w 28"/>
                    <a:gd name="T15" fmla="*/ 59 h 82"/>
                    <a:gd name="T16" fmla="*/ 21 w 28"/>
                    <a:gd name="T17" fmla="*/ 54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1" y="54"/>
                      </a:moveTo>
                      <a:lnTo>
                        <a:pt x="6" y="54"/>
                      </a:lnTo>
                      <a:lnTo>
                        <a:pt x="0" y="60"/>
                      </a:lnTo>
                      <a:lnTo>
                        <a:pt x="1" y="76"/>
                      </a:lnTo>
                      <a:lnTo>
                        <a:pt x="6" y="81"/>
                      </a:lnTo>
                      <a:lnTo>
                        <a:pt x="22" y="81"/>
                      </a:lnTo>
                      <a:lnTo>
                        <a:pt x="28" y="75"/>
                      </a:lnTo>
                      <a:lnTo>
                        <a:pt x="27" y="59"/>
                      </a:lnTo>
                      <a:lnTo>
                        <a:pt x="21" y="5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85" name="Freeform 82">
                  <a:extLst>
                    <a:ext uri="{FF2B5EF4-FFF2-40B4-BE49-F238E27FC236}">
                      <a16:creationId xmlns:a16="http://schemas.microsoft.com/office/drawing/2014/main" id="{FA6A6AA5-7D74-4463-BA24-0A4CB3E7775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462" y="77"/>
                  <a:ext cx="28" cy="82"/>
                </a:xfrm>
                <a:custGeom>
                  <a:avLst/>
                  <a:gdLst>
                    <a:gd name="T0" fmla="*/ 21 w 28"/>
                    <a:gd name="T1" fmla="*/ 0 h 82"/>
                    <a:gd name="T2" fmla="*/ 6 w 28"/>
                    <a:gd name="T3" fmla="*/ 0 h 82"/>
                    <a:gd name="T4" fmla="*/ 0 w 28"/>
                    <a:gd name="T5" fmla="*/ 6 h 82"/>
                    <a:gd name="T6" fmla="*/ 1 w 28"/>
                    <a:gd name="T7" fmla="*/ 21 h 82"/>
                    <a:gd name="T8" fmla="*/ 6 w 28"/>
                    <a:gd name="T9" fmla="*/ 27 h 82"/>
                    <a:gd name="T10" fmla="*/ 22 w 28"/>
                    <a:gd name="T11" fmla="*/ 27 h 82"/>
                    <a:gd name="T12" fmla="*/ 28 w 28"/>
                    <a:gd name="T13" fmla="*/ 21 h 82"/>
                    <a:gd name="T14" fmla="*/ 27 w 28"/>
                    <a:gd name="T15" fmla="*/ 5 h 82"/>
                    <a:gd name="T16" fmla="*/ 21 w 28"/>
                    <a:gd name="T17" fmla="*/ 0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1" y="21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8" y="21"/>
                      </a:lnTo>
                      <a:lnTo>
                        <a:pt x="27" y="5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05" name="Group 78">
                <a:extLst>
                  <a:ext uri="{FF2B5EF4-FFF2-40B4-BE49-F238E27FC236}">
                    <a16:creationId xmlns:a16="http://schemas.microsoft.com/office/drawing/2014/main" id="{2B489519-A00B-4C4D-A08F-BA1F359E311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334" y="0"/>
                <a:ext cx="82" cy="28"/>
                <a:chOff x="334" y="0"/>
                <a:chExt cx="82" cy="28"/>
              </a:xfrm>
            </p:grpSpPr>
            <p:sp>
              <p:nvSpPr>
                <p:cNvPr id="25782" name="Freeform 80">
                  <a:extLst>
                    <a:ext uri="{FF2B5EF4-FFF2-40B4-BE49-F238E27FC236}">
                      <a16:creationId xmlns:a16="http://schemas.microsoft.com/office/drawing/2014/main" id="{7888A4B5-72DF-4A8D-942E-E6FCFAFD7FB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0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0 w 82"/>
                    <a:gd name="T7" fmla="*/ 22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7 w 82"/>
                    <a:gd name="T13" fmla="*/ 21 h 28"/>
                    <a:gd name="T14" fmla="*/ 27 w 82"/>
                    <a:gd name="T15" fmla="*/ 6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0" y="22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7" y="21"/>
                      </a:lnTo>
                      <a:lnTo>
                        <a:pt x="27" y="6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83" name="Freeform 79">
                  <a:extLst>
                    <a:ext uri="{FF2B5EF4-FFF2-40B4-BE49-F238E27FC236}">
                      <a16:creationId xmlns:a16="http://schemas.microsoft.com/office/drawing/2014/main" id="{CD416756-BF43-4D2F-9ADE-EAD90A1AE69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0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4 w 82"/>
                    <a:gd name="T7" fmla="*/ 22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1 w 82"/>
                    <a:gd name="T13" fmla="*/ 21 h 28"/>
                    <a:gd name="T14" fmla="*/ 81 w 82"/>
                    <a:gd name="T15" fmla="*/ 6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4" y="22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1" y="21"/>
                      </a:lnTo>
                      <a:lnTo>
                        <a:pt x="81" y="6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06" name="Group 75">
                <a:extLst>
                  <a:ext uri="{FF2B5EF4-FFF2-40B4-BE49-F238E27FC236}">
                    <a16:creationId xmlns:a16="http://schemas.microsoft.com/office/drawing/2014/main" id="{A5D0C0B4-562B-44C2-8AEE-33BE583EF7D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334" y="205"/>
                <a:ext cx="82" cy="28"/>
                <a:chOff x="334" y="205"/>
                <a:chExt cx="82" cy="28"/>
              </a:xfrm>
            </p:grpSpPr>
            <p:sp>
              <p:nvSpPr>
                <p:cNvPr id="25780" name="Freeform 77">
                  <a:extLst>
                    <a:ext uri="{FF2B5EF4-FFF2-40B4-BE49-F238E27FC236}">
                      <a16:creationId xmlns:a16="http://schemas.microsoft.com/office/drawing/2014/main" id="{A838DB82-2F28-498C-928A-70815C689B0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205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0 w 82"/>
                    <a:gd name="T7" fmla="*/ 21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7 w 82"/>
                    <a:gd name="T13" fmla="*/ 21 h 28"/>
                    <a:gd name="T14" fmla="*/ 27 w 82"/>
                    <a:gd name="T15" fmla="*/ 5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0" y="21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7" y="21"/>
                      </a:lnTo>
                      <a:lnTo>
                        <a:pt x="27" y="5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81" name="Freeform 76">
                  <a:extLst>
                    <a:ext uri="{FF2B5EF4-FFF2-40B4-BE49-F238E27FC236}">
                      <a16:creationId xmlns:a16="http://schemas.microsoft.com/office/drawing/2014/main" id="{B1B1D2A5-EC34-4037-8FA5-CDB6E207AE3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205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4 w 82"/>
                    <a:gd name="T7" fmla="*/ 21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1 w 82"/>
                    <a:gd name="T13" fmla="*/ 21 h 28"/>
                    <a:gd name="T14" fmla="*/ 81 w 82"/>
                    <a:gd name="T15" fmla="*/ 5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4" y="21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1" y="21"/>
                      </a:lnTo>
                      <a:lnTo>
                        <a:pt x="81" y="5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07" name="Group 68">
                <a:extLst>
                  <a:ext uri="{FF2B5EF4-FFF2-40B4-BE49-F238E27FC236}">
                    <a16:creationId xmlns:a16="http://schemas.microsoft.com/office/drawing/2014/main" id="{65B7E0A7-5EB8-4E8E-8F1A-29F6ED537D7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56"/>
                <a:ext cx="242" cy="121"/>
                <a:chOff x="0" y="56"/>
                <a:chExt cx="242" cy="121"/>
              </a:xfrm>
            </p:grpSpPr>
            <p:sp>
              <p:nvSpPr>
                <p:cNvPr id="25774" name="Freeform 74">
                  <a:extLst>
                    <a:ext uri="{FF2B5EF4-FFF2-40B4-BE49-F238E27FC236}">
                      <a16:creationId xmlns:a16="http://schemas.microsoft.com/office/drawing/2014/main" id="{E1BABAB6-AA20-4CD0-9DFC-D81FF2AA68E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82 w 242"/>
                    <a:gd name="T1" fmla="*/ 0 h 121"/>
                    <a:gd name="T2" fmla="*/ 67 w 242"/>
                    <a:gd name="T3" fmla="*/ 0 h 121"/>
                    <a:gd name="T4" fmla="*/ 43 w 242"/>
                    <a:gd name="T5" fmla="*/ 3 h 121"/>
                    <a:gd name="T6" fmla="*/ 23 w 242"/>
                    <a:gd name="T7" fmla="*/ 13 h 121"/>
                    <a:gd name="T8" fmla="*/ 8 w 242"/>
                    <a:gd name="T9" fmla="*/ 28 h 121"/>
                    <a:gd name="T10" fmla="*/ 0 w 242"/>
                    <a:gd name="T11" fmla="*/ 48 h 121"/>
                    <a:gd name="T12" fmla="*/ 2 w 242"/>
                    <a:gd name="T13" fmla="*/ 72 h 121"/>
                    <a:gd name="T14" fmla="*/ 9 w 242"/>
                    <a:gd name="T15" fmla="*/ 93 h 121"/>
                    <a:gd name="T16" fmla="*/ 21 w 242"/>
                    <a:gd name="T17" fmla="*/ 109 h 121"/>
                    <a:gd name="T18" fmla="*/ 39 w 242"/>
                    <a:gd name="T19" fmla="*/ 119 h 121"/>
                    <a:gd name="T20" fmla="*/ 70 w 242"/>
                    <a:gd name="T21" fmla="*/ 120 h 121"/>
                    <a:gd name="T22" fmla="*/ 89 w 242"/>
                    <a:gd name="T23" fmla="*/ 119 h 121"/>
                    <a:gd name="T24" fmla="*/ 93 w 242"/>
                    <a:gd name="T25" fmla="*/ 115 h 121"/>
                    <a:gd name="T26" fmla="*/ 72 w 242"/>
                    <a:gd name="T27" fmla="*/ 115 h 121"/>
                    <a:gd name="T28" fmla="*/ 48 w 242"/>
                    <a:gd name="T29" fmla="*/ 112 h 121"/>
                    <a:gd name="T30" fmla="*/ 30 w 242"/>
                    <a:gd name="T31" fmla="*/ 101 h 121"/>
                    <a:gd name="T32" fmla="*/ 20 w 242"/>
                    <a:gd name="T33" fmla="*/ 83 h 121"/>
                    <a:gd name="T34" fmla="*/ 16 w 242"/>
                    <a:gd name="T35" fmla="*/ 60 h 121"/>
                    <a:gd name="T36" fmla="*/ 20 w 242"/>
                    <a:gd name="T37" fmla="*/ 37 h 121"/>
                    <a:gd name="T38" fmla="*/ 30 w 242"/>
                    <a:gd name="T39" fmla="*/ 18 h 121"/>
                    <a:gd name="T40" fmla="*/ 49 w 242"/>
                    <a:gd name="T41" fmla="*/ 8 h 121"/>
                    <a:gd name="T42" fmla="*/ 99 w 242"/>
                    <a:gd name="T43" fmla="*/ 8 h 121"/>
                    <a:gd name="T44" fmla="*/ 99 w 242"/>
                    <a:gd name="T45" fmla="*/ 4 h 121"/>
                    <a:gd name="T46" fmla="*/ 94 w 242"/>
                    <a:gd name="T47" fmla="*/ 3 h 121"/>
                    <a:gd name="T48" fmla="*/ 82 w 242"/>
                    <a:gd name="T49" fmla="*/ 0 h 121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242"/>
                    <a:gd name="T76" fmla="*/ 0 h 121"/>
                    <a:gd name="T77" fmla="*/ 242 w 242"/>
                    <a:gd name="T78" fmla="*/ 121 h 121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242" h="121">
                      <a:moveTo>
                        <a:pt x="82" y="0"/>
                      </a:moveTo>
                      <a:lnTo>
                        <a:pt x="67" y="0"/>
                      </a:lnTo>
                      <a:lnTo>
                        <a:pt x="43" y="3"/>
                      </a:lnTo>
                      <a:lnTo>
                        <a:pt x="23" y="13"/>
                      </a:lnTo>
                      <a:lnTo>
                        <a:pt x="8" y="28"/>
                      </a:lnTo>
                      <a:lnTo>
                        <a:pt x="0" y="48"/>
                      </a:lnTo>
                      <a:lnTo>
                        <a:pt x="2" y="72"/>
                      </a:lnTo>
                      <a:lnTo>
                        <a:pt x="9" y="93"/>
                      </a:lnTo>
                      <a:lnTo>
                        <a:pt x="21" y="109"/>
                      </a:lnTo>
                      <a:lnTo>
                        <a:pt x="39" y="119"/>
                      </a:lnTo>
                      <a:lnTo>
                        <a:pt x="70" y="120"/>
                      </a:lnTo>
                      <a:lnTo>
                        <a:pt x="89" y="119"/>
                      </a:lnTo>
                      <a:lnTo>
                        <a:pt x="93" y="115"/>
                      </a:lnTo>
                      <a:lnTo>
                        <a:pt x="72" y="115"/>
                      </a:lnTo>
                      <a:lnTo>
                        <a:pt x="48" y="112"/>
                      </a:lnTo>
                      <a:lnTo>
                        <a:pt x="30" y="101"/>
                      </a:lnTo>
                      <a:lnTo>
                        <a:pt x="20" y="83"/>
                      </a:lnTo>
                      <a:lnTo>
                        <a:pt x="16" y="60"/>
                      </a:lnTo>
                      <a:lnTo>
                        <a:pt x="20" y="37"/>
                      </a:lnTo>
                      <a:lnTo>
                        <a:pt x="30" y="18"/>
                      </a:lnTo>
                      <a:lnTo>
                        <a:pt x="49" y="8"/>
                      </a:lnTo>
                      <a:lnTo>
                        <a:pt x="99" y="8"/>
                      </a:lnTo>
                      <a:lnTo>
                        <a:pt x="99" y="4"/>
                      </a:lnTo>
                      <a:lnTo>
                        <a:pt x="94" y="3"/>
                      </a:lnTo>
                      <a:lnTo>
                        <a:pt x="8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5" name="Freeform 73">
                  <a:extLst>
                    <a:ext uri="{FF2B5EF4-FFF2-40B4-BE49-F238E27FC236}">
                      <a16:creationId xmlns:a16="http://schemas.microsoft.com/office/drawing/2014/main" id="{9D956987-64AE-4BA1-8AEB-704959F43F3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102 w 242"/>
                    <a:gd name="T1" fmla="*/ 88 h 121"/>
                    <a:gd name="T2" fmla="*/ 90 w 242"/>
                    <a:gd name="T3" fmla="*/ 106 h 121"/>
                    <a:gd name="T4" fmla="*/ 72 w 242"/>
                    <a:gd name="T5" fmla="*/ 115 h 121"/>
                    <a:gd name="T6" fmla="*/ 93 w 242"/>
                    <a:gd name="T7" fmla="*/ 115 h 121"/>
                    <a:gd name="T8" fmla="*/ 100 w 242"/>
                    <a:gd name="T9" fmla="*/ 110 h 121"/>
                    <a:gd name="T10" fmla="*/ 104 w 242"/>
                    <a:gd name="T11" fmla="*/ 96 h 121"/>
                    <a:gd name="T12" fmla="*/ 106 w 242"/>
                    <a:gd name="T13" fmla="*/ 88 h 121"/>
                    <a:gd name="T14" fmla="*/ 102 w 242"/>
                    <a:gd name="T15" fmla="*/ 8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102" y="88"/>
                      </a:moveTo>
                      <a:lnTo>
                        <a:pt x="90" y="106"/>
                      </a:lnTo>
                      <a:lnTo>
                        <a:pt x="72" y="115"/>
                      </a:lnTo>
                      <a:lnTo>
                        <a:pt x="93" y="115"/>
                      </a:lnTo>
                      <a:lnTo>
                        <a:pt x="100" y="110"/>
                      </a:lnTo>
                      <a:lnTo>
                        <a:pt x="104" y="96"/>
                      </a:lnTo>
                      <a:lnTo>
                        <a:pt x="106" y="88"/>
                      </a:lnTo>
                      <a:lnTo>
                        <a:pt x="10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6" name="Freeform 72">
                  <a:extLst>
                    <a:ext uri="{FF2B5EF4-FFF2-40B4-BE49-F238E27FC236}">
                      <a16:creationId xmlns:a16="http://schemas.microsoft.com/office/drawing/2014/main" id="{ABB37993-458D-44B8-A1E4-BADC7B19F29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99 w 242"/>
                    <a:gd name="T1" fmla="*/ 8 h 121"/>
                    <a:gd name="T2" fmla="*/ 49 w 242"/>
                    <a:gd name="T3" fmla="*/ 8 h 121"/>
                    <a:gd name="T4" fmla="*/ 76 w 242"/>
                    <a:gd name="T5" fmla="*/ 9 h 121"/>
                    <a:gd name="T6" fmla="*/ 91 w 242"/>
                    <a:gd name="T7" fmla="*/ 18 h 121"/>
                    <a:gd name="T8" fmla="*/ 102 w 242"/>
                    <a:gd name="T9" fmla="*/ 32 h 121"/>
                    <a:gd name="T10" fmla="*/ 101 w 242"/>
                    <a:gd name="T11" fmla="*/ 22 h 121"/>
                    <a:gd name="T12" fmla="*/ 100 w 242"/>
                    <a:gd name="T13" fmla="*/ 14 h 121"/>
                    <a:gd name="T14" fmla="*/ 99 w 242"/>
                    <a:gd name="T15" fmla="*/ 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99" y="8"/>
                      </a:moveTo>
                      <a:lnTo>
                        <a:pt x="49" y="8"/>
                      </a:lnTo>
                      <a:lnTo>
                        <a:pt x="76" y="9"/>
                      </a:lnTo>
                      <a:lnTo>
                        <a:pt x="91" y="18"/>
                      </a:lnTo>
                      <a:lnTo>
                        <a:pt x="102" y="32"/>
                      </a:lnTo>
                      <a:lnTo>
                        <a:pt x="101" y="22"/>
                      </a:lnTo>
                      <a:lnTo>
                        <a:pt x="100" y="14"/>
                      </a:lnTo>
                      <a:lnTo>
                        <a:pt x="99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7" name="Freeform 71">
                  <a:extLst>
                    <a:ext uri="{FF2B5EF4-FFF2-40B4-BE49-F238E27FC236}">
                      <a16:creationId xmlns:a16="http://schemas.microsoft.com/office/drawing/2014/main" id="{2FB46100-74DF-4C71-AF8C-4770633BD8C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163 w 242"/>
                    <a:gd name="T1" fmla="*/ 2 h 121"/>
                    <a:gd name="T2" fmla="*/ 115 w 242"/>
                    <a:gd name="T3" fmla="*/ 2 h 121"/>
                    <a:gd name="T4" fmla="*/ 115 w 242"/>
                    <a:gd name="T5" fmla="*/ 7 h 121"/>
                    <a:gd name="T6" fmla="*/ 131 w 242"/>
                    <a:gd name="T7" fmla="*/ 8 h 121"/>
                    <a:gd name="T8" fmla="*/ 132 w 242"/>
                    <a:gd name="T9" fmla="*/ 9 h 121"/>
                    <a:gd name="T10" fmla="*/ 132 w 242"/>
                    <a:gd name="T11" fmla="*/ 113 h 121"/>
                    <a:gd name="T12" fmla="*/ 131 w 242"/>
                    <a:gd name="T13" fmla="*/ 114 h 121"/>
                    <a:gd name="T14" fmla="*/ 116 w 242"/>
                    <a:gd name="T15" fmla="*/ 115 h 121"/>
                    <a:gd name="T16" fmla="*/ 116 w 242"/>
                    <a:gd name="T17" fmla="*/ 119 h 121"/>
                    <a:gd name="T18" fmla="*/ 163 w 242"/>
                    <a:gd name="T19" fmla="*/ 119 h 121"/>
                    <a:gd name="T20" fmla="*/ 163 w 242"/>
                    <a:gd name="T21" fmla="*/ 115 h 121"/>
                    <a:gd name="T22" fmla="*/ 149 w 242"/>
                    <a:gd name="T23" fmla="*/ 114 h 121"/>
                    <a:gd name="T24" fmla="*/ 147 w 242"/>
                    <a:gd name="T25" fmla="*/ 113 h 121"/>
                    <a:gd name="T26" fmla="*/ 147 w 242"/>
                    <a:gd name="T27" fmla="*/ 61 h 121"/>
                    <a:gd name="T28" fmla="*/ 225 w 242"/>
                    <a:gd name="T29" fmla="*/ 61 h 121"/>
                    <a:gd name="T30" fmla="*/ 225 w 242"/>
                    <a:gd name="T31" fmla="*/ 54 h 121"/>
                    <a:gd name="T32" fmla="*/ 147 w 242"/>
                    <a:gd name="T33" fmla="*/ 54 h 121"/>
                    <a:gd name="T34" fmla="*/ 147 w 242"/>
                    <a:gd name="T35" fmla="*/ 9 h 121"/>
                    <a:gd name="T36" fmla="*/ 149 w 242"/>
                    <a:gd name="T37" fmla="*/ 8 h 121"/>
                    <a:gd name="T38" fmla="*/ 163 w 242"/>
                    <a:gd name="T39" fmla="*/ 7 h 121"/>
                    <a:gd name="T40" fmla="*/ 163 w 242"/>
                    <a:gd name="T41" fmla="*/ 2 h 121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242"/>
                    <a:gd name="T64" fmla="*/ 0 h 121"/>
                    <a:gd name="T65" fmla="*/ 242 w 242"/>
                    <a:gd name="T66" fmla="*/ 121 h 121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242" h="121">
                      <a:moveTo>
                        <a:pt x="163" y="2"/>
                      </a:moveTo>
                      <a:lnTo>
                        <a:pt x="115" y="2"/>
                      </a:lnTo>
                      <a:lnTo>
                        <a:pt x="115" y="7"/>
                      </a:lnTo>
                      <a:lnTo>
                        <a:pt x="131" y="8"/>
                      </a:lnTo>
                      <a:lnTo>
                        <a:pt x="132" y="9"/>
                      </a:lnTo>
                      <a:lnTo>
                        <a:pt x="132" y="113"/>
                      </a:lnTo>
                      <a:lnTo>
                        <a:pt x="131" y="114"/>
                      </a:lnTo>
                      <a:lnTo>
                        <a:pt x="116" y="115"/>
                      </a:lnTo>
                      <a:lnTo>
                        <a:pt x="116" y="119"/>
                      </a:lnTo>
                      <a:lnTo>
                        <a:pt x="163" y="119"/>
                      </a:lnTo>
                      <a:lnTo>
                        <a:pt x="163" y="115"/>
                      </a:lnTo>
                      <a:lnTo>
                        <a:pt x="149" y="114"/>
                      </a:lnTo>
                      <a:lnTo>
                        <a:pt x="147" y="113"/>
                      </a:lnTo>
                      <a:lnTo>
                        <a:pt x="147" y="61"/>
                      </a:lnTo>
                      <a:lnTo>
                        <a:pt x="225" y="61"/>
                      </a:lnTo>
                      <a:lnTo>
                        <a:pt x="225" y="54"/>
                      </a:lnTo>
                      <a:lnTo>
                        <a:pt x="147" y="54"/>
                      </a:lnTo>
                      <a:lnTo>
                        <a:pt x="147" y="9"/>
                      </a:lnTo>
                      <a:lnTo>
                        <a:pt x="149" y="8"/>
                      </a:lnTo>
                      <a:lnTo>
                        <a:pt x="163" y="7"/>
                      </a:lnTo>
                      <a:lnTo>
                        <a:pt x="163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8" name="Freeform 70">
                  <a:extLst>
                    <a:ext uri="{FF2B5EF4-FFF2-40B4-BE49-F238E27FC236}">
                      <a16:creationId xmlns:a16="http://schemas.microsoft.com/office/drawing/2014/main" id="{74248C7F-ABA0-4F6D-AB1D-1232EADABDC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225 w 242"/>
                    <a:gd name="T1" fmla="*/ 61 h 121"/>
                    <a:gd name="T2" fmla="*/ 210 w 242"/>
                    <a:gd name="T3" fmla="*/ 61 h 121"/>
                    <a:gd name="T4" fmla="*/ 210 w 242"/>
                    <a:gd name="T5" fmla="*/ 113 h 121"/>
                    <a:gd name="T6" fmla="*/ 208 w 242"/>
                    <a:gd name="T7" fmla="*/ 114 h 121"/>
                    <a:gd name="T8" fmla="*/ 192 w 242"/>
                    <a:gd name="T9" fmla="*/ 115 h 121"/>
                    <a:gd name="T10" fmla="*/ 192 w 242"/>
                    <a:gd name="T11" fmla="*/ 119 h 121"/>
                    <a:gd name="T12" fmla="*/ 241 w 242"/>
                    <a:gd name="T13" fmla="*/ 119 h 121"/>
                    <a:gd name="T14" fmla="*/ 241 w 242"/>
                    <a:gd name="T15" fmla="*/ 115 h 121"/>
                    <a:gd name="T16" fmla="*/ 226 w 242"/>
                    <a:gd name="T17" fmla="*/ 114 h 121"/>
                    <a:gd name="T18" fmla="*/ 225 w 242"/>
                    <a:gd name="T19" fmla="*/ 113 h 121"/>
                    <a:gd name="T20" fmla="*/ 225 w 242"/>
                    <a:gd name="T21" fmla="*/ 61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25" y="61"/>
                      </a:moveTo>
                      <a:lnTo>
                        <a:pt x="210" y="61"/>
                      </a:lnTo>
                      <a:lnTo>
                        <a:pt x="210" y="113"/>
                      </a:lnTo>
                      <a:lnTo>
                        <a:pt x="208" y="114"/>
                      </a:lnTo>
                      <a:lnTo>
                        <a:pt x="192" y="115"/>
                      </a:lnTo>
                      <a:lnTo>
                        <a:pt x="192" y="119"/>
                      </a:lnTo>
                      <a:lnTo>
                        <a:pt x="241" y="119"/>
                      </a:lnTo>
                      <a:lnTo>
                        <a:pt x="241" y="115"/>
                      </a:lnTo>
                      <a:lnTo>
                        <a:pt x="226" y="114"/>
                      </a:lnTo>
                      <a:lnTo>
                        <a:pt x="225" y="113"/>
                      </a:lnTo>
                      <a:lnTo>
                        <a:pt x="225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9" name="Freeform 69">
                  <a:extLst>
                    <a:ext uri="{FF2B5EF4-FFF2-40B4-BE49-F238E27FC236}">
                      <a16:creationId xmlns:a16="http://schemas.microsoft.com/office/drawing/2014/main" id="{B7B94F0C-E37F-4438-888A-AD70E42F791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241 w 242"/>
                    <a:gd name="T1" fmla="*/ 2 h 121"/>
                    <a:gd name="T2" fmla="*/ 194 w 242"/>
                    <a:gd name="T3" fmla="*/ 2 h 121"/>
                    <a:gd name="T4" fmla="*/ 194 w 242"/>
                    <a:gd name="T5" fmla="*/ 7 h 121"/>
                    <a:gd name="T6" fmla="*/ 208 w 242"/>
                    <a:gd name="T7" fmla="*/ 8 h 121"/>
                    <a:gd name="T8" fmla="*/ 210 w 242"/>
                    <a:gd name="T9" fmla="*/ 9 h 121"/>
                    <a:gd name="T10" fmla="*/ 210 w 242"/>
                    <a:gd name="T11" fmla="*/ 54 h 121"/>
                    <a:gd name="T12" fmla="*/ 225 w 242"/>
                    <a:gd name="T13" fmla="*/ 54 h 121"/>
                    <a:gd name="T14" fmla="*/ 225 w 242"/>
                    <a:gd name="T15" fmla="*/ 9 h 121"/>
                    <a:gd name="T16" fmla="*/ 226 w 242"/>
                    <a:gd name="T17" fmla="*/ 8 h 121"/>
                    <a:gd name="T18" fmla="*/ 241 w 242"/>
                    <a:gd name="T19" fmla="*/ 7 h 121"/>
                    <a:gd name="T20" fmla="*/ 241 w 242"/>
                    <a:gd name="T21" fmla="*/ 2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41" y="2"/>
                      </a:moveTo>
                      <a:lnTo>
                        <a:pt x="194" y="2"/>
                      </a:lnTo>
                      <a:lnTo>
                        <a:pt x="194" y="7"/>
                      </a:lnTo>
                      <a:lnTo>
                        <a:pt x="208" y="8"/>
                      </a:lnTo>
                      <a:lnTo>
                        <a:pt x="210" y="9"/>
                      </a:lnTo>
                      <a:lnTo>
                        <a:pt x="210" y="54"/>
                      </a:lnTo>
                      <a:lnTo>
                        <a:pt x="225" y="54"/>
                      </a:lnTo>
                      <a:lnTo>
                        <a:pt x="225" y="9"/>
                      </a:lnTo>
                      <a:lnTo>
                        <a:pt x="226" y="8"/>
                      </a:lnTo>
                      <a:lnTo>
                        <a:pt x="241" y="7"/>
                      </a:lnTo>
                      <a:lnTo>
                        <a:pt x="241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08" name="Group 63">
                <a:extLst>
                  <a:ext uri="{FF2B5EF4-FFF2-40B4-BE49-F238E27FC236}">
                    <a16:creationId xmlns:a16="http://schemas.microsoft.com/office/drawing/2014/main" id="{6C6BE23C-2171-4EF7-8A9B-1C458FC6CFF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53" y="130"/>
                <a:ext cx="47" cy="82"/>
                <a:chOff x="253" y="130"/>
                <a:chExt cx="47" cy="82"/>
              </a:xfrm>
            </p:grpSpPr>
            <p:sp>
              <p:nvSpPr>
                <p:cNvPr id="25770" name="Freeform 67">
                  <a:extLst>
                    <a:ext uri="{FF2B5EF4-FFF2-40B4-BE49-F238E27FC236}">
                      <a16:creationId xmlns:a16="http://schemas.microsoft.com/office/drawing/2014/main" id="{DA65CA03-8DC7-4776-A9F0-80023CB91CA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3 w 47"/>
                    <a:gd name="T1" fmla="*/ 69 h 82"/>
                    <a:gd name="T2" fmla="*/ 0 w 47"/>
                    <a:gd name="T3" fmla="*/ 72 h 82"/>
                    <a:gd name="T4" fmla="*/ 1 w 47"/>
                    <a:gd name="T5" fmla="*/ 77 h 82"/>
                    <a:gd name="T6" fmla="*/ 4 w 47"/>
                    <a:gd name="T7" fmla="*/ 79 h 82"/>
                    <a:gd name="T8" fmla="*/ 8 w 47"/>
                    <a:gd name="T9" fmla="*/ 81 h 82"/>
                    <a:gd name="T10" fmla="*/ 13 w 47"/>
                    <a:gd name="T11" fmla="*/ 81 h 82"/>
                    <a:gd name="T12" fmla="*/ 30 w 47"/>
                    <a:gd name="T13" fmla="*/ 76 h 82"/>
                    <a:gd name="T14" fmla="*/ 31 w 47"/>
                    <a:gd name="T15" fmla="*/ 75 h 82"/>
                    <a:gd name="T16" fmla="*/ 14 w 47"/>
                    <a:gd name="T17" fmla="*/ 75 h 82"/>
                    <a:gd name="T18" fmla="*/ 10 w 47"/>
                    <a:gd name="T19" fmla="*/ 71 h 82"/>
                    <a:gd name="T20" fmla="*/ 7 w 47"/>
                    <a:gd name="T21" fmla="*/ 69 h 82"/>
                    <a:gd name="T22" fmla="*/ 3 w 47"/>
                    <a:gd name="T23" fmla="*/ 69 h 82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w 47"/>
                    <a:gd name="T37" fmla="*/ 0 h 82"/>
                    <a:gd name="T38" fmla="*/ 47 w 47"/>
                    <a:gd name="T39" fmla="*/ 82 h 82"/>
                  </a:gdLst>
                  <a:ahLst/>
                  <a:cxnLst>
                    <a:cxn ang="T24">
                      <a:pos x="T0" y="T1"/>
                    </a:cxn>
                    <a:cxn ang="T25">
                      <a:pos x="T2" y="T3"/>
                    </a:cxn>
                    <a:cxn ang="T26">
                      <a:pos x="T4" y="T5"/>
                    </a:cxn>
                    <a:cxn ang="T27">
                      <a:pos x="T6" y="T7"/>
                    </a:cxn>
                    <a:cxn ang="T28">
                      <a:pos x="T8" y="T9"/>
                    </a:cxn>
                    <a:cxn ang="T29">
                      <a:pos x="T10" y="T11"/>
                    </a:cxn>
                    <a:cxn ang="T30">
                      <a:pos x="T12" y="T13"/>
                    </a:cxn>
                    <a:cxn ang="T31">
                      <a:pos x="T14" y="T15"/>
                    </a:cxn>
                    <a:cxn ang="T32">
                      <a:pos x="T16" y="T17"/>
                    </a:cxn>
                    <a:cxn ang="T33">
                      <a:pos x="T18" y="T19"/>
                    </a:cxn>
                    <a:cxn ang="T34">
                      <a:pos x="T20" y="T21"/>
                    </a:cxn>
                    <a:cxn ang="T35">
                      <a:pos x="T22" y="T23"/>
                    </a:cxn>
                  </a:cxnLst>
                  <a:rect l="T36" t="T37" r="T38" b="T39"/>
                  <a:pathLst>
                    <a:path w="47" h="82">
                      <a:moveTo>
                        <a:pt x="3" y="69"/>
                      </a:moveTo>
                      <a:lnTo>
                        <a:pt x="0" y="72"/>
                      </a:lnTo>
                      <a:lnTo>
                        <a:pt x="1" y="77"/>
                      </a:lnTo>
                      <a:lnTo>
                        <a:pt x="4" y="79"/>
                      </a:lnTo>
                      <a:lnTo>
                        <a:pt x="8" y="81"/>
                      </a:lnTo>
                      <a:lnTo>
                        <a:pt x="13" y="81"/>
                      </a:lnTo>
                      <a:lnTo>
                        <a:pt x="30" y="76"/>
                      </a:lnTo>
                      <a:lnTo>
                        <a:pt x="31" y="75"/>
                      </a:lnTo>
                      <a:lnTo>
                        <a:pt x="14" y="75"/>
                      </a:lnTo>
                      <a:lnTo>
                        <a:pt x="10" y="71"/>
                      </a:lnTo>
                      <a:lnTo>
                        <a:pt x="7" y="69"/>
                      </a:lnTo>
                      <a:lnTo>
                        <a:pt x="3" y="6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1" name="Freeform 66">
                  <a:extLst>
                    <a:ext uri="{FF2B5EF4-FFF2-40B4-BE49-F238E27FC236}">
                      <a16:creationId xmlns:a16="http://schemas.microsoft.com/office/drawing/2014/main" id="{82CA0202-6EB3-4390-9406-59283507E56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45 w 47"/>
                    <a:gd name="T1" fmla="*/ 37 h 82"/>
                    <a:gd name="T2" fmla="*/ 29 w 47"/>
                    <a:gd name="T3" fmla="*/ 37 h 82"/>
                    <a:gd name="T4" fmla="*/ 37 w 47"/>
                    <a:gd name="T5" fmla="*/ 41 h 82"/>
                    <a:gd name="T6" fmla="*/ 37 w 47"/>
                    <a:gd name="T7" fmla="*/ 68 h 82"/>
                    <a:gd name="T8" fmla="*/ 28 w 47"/>
                    <a:gd name="T9" fmla="*/ 75 h 82"/>
                    <a:gd name="T10" fmla="*/ 31 w 47"/>
                    <a:gd name="T11" fmla="*/ 75 h 82"/>
                    <a:gd name="T12" fmla="*/ 46 w 47"/>
                    <a:gd name="T13" fmla="*/ 58 h 82"/>
                    <a:gd name="T14" fmla="*/ 47 w 47"/>
                    <a:gd name="T15" fmla="*/ 40 h 82"/>
                    <a:gd name="T16" fmla="*/ 45 w 47"/>
                    <a:gd name="T17" fmla="*/ 37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47"/>
                    <a:gd name="T28" fmla="*/ 0 h 82"/>
                    <a:gd name="T29" fmla="*/ 47 w 47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47" h="82">
                      <a:moveTo>
                        <a:pt x="45" y="37"/>
                      </a:moveTo>
                      <a:lnTo>
                        <a:pt x="29" y="37"/>
                      </a:lnTo>
                      <a:lnTo>
                        <a:pt x="37" y="41"/>
                      </a:lnTo>
                      <a:lnTo>
                        <a:pt x="37" y="68"/>
                      </a:lnTo>
                      <a:lnTo>
                        <a:pt x="28" y="75"/>
                      </a:lnTo>
                      <a:lnTo>
                        <a:pt x="31" y="75"/>
                      </a:lnTo>
                      <a:lnTo>
                        <a:pt x="46" y="58"/>
                      </a:lnTo>
                      <a:lnTo>
                        <a:pt x="47" y="40"/>
                      </a:lnTo>
                      <a:lnTo>
                        <a:pt x="45" y="3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2" name="Freeform 65">
                  <a:extLst>
                    <a:ext uri="{FF2B5EF4-FFF2-40B4-BE49-F238E27FC236}">
                      <a16:creationId xmlns:a16="http://schemas.microsoft.com/office/drawing/2014/main" id="{6A54B300-59ED-4D8F-88D0-173A7706079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42 w 47"/>
                    <a:gd name="T1" fmla="*/ 6 h 82"/>
                    <a:gd name="T2" fmla="*/ 27 w 47"/>
                    <a:gd name="T3" fmla="*/ 6 h 82"/>
                    <a:gd name="T4" fmla="*/ 32 w 47"/>
                    <a:gd name="T5" fmla="*/ 10 h 82"/>
                    <a:gd name="T6" fmla="*/ 32 w 47"/>
                    <a:gd name="T7" fmla="*/ 25 h 82"/>
                    <a:gd name="T8" fmla="*/ 24 w 47"/>
                    <a:gd name="T9" fmla="*/ 30 h 82"/>
                    <a:gd name="T10" fmla="*/ 10 w 47"/>
                    <a:gd name="T11" fmla="*/ 36 h 82"/>
                    <a:gd name="T12" fmla="*/ 11 w 47"/>
                    <a:gd name="T13" fmla="*/ 38 h 82"/>
                    <a:gd name="T14" fmla="*/ 13 w 47"/>
                    <a:gd name="T15" fmla="*/ 38 h 82"/>
                    <a:gd name="T16" fmla="*/ 16 w 47"/>
                    <a:gd name="T17" fmla="*/ 37 h 82"/>
                    <a:gd name="T18" fmla="*/ 45 w 47"/>
                    <a:gd name="T19" fmla="*/ 37 h 82"/>
                    <a:gd name="T20" fmla="*/ 40 w 47"/>
                    <a:gd name="T21" fmla="*/ 31 h 82"/>
                    <a:gd name="T22" fmla="*/ 28 w 47"/>
                    <a:gd name="T23" fmla="*/ 30 h 82"/>
                    <a:gd name="T24" fmla="*/ 28 w 47"/>
                    <a:gd name="T25" fmla="*/ 30 h 82"/>
                    <a:gd name="T26" fmla="*/ 33 w 47"/>
                    <a:gd name="T27" fmla="*/ 27 h 82"/>
                    <a:gd name="T28" fmla="*/ 37 w 47"/>
                    <a:gd name="T29" fmla="*/ 25 h 82"/>
                    <a:gd name="T30" fmla="*/ 41 w 47"/>
                    <a:gd name="T31" fmla="*/ 21 h 82"/>
                    <a:gd name="T32" fmla="*/ 42 w 47"/>
                    <a:gd name="T33" fmla="*/ 18 h 82"/>
                    <a:gd name="T34" fmla="*/ 42 w 47"/>
                    <a:gd name="T35" fmla="*/ 6 h 82"/>
                    <a:gd name="T36" fmla="*/ 42 w 47"/>
                    <a:gd name="T37" fmla="*/ 6 h 82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w 47"/>
                    <a:gd name="T58" fmla="*/ 0 h 82"/>
                    <a:gd name="T59" fmla="*/ 47 w 47"/>
                    <a:gd name="T60" fmla="*/ 82 h 82"/>
                  </a:gdLst>
                  <a:ahLst/>
                  <a:cxnLst>
                    <a:cxn ang="T38">
                      <a:pos x="T0" y="T1"/>
                    </a:cxn>
                    <a:cxn ang="T39">
                      <a:pos x="T2" y="T3"/>
                    </a:cxn>
                    <a:cxn ang="T40">
                      <a:pos x="T4" y="T5"/>
                    </a:cxn>
                    <a:cxn ang="T41">
                      <a:pos x="T6" y="T7"/>
                    </a:cxn>
                    <a:cxn ang="T42">
                      <a:pos x="T8" y="T9"/>
                    </a:cxn>
                    <a:cxn ang="T43">
                      <a:pos x="T10" y="T11"/>
                    </a:cxn>
                    <a:cxn ang="T44">
                      <a:pos x="T12" y="T13"/>
                    </a:cxn>
                    <a:cxn ang="T45">
                      <a:pos x="T14" y="T15"/>
                    </a:cxn>
                    <a:cxn ang="T46">
                      <a:pos x="T16" y="T17"/>
                    </a:cxn>
                    <a:cxn ang="T47">
                      <a:pos x="T18" y="T19"/>
                    </a:cxn>
                    <a:cxn ang="T48">
                      <a:pos x="T20" y="T21"/>
                    </a:cxn>
                    <a:cxn ang="T49">
                      <a:pos x="T22" y="T23"/>
                    </a:cxn>
                    <a:cxn ang="T50">
                      <a:pos x="T24" y="T25"/>
                    </a:cxn>
                    <a:cxn ang="T51">
                      <a:pos x="T26" y="T27"/>
                    </a:cxn>
                    <a:cxn ang="T52">
                      <a:pos x="T28" y="T29"/>
                    </a:cxn>
                    <a:cxn ang="T53">
                      <a:pos x="T30" y="T31"/>
                    </a:cxn>
                    <a:cxn ang="T54">
                      <a:pos x="T32" y="T33"/>
                    </a:cxn>
                    <a:cxn ang="T55">
                      <a:pos x="T34" y="T35"/>
                    </a:cxn>
                    <a:cxn ang="T56">
                      <a:pos x="T36" y="T37"/>
                    </a:cxn>
                  </a:cxnLst>
                  <a:rect l="T57" t="T58" r="T59" b="T60"/>
                  <a:pathLst>
                    <a:path w="47" h="82">
                      <a:moveTo>
                        <a:pt x="42" y="6"/>
                      </a:moveTo>
                      <a:lnTo>
                        <a:pt x="27" y="6"/>
                      </a:lnTo>
                      <a:lnTo>
                        <a:pt x="32" y="10"/>
                      </a:lnTo>
                      <a:lnTo>
                        <a:pt x="32" y="25"/>
                      </a:lnTo>
                      <a:lnTo>
                        <a:pt x="24" y="30"/>
                      </a:lnTo>
                      <a:lnTo>
                        <a:pt x="10" y="36"/>
                      </a:lnTo>
                      <a:lnTo>
                        <a:pt x="11" y="38"/>
                      </a:lnTo>
                      <a:lnTo>
                        <a:pt x="13" y="38"/>
                      </a:lnTo>
                      <a:lnTo>
                        <a:pt x="16" y="37"/>
                      </a:lnTo>
                      <a:lnTo>
                        <a:pt x="45" y="37"/>
                      </a:lnTo>
                      <a:lnTo>
                        <a:pt x="40" y="31"/>
                      </a:lnTo>
                      <a:lnTo>
                        <a:pt x="28" y="30"/>
                      </a:lnTo>
                      <a:lnTo>
                        <a:pt x="33" y="27"/>
                      </a:lnTo>
                      <a:lnTo>
                        <a:pt x="37" y="25"/>
                      </a:lnTo>
                      <a:lnTo>
                        <a:pt x="41" y="21"/>
                      </a:lnTo>
                      <a:lnTo>
                        <a:pt x="42" y="18"/>
                      </a:lnTo>
                      <a:lnTo>
                        <a:pt x="42" y="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73" name="Freeform 64">
                  <a:extLst>
                    <a:ext uri="{FF2B5EF4-FFF2-40B4-BE49-F238E27FC236}">
                      <a16:creationId xmlns:a16="http://schemas.microsoft.com/office/drawing/2014/main" id="{69324383-AE93-43AC-96CE-F6B9D836FC3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35 w 47"/>
                    <a:gd name="T1" fmla="*/ 0 h 82"/>
                    <a:gd name="T2" fmla="*/ 17 w 47"/>
                    <a:gd name="T3" fmla="*/ 0 h 82"/>
                    <a:gd name="T4" fmla="*/ 12 w 47"/>
                    <a:gd name="T5" fmla="*/ 2 h 82"/>
                    <a:gd name="T6" fmla="*/ 8 w 47"/>
                    <a:gd name="T7" fmla="*/ 6 h 82"/>
                    <a:gd name="T8" fmla="*/ 3 w 47"/>
                    <a:gd name="T9" fmla="*/ 14 h 82"/>
                    <a:gd name="T10" fmla="*/ 5 w 47"/>
                    <a:gd name="T11" fmla="*/ 16 h 82"/>
                    <a:gd name="T12" fmla="*/ 8 w 47"/>
                    <a:gd name="T13" fmla="*/ 12 h 82"/>
                    <a:gd name="T14" fmla="*/ 13 w 47"/>
                    <a:gd name="T15" fmla="*/ 6 h 82"/>
                    <a:gd name="T16" fmla="*/ 42 w 47"/>
                    <a:gd name="T17" fmla="*/ 6 h 82"/>
                    <a:gd name="T18" fmla="*/ 35 w 47"/>
                    <a:gd name="T19" fmla="*/ 0 h 82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w 47"/>
                    <a:gd name="T31" fmla="*/ 0 h 82"/>
                    <a:gd name="T32" fmla="*/ 47 w 47"/>
                    <a:gd name="T33" fmla="*/ 82 h 82"/>
                  </a:gdLst>
                  <a:ahLst/>
                  <a:cxnLst>
                    <a:cxn ang="T20">
                      <a:pos x="T0" y="T1"/>
                    </a:cxn>
                    <a:cxn ang="T21">
                      <a:pos x="T2" y="T3"/>
                    </a:cxn>
                    <a:cxn ang="T22">
                      <a:pos x="T4" y="T5"/>
                    </a:cxn>
                    <a:cxn ang="T23">
                      <a:pos x="T6" y="T7"/>
                    </a:cxn>
                    <a:cxn ang="T24">
                      <a:pos x="T8" y="T9"/>
                    </a:cxn>
                    <a:cxn ang="T25">
                      <a:pos x="T10" y="T11"/>
                    </a:cxn>
                    <a:cxn ang="T26">
                      <a:pos x="T12" y="T13"/>
                    </a:cxn>
                    <a:cxn ang="T27">
                      <a:pos x="T14" y="T15"/>
                    </a:cxn>
                    <a:cxn ang="T28">
                      <a:pos x="T16" y="T17"/>
                    </a:cxn>
                    <a:cxn ang="T29">
                      <a:pos x="T18" y="T19"/>
                    </a:cxn>
                  </a:cxnLst>
                  <a:rect l="T30" t="T31" r="T32" b="T33"/>
                  <a:pathLst>
                    <a:path w="47" h="82">
                      <a:moveTo>
                        <a:pt x="35" y="0"/>
                      </a:moveTo>
                      <a:lnTo>
                        <a:pt x="17" y="0"/>
                      </a:lnTo>
                      <a:lnTo>
                        <a:pt x="12" y="2"/>
                      </a:lnTo>
                      <a:lnTo>
                        <a:pt x="8" y="6"/>
                      </a:lnTo>
                      <a:lnTo>
                        <a:pt x="3" y="14"/>
                      </a:lnTo>
                      <a:lnTo>
                        <a:pt x="5" y="16"/>
                      </a:lnTo>
                      <a:lnTo>
                        <a:pt x="8" y="12"/>
                      </a:lnTo>
                      <a:lnTo>
                        <a:pt x="13" y="6"/>
                      </a:lnTo>
                      <a:lnTo>
                        <a:pt x="42" y="6"/>
                      </a:lnTo>
                      <a:lnTo>
                        <a:pt x="3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09" name="Group 61">
                <a:extLst>
                  <a:ext uri="{FF2B5EF4-FFF2-40B4-BE49-F238E27FC236}">
                    <a16:creationId xmlns:a16="http://schemas.microsoft.com/office/drawing/2014/main" id="{1CA80386-9D9C-4CA6-948C-928E4949FF2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919" y="116"/>
                <a:ext cx="189" cy="2"/>
                <a:chOff x="919" y="116"/>
                <a:chExt cx="189" cy="2"/>
              </a:xfrm>
            </p:grpSpPr>
            <p:sp>
              <p:nvSpPr>
                <p:cNvPr id="25769" name="Freeform 62">
                  <a:extLst>
                    <a:ext uri="{FF2B5EF4-FFF2-40B4-BE49-F238E27FC236}">
                      <a16:creationId xmlns:a16="http://schemas.microsoft.com/office/drawing/2014/main" id="{7BD3D690-1732-4E2E-859E-698C8CA99D8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919" y="116"/>
                  <a:ext cx="189" cy="2"/>
                </a:xfrm>
                <a:custGeom>
                  <a:avLst/>
                  <a:gdLst>
                    <a:gd name="T0" fmla="*/ 0 w 189"/>
                    <a:gd name="T1" fmla="*/ 0 h 2"/>
                    <a:gd name="T2" fmla="*/ 188 w 189"/>
                    <a:gd name="T3" fmla="*/ 0 h 2"/>
                    <a:gd name="T4" fmla="*/ 0 60000 65536"/>
                    <a:gd name="T5" fmla="*/ 0 60000 65536"/>
                    <a:gd name="T6" fmla="*/ 0 w 189"/>
                    <a:gd name="T7" fmla="*/ 0 h 2"/>
                    <a:gd name="T8" fmla="*/ 189 w 189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89" h="2">
                      <a:moveTo>
                        <a:pt x="0" y="0"/>
                      </a:moveTo>
                      <a:lnTo>
                        <a:pt x="188" y="0"/>
                      </a:lnTo>
                    </a:path>
                  </a:pathLst>
                </a:custGeom>
                <a:noFill/>
                <a:ln w="744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0" name="Group 52">
                <a:extLst>
                  <a:ext uri="{FF2B5EF4-FFF2-40B4-BE49-F238E27FC236}">
                    <a16:creationId xmlns:a16="http://schemas.microsoft.com/office/drawing/2014/main" id="{F9A9CCF6-78A1-401F-8B5D-6F95F89B4C8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316" y="56"/>
                <a:ext cx="1062" cy="122"/>
                <a:chOff x="316" y="56"/>
                <a:chExt cx="1062" cy="122"/>
              </a:xfrm>
            </p:grpSpPr>
            <p:sp>
              <p:nvSpPr>
                <p:cNvPr id="25761" name="Freeform 60">
                  <a:extLst>
                    <a:ext uri="{FF2B5EF4-FFF2-40B4-BE49-F238E27FC236}">
                      <a16:creationId xmlns:a16="http://schemas.microsoft.com/office/drawing/2014/main" id="{6314F3E1-0B11-42E3-BD96-EAEA0F3E04C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61 w 1062"/>
                    <a:gd name="T1" fmla="*/ 0 h 122"/>
                    <a:gd name="T2" fmla="*/ 36 w 1062"/>
                    <a:gd name="T3" fmla="*/ 4 h 122"/>
                    <a:gd name="T4" fmla="*/ 18 w 1062"/>
                    <a:gd name="T5" fmla="*/ 17 h 122"/>
                    <a:gd name="T6" fmla="*/ 6 w 1062"/>
                    <a:gd name="T7" fmla="*/ 34 h 122"/>
                    <a:gd name="T8" fmla="*/ 0 w 1062"/>
                    <a:gd name="T9" fmla="*/ 54 h 122"/>
                    <a:gd name="T10" fmla="*/ 3 w 1062"/>
                    <a:gd name="T11" fmla="*/ 80 h 122"/>
                    <a:gd name="T12" fmla="*/ 13 w 1062"/>
                    <a:gd name="T13" fmla="*/ 100 h 122"/>
                    <a:gd name="T14" fmla="*/ 28 w 1062"/>
                    <a:gd name="T15" fmla="*/ 114 h 122"/>
                    <a:gd name="T16" fmla="*/ 47 w 1062"/>
                    <a:gd name="T17" fmla="*/ 121 h 122"/>
                    <a:gd name="T18" fmla="*/ 73 w 1062"/>
                    <a:gd name="T19" fmla="*/ 119 h 122"/>
                    <a:gd name="T20" fmla="*/ 78 w 1062"/>
                    <a:gd name="T21" fmla="*/ 116 h 122"/>
                    <a:gd name="T22" fmla="*/ 65 w 1062"/>
                    <a:gd name="T23" fmla="*/ 116 h 122"/>
                    <a:gd name="T24" fmla="*/ 44 w 1062"/>
                    <a:gd name="T25" fmla="*/ 111 h 122"/>
                    <a:gd name="T26" fmla="*/ 29 w 1062"/>
                    <a:gd name="T27" fmla="*/ 98 h 122"/>
                    <a:gd name="T28" fmla="*/ 20 w 1062"/>
                    <a:gd name="T29" fmla="*/ 78 h 122"/>
                    <a:gd name="T30" fmla="*/ 21 w 1062"/>
                    <a:gd name="T31" fmla="*/ 45 h 122"/>
                    <a:gd name="T32" fmla="*/ 28 w 1062"/>
                    <a:gd name="T33" fmla="*/ 23 h 122"/>
                    <a:gd name="T34" fmla="*/ 40 w 1062"/>
                    <a:gd name="T35" fmla="*/ 10 h 122"/>
                    <a:gd name="T36" fmla="*/ 54 w 1062"/>
                    <a:gd name="T37" fmla="*/ 6 h 122"/>
                    <a:gd name="T38" fmla="*/ 84 w 1062"/>
                    <a:gd name="T39" fmla="*/ 6 h 122"/>
                    <a:gd name="T40" fmla="*/ 77 w 1062"/>
                    <a:gd name="T41" fmla="*/ 2 h 122"/>
                    <a:gd name="T42" fmla="*/ 61 w 1062"/>
                    <a:gd name="T43" fmla="*/ 0 h 122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w 1062"/>
                    <a:gd name="T67" fmla="*/ 0 h 122"/>
                    <a:gd name="T68" fmla="*/ 1062 w 1062"/>
                    <a:gd name="T69" fmla="*/ 122 h 122"/>
                  </a:gdLst>
                  <a:ahLst/>
                  <a:cxnLst>
                    <a:cxn ang="T44">
                      <a:pos x="T0" y="T1"/>
                    </a:cxn>
                    <a:cxn ang="T45">
                      <a:pos x="T2" y="T3"/>
                    </a:cxn>
                    <a:cxn ang="T46">
                      <a:pos x="T4" y="T5"/>
                    </a:cxn>
                    <a:cxn ang="T47">
                      <a:pos x="T6" y="T7"/>
                    </a:cxn>
                    <a:cxn ang="T48">
                      <a:pos x="T8" y="T9"/>
                    </a:cxn>
                    <a:cxn ang="T49">
                      <a:pos x="T10" y="T11"/>
                    </a:cxn>
                    <a:cxn ang="T50">
                      <a:pos x="T12" y="T13"/>
                    </a:cxn>
                    <a:cxn ang="T51">
                      <a:pos x="T14" y="T15"/>
                    </a:cxn>
                    <a:cxn ang="T52">
                      <a:pos x="T16" y="T17"/>
                    </a:cxn>
                    <a:cxn ang="T53">
                      <a:pos x="T18" y="T19"/>
                    </a:cxn>
                    <a:cxn ang="T54">
                      <a:pos x="T20" y="T21"/>
                    </a:cxn>
                    <a:cxn ang="T55">
                      <a:pos x="T22" y="T23"/>
                    </a:cxn>
                    <a:cxn ang="T56">
                      <a:pos x="T24" y="T25"/>
                    </a:cxn>
                    <a:cxn ang="T57">
                      <a:pos x="T26" y="T27"/>
                    </a:cxn>
                    <a:cxn ang="T58">
                      <a:pos x="T28" y="T29"/>
                    </a:cxn>
                    <a:cxn ang="T59">
                      <a:pos x="T30" y="T31"/>
                    </a:cxn>
                    <a:cxn ang="T60">
                      <a:pos x="T32" y="T33"/>
                    </a:cxn>
                    <a:cxn ang="T61">
                      <a:pos x="T34" y="T35"/>
                    </a:cxn>
                    <a:cxn ang="T62">
                      <a:pos x="T36" y="T37"/>
                    </a:cxn>
                    <a:cxn ang="T63">
                      <a:pos x="T38" y="T39"/>
                    </a:cxn>
                    <a:cxn ang="T64">
                      <a:pos x="T40" y="T41"/>
                    </a:cxn>
                    <a:cxn ang="T65">
                      <a:pos x="T42" y="T43"/>
                    </a:cxn>
                  </a:cxnLst>
                  <a:rect l="T66" t="T67" r="T68" b="T69"/>
                  <a:pathLst>
                    <a:path w="1062" h="122">
                      <a:moveTo>
                        <a:pt x="61" y="0"/>
                      </a:moveTo>
                      <a:lnTo>
                        <a:pt x="36" y="4"/>
                      </a:lnTo>
                      <a:lnTo>
                        <a:pt x="18" y="17"/>
                      </a:lnTo>
                      <a:lnTo>
                        <a:pt x="6" y="34"/>
                      </a:lnTo>
                      <a:lnTo>
                        <a:pt x="0" y="54"/>
                      </a:lnTo>
                      <a:lnTo>
                        <a:pt x="3" y="80"/>
                      </a:lnTo>
                      <a:lnTo>
                        <a:pt x="13" y="100"/>
                      </a:lnTo>
                      <a:lnTo>
                        <a:pt x="28" y="114"/>
                      </a:lnTo>
                      <a:lnTo>
                        <a:pt x="47" y="121"/>
                      </a:lnTo>
                      <a:lnTo>
                        <a:pt x="73" y="119"/>
                      </a:lnTo>
                      <a:lnTo>
                        <a:pt x="78" y="116"/>
                      </a:lnTo>
                      <a:lnTo>
                        <a:pt x="65" y="116"/>
                      </a:lnTo>
                      <a:lnTo>
                        <a:pt x="44" y="111"/>
                      </a:lnTo>
                      <a:lnTo>
                        <a:pt x="29" y="98"/>
                      </a:lnTo>
                      <a:lnTo>
                        <a:pt x="20" y="78"/>
                      </a:lnTo>
                      <a:lnTo>
                        <a:pt x="21" y="45"/>
                      </a:lnTo>
                      <a:lnTo>
                        <a:pt x="28" y="23"/>
                      </a:lnTo>
                      <a:lnTo>
                        <a:pt x="40" y="10"/>
                      </a:lnTo>
                      <a:lnTo>
                        <a:pt x="54" y="6"/>
                      </a:lnTo>
                      <a:lnTo>
                        <a:pt x="84" y="6"/>
                      </a:lnTo>
                      <a:lnTo>
                        <a:pt x="77" y="2"/>
                      </a:lnTo>
                      <a:lnTo>
                        <a:pt x="6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2" name="Freeform 59">
                  <a:extLst>
                    <a:ext uri="{FF2B5EF4-FFF2-40B4-BE49-F238E27FC236}">
                      <a16:creationId xmlns:a16="http://schemas.microsoft.com/office/drawing/2014/main" id="{6A5C2662-A1EF-46E7-8542-381ACEA0CFF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84 w 1062"/>
                    <a:gd name="T1" fmla="*/ 6 h 122"/>
                    <a:gd name="T2" fmla="*/ 54 w 1062"/>
                    <a:gd name="T3" fmla="*/ 6 h 122"/>
                    <a:gd name="T4" fmla="*/ 74 w 1062"/>
                    <a:gd name="T5" fmla="*/ 10 h 122"/>
                    <a:gd name="T6" fmla="*/ 89 w 1062"/>
                    <a:gd name="T7" fmla="*/ 23 h 122"/>
                    <a:gd name="T8" fmla="*/ 98 w 1062"/>
                    <a:gd name="T9" fmla="*/ 43 h 122"/>
                    <a:gd name="T10" fmla="*/ 101 w 1062"/>
                    <a:gd name="T11" fmla="*/ 66 h 122"/>
                    <a:gd name="T12" fmla="*/ 96 w 1062"/>
                    <a:gd name="T13" fmla="*/ 93 h 122"/>
                    <a:gd name="T14" fmla="*/ 83 w 1062"/>
                    <a:gd name="T15" fmla="*/ 109 h 122"/>
                    <a:gd name="T16" fmla="*/ 65 w 1062"/>
                    <a:gd name="T17" fmla="*/ 116 h 122"/>
                    <a:gd name="T18" fmla="*/ 78 w 1062"/>
                    <a:gd name="T19" fmla="*/ 116 h 122"/>
                    <a:gd name="T20" fmla="*/ 93 w 1062"/>
                    <a:gd name="T21" fmla="*/ 110 h 122"/>
                    <a:gd name="T22" fmla="*/ 108 w 1062"/>
                    <a:gd name="T23" fmla="*/ 95 h 122"/>
                    <a:gd name="T24" fmla="*/ 116 w 1062"/>
                    <a:gd name="T25" fmla="*/ 77 h 122"/>
                    <a:gd name="T26" fmla="*/ 114 w 1062"/>
                    <a:gd name="T27" fmla="*/ 48 h 122"/>
                    <a:gd name="T28" fmla="*/ 106 w 1062"/>
                    <a:gd name="T29" fmla="*/ 26 h 122"/>
                    <a:gd name="T30" fmla="*/ 93 w 1062"/>
                    <a:gd name="T31" fmla="*/ 11 h 122"/>
                    <a:gd name="T32" fmla="*/ 84 w 1062"/>
                    <a:gd name="T33" fmla="*/ 6 h 122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1062"/>
                    <a:gd name="T52" fmla="*/ 0 h 122"/>
                    <a:gd name="T53" fmla="*/ 1062 w 1062"/>
                    <a:gd name="T54" fmla="*/ 122 h 122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1062" h="122">
                      <a:moveTo>
                        <a:pt x="84" y="6"/>
                      </a:moveTo>
                      <a:lnTo>
                        <a:pt x="54" y="6"/>
                      </a:lnTo>
                      <a:lnTo>
                        <a:pt x="74" y="10"/>
                      </a:lnTo>
                      <a:lnTo>
                        <a:pt x="89" y="23"/>
                      </a:lnTo>
                      <a:lnTo>
                        <a:pt x="98" y="43"/>
                      </a:lnTo>
                      <a:lnTo>
                        <a:pt x="101" y="66"/>
                      </a:lnTo>
                      <a:lnTo>
                        <a:pt x="96" y="93"/>
                      </a:lnTo>
                      <a:lnTo>
                        <a:pt x="83" y="109"/>
                      </a:lnTo>
                      <a:lnTo>
                        <a:pt x="65" y="116"/>
                      </a:lnTo>
                      <a:lnTo>
                        <a:pt x="78" y="116"/>
                      </a:lnTo>
                      <a:lnTo>
                        <a:pt x="93" y="110"/>
                      </a:lnTo>
                      <a:lnTo>
                        <a:pt x="108" y="95"/>
                      </a:lnTo>
                      <a:lnTo>
                        <a:pt x="116" y="77"/>
                      </a:lnTo>
                      <a:lnTo>
                        <a:pt x="114" y="48"/>
                      </a:lnTo>
                      <a:lnTo>
                        <a:pt x="106" y="26"/>
                      </a:lnTo>
                      <a:lnTo>
                        <a:pt x="93" y="11"/>
                      </a:lnTo>
                      <a:lnTo>
                        <a:pt x="84" y="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3" name="Freeform 58">
                  <a:extLst>
                    <a:ext uri="{FF2B5EF4-FFF2-40B4-BE49-F238E27FC236}">
                      <a16:creationId xmlns:a16="http://schemas.microsoft.com/office/drawing/2014/main" id="{418ABA12-03D8-4C17-8B6A-CCFA1CAE6BF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902 w 1062"/>
                    <a:gd name="T1" fmla="*/ 0 h 122"/>
                    <a:gd name="T2" fmla="*/ 887 w 1062"/>
                    <a:gd name="T3" fmla="*/ 0 h 122"/>
                    <a:gd name="T4" fmla="*/ 863 w 1062"/>
                    <a:gd name="T5" fmla="*/ 3 h 122"/>
                    <a:gd name="T6" fmla="*/ 843 w 1062"/>
                    <a:gd name="T7" fmla="*/ 13 h 122"/>
                    <a:gd name="T8" fmla="*/ 829 w 1062"/>
                    <a:gd name="T9" fmla="*/ 28 h 122"/>
                    <a:gd name="T10" fmla="*/ 820 w 1062"/>
                    <a:gd name="T11" fmla="*/ 48 h 122"/>
                    <a:gd name="T12" fmla="*/ 822 w 1062"/>
                    <a:gd name="T13" fmla="*/ 72 h 122"/>
                    <a:gd name="T14" fmla="*/ 829 w 1062"/>
                    <a:gd name="T15" fmla="*/ 93 h 122"/>
                    <a:gd name="T16" fmla="*/ 841 w 1062"/>
                    <a:gd name="T17" fmla="*/ 109 h 122"/>
                    <a:gd name="T18" fmla="*/ 860 w 1062"/>
                    <a:gd name="T19" fmla="*/ 119 h 122"/>
                    <a:gd name="T20" fmla="*/ 891 w 1062"/>
                    <a:gd name="T21" fmla="*/ 120 h 122"/>
                    <a:gd name="T22" fmla="*/ 909 w 1062"/>
                    <a:gd name="T23" fmla="*/ 119 h 122"/>
                    <a:gd name="T24" fmla="*/ 913 w 1062"/>
                    <a:gd name="T25" fmla="*/ 115 h 122"/>
                    <a:gd name="T26" fmla="*/ 893 w 1062"/>
                    <a:gd name="T27" fmla="*/ 115 h 122"/>
                    <a:gd name="T28" fmla="*/ 868 w 1062"/>
                    <a:gd name="T29" fmla="*/ 112 h 122"/>
                    <a:gd name="T30" fmla="*/ 851 w 1062"/>
                    <a:gd name="T31" fmla="*/ 101 h 122"/>
                    <a:gd name="T32" fmla="*/ 840 w 1062"/>
                    <a:gd name="T33" fmla="*/ 83 h 122"/>
                    <a:gd name="T34" fmla="*/ 837 w 1062"/>
                    <a:gd name="T35" fmla="*/ 60 h 122"/>
                    <a:gd name="T36" fmla="*/ 840 w 1062"/>
                    <a:gd name="T37" fmla="*/ 37 h 122"/>
                    <a:gd name="T38" fmla="*/ 851 w 1062"/>
                    <a:gd name="T39" fmla="*/ 18 h 122"/>
                    <a:gd name="T40" fmla="*/ 869 w 1062"/>
                    <a:gd name="T41" fmla="*/ 8 h 122"/>
                    <a:gd name="T42" fmla="*/ 920 w 1062"/>
                    <a:gd name="T43" fmla="*/ 8 h 122"/>
                    <a:gd name="T44" fmla="*/ 919 w 1062"/>
                    <a:gd name="T45" fmla="*/ 4 h 122"/>
                    <a:gd name="T46" fmla="*/ 914 w 1062"/>
                    <a:gd name="T47" fmla="*/ 3 h 122"/>
                    <a:gd name="T48" fmla="*/ 902 w 1062"/>
                    <a:gd name="T49" fmla="*/ 0 h 122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1062"/>
                    <a:gd name="T76" fmla="*/ 0 h 122"/>
                    <a:gd name="T77" fmla="*/ 1062 w 1062"/>
                    <a:gd name="T78" fmla="*/ 122 h 122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1062" h="122">
                      <a:moveTo>
                        <a:pt x="902" y="0"/>
                      </a:moveTo>
                      <a:lnTo>
                        <a:pt x="887" y="0"/>
                      </a:lnTo>
                      <a:lnTo>
                        <a:pt x="863" y="3"/>
                      </a:lnTo>
                      <a:lnTo>
                        <a:pt x="843" y="13"/>
                      </a:lnTo>
                      <a:lnTo>
                        <a:pt x="829" y="28"/>
                      </a:lnTo>
                      <a:lnTo>
                        <a:pt x="820" y="48"/>
                      </a:lnTo>
                      <a:lnTo>
                        <a:pt x="822" y="72"/>
                      </a:lnTo>
                      <a:lnTo>
                        <a:pt x="829" y="93"/>
                      </a:lnTo>
                      <a:lnTo>
                        <a:pt x="841" y="109"/>
                      </a:lnTo>
                      <a:lnTo>
                        <a:pt x="860" y="119"/>
                      </a:lnTo>
                      <a:lnTo>
                        <a:pt x="891" y="120"/>
                      </a:lnTo>
                      <a:lnTo>
                        <a:pt x="909" y="119"/>
                      </a:lnTo>
                      <a:lnTo>
                        <a:pt x="913" y="115"/>
                      </a:lnTo>
                      <a:lnTo>
                        <a:pt x="893" y="115"/>
                      </a:lnTo>
                      <a:lnTo>
                        <a:pt x="868" y="112"/>
                      </a:lnTo>
                      <a:lnTo>
                        <a:pt x="851" y="101"/>
                      </a:lnTo>
                      <a:lnTo>
                        <a:pt x="840" y="83"/>
                      </a:lnTo>
                      <a:lnTo>
                        <a:pt x="837" y="60"/>
                      </a:lnTo>
                      <a:lnTo>
                        <a:pt x="840" y="37"/>
                      </a:lnTo>
                      <a:lnTo>
                        <a:pt x="851" y="18"/>
                      </a:lnTo>
                      <a:lnTo>
                        <a:pt x="869" y="8"/>
                      </a:lnTo>
                      <a:lnTo>
                        <a:pt x="920" y="8"/>
                      </a:lnTo>
                      <a:lnTo>
                        <a:pt x="919" y="4"/>
                      </a:lnTo>
                      <a:lnTo>
                        <a:pt x="914" y="3"/>
                      </a:lnTo>
                      <a:lnTo>
                        <a:pt x="90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4" name="Freeform 57">
                  <a:extLst>
                    <a:ext uri="{FF2B5EF4-FFF2-40B4-BE49-F238E27FC236}">
                      <a16:creationId xmlns:a16="http://schemas.microsoft.com/office/drawing/2014/main" id="{8B9B4925-42DF-4FC7-890B-C9B35BC75A3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922 w 1062"/>
                    <a:gd name="T1" fmla="*/ 88 h 122"/>
                    <a:gd name="T2" fmla="*/ 910 w 1062"/>
                    <a:gd name="T3" fmla="*/ 106 h 122"/>
                    <a:gd name="T4" fmla="*/ 893 w 1062"/>
                    <a:gd name="T5" fmla="*/ 115 h 122"/>
                    <a:gd name="T6" fmla="*/ 913 w 1062"/>
                    <a:gd name="T7" fmla="*/ 115 h 122"/>
                    <a:gd name="T8" fmla="*/ 920 w 1062"/>
                    <a:gd name="T9" fmla="*/ 110 h 122"/>
                    <a:gd name="T10" fmla="*/ 924 w 1062"/>
                    <a:gd name="T11" fmla="*/ 96 h 122"/>
                    <a:gd name="T12" fmla="*/ 927 w 1062"/>
                    <a:gd name="T13" fmla="*/ 88 h 122"/>
                    <a:gd name="T14" fmla="*/ 922 w 1062"/>
                    <a:gd name="T15" fmla="*/ 88 h 122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1062"/>
                    <a:gd name="T25" fmla="*/ 0 h 122"/>
                    <a:gd name="T26" fmla="*/ 1062 w 1062"/>
                    <a:gd name="T27" fmla="*/ 122 h 122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1062" h="122">
                      <a:moveTo>
                        <a:pt x="922" y="88"/>
                      </a:moveTo>
                      <a:lnTo>
                        <a:pt x="910" y="106"/>
                      </a:lnTo>
                      <a:lnTo>
                        <a:pt x="893" y="115"/>
                      </a:lnTo>
                      <a:lnTo>
                        <a:pt x="913" y="115"/>
                      </a:lnTo>
                      <a:lnTo>
                        <a:pt x="920" y="110"/>
                      </a:lnTo>
                      <a:lnTo>
                        <a:pt x="924" y="96"/>
                      </a:lnTo>
                      <a:lnTo>
                        <a:pt x="927" y="88"/>
                      </a:lnTo>
                      <a:lnTo>
                        <a:pt x="92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5" name="Freeform 56">
                  <a:extLst>
                    <a:ext uri="{FF2B5EF4-FFF2-40B4-BE49-F238E27FC236}">
                      <a16:creationId xmlns:a16="http://schemas.microsoft.com/office/drawing/2014/main" id="{67C701CB-20F4-4CC3-9CE8-E361BB116E3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920 w 1062"/>
                    <a:gd name="T1" fmla="*/ 8 h 122"/>
                    <a:gd name="T2" fmla="*/ 869 w 1062"/>
                    <a:gd name="T3" fmla="*/ 8 h 122"/>
                    <a:gd name="T4" fmla="*/ 896 w 1062"/>
                    <a:gd name="T5" fmla="*/ 9 h 122"/>
                    <a:gd name="T6" fmla="*/ 911 w 1062"/>
                    <a:gd name="T7" fmla="*/ 18 h 122"/>
                    <a:gd name="T8" fmla="*/ 923 w 1062"/>
                    <a:gd name="T9" fmla="*/ 32 h 122"/>
                    <a:gd name="T10" fmla="*/ 922 w 1062"/>
                    <a:gd name="T11" fmla="*/ 22 h 122"/>
                    <a:gd name="T12" fmla="*/ 921 w 1062"/>
                    <a:gd name="T13" fmla="*/ 14 h 122"/>
                    <a:gd name="T14" fmla="*/ 920 w 1062"/>
                    <a:gd name="T15" fmla="*/ 8 h 122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1062"/>
                    <a:gd name="T25" fmla="*/ 0 h 122"/>
                    <a:gd name="T26" fmla="*/ 1062 w 1062"/>
                    <a:gd name="T27" fmla="*/ 122 h 122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1062" h="122">
                      <a:moveTo>
                        <a:pt x="920" y="8"/>
                      </a:moveTo>
                      <a:lnTo>
                        <a:pt x="869" y="8"/>
                      </a:lnTo>
                      <a:lnTo>
                        <a:pt x="896" y="9"/>
                      </a:lnTo>
                      <a:lnTo>
                        <a:pt x="911" y="18"/>
                      </a:lnTo>
                      <a:lnTo>
                        <a:pt x="923" y="32"/>
                      </a:lnTo>
                      <a:lnTo>
                        <a:pt x="922" y="22"/>
                      </a:lnTo>
                      <a:lnTo>
                        <a:pt x="921" y="14"/>
                      </a:lnTo>
                      <a:lnTo>
                        <a:pt x="920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6" name="Freeform 55">
                  <a:extLst>
                    <a:ext uri="{FF2B5EF4-FFF2-40B4-BE49-F238E27FC236}">
                      <a16:creationId xmlns:a16="http://schemas.microsoft.com/office/drawing/2014/main" id="{C5CC5E10-D4B0-4BF5-8586-F59425F07B0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983 w 1062"/>
                    <a:gd name="T1" fmla="*/ 2 h 122"/>
                    <a:gd name="T2" fmla="*/ 936 w 1062"/>
                    <a:gd name="T3" fmla="*/ 2 h 122"/>
                    <a:gd name="T4" fmla="*/ 936 w 1062"/>
                    <a:gd name="T5" fmla="*/ 7 h 122"/>
                    <a:gd name="T6" fmla="*/ 951 w 1062"/>
                    <a:gd name="T7" fmla="*/ 8 h 122"/>
                    <a:gd name="T8" fmla="*/ 952 w 1062"/>
                    <a:gd name="T9" fmla="*/ 9 h 122"/>
                    <a:gd name="T10" fmla="*/ 952 w 1062"/>
                    <a:gd name="T11" fmla="*/ 113 h 122"/>
                    <a:gd name="T12" fmla="*/ 951 w 1062"/>
                    <a:gd name="T13" fmla="*/ 114 h 122"/>
                    <a:gd name="T14" fmla="*/ 936 w 1062"/>
                    <a:gd name="T15" fmla="*/ 115 h 122"/>
                    <a:gd name="T16" fmla="*/ 936 w 1062"/>
                    <a:gd name="T17" fmla="*/ 119 h 122"/>
                    <a:gd name="T18" fmla="*/ 984 w 1062"/>
                    <a:gd name="T19" fmla="*/ 119 h 122"/>
                    <a:gd name="T20" fmla="*/ 984 w 1062"/>
                    <a:gd name="T21" fmla="*/ 115 h 122"/>
                    <a:gd name="T22" fmla="*/ 969 w 1062"/>
                    <a:gd name="T23" fmla="*/ 114 h 122"/>
                    <a:gd name="T24" fmla="*/ 968 w 1062"/>
                    <a:gd name="T25" fmla="*/ 113 h 122"/>
                    <a:gd name="T26" fmla="*/ 968 w 1062"/>
                    <a:gd name="T27" fmla="*/ 61 h 122"/>
                    <a:gd name="T28" fmla="*/ 1045 w 1062"/>
                    <a:gd name="T29" fmla="*/ 61 h 122"/>
                    <a:gd name="T30" fmla="*/ 1045 w 1062"/>
                    <a:gd name="T31" fmla="*/ 54 h 122"/>
                    <a:gd name="T32" fmla="*/ 968 w 1062"/>
                    <a:gd name="T33" fmla="*/ 54 h 122"/>
                    <a:gd name="T34" fmla="*/ 968 w 1062"/>
                    <a:gd name="T35" fmla="*/ 9 h 122"/>
                    <a:gd name="T36" fmla="*/ 969 w 1062"/>
                    <a:gd name="T37" fmla="*/ 8 h 122"/>
                    <a:gd name="T38" fmla="*/ 983 w 1062"/>
                    <a:gd name="T39" fmla="*/ 7 h 122"/>
                    <a:gd name="T40" fmla="*/ 983 w 1062"/>
                    <a:gd name="T41" fmla="*/ 2 h 122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062"/>
                    <a:gd name="T64" fmla="*/ 0 h 122"/>
                    <a:gd name="T65" fmla="*/ 1062 w 1062"/>
                    <a:gd name="T66" fmla="*/ 122 h 122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062" h="122">
                      <a:moveTo>
                        <a:pt x="983" y="2"/>
                      </a:moveTo>
                      <a:lnTo>
                        <a:pt x="936" y="2"/>
                      </a:lnTo>
                      <a:lnTo>
                        <a:pt x="936" y="7"/>
                      </a:lnTo>
                      <a:lnTo>
                        <a:pt x="951" y="8"/>
                      </a:lnTo>
                      <a:lnTo>
                        <a:pt x="952" y="9"/>
                      </a:lnTo>
                      <a:lnTo>
                        <a:pt x="952" y="113"/>
                      </a:lnTo>
                      <a:lnTo>
                        <a:pt x="951" y="114"/>
                      </a:lnTo>
                      <a:lnTo>
                        <a:pt x="936" y="115"/>
                      </a:lnTo>
                      <a:lnTo>
                        <a:pt x="936" y="119"/>
                      </a:lnTo>
                      <a:lnTo>
                        <a:pt x="984" y="119"/>
                      </a:lnTo>
                      <a:lnTo>
                        <a:pt x="984" y="115"/>
                      </a:lnTo>
                      <a:lnTo>
                        <a:pt x="969" y="114"/>
                      </a:lnTo>
                      <a:lnTo>
                        <a:pt x="968" y="113"/>
                      </a:lnTo>
                      <a:lnTo>
                        <a:pt x="968" y="61"/>
                      </a:lnTo>
                      <a:lnTo>
                        <a:pt x="1045" y="61"/>
                      </a:lnTo>
                      <a:lnTo>
                        <a:pt x="1045" y="54"/>
                      </a:lnTo>
                      <a:lnTo>
                        <a:pt x="968" y="54"/>
                      </a:lnTo>
                      <a:lnTo>
                        <a:pt x="968" y="9"/>
                      </a:lnTo>
                      <a:lnTo>
                        <a:pt x="969" y="8"/>
                      </a:lnTo>
                      <a:lnTo>
                        <a:pt x="983" y="7"/>
                      </a:lnTo>
                      <a:lnTo>
                        <a:pt x="983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7" name="Freeform 54">
                  <a:extLst>
                    <a:ext uri="{FF2B5EF4-FFF2-40B4-BE49-F238E27FC236}">
                      <a16:creationId xmlns:a16="http://schemas.microsoft.com/office/drawing/2014/main" id="{2A3960FA-8802-46B1-904C-579683A2FE4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1045 w 1062"/>
                    <a:gd name="T1" fmla="*/ 61 h 122"/>
                    <a:gd name="T2" fmla="*/ 1030 w 1062"/>
                    <a:gd name="T3" fmla="*/ 61 h 122"/>
                    <a:gd name="T4" fmla="*/ 1030 w 1062"/>
                    <a:gd name="T5" fmla="*/ 113 h 122"/>
                    <a:gd name="T6" fmla="*/ 1029 w 1062"/>
                    <a:gd name="T7" fmla="*/ 114 h 122"/>
                    <a:gd name="T8" fmla="*/ 1013 w 1062"/>
                    <a:gd name="T9" fmla="*/ 115 h 122"/>
                    <a:gd name="T10" fmla="*/ 1013 w 1062"/>
                    <a:gd name="T11" fmla="*/ 119 h 122"/>
                    <a:gd name="T12" fmla="*/ 1061 w 1062"/>
                    <a:gd name="T13" fmla="*/ 119 h 122"/>
                    <a:gd name="T14" fmla="*/ 1061 w 1062"/>
                    <a:gd name="T15" fmla="*/ 115 h 122"/>
                    <a:gd name="T16" fmla="*/ 1047 w 1062"/>
                    <a:gd name="T17" fmla="*/ 114 h 122"/>
                    <a:gd name="T18" fmla="*/ 1045 w 1062"/>
                    <a:gd name="T19" fmla="*/ 113 h 122"/>
                    <a:gd name="T20" fmla="*/ 1045 w 1062"/>
                    <a:gd name="T21" fmla="*/ 61 h 122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062"/>
                    <a:gd name="T34" fmla="*/ 0 h 122"/>
                    <a:gd name="T35" fmla="*/ 1062 w 1062"/>
                    <a:gd name="T36" fmla="*/ 122 h 122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062" h="122">
                      <a:moveTo>
                        <a:pt x="1045" y="61"/>
                      </a:moveTo>
                      <a:lnTo>
                        <a:pt x="1030" y="61"/>
                      </a:lnTo>
                      <a:lnTo>
                        <a:pt x="1030" y="113"/>
                      </a:lnTo>
                      <a:lnTo>
                        <a:pt x="1029" y="114"/>
                      </a:lnTo>
                      <a:lnTo>
                        <a:pt x="1013" y="115"/>
                      </a:lnTo>
                      <a:lnTo>
                        <a:pt x="1013" y="119"/>
                      </a:lnTo>
                      <a:lnTo>
                        <a:pt x="1061" y="119"/>
                      </a:lnTo>
                      <a:lnTo>
                        <a:pt x="1061" y="115"/>
                      </a:lnTo>
                      <a:lnTo>
                        <a:pt x="1047" y="114"/>
                      </a:lnTo>
                      <a:lnTo>
                        <a:pt x="1045" y="113"/>
                      </a:lnTo>
                      <a:lnTo>
                        <a:pt x="1045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8" name="Freeform 53">
                  <a:extLst>
                    <a:ext uri="{FF2B5EF4-FFF2-40B4-BE49-F238E27FC236}">
                      <a16:creationId xmlns:a16="http://schemas.microsoft.com/office/drawing/2014/main" id="{E3267E77-4A53-4A99-9EEB-F34823570AA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1062" cy="122"/>
                </a:xfrm>
                <a:custGeom>
                  <a:avLst/>
                  <a:gdLst>
                    <a:gd name="T0" fmla="*/ 1062 w 1062"/>
                    <a:gd name="T1" fmla="*/ 2 h 122"/>
                    <a:gd name="T2" fmla="*/ 1014 w 1062"/>
                    <a:gd name="T3" fmla="*/ 2 h 122"/>
                    <a:gd name="T4" fmla="*/ 1014 w 1062"/>
                    <a:gd name="T5" fmla="*/ 7 h 122"/>
                    <a:gd name="T6" fmla="*/ 1029 w 1062"/>
                    <a:gd name="T7" fmla="*/ 8 h 122"/>
                    <a:gd name="T8" fmla="*/ 1030 w 1062"/>
                    <a:gd name="T9" fmla="*/ 9 h 122"/>
                    <a:gd name="T10" fmla="*/ 1030 w 1062"/>
                    <a:gd name="T11" fmla="*/ 54 h 122"/>
                    <a:gd name="T12" fmla="*/ 1045 w 1062"/>
                    <a:gd name="T13" fmla="*/ 54 h 122"/>
                    <a:gd name="T14" fmla="*/ 1045 w 1062"/>
                    <a:gd name="T15" fmla="*/ 9 h 122"/>
                    <a:gd name="T16" fmla="*/ 1047 w 1062"/>
                    <a:gd name="T17" fmla="*/ 8 h 122"/>
                    <a:gd name="T18" fmla="*/ 1062 w 1062"/>
                    <a:gd name="T19" fmla="*/ 7 h 122"/>
                    <a:gd name="T20" fmla="*/ 1062 w 1062"/>
                    <a:gd name="T21" fmla="*/ 2 h 122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062"/>
                    <a:gd name="T34" fmla="*/ 0 h 122"/>
                    <a:gd name="T35" fmla="*/ 1062 w 1062"/>
                    <a:gd name="T36" fmla="*/ 122 h 122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062" h="122">
                      <a:moveTo>
                        <a:pt x="1062" y="2"/>
                      </a:moveTo>
                      <a:lnTo>
                        <a:pt x="1014" y="2"/>
                      </a:lnTo>
                      <a:lnTo>
                        <a:pt x="1014" y="7"/>
                      </a:lnTo>
                      <a:lnTo>
                        <a:pt x="1029" y="8"/>
                      </a:lnTo>
                      <a:lnTo>
                        <a:pt x="1030" y="9"/>
                      </a:lnTo>
                      <a:lnTo>
                        <a:pt x="1030" y="54"/>
                      </a:lnTo>
                      <a:lnTo>
                        <a:pt x="1045" y="54"/>
                      </a:lnTo>
                      <a:lnTo>
                        <a:pt x="1045" y="9"/>
                      </a:lnTo>
                      <a:lnTo>
                        <a:pt x="1047" y="8"/>
                      </a:lnTo>
                      <a:lnTo>
                        <a:pt x="1062" y="7"/>
                      </a:lnTo>
                      <a:lnTo>
                        <a:pt x="1062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1" name="Group 48">
                <a:extLst>
                  <a:ext uri="{FF2B5EF4-FFF2-40B4-BE49-F238E27FC236}">
                    <a16:creationId xmlns:a16="http://schemas.microsoft.com/office/drawing/2014/main" id="{5F82D9CB-C2FE-43FC-9446-7D6EE21CA17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388" y="130"/>
                <a:ext cx="51" cy="81"/>
                <a:chOff x="1388" y="130"/>
                <a:chExt cx="51" cy="81"/>
              </a:xfrm>
            </p:grpSpPr>
            <p:sp>
              <p:nvSpPr>
                <p:cNvPr id="25758" name="Freeform 51">
                  <a:extLst>
                    <a:ext uri="{FF2B5EF4-FFF2-40B4-BE49-F238E27FC236}">
                      <a16:creationId xmlns:a16="http://schemas.microsoft.com/office/drawing/2014/main" id="{EBFC46A9-9422-4C43-91C2-9BE4213A36F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388" y="130"/>
                  <a:ext cx="51" cy="81"/>
                </a:xfrm>
                <a:custGeom>
                  <a:avLst/>
                  <a:gdLst>
                    <a:gd name="T0" fmla="*/ 46 w 51"/>
                    <a:gd name="T1" fmla="*/ 7 h 81"/>
                    <a:gd name="T2" fmla="*/ 30 w 51"/>
                    <a:gd name="T3" fmla="*/ 7 h 81"/>
                    <a:gd name="T4" fmla="*/ 36 w 51"/>
                    <a:gd name="T5" fmla="*/ 14 h 81"/>
                    <a:gd name="T6" fmla="*/ 36 w 51"/>
                    <a:gd name="T7" fmla="*/ 36 h 81"/>
                    <a:gd name="T8" fmla="*/ 27 w 51"/>
                    <a:gd name="T9" fmla="*/ 47 h 81"/>
                    <a:gd name="T10" fmla="*/ 20 w 51"/>
                    <a:gd name="T11" fmla="*/ 56 h 81"/>
                    <a:gd name="T12" fmla="*/ 14 w 51"/>
                    <a:gd name="T13" fmla="*/ 63 h 81"/>
                    <a:gd name="T14" fmla="*/ 0 w 51"/>
                    <a:gd name="T15" fmla="*/ 78 h 81"/>
                    <a:gd name="T16" fmla="*/ 0 w 51"/>
                    <a:gd name="T17" fmla="*/ 80 h 81"/>
                    <a:gd name="T18" fmla="*/ 47 w 51"/>
                    <a:gd name="T19" fmla="*/ 80 h 81"/>
                    <a:gd name="T20" fmla="*/ 48 w 51"/>
                    <a:gd name="T21" fmla="*/ 75 h 81"/>
                    <a:gd name="T22" fmla="*/ 49 w 51"/>
                    <a:gd name="T23" fmla="*/ 71 h 81"/>
                    <a:gd name="T24" fmla="*/ 12 w 51"/>
                    <a:gd name="T25" fmla="*/ 71 h 81"/>
                    <a:gd name="T26" fmla="*/ 40 w 51"/>
                    <a:gd name="T27" fmla="*/ 40 h 81"/>
                    <a:gd name="T28" fmla="*/ 46 w 51"/>
                    <a:gd name="T29" fmla="*/ 31 h 81"/>
                    <a:gd name="T30" fmla="*/ 46 w 51"/>
                    <a:gd name="T31" fmla="*/ 7 h 81"/>
                    <a:gd name="T32" fmla="*/ 46 w 51"/>
                    <a:gd name="T33" fmla="*/ 7 h 81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51"/>
                    <a:gd name="T52" fmla="*/ 0 h 81"/>
                    <a:gd name="T53" fmla="*/ 51 w 51"/>
                    <a:gd name="T54" fmla="*/ 81 h 81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51" h="81">
                      <a:moveTo>
                        <a:pt x="46" y="7"/>
                      </a:moveTo>
                      <a:lnTo>
                        <a:pt x="30" y="7"/>
                      </a:lnTo>
                      <a:lnTo>
                        <a:pt x="36" y="14"/>
                      </a:lnTo>
                      <a:lnTo>
                        <a:pt x="36" y="36"/>
                      </a:lnTo>
                      <a:lnTo>
                        <a:pt x="27" y="47"/>
                      </a:lnTo>
                      <a:lnTo>
                        <a:pt x="20" y="56"/>
                      </a:lnTo>
                      <a:lnTo>
                        <a:pt x="14" y="63"/>
                      </a:lnTo>
                      <a:lnTo>
                        <a:pt x="0" y="78"/>
                      </a:lnTo>
                      <a:lnTo>
                        <a:pt x="0" y="80"/>
                      </a:lnTo>
                      <a:lnTo>
                        <a:pt x="47" y="80"/>
                      </a:lnTo>
                      <a:lnTo>
                        <a:pt x="48" y="75"/>
                      </a:lnTo>
                      <a:lnTo>
                        <a:pt x="49" y="71"/>
                      </a:lnTo>
                      <a:lnTo>
                        <a:pt x="12" y="71"/>
                      </a:lnTo>
                      <a:lnTo>
                        <a:pt x="40" y="40"/>
                      </a:lnTo>
                      <a:lnTo>
                        <a:pt x="46" y="31"/>
                      </a:lnTo>
                      <a:lnTo>
                        <a:pt x="46" y="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59" name="Freeform 50">
                  <a:extLst>
                    <a:ext uri="{FF2B5EF4-FFF2-40B4-BE49-F238E27FC236}">
                      <a16:creationId xmlns:a16="http://schemas.microsoft.com/office/drawing/2014/main" id="{F0DE88DC-09DD-4A65-B64A-2C06325024B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388" y="130"/>
                  <a:ext cx="51" cy="81"/>
                </a:xfrm>
                <a:custGeom>
                  <a:avLst/>
                  <a:gdLst>
                    <a:gd name="T0" fmla="*/ 48 w 51"/>
                    <a:gd name="T1" fmla="*/ 64 h 81"/>
                    <a:gd name="T2" fmla="*/ 45 w 51"/>
                    <a:gd name="T3" fmla="*/ 71 h 81"/>
                    <a:gd name="T4" fmla="*/ 12 w 51"/>
                    <a:gd name="T5" fmla="*/ 71 h 81"/>
                    <a:gd name="T6" fmla="*/ 49 w 51"/>
                    <a:gd name="T7" fmla="*/ 71 h 81"/>
                    <a:gd name="T8" fmla="*/ 49 w 51"/>
                    <a:gd name="T9" fmla="*/ 70 h 81"/>
                    <a:gd name="T10" fmla="*/ 51 w 51"/>
                    <a:gd name="T11" fmla="*/ 65 h 81"/>
                    <a:gd name="T12" fmla="*/ 48 w 51"/>
                    <a:gd name="T13" fmla="*/ 64 h 81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w 51"/>
                    <a:gd name="T22" fmla="*/ 0 h 81"/>
                    <a:gd name="T23" fmla="*/ 51 w 51"/>
                    <a:gd name="T24" fmla="*/ 81 h 81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T21" t="T22" r="T23" b="T24"/>
                  <a:pathLst>
                    <a:path w="51" h="81">
                      <a:moveTo>
                        <a:pt x="48" y="64"/>
                      </a:moveTo>
                      <a:lnTo>
                        <a:pt x="45" y="71"/>
                      </a:lnTo>
                      <a:lnTo>
                        <a:pt x="12" y="71"/>
                      </a:lnTo>
                      <a:lnTo>
                        <a:pt x="49" y="71"/>
                      </a:lnTo>
                      <a:lnTo>
                        <a:pt x="49" y="70"/>
                      </a:lnTo>
                      <a:lnTo>
                        <a:pt x="51" y="65"/>
                      </a:lnTo>
                      <a:lnTo>
                        <a:pt x="48" y="6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60" name="Freeform 49">
                  <a:extLst>
                    <a:ext uri="{FF2B5EF4-FFF2-40B4-BE49-F238E27FC236}">
                      <a16:creationId xmlns:a16="http://schemas.microsoft.com/office/drawing/2014/main" id="{CBAEB801-918F-4343-9F68-B824BC04899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388" y="130"/>
                  <a:ext cx="51" cy="81"/>
                </a:xfrm>
                <a:custGeom>
                  <a:avLst/>
                  <a:gdLst>
                    <a:gd name="T0" fmla="*/ 36 w 51"/>
                    <a:gd name="T1" fmla="*/ 0 h 81"/>
                    <a:gd name="T2" fmla="*/ 18 w 51"/>
                    <a:gd name="T3" fmla="*/ 0 h 81"/>
                    <a:gd name="T4" fmla="*/ 12 w 51"/>
                    <a:gd name="T5" fmla="*/ 3 h 81"/>
                    <a:gd name="T6" fmla="*/ 8 w 51"/>
                    <a:gd name="T7" fmla="*/ 7 h 81"/>
                    <a:gd name="T8" fmla="*/ 2 w 51"/>
                    <a:gd name="T9" fmla="*/ 17 h 81"/>
                    <a:gd name="T10" fmla="*/ 4 w 51"/>
                    <a:gd name="T11" fmla="*/ 19 h 81"/>
                    <a:gd name="T12" fmla="*/ 7 w 51"/>
                    <a:gd name="T13" fmla="*/ 14 h 81"/>
                    <a:gd name="T14" fmla="*/ 12 w 51"/>
                    <a:gd name="T15" fmla="*/ 7 h 81"/>
                    <a:gd name="T16" fmla="*/ 46 w 51"/>
                    <a:gd name="T17" fmla="*/ 7 h 81"/>
                    <a:gd name="T18" fmla="*/ 36 w 51"/>
                    <a:gd name="T19" fmla="*/ 0 h 81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w 51"/>
                    <a:gd name="T31" fmla="*/ 0 h 81"/>
                    <a:gd name="T32" fmla="*/ 51 w 51"/>
                    <a:gd name="T33" fmla="*/ 81 h 81"/>
                  </a:gdLst>
                  <a:ahLst/>
                  <a:cxnLst>
                    <a:cxn ang="T20">
                      <a:pos x="T0" y="T1"/>
                    </a:cxn>
                    <a:cxn ang="T21">
                      <a:pos x="T2" y="T3"/>
                    </a:cxn>
                    <a:cxn ang="T22">
                      <a:pos x="T4" y="T5"/>
                    </a:cxn>
                    <a:cxn ang="T23">
                      <a:pos x="T6" y="T7"/>
                    </a:cxn>
                    <a:cxn ang="T24">
                      <a:pos x="T8" y="T9"/>
                    </a:cxn>
                    <a:cxn ang="T25">
                      <a:pos x="T10" y="T11"/>
                    </a:cxn>
                    <a:cxn ang="T26">
                      <a:pos x="T12" y="T13"/>
                    </a:cxn>
                    <a:cxn ang="T27">
                      <a:pos x="T14" y="T15"/>
                    </a:cxn>
                    <a:cxn ang="T28">
                      <a:pos x="T16" y="T17"/>
                    </a:cxn>
                    <a:cxn ang="T29">
                      <a:pos x="T18" y="T19"/>
                    </a:cxn>
                  </a:cxnLst>
                  <a:rect l="T30" t="T31" r="T32" b="T33"/>
                  <a:pathLst>
                    <a:path w="51" h="81">
                      <a:moveTo>
                        <a:pt x="36" y="0"/>
                      </a:moveTo>
                      <a:lnTo>
                        <a:pt x="18" y="0"/>
                      </a:lnTo>
                      <a:lnTo>
                        <a:pt x="12" y="3"/>
                      </a:lnTo>
                      <a:lnTo>
                        <a:pt x="8" y="7"/>
                      </a:lnTo>
                      <a:lnTo>
                        <a:pt x="2" y="17"/>
                      </a:lnTo>
                      <a:lnTo>
                        <a:pt x="4" y="19"/>
                      </a:lnTo>
                      <a:lnTo>
                        <a:pt x="7" y="14"/>
                      </a:lnTo>
                      <a:lnTo>
                        <a:pt x="12" y="7"/>
                      </a:lnTo>
                      <a:lnTo>
                        <a:pt x="46" y="7"/>
                      </a:lnTo>
                      <a:lnTo>
                        <a:pt x="36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2" name="Group 46">
                <a:extLst>
                  <a:ext uri="{FF2B5EF4-FFF2-40B4-BE49-F238E27FC236}">
                    <a16:creationId xmlns:a16="http://schemas.microsoft.com/office/drawing/2014/main" id="{49FA0B8A-5710-4F5E-B283-24BC76C1DCA7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66" y="116"/>
                <a:ext cx="189" cy="2"/>
                <a:chOff x="1466" y="116"/>
                <a:chExt cx="189" cy="2"/>
              </a:xfrm>
            </p:grpSpPr>
            <p:sp>
              <p:nvSpPr>
                <p:cNvPr id="25757" name="Freeform 47">
                  <a:extLst>
                    <a:ext uri="{FF2B5EF4-FFF2-40B4-BE49-F238E27FC236}">
                      <a16:creationId xmlns:a16="http://schemas.microsoft.com/office/drawing/2014/main" id="{39A38FB1-CD24-4513-89FB-6E4B5CE30E1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466" y="116"/>
                  <a:ext cx="189" cy="2"/>
                </a:xfrm>
                <a:custGeom>
                  <a:avLst/>
                  <a:gdLst>
                    <a:gd name="T0" fmla="*/ 0 w 189"/>
                    <a:gd name="T1" fmla="*/ 0 h 2"/>
                    <a:gd name="T2" fmla="*/ 189 w 189"/>
                    <a:gd name="T3" fmla="*/ 0 h 2"/>
                    <a:gd name="T4" fmla="*/ 0 60000 65536"/>
                    <a:gd name="T5" fmla="*/ 0 60000 65536"/>
                    <a:gd name="T6" fmla="*/ 0 w 189"/>
                    <a:gd name="T7" fmla="*/ 0 h 2"/>
                    <a:gd name="T8" fmla="*/ 189 w 189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89" h="2">
                      <a:moveTo>
                        <a:pt x="0" y="0"/>
                      </a:moveTo>
                      <a:lnTo>
                        <a:pt x="189" y="0"/>
                      </a:lnTo>
                    </a:path>
                  </a:pathLst>
                </a:custGeom>
                <a:noFill/>
                <a:ln w="744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3" name="Group 44">
                <a:extLst>
                  <a:ext uri="{FF2B5EF4-FFF2-40B4-BE49-F238E27FC236}">
                    <a16:creationId xmlns:a16="http://schemas.microsoft.com/office/drawing/2014/main" id="{3D011A4B-7271-4057-A73E-3CDBEC62C2F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35" y="204"/>
                <a:ext cx="2" cy="190"/>
                <a:chOff x="1735" y="204"/>
                <a:chExt cx="2" cy="190"/>
              </a:xfrm>
            </p:grpSpPr>
            <p:sp>
              <p:nvSpPr>
                <p:cNvPr id="25756" name="Freeform 45">
                  <a:extLst>
                    <a:ext uri="{FF2B5EF4-FFF2-40B4-BE49-F238E27FC236}">
                      <a16:creationId xmlns:a16="http://schemas.microsoft.com/office/drawing/2014/main" id="{C372959F-D820-48FC-8557-9AAA642FD32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735" y="204"/>
                  <a:ext cx="2" cy="190"/>
                </a:xfrm>
                <a:custGeom>
                  <a:avLst/>
                  <a:gdLst>
                    <a:gd name="T0" fmla="*/ 0 w 2"/>
                    <a:gd name="T1" fmla="*/ 0 h 190"/>
                    <a:gd name="T2" fmla="*/ 0 w 2"/>
                    <a:gd name="T3" fmla="*/ 190 h 190"/>
                    <a:gd name="T4" fmla="*/ 0 60000 65536"/>
                    <a:gd name="T5" fmla="*/ 0 60000 65536"/>
                    <a:gd name="T6" fmla="*/ 0 w 2"/>
                    <a:gd name="T7" fmla="*/ 0 h 190"/>
                    <a:gd name="T8" fmla="*/ 2 w 2"/>
                    <a:gd name="T9" fmla="*/ 190 h 190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" h="190">
                      <a:moveTo>
                        <a:pt x="0" y="0"/>
                      </a:moveTo>
                      <a:lnTo>
                        <a:pt x="0" y="190"/>
                      </a:lnTo>
                    </a:path>
                  </a:pathLst>
                </a:custGeom>
                <a:noFill/>
                <a:ln w="7671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4" name="Group 37">
                <a:extLst>
                  <a:ext uri="{FF2B5EF4-FFF2-40B4-BE49-F238E27FC236}">
                    <a16:creationId xmlns:a16="http://schemas.microsoft.com/office/drawing/2014/main" id="{DAD65F07-09C1-4F98-8436-FE25B23CFB5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683" y="422"/>
                <a:ext cx="242" cy="121"/>
                <a:chOff x="1683" y="422"/>
                <a:chExt cx="242" cy="121"/>
              </a:xfrm>
            </p:grpSpPr>
            <p:sp>
              <p:nvSpPr>
                <p:cNvPr id="25750" name="Freeform 43">
                  <a:extLst>
                    <a:ext uri="{FF2B5EF4-FFF2-40B4-BE49-F238E27FC236}">
                      <a16:creationId xmlns:a16="http://schemas.microsoft.com/office/drawing/2014/main" id="{8F4BBEB0-29DB-4EEC-A1D9-06B7E6FABED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422"/>
                  <a:ext cx="242" cy="121"/>
                </a:xfrm>
                <a:custGeom>
                  <a:avLst/>
                  <a:gdLst>
                    <a:gd name="T0" fmla="*/ 82 w 242"/>
                    <a:gd name="T1" fmla="*/ 0 h 121"/>
                    <a:gd name="T2" fmla="*/ 67 w 242"/>
                    <a:gd name="T3" fmla="*/ 0 h 121"/>
                    <a:gd name="T4" fmla="*/ 43 w 242"/>
                    <a:gd name="T5" fmla="*/ 3 h 121"/>
                    <a:gd name="T6" fmla="*/ 23 w 242"/>
                    <a:gd name="T7" fmla="*/ 13 h 121"/>
                    <a:gd name="T8" fmla="*/ 9 w 242"/>
                    <a:gd name="T9" fmla="*/ 28 h 121"/>
                    <a:gd name="T10" fmla="*/ 0 w 242"/>
                    <a:gd name="T11" fmla="*/ 48 h 121"/>
                    <a:gd name="T12" fmla="*/ 2 w 242"/>
                    <a:gd name="T13" fmla="*/ 73 h 121"/>
                    <a:gd name="T14" fmla="*/ 9 w 242"/>
                    <a:gd name="T15" fmla="*/ 93 h 121"/>
                    <a:gd name="T16" fmla="*/ 21 w 242"/>
                    <a:gd name="T17" fmla="*/ 109 h 121"/>
                    <a:gd name="T18" fmla="*/ 40 w 242"/>
                    <a:gd name="T19" fmla="*/ 119 h 121"/>
                    <a:gd name="T20" fmla="*/ 70 w 242"/>
                    <a:gd name="T21" fmla="*/ 120 h 121"/>
                    <a:gd name="T22" fmla="*/ 89 w 242"/>
                    <a:gd name="T23" fmla="*/ 119 h 121"/>
                    <a:gd name="T24" fmla="*/ 93 w 242"/>
                    <a:gd name="T25" fmla="*/ 115 h 121"/>
                    <a:gd name="T26" fmla="*/ 73 w 242"/>
                    <a:gd name="T27" fmla="*/ 115 h 121"/>
                    <a:gd name="T28" fmla="*/ 48 w 242"/>
                    <a:gd name="T29" fmla="*/ 112 h 121"/>
                    <a:gd name="T30" fmla="*/ 31 w 242"/>
                    <a:gd name="T31" fmla="*/ 101 h 121"/>
                    <a:gd name="T32" fmla="*/ 20 w 242"/>
                    <a:gd name="T33" fmla="*/ 83 h 121"/>
                    <a:gd name="T34" fmla="*/ 17 w 242"/>
                    <a:gd name="T35" fmla="*/ 60 h 121"/>
                    <a:gd name="T36" fmla="*/ 20 w 242"/>
                    <a:gd name="T37" fmla="*/ 37 h 121"/>
                    <a:gd name="T38" fmla="*/ 31 w 242"/>
                    <a:gd name="T39" fmla="*/ 18 h 121"/>
                    <a:gd name="T40" fmla="*/ 49 w 242"/>
                    <a:gd name="T41" fmla="*/ 8 h 121"/>
                    <a:gd name="T42" fmla="*/ 100 w 242"/>
                    <a:gd name="T43" fmla="*/ 8 h 121"/>
                    <a:gd name="T44" fmla="*/ 99 w 242"/>
                    <a:gd name="T45" fmla="*/ 4 h 121"/>
                    <a:gd name="T46" fmla="*/ 94 w 242"/>
                    <a:gd name="T47" fmla="*/ 3 h 121"/>
                    <a:gd name="T48" fmla="*/ 82 w 242"/>
                    <a:gd name="T49" fmla="*/ 0 h 121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242"/>
                    <a:gd name="T76" fmla="*/ 0 h 121"/>
                    <a:gd name="T77" fmla="*/ 242 w 242"/>
                    <a:gd name="T78" fmla="*/ 121 h 121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242" h="121">
                      <a:moveTo>
                        <a:pt x="82" y="0"/>
                      </a:moveTo>
                      <a:lnTo>
                        <a:pt x="67" y="0"/>
                      </a:lnTo>
                      <a:lnTo>
                        <a:pt x="43" y="3"/>
                      </a:lnTo>
                      <a:lnTo>
                        <a:pt x="23" y="13"/>
                      </a:lnTo>
                      <a:lnTo>
                        <a:pt x="9" y="28"/>
                      </a:lnTo>
                      <a:lnTo>
                        <a:pt x="0" y="48"/>
                      </a:lnTo>
                      <a:lnTo>
                        <a:pt x="2" y="73"/>
                      </a:lnTo>
                      <a:lnTo>
                        <a:pt x="9" y="93"/>
                      </a:lnTo>
                      <a:lnTo>
                        <a:pt x="21" y="109"/>
                      </a:lnTo>
                      <a:lnTo>
                        <a:pt x="40" y="119"/>
                      </a:lnTo>
                      <a:lnTo>
                        <a:pt x="70" y="120"/>
                      </a:lnTo>
                      <a:lnTo>
                        <a:pt x="89" y="119"/>
                      </a:lnTo>
                      <a:lnTo>
                        <a:pt x="93" y="115"/>
                      </a:lnTo>
                      <a:lnTo>
                        <a:pt x="73" y="115"/>
                      </a:lnTo>
                      <a:lnTo>
                        <a:pt x="48" y="112"/>
                      </a:lnTo>
                      <a:lnTo>
                        <a:pt x="31" y="101"/>
                      </a:lnTo>
                      <a:lnTo>
                        <a:pt x="20" y="83"/>
                      </a:lnTo>
                      <a:lnTo>
                        <a:pt x="17" y="60"/>
                      </a:lnTo>
                      <a:lnTo>
                        <a:pt x="20" y="37"/>
                      </a:lnTo>
                      <a:lnTo>
                        <a:pt x="31" y="18"/>
                      </a:lnTo>
                      <a:lnTo>
                        <a:pt x="49" y="8"/>
                      </a:lnTo>
                      <a:lnTo>
                        <a:pt x="100" y="8"/>
                      </a:lnTo>
                      <a:lnTo>
                        <a:pt x="99" y="4"/>
                      </a:lnTo>
                      <a:lnTo>
                        <a:pt x="94" y="3"/>
                      </a:lnTo>
                      <a:lnTo>
                        <a:pt x="8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51" name="Freeform 42">
                  <a:extLst>
                    <a:ext uri="{FF2B5EF4-FFF2-40B4-BE49-F238E27FC236}">
                      <a16:creationId xmlns:a16="http://schemas.microsoft.com/office/drawing/2014/main" id="{CA68D0DA-C222-489B-956A-913E0061A69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422"/>
                  <a:ext cx="242" cy="121"/>
                </a:xfrm>
                <a:custGeom>
                  <a:avLst/>
                  <a:gdLst>
                    <a:gd name="T0" fmla="*/ 102 w 242"/>
                    <a:gd name="T1" fmla="*/ 88 h 121"/>
                    <a:gd name="T2" fmla="*/ 90 w 242"/>
                    <a:gd name="T3" fmla="*/ 106 h 121"/>
                    <a:gd name="T4" fmla="*/ 73 w 242"/>
                    <a:gd name="T5" fmla="*/ 115 h 121"/>
                    <a:gd name="T6" fmla="*/ 93 w 242"/>
                    <a:gd name="T7" fmla="*/ 115 h 121"/>
                    <a:gd name="T8" fmla="*/ 100 w 242"/>
                    <a:gd name="T9" fmla="*/ 110 h 121"/>
                    <a:gd name="T10" fmla="*/ 104 w 242"/>
                    <a:gd name="T11" fmla="*/ 96 h 121"/>
                    <a:gd name="T12" fmla="*/ 106 w 242"/>
                    <a:gd name="T13" fmla="*/ 88 h 121"/>
                    <a:gd name="T14" fmla="*/ 102 w 242"/>
                    <a:gd name="T15" fmla="*/ 8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102" y="88"/>
                      </a:moveTo>
                      <a:lnTo>
                        <a:pt x="90" y="106"/>
                      </a:lnTo>
                      <a:lnTo>
                        <a:pt x="73" y="115"/>
                      </a:lnTo>
                      <a:lnTo>
                        <a:pt x="93" y="115"/>
                      </a:lnTo>
                      <a:lnTo>
                        <a:pt x="100" y="110"/>
                      </a:lnTo>
                      <a:lnTo>
                        <a:pt x="104" y="96"/>
                      </a:lnTo>
                      <a:lnTo>
                        <a:pt x="106" y="88"/>
                      </a:lnTo>
                      <a:lnTo>
                        <a:pt x="10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52" name="Freeform 41">
                  <a:extLst>
                    <a:ext uri="{FF2B5EF4-FFF2-40B4-BE49-F238E27FC236}">
                      <a16:creationId xmlns:a16="http://schemas.microsoft.com/office/drawing/2014/main" id="{8523F155-857D-45D7-8901-BA5D541B2C3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422"/>
                  <a:ext cx="242" cy="121"/>
                </a:xfrm>
                <a:custGeom>
                  <a:avLst/>
                  <a:gdLst>
                    <a:gd name="T0" fmla="*/ 100 w 242"/>
                    <a:gd name="T1" fmla="*/ 8 h 121"/>
                    <a:gd name="T2" fmla="*/ 49 w 242"/>
                    <a:gd name="T3" fmla="*/ 8 h 121"/>
                    <a:gd name="T4" fmla="*/ 76 w 242"/>
                    <a:gd name="T5" fmla="*/ 9 h 121"/>
                    <a:gd name="T6" fmla="*/ 91 w 242"/>
                    <a:gd name="T7" fmla="*/ 18 h 121"/>
                    <a:gd name="T8" fmla="*/ 102 w 242"/>
                    <a:gd name="T9" fmla="*/ 32 h 121"/>
                    <a:gd name="T10" fmla="*/ 101 w 242"/>
                    <a:gd name="T11" fmla="*/ 22 h 121"/>
                    <a:gd name="T12" fmla="*/ 101 w 242"/>
                    <a:gd name="T13" fmla="*/ 14 h 121"/>
                    <a:gd name="T14" fmla="*/ 100 w 242"/>
                    <a:gd name="T15" fmla="*/ 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100" y="8"/>
                      </a:moveTo>
                      <a:lnTo>
                        <a:pt x="49" y="8"/>
                      </a:lnTo>
                      <a:lnTo>
                        <a:pt x="76" y="9"/>
                      </a:lnTo>
                      <a:lnTo>
                        <a:pt x="91" y="18"/>
                      </a:lnTo>
                      <a:lnTo>
                        <a:pt x="102" y="32"/>
                      </a:lnTo>
                      <a:lnTo>
                        <a:pt x="101" y="22"/>
                      </a:lnTo>
                      <a:lnTo>
                        <a:pt x="101" y="14"/>
                      </a:lnTo>
                      <a:lnTo>
                        <a:pt x="100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53" name="Freeform 40">
                  <a:extLst>
                    <a:ext uri="{FF2B5EF4-FFF2-40B4-BE49-F238E27FC236}">
                      <a16:creationId xmlns:a16="http://schemas.microsoft.com/office/drawing/2014/main" id="{EB7A7A2E-5CD3-401E-8DF8-7433B7ECCB6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422"/>
                  <a:ext cx="242" cy="121"/>
                </a:xfrm>
                <a:custGeom>
                  <a:avLst/>
                  <a:gdLst>
                    <a:gd name="T0" fmla="*/ 163 w 242"/>
                    <a:gd name="T1" fmla="*/ 2 h 121"/>
                    <a:gd name="T2" fmla="*/ 115 w 242"/>
                    <a:gd name="T3" fmla="*/ 2 h 121"/>
                    <a:gd name="T4" fmla="*/ 115 w 242"/>
                    <a:gd name="T5" fmla="*/ 7 h 121"/>
                    <a:gd name="T6" fmla="*/ 131 w 242"/>
                    <a:gd name="T7" fmla="*/ 8 h 121"/>
                    <a:gd name="T8" fmla="*/ 132 w 242"/>
                    <a:gd name="T9" fmla="*/ 9 h 121"/>
                    <a:gd name="T10" fmla="*/ 132 w 242"/>
                    <a:gd name="T11" fmla="*/ 113 h 121"/>
                    <a:gd name="T12" fmla="*/ 131 w 242"/>
                    <a:gd name="T13" fmla="*/ 114 h 121"/>
                    <a:gd name="T14" fmla="*/ 116 w 242"/>
                    <a:gd name="T15" fmla="*/ 115 h 121"/>
                    <a:gd name="T16" fmla="*/ 116 w 242"/>
                    <a:gd name="T17" fmla="*/ 119 h 121"/>
                    <a:gd name="T18" fmla="*/ 164 w 242"/>
                    <a:gd name="T19" fmla="*/ 119 h 121"/>
                    <a:gd name="T20" fmla="*/ 164 w 242"/>
                    <a:gd name="T21" fmla="*/ 115 h 121"/>
                    <a:gd name="T22" fmla="*/ 149 w 242"/>
                    <a:gd name="T23" fmla="*/ 114 h 121"/>
                    <a:gd name="T24" fmla="*/ 147 w 242"/>
                    <a:gd name="T25" fmla="*/ 113 h 121"/>
                    <a:gd name="T26" fmla="*/ 147 w 242"/>
                    <a:gd name="T27" fmla="*/ 61 h 121"/>
                    <a:gd name="T28" fmla="*/ 225 w 242"/>
                    <a:gd name="T29" fmla="*/ 61 h 121"/>
                    <a:gd name="T30" fmla="*/ 225 w 242"/>
                    <a:gd name="T31" fmla="*/ 54 h 121"/>
                    <a:gd name="T32" fmla="*/ 147 w 242"/>
                    <a:gd name="T33" fmla="*/ 54 h 121"/>
                    <a:gd name="T34" fmla="*/ 147 w 242"/>
                    <a:gd name="T35" fmla="*/ 9 h 121"/>
                    <a:gd name="T36" fmla="*/ 149 w 242"/>
                    <a:gd name="T37" fmla="*/ 8 h 121"/>
                    <a:gd name="T38" fmla="*/ 163 w 242"/>
                    <a:gd name="T39" fmla="*/ 7 h 121"/>
                    <a:gd name="T40" fmla="*/ 163 w 242"/>
                    <a:gd name="T41" fmla="*/ 2 h 121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242"/>
                    <a:gd name="T64" fmla="*/ 0 h 121"/>
                    <a:gd name="T65" fmla="*/ 242 w 242"/>
                    <a:gd name="T66" fmla="*/ 121 h 121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242" h="121">
                      <a:moveTo>
                        <a:pt x="163" y="2"/>
                      </a:moveTo>
                      <a:lnTo>
                        <a:pt x="115" y="2"/>
                      </a:lnTo>
                      <a:lnTo>
                        <a:pt x="115" y="7"/>
                      </a:lnTo>
                      <a:lnTo>
                        <a:pt x="131" y="8"/>
                      </a:lnTo>
                      <a:lnTo>
                        <a:pt x="132" y="9"/>
                      </a:lnTo>
                      <a:lnTo>
                        <a:pt x="132" y="113"/>
                      </a:lnTo>
                      <a:lnTo>
                        <a:pt x="131" y="114"/>
                      </a:lnTo>
                      <a:lnTo>
                        <a:pt x="116" y="115"/>
                      </a:lnTo>
                      <a:lnTo>
                        <a:pt x="116" y="119"/>
                      </a:lnTo>
                      <a:lnTo>
                        <a:pt x="164" y="119"/>
                      </a:lnTo>
                      <a:lnTo>
                        <a:pt x="164" y="115"/>
                      </a:lnTo>
                      <a:lnTo>
                        <a:pt x="149" y="114"/>
                      </a:lnTo>
                      <a:lnTo>
                        <a:pt x="147" y="113"/>
                      </a:lnTo>
                      <a:lnTo>
                        <a:pt x="147" y="61"/>
                      </a:lnTo>
                      <a:lnTo>
                        <a:pt x="225" y="61"/>
                      </a:lnTo>
                      <a:lnTo>
                        <a:pt x="225" y="54"/>
                      </a:lnTo>
                      <a:lnTo>
                        <a:pt x="147" y="54"/>
                      </a:lnTo>
                      <a:lnTo>
                        <a:pt x="147" y="9"/>
                      </a:lnTo>
                      <a:lnTo>
                        <a:pt x="149" y="8"/>
                      </a:lnTo>
                      <a:lnTo>
                        <a:pt x="163" y="7"/>
                      </a:lnTo>
                      <a:lnTo>
                        <a:pt x="163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54" name="Freeform 39">
                  <a:extLst>
                    <a:ext uri="{FF2B5EF4-FFF2-40B4-BE49-F238E27FC236}">
                      <a16:creationId xmlns:a16="http://schemas.microsoft.com/office/drawing/2014/main" id="{984448CE-7FC9-4634-9A44-D0768F55125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422"/>
                  <a:ext cx="242" cy="121"/>
                </a:xfrm>
                <a:custGeom>
                  <a:avLst/>
                  <a:gdLst>
                    <a:gd name="T0" fmla="*/ 225 w 242"/>
                    <a:gd name="T1" fmla="*/ 61 h 121"/>
                    <a:gd name="T2" fmla="*/ 210 w 242"/>
                    <a:gd name="T3" fmla="*/ 61 h 121"/>
                    <a:gd name="T4" fmla="*/ 210 w 242"/>
                    <a:gd name="T5" fmla="*/ 113 h 121"/>
                    <a:gd name="T6" fmla="*/ 208 w 242"/>
                    <a:gd name="T7" fmla="*/ 114 h 121"/>
                    <a:gd name="T8" fmla="*/ 193 w 242"/>
                    <a:gd name="T9" fmla="*/ 115 h 121"/>
                    <a:gd name="T10" fmla="*/ 193 w 242"/>
                    <a:gd name="T11" fmla="*/ 119 h 121"/>
                    <a:gd name="T12" fmla="*/ 241 w 242"/>
                    <a:gd name="T13" fmla="*/ 119 h 121"/>
                    <a:gd name="T14" fmla="*/ 241 w 242"/>
                    <a:gd name="T15" fmla="*/ 115 h 121"/>
                    <a:gd name="T16" fmla="*/ 226 w 242"/>
                    <a:gd name="T17" fmla="*/ 114 h 121"/>
                    <a:gd name="T18" fmla="*/ 225 w 242"/>
                    <a:gd name="T19" fmla="*/ 113 h 121"/>
                    <a:gd name="T20" fmla="*/ 225 w 242"/>
                    <a:gd name="T21" fmla="*/ 61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25" y="61"/>
                      </a:moveTo>
                      <a:lnTo>
                        <a:pt x="210" y="61"/>
                      </a:lnTo>
                      <a:lnTo>
                        <a:pt x="210" y="113"/>
                      </a:lnTo>
                      <a:lnTo>
                        <a:pt x="208" y="114"/>
                      </a:lnTo>
                      <a:lnTo>
                        <a:pt x="193" y="115"/>
                      </a:lnTo>
                      <a:lnTo>
                        <a:pt x="193" y="119"/>
                      </a:lnTo>
                      <a:lnTo>
                        <a:pt x="241" y="119"/>
                      </a:lnTo>
                      <a:lnTo>
                        <a:pt x="241" y="115"/>
                      </a:lnTo>
                      <a:lnTo>
                        <a:pt x="226" y="114"/>
                      </a:lnTo>
                      <a:lnTo>
                        <a:pt x="225" y="113"/>
                      </a:lnTo>
                      <a:lnTo>
                        <a:pt x="225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55" name="Freeform 38">
                  <a:extLst>
                    <a:ext uri="{FF2B5EF4-FFF2-40B4-BE49-F238E27FC236}">
                      <a16:creationId xmlns:a16="http://schemas.microsoft.com/office/drawing/2014/main" id="{514EC7D6-CEB1-4A74-9E32-F9E81342A96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422"/>
                  <a:ext cx="242" cy="121"/>
                </a:xfrm>
                <a:custGeom>
                  <a:avLst/>
                  <a:gdLst>
                    <a:gd name="T0" fmla="*/ 242 w 242"/>
                    <a:gd name="T1" fmla="*/ 2 h 121"/>
                    <a:gd name="T2" fmla="*/ 194 w 242"/>
                    <a:gd name="T3" fmla="*/ 2 h 121"/>
                    <a:gd name="T4" fmla="*/ 194 w 242"/>
                    <a:gd name="T5" fmla="*/ 7 h 121"/>
                    <a:gd name="T6" fmla="*/ 208 w 242"/>
                    <a:gd name="T7" fmla="*/ 8 h 121"/>
                    <a:gd name="T8" fmla="*/ 210 w 242"/>
                    <a:gd name="T9" fmla="*/ 9 h 121"/>
                    <a:gd name="T10" fmla="*/ 210 w 242"/>
                    <a:gd name="T11" fmla="*/ 54 h 121"/>
                    <a:gd name="T12" fmla="*/ 225 w 242"/>
                    <a:gd name="T13" fmla="*/ 54 h 121"/>
                    <a:gd name="T14" fmla="*/ 225 w 242"/>
                    <a:gd name="T15" fmla="*/ 9 h 121"/>
                    <a:gd name="T16" fmla="*/ 226 w 242"/>
                    <a:gd name="T17" fmla="*/ 8 h 121"/>
                    <a:gd name="T18" fmla="*/ 242 w 242"/>
                    <a:gd name="T19" fmla="*/ 7 h 121"/>
                    <a:gd name="T20" fmla="*/ 242 w 242"/>
                    <a:gd name="T21" fmla="*/ 2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42" y="2"/>
                      </a:moveTo>
                      <a:lnTo>
                        <a:pt x="194" y="2"/>
                      </a:lnTo>
                      <a:lnTo>
                        <a:pt x="194" y="7"/>
                      </a:lnTo>
                      <a:lnTo>
                        <a:pt x="208" y="8"/>
                      </a:lnTo>
                      <a:lnTo>
                        <a:pt x="210" y="9"/>
                      </a:lnTo>
                      <a:lnTo>
                        <a:pt x="210" y="54"/>
                      </a:lnTo>
                      <a:lnTo>
                        <a:pt x="225" y="54"/>
                      </a:lnTo>
                      <a:lnTo>
                        <a:pt x="225" y="9"/>
                      </a:lnTo>
                      <a:lnTo>
                        <a:pt x="226" y="8"/>
                      </a:lnTo>
                      <a:lnTo>
                        <a:pt x="242" y="7"/>
                      </a:lnTo>
                      <a:lnTo>
                        <a:pt x="242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5" name="Group 32">
                <a:extLst>
                  <a:ext uri="{FF2B5EF4-FFF2-40B4-BE49-F238E27FC236}">
                    <a16:creationId xmlns:a16="http://schemas.microsoft.com/office/drawing/2014/main" id="{DABC2073-2EA5-400E-A15B-C2A212836282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937" y="496"/>
                <a:ext cx="47" cy="82"/>
                <a:chOff x="1937" y="496"/>
                <a:chExt cx="47" cy="82"/>
              </a:xfrm>
            </p:grpSpPr>
            <p:sp>
              <p:nvSpPr>
                <p:cNvPr id="25746" name="Freeform 36">
                  <a:extLst>
                    <a:ext uri="{FF2B5EF4-FFF2-40B4-BE49-F238E27FC236}">
                      <a16:creationId xmlns:a16="http://schemas.microsoft.com/office/drawing/2014/main" id="{64F7D36B-886C-45A4-A279-C88FF96DFE3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937" y="496"/>
                  <a:ext cx="47" cy="82"/>
                </a:xfrm>
                <a:custGeom>
                  <a:avLst/>
                  <a:gdLst>
                    <a:gd name="T0" fmla="*/ 2 w 47"/>
                    <a:gd name="T1" fmla="*/ 69 h 82"/>
                    <a:gd name="T2" fmla="*/ 0 w 47"/>
                    <a:gd name="T3" fmla="*/ 73 h 82"/>
                    <a:gd name="T4" fmla="*/ 1 w 47"/>
                    <a:gd name="T5" fmla="*/ 77 h 82"/>
                    <a:gd name="T6" fmla="*/ 3 w 47"/>
                    <a:gd name="T7" fmla="*/ 79 h 82"/>
                    <a:gd name="T8" fmla="*/ 7 w 47"/>
                    <a:gd name="T9" fmla="*/ 81 h 82"/>
                    <a:gd name="T10" fmla="*/ 13 w 47"/>
                    <a:gd name="T11" fmla="*/ 81 h 82"/>
                    <a:gd name="T12" fmla="*/ 30 w 47"/>
                    <a:gd name="T13" fmla="*/ 76 h 82"/>
                    <a:gd name="T14" fmla="*/ 31 w 47"/>
                    <a:gd name="T15" fmla="*/ 75 h 82"/>
                    <a:gd name="T16" fmla="*/ 13 w 47"/>
                    <a:gd name="T17" fmla="*/ 75 h 82"/>
                    <a:gd name="T18" fmla="*/ 9 w 47"/>
                    <a:gd name="T19" fmla="*/ 72 h 82"/>
                    <a:gd name="T20" fmla="*/ 6 w 47"/>
                    <a:gd name="T21" fmla="*/ 69 h 82"/>
                    <a:gd name="T22" fmla="*/ 2 w 47"/>
                    <a:gd name="T23" fmla="*/ 69 h 82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w 47"/>
                    <a:gd name="T37" fmla="*/ 0 h 82"/>
                    <a:gd name="T38" fmla="*/ 47 w 47"/>
                    <a:gd name="T39" fmla="*/ 82 h 82"/>
                  </a:gdLst>
                  <a:ahLst/>
                  <a:cxnLst>
                    <a:cxn ang="T24">
                      <a:pos x="T0" y="T1"/>
                    </a:cxn>
                    <a:cxn ang="T25">
                      <a:pos x="T2" y="T3"/>
                    </a:cxn>
                    <a:cxn ang="T26">
                      <a:pos x="T4" y="T5"/>
                    </a:cxn>
                    <a:cxn ang="T27">
                      <a:pos x="T6" y="T7"/>
                    </a:cxn>
                    <a:cxn ang="T28">
                      <a:pos x="T8" y="T9"/>
                    </a:cxn>
                    <a:cxn ang="T29">
                      <a:pos x="T10" y="T11"/>
                    </a:cxn>
                    <a:cxn ang="T30">
                      <a:pos x="T12" y="T13"/>
                    </a:cxn>
                    <a:cxn ang="T31">
                      <a:pos x="T14" y="T15"/>
                    </a:cxn>
                    <a:cxn ang="T32">
                      <a:pos x="T16" y="T17"/>
                    </a:cxn>
                    <a:cxn ang="T33">
                      <a:pos x="T18" y="T19"/>
                    </a:cxn>
                    <a:cxn ang="T34">
                      <a:pos x="T20" y="T21"/>
                    </a:cxn>
                    <a:cxn ang="T35">
                      <a:pos x="T22" y="T23"/>
                    </a:cxn>
                  </a:cxnLst>
                  <a:rect l="T36" t="T37" r="T38" b="T39"/>
                  <a:pathLst>
                    <a:path w="47" h="82">
                      <a:moveTo>
                        <a:pt x="2" y="69"/>
                      </a:moveTo>
                      <a:lnTo>
                        <a:pt x="0" y="73"/>
                      </a:lnTo>
                      <a:lnTo>
                        <a:pt x="1" y="77"/>
                      </a:lnTo>
                      <a:lnTo>
                        <a:pt x="3" y="79"/>
                      </a:lnTo>
                      <a:lnTo>
                        <a:pt x="7" y="81"/>
                      </a:lnTo>
                      <a:lnTo>
                        <a:pt x="13" y="81"/>
                      </a:lnTo>
                      <a:lnTo>
                        <a:pt x="30" y="76"/>
                      </a:lnTo>
                      <a:lnTo>
                        <a:pt x="31" y="75"/>
                      </a:lnTo>
                      <a:lnTo>
                        <a:pt x="13" y="75"/>
                      </a:lnTo>
                      <a:lnTo>
                        <a:pt x="9" y="72"/>
                      </a:lnTo>
                      <a:lnTo>
                        <a:pt x="6" y="69"/>
                      </a:lnTo>
                      <a:lnTo>
                        <a:pt x="2" y="6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47" name="Freeform 35">
                  <a:extLst>
                    <a:ext uri="{FF2B5EF4-FFF2-40B4-BE49-F238E27FC236}">
                      <a16:creationId xmlns:a16="http://schemas.microsoft.com/office/drawing/2014/main" id="{A6C39313-90DC-4966-8F04-10C8A5109E4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937" y="496"/>
                  <a:ext cx="47" cy="82"/>
                </a:xfrm>
                <a:custGeom>
                  <a:avLst/>
                  <a:gdLst>
                    <a:gd name="T0" fmla="*/ 44 w 47"/>
                    <a:gd name="T1" fmla="*/ 37 h 82"/>
                    <a:gd name="T2" fmla="*/ 28 w 47"/>
                    <a:gd name="T3" fmla="*/ 37 h 82"/>
                    <a:gd name="T4" fmla="*/ 36 w 47"/>
                    <a:gd name="T5" fmla="*/ 41 h 82"/>
                    <a:gd name="T6" fmla="*/ 36 w 47"/>
                    <a:gd name="T7" fmla="*/ 68 h 82"/>
                    <a:gd name="T8" fmla="*/ 27 w 47"/>
                    <a:gd name="T9" fmla="*/ 75 h 82"/>
                    <a:gd name="T10" fmla="*/ 31 w 47"/>
                    <a:gd name="T11" fmla="*/ 75 h 82"/>
                    <a:gd name="T12" fmla="*/ 45 w 47"/>
                    <a:gd name="T13" fmla="*/ 58 h 82"/>
                    <a:gd name="T14" fmla="*/ 47 w 47"/>
                    <a:gd name="T15" fmla="*/ 40 h 82"/>
                    <a:gd name="T16" fmla="*/ 44 w 47"/>
                    <a:gd name="T17" fmla="*/ 37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47"/>
                    <a:gd name="T28" fmla="*/ 0 h 82"/>
                    <a:gd name="T29" fmla="*/ 47 w 47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47" h="82">
                      <a:moveTo>
                        <a:pt x="44" y="37"/>
                      </a:moveTo>
                      <a:lnTo>
                        <a:pt x="28" y="37"/>
                      </a:lnTo>
                      <a:lnTo>
                        <a:pt x="36" y="41"/>
                      </a:lnTo>
                      <a:lnTo>
                        <a:pt x="36" y="68"/>
                      </a:lnTo>
                      <a:lnTo>
                        <a:pt x="27" y="75"/>
                      </a:lnTo>
                      <a:lnTo>
                        <a:pt x="31" y="75"/>
                      </a:lnTo>
                      <a:lnTo>
                        <a:pt x="45" y="58"/>
                      </a:lnTo>
                      <a:lnTo>
                        <a:pt x="47" y="40"/>
                      </a:lnTo>
                      <a:lnTo>
                        <a:pt x="44" y="3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48" name="Freeform 34">
                  <a:extLst>
                    <a:ext uri="{FF2B5EF4-FFF2-40B4-BE49-F238E27FC236}">
                      <a16:creationId xmlns:a16="http://schemas.microsoft.com/office/drawing/2014/main" id="{3DECB5F8-3C86-4FC5-8567-59DBAB1A222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937" y="496"/>
                  <a:ext cx="47" cy="82"/>
                </a:xfrm>
                <a:custGeom>
                  <a:avLst/>
                  <a:gdLst>
                    <a:gd name="T0" fmla="*/ 41 w 47"/>
                    <a:gd name="T1" fmla="*/ 6 h 82"/>
                    <a:gd name="T2" fmla="*/ 26 w 47"/>
                    <a:gd name="T3" fmla="*/ 6 h 82"/>
                    <a:gd name="T4" fmla="*/ 31 w 47"/>
                    <a:gd name="T5" fmla="*/ 10 h 82"/>
                    <a:gd name="T6" fmla="*/ 31 w 47"/>
                    <a:gd name="T7" fmla="*/ 25 h 82"/>
                    <a:gd name="T8" fmla="*/ 23 w 47"/>
                    <a:gd name="T9" fmla="*/ 30 h 82"/>
                    <a:gd name="T10" fmla="*/ 9 w 47"/>
                    <a:gd name="T11" fmla="*/ 36 h 82"/>
                    <a:gd name="T12" fmla="*/ 10 w 47"/>
                    <a:gd name="T13" fmla="*/ 38 h 82"/>
                    <a:gd name="T14" fmla="*/ 12 w 47"/>
                    <a:gd name="T15" fmla="*/ 38 h 82"/>
                    <a:gd name="T16" fmla="*/ 16 w 47"/>
                    <a:gd name="T17" fmla="*/ 37 h 82"/>
                    <a:gd name="T18" fmla="*/ 44 w 47"/>
                    <a:gd name="T19" fmla="*/ 37 h 82"/>
                    <a:gd name="T20" fmla="*/ 40 w 47"/>
                    <a:gd name="T21" fmla="*/ 31 h 82"/>
                    <a:gd name="T22" fmla="*/ 28 w 47"/>
                    <a:gd name="T23" fmla="*/ 30 h 82"/>
                    <a:gd name="T24" fmla="*/ 28 w 47"/>
                    <a:gd name="T25" fmla="*/ 30 h 82"/>
                    <a:gd name="T26" fmla="*/ 33 w 47"/>
                    <a:gd name="T27" fmla="*/ 27 h 82"/>
                    <a:gd name="T28" fmla="*/ 36 w 47"/>
                    <a:gd name="T29" fmla="*/ 25 h 82"/>
                    <a:gd name="T30" fmla="*/ 40 w 47"/>
                    <a:gd name="T31" fmla="*/ 21 h 82"/>
                    <a:gd name="T32" fmla="*/ 41 w 47"/>
                    <a:gd name="T33" fmla="*/ 18 h 82"/>
                    <a:gd name="T34" fmla="*/ 41 w 47"/>
                    <a:gd name="T35" fmla="*/ 6 h 82"/>
                    <a:gd name="T36" fmla="*/ 41 w 47"/>
                    <a:gd name="T37" fmla="*/ 6 h 82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w 47"/>
                    <a:gd name="T58" fmla="*/ 0 h 82"/>
                    <a:gd name="T59" fmla="*/ 47 w 47"/>
                    <a:gd name="T60" fmla="*/ 82 h 82"/>
                  </a:gdLst>
                  <a:ahLst/>
                  <a:cxnLst>
                    <a:cxn ang="T38">
                      <a:pos x="T0" y="T1"/>
                    </a:cxn>
                    <a:cxn ang="T39">
                      <a:pos x="T2" y="T3"/>
                    </a:cxn>
                    <a:cxn ang="T40">
                      <a:pos x="T4" y="T5"/>
                    </a:cxn>
                    <a:cxn ang="T41">
                      <a:pos x="T6" y="T7"/>
                    </a:cxn>
                    <a:cxn ang="T42">
                      <a:pos x="T8" y="T9"/>
                    </a:cxn>
                    <a:cxn ang="T43">
                      <a:pos x="T10" y="T11"/>
                    </a:cxn>
                    <a:cxn ang="T44">
                      <a:pos x="T12" y="T13"/>
                    </a:cxn>
                    <a:cxn ang="T45">
                      <a:pos x="T14" y="T15"/>
                    </a:cxn>
                    <a:cxn ang="T46">
                      <a:pos x="T16" y="T17"/>
                    </a:cxn>
                    <a:cxn ang="T47">
                      <a:pos x="T18" y="T19"/>
                    </a:cxn>
                    <a:cxn ang="T48">
                      <a:pos x="T20" y="T21"/>
                    </a:cxn>
                    <a:cxn ang="T49">
                      <a:pos x="T22" y="T23"/>
                    </a:cxn>
                    <a:cxn ang="T50">
                      <a:pos x="T24" y="T25"/>
                    </a:cxn>
                    <a:cxn ang="T51">
                      <a:pos x="T26" y="T27"/>
                    </a:cxn>
                    <a:cxn ang="T52">
                      <a:pos x="T28" y="T29"/>
                    </a:cxn>
                    <a:cxn ang="T53">
                      <a:pos x="T30" y="T31"/>
                    </a:cxn>
                    <a:cxn ang="T54">
                      <a:pos x="T32" y="T33"/>
                    </a:cxn>
                    <a:cxn ang="T55">
                      <a:pos x="T34" y="T35"/>
                    </a:cxn>
                    <a:cxn ang="T56">
                      <a:pos x="T36" y="T37"/>
                    </a:cxn>
                  </a:cxnLst>
                  <a:rect l="T57" t="T58" r="T59" b="T60"/>
                  <a:pathLst>
                    <a:path w="47" h="82">
                      <a:moveTo>
                        <a:pt x="41" y="6"/>
                      </a:moveTo>
                      <a:lnTo>
                        <a:pt x="26" y="6"/>
                      </a:lnTo>
                      <a:lnTo>
                        <a:pt x="31" y="10"/>
                      </a:lnTo>
                      <a:lnTo>
                        <a:pt x="31" y="25"/>
                      </a:lnTo>
                      <a:lnTo>
                        <a:pt x="23" y="30"/>
                      </a:lnTo>
                      <a:lnTo>
                        <a:pt x="9" y="36"/>
                      </a:lnTo>
                      <a:lnTo>
                        <a:pt x="10" y="38"/>
                      </a:lnTo>
                      <a:lnTo>
                        <a:pt x="12" y="38"/>
                      </a:lnTo>
                      <a:lnTo>
                        <a:pt x="16" y="37"/>
                      </a:lnTo>
                      <a:lnTo>
                        <a:pt x="44" y="37"/>
                      </a:lnTo>
                      <a:lnTo>
                        <a:pt x="40" y="31"/>
                      </a:lnTo>
                      <a:lnTo>
                        <a:pt x="28" y="30"/>
                      </a:lnTo>
                      <a:lnTo>
                        <a:pt x="33" y="27"/>
                      </a:lnTo>
                      <a:lnTo>
                        <a:pt x="36" y="25"/>
                      </a:lnTo>
                      <a:lnTo>
                        <a:pt x="40" y="21"/>
                      </a:lnTo>
                      <a:lnTo>
                        <a:pt x="41" y="18"/>
                      </a:lnTo>
                      <a:lnTo>
                        <a:pt x="41" y="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49" name="Freeform 33">
                  <a:extLst>
                    <a:ext uri="{FF2B5EF4-FFF2-40B4-BE49-F238E27FC236}">
                      <a16:creationId xmlns:a16="http://schemas.microsoft.com/office/drawing/2014/main" id="{71CE3484-BFF0-4506-A618-F743FA703E8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937" y="496"/>
                  <a:ext cx="47" cy="82"/>
                </a:xfrm>
                <a:custGeom>
                  <a:avLst/>
                  <a:gdLst>
                    <a:gd name="T0" fmla="*/ 34 w 47"/>
                    <a:gd name="T1" fmla="*/ 0 h 82"/>
                    <a:gd name="T2" fmla="*/ 16 w 47"/>
                    <a:gd name="T3" fmla="*/ 0 h 82"/>
                    <a:gd name="T4" fmla="*/ 11 w 47"/>
                    <a:gd name="T5" fmla="*/ 2 h 82"/>
                    <a:gd name="T6" fmla="*/ 7 w 47"/>
                    <a:gd name="T7" fmla="*/ 6 h 82"/>
                    <a:gd name="T8" fmla="*/ 2 w 47"/>
                    <a:gd name="T9" fmla="*/ 14 h 82"/>
                    <a:gd name="T10" fmla="*/ 5 w 47"/>
                    <a:gd name="T11" fmla="*/ 16 h 82"/>
                    <a:gd name="T12" fmla="*/ 7 w 47"/>
                    <a:gd name="T13" fmla="*/ 12 h 82"/>
                    <a:gd name="T14" fmla="*/ 12 w 47"/>
                    <a:gd name="T15" fmla="*/ 6 h 82"/>
                    <a:gd name="T16" fmla="*/ 41 w 47"/>
                    <a:gd name="T17" fmla="*/ 6 h 82"/>
                    <a:gd name="T18" fmla="*/ 34 w 47"/>
                    <a:gd name="T19" fmla="*/ 0 h 82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w 47"/>
                    <a:gd name="T31" fmla="*/ 0 h 82"/>
                    <a:gd name="T32" fmla="*/ 47 w 47"/>
                    <a:gd name="T33" fmla="*/ 82 h 82"/>
                  </a:gdLst>
                  <a:ahLst/>
                  <a:cxnLst>
                    <a:cxn ang="T20">
                      <a:pos x="T0" y="T1"/>
                    </a:cxn>
                    <a:cxn ang="T21">
                      <a:pos x="T2" y="T3"/>
                    </a:cxn>
                    <a:cxn ang="T22">
                      <a:pos x="T4" y="T5"/>
                    </a:cxn>
                    <a:cxn ang="T23">
                      <a:pos x="T6" y="T7"/>
                    </a:cxn>
                    <a:cxn ang="T24">
                      <a:pos x="T8" y="T9"/>
                    </a:cxn>
                    <a:cxn ang="T25">
                      <a:pos x="T10" y="T11"/>
                    </a:cxn>
                    <a:cxn ang="T26">
                      <a:pos x="T12" y="T13"/>
                    </a:cxn>
                    <a:cxn ang="T27">
                      <a:pos x="T14" y="T15"/>
                    </a:cxn>
                    <a:cxn ang="T28">
                      <a:pos x="T16" y="T17"/>
                    </a:cxn>
                    <a:cxn ang="T29">
                      <a:pos x="T18" y="T19"/>
                    </a:cxn>
                  </a:cxnLst>
                  <a:rect l="T30" t="T31" r="T32" b="T33"/>
                  <a:pathLst>
                    <a:path w="47" h="82">
                      <a:moveTo>
                        <a:pt x="34" y="0"/>
                      </a:moveTo>
                      <a:lnTo>
                        <a:pt x="16" y="0"/>
                      </a:lnTo>
                      <a:lnTo>
                        <a:pt x="11" y="2"/>
                      </a:lnTo>
                      <a:lnTo>
                        <a:pt x="7" y="6"/>
                      </a:lnTo>
                      <a:lnTo>
                        <a:pt x="2" y="14"/>
                      </a:lnTo>
                      <a:lnTo>
                        <a:pt x="5" y="16"/>
                      </a:lnTo>
                      <a:lnTo>
                        <a:pt x="7" y="12"/>
                      </a:lnTo>
                      <a:lnTo>
                        <a:pt x="12" y="6"/>
                      </a:lnTo>
                      <a:lnTo>
                        <a:pt x="41" y="6"/>
                      </a:lnTo>
                      <a:lnTo>
                        <a:pt x="34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6" name="Group 29">
                <a:extLst>
                  <a:ext uri="{FF2B5EF4-FFF2-40B4-BE49-F238E27FC236}">
                    <a16:creationId xmlns:a16="http://schemas.microsoft.com/office/drawing/2014/main" id="{33B0D3A5-3F91-43C8-A3E8-F9E2D99921D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356" y="77"/>
                <a:ext cx="28" cy="82"/>
                <a:chOff x="2356" y="77"/>
                <a:chExt cx="28" cy="82"/>
              </a:xfrm>
            </p:grpSpPr>
            <p:sp>
              <p:nvSpPr>
                <p:cNvPr id="25744" name="Freeform 31">
                  <a:extLst>
                    <a:ext uri="{FF2B5EF4-FFF2-40B4-BE49-F238E27FC236}">
                      <a16:creationId xmlns:a16="http://schemas.microsoft.com/office/drawing/2014/main" id="{7E5FEF9E-5F77-42B2-8002-8FAF977C690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356" y="77"/>
                  <a:ext cx="28" cy="82"/>
                </a:xfrm>
                <a:custGeom>
                  <a:avLst/>
                  <a:gdLst>
                    <a:gd name="T0" fmla="*/ 22 w 28"/>
                    <a:gd name="T1" fmla="*/ 54 h 82"/>
                    <a:gd name="T2" fmla="*/ 6 w 28"/>
                    <a:gd name="T3" fmla="*/ 54 h 82"/>
                    <a:gd name="T4" fmla="*/ 0 w 28"/>
                    <a:gd name="T5" fmla="*/ 60 h 82"/>
                    <a:gd name="T6" fmla="*/ 1 w 28"/>
                    <a:gd name="T7" fmla="*/ 76 h 82"/>
                    <a:gd name="T8" fmla="*/ 7 w 28"/>
                    <a:gd name="T9" fmla="*/ 81 h 82"/>
                    <a:gd name="T10" fmla="*/ 22 w 28"/>
                    <a:gd name="T11" fmla="*/ 81 h 82"/>
                    <a:gd name="T12" fmla="*/ 28 w 28"/>
                    <a:gd name="T13" fmla="*/ 75 h 82"/>
                    <a:gd name="T14" fmla="*/ 27 w 28"/>
                    <a:gd name="T15" fmla="*/ 59 h 82"/>
                    <a:gd name="T16" fmla="*/ 22 w 28"/>
                    <a:gd name="T17" fmla="*/ 54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2" y="54"/>
                      </a:moveTo>
                      <a:lnTo>
                        <a:pt x="6" y="54"/>
                      </a:lnTo>
                      <a:lnTo>
                        <a:pt x="0" y="60"/>
                      </a:lnTo>
                      <a:lnTo>
                        <a:pt x="1" y="76"/>
                      </a:lnTo>
                      <a:lnTo>
                        <a:pt x="7" y="81"/>
                      </a:lnTo>
                      <a:lnTo>
                        <a:pt x="22" y="81"/>
                      </a:lnTo>
                      <a:lnTo>
                        <a:pt x="28" y="75"/>
                      </a:lnTo>
                      <a:lnTo>
                        <a:pt x="27" y="59"/>
                      </a:lnTo>
                      <a:lnTo>
                        <a:pt x="22" y="5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45" name="Freeform 30">
                  <a:extLst>
                    <a:ext uri="{FF2B5EF4-FFF2-40B4-BE49-F238E27FC236}">
                      <a16:creationId xmlns:a16="http://schemas.microsoft.com/office/drawing/2014/main" id="{A8E54163-67BE-4D8E-B64E-EDA1DD8951F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356" y="77"/>
                  <a:ext cx="28" cy="82"/>
                </a:xfrm>
                <a:custGeom>
                  <a:avLst/>
                  <a:gdLst>
                    <a:gd name="T0" fmla="*/ 22 w 28"/>
                    <a:gd name="T1" fmla="*/ 0 h 82"/>
                    <a:gd name="T2" fmla="*/ 6 w 28"/>
                    <a:gd name="T3" fmla="*/ 0 h 82"/>
                    <a:gd name="T4" fmla="*/ 0 w 28"/>
                    <a:gd name="T5" fmla="*/ 6 h 82"/>
                    <a:gd name="T6" fmla="*/ 1 w 28"/>
                    <a:gd name="T7" fmla="*/ 21 h 82"/>
                    <a:gd name="T8" fmla="*/ 7 w 28"/>
                    <a:gd name="T9" fmla="*/ 27 h 82"/>
                    <a:gd name="T10" fmla="*/ 22 w 28"/>
                    <a:gd name="T11" fmla="*/ 27 h 82"/>
                    <a:gd name="T12" fmla="*/ 28 w 28"/>
                    <a:gd name="T13" fmla="*/ 21 h 82"/>
                    <a:gd name="T14" fmla="*/ 27 w 28"/>
                    <a:gd name="T15" fmla="*/ 5 h 82"/>
                    <a:gd name="T16" fmla="*/ 22 w 28"/>
                    <a:gd name="T17" fmla="*/ 0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2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1" y="21"/>
                      </a:lnTo>
                      <a:lnTo>
                        <a:pt x="7" y="27"/>
                      </a:lnTo>
                      <a:lnTo>
                        <a:pt x="22" y="27"/>
                      </a:lnTo>
                      <a:lnTo>
                        <a:pt x="28" y="21"/>
                      </a:lnTo>
                      <a:lnTo>
                        <a:pt x="27" y="5"/>
                      </a:lnTo>
                      <a:lnTo>
                        <a:pt x="2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7" name="Group 26">
                <a:extLst>
                  <a:ext uri="{FF2B5EF4-FFF2-40B4-BE49-F238E27FC236}">
                    <a16:creationId xmlns:a16="http://schemas.microsoft.com/office/drawing/2014/main" id="{F098A894-1869-496C-A9EF-4CBFD1C621A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206" y="0"/>
                <a:ext cx="82" cy="28"/>
                <a:chOff x="2206" y="0"/>
                <a:chExt cx="82" cy="28"/>
              </a:xfrm>
            </p:grpSpPr>
            <p:sp>
              <p:nvSpPr>
                <p:cNvPr id="25742" name="Freeform 28">
                  <a:extLst>
                    <a:ext uri="{FF2B5EF4-FFF2-40B4-BE49-F238E27FC236}">
                      <a16:creationId xmlns:a16="http://schemas.microsoft.com/office/drawing/2014/main" id="{B63FA1EC-E6A6-43E6-8AA8-42C3E19CBC4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206" y="0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0 w 82"/>
                    <a:gd name="T7" fmla="*/ 22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7 w 82"/>
                    <a:gd name="T13" fmla="*/ 21 h 28"/>
                    <a:gd name="T14" fmla="*/ 27 w 82"/>
                    <a:gd name="T15" fmla="*/ 6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0" y="22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7" y="21"/>
                      </a:lnTo>
                      <a:lnTo>
                        <a:pt x="27" y="6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43" name="Freeform 27">
                  <a:extLst>
                    <a:ext uri="{FF2B5EF4-FFF2-40B4-BE49-F238E27FC236}">
                      <a16:creationId xmlns:a16="http://schemas.microsoft.com/office/drawing/2014/main" id="{FF607378-41E9-41ED-AB69-1BB5F84C093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206" y="0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4 w 82"/>
                    <a:gd name="T7" fmla="*/ 22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1 w 82"/>
                    <a:gd name="T13" fmla="*/ 21 h 28"/>
                    <a:gd name="T14" fmla="*/ 81 w 82"/>
                    <a:gd name="T15" fmla="*/ 6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4" y="22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1" y="21"/>
                      </a:lnTo>
                      <a:lnTo>
                        <a:pt x="81" y="6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8" name="Group 23">
                <a:extLst>
                  <a:ext uri="{FF2B5EF4-FFF2-40B4-BE49-F238E27FC236}">
                    <a16:creationId xmlns:a16="http://schemas.microsoft.com/office/drawing/2014/main" id="{B6E2FBF3-6A01-44CC-9AB0-DB2F17BBC572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206" y="205"/>
                <a:ext cx="82" cy="28"/>
                <a:chOff x="2206" y="205"/>
                <a:chExt cx="82" cy="28"/>
              </a:xfrm>
            </p:grpSpPr>
            <p:sp>
              <p:nvSpPr>
                <p:cNvPr id="25740" name="Freeform 25">
                  <a:extLst>
                    <a:ext uri="{FF2B5EF4-FFF2-40B4-BE49-F238E27FC236}">
                      <a16:creationId xmlns:a16="http://schemas.microsoft.com/office/drawing/2014/main" id="{8B609A54-50DF-4664-84A9-8AC9B57A355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206" y="205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0 w 82"/>
                    <a:gd name="T7" fmla="*/ 21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7 w 82"/>
                    <a:gd name="T13" fmla="*/ 21 h 28"/>
                    <a:gd name="T14" fmla="*/ 27 w 82"/>
                    <a:gd name="T15" fmla="*/ 5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0" y="21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7" y="21"/>
                      </a:lnTo>
                      <a:lnTo>
                        <a:pt x="27" y="5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41" name="Freeform 24">
                  <a:extLst>
                    <a:ext uri="{FF2B5EF4-FFF2-40B4-BE49-F238E27FC236}">
                      <a16:creationId xmlns:a16="http://schemas.microsoft.com/office/drawing/2014/main" id="{D75EFD1D-9FDE-47F6-8381-4C04D0C14F6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206" y="205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4 w 82"/>
                    <a:gd name="T7" fmla="*/ 21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1 w 82"/>
                    <a:gd name="T13" fmla="*/ 21 h 28"/>
                    <a:gd name="T14" fmla="*/ 81 w 82"/>
                    <a:gd name="T15" fmla="*/ 5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4" y="21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1" y="21"/>
                      </a:lnTo>
                      <a:lnTo>
                        <a:pt x="81" y="5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19" name="Group 21">
                <a:extLst>
                  <a:ext uri="{FF2B5EF4-FFF2-40B4-BE49-F238E27FC236}">
                    <a16:creationId xmlns:a16="http://schemas.microsoft.com/office/drawing/2014/main" id="{FF170383-5148-446F-B59F-24CB0ECAE93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952" y="116"/>
                <a:ext cx="189" cy="2"/>
                <a:chOff x="1952" y="116"/>
                <a:chExt cx="189" cy="2"/>
              </a:xfrm>
            </p:grpSpPr>
            <p:sp>
              <p:nvSpPr>
                <p:cNvPr id="25739" name="Freeform 22">
                  <a:extLst>
                    <a:ext uri="{FF2B5EF4-FFF2-40B4-BE49-F238E27FC236}">
                      <a16:creationId xmlns:a16="http://schemas.microsoft.com/office/drawing/2014/main" id="{DCC42DCA-EF46-4B5C-80C9-D29EAA38250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952" y="116"/>
                  <a:ext cx="189" cy="2"/>
                </a:xfrm>
                <a:custGeom>
                  <a:avLst/>
                  <a:gdLst>
                    <a:gd name="T0" fmla="*/ 0 w 189"/>
                    <a:gd name="T1" fmla="*/ 0 h 2"/>
                    <a:gd name="T2" fmla="*/ 188 w 189"/>
                    <a:gd name="T3" fmla="*/ 0 h 2"/>
                    <a:gd name="T4" fmla="*/ 0 60000 65536"/>
                    <a:gd name="T5" fmla="*/ 0 60000 65536"/>
                    <a:gd name="T6" fmla="*/ 0 w 189"/>
                    <a:gd name="T7" fmla="*/ 0 h 2"/>
                    <a:gd name="T8" fmla="*/ 189 w 189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89" h="2">
                      <a:moveTo>
                        <a:pt x="0" y="0"/>
                      </a:moveTo>
                      <a:lnTo>
                        <a:pt x="188" y="0"/>
                      </a:lnTo>
                    </a:path>
                  </a:pathLst>
                </a:custGeom>
                <a:noFill/>
                <a:ln w="744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20" name="Group 8">
                <a:extLst>
                  <a:ext uri="{FF2B5EF4-FFF2-40B4-BE49-F238E27FC236}">
                    <a16:creationId xmlns:a16="http://schemas.microsoft.com/office/drawing/2014/main" id="{6132C3A9-F8C3-4EC5-A878-2D4B8DA1A607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683" y="56"/>
                <a:ext cx="648" cy="121"/>
                <a:chOff x="1683" y="56"/>
                <a:chExt cx="648" cy="121"/>
              </a:xfrm>
            </p:grpSpPr>
            <p:sp>
              <p:nvSpPr>
                <p:cNvPr id="25727" name="Freeform 20">
                  <a:extLst>
                    <a:ext uri="{FF2B5EF4-FFF2-40B4-BE49-F238E27FC236}">
                      <a16:creationId xmlns:a16="http://schemas.microsoft.com/office/drawing/2014/main" id="{2CBEF0BB-8C11-48D6-9AB5-D111E3AB49A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82 w 648"/>
                    <a:gd name="T1" fmla="*/ 0 h 121"/>
                    <a:gd name="T2" fmla="*/ 67 w 648"/>
                    <a:gd name="T3" fmla="*/ 0 h 121"/>
                    <a:gd name="T4" fmla="*/ 43 w 648"/>
                    <a:gd name="T5" fmla="*/ 3 h 121"/>
                    <a:gd name="T6" fmla="*/ 23 w 648"/>
                    <a:gd name="T7" fmla="*/ 13 h 121"/>
                    <a:gd name="T8" fmla="*/ 9 w 648"/>
                    <a:gd name="T9" fmla="*/ 28 h 121"/>
                    <a:gd name="T10" fmla="*/ 0 w 648"/>
                    <a:gd name="T11" fmla="*/ 48 h 121"/>
                    <a:gd name="T12" fmla="*/ 2 w 648"/>
                    <a:gd name="T13" fmla="*/ 73 h 121"/>
                    <a:gd name="T14" fmla="*/ 9 w 648"/>
                    <a:gd name="T15" fmla="*/ 93 h 121"/>
                    <a:gd name="T16" fmla="*/ 21 w 648"/>
                    <a:gd name="T17" fmla="*/ 109 h 121"/>
                    <a:gd name="T18" fmla="*/ 40 w 648"/>
                    <a:gd name="T19" fmla="*/ 119 h 121"/>
                    <a:gd name="T20" fmla="*/ 70 w 648"/>
                    <a:gd name="T21" fmla="*/ 120 h 121"/>
                    <a:gd name="T22" fmla="*/ 89 w 648"/>
                    <a:gd name="T23" fmla="*/ 119 h 121"/>
                    <a:gd name="T24" fmla="*/ 93 w 648"/>
                    <a:gd name="T25" fmla="*/ 115 h 121"/>
                    <a:gd name="T26" fmla="*/ 73 w 648"/>
                    <a:gd name="T27" fmla="*/ 115 h 121"/>
                    <a:gd name="T28" fmla="*/ 48 w 648"/>
                    <a:gd name="T29" fmla="*/ 112 h 121"/>
                    <a:gd name="T30" fmla="*/ 31 w 648"/>
                    <a:gd name="T31" fmla="*/ 101 h 121"/>
                    <a:gd name="T32" fmla="*/ 20 w 648"/>
                    <a:gd name="T33" fmla="*/ 83 h 121"/>
                    <a:gd name="T34" fmla="*/ 17 w 648"/>
                    <a:gd name="T35" fmla="*/ 60 h 121"/>
                    <a:gd name="T36" fmla="*/ 20 w 648"/>
                    <a:gd name="T37" fmla="*/ 37 h 121"/>
                    <a:gd name="T38" fmla="*/ 31 w 648"/>
                    <a:gd name="T39" fmla="*/ 18 h 121"/>
                    <a:gd name="T40" fmla="*/ 49 w 648"/>
                    <a:gd name="T41" fmla="*/ 8 h 121"/>
                    <a:gd name="T42" fmla="*/ 100 w 648"/>
                    <a:gd name="T43" fmla="*/ 8 h 121"/>
                    <a:gd name="T44" fmla="*/ 99 w 648"/>
                    <a:gd name="T45" fmla="*/ 4 h 121"/>
                    <a:gd name="T46" fmla="*/ 94 w 648"/>
                    <a:gd name="T47" fmla="*/ 3 h 121"/>
                    <a:gd name="T48" fmla="*/ 82 w 648"/>
                    <a:gd name="T49" fmla="*/ 0 h 121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648"/>
                    <a:gd name="T76" fmla="*/ 0 h 121"/>
                    <a:gd name="T77" fmla="*/ 648 w 648"/>
                    <a:gd name="T78" fmla="*/ 121 h 121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648" h="121">
                      <a:moveTo>
                        <a:pt x="82" y="0"/>
                      </a:moveTo>
                      <a:lnTo>
                        <a:pt x="67" y="0"/>
                      </a:lnTo>
                      <a:lnTo>
                        <a:pt x="43" y="3"/>
                      </a:lnTo>
                      <a:lnTo>
                        <a:pt x="23" y="13"/>
                      </a:lnTo>
                      <a:lnTo>
                        <a:pt x="9" y="28"/>
                      </a:lnTo>
                      <a:lnTo>
                        <a:pt x="0" y="48"/>
                      </a:lnTo>
                      <a:lnTo>
                        <a:pt x="2" y="73"/>
                      </a:lnTo>
                      <a:lnTo>
                        <a:pt x="9" y="93"/>
                      </a:lnTo>
                      <a:lnTo>
                        <a:pt x="21" y="109"/>
                      </a:lnTo>
                      <a:lnTo>
                        <a:pt x="40" y="119"/>
                      </a:lnTo>
                      <a:lnTo>
                        <a:pt x="70" y="120"/>
                      </a:lnTo>
                      <a:lnTo>
                        <a:pt x="89" y="119"/>
                      </a:lnTo>
                      <a:lnTo>
                        <a:pt x="93" y="115"/>
                      </a:lnTo>
                      <a:lnTo>
                        <a:pt x="73" y="115"/>
                      </a:lnTo>
                      <a:lnTo>
                        <a:pt x="48" y="112"/>
                      </a:lnTo>
                      <a:lnTo>
                        <a:pt x="31" y="101"/>
                      </a:lnTo>
                      <a:lnTo>
                        <a:pt x="20" y="83"/>
                      </a:lnTo>
                      <a:lnTo>
                        <a:pt x="17" y="60"/>
                      </a:lnTo>
                      <a:lnTo>
                        <a:pt x="20" y="37"/>
                      </a:lnTo>
                      <a:lnTo>
                        <a:pt x="31" y="18"/>
                      </a:lnTo>
                      <a:lnTo>
                        <a:pt x="49" y="8"/>
                      </a:lnTo>
                      <a:lnTo>
                        <a:pt x="100" y="8"/>
                      </a:lnTo>
                      <a:lnTo>
                        <a:pt x="99" y="4"/>
                      </a:lnTo>
                      <a:lnTo>
                        <a:pt x="94" y="3"/>
                      </a:lnTo>
                      <a:lnTo>
                        <a:pt x="8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28" name="Freeform 19">
                  <a:extLst>
                    <a:ext uri="{FF2B5EF4-FFF2-40B4-BE49-F238E27FC236}">
                      <a16:creationId xmlns:a16="http://schemas.microsoft.com/office/drawing/2014/main" id="{18DEDBA8-5507-4A73-8591-885E18B2788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102 w 648"/>
                    <a:gd name="T1" fmla="*/ 88 h 121"/>
                    <a:gd name="T2" fmla="*/ 90 w 648"/>
                    <a:gd name="T3" fmla="*/ 106 h 121"/>
                    <a:gd name="T4" fmla="*/ 73 w 648"/>
                    <a:gd name="T5" fmla="*/ 115 h 121"/>
                    <a:gd name="T6" fmla="*/ 93 w 648"/>
                    <a:gd name="T7" fmla="*/ 115 h 121"/>
                    <a:gd name="T8" fmla="*/ 100 w 648"/>
                    <a:gd name="T9" fmla="*/ 110 h 121"/>
                    <a:gd name="T10" fmla="*/ 104 w 648"/>
                    <a:gd name="T11" fmla="*/ 96 h 121"/>
                    <a:gd name="T12" fmla="*/ 106 w 648"/>
                    <a:gd name="T13" fmla="*/ 88 h 121"/>
                    <a:gd name="T14" fmla="*/ 102 w 648"/>
                    <a:gd name="T15" fmla="*/ 8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648"/>
                    <a:gd name="T25" fmla="*/ 0 h 121"/>
                    <a:gd name="T26" fmla="*/ 648 w 648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648" h="121">
                      <a:moveTo>
                        <a:pt x="102" y="88"/>
                      </a:moveTo>
                      <a:lnTo>
                        <a:pt x="90" y="106"/>
                      </a:lnTo>
                      <a:lnTo>
                        <a:pt x="73" y="115"/>
                      </a:lnTo>
                      <a:lnTo>
                        <a:pt x="93" y="115"/>
                      </a:lnTo>
                      <a:lnTo>
                        <a:pt x="100" y="110"/>
                      </a:lnTo>
                      <a:lnTo>
                        <a:pt x="104" y="96"/>
                      </a:lnTo>
                      <a:lnTo>
                        <a:pt x="106" y="88"/>
                      </a:lnTo>
                      <a:lnTo>
                        <a:pt x="10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29" name="Freeform 18">
                  <a:extLst>
                    <a:ext uri="{FF2B5EF4-FFF2-40B4-BE49-F238E27FC236}">
                      <a16:creationId xmlns:a16="http://schemas.microsoft.com/office/drawing/2014/main" id="{BF2B6107-D329-4CDE-B2AE-B916AFD415B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100 w 648"/>
                    <a:gd name="T1" fmla="*/ 8 h 121"/>
                    <a:gd name="T2" fmla="*/ 49 w 648"/>
                    <a:gd name="T3" fmla="*/ 8 h 121"/>
                    <a:gd name="T4" fmla="*/ 76 w 648"/>
                    <a:gd name="T5" fmla="*/ 9 h 121"/>
                    <a:gd name="T6" fmla="*/ 91 w 648"/>
                    <a:gd name="T7" fmla="*/ 18 h 121"/>
                    <a:gd name="T8" fmla="*/ 102 w 648"/>
                    <a:gd name="T9" fmla="*/ 32 h 121"/>
                    <a:gd name="T10" fmla="*/ 101 w 648"/>
                    <a:gd name="T11" fmla="*/ 22 h 121"/>
                    <a:gd name="T12" fmla="*/ 101 w 648"/>
                    <a:gd name="T13" fmla="*/ 14 h 121"/>
                    <a:gd name="T14" fmla="*/ 100 w 648"/>
                    <a:gd name="T15" fmla="*/ 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648"/>
                    <a:gd name="T25" fmla="*/ 0 h 121"/>
                    <a:gd name="T26" fmla="*/ 648 w 648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648" h="121">
                      <a:moveTo>
                        <a:pt x="100" y="8"/>
                      </a:moveTo>
                      <a:lnTo>
                        <a:pt x="49" y="8"/>
                      </a:lnTo>
                      <a:lnTo>
                        <a:pt x="76" y="9"/>
                      </a:lnTo>
                      <a:lnTo>
                        <a:pt x="91" y="18"/>
                      </a:lnTo>
                      <a:lnTo>
                        <a:pt x="102" y="32"/>
                      </a:lnTo>
                      <a:lnTo>
                        <a:pt x="101" y="22"/>
                      </a:lnTo>
                      <a:lnTo>
                        <a:pt x="101" y="14"/>
                      </a:lnTo>
                      <a:lnTo>
                        <a:pt x="100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0" name="Freeform 17">
                  <a:extLst>
                    <a:ext uri="{FF2B5EF4-FFF2-40B4-BE49-F238E27FC236}">
                      <a16:creationId xmlns:a16="http://schemas.microsoft.com/office/drawing/2014/main" id="{62FD0022-41DD-4B5C-8F78-974FB05E442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163 w 648"/>
                    <a:gd name="T1" fmla="*/ 2 h 121"/>
                    <a:gd name="T2" fmla="*/ 115 w 648"/>
                    <a:gd name="T3" fmla="*/ 2 h 121"/>
                    <a:gd name="T4" fmla="*/ 115 w 648"/>
                    <a:gd name="T5" fmla="*/ 7 h 121"/>
                    <a:gd name="T6" fmla="*/ 131 w 648"/>
                    <a:gd name="T7" fmla="*/ 8 h 121"/>
                    <a:gd name="T8" fmla="*/ 132 w 648"/>
                    <a:gd name="T9" fmla="*/ 9 h 121"/>
                    <a:gd name="T10" fmla="*/ 132 w 648"/>
                    <a:gd name="T11" fmla="*/ 113 h 121"/>
                    <a:gd name="T12" fmla="*/ 131 w 648"/>
                    <a:gd name="T13" fmla="*/ 114 h 121"/>
                    <a:gd name="T14" fmla="*/ 116 w 648"/>
                    <a:gd name="T15" fmla="*/ 115 h 121"/>
                    <a:gd name="T16" fmla="*/ 116 w 648"/>
                    <a:gd name="T17" fmla="*/ 119 h 121"/>
                    <a:gd name="T18" fmla="*/ 164 w 648"/>
                    <a:gd name="T19" fmla="*/ 119 h 121"/>
                    <a:gd name="T20" fmla="*/ 164 w 648"/>
                    <a:gd name="T21" fmla="*/ 115 h 121"/>
                    <a:gd name="T22" fmla="*/ 149 w 648"/>
                    <a:gd name="T23" fmla="*/ 114 h 121"/>
                    <a:gd name="T24" fmla="*/ 147 w 648"/>
                    <a:gd name="T25" fmla="*/ 113 h 121"/>
                    <a:gd name="T26" fmla="*/ 147 w 648"/>
                    <a:gd name="T27" fmla="*/ 61 h 121"/>
                    <a:gd name="T28" fmla="*/ 225 w 648"/>
                    <a:gd name="T29" fmla="*/ 61 h 121"/>
                    <a:gd name="T30" fmla="*/ 225 w 648"/>
                    <a:gd name="T31" fmla="*/ 54 h 121"/>
                    <a:gd name="T32" fmla="*/ 147 w 648"/>
                    <a:gd name="T33" fmla="*/ 54 h 121"/>
                    <a:gd name="T34" fmla="*/ 147 w 648"/>
                    <a:gd name="T35" fmla="*/ 9 h 121"/>
                    <a:gd name="T36" fmla="*/ 149 w 648"/>
                    <a:gd name="T37" fmla="*/ 8 h 121"/>
                    <a:gd name="T38" fmla="*/ 163 w 648"/>
                    <a:gd name="T39" fmla="*/ 7 h 121"/>
                    <a:gd name="T40" fmla="*/ 163 w 648"/>
                    <a:gd name="T41" fmla="*/ 2 h 121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648"/>
                    <a:gd name="T64" fmla="*/ 0 h 121"/>
                    <a:gd name="T65" fmla="*/ 648 w 648"/>
                    <a:gd name="T66" fmla="*/ 121 h 121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648" h="121">
                      <a:moveTo>
                        <a:pt x="163" y="2"/>
                      </a:moveTo>
                      <a:lnTo>
                        <a:pt x="115" y="2"/>
                      </a:lnTo>
                      <a:lnTo>
                        <a:pt x="115" y="7"/>
                      </a:lnTo>
                      <a:lnTo>
                        <a:pt x="131" y="8"/>
                      </a:lnTo>
                      <a:lnTo>
                        <a:pt x="132" y="9"/>
                      </a:lnTo>
                      <a:lnTo>
                        <a:pt x="132" y="113"/>
                      </a:lnTo>
                      <a:lnTo>
                        <a:pt x="131" y="114"/>
                      </a:lnTo>
                      <a:lnTo>
                        <a:pt x="116" y="115"/>
                      </a:lnTo>
                      <a:lnTo>
                        <a:pt x="116" y="119"/>
                      </a:lnTo>
                      <a:lnTo>
                        <a:pt x="164" y="119"/>
                      </a:lnTo>
                      <a:lnTo>
                        <a:pt x="164" y="115"/>
                      </a:lnTo>
                      <a:lnTo>
                        <a:pt x="149" y="114"/>
                      </a:lnTo>
                      <a:lnTo>
                        <a:pt x="147" y="113"/>
                      </a:lnTo>
                      <a:lnTo>
                        <a:pt x="147" y="61"/>
                      </a:lnTo>
                      <a:lnTo>
                        <a:pt x="225" y="61"/>
                      </a:lnTo>
                      <a:lnTo>
                        <a:pt x="225" y="54"/>
                      </a:lnTo>
                      <a:lnTo>
                        <a:pt x="147" y="54"/>
                      </a:lnTo>
                      <a:lnTo>
                        <a:pt x="147" y="9"/>
                      </a:lnTo>
                      <a:lnTo>
                        <a:pt x="149" y="8"/>
                      </a:lnTo>
                      <a:lnTo>
                        <a:pt x="163" y="7"/>
                      </a:lnTo>
                      <a:lnTo>
                        <a:pt x="163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1" name="Freeform 16">
                  <a:extLst>
                    <a:ext uri="{FF2B5EF4-FFF2-40B4-BE49-F238E27FC236}">
                      <a16:creationId xmlns:a16="http://schemas.microsoft.com/office/drawing/2014/main" id="{9C9BD67D-0B12-4E1F-A55F-D9236412439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225 w 648"/>
                    <a:gd name="T1" fmla="*/ 61 h 121"/>
                    <a:gd name="T2" fmla="*/ 210 w 648"/>
                    <a:gd name="T3" fmla="*/ 61 h 121"/>
                    <a:gd name="T4" fmla="*/ 210 w 648"/>
                    <a:gd name="T5" fmla="*/ 113 h 121"/>
                    <a:gd name="T6" fmla="*/ 208 w 648"/>
                    <a:gd name="T7" fmla="*/ 114 h 121"/>
                    <a:gd name="T8" fmla="*/ 193 w 648"/>
                    <a:gd name="T9" fmla="*/ 115 h 121"/>
                    <a:gd name="T10" fmla="*/ 193 w 648"/>
                    <a:gd name="T11" fmla="*/ 119 h 121"/>
                    <a:gd name="T12" fmla="*/ 241 w 648"/>
                    <a:gd name="T13" fmla="*/ 119 h 121"/>
                    <a:gd name="T14" fmla="*/ 241 w 648"/>
                    <a:gd name="T15" fmla="*/ 115 h 121"/>
                    <a:gd name="T16" fmla="*/ 226 w 648"/>
                    <a:gd name="T17" fmla="*/ 114 h 121"/>
                    <a:gd name="T18" fmla="*/ 225 w 648"/>
                    <a:gd name="T19" fmla="*/ 113 h 121"/>
                    <a:gd name="T20" fmla="*/ 225 w 648"/>
                    <a:gd name="T21" fmla="*/ 61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8"/>
                    <a:gd name="T34" fmla="*/ 0 h 121"/>
                    <a:gd name="T35" fmla="*/ 648 w 648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8" h="121">
                      <a:moveTo>
                        <a:pt x="225" y="61"/>
                      </a:moveTo>
                      <a:lnTo>
                        <a:pt x="210" y="61"/>
                      </a:lnTo>
                      <a:lnTo>
                        <a:pt x="210" y="113"/>
                      </a:lnTo>
                      <a:lnTo>
                        <a:pt x="208" y="114"/>
                      </a:lnTo>
                      <a:lnTo>
                        <a:pt x="193" y="115"/>
                      </a:lnTo>
                      <a:lnTo>
                        <a:pt x="193" y="119"/>
                      </a:lnTo>
                      <a:lnTo>
                        <a:pt x="241" y="119"/>
                      </a:lnTo>
                      <a:lnTo>
                        <a:pt x="241" y="115"/>
                      </a:lnTo>
                      <a:lnTo>
                        <a:pt x="226" y="114"/>
                      </a:lnTo>
                      <a:lnTo>
                        <a:pt x="225" y="113"/>
                      </a:lnTo>
                      <a:lnTo>
                        <a:pt x="225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2" name="Freeform 15">
                  <a:extLst>
                    <a:ext uri="{FF2B5EF4-FFF2-40B4-BE49-F238E27FC236}">
                      <a16:creationId xmlns:a16="http://schemas.microsoft.com/office/drawing/2014/main" id="{63A7A035-745A-4C0F-9C11-16FDA630A0B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242 w 648"/>
                    <a:gd name="T1" fmla="*/ 2 h 121"/>
                    <a:gd name="T2" fmla="*/ 194 w 648"/>
                    <a:gd name="T3" fmla="*/ 2 h 121"/>
                    <a:gd name="T4" fmla="*/ 194 w 648"/>
                    <a:gd name="T5" fmla="*/ 7 h 121"/>
                    <a:gd name="T6" fmla="*/ 208 w 648"/>
                    <a:gd name="T7" fmla="*/ 8 h 121"/>
                    <a:gd name="T8" fmla="*/ 210 w 648"/>
                    <a:gd name="T9" fmla="*/ 9 h 121"/>
                    <a:gd name="T10" fmla="*/ 210 w 648"/>
                    <a:gd name="T11" fmla="*/ 54 h 121"/>
                    <a:gd name="T12" fmla="*/ 225 w 648"/>
                    <a:gd name="T13" fmla="*/ 54 h 121"/>
                    <a:gd name="T14" fmla="*/ 225 w 648"/>
                    <a:gd name="T15" fmla="*/ 9 h 121"/>
                    <a:gd name="T16" fmla="*/ 226 w 648"/>
                    <a:gd name="T17" fmla="*/ 8 h 121"/>
                    <a:gd name="T18" fmla="*/ 242 w 648"/>
                    <a:gd name="T19" fmla="*/ 7 h 121"/>
                    <a:gd name="T20" fmla="*/ 242 w 648"/>
                    <a:gd name="T21" fmla="*/ 2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8"/>
                    <a:gd name="T34" fmla="*/ 0 h 121"/>
                    <a:gd name="T35" fmla="*/ 648 w 648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8" h="121">
                      <a:moveTo>
                        <a:pt x="242" y="2"/>
                      </a:moveTo>
                      <a:lnTo>
                        <a:pt x="194" y="2"/>
                      </a:lnTo>
                      <a:lnTo>
                        <a:pt x="194" y="7"/>
                      </a:lnTo>
                      <a:lnTo>
                        <a:pt x="208" y="8"/>
                      </a:lnTo>
                      <a:lnTo>
                        <a:pt x="210" y="9"/>
                      </a:lnTo>
                      <a:lnTo>
                        <a:pt x="210" y="54"/>
                      </a:lnTo>
                      <a:lnTo>
                        <a:pt x="225" y="54"/>
                      </a:lnTo>
                      <a:lnTo>
                        <a:pt x="225" y="9"/>
                      </a:lnTo>
                      <a:lnTo>
                        <a:pt x="226" y="8"/>
                      </a:lnTo>
                      <a:lnTo>
                        <a:pt x="242" y="7"/>
                      </a:lnTo>
                      <a:lnTo>
                        <a:pt x="242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3" name="Freeform 14">
                  <a:extLst>
                    <a:ext uri="{FF2B5EF4-FFF2-40B4-BE49-F238E27FC236}">
                      <a16:creationId xmlns:a16="http://schemas.microsoft.com/office/drawing/2014/main" id="{A6BCA425-44AA-4C89-9DBA-C491B3107AF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546 w 648"/>
                    <a:gd name="T1" fmla="*/ 2 h 121"/>
                    <a:gd name="T2" fmla="*/ 485 w 648"/>
                    <a:gd name="T3" fmla="*/ 2 h 121"/>
                    <a:gd name="T4" fmla="*/ 485 w 648"/>
                    <a:gd name="T5" fmla="*/ 7 h 121"/>
                    <a:gd name="T6" fmla="*/ 499 w 648"/>
                    <a:gd name="T7" fmla="*/ 8 h 121"/>
                    <a:gd name="T8" fmla="*/ 500 w 648"/>
                    <a:gd name="T9" fmla="*/ 9 h 121"/>
                    <a:gd name="T10" fmla="*/ 500 w 648"/>
                    <a:gd name="T11" fmla="*/ 113 h 121"/>
                    <a:gd name="T12" fmla="*/ 499 w 648"/>
                    <a:gd name="T13" fmla="*/ 114 h 121"/>
                    <a:gd name="T14" fmla="*/ 484 w 648"/>
                    <a:gd name="T15" fmla="*/ 115 h 121"/>
                    <a:gd name="T16" fmla="*/ 484 w 648"/>
                    <a:gd name="T17" fmla="*/ 119 h 121"/>
                    <a:gd name="T18" fmla="*/ 539 w 648"/>
                    <a:gd name="T19" fmla="*/ 119 h 121"/>
                    <a:gd name="T20" fmla="*/ 551 w 648"/>
                    <a:gd name="T21" fmla="*/ 118 h 121"/>
                    <a:gd name="T22" fmla="*/ 557 w 648"/>
                    <a:gd name="T23" fmla="*/ 114 h 121"/>
                    <a:gd name="T24" fmla="*/ 518 w 648"/>
                    <a:gd name="T25" fmla="*/ 114 h 121"/>
                    <a:gd name="T26" fmla="*/ 516 w 648"/>
                    <a:gd name="T27" fmla="*/ 110 h 121"/>
                    <a:gd name="T28" fmla="*/ 516 w 648"/>
                    <a:gd name="T29" fmla="*/ 59 h 121"/>
                    <a:gd name="T30" fmla="*/ 556 w 648"/>
                    <a:gd name="T31" fmla="*/ 59 h 121"/>
                    <a:gd name="T32" fmla="*/ 549 w 648"/>
                    <a:gd name="T33" fmla="*/ 55 h 121"/>
                    <a:gd name="T34" fmla="*/ 545 w 648"/>
                    <a:gd name="T35" fmla="*/ 54 h 121"/>
                    <a:gd name="T36" fmla="*/ 549 w 648"/>
                    <a:gd name="T37" fmla="*/ 53 h 121"/>
                    <a:gd name="T38" fmla="*/ 516 w 648"/>
                    <a:gd name="T39" fmla="*/ 53 h 121"/>
                    <a:gd name="T40" fmla="*/ 516 w 648"/>
                    <a:gd name="T41" fmla="*/ 10 h 121"/>
                    <a:gd name="T42" fmla="*/ 516 w 648"/>
                    <a:gd name="T43" fmla="*/ 9 h 121"/>
                    <a:gd name="T44" fmla="*/ 517 w 648"/>
                    <a:gd name="T45" fmla="*/ 9 h 121"/>
                    <a:gd name="T46" fmla="*/ 519 w 648"/>
                    <a:gd name="T47" fmla="*/ 8 h 121"/>
                    <a:gd name="T48" fmla="*/ 521 w 648"/>
                    <a:gd name="T49" fmla="*/ 8 h 121"/>
                    <a:gd name="T50" fmla="*/ 558 w 648"/>
                    <a:gd name="T51" fmla="*/ 8 h 121"/>
                    <a:gd name="T52" fmla="*/ 554 w 648"/>
                    <a:gd name="T53" fmla="*/ 5 h 121"/>
                    <a:gd name="T54" fmla="*/ 546 w 648"/>
                    <a:gd name="T55" fmla="*/ 2 h 121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60000 65536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w 648"/>
                    <a:gd name="T85" fmla="*/ 0 h 121"/>
                    <a:gd name="T86" fmla="*/ 648 w 648"/>
                    <a:gd name="T87" fmla="*/ 121 h 121"/>
                  </a:gdLst>
                  <a:ahLst/>
                  <a:cxnLst>
                    <a:cxn ang="T56">
                      <a:pos x="T0" y="T1"/>
                    </a:cxn>
                    <a:cxn ang="T57">
                      <a:pos x="T2" y="T3"/>
                    </a:cxn>
                    <a:cxn ang="T58">
                      <a:pos x="T4" y="T5"/>
                    </a:cxn>
                    <a:cxn ang="T59">
                      <a:pos x="T6" y="T7"/>
                    </a:cxn>
                    <a:cxn ang="T60">
                      <a:pos x="T8" y="T9"/>
                    </a:cxn>
                    <a:cxn ang="T61">
                      <a:pos x="T10" y="T11"/>
                    </a:cxn>
                    <a:cxn ang="T62">
                      <a:pos x="T12" y="T13"/>
                    </a:cxn>
                    <a:cxn ang="T63">
                      <a:pos x="T14" y="T15"/>
                    </a:cxn>
                    <a:cxn ang="T64">
                      <a:pos x="T16" y="T17"/>
                    </a:cxn>
                    <a:cxn ang="T65">
                      <a:pos x="T18" y="T19"/>
                    </a:cxn>
                    <a:cxn ang="T66">
                      <a:pos x="T20" y="T21"/>
                    </a:cxn>
                    <a:cxn ang="T67">
                      <a:pos x="T22" y="T23"/>
                    </a:cxn>
                    <a:cxn ang="T68">
                      <a:pos x="T24" y="T25"/>
                    </a:cxn>
                    <a:cxn ang="T69">
                      <a:pos x="T26" y="T27"/>
                    </a:cxn>
                    <a:cxn ang="T70">
                      <a:pos x="T28" y="T29"/>
                    </a:cxn>
                    <a:cxn ang="T71">
                      <a:pos x="T30" y="T31"/>
                    </a:cxn>
                    <a:cxn ang="T72">
                      <a:pos x="T32" y="T33"/>
                    </a:cxn>
                    <a:cxn ang="T73">
                      <a:pos x="T34" y="T35"/>
                    </a:cxn>
                    <a:cxn ang="T74">
                      <a:pos x="T36" y="T37"/>
                    </a:cxn>
                    <a:cxn ang="T75">
                      <a:pos x="T38" y="T39"/>
                    </a:cxn>
                    <a:cxn ang="T76">
                      <a:pos x="T40" y="T41"/>
                    </a:cxn>
                    <a:cxn ang="T77">
                      <a:pos x="T42" y="T43"/>
                    </a:cxn>
                    <a:cxn ang="T78">
                      <a:pos x="T44" y="T45"/>
                    </a:cxn>
                    <a:cxn ang="T79">
                      <a:pos x="T46" y="T47"/>
                    </a:cxn>
                    <a:cxn ang="T80">
                      <a:pos x="T48" y="T49"/>
                    </a:cxn>
                    <a:cxn ang="T81">
                      <a:pos x="T50" y="T51"/>
                    </a:cxn>
                    <a:cxn ang="T82">
                      <a:pos x="T52" y="T53"/>
                    </a:cxn>
                    <a:cxn ang="T83">
                      <a:pos x="T54" y="T55"/>
                    </a:cxn>
                  </a:cxnLst>
                  <a:rect l="T84" t="T85" r="T86" b="T87"/>
                  <a:pathLst>
                    <a:path w="648" h="121">
                      <a:moveTo>
                        <a:pt x="546" y="2"/>
                      </a:moveTo>
                      <a:lnTo>
                        <a:pt x="485" y="2"/>
                      </a:lnTo>
                      <a:lnTo>
                        <a:pt x="485" y="7"/>
                      </a:lnTo>
                      <a:lnTo>
                        <a:pt x="499" y="8"/>
                      </a:lnTo>
                      <a:lnTo>
                        <a:pt x="500" y="9"/>
                      </a:lnTo>
                      <a:lnTo>
                        <a:pt x="500" y="113"/>
                      </a:lnTo>
                      <a:lnTo>
                        <a:pt x="499" y="114"/>
                      </a:lnTo>
                      <a:lnTo>
                        <a:pt x="484" y="115"/>
                      </a:lnTo>
                      <a:lnTo>
                        <a:pt x="484" y="119"/>
                      </a:lnTo>
                      <a:lnTo>
                        <a:pt x="539" y="119"/>
                      </a:lnTo>
                      <a:lnTo>
                        <a:pt x="551" y="118"/>
                      </a:lnTo>
                      <a:lnTo>
                        <a:pt x="557" y="114"/>
                      </a:lnTo>
                      <a:lnTo>
                        <a:pt x="518" y="114"/>
                      </a:lnTo>
                      <a:lnTo>
                        <a:pt x="516" y="110"/>
                      </a:lnTo>
                      <a:lnTo>
                        <a:pt x="516" y="59"/>
                      </a:lnTo>
                      <a:lnTo>
                        <a:pt x="556" y="59"/>
                      </a:lnTo>
                      <a:lnTo>
                        <a:pt x="549" y="55"/>
                      </a:lnTo>
                      <a:lnTo>
                        <a:pt x="545" y="54"/>
                      </a:lnTo>
                      <a:lnTo>
                        <a:pt x="549" y="53"/>
                      </a:lnTo>
                      <a:lnTo>
                        <a:pt x="516" y="53"/>
                      </a:lnTo>
                      <a:lnTo>
                        <a:pt x="516" y="10"/>
                      </a:lnTo>
                      <a:lnTo>
                        <a:pt x="516" y="9"/>
                      </a:lnTo>
                      <a:lnTo>
                        <a:pt x="517" y="9"/>
                      </a:lnTo>
                      <a:lnTo>
                        <a:pt x="519" y="8"/>
                      </a:lnTo>
                      <a:lnTo>
                        <a:pt x="521" y="8"/>
                      </a:lnTo>
                      <a:lnTo>
                        <a:pt x="558" y="8"/>
                      </a:lnTo>
                      <a:lnTo>
                        <a:pt x="554" y="5"/>
                      </a:lnTo>
                      <a:lnTo>
                        <a:pt x="546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4" name="Freeform 13">
                  <a:extLst>
                    <a:ext uri="{FF2B5EF4-FFF2-40B4-BE49-F238E27FC236}">
                      <a16:creationId xmlns:a16="http://schemas.microsoft.com/office/drawing/2014/main" id="{FAF9C6AC-BAB9-4B1B-8DEB-FF14BAEB871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556 w 648"/>
                    <a:gd name="T1" fmla="*/ 59 h 121"/>
                    <a:gd name="T2" fmla="*/ 526 w 648"/>
                    <a:gd name="T3" fmla="*/ 59 h 121"/>
                    <a:gd name="T4" fmla="*/ 548 w 648"/>
                    <a:gd name="T5" fmla="*/ 64 h 121"/>
                    <a:gd name="T6" fmla="*/ 559 w 648"/>
                    <a:gd name="T7" fmla="*/ 83 h 121"/>
                    <a:gd name="T8" fmla="*/ 551 w 648"/>
                    <a:gd name="T9" fmla="*/ 106 h 121"/>
                    <a:gd name="T10" fmla="*/ 533 w 648"/>
                    <a:gd name="T11" fmla="*/ 114 h 121"/>
                    <a:gd name="T12" fmla="*/ 518 w 648"/>
                    <a:gd name="T13" fmla="*/ 114 h 121"/>
                    <a:gd name="T14" fmla="*/ 557 w 648"/>
                    <a:gd name="T15" fmla="*/ 114 h 121"/>
                    <a:gd name="T16" fmla="*/ 560 w 648"/>
                    <a:gd name="T17" fmla="*/ 113 h 121"/>
                    <a:gd name="T18" fmla="*/ 570 w 648"/>
                    <a:gd name="T19" fmla="*/ 107 h 121"/>
                    <a:gd name="T20" fmla="*/ 576 w 648"/>
                    <a:gd name="T21" fmla="*/ 98 h 121"/>
                    <a:gd name="T22" fmla="*/ 576 w 648"/>
                    <a:gd name="T23" fmla="*/ 85 h 121"/>
                    <a:gd name="T24" fmla="*/ 568 w 648"/>
                    <a:gd name="T25" fmla="*/ 65 h 121"/>
                    <a:gd name="T26" fmla="*/ 556 w 648"/>
                    <a:gd name="T27" fmla="*/ 59 h 121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w 648"/>
                    <a:gd name="T43" fmla="*/ 0 h 121"/>
                    <a:gd name="T44" fmla="*/ 648 w 648"/>
                    <a:gd name="T45" fmla="*/ 121 h 121"/>
                  </a:gdLst>
                  <a:ahLst/>
                  <a:cxnLst>
                    <a:cxn ang="T28">
                      <a:pos x="T0" y="T1"/>
                    </a:cxn>
                    <a:cxn ang="T29">
                      <a:pos x="T2" y="T3"/>
                    </a:cxn>
                    <a:cxn ang="T30">
                      <a:pos x="T4" y="T5"/>
                    </a:cxn>
                    <a:cxn ang="T31">
                      <a:pos x="T6" y="T7"/>
                    </a:cxn>
                    <a:cxn ang="T32">
                      <a:pos x="T8" y="T9"/>
                    </a:cxn>
                    <a:cxn ang="T33">
                      <a:pos x="T10" y="T11"/>
                    </a:cxn>
                    <a:cxn ang="T34">
                      <a:pos x="T12" y="T13"/>
                    </a:cxn>
                    <a:cxn ang="T35">
                      <a:pos x="T14" y="T15"/>
                    </a:cxn>
                    <a:cxn ang="T36">
                      <a:pos x="T16" y="T17"/>
                    </a:cxn>
                    <a:cxn ang="T37">
                      <a:pos x="T18" y="T19"/>
                    </a:cxn>
                    <a:cxn ang="T38">
                      <a:pos x="T20" y="T21"/>
                    </a:cxn>
                    <a:cxn ang="T39">
                      <a:pos x="T22" y="T23"/>
                    </a:cxn>
                    <a:cxn ang="T40">
                      <a:pos x="T24" y="T25"/>
                    </a:cxn>
                    <a:cxn ang="T41">
                      <a:pos x="T26" y="T27"/>
                    </a:cxn>
                  </a:cxnLst>
                  <a:rect l="T42" t="T43" r="T44" b="T45"/>
                  <a:pathLst>
                    <a:path w="648" h="121">
                      <a:moveTo>
                        <a:pt x="556" y="59"/>
                      </a:moveTo>
                      <a:lnTo>
                        <a:pt x="526" y="59"/>
                      </a:lnTo>
                      <a:lnTo>
                        <a:pt x="548" y="64"/>
                      </a:lnTo>
                      <a:lnTo>
                        <a:pt x="559" y="83"/>
                      </a:lnTo>
                      <a:lnTo>
                        <a:pt x="551" y="106"/>
                      </a:lnTo>
                      <a:lnTo>
                        <a:pt x="533" y="114"/>
                      </a:lnTo>
                      <a:lnTo>
                        <a:pt x="518" y="114"/>
                      </a:lnTo>
                      <a:lnTo>
                        <a:pt x="557" y="114"/>
                      </a:lnTo>
                      <a:lnTo>
                        <a:pt x="560" y="113"/>
                      </a:lnTo>
                      <a:lnTo>
                        <a:pt x="570" y="107"/>
                      </a:lnTo>
                      <a:lnTo>
                        <a:pt x="576" y="98"/>
                      </a:lnTo>
                      <a:lnTo>
                        <a:pt x="576" y="85"/>
                      </a:lnTo>
                      <a:lnTo>
                        <a:pt x="568" y="65"/>
                      </a:lnTo>
                      <a:lnTo>
                        <a:pt x="556" y="5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5" name="Freeform 12">
                  <a:extLst>
                    <a:ext uri="{FF2B5EF4-FFF2-40B4-BE49-F238E27FC236}">
                      <a16:creationId xmlns:a16="http://schemas.microsoft.com/office/drawing/2014/main" id="{4AE86B89-2D86-4C93-8EB3-45C7290C21F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558 w 648"/>
                    <a:gd name="T1" fmla="*/ 8 h 121"/>
                    <a:gd name="T2" fmla="*/ 548 w 648"/>
                    <a:gd name="T3" fmla="*/ 8 h 121"/>
                    <a:gd name="T4" fmla="*/ 553 w 648"/>
                    <a:gd name="T5" fmla="*/ 20 h 121"/>
                    <a:gd name="T6" fmla="*/ 553 w 648"/>
                    <a:gd name="T7" fmla="*/ 45 h 121"/>
                    <a:gd name="T8" fmla="*/ 544 w 648"/>
                    <a:gd name="T9" fmla="*/ 53 h 121"/>
                    <a:gd name="T10" fmla="*/ 549 w 648"/>
                    <a:gd name="T11" fmla="*/ 53 h 121"/>
                    <a:gd name="T12" fmla="*/ 554 w 648"/>
                    <a:gd name="T13" fmla="*/ 52 h 121"/>
                    <a:gd name="T14" fmla="*/ 569 w 648"/>
                    <a:gd name="T15" fmla="*/ 44 h 121"/>
                    <a:gd name="T16" fmla="*/ 569 w 648"/>
                    <a:gd name="T17" fmla="*/ 20 h 121"/>
                    <a:gd name="T18" fmla="*/ 566 w 648"/>
                    <a:gd name="T19" fmla="*/ 13 h 121"/>
                    <a:gd name="T20" fmla="*/ 558 w 648"/>
                    <a:gd name="T21" fmla="*/ 8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8"/>
                    <a:gd name="T34" fmla="*/ 0 h 121"/>
                    <a:gd name="T35" fmla="*/ 648 w 648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8" h="121">
                      <a:moveTo>
                        <a:pt x="558" y="8"/>
                      </a:moveTo>
                      <a:lnTo>
                        <a:pt x="548" y="8"/>
                      </a:lnTo>
                      <a:lnTo>
                        <a:pt x="553" y="20"/>
                      </a:lnTo>
                      <a:lnTo>
                        <a:pt x="553" y="45"/>
                      </a:lnTo>
                      <a:lnTo>
                        <a:pt x="544" y="53"/>
                      </a:lnTo>
                      <a:lnTo>
                        <a:pt x="549" y="53"/>
                      </a:lnTo>
                      <a:lnTo>
                        <a:pt x="554" y="52"/>
                      </a:lnTo>
                      <a:lnTo>
                        <a:pt x="569" y="44"/>
                      </a:lnTo>
                      <a:lnTo>
                        <a:pt x="569" y="20"/>
                      </a:lnTo>
                      <a:lnTo>
                        <a:pt x="566" y="13"/>
                      </a:lnTo>
                      <a:lnTo>
                        <a:pt x="558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6" name="Freeform 11">
                  <a:extLst>
                    <a:ext uri="{FF2B5EF4-FFF2-40B4-BE49-F238E27FC236}">
                      <a16:creationId xmlns:a16="http://schemas.microsoft.com/office/drawing/2014/main" id="{A1DE22B3-AE4F-4736-9762-489C5CDDFE2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616 w 648"/>
                    <a:gd name="T1" fmla="*/ 39 h 121"/>
                    <a:gd name="T2" fmla="*/ 607 w 648"/>
                    <a:gd name="T3" fmla="*/ 42 h 121"/>
                    <a:gd name="T4" fmla="*/ 598 w 648"/>
                    <a:gd name="T5" fmla="*/ 44 h 121"/>
                    <a:gd name="T6" fmla="*/ 590 w 648"/>
                    <a:gd name="T7" fmla="*/ 46 h 121"/>
                    <a:gd name="T8" fmla="*/ 590 w 648"/>
                    <a:gd name="T9" fmla="*/ 49 h 121"/>
                    <a:gd name="T10" fmla="*/ 601 w 648"/>
                    <a:gd name="T11" fmla="*/ 51 h 121"/>
                    <a:gd name="T12" fmla="*/ 602 w 648"/>
                    <a:gd name="T13" fmla="*/ 51 h 121"/>
                    <a:gd name="T14" fmla="*/ 602 w 648"/>
                    <a:gd name="T15" fmla="*/ 113 h 121"/>
                    <a:gd name="T16" fmla="*/ 601 w 648"/>
                    <a:gd name="T17" fmla="*/ 114 h 121"/>
                    <a:gd name="T18" fmla="*/ 589 w 648"/>
                    <a:gd name="T19" fmla="*/ 115 h 121"/>
                    <a:gd name="T20" fmla="*/ 589 w 648"/>
                    <a:gd name="T21" fmla="*/ 119 h 121"/>
                    <a:gd name="T22" fmla="*/ 631 w 648"/>
                    <a:gd name="T23" fmla="*/ 119 h 121"/>
                    <a:gd name="T24" fmla="*/ 631 w 648"/>
                    <a:gd name="T25" fmla="*/ 115 h 121"/>
                    <a:gd name="T26" fmla="*/ 617 w 648"/>
                    <a:gd name="T27" fmla="*/ 114 h 121"/>
                    <a:gd name="T28" fmla="*/ 616 w 648"/>
                    <a:gd name="T29" fmla="*/ 113 h 121"/>
                    <a:gd name="T30" fmla="*/ 616 w 648"/>
                    <a:gd name="T31" fmla="*/ 65 h 121"/>
                    <a:gd name="T32" fmla="*/ 620 w 648"/>
                    <a:gd name="T33" fmla="*/ 57 h 121"/>
                    <a:gd name="T34" fmla="*/ 616 w 648"/>
                    <a:gd name="T35" fmla="*/ 57 h 121"/>
                    <a:gd name="T36" fmla="*/ 616 w 648"/>
                    <a:gd name="T37" fmla="*/ 39 h 121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w 648"/>
                    <a:gd name="T58" fmla="*/ 0 h 121"/>
                    <a:gd name="T59" fmla="*/ 648 w 648"/>
                    <a:gd name="T60" fmla="*/ 121 h 121"/>
                  </a:gdLst>
                  <a:ahLst/>
                  <a:cxnLst>
                    <a:cxn ang="T38">
                      <a:pos x="T0" y="T1"/>
                    </a:cxn>
                    <a:cxn ang="T39">
                      <a:pos x="T2" y="T3"/>
                    </a:cxn>
                    <a:cxn ang="T40">
                      <a:pos x="T4" y="T5"/>
                    </a:cxn>
                    <a:cxn ang="T41">
                      <a:pos x="T6" y="T7"/>
                    </a:cxn>
                    <a:cxn ang="T42">
                      <a:pos x="T8" y="T9"/>
                    </a:cxn>
                    <a:cxn ang="T43">
                      <a:pos x="T10" y="T11"/>
                    </a:cxn>
                    <a:cxn ang="T44">
                      <a:pos x="T12" y="T13"/>
                    </a:cxn>
                    <a:cxn ang="T45">
                      <a:pos x="T14" y="T15"/>
                    </a:cxn>
                    <a:cxn ang="T46">
                      <a:pos x="T16" y="T17"/>
                    </a:cxn>
                    <a:cxn ang="T47">
                      <a:pos x="T18" y="T19"/>
                    </a:cxn>
                    <a:cxn ang="T48">
                      <a:pos x="T20" y="T21"/>
                    </a:cxn>
                    <a:cxn ang="T49">
                      <a:pos x="T22" y="T23"/>
                    </a:cxn>
                    <a:cxn ang="T50">
                      <a:pos x="T24" y="T25"/>
                    </a:cxn>
                    <a:cxn ang="T51">
                      <a:pos x="T26" y="T27"/>
                    </a:cxn>
                    <a:cxn ang="T52">
                      <a:pos x="T28" y="T29"/>
                    </a:cxn>
                    <a:cxn ang="T53">
                      <a:pos x="T30" y="T31"/>
                    </a:cxn>
                    <a:cxn ang="T54">
                      <a:pos x="T32" y="T33"/>
                    </a:cxn>
                    <a:cxn ang="T55">
                      <a:pos x="T34" y="T35"/>
                    </a:cxn>
                    <a:cxn ang="T56">
                      <a:pos x="T36" y="T37"/>
                    </a:cxn>
                  </a:cxnLst>
                  <a:rect l="T57" t="T58" r="T59" b="T60"/>
                  <a:pathLst>
                    <a:path w="648" h="121">
                      <a:moveTo>
                        <a:pt x="616" y="39"/>
                      </a:moveTo>
                      <a:lnTo>
                        <a:pt x="607" y="42"/>
                      </a:lnTo>
                      <a:lnTo>
                        <a:pt x="598" y="44"/>
                      </a:lnTo>
                      <a:lnTo>
                        <a:pt x="590" y="46"/>
                      </a:lnTo>
                      <a:lnTo>
                        <a:pt x="590" y="49"/>
                      </a:lnTo>
                      <a:lnTo>
                        <a:pt x="601" y="51"/>
                      </a:lnTo>
                      <a:lnTo>
                        <a:pt x="602" y="51"/>
                      </a:lnTo>
                      <a:lnTo>
                        <a:pt x="602" y="113"/>
                      </a:lnTo>
                      <a:lnTo>
                        <a:pt x="601" y="114"/>
                      </a:lnTo>
                      <a:lnTo>
                        <a:pt x="589" y="115"/>
                      </a:lnTo>
                      <a:lnTo>
                        <a:pt x="589" y="119"/>
                      </a:lnTo>
                      <a:lnTo>
                        <a:pt x="631" y="119"/>
                      </a:lnTo>
                      <a:lnTo>
                        <a:pt x="631" y="115"/>
                      </a:lnTo>
                      <a:lnTo>
                        <a:pt x="617" y="114"/>
                      </a:lnTo>
                      <a:lnTo>
                        <a:pt x="616" y="113"/>
                      </a:lnTo>
                      <a:lnTo>
                        <a:pt x="616" y="65"/>
                      </a:lnTo>
                      <a:lnTo>
                        <a:pt x="620" y="57"/>
                      </a:lnTo>
                      <a:lnTo>
                        <a:pt x="616" y="57"/>
                      </a:lnTo>
                      <a:lnTo>
                        <a:pt x="616" y="3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7" name="Freeform 10">
                  <a:extLst>
                    <a:ext uri="{FF2B5EF4-FFF2-40B4-BE49-F238E27FC236}">
                      <a16:creationId xmlns:a16="http://schemas.microsoft.com/office/drawing/2014/main" id="{085B3866-F5F5-45A4-8F09-D302EDC4D91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643 w 648"/>
                    <a:gd name="T1" fmla="*/ 39 h 121"/>
                    <a:gd name="T2" fmla="*/ 629 w 648"/>
                    <a:gd name="T3" fmla="*/ 39 h 121"/>
                    <a:gd name="T4" fmla="*/ 620 w 648"/>
                    <a:gd name="T5" fmla="*/ 50 h 121"/>
                    <a:gd name="T6" fmla="*/ 616 w 648"/>
                    <a:gd name="T7" fmla="*/ 57 h 121"/>
                    <a:gd name="T8" fmla="*/ 620 w 648"/>
                    <a:gd name="T9" fmla="*/ 57 h 121"/>
                    <a:gd name="T10" fmla="*/ 621 w 648"/>
                    <a:gd name="T11" fmla="*/ 56 h 121"/>
                    <a:gd name="T12" fmla="*/ 625 w 648"/>
                    <a:gd name="T13" fmla="*/ 53 h 121"/>
                    <a:gd name="T14" fmla="*/ 647 w 648"/>
                    <a:gd name="T15" fmla="*/ 53 h 121"/>
                    <a:gd name="T16" fmla="*/ 647 w 648"/>
                    <a:gd name="T17" fmla="*/ 51 h 121"/>
                    <a:gd name="T18" fmla="*/ 648 w 648"/>
                    <a:gd name="T19" fmla="*/ 44 h 121"/>
                    <a:gd name="T20" fmla="*/ 643 w 648"/>
                    <a:gd name="T21" fmla="*/ 39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8"/>
                    <a:gd name="T34" fmla="*/ 0 h 121"/>
                    <a:gd name="T35" fmla="*/ 648 w 648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8" h="121">
                      <a:moveTo>
                        <a:pt x="643" y="39"/>
                      </a:moveTo>
                      <a:lnTo>
                        <a:pt x="629" y="39"/>
                      </a:lnTo>
                      <a:lnTo>
                        <a:pt x="620" y="50"/>
                      </a:lnTo>
                      <a:lnTo>
                        <a:pt x="616" y="57"/>
                      </a:lnTo>
                      <a:lnTo>
                        <a:pt x="620" y="57"/>
                      </a:lnTo>
                      <a:lnTo>
                        <a:pt x="621" y="56"/>
                      </a:lnTo>
                      <a:lnTo>
                        <a:pt x="625" y="53"/>
                      </a:lnTo>
                      <a:lnTo>
                        <a:pt x="647" y="53"/>
                      </a:lnTo>
                      <a:lnTo>
                        <a:pt x="647" y="51"/>
                      </a:lnTo>
                      <a:lnTo>
                        <a:pt x="648" y="44"/>
                      </a:lnTo>
                      <a:lnTo>
                        <a:pt x="643" y="3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38" name="Freeform 9">
                  <a:extLst>
                    <a:ext uri="{FF2B5EF4-FFF2-40B4-BE49-F238E27FC236}">
                      <a16:creationId xmlns:a16="http://schemas.microsoft.com/office/drawing/2014/main" id="{1974F21B-2A31-4EBF-AD47-AC92D7660CB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83" y="56"/>
                  <a:ext cx="648" cy="121"/>
                </a:xfrm>
                <a:custGeom>
                  <a:avLst/>
                  <a:gdLst>
                    <a:gd name="T0" fmla="*/ 647 w 648"/>
                    <a:gd name="T1" fmla="*/ 53 h 121"/>
                    <a:gd name="T2" fmla="*/ 633 w 648"/>
                    <a:gd name="T3" fmla="*/ 53 h 121"/>
                    <a:gd name="T4" fmla="*/ 635 w 648"/>
                    <a:gd name="T5" fmla="*/ 54 h 121"/>
                    <a:gd name="T6" fmla="*/ 637 w 648"/>
                    <a:gd name="T7" fmla="*/ 56 h 121"/>
                    <a:gd name="T8" fmla="*/ 638 w 648"/>
                    <a:gd name="T9" fmla="*/ 57 h 121"/>
                    <a:gd name="T10" fmla="*/ 640 w 648"/>
                    <a:gd name="T11" fmla="*/ 57 h 121"/>
                    <a:gd name="T12" fmla="*/ 642 w 648"/>
                    <a:gd name="T13" fmla="*/ 56 h 121"/>
                    <a:gd name="T14" fmla="*/ 646 w 648"/>
                    <a:gd name="T15" fmla="*/ 55 h 121"/>
                    <a:gd name="T16" fmla="*/ 647 w 648"/>
                    <a:gd name="T17" fmla="*/ 53 h 12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648"/>
                    <a:gd name="T28" fmla="*/ 0 h 121"/>
                    <a:gd name="T29" fmla="*/ 648 w 648"/>
                    <a:gd name="T30" fmla="*/ 121 h 12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648" h="121">
                      <a:moveTo>
                        <a:pt x="647" y="53"/>
                      </a:moveTo>
                      <a:lnTo>
                        <a:pt x="633" y="53"/>
                      </a:lnTo>
                      <a:lnTo>
                        <a:pt x="635" y="54"/>
                      </a:lnTo>
                      <a:lnTo>
                        <a:pt x="637" y="56"/>
                      </a:lnTo>
                      <a:lnTo>
                        <a:pt x="638" y="57"/>
                      </a:lnTo>
                      <a:lnTo>
                        <a:pt x="640" y="57"/>
                      </a:lnTo>
                      <a:lnTo>
                        <a:pt x="642" y="56"/>
                      </a:lnTo>
                      <a:lnTo>
                        <a:pt x="646" y="55"/>
                      </a:lnTo>
                      <a:lnTo>
                        <a:pt x="647" y="5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21" name="Group 4">
                <a:extLst>
                  <a:ext uri="{FF2B5EF4-FFF2-40B4-BE49-F238E27FC236}">
                    <a16:creationId xmlns:a16="http://schemas.microsoft.com/office/drawing/2014/main" id="{51C24861-129D-42B4-A852-20908B918E8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64" y="58"/>
                <a:ext cx="127" cy="118"/>
                <a:chOff x="764" y="58"/>
                <a:chExt cx="127" cy="118"/>
              </a:xfrm>
            </p:grpSpPr>
            <p:sp>
              <p:nvSpPr>
                <p:cNvPr id="25724" name="Freeform 7">
                  <a:extLst>
                    <a:ext uri="{FF2B5EF4-FFF2-40B4-BE49-F238E27FC236}">
                      <a16:creationId xmlns:a16="http://schemas.microsoft.com/office/drawing/2014/main" id="{2448224C-5083-405C-B2A5-75410053813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64" y="58"/>
                  <a:ext cx="127" cy="118"/>
                </a:xfrm>
                <a:custGeom>
                  <a:avLst/>
                  <a:gdLst>
                    <a:gd name="T0" fmla="*/ 48 w 127"/>
                    <a:gd name="T1" fmla="*/ 0 h 118"/>
                    <a:gd name="T2" fmla="*/ 0 w 127"/>
                    <a:gd name="T3" fmla="*/ 0 h 118"/>
                    <a:gd name="T4" fmla="*/ 0 w 127"/>
                    <a:gd name="T5" fmla="*/ 5 h 118"/>
                    <a:gd name="T6" fmla="*/ 16 w 127"/>
                    <a:gd name="T7" fmla="*/ 6 h 118"/>
                    <a:gd name="T8" fmla="*/ 17 w 127"/>
                    <a:gd name="T9" fmla="*/ 7 h 118"/>
                    <a:gd name="T10" fmla="*/ 17 w 127"/>
                    <a:gd name="T11" fmla="*/ 111 h 118"/>
                    <a:gd name="T12" fmla="*/ 16 w 127"/>
                    <a:gd name="T13" fmla="*/ 112 h 118"/>
                    <a:gd name="T14" fmla="*/ 1 w 127"/>
                    <a:gd name="T15" fmla="*/ 113 h 118"/>
                    <a:gd name="T16" fmla="*/ 1 w 127"/>
                    <a:gd name="T17" fmla="*/ 117 h 118"/>
                    <a:gd name="T18" fmla="*/ 48 w 127"/>
                    <a:gd name="T19" fmla="*/ 117 h 118"/>
                    <a:gd name="T20" fmla="*/ 48 w 127"/>
                    <a:gd name="T21" fmla="*/ 113 h 118"/>
                    <a:gd name="T22" fmla="*/ 34 w 127"/>
                    <a:gd name="T23" fmla="*/ 112 h 118"/>
                    <a:gd name="T24" fmla="*/ 32 w 127"/>
                    <a:gd name="T25" fmla="*/ 111 h 118"/>
                    <a:gd name="T26" fmla="*/ 32 w 127"/>
                    <a:gd name="T27" fmla="*/ 59 h 118"/>
                    <a:gd name="T28" fmla="*/ 110 w 127"/>
                    <a:gd name="T29" fmla="*/ 59 h 118"/>
                    <a:gd name="T30" fmla="*/ 110 w 127"/>
                    <a:gd name="T31" fmla="*/ 52 h 118"/>
                    <a:gd name="T32" fmla="*/ 32 w 127"/>
                    <a:gd name="T33" fmla="*/ 52 h 118"/>
                    <a:gd name="T34" fmla="*/ 32 w 127"/>
                    <a:gd name="T35" fmla="*/ 7 h 118"/>
                    <a:gd name="T36" fmla="*/ 34 w 127"/>
                    <a:gd name="T37" fmla="*/ 6 h 118"/>
                    <a:gd name="T38" fmla="*/ 48 w 127"/>
                    <a:gd name="T39" fmla="*/ 5 h 118"/>
                    <a:gd name="T40" fmla="*/ 48 w 127"/>
                    <a:gd name="T41" fmla="*/ 0 h 118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27"/>
                    <a:gd name="T64" fmla="*/ 0 h 118"/>
                    <a:gd name="T65" fmla="*/ 127 w 127"/>
                    <a:gd name="T66" fmla="*/ 118 h 118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27" h="118">
                      <a:moveTo>
                        <a:pt x="48" y="0"/>
                      </a:moveTo>
                      <a:lnTo>
                        <a:pt x="0" y="0"/>
                      </a:lnTo>
                      <a:lnTo>
                        <a:pt x="0" y="5"/>
                      </a:lnTo>
                      <a:lnTo>
                        <a:pt x="16" y="6"/>
                      </a:lnTo>
                      <a:lnTo>
                        <a:pt x="17" y="7"/>
                      </a:lnTo>
                      <a:lnTo>
                        <a:pt x="17" y="111"/>
                      </a:lnTo>
                      <a:lnTo>
                        <a:pt x="16" y="112"/>
                      </a:lnTo>
                      <a:lnTo>
                        <a:pt x="1" y="113"/>
                      </a:lnTo>
                      <a:lnTo>
                        <a:pt x="1" y="117"/>
                      </a:lnTo>
                      <a:lnTo>
                        <a:pt x="48" y="117"/>
                      </a:lnTo>
                      <a:lnTo>
                        <a:pt x="48" y="113"/>
                      </a:lnTo>
                      <a:lnTo>
                        <a:pt x="34" y="112"/>
                      </a:lnTo>
                      <a:lnTo>
                        <a:pt x="32" y="111"/>
                      </a:lnTo>
                      <a:lnTo>
                        <a:pt x="32" y="59"/>
                      </a:lnTo>
                      <a:lnTo>
                        <a:pt x="110" y="59"/>
                      </a:lnTo>
                      <a:lnTo>
                        <a:pt x="110" y="52"/>
                      </a:lnTo>
                      <a:lnTo>
                        <a:pt x="32" y="52"/>
                      </a:lnTo>
                      <a:lnTo>
                        <a:pt x="32" y="7"/>
                      </a:lnTo>
                      <a:lnTo>
                        <a:pt x="34" y="6"/>
                      </a:lnTo>
                      <a:lnTo>
                        <a:pt x="48" y="5"/>
                      </a:lnTo>
                      <a:lnTo>
                        <a:pt x="48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25" name="Freeform 6">
                  <a:extLst>
                    <a:ext uri="{FF2B5EF4-FFF2-40B4-BE49-F238E27FC236}">
                      <a16:creationId xmlns:a16="http://schemas.microsoft.com/office/drawing/2014/main" id="{7A0F5E0E-817A-43F5-9DCE-7C5D9AA6E1D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64" y="58"/>
                  <a:ext cx="127" cy="118"/>
                </a:xfrm>
                <a:custGeom>
                  <a:avLst/>
                  <a:gdLst>
                    <a:gd name="T0" fmla="*/ 110 w 127"/>
                    <a:gd name="T1" fmla="*/ 59 h 118"/>
                    <a:gd name="T2" fmla="*/ 95 w 127"/>
                    <a:gd name="T3" fmla="*/ 59 h 118"/>
                    <a:gd name="T4" fmla="*/ 95 w 127"/>
                    <a:gd name="T5" fmla="*/ 111 h 118"/>
                    <a:gd name="T6" fmla="*/ 93 w 127"/>
                    <a:gd name="T7" fmla="*/ 112 h 118"/>
                    <a:gd name="T8" fmla="*/ 77 w 127"/>
                    <a:gd name="T9" fmla="*/ 113 h 118"/>
                    <a:gd name="T10" fmla="*/ 77 w 127"/>
                    <a:gd name="T11" fmla="*/ 117 h 118"/>
                    <a:gd name="T12" fmla="*/ 126 w 127"/>
                    <a:gd name="T13" fmla="*/ 117 h 118"/>
                    <a:gd name="T14" fmla="*/ 126 w 127"/>
                    <a:gd name="T15" fmla="*/ 113 h 118"/>
                    <a:gd name="T16" fmla="*/ 111 w 127"/>
                    <a:gd name="T17" fmla="*/ 112 h 118"/>
                    <a:gd name="T18" fmla="*/ 110 w 127"/>
                    <a:gd name="T19" fmla="*/ 111 h 118"/>
                    <a:gd name="T20" fmla="*/ 110 w 127"/>
                    <a:gd name="T21" fmla="*/ 59 h 118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27"/>
                    <a:gd name="T34" fmla="*/ 0 h 118"/>
                    <a:gd name="T35" fmla="*/ 127 w 127"/>
                    <a:gd name="T36" fmla="*/ 118 h 118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27" h="118">
                      <a:moveTo>
                        <a:pt x="110" y="59"/>
                      </a:moveTo>
                      <a:lnTo>
                        <a:pt x="95" y="59"/>
                      </a:lnTo>
                      <a:lnTo>
                        <a:pt x="95" y="111"/>
                      </a:lnTo>
                      <a:lnTo>
                        <a:pt x="93" y="112"/>
                      </a:lnTo>
                      <a:lnTo>
                        <a:pt x="77" y="113"/>
                      </a:lnTo>
                      <a:lnTo>
                        <a:pt x="77" y="117"/>
                      </a:lnTo>
                      <a:lnTo>
                        <a:pt x="126" y="117"/>
                      </a:lnTo>
                      <a:lnTo>
                        <a:pt x="126" y="113"/>
                      </a:lnTo>
                      <a:lnTo>
                        <a:pt x="111" y="112"/>
                      </a:lnTo>
                      <a:lnTo>
                        <a:pt x="110" y="111"/>
                      </a:lnTo>
                      <a:lnTo>
                        <a:pt x="110" y="5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26" name="Freeform 5">
                  <a:extLst>
                    <a:ext uri="{FF2B5EF4-FFF2-40B4-BE49-F238E27FC236}">
                      <a16:creationId xmlns:a16="http://schemas.microsoft.com/office/drawing/2014/main" id="{296E1271-91B3-447D-9EC9-8BFAA6CA499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64" y="58"/>
                  <a:ext cx="127" cy="118"/>
                </a:xfrm>
                <a:custGeom>
                  <a:avLst/>
                  <a:gdLst>
                    <a:gd name="T0" fmla="*/ 126 w 127"/>
                    <a:gd name="T1" fmla="*/ 0 h 118"/>
                    <a:gd name="T2" fmla="*/ 79 w 127"/>
                    <a:gd name="T3" fmla="*/ 0 h 118"/>
                    <a:gd name="T4" fmla="*/ 79 w 127"/>
                    <a:gd name="T5" fmla="*/ 5 h 118"/>
                    <a:gd name="T6" fmla="*/ 93 w 127"/>
                    <a:gd name="T7" fmla="*/ 6 h 118"/>
                    <a:gd name="T8" fmla="*/ 95 w 127"/>
                    <a:gd name="T9" fmla="*/ 7 h 118"/>
                    <a:gd name="T10" fmla="*/ 95 w 127"/>
                    <a:gd name="T11" fmla="*/ 52 h 118"/>
                    <a:gd name="T12" fmla="*/ 110 w 127"/>
                    <a:gd name="T13" fmla="*/ 52 h 118"/>
                    <a:gd name="T14" fmla="*/ 110 w 127"/>
                    <a:gd name="T15" fmla="*/ 7 h 118"/>
                    <a:gd name="T16" fmla="*/ 111 w 127"/>
                    <a:gd name="T17" fmla="*/ 6 h 118"/>
                    <a:gd name="T18" fmla="*/ 126 w 127"/>
                    <a:gd name="T19" fmla="*/ 5 h 118"/>
                    <a:gd name="T20" fmla="*/ 126 w 127"/>
                    <a:gd name="T21" fmla="*/ 0 h 118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27"/>
                    <a:gd name="T34" fmla="*/ 0 h 118"/>
                    <a:gd name="T35" fmla="*/ 127 w 127"/>
                    <a:gd name="T36" fmla="*/ 118 h 118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27" h="118">
                      <a:moveTo>
                        <a:pt x="126" y="0"/>
                      </a:moveTo>
                      <a:lnTo>
                        <a:pt x="79" y="0"/>
                      </a:lnTo>
                      <a:lnTo>
                        <a:pt x="79" y="5"/>
                      </a:lnTo>
                      <a:lnTo>
                        <a:pt x="93" y="6"/>
                      </a:lnTo>
                      <a:lnTo>
                        <a:pt x="95" y="7"/>
                      </a:lnTo>
                      <a:lnTo>
                        <a:pt x="95" y="52"/>
                      </a:lnTo>
                      <a:lnTo>
                        <a:pt x="110" y="52"/>
                      </a:lnTo>
                      <a:lnTo>
                        <a:pt x="110" y="7"/>
                      </a:lnTo>
                      <a:lnTo>
                        <a:pt x="111" y="6"/>
                      </a:lnTo>
                      <a:lnTo>
                        <a:pt x="126" y="5"/>
                      </a:lnTo>
                      <a:lnTo>
                        <a:pt x="126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722" name="Group 2">
                <a:extLst>
                  <a:ext uri="{FF2B5EF4-FFF2-40B4-BE49-F238E27FC236}">
                    <a16:creationId xmlns:a16="http://schemas.microsoft.com/office/drawing/2014/main" id="{B6A514CB-7363-4CE9-B8D6-DEADE28BDE1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456" y="24"/>
                <a:ext cx="60" cy="7"/>
                <a:chOff x="456" y="24"/>
                <a:chExt cx="60" cy="7"/>
              </a:xfrm>
            </p:grpSpPr>
            <p:sp>
              <p:nvSpPr>
                <p:cNvPr id="25723" name="Freeform 3">
                  <a:extLst>
                    <a:ext uri="{FF2B5EF4-FFF2-40B4-BE49-F238E27FC236}">
                      <a16:creationId xmlns:a16="http://schemas.microsoft.com/office/drawing/2014/main" id="{6ECD4106-A770-493D-B391-F0028F10E3F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456" y="24"/>
                  <a:ext cx="60" cy="7"/>
                </a:xfrm>
                <a:custGeom>
                  <a:avLst/>
                  <a:gdLst>
                    <a:gd name="T0" fmla="*/ 0 w 60"/>
                    <a:gd name="T1" fmla="*/ 4 h 7"/>
                    <a:gd name="T2" fmla="*/ 60 w 60"/>
                    <a:gd name="T3" fmla="*/ 4 h 7"/>
                    <a:gd name="T4" fmla="*/ 0 60000 65536"/>
                    <a:gd name="T5" fmla="*/ 0 60000 65536"/>
                    <a:gd name="T6" fmla="*/ 0 w 60"/>
                    <a:gd name="T7" fmla="*/ 0 h 7"/>
                    <a:gd name="T8" fmla="*/ 60 w 60"/>
                    <a:gd name="T9" fmla="*/ 7 h 7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60" h="7">
                      <a:moveTo>
                        <a:pt x="0" y="4"/>
                      </a:moveTo>
                      <a:lnTo>
                        <a:pt x="60" y="4"/>
                      </a:lnTo>
                    </a:path>
                  </a:pathLst>
                </a:custGeom>
                <a:noFill/>
                <a:ln w="5309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25612" name="Group 85">
              <a:extLst>
                <a:ext uri="{FF2B5EF4-FFF2-40B4-BE49-F238E27FC236}">
                  <a16:creationId xmlns:a16="http://schemas.microsoft.com/office/drawing/2014/main" id="{99C4C3DA-6BE8-4680-893C-B1C241174737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707904" y="2420888"/>
              <a:ext cx="1872208" cy="648072"/>
              <a:chOff x="0" y="0"/>
              <a:chExt cx="2277" cy="578"/>
            </a:xfrm>
          </p:grpSpPr>
          <p:grpSp>
            <p:nvGrpSpPr>
              <p:cNvPr id="25621" name="Group 167">
                <a:extLst>
                  <a:ext uri="{FF2B5EF4-FFF2-40B4-BE49-F238E27FC236}">
                    <a16:creationId xmlns:a16="http://schemas.microsoft.com/office/drawing/2014/main" id="{BF7992C4-2984-462F-B75A-5C4DEFC1B89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462" y="116"/>
                <a:ext cx="189" cy="2"/>
                <a:chOff x="462" y="116"/>
                <a:chExt cx="189" cy="2"/>
              </a:xfrm>
            </p:grpSpPr>
            <p:sp>
              <p:nvSpPr>
                <p:cNvPr id="25703" name="Freeform 168">
                  <a:extLst>
                    <a:ext uri="{FF2B5EF4-FFF2-40B4-BE49-F238E27FC236}">
                      <a16:creationId xmlns:a16="http://schemas.microsoft.com/office/drawing/2014/main" id="{F732B624-B32F-4A70-A336-33E21806BEF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462" y="116"/>
                  <a:ext cx="189" cy="2"/>
                </a:xfrm>
                <a:custGeom>
                  <a:avLst/>
                  <a:gdLst>
                    <a:gd name="T0" fmla="*/ 0 w 189"/>
                    <a:gd name="T1" fmla="*/ 0 h 2"/>
                    <a:gd name="T2" fmla="*/ 188 w 189"/>
                    <a:gd name="T3" fmla="*/ 0 h 2"/>
                    <a:gd name="T4" fmla="*/ 0 60000 65536"/>
                    <a:gd name="T5" fmla="*/ 0 60000 65536"/>
                    <a:gd name="T6" fmla="*/ 0 w 189"/>
                    <a:gd name="T7" fmla="*/ 0 h 2"/>
                    <a:gd name="T8" fmla="*/ 189 w 189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89" h="2">
                      <a:moveTo>
                        <a:pt x="0" y="0"/>
                      </a:moveTo>
                      <a:lnTo>
                        <a:pt x="188" y="0"/>
                      </a:lnTo>
                    </a:path>
                  </a:pathLst>
                </a:custGeom>
                <a:noFill/>
                <a:ln w="744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2" name="Group 164">
                <a:extLst>
                  <a:ext uri="{FF2B5EF4-FFF2-40B4-BE49-F238E27FC236}">
                    <a16:creationId xmlns:a16="http://schemas.microsoft.com/office/drawing/2014/main" id="{7ABBCBC5-10DF-4DC6-978D-AB50F8D4A07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334" y="0"/>
                <a:ext cx="82" cy="28"/>
                <a:chOff x="334" y="0"/>
                <a:chExt cx="82" cy="28"/>
              </a:xfrm>
            </p:grpSpPr>
            <p:sp>
              <p:nvSpPr>
                <p:cNvPr id="25701" name="Freeform 166">
                  <a:extLst>
                    <a:ext uri="{FF2B5EF4-FFF2-40B4-BE49-F238E27FC236}">
                      <a16:creationId xmlns:a16="http://schemas.microsoft.com/office/drawing/2014/main" id="{659EE91E-513F-437F-BAD0-976B95E2451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0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0 w 82"/>
                    <a:gd name="T7" fmla="*/ 22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7 w 82"/>
                    <a:gd name="T13" fmla="*/ 21 h 28"/>
                    <a:gd name="T14" fmla="*/ 27 w 82"/>
                    <a:gd name="T15" fmla="*/ 6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0" y="22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7" y="21"/>
                      </a:lnTo>
                      <a:lnTo>
                        <a:pt x="27" y="6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02" name="Freeform 165">
                  <a:extLst>
                    <a:ext uri="{FF2B5EF4-FFF2-40B4-BE49-F238E27FC236}">
                      <a16:creationId xmlns:a16="http://schemas.microsoft.com/office/drawing/2014/main" id="{8F83090D-7FE4-4333-87F1-CDB6296EE64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0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4 w 82"/>
                    <a:gd name="T7" fmla="*/ 22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1 w 82"/>
                    <a:gd name="T13" fmla="*/ 21 h 28"/>
                    <a:gd name="T14" fmla="*/ 81 w 82"/>
                    <a:gd name="T15" fmla="*/ 6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4" y="22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1" y="21"/>
                      </a:lnTo>
                      <a:lnTo>
                        <a:pt x="81" y="6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3" name="Group 161">
                <a:extLst>
                  <a:ext uri="{FF2B5EF4-FFF2-40B4-BE49-F238E27FC236}">
                    <a16:creationId xmlns:a16="http://schemas.microsoft.com/office/drawing/2014/main" id="{039B9B4F-4461-4400-A715-81981363DE4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334" y="205"/>
                <a:ext cx="82" cy="28"/>
                <a:chOff x="334" y="205"/>
                <a:chExt cx="82" cy="28"/>
              </a:xfrm>
            </p:grpSpPr>
            <p:sp>
              <p:nvSpPr>
                <p:cNvPr id="25699" name="Freeform 163">
                  <a:extLst>
                    <a:ext uri="{FF2B5EF4-FFF2-40B4-BE49-F238E27FC236}">
                      <a16:creationId xmlns:a16="http://schemas.microsoft.com/office/drawing/2014/main" id="{44556F34-34E6-4066-936A-F74BC3AF4E9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205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0 w 82"/>
                    <a:gd name="T7" fmla="*/ 21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7 w 82"/>
                    <a:gd name="T13" fmla="*/ 21 h 28"/>
                    <a:gd name="T14" fmla="*/ 27 w 82"/>
                    <a:gd name="T15" fmla="*/ 5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0" y="21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7" y="21"/>
                      </a:lnTo>
                      <a:lnTo>
                        <a:pt x="27" y="5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700" name="Freeform 162">
                  <a:extLst>
                    <a:ext uri="{FF2B5EF4-FFF2-40B4-BE49-F238E27FC236}">
                      <a16:creationId xmlns:a16="http://schemas.microsoft.com/office/drawing/2014/main" id="{6E97AC76-C561-4A82-9B11-0364DE07B58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4" y="205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4 w 82"/>
                    <a:gd name="T7" fmla="*/ 21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1 w 82"/>
                    <a:gd name="T13" fmla="*/ 21 h 28"/>
                    <a:gd name="T14" fmla="*/ 81 w 82"/>
                    <a:gd name="T15" fmla="*/ 5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4" y="21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1" y="21"/>
                      </a:lnTo>
                      <a:lnTo>
                        <a:pt x="81" y="5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4" name="Group 154">
                <a:extLst>
                  <a:ext uri="{FF2B5EF4-FFF2-40B4-BE49-F238E27FC236}">
                    <a16:creationId xmlns:a16="http://schemas.microsoft.com/office/drawing/2014/main" id="{5C701509-9525-4A36-818F-1526B0649A2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56"/>
                <a:ext cx="242" cy="121"/>
                <a:chOff x="0" y="56"/>
                <a:chExt cx="242" cy="121"/>
              </a:xfrm>
            </p:grpSpPr>
            <p:sp>
              <p:nvSpPr>
                <p:cNvPr id="25693" name="Freeform 160">
                  <a:extLst>
                    <a:ext uri="{FF2B5EF4-FFF2-40B4-BE49-F238E27FC236}">
                      <a16:creationId xmlns:a16="http://schemas.microsoft.com/office/drawing/2014/main" id="{56274215-79BF-4059-A564-0B87220CA8E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82 w 242"/>
                    <a:gd name="T1" fmla="*/ 0 h 121"/>
                    <a:gd name="T2" fmla="*/ 67 w 242"/>
                    <a:gd name="T3" fmla="*/ 0 h 121"/>
                    <a:gd name="T4" fmla="*/ 43 w 242"/>
                    <a:gd name="T5" fmla="*/ 3 h 121"/>
                    <a:gd name="T6" fmla="*/ 23 w 242"/>
                    <a:gd name="T7" fmla="*/ 13 h 121"/>
                    <a:gd name="T8" fmla="*/ 8 w 242"/>
                    <a:gd name="T9" fmla="*/ 28 h 121"/>
                    <a:gd name="T10" fmla="*/ 0 w 242"/>
                    <a:gd name="T11" fmla="*/ 48 h 121"/>
                    <a:gd name="T12" fmla="*/ 2 w 242"/>
                    <a:gd name="T13" fmla="*/ 72 h 121"/>
                    <a:gd name="T14" fmla="*/ 9 w 242"/>
                    <a:gd name="T15" fmla="*/ 93 h 121"/>
                    <a:gd name="T16" fmla="*/ 21 w 242"/>
                    <a:gd name="T17" fmla="*/ 109 h 121"/>
                    <a:gd name="T18" fmla="*/ 39 w 242"/>
                    <a:gd name="T19" fmla="*/ 119 h 121"/>
                    <a:gd name="T20" fmla="*/ 70 w 242"/>
                    <a:gd name="T21" fmla="*/ 120 h 121"/>
                    <a:gd name="T22" fmla="*/ 89 w 242"/>
                    <a:gd name="T23" fmla="*/ 119 h 121"/>
                    <a:gd name="T24" fmla="*/ 93 w 242"/>
                    <a:gd name="T25" fmla="*/ 115 h 121"/>
                    <a:gd name="T26" fmla="*/ 72 w 242"/>
                    <a:gd name="T27" fmla="*/ 115 h 121"/>
                    <a:gd name="T28" fmla="*/ 48 w 242"/>
                    <a:gd name="T29" fmla="*/ 112 h 121"/>
                    <a:gd name="T30" fmla="*/ 30 w 242"/>
                    <a:gd name="T31" fmla="*/ 101 h 121"/>
                    <a:gd name="T32" fmla="*/ 20 w 242"/>
                    <a:gd name="T33" fmla="*/ 83 h 121"/>
                    <a:gd name="T34" fmla="*/ 16 w 242"/>
                    <a:gd name="T35" fmla="*/ 60 h 121"/>
                    <a:gd name="T36" fmla="*/ 20 w 242"/>
                    <a:gd name="T37" fmla="*/ 37 h 121"/>
                    <a:gd name="T38" fmla="*/ 30 w 242"/>
                    <a:gd name="T39" fmla="*/ 18 h 121"/>
                    <a:gd name="T40" fmla="*/ 49 w 242"/>
                    <a:gd name="T41" fmla="*/ 8 h 121"/>
                    <a:gd name="T42" fmla="*/ 99 w 242"/>
                    <a:gd name="T43" fmla="*/ 8 h 121"/>
                    <a:gd name="T44" fmla="*/ 99 w 242"/>
                    <a:gd name="T45" fmla="*/ 4 h 121"/>
                    <a:gd name="T46" fmla="*/ 94 w 242"/>
                    <a:gd name="T47" fmla="*/ 3 h 121"/>
                    <a:gd name="T48" fmla="*/ 82 w 242"/>
                    <a:gd name="T49" fmla="*/ 0 h 121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242"/>
                    <a:gd name="T76" fmla="*/ 0 h 121"/>
                    <a:gd name="T77" fmla="*/ 242 w 242"/>
                    <a:gd name="T78" fmla="*/ 121 h 121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242" h="121">
                      <a:moveTo>
                        <a:pt x="82" y="0"/>
                      </a:moveTo>
                      <a:lnTo>
                        <a:pt x="67" y="0"/>
                      </a:lnTo>
                      <a:lnTo>
                        <a:pt x="43" y="3"/>
                      </a:lnTo>
                      <a:lnTo>
                        <a:pt x="23" y="13"/>
                      </a:lnTo>
                      <a:lnTo>
                        <a:pt x="8" y="28"/>
                      </a:lnTo>
                      <a:lnTo>
                        <a:pt x="0" y="48"/>
                      </a:lnTo>
                      <a:lnTo>
                        <a:pt x="2" y="72"/>
                      </a:lnTo>
                      <a:lnTo>
                        <a:pt x="9" y="93"/>
                      </a:lnTo>
                      <a:lnTo>
                        <a:pt x="21" y="109"/>
                      </a:lnTo>
                      <a:lnTo>
                        <a:pt x="39" y="119"/>
                      </a:lnTo>
                      <a:lnTo>
                        <a:pt x="70" y="120"/>
                      </a:lnTo>
                      <a:lnTo>
                        <a:pt x="89" y="119"/>
                      </a:lnTo>
                      <a:lnTo>
                        <a:pt x="93" y="115"/>
                      </a:lnTo>
                      <a:lnTo>
                        <a:pt x="72" y="115"/>
                      </a:lnTo>
                      <a:lnTo>
                        <a:pt x="48" y="112"/>
                      </a:lnTo>
                      <a:lnTo>
                        <a:pt x="30" y="101"/>
                      </a:lnTo>
                      <a:lnTo>
                        <a:pt x="20" y="83"/>
                      </a:lnTo>
                      <a:lnTo>
                        <a:pt x="16" y="60"/>
                      </a:lnTo>
                      <a:lnTo>
                        <a:pt x="20" y="37"/>
                      </a:lnTo>
                      <a:lnTo>
                        <a:pt x="30" y="18"/>
                      </a:lnTo>
                      <a:lnTo>
                        <a:pt x="49" y="8"/>
                      </a:lnTo>
                      <a:lnTo>
                        <a:pt x="99" y="8"/>
                      </a:lnTo>
                      <a:lnTo>
                        <a:pt x="99" y="4"/>
                      </a:lnTo>
                      <a:lnTo>
                        <a:pt x="94" y="3"/>
                      </a:lnTo>
                      <a:lnTo>
                        <a:pt x="8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4" name="Freeform 159">
                  <a:extLst>
                    <a:ext uri="{FF2B5EF4-FFF2-40B4-BE49-F238E27FC236}">
                      <a16:creationId xmlns:a16="http://schemas.microsoft.com/office/drawing/2014/main" id="{C9FDBC41-0FE4-4B44-913B-B3940CD534C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102 w 242"/>
                    <a:gd name="T1" fmla="*/ 88 h 121"/>
                    <a:gd name="T2" fmla="*/ 90 w 242"/>
                    <a:gd name="T3" fmla="*/ 106 h 121"/>
                    <a:gd name="T4" fmla="*/ 72 w 242"/>
                    <a:gd name="T5" fmla="*/ 115 h 121"/>
                    <a:gd name="T6" fmla="*/ 93 w 242"/>
                    <a:gd name="T7" fmla="*/ 115 h 121"/>
                    <a:gd name="T8" fmla="*/ 100 w 242"/>
                    <a:gd name="T9" fmla="*/ 110 h 121"/>
                    <a:gd name="T10" fmla="*/ 104 w 242"/>
                    <a:gd name="T11" fmla="*/ 96 h 121"/>
                    <a:gd name="T12" fmla="*/ 106 w 242"/>
                    <a:gd name="T13" fmla="*/ 88 h 121"/>
                    <a:gd name="T14" fmla="*/ 102 w 242"/>
                    <a:gd name="T15" fmla="*/ 8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102" y="88"/>
                      </a:moveTo>
                      <a:lnTo>
                        <a:pt x="90" y="106"/>
                      </a:lnTo>
                      <a:lnTo>
                        <a:pt x="72" y="115"/>
                      </a:lnTo>
                      <a:lnTo>
                        <a:pt x="93" y="115"/>
                      </a:lnTo>
                      <a:lnTo>
                        <a:pt x="100" y="110"/>
                      </a:lnTo>
                      <a:lnTo>
                        <a:pt x="104" y="96"/>
                      </a:lnTo>
                      <a:lnTo>
                        <a:pt x="106" y="88"/>
                      </a:lnTo>
                      <a:lnTo>
                        <a:pt x="10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5" name="Freeform 158">
                  <a:extLst>
                    <a:ext uri="{FF2B5EF4-FFF2-40B4-BE49-F238E27FC236}">
                      <a16:creationId xmlns:a16="http://schemas.microsoft.com/office/drawing/2014/main" id="{F474D350-0487-4D52-AA4C-2B523A0FCDB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99 w 242"/>
                    <a:gd name="T1" fmla="*/ 8 h 121"/>
                    <a:gd name="T2" fmla="*/ 49 w 242"/>
                    <a:gd name="T3" fmla="*/ 8 h 121"/>
                    <a:gd name="T4" fmla="*/ 76 w 242"/>
                    <a:gd name="T5" fmla="*/ 9 h 121"/>
                    <a:gd name="T6" fmla="*/ 91 w 242"/>
                    <a:gd name="T7" fmla="*/ 18 h 121"/>
                    <a:gd name="T8" fmla="*/ 102 w 242"/>
                    <a:gd name="T9" fmla="*/ 32 h 121"/>
                    <a:gd name="T10" fmla="*/ 101 w 242"/>
                    <a:gd name="T11" fmla="*/ 22 h 121"/>
                    <a:gd name="T12" fmla="*/ 100 w 242"/>
                    <a:gd name="T13" fmla="*/ 14 h 121"/>
                    <a:gd name="T14" fmla="*/ 99 w 242"/>
                    <a:gd name="T15" fmla="*/ 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99" y="8"/>
                      </a:moveTo>
                      <a:lnTo>
                        <a:pt x="49" y="8"/>
                      </a:lnTo>
                      <a:lnTo>
                        <a:pt x="76" y="9"/>
                      </a:lnTo>
                      <a:lnTo>
                        <a:pt x="91" y="18"/>
                      </a:lnTo>
                      <a:lnTo>
                        <a:pt x="102" y="32"/>
                      </a:lnTo>
                      <a:lnTo>
                        <a:pt x="101" y="22"/>
                      </a:lnTo>
                      <a:lnTo>
                        <a:pt x="100" y="14"/>
                      </a:lnTo>
                      <a:lnTo>
                        <a:pt x="99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6" name="Freeform 157">
                  <a:extLst>
                    <a:ext uri="{FF2B5EF4-FFF2-40B4-BE49-F238E27FC236}">
                      <a16:creationId xmlns:a16="http://schemas.microsoft.com/office/drawing/2014/main" id="{2F1DE21E-65D9-4E66-A9CE-FFF38A16E74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163 w 242"/>
                    <a:gd name="T1" fmla="*/ 2 h 121"/>
                    <a:gd name="T2" fmla="*/ 115 w 242"/>
                    <a:gd name="T3" fmla="*/ 2 h 121"/>
                    <a:gd name="T4" fmla="*/ 115 w 242"/>
                    <a:gd name="T5" fmla="*/ 7 h 121"/>
                    <a:gd name="T6" fmla="*/ 131 w 242"/>
                    <a:gd name="T7" fmla="*/ 8 h 121"/>
                    <a:gd name="T8" fmla="*/ 132 w 242"/>
                    <a:gd name="T9" fmla="*/ 9 h 121"/>
                    <a:gd name="T10" fmla="*/ 132 w 242"/>
                    <a:gd name="T11" fmla="*/ 113 h 121"/>
                    <a:gd name="T12" fmla="*/ 131 w 242"/>
                    <a:gd name="T13" fmla="*/ 114 h 121"/>
                    <a:gd name="T14" fmla="*/ 116 w 242"/>
                    <a:gd name="T15" fmla="*/ 115 h 121"/>
                    <a:gd name="T16" fmla="*/ 116 w 242"/>
                    <a:gd name="T17" fmla="*/ 119 h 121"/>
                    <a:gd name="T18" fmla="*/ 163 w 242"/>
                    <a:gd name="T19" fmla="*/ 119 h 121"/>
                    <a:gd name="T20" fmla="*/ 163 w 242"/>
                    <a:gd name="T21" fmla="*/ 115 h 121"/>
                    <a:gd name="T22" fmla="*/ 149 w 242"/>
                    <a:gd name="T23" fmla="*/ 114 h 121"/>
                    <a:gd name="T24" fmla="*/ 147 w 242"/>
                    <a:gd name="T25" fmla="*/ 113 h 121"/>
                    <a:gd name="T26" fmla="*/ 147 w 242"/>
                    <a:gd name="T27" fmla="*/ 61 h 121"/>
                    <a:gd name="T28" fmla="*/ 225 w 242"/>
                    <a:gd name="T29" fmla="*/ 61 h 121"/>
                    <a:gd name="T30" fmla="*/ 225 w 242"/>
                    <a:gd name="T31" fmla="*/ 54 h 121"/>
                    <a:gd name="T32" fmla="*/ 147 w 242"/>
                    <a:gd name="T33" fmla="*/ 54 h 121"/>
                    <a:gd name="T34" fmla="*/ 147 w 242"/>
                    <a:gd name="T35" fmla="*/ 9 h 121"/>
                    <a:gd name="T36" fmla="*/ 149 w 242"/>
                    <a:gd name="T37" fmla="*/ 8 h 121"/>
                    <a:gd name="T38" fmla="*/ 163 w 242"/>
                    <a:gd name="T39" fmla="*/ 7 h 121"/>
                    <a:gd name="T40" fmla="*/ 163 w 242"/>
                    <a:gd name="T41" fmla="*/ 2 h 121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242"/>
                    <a:gd name="T64" fmla="*/ 0 h 121"/>
                    <a:gd name="T65" fmla="*/ 242 w 242"/>
                    <a:gd name="T66" fmla="*/ 121 h 121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242" h="121">
                      <a:moveTo>
                        <a:pt x="163" y="2"/>
                      </a:moveTo>
                      <a:lnTo>
                        <a:pt x="115" y="2"/>
                      </a:lnTo>
                      <a:lnTo>
                        <a:pt x="115" y="7"/>
                      </a:lnTo>
                      <a:lnTo>
                        <a:pt x="131" y="8"/>
                      </a:lnTo>
                      <a:lnTo>
                        <a:pt x="132" y="9"/>
                      </a:lnTo>
                      <a:lnTo>
                        <a:pt x="132" y="113"/>
                      </a:lnTo>
                      <a:lnTo>
                        <a:pt x="131" y="114"/>
                      </a:lnTo>
                      <a:lnTo>
                        <a:pt x="116" y="115"/>
                      </a:lnTo>
                      <a:lnTo>
                        <a:pt x="116" y="119"/>
                      </a:lnTo>
                      <a:lnTo>
                        <a:pt x="163" y="119"/>
                      </a:lnTo>
                      <a:lnTo>
                        <a:pt x="163" y="115"/>
                      </a:lnTo>
                      <a:lnTo>
                        <a:pt x="149" y="114"/>
                      </a:lnTo>
                      <a:lnTo>
                        <a:pt x="147" y="113"/>
                      </a:lnTo>
                      <a:lnTo>
                        <a:pt x="147" y="61"/>
                      </a:lnTo>
                      <a:lnTo>
                        <a:pt x="225" y="61"/>
                      </a:lnTo>
                      <a:lnTo>
                        <a:pt x="225" y="54"/>
                      </a:lnTo>
                      <a:lnTo>
                        <a:pt x="147" y="54"/>
                      </a:lnTo>
                      <a:lnTo>
                        <a:pt x="147" y="9"/>
                      </a:lnTo>
                      <a:lnTo>
                        <a:pt x="149" y="8"/>
                      </a:lnTo>
                      <a:lnTo>
                        <a:pt x="163" y="7"/>
                      </a:lnTo>
                      <a:lnTo>
                        <a:pt x="163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7" name="Freeform 156">
                  <a:extLst>
                    <a:ext uri="{FF2B5EF4-FFF2-40B4-BE49-F238E27FC236}">
                      <a16:creationId xmlns:a16="http://schemas.microsoft.com/office/drawing/2014/main" id="{A6002B46-5D17-47E2-8A5D-2B4D1EF422F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225 w 242"/>
                    <a:gd name="T1" fmla="*/ 61 h 121"/>
                    <a:gd name="T2" fmla="*/ 210 w 242"/>
                    <a:gd name="T3" fmla="*/ 61 h 121"/>
                    <a:gd name="T4" fmla="*/ 210 w 242"/>
                    <a:gd name="T5" fmla="*/ 113 h 121"/>
                    <a:gd name="T6" fmla="*/ 208 w 242"/>
                    <a:gd name="T7" fmla="*/ 114 h 121"/>
                    <a:gd name="T8" fmla="*/ 192 w 242"/>
                    <a:gd name="T9" fmla="*/ 115 h 121"/>
                    <a:gd name="T10" fmla="*/ 192 w 242"/>
                    <a:gd name="T11" fmla="*/ 119 h 121"/>
                    <a:gd name="T12" fmla="*/ 241 w 242"/>
                    <a:gd name="T13" fmla="*/ 119 h 121"/>
                    <a:gd name="T14" fmla="*/ 241 w 242"/>
                    <a:gd name="T15" fmla="*/ 115 h 121"/>
                    <a:gd name="T16" fmla="*/ 226 w 242"/>
                    <a:gd name="T17" fmla="*/ 114 h 121"/>
                    <a:gd name="T18" fmla="*/ 225 w 242"/>
                    <a:gd name="T19" fmla="*/ 113 h 121"/>
                    <a:gd name="T20" fmla="*/ 225 w 242"/>
                    <a:gd name="T21" fmla="*/ 61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25" y="61"/>
                      </a:moveTo>
                      <a:lnTo>
                        <a:pt x="210" y="61"/>
                      </a:lnTo>
                      <a:lnTo>
                        <a:pt x="210" y="113"/>
                      </a:lnTo>
                      <a:lnTo>
                        <a:pt x="208" y="114"/>
                      </a:lnTo>
                      <a:lnTo>
                        <a:pt x="192" y="115"/>
                      </a:lnTo>
                      <a:lnTo>
                        <a:pt x="192" y="119"/>
                      </a:lnTo>
                      <a:lnTo>
                        <a:pt x="241" y="119"/>
                      </a:lnTo>
                      <a:lnTo>
                        <a:pt x="241" y="115"/>
                      </a:lnTo>
                      <a:lnTo>
                        <a:pt x="226" y="114"/>
                      </a:lnTo>
                      <a:lnTo>
                        <a:pt x="225" y="113"/>
                      </a:lnTo>
                      <a:lnTo>
                        <a:pt x="225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8" name="Freeform 155">
                  <a:extLst>
                    <a:ext uri="{FF2B5EF4-FFF2-40B4-BE49-F238E27FC236}">
                      <a16:creationId xmlns:a16="http://schemas.microsoft.com/office/drawing/2014/main" id="{8FA3F861-4167-48E6-8C58-97CB6C7B02F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0" y="56"/>
                  <a:ext cx="242" cy="121"/>
                </a:xfrm>
                <a:custGeom>
                  <a:avLst/>
                  <a:gdLst>
                    <a:gd name="T0" fmla="*/ 241 w 242"/>
                    <a:gd name="T1" fmla="*/ 2 h 121"/>
                    <a:gd name="T2" fmla="*/ 194 w 242"/>
                    <a:gd name="T3" fmla="*/ 2 h 121"/>
                    <a:gd name="T4" fmla="*/ 194 w 242"/>
                    <a:gd name="T5" fmla="*/ 7 h 121"/>
                    <a:gd name="T6" fmla="*/ 208 w 242"/>
                    <a:gd name="T7" fmla="*/ 8 h 121"/>
                    <a:gd name="T8" fmla="*/ 210 w 242"/>
                    <a:gd name="T9" fmla="*/ 9 h 121"/>
                    <a:gd name="T10" fmla="*/ 210 w 242"/>
                    <a:gd name="T11" fmla="*/ 54 h 121"/>
                    <a:gd name="T12" fmla="*/ 225 w 242"/>
                    <a:gd name="T13" fmla="*/ 54 h 121"/>
                    <a:gd name="T14" fmla="*/ 225 w 242"/>
                    <a:gd name="T15" fmla="*/ 9 h 121"/>
                    <a:gd name="T16" fmla="*/ 226 w 242"/>
                    <a:gd name="T17" fmla="*/ 8 h 121"/>
                    <a:gd name="T18" fmla="*/ 241 w 242"/>
                    <a:gd name="T19" fmla="*/ 7 h 121"/>
                    <a:gd name="T20" fmla="*/ 241 w 242"/>
                    <a:gd name="T21" fmla="*/ 2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41" y="2"/>
                      </a:moveTo>
                      <a:lnTo>
                        <a:pt x="194" y="2"/>
                      </a:lnTo>
                      <a:lnTo>
                        <a:pt x="194" y="7"/>
                      </a:lnTo>
                      <a:lnTo>
                        <a:pt x="208" y="8"/>
                      </a:lnTo>
                      <a:lnTo>
                        <a:pt x="210" y="9"/>
                      </a:lnTo>
                      <a:lnTo>
                        <a:pt x="210" y="54"/>
                      </a:lnTo>
                      <a:lnTo>
                        <a:pt x="225" y="54"/>
                      </a:lnTo>
                      <a:lnTo>
                        <a:pt x="225" y="9"/>
                      </a:lnTo>
                      <a:lnTo>
                        <a:pt x="226" y="8"/>
                      </a:lnTo>
                      <a:lnTo>
                        <a:pt x="241" y="7"/>
                      </a:lnTo>
                      <a:lnTo>
                        <a:pt x="241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5" name="Group 149">
                <a:extLst>
                  <a:ext uri="{FF2B5EF4-FFF2-40B4-BE49-F238E27FC236}">
                    <a16:creationId xmlns:a16="http://schemas.microsoft.com/office/drawing/2014/main" id="{73757E95-D272-484C-8202-4838CE5D44F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53" y="130"/>
                <a:ext cx="47" cy="82"/>
                <a:chOff x="253" y="130"/>
                <a:chExt cx="47" cy="82"/>
              </a:xfrm>
            </p:grpSpPr>
            <p:sp>
              <p:nvSpPr>
                <p:cNvPr id="25689" name="Freeform 153">
                  <a:extLst>
                    <a:ext uri="{FF2B5EF4-FFF2-40B4-BE49-F238E27FC236}">
                      <a16:creationId xmlns:a16="http://schemas.microsoft.com/office/drawing/2014/main" id="{210E695B-6B11-42F7-9027-070640F6660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3 w 47"/>
                    <a:gd name="T1" fmla="*/ 69 h 82"/>
                    <a:gd name="T2" fmla="*/ 0 w 47"/>
                    <a:gd name="T3" fmla="*/ 72 h 82"/>
                    <a:gd name="T4" fmla="*/ 1 w 47"/>
                    <a:gd name="T5" fmla="*/ 77 h 82"/>
                    <a:gd name="T6" fmla="*/ 4 w 47"/>
                    <a:gd name="T7" fmla="*/ 79 h 82"/>
                    <a:gd name="T8" fmla="*/ 8 w 47"/>
                    <a:gd name="T9" fmla="*/ 81 h 82"/>
                    <a:gd name="T10" fmla="*/ 13 w 47"/>
                    <a:gd name="T11" fmla="*/ 81 h 82"/>
                    <a:gd name="T12" fmla="*/ 30 w 47"/>
                    <a:gd name="T13" fmla="*/ 76 h 82"/>
                    <a:gd name="T14" fmla="*/ 31 w 47"/>
                    <a:gd name="T15" fmla="*/ 75 h 82"/>
                    <a:gd name="T16" fmla="*/ 14 w 47"/>
                    <a:gd name="T17" fmla="*/ 75 h 82"/>
                    <a:gd name="T18" fmla="*/ 10 w 47"/>
                    <a:gd name="T19" fmla="*/ 71 h 82"/>
                    <a:gd name="T20" fmla="*/ 7 w 47"/>
                    <a:gd name="T21" fmla="*/ 69 h 82"/>
                    <a:gd name="T22" fmla="*/ 3 w 47"/>
                    <a:gd name="T23" fmla="*/ 69 h 82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w 47"/>
                    <a:gd name="T37" fmla="*/ 0 h 82"/>
                    <a:gd name="T38" fmla="*/ 47 w 47"/>
                    <a:gd name="T39" fmla="*/ 82 h 82"/>
                  </a:gdLst>
                  <a:ahLst/>
                  <a:cxnLst>
                    <a:cxn ang="T24">
                      <a:pos x="T0" y="T1"/>
                    </a:cxn>
                    <a:cxn ang="T25">
                      <a:pos x="T2" y="T3"/>
                    </a:cxn>
                    <a:cxn ang="T26">
                      <a:pos x="T4" y="T5"/>
                    </a:cxn>
                    <a:cxn ang="T27">
                      <a:pos x="T6" y="T7"/>
                    </a:cxn>
                    <a:cxn ang="T28">
                      <a:pos x="T8" y="T9"/>
                    </a:cxn>
                    <a:cxn ang="T29">
                      <a:pos x="T10" y="T11"/>
                    </a:cxn>
                    <a:cxn ang="T30">
                      <a:pos x="T12" y="T13"/>
                    </a:cxn>
                    <a:cxn ang="T31">
                      <a:pos x="T14" y="T15"/>
                    </a:cxn>
                    <a:cxn ang="T32">
                      <a:pos x="T16" y="T17"/>
                    </a:cxn>
                    <a:cxn ang="T33">
                      <a:pos x="T18" y="T19"/>
                    </a:cxn>
                    <a:cxn ang="T34">
                      <a:pos x="T20" y="T21"/>
                    </a:cxn>
                    <a:cxn ang="T35">
                      <a:pos x="T22" y="T23"/>
                    </a:cxn>
                  </a:cxnLst>
                  <a:rect l="T36" t="T37" r="T38" b="T39"/>
                  <a:pathLst>
                    <a:path w="47" h="82">
                      <a:moveTo>
                        <a:pt x="3" y="69"/>
                      </a:moveTo>
                      <a:lnTo>
                        <a:pt x="0" y="72"/>
                      </a:lnTo>
                      <a:lnTo>
                        <a:pt x="1" y="77"/>
                      </a:lnTo>
                      <a:lnTo>
                        <a:pt x="4" y="79"/>
                      </a:lnTo>
                      <a:lnTo>
                        <a:pt x="8" y="81"/>
                      </a:lnTo>
                      <a:lnTo>
                        <a:pt x="13" y="81"/>
                      </a:lnTo>
                      <a:lnTo>
                        <a:pt x="30" y="76"/>
                      </a:lnTo>
                      <a:lnTo>
                        <a:pt x="31" y="75"/>
                      </a:lnTo>
                      <a:lnTo>
                        <a:pt x="14" y="75"/>
                      </a:lnTo>
                      <a:lnTo>
                        <a:pt x="10" y="71"/>
                      </a:lnTo>
                      <a:lnTo>
                        <a:pt x="7" y="69"/>
                      </a:lnTo>
                      <a:lnTo>
                        <a:pt x="3" y="6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0" name="Freeform 152">
                  <a:extLst>
                    <a:ext uri="{FF2B5EF4-FFF2-40B4-BE49-F238E27FC236}">
                      <a16:creationId xmlns:a16="http://schemas.microsoft.com/office/drawing/2014/main" id="{BC6A0A9A-AED6-4E06-8242-BD65AF0C0DF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45 w 47"/>
                    <a:gd name="T1" fmla="*/ 37 h 82"/>
                    <a:gd name="T2" fmla="*/ 29 w 47"/>
                    <a:gd name="T3" fmla="*/ 37 h 82"/>
                    <a:gd name="T4" fmla="*/ 37 w 47"/>
                    <a:gd name="T5" fmla="*/ 41 h 82"/>
                    <a:gd name="T6" fmla="*/ 37 w 47"/>
                    <a:gd name="T7" fmla="*/ 68 h 82"/>
                    <a:gd name="T8" fmla="*/ 28 w 47"/>
                    <a:gd name="T9" fmla="*/ 75 h 82"/>
                    <a:gd name="T10" fmla="*/ 31 w 47"/>
                    <a:gd name="T11" fmla="*/ 75 h 82"/>
                    <a:gd name="T12" fmla="*/ 46 w 47"/>
                    <a:gd name="T13" fmla="*/ 58 h 82"/>
                    <a:gd name="T14" fmla="*/ 47 w 47"/>
                    <a:gd name="T15" fmla="*/ 40 h 82"/>
                    <a:gd name="T16" fmla="*/ 45 w 47"/>
                    <a:gd name="T17" fmla="*/ 37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47"/>
                    <a:gd name="T28" fmla="*/ 0 h 82"/>
                    <a:gd name="T29" fmla="*/ 47 w 47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47" h="82">
                      <a:moveTo>
                        <a:pt x="45" y="37"/>
                      </a:moveTo>
                      <a:lnTo>
                        <a:pt x="29" y="37"/>
                      </a:lnTo>
                      <a:lnTo>
                        <a:pt x="37" y="41"/>
                      </a:lnTo>
                      <a:lnTo>
                        <a:pt x="37" y="68"/>
                      </a:lnTo>
                      <a:lnTo>
                        <a:pt x="28" y="75"/>
                      </a:lnTo>
                      <a:lnTo>
                        <a:pt x="31" y="75"/>
                      </a:lnTo>
                      <a:lnTo>
                        <a:pt x="46" y="58"/>
                      </a:lnTo>
                      <a:lnTo>
                        <a:pt x="47" y="40"/>
                      </a:lnTo>
                      <a:lnTo>
                        <a:pt x="45" y="3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1" name="Freeform 151">
                  <a:extLst>
                    <a:ext uri="{FF2B5EF4-FFF2-40B4-BE49-F238E27FC236}">
                      <a16:creationId xmlns:a16="http://schemas.microsoft.com/office/drawing/2014/main" id="{A8E71FEB-E1B4-405E-A936-FB9811C93AA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42 w 47"/>
                    <a:gd name="T1" fmla="*/ 6 h 82"/>
                    <a:gd name="T2" fmla="*/ 27 w 47"/>
                    <a:gd name="T3" fmla="*/ 6 h 82"/>
                    <a:gd name="T4" fmla="*/ 32 w 47"/>
                    <a:gd name="T5" fmla="*/ 10 h 82"/>
                    <a:gd name="T6" fmla="*/ 32 w 47"/>
                    <a:gd name="T7" fmla="*/ 25 h 82"/>
                    <a:gd name="T8" fmla="*/ 24 w 47"/>
                    <a:gd name="T9" fmla="*/ 30 h 82"/>
                    <a:gd name="T10" fmla="*/ 10 w 47"/>
                    <a:gd name="T11" fmla="*/ 36 h 82"/>
                    <a:gd name="T12" fmla="*/ 11 w 47"/>
                    <a:gd name="T13" fmla="*/ 38 h 82"/>
                    <a:gd name="T14" fmla="*/ 13 w 47"/>
                    <a:gd name="T15" fmla="*/ 38 h 82"/>
                    <a:gd name="T16" fmla="*/ 16 w 47"/>
                    <a:gd name="T17" fmla="*/ 37 h 82"/>
                    <a:gd name="T18" fmla="*/ 45 w 47"/>
                    <a:gd name="T19" fmla="*/ 37 h 82"/>
                    <a:gd name="T20" fmla="*/ 40 w 47"/>
                    <a:gd name="T21" fmla="*/ 31 h 82"/>
                    <a:gd name="T22" fmla="*/ 28 w 47"/>
                    <a:gd name="T23" fmla="*/ 30 h 82"/>
                    <a:gd name="T24" fmla="*/ 28 w 47"/>
                    <a:gd name="T25" fmla="*/ 30 h 82"/>
                    <a:gd name="T26" fmla="*/ 33 w 47"/>
                    <a:gd name="T27" fmla="*/ 27 h 82"/>
                    <a:gd name="T28" fmla="*/ 37 w 47"/>
                    <a:gd name="T29" fmla="*/ 25 h 82"/>
                    <a:gd name="T30" fmla="*/ 41 w 47"/>
                    <a:gd name="T31" fmla="*/ 21 h 82"/>
                    <a:gd name="T32" fmla="*/ 42 w 47"/>
                    <a:gd name="T33" fmla="*/ 18 h 82"/>
                    <a:gd name="T34" fmla="*/ 42 w 47"/>
                    <a:gd name="T35" fmla="*/ 6 h 82"/>
                    <a:gd name="T36" fmla="*/ 42 w 47"/>
                    <a:gd name="T37" fmla="*/ 6 h 82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w 47"/>
                    <a:gd name="T58" fmla="*/ 0 h 82"/>
                    <a:gd name="T59" fmla="*/ 47 w 47"/>
                    <a:gd name="T60" fmla="*/ 82 h 82"/>
                  </a:gdLst>
                  <a:ahLst/>
                  <a:cxnLst>
                    <a:cxn ang="T38">
                      <a:pos x="T0" y="T1"/>
                    </a:cxn>
                    <a:cxn ang="T39">
                      <a:pos x="T2" y="T3"/>
                    </a:cxn>
                    <a:cxn ang="T40">
                      <a:pos x="T4" y="T5"/>
                    </a:cxn>
                    <a:cxn ang="T41">
                      <a:pos x="T6" y="T7"/>
                    </a:cxn>
                    <a:cxn ang="T42">
                      <a:pos x="T8" y="T9"/>
                    </a:cxn>
                    <a:cxn ang="T43">
                      <a:pos x="T10" y="T11"/>
                    </a:cxn>
                    <a:cxn ang="T44">
                      <a:pos x="T12" y="T13"/>
                    </a:cxn>
                    <a:cxn ang="T45">
                      <a:pos x="T14" y="T15"/>
                    </a:cxn>
                    <a:cxn ang="T46">
                      <a:pos x="T16" y="T17"/>
                    </a:cxn>
                    <a:cxn ang="T47">
                      <a:pos x="T18" y="T19"/>
                    </a:cxn>
                    <a:cxn ang="T48">
                      <a:pos x="T20" y="T21"/>
                    </a:cxn>
                    <a:cxn ang="T49">
                      <a:pos x="T22" y="T23"/>
                    </a:cxn>
                    <a:cxn ang="T50">
                      <a:pos x="T24" y="T25"/>
                    </a:cxn>
                    <a:cxn ang="T51">
                      <a:pos x="T26" y="T27"/>
                    </a:cxn>
                    <a:cxn ang="T52">
                      <a:pos x="T28" y="T29"/>
                    </a:cxn>
                    <a:cxn ang="T53">
                      <a:pos x="T30" y="T31"/>
                    </a:cxn>
                    <a:cxn ang="T54">
                      <a:pos x="T32" y="T33"/>
                    </a:cxn>
                    <a:cxn ang="T55">
                      <a:pos x="T34" y="T35"/>
                    </a:cxn>
                    <a:cxn ang="T56">
                      <a:pos x="T36" y="T37"/>
                    </a:cxn>
                  </a:cxnLst>
                  <a:rect l="T57" t="T58" r="T59" b="T60"/>
                  <a:pathLst>
                    <a:path w="47" h="82">
                      <a:moveTo>
                        <a:pt x="42" y="6"/>
                      </a:moveTo>
                      <a:lnTo>
                        <a:pt x="27" y="6"/>
                      </a:lnTo>
                      <a:lnTo>
                        <a:pt x="32" y="10"/>
                      </a:lnTo>
                      <a:lnTo>
                        <a:pt x="32" y="25"/>
                      </a:lnTo>
                      <a:lnTo>
                        <a:pt x="24" y="30"/>
                      </a:lnTo>
                      <a:lnTo>
                        <a:pt x="10" y="36"/>
                      </a:lnTo>
                      <a:lnTo>
                        <a:pt x="11" y="38"/>
                      </a:lnTo>
                      <a:lnTo>
                        <a:pt x="13" y="38"/>
                      </a:lnTo>
                      <a:lnTo>
                        <a:pt x="16" y="37"/>
                      </a:lnTo>
                      <a:lnTo>
                        <a:pt x="45" y="37"/>
                      </a:lnTo>
                      <a:lnTo>
                        <a:pt x="40" y="31"/>
                      </a:lnTo>
                      <a:lnTo>
                        <a:pt x="28" y="30"/>
                      </a:lnTo>
                      <a:lnTo>
                        <a:pt x="33" y="27"/>
                      </a:lnTo>
                      <a:lnTo>
                        <a:pt x="37" y="25"/>
                      </a:lnTo>
                      <a:lnTo>
                        <a:pt x="41" y="21"/>
                      </a:lnTo>
                      <a:lnTo>
                        <a:pt x="42" y="18"/>
                      </a:lnTo>
                      <a:lnTo>
                        <a:pt x="42" y="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92" name="Freeform 150">
                  <a:extLst>
                    <a:ext uri="{FF2B5EF4-FFF2-40B4-BE49-F238E27FC236}">
                      <a16:creationId xmlns:a16="http://schemas.microsoft.com/office/drawing/2014/main" id="{93E3A4DA-361B-407D-B78E-3807D01682F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53" y="130"/>
                  <a:ext cx="47" cy="82"/>
                </a:xfrm>
                <a:custGeom>
                  <a:avLst/>
                  <a:gdLst>
                    <a:gd name="T0" fmla="*/ 35 w 47"/>
                    <a:gd name="T1" fmla="*/ 0 h 82"/>
                    <a:gd name="T2" fmla="*/ 17 w 47"/>
                    <a:gd name="T3" fmla="*/ 0 h 82"/>
                    <a:gd name="T4" fmla="*/ 12 w 47"/>
                    <a:gd name="T5" fmla="*/ 2 h 82"/>
                    <a:gd name="T6" fmla="*/ 8 w 47"/>
                    <a:gd name="T7" fmla="*/ 6 h 82"/>
                    <a:gd name="T8" fmla="*/ 3 w 47"/>
                    <a:gd name="T9" fmla="*/ 14 h 82"/>
                    <a:gd name="T10" fmla="*/ 5 w 47"/>
                    <a:gd name="T11" fmla="*/ 16 h 82"/>
                    <a:gd name="T12" fmla="*/ 8 w 47"/>
                    <a:gd name="T13" fmla="*/ 12 h 82"/>
                    <a:gd name="T14" fmla="*/ 13 w 47"/>
                    <a:gd name="T15" fmla="*/ 6 h 82"/>
                    <a:gd name="T16" fmla="*/ 42 w 47"/>
                    <a:gd name="T17" fmla="*/ 6 h 82"/>
                    <a:gd name="T18" fmla="*/ 35 w 47"/>
                    <a:gd name="T19" fmla="*/ 0 h 82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w 47"/>
                    <a:gd name="T31" fmla="*/ 0 h 82"/>
                    <a:gd name="T32" fmla="*/ 47 w 47"/>
                    <a:gd name="T33" fmla="*/ 82 h 82"/>
                  </a:gdLst>
                  <a:ahLst/>
                  <a:cxnLst>
                    <a:cxn ang="T20">
                      <a:pos x="T0" y="T1"/>
                    </a:cxn>
                    <a:cxn ang="T21">
                      <a:pos x="T2" y="T3"/>
                    </a:cxn>
                    <a:cxn ang="T22">
                      <a:pos x="T4" y="T5"/>
                    </a:cxn>
                    <a:cxn ang="T23">
                      <a:pos x="T6" y="T7"/>
                    </a:cxn>
                    <a:cxn ang="T24">
                      <a:pos x="T8" y="T9"/>
                    </a:cxn>
                    <a:cxn ang="T25">
                      <a:pos x="T10" y="T11"/>
                    </a:cxn>
                    <a:cxn ang="T26">
                      <a:pos x="T12" y="T13"/>
                    </a:cxn>
                    <a:cxn ang="T27">
                      <a:pos x="T14" y="T15"/>
                    </a:cxn>
                    <a:cxn ang="T28">
                      <a:pos x="T16" y="T17"/>
                    </a:cxn>
                    <a:cxn ang="T29">
                      <a:pos x="T18" y="T19"/>
                    </a:cxn>
                  </a:cxnLst>
                  <a:rect l="T30" t="T31" r="T32" b="T33"/>
                  <a:pathLst>
                    <a:path w="47" h="82">
                      <a:moveTo>
                        <a:pt x="35" y="0"/>
                      </a:moveTo>
                      <a:lnTo>
                        <a:pt x="17" y="0"/>
                      </a:lnTo>
                      <a:lnTo>
                        <a:pt x="12" y="2"/>
                      </a:lnTo>
                      <a:lnTo>
                        <a:pt x="8" y="6"/>
                      </a:lnTo>
                      <a:lnTo>
                        <a:pt x="3" y="14"/>
                      </a:lnTo>
                      <a:lnTo>
                        <a:pt x="5" y="16"/>
                      </a:lnTo>
                      <a:lnTo>
                        <a:pt x="8" y="12"/>
                      </a:lnTo>
                      <a:lnTo>
                        <a:pt x="13" y="6"/>
                      </a:lnTo>
                      <a:lnTo>
                        <a:pt x="42" y="6"/>
                      </a:lnTo>
                      <a:lnTo>
                        <a:pt x="3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6" name="Group 143">
                <a:extLst>
                  <a:ext uri="{FF2B5EF4-FFF2-40B4-BE49-F238E27FC236}">
                    <a16:creationId xmlns:a16="http://schemas.microsoft.com/office/drawing/2014/main" id="{CAC2149A-9C5E-4CB1-B997-17D5F7FB981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316" y="56"/>
                <a:ext cx="828" cy="122"/>
                <a:chOff x="316" y="56"/>
                <a:chExt cx="828" cy="122"/>
              </a:xfrm>
            </p:grpSpPr>
            <p:sp>
              <p:nvSpPr>
                <p:cNvPr id="25684" name="Freeform 148">
                  <a:extLst>
                    <a:ext uri="{FF2B5EF4-FFF2-40B4-BE49-F238E27FC236}">
                      <a16:creationId xmlns:a16="http://schemas.microsoft.com/office/drawing/2014/main" id="{07D1E6DE-B80A-44F1-B2DA-12B6C6AF9B7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828" cy="122"/>
                </a:xfrm>
                <a:custGeom>
                  <a:avLst/>
                  <a:gdLst>
                    <a:gd name="T0" fmla="*/ 61 w 828"/>
                    <a:gd name="T1" fmla="*/ 0 h 122"/>
                    <a:gd name="T2" fmla="*/ 37 w 828"/>
                    <a:gd name="T3" fmla="*/ 4 h 122"/>
                    <a:gd name="T4" fmla="*/ 18 w 828"/>
                    <a:gd name="T5" fmla="*/ 17 h 122"/>
                    <a:gd name="T6" fmla="*/ 6 w 828"/>
                    <a:gd name="T7" fmla="*/ 34 h 122"/>
                    <a:gd name="T8" fmla="*/ 0 w 828"/>
                    <a:gd name="T9" fmla="*/ 54 h 122"/>
                    <a:gd name="T10" fmla="*/ 3 w 828"/>
                    <a:gd name="T11" fmla="*/ 80 h 122"/>
                    <a:gd name="T12" fmla="*/ 13 w 828"/>
                    <a:gd name="T13" fmla="*/ 100 h 122"/>
                    <a:gd name="T14" fmla="*/ 28 w 828"/>
                    <a:gd name="T15" fmla="*/ 114 h 122"/>
                    <a:gd name="T16" fmla="*/ 47 w 828"/>
                    <a:gd name="T17" fmla="*/ 121 h 122"/>
                    <a:gd name="T18" fmla="*/ 73 w 828"/>
                    <a:gd name="T19" fmla="*/ 119 h 122"/>
                    <a:gd name="T20" fmla="*/ 78 w 828"/>
                    <a:gd name="T21" fmla="*/ 116 h 122"/>
                    <a:gd name="T22" fmla="*/ 65 w 828"/>
                    <a:gd name="T23" fmla="*/ 116 h 122"/>
                    <a:gd name="T24" fmla="*/ 44 w 828"/>
                    <a:gd name="T25" fmla="*/ 111 h 122"/>
                    <a:gd name="T26" fmla="*/ 29 w 828"/>
                    <a:gd name="T27" fmla="*/ 98 h 122"/>
                    <a:gd name="T28" fmla="*/ 20 w 828"/>
                    <a:gd name="T29" fmla="*/ 78 h 122"/>
                    <a:gd name="T30" fmla="*/ 21 w 828"/>
                    <a:gd name="T31" fmla="*/ 45 h 122"/>
                    <a:gd name="T32" fmla="*/ 28 w 828"/>
                    <a:gd name="T33" fmla="*/ 23 h 122"/>
                    <a:gd name="T34" fmla="*/ 40 w 828"/>
                    <a:gd name="T35" fmla="*/ 10 h 122"/>
                    <a:gd name="T36" fmla="*/ 54 w 828"/>
                    <a:gd name="T37" fmla="*/ 6 h 122"/>
                    <a:gd name="T38" fmla="*/ 84 w 828"/>
                    <a:gd name="T39" fmla="*/ 6 h 122"/>
                    <a:gd name="T40" fmla="*/ 77 w 828"/>
                    <a:gd name="T41" fmla="*/ 2 h 122"/>
                    <a:gd name="T42" fmla="*/ 61 w 828"/>
                    <a:gd name="T43" fmla="*/ 0 h 122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w 828"/>
                    <a:gd name="T67" fmla="*/ 0 h 122"/>
                    <a:gd name="T68" fmla="*/ 828 w 828"/>
                    <a:gd name="T69" fmla="*/ 122 h 122"/>
                  </a:gdLst>
                  <a:ahLst/>
                  <a:cxnLst>
                    <a:cxn ang="T44">
                      <a:pos x="T0" y="T1"/>
                    </a:cxn>
                    <a:cxn ang="T45">
                      <a:pos x="T2" y="T3"/>
                    </a:cxn>
                    <a:cxn ang="T46">
                      <a:pos x="T4" y="T5"/>
                    </a:cxn>
                    <a:cxn ang="T47">
                      <a:pos x="T6" y="T7"/>
                    </a:cxn>
                    <a:cxn ang="T48">
                      <a:pos x="T8" y="T9"/>
                    </a:cxn>
                    <a:cxn ang="T49">
                      <a:pos x="T10" y="T11"/>
                    </a:cxn>
                    <a:cxn ang="T50">
                      <a:pos x="T12" y="T13"/>
                    </a:cxn>
                    <a:cxn ang="T51">
                      <a:pos x="T14" y="T15"/>
                    </a:cxn>
                    <a:cxn ang="T52">
                      <a:pos x="T16" y="T17"/>
                    </a:cxn>
                    <a:cxn ang="T53">
                      <a:pos x="T18" y="T19"/>
                    </a:cxn>
                    <a:cxn ang="T54">
                      <a:pos x="T20" y="T21"/>
                    </a:cxn>
                    <a:cxn ang="T55">
                      <a:pos x="T22" y="T23"/>
                    </a:cxn>
                    <a:cxn ang="T56">
                      <a:pos x="T24" y="T25"/>
                    </a:cxn>
                    <a:cxn ang="T57">
                      <a:pos x="T26" y="T27"/>
                    </a:cxn>
                    <a:cxn ang="T58">
                      <a:pos x="T28" y="T29"/>
                    </a:cxn>
                    <a:cxn ang="T59">
                      <a:pos x="T30" y="T31"/>
                    </a:cxn>
                    <a:cxn ang="T60">
                      <a:pos x="T32" y="T33"/>
                    </a:cxn>
                    <a:cxn ang="T61">
                      <a:pos x="T34" y="T35"/>
                    </a:cxn>
                    <a:cxn ang="T62">
                      <a:pos x="T36" y="T37"/>
                    </a:cxn>
                    <a:cxn ang="T63">
                      <a:pos x="T38" y="T39"/>
                    </a:cxn>
                    <a:cxn ang="T64">
                      <a:pos x="T40" y="T41"/>
                    </a:cxn>
                    <a:cxn ang="T65">
                      <a:pos x="T42" y="T43"/>
                    </a:cxn>
                  </a:cxnLst>
                  <a:rect l="T66" t="T67" r="T68" b="T69"/>
                  <a:pathLst>
                    <a:path w="828" h="122">
                      <a:moveTo>
                        <a:pt x="61" y="0"/>
                      </a:moveTo>
                      <a:lnTo>
                        <a:pt x="37" y="4"/>
                      </a:lnTo>
                      <a:lnTo>
                        <a:pt x="18" y="17"/>
                      </a:lnTo>
                      <a:lnTo>
                        <a:pt x="6" y="34"/>
                      </a:lnTo>
                      <a:lnTo>
                        <a:pt x="0" y="54"/>
                      </a:lnTo>
                      <a:lnTo>
                        <a:pt x="3" y="80"/>
                      </a:lnTo>
                      <a:lnTo>
                        <a:pt x="13" y="100"/>
                      </a:lnTo>
                      <a:lnTo>
                        <a:pt x="28" y="114"/>
                      </a:lnTo>
                      <a:lnTo>
                        <a:pt x="47" y="121"/>
                      </a:lnTo>
                      <a:lnTo>
                        <a:pt x="73" y="119"/>
                      </a:lnTo>
                      <a:lnTo>
                        <a:pt x="78" y="116"/>
                      </a:lnTo>
                      <a:lnTo>
                        <a:pt x="65" y="116"/>
                      </a:lnTo>
                      <a:lnTo>
                        <a:pt x="44" y="111"/>
                      </a:lnTo>
                      <a:lnTo>
                        <a:pt x="29" y="98"/>
                      </a:lnTo>
                      <a:lnTo>
                        <a:pt x="20" y="78"/>
                      </a:lnTo>
                      <a:lnTo>
                        <a:pt x="21" y="45"/>
                      </a:lnTo>
                      <a:lnTo>
                        <a:pt x="28" y="23"/>
                      </a:lnTo>
                      <a:lnTo>
                        <a:pt x="40" y="10"/>
                      </a:lnTo>
                      <a:lnTo>
                        <a:pt x="54" y="6"/>
                      </a:lnTo>
                      <a:lnTo>
                        <a:pt x="84" y="6"/>
                      </a:lnTo>
                      <a:lnTo>
                        <a:pt x="77" y="2"/>
                      </a:lnTo>
                      <a:lnTo>
                        <a:pt x="6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85" name="Freeform 147">
                  <a:extLst>
                    <a:ext uri="{FF2B5EF4-FFF2-40B4-BE49-F238E27FC236}">
                      <a16:creationId xmlns:a16="http://schemas.microsoft.com/office/drawing/2014/main" id="{33A55B45-21D4-406D-9FED-F42C9C69889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828" cy="122"/>
                </a:xfrm>
                <a:custGeom>
                  <a:avLst/>
                  <a:gdLst>
                    <a:gd name="T0" fmla="*/ 84 w 828"/>
                    <a:gd name="T1" fmla="*/ 6 h 122"/>
                    <a:gd name="T2" fmla="*/ 54 w 828"/>
                    <a:gd name="T3" fmla="*/ 6 h 122"/>
                    <a:gd name="T4" fmla="*/ 74 w 828"/>
                    <a:gd name="T5" fmla="*/ 10 h 122"/>
                    <a:gd name="T6" fmla="*/ 89 w 828"/>
                    <a:gd name="T7" fmla="*/ 23 h 122"/>
                    <a:gd name="T8" fmla="*/ 98 w 828"/>
                    <a:gd name="T9" fmla="*/ 43 h 122"/>
                    <a:gd name="T10" fmla="*/ 101 w 828"/>
                    <a:gd name="T11" fmla="*/ 66 h 122"/>
                    <a:gd name="T12" fmla="*/ 96 w 828"/>
                    <a:gd name="T13" fmla="*/ 93 h 122"/>
                    <a:gd name="T14" fmla="*/ 83 w 828"/>
                    <a:gd name="T15" fmla="*/ 109 h 122"/>
                    <a:gd name="T16" fmla="*/ 65 w 828"/>
                    <a:gd name="T17" fmla="*/ 116 h 122"/>
                    <a:gd name="T18" fmla="*/ 78 w 828"/>
                    <a:gd name="T19" fmla="*/ 116 h 122"/>
                    <a:gd name="T20" fmla="*/ 93 w 828"/>
                    <a:gd name="T21" fmla="*/ 110 h 122"/>
                    <a:gd name="T22" fmla="*/ 108 w 828"/>
                    <a:gd name="T23" fmla="*/ 95 h 122"/>
                    <a:gd name="T24" fmla="*/ 116 w 828"/>
                    <a:gd name="T25" fmla="*/ 77 h 122"/>
                    <a:gd name="T26" fmla="*/ 114 w 828"/>
                    <a:gd name="T27" fmla="*/ 48 h 122"/>
                    <a:gd name="T28" fmla="*/ 106 w 828"/>
                    <a:gd name="T29" fmla="*/ 26 h 122"/>
                    <a:gd name="T30" fmla="*/ 93 w 828"/>
                    <a:gd name="T31" fmla="*/ 11 h 122"/>
                    <a:gd name="T32" fmla="*/ 84 w 828"/>
                    <a:gd name="T33" fmla="*/ 6 h 122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828"/>
                    <a:gd name="T52" fmla="*/ 0 h 122"/>
                    <a:gd name="T53" fmla="*/ 828 w 828"/>
                    <a:gd name="T54" fmla="*/ 122 h 122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828" h="122">
                      <a:moveTo>
                        <a:pt x="84" y="6"/>
                      </a:moveTo>
                      <a:lnTo>
                        <a:pt x="54" y="6"/>
                      </a:lnTo>
                      <a:lnTo>
                        <a:pt x="74" y="10"/>
                      </a:lnTo>
                      <a:lnTo>
                        <a:pt x="89" y="23"/>
                      </a:lnTo>
                      <a:lnTo>
                        <a:pt x="98" y="43"/>
                      </a:lnTo>
                      <a:lnTo>
                        <a:pt x="101" y="66"/>
                      </a:lnTo>
                      <a:lnTo>
                        <a:pt x="96" y="93"/>
                      </a:lnTo>
                      <a:lnTo>
                        <a:pt x="83" y="109"/>
                      </a:lnTo>
                      <a:lnTo>
                        <a:pt x="65" y="116"/>
                      </a:lnTo>
                      <a:lnTo>
                        <a:pt x="78" y="116"/>
                      </a:lnTo>
                      <a:lnTo>
                        <a:pt x="93" y="110"/>
                      </a:lnTo>
                      <a:lnTo>
                        <a:pt x="108" y="95"/>
                      </a:lnTo>
                      <a:lnTo>
                        <a:pt x="116" y="77"/>
                      </a:lnTo>
                      <a:lnTo>
                        <a:pt x="114" y="48"/>
                      </a:lnTo>
                      <a:lnTo>
                        <a:pt x="106" y="26"/>
                      </a:lnTo>
                      <a:lnTo>
                        <a:pt x="93" y="11"/>
                      </a:lnTo>
                      <a:lnTo>
                        <a:pt x="84" y="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86" name="Freeform 146">
                  <a:extLst>
                    <a:ext uri="{FF2B5EF4-FFF2-40B4-BE49-F238E27FC236}">
                      <a16:creationId xmlns:a16="http://schemas.microsoft.com/office/drawing/2014/main" id="{F9C46C39-CD1A-4563-BA2E-1293533AEBD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828" cy="122"/>
                </a:xfrm>
                <a:custGeom>
                  <a:avLst/>
                  <a:gdLst>
                    <a:gd name="T0" fmla="*/ 749 w 828"/>
                    <a:gd name="T1" fmla="*/ 2 h 122"/>
                    <a:gd name="T2" fmla="*/ 702 w 828"/>
                    <a:gd name="T3" fmla="*/ 2 h 122"/>
                    <a:gd name="T4" fmla="*/ 702 w 828"/>
                    <a:gd name="T5" fmla="*/ 7 h 122"/>
                    <a:gd name="T6" fmla="*/ 717 w 828"/>
                    <a:gd name="T7" fmla="*/ 8 h 122"/>
                    <a:gd name="T8" fmla="*/ 719 w 828"/>
                    <a:gd name="T9" fmla="*/ 9 h 122"/>
                    <a:gd name="T10" fmla="*/ 719 w 828"/>
                    <a:gd name="T11" fmla="*/ 113 h 122"/>
                    <a:gd name="T12" fmla="*/ 717 w 828"/>
                    <a:gd name="T13" fmla="*/ 114 h 122"/>
                    <a:gd name="T14" fmla="*/ 703 w 828"/>
                    <a:gd name="T15" fmla="*/ 115 h 122"/>
                    <a:gd name="T16" fmla="*/ 703 w 828"/>
                    <a:gd name="T17" fmla="*/ 119 h 122"/>
                    <a:gd name="T18" fmla="*/ 750 w 828"/>
                    <a:gd name="T19" fmla="*/ 119 h 122"/>
                    <a:gd name="T20" fmla="*/ 750 w 828"/>
                    <a:gd name="T21" fmla="*/ 115 h 122"/>
                    <a:gd name="T22" fmla="*/ 735 w 828"/>
                    <a:gd name="T23" fmla="*/ 114 h 122"/>
                    <a:gd name="T24" fmla="*/ 734 w 828"/>
                    <a:gd name="T25" fmla="*/ 113 h 122"/>
                    <a:gd name="T26" fmla="*/ 734 w 828"/>
                    <a:gd name="T27" fmla="*/ 61 h 122"/>
                    <a:gd name="T28" fmla="*/ 811 w 828"/>
                    <a:gd name="T29" fmla="*/ 61 h 122"/>
                    <a:gd name="T30" fmla="*/ 811 w 828"/>
                    <a:gd name="T31" fmla="*/ 54 h 122"/>
                    <a:gd name="T32" fmla="*/ 734 w 828"/>
                    <a:gd name="T33" fmla="*/ 54 h 122"/>
                    <a:gd name="T34" fmla="*/ 734 w 828"/>
                    <a:gd name="T35" fmla="*/ 9 h 122"/>
                    <a:gd name="T36" fmla="*/ 735 w 828"/>
                    <a:gd name="T37" fmla="*/ 8 h 122"/>
                    <a:gd name="T38" fmla="*/ 749 w 828"/>
                    <a:gd name="T39" fmla="*/ 7 h 122"/>
                    <a:gd name="T40" fmla="*/ 749 w 828"/>
                    <a:gd name="T41" fmla="*/ 2 h 122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828"/>
                    <a:gd name="T64" fmla="*/ 0 h 122"/>
                    <a:gd name="T65" fmla="*/ 828 w 828"/>
                    <a:gd name="T66" fmla="*/ 122 h 122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828" h="122">
                      <a:moveTo>
                        <a:pt x="749" y="2"/>
                      </a:moveTo>
                      <a:lnTo>
                        <a:pt x="702" y="2"/>
                      </a:lnTo>
                      <a:lnTo>
                        <a:pt x="702" y="7"/>
                      </a:lnTo>
                      <a:lnTo>
                        <a:pt x="717" y="8"/>
                      </a:lnTo>
                      <a:lnTo>
                        <a:pt x="719" y="9"/>
                      </a:lnTo>
                      <a:lnTo>
                        <a:pt x="719" y="113"/>
                      </a:lnTo>
                      <a:lnTo>
                        <a:pt x="717" y="114"/>
                      </a:lnTo>
                      <a:lnTo>
                        <a:pt x="703" y="115"/>
                      </a:lnTo>
                      <a:lnTo>
                        <a:pt x="703" y="119"/>
                      </a:lnTo>
                      <a:lnTo>
                        <a:pt x="750" y="119"/>
                      </a:lnTo>
                      <a:lnTo>
                        <a:pt x="750" y="115"/>
                      </a:lnTo>
                      <a:lnTo>
                        <a:pt x="735" y="114"/>
                      </a:lnTo>
                      <a:lnTo>
                        <a:pt x="734" y="113"/>
                      </a:lnTo>
                      <a:lnTo>
                        <a:pt x="734" y="61"/>
                      </a:lnTo>
                      <a:lnTo>
                        <a:pt x="811" y="61"/>
                      </a:lnTo>
                      <a:lnTo>
                        <a:pt x="811" y="54"/>
                      </a:lnTo>
                      <a:lnTo>
                        <a:pt x="734" y="54"/>
                      </a:lnTo>
                      <a:lnTo>
                        <a:pt x="734" y="9"/>
                      </a:lnTo>
                      <a:lnTo>
                        <a:pt x="735" y="8"/>
                      </a:lnTo>
                      <a:lnTo>
                        <a:pt x="749" y="7"/>
                      </a:lnTo>
                      <a:lnTo>
                        <a:pt x="749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87" name="Freeform 145">
                  <a:extLst>
                    <a:ext uri="{FF2B5EF4-FFF2-40B4-BE49-F238E27FC236}">
                      <a16:creationId xmlns:a16="http://schemas.microsoft.com/office/drawing/2014/main" id="{D3DD4E7C-8138-4FDF-9D78-8FA55D9F166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828" cy="122"/>
                </a:xfrm>
                <a:custGeom>
                  <a:avLst/>
                  <a:gdLst>
                    <a:gd name="T0" fmla="*/ 811 w 828"/>
                    <a:gd name="T1" fmla="*/ 61 h 122"/>
                    <a:gd name="T2" fmla="*/ 796 w 828"/>
                    <a:gd name="T3" fmla="*/ 61 h 122"/>
                    <a:gd name="T4" fmla="*/ 796 w 828"/>
                    <a:gd name="T5" fmla="*/ 113 h 122"/>
                    <a:gd name="T6" fmla="*/ 795 w 828"/>
                    <a:gd name="T7" fmla="*/ 114 h 122"/>
                    <a:gd name="T8" fmla="*/ 779 w 828"/>
                    <a:gd name="T9" fmla="*/ 115 h 122"/>
                    <a:gd name="T10" fmla="*/ 779 w 828"/>
                    <a:gd name="T11" fmla="*/ 119 h 122"/>
                    <a:gd name="T12" fmla="*/ 828 w 828"/>
                    <a:gd name="T13" fmla="*/ 119 h 122"/>
                    <a:gd name="T14" fmla="*/ 828 w 828"/>
                    <a:gd name="T15" fmla="*/ 115 h 122"/>
                    <a:gd name="T16" fmla="*/ 813 w 828"/>
                    <a:gd name="T17" fmla="*/ 114 h 122"/>
                    <a:gd name="T18" fmla="*/ 811 w 828"/>
                    <a:gd name="T19" fmla="*/ 113 h 122"/>
                    <a:gd name="T20" fmla="*/ 811 w 828"/>
                    <a:gd name="T21" fmla="*/ 61 h 122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828"/>
                    <a:gd name="T34" fmla="*/ 0 h 122"/>
                    <a:gd name="T35" fmla="*/ 828 w 828"/>
                    <a:gd name="T36" fmla="*/ 122 h 122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828" h="122">
                      <a:moveTo>
                        <a:pt x="811" y="61"/>
                      </a:moveTo>
                      <a:lnTo>
                        <a:pt x="796" y="61"/>
                      </a:lnTo>
                      <a:lnTo>
                        <a:pt x="796" y="113"/>
                      </a:lnTo>
                      <a:lnTo>
                        <a:pt x="795" y="114"/>
                      </a:lnTo>
                      <a:lnTo>
                        <a:pt x="779" y="115"/>
                      </a:lnTo>
                      <a:lnTo>
                        <a:pt x="779" y="119"/>
                      </a:lnTo>
                      <a:lnTo>
                        <a:pt x="828" y="119"/>
                      </a:lnTo>
                      <a:lnTo>
                        <a:pt x="828" y="115"/>
                      </a:lnTo>
                      <a:lnTo>
                        <a:pt x="813" y="114"/>
                      </a:lnTo>
                      <a:lnTo>
                        <a:pt x="811" y="113"/>
                      </a:lnTo>
                      <a:lnTo>
                        <a:pt x="811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88" name="Freeform 144">
                  <a:extLst>
                    <a:ext uri="{FF2B5EF4-FFF2-40B4-BE49-F238E27FC236}">
                      <a16:creationId xmlns:a16="http://schemas.microsoft.com/office/drawing/2014/main" id="{857433DF-A27C-4EEF-8D22-0E910031E0F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16" y="56"/>
                  <a:ext cx="828" cy="122"/>
                </a:xfrm>
                <a:custGeom>
                  <a:avLst/>
                  <a:gdLst>
                    <a:gd name="T0" fmla="*/ 828 w 828"/>
                    <a:gd name="T1" fmla="*/ 2 h 122"/>
                    <a:gd name="T2" fmla="*/ 780 w 828"/>
                    <a:gd name="T3" fmla="*/ 2 h 122"/>
                    <a:gd name="T4" fmla="*/ 780 w 828"/>
                    <a:gd name="T5" fmla="*/ 7 h 122"/>
                    <a:gd name="T6" fmla="*/ 795 w 828"/>
                    <a:gd name="T7" fmla="*/ 8 h 122"/>
                    <a:gd name="T8" fmla="*/ 796 w 828"/>
                    <a:gd name="T9" fmla="*/ 9 h 122"/>
                    <a:gd name="T10" fmla="*/ 796 w 828"/>
                    <a:gd name="T11" fmla="*/ 54 h 122"/>
                    <a:gd name="T12" fmla="*/ 811 w 828"/>
                    <a:gd name="T13" fmla="*/ 54 h 122"/>
                    <a:gd name="T14" fmla="*/ 811 w 828"/>
                    <a:gd name="T15" fmla="*/ 9 h 122"/>
                    <a:gd name="T16" fmla="*/ 813 w 828"/>
                    <a:gd name="T17" fmla="*/ 8 h 122"/>
                    <a:gd name="T18" fmla="*/ 828 w 828"/>
                    <a:gd name="T19" fmla="*/ 7 h 122"/>
                    <a:gd name="T20" fmla="*/ 828 w 828"/>
                    <a:gd name="T21" fmla="*/ 2 h 122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828"/>
                    <a:gd name="T34" fmla="*/ 0 h 122"/>
                    <a:gd name="T35" fmla="*/ 828 w 828"/>
                    <a:gd name="T36" fmla="*/ 122 h 122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828" h="122">
                      <a:moveTo>
                        <a:pt x="828" y="2"/>
                      </a:moveTo>
                      <a:lnTo>
                        <a:pt x="780" y="2"/>
                      </a:lnTo>
                      <a:lnTo>
                        <a:pt x="780" y="7"/>
                      </a:lnTo>
                      <a:lnTo>
                        <a:pt x="795" y="8"/>
                      </a:lnTo>
                      <a:lnTo>
                        <a:pt x="796" y="9"/>
                      </a:lnTo>
                      <a:lnTo>
                        <a:pt x="796" y="54"/>
                      </a:lnTo>
                      <a:lnTo>
                        <a:pt x="811" y="54"/>
                      </a:lnTo>
                      <a:lnTo>
                        <a:pt x="811" y="9"/>
                      </a:lnTo>
                      <a:lnTo>
                        <a:pt x="813" y="8"/>
                      </a:lnTo>
                      <a:lnTo>
                        <a:pt x="828" y="7"/>
                      </a:lnTo>
                      <a:lnTo>
                        <a:pt x="828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7" name="Group 139">
                <a:extLst>
                  <a:ext uri="{FF2B5EF4-FFF2-40B4-BE49-F238E27FC236}">
                    <a16:creationId xmlns:a16="http://schemas.microsoft.com/office/drawing/2014/main" id="{2AE182F8-C83D-469A-B49E-6D16A29AAA70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154" y="130"/>
                <a:ext cx="51" cy="81"/>
                <a:chOff x="1154" y="130"/>
                <a:chExt cx="51" cy="81"/>
              </a:xfrm>
            </p:grpSpPr>
            <p:sp>
              <p:nvSpPr>
                <p:cNvPr id="25681" name="Freeform 142">
                  <a:extLst>
                    <a:ext uri="{FF2B5EF4-FFF2-40B4-BE49-F238E27FC236}">
                      <a16:creationId xmlns:a16="http://schemas.microsoft.com/office/drawing/2014/main" id="{A4736CED-6B2A-48A4-BACB-D250E1D8D25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154" y="130"/>
                  <a:ext cx="51" cy="81"/>
                </a:xfrm>
                <a:custGeom>
                  <a:avLst/>
                  <a:gdLst>
                    <a:gd name="T0" fmla="*/ 46 w 51"/>
                    <a:gd name="T1" fmla="*/ 7 h 81"/>
                    <a:gd name="T2" fmla="*/ 31 w 51"/>
                    <a:gd name="T3" fmla="*/ 7 h 81"/>
                    <a:gd name="T4" fmla="*/ 36 w 51"/>
                    <a:gd name="T5" fmla="*/ 14 h 81"/>
                    <a:gd name="T6" fmla="*/ 36 w 51"/>
                    <a:gd name="T7" fmla="*/ 36 h 81"/>
                    <a:gd name="T8" fmla="*/ 28 w 51"/>
                    <a:gd name="T9" fmla="*/ 47 h 81"/>
                    <a:gd name="T10" fmla="*/ 20 w 51"/>
                    <a:gd name="T11" fmla="*/ 56 h 81"/>
                    <a:gd name="T12" fmla="*/ 14 w 51"/>
                    <a:gd name="T13" fmla="*/ 63 h 81"/>
                    <a:gd name="T14" fmla="*/ 0 w 51"/>
                    <a:gd name="T15" fmla="*/ 78 h 81"/>
                    <a:gd name="T16" fmla="*/ 0 w 51"/>
                    <a:gd name="T17" fmla="*/ 80 h 81"/>
                    <a:gd name="T18" fmla="*/ 47 w 51"/>
                    <a:gd name="T19" fmla="*/ 80 h 81"/>
                    <a:gd name="T20" fmla="*/ 48 w 51"/>
                    <a:gd name="T21" fmla="*/ 75 h 81"/>
                    <a:gd name="T22" fmla="*/ 49 w 51"/>
                    <a:gd name="T23" fmla="*/ 71 h 81"/>
                    <a:gd name="T24" fmla="*/ 12 w 51"/>
                    <a:gd name="T25" fmla="*/ 71 h 81"/>
                    <a:gd name="T26" fmla="*/ 40 w 51"/>
                    <a:gd name="T27" fmla="*/ 40 h 81"/>
                    <a:gd name="T28" fmla="*/ 46 w 51"/>
                    <a:gd name="T29" fmla="*/ 31 h 81"/>
                    <a:gd name="T30" fmla="*/ 46 w 51"/>
                    <a:gd name="T31" fmla="*/ 7 h 81"/>
                    <a:gd name="T32" fmla="*/ 46 w 51"/>
                    <a:gd name="T33" fmla="*/ 7 h 81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51"/>
                    <a:gd name="T52" fmla="*/ 0 h 81"/>
                    <a:gd name="T53" fmla="*/ 51 w 51"/>
                    <a:gd name="T54" fmla="*/ 81 h 81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51" h="81">
                      <a:moveTo>
                        <a:pt x="46" y="7"/>
                      </a:moveTo>
                      <a:lnTo>
                        <a:pt x="31" y="7"/>
                      </a:lnTo>
                      <a:lnTo>
                        <a:pt x="36" y="14"/>
                      </a:lnTo>
                      <a:lnTo>
                        <a:pt x="36" y="36"/>
                      </a:lnTo>
                      <a:lnTo>
                        <a:pt x="28" y="47"/>
                      </a:lnTo>
                      <a:lnTo>
                        <a:pt x="20" y="56"/>
                      </a:lnTo>
                      <a:lnTo>
                        <a:pt x="14" y="63"/>
                      </a:lnTo>
                      <a:lnTo>
                        <a:pt x="0" y="78"/>
                      </a:lnTo>
                      <a:lnTo>
                        <a:pt x="0" y="80"/>
                      </a:lnTo>
                      <a:lnTo>
                        <a:pt x="47" y="80"/>
                      </a:lnTo>
                      <a:lnTo>
                        <a:pt x="48" y="75"/>
                      </a:lnTo>
                      <a:lnTo>
                        <a:pt x="49" y="71"/>
                      </a:lnTo>
                      <a:lnTo>
                        <a:pt x="12" y="71"/>
                      </a:lnTo>
                      <a:lnTo>
                        <a:pt x="40" y="40"/>
                      </a:lnTo>
                      <a:lnTo>
                        <a:pt x="46" y="31"/>
                      </a:lnTo>
                      <a:lnTo>
                        <a:pt x="46" y="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82" name="Freeform 141">
                  <a:extLst>
                    <a:ext uri="{FF2B5EF4-FFF2-40B4-BE49-F238E27FC236}">
                      <a16:creationId xmlns:a16="http://schemas.microsoft.com/office/drawing/2014/main" id="{45D90E2F-C323-4C81-A525-40A4256D03A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154" y="130"/>
                  <a:ext cx="51" cy="81"/>
                </a:xfrm>
                <a:custGeom>
                  <a:avLst/>
                  <a:gdLst>
                    <a:gd name="T0" fmla="*/ 48 w 51"/>
                    <a:gd name="T1" fmla="*/ 64 h 81"/>
                    <a:gd name="T2" fmla="*/ 45 w 51"/>
                    <a:gd name="T3" fmla="*/ 71 h 81"/>
                    <a:gd name="T4" fmla="*/ 12 w 51"/>
                    <a:gd name="T5" fmla="*/ 71 h 81"/>
                    <a:gd name="T6" fmla="*/ 49 w 51"/>
                    <a:gd name="T7" fmla="*/ 71 h 81"/>
                    <a:gd name="T8" fmla="*/ 50 w 51"/>
                    <a:gd name="T9" fmla="*/ 70 h 81"/>
                    <a:gd name="T10" fmla="*/ 51 w 51"/>
                    <a:gd name="T11" fmla="*/ 65 h 81"/>
                    <a:gd name="T12" fmla="*/ 48 w 51"/>
                    <a:gd name="T13" fmla="*/ 64 h 81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w 51"/>
                    <a:gd name="T22" fmla="*/ 0 h 81"/>
                    <a:gd name="T23" fmla="*/ 51 w 51"/>
                    <a:gd name="T24" fmla="*/ 81 h 81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T21" t="T22" r="T23" b="T24"/>
                  <a:pathLst>
                    <a:path w="51" h="81">
                      <a:moveTo>
                        <a:pt x="48" y="64"/>
                      </a:moveTo>
                      <a:lnTo>
                        <a:pt x="45" y="71"/>
                      </a:lnTo>
                      <a:lnTo>
                        <a:pt x="12" y="71"/>
                      </a:lnTo>
                      <a:lnTo>
                        <a:pt x="49" y="71"/>
                      </a:lnTo>
                      <a:lnTo>
                        <a:pt x="50" y="70"/>
                      </a:lnTo>
                      <a:lnTo>
                        <a:pt x="51" y="65"/>
                      </a:lnTo>
                      <a:lnTo>
                        <a:pt x="48" y="6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83" name="Freeform 140">
                  <a:extLst>
                    <a:ext uri="{FF2B5EF4-FFF2-40B4-BE49-F238E27FC236}">
                      <a16:creationId xmlns:a16="http://schemas.microsoft.com/office/drawing/2014/main" id="{CB4E7826-849A-4913-B591-56478079764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154" y="130"/>
                  <a:ext cx="51" cy="81"/>
                </a:xfrm>
                <a:custGeom>
                  <a:avLst/>
                  <a:gdLst>
                    <a:gd name="T0" fmla="*/ 37 w 51"/>
                    <a:gd name="T1" fmla="*/ 0 h 81"/>
                    <a:gd name="T2" fmla="*/ 18 w 51"/>
                    <a:gd name="T3" fmla="*/ 0 h 81"/>
                    <a:gd name="T4" fmla="*/ 12 w 51"/>
                    <a:gd name="T5" fmla="*/ 3 h 81"/>
                    <a:gd name="T6" fmla="*/ 9 w 51"/>
                    <a:gd name="T7" fmla="*/ 7 h 81"/>
                    <a:gd name="T8" fmla="*/ 2 w 51"/>
                    <a:gd name="T9" fmla="*/ 17 h 81"/>
                    <a:gd name="T10" fmla="*/ 4 w 51"/>
                    <a:gd name="T11" fmla="*/ 19 h 81"/>
                    <a:gd name="T12" fmla="*/ 8 w 51"/>
                    <a:gd name="T13" fmla="*/ 14 h 81"/>
                    <a:gd name="T14" fmla="*/ 12 w 51"/>
                    <a:gd name="T15" fmla="*/ 7 h 81"/>
                    <a:gd name="T16" fmla="*/ 46 w 51"/>
                    <a:gd name="T17" fmla="*/ 7 h 81"/>
                    <a:gd name="T18" fmla="*/ 37 w 51"/>
                    <a:gd name="T19" fmla="*/ 0 h 81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w 51"/>
                    <a:gd name="T31" fmla="*/ 0 h 81"/>
                    <a:gd name="T32" fmla="*/ 51 w 51"/>
                    <a:gd name="T33" fmla="*/ 81 h 81"/>
                  </a:gdLst>
                  <a:ahLst/>
                  <a:cxnLst>
                    <a:cxn ang="T20">
                      <a:pos x="T0" y="T1"/>
                    </a:cxn>
                    <a:cxn ang="T21">
                      <a:pos x="T2" y="T3"/>
                    </a:cxn>
                    <a:cxn ang="T22">
                      <a:pos x="T4" y="T5"/>
                    </a:cxn>
                    <a:cxn ang="T23">
                      <a:pos x="T6" y="T7"/>
                    </a:cxn>
                    <a:cxn ang="T24">
                      <a:pos x="T8" y="T9"/>
                    </a:cxn>
                    <a:cxn ang="T25">
                      <a:pos x="T10" y="T11"/>
                    </a:cxn>
                    <a:cxn ang="T26">
                      <a:pos x="T12" y="T13"/>
                    </a:cxn>
                    <a:cxn ang="T27">
                      <a:pos x="T14" y="T15"/>
                    </a:cxn>
                    <a:cxn ang="T28">
                      <a:pos x="T16" y="T17"/>
                    </a:cxn>
                    <a:cxn ang="T29">
                      <a:pos x="T18" y="T19"/>
                    </a:cxn>
                  </a:cxnLst>
                  <a:rect l="T30" t="T31" r="T32" b="T33"/>
                  <a:pathLst>
                    <a:path w="51" h="81">
                      <a:moveTo>
                        <a:pt x="37" y="0"/>
                      </a:moveTo>
                      <a:lnTo>
                        <a:pt x="18" y="0"/>
                      </a:lnTo>
                      <a:lnTo>
                        <a:pt x="12" y="3"/>
                      </a:lnTo>
                      <a:lnTo>
                        <a:pt x="9" y="7"/>
                      </a:lnTo>
                      <a:lnTo>
                        <a:pt x="2" y="17"/>
                      </a:lnTo>
                      <a:lnTo>
                        <a:pt x="4" y="19"/>
                      </a:lnTo>
                      <a:lnTo>
                        <a:pt x="8" y="14"/>
                      </a:lnTo>
                      <a:lnTo>
                        <a:pt x="12" y="7"/>
                      </a:lnTo>
                      <a:lnTo>
                        <a:pt x="46" y="7"/>
                      </a:lnTo>
                      <a:lnTo>
                        <a:pt x="37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8" name="Group 135">
                <a:extLst>
                  <a:ext uri="{FF2B5EF4-FFF2-40B4-BE49-F238E27FC236}">
                    <a16:creationId xmlns:a16="http://schemas.microsoft.com/office/drawing/2014/main" id="{3E71C949-C899-4058-8B51-E393C306D1E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220" y="56"/>
                <a:ext cx="107" cy="121"/>
                <a:chOff x="1220" y="56"/>
                <a:chExt cx="107" cy="121"/>
              </a:xfrm>
            </p:grpSpPr>
            <p:sp>
              <p:nvSpPr>
                <p:cNvPr id="25678" name="Freeform 138">
                  <a:extLst>
                    <a:ext uri="{FF2B5EF4-FFF2-40B4-BE49-F238E27FC236}">
                      <a16:creationId xmlns:a16="http://schemas.microsoft.com/office/drawing/2014/main" id="{621E0B94-825B-481E-91FA-FAF0FE7538D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220" y="56"/>
                  <a:ext cx="107" cy="121"/>
                </a:xfrm>
                <a:custGeom>
                  <a:avLst/>
                  <a:gdLst>
                    <a:gd name="T0" fmla="*/ 82 w 107"/>
                    <a:gd name="T1" fmla="*/ 0 h 121"/>
                    <a:gd name="T2" fmla="*/ 66 w 107"/>
                    <a:gd name="T3" fmla="*/ 0 h 121"/>
                    <a:gd name="T4" fmla="*/ 43 w 107"/>
                    <a:gd name="T5" fmla="*/ 3 h 121"/>
                    <a:gd name="T6" fmla="*/ 23 w 107"/>
                    <a:gd name="T7" fmla="*/ 13 h 121"/>
                    <a:gd name="T8" fmla="*/ 8 w 107"/>
                    <a:gd name="T9" fmla="*/ 28 h 121"/>
                    <a:gd name="T10" fmla="*/ 0 w 107"/>
                    <a:gd name="T11" fmla="*/ 48 h 121"/>
                    <a:gd name="T12" fmla="*/ 2 w 107"/>
                    <a:gd name="T13" fmla="*/ 73 h 121"/>
                    <a:gd name="T14" fmla="*/ 8 w 107"/>
                    <a:gd name="T15" fmla="*/ 93 h 121"/>
                    <a:gd name="T16" fmla="*/ 21 w 107"/>
                    <a:gd name="T17" fmla="*/ 109 h 121"/>
                    <a:gd name="T18" fmla="*/ 39 w 107"/>
                    <a:gd name="T19" fmla="*/ 119 h 121"/>
                    <a:gd name="T20" fmla="*/ 70 w 107"/>
                    <a:gd name="T21" fmla="*/ 120 h 121"/>
                    <a:gd name="T22" fmla="*/ 89 w 107"/>
                    <a:gd name="T23" fmla="*/ 119 h 121"/>
                    <a:gd name="T24" fmla="*/ 93 w 107"/>
                    <a:gd name="T25" fmla="*/ 115 h 121"/>
                    <a:gd name="T26" fmla="*/ 72 w 107"/>
                    <a:gd name="T27" fmla="*/ 115 h 121"/>
                    <a:gd name="T28" fmla="*/ 48 w 107"/>
                    <a:gd name="T29" fmla="*/ 112 h 121"/>
                    <a:gd name="T30" fmla="*/ 30 w 107"/>
                    <a:gd name="T31" fmla="*/ 101 h 121"/>
                    <a:gd name="T32" fmla="*/ 20 w 107"/>
                    <a:gd name="T33" fmla="*/ 83 h 121"/>
                    <a:gd name="T34" fmla="*/ 16 w 107"/>
                    <a:gd name="T35" fmla="*/ 60 h 121"/>
                    <a:gd name="T36" fmla="*/ 20 w 107"/>
                    <a:gd name="T37" fmla="*/ 37 h 121"/>
                    <a:gd name="T38" fmla="*/ 30 w 107"/>
                    <a:gd name="T39" fmla="*/ 18 h 121"/>
                    <a:gd name="T40" fmla="*/ 49 w 107"/>
                    <a:gd name="T41" fmla="*/ 8 h 121"/>
                    <a:gd name="T42" fmla="*/ 99 w 107"/>
                    <a:gd name="T43" fmla="*/ 8 h 121"/>
                    <a:gd name="T44" fmla="*/ 99 w 107"/>
                    <a:gd name="T45" fmla="*/ 4 h 121"/>
                    <a:gd name="T46" fmla="*/ 94 w 107"/>
                    <a:gd name="T47" fmla="*/ 3 h 121"/>
                    <a:gd name="T48" fmla="*/ 82 w 107"/>
                    <a:gd name="T49" fmla="*/ 0 h 121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107"/>
                    <a:gd name="T76" fmla="*/ 0 h 121"/>
                    <a:gd name="T77" fmla="*/ 107 w 107"/>
                    <a:gd name="T78" fmla="*/ 121 h 121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107" h="121">
                      <a:moveTo>
                        <a:pt x="82" y="0"/>
                      </a:moveTo>
                      <a:lnTo>
                        <a:pt x="66" y="0"/>
                      </a:lnTo>
                      <a:lnTo>
                        <a:pt x="43" y="3"/>
                      </a:lnTo>
                      <a:lnTo>
                        <a:pt x="23" y="13"/>
                      </a:lnTo>
                      <a:lnTo>
                        <a:pt x="8" y="28"/>
                      </a:lnTo>
                      <a:lnTo>
                        <a:pt x="0" y="48"/>
                      </a:lnTo>
                      <a:lnTo>
                        <a:pt x="2" y="73"/>
                      </a:lnTo>
                      <a:lnTo>
                        <a:pt x="8" y="93"/>
                      </a:lnTo>
                      <a:lnTo>
                        <a:pt x="21" y="109"/>
                      </a:lnTo>
                      <a:lnTo>
                        <a:pt x="39" y="119"/>
                      </a:lnTo>
                      <a:lnTo>
                        <a:pt x="70" y="120"/>
                      </a:lnTo>
                      <a:lnTo>
                        <a:pt x="89" y="119"/>
                      </a:lnTo>
                      <a:lnTo>
                        <a:pt x="93" y="115"/>
                      </a:lnTo>
                      <a:lnTo>
                        <a:pt x="72" y="115"/>
                      </a:lnTo>
                      <a:lnTo>
                        <a:pt x="48" y="112"/>
                      </a:lnTo>
                      <a:lnTo>
                        <a:pt x="30" y="101"/>
                      </a:lnTo>
                      <a:lnTo>
                        <a:pt x="20" y="83"/>
                      </a:lnTo>
                      <a:lnTo>
                        <a:pt x="16" y="60"/>
                      </a:lnTo>
                      <a:lnTo>
                        <a:pt x="20" y="37"/>
                      </a:lnTo>
                      <a:lnTo>
                        <a:pt x="30" y="18"/>
                      </a:lnTo>
                      <a:lnTo>
                        <a:pt x="49" y="8"/>
                      </a:lnTo>
                      <a:lnTo>
                        <a:pt x="99" y="8"/>
                      </a:lnTo>
                      <a:lnTo>
                        <a:pt x="99" y="4"/>
                      </a:lnTo>
                      <a:lnTo>
                        <a:pt x="94" y="3"/>
                      </a:lnTo>
                      <a:lnTo>
                        <a:pt x="8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79" name="Freeform 137">
                  <a:extLst>
                    <a:ext uri="{FF2B5EF4-FFF2-40B4-BE49-F238E27FC236}">
                      <a16:creationId xmlns:a16="http://schemas.microsoft.com/office/drawing/2014/main" id="{34868535-599F-47B7-ABDF-991F0D6D9ED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220" y="56"/>
                  <a:ext cx="107" cy="121"/>
                </a:xfrm>
                <a:custGeom>
                  <a:avLst/>
                  <a:gdLst>
                    <a:gd name="T0" fmla="*/ 102 w 107"/>
                    <a:gd name="T1" fmla="*/ 88 h 121"/>
                    <a:gd name="T2" fmla="*/ 89 w 107"/>
                    <a:gd name="T3" fmla="*/ 106 h 121"/>
                    <a:gd name="T4" fmla="*/ 72 w 107"/>
                    <a:gd name="T5" fmla="*/ 115 h 121"/>
                    <a:gd name="T6" fmla="*/ 93 w 107"/>
                    <a:gd name="T7" fmla="*/ 115 h 121"/>
                    <a:gd name="T8" fmla="*/ 100 w 107"/>
                    <a:gd name="T9" fmla="*/ 110 h 121"/>
                    <a:gd name="T10" fmla="*/ 104 w 107"/>
                    <a:gd name="T11" fmla="*/ 96 h 121"/>
                    <a:gd name="T12" fmla="*/ 106 w 107"/>
                    <a:gd name="T13" fmla="*/ 88 h 121"/>
                    <a:gd name="T14" fmla="*/ 102 w 107"/>
                    <a:gd name="T15" fmla="*/ 8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107"/>
                    <a:gd name="T25" fmla="*/ 0 h 121"/>
                    <a:gd name="T26" fmla="*/ 107 w 107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107" h="121">
                      <a:moveTo>
                        <a:pt x="102" y="88"/>
                      </a:moveTo>
                      <a:lnTo>
                        <a:pt x="89" y="106"/>
                      </a:lnTo>
                      <a:lnTo>
                        <a:pt x="72" y="115"/>
                      </a:lnTo>
                      <a:lnTo>
                        <a:pt x="93" y="115"/>
                      </a:lnTo>
                      <a:lnTo>
                        <a:pt x="100" y="110"/>
                      </a:lnTo>
                      <a:lnTo>
                        <a:pt x="104" y="96"/>
                      </a:lnTo>
                      <a:lnTo>
                        <a:pt x="106" y="88"/>
                      </a:lnTo>
                      <a:lnTo>
                        <a:pt x="10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80" name="Freeform 136">
                  <a:extLst>
                    <a:ext uri="{FF2B5EF4-FFF2-40B4-BE49-F238E27FC236}">
                      <a16:creationId xmlns:a16="http://schemas.microsoft.com/office/drawing/2014/main" id="{C9B4E6EA-1A42-465E-B812-B33CD142FBE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220" y="56"/>
                  <a:ext cx="107" cy="121"/>
                </a:xfrm>
                <a:custGeom>
                  <a:avLst/>
                  <a:gdLst>
                    <a:gd name="T0" fmla="*/ 99 w 107"/>
                    <a:gd name="T1" fmla="*/ 8 h 121"/>
                    <a:gd name="T2" fmla="*/ 49 w 107"/>
                    <a:gd name="T3" fmla="*/ 8 h 121"/>
                    <a:gd name="T4" fmla="*/ 76 w 107"/>
                    <a:gd name="T5" fmla="*/ 9 h 121"/>
                    <a:gd name="T6" fmla="*/ 91 w 107"/>
                    <a:gd name="T7" fmla="*/ 18 h 121"/>
                    <a:gd name="T8" fmla="*/ 102 w 107"/>
                    <a:gd name="T9" fmla="*/ 32 h 121"/>
                    <a:gd name="T10" fmla="*/ 101 w 107"/>
                    <a:gd name="T11" fmla="*/ 22 h 121"/>
                    <a:gd name="T12" fmla="*/ 100 w 107"/>
                    <a:gd name="T13" fmla="*/ 14 h 121"/>
                    <a:gd name="T14" fmla="*/ 99 w 107"/>
                    <a:gd name="T15" fmla="*/ 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107"/>
                    <a:gd name="T25" fmla="*/ 0 h 121"/>
                    <a:gd name="T26" fmla="*/ 107 w 107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107" h="121">
                      <a:moveTo>
                        <a:pt x="99" y="8"/>
                      </a:moveTo>
                      <a:lnTo>
                        <a:pt x="49" y="8"/>
                      </a:lnTo>
                      <a:lnTo>
                        <a:pt x="76" y="9"/>
                      </a:lnTo>
                      <a:lnTo>
                        <a:pt x="91" y="18"/>
                      </a:lnTo>
                      <a:lnTo>
                        <a:pt x="102" y="32"/>
                      </a:lnTo>
                      <a:lnTo>
                        <a:pt x="101" y="22"/>
                      </a:lnTo>
                      <a:lnTo>
                        <a:pt x="100" y="14"/>
                      </a:lnTo>
                      <a:lnTo>
                        <a:pt x="99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29" name="Group 131">
                <a:extLst>
                  <a:ext uri="{FF2B5EF4-FFF2-40B4-BE49-F238E27FC236}">
                    <a16:creationId xmlns:a16="http://schemas.microsoft.com/office/drawing/2014/main" id="{2ED0BE79-7BA1-47DD-9C61-CB51E0D6D12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77" y="58"/>
                <a:ext cx="127" cy="118"/>
                <a:chOff x="677" y="58"/>
                <a:chExt cx="127" cy="118"/>
              </a:xfrm>
            </p:grpSpPr>
            <p:sp>
              <p:nvSpPr>
                <p:cNvPr id="25675" name="Freeform 134">
                  <a:extLst>
                    <a:ext uri="{FF2B5EF4-FFF2-40B4-BE49-F238E27FC236}">
                      <a16:creationId xmlns:a16="http://schemas.microsoft.com/office/drawing/2014/main" id="{1644FECF-46FB-4FEC-94AB-3636220AA0C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77" y="58"/>
                  <a:ext cx="127" cy="118"/>
                </a:xfrm>
                <a:custGeom>
                  <a:avLst/>
                  <a:gdLst>
                    <a:gd name="T0" fmla="*/ 48 w 127"/>
                    <a:gd name="T1" fmla="*/ 0 h 118"/>
                    <a:gd name="T2" fmla="*/ 0 w 127"/>
                    <a:gd name="T3" fmla="*/ 0 h 118"/>
                    <a:gd name="T4" fmla="*/ 0 w 127"/>
                    <a:gd name="T5" fmla="*/ 5 h 118"/>
                    <a:gd name="T6" fmla="*/ 16 w 127"/>
                    <a:gd name="T7" fmla="*/ 6 h 118"/>
                    <a:gd name="T8" fmla="*/ 17 w 127"/>
                    <a:gd name="T9" fmla="*/ 7 h 118"/>
                    <a:gd name="T10" fmla="*/ 17 w 127"/>
                    <a:gd name="T11" fmla="*/ 111 h 118"/>
                    <a:gd name="T12" fmla="*/ 16 w 127"/>
                    <a:gd name="T13" fmla="*/ 112 h 118"/>
                    <a:gd name="T14" fmla="*/ 1 w 127"/>
                    <a:gd name="T15" fmla="*/ 113 h 118"/>
                    <a:gd name="T16" fmla="*/ 1 w 127"/>
                    <a:gd name="T17" fmla="*/ 117 h 118"/>
                    <a:gd name="T18" fmla="*/ 49 w 127"/>
                    <a:gd name="T19" fmla="*/ 117 h 118"/>
                    <a:gd name="T20" fmla="*/ 49 w 127"/>
                    <a:gd name="T21" fmla="*/ 113 h 118"/>
                    <a:gd name="T22" fmla="*/ 34 w 127"/>
                    <a:gd name="T23" fmla="*/ 112 h 118"/>
                    <a:gd name="T24" fmla="*/ 32 w 127"/>
                    <a:gd name="T25" fmla="*/ 111 h 118"/>
                    <a:gd name="T26" fmla="*/ 32 w 127"/>
                    <a:gd name="T27" fmla="*/ 59 h 118"/>
                    <a:gd name="T28" fmla="*/ 110 w 127"/>
                    <a:gd name="T29" fmla="*/ 59 h 118"/>
                    <a:gd name="T30" fmla="*/ 110 w 127"/>
                    <a:gd name="T31" fmla="*/ 52 h 118"/>
                    <a:gd name="T32" fmla="*/ 32 w 127"/>
                    <a:gd name="T33" fmla="*/ 52 h 118"/>
                    <a:gd name="T34" fmla="*/ 32 w 127"/>
                    <a:gd name="T35" fmla="*/ 7 h 118"/>
                    <a:gd name="T36" fmla="*/ 34 w 127"/>
                    <a:gd name="T37" fmla="*/ 6 h 118"/>
                    <a:gd name="T38" fmla="*/ 48 w 127"/>
                    <a:gd name="T39" fmla="*/ 5 h 118"/>
                    <a:gd name="T40" fmla="*/ 48 w 127"/>
                    <a:gd name="T41" fmla="*/ 0 h 118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27"/>
                    <a:gd name="T64" fmla="*/ 0 h 118"/>
                    <a:gd name="T65" fmla="*/ 127 w 127"/>
                    <a:gd name="T66" fmla="*/ 118 h 118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27" h="118">
                      <a:moveTo>
                        <a:pt x="48" y="0"/>
                      </a:moveTo>
                      <a:lnTo>
                        <a:pt x="0" y="0"/>
                      </a:lnTo>
                      <a:lnTo>
                        <a:pt x="0" y="5"/>
                      </a:lnTo>
                      <a:lnTo>
                        <a:pt x="16" y="6"/>
                      </a:lnTo>
                      <a:lnTo>
                        <a:pt x="17" y="7"/>
                      </a:lnTo>
                      <a:lnTo>
                        <a:pt x="17" y="111"/>
                      </a:lnTo>
                      <a:lnTo>
                        <a:pt x="16" y="112"/>
                      </a:lnTo>
                      <a:lnTo>
                        <a:pt x="1" y="113"/>
                      </a:lnTo>
                      <a:lnTo>
                        <a:pt x="1" y="117"/>
                      </a:lnTo>
                      <a:lnTo>
                        <a:pt x="49" y="117"/>
                      </a:lnTo>
                      <a:lnTo>
                        <a:pt x="49" y="113"/>
                      </a:lnTo>
                      <a:lnTo>
                        <a:pt x="34" y="112"/>
                      </a:lnTo>
                      <a:lnTo>
                        <a:pt x="32" y="111"/>
                      </a:lnTo>
                      <a:lnTo>
                        <a:pt x="32" y="59"/>
                      </a:lnTo>
                      <a:lnTo>
                        <a:pt x="110" y="59"/>
                      </a:lnTo>
                      <a:lnTo>
                        <a:pt x="110" y="52"/>
                      </a:lnTo>
                      <a:lnTo>
                        <a:pt x="32" y="52"/>
                      </a:lnTo>
                      <a:lnTo>
                        <a:pt x="32" y="7"/>
                      </a:lnTo>
                      <a:lnTo>
                        <a:pt x="34" y="6"/>
                      </a:lnTo>
                      <a:lnTo>
                        <a:pt x="48" y="5"/>
                      </a:lnTo>
                      <a:lnTo>
                        <a:pt x="48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76" name="Freeform 133">
                  <a:extLst>
                    <a:ext uri="{FF2B5EF4-FFF2-40B4-BE49-F238E27FC236}">
                      <a16:creationId xmlns:a16="http://schemas.microsoft.com/office/drawing/2014/main" id="{7E233EDE-9B6F-4990-A083-19AE7C269E3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77" y="58"/>
                  <a:ext cx="127" cy="118"/>
                </a:xfrm>
                <a:custGeom>
                  <a:avLst/>
                  <a:gdLst>
                    <a:gd name="T0" fmla="*/ 110 w 127"/>
                    <a:gd name="T1" fmla="*/ 59 h 118"/>
                    <a:gd name="T2" fmla="*/ 95 w 127"/>
                    <a:gd name="T3" fmla="*/ 59 h 118"/>
                    <a:gd name="T4" fmla="*/ 95 w 127"/>
                    <a:gd name="T5" fmla="*/ 111 h 118"/>
                    <a:gd name="T6" fmla="*/ 93 w 127"/>
                    <a:gd name="T7" fmla="*/ 112 h 118"/>
                    <a:gd name="T8" fmla="*/ 78 w 127"/>
                    <a:gd name="T9" fmla="*/ 113 h 118"/>
                    <a:gd name="T10" fmla="*/ 78 w 127"/>
                    <a:gd name="T11" fmla="*/ 117 h 118"/>
                    <a:gd name="T12" fmla="*/ 126 w 127"/>
                    <a:gd name="T13" fmla="*/ 117 h 118"/>
                    <a:gd name="T14" fmla="*/ 126 w 127"/>
                    <a:gd name="T15" fmla="*/ 113 h 118"/>
                    <a:gd name="T16" fmla="*/ 111 w 127"/>
                    <a:gd name="T17" fmla="*/ 112 h 118"/>
                    <a:gd name="T18" fmla="*/ 110 w 127"/>
                    <a:gd name="T19" fmla="*/ 111 h 118"/>
                    <a:gd name="T20" fmla="*/ 110 w 127"/>
                    <a:gd name="T21" fmla="*/ 59 h 118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27"/>
                    <a:gd name="T34" fmla="*/ 0 h 118"/>
                    <a:gd name="T35" fmla="*/ 127 w 127"/>
                    <a:gd name="T36" fmla="*/ 118 h 118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27" h="118">
                      <a:moveTo>
                        <a:pt x="110" y="59"/>
                      </a:moveTo>
                      <a:lnTo>
                        <a:pt x="95" y="59"/>
                      </a:lnTo>
                      <a:lnTo>
                        <a:pt x="95" y="111"/>
                      </a:lnTo>
                      <a:lnTo>
                        <a:pt x="93" y="112"/>
                      </a:lnTo>
                      <a:lnTo>
                        <a:pt x="78" y="113"/>
                      </a:lnTo>
                      <a:lnTo>
                        <a:pt x="78" y="117"/>
                      </a:lnTo>
                      <a:lnTo>
                        <a:pt x="126" y="117"/>
                      </a:lnTo>
                      <a:lnTo>
                        <a:pt x="126" y="113"/>
                      </a:lnTo>
                      <a:lnTo>
                        <a:pt x="111" y="112"/>
                      </a:lnTo>
                      <a:lnTo>
                        <a:pt x="110" y="111"/>
                      </a:lnTo>
                      <a:lnTo>
                        <a:pt x="110" y="5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77" name="Freeform 132">
                  <a:extLst>
                    <a:ext uri="{FF2B5EF4-FFF2-40B4-BE49-F238E27FC236}">
                      <a16:creationId xmlns:a16="http://schemas.microsoft.com/office/drawing/2014/main" id="{FBC52A41-0267-4F49-B2CA-E2AED1E4D93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77" y="58"/>
                  <a:ext cx="127" cy="118"/>
                </a:xfrm>
                <a:custGeom>
                  <a:avLst/>
                  <a:gdLst>
                    <a:gd name="T0" fmla="*/ 127 w 127"/>
                    <a:gd name="T1" fmla="*/ 0 h 118"/>
                    <a:gd name="T2" fmla="*/ 79 w 127"/>
                    <a:gd name="T3" fmla="*/ 0 h 118"/>
                    <a:gd name="T4" fmla="*/ 79 w 127"/>
                    <a:gd name="T5" fmla="*/ 5 h 118"/>
                    <a:gd name="T6" fmla="*/ 93 w 127"/>
                    <a:gd name="T7" fmla="*/ 6 h 118"/>
                    <a:gd name="T8" fmla="*/ 95 w 127"/>
                    <a:gd name="T9" fmla="*/ 7 h 118"/>
                    <a:gd name="T10" fmla="*/ 95 w 127"/>
                    <a:gd name="T11" fmla="*/ 52 h 118"/>
                    <a:gd name="T12" fmla="*/ 110 w 127"/>
                    <a:gd name="T13" fmla="*/ 52 h 118"/>
                    <a:gd name="T14" fmla="*/ 110 w 127"/>
                    <a:gd name="T15" fmla="*/ 7 h 118"/>
                    <a:gd name="T16" fmla="*/ 111 w 127"/>
                    <a:gd name="T17" fmla="*/ 6 h 118"/>
                    <a:gd name="T18" fmla="*/ 127 w 127"/>
                    <a:gd name="T19" fmla="*/ 5 h 118"/>
                    <a:gd name="T20" fmla="*/ 127 w 127"/>
                    <a:gd name="T21" fmla="*/ 0 h 118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27"/>
                    <a:gd name="T34" fmla="*/ 0 h 118"/>
                    <a:gd name="T35" fmla="*/ 127 w 127"/>
                    <a:gd name="T36" fmla="*/ 118 h 118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27" h="118">
                      <a:moveTo>
                        <a:pt x="127" y="0"/>
                      </a:moveTo>
                      <a:lnTo>
                        <a:pt x="79" y="0"/>
                      </a:lnTo>
                      <a:lnTo>
                        <a:pt x="79" y="5"/>
                      </a:lnTo>
                      <a:lnTo>
                        <a:pt x="93" y="6"/>
                      </a:lnTo>
                      <a:lnTo>
                        <a:pt x="95" y="7"/>
                      </a:lnTo>
                      <a:lnTo>
                        <a:pt x="95" y="52"/>
                      </a:lnTo>
                      <a:lnTo>
                        <a:pt x="110" y="52"/>
                      </a:lnTo>
                      <a:lnTo>
                        <a:pt x="110" y="7"/>
                      </a:lnTo>
                      <a:lnTo>
                        <a:pt x="111" y="6"/>
                      </a:lnTo>
                      <a:lnTo>
                        <a:pt x="127" y="5"/>
                      </a:lnTo>
                      <a:lnTo>
                        <a:pt x="127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0" name="Group 129">
                <a:extLst>
                  <a:ext uri="{FF2B5EF4-FFF2-40B4-BE49-F238E27FC236}">
                    <a16:creationId xmlns:a16="http://schemas.microsoft.com/office/drawing/2014/main" id="{91E4BB5F-F28E-4C62-9D80-543FE046D38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620" y="204"/>
                <a:ext cx="2" cy="190"/>
                <a:chOff x="1620" y="204"/>
                <a:chExt cx="2" cy="190"/>
              </a:xfrm>
            </p:grpSpPr>
            <p:sp>
              <p:nvSpPr>
                <p:cNvPr id="25674" name="Freeform 130">
                  <a:extLst>
                    <a:ext uri="{FF2B5EF4-FFF2-40B4-BE49-F238E27FC236}">
                      <a16:creationId xmlns:a16="http://schemas.microsoft.com/office/drawing/2014/main" id="{F3DFBE6E-1F8E-4AA9-A8FB-BDE61A2868E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620" y="204"/>
                  <a:ext cx="2" cy="190"/>
                </a:xfrm>
                <a:custGeom>
                  <a:avLst/>
                  <a:gdLst>
                    <a:gd name="T0" fmla="*/ 0 w 2"/>
                    <a:gd name="T1" fmla="*/ 0 h 190"/>
                    <a:gd name="T2" fmla="*/ 0 w 2"/>
                    <a:gd name="T3" fmla="*/ 190 h 190"/>
                    <a:gd name="T4" fmla="*/ 0 60000 65536"/>
                    <a:gd name="T5" fmla="*/ 0 60000 65536"/>
                    <a:gd name="T6" fmla="*/ 0 w 2"/>
                    <a:gd name="T7" fmla="*/ 0 h 190"/>
                    <a:gd name="T8" fmla="*/ 2 w 2"/>
                    <a:gd name="T9" fmla="*/ 190 h 190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" h="190">
                      <a:moveTo>
                        <a:pt x="0" y="0"/>
                      </a:moveTo>
                      <a:lnTo>
                        <a:pt x="0" y="190"/>
                      </a:lnTo>
                    </a:path>
                  </a:pathLst>
                </a:custGeom>
                <a:noFill/>
                <a:ln w="7671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1" name="Group 122">
                <a:extLst>
                  <a:ext uri="{FF2B5EF4-FFF2-40B4-BE49-F238E27FC236}">
                    <a16:creationId xmlns:a16="http://schemas.microsoft.com/office/drawing/2014/main" id="{6CB2EC66-8AC3-4D93-A6CD-3A115D57E92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568" y="422"/>
                <a:ext cx="242" cy="121"/>
                <a:chOff x="1568" y="422"/>
                <a:chExt cx="242" cy="121"/>
              </a:xfrm>
            </p:grpSpPr>
            <p:sp>
              <p:nvSpPr>
                <p:cNvPr id="25668" name="Freeform 128">
                  <a:extLst>
                    <a:ext uri="{FF2B5EF4-FFF2-40B4-BE49-F238E27FC236}">
                      <a16:creationId xmlns:a16="http://schemas.microsoft.com/office/drawing/2014/main" id="{48D34360-AACE-47BF-99C6-50A93997CF8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422"/>
                  <a:ext cx="242" cy="121"/>
                </a:xfrm>
                <a:custGeom>
                  <a:avLst/>
                  <a:gdLst>
                    <a:gd name="T0" fmla="*/ 82 w 242"/>
                    <a:gd name="T1" fmla="*/ 0 h 121"/>
                    <a:gd name="T2" fmla="*/ 67 w 242"/>
                    <a:gd name="T3" fmla="*/ 0 h 121"/>
                    <a:gd name="T4" fmla="*/ 43 w 242"/>
                    <a:gd name="T5" fmla="*/ 3 h 121"/>
                    <a:gd name="T6" fmla="*/ 23 w 242"/>
                    <a:gd name="T7" fmla="*/ 13 h 121"/>
                    <a:gd name="T8" fmla="*/ 8 w 242"/>
                    <a:gd name="T9" fmla="*/ 28 h 121"/>
                    <a:gd name="T10" fmla="*/ 0 w 242"/>
                    <a:gd name="T11" fmla="*/ 48 h 121"/>
                    <a:gd name="T12" fmla="*/ 2 w 242"/>
                    <a:gd name="T13" fmla="*/ 73 h 121"/>
                    <a:gd name="T14" fmla="*/ 9 w 242"/>
                    <a:gd name="T15" fmla="*/ 93 h 121"/>
                    <a:gd name="T16" fmla="*/ 21 w 242"/>
                    <a:gd name="T17" fmla="*/ 109 h 121"/>
                    <a:gd name="T18" fmla="*/ 40 w 242"/>
                    <a:gd name="T19" fmla="*/ 119 h 121"/>
                    <a:gd name="T20" fmla="*/ 70 w 242"/>
                    <a:gd name="T21" fmla="*/ 120 h 121"/>
                    <a:gd name="T22" fmla="*/ 89 w 242"/>
                    <a:gd name="T23" fmla="*/ 119 h 121"/>
                    <a:gd name="T24" fmla="*/ 93 w 242"/>
                    <a:gd name="T25" fmla="*/ 115 h 121"/>
                    <a:gd name="T26" fmla="*/ 73 w 242"/>
                    <a:gd name="T27" fmla="*/ 115 h 121"/>
                    <a:gd name="T28" fmla="*/ 48 w 242"/>
                    <a:gd name="T29" fmla="*/ 112 h 121"/>
                    <a:gd name="T30" fmla="*/ 31 w 242"/>
                    <a:gd name="T31" fmla="*/ 101 h 121"/>
                    <a:gd name="T32" fmla="*/ 20 w 242"/>
                    <a:gd name="T33" fmla="*/ 83 h 121"/>
                    <a:gd name="T34" fmla="*/ 16 w 242"/>
                    <a:gd name="T35" fmla="*/ 60 h 121"/>
                    <a:gd name="T36" fmla="*/ 20 w 242"/>
                    <a:gd name="T37" fmla="*/ 37 h 121"/>
                    <a:gd name="T38" fmla="*/ 31 w 242"/>
                    <a:gd name="T39" fmla="*/ 18 h 121"/>
                    <a:gd name="T40" fmla="*/ 49 w 242"/>
                    <a:gd name="T41" fmla="*/ 8 h 121"/>
                    <a:gd name="T42" fmla="*/ 100 w 242"/>
                    <a:gd name="T43" fmla="*/ 8 h 121"/>
                    <a:gd name="T44" fmla="*/ 99 w 242"/>
                    <a:gd name="T45" fmla="*/ 4 h 121"/>
                    <a:gd name="T46" fmla="*/ 94 w 242"/>
                    <a:gd name="T47" fmla="*/ 3 h 121"/>
                    <a:gd name="T48" fmla="*/ 82 w 242"/>
                    <a:gd name="T49" fmla="*/ 0 h 121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242"/>
                    <a:gd name="T76" fmla="*/ 0 h 121"/>
                    <a:gd name="T77" fmla="*/ 242 w 242"/>
                    <a:gd name="T78" fmla="*/ 121 h 121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242" h="121">
                      <a:moveTo>
                        <a:pt x="82" y="0"/>
                      </a:moveTo>
                      <a:lnTo>
                        <a:pt x="67" y="0"/>
                      </a:lnTo>
                      <a:lnTo>
                        <a:pt x="43" y="3"/>
                      </a:lnTo>
                      <a:lnTo>
                        <a:pt x="23" y="13"/>
                      </a:lnTo>
                      <a:lnTo>
                        <a:pt x="8" y="28"/>
                      </a:lnTo>
                      <a:lnTo>
                        <a:pt x="0" y="48"/>
                      </a:lnTo>
                      <a:lnTo>
                        <a:pt x="2" y="73"/>
                      </a:lnTo>
                      <a:lnTo>
                        <a:pt x="9" y="93"/>
                      </a:lnTo>
                      <a:lnTo>
                        <a:pt x="21" y="109"/>
                      </a:lnTo>
                      <a:lnTo>
                        <a:pt x="40" y="119"/>
                      </a:lnTo>
                      <a:lnTo>
                        <a:pt x="70" y="120"/>
                      </a:lnTo>
                      <a:lnTo>
                        <a:pt x="89" y="119"/>
                      </a:lnTo>
                      <a:lnTo>
                        <a:pt x="93" y="115"/>
                      </a:lnTo>
                      <a:lnTo>
                        <a:pt x="73" y="115"/>
                      </a:lnTo>
                      <a:lnTo>
                        <a:pt x="48" y="112"/>
                      </a:lnTo>
                      <a:lnTo>
                        <a:pt x="31" y="101"/>
                      </a:lnTo>
                      <a:lnTo>
                        <a:pt x="20" y="83"/>
                      </a:lnTo>
                      <a:lnTo>
                        <a:pt x="16" y="60"/>
                      </a:lnTo>
                      <a:lnTo>
                        <a:pt x="20" y="37"/>
                      </a:lnTo>
                      <a:lnTo>
                        <a:pt x="31" y="18"/>
                      </a:lnTo>
                      <a:lnTo>
                        <a:pt x="49" y="8"/>
                      </a:lnTo>
                      <a:lnTo>
                        <a:pt x="100" y="8"/>
                      </a:lnTo>
                      <a:lnTo>
                        <a:pt x="99" y="4"/>
                      </a:lnTo>
                      <a:lnTo>
                        <a:pt x="94" y="3"/>
                      </a:lnTo>
                      <a:lnTo>
                        <a:pt x="8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69" name="Freeform 127">
                  <a:extLst>
                    <a:ext uri="{FF2B5EF4-FFF2-40B4-BE49-F238E27FC236}">
                      <a16:creationId xmlns:a16="http://schemas.microsoft.com/office/drawing/2014/main" id="{417CC629-4D7A-4785-B7D7-A969191FDB3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422"/>
                  <a:ext cx="242" cy="121"/>
                </a:xfrm>
                <a:custGeom>
                  <a:avLst/>
                  <a:gdLst>
                    <a:gd name="T0" fmla="*/ 102 w 242"/>
                    <a:gd name="T1" fmla="*/ 88 h 121"/>
                    <a:gd name="T2" fmla="*/ 90 w 242"/>
                    <a:gd name="T3" fmla="*/ 106 h 121"/>
                    <a:gd name="T4" fmla="*/ 73 w 242"/>
                    <a:gd name="T5" fmla="*/ 115 h 121"/>
                    <a:gd name="T6" fmla="*/ 93 w 242"/>
                    <a:gd name="T7" fmla="*/ 115 h 121"/>
                    <a:gd name="T8" fmla="*/ 100 w 242"/>
                    <a:gd name="T9" fmla="*/ 110 h 121"/>
                    <a:gd name="T10" fmla="*/ 104 w 242"/>
                    <a:gd name="T11" fmla="*/ 96 h 121"/>
                    <a:gd name="T12" fmla="*/ 106 w 242"/>
                    <a:gd name="T13" fmla="*/ 88 h 121"/>
                    <a:gd name="T14" fmla="*/ 102 w 242"/>
                    <a:gd name="T15" fmla="*/ 8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102" y="88"/>
                      </a:moveTo>
                      <a:lnTo>
                        <a:pt x="90" y="106"/>
                      </a:lnTo>
                      <a:lnTo>
                        <a:pt x="73" y="115"/>
                      </a:lnTo>
                      <a:lnTo>
                        <a:pt x="93" y="115"/>
                      </a:lnTo>
                      <a:lnTo>
                        <a:pt x="100" y="110"/>
                      </a:lnTo>
                      <a:lnTo>
                        <a:pt x="104" y="96"/>
                      </a:lnTo>
                      <a:lnTo>
                        <a:pt x="106" y="88"/>
                      </a:lnTo>
                      <a:lnTo>
                        <a:pt x="10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70" name="Freeform 126">
                  <a:extLst>
                    <a:ext uri="{FF2B5EF4-FFF2-40B4-BE49-F238E27FC236}">
                      <a16:creationId xmlns:a16="http://schemas.microsoft.com/office/drawing/2014/main" id="{43410F83-595E-4565-8821-7AAA9EDD87A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422"/>
                  <a:ext cx="242" cy="121"/>
                </a:xfrm>
                <a:custGeom>
                  <a:avLst/>
                  <a:gdLst>
                    <a:gd name="T0" fmla="*/ 100 w 242"/>
                    <a:gd name="T1" fmla="*/ 8 h 121"/>
                    <a:gd name="T2" fmla="*/ 49 w 242"/>
                    <a:gd name="T3" fmla="*/ 8 h 121"/>
                    <a:gd name="T4" fmla="*/ 76 w 242"/>
                    <a:gd name="T5" fmla="*/ 9 h 121"/>
                    <a:gd name="T6" fmla="*/ 91 w 242"/>
                    <a:gd name="T7" fmla="*/ 18 h 121"/>
                    <a:gd name="T8" fmla="*/ 102 w 242"/>
                    <a:gd name="T9" fmla="*/ 32 h 121"/>
                    <a:gd name="T10" fmla="*/ 101 w 242"/>
                    <a:gd name="T11" fmla="*/ 22 h 121"/>
                    <a:gd name="T12" fmla="*/ 101 w 242"/>
                    <a:gd name="T13" fmla="*/ 14 h 121"/>
                    <a:gd name="T14" fmla="*/ 100 w 242"/>
                    <a:gd name="T15" fmla="*/ 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242"/>
                    <a:gd name="T25" fmla="*/ 0 h 121"/>
                    <a:gd name="T26" fmla="*/ 242 w 242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242" h="121">
                      <a:moveTo>
                        <a:pt x="100" y="8"/>
                      </a:moveTo>
                      <a:lnTo>
                        <a:pt x="49" y="8"/>
                      </a:lnTo>
                      <a:lnTo>
                        <a:pt x="76" y="9"/>
                      </a:lnTo>
                      <a:lnTo>
                        <a:pt x="91" y="18"/>
                      </a:lnTo>
                      <a:lnTo>
                        <a:pt x="102" y="32"/>
                      </a:lnTo>
                      <a:lnTo>
                        <a:pt x="101" y="22"/>
                      </a:lnTo>
                      <a:lnTo>
                        <a:pt x="101" y="14"/>
                      </a:lnTo>
                      <a:lnTo>
                        <a:pt x="100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71" name="Freeform 125">
                  <a:extLst>
                    <a:ext uri="{FF2B5EF4-FFF2-40B4-BE49-F238E27FC236}">
                      <a16:creationId xmlns:a16="http://schemas.microsoft.com/office/drawing/2014/main" id="{1E4D5E58-F7D9-40A3-BBDF-204C8527530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422"/>
                  <a:ext cx="242" cy="121"/>
                </a:xfrm>
                <a:custGeom>
                  <a:avLst/>
                  <a:gdLst>
                    <a:gd name="T0" fmla="*/ 163 w 242"/>
                    <a:gd name="T1" fmla="*/ 2 h 121"/>
                    <a:gd name="T2" fmla="*/ 115 w 242"/>
                    <a:gd name="T3" fmla="*/ 2 h 121"/>
                    <a:gd name="T4" fmla="*/ 115 w 242"/>
                    <a:gd name="T5" fmla="*/ 7 h 121"/>
                    <a:gd name="T6" fmla="*/ 131 w 242"/>
                    <a:gd name="T7" fmla="*/ 8 h 121"/>
                    <a:gd name="T8" fmla="*/ 132 w 242"/>
                    <a:gd name="T9" fmla="*/ 9 h 121"/>
                    <a:gd name="T10" fmla="*/ 132 w 242"/>
                    <a:gd name="T11" fmla="*/ 113 h 121"/>
                    <a:gd name="T12" fmla="*/ 131 w 242"/>
                    <a:gd name="T13" fmla="*/ 114 h 121"/>
                    <a:gd name="T14" fmla="*/ 116 w 242"/>
                    <a:gd name="T15" fmla="*/ 115 h 121"/>
                    <a:gd name="T16" fmla="*/ 116 w 242"/>
                    <a:gd name="T17" fmla="*/ 119 h 121"/>
                    <a:gd name="T18" fmla="*/ 164 w 242"/>
                    <a:gd name="T19" fmla="*/ 119 h 121"/>
                    <a:gd name="T20" fmla="*/ 164 w 242"/>
                    <a:gd name="T21" fmla="*/ 115 h 121"/>
                    <a:gd name="T22" fmla="*/ 149 w 242"/>
                    <a:gd name="T23" fmla="*/ 114 h 121"/>
                    <a:gd name="T24" fmla="*/ 147 w 242"/>
                    <a:gd name="T25" fmla="*/ 113 h 121"/>
                    <a:gd name="T26" fmla="*/ 147 w 242"/>
                    <a:gd name="T27" fmla="*/ 61 h 121"/>
                    <a:gd name="T28" fmla="*/ 225 w 242"/>
                    <a:gd name="T29" fmla="*/ 61 h 121"/>
                    <a:gd name="T30" fmla="*/ 225 w 242"/>
                    <a:gd name="T31" fmla="*/ 54 h 121"/>
                    <a:gd name="T32" fmla="*/ 147 w 242"/>
                    <a:gd name="T33" fmla="*/ 54 h 121"/>
                    <a:gd name="T34" fmla="*/ 147 w 242"/>
                    <a:gd name="T35" fmla="*/ 9 h 121"/>
                    <a:gd name="T36" fmla="*/ 149 w 242"/>
                    <a:gd name="T37" fmla="*/ 8 h 121"/>
                    <a:gd name="T38" fmla="*/ 163 w 242"/>
                    <a:gd name="T39" fmla="*/ 7 h 121"/>
                    <a:gd name="T40" fmla="*/ 163 w 242"/>
                    <a:gd name="T41" fmla="*/ 2 h 121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242"/>
                    <a:gd name="T64" fmla="*/ 0 h 121"/>
                    <a:gd name="T65" fmla="*/ 242 w 242"/>
                    <a:gd name="T66" fmla="*/ 121 h 121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242" h="121">
                      <a:moveTo>
                        <a:pt x="163" y="2"/>
                      </a:moveTo>
                      <a:lnTo>
                        <a:pt x="115" y="2"/>
                      </a:lnTo>
                      <a:lnTo>
                        <a:pt x="115" y="7"/>
                      </a:lnTo>
                      <a:lnTo>
                        <a:pt x="131" y="8"/>
                      </a:lnTo>
                      <a:lnTo>
                        <a:pt x="132" y="9"/>
                      </a:lnTo>
                      <a:lnTo>
                        <a:pt x="132" y="113"/>
                      </a:lnTo>
                      <a:lnTo>
                        <a:pt x="131" y="114"/>
                      </a:lnTo>
                      <a:lnTo>
                        <a:pt x="116" y="115"/>
                      </a:lnTo>
                      <a:lnTo>
                        <a:pt x="116" y="119"/>
                      </a:lnTo>
                      <a:lnTo>
                        <a:pt x="164" y="119"/>
                      </a:lnTo>
                      <a:lnTo>
                        <a:pt x="164" y="115"/>
                      </a:lnTo>
                      <a:lnTo>
                        <a:pt x="149" y="114"/>
                      </a:lnTo>
                      <a:lnTo>
                        <a:pt x="147" y="113"/>
                      </a:lnTo>
                      <a:lnTo>
                        <a:pt x="147" y="61"/>
                      </a:lnTo>
                      <a:lnTo>
                        <a:pt x="225" y="61"/>
                      </a:lnTo>
                      <a:lnTo>
                        <a:pt x="225" y="54"/>
                      </a:lnTo>
                      <a:lnTo>
                        <a:pt x="147" y="54"/>
                      </a:lnTo>
                      <a:lnTo>
                        <a:pt x="147" y="9"/>
                      </a:lnTo>
                      <a:lnTo>
                        <a:pt x="149" y="8"/>
                      </a:lnTo>
                      <a:lnTo>
                        <a:pt x="163" y="7"/>
                      </a:lnTo>
                      <a:lnTo>
                        <a:pt x="163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72" name="Freeform 124">
                  <a:extLst>
                    <a:ext uri="{FF2B5EF4-FFF2-40B4-BE49-F238E27FC236}">
                      <a16:creationId xmlns:a16="http://schemas.microsoft.com/office/drawing/2014/main" id="{6027A3F7-2896-4FBA-8BFB-0F6D3ED5B09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422"/>
                  <a:ext cx="242" cy="121"/>
                </a:xfrm>
                <a:custGeom>
                  <a:avLst/>
                  <a:gdLst>
                    <a:gd name="T0" fmla="*/ 225 w 242"/>
                    <a:gd name="T1" fmla="*/ 61 h 121"/>
                    <a:gd name="T2" fmla="*/ 210 w 242"/>
                    <a:gd name="T3" fmla="*/ 61 h 121"/>
                    <a:gd name="T4" fmla="*/ 210 w 242"/>
                    <a:gd name="T5" fmla="*/ 113 h 121"/>
                    <a:gd name="T6" fmla="*/ 208 w 242"/>
                    <a:gd name="T7" fmla="*/ 114 h 121"/>
                    <a:gd name="T8" fmla="*/ 193 w 242"/>
                    <a:gd name="T9" fmla="*/ 115 h 121"/>
                    <a:gd name="T10" fmla="*/ 193 w 242"/>
                    <a:gd name="T11" fmla="*/ 119 h 121"/>
                    <a:gd name="T12" fmla="*/ 241 w 242"/>
                    <a:gd name="T13" fmla="*/ 119 h 121"/>
                    <a:gd name="T14" fmla="*/ 241 w 242"/>
                    <a:gd name="T15" fmla="*/ 115 h 121"/>
                    <a:gd name="T16" fmla="*/ 226 w 242"/>
                    <a:gd name="T17" fmla="*/ 114 h 121"/>
                    <a:gd name="T18" fmla="*/ 225 w 242"/>
                    <a:gd name="T19" fmla="*/ 113 h 121"/>
                    <a:gd name="T20" fmla="*/ 225 w 242"/>
                    <a:gd name="T21" fmla="*/ 61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25" y="61"/>
                      </a:moveTo>
                      <a:lnTo>
                        <a:pt x="210" y="61"/>
                      </a:lnTo>
                      <a:lnTo>
                        <a:pt x="210" y="113"/>
                      </a:lnTo>
                      <a:lnTo>
                        <a:pt x="208" y="114"/>
                      </a:lnTo>
                      <a:lnTo>
                        <a:pt x="193" y="115"/>
                      </a:lnTo>
                      <a:lnTo>
                        <a:pt x="193" y="119"/>
                      </a:lnTo>
                      <a:lnTo>
                        <a:pt x="241" y="119"/>
                      </a:lnTo>
                      <a:lnTo>
                        <a:pt x="241" y="115"/>
                      </a:lnTo>
                      <a:lnTo>
                        <a:pt x="226" y="114"/>
                      </a:lnTo>
                      <a:lnTo>
                        <a:pt x="225" y="113"/>
                      </a:lnTo>
                      <a:lnTo>
                        <a:pt x="225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73" name="Freeform 123">
                  <a:extLst>
                    <a:ext uri="{FF2B5EF4-FFF2-40B4-BE49-F238E27FC236}">
                      <a16:creationId xmlns:a16="http://schemas.microsoft.com/office/drawing/2014/main" id="{EA198AA2-0FB3-4292-9F9B-DFEDFDCF49A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422"/>
                  <a:ext cx="242" cy="121"/>
                </a:xfrm>
                <a:custGeom>
                  <a:avLst/>
                  <a:gdLst>
                    <a:gd name="T0" fmla="*/ 241 w 242"/>
                    <a:gd name="T1" fmla="*/ 2 h 121"/>
                    <a:gd name="T2" fmla="*/ 194 w 242"/>
                    <a:gd name="T3" fmla="*/ 2 h 121"/>
                    <a:gd name="T4" fmla="*/ 194 w 242"/>
                    <a:gd name="T5" fmla="*/ 7 h 121"/>
                    <a:gd name="T6" fmla="*/ 208 w 242"/>
                    <a:gd name="T7" fmla="*/ 8 h 121"/>
                    <a:gd name="T8" fmla="*/ 210 w 242"/>
                    <a:gd name="T9" fmla="*/ 9 h 121"/>
                    <a:gd name="T10" fmla="*/ 210 w 242"/>
                    <a:gd name="T11" fmla="*/ 54 h 121"/>
                    <a:gd name="T12" fmla="*/ 225 w 242"/>
                    <a:gd name="T13" fmla="*/ 54 h 121"/>
                    <a:gd name="T14" fmla="*/ 225 w 242"/>
                    <a:gd name="T15" fmla="*/ 9 h 121"/>
                    <a:gd name="T16" fmla="*/ 226 w 242"/>
                    <a:gd name="T17" fmla="*/ 8 h 121"/>
                    <a:gd name="T18" fmla="*/ 241 w 242"/>
                    <a:gd name="T19" fmla="*/ 7 h 121"/>
                    <a:gd name="T20" fmla="*/ 241 w 242"/>
                    <a:gd name="T21" fmla="*/ 2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242"/>
                    <a:gd name="T34" fmla="*/ 0 h 121"/>
                    <a:gd name="T35" fmla="*/ 242 w 242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242" h="121">
                      <a:moveTo>
                        <a:pt x="241" y="2"/>
                      </a:moveTo>
                      <a:lnTo>
                        <a:pt x="194" y="2"/>
                      </a:lnTo>
                      <a:lnTo>
                        <a:pt x="194" y="7"/>
                      </a:lnTo>
                      <a:lnTo>
                        <a:pt x="208" y="8"/>
                      </a:lnTo>
                      <a:lnTo>
                        <a:pt x="210" y="9"/>
                      </a:lnTo>
                      <a:lnTo>
                        <a:pt x="210" y="54"/>
                      </a:lnTo>
                      <a:lnTo>
                        <a:pt x="225" y="54"/>
                      </a:lnTo>
                      <a:lnTo>
                        <a:pt x="225" y="9"/>
                      </a:lnTo>
                      <a:lnTo>
                        <a:pt x="226" y="8"/>
                      </a:lnTo>
                      <a:lnTo>
                        <a:pt x="241" y="7"/>
                      </a:lnTo>
                      <a:lnTo>
                        <a:pt x="241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2" name="Group 117">
                <a:extLst>
                  <a:ext uri="{FF2B5EF4-FFF2-40B4-BE49-F238E27FC236}">
                    <a16:creationId xmlns:a16="http://schemas.microsoft.com/office/drawing/2014/main" id="{8E16DBFE-575A-49C2-ABE5-507FAA3DB27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822" y="496"/>
                <a:ext cx="47" cy="82"/>
                <a:chOff x="1822" y="496"/>
                <a:chExt cx="47" cy="82"/>
              </a:xfrm>
            </p:grpSpPr>
            <p:sp>
              <p:nvSpPr>
                <p:cNvPr id="25664" name="Freeform 121">
                  <a:extLst>
                    <a:ext uri="{FF2B5EF4-FFF2-40B4-BE49-F238E27FC236}">
                      <a16:creationId xmlns:a16="http://schemas.microsoft.com/office/drawing/2014/main" id="{24B20FE0-C492-43A8-962D-346CDA0E756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822" y="496"/>
                  <a:ext cx="47" cy="82"/>
                </a:xfrm>
                <a:custGeom>
                  <a:avLst/>
                  <a:gdLst>
                    <a:gd name="T0" fmla="*/ 2 w 47"/>
                    <a:gd name="T1" fmla="*/ 69 h 82"/>
                    <a:gd name="T2" fmla="*/ 0 w 47"/>
                    <a:gd name="T3" fmla="*/ 73 h 82"/>
                    <a:gd name="T4" fmla="*/ 1 w 47"/>
                    <a:gd name="T5" fmla="*/ 77 h 82"/>
                    <a:gd name="T6" fmla="*/ 3 w 47"/>
                    <a:gd name="T7" fmla="*/ 79 h 82"/>
                    <a:gd name="T8" fmla="*/ 7 w 47"/>
                    <a:gd name="T9" fmla="*/ 81 h 82"/>
                    <a:gd name="T10" fmla="*/ 12 w 47"/>
                    <a:gd name="T11" fmla="*/ 81 h 82"/>
                    <a:gd name="T12" fmla="*/ 30 w 47"/>
                    <a:gd name="T13" fmla="*/ 76 h 82"/>
                    <a:gd name="T14" fmla="*/ 30 w 47"/>
                    <a:gd name="T15" fmla="*/ 75 h 82"/>
                    <a:gd name="T16" fmla="*/ 13 w 47"/>
                    <a:gd name="T17" fmla="*/ 75 h 82"/>
                    <a:gd name="T18" fmla="*/ 9 w 47"/>
                    <a:gd name="T19" fmla="*/ 72 h 82"/>
                    <a:gd name="T20" fmla="*/ 6 w 47"/>
                    <a:gd name="T21" fmla="*/ 69 h 82"/>
                    <a:gd name="T22" fmla="*/ 2 w 47"/>
                    <a:gd name="T23" fmla="*/ 69 h 82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w 47"/>
                    <a:gd name="T37" fmla="*/ 0 h 82"/>
                    <a:gd name="T38" fmla="*/ 47 w 47"/>
                    <a:gd name="T39" fmla="*/ 82 h 82"/>
                  </a:gdLst>
                  <a:ahLst/>
                  <a:cxnLst>
                    <a:cxn ang="T24">
                      <a:pos x="T0" y="T1"/>
                    </a:cxn>
                    <a:cxn ang="T25">
                      <a:pos x="T2" y="T3"/>
                    </a:cxn>
                    <a:cxn ang="T26">
                      <a:pos x="T4" y="T5"/>
                    </a:cxn>
                    <a:cxn ang="T27">
                      <a:pos x="T6" y="T7"/>
                    </a:cxn>
                    <a:cxn ang="T28">
                      <a:pos x="T8" y="T9"/>
                    </a:cxn>
                    <a:cxn ang="T29">
                      <a:pos x="T10" y="T11"/>
                    </a:cxn>
                    <a:cxn ang="T30">
                      <a:pos x="T12" y="T13"/>
                    </a:cxn>
                    <a:cxn ang="T31">
                      <a:pos x="T14" y="T15"/>
                    </a:cxn>
                    <a:cxn ang="T32">
                      <a:pos x="T16" y="T17"/>
                    </a:cxn>
                    <a:cxn ang="T33">
                      <a:pos x="T18" y="T19"/>
                    </a:cxn>
                    <a:cxn ang="T34">
                      <a:pos x="T20" y="T21"/>
                    </a:cxn>
                    <a:cxn ang="T35">
                      <a:pos x="T22" y="T23"/>
                    </a:cxn>
                  </a:cxnLst>
                  <a:rect l="T36" t="T37" r="T38" b="T39"/>
                  <a:pathLst>
                    <a:path w="47" h="82">
                      <a:moveTo>
                        <a:pt x="2" y="69"/>
                      </a:moveTo>
                      <a:lnTo>
                        <a:pt x="0" y="73"/>
                      </a:lnTo>
                      <a:lnTo>
                        <a:pt x="1" y="77"/>
                      </a:lnTo>
                      <a:lnTo>
                        <a:pt x="3" y="79"/>
                      </a:lnTo>
                      <a:lnTo>
                        <a:pt x="7" y="81"/>
                      </a:lnTo>
                      <a:lnTo>
                        <a:pt x="12" y="81"/>
                      </a:lnTo>
                      <a:lnTo>
                        <a:pt x="30" y="76"/>
                      </a:lnTo>
                      <a:lnTo>
                        <a:pt x="30" y="75"/>
                      </a:lnTo>
                      <a:lnTo>
                        <a:pt x="13" y="75"/>
                      </a:lnTo>
                      <a:lnTo>
                        <a:pt x="9" y="72"/>
                      </a:lnTo>
                      <a:lnTo>
                        <a:pt x="6" y="69"/>
                      </a:lnTo>
                      <a:lnTo>
                        <a:pt x="2" y="6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65" name="Freeform 120">
                  <a:extLst>
                    <a:ext uri="{FF2B5EF4-FFF2-40B4-BE49-F238E27FC236}">
                      <a16:creationId xmlns:a16="http://schemas.microsoft.com/office/drawing/2014/main" id="{55D9D4DE-3AB5-41B3-8FBA-8EED79A9E7C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822" y="496"/>
                  <a:ext cx="47" cy="82"/>
                </a:xfrm>
                <a:custGeom>
                  <a:avLst/>
                  <a:gdLst>
                    <a:gd name="T0" fmla="*/ 44 w 47"/>
                    <a:gd name="T1" fmla="*/ 37 h 82"/>
                    <a:gd name="T2" fmla="*/ 28 w 47"/>
                    <a:gd name="T3" fmla="*/ 37 h 82"/>
                    <a:gd name="T4" fmla="*/ 36 w 47"/>
                    <a:gd name="T5" fmla="*/ 41 h 82"/>
                    <a:gd name="T6" fmla="*/ 36 w 47"/>
                    <a:gd name="T7" fmla="*/ 68 h 82"/>
                    <a:gd name="T8" fmla="*/ 27 w 47"/>
                    <a:gd name="T9" fmla="*/ 75 h 82"/>
                    <a:gd name="T10" fmla="*/ 30 w 47"/>
                    <a:gd name="T11" fmla="*/ 75 h 82"/>
                    <a:gd name="T12" fmla="*/ 45 w 47"/>
                    <a:gd name="T13" fmla="*/ 58 h 82"/>
                    <a:gd name="T14" fmla="*/ 47 w 47"/>
                    <a:gd name="T15" fmla="*/ 40 h 82"/>
                    <a:gd name="T16" fmla="*/ 44 w 47"/>
                    <a:gd name="T17" fmla="*/ 37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47"/>
                    <a:gd name="T28" fmla="*/ 0 h 82"/>
                    <a:gd name="T29" fmla="*/ 47 w 47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47" h="82">
                      <a:moveTo>
                        <a:pt x="44" y="37"/>
                      </a:moveTo>
                      <a:lnTo>
                        <a:pt x="28" y="37"/>
                      </a:lnTo>
                      <a:lnTo>
                        <a:pt x="36" y="41"/>
                      </a:lnTo>
                      <a:lnTo>
                        <a:pt x="36" y="68"/>
                      </a:lnTo>
                      <a:lnTo>
                        <a:pt x="27" y="75"/>
                      </a:lnTo>
                      <a:lnTo>
                        <a:pt x="30" y="75"/>
                      </a:lnTo>
                      <a:lnTo>
                        <a:pt x="45" y="58"/>
                      </a:lnTo>
                      <a:lnTo>
                        <a:pt x="47" y="40"/>
                      </a:lnTo>
                      <a:lnTo>
                        <a:pt x="44" y="3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66" name="Freeform 119">
                  <a:extLst>
                    <a:ext uri="{FF2B5EF4-FFF2-40B4-BE49-F238E27FC236}">
                      <a16:creationId xmlns:a16="http://schemas.microsoft.com/office/drawing/2014/main" id="{5595A91D-B65E-4633-A080-B1646B363A7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822" y="496"/>
                  <a:ext cx="47" cy="82"/>
                </a:xfrm>
                <a:custGeom>
                  <a:avLst/>
                  <a:gdLst>
                    <a:gd name="T0" fmla="*/ 41 w 47"/>
                    <a:gd name="T1" fmla="*/ 6 h 82"/>
                    <a:gd name="T2" fmla="*/ 26 w 47"/>
                    <a:gd name="T3" fmla="*/ 6 h 82"/>
                    <a:gd name="T4" fmla="*/ 31 w 47"/>
                    <a:gd name="T5" fmla="*/ 10 h 82"/>
                    <a:gd name="T6" fmla="*/ 31 w 47"/>
                    <a:gd name="T7" fmla="*/ 25 h 82"/>
                    <a:gd name="T8" fmla="*/ 23 w 47"/>
                    <a:gd name="T9" fmla="*/ 30 h 82"/>
                    <a:gd name="T10" fmla="*/ 9 w 47"/>
                    <a:gd name="T11" fmla="*/ 36 h 82"/>
                    <a:gd name="T12" fmla="*/ 10 w 47"/>
                    <a:gd name="T13" fmla="*/ 38 h 82"/>
                    <a:gd name="T14" fmla="*/ 12 w 47"/>
                    <a:gd name="T15" fmla="*/ 38 h 82"/>
                    <a:gd name="T16" fmla="*/ 16 w 47"/>
                    <a:gd name="T17" fmla="*/ 37 h 82"/>
                    <a:gd name="T18" fmla="*/ 44 w 47"/>
                    <a:gd name="T19" fmla="*/ 37 h 82"/>
                    <a:gd name="T20" fmla="*/ 40 w 47"/>
                    <a:gd name="T21" fmla="*/ 31 h 82"/>
                    <a:gd name="T22" fmla="*/ 27 w 47"/>
                    <a:gd name="T23" fmla="*/ 30 h 82"/>
                    <a:gd name="T24" fmla="*/ 27 w 47"/>
                    <a:gd name="T25" fmla="*/ 30 h 82"/>
                    <a:gd name="T26" fmla="*/ 32 w 47"/>
                    <a:gd name="T27" fmla="*/ 27 h 82"/>
                    <a:gd name="T28" fmla="*/ 36 w 47"/>
                    <a:gd name="T29" fmla="*/ 25 h 82"/>
                    <a:gd name="T30" fmla="*/ 40 w 47"/>
                    <a:gd name="T31" fmla="*/ 21 h 82"/>
                    <a:gd name="T32" fmla="*/ 41 w 47"/>
                    <a:gd name="T33" fmla="*/ 18 h 82"/>
                    <a:gd name="T34" fmla="*/ 41 w 47"/>
                    <a:gd name="T35" fmla="*/ 6 h 82"/>
                    <a:gd name="T36" fmla="*/ 41 w 47"/>
                    <a:gd name="T37" fmla="*/ 6 h 82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w 47"/>
                    <a:gd name="T58" fmla="*/ 0 h 82"/>
                    <a:gd name="T59" fmla="*/ 47 w 47"/>
                    <a:gd name="T60" fmla="*/ 82 h 82"/>
                  </a:gdLst>
                  <a:ahLst/>
                  <a:cxnLst>
                    <a:cxn ang="T38">
                      <a:pos x="T0" y="T1"/>
                    </a:cxn>
                    <a:cxn ang="T39">
                      <a:pos x="T2" y="T3"/>
                    </a:cxn>
                    <a:cxn ang="T40">
                      <a:pos x="T4" y="T5"/>
                    </a:cxn>
                    <a:cxn ang="T41">
                      <a:pos x="T6" y="T7"/>
                    </a:cxn>
                    <a:cxn ang="T42">
                      <a:pos x="T8" y="T9"/>
                    </a:cxn>
                    <a:cxn ang="T43">
                      <a:pos x="T10" y="T11"/>
                    </a:cxn>
                    <a:cxn ang="T44">
                      <a:pos x="T12" y="T13"/>
                    </a:cxn>
                    <a:cxn ang="T45">
                      <a:pos x="T14" y="T15"/>
                    </a:cxn>
                    <a:cxn ang="T46">
                      <a:pos x="T16" y="T17"/>
                    </a:cxn>
                    <a:cxn ang="T47">
                      <a:pos x="T18" y="T19"/>
                    </a:cxn>
                    <a:cxn ang="T48">
                      <a:pos x="T20" y="T21"/>
                    </a:cxn>
                    <a:cxn ang="T49">
                      <a:pos x="T22" y="T23"/>
                    </a:cxn>
                    <a:cxn ang="T50">
                      <a:pos x="T24" y="T25"/>
                    </a:cxn>
                    <a:cxn ang="T51">
                      <a:pos x="T26" y="T27"/>
                    </a:cxn>
                    <a:cxn ang="T52">
                      <a:pos x="T28" y="T29"/>
                    </a:cxn>
                    <a:cxn ang="T53">
                      <a:pos x="T30" y="T31"/>
                    </a:cxn>
                    <a:cxn ang="T54">
                      <a:pos x="T32" y="T33"/>
                    </a:cxn>
                    <a:cxn ang="T55">
                      <a:pos x="T34" y="T35"/>
                    </a:cxn>
                    <a:cxn ang="T56">
                      <a:pos x="T36" y="T37"/>
                    </a:cxn>
                  </a:cxnLst>
                  <a:rect l="T57" t="T58" r="T59" b="T60"/>
                  <a:pathLst>
                    <a:path w="47" h="82">
                      <a:moveTo>
                        <a:pt x="41" y="6"/>
                      </a:moveTo>
                      <a:lnTo>
                        <a:pt x="26" y="6"/>
                      </a:lnTo>
                      <a:lnTo>
                        <a:pt x="31" y="10"/>
                      </a:lnTo>
                      <a:lnTo>
                        <a:pt x="31" y="25"/>
                      </a:lnTo>
                      <a:lnTo>
                        <a:pt x="23" y="30"/>
                      </a:lnTo>
                      <a:lnTo>
                        <a:pt x="9" y="36"/>
                      </a:lnTo>
                      <a:lnTo>
                        <a:pt x="10" y="38"/>
                      </a:lnTo>
                      <a:lnTo>
                        <a:pt x="12" y="38"/>
                      </a:lnTo>
                      <a:lnTo>
                        <a:pt x="16" y="37"/>
                      </a:lnTo>
                      <a:lnTo>
                        <a:pt x="44" y="37"/>
                      </a:lnTo>
                      <a:lnTo>
                        <a:pt x="40" y="31"/>
                      </a:lnTo>
                      <a:lnTo>
                        <a:pt x="27" y="30"/>
                      </a:lnTo>
                      <a:lnTo>
                        <a:pt x="32" y="27"/>
                      </a:lnTo>
                      <a:lnTo>
                        <a:pt x="36" y="25"/>
                      </a:lnTo>
                      <a:lnTo>
                        <a:pt x="40" y="21"/>
                      </a:lnTo>
                      <a:lnTo>
                        <a:pt x="41" y="18"/>
                      </a:lnTo>
                      <a:lnTo>
                        <a:pt x="41" y="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67" name="Freeform 118">
                  <a:extLst>
                    <a:ext uri="{FF2B5EF4-FFF2-40B4-BE49-F238E27FC236}">
                      <a16:creationId xmlns:a16="http://schemas.microsoft.com/office/drawing/2014/main" id="{5685C662-1C63-4635-BFB9-7D87449AD85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822" y="496"/>
                  <a:ext cx="47" cy="82"/>
                </a:xfrm>
                <a:custGeom>
                  <a:avLst/>
                  <a:gdLst>
                    <a:gd name="T0" fmla="*/ 34 w 47"/>
                    <a:gd name="T1" fmla="*/ 0 h 82"/>
                    <a:gd name="T2" fmla="*/ 16 w 47"/>
                    <a:gd name="T3" fmla="*/ 0 h 82"/>
                    <a:gd name="T4" fmla="*/ 11 w 47"/>
                    <a:gd name="T5" fmla="*/ 2 h 82"/>
                    <a:gd name="T6" fmla="*/ 7 w 47"/>
                    <a:gd name="T7" fmla="*/ 6 h 82"/>
                    <a:gd name="T8" fmla="*/ 2 w 47"/>
                    <a:gd name="T9" fmla="*/ 14 h 82"/>
                    <a:gd name="T10" fmla="*/ 5 w 47"/>
                    <a:gd name="T11" fmla="*/ 16 h 82"/>
                    <a:gd name="T12" fmla="*/ 7 w 47"/>
                    <a:gd name="T13" fmla="*/ 12 h 82"/>
                    <a:gd name="T14" fmla="*/ 12 w 47"/>
                    <a:gd name="T15" fmla="*/ 6 h 82"/>
                    <a:gd name="T16" fmla="*/ 41 w 47"/>
                    <a:gd name="T17" fmla="*/ 6 h 82"/>
                    <a:gd name="T18" fmla="*/ 34 w 47"/>
                    <a:gd name="T19" fmla="*/ 0 h 82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w 47"/>
                    <a:gd name="T31" fmla="*/ 0 h 82"/>
                    <a:gd name="T32" fmla="*/ 47 w 47"/>
                    <a:gd name="T33" fmla="*/ 82 h 82"/>
                  </a:gdLst>
                  <a:ahLst/>
                  <a:cxnLst>
                    <a:cxn ang="T20">
                      <a:pos x="T0" y="T1"/>
                    </a:cxn>
                    <a:cxn ang="T21">
                      <a:pos x="T2" y="T3"/>
                    </a:cxn>
                    <a:cxn ang="T22">
                      <a:pos x="T4" y="T5"/>
                    </a:cxn>
                    <a:cxn ang="T23">
                      <a:pos x="T6" y="T7"/>
                    </a:cxn>
                    <a:cxn ang="T24">
                      <a:pos x="T8" y="T9"/>
                    </a:cxn>
                    <a:cxn ang="T25">
                      <a:pos x="T10" y="T11"/>
                    </a:cxn>
                    <a:cxn ang="T26">
                      <a:pos x="T12" y="T13"/>
                    </a:cxn>
                    <a:cxn ang="T27">
                      <a:pos x="T14" y="T15"/>
                    </a:cxn>
                    <a:cxn ang="T28">
                      <a:pos x="T16" y="T17"/>
                    </a:cxn>
                    <a:cxn ang="T29">
                      <a:pos x="T18" y="T19"/>
                    </a:cxn>
                  </a:cxnLst>
                  <a:rect l="T30" t="T31" r="T32" b="T33"/>
                  <a:pathLst>
                    <a:path w="47" h="82">
                      <a:moveTo>
                        <a:pt x="34" y="0"/>
                      </a:moveTo>
                      <a:lnTo>
                        <a:pt x="16" y="0"/>
                      </a:lnTo>
                      <a:lnTo>
                        <a:pt x="11" y="2"/>
                      </a:lnTo>
                      <a:lnTo>
                        <a:pt x="7" y="6"/>
                      </a:lnTo>
                      <a:lnTo>
                        <a:pt x="2" y="14"/>
                      </a:lnTo>
                      <a:lnTo>
                        <a:pt x="5" y="16"/>
                      </a:lnTo>
                      <a:lnTo>
                        <a:pt x="7" y="12"/>
                      </a:lnTo>
                      <a:lnTo>
                        <a:pt x="12" y="6"/>
                      </a:lnTo>
                      <a:lnTo>
                        <a:pt x="41" y="6"/>
                      </a:lnTo>
                      <a:lnTo>
                        <a:pt x="34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3" name="Group 114">
                <a:extLst>
                  <a:ext uri="{FF2B5EF4-FFF2-40B4-BE49-F238E27FC236}">
                    <a16:creationId xmlns:a16="http://schemas.microsoft.com/office/drawing/2014/main" id="{C0C81EB3-2B14-4E5C-AD79-8EDE7E0F922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233" y="77"/>
                <a:ext cx="28" cy="82"/>
                <a:chOff x="2233" y="77"/>
                <a:chExt cx="28" cy="82"/>
              </a:xfrm>
            </p:grpSpPr>
            <p:sp>
              <p:nvSpPr>
                <p:cNvPr id="25662" name="Freeform 116">
                  <a:extLst>
                    <a:ext uri="{FF2B5EF4-FFF2-40B4-BE49-F238E27FC236}">
                      <a16:creationId xmlns:a16="http://schemas.microsoft.com/office/drawing/2014/main" id="{E63C7F6B-22CC-4134-B788-AB40495ACA9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233" y="77"/>
                  <a:ext cx="28" cy="82"/>
                </a:xfrm>
                <a:custGeom>
                  <a:avLst/>
                  <a:gdLst>
                    <a:gd name="T0" fmla="*/ 22 w 28"/>
                    <a:gd name="T1" fmla="*/ 54 h 82"/>
                    <a:gd name="T2" fmla="*/ 6 w 28"/>
                    <a:gd name="T3" fmla="*/ 54 h 82"/>
                    <a:gd name="T4" fmla="*/ 0 w 28"/>
                    <a:gd name="T5" fmla="*/ 60 h 82"/>
                    <a:gd name="T6" fmla="*/ 1 w 28"/>
                    <a:gd name="T7" fmla="*/ 76 h 82"/>
                    <a:gd name="T8" fmla="*/ 6 w 28"/>
                    <a:gd name="T9" fmla="*/ 81 h 82"/>
                    <a:gd name="T10" fmla="*/ 22 w 28"/>
                    <a:gd name="T11" fmla="*/ 81 h 82"/>
                    <a:gd name="T12" fmla="*/ 28 w 28"/>
                    <a:gd name="T13" fmla="*/ 75 h 82"/>
                    <a:gd name="T14" fmla="*/ 27 w 28"/>
                    <a:gd name="T15" fmla="*/ 59 h 82"/>
                    <a:gd name="T16" fmla="*/ 22 w 28"/>
                    <a:gd name="T17" fmla="*/ 54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2" y="54"/>
                      </a:moveTo>
                      <a:lnTo>
                        <a:pt x="6" y="54"/>
                      </a:lnTo>
                      <a:lnTo>
                        <a:pt x="0" y="60"/>
                      </a:lnTo>
                      <a:lnTo>
                        <a:pt x="1" y="76"/>
                      </a:lnTo>
                      <a:lnTo>
                        <a:pt x="6" y="81"/>
                      </a:lnTo>
                      <a:lnTo>
                        <a:pt x="22" y="81"/>
                      </a:lnTo>
                      <a:lnTo>
                        <a:pt x="28" y="75"/>
                      </a:lnTo>
                      <a:lnTo>
                        <a:pt x="27" y="59"/>
                      </a:lnTo>
                      <a:lnTo>
                        <a:pt x="22" y="5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63" name="Freeform 115">
                  <a:extLst>
                    <a:ext uri="{FF2B5EF4-FFF2-40B4-BE49-F238E27FC236}">
                      <a16:creationId xmlns:a16="http://schemas.microsoft.com/office/drawing/2014/main" id="{2351F018-912A-4ADB-9FF5-27C9485B126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233" y="77"/>
                  <a:ext cx="28" cy="82"/>
                </a:xfrm>
                <a:custGeom>
                  <a:avLst/>
                  <a:gdLst>
                    <a:gd name="T0" fmla="*/ 22 w 28"/>
                    <a:gd name="T1" fmla="*/ 0 h 82"/>
                    <a:gd name="T2" fmla="*/ 6 w 28"/>
                    <a:gd name="T3" fmla="*/ 0 h 82"/>
                    <a:gd name="T4" fmla="*/ 0 w 28"/>
                    <a:gd name="T5" fmla="*/ 6 h 82"/>
                    <a:gd name="T6" fmla="*/ 1 w 28"/>
                    <a:gd name="T7" fmla="*/ 21 h 82"/>
                    <a:gd name="T8" fmla="*/ 6 w 28"/>
                    <a:gd name="T9" fmla="*/ 27 h 82"/>
                    <a:gd name="T10" fmla="*/ 22 w 28"/>
                    <a:gd name="T11" fmla="*/ 27 h 82"/>
                    <a:gd name="T12" fmla="*/ 28 w 28"/>
                    <a:gd name="T13" fmla="*/ 21 h 82"/>
                    <a:gd name="T14" fmla="*/ 27 w 28"/>
                    <a:gd name="T15" fmla="*/ 5 h 82"/>
                    <a:gd name="T16" fmla="*/ 22 w 28"/>
                    <a:gd name="T17" fmla="*/ 0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2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1" y="21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8" y="21"/>
                      </a:lnTo>
                      <a:lnTo>
                        <a:pt x="27" y="5"/>
                      </a:lnTo>
                      <a:lnTo>
                        <a:pt x="2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4" name="Group 111">
                <a:extLst>
                  <a:ext uri="{FF2B5EF4-FFF2-40B4-BE49-F238E27FC236}">
                    <a16:creationId xmlns:a16="http://schemas.microsoft.com/office/drawing/2014/main" id="{F0287706-AB02-428B-B70C-E6DEA11793B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989" y="77"/>
                <a:ext cx="28" cy="82"/>
                <a:chOff x="1989" y="77"/>
                <a:chExt cx="28" cy="82"/>
              </a:xfrm>
            </p:grpSpPr>
            <p:sp>
              <p:nvSpPr>
                <p:cNvPr id="25660" name="Freeform 113">
                  <a:extLst>
                    <a:ext uri="{FF2B5EF4-FFF2-40B4-BE49-F238E27FC236}">
                      <a16:creationId xmlns:a16="http://schemas.microsoft.com/office/drawing/2014/main" id="{A19F6128-BB84-4848-86AD-E3ACB03966A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989" y="77"/>
                  <a:ext cx="28" cy="82"/>
                </a:xfrm>
                <a:custGeom>
                  <a:avLst/>
                  <a:gdLst>
                    <a:gd name="T0" fmla="*/ 21 w 28"/>
                    <a:gd name="T1" fmla="*/ 54 h 82"/>
                    <a:gd name="T2" fmla="*/ 6 w 28"/>
                    <a:gd name="T3" fmla="*/ 54 h 82"/>
                    <a:gd name="T4" fmla="*/ 0 w 28"/>
                    <a:gd name="T5" fmla="*/ 60 h 82"/>
                    <a:gd name="T6" fmla="*/ 0 w 28"/>
                    <a:gd name="T7" fmla="*/ 76 h 82"/>
                    <a:gd name="T8" fmla="*/ 6 w 28"/>
                    <a:gd name="T9" fmla="*/ 81 h 82"/>
                    <a:gd name="T10" fmla="*/ 22 w 28"/>
                    <a:gd name="T11" fmla="*/ 81 h 82"/>
                    <a:gd name="T12" fmla="*/ 27 w 28"/>
                    <a:gd name="T13" fmla="*/ 75 h 82"/>
                    <a:gd name="T14" fmla="*/ 27 w 28"/>
                    <a:gd name="T15" fmla="*/ 59 h 82"/>
                    <a:gd name="T16" fmla="*/ 21 w 28"/>
                    <a:gd name="T17" fmla="*/ 54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1" y="54"/>
                      </a:moveTo>
                      <a:lnTo>
                        <a:pt x="6" y="54"/>
                      </a:lnTo>
                      <a:lnTo>
                        <a:pt x="0" y="60"/>
                      </a:lnTo>
                      <a:lnTo>
                        <a:pt x="0" y="76"/>
                      </a:lnTo>
                      <a:lnTo>
                        <a:pt x="6" y="81"/>
                      </a:lnTo>
                      <a:lnTo>
                        <a:pt x="22" y="81"/>
                      </a:lnTo>
                      <a:lnTo>
                        <a:pt x="27" y="75"/>
                      </a:lnTo>
                      <a:lnTo>
                        <a:pt x="27" y="59"/>
                      </a:lnTo>
                      <a:lnTo>
                        <a:pt x="21" y="5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61" name="Freeform 112">
                  <a:extLst>
                    <a:ext uri="{FF2B5EF4-FFF2-40B4-BE49-F238E27FC236}">
                      <a16:creationId xmlns:a16="http://schemas.microsoft.com/office/drawing/2014/main" id="{1188B8A7-1890-4931-A7BD-A2C339F55AA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989" y="77"/>
                  <a:ext cx="28" cy="82"/>
                </a:xfrm>
                <a:custGeom>
                  <a:avLst/>
                  <a:gdLst>
                    <a:gd name="T0" fmla="*/ 21 w 28"/>
                    <a:gd name="T1" fmla="*/ 0 h 82"/>
                    <a:gd name="T2" fmla="*/ 6 w 28"/>
                    <a:gd name="T3" fmla="*/ 0 h 82"/>
                    <a:gd name="T4" fmla="*/ 0 w 28"/>
                    <a:gd name="T5" fmla="*/ 6 h 82"/>
                    <a:gd name="T6" fmla="*/ 0 w 28"/>
                    <a:gd name="T7" fmla="*/ 21 h 82"/>
                    <a:gd name="T8" fmla="*/ 6 w 28"/>
                    <a:gd name="T9" fmla="*/ 27 h 82"/>
                    <a:gd name="T10" fmla="*/ 22 w 28"/>
                    <a:gd name="T11" fmla="*/ 27 h 82"/>
                    <a:gd name="T12" fmla="*/ 27 w 28"/>
                    <a:gd name="T13" fmla="*/ 21 h 82"/>
                    <a:gd name="T14" fmla="*/ 27 w 28"/>
                    <a:gd name="T15" fmla="*/ 5 h 82"/>
                    <a:gd name="T16" fmla="*/ 21 w 28"/>
                    <a:gd name="T17" fmla="*/ 0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8"/>
                    <a:gd name="T28" fmla="*/ 0 h 82"/>
                    <a:gd name="T29" fmla="*/ 28 w 28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8" h="82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0" y="21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7" y="21"/>
                      </a:lnTo>
                      <a:lnTo>
                        <a:pt x="27" y="5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5" name="Group 108">
                <a:extLst>
                  <a:ext uri="{FF2B5EF4-FFF2-40B4-BE49-F238E27FC236}">
                    <a16:creationId xmlns:a16="http://schemas.microsoft.com/office/drawing/2014/main" id="{2E90EBF4-CD50-4CC4-8453-14A3D940A23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085" y="0"/>
                <a:ext cx="82" cy="28"/>
                <a:chOff x="2085" y="0"/>
                <a:chExt cx="82" cy="28"/>
              </a:xfrm>
            </p:grpSpPr>
            <p:sp>
              <p:nvSpPr>
                <p:cNvPr id="25658" name="Freeform 110">
                  <a:extLst>
                    <a:ext uri="{FF2B5EF4-FFF2-40B4-BE49-F238E27FC236}">
                      <a16:creationId xmlns:a16="http://schemas.microsoft.com/office/drawing/2014/main" id="{1DA6A734-5726-4BF1-93F2-8E3B03A4380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085" y="0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1 w 82"/>
                    <a:gd name="T7" fmla="*/ 22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8 w 82"/>
                    <a:gd name="T13" fmla="*/ 21 h 28"/>
                    <a:gd name="T14" fmla="*/ 27 w 82"/>
                    <a:gd name="T15" fmla="*/ 6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1" y="22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8" y="21"/>
                      </a:lnTo>
                      <a:lnTo>
                        <a:pt x="27" y="6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9" name="Freeform 109">
                  <a:extLst>
                    <a:ext uri="{FF2B5EF4-FFF2-40B4-BE49-F238E27FC236}">
                      <a16:creationId xmlns:a16="http://schemas.microsoft.com/office/drawing/2014/main" id="{9E7A6FA7-2AF8-48BC-89C6-1C1215D90CA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085" y="0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5 w 82"/>
                    <a:gd name="T7" fmla="*/ 22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2 w 82"/>
                    <a:gd name="T13" fmla="*/ 21 h 28"/>
                    <a:gd name="T14" fmla="*/ 81 w 82"/>
                    <a:gd name="T15" fmla="*/ 6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5" y="22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2" y="21"/>
                      </a:lnTo>
                      <a:lnTo>
                        <a:pt x="81" y="6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6" name="Group 105">
                <a:extLst>
                  <a:ext uri="{FF2B5EF4-FFF2-40B4-BE49-F238E27FC236}">
                    <a16:creationId xmlns:a16="http://schemas.microsoft.com/office/drawing/2014/main" id="{D837089B-9F63-4F63-9DDD-25367AD3D5A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085" y="205"/>
                <a:ext cx="82" cy="28"/>
                <a:chOff x="2085" y="205"/>
                <a:chExt cx="82" cy="28"/>
              </a:xfrm>
            </p:grpSpPr>
            <p:sp>
              <p:nvSpPr>
                <p:cNvPr id="25656" name="Freeform 107">
                  <a:extLst>
                    <a:ext uri="{FF2B5EF4-FFF2-40B4-BE49-F238E27FC236}">
                      <a16:creationId xmlns:a16="http://schemas.microsoft.com/office/drawing/2014/main" id="{74DAEDF1-E21C-4A17-82DA-09465B2C119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085" y="205"/>
                  <a:ext cx="82" cy="28"/>
                </a:xfrm>
                <a:custGeom>
                  <a:avLst/>
                  <a:gdLst>
                    <a:gd name="T0" fmla="*/ 21 w 82"/>
                    <a:gd name="T1" fmla="*/ 0 h 28"/>
                    <a:gd name="T2" fmla="*/ 6 w 82"/>
                    <a:gd name="T3" fmla="*/ 0 h 28"/>
                    <a:gd name="T4" fmla="*/ 0 w 82"/>
                    <a:gd name="T5" fmla="*/ 6 h 28"/>
                    <a:gd name="T6" fmla="*/ 1 w 82"/>
                    <a:gd name="T7" fmla="*/ 21 h 28"/>
                    <a:gd name="T8" fmla="*/ 6 w 82"/>
                    <a:gd name="T9" fmla="*/ 27 h 28"/>
                    <a:gd name="T10" fmla="*/ 22 w 82"/>
                    <a:gd name="T11" fmla="*/ 27 h 28"/>
                    <a:gd name="T12" fmla="*/ 28 w 82"/>
                    <a:gd name="T13" fmla="*/ 21 h 28"/>
                    <a:gd name="T14" fmla="*/ 27 w 82"/>
                    <a:gd name="T15" fmla="*/ 5 h 28"/>
                    <a:gd name="T16" fmla="*/ 21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21" y="0"/>
                      </a:moveTo>
                      <a:lnTo>
                        <a:pt x="6" y="0"/>
                      </a:lnTo>
                      <a:lnTo>
                        <a:pt x="0" y="6"/>
                      </a:lnTo>
                      <a:lnTo>
                        <a:pt x="1" y="21"/>
                      </a:lnTo>
                      <a:lnTo>
                        <a:pt x="6" y="27"/>
                      </a:lnTo>
                      <a:lnTo>
                        <a:pt x="22" y="27"/>
                      </a:lnTo>
                      <a:lnTo>
                        <a:pt x="28" y="21"/>
                      </a:lnTo>
                      <a:lnTo>
                        <a:pt x="27" y="5"/>
                      </a:lnTo>
                      <a:lnTo>
                        <a:pt x="2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7" name="Freeform 106">
                  <a:extLst>
                    <a:ext uri="{FF2B5EF4-FFF2-40B4-BE49-F238E27FC236}">
                      <a16:creationId xmlns:a16="http://schemas.microsoft.com/office/drawing/2014/main" id="{48C9F9DD-C93A-4F0F-808B-6529EC5A5E4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085" y="205"/>
                  <a:ext cx="82" cy="28"/>
                </a:xfrm>
                <a:custGeom>
                  <a:avLst/>
                  <a:gdLst>
                    <a:gd name="T0" fmla="*/ 75 w 82"/>
                    <a:gd name="T1" fmla="*/ 0 h 28"/>
                    <a:gd name="T2" fmla="*/ 60 w 82"/>
                    <a:gd name="T3" fmla="*/ 0 h 28"/>
                    <a:gd name="T4" fmla="*/ 54 w 82"/>
                    <a:gd name="T5" fmla="*/ 6 h 28"/>
                    <a:gd name="T6" fmla="*/ 55 w 82"/>
                    <a:gd name="T7" fmla="*/ 21 h 28"/>
                    <a:gd name="T8" fmla="*/ 60 w 82"/>
                    <a:gd name="T9" fmla="*/ 27 h 28"/>
                    <a:gd name="T10" fmla="*/ 76 w 82"/>
                    <a:gd name="T11" fmla="*/ 27 h 28"/>
                    <a:gd name="T12" fmla="*/ 82 w 82"/>
                    <a:gd name="T13" fmla="*/ 21 h 28"/>
                    <a:gd name="T14" fmla="*/ 81 w 82"/>
                    <a:gd name="T15" fmla="*/ 5 h 28"/>
                    <a:gd name="T16" fmla="*/ 75 w 82"/>
                    <a:gd name="T17" fmla="*/ 0 h 28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82"/>
                    <a:gd name="T28" fmla="*/ 0 h 28"/>
                    <a:gd name="T29" fmla="*/ 82 w 82"/>
                    <a:gd name="T30" fmla="*/ 28 h 28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82" h="28">
                      <a:moveTo>
                        <a:pt x="75" y="0"/>
                      </a:moveTo>
                      <a:lnTo>
                        <a:pt x="60" y="0"/>
                      </a:lnTo>
                      <a:lnTo>
                        <a:pt x="54" y="6"/>
                      </a:lnTo>
                      <a:lnTo>
                        <a:pt x="55" y="21"/>
                      </a:lnTo>
                      <a:lnTo>
                        <a:pt x="60" y="27"/>
                      </a:lnTo>
                      <a:lnTo>
                        <a:pt x="76" y="27"/>
                      </a:lnTo>
                      <a:lnTo>
                        <a:pt x="82" y="21"/>
                      </a:lnTo>
                      <a:lnTo>
                        <a:pt x="81" y="5"/>
                      </a:lnTo>
                      <a:lnTo>
                        <a:pt x="7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7" name="Group 92">
                <a:extLst>
                  <a:ext uri="{FF2B5EF4-FFF2-40B4-BE49-F238E27FC236}">
                    <a16:creationId xmlns:a16="http://schemas.microsoft.com/office/drawing/2014/main" id="{37BCC349-ED03-455A-89B6-5A5D4FA47EA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568" y="56"/>
                <a:ext cx="640" cy="121"/>
                <a:chOff x="1568" y="56"/>
                <a:chExt cx="640" cy="121"/>
              </a:xfrm>
            </p:grpSpPr>
            <p:sp>
              <p:nvSpPr>
                <p:cNvPr id="25644" name="Freeform 104">
                  <a:extLst>
                    <a:ext uri="{FF2B5EF4-FFF2-40B4-BE49-F238E27FC236}">
                      <a16:creationId xmlns:a16="http://schemas.microsoft.com/office/drawing/2014/main" id="{4505A291-7790-4F0D-B1D0-3FA55D68F4E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82 w 640"/>
                    <a:gd name="T1" fmla="*/ 0 h 121"/>
                    <a:gd name="T2" fmla="*/ 67 w 640"/>
                    <a:gd name="T3" fmla="*/ 0 h 121"/>
                    <a:gd name="T4" fmla="*/ 43 w 640"/>
                    <a:gd name="T5" fmla="*/ 3 h 121"/>
                    <a:gd name="T6" fmla="*/ 23 w 640"/>
                    <a:gd name="T7" fmla="*/ 13 h 121"/>
                    <a:gd name="T8" fmla="*/ 9 w 640"/>
                    <a:gd name="T9" fmla="*/ 28 h 121"/>
                    <a:gd name="T10" fmla="*/ 0 w 640"/>
                    <a:gd name="T11" fmla="*/ 48 h 121"/>
                    <a:gd name="T12" fmla="*/ 2 w 640"/>
                    <a:gd name="T13" fmla="*/ 73 h 121"/>
                    <a:gd name="T14" fmla="*/ 9 w 640"/>
                    <a:gd name="T15" fmla="*/ 93 h 121"/>
                    <a:gd name="T16" fmla="*/ 21 w 640"/>
                    <a:gd name="T17" fmla="*/ 109 h 121"/>
                    <a:gd name="T18" fmla="*/ 40 w 640"/>
                    <a:gd name="T19" fmla="*/ 119 h 121"/>
                    <a:gd name="T20" fmla="*/ 70 w 640"/>
                    <a:gd name="T21" fmla="*/ 120 h 121"/>
                    <a:gd name="T22" fmla="*/ 89 w 640"/>
                    <a:gd name="T23" fmla="*/ 119 h 121"/>
                    <a:gd name="T24" fmla="*/ 93 w 640"/>
                    <a:gd name="T25" fmla="*/ 115 h 121"/>
                    <a:gd name="T26" fmla="*/ 73 w 640"/>
                    <a:gd name="T27" fmla="*/ 115 h 121"/>
                    <a:gd name="T28" fmla="*/ 48 w 640"/>
                    <a:gd name="T29" fmla="*/ 112 h 121"/>
                    <a:gd name="T30" fmla="*/ 31 w 640"/>
                    <a:gd name="T31" fmla="*/ 101 h 121"/>
                    <a:gd name="T32" fmla="*/ 20 w 640"/>
                    <a:gd name="T33" fmla="*/ 83 h 121"/>
                    <a:gd name="T34" fmla="*/ 16 w 640"/>
                    <a:gd name="T35" fmla="*/ 60 h 121"/>
                    <a:gd name="T36" fmla="*/ 20 w 640"/>
                    <a:gd name="T37" fmla="*/ 37 h 121"/>
                    <a:gd name="T38" fmla="*/ 31 w 640"/>
                    <a:gd name="T39" fmla="*/ 18 h 121"/>
                    <a:gd name="T40" fmla="*/ 49 w 640"/>
                    <a:gd name="T41" fmla="*/ 8 h 121"/>
                    <a:gd name="T42" fmla="*/ 100 w 640"/>
                    <a:gd name="T43" fmla="*/ 8 h 121"/>
                    <a:gd name="T44" fmla="*/ 99 w 640"/>
                    <a:gd name="T45" fmla="*/ 4 h 121"/>
                    <a:gd name="T46" fmla="*/ 94 w 640"/>
                    <a:gd name="T47" fmla="*/ 3 h 121"/>
                    <a:gd name="T48" fmla="*/ 82 w 640"/>
                    <a:gd name="T49" fmla="*/ 0 h 121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w 640"/>
                    <a:gd name="T76" fmla="*/ 0 h 121"/>
                    <a:gd name="T77" fmla="*/ 640 w 640"/>
                    <a:gd name="T78" fmla="*/ 121 h 121"/>
                  </a:gdLst>
                  <a:ahLst/>
                  <a:cxnLst>
                    <a:cxn ang="T50">
                      <a:pos x="T0" y="T1"/>
                    </a:cxn>
                    <a:cxn ang="T51">
                      <a:pos x="T2" y="T3"/>
                    </a:cxn>
                    <a:cxn ang="T52">
                      <a:pos x="T4" y="T5"/>
                    </a:cxn>
                    <a:cxn ang="T53">
                      <a:pos x="T6" y="T7"/>
                    </a:cxn>
                    <a:cxn ang="T54">
                      <a:pos x="T8" y="T9"/>
                    </a:cxn>
                    <a:cxn ang="T55">
                      <a:pos x="T10" y="T11"/>
                    </a:cxn>
                    <a:cxn ang="T56">
                      <a:pos x="T12" y="T13"/>
                    </a:cxn>
                    <a:cxn ang="T57">
                      <a:pos x="T14" y="T15"/>
                    </a:cxn>
                    <a:cxn ang="T58">
                      <a:pos x="T16" y="T17"/>
                    </a:cxn>
                    <a:cxn ang="T59">
                      <a:pos x="T18" y="T19"/>
                    </a:cxn>
                    <a:cxn ang="T60">
                      <a:pos x="T20" y="T21"/>
                    </a:cxn>
                    <a:cxn ang="T61">
                      <a:pos x="T22" y="T23"/>
                    </a:cxn>
                    <a:cxn ang="T62">
                      <a:pos x="T24" y="T25"/>
                    </a:cxn>
                    <a:cxn ang="T63">
                      <a:pos x="T26" y="T27"/>
                    </a:cxn>
                    <a:cxn ang="T64">
                      <a:pos x="T28" y="T29"/>
                    </a:cxn>
                    <a:cxn ang="T65">
                      <a:pos x="T30" y="T31"/>
                    </a:cxn>
                    <a:cxn ang="T66">
                      <a:pos x="T32" y="T33"/>
                    </a:cxn>
                    <a:cxn ang="T67">
                      <a:pos x="T34" y="T35"/>
                    </a:cxn>
                    <a:cxn ang="T68">
                      <a:pos x="T36" y="T37"/>
                    </a:cxn>
                    <a:cxn ang="T69">
                      <a:pos x="T38" y="T39"/>
                    </a:cxn>
                    <a:cxn ang="T70">
                      <a:pos x="T40" y="T41"/>
                    </a:cxn>
                    <a:cxn ang="T71">
                      <a:pos x="T42" y="T43"/>
                    </a:cxn>
                    <a:cxn ang="T72">
                      <a:pos x="T44" y="T45"/>
                    </a:cxn>
                    <a:cxn ang="T73">
                      <a:pos x="T46" y="T47"/>
                    </a:cxn>
                    <a:cxn ang="T74">
                      <a:pos x="T48" y="T49"/>
                    </a:cxn>
                  </a:cxnLst>
                  <a:rect l="T75" t="T76" r="T77" b="T78"/>
                  <a:pathLst>
                    <a:path w="640" h="121">
                      <a:moveTo>
                        <a:pt x="82" y="0"/>
                      </a:moveTo>
                      <a:lnTo>
                        <a:pt x="67" y="0"/>
                      </a:lnTo>
                      <a:lnTo>
                        <a:pt x="43" y="3"/>
                      </a:lnTo>
                      <a:lnTo>
                        <a:pt x="23" y="13"/>
                      </a:lnTo>
                      <a:lnTo>
                        <a:pt x="9" y="28"/>
                      </a:lnTo>
                      <a:lnTo>
                        <a:pt x="0" y="48"/>
                      </a:lnTo>
                      <a:lnTo>
                        <a:pt x="2" y="73"/>
                      </a:lnTo>
                      <a:lnTo>
                        <a:pt x="9" y="93"/>
                      </a:lnTo>
                      <a:lnTo>
                        <a:pt x="21" y="109"/>
                      </a:lnTo>
                      <a:lnTo>
                        <a:pt x="40" y="119"/>
                      </a:lnTo>
                      <a:lnTo>
                        <a:pt x="70" y="120"/>
                      </a:lnTo>
                      <a:lnTo>
                        <a:pt x="89" y="119"/>
                      </a:lnTo>
                      <a:lnTo>
                        <a:pt x="93" y="115"/>
                      </a:lnTo>
                      <a:lnTo>
                        <a:pt x="73" y="115"/>
                      </a:lnTo>
                      <a:lnTo>
                        <a:pt x="48" y="112"/>
                      </a:lnTo>
                      <a:lnTo>
                        <a:pt x="31" y="101"/>
                      </a:lnTo>
                      <a:lnTo>
                        <a:pt x="20" y="83"/>
                      </a:lnTo>
                      <a:lnTo>
                        <a:pt x="16" y="60"/>
                      </a:lnTo>
                      <a:lnTo>
                        <a:pt x="20" y="37"/>
                      </a:lnTo>
                      <a:lnTo>
                        <a:pt x="31" y="18"/>
                      </a:lnTo>
                      <a:lnTo>
                        <a:pt x="49" y="8"/>
                      </a:lnTo>
                      <a:lnTo>
                        <a:pt x="100" y="8"/>
                      </a:lnTo>
                      <a:lnTo>
                        <a:pt x="99" y="4"/>
                      </a:lnTo>
                      <a:lnTo>
                        <a:pt x="94" y="3"/>
                      </a:lnTo>
                      <a:lnTo>
                        <a:pt x="82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45" name="Freeform 103">
                  <a:extLst>
                    <a:ext uri="{FF2B5EF4-FFF2-40B4-BE49-F238E27FC236}">
                      <a16:creationId xmlns:a16="http://schemas.microsoft.com/office/drawing/2014/main" id="{5CA1D805-9F2B-435E-8D02-C65F45BA89C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102 w 640"/>
                    <a:gd name="T1" fmla="*/ 88 h 121"/>
                    <a:gd name="T2" fmla="*/ 90 w 640"/>
                    <a:gd name="T3" fmla="*/ 106 h 121"/>
                    <a:gd name="T4" fmla="*/ 73 w 640"/>
                    <a:gd name="T5" fmla="*/ 115 h 121"/>
                    <a:gd name="T6" fmla="*/ 93 w 640"/>
                    <a:gd name="T7" fmla="*/ 115 h 121"/>
                    <a:gd name="T8" fmla="*/ 100 w 640"/>
                    <a:gd name="T9" fmla="*/ 110 h 121"/>
                    <a:gd name="T10" fmla="*/ 104 w 640"/>
                    <a:gd name="T11" fmla="*/ 96 h 121"/>
                    <a:gd name="T12" fmla="*/ 106 w 640"/>
                    <a:gd name="T13" fmla="*/ 88 h 121"/>
                    <a:gd name="T14" fmla="*/ 102 w 640"/>
                    <a:gd name="T15" fmla="*/ 8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640"/>
                    <a:gd name="T25" fmla="*/ 0 h 121"/>
                    <a:gd name="T26" fmla="*/ 640 w 640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640" h="121">
                      <a:moveTo>
                        <a:pt x="102" y="88"/>
                      </a:moveTo>
                      <a:lnTo>
                        <a:pt x="90" y="106"/>
                      </a:lnTo>
                      <a:lnTo>
                        <a:pt x="73" y="115"/>
                      </a:lnTo>
                      <a:lnTo>
                        <a:pt x="93" y="115"/>
                      </a:lnTo>
                      <a:lnTo>
                        <a:pt x="100" y="110"/>
                      </a:lnTo>
                      <a:lnTo>
                        <a:pt x="104" y="96"/>
                      </a:lnTo>
                      <a:lnTo>
                        <a:pt x="106" y="88"/>
                      </a:lnTo>
                      <a:lnTo>
                        <a:pt x="102" y="8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46" name="Freeform 102">
                  <a:extLst>
                    <a:ext uri="{FF2B5EF4-FFF2-40B4-BE49-F238E27FC236}">
                      <a16:creationId xmlns:a16="http://schemas.microsoft.com/office/drawing/2014/main" id="{C118D51E-97B5-4F65-A489-86092ABE9D5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100 w 640"/>
                    <a:gd name="T1" fmla="*/ 8 h 121"/>
                    <a:gd name="T2" fmla="*/ 49 w 640"/>
                    <a:gd name="T3" fmla="*/ 8 h 121"/>
                    <a:gd name="T4" fmla="*/ 76 w 640"/>
                    <a:gd name="T5" fmla="*/ 9 h 121"/>
                    <a:gd name="T6" fmla="*/ 91 w 640"/>
                    <a:gd name="T7" fmla="*/ 18 h 121"/>
                    <a:gd name="T8" fmla="*/ 102 w 640"/>
                    <a:gd name="T9" fmla="*/ 32 h 121"/>
                    <a:gd name="T10" fmla="*/ 101 w 640"/>
                    <a:gd name="T11" fmla="*/ 22 h 121"/>
                    <a:gd name="T12" fmla="*/ 101 w 640"/>
                    <a:gd name="T13" fmla="*/ 14 h 121"/>
                    <a:gd name="T14" fmla="*/ 100 w 640"/>
                    <a:gd name="T15" fmla="*/ 8 h 121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w 640"/>
                    <a:gd name="T25" fmla="*/ 0 h 121"/>
                    <a:gd name="T26" fmla="*/ 640 w 640"/>
                    <a:gd name="T27" fmla="*/ 121 h 121"/>
                  </a:gdLst>
                  <a:ahLst/>
                  <a:cxnLst>
                    <a:cxn ang="T16">
                      <a:pos x="T0" y="T1"/>
                    </a:cxn>
                    <a:cxn ang="T17">
                      <a:pos x="T2" y="T3"/>
                    </a:cxn>
                    <a:cxn ang="T18">
                      <a:pos x="T4" y="T5"/>
                    </a:cxn>
                    <a:cxn ang="T19">
                      <a:pos x="T6" y="T7"/>
                    </a:cxn>
                    <a:cxn ang="T20">
                      <a:pos x="T8" y="T9"/>
                    </a:cxn>
                    <a:cxn ang="T21">
                      <a:pos x="T10" y="T11"/>
                    </a:cxn>
                    <a:cxn ang="T22">
                      <a:pos x="T12" y="T13"/>
                    </a:cxn>
                    <a:cxn ang="T23">
                      <a:pos x="T14" y="T15"/>
                    </a:cxn>
                  </a:cxnLst>
                  <a:rect l="T24" t="T25" r="T26" b="T27"/>
                  <a:pathLst>
                    <a:path w="640" h="121">
                      <a:moveTo>
                        <a:pt x="100" y="8"/>
                      </a:moveTo>
                      <a:lnTo>
                        <a:pt x="49" y="8"/>
                      </a:lnTo>
                      <a:lnTo>
                        <a:pt x="76" y="9"/>
                      </a:lnTo>
                      <a:lnTo>
                        <a:pt x="91" y="18"/>
                      </a:lnTo>
                      <a:lnTo>
                        <a:pt x="102" y="32"/>
                      </a:lnTo>
                      <a:lnTo>
                        <a:pt x="101" y="22"/>
                      </a:lnTo>
                      <a:lnTo>
                        <a:pt x="101" y="14"/>
                      </a:lnTo>
                      <a:lnTo>
                        <a:pt x="100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47" name="Freeform 101">
                  <a:extLst>
                    <a:ext uri="{FF2B5EF4-FFF2-40B4-BE49-F238E27FC236}">
                      <a16:creationId xmlns:a16="http://schemas.microsoft.com/office/drawing/2014/main" id="{D7D04268-5B18-4D87-899F-180618827AA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163 w 640"/>
                    <a:gd name="T1" fmla="*/ 2 h 121"/>
                    <a:gd name="T2" fmla="*/ 115 w 640"/>
                    <a:gd name="T3" fmla="*/ 2 h 121"/>
                    <a:gd name="T4" fmla="*/ 115 w 640"/>
                    <a:gd name="T5" fmla="*/ 7 h 121"/>
                    <a:gd name="T6" fmla="*/ 131 w 640"/>
                    <a:gd name="T7" fmla="*/ 8 h 121"/>
                    <a:gd name="T8" fmla="*/ 132 w 640"/>
                    <a:gd name="T9" fmla="*/ 9 h 121"/>
                    <a:gd name="T10" fmla="*/ 132 w 640"/>
                    <a:gd name="T11" fmla="*/ 113 h 121"/>
                    <a:gd name="T12" fmla="*/ 131 w 640"/>
                    <a:gd name="T13" fmla="*/ 114 h 121"/>
                    <a:gd name="T14" fmla="*/ 116 w 640"/>
                    <a:gd name="T15" fmla="*/ 115 h 121"/>
                    <a:gd name="T16" fmla="*/ 116 w 640"/>
                    <a:gd name="T17" fmla="*/ 119 h 121"/>
                    <a:gd name="T18" fmla="*/ 164 w 640"/>
                    <a:gd name="T19" fmla="*/ 119 h 121"/>
                    <a:gd name="T20" fmla="*/ 164 w 640"/>
                    <a:gd name="T21" fmla="*/ 115 h 121"/>
                    <a:gd name="T22" fmla="*/ 149 w 640"/>
                    <a:gd name="T23" fmla="*/ 114 h 121"/>
                    <a:gd name="T24" fmla="*/ 147 w 640"/>
                    <a:gd name="T25" fmla="*/ 113 h 121"/>
                    <a:gd name="T26" fmla="*/ 147 w 640"/>
                    <a:gd name="T27" fmla="*/ 61 h 121"/>
                    <a:gd name="T28" fmla="*/ 225 w 640"/>
                    <a:gd name="T29" fmla="*/ 61 h 121"/>
                    <a:gd name="T30" fmla="*/ 225 w 640"/>
                    <a:gd name="T31" fmla="*/ 54 h 121"/>
                    <a:gd name="T32" fmla="*/ 147 w 640"/>
                    <a:gd name="T33" fmla="*/ 54 h 121"/>
                    <a:gd name="T34" fmla="*/ 147 w 640"/>
                    <a:gd name="T35" fmla="*/ 9 h 121"/>
                    <a:gd name="T36" fmla="*/ 149 w 640"/>
                    <a:gd name="T37" fmla="*/ 8 h 121"/>
                    <a:gd name="T38" fmla="*/ 163 w 640"/>
                    <a:gd name="T39" fmla="*/ 7 h 121"/>
                    <a:gd name="T40" fmla="*/ 163 w 640"/>
                    <a:gd name="T41" fmla="*/ 2 h 121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640"/>
                    <a:gd name="T64" fmla="*/ 0 h 121"/>
                    <a:gd name="T65" fmla="*/ 640 w 640"/>
                    <a:gd name="T66" fmla="*/ 121 h 121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640" h="121">
                      <a:moveTo>
                        <a:pt x="163" y="2"/>
                      </a:moveTo>
                      <a:lnTo>
                        <a:pt x="115" y="2"/>
                      </a:lnTo>
                      <a:lnTo>
                        <a:pt x="115" y="7"/>
                      </a:lnTo>
                      <a:lnTo>
                        <a:pt x="131" y="8"/>
                      </a:lnTo>
                      <a:lnTo>
                        <a:pt x="132" y="9"/>
                      </a:lnTo>
                      <a:lnTo>
                        <a:pt x="132" y="113"/>
                      </a:lnTo>
                      <a:lnTo>
                        <a:pt x="131" y="114"/>
                      </a:lnTo>
                      <a:lnTo>
                        <a:pt x="116" y="115"/>
                      </a:lnTo>
                      <a:lnTo>
                        <a:pt x="116" y="119"/>
                      </a:lnTo>
                      <a:lnTo>
                        <a:pt x="164" y="119"/>
                      </a:lnTo>
                      <a:lnTo>
                        <a:pt x="164" y="115"/>
                      </a:lnTo>
                      <a:lnTo>
                        <a:pt x="149" y="114"/>
                      </a:lnTo>
                      <a:lnTo>
                        <a:pt x="147" y="113"/>
                      </a:lnTo>
                      <a:lnTo>
                        <a:pt x="147" y="61"/>
                      </a:lnTo>
                      <a:lnTo>
                        <a:pt x="225" y="61"/>
                      </a:lnTo>
                      <a:lnTo>
                        <a:pt x="225" y="54"/>
                      </a:lnTo>
                      <a:lnTo>
                        <a:pt x="147" y="54"/>
                      </a:lnTo>
                      <a:lnTo>
                        <a:pt x="147" y="9"/>
                      </a:lnTo>
                      <a:lnTo>
                        <a:pt x="149" y="8"/>
                      </a:lnTo>
                      <a:lnTo>
                        <a:pt x="163" y="7"/>
                      </a:lnTo>
                      <a:lnTo>
                        <a:pt x="163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48" name="Freeform 100">
                  <a:extLst>
                    <a:ext uri="{FF2B5EF4-FFF2-40B4-BE49-F238E27FC236}">
                      <a16:creationId xmlns:a16="http://schemas.microsoft.com/office/drawing/2014/main" id="{5248997F-9083-4CD8-BD60-52E0FD50E98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225 w 640"/>
                    <a:gd name="T1" fmla="*/ 61 h 121"/>
                    <a:gd name="T2" fmla="*/ 210 w 640"/>
                    <a:gd name="T3" fmla="*/ 61 h 121"/>
                    <a:gd name="T4" fmla="*/ 210 w 640"/>
                    <a:gd name="T5" fmla="*/ 113 h 121"/>
                    <a:gd name="T6" fmla="*/ 208 w 640"/>
                    <a:gd name="T7" fmla="*/ 114 h 121"/>
                    <a:gd name="T8" fmla="*/ 193 w 640"/>
                    <a:gd name="T9" fmla="*/ 115 h 121"/>
                    <a:gd name="T10" fmla="*/ 193 w 640"/>
                    <a:gd name="T11" fmla="*/ 119 h 121"/>
                    <a:gd name="T12" fmla="*/ 241 w 640"/>
                    <a:gd name="T13" fmla="*/ 119 h 121"/>
                    <a:gd name="T14" fmla="*/ 241 w 640"/>
                    <a:gd name="T15" fmla="*/ 115 h 121"/>
                    <a:gd name="T16" fmla="*/ 226 w 640"/>
                    <a:gd name="T17" fmla="*/ 114 h 121"/>
                    <a:gd name="T18" fmla="*/ 225 w 640"/>
                    <a:gd name="T19" fmla="*/ 113 h 121"/>
                    <a:gd name="T20" fmla="*/ 225 w 640"/>
                    <a:gd name="T21" fmla="*/ 61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0"/>
                    <a:gd name="T34" fmla="*/ 0 h 121"/>
                    <a:gd name="T35" fmla="*/ 640 w 640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0" h="121">
                      <a:moveTo>
                        <a:pt x="225" y="61"/>
                      </a:moveTo>
                      <a:lnTo>
                        <a:pt x="210" y="61"/>
                      </a:lnTo>
                      <a:lnTo>
                        <a:pt x="210" y="113"/>
                      </a:lnTo>
                      <a:lnTo>
                        <a:pt x="208" y="114"/>
                      </a:lnTo>
                      <a:lnTo>
                        <a:pt x="193" y="115"/>
                      </a:lnTo>
                      <a:lnTo>
                        <a:pt x="193" y="119"/>
                      </a:lnTo>
                      <a:lnTo>
                        <a:pt x="241" y="119"/>
                      </a:lnTo>
                      <a:lnTo>
                        <a:pt x="241" y="115"/>
                      </a:lnTo>
                      <a:lnTo>
                        <a:pt x="226" y="114"/>
                      </a:lnTo>
                      <a:lnTo>
                        <a:pt x="225" y="113"/>
                      </a:lnTo>
                      <a:lnTo>
                        <a:pt x="225" y="6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49" name="Freeform 99">
                  <a:extLst>
                    <a:ext uri="{FF2B5EF4-FFF2-40B4-BE49-F238E27FC236}">
                      <a16:creationId xmlns:a16="http://schemas.microsoft.com/office/drawing/2014/main" id="{833F02BC-1804-49B8-AE4F-98CDBCF2BFD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241 w 640"/>
                    <a:gd name="T1" fmla="*/ 2 h 121"/>
                    <a:gd name="T2" fmla="*/ 194 w 640"/>
                    <a:gd name="T3" fmla="*/ 2 h 121"/>
                    <a:gd name="T4" fmla="*/ 194 w 640"/>
                    <a:gd name="T5" fmla="*/ 7 h 121"/>
                    <a:gd name="T6" fmla="*/ 208 w 640"/>
                    <a:gd name="T7" fmla="*/ 8 h 121"/>
                    <a:gd name="T8" fmla="*/ 210 w 640"/>
                    <a:gd name="T9" fmla="*/ 9 h 121"/>
                    <a:gd name="T10" fmla="*/ 210 w 640"/>
                    <a:gd name="T11" fmla="*/ 54 h 121"/>
                    <a:gd name="T12" fmla="*/ 225 w 640"/>
                    <a:gd name="T13" fmla="*/ 54 h 121"/>
                    <a:gd name="T14" fmla="*/ 225 w 640"/>
                    <a:gd name="T15" fmla="*/ 9 h 121"/>
                    <a:gd name="T16" fmla="*/ 226 w 640"/>
                    <a:gd name="T17" fmla="*/ 8 h 121"/>
                    <a:gd name="T18" fmla="*/ 241 w 640"/>
                    <a:gd name="T19" fmla="*/ 7 h 121"/>
                    <a:gd name="T20" fmla="*/ 241 w 640"/>
                    <a:gd name="T21" fmla="*/ 2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0"/>
                    <a:gd name="T34" fmla="*/ 0 h 121"/>
                    <a:gd name="T35" fmla="*/ 640 w 640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0" h="121">
                      <a:moveTo>
                        <a:pt x="241" y="2"/>
                      </a:moveTo>
                      <a:lnTo>
                        <a:pt x="194" y="2"/>
                      </a:lnTo>
                      <a:lnTo>
                        <a:pt x="194" y="7"/>
                      </a:lnTo>
                      <a:lnTo>
                        <a:pt x="208" y="8"/>
                      </a:lnTo>
                      <a:lnTo>
                        <a:pt x="210" y="9"/>
                      </a:lnTo>
                      <a:lnTo>
                        <a:pt x="210" y="54"/>
                      </a:lnTo>
                      <a:lnTo>
                        <a:pt x="225" y="54"/>
                      </a:lnTo>
                      <a:lnTo>
                        <a:pt x="225" y="9"/>
                      </a:lnTo>
                      <a:lnTo>
                        <a:pt x="226" y="8"/>
                      </a:lnTo>
                      <a:lnTo>
                        <a:pt x="241" y="7"/>
                      </a:lnTo>
                      <a:lnTo>
                        <a:pt x="241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0" name="Freeform 98">
                  <a:extLst>
                    <a:ext uri="{FF2B5EF4-FFF2-40B4-BE49-F238E27FC236}">
                      <a16:creationId xmlns:a16="http://schemas.microsoft.com/office/drawing/2014/main" id="{A16E2FB8-93C2-4721-80B9-CE11E2B1262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538 w 640"/>
                    <a:gd name="T1" fmla="*/ 2 h 121"/>
                    <a:gd name="T2" fmla="*/ 477 w 640"/>
                    <a:gd name="T3" fmla="*/ 2 h 121"/>
                    <a:gd name="T4" fmla="*/ 477 w 640"/>
                    <a:gd name="T5" fmla="*/ 7 h 121"/>
                    <a:gd name="T6" fmla="*/ 491 w 640"/>
                    <a:gd name="T7" fmla="*/ 8 h 121"/>
                    <a:gd name="T8" fmla="*/ 492 w 640"/>
                    <a:gd name="T9" fmla="*/ 9 h 121"/>
                    <a:gd name="T10" fmla="*/ 492 w 640"/>
                    <a:gd name="T11" fmla="*/ 113 h 121"/>
                    <a:gd name="T12" fmla="*/ 491 w 640"/>
                    <a:gd name="T13" fmla="*/ 114 h 121"/>
                    <a:gd name="T14" fmla="*/ 476 w 640"/>
                    <a:gd name="T15" fmla="*/ 115 h 121"/>
                    <a:gd name="T16" fmla="*/ 476 w 640"/>
                    <a:gd name="T17" fmla="*/ 119 h 121"/>
                    <a:gd name="T18" fmla="*/ 531 w 640"/>
                    <a:gd name="T19" fmla="*/ 119 h 121"/>
                    <a:gd name="T20" fmla="*/ 543 w 640"/>
                    <a:gd name="T21" fmla="*/ 118 h 121"/>
                    <a:gd name="T22" fmla="*/ 549 w 640"/>
                    <a:gd name="T23" fmla="*/ 114 h 121"/>
                    <a:gd name="T24" fmla="*/ 510 w 640"/>
                    <a:gd name="T25" fmla="*/ 114 h 121"/>
                    <a:gd name="T26" fmla="*/ 508 w 640"/>
                    <a:gd name="T27" fmla="*/ 110 h 121"/>
                    <a:gd name="T28" fmla="*/ 508 w 640"/>
                    <a:gd name="T29" fmla="*/ 59 h 121"/>
                    <a:gd name="T30" fmla="*/ 548 w 640"/>
                    <a:gd name="T31" fmla="*/ 59 h 121"/>
                    <a:gd name="T32" fmla="*/ 541 w 640"/>
                    <a:gd name="T33" fmla="*/ 55 h 121"/>
                    <a:gd name="T34" fmla="*/ 537 w 640"/>
                    <a:gd name="T35" fmla="*/ 54 h 121"/>
                    <a:gd name="T36" fmla="*/ 541 w 640"/>
                    <a:gd name="T37" fmla="*/ 53 h 121"/>
                    <a:gd name="T38" fmla="*/ 508 w 640"/>
                    <a:gd name="T39" fmla="*/ 53 h 121"/>
                    <a:gd name="T40" fmla="*/ 508 w 640"/>
                    <a:gd name="T41" fmla="*/ 10 h 121"/>
                    <a:gd name="T42" fmla="*/ 508 w 640"/>
                    <a:gd name="T43" fmla="*/ 9 h 121"/>
                    <a:gd name="T44" fmla="*/ 509 w 640"/>
                    <a:gd name="T45" fmla="*/ 9 h 121"/>
                    <a:gd name="T46" fmla="*/ 511 w 640"/>
                    <a:gd name="T47" fmla="*/ 8 h 121"/>
                    <a:gd name="T48" fmla="*/ 513 w 640"/>
                    <a:gd name="T49" fmla="*/ 8 h 121"/>
                    <a:gd name="T50" fmla="*/ 550 w 640"/>
                    <a:gd name="T51" fmla="*/ 8 h 121"/>
                    <a:gd name="T52" fmla="*/ 546 w 640"/>
                    <a:gd name="T53" fmla="*/ 5 h 121"/>
                    <a:gd name="T54" fmla="*/ 538 w 640"/>
                    <a:gd name="T55" fmla="*/ 2 h 121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60000 65536"/>
                    <a:gd name="T73" fmla="*/ 0 60000 65536"/>
                    <a:gd name="T74" fmla="*/ 0 60000 65536"/>
                    <a:gd name="T75" fmla="*/ 0 60000 65536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w 640"/>
                    <a:gd name="T85" fmla="*/ 0 h 121"/>
                    <a:gd name="T86" fmla="*/ 640 w 640"/>
                    <a:gd name="T87" fmla="*/ 121 h 121"/>
                  </a:gdLst>
                  <a:ahLst/>
                  <a:cxnLst>
                    <a:cxn ang="T56">
                      <a:pos x="T0" y="T1"/>
                    </a:cxn>
                    <a:cxn ang="T57">
                      <a:pos x="T2" y="T3"/>
                    </a:cxn>
                    <a:cxn ang="T58">
                      <a:pos x="T4" y="T5"/>
                    </a:cxn>
                    <a:cxn ang="T59">
                      <a:pos x="T6" y="T7"/>
                    </a:cxn>
                    <a:cxn ang="T60">
                      <a:pos x="T8" y="T9"/>
                    </a:cxn>
                    <a:cxn ang="T61">
                      <a:pos x="T10" y="T11"/>
                    </a:cxn>
                    <a:cxn ang="T62">
                      <a:pos x="T12" y="T13"/>
                    </a:cxn>
                    <a:cxn ang="T63">
                      <a:pos x="T14" y="T15"/>
                    </a:cxn>
                    <a:cxn ang="T64">
                      <a:pos x="T16" y="T17"/>
                    </a:cxn>
                    <a:cxn ang="T65">
                      <a:pos x="T18" y="T19"/>
                    </a:cxn>
                    <a:cxn ang="T66">
                      <a:pos x="T20" y="T21"/>
                    </a:cxn>
                    <a:cxn ang="T67">
                      <a:pos x="T22" y="T23"/>
                    </a:cxn>
                    <a:cxn ang="T68">
                      <a:pos x="T24" y="T25"/>
                    </a:cxn>
                    <a:cxn ang="T69">
                      <a:pos x="T26" y="T27"/>
                    </a:cxn>
                    <a:cxn ang="T70">
                      <a:pos x="T28" y="T29"/>
                    </a:cxn>
                    <a:cxn ang="T71">
                      <a:pos x="T30" y="T31"/>
                    </a:cxn>
                    <a:cxn ang="T72">
                      <a:pos x="T32" y="T33"/>
                    </a:cxn>
                    <a:cxn ang="T73">
                      <a:pos x="T34" y="T35"/>
                    </a:cxn>
                    <a:cxn ang="T74">
                      <a:pos x="T36" y="T37"/>
                    </a:cxn>
                    <a:cxn ang="T75">
                      <a:pos x="T38" y="T39"/>
                    </a:cxn>
                    <a:cxn ang="T76">
                      <a:pos x="T40" y="T41"/>
                    </a:cxn>
                    <a:cxn ang="T77">
                      <a:pos x="T42" y="T43"/>
                    </a:cxn>
                    <a:cxn ang="T78">
                      <a:pos x="T44" y="T45"/>
                    </a:cxn>
                    <a:cxn ang="T79">
                      <a:pos x="T46" y="T47"/>
                    </a:cxn>
                    <a:cxn ang="T80">
                      <a:pos x="T48" y="T49"/>
                    </a:cxn>
                    <a:cxn ang="T81">
                      <a:pos x="T50" y="T51"/>
                    </a:cxn>
                    <a:cxn ang="T82">
                      <a:pos x="T52" y="T53"/>
                    </a:cxn>
                    <a:cxn ang="T83">
                      <a:pos x="T54" y="T55"/>
                    </a:cxn>
                  </a:cxnLst>
                  <a:rect l="T84" t="T85" r="T86" b="T87"/>
                  <a:pathLst>
                    <a:path w="640" h="121">
                      <a:moveTo>
                        <a:pt x="538" y="2"/>
                      </a:moveTo>
                      <a:lnTo>
                        <a:pt x="477" y="2"/>
                      </a:lnTo>
                      <a:lnTo>
                        <a:pt x="477" y="7"/>
                      </a:lnTo>
                      <a:lnTo>
                        <a:pt x="491" y="8"/>
                      </a:lnTo>
                      <a:lnTo>
                        <a:pt x="492" y="9"/>
                      </a:lnTo>
                      <a:lnTo>
                        <a:pt x="492" y="113"/>
                      </a:lnTo>
                      <a:lnTo>
                        <a:pt x="491" y="114"/>
                      </a:lnTo>
                      <a:lnTo>
                        <a:pt x="476" y="115"/>
                      </a:lnTo>
                      <a:lnTo>
                        <a:pt x="476" y="119"/>
                      </a:lnTo>
                      <a:lnTo>
                        <a:pt x="531" y="119"/>
                      </a:lnTo>
                      <a:lnTo>
                        <a:pt x="543" y="118"/>
                      </a:lnTo>
                      <a:lnTo>
                        <a:pt x="549" y="114"/>
                      </a:lnTo>
                      <a:lnTo>
                        <a:pt x="510" y="114"/>
                      </a:lnTo>
                      <a:lnTo>
                        <a:pt x="508" y="110"/>
                      </a:lnTo>
                      <a:lnTo>
                        <a:pt x="508" y="59"/>
                      </a:lnTo>
                      <a:lnTo>
                        <a:pt x="548" y="59"/>
                      </a:lnTo>
                      <a:lnTo>
                        <a:pt x="541" y="55"/>
                      </a:lnTo>
                      <a:lnTo>
                        <a:pt x="537" y="54"/>
                      </a:lnTo>
                      <a:lnTo>
                        <a:pt x="541" y="53"/>
                      </a:lnTo>
                      <a:lnTo>
                        <a:pt x="508" y="53"/>
                      </a:lnTo>
                      <a:lnTo>
                        <a:pt x="508" y="10"/>
                      </a:lnTo>
                      <a:lnTo>
                        <a:pt x="508" y="9"/>
                      </a:lnTo>
                      <a:lnTo>
                        <a:pt x="509" y="9"/>
                      </a:lnTo>
                      <a:lnTo>
                        <a:pt x="511" y="8"/>
                      </a:lnTo>
                      <a:lnTo>
                        <a:pt x="513" y="8"/>
                      </a:lnTo>
                      <a:lnTo>
                        <a:pt x="550" y="8"/>
                      </a:lnTo>
                      <a:lnTo>
                        <a:pt x="546" y="5"/>
                      </a:lnTo>
                      <a:lnTo>
                        <a:pt x="538" y="2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1" name="Freeform 97">
                  <a:extLst>
                    <a:ext uri="{FF2B5EF4-FFF2-40B4-BE49-F238E27FC236}">
                      <a16:creationId xmlns:a16="http://schemas.microsoft.com/office/drawing/2014/main" id="{DDD2A6E8-D3A9-42A2-8695-659C2BEF6D9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548 w 640"/>
                    <a:gd name="T1" fmla="*/ 59 h 121"/>
                    <a:gd name="T2" fmla="*/ 518 w 640"/>
                    <a:gd name="T3" fmla="*/ 59 h 121"/>
                    <a:gd name="T4" fmla="*/ 540 w 640"/>
                    <a:gd name="T5" fmla="*/ 64 h 121"/>
                    <a:gd name="T6" fmla="*/ 551 w 640"/>
                    <a:gd name="T7" fmla="*/ 83 h 121"/>
                    <a:gd name="T8" fmla="*/ 543 w 640"/>
                    <a:gd name="T9" fmla="*/ 106 h 121"/>
                    <a:gd name="T10" fmla="*/ 525 w 640"/>
                    <a:gd name="T11" fmla="*/ 114 h 121"/>
                    <a:gd name="T12" fmla="*/ 510 w 640"/>
                    <a:gd name="T13" fmla="*/ 114 h 121"/>
                    <a:gd name="T14" fmla="*/ 549 w 640"/>
                    <a:gd name="T15" fmla="*/ 114 h 121"/>
                    <a:gd name="T16" fmla="*/ 552 w 640"/>
                    <a:gd name="T17" fmla="*/ 113 h 121"/>
                    <a:gd name="T18" fmla="*/ 562 w 640"/>
                    <a:gd name="T19" fmla="*/ 107 h 121"/>
                    <a:gd name="T20" fmla="*/ 568 w 640"/>
                    <a:gd name="T21" fmla="*/ 98 h 121"/>
                    <a:gd name="T22" fmla="*/ 568 w 640"/>
                    <a:gd name="T23" fmla="*/ 85 h 121"/>
                    <a:gd name="T24" fmla="*/ 560 w 640"/>
                    <a:gd name="T25" fmla="*/ 65 h 121"/>
                    <a:gd name="T26" fmla="*/ 548 w 640"/>
                    <a:gd name="T27" fmla="*/ 59 h 121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w 640"/>
                    <a:gd name="T43" fmla="*/ 0 h 121"/>
                    <a:gd name="T44" fmla="*/ 640 w 640"/>
                    <a:gd name="T45" fmla="*/ 121 h 121"/>
                  </a:gdLst>
                  <a:ahLst/>
                  <a:cxnLst>
                    <a:cxn ang="T28">
                      <a:pos x="T0" y="T1"/>
                    </a:cxn>
                    <a:cxn ang="T29">
                      <a:pos x="T2" y="T3"/>
                    </a:cxn>
                    <a:cxn ang="T30">
                      <a:pos x="T4" y="T5"/>
                    </a:cxn>
                    <a:cxn ang="T31">
                      <a:pos x="T6" y="T7"/>
                    </a:cxn>
                    <a:cxn ang="T32">
                      <a:pos x="T8" y="T9"/>
                    </a:cxn>
                    <a:cxn ang="T33">
                      <a:pos x="T10" y="T11"/>
                    </a:cxn>
                    <a:cxn ang="T34">
                      <a:pos x="T12" y="T13"/>
                    </a:cxn>
                    <a:cxn ang="T35">
                      <a:pos x="T14" y="T15"/>
                    </a:cxn>
                    <a:cxn ang="T36">
                      <a:pos x="T16" y="T17"/>
                    </a:cxn>
                    <a:cxn ang="T37">
                      <a:pos x="T18" y="T19"/>
                    </a:cxn>
                    <a:cxn ang="T38">
                      <a:pos x="T20" y="T21"/>
                    </a:cxn>
                    <a:cxn ang="T39">
                      <a:pos x="T22" y="T23"/>
                    </a:cxn>
                    <a:cxn ang="T40">
                      <a:pos x="T24" y="T25"/>
                    </a:cxn>
                    <a:cxn ang="T41">
                      <a:pos x="T26" y="T27"/>
                    </a:cxn>
                  </a:cxnLst>
                  <a:rect l="T42" t="T43" r="T44" b="T45"/>
                  <a:pathLst>
                    <a:path w="640" h="121">
                      <a:moveTo>
                        <a:pt x="548" y="59"/>
                      </a:moveTo>
                      <a:lnTo>
                        <a:pt x="518" y="59"/>
                      </a:lnTo>
                      <a:lnTo>
                        <a:pt x="540" y="64"/>
                      </a:lnTo>
                      <a:lnTo>
                        <a:pt x="551" y="83"/>
                      </a:lnTo>
                      <a:lnTo>
                        <a:pt x="543" y="106"/>
                      </a:lnTo>
                      <a:lnTo>
                        <a:pt x="525" y="114"/>
                      </a:lnTo>
                      <a:lnTo>
                        <a:pt x="510" y="114"/>
                      </a:lnTo>
                      <a:lnTo>
                        <a:pt x="549" y="114"/>
                      </a:lnTo>
                      <a:lnTo>
                        <a:pt x="552" y="113"/>
                      </a:lnTo>
                      <a:lnTo>
                        <a:pt x="562" y="107"/>
                      </a:lnTo>
                      <a:lnTo>
                        <a:pt x="568" y="98"/>
                      </a:lnTo>
                      <a:lnTo>
                        <a:pt x="568" y="85"/>
                      </a:lnTo>
                      <a:lnTo>
                        <a:pt x="560" y="65"/>
                      </a:lnTo>
                      <a:lnTo>
                        <a:pt x="548" y="5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2" name="Freeform 96">
                  <a:extLst>
                    <a:ext uri="{FF2B5EF4-FFF2-40B4-BE49-F238E27FC236}">
                      <a16:creationId xmlns:a16="http://schemas.microsoft.com/office/drawing/2014/main" id="{1410584D-4DA8-4464-B0D4-E7A130B426D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550 w 640"/>
                    <a:gd name="T1" fmla="*/ 8 h 121"/>
                    <a:gd name="T2" fmla="*/ 540 w 640"/>
                    <a:gd name="T3" fmla="*/ 8 h 121"/>
                    <a:gd name="T4" fmla="*/ 545 w 640"/>
                    <a:gd name="T5" fmla="*/ 20 h 121"/>
                    <a:gd name="T6" fmla="*/ 545 w 640"/>
                    <a:gd name="T7" fmla="*/ 45 h 121"/>
                    <a:gd name="T8" fmla="*/ 536 w 640"/>
                    <a:gd name="T9" fmla="*/ 53 h 121"/>
                    <a:gd name="T10" fmla="*/ 541 w 640"/>
                    <a:gd name="T11" fmla="*/ 53 h 121"/>
                    <a:gd name="T12" fmla="*/ 546 w 640"/>
                    <a:gd name="T13" fmla="*/ 52 h 121"/>
                    <a:gd name="T14" fmla="*/ 561 w 640"/>
                    <a:gd name="T15" fmla="*/ 44 h 121"/>
                    <a:gd name="T16" fmla="*/ 561 w 640"/>
                    <a:gd name="T17" fmla="*/ 20 h 121"/>
                    <a:gd name="T18" fmla="*/ 558 w 640"/>
                    <a:gd name="T19" fmla="*/ 13 h 121"/>
                    <a:gd name="T20" fmla="*/ 550 w 640"/>
                    <a:gd name="T21" fmla="*/ 8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0"/>
                    <a:gd name="T34" fmla="*/ 0 h 121"/>
                    <a:gd name="T35" fmla="*/ 640 w 640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0" h="121">
                      <a:moveTo>
                        <a:pt x="550" y="8"/>
                      </a:moveTo>
                      <a:lnTo>
                        <a:pt x="540" y="8"/>
                      </a:lnTo>
                      <a:lnTo>
                        <a:pt x="545" y="20"/>
                      </a:lnTo>
                      <a:lnTo>
                        <a:pt x="545" y="45"/>
                      </a:lnTo>
                      <a:lnTo>
                        <a:pt x="536" y="53"/>
                      </a:lnTo>
                      <a:lnTo>
                        <a:pt x="541" y="53"/>
                      </a:lnTo>
                      <a:lnTo>
                        <a:pt x="546" y="52"/>
                      </a:lnTo>
                      <a:lnTo>
                        <a:pt x="561" y="44"/>
                      </a:lnTo>
                      <a:lnTo>
                        <a:pt x="561" y="20"/>
                      </a:lnTo>
                      <a:lnTo>
                        <a:pt x="558" y="13"/>
                      </a:lnTo>
                      <a:lnTo>
                        <a:pt x="550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3" name="Freeform 95">
                  <a:extLst>
                    <a:ext uri="{FF2B5EF4-FFF2-40B4-BE49-F238E27FC236}">
                      <a16:creationId xmlns:a16="http://schemas.microsoft.com/office/drawing/2014/main" id="{87D5CE8B-23F4-4069-9F46-8EC4430A34C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608 w 640"/>
                    <a:gd name="T1" fmla="*/ 39 h 121"/>
                    <a:gd name="T2" fmla="*/ 599 w 640"/>
                    <a:gd name="T3" fmla="*/ 42 h 121"/>
                    <a:gd name="T4" fmla="*/ 590 w 640"/>
                    <a:gd name="T5" fmla="*/ 44 h 121"/>
                    <a:gd name="T6" fmla="*/ 582 w 640"/>
                    <a:gd name="T7" fmla="*/ 46 h 121"/>
                    <a:gd name="T8" fmla="*/ 582 w 640"/>
                    <a:gd name="T9" fmla="*/ 49 h 121"/>
                    <a:gd name="T10" fmla="*/ 593 w 640"/>
                    <a:gd name="T11" fmla="*/ 51 h 121"/>
                    <a:gd name="T12" fmla="*/ 594 w 640"/>
                    <a:gd name="T13" fmla="*/ 51 h 121"/>
                    <a:gd name="T14" fmla="*/ 594 w 640"/>
                    <a:gd name="T15" fmla="*/ 113 h 121"/>
                    <a:gd name="T16" fmla="*/ 593 w 640"/>
                    <a:gd name="T17" fmla="*/ 114 h 121"/>
                    <a:gd name="T18" fmla="*/ 581 w 640"/>
                    <a:gd name="T19" fmla="*/ 115 h 121"/>
                    <a:gd name="T20" fmla="*/ 581 w 640"/>
                    <a:gd name="T21" fmla="*/ 119 h 121"/>
                    <a:gd name="T22" fmla="*/ 623 w 640"/>
                    <a:gd name="T23" fmla="*/ 119 h 121"/>
                    <a:gd name="T24" fmla="*/ 623 w 640"/>
                    <a:gd name="T25" fmla="*/ 115 h 121"/>
                    <a:gd name="T26" fmla="*/ 609 w 640"/>
                    <a:gd name="T27" fmla="*/ 114 h 121"/>
                    <a:gd name="T28" fmla="*/ 608 w 640"/>
                    <a:gd name="T29" fmla="*/ 113 h 121"/>
                    <a:gd name="T30" fmla="*/ 608 w 640"/>
                    <a:gd name="T31" fmla="*/ 65 h 121"/>
                    <a:gd name="T32" fmla="*/ 612 w 640"/>
                    <a:gd name="T33" fmla="*/ 57 h 121"/>
                    <a:gd name="T34" fmla="*/ 608 w 640"/>
                    <a:gd name="T35" fmla="*/ 57 h 121"/>
                    <a:gd name="T36" fmla="*/ 608 w 640"/>
                    <a:gd name="T37" fmla="*/ 39 h 121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w 640"/>
                    <a:gd name="T58" fmla="*/ 0 h 121"/>
                    <a:gd name="T59" fmla="*/ 640 w 640"/>
                    <a:gd name="T60" fmla="*/ 121 h 121"/>
                  </a:gdLst>
                  <a:ahLst/>
                  <a:cxnLst>
                    <a:cxn ang="T38">
                      <a:pos x="T0" y="T1"/>
                    </a:cxn>
                    <a:cxn ang="T39">
                      <a:pos x="T2" y="T3"/>
                    </a:cxn>
                    <a:cxn ang="T40">
                      <a:pos x="T4" y="T5"/>
                    </a:cxn>
                    <a:cxn ang="T41">
                      <a:pos x="T6" y="T7"/>
                    </a:cxn>
                    <a:cxn ang="T42">
                      <a:pos x="T8" y="T9"/>
                    </a:cxn>
                    <a:cxn ang="T43">
                      <a:pos x="T10" y="T11"/>
                    </a:cxn>
                    <a:cxn ang="T44">
                      <a:pos x="T12" y="T13"/>
                    </a:cxn>
                    <a:cxn ang="T45">
                      <a:pos x="T14" y="T15"/>
                    </a:cxn>
                    <a:cxn ang="T46">
                      <a:pos x="T16" y="T17"/>
                    </a:cxn>
                    <a:cxn ang="T47">
                      <a:pos x="T18" y="T19"/>
                    </a:cxn>
                    <a:cxn ang="T48">
                      <a:pos x="T20" y="T21"/>
                    </a:cxn>
                    <a:cxn ang="T49">
                      <a:pos x="T22" y="T23"/>
                    </a:cxn>
                    <a:cxn ang="T50">
                      <a:pos x="T24" y="T25"/>
                    </a:cxn>
                    <a:cxn ang="T51">
                      <a:pos x="T26" y="T27"/>
                    </a:cxn>
                    <a:cxn ang="T52">
                      <a:pos x="T28" y="T29"/>
                    </a:cxn>
                    <a:cxn ang="T53">
                      <a:pos x="T30" y="T31"/>
                    </a:cxn>
                    <a:cxn ang="T54">
                      <a:pos x="T32" y="T33"/>
                    </a:cxn>
                    <a:cxn ang="T55">
                      <a:pos x="T34" y="T35"/>
                    </a:cxn>
                    <a:cxn ang="T56">
                      <a:pos x="T36" y="T37"/>
                    </a:cxn>
                  </a:cxnLst>
                  <a:rect l="T57" t="T58" r="T59" b="T60"/>
                  <a:pathLst>
                    <a:path w="640" h="121">
                      <a:moveTo>
                        <a:pt x="608" y="39"/>
                      </a:moveTo>
                      <a:lnTo>
                        <a:pt x="599" y="42"/>
                      </a:lnTo>
                      <a:lnTo>
                        <a:pt x="590" y="44"/>
                      </a:lnTo>
                      <a:lnTo>
                        <a:pt x="582" y="46"/>
                      </a:lnTo>
                      <a:lnTo>
                        <a:pt x="582" y="49"/>
                      </a:lnTo>
                      <a:lnTo>
                        <a:pt x="593" y="51"/>
                      </a:lnTo>
                      <a:lnTo>
                        <a:pt x="594" y="51"/>
                      </a:lnTo>
                      <a:lnTo>
                        <a:pt x="594" y="113"/>
                      </a:lnTo>
                      <a:lnTo>
                        <a:pt x="593" y="114"/>
                      </a:lnTo>
                      <a:lnTo>
                        <a:pt x="581" y="115"/>
                      </a:lnTo>
                      <a:lnTo>
                        <a:pt x="581" y="119"/>
                      </a:lnTo>
                      <a:lnTo>
                        <a:pt x="623" y="119"/>
                      </a:lnTo>
                      <a:lnTo>
                        <a:pt x="623" y="115"/>
                      </a:lnTo>
                      <a:lnTo>
                        <a:pt x="609" y="114"/>
                      </a:lnTo>
                      <a:lnTo>
                        <a:pt x="608" y="113"/>
                      </a:lnTo>
                      <a:lnTo>
                        <a:pt x="608" y="65"/>
                      </a:lnTo>
                      <a:lnTo>
                        <a:pt x="612" y="57"/>
                      </a:lnTo>
                      <a:lnTo>
                        <a:pt x="608" y="57"/>
                      </a:lnTo>
                      <a:lnTo>
                        <a:pt x="608" y="3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4" name="Freeform 94">
                  <a:extLst>
                    <a:ext uri="{FF2B5EF4-FFF2-40B4-BE49-F238E27FC236}">
                      <a16:creationId xmlns:a16="http://schemas.microsoft.com/office/drawing/2014/main" id="{1A34D032-0492-48CF-9500-E8374F74913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635 w 640"/>
                    <a:gd name="T1" fmla="*/ 39 h 121"/>
                    <a:gd name="T2" fmla="*/ 621 w 640"/>
                    <a:gd name="T3" fmla="*/ 39 h 121"/>
                    <a:gd name="T4" fmla="*/ 612 w 640"/>
                    <a:gd name="T5" fmla="*/ 50 h 121"/>
                    <a:gd name="T6" fmla="*/ 608 w 640"/>
                    <a:gd name="T7" fmla="*/ 57 h 121"/>
                    <a:gd name="T8" fmla="*/ 612 w 640"/>
                    <a:gd name="T9" fmla="*/ 57 h 121"/>
                    <a:gd name="T10" fmla="*/ 613 w 640"/>
                    <a:gd name="T11" fmla="*/ 56 h 121"/>
                    <a:gd name="T12" fmla="*/ 617 w 640"/>
                    <a:gd name="T13" fmla="*/ 53 h 121"/>
                    <a:gd name="T14" fmla="*/ 639 w 640"/>
                    <a:gd name="T15" fmla="*/ 53 h 121"/>
                    <a:gd name="T16" fmla="*/ 639 w 640"/>
                    <a:gd name="T17" fmla="*/ 51 h 121"/>
                    <a:gd name="T18" fmla="*/ 640 w 640"/>
                    <a:gd name="T19" fmla="*/ 44 h 121"/>
                    <a:gd name="T20" fmla="*/ 635 w 640"/>
                    <a:gd name="T21" fmla="*/ 39 h 121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0"/>
                    <a:gd name="T34" fmla="*/ 0 h 121"/>
                    <a:gd name="T35" fmla="*/ 640 w 640"/>
                    <a:gd name="T36" fmla="*/ 121 h 121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0" h="121">
                      <a:moveTo>
                        <a:pt x="635" y="39"/>
                      </a:moveTo>
                      <a:lnTo>
                        <a:pt x="621" y="39"/>
                      </a:lnTo>
                      <a:lnTo>
                        <a:pt x="612" y="50"/>
                      </a:lnTo>
                      <a:lnTo>
                        <a:pt x="608" y="57"/>
                      </a:lnTo>
                      <a:lnTo>
                        <a:pt x="612" y="57"/>
                      </a:lnTo>
                      <a:lnTo>
                        <a:pt x="613" y="56"/>
                      </a:lnTo>
                      <a:lnTo>
                        <a:pt x="617" y="53"/>
                      </a:lnTo>
                      <a:lnTo>
                        <a:pt x="639" y="53"/>
                      </a:lnTo>
                      <a:lnTo>
                        <a:pt x="639" y="51"/>
                      </a:lnTo>
                      <a:lnTo>
                        <a:pt x="640" y="44"/>
                      </a:lnTo>
                      <a:lnTo>
                        <a:pt x="635" y="3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25655" name="Freeform 93">
                  <a:extLst>
                    <a:ext uri="{FF2B5EF4-FFF2-40B4-BE49-F238E27FC236}">
                      <a16:creationId xmlns:a16="http://schemas.microsoft.com/office/drawing/2014/main" id="{34F11C32-E5CE-4825-8BA6-19F349C7286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568" y="56"/>
                  <a:ext cx="640" cy="121"/>
                </a:xfrm>
                <a:custGeom>
                  <a:avLst/>
                  <a:gdLst>
                    <a:gd name="T0" fmla="*/ 639 w 640"/>
                    <a:gd name="T1" fmla="*/ 53 h 121"/>
                    <a:gd name="T2" fmla="*/ 625 w 640"/>
                    <a:gd name="T3" fmla="*/ 53 h 121"/>
                    <a:gd name="T4" fmla="*/ 627 w 640"/>
                    <a:gd name="T5" fmla="*/ 54 h 121"/>
                    <a:gd name="T6" fmla="*/ 629 w 640"/>
                    <a:gd name="T7" fmla="*/ 56 h 121"/>
                    <a:gd name="T8" fmla="*/ 630 w 640"/>
                    <a:gd name="T9" fmla="*/ 57 h 121"/>
                    <a:gd name="T10" fmla="*/ 632 w 640"/>
                    <a:gd name="T11" fmla="*/ 57 h 121"/>
                    <a:gd name="T12" fmla="*/ 634 w 640"/>
                    <a:gd name="T13" fmla="*/ 56 h 121"/>
                    <a:gd name="T14" fmla="*/ 638 w 640"/>
                    <a:gd name="T15" fmla="*/ 55 h 121"/>
                    <a:gd name="T16" fmla="*/ 639 w 640"/>
                    <a:gd name="T17" fmla="*/ 53 h 12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640"/>
                    <a:gd name="T28" fmla="*/ 0 h 121"/>
                    <a:gd name="T29" fmla="*/ 640 w 640"/>
                    <a:gd name="T30" fmla="*/ 121 h 12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640" h="121">
                      <a:moveTo>
                        <a:pt x="639" y="53"/>
                      </a:moveTo>
                      <a:lnTo>
                        <a:pt x="625" y="53"/>
                      </a:lnTo>
                      <a:lnTo>
                        <a:pt x="627" y="54"/>
                      </a:lnTo>
                      <a:lnTo>
                        <a:pt x="629" y="56"/>
                      </a:lnTo>
                      <a:lnTo>
                        <a:pt x="630" y="57"/>
                      </a:lnTo>
                      <a:lnTo>
                        <a:pt x="632" y="57"/>
                      </a:lnTo>
                      <a:lnTo>
                        <a:pt x="634" y="56"/>
                      </a:lnTo>
                      <a:lnTo>
                        <a:pt x="638" y="55"/>
                      </a:lnTo>
                      <a:lnTo>
                        <a:pt x="639" y="5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8" name="Group 90">
                <a:extLst>
                  <a:ext uri="{FF2B5EF4-FFF2-40B4-BE49-F238E27FC236}">
                    <a16:creationId xmlns:a16="http://schemas.microsoft.com/office/drawing/2014/main" id="{2FAF1446-1604-416D-9492-36E8BE11023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351" y="100"/>
                <a:ext cx="189" cy="2"/>
                <a:chOff x="1351" y="100"/>
                <a:chExt cx="189" cy="2"/>
              </a:xfrm>
            </p:grpSpPr>
            <p:sp>
              <p:nvSpPr>
                <p:cNvPr id="25643" name="Freeform 91">
                  <a:extLst>
                    <a:ext uri="{FF2B5EF4-FFF2-40B4-BE49-F238E27FC236}">
                      <a16:creationId xmlns:a16="http://schemas.microsoft.com/office/drawing/2014/main" id="{2354217D-7D94-45CF-BCB1-5D9560E04D4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351" y="100"/>
                  <a:ext cx="189" cy="2"/>
                </a:xfrm>
                <a:custGeom>
                  <a:avLst/>
                  <a:gdLst>
                    <a:gd name="T0" fmla="*/ 0 w 189"/>
                    <a:gd name="T1" fmla="*/ 0 h 2"/>
                    <a:gd name="T2" fmla="*/ 189 w 189"/>
                    <a:gd name="T3" fmla="*/ 0 h 2"/>
                    <a:gd name="T4" fmla="*/ 0 60000 65536"/>
                    <a:gd name="T5" fmla="*/ 0 60000 65536"/>
                    <a:gd name="T6" fmla="*/ 0 w 189"/>
                    <a:gd name="T7" fmla="*/ 0 h 2"/>
                    <a:gd name="T8" fmla="*/ 189 w 189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89" h="2">
                      <a:moveTo>
                        <a:pt x="0" y="0"/>
                      </a:moveTo>
                      <a:lnTo>
                        <a:pt x="189" y="0"/>
                      </a:lnTo>
                    </a:path>
                  </a:pathLst>
                </a:custGeom>
                <a:noFill/>
                <a:ln w="744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39" name="Group 88">
                <a:extLst>
                  <a:ext uri="{FF2B5EF4-FFF2-40B4-BE49-F238E27FC236}">
                    <a16:creationId xmlns:a16="http://schemas.microsoft.com/office/drawing/2014/main" id="{83537252-F2A5-4EDF-8F80-35C51F28CC7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351" y="132"/>
                <a:ext cx="189" cy="2"/>
                <a:chOff x="1351" y="132"/>
                <a:chExt cx="189" cy="2"/>
              </a:xfrm>
            </p:grpSpPr>
            <p:sp>
              <p:nvSpPr>
                <p:cNvPr id="25642" name="Freeform 89">
                  <a:extLst>
                    <a:ext uri="{FF2B5EF4-FFF2-40B4-BE49-F238E27FC236}">
                      <a16:creationId xmlns:a16="http://schemas.microsoft.com/office/drawing/2014/main" id="{684F2864-8CC3-47E9-8690-A7F03B1E15C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1351" y="132"/>
                  <a:ext cx="189" cy="2"/>
                </a:xfrm>
                <a:custGeom>
                  <a:avLst/>
                  <a:gdLst>
                    <a:gd name="T0" fmla="*/ 0 w 189"/>
                    <a:gd name="T1" fmla="*/ 0 h 2"/>
                    <a:gd name="T2" fmla="*/ 189 w 189"/>
                    <a:gd name="T3" fmla="*/ 0 h 2"/>
                    <a:gd name="T4" fmla="*/ 0 60000 65536"/>
                    <a:gd name="T5" fmla="*/ 0 60000 65536"/>
                    <a:gd name="T6" fmla="*/ 0 w 189"/>
                    <a:gd name="T7" fmla="*/ 0 h 2"/>
                    <a:gd name="T8" fmla="*/ 189 w 189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189" h="2">
                      <a:moveTo>
                        <a:pt x="0" y="0"/>
                      </a:moveTo>
                      <a:lnTo>
                        <a:pt x="189" y="0"/>
                      </a:lnTo>
                    </a:path>
                  </a:pathLst>
                </a:custGeom>
                <a:noFill/>
                <a:ln w="744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40" name="Group 86">
                <a:extLst>
                  <a:ext uri="{FF2B5EF4-FFF2-40B4-BE49-F238E27FC236}">
                    <a16:creationId xmlns:a16="http://schemas.microsoft.com/office/drawing/2014/main" id="{73457E80-6B37-4F41-9C42-590838D2D15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212" y="34"/>
                <a:ext cx="60" cy="7"/>
                <a:chOff x="2212" y="34"/>
                <a:chExt cx="60" cy="7"/>
              </a:xfrm>
            </p:grpSpPr>
            <p:sp>
              <p:nvSpPr>
                <p:cNvPr id="25641" name="Freeform 87">
                  <a:extLst>
                    <a:ext uri="{FF2B5EF4-FFF2-40B4-BE49-F238E27FC236}">
                      <a16:creationId xmlns:a16="http://schemas.microsoft.com/office/drawing/2014/main" id="{ABEC0CE8-D652-40A9-A0C1-C2E41F01461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2212" y="34"/>
                  <a:ext cx="60" cy="7"/>
                </a:xfrm>
                <a:custGeom>
                  <a:avLst/>
                  <a:gdLst>
                    <a:gd name="T0" fmla="*/ 0 w 60"/>
                    <a:gd name="T1" fmla="*/ 3 h 7"/>
                    <a:gd name="T2" fmla="*/ 60 w 60"/>
                    <a:gd name="T3" fmla="*/ 3 h 7"/>
                    <a:gd name="T4" fmla="*/ 0 60000 65536"/>
                    <a:gd name="T5" fmla="*/ 0 60000 65536"/>
                    <a:gd name="T6" fmla="*/ 0 w 60"/>
                    <a:gd name="T7" fmla="*/ 0 h 7"/>
                    <a:gd name="T8" fmla="*/ 60 w 60"/>
                    <a:gd name="T9" fmla="*/ 7 h 7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60" h="7">
                      <a:moveTo>
                        <a:pt x="0" y="3"/>
                      </a:moveTo>
                      <a:lnTo>
                        <a:pt x="60" y="3"/>
                      </a:lnTo>
                    </a:path>
                  </a:pathLst>
                </a:custGeom>
                <a:noFill/>
                <a:ln w="5309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25613" name="Group 170">
              <a:extLst>
                <a:ext uri="{FF2B5EF4-FFF2-40B4-BE49-F238E27FC236}">
                  <a16:creationId xmlns:a16="http://schemas.microsoft.com/office/drawing/2014/main" id="{00C5C49A-9AE8-488F-93A3-DAB09E66B522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203848" y="2564904"/>
              <a:ext cx="304800" cy="55563"/>
              <a:chOff x="0" y="0"/>
              <a:chExt cx="479" cy="87"/>
            </a:xfrm>
          </p:grpSpPr>
          <p:grpSp>
            <p:nvGrpSpPr>
              <p:cNvPr id="25617" name="Group 173">
                <a:extLst>
                  <a:ext uri="{FF2B5EF4-FFF2-40B4-BE49-F238E27FC236}">
                    <a16:creationId xmlns:a16="http://schemas.microsoft.com/office/drawing/2014/main" id="{435447E4-7ECF-45B9-9963-083C94E1240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336" y="0"/>
                <a:ext cx="143" cy="87"/>
                <a:chOff x="336" y="0"/>
                <a:chExt cx="143" cy="87"/>
              </a:xfrm>
            </p:grpSpPr>
            <p:sp>
              <p:nvSpPr>
                <p:cNvPr id="25620" name="Freeform 174">
                  <a:extLst>
                    <a:ext uri="{FF2B5EF4-FFF2-40B4-BE49-F238E27FC236}">
                      <a16:creationId xmlns:a16="http://schemas.microsoft.com/office/drawing/2014/main" id="{2184A0E2-902C-4AA1-B34B-40E3B4B5FC2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336" y="0"/>
                  <a:ext cx="143" cy="87"/>
                </a:xfrm>
                <a:custGeom>
                  <a:avLst/>
                  <a:gdLst>
                    <a:gd name="T0" fmla="*/ 0 w 143"/>
                    <a:gd name="T1" fmla="*/ 0 h 87"/>
                    <a:gd name="T2" fmla="*/ 34 w 143"/>
                    <a:gd name="T3" fmla="*/ 44 h 87"/>
                    <a:gd name="T4" fmla="*/ 0 w 143"/>
                    <a:gd name="T5" fmla="*/ 87 h 87"/>
                    <a:gd name="T6" fmla="*/ 142 w 143"/>
                    <a:gd name="T7" fmla="*/ 44 h 87"/>
                    <a:gd name="T8" fmla="*/ 0 w 143"/>
                    <a:gd name="T9" fmla="*/ 0 h 8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43"/>
                    <a:gd name="T16" fmla="*/ 0 h 87"/>
                    <a:gd name="T17" fmla="*/ 143 w 143"/>
                    <a:gd name="T18" fmla="*/ 87 h 8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43" h="87">
                      <a:moveTo>
                        <a:pt x="0" y="0"/>
                      </a:moveTo>
                      <a:lnTo>
                        <a:pt x="34" y="44"/>
                      </a:lnTo>
                      <a:lnTo>
                        <a:pt x="0" y="87"/>
                      </a:lnTo>
                      <a:lnTo>
                        <a:pt x="142" y="44"/>
                      </a:lnTo>
                      <a:lnTo>
                        <a:pt x="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25618" name="Group 171">
                <a:extLst>
                  <a:ext uri="{FF2B5EF4-FFF2-40B4-BE49-F238E27FC236}">
                    <a16:creationId xmlns:a16="http://schemas.microsoft.com/office/drawing/2014/main" id="{03658C24-084A-438D-A825-D83DD93442A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" y="44"/>
                <a:ext cx="383" cy="2"/>
                <a:chOff x="5" y="44"/>
                <a:chExt cx="383" cy="2"/>
              </a:xfrm>
            </p:grpSpPr>
            <p:sp>
              <p:nvSpPr>
                <p:cNvPr id="25619" name="Freeform 172">
                  <a:extLst>
                    <a:ext uri="{FF2B5EF4-FFF2-40B4-BE49-F238E27FC236}">
                      <a16:creationId xmlns:a16="http://schemas.microsoft.com/office/drawing/2014/main" id="{ED9ADDE2-3418-46C5-B1A8-E035B7C76F5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" y="44"/>
                  <a:ext cx="383" cy="2"/>
                </a:xfrm>
                <a:custGeom>
                  <a:avLst/>
                  <a:gdLst>
                    <a:gd name="T0" fmla="*/ 383 w 383"/>
                    <a:gd name="T1" fmla="*/ 0 h 2"/>
                    <a:gd name="T2" fmla="*/ 0 w 383"/>
                    <a:gd name="T3" fmla="*/ 0 h 2"/>
                    <a:gd name="T4" fmla="*/ 0 60000 65536"/>
                    <a:gd name="T5" fmla="*/ 0 60000 65536"/>
                    <a:gd name="T6" fmla="*/ 0 w 383"/>
                    <a:gd name="T7" fmla="*/ 0 h 2"/>
                    <a:gd name="T8" fmla="*/ 383 w 383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383" h="2">
                      <a:moveTo>
                        <a:pt x="383" y="0"/>
                      </a:moveTo>
                      <a:lnTo>
                        <a:pt x="0" y="0"/>
                      </a:lnTo>
                    </a:path>
                  </a:pathLst>
                </a:custGeom>
                <a:noFill/>
                <a:ln w="6858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sp>
          <p:nvSpPr>
            <p:cNvPr id="25614" name="TextBox 181">
              <a:extLst>
                <a:ext uri="{FF2B5EF4-FFF2-40B4-BE49-F238E27FC236}">
                  <a16:creationId xmlns:a16="http://schemas.microsoft.com/office/drawing/2014/main" id="{1BED8116-CCAD-4C3B-984E-063159B0E089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187624" y="2420888"/>
              <a:ext cx="216024" cy="3077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r>
                <a:rPr lang="el-GR" altLang="el-GR" sz="1400"/>
                <a:t>+</a:t>
              </a:r>
            </a:p>
          </p:txBody>
        </p:sp>
        <p:sp>
          <p:nvSpPr>
            <p:cNvPr id="25615" name="TextBox 182">
              <a:extLst>
                <a:ext uri="{FF2B5EF4-FFF2-40B4-BE49-F238E27FC236}">
                  <a16:creationId xmlns:a16="http://schemas.microsoft.com/office/drawing/2014/main" id="{1B2DAC4A-636E-4B7C-8E1F-42BBAE6849CF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148064" y="2420889"/>
              <a:ext cx="144016" cy="3077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r>
                <a:rPr lang="el-GR" altLang="el-GR" sz="1400"/>
                <a:t>+</a:t>
              </a:r>
            </a:p>
          </p:txBody>
        </p:sp>
        <p:sp>
          <p:nvSpPr>
            <p:cNvPr id="25616" name="TextBox 183">
              <a:extLst>
                <a:ext uri="{FF2B5EF4-FFF2-40B4-BE49-F238E27FC236}">
                  <a16:creationId xmlns:a16="http://schemas.microsoft.com/office/drawing/2014/main" id="{E4ADD69D-60E9-43B6-854B-B3A5892AF710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83968" y="2420889"/>
              <a:ext cx="216024" cy="3077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r>
                <a:rPr lang="el-GR" altLang="el-GR" sz="1400"/>
                <a:t>+</a:t>
              </a:r>
            </a:p>
          </p:txBody>
        </p:sp>
      </p:grpSp>
      <p:sp>
        <p:nvSpPr>
          <p:cNvPr id="183" name="Rectangle 182">
            <a:extLst>
              <a:ext uri="{FF2B5EF4-FFF2-40B4-BE49-F238E27FC236}">
                <a16:creationId xmlns:a16="http://schemas.microsoft.com/office/drawing/2014/main" id="{F05E3E87-ECE5-47E4-AB68-05AB225D15B2}"/>
              </a:ext>
            </a:extLst>
          </p:cNvPr>
          <p:cNvSpPr/>
          <p:nvPr/>
        </p:nvSpPr>
        <p:spPr>
          <a:xfrm>
            <a:off x="250825" y="3284538"/>
            <a:ext cx="2271713" cy="5238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sz="1400" dirty="0">
                <a:latin typeface="+mn-lt"/>
                <a:cs typeface="+mn-cs"/>
              </a:rPr>
              <a:t>Άσκηση 2.</a:t>
            </a:r>
          </a:p>
          <a:p>
            <a:pPr>
              <a:defRPr/>
            </a:pPr>
            <a:r>
              <a:rPr lang="el-GR" sz="1400" dirty="0">
                <a:latin typeface="+mn-lt"/>
                <a:cs typeface="+mn-cs"/>
              </a:rPr>
              <a:t>Θεωρείστε την αντίδραση </a:t>
            </a:r>
          </a:p>
        </p:txBody>
      </p:sp>
      <p:pic>
        <p:nvPicPr>
          <p:cNvPr id="25609" name="Picture 183">
            <a:extLst>
              <a:ext uri="{FF2B5EF4-FFF2-40B4-BE49-F238E27FC236}">
                <a16:creationId xmlns:a16="http://schemas.microsoft.com/office/drawing/2014/main" id="{F0203D8B-82EF-49E5-BDCF-9F024B9B391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4075" y="3789363"/>
            <a:ext cx="3670300" cy="1003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616" name="Rectangle 184">
            <a:extLst>
              <a:ext uri="{FF2B5EF4-FFF2-40B4-BE49-F238E27FC236}">
                <a16:creationId xmlns:a16="http://schemas.microsoft.com/office/drawing/2014/main" id="{AC972B91-3254-4615-98F5-86B5807E59CA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4941888"/>
            <a:ext cx="8642350" cy="738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marL="0" lvl="1" algn="just">
              <a:tabLst>
                <a:tab pos="1597025" algn="l"/>
              </a:tabLst>
              <a:defRPr/>
            </a:pPr>
            <a:r>
              <a:rPr lang="el-GR" sz="1400" dirty="0">
                <a:latin typeface="+mn-lt"/>
                <a:cs typeface="+mn-cs"/>
              </a:rPr>
              <a:t>Αναγνωρίστε το </a:t>
            </a:r>
            <a:r>
              <a:rPr lang="el-GR" sz="1400" dirty="0" err="1">
                <a:latin typeface="+mn-lt"/>
                <a:cs typeface="+mn-cs"/>
              </a:rPr>
              <a:t>πυρηνόφιλο</a:t>
            </a:r>
            <a:r>
              <a:rPr lang="el-GR" sz="1400" dirty="0">
                <a:latin typeface="+mn-lt"/>
                <a:cs typeface="+mn-cs"/>
              </a:rPr>
              <a:t> κέντρο, το </a:t>
            </a:r>
            <a:r>
              <a:rPr lang="el-GR" sz="1400" dirty="0" err="1">
                <a:latin typeface="+mn-lt"/>
                <a:cs typeface="+mn-cs"/>
              </a:rPr>
              <a:t>ηλεκτρονιόφιλο</a:t>
            </a:r>
            <a:r>
              <a:rPr lang="el-GR" sz="1400" dirty="0">
                <a:latin typeface="+mn-lt"/>
                <a:cs typeface="+mn-cs"/>
              </a:rPr>
              <a:t> κέντρο και την αποχωρούσα ομάδα για την αντίδραση από αριστερά προς τα δεξιά. (Μη διστάσετε να σχεδιάσετε τους δεσμούς μεταξύ των ατόμων θείου και κάθε </a:t>
            </a:r>
            <a:r>
              <a:rPr lang="el-GR" sz="1400" dirty="0" err="1">
                <a:latin typeface="+mn-lt"/>
                <a:cs typeface="+mn-cs"/>
              </a:rPr>
              <a:t>μεθυλομάδας</a:t>
            </a:r>
            <a:r>
              <a:rPr lang="el-GR" sz="1400" dirty="0">
                <a:latin typeface="+mn-lt"/>
                <a:cs typeface="+mn-cs"/>
              </a:rPr>
              <a:t>, αν είναι απαραίτητο.)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2682FC-DFAD-48CD-96A7-C29A3398C80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200" dirty="0"/>
              <a:t>Ασκήσεις</a:t>
            </a:r>
          </a:p>
        </p:txBody>
      </p:sp>
      <p:sp>
        <p:nvSpPr>
          <p:cNvPr id="26627" name="Rectangle 1">
            <a:extLst>
              <a:ext uri="{FF2B5EF4-FFF2-40B4-BE49-F238E27FC236}">
                <a16:creationId xmlns:a16="http://schemas.microsoft.com/office/drawing/2014/main" id="{E5075EE2-D3B8-4E75-8AEB-B0A269C4D0C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1560513"/>
            <a:ext cx="7488237" cy="738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Άσκηση 3.</a:t>
            </a:r>
          </a:p>
          <a:p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Για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καθεμία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από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τις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ακόλουθες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ομάδες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,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δείξτε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πώς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η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δεύτερη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δομή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συντονισμού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μπορεί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να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εξαχθεί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από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την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πρώτη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με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τον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συμβολισμό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του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κυρτού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 </a:t>
            </a:r>
            <a:r>
              <a:rPr lang="el-GR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βέλους</a:t>
            </a:r>
            <a:r>
              <a:rPr lang="en-US" altLang="el-GR" sz="1400">
                <a:solidFill>
                  <a:srgbClr val="231F20"/>
                </a:solidFill>
                <a:latin typeface="Georgia" panose="02040502050405020303" pitchFamily="18" charset="0"/>
              </a:rPr>
              <a:t>. </a:t>
            </a:r>
            <a:endParaRPr lang="en-US" altLang="el-GR" sz="1400">
              <a:latin typeface="Georgia" panose="02040502050405020303" pitchFamily="18" charset="0"/>
            </a:endParaRPr>
          </a:p>
        </p:txBody>
      </p:sp>
      <p:pic>
        <p:nvPicPr>
          <p:cNvPr id="26628" name="Picture 2">
            <a:extLst>
              <a:ext uri="{FF2B5EF4-FFF2-40B4-BE49-F238E27FC236}">
                <a16:creationId xmlns:a16="http://schemas.microsoft.com/office/drawing/2014/main" id="{3AD773CE-E326-487F-89EB-12BF95E32C9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93813" y="2349500"/>
            <a:ext cx="5365750" cy="1196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9" name="Rectangle 689">
            <a:extLst>
              <a:ext uri="{FF2B5EF4-FFF2-40B4-BE49-F238E27FC236}">
                <a16:creationId xmlns:a16="http://schemas.microsoft.com/office/drawing/2014/main" id="{705F3693-5A4D-46CE-ADEF-BD4FFB4FE5C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B00F48-C62B-413D-9174-F16DDCC14E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200" dirty="0"/>
              <a:t>Ασκήσεις</a:t>
            </a:r>
          </a:p>
        </p:txBody>
      </p:sp>
      <p:sp>
        <p:nvSpPr>
          <p:cNvPr id="27651" name="Rectangle 689">
            <a:extLst>
              <a:ext uri="{FF2B5EF4-FFF2-40B4-BE49-F238E27FC236}">
                <a16:creationId xmlns:a16="http://schemas.microsoft.com/office/drawing/2014/main" id="{AACC158B-9CA5-411D-B381-41094F747B8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l-GR" altLang="el-GR"/>
          </a:p>
        </p:txBody>
      </p:sp>
      <p:sp>
        <p:nvSpPr>
          <p:cNvPr id="27652" name="Rectangle 1">
            <a:extLst>
              <a:ext uri="{FF2B5EF4-FFF2-40B4-BE49-F238E27FC236}">
                <a16:creationId xmlns:a16="http://schemas.microsoft.com/office/drawing/2014/main" id="{8BE8D2E0-45B7-4834-94F9-EB13AC8766C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1447800"/>
            <a:ext cx="8642350" cy="1570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Άσκηση 4.</a:t>
            </a:r>
          </a:p>
          <a:p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Ακολουθεί μία σειρά αντιδράσεων οξέος- βάσης που αναπαριστά τα μεμονωμένα στάδια σε ένα γνωστό οργανικό μετασχηματισμό, την αντικατάσταση του - 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 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από το - 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OH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 σε έναν άνθρακα συνδεδεμένο με τρεις αλκυλο ομάδες. Θεωρώντας μόνο την κατεύθυνση από αριστερά προς τα δεξιά, ταξινομήστε κάθε αντίδραση ως αντίδραση οξέος- βάσης κατά 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 ή αντίδραση σχηματισμού 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/ 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διάστασης οξέος- βάσης κατά 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Lewis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. Ταξινομήστε κάθε επισημασμένο είδος (ή ομάδα εντός αυτών των ειδών) με έναν από τους παρακάτω όρους: 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βάση κατά </a:t>
            </a:r>
            <a:r>
              <a:rPr lang="en-US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, οξύ κατά </a:t>
            </a:r>
            <a:r>
              <a:rPr lang="en-US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,</a:t>
            </a:r>
            <a:r>
              <a:rPr lang="el-GR" altLang="el-GR" sz="1200" i="1"/>
              <a:t> 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πυρηνόφιλο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, 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πυρηνόφιλο κέντρο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, 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ηλεκτρονιόφιλο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, 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ηλεκτρονιόφιλο κέντρο 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και/ή </a:t>
            </a:r>
            <a:r>
              <a:rPr lang="el-GR" altLang="el-GR" sz="12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αποχωρούσα ομάδα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. Για αντιδράσεις οξέος- βάσης κατά 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</a:t>
            </a:r>
            <a:r>
              <a:rPr lang="el-GR" altLang="el-GR" sz="12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, δείξτε τα συζυγή ζεύγη οξέος- βάσης.</a:t>
            </a:r>
          </a:p>
        </p:txBody>
      </p:sp>
      <p:pic>
        <p:nvPicPr>
          <p:cNvPr id="27653" name="Picture 2">
            <a:extLst>
              <a:ext uri="{FF2B5EF4-FFF2-40B4-BE49-F238E27FC236}">
                <a16:creationId xmlns:a16="http://schemas.microsoft.com/office/drawing/2014/main" id="{90B14286-5BA3-4C62-9C85-80595E88C8C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127"/>
          <a:stretch>
            <a:fillRect/>
          </a:stretch>
        </p:blipFill>
        <p:spPr bwMode="auto">
          <a:xfrm>
            <a:off x="2068513" y="3017838"/>
            <a:ext cx="5014912" cy="3219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654" name="TextBox 7">
            <a:extLst>
              <a:ext uri="{FF2B5EF4-FFF2-40B4-BE49-F238E27FC236}">
                <a16:creationId xmlns:a16="http://schemas.microsoft.com/office/drawing/2014/main" id="{1FB89CA0-3E32-43C3-8A45-A9D5DDFB575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24525" y="3500438"/>
            <a:ext cx="360363" cy="231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 sz="900"/>
              <a:t>1</a:t>
            </a:r>
          </a:p>
        </p:txBody>
      </p:sp>
      <p:sp>
        <p:nvSpPr>
          <p:cNvPr id="27655" name="TextBox 8">
            <a:extLst>
              <a:ext uri="{FF2B5EF4-FFF2-40B4-BE49-F238E27FC236}">
                <a16:creationId xmlns:a16="http://schemas.microsoft.com/office/drawing/2014/main" id="{99639708-1DB7-4BD6-A07C-7B78A3A8978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24525" y="4278313"/>
            <a:ext cx="360363" cy="230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 sz="900"/>
              <a:t>2</a:t>
            </a:r>
          </a:p>
        </p:txBody>
      </p:sp>
      <p:sp>
        <p:nvSpPr>
          <p:cNvPr id="27656" name="TextBox 9">
            <a:extLst>
              <a:ext uri="{FF2B5EF4-FFF2-40B4-BE49-F238E27FC236}">
                <a16:creationId xmlns:a16="http://schemas.microsoft.com/office/drawing/2014/main" id="{BC7A8F5F-3BEA-48D0-836E-8C35D5FC31F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24525" y="4999038"/>
            <a:ext cx="360363" cy="230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l-GR" sz="900"/>
              <a:t>3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D314F7-CB45-4809-B06D-4D65DDC84D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000" dirty="0"/>
              <a:t>Ισχύς Οξέων κατά </a:t>
            </a:r>
            <a:r>
              <a:rPr lang="en-US" sz="3000" dirty="0"/>
              <a:t>Br</a:t>
            </a:r>
            <a:r>
              <a:rPr lang="el-GR" sz="3000" dirty="0"/>
              <a:t>ø</a:t>
            </a:r>
            <a:r>
              <a:rPr lang="en-US" sz="3000" dirty="0" err="1"/>
              <a:t>nsted</a:t>
            </a:r>
            <a:endParaRPr lang="el-GR" sz="3000" dirty="0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A39DF0D1-03B3-400C-9E0D-1BB11A069ABC}"/>
              </a:ext>
            </a:extLst>
          </p:cNvPr>
          <p:cNvSpPr/>
          <p:nvPr/>
        </p:nvSpPr>
        <p:spPr>
          <a:xfrm>
            <a:off x="250825" y="1484313"/>
            <a:ext cx="8642350" cy="1323975"/>
          </a:xfrm>
          <a:prstGeom prst="rect">
            <a:avLst/>
          </a:prstGeom>
        </p:spPr>
        <p:txBody>
          <a:bodyPr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  <a:defRPr/>
            </a:pPr>
            <a:r>
              <a:rPr lang="el-GR" sz="2000" dirty="0">
                <a:latin typeface="+mn-lt"/>
                <a:cs typeface="Arial" charset="0"/>
              </a:rPr>
              <a:t>Η ισχύς ενός οξέος κατά </a:t>
            </a:r>
            <a:r>
              <a:rPr lang="el-GR" sz="2000" dirty="0" err="1">
                <a:latin typeface="+mn-lt"/>
                <a:cs typeface="Arial" charset="0"/>
              </a:rPr>
              <a:t>Brønsted</a:t>
            </a:r>
            <a:r>
              <a:rPr lang="el-GR" sz="2000" dirty="0">
                <a:latin typeface="+mn-lt"/>
                <a:cs typeface="Arial" charset="0"/>
              </a:rPr>
              <a:t> καθορίζεται από το πόσο εύκολα μεταφέρει ένα πρωτόνιο σε μία πρότυπη βάση κατά </a:t>
            </a:r>
            <a:r>
              <a:rPr lang="en-US" sz="2000" dirty="0">
                <a:latin typeface="+mn-lt"/>
                <a:cs typeface="Arial" charset="0"/>
              </a:rPr>
              <a:t>Br</a:t>
            </a:r>
            <a:r>
              <a:rPr lang="el-GR" sz="2000" dirty="0">
                <a:latin typeface="+mn-lt"/>
                <a:cs typeface="Arial" charset="0"/>
              </a:rPr>
              <a:t>ø</a:t>
            </a:r>
            <a:r>
              <a:rPr lang="en-US" sz="2000" dirty="0" err="1">
                <a:latin typeface="+mn-lt"/>
                <a:cs typeface="Arial" charset="0"/>
              </a:rPr>
              <a:t>nsted</a:t>
            </a:r>
            <a:r>
              <a:rPr lang="el-GR" sz="2000" dirty="0">
                <a:latin typeface="+mn-lt"/>
                <a:cs typeface="Arial" charset="0"/>
              </a:rPr>
              <a:t>. </a:t>
            </a:r>
          </a:p>
          <a:p>
            <a:pPr marL="342900" indent="-342900">
              <a:buFont typeface="Arial" panose="020B0604020202020204" pitchFamily="34" charset="0"/>
              <a:buChar char="•"/>
              <a:defRPr/>
            </a:pPr>
            <a:r>
              <a:rPr lang="el-GR" sz="2000" dirty="0">
                <a:latin typeface="+mn-lt"/>
                <a:cs typeface="Arial" charset="0"/>
              </a:rPr>
              <a:t>Η πρότυπη βάση που παραδοσιακά χρησιμοποιείται για σύγκριση είναι </a:t>
            </a:r>
            <a:r>
              <a:rPr lang="el-GR" sz="2000" b="1" dirty="0">
                <a:latin typeface="+mn-lt"/>
                <a:cs typeface="Arial" charset="0"/>
              </a:rPr>
              <a:t>το νερό</a:t>
            </a:r>
            <a:r>
              <a:rPr lang="el-GR" sz="2000" dirty="0">
                <a:latin typeface="+mn-lt"/>
                <a:cs typeface="Arial" charset="0"/>
              </a:rPr>
              <a:t>.</a:t>
            </a:r>
          </a:p>
        </p:txBody>
      </p:sp>
      <p:pic>
        <p:nvPicPr>
          <p:cNvPr id="28676" name="Picture 67" descr="ÎÏÎ¿ÏÎ­Î»ÎµÏÎ¼Î± ÎµÎ¹ÎºÏÎ½Î±Ï Î³Î¹Î± weak acid dissociation">
            <a:extLst>
              <a:ext uri="{FF2B5EF4-FFF2-40B4-BE49-F238E27FC236}">
                <a16:creationId xmlns:a16="http://schemas.microsoft.com/office/drawing/2014/main" id="{F208CC2A-E984-4A91-B47A-8A446D40F0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51" t="18446" r="5585" b="42429"/>
          <a:stretch>
            <a:fillRect/>
          </a:stretch>
        </p:blipFill>
        <p:spPr bwMode="auto">
          <a:xfrm>
            <a:off x="1547813" y="2959100"/>
            <a:ext cx="5976937" cy="1909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Ορθογώνιο 2">
            <a:extLst>
              <a:ext uri="{FF2B5EF4-FFF2-40B4-BE49-F238E27FC236}">
                <a16:creationId xmlns:a16="http://schemas.microsoft.com/office/drawing/2014/main" id="{4A5B3EF3-A2FB-4965-8CBF-9F4F509A542F}"/>
              </a:ext>
            </a:extLst>
          </p:cNvPr>
          <p:cNvSpPr/>
          <p:nvPr/>
        </p:nvSpPr>
        <p:spPr>
          <a:xfrm>
            <a:off x="3492500" y="4911725"/>
            <a:ext cx="2303463" cy="461963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n-US" sz="2400" spc="-10" dirty="0" err="1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p</a:t>
            </a:r>
            <a:r>
              <a:rPr lang="en-US" sz="2400" i="1" spc="-10" dirty="0" err="1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K</a:t>
            </a:r>
            <a:r>
              <a:rPr lang="en-US" sz="2400" spc="-10" dirty="0" err="1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a</a:t>
            </a:r>
            <a:r>
              <a:rPr lang="en-US" sz="2400" spc="-20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 </a:t>
            </a:r>
            <a:r>
              <a:rPr lang="en-US" sz="2400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=</a:t>
            </a:r>
            <a:r>
              <a:rPr lang="en-US" sz="2400" spc="-180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 </a:t>
            </a:r>
            <a:r>
              <a:rPr lang="en-US" sz="2400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–</a:t>
            </a:r>
            <a:r>
              <a:rPr lang="en-US" sz="2400" spc="-205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 </a:t>
            </a:r>
            <a:r>
              <a:rPr lang="en-US" sz="2400" spc="-15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log</a:t>
            </a:r>
            <a:r>
              <a:rPr lang="en-US" sz="2400" spc="-105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 </a:t>
            </a:r>
            <a:r>
              <a:rPr lang="en-US" sz="2400" i="1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K</a:t>
            </a:r>
            <a:r>
              <a:rPr lang="en-US" sz="2400" dirty="0">
                <a:solidFill>
                  <a:srgbClr val="231F20"/>
                </a:solidFill>
                <a:latin typeface="+mn-lt"/>
                <a:ea typeface="Times New Roman" panose="02020603050405020304" pitchFamily="18" charset="0"/>
              </a:rPr>
              <a:t>a</a:t>
            </a:r>
            <a:endParaRPr lang="el-GR" sz="2400" dirty="0">
              <a:latin typeface="+mn-lt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0ECA5F-8A6B-49A1-93E0-4F3CF1727E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000" dirty="0"/>
              <a:t>Ισχύς Οξέων κατά </a:t>
            </a:r>
            <a:r>
              <a:rPr lang="en-US" sz="3000" dirty="0"/>
              <a:t>Br</a:t>
            </a:r>
            <a:r>
              <a:rPr lang="el-GR" sz="3000" dirty="0"/>
              <a:t>ø</a:t>
            </a:r>
            <a:r>
              <a:rPr lang="en-US" sz="3000" dirty="0" err="1"/>
              <a:t>nsted</a:t>
            </a:r>
            <a:endParaRPr lang="el-GR" sz="3000" dirty="0"/>
          </a:p>
        </p:txBody>
      </p:sp>
      <p:pic>
        <p:nvPicPr>
          <p:cNvPr id="29699" name="Picture 10" descr="G:\Πασχαλίδης\Loudon Organic Chemistry\Νέος φάκελος\wetransfer-426142\Πίνακας 3.1.jpg">
            <a:extLst>
              <a:ext uri="{FF2B5EF4-FFF2-40B4-BE49-F238E27FC236}">
                <a16:creationId xmlns:a16="http://schemas.microsoft.com/office/drawing/2014/main" id="{F6944CD0-5AE7-4C0D-9BB7-2DF295B494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16088" y="1484313"/>
            <a:ext cx="5711825" cy="47926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BB0453-9A50-4A66-ACAB-DB23571B6D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000" dirty="0"/>
              <a:t>Ισχύς Οξέων κατά </a:t>
            </a:r>
            <a:r>
              <a:rPr lang="en-US" sz="3000" dirty="0"/>
              <a:t>Br</a:t>
            </a:r>
            <a:r>
              <a:rPr lang="el-GR" sz="3000" dirty="0"/>
              <a:t>ø</a:t>
            </a:r>
            <a:r>
              <a:rPr lang="en-US" sz="3000" dirty="0" err="1"/>
              <a:t>nsted</a:t>
            </a:r>
            <a:endParaRPr lang="el-GR" sz="3000" dirty="0"/>
          </a:p>
        </p:txBody>
      </p:sp>
      <p:sp>
        <p:nvSpPr>
          <p:cNvPr id="30723" name="Ορθογώνιο 2">
            <a:extLst>
              <a:ext uri="{FF2B5EF4-FFF2-40B4-BE49-F238E27FC236}">
                <a16:creationId xmlns:a16="http://schemas.microsoft.com/office/drawing/2014/main" id="{9EB86318-0588-4AB4-A2A9-9BF2B0CB0E7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86553" y="1700808"/>
            <a:ext cx="8540750" cy="47089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2857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buFont typeface="Arial" panose="020B0604020202020204" pitchFamily="34" charset="0"/>
              <a:buChar char="•"/>
            </a:pP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Ο ακριβής ορισμός της 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</a:t>
            </a:r>
            <a:r>
              <a:rPr lang="en-US" altLang="en-US" sz="2000" i="1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a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ενός οξέος σε υδατικό διάλυμα </a:t>
            </a:r>
            <a:r>
              <a:rPr lang="el-GR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περιορίζεται σε οξέα που είναι λιγότερο όξινα από το </a:t>
            </a:r>
            <a:r>
              <a:rPr lang="en-US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</a:t>
            </a:r>
            <a:r>
              <a:rPr lang="el-GR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3</a:t>
            </a:r>
            <a:r>
              <a:rPr lang="en-US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</a:t>
            </a:r>
            <a:r>
              <a:rPr lang="el-GR" altLang="en-US" sz="2000" b="1" baseline="30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+ </a:t>
            </a:r>
            <a:r>
              <a:rPr lang="el-GR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και περισσότερο όξινα από το </a:t>
            </a:r>
            <a:r>
              <a:rPr lang="en-US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</a:t>
            </a:r>
            <a:r>
              <a:rPr lang="el-GR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2</a:t>
            </a:r>
            <a:r>
              <a:rPr lang="en-US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</a:t>
            </a:r>
            <a:r>
              <a:rPr lang="el-GR" altLang="en-US" sz="2000" b="1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 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Ο λόγος είναι ότι το 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3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</a:t>
            </a:r>
            <a:r>
              <a:rPr lang="el-GR" altLang="en-US" sz="2000" baseline="30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+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είναι το ισχυρότερο οξύ που μπορεί να υπάρξει στο νερό. Εάν διαλύσουμε ένα ισχυρότερο οξύ στο νερό, αυτό ιοντίζεται αμέσως σε 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3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</a:t>
            </a:r>
            <a:r>
              <a:rPr lang="el-GR" altLang="en-US" sz="2000" baseline="30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+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 </a:t>
            </a:r>
            <a:endParaRPr lang="en-US" altLang="en-US" sz="2000" dirty="0">
              <a:solidFill>
                <a:srgbClr val="231F20"/>
              </a:solidFill>
              <a:latin typeface="Georgia" panose="02040502050405020303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buFont typeface="Arial" panose="020B0604020202020204" pitchFamily="34" charset="0"/>
              <a:buChar char="•"/>
            </a:pPr>
            <a:endParaRPr lang="en-US" altLang="en-US" sz="2000" dirty="0">
              <a:solidFill>
                <a:srgbClr val="231F20"/>
              </a:solidFill>
              <a:latin typeface="Georgia" panose="02040502050405020303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buFont typeface="Arial" panose="020B0604020202020204" pitchFamily="34" charset="0"/>
              <a:buChar char="•"/>
            </a:pP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Παρόμοια, το 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OH</a:t>
            </a:r>
            <a:r>
              <a:rPr lang="en-US" altLang="en-US" sz="2000" baseline="30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είναι η ισχυρότερη βάση που μπορεί να υπάρξει στο νερό και ισχυρότερες βάσεις αντιδρούν στιγμιαία με το νερό προς σχηματισμό 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OH</a:t>
            </a:r>
            <a:r>
              <a:rPr lang="en-US" altLang="en-US" sz="2000" baseline="30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 </a:t>
            </a:r>
            <a:endParaRPr lang="en-US" altLang="en-US" sz="2000" dirty="0">
              <a:solidFill>
                <a:srgbClr val="231F20"/>
              </a:solidFill>
              <a:latin typeface="Georgia" panose="02040502050405020303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buFont typeface="Arial" panose="020B0604020202020204" pitchFamily="34" charset="0"/>
              <a:buChar char="•"/>
            </a:pPr>
            <a:endParaRPr lang="en-US" altLang="en-US" sz="2000" dirty="0">
              <a:solidFill>
                <a:srgbClr val="231F20"/>
              </a:solidFill>
              <a:latin typeface="Georgia" panose="02040502050405020303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buFont typeface="Arial" panose="020B0604020202020204" pitchFamily="34" charset="0"/>
              <a:buChar char="•"/>
            </a:pP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Παρ’ όλα αυτά, τιμές 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</a:t>
            </a:r>
            <a:r>
              <a:rPr lang="en-US" altLang="en-US" sz="2000" i="1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a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για πολύ ισχυρά και πολύ ασθενή οξέα μπορούν να μετρηθούν σε άλλους διαλύτες και, μέσω διαφόρων μεθόδων, οι τιμές αυτές 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</a:t>
            </a:r>
            <a:r>
              <a:rPr lang="en-US" altLang="en-US" sz="2000" i="1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a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μπορούν, σε πολλές περιπτώσεις, να χρησιμοποιηθούν για την εκτίμηση τιμών 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</a:t>
            </a:r>
            <a:r>
              <a:rPr lang="en-US" altLang="en-US" sz="2000" i="1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</a:t>
            </a:r>
            <a:r>
              <a:rPr lang="en-US" altLang="en-US" sz="2000" dirty="0" err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a</a:t>
            </a:r>
            <a:r>
              <a:rPr lang="en-US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 sz="2000" dirty="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σε υδατικά συστήματα. </a:t>
            </a:r>
          </a:p>
          <a:p>
            <a:pPr>
              <a:buFont typeface="Arial" panose="020B0604020202020204" pitchFamily="34" charset="0"/>
              <a:buChar char="•"/>
            </a:pPr>
            <a:endParaRPr lang="el-GR" altLang="en-US" sz="2000" dirty="0">
              <a:solidFill>
                <a:srgbClr val="231F20"/>
              </a:solidFill>
              <a:latin typeface="Georgia" panose="02040502050405020303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0ECA5F-8A6B-49A1-93E0-4F3CF1727E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000" dirty="0"/>
              <a:t>Ισχύς Οξέων κατά </a:t>
            </a:r>
            <a:r>
              <a:rPr lang="en-US" sz="3000" dirty="0"/>
              <a:t>Br</a:t>
            </a:r>
            <a:r>
              <a:rPr lang="el-GR" sz="3000" dirty="0"/>
              <a:t>ø</a:t>
            </a:r>
            <a:r>
              <a:rPr lang="en-US" sz="3000" dirty="0" err="1"/>
              <a:t>nsted</a:t>
            </a:r>
            <a:endParaRPr lang="el-GR" sz="3000" dirty="0"/>
          </a:p>
        </p:txBody>
      </p:sp>
      <p:pic>
        <p:nvPicPr>
          <p:cNvPr id="31747" name="Picture 2" descr="ÎÏÎ¿ÏÎ­Î»ÎµÏÎ¼Î± ÎµÎ¹ÎºÏÎ½Î±Ï Î³Î¹Î± weak acid strength">
            <a:extLst>
              <a:ext uri="{FF2B5EF4-FFF2-40B4-BE49-F238E27FC236}">
                <a16:creationId xmlns:a16="http://schemas.microsoft.com/office/drawing/2014/main" id="{C8DAE276-561C-4E74-B422-8AFF8EAD42E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2275" y="1082675"/>
            <a:ext cx="5832475" cy="5226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3 - Στρογγυλεμένο ορθογώνιο">
            <a:extLst>
              <a:ext uri="{FF2B5EF4-FFF2-40B4-BE49-F238E27FC236}">
                <a16:creationId xmlns:a16="http://schemas.microsoft.com/office/drawing/2014/main" id="{5649B3A8-12E3-4CBF-BC9B-22B7709B8DC7}"/>
              </a:ext>
            </a:extLst>
          </p:cNvPr>
          <p:cNvSpPr/>
          <p:nvPr/>
        </p:nvSpPr>
        <p:spPr>
          <a:xfrm>
            <a:off x="1979613" y="2997200"/>
            <a:ext cx="2087562" cy="1944688"/>
          </a:xfrm>
          <a:prstGeom prst="roundRect">
            <a:avLst/>
          </a:prstGeom>
          <a:solidFill>
            <a:schemeClr val="accent1">
              <a:alpha val="2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5" name="4 - Στρογγυλεμένο ορθογώνιο">
            <a:extLst>
              <a:ext uri="{FF2B5EF4-FFF2-40B4-BE49-F238E27FC236}">
                <a16:creationId xmlns:a16="http://schemas.microsoft.com/office/drawing/2014/main" id="{98EA236D-7C42-47D1-86D5-EA22E675EC2C}"/>
              </a:ext>
            </a:extLst>
          </p:cNvPr>
          <p:cNvSpPr/>
          <p:nvPr/>
        </p:nvSpPr>
        <p:spPr>
          <a:xfrm>
            <a:off x="5148263" y="2997200"/>
            <a:ext cx="2087562" cy="1944688"/>
          </a:xfrm>
          <a:prstGeom prst="roundRect">
            <a:avLst/>
          </a:prstGeom>
          <a:solidFill>
            <a:srgbClr val="6763B7">
              <a:alpha val="2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BB0453-9A50-4A66-ACAB-DB23571B6D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sz="3000" dirty="0"/>
              <a:t>Ισχύς Οξέων κατά </a:t>
            </a:r>
            <a:r>
              <a:rPr lang="en-US" sz="3000" dirty="0"/>
              <a:t>Br</a:t>
            </a:r>
            <a:r>
              <a:rPr lang="el-GR" sz="3000" dirty="0"/>
              <a:t>ø</a:t>
            </a:r>
            <a:r>
              <a:rPr lang="en-US" sz="3000" dirty="0" err="1"/>
              <a:t>nsted</a:t>
            </a:r>
            <a:endParaRPr lang="el-GR" sz="3000" dirty="0"/>
          </a:p>
        </p:txBody>
      </p:sp>
      <p:sp>
        <p:nvSpPr>
          <p:cNvPr id="32771" name="Ορθογώνιο 2">
            <a:extLst>
              <a:ext uri="{FF2B5EF4-FFF2-40B4-BE49-F238E27FC236}">
                <a16:creationId xmlns:a16="http://schemas.microsoft.com/office/drawing/2014/main" id="{8E5EFABE-E44B-4209-938B-559DCF2B0F5D}"/>
              </a:ext>
            </a:extLst>
          </p:cNvPr>
          <p:cNvSpPr>
            <a:spLocks noChangeArrowheads="1"/>
          </p:cNvSpPr>
          <p:nvPr/>
        </p:nvSpPr>
        <p:spPr bwMode="auto">
          <a:xfrm>
            <a:off x="287338" y="1484313"/>
            <a:ext cx="8540750" cy="830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2857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buFont typeface="Arial" panose="020B0604020202020204" pitchFamily="34" charset="0"/>
              <a:buChar char="•"/>
            </a:pPr>
            <a:r>
              <a:rPr lang="el-GR" altLang="en-US" sz="16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Σημαντικό μέρος της οργανικής χημείας λαμβάνει χώρα σε μη υδατικούς διαλύτες. Σε μη υδατικούς διαλύτες, οι τιμές </a:t>
            </a:r>
            <a:r>
              <a:rPr lang="en-US" altLang="en-US" sz="16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</a:t>
            </a:r>
            <a:r>
              <a:rPr lang="en-US" altLang="en-US" sz="1600" i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</a:t>
            </a:r>
            <a:r>
              <a:rPr lang="en-US" altLang="en-US" sz="16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a </a:t>
            </a:r>
            <a:r>
              <a:rPr lang="el-GR" altLang="en-US" sz="16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κατά κανόνα διαφέρουν, ουσιωδώς, από τις τιμές p</a:t>
            </a:r>
            <a:r>
              <a:rPr lang="el-GR" altLang="en-US" sz="1600" i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</a:t>
            </a:r>
            <a:r>
              <a:rPr lang="el-GR" altLang="en-US" sz="16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a των ίδιων οξέων</a:t>
            </a:r>
            <a:r>
              <a:rPr lang="en-US" altLang="en-US" sz="16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, </a:t>
            </a:r>
            <a:r>
              <a:rPr lang="el-GR" altLang="en-US" sz="16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που έχουν προσδιοριστεί σε νερό. </a:t>
            </a:r>
            <a:endParaRPr lang="el-GR" altLang="en-US" sz="1600">
              <a:latin typeface="Georgia" panose="02040502050405020303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32772" name="Picture 12" descr="ÎÏÎ¿ÏÎ­Î»ÎµÏÎ¼Î± ÎµÎ¹ÎºÏÎ½Î±Ï Î³Î¹Î± water dissociation">
            <a:extLst>
              <a:ext uri="{FF2B5EF4-FFF2-40B4-BE49-F238E27FC236}">
                <a16:creationId xmlns:a16="http://schemas.microsoft.com/office/drawing/2014/main" id="{D5CBFE43-A863-4BB8-BBF8-D3282E53709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6091"/>
          <a:stretch>
            <a:fillRect/>
          </a:stretch>
        </p:blipFill>
        <p:spPr bwMode="auto">
          <a:xfrm>
            <a:off x="1476375" y="2636838"/>
            <a:ext cx="5889625" cy="758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73" name="Picture 6" descr="G:\Πασχαλίδης\Loudon Organic Chemistry\Νέος φάκελος\wetransfer-d781aa\Εικόνα σελ.98.jpg">
            <a:extLst>
              <a:ext uri="{FF2B5EF4-FFF2-40B4-BE49-F238E27FC236}">
                <a16:creationId xmlns:a16="http://schemas.microsoft.com/office/drawing/2014/main" id="{71A8DC46-97CE-4B38-9510-82851B7F10B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054" t="27583" r="28421" b="47897"/>
          <a:stretch>
            <a:fillRect/>
          </a:stretch>
        </p:blipFill>
        <p:spPr bwMode="auto">
          <a:xfrm>
            <a:off x="1692275" y="3573463"/>
            <a:ext cx="3887788" cy="576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2774" name="Picture 6" descr="G:\Πασχαλίδης\Loudon Organic Chemistry\Νέος φάκελος\wetransfer-d781aa\Εικόνα σελ.98.jpg">
            <a:extLst>
              <a:ext uri="{FF2B5EF4-FFF2-40B4-BE49-F238E27FC236}">
                <a16:creationId xmlns:a16="http://schemas.microsoft.com/office/drawing/2014/main" id="{3538A89D-6539-4961-8ECC-CCF6B1D177B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312" t="85222" r="31888" b="2519"/>
          <a:stretch>
            <a:fillRect/>
          </a:stretch>
        </p:blipFill>
        <p:spPr bwMode="auto">
          <a:xfrm>
            <a:off x="1763713" y="4581525"/>
            <a:ext cx="3455987" cy="287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B474D96-70F2-4831-AF99-5C47CD2A436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Ισχύς Βάσεων κατά </a:t>
            </a:r>
            <a:r>
              <a:rPr lang="en-US" dirty="0"/>
              <a:t>Br</a:t>
            </a:r>
            <a:r>
              <a:rPr lang="el-GR" dirty="0"/>
              <a:t>ø</a:t>
            </a:r>
            <a:r>
              <a:rPr lang="en-US" dirty="0" err="1"/>
              <a:t>nsted</a:t>
            </a:r>
            <a:endParaRPr lang="el-GR" sz="3000" dirty="0"/>
          </a:p>
        </p:txBody>
      </p:sp>
      <p:pic>
        <p:nvPicPr>
          <p:cNvPr id="33795" name="Picture 14" descr="ÎÏÎ¿ÏÎ­Î»ÎµÏÎ¼Î± ÎµÎ¹ÎºÏÎ½Î±Ï Î³Î¹Î± basicity constant">
            <a:extLst>
              <a:ext uri="{FF2B5EF4-FFF2-40B4-BE49-F238E27FC236}">
                <a16:creationId xmlns:a16="http://schemas.microsoft.com/office/drawing/2014/main" id="{7926820F-FE5D-40EE-8BB6-1004CA4304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00" t="24802" r="5901" b="61549"/>
          <a:stretch>
            <a:fillRect/>
          </a:stretch>
        </p:blipFill>
        <p:spPr bwMode="auto">
          <a:xfrm>
            <a:off x="1616075" y="2339975"/>
            <a:ext cx="5905500" cy="6651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3796" name="Picture 16" descr="ÎÏÎ¿ÏÎ­Î»ÎµÏÎ¼Î± ÎµÎ¹ÎºÏÎ½Î±Ï Î³Î¹Î± basicity constant">
            <a:extLst>
              <a:ext uri="{FF2B5EF4-FFF2-40B4-BE49-F238E27FC236}">
                <a16:creationId xmlns:a16="http://schemas.microsoft.com/office/drawing/2014/main" id="{1E57878D-427B-42D4-8BC2-9D2DEC989AC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289" t="54201" r="26375" b="20599"/>
          <a:stretch>
            <a:fillRect/>
          </a:stretch>
        </p:blipFill>
        <p:spPr bwMode="auto">
          <a:xfrm>
            <a:off x="2868613" y="3346450"/>
            <a:ext cx="3400425" cy="1182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4 - Ορθογώνιο">
            <a:extLst>
              <a:ext uri="{FF2B5EF4-FFF2-40B4-BE49-F238E27FC236}">
                <a16:creationId xmlns:a16="http://schemas.microsoft.com/office/drawing/2014/main" id="{6077F86F-C9E6-42E4-8668-F26D32DE7E78}"/>
              </a:ext>
            </a:extLst>
          </p:cNvPr>
          <p:cNvSpPr/>
          <p:nvPr/>
        </p:nvSpPr>
        <p:spPr>
          <a:xfrm>
            <a:off x="250825" y="1557338"/>
            <a:ext cx="8642350" cy="708025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el-GR" sz="2000" dirty="0">
                <a:latin typeface="+mn-lt"/>
              </a:rPr>
              <a:t>Η σταθερά </a:t>
            </a:r>
            <a:r>
              <a:rPr lang="el-GR" sz="2000" dirty="0" err="1">
                <a:latin typeface="+mn-lt"/>
              </a:rPr>
              <a:t>βασικότητας</a:t>
            </a:r>
            <a:r>
              <a:rPr lang="el-GR" sz="2000" dirty="0">
                <a:latin typeface="+mn-lt"/>
              </a:rPr>
              <a:t> βασίζεται στην ικανότητα μιας βάσης να απομακρύνει το πρωτόνιο από το ασθενές οξύ </a:t>
            </a:r>
            <a:r>
              <a:rPr lang="en-US" sz="2000" dirty="0">
                <a:latin typeface="+mn-lt"/>
              </a:rPr>
              <a:t>H</a:t>
            </a:r>
            <a:r>
              <a:rPr lang="el-GR" sz="2000" baseline="-25000" dirty="0">
                <a:latin typeface="+mn-lt"/>
              </a:rPr>
              <a:t>2</a:t>
            </a:r>
            <a:r>
              <a:rPr lang="en-US" sz="2000" dirty="0">
                <a:latin typeface="+mn-lt"/>
              </a:rPr>
              <a:t>O.</a:t>
            </a:r>
            <a:endParaRPr lang="el-GR" sz="2000" dirty="0">
              <a:latin typeface="+mn-lt"/>
            </a:endParaRPr>
          </a:p>
        </p:txBody>
      </p:sp>
      <p:sp>
        <p:nvSpPr>
          <p:cNvPr id="6" name="5 - Ορθογώνιο">
            <a:extLst>
              <a:ext uri="{FF2B5EF4-FFF2-40B4-BE49-F238E27FC236}">
                <a16:creationId xmlns:a16="http://schemas.microsoft.com/office/drawing/2014/main" id="{0AAAC7BD-CFEF-4567-B585-968CCF6C6064}"/>
              </a:ext>
            </a:extLst>
          </p:cNvPr>
          <p:cNvSpPr/>
          <p:nvPr/>
        </p:nvSpPr>
        <p:spPr>
          <a:xfrm>
            <a:off x="179388" y="4868863"/>
            <a:ext cx="8785225" cy="64611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el-GR" dirty="0">
                <a:latin typeface="+mn-lt"/>
              </a:rPr>
              <a:t>Η ισχύς των βάσεων κατά </a:t>
            </a:r>
            <a:r>
              <a:rPr lang="en-US" dirty="0">
                <a:latin typeface="+mn-lt"/>
              </a:rPr>
              <a:t>Br</a:t>
            </a:r>
            <a:r>
              <a:rPr lang="el-GR" dirty="0">
                <a:latin typeface="+mn-lt"/>
              </a:rPr>
              <a:t>ø</a:t>
            </a:r>
            <a:r>
              <a:rPr lang="en-US" dirty="0" err="1">
                <a:latin typeface="+mn-lt"/>
              </a:rPr>
              <a:t>nsted</a:t>
            </a:r>
            <a:r>
              <a:rPr lang="en-US" dirty="0">
                <a:latin typeface="+mn-lt"/>
              </a:rPr>
              <a:t> </a:t>
            </a:r>
            <a:r>
              <a:rPr lang="el-GR" dirty="0">
                <a:latin typeface="+mn-lt"/>
              </a:rPr>
              <a:t>είναι ευθέως συνδεδεμένη με την </a:t>
            </a:r>
            <a:r>
              <a:rPr lang="en-US" dirty="0" err="1">
                <a:latin typeface="+mn-lt"/>
              </a:rPr>
              <a:t>p</a:t>
            </a:r>
            <a:r>
              <a:rPr lang="en-US" i="1" dirty="0" err="1">
                <a:latin typeface="+mn-lt"/>
              </a:rPr>
              <a:t>K</a:t>
            </a:r>
            <a:r>
              <a:rPr lang="en-US" dirty="0" err="1">
                <a:latin typeface="+mn-lt"/>
              </a:rPr>
              <a:t>a</a:t>
            </a:r>
            <a:r>
              <a:rPr lang="en-US" dirty="0">
                <a:latin typeface="+mn-lt"/>
              </a:rPr>
              <a:t> </a:t>
            </a:r>
            <a:r>
              <a:rPr lang="el-GR" dirty="0">
                <a:latin typeface="+mn-lt"/>
              </a:rPr>
              <a:t>του συζυγούς της οξέος. </a:t>
            </a:r>
          </a:p>
        </p:txBody>
      </p:sp>
      <p:sp>
        <p:nvSpPr>
          <p:cNvPr id="33799" name="6 - Ορθογώνιο">
            <a:extLst>
              <a:ext uri="{FF2B5EF4-FFF2-40B4-BE49-F238E27FC236}">
                <a16:creationId xmlns:a16="http://schemas.microsoft.com/office/drawing/2014/main" id="{C80EAC3D-CB2D-4E6D-B41C-C835A9EFBCE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5661025"/>
            <a:ext cx="8713787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el-GR" altLang="en-US" b="1"/>
              <a:t>Η</a:t>
            </a:r>
            <a:r>
              <a:rPr lang="el-GR" altLang="en-US" b="1" i="1"/>
              <a:t> ισχυρότερη βάση έχει το συζυγές οξύ με τη μεγαλύτερη (ή λιγότερο αρνητική) </a:t>
            </a:r>
            <a:r>
              <a:rPr lang="en-US" altLang="en-US" b="1" i="1"/>
              <a:t>pKa</a:t>
            </a:r>
            <a:r>
              <a:rPr lang="el-GR" altLang="en-US" b="1"/>
              <a:t>.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D55EB7-3589-4558-84AB-9D98064194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188913"/>
            <a:ext cx="8534400" cy="758825"/>
          </a:xfrm>
        </p:spPr>
        <p:txBody>
          <a:bodyPr/>
          <a:lstStyle/>
          <a:p>
            <a:pPr>
              <a:defRPr/>
            </a:pPr>
            <a:r>
              <a:rPr lang="el-GR" dirty="0"/>
              <a:t>Ισορροπίες σε Αντιδράσεις Οξέος- Βάσης </a:t>
            </a:r>
            <a:endParaRPr lang="el-GR" sz="3000" dirty="0"/>
          </a:p>
        </p:txBody>
      </p:sp>
      <p:sp>
        <p:nvSpPr>
          <p:cNvPr id="8" name="7 - Ορθογώνιο">
            <a:extLst>
              <a:ext uri="{FF2B5EF4-FFF2-40B4-BE49-F238E27FC236}">
                <a16:creationId xmlns:a16="http://schemas.microsoft.com/office/drawing/2014/main" id="{375A61AC-1344-4DA4-B24E-7B5B24EFF963}"/>
              </a:ext>
            </a:extLst>
          </p:cNvPr>
          <p:cNvSpPr/>
          <p:nvPr/>
        </p:nvSpPr>
        <p:spPr>
          <a:xfrm>
            <a:off x="211138" y="1504950"/>
            <a:ext cx="8713787" cy="120015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defRPr/>
            </a:pPr>
            <a:r>
              <a:rPr lang="el-GR" sz="2400" i="1" dirty="0">
                <a:latin typeface="+mn-lt"/>
              </a:rPr>
              <a:t>Η ισορροπία σε μια αντίδραση ενός οξέος και μιας βάσης ευνοεί πάντα την πλευρά με το ασθενέστερο οξύ και την ασθενέστερη βάση. </a:t>
            </a:r>
            <a:endParaRPr lang="el-GR" sz="2400" dirty="0">
              <a:latin typeface="+mn-lt"/>
            </a:endParaRPr>
          </a:p>
        </p:txBody>
      </p:sp>
      <p:grpSp>
        <p:nvGrpSpPr>
          <p:cNvPr id="34820" name="Ομάδα 2">
            <a:extLst>
              <a:ext uri="{FF2B5EF4-FFF2-40B4-BE49-F238E27FC236}">
                <a16:creationId xmlns:a16="http://schemas.microsoft.com/office/drawing/2014/main" id="{21D73CED-B394-4E53-921B-F6FB46B5AF59}"/>
              </a:ext>
            </a:extLst>
          </p:cNvPr>
          <p:cNvGrpSpPr>
            <a:grpSpLocks/>
          </p:cNvGrpSpPr>
          <p:nvPr/>
        </p:nvGrpSpPr>
        <p:grpSpPr bwMode="auto">
          <a:xfrm>
            <a:off x="2960688" y="4689475"/>
            <a:ext cx="3216275" cy="1368425"/>
            <a:chOff x="347663" y="4981575"/>
            <a:chExt cx="3216275" cy="1368425"/>
          </a:xfrm>
        </p:grpSpPr>
        <p:sp>
          <p:nvSpPr>
            <p:cNvPr id="10" name="Ορθογώνιο 9">
              <a:extLst>
                <a:ext uri="{FF2B5EF4-FFF2-40B4-BE49-F238E27FC236}">
                  <a16:creationId xmlns:a16="http://schemas.microsoft.com/office/drawing/2014/main" id="{49377F69-8824-4933-A642-3C98E1298754}"/>
                </a:ext>
              </a:extLst>
            </p:cNvPr>
            <p:cNvSpPr/>
            <p:nvPr/>
          </p:nvSpPr>
          <p:spPr>
            <a:xfrm>
              <a:off x="539750" y="5516563"/>
              <a:ext cx="2905125" cy="400050"/>
            </a:xfrm>
            <a:prstGeom prst="rect">
              <a:avLst/>
            </a:prstGeom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en-US" sz="2000" spc="-15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log</a:t>
              </a:r>
              <a:r>
                <a:rPr lang="en-US" sz="2000" spc="-105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 </a:t>
              </a:r>
              <a:r>
                <a:rPr lang="en-US" sz="2000" i="1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K</a:t>
              </a:r>
              <a:r>
                <a:rPr lang="en-US" sz="2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eq</a:t>
              </a:r>
              <a:r>
                <a:rPr lang="en-US" sz="2000" spc="-25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 </a:t>
              </a:r>
              <a:r>
                <a:rPr lang="en-US" sz="200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=</a:t>
              </a:r>
              <a:r>
                <a:rPr lang="en-US" sz="2000" spc="-18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 </a:t>
              </a:r>
              <a:r>
                <a:rPr lang="en-US" sz="2000" spc="-1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p</a:t>
              </a:r>
              <a:r>
                <a:rPr lang="en-US" sz="2000" i="1" spc="-1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K</a:t>
              </a:r>
              <a:r>
                <a:rPr lang="en-US" sz="2000" spc="-10" baseline="-25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BH</a:t>
              </a:r>
              <a:r>
                <a:rPr lang="en-US" sz="2000" spc="-20" baseline="-2500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 </a:t>
              </a:r>
              <a:r>
                <a:rPr lang="en-US" sz="200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-</a:t>
              </a:r>
              <a:r>
                <a:rPr lang="en-US" sz="2000" spc="-18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 </a:t>
              </a:r>
              <a:r>
                <a:rPr lang="en-US" sz="2000" spc="5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p</a:t>
              </a:r>
              <a:r>
                <a:rPr lang="en-US" sz="2000" i="1" spc="5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K</a:t>
              </a:r>
              <a:r>
                <a:rPr lang="en-US" sz="2000" spc="5" baseline="-25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AH</a:t>
              </a:r>
              <a:endParaRPr lang="el-GR" sz="2000" baseline="-25000" dirty="0"/>
            </a:p>
          </p:txBody>
        </p:sp>
        <p:sp>
          <p:nvSpPr>
            <p:cNvPr id="34823" name="8 - TextBox">
              <a:extLst>
                <a:ext uri="{FF2B5EF4-FFF2-40B4-BE49-F238E27FC236}">
                  <a16:creationId xmlns:a16="http://schemas.microsoft.com/office/drawing/2014/main" id="{16C08322-209D-47BE-8A50-C5F8283CF83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39750" y="5084763"/>
              <a:ext cx="3024188" cy="46196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r>
                <a:rPr lang="el-GR" altLang="en-US" sz="2400"/>
                <a:t>ΑΗ + Β</a:t>
              </a:r>
              <a:r>
                <a:rPr lang="el-GR" altLang="en-US" sz="2400" baseline="30000"/>
                <a:t>-</a:t>
              </a:r>
              <a:r>
                <a:rPr lang="el-GR" altLang="en-US" sz="2400"/>
                <a:t>       Α</a:t>
              </a:r>
              <a:r>
                <a:rPr lang="el-GR" altLang="en-US" sz="2400" baseline="30000"/>
                <a:t>-</a:t>
              </a:r>
              <a:r>
                <a:rPr lang="el-GR" altLang="en-US" sz="2400"/>
                <a:t> + ΒΗ</a:t>
              </a:r>
            </a:p>
          </p:txBody>
        </p:sp>
        <p:cxnSp>
          <p:nvCxnSpPr>
            <p:cNvPr id="12" name="11 - Ευθύγραμμο βέλος σύνδεσης">
              <a:extLst>
                <a:ext uri="{FF2B5EF4-FFF2-40B4-BE49-F238E27FC236}">
                  <a16:creationId xmlns:a16="http://schemas.microsoft.com/office/drawing/2014/main" id="{1DAA3BE3-0BD2-4CBC-A5A5-537A2CFBEDD2}"/>
                </a:ext>
              </a:extLst>
            </p:cNvPr>
            <p:cNvCxnSpPr/>
            <p:nvPr/>
          </p:nvCxnSpPr>
          <p:spPr>
            <a:xfrm>
              <a:off x="1763713" y="5300663"/>
              <a:ext cx="360362" cy="0"/>
            </a:xfrm>
            <a:prstGeom prst="straightConnector1">
              <a:avLst/>
            </a:prstGeom>
            <a:ln>
              <a:solidFill>
                <a:schemeClr val="tx1"/>
              </a:solidFill>
              <a:headEnd type="arrow"/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3" name="12 - Ορθογώνιο">
              <a:extLst>
                <a:ext uri="{FF2B5EF4-FFF2-40B4-BE49-F238E27FC236}">
                  <a16:creationId xmlns:a16="http://schemas.microsoft.com/office/drawing/2014/main" id="{3CAEE3E4-7EA2-4164-A779-E02E55EFC847}"/>
                </a:ext>
              </a:extLst>
            </p:cNvPr>
            <p:cNvSpPr/>
            <p:nvPr/>
          </p:nvSpPr>
          <p:spPr>
            <a:xfrm>
              <a:off x="684213" y="5949950"/>
              <a:ext cx="2162175" cy="40005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>
                <a:defRPr/>
              </a:pPr>
              <a:r>
                <a:rPr lang="en-US" sz="2000" i="1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K</a:t>
              </a:r>
              <a:r>
                <a:rPr lang="en-US" sz="2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eq</a:t>
              </a:r>
              <a:r>
                <a:rPr lang="el-GR" sz="200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 = 10 </a:t>
              </a:r>
              <a:r>
                <a:rPr lang="el-GR" sz="2000" baseline="3000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(</a:t>
              </a:r>
              <a:r>
                <a:rPr lang="en-US" sz="2000" baseline="30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pK</a:t>
              </a:r>
              <a:r>
                <a:rPr lang="en-US" sz="1400" baseline="30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BH</a:t>
              </a:r>
              <a:r>
                <a:rPr lang="en-US" sz="2000" baseline="30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-pK</a:t>
              </a:r>
              <a:r>
                <a:rPr lang="en-US" sz="1400" baseline="30000" dirty="0" err="1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AH</a:t>
              </a:r>
              <a:r>
                <a:rPr lang="en-US" sz="2000" baseline="3000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)</a:t>
              </a:r>
              <a:r>
                <a:rPr lang="en-US" sz="2000" spc="-25" baseline="30000" dirty="0">
                  <a:solidFill>
                    <a:srgbClr val="231F20"/>
                  </a:solidFill>
                  <a:latin typeface="Times New Roman" panose="02020603050405020304" pitchFamily="18" charset="0"/>
                  <a:ea typeface="Calibri" panose="020F0502020204030204" pitchFamily="34" charset="0"/>
                </a:rPr>
                <a:t> </a:t>
              </a:r>
              <a:endParaRPr lang="el-GR" sz="2000" baseline="30000" dirty="0"/>
            </a:p>
          </p:txBody>
        </p:sp>
        <p:sp>
          <p:nvSpPr>
            <p:cNvPr id="14" name="13 - Ορθογώνιο">
              <a:extLst>
                <a:ext uri="{FF2B5EF4-FFF2-40B4-BE49-F238E27FC236}">
                  <a16:creationId xmlns:a16="http://schemas.microsoft.com/office/drawing/2014/main" id="{033F6F76-7C01-4A8B-98A0-260A7B9BF0B7}"/>
                </a:ext>
              </a:extLst>
            </p:cNvPr>
            <p:cNvSpPr/>
            <p:nvPr/>
          </p:nvSpPr>
          <p:spPr>
            <a:xfrm>
              <a:off x="347663" y="4981575"/>
              <a:ext cx="3097212" cy="1368425"/>
            </a:xfrm>
            <a:prstGeom prst="rect">
              <a:avLst/>
            </a:prstGeom>
            <a:solidFill>
              <a:schemeClr val="bg2">
                <a:lumMod val="75000"/>
                <a:alpha val="3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l-GR"/>
            </a:p>
          </p:txBody>
        </p:sp>
      </p:grpSp>
      <p:pic>
        <p:nvPicPr>
          <p:cNvPr id="34821" name="Picture 2" descr="G:\Πασχαλίδης\Loudon Organic Chemistry\Νέος φάκελος\wetransfer-d781aa\Εικόνα 3.24 σελ.99.jpg">
            <a:extLst>
              <a:ext uri="{FF2B5EF4-FFF2-40B4-BE49-F238E27FC236}">
                <a16:creationId xmlns:a16="http://schemas.microsoft.com/office/drawing/2014/main" id="{8944C934-2408-48C7-9BE3-C1BCA7DE88D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07" t="6648" r="35245"/>
          <a:stretch>
            <a:fillRect/>
          </a:stretch>
        </p:blipFill>
        <p:spPr bwMode="auto">
          <a:xfrm>
            <a:off x="1831975" y="2859088"/>
            <a:ext cx="5473700" cy="1627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9E8CB746-5D68-488C-B12F-7A3FA30C04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endParaRPr lang="el-GR"/>
          </a:p>
        </p:txBody>
      </p:sp>
      <p:pic>
        <p:nvPicPr>
          <p:cNvPr id="35843" name="Picture 2" descr="G:\Πασχαλίδης\Loudon Organic Chemistry\Νέος φάκελος\wetransfer-d781aa\Πρόβλημα 3.6 σελ.100.jpg">
            <a:extLst>
              <a:ext uri="{FF2B5EF4-FFF2-40B4-BE49-F238E27FC236}">
                <a16:creationId xmlns:a16="http://schemas.microsoft.com/office/drawing/2014/main" id="{C01969AB-4338-4574-AF2A-2BDB09AA63B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1625" y="1557338"/>
            <a:ext cx="8534400" cy="475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BBEB0-39D0-451C-83F4-F103F67D02D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438150"/>
            <a:ext cx="8534400" cy="758825"/>
          </a:xfrm>
        </p:spPr>
        <p:txBody>
          <a:bodyPr/>
          <a:lstStyle/>
          <a:p>
            <a:pPr>
              <a:defRPr/>
            </a:pPr>
            <a:r>
              <a:rPr lang="el-GR" dirty="0"/>
              <a:t>Καταστάσεις Διάστασης Συζυγών Ζευγών Οξέων- Βάσεων </a:t>
            </a:r>
          </a:p>
        </p:txBody>
      </p:sp>
      <p:pic>
        <p:nvPicPr>
          <p:cNvPr id="37891" name="Picture 2" descr="ÎÏÎ¿ÏÎ­Î»ÎµÏÎ¼Î± ÎµÎ¹ÎºÏÎ½Î±Ï Î³Î¹Î± henderson hasselbalch">
            <a:extLst>
              <a:ext uri="{FF2B5EF4-FFF2-40B4-BE49-F238E27FC236}">
                <a16:creationId xmlns:a16="http://schemas.microsoft.com/office/drawing/2014/main" id="{419DAA95-5EBB-4E4E-9ACE-9B67A268ED1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9563" y="2262188"/>
            <a:ext cx="2894012" cy="3254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Ορθογώνιο: Στρογγύλεμα γωνιών 3">
            <a:extLst>
              <a:ext uri="{FF2B5EF4-FFF2-40B4-BE49-F238E27FC236}">
                <a16:creationId xmlns:a16="http://schemas.microsoft.com/office/drawing/2014/main" id="{EC3403C6-E699-42DD-BE81-E2CCE4E17CF5}"/>
              </a:ext>
            </a:extLst>
          </p:cNvPr>
          <p:cNvSpPr/>
          <p:nvPr/>
        </p:nvSpPr>
        <p:spPr>
          <a:xfrm>
            <a:off x="2124075" y="4941888"/>
            <a:ext cx="431800" cy="574675"/>
          </a:xfrm>
          <a:prstGeom prst="roundRect">
            <a:avLst/>
          </a:prstGeom>
          <a:solidFill>
            <a:schemeClr val="accent1">
              <a:alpha val="38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37893" name="Ορθογώνιο 4">
            <a:extLst>
              <a:ext uri="{FF2B5EF4-FFF2-40B4-BE49-F238E27FC236}">
                <a16:creationId xmlns:a16="http://schemas.microsoft.com/office/drawing/2014/main" id="{7AB0A54A-CB90-4961-B983-782E231393D3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76600" y="2276475"/>
            <a:ext cx="5362575" cy="17541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Ο ένας τρόπος είναι να ρυθμίσουμε το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pH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με προσθήκη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OH</a:t>
            </a:r>
            <a:r>
              <a:rPr lang="en-US" altLang="en-US" baseline="300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(για παράδειγμα, προσθέτοντας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NaOH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ή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KOH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) ή, ισοδύναμα, αν διαλύσουμε τη συζυγή βάση A</a:t>
            </a:r>
            <a:r>
              <a:rPr lang="en-US" altLang="en-US" baseline="300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στο διάλυμα, μπορούμε να ρυθμίσουμε το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pH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με προσθήκη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</a:t>
            </a:r>
            <a:r>
              <a:rPr lang="el-GR" altLang="en-US" sz="8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3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O</a:t>
            </a:r>
            <a:r>
              <a:rPr lang="en-US" altLang="en-US" baseline="300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+</a:t>
            </a:r>
            <a:r>
              <a:rPr lang="el-GR" altLang="en-US" sz="800" baseline="300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(για παράδειγμα, προσθέτοντας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HCl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).</a:t>
            </a:r>
            <a:endParaRPr lang="el-GR" altLang="en-US">
              <a:latin typeface="Georgia" panose="02040502050405020303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6" name="Ορθογώνιο 5">
            <a:extLst>
              <a:ext uri="{FF2B5EF4-FFF2-40B4-BE49-F238E27FC236}">
                <a16:creationId xmlns:a16="http://schemas.microsoft.com/office/drawing/2014/main" id="{8DC34F84-11B3-48AC-BAC8-A51D7E66EF53}"/>
              </a:ext>
            </a:extLst>
          </p:cNvPr>
          <p:cNvSpPr/>
          <p:nvPr/>
        </p:nvSpPr>
        <p:spPr>
          <a:xfrm>
            <a:off x="3276600" y="4040188"/>
            <a:ext cx="5334000" cy="1476375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pc="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Ο δεύτερος τρόπος για να καθορίσουμε τον λόγο </a:t>
            </a:r>
            <a:r>
              <a:rPr lang="el-GR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[</a:t>
            </a:r>
            <a:r>
              <a:rPr lang="el-GR" dirty="0">
                <a:solidFill>
                  <a:srgbClr val="231F2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A</a:t>
            </a:r>
            <a:r>
              <a:rPr lang="en-US" baseline="30000" dirty="0">
                <a:solidFill>
                  <a:srgbClr val="231F2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-</a:t>
            </a:r>
            <a:r>
              <a:rPr lang="el-GR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]/[</a:t>
            </a:r>
            <a:r>
              <a:rPr lang="en-US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AH</a:t>
            </a:r>
            <a:r>
              <a:rPr lang="el-GR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]</a:t>
            </a:r>
            <a:r>
              <a:rPr lang="el-GR" spc="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spc="-1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:</a:t>
            </a:r>
            <a:r>
              <a:rPr lang="el-GR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διαλύουμε ή το οξύ </a:t>
            </a:r>
            <a:r>
              <a:rPr lang="en-US" spc="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AH</a:t>
            </a:r>
            <a:r>
              <a:rPr lang="en-US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spc="-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ή τη συζυγή του βάση</a:t>
            </a:r>
            <a:r>
              <a:rPr lang="el-GR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dirty="0">
                <a:solidFill>
                  <a:srgbClr val="231F2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A</a:t>
            </a:r>
            <a:r>
              <a:rPr lang="en-US" baseline="30000" dirty="0">
                <a:solidFill>
                  <a:srgbClr val="231F2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-</a:t>
            </a:r>
            <a:r>
              <a:rPr lang="en-US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spc="-2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(ή και τα δύο</a:t>
            </a:r>
            <a:r>
              <a:rPr lang="el-GR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) </a:t>
            </a:r>
            <a:r>
              <a:rPr lang="el-GR" spc="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σε</a:t>
            </a:r>
            <a:r>
              <a:rPr lang="el-GR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b="1" i="1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μεγάλη περίσσεια</a:t>
            </a:r>
            <a:r>
              <a:rPr lang="el-GR" i="1" spc="-2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ρυθμιστικού διαλύματος,</a:t>
            </a:r>
            <a:r>
              <a:rPr lang="el-GR" spc="-2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l-GR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το οποίο παρουσιάζει καθορισμένη τιμή</a:t>
            </a:r>
            <a:r>
              <a:rPr lang="el-GR" spc="-2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en-US" spc="-5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pH</a:t>
            </a:r>
            <a:r>
              <a:rPr lang="el-GR" spc="-10" dirty="0">
                <a:solidFill>
                  <a:srgbClr val="231F20"/>
                </a:solidFill>
                <a:latin typeface="+mn-lt"/>
                <a:ea typeface="Calibri" panose="020F0502020204030204" pitchFamily="34" charset="0"/>
                <a:cs typeface="Times New Roman" panose="02020603050405020304" pitchFamily="18" charset="0"/>
              </a:rPr>
              <a:t>.</a:t>
            </a:r>
            <a:endParaRPr lang="el-GR" dirty="0">
              <a:latin typeface="+mn-lt"/>
            </a:endParaRPr>
          </a:p>
        </p:txBody>
      </p:sp>
      <p:sp>
        <p:nvSpPr>
          <p:cNvPr id="37895" name="Rectangle 7">
            <a:extLst>
              <a:ext uri="{FF2B5EF4-FFF2-40B4-BE49-F238E27FC236}">
                <a16:creationId xmlns:a16="http://schemas.microsoft.com/office/drawing/2014/main" id="{ABF670F3-B09E-4911-99E8-048315314B9C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5661025"/>
            <a:ext cx="8642350" cy="523875"/>
          </a:xfrm>
          <a:prstGeom prst="rect">
            <a:avLst/>
          </a:prstGeom>
          <a:noFill/>
          <a:ln w="9525">
            <a:solidFill>
              <a:srgbClr val="6763B7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el-GR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Η κατάσταση διάστασης ενός οξέος -ο λόγος [</a:t>
            </a:r>
            <a:r>
              <a:rPr lang="el-GR" altLang="en-US" sz="1400" b="1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A</a:t>
            </a:r>
            <a:r>
              <a:rPr lang="en-US" altLang="en-US" sz="1400" b="1" baseline="30000">
                <a:solidFill>
                  <a:srgbClr val="231F20"/>
                </a:solidFill>
                <a:latin typeface="Georgia" panose="02040502050405020303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-</a:t>
            </a:r>
            <a:r>
              <a:rPr lang="el-GR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]/[</a:t>
            </a:r>
            <a:r>
              <a:rPr lang="en-US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AH</a:t>
            </a:r>
            <a:r>
              <a:rPr lang="el-GR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]- εξαρτάται από τη  </a:t>
            </a:r>
            <a:r>
              <a:rPr lang="el-GR" altLang="en-US" sz="1400" b="1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διαφορά</a:t>
            </a:r>
            <a:r>
              <a:rPr lang="en-US" altLang="en-US" sz="1400" b="1">
                <a:latin typeface="Georgia" panose="02040502050405020303" pitchFamily="18" charset="0"/>
              </a:rPr>
              <a:t> </a:t>
            </a:r>
            <a:r>
              <a:rPr lang="el-GR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ανάμεσα στο </a:t>
            </a:r>
            <a:r>
              <a:rPr lang="en-US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pH </a:t>
            </a:r>
            <a:r>
              <a:rPr lang="el-GR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του διαλύματος και στην </a:t>
            </a:r>
            <a:r>
              <a:rPr lang="en-US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p</a:t>
            </a:r>
            <a:r>
              <a:rPr lang="en-US" altLang="en-US" sz="1400" b="1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K</a:t>
            </a:r>
            <a:r>
              <a:rPr lang="en-US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a </a:t>
            </a:r>
            <a:r>
              <a:rPr lang="el-GR" altLang="en-US" sz="1400" b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του οξέος.</a:t>
            </a:r>
            <a:endParaRPr lang="el-GR" altLang="en-US" sz="1400" b="1">
              <a:latin typeface="Georgia" panose="02040502050405020303" pitchFamily="18" charset="0"/>
            </a:endParaRPr>
          </a:p>
        </p:txBody>
      </p:sp>
      <p:sp>
        <p:nvSpPr>
          <p:cNvPr id="8" name="7 - Ορθογώνιο">
            <a:extLst>
              <a:ext uri="{FF2B5EF4-FFF2-40B4-BE49-F238E27FC236}">
                <a16:creationId xmlns:a16="http://schemas.microsoft.com/office/drawing/2014/main" id="{CA6DB2B1-370C-4322-881C-8A627800ECAE}"/>
              </a:ext>
            </a:extLst>
          </p:cNvPr>
          <p:cNvSpPr/>
          <p:nvPr/>
        </p:nvSpPr>
        <p:spPr>
          <a:xfrm>
            <a:off x="250825" y="1341438"/>
            <a:ext cx="8642350" cy="922337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</a:rPr>
              <a:t>Όταν ένα οξύ ή μία βάση βρίσκονται σε υδατικό διάλυμα, η </a:t>
            </a:r>
            <a:r>
              <a:rPr lang="el-GR" b="1" dirty="0">
                <a:latin typeface="+mn-lt"/>
              </a:rPr>
              <a:t>κατάσταση διάστασης </a:t>
            </a:r>
            <a:r>
              <a:rPr lang="el-GR" dirty="0">
                <a:latin typeface="+mn-lt"/>
              </a:rPr>
              <a:t>αυτών</a:t>
            </a:r>
            <a:r>
              <a:rPr lang="en-US" dirty="0">
                <a:latin typeface="+mn-lt"/>
              </a:rPr>
              <a:t>- </a:t>
            </a:r>
            <a:r>
              <a:rPr lang="el-GR" dirty="0">
                <a:latin typeface="+mn-lt"/>
              </a:rPr>
              <a:t>αν βρίσκονται στη μορφή του συζυγούς οξέος, στη μορφή της συζυγούς βάσης ή μίγμα των δύο μορφών</a:t>
            </a:r>
            <a:r>
              <a:rPr lang="en-US" dirty="0">
                <a:latin typeface="+mn-lt"/>
              </a:rPr>
              <a:t>- </a:t>
            </a:r>
            <a:r>
              <a:rPr lang="el-GR" dirty="0">
                <a:latin typeface="+mn-lt"/>
              </a:rPr>
              <a:t>εξαρτάται από το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του διαλύματος. </a:t>
            </a:r>
          </a:p>
        </p:txBody>
      </p:sp>
      <p:cxnSp>
        <p:nvCxnSpPr>
          <p:cNvPr id="10" name="9 - Ευθύγραμμο βέλος σύνδεσης">
            <a:extLst>
              <a:ext uri="{FF2B5EF4-FFF2-40B4-BE49-F238E27FC236}">
                <a16:creationId xmlns:a16="http://schemas.microsoft.com/office/drawing/2014/main" id="{18551FF3-FAC0-4FB6-AEC1-99BA887687A1}"/>
              </a:ext>
            </a:extLst>
          </p:cNvPr>
          <p:cNvCxnSpPr>
            <a:stCxn id="37895" idx="1"/>
          </p:cNvCxnSpPr>
          <p:nvPr/>
        </p:nvCxnSpPr>
        <p:spPr>
          <a:xfrm flipV="1">
            <a:off x="250825" y="5373688"/>
            <a:ext cx="576263" cy="549275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11 - Ευθύγραμμο βέλος σύνδεσης">
            <a:extLst>
              <a:ext uri="{FF2B5EF4-FFF2-40B4-BE49-F238E27FC236}">
                <a16:creationId xmlns:a16="http://schemas.microsoft.com/office/drawing/2014/main" id="{7F9B6F4B-9C8A-4C0D-AC4E-D7C6BF73C01B}"/>
              </a:ext>
            </a:extLst>
          </p:cNvPr>
          <p:cNvCxnSpPr>
            <a:stCxn id="37895" idx="1"/>
          </p:cNvCxnSpPr>
          <p:nvPr/>
        </p:nvCxnSpPr>
        <p:spPr>
          <a:xfrm flipV="1">
            <a:off x="250825" y="5373688"/>
            <a:ext cx="1008063" cy="549275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FEE999-AA67-4669-AEA3-AB92C66E9FF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438150"/>
            <a:ext cx="8534400" cy="758825"/>
          </a:xfrm>
        </p:spPr>
        <p:txBody>
          <a:bodyPr/>
          <a:lstStyle/>
          <a:p>
            <a:pPr>
              <a:defRPr/>
            </a:pPr>
            <a:r>
              <a:rPr lang="el-GR" dirty="0"/>
              <a:t>Καταστάσεις Διάστασης Συζυγών Ζευγών Οξέων- Βάσεων </a:t>
            </a:r>
          </a:p>
        </p:txBody>
      </p:sp>
      <p:sp>
        <p:nvSpPr>
          <p:cNvPr id="38915" name="Rectangle 4">
            <a:extLst>
              <a:ext uri="{FF2B5EF4-FFF2-40B4-BE49-F238E27FC236}">
                <a16:creationId xmlns:a16="http://schemas.microsoft.com/office/drawing/2014/main" id="{B0BC3861-8FBF-42CE-AD85-13E8E6D8B0F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pic>
        <p:nvPicPr>
          <p:cNvPr id="38916" name="Picture 3">
            <a:extLst>
              <a:ext uri="{FF2B5EF4-FFF2-40B4-BE49-F238E27FC236}">
                <a16:creationId xmlns:a16="http://schemas.microsoft.com/office/drawing/2014/main" id="{623E570D-C931-4DCE-B665-FAADAF1E183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35375" y="1989138"/>
            <a:ext cx="1477963" cy="576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917" name="Rectangle 5">
            <a:extLst>
              <a:ext uri="{FF2B5EF4-FFF2-40B4-BE49-F238E27FC236}">
                <a16:creationId xmlns:a16="http://schemas.microsoft.com/office/drawing/2014/main" id="{D5635DA1-EDF5-4C04-84AE-CAFE27CDB8D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" name="5 - Ορθογώνιο">
            <a:extLst>
              <a:ext uri="{FF2B5EF4-FFF2-40B4-BE49-F238E27FC236}">
                <a16:creationId xmlns:a16="http://schemas.microsoft.com/office/drawing/2014/main" id="{AC742486-B286-4324-B906-9EAE379FEBE0}"/>
              </a:ext>
            </a:extLst>
          </p:cNvPr>
          <p:cNvSpPr/>
          <p:nvPr/>
        </p:nvSpPr>
        <p:spPr>
          <a:xfrm>
            <a:off x="179388" y="1412875"/>
            <a:ext cx="8713787" cy="646113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</a:rPr>
              <a:t>Το </a:t>
            </a:r>
            <a:r>
              <a:rPr lang="el-GR" i="1" dirty="0">
                <a:latin typeface="+mn-lt"/>
              </a:rPr>
              <a:t>κλάσμα διισταμένης μορφής</a:t>
            </a:r>
            <a:r>
              <a:rPr lang="en-US" i="1" dirty="0">
                <a:latin typeface="+mn-lt"/>
              </a:rPr>
              <a:t>,</a:t>
            </a:r>
            <a:r>
              <a:rPr lang="el-GR" i="1" dirty="0">
                <a:latin typeface="+mn-lt"/>
              </a:rPr>
              <a:t> </a:t>
            </a:r>
            <a:r>
              <a:rPr lang="en-US" i="1" dirty="0" err="1">
                <a:latin typeface="+mn-lt"/>
              </a:rPr>
              <a:t>f</a:t>
            </a:r>
            <a:r>
              <a:rPr lang="en-US" baseline="-25000" dirty="0" err="1">
                <a:latin typeface="+mn-lt"/>
              </a:rPr>
              <a:t>A</a:t>
            </a:r>
            <a:r>
              <a:rPr lang="el-GR" dirty="0">
                <a:latin typeface="+mn-lt"/>
              </a:rPr>
              <a:t>,είναι ο λόγος  της διισταμένης μορφής </a:t>
            </a:r>
            <a:r>
              <a:rPr lang="en-US" dirty="0">
                <a:latin typeface="+mn-lt"/>
              </a:rPr>
              <a:t>A </a:t>
            </a:r>
            <a:r>
              <a:rPr lang="el-GR" dirty="0">
                <a:latin typeface="+mn-lt"/>
              </a:rPr>
              <a:t>προς το συνολικό</a:t>
            </a:r>
            <a:r>
              <a:rPr lang="en-US" dirty="0">
                <a:latin typeface="+mn-lt"/>
              </a:rPr>
              <a:t>.</a:t>
            </a:r>
            <a:endParaRPr lang="el-GR" dirty="0">
              <a:latin typeface="+mn-lt"/>
            </a:endParaRPr>
          </a:p>
        </p:txBody>
      </p:sp>
      <p:sp>
        <p:nvSpPr>
          <p:cNvPr id="14" name="13 - Ορθογώνιο">
            <a:extLst>
              <a:ext uri="{FF2B5EF4-FFF2-40B4-BE49-F238E27FC236}">
                <a16:creationId xmlns:a16="http://schemas.microsoft.com/office/drawing/2014/main" id="{46EA8DCB-92BA-4088-85FB-635E97D0063D}"/>
              </a:ext>
            </a:extLst>
          </p:cNvPr>
          <p:cNvSpPr/>
          <p:nvPr/>
        </p:nvSpPr>
        <p:spPr>
          <a:xfrm>
            <a:off x="2843213" y="2771775"/>
            <a:ext cx="2497137" cy="36988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i="1" dirty="0">
                <a:latin typeface="+mn-lt"/>
              </a:rPr>
              <a:t>[</a:t>
            </a:r>
            <a:r>
              <a:rPr lang="en-US" i="1" dirty="0">
                <a:latin typeface="+mn-lt"/>
              </a:rPr>
              <a:t>A</a:t>
            </a:r>
            <a:r>
              <a:rPr lang="el-GR" i="1" dirty="0">
                <a:latin typeface="+mn-lt"/>
              </a:rPr>
              <a:t>] = </a:t>
            </a:r>
            <a:r>
              <a:rPr lang="en-US" i="1" dirty="0">
                <a:latin typeface="+mn-lt"/>
              </a:rPr>
              <a:t>Ka</a:t>
            </a:r>
            <a:r>
              <a:rPr lang="el-GR" i="1" dirty="0">
                <a:latin typeface="+mn-lt"/>
              </a:rPr>
              <a:t>[</a:t>
            </a:r>
            <a:r>
              <a:rPr lang="en-US" i="1" dirty="0">
                <a:latin typeface="+mn-lt"/>
              </a:rPr>
              <a:t>AH</a:t>
            </a:r>
            <a:r>
              <a:rPr lang="el-GR" i="1" dirty="0">
                <a:latin typeface="+mn-lt"/>
              </a:rPr>
              <a:t>]/[</a:t>
            </a:r>
            <a:r>
              <a:rPr lang="en-US" i="1" dirty="0">
                <a:latin typeface="+mn-lt"/>
              </a:rPr>
              <a:t>H3O</a:t>
            </a:r>
            <a:r>
              <a:rPr lang="el-GR" i="1" baseline="30000" dirty="0">
                <a:latin typeface="+mn-lt"/>
              </a:rPr>
              <a:t>+</a:t>
            </a:r>
            <a:r>
              <a:rPr lang="el-GR" i="1" dirty="0">
                <a:latin typeface="+mn-lt"/>
              </a:rPr>
              <a:t>]</a:t>
            </a:r>
          </a:p>
        </p:txBody>
      </p:sp>
      <p:sp>
        <p:nvSpPr>
          <p:cNvPr id="15" name="14 - Ορθογώνιο">
            <a:extLst>
              <a:ext uri="{FF2B5EF4-FFF2-40B4-BE49-F238E27FC236}">
                <a16:creationId xmlns:a16="http://schemas.microsoft.com/office/drawing/2014/main" id="{9607A3B3-7AAB-427E-B82D-E3AA57DC6F59}"/>
              </a:ext>
            </a:extLst>
          </p:cNvPr>
          <p:cNvSpPr/>
          <p:nvPr/>
        </p:nvSpPr>
        <p:spPr>
          <a:xfrm>
            <a:off x="250825" y="2771775"/>
            <a:ext cx="2592388" cy="369888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</a:rPr>
              <a:t>Με αντικατάσταση του:</a:t>
            </a:r>
          </a:p>
        </p:txBody>
      </p:sp>
      <p:sp>
        <p:nvSpPr>
          <p:cNvPr id="38921" name="Rectangle 14">
            <a:extLst>
              <a:ext uri="{FF2B5EF4-FFF2-40B4-BE49-F238E27FC236}">
                <a16:creationId xmlns:a16="http://schemas.microsoft.com/office/drawing/2014/main" id="{EC63FD60-4F27-42FF-ACA8-4B51520F540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pic>
        <p:nvPicPr>
          <p:cNvPr id="38922" name="Picture 13">
            <a:extLst>
              <a:ext uri="{FF2B5EF4-FFF2-40B4-BE49-F238E27FC236}">
                <a16:creationId xmlns:a16="http://schemas.microsoft.com/office/drawing/2014/main" id="{BD983B5B-DD22-4C76-987A-70A51F608FA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475" y="3429000"/>
            <a:ext cx="1893888" cy="6588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923" name="Rectangle 15">
            <a:extLst>
              <a:ext uri="{FF2B5EF4-FFF2-40B4-BE49-F238E27FC236}">
                <a16:creationId xmlns:a16="http://schemas.microsoft.com/office/drawing/2014/main" id="{C2F20CE6-4C0E-4B8D-A708-C18FE770D5C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19" name="18 - Ορθογώνιο">
            <a:extLst>
              <a:ext uri="{FF2B5EF4-FFF2-40B4-BE49-F238E27FC236}">
                <a16:creationId xmlns:a16="http://schemas.microsoft.com/office/drawing/2014/main" id="{1134E638-C476-449B-98FB-9029E128F047}"/>
              </a:ext>
            </a:extLst>
          </p:cNvPr>
          <p:cNvSpPr/>
          <p:nvPr/>
        </p:nvSpPr>
        <p:spPr>
          <a:xfrm>
            <a:off x="250825" y="4149725"/>
            <a:ext cx="8642350" cy="646113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</a:rPr>
              <a:t>Χρησιμοποιώντας τους ορισμούς του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και της </a:t>
            </a:r>
            <a:r>
              <a:rPr lang="en-US" dirty="0" err="1">
                <a:latin typeface="+mn-lt"/>
              </a:rPr>
              <a:t>p</a:t>
            </a:r>
            <a:r>
              <a:rPr lang="en-US" i="1" dirty="0" err="1">
                <a:latin typeface="+mn-lt"/>
              </a:rPr>
              <a:t>K</a:t>
            </a:r>
            <a:r>
              <a:rPr lang="en-US" dirty="0" err="1">
                <a:latin typeface="+mn-lt"/>
              </a:rPr>
              <a:t>a</a:t>
            </a:r>
            <a:r>
              <a:rPr lang="en-US" dirty="0">
                <a:latin typeface="+mn-lt"/>
              </a:rPr>
              <a:t> </a:t>
            </a:r>
            <a:r>
              <a:rPr lang="el-GR" dirty="0">
                <a:latin typeface="+mn-lt"/>
              </a:rPr>
              <a:t>και την ιδιότητα των λογαρίθμων ότι </a:t>
            </a:r>
            <a:r>
              <a:rPr lang="en-US" i="1" dirty="0">
                <a:latin typeface="+mn-lt"/>
              </a:rPr>
              <a:t>x </a:t>
            </a:r>
            <a:r>
              <a:rPr lang="el-GR" dirty="0">
                <a:latin typeface="+mn-lt"/>
              </a:rPr>
              <a:t>= 10</a:t>
            </a:r>
            <a:r>
              <a:rPr lang="en-US" baseline="30000" dirty="0">
                <a:latin typeface="+mn-lt"/>
              </a:rPr>
              <a:t>log </a:t>
            </a:r>
            <a:r>
              <a:rPr lang="en-US" i="1" baseline="30000" dirty="0">
                <a:latin typeface="+mn-lt"/>
              </a:rPr>
              <a:t>x</a:t>
            </a:r>
            <a:r>
              <a:rPr lang="en-US" dirty="0">
                <a:latin typeface="+mn-lt"/>
              </a:rPr>
              <a:t>:</a:t>
            </a:r>
            <a:endParaRPr lang="el-GR" dirty="0">
              <a:latin typeface="+mn-lt"/>
            </a:endParaRPr>
          </a:p>
        </p:txBody>
      </p:sp>
      <p:sp>
        <p:nvSpPr>
          <p:cNvPr id="38925" name="Rectangle 17">
            <a:extLst>
              <a:ext uri="{FF2B5EF4-FFF2-40B4-BE49-F238E27FC236}">
                <a16:creationId xmlns:a16="http://schemas.microsoft.com/office/drawing/2014/main" id="{D469DBD8-0A66-4BD7-849A-E5095B655B0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pic>
        <p:nvPicPr>
          <p:cNvPr id="38926" name="Picture 16">
            <a:extLst>
              <a:ext uri="{FF2B5EF4-FFF2-40B4-BE49-F238E27FC236}">
                <a16:creationId xmlns:a16="http://schemas.microsoft.com/office/drawing/2014/main" id="{4A14E9E2-5B06-467D-8F9E-B178E9EB4D4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1913" y="5084763"/>
            <a:ext cx="2046287" cy="576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927" name="Rectangle 18">
            <a:extLst>
              <a:ext uri="{FF2B5EF4-FFF2-40B4-BE49-F238E27FC236}">
                <a16:creationId xmlns:a16="http://schemas.microsoft.com/office/drawing/2014/main" id="{B7DCEA26-639C-4EA1-BE83-853FDD31542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8928" name="Rectangle 20">
            <a:extLst>
              <a:ext uri="{FF2B5EF4-FFF2-40B4-BE49-F238E27FC236}">
                <a16:creationId xmlns:a16="http://schemas.microsoft.com/office/drawing/2014/main" id="{BEFBE879-527A-466F-968F-B5F1B58EA85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pic>
        <p:nvPicPr>
          <p:cNvPr id="38929" name="Picture 19">
            <a:extLst>
              <a:ext uri="{FF2B5EF4-FFF2-40B4-BE49-F238E27FC236}">
                <a16:creationId xmlns:a16="http://schemas.microsoft.com/office/drawing/2014/main" id="{E697606E-BD48-4F52-8AC5-30AC6498F88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6463" y="5084763"/>
            <a:ext cx="2438400" cy="647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930" name="Rectangle 21">
            <a:extLst>
              <a:ext uri="{FF2B5EF4-FFF2-40B4-BE49-F238E27FC236}">
                <a16:creationId xmlns:a16="http://schemas.microsoft.com/office/drawing/2014/main" id="{650BF11B-B8A1-4157-ACB8-EC600C417E3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914BBE-76AD-4022-B888-DB14593DF4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438150"/>
            <a:ext cx="8534400" cy="758825"/>
          </a:xfrm>
        </p:spPr>
        <p:txBody>
          <a:bodyPr/>
          <a:lstStyle/>
          <a:p>
            <a:pPr>
              <a:defRPr/>
            </a:pPr>
            <a:r>
              <a:rPr lang="el-GR" dirty="0"/>
              <a:t>Καταστάσεις Διάστασης Συζυγών Ζευγών Οξέων- Βάσεων </a:t>
            </a:r>
          </a:p>
        </p:txBody>
      </p:sp>
      <p:sp>
        <p:nvSpPr>
          <p:cNvPr id="39939" name="Rectangle 4">
            <a:extLst>
              <a:ext uri="{FF2B5EF4-FFF2-40B4-BE49-F238E27FC236}">
                <a16:creationId xmlns:a16="http://schemas.microsoft.com/office/drawing/2014/main" id="{2C5208F4-4873-44FC-9DEA-562B0C4259B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9940" name="Rectangle 5">
            <a:extLst>
              <a:ext uri="{FF2B5EF4-FFF2-40B4-BE49-F238E27FC236}">
                <a16:creationId xmlns:a16="http://schemas.microsoft.com/office/drawing/2014/main" id="{6422B85D-4F25-46B6-9619-223F5EF9963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9941" name="Rectangle 14">
            <a:extLst>
              <a:ext uri="{FF2B5EF4-FFF2-40B4-BE49-F238E27FC236}">
                <a16:creationId xmlns:a16="http://schemas.microsoft.com/office/drawing/2014/main" id="{4BDB0933-D6E8-4FA1-93F5-5BDCC3801FF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9942" name="Rectangle 15">
            <a:extLst>
              <a:ext uri="{FF2B5EF4-FFF2-40B4-BE49-F238E27FC236}">
                <a16:creationId xmlns:a16="http://schemas.microsoft.com/office/drawing/2014/main" id="{6C5C41D4-03B7-484D-AAD7-364F06AC6A3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9943" name="Rectangle 17">
            <a:extLst>
              <a:ext uri="{FF2B5EF4-FFF2-40B4-BE49-F238E27FC236}">
                <a16:creationId xmlns:a16="http://schemas.microsoft.com/office/drawing/2014/main" id="{E2BC6D37-C720-4E59-8846-4EB9F238A80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9944" name="Rectangle 18">
            <a:extLst>
              <a:ext uri="{FF2B5EF4-FFF2-40B4-BE49-F238E27FC236}">
                <a16:creationId xmlns:a16="http://schemas.microsoft.com/office/drawing/2014/main" id="{0A04546F-7AF1-438A-ACC2-6E951487B16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9945" name="Rectangle 20">
            <a:extLst>
              <a:ext uri="{FF2B5EF4-FFF2-40B4-BE49-F238E27FC236}">
                <a16:creationId xmlns:a16="http://schemas.microsoft.com/office/drawing/2014/main" id="{359EB5B3-FBA6-4641-AE54-05CB7A25071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39946" name="Rectangle 21">
            <a:extLst>
              <a:ext uri="{FF2B5EF4-FFF2-40B4-BE49-F238E27FC236}">
                <a16:creationId xmlns:a16="http://schemas.microsoft.com/office/drawing/2014/main" id="{7F49BCC0-1B66-4198-AA06-9D77A17500B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20" name="19 - Ορθογώνιο">
            <a:extLst>
              <a:ext uri="{FF2B5EF4-FFF2-40B4-BE49-F238E27FC236}">
                <a16:creationId xmlns:a16="http://schemas.microsoft.com/office/drawing/2014/main" id="{4BD9333D-185E-4CF8-8020-8383BF678F38}"/>
              </a:ext>
            </a:extLst>
          </p:cNvPr>
          <p:cNvSpPr/>
          <p:nvPr/>
        </p:nvSpPr>
        <p:spPr>
          <a:xfrm>
            <a:off x="323850" y="1628775"/>
            <a:ext cx="8569325" cy="646113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n-US" i="1" dirty="0" err="1">
                <a:latin typeface="+mn-lt"/>
              </a:rPr>
              <a:t>f</a:t>
            </a:r>
            <a:r>
              <a:rPr lang="en-US" baseline="-25000" dirty="0" err="1">
                <a:latin typeface="+mn-lt"/>
              </a:rPr>
              <a:t>A</a:t>
            </a:r>
            <a:r>
              <a:rPr lang="en-US" dirty="0">
                <a:latin typeface="+mn-lt"/>
              </a:rPr>
              <a:t> </a:t>
            </a:r>
            <a:r>
              <a:rPr lang="el-GR" dirty="0">
                <a:latin typeface="+mn-lt"/>
              </a:rPr>
              <a:t>= 0 σε [</a:t>
            </a:r>
            <a:r>
              <a:rPr lang="en-US" dirty="0">
                <a:latin typeface="+mn-lt"/>
              </a:rPr>
              <a:t>H</a:t>
            </a:r>
            <a:r>
              <a:rPr lang="el-GR" baseline="-25000" dirty="0">
                <a:latin typeface="+mn-lt"/>
              </a:rPr>
              <a:t>3</a:t>
            </a:r>
            <a:r>
              <a:rPr lang="en-US" dirty="0">
                <a:latin typeface="+mn-lt"/>
              </a:rPr>
              <a:t>O</a:t>
            </a:r>
            <a:r>
              <a:rPr lang="el-GR" baseline="30000" dirty="0">
                <a:latin typeface="+mn-lt"/>
              </a:rPr>
              <a:t>+</a:t>
            </a:r>
            <a:r>
              <a:rPr lang="el-GR" dirty="0">
                <a:latin typeface="+mn-lt"/>
              </a:rPr>
              <a:t>] &gt;&gt; </a:t>
            </a:r>
            <a:r>
              <a:rPr lang="en-US" i="1" dirty="0">
                <a:latin typeface="+mn-lt"/>
              </a:rPr>
              <a:t>K</a:t>
            </a:r>
            <a:r>
              <a:rPr lang="en-US" dirty="0">
                <a:latin typeface="+mn-lt"/>
              </a:rPr>
              <a:t>a </a:t>
            </a:r>
            <a:r>
              <a:rPr lang="el-GR" dirty="0">
                <a:latin typeface="+mn-lt"/>
              </a:rPr>
              <a:t>(δηλαδή σε πολύ χαμηλές τιμές </a:t>
            </a:r>
            <a:r>
              <a:rPr lang="en-US" dirty="0">
                <a:latin typeface="+mn-lt"/>
              </a:rPr>
              <a:t>pH</a:t>
            </a:r>
            <a:r>
              <a:rPr lang="el-GR" dirty="0">
                <a:latin typeface="+mn-lt"/>
              </a:rPr>
              <a:t>) έως  </a:t>
            </a:r>
          </a:p>
          <a:p>
            <a:pPr>
              <a:defRPr/>
            </a:pPr>
            <a:r>
              <a:rPr lang="en-US" i="1" dirty="0" err="1">
                <a:latin typeface="+mn-lt"/>
              </a:rPr>
              <a:t>f</a:t>
            </a:r>
            <a:r>
              <a:rPr lang="en-US" baseline="-25000" dirty="0" err="1">
                <a:latin typeface="+mn-lt"/>
              </a:rPr>
              <a:t>A</a:t>
            </a:r>
            <a:r>
              <a:rPr lang="en-US" baseline="-25000" dirty="0">
                <a:latin typeface="+mn-lt"/>
              </a:rPr>
              <a:t> </a:t>
            </a:r>
            <a:r>
              <a:rPr lang="el-GR" dirty="0">
                <a:latin typeface="+mn-lt"/>
              </a:rPr>
              <a:t>= 1 σε [</a:t>
            </a:r>
            <a:r>
              <a:rPr lang="en-US" dirty="0">
                <a:latin typeface="+mn-lt"/>
              </a:rPr>
              <a:t>H</a:t>
            </a:r>
            <a:r>
              <a:rPr lang="el-GR" baseline="-25000" dirty="0">
                <a:latin typeface="+mn-lt"/>
              </a:rPr>
              <a:t>3</a:t>
            </a:r>
            <a:r>
              <a:rPr lang="en-US" dirty="0">
                <a:latin typeface="+mn-lt"/>
              </a:rPr>
              <a:t>O</a:t>
            </a:r>
            <a:r>
              <a:rPr lang="el-GR" baseline="30000" dirty="0">
                <a:latin typeface="+mn-lt"/>
              </a:rPr>
              <a:t>+]</a:t>
            </a:r>
            <a:r>
              <a:rPr lang="el-GR" dirty="0">
                <a:latin typeface="+mn-lt"/>
              </a:rPr>
              <a:t> &lt;&lt; </a:t>
            </a:r>
            <a:r>
              <a:rPr lang="en-US" i="1" dirty="0">
                <a:latin typeface="+mn-lt"/>
              </a:rPr>
              <a:t>K</a:t>
            </a:r>
            <a:r>
              <a:rPr lang="en-US" dirty="0">
                <a:latin typeface="+mn-lt"/>
              </a:rPr>
              <a:t>a </a:t>
            </a:r>
            <a:r>
              <a:rPr lang="el-GR" dirty="0">
                <a:latin typeface="+mn-lt"/>
              </a:rPr>
              <a:t>(πολύ υψηλό </a:t>
            </a:r>
            <a:r>
              <a:rPr lang="en-US" dirty="0">
                <a:latin typeface="+mn-lt"/>
              </a:rPr>
              <a:t>pH</a:t>
            </a:r>
            <a:r>
              <a:rPr lang="el-GR" dirty="0">
                <a:latin typeface="+mn-lt"/>
              </a:rPr>
              <a:t>).</a:t>
            </a:r>
          </a:p>
        </p:txBody>
      </p:sp>
      <p:sp>
        <p:nvSpPr>
          <p:cNvPr id="21" name="20 - Ορθογώνιο">
            <a:extLst>
              <a:ext uri="{FF2B5EF4-FFF2-40B4-BE49-F238E27FC236}">
                <a16:creationId xmlns:a16="http://schemas.microsoft.com/office/drawing/2014/main" id="{1E2913F1-D0B5-4EA8-9141-D1278EC00206}"/>
              </a:ext>
            </a:extLst>
          </p:cNvPr>
          <p:cNvSpPr/>
          <p:nvPr/>
        </p:nvSpPr>
        <p:spPr>
          <a:xfrm>
            <a:off x="331788" y="3935413"/>
            <a:ext cx="2620962" cy="36988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</a:rPr>
              <a:t>Θέτοντας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- </a:t>
            </a:r>
            <a:r>
              <a:rPr lang="en-US" dirty="0" err="1">
                <a:latin typeface="+mn-lt"/>
              </a:rPr>
              <a:t>p</a:t>
            </a:r>
            <a:r>
              <a:rPr lang="en-US" i="1" dirty="0" err="1">
                <a:latin typeface="+mn-lt"/>
              </a:rPr>
              <a:t>K</a:t>
            </a:r>
            <a:r>
              <a:rPr lang="en-US" dirty="0" err="1">
                <a:latin typeface="+mn-lt"/>
              </a:rPr>
              <a:t>a</a:t>
            </a:r>
            <a:r>
              <a:rPr lang="en-US" dirty="0">
                <a:latin typeface="+mn-lt"/>
              </a:rPr>
              <a:t> </a:t>
            </a:r>
            <a:r>
              <a:rPr lang="el-GR" dirty="0">
                <a:latin typeface="+mn-lt"/>
              </a:rPr>
              <a:t>= Δ:</a:t>
            </a:r>
          </a:p>
        </p:txBody>
      </p:sp>
      <p:pic>
        <p:nvPicPr>
          <p:cNvPr id="39949" name="Picture 2">
            <a:extLst>
              <a:ext uri="{FF2B5EF4-FFF2-40B4-BE49-F238E27FC236}">
                <a16:creationId xmlns:a16="http://schemas.microsoft.com/office/drawing/2014/main" id="{987A98A3-1F9C-42E1-B300-A13C8CB04F1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5341"/>
          <a:stretch>
            <a:fillRect/>
          </a:stretch>
        </p:blipFill>
        <p:spPr bwMode="auto">
          <a:xfrm>
            <a:off x="454025" y="4513263"/>
            <a:ext cx="1728788" cy="1657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9950" name="Picture 8" descr="G:\Πασχαλίδης\Loudon Organic Chemistry\Νέος φάκελος\wetransfer-426142\Σχήμα 3.1.jpg">
            <a:extLst>
              <a:ext uri="{FF2B5EF4-FFF2-40B4-BE49-F238E27FC236}">
                <a16:creationId xmlns:a16="http://schemas.microsoft.com/office/drawing/2014/main" id="{20E65E15-C506-4048-950E-61F5CDD6342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700"/>
          <a:stretch>
            <a:fillRect/>
          </a:stretch>
        </p:blipFill>
        <p:spPr bwMode="auto">
          <a:xfrm>
            <a:off x="4572000" y="2179638"/>
            <a:ext cx="4229100" cy="40370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9951" name="Picture 13">
            <a:extLst>
              <a:ext uri="{FF2B5EF4-FFF2-40B4-BE49-F238E27FC236}">
                <a16:creationId xmlns:a16="http://schemas.microsoft.com/office/drawing/2014/main" id="{651927E4-E87E-4C3E-8682-B8D7FA0FF99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450" y="2343150"/>
            <a:ext cx="1893888" cy="6588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3DCF8F-8FBB-4E52-B0DE-F0C4526B2C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438150"/>
            <a:ext cx="8534400" cy="758825"/>
          </a:xfrm>
        </p:spPr>
        <p:txBody>
          <a:bodyPr/>
          <a:lstStyle/>
          <a:p>
            <a:pPr>
              <a:defRPr/>
            </a:pPr>
            <a:r>
              <a:rPr lang="el-GR" dirty="0"/>
              <a:t>Καταστάσεις Διάστασης Συζυγών Ζευγών Οξέων- Βάσεων </a:t>
            </a:r>
          </a:p>
        </p:txBody>
      </p:sp>
      <p:sp>
        <p:nvSpPr>
          <p:cNvPr id="40963" name="Rectangle 4">
            <a:extLst>
              <a:ext uri="{FF2B5EF4-FFF2-40B4-BE49-F238E27FC236}">
                <a16:creationId xmlns:a16="http://schemas.microsoft.com/office/drawing/2014/main" id="{D5B09165-6684-4021-865C-8B52D9B0102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0964" name="Rectangle 5">
            <a:extLst>
              <a:ext uri="{FF2B5EF4-FFF2-40B4-BE49-F238E27FC236}">
                <a16:creationId xmlns:a16="http://schemas.microsoft.com/office/drawing/2014/main" id="{916F4AD3-55C9-431D-BDD0-326FE0E502C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0965" name="Rectangle 14">
            <a:extLst>
              <a:ext uri="{FF2B5EF4-FFF2-40B4-BE49-F238E27FC236}">
                <a16:creationId xmlns:a16="http://schemas.microsoft.com/office/drawing/2014/main" id="{C09C4958-1410-47C5-9A32-E99BAB4D1DE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0966" name="Rectangle 15">
            <a:extLst>
              <a:ext uri="{FF2B5EF4-FFF2-40B4-BE49-F238E27FC236}">
                <a16:creationId xmlns:a16="http://schemas.microsoft.com/office/drawing/2014/main" id="{A65836AA-57EC-4EE8-8883-58186FAAB8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0967" name="Rectangle 17">
            <a:extLst>
              <a:ext uri="{FF2B5EF4-FFF2-40B4-BE49-F238E27FC236}">
                <a16:creationId xmlns:a16="http://schemas.microsoft.com/office/drawing/2014/main" id="{61A9BA71-778E-44D4-82B5-2741B88997A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0968" name="Rectangle 18">
            <a:extLst>
              <a:ext uri="{FF2B5EF4-FFF2-40B4-BE49-F238E27FC236}">
                <a16:creationId xmlns:a16="http://schemas.microsoft.com/office/drawing/2014/main" id="{2E83D936-EBC4-42AC-9C4F-033EC4E7CC0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0969" name="Rectangle 20">
            <a:extLst>
              <a:ext uri="{FF2B5EF4-FFF2-40B4-BE49-F238E27FC236}">
                <a16:creationId xmlns:a16="http://schemas.microsoft.com/office/drawing/2014/main" id="{63A79CED-9812-4842-A1E2-374E4D36187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0970" name="Rectangle 21">
            <a:extLst>
              <a:ext uri="{FF2B5EF4-FFF2-40B4-BE49-F238E27FC236}">
                <a16:creationId xmlns:a16="http://schemas.microsoft.com/office/drawing/2014/main" id="{52F09405-EE32-4779-B5BB-003C444AECC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15" name="14 - Ορθογώνιο">
            <a:extLst>
              <a:ext uri="{FF2B5EF4-FFF2-40B4-BE49-F238E27FC236}">
                <a16:creationId xmlns:a16="http://schemas.microsoft.com/office/drawing/2014/main" id="{17338804-C90A-4912-8E73-637AAA86EB10}"/>
              </a:ext>
            </a:extLst>
          </p:cNvPr>
          <p:cNvSpPr/>
          <p:nvPr/>
        </p:nvSpPr>
        <p:spPr>
          <a:xfrm>
            <a:off x="250825" y="1557338"/>
            <a:ext cx="4249738" cy="922337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buFont typeface="Arial" pitchFamily="34" charset="0"/>
              <a:buChar char="•"/>
              <a:defRPr/>
            </a:pPr>
            <a:r>
              <a:rPr lang="el-GR" dirty="0">
                <a:latin typeface="+mn-lt"/>
              </a:rPr>
              <a:t> Σε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= </a:t>
            </a:r>
            <a:r>
              <a:rPr lang="en-US" dirty="0" err="1">
                <a:latin typeface="+mn-lt"/>
              </a:rPr>
              <a:t>p</a:t>
            </a:r>
            <a:r>
              <a:rPr lang="en-US" i="1" dirty="0" err="1">
                <a:latin typeface="+mn-lt"/>
              </a:rPr>
              <a:t>K</a:t>
            </a:r>
            <a:r>
              <a:rPr lang="en-US" dirty="0" err="1">
                <a:latin typeface="+mn-lt"/>
              </a:rPr>
              <a:t>a</a:t>
            </a:r>
            <a:r>
              <a:rPr lang="el-GR" dirty="0">
                <a:latin typeface="+mn-lt"/>
              </a:rPr>
              <a:t>, το κλάσμα διισταμένης μορφής  </a:t>
            </a:r>
            <a:r>
              <a:rPr lang="en-US" i="1" dirty="0" err="1">
                <a:latin typeface="+mn-lt"/>
              </a:rPr>
              <a:t>f</a:t>
            </a:r>
            <a:r>
              <a:rPr lang="en-US" baseline="-25000" dirty="0" err="1">
                <a:latin typeface="+mn-lt"/>
              </a:rPr>
              <a:t>A</a:t>
            </a:r>
            <a:r>
              <a:rPr lang="en-US" dirty="0">
                <a:latin typeface="+mn-lt"/>
              </a:rPr>
              <a:t> </a:t>
            </a:r>
            <a:r>
              <a:rPr lang="el-GR" dirty="0">
                <a:latin typeface="+mn-lt"/>
              </a:rPr>
              <a:t>= το κλάσμα </a:t>
            </a:r>
            <a:r>
              <a:rPr lang="el-GR" dirty="0" err="1">
                <a:latin typeface="+mn-lt"/>
              </a:rPr>
              <a:t>αδιάστατης</a:t>
            </a:r>
            <a:r>
              <a:rPr lang="el-GR" dirty="0">
                <a:latin typeface="+mn-lt"/>
              </a:rPr>
              <a:t> μορφής  </a:t>
            </a:r>
            <a:r>
              <a:rPr lang="en-US" i="1" dirty="0" err="1">
                <a:latin typeface="+mn-lt"/>
              </a:rPr>
              <a:t>f</a:t>
            </a:r>
            <a:r>
              <a:rPr lang="en-US" baseline="-25000" dirty="0" err="1">
                <a:latin typeface="+mn-lt"/>
              </a:rPr>
              <a:t>AH</a:t>
            </a:r>
            <a:r>
              <a:rPr lang="en-US" dirty="0">
                <a:latin typeface="+mn-lt"/>
              </a:rPr>
              <a:t> </a:t>
            </a:r>
            <a:r>
              <a:rPr lang="el-GR" dirty="0">
                <a:latin typeface="+mn-lt"/>
              </a:rPr>
              <a:t>= 0,5. </a:t>
            </a:r>
          </a:p>
        </p:txBody>
      </p:sp>
      <p:sp>
        <p:nvSpPr>
          <p:cNvPr id="61441" name="Rectangle 1">
            <a:extLst>
              <a:ext uri="{FF2B5EF4-FFF2-40B4-BE49-F238E27FC236}">
                <a16:creationId xmlns:a16="http://schemas.microsoft.com/office/drawing/2014/main" id="{7B232332-8F53-4941-A5CB-7E6D2D5829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2492375"/>
            <a:ext cx="4176713" cy="203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>
              <a:buFontTx/>
              <a:buChar char="•"/>
              <a:tabLst>
                <a:tab pos="1714500" algn="l"/>
              </a:tabLst>
              <a:defRPr/>
            </a:pPr>
            <a:r>
              <a:rPr lang="el-GR" dirty="0">
                <a:latin typeface="+mn-lt"/>
              </a:rPr>
              <a:t> Σε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&lt;&lt; </a:t>
            </a:r>
            <a:r>
              <a:rPr lang="en-US" dirty="0" err="1">
                <a:latin typeface="+mn-lt"/>
              </a:rPr>
              <a:t>pKa</a:t>
            </a:r>
            <a:r>
              <a:rPr lang="el-GR" dirty="0">
                <a:latin typeface="+mn-lt"/>
              </a:rPr>
              <a:t>, το οξύ είναι σε μεγάλο βαθμό </a:t>
            </a:r>
            <a:r>
              <a:rPr lang="el-GR" dirty="0" err="1">
                <a:latin typeface="+mn-lt"/>
              </a:rPr>
              <a:t>αδιάστατο</a:t>
            </a:r>
            <a:r>
              <a:rPr lang="el-GR" dirty="0">
                <a:latin typeface="+mn-lt"/>
              </a:rPr>
              <a:t>. Όταν το </a:t>
            </a:r>
            <a:r>
              <a:rPr lang="el-GR" dirty="0" err="1">
                <a:latin typeface="+mn-lt"/>
              </a:rPr>
              <a:t>pH</a:t>
            </a:r>
            <a:r>
              <a:rPr lang="el-GR" dirty="0">
                <a:latin typeface="+mn-lt"/>
              </a:rPr>
              <a:t> είναι μία μονάδα χαμηλότερο από την </a:t>
            </a:r>
            <a:r>
              <a:rPr lang="en-US" dirty="0" err="1">
                <a:latin typeface="+mn-lt"/>
              </a:rPr>
              <a:t>pKa</a:t>
            </a:r>
            <a:r>
              <a:rPr lang="el-GR" dirty="0">
                <a:latin typeface="+mn-lt"/>
              </a:rPr>
              <a:t>, το οξύ είναι ~ 10% σε διάσταση. Όταν το 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είναι δύο μονάδες χαμηλότερο από την </a:t>
            </a:r>
            <a:r>
              <a:rPr lang="en-US" dirty="0" err="1">
                <a:latin typeface="+mn-lt"/>
              </a:rPr>
              <a:t>pKa</a:t>
            </a:r>
            <a:r>
              <a:rPr lang="el-GR" dirty="0">
                <a:latin typeface="+mn-lt"/>
              </a:rPr>
              <a:t>, το οξύ είναι ~ 1% σε διάσταση.</a:t>
            </a:r>
          </a:p>
        </p:txBody>
      </p:sp>
      <p:sp>
        <p:nvSpPr>
          <p:cNvPr id="61442" name="Rectangle 2">
            <a:extLst>
              <a:ext uri="{FF2B5EF4-FFF2-40B4-BE49-F238E27FC236}">
                <a16:creationId xmlns:a16="http://schemas.microsoft.com/office/drawing/2014/main" id="{21A12EE3-CDA8-4B3B-9AC8-07A5010E476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4508500"/>
            <a:ext cx="4392613" cy="17541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>
              <a:buFontTx/>
              <a:buChar char="•"/>
              <a:tabLst>
                <a:tab pos="1714500" algn="l"/>
              </a:tabLst>
              <a:defRPr/>
            </a:pPr>
            <a:r>
              <a:rPr lang="el-GR" dirty="0">
                <a:latin typeface="+mn-lt"/>
              </a:rPr>
              <a:t> Σε </a:t>
            </a:r>
            <a:r>
              <a:rPr lang="en-US" dirty="0">
                <a:latin typeface="+mn-lt"/>
              </a:rPr>
              <a:t>pH</a:t>
            </a:r>
            <a:r>
              <a:rPr lang="el-GR" dirty="0">
                <a:latin typeface="+mn-lt"/>
              </a:rPr>
              <a:t>&gt;&gt; </a:t>
            </a:r>
            <a:r>
              <a:rPr lang="en-US" dirty="0" err="1">
                <a:latin typeface="+mn-lt"/>
              </a:rPr>
              <a:t>pKa</a:t>
            </a:r>
            <a:r>
              <a:rPr lang="el-GR" dirty="0">
                <a:latin typeface="+mn-lt"/>
              </a:rPr>
              <a:t>, το οξύ είναι σε μεγάλο βαθμό σε διάσταση. Όταν το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είναι μια μονάδα υψηλότερο από την </a:t>
            </a:r>
            <a:r>
              <a:rPr lang="en-US" dirty="0" err="1">
                <a:latin typeface="+mn-lt"/>
              </a:rPr>
              <a:t>pKa</a:t>
            </a:r>
            <a:r>
              <a:rPr lang="el-GR" dirty="0">
                <a:latin typeface="+mn-lt"/>
              </a:rPr>
              <a:t>, το οξύ είναι ~ 90% σε διάσταση. Όταν το  </a:t>
            </a:r>
            <a:r>
              <a:rPr lang="en-US" dirty="0">
                <a:latin typeface="+mn-lt"/>
              </a:rPr>
              <a:t>pH </a:t>
            </a:r>
            <a:r>
              <a:rPr lang="el-GR" dirty="0">
                <a:latin typeface="+mn-lt"/>
              </a:rPr>
              <a:t>είναι δύο μονάδες υψηλότερο από την </a:t>
            </a:r>
            <a:r>
              <a:rPr lang="en-US" dirty="0" err="1">
                <a:latin typeface="+mn-lt"/>
              </a:rPr>
              <a:t>pKa</a:t>
            </a:r>
            <a:r>
              <a:rPr lang="el-GR" dirty="0">
                <a:latin typeface="+mn-lt"/>
              </a:rPr>
              <a:t>, το οξύ είναι ~ 99% σε διάσταση.</a:t>
            </a:r>
          </a:p>
        </p:txBody>
      </p:sp>
      <p:pic>
        <p:nvPicPr>
          <p:cNvPr id="40974" name="Picture 67" descr="ÎÏÎ¿ÏÎ­Î»ÎµÏÎ¼Î± ÎµÎ¹ÎºÏÎ½Î±Ï Î³Î¹Î± weak acid dissociation">
            <a:extLst>
              <a:ext uri="{FF2B5EF4-FFF2-40B4-BE49-F238E27FC236}">
                <a16:creationId xmlns:a16="http://schemas.microsoft.com/office/drawing/2014/main" id="{F24ED0B1-5641-4E2A-8633-5C055249F73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51" t="18446" r="5585" b="70161"/>
          <a:stretch>
            <a:fillRect/>
          </a:stretch>
        </p:blipFill>
        <p:spPr bwMode="auto">
          <a:xfrm>
            <a:off x="5130800" y="1489075"/>
            <a:ext cx="3348038" cy="311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0975" name="Picture 8" descr="G:\Πασχαλίδης\Loudon Organic Chemistry\Νέος φάκελος\wetransfer-426142\Σχήμα 3.1.jpg">
            <a:extLst>
              <a:ext uri="{FF2B5EF4-FFF2-40B4-BE49-F238E27FC236}">
                <a16:creationId xmlns:a16="http://schemas.microsoft.com/office/drawing/2014/main" id="{0D5556B1-AB11-4CD9-A27E-633C5B85D22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700"/>
          <a:stretch>
            <a:fillRect/>
          </a:stretch>
        </p:blipFill>
        <p:spPr bwMode="auto">
          <a:xfrm>
            <a:off x="4572000" y="2179638"/>
            <a:ext cx="4229100" cy="40370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A158D0-F3CB-443D-83B3-726F3B6829D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438150"/>
            <a:ext cx="8534400" cy="758825"/>
          </a:xfrm>
        </p:spPr>
        <p:txBody>
          <a:bodyPr/>
          <a:lstStyle/>
          <a:p>
            <a:pPr>
              <a:defRPr/>
            </a:pPr>
            <a:r>
              <a:rPr lang="el-GR" dirty="0"/>
              <a:t>Καταστάσεις Διάστασης Συζυγών Ζευγών Οξέων- Βάσεων </a:t>
            </a:r>
          </a:p>
        </p:txBody>
      </p:sp>
      <p:sp>
        <p:nvSpPr>
          <p:cNvPr id="41987" name="Rectangle 4">
            <a:extLst>
              <a:ext uri="{FF2B5EF4-FFF2-40B4-BE49-F238E27FC236}">
                <a16:creationId xmlns:a16="http://schemas.microsoft.com/office/drawing/2014/main" id="{E0514DE1-AAF4-4801-97EC-9AF7FF3D532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1988" name="Rectangle 5">
            <a:extLst>
              <a:ext uri="{FF2B5EF4-FFF2-40B4-BE49-F238E27FC236}">
                <a16:creationId xmlns:a16="http://schemas.microsoft.com/office/drawing/2014/main" id="{A43A171D-3C71-464B-8626-E7D8EFC5760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1989" name="Rectangle 14">
            <a:extLst>
              <a:ext uri="{FF2B5EF4-FFF2-40B4-BE49-F238E27FC236}">
                <a16:creationId xmlns:a16="http://schemas.microsoft.com/office/drawing/2014/main" id="{FBEE7766-D8AF-45D1-8556-A2C9CB520ED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1990" name="Rectangle 15">
            <a:extLst>
              <a:ext uri="{FF2B5EF4-FFF2-40B4-BE49-F238E27FC236}">
                <a16:creationId xmlns:a16="http://schemas.microsoft.com/office/drawing/2014/main" id="{C4FC1499-196F-45FE-91C7-B4742E80B60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1991" name="Rectangle 17">
            <a:extLst>
              <a:ext uri="{FF2B5EF4-FFF2-40B4-BE49-F238E27FC236}">
                <a16:creationId xmlns:a16="http://schemas.microsoft.com/office/drawing/2014/main" id="{D9F0FF62-C4ED-4BA7-8560-28EBA7374EC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1992" name="Rectangle 18">
            <a:extLst>
              <a:ext uri="{FF2B5EF4-FFF2-40B4-BE49-F238E27FC236}">
                <a16:creationId xmlns:a16="http://schemas.microsoft.com/office/drawing/2014/main" id="{BEA3BA6B-1145-4415-9D89-A2575535582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1993" name="Rectangle 20">
            <a:extLst>
              <a:ext uri="{FF2B5EF4-FFF2-40B4-BE49-F238E27FC236}">
                <a16:creationId xmlns:a16="http://schemas.microsoft.com/office/drawing/2014/main" id="{1862B9FA-5D55-466E-AA7B-50C9EEB678F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1994" name="Rectangle 21">
            <a:extLst>
              <a:ext uri="{FF2B5EF4-FFF2-40B4-BE49-F238E27FC236}">
                <a16:creationId xmlns:a16="http://schemas.microsoft.com/office/drawing/2014/main" id="{FAF321CC-B830-4DD4-BED9-42B5DD7F8B4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87" name="86 - TextBox">
            <a:extLst>
              <a:ext uri="{FF2B5EF4-FFF2-40B4-BE49-F238E27FC236}">
                <a16:creationId xmlns:a16="http://schemas.microsoft.com/office/drawing/2014/main" id="{580AD3F5-296A-47D2-B5D6-64D5469BC0C1}"/>
              </a:ext>
            </a:extLst>
          </p:cNvPr>
          <p:cNvSpPr txBox="1"/>
          <p:nvPr/>
        </p:nvSpPr>
        <p:spPr>
          <a:xfrm>
            <a:off x="250825" y="1412875"/>
            <a:ext cx="2305050" cy="3698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dirty="0">
                <a:latin typeface="+mn-lt"/>
              </a:rPr>
              <a:t>Παράδειγμα</a:t>
            </a:r>
          </a:p>
        </p:txBody>
      </p:sp>
      <p:pic>
        <p:nvPicPr>
          <p:cNvPr id="41996" name="Εικόνα 2">
            <a:extLst>
              <a:ext uri="{FF2B5EF4-FFF2-40B4-BE49-F238E27FC236}">
                <a16:creationId xmlns:a16="http://schemas.microsoft.com/office/drawing/2014/main" id="{D25A9E61-7B95-4A18-84B7-99D0527299C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8613" y="2133600"/>
            <a:ext cx="8480425" cy="3475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A158D0-F3CB-443D-83B3-726F3B6829D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625" y="438150"/>
            <a:ext cx="8534400" cy="758825"/>
          </a:xfrm>
        </p:spPr>
        <p:txBody>
          <a:bodyPr/>
          <a:lstStyle/>
          <a:p>
            <a:pPr>
              <a:defRPr/>
            </a:pPr>
            <a:r>
              <a:rPr lang="el-GR" dirty="0"/>
              <a:t>Καταστάσεις Διάστασης Συζυγών Ζευγών Οξέων- Βάσεων </a:t>
            </a:r>
          </a:p>
        </p:txBody>
      </p:sp>
      <p:sp>
        <p:nvSpPr>
          <p:cNvPr id="43011" name="Rectangle 4">
            <a:extLst>
              <a:ext uri="{FF2B5EF4-FFF2-40B4-BE49-F238E27FC236}">
                <a16:creationId xmlns:a16="http://schemas.microsoft.com/office/drawing/2014/main" id="{AC74AA8C-42E6-43B9-B4C8-A510C962607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3012" name="Rectangle 5">
            <a:extLst>
              <a:ext uri="{FF2B5EF4-FFF2-40B4-BE49-F238E27FC236}">
                <a16:creationId xmlns:a16="http://schemas.microsoft.com/office/drawing/2014/main" id="{134EAD15-D49A-4BFC-A333-675EFB5E7E6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3013" name="Rectangle 14">
            <a:extLst>
              <a:ext uri="{FF2B5EF4-FFF2-40B4-BE49-F238E27FC236}">
                <a16:creationId xmlns:a16="http://schemas.microsoft.com/office/drawing/2014/main" id="{03CF0966-BD44-4449-867F-FFA73FD4E6F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3014" name="Rectangle 15">
            <a:extLst>
              <a:ext uri="{FF2B5EF4-FFF2-40B4-BE49-F238E27FC236}">
                <a16:creationId xmlns:a16="http://schemas.microsoft.com/office/drawing/2014/main" id="{E4A7203C-3DE8-472F-9AA9-8DA5797EA7E7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28675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3015" name="Rectangle 17">
            <a:extLst>
              <a:ext uri="{FF2B5EF4-FFF2-40B4-BE49-F238E27FC236}">
                <a16:creationId xmlns:a16="http://schemas.microsoft.com/office/drawing/2014/main" id="{65B96981-CAAD-4DBF-916E-4164BC01FE8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3016" name="Rectangle 18">
            <a:extLst>
              <a:ext uri="{FF2B5EF4-FFF2-40B4-BE49-F238E27FC236}">
                <a16:creationId xmlns:a16="http://schemas.microsoft.com/office/drawing/2014/main" id="{F063949E-2C0C-4408-9615-FA65F9954722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3017" name="Rectangle 20">
            <a:extLst>
              <a:ext uri="{FF2B5EF4-FFF2-40B4-BE49-F238E27FC236}">
                <a16:creationId xmlns:a16="http://schemas.microsoft.com/office/drawing/2014/main" id="{1014E9BF-98EE-4F15-98F5-91940A687F32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43018" name="Rectangle 21">
            <a:extLst>
              <a:ext uri="{FF2B5EF4-FFF2-40B4-BE49-F238E27FC236}">
                <a16:creationId xmlns:a16="http://schemas.microsoft.com/office/drawing/2014/main" id="{4E127FC3-AB9F-43D6-92DC-422B7EEF095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819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pic>
        <p:nvPicPr>
          <p:cNvPr id="43019" name="Picture 2" descr="G:\Πασχαλίδης\Loudon Organic Chemistry\Νέος φάκελος\wetransfer-d781aa\Πρόβληματα σελ.103.jpg">
            <a:extLst>
              <a:ext uri="{FF2B5EF4-FFF2-40B4-BE49-F238E27FC236}">
                <a16:creationId xmlns:a16="http://schemas.microsoft.com/office/drawing/2014/main" id="{54D9C321-F87F-490F-AA36-9BFB0F9E7BE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182" r="6888" b="48334"/>
          <a:stretch>
            <a:fillRect/>
          </a:stretch>
        </p:blipFill>
        <p:spPr bwMode="auto">
          <a:xfrm>
            <a:off x="361950" y="2097088"/>
            <a:ext cx="8420100" cy="2663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BFA4EC-6C48-4E52-810C-818CBFA2E7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Σχέση δομής- οξύτητας</a:t>
            </a:r>
          </a:p>
        </p:txBody>
      </p:sp>
      <p:pic>
        <p:nvPicPr>
          <p:cNvPr id="63491" name="Picture 2" descr="Σχετική εικόνα">
            <a:extLst>
              <a:ext uri="{FF2B5EF4-FFF2-40B4-BE49-F238E27FC236}">
                <a16:creationId xmlns:a16="http://schemas.microsoft.com/office/drawing/2014/main" id="{4931A5B8-0A3C-432F-9977-0EA89A1898C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850" y="2276475"/>
            <a:ext cx="4219575" cy="2808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5A8E1A77-CC92-4C08-89B1-7F9D18E406E7}"/>
              </a:ext>
            </a:extLst>
          </p:cNvPr>
          <p:cNvSpPr txBox="1"/>
          <p:nvPr/>
        </p:nvSpPr>
        <p:spPr>
          <a:xfrm>
            <a:off x="250825" y="1557338"/>
            <a:ext cx="3168650" cy="3683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buFont typeface="Wingdings" pitchFamily="2" charset="2"/>
              <a:buChar char="v"/>
              <a:defRPr/>
            </a:pPr>
            <a:r>
              <a:rPr lang="el-GR" dirty="0">
                <a:latin typeface="+mn-lt"/>
              </a:rPr>
              <a:t> Η επίδραση του στοιχείου</a:t>
            </a:r>
          </a:p>
        </p:txBody>
      </p:sp>
      <p:sp>
        <p:nvSpPr>
          <p:cNvPr id="63493" name="Rectangle 6">
            <a:extLst>
              <a:ext uri="{FF2B5EF4-FFF2-40B4-BE49-F238E27FC236}">
                <a16:creationId xmlns:a16="http://schemas.microsoft.com/office/drawing/2014/main" id="{8FC60EBB-14D7-4BF9-AA82-98E7EDCA5FE5}"/>
              </a:ext>
            </a:extLst>
          </p:cNvPr>
          <p:cNvSpPr>
            <a:spLocks noChangeArrowheads="1"/>
          </p:cNvSpPr>
          <p:nvPr/>
        </p:nvSpPr>
        <p:spPr bwMode="auto">
          <a:xfrm flipH="1">
            <a:off x="4859338" y="1562100"/>
            <a:ext cx="3960812" cy="4524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28194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buFontTx/>
              <a:buChar char="•"/>
            </a:pP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Οι οξύτητες των οξέων κατά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 H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-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A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αυξάνονται όσο αυξάνει ο ατομικός αριθμός του ατόμου Α </a:t>
            </a:r>
            <a:r>
              <a:rPr lang="el-GR" altLang="en-US" i="1">
                <a:solidFill>
                  <a:srgbClr val="9A32E8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μέσα σε μια ομάδα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του περιοδικού πίνακα. Η κύρια αιτία αυτής της αύξησης είναι η ελαττούμενη ισχύς του δεσμού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H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-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A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.</a:t>
            </a:r>
            <a:endParaRPr lang="en-US" altLang="en-US">
              <a:solidFill>
                <a:srgbClr val="231F20"/>
              </a:solidFill>
              <a:latin typeface="Georgia" panose="02040502050405020303" pitchFamily="18" charset="0"/>
              <a:cs typeface="Times New Roman" panose="02020603050405020304" pitchFamily="18" charset="0"/>
            </a:endParaRPr>
          </a:p>
          <a:p>
            <a:pPr>
              <a:buFontTx/>
              <a:buChar char="•"/>
            </a:pPr>
            <a:endParaRPr lang="el-GR" altLang="en-US">
              <a:latin typeface="Georgia" panose="02040502050405020303" pitchFamily="18" charset="0"/>
            </a:endParaRPr>
          </a:p>
          <a:p>
            <a:pPr>
              <a:buFontTx/>
              <a:buChar char="•"/>
            </a:pP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Οι οξύτητες των οξέων κατά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Br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ø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nsted H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-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A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 αυξάνονται όσο αυξάνει ο ατομικός αριθμός του ατόμου Α </a:t>
            </a:r>
            <a:r>
              <a:rPr lang="el-GR" altLang="en-US" i="1">
                <a:solidFill>
                  <a:srgbClr val="9A32E8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μέσα σε μια περίοδο 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του περιοδικού πίνακα. Η κύρια αιτία αυτής της αύξησης είναι η αυξανόμενη ικανότητα έλξης ηλεκτρονίων από το άτομο </a:t>
            </a:r>
            <a:r>
              <a:rPr lang="en-US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A</a:t>
            </a:r>
            <a:r>
              <a:rPr lang="el-GR" altLang="en-US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.</a:t>
            </a:r>
            <a:endParaRPr lang="el-GR" altLang="en-US">
              <a:latin typeface="Georgia" panose="02040502050405020303" pitchFamily="18" charset="0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4514" name="Group 39">
            <a:extLst>
              <a:ext uri="{FF2B5EF4-FFF2-40B4-BE49-F238E27FC236}">
                <a16:creationId xmlns:a16="http://schemas.microsoft.com/office/drawing/2014/main" id="{A14C0958-0CC1-41BA-B0CB-43E2CD57E3EF}"/>
              </a:ext>
            </a:extLst>
          </p:cNvPr>
          <p:cNvGrpSpPr>
            <a:grpSpLocks/>
          </p:cNvGrpSpPr>
          <p:nvPr/>
        </p:nvGrpSpPr>
        <p:grpSpPr bwMode="auto">
          <a:xfrm>
            <a:off x="323850" y="4149725"/>
            <a:ext cx="3676650" cy="6350"/>
            <a:chOff x="0" y="0"/>
            <a:chExt cx="5790" cy="10"/>
          </a:xfrm>
        </p:grpSpPr>
        <p:grpSp>
          <p:nvGrpSpPr>
            <p:cNvPr id="64662" name="Group 40">
              <a:extLst>
                <a:ext uri="{FF2B5EF4-FFF2-40B4-BE49-F238E27FC236}">
                  <a16:creationId xmlns:a16="http://schemas.microsoft.com/office/drawing/2014/main" id="{0071F701-9D38-46F8-BD7E-2BDEE55B65F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5" y="5"/>
              <a:ext cx="5780" cy="2"/>
              <a:chOff x="5" y="5"/>
              <a:chExt cx="5780" cy="2"/>
            </a:xfrm>
          </p:grpSpPr>
          <p:sp>
            <p:nvSpPr>
              <p:cNvPr id="64663" name="Freeform 41">
                <a:extLst>
                  <a:ext uri="{FF2B5EF4-FFF2-40B4-BE49-F238E27FC236}">
                    <a16:creationId xmlns:a16="http://schemas.microsoft.com/office/drawing/2014/main" id="{A9390B00-2CC2-48C4-AB8E-DE7A4995E79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" y="5"/>
                <a:ext cx="5780" cy="2"/>
              </a:xfrm>
              <a:custGeom>
                <a:avLst/>
                <a:gdLst>
                  <a:gd name="T0" fmla="*/ 0 w 5780"/>
                  <a:gd name="T1" fmla="*/ 0 h 2"/>
                  <a:gd name="T2" fmla="*/ 5780 w 5780"/>
                  <a:gd name="T3" fmla="*/ 0 h 2"/>
                  <a:gd name="T4" fmla="*/ 0 60000 65536"/>
                  <a:gd name="T5" fmla="*/ 0 60000 65536"/>
                  <a:gd name="T6" fmla="*/ 0 w 5780"/>
                  <a:gd name="T7" fmla="*/ 0 h 2"/>
                  <a:gd name="T8" fmla="*/ 5780 w 5780"/>
                  <a:gd name="T9" fmla="*/ 2 h 2"/>
                </a:gdLst>
                <a:ahLst/>
                <a:cxnLst>
                  <a:cxn ang="T4">
                    <a:pos x="T0" y="T1"/>
                  </a:cxn>
                  <a:cxn ang="T5">
                    <a:pos x="T2" y="T3"/>
                  </a:cxn>
                </a:cxnLst>
                <a:rect l="T6" t="T7" r="T8" b="T9"/>
                <a:pathLst>
                  <a:path w="5780" h="2">
                    <a:moveTo>
                      <a:pt x="0" y="0"/>
                    </a:moveTo>
                    <a:lnTo>
                      <a:pt x="5780" y="0"/>
                    </a:lnTo>
                  </a:path>
                </a:pathLst>
              </a:custGeom>
              <a:noFill/>
              <a:ln w="6350">
                <a:solidFill>
                  <a:srgbClr val="231F2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</p:grpSp>
      <p:grpSp>
        <p:nvGrpSpPr>
          <p:cNvPr id="64515" name="Group 148">
            <a:extLst>
              <a:ext uri="{FF2B5EF4-FFF2-40B4-BE49-F238E27FC236}">
                <a16:creationId xmlns:a16="http://schemas.microsoft.com/office/drawing/2014/main" id="{8F599CFD-2E57-492B-8F46-01C1B306EC16}"/>
              </a:ext>
            </a:extLst>
          </p:cNvPr>
          <p:cNvGrpSpPr>
            <a:grpSpLocks/>
          </p:cNvGrpSpPr>
          <p:nvPr/>
        </p:nvGrpSpPr>
        <p:grpSpPr bwMode="auto">
          <a:xfrm>
            <a:off x="3492500" y="2276475"/>
            <a:ext cx="2159000" cy="2160588"/>
            <a:chOff x="3155950" y="466725"/>
            <a:chExt cx="1509713" cy="1557338"/>
          </a:xfrm>
        </p:grpSpPr>
        <p:grpSp>
          <p:nvGrpSpPr>
            <p:cNvPr id="64526" name="Group 124">
              <a:extLst>
                <a:ext uri="{FF2B5EF4-FFF2-40B4-BE49-F238E27FC236}">
                  <a16:creationId xmlns:a16="http://schemas.microsoft.com/office/drawing/2014/main" id="{4122DDAE-8578-4A3A-86A1-21B441A4F68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143375" y="492125"/>
              <a:ext cx="449263" cy="84138"/>
              <a:chOff x="6526" y="54"/>
              <a:chExt cx="707" cy="133"/>
            </a:xfrm>
          </p:grpSpPr>
          <p:grpSp>
            <p:nvGrpSpPr>
              <p:cNvPr id="64647" name="Group 133">
                <a:extLst>
                  <a:ext uri="{FF2B5EF4-FFF2-40B4-BE49-F238E27FC236}">
                    <a16:creationId xmlns:a16="http://schemas.microsoft.com/office/drawing/2014/main" id="{B9F7BB6D-F894-4FDF-949A-E7B007D7904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526" y="54"/>
                <a:ext cx="648" cy="133"/>
                <a:chOff x="6526" y="54"/>
                <a:chExt cx="648" cy="133"/>
              </a:xfrm>
            </p:grpSpPr>
            <p:sp>
              <p:nvSpPr>
                <p:cNvPr id="64656" name="Freeform 139">
                  <a:extLst>
                    <a:ext uri="{FF2B5EF4-FFF2-40B4-BE49-F238E27FC236}">
                      <a16:creationId xmlns:a16="http://schemas.microsoft.com/office/drawing/2014/main" id="{3B976132-9D3E-4A92-BECF-000DF6966FC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26" y="54"/>
                  <a:ext cx="648" cy="133"/>
                </a:xfrm>
                <a:custGeom>
                  <a:avLst/>
                  <a:gdLst>
                    <a:gd name="T0" fmla="*/ 586 w 648"/>
                    <a:gd name="T1" fmla="*/ 0 h 133"/>
                    <a:gd name="T2" fmla="*/ 581 w 648"/>
                    <a:gd name="T3" fmla="*/ 1 h 133"/>
                    <a:gd name="T4" fmla="*/ 540 w 648"/>
                    <a:gd name="T5" fmla="*/ 108 h 133"/>
                    <a:gd name="T6" fmla="*/ 533 w 648"/>
                    <a:gd name="T7" fmla="*/ 125 h 133"/>
                    <a:gd name="T8" fmla="*/ 532 w 648"/>
                    <a:gd name="T9" fmla="*/ 127 h 133"/>
                    <a:gd name="T10" fmla="*/ 519 w 648"/>
                    <a:gd name="T11" fmla="*/ 128 h 133"/>
                    <a:gd name="T12" fmla="*/ 519 w 648"/>
                    <a:gd name="T13" fmla="*/ 133 h 133"/>
                    <a:gd name="T14" fmla="*/ 561 w 648"/>
                    <a:gd name="T15" fmla="*/ 133 h 133"/>
                    <a:gd name="T16" fmla="*/ 561 w 648"/>
                    <a:gd name="T17" fmla="*/ 128 h 133"/>
                    <a:gd name="T18" fmla="*/ 555 w 648"/>
                    <a:gd name="T19" fmla="*/ 127 h 133"/>
                    <a:gd name="T20" fmla="*/ 546 w 648"/>
                    <a:gd name="T21" fmla="*/ 127 h 133"/>
                    <a:gd name="T22" fmla="*/ 545 w 648"/>
                    <a:gd name="T23" fmla="*/ 124 h 133"/>
                    <a:gd name="T24" fmla="*/ 548 w 648"/>
                    <a:gd name="T25" fmla="*/ 112 h 133"/>
                    <a:gd name="T26" fmla="*/ 556 w 648"/>
                    <a:gd name="T27" fmla="*/ 88 h 133"/>
                    <a:gd name="T28" fmla="*/ 558 w 648"/>
                    <a:gd name="T29" fmla="*/ 83 h 133"/>
                    <a:gd name="T30" fmla="*/ 617 w 648"/>
                    <a:gd name="T31" fmla="*/ 83 h 133"/>
                    <a:gd name="T32" fmla="*/ 614 w 648"/>
                    <a:gd name="T33" fmla="*/ 76 h 133"/>
                    <a:gd name="T34" fmla="*/ 561 w 648"/>
                    <a:gd name="T35" fmla="*/ 76 h 133"/>
                    <a:gd name="T36" fmla="*/ 578 w 648"/>
                    <a:gd name="T37" fmla="*/ 26 h 133"/>
                    <a:gd name="T38" fmla="*/ 596 w 648"/>
                    <a:gd name="T39" fmla="*/ 26 h 133"/>
                    <a:gd name="T40" fmla="*/ 586 w 648"/>
                    <a:gd name="T41" fmla="*/ 0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648"/>
                    <a:gd name="T64" fmla="*/ 0 h 133"/>
                    <a:gd name="T65" fmla="*/ 648 w 648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648" h="133">
                      <a:moveTo>
                        <a:pt x="586" y="0"/>
                      </a:moveTo>
                      <a:lnTo>
                        <a:pt x="581" y="1"/>
                      </a:lnTo>
                      <a:lnTo>
                        <a:pt x="540" y="108"/>
                      </a:lnTo>
                      <a:lnTo>
                        <a:pt x="533" y="125"/>
                      </a:lnTo>
                      <a:lnTo>
                        <a:pt x="532" y="127"/>
                      </a:lnTo>
                      <a:lnTo>
                        <a:pt x="519" y="128"/>
                      </a:lnTo>
                      <a:lnTo>
                        <a:pt x="519" y="133"/>
                      </a:lnTo>
                      <a:lnTo>
                        <a:pt x="561" y="133"/>
                      </a:lnTo>
                      <a:lnTo>
                        <a:pt x="561" y="128"/>
                      </a:lnTo>
                      <a:lnTo>
                        <a:pt x="555" y="127"/>
                      </a:lnTo>
                      <a:lnTo>
                        <a:pt x="546" y="127"/>
                      </a:lnTo>
                      <a:lnTo>
                        <a:pt x="545" y="124"/>
                      </a:lnTo>
                      <a:lnTo>
                        <a:pt x="548" y="112"/>
                      </a:lnTo>
                      <a:lnTo>
                        <a:pt x="556" y="88"/>
                      </a:lnTo>
                      <a:lnTo>
                        <a:pt x="558" y="83"/>
                      </a:lnTo>
                      <a:lnTo>
                        <a:pt x="617" y="83"/>
                      </a:lnTo>
                      <a:lnTo>
                        <a:pt x="614" y="76"/>
                      </a:lnTo>
                      <a:lnTo>
                        <a:pt x="561" y="76"/>
                      </a:lnTo>
                      <a:lnTo>
                        <a:pt x="578" y="26"/>
                      </a:lnTo>
                      <a:lnTo>
                        <a:pt x="596" y="26"/>
                      </a:lnTo>
                      <a:lnTo>
                        <a:pt x="586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57" name="Freeform 138">
                  <a:extLst>
                    <a:ext uri="{FF2B5EF4-FFF2-40B4-BE49-F238E27FC236}">
                      <a16:creationId xmlns:a16="http://schemas.microsoft.com/office/drawing/2014/main" id="{13555B8A-7583-49C1-BF8E-EF24E0F2A5E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26" y="54"/>
                  <a:ext cx="648" cy="133"/>
                </a:xfrm>
                <a:custGeom>
                  <a:avLst/>
                  <a:gdLst>
                    <a:gd name="T0" fmla="*/ 617 w 648"/>
                    <a:gd name="T1" fmla="*/ 83 h 133"/>
                    <a:gd name="T2" fmla="*/ 599 w 648"/>
                    <a:gd name="T3" fmla="*/ 83 h 133"/>
                    <a:gd name="T4" fmla="*/ 605 w 648"/>
                    <a:gd name="T5" fmla="*/ 98 h 133"/>
                    <a:gd name="T6" fmla="*/ 610 w 648"/>
                    <a:gd name="T7" fmla="*/ 113 h 133"/>
                    <a:gd name="T8" fmla="*/ 612 w 648"/>
                    <a:gd name="T9" fmla="*/ 118 h 133"/>
                    <a:gd name="T10" fmla="*/ 614 w 648"/>
                    <a:gd name="T11" fmla="*/ 124 h 133"/>
                    <a:gd name="T12" fmla="*/ 613 w 648"/>
                    <a:gd name="T13" fmla="*/ 126 h 133"/>
                    <a:gd name="T14" fmla="*/ 606 w 648"/>
                    <a:gd name="T15" fmla="*/ 127 h 133"/>
                    <a:gd name="T16" fmla="*/ 599 w 648"/>
                    <a:gd name="T17" fmla="*/ 128 h 133"/>
                    <a:gd name="T18" fmla="*/ 599 w 648"/>
                    <a:gd name="T19" fmla="*/ 133 h 133"/>
                    <a:gd name="T20" fmla="*/ 648 w 648"/>
                    <a:gd name="T21" fmla="*/ 133 h 133"/>
                    <a:gd name="T22" fmla="*/ 648 w 648"/>
                    <a:gd name="T23" fmla="*/ 128 h 133"/>
                    <a:gd name="T24" fmla="*/ 635 w 648"/>
                    <a:gd name="T25" fmla="*/ 127 h 133"/>
                    <a:gd name="T26" fmla="*/ 633 w 648"/>
                    <a:gd name="T27" fmla="*/ 126 h 133"/>
                    <a:gd name="T28" fmla="*/ 626 w 648"/>
                    <a:gd name="T29" fmla="*/ 109 h 133"/>
                    <a:gd name="T30" fmla="*/ 620 w 648"/>
                    <a:gd name="T31" fmla="*/ 92 h 133"/>
                    <a:gd name="T32" fmla="*/ 617 w 648"/>
                    <a:gd name="T33" fmla="*/ 83 h 133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648"/>
                    <a:gd name="T52" fmla="*/ 0 h 133"/>
                    <a:gd name="T53" fmla="*/ 648 w 648"/>
                    <a:gd name="T54" fmla="*/ 133 h 133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648" h="133">
                      <a:moveTo>
                        <a:pt x="617" y="83"/>
                      </a:moveTo>
                      <a:lnTo>
                        <a:pt x="599" y="83"/>
                      </a:lnTo>
                      <a:lnTo>
                        <a:pt x="605" y="98"/>
                      </a:lnTo>
                      <a:lnTo>
                        <a:pt x="610" y="113"/>
                      </a:lnTo>
                      <a:lnTo>
                        <a:pt x="612" y="118"/>
                      </a:lnTo>
                      <a:lnTo>
                        <a:pt x="614" y="124"/>
                      </a:lnTo>
                      <a:lnTo>
                        <a:pt x="613" y="126"/>
                      </a:lnTo>
                      <a:lnTo>
                        <a:pt x="606" y="127"/>
                      </a:lnTo>
                      <a:lnTo>
                        <a:pt x="599" y="128"/>
                      </a:lnTo>
                      <a:lnTo>
                        <a:pt x="599" y="133"/>
                      </a:lnTo>
                      <a:lnTo>
                        <a:pt x="648" y="133"/>
                      </a:lnTo>
                      <a:lnTo>
                        <a:pt x="648" y="128"/>
                      </a:lnTo>
                      <a:lnTo>
                        <a:pt x="635" y="127"/>
                      </a:lnTo>
                      <a:lnTo>
                        <a:pt x="633" y="126"/>
                      </a:lnTo>
                      <a:lnTo>
                        <a:pt x="626" y="109"/>
                      </a:lnTo>
                      <a:lnTo>
                        <a:pt x="620" y="92"/>
                      </a:lnTo>
                      <a:lnTo>
                        <a:pt x="617" y="8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58" name="Freeform 137">
                  <a:extLst>
                    <a:ext uri="{FF2B5EF4-FFF2-40B4-BE49-F238E27FC236}">
                      <a16:creationId xmlns:a16="http://schemas.microsoft.com/office/drawing/2014/main" id="{9BF1B372-874B-4694-91B7-AFB700AC377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26" y="54"/>
                  <a:ext cx="648" cy="133"/>
                </a:xfrm>
                <a:custGeom>
                  <a:avLst/>
                  <a:gdLst>
                    <a:gd name="T0" fmla="*/ 596 w 648"/>
                    <a:gd name="T1" fmla="*/ 26 h 133"/>
                    <a:gd name="T2" fmla="*/ 579 w 648"/>
                    <a:gd name="T3" fmla="*/ 26 h 133"/>
                    <a:gd name="T4" fmla="*/ 596 w 648"/>
                    <a:gd name="T5" fmla="*/ 76 h 133"/>
                    <a:gd name="T6" fmla="*/ 614 w 648"/>
                    <a:gd name="T7" fmla="*/ 76 h 133"/>
                    <a:gd name="T8" fmla="*/ 606 w 648"/>
                    <a:gd name="T9" fmla="*/ 53 h 133"/>
                    <a:gd name="T10" fmla="*/ 596 w 648"/>
                    <a:gd name="T11" fmla="*/ 26 h 133"/>
                    <a:gd name="T12" fmla="*/ 0 60000 65536"/>
                    <a:gd name="T13" fmla="*/ 0 60000 6553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w 648"/>
                    <a:gd name="T19" fmla="*/ 0 h 133"/>
                    <a:gd name="T20" fmla="*/ 648 w 648"/>
                    <a:gd name="T21" fmla="*/ 133 h 133"/>
                  </a:gdLst>
                  <a:ahLst/>
                  <a:cxnLst>
                    <a:cxn ang="T12">
                      <a:pos x="T0" y="T1"/>
                    </a:cxn>
                    <a:cxn ang="T13">
                      <a:pos x="T2" y="T3"/>
                    </a:cxn>
                    <a:cxn ang="T14">
                      <a:pos x="T4" y="T5"/>
                    </a:cxn>
                    <a:cxn ang="T15">
                      <a:pos x="T6" y="T7"/>
                    </a:cxn>
                    <a:cxn ang="T16">
                      <a:pos x="T8" y="T9"/>
                    </a:cxn>
                    <a:cxn ang="T17">
                      <a:pos x="T10" y="T11"/>
                    </a:cxn>
                  </a:cxnLst>
                  <a:rect l="T18" t="T19" r="T20" b="T21"/>
                  <a:pathLst>
                    <a:path w="648" h="133">
                      <a:moveTo>
                        <a:pt x="596" y="26"/>
                      </a:moveTo>
                      <a:lnTo>
                        <a:pt x="579" y="26"/>
                      </a:lnTo>
                      <a:lnTo>
                        <a:pt x="596" y="76"/>
                      </a:lnTo>
                      <a:lnTo>
                        <a:pt x="614" y="76"/>
                      </a:lnTo>
                      <a:lnTo>
                        <a:pt x="606" y="53"/>
                      </a:lnTo>
                      <a:lnTo>
                        <a:pt x="596" y="2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59" name="Freeform 136">
                  <a:extLst>
                    <a:ext uri="{FF2B5EF4-FFF2-40B4-BE49-F238E27FC236}">
                      <a16:creationId xmlns:a16="http://schemas.microsoft.com/office/drawing/2014/main" id="{AF9C04B8-532C-498B-9577-C5E987002DD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26" y="54"/>
                  <a:ext cx="648" cy="133"/>
                </a:xfrm>
                <a:custGeom>
                  <a:avLst/>
                  <a:gdLst>
                    <a:gd name="T0" fmla="*/ 53 w 648"/>
                    <a:gd name="T1" fmla="*/ 3 h 133"/>
                    <a:gd name="T2" fmla="*/ 0 w 648"/>
                    <a:gd name="T3" fmla="*/ 3 h 133"/>
                    <a:gd name="T4" fmla="*/ 0 w 648"/>
                    <a:gd name="T5" fmla="*/ 7 h 133"/>
                    <a:gd name="T6" fmla="*/ 18 w 648"/>
                    <a:gd name="T7" fmla="*/ 8 h 133"/>
                    <a:gd name="T8" fmla="*/ 19 w 648"/>
                    <a:gd name="T9" fmla="*/ 10 h 133"/>
                    <a:gd name="T10" fmla="*/ 19 w 648"/>
                    <a:gd name="T11" fmla="*/ 125 h 133"/>
                    <a:gd name="T12" fmla="*/ 18 w 648"/>
                    <a:gd name="T13" fmla="*/ 127 h 133"/>
                    <a:gd name="T14" fmla="*/ 1 w 648"/>
                    <a:gd name="T15" fmla="*/ 128 h 133"/>
                    <a:gd name="T16" fmla="*/ 1 w 648"/>
                    <a:gd name="T17" fmla="*/ 133 h 133"/>
                    <a:gd name="T18" fmla="*/ 54 w 648"/>
                    <a:gd name="T19" fmla="*/ 133 h 133"/>
                    <a:gd name="T20" fmla="*/ 54 w 648"/>
                    <a:gd name="T21" fmla="*/ 128 h 133"/>
                    <a:gd name="T22" fmla="*/ 38 w 648"/>
                    <a:gd name="T23" fmla="*/ 127 h 133"/>
                    <a:gd name="T24" fmla="*/ 36 w 648"/>
                    <a:gd name="T25" fmla="*/ 125 h 133"/>
                    <a:gd name="T26" fmla="*/ 36 w 648"/>
                    <a:gd name="T27" fmla="*/ 68 h 133"/>
                    <a:gd name="T28" fmla="*/ 122 w 648"/>
                    <a:gd name="T29" fmla="*/ 68 h 133"/>
                    <a:gd name="T30" fmla="*/ 122 w 648"/>
                    <a:gd name="T31" fmla="*/ 60 h 133"/>
                    <a:gd name="T32" fmla="*/ 36 w 648"/>
                    <a:gd name="T33" fmla="*/ 60 h 133"/>
                    <a:gd name="T34" fmla="*/ 36 w 648"/>
                    <a:gd name="T35" fmla="*/ 10 h 133"/>
                    <a:gd name="T36" fmla="*/ 38 w 648"/>
                    <a:gd name="T37" fmla="*/ 8 h 133"/>
                    <a:gd name="T38" fmla="*/ 53 w 648"/>
                    <a:gd name="T39" fmla="*/ 7 h 133"/>
                    <a:gd name="T40" fmla="*/ 53 w 648"/>
                    <a:gd name="T41" fmla="*/ 3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648"/>
                    <a:gd name="T64" fmla="*/ 0 h 133"/>
                    <a:gd name="T65" fmla="*/ 648 w 648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648" h="133">
                      <a:moveTo>
                        <a:pt x="53" y="3"/>
                      </a:moveTo>
                      <a:lnTo>
                        <a:pt x="0" y="3"/>
                      </a:lnTo>
                      <a:lnTo>
                        <a:pt x="0" y="7"/>
                      </a:lnTo>
                      <a:lnTo>
                        <a:pt x="18" y="8"/>
                      </a:lnTo>
                      <a:lnTo>
                        <a:pt x="19" y="10"/>
                      </a:lnTo>
                      <a:lnTo>
                        <a:pt x="19" y="125"/>
                      </a:lnTo>
                      <a:lnTo>
                        <a:pt x="18" y="127"/>
                      </a:lnTo>
                      <a:lnTo>
                        <a:pt x="1" y="128"/>
                      </a:lnTo>
                      <a:lnTo>
                        <a:pt x="1" y="133"/>
                      </a:lnTo>
                      <a:lnTo>
                        <a:pt x="54" y="133"/>
                      </a:lnTo>
                      <a:lnTo>
                        <a:pt x="54" y="128"/>
                      </a:lnTo>
                      <a:lnTo>
                        <a:pt x="38" y="127"/>
                      </a:lnTo>
                      <a:lnTo>
                        <a:pt x="36" y="125"/>
                      </a:lnTo>
                      <a:lnTo>
                        <a:pt x="36" y="68"/>
                      </a:lnTo>
                      <a:lnTo>
                        <a:pt x="122" y="68"/>
                      </a:lnTo>
                      <a:lnTo>
                        <a:pt x="122" y="60"/>
                      </a:lnTo>
                      <a:lnTo>
                        <a:pt x="36" y="60"/>
                      </a:lnTo>
                      <a:lnTo>
                        <a:pt x="36" y="10"/>
                      </a:lnTo>
                      <a:lnTo>
                        <a:pt x="38" y="8"/>
                      </a:lnTo>
                      <a:lnTo>
                        <a:pt x="53" y="7"/>
                      </a:lnTo>
                      <a:lnTo>
                        <a:pt x="53" y="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60" name="Freeform 135">
                  <a:extLst>
                    <a:ext uri="{FF2B5EF4-FFF2-40B4-BE49-F238E27FC236}">
                      <a16:creationId xmlns:a16="http://schemas.microsoft.com/office/drawing/2014/main" id="{64489D83-BDF8-4FEF-98B9-97300C974FF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26" y="54"/>
                  <a:ext cx="648" cy="133"/>
                </a:xfrm>
                <a:custGeom>
                  <a:avLst/>
                  <a:gdLst>
                    <a:gd name="T0" fmla="*/ 122 w 648"/>
                    <a:gd name="T1" fmla="*/ 68 h 133"/>
                    <a:gd name="T2" fmla="*/ 105 w 648"/>
                    <a:gd name="T3" fmla="*/ 68 h 133"/>
                    <a:gd name="T4" fmla="*/ 105 w 648"/>
                    <a:gd name="T5" fmla="*/ 125 h 133"/>
                    <a:gd name="T6" fmla="*/ 104 w 648"/>
                    <a:gd name="T7" fmla="*/ 127 h 133"/>
                    <a:gd name="T8" fmla="*/ 86 w 648"/>
                    <a:gd name="T9" fmla="*/ 128 h 133"/>
                    <a:gd name="T10" fmla="*/ 86 w 648"/>
                    <a:gd name="T11" fmla="*/ 133 h 133"/>
                    <a:gd name="T12" fmla="*/ 140 w 648"/>
                    <a:gd name="T13" fmla="*/ 133 h 133"/>
                    <a:gd name="T14" fmla="*/ 140 w 648"/>
                    <a:gd name="T15" fmla="*/ 128 h 133"/>
                    <a:gd name="T16" fmla="*/ 124 w 648"/>
                    <a:gd name="T17" fmla="*/ 127 h 133"/>
                    <a:gd name="T18" fmla="*/ 122 w 648"/>
                    <a:gd name="T19" fmla="*/ 125 h 133"/>
                    <a:gd name="T20" fmla="*/ 122 w 648"/>
                    <a:gd name="T21" fmla="*/ 68 h 133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8"/>
                    <a:gd name="T34" fmla="*/ 0 h 133"/>
                    <a:gd name="T35" fmla="*/ 648 w 648"/>
                    <a:gd name="T36" fmla="*/ 133 h 133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8" h="133">
                      <a:moveTo>
                        <a:pt x="122" y="68"/>
                      </a:moveTo>
                      <a:lnTo>
                        <a:pt x="105" y="68"/>
                      </a:lnTo>
                      <a:lnTo>
                        <a:pt x="105" y="125"/>
                      </a:lnTo>
                      <a:lnTo>
                        <a:pt x="104" y="127"/>
                      </a:lnTo>
                      <a:lnTo>
                        <a:pt x="86" y="128"/>
                      </a:lnTo>
                      <a:lnTo>
                        <a:pt x="86" y="133"/>
                      </a:lnTo>
                      <a:lnTo>
                        <a:pt x="140" y="133"/>
                      </a:lnTo>
                      <a:lnTo>
                        <a:pt x="140" y="128"/>
                      </a:lnTo>
                      <a:lnTo>
                        <a:pt x="124" y="127"/>
                      </a:lnTo>
                      <a:lnTo>
                        <a:pt x="122" y="125"/>
                      </a:lnTo>
                      <a:lnTo>
                        <a:pt x="122" y="6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61" name="Freeform 134">
                  <a:extLst>
                    <a:ext uri="{FF2B5EF4-FFF2-40B4-BE49-F238E27FC236}">
                      <a16:creationId xmlns:a16="http://schemas.microsoft.com/office/drawing/2014/main" id="{7B0C874F-168D-49D1-8B90-52F22E34967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26" y="54"/>
                  <a:ext cx="648" cy="133"/>
                </a:xfrm>
                <a:custGeom>
                  <a:avLst/>
                  <a:gdLst>
                    <a:gd name="T0" fmla="*/ 140 w 648"/>
                    <a:gd name="T1" fmla="*/ 3 h 133"/>
                    <a:gd name="T2" fmla="*/ 88 w 648"/>
                    <a:gd name="T3" fmla="*/ 3 h 133"/>
                    <a:gd name="T4" fmla="*/ 88 w 648"/>
                    <a:gd name="T5" fmla="*/ 7 h 133"/>
                    <a:gd name="T6" fmla="*/ 104 w 648"/>
                    <a:gd name="T7" fmla="*/ 8 h 133"/>
                    <a:gd name="T8" fmla="*/ 105 w 648"/>
                    <a:gd name="T9" fmla="*/ 10 h 133"/>
                    <a:gd name="T10" fmla="*/ 105 w 648"/>
                    <a:gd name="T11" fmla="*/ 60 h 133"/>
                    <a:gd name="T12" fmla="*/ 122 w 648"/>
                    <a:gd name="T13" fmla="*/ 60 h 133"/>
                    <a:gd name="T14" fmla="*/ 122 w 648"/>
                    <a:gd name="T15" fmla="*/ 10 h 133"/>
                    <a:gd name="T16" fmla="*/ 124 w 648"/>
                    <a:gd name="T17" fmla="*/ 8 h 133"/>
                    <a:gd name="T18" fmla="*/ 140 w 648"/>
                    <a:gd name="T19" fmla="*/ 7 h 133"/>
                    <a:gd name="T20" fmla="*/ 140 w 648"/>
                    <a:gd name="T21" fmla="*/ 3 h 133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648"/>
                    <a:gd name="T34" fmla="*/ 0 h 133"/>
                    <a:gd name="T35" fmla="*/ 648 w 648"/>
                    <a:gd name="T36" fmla="*/ 133 h 133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648" h="133">
                      <a:moveTo>
                        <a:pt x="140" y="3"/>
                      </a:moveTo>
                      <a:lnTo>
                        <a:pt x="88" y="3"/>
                      </a:lnTo>
                      <a:lnTo>
                        <a:pt x="88" y="7"/>
                      </a:lnTo>
                      <a:lnTo>
                        <a:pt x="104" y="8"/>
                      </a:lnTo>
                      <a:lnTo>
                        <a:pt x="105" y="10"/>
                      </a:lnTo>
                      <a:lnTo>
                        <a:pt x="105" y="60"/>
                      </a:lnTo>
                      <a:lnTo>
                        <a:pt x="122" y="60"/>
                      </a:lnTo>
                      <a:lnTo>
                        <a:pt x="122" y="10"/>
                      </a:lnTo>
                      <a:lnTo>
                        <a:pt x="124" y="8"/>
                      </a:lnTo>
                      <a:lnTo>
                        <a:pt x="140" y="7"/>
                      </a:lnTo>
                      <a:lnTo>
                        <a:pt x="140" y="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48" name="Group 131">
                <a:extLst>
                  <a:ext uri="{FF2B5EF4-FFF2-40B4-BE49-F238E27FC236}">
                    <a16:creationId xmlns:a16="http://schemas.microsoft.com/office/drawing/2014/main" id="{B9CA3574-ACC1-47F3-A617-93767317BBA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203" y="104"/>
                <a:ext cx="31" cy="31"/>
                <a:chOff x="7203" y="104"/>
                <a:chExt cx="31" cy="31"/>
              </a:xfrm>
            </p:grpSpPr>
            <p:sp>
              <p:nvSpPr>
                <p:cNvPr id="64655" name="Freeform 132">
                  <a:extLst>
                    <a:ext uri="{FF2B5EF4-FFF2-40B4-BE49-F238E27FC236}">
                      <a16:creationId xmlns:a16="http://schemas.microsoft.com/office/drawing/2014/main" id="{4144DACA-B5DF-483F-8C3D-14EC350E391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203" y="104"/>
                  <a:ext cx="31" cy="31"/>
                </a:xfrm>
                <a:custGeom>
                  <a:avLst/>
                  <a:gdLst>
                    <a:gd name="T0" fmla="*/ 23 w 31"/>
                    <a:gd name="T1" fmla="*/ 0 h 31"/>
                    <a:gd name="T2" fmla="*/ 6 w 31"/>
                    <a:gd name="T3" fmla="*/ 1 h 31"/>
                    <a:gd name="T4" fmla="*/ 0 w 31"/>
                    <a:gd name="T5" fmla="*/ 7 h 31"/>
                    <a:gd name="T6" fmla="*/ 0 w 31"/>
                    <a:gd name="T7" fmla="*/ 24 h 31"/>
                    <a:gd name="T8" fmla="*/ 7 w 31"/>
                    <a:gd name="T9" fmla="*/ 30 h 31"/>
                    <a:gd name="T10" fmla="*/ 24 w 31"/>
                    <a:gd name="T11" fmla="*/ 30 h 31"/>
                    <a:gd name="T12" fmla="*/ 30 w 31"/>
                    <a:gd name="T13" fmla="*/ 24 h 31"/>
                    <a:gd name="T14" fmla="*/ 30 w 31"/>
                    <a:gd name="T15" fmla="*/ 6 h 31"/>
                    <a:gd name="T16" fmla="*/ 23 w 31"/>
                    <a:gd name="T17" fmla="*/ 0 h 3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31"/>
                    <a:gd name="T28" fmla="*/ 0 h 31"/>
                    <a:gd name="T29" fmla="*/ 31 w 31"/>
                    <a:gd name="T30" fmla="*/ 31 h 3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31" h="31">
                      <a:moveTo>
                        <a:pt x="23" y="0"/>
                      </a:moveTo>
                      <a:lnTo>
                        <a:pt x="6" y="1"/>
                      </a:lnTo>
                      <a:lnTo>
                        <a:pt x="0" y="7"/>
                      </a:lnTo>
                      <a:lnTo>
                        <a:pt x="0" y="24"/>
                      </a:lnTo>
                      <a:lnTo>
                        <a:pt x="7" y="30"/>
                      </a:lnTo>
                      <a:lnTo>
                        <a:pt x="24" y="30"/>
                      </a:lnTo>
                      <a:lnTo>
                        <a:pt x="30" y="24"/>
                      </a:lnTo>
                      <a:lnTo>
                        <a:pt x="30" y="6"/>
                      </a:lnTo>
                      <a:lnTo>
                        <a:pt x="2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49" name="Group 129">
                <a:extLst>
                  <a:ext uri="{FF2B5EF4-FFF2-40B4-BE49-F238E27FC236}">
                    <a16:creationId xmlns:a16="http://schemas.microsoft.com/office/drawing/2014/main" id="{E285892C-A113-4279-BB0C-23666650E79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696" y="104"/>
                <a:ext cx="31" cy="31"/>
                <a:chOff x="6696" y="104"/>
                <a:chExt cx="31" cy="31"/>
              </a:xfrm>
            </p:grpSpPr>
            <p:sp>
              <p:nvSpPr>
                <p:cNvPr id="64654" name="Freeform 130">
                  <a:extLst>
                    <a:ext uri="{FF2B5EF4-FFF2-40B4-BE49-F238E27FC236}">
                      <a16:creationId xmlns:a16="http://schemas.microsoft.com/office/drawing/2014/main" id="{7F11F3FD-B6AF-40C1-A30C-6C849A65152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696" y="104"/>
                  <a:ext cx="31" cy="31"/>
                </a:xfrm>
                <a:custGeom>
                  <a:avLst/>
                  <a:gdLst>
                    <a:gd name="T0" fmla="*/ 24 w 31"/>
                    <a:gd name="T1" fmla="*/ 0 h 31"/>
                    <a:gd name="T2" fmla="*/ 6 w 31"/>
                    <a:gd name="T3" fmla="*/ 1 h 31"/>
                    <a:gd name="T4" fmla="*/ 0 w 31"/>
                    <a:gd name="T5" fmla="*/ 7 h 31"/>
                    <a:gd name="T6" fmla="*/ 1 w 31"/>
                    <a:gd name="T7" fmla="*/ 24 h 31"/>
                    <a:gd name="T8" fmla="*/ 7 w 31"/>
                    <a:gd name="T9" fmla="*/ 30 h 31"/>
                    <a:gd name="T10" fmla="*/ 24 w 31"/>
                    <a:gd name="T11" fmla="*/ 30 h 31"/>
                    <a:gd name="T12" fmla="*/ 31 w 31"/>
                    <a:gd name="T13" fmla="*/ 24 h 31"/>
                    <a:gd name="T14" fmla="*/ 30 w 31"/>
                    <a:gd name="T15" fmla="*/ 6 h 31"/>
                    <a:gd name="T16" fmla="*/ 24 w 31"/>
                    <a:gd name="T17" fmla="*/ 0 h 3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31"/>
                    <a:gd name="T28" fmla="*/ 0 h 31"/>
                    <a:gd name="T29" fmla="*/ 31 w 31"/>
                    <a:gd name="T30" fmla="*/ 31 h 3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31" h="31">
                      <a:moveTo>
                        <a:pt x="24" y="0"/>
                      </a:moveTo>
                      <a:lnTo>
                        <a:pt x="6" y="1"/>
                      </a:lnTo>
                      <a:lnTo>
                        <a:pt x="0" y="7"/>
                      </a:lnTo>
                      <a:lnTo>
                        <a:pt x="1" y="24"/>
                      </a:lnTo>
                      <a:lnTo>
                        <a:pt x="7" y="30"/>
                      </a:lnTo>
                      <a:lnTo>
                        <a:pt x="24" y="30"/>
                      </a:lnTo>
                      <a:lnTo>
                        <a:pt x="31" y="24"/>
                      </a:lnTo>
                      <a:lnTo>
                        <a:pt x="30" y="6"/>
                      </a:lnTo>
                      <a:lnTo>
                        <a:pt x="24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50" name="Group 125">
                <a:extLst>
                  <a:ext uri="{FF2B5EF4-FFF2-40B4-BE49-F238E27FC236}">
                    <a16:creationId xmlns:a16="http://schemas.microsoft.com/office/drawing/2014/main" id="{053851D5-DFB6-487A-BD7E-B31253C0797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826" y="63"/>
                <a:ext cx="118" cy="118"/>
                <a:chOff x="6826" y="63"/>
                <a:chExt cx="118" cy="118"/>
              </a:xfrm>
            </p:grpSpPr>
            <p:sp>
              <p:nvSpPr>
                <p:cNvPr id="64651" name="Freeform 128">
                  <a:extLst>
                    <a:ext uri="{FF2B5EF4-FFF2-40B4-BE49-F238E27FC236}">
                      <a16:creationId xmlns:a16="http://schemas.microsoft.com/office/drawing/2014/main" id="{13FAA822-FAD1-4312-A6AC-14FBA42E3FF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826" y="63"/>
                  <a:ext cx="118" cy="118"/>
                </a:xfrm>
                <a:custGeom>
                  <a:avLst/>
                  <a:gdLst>
                    <a:gd name="T0" fmla="*/ 64 w 118"/>
                    <a:gd name="T1" fmla="*/ 64 h 118"/>
                    <a:gd name="T2" fmla="*/ 55 w 118"/>
                    <a:gd name="T3" fmla="*/ 64 h 118"/>
                    <a:gd name="T4" fmla="*/ 55 w 118"/>
                    <a:gd name="T5" fmla="*/ 118 h 118"/>
                    <a:gd name="T6" fmla="*/ 64 w 118"/>
                    <a:gd name="T7" fmla="*/ 118 h 118"/>
                    <a:gd name="T8" fmla="*/ 64 w 118"/>
                    <a:gd name="T9" fmla="*/ 64 h 118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18"/>
                    <a:gd name="T16" fmla="*/ 0 h 118"/>
                    <a:gd name="T17" fmla="*/ 118 w 118"/>
                    <a:gd name="T18" fmla="*/ 118 h 118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18" h="118">
                      <a:moveTo>
                        <a:pt x="64" y="64"/>
                      </a:moveTo>
                      <a:lnTo>
                        <a:pt x="55" y="64"/>
                      </a:lnTo>
                      <a:lnTo>
                        <a:pt x="55" y="118"/>
                      </a:lnTo>
                      <a:lnTo>
                        <a:pt x="64" y="118"/>
                      </a:lnTo>
                      <a:lnTo>
                        <a:pt x="64" y="6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52" name="Freeform 127">
                  <a:extLst>
                    <a:ext uri="{FF2B5EF4-FFF2-40B4-BE49-F238E27FC236}">
                      <a16:creationId xmlns:a16="http://schemas.microsoft.com/office/drawing/2014/main" id="{CC98D44C-1C3C-49AE-8315-2565EEBDE81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826" y="63"/>
                  <a:ext cx="118" cy="118"/>
                </a:xfrm>
                <a:custGeom>
                  <a:avLst/>
                  <a:gdLst>
                    <a:gd name="T0" fmla="*/ 118 w 118"/>
                    <a:gd name="T1" fmla="*/ 54 h 118"/>
                    <a:gd name="T2" fmla="*/ 0 w 118"/>
                    <a:gd name="T3" fmla="*/ 54 h 118"/>
                    <a:gd name="T4" fmla="*/ 0 w 118"/>
                    <a:gd name="T5" fmla="*/ 64 h 118"/>
                    <a:gd name="T6" fmla="*/ 118 w 118"/>
                    <a:gd name="T7" fmla="*/ 64 h 118"/>
                    <a:gd name="T8" fmla="*/ 118 w 118"/>
                    <a:gd name="T9" fmla="*/ 54 h 118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18"/>
                    <a:gd name="T16" fmla="*/ 0 h 118"/>
                    <a:gd name="T17" fmla="*/ 118 w 118"/>
                    <a:gd name="T18" fmla="*/ 118 h 118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18" h="118">
                      <a:moveTo>
                        <a:pt x="118" y="54"/>
                      </a:moveTo>
                      <a:lnTo>
                        <a:pt x="0" y="54"/>
                      </a:lnTo>
                      <a:lnTo>
                        <a:pt x="0" y="64"/>
                      </a:lnTo>
                      <a:lnTo>
                        <a:pt x="118" y="64"/>
                      </a:lnTo>
                      <a:lnTo>
                        <a:pt x="118" y="5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53" name="Freeform 126">
                  <a:extLst>
                    <a:ext uri="{FF2B5EF4-FFF2-40B4-BE49-F238E27FC236}">
                      <a16:creationId xmlns:a16="http://schemas.microsoft.com/office/drawing/2014/main" id="{603CB84C-331B-487B-B343-207FD6F5D95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826" y="63"/>
                  <a:ext cx="118" cy="118"/>
                </a:xfrm>
                <a:custGeom>
                  <a:avLst/>
                  <a:gdLst>
                    <a:gd name="T0" fmla="*/ 64 w 118"/>
                    <a:gd name="T1" fmla="*/ 0 h 118"/>
                    <a:gd name="T2" fmla="*/ 55 w 118"/>
                    <a:gd name="T3" fmla="*/ 0 h 118"/>
                    <a:gd name="T4" fmla="*/ 55 w 118"/>
                    <a:gd name="T5" fmla="*/ 54 h 118"/>
                    <a:gd name="T6" fmla="*/ 64 w 118"/>
                    <a:gd name="T7" fmla="*/ 54 h 118"/>
                    <a:gd name="T8" fmla="*/ 64 w 118"/>
                    <a:gd name="T9" fmla="*/ 0 h 118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18"/>
                    <a:gd name="T16" fmla="*/ 0 h 118"/>
                    <a:gd name="T17" fmla="*/ 118 w 118"/>
                    <a:gd name="T18" fmla="*/ 118 h 118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18" h="118">
                      <a:moveTo>
                        <a:pt x="64" y="0"/>
                      </a:moveTo>
                      <a:lnTo>
                        <a:pt x="55" y="0"/>
                      </a:lnTo>
                      <a:lnTo>
                        <a:pt x="55" y="54"/>
                      </a:lnTo>
                      <a:lnTo>
                        <a:pt x="64" y="54"/>
                      </a:lnTo>
                      <a:lnTo>
                        <a:pt x="64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27" name="Group 112">
              <a:extLst>
                <a:ext uri="{FF2B5EF4-FFF2-40B4-BE49-F238E27FC236}">
                  <a16:creationId xmlns:a16="http://schemas.microsoft.com/office/drawing/2014/main" id="{5E610A0D-E24A-4430-8202-3908652724A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217863" y="466725"/>
              <a:ext cx="336550" cy="131763"/>
              <a:chOff x="5068" y="15"/>
              <a:chExt cx="531" cy="207"/>
            </a:xfrm>
          </p:grpSpPr>
          <p:grpSp>
            <p:nvGrpSpPr>
              <p:cNvPr id="64636" name="Group 117">
                <a:extLst>
                  <a:ext uri="{FF2B5EF4-FFF2-40B4-BE49-F238E27FC236}">
                    <a16:creationId xmlns:a16="http://schemas.microsoft.com/office/drawing/2014/main" id="{72ACED31-56E1-47DF-B1AC-3E42BFCBD4C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068" y="54"/>
                <a:ext cx="531" cy="133"/>
                <a:chOff x="5068" y="54"/>
                <a:chExt cx="531" cy="133"/>
              </a:xfrm>
            </p:grpSpPr>
            <p:sp>
              <p:nvSpPr>
                <p:cNvPr id="64641" name="Freeform 123">
                  <a:extLst>
                    <a:ext uri="{FF2B5EF4-FFF2-40B4-BE49-F238E27FC236}">
                      <a16:creationId xmlns:a16="http://schemas.microsoft.com/office/drawing/2014/main" id="{B0B29746-D05E-4DB6-989E-17F59F03E54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68" y="54"/>
                  <a:ext cx="531" cy="133"/>
                </a:xfrm>
                <a:custGeom>
                  <a:avLst/>
                  <a:gdLst>
                    <a:gd name="T0" fmla="*/ 469 w 531"/>
                    <a:gd name="T1" fmla="*/ 0 h 133"/>
                    <a:gd name="T2" fmla="*/ 464 w 531"/>
                    <a:gd name="T3" fmla="*/ 1 h 133"/>
                    <a:gd name="T4" fmla="*/ 423 w 531"/>
                    <a:gd name="T5" fmla="*/ 108 h 133"/>
                    <a:gd name="T6" fmla="*/ 416 w 531"/>
                    <a:gd name="T7" fmla="*/ 125 h 133"/>
                    <a:gd name="T8" fmla="*/ 414 w 531"/>
                    <a:gd name="T9" fmla="*/ 127 h 133"/>
                    <a:gd name="T10" fmla="*/ 401 w 531"/>
                    <a:gd name="T11" fmla="*/ 128 h 133"/>
                    <a:gd name="T12" fmla="*/ 401 w 531"/>
                    <a:gd name="T13" fmla="*/ 133 h 133"/>
                    <a:gd name="T14" fmla="*/ 444 w 531"/>
                    <a:gd name="T15" fmla="*/ 133 h 133"/>
                    <a:gd name="T16" fmla="*/ 444 w 531"/>
                    <a:gd name="T17" fmla="*/ 128 h 133"/>
                    <a:gd name="T18" fmla="*/ 438 w 531"/>
                    <a:gd name="T19" fmla="*/ 127 h 133"/>
                    <a:gd name="T20" fmla="*/ 429 w 531"/>
                    <a:gd name="T21" fmla="*/ 127 h 133"/>
                    <a:gd name="T22" fmla="*/ 427 w 531"/>
                    <a:gd name="T23" fmla="*/ 124 h 133"/>
                    <a:gd name="T24" fmla="*/ 431 w 531"/>
                    <a:gd name="T25" fmla="*/ 112 h 133"/>
                    <a:gd name="T26" fmla="*/ 439 w 531"/>
                    <a:gd name="T27" fmla="*/ 88 h 133"/>
                    <a:gd name="T28" fmla="*/ 441 w 531"/>
                    <a:gd name="T29" fmla="*/ 83 h 133"/>
                    <a:gd name="T30" fmla="*/ 500 w 531"/>
                    <a:gd name="T31" fmla="*/ 83 h 133"/>
                    <a:gd name="T32" fmla="*/ 497 w 531"/>
                    <a:gd name="T33" fmla="*/ 76 h 133"/>
                    <a:gd name="T34" fmla="*/ 444 w 531"/>
                    <a:gd name="T35" fmla="*/ 76 h 133"/>
                    <a:gd name="T36" fmla="*/ 461 w 531"/>
                    <a:gd name="T37" fmla="*/ 26 h 133"/>
                    <a:gd name="T38" fmla="*/ 479 w 531"/>
                    <a:gd name="T39" fmla="*/ 26 h 133"/>
                    <a:gd name="T40" fmla="*/ 469 w 531"/>
                    <a:gd name="T41" fmla="*/ 0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531"/>
                    <a:gd name="T64" fmla="*/ 0 h 133"/>
                    <a:gd name="T65" fmla="*/ 531 w 531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531" h="133">
                      <a:moveTo>
                        <a:pt x="469" y="0"/>
                      </a:moveTo>
                      <a:lnTo>
                        <a:pt x="464" y="1"/>
                      </a:lnTo>
                      <a:lnTo>
                        <a:pt x="423" y="108"/>
                      </a:lnTo>
                      <a:lnTo>
                        <a:pt x="416" y="125"/>
                      </a:lnTo>
                      <a:lnTo>
                        <a:pt x="414" y="127"/>
                      </a:lnTo>
                      <a:lnTo>
                        <a:pt x="401" y="128"/>
                      </a:lnTo>
                      <a:lnTo>
                        <a:pt x="401" y="133"/>
                      </a:lnTo>
                      <a:lnTo>
                        <a:pt x="444" y="133"/>
                      </a:lnTo>
                      <a:lnTo>
                        <a:pt x="444" y="128"/>
                      </a:lnTo>
                      <a:lnTo>
                        <a:pt x="438" y="127"/>
                      </a:lnTo>
                      <a:lnTo>
                        <a:pt x="429" y="127"/>
                      </a:lnTo>
                      <a:lnTo>
                        <a:pt x="427" y="124"/>
                      </a:lnTo>
                      <a:lnTo>
                        <a:pt x="431" y="112"/>
                      </a:lnTo>
                      <a:lnTo>
                        <a:pt x="439" y="88"/>
                      </a:lnTo>
                      <a:lnTo>
                        <a:pt x="441" y="83"/>
                      </a:lnTo>
                      <a:lnTo>
                        <a:pt x="500" y="83"/>
                      </a:lnTo>
                      <a:lnTo>
                        <a:pt x="497" y="76"/>
                      </a:lnTo>
                      <a:lnTo>
                        <a:pt x="444" y="76"/>
                      </a:lnTo>
                      <a:lnTo>
                        <a:pt x="461" y="26"/>
                      </a:lnTo>
                      <a:lnTo>
                        <a:pt x="479" y="26"/>
                      </a:lnTo>
                      <a:lnTo>
                        <a:pt x="469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42" name="Freeform 122">
                  <a:extLst>
                    <a:ext uri="{FF2B5EF4-FFF2-40B4-BE49-F238E27FC236}">
                      <a16:creationId xmlns:a16="http://schemas.microsoft.com/office/drawing/2014/main" id="{DF9F617D-91B7-48E1-8986-CAFD5FCC3A0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68" y="54"/>
                  <a:ext cx="531" cy="133"/>
                </a:xfrm>
                <a:custGeom>
                  <a:avLst/>
                  <a:gdLst>
                    <a:gd name="T0" fmla="*/ 500 w 531"/>
                    <a:gd name="T1" fmla="*/ 83 h 133"/>
                    <a:gd name="T2" fmla="*/ 482 w 531"/>
                    <a:gd name="T3" fmla="*/ 83 h 133"/>
                    <a:gd name="T4" fmla="*/ 487 w 531"/>
                    <a:gd name="T5" fmla="*/ 98 h 133"/>
                    <a:gd name="T6" fmla="*/ 493 w 531"/>
                    <a:gd name="T7" fmla="*/ 113 h 133"/>
                    <a:gd name="T8" fmla="*/ 495 w 531"/>
                    <a:gd name="T9" fmla="*/ 118 h 133"/>
                    <a:gd name="T10" fmla="*/ 497 w 531"/>
                    <a:gd name="T11" fmla="*/ 124 h 133"/>
                    <a:gd name="T12" fmla="*/ 496 w 531"/>
                    <a:gd name="T13" fmla="*/ 126 h 133"/>
                    <a:gd name="T14" fmla="*/ 488 w 531"/>
                    <a:gd name="T15" fmla="*/ 127 h 133"/>
                    <a:gd name="T16" fmla="*/ 482 w 531"/>
                    <a:gd name="T17" fmla="*/ 128 h 133"/>
                    <a:gd name="T18" fmla="*/ 482 w 531"/>
                    <a:gd name="T19" fmla="*/ 133 h 133"/>
                    <a:gd name="T20" fmla="*/ 530 w 531"/>
                    <a:gd name="T21" fmla="*/ 133 h 133"/>
                    <a:gd name="T22" fmla="*/ 530 w 531"/>
                    <a:gd name="T23" fmla="*/ 128 h 133"/>
                    <a:gd name="T24" fmla="*/ 518 w 531"/>
                    <a:gd name="T25" fmla="*/ 127 h 133"/>
                    <a:gd name="T26" fmla="*/ 515 w 531"/>
                    <a:gd name="T27" fmla="*/ 126 h 133"/>
                    <a:gd name="T28" fmla="*/ 509 w 531"/>
                    <a:gd name="T29" fmla="*/ 109 h 133"/>
                    <a:gd name="T30" fmla="*/ 503 w 531"/>
                    <a:gd name="T31" fmla="*/ 92 h 133"/>
                    <a:gd name="T32" fmla="*/ 500 w 531"/>
                    <a:gd name="T33" fmla="*/ 83 h 133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531"/>
                    <a:gd name="T52" fmla="*/ 0 h 133"/>
                    <a:gd name="T53" fmla="*/ 531 w 531"/>
                    <a:gd name="T54" fmla="*/ 133 h 133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531" h="133">
                      <a:moveTo>
                        <a:pt x="500" y="83"/>
                      </a:moveTo>
                      <a:lnTo>
                        <a:pt x="482" y="83"/>
                      </a:lnTo>
                      <a:lnTo>
                        <a:pt x="487" y="98"/>
                      </a:lnTo>
                      <a:lnTo>
                        <a:pt x="493" y="113"/>
                      </a:lnTo>
                      <a:lnTo>
                        <a:pt x="495" y="118"/>
                      </a:lnTo>
                      <a:lnTo>
                        <a:pt x="497" y="124"/>
                      </a:lnTo>
                      <a:lnTo>
                        <a:pt x="496" y="126"/>
                      </a:lnTo>
                      <a:lnTo>
                        <a:pt x="488" y="127"/>
                      </a:lnTo>
                      <a:lnTo>
                        <a:pt x="482" y="128"/>
                      </a:lnTo>
                      <a:lnTo>
                        <a:pt x="482" y="133"/>
                      </a:lnTo>
                      <a:lnTo>
                        <a:pt x="530" y="133"/>
                      </a:lnTo>
                      <a:lnTo>
                        <a:pt x="530" y="128"/>
                      </a:lnTo>
                      <a:lnTo>
                        <a:pt x="518" y="127"/>
                      </a:lnTo>
                      <a:lnTo>
                        <a:pt x="515" y="126"/>
                      </a:lnTo>
                      <a:lnTo>
                        <a:pt x="509" y="109"/>
                      </a:lnTo>
                      <a:lnTo>
                        <a:pt x="503" y="92"/>
                      </a:lnTo>
                      <a:lnTo>
                        <a:pt x="500" y="8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43" name="Freeform 121">
                  <a:extLst>
                    <a:ext uri="{FF2B5EF4-FFF2-40B4-BE49-F238E27FC236}">
                      <a16:creationId xmlns:a16="http://schemas.microsoft.com/office/drawing/2014/main" id="{6B7656DF-B9CB-411B-9619-F291503B7C9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68" y="54"/>
                  <a:ext cx="531" cy="133"/>
                </a:xfrm>
                <a:custGeom>
                  <a:avLst/>
                  <a:gdLst>
                    <a:gd name="T0" fmla="*/ 479 w 531"/>
                    <a:gd name="T1" fmla="*/ 26 h 133"/>
                    <a:gd name="T2" fmla="*/ 462 w 531"/>
                    <a:gd name="T3" fmla="*/ 26 h 133"/>
                    <a:gd name="T4" fmla="*/ 479 w 531"/>
                    <a:gd name="T5" fmla="*/ 76 h 133"/>
                    <a:gd name="T6" fmla="*/ 497 w 531"/>
                    <a:gd name="T7" fmla="*/ 76 h 133"/>
                    <a:gd name="T8" fmla="*/ 489 w 531"/>
                    <a:gd name="T9" fmla="*/ 53 h 133"/>
                    <a:gd name="T10" fmla="*/ 479 w 531"/>
                    <a:gd name="T11" fmla="*/ 26 h 133"/>
                    <a:gd name="T12" fmla="*/ 0 60000 65536"/>
                    <a:gd name="T13" fmla="*/ 0 60000 6553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w 531"/>
                    <a:gd name="T19" fmla="*/ 0 h 133"/>
                    <a:gd name="T20" fmla="*/ 531 w 531"/>
                    <a:gd name="T21" fmla="*/ 133 h 133"/>
                  </a:gdLst>
                  <a:ahLst/>
                  <a:cxnLst>
                    <a:cxn ang="T12">
                      <a:pos x="T0" y="T1"/>
                    </a:cxn>
                    <a:cxn ang="T13">
                      <a:pos x="T2" y="T3"/>
                    </a:cxn>
                    <a:cxn ang="T14">
                      <a:pos x="T4" y="T5"/>
                    </a:cxn>
                    <a:cxn ang="T15">
                      <a:pos x="T6" y="T7"/>
                    </a:cxn>
                    <a:cxn ang="T16">
                      <a:pos x="T8" y="T9"/>
                    </a:cxn>
                    <a:cxn ang="T17">
                      <a:pos x="T10" y="T11"/>
                    </a:cxn>
                  </a:cxnLst>
                  <a:rect l="T18" t="T19" r="T20" b="T21"/>
                  <a:pathLst>
                    <a:path w="531" h="133">
                      <a:moveTo>
                        <a:pt x="479" y="26"/>
                      </a:moveTo>
                      <a:lnTo>
                        <a:pt x="462" y="26"/>
                      </a:lnTo>
                      <a:lnTo>
                        <a:pt x="479" y="76"/>
                      </a:lnTo>
                      <a:lnTo>
                        <a:pt x="497" y="76"/>
                      </a:lnTo>
                      <a:lnTo>
                        <a:pt x="489" y="53"/>
                      </a:lnTo>
                      <a:lnTo>
                        <a:pt x="479" y="2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44" name="Freeform 120">
                  <a:extLst>
                    <a:ext uri="{FF2B5EF4-FFF2-40B4-BE49-F238E27FC236}">
                      <a16:creationId xmlns:a16="http://schemas.microsoft.com/office/drawing/2014/main" id="{334E3A5A-71E1-408C-9F11-D965113ECDD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68" y="54"/>
                  <a:ext cx="531" cy="133"/>
                </a:xfrm>
                <a:custGeom>
                  <a:avLst/>
                  <a:gdLst>
                    <a:gd name="T0" fmla="*/ 53 w 531"/>
                    <a:gd name="T1" fmla="*/ 3 h 133"/>
                    <a:gd name="T2" fmla="*/ 0 w 531"/>
                    <a:gd name="T3" fmla="*/ 3 h 133"/>
                    <a:gd name="T4" fmla="*/ 0 w 531"/>
                    <a:gd name="T5" fmla="*/ 7 h 133"/>
                    <a:gd name="T6" fmla="*/ 17 w 531"/>
                    <a:gd name="T7" fmla="*/ 8 h 133"/>
                    <a:gd name="T8" fmla="*/ 19 w 531"/>
                    <a:gd name="T9" fmla="*/ 10 h 133"/>
                    <a:gd name="T10" fmla="*/ 19 w 531"/>
                    <a:gd name="T11" fmla="*/ 125 h 133"/>
                    <a:gd name="T12" fmla="*/ 17 w 531"/>
                    <a:gd name="T13" fmla="*/ 127 h 133"/>
                    <a:gd name="T14" fmla="*/ 1 w 531"/>
                    <a:gd name="T15" fmla="*/ 128 h 133"/>
                    <a:gd name="T16" fmla="*/ 1 w 531"/>
                    <a:gd name="T17" fmla="*/ 133 h 133"/>
                    <a:gd name="T18" fmla="*/ 54 w 531"/>
                    <a:gd name="T19" fmla="*/ 133 h 133"/>
                    <a:gd name="T20" fmla="*/ 54 w 531"/>
                    <a:gd name="T21" fmla="*/ 128 h 133"/>
                    <a:gd name="T22" fmla="*/ 37 w 531"/>
                    <a:gd name="T23" fmla="*/ 127 h 133"/>
                    <a:gd name="T24" fmla="*/ 36 w 531"/>
                    <a:gd name="T25" fmla="*/ 125 h 133"/>
                    <a:gd name="T26" fmla="*/ 36 w 531"/>
                    <a:gd name="T27" fmla="*/ 68 h 133"/>
                    <a:gd name="T28" fmla="*/ 122 w 531"/>
                    <a:gd name="T29" fmla="*/ 68 h 133"/>
                    <a:gd name="T30" fmla="*/ 122 w 531"/>
                    <a:gd name="T31" fmla="*/ 60 h 133"/>
                    <a:gd name="T32" fmla="*/ 36 w 531"/>
                    <a:gd name="T33" fmla="*/ 60 h 133"/>
                    <a:gd name="T34" fmla="*/ 36 w 531"/>
                    <a:gd name="T35" fmla="*/ 10 h 133"/>
                    <a:gd name="T36" fmla="*/ 37 w 531"/>
                    <a:gd name="T37" fmla="*/ 8 h 133"/>
                    <a:gd name="T38" fmla="*/ 53 w 531"/>
                    <a:gd name="T39" fmla="*/ 7 h 133"/>
                    <a:gd name="T40" fmla="*/ 53 w 531"/>
                    <a:gd name="T41" fmla="*/ 3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531"/>
                    <a:gd name="T64" fmla="*/ 0 h 133"/>
                    <a:gd name="T65" fmla="*/ 531 w 531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531" h="133">
                      <a:moveTo>
                        <a:pt x="53" y="3"/>
                      </a:moveTo>
                      <a:lnTo>
                        <a:pt x="0" y="3"/>
                      </a:lnTo>
                      <a:lnTo>
                        <a:pt x="0" y="7"/>
                      </a:lnTo>
                      <a:lnTo>
                        <a:pt x="17" y="8"/>
                      </a:lnTo>
                      <a:lnTo>
                        <a:pt x="19" y="10"/>
                      </a:lnTo>
                      <a:lnTo>
                        <a:pt x="19" y="125"/>
                      </a:lnTo>
                      <a:lnTo>
                        <a:pt x="17" y="127"/>
                      </a:lnTo>
                      <a:lnTo>
                        <a:pt x="1" y="128"/>
                      </a:lnTo>
                      <a:lnTo>
                        <a:pt x="1" y="133"/>
                      </a:lnTo>
                      <a:lnTo>
                        <a:pt x="54" y="133"/>
                      </a:lnTo>
                      <a:lnTo>
                        <a:pt x="54" y="128"/>
                      </a:lnTo>
                      <a:lnTo>
                        <a:pt x="37" y="127"/>
                      </a:lnTo>
                      <a:lnTo>
                        <a:pt x="36" y="125"/>
                      </a:lnTo>
                      <a:lnTo>
                        <a:pt x="36" y="68"/>
                      </a:lnTo>
                      <a:lnTo>
                        <a:pt x="122" y="68"/>
                      </a:lnTo>
                      <a:lnTo>
                        <a:pt x="122" y="60"/>
                      </a:lnTo>
                      <a:lnTo>
                        <a:pt x="36" y="60"/>
                      </a:lnTo>
                      <a:lnTo>
                        <a:pt x="36" y="10"/>
                      </a:lnTo>
                      <a:lnTo>
                        <a:pt x="37" y="8"/>
                      </a:lnTo>
                      <a:lnTo>
                        <a:pt x="53" y="7"/>
                      </a:lnTo>
                      <a:lnTo>
                        <a:pt x="53" y="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45" name="Freeform 119">
                  <a:extLst>
                    <a:ext uri="{FF2B5EF4-FFF2-40B4-BE49-F238E27FC236}">
                      <a16:creationId xmlns:a16="http://schemas.microsoft.com/office/drawing/2014/main" id="{E06C7FBB-19D7-4977-8193-F56B04FC1C5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68" y="54"/>
                  <a:ext cx="531" cy="133"/>
                </a:xfrm>
                <a:custGeom>
                  <a:avLst/>
                  <a:gdLst>
                    <a:gd name="T0" fmla="*/ 122 w 531"/>
                    <a:gd name="T1" fmla="*/ 68 h 133"/>
                    <a:gd name="T2" fmla="*/ 105 w 531"/>
                    <a:gd name="T3" fmla="*/ 68 h 133"/>
                    <a:gd name="T4" fmla="*/ 105 w 531"/>
                    <a:gd name="T5" fmla="*/ 125 h 133"/>
                    <a:gd name="T6" fmla="*/ 103 w 531"/>
                    <a:gd name="T7" fmla="*/ 127 h 133"/>
                    <a:gd name="T8" fmla="*/ 86 w 531"/>
                    <a:gd name="T9" fmla="*/ 128 h 133"/>
                    <a:gd name="T10" fmla="*/ 86 w 531"/>
                    <a:gd name="T11" fmla="*/ 133 h 133"/>
                    <a:gd name="T12" fmla="*/ 140 w 531"/>
                    <a:gd name="T13" fmla="*/ 133 h 133"/>
                    <a:gd name="T14" fmla="*/ 140 w 531"/>
                    <a:gd name="T15" fmla="*/ 128 h 133"/>
                    <a:gd name="T16" fmla="*/ 123 w 531"/>
                    <a:gd name="T17" fmla="*/ 127 h 133"/>
                    <a:gd name="T18" fmla="*/ 122 w 531"/>
                    <a:gd name="T19" fmla="*/ 125 h 133"/>
                    <a:gd name="T20" fmla="*/ 122 w 531"/>
                    <a:gd name="T21" fmla="*/ 68 h 133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531"/>
                    <a:gd name="T34" fmla="*/ 0 h 133"/>
                    <a:gd name="T35" fmla="*/ 531 w 531"/>
                    <a:gd name="T36" fmla="*/ 133 h 133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531" h="133">
                      <a:moveTo>
                        <a:pt x="122" y="68"/>
                      </a:moveTo>
                      <a:lnTo>
                        <a:pt x="105" y="68"/>
                      </a:lnTo>
                      <a:lnTo>
                        <a:pt x="105" y="125"/>
                      </a:lnTo>
                      <a:lnTo>
                        <a:pt x="103" y="127"/>
                      </a:lnTo>
                      <a:lnTo>
                        <a:pt x="86" y="128"/>
                      </a:lnTo>
                      <a:lnTo>
                        <a:pt x="86" y="133"/>
                      </a:lnTo>
                      <a:lnTo>
                        <a:pt x="140" y="133"/>
                      </a:lnTo>
                      <a:lnTo>
                        <a:pt x="140" y="128"/>
                      </a:lnTo>
                      <a:lnTo>
                        <a:pt x="123" y="127"/>
                      </a:lnTo>
                      <a:lnTo>
                        <a:pt x="122" y="125"/>
                      </a:lnTo>
                      <a:lnTo>
                        <a:pt x="122" y="6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46" name="Freeform 118">
                  <a:extLst>
                    <a:ext uri="{FF2B5EF4-FFF2-40B4-BE49-F238E27FC236}">
                      <a16:creationId xmlns:a16="http://schemas.microsoft.com/office/drawing/2014/main" id="{31B3601E-4125-49A8-8479-CC459951C9F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68" y="54"/>
                  <a:ext cx="531" cy="133"/>
                </a:xfrm>
                <a:custGeom>
                  <a:avLst/>
                  <a:gdLst>
                    <a:gd name="T0" fmla="*/ 140 w 531"/>
                    <a:gd name="T1" fmla="*/ 3 h 133"/>
                    <a:gd name="T2" fmla="*/ 87 w 531"/>
                    <a:gd name="T3" fmla="*/ 3 h 133"/>
                    <a:gd name="T4" fmla="*/ 87 w 531"/>
                    <a:gd name="T5" fmla="*/ 7 h 133"/>
                    <a:gd name="T6" fmla="*/ 103 w 531"/>
                    <a:gd name="T7" fmla="*/ 8 h 133"/>
                    <a:gd name="T8" fmla="*/ 105 w 531"/>
                    <a:gd name="T9" fmla="*/ 10 h 133"/>
                    <a:gd name="T10" fmla="*/ 105 w 531"/>
                    <a:gd name="T11" fmla="*/ 60 h 133"/>
                    <a:gd name="T12" fmla="*/ 122 w 531"/>
                    <a:gd name="T13" fmla="*/ 60 h 133"/>
                    <a:gd name="T14" fmla="*/ 122 w 531"/>
                    <a:gd name="T15" fmla="*/ 10 h 133"/>
                    <a:gd name="T16" fmla="*/ 123 w 531"/>
                    <a:gd name="T17" fmla="*/ 8 h 133"/>
                    <a:gd name="T18" fmla="*/ 140 w 531"/>
                    <a:gd name="T19" fmla="*/ 7 h 133"/>
                    <a:gd name="T20" fmla="*/ 140 w 531"/>
                    <a:gd name="T21" fmla="*/ 3 h 133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531"/>
                    <a:gd name="T34" fmla="*/ 0 h 133"/>
                    <a:gd name="T35" fmla="*/ 531 w 531"/>
                    <a:gd name="T36" fmla="*/ 133 h 133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531" h="133">
                      <a:moveTo>
                        <a:pt x="140" y="3"/>
                      </a:moveTo>
                      <a:lnTo>
                        <a:pt x="87" y="3"/>
                      </a:lnTo>
                      <a:lnTo>
                        <a:pt x="87" y="7"/>
                      </a:lnTo>
                      <a:lnTo>
                        <a:pt x="103" y="8"/>
                      </a:lnTo>
                      <a:lnTo>
                        <a:pt x="105" y="10"/>
                      </a:lnTo>
                      <a:lnTo>
                        <a:pt x="105" y="60"/>
                      </a:lnTo>
                      <a:lnTo>
                        <a:pt x="122" y="60"/>
                      </a:lnTo>
                      <a:lnTo>
                        <a:pt x="122" y="10"/>
                      </a:lnTo>
                      <a:lnTo>
                        <a:pt x="123" y="8"/>
                      </a:lnTo>
                      <a:lnTo>
                        <a:pt x="140" y="7"/>
                      </a:lnTo>
                      <a:lnTo>
                        <a:pt x="140" y="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37" name="Group 115">
                <a:extLst>
                  <a:ext uri="{FF2B5EF4-FFF2-40B4-BE49-F238E27FC236}">
                    <a16:creationId xmlns:a16="http://schemas.microsoft.com/office/drawing/2014/main" id="{806617BD-D949-4A2D-A97A-CA86EF84662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239" y="123"/>
                <a:ext cx="210" cy="2"/>
                <a:chOff x="5239" y="123"/>
                <a:chExt cx="210" cy="2"/>
              </a:xfrm>
            </p:grpSpPr>
            <p:sp>
              <p:nvSpPr>
                <p:cNvPr id="64640" name="Freeform 116">
                  <a:extLst>
                    <a:ext uri="{FF2B5EF4-FFF2-40B4-BE49-F238E27FC236}">
                      <a16:creationId xmlns:a16="http://schemas.microsoft.com/office/drawing/2014/main" id="{586369B5-C96A-459A-AEF0-D49B686F146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239" y="123"/>
                  <a:ext cx="210" cy="2"/>
                </a:xfrm>
                <a:custGeom>
                  <a:avLst/>
                  <a:gdLst>
                    <a:gd name="T0" fmla="*/ 0 w 210"/>
                    <a:gd name="T1" fmla="*/ 0 h 2"/>
                    <a:gd name="T2" fmla="*/ 209 w 210"/>
                    <a:gd name="T3" fmla="*/ 0 h 2"/>
                    <a:gd name="T4" fmla="*/ 0 60000 65536"/>
                    <a:gd name="T5" fmla="*/ 0 60000 65536"/>
                    <a:gd name="T6" fmla="*/ 0 w 210"/>
                    <a:gd name="T7" fmla="*/ 0 h 2"/>
                    <a:gd name="T8" fmla="*/ 210 w 210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10" h="2">
                      <a:moveTo>
                        <a:pt x="0" y="0"/>
                      </a:moveTo>
                      <a:lnTo>
                        <a:pt x="209" y="0"/>
                      </a:lnTo>
                    </a:path>
                  </a:pathLst>
                </a:custGeom>
                <a:noFill/>
                <a:ln w="8128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38" name="Group 113">
                <a:extLst>
                  <a:ext uri="{FF2B5EF4-FFF2-40B4-BE49-F238E27FC236}">
                    <a16:creationId xmlns:a16="http://schemas.microsoft.com/office/drawing/2014/main" id="{A71B86F7-55C2-41CB-83D8-55C79C2A553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318" y="20"/>
                <a:ext cx="53" cy="197"/>
                <a:chOff x="5318" y="20"/>
                <a:chExt cx="53" cy="197"/>
              </a:xfrm>
            </p:grpSpPr>
            <p:sp>
              <p:nvSpPr>
                <p:cNvPr id="64639" name="Freeform 114">
                  <a:extLst>
                    <a:ext uri="{FF2B5EF4-FFF2-40B4-BE49-F238E27FC236}">
                      <a16:creationId xmlns:a16="http://schemas.microsoft.com/office/drawing/2014/main" id="{47B40C64-21BA-4245-A970-4619D7A31B6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318" y="20"/>
                  <a:ext cx="53" cy="197"/>
                </a:xfrm>
                <a:custGeom>
                  <a:avLst/>
                  <a:gdLst>
                    <a:gd name="T0" fmla="*/ 52 w 53"/>
                    <a:gd name="T1" fmla="*/ 0 h 197"/>
                    <a:gd name="T2" fmla="*/ 30 w 53"/>
                    <a:gd name="T3" fmla="*/ 12 h 197"/>
                    <a:gd name="T4" fmla="*/ 10 w 53"/>
                    <a:gd name="T5" fmla="*/ 20 h 197"/>
                    <a:gd name="T6" fmla="*/ 0 w 53"/>
                    <a:gd name="T7" fmla="*/ 31 h 197"/>
                    <a:gd name="T8" fmla="*/ 12 w 53"/>
                    <a:gd name="T9" fmla="*/ 44 h 197"/>
                    <a:gd name="T10" fmla="*/ 36 w 53"/>
                    <a:gd name="T11" fmla="*/ 53 h 197"/>
                    <a:gd name="T12" fmla="*/ 52 w 53"/>
                    <a:gd name="T13" fmla="*/ 64 h 197"/>
                    <a:gd name="T14" fmla="*/ 40 w 53"/>
                    <a:gd name="T15" fmla="*/ 78 h 197"/>
                    <a:gd name="T16" fmla="*/ 17 w 53"/>
                    <a:gd name="T17" fmla="*/ 87 h 197"/>
                    <a:gd name="T18" fmla="*/ 1 w 53"/>
                    <a:gd name="T19" fmla="*/ 97 h 197"/>
                    <a:gd name="T20" fmla="*/ 12 w 53"/>
                    <a:gd name="T21" fmla="*/ 111 h 197"/>
                    <a:gd name="T22" fmla="*/ 36 w 53"/>
                    <a:gd name="T23" fmla="*/ 120 h 197"/>
                    <a:gd name="T24" fmla="*/ 52 w 53"/>
                    <a:gd name="T25" fmla="*/ 130 h 197"/>
                    <a:gd name="T26" fmla="*/ 41 w 53"/>
                    <a:gd name="T27" fmla="*/ 144 h 197"/>
                    <a:gd name="T28" fmla="*/ 18 w 53"/>
                    <a:gd name="T29" fmla="*/ 153 h 197"/>
                    <a:gd name="T30" fmla="*/ 1 w 53"/>
                    <a:gd name="T31" fmla="*/ 164 h 197"/>
                    <a:gd name="T32" fmla="*/ 8 w 53"/>
                    <a:gd name="T33" fmla="*/ 178 h 197"/>
                    <a:gd name="T34" fmla="*/ 25 w 53"/>
                    <a:gd name="T35" fmla="*/ 186 h 197"/>
                    <a:gd name="T36" fmla="*/ 47 w 53"/>
                    <a:gd name="T37" fmla="*/ 196 h 197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w 53"/>
                    <a:gd name="T58" fmla="*/ 0 h 197"/>
                    <a:gd name="T59" fmla="*/ 53 w 53"/>
                    <a:gd name="T60" fmla="*/ 197 h 197"/>
                  </a:gdLst>
                  <a:ahLst/>
                  <a:cxnLst>
                    <a:cxn ang="T38">
                      <a:pos x="T0" y="T1"/>
                    </a:cxn>
                    <a:cxn ang="T39">
                      <a:pos x="T2" y="T3"/>
                    </a:cxn>
                    <a:cxn ang="T40">
                      <a:pos x="T4" y="T5"/>
                    </a:cxn>
                    <a:cxn ang="T41">
                      <a:pos x="T6" y="T7"/>
                    </a:cxn>
                    <a:cxn ang="T42">
                      <a:pos x="T8" y="T9"/>
                    </a:cxn>
                    <a:cxn ang="T43">
                      <a:pos x="T10" y="T11"/>
                    </a:cxn>
                    <a:cxn ang="T44">
                      <a:pos x="T12" y="T13"/>
                    </a:cxn>
                    <a:cxn ang="T45">
                      <a:pos x="T14" y="T15"/>
                    </a:cxn>
                    <a:cxn ang="T46">
                      <a:pos x="T16" y="T17"/>
                    </a:cxn>
                    <a:cxn ang="T47">
                      <a:pos x="T18" y="T19"/>
                    </a:cxn>
                    <a:cxn ang="T48">
                      <a:pos x="T20" y="T21"/>
                    </a:cxn>
                    <a:cxn ang="T49">
                      <a:pos x="T22" y="T23"/>
                    </a:cxn>
                    <a:cxn ang="T50">
                      <a:pos x="T24" y="T25"/>
                    </a:cxn>
                    <a:cxn ang="T51">
                      <a:pos x="T26" y="T27"/>
                    </a:cxn>
                    <a:cxn ang="T52">
                      <a:pos x="T28" y="T29"/>
                    </a:cxn>
                    <a:cxn ang="T53">
                      <a:pos x="T30" y="T31"/>
                    </a:cxn>
                    <a:cxn ang="T54">
                      <a:pos x="T32" y="T33"/>
                    </a:cxn>
                    <a:cxn ang="T55">
                      <a:pos x="T34" y="T35"/>
                    </a:cxn>
                    <a:cxn ang="T56">
                      <a:pos x="T36" y="T37"/>
                    </a:cxn>
                  </a:cxnLst>
                  <a:rect l="T57" t="T58" r="T59" b="T60"/>
                  <a:pathLst>
                    <a:path w="53" h="197">
                      <a:moveTo>
                        <a:pt x="52" y="0"/>
                      </a:moveTo>
                      <a:lnTo>
                        <a:pt x="30" y="12"/>
                      </a:lnTo>
                      <a:lnTo>
                        <a:pt x="10" y="20"/>
                      </a:lnTo>
                      <a:lnTo>
                        <a:pt x="0" y="31"/>
                      </a:lnTo>
                      <a:lnTo>
                        <a:pt x="12" y="44"/>
                      </a:lnTo>
                      <a:lnTo>
                        <a:pt x="36" y="53"/>
                      </a:lnTo>
                      <a:lnTo>
                        <a:pt x="52" y="64"/>
                      </a:lnTo>
                      <a:lnTo>
                        <a:pt x="40" y="78"/>
                      </a:lnTo>
                      <a:lnTo>
                        <a:pt x="17" y="87"/>
                      </a:lnTo>
                      <a:lnTo>
                        <a:pt x="1" y="97"/>
                      </a:lnTo>
                      <a:lnTo>
                        <a:pt x="12" y="111"/>
                      </a:lnTo>
                      <a:lnTo>
                        <a:pt x="36" y="120"/>
                      </a:lnTo>
                      <a:lnTo>
                        <a:pt x="52" y="130"/>
                      </a:lnTo>
                      <a:lnTo>
                        <a:pt x="41" y="144"/>
                      </a:lnTo>
                      <a:lnTo>
                        <a:pt x="18" y="153"/>
                      </a:lnTo>
                      <a:lnTo>
                        <a:pt x="1" y="164"/>
                      </a:lnTo>
                      <a:lnTo>
                        <a:pt x="8" y="178"/>
                      </a:lnTo>
                      <a:lnTo>
                        <a:pt x="25" y="186"/>
                      </a:lnTo>
                      <a:lnTo>
                        <a:pt x="47" y="196"/>
                      </a:lnTo>
                    </a:path>
                  </a:pathLst>
                </a:custGeom>
                <a:noFill/>
                <a:ln w="6350">
                  <a:solidFill>
                    <a:srgbClr val="EC008C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28" name="Group 107">
              <a:extLst>
                <a:ext uri="{FF2B5EF4-FFF2-40B4-BE49-F238E27FC236}">
                  <a16:creationId xmlns:a16="http://schemas.microsoft.com/office/drawing/2014/main" id="{B12EDE09-EB93-4868-9644-B1AD9F24582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678238" y="503238"/>
              <a:ext cx="338137" cy="61912"/>
              <a:chOff x="5792" y="73"/>
              <a:chExt cx="532" cy="97"/>
            </a:xfrm>
          </p:grpSpPr>
          <p:grpSp>
            <p:nvGrpSpPr>
              <p:cNvPr id="64632" name="Group 110">
                <a:extLst>
                  <a:ext uri="{FF2B5EF4-FFF2-40B4-BE49-F238E27FC236}">
                    <a16:creationId xmlns:a16="http://schemas.microsoft.com/office/drawing/2014/main" id="{1596C28C-4CC8-4FE7-84FE-573C1EBAE73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165" y="73"/>
                <a:ext cx="159" cy="97"/>
                <a:chOff x="6165" y="73"/>
                <a:chExt cx="159" cy="97"/>
              </a:xfrm>
            </p:grpSpPr>
            <p:sp>
              <p:nvSpPr>
                <p:cNvPr id="64635" name="Freeform 111">
                  <a:extLst>
                    <a:ext uri="{FF2B5EF4-FFF2-40B4-BE49-F238E27FC236}">
                      <a16:creationId xmlns:a16="http://schemas.microsoft.com/office/drawing/2014/main" id="{549526EB-CB53-4900-A581-3107A0B8924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165" y="73"/>
                  <a:ext cx="159" cy="97"/>
                </a:xfrm>
                <a:custGeom>
                  <a:avLst/>
                  <a:gdLst>
                    <a:gd name="T0" fmla="*/ 0 w 159"/>
                    <a:gd name="T1" fmla="*/ 0 h 97"/>
                    <a:gd name="T2" fmla="*/ 39 w 159"/>
                    <a:gd name="T3" fmla="*/ 50 h 97"/>
                    <a:gd name="T4" fmla="*/ 0 w 159"/>
                    <a:gd name="T5" fmla="*/ 97 h 97"/>
                    <a:gd name="T6" fmla="*/ 158 w 159"/>
                    <a:gd name="T7" fmla="*/ 50 h 97"/>
                    <a:gd name="T8" fmla="*/ 0 w 159"/>
                    <a:gd name="T9" fmla="*/ 0 h 9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59"/>
                    <a:gd name="T16" fmla="*/ 0 h 97"/>
                    <a:gd name="T17" fmla="*/ 159 w 159"/>
                    <a:gd name="T18" fmla="*/ 97 h 9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59" h="97">
                      <a:moveTo>
                        <a:pt x="0" y="0"/>
                      </a:moveTo>
                      <a:lnTo>
                        <a:pt x="39" y="50"/>
                      </a:lnTo>
                      <a:lnTo>
                        <a:pt x="0" y="97"/>
                      </a:lnTo>
                      <a:lnTo>
                        <a:pt x="158" y="50"/>
                      </a:lnTo>
                      <a:lnTo>
                        <a:pt x="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33" name="Group 108">
                <a:extLst>
                  <a:ext uri="{FF2B5EF4-FFF2-40B4-BE49-F238E27FC236}">
                    <a16:creationId xmlns:a16="http://schemas.microsoft.com/office/drawing/2014/main" id="{EAA05967-B816-4882-A087-1FF4551EECD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798" y="123"/>
                <a:ext cx="425" cy="2"/>
                <a:chOff x="5798" y="123"/>
                <a:chExt cx="425" cy="2"/>
              </a:xfrm>
            </p:grpSpPr>
            <p:sp>
              <p:nvSpPr>
                <p:cNvPr id="64634" name="Freeform 109">
                  <a:extLst>
                    <a:ext uri="{FF2B5EF4-FFF2-40B4-BE49-F238E27FC236}">
                      <a16:creationId xmlns:a16="http://schemas.microsoft.com/office/drawing/2014/main" id="{8E3647B1-C7FF-4602-A945-DAC8BFE9DA1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798" y="123"/>
                  <a:ext cx="425" cy="2"/>
                </a:xfrm>
                <a:custGeom>
                  <a:avLst/>
                  <a:gdLst>
                    <a:gd name="T0" fmla="*/ 425 w 425"/>
                    <a:gd name="T1" fmla="*/ 0 h 2"/>
                    <a:gd name="T2" fmla="*/ 0 w 425"/>
                    <a:gd name="T3" fmla="*/ 0 h 2"/>
                    <a:gd name="T4" fmla="*/ 0 60000 65536"/>
                    <a:gd name="T5" fmla="*/ 0 60000 65536"/>
                    <a:gd name="T6" fmla="*/ 0 w 425"/>
                    <a:gd name="T7" fmla="*/ 0 h 2"/>
                    <a:gd name="T8" fmla="*/ 425 w 425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425" h="2">
                      <a:moveTo>
                        <a:pt x="425" y="0"/>
                      </a:moveTo>
                      <a:lnTo>
                        <a:pt x="0" y="0"/>
                      </a:lnTo>
                    </a:path>
                  </a:pathLst>
                </a:custGeom>
                <a:noFill/>
                <a:ln w="7620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29" name="Group 100">
              <a:extLst>
                <a:ext uri="{FF2B5EF4-FFF2-40B4-BE49-F238E27FC236}">
                  <a16:creationId xmlns:a16="http://schemas.microsoft.com/office/drawing/2014/main" id="{7A34769E-A9EC-4E97-94B1-092E072CD77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438525" y="1060450"/>
              <a:ext cx="127000" cy="82550"/>
              <a:chOff x="5414" y="229"/>
              <a:chExt cx="200" cy="130"/>
            </a:xfrm>
          </p:grpSpPr>
          <p:grpSp>
            <p:nvGrpSpPr>
              <p:cNvPr id="64626" name="Group 103">
                <a:extLst>
                  <a:ext uri="{FF2B5EF4-FFF2-40B4-BE49-F238E27FC236}">
                    <a16:creationId xmlns:a16="http://schemas.microsoft.com/office/drawing/2014/main" id="{000EB1F1-5D91-4D86-83AD-0AED7C9E42B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414" y="229"/>
                <a:ext cx="141" cy="130"/>
                <a:chOff x="5414" y="229"/>
                <a:chExt cx="141" cy="130"/>
              </a:xfrm>
            </p:grpSpPr>
            <p:sp>
              <p:nvSpPr>
                <p:cNvPr id="64629" name="Freeform 106">
                  <a:extLst>
                    <a:ext uri="{FF2B5EF4-FFF2-40B4-BE49-F238E27FC236}">
                      <a16:creationId xmlns:a16="http://schemas.microsoft.com/office/drawing/2014/main" id="{89D8FB75-49D7-4347-BF7F-AE439171FF6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414" y="229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5 h 130"/>
                    <a:gd name="T6" fmla="*/ 17 w 141"/>
                    <a:gd name="T7" fmla="*/ 6 h 130"/>
                    <a:gd name="T8" fmla="*/ 19 w 141"/>
                    <a:gd name="T9" fmla="*/ 7 h 130"/>
                    <a:gd name="T10" fmla="*/ 19 w 141"/>
                    <a:gd name="T11" fmla="*/ 123 h 130"/>
                    <a:gd name="T12" fmla="*/ 17 w 141"/>
                    <a:gd name="T13" fmla="*/ 124 h 130"/>
                    <a:gd name="T14" fmla="*/ 1 w 141"/>
                    <a:gd name="T15" fmla="*/ 125 h 130"/>
                    <a:gd name="T16" fmla="*/ 1 w 141"/>
                    <a:gd name="T17" fmla="*/ 130 h 130"/>
                    <a:gd name="T18" fmla="*/ 53 w 141"/>
                    <a:gd name="T19" fmla="*/ 130 h 130"/>
                    <a:gd name="T20" fmla="*/ 53 w 141"/>
                    <a:gd name="T21" fmla="*/ 125 h 130"/>
                    <a:gd name="T22" fmla="*/ 37 w 141"/>
                    <a:gd name="T23" fmla="*/ 124 h 130"/>
                    <a:gd name="T24" fmla="*/ 35 w 141"/>
                    <a:gd name="T25" fmla="*/ 123 h 130"/>
                    <a:gd name="T26" fmla="*/ 35 w 141"/>
                    <a:gd name="T27" fmla="*/ 65 h 130"/>
                    <a:gd name="T28" fmla="*/ 121 w 141"/>
                    <a:gd name="T29" fmla="*/ 65 h 130"/>
                    <a:gd name="T30" fmla="*/ 121 w 141"/>
                    <a:gd name="T31" fmla="*/ 57 h 130"/>
                    <a:gd name="T32" fmla="*/ 35 w 141"/>
                    <a:gd name="T33" fmla="*/ 57 h 130"/>
                    <a:gd name="T34" fmla="*/ 35 w 141"/>
                    <a:gd name="T35" fmla="*/ 7 h 130"/>
                    <a:gd name="T36" fmla="*/ 37 w 141"/>
                    <a:gd name="T37" fmla="*/ 6 h 130"/>
                    <a:gd name="T38" fmla="*/ 53 w 141"/>
                    <a:gd name="T39" fmla="*/ 5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5"/>
                      </a:lnTo>
                      <a:lnTo>
                        <a:pt x="17" y="6"/>
                      </a:lnTo>
                      <a:lnTo>
                        <a:pt x="19" y="7"/>
                      </a:lnTo>
                      <a:lnTo>
                        <a:pt x="19" y="123"/>
                      </a:lnTo>
                      <a:lnTo>
                        <a:pt x="17" y="124"/>
                      </a:lnTo>
                      <a:lnTo>
                        <a:pt x="1" y="125"/>
                      </a:lnTo>
                      <a:lnTo>
                        <a:pt x="1" y="130"/>
                      </a:lnTo>
                      <a:lnTo>
                        <a:pt x="53" y="130"/>
                      </a:lnTo>
                      <a:lnTo>
                        <a:pt x="53" y="125"/>
                      </a:lnTo>
                      <a:lnTo>
                        <a:pt x="37" y="124"/>
                      </a:lnTo>
                      <a:lnTo>
                        <a:pt x="35" y="123"/>
                      </a:lnTo>
                      <a:lnTo>
                        <a:pt x="35" y="65"/>
                      </a:lnTo>
                      <a:lnTo>
                        <a:pt x="121" y="65"/>
                      </a:lnTo>
                      <a:lnTo>
                        <a:pt x="121" y="57"/>
                      </a:lnTo>
                      <a:lnTo>
                        <a:pt x="35" y="57"/>
                      </a:lnTo>
                      <a:lnTo>
                        <a:pt x="35" y="7"/>
                      </a:lnTo>
                      <a:lnTo>
                        <a:pt x="37" y="6"/>
                      </a:lnTo>
                      <a:lnTo>
                        <a:pt x="53" y="5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30" name="Freeform 105">
                  <a:extLst>
                    <a:ext uri="{FF2B5EF4-FFF2-40B4-BE49-F238E27FC236}">
                      <a16:creationId xmlns:a16="http://schemas.microsoft.com/office/drawing/2014/main" id="{25A75F0D-6503-4356-B8DC-8D37B68C1F0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414" y="229"/>
                  <a:ext cx="141" cy="130"/>
                </a:xfrm>
                <a:custGeom>
                  <a:avLst/>
                  <a:gdLst>
                    <a:gd name="T0" fmla="*/ 121 w 141"/>
                    <a:gd name="T1" fmla="*/ 65 h 130"/>
                    <a:gd name="T2" fmla="*/ 105 w 141"/>
                    <a:gd name="T3" fmla="*/ 65 h 130"/>
                    <a:gd name="T4" fmla="*/ 105 w 141"/>
                    <a:gd name="T5" fmla="*/ 123 h 130"/>
                    <a:gd name="T6" fmla="*/ 103 w 141"/>
                    <a:gd name="T7" fmla="*/ 124 h 130"/>
                    <a:gd name="T8" fmla="*/ 86 w 141"/>
                    <a:gd name="T9" fmla="*/ 125 h 130"/>
                    <a:gd name="T10" fmla="*/ 86 w 141"/>
                    <a:gd name="T11" fmla="*/ 130 h 130"/>
                    <a:gd name="T12" fmla="*/ 139 w 141"/>
                    <a:gd name="T13" fmla="*/ 130 h 130"/>
                    <a:gd name="T14" fmla="*/ 139 w 141"/>
                    <a:gd name="T15" fmla="*/ 125 h 130"/>
                    <a:gd name="T16" fmla="*/ 123 w 141"/>
                    <a:gd name="T17" fmla="*/ 124 h 130"/>
                    <a:gd name="T18" fmla="*/ 121 w 141"/>
                    <a:gd name="T19" fmla="*/ 123 h 130"/>
                    <a:gd name="T20" fmla="*/ 121 w 141"/>
                    <a:gd name="T21" fmla="*/ 65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1" y="65"/>
                      </a:moveTo>
                      <a:lnTo>
                        <a:pt x="105" y="65"/>
                      </a:lnTo>
                      <a:lnTo>
                        <a:pt x="105" y="123"/>
                      </a:lnTo>
                      <a:lnTo>
                        <a:pt x="103" y="124"/>
                      </a:lnTo>
                      <a:lnTo>
                        <a:pt x="86" y="125"/>
                      </a:lnTo>
                      <a:lnTo>
                        <a:pt x="86" y="130"/>
                      </a:lnTo>
                      <a:lnTo>
                        <a:pt x="139" y="130"/>
                      </a:lnTo>
                      <a:lnTo>
                        <a:pt x="139" y="125"/>
                      </a:lnTo>
                      <a:lnTo>
                        <a:pt x="123" y="124"/>
                      </a:lnTo>
                      <a:lnTo>
                        <a:pt x="121" y="123"/>
                      </a:lnTo>
                      <a:lnTo>
                        <a:pt x="121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31" name="Freeform 104">
                  <a:extLst>
                    <a:ext uri="{FF2B5EF4-FFF2-40B4-BE49-F238E27FC236}">
                      <a16:creationId xmlns:a16="http://schemas.microsoft.com/office/drawing/2014/main" id="{FFDBA896-2311-4672-BA7B-1821BAC9DFC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414" y="229"/>
                  <a:ext cx="141" cy="130"/>
                </a:xfrm>
                <a:custGeom>
                  <a:avLst/>
                  <a:gdLst>
                    <a:gd name="T0" fmla="*/ 140 w 141"/>
                    <a:gd name="T1" fmla="*/ 0 h 130"/>
                    <a:gd name="T2" fmla="*/ 87 w 141"/>
                    <a:gd name="T3" fmla="*/ 0 h 130"/>
                    <a:gd name="T4" fmla="*/ 87 w 141"/>
                    <a:gd name="T5" fmla="*/ 5 h 130"/>
                    <a:gd name="T6" fmla="*/ 103 w 141"/>
                    <a:gd name="T7" fmla="*/ 6 h 130"/>
                    <a:gd name="T8" fmla="*/ 105 w 141"/>
                    <a:gd name="T9" fmla="*/ 7 h 130"/>
                    <a:gd name="T10" fmla="*/ 105 w 141"/>
                    <a:gd name="T11" fmla="*/ 57 h 130"/>
                    <a:gd name="T12" fmla="*/ 121 w 141"/>
                    <a:gd name="T13" fmla="*/ 57 h 130"/>
                    <a:gd name="T14" fmla="*/ 121 w 141"/>
                    <a:gd name="T15" fmla="*/ 7 h 130"/>
                    <a:gd name="T16" fmla="*/ 123 w 141"/>
                    <a:gd name="T17" fmla="*/ 6 h 130"/>
                    <a:gd name="T18" fmla="*/ 140 w 141"/>
                    <a:gd name="T19" fmla="*/ 5 h 130"/>
                    <a:gd name="T20" fmla="*/ 140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0" y="0"/>
                      </a:moveTo>
                      <a:lnTo>
                        <a:pt x="87" y="0"/>
                      </a:lnTo>
                      <a:lnTo>
                        <a:pt x="87" y="5"/>
                      </a:lnTo>
                      <a:lnTo>
                        <a:pt x="103" y="6"/>
                      </a:lnTo>
                      <a:lnTo>
                        <a:pt x="105" y="7"/>
                      </a:lnTo>
                      <a:lnTo>
                        <a:pt x="105" y="57"/>
                      </a:lnTo>
                      <a:lnTo>
                        <a:pt x="121" y="57"/>
                      </a:lnTo>
                      <a:lnTo>
                        <a:pt x="121" y="7"/>
                      </a:lnTo>
                      <a:lnTo>
                        <a:pt x="123" y="6"/>
                      </a:lnTo>
                      <a:lnTo>
                        <a:pt x="140" y="5"/>
                      </a:lnTo>
                      <a:lnTo>
                        <a:pt x="1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27" name="Group 101">
                <a:extLst>
                  <a:ext uri="{FF2B5EF4-FFF2-40B4-BE49-F238E27FC236}">
                    <a16:creationId xmlns:a16="http://schemas.microsoft.com/office/drawing/2014/main" id="{4D17C8C8-20B0-4437-A8F7-F2FE78388BC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582" y="276"/>
                <a:ext cx="31" cy="31"/>
                <a:chOff x="5582" y="276"/>
                <a:chExt cx="31" cy="31"/>
              </a:xfrm>
            </p:grpSpPr>
            <p:sp>
              <p:nvSpPr>
                <p:cNvPr id="64628" name="Freeform 102">
                  <a:extLst>
                    <a:ext uri="{FF2B5EF4-FFF2-40B4-BE49-F238E27FC236}">
                      <a16:creationId xmlns:a16="http://schemas.microsoft.com/office/drawing/2014/main" id="{3B225BE5-C21A-4ED7-8A9C-3749CE3923D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582" y="276"/>
                  <a:ext cx="31" cy="31"/>
                </a:xfrm>
                <a:custGeom>
                  <a:avLst/>
                  <a:gdLst>
                    <a:gd name="T0" fmla="*/ 24 w 31"/>
                    <a:gd name="T1" fmla="*/ 0 h 31"/>
                    <a:gd name="T2" fmla="*/ 7 w 31"/>
                    <a:gd name="T3" fmla="*/ 1 h 31"/>
                    <a:gd name="T4" fmla="*/ 0 w 31"/>
                    <a:gd name="T5" fmla="*/ 7 h 31"/>
                    <a:gd name="T6" fmla="*/ 1 w 31"/>
                    <a:gd name="T7" fmla="*/ 25 h 31"/>
                    <a:gd name="T8" fmla="*/ 7 w 31"/>
                    <a:gd name="T9" fmla="*/ 31 h 31"/>
                    <a:gd name="T10" fmla="*/ 25 w 31"/>
                    <a:gd name="T11" fmla="*/ 30 h 31"/>
                    <a:gd name="T12" fmla="*/ 31 w 31"/>
                    <a:gd name="T13" fmla="*/ 24 h 31"/>
                    <a:gd name="T14" fmla="*/ 30 w 31"/>
                    <a:gd name="T15" fmla="*/ 7 h 31"/>
                    <a:gd name="T16" fmla="*/ 24 w 31"/>
                    <a:gd name="T17" fmla="*/ 0 h 3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31"/>
                    <a:gd name="T28" fmla="*/ 0 h 31"/>
                    <a:gd name="T29" fmla="*/ 31 w 31"/>
                    <a:gd name="T30" fmla="*/ 31 h 3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31" h="31">
                      <a:moveTo>
                        <a:pt x="24" y="0"/>
                      </a:moveTo>
                      <a:lnTo>
                        <a:pt x="7" y="1"/>
                      </a:lnTo>
                      <a:lnTo>
                        <a:pt x="0" y="7"/>
                      </a:lnTo>
                      <a:lnTo>
                        <a:pt x="1" y="25"/>
                      </a:lnTo>
                      <a:lnTo>
                        <a:pt x="7" y="31"/>
                      </a:lnTo>
                      <a:lnTo>
                        <a:pt x="25" y="30"/>
                      </a:lnTo>
                      <a:lnTo>
                        <a:pt x="31" y="24"/>
                      </a:lnTo>
                      <a:lnTo>
                        <a:pt x="30" y="7"/>
                      </a:lnTo>
                      <a:lnTo>
                        <a:pt x="24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0" name="Group 93">
              <a:extLst>
                <a:ext uri="{FF2B5EF4-FFF2-40B4-BE49-F238E27FC236}">
                  <a16:creationId xmlns:a16="http://schemas.microsoft.com/office/drawing/2014/main" id="{73A60110-918A-4165-B975-AE81E7B84748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451350" y="1082675"/>
              <a:ext cx="96838" cy="60325"/>
              <a:chOff x="7009" y="265"/>
              <a:chExt cx="152" cy="96"/>
            </a:xfrm>
          </p:grpSpPr>
          <p:grpSp>
            <p:nvGrpSpPr>
              <p:cNvPr id="64620" name="Group 96">
                <a:extLst>
                  <a:ext uri="{FF2B5EF4-FFF2-40B4-BE49-F238E27FC236}">
                    <a16:creationId xmlns:a16="http://schemas.microsoft.com/office/drawing/2014/main" id="{6385D91F-9737-4CFA-9EEE-225CF78BFFE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009" y="270"/>
                <a:ext cx="68" cy="91"/>
                <a:chOff x="7009" y="270"/>
                <a:chExt cx="68" cy="91"/>
              </a:xfrm>
            </p:grpSpPr>
            <p:sp>
              <p:nvSpPr>
                <p:cNvPr id="64623" name="Freeform 99">
                  <a:extLst>
                    <a:ext uri="{FF2B5EF4-FFF2-40B4-BE49-F238E27FC236}">
                      <a16:creationId xmlns:a16="http://schemas.microsoft.com/office/drawing/2014/main" id="{598054A0-32D0-46C4-A791-06256262498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009" y="270"/>
                  <a:ext cx="68" cy="91"/>
                </a:xfrm>
                <a:custGeom>
                  <a:avLst/>
                  <a:gdLst>
                    <a:gd name="T0" fmla="*/ 61 w 68"/>
                    <a:gd name="T1" fmla="*/ 0 h 91"/>
                    <a:gd name="T2" fmla="*/ 42 w 68"/>
                    <a:gd name="T3" fmla="*/ 0 h 91"/>
                    <a:gd name="T4" fmla="*/ 30 w 68"/>
                    <a:gd name="T5" fmla="*/ 5 h 91"/>
                    <a:gd name="T6" fmla="*/ 21 w 68"/>
                    <a:gd name="T7" fmla="*/ 12 h 91"/>
                    <a:gd name="T8" fmla="*/ 8 w 68"/>
                    <a:gd name="T9" fmla="*/ 27 h 91"/>
                    <a:gd name="T10" fmla="*/ 0 w 68"/>
                    <a:gd name="T11" fmla="*/ 47 h 91"/>
                    <a:gd name="T12" fmla="*/ 4 w 68"/>
                    <a:gd name="T13" fmla="*/ 79 h 91"/>
                    <a:gd name="T14" fmla="*/ 14 w 68"/>
                    <a:gd name="T15" fmla="*/ 90 h 91"/>
                    <a:gd name="T16" fmla="*/ 29 w 68"/>
                    <a:gd name="T17" fmla="*/ 89 h 91"/>
                    <a:gd name="T18" fmla="*/ 47 w 68"/>
                    <a:gd name="T19" fmla="*/ 81 h 91"/>
                    <a:gd name="T20" fmla="*/ 48 w 68"/>
                    <a:gd name="T21" fmla="*/ 80 h 91"/>
                    <a:gd name="T22" fmla="*/ 16 w 68"/>
                    <a:gd name="T23" fmla="*/ 80 h 91"/>
                    <a:gd name="T24" fmla="*/ 14 w 68"/>
                    <a:gd name="T25" fmla="*/ 67 h 91"/>
                    <a:gd name="T26" fmla="*/ 14 w 68"/>
                    <a:gd name="T27" fmla="*/ 56 h 91"/>
                    <a:gd name="T28" fmla="*/ 14 w 68"/>
                    <a:gd name="T29" fmla="*/ 51 h 91"/>
                    <a:gd name="T30" fmla="*/ 31 w 68"/>
                    <a:gd name="T31" fmla="*/ 45 h 91"/>
                    <a:gd name="T32" fmla="*/ 15 w 68"/>
                    <a:gd name="T33" fmla="*/ 45 h 91"/>
                    <a:gd name="T34" fmla="*/ 24 w 68"/>
                    <a:gd name="T35" fmla="*/ 21 h 91"/>
                    <a:gd name="T36" fmla="*/ 35 w 68"/>
                    <a:gd name="T37" fmla="*/ 10 h 91"/>
                    <a:gd name="T38" fmla="*/ 36 w 68"/>
                    <a:gd name="T39" fmla="*/ 9 h 91"/>
                    <a:gd name="T40" fmla="*/ 39 w 68"/>
                    <a:gd name="T41" fmla="*/ 8 h 91"/>
                    <a:gd name="T42" fmla="*/ 67 w 68"/>
                    <a:gd name="T43" fmla="*/ 8 h 91"/>
                    <a:gd name="T44" fmla="*/ 67 w 68"/>
                    <a:gd name="T45" fmla="*/ 7 h 91"/>
                    <a:gd name="T46" fmla="*/ 61 w 68"/>
                    <a:gd name="T47" fmla="*/ 0 h 91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w 68"/>
                    <a:gd name="T73" fmla="*/ 0 h 91"/>
                    <a:gd name="T74" fmla="*/ 68 w 68"/>
                    <a:gd name="T75" fmla="*/ 91 h 91"/>
                  </a:gdLst>
                  <a:ahLst/>
                  <a:cxnLst>
                    <a:cxn ang="T48">
                      <a:pos x="T0" y="T1"/>
                    </a:cxn>
                    <a:cxn ang="T49">
                      <a:pos x="T2" y="T3"/>
                    </a:cxn>
                    <a:cxn ang="T50">
                      <a:pos x="T4" y="T5"/>
                    </a:cxn>
                    <a:cxn ang="T51">
                      <a:pos x="T6" y="T7"/>
                    </a:cxn>
                    <a:cxn ang="T52">
                      <a:pos x="T8" y="T9"/>
                    </a:cxn>
                    <a:cxn ang="T53">
                      <a:pos x="T10" y="T11"/>
                    </a:cxn>
                    <a:cxn ang="T54">
                      <a:pos x="T12" y="T13"/>
                    </a:cxn>
                    <a:cxn ang="T55">
                      <a:pos x="T14" y="T15"/>
                    </a:cxn>
                    <a:cxn ang="T56">
                      <a:pos x="T16" y="T17"/>
                    </a:cxn>
                    <a:cxn ang="T57">
                      <a:pos x="T18" y="T19"/>
                    </a:cxn>
                    <a:cxn ang="T58">
                      <a:pos x="T20" y="T21"/>
                    </a:cxn>
                    <a:cxn ang="T59">
                      <a:pos x="T22" y="T23"/>
                    </a:cxn>
                    <a:cxn ang="T60">
                      <a:pos x="T24" y="T25"/>
                    </a:cxn>
                    <a:cxn ang="T61">
                      <a:pos x="T26" y="T27"/>
                    </a:cxn>
                    <a:cxn ang="T62">
                      <a:pos x="T28" y="T29"/>
                    </a:cxn>
                    <a:cxn ang="T63">
                      <a:pos x="T30" y="T31"/>
                    </a:cxn>
                    <a:cxn ang="T64">
                      <a:pos x="T32" y="T33"/>
                    </a:cxn>
                    <a:cxn ang="T65">
                      <a:pos x="T34" y="T35"/>
                    </a:cxn>
                    <a:cxn ang="T66">
                      <a:pos x="T36" y="T37"/>
                    </a:cxn>
                    <a:cxn ang="T67">
                      <a:pos x="T38" y="T39"/>
                    </a:cxn>
                    <a:cxn ang="T68">
                      <a:pos x="T40" y="T41"/>
                    </a:cxn>
                    <a:cxn ang="T69">
                      <a:pos x="T42" y="T43"/>
                    </a:cxn>
                    <a:cxn ang="T70">
                      <a:pos x="T44" y="T45"/>
                    </a:cxn>
                    <a:cxn ang="T71">
                      <a:pos x="T46" y="T47"/>
                    </a:cxn>
                  </a:cxnLst>
                  <a:rect l="T72" t="T73" r="T74" b="T75"/>
                  <a:pathLst>
                    <a:path w="68" h="91">
                      <a:moveTo>
                        <a:pt x="61" y="0"/>
                      </a:moveTo>
                      <a:lnTo>
                        <a:pt x="42" y="0"/>
                      </a:lnTo>
                      <a:lnTo>
                        <a:pt x="30" y="5"/>
                      </a:lnTo>
                      <a:lnTo>
                        <a:pt x="21" y="12"/>
                      </a:lnTo>
                      <a:lnTo>
                        <a:pt x="8" y="27"/>
                      </a:lnTo>
                      <a:lnTo>
                        <a:pt x="0" y="47"/>
                      </a:lnTo>
                      <a:lnTo>
                        <a:pt x="4" y="79"/>
                      </a:lnTo>
                      <a:lnTo>
                        <a:pt x="14" y="90"/>
                      </a:lnTo>
                      <a:lnTo>
                        <a:pt x="29" y="89"/>
                      </a:lnTo>
                      <a:lnTo>
                        <a:pt x="47" y="81"/>
                      </a:lnTo>
                      <a:lnTo>
                        <a:pt x="48" y="80"/>
                      </a:lnTo>
                      <a:lnTo>
                        <a:pt x="16" y="80"/>
                      </a:lnTo>
                      <a:lnTo>
                        <a:pt x="14" y="67"/>
                      </a:lnTo>
                      <a:lnTo>
                        <a:pt x="14" y="56"/>
                      </a:lnTo>
                      <a:lnTo>
                        <a:pt x="14" y="51"/>
                      </a:lnTo>
                      <a:lnTo>
                        <a:pt x="31" y="45"/>
                      </a:lnTo>
                      <a:lnTo>
                        <a:pt x="15" y="45"/>
                      </a:lnTo>
                      <a:lnTo>
                        <a:pt x="24" y="21"/>
                      </a:lnTo>
                      <a:lnTo>
                        <a:pt x="35" y="10"/>
                      </a:lnTo>
                      <a:lnTo>
                        <a:pt x="36" y="9"/>
                      </a:lnTo>
                      <a:lnTo>
                        <a:pt x="39" y="8"/>
                      </a:lnTo>
                      <a:lnTo>
                        <a:pt x="67" y="8"/>
                      </a:lnTo>
                      <a:lnTo>
                        <a:pt x="67" y="7"/>
                      </a:lnTo>
                      <a:lnTo>
                        <a:pt x="6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24" name="Freeform 98">
                  <a:extLst>
                    <a:ext uri="{FF2B5EF4-FFF2-40B4-BE49-F238E27FC236}">
                      <a16:creationId xmlns:a16="http://schemas.microsoft.com/office/drawing/2014/main" id="{FD2A596E-03F4-4C64-8064-8B8E14FD3C3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009" y="270"/>
                  <a:ext cx="68" cy="91"/>
                </a:xfrm>
                <a:custGeom>
                  <a:avLst/>
                  <a:gdLst>
                    <a:gd name="T0" fmla="*/ 59 w 68"/>
                    <a:gd name="T1" fmla="*/ 65 h 91"/>
                    <a:gd name="T2" fmla="*/ 47 w 68"/>
                    <a:gd name="T3" fmla="*/ 77 h 91"/>
                    <a:gd name="T4" fmla="*/ 36 w 68"/>
                    <a:gd name="T5" fmla="*/ 80 h 91"/>
                    <a:gd name="T6" fmla="*/ 48 w 68"/>
                    <a:gd name="T7" fmla="*/ 80 h 91"/>
                    <a:gd name="T8" fmla="*/ 59 w 68"/>
                    <a:gd name="T9" fmla="*/ 65 h 9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68"/>
                    <a:gd name="T16" fmla="*/ 0 h 91"/>
                    <a:gd name="T17" fmla="*/ 68 w 68"/>
                    <a:gd name="T18" fmla="*/ 91 h 9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68" h="91">
                      <a:moveTo>
                        <a:pt x="59" y="65"/>
                      </a:moveTo>
                      <a:lnTo>
                        <a:pt x="47" y="77"/>
                      </a:lnTo>
                      <a:lnTo>
                        <a:pt x="36" y="80"/>
                      </a:lnTo>
                      <a:lnTo>
                        <a:pt x="48" y="80"/>
                      </a:lnTo>
                      <a:lnTo>
                        <a:pt x="59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25" name="Freeform 97">
                  <a:extLst>
                    <a:ext uri="{FF2B5EF4-FFF2-40B4-BE49-F238E27FC236}">
                      <a16:creationId xmlns:a16="http://schemas.microsoft.com/office/drawing/2014/main" id="{FC4F3D33-D938-47A9-B1E6-8EFE0290E5A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009" y="270"/>
                  <a:ext cx="68" cy="91"/>
                </a:xfrm>
                <a:custGeom>
                  <a:avLst/>
                  <a:gdLst>
                    <a:gd name="T0" fmla="*/ 67 w 68"/>
                    <a:gd name="T1" fmla="*/ 8 h 91"/>
                    <a:gd name="T2" fmla="*/ 46 w 68"/>
                    <a:gd name="T3" fmla="*/ 8 h 91"/>
                    <a:gd name="T4" fmla="*/ 52 w 68"/>
                    <a:gd name="T5" fmla="*/ 10 h 91"/>
                    <a:gd name="T6" fmla="*/ 52 w 68"/>
                    <a:gd name="T7" fmla="*/ 18 h 91"/>
                    <a:gd name="T8" fmla="*/ 46 w 68"/>
                    <a:gd name="T9" fmla="*/ 31 h 91"/>
                    <a:gd name="T10" fmla="*/ 25 w 68"/>
                    <a:gd name="T11" fmla="*/ 42 h 91"/>
                    <a:gd name="T12" fmla="*/ 15 w 68"/>
                    <a:gd name="T13" fmla="*/ 45 h 91"/>
                    <a:gd name="T14" fmla="*/ 31 w 68"/>
                    <a:gd name="T15" fmla="*/ 45 h 91"/>
                    <a:gd name="T16" fmla="*/ 35 w 68"/>
                    <a:gd name="T17" fmla="*/ 44 h 91"/>
                    <a:gd name="T18" fmla="*/ 55 w 68"/>
                    <a:gd name="T19" fmla="*/ 33 h 91"/>
                    <a:gd name="T20" fmla="*/ 67 w 68"/>
                    <a:gd name="T21" fmla="*/ 18 h 91"/>
                    <a:gd name="T22" fmla="*/ 67 w 68"/>
                    <a:gd name="T23" fmla="*/ 8 h 91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w 68"/>
                    <a:gd name="T37" fmla="*/ 0 h 91"/>
                    <a:gd name="T38" fmla="*/ 68 w 68"/>
                    <a:gd name="T39" fmla="*/ 91 h 91"/>
                  </a:gdLst>
                  <a:ahLst/>
                  <a:cxnLst>
                    <a:cxn ang="T24">
                      <a:pos x="T0" y="T1"/>
                    </a:cxn>
                    <a:cxn ang="T25">
                      <a:pos x="T2" y="T3"/>
                    </a:cxn>
                    <a:cxn ang="T26">
                      <a:pos x="T4" y="T5"/>
                    </a:cxn>
                    <a:cxn ang="T27">
                      <a:pos x="T6" y="T7"/>
                    </a:cxn>
                    <a:cxn ang="T28">
                      <a:pos x="T8" y="T9"/>
                    </a:cxn>
                    <a:cxn ang="T29">
                      <a:pos x="T10" y="T11"/>
                    </a:cxn>
                    <a:cxn ang="T30">
                      <a:pos x="T12" y="T13"/>
                    </a:cxn>
                    <a:cxn ang="T31">
                      <a:pos x="T14" y="T15"/>
                    </a:cxn>
                    <a:cxn ang="T32">
                      <a:pos x="T16" y="T17"/>
                    </a:cxn>
                    <a:cxn ang="T33">
                      <a:pos x="T18" y="T19"/>
                    </a:cxn>
                    <a:cxn ang="T34">
                      <a:pos x="T20" y="T21"/>
                    </a:cxn>
                    <a:cxn ang="T35">
                      <a:pos x="T22" y="T23"/>
                    </a:cxn>
                  </a:cxnLst>
                  <a:rect l="T36" t="T37" r="T38" b="T39"/>
                  <a:pathLst>
                    <a:path w="68" h="91">
                      <a:moveTo>
                        <a:pt x="67" y="8"/>
                      </a:moveTo>
                      <a:lnTo>
                        <a:pt x="46" y="8"/>
                      </a:lnTo>
                      <a:lnTo>
                        <a:pt x="52" y="10"/>
                      </a:lnTo>
                      <a:lnTo>
                        <a:pt x="52" y="18"/>
                      </a:lnTo>
                      <a:lnTo>
                        <a:pt x="46" y="31"/>
                      </a:lnTo>
                      <a:lnTo>
                        <a:pt x="25" y="42"/>
                      </a:lnTo>
                      <a:lnTo>
                        <a:pt x="15" y="45"/>
                      </a:lnTo>
                      <a:lnTo>
                        <a:pt x="31" y="45"/>
                      </a:lnTo>
                      <a:lnTo>
                        <a:pt x="35" y="44"/>
                      </a:lnTo>
                      <a:lnTo>
                        <a:pt x="55" y="33"/>
                      </a:lnTo>
                      <a:lnTo>
                        <a:pt x="67" y="18"/>
                      </a:lnTo>
                      <a:lnTo>
                        <a:pt x="67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21" name="Group 94">
                <a:extLst>
                  <a:ext uri="{FF2B5EF4-FFF2-40B4-BE49-F238E27FC236}">
                    <a16:creationId xmlns:a16="http://schemas.microsoft.com/office/drawing/2014/main" id="{50F08C3B-4656-492A-9317-EB33CCBDB37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086" y="269"/>
                <a:ext cx="71" cy="7"/>
                <a:chOff x="7086" y="269"/>
                <a:chExt cx="71" cy="7"/>
              </a:xfrm>
            </p:grpSpPr>
            <p:sp>
              <p:nvSpPr>
                <p:cNvPr id="64622" name="Freeform 95">
                  <a:extLst>
                    <a:ext uri="{FF2B5EF4-FFF2-40B4-BE49-F238E27FC236}">
                      <a16:creationId xmlns:a16="http://schemas.microsoft.com/office/drawing/2014/main" id="{D5BCE6ED-49E1-4DC8-898E-97891E01915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086" y="269"/>
                  <a:ext cx="71" cy="7"/>
                </a:xfrm>
                <a:custGeom>
                  <a:avLst/>
                  <a:gdLst>
                    <a:gd name="T0" fmla="*/ 0 w 71"/>
                    <a:gd name="T1" fmla="*/ 4 h 7"/>
                    <a:gd name="T2" fmla="*/ 70 w 71"/>
                    <a:gd name="T3" fmla="*/ 4 h 7"/>
                    <a:gd name="T4" fmla="*/ 0 60000 65536"/>
                    <a:gd name="T5" fmla="*/ 0 60000 65536"/>
                    <a:gd name="T6" fmla="*/ 0 w 71"/>
                    <a:gd name="T7" fmla="*/ 0 h 7"/>
                    <a:gd name="T8" fmla="*/ 71 w 71"/>
                    <a:gd name="T9" fmla="*/ 7 h 7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71" h="7">
                      <a:moveTo>
                        <a:pt x="0" y="4"/>
                      </a:moveTo>
                      <a:lnTo>
                        <a:pt x="70" y="4"/>
                      </a:lnTo>
                    </a:path>
                  </a:pathLst>
                </a:custGeom>
                <a:noFill/>
                <a:ln w="5715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1" name="Group 84">
              <a:extLst>
                <a:ext uri="{FF2B5EF4-FFF2-40B4-BE49-F238E27FC236}">
                  <a16:creationId xmlns:a16="http://schemas.microsoft.com/office/drawing/2014/main" id="{3A645AFA-3CF7-4F06-9859-3D4D9EBAE5D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105275" y="1044575"/>
              <a:ext cx="146050" cy="98425"/>
              <a:chOff x="6466" y="205"/>
              <a:chExt cx="231" cy="155"/>
            </a:xfrm>
          </p:grpSpPr>
          <p:grpSp>
            <p:nvGrpSpPr>
              <p:cNvPr id="64612" name="Group 89">
                <a:extLst>
                  <a:ext uri="{FF2B5EF4-FFF2-40B4-BE49-F238E27FC236}">
                    <a16:creationId xmlns:a16="http://schemas.microsoft.com/office/drawing/2014/main" id="{EB770E74-2618-460D-A5CC-9E261B80A57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466" y="229"/>
                <a:ext cx="141" cy="130"/>
                <a:chOff x="6466" y="229"/>
                <a:chExt cx="141" cy="130"/>
              </a:xfrm>
            </p:grpSpPr>
            <p:sp>
              <p:nvSpPr>
                <p:cNvPr id="64617" name="Freeform 92">
                  <a:extLst>
                    <a:ext uri="{FF2B5EF4-FFF2-40B4-BE49-F238E27FC236}">
                      <a16:creationId xmlns:a16="http://schemas.microsoft.com/office/drawing/2014/main" id="{0EFB1C3E-7429-4B3D-95AF-ACCCF758F89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466" y="229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5 h 130"/>
                    <a:gd name="T6" fmla="*/ 18 w 141"/>
                    <a:gd name="T7" fmla="*/ 6 h 130"/>
                    <a:gd name="T8" fmla="*/ 19 w 141"/>
                    <a:gd name="T9" fmla="*/ 7 h 130"/>
                    <a:gd name="T10" fmla="*/ 19 w 141"/>
                    <a:gd name="T11" fmla="*/ 123 h 130"/>
                    <a:gd name="T12" fmla="*/ 18 w 141"/>
                    <a:gd name="T13" fmla="*/ 124 h 130"/>
                    <a:gd name="T14" fmla="*/ 1 w 141"/>
                    <a:gd name="T15" fmla="*/ 125 h 130"/>
                    <a:gd name="T16" fmla="*/ 1 w 141"/>
                    <a:gd name="T17" fmla="*/ 130 h 130"/>
                    <a:gd name="T18" fmla="*/ 54 w 141"/>
                    <a:gd name="T19" fmla="*/ 130 h 130"/>
                    <a:gd name="T20" fmla="*/ 54 w 141"/>
                    <a:gd name="T21" fmla="*/ 125 h 130"/>
                    <a:gd name="T22" fmla="*/ 38 w 141"/>
                    <a:gd name="T23" fmla="*/ 124 h 130"/>
                    <a:gd name="T24" fmla="*/ 36 w 141"/>
                    <a:gd name="T25" fmla="*/ 123 h 130"/>
                    <a:gd name="T26" fmla="*/ 36 w 141"/>
                    <a:gd name="T27" fmla="*/ 65 h 130"/>
                    <a:gd name="T28" fmla="*/ 122 w 141"/>
                    <a:gd name="T29" fmla="*/ 65 h 130"/>
                    <a:gd name="T30" fmla="*/ 122 w 141"/>
                    <a:gd name="T31" fmla="*/ 57 h 130"/>
                    <a:gd name="T32" fmla="*/ 36 w 141"/>
                    <a:gd name="T33" fmla="*/ 57 h 130"/>
                    <a:gd name="T34" fmla="*/ 36 w 141"/>
                    <a:gd name="T35" fmla="*/ 7 h 130"/>
                    <a:gd name="T36" fmla="*/ 38 w 141"/>
                    <a:gd name="T37" fmla="*/ 6 h 130"/>
                    <a:gd name="T38" fmla="*/ 53 w 141"/>
                    <a:gd name="T39" fmla="*/ 5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5"/>
                      </a:lnTo>
                      <a:lnTo>
                        <a:pt x="18" y="6"/>
                      </a:lnTo>
                      <a:lnTo>
                        <a:pt x="19" y="7"/>
                      </a:lnTo>
                      <a:lnTo>
                        <a:pt x="19" y="123"/>
                      </a:lnTo>
                      <a:lnTo>
                        <a:pt x="18" y="124"/>
                      </a:lnTo>
                      <a:lnTo>
                        <a:pt x="1" y="125"/>
                      </a:lnTo>
                      <a:lnTo>
                        <a:pt x="1" y="130"/>
                      </a:lnTo>
                      <a:lnTo>
                        <a:pt x="54" y="130"/>
                      </a:lnTo>
                      <a:lnTo>
                        <a:pt x="54" y="125"/>
                      </a:lnTo>
                      <a:lnTo>
                        <a:pt x="38" y="124"/>
                      </a:lnTo>
                      <a:lnTo>
                        <a:pt x="36" y="123"/>
                      </a:lnTo>
                      <a:lnTo>
                        <a:pt x="36" y="65"/>
                      </a:lnTo>
                      <a:lnTo>
                        <a:pt x="122" y="65"/>
                      </a:lnTo>
                      <a:lnTo>
                        <a:pt x="122" y="57"/>
                      </a:lnTo>
                      <a:lnTo>
                        <a:pt x="36" y="57"/>
                      </a:lnTo>
                      <a:lnTo>
                        <a:pt x="36" y="7"/>
                      </a:lnTo>
                      <a:lnTo>
                        <a:pt x="38" y="6"/>
                      </a:lnTo>
                      <a:lnTo>
                        <a:pt x="53" y="5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18" name="Freeform 91">
                  <a:extLst>
                    <a:ext uri="{FF2B5EF4-FFF2-40B4-BE49-F238E27FC236}">
                      <a16:creationId xmlns:a16="http://schemas.microsoft.com/office/drawing/2014/main" id="{1C293931-902B-4EC1-AC20-C1E94D6515A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466" y="229"/>
                  <a:ext cx="141" cy="130"/>
                </a:xfrm>
                <a:custGeom>
                  <a:avLst/>
                  <a:gdLst>
                    <a:gd name="T0" fmla="*/ 122 w 141"/>
                    <a:gd name="T1" fmla="*/ 65 h 130"/>
                    <a:gd name="T2" fmla="*/ 105 w 141"/>
                    <a:gd name="T3" fmla="*/ 65 h 130"/>
                    <a:gd name="T4" fmla="*/ 105 w 141"/>
                    <a:gd name="T5" fmla="*/ 123 h 130"/>
                    <a:gd name="T6" fmla="*/ 104 w 141"/>
                    <a:gd name="T7" fmla="*/ 124 h 130"/>
                    <a:gd name="T8" fmla="*/ 86 w 141"/>
                    <a:gd name="T9" fmla="*/ 125 h 130"/>
                    <a:gd name="T10" fmla="*/ 86 w 141"/>
                    <a:gd name="T11" fmla="*/ 130 h 130"/>
                    <a:gd name="T12" fmla="*/ 140 w 141"/>
                    <a:gd name="T13" fmla="*/ 130 h 130"/>
                    <a:gd name="T14" fmla="*/ 140 w 141"/>
                    <a:gd name="T15" fmla="*/ 125 h 130"/>
                    <a:gd name="T16" fmla="*/ 124 w 141"/>
                    <a:gd name="T17" fmla="*/ 124 h 130"/>
                    <a:gd name="T18" fmla="*/ 122 w 141"/>
                    <a:gd name="T19" fmla="*/ 123 h 130"/>
                    <a:gd name="T20" fmla="*/ 122 w 141"/>
                    <a:gd name="T21" fmla="*/ 65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2" y="65"/>
                      </a:moveTo>
                      <a:lnTo>
                        <a:pt x="105" y="65"/>
                      </a:lnTo>
                      <a:lnTo>
                        <a:pt x="105" y="123"/>
                      </a:lnTo>
                      <a:lnTo>
                        <a:pt x="104" y="124"/>
                      </a:lnTo>
                      <a:lnTo>
                        <a:pt x="86" y="125"/>
                      </a:lnTo>
                      <a:lnTo>
                        <a:pt x="86" y="130"/>
                      </a:lnTo>
                      <a:lnTo>
                        <a:pt x="140" y="130"/>
                      </a:lnTo>
                      <a:lnTo>
                        <a:pt x="140" y="125"/>
                      </a:lnTo>
                      <a:lnTo>
                        <a:pt x="124" y="124"/>
                      </a:lnTo>
                      <a:lnTo>
                        <a:pt x="122" y="123"/>
                      </a:lnTo>
                      <a:lnTo>
                        <a:pt x="122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19" name="Freeform 90">
                  <a:extLst>
                    <a:ext uri="{FF2B5EF4-FFF2-40B4-BE49-F238E27FC236}">
                      <a16:creationId xmlns:a16="http://schemas.microsoft.com/office/drawing/2014/main" id="{72EED199-6903-4CAF-9748-06D38E186A1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466" y="229"/>
                  <a:ext cx="141" cy="130"/>
                </a:xfrm>
                <a:custGeom>
                  <a:avLst/>
                  <a:gdLst>
                    <a:gd name="T0" fmla="*/ 141 w 141"/>
                    <a:gd name="T1" fmla="*/ 0 h 130"/>
                    <a:gd name="T2" fmla="*/ 88 w 141"/>
                    <a:gd name="T3" fmla="*/ 0 h 130"/>
                    <a:gd name="T4" fmla="*/ 88 w 141"/>
                    <a:gd name="T5" fmla="*/ 5 h 130"/>
                    <a:gd name="T6" fmla="*/ 104 w 141"/>
                    <a:gd name="T7" fmla="*/ 6 h 130"/>
                    <a:gd name="T8" fmla="*/ 105 w 141"/>
                    <a:gd name="T9" fmla="*/ 7 h 130"/>
                    <a:gd name="T10" fmla="*/ 105 w 141"/>
                    <a:gd name="T11" fmla="*/ 57 h 130"/>
                    <a:gd name="T12" fmla="*/ 122 w 141"/>
                    <a:gd name="T13" fmla="*/ 57 h 130"/>
                    <a:gd name="T14" fmla="*/ 122 w 141"/>
                    <a:gd name="T15" fmla="*/ 7 h 130"/>
                    <a:gd name="T16" fmla="*/ 124 w 141"/>
                    <a:gd name="T17" fmla="*/ 6 h 130"/>
                    <a:gd name="T18" fmla="*/ 141 w 141"/>
                    <a:gd name="T19" fmla="*/ 5 h 130"/>
                    <a:gd name="T20" fmla="*/ 141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1" y="0"/>
                      </a:moveTo>
                      <a:lnTo>
                        <a:pt x="88" y="0"/>
                      </a:lnTo>
                      <a:lnTo>
                        <a:pt x="88" y="5"/>
                      </a:lnTo>
                      <a:lnTo>
                        <a:pt x="104" y="6"/>
                      </a:lnTo>
                      <a:lnTo>
                        <a:pt x="105" y="7"/>
                      </a:lnTo>
                      <a:lnTo>
                        <a:pt x="105" y="57"/>
                      </a:lnTo>
                      <a:lnTo>
                        <a:pt x="122" y="57"/>
                      </a:lnTo>
                      <a:lnTo>
                        <a:pt x="122" y="7"/>
                      </a:lnTo>
                      <a:lnTo>
                        <a:pt x="124" y="6"/>
                      </a:lnTo>
                      <a:lnTo>
                        <a:pt x="141" y="5"/>
                      </a:lnTo>
                      <a:lnTo>
                        <a:pt x="14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13" name="Group 85">
                <a:extLst>
                  <a:ext uri="{FF2B5EF4-FFF2-40B4-BE49-F238E27FC236}">
                    <a16:creationId xmlns:a16="http://schemas.microsoft.com/office/drawing/2014/main" id="{8E255BF7-42D7-45C3-B7AF-A7DC5627CCF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625" y="205"/>
                <a:ext cx="73" cy="75"/>
                <a:chOff x="6625" y="205"/>
                <a:chExt cx="73" cy="75"/>
              </a:xfrm>
            </p:grpSpPr>
            <p:sp>
              <p:nvSpPr>
                <p:cNvPr id="64614" name="Freeform 88">
                  <a:extLst>
                    <a:ext uri="{FF2B5EF4-FFF2-40B4-BE49-F238E27FC236}">
                      <a16:creationId xmlns:a16="http://schemas.microsoft.com/office/drawing/2014/main" id="{0EE54D24-75BD-4E23-87D5-26E09DF114A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625" y="205"/>
                  <a:ext cx="73" cy="75"/>
                </a:xfrm>
                <a:custGeom>
                  <a:avLst/>
                  <a:gdLst>
                    <a:gd name="T0" fmla="*/ 40 w 73"/>
                    <a:gd name="T1" fmla="*/ 39 h 75"/>
                    <a:gd name="T2" fmla="*/ 32 w 73"/>
                    <a:gd name="T3" fmla="*/ 39 h 75"/>
                    <a:gd name="T4" fmla="*/ 32 w 73"/>
                    <a:gd name="T5" fmla="*/ 74 h 75"/>
                    <a:gd name="T6" fmla="*/ 40 w 73"/>
                    <a:gd name="T7" fmla="*/ 74 h 75"/>
                    <a:gd name="T8" fmla="*/ 40 w 73"/>
                    <a:gd name="T9" fmla="*/ 39 h 75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3"/>
                    <a:gd name="T16" fmla="*/ 0 h 75"/>
                    <a:gd name="T17" fmla="*/ 73 w 73"/>
                    <a:gd name="T18" fmla="*/ 75 h 75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3" h="75">
                      <a:moveTo>
                        <a:pt x="40" y="39"/>
                      </a:moveTo>
                      <a:lnTo>
                        <a:pt x="32" y="39"/>
                      </a:lnTo>
                      <a:lnTo>
                        <a:pt x="32" y="74"/>
                      </a:lnTo>
                      <a:lnTo>
                        <a:pt x="40" y="74"/>
                      </a:lnTo>
                      <a:lnTo>
                        <a:pt x="40" y="3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15" name="Freeform 87">
                  <a:extLst>
                    <a:ext uri="{FF2B5EF4-FFF2-40B4-BE49-F238E27FC236}">
                      <a16:creationId xmlns:a16="http://schemas.microsoft.com/office/drawing/2014/main" id="{2DA8382A-88F3-4B19-89CE-46A961B156C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625" y="205"/>
                  <a:ext cx="73" cy="75"/>
                </a:xfrm>
                <a:custGeom>
                  <a:avLst/>
                  <a:gdLst>
                    <a:gd name="T0" fmla="*/ 72 w 73"/>
                    <a:gd name="T1" fmla="*/ 31 h 75"/>
                    <a:gd name="T2" fmla="*/ 0 w 73"/>
                    <a:gd name="T3" fmla="*/ 31 h 75"/>
                    <a:gd name="T4" fmla="*/ 0 w 73"/>
                    <a:gd name="T5" fmla="*/ 39 h 75"/>
                    <a:gd name="T6" fmla="*/ 72 w 73"/>
                    <a:gd name="T7" fmla="*/ 39 h 75"/>
                    <a:gd name="T8" fmla="*/ 72 w 73"/>
                    <a:gd name="T9" fmla="*/ 31 h 75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3"/>
                    <a:gd name="T16" fmla="*/ 0 h 75"/>
                    <a:gd name="T17" fmla="*/ 73 w 73"/>
                    <a:gd name="T18" fmla="*/ 75 h 75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3" h="75">
                      <a:moveTo>
                        <a:pt x="72" y="31"/>
                      </a:moveTo>
                      <a:lnTo>
                        <a:pt x="0" y="31"/>
                      </a:lnTo>
                      <a:lnTo>
                        <a:pt x="0" y="39"/>
                      </a:lnTo>
                      <a:lnTo>
                        <a:pt x="72" y="39"/>
                      </a:lnTo>
                      <a:lnTo>
                        <a:pt x="72" y="31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16" name="Freeform 86">
                  <a:extLst>
                    <a:ext uri="{FF2B5EF4-FFF2-40B4-BE49-F238E27FC236}">
                      <a16:creationId xmlns:a16="http://schemas.microsoft.com/office/drawing/2014/main" id="{BC95B0B8-C405-402E-89EA-771AABEDA89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625" y="205"/>
                  <a:ext cx="73" cy="75"/>
                </a:xfrm>
                <a:custGeom>
                  <a:avLst/>
                  <a:gdLst>
                    <a:gd name="T0" fmla="*/ 40 w 73"/>
                    <a:gd name="T1" fmla="*/ 0 h 75"/>
                    <a:gd name="T2" fmla="*/ 32 w 73"/>
                    <a:gd name="T3" fmla="*/ 0 h 75"/>
                    <a:gd name="T4" fmla="*/ 32 w 73"/>
                    <a:gd name="T5" fmla="*/ 31 h 75"/>
                    <a:gd name="T6" fmla="*/ 40 w 73"/>
                    <a:gd name="T7" fmla="*/ 31 h 75"/>
                    <a:gd name="T8" fmla="*/ 40 w 73"/>
                    <a:gd name="T9" fmla="*/ 0 h 75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3"/>
                    <a:gd name="T16" fmla="*/ 0 h 75"/>
                    <a:gd name="T17" fmla="*/ 73 w 73"/>
                    <a:gd name="T18" fmla="*/ 75 h 75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3" h="75">
                      <a:moveTo>
                        <a:pt x="40" y="0"/>
                      </a:moveTo>
                      <a:lnTo>
                        <a:pt x="32" y="0"/>
                      </a:lnTo>
                      <a:lnTo>
                        <a:pt x="32" y="31"/>
                      </a:lnTo>
                      <a:lnTo>
                        <a:pt x="40" y="31"/>
                      </a:lnTo>
                      <a:lnTo>
                        <a:pt x="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2" name="Group 80">
              <a:extLst>
                <a:ext uri="{FF2B5EF4-FFF2-40B4-BE49-F238E27FC236}">
                  <a16:creationId xmlns:a16="http://schemas.microsoft.com/office/drawing/2014/main" id="{F559018D-B8BB-49F4-BFB8-7D0F388AFDDA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310063" y="1063625"/>
              <a:ext cx="74612" cy="74613"/>
              <a:chOff x="6788" y="235"/>
              <a:chExt cx="118" cy="118"/>
            </a:xfrm>
          </p:grpSpPr>
          <p:sp>
            <p:nvSpPr>
              <p:cNvPr id="64609" name="Freeform 83">
                <a:extLst>
                  <a:ext uri="{FF2B5EF4-FFF2-40B4-BE49-F238E27FC236}">
                    <a16:creationId xmlns:a16="http://schemas.microsoft.com/office/drawing/2014/main" id="{7C0364E6-BB21-4ED9-AC3E-9CA957CF85E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788" y="235"/>
                <a:ext cx="118" cy="118"/>
              </a:xfrm>
              <a:custGeom>
                <a:avLst/>
                <a:gdLst>
                  <a:gd name="T0" fmla="*/ 64 w 118"/>
                  <a:gd name="T1" fmla="*/ 64 h 118"/>
                  <a:gd name="T2" fmla="*/ 55 w 118"/>
                  <a:gd name="T3" fmla="*/ 64 h 118"/>
                  <a:gd name="T4" fmla="*/ 55 w 118"/>
                  <a:gd name="T5" fmla="*/ 118 h 118"/>
                  <a:gd name="T6" fmla="*/ 64 w 118"/>
                  <a:gd name="T7" fmla="*/ 118 h 118"/>
                  <a:gd name="T8" fmla="*/ 64 w 118"/>
                  <a:gd name="T9" fmla="*/ 64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64" y="64"/>
                    </a:moveTo>
                    <a:lnTo>
                      <a:pt x="55" y="64"/>
                    </a:lnTo>
                    <a:lnTo>
                      <a:pt x="55" y="118"/>
                    </a:lnTo>
                    <a:lnTo>
                      <a:pt x="64" y="118"/>
                    </a:lnTo>
                    <a:lnTo>
                      <a:pt x="64" y="64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64610" name="Freeform 82">
                <a:extLst>
                  <a:ext uri="{FF2B5EF4-FFF2-40B4-BE49-F238E27FC236}">
                    <a16:creationId xmlns:a16="http://schemas.microsoft.com/office/drawing/2014/main" id="{3BF51C6E-D912-47F7-8389-B815DE54A30F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788" y="235"/>
                <a:ext cx="118" cy="118"/>
              </a:xfrm>
              <a:custGeom>
                <a:avLst/>
                <a:gdLst>
                  <a:gd name="T0" fmla="*/ 118 w 118"/>
                  <a:gd name="T1" fmla="*/ 54 h 118"/>
                  <a:gd name="T2" fmla="*/ 0 w 118"/>
                  <a:gd name="T3" fmla="*/ 54 h 118"/>
                  <a:gd name="T4" fmla="*/ 0 w 118"/>
                  <a:gd name="T5" fmla="*/ 64 h 118"/>
                  <a:gd name="T6" fmla="*/ 118 w 118"/>
                  <a:gd name="T7" fmla="*/ 64 h 118"/>
                  <a:gd name="T8" fmla="*/ 118 w 118"/>
                  <a:gd name="T9" fmla="*/ 54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118" y="54"/>
                    </a:moveTo>
                    <a:lnTo>
                      <a:pt x="0" y="54"/>
                    </a:lnTo>
                    <a:lnTo>
                      <a:pt x="0" y="64"/>
                    </a:lnTo>
                    <a:lnTo>
                      <a:pt x="118" y="64"/>
                    </a:lnTo>
                    <a:lnTo>
                      <a:pt x="118" y="54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64611" name="Freeform 81">
                <a:extLst>
                  <a:ext uri="{FF2B5EF4-FFF2-40B4-BE49-F238E27FC236}">
                    <a16:creationId xmlns:a16="http://schemas.microsoft.com/office/drawing/2014/main" id="{4B58966F-FF4E-4A75-9CF0-AF6ED90302A9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788" y="235"/>
                <a:ext cx="118" cy="118"/>
              </a:xfrm>
              <a:custGeom>
                <a:avLst/>
                <a:gdLst>
                  <a:gd name="T0" fmla="*/ 64 w 118"/>
                  <a:gd name="T1" fmla="*/ 0 h 118"/>
                  <a:gd name="T2" fmla="*/ 55 w 118"/>
                  <a:gd name="T3" fmla="*/ 0 h 118"/>
                  <a:gd name="T4" fmla="*/ 55 w 118"/>
                  <a:gd name="T5" fmla="*/ 54 h 118"/>
                  <a:gd name="T6" fmla="*/ 64 w 118"/>
                  <a:gd name="T7" fmla="*/ 54 h 118"/>
                  <a:gd name="T8" fmla="*/ 64 w 118"/>
                  <a:gd name="T9" fmla="*/ 0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64" y="0"/>
                    </a:moveTo>
                    <a:lnTo>
                      <a:pt x="55" y="0"/>
                    </a:lnTo>
                    <a:lnTo>
                      <a:pt x="55" y="54"/>
                    </a:lnTo>
                    <a:lnTo>
                      <a:pt x="64" y="54"/>
                    </a:lnTo>
                    <a:lnTo>
                      <a:pt x="6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64533" name="Group 75">
              <a:extLst>
                <a:ext uri="{FF2B5EF4-FFF2-40B4-BE49-F238E27FC236}">
                  <a16:creationId xmlns:a16="http://schemas.microsoft.com/office/drawing/2014/main" id="{02C80162-E2D9-43AF-8C31-577A16161FE5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687763" y="1069975"/>
              <a:ext cx="338137" cy="61913"/>
              <a:chOff x="5807" y="245"/>
              <a:chExt cx="532" cy="97"/>
            </a:xfrm>
          </p:grpSpPr>
          <p:grpSp>
            <p:nvGrpSpPr>
              <p:cNvPr id="64605" name="Group 78">
                <a:extLst>
                  <a:ext uri="{FF2B5EF4-FFF2-40B4-BE49-F238E27FC236}">
                    <a16:creationId xmlns:a16="http://schemas.microsoft.com/office/drawing/2014/main" id="{90DBD144-DA75-4490-B8FD-8270C5337E8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180" y="245"/>
                <a:ext cx="159" cy="97"/>
                <a:chOff x="6180" y="245"/>
                <a:chExt cx="159" cy="97"/>
              </a:xfrm>
            </p:grpSpPr>
            <p:sp>
              <p:nvSpPr>
                <p:cNvPr id="64608" name="Freeform 79">
                  <a:extLst>
                    <a:ext uri="{FF2B5EF4-FFF2-40B4-BE49-F238E27FC236}">
                      <a16:creationId xmlns:a16="http://schemas.microsoft.com/office/drawing/2014/main" id="{0BB4C06D-63EB-49FC-B7A7-A650221C317E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180" y="245"/>
                  <a:ext cx="159" cy="97"/>
                </a:xfrm>
                <a:custGeom>
                  <a:avLst/>
                  <a:gdLst>
                    <a:gd name="T0" fmla="*/ 0 w 159"/>
                    <a:gd name="T1" fmla="*/ 0 h 97"/>
                    <a:gd name="T2" fmla="*/ 39 w 159"/>
                    <a:gd name="T3" fmla="*/ 50 h 97"/>
                    <a:gd name="T4" fmla="*/ 0 w 159"/>
                    <a:gd name="T5" fmla="*/ 97 h 97"/>
                    <a:gd name="T6" fmla="*/ 158 w 159"/>
                    <a:gd name="T7" fmla="*/ 50 h 97"/>
                    <a:gd name="T8" fmla="*/ 0 w 159"/>
                    <a:gd name="T9" fmla="*/ 0 h 9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59"/>
                    <a:gd name="T16" fmla="*/ 0 h 97"/>
                    <a:gd name="T17" fmla="*/ 159 w 159"/>
                    <a:gd name="T18" fmla="*/ 97 h 9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59" h="97">
                      <a:moveTo>
                        <a:pt x="0" y="0"/>
                      </a:moveTo>
                      <a:lnTo>
                        <a:pt x="39" y="50"/>
                      </a:lnTo>
                      <a:lnTo>
                        <a:pt x="0" y="97"/>
                      </a:lnTo>
                      <a:lnTo>
                        <a:pt x="158" y="50"/>
                      </a:lnTo>
                      <a:lnTo>
                        <a:pt x="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06" name="Group 76">
                <a:extLst>
                  <a:ext uri="{FF2B5EF4-FFF2-40B4-BE49-F238E27FC236}">
                    <a16:creationId xmlns:a16="http://schemas.microsoft.com/office/drawing/2014/main" id="{D569819D-259E-411E-B9E4-C9B4D48A518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813" y="295"/>
                <a:ext cx="425" cy="2"/>
                <a:chOff x="5813" y="295"/>
                <a:chExt cx="425" cy="2"/>
              </a:xfrm>
            </p:grpSpPr>
            <p:sp>
              <p:nvSpPr>
                <p:cNvPr id="64607" name="Freeform 77">
                  <a:extLst>
                    <a:ext uri="{FF2B5EF4-FFF2-40B4-BE49-F238E27FC236}">
                      <a16:creationId xmlns:a16="http://schemas.microsoft.com/office/drawing/2014/main" id="{5FD6C233-FF4B-4E13-96E6-AB0341B34531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813" y="295"/>
                  <a:ext cx="425" cy="2"/>
                </a:xfrm>
                <a:custGeom>
                  <a:avLst/>
                  <a:gdLst>
                    <a:gd name="T0" fmla="*/ 425 w 425"/>
                    <a:gd name="T1" fmla="*/ 0 h 2"/>
                    <a:gd name="T2" fmla="*/ 0 w 425"/>
                    <a:gd name="T3" fmla="*/ 0 h 2"/>
                    <a:gd name="T4" fmla="*/ 0 60000 65536"/>
                    <a:gd name="T5" fmla="*/ 0 60000 65536"/>
                    <a:gd name="T6" fmla="*/ 0 w 425"/>
                    <a:gd name="T7" fmla="*/ 0 h 2"/>
                    <a:gd name="T8" fmla="*/ 425 w 425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425" h="2">
                      <a:moveTo>
                        <a:pt x="425" y="0"/>
                      </a:moveTo>
                      <a:lnTo>
                        <a:pt x="0" y="0"/>
                      </a:lnTo>
                    </a:path>
                  </a:pathLst>
                </a:custGeom>
                <a:noFill/>
                <a:ln w="7620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4" name="Group 68">
              <a:extLst>
                <a:ext uri="{FF2B5EF4-FFF2-40B4-BE49-F238E27FC236}">
                  <a16:creationId xmlns:a16="http://schemas.microsoft.com/office/drawing/2014/main" id="{E14B3973-463F-43BE-8963-3C6A8A80E814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155950" y="1533525"/>
              <a:ext cx="95250" cy="60325"/>
              <a:chOff x="4969" y="254"/>
              <a:chExt cx="151" cy="96"/>
            </a:xfrm>
          </p:grpSpPr>
          <p:grpSp>
            <p:nvGrpSpPr>
              <p:cNvPr id="64599" name="Group 71">
                <a:extLst>
                  <a:ext uri="{FF2B5EF4-FFF2-40B4-BE49-F238E27FC236}">
                    <a16:creationId xmlns:a16="http://schemas.microsoft.com/office/drawing/2014/main" id="{9086FB8F-A47D-4DC2-9CF3-F75D2DFA6AD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4969" y="259"/>
                <a:ext cx="68" cy="91"/>
                <a:chOff x="4969" y="259"/>
                <a:chExt cx="68" cy="91"/>
              </a:xfrm>
            </p:grpSpPr>
            <p:sp>
              <p:nvSpPr>
                <p:cNvPr id="64602" name="Freeform 74">
                  <a:extLst>
                    <a:ext uri="{FF2B5EF4-FFF2-40B4-BE49-F238E27FC236}">
                      <a16:creationId xmlns:a16="http://schemas.microsoft.com/office/drawing/2014/main" id="{9D9ABAB1-C22A-4491-B38E-B06A48E53BA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4969" y="259"/>
                  <a:ext cx="68" cy="91"/>
                </a:xfrm>
                <a:custGeom>
                  <a:avLst/>
                  <a:gdLst>
                    <a:gd name="T0" fmla="*/ 61 w 68"/>
                    <a:gd name="T1" fmla="*/ 0 h 91"/>
                    <a:gd name="T2" fmla="*/ 42 w 68"/>
                    <a:gd name="T3" fmla="*/ 0 h 91"/>
                    <a:gd name="T4" fmla="*/ 30 w 68"/>
                    <a:gd name="T5" fmla="*/ 6 h 91"/>
                    <a:gd name="T6" fmla="*/ 21 w 68"/>
                    <a:gd name="T7" fmla="*/ 12 h 91"/>
                    <a:gd name="T8" fmla="*/ 8 w 68"/>
                    <a:gd name="T9" fmla="*/ 28 h 91"/>
                    <a:gd name="T10" fmla="*/ 0 w 68"/>
                    <a:gd name="T11" fmla="*/ 47 h 91"/>
                    <a:gd name="T12" fmla="*/ 3 w 68"/>
                    <a:gd name="T13" fmla="*/ 80 h 91"/>
                    <a:gd name="T14" fmla="*/ 14 w 68"/>
                    <a:gd name="T15" fmla="*/ 91 h 91"/>
                    <a:gd name="T16" fmla="*/ 29 w 68"/>
                    <a:gd name="T17" fmla="*/ 90 h 91"/>
                    <a:gd name="T18" fmla="*/ 47 w 68"/>
                    <a:gd name="T19" fmla="*/ 81 h 91"/>
                    <a:gd name="T20" fmla="*/ 48 w 68"/>
                    <a:gd name="T21" fmla="*/ 81 h 91"/>
                    <a:gd name="T22" fmla="*/ 16 w 68"/>
                    <a:gd name="T23" fmla="*/ 81 h 91"/>
                    <a:gd name="T24" fmla="*/ 14 w 68"/>
                    <a:gd name="T25" fmla="*/ 67 h 91"/>
                    <a:gd name="T26" fmla="*/ 14 w 68"/>
                    <a:gd name="T27" fmla="*/ 57 h 91"/>
                    <a:gd name="T28" fmla="*/ 14 w 68"/>
                    <a:gd name="T29" fmla="*/ 52 h 91"/>
                    <a:gd name="T30" fmla="*/ 31 w 68"/>
                    <a:gd name="T31" fmla="*/ 46 h 91"/>
                    <a:gd name="T32" fmla="*/ 15 w 68"/>
                    <a:gd name="T33" fmla="*/ 46 h 91"/>
                    <a:gd name="T34" fmla="*/ 24 w 68"/>
                    <a:gd name="T35" fmla="*/ 21 h 91"/>
                    <a:gd name="T36" fmla="*/ 35 w 68"/>
                    <a:gd name="T37" fmla="*/ 10 h 91"/>
                    <a:gd name="T38" fmla="*/ 36 w 68"/>
                    <a:gd name="T39" fmla="*/ 9 h 91"/>
                    <a:gd name="T40" fmla="*/ 39 w 68"/>
                    <a:gd name="T41" fmla="*/ 8 h 91"/>
                    <a:gd name="T42" fmla="*/ 67 w 68"/>
                    <a:gd name="T43" fmla="*/ 8 h 91"/>
                    <a:gd name="T44" fmla="*/ 67 w 68"/>
                    <a:gd name="T45" fmla="*/ 7 h 91"/>
                    <a:gd name="T46" fmla="*/ 61 w 68"/>
                    <a:gd name="T47" fmla="*/ 0 h 91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60000 65536"/>
                    <a:gd name="T64" fmla="*/ 0 60000 65536"/>
                    <a:gd name="T65" fmla="*/ 0 60000 65536"/>
                    <a:gd name="T66" fmla="*/ 0 60000 65536"/>
                    <a:gd name="T67" fmla="*/ 0 60000 65536"/>
                    <a:gd name="T68" fmla="*/ 0 60000 65536"/>
                    <a:gd name="T69" fmla="*/ 0 60000 65536"/>
                    <a:gd name="T70" fmla="*/ 0 60000 65536"/>
                    <a:gd name="T71" fmla="*/ 0 60000 65536"/>
                    <a:gd name="T72" fmla="*/ 0 w 68"/>
                    <a:gd name="T73" fmla="*/ 0 h 91"/>
                    <a:gd name="T74" fmla="*/ 68 w 68"/>
                    <a:gd name="T75" fmla="*/ 91 h 91"/>
                  </a:gdLst>
                  <a:ahLst/>
                  <a:cxnLst>
                    <a:cxn ang="T48">
                      <a:pos x="T0" y="T1"/>
                    </a:cxn>
                    <a:cxn ang="T49">
                      <a:pos x="T2" y="T3"/>
                    </a:cxn>
                    <a:cxn ang="T50">
                      <a:pos x="T4" y="T5"/>
                    </a:cxn>
                    <a:cxn ang="T51">
                      <a:pos x="T6" y="T7"/>
                    </a:cxn>
                    <a:cxn ang="T52">
                      <a:pos x="T8" y="T9"/>
                    </a:cxn>
                    <a:cxn ang="T53">
                      <a:pos x="T10" y="T11"/>
                    </a:cxn>
                    <a:cxn ang="T54">
                      <a:pos x="T12" y="T13"/>
                    </a:cxn>
                    <a:cxn ang="T55">
                      <a:pos x="T14" y="T15"/>
                    </a:cxn>
                    <a:cxn ang="T56">
                      <a:pos x="T16" y="T17"/>
                    </a:cxn>
                    <a:cxn ang="T57">
                      <a:pos x="T18" y="T19"/>
                    </a:cxn>
                    <a:cxn ang="T58">
                      <a:pos x="T20" y="T21"/>
                    </a:cxn>
                    <a:cxn ang="T59">
                      <a:pos x="T22" y="T23"/>
                    </a:cxn>
                    <a:cxn ang="T60">
                      <a:pos x="T24" y="T25"/>
                    </a:cxn>
                    <a:cxn ang="T61">
                      <a:pos x="T26" y="T27"/>
                    </a:cxn>
                    <a:cxn ang="T62">
                      <a:pos x="T28" y="T29"/>
                    </a:cxn>
                    <a:cxn ang="T63">
                      <a:pos x="T30" y="T31"/>
                    </a:cxn>
                    <a:cxn ang="T64">
                      <a:pos x="T32" y="T33"/>
                    </a:cxn>
                    <a:cxn ang="T65">
                      <a:pos x="T34" y="T35"/>
                    </a:cxn>
                    <a:cxn ang="T66">
                      <a:pos x="T36" y="T37"/>
                    </a:cxn>
                    <a:cxn ang="T67">
                      <a:pos x="T38" y="T39"/>
                    </a:cxn>
                    <a:cxn ang="T68">
                      <a:pos x="T40" y="T41"/>
                    </a:cxn>
                    <a:cxn ang="T69">
                      <a:pos x="T42" y="T43"/>
                    </a:cxn>
                    <a:cxn ang="T70">
                      <a:pos x="T44" y="T45"/>
                    </a:cxn>
                    <a:cxn ang="T71">
                      <a:pos x="T46" y="T47"/>
                    </a:cxn>
                  </a:cxnLst>
                  <a:rect l="T72" t="T73" r="T74" b="T75"/>
                  <a:pathLst>
                    <a:path w="68" h="91">
                      <a:moveTo>
                        <a:pt x="61" y="0"/>
                      </a:moveTo>
                      <a:lnTo>
                        <a:pt x="42" y="0"/>
                      </a:lnTo>
                      <a:lnTo>
                        <a:pt x="30" y="6"/>
                      </a:lnTo>
                      <a:lnTo>
                        <a:pt x="21" y="12"/>
                      </a:lnTo>
                      <a:lnTo>
                        <a:pt x="8" y="28"/>
                      </a:lnTo>
                      <a:lnTo>
                        <a:pt x="0" y="47"/>
                      </a:lnTo>
                      <a:lnTo>
                        <a:pt x="3" y="80"/>
                      </a:lnTo>
                      <a:lnTo>
                        <a:pt x="14" y="91"/>
                      </a:lnTo>
                      <a:lnTo>
                        <a:pt x="29" y="90"/>
                      </a:lnTo>
                      <a:lnTo>
                        <a:pt x="47" y="81"/>
                      </a:lnTo>
                      <a:lnTo>
                        <a:pt x="48" y="81"/>
                      </a:lnTo>
                      <a:lnTo>
                        <a:pt x="16" y="81"/>
                      </a:lnTo>
                      <a:lnTo>
                        <a:pt x="14" y="67"/>
                      </a:lnTo>
                      <a:lnTo>
                        <a:pt x="14" y="57"/>
                      </a:lnTo>
                      <a:lnTo>
                        <a:pt x="14" y="52"/>
                      </a:lnTo>
                      <a:lnTo>
                        <a:pt x="31" y="46"/>
                      </a:lnTo>
                      <a:lnTo>
                        <a:pt x="15" y="46"/>
                      </a:lnTo>
                      <a:lnTo>
                        <a:pt x="24" y="21"/>
                      </a:lnTo>
                      <a:lnTo>
                        <a:pt x="35" y="10"/>
                      </a:lnTo>
                      <a:lnTo>
                        <a:pt x="36" y="9"/>
                      </a:lnTo>
                      <a:lnTo>
                        <a:pt x="39" y="8"/>
                      </a:lnTo>
                      <a:lnTo>
                        <a:pt x="67" y="8"/>
                      </a:lnTo>
                      <a:lnTo>
                        <a:pt x="67" y="7"/>
                      </a:lnTo>
                      <a:lnTo>
                        <a:pt x="61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03" name="Freeform 73">
                  <a:extLst>
                    <a:ext uri="{FF2B5EF4-FFF2-40B4-BE49-F238E27FC236}">
                      <a16:creationId xmlns:a16="http://schemas.microsoft.com/office/drawing/2014/main" id="{F529B309-EE08-4C73-AC28-4036E981E1D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4969" y="259"/>
                  <a:ext cx="68" cy="91"/>
                </a:xfrm>
                <a:custGeom>
                  <a:avLst/>
                  <a:gdLst>
                    <a:gd name="T0" fmla="*/ 59 w 68"/>
                    <a:gd name="T1" fmla="*/ 65 h 91"/>
                    <a:gd name="T2" fmla="*/ 47 w 68"/>
                    <a:gd name="T3" fmla="*/ 77 h 91"/>
                    <a:gd name="T4" fmla="*/ 36 w 68"/>
                    <a:gd name="T5" fmla="*/ 81 h 91"/>
                    <a:gd name="T6" fmla="*/ 48 w 68"/>
                    <a:gd name="T7" fmla="*/ 81 h 91"/>
                    <a:gd name="T8" fmla="*/ 59 w 68"/>
                    <a:gd name="T9" fmla="*/ 65 h 9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68"/>
                    <a:gd name="T16" fmla="*/ 0 h 91"/>
                    <a:gd name="T17" fmla="*/ 68 w 68"/>
                    <a:gd name="T18" fmla="*/ 91 h 9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68" h="91">
                      <a:moveTo>
                        <a:pt x="59" y="65"/>
                      </a:moveTo>
                      <a:lnTo>
                        <a:pt x="47" y="77"/>
                      </a:lnTo>
                      <a:lnTo>
                        <a:pt x="36" y="81"/>
                      </a:lnTo>
                      <a:lnTo>
                        <a:pt x="48" y="81"/>
                      </a:lnTo>
                      <a:lnTo>
                        <a:pt x="59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604" name="Freeform 72">
                  <a:extLst>
                    <a:ext uri="{FF2B5EF4-FFF2-40B4-BE49-F238E27FC236}">
                      <a16:creationId xmlns:a16="http://schemas.microsoft.com/office/drawing/2014/main" id="{29B8EF07-EF92-440A-AA67-BB2A9C9CFBD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4969" y="259"/>
                  <a:ext cx="68" cy="91"/>
                </a:xfrm>
                <a:custGeom>
                  <a:avLst/>
                  <a:gdLst>
                    <a:gd name="T0" fmla="*/ 67 w 68"/>
                    <a:gd name="T1" fmla="*/ 8 h 91"/>
                    <a:gd name="T2" fmla="*/ 46 w 68"/>
                    <a:gd name="T3" fmla="*/ 8 h 91"/>
                    <a:gd name="T4" fmla="*/ 52 w 68"/>
                    <a:gd name="T5" fmla="*/ 11 h 91"/>
                    <a:gd name="T6" fmla="*/ 52 w 68"/>
                    <a:gd name="T7" fmla="*/ 18 h 91"/>
                    <a:gd name="T8" fmla="*/ 46 w 68"/>
                    <a:gd name="T9" fmla="*/ 31 h 91"/>
                    <a:gd name="T10" fmla="*/ 25 w 68"/>
                    <a:gd name="T11" fmla="*/ 43 h 91"/>
                    <a:gd name="T12" fmla="*/ 15 w 68"/>
                    <a:gd name="T13" fmla="*/ 46 h 91"/>
                    <a:gd name="T14" fmla="*/ 31 w 68"/>
                    <a:gd name="T15" fmla="*/ 46 h 91"/>
                    <a:gd name="T16" fmla="*/ 35 w 68"/>
                    <a:gd name="T17" fmla="*/ 45 h 91"/>
                    <a:gd name="T18" fmla="*/ 55 w 68"/>
                    <a:gd name="T19" fmla="*/ 33 h 91"/>
                    <a:gd name="T20" fmla="*/ 67 w 68"/>
                    <a:gd name="T21" fmla="*/ 19 h 91"/>
                    <a:gd name="T22" fmla="*/ 67 w 68"/>
                    <a:gd name="T23" fmla="*/ 8 h 91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60000 65536"/>
                    <a:gd name="T34" fmla="*/ 0 60000 65536"/>
                    <a:gd name="T35" fmla="*/ 0 60000 65536"/>
                    <a:gd name="T36" fmla="*/ 0 w 68"/>
                    <a:gd name="T37" fmla="*/ 0 h 91"/>
                    <a:gd name="T38" fmla="*/ 68 w 68"/>
                    <a:gd name="T39" fmla="*/ 91 h 91"/>
                  </a:gdLst>
                  <a:ahLst/>
                  <a:cxnLst>
                    <a:cxn ang="T24">
                      <a:pos x="T0" y="T1"/>
                    </a:cxn>
                    <a:cxn ang="T25">
                      <a:pos x="T2" y="T3"/>
                    </a:cxn>
                    <a:cxn ang="T26">
                      <a:pos x="T4" y="T5"/>
                    </a:cxn>
                    <a:cxn ang="T27">
                      <a:pos x="T6" y="T7"/>
                    </a:cxn>
                    <a:cxn ang="T28">
                      <a:pos x="T8" y="T9"/>
                    </a:cxn>
                    <a:cxn ang="T29">
                      <a:pos x="T10" y="T11"/>
                    </a:cxn>
                    <a:cxn ang="T30">
                      <a:pos x="T12" y="T13"/>
                    </a:cxn>
                    <a:cxn ang="T31">
                      <a:pos x="T14" y="T15"/>
                    </a:cxn>
                    <a:cxn ang="T32">
                      <a:pos x="T16" y="T17"/>
                    </a:cxn>
                    <a:cxn ang="T33">
                      <a:pos x="T18" y="T19"/>
                    </a:cxn>
                    <a:cxn ang="T34">
                      <a:pos x="T20" y="T21"/>
                    </a:cxn>
                    <a:cxn ang="T35">
                      <a:pos x="T22" y="T23"/>
                    </a:cxn>
                  </a:cxnLst>
                  <a:rect l="T36" t="T37" r="T38" b="T39"/>
                  <a:pathLst>
                    <a:path w="68" h="91">
                      <a:moveTo>
                        <a:pt x="67" y="8"/>
                      </a:moveTo>
                      <a:lnTo>
                        <a:pt x="46" y="8"/>
                      </a:lnTo>
                      <a:lnTo>
                        <a:pt x="52" y="11"/>
                      </a:lnTo>
                      <a:lnTo>
                        <a:pt x="52" y="18"/>
                      </a:lnTo>
                      <a:lnTo>
                        <a:pt x="46" y="31"/>
                      </a:lnTo>
                      <a:lnTo>
                        <a:pt x="25" y="43"/>
                      </a:lnTo>
                      <a:lnTo>
                        <a:pt x="15" y="46"/>
                      </a:lnTo>
                      <a:lnTo>
                        <a:pt x="31" y="46"/>
                      </a:lnTo>
                      <a:lnTo>
                        <a:pt x="35" y="45"/>
                      </a:lnTo>
                      <a:lnTo>
                        <a:pt x="55" y="33"/>
                      </a:lnTo>
                      <a:lnTo>
                        <a:pt x="67" y="19"/>
                      </a:lnTo>
                      <a:lnTo>
                        <a:pt x="67" y="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600" name="Group 69">
                <a:extLst>
                  <a:ext uri="{FF2B5EF4-FFF2-40B4-BE49-F238E27FC236}">
                    <a16:creationId xmlns:a16="http://schemas.microsoft.com/office/drawing/2014/main" id="{A976EF44-C9DB-4380-8408-6417C0B4F8D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045" y="259"/>
                <a:ext cx="71" cy="7"/>
                <a:chOff x="5045" y="259"/>
                <a:chExt cx="71" cy="7"/>
              </a:xfrm>
            </p:grpSpPr>
            <p:sp>
              <p:nvSpPr>
                <p:cNvPr id="64601" name="Freeform 70">
                  <a:extLst>
                    <a:ext uri="{FF2B5EF4-FFF2-40B4-BE49-F238E27FC236}">
                      <a16:creationId xmlns:a16="http://schemas.microsoft.com/office/drawing/2014/main" id="{CABA434C-88F6-4324-A34E-FCBC6D403B0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45" y="259"/>
                  <a:ext cx="71" cy="7"/>
                </a:xfrm>
                <a:custGeom>
                  <a:avLst/>
                  <a:gdLst>
                    <a:gd name="T0" fmla="*/ 0 w 71"/>
                    <a:gd name="T1" fmla="*/ 3 h 7"/>
                    <a:gd name="T2" fmla="*/ 70 w 71"/>
                    <a:gd name="T3" fmla="*/ 3 h 7"/>
                    <a:gd name="T4" fmla="*/ 0 60000 65536"/>
                    <a:gd name="T5" fmla="*/ 0 60000 65536"/>
                    <a:gd name="T6" fmla="*/ 0 w 71"/>
                    <a:gd name="T7" fmla="*/ 0 h 7"/>
                    <a:gd name="T8" fmla="*/ 71 w 71"/>
                    <a:gd name="T9" fmla="*/ 7 h 7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71" h="7">
                      <a:moveTo>
                        <a:pt x="0" y="3"/>
                      </a:moveTo>
                      <a:lnTo>
                        <a:pt x="70" y="3"/>
                      </a:lnTo>
                    </a:path>
                  </a:pathLst>
                </a:custGeom>
                <a:noFill/>
                <a:ln w="5715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5" name="Group 64">
              <a:extLst>
                <a:ext uri="{FF2B5EF4-FFF2-40B4-BE49-F238E27FC236}">
                  <a16:creationId xmlns:a16="http://schemas.microsoft.com/office/drawing/2014/main" id="{CC55B126-626A-4D9E-970D-5C41C028A30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297238" y="1512888"/>
              <a:ext cx="74612" cy="74612"/>
              <a:chOff x="5193" y="223"/>
              <a:chExt cx="118" cy="118"/>
            </a:xfrm>
          </p:grpSpPr>
          <p:sp>
            <p:nvSpPr>
              <p:cNvPr id="64596" name="Freeform 67">
                <a:extLst>
                  <a:ext uri="{FF2B5EF4-FFF2-40B4-BE49-F238E27FC236}">
                    <a16:creationId xmlns:a16="http://schemas.microsoft.com/office/drawing/2014/main" id="{BA198A52-0970-4F19-9338-4B5E3168E224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193" y="223"/>
                <a:ext cx="118" cy="118"/>
              </a:xfrm>
              <a:custGeom>
                <a:avLst/>
                <a:gdLst>
                  <a:gd name="T0" fmla="*/ 63 w 118"/>
                  <a:gd name="T1" fmla="*/ 64 h 118"/>
                  <a:gd name="T2" fmla="*/ 54 w 118"/>
                  <a:gd name="T3" fmla="*/ 64 h 118"/>
                  <a:gd name="T4" fmla="*/ 54 w 118"/>
                  <a:gd name="T5" fmla="*/ 118 h 118"/>
                  <a:gd name="T6" fmla="*/ 63 w 118"/>
                  <a:gd name="T7" fmla="*/ 118 h 118"/>
                  <a:gd name="T8" fmla="*/ 63 w 118"/>
                  <a:gd name="T9" fmla="*/ 64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63" y="64"/>
                    </a:moveTo>
                    <a:lnTo>
                      <a:pt x="54" y="64"/>
                    </a:lnTo>
                    <a:lnTo>
                      <a:pt x="54" y="118"/>
                    </a:lnTo>
                    <a:lnTo>
                      <a:pt x="63" y="118"/>
                    </a:lnTo>
                    <a:lnTo>
                      <a:pt x="63" y="64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64597" name="Freeform 66">
                <a:extLst>
                  <a:ext uri="{FF2B5EF4-FFF2-40B4-BE49-F238E27FC236}">
                    <a16:creationId xmlns:a16="http://schemas.microsoft.com/office/drawing/2014/main" id="{E01D7AD1-2143-4E4A-83EE-9E7EA81598A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193" y="223"/>
                <a:ext cx="118" cy="118"/>
              </a:xfrm>
              <a:custGeom>
                <a:avLst/>
                <a:gdLst>
                  <a:gd name="T0" fmla="*/ 118 w 118"/>
                  <a:gd name="T1" fmla="*/ 54 h 118"/>
                  <a:gd name="T2" fmla="*/ 0 w 118"/>
                  <a:gd name="T3" fmla="*/ 54 h 118"/>
                  <a:gd name="T4" fmla="*/ 0 w 118"/>
                  <a:gd name="T5" fmla="*/ 64 h 118"/>
                  <a:gd name="T6" fmla="*/ 118 w 118"/>
                  <a:gd name="T7" fmla="*/ 64 h 118"/>
                  <a:gd name="T8" fmla="*/ 118 w 118"/>
                  <a:gd name="T9" fmla="*/ 54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118" y="54"/>
                    </a:moveTo>
                    <a:lnTo>
                      <a:pt x="0" y="54"/>
                    </a:lnTo>
                    <a:lnTo>
                      <a:pt x="0" y="64"/>
                    </a:lnTo>
                    <a:lnTo>
                      <a:pt x="118" y="64"/>
                    </a:lnTo>
                    <a:lnTo>
                      <a:pt x="118" y="54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64598" name="Freeform 65">
                <a:extLst>
                  <a:ext uri="{FF2B5EF4-FFF2-40B4-BE49-F238E27FC236}">
                    <a16:creationId xmlns:a16="http://schemas.microsoft.com/office/drawing/2014/main" id="{525EA426-0962-4620-88A0-B3679BA70EA0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5193" y="223"/>
                <a:ext cx="118" cy="118"/>
              </a:xfrm>
              <a:custGeom>
                <a:avLst/>
                <a:gdLst>
                  <a:gd name="T0" fmla="*/ 63 w 118"/>
                  <a:gd name="T1" fmla="*/ 0 h 118"/>
                  <a:gd name="T2" fmla="*/ 54 w 118"/>
                  <a:gd name="T3" fmla="*/ 0 h 118"/>
                  <a:gd name="T4" fmla="*/ 54 w 118"/>
                  <a:gd name="T5" fmla="*/ 54 h 118"/>
                  <a:gd name="T6" fmla="*/ 63 w 118"/>
                  <a:gd name="T7" fmla="*/ 54 h 118"/>
                  <a:gd name="T8" fmla="*/ 63 w 118"/>
                  <a:gd name="T9" fmla="*/ 0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63" y="0"/>
                    </a:moveTo>
                    <a:lnTo>
                      <a:pt x="54" y="0"/>
                    </a:lnTo>
                    <a:lnTo>
                      <a:pt x="54" y="54"/>
                    </a:lnTo>
                    <a:lnTo>
                      <a:pt x="63" y="54"/>
                    </a:lnTo>
                    <a:lnTo>
                      <a:pt x="63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64536" name="Group 57">
              <a:extLst>
                <a:ext uri="{FF2B5EF4-FFF2-40B4-BE49-F238E27FC236}">
                  <a16:creationId xmlns:a16="http://schemas.microsoft.com/office/drawing/2014/main" id="{559F5443-82A0-4CC7-AD4C-52A0DDA07A4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435350" y="1508125"/>
              <a:ext cx="120650" cy="84138"/>
              <a:chOff x="5411" y="215"/>
              <a:chExt cx="189" cy="133"/>
            </a:xfrm>
          </p:grpSpPr>
          <p:grpSp>
            <p:nvGrpSpPr>
              <p:cNvPr id="64590" name="Group 60">
                <a:extLst>
                  <a:ext uri="{FF2B5EF4-FFF2-40B4-BE49-F238E27FC236}">
                    <a16:creationId xmlns:a16="http://schemas.microsoft.com/office/drawing/2014/main" id="{C68A490D-4EF9-425B-8928-4814D675A7F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411" y="215"/>
                <a:ext cx="129" cy="133"/>
                <a:chOff x="5411" y="215"/>
                <a:chExt cx="129" cy="133"/>
              </a:xfrm>
            </p:grpSpPr>
            <p:sp>
              <p:nvSpPr>
                <p:cNvPr id="64593" name="Freeform 63">
                  <a:extLst>
                    <a:ext uri="{FF2B5EF4-FFF2-40B4-BE49-F238E27FC236}">
                      <a16:creationId xmlns:a16="http://schemas.microsoft.com/office/drawing/2014/main" id="{CA8BDCE4-1F15-438E-9C9C-D37BA28E1DB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411" y="215"/>
                  <a:ext cx="129" cy="133"/>
                </a:xfrm>
                <a:custGeom>
                  <a:avLst/>
                  <a:gdLst>
                    <a:gd name="T0" fmla="*/ 67 w 129"/>
                    <a:gd name="T1" fmla="*/ 0 h 133"/>
                    <a:gd name="T2" fmla="*/ 63 w 129"/>
                    <a:gd name="T3" fmla="*/ 2 h 133"/>
                    <a:gd name="T4" fmla="*/ 21 w 129"/>
                    <a:gd name="T5" fmla="*/ 108 h 133"/>
                    <a:gd name="T6" fmla="*/ 14 w 129"/>
                    <a:gd name="T7" fmla="*/ 126 h 133"/>
                    <a:gd name="T8" fmla="*/ 13 w 129"/>
                    <a:gd name="T9" fmla="*/ 127 h 133"/>
                    <a:gd name="T10" fmla="*/ 0 w 129"/>
                    <a:gd name="T11" fmla="*/ 129 h 133"/>
                    <a:gd name="T12" fmla="*/ 0 w 129"/>
                    <a:gd name="T13" fmla="*/ 133 h 133"/>
                    <a:gd name="T14" fmla="*/ 43 w 129"/>
                    <a:gd name="T15" fmla="*/ 133 h 133"/>
                    <a:gd name="T16" fmla="*/ 43 w 129"/>
                    <a:gd name="T17" fmla="*/ 129 h 133"/>
                    <a:gd name="T18" fmla="*/ 37 w 129"/>
                    <a:gd name="T19" fmla="*/ 128 h 133"/>
                    <a:gd name="T20" fmla="*/ 28 w 129"/>
                    <a:gd name="T21" fmla="*/ 127 h 133"/>
                    <a:gd name="T22" fmla="*/ 26 w 129"/>
                    <a:gd name="T23" fmla="*/ 125 h 133"/>
                    <a:gd name="T24" fmla="*/ 30 w 129"/>
                    <a:gd name="T25" fmla="*/ 113 h 133"/>
                    <a:gd name="T26" fmla="*/ 38 w 129"/>
                    <a:gd name="T27" fmla="*/ 89 h 133"/>
                    <a:gd name="T28" fmla="*/ 40 w 129"/>
                    <a:gd name="T29" fmla="*/ 84 h 133"/>
                    <a:gd name="T30" fmla="*/ 98 w 129"/>
                    <a:gd name="T31" fmla="*/ 84 h 133"/>
                    <a:gd name="T32" fmla="*/ 95 w 129"/>
                    <a:gd name="T33" fmla="*/ 76 h 133"/>
                    <a:gd name="T34" fmla="*/ 42 w 129"/>
                    <a:gd name="T35" fmla="*/ 76 h 133"/>
                    <a:gd name="T36" fmla="*/ 60 w 129"/>
                    <a:gd name="T37" fmla="*/ 27 h 133"/>
                    <a:gd name="T38" fmla="*/ 77 w 129"/>
                    <a:gd name="T39" fmla="*/ 27 h 133"/>
                    <a:gd name="T40" fmla="*/ 67 w 129"/>
                    <a:gd name="T41" fmla="*/ 0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29"/>
                    <a:gd name="T64" fmla="*/ 0 h 133"/>
                    <a:gd name="T65" fmla="*/ 129 w 129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29" h="133">
                      <a:moveTo>
                        <a:pt x="67" y="0"/>
                      </a:moveTo>
                      <a:lnTo>
                        <a:pt x="63" y="2"/>
                      </a:lnTo>
                      <a:lnTo>
                        <a:pt x="21" y="108"/>
                      </a:lnTo>
                      <a:lnTo>
                        <a:pt x="14" y="126"/>
                      </a:lnTo>
                      <a:lnTo>
                        <a:pt x="13" y="127"/>
                      </a:lnTo>
                      <a:lnTo>
                        <a:pt x="0" y="129"/>
                      </a:lnTo>
                      <a:lnTo>
                        <a:pt x="0" y="133"/>
                      </a:lnTo>
                      <a:lnTo>
                        <a:pt x="43" y="133"/>
                      </a:lnTo>
                      <a:lnTo>
                        <a:pt x="43" y="129"/>
                      </a:lnTo>
                      <a:lnTo>
                        <a:pt x="37" y="128"/>
                      </a:lnTo>
                      <a:lnTo>
                        <a:pt x="28" y="127"/>
                      </a:lnTo>
                      <a:lnTo>
                        <a:pt x="26" y="125"/>
                      </a:lnTo>
                      <a:lnTo>
                        <a:pt x="30" y="113"/>
                      </a:lnTo>
                      <a:lnTo>
                        <a:pt x="38" y="89"/>
                      </a:lnTo>
                      <a:lnTo>
                        <a:pt x="40" y="84"/>
                      </a:lnTo>
                      <a:lnTo>
                        <a:pt x="98" y="84"/>
                      </a:lnTo>
                      <a:lnTo>
                        <a:pt x="95" y="76"/>
                      </a:lnTo>
                      <a:lnTo>
                        <a:pt x="42" y="76"/>
                      </a:lnTo>
                      <a:lnTo>
                        <a:pt x="60" y="27"/>
                      </a:lnTo>
                      <a:lnTo>
                        <a:pt x="77" y="27"/>
                      </a:lnTo>
                      <a:lnTo>
                        <a:pt x="67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94" name="Freeform 62">
                  <a:extLst>
                    <a:ext uri="{FF2B5EF4-FFF2-40B4-BE49-F238E27FC236}">
                      <a16:creationId xmlns:a16="http://schemas.microsoft.com/office/drawing/2014/main" id="{B3258B2A-5FFD-4138-9397-8DBD0CC5829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411" y="215"/>
                  <a:ext cx="129" cy="133"/>
                </a:xfrm>
                <a:custGeom>
                  <a:avLst/>
                  <a:gdLst>
                    <a:gd name="T0" fmla="*/ 98 w 129"/>
                    <a:gd name="T1" fmla="*/ 84 h 133"/>
                    <a:gd name="T2" fmla="*/ 80 w 129"/>
                    <a:gd name="T3" fmla="*/ 84 h 133"/>
                    <a:gd name="T4" fmla="*/ 86 w 129"/>
                    <a:gd name="T5" fmla="*/ 98 h 133"/>
                    <a:gd name="T6" fmla="*/ 92 w 129"/>
                    <a:gd name="T7" fmla="*/ 114 h 133"/>
                    <a:gd name="T8" fmla="*/ 93 w 129"/>
                    <a:gd name="T9" fmla="*/ 119 h 133"/>
                    <a:gd name="T10" fmla="*/ 95 w 129"/>
                    <a:gd name="T11" fmla="*/ 125 h 133"/>
                    <a:gd name="T12" fmla="*/ 94 w 129"/>
                    <a:gd name="T13" fmla="*/ 127 h 133"/>
                    <a:gd name="T14" fmla="*/ 87 w 129"/>
                    <a:gd name="T15" fmla="*/ 128 h 133"/>
                    <a:gd name="T16" fmla="*/ 80 w 129"/>
                    <a:gd name="T17" fmla="*/ 129 h 133"/>
                    <a:gd name="T18" fmla="*/ 80 w 129"/>
                    <a:gd name="T19" fmla="*/ 133 h 133"/>
                    <a:gd name="T20" fmla="*/ 129 w 129"/>
                    <a:gd name="T21" fmla="*/ 133 h 133"/>
                    <a:gd name="T22" fmla="*/ 129 w 129"/>
                    <a:gd name="T23" fmla="*/ 129 h 133"/>
                    <a:gd name="T24" fmla="*/ 116 w 129"/>
                    <a:gd name="T25" fmla="*/ 128 h 133"/>
                    <a:gd name="T26" fmla="*/ 114 w 129"/>
                    <a:gd name="T27" fmla="*/ 126 h 133"/>
                    <a:gd name="T28" fmla="*/ 107 w 129"/>
                    <a:gd name="T29" fmla="*/ 110 h 133"/>
                    <a:gd name="T30" fmla="*/ 101 w 129"/>
                    <a:gd name="T31" fmla="*/ 93 h 133"/>
                    <a:gd name="T32" fmla="*/ 98 w 129"/>
                    <a:gd name="T33" fmla="*/ 84 h 133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129"/>
                    <a:gd name="T52" fmla="*/ 0 h 133"/>
                    <a:gd name="T53" fmla="*/ 129 w 129"/>
                    <a:gd name="T54" fmla="*/ 133 h 133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129" h="133">
                      <a:moveTo>
                        <a:pt x="98" y="84"/>
                      </a:moveTo>
                      <a:lnTo>
                        <a:pt x="80" y="84"/>
                      </a:lnTo>
                      <a:lnTo>
                        <a:pt x="86" y="98"/>
                      </a:lnTo>
                      <a:lnTo>
                        <a:pt x="92" y="114"/>
                      </a:lnTo>
                      <a:lnTo>
                        <a:pt x="93" y="119"/>
                      </a:lnTo>
                      <a:lnTo>
                        <a:pt x="95" y="125"/>
                      </a:lnTo>
                      <a:lnTo>
                        <a:pt x="94" y="127"/>
                      </a:lnTo>
                      <a:lnTo>
                        <a:pt x="87" y="128"/>
                      </a:lnTo>
                      <a:lnTo>
                        <a:pt x="80" y="129"/>
                      </a:lnTo>
                      <a:lnTo>
                        <a:pt x="80" y="133"/>
                      </a:lnTo>
                      <a:lnTo>
                        <a:pt x="129" y="133"/>
                      </a:lnTo>
                      <a:lnTo>
                        <a:pt x="129" y="129"/>
                      </a:lnTo>
                      <a:lnTo>
                        <a:pt x="116" y="128"/>
                      </a:lnTo>
                      <a:lnTo>
                        <a:pt x="114" y="126"/>
                      </a:lnTo>
                      <a:lnTo>
                        <a:pt x="107" y="110"/>
                      </a:lnTo>
                      <a:lnTo>
                        <a:pt x="101" y="93"/>
                      </a:lnTo>
                      <a:lnTo>
                        <a:pt x="98" y="8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95" name="Freeform 61">
                  <a:extLst>
                    <a:ext uri="{FF2B5EF4-FFF2-40B4-BE49-F238E27FC236}">
                      <a16:creationId xmlns:a16="http://schemas.microsoft.com/office/drawing/2014/main" id="{D69F642C-BAE1-4643-95B5-DA7804F25DB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411" y="215"/>
                  <a:ext cx="129" cy="133"/>
                </a:xfrm>
                <a:custGeom>
                  <a:avLst/>
                  <a:gdLst>
                    <a:gd name="T0" fmla="*/ 77 w 129"/>
                    <a:gd name="T1" fmla="*/ 27 h 133"/>
                    <a:gd name="T2" fmla="*/ 60 w 129"/>
                    <a:gd name="T3" fmla="*/ 27 h 133"/>
                    <a:gd name="T4" fmla="*/ 78 w 129"/>
                    <a:gd name="T5" fmla="*/ 76 h 133"/>
                    <a:gd name="T6" fmla="*/ 95 w 129"/>
                    <a:gd name="T7" fmla="*/ 76 h 133"/>
                    <a:gd name="T8" fmla="*/ 87 w 129"/>
                    <a:gd name="T9" fmla="*/ 54 h 133"/>
                    <a:gd name="T10" fmla="*/ 77 w 129"/>
                    <a:gd name="T11" fmla="*/ 27 h 133"/>
                    <a:gd name="T12" fmla="*/ 0 60000 65536"/>
                    <a:gd name="T13" fmla="*/ 0 60000 6553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w 129"/>
                    <a:gd name="T19" fmla="*/ 0 h 133"/>
                    <a:gd name="T20" fmla="*/ 129 w 129"/>
                    <a:gd name="T21" fmla="*/ 133 h 133"/>
                  </a:gdLst>
                  <a:ahLst/>
                  <a:cxnLst>
                    <a:cxn ang="T12">
                      <a:pos x="T0" y="T1"/>
                    </a:cxn>
                    <a:cxn ang="T13">
                      <a:pos x="T2" y="T3"/>
                    </a:cxn>
                    <a:cxn ang="T14">
                      <a:pos x="T4" y="T5"/>
                    </a:cxn>
                    <a:cxn ang="T15">
                      <a:pos x="T6" y="T7"/>
                    </a:cxn>
                    <a:cxn ang="T16">
                      <a:pos x="T8" y="T9"/>
                    </a:cxn>
                    <a:cxn ang="T17">
                      <a:pos x="T10" y="T11"/>
                    </a:cxn>
                  </a:cxnLst>
                  <a:rect l="T18" t="T19" r="T20" b="T21"/>
                  <a:pathLst>
                    <a:path w="129" h="133">
                      <a:moveTo>
                        <a:pt x="77" y="27"/>
                      </a:moveTo>
                      <a:lnTo>
                        <a:pt x="60" y="27"/>
                      </a:lnTo>
                      <a:lnTo>
                        <a:pt x="78" y="76"/>
                      </a:lnTo>
                      <a:lnTo>
                        <a:pt x="95" y="76"/>
                      </a:lnTo>
                      <a:lnTo>
                        <a:pt x="87" y="54"/>
                      </a:lnTo>
                      <a:lnTo>
                        <a:pt x="77" y="2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91" name="Group 58">
                <a:extLst>
                  <a:ext uri="{FF2B5EF4-FFF2-40B4-BE49-F238E27FC236}">
                    <a16:creationId xmlns:a16="http://schemas.microsoft.com/office/drawing/2014/main" id="{66B49A17-C4EA-400E-A208-B139BFAD93D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569" y="266"/>
                <a:ext cx="31" cy="31"/>
                <a:chOff x="5569" y="266"/>
                <a:chExt cx="31" cy="31"/>
              </a:xfrm>
            </p:grpSpPr>
            <p:sp>
              <p:nvSpPr>
                <p:cNvPr id="64592" name="Freeform 59">
                  <a:extLst>
                    <a:ext uri="{FF2B5EF4-FFF2-40B4-BE49-F238E27FC236}">
                      <a16:creationId xmlns:a16="http://schemas.microsoft.com/office/drawing/2014/main" id="{2F6B94F4-52EC-4F96-BFFB-24805D0FEBD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569" y="266"/>
                  <a:ext cx="31" cy="31"/>
                </a:xfrm>
                <a:custGeom>
                  <a:avLst/>
                  <a:gdLst>
                    <a:gd name="T0" fmla="*/ 24 w 31"/>
                    <a:gd name="T1" fmla="*/ 0 h 31"/>
                    <a:gd name="T2" fmla="*/ 6 w 31"/>
                    <a:gd name="T3" fmla="*/ 0 h 31"/>
                    <a:gd name="T4" fmla="*/ 0 w 31"/>
                    <a:gd name="T5" fmla="*/ 7 h 31"/>
                    <a:gd name="T6" fmla="*/ 1 w 31"/>
                    <a:gd name="T7" fmla="*/ 24 h 31"/>
                    <a:gd name="T8" fmla="*/ 7 w 31"/>
                    <a:gd name="T9" fmla="*/ 30 h 31"/>
                    <a:gd name="T10" fmla="*/ 24 w 31"/>
                    <a:gd name="T11" fmla="*/ 30 h 31"/>
                    <a:gd name="T12" fmla="*/ 31 w 31"/>
                    <a:gd name="T13" fmla="*/ 23 h 31"/>
                    <a:gd name="T14" fmla="*/ 30 w 31"/>
                    <a:gd name="T15" fmla="*/ 6 h 31"/>
                    <a:gd name="T16" fmla="*/ 24 w 31"/>
                    <a:gd name="T17" fmla="*/ 0 h 3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31"/>
                    <a:gd name="T28" fmla="*/ 0 h 31"/>
                    <a:gd name="T29" fmla="*/ 31 w 31"/>
                    <a:gd name="T30" fmla="*/ 31 h 3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31" h="31">
                      <a:moveTo>
                        <a:pt x="24" y="0"/>
                      </a:moveTo>
                      <a:lnTo>
                        <a:pt x="6" y="0"/>
                      </a:lnTo>
                      <a:lnTo>
                        <a:pt x="0" y="7"/>
                      </a:lnTo>
                      <a:lnTo>
                        <a:pt x="1" y="24"/>
                      </a:lnTo>
                      <a:lnTo>
                        <a:pt x="7" y="30"/>
                      </a:lnTo>
                      <a:lnTo>
                        <a:pt x="24" y="30"/>
                      </a:lnTo>
                      <a:lnTo>
                        <a:pt x="31" y="23"/>
                      </a:lnTo>
                      <a:lnTo>
                        <a:pt x="30" y="6"/>
                      </a:lnTo>
                      <a:lnTo>
                        <a:pt x="24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7" name="Group 47">
              <a:extLst>
                <a:ext uri="{FF2B5EF4-FFF2-40B4-BE49-F238E27FC236}">
                  <a16:creationId xmlns:a16="http://schemas.microsoft.com/office/drawing/2014/main" id="{63393104-6C17-4409-9233-75722834EBF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146550" y="1493838"/>
              <a:ext cx="120650" cy="98425"/>
              <a:chOff x="6530" y="193"/>
              <a:chExt cx="190" cy="156"/>
            </a:xfrm>
          </p:grpSpPr>
          <p:grpSp>
            <p:nvGrpSpPr>
              <p:cNvPr id="64581" name="Group 53">
                <a:extLst>
                  <a:ext uri="{FF2B5EF4-FFF2-40B4-BE49-F238E27FC236}">
                    <a16:creationId xmlns:a16="http://schemas.microsoft.com/office/drawing/2014/main" id="{421B52D0-AA5B-49F3-9894-C5E78339610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530" y="215"/>
                <a:ext cx="129" cy="133"/>
                <a:chOff x="6530" y="215"/>
                <a:chExt cx="129" cy="133"/>
              </a:xfrm>
            </p:grpSpPr>
            <p:sp>
              <p:nvSpPr>
                <p:cNvPr id="64587" name="Freeform 56">
                  <a:extLst>
                    <a:ext uri="{FF2B5EF4-FFF2-40B4-BE49-F238E27FC236}">
                      <a16:creationId xmlns:a16="http://schemas.microsoft.com/office/drawing/2014/main" id="{519C53B6-DB89-44DE-88C6-4CC3A13DE0C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30" y="215"/>
                  <a:ext cx="129" cy="133"/>
                </a:xfrm>
                <a:custGeom>
                  <a:avLst/>
                  <a:gdLst>
                    <a:gd name="T0" fmla="*/ 68 w 129"/>
                    <a:gd name="T1" fmla="*/ 0 h 133"/>
                    <a:gd name="T2" fmla="*/ 63 w 129"/>
                    <a:gd name="T3" fmla="*/ 2 h 133"/>
                    <a:gd name="T4" fmla="*/ 22 w 129"/>
                    <a:gd name="T5" fmla="*/ 108 h 133"/>
                    <a:gd name="T6" fmla="*/ 15 w 129"/>
                    <a:gd name="T7" fmla="*/ 126 h 133"/>
                    <a:gd name="T8" fmla="*/ 13 w 129"/>
                    <a:gd name="T9" fmla="*/ 127 h 133"/>
                    <a:gd name="T10" fmla="*/ 0 w 129"/>
                    <a:gd name="T11" fmla="*/ 129 h 133"/>
                    <a:gd name="T12" fmla="*/ 0 w 129"/>
                    <a:gd name="T13" fmla="*/ 133 h 133"/>
                    <a:gd name="T14" fmla="*/ 43 w 129"/>
                    <a:gd name="T15" fmla="*/ 133 h 133"/>
                    <a:gd name="T16" fmla="*/ 43 w 129"/>
                    <a:gd name="T17" fmla="*/ 129 h 133"/>
                    <a:gd name="T18" fmla="*/ 37 w 129"/>
                    <a:gd name="T19" fmla="*/ 128 h 133"/>
                    <a:gd name="T20" fmla="*/ 28 w 129"/>
                    <a:gd name="T21" fmla="*/ 127 h 133"/>
                    <a:gd name="T22" fmla="*/ 26 w 129"/>
                    <a:gd name="T23" fmla="*/ 125 h 133"/>
                    <a:gd name="T24" fmla="*/ 30 w 129"/>
                    <a:gd name="T25" fmla="*/ 113 h 133"/>
                    <a:gd name="T26" fmla="*/ 38 w 129"/>
                    <a:gd name="T27" fmla="*/ 89 h 133"/>
                    <a:gd name="T28" fmla="*/ 40 w 129"/>
                    <a:gd name="T29" fmla="*/ 84 h 133"/>
                    <a:gd name="T30" fmla="*/ 99 w 129"/>
                    <a:gd name="T31" fmla="*/ 84 h 133"/>
                    <a:gd name="T32" fmla="*/ 96 w 129"/>
                    <a:gd name="T33" fmla="*/ 76 h 133"/>
                    <a:gd name="T34" fmla="*/ 43 w 129"/>
                    <a:gd name="T35" fmla="*/ 76 h 133"/>
                    <a:gd name="T36" fmla="*/ 60 w 129"/>
                    <a:gd name="T37" fmla="*/ 27 h 133"/>
                    <a:gd name="T38" fmla="*/ 78 w 129"/>
                    <a:gd name="T39" fmla="*/ 27 h 133"/>
                    <a:gd name="T40" fmla="*/ 68 w 129"/>
                    <a:gd name="T41" fmla="*/ 0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29"/>
                    <a:gd name="T64" fmla="*/ 0 h 133"/>
                    <a:gd name="T65" fmla="*/ 129 w 129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29" h="133">
                      <a:moveTo>
                        <a:pt x="68" y="0"/>
                      </a:moveTo>
                      <a:lnTo>
                        <a:pt x="63" y="2"/>
                      </a:lnTo>
                      <a:lnTo>
                        <a:pt x="22" y="108"/>
                      </a:lnTo>
                      <a:lnTo>
                        <a:pt x="15" y="126"/>
                      </a:lnTo>
                      <a:lnTo>
                        <a:pt x="13" y="127"/>
                      </a:lnTo>
                      <a:lnTo>
                        <a:pt x="0" y="129"/>
                      </a:lnTo>
                      <a:lnTo>
                        <a:pt x="0" y="133"/>
                      </a:lnTo>
                      <a:lnTo>
                        <a:pt x="43" y="133"/>
                      </a:lnTo>
                      <a:lnTo>
                        <a:pt x="43" y="129"/>
                      </a:lnTo>
                      <a:lnTo>
                        <a:pt x="37" y="128"/>
                      </a:lnTo>
                      <a:lnTo>
                        <a:pt x="28" y="127"/>
                      </a:lnTo>
                      <a:lnTo>
                        <a:pt x="26" y="125"/>
                      </a:lnTo>
                      <a:lnTo>
                        <a:pt x="30" y="113"/>
                      </a:lnTo>
                      <a:lnTo>
                        <a:pt x="38" y="89"/>
                      </a:lnTo>
                      <a:lnTo>
                        <a:pt x="40" y="84"/>
                      </a:lnTo>
                      <a:lnTo>
                        <a:pt x="99" y="84"/>
                      </a:lnTo>
                      <a:lnTo>
                        <a:pt x="96" y="76"/>
                      </a:lnTo>
                      <a:lnTo>
                        <a:pt x="43" y="76"/>
                      </a:lnTo>
                      <a:lnTo>
                        <a:pt x="60" y="27"/>
                      </a:lnTo>
                      <a:lnTo>
                        <a:pt x="78" y="27"/>
                      </a:lnTo>
                      <a:lnTo>
                        <a:pt x="68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88" name="Freeform 55">
                  <a:extLst>
                    <a:ext uri="{FF2B5EF4-FFF2-40B4-BE49-F238E27FC236}">
                      <a16:creationId xmlns:a16="http://schemas.microsoft.com/office/drawing/2014/main" id="{D5CCD355-58AA-4734-A492-E1C46244898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30" y="215"/>
                  <a:ext cx="129" cy="133"/>
                </a:xfrm>
                <a:custGeom>
                  <a:avLst/>
                  <a:gdLst>
                    <a:gd name="T0" fmla="*/ 99 w 129"/>
                    <a:gd name="T1" fmla="*/ 84 h 133"/>
                    <a:gd name="T2" fmla="*/ 81 w 129"/>
                    <a:gd name="T3" fmla="*/ 84 h 133"/>
                    <a:gd name="T4" fmla="*/ 86 w 129"/>
                    <a:gd name="T5" fmla="*/ 98 h 133"/>
                    <a:gd name="T6" fmla="*/ 92 w 129"/>
                    <a:gd name="T7" fmla="*/ 114 h 133"/>
                    <a:gd name="T8" fmla="*/ 94 w 129"/>
                    <a:gd name="T9" fmla="*/ 119 h 133"/>
                    <a:gd name="T10" fmla="*/ 96 w 129"/>
                    <a:gd name="T11" fmla="*/ 125 h 133"/>
                    <a:gd name="T12" fmla="*/ 95 w 129"/>
                    <a:gd name="T13" fmla="*/ 127 h 133"/>
                    <a:gd name="T14" fmla="*/ 87 w 129"/>
                    <a:gd name="T15" fmla="*/ 128 h 133"/>
                    <a:gd name="T16" fmla="*/ 81 w 129"/>
                    <a:gd name="T17" fmla="*/ 129 h 133"/>
                    <a:gd name="T18" fmla="*/ 81 w 129"/>
                    <a:gd name="T19" fmla="*/ 133 h 133"/>
                    <a:gd name="T20" fmla="*/ 129 w 129"/>
                    <a:gd name="T21" fmla="*/ 133 h 133"/>
                    <a:gd name="T22" fmla="*/ 129 w 129"/>
                    <a:gd name="T23" fmla="*/ 129 h 133"/>
                    <a:gd name="T24" fmla="*/ 117 w 129"/>
                    <a:gd name="T25" fmla="*/ 128 h 133"/>
                    <a:gd name="T26" fmla="*/ 114 w 129"/>
                    <a:gd name="T27" fmla="*/ 126 h 133"/>
                    <a:gd name="T28" fmla="*/ 108 w 129"/>
                    <a:gd name="T29" fmla="*/ 110 h 133"/>
                    <a:gd name="T30" fmla="*/ 102 w 129"/>
                    <a:gd name="T31" fmla="*/ 93 h 133"/>
                    <a:gd name="T32" fmla="*/ 99 w 129"/>
                    <a:gd name="T33" fmla="*/ 84 h 133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129"/>
                    <a:gd name="T52" fmla="*/ 0 h 133"/>
                    <a:gd name="T53" fmla="*/ 129 w 129"/>
                    <a:gd name="T54" fmla="*/ 133 h 133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129" h="133">
                      <a:moveTo>
                        <a:pt x="99" y="84"/>
                      </a:moveTo>
                      <a:lnTo>
                        <a:pt x="81" y="84"/>
                      </a:lnTo>
                      <a:lnTo>
                        <a:pt x="86" y="98"/>
                      </a:lnTo>
                      <a:lnTo>
                        <a:pt x="92" y="114"/>
                      </a:lnTo>
                      <a:lnTo>
                        <a:pt x="94" y="119"/>
                      </a:lnTo>
                      <a:lnTo>
                        <a:pt x="96" y="125"/>
                      </a:lnTo>
                      <a:lnTo>
                        <a:pt x="95" y="127"/>
                      </a:lnTo>
                      <a:lnTo>
                        <a:pt x="87" y="128"/>
                      </a:lnTo>
                      <a:lnTo>
                        <a:pt x="81" y="129"/>
                      </a:lnTo>
                      <a:lnTo>
                        <a:pt x="81" y="133"/>
                      </a:lnTo>
                      <a:lnTo>
                        <a:pt x="129" y="133"/>
                      </a:lnTo>
                      <a:lnTo>
                        <a:pt x="129" y="129"/>
                      </a:lnTo>
                      <a:lnTo>
                        <a:pt x="117" y="128"/>
                      </a:lnTo>
                      <a:lnTo>
                        <a:pt x="114" y="126"/>
                      </a:lnTo>
                      <a:lnTo>
                        <a:pt x="108" y="110"/>
                      </a:lnTo>
                      <a:lnTo>
                        <a:pt x="102" y="93"/>
                      </a:lnTo>
                      <a:lnTo>
                        <a:pt x="99" y="84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89" name="Freeform 54">
                  <a:extLst>
                    <a:ext uri="{FF2B5EF4-FFF2-40B4-BE49-F238E27FC236}">
                      <a16:creationId xmlns:a16="http://schemas.microsoft.com/office/drawing/2014/main" id="{33D90042-BD54-4FA8-8A3E-FC2DC6F414E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30" y="215"/>
                  <a:ext cx="129" cy="133"/>
                </a:xfrm>
                <a:custGeom>
                  <a:avLst/>
                  <a:gdLst>
                    <a:gd name="T0" fmla="*/ 78 w 129"/>
                    <a:gd name="T1" fmla="*/ 27 h 133"/>
                    <a:gd name="T2" fmla="*/ 61 w 129"/>
                    <a:gd name="T3" fmla="*/ 27 h 133"/>
                    <a:gd name="T4" fmla="*/ 78 w 129"/>
                    <a:gd name="T5" fmla="*/ 76 h 133"/>
                    <a:gd name="T6" fmla="*/ 96 w 129"/>
                    <a:gd name="T7" fmla="*/ 76 h 133"/>
                    <a:gd name="T8" fmla="*/ 88 w 129"/>
                    <a:gd name="T9" fmla="*/ 54 h 133"/>
                    <a:gd name="T10" fmla="*/ 78 w 129"/>
                    <a:gd name="T11" fmla="*/ 27 h 133"/>
                    <a:gd name="T12" fmla="*/ 0 60000 65536"/>
                    <a:gd name="T13" fmla="*/ 0 60000 6553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w 129"/>
                    <a:gd name="T19" fmla="*/ 0 h 133"/>
                    <a:gd name="T20" fmla="*/ 129 w 129"/>
                    <a:gd name="T21" fmla="*/ 133 h 133"/>
                  </a:gdLst>
                  <a:ahLst/>
                  <a:cxnLst>
                    <a:cxn ang="T12">
                      <a:pos x="T0" y="T1"/>
                    </a:cxn>
                    <a:cxn ang="T13">
                      <a:pos x="T2" y="T3"/>
                    </a:cxn>
                    <a:cxn ang="T14">
                      <a:pos x="T4" y="T5"/>
                    </a:cxn>
                    <a:cxn ang="T15">
                      <a:pos x="T6" y="T7"/>
                    </a:cxn>
                    <a:cxn ang="T16">
                      <a:pos x="T8" y="T9"/>
                    </a:cxn>
                    <a:cxn ang="T17">
                      <a:pos x="T10" y="T11"/>
                    </a:cxn>
                  </a:cxnLst>
                  <a:rect l="T18" t="T19" r="T20" b="T21"/>
                  <a:pathLst>
                    <a:path w="129" h="133">
                      <a:moveTo>
                        <a:pt x="78" y="27"/>
                      </a:moveTo>
                      <a:lnTo>
                        <a:pt x="61" y="27"/>
                      </a:lnTo>
                      <a:lnTo>
                        <a:pt x="78" y="76"/>
                      </a:lnTo>
                      <a:lnTo>
                        <a:pt x="96" y="76"/>
                      </a:lnTo>
                      <a:lnTo>
                        <a:pt x="88" y="54"/>
                      </a:lnTo>
                      <a:lnTo>
                        <a:pt x="78" y="2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82" name="Group 50">
                <a:extLst>
                  <a:ext uri="{FF2B5EF4-FFF2-40B4-BE49-F238E27FC236}">
                    <a16:creationId xmlns:a16="http://schemas.microsoft.com/office/drawing/2014/main" id="{C5180989-F1E3-46A4-B5C9-0850F4502DE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674" y="249"/>
                <a:ext cx="25" cy="82"/>
                <a:chOff x="6674" y="249"/>
                <a:chExt cx="25" cy="82"/>
              </a:xfrm>
            </p:grpSpPr>
            <p:sp>
              <p:nvSpPr>
                <p:cNvPr id="64585" name="Freeform 52">
                  <a:extLst>
                    <a:ext uri="{FF2B5EF4-FFF2-40B4-BE49-F238E27FC236}">
                      <a16:creationId xmlns:a16="http://schemas.microsoft.com/office/drawing/2014/main" id="{0858D376-4CCE-4C17-A93C-D2DE3E965FB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674" y="249"/>
                  <a:ext cx="25" cy="82"/>
                </a:xfrm>
                <a:custGeom>
                  <a:avLst/>
                  <a:gdLst>
                    <a:gd name="T0" fmla="*/ 5 w 25"/>
                    <a:gd name="T1" fmla="*/ 0 h 82"/>
                    <a:gd name="T2" fmla="*/ 0 w 25"/>
                    <a:gd name="T3" fmla="*/ 5 h 82"/>
                    <a:gd name="T4" fmla="*/ 0 w 25"/>
                    <a:gd name="T5" fmla="*/ 19 h 82"/>
                    <a:gd name="T6" fmla="*/ 5 w 25"/>
                    <a:gd name="T7" fmla="*/ 24 h 82"/>
                    <a:gd name="T8" fmla="*/ 19 w 25"/>
                    <a:gd name="T9" fmla="*/ 24 h 82"/>
                    <a:gd name="T10" fmla="*/ 24 w 25"/>
                    <a:gd name="T11" fmla="*/ 19 h 82"/>
                    <a:gd name="T12" fmla="*/ 24 w 25"/>
                    <a:gd name="T13" fmla="*/ 5 h 82"/>
                    <a:gd name="T14" fmla="*/ 19 w 25"/>
                    <a:gd name="T15" fmla="*/ 0 h 82"/>
                    <a:gd name="T16" fmla="*/ 5 w 25"/>
                    <a:gd name="T17" fmla="*/ 0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5"/>
                    <a:gd name="T28" fmla="*/ 0 h 82"/>
                    <a:gd name="T29" fmla="*/ 25 w 25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5" h="82">
                      <a:moveTo>
                        <a:pt x="5" y="0"/>
                      </a:moveTo>
                      <a:lnTo>
                        <a:pt x="0" y="5"/>
                      </a:lnTo>
                      <a:lnTo>
                        <a:pt x="0" y="19"/>
                      </a:lnTo>
                      <a:lnTo>
                        <a:pt x="5" y="24"/>
                      </a:lnTo>
                      <a:lnTo>
                        <a:pt x="19" y="24"/>
                      </a:lnTo>
                      <a:lnTo>
                        <a:pt x="24" y="19"/>
                      </a:lnTo>
                      <a:lnTo>
                        <a:pt x="24" y="5"/>
                      </a:lnTo>
                      <a:lnTo>
                        <a:pt x="19" y="0"/>
                      </a:lnTo>
                      <a:lnTo>
                        <a:pt x="5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86" name="Freeform 51">
                  <a:extLst>
                    <a:ext uri="{FF2B5EF4-FFF2-40B4-BE49-F238E27FC236}">
                      <a16:creationId xmlns:a16="http://schemas.microsoft.com/office/drawing/2014/main" id="{2656D907-DE96-42C9-ACDA-A6A2E37DFC90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674" y="249"/>
                  <a:ext cx="25" cy="82"/>
                </a:xfrm>
                <a:custGeom>
                  <a:avLst/>
                  <a:gdLst>
                    <a:gd name="T0" fmla="*/ 5 w 25"/>
                    <a:gd name="T1" fmla="*/ 58 h 82"/>
                    <a:gd name="T2" fmla="*/ 0 w 25"/>
                    <a:gd name="T3" fmla="*/ 63 h 82"/>
                    <a:gd name="T4" fmla="*/ 0 w 25"/>
                    <a:gd name="T5" fmla="*/ 77 h 82"/>
                    <a:gd name="T6" fmla="*/ 5 w 25"/>
                    <a:gd name="T7" fmla="*/ 82 h 82"/>
                    <a:gd name="T8" fmla="*/ 19 w 25"/>
                    <a:gd name="T9" fmla="*/ 82 h 82"/>
                    <a:gd name="T10" fmla="*/ 24 w 25"/>
                    <a:gd name="T11" fmla="*/ 77 h 82"/>
                    <a:gd name="T12" fmla="*/ 24 w 25"/>
                    <a:gd name="T13" fmla="*/ 63 h 82"/>
                    <a:gd name="T14" fmla="*/ 19 w 25"/>
                    <a:gd name="T15" fmla="*/ 58 h 82"/>
                    <a:gd name="T16" fmla="*/ 5 w 25"/>
                    <a:gd name="T17" fmla="*/ 58 h 82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25"/>
                    <a:gd name="T28" fmla="*/ 0 h 82"/>
                    <a:gd name="T29" fmla="*/ 25 w 25"/>
                    <a:gd name="T30" fmla="*/ 82 h 82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25" h="82">
                      <a:moveTo>
                        <a:pt x="5" y="58"/>
                      </a:moveTo>
                      <a:lnTo>
                        <a:pt x="0" y="63"/>
                      </a:lnTo>
                      <a:lnTo>
                        <a:pt x="0" y="77"/>
                      </a:lnTo>
                      <a:lnTo>
                        <a:pt x="5" y="82"/>
                      </a:lnTo>
                      <a:lnTo>
                        <a:pt x="19" y="82"/>
                      </a:lnTo>
                      <a:lnTo>
                        <a:pt x="24" y="77"/>
                      </a:lnTo>
                      <a:lnTo>
                        <a:pt x="24" y="63"/>
                      </a:lnTo>
                      <a:lnTo>
                        <a:pt x="19" y="58"/>
                      </a:lnTo>
                      <a:lnTo>
                        <a:pt x="5" y="5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83" name="Group 48">
                <a:extLst>
                  <a:ext uri="{FF2B5EF4-FFF2-40B4-BE49-F238E27FC236}">
                    <a16:creationId xmlns:a16="http://schemas.microsoft.com/office/drawing/2014/main" id="{A6652C5F-995B-4A99-97BC-3004462C134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645" y="198"/>
                <a:ext cx="71" cy="8"/>
                <a:chOff x="6645" y="198"/>
                <a:chExt cx="71" cy="8"/>
              </a:xfrm>
            </p:grpSpPr>
            <p:sp>
              <p:nvSpPr>
                <p:cNvPr id="64584" name="Freeform 49">
                  <a:extLst>
                    <a:ext uri="{FF2B5EF4-FFF2-40B4-BE49-F238E27FC236}">
                      <a16:creationId xmlns:a16="http://schemas.microsoft.com/office/drawing/2014/main" id="{5205E765-24C6-4B05-A47D-A67B9A26D11B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645" y="198"/>
                  <a:ext cx="71" cy="8"/>
                </a:xfrm>
                <a:custGeom>
                  <a:avLst/>
                  <a:gdLst>
                    <a:gd name="T0" fmla="*/ 0 w 71"/>
                    <a:gd name="T1" fmla="*/ 4 h 8"/>
                    <a:gd name="T2" fmla="*/ 70 w 71"/>
                    <a:gd name="T3" fmla="*/ 4 h 8"/>
                    <a:gd name="T4" fmla="*/ 0 60000 65536"/>
                    <a:gd name="T5" fmla="*/ 0 60000 65536"/>
                    <a:gd name="T6" fmla="*/ 0 w 71"/>
                    <a:gd name="T7" fmla="*/ 0 h 8"/>
                    <a:gd name="T8" fmla="*/ 71 w 71"/>
                    <a:gd name="T9" fmla="*/ 8 h 8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71" h="8">
                      <a:moveTo>
                        <a:pt x="0" y="4"/>
                      </a:moveTo>
                      <a:lnTo>
                        <a:pt x="70" y="4"/>
                      </a:lnTo>
                    </a:path>
                  </a:pathLst>
                </a:custGeom>
                <a:noFill/>
                <a:ln w="5982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8" name="Group 42">
              <a:extLst>
                <a:ext uri="{FF2B5EF4-FFF2-40B4-BE49-F238E27FC236}">
                  <a16:creationId xmlns:a16="http://schemas.microsoft.com/office/drawing/2014/main" id="{6404ADB8-3899-4681-A435-4A621415B66D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679825" y="1519238"/>
              <a:ext cx="338138" cy="61912"/>
              <a:chOff x="5794" y="232"/>
              <a:chExt cx="532" cy="97"/>
            </a:xfrm>
          </p:grpSpPr>
          <p:grpSp>
            <p:nvGrpSpPr>
              <p:cNvPr id="64577" name="Group 45">
                <a:extLst>
                  <a:ext uri="{FF2B5EF4-FFF2-40B4-BE49-F238E27FC236}">
                    <a16:creationId xmlns:a16="http://schemas.microsoft.com/office/drawing/2014/main" id="{9BA62BCB-35B4-4E42-9AAC-E2B8CF472D9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167" y="232"/>
                <a:ext cx="159" cy="97"/>
                <a:chOff x="6167" y="232"/>
                <a:chExt cx="159" cy="97"/>
              </a:xfrm>
            </p:grpSpPr>
            <p:sp>
              <p:nvSpPr>
                <p:cNvPr id="64580" name="Freeform 46">
                  <a:extLst>
                    <a:ext uri="{FF2B5EF4-FFF2-40B4-BE49-F238E27FC236}">
                      <a16:creationId xmlns:a16="http://schemas.microsoft.com/office/drawing/2014/main" id="{9852F466-AE45-4464-9B1C-1ABFFB1E67C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167" y="232"/>
                  <a:ext cx="159" cy="97"/>
                </a:xfrm>
                <a:custGeom>
                  <a:avLst/>
                  <a:gdLst>
                    <a:gd name="T0" fmla="*/ 0 w 159"/>
                    <a:gd name="T1" fmla="*/ 0 h 97"/>
                    <a:gd name="T2" fmla="*/ 38 w 159"/>
                    <a:gd name="T3" fmla="*/ 50 h 97"/>
                    <a:gd name="T4" fmla="*/ 0 w 159"/>
                    <a:gd name="T5" fmla="*/ 97 h 97"/>
                    <a:gd name="T6" fmla="*/ 158 w 159"/>
                    <a:gd name="T7" fmla="*/ 50 h 97"/>
                    <a:gd name="T8" fmla="*/ 0 w 159"/>
                    <a:gd name="T9" fmla="*/ 0 h 9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59"/>
                    <a:gd name="T16" fmla="*/ 0 h 97"/>
                    <a:gd name="T17" fmla="*/ 159 w 159"/>
                    <a:gd name="T18" fmla="*/ 97 h 9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59" h="97">
                      <a:moveTo>
                        <a:pt x="0" y="0"/>
                      </a:moveTo>
                      <a:lnTo>
                        <a:pt x="38" y="50"/>
                      </a:lnTo>
                      <a:lnTo>
                        <a:pt x="0" y="97"/>
                      </a:lnTo>
                      <a:lnTo>
                        <a:pt x="158" y="50"/>
                      </a:lnTo>
                      <a:lnTo>
                        <a:pt x="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78" name="Group 43">
                <a:extLst>
                  <a:ext uri="{FF2B5EF4-FFF2-40B4-BE49-F238E27FC236}">
                    <a16:creationId xmlns:a16="http://schemas.microsoft.com/office/drawing/2014/main" id="{A53F643F-4F29-4933-B68C-1621757D3E2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800" y="282"/>
                <a:ext cx="425" cy="2"/>
                <a:chOff x="5800" y="282"/>
                <a:chExt cx="425" cy="2"/>
              </a:xfrm>
            </p:grpSpPr>
            <p:sp>
              <p:nvSpPr>
                <p:cNvPr id="64579" name="Freeform 44">
                  <a:extLst>
                    <a:ext uri="{FF2B5EF4-FFF2-40B4-BE49-F238E27FC236}">
                      <a16:creationId xmlns:a16="http://schemas.microsoft.com/office/drawing/2014/main" id="{27F1E177-7B84-4F20-AB42-B8A06BC4FF83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800" y="282"/>
                  <a:ext cx="425" cy="2"/>
                </a:xfrm>
                <a:custGeom>
                  <a:avLst/>
                  <a:gdLst>
                    <a:gd name="T0" fmla="*/ 0 w 425"/>
                    <a:gd name="T1" fmla="*/ 0 h 2"/>
                    <a:gd name="T2" fmla="*/ 424 w 425"/>
                    <a:gd name="T3" fmla="*/ 0 h 2"/>
                    <a:gd name="T4" fmla="*/ 0 60000 65536"/>
                    <a:gd name="T5" fmla="*/ 0 60000 65536"/>
                    <a:gd name="T6" fmla="*/ 0 w 425"/>
                    <a:gd name="T7" fmla="*/ 0 h 2"/>
                    <a:gd name="T8" fmla="*/ 425 w 425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425" h="2">
                      <a:moveTo>
                        <a:pt x="0" y="0"/>
                      </a:moveTo>
                      <a:lnTo>
                        <a:pt x="424" y="0"/>
                      </a:lnTo>
                    </a:path>
                  </a:pathLst>
                </a:custGeom>
                <a:noFill/>
                <a:ln w="7620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39" name="Group 29">
              <a:extLst>
                <a:ext uri="{FF2B5EF4-FFF2-40B4-BE49-F238E27FC236}">
                  <a16:creationId xmlns:a16="http://schemas.microsoft.com/office/drawing/2014/main" id="{3D291BFB-EC74-4D06-97A5-0139ACC422D3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233738" y="1939925"/>
              <a:ext cx="336550" cy="84138"/>
              <a:chOff x="5092" y="166"/>
              <a:chExt cx="531" cy="133"/>
            </a:xfrm>
          </p:grpSpPr>
          <p:grpSp>
            <p:nvGrpSpPr>
              <p:cNvPr id="64568" name="Group 32">
                <a:extLst>
                  <a:ext uri="{FF2B5EF4-FFF2-40B4-BE49-F238E27FC236}">
                    <a16:creationId xmlns:a16="http://schemas.microsoft.com/office/drawing/2014/main" id="{8B3D2BD1-B9B0-4A5D-BC46-D55B488233B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092" y="166"/>
                <a:ext cx="531" cy="133"/>
                <a:chOff x="5092" y="166"/>
                <a:chExt cx="531" cy="133"/>
              </a:xfrm>
            </p:grpSpPr>
            <p:sp>
              <p:nvSpPr>
                <p:cNvPr id="64571" name="Freeform 38">
                  <a:extLst>
                    <a:ext uri="{FF2B5EF4-FFF2-40B4-BE49-F238E27FC236}">
                      <a16:creationId xmlns:a16="http://schemas.microsoft.com/office/drawing/2014/main" id="{B265E903-B14D-4672-8684-F3C6D391D71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92" y="166"/>
                  <a:ext cx="531" cy="133"/>
                </a:xfrm>
                <a:custGeom>
                  <a:avLst/>
                  <a:gdLst>
                    <a:gd name="T0" fmla="*/ 53 w 531"/>
                    <a:gd name="T1" fmla="*/ 3 h 133"/>
                    <a:gd name="T2" fmla="*/ 0 w 531"/>
                    <a:gd name="T3" fmla="*/ 3 h 133"/>
                    <a:gd name="T4" fmla="*/ 0 w 531"/>
                    <a:gd name="T5" fmla="*/ 7 h 133"/>
                    <a:gd name="T6" fmla="*/ 17 w 531"/>
                    <a:gd name="T7" fmla="*/ 8 h 133"/>
                    <a:gd name="T8" fmla="*/ 19 w 531"/>
                    <a:gd name="T9" fmla="*/ 10 h 133"/>
                    <a:gd name="T10" fmla="*/ 19 w 531"/>
                    <a:gd name="T11" fmla="*/ 125 h 133"/>
                    <a:gd name="T12" fmla="*/ 17 w 531"/>
                    <a:gd name="T13" fmla="*/ 127 h 133"/>
                    <a:gd name="T14" fmla="*/ 1 w 531"/>
                    <a:gd name="T15" fmla="*/ 128 h 133"/>
                    <a:gd name="T16" fmla="*/ 1 w 531"/>
                    <a:gd name="T17" fmla="*/ 132 h 133"/>
                    <a:gd name="T18" fmla="*/ 53 w 531"/>
                    <a:gd name="T19" fmla="*/ 132 h 133"/>
                    <a:gd name="T20" fmla="*/ 53 w 531"/>
                    <a:gd name="T21" fmla="*/ 128 h 133"/>
                    <a:gd name="T22" fmla="*/ 37 w 531"/>
                    <a:gd name="T23" fmla="*/ 127 h 133"/>
                    <a:gd name="T24" fmla="*/ 35 w 531"/>
                    <a:gd name="T25" fmla="*/ 125 h 133"/>
                    <a:gd name="T26" fmla="*/ 35 w 531"/>
                    <a:gd name="T27" fmla="*/ 68 h 133"/>
                    <a:gd name="T28" fmla="*/ 121 w 531"/>
                    <a:gd name="T29" fmla="*/ 68 h 133"/>
                    <a:gd name="T30" fmla="*/ 121 w 531"/>
                    <a:gd name="T31" fmla="*/ 60 h 133"/>
                    <a:gd name="T32" fmla="*/ 35 w 531"/>
                    <a:gd name="T33" fmla="*/ 60 h 133"/>
                    <a:gd name="T34" fmla="*/ 35 w 531"/>
                    <a:gd name="T35" fmla="*/ 10 h 133"/>
                    <a:gd name="T36" fmla="*/ 37 w 531"/>
                    <a:gd name="T37" fmla="*/ 8 h 133"/>
                    <a:gd name="T38" fmla="*/ 53 w 531"/>
                    <a:gd name="T39" fmla="*/ 7 h 133"/>
                    <a:gd name="T40" fmla="*/ 53 w 531"/>
                    <a:gd name="T41" fmla="*/ 3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531"/>
                    <a:gd name="T64" fmla="*/ 0 h 133"/>
                    <a:gd name="T65" fmla="*/ 531 w 531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531" h="133">
                      <a:moveTo>
                        <a:pt x="53" y="3"/>
                      </a:moveTo>
                      <a:lnTo>
                        <a:pt x="0" y="3"/>
                      </a:lnTo>
                      <a:lnTo>
                        <a:pt x="0" y="7"/>
                      </a:lnTo>
                      <a:lnTo>
                        <a:pt x="17" y="8"/>
                      </a:lnTo>
                      <a:lnTo>
                        <a:pt x="19" y="10"/>
                      </a:lnTo>
                      <a:lnTo>
                        <a:pt x="19" y="125"/>
                      </a:lnTo>
                      <a:lnTo>
                        <a:pt x="17" y="127"/>
                      </a:lnTo>
                      <a:lnTo>
                        <a:pt x="1" y="128"/>
                      </a:lnTo>
                      <a:lnTo>
                        <a:pt x="1" y="132"/>
                      </a:lnTo>
                      <a:lnTo>
                        <a:pt x="53" y="132"/>
                      </a:lnTo>
                      <a:lnTo>
                        <a:pt x="53" y="128"/>
                      </a:lnTo>
                      <a:lnTo>
                        <a:pt x="37" y="127"/>
                      </a:lnTo>
                      <a:lnTo>
                        <a:pt x="35" y="125"/>
                      </a:lnTo>
                      <a:lnTo>
                        <a:pt x="35" y="68"/>
                      </a:lnTo>
                      <a:lnTo>
                        <a:pt x="121" y="68"/>
                      </a:lnTo>
                      <a:lnTo>
                        <a:pt x="121" y="60"/>
                      </a:lnTo>
                      <a:lnTo>
                        <a:pt x="35" y="60"/>
                      </a:lnTo>
                      <a:lnTo>
                        <a:pt x="35" y="10"/>
                      </a:lnTo>
                      <a:lnTo>
                        <a:pt x="37" y="8"/>
                      </a:lnTo>
                      <a:lnTo>
                        <a:pt x="53" y="7"/>
                      </a:lnTo>
                      <a:lnTo>
                        <a:pt x="53" y="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72" name="Freeform 37">
                  <a:extLst>
                    <a:ext uri="{FF2B5EF4-FFF2-40B4-BE49-F238E27FC236}">
                      <a16:creationId xmlns:a16="http://schemas.microsoft.com/office/drawing/2014/main" id="{01E28AC0-55E0-4ADB-840A-25F388098DC7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92" y="166"/>
                  <a:ext cx="531" cy="133"/>
                </a:xfrm>
                <a:custGeom>
                  <a:avLst/>
                  <a:gdLst>
                    <a:gd name="T0" fmla="*/ 121 w 531"/>
                    <a:gd name="T1" fmla="*/ 68 h 133"/>
                    <a:gd name="T2" fmla="*/ 105 w 531"/>
                    <a:gd name="T3" fmla="*/ 68 h 133"/>
                    <a:gd name="T4" fmla="*/ 105 w 531"/>
                    <a:gd name="T5" fmla="*/ 125 h 133"/>
                    <a:gd name="T6" fmla="*/ 103 w 531"/>
                    <a:gd name="T7" fmla="*/ 127 h 133"/>
                    <a:gd name="T8" fmla="*/ 85 w 531"/>
                    <a:gd name="T9" fmla="*/ 128 h 133"/>
                    <a:gd name="T10" fmla="*/ 85 w 531"/>
                    <a:gd name="T11" fmla="*/ 132 h 133"/>
                    <a:gd name="T12" fmla="*/ 139 w 531"/>
                    <a:gd name="T13" fmla="*/ 132 h 133"/>
                    <a:gd name="T14" fmla="*/ 139 w 531"/>
                    <a:gd name="T15" fmla="*/ 128 h 133"/>
                    <a:gd name="T16" fmla="*/ 123 w 531"/>
                    <a:gd name="T17" fmla="*/ 127 h 133"/>
                    <a:gd name="T18" fmla="*/ 121 w 531"/>
                    <a:gd name="T19" fmla="*/ 125 h 133"/>
                    <a:gd name="T20" fmla="*/ 121 w 531"/>
                    <a:gd name="T21" fmla="*/ 68 h 133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531"/>
                    <a:gd name="T34" fmla="*/ 0 h 133"/>
                    <a:gd name="T35" fmla="*/ 531 w 531"/>
                    <a:gd name="T36" fmla="*/ 133 h 133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531" h="133">
                      <a:moveTo>
                        <a:pt x="121" y="68"/>
                      </a:moveTo>
                      <a:lnTo>
                        <a:pt x="105" y="68"/>
                      </a:lnTo>
                      <a:lnTo>
                        <a:pt x="105" y="125"/>
                      </a:lnTo>
                      <a:lnTo>
                        <a:pt x="103" y="127"/>
                      </a:lnTo>
                      <a:lnTo>
                        <a:pt x="85" y="128"/>
                      </a:lnTo>
                      <a:lnTo>
                        <a:pt x="85" y="132"/>
                      </a:lnTo>
                      <a:lnTo>
                        <a:pt x="139" y="132"/>
                      </a:lnTo>
                      <a:lnTo>
                        <a:pt x="139" y="128"/>
                      </a:lnTo>
                      <a:lnTo>
                        <a:pt x="123" y="127"/>
                      </a:lnTo>
                      <a:lnTo>
                        <a:pt x="121" y="125"/>
                      </a:lnTo>
                      <a:lnTo>
                        <a:pt x="121" y="68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73" name="Freeform 36">
                  <a:extLst>
                    <a:ext uri="{FF2B5EF4-FFF2-40B4-BE49-F238E27FC236}">
                      <a16:creationId xmlns:a16="http://schemas.microsoft.com/office/drawing/2014/main" id="{3CA1704D-EB2C-4A23-8F23-0364F543DC1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92" y="166"/>
                  <a:ext cx="531" cy="133"/>
                </a:xfrm>
                <a:custGeom>
                  <a:avLst/>
                  <a:gdLst>
                    <a:gd name="T0" fmla="*/ 140 w 531"/>
                    <a:gd name="T1" fmla="*/ 3 h 133"/>
                    <a:gd name="T2" fmla="*/ 87 w 531"/>
                    <a:gd name="T3" fmla="*/ 3 h 133"/>
                    <a:gd name="T4" fmla="*/ 87 w 531"/>
                    <a:gd name="T5" fmla="*/ 7 h 133"/>
                    <a:gd name="T6" fmla="*/ 103 w 531"/>
                    <a:gd name="T7" fmla="*/ 8 h 133"/>
                    <a:gd name="T8" fmla="*/ 105 w 531"/>
                    <a:gd name="T9" fmla="*/ 10 h 133"/>
                    <a:gd name="T10" fmla="*/ 105 w 531"/>
                    <a:gd name="T11" fmla="*/ 60 h 133"/>
                    <a:gd name="T12" fmla="*/ 121 w 531"/>
                    <a:gd name="T13" fmla="*/ 60 h 133"/>
                    <a:gd name="T14" fmla="*/ 121 w 531"/>
                    <a:gd name="T15" fmla="*/ 10 h 133"/>
                    <a:gd name="T16" fmla="*/ 123 w 531"/>
                    <a:gd name="T17" fmla="*/ 8 h 133"/>
                    <a:gd name="T18" fmla="*/ 140 w 531"/>
                    <a:gd name="T19" fmla="*/ 7 h 133"/>
                    <a:gd name="T20" fmla="*/ 140 w 531"/>
                    <a:gd name="T21" fmla="*/ 3 h 133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531"/>
                    <a:gd name="T34" fmla="*/ 0 h 133"/>
                    <a:gd name="T35" fmla="*/ 531 w 531"/>
                    <a:gd name="T36" fmla="*/ 133 h 133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531" h="133">
                      <a:moveTo>
                        <a:pt x="140" y="3"/>
                      </a:moveTo>
                      <a:lnTo>
                        <a:pt x="87" y="3"/>
                      </a:lnTo>
                      <a:lnTo>
                        <a:pt x="87" y="7"/>
                      </a:lnTo>
                      <a:lnTo>
                        <a:pt x="103" y="8"/>
                      </a:lnTo>
                      <a:lnTo>
                        <a:pt x="105" y="10"/>
                      </a:lnTo>
                      <a:lnTo>
                        <a:pt x="105" y="60"/>
                      </a:lnTo>
                      <a:lnTo>
                        <a:pt x="121" y="60"/>
                      </a:lnTo>
                      <a:lnTo>
                        <a:pt x="121" y="10"/>
                      </a:lnTo>
                      <a:lnTo>
                        <a:pt x="123" y="8"/>
                      </a:lnTo>
                      <a:lnTo>
                        <a:pt x="140" y="7"/>
                      </a:lnTo>
                      <a:lnTo>
                        <a:pt x="140" y="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74" name="Freeform 35">
                  <a:extLst>
                    <a:ext uri="{FF2B5EF4-FFF2-40B4-BE49-F238E27FC236}">
                      <a16:creationId xmlns:a16="http://schemas.microsoft.com/office/drawing/2014/main" id="{894CA69F-8A4F-41C7-B4DC-1647EF79DA89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92" y="166"/>
                  <a:ext cx="531" cy="133"/>
                </a:xfrm>
                <a:custGeom>
                  <a:avLst/>
                  <a:gdLst>
                    <a:gd name="T0" fmla="*/ 468 w 531"/>
                    <a:gd name="T1" fmla="*/ 0 h 133"/>
                    <a:gd name="T2" fmla="*/ 464 w 531"/>
                    <a:gd name="T3" fmla="*/ 1 h 133"/>
                    <a:gd name="T4" fmla="*/ 423 w 531"/>
                    <a:gd name="T5" fmla="*/ 108 h 133"/>
                    <a:gd name="T6" fmla="*/ 416 w 531"/>
                    <a:gd name="T7" fmla="*/ 125 h 133"/>
                    <a:gd name="T8" fmla="*/ 414 w 531"/>
                    <a:gd name="T9" fmla="*/ 126 h 133"/>
                    <a:gd name="T10" fmla="*/ 401 w 531"/>
                    <a:gd name="T11" fmla="*/ 128 h 133"/>
                    <a:gd name="T12" fmla="*/ 401 w 531"/>
                    <a:gd name="T13" fmla="*/ 132 h 133"/>
                    <a:gd name="T14" fmla="*/ 444 w 531"/>
                    <a:gd name="T15" fmla="*/ 132 h 133"/>
                    <a:gd name="T16" fmla="*/ 444 w 531"/>
                    <a:gd name="T17" fmla="*/ 128 h 133"/>
                    <a:gd name="T18" fmla="*/ 438 w 531"/>
                    <a:gd name="T19" fmla="*/ 127 h 133"/>
                    <a:gd name="T20" fmla="*/ 429 w 531"/>
                    <a:gd name="T21" fmla="*/ 126 h 133"/>
                    <a:gd name="T22" fmla="*/ 427 w 531"/>
                    <a:gd name="T23" fmla="*/ 124 h 133"/>
                    <a:gd name="T24" fmla="*/ 431 w 531"/>
                    <a:gd name="T25" fmla="*/ 112 h 133"/>
                    <a:gd name="T26" fmla="*/ 439 w 531"/>
                    <a:gd name="T27" fmla="*/ 88 h 133"/>
                    <a:gd name="T28" fmla="*/ 441 w 531"/>
                    <a:gd name="T29" fmla="*/ 83 h 133"/>
                    <a:gd name="T30" fmla="*/ 499 w 531"/>
                    <a:gd name="T31" fmla="*/ 83 h 133"/>
                    <a:gd name="T32" fmla="*/ 496 w 531"/>
                    <a:gd name="T33" fmla="*/ 76 h 133"/>
                    <a:gd name="T34" fmla="*/ 443 w 531"/>
                    <a:gd name="T35" fmla="*/ 76 h 133"/>
                    <a:gd name="T36" fmla="*/ 461 w 531"/>
                    <a:gd name="T37" fmla="*/ 26 h 133"/>
                    <a:gd name="T38" fmla="*/ 478 w 531"/>
                    <a:gd name="T39" fmla="*/ 26 h 133"/>
                    <a:gd name="T40" fmla="*/ 468 w 531"/>
                    <a:gd name="T41" fmla="*/ 0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531"/>
                    <a:gd name="T64" fmla="*/ 0 h 133"/>
                    <a:gd name="T65" fmla="*/ 531 w 531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531" h="133">
                      <a:moveTo>
                        <a:pt x="468" y="0"/>
                      </a:moveTo>
                      <a:lnTo>
                        <a:pt x="464" y="1"/>
                      </a:lnTo>
                      <a:lnTo>
                        <a:pt x="423" y="108"/>
                      </a:lnTo>
                      <a:lnTo>
                        <a:pt x="416" y="125"/>
                      </a:lnTo>
                      <a:lnTo>
                        <a:pt x="414" y="126"/>
                      </a:lnTo>
                      <a:lnTo>
                        <a:pt x="401" y="128"/>
                      </a:lnTo>
                      <a:lnTo>
                        <a:pt x="401" y="132"/>
                      </a:lnTo>
                      <a:lnTo>
                        <a:pt x="444" y="132"/>
                      </a:lnTo>
                      <a:lnTo>
                        <a:pt x="444" y="128"/>
                      </a:lnTo>
                      <a:lnTo>
                        <a:pt x="438" y="127"/>
                      </a:lnTo>
                      <a:lnTo>
                        <a:pt x="429" y="126"/>
                      </a:lnTo>
                      <a:lnTo>
                        <a:pt x="427" y="124"/>
                      </a:lnTo>
                      <a:lnTo>
                        <a:pt x="431" y="112"/>
                      </a:lnTo>
                      <a:lnTo>
                        <a:pt x="439" y="88"/>
                      </a:lnTo>
                      <a:lnTo>
                        <a:pt x="441" y="83"/>
                      </a:lnTo>
                      <a:lnTo>
                        <a:pt x="499" y="83"/>
                      </a:lnTo>
                      <a:lnTo>
                        <a:pt x="496" y="76"/>
                      </a:lnTo>
                      <a:lnTo>
                        <a:pt x="443" y="76"/>
                      </a:lnTo>
                      <a:lnTo>
                        <a:pt x="461" y="26"/>
                      </a:lnTo>
                      <a:lnTo>
                        <a:pt x="478" y="26"/>
                      </a:lnTo>
                      <a:lnTo>
                        <a:pt x="468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75" name="Freeform 34">
                  <a:extLst>
                    <a:ext uri="{FF2B5EF4-FFF2-40B4-BE49-F238E27FC236}">
                      <a16:creationId xmlns:a16="http://schemas.microsoft.com/office/drawing/2014/main" id="{A65B3331-DA0E-47F8-9594-A5D8A06E480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92" y="166"/>
                  <a:ext cx="531" cy="133"/>
                </a:xfrm>
                <a:custGeom>
                  <a:avLst/>
                  <a:gdLst>
                    <a:gd name="T0" fmla="*/ 499 w 531"/>
                    <a:gd name="T1" fmla="*/ 83 h 133"/>
                    <a:gd name="T2" fmla="*/ 481 w 531"/>
                    <a:gd name="T3" fmla="*/ 83 h 133"/>
                    <a:gd name="T4" fmla="*/ 487 w 531"/>
                    <a:gd name="T5" fmla="*/ 98 h 133"/>
                    <a:gd name="T6" fmla="*/ 493 w 531"/>
                    <a:gd name="T7" fmla="*/ 113 h 133"/>
                    <a:gd name="T8" fmla="*/ 494 w 531"/>
                    <a:gd name="T9" fmla="*/ 118 h 133"/>
                    <a:gd name="T10" fmla="*/ 496 w 531"/>
                    <a:gd name="T11" fmla="*/ 124 h 133"/>
                    <a:gd name="T12" fmla="*/ 495 w 531"/>
                    <a:gd name="T13" fmla="*/ 126 h 133"/>
                    <a:gd name="T14" fmla="*/ 488 w 531"/>
                    <a:gd name="T15" fmla="*/ 127 h 133"/>
                    <a:gd name="T16" fmla="*/ 482 w 531"/>
                    <a:gd name="T17" fmla="*/ 128 h 133"/>
                    <a:gd name="T18" fmla="*/ 482 w 531"/>
                    <a:gd name="T19" fmla="*/ 132 h 133"/>
                    <a:gd name="T20" fmla="*/ 530 w 531"/>
                    <a:gd name="T21" fmla="*/ 132 h 133"/>
                    <a:gd name="T22" fmla="*/ 530 w 531"/>
                    <a:gd name="T23" fmla="*/ 128 h 133"/>
                    <a:gd name="T24" fmla="*/ 518 w 531"/>
                    <a:gd name="T25" fmla="*/ 127 h 133"/>
                    <a:gd name="T26" fmla="*/ 515 w 531"/>
                    <a:gd name="T27" fmla="*/ 125 h 133"/>
                    <a:gd name="T28" fmla="*/ 509 w 531"/>
                    <a:gd name="T29" fmla="*/ 109 h 133"/>
                    <a:gd name="T30" fmla="*/ 502 w 531"/>
                    <a:gd name="T31" fmla="*/ 92 h 133"/>
                    <a:gd name="T32" fmla="*/ 499 w 531"/>
                    <a:gd name="T33" fmla="*/ 83 h 133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531"/>
                    <a:gd name="T52" fmla="*/ 0 h 133"/>
                    <a:gd name="T53" fmla="*/ 531 w 531"/>
                    <a:gd name="T54" fmla="*/ 133 h 133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531" h="133">
                      <a:moveTo>
                        <a:pt x="499" y="83"/>
                      </a:moveTo>
                      <a:lnTo>
                        <a:pt x="481" y="83"/>
                      </a:lnTo>
                      <a:lnTo>
                        <a:pt x="487" y="98"/>
                      </a:lnTo>
                      <a:lnTo>
                        <a:pt x="493" y="113"/>
                      </a:lnTo>
                      <a:lnTo>
                        <a:pt x="494" y="118"/>
                      </a:lnTo>
                      <a:lnTo>
                        <a:pt x="496" y="124"/>
                      </a:lnTo>
                      <a:lnTo>
                        <a:pt x="495" y="126"/>
                      </a:lnTo>
                      <a:lnTo>
                        <a:pt x="488" y="127"/>
                      </a:lnTo>
                      <a:lnTo>
                        <a:pt x="482" y="128"/>
                      </a:lnTo>
                      <a:lnTo>
                        <a:pt x="482" y="132"/>
                      </a:lnTo>
                      <a:lnTo>
                        <a:pt x="530" y="132"/>
                      </a:lnTo>
                      <a:lnTo>
                        <a:pt x="530" y="128"/>
                      </a:lnTo>
                      <a:lnTo>
                        <a:pt x="518" y="127"/>
                      </a:lnTo>
                      <a:lnTo>
                        <a:pt x="515" y="125"/>
                      </a:lnTo>
                      <a:lnTo>
                        <a:pt x="509" y="109"/>
                      </a:lnTo>
                      <a:lnTo>
                        <a:pt x="502" y="92"/>
                      </a:lnTo>
                      <a:lnTo>
                        <a:pt x="499" y="8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76" name="Freeform 33">
                  <a:extLst>
                    <a:ext uri="{FF2B5EF4-FFF2-40B4-BE49-F238E27FC236}">
                      <a16:creationId xmlns:a16="http://schemas.microsoft.com/office/drawing/2014/main" id="{ABFB8BFA-D081-44F2-A0E3-96C66D2983D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092" y="166"/>
                  <a:ext cx="531" cy="133"/>
                </a:xfrm>
                <a:custGeom>
                  <a:avLst/>
                  <a:gdLst>
                    <a:gd name="T0" fmla="*/ 478 w 531"/>
                    <a:gd name="T1" fmla="*/ 26 h 133"/>
                    <a:gd name="T2" fmla="*/ 461 w 531"/>
                    <a:gd name="T3" fmla="*/ 26 h 133"/>
                    <a:gd name="T4" fmla="*/ 479 w 531"/>
                    <a:gd name="T5" fmla="*/ 76 h 133"/>
                    <a:gd name="T6" fmla="*/ 496 w 531"/>
                    <a:gd name="T7" fmla="*/ 76 h 133"/>
                    <a:gd name="T8" fmla="*/ 488 w 531"/>
                    <a:gd name="T9" fmla="*/ 53 h 133"/>
                    <a:gd name="T10" fmla="*/ 478 w 531"/>
                    <a:gd name="T11" fmla="*/ 26 h 133"/>
                    <a:gd name="T12" fmla="*/ 0 60000 65536"/>
                    <a:gd name="T13" fmla="*/ 0 60000 6553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w 531"/>
                    <a:gd name="T19" fmla="*/ 0 h 133"/>
                    <a:gd name="T20" fmla="*/ 531 w 531"/>
                    <a:gd name="T21" fmla="*/ 133 h 133"/>
                  </a:gdLst>
                  <a:ahLst/>
                  <a:cxnLst>
                    <a:cxn ang="T12">
                      <a:pos x="T0" y="T1"/>
                    </a:cxn>
                    <a:cxn ang="T13">
                      <a:pos x="T2" y="T3"/>
                    </a:cxn>
                    <a:cxn ang="T14">
                      <a:pos x="T4" y="T5"/>
                    </a:cxn>
                    <a:cxn ang="T15">
                      <a:pos x="T6" y="T7"/>
                    </a:cxn>
                    <a:cxn ang="T16">
                      <a:pos x="T8" y="T9"/>
                    </a:cxn>
                    <a:cxn ang="T17">
                      <a:pos x="T10" y="T11"/>
                    </a:cxn>
                  </a:cxnLst>
                  <a:rect l="T18" t="T19" r="T20" b="T21"/>
                  <a:pathLst>
                    <a:path w="531" h="133">
                      <a:moveTo>
                        <a:pt x="478" y="26"/>
                      </a:moveTo>
                      <a:lnTo>
                        <a:pt x="461" y="26"/>
                      </a:lnTo>
                      <a:lnTo>
                        <a:pt x="479" y="76"/>
                      </a:lnTo>
                      <a:lnTo>
                        <a:pt x="496" y="76"/>
                      </a:lnTo>
                      <a:lnTo>
                        <a:pt x="488" y="53"/>
                      </a:lnTo>
                      <a:lnTo>
                        <a:pt x="478" y="2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69" name="Group 30">
                <a:extLst>
                  <a:ext uri="{FF2B5EF4-FFF2-40B4-BE49-F238E27FC236}">
                    <a16:creationId xmlns:a16="http://schemas.microsoft.com/office/drawing/2014/main" id="{DC6781EE-D8AE-48A4-9901-52247F5BEF6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262" y="235"/>
                <a:ext cx="210" cy="2"/>
                <a:chOff x="5262" y="235"/>
                <a:chExt cx="210" cy="2"/>
              </a:xfrm>
            </p:grpSpPr>
            <p:sp>
              <p:nvSpPr>
                <p:cNvPr id="64570" name="Freeform 31">
                  <a:extLst>
                    <a:ext uri="{FF2B5EF4-FFF2-40B4-BE49-F238E27FC236}">
                      <a16:creationId xmlns:a16="http://schemas.microsoft.com/office/drawing/2014/main" id="{884FA108-4DEE-48C2-9185-0ED1F3D5A77F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262" y="235"/>
                  <a:ext cx="210" cy="2"/>
                </a:xfrm>
                <a:custGeom>
                  <a:avLst/>
                  <a:gdLst>
                    <a:gd name="T0" fmla="*/ 0 w 210"/>
                    <a:gd name="T1" fmla="*/ 0 h 2"/>
                    <a:gd name="T2" fmla="*/ 209 w 210"/>
                    <a:gd name="T3" fmla="*/ 0 h 2"/>
                    <a:gd name="T4" fmla="*/ 0 60000 65536"/>
                    <a:gd name="T5" fmla="*/ 0 60000 65536"/>
                    <a:gd name="T6" fmla="*/ 0 w 210"/>
                    <a:gd name="T7" fmla="*/ 0 h 2"/>
                    <a:gd name="T8" fmla="*/ 210 w 210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210" h="2">
                      <a:moveTo>
                        <a:pt x="0" y="0"/>
                      </a:moveTo>
                      <a:lnTo>
                        <a:pt x="209" y="0"/>
                      </a:lnTo>
                    </a:path>
                  </a:pathLst>
                </a:custGeom>
                <a:noFill/>
                <a:ln w="8128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40" name="Group 19">
              <a:extLst>
                <a:ext uri="{FF2B5EF4-FFF2-40B4-BE49-F238E27FC236}">
                  <a16:creationId xmlns:a16="http://schemas.microsoft.com/office/drawing/2014/main" id="{6E32F720-11AE-43B4-9CC4-BBC4D9758EC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511675" y="1919288"/>
              <a:ext cx="153988" cy="104775"/>
              <a:chOff x="7104" y="132"/>
              <a:chExt cx="242" cy="166"/>
            </a:xfrm>
          </p:grpSpPr>
          <p:grpSp>
            <p:nvGrpSpPr>
              <p:cNvPr id="64559" name="Group 25">
                <a:extLst>
                  <a:ext uri="{FF2B5EF4-FFF2-40B4-BE49-F238E27FC236}">
                    <a16:creationId xmlns:a16="http://schemas.microsoft.com/office/drawing/2014/main" id="{CC54003F-BA05-4AA5-919A-FC5FBF0F97F2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104" y="164"/>
                <a:ext cx="129" cy="133"/>
                <a:chOff x="7104" y="164"/>
                <a:chExt cx="129" cy="133"/>
              </a:xfrm>
            </p:grpSpPr>
            <p:sp>
              <p:nvSpPr>
                <p:cNvPr id="64565" name="Freeform 28">
                  <a:extLst>
                    <a:ext uri="{FF2B5EF4-FFF2-40B4-BE49-F238E27FC236}">
                      <a16:creationId xmlns:a16="http://schemas.microsoft.com/office/drawing/2014/main" id="{60FBA3E5-6E2B-461E-B85E-74E5D56A5652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104" y="164"/>
                  <a:ext cx="129" cy="133"/>
                </a:xfrm>
                <a:custGeom>
                  <a:avLst/>
                  <a:gdLst>
                    <a:gd name="T0" fmla="*/ 68 w 129"/>
                    <a:gd name="T1" fmla="*/ 0 h 133"/>
                    <a:gd name="T2" fmla="*/ 63 w 129"/>
                    <a:gd name="T3" fmla="*/ 1 h 133"/>
                    <a:gd name="T4" fmla="*/ 22 w 129"/>
                    <a:gd name="T5" fmla="*/ 108 h 133"/>
                    <a:gd name="T6" fmla="*/ 15 w 129"/>
                    <a:gd name="T7" fmla="*/ 125 h 133"/>
                    <a:gd name="T8" fmla="*/ 13 w 129"/>
                    <a:gd name="T9" fmla="*/ 127 h 133"/>
                    <a:gd name="T10" fmla="*/ 0 w 129"/>
                    <a:gd name="T11" fmla="*/ 128 h 133"/>
                    <a:gd name="T12" fmla="*/ 0 w 129"/>
                    <a:gd name="T13" fmla="*/ 133 h 133"/>
                    <a:gd name="T14" fmla="*/ 43 w 129"/>
                    <a:gd name="T15" fmla="*/ 133 h 133"/>
                    <a:gd name="T16" fmla="*/ 43 w 129"/>
                    <a:gd name="T17" fmla="*/ 128 h 133"/>
                    <a:gd name="T18" fmla="*/ 37 w 129"/>
                    <a:gd name="T19" fmla="*/ 127 h 133"/>
                    <a:gd name="T20" fmla="*/ 28 w 129"/>
                    <a:gd name="T21" fmla="*/ 127 h 133"/>
                    <a:gd name="T22" fmla="*/ 26 w 129"/>
                    <a:gd name="T23" fmla="*/ 124 h 133"/>
                    <a:gd name="T24" fmla="*/ 30 w 129"/>
                    <a:gd name="T25" fmla="*/ 112 h 133"/>
                    <a:gd name="T26" fmla="*/ 38 w 129"/>
                    <a:gd name="T27" fmla="*/ 88 h 133"/>
                    <a:gd name="T28" fmla="*/ 40 w 129"/>
                    <a:gd name="T29" fmla="*/ 83 h 133"/>
                    <a:gd name="T30" fmla="*/ 99 w 129"/>
                    <a:gd name="T31" fmla="*/ 83 h 133"/>
                    <a:gd name="T32" fmla="*/ 96 w 129"/>
                    <a:gd name="T33" fmla="*/ 76 h 133"/>
                    <a:gd name="T34" fmla="*/ 43 w 129"/>
                    <a:gd name="T35" fmla="*/ 76 h 133"/>
                    <a:gd name="T36" fmla="*/ 60 w 129"/>
                    <a:gd name="T37" fmla="*/ 26 h 133"/>
                    <a:gd name="T38" fmla="*/ 78 w 129"/>
                    <a:gd name="T39" fmla="*/ 26 h 133"/>
                    <a:gd name="T40" fmla="*/ 68 w 129"/>
                    <a:gd name="T41" fmla="*/ 0 h 133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29"/>
                    <a:gd name="T64" fmla="*/ 0 h 133"/>
                    <a:gd name="T65" fmla="*/ 129 w 129"/>
                    <a:gd name="T66" fmla="*/ 133 h 133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29" h="133">
                      <a:moveTo>
                        <a:pt x="68" y="0"/>
                      </a:moveTo>
                      <a:lnTo>
                        <a:pt x="63" y="1"/>
                      </a:lnTo>
                      <a:lnTo>
                        <a:pt x="22" y="108"/>
                      </a:lnTo>
                      <a:lnTo>
                        <a:pt x="15" y="125"/>
                      </a:lnTo>
                      <a:lnTo>
                        <a:pt x="13" y="127"/>
                      </a:lnTo>
                      <a:lnTo>
                        <a:pt x="0" y="128"/>
                      </a:lnTo>
                      <a:lnTo>
                        <a:pt x="0" y="133"/>
                      </a:lnTo>
                      <a:lnTo>
                        <a:pt x="43" y="133"/>
                      </a:lnTo>
                      <a:lnTo>
                        <a:pt x="43" y="128"/>
                      </a:lnTo>
                      <a:lnTo>
                        <a:pt x="37" y="127"/>
                      </a:lnTo>
                      <a:lnTo>
                        <a:pt x="28" y="127"/>
                      </a:lnTo>
                      <a:lnTo>
                        <a:pt x="26" y="124"/>
                      </a:lnTo>
                      <a:lnTo>
                        <a:pt x="30" y="112"/>
                      </a:lnTo>
                      <a:lnTo>
                        <a:pt x="38" y="88"/>
                      </a:lnTo>
                      <a:lnTo>
                        <a:pt x="40" y="83"/>
                      </a:lnTo>
                      <a:lnTo>
                        <a:pt x="99" y="83"/>
                      </a:lnTo>
                      <a:lnTo>
                        <a:pt x="96" y="76"/>
                      </a:lnTo>
                      <a:lnTo>
                        <a:pt x="43" y="76"/>
                      </a:lnTo>
                      <a:lnTo>
                        <a:pt x="60" y="26"/>
                      </a:lnTo>
                      <a:lnTo>
                        <a:pt x="78" y="26"/>
                      </a:lnTo>
                      <a:lnTo>
                        <a:pt x="68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66" name="Freeform 27">
                  <a:extLst>
                    <a:ext uri="{FF2B5EF4-FFF2-40B4-BE49-F238E27FC236}">
                      <a16:creationId xmlns:a16="http://schemas.microsoft.com/office/drawing/2014/main" id="{2D9E75FC-2A46-4AD3-B934-E9F9868F998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104" y="164"/>
                  <a:ext cx="129" cy="133"/>
                </a:xfrm>
                <a:custGeom>
                  <a:avLst/>
                  <a:gdLst>
                    <a:gd name="T0" fmla="*/ 99 w 129"/>
                    <a:gd name="T1" fmla="*/ 83 h 133"/>
                    <a:gd name="T2" fmla="*/ 81 w 129"/>
                    <a:gd name="T3" fmla="*/ 83 h 133"/>
                    <a:gd name="T4" fmla="*/ 86 w 129"/>
                    <a:gd name="T5" fmla="*/ 98 h 133"/>
                    <a:gd name="T6" fmla="*/ 92 w 129"/>
                    <a:gd name="T7" fmla="*/ 113 h 133"/>
                    <a:gd name="T8" fmla="*/ 94 w 129"/>
                    <a:gd name="T9" fmla="*/ 118 h 133"/>
                    <a:gd name="T10" fmla="*/ 96 w 129"/>
                    <a:gd name="T11" fmla="*/ 124 h 133"/>
                    <a:gd name="T12" fmla="*/ 95 w 129"/>
                    <a:gd name="T13" fmla="*/ 126 h 133"/>
                    <a:gd name="T14" fmla="*/ 87 w 129"/>
                    <a:gd name="T15" fmla="*/ 127 h 133"/>
                    <a:gd name="T16" fmla="*/ 81 w 129"/>
                    <a:gd name="T17" fmla="*/ 128 h 133"/>
                    <a:gd name="T18" fmla="*/ 81 w 129"/>
                    <a:gd name="T19" fmla="*/ 133 h 133"/>
                    <a:gd name="T20" fmla="*/ 129 w 129"/>
                    <a:gd name="T21" fmla="*/ 133 h 133"/>
                    <a:gd name="T22" fmla="*/ 129 w 129"/>
                    <a:gd name="T23" fmla="*/ 128 h 133"/>
                    <a:gd name="T24" fmla="*/ 117 w 129"/>
                    <a:gd name="T25" fmla="*/ 127 h 133"/>
                    <a:gd name="T26" fmla="*/ 114 w 129"/>
                    <a:gd name="T27" fmla="*/ 126 h 133"/>
                    <a:gd name="T28" fmla="*/ 108 w 129"/>
                    <a:gd name="T29" fmla="*/ 109 h 133"/>
                    <a:gd name="T30" fmla="*/ 102 w 129"/>
                    <a:gd name="T31" fmla="*/ 92 h 133"/>
                    <a:gd name="T32" fmla="*/ 99 w 129"/>
                    <a:gd name="T33" fmla="*/ 83 h 133"/>
                    <a:gd name="T34" fmla="*/ 0 60000 65536"/>
                    <a:gd name="T35" fmla="*/ 0 60000 65536"/>
                    <a:gd name="T36" fmla="*/ 0 60000 65536"/>
                    <a:gd name="T37" fmla="*/ 0 60000 65536"/>
                    <a:gd name="T38" fmla="*/ 0 60000 65536"/>
                    <a:gd name="T39" fmla="*/ 0 60000 65536"/>
                    <a:gd name="T40" fmla="*/ 0 60000 65536"/>
                    <a:gd name="T41" fmla="*/ 0 60000 65536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w 129"/>
                    <a:gd name="T52" fmla="*/ 0 h 133"/>
                    <a:gd name="T53" fmla="*/ 129 w 129"/>
                    <a:gd name="T54" fmla="*/ 133 h 133"/>
                  </a:gdLst>
                  <a:ahLst/>
                  <a:cxnLst>
                    <a:cxn ang="T34">
                      <a:pos x="T0" y="T1"/>
                    </a:cxn>
                    <a:cxn ang="T35">
                      <a:pos x="T2" y="T3"/>
                    </a:cxn>
                    <a:cxn ang="T36">
                      <a:pos x="T4" y="T5"/>
                    </a:cxn>
                    <a:cxn ang="T37">
                      <a:pos x="T6" y="T7"/>
                    </a:cxn>
                    <a:cxn ang="T38">
                      <a:pos x="T8" y="T9"/>
                    </a:cxn>
                    <a:cxn ang="T39">
                      <a:pos x="T10" y="T11"/>
                    </a:cxn>
                    <a:cxn ang="T40">
                      <a:pos x="T12" y="T13"/>
                    </a:cxn>
                    <a:cxn ang="T41">
                      <a:pos x="T14" y="T15"/>
                    </a:cxn>
                    <a:cxn ang="T42">
                      <a:pos x="T16" y="T17"/>
                    </a:cxn>
                    <a:cxn ang="T43">
                      <a:pos x="T18" y="T19"/>
                    </a:cxn>
                    <a:cxn ang="T44">
                      <a:pos x="T20" y="T21"/>
                    </a:cxn>
                    <a:cxn ang="T45">
                      <a:pos x="T22" y="T23"/>
                    </a:cxn>
                    <a:cxn ang="T46">
                      <a:pos x="T24" y="T25"/>
                    </a:cxn>
                    <a:cxn ang="T47">
                      <a:pos x="T26" y="T27"/>
                    </a:cxn>
                    <a:cxn ang="T48">
                      <a:pos x="T28" y="T29"/>
                    </a:cxn>
                    <a:cxn ang="T49">
                      <a:pos x="T30" y="T31"/>
                    </a:cxn>
                    <a:cxn ang="T50">
                      <a:pos x="T32" y="T33"/>
                    </a:cxn>
                  </a:cxnLst>
                  <a:rect l="T51" t="T52" r="T53" b="T54"/>
                  <a:pathLst>
                    <a:path w="129" h="133">
                      <a:moveTo>
                        <a:pt x="99" y="83"/>
                      </a:moveTo>
                      <a:lnTo>
                        <a:pt x="81" y="83"/>
                      </a:lnTo>
                      <a:lnTo>
                        <a:pt x="86" y="98"/>
                      </a:lnTo>
                      <a:lnTo>
                        <a:pt x="92" y="113"/>
                      </a:lnTo>
                      <a:lnTo>
                        <a:pt x="94" y="118"/>
                      </a:lnTo>
                      <a:lnTo>
                        <a:pt x="96" y="124"/>
                      </a:lnTo>
                      <a:lnTo>
                        <a:pt x="95" y="126"/>
                      </a:lnTo>
                      <a:lnTo>
                        <a:pt x="87" y="127"/>
                      </a:lnTo>
                      <a:lnTo>
                        <a:pt x="81" y="128"/>
                      </a:lnTo>
                      <a:lnTo>
                        <a:pt x="81" y="133"/>
                      </a:lnTo>
                      <a:lnTo>
                        <a:pt x="129" y="133"/>
                      </a:lnTo>
                      <a:lnTo>
                        <a:pt x="129" y="128"/>
                      </a:lnTo>
                      <a:lnTo>
                        <a:pt x="117" y="127"/>
                      </a:lnTo>
                      <a:lnTo>
                        <a:pt x="114" y="126"/>
                      </a:lnTo>
                      <a:lnTo>
                        <a:pt x="108" y="109"/>
                      </a:lnTo>
                      <a:lnTo>
                        <a:pt x="102" y="92"/>
                      </a:lnTo>
                      <a:lnTo>
                        <a:pt x="99" y="83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67" name="Freeform 26">
                  <a:extLst>
                    <a:ext uri="{FF2B5EF4-FFF2-40B4-BE49-F238E27FC236}">
                      <a16:creationId xmlns:a16="http://schemas.microsoft.com/office/drawing/2014/main" id="{49FA2AA7-63D2-4C05-AB17-FA0A3030C32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104" y="164"/>
                  <a:ext cx="129" cy="133"/>
                </a:xfrm>
                <a:custGeom>
                  <a:avLst/>
                  <a:gdLst>
                    <a:gd name="T0" fmla="*/ 78 w 129"/>
                    <a:gd name="T1" fmla="*/ 26 h 133"/>
                    <a:gd name="T2" fmla="*/ 61 w 129"/>
                    <a:gd name="T3" fmla="*/ 26 h 133"/>
                    <a:gd name="T4" fmla="*/ 78 w 129"/>
                    <a:gd name="T5" fmla="*/ 76 h 133"/>
                    <a:gd name="T6" fmla="*/ 96 w 129"/>
                    <a:gd name="T7" fmla="*/ 76 h 133"/>
                    <a:gd name="T8" fmla="*/ 88 w 129"/>
                    <a:gd name="T9" fmla="*/ 53 h 133"/>
                    <a:gd name="T10" fmla="*/ 78 w 129"/>
                    <a:gd name="T11" fmla="*/ 26 h 133"/>
                    <a:gd name="T12" fmla="*/ 0 60000 65536"/>
                    <a:gd name="T13" fmla="*/ 0 60000 6553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w 129"/>
                    <a:gd name="T19" fmla="*/ 0 h 133"/>
                    <a:gd name="T20" fmla="*/ 129 w 129"/>
                    <a:gd name="T21" fmla="*/ 133 h 133"/>
                  </a:gdLst>
                  <a:ahLst/>
                  <a:cxnLst>
                    <a:cxn ang="T12">
                      <a:pos x="T0" y="T1"/>
                    </a:cxn>
                    <a:cxn ang="T13">
                      <a:pos x="T2" y="T3"/>
                    </a:cxn>
                    <a:cxn ang="T14">
                      <a:pos x="T4" y="T5"/>
                    </a:cxn>
                    <a:cxn ang="T15">
                      <a:pos x="T6" y="T7"/>
                    </a:cxn>
                    <a:cxn ang="T16">
                      <a:pos x="T8" y="T9"/>
                    </a:cxn>
                    <a:cxn ang="T17">
                      <a:pos x="T10" y="T11"/>
                    </a:cxn>
                  </a:cxnLst>
                  <a:rect l="T18" t="T19" r="T20" b="T21"/>
                  <a:pathLst>
                    <a:path w="129" h="133">
                      <a:moveTo>
                        <a:pt x="78" y="26"/>
                      </a:moveTo>
                      <a:lnTo>
                        <a:pt x="61" y="26"/>
                      </a:lnTo>
                      <a:lnTo>
                        <a:pt x="78" y="76"/>
                      </a:lnTo>
                      <a:lnTo>
                        <a:pt x="96" y="76"/>
                      </a:lnTo>
                      <a:lnTo>
                        <a:pt x="88" y="53"/>
                      </a:lnTo>
                      <a:lnTo>
                        <a:pt x="78" y="26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60" name="Group 23">
                <a:extLst>
                  <a:ext uri="{FF2B5EF4-FFF2-40B4-BE49-F238E27FC236}">
                    <a16:creationId xmlns:a16="http://schemas.microsoft.com/office/drawing/2014/main" id="{0F0C59EC-C1BA-472A-80B2-D505A16725C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254" y="139"/>
                <a:ext cx="86" cy="2"/>
                <a:chOff x="7254" y="139"/>
                <a:chExt cx="86" cy="2"/>
              </a:xfrm>
            </p:grpSpPr>
            <p:sp>
              <p:nvSpPr>
                <p:cNvPr id="64564" name="Freeform 24">
                  <a:extLst>
                    <a:ext uri="{FF2B5EF4-FFF2-40B4-BE49-F238E27FC236}">
                      <a16:creationId xmlns:a16="http://schemas.microsoft.com/office/drawing/2014/main" id="{06DF2FEB-3D05-4CC4-ADA7-3DD1618ED70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254" y="139"/>
                  <a:ext cx="86" cy="2"/>
                </a:xfrm>
                <a:custGeom>
                  <a:avLst/>
                  <a:gdLst>
                    <a:gd name="T0" fmla="*/ 0 w 86"/>
                    <a:gd name="T1" fmla="*/ 0 h 2"/>
                    <a:gd name="T2" fmla="*/ 85 w 86"/>
                    <a:gd name="T3" fmla="*/ 0 h 2"/>
                    <a:gd name="T4" fmla="*/ 0 60000 65536"/>
                    <a:gd name="T5" fmla="*/ 0 60000 65536"/>
                    <a:gd name="T6" fmla="*/ 0 w 86"/>
                    <a:gd name="T7" fmla="*/ 0 h 2"/>
                    <a:gd name="T8" fmla="*/ 86 w 86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86" h="2">
                      <a:moveTo>
                        <a:pt x="0" y="0"/>
                      </a:moveTo>
                      <a:lnTo>
                        <a:pt x="85" y="0"/>
                      </a:lnTo>
                    </a:path>
                  </a:pathLst>
                </a:custGeom>
                <a:noFill/>
                <a:ln w="9271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61" name="Group 20">
                <a:extLst>
                  <a:ext uri="{FF2B5EF4-FFF2-40B4-BE49-F238E27FC236}">
                    <a16:creationId xmlns:a16="http://schemas.microsoft.com/office/drawing/2014/main" id="{74D28FE9-5CA0-416B-8EDB-1A92680D596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7263" y="184"/>
                <a:ext cx="31" cy="91"/>
                <a:chOff x="7263" y="184"/>
                <a:chExt cx="31" cy="91"/>
              </a:xfrm>
            </p:grpSpPr>
            <p:sp>
              <p:nvSpPr>
                <p:cNvPr id="64562" name="Freeform 22">
                  <a:extLst>
                    <a:ext uri="{FF2B5EF4-FFF2-40B4-BE49-F238E27FC236}">
                      <a16:creationId xmlns:a16="http://schemas.microsoft.com/office/drawing/2014/main" id="{C9FF7E0F-3AC6-449D-9732-E4B01E23373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263" y="184"/>
                  <a:ext cx="31" cy="91"/>
                </a:xfrm>
                <a:custGeom>
                  <a:avLst/>
                  <a:gdLst>
                    <a:gd name="T0" fmla="*/ 7 w 31"/>
                    <a:gd name="T1" fmla="*/ 60 h 91"/>
                    <a:gd name="T2" fmla="*/ 0 w 31"/>
                    <a:gd name="T3" fmla="*/ 66 h 91"/>
                    <a:gd name="T4" fmla="*/ 0 w 31"/>
                    <a:gd name="T5" fmla="*/ 84 h 91"/>
                    <a:gd name="T6" fmla="*/ 6 w 31"/>
                    <a:gd name="T7" fmla="*/ 90 h 91"/>
                    <a:gd name="T8" fmla="*/ 23 w 31"/>
                    <a:gd name="T9" fmla="*/ 91 h 91"/>
                    <a:gd name="T10" fmla="*/ 30 w 31"/>
                    <a:gd name="T11" fmla="*/ 84 h 91"/>
                    <a:gd name="T12" fmla="*/ 30 w 31"/>
                    <a:gd name="T13" fmla="*/ 67 h 91"/>
                    <a:gd name="T14" fmla="*/ 24 w 31"/>
                    <a:gd name="T15" fmla="*/ 61 h 91"/>
                    <a:gd name="T16" fmla="*/ 7 w 31"/>
                    <a:gd name="T17" fmla="*/ 60 h 9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31"/>
                    <a:gd name="T28" fmla="*/ 0 h 91"/>
                    <a:gd name="T29" fmla="*/ 31 w 31"/>
                    <a:gd name="T30" fmla="*/ 91 h 9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31" h="91">
                      <a:moveTo>
                        <a:pt x="7" y="60"/>
                      </a:moveTo>
                      <a:lnTo>
                        <a:pt x="0" y="66"/>
                      </a:lnTo>
                      <a:lnTo>
                        <a:pt x="0" y="84"/>
                      </a:lnTo>
                      <a:lnTo>
                        <a:pt x="6" y="90"/>
                      </a:lnTo>
                      <a:lnTo>
                        <a:pt x="23" y="91"/>
                      </a:lnTo>
                      <a:lnTo>
                        <a:pt x="30" y="84"/>
                      </a:lnTo>
                      <a:lnTo>
                        <a:pt x="30" y="67"/>
                      </a:lnTo>
                      <a:lnTo>
                        <a:pt x="24" y="61"/>
                      </a:lnTo>
                      <a:lnTo>
                        <a:pt x="7" y="6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63" name="Freeform 21">
                  <a:extLst>
                    <a:ext uri="{FF2B5EF4-FFF2-40B4-BE49-F238E27FC236}">
                      <a16:creationId xmlns:a16="http://schemas.microsoft.com/office/drawing/2014/main" id="{79178834-24B8-4FEB-8FA1-3684E363440D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7263" y="184"/>
                  <a:ext cx="31" cy="91"/>
                </a:xfrm>
                <a:custGeom>
                  <a:avLst/>
                  <a:gdLst>
                    <a:gd name="T0" fmla="*/ 7 w 31"/>
                    <a:gd name="T1" fmla="*/ 0 h 91"/>
                    <a:gd name="T2" fmla="*/ 0 w 31"/>
                    <a:gd name="T3" fmla="*/ 6 h 91"/>
                    <a:gd name="T4" fmla="*/ 0 w 31"/>
                    <a:gd name="T5" fmla="*/ 24 h 91"/>
                    <a:gd name="T6" fmla="*/ 6 w 31"/>
                    <a:gd name="T7" fmla="*/ 30 h 91"/>
                    <a:gd name="T8" fmla="*/ 23 w 31"/>
                    <a:gd name="T9" fmla="*/ 31 h 91"/>
                    <a:gd name="T10" fmla="*/ 30 w 31"/>
                    <a:gd name="T11" fmla="*/ 24 h 91"/>
                    <a:gd name="T12" fmla="*/ 30 w 31"/>
                    <a:gd name="T13" fmla="*/ 7 h 91"/>
                    <a:gd name="T14" fmla="*/ 24 w 31"/>
                    <a:gd name="T15" fmla="*/ 1 h 91"/>
                    <a:gd name="T16" fmla="*/ 7 w 31"/>
                    <a:gd name="T17" fmla="*/ 0 h 91"/>
                    <a:gd name="T18" fmla="*/ 0 60000 65536"/>
                    <a:gd name="T19" fmla="*/ 0 60000 65536"/>
                    <a:gd name="T20" fmla="*/ 0 60000 65536"/>
                    <a:gd name="T21" fmla="*/ 0 60000 65536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w 31"/>
                    <a:gd name="T28" fmla="*/ 0 h 91"/>
                    <a:gd name="T29" fmla="*/ 31 w 31"/>
                    <a:gd name="T30" fmla="*/ 91 h 91"/>
                  </a:gdLst>
                  <a:ahLst/>
                  <a:cxnLst>
                    <a:cxn ang="T18">
                      <a:pos x="T0" y="T1"/>
                    </a:cxn>
                    <a:cxn ang="T19">
                      <a:pos x="T2" y="T3"/>
                    </a:cxn>
                    <a:cxn ang="T20">
                      <a:pos x="T4" y="T5"/>
                    </a:cxn>
                    <a:cxn ang="T21">
                      <a:pos x="T6" y="T7"/>
                    </a:cxn>
                    <a:cxn ang="T22">
                      <a:pos x="T8" y="T9"/>
                    </a:cxn>
                    <a:cxn ang="T23">
                      <a:pos x="T10" y="T11"/>
                    </a:cxn>
                    <a:cxn ang="T24">
                      <a:pos x="T12" y="T13"/>
                    </a:cxn>
                    <a:cxn ang="T25">
                      <a:pos x="T14" y="T15"/>
                    </a:cxn>
                    <a:cxn ang="T26">
                      <a:pos x="T16" y="T17"/>
                    </a:cxn>
                  </a:cxnLst>
                  <a:rect l="T27" t="T28" r="T29" b="T30"/>
                  <a:pathLst>
                    <a:path w="31" h="91">
                      <a:moveTo>
                        <a:pt x="7" y="0"/>
                      </a:moveTo>
                      <a:lnTo>
                        <a:pt x="0" y="6"/>
                      </a:lnTo>
                      <a:lnTo>
                        <a:pt x="0" y="24"/>
                      </a:lnTo>
                      <a:lnTo>
                        <a:pt x="6" y="30"/>
                      </a:lnTo>
                      <a:lnTo>
                        <a:pt x="23" y="31"/>
                      </a:lnTo>
                      <a:lnTo>
                        <a:pt x="30" y="24"/>
                      </a:lnTo>
                      <a:lnTo>
                        <a:pt x="30" y="7"/>
                      </a:lnTo>
                      <a:lnTo>
                        <a:pt x="24" y="1"/>
                      </a:lnTo>
                      <a:lnTo>
                        <a:pt x="7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41" name="Group 10">
              <a:extLst>
                <a:ext uri="{FF2B5EF4-FFF2-40B4-BE49-F238E27FC236}">
                  <a16:creationId xmlns:a16="http://schemas.microsoft.com/office/drawing/2014/main" id="{F0DA7732-D13C-45B3-BA98-64744052FE01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151313" y="1927225"/>
              <a:ext cx="157162" cy="95250"/>
              <a:chOff x="6538" y="146"/>
              <a:chExt cx="248" cy="151"/>
            </a:xfrm>
          </p:grpSpPr>
          <p:grpSp>
            <p:nvGrpSpPr>
              <p:cNvPr id="64551" name="Group 15">
                <a:extLst>
                  <a:ext uri="{FF2B5EF4-FFF2-40B4-BE49-F238E27FC236}">
                    <a16:creationId xmlns:a16="http://schemas.microsoft.com/office/drawing/2014/main" id="{B9248923-AFD3-4F45-BFDD-048C0445F55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538" y="167"/>
                <a:ext cx="141" cy="130"/>
                <a:chOff x="6538" y="167"/>
                <a:chExt cx="141" cy="130"/>
              </a:xfrm>
            </p:grpSpPr>
            <p:sp>
              <p:nvSpPr>
                <p:cNvPr id="64556" name="Freeform 18">
                  <a:extLst>
                    <a:ext uri="{FF2B5EF4-FFF2-40B4-BE49-F238E27FC236}">
                      <a16:creationId xmlns:a16="http://schemas.microsoft.com/office/drawing/2014/main" id="{ACFE517C-B5AB-471A-87C1-BFFFF5F563E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38" y="167"/>
                  <a:ext cx="141" cy="130"/>
                </a:xfrm>
                <a:custGeom>
                  <a:avLst/>
                  <a:gdLst>
                    <a:gd name="T0" fmla="*/ 53 w 141"/>
                    <a:gd name="T1" fmla="*/ 0 h 130"/>
                    <a:gd name="T2" fmla="*/ 0 w 141"/>
                    <a:gd name="T3" fmla="*/ 0 h 130"/>
                    <a:gd name="T4" fmla="*/ 0 w 141"/>
                    <a:gd name="T5" fmla="*/ 4 h 130"/>
                    <a:gd name="T6" fmla="*/ 17 w 141"/>
                    <a:gd name="T7" fmla="*/ 5 h 130"/>
                    <a:gd name="T8" fmla="*/ 19 w 141"/>
                    <a:gd name="T9" fmla="*/ 7 h 130"/>
                    <a:gd name="T10" fmla="*/ 19 w 141"/>
                    <a:gd name="T11" fmla="*/ 122 h 130"/>
                    <a:gd name="T12" fmla="*/ 17 w 141"/>
                    <a:gd name="T13" fmla="*/ 124 h 130"/>
                    <a:gd name="T14" fmla="*/ 1 w 141"/>
                    <a:gd name="T15" fmla="*/ 125 h 130"/>
                    <a:gd name="T16" fmla="*/ 1 w 141"/>
                    <a:gd name="T17" fmla="*/ 130 h 130"/>
                    <a:gd name="T18" fmla="*/ 54 w 141"/>
                    <a:gd name="T19" fmla="*/ 130 h 130"/>
                    <a:gd name="T20" fmla="*/ 54 w 141"/>
                    <a:gd name="T21" fmla="*/ 125 h 130"/>
                    <a:gd name="T22" fmla="*/ 37 w 141"/>
                    <a:gd name="T23" fmla="*/ 124 h 130"/>
                    <a:gd name="T24" fmla="*/ 36 w 141"/>
                    <a:gd name="T25" fmla="*/ 122 h 130"/>
                    <a:gd name="T26" fmla="*/ 36 w 141"/>
                    <a:gd name="T27" fmla="*/ 65 h 130"/>
                    <a:gd name="T28" fmla="*/ 122 w 141"/>
                    <a:gd name="T29" fmla="*/ 65 h 130"/>
                    <a:gd name="T30" fmla="*/ 122 w 141"/>
                    <a:gd name="T31" fmla="*/ 57 h 130"/>
                    <a:gd name="T32" fmla="*/ 36 w 141"/>
                    <a:gd name="T33" fmla="*/ 57 h 130"/>
                    <a:gd name="T34" fmla="*/ 36 w 141"/>
                    <a:gd name="T35" fmla="*/ 7 h 130"/>
                    <a:gd name="T36" fmla="*/ 37 w 141"/>
                    <a:gd name="T37" fmla="*/ 5 h 130"/>
                    <a:gd name="T38" fmla="*/ 53 w 141"/>
                    <a:gd name="T39" fmla="*/ 4 h 130"/>
                    <a:gd name="T40" fmla="*/ 53 w 141"/>
                    <a:gd name="T41" fmla="*/ 0 h 130"/>
                    <a:gd name="T42" fmla="*/ 0 60000 65536"/>
                    <a:gd name="T43" fmla="*/ 0 60000 65536"/>
                    <a:gd name="T44" fmla="*/ 0 60000 65536"/>
                    <a:gd name="T45" fmla="*/ 0 60000 65536"/>
                    <a:gd name="T46" fmla="*/ 0 60000 65536"/>
                    <a:gd name="T47" fmla="*/ 0 60000 65536"/>
                    <a:gd name="T48" fmla="*/ 0 60000 65536"/>
                    <a:gd name="T49" fmla="*/ 0 60000 65536"/>
                    <a:gd name="T50" fmla="*/ 0 60000 65536"/>
                    <a:gd name="T51" fmla="*/ 0 60000 65536"/>
                    <a:gd name="T52" fmla="*/ 0 60000 65536"/>
                    <a:gd name="T53" fmla="*/ 0 60000 65536"/>
                    <a:gd name="T54" fmla="*/ 0 60000 65536"/>
                    <a:gd name="T55" fmla="*/ 0 60000 65536"/>
                    <a:gd name="T56" fmla="*/ 0 60000 65536"/>
                    <a:gd name="T57" fmla="*/ 0 60000 65536"/>
                    <a:gd name="T58" fmla="*/ 0 60000 65536"/>
                    <a:gd name="T59" fmla="*/ 0 60000 65536"/>
                    <a:gd name="T60" fmla="*/ 0 60000 65536"/>
                    <a:gd name="T61" fmla="*/ 0 60000 65536"/>
                    <a:gd name="T62" fmla="*/ 0 60000 65536"/>
                    <a:gd name="T63" fmla="*/ 0 w 141"/>
                    <a:gd name="T64" fmla="*/ 0 h 130"/>
                    <a:gd name="T65" fmla="*/ 141 w 141"/>
                    <a:gd name="T66" fmla="*/ 130 h 130"/>
                  </a:gdLst>
                  <a:ahLst/>
                  <a:cxnLst>
                    <a:cxn ang="T42">
                      <a:pos x="T0" y="T1"/>
                    </a:cxn>
                    <a:cxn ang="T43">
                      <a:pos x="T2" y="T3"/>
                    </a:cxn>
                    <a:cxn ang="T44">
                      <a:pos x="T4" y="T5"/>
                    </a:cxn>
                    <a:cxn ang="T45">
                      <a:pos x="T6" y="T7"/>
                    </a:cxn>
                    <a:cxn ang="T46">
                      <a:pos x="T8" y="T9"/>
                    </a:cxn>
                    <a:cxn ang="T47">
                      <a:pos x="T10" y="T11"/>
                    </a:cxn>
                    <a:cxn ang="T48">
                      <a:pos x="T12" y="T13"/>
                    </a:cxn>
                    <a:cxn ang="T49">
                      <a:pos x="T14" y="T15"/>
                    </a:cxn>
                    <a:cxn ang="T50">
                      <a:pos x="T16" y="T17"/>
                    </a:cxn>
                    <a:cxn ang="T51">
                      <a:pos x="T18" y="T19"/>
                    </a:cxn>
                    <a:cxn ang="T52">
                      <a:pos x="T20" y="T21"/>
                    </a:cxn>
                    <a:cxn ang="T53">
                      <a:pos x="T22" y="T23"/>
                    </a:cxn>
                    <a:cxn ang="T54">
                      <a:pos x="T24" y="T25"/>
                    </a:cxn>
                    <a:cxn ang="T55">
                      <a:pos x="T26" y="T27"/>
                    </a:cxn>
                    <a:cxn ang="T56">
                      <a:pos x="T28" y="T29"/>
                    </a:cxn>
                    <a:cxn ang="T57">
                      <a:pos x="T30" y="T31"/>
                    </a:cxn>
                    <a:cxn ang="T58">
                      <a:pos x="T32" y="T33"/>
                    </a:cxn>
                    <a:cxn ang="T59">
                      <a:pos x="T34" y="T35"/>
                    </a:cxn>
                    <a:cxn ang="T60">
                      <a:pos x="T36" y="T37"/>
                    </a:cxn>
                    <a:cxn ang="T61">
                      <a:pos x="T38" y="T39"/>
                    </a:cxn>
                    <a:cxn ang="T62">
                      <a:pos x="T40" y="T41"/>
                    </a:cxn>
                  </a:cxnLst>
                  <a:rect l="T63" t="T64" r="T65" b="T66"/>
                  <a:pathLst>
                    <a:path w="141" h="130">
                      <a:moveTo>
                        <a:pt x="53" y="0"/>
                      </a:moveTo>
                      <a:lnTo>
                        <a:pt x="0" y="0"/>
                      </a:lnTo>
                      <a:lnTo>
                        <a:pt x="0" y="4"/>
                      </a:lnTo>
                      <a:lnTo>
                        <a:pt x="17" y="5"/>
                      </a:lnTo>
                      <a:lnTo>
                        <a:pt x="19" y="7"/>
                      </a:lnTo>
                      <a:lnTo>
                        <a:pt x="19" y="122"/>
                      </a:lnTo>
                      <a:lnTo>
                        <a:pt x="17" y="124"/>
                      </a:lnTo>
                      <a:lnTo>
                        <a:pt x="1" y="125"/>
                      </a:lnTo>
                      <a:lnTo>
                        <a:pt x="1" y="130"/>
                      </a:lnTo>
                      <a:lnTo>
                        <a:pt x="54" y="130"/>
                      </a:lnTo>
                      <a:lnTo>
                        <a:pt x="54" y="125"/>
                      </a:lnTo>
                      <a:lnTo>
                        <a:pt x="37" y="124"/>
                      </a:lnTo>
                      <a:lnTo>
                        <a:pt x="36" y="122"/>
                      </a:lnTo>
                      <a:lnTo>
                        <a:pt x="36" y="65"/>
                      </a:lnTo>
                      <a:lnTo>
                        <a:pt x="122" y="65"/>
                      </a:lnTo>
                      <a:lnTo>
                        <a:pt x="122" y="57"/>
                      </a:lnTo>
                      <a:lnTo>
                        <a:pt x="36" y="57"/>
                      </a:lnTo>
                      <a:lnTo>
                        <a:pt x="36" y="7"/>
                      </a:lnTo>
                      <a:lnTo>
                        <a:pt x="37" y="5"/>
                      </a:lnTo>
                      <a:lnTo>
                        <a:pt x="53" y="4"/>
                      </a:lnTo>
                      <a:lnTo>
                        <a:pt x="53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57" name="Freeform 17">
                  <a:extLst>
                    <a:ext uri="{FF2B5EF4-FFF2-40B4-BE49-F238E27FC236}">
                      <a16:creationId xmlns:a16="http://schemas.microsoft.com/office/drawing/2014/main" id="{D6576B1C-B6CA-4226-80AB-BC47A8A584BC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38" y="167"/>
                  <a:ext cx="141" cy="130"/>
                </a:xfrm>
                <a:custGeom>
                  <a:avLst/>
                  <a:gdLst>
                    <a:gd name="T0" fmla="*/ 122 w 141"/>
                    <a:gd name="T1" fmla="*/ 65 h 130"/>
                    <a:gd name="T2" fmla="*/ 105 w 141"/>
                    <a:gd name="T3" fmla="*/ 65 h 130"/>
                    <a:gd name="T4" fmla="*/ 105 w 141"/>
                    <a:gd name="T5" fmla="*/ 122 h 130"/>
                    <a:gd name="T6" fmla="*/ 103 w 141"/>
                    <a:gd name="T7" fmla="*/ 124 h 130"/>
                    <a:gd name="T8" fmla="*/ 86 w 141"/>
                    <a:gd name="T9" fmla="*/ 125 h 130"/>
                    <a:gd name="T10" fmla="*/ 86 w 141"/>
                    <a:gd name="T11" fmla="*/ 130 h 130"/>
                    <a:gd name="T12" fmla="*/ 140 w 141"/>
                    <a:gd name="T13" fmla="*/ 130 h 130"/>
                    <a:gd name="T14" fmla="*/ 140 w 141"/>
                    <a:gd name="T15" fmla="*/ 125 h 130"/>
                    <a:gd name="T16" fmla="*/ 123 w 141"/>
                    <a:gd name="T17" fmla="*/ 124 h 130"/>
                    <a:gd name="T18" fmla="*/ 122 w 141"/>
                    <a:gd name="T19" fmla="*/ 122 h 130"/>
                    <a:gd name="T20" fmla="*/ 122 w 141"/>
                    <a:gd name="T21" fmla="*/ 65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22" y="65"/>
                      </a:moveTo>
                      <a:lnTo>
                        <a:pt x="105" y="65"/>
                      </a:lnTo>
                      <a:lnTo>
                        <a:pt x="105" y="122"/>
                      </a:lnTo>
                      <a:lnTo>
                        <a:pt x="103" y="124"/>
                      </a:lnTo>
                      <a:lnTo>
                        <a:pt x="86" y="125"/>
                      </a:lnTo>
                      <a:lnTo>
                        <a:pt x="86" y="130"/>
                      </a:lnTo>
                      <a:lnTo>
                        <a:pt x="140" y="130"/>
                      </a:lnTo>
                      <a:lnTo>
                        <a:pt x="140" y="125"/>
                      </a:lnTo>
                      <a:lnTo>
                        <a:pt x="123" y="124"/>
                      </a:lnTo>
                      <a:lnTo>
                        <a:pt x="122" y="122"/>
                      </a:lnTo>
                      <a:lnTo>
                        <a:pt x="122" y="65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58" name="Freeform 16">
                  <a:extLst>
                    <a:ext uri="{FF2B5EF4-FFF2-40B4-BE49-F238E27FC236}">
                      <a16:creationId xmlns:a16="http://schemas.microsoft.com/office/drawing/2014/main" id="{D573C327-16D0-4A27-834E-DF6062C89E56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538" y="167"/>
                  <a:ext cx="141" cy="130"/>
                </a:xfrm>
                <a:custGeom>
                  <a:avLst/>
                  <a:gdLst>
                    <a:gd name="T0" fmla="*/ 140 w 141"/>
                    <a:gd name="T1" fmla="*/ 0 h 130"/>
                    <a:gd name="T2" fmla="*/ 87 w 141"/>
                    <a:gd name="T3" fmla="*/ 0 h 130"/>
                    <a:gd name="T4" fmla="*/ 87 w 141"/>
                    <a:gd name="T5" fmla="*/ 4 h 130"/>
                    <a:gd name="T6" fmla="*/ 103 w 141"/>
                    <a:gd name="T7" fmla="*/ 5 h 130"/>
                    <a:gd name="T8" fmla="*/ 105 w 141"/>
                    <a:gd name="T9" fmla="*/ 7 h 130"/>
                    <a:gd name="T10" fmla="*/ 105 w 141"/>
                    <a:gd name="T11" fmla="*/ 57 h 130"/>
                    <a:gd name="T12" fmla="*/ 122 w 141"/>
                    <a:gd name="T13" fmla="*/ 57 h 130"/>
                    <a:gd name="T14" fmla="*/ 122 w 141"/>
                    <a:gd name="T15" fmla="*/ 7 h 130"/>
                    <a:gd name="T16" fmla="*/ 123 w 141"/>
                    <a:gd name="T17" fmla="*/ 5 h 130"/>
                    <a:gd name="T18" fmla="*/ 140 w 141"/>
                    <a:gd name="T19" fmla="*/ 4 h 130"/>
                    <a:gd name="T20" fmla="*/ 140 w 141"/>
                    <a:gd name="T21" fmla="*/ 0 h 130"/>
                    <a:gd name="T22" fmla="*/ 0 60000 65536"/>
                    <a:gd name="T23" fmla="*/ 0 60000 65536"/>
                    <a:gd name="T24" fmla="*/ 0 60000 65536"/>
                    <a:gd name="T25" fmla="*/ 0 60000 65536"/>
                    <a:gd name="T26" fmla="*/ 0 60000 65536"/>
                    <a:gd name="T27" fmla="*/ 0 60000 65536"/>
                    <a:gd name="T28" fmla="*/ 0 60000 65536"/>
                    <a:gd name="T29" fmla="*/ 0 60000 65536"/>
                    <a:gd name="T30" fmla="*/ 0 60000 65536"/>
                    <a:gd name="T31" fmla="*/ 0 60000 65536"/>
                    <a:gd name="T32" fmla="*/ 0 60000 65536"/>
                    <a:gd name="T33" fmla="*/ 0 w 141"/>
                    <a:gd name="T34" fmla="*/ 0 h 130"/>
                    <a:gd name="T35" fmla="*/ 141 w 141"/>
                    <a:gd name="T36" fmla="*/ 130 h 130"/>
                  </a:gdLst>
                  <a:ahLst/>
                  <a:cxnLst>
                    <a:cxn ang="T22">
                      <a:pos x="T0" y="T1"/>
                    </a:cxn>
                    <a:cxn ang="T23">
                      <a:pos x="T2" y="T3"/>
                    </a:cxn>
                    <a:cxn ang="T24">
                      <a:pos x="T4" y="T5"/>
                    </a:cxn>
                    <a:cxn ang="T25">
                      <a:pos x="T6" y="T7"/>
                    </a:cxn>
                    <a:cxn ang="T26">
                      <a:pos x="T8" y="T9"/>
                    </a:cxn>
                    <a:cxn ang="T27">
                      <a:pos x="T10" y="T11"/>
                    </a:cxn>
                    <a:cxn ang="T28">
                      <a:pos x="T12" y="T13"/>
                    </a:cxn>
                    <a:cxn ang="T29">
                      <a:pos x="T14" y="T15"/>
                    </a:cxn>
                    <a:cxn ang="T30">
                      <a:pos x="T16" y="T17"/>
                    </a:cxn>
                    <a:cxn ang="T31">
                      <a:pos x="T18" y="T19"/>
                    </a:cxn>
                    <a:cxn ang="T32">
                      <a:pos x="T20" y="T21"/>
                    </a:cxn>
                  </a:cxnLst>
                  <a:rect l="T33" t="T34" r="T35" b="T36"/>
                  <a:pathLst>
                    <a:path w="141" h="130">
                      <a:moveTo>
                        <a:pt x="140" y="0"/>
                      </a:moveTo>
                      <a:lnTo>
                        <a:pt x="87" y="0"/>
                      </a:lnTo>
                      <a:lnTo>
                        <a:pt x="87" y="4"/>
                      </a:lnTo>
                      <a:lnTo>
                        <a:pt x="103" y="5"/>
                      </a:lnTo>
                      <a:lnTo>
                        <a:pt x="105" y="7"/>
                      </a:lnTo>
                      <a:lnTo>
                        <a:pt x="105" y="57"/>
                      </a:lnTo>
                      <a:lnTo>
                        <a:pt x="122" y="57"/>
                      </a:lnTo>
                      <a:lnTo>
                        <a:pt x="122" y="7"/>
                      </a:lnTo>
                      <a:lnTo>
                        <a:pt x="123" y="5"/>
                      </a:lnTo>
                      <a:lnTo>
                        <a:pt x="140" y="4"/>
                      </a:lnTo>
                      <a:lnTo>
                        <a:pt x="14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52" name="Group 11">
                <a:extLst>
                  <a:ext uri="{FF2B5EF4-FFF2-40B4-BE49-F238E27FC236}">
                    <a16:creationId xmlns:a16="http://schemas.microsoft.com/office/drawing/2014/main" id="{76379C5C-7E2A-41C1-B3CC-9C768B2FACA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701" y="146"/>
                <a:ext cx="86" cy="86"/>
                <a:chOff x="6701" y="146"/>
                <a:chExt cx="86" cy="86"/>
              </a:xfrm>
            </p:grpSpPr>
            <p:sp>
              <p:nvSpPr>
                <p:cNvPr id="64553" name="Freeform 14">
                  <a:extLst>
                    <a:ext uri="{FF2B5EF4-FFF2-40B4-BE49-F238E27FC236}">
                      <a16:creationId xmlns:a16="http://schemas.microsoft.com/office/drawing/2014/main" id="{E9C8B13E-C6C1-428F-8FA0-8BAF4E3DBF44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701" y="146"/>
                  <a:ext cx="86" cy="86"/>
                </a:xfrm>
                <a:custGeom>
                  <a:avLst/>
                  <a:gdLst>
                    <a:gd name="T0" fmla="*/ 48 w 86"/>
                    <a:gd name="T1" fmla="*/ 49 h 86"/>
                    <a:gd name="T2" fmla="*/ 36 w 86"/>
                    <a:gd name="T3" fmla="*/ 49 h 86"/>
                    <a:gd name="T4" fmla="*/ 36 w 86"/>
                    <a:gd name="T5" fmla="*/ 86 h 86"/>
                    <a:gd name="T6" fmla="*/ 48 w 86"/>
                    <a:gd name="T7" fmla="*/ 86 h 86"/>
                    <a:gd name="T8" fmla="*/ 48 w 86"/>
                    <a:gd name="T9" fmla="*/ 49 h 86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86"/>
                    <a:gd name="T16" fmla="*/ 0 h 86"/>
                    <a:gd name="T17" fmla="*/ 86 w 86"/>
                    <a:gd name="T18" fmla="*/ 86 h 86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86" h="86">
                      <a:moveTo>
                        <a:pt x="48" y="49"/>
                      </a:moveTo>
                      <a:lnTo>
                        <a:pt x="36" y="49"/>
                      </a:lnTo>
                      <a:lnTo>
                        <a:pt x="36" y="86"/>
                      </a:lnTo>
                      <a:lnTo>
                        <a:pt x="48" y="86"/>
                      </a:lnTo>
                      <a:lnTo>
                        <a:pt x="48" y="49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54" name="Freeform 13">
                  <a:extLst>
                    <a:ext uri="{FF2B5EF4-FFF2-40B4-BE49-F238E27FC236}">
                      <a16:creationId xmlns:a16="http://schemas.microsoft.com/office/drawing/2014/main" id="{EF57800E-D7EC-4A55-A572-4FBA1B12FEF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701" y="146"/>
                  <a:ext cx="86" cy="86"/>
                </a:xfrm>
                <a:custGeom>
                  <a:avLst/>
                  <a:gdLst>
                    <a:gd name="T0" fmla="*/ 85 w 86"/>
                    <a:gd name="T1" fmla="*/ 37 h 86"/>
                    <a:gd name="T2" fmla="*/ 0 w 86"/>
                    <a:gd name="T3" fmla="*/ 37 h 86"/>
                    <a:gd name="T4" fmla="*/ 0 w 86"/>
                    <a:gd name="T5" fmla="*/ 49 h 86"/>
                    <a:gd name="T6" fmla="*/ 85 w 86"/>
                    <a:gd name="T7" fmla="*/ 49 h 86"/>
                    <a:gd name="T8" fmla="*/ 85 w 86"/>
                    <a:gd name="T9" fmla="*/ 37 h 86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86"/>
                    <a:gd name="T16" fmla="*/ 0 h 86"/>
                    <a:gd name="T17" fmla="*/ 86 w 86"/>
                    <a:gd name="T18" fmla="*/ 86 h 86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86" h="86">
                      <a:moveTo>
                        <a:pt x="85" y="37"/>
                      </a:moveTo>
                      <a:lnTo>
                        <a:pt x="0" y="37"/>
                      </a:lnTo>
                      <a:lnTo>
                        <a:pt x="0" y="49"/>
                      </a:lnTo>
                      <a:lnTo>
                        <a:pt x="85" y="49"/>
                      </a:lnTo>
                      <a:lnTo>
                        <a:pt x="85" y="37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  <p:sp>
              <p:nvSpPr>
                <p:cNvPr id="64555" name="Freeform 12">
                  <a:extLst>
                    <a:ext uri="{FF2B5EF4-FFF2-40B4-BE49-F238E27FC236}">
                      <a16:creationId xmlns:a16="http://schemas.microsoft.com/office/drawing/2014/main" id="{EB77EE4A-1818-4347-82B0-31B421FDE195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701" y="146"/>
                  <a:ext cx="86" cy="86"/>
                </a:xfrm>
                <a:custGeom>
                  <a:avLst/>
                  <a:gdLst>
                    <a:gd name="T0" fmla="*/ 48 w 86"/>
                    <a:gd name="T1" fmla="*/ 0 h 86"/>
                    <a:gd name="T2" fmla="*/ 36 w 86"/>
                    <a:gd name="T3" fmla="*/ 0 h 86"/>
                    <a:gd name="T4" fmla="*/ 36 w 86"/>
                    <a:gd name="T5" fmla="*/ 37 h 86"/>
                    <a:gd name="T6" fmla="*/ 48 w 86"/>
                    <a:gd name="T7" fmla="*/ 37 h 86"/>
                    <a:gd name="T8" fmla="*/ 48 w 86"/>
                    <a:gd name="T9" fmla="*/ 0 h 86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86"/>
                    <a:gd name="T16" fmla="*/ 0 h 86"/>
                    <a:gd name="T17" fmla="*/ 86 w 86"/>
                    <a:gd name="T18" fmla="*/ 86 h 86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86" h="86">
                      <a:moveTo>
                        <a:pt x="48" y="0"/>
                      </a:moveTo>
                      <a:lnTo>
                        <a:pt x="36" y="0"/>
                      </a:lnTo>
                      <a:lnTo>
                        <a:pt x="36" y="37"/>
                      </a:lnTo>
                      <a:lnTo>
                        <a:pt x="48" y="37"/>
                      </a:lnTo>
                      <a:lnTo>
                        <a:pt x="48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  <p:grpSp>
          <p:nvGrpSpPr>
            <p:cNvPr id="64542" name="Group 6">
              <a:extLst>
                <a:ext uri="{FF2B5EF4-FFF2-40B4-BE49-F238E27FC236}">
                  <a16:creationId xmlns:a16="http://schemas.microsoft.com/office/drawing/2014/main" id="{E92CE331-B34D-47B5-901C-6DFDCBC5159E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4371975" y="1944688"/>
              <a:ext cx="74613" cy="74612"/>
              <a:chOff x="6886" y="173"/>
              <a:chExt cx="118" cy="118"/>
            </a:xfrm>
          </p:grpSpPr>
          <p:sp>
            <p:nvSpPr>
              <p:cNvPr id="64548" name="Freeform 9">
                <a:extLst>
                  <a:ext uri="{FF2B5EF4-FFF2-40B4-BE49-F238E27FC236}">
                    <a16:creationId xmlns:a16="http://schemas.microsoft.com/office/drawing/2014/main" id="{1C65602B-8BF2-4CC3-9960-4E7450DB45E1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86" y="173"/>
                <a:ext cx="118" cy="118"/>
              </a:xfrm>
              <a:custGeom>
                <a:avLst/>
                <a:gdLst>
                  <a:gd name="T0" fmla="*/ 64 w 118"/>
                  <a:gd name="T1" fmla="*/ 64 h 118"/>
                  <a:gd name="T2" fmla="*/ 54 w 118"/>
                  <a:gd name="T3" fmla="*/ 64 h 118"/>
                  <a:gd name="T4" fmla="*/ 54 w 118"/>
                  <a:gd name="T5" fmla="*/ 118 h 118"/>
                  <a:gd name="T6" fmla="*/ 64 w 118"/>
                  <a:gd name="T7" fmla="*/ 118 h 118"/>
                  <a:gd name="T8" fmla="*/ 64 w 118"/>
                  <a:gd name="T9" fmla="*/ 64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64" y="64"/>
                    </a:moveTo>
                    <a:lnTo>
                      <a:pt x="54" y="64"/>
                    </a:lnTo>
                    <a:lnTo>
                      <a:pt x="54" y="118"/>
                    </a:lnTo>
                    <a:lnTo>
                      <a:pt x="64" y="118"/>
                    </a:lnTo>
                    <a:lnTo>
                      <a:pt x="64" y="64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64549" name="Freeform 8">
                <a:extLst>
                  <a:ext uri="{FF2B5EF4-FFF2-40B4-BE49-F238E27FC236}">
                    <a16:creationId xmlns:a16="http://schemas.microsoft.com/office/drawing/2014/main" id="{03ED6F2F-F900-47E9-B37F-02071DA82172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86" y="173"/>
                <a:ext cx="118" cy="118"/>
              </a:xfrm>
              <a:custGeom>
                <a:avLst/>
                <a:gdLst>
                  <a:gd name="T0" fmla="*/ 118 w 118"/>
                  <a:gd name="T1" fmla="*/ 54 h 118"/>
                  <a:gd name="T2" fmla="*/ 0 w 118"/>
                  <a:gd name="T3" fmla="*/ 54 h 118"/>
                  <a:gd name="T4" fmla="*/ 0 w 118"/>
                  <a:gd name="T5" fmla="*/ 64 h 118"/>
                  <a:gd name="T6" fmla="*/ 118 w 118"/>
                  <a:gd name="T7" fmla="*/ 64 h 118"/>
                  <a:gd name="T8" fmla="*/ 118 w 118"/>
                  <a:gd name="T9" fmla="*/ 54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118" y="54"/>
                    </a:moveTo>
                    <a:lnTo>
                      <a:pt x="0" y="54"/>
                    </a:lnTo>
                    <a:lnTo>
                      <a:pt x="0" y="64"/>
                    </a:lnTo>
                    <a:lnTo>
                      <a:pt x="118" y="64"/>
                    </a:lnTo>
                    <a:lnTo>
                      <a:pt x="118" y="54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  <p:sp>
            <p:nvSpPr>
              <p:cNvPr id="64550" name="Freeform 7">
                <a:extLst>
                  <a:ext uri="{FF2B5EF4-FFF2-40B4-BE49-F238E27FC236}">
                    <a16:creationId xmlns:a16="http://schemas.microsoft.com/office/drawing/2014/main" id="{9842E8C1-A076-49B6-B62E-635E1629901B}"/>
                  </a:ext>
                </a:extLst>
              </p:cNvPr>
              <p:cNvSpPr>
                <a:spLocks/>
              </p:cNvSpPr>
              <p:nvPr/>
            </p:nvSpPr>
            <p:spPr bwMode="auto">
              <a:xfrm>
                <a:off x="6886" y="173"/>
                <a:ext cx="118" cy="118"/>
              </a:xfrm>
              <a:custGeom>
                <a:avLst/>
                <a:gdLst>
                  <a:gd name="T0" fmla="*/ 64 w 118"/>
                  <a:gd name="T1" fmla="*/ 0 h 118"/>
                  <a:gd name="T2" fmla="*/ 54 w 118"/>
                  <a:gd name="T3" fmla="*/ 0 h 118"/>
                  <a:gd name="T4" fmla="*/ 54 w 118"/>
                  <a:gd name="T5" fmla="*/ 54 h 118"/>
                  <a:gd name="T6" fmla="*/ 64 w 118"/>
                  <a:gd name="T7" fmla="*/ 54 h 118"/>
                  <a:gd name="T8" fmla="*/ 64 w 118"/>
                  <a:gd name="T9" fmla="*/ 0 h 11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8"/>
                  <a:gd name="T16" fmla="*/ 0 h 118"/>
                  <a:gd name="T17" fmla="*/ 118 w 118"/>
                  <a:gd name="T18" fmla="*/ 118 h 11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8" h="118">
                    <a:moveTo>
                      <a:pt x="64" y="0"/>
                    </a:moveTo>
                    <a:lnTo>
                      <a:pt x="54" y="0"/>
                    </a:lnTo>
                    <a:lnTo>
                      <a:pt x="54" y="54"/>
                    </a:lnTo>
                    <a:lnTo>
                      <a:pt x="64" y="54"/>
                    </a:lnTo>
                    <a:lnTo>
                      <a:pt x="64" y="0"/>
                    </a:lnTo>
                    <a:close/>
                  </a:path>
                </a:pathLst>
              </a:custGeom>
              <a:solidFill>
                <a:srgbClr val="231F2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l-GR"/>
              </a:p>
            </p:txBody>
          </p:sp>
        </p:grpSp>
        <p:grpSp>
          <p:nvGrpSpPr>
            <p:cNvPr id="64543" name="Group 1">
              <a:extLst>
                <a:ext uri="{FF2B5EF4-FFF2-40B4-BE49-F238E27FC236}">
                  <a16:creationId xmlns:a16="http://schemas.microsoft.com/office/drawing/2014/main" id="{959FE2E9-D2C6-4A7E-89F1-C8922CFCA43F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3686175" y="1951038"/>
              <a:ext cx="338138" cy="61912"/>
              <a:chOff x="5804" y="183"/>
              <a:chExt cx="532" cy="97"/>
            </a:xfrm>
          </p:grpSpPr>
          <p:grpSp>
            <p:nvGrpSpPr>
              <p:cNvPr id="64544" name="Group 4">
                <a:extLst>
                  <a:ext uri="{FF2B5EF4-FFF2-40B4-BE49-F238E27FC236}">
                    <a16:creationId xmlns:a16="http://schemas.microsoft.com/office/drawing/2014/main" id="{D3EBAF88-3604-4C13-81D1-309ECBAFE55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6177" y="183"/>
                <a:ext cx="159" cy="97"/>
                <a:chOff x="6177" y="183"/>
                <a:chExt cx="159" cy="97"/>
              </a:xfrm>
            </p:grpSpPr>
            <p:sp>
              <p:nvSpPr>
                <p:cNvPr id="64547" name="Freeform 5">
                  <a:extLst>
                    <a:ext uri="{FF2B5EF4-FFF2-40B4-BE49-F238E27FC236}">
                      <a16:creationId xmlns:a16="http://schemas.microsoft.com/office/drawing/2014/main" id="{DD9F28DD-3F33-4E2C-822D-AA214BA62A7A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6177" y="183"/>
                  <a:ext cx="159" cy="97"/>
                </a:xfrm>
                <a:custGeom>
                  <a:avLst/>
                  <a:gdLst>
                    <a:gd name="T0" fmla="*/ 0 w 159"/>
                    <a:gd name="T1" fmla="*/ 0 h 97"/>
                    <a:gd name="T2" fmla="*/ 39 w 159"/>
                    <a:gd name="T3" fmla="*/ 50 h 97"/>
                    <a:gd name="T4" fmla="*/ 0 w 159"/>
                    <a:gd name="T5" fmla="*/ 97 h 97"/>
                    <a:gd name="T6" fmla="*/ 158 w 159"/>
                    <a:gd name="T7" fmla="*/ 50 h 97"/>
                    <a:gd name="T8" fmla="*/ 0 w 159"/>
                    <a:gd name="T9" fmla="*/ 0 h 9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59"/>
                    <a:gd name="T16" fmla="*/ 0 h 97"/>
                    <a:gd name="T17" fmla="*/ 159 w 159"/>
                    <a:gd name="T18" fmla="*/ 97 h 9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59" h="97">
                      <a:moveTo>
                        <a:pt x="0" y="0"/>
                      </a:moveTo>
                      <a:lnTo>
                        <a:pt x="39" y="50"/>
                      </a:lnTo>
                      <a:lnTo>
                        <a:pt x="0" y="97"/>
                      </a:lnTo>
                      <a:lnTo>
                        <a:pt x="158" y="50"/>
                      </a:lnTo>
                      <a:lnTo>
                        <a:pt x="0" y="0"/>
                      </a:lnTo>
                      <a:close/>
                    </a:path>
                  </a:pathLst>
                </a:custGeom>
                <a:solidFill>
                  <a:srgbClr val="231F2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  <p:grpSp>
            <p:nvGrpSpPr>
              <p:cNvPr id="64545" name="Group 2">
                <a:extLst>
                  <a:ext uri="{FF2B5EF4-FFF2-40B4-BE49-F238E27FC236}">
                    <a16:creationId xmlns:a16="http://schemas.microsoft.com/office/drawing/2014/main" id="{98F37A83-8D2E-4346-BF4E-AA3220D88A1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5810" y="233"/>
                <a:ext cx="425" cy="2"/>
                <a:chOff x="5810" y="233"/>
                <a:chExt cx="425" cy="2"/>
              </a:xfrm>
            </p:grpSpPr>
            <p:sp>
              <p:nvSpPr>
                <p:cNvPr id="64546" name="Freeform 3">
                  <a:extLst>
                    <a:ext uri="{FF2B5EF4-FFF2-40B4-BE49-F238E27FC236}">
                      <a16:creationId xmlns:a16="http://schemas.microsoft.com/office/drawing/2014/main" id="{46C50A7B-E172-4F3E-B5B9-74E134BFA088}"/>
                    </a:ext>
                  </a:extLst>
                </p:cNvPr>
                <p:cNvSpPr>
                  <a:spLocks/>
                </p:cNvSpPr>
                <p:nvPr/>
              </p:nvSpPr>
              <p:spPr bwMode="auto">
                <a:xfrm>
                  <a:off x="5810" y="233"/>
                  <a:ext cx="425" cy="2"/>
                </a:xfrm>
                <a:custGeom>
                  <a:avLst/>
                  <a:gdLst>
                    <a:gd name="T0" fmla="*/ 425 w 425"/>
                    <a:gd name="T1" fmla="*/ 0 h 2"/>
                    <a:gd name="T2" fmla="*/ 0 w 425"/>
                    <a:gd name="T3" fmla="*/ 0 h 2"/>
                    <a:gd name="T4" fmla="*/ 0 60000 65536"/>
                    <a:gd name="T5" fmla="*/ 0 60000 65536"/>
                    <a:gd name="T6" fmla="*/ 0 w 425"/>
                    <a:gd name="T7" fmla="*/ 0 h 2"/>
                    <a:gd name="T8" fmla="*/ 425 w 425"/>
                    <a:gd name="T9" fmla="*/ 2 h 2"/>
                  </a:gdLst>
                  <a:ahLst/>
                  <a:cxnLst>
                    <a:cxn ang="T4">
                      <a:pos x="T0" y="T1"/>
                    </a:cxn>
                    <a:cxn ang="T5">
                      <a:pos x="T2" y="T3"/>
                    </a:cxn>
                  </a:cxnLst>
                  <a:rect l="T6" t="T7" r="T8" b="T9"/>
                  <a:pathLst>
                    <a:path w="425" h="2">
                      <a:moveTo>
                        <a:pt x="425" y="0"/>
                      </a:moveTo>
                      <a:lnTo>
                        <a:pt x="0" y="0"/>
                      </a:lnTo>
                    </a:path>
                  </a:pathLst>
                </a:custGeom>
                <a:noFill/>
                <a:ln w="7620">
                  <a:solidFill>
                    <a:srgbClr val="231F20"/>
                  </a:solidFill>
                  <a:round/>
                  <a:headEnd/>
                  <a:tailEnd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</a:extLst>
              </p:spPr>
              <p:txBody>
                <a:bodyPr/>
                <a:lstStyle/>
                <a:p>
                  <a:endParaRPr lang="el-GR"/>
                </a:p>
              </p:txBody>
            </p:sp>
          </p:grpSp>
        </p:grpSp>
      </p:grpSp>
      <p:sp>
        <p:nvSpPr>
          <p:cNvPr id="64516" name="Rectangle 140">
            <a:extLst>
              <a:ext uri="{FF2B5EF4-FFF2-40B4-BE49-F238E27FC236}">
                <a16:creationId xmlns:a16="http://schemas.microsoft.com/office/drawing/2014/main" id="{D83BEA71-2CFA-4C6A-8221-095DC235B31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4517" name="Rectangle 141">
            <a:extLst>
              <a:ext uri="{FF2B5EF4-FFF2-40B4-BE49-F238E27FC236}">
                <a16:creationId xmlns:a16="http://schemas.microsoft.com/office/drawing/2014/main" id="{22C3D92D-FF7D-4140-BECD-B137C9C275C6}"/>
              </a:ext>
            </a:extLst>
          </p:cNvPr>
          <p:cNvSpPr>
            <a:spLocks noChangeArrowheads="1"/>
          </p:cNvSpPr>
          <p:nvPr/>
        </p:nvSpPr>
        <p:spPr bwMode="auto">
          <a:xfrm>
            <a:off x="684213" y="2220913"/>
            <a:ext cx="2087562" cy="306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75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n-US" altLang="en-US" sz="1400" i="1">
                <a:solidFill>
                  <a:srgbClr val="231F20"/>
                </a:solidFill>
                <a:latin typeface="Georgia" panose="02040502050405020303" pitchFamily="18" charset="0"/>
              </a:rPr>
              <a:t>Διάσπαση δεσμού</a:t>
            </a:r>
            <a:endParaRPr lang="el-GR" altLang="en-US" sz="1400">
              <a:latin typeface="Georgia" panose="02040502050405020303" pitchFamily="18" charset="0"/>
            </a:endParaRPr>
          </a:p>
        </p:txBody>
      </p:sp>
      <p:sp>
        <p:nvSpPr>
          <p:cNvPr id="64518" name="Rectangle 142">
            <a:extLst>
              <a:ext uri="{FF2B5EF4-FFF2-40B4-BE49-F238E27FC236}">
                <a16:creationId xmlns:a16="http://schemas.microsoft.com/office/drawing/2014/main" id="{0CDC0A1F-AFE2-44C7-A202-A6E649CE4F8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3013075"/>
            <a:ext cx="2906712" cy="306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276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n-US" sz="14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Απώλεια ενός ηλεκτρονίου από </a:t>
            </a:r>
            <a:r>
              <a:rPr lang="en-US" altLang="en-US" sz="14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H</a:t>
            </a:r>
            <a:r>
              <a:rPr lang="el-GR" altLang="en-US" sz="14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•</a:t>
            </a:r>
            <a:endParaRPr lang="el-GR" altLang="en-US" sz="1400">
              <a:latin typeface="Georgia" panose="02040502050405020303" pitchFamily="18" charset="0"/>
            </a:endParaRPr>
          </a:p>
        </p:txBody>
      </p:sp>
      <p:sp>
        <p:nvSpPr>
          <p:cNvPr id="64519" name="Rectangle 143">
            <a:extLst>
              <a:ext uri="{FF2B5EF4-FFF2-40B4-BE49-F238E27FC236}">
                <a16:creationId xmlns:a16="http://schemas.microsoft.com/office/drawing/2014/main" id="{256F7577-09C6-4F37-AE06-3A104C6F1F0F}"/>
              </a:ext>
            </a:extLst>
          </p:cNvPr>
          <p:cNvSpPr>
            <a:spLocks noChangeArrowheads="1"/>
          </p:cNvSpPr>
          <p:nvPr/>
        </p:nvSpPr>
        <p:spPr bwMode="auto">
          <a:xfrm>
            <a:off x="323850" y="3644900"/>
            <a:ext cx="2636838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99113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n-US" sz="14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Μεταφορά ηλεκτρονίου στο </a:t>
            </a:r>
            <a:r>
              <a:rPr lang="en-US" altLang="en-US" sz="14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A</a:t>
            </a:r>
            <a:r>
              <a:rPr lang="el-GR" altLang="en-US" sz="1400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•</a:t>
            </a:r>
            <a:endParaRPr lang="el-GR" altLang="en-US" sz="1400">
              <a:latin typeface="Georgia" panose="02040502050405020303" pitchFamily="18" charset="0"/>
            </a:endParaRPr>
          </a:p>
        </p:txBody>
      </p:sp>
      <p:sp>
        <p:nvSpPr>
          <p:cNvPr id="64520" name="Rectangle 144">
            <a:extLst>
              <a:ext uri="{FF2B5EF4-FFF2-40B4-BE49-F238E27FC236}">
                <a16:creationId xmlns:a16="http://schemas.microsoft.com/office/drawing/2014/main" id="{49D04AD2-0D3E-4ABE-8541-E5F5D6C612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16025" y="183515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4521" name="Rectangle 145">
            <a:extLst>
              <a:ext uri="{FF2B5EF4-FFF2-40B4-BE49-F238E27FC236}">
                <a16:creationId xmlns:a16="http://schemas.microsoft.com/office/drawing/2014/main" id="{5EAD278A-5A25-4353-8044-10069B9A9DB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258888" y="4262438"/>
            <a:ext cx="990600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5584825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n-US" sz="1400" i="1">
                <a:solidFill>
                  <a:srgbClr val="231F20"/>
                </a:solidFill>
                <a:latin typeface="Georgia" panose="02040502050405020303" pitchFamily="18" charset="0"/>
                <a:cs typeface="Times New Roman" panose="02020603050405020304" pitchFamily="18" charset="0"/>
              </a:rPr>
              <a:t>Συνολικά</a:t>
            </a:r>
            <a:r>
              <a:rPr lang="el-GR" altLang="en-US" sz="1400" i="1">
                <a:solidFill>
                  <a:srgbClr val="231F20"/>
                </a:solidFill>
                <a:latin typeface="Georgia" panose="02040502050405020303" pitchFamily="18" charset="0"/>
              </a:rPr>
              <a:t>:</a:t>
            </a:r>
            <a:endParaRPr lang="el-GR" altLang="en-US" sz="1400">
              <a:latin typeface="Georgia" panose="02040502050405020303" pitchFamily="18" charset="0"/>
            </a:endParaRPr>
          </a:p>
        </p:txBody>
      </p:sp>
      <p:sp>
        <p:nvSpPr>
          <p:cNvPr id="150" name="Title 1">
            <a:extLst>
              <a:ext uri="{FF2B5EF4-FFF2-40B4-BE49-F238E27FC236}">
                <a16:creationId xmlns:a16="http://schemas.microsoft.com/office/drawing/2014/main" id="{1B821434-4C19-4E35-9A2E-F2B3EDC105F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Σχέση δομής- οξύτητας</a:t>
            </a:r>
          </a:p>
        </p:txBody>
      </p:sp>
      <p:sp>
        <p:nvSpPr>
          <p:cNvPr id="151" name="150 - Ορθογώνιο">
            <a:extLst>
              <a:ext uri="{FF2B5EF4-FFF2-40B4-BE49-F238E27FC236}">
                <a16:creationId xmlns:a16="http://schemas.microsoft.com/office/drawing/2014/main" id="{4E34C91C-08A1-4161-B5D2-58CFA9EE5442}"/>
              </a:ext>
            </a:extLst>
          </p:cNvPr>
          <p:cNvSpPr/>
          <p:nvPr/>
        </p:nvSpPr>
        <p:spPr>
          <a:xfrm>
            <a:off x="5907088" y="2205038"/>
            <a:ext cx="2697162" cy="33813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sz="1600" dirty="0">
                <a:latin typeface="+mn-lt"/>
              </a:rPr>
              <a:t>ενέργεια διάστασης δεσμού</a:t>
            </a:r>
          </a:p>
        </p:txBody>
      </p:sp>
      <p:sp>
        <p:nvSpPr>
          <p:cNvPr id="152" name="151 - Ορθογώνιο">
            <a:extLst>
              <a:ext uri="{FF2B5EF4-FFF2-40B4-BE49-F238E27FC236}">
                <a16:creationId xmlns:a16="http://schemas.microsoft.com/office/drawing/2014/main" id="{D1F798B5-4C47-48D6-9031-B1E8E8CE43A5}"/>
              </a:ext>
            </a:extLst>
          </p:cNvPr>
          <p:cNvSpPr/>
          <p:nvPr/>
        </p:nvSpPr>
        <p:spPr>
          <a:xfrm>
            <a:off x="5580063" y="2946400"/>
            <a:ext cx="3367087" cy="338138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sz="1600" dirty="0">
                <a:latin typeface="+mn-lt"/>
              </a:rPr>
              <a:t>δυναμικό ιοντισμού του υδρογόνου</a:t>
            </a:r>
          </a:p>
        </p:txBody>
      </p:sp>
      <p:sp>
        <p:nvSpPr>
          <p:cNvPr id="153" name="152 - Ορθογώνιο">
            <a:extLst>
              <a:ext uri="{FF2B5EF4-FFF2-40B4-BE49-F238E27FC236}">
                <a16:creationId xmlns:a16="http://schemas.microsoft.com/office/drawing/2014/main" id="{879D8522-3575-46FD-9D78-DD92256201A7}"/>
              </a:ext>
            </a:extLst>
          </p:cNvPr>
          <p:cNvSpPr/>
          <p:nvPr/>
        </p:nvSpPr>
        <p:spPr>
          <a:xfrm>
            <a:off x="5651500" y="3573463"/>
            <a:ext cx="2749550" cy="33813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sz="1600" dirty="0" err="1">
                <a:latin typeface="+mn-lt"/>
              </a:rPr>
              <a:t>ηλεκτρονιοσυγγένεια</a:t>
            </a:r>
            <a:r>
              <a:rPr lang="el-GR" sz="1600" dirty="0">
                <a:latin typeface="+mn-lt"/>
              </a:rPr>
              <a:t> του •</a:t>
            </a:r>
            <a:r>
              <a:rPr lang="en-US" sz="1600" dirty="0">
                <a:latin typeface="+mn-lt"/>
              </a:rPr>
              <a:t>A</a:t>
            </a:r>
            <a:endParaRPr lang="el-GR" sz="1600" dirty="0">
              <a:latin typeface="+mn-lt"/>
            </a:endParaRP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538" name="Picture 2">
            <a:extLst>
              <a:ext uri="{FF2B5EF4-FFF2-40B4-BE49-F238E27FC236}">
                <a16:creationId xmlns:a16="http://schemas.microsoft.com/office/drawing/2014/main" id="{6D6DA31D-91BE-442D-8351-4F0F0E41C70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68500" y="2755900"/>
            <a:ext cx="4259263" cy="268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" name="Left Arrow 18">
            <a:extLst>
              <a:ext uri="{FF2B5EF4-FFF2-40B4-BE49-F238E27FC236}">
                <a16:creationId xmlns:a16="http://schemas.microsoft.com/office/drawing/2014/main" id="{0E14AE7D-11B5-4644-968D-85A91F4398C3}"/>
              </a:ext>
            </a:extLst>
          </p:cNvPr>
          <p:cNvSpPr/>
          <p:nvPr/>
        </p:nvSpPr>
        <p:spPr>
          <a:xfrm>
            <a:off x="2484438" y="1628775"/>
            <a:ext cx="3455987" cy="287338"/>
          </a:xfrm>
          <a:prstGeom prst="leftArrow">
            <a:avLst/>
          </a:prstGeom>
          <a:ln>
            <a:solidFill>
              <a:schemeClr val="accent1">
                <a:shade val="50000"/>
              </a:schemeClr>
            </a:solidFill>
            <a:prstDash val="sys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20" name="Right Arrow 19">
            <a:extLst>
              <a:ext uri="{FF2B5EF4-FFF2-40B4-BE49-F238E27FC236}">
                <a16:creationId xmlns:a16="http://schemas.microsoft.com/office/drawing/2014/main" id="{B1BAEC40-F4F6-4858-8F64-5705B46F4D9D}"/>
              </a:ext>
            </a:extLst>
          </p:cNvPr>
          <p:cNvSpPr/>
          <p:nvPr/>
        </p:nvSpPr>
        <p:spPr>
          <a:xfrm>
            <a:off x="2484438" y="2060575"/>
            <a:ext cx="3527425" cy="288925"/>
          </a:xfrm>
          <a:prstGeom prst="rightArrow">
            <a:avLst/>
          </a:prstGeom>
          <a:solidFill>
            <a:srgbClr val="DD3DC6"/>
          </a:solidFill>
          <a:ln w="31750" cmpd="sng">
            <a:solidFill>
              <a:srgbClr val="DD3DC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21" name="Right Arrow 20">
            <a:extLst>
              <a:ext uri="{FF2B5EF4-FFF2-40B4-BE49-F238E27FC236}">
                <a16:creationId xmlns:a16="http://schemas.microsoft.com/office/drawing/2014/main" id="{9EA1DD22-6100-492D-ACFD-F1B6350B29EF}"/>
              </a:ext>
            </a:extLst>
          </p:cNvPr>
          <p:cNvSpPr/>
          <p:nvPr/>
        </p:nvSpPr>
        <p:spPr>
          <a:xfrm>
            <a:off x="2484438" y="2420938"/>
            <a:ext cx="3527425" cy="287337"/>
          </a:xfrm>
          <a:prstGeom prst="rightArrow">
            <a:avLst/>
          </a:prstGeom>
          <a:solidFill>
            <a:srgbClr val="9A32E8"/>
          </a:solidFill>
          <a:ln>
            <a:solidFill>
              <a:srgbClr val="9A32E8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8DF6831E-3B5A-4676-82CC-17CAC00FE2B0}"/>
              </a:ext>
            </a:extLst>
          </p:cNvPr>
          <p:cNvSpPr txBox="1"/>
          <p:nvPr/>
        </p:nvSpPr>
        <p:spPr>
          <a:xfrm>
            <a:off x="3348038" y="1628775"/>
            <a:ext cx="1655762" cy="2460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000" dirty="0">
                <a:solidFill>
                  <a:schemeClr val="bg1"/>
                </a:solidFill>
                <a:latin typeface="+mn-lt"/>
              </a:rPr>
              <a:t>Ελάττωση ισχύος δεσμού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12C1CF3-7B3F-4E4E-B636-331329077B50}"/>
              </a:ext>
            </a:extLst>
          </p:cNvPr>
          <p:cNvSpPr txBox="1"/>
          <p:nvPr/>
        </p:nvSpPr>
        <p:spPr>
          <a:xfrm>
            <a:off x="3203575" y="2060575"/>
            <a:ext cx="2016125" cy="2460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000" dirty="0">
                <a:solidFill>
                  <a:schemeClr val="bg1"/>
                </a:solidFill>
                <a:latin typeface="+mn-lt"/>
              </a:rPr>
              <a:t>Αύξηση </a:t>
            </a:r>
            <a:r>
              <a:rPr lang="el-GR" sz="1000" dirty="0" err="1">
                <a:solidFill>
                  <a:schemeClr val="bg1"/>
                </a:solidFill>
                <a:latin typeface="+mn-lt"/>
              </a:rPr>
              <a:t>ηλεκτρονιοσυγγένειας</a:t>
            </a:r>
            <a:endParaRPr lang="el-GR" sz="1000" dirty="0">
              <a:solidFill>
                <a:schemeClr val="bg1"/>
              </a:solidFill>
              <a:latin typeface="+mn-lt"/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CA9A6D7C-6AEB-430C-A4B5-20954C5A2FB6}"/>
              </a:ext>
            </a:extLst>
          </p:cNvPr>
          <p:cNvSpPr txBox="1"/>
          <p:nvPr/>
        </p:nvSpPr>
        <p:spPr>
          <a:xfrm>
            <a:off x="3492500" y="2420938"/>
            <a:ext cx="1655763" cy="24606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000" dirty="0">
                <a:solidFill>
                  <a:schemeClr val="bg1"/>
                </a:solidFill>
                <a:latin typeface="+mn-lt"/>
              </a:rPr>
              <a:t>Αύξηση οξύτητας</a:t>
            </a:r>
          </a:p>
        </p:txBody>
      </p:sp>
      <p:sp>
        <p:nvSpPr>
          <p:cNvPr id="25" name="Right Arrow 24">
            <a:extLst>
              <a:ext uri="{FF2B5EF4-FFF2-40B4-BE49-F238E27FC236}">
                <a16:creationId xmlns:a16="http://schemas.microsoft.com/office/drawing/2014/main" id="{556882F7-2F68-4643-B6DB-8DE36A517D01}"/>
              </a:ext>
            </a:extLst>
          </p:cNvPr>
          <p:cNvSpPr/>
          <p:nvPr/>
        </p:nvSpPr>
        <p:spPr>
          <a:xfrm rot="16200000">
            <a:off x="5457826" y="3932237"/>
            <a:ext cx="2952750" cy="288925"/>
          </a:xfrm>
          <a:prstGeom prst="rightArrow">
            <a:avLst/>
          </a:prstGeom>
          <a:solidFill>
            <a:srgbClr val="DD3DC6"/>
          </a:solidFill>
          <a:ln>
            <a:solidFill>
              <a:srgbClr val="DD3DC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26" name="Left Arrow 25">
            <a:extLst>
              <a:ext uri="{FF2B5EF4-FFF2-40B4-BE49-F238E27FC236}">
                <a16:creationId xmlns:a16="http://schemas.microsoft.com/office/drawing/2014/main" id="{156F2A56-2D03-4362-A03B-E9DAD0795836}"/>
              </a:ext>
            </a:extLst>
          </p:cNvPr>
          <p:cNvSpPr/>
          <p:nvPr/>
        </p:nvSpPr>
        <p:spPr>
          <a:xfrm rot="16200000">
            <a:off x="5886451" y="3932237"/>
            <a:ext cx="2952750" cy="288925"/>
          </a:xfrm>
          <a:prstGeom prst="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38F3524E-6092-482C-AB1E-1A3003384DF0}"/>
              </a:ext>
            </a:extLst>
          </p:cNvPr>
          <p:cNvSpPr txBox="1"/>
          <p:nvPr/>
        </p:nvSpPr>
        <p:spPr>
          <a:xfrm rot="-5400000">
            <a:off x="6530976" y="3846512"/>
            <a:ext cx="1655762" cy="2460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000" dirty="0">
                <a:solidFill>
                  <a:schemeClr val="bg1"/>
                </a:solidFill>
                <a:latin typeface="+mn-lt"/>
              </a:rPr>
              <a:t>Ελάττωση ισχύος δεσμού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05568937-945F-4D75-A23E-746E5263A4B9}"/>
              </a:ext>
            </a:extLst>
          </p:cNvPr>
          <p:cNvSpPr txBox="1"/>
          <p:nvPr/>
        </p:nvSpPr>
        <p:spPr>
          <a:xfrm rot="-5400000">
            <a:off x="5918994" y="3953669"/>
            <a:ext cx="2016125" cy="2460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000" dirty="0">
                <a:solidFill>
                  <a:schemeClr val="bg1"/>
                </a:solidFill>
                <a:latin typeface="+mn-lt"/>
              </a:rPr>
              <a:t>Αύξηση </a:t>
            </a:r>
            <a:r>
              <a:rPr lang="el-GR" sz="1000" dirty="0" err="1">
                <a:solidFill>
                  <a:schemeClr val="bg1"/>
                </a:solidFill>
                <a:latin typeface="+mn-lt"/>
              </a:rPr>
              <a:t>ηλεκτρονιοσυγγένειας</a:t>
            </a:r>
            <a:endParaRPr lang="el-GR" sz="1000" dirty="0">
              <a:solidFill>
                <a:schemeClr val="bg1"/>
              </a:solidFill>
              <a:latin typeface="+mn-lt"/>
            </a:endParaRPr>
          </a:p>
        </p:txBody>
      </p:sp>
      <p:sp>
        <p:nvSpPr>
          <p:cNvPr id="29" name="Right Arrow 28">
            <a:extLst>
              <a:ext uri="{FF2B5EF4-FFF2-40B4-BE49-F238E27FC236}">
                <a16:creationId xmlns:a16="http://schemas.microsoft.com/office/drawing/2014/main" id="{17C873F2-64C5-4A6A-9EC7-F4D9A7CDABBB}"/>
              </a:ext>
            </a:extLst>
          </p:cNvPr>
          <p:cNvSpPr/>
          <p:nvPr/>
        </p:nvSpPr>
        <p:spPr>
          <a:xfrm rot="5400000">
            <a:off x="5039519" y="3933031"/>
            <a:ext cx="2952750" cy="287338"/>
          </a:xfrm>
          <a:prstGeom prst="rightArrow">
            <a:avLst>
              <a:gd name="adj1" fmla="val 55735"/>
              <a:gd name="adj2" fmla="val 50000"/>
            </a:avLst>
          </a:prstGeom>
          <a:solidFill>
            <a:srgbClr val="9A32E8"/>
          </a:solidFill>
          <a:ln>
            <a:solidFill>
              <a:srgbClr val="9A32E8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55E43F3D-55EF-472C-8834-0E672B164592}"/>
              </a:ext>
            </a:extLst>
          </p:cNvPr>
          <p:cNvSpPr txBox="1"/>
          <p:nvPr/>
        </p:nvSpPr>
        <p:spPr>
          <a:xfrm rot="-5400000">
            <a:off x="5667375" y="3917950"/>
            <a:ext cx="1655763" cy="2460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000" dirty="0">
                <a:solidFill>
                  <a:schemeClr val="bg1"/>
                </a:solidFill>
                <a:latin typeface="+mn-lt"/>
              </a:rPr>
              <a:t>Αύξηση οξύτητας</a:t>
            </a:r>
          </a:p>
        </p:txBody>
      </p:sp>
      <p:sp>
        <p:nvSpPr>
          <p:cNvPr id="31" name="Title 1">
            <a:extLst>
              <a:ext uri="{FF2B5EF4-FFF2-40B4-BE49-F238E27FC236}">
                <a16:creationId xmlns:a16="http://schemas.microsoft.com/office/drawing/2014/main" id="{C60CEB8A-24D7-4BD9-9DCF-E128D0ED92D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Σχέση δομής- οξύτητας</a:t>
            </a:r>
          </a:p>
        </p:txBody>
      </p:sp>
      <p:sp>
        <p:nvSpPr>
          <p:cNvPr id="16" name="15 - TextBox">
            <a:extLst>
              <a:ext uri="{FF2B5EF4-FFF2-40B4-BE49-F238E27FC236}">
                <a16:creationId xmlns:a16="http://schemas.microsoft.com/office/drawing/2014/main" id="{116CED33-47C0-4BAD-8031-F4C4F3448E7E}"/>
              </a:ext>
            </a:extLst>
          </p:cNvPr>
          <p:cNvSpPr txBox="1"/>
          <p:nvPr/>
        </p:nvSpPr>
        <p:spPr>
          <a:xfrm>
            <a:off x="395288" y="2060575"/>
            <a:ext cx="2089150" cy="2778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200" dirty="0">
                <a:solidFill>
                  <a:srgbClr val="DD3DC6"/>
                </a:solidFill>
                <a:latin typeface="+mn-lt"/>
              </a:rPr>
              <a:t>Καθοριστικός παράγοντας</a:t>
            </a:r>
          </a:p>
        </p:txBody>
      </p:sp>
      <p:sp>
        <p:nvSpPr>
          <p:cNvPr id="17" name="16 - TextBox">
            <a:extLst>
              <a:ext uri="{FF2B5EF4-FFF2-40B4-BE49-F238E27FC236}">
                <a16:creationId xmlns:a16="http://schemas.microsoft.com/office/drawing/2014/main" id="{BA166A7C-ED39-46E0-9FD5-15A3F80EDF23}"/>
              </a:ext>
            </a:extLst>
          </p:cNvPr>
          <p:cNvSpPr txBox="1"/>
          <p:nvPr/>
        </p:nvSpPr>
        <p:spPr>
          <a:xfrm rot="5400000">
            <a:off x="6576219" y="3737769"/>
            <a:ext cx="2089150" cy="2778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l-GR" sz="12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Καθοριστικός παράγοντας</a:t>
            </a: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>
            <a:extLst>
              <a:ext uri="{FF2B5EF4-FFF2-40B4-BE49-F238E27FC236}">
                <a16:creationId xmlns:a16="http://schemas.microsoft.com/office/drawing/2014/main" id="{D48EAEB6-979C-4E1A-9F10-1495796CBF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Σχέση δομής- οξύτητας</a:t>
            </a:r>
          </a:p>
        </p:txBody>
      </p:sp>
      <p:pic>
        <p:nvPicPr>
          <p:cNvPr id="66563" name="Picture 2" descr="Αποτέλεσμα εικόνας για charge effect acidity">
            <a:extLst>
              <a:ext uri="{FF2B5EF4-FFF2-40B4-BE49-F238E27FC236}">
                <a16:creationId xmlns:a16="http://schemas.microsoft.com/office/drawing/2014/main" id="{F677B8A4-A2B4-4FDC-9FE6-05E31799369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51" t="11011" r="23305"/>
          <a:stretch>
            <a:fillRect/>
          </a:stretch>
        </p:blipFill>
        <p:spPr bwMode="auto">
          <a:xfrm>
            <a:off x="539750" y="2060575"/>
            <a:ext cx="2879725" cy="1746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AF14DD5E-9D8C-4F50-9FE7-49D8E20AA20C}"/>
              </a:ext>
            </a:extLst>
          </p:cNvPr>
          <p:cNvSpPr txBox="1"/>
          <p:nvPr/>
        </p:nvSpPr>
        <p:spPr>
          <a:xfrm>
            <a:off x="250825" y="1557338"/>
            <a:ext cx="3168650" cy="3683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buFont typeface="Wingdings" pitchFamily="2" charset="2"/>
              <a:buChar char="v"/>
              <a:defRPr/>
            </a:pPr>
            <a:r>
              <a:rPr lang="el-GR" dirty="0">
                <a:latin typeface="+mn-lt"/>
              </a:rPr>
              <a:t> Η επίδραση φορτίου</a:t>
            </a:r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>
            <a:extLst>
              <a:ext uri="{FF2B5EF4-FFF2-40B4-BE49-F238E27FC236}">
                <a16:creationId xmlns:a16="http://schemas.microsoft.com/office/drawing/2014/main" id="{A4397B99-6AEB-4269-A784-7132F18188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Σχέση δομής- οξύτητας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40A7E14-C117-4315-9035-B9CCEE44E6A3}"/>
              </a:ext>
            </a:extLst>
          </p:cNvPr>
          <p:cNvSpPr txBox="1"/>
          <p:nvPr/>
        </p:nvSpPr>
        <p:spPr>
          <a:xfrm>
            <a:off x="250825" y="1557338"/>
            <a:ext cx="3168650" cy="3683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buFont typeface="Wingdings" pitchFamily="2" charset="2"/>
              <a:buChar char="v"/>
              <a:defRPr/>
            </a:pPr>
            <a:r>
              <a:rPr lang="el-GR" dirty="0">
                <a:latin typeface="+mn-lt"/>
              </a:rPr>
              <a:t> Η επίδραση της πόλωσης</a:t>
            </a:r>
          </a:p>
        </p:txBody>
      </p:sp>
      <p:sp>
        <p:nvSpPr>
          <p:cNvPr id="67588" name="AutoShape 2" descr="Αποτέλεσμα εικόνας για carboxylic acid anion">
            <a:extLst>
              <a:ext uri="{FF2B5EF4-FFF2-40B4-BE49-F238E27FC236}">
                <a16:creationId xmlns:a16="http://schemas.microsoft.com/office/drawing/2014/main" id="{2487B051-1678-40B4-B14C-B1F06E8C07B3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7589" name="AutoShape 4" descr="Αποτέλεσμα εικόνας για carboxylic acid anion">
            <a:extLst>
              <a:ext uri="{FF2B5EF4-FFF2-40B4-BE49-F238E27FC236}">
                <a16:creationId xmlns:a16="http://schemas.microsoft.com/office/drawing/2014/main" id="{4E493BCE-E469-4229-B638-D4E503EAB50A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7590" name="AutoShape 6" descr="Αποτέλεσμα εικόνας για carboxylic acid anion">
            <a:extLst>
              <a:ext uri="{FF2B5EF4-FFF2-40B4-BE49-F238E27FC236}">
                <a16:creationId xmlns:a16="http://schemas.microsoft.com/office/drawing/2014/main" id="{A5AD1D10-5B7B-4119-828B-DE13AEAD425B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grpSp>
        <p:nvGrpSpPr>
          <p:cNvPr id="67591" name="Ομάδα 1">
            <a:extLst>
              <a:ext uri="{FF2B5EF4-FFF2-40B4-BE49-F238E27FC236}">
                <a16:creationId xmlns:a16="http://schemas.microsoft.com/office/drawing/2014/main" id="{71D9589A-9594-49E1-B277-04D4A680B17B}"/>
              </a:ext>
            </a:extLst>
          </p:cNvPr>
          <p:cNvGrpSpPr>
            <a:grpSpLocks/>
          </p:cNvGrpSpPr>
          <p:nvPr/>
        </p:nvGrpSpPr>
        <p:grpSpPr bwMode="auto">
          <a:xfrm>
            <a:off x="611188" y="2276475"/>
            <a:ext cx="7200900" cy="1316038"/>
            <a:chOff x="611560" y="2276872"/>
            <a:chExt cx="7200800" cy="1316037"/>
          </a:xfrm>
        </p:grpSpPr>
        <p:pic>
          <p:nvPicPr>
            <p:cNvPr id="67593" name="Picture 2" descr="G:\Πασχαλίδης\Loudon Organic Chemistry\Νέος φάκελος\wetransfer-d781aa\Εικόνα 3.39 σελ.107.jpg">
              <a:extLst>
                <a:ext uri="{FF2B5EF4-FFF2-40B4-BE49-F238E27FC236}">
                  <a16:creationId xmlns:a16="http://schemas.microsoft.com/office/drawing/2014/main" id="{6EF5AA03-FFE9-4FE2-A6EE-4F98C599779E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5511" t="9100" r="15738"/>
            <a:stretch>
              <a:fillRect/>
            </a:stretch>
          </p:blipFill>
          <p:spPr bwMode="auto">
            <a:xfrm>
              <a:off x="611560" y="2276872"/>
              <a:ext cx="7200800" cy="13160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" name="Οβάλ 4">
              <a:extLst>
                <a:ext uri="{FF2B5EF4-FFF2-40B4-BE49-F238E27FC236}">
                  <a16:creationId xmlns:a16="http://schemas.microsoft.com/office/drawing/2014/main" id="{137EB522-9E54-4BFB-AA04-BA934368C21C}"/>
                </a:ext>
              </a:extLst>
            </p:cNvPr>
            <p:cNvSpPr/>
            <p:nvPr/>
          </p:nvSpPr>
          <p:spPr>
            <a:xfrm rot="5400000">
              <a:off x="6521739" y="2991247"/>
              <a:ext cx="206375" cy="73024"/>
            </a:xfrm>
            <a:prstGeom prst="ellipse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l-GR"/>
            </a:p>
          </p:txBody>
        </p:sp>
      </p:grpSp>
      <p:pic>
        <p:nvPicPr>
          <p:cNvPr id="67592" name="Picture 3" descr="G:\Πασχαλίδης\Loudon Organic Chemistry\Νέος φάκελος\wetransfer-d781aa\Εικόνα σελ.108.jpg">
            <a:extLst>
              <a:ext uri="{FF2B5EF4-FFF2-40B4-BE49-F238E27FC236}">
                <a16:creationId xmlns:a16="http://schemas.microsoft.com/office/drawing/2014/main" id="{26CABF9C-642A-457F-ADB9-42D91BA6734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9838" y="3716338"/>
            <a:ext cx="3009900" cy="1609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>
            <a:extLst>
              <a:ext uri="{FF2B5EF4-FFF2-40B4-BE49-F238E27FC236}">
                <a16:creationId xmlns:a16="http://schemas.microsoft.com/office/drawing/2014/main" id="{9CB99B6D-0EC9-47EB-BD7E-516814221E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Σχέση δομής- οξύτητας</a:t>
            </a:r>
          </a:p>
        </p:txBody>
      </p:sp>
      <p:sp>
        <p:nvSpPr>
          <p:cNvPr id="68611" name="AutoShape 2" descr="Αποτέλεσμα εικόνας για carboxylic acid anion">
            <a:extLst>
              <a:ext uri="{FF2B5EF4-FFF2-40B4-BE49-F238E27FC236}">
                <a16:creationId xmlns:a16="http://schemas.microsoft.com/office/drawing/2014/main" id="{F158E74E-CB08-47C5-B634-92980FEDC50A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8612" name="AutoShape 4" descr="Αποτέλεσμα εικόνας για carboxylic acid anion">
            <a:extLst>
              <a:ext uri="{FF2B5EF4-FFF2-40B4-BE49-F238E27FC236}">
                <a16:creationId xmlns:a16="http://schemas.microsoft.com/office/drawing/2014/main" id="{31499541-0CDE-4D10-BDDC-635B450FA4CC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8613" name="AutoShape 6" descr="Αποτέλεσμα εικόνας για carboxylic acid anion">
            <a:extLst>
              <a:ext uri="{FF2B5EF4-FFF2-40B4-BE49-F238E27FC236}">
                <a16:creationId xmlns:a16="http://schemas.microsoft.com/office/drawing/2014/main" id="{D5ABDC68-B72F-4504-8938-1E9C6F1D04A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pic>
        <p:nvPicPr>
          <p:cNvPr id="68614" name="Picture 2" descr="Σχετική εικόνα">
            <a:extLst>
              <a:ext uri="{FF2B5EF4-FFF2-40B4-BE49-F238E27FC236}">
                <a16:creationId xmlns:a16="http://schemas.microsoft.com/office/drawing/2014/main" id="{25D545D7-BF24-4DD7-ACD0-85063496E0C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01" t="25200" r="7600" b="41200"/>
          <a:stretch>
            <a:fillRect/>
          </a:stretch>
        </p:blipFill>
        <p:spPr bwMode="auto">
          <a:xfrm>
            <a:off x="468313" y="1916113"/>
            <a:ext cx="6048375" cy="17287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8615" name="Picture 4" descr="Αποτέλεσμα εικόνας για acetic acid fluoroacetic">
            <a:extLst>
              <a:ext uri="{FF2B5EF4-FFF2-40B4-BE49-F238E27FC236}">
                <a16:creationId xmlns:a16="http://schemas.microsoft.com/office/drawing/2014/main" id="{D33F9A12-4326-4F35-8405-54FDDE9605B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00" t="48299" r="6290" b="1302"/>
          <a:stretch>
            <a:fillRect/>
          </a:stretch>
        </p:blipFill>
        <p:spPr bwMode="auto">
          <a:xfrm>
            <a:off x="684213" y="3789363"/>
            <a:ext cx="5543550" cy="2397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6EBAA598-5E53-445A-9B89-7C39A7B01E47}"/>
              </a:ext>
            </a:extLst>
          </p:cNvPr>
          <p:cNvSpPr/>
          <p:nvPr/>
        </p:nvSpPr>
        <p:spPr>
          <a:xfrm>
            <a:off x="1979613" y="1773238"/>
            <a:ext cx="1439862" cy="3240087"/>
          </a:xfrm>
          <a:prstGeom prst="roundRect">
            <a:avLst/>
          </a:prstGeom>
          <a:solidFill>
            <a:srgbClr val="00B050">
              <a:alpha val="3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l-GR"/>
          </a:p>
        </p:txBody>
      </p:sp>
      <p:sp>
        <p:nvSpPr>
          <p:cNvPr id="68617" name="AutoShape 6" descr="Αποτέλεσμα εικόνας για acidity charge effect">
            <a:extLst>
              <a:ext uri="{FF2B5EF4-FFF2-40B4-BE49-F238E27FC236}">
                <a16:creationId xmlns:a16="http://schemas.microsoft.com/office/drawing/2014/main" id="{B79B1E63-402C-476E-933B-FAD0FAF36C15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8618" name="AutoShape 8" descr="Αποτέλεσμα εικόνας για acidity charge effect">
            <a:extLst>
              <a:ext uri="{FF2B5EF4-FFF2-40B4-BE49-F238E27FC236}">
                <a16:creationId xmlns:a16="http://schemas.microsoft.com/office/drawing/2014/main" id="{CCC330D0-0802-4ED7-83E3-36E2C5268B8F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8619" name="AutoShape 10" descr="https://qph.fs.quoracdn.net/main-qimg-a455470a9daf2ac842d695b61908c1b7.webp">
            <a:extLst>
              <a:ext uri="{FF2B5EF4-FFF2-40B4-BE49-F238E27FC236}">
                <a16:creationId xmlns:a16="http://schemas.microsoft.com/office/drawing/2014/main" id="{AB985193-33B4-44D7-8838-CD6B749A01E6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8620" name="AutoShape 12" descr="https://qph.fs.quoracdn.net/main-qimg-a455470a9daf2ac842d695b61908c1b7.webp">
            <a:extLst>
              <a:ext uri="{FF2B5EF4-FFF2-40B4-BE49-F238E27FC236}">
                <a16:creationId xmlns:a16="http://schemas.microsoft.com/office/drawing/2014/main" id="{7ED56F76-C8EF-4F58-8F73-01CABA6BFA2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>
            <a:extLst>
              <a:ext uri="{FF2B5EF4-FFF2-40B4-BE49-F238E27FC236}">
                <a16:creationId xmlns:a16="http://schemas.microsoft.com/office/drawing/2014/main" id="{F4D4D358-21C4-4A03-A2C9-7D17755487E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l-GR" dirty="0"/>
              <a:t>Σχέση δομής- οξύτητας</a:t>
            </a:r>
          </a:p>
        </p:txBody>
      </p:sp>
      <p:sp>
        <p:nvSpPr>
          <p:cNvPr id="69635" name="AutoShape 2" descr="Αποτέλεσμα εικόνας για carboxylic acid anion">
            <a:extLst>
              <a:ext uri="{FF2B5EF4-FFF2-40B4-BE49-F238E27FC236}">
                <a16:creationId xmlns:a16="http://schemas.microsoft.com/office/drawing/2014/main" id="{BE101438-2DEB-486E-B72D-855D1306D5A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9636" name="AutoShape 4" descr="Αποτέλεσμα εικόνας για carboxylic acid anion">
            <a:extLst>
              <a:ext uri="{FF2B5EF4-FFF2-40B4-BE49-F238E27FC236}">
                <a16:creationId xmlns:a16="http://schemas.microsoft.com/office/drawing/2014/main" id="{178D8D74-6758-49D2-B984-6CA54249F125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9637" name="AutoShape 6" descr="Αποτέλεσμα εικόνας για carboxylic acid anion">
            <a:extLst>
              <a:ext uri="{FF2B5EF4-FFF2-40B4-BE49-F238E27FC236}">
                <a16:creationId xmlns:a16="http://schemas.microsoft.com/office/drawing/2014/main" id="{E9283959-6FF2-4A7D-9B9C-6739FE39E82A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9638" name="AutoShape 6" descr="Αποτέλεσμα εικόνας για acidity charge effect">
            <a:extLst>
              <a:ext uri="{FF2B5EF4-FFF2-40B4-BE49-F238E27FC236}">
                <a16:creationId xmlns:a16="http://schemas.microsoft.com/office/drawing/2014/main" id="{E206D25F-F4A9-41AD-A700-8C941FEAB97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9639" name="AutoShape 8" descr="Αποτέλεσμα εικόνας για acidity charge effect">
            <a:extLst>
              <a:ext uri="{FF2B5EF4-FFF2-40B4-BE49-F238E27FC236}">
                <a16:creationId xmlns:a16="http://schemas.microsoft.com/office/drawing/2014/main" id="{BF9D2764-62FD-44E6-889A-41716867795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9640" name="AutoShape 10" descr="https://qph.fs.quoracdn.net/main-qimg-a455470a9daf2ac842d695b61908c1b7.webp">
            <a:extLst>
              <a:ext uri="{FF2B5EF4-FFF2-40B4-BE49-F238E27FC236}">
                <a16:creationId xmlns:a16="http://schemas.microsoft.com/office/drawing/2014/main" id="{17DC264E-695C-4FB4-8D29-A422F8D20549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9641" name="AutoShape 12" descr="https://qph.fs.quoracdn.net/main-qimg-a455470a9daf2ac842d695b61908c1b7.webp">
            <a:extLst>
              <a:ext uri="{FF2B5EF4-FFF2-40B4-BE49-F238E27FC236}">
                <a16:creationId xmlns:a16="http://schemas.microsoft.com/office/drawing/2014/main" id="{B13A56A6-B9F6-47F3-9A9E-2C26D3C981AD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endParaRPr lang="en-US" altLang="en-US"/>
          </a:p>
        </p:txBody>
      </p:sp>
      <p:sp>
        <p:nvSpPr>
          <p:cNvPr id="69642" name="Rectangle 1">
            <a:extLst>
              <a:ext uri="{FF2B5EF4-FFF2-40B4-BE49-F238E27FC236}">
                <a16:creationId xmlns:a16="http://schemas.microsoft.com/office/drawing/2014/main" id="{577C8205-8B35-4F84-88F9-DA7F8ABB2ACE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9388" y="1752600"/>
            <a:ext cx="6048375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n-US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Ταξινομείστε τις ακόλουθες ενώσεις σε σειρά αυξανόμενης βασικότητας. </a:t>
            </a:r>
            <a:endParaRPr lang="en-US" altLang="en-US" sz="1400"/>
          </a:p>
        </p:txBody>
      </p:sp>
      <p:pic>
        <p:nvPicPr>
          <p:cNvPr id="69643" name="Picture 2">
            <a:extLst>
              <a:ext uri="{FF2B5EF4-FFF2-40B4-BE49-F238E27FC236}">
                <a16:creationId xmlns:a16="http://schemas.microsoft.com/office/drawing/2014/main" id="{5613D167-C779-4124-B9FD-39B12B5FD7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95513" y="2135188"/>
            <a:ext cx="3292475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9644" name="Picture 3">
            <a:extLst>
              <a:ext uri="{FF2B5EF4-FFF2-40B4-BE49-F238E27FC236}">
                <a16:creationId xmlns:a16="http://schemas.microsoft.com/office/drawing/2014/main" id="{A06CCBC7-5BC0-436D-81D5-17AAEECB773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850" y="3573463"/>
            <a:ext cx="3200400" cy="885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9645" name="Rectangle 1">
            <a:extLst>
              <a:ext uri="{FF2B5EF4-FFF2-40B4-BE49-F238E27FC236}">
                <a16:creationId xmlns:a16="http://schemas.microsoft.com/office/drawing/2014/main" id="{92939394-F5F7-47C3-B2F2-2A58DC4A6602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3265488"/>
            <a:ext cx="6049963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Τα αντίστοιχα συζυγή οξέα:</a:t>
            </a:r>
            <a:endParaRPr lang="en-US" altLang="en-US" sz="1400"/>
          </a:p>
        </p:txBody>
      </p:sp>
      <p:sp>
        <p:nvSpPr>
          <p:cNvPr id="69646" name="Rectangle 16">
            <a:extLst>
              <a:ext uri="{FF2B5EF4-FFF2-40B4-BE49-F238E27FC236}">
                <a16:creationId xmlns:a16="http://schemas.microsoft.com/office/drawing/2014/main" id="{856F5D68-DBB5-4ACE-9121-EB1BA1CF11E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50825" y="4508500"/>
            <a:ext cx="8569325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Η σειρά οξύτητας είναι Γ</a:t>
            </a:r>
            <a:r>
              <a:rPr lang="en-US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H </a:t>
            </a:r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&gt; </a:t>
            </a:r>
            <a:r>
              <a:rPr lang="en-US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AH</a:t>
            </a:r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&gt; </a:t>
            </a:r>
            <a:r>
              <a:rPr lang="en-US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BH</a:t>
            </a:r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.</a:t>
            </a:r>
            <a:r>
              <a:rPr lang="el-GR" altLang="en-US" sz="1400"/>
              <a:t> </a:t>
            </a:r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Επειδή ισχυρότερα οξέα έχουν ασθενέστερες συζυγείς βάσεις, η σειρά βασικότητας των συζυγών βάσεων είναι Γ &lt; </a:t>
            </a:r>
            <a:r>
              <a:rPr lang="en-US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A</a:t>
            </a:r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&lt; </a:t>
            </a:r>
            <a:r>
              <a:rPr lang="en-US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B</a:t>
            </a:r>
            <a:r>
              <a:rPr lang="el-GR" altLang="en-US" sz="1400">
                <a:solidFill>
                  <a:srgbClr val="231F20"/>
                </a:solidFill>
                <a:latin typeface="Times New Roman" panose="02020603050405020304" pitchFamily="18" charset="0"/>
              </a:rPr>
              <a:t>.  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33779639-710D-4717-A2E0-3453129E7AE9}"/>
              </a:ext>
            </a:extLst>
          </p:cNvPr>
          <p:cNvSpPr/>
          <p:nvPr/>
        </p:nvSpPr>
        <p:spPr>
          <a:xfrm>
            <a:off x="179388" y="1412875"/>
            <a:ext cx="4572000" cy="338138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l-GR" sz="1600" dirty="0">
                <a:latin typeface="+mn-lt"/>
              </a:rPr>
              <a:t>Άσκηση</a:t>
            </a: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ivic">
  <a:themeElements>
    <a:clrScheme name="Civic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Civic">
      <a:majorFont>
        <a:latin typeface="Georgia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Georgia"/>
        <a:ea typeface=""/>
        <a:cs typeface=""/>
        <a:font script="Jpan" typeface="ＭＳ Ｐ明朝"/>
        <a:font script="Hang" typeface="바탕"/>
        <a:font script="Hans" typeface="方正舒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70000"/>
                <a:satMod val="115000"/>
              </a:schemeClr>
              <a:schemeClr val="phClr">
                <a:tint val="85000"/>
              </a:schemeClr>
            </a:duotone>
          </a:blip>
          <a:tile tx="0" ty="0" sx="85000" sy="85000" flip="none" algn="tl"/>
        </a:blipFill>
        <a:blipFill>
          <a:blip xmlns:r="http://schemas.openxmlformats.org/officeDocument/2006/relationships" r:embed="rId2">
            <a:duotone>
              <a:schemeClr val="phClr">
                <a:shade val="65000"/>
                <a:satMod val="115000"/>
              </a:schemeClr>
              <a:schemeClr val="phClr">
                <a:tint val="85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Civic</Template>
  <TotalTime>2689</TotalTime>
  <Words>1811</Words>
  <Application>Microsoft Office PowerPoint</Application>
  <PresentationFormat>Προβολή στην οθόνη (4:3)</PresentationFormat>
  <Paragraphs>141</Paragraphs>
  <Slides>35</Slides>
  <Notes>0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6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35</vt:i4>
      </vt:variant>
    </vt:vector>
  </HeadingPairs>
  <TitlesOfParts>
    <vt:vector size="42" baseType="lpstr">
      <vt:lpstr>Arial</vt:lpstr>
      <vt:lpstr>Calibri</vt:lpstr>
      <vt:lpstr>Georgia</vt:lpstr>
      <vt:lpstr>Times New Roman</vt:lpstr>
      <vt:lpstr>Wingdings</vt:lpstr>
      <vt:lpstr>Wingdings 2</vt:lpstr>
      <vt:lpstr>Civic</vt:lpstr>
      <vt:lpstr>Οξέα και Βάσεις</vt:lpstr>
      <vt:lpstr>Αντιδράσεις  οξέος-βάσης κατά Lewis</vt:lpstr>
      <vt:lpstr>Η σημειογραφία του Κυρτού Βέλους στις οξεοβασικές κατά Lewis αντιδράσεις</vt:lpstr>
      <vt:lpstr>Αντιδράσεις Αντικατάστασης Ζεύγους Ηλεκτρονίων</vt:lpstr>
      <vt:lpstr>Αντιδράσεις Αντικατάστασης Ζεύγους Ηλεκτρονίων</vt:lpstr>
      <vt:lpstr>Πυρηνόφιλα, Ηλεκτρονιόφιλα, και Αποχωρούσες Ομάδες</vt:lpstr>
      <vt:lpstr>Πυρηνόφιλα, Ηλεκτρονιόφιλα, και Αποχωρούσες Ομάδες</vt:lpstr>
      <vt:lpstr>Πυρηνόφιλα, Ηλεκτρονιόφιλα, και Αποχωρούσες Ομάδες</vt:lpstr>
      <vt:lpstr>Ορισμός Οξέων και Βάσεων κατά Brønsted</vt:lpstr>
      <vt:lpstr>Αντίδραση Οξέων και Βάσεων κατά Brønsted</vt:lpstr>
      <vt:lpstr>Συζυγή Οξέα και Βάσεις</vt:lpstr>
      <vt:lpstr>Ασκήσεις</vt:lpstr>
      <vt:lpstr>Ασκήσεις</vt:lpstr>
      <vt:lpstr>Ασκήσεις</vt:lpstr>
      <vt:lpstr>Ισχύς Οξέων κατά Brønsted</vt:lpstr>
      <vt:lpstr>Ισχύς Οξέων κατά Brønsted</vt:lpstr>
      <vt:lpstr>Ισχύς Οξέων κατά Brønsted</vt:lpstr>
      <vt:lpstr>Ισχύς Οξέων κατά Brønsted</vt:lpstr>
      <vt:lpstr>Ισχύς Οξέων κατά Brønsted</vt:lpstr>
      <vt:lpstr>Ισχύς Βάσεων κατά Brønsted</vt:lpstr>
      <vt:lpstr>Ισορροπίες σε Αντιδράσεις Οξέος- Βάσης </vt:lpstr>
      <vt:lpstr>Παρουσίαση του PowerPoint</vt:lpstr>
      <vt:lpstr>Καταστάσεις Διάστασης Συζυγών Ζευγών Οξέων- Βάσεων </vt:lpstr>
      <vt:lpstr>Καταστάσεις Διάστασης Συζυγών Ζευγών Οξέων- Βάσεων </vt:lpstr>
      <vt:lpstr>Καταστάσεις Διάστασης Συζυγών Ζευγών Οξέων- Βάσεων </vt:lpstr>
      <vt:lpstr>Καταστάσεις Διάστασης Συζυγών Ζευγών Οξέων- Βάσεων </vt:lpstr>
      <vt:lpstr>Καταστάσεις Διάστασης Συζυγών Ζευγών Οξέων- Βάσεων </vt:lpstr>
      <vt:lpstr>Καταστάσεις Διάστασης Συζυγών Ζευγών Οξέων- Βάσεων </vt:lpstr>
      <vt:lpstr>Σχέση δομής- οξύτητας</vt:lpstr>
      <vt:lpstr>Σχέση δομής- οξύτητας</vt:lpstr>
      <vt:lpstr>Σχέση δομής- οξύτητας</vt:lpstr>
      <vt:lpstr>Σχέση δομής- οξύτητας</vt:lpstr>
      <vt:lpstr>Σχέση δομής- οξύτητας</vt:lpstr>
      <vt:lpstr>Σχέση δομής- οξύτητας</vt:lpstr>
      <vt:lpstr>Σχέση δομής- οξύτητας</vt:lpstr>
    </vt:vector>
  </TitlesOfParts>
  <Company>Info-Quest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Ανασκόπηση Γενικής Χημείας</dc:title>
  <dc:creator>Christine Fountzoula</dc:creator>
  <cp:lastModifiedBy>UNIWA</cp:lastModifiedBy>
  <cp:revision>257</cp:revision>
  <dcterms:created xsi:type="dcterms:W3CDTF">2018-03-22T08:24:31Z</dcterms:created>
  <dcterms:modified xsi:type="dcterms:W3CDTF">2025-03-24T07:00:54Z</dcterms:modified>
</cp:coreProperties>
</file>