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75"/>
  </p:notesMasterIdLst>
  <p:handoutMasterIdLst>
    <p:handoutMasterId r:id="rId76"/>
  </p:handoutMasterIdLst>
  <p:sldIdLst>
    <p:sldId id="680" r:id="rId2"/>
    <p:sldId id="780" r:id="rId3"/>
    <p:sldId id="772" r:id="rId4"/>
    <p:sldId id="773" r:id="rId5"/>
    <p:sldId id="779" r:id="rId6"/>
    <p:sldId id="774" r:id="rId7"/>
    <p:sldId id="775" r:id="rId8"/>
    <p:sldId id="776" r:id="rId9"/>
    <p:sldId id="665" r:id="rId10"/>
    <p:sldId id="681" r:id="rId11"/>
    <p:sldId id="682" r:id="rId12"/>
    <p:sldId id="685" r:id="rId13"/>
    <p:sldId id="687" r:id="rId14"/>
    <p:sldId id="686" r:id="rId15"/>
    <p:sldId id="696" r:id="rId16"/>
    <p:sldId id="697" r:id="rId17"/>
    <p:sldId id="698" r:id="rId18"/>
    <p:sldId id="699" r:id="rId19"/>
    <p:sldId id="700" r:id="rId20"/>
    <p:sldId id="701" r:id="rId21"/>
    <p:sldId id="720" r:id="rId22"/>
    <p:sldId id="702" r:id="rId23"/>
    <p:sldId id="703" r:id="rId24"/>
    <p:sldId id="704" r:id="rId25"/>
    <p:sldId id="705" r:id="rId26"/>
    <p:sldId id="706" r:id="rId27"/>
    <p:sldId id="707" r:id="rId28"/>
    <p:sldId id="708" r:id="rId29"/>
    <p:sldId id="709" r:id="rId30"/>
    <p:sldId id="710" r:id="rId31"/>
    <p:sldId id="711" r:id="rId32"/>
    <p:sldId id="712" r:id="rId33"/>
    <p:sldId id="713" r:id="rId34"/>
    <p:sldId id="714" r:id="rId35"/>
    <p:sldId id="716" r:id="rId36"/>
    <p:sldId id="718" r:id="rId37"/>
    <p:sldId id="717" r:id="rId38"/>
    <p:sldId id="723" r:id="rId39"/>
    <p:sldId id="722" r:id="rId40"/>
    <p:sldId id="724" r:id="rId41"/>
    <p:sldId id="725" r:id="rId42"/>
    <p:sldId id="726" r:id="rId43"/>
    <p:sldId id="727" r:id="rId44"/>
    <p:sldId id="728" r:id="rId45"/>
    <p:sldId id="729" r:id="rId46"/>
    <p:sldId id="731" r:id="rId47"/>
    <p:sldId id="730" r:id="rId48"/>
    <p:sldId id="732" r:id="rId49"/>
    <p:sldId id="733" r:id="rId50"/>
    <p:sldId id="734" r:id="rId51"/>
    <p:sldId id="736" r:id="rId52"/>
    <p:sldId id="735" r:id="rId53"/>
    <p:sldId id="737" r:id="rId54"/>
    <p:sldId id="738" r:id="rId55"/>
    <p:sldId id="739" r:id="rId56"/>
    <p:sldId id="740" r:id="rId57"/>
    <p:sldId id="742" r:id="rId58"/>
    <p:sldId id="743" r:id="rId59"/>
    <p:sldId id="741" r:id="rId60"/>
    <p:sldId id="744" r:id="rId61"/>
    <p:sldId id="745" r:id="rId62"/>
    <p:sldId id="746" r:id="rId63"/>
    <p:sldId id="747" r:id="rId64"/>
    <p:sldId id="748" r:id="rId65"/>
    <p:sldId id="749" r:id="rId66"/>
    <p:sldId id="750" r:id="rId67"/>
    <p:sldId id="751" r:id="rId68"/>
    <p:sldId id="752" r:id="rId69"/>
    <p:sldId id="755" r:id="rId70"/>
    <p:sldId id="756" r:id="rId71"/>
    <p:sldId id="753" r:id="rId72"/>
    <p:sldId id="757" r:id="rId73"/>
    <p:sldId id="758" r:id="rId74"/>
  </p:sldIdLst>
  <p:sldSz cx="9144000" cy="6858000" type="screen4x3"/>
  <p:notesSz cx="6858000" cy="9926638"/>
  <p:defaultTextStyle>
    <a:defPPr>
      <a:defRPr lang="el-GR"/>
    </a:defPPr>
    <a:lvl1pPr algn="l" rtl="0" eaLnBrk="0" fontAlgn="base" hangingPunct="0">
      <a:spcBef>
        <a:spcPct val="0"/>
      </a:spcBef>
      <a:spcAft>
        <a:spcPct val="0"/>
      </a:spcAft>
      <a:defRPr sz="1400" kern="1200">
        <a:solidFill>
          <a:schemeClr val="tx2"/>
        </a:solidFill>
        <a:latin typeface="Times New Roman" panose="02020603050405020304" pitchFamily="18" charset="0"/>
        <a:ea typeface="+mn-ea"/>
        <a:cs typeface="Arial" panose="020B0604020202020204" pitchFamily="34" charset="0"/>
      </a:defRPr>
    </a:lvl1pPr>
    <a:lvl2pPr marL="457200" algn="l" rtl="0" eaLnBrk="0" fontAlgn="base" hangingPunct="0">
      <a:spcBef>
        <a:spcPct val="0"/>
      </a:spcBef>
      <a:spcAft>
        <a:spcPct val="0"/>
      </a:spcAft>
      <a:defRPr sz="1400" kern="1200">
        <a:solidFill>
          <a:schemeClr val="tx2"/>
        </a:solidFill>
        <a:latin typeface="Times New Roman" panose="02020603050405020304" pitchFamily="18" charset="0"/>
        <a:ea typeface="+mn-ea"/>
        <a:cs typeface="Arial" panose="020B0604020202020204" pitchFamily="34" charset="0"/>
      </a:defRPr>
    </a:lvl2pPr>
    <a:lvl3pPr marL="914400" algn="l" rtl="0" eaLnBrk="0" fontAlgn="base" hangingPunct="0">
      <a:spcBef>
        <a:spcPct val="0"/>
      </a:spcBef>
      <a:spcAft>
        <a:spcPct val="0"/>
      </a:spcAft>
      <a:defRPr sz="1400" kern="1200">
        <a:solidFill>
          <a:schemeClr val="tx2"/>
        </a:solidFill>
        <a:latin typeface="Times New Roman" panose="02020603050405020304" pitchFamily="18" charset="0"/>
        <a:ea typeface="+mn-ea"/>
        <a:cs typeface="Arial" panose="020B0604020202020204" pitchFamily="34" charset="0"/>
      </a:defRPr>
    </a:lvl3pPr>
    <a:lvl4pPr marL="1371600" algn="l" rtl="0" eaLnBrk="0" fontAlgn="base" hangingPunct="0">
      <a:spcBef>
        <a:spcPct val="0"/>
      </a:spcBef>
      <a:spcAft>
        <a:spcPct val="0"/>
      </a:spcAft>
      <a:defRPr sz="1400" kern="1200">
        <a:solidFill>
          <a:schemeClr val="tx2"/>
        </a:solidFill>
        <a:latin typeface="Times New Roman" panose="02020603050405020304" pitchFamily="18" charset="0"/>
        <a:ea typeface="+mn-ea"/>
        <a:cs typeface="Arial" panose="020B0604020202020204" pitchFamily="34" charset="0"/>
      </a:defRPr>
    </a:lvl4pPr>
    <a:lvl5pPr marL="1828800" algn="l" rtl="0" eaLnBrk="0" fontAlgn="base" hangingPunct="0">
      <a:spcBef>
        <a:spcPct val="0"/>
      </a:spcBef>
      <a:spcAft>
        <a:spcPct val="0"/>
      </a:spcAft>
      <a:defRPr sz="1400" kern="1200">
        <a:solidFill>
          <a:schemeClr val="tx2"/>
        </a:solidFill>
        <a:latin typeface="Times New Roman" panose="02020603050405020304" pitchFamily="18" charset="0"/>
        <a:ea typeface="+mn-ea"/>
        <a:cs typeface="Arial" panose="020B0604020202020204" pitchFamily="34" charset="0"/>
      </a:defRPr>
    </a:lvl5pPr>
    <a:lvl6pPr marL="2286000" algn="l" defTabSz="914400" rtl="0" eaLnBrk="1" latinLnBrk="0" hangingPunct="1">
      <a:defRPr sz="1400" kern="1200">
        <a:solidFill>
          <a:schemeClr val="tx2"/>
        </a:solidFill>
        <a:latin typeface="Times New Roman" panose="02020603050405020304" pitchFamily="18" charset="0"/>
        <a:ea typeface="+mn-ea"/>
        <a:cs typeface="Arial" panose="020B0604020202020204" pitchFamily="34" charset="0"/>
      </a:defRPr>
    </a:lvl6pPr>
    <a:lvl7pPr marL="2743200" algn="l" defTabSz="914400" rtl="0" eaLnBrk="1" latinLnBrk="0" hangingPunct="1">
      <a:defRPr sz="1400" kern="1200">
        <a:solidFill>
          <a:schemeClr val="tx2"/>
        </a:solidFill>
        <a:latin typeface="Times New Roman" panose="02020603050405020304" pitchFamily="18" charset="0"/>
        <a:ea typeface="+mn-ea"/>
        <a:cs typeface="Arial" panose="020B0604020202020204" pitchFamily="34" charset="0"/>
      </a:defRPr>
    </a:lvl7pPr>
    <a:lvl8pPr marL="3200400" algn="l" defTabSz="914400" rtl="0" eaLnBrk="1" latinLnBrk="0" hangingPunct="1">
      <a:defRPr sz="1400" kern="1200">
        <a:solidFill>
          <a:schemeClr val="tx2"/>
        </a:solidFill>
        <a:latin typeface="Times New Roman" panose="02020603050405020304" pitchFamily="18" charset="0"/>
        <a:ea typeface="+mn-ea"/>
        <a:cs typeface="Arial" panose="020B0604020202020204" pitchFamily="34" charset="0"/>
      </a:defRPr>
    </a:lvl8pPr>
    <a:lvl9pPr marL="3657600" algn="l" defTabSz="914400" rtl="0" eaLnBrk="1" latinLnBrk="0" hangingPunct="1">
      <a:defRPr sz="1400" kern="1200">
        <a:solidFill>
          <a:schemeClr val="tx2"/>
        </a:solidFill>
        <a:latin typeface="Times New Roman" panose="02020603050405020304" pitchFamily="18"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0000CC"/>
    <a:srgbClr val="FF0000"/>
    <a:srgbClr val="FFFFA7"/>
    <a:srgbClr val="FFCC66"/>
    <a:srgbClr val="FF9933"/>
    <a:srgbClr val="CC9900"/>
    <a:srgbClr val="FF9900"/>
    <a:srgbClr val="6633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327" autoAdjust="0"/>
    <p:restoredTop sz="99874" autoAdjust="0"/>
  </p:normalViewPr>
  <p:slideViewPr>
    <p:cSldViewPr snapToGrid="0">
      <p:cViewPr varScale="1">
        <p:scale>
          <a:sx n="85" d="100"/>
          <a:sy n="85" d="100"/>
        </p:scale>
        <p:origin x="1344" y="6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936"/>
    </p:cViewPr>
  </p:sorter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theme" Target="theme/theme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tableStyles" Target="tableStyle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viewProps" Target="viewProps.xml"/><Relationship Id="rId81" Type="http://schemas.microsoft.com/office/2016/11/relationships/changesInfo" Target="changesInfos/changesInfo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handoutMaster" Target="handoutMasters/handoutMaster1.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userId="08cf7f4297593144" providerId="LiveId" clId="{C0E5454F-54D0-4315-90D1-AE894EF6E1E2}"/>
    <pc:docChg chg="modSld">
      <pc:chgData name="" userId="08cf7f4297593144" providerId="LiveId" clId="{C0E5454F-54D0-4315-90D1-AE894EF6E1E2}" dt="2025-05-19T10:15:07.784" v="42" actId="123"/>
      <pc:docMkLst>
        <pc:docMk/>
      </pc:docMkLst>
      <pc:sldChg chg="modSp">
        <pc:chgData name="" userId="08cf7f4297593144" providerId="LiveId" clId="{C0E5454F-54D0-4315-90D1-AE894EF6E1E2}" dt="2025-05-19T08:10:20.923" v="6" actId="947"/>
        <pc:sldMkLst>
          <pc:docMk/>
          <pc:sldMk cId="0" sldId="686"/>
        </pc:sldMkLst>
        <pc:spChg chg="mod">
          <ac:chgData name="" userId="08cf7f4297593144" providerId="LiveId" clId="{C0E5454F-54D0-4315-90D1-AE894EF6E1E2}" dt="2025-05-19T08:10:20.923" v="6" actId="947"/>
          <ac:spMkLst>
            <pc:docMk/>
            <pc:sldMk cId="0" sldId="686"/>
            <ac:spMk id="19465" creationId="{A6255F29-4883-46C2-B87F-F5FD8297A0B4}"/>
          </ac:spMkLst>
        </pc:spChg>
      </pc:sldChg>
      <pc:sldChg chg="modSp">
        <pc:chgData name="" userId="08cf7f4297593144" providerId="LiveId" clId="{C0E5454F-54D0-4315-90D1-AE894EF6E1E2}" dt="2025-05-19T08:09:31.968" v="5" actId="14100"/>
        <pc:sldMkLst>
          <pc:docMk/>
          <pc:sldMk cId="0" sldId="687"/>
        </pc:sldMkLst>
        <pc:picChg chg="mod">
          <ac:chgData name="" userId="08cf7f4297593144" providerId="LiveId" clId="{C0E5454F-54D0-4315-90D1-AE894EF6E1E2}" dt="2025-05-19T08:09:31.968" v="5" actId="14100"/>
          <ac:picMkLst>
            <pc:docMk/>
            <pc:sldMk cId="0" sldId="687"/>
            <ac:picMk id="18434" creationId="{F4F06B78-D43C-4350-A581-F48875EC619D}"/>
          </ac:picMkLst>
        </pc:picChg>
      </pc:sldChg>
      <pc:sldChg chg="modSp">
        <pc:chgData name="" userId="08cf7f4297593144" providerId="LiveId" clId="{C0E5454F-54D0-4315-90D1-AE894EF6E1E2}" dt="2025-05-19T09:34:31.901" v="9" actId="1076"/>
        <pc:sldMkLst>
          <pc:docMk/>
          <pc:sldMk cId="0" sldId="710"/>
        </pc:sldMkLst>
        <pc:picChg chg="mod">
          <ac:chgData name="" userId="08cf7f4297593144" providerId="LiveId" clId="{C0E5454F-54D0-4315-90D1-AE894EF6E1E2}" dt="2025-05-19T09:34:31.901" v="9" actId="1076"/>
          <ac:picMkLst>
            <pc:docMk/>
            <pc:sldMk cId="0" sldId="710"/>
            <ac:picMk id="35844" creationId="{E78485DE-F3EC-45D0-9788-98128014C0DE}"/>
          </ac:picMkLst>
        </pc:picChg>
      </pc:sldChg>
      <pc:sldChg chg="modSp">
        <pc:chgData name="" userId="08cf7f4297593144" providerId="LiveId" clId="{C0E5454F-54D0-4315-90D1-AE894EF6E1E2}" dt="2025-05-19T09:37:18.660" v="26" actId="1037"/>
        <pc:sldMkLst>
          <pc:docMk/>
          <pc:sldMk cId="0" sldId="714"/>
        </pc:sldMkLst>
        <pc:spChg chg="mod">
          <ac:chgData name="" userId="08cf7f4297593144" providerId="LiveId" clId="{C0E5454F-54D0-4315-90D1-AE894EF6E1E2}" dt="2025-05-19T09:37:18.660" v="26" actId="1037"/>
          <ac:spMkLst>
            <pc:docMk/>
            <pc:sldMk cId="0" sldId="714"/>
            <ac:spMk id="39941" creationId="{40CE884F-A67C-4B9D-84DF-52ABD8CAE889}"/>
          </ac:spMkLst>
        </pc:spChg>
      </pc:sldChg>
      <pc:sldChg chg="modSp">
        <pc:chgData name="" userId="08cf7f4297593144" providerId="LiveId" clId="{C0E5454F-54D0-4315-90D1-AE894EF6E1E2}" dt="2025-05-19T09:38:09.897" v="41" actId="14100"/>
        <pc:sldMkLst>
          <pc:docMk/>
          <pc:sldMk cId="0" sldId="716"/>
        </pc:sldMkLst>
        <pc:spChg chg="mod">
          <ac:chgData name="" userId="08cf7f4297593144" providerId="LiveId" clId="{C0E5454F-54D0-4315-90D1-AE894EF6E1E2}" dt="2025-05-19T09:38:09.897" v="41" actId="14100"/>
          <ac:spMkLst>
            <pc:docMk/>
            <pc:sldMk cId="0" sldId="716"/>
            <ac:spMk id="40967" creationId="{A3A387B7-87A8-4D15-B047-70D99AB8292F}"/>
          </ac:spMkLst>
        </pc:spChg>
      </pc:sldChg>
      <pc:sldChg chg="modSp">
        <pc:chgData name="" userId="08cf7f4297593144" providerId="LiveId" clId="{C0E5454F-54D0-4315-90D1-AE894EF6E1E2}" dt="2025-05-19T10:15:07.784" v="42" actId="123"/>
        <pc:sldMkLst>
          <pc:docMk/>
          <pc:sldMk cId="0" sldId="752"/>
        </pc:sldMkLst>
        <pc:spChg chg="mod">
          <ac:chgData name="" userId="08cf7f4297593144" providerId="LiveId" clId="{C0E5454F-54D0-4315-90D1-AE894EF6E1E2}" dt="2025-05-19T10:15:07.784" v="42" actId="123"/>
          <ac:spMkLst>
            <pc:docMk/>
            <pc:sldMk cId="0" sldId="752"/>
            <ac:spMk id="74755" creationId="{5581B8BD-FDB1-4E84-95C6-84E5426F0023}"/>
          </ac:spMkLst>
        </pc:spChg>
      </pc:sldChg>
      <pc:sldChg chg="modSp">
        <pc:chgData name="" userId="08cf7f4297593144" providerId="LiveId" clId="{C0E5454F-54D0-4315-90D1-AE894EF6E1E2}" dt="2025-05-19T08:00:04.270" v="3" actId="14100"/>
        <pc:sldMkLst>
          <pc:docMk/>
          <pc:sldMk cId="0" sldId="773"/>
        </pc:sldMkLst>
        <pc:spChg chg="mod">
          <ac:chgData name="" userId="08cf7f4297593144" providerId="LiveId" clId="{C0E5454F-54D0-4315-90D1-AE894EF6E1E2}" dt="2025-05-19T07:58:32.228" v="0" actId="1076"/>
          <ac:spMkLst>
            <pc:docMk/>
            <pc:sldMk cId="0" sldId="773"/>
            <ac:spMk id="8196" creationId="{76BEA48A-8245-47DF-A240-A4C2FC2BF2DF}"/>
          </ac:spMkLst>
        </pc:spChg>
        <pc:picChg chg="mod">
          <ac:chgData name="" userId="08cf7f4297593144" providerId="LiveId" clId="{C0E5454F-54D0-4315-90D1-AE894EF6E1E2}" dt="2025-05-19T07:59:56.359" v="1" actId="1076"/>
          <ac:picMkLst>
            <pc:docMk/>
            <pc:sldMk cId="0" sldId="773"/>
            <ac:picMk id="8197" creationId="{1EF413FD-AEFA-4941-BB9F-6D6A6E831BAC}"/>
          </ac:picMkLst>
        </pc:picChg>
        <pc:picChg chg="mod">
          <ac:chgData name="" userId="08cf7f4297593144" providerId="LiveId" clId="{C0E5454F-54D0-4315-90D1-AE894EF6E1E2}" dt="2025-05-19T08:00:04.270" v="3" actId="14100"/>
          <ac:picMkLst>
            <pc:docMk/>
            <pc:sldMk cId="0" sldId="773"/>
            <ac:picMk id="8198" creationId="{5D2D8112-E99C-4F4E-8892-62EE20664500}"/>
          </ac:picMkLst>
        </pc:pic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8" name="Rectangle 2">
            <a:extLst>
              <a:ext uri="{FF2B5EF4-FFF2-40B4-BE49-F238E27FC236}">
                <a16:creationId xmlns:a16="http://schemas.microsoft.com/office/drawing/2014/main" id="{AD2323D7-B9D3-4AAE-9BA3-801C6337368D}"/>
              </a:ext>
            </a:extLst>
          </p:cNvPr>
          <p:cNvSpPr>
            <a:spLocks noGrp="1" noChangeArrowheads="1"/>
          </p:cNvSpPr>
          <p:nvPr>
            <p:ph type="hdr" sz="quarter"/>
          </p:nvPr>
        </p:nvSpPr>
        <p:spPr bwMode="auto">
          <a:xfrm>
            <a:off x="0" y="0"/>
            <a:ext cx="2971800" cy="4953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eaLnBrk="1" hangingPunct="1">
              <a:spcBef>
                <a:spcPct val="0"/>
              </a:spcBef>
              <a:defRPr sz="1200">
                <a:solidFill>
                  <a:schemeClr val="tx1"/>
                </a:solidFill>
                <a:cs typeface="+mn-cs"/>
              </a:defRPr>
            </a:lvl1pPr>
          </a:lstStyle>
          <a:p>
            <a:pPr>
              <a:defRPr/>
            </a:pPr>
            <a:endParaRPr lang="el-GR"/>
          </a:p>
        </p:txBody>
      </p:sp>
      <p:sp>
        <p:nvSpPr>
          <p:cNvPr id="4099" name="Rectangle 3">
            <a:extLst>
              <a:ext uri="{FF2B5EF4-FFF2-40B4-BE49-F238E27FC236}">
                <a16:creationId xmlns:a16="http://schemas.microsoft.com/office/drawing/2014/main" id="{B3E92453-C92B-4E28-8C86-CB14207E3A47}"/>
              </a:ext>
            </a:extLst>
          </p:cNvPr>
          <p:cNvSpPr>
            <a:spLocks noGrp="1" noChangeArrowheads="1"/>
          </p:cNvSpPr>
          <p:nvPr>
            <p:ph type="dt" sz="quarter" idx="1"/>
          </p:nvPr>
        </p:nvSpPr>
        <p:spPr bwMode="auto">
          <a:xfrm>
            <a:off x="3886200" y="0"/>
            <a:ext cx="2971800" cy="4953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200">
                <a:solidFill>
                  <a:schemeClr val="tx1"/>
                </a:solidFill>
                <a:cs typeface="+mn-cs"/>
              </a:defRPr>
            </a:lvl1pPr>
          </a:lstStyle>
          <a:p>
            <a:pPr>
              <a:defRPr/>
            </a:pPr>
            <a:endParaRPr lang="el-GR"/>
          </a:p>
        </p:txBody>
      </p:sp>
      <p:sp>
        <p:nvSpPr>
          <p:cNvPr id="4100" name="Rectangle 4">
            <a:extLst>
              <a:ext uri="{FF2B5EF4-FFF2-40B4-BE49-F238E27FC236}">
                <a16:creationId xmlns:a16="http://schemas.microsoft.com/office/drawing/2014/main" id="{62DB168F-A876-43C1-8D34-AB2B328509D8}"/>
              </a:ext>
            </a:extLst>
          </p:cNvPr>
          <p:cNvSpPr>
            <a:spLocks noGrp="1" noChangeArrowheads="1"/>
          </p:cNvSpPr>
          <p:nvPr>
            <p:ph type="ftr" sz="quarter" idx="2"/>
          </p:nvPr>
        </p:nvSpPr>
        <p:spPr bwMode="auto">
          <a:xfrm>
            <a:off x="0" y="9431338"/>
            <a:ext cx="2971800" cy="4953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l" eaLnBrk="1" hangingPunct="1">
              <a:spcBef>
                <a:spcPct val="0"/>
              </a:spcBef>
              <a:defRPr sz="1200">
                <a:solidFill>
                  <a:schemeClr val="tx1"/>
                </a:solidFill>
                <a:cs typeface="+mn-cs"/>
              </a:defRPr>
            </a:lvl1pPr>
          </a:lstStyle>
          <a:p>
            <a:pPr>
              <a:defRPr/>
            </a:pPr>
            <a:endParaRPr lang="el-GR"/>
          </a:p>
        </p:txBody>
      </p:sp>
      <p:sp>
        <p:nvSpPr>
          <p:cNvPr id="4101" name="Rectangle 5">
            <a:extLst>
              <a:ext uri="{FF2B5EF4-FFF2-40B4-BE49-F238E27FC236}">
                <a16:creationId xmlns:a16="http://schemas.microsoft.com/office/drawing/2014/main" id="{A3D87A73-CB9A-4192-9BBC-193290538BF3}"/>
              </a:ext>
            </a:extLst>
          </p:cNvPr>
          <p:cNvSpPr>
            <a:spLocks noGrp="1" noChangeArrowheads="1"/>
          </p:cNvSpPr>
          <p:nvPr>
            <p:ph type="sldNum" sz="quarter" idx="3"/>
          </p:nvPr>
        </p:nvSpPr>
        <p:spPr bwMode="auto">
          <a:xfrm>
            <a:off x="3886200" y="9431338"/>
            <a:ext cx="2971800" cy="4953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eaLnBrk="1" hangingPunct="1">
              <a:defRPr sz="1200">
                <a:solidFill>
                  <a:schemeClr val="tx1"/>
                </a:solidFill>
              </a:defRPr>
            </a:lvl1pPr>
          </a:lstStyle>
          <a:p>
            <a:pPr>
              <a:defRPr/>
            </a:pPr>
            <a:fld id="{BB8C3545-F6DB-44ED-B4C9-5897BA799D7C}" type="slidenum">
              <a:rPr lang="el-GR" altLang="el-GR"/>
              <a:pPr>
                <a:defRPr/>
              </a:pPr>
              <a:t>‹#›</a:t>
            </a:fld>
            <a:endParaRPr lang="el-GR" altLang="el-GR"/>
          </a:p>
        </p:txBody>
      </p:sp>
    </p:spTree>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18466" name="Rectangle 2">
            <a:extLst>
              <a:ext uri="{FF2B5EF4-FFF2-40B4-BE49-F238E27FC236}">
                <a16:creationId xmlns:a16="http://schemas.microsoft.com/office/drawing/2014/main" id="{4A810A61-3189-4387-A4CB-C81B8C706DE7}"/>
              </a:ext>
            </a:extLst>
          </p:cNvPr>
          <p:cNvSpPr>
            <a:spLocks noGrp="1" noChangeArrowheads="1"/>
          </p:cNvSpPr>
          <p:nvPr>
            <p:ph type="hdr" sz="quarter"/>
          </p:nvPr>
        </p:nvSpPr>
        <p:spPr bwMode="auto">
          <a:xfrm>
            <a:off x="0" y="0"/>
            <a:ext cx="2971800" cy="4953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eaLnBrk="1" hangingPunct="1">
              <a:spcBef>
                <a:spcPct val="0"/>
              </a:spcBef>
              <a:defRPr sz="1200">
                <a:solidFill>
                  <a:schemeClr val="tx1"/>
                </a:solidFill>
                <a:cs typeface="+mn-cs"/>
              </a:defRPr>
            </a:lvl1pPr>
          </a:lstStyle>
          <a:p>
            <a:pPr>
              <a:defRPr/>
            </a:pPr>
            <a:endParaRPr lang="el-GR"/>
          </a:p>
        </p:txBody>
      </p:sp>
      <p:sp>
        <p:nvSpPr>
          <p:cNvPr id="318467" name="Rectangle 3">
            <a:extLst>
              <a:ext uri="{FF2B5EF4-FFF2-40B4-BE49-F238E27FC236}">
                <a16:creationId xmlns:a16="http://schemas.microsoft.com/office/drawing/2014/main" id="{321E8E31-2622-4407-A0D6-E40ED5E7A3DA}"/>
              </a:ext>
            </a:extLst>
          </p:cNvPr>
          <p:cNvSpPr>
            <a:spLocks noGrp="1" noChangeArrowheads="1"/>
          </p:cNvSpPr>
          <p:nvPr>
            <p:ph type="dt" idx="1"/>
          </p:nvPr>
        </p:nvSpPr>
        <p:spPr bwMode="auto">
          <a:xfrm>
            <a:off x="3884613" y="0"/>
            <a:ext cx="2971800" cy="4953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200">
                <a:solidFill>
                  <a:schemeClr val="tx1"/>
                </a:solidFill>
                <a:cs typeface="+mn-cs"/>
              </a:defRPr>
            </a:lvl1pPr>
          </a:lstStyle>
          <a:p>
            <a:pPr>
              <a:defRPr/>
            </a:pPr>
            <a:endParaRPr lang="el-GR"/>
          </a:p>
        </p:txBody>
      </p:sp>
      <p:sp>
        <p:nvSpPr>
          <p:cNvPr id="1028" name="Rectangle 4">
            <a:extLst>
              <a:ext uri="{FF2B5EF4-FFF2-40B4-BE49-F238E27FC236}">
                <a16:creationId xmlns:a16="http://schemas.microsoft.com/office/drawing/2014/main" id="{E427F019-0A5B-4DDA-839C-499A57DB908B}"/>
              </a:ext>
            </a:extLst>
          </p:cNvPr>
          <p:cNvSpPr>
            <a:spLocks noGrp="1" noRot="1" noChangeAspect="1" noChangeArrowheads="1" noTextEdit="1"/>
          </p:cNvSpPr>
          <p:nvPr>
            <p:ph type="sldImg" idx="2"/>
          </p:nvPr>
        </p:nvSpPr>
        <p:spPr bwMode="auto">
          <a:xfrm>
            <a:off x="947738" y="744538"/>
            <a:ext cx="4962525" cy="3722687"/>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18469" name="Rectangle 5">
            <a:extLst>
              <a:ext uri="{FF2B5EF4-FFF2-40B4-BE49-F238E27FC236}">
                <a16:creationId xmlns:a16="http://schemas.microsoft.com/office/drawing/2014/main" id="{ED8E4B63-8037-4E32-9EE9-E7FC0EF11587}"/>
              </a:ext>
            </a:extLst>
          </p:cNvPr>
          <p:cNvSpPr>
            <a:spLocks noGrp="1" noChangeArrowheads="1"/>
          </p:cNvSpPr>
          <p:nvPr>
            <p:ph type="body" sz="quarter" idx="3"/>
          </p:nvPr>
        </p:nvSpPr>
        <p:spPr bwMode="auto">
          <a:xfrm>
            <a:off x="687388" y="4714875"/>
            <a:ext cx="5483225" cy="44672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l-GR" noProof="0"/>
              <a:t>Click to edit Master text styles</a:t>
            </a:r>
          </a:p>
          <a:p>
            <a:pPr lvl="1"/>
            <a:r>
              <a:rPr lang="el-GR" noProof="0"/>
              <a:t>Second level</a:t>
            </a:r>
          </a:p>
          <a:p>
            <a:pPr lvl="2"/>
            <a:r>
              <a:rPr lang="el-GR" noProof="0"/>
              <a:t>Third level</a:t>
            </a:r>
          </a:p>
          <a:p>
            <a:pPr lvl="3"/>
            <a:r>
              <a:rPr lang="el-GR" noProof="0"/>
              <a:t>Fourth level</a:t>
            </a:r>
          </a:p>
          <a:p>
            <a:pPr lvl="4"/>
            <a:r>
              <a:rPr lang="el-GR" noProof="0"/>
              <a:t>Fifth level</a:t>
            </a:r>
          </a:p>
        </p:txBody>
      </p:sp>
      <p:sp>
        <p:nvSpPr>
          <p:cNvPr id="318470" name="Rectangle 6">
            <a:extLst>
              <a:ext uri="{FF2B5EF4-FFF2-40B4-BE49-F238E27FC236}">
                <a16:creationId xmlns:a16="http://schemas.microsoft.com/office/drawing/2014/main" id="{8946CD8F-64BA-457C-9367-D713E6F4E6AB}"/>
              </a:ext>
            </a:extLst>
          </p:cNvPr>
          <p:cNvSpPr>
            <a:spLocks noGrp="1" noChangeArrowheads="1"/>
          </p:cNvSpPr>
          <p:nvPr>
            <p:ph type="ftr" sz="quarter" idx="4"/>
          </p:nvPr>
        </p:nvSpPr>
        <p:spPr bwMode="auto">
          <a:xfrm>
            <a:off x="0" y="9429750"/>
            <a:ext cx="2971800" cy="4953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l" eaLnBrk="1" hangingPunct="1">
              <a:spcBef>
                <a:spcPct val="0"/>
              </a:spcBef>
              <a:defRPr sz="1200">
                <a:solidFill>
                  <a:schemeClr val="tx1"/>
                </a:solidFill>
                <a:cs typeface="+mn-cs"/>
              </a:defRPr>
            </a:lvl1pPr>
          </a:lstStyle>
          <a:p>
            <a:pPr>
              <a:defRPr/>
            </a:pPr>
            <a:endParaRPr lang="el-GR"/>
          </a:p>
        </p:txBody>
      </p:sp>
      <p:sp>
        <p:nvSpPr>
          <p:cNvPr id="318471" name="Rectangle 7">
            <a:extLst>
              <a:ext uri="{FF2B5EF4-FFF2-40B4-BE49-F238E27FC236}">
                <a16:creationId xmlns:a16="http://schemas.microsoft.com/office/drawing/2014/main" id="{45B49F0D-6419-4153-A50F-1F2194D517DC}"/>
              </a:ext>
            </a:extLst>
          </p:cNvPr>
          <p:cNvSpPr>
            <a:spLocks noGrp="1" noChangeArrowheads="1"/>
          </p:cNvSpPr>
          <p:nvPr>
            <p:ph type="sldNum" sz="quarter" idx="5"/>
          </p:nvPr>
        </p:nvSpPr>
        <p:spPr bwMode="auto">
          <a:xfrm>
            <a:off x="3884613" y="9429750"/>
            <a:ext cx="2971800" cy="4953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eaLnBrk="1" hangingPunct="1">
              <a:defRPr sz="1200">
                <a:solidFill>
                  <a:schemeClr val="tx1"/>
                </a:solidFill>
              </a:defRPr>
            </a:lvl1pPr>
          </a:lstStyle>
          <a:p>
            <a:pPr>
              <a:defRPr/>
            </a:pPr>
            <a:fld id="{ABA080D7-1F6B-480E-B2EF-FCD6623B26A1}" type="slidenum">
              <a:rPr lang="el-GR" altLang="el-GR"/>
              <a:pPr>
                <a:defRPr/>
              </a:pPr>
              <a:t>‹#›</a:t>
            </a:fld>
            <a:endParaRPr lang="el-GR" altLang="el-GR"/>
          </a:p>
        </p:txBody>
      </p:sp>
    </p:spTree>
  </p:cSld>
  <p:clrMap bg1="lt1" tx1="dk1" bg2="lt2" tx2="dk2" accent1="accent1" accent2="accent2" accent3="accent3" accent4="accent4" accent5="accent5" accent6="accent6" hlink="hlink" folHlink="folHlink"/>
  <p:hf hdr="0" ftr="0" dt="0"/>
  <p:notesStyle>
    <a:lvl1pPr algn="l" rtl="0" eaLnBrk="0" fontAlgn="base" hangingPunct="0">
      <a:spcBef>
        <a:spcPct val="30000"/>
      </a:spcBef>
      <a:spcAft>
        <a:spcPct val="0"/>
      </a:spcAft>
      <a:defRPr sz="1200" kern="1200">
        <a:solidFill>
          <a:schemeClr val="tx1"/>
        </a:solidFill>
        <a:latin typeface="Times New Roman" pitchFamily="18" charset="0"/>
        <a:ea typeface="+mn-ea"/>
        <a:cs typeface="+mn-cs"/>
      </a:defRPr>
    </a:lvl1pPr>
    <a:lvl2pPr marL="457200" algn="l" rtl="0" eaLnBrk="0" fontAlgn="base" hangingPunct="0">
      <a:spcBef>
        <a:spcPct val="30000"/>
      </a:spcBef>
      <a:spcAft>
        <a:spcPct val="0"/>
      </a:spcAft>
      <a:defRPr sz="1200" kern="1200">
        <a:solidFill>
          <a:schemeClr val="tx1"/>
        </a:solidFill>
        <a:latin typeface="Times New Roman" pitchFamily="18" charset="0"/>
        <a:ea typeface="+mn-ea"/>
        <a:cs typeface="+mn-cs"/>
      </a:defRPr>
    </a:lvl2pPr>
    <a:lvl3pPr marL="914400" algn="l" rtl="0" eaLnBrk="0" fontAlgn="base" hangingPunct="0">
      <a:spcBef>
        <a:spcPct val="30000"/>
      </a:spcBef>
      <a:spcAft>
        <a:spcPct val="0"/>
      </a:spcAft>
      <a:defRPr sz="1200" kern="1200">
        <a:solidFill>
          <a:schemeClr val="tx1"/>
        </a:solidFill>
        <a:latin typeface="Times New Roman" pitchFamily="18" charset="0"/>
        <a:ea typeface="+mn-ea"/>
        <a:cs typeface="+mn-cs"/>
      </a:defRPr>
    </a:lvl3pPr>
    <a:lvl4pPr marL="1371600" algn="l" rtl="0" eaLnBrk="0" fontAlgn="base" hangingPunct="0">
      <a:spcBef>
        <a:spcPct val="30000"/>
      </a:spcBef>
      <a:spcAft>
        <a:spcPct val="0"/>
      </a:spcAft>
      <a:defRPr sz="1200" kern="1200">
        <a:solidFill>
          <a:schemeClr val="tx1"/>
        </a:solidFill>
        <a:latin typeface="Times New Roman" pitchFamily="18" charset="0"/>
        <a:ea typeface="+mn-ea"/>
        <a:cs typeface="+mn-cs"/>
      </a:defRPr>
    </a:lvl4pPr>
    <a:lvl5pPr marL="1828800" algn="l" rtl="0" eaLnBrk="0" fontAlgn="base" hangingPunct="0">
      <a:spcBef>
        <a:spcPct val="30000"/>
      </a:spcBef>
      <a:spcAft>
        <a:spcPct val="0"/>
      </a:spcAft>
      <a:defRPr sz="1200" kern="1200">
        <a:solidFill>
          <a:schemeClr val="tx1"/>
        </a:solidFill>
        <a:latin typeface="Times New Roman"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7">
            <a:extLst>
              <a:ext uri="{FF2B5EF4-FFF2-40B4-BE49-F238E27FC236}">
                <a16:creationId xmlns:a16="http://schemas.microsoft.com/office/drawing/2014/main" id="{F031ED3D-E994-46C6-9CA1-5B61ABFBFBAB}"/>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Times New Roman" panose="02020603050405020304" pitchFamily="18" charset="0"/>
              </a:defRPr>
            </a:lvl1pPr>
            <a:lvl2pPr marL="742950" indent="-285750">
              <a:spcBef>
                <a:spcPct val="30000"/>
              </a:spcBef>
              <a:defRPr sz="1200">
                <a:solidFill>
                  <a:schemeClr val="tx1"/>
                </a:solidFill>
                <a:latin typeface="Times New Roman" panose="02020603050405020304" pitchFamily="18" charset="0"/>
              </a:defRPr>
            </a:lvl2pPr>
            <a:lvl3pPr marL="1143000" indent="-228600">
              <a:spcBef>
                <a:spcPct val="30000"/>
              </a:spcBef>
              <a:defRPr sz="1200">
                <a:solidFill>
                  <a:schemeClr val="tx1"/>
                </a:solidFill>
                <a:latin typeface="Times New Roman" panose="02020603050405020304" pitchFamily="18" charset="0"/>
              </a:defRPr>
            </a:lvl3pPr>
            <a:lvl4pPr marL="1600200" indent="-228600">
              <a:spcBef>
                <a:spcPct val="30000"/>
              </a:spcBef>
              <a:defRPr sz="1200">
                <a:solidFill>
                  <a:schemeClr val="tx1"/>
                </a:solidFill>
                <a:latin typeface="Times New Roman" panose="02020603050405020304" pitchFamily="18" charset="0"/>
              </a:defRPr>
            </a:lvl4pPr>
            <a:lvl5pPr marL="2057400" indent="-22860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a:spcBef>
                <a:spcPct val="0"/>
              </a:spcBef>
            </a:pPr>
            <a:fld id="{B81FD2EE-7E48-4072-BD4A-1D9591E32D42}" type="slidenum">
              <a:rPr lang="el-GR" altLang="el-GR" smtClean="0"/>
              <a:pPr>
                <a:spcBef>
                  <a:spcPct val="0"/>
                </a:spcBef>
              </a:pPr>
              <a:t>1</a:t>
            </a:fld>
            <a:endParaRPr lang="el-GR" altLang="el-GR"/>
          </a:p>
        </p:txBody>
      </p:sp>
      <p:sp>
        <p:nvSpPr>
          <p:cNvPr id="4099" name="Rectangle 2">
            <a:extLst>
              <a:ext uri="{FF2B5EF4-FFF2-40B4-BE49-F238E27FC236}">
                <a16:creationId xmlns:a16="http://schemas.microsoft.com/office/drawing/2014/main" id="{92262498-148E-4B6D-B782-B26CDF912F24}"/>
              </a:ext>
            </a:extLst>
          </p:cNvPr>
          <p:cNvSpPr>
            <a:spLocks noGrp="1" noRot="1" noChangeAspect="1" noChangeArrowheads="1" noTextEdit="1"/>
          </p:cNvSpPr>
          <p:nvPr>
            <p:ph type="sldImg"/>
          </p:nvPr>
        </p:nvSpPr>
        <p:spPr>
          <a:ln/>
        </p:spPr>
      </p:sp>
      <p:sp>
        <p:nvSpPr>
          <p:cNvPr id="4100" name="Rectangle 3">
            <a:extLst>
              <a:ext uri="{FF2B5EF4-FFF2-40B4-BE49-F238E27FC236}">
                <a16:creationId xmlns:a16="http://schemas.microsoft.com/office/drawing/2014/main" id="{BC3F3C7F-969C-497A-8201-39876ED1D577}"/>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l-G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Slide Image Placeholder 1">
            <a:extLst>
              <a:ext uri="{FF2B5EF4-FFF2-40B4-BE49-F238E27FC236}">
                <a16:creationId xmlns:a16="http://schemas.microsoft.com/office/drawing/2014/main" id="{E5FE3C3F-CAAC-4E7C-835C-F918D990E727}"/>
              </a:ext>
            </a:extLst>
          </p:cNvPr>
          <p:cNvSpPr>
            <a:spLocks noGrp="1" noRot="1" noChangeAspect="1" noChangeArrowheads="1" noTextEdit="1"/>
          </p:cNvSpPr>
          <p:nvPr>
            <p:ph type="sldImg"/>
          </p:nvPr>
        </p:nvSpPr>
        <p:spPr>
          <a:ln/>
        </p:spPr>
      </p:sp>
      <p:sp>
        <p:nvSpPr>
          <p:cNvPr id="6147" name="Notes Placeholder 2">
            <a:extLst>
              <a:ext uri="{FF2B5EF4-FFF2-40B4-BE49-F238E27FC236}">
                <a16:creationId xmlns:a16="http://schemas.microsoft.com/office/drawing/2014/main" id="{A786895D-FD02-467B-BC46-891BBBD0B2DF}"/>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el-GR"/>
              <a:t>Benzene boils at 80°C - rather higher than other hydrocarbons of similar molecular size (pentane and hexane, for example). This is presumably due to the ease with which temporary dipoles can be set up involving the delocalised electrons.</a:t>
            </a:r>
            <a:endParaRPr lang="el-GR" altLang="el-GR"/>
          </a:p>
        </p:txBody>
      </p:sp>
      <p:sp>
        <p:nvSpPr>
          <p:cNvPr id="6148" name="Slide Number Placeholder 3">
            <a:extLst>
              <a:ext uri="{FF2B5EF4-FFF2-40B4-BE49-F238E27FC236}">
                <a16:creationId xmlns:a16="http://schemas.microsoft.com/office/drawing/2014/main" id="{CA63BE99-8928-4120-8ABD-3DA0A1B91912}"/>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Times New Roman" panose="02020603050405020304" pitchFamily="18" charset="0"/>
              </a:defRPr>
            </a:lvl1pPr>
            <a:lvl2pPr marL="742950" indent="-285750">
              <a:spcBef>
                <a:spcPct val="30000"/>
              </a:spcBef>
              <a:defRPr sz="1200">
                <a:solidFill>
                  <a:schemeClr val="tx1"/>
                </a:solidFill>
                <a:latin typeface="Times New Roman" panose="02020603050405020304" pitchFamily="18" charset="0"/>
              </a:defRPr>
            </a:lvl2pPr>
            <a:lvl3pPr marL="1143000" indent="-228600">
              <a:spcBef>
                <a:spcPct val="30000"/>
              </a:spcBef>
              <a:defRPr sz="1200">
                <a:solidFill>
                  <a:schemeClr val="tx1"/>
                </a:solidFill>
                <a:latin typeface="Times New Roman" panose="02020603050405020304" pitchFamily="18" charset="0"/>
              </a:defRPr>
            </a:lvl3pPr>
            <a:lvl4pPr marL="1600200" indent="-228600">
              <a:spcBef>
                <a:spcPct val="30000"/>
              </a:spcBef>
              <a:defRPr sz="1200">
                <a:solidFill>
                  <a:schemeClr val="tx1"/>
                </a:solidFill>
                <a:latin typeface="Times New Roman" panose="02020603050405020304" pitchFamily="18" charset="0"/>
              </a:defRPr>
            </a:lvl4pPr>
            <a:lvl5pPr marL="2057400" indent="-22860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a:spcBef>
                <a:spcPct val="0"/>
              </a:spcBef>
            </a:pPr>
            <a:fld id="{7C774F93-F8AE-492C-9754-EB1539353E3C}" type="slidenum">
              <a:rPr lang="el-GR" altLang="el-GR" smtClean="0"/>
              <a:pPr>
                <a:spcBef>
                  <a:spcPct val="0"/>
                </a:spcBef>
              </a:pPr>
              <a:t>2</a:t>
            </a:fld>
            <a:endParaRPr lang="el-GR" altLang="el-G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Θέση εικόνας διαφάνειας 1">
            <a:extLst>
              <a:ext uri="{FF2B5EF4-FFF2-40B4-BE49-F238E27FC236}">
                <a16:creationId xmlns:a16="http://schemas.microsoft.com/office/drawing/2014/main" id="{7C3B4C3A-E196-4368-99BD-AFF5FAE3F3DA}"/>
              </a:ext>
            </a:extLst>
          </p:cNvPr>
          <p:cNvSpPr>
            <a:spLocks noGrp="1" noRot="1" noChangeAspect="1" noChangeArrowheads="1" noTextEdit="1"/>
          </p:cNvSpPr>
          <p:nvPr>
            <p:ph type="sldImg"/>
          </p:nvPr>
        </p:nvSpPr>
        <p:spPr>
          <a:ln/>
        </p:spPr>
      </p:sp>
      <p:sp>
        <p:nvSpPr>
          <p:cNvPr id="14339" name="Θέση σημειώσεων 2">
            <a:extLst>
              <a:ext uri="{FF2B5EF4-FFF2-40B4-BE49-F238E27FC236}">
                <a16:creationId xmlns:a16="http://schemas.microsoft.com/office/drawing/2014/main" id="{1C34E148-A1CB-4154-A6C7-1E63559E3AD3}"/>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l-GR" altLang="el-GR"/>
          </a:p>
        </p:txBody>
      </p:sp>
      <p:sp>
        <p:nvSpPr>
          <p:cNvPr id="14340" name="Θέση αριθμού διαφάνειας 3">
            <a:extLst>
              <a:ext uri="{FF2B5EF4-FFF2-40B4-BE49-F238E27FC236}">
                <a16:creationId xmlns:a16="http://schemas.microsoft.com/office/drawing/2014/main" id="{11E68170-ABFB-4996-B0FF-80E514DE599D}"/>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Times New Roman" panose="02020603050405020304" pitchFamily="18" charset="0"/>
              </a:defRPr>
            </a:lvl1pPr>
            <a:lvl2pPr marL="742950" indent="-285750">
              <a:spcBef>
                <a:spcPct val="30000"/>
              </a:spcBef>
              <a:defRPr sz="1200">
                <a:solidFill>
                  <a:schemeClr val="tx1"/>
                </a:solidFill>
                <a:latin typeface="Times New Roman" panose="02020603050405020304" pitchFamily="18" charset="0"/>
              </a:defRPr>
            </a:lvl2pPr>
            <a:lvl3pPr marL="1143000" indent="-228600">
              <a:spcBef>
                <a:spcPct val="30000"/>
              </a:spcBef>
              <a:defRPr sz="1200">
                <a:solidFill>
                  <a:schemeClr val="tx1"/>
                </a:solidFill>
                <a:latin typeface="Times New Roman" panose="02020603050405020304" pitchFamily="18" charset="0"/>
              </a:defRPr>
            </a:lvl3pPr>
            <a:lvl4pPr marL="1600200" indent="-228600">
              <a:spcBef>
                <a:spcPct val="30000"/>
              </a:spcBef>
              <a:defRPr sz="1200">
                <a:solidFill>
                  <a:schemeClr val="tx1"/>
                </a:solidFill>
                <a:latin typeface="Times New Roman" panose="02020603050405020304" pitchFamily="18" charset="0"/>
              </a:defRPr>
            </a:lvl4pPr>
            <a:lvl5pPr marL="2057400" indent="-228600">
              <a:spcBef>
                <a:spcPct val="30000"/>
              </a:spcBef>
              <a:defRPr sz="1200">
                <a:solidFill>
                  <a:schemeClr val="tx1"/>
                </a:solidFill>
                <a:latin typeface="Times New Roman" panose="02020603050405020304" pitchFamily="18" charset="0"/>
              </a:defRPr>
            </a:lvl5pPr>
            <a:lvl6pPr marL="2514600" indent="-228600" eaLnBrk="0" fontAlgn="base" hangingPunct="0">
              <a:spcBef>
                <a:spcPct val="30000"/>
              </a:spcBef>
              <a:spcAft>
                <a:spcPct val="0"/>
              </a:spcAft>
              <a:defRPr sz="1200">
                <a:solidFill>
                  <a:schemeClr val="tx1"/>
                </a:solidFill>
                <a:latin typeface="Times New Roman" panose="02020603050405020304" pitchFamily="18" charset="0"/>
              </a:defRPr>
            </a:lvl6pPr>
            <a:lvl7pPr marL="2971800" indent="-228600" eaLnBrk="0" fontAlgn="base" hangingPunct="0">
              <a:spcBef>
                <a:spcPct val="30000"/>
              </a:spcBef>
              <a:spcAft>
                <a:spcPct val="0"/>
              </a:spcAft>
              <a:defRPr sz="1200">
                <a:solidFill>
                  <a:schemeClr val="tx1"/>
                </a:solidFill>
                <a:latin typeface="Times New Roman" panose="02020603050405020304" pitchFamily="18" charset="0"/>
              </a:defRPr>
            </a:lvl7pPr>
            <a:lvl8pPr marL="3429000" indent="-228600" eaLnBrk="0" fontAlgn="base" hangingPunct="0">
              <a:spcBef>
                <a:spcPct val="30000"/>
              </a:spcBef>
              <a:spcAft>
                <a:spcPct val="0"/>
              </a:spcAft>
              <a:defRPr sz="1200">
                <a:solidFill>
                  <a:schemeClr val="tx1"/>
                </a:solidFill>
                <a:latin typeface="Times New Roman" panose="02020603050405020304" pitchFamily="18" charset="0"/>
              </a:defRPr>
            </a:lvl8pPr>
            <a:lvl9pPr marL="3886200" indent="-228600" eaLnBrk="0" fontAlgn="base" hangingPunct="0">
              <a:spcBef>
                <a:spcPct val="30000"/>
              </a:spcBef>
              <a:spcAft>
                <a:spcPct val="0"/>
              </a:spcAft>
              <a:defRPr sz="1200">
                <a:solidFill>
                  <a:schemeClr val="tx1"/>
                </a:solidFill>
                <a:latin typeface="Times New Roman" panose="02020603050405020304" pitchFamily="18" charset="0"/>
              </a:defRPr>
            </a:lvl9pPr>
          </a:lstStyle>
          <a:p>
            <a:pPr>
              <a:spcBef>
                <a:spcPct val="0"/>
              </a:spcBef>
            </a:pPr>
            <a:fld id="{85FC46B7-DC14-4E2A-AC10-30B28719C294}" type="slidenum">
              <a:rPr lang="el-GR" altLang="el-GR" smtClean="0"/>
              <a:pPr>
                <a:spcBef>
                  <a:spcPct val="0"/>
                </a:spcBef>
              </a:pPr>
              <a:t>9</a:t>
            </a:fld>
            <a:endParaRPr lang="el-GR" altLang="el-G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a:prstGeom prst="rect">
            <a:avLst/>
          </a:prstGeo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Tree>
    <p:extLst>
      <p:ext uri="{BB962C8B-B14F-4D97-AF65-F5344CB8AC3E}">
        <p14:creationId xmlns:p14="http://schemas.microsoft.com/office/powerpoint/2010/main" val="3452112809"/>
      </p:ext>
    </p:extLst>
  </p:cSld>
  <p:clrMapOvr>
    <a:masterClrMapping/>
  </p:clrMapOvr>
  <p:transition>
    <p:wipe dir="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Content Placeholder 2"/>
          <p:cNvSpPr>
            <a:spLocks noGrp="1"/>
          </p:cNvSpPr>
          <p:nvPr>
            <p:ph idx="1"/>
          </p:nvPr>
        </p:nvSpPr>
        <p:spPr>
          <a:xfrm>
            <a:off x="457200" y="1600200"/>
            <a:ext cx="8229600" cy="4525963"/>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922211906"/>
      </p:ext>
    </p:extLst>
  </p:cSld>
  <p:clrMapOvr>
    <a:masterClrMapping/>
  </p:clrMapOvr>
  <p:transition>
    <p:wipe dir="r"/>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Tree>
    <p:extLst>
      <p:ext uri="{BB962C8B-B14F-4D97-AF65-F5344CB8AC3E}">
        <p14:creationId xmlns:p14="http://schemas.microsoft.com/office/powerpoint/2010/main" val="3492297114"/>
      </p:ext>
    </p:extLst>
  </p:cSld>
  <p:clrMapOvr>
    <a:masterClrMapping/>
  </p:clrMapOvr>
  <p:transition>
    <p:wipe dir="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988690726"/>
      </p:ext>
    </p:extLst>
  </p:cSld>
  <p:clrMapOvr>
    <a:masterClrMapping/>
  </p:clrMapOvr>
  <p:transition>
    <p:wipe dir="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600965503"/>
      </p:ext>
    </p:extLst>
  </p:cSld>
  <p:clrMapOvr>
    <a:masterClrMapping/>
  </p:clrMapOvr>
  <p:transition>
    <p:wipe dir="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Tree>
    <p:extLst>
      <p:ext uri="{BB962C8B-B14F-4D97-AF65-F5344CB8AC3E}">
        <p14:creationId xmlns:p14="http://schemas.microsoft.com/office/powerpoint/2010/main" val="3721647631"/>
      </p:ext>
    </p:extLst>
  </p:cSld>
  <p:clrMapOvr>
    <a:masterClrMapping/>
  </p:clrMapOvr>
  <p:transition>
    <p:wipe dir="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48306638"/>
      </p:ext>
    </p:extLst>
  </p:cSld>
  <p:clrMapOvr>
    <a:masterClrMapping/>
  </p:clrMapOvr>
  <p:transition>
    <p:wipe dir="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a:prstGeom prst="rect">
            <a:avLst/>
          </a:prstGeo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2321705737"/>
      </p:ext>
    </p:extLst>
  </p:cSld>
  <p:clrMapOvr>
    <a:masterClrMapping/>
  </p:clrMapOvr>
  <p:transition>
    <p:wipe dir="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a:prstGeom prst="rect">
            <a:avLst/>
          </a:prstGeo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294905518"/>
      </p:ext>
    </p:extLst>
  </p:cSld>
  <p:clrMapOvr>
    <a:masterClrMapping/>
  </p:clrMapOvr>
  <p:transition>
    <p:wipe dir="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Vertical Text Placeholder 2"/>
          <p:cNvSpPr>
            <a:spLocks noGrp="1"/>
          </p:cNvSpPr>
          <p:nvPr>
            <p:ph type="body" orient="vert" idx="1"/>
          </p:nvPr>
        </p:nvSpPr>
        <p:spPr>
          <a:xfrm>
            <a:off x="457200" y="1600200"/>
            <a:ext cx="8229600" cy="4525963"/>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70719131"/>
      </p:ext>
    </p:extLst>
  </p:cSld>
  <p:clrMapOvr>
    <a:masterClrMapping/>
  </p:clrMapOvr>
  <p:transition>
    <p:wipe dir="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a:prstGeom prst="rect">
            <a:avLst/>
          </a:prstGeo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924870185"/>
      </p:ext>
    </p:extLst>
  </p:cSld>
  <p:clrMapOvr>
    <a:masterClrMapping/>
  </p:clrMapOvr>
  <p:transition>
    <p:wipe dir="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Text Placeholder 2"/>
          <p:cNvSpPr>
            <a:spLocks noGrp="1"/>
          </p:cNvSpPr>
          <p:nvPr>
            <p:ph type="body" sz="half" idx="1"/>
          </p:nvPr>
        </p:nvSpPr>
        <p:spPr>
          <a:xfrm>
            <a:off x="457200" y="1600200"/>
            <a:ext cx="4038600" cy="4525963"/>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000066365"/>
      </p:ext>
    </p:extLst>
  </p:cSld>
  <p:clrMapOvr>
    <a:masterClrMapping/>
  </p:clrMapOvr>
  <p:transition>
    <p:wipe dir="r"/>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648200" y="3938588"/>
            <a:ext cx="4038600" cy="2187575"/>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373070304"/>
      </p:ext>
    </p:extLst>
  </p:cSld>
  <p:clrMapOvr>
    <a:masterClrMapping/>
  </p:clrMapOvr>
  <p:transition>
    <p:wipe dir="r"/>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750340148"/>
      </p:ext>
    </p:extLst>
  </p:cSld>
  <p:clrMapOvr>
    <a:masterClrMapping/>
  </p:clrMapOvr>
  <p:transition>
    <p:wipe dir="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rotWithShape="0">
          <a:gsLst>
            <a:gs pos="0">
              <a:srgbClr val="0066FF"/>
            </a:gs>
            <a:gs pos="100000">
              <a:srgbClr val="BBCFD1"/>
            </a:gs>
          </a:gsLst>
          <a:lin ang="5400000" scaled="1"/>
        </a:gradFill>
        <a:effectLst/>
      </p:bgPr>
    </p:bg>
    <p:spTree>
      <p:nvGrpSpPr>
        <p:cNvPr id="1" name=""/>
        <p:cNvGrpSpPr/>
        <p:nvPr/>
      </p:nvGrpSpPr>
      <p:grpSpPr>
        <a:xfrm>
          <a:off x="0" y="0"/>
          <a:ext cx="0" cy="0"/>
          <a:chOff x="0" y="0"/>
          <a:chExt cx="0" cy="0"/>
        </a:xfrm>
      </p:grpSpPr>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Lst>
  <p:transition>
    <p:wipe dir="r"/>
  </p:transition>
  <p:hf hdr="0" ftr="0" dt="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Times New Roman" pitchFamily="18" charset="0"/>
        </a:defRPr>
      </a:lvl2pPr>
      <a:lvl3pPr algn="ctr" rtl="0" eaLnBrk="0" fontAlgn="base" hangingPunct="0">
        <a:spcBef>
          <a:spcPct val="0"/>
        </a:spcBef>
        <a:spcAft>
          <a:spcPct val="0"/>
        </a:spcAft>
        <a:defRPr sz="4400">
          <a:solidFill>
            <a:schemeClr val="tx2"/>
          </a:solidFill>
          <a:latin typeface="Times New Roman" pitchFamily="18" charset="0"/>
        </a:defRPr>
      </a:lvl3pPr>
      <a:lvl4pPr algn="ctr" rtl="0" eaLnBrk="0" fontAlgn="base" hangingPunct="0">
        <a:spcBef>
          <a:spcPct val="0"/>
        </a:spcBef>
        <a:spcAft>
          <a:spcPct val="0"/>
        </a:spcAft>
        <a:defRPr sz="4400">
          <a:solidFill>
            <a:schemeClr val="tx2"/>
          </a:solidFill>
          <a:latin typeface="Times New Roman" pitchFamily="18" charset="0"/>
        </a:defRPr>
      </a:lvl4pPr>
      <a:lvl5pPr algn="ctr" rtl="0" eaLnBrk="0" fontAlgn="base" hangingPunct="0">
        <a:spcBef>
          <a:spcPct val="0"/>
        </a:spcBef>
        <a:spcAft>
          <a:spcPct val="0"/>
        </a:spcAft>
        <a:defRPr sz="4400">
          <a:solidFill>
            <a:schemeClr val="tx2"/>
          </a:solidFill>
          <a:latin typeface="Times New Roman" pitchFamily="18" charset="0"/>
        </a:defRPr>
      </a:lvl5pPr>
      <a:lvl6pPr marL="457200" algn="ctr" rtl="0" fontAlgn="base">
        <a:spcBef>
          <a:spcPct val="0"/>
        </a:spcBef>
        <a:spcAft>
          <a:spcPct val="0"/>
        </a:spcAft>
        <a:defRPr sz="4400">
          <a:solidFill>
            <a:schemeClr val="tx2"/>
          </a:solidFill>
          <a:latin typeface="Times New Roman" pitchFamily="18" charset="0"/>
        </a:defRPr>
      </a:lvl6pPr>
      <a:lvl7pPr marL="914400" algn="ctr" rtl="0" fontAlgn="base">
        <a:spcBef>
          <a:spcPct val="0"/>
        </a:spcBef>
        <a:spcAft>
          <a:spcPct val="0"/>
        </a:spcAft>
        <a:defRPr sz="4400">
          <a:solidFill>
            <a:schemeClr val="tx2"/>
          </a:solidFill>
          <a:latin typeface="Times New Roman" pitchFamily="18" charset="0"/>
        </a:defRPr>
      </a:lvl7pPr>
      <a:lvl8pPr marL="1371600" algn="ctr" rtl="0" fontAlgn="base">
        <a:spcBef>
          <a:spcPct val="0"/>
        </a:spcBef>
        <a:spcAft>
          <a:spcPct val="0"/>
        </a:spcAft>
        <a:defRPr sz="4400">
          <a:solidFill>
            <a:schemeClr val="tx2"/>
          </a:solidFill>
          <a:latin typeface="Times New Roman" pitchFamily="18" charset="0"/>
        </a:defRPr>
      </a:lvl8pPr>
      <a:lvl9pPr marL="1828800" algn="ctr" rtl="0" fontAlgn="base">
        <a:spcBef>
          <a:spcPct val="0"/>
        </a:spcBef>
        <a:spcAft>
          <a:spcPct val="0"/>
        </a:spcAft>
        <a:defRPr sz="4400">
          <a:solidFill>
            <a:schemeClr val="tx2"/>
          </a:solidFill>
          <a:latin typeface="Times New Roman" pitchFamily="18"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hyperlink" Target="http://upload.wikimedia.org/wikipedia/commons/9/9a/Benzene_Representations.svg"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1.png"/></Relationships>
</file>

<file path=ppt/slides/_rels/slide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7.jpeg"/><Relationship Id="rId4" Type="http://schemas.openxmlformats.org/officeDocument/2006/relationships/image" Target="../media/image6.jpe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3.xml"/><Relationship Id="rId1" Type="http://schemas.openxmlformats.org/officeDocument/2006/relationships/slideLayout" Target="../slideLayouts/slideLayout7.xml"/><Relationship Id="rId4" Type="http://schemas.openxmlformats.org/officeDocument/2006/relationships/image" Target="../media/image14.jpeg"/></Relationships>
</file>

<file path=ppt/slides/_rels/slide10.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7.jpe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jpeg"/><Relationship Id="rId1" Type="http://schemas.openxmlformats.org/officeDocument/2006/relationships/slideLayout" Target="../slideLayouts/slideLayout7.xml"/><Relationship Id="rId4" Type="http://schemas.openxmlformats.org/officeDocument/2006/relationships/image" Target="../media/image21.jpeg"/></Relationships>
</file>

<file path=ppt/slides/_rels/slide13.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image" Target="../media/image23.jpe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25.jpeg"/><Relationship Id="rId1" Type="http://schemas.openxmlformats.org/officeDocument/2006/relationships/slideLayout" Target="../slideLayouts/slideLayout7.xml"/><Relationship Id="rId4" Type="http://schemas.openxmlformats.org/officeDocument/2006/relationships/image" Target="../media/image27.jpeg"/></Relationships>
</file>

<file path=ppt/slides/_rels/slide16.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28.jpe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31.jpeg"/><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2" Type="http://schemas.openxmlformats.org/officeDocument/2006/relationships/image" Target="../media/image35.jpe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2" Type="http://schemas.openxmlformats.org/officeDocument/2006/relationships/image" Target="../media/image36.jpe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37.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39.jpe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image" Target="../media/image41.jpe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image" Target="../media/image43.jpeg"/><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image" Target="../media/image45.jpeg"/><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46.jpeg"/><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48.jpeg"/><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51.jpeg"/><Relationship Id="rId2" Type="http://schemas.openxmlformats.org/officeDocument/2006/relationships/image" Target="../media/image50.jpeg"/><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image" Target="../media/image52.jpeg"/><Relationship Id="rId1" Type="http://schemas.openxmlformats.org/officeDocument/2006/relationships/slideLayout" Target="../slideLayouts/slideLayout7.xml"/><Relationship Id="rId4" Type="http://schemas.openxmlformats.org/officeDocument/2006/relationships/image" Target="../media/image54.jpeg"/></Relationships>
</file>

<file path=ppt/slides/_rels/slide32.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image" Target="../media/image55.jpeg"/><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58.jpeg"/><Relationship Id="rId2" Type="http://schemas.openxmlformats.org/officeDocument/2006/relationships/image" Target="../media/image57.jpeg"/><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2" Type="http://schemas.openxmlformats.org/officeDocument/2006/relationships/image" Target="../media/image59.jpeg"/><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2" Type="http://schemas.openxmlformats.org/officeDocument/2006/relationships/image" Target="../media/image60.jpeg"/><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2" Type="http://schemas.openxmlformats.org/officeDocument/2006/relationships/image" Target="../media/image61.jpeg"/><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image" Target="../media/image62.jpeg"/><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2" Type="http://schemas.openxmlformats.org/officeDocument/2006/relationships/image" Target="../media/image64.jpeg"/><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2" Type="http://schemas.openxmlformats.org/officeDocument/2006/relationships/image" Target="../media/image65.jpeg"/><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68.jpeg"/><Relationship Id="rId2" Type="http://schemas.openxmlformats.org/officeDocument/2006/relationships/image" Target="../media/image67.jpeg"/><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2" Type="http://schemas.openxmlformats.org/officeDocument/2006/relationships/image" Target="../media/image69.jpeg"/><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2" Type="http://schemas.openxmlformats.org/officeDocument/2006/relationships/image" Target="../media/image70.jpeg"/><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2" Type="http://schemas.openxmlformats.org/officeDocument/2006/relationships/image" Target="../media/image71.jpeg"/><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2" Type="http://schemas.openxmlformats.org/officeDocument/2006/relationships/image" Target="../media/image72.jpeg"/><Relationship Id="rId1" Type="http://schemas.openxmlformats.org/officeDocument/2006/relationships/slideLayout" Target="../slideLayouts/slideLayout7.xml"/></Relationships>
</file>

<file path=ppt/slides/_rels/slide46.xml.rels><?xml version="1.0" encoding="UTF-8" standalone="yes"?>
<Relationships xmlns="http://schemas.openxmlformats.org/package/2006/relationships"><Relationship Id="rId2" Type="http://schemas.openxmlformats.org/officeDocument/2006/relationships/image" Target="../media/image73.jpeg"/><Relationship Id="rId1" Type="http://schemas.openxmlformats.org/officeDocument/2006/relationships/slideLayout" Target="../slideLayouts/slideLayout7.xml"/></Relationships>
</file>

<file path=ppt/slides/_rels/slide47.xml.rels><?xml version="1.0" encoding="UTF-8" standalone="yes"?>
<Relationships xmlns="http://schemas.openxmlformats.org/package/2006/relationships"><Relationship Id="rId2" Type="http://schemas.openxmlformats.org/officeDocument/2006/relationships/image" Target="../media/image74.jpeg"/><Relationship Id="rId1" Type="http://schemas.openxmlformats.org/officeDocument/2006/relationships/slideLayout" Target="../slideLayouts/slideLayout7.xml"/></Relationships>
</file>

<file path=ppt/slides/_rels/slide48.xml.rels><?xml version="1.0" encoding="UTF-8" standalone="yes"?>
<Relationships xmlns="http://schemas.openxmlformats.org/package/2006/relationships"><Relationship Id="rId2" Type="http://schemas.openxmlformats.org/officeDocument/2006/relationships/image" Target="../media/image75.jpeg"/><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2" Type="http://schemas.openxmlformats.org/officeDocument/2006/relationships/image" Target="../media/image76.jpeg"/><Relationship Id="rId1" Type="http://schemas.openxmlformats.org/officeDocument/2006/relationships/slideLayout" Target="../slideLayouts/slideLayout7.xml"/></Relationships>
</file>

<file path=ppt/slides/_rels/slide50.xml.rels><?xml version="1.0" encoding="UTF-8" standalone="yes"?>
<Relationships xmlns="http://schemas.openxmlformats.org/package/2006/relationships"><Relationship Id="rId2" Type="http://schemas.openxmlformats.org/officeDocument/2006/relationships/image" Target="../media/image77.jpeg"/><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2" Type="http://schemas.openxmlformats.org/officeDocument/2006/relationships/image" Target="../media/image78.jpeg"/><Relationship Id="rId1" Type="http://schemas.openxmlformats.org/officeDocument/2006/relationships/slideLayout" Target="../slideLayouts/slideLayout7.xml"/></Relationships>
</file>

<file path=ppt/slides/_rels/slide52.xml.rels><?xml version="1.0" encoding="UTF-8" standalone="yes"?>
<Relationships xmlns="http://schemas.openxmlformats.org/package/2006/relationships"><Relationship Id="rId2" Type="http://schemas.openxmlformats.org/officeDocument/2006/relationships/image" Target="../media/image79.jpeg"/><Relationship Id="rId1" Type="http://schemas.openxmlformats.org/officeDocument/2006/relationships/slideLayout" Target="../slideLayouts/slideLayout7.xml"/></Relationships>
</file>

<file path=ppt/slides/_rels/slide53.xml.rels><?xml version="1.0" encoding="UTF-8" standalone="yes"?>
<Relationships xmlns="http://schemas.openxmlformats.org/package/2006/relationships"><Relationship Id="rId2" Type="http://schemas.openxmlformats.org/officeDocument/2006/relationships/image" Target="../media/image80.jpeg"/><Relationship Id="rId1" Type="http://schemas.openxmlformats.org/officeDocument/2006/relationships/slideLayout" Target="../slideLayouts/slideLayout7.xml"/></Relationships>
</file>

<file path=ppt/slides/_rels/slide54.xml.rels><?xml version="1.0" encoding="UTF-8" standalone="yes"?>
<Relationships xmlns="http://schemas.openxmlformats.org/package/2006/relationships"><Relationship Id="rId2" Type="http://schemas.openxmlformats.org/officeDocument/2006/relationships/image" Target="../media/image81.jpeg"/><Relationship Id="rId1" Type="http://schemas.openxmlformats.org/officeDocument/2006/relationships/slideLayout" Target="../slideLayouts/slideLayout7.xml"/></Relationships>
</file>

<file path=ppt/slides/_rels/slide55.xml.rels><?xml version="1.0" encoding="UTF-8" standalone="yes"?>
<Relationships xmlns="http://schemas.openxmlformats.org/package/2006/relationships"><Relationship Id="rId2" Type="http://schemas.openxmlformats.org/officeDocument/2006/relationships/image" Target="../media/image82.jpeg"/><Relationship Id="rId1" Type="http://schemas.openxmlformats.org/officeDocument/2006/relationships/slideLayout" Target="../slideLayouts/slideLayout7.xml"/></Relationships>
</file>

<file path=ppt/slides/_rels/slide56.xml.rels><?xml version="1.0" encoding="UTF-8" standalone="yes"?>
<Relationships xmlns="http://schemas.openxmlformats.org/package/2006/relationships"><Relationship Id="rId2" Type="http://schemas.openxmlformats.org/officeDocument/2006/relationships/image" Target="../media/image82.jpeg"/><Relationship Id="rId1" Type="http://schemas.openxmlformats.org/officeDocument/2006/relationships/slideLayout" Target="../slideLayouts/slideLayout7.xml"/></Relationships>
</file>

<file path=ppt/slides/_rels/slide57.xml.rels><?xml version="1.0" encoding="UTF-8" standalone="yes"?>
<Relationships xmlns="http://schemas.openxmlformats.org/package/2006/relationships"><Relationship Id="rId2" Type="http://schemas.openxmlformats.org/officeDocument/2006/relationships/image" Target="../media/image83.jpeg"/><Relationship Id="rId1" Type="http://schemas.openxmlformats.org/officeDocument/2006/relationships/slideLayout" Target="../slideLayouts/slideLayout7.xml"/></Relationships>
</file>

<file path=ppt/slides/_rels/slide58.xml.rels><?xml version="1.0" encoding="UTF-8" standalone="yes"?>
<Relationships xmlns="http://schemas.openxmlformats.org/package/2006/relationships"><Relationship Id="rId2" Type="http://schemas.openxmlformats.org/officeDocument/2006/relationships/image" Target="../media/image84.jpeg"/><Relationship Id="rId1" Type="http://schemas.openxmlformats.org/officeDocument/2006/relationships/slideLayout" Target="../slideLayouts/slideLayout7.xml"/></Relationships>
</file>

<file path=ppt/slides/_rels/slide59.xml.rels><?xml version="1.0" encoding="UTF-8" standalone="yes"?>
<Relationships xmlns="http://schemas.openxmlformats.org/package/2006/relationships"><Relationship Id="rId2" Type="http://schemas.openxmlformats.org/officeDocument/2006/relationships/image" Target="../media/image85.jpeg"/><Relationship Id="rId1" Type="http://schemas.openxmlformats.org/officeDocument/2006/relationships/slideLayout" Target="../slideLayouts/slideLayout7.xml"/></Relationships>
</file>

<file path=ppt/slides/_rels/slide60.xml.rels><?xml version="1.0" encoding="UTF-8" standalone="yes"?>
<Relationships xmlns="http://schemas.openxmlformats.org/package/2006/relationships"><Relationship Id="rId2" Type="http://schemas.openxmlformats.org/officeDocument/2006/relationships/image" Target="../media/image86.jpeg"/><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2" Type="http://schemas.openxmlformats.org/officeDocument/2006/relationships/image" Target="../media/image87.jpeg"/><Relationship Id="rId1" Type="http://schemas.openxmlformats.org/officeDocument/2006/relationships/slideLayout" Target="../slideLayouts/slideLayout7.xml"/></Relationships>
</file>

<file path=ppt/slides/_rels/slide62.xml.rels><?xml version="1.0" encoding="UTF-8" standalone="yes"?>
<Relationships xmlns="http://schemas.openxmlformats.org/package/2006/relationships"><Relationship Id="rId2" Type="http://schemas.openxmlformats.org/officeDocument/2006/relationships/image" Target="../media/image88.jpeg"/><Relationship Id="rId1" Type="http://schemas.openxmlformats.org/officeDocument/2006/relationships/slideLayout" Target="../slideLayouts/slideLayout7.xml"/></Relationships>
</file>

<file path=ppt/slides/_rels/slide63.xml.rels><?xml version="1.0" encoding="UTF-8" standalone="yes"?>
<Relationships xmlns="http://schemas.openxmlformats.org/package/2006/relationships"><Relationship Id="rId2" Type="http://schemas.openxmlformats.org/officeDocument/2006/relationships/image" Target="../media/image89.jpeg"/><Relationship Id="rId1" Type="http://schemas.openxmlformats.org/officeDocument/2006/relationships/slideLayout" Target="../slideLayouts/slideLayout7.xml"/></Relationships>
</file>

<file path=ppt/slides/_rels/slide64.xml.rels><?xml version="1.0" encoding="UTF-8" standalone="yes"?>
<Relationships xmlns="http://schemas.openxmlformats.org/package/2006/relationships"><Relationship Id="rId2" Type="http://schemas.openxmlformats.org/officeDocument/2006/relationships/image" Target="../media/image90.jpeg"/><Relationship Id="rId1" Type="http://schemas.openxmlformats.org/officeDocument/2006/relationships/slideLayout" Target="../slideLayouts/slideLayout7.xml"/></Relationships>
</file>

<file path=ppt/slides/_rels/slide65.xml.rels><?xml version="1.0" encoding="UTF-8" standalone="yes"?>
<Relationships xmlns="http://schemas.openxmlformats.org/package/2006/relationships"><Relationship Id="rId2" Type="http://schemas.openxmlformats.org/officeDocument/2006/relationships/image" Target="../media/image91.jpeg"/><Relationship Id="rId1" Type="http://schemas.openxmlformats.org/officeDocument/2006/relationships/slideLayout" Target="../slideLayouts/slideLayout7.xml"/></Relationships>
</file>

<file path=ppt/slides/_rels/slide66.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image" Target="../media/image92.jpeg"/><Relationship Id="rId1" Type="http://schemas.openxmlformats.org/officeDocument/2006/relationships/slideLayout" Target="../slideLayouts/slideLayout7.xml"/><Relationship Id="rId4" Type="http://schemas.openxmlformats.org/officeDocument/2006/relationships/image" Target="../media/image94.jpeg"/></Relationships>
</file>

<file path=ppt/slides/_rels/slide67.xml.rels><?xml version="1.0" encoding="UTF-8" standalone="yes"?>
<Relationships xmlns="http://schemas.openxmlformats.org/package/2006/relationships"><Relationship Id="rId2" Type="http://schemas.openxmlformats.org/officeDocument/2006/relationships/image" Target="../media/image95.jpeg"/><Relationship Id="rId1" Type="http://schemas.openxmlformats.org/officeDocument/2006/relationships/slideLayout" Target="../slideLayouts/slideLayout7.xml"/></Relationships>
</file>

<file path=ppt/slides/_rels/slide68.xml.rels><?xml version="1.0" encoding="UTF-8" standalone="yes"?>
<Relationships xmlns="http://schemas.openxmlformats.org/package/2006/relationships"><Relationship Id="rId2" Type="http://schemas.openxmlformats.org/officeDocument/2006/relationships/image" Target="../media/image96.jpeg"/><Relationship Id="rId1" Type="http://schemas.openxmlformats.org/officeDocument/2006/relationships/slideLayout" Target="../slideLayouts/slideLayout7.xml"/></Relationships>
</file>

<file path=ppt/slides/_rels/slide69.xml.rels><?xml version="1.0" encoding="UTF-8" standalone="yes"?>
<Relationships xmlns="http://schemas.openxmlformats.org/package/2006/relationships"><Relationship Id="rId2" Type="http://schemas.openxmlformats.org/officeDocument/2006/relationships/image" Target="../media/image97.jpeg"/><Relationship Id="rId1" Type="http://schemas.openxmlformats.org/officeDocument/2006/relationships/slideLayout" Target="../slideLayouts/slideLayout7.xml"/></Relationships>
</file>

<file path=ppt/slides/_rels/slide70.xml.rels><?xml version="1.0" encoding="UTF-8" standalone="yes"?>
<Relationships xmlns="http://schemas.openxmlformats.org/package/2006/relationships"><Relationship Id="rId2" Type="http://schemas.openxmlformats.org/officeDocument/2006/relationships/image" Target="../media/image98.jpeg"/><Relationship Id="rId1" Type="http://schemas.openxmlformats.org/officeDocument/2006/relationships/slideLayout" Target="../slideLayouts/slideLayout7.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a:extLst>
              <a:ext uri="{FF2B5EF4-FFF2-40B4-BE49-F238E27FC236}">
                <a16:creationId xmlns:a16="http://schemas.microsoft.com/office/drawing/2014/main" id="{6E5BC1E2-463A-4E28-B122-1B9548F52D68}"/>
              </a:ext>
            </a:extLst>
          </p:cNvPr>
          <p:cNvSpPr>
            <a:spLocks noChangeArrowheads="1"/>
          </p:cNvSpPr>
          <p:nvPr/>
        </p:nvSpPr>
        <p:spPr bwMode="auto">
          <a:xfrm>
            <a:off x="0" y="0"/>
            <a:ext cx="1588" cy="1588"/>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ctr" eaLnBrk="1" hangingPunct="1">
              <a:spcBef>
                <a:spcPct val="50000"/>
              </a:spcBef>
            </a:pPr>
            <a:endParaRPr lang="en-US" altLang="el-GR"/>
          </a:p>
        </p:txBody>
      </p:sp>
      <p:sp>
        <p:nvSpPr>
          <p:cNvPr id="3075" name="Rectangle 14">
            <a:extLst>
              <a:ext uri="{FF2B5EF4-FFF2-40B4-BE49-F238E27FC236}">
                <a16:creationId xmlns:a16="http://schemas.microsoft.com/office/drawing/2014/main" id="{B329DDED-7B60-4879-86F8-3C20337AF8E6}"/>
              </a:ext>
            </a:extLst>
          </p:cNvPr>
          <p:cNvSpPr>
            <a:spLocks noChangeArrowheads="1"/>
          </p:cNvSpPr>
          <p:nvPr/>
        </p:nvSpPr>
        <p:spPr bwMode="auto">
          <a:xfrm>
            <a:off x="0" y="442913"/>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ctr" eaLnBrk="1" hangingPunct="1">
              <a:spcBef>
                <a:spcPct val="50000"/>
              </a:spcBef>
            </a:pPr>
            <a:endParaRPr lang="en-US" altLang="el-GR"/>
          </a:p>
        </p:txBody>
      </p:sp>
      <p:sp>
        <p:nvSpPr>
          <p:cNvPr id="2" name="TextBox 1">
            <a:extLst>
              <a:ext uri="{FF2B5EF4-FFF2-40B4-BE49-F238E27FC236}">
                <a16:creationId xmlns:a16="http://schemas.microsoft.com/office/drawing/2014/main" id="{65D510CB-50E0-4264-B48E-73E63AD9CC2E}"/>
              </a:ext>
            </a:extLst>
          </p:cNvPr>
          <p:cNvSpPr txBox="1"/>
          <p:nvPr/>
        </p:nvSpPr>
        <p:spPr>
          <a:xfrm>
            <a:off x="228600" y="2133600"/>
            <a:ext cx="8686800" cy="2032000"/>
          </a:xfrm>
          <a:prstGeom prst="rect">
            <a:avLst/>
          </a:prstGeom>
          <a:noFill/>
        </p:spPr>
        <p:txBody>
          <a:bodyPr>
            <a:spAutoFit/>
          </a:bodyPr>
          <a:lstStyle/>
          <a:p>
            <a:pPr algn="ctr" eaLnBrk="1" hangingPunct="1">
              <a:spcBef>
                <a:spcPct val="50000"/>
              </a:spcBef>
              <a:defRPr/>
            </a:pPr>
            <a:r>
              <a:rPr lang="el-GR" sz="3600" b="1" dirty="0">
                <a:solidFill>
                  <a:schemeClr val="bg1"/>
                </a:solidFill>
                <a:effectLst>
                  <a:outerShdw blurRad="38100" dist="38100" dir="2700000" algn="tl">
                    <a:srgbClr val="000000">
                      <a:alpha val="43137"/>
                    </a:srgbClr>
                  </a:outerShdw>
                </a:effectLst>
                <a:latin typeface="Arial" panose="020B0604020202020204" pitchFamily="34" charset="0"/>
              </a:rPr>
              <a:t>Η Χημεία του Βενζολίου</a:t>
            </a:r>
            <a:r>
              <a:rPr lang="en-GB" sz="3600" b="1" dirty="0">
                <a:solidFill>
                  <a:schemeClr val="bg1"/>
                </a:solidFill>
                <a:effectLst>
                  <a:outerShdw blurRad="38100" dist="38100" dir="2700000" algn="tl">
                    <a:srgbClr val="000000">
                      <a:alpha val="43137"/>
                    </a:srgbClr>
                  </a:outerShdw>
                </a:effectLst>
                <a:latin typeface="Arial" panose="020B0604020202020204" pitchFamily="34" charset="0"/>
              </a:rPr>
              <a:t> </a:t>
            </a:r>
            <a:r>
              <a:rPr lang="el-GR" sz="3600" b="1" dirty="0">
                <a:solidFill>
                  <a:schemeClr val="bg1"/>
                </a:solidFill>
                <a:effectLst>
                  <a:outerShdw blurRad="38100" dist="38100" dir="2700000" algn="tl">
                    <a:srgbClr val="000000">
                      <a:alpha val="43137"/>
                    </a:srgbClr>
                  </a:outerShdw>
                </a:effectLst>
                <a:latin typeface="Arial" panose="020B0604020202020204" pitchFamily="34" charset="0"/>
              </a:rPr>
              <a:t>και των Παραγώγων του</a:t>
            </a:r>
          </a:p>
          <a:p>
            <a:pPr algn="ctr" eaLnBrk="1" hangingPunct="1">
              <a:spcBef>
                <a:spcPct val="50000"/>
              </a:spcBef>
              <a:defRPr/>
            </a:pPr>
            <a:endParaRPr lang="el-GR" sz="3600" b="1" dirty="0">
              <a:solidFill>
                <a:schemeClr val="bg1"/>
              </a:solidFill>
              <a:effectLst>
                <a:outerShdw blurRad="38100" dist="38100" dir="2700000" algn="tl">
                  <a:srgbClr val="000000">
                    <a:alpha val="43137"/>
                  </a:srgbClr>
                </a:outerShdw>
              </a:effectLst>
              <a:latin typeface="Arial" panose="020B0604020202020204" pitchFamily="34" charset="0"/>
            </a:endParaRPr>
          </a:p>
        </p:txBody>
      </p:sp>
    </p:spTree>
  </p:cSld>
  <p:clrMapOvr>
    <a:masterClrMapping/>
  </p:clrMapOvr>
  <p:transition>
    <p:fade thruBlk="1"/>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a:extLst>
              <a:ext uri="{FF2B5EF4-FFF2-40B4-BE49-F238E27FC236}">
                <a16:creationId xmlns:a16="http://schemas.microsoft.com/office/drawing/2014/main" id="{089FE704-CA83-4A8B-8783-19112CAB4625}"/>
              </a:ext>
            </a:extLst>
          </p:cNvPr>
          <p:cNvSpPr>
            <a:spLocks noGrp="1"/>
          </p:cNvSpPr>
          <p:nvPr>
            <p:ph type="title"/>
          </p:nvPr>
        </p:nvSpPr>
        <p:spPr bwMode="auto">
          <a:xfrm>
            <a:off x="468313" y="0"/>
            <a:ext cx="8229600" cy="11430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l-GR" altLang="el-GR"/>
              <a:t>Αρένια- Βενζόλιο</a:t>
            </a:r>
          </a:p>
        </p:txBody>
      </p:sp>
      <p:pic>
        <p:nvPicPr>
          <p:cNvPr id="5123" name="Picture 8" descr="File:Benzene Representations.svg">
            <a:hlinkClick r:id="rId3"/>
            <a:extLst>
              <a:ext uri="{FF2B5EF4-FFF2-40B4-BE49-F238E27FC236}">
                <a16:creationId xmlns:a16="http://schemas.microsoft.com/office/drawing/2014/main" id="{919E90FB-E580-4B78-AEBD-5823DA9178A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55650" y="1052513"/>
            <a:ext cx="7620000" cy="4286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4" name="TextBox 6">
            <a:extLst>
              <a:ext uri="{FF2B5EF4-FFF2-40B4-BE49-F238E27FC236}">
                <a16:creationId xmlns:a16="http://schemas.microsoft.com/office/drawing/2014/main" id="{F3698FE6-303D-474B-A7BE-7A05857EF662}"/>
              </a:ext>
            </a:extLst>
          </p:cNvPr>
          <p:cNvSpPr txBox="1">
            <a:spLocks noChangeArrowheads="1"/>
          </p:cNvSpPr>
          <p:nvPr/>
        </p:nvSpPr>
        <p:spPr bwMode="auto">
          <a:xfrm>
            <a:off x="468313" y="5445125"/>
            <a:ext cx="352742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US" altLang="el-GR"/>
              <a:t>C-C (</a:t>
            </a:r>
            <a:r>
              <a:rPr lang="el-GR" altLang="el-GR"/>
              <a:t>στο βενζόλιο)</a:t>
            </a:r>
            <a:r>
              <a:rPr lang="en-US" altLang="el-GR"/>
              <a:t>:</a:t>
            </a:r>
            <a:r>
              <a:rPr lang="el-GR" altLang="el-GR"/>
              <a:t>      </a:t>
            </a:r>
            <a:r>
              <a:rPr lang="en-US" altLang="el-GR"/>
              <a:t>1,39</a:t>
            </a:r>
            <a:r>
              <a:rPr lang="en-US" altLang="el-GR">
                <a:cs typeface="Times New Roman" panose="02020603050405020304" pitchFamily="18" charset="0"/>
              </a:rPr>
              <a:t>Å</a:t>
            </a:r>
            <a:endParaRPr lang="el-GR" altLang="el-GR"/>
          </a:p>
        </p:txBody>
      </p:sp>
      <p:sp>
        <p:nvSpPr>
          <p:cNvPr id="5125" name="TextBox 7">
            <a:extLst>
              <a:ext uri="{FF2B5EF4-FFF2-40B4-BE49-F238E27FC236}">
                <a16:creationId xmlns:a16="http://schemas.microsoft.com/office/drawing/2014/main" id="{8C025BCD-81DB-41B4-8070-30F2AC1F74AB}"/>
              </a:ext>
            </a:extLst>
          </p:cNvPr>
          <p:cNvSpPr txBox="1">
            <a:spLocks noChangeArrowheads="1"/>
          </p:cNvSpPr>
          <p:nvPr/>
        </p:nvSpPr>
        <p:spPr bwMode="auto">
          <a:xfrm>
            <a:off x="4356100" y="5445125"/>
            <a:ext cx="3529013"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US" altLang="el-GR"/>
              <a:t>C-C :</a:t>
            </a:r>
            <a:r>
              <a:rPr lang="el-GR" altLang="el-GR"/>
              <a:t>      </a:t>
            </a:r>
            <a:r>
              <a:rPr lang="en-US" altLang="el-GR"/>
              <a:t>1,</a:t>
            </a:r>
            <a:r>
              <a:rPr lang="el-GR" altLang="el-GR"/>
              <a:t>54</a:t>
            </a:r>
            <a:r>
              <a:rPr lang="en-US" altLang="el-GR"/>
              <a:t>Å</a:t>
            </a:r>
          </a:p>
          <a:p>
            <a:pPr eaLnBrk="1" hangingPunct="1"/>
            <a:r>
              <a:rPr lang="en-US" altLang="el-GR"/>
              <a:t> C=C:      1,34 Å</a:t>
            </a:r>
            <a:endParaRPr lang="el-GR" altLang="el-GR"/>
          </a:p>
        </p:txBody>
      </p:sp>
      <p:sp>
        <p:nvSpPr>
          <p:cNvPr id="5126" name="Rectangle 5">
            <a:extLst>
              <a:ext uri="{FF2B5EF4-FFF2-40B4-BE49-F238E27FC236}">
                <a16:creationId xmlns:a16="http://schemas.microsoft.com/office/drawing/2014/main" id="{3B569912-BE74-4775-B588-9A6E2A13AE0E}"/>
              </a:ext>
            </a:extLst>
          </p:cNvPr>
          <p:cNvSpPr>
            <a:spLocks noChangeArrowheads="1"/>
          </p:cNvSpPr>
          <p:nvPr/>
        </p:nvSpPr>
        <p:spPr bwMode="auto">
          <a:xfrm>
            <a:off x="395288" y="5805488"/>
            <a:ext cx="21653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a:t>Σημείο ζέσης: </a:t>
            </a:r>
            <a:r>
              <a:rPr lang="en-US" altLang="el-GR"/>
              <a:t>80°C</a:t>
            </a:r>
            <a:endParaRPr lang="el-GR" altLang="el-GR"/>
          </a:p>
        </p:txBody>
      </p:sp>
      <p:sp>
        <p:nvSpPr>
          <p:cNvPr id="5127" name="Rectangle 6">
            <a:extLst>
              <a:ext uri="{FF2B5EF4-FFF2-40B4-BE49-F238E27FC236}">
                <a16:creationId xmlns:a16="http://schemas.microsoft.com/office/drawing/2014/main" id="{90A09736-D9E0-49DD-9502-4282E64A7EB2}"/>
              </a:ext>
            </a:extLst>
          </p:cNvPr>
          <p:cNvSpPr>
            <a:spLocks noChangeArrowheads="1"/>
          </p:cNvSpPr>
          <p:nvPr/>
        </p:nvSpPr>
        <p:spPr bwMode="auto">
          <a:xfrm>
            <a:off x="179388" y="6381750"/>
            <a:ext cx="7218362"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a:t>Οι αρωματικοί υδρογονάνθρακες ή </a:t>
            </a:r>
            <a:r>
              <a:rPr lang="el-GR" altLang="el-GR">
                <a:solidFill>
                  <a:srgbClr val="FF0000"/>
                </a:solidFill>
              </a:rPr>
              <a:t>αρένια</a:t>
            </a:r>
            <a:r>
              <a:rPr lang="el-GR" altLang="el-GR"/>
              <a:t> είναι αδιάλυτα στο νερό.</a:t>
            </a:r>
          </a:p>
        </p:txBody>
      </p:sp>
    </p:spTree>
  </p:cSld>
  <p:clrMapOvr>
    <a:masterClrMapping/>
  </p:clrMapOvr>
  <p:transition>
    <p:wipe dir="r"/>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Εικόνα 4">
            <a:extLst>
              <a:ext uri="{FF2B5EF4-FFF2-40B4-BE49-F238E27FC236}">
                <a16:creationId xmlns:a16="http://schemas.microsoft.com/office/drawing/2014/main" id="{61732BD3-AF80-44CD-B671-7976B421237B}"/>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374650" y="3573463"/>
            <a:ext cx="6365875" cy="2290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171" name="Τίτλος 1">
            <a:extLst>
              <a:ext uri="{FF2B5EF4-FFF2-40B4-BE49-F238E27FC236}">
                <a16:creationId xmlns:a16="http://schemas.microsoft.com/office/drawing/2014/main" id="{A6990D37-1464-431A-B27B-5326B772DD9B}"/>
              </a:ext>
            </a:extLst>
          </p:cNvPr>
          <p:cNvSpPr>
            <a:spLocks noGrp="1"/>
          </p:cNvSpPr>
          <p:nvPr>
            <p:ph type="title"/>
          </p:nvPr>
        </p:nvSpPr>
        <p:spPr bwMode="auto">
          <a:xfrm>
            <a:off x="1090613" y="193675"/>
            <a:ext cx="6448425" cy="6350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l-GR" altLang="el-GR">
                <a:solidFill>
                  <a:schemeClr val="tx1"/>
                </a:solidFill>
                <a:latin typeface="Calibri" panose="020F0502020204030204" pitchFamily="34" charset="0"/>
                <a:cs typeface="Calibri" panose="020F0502020204030204" pitchFamily="34" charset="0"/>
              </a:rPr>
              <a:t>Αρωματικές Ενώσεις</a:t>
            </a:r>
          </a:p>
        </p:txBody>
      </p:sp>
      <p:pic>
        <p:nvPicPr>
          <p:cNvPr id="7172" name="Εικόνα 4">
            <a:extLst>
              <a:ext uri="{FF2B5EF4-FFF2-40B4-BE49-F238E27FC236}">
                <a16:creationId xmlns:a16="http://schemas.microsoft.com/office/drawing/2014/main" id="{FEA8749B-58BE-4206-92A8-0C37D882EFC6}"/>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50863" y="1176338"/>
            <a:ext cx="2776537" cy="193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173" name="TextBox 2">
            <a:extLst>
              <a:ext uri="{FF2B5EF4-FFF2-40B4-BE49-F238E27FC236}">
                <a16:creationId xmlns:a16="http://schemas.microsoft.com/office/drawing/2014/main" id="{86A6E2D0-C002-492B-BDAF-B2999263226E}"/>
              </a:ext>
            </a:extLst>
          </p:cNvPr>
          <p:cNvSpPr txBox="1">
            <a:spLocks noChangeArrowheads="1"/>
          </p:cNvSpPr>
          <p:nvPr/>
        </p:nvSpPr>
        <p:spPr bwMode="auto">
          <a:xfrm>
            <a:off x="3852863" y="1119188"/>
            <a:ext cx="4562475" cy="2246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000">
                <a:latin typeface="Calibri" panose="020F0502020204030204" pitchFamily="34" charset="0"/>
              </a:rPr>
              <a:t>Το βενζόλιο και τα παράγωγά του παρουσιάζουν κάποια ασυνήθιστη συμπεριφορά, όσον αφορά κυρίως στη σταθερότητα και ιδιαίτερη χημική δραστικότητά τους. Πληρούν επίσης συγκεκριμένες προϋποθέσεις που τα κατατάσσουν στις </a:t>
            </a:r>
            <a:r>
              <a:rPr lang="en-US" altLang="el-GR" sz="2000">
                <a:latin typeface="Calibri" panose="020F0502020204030204" pitchFamily="34" charset="0"/>
              </a:rPr>
              <a:t>“</a:t>
            </a:r>
            <a:r>
              <a:rPr lang="el-GR" altLang="el-GR" sz="2000">
                <a:latin typeface="Calibri" panose="020F0502020204030204" pitchFamily="34" charset="0"/>
              </a:rPr>
              <a:t>αρωματικές ενώσεις</a:t>
            </a:r>
            <a:r>
              <a:rPr lang="en-US" altLang="el-GR" sz="2000">
                <a:latin typeface="Calibri" panose="020F0502020204030204" pitchFamily="34" charset="0"/>
              </a:rPr>
              <a:t>”.</a:t>
            </a:r>
            <a:endParaRPr lang="el-GR" altLang="el-GR" sz="2000">
              <a:latin typeface="Calibri" panose="020F0502020204030204" pitchFamily="34" charset="0"/>
            </a:endParaRPr>
          </a:p>
        </p:txBody>
      </p:sp>
    </p:spTree>
  </p:cSld>
  <p:clrMapOvr>
    <a:masterClrMapping/>
  </p:clrMapOvr>
  <p:transition>
    <p:wipe dir="r"/>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Εικόνα 3" descr="Εικόνα που περιέχει αντικείμενο, ρολόι&#10;&#10;Περιγραφή που δημιουργήθηκε αυτόματα">
            <a:extLst>
              <a:ext uri="{FF2B5EF4-FFF2-40B4-BE49-F238E27FC236}">
                <a16:creationId xmlns:a16="http://schemas.microsoft.com/office/drawing/2014/main" id="{03F602D6-7FA5-40C4-86F6-01EE886575A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204913" y="1930400"/>
            <a:ext cx="4921250" cy="817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195" name="Εικόνα 5">
            <a:extLst>
              <a:ext uri="{FF2B5EF4-FFF2-40B4-BE49-F238E27FC236}">
                <a16:creationId xmlns:a16="http://schemas.microsoft.com/office/drawing/2014/main" id="{21390773-8C5E-4996-B5EE-859A370C7742}"/>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139825" y="2828925"/>
            <a:ext cx="4997450" cy="1443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196" name="TextBox 8">
            <a:extLst>
              <a:ext uri="{FF2B5EF4-FFF2-40B4-BE49-F238E27FC236}">
                <a16:creationId xmlns:a16="http://schemas.microsoft.com/office/drawing/2014/main" id="{76BEA48A-8245-47DF-A240-A4C2FC2BF2DF}"/>
              </a:ext>
            </a:extLst>
          </p:cNvPr>
          <p:cNvSpPr txBox="1">
            <a:spLocks noChangeArrowheads="1"/>
          </p:cNvSpPr>
          <p:nvPr/>
        </p:nvSpPr>
        <p:spPr bwMode="auto">
          <a:xfrm>
            <a:off x="209083" y="949698"/>
            <a:ext cx="7326312" cy="4094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Arial" panose="020B0604020202020204" pitchFamily="34" charset="0"/>
              <a:buChar char="•"/>
            </a:pPr>
            <a:r>
              <a:rPr lang="el-GR" altLang="el-GR" sz="2000" dirty="0">
                <a:latin typeface="Calibri" panose="020F0502020204030204" pitchFamily="34" charset="0"/>
              </a:rPr>
              <a:t>Το βενζόλιο δεν υφίσταται κλασικές αντιδράσεις προσθήκης σε διπλούς δεσμούς όπως κανονικά αλκένια ή όπως το </a:t>
            </a:r>
            <a:r>
              <a:rPr lang="el-GR" altLang="el-GR" sz="2000" dirty="0" err="1">
                <a:latin typeface="Calibri" panose="020F0502020204030204" pitchFamily="34" charset="0"/>
              </a:rPr>
              <a:t>στυρόλιο</a:t>
            </a:r>
            <a:r>
              <a:rPr lang="el-GR" altLang="el-GR" sz="2000" dirty="0">
                <a:latin typeface="Calibri" panose="020F0502020204030204" pitchFamily="34" charset="0"/>
              </a:rPr>
              <a:t> ή όπως το 1,3,5,7-κυκλοοκτατετραένιο (</a:t>
            </a:r>
            <a:r>
              <a:rPr lang="en-US" altLang="el-GR" sz="2000" dirty="0">
                <a:latin typeface="Calibri" panose="020F0502020204030204" pitchFamily="34" charset="0"/>
              </a:rPr>
              <a:t>COT</a:t>
            </a:r>
            <a:r>
              <a:rPr lang="el-GR" altLang="el-GR" sz="2000" dirty="0">
                <a:latin typeface="Calibri" panose="020F0502020204030204" pitchFamily="34" charset="0"/>
              </a:rPr>
              <a:t>).</a:t>
            </a: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buFont typeface="Arial" panose="020B0604020202020204" pitchFamily="34" charset="0"/>
              <a:buChar char="•"/>
            </a:pPr>
            <a:endParaRPr lang="en-US" altLang="el-GR" sz="2000" dirty="0">
              <a:latin typeface="Calibri" panose="020F0502020204030204" pitchFamily="34" charset="0"/>
            </a:endParaRPr>
          </a:p>
          <a:p>
            <a:pPr eaLnBrk="1" hangingPunct="1"/>
            <a:endParaRPr lang="en-US" altLang="el-GR" sz="2000" dirty="0">
              <a:latin typeface="Calibri" panose="020F0502020204030204" pitchFamily="34" charset="0"/>
            </a:endParaRPr>
          </a:p>
          <a:p>
            <a:pPr algn="just" eaLnBrk="1" hangingPunct="1">
              <a:buFont typeface="Arial" panose="020B0604020202020204" pitchFamily="34" charset="0"/>
              <a:buChar char="•"/>
            </a:pPr>
            <a:r>
              <a:rPr lang="en-US" altLang="el-GR" sz="2000" dirty="0">
                <a:latin typeface="Calibri" panose="020F0502020204030204" pitchFamily="34" charset="0"/>
              </a:rPr>
              <a:t>To </a:t>
            </a:r>
            <a:r>
              <a:rPr lang="el-GR" altLang="el-GR" sz="2000" dirty="0">
                <a:latin typeface="Calibri" panose="020F0502020204030204" pitchFamily="34" charset="0"/>
              </a:rPr>
              <a:t>βενζόλιο διαθέτει κυκλικό σύστημα και υψηλή </a:t>
            </a:r>
            <a:r>
              <a:rPr lang="el-GR" altLang="el-GR" sz="2000" dirty="0" err="1">
                <a:latin typeface="Calibri" panose="020F0502020204030204" pitchFamily="34" charset="0"/>
              </a:rPr>
              <a:t>ακορεστότητα</a:t>
            </a:r>
            <a:r>
              <a:rPr lang="el-GR" altLang="el-GR" sz="2000" dirty="0">
                <a:latin typeface="Calibri" panose="020F0502020204030204" pitchFamily="34" charset="0"/>
              </a:rPr>
              <a:t>. Ιστορικά προτεινόμενες δομές</a:t>
            </a:r>
            <a:r>
              <a:rPr lang="en-US" altLang="el-GR" sz="2000" dirty="0">
                <a:latin typeface="Calibri" panose="020F0502020204030204" pitchFamily="34" charset="0"/>
              </a:rPr>
              <a:t>: </a:t>
            </a:r>
            <a:r>
              <a:rPr lang="en-US" altLang="el-GR" sz="2000" dirty="0" err="1">
                <a:latin typeface="Calibri" panose="020F0502020204030204" pitchFamily="34" charset="0"/>
              </a:rPr>
              <a:t>Kekulé</a:t>
            </a:r>
            <a:r>
              <a:rPr lang="en-US" altLang="el-GR" sz="2000" dirty="0">
                <a:latin typeface="Calibri" panose="020F0502020204030204" pitchFamily="34" charset="0"/>
              </a:rPr>
              <a:t> vs. Ladenburg</a:t>
            </a:r>
            <a:endParaRPr lang="el-GR" altLang="el-GR" sz="2000" dirty="0">
              <a:latin typeface="Calibri" panose="020F0502020204030204" pitchFamily="34" charset="0"/>
            </a:endParaRPr>
          </a:p>
        </p:txBody>
      </p:sp>
      <p:pic>
        <p:nvPicPr>
          <p:cNvPr id="8197" name="Εικόνα 3" descr="Εικόνα που περιέχει αντικείμενο&#10;&#10;Περιγραφή που δημιουργήθηκε αυτόματα">
            <a:extLst>
              <a:ext uri="{FF2B5EF4-FFF2-40B4-BE49-F238E27FC236}">
                <a16:creationId xmlns:a16="http://schemas.microsoft.com/office/drawing/2014/main" id="{1EF413FD-AEFA-4941-BB9F-6D6A6E831BAC}"/>
              </a:ext>
            </a:extLst>
          </p:cNvPr>
          <p:cNvPicPr>
            <a:picLocks noChangeAspect="1"/>
          </p:cNvPicPr>
          <p:nvPr/>
        </p:nvPicPr>
        <p:blipFill>
          <a:blip r:embed="rId4">
            <a:extLst>
              <a:ext uri="{28A0092B-C50C-407E-A947-70E740481C1C}">
                <a14:useLocalDpi xmlns:a14="http://schemas.microsoft.com/office/drawing/2010/main" val="0"/>
              </a:ext>
            </a:extLst>
          </a:blip>
          <a:srcRect r="39850"/>
          <a:stretch>
            <a:fillRect/>
          </a:stretch>
        </p:blipFill>
        <p:spPr bwMode="auto">
          <a:xfrm>
            <a:off x="708493" y="5168900"/>
            <a:ext cx="4514850" cy="1487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198" name="Εικόνα 6">
            <a:extLst>
              <a:ext uri="{FF2B5EF4-FFF2-40B4-BE49-F238E27FC236}">
                <a16:creationId xmlns:a16="http://schemas.microsoft.com/office/drawing/2014/main" id="{5D2D8112-E99C-4F4E-8892-62EE20664500}"/>
              </a:ext>
            </a:extLst>
          </p:cNvPr>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6245451" y="5168900"/>
            <a:ext cx="1289944" cy="1487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Τίτλος 1">
            <a:extLst>
              <a:ext uri="{FF2B5EF4-FFF2-40B4-BE49-F238E27FC236}">
                <a16:creationId xmlns:a16="http://schemas.microsoft.com/office/drawing/2014/main" id="{69056A23-C914-43B4-91BC-65AC14B27D52}"/>
              </a:ext>
            </a:extLst>
          </p:cNvPr>
          <p:cNvSpPr>
            <a:spLocks noGrp="1"/>
          </p:cNvSpPr>
          <p:nvPr>
            <p:ph type="title"/>
          </p:nvPr>
        </p:nvSpPr>
        <p:spPr bwMode="auto">
          <a:xfrm>
            <a:off x="236538" y="269875"/>
            <a:ext cx="8907462" cy="633413"/>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l-GR" altLang="el-GR" sz="3600">
                <a:solidFill>
                  <a:schemeClr val="tx1"/>
                </a:solidFill>
                <a:latin typeface="Calibri" panose="020F0502020204030204" pitchFamily="34" charset="0"/>
                <a:cs typeface="Calibri" panose="020F0502020204030204" pitchFamily="34" charset="0"/>
              </a:rPr>
              <a:t>Αρωματικότητα και Κανόνας του </a:t>
            </a:r>
            <a:r>
              <a:rPr lang="en-US" altLang="el-GR" sz="3600">
                <a:solidFill>
                  <a:schemeClr val="tx1"/>
                </a:solidFill>
                <a:latin typeface="Calibri" panose="020F0502020204030204" pitchFamily="34" charset="0"/>
                <a:cs typeface="Calibri" panose="020F0502020204030204" pitchFamily="34" charset="0"/>
              </a:rPr>
              <a:t>Hückel</a:t>
            </a:r>
            <a:endParaRPr lang="el-GR" altLang="el-GR" sz="3600">
              <a:solidFill>
                <a:schemeClr val="tx1"/>
              </a:solidFill>
              <a:latin typeface="Calibri" panose="020F0502020204030204" pitchFamily="34" charset="0"/>
              <a:cs typeface="Calibri" panose="020F0502020204030204" pitchFamily="34" charset="0"/>
            </a:endParaRPr>
          </a:p>
        </p:txBody>
      </p:sp>
      <p:sp>
        <p:nvSpPr>
          <p:cNvPr id="9219" name="TextBox 2">
            <a:extLst>
              <a:ext uri="{FF2B5EF4-FFF2-40B4-BE49-F238E27FC236}">
                <a16:creationId xmlns:a16="http://schemas.microsoft.com/office/drawing/2014/main" id="{2F241707-7E63-42E6-AA05-BFEED0CACAD8}"/>
              </a:ext>
            </a:extLst>
          </p:cNvPr>
          <p:cNvSpPr txBox="1">
            <a:spLocks noChangeArrowheads="1"/>
          </p:cNvSpPr>
          <p:nvPr/>
        </p:nvSpPr>
        <p:spPr bwMode="auto">
          <a:xfrm>
            <a:off x="1063625" y="955675"/>
            <a:ext cx="6945313" cy="5632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US" altLang="el-GR" sz="2000">
                <a:latin typeface="Calibri" panose="020F0502020204030204" pitchFamily="34" charset="0"/>
              </a:rPr>
              <a:t>K</a:t>
            </a:r>
            <a:r>
              <a:rPr lang="el-GR" altLang="el-GR" sz="2000">
                <a:latin typeface="Calibri" panose="020F0502020204030204" pitchFamily="34" charset="0"/>
              </a:rPr>
              <a:t>ριτήρια για </a:t>
            </a:r>
            <a:r>
              <a:rPr lang="en-US" altLang="el-GR" sz="2000">
                <a:latin typeface="Calibri" panose="020F0502020204030204" pitchFamily="34" charset="0"/>
              </a:rPr>
              <a:t>“</a:t>
            </a:r>
            <a:r>
              <a:rPr lang="el-GR" altLang="el-GR" sz="2000" b="1">
                <a:latin typeface="Calibri" panose="020F0502020204030204" pitchFamily="34" charset="0"/>
              </a:rPr>
              <a:t>αρωματικότητα</a:t>
            </a:r>
            <a:r>
              <a:rPr lang="en-US" altLang="el-GR" sz="2000">
                <a:latin typeface="Calibri" panose="020F0502020204030204" pitchFamily="34" charset="0"/>
              </a:rPr>
              <a:t>”</a:t>
            </a:r>
            <a:r>
              <a:rPr lang="el-GR" altLang="el-GR" sz="2000">
                <a:latin typeface="Calibri" panose="020F0502020204030204" pitchFamily="34" charset="0"/>
              </a:rPr>
              <a:t> με βάση τον </a:t>
            </a:r>
            <a:r>
              <a:rPr lang="el-GR" altLang="el-GR" sz="2000" b="1">
                <a:latin typeface="Calibri" panose="020F0502020204030204" pitchFamily="34" charset="0"/>
              </a:rPr>
              <a:t>κανόνα του</a:t>
            </a:r>
            <a:r>
              <a:rPr lang="en-US" altLang="el-GR" sz="2000" b="1">
                <a:latin typeface="Calibri" panose="020F0502020204030204" pitchFamily="34" charset="0"/>
              </a:rPr>
              <a:t> Hückel</a:t>
            </a:r>
            <a:r>
              <a:rPr lang="en-US" altLang="el-GR" sz="2000">
                <a:latin typeface="Calibri" panose="020F0502020204030204" pitchFamily="34" charset="0"/>
              </a:rPr>
              <a:t>:</a:t>
            </a:r>
          </a:p>
          <a:p>
            <a:pPr eaLnBrk="1" hangingPunct="1"/>
            <a:endParaRPr lang="en-US" altLang="el-GR" sz="2000">
              <a:latin typeface="Calibri" panose="020F0502020204030204" pitchFamily="34" charset="0"/>
            </a:endParaRPr>
          </a:p>
          <a:p>
            <a:pPr algn="just" eaLnBrk="1" hangingPunct="1">
              <a:buFont typeface="Arial" panose="020B0604020202020204" pitchFamily="34" charset="0"/>
              <a:buChar char="•"/>
            </a:pPr>
            <a:r>
              <a:rPr lang="el-GR" altLang="el-GR" sz="2000">
                <a:latin typeface="Calibri" panose="020F0502020204030204" pitchFamily="34" charset="0"/>
              </a:rPr>
              <a:t>Οι αρωματικές ενώσεις περιέχουν ένα ή περισσότερους δακτυλίους με κυκλική</a:t>
            </a:r>
            <a:r>
              <a:rPr lang="en-US" altLang="el-GR" sz="2000">
                <a:latin typeface="Calibri" panose="020F0502020204030204" pitchFamily="34" charset="0"/>
              </a:rPr>
              <a:t> </a:t>
            </a:r>
            <a:r>
              <a:rPr lang="el-GR" altLang="el-GR" sz="2000">
                <a:latin typeface="Calibri" panose="020F0502020204030204" pitchFamily="34" charset="0"/>
              </a:rPr>
              <a:t>διευθέτηση των </a:t>
            </a:r>
            <a:r>
              <a:rPr lang="en-US" altLang="el-GR" sz="2000" i="1">
                <a:latin typeface="Calibri" panose="020F0502020204030204" pitchFamily="34" charset="0"/>
              </a:rPr>
              <a:t>p</a:t>
            </a:r>
            <a:r>
              <a:rPr lang="el-GR" altLang="el-GR" sz="2000">
                <a:latin typeface="Calibri" panose="020F0502020204030204" pitchFamily="34" charset="0"/>
              </a:rPr>
              <a:t> τροχιακών τους.</a:t>
            </a:r>
            <a:r>
              <a:rPr lang="en-US" altLang="el-GR" sz="2000">
                <a:latin typeface="Calibri" panose="020F0502020204030204" pitchFamily="34" charset="0"/>
              </a:rPr>
              <a:t> </a:t>
            </a:r>
            <a:r>
              <a:rPr lang="el-GR" altLang="el-GR" sz="2000">
                <a:latin typeface="Calibri" panose="020F0502020204030204" pitchFamily="34" charset="0"/>
              </a:rPr>
              <a:t>Επομένως, η αρωματικότητα είναι ιδιότητα</a:t>
            </a:r>
            <a:r>
              <a:rPr lang="en-US" altLang="el-GR" sz="2000">
                <a:latin typeface="Calibri" panose="020F0502020204030204" pitchFamily="34" charset="0"/>
              </a:rPr>
              <a:t> </a:t>
            </a:r>
            <a:r>
              <a:rPr lang="el-GR" altLang="el-GR" sz="2000">
                <a:latin typeface="Calibri" panose="020F0502020204030204" pitchFamily="34" charset="0"/>
              </a:rPr>
              <a:t>ορισμένων κυκλικών ενώσεων.</a:t>
            </a:r>
            <a:endParaRPr lang="en-US" altLang="el-GR" sz="2000">
              <a:latin typeface="Calibri" panose="020F0502020204030204" pitchFamily="34" charset="0"/>
            </a:endParaRPr>
          </a:p>
          <a:p>
            <a:pPr algn="just" eaLnBrk="1" hangingPunct="1">
              <a:buFont typeface="Arial" panose="020B0604020202020204" pitchFamily="34" charset="0"/>
              <a:buChar char="•"/>
            </a:pPr>
            <a:endParaRPr lang="en-US" altLang="el-GR" sz="2000">
              <a:latin typeface="Calibri" panose="020F0502020204030204" pitchFamily="34" charset="0"/>
            </a:endParaRPr>
          </a:p>
          <a:p>
            <a:pPr algn="just" eaLnBrk="1" hangingPunct="1">
              <a:buFont typeface="Arial" panose="020B0604020202020204" pitchFamily="34" charset="0"/>
              <a:buChar char="•"/>
            </a:pPr>
            <a:r>
              <a:rPr lang="el-GR" altLang="el-GR" sz="2000">
                <a:latin typeface="Calibri" panose="020F0502020204030204" pitchFamily="34" charset="0"/>
              </a:rPr>
              <a:t>Κάθε άτομο ενός αρωματικού δακτυλίου διαθέτει ένα </a:t>
            </a:r>
            <a:r>
              <a:rPr lang="en-US" altLang="el-GR" sz="2000" i="1">
                <a:latin typeface="Calibri" panose="020F0502020204030204" pitchFamily="34" charset="0"/>
              </a:rPr>
              <a:t>p</a:t>
            </a:r>
            <a:r>
              <a:rPr lang="el-GR" altLang="el-GR" sz="2000">
                <a:latin typeface="Calibri" panose="020F0502020204030204" pitchFamily="34" charset="0"/>
              </a:rPr>
              <a:t> τροχιακό.</a:t>
            </a:r>
            <a:endParaRPr lang="en-US" altLang="el-GR" sz="2000">
              <a:latin typeface="Calibri" panose="020F0502020204030204" pitchFamily="34" charset="0"/>
            </a:endParaRPr>
          </a:p>
          <a:p>
            <a:pPr algn="just" eaLnBrk="1" hangingPunct="1"/>
            <a:endParaRPr lang="el-GR" altLang="el-GR" sz="2000">
              <a:latin typeface="Calibri" panose="020F0502020204030204" pitchFamily="34" charset="0"/>
            </a:endParaRPr>
          </a:p>
          <a:p>
            <a:pPr algn="just" eaLnBrk="1" hangingPunct="1">
              <a:buFont typeface="Arial" panose="020B0604020202020204" pitchFamily="34" charset="0"/>
              <a:buChar char="•"/>
            </a:pPr>
            <a:r>
              <a:rPr lang="el-GR" altLang="el-GR" sz="2000">
                <a:latin typeface="Calibri" panose="020F0502020204030204" pitchFamily="34" charset="0"/>
              </a:rPr>
              <a:t>Οι αρωματικοί δακτύλιοι είναι επίπεδοι.  </a:t>
            </a:r>
          </a:p>
          <a:p>
            <a:pPr algn="just" eaLnBrk="1" hangingPunct="1">
              <a:buFont typeface="Arial" panose="020B0604020202020204" pitchFamily="34" charset="0"/>
              <a:buChar char="•"/>
            </a:pPr>
            <a:endParaRPr lang="en-US" altLang="el-GR" sz="2000">
              <a:latin typeface="Calibri" panose="020F0502020204030204" pitchFamily="34" charset="0"/>
            </a:endParaRPr>
          </a:p>
          <a:p>
            <a:pPr algn="just" eaLnBrk="1" hangingPunct="1">
              <a:buFont typeface="Arial" panose="020B0604020202020204" pitchFamily="34" charset="0"/>
              <a:buChar char="•"/>
            </a:pPr>
            <a:r>
              <a:rPr lang="el-GR" altLang="el-GR" sz="2000">
                <a:latin typeface="Calibri" panose="020F0502020204030204" pitchFamily="34" charset="0"/>
              </a:rPr>
              <a:t>Η κυκλική διευθέτηση των </a:t>
            </a:r>
            <a:r>
              <a:rPr lang="el-GR" altLang="el-GR" sz="2000" i="1">
                <a:latin typeface="Calibri" panose="020F0502020204030204" pitchFamily="34" charset="0"/>
              </a:rPr>
              <a:t>p</a:t>
            </a:r>
            <a:r>
              <a:rPr lang="el-GR" altLang="el-GR" sz="2000">
                <a:latin typeface="Calibri" panose="020F0502020204030204" pitchFamily="34" charset="0"/>
              </a:rPr>
              <a:t> τροχιακών σε μια αρωματική ένωση πρέπει να περιέχει 4</a:t>
            </a:r>
            <a:r>
              <a:rPr lang="en-US" altLang="el-GR" sz="2000" i="1">
                <a:latin typeface="Calibri" panose="020F0502020204030204" pitchFamily="34" charset="0"/>
              </a:rPr>
              <a:t>n</a:t>
            </a:r>
            <a:r>
              <a:rPr lang="el-GR" altLang="el-GR" sz="2000">
                <a:latin typeface="Calibri" panose="020F0502020204030204" pitchFamily="34" charset="0"/>
              </a:rPr>
              <a:t> + 2 </a:t>
            </a:r>
            <a:r>
              <a:rPr lang="el-GR" altLang="el-GR" sz="2000" i="1">
                <a:latin typeface="Calibri" panose="020F0502020204030204" pitchFamily="34" charset="0"/>
              </a:rPr>
              <a:t>π </a:t>
            </a:r>
            <a:r>
              <a:rPr lang="el-GR" altLang="el-GR" sz="2000">
                <a:latin typeface="Calibri" panose="020F0502020204030204" pitchFamily="34" charset="0"/>
              </a:rPr>
              <a:t>ηλεκτρόνια, όπου </a:t>
            </a:r>
            <a:r>
              <a:rPr lang="en-US" altLang="el-GR" sz="2000" i="1">
                <a:latin typeface="Calibri" panose="020F0502020204030204" pitchFamily="34" charset="0"/>
              </a:rPr>
              <a:t>n</a:t>
            </a:r>
            <a:r>
              <a:rPr lang="en-US" altLang="el-GR" sz="2000">
                <a:latin typeface="Calibri" panose="020F0502020204030204" pitchFamily="34" charset="0"/>
              </a:rPr>
              <a:t> </a:t>
            </a:r>
            <a:r>
              <a:rPr lang="el-GR" altLang="el-GR" sz="2000">
                <a:latin typeface="Calibri" panose="020F0502020204030204" pitchFamily="34" charset="0"/>
              </a:rPr>
              <a:t>είναι ένας θετικός ακέραιος αριθμός (0, 1, 2, ...).</a:t>
            </a:r>
            <a:r>
              <a:rPr lang="en-US" altLang="el-GR" sz="2000">
                <a:latin typeface="Calibri" panose="020F0502020204030204" pitchFamily="34" charset="0"/>
              </a:rPr>
              <a:t> </a:t>
            </a:r>
            <a:r>
              <a:rPr lang="el-GR" altLang="el-GR" sz="2000">
                <a:latin typeface="Calibri" panose="020F0502020204030204" pitchFamily="34" charset="0"/>
              </a:rPr>
              <a:t>Επομένως, ένας αρωματικός δακτύλιος πρέπει να περιέχει 2, 6, 10, ... </a:t>
            </a:r>
            <a:r>
              <a:rPr lang="el-GR" altLang="el-GR" sz="2000" i="1">
                <a:latin typeface="Calibri" panose="020F0502020204030204" pitchFamily="34" charset="0"/>
              </a:rPr>
              <a:t>π</a:t>
            </a:r>
            <a:r>
              <a:rPr lang="el-GR" altLang="el-GR" sz="2000">
                <a:latin typeface="Calibri" panose="020F0502020204030204" pitchFamily="34" charset="0"/>
              </a:rPr>
              <a:t> ηλεκτρόνια.</a:t>
            </a:r>
          </a:p>
          <a:p>
            <a:pPr eaLnBrk="1" hangingPunct="1"/>
            <a:endParaRPr lang="en-US" altLang="el-GR" sz="2000">
              <a:latin typeface="Calibri" panose="020F0502020204030204" pitchFamily="34" charset="0"/>
            </a:endParaRPr>
          </a:p>
        </p:txBody>
      </p:sp>
    </p:spTree>
  </p:cSld>
  <p:clrMapOvr>
    <a:masterClrMapping/>
  </p:clrMapOvr>
  <p:transition>
    <p:wipe dir="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extBox 2">
            <a:extLst>
              <a:ext uri="{FF2B5EF4-FFF2-40B4-BE49-F238E27FC236}">
                <a16:creationId xmlns:a16="http://schemas.microsoft.com/office/drawing/2014/main" id="{9FBAD835-BF05-4770-8958-8ADC0888F5E4}"/>
              </a:ext>
            </a:extLst>
          </p:cNvPr>
          <p:cNvSpPr txBox="1">
            <a:spLocks noChangeArrowheads="1"/>
          </p:cNvSpPr>
          <p:nvPr/>
        </p:nvSpPr>
        <p:spPr bwMode="auto">
          <a:xfrm>
            <a:off x="519113" y="311150"/>
            <a:ext cx="6961187" cy="5016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endParaRPr lang="en-US" altLang="el-GR" sz="2000">
              <a:latin typeface="Calibri" panose="020F0502020204030204" pitchFamily="34" charset="0"/>
            </a:endParaRPr>
          </a:p>
          <a:p>
            <a:pPr algn="just" eaLnBrk="1" hangingPunct="1">
              <a:buFont typeface="Arial" panose="020B0604020202020204" pitchFamily="34" charset="0"/>
              <a:buChar char="•"/>
            </a:pPr>
            <a:r>
              <a:rPr lang="el-GR" altLang="el-GR" sz="2000">
                <a:latin typeface="Calibri" panose="020F0502020204030204" pitchFamily="34" charset="0"/>
              </a:rPr>
              <a:t>Επικράτηση δομής </a:t>
            </a:r>
            <a:r>
              <a:rPr lang="en-US" altLang="el-GR" sz="2000">
                <a:latin typeface="Calibri" panose="020F0502020204030204" pitchFamily="34" charset="0"/>
              </a:rPr>
              <a:t>Kekulé</a:t>
            </a:r>
            <a:r>
              <a:rPr lang="el-GR" altLang="el-GR" sz="2000">
                <a:latin typeface="Calibri" panose="020F0502020204030204" pitchFamily="34" charset="0"/>
              </a:rPr>
              <a:t>, θεωρώντας όμως ότι αποτελεί μια από 2 ισοδύναμες δομές συντονισμού.</a:t>
            </a:r>
          </a:p>
          <a:p>
            <a:pPr algn="just" eaLnBrk="1" hangingPunct="1">
              <a:buFont typeface="Arial" panose="020B0604020202020204" pitchFamily="34" charset="0"/>
              <a:buChar char="•"/>
            </a:pPr>
            <a:endParaRPr lang="el-GR" altLang="el-GR" sz="2000">
              <a:latin typeface="Calibri" panose="020F0502020204030204" pitchFamily="34" charset="0"/>
            </a:endParaRPr>
          </a:p>
          <a:p>
            <a:pPr algn="just" eaLnBrk="1" hangingPunct="1">
              <a:buFont typeface="Arial" panose="020B0604020202020204" pitchFamily="34" charset="0"/>
              <a:buChar char="•"/>
            </a:pPr>
            <a:r>
              <a:rPr lang="el-GR" altLang="el-GR" sz="2000">
                <a:latin typeface="Calibri" panose="020F0502020204030204" pitchFamily="34" charset="0"/>
              </a:rPr>
              <a:t>Η πραγματική δομή είναι ένα </a:t>
            </a:r>
            <a:r>
              <a:rPr lang="el-GR" altLang="el-GR" sz="2000" b="1">
                <a:latin typeface="Calibri" panose="020F0502020204030204" pitchFamily="34" charset="0"/>
              </a:rPr>
              <a:t>υβρίδιο συντονισμού</a:t>
            </a:r>
            <a:r>
              <a:rPr lang="el-GR" altLang="el-GR" sz="2000">
                <a:latin typeface="Calibri" panose="020F0502020204030204" pitchFamily="34" charset="0"/>
              </a:rPr>
              <a:t>. Αυτό είναι σύμφωνο με τα ίσα μήκη δεσμών και ίδιες γωνίες δεσμών που παρατηρούνται στον δακτύλιο του βενζολίου. Επιπεδότητα δομής</a:t>
            </a:r>
            <a:r>
              <a:rPr lang="en-US" altLang="el-GR" sz="2000">
                <a:latin typeface="Calibri" panose="020F0502020204030204" pitchFamily="34" charset="0"/>
              </a:rPr>
              <a:t>: </a:t>
            </a:r>
            <a:r>
              <a:rPr lang="el-GR" altLang="el-GR" sz="2000">
                <a:latin typeface="Calibri" panose="020F0502020204030204" pitchFamily="34" charset="0"/>
              </a:rPr>
              <a:t>Απαραίτητο χαρακτηριστικό για </a:t>
            </a:r>
            <a:r>
              <a:rPr lang="en-US" altLang="el-GR" sz="2000">
                <a:latin typeface="Calibri" panose="020F0502020204030204" pitchFamily="34" charset="0"/>
              </a:rPr>
              <a:t>“</a:t>
            </a:r>
            <a:r>
              <a:rPr lang="el-GR" altLang="el-GR" sz="2000">
                <a:latin typeface="Calibri" panose="020F0502020204030204" pitchFamily="34" charset="0"/>
              </a:rPr>
              <a:t>αρωματικότητα</a:t>
            </a:r>
            <a:r>
              <a:rPr lang="en-US" altLang="el-GR" sz="2000">
                <a:latin typeface="Calibri" panose="020F0502020204030204" pitchFamily="34" charset="0"/>
              </a:rPr>
              <a:t>”</a:t>
            </a:r>
            <a:r>
              <a:rPr lang="el-GR" altLang="el-GR" sz="2000">
                <a:latin typeface="Calibri" panose="020F0502020204030204" pitchFamily="34" charset="0"/>
              </a:rPr>
              <a:t>.</a:t>
            </a:r>
            <a:endParaRPr lang="en-US" altLang="el-GR" sz="2000">
              <a:latin typeface="Calibri" panose="020F0502020204030204" pitchFamily="34" charset="0"/>
            </a:endParaRPr>
          </a:p>
          <a:p>
            <a:pPr algn="just" eaLnBrk="1" hangingPunct="1">
              <a:buFont typeface="Arial" panose="020B0604020202020204" pitchFamily="34" charset="0"/>
              <a:buChar char="•"/>
            </a:pPr>
            <a:endParaRPr lang="el-GR" altLang="el-GR" sz="2000">
              <a:latin typeface="Calibri" panose="020F0502020204030204" pitchFamily="34" charset="0"/>
            </a:endParaRPr>
          </a:p>
          <a:p>
            <a:pPr eaLnBrk="1" hangingPunct="1">
              <a:buFont typeface="Arial" panose="020B0604020202020204" pitchFamily="34" charset="0"/>
              <a:buChar char="•"/>
            </a:pPr>
            <a:endParaRPr lang="el-GR" altLang="el-GR" sz="2000">
              <a:latin typeface="Calibri" panose="020F0502020204030204" pitchFamily="34" charset="0"/>
            </a:endParaRPr>
          </a:p>
          <a:p>
            <a:pPr eaLnBrk="1" hangingPunct="1">
              <a:buFont typeface="Arial" panose="020B0604020202020204" pitchFamily="34" charset="0"/>
              <a:buChar char="•"/>
            </a:pPr>
            <a:endParaRPr lang="el-GR" altLang="el-GR" sz="2000">
              <a:latin typeface="Calibri" panose="020F0502020204030204" pitchFamily="34" charset="0"/>
            </a:endParaRPr>
          </a:p>
          <a:p>
            <a:pPr eaLnBrk="1" hangingPunct="1">
              <a:buFont typeface="Arial" panose="020B0604020202020204" pitchFamily="34" charset="0"/>
              <a:buChar char="•"/>
            </a:pPr>
            <a:endParaRPr lang="el-GR" altLang="el-GR" sz="2000">
              <a:latin typeface="Calibri" panose="020F0502020204030204" pitchFamily="34" charset="0"/>
            </a:endParaRPr>
          </a:p>
          <a:p>
            <a:pPr eaLnBrk="1" hangingPunct="1"/>
            <a:endParaRPr lang="el-GR" altLang="el-GR" sz="2000">
              <a:latin typeface="Calibri" panose="020F0502020204030204" pitchFamily="34" charset="0"/>
            </a:endParaRPr>
          </a:p>
          <a:p>
            <a:pPr eaLnBrk="1" hangingPunct="1"/>
            <a:endParaRPr lang="en-US" altLang="el-GR" sz="2000">
              <a:latin typeface="Calibri" panose="020F0502020204030204" pitchFamily="34" charset="0"/>
            </a:endParaRPr>
          </a:p>
          <a:p>
            <a:pPr eaLnBrk="1" hangingPunct="1"/>
            <a:endParaRPr lang="el-GR" altLang="el-GR" sz="2000">
              <a:latin typeface="Calibri" panose="020F0502020204030204" pitchFamily="34" charset="0"/>
            </a:endParaRPr>
          </a:p>
        </p:txBody>
      </p:sp>
      <p:pic>
        <p:nvPicPr>
          <p:cNvPr id="10243" name="Εικόνα 7">
            <a:extLst>
              <a:ext uri="{FF2B5EF4-FFF2-40B4-BE49-F238E27FC236}">
                <a16:creationId xmlns:a16="http://schemas.microsoft.com/office/drawing/2014/main" id="{451BBEAB-9C03-427B-926C-172373B57ECC}"/>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222375" y="3502025"/>
            <a:ext cx="2271713"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4" name="Εικόνα 3">
            <a:extLst>
              <a:ext uri="{FF2B5EF4-FFF2-40B4-BE49-F238E27FC236}">
                <a16:creationId xmlns:a16="http://schemas.microsoft.com/office/drawing/2014/main" id="{88F19BC8-FDDC-4FE3-9B2A-A393C279D7C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032375" y="3143250"/>
            <a:ext cx="2009775" cy="2109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Τίτλος 1">
            <a:extLst>
              <a:ext uri="{FF2B5EF4-FFF2-40B4-BE49-F238E27FC236}">
                <a16:creationId xmlns:a16="http://schemas.microsoft.com/office/drawing/2014/main" id="{8669037C-2973-4D59-A99E-A84973435478}"/>
              </a:ext>
            </a:extLst>
          </p:cNvPr>
          <p:cNvSpPr>
            <a:spLocks noGrp="1"/>
          </p:cNvSpPr>
          <p:nvPr>
            <p:ph type="title"/>
          </p:nvPr>
        </p:nvSpPr>
        <p:spPr bwMode="auto">
          <a:xfrm>
            <a:off x="130175" y="238125"/>
            <a:ext cx="8931275" cy="696913"/>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l-GR" altLang="el-GR">
                <a:solidFill>
                  <a:schemeClr val="tx1"/>
                </a:solidFill>
                <a:latin typeface="Calibri" panose="020F0502020204030204" pitchFamily="34" charset="0"/>
                <a:cs typeface="Calibri" panose="020F0502020204030204" pitchFamily="34" charset="0"/>
              </a:rPr>
              <a:t>Σύγκριση Δομής Βενζολίου και </a:t>
            </a:r>
            <a:r>
              <a:rPr lang="en-US" altLang="el-GR">
                <a:solidFill>
                  <a:schemeClr val="tx1"/>
                </a:solidFill>
                <a:latin typeface="Calibri" panose="020F0502020204030204" pitchFamily="34" charset="0"/>
                <a:cs typeface="Calibri" panose="020F0502020204030204" pitchFamily="34" charset="0"/>
              </a:rPr>
              <a:t>COT</a:t>
            </a:r>
            <a:endParaRPr lang="el-GR" altLang="el-GR">
              <a:solidFill>
                <a:schemeClr val="tx1"/>
              </a:solidFill>
              <a:latin typeface="Calibri" panose="020F0502020204030204" pitchFamily="34" charset="0"/>
              <a:cs typeface="Calibri" panose="020F0502020204030204" pitchFamily="34" charset="0"/>
            </a:endParaRPr>
          </a:p>
        </p:txBody>
      </p:sp>
      <p:pic>
        <p:nvPicPr>
          <p:cNvPr id="11267" name="Εικόνα 3" descr="Εικόνα που περιέχει κείμενο, χάρτης&#10;&#10;Περιγραφή που δημιουργήθηκε αυτόματα">
            <a:extLst>
              <a:ext uri="{FF2B5EF4-FFF2-40B4-BE49-F238E27FC236}">
                <a16:creationId xmlns:a16="http://schemas.microsoft.com/office/drawing/2014/main" id="{749A78B4-1073-4A05-BF8A-4F73CF0A56B9}"/>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00050" y="1363663"/>
            <a:ext cx="5022850" cy="3924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268" name="Εικόνα 5">
            <a:extLst>
              <a:ext uri="{FF2B5EF4-FFF2-40B4-BE49-F238E27FC236}">
                <a16:creationId xmlns:a16="http://schemas.microsoft.com/office/drawing/2014/main" id="{816CCF13-ABB7-4938-BFE8-56A285C81865}"/>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193800" y="5819775"/>
            <a:ext cx="4483100" cy="8048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269" name="TextBox 2">
            <a:extLst>
              <a:ext uri="{FF2B5EF4-FFF2-40B4-BE49-F238E27FC236}">
                <a16:creationId xmlns:a16="http://schemas.microsoft.com/office/drawing/2014/main" id="{02AE77D3-88AA-4794-8FD7-43DE10ABE667}"/>
              </a:ext>
            </a:extLst>
          </p:cNvPr>
          <p:cNvSpPr txBox="1">
            <a:spLocks noChangeArrowheads="1"/>
          </p:cNvSpPr>
          <p:nvPr/>
        </p:nvSpPr>
        <p:spPr bwMode="auto">
          <a:xfrm>
            <a:off x="5638800" y="1600200"/>
            <a:ext cx="3228975"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000">
                <a:latin typeface="Calibri" panose="020F0502020204030204" pitchFamily="34" charset="0"/>
              </a:rPr>
              <a:t>Επίπεδο </a:t>
            </a:r>
            <a:r>
              <a:rPr lang="en-US" altLang="el-GR" sz="2000">
                <a:latin typeface="Calibri" panose="020F0502020204030204" pitchFamily="34" charset="0"/>
              </a:rPr>
              <a:t>vs. </a:t>
            </a:r>
            <a:r>
              <a:rPr lang="el-GR" altLang="el-GR" sz="2000">
                <a:latin typeface="Calibri" panose="020F0502020204030204" pitchFamily="34" charset="0"/>
              </a:rPr>
              <a:t>δομή </a:t>
            </a:r>
            <a:r>
              <a:rPr lang="en-US" altLang="el-GR" sz="2000">
                <a:latin typeface="Calibri" panose="020F0502020204030204" pitchFamily="34" charset="0"/>
              </a:rPr>
              <a:t>“</a:t>
            </a:r>
            <a:r>
              <a:rPr lang="el-GR" altLang="el-GR" sz="2000">
                <a:latin typeface="Calibri" panose="020F0502020204030204" pitchFamily="34" charset="0"/>
              </a:rPr>
              <a:t>μπανιέρας</a:t>
            </a:r>
            <a:r>
              <a:rPr lang="en-US" altLang="el-GR" sz="2000">
                <a:latin typeface="Calibri" panose="020F0502020204030204" pitchFamily="34" charset="0"/>
              </a:rPr>
              <a:t>”</a:t>
            </a:r>
            <a:r>
              <a:rPr lang="el-GR" altLang="el-GR" sz="2000">
                <a:latin typeface="Calibri" panose="020F0502020204030204" pitchFamily="34" charset="0"/>
              </a:rPr>
              <a:t>. Το </a:t>
            </a:r>
            <a:r>
              <a:rPr lang="en-US" altLang="el-GR" sz="2000">
                <a:latin typeface="Calibri" panose="020F0502020204030204" pitchFamily="34" charset="0"/>
              </a:rPr>
              <a:t>COT </a:t>
            </a:r>
            <a:r>
              <a:rPr lang="el-GR" altLang="el-GR" sz="2000">
                <a:latin typeface="Calibri" panose="020F0502020204030204" pitchFamily="34" charset="0"/>
              </a:rPr>
              <a:t>δεν διαθέτει δομές συντονισμού</a:t>
            </a:r>
            <a:r>
              <a:rPr lang="en-US" altLang="el-GR" sz="2000">
                <a:latin typeface="Calibri" panose="020F0502020204030204" pitchFamily="34" charset="0"/>
              </a:rPr>
              <a:t> </a:t>
            </a:r>
            <a:r>
              <a:rPr lang="el-GR" altLang="el-GR" sz="2000">
                <a:latin typeface="Calibri" panose="020F0502020204030204" pitchFamily="34" charset="0"/>
              </a:rPr>
              <a:t>και δεν είναι αρωματικό! Ομοιάζει με 4 ξεχωριστές μονάδες αιθυλενίου!</a:t>
            </a:r>
          </a:p>
        </p:txBody>
      </p:sp>
    </p:spTree>
  </p:cSld>
  <p:clrMapOvr>
    <a:masterClrMapping/>
  </p:clrMapOvr>
  <p:transition>
    <p:wipe dir="r"/>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Τίτλος 1">
            <a:extLst>
              <a:ext uri="{FF2B5EF4-FFF2-40B4-BE49-F238E27FC236}">
                <a16:creationId xmlns:a16="http://schemas.microsoft.com/office/drawing/2014/main" id="{945EF1EC-EF96-4D07-8051-624FFCA44B01}"/>
              </a:ext>
            </a:extLst>
          </p:cNvPr>
          <p:cNvSpPr>
            <a:spLocks noGrp="1"/>
          </p:cNvSpPr>
          <p:nvPr>
            <p:ph type="title"/>
          </p:nvPr>
        </p:nvSpPr>
        <p:spPr bwMode="auto">
          <a:xfrm>
            <a:off x="212725" y="238125"/>
            <a:ext cx="8755063" cy="696913"/>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l-GR" altLang="el-GR" sz="4000">
                <a:solidFill>
                  <a:schemeClr val="tx1"/>
                </a:solidFill>
                <a:latin typeface="Calibri" panose="020F0502020204030204" pitchFamily="34" charset="0"/>
                <a:cs typeface="Calibri" panose="020F0502020204030204" pitchFamily="34" charset="0"/>
              </a:rPr>
              <a:t>Σύγκριση Τροχιακών Βενζολίου και </a:t>
            </a:r>
            <a:r>
              <a:rPr lang="en-US" altLang="el-GR" sz="4000">
                <a:solidFill>
                  <a:schemeClr val="tx1"/>
                </a:solidFill>
                <a:latin typeface="Calibri" panose="020F0502020204030204" pitchFamily="34" charset="0"/>
                <a:cs typeface="Calibri" panose="020F0502020204030204" pitchFamily="34" charset="0"/>
              </a:rPr>
              <a:t>COT</a:t>
            </a:r>
            <a:endParaRPr lang="el-GR" altLang="el-GR" sz="4000">
              <a:solidFill>
                <a:schemeClr val="tx1"/>
              </a:solidFill>
              <a:latin typeface="Calibri" panose="020F0502020204030204" pitchFamily="34" charset="0"/>
              <a:cs typeface="Calibri" panose="020F0502020204030204" pitchFamily="34" charset="0"/>
            </a:endParaRPr>
          </a:p>
        </p:txBody>
      </p:sp>
      <p:pic>
        <p:nvPicPr>
          <p:cNvPr id="12291" name="Εικόνα 3" descr="Εικόνα που περιέχει κείμενο, χάρτης&#10;&#10;Περιγραφή που δημιουργήθηκε αυτόματα">
            <a:extLst>
              <a:ext uri="{FF2B5EF4-FFF2-40B4-BE49-F238E27FC236}">
                <a16:creationId xmlns:a16="http://schemas.microsoft.com/office/drawing/2014/main" id="{8F6D2602-2ED2-48C7-A7CE-91824522350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096963" y="1133475"/>
            <a:ext cx="3638550" cy="3459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92" name="TextBox 2">
            <a:extLst>
              <a:ext uri="{FF2B5EF4-FFF2-40B4-BE49-F238E27FC236}">
                <a16:creationId xmlns:a16="http://schemas.microsoft.com/office/drawing/2014/main" id="{0D761F94-0135-4E86-93FE-07BBE31AAD09}"/>
              </a:ext>
            </a:extLst>
          </p:cNvPr>
          <p:cNvSpPr txBox="1">
            <a:spLocks noChangeArrowheads="1"/>
          </p:cNvSpPr>
          <p:nvPr/>
        </p:nvSpPr>
        <p:spPr bwMode="auto">
          <a:xfrm>
            <a:off x="852488" y="4757738"/>
            <a:ext cx="7823200" cy="132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000" dirty="0">
                <a:latin typeface="Calibri" panose="020F0502020204030204" pitchFamily="34" charset="0"/>
              </a:rPr>
              <a:t>Η επικάλυψη των έξι 2</a:t>
            </a:r>
            <a:r>
              <a:rPr lang="en-US" altLang="el-GR" sz="2000" i="1" dirty="0">
                <a:latin typeface="Calibri" panose="020F0502020204030204" pitchFamily="34" charset="0"/>
              </a:rPr>
              <a:t>p </a:t>
            </a:r>
            <a:r>
              <a:rPr lang="el-GR" altLang="el-GR" sz="2000" dirty="0">
                <a:latin typeface="Calibri" panose="020F0502020204030204" pitchFamily="34" charset="0"/>
              </a:rPr>
              <a:t>τροχιακών</a:t>
            </a:r>
            <a:r>
              <a:rPr lang="el-GR" altLang="el-GR" sz="2000" i="1" dirty="0">
                <a:latin typeface="Calibri" panose="020F0502020204030204" pitchFamily="34" charset="0"/>
              </a:rPr>
              <a:t> </a:t>
            </a:r>
            <a:r>
              <a:rPr lang="el-GR" altLang="el-GR" sz="2000" dirty="0">
                <a:latin typeface="Calibri" panose="020F0502020204030204" pitchFamily="34" charset="0"/>
              </a:rPr>
              <a:t>στο βενζόλιο οδηγεί σε σταθεροποίηση 34 </a:t>
            </a:r>
            <a:r>
              <a:rPr lang="en-US" altLang="el-GR" sz="2000" dirty="0">
                <a:latin typeface="Calibri" panose="020F0502020204030204" pitchFamily="34" charset="0"/>
              </a:rPr>
              <a:t>kcal/mol </a:t>
            </a:r>
            <a:r>
              <a:rPr lang="el-GR" altLang="el-GR" sz="2000" dirty="0">
                <a:latin typeface="Calibri" panose="020F0502020204030204" pitchFamily="34" charset="0"/>
              </a:rPr>
              <a:t>σε σχέση με ένα υποθετικό </a:t>
            </a:r>
            <a:r>
              <a:rPr lang="el-GR" altLang="el-GR" sz="2000" dirty="0" err="1">
                <a:latin typeface="Calibri" panose="020F0502020204030204" pitchFamily="34" charset="0"/>
              </a:rPr>
              <a:t>κυκλοεξατριένιο</a:t>
            </a:r>
            <a:r>
              <a:rPr lang="el-GR" altLang="el-GR" sz="2000" dirty="0">
                <a:latin typeface="Calibri" panose="020F0502020204030204" pitchFamily="34" charset="0"/>
              </a:rPr>
              <a:t>, όπου οι διπλοί δεσμοί θα ήταν εντοπισμένοι, όπως στο </a:t>
            </a:r>
            <a:r>
              <a:rPr lang="en-US" altLang="el-GR" sz="2000" dirty="0">
                <a:latin typeface="Calibri" panose="020F0502020204030204" pitchFamily="34" charset="0"/>
              </a:rPr>
              <a:t>COT</a:t>
            </a:r>
            <a:r>
              <a:rPr lang="el-GR" altLang="el-GR" sz="2000" dirty="0">
                <a:latin typeface="Calibri" panose="020F0502020204030204" pitchFamily="34" charset="0"/>
              </a:rPr>
              <a:t>. </a:t>
            </a:r>
            <a:r>
              <a:rPr lang="el-GR" altLang="el-GR" sz="2000" b="1" dirty="0">
                <a:latin typeface="Calibri" panose="020F0502020204030204" pitchFamily="34" charset="0"/>
              </a:rPr>
              <a:t>Ενέργεια συντονισμού βενζολίου</a:t>
            </a:r>
            <a:r>
              <a:rPr lang="el-GR" altLang="el-GR" sz="2000" dirty="0">
                <a:latin typeface="Calibri" panose="020F0502020204030204" pitchFamily="34" charset="0"/>
              </a:rPr>
              <a:t>.</a:t>
            </a:r>
          </a:p>
        </p:txBody>
      </p:sp>
    </p:spTree>
  </p:cSld>
  <p:clrMapOvr>
    <a:masterClrMapping/>
  </p:clrMapOvr>
  <p:transition>
    <p:wipe dir="r"/>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4">
            <a:extLst>
              <a:ext uri="{FF2B5EF4-FFF2-40B4-BE49-F238E27FC236}">
                <a16:creationId xmlns:a16="http://schemas.microsoft.com/office/drawing/2014/main" id="{C1872085-139B-430C-A0B2-D1A7E31443C9}"/>
              </a:ext>
            </a:extLst>
          </p:cNvPr>
          <p:cNvSpPr>
            <a:spLocks noChangeArrowheads="1"/>
          </p:cNvSpPr>
          <p:nvPr/>
        </p:nvSpPr>
        <p:spPr bwMode="auto">
          <a:xfrm>
            <a:off x="0" y="626745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endParaRPr lang="el-GR" altLang="el-GR" sz="1800">
              <a:solidFill>
                <a:schemeClr val="tx1"/>
              </a:solidFill>
              <a:latin typeface="Arial" panose="020B0604020202020204" pitchFamily="34" charset="0"/>
            </a:endParaRPr>
          </a:p>
        </p:txBody>
      </p:sp>
      <p:sp>
        <p:nvSpPr>
          <p:cNvPr id="13315" name="Rectangle 1">
            <a:extLst>
              <a:ext uri="{FF2B5EF4-FFF2-40B4-BE49-F238E27FC236}">
                <a16:creationId xmlns:a16="http://schemas.microsoft.com/office/drawing/2014/main" id="{154543E5-04E0-4440-BD57-50DEC3A479B0}"/>
              </a:ext>
            </a:extLst>
          </p:cNvPr>
          <p:cNvSpPr>
            <a:spLocks noChangeArrowheads="1"/>
          </p:cNvSpPr>
          <p:nvPr/>
        </p:nvSpPr>
        <p:spPr bwMode="auto">
          <a:xfrm>
            <a:off x="309563" y="125413"/>
            <a:ext cx="8524875"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chemeClr val="tx1"/>
                </a:solidFill>
                <a:latin typeface="Arial" panose="020B0604020202020204" pitchFamily="34" charset="0"/>
              </a:rPr>
              <a:t> </a:t>
            </a:r>
            <a:r>
              <a:rPr lang="el-GR" altLang="el-GR" sz="2400" b="1">
                <a:solidFill>
                  <a:schemeClr val="tx1"/>
                </a:solidFill>
                <a:latin typeface="Arial" panose="020B0604020202020204" pitchFamily="34" charset="0"/>
              </a:rPr>
              <a:t>ΟΝΟΜΑΤΟΤΟΛΟΓΙΑ ΤΩΝ ΠΑΡΑΓΩΓΩΝ ΤΟΥ ΒΕΝΖΟΛΙΟΥ</a:t>
            </a:r>
            <a:endParaRPr lang="el-GR" altLang="el-GR" sz="2400">
              <a:solidFill>
                <a:schemeClr val="tx1"/>
              </a:solidFill>
              <a:latin typeface="Arial" panose="020B0604020202020204" pitchFamily="34" charset="0"/>
            </a:endParaRPr>
          </a:p>
        </p:txBody>
      </p:sp>
      <p:sp>
        <p:nvSpPr>
          <p:cNvPr id="13316" name="Rectangle 3">
            <a:extLst>
              <a:ext uri="{FF2B5EF4-FFF2-40B4-BE49-F238E27FC236}">
                <a16:creationId xmlns:a16="http://schemas.microsoft.com/office/drawing/2014/main" id="{439C7436-FC1C-4BE8-AB3F-284BD4F1D909}"/>
              </a:ext>
            </a:extLst>
          </p:cNvPr>
          <p:cNvSpPr>
            <a:spLocks noChangeArrowheads="1"/>
          </p:cNvSpPr>
          <p:nvPr/>
        </p:nvSpPr>
        <p:spPr bwMode="auto">
          <a:xfrm>
            <a:off x="373063" y="811213"/>
            <a:ext cx="8770937"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a:solidFill>
                  <a:schemeClr val="tx1"/>
                </a:solidFill>
                <a:latin typeface="Arial" panose="020B0604020202020204" pitchFamily="34" charset="0"/>
              </a:rPr>
              <a:t>Η ονοματολογία των </a:t>
            </a:r>
            <a:r>
              <a:rPr lang="el-GR" altLang="el-GR" sz="1600" b="1">
                <a:solidFill>
                  <a:schemeClr val="tx1"/>
                </a:solidFill>
                <a:latin typeface="Arial" panose="020B0604020202020204" pitchFamily="34" charset="0"/>
              </a:rPr>
              <a:t>παραγώγων του βενζολίου </a:t>
            </a:r>
            <a:r>
              <a:rPr lang="el-GR" altLang="el-GR" sz="1600">
                <a:solidFill>
                  <a:schemeClr val="tx1"/>
                </a:solidFill>
                <a:latin typeface="Arial" panose="020B0604020202020204" pitchFamily="34" charset="0"/>
              </a:rPr>
              <a:t>ακολουθεί τους ίδιους κανόνες που χρησιμοποιούνται και για άλλους υποκατεστημένους υδρογονάνθρακες:</a:t>
            </a:r>
          </a:p>
        </p:txBody>
      </p:sp>
      <p:sp>
        <p:nvSpPr>
          <p:cNvPr id="13317" name="Rectangle 4">
            <a:extLst>
              <a:ext uri="{FF2B5EF4-FFF2-40B4-BE49-F238E27FC236}">
                <a16:creationId xmlns:a16="http://schemas.microsoft.com/office/drawing/2014/main" id="{B549B3EA-B4C6-41BD-841C-350251A00A61}"/>
              </a:ext>
            </a:extLst>
          </p:cNvPr>
          <p:cNvSpPr>
            <a:spLocks noChangeArrowheads="1"/>
          </p:cNvSpPr>
          <p:nvPr/>
        </p:nvSpPr>
        <p:spPr bwMode="auto">
          <a:xfrm>
            <a:off x="217488" y="4208463"/>
            <a:ext cx="8926512"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chemeClr val="tx1"/>
                </a:solidFill>
                <a:latin typeface="Arial" panose="020B0604020202020204" pitchFamily="34" charset="0"/>
              </a:rPr>
              <a:t>Μερικά </a:t>
            </a:r>
            <a:r>
              <a:rPr lang="el-GR" altLang="el-GR" sz="1600" b="1">
                <a:solidFill>
                  <a:schemeClr val="tx1"/>
                </a:solidFill>
                <a:latin typeface="Arial" panose="020B0604020202020204" pitchFamily="34" charset="0"/>
              </a:rPr>
              <a:t>μονο-υποκατεστημένα</a:t>
            </a:r>
            <a:r>
              <a:rPr lang="el-GR" altLang="el-GR" sz="1600">
                <a:solidFill>
                  <a:schemeClr val="tx1"/>
                </a:solidFill>
                <a:latin typeface="Arial" panose="020B0604020202020204" pitchFamily="34" charset="0"/>
              </a:rPr>
              <a:t> παράγωγα του βενζολίου έχουν καθιερωμένα κοινά ονόματα</a:t>
            </a:r>
            <a:r>
              <a:rPr lang="en-GB" altLang="el-GR" sz="1600">
                <a:solidFill>
                  <a:schemeClr val="tx1"/>
                </a:solidFill>
                <a:latin typeface="Arial" panose="020B0604020202020204" pitchFamily="34" charset="0"/>
              </a:rPr>
              <a:t>:</a:t>
            </a:r>
            <a:endParaRPr lang="el-GR" altLang="el-GR" sz="1600">
              <a:solidFill>
                <a:schemeClr val="tx1"/>
              </a:solidFill>
              <a:latin typeface="Arial" panose="020B0604020202020204" pitchFamily="34" charset="0"/>
            </a:endParaRPr>
          </a:p>
        </p:txBody>
      </p:sp>
      <p:pic>
        <p:nvPicPr>
          <p:cNvPr id="13318" name="Εικόνα 1">
            <a:extLst>
              <a:ext uri="{FF2B5EF4-FFF2-40B4-BE49-F238E27FC236}">
                <a16:creationId xmlns:a16="http://schemas.microsoft.com/office/drawing/2014/main" id="{873079BF-202D-423A-8E88-A1B11D87BDE2}"/>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700213" y="1895475"/>
            <a:ext cx="5456237" cy="1304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9" name="Εικόνα 2">
            <a:extLst>
              <a:ext uri="{FF2B5EF4-FFF2-40B4-BE49-F238E27FC236}">
                <a16:creationId xmlns:a16="http://schemas.microsoft.com/office/drawing/2014/main" id="{3AA2D55E-2EFE-4870-BDDE-2B378F764035}"/>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533400" y="5016500"/>
            <a:ext cx="8077200" cy="1181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4">
            <a:extLst>
              <a:ext uri="{FF2B5EF4-FFF2-40B4-BE49-F238E27FC236}">
                <a16:creationId xmlns:a16="http://schemas.microsoft.com/office/drawing/2014/main" id="{EBB64479-4855-444A-8D64-036E5E699CA7}"/>
              </a:ext>
            </a:extLst>
          </p:cNvPr>
          <p:cNvSpPr>
            <a:spLocks noChangeArrowheads="1"/>
          </p:cNvSpPr>
          <p:nvPr/>
        </p:nvSpPr>
        <p:spPr bwMode="auto">
          <a:xfrm>
            <a:off x="0" y="626745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endParaRPr lang="el-GR" altLang="el-GR" sz="1800">
              <a:solidFill>
                <a:schemeClr val="tx1"/>
              </a:solidFill>
              <a:latin typeface="Arial" panose="020B0604020202020204" pitchFamily="34" charset="0"/>
            </a:endParaRPr>
          </a:p>
        </p:txBody>
      </p:sp>
      <p:sp>
        <p:nvSpPr>
          <p:cNvPr id="15363" name="5 - Ορθογώνιο">
            <a:extLst>
              <a:ext uri="{FF2B5EF4-FFF2-40B4-BE49-F238E27FC236}">
                <a16:creationId xmlns:a16="http://schemas.microsoft.com/office/drawing/2014/main" id="{1341DDC4-9EEC-449E-AE12-619E64B46400}"/>
              </a:ext>
            </a:extLst>
          </p:cNvPr>
          <p:cNvSpPr>
            <a:spLocks noChangeArrowheads="1"/>
          </p:cNvSpPr>
          <p:nvPr/>
        </p:nvSpPr>
        <p:spPr bwMode="auto">
          <a:xfrm>
            <a:off x="61913" y="706438"/>
            <a:ext cx="8763000"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spcBef>
                <a:spcPct val="50000"/>
              </a:spcBef>
              <a:buFont typeface="Wingdings" panose="05000000000000000000" pitchFamily="2" charset="2"/>
              <a:buChar char="Ø"/>
            </a:pPr>
            <a:r>
              <a:rPr lang="el-GR" altLang="el-GR" sz="1600">
                <a:latin typeface="Arial" panose="020B0604020202020204" pitchFamily="34" charset="0"/>
              </a:rPr>
              <a:t>Το πρόθεμα </a:t>
            </a:r>
            <a:r>
              <a:rPr lang="el-GR" altLang="el-GR" sz="1600" b="1" i="1">
                <a:latin typeface="Arial" panose="020B0604020202020204" pitchFamily="34" charset="0"/>
              </a:rPr>
              <a:t>o</a:t>
            </a:r>
            <a:r>
              <a:rPr lang="el-GR" altLang="el-GR" sz="1600" b="1">
                <a:latin typeface="Arial" panose="020B0604020202020204" pitchFamily="34" charset="0"/>
              </a:rPr>
              <a:t> (για </a:t>
            </a:r>
            <a:r>
              <a:rPr lang="el-GR" altLang="el-GR" sz="1600" b="1" i="1">
                <a:latin typeface="Arial" panose="020B0604020202020204" pitchFamily="34" charset="0"/>
              </a:rPr>
              <a:t>ortho - ορθο</a:t>
            </a:r>
            <a:r>
              <a:rPr lang="el-GR" altLang="el-GR" sz="1600" b="1">
                <a:latin typeface="Arial" panose="020B0604020202020204" pitchFamily="34" charset="0"/>
              </a:rPr>
              <a:t>) </a:t>
            </a:r>
            <a:r>
              <a:rPr lang="el-GR" altLang="el-GR" sz="1600">
                <a:latin typeface="Arial" panose="020B0604020202020204" pitchFamily="34" charset="0"/>
              </a:rPr>
              <a:t>χρησιμοποιείται για τους υποκαταστάτες στις θέσεις 1, 2 του βενζολικού δακτυλίου, </a:t>
            </a:r>
            <a:r>
              <a:rPr lang="el-GR" altLang="el-GR" sz="1600" b="1" i="1">
                <a:latin typeface="Arial" panose="020B0604020202020204" pitchFamily="34" charset="0"/>
              </a:rPr>
              <a:t>m</a:t>
            </a:r>
            <a:r>
              <a:rPr lang="el-GR" altLang="el-GR" sz="1600" b="1">
                <a:latin typeface="Arial" panose="020B0604020202020204" pitchFamily="34" charset="0"/>
              </a:rPr>
              <a:t> (για </a:t>
            </a:r>
            <a:r>
              <a:rPr lang="el-GR" altLang="el-GR" sz="1600" b="1" i="1">
                <a:latin typeface="Arial" panose="020B0604020202020204" pitchFamily="34" charset="0"/>
              </a:rPr>
              <a:t>meta - μετα</a:t>
            </a:r>
            <a:r>
              <a:rPr lang="el-GR" altLang="el-GR" sz="1600" b="1">
                <a:latin typeface="Arial" panose="020B0604020202020204" pitchFamily="34" charset="0"/>
              </a:rPr>
              <a:t>) </a:t>
            </a:r>
            <a:r>
              <a:rPr lang="el-GR" altLang="el-GR" sz="1600">
                <a:latin typeface="Arial" panose="020B0604020202020204" pitchFamily="34" charset="0"/>
              </a:rPr>
              <a:t>για τους υποκαταστάτες στις θέσεις 1, 3 του βενζολικού δακτυλίου και </a:t>
            </a:r>
            <a:r>
              <a:rPr lang="el-GR" altLang="el-GR" sz="1600" b="1" i="1">
                <a:latin typeface="Arial" panose="020B0604020202020204" pitchFamily="34" charset="0"/>
              </a:rPr>
              <a:t>p</a:t>
            </a:r>
            <a:r>
              <a:rPr lang="el-GR" altLang="el-GR" sz="1600" b="1">
                <a:latin typeface="Arial" panose="020B0604020202020204" pitchFamily="34" charset="0"/>
              </a:rPr>
              <a:t> (για </a:t>
            </a:r>
            <a:r>
              <a:rPr lang="el-GR" altLang="el-GR" sz="1600" b="1" i="1">
                <a:latin typeface="Arial" panose="020B0604020202020204" pitchFamily="34" charset="0"/>
              </a:rPr>
              <a:t>para - παρα</a:t>
            </a:r>
            <a:r>
              <a:rPr lang="el-GR" altLang="el-GR" sz="1600" b="1">
                <a:latin typeface="Arial" panose="020B0604020202020204" pitchFamily="34" charset="0"/>
              </a:rPr>
              <a:t>) </a:t>
            </a:r>
            <a:r>
              <a:rPr lang="el-GR" altLang="el-GR" sz="1600">
                <a:latin typeface="Arial" panose="020B0604020202020204" pitchFamily="34" charset="0"/>
              </a:rPr>
              <a:t>για τους υποκαταστάτες στις θέσεις 1, 4 του βενζολικού δακτυλίου</a:t>
            </a:r>
            <a:r>
              <a:rPr lang="en-US" altLang="el-GR" sz="1600">
                <a:latin typeface="Arial" panose="020B0604020202020204" pitchFamily="34" charset="0"/>
              </a:rPr>
              <a:t>.</a:t>
            </a:r>
            <a:endParaRPr lang="el-GR" altLang="el-GR" sz="1600">
              <a:latin typeface="Arial" panose="020B0604020202020204" pitchFamily="34" charset="0"/>
            </a:endParaRPr>
          </a:p>
        </p:txBody>
      </p:sp>
      <p:pic>
        <p:nvPicPr>
          <p:cNvPr id="15364" name="Εικόνα 1">
            <a:extLst>
              <a:ext uri="{FF2B5EF4-FFF2-40B4-BE49-F238E27FC236}">
                <a16:creationId xmlns:a16="http://schemas.microsoft.com/office/drawing/2014/main" id="{09B6075C-5E1C-4CD2-925C-2718BBB43102}"/>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333500" y="1917700"/>
            <a:ext cx="6219825" cy="1657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5" name="Εικόνα 2">
            <a:extLst>
              <a:ext uri="{FF2B5EF4-FFF2-40B4-BE49-F238E27FC236}">
                <a16:creationId xmlns:a16="http://schemas.microsoft.com/office/drawing/2014/main" id="{D8187D47-5CE3-44EB-8E08-9EC7BD923CFB}"/>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100388" y="4784725"/>
            <a:ext cx="2828925" cy="1657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6" name="Rectangle 1">
            <a:extLst>
              <a:ext uri="{FF2B5EF4-FFF2-40B4-BE49-F238E27FC236}">
                <a16:creationId xmlns:a16="http://schemas.microsoft.com/office/drawing/2014/main" id="{D9139864-5FE9-4FB9-8E3F-A711E46AB0AB}"/>
              </a:ext>
            </a:extLst>
          </p:cNvPr>
          <p:cNvSpPr>
            <a:spLocks noChangeArrowheads="1"/>
          </p:cNvSpPr>
          <p:nvPr/>
        </p:nvSpPr>
        <p:spPr bwMode="auto">
          <a:xfrm>
            <a:off x="266700" y="125413"/>
            <a:ext cx="86106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chemeClr val="tx1"/>
                </a:solidFill>
                <a:latin typeface="Arial" panose="020B0604020202020204" pitchFamily="34" charset="0"/>
              </a:rPr>
              <a:t>ΟΝΟΜΑΤΟΤΟΛΟΓΙΑ ΤΩΝ ΠΑΡΑΓΩΓΩΝ ΤΟΥ ΒΕΝΖΟΛΙΟΥ</a:t>
            </a:r>
            <a:endParaRPr lang="el-GR" altLang="el-GR" sz="2400">
              <a:solidFill>
                <a:schemeClr val="tx1"/>
              </a:solidFill>
              <a:latin typeface="Arial" panose="020B0604020202020204" pitchFamily="34" charset="0"/>
            </a:endParaRPr>
          </a:p>
        </p:txBody>
      </p:sp>
      <p:sp>
        <p:nvSpPr>
          <p:cNvPr id="15367" name="Ορθογώνιο 3">
            <a:extLst>
              <a:ext uri="{FF2B5EF4-FFF2-40B4-BE49-F238E27FC236}">
                <a16:creationId xmlns:a16="http://schemas.microsoft.com/office/drawing/2014/main" id="{FE031436-9ED8-48E1-B57B-10397B6ADB22}"/>
              </a:ext>
            </a:extLst>
          </p:cNvPr>
          <p:cNvSpPr>
            <a:spLocks noChangeArrowheads="1"/>
          </p:cNvSpPr>
          <p:nvPr/>
        </p:nvSpPr>
        <p:spPr bwMode="auto">
          <a:xfrm>
            <a:off x="52388" y="3894138"/>
            <a:ext cx="8688387"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n-GB" altLang="el-GR" sz="1600">
                <a:solidFill>
                  <a:srgbClr val="000000"/>
                </a:solidFill>
                <a:latin typeface="Arial" panose="020B0604020202020204" pitchFamily="34" charset="0"/>
              </a:rPr>
              <a:t>E</a:t>
            </a:r>
            <a:r>
              <a:rPr lang="el-GR" altLang="el-GR" sz="1600">
                <a:solidFill>
                  <a:srgbClr val="000000"/>
                </a:solidFill>
                <a:latin typeface="Arial" panose="020B0604020202020204" pitchFamily="34" charset="0"/>
              </a:rPr>
              <a:t>άν ένας υποκαταστάτης του δακτυλίου επιλεγεί ως κύρια ομάδα, αυτή θεωρείται ότι είναι στον άνθρακα-1 του αρωματικού δακτυλίου</a:t>
            </a:r>
            <a:r>
              <a:rPr lang="en-US" altLang="el-GR" sz="1600">
                <a:solidFill>
                  <a:srgbClr val="000000"/>
                </a:solidFill>
                <a:latin typeface="Arial" panose="020B0604020202020204" pitchFamily="34" charset="0"/>
              </a:rPr>
              <a:t>.</a:t>
            </a:r>
            <a:endParaRPr lang="el-GR" altLang="el-GR" sz="1600">
              <a:solidFill>
                <a:srgbClr val="000000"/>
              </a:solidFill>
              <a:latin typeface="Arial" panose="020B0604020202020204" pitchFamily="34" charset="0"/>
            </a:endParaRPr>
          </a:p>
        </p:txBody>
      </p:sp>
    </p:spTree>
  </p:cSld>
  <p:clrMapOvr>
    <a:masterClrMapping/>
  </p:clrMapOvr>
  <p:transition>
    <p:wipe dir="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4">
            <a:extLst>
              <a:ext uri="{FF2B5EF4-FFF2-40B4-BE49-F238E27FC236}">
                <a16:creationId xmlns:a16="http://schemas.microsoft.com/office/drawing/2014/main" id="{B8B032BC-504A-4113-AA84-A6BD9209EFB3}"/>
              </a:ext>
            </a:extLst>
          </p:cNvPr>
          <p:cNvSpPr>
            <a:spLocks noChangeArrowheads="1"/>
          </p:cNvSpPr>
          <p:nvPr/>
        </p:nvSpPr>
        <p:spPr bwMode="auto">
          <a:xfrm>
            <a:off x="0" y="626745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endParaRPr lang="el-GR" altLang="el-GR" sz="1800">
              <a:solidFill>
                <a:schemeClr val="tx1"/>
              </a:solidFill>
              <a:latin typeface="Arial" panose="020B0604020202020204" pitchFamily="34" charset="0"/>
            </a:endParaRPr>
          </a:p>
        </p:txBody>
      </p:sp>
      <p:sp>
        <p:nvSpPr>
          <p:cNvPr id="16387" name="5 - Ορθογώνιο">
            <a:extLst>
              <a:ext uri="{FF2B5EF4-FFF2-40B4-BE49-F238E27FC236}">
                <a16:creationId xmlns:a16="http://schemas.microsoft.com/office/drawing/2014/main" id="{85CC5B2C-F7F3-4AE7-9114-6B69E3AC74CA}"/>
              </a:ext>
            </a:extLst>
          </p:cNvPr>
          <p:cNvSpPr>
            <a:spLocks noChangeArrowheads="1"/>
          </p:cNvSpPr>
          <p:nvPr/>
        </p:nvSpPr>
        <p:spPr bwMode="auto">
          <a:xfrm>
            <a:off x="303213" y="827088"/>
            <a:ext cx="86868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tabLst>
                <a:tab pos="0" algn="l"/>
                <a:tab pos="88900" algn="l"/>
              </a:tabLst>
              <a:defRPr sz="1400">
                <a:solidFill>
                  <a:schemeClr val="tx2"/>
                </a:solidFill>
                <a:latin typeface="Times New Roman" panose="02020603050405020304" pitchFamily="18" charset="0"/>
                <a:cs typeface="Arial" panose="020B0604020202020204" pitchFamily="34" charset="0"/>
              </a:defRPr>
            </a:lvl1pPr>
            <a:lvl2pPr marL="742950" indent="-285750">
              <a:tabLst>
                <a:tab pos="0" algn="l"/>
                <a:tab pos="88900" algn="l"/>
              </a:tabLst>
              <a:defRPr sz="1400">
                <a:solidFill>
                  <a:schemeClr val="tx2"/>
                </a:solidFill>
                <a:latin typeface="Times New Roman" panose="02020603050405020304" pitchFamily="18" charset="0"/>
                <a:cs typeface="Arial" panose="020B0604020202020204" pitchFamily="34" charset="0"/>
              </a:defRPr>
            </a:lvl2pPr>
            <a:lvl3pPr marL="1143000" indent="-228600">
              <a:tabLst>
                <a:tab pos="0" algn="l"/>
                <a:tab pos="88900" algn="l"/>
              </a:tabLst>
              <a:defRPr sz="1400">
                <a:solidFill>
                  <a:schemeClr val="tx2"/>
                </a:solidFill>
                <a:latin typeface="Times New Roman" panose="02020603050405020304" pitchFamily="18" charset="0"/>
                <a:cs typeface="Arial" panose="020B0604020202020204" pitchFamily="34" charset="0"/>
              </a:defRPr>
            </a:lvl3pPr>
            <a:lvl4pPr marL="1600200" indent="-228600">
              <a:tabLst>
                <a:tab pos="0" algn="l"/>
                <a:tab pos="88900" algn="l"/>
              </a:tabLst>
              <a:defRPr sz="1400">
                <a:solidFill>
                  <a:schemeClr val="tx2"/>
                </a:solidFill>
                <a:latin typeface="Times New Roman" panose="02020603050405020304" pitchFamily="18" charset="0"/>
                <a:cs typeface="Arial" panose="020B0604020202020204" pitchFamily="34" charset="0"/>
              </a:defRPr>
            </a:lvl4pPr>
            <a:lvl5pPr marL="2057400" indent="-228600">
              <a:tabLst>
                <a:tab pos="0" algn="l"/>
                <a:tab pos="88900" algn="l"/>
              </a:tabLst>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Ορισμένα δι-υποκατεστημένα παράγωγα του βενζολίου επίσης ονομάζονται διαχρονικά με κοινά ονόματα. Τα διμεθυλοβενζόλια ονομάζονται </a:t>
            </a:r>
            <a:r>
              <a:rPr lang="el-GR" altLang="el-GR" sz="1600" b="1" i="1">
                <a:latin typeface="Arial" panose="020B0604020202020204" pitchFamily="34" charset="0"/>
              </a:rPr>
              <a:t>ξυλένια</a:t>
            </a:r>
            <a:r>
              <a:rPr lang="el-GR" altLang="el-GR" sz="1600">
                <a:latin typeface="Arial" panose="020B0604020202020204" pitchFamily="34" charset="0"/>
              </a:rPr>
              <a:t>, και οι μεθυλοφαινόλες ονομάζονται </a:t>
            </a:r>
            <a:r>
              <a:rPr lang="el-GR" altLang="el-GR" sz="1600" b="1" i="1">
                <a:latin typeface="Arial" panose="020B0604020202020204" pitchFamily="34" charset="0"/>
              </a:rPr>
              <a:t>κρεσόλες</a:t>
            </a:r>
            <a:r>
              <a:rPr lang="en-US" altLang="el-GR" sz="1600" b="1" i="1">
                <a:latin typeface="Arial" panose="020B0604020202020204" pitchFamily="34" charset="0"/>
              </a:rPr>
              <a:t>.</a:t>
            </a:r>
            <a:endParaRPr lang="el-GR" altLang="el-GR" sz="1600" b="1" i="1">
              <a:latin typeface="Arial" panose="020B0604020202020204" pitchFamily="34" charset="0"/>
            </a:endParaRPr>
          </a:p>
        </p:txBody>
      </p:sp>
      <p:sp>
        <p:nvSpPr>
          <p:cNvPr id="16388" name="7 - Ορθογώνιο">
            <a:extLst>
              <a:ext uri="{FF2B5EF4-FFF2-40B4-BE49-F238E27FC236}">
                <a16:creationId xmlns:a16="http://schemas.microsoft.com/office/drawing/2014/main" id="{FAE937D6-48E2-43A8-8198-5E51CCA8B5E9}"/>
              </a:ext>
            </a:extLst>
          </p:cNvPr>
          <p:cNvSpPr>
            <a:spLocks noChangeArrowheads="1"/>
          </p:cNvSpPr>
          <p:nvPr/>
        </p:nvSpPr>
        <p:spPr bwMode="auto">
          <a:xfrm>
            <a:off x="303213" y="3530600"/>
            <a:ext cx="8051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lnSpc>
                <a:spcPct val="150000"/>
              </a:lnSpc>
              <a:buFont typeface="Wingdings" panose="05000000000000000000" pitchFamily="2" charset="2"/>
              <a:buChar char="Ø"/>
            </a:pPr>
            <a:r>
              <a:rPr lang="el-GR" altLang="el-GR" sz="1600">
                <a:latin typeface="Arial" panose="020B0604020202020204" pitchFamily="34" charset="0"/>
              </a:rPr>
              <a:t>Οι </a:t>
            </a:r>
            <a:r>
              <a:rPr lang="el-GR" altLang="el-GR" sz="1600" b="1">
                <a:latin typeface="Arial" panose="020B0604020202020204" pitchFamily="34" charset="0"/>
              </a:rPr>
              <a:t>φαινόλες με δύο υδροξυλομάδες </a:t>
            </a:r>
            <a:r>
              <a:rPr lang="el-GR" altLang="el-GR" sz="1600">
                <a:latin typeface="Arial" panose="020B0604020202020204" pitchFamily="34" charset="0"/>
              </a:rPr>
              <a:t>επίσης έχουν ενδιαφέροντα κοινά ονόματα</a:t>
            </a:r>
            <a:r>
              <a:rPr lang="en-US" altLang="el-GR" sz="1600">
                <a:latin typeface="Arial" panose="020B0604020202020204" pitchFamily="34" charset="0"/>
              </a:rPr>
              <a:t>.</a:t>
            </a:r>
            <a:endParaRPr lang="el-GR" altLang="el-GR" sz="1600">
              <a:latin typeface="Arial" panose="020B0604020202020204" pitchFamily="34" charset="0"/>
            </a:endParaRPr>
          </a:p>
        </p:txBody>
      </p:sp>
      <p:pic>
        <p:nvPicPr>
          <p:cNvPr id="16389" name="Εικόνα 1">
            <a:extLst>
              <a:ext uri="{FF2B5EF4-FFF2-40B4-BE49-F238E27FC236}">
                <a16:creationId xmlns:a16="http://schemas.microsoft.com/office/drawing/2014/main" id="{48AE32DC-BD47-449A-A09C-20F086BE5A54}"/>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825750" y="1906588"/>
            <a:ext cx="3543300" cy="1438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90" name="Εικόνα 2">
            <a:extLst>
              <a:ext uri="{FF2B5EF4-FFF2-40B4-BE49-F238E27FC236}">
                <a16:creationId xmlns:a16="http://schemas.microsoft.com/office/drawing/2014/main" id="{85DC2D5B-0ACE-4148-B634-BC6D240BAEF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062163" y="4341813"/>
            <a:ext cx="5019675" cy="1438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91" name="Rectangle 1">
            <a:extLst>
              <a:ext uri="{FF2B5EF4-FFF2-40B4-BE49-F238E27FC236}">
                <a16:creationId xmlns:a16="http://schemas.microsoft.com/office/drawing/2014/main" id="{65C38C10-16C8-462B-83FC-09743B89F0B0}"/>
              </a:ext>
            </a:extLst>
          </p:cNvPr>
          <p:cNvSpPr>
            <a:spLocks noChangeArrowheads="1"/>
          </p:cNvSpPr>
          <p:nvPr/>
        </p:nvSpPr>
        <p:spPr bwMode="auto">
          <a:xfrm>
            <a:off x="352425" y="125413"/>
            <a:ext cx="843915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chemeClr val="tx1"/>
                </a:solidFill>
                <a:latin typeface="Arial" panose="020B0604020202020204" pitchFamily="34" charset="0"/>
              </a:rPr>
              <a:t>ΟΝΟΜΑΤΟΤΟΛΟΓΙΑ ΤΩΝ ΠΑΡΑΓΩΓΩΝ ΤΟΥ ΒΕΝΖΟΛΙΟΥ</a:t>
            </a:r>
            <a:endParaRPr lang="el-GR" altLang="el-GR" sz="2400">
              <a:solidFill>
                <a:schemeClr val="tx1"/>
              </a:solidFill>
              <a:latin typeface="Arial" panose="020B0604020202020204" pitchFamily="34" charset="0"/>
            </a:endParaRPr>
          </a:p>
        </p:txBody>
      </p:sp>
    </p:spTree>
  </p:cSld>
  <p:clrMapOvr>
    <a:masterClrMapping/>
  </p:clrMapOvr>
  <p:transition>
    <p:wipe dir="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4">
            <a:extLst>
              <a:ext uri="{FF2B5EF4-FFF2-40B4-BE49-F238E27FC236}">
                <a16:creationId xmlns:a16="http://schemas.microsoft.com/office/drawing/2014/main" id="{67962263-4E0F-4BBD-9DEA-EC9E02833BCD}"/>
              </a:ext>
            </a:extLst>
          </p:cNvPr>
          <p:cNvSpPr>
            <a:spLocks noChangeArrowheads="1"/>
          </p:cNvSpPr>
          <p:nvPr/>
        </p:nvSpPr>
        <p:spPr bwMode="auto">
          <a:xfrm>
            <a:off x="0" y="626745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endParaRPr lang="el-GR" altLang="el-GR" sz="1800">
              <a:solidFill>
                <a:srgbClr val="000000"/>
              </a:solidFill>
              <a:latin typeface="Arial" panose="020B0604020202020204" pitchFamily="34" charset="0"/>
            </a:endParaRPr>
          </a:p>
        </p:txBody>
      </p:sp>
      <p:sp>
        <p:nvSpPr>
          <p:cNvPr id="17411" name="5 - Ορθογώνιο">
            <a:extLst>
              <a:ext uri="{FF2B5EF4-FFF2-40B4-BE49-F238E27FC236}">
                <a16:creationId xmlns:a16="http://schemas.microsoft.com/office/drawing/2014/main" id="{5DF087FF-656C-4112-B59E-16028A39EF13}"/>
              </a:ext>
            </a:extLst>
          </p:cNvPr>
          <p:cNvSpPr>
            <a:spLocks noChangeArrowheads="1"/>
          </p:cNvSpPr>
          <p:nvPr/>
        </p:nvSpPr>
        <p:spPr bwMode="auto">
          <a:xfrm>
            <a:off x="303213" y="698500"/>
            <a:ext cx="86868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tabLst>
                <a:tab pos="0" algn="l"/>
                <a:tab pos="88900" algn="l"/>
              </a:tabLst>
              <a:defRPr sz="1400">
                <a:solidFill>
                  <a:schemeClr val="tx2"/>
                </a:solidFill>
                <a:latin typeface="Times New Roman" panose="02020603050405020304" pitchFamily="18" charset="0"/>
                <a:cs typeface="Arial" panose="020B0604020202020204" pitchFamily="34" charset="0"/>
              </a:defRPr>
            </a:lvl1pPr>
            <a:lvl2pPr marL="742950" indent="-285750">
              <a:tabLst>
                <a:tab pos="0" algn="l"/>
                <a:tab pos="88900" algn="l"/>
              </a:tabLst>
              <a:defRPr sz="1400">
                <a:solidFill>
                  <a:schemeClr val="tx2"/>
                </a:solidFill>
                <a:latin typeface="Times New Roman" panose="02020603050405020304" pitchFamily="18" charset="0"/>
                <a:cs typeface="Arial" panose="020B0604020202020204" pitchFamily="34" charset="0"/>
              </a:defRPr>
            </a:lvl2pPr>
            <a:lvl3pPr marL="1143000" indent="-228600">
              <a:tabLst>
                <a:tab pos="0" algn="l"/>
                <a:tab pos="88900" algn="l"/>
              </a:tabLst>
              <a:defRPr sz="1400">
                <a:solidFill>
                  <a:schemeClr val="tx2"/>
                </a:solidFill>
                <a:latin typeface="Times New Roman" panose="02020603050405020304" pitchFamily="18" charset="0"/>
                <a:cs typeface="Arial" panose="020B0604020202020204" pitchFamily="34" charset="0"/>
              </a:defRPr>
            </a:lvl3pPr>
            <a:lvl4pPr marL="1600200" indent="-228600">
              <a:tabLst>
                <a:tab pos="0" algn="l"/>
                <a:tab pos="88900" algn="l"/>
              </a:tabLst>
              <a:defRPr sz="1400">
                <a:solidFill>
                  <a:schemeClr val="tx2"/>
                </a:solidFill>
                <a:latin typeface="Times New Roman" panose="02020603050405020304" pitchFamily="18" charset="0"/>
                <a:cs typeface="Arial" panose="020B0604020202020204" pitchFamily="34" charset="0"/>
              </a:defRPr>
            </a:lvl4pPr>
            <a:lvl5pPr marL="2057400" indent="-228600">
              <a:tabLst>
                <a:tab pos="0" algn="l"/>
                <a:tab pos="88900" algn="l"/>
              </a:tabLst>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tabLst>
                <a:tab pos="0" algn="l"/>
                <a:tab pos="88900" algn="l"/>
              </a:tabLs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Όταν ένα παράγωγο του βενζολίου περιέχει στον δακτύλιο περισσότερους από δύο υποκαταστάτες, η ονομασία </a:t>
            </a:r>
            <a:r>
              <a:rPr lang="el-GR" altLang="el-GR" sz="1600" i="1">
                <a:solidFill>
                  <a:srgbClr val="000000"/>
                </a:solidFill>
                <a:latin typeface="Arial" panose="020B0604020202020204" pitchFamily="34" charset="0"/>
              </a:rPr>
              <a:t>ορθο</a:t>
            </a:r>
            <a:r>
              <a:rPr lang="el-GR" altLang="el-GR" sz="1600">
                <a:solidFill>
                  <a:srgbClr val="000000"/>
                </a:solidFill>
                <a:latin typeface="Arial" panose="020B0604020202020204" pitchFamily="34" charset="0"/>
              </a:rPr>
              <a:t>, </a:t>
            </a:r>
            <a:r>
              <a:rPr lang="el-GR" altLang="el-GR" sz="1600" i="1">
                <a:solidFill>
                  <a:srgbClr val="000000"/>
                </a:solidFill>
                <a:latin typeface="Arial" panose="020B0604020202020204" pitchFamily="34" charset="0"/>
              </a:rPr>
              <a:t>μετα </a:t>
            </a:r>
            <a:r>
              <a:rPr lang="el-GR" altLang="el-GR" sz="1600">
                <a:solidFill>
                  <a:srgbClr val="000000"/>
                </a:solidFill>
                <a:latin typeface="Arial" panose="020B0604020202020204" pitchFamily="34" charset="0"/>
              </a:rPr>
              <a:t>και </a:t>
            </a:r>
            <a:r>
              <a:rPr lang="el-GR" altLang="el-GR" sz="1600" i="1">
                <a:solidFill>
                  <a:srgbClr val="000000"/>
                </a:solidFill>
                <a:latin typeface="Arial" panose="020B0604020202020204" pitchFamily="34" charset="0"/>
              </a:rPr>
              <a:t>παρα</a:t>
            </a:r>
            <a:r>
              <a:rPr lang="el-GR" altLang="el-GR" sz="1600">
                <a:solidFill>
                  <a:srgbClr val="000000"/>
                </a:solidFill>
                <a:latin typeface="Arial" panose="020B0604020202020204" pitchFamily="34" charset="0"/>
              </a:rPr>
              <a:t> δεν είναι κατάλληλη και μόνο οι αριθμοί μπορούν να καθορίσουν την θέση των υποκαταστατών στον αρωματικό δακτύλιο</a:t>
            </a:r>
            <a:r>
              <a:rPr lang="en-US" altLang="el-GR" sz="1600">
                <a:solidFill>
                  <a:srgbClr val="000000"/>
                </a:solidFill>
                <a:latin typeface="Arial" panose="020B0604020202020204" pitchFamily="34" charset="0"/>
              </a:rPr>
              <a:t>.</a:t>
            </a:r>
            <a:endParaRPr lang="el-GR" altLang="el-GR" sz="1600" b="1">
              <a:solidFill>
                <a:srgbClr val="000000"/>
              </a:solidFill>
              <a:latin typeface="Arial" panose="020B0604020202020204" pitchFamily="34" charset="0"/>
            </a:endParaRPr>
          </a:p>
        </p:txBody>
      </p:sp>
      <p:sp>
        <p:nvSpPr>
          <p:cNvPr id="17412" name="7 - Ορθογώνιο">
            <a:extLst>
              <a:ext uri="{FF2B5EF4-FFF2-40B4-BE49-F238E27FC236}">
                <a16:creationId xmlns:a16="http://schemas.microsoft.com/office/drawing/2014/main" id="{9B663207-32C1-4844-A43A-149CDDD8F519}"/>
              </a:ext>
            </a:extLst>
          </p:cNvPr>
          <p:cNvSpPr>
            <a:spLocks noChangeArrowheads="1"/>
          </p:cNvSpPr>
          <p:nvPr/>
        </p:nvSpPr>
        <p:spPr bwMode="auto">
          <a:xfrm>
            <a:off x="303213" y="3409950"/>
            <a:ext cx="8607425"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Όταν ένας μη υποκατεστημένος βενζολικός δακτύλιος θεωρείται υποκαταστάτης, ονομάζεται </a:t>
            </a:r>
            <a:r>
              <a:rPr lang="el-GR" altLang="el-GR" sz="1600" b="1">
                <a:solidFill>
                  <a:srgbClr val="000000"/>
                </a:solidFill>
                <a:latin typeface="Arial" panose="020B0604020202020204" pitchFamily="34" charset="0"/>
              </a:rPr>
              <a:t>φαινύλιο (ομάδα φαινυλίου)</a:t>
            </a:r>
            <a:r>
              <a:rPr lang="el-GR" altLang="el-GR" sz="1600">
                <a:solidFill>
                  <a:srgbClr val="000000"/>
                </a:solidFill>
                <a:latin typeface="Arial" panose="020B0604020202020204" pitchFamily="34" charset="0"/>
              </a:rPr>
              <a:t>. Η συντομογραφία αυτής της ομάδας είναι Ph- και μερικές φορές C</a:t>
            </a:r>
            <a:r>
              <a:rPr lang="el-GR" altLang="el-GR" sz="1600" baseline="-25000">
                <a:solidFill>
                  <a:srgbClr val="000000"/>
                </a:solidFill>
                <a:latin typeface="Arial" panose="020B0604020202020204" pitchFamily="34" charset="0"/>
              </a:rPr>
              <a:t>6</a:t>
            </a:r>
            <a:r>
              <a:rPr lang="el-GR" altLang="el-GR" sz="1600">
                <a:solidFill>
                  <a:srgbClr val="000000"/>
                </a:solidFill>
                <a:latin typeface="Arial" panose="020B0604020202020204" pitchFamily="34" charset="0"/>
              </a:rPr>
              <a:t>H</a:t>
            </a:r>
            <a:r>
              <a:rPr lang="el-GR" altLang="el-GR" sz="1600" baseline="-25000">
                <a:solidFill>
                  <a:srgbClr val="000000"/>
                </a:solidFill>
                <a:latin typeface="Arial" panose="020B0604020202020204" pitchFamily="34" charset="0"/>
              </a:rPr>
              <a:t>5</a:t>
            </a:r>
            <a:r>
              <a:rPr lang="el-GR" altLang="el-GR" sz="1600">
                <a:solidFill>
                  <a:srgbClr val="000000"/>
                </a:solidFill>
                <a:latin typeface="Arial" panose="020B0604020202020204" pitchFamily="34" charset="0"/>
              </a:rPr>
              <a:t>-</a:t>
            </a:r>
          </a:p>
        </p:txBody>
      </p:sp>
      <p:pic>
        <p:nvPicPr>
          <p:cNvPr id="17413" name="Εικόνα 3">
            <a:extLst>
              <a:ext uri="{FF2B5EF4-FFF2-40B4-BE49-F238E27FC236}">
                <a16:creationId xmlns:a16="http://schemas.microsoft.com/office/drawing/2014/main" id="{D1606A27-05E7-49DD-B12A-1FA3F2A1BB99}"/>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062163" y="1549400"/>
            <a:ext cx="5095875" cy="1800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4" name="Εικόνα 4">
            <a:extLst>
              <a:ext uri="{FF2B5EF4-FFF2-40B4-BE49-F238E27FC236}">
                <a16:creationId xmlns:a16="http://schemas.microsoft.com/office/drawing/2014/main" id="{A4E081B6-9044-4B2A-B76A-D389BA6BDBCF}"/>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800225" y="4364038"/>
            <a:ext cx="5543550" cy="1304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5" name="7 - Ορθογώνιο">
            <a:extLst>
              <a:ext uri="{FF2B5EF4-FFF2-40B4-BE49-F238E27FC236}">
                <a16:creationId xmlns:a16="http://schemas.microsoft.com/office/drawing/2014/main" id="{9ED3DE0F-57BA-4991-B586-D7E4135AECC5}"/>
              </a:ext>
            </a:extLst>
          </p:cNvPr>
          <p:cNvSpPr>
            <a:spLocks noChangeArrowheads="1"/>
          </p:cNvSpPr>
          <p:nvPr/>
        </p:nvSpPr>
        <p:spPr bwMode="auto">
          <a:xfrm>
            <a:off x="382588" y="5583238"/>
            <a:ext cx="8607425"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buFont typeface="Wingdings" panose="05000000000000000000" pitchFamily="2" charset="2"/>
              <a:buChar char="Ø"/>
            </a:pPr>
            <a:r>
              <a:rPr lang="el-GR" altLang="el-GR" sz="1600">
                <a:latin typeface="Arial" panose="020B0604020202020204" pitchFamily="34" charset="0"/>
              </a:rPr>
              <a:t>Η ομάδα </a:t>
            </a:r>
            <a:r>
              <a:rPr lang="en-US" altLang="el-GR" sz="1600">
                <a:latin typeface="Arial" panose="020B0604020202020204" pitchFamily="34" charset="0"/>
              </a:rPr>
              <a:t>Ph</a:t>
            </a:r>
            <a:r>
              <a:rPr lang="el-GR" altLang="el-GR" sz="1600">
                <a:latin typeface="Arial" panose="020B0604020202020204" pitchFamily="34" charset="0"/>
              </a:rPr>
              <a:t>-</a:t>
            </a:r>
            <a:r>
              <a:rPr lang="en-US" altLang="el-GR" sz="1600">
                <a:latin typeface="Arial" panose="020B0604020202020204" pitchFamily="34" charset="0"/>
              </a:rPr>
              <a:t>CH</a:t>
            </a:r>
            <a:r>
              <a:rPr lang="el-GR" altLang="el-GR" sz="1600" baseline="-25000">
                <a:latin typeface="Arial" panose="020B0604020202020204" pitchFamily="34" charset="0"/>
              </a:rPr>
              <a:t>2</a:t>
            </a:r>
            <a:r>
              <a:rPr lang="el-GR" altLang="el-GR" sz="1600">
                <a:latin typeface="Arial" panose="020B0604020202020204" pitchFamily="34" charset="0"/>
              </a:rPr>
              <a:t>- ονομάζεται </a:t>
            </a:r>
            <a:r>
              <a:rPr lang="el-GR" altLang="el-GR" sz="1600" b="1">
                <a:latin typeface="Arial" panose="020B0604020202020204" pitchFamily="34" charset="0"/>
              </a:rPr>
              <a:t>βενζυλική ομάδα</a:t>
            </a:r>
            <a:r>
              <a:rPr lang="el-GR" altLang="el-GR" sz="1600">
                <a:latin typeface="Arial" panose="020B0604020202020204" pitchFamily="34" charset="0"/>
              </a:rPr>
              <a:t>.</a:t>
            </a:r>
            <a:endParaRPr lang="el-GR" altLang="el-GR" sz="1600">
              <a:solidFill>
                <a:srgbClr val="000000"/>
              </a:solidFill>
              <a:latin typeface="Arial" panose="020B0604020202020204" pitchFamily="34" charset="0"/>
            </a:endParaRPr>
          </a:p>
        </p:txBody>
      </p:sp>
      <p:pic>
        <p:nvPicPr>
          <p:cNvPr id="17416" name="Εικόνα 2">
            <a:extLst>
              <a:ext uri="{FF2B5EF4-FFF2-40B4-BE49-F238E27FC236}">
                <a16:creationId xmlns:a16="http://schemas.microsoft.com/office/drawing/2014/main" id="{6F32C27B-1E88-4553-8EC2-9F470E6A23CF}"/>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3211513" y="6022975"/>
            <a:ext cx="2790825" cy="695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7" name="Rectangle 1">
            <a:extLst>
              <a:ext uri="{FF2B5EF4-FFF2-40B4-BE49-F238E27FC236}">
                <a16:creationId xmlns:a16="http://schemas.microsoft.com/office/drawing/2014/main" id="{3FB79D1A-F076-46F9-BB8B-2394B3BE7719}"/>
              </a:ext>
            </a:extLst>
          </p:cNvPr>
          <p:cNvSpPr>
            <a:spLocks noChangeArrowheads="1"/>
          </p:cNvSpPr>
          <p:nvPr/>
        </p:nvSpPr>
        <p:spPr bwMode="auto">
          <a:xfrm>
            <a:off x="352425" y="125413"/>
            <a:ext cx="843915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chemeClr val="tx1"/>
                </a:solidFill>
                <a:latin typeface="Arial" panose="020B0604020202020204" pitchFamily="34" charset="0"/>
              </a:rPr>
              <a:t>ΟΝΟΜΑΤΟΤΟΛΟΓΙΑ ΤΩΝ ΠΑΡΑΓΩΓΩΝ ΤΟΥ ΒΕΝΖΟΛΙΟΥ</a:t>
            </a:r>
            <a:endParaRPr lang="el-GR" altLang="el-GR" sz="2400">
              <a:solidFill>
                <a:schemeClr val="tx1"/>
              </a:solidFill>
              <a:latin typeface="Arial" panose="020B0604020202020204" pitchFamily="34" charset="0"/>
            </a:endParaRPr>
          </a:p>
        </p:txBody>
      </p:sp>
    </p:spTree>
  </p:cSld>
  <p:clrMapOvr>
    <a:masterClrMapping/>
  </p:clrMapOvr>
  <p:transition>
    <p:wipe dir="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Εικόνα 1">
            <a:extLst>
              <a:ext uri="{FF2B5EF4-FFF2-40B4-BE49-F238E27FC236}">
                <a16:creationId xmlns:a16="http://schemas.microsoft.com/office/drawing/2014/main" id="{F4F06B78-D43C-4350-A581-F48875EC619D}"/>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70330" y="1343024"/>
            <a:ext cx="8849088" cy="382607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4">
            <a:extLst>
              <a:ext uri="{FF2B5EF4-FFF2-40B4-BE49-F238E27FC236}">
                <a16:creationId xmlns:a16="http://schemas.microsoft.com/office/drawing/2014/main" id="{A1E4D429-C873-400B-A982-02105A1DD9D8}"/>
              </a:ext>
            </a:extLst>
          </p:cNvPr>
          <p:cNvSpPr>
            <a:spLocks noChangeArrowheads="1"/>
          </p:cNvSpPr>
          <p:nvPr/>
        </p:nvSpPr>
        <p:spPr bwMode="auto">
          <a:xfrm>
            <a:off x="0" y="6267450"/>
            <a:ext cx="914400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endParaRPr lang="el-GR" altLang="el-GR" sz="1800">
              <a:solidFill>
                <a:srgbClr val="000000"/>
              </a:solidFill>
              <a:latin typeface="Arial" panose="020B0604020202020204" pitchFamily="34" charset="0"/>
            </a:endParaRPr>
          </a:p>
        </p:txBody>
      </p:sp>
      <p:sp>
        <p:nvSpPr>
          <p:cNvPr id="19459" name="7 - Ορθογώνιο">
            <a:extLst>
              <a:ext uri="{FF2B5EF4-FFF2-40B4-BE49-F238E27FC236}">
                <a16:creationId xmlns:a16="http://schemas.microsoft.com/office/drawing/2014/main" id="{EF21B84E-4195-4B0B-829E-7FFE850B113C}"/>
              </a:ext>
            </a:extLst>
          </p:cNvPr>
          <p:cNvSpPr>
            <a:spLocks noChangeArrowheads="1"/>
          </p:cNvSpPr>
          <p:nvPr/>
        </p:nvSpPr>
        <p:spPr bwMode="auto">
          <a:xfrm>
            <a:off x="458788" y="1082675"/>
            <a:ext cx="8607425"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Τα </a:t>
            </a:r>
            <a:r>
              <a:rPr lang="el-GR" altLang="el-GR" sz="1600" b="1">
                <a:latin typeface="Arial" panose="020B0604020202020204" pitchFamily="34" charset="0"/>
              </a:rPr>
              <a:t>σημεία ζέσεως </a:t>
            </a:r>
            <a:r>
              <a:rPr lang="el-GR" altLang="el-GR" sz="1600">
                <a:latin typeface="Arial" panose="020B0604020202020204" pitchFamily="34" charset="0"/>
              </a:rPr>
              <a:t>των παραγώγων του βενζολίου είναι παρόμοια με εκείνα άλλων υδρογονανθράκων με παρόμοιες δομές και μοριακά βάρη</a:t>
            </a:r>
            <a:r>
              <a:rPr lang="en-US" altLang="el-GR" sz="1600">
                <a:latin typeface="Arial" panose="020B0604020202020204" pitchFamily="34" charset="0"/>
              </a:rPr>
              <a:t>.</a:t>
            </a:r>
            <a:endParaRPr lang="el-GR" altLang="el-GR" sz="1600">
              <a:solidFill>
                <a:srgbClr val="000000"/>
              </a:solidFill>
              <a:latin typeface="Arial" panose="020B0604020202020204" pitchFamily="34" charset="0"/>
            </a:endParaRPr>
          </a:p>
        </p:txBody>
      </p:sp>
      <p:sp>
        <p:nvSpPr>
          <p:cNvPr id="19460" name="7 - Ορθογώνιο">
            <a:extLst>
              <a:ext uri="{FF2B5EF4-FFF2-40B4-BE49-F238E27FC236}">
                <a16:creationId xmlns:a16="http://schemas.microsoft.com/office/drawing/2014/main" id="{74A237C6-FF01-48AA-83CE-E3781EA95B6B}"/>
              </a:ext>
            </a:extLst>
          </p:cNvPr>
          <p:cNvSpPr>
            <a:spLocks noChangeArrowheads="1"/>
          </p:cNvSpPr>
          <p:nvPr/>
        </p:nvSpPr>
        <p:spPr bwMode="auto">
          <a:xfrm>
            <a:off x="458788" y="3741738"/>
            <a:ext cx="8607425"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Τα </a:t>
            </a:r>
            <a:r>
              <a:rPr lang="el-GR" altLang="el-GR" sz="1600" b="1">
                <a:latin typeface="Arial" panose="020B0604020202020204" pitchFamily="34" charset="0"/>
              </a:rPr>
              <a:t>σημεία τήξης </a:t>
            </a:r>
            <a:r>
              <a:rPr lang="el-GR" altLang="el-GR" sz="1600">
                <a:latin typeface="Arial" panose="020B0604020202020204" pitchFamily="34" charset="0"/>
              </a:rPr>
              <a:t>των </a:t>
            </a:r>
            <a:r>
              <a:rPr lang="el-GR" altLang="el-GR" sz="1600" i="1">
                <a:latin typeface="Arial" panose="020B0604020202020204" pitchFamily="34" charset="0"/>
              </a:rPr>
              <a:t>παρα</a:t>
            </a:r>
            <a:r>
              <a:rPr lang="el-GR" altLang="el-GR" sz="1600">
                <a:latin typeface="Arial" panose="020B0604020202020204" pitchFamily="34" charset="0"/>
              </a:rPr>
              <a:t>-διϋποκατεστημένων παραγώγων του βενζολίου είναι πολύ υψηλότερα από εκείνα των αντίστοιχων </a:t>
            </a:r>
            <a:r>
              <a:rPr lang="el-GR" altLang="el-GR" sz="1600" i="1">
                <a:latin typeface="Arial" panose="020B0604020202020204" pitchFamily="34" charset="0"/>
              </a:rPr>
              <a:t>ορθο- ή μετα</a:t>
            </a:r>
            <a:r>
              <a:rPr lang="el-GR" altLang="el-GR" sz="1600">
                <a:latin typeface="Arial" panose="020B0604020202020204" pitchFamily="34" charset="0"/>
              </a:rPr>
              <a:t>-ισομερών, ως αποτέλεσμα της συμμετρίας τους</a:t>
            </a:r>
            <a:r>
              <a:rPr lang="en-US" altLang="el-GR" sz="1600">
                <a:latin typeface="Arial" panose="020B0604020202020204" pitchFamily="34" charset="0"/>
              </a:rPr>
              <a:t>.</a:t>
            </a:r>
            <a:endParaRPr lang="el-GR" altLang="el-GR" sz="1600">
              <a:solidFill>
                <a:srgbClr val="000000"/>
              </a:solidFill>
              <a:latin typeface="Arial" panose="020B0604020202020204" pitchFamily="34" charset="0"/>
            </a:endParaRPr>
          </a:p>
        </p:txBody>
      </p:sp>
      <p:sp>
        <p:nvSpPr>
          <p:cNvPr id="19461" name="Rectangle 1">
            <a:extLst>
              <a:ext uri="{FF2B5EF4-FFF2-40B4-BE49-F238E27FC236}">
                <a16:creationId xmlns:a16="http://schemas.microsoft.com/office/drawing/2014/main" id="{FAA5699F-1EEE-42BB-BBD5-2B5B4D6ED3C1}"/>
              </a:ext>
            </a:extLst>
          </p:cNvPr>
          <p:cNvSpPr>
            <a:spLocks noChangeArrowheads="1"/>
          </p:cNvSpPr>
          <p:nvPr/>
        </p:nvSpPr>
        <p:spPr bwMode="auto">
          <a:xfrm>
            <a:off x="190500" y="323850"/>
            <a:ext cx="8728075"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latin typeface="Arial" panose="020B0604020202020204" pitchFamily="34" charset="0"/>
              </a:rPr>
              <a:t>ΦΥΣΙΚΕΣ ΙΔΙΟΤΗΤΕΣ ΤΩΝ ΠΑΡΑΓΩΓΩΝ ΤΟΥ ΒΕΝΖΟΛΙΟΥ</a:t>
            </a:r>
            <a:endParaRPr lang="el-GR" altLang="el-GR" sz="2400" b="1">
              <a:solidFill>
                <a:schemeClr val="tx1"/>
              </a:solidFill>
              <a:latin typeface="Arial" panose="020B0604020202020204" pitchFamily="34" charset="0"/>
            </a:endParaRPr>
          </a:p>
        </p:txBody>
      </p:sp>
      <p:pic>
        <p:nvPicPr>
          <p:cNvPr id="19462" name="Εικόνα 1">
            <a:extLst>
              <a:ext uri="{FF2B5EF4-FFF2-40B4-BE49-F238E27FC236}">
                <a16:creationId xmlns:a16="http://schemas.microsoft.com/office/drawing/2014/main" id="{4927069A-87E5-438D-8BAA-EC98DD8C3250}"/>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644775" y="1882775"/>
            <a:ext cx="3819525" cy="160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3" name="Εικόνα 5">
            <a:extLst>
              <a:ext uri="{FF2B5EF4-FFF2-40B4-BE49-F238E27FC236}">
                <a16:creationId xmlns:a16="http://schemas.microsoft.com/office/drawing/2014/main" id="{263804E3-A7A0-4CC4-ABE3-D75A6E664B62}"/>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447800" y="4743450"/>
            <a:ext cx="6629400" cy="1990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9464" name="Ευθύγραμμο βέλος σύνδεσης 2">
            <a:extLst>
              <a:ext uri="{FF2B5EF4-FFF2-40B4-BE49-F238E27FC236}">
                <a16:creationId xmlns:a16="http://schemas.microsoft.com/office/drawing/2014/main" id="{99ADC24F-333F-467A-89AC-3E0FC05D5019}"/>
              </a:ext>
            </a:extLst>
          </p:cNvPr>
          <p:cNvCxnSpPr>
            <a:cxnSpLocks noChangeShapeType="1"/>
          </p:cNvCxnSpPr>
          <p:nvPr/>
        </p:nvCxnSpPr>
        <p:spPr bwMode="auto">
          <a:xfrm flipH="1">
            <a:off x="5849938" y="4573588"/>
            <a:ext cx="614362" cy="1960562"/>
          </a:xfrm>
          <a:prstGeom prst="straightConnector1">
            <a:avLst/>
          </a:prstGeom>
          <a:noFill/>
          <a:ln w="9525" algn="ctr">
            <a:solidFill>
              <a:schemeClr val="tx1"/>
            </a:solidFill>
            <a:round/>
            <a:headEnd type="arrow" w="med" len="med"/>
            <a:tailEnd type="triangle" w="med" len="med"/>
          </a:ln>
          <a:extLst>
            <a:ext uri="{909E8E84-426E-40DD-AFC4-6F175D3DCCD1}">
              <a14:hiddenFill xmlns:a14="http://schemas.microsoft.com/office/drawing/2010/main">
                <a:noFill/>
              </a14:hiddenFill>
            </a:ext>
          </a:extLst>
        </p:spPr>
      </p:cxnSp>
      <p:sp>
        <p:nvSpPr>
          <p:cNvPr id="19465" name="TextBox 3">
            <a:extLst>
              <a:ext uri="{FF2B5EF4-FFF2-40B4-BE49-F238E27FC236}">
                <a16:creationId xmlns:a16="http://schemas.microsoft.com/office/drawing/2014/main" id="{A6255F29-4883-46C2-B87F-F5FD8297A0B4}"/>
              </a:ext>
            </a:extLst>
          </p:cNvPr>
          <p:cNvSpPr txBox="1">
            <a:spLocks noChangeArrowheads="1"/>
          </p:cNvSpPr>
          <p:nvPr/>
        </p:nvSpPr>
        <p:spPr bwMode="auto">
          <a:xfrm>
            <a:off x="6464300" y="4365625"/>
            <a:ext cx="931863" cy="30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r>
              <a:rPr lang="en-US" altLang="el-GR" dirty="0"/>
              <a:t>87,3 </a:t>
            </a:r>
            <a:r>
              <a:rPr lang="en-US" altLang="el-GR" baseline="30000" dirty="0"/>
              <a:t>o</a:t>
            </a:r>
            <a:r>
              <a:rPr lang="en-US" altLang="el-GR" dirty="0"/>
              <a:t> C</a:t>
            </a:r>
            <a:endParaRPr lang="el-GR" altLang="el-GR" dirty="0"/>
          </a:p>
        </p:txBody>
      </p:sp>
    </p:spTree>
  </p:cSld>
  <p:clrMapOvr>
    <a:masterClrMapping/>
  </p:clrMapOvr>
  <p:transition>
    <p:wipe dir="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4">
            <a:extLst>
              <a:ext uri="{FF2B5EF4-FFF2-40B4-BE49-F238E27FC236}">
                <a16:creationId xmlns:a16="http://schemas.microsoft.com/office/drawing/2014/main" id="{97EDB715-6676-4E48-A232-A50D9D9B928B}"/>
              </a:ext>
            </a:extLst>
          </p:cNvPr>
          <p:cNvSpPr>
            <a:spLocks noChangeArrowheads="1"/>
          </p:cNvSpPr>
          <p:nvPr/>
        </p:nvSpPr>
        <p:spPr bwMode="auto">
          <a:xfrm>
            <a:off x="388938" y="5441950"/>
            <a:ext cx="8489950"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n-US" altLang="el-GR" sz="1600">
                <a:solidFill>
                  <a:srgbClr val="000000"/>
                </a:solidFill>
                <a:latin typeface="Arial" panose="020B0604020202020204" pitchFamily="34" charset="0"/>
              </a:rPr>
              <a:t>H</a:t>
            </a:r>
            <a:r>
              <a:rPr lang="el-GR" altLang="el-GR" sz="1600">
                <a:solidFill>
                  <a:srgbClr val="000000"/>
                </a:solidFill>
                <a:latin typeface="Arial" panose="020B0604020202020204" pitchFamily="34" charset="0"/>
              </a:rPr>
              <a:t> αλογόνωση του βενζολίου είναι μία </a:t>
            </a:r>
            <a:r>
              <a:rPr lang="el-GR" altLang="el-GR" sz="1600" i="1">
                <a:solidFill>
                  <a:srgbClr val="000000"/>
                </a:solidFill>
                <a:latin typeface="Arial" panose="020B0604020202020204" pitchFamily="34" charset="0"/>
              </a:rPr>
              <a:t>αντίδραση υποκατάστασης</a:t>
            </a:r>
            <a:r>
              <a:rPr lang="el-GR" altLang="el-GR" sz="1600">
                <a:solidFill>
                  <a:srgbClr val="000000"/>
                </a:solidFill>
                <a:latin typeface="Arial" panose="020B0604020202020204" pitchFamily="34" charset="0"/>
              </a:rPr>
              <a:t>, ένα υδρογόνο του δακτυλίου </a:t>
            </a:r>
            <a:r>
              <a:rPr lang="el-GR" altLang="el-GR" sz="1600" i="1">
                <a:solidFill>
                  <a:srgbClr val="000000"/>
                </a:solidFill>
                <a:latin typeface="Arial" panose="020B0604020202020204" pitchFamily="34" charset="0"/>
              </a:rPr>
              <a:t>αντικαθίσταται</a:t>
            </a:r>
            <a:r>
              <a:rPr lang="el-GR" altLang="el-GR" sz="1600">
                <a:solidFill>
                  <a:srgbClr val="000000"/>
                </a:solidFill>
                <a:latin typeface="Arial" panose="020B0604020202020204" pitchFamily="34" charset="0"/>
              </a:rPr>
              <a:t> από ένα αλογόνο. Δεύτερο, οι συνθήκες της αντίδρασης αλογόνωσης του βενζολίου είναι </a:t>
            </a:r>
            <a:r>
              <a:rPr lang="el-GR" altLang="el-GR" sz="1600" i="1">
                <a:solidFill>
                  <a:srgbClr val="000000"/>
                </a:solidFill>
                <a:latin typeface="Arial" panose="020B0604020202020204" pitchFamily="34" charset="0"/>
              </a:rPr>
              <a:t>περισσότερο</a:t>
            </a:r>
            <a:r>
              <a:rPr lang="el-GR" altLang="el-GR" sz="1600">
                <a:solidFill>
                  <a:srgbClr val="000000"/>
                </a:solidFill>
                <a:latin typeface="Arial" panose="020B0604020202020204" pitchFamily="34" charset="0"/>
              </a:rPr>
              <a:t> έντονες σε σχέση με τις συνθήκες της αντίδρασης προσθήκης αλογόνων σε ένα αλκένιο</a:t>
            </a:r>
            <a:r>
              <a:rPr lang="en-US" altLang="el-GR" sz="1600">
                <a:solidFill>
                  <a:srgbClr val="000000"/>
                </a:solidFill>
                <a:latin typeface="Arial" panose="020B0604020202020204" pitchFamily="34" charset="0"/>
              </a:rPr>
              <a:t>.</a:t>
            </a:r>
            <a:r>
              <a:rPr lang="el-GR" altLang="el-GR" sz="1600">
                <a:solidFill>
                  <a:srgbClr val="000000"/>
                </a:solidFill>
                <a:latin typeface="Arial" panose="020B0604020202020204" pitchFamily="34" charset="0"/>
              </a:rPr>
              <a:t> </a:t>
            </a:r>
          </a:p>
        </p:txBody>
      </p:sp>
      <p:sp>
        <p:nvSpPr>
          <p:cNvPr id="20483" name="Rectangle 1">
            <a:extLst>
              <a:ext uri="{FF2B5EF4-FFF2-40B4-BE49-F238E27FC236}">
                <a16:creationId xmlns:a16="http://schemas.microsoft.com/office/drawing/2014/main" id="{97FB2D6B-174E-4EA7-9A1C-80AD4FF09338}"/>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latin typeface="Arial" panose="020B0604020202020204" pitchFamily="34" charset="0"/>
              </a:rPr>
              <a:t>ΑΝΤΙΔΡΑΣΕΙΣ ΗΛΕΚΤΡΟΝΙΟΦΙΛΗΣ ΑΡΩΜΑΤΙΚΗΣ ΥΠΟΚΑΤΑΣΤΑΣΗΣ ΤΟΥ ΒΕΝΖΟΛΙΟΥ</a:t>
            </a:r>
            <a:endParaRPr lang="el-GR" altLang="el-GR" sz="2400" b="1">
              <a:solidFill>
                <a:schemeClr val="tx1"/>
              </a:solidFill>
              <a:latin typeface="Arial" panose="020B0604020202020204" pitchFamily="34" charset="0"/>
            </a:endParaRPr>
          </a:p>
        </p:txBody>
      </p:sp>
      <p:pic>
        <p:nvPicPr>
          <p:cNvPr id="20484" name="Εικόνα 2">
            <a:extLst>
              <a:ext uri="{FF2B5EF4-FFF2-40B4-BE49-F238E27FC236}">
                <a16:creationId xmlns:a16="http://schemas.microsoft.com/office/drawing/2014/main" id="{4F156A19-2FBF-430F-86F7-2209785578C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123950" y="1052513"/>
            <a:ext cx="6896100" cy="723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5" name="7 - Ορθογώνιο">
            <a:extLst>
              <a:ext uri="{FF2B5EF4-FFF2-40B4-BE49-F238E27FC236}">
                <a16:creationId xmlns:a16="http://schemas.microsoft.com/office/drawing/2014/main" id="{20E3BEB7-22A4-4B50-8E1E-DA6756A98D8C}"/>
              </a:ext>
            </a:extLst>
          </p:cNvPr>
          <p:cNvSpPr>
            <a:spLocks noChangeArrowheads="1"/>
          </p:cNvSpPr>
          <p:nvPr/>
        </p:nvSpPr>
        <p:spPr bwMode="auto">
          <a:xfrm>
            <a:off x="458788" y="1784350"/>
            <a:ext cx="86074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pPr>
            <a:r>
              <a:rPr lang="el-GR" altLang="el-GR" sz="1600" b="1">
                <a:latin typeface="Arial" panose="020B0604020202020204" pitchFamily="34" charset="0"/>
              </a:rPr>
              <a:t>Α. Αλογόνωση του βενζολίου</a:t>
            </a:r>
            <a:endParaRPr lang="el-GR" altLang="el-GR" sz="1600" b="1">
              <a:solidFill>
                <a:srgbClr val="000000"/>
              </a:solidFill>
              <a:latin typeface="Arial" panose="020B0604020202020204" pitchFamily="34" charset="0"/>
            </a:endParaRPr>
          </a:p>
        </p:txBody>
      </p:sp>
      <p:pic>
        <p:nvPicPr>
          <p:cNvPr id="20486" name="Εικόνα 3">
            <a:extLst>
              <a:ext uri="{FF2B5EF4-FFF2-40B4-BE49-F238E27FC236}">
                <a16:creationId xmlns:a16="http://schemas.microsoft.com/office/drawing/2014/main" id="{10939911-03DD-4B0A-A83A-5CB5F2A9A510}"/>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123950" y="2171700"/>
            <a:ext cx="7077075"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7" name="Ορθογώνιο 10">
            <a:extLst>
              <a:ext uri="{FF2B5EF4-FFF2-40B4-BE49-F238E27FC236}">
                <a16:creationId xmlns:a16="http://schemas.microsoft.com/office/drawing/2014/main" id="{71AB36AD-7D00-4EF1-8CFC-EAE63F0A6695}"/>
              </a:ext>
            </a:extLst>
          </p:cNvPr>
          <p:cNvSpPr>
            <a:spLocks noChangeArrowheads="1"/>
          </p:cNvSpPr>
          <p:nvPr/>
        </p:nvSpPr>
        <p:spPr bwMode="auto">
          <a:xfrm>
            <a:off x="341313" y="3429000"/>
            <a:ext cx="8755062" cy="1077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Η αντίδραση του βενζολίου με αλογόνα διαφέρει από την αντίδραση των αλκενίων με αλογόνα σε δύο σημαντικά σημεία. Πρώτο, είναι η δομή του σχηματιζόμενου προϊόντος. Τα αλκένια αντιδρούν αυθόρμητα με βρώμιο και χλώριο, ακόμα και σε αραιό διάλυμα, δίνοντας </a:t>
            </a:r>
            <a:r>
              <a:rPr lang="el-GR" altLang="el-GR" sz="1600" i="1">
                <a:latin typeface="Arial" panose="020B0604020202020204" pitchFamily="34" charset="0"/>
              </a:rPr>
              <a:t>προϊόντα προσθήκης</a:t>
            </a:r>
            <a:r>
              <a:rPr lang="en-US" altLang="el-GR" sz="1600" i="1">
                <a:latin typeface="Arial" panose="020B0604020202020204" pitchFamily="34" charset="0"/>
              </a:rPr>
              <a:t>.</a:t>
            </a:r>
            <a:endParaRPr lang="el-GR" altLang="el-GR" sz="1600" i="1">
              <a:latin typeface="Arial" panose="020B0604020202020204" pitchFamily="34" charset="0"/>
            </a:endParaRPr>
          </a:p>
        </p:txBody>
      </p:sp>
      <p:pic>
        <p:nvPicPr>
          <p:cNvPr id="20488" name="Εικόνα 4">
            <a:extLst>
              <a:ext uri="{FF2B5EF4-FFF2-40B4-BE49-F238E27FC236}">
                <a16:creationId xmlns:a16="http://schemas.microsoft.com/office/drawing/2014/main" id="{0E5B7CB3-C077-4B02-A15A-6924898B1948}"/>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123950" y="4506913"/>
            <a:ext cx="6286500" cy="866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1">
            <a:extLst>
              <a:ext uri="{FF2B5EF4-FFF2-40B4-BE49-F238E27FC236}">
                <a16:creationId xmlns:a16="http://schemas.microsoft.com/office/drawing/2014/main" id="{E1675897-472C-4F80-9DEB-9115F5AB896E}"/>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chemeClr val="tx1"/>
                </a:solidFill>
                <a:latin typeface="Arial" panose="020B0604020202020204" pitchFamily="34" charset="0"/>
              </a:rPr>
              <a:t> </a:t>
            </a:r>
            <a:r>
              <a:rPr lang="el-GR" altLang="el-GR" sz="2400" b="1">
                <a:latin typeface="Arial" panose="020B0604020202020204" pitchFamily="34" charset="0"/>
              </a:rPr>
              <a:t>ΑΝΤΙΔΡΑΣΕΙΣ ΗΛΕΚΤΡΟΝΙΟΦΙΛΗΣ ΑΡΩΜΑΤΙΚΗΣ ΥΠΟΚΑΤΑΣΤΑΣΗΣ ΤΟΥ ΒΕΝΖΟΛΙΟΥ</a:t>
            </a:r>
            <a:endParaRPr lang="el-GR" altLang="el-GR" sz="2400" b="1">
              <a:solidFill>
                <a:schemeClr val="tx1"/>
              </a:solidFill>
              <a:latin typeface="Arial" panose="020B0604020202020204" pitchFamily="34" charset="0"/>
            </a:endParaRPr>
          </a:p>
        </p:txBody>
      </p:sp>
      <p:sp>
        <p:nvSpPr>
          <p:cNvPr id="21507" name="7 - Ορθογώνιο">
            <a:extLst>
              <a:ext uri="{FF2B5EF4-FFF2-40B4-BE49-F238E27FC236}">
                <a16:creationId xmlns:a16="http://schemas.microsoft.com/office/drawing/2014/main" id="{B3147CAD-E1A5-46AC-9EA9-78F3FE11B544}"/>
              </a:ext>
            </a:extLst>
          </p:cNvPr>
          <p:cNvSpPr>
            <a:spLocks noChangeArrowheads="1"/>
          </p:cNvSpPr>
          <p:nvPr/>
        </p:nvSpPr>
        <p:spPr bwMode="auto">
          <a:xfrm>
            <a:off x="458788" y="912813"/>
            <a:ext cx="86074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pPr>
            <a:r>
              <a:rPr lang="el-GR" altLang="el-GR" sz="1600" b="1">
                <a:latin typeface="Arial" panose="020B0604020202020204" pitchFamily="34" charset="0"/>
              </a:rPr>
              <a:t>Α. Αλογόνωση του βενζολίου</a:t>
            </a:r>
            <a:r>
              <a:rPr lang="en-US" altLang="el-GR" sz="1600" b="1">
                <a:latin typeface="Arial" panose="020B0604020202020204" pitchFamily="34" charset="0"/>
              </a:rPr>
              <a:t> (</a:t>
            </a:r>
            <a:r>
              <a:rPr lang="el-GR" altLang="el-GR" sz="1600" b="1">
                <a:latin typeface="Arial" panose="020B0604020202020204" pitchFamily="34" charset="0"/>
              </a:rPr>
              <a:t>Μηχανισμός)</a:t>
            </a:r>
            <a:endParaRPr lang="el-GR" altLang="el-GR" sz="1600" b="1">
              <a:solidFill>
                <a:srgbClr val="000000"/>
              </a:solidFill>
              <a:latin typeface="Arial" panose="020B0604020202020204" pitchFamily="34" charset="0"/>
            </a:endParaRPr>
          </a:p>
        </p:txBody>
      </p:sp>
      <p:pic>
        <p:nvPicPr>
          <p:cNvPr id="21508" name="Picture 4">
            <a:extLst>
              <a:ext uri="{FF2B5EF4-FFF2-40B4-BE49-F238E27FC236}">
                <a16:creationId xmlns:a16="http://schemas.microsoft.com/office/drawing/2014/main" id="{27654A53-3B2C-4C19-A47B-CE0ADDDA2B4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1958975"/>
            <a:ext cx="6648450" cy="866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09" name="Rectangle 5">
            <a:extLst>
              <a:ext uri="{FF2B5EF4-FFF2-40B4-BE49-F238E27FC236}">
                <a16:creationId xmlns:a16="http://schemas.microsoft.com/office/drawing/2014/main" id="{2A354F44-52B8-4C5D-9976-CD9C52C3DE33}"/>
              </a:ext>
            </a:extLst>
          </p:cNvPr>
          <p:cNvSpPr>
            <a:spLocks noChangeArrowheads="1"/>
          </p:cNvSpPr>
          <p:nvPr/>
        </p:nvSpPr>
        <p:spPr bwMode="auto">
          <a:xfrm>
            <a:off x="458788" y="1335088"/>
            <a:ext cx="852011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Το πρώτο στάδιο του μηχανισμού της βρωμίωσης του βενζολίου είναι ο σχηματισμός ενός συμπλόκου ανάμεσα στο </a:t>
            </a:r>
            <a:r>
              <a:rPr lang="en-US" altLang="el-GR" sz="1600">
                <a:latin typeface="Arial" panose="020B0604020202020204" pitchFamily="34" charset="0"/>
              </a:rPr>
              <a:t>Br</a:t>
            </a:r>
            <a:r>
              <a:rPr lang="el-GR" altLang="el-GR" sz="1600" baseline="-25000">
                <a:latin typeface="Arial" panose="020B0604020202020204" pitchFamily="34" charset="0"/>
              </a:rPr>
              <a:t>2</a:t>
            </a:r>
            <a:r>
              <a:rPr lang="el-GR" altLang="el-GR" sz="1600">
                <a:latin typeface="Arial" panose="020B0604020202020204" pitchFamily="34" charset="0"/>
              </a:rPr>
              <a:t> και το </a:t>
            </a:r>
            <a:r>
              <a:rPr lang="en-US" altLang="el-GR" sz="1600">
                <a:latin typeface="Arial" panose="020B0604020202020204" pitchFamily="34" charset="0"/>
              </a:rPr>
              <a:t>FeBr</a:t>
            </a:r>
            <a:r>
              <a:rPr lang="el-GR" altLang="el-GR" sz="1600" baseline="-25000">
                <a:latin typeface="Arial" panose="020B0604020202020204" pitchFamily="34" charset="0"/>
              </a:rPr>
              <a:t>3</a:t>
            </a:r>
            <a:r>
              <a:rPr lang="el-GR" altLang="el-GR" sz="1600">
                <a:latin typeface="Arial" panose="020B0604020202020204" pitchFamily="34" charset="0"/>
              </a:rPr>
              <a:t> (οξύ κατά </a:t>
            </a:r>
            <a:r>
              <a:rPr lang="en-US" altLang="el-GR" sz="1600">
                <a:latin typeface="Arial" panose="020B0604020202020204" pitchFamily="34" charset="0"/>
              </a:rPr>
              <a:t>Lewis</a:t>
            </a:r>
            <a:r>
              <a:rPr lang="el-GR" altLang="el-GR" sz="1600">
                <a:latin typeface="Arial" panose="020B0604020202020204" pitchFamily="34" charset="0"/>
              </a:rPr>
              <a:t>)</a:t>
            </a:r>
            <a:r>
              <a:rPr lang="en-US" altLang="el-GR" sz="1600">
                <a:latin typeface="Arial" panose="020B0604020202020204" pitchFamily="34" charset="0"/>
              </a:rPr>
              <a:t>.</a:t>
            </a:r>
            <a:endParaRPr lang="el-GR" altLang="el-GR" sz="1600">
              <a:latin typeface="Arial" panose="020B0604020202020204" pitchFamily="34" charset="0"/>
            </a:endParaRPr>
          </a:p>
        </p:txBody>
      </p:sp>
      <p:sp>
        <p:nvSpPr>
          <p:cNvPr id="8" name="Rectangle 7">
            <a:extLst>
              <a:ext uri="{FF2B5EF4-FFF2-40B4-BE49-F238E27FC236}">
                <a16:creationId xmlns:a16="http://schemas.microsoft.com/office/drawing/2014/main" id="{62F480CB-EB3C-4810-BC10-DA1E56B2ACDB}"/>
              </a:ext>
            </a:extLst>
          </p:cNvPr>
          <p:cNvSpPr/>
          <p:nvPr/>
        </p:nvSpPr>
        <p:spPr>
          <a:xfrm>
            <a:off x="458788" y="2900363"/>
            <a:ext cx="8520112" cy="1077912"/>
          </a:xfrm>
          <a:prstGeom prst="rect">
            <a:avLst/>
          </a:prstGeom>
        </p:spPr>
        <p:txBody>
          <a:bodyPr>
            <a:spAutoFit/>
          </a:bodyPr>
          <a:lstStyle/>
          <a:p>
            <a:pPr marL="285750" indent="-285750" algn="just" eaLnBrk="1" hangingPunct="1">
              <a:buFont typeface="Wingdings" panose="05000000000000000000" pitchFamily="2" charset="2"/>
              <a:buChar char="Ø"/>
              <a:defRPr/>
            </a:pPr>
            <a:r>
              <a:rPr lang="el-GR" sz="1600" dirty="0">
                <a:solidFill>
                  <a:srgbClr val="000000"/>
                </a:solidFill>
                <a:latin typeface="Arial" panose="020B0604020202020204" pitchFamily="34" charset="0"/>
                <a:ea typeface="Arial Unicode MS" panose="020B0604020202020204" pitchFamily="34" charset="-128"/>
              </a:rPr>
              <a:t>Ο σχηματισμός αυτού του </a:t>
            </a:r>
            <a:r>
              <a:rPr lang="el-GR" sz="1600" dirty="0" err="1">
                <a:solidFill>
                  <a:srgbClr val="000000"/>
                </a:solidFill>
                <a:latin typeface="Arial" panose="020B0604020202020204" pitchFamily="34" charset="0"/>
                <a:ea typeface="Arial Unicode MS" panose="020B0604020202020204" pitchFamily="34" charset="-128"/>
              </a:rPr>
              <a:t>συμπλόκου</a:t>
            </a:r>
            <a:r>
              <a:rPr lang="el-GR" sz="1600" dirty="0">
                <a:solidFill>
                  <a:srgbClr val="000000"/>
                </a:solidFill>
                <a:latin typeface="Arial" panose="020B0604020202020204" pitchFamily="34" charset="0"/>
                <a:ea typeface="Arial Unicode MS" panose="020B0604020202020204" pitchFamily="34" charset="-128"/>
              </a:rPr>
              <a:t> οδηγεί στην ανάπτυξη θετικού φορτίου σε ένα από τα δύο άτομα του βρωμίου. Ένα θετικά φορτισμένο βρώμιο του </a:t>
            </a:r>
            <a:r>
              <a:rPr lang="el-GR" sz="1600" dirty="0" err="1">
                <a:solidFill>
                  <a:srgbClr val="000000"/>
                </a:solidFill>
                <a:latin typeface="Arial" panose="020B0604020202020204" pitchFamily="34" charset="0"/>
                <a:ea typeface="Arial Unicode MS" panose="020B0604020202020204" pitchFamily="34" charset="-128"/>
              </a:rPr>
              <a:t>συμπλόκου</a:t>
            </a:r>
            <a:r>
              <a:rPr lang="el-GR" sz="1600" dirty="0">
                <a:solidFill>
                  <a:srgbClr val="000000"/>
                </a:solidFill>
                <a:latin typeface="Arial" panose="020B0604020202020204" pitchFamily="34" charset="0"/>
                <a:ea typeface="Arial Unicode MS" panose="020B0604020202020204" pitchFamily="34" charset="-128"/>
              </a:rPr>
              <a:t> είναι ισχυρότερος αποδέκτης ηλεκτρονίων, επομένως ευκολότερα αποχωρούσα ομάδα, από ένα βρώμιο στο </a:t>
            </a:r>
            <a:r>
              <a:rPr lang="en-US" sz="1600" dirty="0">
                <a:solidFill>
                  <a:srgbClr val="000000"/>
                </a:solidFill>
                <a:latin typeface="Arial" panose="020B0604020202020204" pitchFamily="34" charset="0"/>
                <a:ea typeface="Arial Unicode MS" panose="020B0604020202020204" pitchFamily="34" charset="-128"/>
              </a:rPr>
              <a:t>Br</a:t>
            </a:r>
            <a:r>
              <a:rPr lang="el-GR" sz="1600" spc="-50" baseline="-25000" dirty="0">
                <a:solidFill>
                  <a:srgbClr val="000000"/>
                </a:solidFill>
                <a:latin typeface="Arial" panose="020B0604020202020204" pitchFamily="34" charset="0"/>
                <a:ea typeface="Corbel" panose="020B0503020204020204" pitchFamily="34" charset="0"/>
              </a:rPr>
              <a:t>2</a:t>
            </a:r>
            <a:r>
              <a:rPr lang="el-GR" sz="1600" dirty="0">
                <a:solidFill>
                  <a:srgbClr val="000000"/>
                </a:solidFill>
                <a:latin typeface="Arial" panose="020B0604020202020204" pitchFamily="34" charset="0"/>
                <a:ea typeface="Arial Unicode MS" panose="020B0604020202020204" pitchFamily="34" charset="-128"/>
              </a:rPr>
              <a:t> </a:t>
            </a:r>
            <a:r>
              <a:rPr lang="en-US" sz="1600" dirty="0">
                <a:solidFill>
                  <a:srgbClr val="000000"/>
                </a:solidFill>
                <a:latin typeface="Arial" panose="020B0604020202020204" pitchFamily="34" charset="0"/>
                <a:ea typeface="Arial Unicode MS" panose="020B0604020202020204" pitchFamily="34" charset="-128"/>
              </a:rPr>
              <a:t>.</a:t>
            </a:r>
            <a:endParaRPr lang="el-GR" sz="1600" dirty="0">
              <a:latin typeface="Arial" panose="020B0604020202020204" pitchFamily="34" charset="0"/>
            </a:endParaRPr>
          </a:p>
        </p:txBody>
      </p:sp>
      <p:pic>
        <p:nvPicPr>
          <p:cNvPr id="21511" name="Picture 9">
            <a:extLst>
              <a:ext uri="{FF2B5EF4-FFF2-40B4-BE49-F238E27FC236}">
                <a16:creationId xmlns:a16="http://schemas.microsoft.com/office/drawing/2014/main" id="{F9328CD2-8D4D-451A-8D87-F0573CE2109F}"/>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3995738"/>
            <a:ext cx="7800975" cy="2790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1">
            <a:extLst>
              <a:ext uri="{FF2B5EF4-FFF2-40B4-BE49-F238E27FC236}">
                <a16:creationId xmlns:a16="http://schemas.microsoft.com/office/drawing/2014/main" id="{ECCE81F6-3D48-4426-B558-723746107DBC}"/>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2531" name="7 - Ορθογώνιο">
            <a:extLst>
              <a:ext uri="{FF2B5EF4-FFF2-40B4-BE49-F238E27FC236}">
                <a16:creationId xmlns:a16="http://schemas.microsoft.com/office/drawing/2014/main" id="{0D891596-8FA7-4EAA-8F1F-992DB2630CB0}"/>
              </a:ext>
            </a:extLst>
          </p:cNvPr>
          <p:cNvSpPr>
            <a:spLocks noChangeArrowheads="1"/>
          </p:cNvSpPr>
          <p:nvPr/>
        </p:nvSpPr>
        <p:spPr bwMode="auto">
          <a:xfrm>
            <a:off x="458788" y="982663"/>
            <a:ext cx="86074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pPr>
            <a:r>
              <a:rPr lang="el-GR" altLang="el-GR" sz="1600" b="1">
                <a:solidFill>
                  <a:srgbClr val="000000"/>
                </a:solidFill>
                <a:latin typeface="Arial" panose="020B0604020202020204" pitchFamily="34" charset="0"/>
              </a:rPr>
              <a:t>Α. Αλογόνωση του βενζολίου</a:t>
            </a:r>
            <a:r>
              <a:rPr lang="en-US" altLang="el-GR" sz="1600" b="1">
                <a:solidFill>
                  <a:srgbClr val="000000"/>
                </a:solidFill>
                <a:latin typeface="Arial" panose="020B0604020202020204" pitchFamily="34" charset="0"/>
              </a:rPr>
              <a:t> (</a:t>
            </a:r>
            <a:r>
              <a:rPr lang="el-GR" altLang="el-GR" sz="1600" b="1">
                <a:solidFill>
                  <a:srgbClr val="000000"/>
                </a:solidFill>
                <a:latin typeface="Arial" panose="020B0604020202020204" pitchFamily="34" charset="0"/>
              </a:rPr>
              <a:t>Μηχανισμός)</a:t>
            </a:r>
          </a:p>
        </p:txBody>
      </p:sp>
      <p:pic>
        <p:nvPicPr>
          <p:cNvPr id="22532" name="Picture 6">
            <a:extLst>
              <a:ext uri="{FF2B5EF4-FFF2-40B4-BE49-F238E27FC236}">
                <a16:creationId xmlns:a16="http://schemas.microsoft.com/office/drawing/2014/main" id="{74D83872-F327-46DC-B1EF-A7FC49CEDE8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2728913"/>
            <a:ext cx="8362950" cy="2657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533" name="Rectangle 8">
            <a:extLst>
              <a:ext uri="{FF2B5EF4-FFF2-40B4-BE49-F238E27FC236}">
                <a16:creationId xmlns:a16="http://schemas.microsoft.com/office/drawing/2014/main" id="{AA16084E-4464-4117-B5AA-FC24D9E7C877}"/>
              </a:ext>
            </a:extLst>
          </p:cNvPr>
          <p:cNvSpPr>
            <a:spLocks noChangeArrowheads="1"/>
          </p:cNvSpPr>
          <p:nvPr/>
        </p:nvSpPr>
        <p:spPr bwMode="auto">
          <a:xfrm>
            <a:off x="458788" y="1471613"/>
            <a:ext cx="8607425"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Το σχηματιζόμενο καρβοκατιόν είναι ένα παράδειγμα σχηματισμού ενός ιόντος αρενίου (σίγμα σύμπλοκο): Tο καρβοκατιόν σχηματίζεται κατά την αντίδραση ενός ηλεκτρονιόφιλου με ένα διπλό δεσμό του αρωματικού δακτυλίου</a:t>
            </a:r>
            <a:r>
              <a:rPr lang="en-US" altLang="el-GR" sz="1600">
                <a:latin typeface="Arial" panose="020B0604020202020204" pitchFamily="34" charset="0"/>
              </a:rPr>
              <a:t>.</a:t>
            </a:r>
            <a:r>
              <a:rPr lang="el-GR" altLang="el-GR" sz="1600">
                <a:latin typeface="Arial" panose="020B0604020202020204" pitchFamily="34" charset="0"/>
              </a:rPr>
              <a:t> </a:t>
            </a:r>
            <a:endParaRPr lang="el-GR" altLang="el-GR"/>
          </a:p>
        </p:txBody>
      </p:sp>
    </p:spTree>
  </p:cSld>
  <p:clrMapOvr>
    <a:masterClrMapping/>
  </p:clrMapOvr>
  <p:transition>
    <p:wipe dir="r"/>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1">
            <a:extLst>
              <a:ext uri="{FF2B5EF4-FFF2-40B4-BE49-F238E27FC236}">
                <a16:creationId xmlns:a16="http://schemas.microsoft.com/office/drawing/2014/main" id="{79D06D15-5618-4F14-9371-B7472BB1B7AD}"/>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3555" name="7 - Ορθογώνιο">
            <a:extLst>
              <a:ext uri="{FF2B5EF4-FFF2-40B4-BE49-F238E27FC236}">
                <a16:creationId xmlns:a16="http://schemas.microsoft.com/office/drawing/2014/main" id="{9826D5DD-8BE9-46D7-8337-E4D2B155BEB7}"/>
              </a:ext>
            </a:extLst>
          </p:cNvPr>
          <p:cNvSpPr>
            <a:spLocks noChangeArrowheads="1"/>
          </p:cNvSpPr>
          <p:nvPr/>
        </p:nvSpPr>
        <p:spPr bwMode="auto">
          <a:xfrm>
            <a:off x="458788" y="982663"/>
            <a:ext cx="86074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pPr>
            <a:r>
              <a:rPr lang="el-GR" altLang="el-GR" sz="1600" b="1">
                <a:solidFill>
                  <a:srgbClr val="000000"/>
                </a:solidFill>
                <a:latin typeface="Arial" panose="020B0604020202020204" pitchFamily="34" charset="0"/>
              </a:rPr>
              <a:t>Α. Αλογόνωση του βενζολίου</a:t>
            </a:r>
            <a:r>
              <a:rPr lang="en-US" altLang="el-GR" sz="1600" b="1">
                <a:solidFill>
                  <a:srgbClr val="000000"/>
                </a:solidFill>
                <a:latin typeface="Arial" panose="020B0604020202020204" pitchFamily="34" charset="0"/>
              </a:rPr>
              <a:t> (</a:t>
            </a:r>
            <a:r>
              <a:rPr lang="el-GR" altLang="el-GR" sz="1600" b="1">
                <a:solidFill>
                  <a:srgbClr val="000000"/>
                </a:solidFill>
                <a:latin typeface="Arial" panose="020B0604020202020204" pitchFamily="34" charset="0"/>
              </a:rPr>
              <a:t>Μηχανισμός)</a:t>
            </a:r>
          </a:p>
        </p:txBody>
      </p:sp>
      <p:pic>
        <p:nvPicPr>
          <p:cNvPr id="23556" name="Picture 4">
            <a:extLst>
              <a:ext uri="{FF2B5EF4-FFF2-40B4-BE49-F238E27FC236}">
                <a16:creationId xmlns:a16="http://schemas.microsoft.com/office/drawing/2014/main" id="{074887CF-A6E0-4782-A220-0944992CB344}"/>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2576513"/>
            <a:ext cx="7477125" cy="962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3557" name="Picture 7">
            <a:extLst>
              <a:ext uri="{FF2B5EF4-FFF2-40B4-BE49-F238E27FC236}">
                <a16:creationId xmlns:a16="http://schemas.microsoft.com/office/drawing/2014/main" id="{D0908DA1-534D-4E9E-9C47-B3982C2DB9F2}"/>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4035425"/>
            <a:ext cx="7038975" cy="1543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58" name="Rectangle 10">
            <a:extLst>
              <a:ext uri="{FF2B5EF4-FFF2-40B4-BE49-F238E27FC236}">
                <a16:creationId xmlns:a16="http://schemas.microsoft.com/office/drawing/2014/main" id="{ACB288B2-A6F1-4C8B-A471-387F60B3C80C}"/>
              </a:ext>
            </a:extLst>
          </p:cNvPr>
          <p:cNvSpPr>
            <a:spLocks noChangeArrowheads="1"/>
          </p:cNvSpPr>
          <p:nvPr/>
        </p:nvSpPr>
        <p:spPr bwMode="auto">
          <a:xfrm>
            <a:off x="458788" y="1449388"/>
            <a:ext cx="8255000"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αντίδραση ολοκληρώνεται όταν ένα ανιόν του βρωμίου (συμπλοκοποιημένο με το </a:t>
            </a:r>
            <a:r>
              <a:rPr lang="en-US" altLang="el-GR" sz="1600">
                <a:solidFill>
                  <a:srgbClr val="000000"/>
                </a:solidFill>
                <a:latin typeface="Arial" panose="020B0604020202020204" pitchFamily="34" charset="0"/>
                <a:ea typeface="Arial Unicode MS" pitchFamily="34" charset="-128"/>
              </a:rPr>
              <a:t>FeBr</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δρα ως βάση για να απομακρύνει το πρωτόνιο του δακτυλίου από το ιόν αρενίου, να αναγεννηθεί ο καταλύτης </a:t>
            </a:r>
            <a:r>
              <a:rPr lang="en-US" altLang="el-GR" sz="1600">
                <a:solidFill>
                  <a:srgbClr val="000000"/>
                </a:solidFill>
                <a:latin typeface="Arial" panose="020B0604020202020204" pitchFamily="34" charset="0"/>
                <a:ea typeface="Arial Unicode MS" pitchFamily="34" charset="-128"/>
              </a:rPr>
              <a:t>FeBr</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και να δώσει τα προϊόντα, βρωμοβενζόλιο και </a:t>
            </a:r>
            <a:r>
              <a:rPr lang="en-US" altLang="el-GR" sz="1600">
                <a:solidFill>
                  <a:srgbClr val="000000"/>
                </a:solidFill>
                <a:latin typeface="Arial" panose="020B0604020202020204" pitchFamily="34" charset="0"/>
                <a:ea typeface="Arial Unicode MS" pitchFamily="34" charset="-128"/>
              </a:rPr>
              <a:t>HBr.</a:t>
            </a:r>
            <a:endParaRPr lang="el-GR" altLang="el-GR" sz="1600">
              <a:latin typeface="Arial" panose="020B0604020202020204" pitchFamily="34" charset="0"/>
            </a:endParaRPr>
          </a:p>
        </p:txBody>
      </p:sp>
    </p:spTree>
  </p:cSld>
  <p:clrMapOvr>
    <a:masterClrMapping/>
  </p:clrMapOvr>
  <p:transition>
    <p:wipe dir="r"/>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1">
            <a:extLst>
              <a:ext uri="{FF2B5EF4-FFF2-40B4-BE49-F238E27FC236}">
                <a16:creationId xmlns:a16="http://schemas.microsoft.com/office/drawing/2014/main" id="{2ED007B7-8C04-4E3E-AD21-F2D3C7B4A8B0}"/>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4579" name="7 - Ορθογώνιο">
            <a:extLst>
              <a:ext uri="{FF2B5EF4-FFF2-40B4-BE49-F238E27FC236}">
                <a16:creationId xmlns:a16="http://schemas.microsoft.com/office/drawing/2014/main" id="{91775718-B1B6-437B-83BE-F5EB92CBEF1B}"/>
              </a:ext>
            </a:extLst>
          </p:cNvPr>
          <p:cNvSpPr>
            <a:spLocks noChangeArrowheads="1"/>
          </p:cNvSpPr>
          <p:nvPr/>
        </p:nvSpPr>
        <p:spPr bwMode="auto">
          <a:xfrm>
            <a:off x="458788" y="982663"/>
            <a:ext cx="86074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pPr>
            <a:r>
              <a:rPr lang="el-GR" altLang="el-GR" sz="1600" b="1">
                <a:solidFill>
                  <a:srgbClr val="000000"/>
                </a:solidFill>
                <a:latin typeface="Arial" panose="020B0604020202020204" pitchFamily="34" charset="0"/>
              </a:rPr>
              <a:t>Β. Στάδια του Μηχανισμού της Ηλεκτρονιόφιλης Αρωματικής Υποκατάστασης</a:t>
            </a:r>
          </a:p>
        </p:txBody>
      </p:sp>
      <p:sp>
        <p:nvSpPr>
          <p:cNvPr id="24580" name="Rectangle 3">
            <a:extLst>
              <a:ext uri="{FF2B5EF4-FFF2-40B4-BE49-F238E27FC236}">
                <a16:creationId xmlns:a16="http://schemas.microsoft.com/office/drawing/2014/main" id="{B648E9B0-B294-4133-9618-C0D2BDCE3CD8}"/>
              </a:ext>
            </a:extLst>
          </p:cNvPr>
          <p:cNvSpPr>
            <a:spLocks noChangeArrowheads="1"/>
          </p:cNvSpPr>
          <p:nvPr/>
        </p:nvSpPr>
        <p:spPr bwMode="auto">
          <a:xfrm>
            <a:off x="458788" y="1538288"/>
            <a:ext cx="868521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b="1">
                <a:solidFill>
                  <a:srgbClr val="000000"/>
                </a:solidFill>
                <a:latin typeface="Arial" panose="020B0604020202020204" pitchFamily="34" charset="0"/>
              </a:rPr>
              <a:t>1</a:t>
            </a:r>
            <a:r>
              <a:rPr lang="el-GR" altLang="el-GR" sz="1600" b="1" baseline="30000">
                <a:solidFill>
                  <a:srgbClr val="000000"/>
                </a:solidFill>
                <a:latin typeface="Arial" panose="020B0604020202020204" pitchFamily="34" charset="0"/>
              </a:rPr>
              <a:t>ο</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B</a:t>
            </a:r>
            <a:r>
              <a:rPr lang="el-GR" altLang="el-GR" sz="1600" b="1">
                <a:solidFill>
                  <a:srgbClr val="000000"/>
                </a:solidFill>
                <a:latin typeface="Arial" panose="020B0604020202020204" pitchFamily="34" charset="0"/>
              </a:rPr>
              <a:t>ήμα. Δημιουργία ηλεκτρονιόφιλου.</a:t>
            </a:r>
            <a:r>
              <a:rPr lang="el-GR" altLang="el-GR" sz="1600">
                <a:solidFill>
                  <a:srgbClr val="000000"/>
                </a:solidFill>
                <a:latin typeface="Arial" panose="020B0604020202020204" pitchFamily="34" charset="0"/>
              </a:rPr>
              <a:t> Το ηλεκτρονιόφιλο στην αντίδραση της βρωμίωσης είναι το σύμπλοκο του βρωμίου με το </a:t>
            </a:r>
            <a:r>
              <a:rPr lang="en-US" altLang="el-GR" sz="1600">
                <a:solidFill>
                  <a:srgbClr val="000000"/>
                </a:solidFill>
                <a:latin typeface="Arial" panose="020B0604020202020204" pitchFamily="34" charset="0"/>
              </a:rPr>
              <a:t>FeBr</a:t>
            </a:r>
            <a:r>
              <a:rPr lang="el-GR" altLang="el-GR" sz="1600" baseline="-25000">
                <a:solidFill>
                  <a:srgbClr val="000000"/>
                </a:solidFill>
                <a:latin typeface="Arial" panose="020B0604020202020204" pitchFamily="34" charset="0"/>
              </a:rPr>
              <a:t>3</a:t>
            </a:r>
            <a:r>
              <a:rPr lang="en-US" altLang="el-GR" sz="1600" baseline="-25000">
                <a:solidFill>
                  <a:srgbClr val="000000"/>
                </a:solidFill>
                <a:latin typeface="Arial" panose="020B0604020202020204" pitchFamily="34" charset="0"/>
              </a:rPr>
              <a:t>.</a:t>
            </a:r>
            <a:endParaRPr lang="el-GR" altLang="el-GR" sz="1600">
              <a:latin typeface="Arial" panose="020B0604020202020204" pitchFamily="34" charset="0"/>
            </a:endParaRPr>
          </a:p>
        </p:txBody>
      </p:sp>
      <p:sp>
        <p:nvSpPr>
          <p:cNvPr id="24581" name="Rectangle 5">
            <a:extLst>
              <a:ext uri="{FF2B5EF4-FFF2-40B4-BE49-F238E27FC236}">
                <a16:creationId xmlns:a16="http://schemas.microsoft.com/office/drawing/2014/main" id="{96F597AA-BD74-4FD4-9A56-F954BF14FA49}"/>
              </a:ext>
            </a:extLst>
          </p:cNvPr>
          <p:cNvSpPr>
            <a:spLocks noChangeArrowheads="1"/>
          </p:cNvSpPr>
          <p:nvPr/>
        </p:nvSpPr>
        <p:spPr bwMode="auto">
          <a:xfrm>
            <a:off x="458788" y="2262188"/>
            <a:ext cx="8458200"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b="1">
                <a:solidFill>
                  <a:srgbClr val="000000"/>
                </a:solidFill>
                <a:latin typeface="Arial" panose="020B0604020202020204" pitchFamily="34" charset="0"/>
              </a:rPr>
              <a:t>2</a:t>
            </a:r>
            <a:r>
              <a:rPr lang="el-GR" altLang="el-GR" sz="1600" b="1" baseline="30000">
                <a:solidFill>
                  <a:srgbClr val="000000"/>
                </a:solidFill>
                <a:latin typeface="Arial" panose="020B0604020202020204" pitchFamily="34" charset="0"/>
              </a:rPr>
              <a:t>ο</a:t>
            </a:r>
            <a:r>
              <a:rPr lang="el-GR" altLang="el-GR" sz="1600" b="1">
                <a:solidFill>
                  <a:srgbClr val="000000"/>
                </a:solidFill>
                <a:latin typeface="Arial" panose="020B0604020202020204" pitchFamily="34" charset="0"/>
              </a:rPr>
              <a:t> Βήμα. </a:t>
            </a:r>
            <a:r>
              <a:rPr lang="el-GR" altLang="el-GR" sz="1600" b="1">
                <a:solidFill>
                  <a:srgbClr val="000000"/>
                </a:solidFill>
                <a:latin typeface="Arial" panose="020B0604020202020204" pitchFamily="34" charset="0"/>
                <a:ea typeface="Arial Unicode MS" pitchFamily="34" charset="-128"/>
              </a:rPr>
              <a:t>Πυρηνόφιλη αντίδραση των π ηλεκτρονίων </a:t>
            </a:r>
            <a:r>
              <a:rPr lang="el-GR" altLang="el-GR" sz="1600">
                <a:solidFill>
                  <a:srgbClr val="000000"/>
                </a:solidFill>
                <a:latin typeface="Arial" panose="020B0604020202020204" pitchFamily="34" charset="0"/>
                <a:ea typeface="Arial Unicode MS" pitchFamily="34" charset="-128"/>
              </a:rPr>
              <a:t>του αρωματικού δακτυλίου με το ηλεκτρονιόφιλο, ώστε να σχηματιστεί ένα σταθεροποιημένο, λόγω συντονισμού, ενδιάμεσο καρβοκατιόν (ιόν αρενίου)</a:t>
            </a:r>
            <a:r>
              <a:rPr lang="en-US"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pic>
        <p:nvPicPr>
          <p:cNvPr id="24582" name="Picture 8">
            <a:extLst>
              <a:ext uri="{FF2B5EF4-FFF2-40B4-BE49-F238E27FC236}">
                <a16:creationId xmlns:a16="http://schemas.microsoft.com/office/drawing/2014/main" id="{633EDD2F-A927-4A30-A046-3544C552E2F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7200" y="3429000"/>
            <a:ext cx="8229600" cy="2352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1">
            <a:extLst>
              <a:ext uri="{FF2B5EF4-FFF2-40B4-BE49-F238E27FC236}">
                <a16:creationId xmlns:a16="http://schemas.microsoft.com/office/drawing/2014/main" id="{430952CB-8CEE-49E7-9D72-EF588272ABAC}"/>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5603" name="7 - Ορθογώνιο">
            <a:extLst>
              <a:ext uri="{FF2B5EF4-FFF2-40B4-BE49-F238E27FC236}">
                <a16:creationId xmlns:a16="http://schemas.microsoft.com/office/drawing/2014/main" id="{26745007-BA20-484E-9647-DC21761BE62F}"/>
              </a:ext>
            </a:extLst>
          </p:cNvPr>
          <p:cNvSpPr>
            <a:spLocks noChangeArrowheads="1"/>
          </p:cNvSpPr>
          <p:nvPr/>
        </p:nvSpPr>
        <p:spPr bwMode="auto">
          <a:xfrm>
            <a:off x="458788" y="982663"/>
            <a:ext cx="86074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lnSpc>
                <a:spcPct val="150000"/>
              </a:lnSpc>
            </a:pPr>
            <a:r>
              <a:rPr lang="el-GR" altLang="el-GR" sz="1600" b="1">
                <a:solidFill>
                  <a:srgbClr val="000000"/>
                </a:solidFill>
                <a:latin typeface="Arial" panose="020B0604020202020204" pitchFamily="34" charset="0"/>
              </a:rPr>
              <a:t>Β. Στάδια του Μηχανισμού της Ηλεκτρονιόφιλης Αρωματικής Υποκατάστασης</a:t>
            </a:r>
          </a:p>
        </p:txBody>
      </p:sp>
      <p:sp>
        <p:nvSpPr>
          <p:cNvPr id="25604" name="Rectangle 4">
            <a:extLst>
              <a:ext uri="{FF2B5EF4-FFF2-40B4-BE49-F238E27FC236}">
                <a16:creationId xmlns:a16="http://schemas.microsoft.com/office/drawing/2014/main" id="{0E675DFF-6A1A-4F32-A801-666E74CCF4DD}"/>
              </a:ext>
            </a:extLst>
          </p:cNvPr>
          <p:cNvSpPr>
            <a:spLocks noChangeArrowheads="1"/>
          </p:cNvSpPr>
          <p:nvPr/>
        </p:nvSpPr>
        <p:spPr bwMode="auto">
          <a:xfrm>
            <a:off x="458788" y="1581150"/>
            <a:ext cx="8101012" cy="1077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b="1">
                <a:solidFill>
                  <a:srgbClr val="000000"/>
                </a:solidFill>
                <a:latin typeface="Arial" panose="020B0604020202020204" pitchFamily="34" charset="0"/>
              </a:rPr>
              <a:t>3</a:t>
            </a:r>
            <a:r>
              <a:rPr lang="el-GR" altLang="el-GR" sz="1600" b="1" baseline="30000">
                <a:solidFill>
                  <a:srgbClr val="000000"/>
                </a:solidFill>
                <a:latin typeface="Arial" panose="020B0604020202020204" pitchFamily="34" charset="0"/>
              </a:rPr>
              <a:t>ο</a:t>
            </a:r>
            <a:r>
              <a:rPr lang="el-GR" altLang="el-GR" sz="1600" b="1">
                <a:solidFill>
                  <a:srgbClr val="000000"/>
                </a:solidFill>
                <a:latin typeface="Arial" panose="020B0604020202020204" pitchFamily="34" charset="0"/>
              </a:rPr>
              <a:t> Βήμα. Απώλεια ενός πρωτονίου από το ενδιάμεσο καρβοκατιόν για να σχηματιστεί η υποκατεστημένη αρωματική ένωση. </a:t>
            </a:r>
            <a:r>
              <a:rPr lang="el-GR" altLang="el-GR" sz="1600">
                <a:solidFill>
                  <a:srgbClr val="000000"/>
                </a:solidFill>
                <a:latin typeface="Arial" panose="020B0604020202020204" pitchFamily="34" charset="0"/>
              </a:rPr>
              <a:t>Το πρωτόνιο απομακρύνεται από τον άνθρακα στον οποίο συμβαίνει η υποκατάσταση. Αυτός ο άνθρακας γίνεται και πάλι μέρος του π-ηλεκτρονιακού αρωματικού συστήματος</a:t>
            </a:r>
            <a:r>
              <a:rPr lang="en-US" altLang="el-GR" sz="1600">
                <a:solidFill>
                  <a:srgbClr val="000000"/>
                </a:solidFill>
                <a:latin typeface="Arial" panose="020B0604020202020204" pitchFamily="34" charset="0"/>
              </a:rPr>
              <a:t>.</a:t>
            </a:r>
            <a:endParaRPr lang="el-GR" altLang="el-GR" sz="1600">
              <a:latin typeface="Arial" panose="020B0604020202020204" pitchFamily="34" charset="0"/>
            </a:endParaRPr>
          </a:p>
        </p:txBody>
      </p:sp>
      <p:pic>
        <p:nvPicPr>
          <p:cNvPr id="25605" name="Picture 7">
            <a:extLst>
              <a:ext uri="{FF2B5EF4-FFF2-40B4-BE49-F238E27FC236}">
                <a16:creationId xmlns:a16="http://schemas.microsoft.com/office/drawing/2014/main" id="{50287CF0-9FE4-4D5B-A899-82602130C70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2925763"/>
            <a:ext cx="7286625" cy="866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606" name="Rectangle 9">
            <a:extLst>
              <a:ext uri="{FF2B5EF4-FFF2-40B4-BE49-F238E27FC236}">
                <a16:creationId xmlns:a16="http://schemas.microsoft.com/office/drawing/2014/main" id="{22BFD37D-D525-43D0-894D-F12076D30FF7}"/>
              </a:ext>
            </a:extLst>
          </p:cNvPr>
          <p:cNvSpPr>
            <a:spLocks noChangeArrowheads="1"/>
          </p:cNvSpPr>
          <p:nvPr/>
        </p:nvSpPr>
        <p:spPr bwMode="auto">
          <a:xfrm>
            <a:off x="458788" y="405923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a:solidFill>
                  <a:srgbClr val="000000"/>
                </a:solidFill>
                <a:latin typeface="Arial" panose="020B0604020202020204" pitchFamily="34" charset="0"/>
                <a:ea typeface="Arial Unicode MS" pitchFamily="34" charset="-128"/>
              </a:rPr>
              <a:t>Αυτή η αλληλουχία αντιδράσεων ταξινομείται ως ηλεκτρονιόφιλη υποκατάσταση επειδή εστιάζουμε στη φύση της ομάδας - ένα ηλεκτρονιόφιλο - που αντιδρά με τον αρωματικό δακτύλιο</a:t>
            </a:r>
            <a:r>
              <a:rPr lang="en-US"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spTree>
  </p:cSld>
  <p:clrMapOvr>
    <a:masterClrMapping/>
  </p:clrMapOvr>
  <p:transition>
    <p:wipe dir="r"/>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
            <a:extLst>
              <a:ext uri="{FF2B5EF4-FFF2-40B4-BE49-F238E27FC236}">
                <a16:creationId xmlns:a16="http://schemas.microsoft.com/office/drawing/2014/main" id="{7EFC4C6A-6E7A-4D5D-B133-F33AB32CD2DA}"/>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733425"/>
            <a:ext cx="9144000" cy="5391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1">
            <a:extLst>
              <a:ext uri="{FF2B5EF4-FFF2-40B4-BE49-F238E27FC236}">
                <a16:creationId xmlns:a16="http://schemas.microsoft.com/office/drawing/2014/main" id="{B58FD362-F140-4FC4-A138-630D0DBA0AC8}"/>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7651" name="Rectangle 3">
            <a:extLst>
              <a:ext uri="{FF2B5EF4-FFF2-40B4-BE49-F238E27FC236}">
                <a16:creationId xmlns:a16="http://schemas.microsoft.com/office/drawing/2014/main" id="{E4F90F56-F7D8-4ADB-A5F1-25F097735422}"/>
              </a:ext>
            </a:extLst>
          </p:cNvPr>
          <p:cNvSpPr>
            <a:spLocks noChangeArrowheads="1"/>
          </p:cNvSpPr>
          <p:nvPr/>
        </p:nvSpPr>
        <p:spPr bwMode="auto">
          <a:xfrm>
            <a:off x="822325" y="1951038"/>
            <a:ext cx="2693988"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Νίτρωση του Βενζολίου</a:t>
            </a:r>
            <a:endParaRPr lang="el-GR" altLang="el-GR" sz="1600" b="1">
              <a:latin typeface="Arial" panose="020B0604020202020204" pitchFamily="34" charset="0"/>
            </a:endParaRPr>
          </a:p>
        </p:txBody>
      </p:sp>
      <p:sp>
        <p:nvSpPr>
          <p:cNvPr id="27652" name="Rectangle 5">
            <a:extLst>
              <a:ext uri="{FF2B5EF4-FFF2-40B4-BE49-F238E27FC236}">
                <a16:creationId xmlns:a16="http://schemas.microsoft.com/office/drawing/2014/main" id="{7BA812B9-5791-4176-B04C-818149460DE1}"/>
              </a:ext>
            </a:extLst>
          </p:cNvPr>
          <p:cNvSpPr>
            <a:spLocks noChangeArrowheads="1"/>
          </p:cNvSpPr>
          <p:nvPr/>
        </p:nvSpPr>
        <p:spPr bwMode="auto">
          <a:xfrm>
            <a:off x="458788" y="4532313"/>
            <a:ext cx="8682037"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βενζόλιο αντιδρά με πυκνό νιτρικό οξύ, συνήθως παρουσία θειικού οξέος ως καταλύτη, για να σχηματίσει νιτροβενζόλιο. Σε αυτή την αντίδραση, ονομάζεται νίτρωση, η νιτρο-ομάδα, -ΝΟ</a:t>
            </a:r>
            <a:r>
              <a:rPr lang="el-GR" altLang="el-GR" sz="1600" baseline="-25000">
                <a:solidFill>
                  <a:srgbClr val="000000"/>
                </a:solidFill>
                <a:latin typeface="Arial" panose="020B0604020202020204" pitchFamily="34" charset="0"/>
                <a:ea typeface="Arial Unicode MS" pitchFamily="34" charset="-128"/>
              </a:rPr>
              <a:t>2</a:t>
            </a:r>
            <a:r>
              <a:rPr lang="el-GR" altLang="el-GR" sz="1600">
                <a:solidFill>
                  <a:srgbClr val="000000"/>
                </a:solidFill>
                <a:latin typeface="Arial" panose="020B0604020202020204" pitchFamily="34" charset="0"/>
                <a:ea typeface="Arial Unicode MS" pitchFamily="34" charset="-128"/>
              </a:rPr>
              <a:t>, εισάγεται στον βενζολικό δακτύλιο με ηλεκτρονιόφιλη υποκατάσταση.</a:t>
            </a:r>
            <a:endParaRPr lang="el-GR" altLang="el-GR" sz="1600">
              <a:latin typeface="Arial" panose="020B0604020202020204" pitchFamily="34" charset="0"/>
            </a:endParaRPr>
          </a:p>
        </p:txBody>
      </p:sp>
      <p:pic>
        <p:nvPicPr>
          <p:cNvPr id="27653" name="Picture 8">
            <a:extLst>
              <a:ext uri="{FF2B5EF4-FFF2-40B4-BE49-F238E27FC236}">
                <a16:creationId xmlns:a16="http://schemas.microsoft.com/office/drawing/2014/main" id="{1FE8EDD1-D632-4FF5-BCA4-9B634C878FF5}"/>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976313" y="2871788"/>
            <a:ext cx="721995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Rectangle 1">
            <a:extLst>
              <a:ext uri="{FF2B5EF4-FFF2-40B4-BE49-F238E27FC236}">
                <a16:creationId xmlns:a16="http://schemas.microsoft.com/office/drawing/2014/main" id="{C8C49FFA-5794-4E31-8260-0FCEA8C5A5D8}"/>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8675" name="Rectangle 3">
            <a:extLst>
              <a:ext uri="{FF2B5EF4-FFF2-40B4-BE49-F238E27FC236}">
                <a16:creationId xmlns:a16="http://schemas.microsoft.com/office/drawing/2014/main" id="{93814FE3-01DE-4E25-8F92-C04E2C5FD7BE}"/>
              </a:ext>
            </a:extLst>
          </p:cNvPr>
          <p:cNvSpPr>
            <a:spLocks noChangeArrowheads="1"/>
          </p:cNvSpPr>
          <p:nvPr/>
        </p:nvSpPr>
        <p:spPr bwMode="auto">
          <a:xfrm>
            <a:off x="458788" y="1071563"/>
            <a:ext cx="2693987"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Νίτρωση του Βενζολίου</a:t>
            </a:r>
          </a:p>
        </p:txBody>
      </p:sp>
      <p:sp>
        <p:nvSpPr>
          <p:cNvPr id="28676" name="Rectangle 2">
            <a:extLst>
              <a:ext uri="{FF2B5EF4-FFF2-40B4-BE49-F238E27FC236}">
                <a16:creationId xmlns:a16="http://schemas.microsoft.com/office/drawing/2014/main" id="{6D52B740-2F30-4745-87FB-8429A9F7EDC0}"/>
              </a:ext>
            </a:extLst>
          </p:cNvPr>
          <p:cNvSpPr>
            <a:spLocks noChangeArrowheads="1"/>
          </p:cNvSpPr>
          <p:nvPr/>
        </p:nvSpPr>
        <p:spPr bwMode="auto">
          <a:xfrm>
            <a:off x="458788" y="1558925"/>
            <a:ext cx="82550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b="1">
                <a:solidFill>
                  <a:srgbClr val="000000"/>
                </a:solidFill>
                <a:latin typeface="Arial" panose="020B0604020202020204" pitchFamily="34" charset="0"/>
              </a:rPr>
              <a:t>1</a:t>
            </a:r>
            <a:r>
              <a:rPr lang="el-GR" altLang="el-GR" sz="1600" b="1" baseline="30000">
                <a:solidFill>
                  <a:srgbClr val="000000"/>
                </a:solidFill>
                <a:latin typeface="Arial" panose="020B0604020202020204" pitchFamily="34" charset="0"/>
              </a:rPr>
              <a:t>ο</a:t>
            </a:r>
            <a:r>
              <a:rPr lang="el-GR" altLang="el-GR" sz="1600" b="1">
                <a:solidFill>
                  <a:srgbClr val="000000"/>
                </a:solidFill>
                <a:latin typeface="Arial" panose="020B0604020202020204" pitchFamily="34" charset="0"/>
              </a:rPr>
              <a:t> Βήμα. </a:t>
            </a:r>
            <a:r>
              <a:rPr lang="el-GR" altLang="el-GR" sz="1600" b="1">
                <a:solidFill>
                  <a:srgbClr val="000000"/>
                </a:solidFill>
                <a:latin typeface="Arial" panose="020B0604020202020204" pitchFamily="34" charset="0"/>
                <a:ea typeface="Arial Unicode MS" pitchFamily="34" charset="-128"/>
              </a:rPr>
              <a:t>Δημιουργία ηλεκτρονιόφιλου. </a:t>
            </a:r>
            <a:r>
              <a:rPr lang="el-GR" altLang="el-GR" sz="1600">
                <a:solidFill>
                  <a:srgbClr val="000000"/>
                </a:solidFill>
                <a:latin typeface="Arial" panose="020B0604020202020204" pitchFamily="34" charset="0"/>
                <a:ea typeface="Arial Unicode MS" pitchFamily="34" charset="-128"/>
              </a:rPr>
              <a:t>Στη νίτρωση, το ηλεκτρόνιοφιλο είναι το </a:t>
            </a:r>
            <a:r>
              <a:rPr lang="el-GR" altLang="el-GR" sz="1600" baseline="30000">
                <a:solidFill>
                  <a:srgbClr val="000000"/>
                </a:solidFill>
                <a:latin typeface="Arial" panose="020B0604020202020204" pitchFamily="34" charset="0"/>
                <a:ea typeface="Arial Unicode MS" pitchFamily="34" charset="-128"/>
              </a:rPr>
              <a:t>+</a:t>
            </a:r>
            <a:r>
              <a:rPr lang="el-GR" altLang="el-GR" sz="1600">
                <a:solidFill>
                  <a:srgbClr val="000000"/>
                </a:solidFill>
                <a:latin typeface="Arial" panose="020B0604020202020204" pitchFamily="34" charset="0"/>
                <a:ea typeface="Arial Unicode MS" pitchFamily="34" charset="-128"/>
              </a:rPr>
              <a:t>ΝΟ</a:t>
            </a:r>
            <a:r>
              <a:rPr lang="el-GR" altLang="el-GR" sz="1600" baseline="-25000">
                <a:solidFill>
                  <a:srgbClr val="000000"/>
                </a:solidFill>
                <a:latin typeface="Arial" panose="020B0604020202020204" pitchFamily="34" charset="0"/>
                <a:ea typeface="Arial Unicode MS" pitchFamily="34" charset="-128"/>
              </a:rPr>
              <a:t>2</a:t>
            </a:r>
            <a:r>
              <a:rPr lang="el-GR" altLang="el-GR" sz="1600">
                <a:solidFill>
                  <a:srgbClr val="000000"/>
                </a:solidFill>
                <a:latin typeface="Arial" panose="020B0604020202020204" pitchFamily="34" charset="0"/>
                <a:ea typeface="Arial Unicode MS" pitchFamily="34" charset="-128"/>
              </a:rPr>
              <a:t>, (ιόν νιτρωνίου). Αυτό το ιόν σχηματίζεται από την καταλυόμενη με οξύ απομάκρυνση μορίων νερού από το </a:t>
            </a:r>
            <a:r>
              <a:rPr lang="en-US" altLang="el-GR" sz="1600">
                <a:solidFill>
                  <a:srgbClr val="000000"/>
                </a:solidFill>
                <a:latin typeface="Arial" panose="020B0604020202020204" pitchFamily="34" charset="0"/>
                <a:ea typeface="Arial Unicode MS" pitchFamily="34" charset="-128"/>
              </a:rPr>
              <a:t>HNO</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pic>
        <p:nvPicPr>
          <p:cNvPr id="28677" name="Picture 6">
            <a:extLst>
              <a:ext uri="{FF2B5EF4-FFF2-40B4-BE49-F238E27FC236}">
                <a16:creationId xmlns:a16="http://schemas.microsoft.com/office/drawing/2014/main" id="{113862C1-290F-498F-A1EF-78C219C4CCAB}"/>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723900" y="2925763"/>
            <a:ext cx="7724775" cy="1085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8678" name="Picture 9">
            <a:extLst>
              <a:ext uri="{FF2B5EF4-FFF2-40B4-BE49-F238E27FC236}">
                <a16:creationId xmlns:a16="http://schemas.microsoft.com/office/drawing/2014/main" id="{F41D5749-F182-4E5F-8FEA-DACCA456CAA7}"/>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020763" y="4108450"/>
            <a:ext cx="6877050" cy="1190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1">
            <a:extLst>
              <a:ext uri="{FF2B5EF4-FFF2-40B4-BE49-F238E27FC236}">
                <a16:creationId xmlns:a16="http://schemas.microsoft.com/office/drawing/2014/main" id="{8F13BE92-D48C-4C95-A215-E089EE23C1D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29699" name="Rectangle 3">
            <a:extLst>
              <a:ext uri="{FF2B5EF4-FFF2-40B4-BE49-F238E27FC236}">
                <a16:creationId xmlns:a16="http://schemas.microsoft.com/office/drawing/2014/main" id="{C13CCABC-D3B1-4F48-842F-D911C7511A8A}"/>
              </a:ext>
            </a:extLst>
          </p:cNvPr>
          <p:cNvSpPr>
            <a:spLocks noChangeArrowheads="1"/>
          </p:cNvSpPr>
          <p:nvPr/>
        </p:nvSpPr>
        <p:spPr bwMode="auto">
          <a:xfrm>
            <a:off x="458788" y="1071563"/>
            <a:ext cx="2693987"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Νίτρωση του Βενζολίου</a:t>
            </a:r>
          </a:p>
        </p:txBody>
      </p:sp>
      <p:sp>
        <p:nvSpPr>
          <p:cNvPr id="29700" name="Rectangle 4">
            <a:extLst>
              <a:ext uri="{FF2B5EF4-FFF2-40B4-BE49-F238E27FC236}">
                <a16:creationId xmlns:a16="http://schemas.microsoft.com/office/drawing/2014/main" id="{894D227C-9570-468B-88EA-0ADA0ED356B2}"/>
              </a:ext>
            </a:extLst>
          </p:cNvPr>
          <p:cNvSpPr>
            <a:spLocks noChangeArrowheads="1"/>
          </p:cNvSpPr>
          <p:nvPr/>
        </p:nvSpPr>
        <p:spPr bwMode="auto">
          <a:xfrm>
            <a:off x="458788" y="1425575"/>
            <a:ext cx="8380412"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b="1">
                <a:latin typeface="Arial" panose="020B0604020202020204" pitchFamily="34" charset="0"/>
              </a:rPr>
              <a:t>2</a:t>
            </a:r>
            <a:r>
              <a:rPr lang="el-GR" altLang="el-GR" sz="1600" b="1" baseline="30000">
                <a:latin typeface="Arial" panose="020B0604020202020204" pitchFamily="34" charset="0"/>
              </a:rPr>
              <a:t>ο</a:t>
            </a:r>
            <a:r>
              <a:rPr lang="el-GR" altLang="el-GR" sz="1600" b="1">
                <a:latin typeface="Arial" panose="020B0604020202020204" pitchFamily="34" charset="0"/>
              </a:rPr>
              <a:t> Βήμα. </a:t>
            </a:r>
            <a:r>
              <a:rPr lang="el-GR" altLang="el-GR" sz="1600">
                <a:latin typeface="Arial" panose="020B0604020202020204" pitchFamily="34" charset="0"/>
              </a:rPr>
              <a:t>Αντίδραση των </a:t>
            </a:r>
            <a:r>
              <a:rPr lang="el-GR" altLang="el-GR" sz="1600" i="1">
                <a:latin typeface="Arial" panose="020B0604020202020204" pitchFamily="34" charset="0"/>
              </a:rPr>
              <a:t>π</a:t>
            </a:r>
            <a:r>
              <a:rPr lang="el-GR" altLang="el-GR" sz="1600">
                <a:latin typeface="Arial" panose="020B0604020202020204" pitchFamily="34" charset="0"/>
              </a:rPr>
              <a:t> ηλεκτρονίων του βενζολικού δακτυλίου με το ηλεκτρονιόφιλο, ώστε να σχηματιστεί ένα, σταθεροποιημένο λόγω συντονισμού, ενδιάμεσο καρβοκατιόν (ιόν αρενίου).</a:t>
            </a:r>
          </a:p>
        </p:txBody>
      </p:sp>
      <p:pic>
        <p:nvPicPr>
          <p:cNvPr id="29701" name="Picture 7">
            <a:extLst>
              <a:ext uri="{FF2B5EF4-FFF2-40B4-BE49-F238E27FC236}">
                <a16:creationId xmlns:a16="http://schemas.microsoft.com/office/drawing/2014/main" id="{8576B056-A735-4A9F-B527-6F7BDC601FF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2338388"/>
            <a:ext cx="7200900" cy="1657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702" name="Rectangle 8">
            <a:extLst>
              <a:ext uri="{FF2B5EF4-FFF2-40B4-BE49-F238E27FC236}">
                <a16:creationId xmlns:a16="http://schemas.microsoft.com/office/drawing/2014/main" id="{40849DBE-A530-4855-9FD9-30F48399C8F7}"/>
              </a:ext>
            </a:extLst>
          </p:cNvPr>
          <p:cNvSpPr>
            <a:spLocks noChangeArrowheads="1"/>
          </p:cNvSpPr>
          <p:nvPr/>
        </p:nvSpPr>
        <p:spPr bwMode="auto">
          <a:xfrm>
            <a:off x="458788" y="3965575"/>
            <a:ext cx="8120062"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b="1">
                <a:solidFill>
                  <a:srgbClr val="000000"/>
                </a:solidFill>
                <a:latin typeface="Arial" panose="020B0604020202020204" pitchFamily="34" charset="0"/>
              </a:rPr>
              <a:t>3</a:t>
            </a:r>
            <a:r>
              <a:rPr lang="el-GR" altLang="el-GR" sz="1600" b="1" baseline="30000">
                <a:solidFill>
                  <a:srgbClr val="000000"/>
                </a:solidFill>
                <a:latin typeface="Arial" panose="020B0604020202020204" pitchFamily="34" charset="0"/>
              </a:rPr>
              <a:t>ο</a:t>
            </a:r>
            <a:r>
              <a:rPr lang="el-GR" altLang="el-GR" sz="1600" b="1">
                <a:solidFill>
                  <a:srgbClr val="000000"/>
                </a:solidFill>
                <a:latin typeface="Arial" panose="020B0604020202020204" pitchFamily="34" charset="0"/>
              </a:rPr>
              <a:t> Βήμα. </a:t>
            </a:r>
            <a:r>
              <a:rPr lang="el-GR" altLang="el-GR" sz="1600">
                <a:solidFill>
                  <a:srgbClr val="000000"/>
                </a:solidFill>
                <a:latin typeface="Arial" panose="020B0604020202020204" pitchFamily="34" charset="0"/>
              </a:rPr>
              <a:t>Απώλεια ενός πρωτονίου από το ενδιάμεσο καρβοκατιόν για να σχηματιστεί η υποκατεστημένη αρωματική ένωση.</a:t>
            </a:r>
            <a:endParaRPr lang="el-GR" altLang="el-GR" sz="1600">
              <a:latin typeface="Arial" panose="020B0604020202020204" pitchFamily="34" charset="0"/>
            </a:endParaRPr>
          </a:p>
        </p:txBody>
      </p:sp>
      <p:pic>
        <p:nvPicPr>
          <p:cNvPr id="29703" name="Picture 11">
            <a:extLst>
              <a:ext uri="{FF2B5EF4-FFF2-40B4-BE49-F238E27FC236}">
                <a16:creationId xmlns:a16="http://schemas.microsoft.com/office/drawing/2014/main" id="{59251996-62C4-42AF-9716-4300009AD2BD}"/>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4603750"/>
            <a:ext cx="7848600" cy="1657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1">
            <a:extLst>
              <a:ext uri="{FF2B5EF4-FFF2-40B4-BE49-F238E27FC236}">
                <a16:creationId xmlns:a16="http://schemas.microsoft.com/office/drawing/2014/main" id="{C887CD86-A0C1-4D10-9A6B-4441980A648D}"/>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0723" name="Rectangle 3">
            <a:extLst>
              <a:ext uri="{FF2B5EF4-FFF2-40B4-BE49-F238E27FC236}">
                <a16:creationId xmlns:a16="http://schemas.microsoft.com/office/drawing/2014/main" id="{17280472-1FF6-45D2-9E0F-673EAC51BD55}"/>
              </a:ext>
            </a:extLst>
          </p:cNvPr>
          <p:cNvSpPr>
            <a:spLocks noChangeArrowheads="1"/>
          </p:cNvSpPr>
          <p:nvPr/>
        </p:nvSpPr>
        <p:spPr bwMode="auto">
          <a:xfrm>
            <a:off x="458788" y="1071563"/>
            <a:ext cx="32893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Δ. Σουλφωνίωση του Βενζολίου</a:t>
            </a:r>
          </a:p>
        </p:txBody>
      </p:sp>
      <p:pic>
        <p:nvPicPr>
          <p:cNvPr id="30724" name="Picture 5">
            <a:extLst>
              <a:ext uri="{FF2B5EF4-FFF2-40B4-BE49-F238E27FC236}">
                <a16:creationId xmlns:a16="http://schemas.microsoft.com/office/drawing/2014/main" id="{5D51A0E5-2F42-4AB8-A72A-C6559DD51F62}"/>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1435100"/>
            <a:ext cx="6858000" cy="1095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25" name="Rectangle 6">
            <a:extLst>
              <a:ext uri="{FF2B5EF4-FFF2-40B4-BE49-F238E27FC236}">
                <a16:creationId xmlns:a16="http://schemas.microsoft.com/office/drawing/2014/main" id="{30BBF178-FBBD-45AB-9968-5937D404E040}"/>
              </a:ext>
            </a:extLst>
          </p:cNvPr>
          <p:cNvSpPr>
            <a:spLocks noChangeArrowheads="1"/>
          </p:cNvSpPr>
          <p:nvPr/>
        </p:nvSpPr>
        <p:spPr bwMode="auto">
          <a:xfrm>
            <a:off x="458788" y="2554288"/>
            <a:ext cx="8432800"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αντίδραση </a:t>
            </a:r>
            <a:r>
              <a:rPr lang="el-GR" altLang="el-GR" sz="1600" i="1">
                <a:solidFill>
                  <a:srgbClr val="000000"/>
                </a:solidFill>
                <a:latin typeface="Arial" panose="020B0604020202020204" pitchFamily="34" charset="0"/>
                <a:ea typeface="Arial Unicode MS" pitchFamily="34" charset="-128"/>
              </a:rPr>
              <a:t>σουλφονίωσης</a:t>
            </a:r>
            <a:r>
              <a:rPr lang="el-GR" altLang="el-GR" sz="1600">
                <a:solidFill>
                  <a:srgbClr val="000000"/>
                </a:solidFill>
                <a:latin typeface="Arial" panose="020B0604020202020204" pitchFamily="34" charset="0"/>
                <a:ea typeface="Arial Unicode MS" pitchFamily="34" charset="-128"/>
              </a:rPr>
              <a:t>, πραγματοποιείται με δύο μηχανισμούς ταυτόχρονα. Και οι δύο μηχανισμοί εμπλέκουν το τριοξείδιο του θείου, ένα ατμίζον υγρό που αντιδρά βίαια με το νερό για να δώσει </a:t>
            </a:r>
            <a:r>
              <a:rPr lang="en-US" altLang="el-GR" sz="1600">
                <a:solidFill>
                  <a:srgbClr val="000000"/>
                </a:solidFill>
                <a:latin typeface="Arial" panose="020B0604020202020204" pitchFamily="34" charset="0"/>
                <a:ea typeface="Arial Unicode MS" pitchFamily="34" charset="-128"/>
              </a:rPr>
              <a:t>H</a:t>
            </a:r>
            <a:r>
              <a:rPr lang="el-GR" altLang="el-GR" sz="1600" baseline="-25000">
                <a:solidFill>
                  <a:srgbClr val="000000"/>
                </a:solidFill>
                <a:latin typeface="Arial" panose="020B0604020202020204" pitchFamily="34" charset="0"/>
                <a:ea typeface="Arial Unicode MS" pitchFamily="34" charset="-128"/>
              </a:rPr>
              <a:t>2</a:t>
            </a:r>
            <a:r>
              <a:rPr lang="en-US" altLang="el-GR" sz="1600">
                <a:solidFill>
                  <a:srgbClr val="000000"/>
                </a:solidFill>
                <a:latin typeface="Arial" panose="020B0604020202020204" pitchFamily="34" charset="0"/>
                <a:ea typeface="Arial Unicode MS" pitchFamily="34" charset="-128"/>
              </a:rPr>
              <a:t>SO</a:t>
            </a:r>
            <a:r>
              <a:rPr lang="el-GR" altLang="el-GR" sz="1600" baseline="-25000">
                <a:solidFill>
                  <a:srgbClr val="000000"/>
                </a:solidFill>
                <a:latin typeface="Arial" panose="020B0604020202020204" pitchFamily="34" charset="0"/>
                <a:ea typeface="Arial Unicode MS" pitchFamily="34" charset="-128"/>
              </a:rPr>
              <a:t>4</a:t>
            </a:r>
            <a:r>
              <a:rPr lang="el-GR" altLang="el-GR" sz="1600">
                <a:solidFill>
                  <a:srgbClr val="000000"/>
                </a:solidFill>
                <a:latin typeface="Arial" panose="020B0604020202020204" pitchFamily="34" charset="0"/>
                <a:ea typeface="Arial Unicode MS" pitchFamily="34" charset="-128"/>
              </a:rPr>
              <a:t>. Η πηγή του </a:t>
            </a:r>
            <a:r>
              <a:rPr lang="en-US" altLang="el-GR" sz="1600">
                <a:solidFill>
                  <a:srgbClr val="000000"/>
                </a:solidFill>
                <a:latin typeface="Arial" panose="020B0604020202020204" pitchFamily="34" charset="0"/>
                <a:ea typeface="Arial Unicode MS" pitchFamily="34" charset="-128"/>
              </a:rPr>
              <a:t>S</a:t>
            </a:r>
            <a:r>
              <a:rPr lang="el-GR" altLang="el-GR" sz="1600">
                <a:solidFill>
                  <a:srgbClr val="000000"/>
                </a:solidFill>
                <a:latin typeface="Arial" panose="020B0604020202020204" pitchFamily="34" charset="0"/>
                <a:ea typeface="Arial Unicode MS" pitchFamily="34" charset="-128"/>
              </a:rPr>
              <a:t>Ο</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για την σουλφονίωση είναι συνήθως ένα διάλυμα </a:t>
            </a:r>
            <a:r>
              <a:rPr lang="en-US" altLang="el-GR" sz="1600">
                <a:solidFill>
                  <a:srgbClr val="000000"/>
                </a:solidFill>
                <a:latin typeface="Arial" panose="020B0604020202020204" pitchFamily="34" charset="0"/>
                <a:ea typeface="Arial Unicode MS" pitchFamily="34" charset="-128"/>
              </a:rPr>
              <a:t>S</a:t>
            </a:r>
            <a:r>
              <a:rPr lang="el-GR" altLang="el-GR" sz="1600">
                <a:solidFill>
                  <a:srgbClr val="000000"/>
                </a:solidFill>
                <a:latin typeface="Arial" panose="020B0604020202020204" pitchFamily="34" charset="0"/>
                <a:ea typeface="Arial Unicode MS" pitchFamily="34" charset="-128"/>
              </a:rPr>
              <a:t>Ο</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σε πυκνό </a:t>
            </a:r>
            <a:r>
              <a:rPr lang="en-US" altLang="el-GR" sz="1600">
                <a:solidFill>
                  <a:srgbClr val="000000"/>
                </a:solidFill>
                <a:latin typeface="Arial" panose="020B0604020202020204" pitchFamily="34" charset="0"/>
                <a:ea typeface="Arial Unicode MS" pitchFamily="34" charset="-128"/>
              </a:rPr>
              <a:t>H</a:t>
            </a:r>
            <a:r>
              <a:rPr lang="el-GR" altLang="el-GR" sz="1600" baseline="-25000">
                <a:solidFill>
                  <a:srgbClr val="000000"/>
                </a:solidFill>
                <a:latin typeface="Arial" panose="020B0604020202020204" pitchFamily="34" charset="0"/>
                <a:ea typeface="Arial Unicode MS" pitchFamily="34" charset="-128"/>
              </a:rPr>
              <a:t>2</a:t>
            </a:r>
            <a:r>
              <a:rPr lang="en-US" altLang="el-GR" sz="1600">
                <a:solidFill>
                  <a:srgbClr val="000000"/>
                </a:solidFill>
                <a:latin typeface="Arial" panose="020B0604020202020204" pitchFamily="34" charset="0"/>
                <a:ea typeface="Arial Unicode MS" pitchFamily="34" charset="-128"/>
              </a:rPr>
              <a:t>SO</a:t>
            </a:r>
            <a:r>
              <a:rPr lang="el-GR" altLang="el-GR" sz="1600" baseline="-25000">
                <a:solidFill>
                  <a:srgbClr val="000000"/>
                </a:solidFill>
                <a:latin typeface="Arial" panose="020B0604020202020204" pitchFamily="34" charset="0"/>
                <a:ea typeface="Arial Unicode MS" pitchFamily="34" charset="-128"/>
              </a:rPr>
              <a:t>4</a:t>
            </a:r>
            <a:r>
              <a:rPr lang="el-GR" altLang="el-GR" sz="1600">
                <a:solidFill>
                  <a:srgbClr val="000000"/>
                </a:solidFill>
                <a:latin typeface="Arial" panose="020B0604020202020204" pitchFamily="34" charset="0"/>
                <a:ea typeface="Arial Unicode MS" pitchFamily="34" charset="-128"/>
              </a:rPr>
              <a:t> που ονομάζεται</a:t>
            </a:r>
            <a:r>
              <a:rPr lang="el-GR" altLang="el-GR" sz="1600" i="1">
                <a:solidFill>
                  <a:srgbClr val="000000"/>
                </a:solidFill>
                <a:latin typeface="Arial" panose="020B0604020202020204" pitchFamily="34" charset="0"/>
                <a:ea typeface="Arial Unicode MS" pitchFamily="34" charset="-128"/>
              </a:rPr>
              <a:t> ατμίζον θειικό οξύ</a:t>
            </a:r>
            <a:r>
              <a:rPr lang="el-GR" altLang="el-GR" sz="1600">
                <a:solidFill>
                  <a:srgbClr val="000000"/>
                </a:solidFill>
                <a:latin typeface="Arial" panose="020B0604020202020204" pitchFamily="34" charset="0"/>
                <a:ea typeface="Arial Unicode MS" pitchFamily="34" charset="-128"/>
              </a:rPr>
              <a:t> ή έλαιο</a:t>
            </a:r>
            <a:r>
              <a:rPr lang="el-GR" altLang="el-GR" sz="1600">
                <a:solidFill>
                  <a:srgbClr val="000000"/>
                </a:solidFill>
                <a:latin typeface="Arial" panose="020B0604020202020204" pitchFamily="34" charset="0"/>
              </a:rPr>
              <a:t> </a:t>
            </a:r>
            <a:r>
              <a:rPr lang="el-GR" altLang="el-GR" sz="1600">
                <a:solidFill>
                  <a:srgbClr val="000000"/>
                </a:solidFill>
                <a:latin typeface="Arial" panose="020B0604020202020204" pitchFamily="34" charset="0"/>
                <a:ea typeface="Arial Unicode MS" pitchFamily="34" charset="-128"/>
              </a:rPr>
              <a:t>(oleum). Το ατμίζον θειικό οξύ είναι ένα από τα πιο ισχυρά οξέα που είναι διαθέσιμα.</a:t>
            </a:r>
            <a:endParaRPr lang="el-GR" altLang="el-GR" sz="1600">
              <a:latin typeface="Arial" panose="020B0604020202020204" pitchFamily="34" charset="0"/>
            </a:endParaRPr>
          </a:p>
        </p:txBody>
      </p:sp>
      <p:pic>
        <p:nvPicPr>
          <p:cNvPr id="30726" name="Picture 10">
            <a:extLst>
              <a:ext uri="{FF2B5EF4-FFF2-40B4-BE49-F238E27FC236}">
                <a16:creationId xmlns:a16="http://schemas.microsoft.com/office/drawing/2014/main" id="{D7834FEF-C7AC-4626-8E77-A69489BD2E99}"/>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4057650"/>
            <a:ext cx="8372475" cy="2571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1">
            <a:extLst>
              <a:ext uri="{FF2B5EF4-FFF2-40B4-BE49-F238E27FC236}">
                <a16:creationId xmlns:a16="http://schemas.microsoft.com/office/drawing/2014/main" id="{47AE63D6-8334-4A63-A156-24A0250F50C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1747" name="Rectangle 3">
            <a:extLst>
              <a:ext uri="{FF2B5EF4-FFF2-40B4-BE49-F238E27FC236}">
                <a16:creationId xmlns:a16="http://schemas.microsoft.com/office/drawing/2014/main" id="{441946F6-1747-4405-902F-446D4C72F3C2}"/>
              </a:ext>
            </a:extLst>
          </p:cNvPr>
          <p:cNvSpPr>
            <a:spLocks noChangeArrowheads="1"/>
          </p:cNvSpPr>
          <p:nvPr/>
        </p:nvSpPr>
        <p:spPr bwMode="auto">
          <a:xfrm>
            <a:off x="458788" y="935038"/>
            <a:ext cx="43688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Ε. Αλκυλίωση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pic>
        <p:nvPicPr>
          <p:cNvPr id="31748" name="Picture 4">
            <a:extLst>
              <a:ext uri="{FF2B5EF4-FFF2-40B4-BE49-F238E27FC236}">
                <a16:creationId xmlns:a16="http://schemas.microsoft.com/office/drawing/2014/main" id="{B894DD71-231B-42D5-91F4-2F5CB9320068}"/>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2582863"/>
            <a:ext cx="8372475" cy="1476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749" name="Rectangle 7">
            <a:extLst>
              <a:ext uri="{FF2B5EF4-FFF2-40B4-BE49-F238E27FC236}">
                <a16:creationId xmlns:a16="http://schemas.microsoft.com/office/drawing/2014/main" id="{C0059071-807C-4BFD-9FE8-D7F89D660110}"/>
              </a:ext>
            </a:extLst>
          </p:cNvPr>
          <p:cNvSpPr>
            <a:spLocks noChangeArrowheads="1"/>
          </p:cNvSpPr>
          <p:nvPr/>
        </p:nvSpPr>
        <p:spPr bwMode="auto">
          <a:xfrm>
            <a:off x="458788" y="1273175"/>
            <a:ext cx="8493125"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αντίδραση ενός αλκυλαλογονιδίου με το βενζόλιο παρουσία ενός οξέος κατά </a:t>
            </a:r>
            <a:r>
              <a:rPr lang="en-US" altLang="el-GR" sz="1600">
                <a:solidFill>
                  <a:srgbClr val="000000"/>
                </a:solidFill>
                <a:latin typeface="Arial" panose="020B0604020202020204" pitchFamily="34" charset="0"/>
                <a:ea typeface="Arial Unicode MS" pitchFamily="34" charset="-128"/>
              </a:rPr>
              <a:t>Lewis </a:t>
            </a:r>
            <a:r>
              <a:rPr lang="el-GR" altLang="el-GR" sz="1600">
                <a:solidFill>
                  <a:srgbClr val="000000"/>
                </a:solidFill>
                <a:latin typeface="Arial" panose="020B0604020202020204" pitchFamily="34" charset="0"/>
                <a:ea typeface="Arial Unicode MS" pitchFamily="34" charset="-128"/>
              </a:rPr>
              <a:t>ως καταλύτη δίνει ένα αλκυλοβενζόλιο. Στην αλκυλίωση </a:t>
            </a:r>
            <a:r>
              <a:rPr lang="en-US" altLang="el-GR" sz="1600">
                <a:solidFill>
                  <a:srgbClr val="000000"/>
                </a:solidFill>
                <a:latin typeface="Arial" panose="020B0604020202020204" pitchFamily="34" charset="0"/>
                <a:ea typeface="Arial Unicode MS" pitchFamily="34" charset="-128"/>
              </a:rPr>
              <a:t>Friedel</a:t>
            </a:r>
            <a:r>
              <a:rPr lang="el-GR" altLang="el-GR" sz="1600">
                <a:solidFill>
                  <a:srgbClr val="000000"/>
                </a:solidFill>
                <a:latin typeface="Arial" panose="020B0604020202020204" pitchFamily="34" charset="0"/>
                <a:ea typeface="Arial Unicode MS" pitchFamily="34" charset="-128"/>
              </a:rPr>
              <a:t>-</a:t>
            </a:r>
            <a:r>
              <a:rPr lang="en-US" altLang="el-GR" sz="1600">
                <a:solidFill>
                  <a:srgbClr val="000000"/>
                </a:solidFill>
                <a:latin typeface="Arial" panose="020B0604020202020204" pitchFamily="34" charset="0"/>
                <a:ea typeface="Arial Unicode MS" pitchFamily="34" charset="-128"/>
              </a:rPr>
              <a:t>Crafts</a:t>
            </a:r>
            <a:r>
              <a:rPr lang="el-GR" altLang="el-GR" sz="1600">
                <a:solidFill>
                  <a:srgbClr val="000000"/>
                </a:solidFill>
                <a:latin typeface="Arial" panose="020B0604020202020204" pitchFamily="34" charset="0"/>
                <a:ea typeface="Arial Unicode MS" pitchFamily="34" charset="-128"/>
              </a:rPr>
              <a:t>, μια αλκυλομάδα μεταφέρεται σε έναν αρωματικό δακτύλιο παρουσία ενός όξινου καταλύτη. Η αλκυλομάδα προέρχεται από ένα αλκυλαλογονίδιο και ο καταλύτης είναι το τριχλωριούχο αργίλιο (</a:t>
            </a:r>
            <a:r>
              <a:rPr lang="en-US" altLang="el-GR" sz="1600">
                <a:solidFill>
                  <a:srgbClr val="000000"/>
                </a:solidFill>
                <a:latin typeface="Arial" panose="020B0604020202020204" pitchFamily="34" charset="0"/>
                <a:ea typeface="Arial Unicode MS" pitchFamily="34" charset="-128"/>
              </a:rPr>
              <a:t>AlCl</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οξύ κατά </a:t>
            </a:r>
            <a:r>
              <a:rPr lang="en-US" altLang="el-GR" sz="1600">
                <a:solidFill>
                  <a:srgbClr val="000000"/>
                </a:solidFill>
                <a:latin typeface="Arial" panose="020B0604020202020204" pitchFamily="34" charset="0"/>
                <a:ea typeface="Arial Unicode MS" pitchFamily="34" charset="-128"/>
              </a:rPr>
              <a:t>Lewis</a:t>
            </a:r>
            <a:r>
              <a:rPr lang="el-GR" altLang="el-GR" sz="1600">
                <a:solidFill>
                  <a:srgbClr val="000000"/>
                </a:solidFill>
                <a:latin typeface="Arial" panose="020B0604020202020204" pitchFamily="34" charset="0"/>
                <a:ea typeface="Arial Unicode MS" pitchFamily="34" charset="-128"/>
              </a:rPr>
              <a:t>)</a:t>
            </a:r>
            <a:r>
              <a:rPr lang="en-US"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pic>
        <p:nvPicPr>
          <p:cNvPr id="31750" name="Picture 9">
            <a:extLst>
              <a:ext uri="{FF2B5EF4-FFF2-40B4-BE49-F238E27FC236}">
                <a16:creationId xmlns:a16="http://schemas.microsoft.com/office/drawing/2014/main" id="{EACB0192-9553-4204-941D-6A54B7BBA867}"/>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5189538"/>
            <a:ext cx="7505700" cy="666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751" name="Rectangle 11">
            <a:extLst>
              <a:ext uri="{FF2B5EF4-FFF2-40B4-BE49-F238E27FC236}">
                <a16:creationId xmlns:a16="http://schemas.microsoft.com/office/drawing/2014/main" id="{778E50AB-E90E-46B2-8784-48BEF57983E5}"/>
              </a:ext>
            </a:extLst>
          </p:cNvPr>
          <p:cNvSpPr>
            <a:spLocks noChangeArrowheads="1"/>
          </p:cNvSpPr>
          <p:nvPr/>
        </p:nvSpPr>
        <p:spPr bwMode="auto">
          <a:xfrm>
            <a:off x="458788" y="4059238"/>
            <a:ext cx="8615362"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ηλεκτρονιόφιλο σε μία αλκυλίωση </a:t>
            </a:r>
            <a:r>
              <a:rPr lang="en-US" altLang="el-GR" sz="1600">
                <a:solidFill>
                  <a:srgbClr val="000000"/>
                </a:solidFill>
                <a:latin typeface="Arial" panose="020B0604020202020204" pitchFamily="34" charset="0"/>
                <a:ea typeface="Arial Unicode MS" pitchFamily="34" charset="-128"/>
              </a:rPr>
              <a:t>Friedel</a:t>
            </a:r>
            <a:r>
              <a:rPr lang="el-GR" altLang="el-GR" sz="1600">
                <a:solidFill>
                  <a:srgbClr val="000000"/>
                </a:solidFill>
                <a:latin typeface="Arial" panose="020B0604020202020204" pitchFamily="34" charset="0"/>
                <a:ea typeface="Arial Unicode MS" pitchFamily="34" charset="-128"/>
              </a:rPr>
              <a:t>-</a:t>
            </a:r>
            <a:r>
              <a:rPr lang="en-US" altLang="el-GR" sz="1600">
                <a:solidFill>
                  <a:srgbClr val="000000"/>
                </a:solidFill>
                <a:latin typeface="Arial" panose="020B0604020202020204" pitchFamily="34" charset="0"/>
                <a:ea typeface="Arial Unicode MS" pitchFamily="34" charset="-128"/>
              </a:rPr>
              <a:t>Crafts</a:t>
            </a:r>
            <a:r>
              <a:rPr lang="el-GR" altLang="el-GR" sz="1600">
                <a:solidFill>
                  <a:srgbClr val="000000"/>
                </a:solidFill>
                <a:latin typeface="Arial" panose="020B0604020202020204" pitchFamily="34" charset="0"/>
                <a:ea typeface="Arial Unicode MS" pitchFamily="34" charset="-128"/>
              </a:rPr>
              <a:t> σχηματίζεται με τη συμπλοκοποίηση του οξέος κατά </a:t>
            </a:r>
            <a:r>
              <a:rPr lang="en-US" altLang="el-GR" sz="1600">
                <a:solidFill>
                  <a:srgbClr val="000000"/>
                </a:solidFill>
                <a:latin typeface="Arial" panose="020B0604020202020204" pitchFamily="34" charset="0"/>
                <a:ea typeface="Arial Unicode MS" pitchFamily="34" charset="-128"/>
              </a:rPr>
              <a:t>Lewis </a:t>
            </a:r>
            <a:r>
              <a:rPr lang="el-GR" altLang="el-GR" sz="1600">
                <a:solidFill>
                  <a:srgbClr val="000000"/>
                </a:solidFill>
                <a:latin typeface="Arial" panose="020B0604020202020204" pitchFamily="34" charset="0"/>
                <a:ea typeface="Arial Unicode MS" pitchFamily="34" charset="-128"/>
              </a:rPr>
              <a:t>(AlCl</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με το αλογόνο ενός αλκυλαλογονιδίου κατά τον ίδιο τρόπο που το ηλεκτρονιόφιλο στη βρωμίωση του βενζολίου σχηματίζεται με την συμπλοκοποίηση του </a:t>
            </a:r>
            <a:r>
              <a:rPr lang="en-US" altLang="el-GR" sz="1600">
                <a:solidFill>
                  <a:srgbClr val="000000"/>
                </a:solidFill>
                <a:latin typeface="Arial" panose="020B0604020202020204" pitchFamily="34" charset="0"/>
                <a:ea typeface="Arial Unicode MS" pitchFamily="34" charset="-128"/>
              </a:rPr>
              <a:t>FeBr</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με </a:t>
            </a:r>
            <a:r>
              <a:rPr lang="en-US" altLang="el-GR" sz="1600">
                <a:solidFill>
                  <a:srgbClr val="000000"/>
                </a:solidFill>
                <a:latin typeface="Arial" panose="020B0604020202020204" pitchFamily="34" charset="0"/>
                <a:ea typeface="Arial Unicode MS" pitchFamily="34" charset="-128"/>
              </a:rPr>
              <a:t>Br</a:t>
            </a:r>
            <a:r>
              <a:rPr lang="el-GR" altLang="el-GR" sz="1600" baseline="-25000">
                <a:solidFill>
                  <a:srgbClr val="000000"/>
                </a:solidFill>
                <a:latin typeface="Arial" panose="020B0604020202020204" pitchFamily="34" charset="0"/>
                <a:ea typeface="Arial Unicode MS" pitchFamily="34" charset="-128"/>
              </a:rPr>
              <a:t>2</a:t>
            </a:r>
            <a:r>
              <a:rPr lang="en-US" altLang="el-GR" sz="1600" baseline="-25000">
                <a:solidFill>
                  <a:srgbClr val="000000"/>
                </a:solidFill>
                <a:latin typeface="Arial" panose="020B0604020202020204" pitchFamily="34" charset="0"/>
                <a:ea typeface="Arial Unicode MS" pitchFamily="34" charset="-128"/>
              </a:rPr>
              <a:t> .</a:t>
            </a:r>
            <a:r>
              <a:rPr lang="el-GR" altLang="el-GR" sz="1600">
                <a:solidFill>
                  <a:srgbClr val="000000"/>
                </a:solidFill>
                <a:latin typeface="Arial" panose="020B0604020202020204" pitchFamily="34" charset="0"/>
                <a:ea typeface="Arial Unicode MS" pitchFamily="34" charset="-128"/>
              </a:rPr>
              <a:t> </a:t>
            </a:r>
            <a:endParaRPr lang="el-GR" altLang="el-GR" sz="1600">
              <a:latin typeface="Arial" panose="020B0604020202020204" pitchFamily="34" charset="0"/>
            </a:endParaRPr>
          </a:p>
        </p:txBody>
      </p:sp>
    </p:spTree>
  </p:cSld>
  <p:clrMapOvr>
    <a:masterClrMapping/>
  </p:clrMapOvr>
  <p:transition>
    <p:wipe dir="r"/>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1">
            <a:extLst>
              <a:ext uri="{FF2B5EF4-FFF2-40B4-BE49-F238E27FC236}">
                <a16:creationId xmlns:a16="http://schemas.microsoft.com/office/drawing/2014/main" id="{3E6DE276-12D7-4A53-BBAC-902290AABFF0}"/>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2771" name="Rectangle 3">
            <a:extLst>
              <a:ext uri="{FF2B5EF4-FFF2-40B4-BE49-F238E27FC236}">
                <a16:creationId xmlns:a16="http://schemas.microsoft.com/office/drawing/2014/main" id="{D6668248-E4A3-4A56-8DA8-C3BB000796BC}"/>
              </a:ext>
            </a:extLst>
          </p:cNvPr>
          <p:cNvSpPr>
            <a:spLocks noChangeArrowheads="1"/>
          </p:cNvSpPr>
          <p:nvPr/>
        </p:nvSpPr>
        <p:spPr bwMode="auto">
          <a:xfrm>
            <a:off x="458788" y="935038"/>
            <a:ext cx="43688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Ε. Αλκυλίωση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pic>
        <p:nvPicPr>
          <p:cNvPr id="32772" name="Picture 5">
            <a:extLst>
              <a:ext uri="{FF2B5EF4-FFF2-40B4-BE49-F238E27FC236}">
                <a16:creationId xmlns:a16="http://schemas.microsoft.com/office/drawing/2014/main" id="{D098F856-6BBC-4FA9-BF73-A5F9DD90F6D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852488" y="2405063"/>
            <a:ext cx="7715250" cy="2657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2773" name="Rectangle 6">
            <a:extLst>
              <a:ext uri="{FF2B5EF4-FFF2-40B4-BE49-F238E27FC236}">
                <a16:creationId xmlns:a16="http://schemas.microsoft.com/office/drawing/2014/main" id="{CF49641A-8DD8-4625-8D41-408512AFDC44}"/>
              </a:ext>
            </a:extLst>
          </p:cNvPr>
          <p:cNvSpPr>
            <a:spLocks noChangeArrowheads="1"/>
          </p:cNvSpPr>
          <p:nvPr/>
        </p:nvSpPr>
        <p:spPr bwMode="auto">
          <a:xfrm>
            <a:off x="458788" y="1346200"/>
            <a:ext cx="8502650"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σύμπλοκο αλκυλαλογονιδίου-οξέος κατά </a:t>
            </a:r>
            <a:r>
              <a:rPr lang="en-US" altLang="el-GR" sz="1600">
                <a:solidFill>
                  <a:srgbClr val="000000"/>
                </a:solidFill>
                <a:latin typeface="Arial" panose="020B0604020202020204" pitchFamily="34" charset="0"/>
                <a:ea typeface="Arial Unicode MS" pitchFamily="34" charset="-128"/>
              </a:rPr>
              <a:t>Lewis</a:t>
            </a:r>
            <a:r>
              <a:rPr lang="el-GR" altLang="el-GR" sz="1600">
                <a:solidFill>
                  <a:srgbClr val="000000"/>
                </a:solidFill>
                <a:latin typeface="Arial" panose="020B0604020202020204" pitchFamily="34" charset="0"/>
                <a:ea typeface="Arial Unicode MS" pitchFamily="34" charset="-128"/>
              </a:rPr>
              <a:t>, είτε το καρβοκατιόν που προέρχεται από αυτό, μπορεί να λειτουργήσει ως ηλεκτρονιόφιλο στην αλκυλίωση </a:t>
            </a:r>
            <a:r>
              <a:rPr lang="en-US" altLang="el-GR" sz="1600">
                <a:solidFill>
                  <a:srgbClr val="000000"/>
                </a:solidFill>
                <a:latin typeface="Arial" panose="020B0604020202020204" pitchFamily="34" charset="0"/>
                <a:ea typeface="Arial Unicode MS" pitchFamily="34" charset="-128"/>
              </a:rPr>
              <a:t>Friedel</a:t>
            </a:r>
            <a:r>
              <a:rPr lang="el-GR" altLang="el-GR" sz="1600">
                <a:solidFill>
                  <a:srgbClr val="000000"/>
                </a:solidFill>
                <a:latin typeface="Arial" panose="020B0604020202020204" pitchFamily="34" charset="0"/>
                <a:ea typeface="Arial Unicode MS" pitchFamily="34" charset="-128"/>
              </a:rPr>
              <a:t>-</a:t>
            </a:r>
            <a:r>
              <a:rPr lang="en-US" altLang="el-GR" sz="1600">
                <a:solidFill>
                  <a:srgbClr val="000000"/>
                </a:solidFill>
                <a:latin typeface="Arial" panose="020B0604020202020204" pitchFamily="34" charset="0"/>
                <a:ea typeface="Arial Unicode MS" pitchFamily="34" charset="-128"/>
              </a:rPr>
              <a:t>Crafts.</a:t>
            </a:r>
            <a:endParaRPr lang="el-GR" altLang="el-GR" sz="1600">
              <a:latin typeface="Arial" panose="020B0604020202020204" pitchFamily="34" charset="0"/>
            </a:endParaRPr>
          </a:p>
        </p:txBody>
      </p:sp>
    </p:spTree>
  </p:cSld>
  <p:clrMapOvr>
    <a:masterClrMapping/>
  </p:clrMapOvr>
  <p:transition>
    <p:wipe dir="r"/>
  </p:transition>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1">
            <a:extLst>
              <a:ext uri="{FF2B5EF4-FFF2-40B4-BE49-F238E27FC236}">
                <a16:creationId xmlns:a16="http://schemas.microsoft.com/office/drawing/2014/main" id="{470D867E-B757-49A9-8E89-8E42C8C75636}"/>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3795" name="Rectangle 3">
            <a:extLst>
              <a:ext uri="{FF2B5EF4-FFF2-40B4-BE49-F238E27FC236}">
                <a16:creationId xmlns:a16="http://schemas.microsoft.com/office/drawing/2014/main" id="{FC6D23E3-1FA8-457D-9435-7B6194060769}"/>
              </a:ext>
            </a:extLst>
          </p:cNvPr>
          <p:cNvSpPr>
            <a:spLocks noChangeArrowheads="1"/>
          </p:cNvSpPr>
          <p:nvPr/>
        </p:nvSpPr>
        <p:spPr bwMode="auto">
          <a:xfrm>
            <a:off x="458788" y="935038"/>
            <a:ext cx="43688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Ε. Αλκυλίωση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sp>
        <p:nvSpPr>
          <p:cNvPr id="33796" name="Rectangle 6">
            <a:extLst>
              <a:ext uri="{FF2B5EF4-FFF2-40B4-BE49-F238E27FC236}">
                <a16:creationId xmlns:a16="http://schemas.microsoft.com/office/drawing/2014/main" id="{4898F04E-0EBD-4919-B48E-45FF2A8E743A}"/>
              </a:ext>
            </a:extLst>
          </p:cNvPr>
          <p:cNvSpPr>
            <a:spLocks noChangeArrowheads="1"/>
          </p:cNvSpPr>
          <p:nvPr/>
        </p:nvSpPr>
        <p:spPr bwMode="auto">
          <a:xfrm>
            <a:off x="458788" y="1346200"/>
            <a:ext cx="8502650"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σύμπλοκο αλκυλαλογονιδίου-οξέος κατά </a:t>
            </a:r>
            <a:r>
              <a:rPr lang="en-US" altLang="el-GR" sz="1600">
                <a:solidFill>
                  <a:srgbClr val="000000"/>
                </a:solidFill>
                <a:latin typeface="Arial" panose="020B0604020202020204" pitchFamily="34" charset="0"/>
                <a:ea typeface="Arial Unicode MS" pitchFamily="34" charset="-128"/>
              </a:rPr>
              <a:t>Lewis</a:t>
            </a:r>
            <a:r>
              <a:rPr lang="el-GR" altLang="el-GR" sz="1600">
                <a:solidFill>
                  <a:srgbClr val="000000"/>
                </a:solidFill>
                <a:latin typeface="Arial" panose="020B0604020202020204" pitchFamily="34" charset="0"/>
                <a:ea typeface="Arial Unicode MS" pitchFamily="34" charset="-128"/>
              </a:rPr>
              <a:t>, είτε το καρβοκατιόν που προέρχεται από αυτό, μπορεί να λειτουργήσει ως ηλεκτρονιόφιλο στην αλκυλίωση </a:t>
            </a:r>
            <a:r>
              <a:rPr lang="en-US" altLang="el-GR" sz="1600">
                <a:solidFill>
                  <a:srgbClr val="000000"/>
                </a:solidFill>
                <a:latin typeface="Arial" panose="020B0604020202020204" pitchFamily="34" charset="0"/>
                <a:ea typeface="Arial Unicode MS" pitchFamily="34" charset="-128"/>
              </a:rPr>
              <a:t>Friedel</a:t>
            </a:r>
            <a:r>
              <a:rPr lang="el-GR" altLang="el-GR" sz="1600">
                <a:solidFill>
                  <a:srgbClr val="000000"/>
                </a:solidFill>
                <a:latin typeface="Arial" panose="020B0604020202020204" pitchFamily="34" charset="0"/>
                <a:ea typeface="Arial Unicode MS" pitchFamily="34" charset="-128"/>
              </a:rPr>
              <a:t>-</a:t>
            </a:r>
            <a:r>
              <a:rPr lang="en-US" altLang="el-GR" sz="1600">
                <a:solidFill>
                  <a:srgbClr val="000000"/>
                </a:solidFill>
                <a:latin typeface="Arial" panose="020B0604020202020204" pitchFamily="34" charset="0"/>
                <a:ea typeface="Arial Unicode MS" pitchFamily="34" charset="-128"/>
              </a:rPr>
              <a:t>Crafts</a:t>
            </a:r>
            <a:endParaRPr lang="el-GR" altLang="el-GR" sz="1600">
              <a:solidFill>
                <a:srgbClr val="000000"/>
              </a:solidFill>
              <a:latin typeface="Arial" panose="020B0604020202020204" pitchFamily="34" charset="0"/>
            </a:endParaRPr>
          </a:p>
        </p:txBody>
      </p:sp>
      <p:pic>
        <p:nvPicPr>
          <p:cNvPr id="33797" name="Picture 4">
            <a:extLst>
              <a:ext uri="{FF2B5EF4-FFF2-40B4-BE49-F238E27FC236}">
                <a16:creationId xmlns:a16="http://schemas.microsoft.com/office/drawing/2014/main" id="{762D07E7-26D9-4D2D-BE91-E9F6D9CB7670}"/>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82563" y="1931988"/>
            <a:ext cx="8820150" cy="2085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8" name="Rectangle 7">
            <a:extLst>
              <a:ext uri="{FF2B5EF4-FFF2-40B4-BE49-F238E27FC236}">
                <a16:creationId xmlns:a16="http://schemas.microsoft.com/office/drawing/2014/main" id="{C003AB1D-8992-49A6-A448-2DDC39F5027B}"/>
              </a:ext>
            </a:extLst>
          </p:cNvPr>
          <p:cNvSpPr>
            <a:spLocks noChangeArrowheads="1"/>
          </p:cNvSpPr>
          <p:nvPr/>
        </p:nvSpPr>
        <p:spPr bwMode="auto">
          <a:xfrm>
            <a:off x="458788" y="4017963"/>
            <a:ext cx="7015162"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απώλεια ενός πρωτονίου ολοκληρώνει την αντίδραση της αλκυλίωσης</a:t>
            </a:r>
            <a:endParaRPr lang="el-GR" altLang="el-GR" sz="1600">
              <a:latin typeface="Arial" panose="020B0604020202020204" pitchFamily="34" charset="0"/>
            </a:endParaRPr>
          </a:p>
        </p:txBody>
      </p:sp>
      <p:pic>
        <p:nvPicPr>
          <p:cNvPr id="33799" name="Picture 9">
            <a:extLst>
              <a:ext uri="{FF2B5EF4-FFF2-40B4-BE49-F238E27FC236}">
                <a16:creationId xmlns:a16="http://schemas.microsoft.com/office/drawing/2014/main" id="{9580CBCB-69E1-4277-8985-5A8728968C5E}"/>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4602163"/>
            <a:ext cx="7315200" cy="809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1">
            <a:extLst>
              <a:ext uri="{FF2B5EF4-FFF2-40B4-BE49-F238E27FC236}">
                <a16:creationId xmlns:a16="http://schemas.microsoft.com/office/drawing/2014/main" id="{207E4AD3-3207-4772-983C-7CC1F9BE8273}"/>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4819" name="Rectangle 3">
            <a:extLst>
              <a:ext uri="{FF2B5EF4-FFF2-40B4-BE49-F238E27FC236}">
                <a16:creationId xmlns:a16="http://schemas.microsoft.com/office/drawing/2014/main" id="{C4C7EB9E-789B-4801-B36D-76D4A42063E5}"/>
              </a:ext>
            </a:extLst>
          </p:cNvPr>
          <p:cNvSpPr>
            <a:spLocks noChangeArrowheads="1"/>
          </p:cNvSpPr>
          <p:nvPr/>
        </p:nvSpPr>
        <p:spPr bwMode="auto">
          <a:xfrm>
            <a:off x="458788" y="935038"/>
            <a:ext cx="43688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Ε. Αλκυλίωση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sp>
        <p:nvSpPr>
          <p:cNvPr id="34820" name="Rectangle 2">
            <a:extLst>
              <a:ext uri="{FF2B5EF4-FFF2-40B4-BE49-F238E27FC236}">
                <a16:creationId xmlns:a16="http://schemas.microsoft.com/office/drawing/2014/main" id="{227A5CC6-2E5F-4E45-8699-58C7EC82571A}"/>
              </a:ext>
            </a:extLst>
          </p:cNvPr>
          <p:cNvSpPr>
            <a:spLocks noChangeArrowheads="1"/>
          </p:cNvSpPr>
          <p:nvPr/>
        </p:nvSpPr>
        <p:spPr bwMode="auto">
          <a:xfrm>
            <a:off x="458788" y="1273175"/>
            <a:ext cx="832485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Κάποια καρβοκατιόντα δύναται να αναδιαταχθούν, δεν αποτελεί έκπληξη το γεγονός ότι παρατηρούνται αναδιατάξεις αλκυλομάδων σε ορισμένες αλκυλιώσεις </a:t>
            </a:r>
            <a:r>
              <a:rPr lang="en-US" altLang="el-GR" sz="1600">
                <a:solidFill>
                  <a:srgbClr val="000000"/>
                </a:solidFill>
                <a:latin typeface="Arial" panose="020B0604020202020204" pitchFamily="34" charset="0"/>
              </a:rPr>
              <a:t>Friedel</a:t>
            </a:r>
            <a:r>
              <a:rPr lang="el-GR" altLang="el-GR" sz="1600">
                <a:solidFill>
                  <a:srgbClr val="000000"/>
                </a:solidFill>
                <a:latin typeface="Arial" panose="020B0604020202020204" pitchFamily="34" charset="0"/>
              </a:rPr>
              <a:t>-</a:t>
            </a:r>
            <a:r>
              <a:rPr lang="en-US" altLang="el-GR" sz="1600">
                <a:solidFill>
                  <a:srgbClr val="000000"/>
                </a:solidFill>
                <a:latin typeface="Arial" panose="020B0604020202020204" pitchFamily="34" charset="0"/>
              </a:rPr>
              <a:t>Crafts</a:t>
            </a:r>
            <a:endParaRPr lang="el-GR" altLang="el-GR" sz="1600">
              <a:latin typeface="Arial" panose="020B0604020202020204" pitchFamily="34" charset="0"/>
            </a:endParaRPr>
          </a:p>
        </p:txBody>
      </p:sp>
      <p:pic>
        <p:nvPicPr>
          <p:cNvPr id="34821" name="Picture 8">
            <a:extLst>
              <a:ext uri="{FF2B5EF4-FFF2-40B4-BE49-F238E27FC236}">
                <a16:creationId xmlns:a16="http://schemas.microsoft.com/office/drawing/2014/main" id="{648A6269-06B4-4904-B9D3-F1CADA9EDA5C}"/>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90488" y="1903413"/>
            <a:ext cx="8991600" cy="188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4822" name="Rectangle 10">
            <a:extLst>
              <a:ext uri="{FF2B5EF4-FFF2-40B4-BE49-F238E27FC236}">
                <a16:creationId xmlns:a16="http://schemas.microsoft.com/office/drawing/2014/main" id="{6BB89BD2-E323-4EAB-916C-F31E4ADB68F6}"/>
              </a:ext>
            </a:extLst>
          </p:cNvPr>
          <p:cNvSpPr>
            <a:spLocks noChangeArrowheads="1"/>
          </p:cNvSpPr>
          <p:nvPr/>
        </p:nvSpPr>
        <p:spPr bwMode="auto">
          <a:xfrm>
            <a:off x="458788" y="3835400"/>
            <a:ext cx="8658225"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πρωτοταγή καρβοκατιόντα είναι πολύ ασταθή, είναι πιθανό το σύμπλοκο του αλκυλαλογονιδίου με το </a:t>
            </a:r>
            <a:r>
              <a:rPr lang="en-US" altLang="el-GR" sz="1600">
                <a:solidFill>
                  <a:srgbClr val="000000"/>
                </a:solidFill>
                <a:latin typeface="Arial" panose="020B0604020202020204" pitchFamily="34" charset="0"/>
                <a:ea typeface="Arial Unicode MS" pitchFamily="34" charset="-128"/>
              </a:rPr>
              <a:t>AlCl</a:t>
            </a:r>
            <a:r>
              <a:rPr lang="el-GR" altLang="el-GR" sz="1600" baseline="-25000">
                <a:solidFill>
                  <a:srgbClr val="000000"/>
                </a:solidFill>
                <a:latin typeface="Arial" panose="020B0604020202020204" pitchFamily="34" charset="0"/>
                <a:ea typeface="Arial Unicode MS" pitchFamily="34" charset="-128"/>
              </a:rPr>
              <a:t>3</a:t>
            </a:r>
            <a:r>
              <a:rPr lang="el-GR" altLang="el-GR" sz="1600">
                <a:solidFill>
                  <a:srgbClr val="000000"/>
                </a:solidFill>
                <a:latin typeface="Arial" panose="020B0604020202020204" pitchFamily="34" charset="0"/>
                <a:ea typeface="Arial Unicode MS" pitchFamily="34" charset="-128"/>
              </a:rPr>
              <a:t> να αναδιαταχθεί λόγω της μετάθεσης. Το προϊόν αναδιάταξης είναι ο σχηματισμός ενός σταθερότερου καρβοκατιόντος</a:t>
            </a:r>
            <a:endParaRPr lang="el-GR" altLang="el-GR" sz="1600">
              <a:latin typeface="Arial" panose="020B0604020202020204" pitchFamily="34" charset="0"/>
            </a:endParaRPr>
          </a:p>
        </p:txBody>
      </p:sp>
      <p:pic>
        <p:nvPicPr>
          <p:cNvPr id="34823" name="Picture 12">
            <a:extLst>
              <a:ext uri="{FF2B5EF4-FFF2-40B4-BE49-F238E27FC236}">
                <a16:creationId xmlns:a16="http://schemas.microsoft.com/office/drawing/2014/main" id="{4E995C63-CC21-4BE1-A153-135CCD0F739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4759325"/>
            <a:ext cx="7715250" cy="1390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1">
            <a:extLst>
              <a:ext uri="{FF2B5EF4-FFF2-40B4-BE49-F238E27FC236}">
                <a16:creationId xmlns:a16="http://schemas.microsoft.com/office/drawing/2014/main" id="{66724BBD-66F9-4755-AA49-0C6EEC1176B3}"/>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5843" name="Rectangle 3">
            <a:extLst>
              <a:ext uri="{FF2B5EF4-FFF2-40B4-BE49-F238E27FC236}">
                <a16:creationId xmlns:a16="http://schemas.microsoft.com/office/drawing/2014/main" id="{D7A38DDD-EB8B-47F6-986C-15FC506A1B48}"/>
              </a:ext>
            </a:extLst>
          </p:cNvPr>
          <p:cNvSpPr>
            <a:spLocks noChangeArrowheads="1"/>
          </p:cNvSpPr>
          <p:nvPr/>
        </p:nvSpPr>
        <p:spPr bwMode="auto">
          <a:xfrm>
            <a:off x="458788" y="812800"/>
            <a:ext cx="43688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Ε. Αλκυλίωση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pic>
        <p:nvPicPr>
          <p:cNvPr id="35844" name="Picture 5">
            <a:extLst>
              <a:ext uri="{FF2B5EF4-FFF2-40B4-BE49-F238E27FC236}">
                <a16:creationId xmlns:a16="http://schemas.microsoft.com/office/drawing/2014/main" id="{E78485DE-F3EC-45D0-9788-98128014C0D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1657350"/>
            <a:ext cx="8336056" cy="13144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5845" name="Rectangle 6">
            <a:extLst>
              <a:ext uri="{FF2B5EF4-FFF2-40B4-BE49-F238E27FC236}">
                <a16:creationId xmlns:a16="http://schemas.microsoft.com/office/drawing/2014/main" id="{87E28495-E2CE-4F86-B4B1-378AEC3516D5}"/>
              </a:ext>
            </a:extLst>
          </p:cNvPr>
          <p:cNvSpPr>
            <a:spLocks noChangeArrowheads="1"/>
          </p:cNvSpPr>
          <p:nvPr/>
        </p:nvSpPr>
        <p:spPr bwMode="auto">
          <a:xfrm>
            <a:off x="136525" y="1073150"/>
            <a:ext cx="8467725"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κατιόν αλκυλίωσης είναι το τριτοταγές βουτυλοκατιόν και επειδή είναι τριτοταγές δεν αναδιατάσσεται</a:t>
            </a:r>
            <a:r>
              <a:rPr lang="en-US"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pic>
        <p:nvPicPr>
          <p:cNvPr id="35846" name="Picture 9">
            <a:extLst>
              <a:ext uri="{FF2B5EF4-FFF2-40B4-BE49-F238E27FC236}">
                <a16:creationId xmlns:a16="http://schemas.microsoft.com/office/drawing/2014/main" id="{0D78F750-6386-45E0-B7B7-E43758A34DAE}"/>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3694113"/>
            <a:ext cx="8475662" cy="3109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5847" name="Rectangle 11">
            <a:extLst>
              <a:ext uri="{FF2B5EF4-FFF2-40B4-BE49-F238E27FC236}">
                <a16:creationId xmlns:a16="http://schemas.microsoft.com/office/drawing/2014/main" id="{9A8EA708-2D80-4258-8C2B-68051332483B}"/>
              </a:ext>
            </a:extLst>
          </p:cNvPr>
          <p:cNvSpPr>
            <a:spLocks noChangeArrowheads="1"/>
          </p:cNvSpPr>
          <p:nvPr/>
        </p:nvSpPr>
        <p:spPr bwMode="auto">
          <a:xfrm>
            <a:off x="120650" y="2951163"/>
            <a:ext cx="8789988"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dirty="0">
                <a:solidFill>
                  <a:srgbClr val="000000"/>
                </a:solidFill>
                <a:latin typeface="Arial" panose="020B0604020202020204" pitchFamily="34" charset="0"/>
                <a:ea typeface="Arial Unicode MS" pitchFamily="34" charset="-128"/>
              </a:rPr>
              <a:t>Μια άλλη επιπλοκή στην </a:t>
            </a:r>
            <a:r>
              <a:rPr lang="el-GR" altLang="el-GR" sz="1600" dirty="0" err="1">
                <a:solidFill>
                  <a:srgbClr val="000000"/>
                </a:solidFill>
                <a:latin typeface="Arial" panose="020B0604020202020204" pitchFamily="34" charset="0"/>
                <a:ea typeface="Arial Unicode MS" pitchFamily="34" charset="-128"/>
              </a:rPr>
              <a:t>αλκυλίωση</a:t>
            </a:r>
            <a:r>
              <a:rPr lang="el-GR" altLang="el-GR" sz="1600" dirty="0">
                <a:solidFill>
                  <a:srgbClr val="000000"/>
                </a:solidFill>
                <a:latin typeface="Arial" panose="020B0604020202020204" pitchFamily="34" charset="0"/>
                <a:ea typeface="Arial Unicode MS" pitchFamily="34" charset="-128"/>
              </a:rPr>
              <a:t> </a:t>
            </a:r>
            <a:r>
              <a:rPr lang="el-GR" altLang="el-GR" sz="1600" dirty="0" err="1">
                <a:solidFill>
                  <a:srgbClr val="000000"/>
                </a:solidFill>
                <a:latin typeface="Arial" panose="020B0604020202020204" pitchFamily="34" charset="0"/>
                <a:ea typeface="Arial Unicode MS" pitchFamily="34" charset="-128"/>
              </a:rPr>
              <a:t>Friedel-Crafts</a:t>
            </a:r>
            <a:r>
              <a:rPr lang="el-GR" altLang="el-GR" sz="1600" dirty="0">
                <a:solidFill>
                  <a:srgbClr val="000000"/>
                </a:solidFill>
                <a:latin typeface="Arial" panose="020B0604020202020204" pitchFamily="34" charset="0"/>
                <a:ea typeface="Arial Unicode MS" pitchFamily="34" charset="-128"/>
              </a:rPr>
              <a:t> είναι ότι τα προϊόντα </a:t>
            </a:r>
            <a:r>
              <a:rPr lang="el-GR" altLang="el-GR" sz="1600" dirty="0" err="1">
                <a:solidFill>
                  <a:srgbClr val="000000"/>
                </a:solidFill>
                <a:latin typeface="Arial" panose="020B0604020202020204" pitchFamily="34" charset="0"/>
                <a:ea typeface="Arial Unicode MS" pitchFamily="34" charset="-128"/>
              </a:rPr>
              <a:t>αλκυλοβενζολίου</a:t>
            </a:r>
            <a:r>
              <a:rPr lang="el-GR" altLang="el-GR" sz="1600" dirty="0">
                <a:solidFill>
                  <a:srgbClr val="000000"/>
                </a:solidFill>
                <a:latin typeface="Arial" panose="020B0604020202020204" pitchFamily="34" charset="0"/>
                <a:ea typeface="Arial Unicode MS" pitchFamily="34" charset="-128"/>
              </a:rPr>
              <a:t> είναι πιο δραστικά από το ίδιο το βενζόλιο και μπορεί να υποβληθεί σε περαιτέρω </a:t>
            </a:r>
            <a:r>
              <a:rPr lang="el-GR" altLang="el-GR" sz="1600" dirty="0" err="1">
                <a:solidFill>
                  <a:srgbClr val="000000"/>
                </a:solidFill>
                <a:latin typeface="Arial" panose="020B0604020202020204" pitchFamily="34" charset="0"/>
                <a:ea typeface="Arial Unicode MS" pitchFamily="34" charset="-128"/>
              </a:rPr>
              <a:t>αλκυλίωση</a:t>
            </a:r>
            <a:r>
              <a:rPr lang="en-US" altLang="el-GR" sz="1600" dirty="0">
                <a:solidFill>
                  <a:srgbClr val="000000"/>
                </a:solidFill>
                <a:latin typeface="Arial" panose="020B0604020202020204" pitchFamily="34" charset="0"/>
                <a:ea typeface="Arial Unicode MS" pitchFamily="34" charset="-128"/>
              </a:rPr>
              <a:t>.</a:t>
            </a:r>
            <a:endParaRPr lang="el-GR" altLang="el-GR" sz="1600" dirty="0">
              <a:latin typeface="Arial" panose="020B0604020202020204" pitchFamily="34" charset="0"/>
            </a:endParaRPr>
          </a:p>
        </p:txBody>
      </p:sp>
    </p:spTree>
  </p:cSld>
  <p:clrMapOvr>
    <a:masterClrMapping/>
  </p:clrMapOvr>
  <p:transition>
    <p:wipe dir="r"/>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1">
            <a:extLst>
              <a:ext uri="{FF2B5EF4-FFF2-40B4-BE49-F238E27FC236}">
                <a16:creationId xmlns:a16="http://schemas.microsoft.com/office/drawing/2014/main" id="{257E932B-8989-45D6-AADC-97F13E57BDA7}"/>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6867" name="Rectangle 3">
            <a:extLst>
              <a:ext uri="{FF2B5EF4-FFF2-40B4-BE49-F238E27FC236}">
                <a16:creationId xmlns:a16="http://schemas.microsoft.com/office/drawing/2014/main" id="{3AD39FEE-0C35-4504-AD0C-85ECDE3FAAD0}"/>
              </a:ext>
            </a:extLst>
          </p:cNvPr>
          <p:cNvSpPr>
            <a:spLocks noChangeArrowheads="1"/>
          </p:cNvSpPr>
          <p:nvPr/>
        </p:nvSpPr>
        <p:spPr bwMode="auto">
          <a:xfrm>
            <a:off x="458788" y="812800"/>
            <a:ext cx="43688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Ε. Αλκυλίωση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sp>
        <p:nvSpPr>
          <p:cNvPr id="36868" name="Rectangle 2">
            <a:extLst>
              <a:ext uri="{FF2B5EF4-FFF2-40B4-BE49-F238E27FC236}">
                <a16:creationId xmlns:a16="http://schemas.microsoft.com/office/drawing/2014/main" id="{4D9A4E50-3145-4E3D-B6E1-9B3DE768210F}"/>
              </a:ext>
            </a:extLst>
          </p:cNvPr>
          <p:cNvSpPr>
            <a:spLocks noChangeArrowheads="1"/>
          </p:cNvSpPr>
          <p:nvPr/>
        </p:nvSpPr>
        <p:spPr bwMode="auto">
          <a:xfrm>
            <a:off x="458788" y="1169988"/>
            <a:ext cx="868521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15-πλάσια περίσσεια του βενζολίου εξασφαλίζει ότι ένα προϊόν αλκυλίωσης δημιουργείται.</a:t>
            </a:r>
            <a:endParaRPr lang="el-GR" altLang="el-GR" sz="1600">
              <a:latin typeface="Arial" panose="020B0604020202020204" pitchFamily="34" charset="0"/>
            </a:endParaRPr>
          </a:p>
        </p:txBody>
      </p:sp>
      <p:pic>
        <p:nvPicPr>
          <p:cNvPr id="36869" name="Picture 7">
            <a:extLst>
              <a:ext uri="{FF2B5EF4-FFF2-40B4-BE49-F238E27FC236}">
                <a16:creationId xmlns:a16="http://schemas.microsoft.com/office/drawing/2014/main" id="{12335D9B-790A-46C0-9062-55B46A38A01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77863" y="1754188"/>
            <a:ext cx="7105650" cy="1298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6870" name="Rectangle 8">
            <a:extLst>
              <a:ext uri="{FF2B5EF4-FFF2-40B4-BE49-F238E27FC236}">
                <a16:creationId xmlns:a16="http://schemas.microsoft.com/office/drawing/2014/main" id="{A8A7B84A-9F4D-4483-80D6-8DEF7248C831}"/>
              </a:ext>
            </a:extLst>
          </p:cNvPr>
          <p:cNvSpPr>
            <a:spLocks noChangeArrowheads="1"/>
          </p:cNvSpPr>
          <p:nvPr/>
        </p:nvSpPr>
        <p:spPr bwMode="auto">
          <a:xfrm>
            <a:off x="458788" y="2986088"/>
            <a:ext cx="8520112"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αλκένια και οι αλκοόλες μπορούν επίσης να χρησιμοποιηθούν ως αντιδραστήρια αλκυλίωσης στις αντιδράσεις αλκυλίωσης Friedel-Crafts. Τα ηλεκτρονιόφιλα καρβοκατιόντα σε αυτές τις αντιδράσεις δημιουργούνται από τα αλκένια με πρωτονίωση και από τις αλκοόλες με αφυδάτωση.</a:t>
            </a:r>
            <a:endParaRPr lang="el-GR" altLang="el-GR" sz="1600">
              <a:latin typeface="Arial" panose="020B0604020202020204" pitchFamily="34" charset="0"/>
            </a:endParaRPr>
          </a:p>
        </p:txBody>
      </p:sp>
      <p:pic>
        <p:nvPicPr>
          <p:cNvPr id="36871" name="Picture 12">
            <a:extLst>
              <a:ext uri="{FF2B5EF4-FFF2-40B4-BE49-F238E27FC236}">
                <a16:creationId xmlns:a16="http://schemas.microsoft.com/office/drawing/2014/main" id="{B8BB2BD3-EA74-4B98-8A07-95C3EE0E560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58788" y="4060825"/>
            <a:ext cx="7077075" cy="137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72" name="Picture 14">
            <a:extLst>
              <a:ext uri="{FF2B5EF4-FFF2-40B4-BE49-F238E27FC236}">
                <a16:creationId xmlns:a16="http://schemas.microsoft.com/office/drawing/2014/main" id="{51089D93-59EA-4CFF-89D6-2DDB0DB8CAA8}"/>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458788" y="5432425"/>
            <a:ext cx="7724775" cy="137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1">
            <a:extLst>
              <a:ext uri="{FF2B5EF4-FFF2-40B4-BE49-F238E27FC236}">
                <a16:creationId xmlns:a16="http://schemas.microsoft.com/office/drawing/2014/main" id="{61B333A7-B445-43AA-8CAE-C89A79666478}"/>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7891" name="Rectangle 3">
            <a:extLst>
              <a:ext uri="{FF2B5EF4-FFF2-40B4-BE49-F238E27FC236}">
                <a16:creationId xmlns:a16="http://schemas.microsoft.com/office/drawing/2014/main" id="{DFB87211-0B75-4314-887A-573D3BB132F6}"/>
              </a:ext>
            </a:extLst>
          </p:cNvPr>
          <p:cNvSpPr>
            <a:spLocks noChangeArrowheads="1"/>
          </p:cNvSpPr>
          <p:nvPr/>
        </p:nvSpPr>
        <p:spPr bwMode="auto">
          <a:xfrm>
            <a:off x="458788" y="812800"/>
            <a:ext cx="4333875"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ΣΤ. </a:t>
            </a:r>
            <a:r>
              <a:rPr lang="el-GR" altLang="el-GR" sz="1600" b="1">
                <a:latin typeface="Arial" panose="020B0604020202020204" pitchFamily="34" charset="0"/>
              </a:rPr>
              <a:t>Ακυλίωση </a:t>
            </a:r>
            <a:r>
              <a:rPr lang="en-US" altLang="el-GR" sz="1600" b="1">
                <a:latin typeface="Arial" panose="020B0604020202020204" pitchFamily="34" charset="0"/>
              </a:rPr>
              <a:t>Friedel</a:t>
            </a:r>
            <a:r>
              <a:rPr lang="el-GR" altLang="el-GR" sz="1600" b="1">
                <a:latin typeface="Arial" panose="020B0604020202020204" pitchFamily="34" charset="0"/>
              </a:rPr>
              <a:t>-</a:t>
            </a:r>
            <a:r>
              <a:rPr lang="en-US" altLang="el-GR" sz="1600" b="1">
                <a:latin typeface="Arial" panose="020B0604020202020204" pitchFamily="34" charset="0"/>
              </a:rPr>
              <a:t>Crafts </a:t>
            </a:r>
            <a:r>
              <a:rPr lang="el-GR" altLang="el-GR" sz="1600" b="1">
                <a:latin typeface="Arial" panose="020B0604020202020204" pitchFamily="34" charset="0"/>
              </a:rPr>
              <a:t>του Βενζολίου</a:t>
            </a:r>
            <a:endParaRPr lang="el-GR" altLang="el-GR" sz="1600" b="1">
              <a:solidFill>
                <a:srgbClr val="000000"/>
              </a:solidFill>
              <a:latin typeface="Arial" panose="020B0604020202020204" pitchFamily="34" charset="0"/>
            </a:endParaRPr>
          </a:p>
        </p:txBody>
      </p:sp>
      <p:sp>
        <p:nvSpPr>
          <p:cNvPr id="37892" name="Rectangle 4">
            <a:extLst>
              <a:ext uri="{FF2B5EF4-FFF2-40B4-BE49-F238E27FC236}">
                <a16:creationId xmlns:a16="http://schemas.microsoft.com/office/drawing/2014/main" id="{F4919345-E411-453A-B3DF-7418BA581308}"/>
              </a:ext>
            </a:extLst>
          </p:cNvPr>
          <p:cNvSpPr>
            <a:spLocks noChangeArrowheads="1"/>
          </p:cNvSpPr>
          <p:nvPr/>
        </p:nvSpPr>
        <p:spPr bwMode="auto">
          <a:xfrm>
            <a:off x="458788" y="1274763"/>
            <a:ext cx="8099425"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Όταν το βενζόλιο αντιδρά με ένα χλωρίδιο οξέος παρουσία ενός οξέος κατά </a:t>
            </a:r>
            <a:r>
              <a:rPr lang="en-US" altLang="el-GR" sz="1600">
                <a:solidFill>
                  <a:srgbClr val="000000"/>
                </a:solidFill>
                <a:latin typeface="Arial" panose="020B0604020202020204" pitchFamily="34" charset="0"/>
              </a:rPr>
              <a:t>Lewis</a:t>
            </a:r>
            <a:r>
              <a:rPr lang="el-GR" altLang="el-GR" sz="1600">
                <a:solidFill>
                  <a:srgbClr val="000000"/>
                </a:solidFill>
                <a:latin typeface="Arial" panose="020B0604020202020204" pitchFamily="34" charset="0"/>
              </a:rPr>
              <a:t> όπως το τριχλωριούχο αργίλιο (</a:t>
            </a:r>
            <a:r>
              <a:rPr lang="en-US" altLang="el-GR" sz="1600">
                <a:solidFill>
                  <a:srgbClr val="000000"/>
                </a:solidFill>
                <a:latin typeface="Arial" panose="020B0604020202020204" pitchFamily="34" charset="0"/>
              </a:rPr>
              <a:t>AlCl</a:t>
            </a:r>
            <a:r>
              <a:rPr lang="el-GR" altLang="el-GR" sz="1600" baseline="-25000">
                <a:solidFill>
                  <a:srgbClr val="000000"/>
                </a:solidFill>
                <a:latin typeface="Arial" panose="020B0604020202020204" pitchFamily="34" charset="0"/>
              </a:rPr>
              <a:t>3</a:t>
            </a:r>
            <a:r>
              <a:rPr lang="el-GR" altLang="el-GR" sz="1600">
                <a:solidFill>
                  <a:srgbClr val="000000"/>
                </a:solidFill>
                <a:latin typeface="Arial" panose="020B0604020202020204" pitchFamily="34" charset="0"/>
              </a:rPr>
              <a:t>), σχηματίζεται μία κετόνη..</a:t>
            </a:r>
            <a:endParaRPr lang="el-GR" altLang="el-GR" sz="1600">
              <a:latin typeface="Arial" panose="020B0604020202020204" pitchFamily="34" charset="0"/>
            </a:endParaRPr>
          </a:p>
        </p:txBody>
      </p:sp>
      <p:pic>
        <p:nvPicPr>
          <p:cNvPr id="37893" name="Picture 6">
            <a:extLst>
              <a:ext uri="{FF2B5EF4-FFF2-40B4-BE49-F238E27FC236}">
                <a16:creationId xmlns:a16="http://schemas.microsoft.com/office/drawing/2014/main" id="{68B2C4F7-7AD6-4988-BFF4-E3455D6568CF}"/>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1860550"/>
            <a:ext cx="7991475" cy="137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7894" name="Rectangle 9">
            <a:extLst>
              <a:ext uri="{FF2B5EF4-FFF2-40B4-BE49-F238E27FC236}">
                <a16:creationId xmlns:a16="http://schemas.microsoft.com/office/drawing/2014/main" id="{62693189-3E77-4FBE-8407-F76E12138398}"/>
              </a:ext>
            </a:extLst>
          </p:cNvPr>
          <p:cNvSpPr>
            <a:spLocks noChangeArrowheads="1"/>
          </p:cNvSpPr>
          <p:nvPr/>
        </p:nvSpPr>
        <p:spPr bwMode="auto">
          <a:xfrm>
            <a:off x="458788" y="3232150"/>
            <a:ext cx="8345487"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a:solidFill>
                  <a:srgbClr val="000000"/>
                </a:solidFill>
                <a:latin typeface="Arial" panose="020B0604020202020204" pitchFamily="34" charset="0"/>
              </a:rPr>
              <a:t>Αυτή η αντίδραση είναι ένα παράδειγμα μιας </a:t>
            </a:r>
            <a:r>
              <a:rPr lang="el-GR" altLang="el-GR" sz="1600" i="1">
                <a:solidFill>
                  <a:srgbClr val="000000"/>
                </a:solidFill>
                <a:latin typeface="Arial" panose="020B0604020202020204" pitchFamily="34" charset="0"/>
              </a:rPr>
              <a:t>ακυλιώσεως </a:t>
            </a:r>
            <a:r>
              <a:rPr lang="en-US" altLang="el-GR" sz="1600" i="1">
                <a:solidFill>
                  <a:srgbClr val="000000"/>
                </a:solidFill>
                <a:latin typeface="Arial" panose="020B0604020202020204" pitchFamily="34" charset="0"/>
              </a:rPr>
              <a:t>Friedel</a:t>
            </a:r>
            <a:r>
              <a:rPr lang="el-GR" altLang="el-GR" sz="1600" i="1">
                <a:solidFill>
                  <a:srgbClr val="000000"/>
                </a:solidFill>
                <a:latin typeface="Arial" panose="020B0604020202020204" pitchFamily="34" charset="0"/>
              </a:rPr>
              <a:t>-</a:t>
            </a:r>
            <a:r>
              <a:rPr lang="en-US" altLang="el-GR" sz="1600" i="1">
                <a:solidFill>
                  <a:srgbClr val="000000"/>
                </a:solidFill>
                <a:latin typeface="Arial" panose="020B0604020202020204" pitchFamily="34" charset="0"/>
              </a:rPr>
              <a:t>Crafts</a:t>
            </a:r>
            <a:r>
              <a:rPr lang="el-GR" altLang="el-GR" sz="1600">
                <a:solidFill>
                  <a:srgbClr val="000000"/>
                </a:solidFill>
                <a:latin typeface="Arial" panose="020B0604020202020204" pitchFamily="34" charset="0"/>
              </a:rPr>
              <a:t>. Σε μία </a:t>
            </a:r>
            <a:r>
              <a:rPr lang="el-GR" altLang="el-GR" sz="1600" b="1">
                <a:solidFill>
                  <a:srgbClr val="000000"/>
                </a:solidFill>
                <a:latin typeface="Arial" panose="020B0604020202020204" pitchFamily="34" charset="0"/>
              </a:rPr>
              <a:t>αντίδραση ακυλίωσης</a:t>
            </a:r>
            <a:r>
              <a:rPr lang="el-GR" altLang="el-GR" sz="1600">
                <a:solidFill>
                  <a:srgbClr val="000000"/>
                </a:solidFill>
                <a:latin typeface="Arial" panose="020B0604020202020204" pitchFamily="34" charset="0"/>
              </a:rPr>
              <a:t>, </a:t>
            </a:r>
            <a:r>
              <a:rPr lang="el-GR" altLang="el-GR" sz="1600" i="1">
                <a:solidFill>
                  <a:srgbClr val="000000"/>
                </a:solidFill>
                <a:latin typeface="Arial" panose="020B0604020202020204" pitchFamily="34" charset="0"/>
              </a:rPr>
              <a:t>ένα ακύλιο</a:t>
            </a:r>
            <a:r>
              <a:rPr lang="el-GR" altLang="el-GR" sz="1600">
                <a:solidFill>
                  <a:srgbClr val="000000"/>
                </a:solidFill>
                <a:latin typeface="Arial" panose="020B0604020202020204" pitchFamily="34" charset="0"/>
              </a:rPr>
              <a:t> μεταφέρεται από μία ομάδα σε μία άλλη. Στην </a:t>
            </a:r>
            <a:r>
              <a:rPr lang="el-GR" altLang="el-GR" sz="1600" b="1">
                <a:solidFill>
                  <a:srgbClr val="000000"/>
                </a:solidFill>
                <a:latin typeface="Arial" panose="020B0604020202020204" pitchFamily="34" charset="0"/>
              </a:rPr>
              <a:t>ακυλίωση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a:t>
            </a:r>
            <a:r>
              <a:rPr lang="el-GR" altLang="el-GR" sz="1600">
                <a:solidFill>
                  <a:srgbClr val="000000"/>
                </a:solidFill>
                <a:latin typeface="Arial" panose="020B0604020202020204" pitchFamily="34" charset="0"/>
              </a:rPr>
              <a:t>, μια ακυλομάδα, τυπικά προερχόμενη από ένα χλωρίδιο οξέος, εισάγεται σε έναν αρωματικό δακτύλιο παρουσία ενός οξέος κατά </a:t>
            </a:r>
            <a:r>
              <a:rPr lang="en-US" altLang="el-GR" sz="1600">
                <a:solidFill>
                  <a:srgbClr val="000000"/>
                </a:solidFill>
                <a:latin typeface="Arial" panose="020B0604020202020204" pitchFamily="34" charset="0"/>
              </a:rPr>
              <a:t>Lewis</a:t>
            </a:r>
            <a:r>
              <a:rPr lang="el-GR" altLang="el-GR" sz="1600">
                <a:solidFill>
                  <a:srgbClr val="000000"/>
                </a:solidFill>
                <a:latin typeface="Arial" panose="020B0604020202020204" pitchFamily="34" charset="0"/>
              </a:rPr>
              <a:t>.</a:t>
            </a:r>
            <a:endParaRPr lang="el-GR" altLang="el-GR" sz="1600">
              <a:latin typeface="Arial" panose="020B0604020202020204" pitchFamily="34" charset="0"/>
            </a:endParaRPr>
          </a:p>
        </p:txBody>
      </p:sp>
      <p:pic>
        <p:nvPicPr>
          <p:cNvPr id="37895" name="Picture 11">
            <a:extLst>
              <a:ext uri="{FF2B5EF4-FFF2-40B4-BE49-F238E27FC236}">
                <a16:creationId xmlns:a16="http://schemas.microsoft.com/office/drawing/2014/main" id="{33B190A3-D80C-47E9-881B-C984CC664076}"/>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248025" y="4603750"/>
            <a:ext cx="2676525"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1">
            <a:extLst>
              <a:ext uri="{FF2B5EF4-FFF2-40B4-BE49-F238E27FC236}">
                <a16:creationId xmlns:a16="http://schemas.microsoft.com/office/drawing/2014/main" id="{3D5245F7-1C73-4AF1-B413-12A5B821D693}"/>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8915" name="Rectangle 3">
            <a:extLst>
              <a:ext uri="{FF2B5EF4-FFF2-40B4-BE49-F238E27FC236}">
                <a16:creationId xmlns:a16="http://schemas.microsoft.com/office/drawing/2014/main" id="{AE8866DC-4BAC-41B0-AE56-E6B5589E1B35}"/>
              </a:ext>
            </a:extLst>
          </p:cNvPr>
          <p:cNvSpPr>
            <a:spLocks noChangeArrowheads="1"/>
          </p:cNvSpPr>
          <p:nvPr/>
        </p:nvSpPr>
        <p:spPr bwMode="auto">
          <a:xfrm>
            <a:off x="458788" y="812800"/>
            <a:ext cx="4333875"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ΣΤ. Ακυλίωση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sp>
        <p:nvSpPr>
          <p:cNvPr id="38916" name="Rectangle 2">
            <a:extLst>
              <a:ext uri="{FF2B5EF4-FFF2-40B4-BE49-F238E27FC236}">
                <a16:creationId xmlns:a16="http://schemas.microsoft.com/office/drawing/2014/main" id="{1EDF0711-9DB7-4EDF-8EB7-90772D75D295}"/>
              </a:ext>
            </a:extLst>
          </p:cNvPr>
          <p:cNvSpPr>
            <a:spLocks noChangeArrowheads="1"/>
          </p:cNvSpPr>
          <p:nvPr/>
        </p:nvSpPr>
        <p:spPr bwMode="auto">
          <a:xfrm>
            <a:off x="458788" y="1298575"/>
            <a:ext cx="8345487"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Το ηλεκτρονιόφιλο στην αντίδραση </a:t>
            </a:r>
            <a:r>
              <a:rPr lang="el-GR" altLang="el-GR" sz="1600" i="1">
                <a:solidFill>
                  <a:srgbClr val="000000"/>
                </a:solidFill>
                <a:latin typeface="Arial" panose="020B0604020202020204" pitchFamily="34" charset="0"/>
              </a:rPr>
              <a:t>ακυλίωσης </a:t>
            </a:r>
            <a:r>
              <a:rPr lang="en-US" altLang="el-GR" sz="1600" i="1">
                <a:solidFill>
                  <a:srgbClr val="000000"/>
                </a:solidFill>
                <a:latin typeface="Arial" panose="020B0604020202020204" pitchFamily="34" charset="0"/>
              </a:rPr>
              <a:t>Friedel</a:t>
            </a:r>
            <a:r>
              <a:rPr lang="el-GR" altLang="el-GR" sz="1600" i="1">
                <a:solidFill>
                  <a:srgbClr val="000000"/>
                </a:solidFill>
                <a:latin typeface="Arial" panose="020B0604020202020204" pitchFamily="34" charset="0"/>
              </a:rPr>
              <a:t>-</a:t>
            </a:r>
            <a:r>
              <a:rPr lang="en-US" altLang="el-GR" sz="1600" i="1">
                <a:solidFill>
                  <a:srgbClr val="000000"/>
                </a:solidFill>
                <a:latin typeface="Arial" panose="020B0604020202020204" pitchFamily="34" charset="0"/>
              </a:rPr>
              <a:t>Crafts</a:t>
            </a:r>
            <a:r>
              <a:rPr lang="el-GR" altLang="el-GR" sz="1600" i="1">
                <a:solidFill>
                  <a:srgbClr val="000000"/>
                </a:solidFill>
                <a:latin typeface="Arial" panose="020B0604020202020204" pitchFamily="34" charset="0"/>
              </a:rPr>
              <a:t> </a:t>
            </a:r>
            <a:r>
              <a:rPr lang="el-GR" altLang="el-GR" sz="1600">
                <a:solidFill>
                  <a:srgbClr val="000000"/>
                </a:solidFill>
                <a:latin typeface="Arial" panose="020B0604020202020204" pitchFamily="34" charset="0"/>
              </a:rPr>
              <a:t>είναι ένα καρβοκατιόν που ονομάζεται </a:t>
            </a:r>
            <a:r>
              <a:rPr lang="el-GR" altLang="el-GR" sz="1600" i="1">
                <a:solidFill>
                  <a:srgbClr val="000000"/>
                </a:solidFill>
                <a:latin typeface="Arial" panose="020B0604020202020204" pitchFamily="34" charset="0"/>
              </a:rPr>
              <a:t>ιόν ακυλίου</a:t>
            </a:r>
            <a:r>
              <a:rPr lang="el-GR" altLang="el-GR" sz="1600">
                <a:solidFill>
                  <a:srgbClr val="000000"/>
                </a:solidFill>
                <a:latin typeface="Arial" panose="020B0604020202020204" pitchFamily="34" charset="0"/>
              </a:rPr>
              <a:t>. Αυτό το ιόν σχηματίζεται όταν το χλωρίδιο του οξέος αντιδρά με το </a:t>
            </a:r>
            <a:r>
              <a:rPr lang="en-US" altLang="el-GR" sz="1600">
                <a:solidFill>
                  <a:srgbClr val="000000"/>
                </a:solidFill>
                <a:latin typeface="Arial" panose="020B0604020202020204" pitchFamily="34" charset="0"/>
              </a:rPr>
              <a:t>AlCl</a:t>
            </a:r>
            <a:r>
              <a:rPr lang="el-GR" altLang="el-GR" sz="1600" baseline="-25000">
                <a:solidFill>
                  <a:srgbClr val="000000"/>
                </a:solidFill>
                <a:latin typeface="Arial" panose="020B0604020202020204" pitchFamily="34" charset="0"/>
              </a:rPr>
              <a:t>3</a:t>
            </a:r>
            <a:r>
              <a:rPr lang="el-GR" altLang="el-GR" sz="1600">
                <a:solidFill>
                  <a:srgbClr val="000000"/>
                </a:solidFill>
                <a:latin typeface="Arial" panose="020B0604020202020204" pitchFamily="34" charset="0"/>
              </a:rPr>
              <a:t> (οξύ κατά </a:t>
            </a:r>
            <a:r>
              <a:rPr lang="en-US" altLang="el-GR" sz="1600">
                <a:solidFill>
                  <a:srgbClr val="000000"/>
                </a:solidFill>
                <a:latin typeface="Arial" panose="020B0604020202020204" pitchFamily="34" charset="0"/>
              </a:rPr>
              <a:t>Lewis</a:t>
            </a:r>
            <a:r>
              <a:rPr lang="el-GR" altLang="el-GR" sz="1600">
                <a:solidFill>
                  <a:srgbClr val="000000"/>
                </a:solidFill>
                <a:latin typeface="Arial" panose="020B0604020202020204" pitchFamily="34" charset="0"/>
              </a:rPr>
              <a:t>)...</a:t>
            </a:r>
            <a:endParaRPr lang="el-GR" altLang="el-GR" sz="1600">
              <a:latin typeface="Arial" panose="020B0604020202020204" pitchFamily="34" charset="0"/>
            </a:endParaRPr>
          </a:p>
        </p:txBody>
      </p:sp>
      <p:pic>
        <p:nvPicPr>
          <p:cNvPr id="38917" name="Picture 7">
            <a:extLst>
              <a:ext uri="{FF2B5EF4-FFF2-40B4-BE49-F238E27FC236}">
                <a16:creationId xmlns:a16="http://schemas.microsoft.com/office/drawing/2014/main" id="{A7396774-4D62-4069-9922-6050CE4CB42B}"/>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425575" y="2087563"/>
            <a:ext cx="6972300" cy="962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18" name="Rectangle 8">
            <a:extLst>
              <a:ext uri="{FF2B5EF4-FFF2-40B4-BE49-F238E27FC236}">
                <a16:creationId xmlns:a16="http://schemas.microsoft.com/office/drawing/2014/main" id="{574BCF12-1C47-4A5D-AE11-B0B22ED3C891}"/>
              </a:ext>
            </a:extLst>
          </p:cNvPr>
          <p:cNvSpPr>
            <a:spLocks noChangeArrowheads="1"/>
          </p:cNvSpPr>
          <p:nvPr/>
        </p:nvSpPr>
        <p:spPr bwMode="auto">
          <a:xfrm>
            <a:off x="458788" y="3078163"/>
            <a:ext cx="8493125"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Τα ασθενέστερα οξέα κατά </a:t>
            </a:r>
            <a:r>
              <a:rPr lang="en-US" altLang="el-GR" sz="1600">
                <a:solidFill>
                  <a:srgbClr val="000000"/>
                </a:solidFill>
                <a:latin typeface="Arial" panose="020B0604020202020204" pitchFamily="34" charset="0"/>
              </a:rPr>
              <a:t>Lewis</a:t>
            </a:r>
            <a:r>
              <a:rPr lang="el-GR" altLang="el-GR" sz="1600">
                <a:solidFill>
                  <a:srgbClr val="000000"/>
                </a:solidFill>
                <a:latin typeface="Arial" panose="020B0604020202020204" pitchFamily="34" charset="0"/>
              </a:rPr>
              <a:t>, όπως το </a:t>
            </a:r>
            <a:r>
              <a:rPr lang="en-US" altLang="el-GR" sz="1600">
                <a:solidFill>
                  <a:srgbClr val="000000"/>
                </a:solidFill>
                <a:latin typeface="Arial" panose="020B0604020202020204" pitchFamily="34" charset="0"/>
              </a:rPr>
              <a:t>FeCl</a:t>
            </a:r>
            <a:r>
              <a:rPr lang="el-GR" altLang="el-GR" sz="1600" baseline="-25000">
                <a:solidFill>
                  <a:srgbClr val="000000"/>
                </a:solidFill>
                <a:latin typeface="Arial" panose="020B0604020202020204" pitchFamily="34" charset="0"/>
              </a:rPr>
              <a:t>3</a:t>
            </a:r>
            <a:r>
              <a:rPr lang="el-GR" altLang="el-GR" sz="1600">
                <a:solidFill>
                  <a:srgbClr val="000000"/>
                </a:solidFill>
                <a:latin typeface="Arial" panose="020B0604020202020204" pitchFamily="34" charset="0"/>
              </a:rPr>
              <a:t> και το </a:t>
            </a:r>
            <a:r>
              <a:rPr lang="en-US" altLang="el-GR" sz="1600">
                <a:solidFill>
                  <a:srgbClr val="000000"/>
                </a:solidFill>
                <a:latin typeface="Arial" panose="020B0604020202020204" pitchFamily="34" charset="0"/>
              </a:rPr>
              <a:t>ZnCl</a:t>
            </a:r>
            <a:r>
              <a:rPr lang="el-GR" altLang="el-GR" sz="1600" baseline="-25000">
                <a:solidFill>
                  <a:srgbClr val="000000"/>
                </a:solidFill>
                <a:latin typeface="Arial" panose="020B0604020202020204" pitchFamily="34" charset="0"/>
              </a:rPr>
              <a:t>2</a:t>
            </a:r>
            <a:r>
              <a:rPr lang="el-GR" altLang="el-GR" sz="1600">
                <a:solidFill>
                  <a:srgbClr val="000000"/>
                </a:solidFill>
                <a:latin typeface="Arial" panose="020B0604020202020204" pitchFamily="34" charset="0"/>
              </a:rPr>
              <a:t>, μπορούν να χρησιμοποιηθούν για να σχηματίσουν ιόντα ακυλίου στις ακυλίωσεις </a:t>
            </a:r>
            <a:r>
              <a:rPr lang="en-US" altLang="el-GR" sz="1600">
                <a:solidFill>
                  <a:srgbClr val="000000"/>
                </a:solidFill>
                <a:latin typeface="Arial" panose="020B0604020202020204" pitchFamily="34" charset="0"/>
              </a:rPr>
              <a:t>Friedel</a:t>
            </a:r>
            <a:r>
              <a:rPr lang="el-GR" altLang="el-GR" sz="1600">
                <a:solidFill>
                  <a:srgbClr val="000000"/>
                </a:solidFill>
                <a:latin typeface="Arial" panose="020B0604020202020204" pitchFamily="34" charset="0"/>
              </a:rPr>
              <a:t>-</a:t>
            </a:r>
            <a:r>
              <a:rPr lang="en-US" altLang="el-GR" sz="1600">
                <a:solidFill>
                  <a:srgbClr val="000000"/>
                </a:solidFill>
                <a:latin typeface="Arial" panose="020B0604020202020204" pitchFamily="34" charset="0"/>
              </a:rPr>
              <a:t>Crafts</a:t>
            </a:r>
            <a:r>
              <a:rPr lang="el-GR" altLang="el-GR" sz="1600">
                <a:solidFill>
                  <a:srgbClr val="000000"/>
                </a:solidFill>
                <a:latin typeface="Arial" panose="020B0604020202020204" pitchFamily="34" charset="0"/>
              </a:rPr>
              <a:t> αρωματικών ενώσεων που είναι περισσότερο δραστικά από το βενζόλιο.</a:t>
            </a:r>
            <a:endParaRPr lang="el-GR" altLang="el-GR" sz="1600">
              <a:latin typeface="Arial" panose="020B0604020202020204" pitchFamily="34" charset="0"/>
            </a:endParaRPr>
          </a:p>
        </p:txBody>
      </p:sp>
      <p:pic>
        <p:nvPicPr>
          <p:cNvPr id="38919" name="Picture 12">
            <a:extLst>
              <a:ext uri="{FF2B5EF4-FFF2-40B4-BE49-F238E27FC236}">
                <a16:creationId xmlns:a16="http://schemas.microsoft.com/office/drawing/2014/main" id="{B581A618-BF40-466B-A81D-7F1C528CD413}"/>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66713" y="4200525"/>
            <a:ext cx="8410575" cy="160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1">
            <a:extLst>
              <a:ext uri="{FF2B5EF4-FFF2-40B4-BE49-F238E27FC236}">
                <a16:creationId xmlns:a16="http://schemas.microsoft.com/office/drawing/2014/main" id="{E8C18A7E-16BA-47DF-BCEA-9AAAC3B59350}"/>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39939" name="Rectangle 3">
            <a:extLst>
              <a:ext uri="{FF2B5EF4-FFF2-40B4-BE49-F238E27FC236}">
                <a16:creationId xmlns:a16="http://schemas.microsoft.com/office/drawing/2014/main" id="{182D4318-FCD3-43ED-8590-A89F7CE91F39}"/>
              </a:ext>
            </a:extLst>
          </p:cNvPr>
          <p:cNvSpPr>
            <a:spLocks noChangeArrowheads="1"/>
          </p:cNvSpPr>
          <p:nvPr/>
        </p:nvSpPr>
        <p:spPr bwMode="auto">
          <a:xfrm>
            <a:off x="458788" y="812800"/>
            <a:ext cx="4333875"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ΣΤ. Ακυλίωση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pic>
        <p:nvPicPr>
          <p:cNvPr id="39940" name="Picture 5">
            <a:extLst>
              <a:ext uri="{FF2B5EF4-FFF2-40B4-BE49-F238E27FC236}">
                <a16:creationId xmlns:a16="http://schemas.microsoft.com/office/drawing/2014/main" id="{344AB5DD-3213-4F32-857A-2DF1CA0D02E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973138" y="3011488"/>
            <a:ext cx="7639050" cy="2762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9941" name="Rectangle 6">
            <a:extLst>
              <a:ext uri="{FF2B5EF4-FFF2-40B4-BE49-F238E27FC236}">
                <a16:creationId xmlns:a16="http://schemas.microsoft.com/office/drawing/2014/main" id="{40CE884F-A67C-4B9D-84DF-52ABD8CAE889}"/>
              </a:ext>
            </a:extLst>
          </p:cNvPr>
          <p:cNvSpPr>
            <a:spLocks noChangeArrowheads="1"/>
          </p:cNvSpPr>
          <p:nvPr/>
        </p:nvSpPr>
        <p:spPr bwMode="auto">
          <a:xfrm>
            <a:off x="261562" y="1141413"/>
            <a:ext cx="8759825" cy="1570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dirty="0">
                <a:solidFill>
                  <a:srgbClr val="000000"/>
                </a:solidFill>
                <a:latin typeface="Arial" panose="020B0604020202020204" pitchFamily="34" charset="0"/>
              </a:rPr>
              <a:t>Οι κετόνες είναι ασθενείς βάσεις. Λόγω αυτής της </a:t>
            </a:r>
            <a:r>
              <a:rPr lang="el-GR" altLang="el-GR" sz="1600" dirty="0" err="1">
                <a:solidFill>
                  <a:srgbClr val="000000"/>
                </a:solidFill>
                <a:latin typeface="Arial" panose="020B0604020202020204" pitchFamily="34" charset="0"/>
              </a:rPr>
              <a:t>βασικότητάς</a:t>
            </a:r>
            <a:r>
              <a:rPr lang="el-GR" altLang="el-GR" sz="1600" dirty="0">
                <a:solidFill>
                  <a:srgbClr val="000000"/>
                </a:solidFill>
                <a:latin typeface="Arial" panose="020B0604020202020204" pitchFamily="34" charset="0"/>
              </a:rPr>
              <a:t> τους, το προϊόν της κετόνης, στην </a:t>
            </a:r>
            <a:r>
              <a:rPr lang="el-GR" altLang="el-GR" sz="1600" dirty="0" err="1">
                <a:solidFill>
                  <a:srgbClr val="000000"/>
                </a:solidFill>
                <a:latin typeface="Arial" panose="020B0604020202020204" pitchFamily="34" charset="0"/>
              </a:rPr>
              <a:t>ακυλίωση</a:t>
            </a:r>
            <a:r>
              <a:rPr lang="el-GR" altLang="el-GR" sz="1600" dirty="0">
                <a:solidFill>
                  <a:srgbClr val="000000"/>
                </a:solidFill>
                <a:latin typeface="Arial" panose="020B0604020202020204" pitchFamily="34" charset="0"/>
              </a:rPr>
              <a:t> </a:t>
            </a:r>
            <a:r>
              <a:rPr lang="en-US" altLang="el-GR" sz="1600" dirty="0">
                <a:solidFill>
                  <a:srgbClr val="000000"/>
                </a:solidFill>
                <a:latin typeface="Arial" panose="020B0604020202020204" pitchFamily="34" charset="0"/>
              </a:rPr>
              <a:t>Friedel</a:t>
            </a:r>
            <a:r>
              <a:rPr lang="el-GR" altLang="el-GR" sz="1600" dirty="0">
                <a:solidFill>
                  <a:srgbClr val="000000"/>
                </a:solidFill>
                <a:latin typeface="Arial" panose="020B0604020202020204" pitchFamily="34" charset="0"/>
              </a:rPr>
              <a:t>-</a:t>
            </a:r>
            <a:r>
              <a:rPr lang="en-US" altLang="el-GR" sz="1600" dirty="0">
                <a:solidFill>
                  <a:srgbClr val="000000"/>
                </a:solidFill>
                <a:latin typeface="Arial" panose="020B0604020202020204" pitchFamily="34" charset="0"/>
              </a:rPr>
              <a:t>Crafts</a:t>
            </a:r>
            <a:r>
              <a:rPr lang="el-GR" altLang="el-GR" sz="1600" dirty="0">
                <a:solidFill>
                  <a:srgbClr val="000000"/>
                </a:solidFill>
                <a:latin typeface="Arial" panose="020B0604020202020204" pitchFamily="34" charset="0"/>
              </a:rPr>
              <a:t>, αντιδρά με το οξύ κατά </a:t>
            </a:r>
            <a:r>
              <a:rPr lang="en-US" altLang="el-GR" sz="1600" dirty="0">
                <a:solidFill>
                  <a:srgbClr val="000000"/>
                </a:solidFill>
                <a:latin typeface="Arial" panose="020B0604020202020204" pitchFamily="34" charset="0"/>
              </a:rPr>
              <a:t>Lewis </a:t>
            </a:r>
            <a:r>
              <a:rPr lang="el-GR" altLang="el-GR" sz="1600" dirty="0">
                <a:solidFill>
                  <a:srgbClr val="000000"/>
                </a:solidFill>
                <a:latin typeface="Arial" panose="020B0604020202020204" pitchFamily="34" charset="0"/>
              </a:rPr>
              <a:t>για να σχηματίσει ένα </a:t>
            </a:r>
            <a:r>
              <a:rPr lang="el-GR" altLang="el-GR" sz="1600" dirty="0" err="1">
                <a:solidFill>
                  <a:srgbClr val="000000"/>
                </a:solidFill>
                <a:latin typeface="Arial" panose="020B0604020202020204" pitchFamily="34" charset="0"/>
              </a:rPr>
              <a:t>σύμπλοκο</a:t>
            </a:r>
            <a:r>
              <a:rPr lang="el-GR" altLang="el-GR" sz="1600" dirty="0">
                <a:solidFill>
                  <a:srgbClr val="000000"/>
                </a:solidFill>
                <a:latin typeface="Arial" panose="020B0604020202020204" pitchFamily="34" charset="0"/>
              </a:rPr>
              <a:t> το οποίο είναι καταλυτικά αδρανές. Αυτό το </a:t>
            </a:r>
            <a:r>
              <a:rPr lang="el-GR" altLang="el-GR" sz="1600" dirty="0" err="1">
                <a:solidFill>
                  <a:srgbClr val="000000"/>
                </a:solidFill>
                <a:latin typeface="Arial" panose="020B0604020202020204" pitchFamily="34" charset="0"/>
              </a:rPr>
              <a:t>σύμπλοκο</a:t>
            </a:r>
            <a:r>
              <a:rPr lang="el-GR" altLang="el-GR" sz="1600" dirty="0">
                <a:solidFill>
                  <a:srgbClr val="000000"/>
                </a:solidFill>
                <a:latin typeface="Arial" panose="020B0604020202020204" pitchFamily="34" charset="0"/>
              </a:rPr>
              <a:t> είναι το πραγματικό προϊόν στην αντίδρασης </a:t>
            </a:r>
            <a:r>
              <a:rPr lang="el-GR" altLang="el-GR" sz="1600" dirty="0" err="1">
                <a:solidFill>
                  <a:srgbClr val="000000"/>
                </a:solidFill>
                <a:latin typeface="Arial" panose="020B0604020202020204" pitchFamily="34" charset="0"/>
              </a:rPr>
              <a:t>ακυλίωσης</a:t>
            </a:r>
            <a:r>
              <a:rPr lang="el-GR" altLang="el-GR" sz="1600" dirty="0">
                <a:solidFill>
                  <a:srgbClr val="000000"/>
                </a:solidFill>
                <a:latin typeface="Arial" panose="020B0604020202020204" pitchFamily="34" charset="0"/>
              </a:rPr>
              <a:t>. Το </a:t>
            </a:r>
            <a:r>
              <a:rPr lang="el-GR" altLang="el-GR" sz="1600" dirty="0" err="1">
                <a:solidFill>
                  <a:srgbClr val="000000"/>
                </a:solidFill>
                <a:latin typeface="Arial" panose="020B0604020202020204" pitchFamily="34" charset="0"/>
              </a:rPr>
              <a:t>σύμπλοκο</a:t>
            </a:r>
            <a:r>
              <a:rPr lang="el-GR" altLang="el-GR" sz="1600" dirty="0">
                <a:solidFill>
                  <a:srgbClr val="000000"/>
                </a:solidFill>
                <a:latin typeface="Arial" panose="020B0604020202020204" pitchFamily="34" charset="0"/>
              </a:rPr>
              <a:t> πρέπει να καταστραφεί πριν απομονωθεί το προϊόν κετόνης. Αυτό συνήθως πραγματοποιείται με την μεταφορά του μίγματος αντίδρασης σε παγωμένο νερό.</a:t>
            </a:r>
            <a:endParaRPr lang="el-GR" altLang="el-GR" sz="1600" dirty="0">
              <a:latin typeface="Arial" panose="020B0604020202020204" pitchFamily="34" charset="0"/>
            </a:endParaRPr>
          </a:p>
        </p:txBody>
      </p:sp>
    </p:spTree>
  </p:cSld>
  <p:clrMapOvr>
    <a:masterClrMapping/>
  </p:clrMapOvr>
  <p:transition>
    <p:wipe dir="r"/>
  </p:transition>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1">
            <a:extLst>
              <a:ext uri="{FF2B5EF4-FFF2-40B4-BE49-F238E27FC236}">
                <a16:creationId xmlns:a16="http://schemas.microsoft.com/office/drawing/2014/main" id="{2EC899E5-2A0F-4A45-807F-A3FF02FB8B96}"/>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n-GB" altLang="el-GR" sz="2400" b="1">
                <a:solidFill>
                  <a:srgbClr val="000000"/>
                </a:solidFill>
                <a:latin typeface="Arial" panose="020B0604020202020204" pitchFamily="34" charset="0"/>
              </a:rPr>
              <a:t> </a:t>
            </a:r>
            <a:r>
              <a:rPr lang="el-GR" altLang="el-GR" sz="2400" b="1">
                <a:solidFill>
                  <a:srgbClr val="000000"/>
                </a:solidFill>
                <a:latin typeface="Arial" panose="020B0604020202020204" pitchFamily="34" charset="0"/>
              </a:rPr>
              <a:t>ΑΝΤΙΔΡΑΣΕΙΣ ΗΛΕΚΤΡΟΝΙΟΦΙΛΗΣ ΑΡΩΜΑΤΙΚΗΣ ΥΠΟΚΑΤΑΣΤΑΣΗΣ ΤΟΥ ΒΕΝΖΟΛΙΟΥ</a:t>
            </a:r>
          </a:p>
        </p:txBody>
      </p:sp>
      <p:sp>
        <p:nvSpPr>
          <p:cNvPr id="40963" name="Rectangle 3">
            <a:extLst>
              <a:ext uri="{FF2B5EF4-FFF2-40B4-BE49-F238E27FC236}">
                <a16:creationId xmlns:a16="http://schemas.microsoft.com/office/drawing/2014/main" id="{91D85F6F-3AB8-492A-BB6B-C19E5B437183}"/>
              </a:ext>
            </a:extLst>
          </p:cNvPr>
          <p:cNvSpPr>
            <a:spLocks noChangeArrowheads="1"/>
          </p:cNvSpPr>
          <p:nvPr/>
        </p:nvSpPr>
        <p:spPr bwMode="auto">
          <a:xfrm>
            <a:off x="458788" y="812800"/>
            <a:ext cx="4333875"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ΣΤ. Ακυλίωση </a:t>
            </a:r>
            <a:r>
              <a:rPr lang="en-US" altLang="el-GR" sz="1600" b="1">
                <a:solidFill>
                  <a:srgbClr val="000000"/>
                </a:solidFill>
                <a:latin typeface="Arial" panose="020B0604020202020204" pitchFamily="34" charset="0"/>
              </a:rPr>
              <a:t>Friedel</a:t>
            </a:r>
            <a:r>
              <a:rPr lang="el-GR" altLang="el-GR" sz="1600" b="1">
                <a:solidFill>
                  <a:srgbClr val="000000"/>
                </a:solidFill>
                <a:latin typeface="Arial" panose="020B0604020202020204" pitchFamily="34" charset="0"/>
              </a:rPr>
              <a:t>-</a:t>
            </a:r>
            <a:r>
              <a:rPr lang="en-US" altLang="el-GR" sz="1600" b="1">
                <a:solidFill>
                  <a:srgbClr val="000000"/>
                </a:solidFill>
                <a:latin typeface="Arial" panose="020B0604020202020204" pitchFamily="34" charset="0"/>
              </a:rPr>
              <a:t>Crafts </a:t>
            </a:r>
            <a:r>
              <a:rPr lang="el-GR" altLang="el-GR" sz="1600" b="1">
                <a:solidFill>
                  <a:srgbClr val="000000"/>
                </a:solidFill>
                <a:latin typeface="Arial" panose="020B0604020202020204" pitchFamily="34" charset="0"/>
              </a:rPr>
              <a:t>του Βενζολίου</a:t>
            </a:r>
          </a:p>
        </p:txBody>
      </p:sp>
      <p:pic>
        <p:nvPicPr>
          <p:cNvPr id="40964" name="Picture 4">
            <a:extLst>
              <a:ext uri="{FF2B5EF4-FFF2-40B4-BE49-F238E27FC236}">
                <a16:creationId xmlns:a16="http://schemas.microsoft.com/office/drawing/2014/main" id="{352B7200-B7D5-4994-B403-7927DC1321AD}"/>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095375" y="2170113"/>
            <a:ext cx="7153275" cy="1962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65" name="Rectangle 7">
            <a:extLst>
              <a:ext uri="{FF2B5EF4-FFF2-40B4-BE49-F238E27FC236}">
                <a16:creationId xmlns:a16="http://schemas.microsoft.com/office/drawing/2014/main" id="{6FDCE11F-C95E-40D4-BAFB-187746A6A45F}"/>
              </a:ext>
            </a:extLst>
          </p:cNvPr>
          <p:cNvSpPr>
            <a:spLocks noChangeArrowheads="1"/>
          </p:cNvSpPr>
          <p:nvPr/>
        </p:nvSpPr>
        <p:spPr bwMode="auto">
          <a:xfrm>
            <a:off x="458788" y="1150938"/>
            <a:ext cx="852805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Και οι δύο αντιδράσεις αλκυλίωσης και ακυλίωσης </a:t>
            </a:r>
            <a:r>
              <a:rPr lang="en-US" altLang="el-GR" sz="1600">
                <a:solidFill>
                  <a:srgbClr val="000000"/>
                </a:solidFill>
                <a:latin typeface="Arial" panose="020B0604020202020204" pitchFamily="34" charset="0"/>
              </a:rPr>
              <a:t>Friedel</a:t>
            </a:r>
            <a:r>
              <a:rPr lang="el-GR" altLang="el-GR" sz="1600">
                <a:solidFill>
                  <a:srgbClr val="000000"/>
                </a:solidFill>
                <a:latin typeface="Arial" panose="020B0604020202020204" pitchFamily="34" charset="0"/>
              </a:rPr>
              <a:t>-</a:t>
            </a:r>
            <a:r>
              <a:rPr lang="en-US" altLang="el-GR" sz="1600">
                <a:solidFill>
                  <a:srgbClr val="000000"/>
                </a:solidFill>
                <a:latin typeface="Arial" panose="020B0604020202020204" pitchFamily="34" charset="0"/>
              </a:rPr>
              <a:t>Crafts</a:t>
            </a:r>
            <a:r>
              <a:rPr lang="el-GR" altLang="el-GR" sz="1600">
                <a:solidFill>
                  <a:srgbClr val="000000"/>
                </a:solidFill>
                <a:latin typeface="Arial" panose="020B0604020202020204" pitchFamily="34" charset="0"/>
              </a:rPr>
              <a:t> μπορούν να πραγματοποιηθούν ενδομοριακά, όταν το προϊόν περιέχει πενταμελή ή εξαμελή δακτύλιο.</a:t>
            </a:r>
          </a:p>
        </p:txBody>
      </p:sp>
      <p:sp>
        <p:nvSpPr>
          <p:cNvPr id="40966" name="Rectangle 8">
            <a:extLst>
              <a:ext uri="{FF2B5EF4-FFF2-40B4-BE49-F238E27FC236}">
                <a16:creationId xmlns:a16="http://schemas.microsoft.com/office/drawing/2014/main" id="{406AF7B6-80F0-4CA7-99D0-F58C4F3756A4}"/>
              </a:ext>
            </a:extLst>
          </p:cNvPr>
          <p:cNvSpPr>
            <a:spLocks noChangeArrowheads="1"/>
          </p:cNvSpPr>
          <p:nvPr/>
        </p:nvSpPr>
        <p:spPr bwMode="auto">
          <a:xfrm>
            <a:off x="458788" y="4567238"/>
            <a:ext cx="852805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Η εν λόγω αντίδραση, είναι αποτέλεσμα του </a:t>
            </a:r>
            <a:r>
              <a:rPr lang="el-GR" altLang="el-GR" sz="1600" i="1">
                <a:solidFill>
                  <a:srgbClr val="000000"/>
                </a:solidFill>
                <a:latin typeface="Arial" panose="020B0604020202020204" pitchFamily="34" charset="0"/>
              </a:rPr>
              <a:t>φαινομένου της εγγύτητας,</a:t>
            </a:r>
            <a:r>
              <a:rPr lang="el-GR" altLang="el-GR" sz="1600">
                <a:solidFill>
                  <a:srgbClr val="000000"/>
                </a:solidFill>
                <a:latin typeface="Arial" panose="020B0604020202020204" pitchFamily="34" charset="0"/>
              </a:rPr>
              <a:t> κινητικό πλεονέκτημα των ενδομοριακών αντιδράσεων. </a:t>
            </a:r>
          </a:p>
        </p:txBody>
      </p:sp>
      <p:sp>
        <p:nvSpPr>
          <p:cNvPr id="40967" name="Rectangle 2">
            <a:extLst>
              <a:ext uri="{FF2B5EF4-FFF2-40B4-BE49-F238E27FC236}">
                <a16:creationId xmlns:a16="http://schemas.microsoft.com/office/drawing/2014/main" id="{A3A387B7-87A8-4D15-B047-70D99AB8292F}"/>
              </a:ext>
            </a:extLst>
          </p:cNvPr>
          <p:cNvSpPr>
            <a:spLocks noChangeArrowheads="1"/>
          </p:cNvSpPr>
          <p:nvPr/>
        </p:nvSpPr>
        <p:spPr bwMode="auto">
          <a:xfrm>
            <a:off x="458788" y="5168106"/>
            <a:ext cx="8528050"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dirty="0">
                <a:solidFill>
                  <a:srgbClr val="000000"/>
                </a:solidFill>
                <a:latin typeface="Arial" panose="020B0604020202020204" pitchFamily="34" charset="0"/>
              </a:rPr>
              <a:t>Τα προϊόντα πολλαπλής υποκατάστασης του αρωματικού δακτυλίου που παρατηρούνται στην </a:t>
            </a:r>
            <a:r>
              <a:rPr lang="el-GR" altLang="el-GR" sz="1600" i="1" dirty="0" err="1">
                <a:solidFill>
                  <a:srgbClr val="000000"/>
                </a:solidFill>
                <a:latin typeface="Arial" panose="020B0604020202020204" pitchFamily="34" charset="0"/>
              </a:rPr>
              <a:t>αλκυλίωση</a:t>
            </a:r>
            <a:r>
              <a:rPr lang="el-GR" altLang="el-GR" sz="1600" dirty="0">
                <a:solidFill>
                  <a:srgbClr val="000000"/>
                </a:solidFill>
                <a:latin typeface="Arial" panose="020B0604020202020204" pitchFamily="34" charset="0"/>
              </a:rPr>
              <a:t> </a:t>
            </a:r>
            <a:r>
              <a:rPr lang="en-US" altLang="el-GR" sz="1600" dirty="0">
                <a:solidFill>
                  <a:srgbClr val="000000"/>
                </a:solidFill>
                <a:latin typeface="Arial" panose="020B0604020202020204" pitchFamily="34" charset="0"/>
              </a:rPr>
              <a:t>Friedel</a:t>
            </a:r>
            <a:r>
              <a:rPr lang="el-GR" altLang="el-GR" sz="1600" dirty="0">
                <a:solidFill>
                  <a:srgbClr val="000000"/>
                </a:solidFill>
                <a:latin typeface="Arial" panose="020B0604020202020204" pitchFamily="34" charset="0"/>
              </a:rPr>
              <a:t>-</a:t>
            </a:r>
            <a:r>
              <a:rPr lang="en-US" altLang="el-GR" sz="1600" dirty="0">
                <a:solidFill>
                  <a:srgbClr val="000000"/>
                </a:solidFill>
                <a:latin typeface="Arial" panose="020B0604020202020204" pitchFamily="34" charset="0"/>
              </a:rPr>
              <a:t>Crafts</a:t>
            </a:r>
            <a:r>
              <a:rPr lang="el-GR" altLang="el-GR" sz="1600" dirty="0">
                <a:solidFill>
                  <a:srgbClr val="000000"/>
                </a:solidFill>
                <a:latin typeface="Arial" panose="020B0604020202020204" pitchFamily="34" charset="0"/>
              </a:rPr>
              <a:t> δεν αποτελούν πρόβλημα στην </a:t>
            </a:r>
            <a:r>
              <a:rPr lang="el-GR" altLang="el-GR" sz="1600" i="1" dirty="0" err="1">
                <a:solidFill>
                  <a:srgbClr val="000000"/>
                </a:solidFill>
                <a:latin typeface="Arial" panose="020B0604020202020204" pitchFamily="34" charset="0"/>
              </a:rPr>
              <a:t>ακυλίωση</a:t>
            </a:r>
            <a:r>
              <a:rPr lang="el-GR" altLang="el-GR" sz="1600" i="1" dirty="0">
                <a:solidFill>
                  <a:srgbClr val="000000"/>
                </a:solidFill>
                <a:latin typeface="Arial" panose="020B0604020202020204" pitchFamily="34" charset="0"/>
              </a:rPr>
              <a:t> </a:t>
            </a:r>
            <a:r>
              <a:rPr lang="en-US" altLang="el-GR" sz="1600" dirty="0">
                <a:solidFill>
                  <a:srgbClr val="000000"/>
                </a:solidFill>
                <a:latin typeface="Arial" panose="020B0604020202020204" pitchFamily="34" charset="0"/>
              </a:rPr>
              <a:t>Friedel</a:t>
            </a:r>
            <a:r>
              <a:rPr lang="el-GR" altLang="el-GR" sz="1600" dirty="0">
                <a:solidFill>
                  <a:srgbClr val="000000"/>
                </a:solidFill>
                <a:latin typeface="Arial" panose="020B0604020202020204" pitchFamily="34" charset="0"/>
              </a:rPr>
              <a:t>-</a:t>
            </a:r>
            <a:r>
              <a:rPr lang="en-US" altLang="el-GR" sz="1600" dirty="0">
                <a:solidFill>
                  <a:srgbClr val="000000"/>
                </a:solidFill>
                <a:latin typeface="Arial" panose="020B0604020202020204" pitchFamily="34" charset="0"/>
              </a:rPr>
              <a:t>Crafts</a:t>
            </a:r>
            <a:r>
              <a:rPr lang="el-GR" altLang="el-GR" sz="1600" dirty="0">
                <a:solidFill>
                  <a:srgbClr val="000000"/>
                </a:solidFill>
                <a:latin typeface="Arial" panose="020B0604020202020204" pitchFamily="34" charset="0"/>
              </a:rPr>
              <a:t> καθώς τα προϊόντα κετόνης στην </a:t>
            </a:r>
            <a:r>
              <a:rPr lang="el-GR" altLang="el-GR" sz="1600" i="1" dirty="0" err="1">
                <a:solidFill>
                  <a:srgbClr val="000000"/>
                </a:solidFill>
                <a:latin typeface="Arial" panose="020B0604020202020204" pitchFamily="34" charset="0"/>
              </a:rPr>
              <a:t>ακυλίωση</a:t>
            </a:r>
            <a:r>
              <a:rPr lang="el-GR" altLang="el-GR" sz="1600" dirty="0">
                <a:solidFill>
                  <a:srgbClr val="000000"/>
                </a:solidFill>
                <a:latin typeface="Arial" panose="020B0604020202020204" pitchFamily="34" charset="0"/>
              </a:rPr>
              <a:t> είναι λιγότερο δραστικά από το αρχικό βενζόλιο.</a:t>
            </a:r>
            <a:endParaRPr lang="el-GR" altLang="el-GR" sz="1600" dirty="0">
              <a:latin typeface="Arial" panose="020B0604020202020204" pitchFamily="34" charset="0"/>
            </a:endParaRPr>
          </a:p>
        </p:txBody>
      </p:sp>
    </p:spTree>
  </p:cSld>
  <p:clrMapOvr>
    <a:masterClrMapping/>
  </p:clrMapOvr>
  <p:transition>
    <p:wipe dir="r"/>
  </p:transition>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6" name="Picture 2">
            <a:extLst>
              <a:ext uri="{FF2B5EF4-FFF2-40B4-BE49-F238E27FC236}">
                <a16:creationId xmlns:a16="http://schemas.microsoft.com/office/drawing/2014/main" id="{205C33EE-19C7-4221-B065-EB72E437975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073150"/>
            <a:ext cx="9144000" cy="4711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1">
            <a:extLst>
              <a:ext uri="{FF2B5EF4-FFF2-40B4-BE49-F238E27FC236}">
                <a16:creationId xmlns:a16="http://schemas.microsoft.com/office/drawing/2014/main" id="{C4700892-B093-4ACD-9C5F-051CCBBA356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43011" name="Rectangle 3">
            <a:extLst>
              <a:ext uri="{FF2B5EF4-FFF2-40B4-BE49-F238E27FC236}">
                <a16:creationId xmlns:a16="http://schemas.microsoft.com/office/drawing/2014/main" id="{A6FE2D90-2CB6-4594-8040-E1B08EAA62AC}"/>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latin typeface="Arial" panose="020B0604020202020204" pitchFamily="34" charset="0"/>
              </a:rPr>
              <a:t>Κατευθυντήρια επ</a:t>
            </a:r>
            <a:r>
              <a:rPr lang="el-GR" altLang="el-GR" sz="1600" b="1">
                <a:latin typeface="Arial" panose="020B0604020202020204" pitchFamily="34" charset="0"/>
              </a:rPr>
              <a:t>ίδραση των</a:t>
            </a:r>
            <a:r>
              <a:rPr lang="en-US" altLang="el-GR" sz="1600" b="1">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43012" name="Ορθογώνιο 2">
            <a:extLst>
              <a:ext uri="{FF2B5EF4-FFF2-40B4-BE49-F238E27FC236}">
                <a16:creationId xmlns:a16="http://schemas.microsoft.com/office/drawing/2014/main" id="{63978D49-4D50-441E-9EDD-5DE6D20D142D}"/>
              </a:ext>
            </a:extLst>
          </p:cNvPr>
          <p:cNvSpPr>
            <a:spLocks noChangeArrowheads="1"/>
          </p:cNvSpPr>
          <p:nvPr/>
        </p:nvSpPr>
        <p:spPr bwMode="auto">
          <a:xfrm>
            <a:off x="290513" y="1163638"/>
            <a:ext cx="8629650"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solidFill>
                  <a:srgbClr val="000000"/>
                </a:solidFill>
                <a:latin typeface="Arial" panose="020B0604020202020204" pitchFamily="34" charset="0"/>
              </a:rPr>
              <a:t> </a:t>
            </a:r>
            <a:r>
              <a:rPr lang="en-GB" altLang="el-GR" sz="1600">
                <a:solidFill>
                  <a:srgbClr val="000000"/>
                </a:solidFill>
                <a:latin typeface="Arial" panose="020B0604020202020204" pitchFamily="34" charset="0"/>
              </a:rPr>
              <a:t>H</a:t>
            </a:r>
            <a:r>
              <a:rPr lang="el-GR" altLang="el-GR" sz="1600">
                <a:solidFill>
                  <a:srgbClr val="000000"/>
                </a:solidFill>
                <a:latin typeface="Arial" panose="020B0604020202020204" pitchFamily="34" charset="0"/>
              </a:rPr>
              <a:t> νίτρωση του βρωμοβενζολίου θα μπορούσε καταρχήν να δώσει </a:t>
            </a:r>
            <a:r>
              <a:rPr lang="el-GR" altLang="el-GR" sz="1600" i="1">
                <a:solidFill>
                  <a:srgbClr val="000000"/>
                </a:solidFill>
                <a:latin typeface="Arial" panose="020B0604020202020204" pitchFamily="34" charset="0"/>
              </a:rPr>
              <a:t>ορθο-, μετα- ή παρα-</a:t>
            </a:r>
            <a:r>
              <a:rPr lang="el-GR" altLang="el-GR" sz="1600">
                <a:solidFill>
                  <a:srgbClr val="000000"/>
                </a:solidFill>
                <a:latin typeface="Arial" panose="020B0604020202020204" pitchFamily="34" charset="0"/>
              </a:rPr>
              <a:t>βρωμονιτροβενζόλιο</a:t>
            </a:r>
            <a:r>
              <a:rPr lang="en-GB" altLang="el-GR" sz="1600">
                <a:solidFill>
                  <a:srgbClr val="000000"/>
                </a:solidFill>
                <a:latin typeface="Arial" panose="020B0604020202020204" pitchFamily="34" charset="0"/>
              </a:rPr>
              <a:t>. </a:t>
            </a:r>
            <a:r>
              <a:rPr lang="el-GR" altLang="el-GR" sz="1600">
                <a:solidFill>
                  <a:srgbClr val="000000"/>
                </a:solidFill>
                <a:latin typeface="Arial" panose="020B0604020202020204" pitchFamily="34" charset="0"/>
              </a:rPr>
              <a:t>Η αντίδραση </a:t>
            </a:r>
            <a:r>
              <a:rPr lang="el-GR" altLang="el-GR" sz="1600">
                <a:latin typeface="Arial" panose="020B0604020202020204" pitchFamily="34" charset="0"/>
              </a:rPr>
              <a:t>δεν είναι τυχαία, αλλά είναι </a:t>
            </a:r>
            <a:r>
              <a:rPr lang="el-GR" altLang="el-GR" sz="1600" b="1" i="1">
                <a:latin typeface="Arial" panose="020B0604020202020204" pitchFamily="34" charset="0"/>
              </a:rPr>
              <a:t>τοποεκλεκτική</a:t>
            </a:r>
            <a:r>
              <a:rPr lang="el-GR" altLang="el-GR" sz="1600" i="1">
                <a:latin typeface="Arial" panose="020B0604020202020204" pitchFamily="34" charset="0"/>
              </a:rPr>
              <a:t>. </a:t>
            </a:r>
            <a:r>
              <a:rPr lang="el-GR" altLang="el-GR" sz="1600">
                <a:latin typeface="Arial" panose="020B0604020202020204" pitchFamily="34" charset="0"/>
              </a:rPr>
              <a:t>Εάν ένα υποκατεστημένο βενζόλιο υφίσταται περαιτέρω υποκατάσταση κυρίως στις θέσεις ορθο και παρα, η αρχική ομάδα - υποκαταστάτης ονομάζεται </a:t>
            </a:r>
            <a:r>
              <a:rPr lang="el-GR" altLang="el-GR" sz="1600" b="1" i="1">
                <a:latin typeface="Arial" panose="020B0604020202020204" pitchFamily="34" charset="0"/>
              </a:rPr>
              <a:t>ορθο-, παρα- </a:t>
            </a:r>
            <a:r>
              <a:rPr lang="el-GR" altLang="el-GR" sz="1600" b="1">
                <a:latin typeface="Arial" panose="020B0604020202020204" pitchFamily="34" charset="0"/>
              </a:rPr>
              <a:t>κατευθυντήρια ομάδα</a:t>
            </a:r>
            <a:endParaRPr lang="el-GR" altLang="el-GR" sz="1600">
              <a:latin typeface="Arial" panose="020B0604020202020204" pitchFamily="34" charset="0"/>
            </a:endParaRPr>
          </a:p>
        </p:txBody>
      </p:sp>
      <p:pic>
        <p:nvPicPr>
          <p:cNvPr id="43013" name="Εικόνα 4">
            <a:extLst>
              <a:ext uri="{FF2B5EF4-FFF2-40B4-BE49-F238E27FC236}">
                <a16:creationId xmlns:a16="http://schemas.microsoft.com/office/drawing/2014/main" id="{A19DC6FC-9129-4EB0-A5C3-0792731EBF1B}"/>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49263" y="2266950"/>
            <a:ext cx="8382000" cy="188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3014" name="Ορθογώνιο 5">
            <a:extLst>
              <a:ext uri="{FF2B5EF4-FFF2-40B4-BE49-F238E27FC236}">
                <a16:creationId xmlns:a16="http://schemas.microsoft.com/office/drawing/2014/main" id="{C31CB8AB-FB33-4EF2-B593-C65BD9AD3AE8}"/>
              </a:ext>
            </a:extLst>
          </p:cNvPr>
          <p:cNvSpPr>
            <a:spLocks noChangeArrowheads="1"/>
          </p:cNvSpPr>
          <p:nvPr/>
        </p:nvSpPr>
        <p:spPr bwMode="auto">
          <a:xfrm>
            <a:off x="290513" y="4152900"/>
            <a:ext cx="8982075"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Εάν ένα υποκατεστημένο βενζόλιο υφίσταται υποκατάσταση κυρίως στη μετα-θέση, η αρχική ομάδα - υποκαταστάτης ονομάζεται </a:t>
            </a:r>
            <a:r>
              <a:rPr lang="el-GR" altLang="el-GR" sz="1600" b="1" i="1">
                <a:solidFill>
                  <a:srgbClr val="000000"/>
                </a:solidFill>
                <a:latin typeface="Arial" panose="020B0604020202020204" pitchFamily="34" charset="0"/>
                <a:ea typeface="Arial Unicode MS" pitchFamily="34" charset="-128"/>
              </a:rPr>
              <a:t>μετα</a:t>
            </a:r>
            <a:r>
              <a:rPr lang="el-GR" altLang="el-GR" sz="1600" b="1">
                <a:solidFill>
                  <a:srgbClr val="000000"/>
                </a:solidFill>
                <a:latin typeface="Arial" panose="020B0604020202020204" pitchFamily="34" charset="0"/>
                <a:ea typeface="Arial Unicode MS" pitchFamily="34" charset="-128"/>
              </a:rPr>
              <a:t>-κατευθυντήρια ομάδα</a:t>
            </a:r>
            <a:endParaRPr lang="el-GR" altLang="el-GR" sz="1600">
              <a:latin typeface="Arial" panose="020B0604020202020204" pitchFamily="34" charset="0"/>
            </a:endParaRPr>
          </a:p>
        </p:txBody>
      </p:sp>
      <p:pic>
        <p:nvPicPr>
          <p:cNvPr id="43015" name="Εικόνα 6">
            <a:extLst>
              <a:ext uri="{FF2B5EF4-FFF2-40B4-BE49-F238E27FC236}">
                <a16:creationId xmlns:a16="http://schemas.microsoft.com/office/drawing/2014/main" id="{3A1303DB-6100-47EA-BE0D-519EBF48286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362075" y="4791075"/>
            <a:ext cx="6572250" cy="188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4034" name="Εικόνα 1">
            <a:extLst>
              <a:ext uri="{FF2B5EF4-FFF2-40B4-BE49-F238E27FC236}">
                <a16:creationId xmlns:a16="http://schemas.microsoft.com/office/drawing/2014/main" id="{421E2608-0A59-49B9-A054-DC2526E646CD}"/>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419350" y="0"/>
            <a:ext cx="672465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4035" name="Ορθογώνιο 2">
            <a:extLst>
              <a:ext uri="{FF2B5EF4-FFF2-40B4-BE49-F238E27FC236}">
                <a16:creationId xmlns:a16="http://schemas.microsoft.com/office/drawing/2014/main" id="{321B1B7B-06BC-4E3E-B5C4-D55B96522E4E}"/>
              </a:ext>
            </a:extLst>
          </p:cNvPr>
          <p:cNvSpPr>
            <a:spLocks noChangeArrowheads="1"/>
          </p:cNvSpPr>
          <p:nvPr/>
        </p:nvSpPr>
        <p:spPr bwMode="auto">
          <a:xfrm>
            <a:off x="0" y="71438"/>
            <a:ext cx="2570163" cy="452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i="1">
                <a:solidFill>
                  <a:srgbClr val="000000"/>
                </a:solidFill>
                <a:latin typeface="Arial" panose="020B0604020202020204" pitchFamily="34" charset="0"/>
                <a:ea typeface="Arial Unicode MS" pitchFamily="34" charset="-128"/>
              </a:rPr>
              <a:t>Η επίδραση του υποκαταστάτη του αρωματικού δακτυλίου (υποκατεστημένο παράγωγο του βενζολίου) στην κατεύθυνση του νέου υποκαταστάτη στις αντιδράσεις ηλεκτρονιόφιλης αρωματικής υποκατάστασης συμβαίνει γιατί η αντίδραση είναι ταχύτερη σε μια θέση του αρωματικού δακτυλίου σε σχέση με άλλη θέση</a:t>
            </a:r>
            <a:endParaRPr lang="el-GR" altLang="el-GR"/>
          </a:p>
        </p:txBody>
      </p:sp>
    </p:spTree>
  </p:cSld>
  <p:clrMapOvr>
    <a:masterClrMapping/>
  </p:clrMapOvr>
  <p:transition>
    <p:wipe dir="r"/>
  </p:transition>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1">
            <a:extLst>
              <a:ext uri="{FF2B5EF4-FFF2-40B4-BE49-F238E27FC236}">
                <a16:creationId xmlns:a16="http://schemas.microsoft.com/office/drawing/2014/main" id="{C151EE3C-7BA4-4471-B22E-81F0878A7B3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45059" name="Rectangle 3">
            <a:extLst>
              <a:ext uri="{FF2B5EF4-FFF2-40B4-BE49-F238E27FC236}">
                <a16:creationId xmlns:a16="http://schemas.microsoft.com/office/drawing/2014/main" id="{ACA592B0-01F2-4CB6-A39D-FDAE3E0A1938}"/>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45060" name="Ορθογώνιο 7">
            <a:extLst>
              <a:ext uri="{FF2B5EF4-FFF2-40B4-BE49-F238E27FC236}">
                <a16:creationId xmlns:a16="http://schemas.microsoft.com/office/drawing/2014/main" id="{62E8C960-0803-46FB-BFF1-549041A7E558}"/>
              </a:ext>
            </a:extLst>
          </p:cNvPr>
          <p:cNvSpPr>
            <a:spLocks noChangeArrowheads="1"/>
          </p:cNvSpPr>
          <p:nvPr/>
        </p:nvSpPr>
        <p:spPr bwMode="auto">
          <a:xfrm>
            <a:off x="458788" y="1203325"/>
            <a:ext cx="8408987"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b="1">
                <a:solidFill>
                  <a:srgbClr val="000000"/>
                </a:solidFill>
                <a:latin typeface="Arial" panose="020B0604020202020204" pitchFamily="34" charset="0"/>
                <a:ea typeface="Arial Unicode MS" pitchFamily="34" charset="-128"/>
              </a:rPr>
              <a:t>Ορθο-, παρα- κατευθυντήριες ομάδες. </a:t>
            </a:r>
            <a:r>
              <a:rPr lang="el-GR" altLang="el-GR" sz="1600">
                <a:solidFill>
                  <a:srgbClr val="000000"/>
                </a:solidFill>
                <a:latin typeface="Arial" panose="020B0604020202020204" pitchFamily="34" charset="0"/>
                <a:ea typeface="Arial Unicode MS" pitchFamily="34" charset="-128"/>
              </a:rPr>
              <a:t>Οι δομές συντονισμού και κυρίως η έγχρωμη δομή δείχνει ότι το ζεύγος ηλεκτρονίων από την μεθόξυ ομάδα μπορεί να σταθεροποίηση το θετικό φορτίο στο καρβοκατιόν. </a:t>
            </a:r>
            <a:r>
              <a:rPr lang="el-GR" altLang="el-GR" sz="1600" b="1">
                <a:solidFill>
                  <a:srgbClr val="FF0000"/>
                </a:solidFill>
                <a:latin typeface="Arial" panose="020B0604020202020204" pitchFamily="34" charset="0"/>
                <a:ea typeface="Arial Unicode MS" pitchFamily="34" charset="-128"/>
              </a:rPr>
              <a:t>Η έγχρωμη δομή </a:t>
            </a:r>
            <a:r>
              <a:rPr lang="el-GR" altLang="el-GR" sz="1600">
                <a:solidFill>
                  <a:srgbClr val="000000"/>
                </a:solidFill>
                <a:latin typeface="Arial" panose="020B0604020202020204" pitchFamily="34" charset="0"/>
                <a:ea typeface="Arial Unicode MS" pitchFamily="34" charset="-128"/>
              </a:rPr>
              <a:t>είναι ιδιαίτερα σημαντική επειδή περιέχει τους περισσότερους δεσμούς σε σχέση με τις άλλες και κάθε άτομο έχει συμπληρωμένη οκτάδα ηλεκτρονίων.</a:t>
            </a:r>
            <a:endParaRPr lang="el-GR" altLang="el-GR" sz="1600">
              <a:latin typeface="Arial" panose="020B0604020202020204" pitchFamily="34" charset="0"/>
            </a:endParaRPr>
          </a:p>
        </p:txBody>
      </p:sp>
      <p:pic>
        <p:nvPicPr>
          <p:cNvPr id="45061" name="Εικόνα 9">
            <a:extLst>
              <a:ext uri="{FF2B5EF4-FFF2-40B4-BE49-F238E27FC236}">
                <a16:creationId xmlns:a16="http://schemas.microsoft.com/office/drawing/2014/main" id="{9931A78D-6562-459F-B5C9-64E60857E955}"/>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71450" y="2795588"/>
            <a:ext cx="8801100" cy="2333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1">
            <a:extLst>
              <a:ext uri="{FF2B5EF4-FFF2-40B4-BE49-F238E27FC236}">
                <a16:creationId xmlns:a16="http://schemas.microsoft.com/office/drawing/2014/main" id="{CD00E6F4-400E-4549-BA9F-13583DF52663}"/>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46083" name="Rectangle 3">
            <a:extLst>
              <a:ext uri="{FF2B5EF4-FFF2-40B4-BE49-F238E27FC236}">
                <a16:creationId xmlns:a16="http://schemas.microsoft.com/office/drawing/2014/main" id="{98DF8EE9-368E-49C4-846D-79065CE43C19}"/>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46084" name="Ορθογώνιο 7">
            <a:extLst>
              <a:ext uri="{FF2B5EF4-FFF2-40B4-BE49-F238E27FC236}">
                <a16:creationId xmlns:a16="http://schemas.microsoft.com/office/drawing/2014/main" id="{54C01798-9588-4B07-B326-DBCC0889B359}"/>
              </a:ext>
            </a:extLst>
          </p:cNvPr>
          <p:cNvSpPr>
            <a:spLocks noChangeArrowheads="1"/>
          </p:cNvSpPr>
          <p:nvPr/>
        </p:nvSpPr>
        <p:spPr bwMode="auto">
          <a:xfrm>
            <a:off x="458788" y="1203325"/>
            <a:ext cx="8408987"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latin typeface="Arial" panose="020B0604020202020204" pitchFamily="34" charset="0"/>
              </a:rPr>
              <a:t>Εάν το ηλεκτρονιόφιλο αντιδράσει με την ανισόλη στη θέση </a:t>
            </a:r>
            <a:r>
              <a:rPr lang="el-GR" altLang="el-GR" sz="1600" i="1">
                <a:latin typeface="Arial" panose="020B0604020202020204" pitchFamily="34" charset="0"/>
              </a:rPr>
              <a:t>μετα</a:t>
            </a:r>
            <a:r>
              <a:rPr lang="el-GR" altLang="el-GR" sz="1600">
                <a:latin typeface="Arial" panose="020B0604020202020204" pitchFamily="34" charset="0"/>
              </a:rPr>
              <a:t>, το ενδιάμεσο καρβοκατιόν αποτελείται από λιγότερες δομές συντονισμού και το θετικό φορτίο δεν μπορεί να εμφανιστεί στον άνθρακα του δακτυλίου που ενώνεται με την μεθόξυ ομάδα, όταν η αντίδραση λαμβάνει χώρα στη μετα-θέση. Δεν υπάρχει δομή συντονισμού που θα οδηγούσε στην σταθεροποίηση του ενδιάμεσου καρβοκατιόντος</a:t>
            </a:r>
            <a:endParaRPr lang="el-GR" altLang="el-GR" sz="1600">
              <a:solidFill>
                <a:srgbClr val="000000"/>
              </a:solidFill>
              <a:latin typeface="Arial" panose="020B0604020202020204" pitchFamily="34" charset="0"/>
            </a:endParaRPr>
          </a:p>
        </p:txBody>
      </p:sp>
      <p:pic>
        <p:nvPicPr>
          <p:cNvPr id="46085" name="Εικόνα 2">
            <a:extLst>
              <a:ext uri="{FF2B5EF4-FFF2-40B4-BE49-F238E27FC236}">
                <a16:creationId xmlns:a16="http://schemas.microsoft.com/office/drawing/2014/main" id="{328DDFEC-470A-4279-A973-F8EA4B82B40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38113" y="2614613"/>
            <a:ext cx="8896350" cy="1628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6086" name="Ορθογώνιο 4">
            <a:extLst>
              <a:ext uri="{FF2B5EF4-FFF2-40B4-BE49-F238E27FC236}">
                <a16:creationId xmlns:a16="http://schemas.microsoft.com/office/drawing/2014/main" id="{91362FF4-635A-4EB4-B360-C51EE1F896FF}"/>
              </a:ext>
            </a:extLst>
          </p:cNvPr>
          <p:cNvSpPr>
            <a:spLocks noChangeArrowheads="1"/>
          </p:cNvSpPr>
          <p:nvPr/>
        </p:nvSpPr>
        <p:spPr bwMode="auto">
          <a:xfrm>
            <a:off x="241300" y="4870450"/>
            <a:ext cx="8793163" cy="1568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FF0000"/>
                </a:solidFill>
                <a:latin typeface="Arial" panose="020B0604020202020204" pitchFamily="34" charset="0"/>
                <a:ea typeface="Arial Unicode MS" pitchFamily="34" charset="-128"/>
              </a:rPr>
              <a:t>Συμπέρασμα</a:t>
            </a:r>
          </a:p>
          <a:p>
            <a:pPr eaLnBrk="1" hangingPunct="1"/>
            <a:r>
              <a:rPr lang="el-GR" altLang="el-GR" sz="1600" b="1">
                <a:solidFill>
                  <a:schemeClr val="tx1"/>
                </a:solidFill>
                <a:latin typeface="Arial" panose="020B0604020202020204" pitchFamily="34" charset="0"/>
                <a:ea typeface="Arial Unicode MS" pitchFamily="34" charset="-128"/>
              </a:rPr>
              <a:t>Ο υποκαταστάτης του αρωματικού δακτυλίου που περιέχει άτομα με ζεύγη ηλεκτρονίων δίπλα στα </a:t>
            </a:r>
            <a:r>
              <a:rPr lang="el-GR" altLang="el-GR" sz="1600" b="1" i="1">
                <a:solidFill>
                  <a:schemeClr val="tx1"/>
                </a:solidFill>
                <a:latin typeface="Arial" panose="020B0604020202020204" pitchFamily="34" charset="0"/>
                <a:ea typeface="Arial Unicode MS" pitchFamily="34" charset="-128"/>
              </a:rPr>
              <a:t>π</a:t>
            </a:r>
            <a:r>
              <a:rPr lang="el-GR" altLang="el-GR" sz="1600" b="1">
                <a:solidFill>
                  <a:schemeClr val="tx1"/>
                </a:solidFill>
                <a:latin typeface="Arial" panose="020B0604020202020204" pitchFamily="34" charset="0"/>
                <a:ea typeface="Arial Unicode MS" pitchFamily="34" charset="-128"/>
              </a:rPr>
              <a:t> ηλεκτρόνια του βενζολικού δακτυλίου, είναι ορθο και παρα κατευθυντήρια ομάδα στις ηλεκτρονιόφιλες αντιδράσεις αρωματικής υποκατάστασης, επειδή τα ζεύγη ηλεκτρονίων του μπορούν να εμπλέκονται στη σταθεροποίηση, μέσω συντονισμού, των ενδιάμεσων καρβοκατιόντων</a:t>
            </a:r>
            <a:endParaRPr lang="el-GR" altLang="el-GR" sz="1600" b="1">
              <a:solidFill>
                <a:schemeClr val="tx1"/>
              </a:solidFill>
              <a:latin typeface="Arial" panose="020B0604020202020204" pitchFamily="34" charset="0"/>
            </a:endParaRPr>
          </a:p>
        </p:txBody>
      </p:sp>
    </p:spTree>
  </p:cSld>
  <p:clrMapOvr>
    <a:masterClrMapping/>
  </p:clrMapOvr>
  <p:transition>
    <p:wipe dir="r"/>
  </p:transition>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1">
            <a:extLst>
              <a:ext uri="{FF2B5EF4-FFF2-40B4-BE49-F238E27FC236}">
                <a16:creationId xmlns:a16="http://schemas.microsoft.com/office/drawing/2014/main" id="{FAC6997A-2906-4852-9DCE-4BD60A0578D6}"/>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47107" name="Rectangle 3">
            <a:extLst>
              <a:ext uri="{FF2B5EF4-FFF2-40B4-BE49-F238E27FC236}">
                <a16:creationId xmlns:a16="http://schemas.microsoft.com/office/drawing/2014/main" id="{55DB7D37-8FF8-4EE0-885A-987B9E9C1E7E}"/>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47108" name="Ορθογώνιο 7">
            <a:extLst>
              <a:ext uri="{FF2B5EF4-FFF2-40B4-BE49-F238E27FC236}">
                <a16:creationId xmlns:a16="http://schemas.microsoft.com/office/drawing/2014/main" id="{C017AB46-6F22-4AA0-AA37-EA2F9384CF7B}"/>
              </a:ext>
            </a:extLst>
          </p:cNvPr>
          <p:cNvSpPr>
            <a:spLocks noChangeArrowheads="1"/>
          </p:cNvSpPr>
          <p:nvPr/>
        </p:nvSpPr>
        <p:spPr bwMode="auto">
          <a:xfrm>
            <a:off x="458788" y="1203325"/>
            <a:ext cx="8408987"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Οι αλκυλομάδες, όπως μία μεθυλομάδα, κατευθύνουν την ηλεκτρονιόφιλη αρωματική υποκατάσταση στις θέσεις ορθο και παρα. Η αντίδραση του Ε</a:t>
            </a:r>
            <a:r>
              <a:rPr lang="el-GR" altLang="el-GR" sz="1600" baseline="30000">
                <a:latin typeface="Arial" panose="020B0604020202020204" pitchFamily="34" charset="0"/>
              </a:rPr>
              <a:t>+</a:t>
            </a:r>
            <a:r>
              <a:rPr lang="el-GR" altLang="el-GR" sz="1600">
                <a:latin typeface="Arial" panose="020B0604020202020204" pitchFamily="34" charset="0"/>
              </a:rPr>
              <a:t> στη θέση </a:t>
            </a:r>
            <a:r>
              <a:rPr lang="el-GR" altLang="el-GR" sz="1600" i="1">
                <a:latin typeface="Arial" panose="020B0604020202020204" pitchFamily="34" charset="0"/>
              </a:rPr>
              <a:t>ορθο</a:t>
            </a:r>
            <a:r>
              <a:rPr lang="el-GR" altLang="el-GR" sz="1600">
                <a:latin typeface="Arial" panose="020B0604020202020204" pitchFamily="34" charset="0"/>
              </a:rPr>
              <a:t> ή </a:t>
            </a:r>
            <a:r>
              <a:rPr lang="el-GR" altLang="el-GR" sz="1600" i="1">
                <a:latin typeface="Arial" panose="020B0604020202020204" pitchFamily="34" charset="0"/>
              </a:rPr>
              <a:t>παρα</a:t>
            </a:r>
            <a:r>
              <a:rPr lang="el-GR" altLang="el-GR" sz="1600">
                <a:latin typeface="Arial" panose="020B0604020202020204" pitchFamily="34" charset="0"/>
              </a:rPr>
              <a:t>, δημιουργεί ενδιάμεσο σταθεροποιημένο τριτοταγές καρβοκατιόν.</a:t>
            </a:r>
            <a:endParaRPr lang="el-GR" altLang="el-GR" sz="1600">
              <a:solidFill>
                <a:srgbClr val="000000"/>
              </a:solidFill>
              <a:latin typeface="Arial" panose="020B0604020202020204" pitchFamily="34" charset="0"/>
            </a:endParaRPr>
          </a:p>
        </p:txBody>
      </p:sp>
      <p:pic>
        <p:nvPicPr>
          <p:cNvPr id="47109" name="Εικόνα 4">
            <a:extLst>
              <a:ext uri="{FF2B5EF4-FFF2-40B4-BE49-F238E27FC236}">
                <a16:creationId xmlns:a16="http://schemas.microsoft.com/office/drawing/2014/main" id="{39F13552-F497-4D31-84A6-8F53D0C431F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2227263"/>
            <a:ext cx="9144000" cy="1300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7110" name="Ορθογώνιο 5">
            <a:extLst>
              <a:ext uri="{FF2B5EF4-FFF2-40B4-BE49-F238E27FC236}">
                <a16:creationId xmlns:a16="http://schemas.microsoft.com/office/drawing/2014/main" id="{F0FC3EF8-34A9-4831-9FCE-17CC40F947D7}"/>
              </a:ext>
            </a:extLst>
          </p:cNvPr>
          <p:cNvSpPr>
            <a:spLocks noChangeArrowheads="1"/>
          </p:cNvSpPr>
          <p:nvPr/>
        </p:nvSpPr>
        <p:spPr bwMode="auto">
          <a:xfrm>
            <a:off x="458788" y="3611563"/>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αντίδραση του ηλεκτρονιόφιλου σε θέση </a:t>
            </a:r>
            <a:r>
              <a:rPr lang="el-GR" altLang="el-GR" sz="1600" i="1">
                <a:solidFill>
                  <a:srgbClr val="000000"/>
                </a:solidFill>
                <a:latin typeface="Arial" panose="020B0604020202020204" pitchFamily="34" charset="0"/>
                <a:ea typeface="Arial Unicode MS" pitchFamily="34" charset="-128"/>
              </a:rPr>
              <a:t>μετα</a:t>
            </a:r>
            <a:r>
              <a:rPr lang="el-GR" altLang="el-GR" sz="1600">
                <a:solidFill>
                  <a:srgbClr val="000000"/>
                </a:solidFill>
                <a:latin typeface="Arial" panose="020B0604020202020204" pitchFamily="34" charset="0"/>
                <a:ea typeface="Arial Unicode MS" pitchFamily="34" charset="-128"/>
              </a:rPr>
              <a:t> ως προς την αλκυλομάδα δίνει επίσης ένα ιόν με τρεις δομές συντονισμού. Όλες οι δομές συντονισμού είναι δευτεροταγή καρβοκατιόντα.</a:t>
            </a:r>
            <a:endParaRPr lang="el-GR" altLang="el-GR" sz="1600">
              <a:latin typeface="Arial" panose="020B0604020202020204" pitchFamily="34" charset="0"/>
            </a:endParaRPr>
          </a:p>
        </p:txBody>
      </p:sp>
      <p:pic>
        <p:nvPicPr>
          <p:cNvPr id="47111" name="Εικόνα 6">
            <a:extLst>
              <a:ext uri="{FF2B5EF4-FFF2-40B4-BE49-F238E27FC236}">
                <a16:creationId xmlns:a16="http://schemas.microsoft.com/office/drawing/2014/main" id="{B1F91F8D-ED59-4FE6-9844-1746734ED42A}"/>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09550" y="4657725"/>
            <a:ext cx="8724900" cy="1304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1">
            <a:extLst>
              <a:ext uri="{FF2B5EF4-FFF2-40B4-BE49-F238E27FC236}">
                <a16:creationId xmlns:a16="http://schemas.microsoft.com/office/drawing/2014/main" id="{43212825-C18B-4B0E-A481-5F85BD1EAA52}"/>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48131" name="Rectangle 3">
            <a:extLst>
              <a:ext uri="{FF2B5EF4-FFF2-40B4-BE49-F238E27FC236}">
                <a16:creationId xmlns:a16="http://schemas.microsoft.com/office/drawing/2014/main" id="{A99DCDBD-2289-4EE3-9EB4-DB3BB2E6F9AE}"/>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pic>
        <p:nvPicPr>
          <p:cNvPr id="48132" name="Εικόνα 2">
            <a:extLst>
              <a:ext uri="{FF2B5EF4-FFF2-40B4-BE49-F238E27FC236}">
                <a16:creationId xmlns:a16="http://schemas.microsoft.com/office/drawing/2014/main" id="{E0F1BB90-A230-4A91-9955-C4429F79BE6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300163"/>
            <a:ext cx="9144000" cy="52244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1">
            <a:extLst>
              <a:ext uri="{FF2B5EF4-FFF2-40B4-BE49-F238E27FC236}">
                <a16:creationId xmlns:a16="http://schemas.microsoft.com/office/drawing/2014/main" id="{9BEC2E37-57A1-4D6F-A140-7F75E316AF7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49155" name="Rectangle 3">
            <a:extLst>
              <a:ext uri="{FF2B5EF4-FFF2-40B4-BE49-F238E27FC236}">
                <a16:creationId xmlns:a16="http://schemas.microsoft.com/office/drawing/2014/main" id="{0C9B6D8D-20F7-4CB3-A018-DAFD42807BFE}"/>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49156" name="Ορθογώνιο 7">
            <a:extLst>
              <a:ext uri="{FF2B5EF4-FFF2-40B4-BE49-F238E27FC236}">
                <a16:creationId xmlns:a16="http://schemas.microsoft.com/office/drawing/2014/main" id="{AF01C742-AD47-431C-A63B-BA65F1D56D0E}"/>
              </a:ext>
            </a:extLst>
          </p:cNvPr>
          <p:cNvSpPr>
            <a:spLocks noChangeArrowheads="1"/>
          </p:cNvSpPr>
          <p:nvPr/>
        </p:nvSpPr>
        <p:spPr bwMode="auto">
          <a:xfrm>
            <a:off x="458788" y="1203325"/>
            <a:ext cx="8408987"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b="1" i="1">
                <a:solidFill>
                  <a:srgbClr val="000000"/>
                </a:solidFill>
                <a:latin typeface="Arial" panose="020B0604020202020204" pitchFamily="34" charset="0"/>
              </a:rPr>
              <a:t>Μετα</a:t>
            </a:r>
            <a:r>
              <a:rPr lang="el-GR" altLang="el-GR" sz="1600" b="1">
                <a:solidFill>
                  <a:srgbClr val="000000"/>
                </a:solidFill>
                <a:latin typeface="Arial" panose="020B0604020202020204" pitchFamily="34" charset="0"/>
              </a:rPr>
              <a:t>-κατευθυντήριες ομάδες. </a:t>
            </a:r>
            <a:r>
              <a:rPr lang="el-GR" altLang="el-GR" sz="1600">
                <a:solidFill>
                  <a:srgbClr val="000000"/>
                </a:solidFill>
                <a:latin typeface="Arial" panose="020B0604020202020204" pitchFamily="34" charset="0"/>
              </a:rPr>
              <a:t>Οι </a:t>
            </a:r>
            <a:r>
              <a:rPr lang="el-GR" altLang="el-GR" sz="1600" i="1">
                <a:solidFill>
                  <a:srgbClr val="000000"/>
                </a:solidFill>
                <a:latin typeface="Arial" panose="020B0604020202020204" pitchFamily="34" charset="0"/>
              </a:rPr>
              <a:t>μετα</a:t>
            </a:r>
            <a:r>
              <a:rPr lang="el-GR" altLang="el-GR" sz="1600">
                <a:solidFill>
                  <a:srgbClr val="000000"/>
                </a:solidFill>
                <a:latin typeface="Arial" panose="020B0604020202020204" pitchFamily="34" charset="0"/>
              </a:rPr>
              <a:t>-κατευθυντήριες ομάδες είναι όλες πολικές ομάδες οι οποίες δεν διαθέτουν ζεύγος ηλεκτρονίων σε άτομο απευθείας ενωμένο με τον αρωματικό δακτύλιο. </a:t>
            </a:r>
          </a:p>
        </p:txBody>
      </p:sp>
      <p:pic>
        <p:nvPicPr>
          <p:cNvPr id="49157" name="Εικόνα 8">
            <a:extLst>
              <a:ext uri="{FF2B5EF4-FFF2-40B4-BE49-F238E27FC236}">
                <a16:creationId xmlns:a16="http://schemas.microsoft.com/office/drawing/2014/main" id="{DEA4D81C-7906-4BA7-9D74-39BE648BD6D2}"/>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23838" y="2613025"/>
            <a:ext cx="8724900" cy="2390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1">
            <a:extLst>
              <a:ext uri="{FF2B5EF4-FFF2-40B4-BE49-F238E27FC236}">
                <a16:creationId xmlns:a16="http://schemas.microsoft.com/office/drawing/2014/main" id="{F579F924-ED85-4556-A757-7B1E42520E16}"/>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0179" name="Rectangle 3">
            <a:extLst>
              <a:ext uri="{FF2B5EF4-FFF2-40B4-BE49-F238E27FC236}">
                <a16:creationId xmlns:a16="http://schemas.microsoft.com/office/drawing/2014/main" id="{B8BB7DBB-1BC6-4550-91CC-AB2FE09BE9B4}"/>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50180" name="Ορθογώνιο 7">
            <a:extLst>
              <a:ext uri="{FF2B5EF4-FFF2-40B4-BE49-F238E27FC236}">
                <a16:creationId xmlns:a16="http://schemas.microsoft.com/office/drawing/2014/main" id="{796EB712-772F-45D5-8267-78EA013E07E6}"/>
              </a:ext>
            </a:extLst>
          </p:cNvPr>
          <p:cNvSpPr>
            <a:spLocks noChangeArrowheads="1"/>
          </p:cNvSpPr>
          <p:nvPr/>
        </p:nvSpPr>
        <p:spPr bwMode="auto">
          <a:xfrm>
            <a:off x="458788" y="1203325"/>
            <a:ext cx="8408987"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latin typeface="Arial" panose="020B0604020202020204" pitchFamily="34" charset="0"/>
              </a:rPr>
              <a:t>Και οι δύο αντιδράσεις δίνουν καρβοκατιόντα που παρουσιάζουν τρεις δομές συντονισμού, αλλά η αντίδραση υποκατάστασης στην παρα θέση δίνει ένα ιόν με μια ιδιαίτερα </a:t>
            </a:r>
            <a:r>
              <a:rPr lang="el-GR" altLang="el-GR" sz="1600" b="1">
                <a:solidFill>
                  <a:srgbClr val="FF0000"/>
                </a:solidFill>
                <a:latin typeface="Arial" panose="020B0604020202020204" pitchFamily="34" charset="0"/>
              </a:rPr>
              <a:t>μη ευνοϊκή δομή (με κόκκινο χρώμα)</a:t>
            </a:r>
            <a:r>
              <a:rPr lang="el-GR" altLang="el-GR" sz="1600">
                <a:latin typeface="Arial" panose="020B0604020202020204" pitchFamily="34" charset="0"/>
              </a:rPr>
              <a:t>. Σε αυτή τη δομή, τα θετικά φορτία τοποθετούνται σε γειτονικά άτομα και κατά συνέπεια η ενέργεια αλληλεπίδρασής τους είναι αυξημένη λόγω της άπωσής τους</a:t>
            </a:r>
            <a:endParaRPr lang="el-GR" altLang="el-GR" sz="1600">
              <a:solidFill>
                <a:srgbClr val="000000"/>
              </a:solidFill>
              <a:latin typeface="Arial" panose="020B0604020202020204" pitchFamily="34" charset="0"/>
            </a:endParaRPr>
          </a:p>
        </p:txBody>
      </p:sp>
      <p:pic>
        <p:nvPicPr>
          <p:cNvPr id="50181" name="Εικόνα 2">
            <a:extLst>
              <a:ext uri="{FF2B5EF4-FFF2-40B4-BE49-F238E27FC236}">
                <a16:creationId xmlns:a16="http://schemas.microsoft.com/office/drawing/2014/main" id="{896C9A00-A50F-4A6D-8AC9-8AF6E59C2D06}"/>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19075" y="2708275"/>
            <a:ext cx="8734425" cy="3238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1">
            <a:extLst>
              <a:ext uri="{FF2B5EF4-FFF2-40B4-BE49-F238E27FC236}">
                <a16:creationId xmlns:a16="http://schemas.microsoft.com/office/drawing/2014/main" id="{DBEB47A6-827B-4346-ADDC-F6C7A1DC641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ΑΝΤΙΔΡΑΣΕΙΣ ΗΛΕΚΤΡΟΝΙΟΦΙΛΗΣ ΑΡΩΜΑΤΙΚΗΣ ΥΠΟΚΑΤΑΣΤΑΣΗΣ ΥΠΟΚΑΤΕΣΤΗΜΕΝΩΝ ΒΕΝΖΟΛΙΩΝ</a:t>
            </a:r>
          </a:p>
        </p:txBody>
      </p:sp>
      <p:sp>
        <p:nvSpPr>
          <p:cNvPr id="51203" name="Rectangle 3">
            <a:extLst>
              <a:ext uri="{FF2B5EF4-FFF2-40B4-BE49-F238E27FC236}">
                <a16:creationId xmlns:a16="http://schemas.microsoft.com/office/drawing/2014/main" id="{F7366423-A02C-4347-9B13-3431E9AC645F}"/>
              </a:ext>
            </a:extLst>
          </p:cNvPr>
          <p:cNvSpPr>
            <a:spLocks noChangeArrowheads="1"/>
          </p:cNvSpPr>
          <p:nvPr/>
        </p:nvSpPr>
        <p:spPr bwMode="auto">
          <a:xfrm>
            <a:off x="458788" y="865188"/>
            <a:ext cx="49688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A</a:t>
            </a:r>
            <a:r>
              <a:rPr lang="el-GR" altLang="el-GR" sz="1600" b="1">
                <a:solidFill>
                  <a:srgbClr val="000000"/>
                </a:solidFill>
                <a:latin typeface="Arial" panose="020B0604020202020204" pitchFamily="34" charset="0"/>
              </a:rPr>
              <a:t>. </a:t>
            </a:r>
            <a:r>
              <a:rPr lang="en-US" altLang="el-GR" sz="1600" b="1">
                <a:solidFill>
                  <a:srgbClr val="000000"/>
                </a:solidFill>
                <a:latin typeface="Arial" panose="020B0604020202020204" pitchFamily="34" charset="0"/>
              </a:rPr>
              <a:t>Κατευθυντήρια επ</a:t>
            </a:r>
            <a:r>
              <a:rPr lang="el-GR" altLang="el-GR" sz="1600" b="1">
                <a:solidFill>
                  <a:srgbClr val="000000"/>
                </a:solidFill>
                <a:latin typeface="Arial" panose="020B0604020202020204" pitchFamily="34" charset="0"/>
              </a:rPr>
              <a:t>ίδραση των</a:t>
            </a:r>
            <a:r>
              <a:rPr lang="en-US" altLang="el-GR" sz="1600" b="1">
                <a:solidFill>
                  <a:srgbClr val="000000"/>
                </a:solidFill>
                <a:latin typeface="Arial" panose="020B0604020202020204" pitchFamily="34" charset="0"/>
              </a:rPr>
              <a:t> υποκαταστατών</a:t>
            </a:r>
            <a:endParaRPr lang="el-GR" altLang="el-GR" sz="1600" b="1">
              <a:solidFill>
                <a:srgbClr val="000000"/>
              </a:solidFill>
              <a:latin typeface="Arial" panose="020B0604020202020204" pitchFamily="34" charset="0"/>
            </a:endParaRPr>
          </a:p>
        </p:txBody>
      </p:sp>
      <p:sp>
        <p:nvSpPr>
          <p:cNvPr id="51204" name="Ορθογώνιο 7">
            <a:extLst>
              <a:ext uri="{FF2B5EF4-FFF2-40B4-BE49-F238E27FC236}">
                <a16:creationId xmlns:a16="http://schemas.microsoft.com/office/drawing/2014/main" id="{C7AAF02C-3576-4BB5-8F08-44EDEFA5D8AA}"/>
              </a:ext>
            </a:extLst>
          </p:cNvPr>
          <p:cNvSpPr>
            <a:spLocks noChangeArrowheads="1"/>
          </p:cNvSpPr>
          <p:nvPr/>
        </p:nvSpPr>
        <p:spPr bwMode="auto">
          <a:xfrm>
            <a:off x="458788" y="1203325"/>
            <a:ext cx="8408987"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Δεν έχουν όλες οι </a:t>
            </a:r>
            <a:r>
              <a:rPr lang="el-GR" altLang="el-GR" sz="1600" i="1">
                <a:solidFill>
                  <a:srgbClr val="000000"/>
                </a:solidFill>
                <a:latin typeface="Arial" panose="020B0604020202020204" pitchFamily="34" charset="0"/>
                <a:ea typeface="Arial Unicode MS" pitchFamily="34" charset="-128"/>
              </a:rPr>
              <a:t>μετα</a:t>
            </a:r>
            <a:r>
              <a:rPr lang="el-GR" altLang="el-GR" sz="1600">
                <a:solidFill>
                  <a:srgbClr val="000000"/>
                </a:solidFill>
                <a:latin typeface="Arial" panose="020B0604020202020204" pitchFamily="34" charset="0"/>
                <a:ea typeface="Arial Unicode MS" pitchFamily="34" charset="-128"/>
              </a:rPr>
              <a:t>-κατευθυντήριες ομάδες θετικό φορτίο, όπως η νιτρο-ομάδα, αλλά όλες δημιουργούν ένα σημαντικό θετικό φορτίο ακριβώς δίπλα στον βενζολικό δακτύλιο λόγω του διπόλου που δημιουργούν.</a:t>
            </a:r>
            <a:endParaRPr lang="el-GR" altLang="el-GR" sz="1600">
              <a:solidFill>
                <a:srgbClr val="000000"/>
              </a:solidFill>
              <a:latin typeface="Arial" panose="020B0604020202020204" pitchFamily="34" charset="0"/>
            </a:endParaRPr>
          </a:p>
        </p:txBody>
      </p:sp>
      <p:pic>
        <p:nvPicPr>
          <p:cNvPr id="51205" name="Εικόνα 4">
            <a:extLst>
              <a:ext uri="{FF2B5EF4-FFF2-40B4-BE49-F238E27FC236}">
                <a16:creationId xmlns:a16="http://schemas.microsoft.com/office/drawing/2014/main" id="{BEE68D44-6FB5-4F07-86A7-3CB615296FFA}"/>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800350" y="2500313"/>
            <a:ext cx="3543300" cy="1857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2226" name="Εικόνα 1">
            <a:extLst>
              <a:ext uri="{FF2B5EF4-FFF2-40B4-BE49-F238E27FC236}">
                <a16:creationId xmlns:a16="http://schemas.microsoft.com/office/drawing/2014/main" id="{5829896D-FE7D-4E8D-8AE7-C02CC689555C}"/>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500188"/>
            <a:ext cx="9144000" cy="3857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1">
            <a:extLst>
              <a:ext uri="{FF2B5EF4-FFF2-40B4-BE49-F238E27FC236}">
                <a16:creationId xmlns:a16="http://schemas.microsoft.com/office/drawing/2014/main" id="{C7B92843-0766-4F5E-989B-2F3D209922AD}"/>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3251" name="Rectangle 3">
            <a:extLst>
              <a:ext uri="{FF2B5EF4-FFF2-40B4-BE49-F238E27FC236}">
                <a16:creationId xmlns:a16="http://schemas.microsoft.com/office/drawing/2014/main" id="{99F9AC5A-E6A9-4099-B262-67D63F5FB830}"/>
              </a:ext>
            </a:extLst>
          </p:cNvPr>
          <p:cNvSpPr>
            <a:spLocks noChangeArrowheads="1"/>
          </p:cNvSpPr>
          <p:nvPr/>
        </p:nvSpPr>
        <p:spPr bwMode="auto">
          <a:xfrm>
            <a:off x="458788" y="865188"/>
            <a:ext cx="723582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n-GB" altLang="el-GR" sz="1600" b="1">
                <a:solidFill>
                  <a:srgbClr val="000000"/>
                </a:solidFill>
                <a:latin typeface="Arial" panose="020B0604020202020204" pitchFamily="34" charset="0"/>
              </a:rPr>
              <a:t>B</a:t>
            </a:r>
            <a:r>
              <a:rPr lang="el-GR" altLang="el-GR" sz="1600" b="1">
                <a:solidFill>
                  <a:srgbClr val="000000"/>
                </a:solidFill>
                <a:latin typeface="Arial" panose="020B0604020202020204" pitchFamily="34" charset="0"/>
              </a:rPr>
              <a:t>. </a:t>
            </a:r>
            <a:r>
              <a:rPr lang="el-GR" altLang="el-GR" sz="1600" b="1">
                <a:latin typeface="Arial" panose="020B0604020202020204" pitchFamily="34" charset="0"/>
              </a:rPr>
              <a:t>Ενεργοποιητική ή Απενεργοποιητική Επίδραση των Υποκαταστατών </a:t>
            </a:r>
            <a:endParaRPr lang="el-GR" altLang="el-GR" sz="1600" b="1">
              <a:solidFill>
                <a:srgbClr val="000000"/>
              </a:solidFill>
              <a:latin typeface="Arial" panose="020B0604020202020204" pitchFamily="34" charset="0"/>
            </a:endParaRPr>
          </a:p>
        </p:txBody>
      </p:sp>
      <p:pic>
        <p:nvPicPr>
          <p:cNvPr id="53252" name="Εικόνα 2">
            <a:extLst>
              <a:ext uri="{FF2B5EF4-FFF2-40B4-BE49-F238E27FC236}">
                <a16:creationId xmlns:a16="http://schemas.microsoft.com/office/drawing/2014/main" id="{BFE4E49D-9549-4BB8-92A7-64C37BAF2E3C}"/>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122488" y="4503738"/>
            <a:ext cx="4752975"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Ορθογώνιο 6">
            <a:extLst>
              <a:ext uri="{FF2B5EF4-FFF2-40B4-BE49-F238E27FC236}">
                <a16:creationId xmlns:a16="http://schemas.microsoft.com/office/drawing/2014/main" id="{7DA01538-88F5-4793-BBDE-66BF21231492}"/>
              </a:ext>
            </a:extLst>
          </p:cNvPr>
          <p:cNvSpPr/>
          <p:nvPr/>
        </p:nvSpPr>
        <p:spPr>
          <a:xfrm>
            <a:off x="458788" y="1303338"/>
            <a:ext cx="8555037" cy="1322387"/>
          </a:xfrm>
          <a:prstGeom prst="rect">
            <a:avLst/>
          </a:prstGeom>
        </p:spPr>
        <p:txBody>
          <a:bodyPr>
            <a:spAutoFit/>
          </a:bodyPr>
          <a:lstStyle/>
          <a:p>
            <a:pPr marL="285750" indent="-285750" eaLnBrk="1" hangingPunct="1">
              <a:buFont typeface="Wingdings" panose="05000000000000000000" pitchFamily="2" charset="2"/>
              <a:buChar char="Ø"/>
              <a:defRPr/>
            </a:pPr>
            <a:r>
              <a:rPr lang="el-GR" sz="1600" dirty="0">
                <a:solidFill>
                  <a:srgbClr val="FFC000"/>
                </a:solidFill>
                <a:latin typeface="Arial" panose="020B0604020202020204" pitchFamily="34" charset="0"/>
              </a:rPr>
              <a:t>Ένας </a:t>
            </a:r>
            <a:r>
              <a:rPr lang="el-GR" sz="1600" dirty="0" err="1">
                <a:solidFill>
                  <a:srgbClr val="FFC000"/>
                </a:solidFill>
                <a:latin typeface="Arial" panose="020B0604020202020204" pitchFamily="34" charset="0"/>
              </a:rPr>
              <a:t>υποκαταστάτης</a:t>
            </a:r>
            <a:r>
              <a:rPr lang="el-GR" sz="1600" dirty="0">
                <a:solidFill>
                  <a:srgbClr val="FFC000"/>
                </a:solidFill>
                <a:latin typeface="Arial" panose="020B0604020202020204" pitchFamily="34" charset="0"/>
              </a:rPr>
              <a:t> είναι είτε </a:t>
            </a:r>
            <a:r>
              <a:rPr lang="el-GR" sz="1600" dirty="0" err="1">
                <a:solidFill>
                  <a:srgbClr val="FFC000"/>
                </a:solidFill>
                <a:latin typeface="Arial" panose="020B0604020202020204" pitchFamily="34" charset="0"/>
              </a:rPr>
              <a:t>ενεργοποιητής</a:t>
            </a:r>
            <a:r>
              <a:rPr lang="el-GR" sz="1600" dirty="0">
                <a:solidFill>
                  <a:srgbClr val="FFC000"/>
                </a:solidFill>
                <a:latin typeface="Arial" panose="020B0604020202020204" pitchFamily="34" charset="0"/>
              </a:rPr>
              <a:t> σε όλες τις αντιδράσεις </a:t>
            </a:r>
            <a:r>
              <a:rPr lang="el-GR" sz="1600" dirty="0" err="1">
                <a:solidFill>
                  <a:srgbClr val="FFC000"/>
                </a:solidFill>
                <a:latin typeface="Arial" panose="020B0604020202020204" pitchFamily="34" charset="0"/>
              </a:rPr>
              <a:t>ηλεκτρονιόφιλης</a:t>
            </a:r>
            <a:r>
              <a:rPr lang="el-GR" sz="1600" dirty="0">
                <a:solidFill>
                  <a:srgbClr val="FFC000"/>
                </a:solidFill>
                <a:latin typeface="Arial" panose="020B0604020202020204" pitchFamily="34" charset="0"/>
              </a:rPr>
              <a:t> αρωματικής υποκατάστασης είτε </a:t>
            </a:r>
            <a:r>
              <a:rPr lang="el-GR" sz="1600" dirty="0" err="1">
                <a:solidFill>
                  <a:srgbClr val="FFC000"/>
                </a:solidFill>
                <a:latin typeface="Arial" panose="020B0604020202020204" pitchFamily="34" charset="0"/>
              </a:rPr>
              <a:t>απενεργοποιητής</a:t>
            </a:r>
            <a:r>
              <a:rPr lang="el-GR" sz="1600" dirty="0">
                <a:solidFill>
                  <a:srgbClr val="FFC000"/>
                </a:solidFill>
                <a:latin typeface="Arial" panose="020B0604020202020204" pitchFamily="34" charset="0"/>
              </a:rPr>
              <a:t> </a:t>
            </a:r>
          </a:p>
          <a:p>
            <a:pPr eaLnBrk="1" hangingPunct="1">
              <a:defRPr/>
            </a:pPr>
            <a:r>
              <a:rPr lang="el-GR" sz="1600" b="1" dirty="0">
                <a:latin typeface="Arial" panose="020B0604020202020204" pitchFamily="34" charset="0"/>
              </a:rPr>
              <a:t>1</a:t>
            </a:r>
            <a:r>
              <a:rPr lang="el-GR" sz="1600" dirty="0">
                <a:latin typeface="Arial" panose="020B0604020202020204" pitchFamily="34" charset="0"/>
              </a:rPr>
              <a:t>.</a:t>
            </a:r>
            <a:r>
              <a:rPr lang="en-GB" sz="1600" dirty="0">
                <a:latin typeface="Arial" panose="020B0604020202020204" pitchFamily="34" charset="0"/>
              </a:rPr>
              <a:t> </a:t>
            </a:r>
            <a:r>
              <a:rPr lang="el-GR" sz="1600" dirty="0">
                <a:latin typeface="Arial" panose="020B0604020202020204" pitchFamily="34" charset="0"/>
              </a:rPr>
              <a:t>Όλες οι </a:t>
            </a:r>
            <a:r>
              <a:rPr lang="el-GR" sz="1600" i="1" dirty="0">
                <a:latin typeface="Arial" panose="020B0604020202020204" pitchFamily="34" charset="0"/>
              </a:rPr>
              <a:t>μετα</a:t>
            </a:r>
            <a:r>
              <a:rPr lang="el-GR" sz="1600" dirty="0">
                <a:latin typeface="Arial" panose="020B0604020202020204" pitchFamily="34" charset="0"/>
              </a:rPr>
              <a:t> κατευθυντήριες ομάδες είναι απενεργοποιητές.</a:t>
            </a:r>
          </a:p>
          <a:p>
            <a:pPr eaLnBrk="1" hangingPunct="1">
              <a:defRPr/>
            </a:pPr>
            <a:r>
              <a:rPr lang="el-GR" sz="1600" b="1" dirty="0">
                <a:latin typeface="Arial" panose="020B0604020202020204" pitchFamily="34" charset="0"/>
              </a:rPr>
              <a:t>2</a:t>
            </a:r>
            <a:r>
              <a:rPr lang="el-GR" sz="1600" dirty="0">
                <a:latin typeface="Arial" panose="020B0604020202020204" pitchFamily="34" charset="0"/>
              </a:rPr>
              <a:t>.</a:t>
            </a:r>
            <a:r>
              <a:rPr lang="en-GB" sz="1600" dirty="0">
                <a:latin typeface="Arial" panose="020B0604020202020204" pitchFamily="34" charset="0"/>
              </a:rPr>
              <a:t> </a:t>
            </a:r>
            <a:r>
              <a:rPr lang="el-GR" sz="1600" dirty="0">
                <a:latin typeface="Arial" panose="020B0604020202020204" pitchFamily="34" charset="0"/>
              </a:rPr>
              <a:t>Όλες οι </a:t>
            </a:r>
            <a:r>
              <a:rPr lang="el-GR" sz="1600" i="1" dirty="0">
                <a:latin typeface="Arial" panose="020B0604020202020204" pitchFamily="34" charset="0"/>
              </a:rPr>
              <a:t>ορθο, παρα </a:t>
            </a:r>
            <a:r>
              <a:rPr lang="el-GR" sz="1600" dirty="0">
                <a:latin typeface="Arial" panose="020B0604020202020204" pitchFamily="34" charset="0"/>
              </a:rPr>
              <a:t>κατευθυντήριες ομάδες, εκτός από τα αλογόνα, είναι ενεργοποιητές.</a:t>
            </a:r>
          </a:p>
          <a:p>
            <a:pPr eaLnBrk="1" hangingPunct="1">
              <a:defRPr/>
            </a:pPr>
            <a:r>
              <a:rPr lang="el-GR" sz="1600" b="1" dirty="0">
                <a:latin typeface="Arial" panose="020B0604020202020204" pitchFamily="34" charset="0"/>
              </a:rPr>
              <a:t>3</a:t>
            </a:r>
            <a:r>
              <a:rPr lang="el-GR" sz="1600" dirty="0">
                <a:latin typeface="Arial" panose="020B0604020202020204" pitchFamily="34" charset="0"/>
              </a:rPr>
              <a:t>.</a:t>
            </a:r>
            <a:r>
              <a:rPr lang="en-GB" sz="1600" dirty="0">
                <a:latin typeface="Arial" panose="020B0604020202020204" pitchFamily="34" charset="0"/>
              </a:rPr>
              <a:t> </a:t>
            </a:r>
            <a:r>
              <a:rPr lang="el-GR" sz="1600" dirty="0">
                <a:latin typeface="Arial" panose="020B0604020202020204" pitchFamily="34" charset="0"/>
              </a:rPr>
              <a:t>Τα αλογόνα είναι απενεργοποιητές.</a:t>
            </a:r>
          </a:p>
        </p:txBody>
      </p:sp>
      <p:sp>
        <p:nvSpPr>
          <p:cNvPr id="53254" name="Ορθογώνιο 8">
            <a:extLst>
              <a:ext uri="{FF2B5EF4-FFF2-40B4-BE49-F238E27FC236}">
                <a16:creationId xmlns:a16="http://schemas.microsoft.com/office/drawing/2014/main" id="{89F5B4DC-99DE-47BB-88B6-A7BA3D5ED7AF}"/>
              </a:ext>
            </a:extLst>
          </p:cNvPr>
          <p:cNvSpPr>
            <a:spLocks noChangeArrowheads="1"/>
          </p:cNvSpPr>
          <p:nvPr/>
        </p:nvSpPr>
        <p:spPr bwMode="auto">
          <a:xfrm>
            <a:off x="458788" y="2725738"/>
            <a:ext cx="8555037" cy="1570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Δύο ιδιότητες των υποκαταστατών θεωρούνται σημαντικές στην κατανόηση της ενεργοποίησης ή απενεργοποίησης του αρωματικού δακτυλίου. Πρώτο είναι η επίδραση του φαινομένου </a:t>
            </a:r>
            <a:r>
              <a:rPr lang="el-GR" altLang="el-GR" sz="1600" i="1">
                <a:latin typeface="Arial" panose="020B0604020202020204" pitchFamily="34" charset="0"/>
              </a:rPr>
              <a:t>του συντονισμού </a:t>
            </a:r>
            <a:r>
              <a:rPr lang="el-GR" altLang="el-GR" sz="1600">
                <a:latin typeface="Arial" panose="020B0604020202020204" pitchFamily="34" charset="0"/>
              </a:rPr>
              <a:t>με τη συμμετοχή του υποκαταστάτη</a:t>
            </a:r>
            <a:r>
              <a:rPr lang="en-GB" altLang="el-GR" sz="1600">
                <a:latin typeface="Arial" panose="020B0604020202020204" pitchFamily="34" charset="0"/>
              </a:rPr>
              <a:t> </a:t>
            </a:r>
            <a:r>
              <a:rPr lang="el-GR" altLang="el-GR" sz="1600">
                <a:latin typeface="Arial" panose="020B0604020202020204" pitchFamily="34" charset="0"/>
              </a:rPr>
              <a:t>και</a:t>
            </a:r>
            <a:r>
              <a:rPr lang="en-GB" altLang="el-GR" sz="1600">
                <a:latin typeface="Arial" panose="020B0604020202020204" pitchFamily="34" charset="0"/>
              </a:rPr>
              <a:t> </a:t>
            </a:r>
            <a:r>
              <a:rPr lang="el-GR" altLang="el-GR" sz="1600">
                <a:latin typeface="Arial" panose="020B0604020202020204" pitchFamily="34" charset="0"/>
              </a:rPr>
              <a:t>συνδέεται με την </a:t>
            </a:r>
            <a:r>
              <a:rPr lang="el-GR" altLang="el-GR" sz="1600" b="1">
                <a:solidFill>
                  <a:srgbClr val="FF0000"/>
                </a:solidFill>
                <a:latin typeface="Arial" panose="020B0604020202020204" pitchFamily="34" charset="0"/>
              </a:rPr>
              <a:t>ικανότητα του υποκαταστάτη να σταθεροποιεί το ενδιάμεσο καρβοκατιόν </a:t>
            </a:r>
            <a:r>
              <a:rPr lang="el-GR" altLang="el-GR" sz="1600">
                <a:latin typeface="Arial" panose="020B0604020202020204" pitchFamily="34" charset="0"/>
              </a:rPr>
              <a:t>στην αντίδραση ηλεκτρονιόφιλης υποκατάστασης λόγω του απεντοπισμού των ηλεκτρονίων από τον υποκαταστάτη στον αρωματικό δακτύλιο.</a:t>
            </a:r>
          </a:p>
        </p:txBody>
      </p:sp>
    </p:spTree>
  </p:cSld>
  <p:clrMapOvr>
    <a:masterClrMapping/>
  </p:clrMapOvr>
  <p:transition>
    <p:wipe dir="r"/>
  </p:transition>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1">
            <a:extLst>
              <a:ext uri="{FF2B5EF4-FFF2-40B4-BE49-F238E27FC236}">
                <a16:creationId xmlns:a16="http://schemas.microsoft.com/office/drawing/2014/main" id="{C10ECC1B-3C06-4AA2-94AD-2D31751D388E}"/>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4275" name="Rectangle 3">
            <a:extLst>
              <a:ext uri="{FF2B5EF4-FFF2-40B4-BE49-F238E27FC236}">
                <a16:creationId xmlns:a16="http://schemas.microsoft.com/office/drawing/2014/main" id="{7EFCAEDB-8854-4B2B-A0DC-F10AE849A737}"/>
              </a:ext>
            </a:extLst>
          </p:cNvPr>
          <p:cNvSpPr>
            <a:spLocks noChangeArrowheads="1"/>
          </p:cNvSpPr>
          <p:nvPr/>
        </p:nvSpPr>
        <p:spPr bwMode="auto">
          <a:xfrm>
            <a:off x="458788" y="865188"/>
            <a:ext cx="723582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Β. </a:t>
            </a:r>
            <a:r>
              <a:rPr lang="el-GR" altLang="el-GR" sz="1600" b="1">
                <a:latin typeface="Arial" panose="020B0604020202020204" pitchFamily="34" charset="0"/>
              </a:rPr>
              <a:t>Ενεργοποιητική ή Απενεργοποιητική Επίδραση των Υποκαταστατών </a:t>
            </a:r>
            <a:endParaRPr lang="el-GR" altLang="el-GR" sz="1600" b="1">
              <a:solidFill>
                <a:srgbClr val="000000"/>
              </a:solidFill>
              <a:latin typeface="Arial" panose="020B0604020202020204" pitchFamily="34" charset="0"/>
            </a:endParaRPr>
          </a:p>
        </p:txBody>
      </p:sp>
      <p:pic>
        <p:nvPicPr>
          <p:cNvPr id="54276" name="Εικόνα 2">
            <a:extLst>
              <a:ext uri="{FF2B5EF4-FFF2-40B4-BE49-F238E27FC236}">
                <a16:creationId xmlns:a16="http://schemas.microsoft.com/office/drawing/2014/main" id="{9BD442BC-3B17-43B7-8AEE-C677BB18B7F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871788" y="2949575"/>
            <a:ext cx="3429000" cy="1562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4277" name="Ορθογώνιο 5">
            <a:extLst>
              <a:ext uri="{FF2B5EF4-FFF2-40B4-BE49-F238E27FC236}">
                <a16:creationId xmlns:a16="http://schemas.microsoft.com/office/drawing/2014/main" id="{D52DF6A6-9C41-4BF4-9C4F-2BBF184E9A0C}"/>
              </a:ext>
            </a:extLst>
          </p:cNvPr>
          <p:cNvSpPr>
            <a:spLocks noChangeArrowheads="1"/>
          </p:cNvSpPr>
          <p:nvPr/>
        </p:nvSpPr>
        <p:spPr bwMode="auto">
          <a:xfrm>
            <a:off x="458788" y="1311275"/>
            <a:ext cx="8324850" cy="1322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Η δεύτερη ιδιότητα είναι η επίδραση της πολικότητας του υποκαταστάτη όπου, λόγω της ηλεκτραρνητικότητας του, δύναται να απομακρύνει ηλεκτρονιακό νέφος από τον αρωματικό δακτύλιο. Όταν ένας υποκαταστάτης του αρωματικού δακτυλίου είναι ηλεκτραρνητικός, έλκει το ηλεκτρονιακό νέφος από τον δακτύλιο προς το μέρος του και δημιουργεί έλλειμα ηλεκτρονίων ή θετικό φορτίο στον δακτύλιο.</a:t>
            </a:r>
          </a:p>
        </p:txBody>
      </p:sp>
      <p:sp>
        <p:nvSpPr>
          <p:cNvPr id="54278" name="Ορθογώνιο 6">
            <a:extLst>
              <a:ext uri="{FF2B5EF4-FFF2-40B4-BE49-F238E27FC236}">
                <a16:creationId xmlns:a16="http://schemas.microsoft.com/office/drawing/2014/main" id="{066977AA-BB90-4C5F-8EAE-9355366EA485}"/>
              </a:ext>
            </a:extLst>
          </p:cNvPr>
          <p:cNvSpPr>
            <a:spLocks noChangeArrowheads="1"/>
          </p:cNvSpPr>
          <p:nvPr/>
        </p:nvSpPr>
        <p:spPr bwMode="auto">
          <a:xfrm>
            <a:off x="458788" y="4922838"/>
            <a:ext cx="832485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latin typeface="Arial" panose="020B0604020202020204" pitchFamily="34" charset="0"/>
              </a:rPr>
              <a:t>Εάν ένα υποκατεστημένο παράγωγο του βενζολίου ενεργοποιείται ή απενεργοποιείται προς περαιτέρω υποκατάσταση εξαρτάται από την ισορροπία του συντονισμού και της επίδρασης της πολικότητας της ομάδας του υποκαταστάτη.</a:t>
            </a:r>
          </a:p>
        </p:txBody>
      </p:sp>
    </p:spTree>
  </p:cSld>
  <p:clrMapOvr>
    <a:masterClrMapping/>
  </p:clrMapOvr>
  <p:transition>
    <p:wipe dir="r"/>
  </p:transition>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1">
            <a:extLst>
              <a:ext uri="{FF2B5EF4-FFF2-40B4-BE49-F238E27FC236}">
                <a16:creationId xmlns:a16="http://schemas.microsoft.com/office/drawing/2014/main" id="{926D680E-B7E5-433C-8DE6-384144AF441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5299" name="Rectangle 3">
            <a:extLst>
              <a:ext uri="{FF2B5EF4-FFF2-40B4-BE49-F238E27FC236}">
                <a16:creationId xmlns:a16="http://schemas.microsoft.com/office/drawing/2014/main" id="{FA636E66-10DF-4907-A086-F6D8C8263C5A}"/>
              </a:ext>
            </a:extLst>
          </p:cNvPr>
          <p:cNvSpPr>
            <a:spLocks noChangeArrowheads="1"/>
          </p:cNvSpPr>
          <p:nvPr/>
        </p:nvSpPr>
        <p:spPr bwMode="auto">
          <a:xfrm>
            <a:off x="458788" y="865188"/>
            <a:ext cx="723582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Β. Ενεργοποιητική ή Απενεργοποιητική Επίδραση των Υποκαταστατών </a:t>
            </a:r>
          </a:p>
        </p:txBody>
      </p:sp>
      <p:pic>
        <p:nvPicPr>
          <p:cNvPr id="55300" name="Εικόνα 4">
            <a:extLst>
              <a:ext uri="{FF2B5EF4-FFF2-40B4-BE49-F238E27FC236}">
                <a16:creationId xmlns:a16="http://schemas.microsoft.com/office/drawing/2014/main" id="{51803E2E-E89D-4FC7-9775-65BDA420A58A}"/>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347788"/>
            <a:ext cx="9144000" cy="5214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1">
            <a:extLst>
              <a:ext uri="{FF2B5EF4-FFF2-40B4-BE49-F238E27FC236}">
                <a16:creationId xmlns:a16="http://schemas.microsoft.com/office/drawing/2014/main" id="{56111A3A-5479-4554-AF7F-0A1714420F72}"/>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6323" name="Rectangle 3">
            <a:extLst>
              <a:ext uri="{FF2B5EF4-FFF2-40B4-BE49-F238E27FC236}">
                <a16:creationId xmlns:a16="http://schemas.microsoft.com/office/drawing/2014/main" id="{8C8CFE25-B5BD-4929-9BAB-989B51FDB090}"/>
              </a:ext>
            </a:extLst>
          </p:cNvPr>
          <p:cNvSpPr>
            <a:spLocks noChangeArrowheads="1"/>
          </p:cNvSpPr>
          <p:nvPr/>
        </p:nvSpPr>
        <p:spPr bwMode="auto">
          <a:xfrm>
            <a:off x="458788" y="865188"/>
            <a:ext cx="723582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Β. Ενεργοποιητική ή Απενεργοποιητική Επίδραση των Υποκαταστατών </a:t>
            </a:r>
          </a:p>
        </p:txBody>
      </p:sp>
      <p:pic>
        <p:nvPicPr>
          <p:cNvPr id="56324" name="Εικόνα 2">
            <a:extLst>
              <a:ext uri="{FF2B5EF4-FFF2-40B4-BE49-F238E27FC236}">
                <a16:creationId xmlns:a16="http://schemas.microsoft.com/office/drawing/2014/main" id="{4455F773-6D00-4B7F-B677-BCEC8E56513C}"/>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585913"/>
            <a:ext cx="9144000" cy="4686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7346" name="Εικόνα 1">
            <a:extLst>
              <a:ext uri="{FF2B5EF4-FFF2-40B4-BE49-F238E27FC236}">
                <a16:creationId xmlns:a16="http://schemas.microsoft.com/office/drawing/2014/main" id="{AB4AEE63-B879-45D8-AC57-59454EC816F2}"/>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996950"/>
            <a:ext cx="9144000" cy="3311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1">
            <a:extLst>
              <a:ext uri="{FF2B5EF4-FFF2-40B4-BE49-F238E27FC236}">
                <a16:creationId xmlns:a16="http://schemas.microsoft.com/office/drawing/2014/main" id="{F11F2845-599E-445F-B8AF-18FEBE41A9C6}"/>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8371" name="Rectangle 3">
            <a:extLst>
              <a:ext uri="{FF2B5EF4-FFF2-40B4-BE49-F238E27FC236}">
                <a16:creationId xmlns:a16="http://schemas.microsoft.com/office/drawing/2014/main" id="{AF5955B1-CAEF-481E-AF1D-282A24C7F2D4}"/>
              </a:ext>
            </a:extLst>
          </p:cNvPr>
          <p:cNvSpPr>
            <a:spLocks noChangeArrowheads="1"/>
          </p:cNvSpPr>
          <p:nvPr/>
        </p:nvSpPr>
        <p:spPr bwMode="auto">
          <a:xfrm>
            <a:off x="458788" y="950913"/>
            <a:ext cx="810736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a:t>
            </a:r>
            <a:r>
              <a:rPr lang="el-GR" altLang="el-GR" sz="1600" b="1">
                <a:latin typeface="Arial" panose="020B0604020202020204" pitchFamily="34" charset="0"/>
              </a:rPr>
              <a:t>Η Ηλεκτρονιόφιλη Αρωματική Υποκατάσταση στη Βιολογία: Βιοσύνθεση των ορμονών του θυροειδούς αδένα</a:t>
            </a:r>
            <a:endParaRPr lang="el-GR" altLang="el-GR" sz="1600" b="1">
              <a:solidFill>
                <a:srgbClr val="000000"/>
              </a:solidFill>
              <a:latin typeface="Arial" panose="020B0604020202020204" pitchFamily="34" charset="0"/>
            </a:endParaRPr>
          </a:p>
        </p:txBody>
      </p:sp>
      <p:pic>
        <p:nvPicPr>
          <p:cNvPr id="58372" name="Εικόνα 4">
            <a:extLst>
              <a:ext uri="{FF2B5EF4-FFF2-40B4-BE49-F238E27FC236}">
                <a16:creationId xmlns:a16="http://schemas.microsoft.com/office/drawing/2014/main" id="{6B78613B-9B82-4704-9026-D4774302D637}"/>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919163" y="3122613"/>
            <a:ext cx="7334250" cy="2390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8373" name="Ορθογώνιο 5">
            <a:extLst>
              <a:ext uri="{FF2B5EF4-FFF2-40B4-BE49-F238E27FC236}">
                <a16:creationId xmlns:a16="http://schemas.microsoft.com/office/drawing/2014/main" id="{7F1D4D62-7E03-4B9F-BD50-E652A3EA10D7}"/>
              </a:ext>
            </a:extLst>
          </p:cNvPr>
          <p:cNvSpPr>
            <a:spLocks noChangeArrowheads="1"/>
          </p:cNvSpPr>
          <p:nvPr/>
        </p:nvSpPr>
        <p:spPr bwMode="auto">
          <a:xfrm>
            <a:off x="458788" y="1860550"/>
            <a:ext cx="8331200" cy="1077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latin typeface="Arial" panose="020B0604020202020204" pitchFamily="34" charset="0"/>
              </a:rPr>
              <a:t>Η ηλεκτρονιόφιλη αρωματική υποκατάσταση στη βιολογία απεικονίζεται σε ένα από τα στάδια της βιοσύνθεσης των θυρεοειδικών ορμονών. Οι θυρεοειδείς ορμόνες Τ3 και Τ4 παράγονται από τον θυρεοειδή αδένα. Αυτές οι ορμόνες εμπλέκονται στη ρύθμιση του μεταβολισμού.</a:t>
            </a:r>
          </a:p>
        </p:txBody>
      </p:sp>
    </p:spTree>
  </p:cSld>
  <p:clrMapOvr>
    <a:masterClrMapping/>
  </p:clrMapOvr>
  <p:transition>
    <p:wipe dir="r"/>
  </p:transition>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1">
            <a:extLst>
              <a:ext uri="{FF2B5EF4-FFF2-40B4-BE49-F238E27FC236}">
                <a16:creationId xmlns:a16="http://schemas.microsoft.com/office/drawing/2014/main" id="{0753A7DD-75E8-4D1B-90C2-08DAE2CE765A}"/>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59395" name="Rectangle 3">
            <a:extLst>
              <a:ext uri="{FF2B5EF4-FFF2-40B4-BE49-F238E27FC236}">
                <a16:creationId xmlns:a16="http://schemas.microsoft.com/office/drawing/2014/main" id="{A241A6A5-9BD5-4BBC-B91C-270528503D4A}"/>
              </a:ext>
            </a:extLst>
          </p:cNvPr>
          <p:cNvSpPr>
            <a:spLocks noChangeArrowheads="1"/>
          </p:cNvSpPr>
          <p:nvPr/>
        </p:nvSpPr>
        <p:spPr bwMode="auto">
          <a:xfrm>
            <a:off x="458788" y="950913"/>
            <a:ext cx="810736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Η Ηλεκτρονιόφιλη Αρωματική Υποκατάσταση στη Βιολογία: Βιοσύνθεση των ορμονών του θυροειδούς αδένα</a:t>
            </a:r>
          </a:p>
        </p:txBody>
      </p:sp>
      <p:sp>
        <p:nvSpPr>
          <p:cNvPr id="59396" name="Ορθογώνιο 5">
            <a:extLst>
              <a:ext uri="{FF2B5EF4-FFF2-40B4-BE49-F238E27FC236}">
                <a16:creationId xmlns:a16="http://schemas.microsoft.com/office/drawing/2014/main" id="{24B0BB22-B58C-419C-8763-6B31A50488B0}"/>
              </a:ext>
            </a:extLst>
          </p:cNvPr>
          <p:cNvSpPr>
            <a:spLocks noChangeArrowheads="1"/>
          </p:cNvSpPr>
          <p:nvPr/>
        </p:nvSpPr>
        <p:spPr bwMode="auto">
          <a:xfrm>
            <a:off x="458788" y="1860550"/>
            <a:ext cx="8331200" cy="585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latin typeface="Arial" panose="020B0604020202020204" pitchFamily="34" charset="0"/>
              </a:rPr>
              <a:t>Ένα βασικό στάδιο στην παραγωγή αυτών των ορμονών είναι η ιωδίωση αρκετών υπολειμμάτων τυροσίνης σε μια πρωτεΐνη που ονομάζεται </a:t>
            </a:r>
            <a:r>
              <a:rPr lang="el-GR" altLang="el-GR" sz="1600" i="1">
                <a:latin typeface="Arial" panose="020B0604020202020204" pitchFamily="34" charset="0"/>
              </a:rPr>
              <a:t>θυρεοσφαιρίνη</a:t>
            </a:r>
            <a:endParaRPr lang="el-GR" altLang="el-GR" sz="1600" i="1">
              <a:solidFill>
                <a:srgbClr val="000000"/>
              </a:solidFill>
              <a:latin typeface="Arial" panose="020B0604020202020204" pitchFamily="34" charset="0"/>
            </a:endParaRPr>
          </a:p>
        </p:txBody>
      </p:sp>
      <p:pic>
        <p:nvPicPr>
          <p:cNvPr id="59397" name="Εικόνα 2">
            <a:extLst>
              <a:ext uri="{FF2B5EF4-FFF2-40B4-BE49-F238E27FC236}">
                <a16:creationId xmlns:a16="http://schemas.microsoft.com/office/drawing/2014/main" id="{F2ACF3C1-3428-4233-8464-D8DC0A2790E5}"/>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00025" y="2770188"/>
            <a:ext cx="8848725" cy="1914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Rectangle 1">
            <a:extLst>
              <a:ext uri="{FF2B5EF4-FFF2-40B4-BE49-F238E27FC236}">
                <a16:creationId xmlns:a16="http://schemas.microsoft.com/office/drawing/2014/main" id="{33F7AD73-C214-4E24-AA94-BACB2235A8A7}"/>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0419" name="Rectangle 3">
            <a:extLst>
              <a:ext uri="{FF2B5EF4-FFF2-40B4-BE49-F238E27FC236}">
                <a16:creationId xmlns:a16="http://schemas.microsoft.com/office/drawing/2014/main" id="{26FE97A1-3715-4DC7-A11F-8B692801326C}"/>
              </a:ext>
            </a:extLst>
          </p:cNvPr>
          <p:cNvSpPr>
            <a:spLocks noChangeArrowheads="1"/>
          </p:cNvSpPr>
          <p:nvPr/>
        </p:nvSpPr>
        <p:spPr bwMode="auto">
          <a:xfrm>
            <a:off x="458788" y="950913"/>
            <a:ext cx="810736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Η Ηλεκτρονιόφιλη Αρωματική Υποκατάσταση στη Βιολογία: Βιοσύνθεση των ορμονών του θυροειδούς αδένα</a:t>
            </a:r>
          </a:p>
        </p:txBody>
      </p:sp>
      <p:sp>
        <p:nvSpPr>
          <p:cNvPr id="60420" name="Ορθογώνιο 5">
            <a:extLst>
              <a:ext uri="{FF2B5EF4-FFF2-40B4-BE49-F238E27FC236}">
                <a16:creationId xmlns:a16="http://schemas.microsoft.com/office/drawing/2014/main" id="{870CA23A-05DE-4B0D-A4A1-B1B2F17AA565}"/>
              </a:ext>
            </a:extLst>
          </p:cNvPr>
          <p:cNvSpPr>
            <a:spLocks noChangeArrowheads="1"/>
          </p:cNvSpPr>
          <p:nvPr/>
        </p:nvSpPr>
        <p:spPr bwMode="auto">
          <a:xfrm>
            <a:off x="458788" y="1654175"/>
            <a:ext cx="8331200" cy="2062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Το πρώτο βήμα είναι ο σχηματισμός του ηλεκτρονιόφιλου. Ο θυρεοειδής αδένας περιέχει μια πρωτεΐνη μεταφοράς ιωδίου που συγκεντρώνει το ιωδιούχο νάτριο στο κατάλληλο μέρος του ιστού του θυρεοειδούς. Το ανιόν του ιωδίου δεν είναι ηλεκτρονιόφιλο και πρέπει να οξειδωθεί για να γίνει ηλεκτρονιόφιλο. Ένα ένζυμο του θυροειδούς που ονομάζεται θυροειδική υπεροξειδάση καταλύει την αντίδραση οξείδωσης μεταξύ ανιόντος του ιωδίου και του υπεροξειδίου του υδρογόνου για να δώσει το ηλεκτρονιόφιλο, το οποίο είναι πιθανώς το υποϊώδες οξύ (I-OH), μοριακό ιώδιο (I</a:t>
            </a:r>
            <a:r>
              <a:rPr lang="el-GR" altLang="el-GR" sz="1600" baseline="-25000">
                <a:latin typeface="Arial" panose="020B0604020202020204" pitchFamily="34" charset="0"/>
              </a:rPr>
              <a:t>2</a:t>
            </a:r>
            <a:r>
              <a:rPr lang="el-GR" altLang="el-GR" sz="1600">
                <a:latin typeface="Arial" panose="020B0604020202020204" pitchFamily="34" charset="0"/>
              </a:rPr>
              <a:t>) ή κάποιο άλλο ισοδύναμο είδος.</a:t>
            </a:r>
            <a:endParaRPr lang="el-GR" altLang="el-GR" sz="1600">
              <a:solidFill>
                <a:srgbClr val="000000"/>
              </a:solidFill>
              <a:latin typeface="Arial" panose="020B0604020202020204" pitchFamily="34" charset="0"/>
            </a:endParaRPr>
          </a:p>
        </p:txBody>
      </p:sp>
      <p:pic>
        <p:nvPicPr>
          <p:cNvPr id="60421" name="Εικόνα 4">
            <a:extLst>
              <a:ext uri="{FF2B5EF4-FFF2-40B4-BE49-F238E27FC236}">
                <a16:creationId xmlns:a16="http://schemas.microsoft.com/office/drawing/2014/main" id="{60323A14-B7A5-4255-B9E0-C9EAB32FE8B2}"/>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5000" y="4097338"/>
            <a:ext cx="775335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Rectangle 1">
            <a:extLst>
              <a:ext uri="{FF2B5EF4-FFF2-40B4-BE49-F238E27FC236}">
                <a16:creationId xmlns:a16="http://schemas.microsoft.com/office/drawing/2014/main" id="{6F7022F2-9F7E-4EF4-AFA6-84F9BB0C8CE2}"/>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1443" name="Rectangle 3">
            <a:extLst>
              <a:ext uri="{FF2B5EF4-FFF2-40B4-BE49-F238E27FC236}">
                <a16:creationId xmlns:a16="http://schemas.microsoft.com/office/drawing/2014/main" id="{DDA1E853-86B3-4B74-9454-46434631425F}"/>
              </a:ext>
            </a:extLst>
          </p:cNvPr>
          <p:cNvSpPr>
            <a:spLocks noChangeArrowheads="1"/>
          </p:cNvSpPr>
          <p:nvPr/>
        </p:nvSpPr>
        <p:spPr bwMode="auto">
          <a:xfrm>
            <a:off x="458788" y="950913"/>
            <a:ext cx="810736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Η Ηλεκτρονιόφιλη Αρωματική Υποκατάσταση στη Βιολογία: Βιοσύνθεση των ορμονών του θυροειδούς αδένα</a:t>
            </a:r>
          </a:p>
        </p:txBody>
      </p:sp>
      <p:sp>
        <p:nvSpPr>
          <p:cNvPr id="61444" name="Ορθογώνιο 5">
            <a:extLst>
              <a:ext uri="{FF2B5EF4-FFF2-40B4-BE49-F238E27FC236}">
                <a16:creationId xmlns:a16="http://schemas.microsoft.com/office/drawing/2014/main" id="{6CB38766-1058-4C12-B391-9D6449ABDCCD}"/>
              </a:ext>
            </a:extLst>
          </p:cNvPr>
          <p:cNvSpPr>
            <a:spLocks noChangeArrowheads="1"/>
          </p:cNvSpPr>
          <p:nvPr/>
        </p:nvSpPr>
        <p:spPr bwMode="auto">
          <a:xfrm>
            <a:off x="458788" y="1654175"/>
            <a:ext cx="83312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Το ηλεκτρονιόφιλο αντιδρά ταχέως με τον αρωματικό δακτύλιο ενός υπολείμματος τυροσίνης σε μια αντίδραση ηλεκτρονιόφιλης αρωματικής υποκατάστασης τυροσίνη στην θυρεοσφαιρίνη.</a:t>
            </a:r>
            <a:endParaRPr lang="el-GR" altLang="el-GR" sz="1600">
              <a:solidFill>
                <a:srgbClr val="000000"/>
              </a:solidFill>
              <a:latin typeface="Arial" panose="020B0604020202020204" pitchFamily="34" charset="0"/>
            </a:endParaRPr>
          </a:p>
        </p:txBody>
      </p:sp>
      <p:pic>
        <p:nvPicPr>
          <p:cNvPr id="61445" name="Εικόνα 2">
            <a:extLst>
              <a:ext uri="{FF2B5EF4-FFF2-40B4-BE49-F238E27FC236}">
                <a16:creationId xmlns:a16="http://schemas.microsoft.com/office/drawing/2014/main" id="{FE0AA838-69D4-4707-8FFF-18E2C6E5F24D}"/>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33350" y="2971800"/>
            <a:ext cx="8905875" cy="2914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1">
            <a:extLst>
              <a:ext uri="{FF2B5EF4-FFF2-40B4-BE49-F238E27FC236}">
                <a16:creationId xmlns:a16="http://schemas.microsoft.com/office/drawing/2014/main" id="{9E0E5FDB-A87F-4251-8205-0B7A9B93954B}"/>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2467" name="Rectangle 3">
            <a:extLst>
              <a:ext uri="{FF2B5EF4-FFF2-40B4-BE49-F238E27FC236}">
                <a16:creationId xmlns:a16="http://schemas.microsoft.com/office/drawing/2014/main" id="{F1369628-6CDE-4D1A-B792-40F9DDE460AE}"/>
              </a:ext>
            </a:extLst>
          </p:cNvPr>
          <p:cNvSpPr>
            <a:spLocks noChangeArrowheads="1"/>
          </p:cNvSpPr>
          <p:nvPr/>
        </p:nvSpPr>
        <p:spPr bwMode="auto">
          <a:xfrm>
            <a:off x="458788" y="950913"/>
            <a:ext cx="8107362"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Γ. Η Ηλεκτρονιόφιλη Αρωματική Υποκατάσταση στη Βιολογία: Βιοσύνθεση των ορμονών του θυροειδούς αδένα</a:t>
            </a:r>
          </a:p>
        </p:txBody>
      </p:sp>
      <p:sp>
        <p:nvSpPr>
          <p:cNvPr id="62468" name="Ορθογώνιο 5">
            <a:extLst>
              <a:ext uri="{FF2B5EF4-FFF2-40B4-BE49-F238E27FC236}">
                <a16:creationId xmlns:a16="http://schemas.microsoft.com/office/drawing/2014/main" id="{2617D922-AD7A-4BA0-9ADC-CA7B6140266B}"/>
              </a:ext>
            </a:extLst>
          </p:cNvPr>
          <p:cNvSpPr>
            <a:spLocks noChangeArrowheads="1"/>
          </p:cNvSpPr>
          <p:nvPr/>
        </p:nvSpPr>
        <p:spPr bwMode="auto">
          <a:xfrm>
            <a:off x="458788" y="1516063"/>
            <a:ext cx="8331200"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Το ηλεκτρονιόφιλο αντιδρά ταχέως με τον αρωματικό δακτύλιο ενός υπολείμματος τυροσίνης σε μια αντίδραση ηλεκτρονιόφιλης αρωματικής υποκατάστασης τυροσίνη στην θυρεοσφαιρίνη.</a:t>
            </a:r>
          </a:p>
        </p:txBody>
      </p:sp>
      <p:pic>
        <p:nvPicPr>
          <p:cNvPr id="62469" name="Εικόνα 2">
            <a:extLst>
              <a:ext uri="{FF2B5EF4-FFF2-40B4-BE49-F238E27FC236}">
                <a16:creationId xmlns:a16="http://schemas.microsoft.com/office/drawing/2014/main" id="{9A1A28D0-D673-41E4-8490-5768D6BBA286}"/>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33350" y="2346325"/>
            <a:ext cx="8905875" cy="2914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2470" name="Ορθογώνιο 4">
            <a:extLst>
              <a:ext uri="{FF2B5EF4-FFF2-40B4-BE49-F238E27FC236}">
                <a16:creationId xmlns:a16="http://schemas.microsoft.com/office/drawing/2014/main" id="{F6C7FE7C-E033-4D00-939B-C6405EC9E0DE}"/>
              </a:ext>
            </a:extLst>
          </p:cNvPr>
          <p:cNvSpPr>
            <a:spLocks noChangeArrowheads="1"/>
          </p:cNvSpPr>
          <p:nvPr/>
        </p:nvSpPr>
        <p:spPr bwMode="auto">
          <a:xfrm>
            <a:off x="204788" y="5278438"/>
            <a:ext cx="8839200" cy="1570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1600">
                <a:latin typeface="Arial" panose="020B0604020202020204" pitchFamily="34" charset="0"/>
              </a:rPr>
              <a:t>Στην εν λόγω αντίδραση, η υδροξυλομάδα (-ΟΗ) της τυροσίνης, η οποία είναι ασθενώς όξινη, πρωτονιώνει την -ΟΗ του υποϊώδους οξέος. Αυτή η πρωτονίωση μετατρέπει την -ΟΗ του υποϊώδους οξέος σε εύκολα αποχωρούσα ομάδα, η αποχώρηση της οποίας δημιουργεί επίσης ένα αρνητικό φορτίο επί του οξυγόνου της τυροσίνης που σταθεροποιεί το ενδιάμεσο ιόν αρενίου. Να σημειωθεί ότι αυτό το ενδιάμεσο δεν είναι στην πραγματικότητα ένα καρβοκατιόν αλλά ένα ουδέτερο είδος.</a:t>
            </a:r>
          </a:p>
        </p:txBody>
      </p:sp>
    </p:spTree>
  </p:cSld>
  <p:clrMapOvr>
    <a:masterClrMapping/>
  </p:clrMapOvr>
  <p:transition>
    <p:wipe dir="r"/>
  </p:transition>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3490" name="Εικόνα 1">
            <a:extLst>
              <a:ext uri="{FF2B5EF4-FFF2-40B4-BE49-F238E27FC236}">
                <a16:creationId xmlns:a16="http://schemas.microsoft.com/office/drawing/2014/main" id="{B01ED192-1DBF-4501-816C-366DAA102067}"/>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285875"/>
            <a:ext cx="9144000" cy="306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4514" name="Εικόνα 1">
            <a:extLst>
              <a:ext uri="{FF2B5EF4-FFF2-40B4-BE49-F238E27FC236}">
                <a16:creationId xmlns:a16="http://schemas.microsoft.com/office/drawing/2014/main" id="{9A9DB5D2-5557-4EA2-AA1D-6632B8503B0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033463"/>
            <a:ext cx="9144000" cy="4791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1">
            <a:extLst>
              <a:ext uri="{FF2B5EF4-FFF2-40B4-BE49-F238E27FC236}">
                <a16:creationId xmlns:a16="http://schemas.microsoft.com/office/drawing/2014/main" id="{B95229DD-E5E2-4B1B-86D9-A7886FBF8B6E}"/>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5539" name="Rectangle 3">
            <a:extLst>
              <a:ext uri="{FF2B5EF4-FFF2-40B4-BE49-F238E27FC236}">
                <a16:creationId xmlns:a16="http://schemas.microsoft.com/office/drawing/2014/main" id="{8C467A36-402A-417E-BA0C-281779B29037}"/>
              </a:ext>
            </a:extLst>
          </p:cNvPr>
          <p:cNvSpPr>
            <a:spLocks noChangeArrowheads="1"/>
          </p:cNvSpPr>
          <p:nvPr/>
        </p:nvSpPr>
        <p:spPr bwMode="auto">
          <a:xfrm>
            <a:off x="458788" y="950913"/>
            <a:ext cx="84867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Δ. </a:t>
            </a:r>
            <a:r>
              <a:rPr lang="el-GR" altLang="el-GR" sz="1600" b="1">
                <a:latin typeface="Arial" panose="020B0604020202020204" pitchFamily="34" charset="0"/>
              </a:rPr>
              <a:t>Χρήση της Ηλεκτρονιόφιλης Αρωματικής Υποκατάστασης στην Οργανική Σύνθεση</a:t>
            </a:r>
            <a:endParaRPr lang="el-GR" altLang="el-GR" sz="1600" b="1">
              <a:solidFill>
                <a:srgbClr val="000000"/>
              </a:solidFill>
              <a:latin typeface="Arial" panose="020B0604020202020204" pitchFamily="34" charset="0"/>
            </a:endParaRPr>
          </a:p>
        </p:txBody>
      </p:sp>
      <p:sp>
        <p:nvSpPr>
          <p:cNvPr id="65540" name="Ορθογώνιο 6">
            <a:extLst>
              <a:ext uri="{FF2B5EF4-FFF2-40B4-BE49-F238E27FC236}">
                <a16:creationId xmlns:a16="http://schemas.microsoft.com/office/drawing/2014/main" id="{C3EE0BD4-D363-4AAE-8FD0-892823264E11}"/>
              </a:ext>
            </a:extLst>
          </p:cNvPr>
          <p:cNvSpPr>
            <a:spLocks noChangeArrowheads="1"/>
          </p:cNvSpPr>
          <p:nvPr/>
        </p:nvSpPr>
        <p:spPr bwMode="auto">
          <a:xfrm>
            <a:off x="376238" y="1676400"/>
            <a:ext cx="8651875" cy="1322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latin typeface="Arial" panose="020B0604020202020204" pitchFamily="34" charset="0"/>
              </a:rPr>
              <a:t>Όταν διεξάγεται αντίδραση ηλεκτρονιόφιλης αρωματικής υποκατάστασης σε παράγωγο του βενζολίου με περισσότερους από ένα υποκαταστάτες, τα αποτελέσματα ενεργοποίησης και κατεύθυνσης είναι περίπου το άθροισμα των αποτελεσμάτων του καθενός υποκαταστάτη ξεχωριστά. Στην ακυλίωση Friedel-Crafts του </a:t>
            </a:r>
            <a:r>
              <a:rPr lang="el-GR" altLang="el-GR" sz="1600" i="1">
                <a:latin typeface="Arial" panose="020B0604020202020204" pitchFamily="34" charset="0"/>
              </a:rPr>
              <a:t>μετα</a:t>
            </a:r>
            <a:r>
              <a:rPr lang="el-GR" altLang="el-GR" sz="1600">
                <a:latin typeface="Arial" panose="020B0604020202020204" pitchFamily="34" charset="0"/>
              </a:rPr>
              <a:t>-ξυλενίου και οι δύο ομάδες μεθυλίου κατευθύνουν την υποκατάσταση στις ίδιες θέσεις</a:t>
            </a:r>
          </a:p>
        </p:txBody>
      </p:sp>
      <p:pic>
        <p:nvPicPr>
          <p:cNvPr id="65541" name="Εικόνα 7">
            <a:extLst>
              <a:ext uri="{FF2B5EF4-FFF2-40B4-BE49-F238E27FC236}">
                <a16:creationId xmlns:a16="http://schemas.microsoft.com/office/drawing/2014/main" id="{0B6C926C-B203-447C-8A50-44FB2B45D11F}"/>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66688" y="3281363"/>
            <a:ext cx="8839200"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1">
            <a:extLst>
              <a:ext uri="{FF2B5EF4-FFF2-40B4-BE49-F238E27FC236}">
                <a16:creationId xmlns:a16="http://schemas.microsoft.com/office/drawing/2014/main" id="{F50C2A6C-EB5E-4578-B930-D39591B447D3}"/>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6563" name="Rectangle 3">
            <a:extLst>
              <a:ext uri="{FF2B5EF4-FFF2-40B4-BE49-F238E27FC236}">
                <a16:creationId xmlns:a16="http://schemas.microsoft.com/office/drawing/2014/main" id="{9B5EE0D3-3FEA-4FBC-8A09-3B5C93B9C9E4}"/>
              </a:ext>
            </a:extLst>
          </p:cNvPr>
          <p:cNvSpPr>
            <a:spLocks noChangeArrowheads="1"/>
          </p:cNvSpPr>
          <p:nvPr/>
        </p:nvSpPr>
        <p:spPr bwMode="auto">
          <a:xfrm>
            <a:off x="458788" y="950913"/>
            <a:ext cx="84867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Δ. Χρήση της Ηλεκτρονιόφιλης Αρωματικής Υποκατάστασης στην Οργανική Σύνθεση</a:t>
            </a:r>
          </a:p>
        </p:txBody>
      </p:sp>
      <p:sp>
        <p:nvSpPr>
          <p:cNvPr id="66564" name="Ορθογώνιο 2">
            <a:extLst>
              <a:ext uri="{FF2B5EF4-FFF2-40B4-BE49-F238E27FC236}">
                <a16:creationId xmlns:a16="http://schemas.microsoft.com/office/drawing/2014/main" id="{E67CA632-F0A8-4BD8-89DE-903FD552EA43}"/>
              </a:ext>
            </a:extLst>
          </p:cNvPr>
          <p:cNvSpPr>
            <a:spLocks noChangeArrowheads="1"/>
          </p:cNvSpPr>
          <p:nvPr/>
        </p:nvSpPr>
        <p:spPr bwMode="auto">
          <a:xfrm>
            <a:off x="519113" y="2124075"/>
            <a:ext cx="8366125"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rPr>
              <a:t>Δύο μετα κατευθυντήριες ομάδες σε ένα αρωματικό δακτύλιο, όπως οι καρβοξυλομάδες (-</a:t>
            </a:r>
            <a:r>
              <a:rPr lang="en-GB" altLang="el-GR" sz="1600">
                <a:solidFill>
                  <a:srgbClr val="000000"/>
                </a:solidFill>
                <a:latin typeface="Arial" panose="020B0604020202020204" pitchFamily="34" charset="0"/>
              </a:rPr>
              <a:t>CO</a:t>
            </a:r>
            <a:r>
              <a:rPr lang="el-GR" altLang="el-GR" sz="1600" baseline="-25000">
                <a:solidFill>
                  <a:srgbClr val="000000"/>
                </a:solidFill>
                <a:latin typeface="Arial" panose="020B0604020202020204" pitchFamily="34" charset="0"/>
              </a:rPr>
              <a:t>2</a:t>
            </a:r>
            <a:r>
              <a:rPr lang="en-GB" altLang="el-GR" sz="1600">
                <a:solidFill>
                  <a:srgbClr val="000000"/>
                </a:solidFill>
                <a:latin typeface="Arial" panose="020B0604020202020204" pitchFamily="34" charset="0"/>
              </a:rPr>
              <a:t>H</a:t>
            </a:r>
            <a:r>
              <a:rPr lang="el-GR" altLang="el-GR" sz="1600">
                <a:solidFill>
                  <a:srgbClr val="000000"/>
                </a:solidFill>
                <a:latin typeface="Arial" panose="020B0604020202020204" pitchFamily="34" charset="0"/>
              </a:rPr>
              <a:t>) στο ακόλουθο παράδειγμα, κατευθύνουν περαιτέρω την υποκατάσταση στον δακτύλιο στην διαθέσιμη μετα-θέση.</a:t>
            </a:r>
            <a:endParaRPr lang="el-GR" altLang="el-GR" sz="1600">
              <a:latin typeface="Arial" panose="020B0604020202020204" pitchFamily="34" charset="0"/>
            </a:endParaRPr>
          </a:p>
        </p:txBody>
      </p:sp>
      <p:pic>
        <p:nvPicPr>
          <p:cNvPr id="66565" name="Εικόνα 4">
            <a:extLst>
              <a:ext uri="{FF2B5EF4-FFF2-40B4-BE49-F238E27FC236}">
                <a16:creationId xmlns:a16="http://schemas.microsoft.com/office/drawing/2014/main" id="{6B4925A0-A931-477A-9B8D-EEB7AAF4B62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93738" y="3500438"/>
            <a:ext cx="7896225" cy="1733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1">
            <a:extLst>
              <a:ext uri="{FF2B5EF4-FFF2-40B4-BE49-F238E27FC236}">
                <a16:creationId xmlns:a16="http://schemas.microsoft.com/office/drawing/2014/main" id="{FCA3057E-1B6B-4AAE-852F-FBDFA6C8F13F}"/>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7587" name="Rectangle 3">
            <a:extLst>
              <a:ext uri="{FF2B5EF4-FFF2-40B4-BE49-F238E27FC236}">
                <a16:creationId xmlns:a16="http://schemas.microsoft.com/office/drawing/2014/main" id="{6A014215-4EED-4DA3-9292-BF9F1A086923}"/>
              </a:ext>
            </a:extLst>
          </p:cNvPr>
          <p:cNvSpPr>
            <a:spLocks noChangeArrowheads="1"/>
          </p:cNvSpPr>
          <p:nvPr/>
        </p:nvSpPr>
        <p:spPr bwMode="auto">
          <a:xfrm>
            <a:off x="458788" y="950913"/>
            <a:ext cx="84867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Δ. Χρήση της Ηλεκτρονιόφιλης Αρωματικής Υποκατάστασης στην Οργανική Σύνθεση</a:t>
            </a:r>
          </a:p>
        </p:txBody>
      </p:sp>
      <p:sp>
        <p:nvSpPr>
          <p:cNvPr id="67588" name="Ορθογώνιο 5">
            <a:extLst>
              <a:ext uri="{FF2B5EF4-FFF2-40B4-BE49-F238E27FC236}">
                <a16:creationId xmlns:a16="http://schemas.microsoft.com/office/drawing/2014/main" id="{9BB672C4-98DB-478A-B423-5E9EFC836B71}"/>
              </a:ext>
            </a:extLst>
          </p:cNvPr>
          <p:cNvSpPr>
            <a:spLocks noChangeArrowheads="1"/>
          </p:cNvSpPr>
          <p:nvPr/>
        </p:nvSpPr>
        <p:spPr bwMode="auto">
          <a:xfrm>
            <a:off x="458788" y="1563688"/>
            <a:ext cx="8255000"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Αν ένας υποκαταστάτης είναι ισχυρότερος ενεργοποιητής σε σχέση με κάποιον άλλο, γενικά κυριαρχεί η κατευθυντήρια επίδραση του. Η υδροξυλομάδα (-ΟΗ) είναι ισχυρός ενεργοποιητής και η φαινόλη μπορεί να βρωμιωθεί τρεις φορές, ακόμη και χωρίς την παρουσία καταλύτη οξέος κατά </a:t>
            </a:r>
            <a:r>
              <a:rPr lang="en-US" altLang="el-GR" sz="1600">
                <a:solidFill>
                  <a:srgbClr val="000000"/>
                </a:solidFill>
                <a:latin typeface="Arial" panose="020B0604020202020204" pitchFamily="34" charset="0"/>
                <a:ea typeface="Arial Unicode MS" pitchFamily="34" charset="-128"/>
              </a:rPr>
              <a:t>Lewis</a:t>
            </a:r>
            <a:r>
              <a:rPr lang="el-GR"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pic>
        <p:nvPicPr>
          <p:cNvPr id="67589" name="Εικόνα 6">
            <a:extLst>
              <a:ext uri="{FF2B5EF4-FFF2-40B4-BE49-F238E27FC236}">
                <a16:creationId xmlns:a16="http://schemas.microsoft.com/office/drawing/2014/main" id="{68B2A235-5BAA-42D6-A421-EF97B89636DF}"/>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981075" y="2779713"/>
            <a:ext cx="7210425" cy="2247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7590" name="Ορθογώνιο 7">
            <a:extLst>
              <a:ext uri="{FF2B5EF4-FFF2-40B4-BE49-F238E27FC236}">
                <a16:creationId xmlns:a16="http://schemas.microsoft.com/office/drawing/2014/main" id="{723167AD-1926-4192-A394-D8F8EDA5A683}"/>
              </a:ext>
            </a:extLst>
          </p:cNvPr>
          <p:cNvSpPr>
            <a:spLocks noChangeArrowheads="1"/>
          </p:cNvSpPr>
          <p:nvPr/>
        </p:nvSpPr>
        <p:spPr bwMode="auto">
          <a:xfrm>
            <a:off x="396875" y="5165725"/>
            <a:ext cx="8316913"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ισχυρή ενεργοποιητική και κατευθυντήρια επίδραση της ομάδας -ΟΗ στις θέσεις ορθο και παρα υπερισχύει της ασθενέστερης κατευθυντήριας επίδρασης της ομάδας του –Β</a:t>
            </a:r>
            <a:r>
              <a:rPr lang="en-GB" altLang="el-GR" sz="1600">
                <a:solidFill>
                  <a:srgbClr val="000000"/>
                </a:solidFill>
                <a:latin typeface="Arial" panose="020B0604020202020204" pitchFamily="34" charset="0"/>
                <a:ea typeface="Arial Unicode MS" pitchFamily="34" charset="-128"/>
              </a:rPr>
              <a:t>r</a:t>
            </a:r>
            <a:r>
              <a:rPr lang="el-GR" altLang="el-GR" sz="1600">
                <a:solidFill>
                  <a:srgbClr val="000000"/>
                </a:solidFill>
                <a:latin typeface="Arial" panose="020B0604020202020204" pitchFamily="34" charset="0"/>
                <a:ea typeface="Arial Unicode MS" pitchFamily="34" charset="-128"/>
              </a:rPr>
              <a:t>.</a:t>
            </a:r>
            <a:endParaRPr lang="el-GR" altLang="el-GR" sz="1600">
              <a:latin typeface="Arial" panose="020B0604020202020204" pitchFamily="34" charset="0"/>
            </a:endParaRPr>
          </a:p>
        </p:txBody>
      </p:sp>
    </p:spTree>
  </p:cSld>
  <p:clrMapOvr>
    <a:masterClrMapping/>
  </p:clrMapOvr>
  <p:transition>
    <p:wipe dir="r"/>
  </p:transition>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Rectangle 1">
            <a:extLst>
              <a:ext uri="{FF2B5EF4-FFF2-40B4-BE49-F238E27FC236}">
                <a16:creationId xmlns:a16="http://schemas.microsoft.com/office/drawing/2014/main" id="{7E2B3214-E2E5-4C7A-B7F1-4D0AB1C2766A}"/>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ΑΝΤΙΔΡΑΣΕΙΣ ΗΛΕΚΤΡΟΝΙΟΦΙΛΗΣ ΑΡΩΜΑΤΙΚΗΣ ΥΠΟΚΑΤΑΣΤΑΣΗΣ ΥΠΟΚΑΤΕΣΤΗΜΕΝΩΝ ΒΕΝΖΟΛΙΩΝ</a:t>
            </a:r>
          </a:p>
        </p:txBody>
      </p:sp>
      <p:sp>
        <p:nvSpPr>
          <p:cNvPr id="68611" name="Rectangle 3">
            <a:extLst>
              <a:ext uri="{FF2B5EF4-FFF2-40B4-BE49-F238E27FC236}">
                <a16:creationId xmlns:a16="http://schemas.microsoft.com/office/drawing/2014/main" id="{39FD919E-2737-4B46-AB78-647011EFF588}"/>
              </a:ext>
            </a:extLst>
          </p:cNvPr>
          <p:cNvSpPr>
            <a:spLocks noChangeArrowheads="1"/>
          </p:cNvSpPr>
          <p:nvPr/>
        </p:nvSpPr>
        <p:spPr bwMode="auto">
          <a:xfrm>
            <a:off x="458788" y="950913"/>
            <a:ext cx="848677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1600" b="1">
                <a:solidFill>
                  <a:srgbClr val="000000"/>
                </a:solidFill>
                <a:latin typeface="Arial" panose="020B0604020202020204" pitchFamily="34" charset="0"/>
              </a:rPr>
              <a:t>Δ. Χρήση της Ηλεκτρονιόφιλης Αρωματικής Υποκατάστασης στην Οργανική Σύνθεση</a:t>
            </a:r>
          </a:p>
        </p:txBody>
      </p:sp>
      <p:sp>
        <p:nvSpPr>
          <p:cNvPr id="68612" name="Ορθογώνιο 2">
            <a:extLst>
              <a:ext uri="{FF2B5EF4-FFF2-40B4-BE49-F238E27FC236}">
                <a16:creationId xmlns:a16="http://schemas.microsoft.com/office/drawing/2014/main" id="{530C2E15-13BC-41F9-B774-7004CF38513D}"/>
              </a:ext>
            </a:extLst>
          </p:cNvPr>
          <p:cNvSpPr>
            <a:spLocks noChangeArrowheads="1"/>
          </p:cNvSpPr>
          <p:nvPr/>
        </p:nvSpPr>
        <p:spPr bwMode="auto">
          <a:xfrm>
            <a:off x="458788" y="1765300"/>
            <a:ext cx="628650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Σε άλλες περιπτώσεις, συνήθως λαμβάνονται μίγματα ισομερών.</a:t>
            </a:r>
            <a:endParaRPr lang="el-GR" altLang="el-GR" sz="1600">
              <a:latin typeface="Arial" panose="020B0604020202020204" pitchFamily="34" charset="0"/>
            </a:endParaRPr>
          </a:p>
        </p:txBody>
      </p:sp>
      <p:pic>
        <p:nvPicPr>
          <p:cNvPr id="68613" name="Εικόνα 4">
            <a:extLst>
              <a:ext uri="{FF2B5EF4-FFF2-40B4-BE49-F238E27FC236}">
                <a16:creationId xmlns:a16="http://schemas.microsoft.com/office/drawing/2014/main" id="{0BCADDA5-B4F2-429E-83FC-8DB78DFD2F08}"/>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595313" y="2508250"/>
            <a:ext cx="798195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9634" name="Εικόνα 1">
            <a:extLst>
              <a:ext uri="{FF2B5EF4-FFF2-40B4-BE49-F238E27FC236}">
                <a16:creationId xmlns:a16="http://schemas.microsoft.com/office/drawing/2014/main" id="{8F25CE71-E39C-4EB1-BE69-C5C109EC8328}"/>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2009775"/>
            <a:ext cx="9144000" cy="2838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1">
            <a:extLst>
              <a:ext uri="{FF2B5EF4-FFF2-40B4-BE49-F238E27FC236}">
                <a16:creationId xmlns:a16="http://schemas.microsoft.com/office/drawing/2014/main" id="{9C96F028-C7AB-4D49-B554-80C88F455A18}"/>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a:t>
            </a:r>
            <a:r>
              <a:rPr lang="el-GR" altLang="el-GR" sz="2400" b="1">
                <a:latin typeface="Arial" panose="020B0604020202020204" pitchFamily="34" charset="0"/>
              </a:rPr>
              <a:t>ΥΔΡΟΓΟΝΩΣΗ ΠΑΡΑΓΩΓΩΝ ΒΕΝΖΟΛΙΟΥ</a:t>
            </a:r>
          </a:p>
          <a:p>
            <a:pPr algn="just" eaLnBrk="1" hangingPunct="1"/>
            <a:endParaRPr lang="el-GR" altLang="el-GR" sz="2400" b="1">
              <a:solidFill>
                <a:srgbClr val="000000"/>
              </a:solidFill>
              <a:latin typeface="Arial" panose="020B0604020202020204" pitchFamily="34" charset="0"/>
            </a:endParaRPr>
          </a:p>
        </p:txBody>
      </p:sp>
      <p:sp>
        <p:nvSpPr>
          <p:cNvPr id="70659" name="Ορθογώνιο 2">
            <a:extLst>
              <a:ext uri="{FF2B5EF4-FFF2-40B4-BE49-F238E27FC236}">
                <a16:creationId xmlns:a16="http://schemas.microsoft.com/office/drawing/2014/main" id="{3522F1DA-028C-436D-B3D2-8C33BC20A59D}"/>
              </a:ext>
            </a:extLst>
          </p:cNvPr>
          <p:cNvSpPr>
            <a:spLocks noChangeArrowheads="1"/>
          </p:cNvSpPr>
          <p:nvPr/>
        </p:nvSpPr>
        <p:spPr bwMode="auto">
          <a:xfrm>
            <a:off x="458788" y="935038"/>
            <a:ext cx="86614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buFont typeface="Wingdings" panose="05000000000000000000" pitchFamily="2" charset="2"/>
              <a:buChar char="Ø"/>
            </a:pPr>
            <a:r>
              <a:rPr lang="el-GR" altLang="el-GR" sz="1600">
                <a:solidFill>
                  <a:srgbClr val="000000"/>
                </a:solidFill>
                <a:latin typeface="Arial" panose="020B0604020202020204" pitchFamily="34" charset="0"/>
              </a:rPr>
              <a:t>Λόγω της αρωματικότητάς του, ο βενζολικός δακτύλιος είναι ανθεκτικός στις συνθήκες που χρησιμοποιούνται για την υδρογόνωση συνηθισμένων διπλών δεσμών</a:t>
            </a:r>
            <a:endParaRPr lang="el-GR" altLang="el-GR" sz="1600">
              <a:latin typeface="Arial" panose="020B0604020202020204" pitchFamily="34" charset="0"/>
            </a:endParaRPr>
          </a:p>
        </p:txBody>
      </p:sp>
      <p:pic>
        <p:nvPicPr>
          <p:cNvPr id="70660" name="Εικόνα 4">
            <a:extLst>
              <a:ext uri="{FF2B5EF4-FFF2-40B4-BE49-F238E27FC236}">
                <a16:creationId xmlns:a16="http://schemas.microsoft.com/office/drawing/2014/main" id="{18D0D1E3-DFA8-4346-9801-ABB09F7BE2BF}"/>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58788" y="2028825"/>
            <a:ext cx="8324850" cy="1419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1">
            <a:extLst>
              <a:ext uri="{FF2B5EF4-FFF2-40B4-BE49-F238E27FC236}">
                <a16:creationId xmlns:a16="http://schemas.microsoft.com/office/drawing/2014/main" id="{B4347CBE-07D9-4F2A-82CC-5FCA418B15A5}"/>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ΥΔΡΟΓΟΝΩΣΗ ΠΑΡΑΓΩΓΩΝ ΒΕΝΖΟΛΙΟΥ</a:t>
            </a:r>
          </a:p>
          <a:p>
            <a:pPr algn="just" eaLnBrk="1" hangingPunct="1"/>
            <a:endParaRPr lang="el-GR" altLang="el-GR" sz="2400" b="1">
              <a:solidFill>
                <a:srgbClr val="000000"/>
              </a:solidFill>
              <a:latin typeface="Arial" panose="020B0604020202020204" pitchFamily="34" charset="0"/>
            </a:endParaRPr>
          </a:p>
        </p:txBody>
      </p:sp>
      <p:sp>
        <p:nvSpPr>
          <p:cNvPr id="71683" name="Ορθογώνιο 3">
            <a:extLst>
              <a:ext uri="{FF2B5EF4-FFF2-40B4-BE49-F238E27FC236}">
                <a16:creationId xmlns:a16="http://schemas.microsoft.com/office/drawing/2014/main" id="{110CB01E-F5E7-4BFB-BEAE-F9760BF8D627}"/>
              </a:ext>
            </a:extLst>
          </p:cNvPr>
          <p:cNvSpPr>
            <a:spLocks noChangeArrowheads="1"/>
          </p:cNvSpPr>
          <p:nvPr/>
        </p:nvSpPr>
        <p:spPr bwMode="auto">
          <a:xfrm>
            <a:off x="679450" y="1566863"/>
            <a:ext cx="8255000" cy="1570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Οι αρωματικοί δακτύλιοι μπορούν να υδρογονωθούν κάτω από πιο έντονες συνθήκες θερμοκρασίας ή πίεσης (ή και τα δύο) ενώ υπάρχει εργαστηριακή συσκευή υδρογόνωσης που μπορεί να προσαρμόσει αυτές τις συνθήκες. Τυπικές συνθήκες για διεξαγωγή της υδρογόνωσης παραγώγων βενζολίου περιλαμβάνουν καταλύτες Rh ή Pt σε πίεση υδρογόνου 5-10 atm και 50-100 °C, ή καταλύτες Ni ή Pd σε 100-200 atm και 100-200 °C.</a:t>
            </a:r>
            <a:endParaRPr lang="el-GR" altLang="el-GR" sz="1600">
              <a:latin typeface="Arial" panose="020B0604020202020204" pitchFamily="34" charset="0"/>
            </a:endParaRPr>
          </a:p>
        </p:txBody>
      </p:sp>
      <p:pic>
        <p:nvPicPr>
          <p:cNvPr id="71684" name="Εικόνα 5">
            <a:extLst>
              <a:ext uri="{FF2B5EF4-FFF2-40B4-BE49-F238E27FC236}">
                <a16:creationId xmlns:a16="http://schemas.microsoft.com/office/drawing/2014/main" id="{245019BD-4692-4AA5-AB2F-3B490F897572}"/>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301750" y="3886200"/>
            <a:ext cx="7010400" cy="1266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1">
            <a:extLst>
              <a:ext uri="{FF2B5EF4-FFF2-40B4-BE49-F238E27FC236}">
                <a16:creationId xmlns:a16="http://schemas.microsoft.com/office/drawing/2014/main" id="{507B7DB5-6EC3-43E2-8B22-E79AD95B349E}"/>
              </a:ext>
            </a:extLst>
          </p:cNvPr>
          <p:cNvSpPr>
            <a:spLocks noChangeArrowheads="1"/>
          </p:cNvSpPr>
          <p:nvPr/>
        </p:nvSpPr>
        <p:spPr bwMode="auto">
          <a:xfrm>
            <a:off x="458788" y="103188"/>
            <a:ext cx="82550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ΥΔΡΟΓΟΝΩΣΗ ΠΑΡΑΓΩΓΩΝ ΒΕΝΖΟΛΙΟΥ</a:t>
            </a:r>
          </a:p>
          <a:p>
            <a:pPr algn="just" eaLnBrk="1" hangingPunct="1"/>
            <a:endParaRPr lang="el-GR" altLang="el-GR" sz="2400" b="1">
              <a:solidFill>
                <a:srgbClr val="000000"/>
              </a:solidFill>
              <a:latin typeface="Arial" panose="020B0604020202020204" pitchFamily="34" charset="0"/>
            </a:endParaRPr>
          </a:p>
        </p:txBody>
      </p:sp>
      <p:sp>
        <p:nvSpPr>
          <p:cNvPr id="72707" name="Ορθογώνιο 2">
            <a:extLst>
              <a:ext uri="{FF2B5EF4-FFF2-40B4-BE49-F238E27FC236}">
                <a16:creationId xmlns:a16="http://schemas.microsoft.com/office/drawing/2014/main" id="{6FF938B3-E6D5-4B4B-AE36-629E2C24E263}"/>
              </a:ext>
            </a:extLst>
          </p:cNvPr>
          <p:cNvSpPr>
            <a:spLocks noChangeArrowheads="1"/>
          </p:cNvSpPr>
          <p:nvPr/>
        </p:nvSpPr>
        <p:spPr bwMode="auto">
          <a:xfrm>
            <a:off x="458788" y="769938"/>
            <a:ext cx="8307387"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καταλυτική υδρογόνωση παραγώγων του βενζολίου δίνει τα αντίστοιχα κυκλοεξάνια και δεν μπορεί να σταματήσει στο στάδιο σύνθεσης του κυκλοεξαδιενίου ή του κυκλοεξενίου σύμφωνα με τις ενθαλπίες υδρογόνωσης του βενζολίου, του 1,3-κυκλοεξαδιενίου και κυκλοεξενίου.</a:t>
            </a:r>
            <a:endParaRPr lang="el-GR" altLang="el-GR" sz="1600">
              <a:latin typeface="Arial" panose="020B0604020202020204" pitchFamily="34" charset="0"/>
            </a:endParaRPr>
          </a:p>
        </p:txBody>
      </p:sp>
      <p:pic>
        <p:nvPicPr>
          <p:cNvPr id="72708" name="Εικόνα 4">
            <a:extLst>
              <a:ext uri="{FF2B5EF4-FFF2-40B4-BE49-F238E27FC236}">
                <a16:creationId xmlns:a16="http://schemas.microsoft.com/office/drawing/2014/main" id="{ABCF26B0-3A51-47A7-93FF-5860E8F1616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23888" y="2055813"/>
            <a:ext cx="79248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2709" name="Εικόνα 6">
            <a:extLst>
              <a:ext uri="{FF2B5EF4-FFF2-40B4-BE49-F238E27FC236}">
                <a16:creationId xmlns:a16="http://schemas.microsoft.com/office/drawing/2014/main" id="{13672EF5-AF6B-490F-9224-3AA817A9E28D}"/>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838200" y="3033713"/>
            <a:ext cx="7496175" cy="742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2710" name="Εικόνα 7">
            <a:extLst>
              <a:ext uri="{FF2B5EF4-FFF2-40B4-BE49-F238E27FC236}">
                <a16:creationId xmlns:a16="http://schemas.microsoft.com/office/drawing/2014/main" id="{CE08141E-BCB4-4542-A4F1-BA6853FBAEE3}"/>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854075" y="3887788"/>
            <a:ext cx="7515225" cy="742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2711" name="Ορθογώνιο 8">
            <a:extLst>
              <a:ext uri="{FF2B5EF4-FFF2-40B4-BE49-F238E27FC236}">
                <a16:creationId xmlns:a16="http://schemas.microsoft.com/office/drawing/2014/main" id="{5F29FDA9-60DF-444E-A3A8-0ED5B1FE115E}"/>
              </a:ext>
            </a:extLst>
          </p:cNvPr>
          <p:cNvSpPr>
            <a:spLocks noChangeArrowheads="1"/>
          </p:cNvSpPr>
          <p:nvPr/>
        </p:nvSpPr>
        <p:spPr bwMode="auto">
          <a:xfrm>
            <a:off x="458788" y="4859338"/>
            <a:ext cx="8213725"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υδρογόνωση των περισσότερων συνηθισμένων αλκενίων είναι εξώθερμη από 113-126 </a:t>
            </a:r>
            <a:r>
              <a:rPr lang="en-US" altLang="el-GR" sz="1600">
                <a:solidFill>
                  <a:srgbClr val="000000"/>
                </a:solidFill>
                <a:latin typeface="Arial" panose="020B0604020202020204" pitchFamily="34" charset="0"/>
                <a:ea typeface="Arial Unicode MS" pitchFamily="34" charset="-128"/>
              </a:rPr>
              <a:t>kJ mol</a:t>
            </a:r>
            <a:r>
              <a:rPr lang="el-GR" altLang="el-GR" sz="1600" baseline="30000">
                <a:solidFill>
                  <a:srgbClr val="000000"/>
                </a:solidFill>
                <a:latin typeface="Arial" panose="020B0604020202020204" pitchFamily="34" charset="0"/>
                <a:ea typeface="Arial Unicode MS" pitchFamily="34" charset="-128"/>
              </a:rPr>
              <a:t>-1</a:t>
            </a:r>
            <a:r>
              <a:rPr lang="el-GR" altLang="el-GR" sz="1600">
                <a:solidFill>
                  <a:srgbClr val="000000"/>
                </a:solidFill>
                <a:latin typeface="Arial" panose="020B0604020202020204" pitchFamily="34" charset="0"/>
                <a:ea typeface="Arial Unicode MS" pitchFamily="34" charset="-128"/>
              </a:rPr>
              <a:t> (27-30 </a:t>
            </a:r>
            <a:r>
              <a:rPr lang="en-US" altLang="el-GR" sz="1600">
                <a:solidFill>
                  <a:srgbClr val="000000"/>
                </a:solidFill>
                <a:latin typeface="Arial" panose="020B0604020202020204" pitchFamily="34" charset="0"/>
                <a:ea typeface="Arial Unicode MS" pitchFamily="34" charset="-128"/>
              </a:rPr>
              <a:t>kcal mol</a:t>
            </a:r>
            <a:r>
              <a:rPr lang="el-GR" altLang="el-GR" sz="1600" baseline="30000">
                <a:solidFill>
                  <a:srgbClr val="000000"/>
                </a:solidFill>
                <a:latin typeface="Arial" panose="020B0604020202020204" pitchFamily="34" charset="0"/>
                <a:ea typeface="Arial Unicode MS" pitchFamily="34" charset="-128"/>
              </a:rPr>
              <a:t>-1</a:t>
            </a:r>
            <a:r>
              <a:rPr lang="el-GR" altLang="el-GR" sz="1600">
                <a:solidFill>
                  <a:srgbClr val="000000"/>
                </a:solidFill>
                <a:latin typeface="Arial" panose="020B0604020202020204" pitchFamily="34" charset="0"/>
                <a:ea typeface="Arial Unicode MS" pitchFamily="34" charset="-128"/>
              </a:rPr>
              <a:t>). Αντίθετα, η αντίδραση 16.49α είναι ενδόθερμη. Το ασυνήθιστο ΔΗ° αυτής της αντίδρασης αντανακλά την σταθερότητα του αρωματικού δακτυλίου του βενζολίου.</a:t>
            </a:r>
            <a:endParaRPr lang="el-GR" altLang="el-GR" sz="1600">
              <a:latin typeface="Arial" panose="020B0604020202020204" pitchFamily="34" charset="0"/>
            </a:endParaRPr>
          </a:p>
        </p:txBody>
      </p:sp>
    </p:spTree>
  </p:cSld>
  <p:clrMapOvr>
    <a:masterClrMapping/>
  </p:clrMapOvr>
  <p:transition>
    <p:wipe dir="r"/>
  </p:transition>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1">
            <a:extLst>
              <a:ext uri="{FF2B5EF4-FFF2-40B4-BE49-F238E27FC236}">
                <a16:creationId xmlns:a16="http://schemas.microsoft.com/office/drawing/2014/main" id="{DA7D94A3-5CF3-4296-BAB4-64FEC3713C32}"/>
              </a:ext>
            </a:extLst>
          </p:cNvPr>
          <p:cNvSpPr>
            <a:spLocks noChangeArrowheads="1"/>
          </p:cNvSpPr>
          <p:nvPr/>
        </p:nvSpPr>
        <p:spPr bwMode="auto">
          <a:xfrm>
            <a:off x="458788" y="92075"/>
            <a:ext cx="8624887"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ΠΟΛΥΚΥΚΛΙΚΟΙ ΑΡΩΜΑΤΙΚΟΙ ΥΔΡΟΓΟΝΑΝΘΡΑΚΕΣ ΚΑΙ ΚΑΡΚΙΝΟΣ</a:t>
            </a:r>
          </a:p>
          <a:p>
            <a:pPr algn="just" eaLnBrk="1" hangingPunct="1"/>
            <a:endParaRPr lang="el-GR" altLang="el-GR" sz="2400" b="1">
              <a:solidFill>
                <a:srgbClr val="000000"/>
              </a:solidFill>
              <a:latin typeface="Arial" panose="020B0604020202020204" pitchFamily="34" charset="0"/>
            </a:endParaRPr>
          </a:p>
        </p:txBody>
      </p:sp>
      <p:sp>
        <p:nvSpPr>
          <p:cNvPr id="73731" name="Ορθογώνιο 4">
            <a:extLst>
              <a:ext uri="{FF2B5EF4-FFF2-40B4-BE49-F238E27FC236}">
                <a16:creationId xmlns:a16="http://schemas.microsoft.com/office/drawing/2014/main" id="{04E5EEC4-4B5B-4269-86F9-0BBE18339875}"/>
              </a:ext>
            </a:extLst>
          </p:cNvPr>
          <p:cNvSpPr>
            <a:spLocks noChangeArrowheads="1"/>
          </p:cNvSpPr>
          <p:nvPr/>
        </p:nvSpPr>
        <p:spPr bwMode="auto">
          <a:xfrm>
            <a:off x="458788" y="1003300"/>
            <a:ext cx="8366125"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βενζο</a:t>
            </a:r>
            <a:r>
              <a:rPr lang="el-GR" altLang="el-GR" sz="1600" i="1">
                <a:solidFill>
                  <a:srgbClr val="000000"/>
                </a:solidFill>
                <a:latin typeface="Arial" panose="020B0604020202020204" pitchFamily="34" charset="0"/>
                <a:ea typeface="Arial Unicode MS" pitchFamily="34" charset="-128"/>
              </a:rPr>
              <a:t>[α]</a:t>
            </a:r>
            <a:r>
              <a:rPr lang="el-GR" altLang="el-GR" sz="1600">
                <a:solidFill>
                  <a:srgbClr val="000000"/>
                </a:solidFill>
                <a:latin typeface="Arial" panose="020B0604020202020204" pitchFamily="34" charset="0"/>
                <a:ea typeface="Arial Unicode MS" pitchFamily="34" charset="-128"/>
              </a:rPr>
              <a:t>πυρένιο, μια ένωση που είχε απομονωθεί το 1933 από την λιθανθρακόπισσα και το 7,12-διμεθυλοβενζ</a:t>
            </a:r>
            <a:r>
              <a:rPr lang="el-GR" altLang="el-GR" sz="1600" i="1">
                <a:solidFill>
                  <a:srgbClr val="000000"/>
                </a:solidFill>
                <a:latin typeface="Arial" panose="020B0604020202020204" pitchFamily="34" charset="0"/>
                <a:ea typeface="Arial Unicode MS" pitchFamily="34" charset="-128"/>
              </a:rPr>
              <a:t>[α]</a:t>
            </a:r>
            <a:r>
              <a:rPr lang="el-GR" altLang="el-GR" sz="1600">
                <a:solidFill>
                  <a:srgbClr val="000000"/>
                </a:solidFill>
                <a:latin typeface="Arial" panose="020B0604020202020204" pitchFamily="34" charset="0"/>
                <a:ea typeface="Arial Unicode MS" pitchFamily="34" charset="-128"/>
              </a:rPr>
              <a:t>ανθρακένιο είναι πολυκυκλικοί αρωματικοί υδρογονάνθρακες και έχουν βρεθεί ότι είναι δύο από τις πιο ισχυρές γνωστές καρκινογόνες ουσίες. Αυτές οι ενώσεις έχουν βρεθεί στην αιθάλη.</a:t>
            </a:r>
            <a:endParaRPr lang="el-GR" altLang="el-GR" sz="1600">
              <a:latin typeface="Arial" panose="020B0604020202020204" pitchFamily="34" charset="0"/>
            </a:endParaRPr>
          </a:p>
        </p:txBody>
      </p:sp>
      <p:pic>
        <p:nvPicPr>
          <p:cNvPr id="73732" name="Εικόνα 6">
            <a:extLst>
              <a:ext uri="{FF2B5EF4-FFF2-40B4-BE49-F238E27FC236}">
                <a16:creationId xmlns:a16="http://schemas.microsoft.com/office/drawing/2014/main" id="{0F5D00FE-ED07-4F66-BB11-C915B3953079}"/>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000250" y="2443163"/>
            <a:ext cx="5143500" cy="197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3733" name="Ορθογώνιο 7">
            <a:extLst>
              <a:ext uri="{FF2B5EF4-FFF2-40B4-BE49-F238E27FC236}">
                <a16:creationId xmlns:a16="http://schemas.microsoft.com/office/drawing/2014/main" id="{AAA4E780-FCAA-494E-BE52-0EA9B1216BB7}"/>
              </a:ext>
            </a:extLst>
          </p:cNvPr>
          <p:cNvSpPr>
            <a:spLocks noChangeArrowheads="1"/>
          </p:cNvSpPr>
          <p:nvPr/>
        </p:nvSpPr>
        <p:spPr bwMode="auto">
          <a:xfrm>
            <a:off x="458788" y="5035550"/>
            <a:ext cx="8366125"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βενζόλιο έχει επίσης βρεθεί ότι είναι καρκινογόνο και έχει αντικατασταθεί σε πολλές χρήσεις από τολουόλιο, το οποίο είναι λιγότερο επικίνδυνο από το βενζόλιο (δεν είναι όλες οι αρωματικές ενώσεις καρκινογόνες).</a:t>
            </a:r>
            <a:endParaRPr lang="el-GR" altLang="el-GR" sz="1600">
              <a:latin typeface="Arial" panose="020B0604020202020204" pitchFamily="34" charset="0"/>
            </a:endParaRPr>
          </a:p>
        </p:txBody>
      </p:sp>
    </p:spTree>
  </p:cSld>
  <p:clrMapOvr>
    <a:masterClrMapping/>
  </p:clrMapOvr>
  <p:transition>
    <p:wipe dir="r"/>
  </p:transition>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Rectangle 1">
            <a:extLst>
              <a:ext uri="{FF2B5EF4-FFF2-40B4-BE49-F238E27FC236}">
                <a16:creationId xmlns:a16="http://schemas.microsoft.com/office/drawing/2014/main" id="{FB53F442-2C18-48F2-8155-54C6D87A0323}"/>
              </a:ext>
            </a:extLst>
          </p:cNvPr>
          <p:cNvSpPr>
            <a:spLocks noChangeArrowheads="1"/>
          </p:cNvSpPr>
          <p:nvPr/>
        </p:nvSpPr>
        <p:spPr bwMode="auto">
          <a:xfrm>
            <a:off x="458788" y="92075"/>
            <a:ext cx="8624887"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ΠΟΛΥΚΥΚΛΙΚΟΙ ΑΡΩΜΑΤΙΚΟΙ ΥΔΡΟΓΟΝΑΝΘΡΑΚΕΣ ΚΑΙ ΚΑΡΚΙΝΟΣ</a:t>
            </a:r>
          </a:p>
          <a:p>
            <a:pPr algn="just" eaLnBrk="1" hangingPunct="1"/>
            <a:endParaRPr lang="el-GR" altLang="el-GR" sz="2400" b="1">
              <a:solidFill>
                <a:srgbClr val="000000"/>
              </a:solidFill>
              <a:latin typeface="Arial" panose="020B0604020202020204" pitchFamily="34" charset="0"/>
            </a:endParaRPr>
          </a:p>
        </p:txBody>
      </p:sp>
      <p:sp>
        <p:nvSpPr>
          <p:cNvPr id="74755" name="Ορθογώνιο 4">
            <a:extLst>
              <a:ext uri="{FF2B5EF4-FFF2-40B4-BE49-F238E27FC236}">
                <a16:creationId xmlns:a16="http://schemas.microsoft.com/office/drawing/2014/main" id="{5581B8BD-FDB1-4E84-95C6-84E5426F0023}"/>
              </a:ext>
            </a:extLst>
          </p:cNvPr>
          <p:cNvSpPr>
            <a:spLocks noChangeArrowheads="1"/>
          </p:cNvSpPr>
          <p:nvPr/>
        </p:nvSpPr>
        <p:spPr bwMode="auto">
          <a:xfrm>
            <a:off x="458788" y="1028700"/>
            <a:ext cx="8272462" cy="2308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dirty="0">
                <a:solidFill>
                  <a:srgbClr val="000000"/>
                </a:solidFill>
                <a:latin typeface="Arial" panose="020B0604020202020204" pitchFamily="34" charset="0"/>
                <a:ea typeface="Arial Unicode MS" pitchFamily="34" charset="-128"/>
              </a:rPr>
              <a:t>Ενώσεις όπως αυτές βρίσκονται επίσης στον καπνό τσιγάρων, τα καυσαέρια αυτοκινήτων, τον καπνό από καύση ξύλου και άνθρακα, ακόμη και σε κρέατα ψημένα στη σχάρα. Αρκετές χιλιάδες τόνοι </a:t>
            </a:r>
            <a:r>
              <a:rPr lang="el-GR" altLang="el-GR" sz="1600" dirty="0" err="1">
                <a:solidFill>
                  <a:srgbClr val="000000"/>
                </a:solidFill>
                <a:latin typeface="Arial" panose="020B0604020202020204" pitchFamily="34" charset="0"/>
                <a:ea typeface="Arial Unicode MS" pitchFamily="34" charset="-128"/>
              </a:rPr>
              <a:t>βενζο</a:t>
            </a:r>
            <a:r>
              <a:rPr lang="el-GR" altLang="el-GR" sz="1600" i="1" dirty="0">
                <a:solidFill>
                  <a:srgbClr val="000000"/>
                </a:solidFill>
                <a:latin typeface="Arial" panose="020B0604020202020204" pitchFamily="34" charset="0"/>
                <a:ea typeface="Arial Unicode MS" pitchFamily="34" charset="-128"/>
              </a:rPr>
              <a:t>[α]</a:t>
            </a:r>
            <a:r>
              <a:rPr lang="el-GR" altLang="el-GR" sz="1600" dirty="0" err="1">
                <a:solidFill>
                  <a:srgbClr val="000000"/>
                </a:solidFill>
                <a:latin typeface="Arial" panose="020B0604020202020204" pitchFamily="34" charset="0"/>
                <a:ea typeface="Arial Unicode MS" pitchFamily="34" charset="-128"/>
              </a:rPr>
              <a:t>πυρενίου</a:t>
            </a:r>
            <a:r>
              <a:rPr lang="el-GR" altLang="el-GR" sz="1600" dirty="0">
                <a:solidFill>
                  <a:srgbClr val="000000"/>
                </a:solidFill>
                <a:latin typeface="Arial" panose="020B0604020202020204" pitchFamily="34" charset="0"/>
                <a:ea typeface="Arial Unicode MS" pitchFamily="34" charset="-128"/>
              </a:rPr>
              <a:t> και συναφών υδρογονανθράκων ετησίως - η ακριβής ποσότητα δεν είναι γνωστή με βεβαιότητα - απελευθερώνονται στο περιβάλλον. Η συσχέτιση του καρκίνου του πνεύμονα με το κάπνισμα τσιγάρων έχει συνδεθεί οριστικά με το </a:t>
            </a:r>
            <a:r>
              <a:rPr lang="el-GR" altLang="el-GR" sz="1600" dirty="0" err="1">
                <a:solidFill>
                  <a:srgbClr val="000000"/>
                </a:solidFill>
                <a:latin typeface="Arial" panose="020B0604020202020204" pitchFamily="34" charset="0"/>
                <a:ea typeface="Arial Unicode MS" pitchFamily="34" charset="-128"/>
              </a:rPr>
              <a:t>βενζο</a:t>
            </a:r>
            <a:r>
              <a:rPr lang="el-GR" altLang="el-GR" sz="1600" i="1" dirty="0">
                <a:solidFill>
                  <a:srgbClr val="000000"/>
                </a:solidFill>
                <a:latin typeface="Arial" panose="020B0604020202020204" pitchFamily="34" charset="0"/>
                <a:ea typeface="Arial Unicode MS" pitchFamily="34" charset="-128"/>
              </a:rPr>
              <a:t>[α]</a:t>
            </a:r>
            <a:r>
              <a:rPr lang="el-GR" altLang="el-GR" sz="1600" dirty="0" err="1">
                <a:solidFill>
                  <a:srgbClr val="000000"/>
                </a:solidFill>
                <a:latin typeface="Arial" panose="020B0604020202020204" pitchFamily="34" charset="0"/>
                <a:ea typeface="Arial Unicode MS" pitchFamily="34" charset="-128"/>
              </a:rPr>
              <a:t>πυρένιο</a:t>
            </a:r>
            <a:r>
              <a:rPr lang="el-GR" altLang="el-GR" sz="1600" dirty="0">
                <a:solidFill>
                  <a:srgbClr val="000000"/>
                </a:solidFill>
                <a:latin typeface="Arial" panose="020B0604020202020204" pitchFamily="34" charset="0"/>
                <a:ea typeface="Arial Unicode MS" pitchFamily="34" charset="-128"/>
              </a:rPr>
              <a:t> και τις σχετικές ενώσεις στον καπνό του τσιγάρου οι οποίες </a:t>
            </a:r>
            <a:r>
              <a:rPr lang="el-GR" altLang="el-GR" sz="1600" dirty="0" err="1">
                <a:solidFill>
                  <a:srgbClr val="000000"/>
                </a:solidFill>
                <a:latin typeface="Arial" panose="020B0604020202020204" pitchFamily="34" charset="0"/>
                <a:ea typeface="Arial Unicode MS" pitchFamily="34" charset="-128"/>
              </a:rPr>
              <a:t>μεταβολίζονται</a:t>
            </a:r>
            <a:r>
              <a:rPr lang="el-GR" altLang="el-GR" sz="1600" dirty="0">
                <a:solidFill>
                  <a:srgbClr val="000000"/>
                </a:solidFill>
                <a:latin typeface="Arial" panose="020B0604020202020204" pitchFamily="34" charset="0"/>
                <a:ea typeface="Arial Unicode MS" pitchFamily="34" charset="-128"/>
              </a:rPr>
              <a:t> στον οργανισμό για να σχηματίσουν ορισμένα παράγωγα </a:t>
            </a:r>
            <a:r>
              <a:rPr lang="el-GR" altLang="el-GR" sz="1600" dirty="0" err="1">
                <a:solidFill>
                  <a:srgbClr val="000000"/>
                </a:solidFill>
                <a:latin typeface="Arial" panose="020B0604020202020204" pitchFamily="34" charset="0"/>
                <a:ea typeface="Arial Unicode MS" pitchFamily="34" charset="-128"/>
              </a:rPr>
              <a:t>εποξειδίου</a:t>
            </a:r>
            <a:r>
              <a:rPr lang="el-GR" altLang="el-GR" sz="1600" dirty="0">
                <a:solidFill>
                  <a:srgbClr val="000000"/>
                </a:solidFill>
                <a:latin typeface="Arial" panose="020B0604020202020204" pitchFamily="34" charset="0"/>
                <a:ea typeface="Arial Unicode MS" pitchFamily="34" charset="-128"/>
              </a:rPr>
              <a:t>, τα οποία είναι τα </a:t>
            </a:r>
            <a:r>
              <a:rPr lang="el-GR" altLang="el-GR" sz="1600" i="1" dirty="0">
                <a:solidFill>
                  <a:srgbClr val="000000"/>
                </a:solidFill>
                <a:latin typeface="Arial" panose="020B0604020202020204" pitchFamily="34" charset="0"/>
                <a:ea typeface="Arial Unicode MS" pitchFamily="34" charset="-128"/>
              </a:rPr>
              <a:t>τελικά καρκινογόνα</a:t>
            </a:r>
            <a:r>
              <a:rPr lang="el-GR" altLang="el-GR" sz="1600" dirty="0">
                <a:solidFill>
                  <a:srgbClr val="000000"/>
                </a:solidFill>
                <a:latin typeface="Arial" panose="020B0604020202020204" pitchFamily="34" charset="0"/>
                <a:ea typeface="Arial Unicode MS" pitchFamily="34" charset="-128"/>
              </a:rPr>
              <a:t> (οι πραγματικοί καρκινογόνοι παράγοντες)</a:t>
            </a:r>
            <a:endParaRPr lang="el-GR" altLang="el-GR" sz="1600" dirty="0">
              <a:latin typeface="Arial" panose="020B0604020202020204" pitchFamily="34" charset="0"/>
            </a:endParaRPr>
          </a:p>
        </p:txBody>
      </p:sp>
      <p:pic>
        <p:nvPicPr>
          <p:cNvPr id="74756" name="Εικόνα 5">
            <a:extLst>
              <a:ext uri="{FF2B5EF4-FFF2-40B4-BE49-F238E27FC236}">
                <a16:creationId xmlns:a16="http://schemas.microsoft.com/office/drawing/2014/main" id="{0367ACC8-464A-4E32-959A-4E1398195336}"/>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581025" y="3497263"/>
            <a:ext cx="7810500" cy="2105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1">
            <a:extLst>
              <a:ext uri="{FF2B5EF4-FFF2-40B4-BE49-F238E27FC236}">
                <a16:creationId xmlns:a16="http://schemas.microsoft.com/office/drawing/2014/main" id="{15AE8DFA-E9C6-4DC9-BBE4-E399AC1F01D2}"/>
              </a:ext>
            </a:extLst>
          </p:cNvPr>
          <p:cNvSpPr>
            <a:spLocks noChangeArrowheads="1"/>
          </p:cNvSpPr>
          <p:nvPr/>
        </p:nvSpPr>
        <p:spPr bwMode="auto">
          <a:xfrm>
            <a:off x="458788" y="276225"/>
            <a:ext cx="8624887"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a:t>
            </a:r>
            <a:r>
              <a:rPr lang="el-GR" altLang="el-GR" sz="2400" b="1">
                <a:latin typeface="Arial" panose="020B0604020202020204" pitchFamily="34" charset="0"/>
              </a:rPr>
              <a:t>ΠΗΓΗ ΚΑΙ ΒΙΟΜΗΧΑΝΙΚΗ ΧΡΗΣΗ ΤΩΝ ΑΡΩΜΑΤΙΚΩΝ ΥΔΡΟΓΟΝΑΝΘΡΑΚΩΝ</a:t>
            </a:r>
            <a:endParaRPr lang="el-GR" altLang="el-GR" sz="2400" b="1">
              <a:solidFill>
                <a:srgbClr val="000000"/>
              </a:solidFill>
              <a:latin typeface="Arial" panose="020B0604020202020204" pitchFamily="34" charset="0"/>
            </a:endParaRPr>
          </a:p>
        </p:txBody>
      </p:sp>
      <p:sp>
        <p:nvSpPr>
          <p:cNvPr id="75779" name="Ορθογώνιο 2">
            <a:extLst>
              <a:ext uri="{FF2B5EF4-FFF2-40B4-BE49-F238E27FC236}">
                <a16:creationId xmlns:a16="http://schemas.microsoft.com/office/drawing/2014/main" id="{76A66645-161B-4FDC-9675-769F7967C4B1}"/>
              </a:ext>
            </a:extLst>
          </p:cNvPr>
          <p:cNvSpPr>
            <a:spLocks noChangeArrowheads="1"/>
          </p:cNvSpPr>
          <p:nvPr/>
        </p:nvSpPr>
        <p:spPr bwMode="auto">
          <a:xfrm>
            <a:off x="458788" y="1279525"/>
            <a:ext cx="8091487"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πιο κοινή πηγή αρωματικών υδρογονανθράκων είναι το πετρέλαιο. Ορισμένες πηγές πετρελαίου είναι σχετικά πλούσιες σε αρωματικούς υδρογονάνθρακες. Αρωματικοί υδρογονάνθρακες μπορούν να ληφθούν με καταλυτική μετατροπή των υδρογονανθράκων που προέρχονται από άλλες πηγές. Μία επίσης σημαντική, αλλά δευτερεύουσα, πηγή αρωματικών υδρογονανθράκων είναι η </a:t>
            </a:r>
            <a:r>
              <a:rPr lang="el-GR" altLang="el-GR" sz="1600" i="1">
                <a:solidFill>
                  <a:srgbClr val="000000"/>
                </a:solidFill>
                <a:latin typeface="Arial" panose="020B0604020202020204" pitchFamily="34" charset="0"/>
                <a:ea typeface="Arial Unicode MS" pitchFamily="34" charset="-128"/>
              </a:rPr>
              <a:t>λιθανθρακόπισσα</a:t>
            </a:r>
            <a:r>
              <a:rPr lang="el-GR" altLang="el-GR" sz="1600">
                <a:solidFill>
                  <a:srgbClr val="000000"/>
                </a:solidFill>
                <a:latin typeface="Arial" panose="020B0604020202020204" pitchFamily="34" charset="0"/>
                <a:ea typeface="Arial Unicode MS" pitchFamily="34" charset="-128"/>
              </a:rPr>
              <a:t>, το υπόλειμμα πίσσας που λαμβάνεται όταν θερμαίνεται ο άνθρακας απουσία οξυγόνου.</a:t>
            </a:r>
            <a:endParaRPr lang="el-GR" altLang="el-GR" sz="1600">
              <a:latin typeface="Arial" panose="020B0604020202020204" pitchFamily="34" charset="0"/>
            </a:endParaRPr>
          </a:p>
        </p:txBody>
      </p:sp>
      <p:sp>
        <p:nvSpPr>
          <p:cNvPr id="75780" name="Ορθογώνιο 3">
            <a:extLst>
              <a:ext uri="{FF2B5EF4-FFF2-40B4-BE49-F238E27FC236}">
                <a16:creationId xmlns:a16="http://schemas.microsoft.com/office/drawing/2014/main" id="{B60E2069-4C05-4CA4-83BA-7EFFA1EF9C37}"/>
              </a:ext>
            </a:extLst>
          </p:cNvPr>
          <p:cNvSpPr>
            <a:spLocks noChangeArrowheads="1"/>
          </p:cNvSpPr>
          <p:nvPr/>
        </p:nvSpPr>
        <p:spPr bwMode="auto">
          <a:xfrm>
            <a:off x="458788" y="3163888"/>
            <a:ext cx="8220075" cy="830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αιθυλοβενζόλιο και το κουμένιο λαμβάνονται από την αλκυλίωση του βενζολίου με αιθυλένιο και προπένιο, αντίστοιχα, παρουσία όξινων καταλυτών (αλκυλίωση Friedel-Crafts.</a:t>
            </a:r>
            <a:endParaRPr lang="el-GR" altLang="el-GR" sz="1600">
              <a:latin typeface="Arial" panose="020B0604020202020204" pitchFamily="34" charset="0"/>
            </a:endParaRPr>
          </a:p>
        </p:txBody>
      </p:sp>
      <p:pic>
        <p:nvPicPr>
          <p:cNvPr id="75781" name="Εικόνα 6">
            <a:extLst>
              <a:ext uri="{FF2B5EF4-FFF2-40B4-BE49-F238E27FC236}">
                <a16:creationId xmlns:a16="http://schemas.microsoft.com/office/drawing/2014/main" id="{4E60BAD0-F0DD-44B3-8121-02D64C17CF0F}"/>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788988" y="4391025"/>
            <a:ext cx="7429500" cy="1028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1">
            <a:extLst>
              <a:ext uri="{FF2B5EF4-FFF2-40B4-BE49-F238E27FC236}">
                <a16:creationId xmlns:a16="http://schemas.microsoft.com/office/drawing/2014/main" id="{AD8994F1-CEC1-471C-AB13-7C6F4D1DA27E}"/>
              </a:ext>
            </a:extLst>
          </p:cNvPr>
          <p:cNvSpPr>
            <a:spLocks noChangeArrowheads="1"/>
          </p:cNvSpPr>
          <p:nvPr/>
        </p:nvSpPr>
        <p:spPr bwMode="auto">
          <a:xfrm>
            <a:off x="458788" y="276225"/>
            <a:ext cx="8624887"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r>
              <a:rPr lang="el-GR" altLang="el-GR" sz="2400" b="1">
                <a:solidFill>
                  <a:srgbClr val="000000"/>
                </a:solidFill>
                <a:latin typeface="Arial" panose="020B0604020202020204" pitchFamily="34" charset="0"/>
              </a:rPr>
              <a:t> ΠΗΓΗ ΚΑΙ ΒΙΟΜΗΧΑΝΙΚΗ ΧΡΗΣΗ ΤΩΝ ΑΡΩΜΑΤΙΚΩΝ ΥΔΡΟΓΟΝΑΝΘΡΑΚΩΝ</a:t>
            </a:r>
          </a:p>
        </p:txBody>
      </p:sp>
      <p:sp>
        <p:nvSpPr>
          <p:cNvPr id="76803" name="Ορθογώνιο 2">
            <a:extLst>
              <a:ext uri="{FF2B5EF4-FFF2-40B4-BE49-F238E27FC236}">
                <a16:creationId xmlns:a16="http://schemas.microsoft.com/office/drawing/2014/main" id="{FC868D55-A94E-4D87-AB8C-A78E86EAF5E3}"/>
              </a:ext>
            </a:extLst>
          </p:cNvPr>
          <p:cNvSpPr>
            <a:spLocks noChangeArrowheads="1"/>
          </p:cNvSpPr>
          <p:nvPr/>
        </p:nvSpPr>
        <p:spPr bwMode="auto">
          <a:xfrm>
            <a:off x="560388" y="1941513"/>
            <a:ext cx="8091487" cy="132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ξυλένια (διμεθυλοβενζόλια) λαμβάνονται με διαχωρισμό από το πετρέλαιο και με τη μετατροπή των C8 κλασμάτων του πετρελαίου. Από τα ξυλένια, το </a:t>
            </a:r>
            <a:r>
              <a:rPr lang="el-GR" altLang="el-GR" sz="1600" i="1">
                <a:solidFill>
                  <a:srgbClr val="000000"/>
                </a:solidFill>
                <a:latin typeface="Arial" panose="020B0604020202020204" pitchFamily="34" charset="0"/>
                <a:ea typeface="Arial Unicode MS" pitchFamily="34" charset="-128"/>
              </a:rPr>
              <a:t>παρα</a:t>
            </a:r>
            <a:r>
              <a:rPr lang="el-GR" altLang="el-GR" sz="1600">
                <a:solidFill>
                  <a:srgbClr val="000000"/>
                </a:solidFill>
                <a:latin typeface="Arial" panose="020B0604020202020204" pitchFamily="34" charset="0"/>
                <a:ea typeface="Arial Unicode MS" pitchFamily="34" charset="-128"/>
              </a:rPr>
              <a:t>-ξυλένιο είναι το πιο σημαντικό εμπορικά. Σχεδόν ολόκληρη η παραγωγή </a:t>
            </a:r>
            <a:r>
              <a:rPr lang="el-GR" altLang="el-GR" sz="1600" i="1">
                <a:solidFill>
                  <a:srgbClr val="000000"/>
                </a:solidFill>
                <a:latin typeface="Arial" panose="020B0604020202020204" pitchFamily="34" charset="0"/>
                <a:ea typeface="Arial Unicode MS" pitchFamily="34" charset="-128"/>
              </a:rPr>
              <a:t>παρα</a:t>
            </a:r>
            <a:r>
              <a:rPr lang="el-GR" altLang="el-GR" sz="1600">
                <a:solidFill>
                  <a:srgbClr val="000000"/>
                </a:solidFill>
                <a:latin typeface="Arial" panose="020B0604020202020204" pitchFamily="34" charset="0"/>
                <a:ea typeface="Arial Unicode MS" pitchFamily="34" charset="-128"/>
              </a:rPr>
              <a:t>-ξυλενίου χρησιμοποιείται για οξείδωση σε τερεφθαλικό οξύ, ένα σημαντικό ενδιάμεσο στην σύνθεση πολυεστέρα.</a:t>
            </a:r>
            <a:endParaRPr lang="el-GR" altLang="el-GR" sz="1600">
              <a:solidFill>
                <a:srgbClr val="000000"/>
              </a:solidFill>
              <a:latin typeface="Arial" panose="020B0604020202020204" pitchFamily="34" charset="0"/>
            </a:endParaRPr>
          </a:p>
        </p:txBody>
      </p:sp>
      <p:pic>
        <p:nvPicPr>
          <p:cNvPr id="76804" name="Εικόνα 4">
            <a:extLst>
              <a:ext uri="{FF2B5EF4-FFF2-40B4-BE49-F238E27FC236}">
                <a16:creationId xmlns:a16="http://schemas.microsoft.com/office/drawing/2014/main" id="{846D7731-86D2-47D7-81DD-FFB2D0BC6545}"/>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63575" y="4273550"/>
            <a:ext cx="7886700" cy="1171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ipe dir="r"/>
  </p:transition>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Ορθογώνιο 1">
            <a:extLst>
              <a:ext uri="{FF2B5EF4-FFF2-40B4-BE49-F238E27FC236}">
                <a16:creationId xmlns:a16="http://schemas.microsoft.com/office/drawing/2014/main" id="{5F4F6986-85A5-4C7B-932E-57D36BB53BB8}"/>
              </a:ext>
            </a:extLst>
          </p:cNvPr>
          <p:cNvSpPr>
            <a:spLocks noChangeArrowheads="1"/>
          </p:cNvSpPr>
          <p:nvPr/>
        </p:nvSpPr>
        <p:spPr bwMode="auto">
          <a:xfrm>
            <a:off x="1893888" y="230188"/>
            <a:ext cx="4840287"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2400" b="1">
                <a:latin typeface="Arial" panose="020B0604020202020204" pitchFamily="34" charset="0"/>
              </a:rPr>
              <a:t>ΚΕΝΤΡΙΚΕΣ ΙΔΕΕΣ ΚΕΦΑΛΑΙΟΥ</a:t>
            </a:r>
          </a:p>
        </p:txBody>
      </p:sp>
      <p:sp>
        <p:nvSpPr>
          <p:cNvPr id="77827" name="Ορθογώνιο 2">
            <a:extLst>
              <a:ext uri="{FF2B5EF4-FFF2-40B4-BE49-F238E27FC236}">
                <a16:creationId xmlns:a16="http://schemas.microsoft.com/office/drawing/2014/main" id="{4AAB9AF1-2963-4193-B3A1-6E798F9BCB53}"/>
              </a:ext>
            </a:extLst>
          </p:cNvPr>
          <p:cNvSpPr>
            <a:spLocks noChangeArrowheads="1"/>
          </p:cNvSpPr>
          <p:nvPr/>
        </p:nvSpPr>
        <p:spPr bwMode="auto">
          <a:xfrm>
            <a:off x="338138" y="835025"/>
            <a:ext cx="8342312" cy="1816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παράγωγα του βενζολίου διακρίνονται φασματοσκοπικά από τις απορροφήσεις </a:t>
            </a:r>
            <a:r>
              <a:rPr lang="en-US" altLang="el-GR" sz="1600">
                <a:solidFill>
                  <a:srgbClr val="000000"/>
                </a:solidFill>
                <a:latin typeface="Arial" panose="020B0604020202020204" pitchFamily="34" charset="0"/>
                <a:ea typeface="Arial Unicode MS" pitchFamily="34" charset="-128"/>
              </a:rPr>
              <a:t>NMR </a:t>
            </a:r>
            <a:r>
              <a:rPr lang="el-GR" altLang="el-GR" sz="1600">
                <a:solidFill>
                  <a:srgbClr val="000000"/>
                </a:solidFill>
                <a:latin typeface="Arial" panose="020B0604020202020204" pitchFamily="34" charset="0"/>
                <a:ea typeface="Arial Unicode MS" pitchFamily="34" charset="-128"/>
              </a:rPr>
              <a:t>των πρωτονίων του αρωματικού δακτυλίου, οι οποίες εμφανίζονται σε μεγαλύτερη χημική μετατόπιση από τις απορροφήσεις των βινυλικών πρωτονίων. Οι ασυνήθιστες χημικές μετατοπίσεις των αρωματικών πρωτονίων προκαλούνται από την επίδραση του του φαινομένου ρεύματος δακτυλίου. Οι κορυφές </a:t>
            </a:r>
            <a:r>
              <a:rPr lang="el-GR" altLang="el-GR" sz="1600" baseline="30000">
                <a:solidFill>
                  <a:srgbClr val="000000"/>
                </a:solidFill>
                <a:latin typeface="Arial" panose="020B0604020202020204" pitchFamily="34" charset="0"/>
                <a:ea typeface="Arial Unicode MS" pitchFamily="34" charset="-128"/>
              </a:rPr>
              <a:t>13</a:t>
            </a:r>
            <a:r>
              <a:rPr lang="en-US" altLang="el-GR" sz="1600">
                <a:solidFill>
                  <a:srgbClr val="000000"/>
                </a:solidFill>
                <a:latin typeface="Arial" panose="020B0604020202020204" pitchFamily="34" charset="0"/>
                <a:ea typeface="Arial Unicode MS" pitchFamily="34" charset="-128"/>
              </a:rPr>
              <a:t>C NMR</a:t>
            </a:r>
            <a:r>
              <a:rPr lang="el-GR" altLang="el-GR" sz="1600">
                <a:solidFill>
                  <a:srgbClr val="000000"/>
                </a:solidFill>
                <a:latin typeface="Arial" panose="020B0604020202020204" pitchFamily="34" charset="0"/>
                <a:ea typeface="Arial Unicode MS" pitchFamily="34" charset="-128"/>
              </a:rPr>
              <a:t> των ανθράκων του δακτυλίου παρατηρούνται περίπου στο ίδιο σημείο του φάσματος που εμφανίζονται οι αντίστοιχες των βινυλικών ανθράκων των αλκενίων..</a:t>
            </a:r>
            <a:endParaRPr lang="el-GR" altLang="el-GR" sz="1600">
              <a:latin typeface="Arial" panose="020B0604020202020204" pitchFamily="34" charset="0"/>
            </a:endParaRPr>
          </a:p>
        </p:txBody>
      </p:sp>
      <p:sp>
        <p:nvSpPr>
          <p:cNvPr id="77828" name="Ορθογώνιο 3">
            <a:extLst>
              <a:ext uri="{FF2B5EF4-FFF2-40B4-BE49-F238E27FC236}">
                <a16:creationId xmlns:a16="http://schemas.microsoft.com/office/drawing/2014/main" id="{D3B010F1-1711-448E-B452-0EBF1E957E78}"/>
              </a:ext>
            </a:extLst>
          </p:cNvPr>
          <p:cNvSpPr>
            <a:spLocks noChangeArrowheads="1"/>
          </p:cNvSpPr>
          <p:nvPr/>
        </p:nvSpPr>
        <p:spPr bwMode="auto">
          <a:xfrm>
            <a:off x="338138" y="2795588"/>
            <a:ext cx="8342312" cy="1322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πιο χαρακτηριστική αντίδραση των αρωματικών ενώσεων είναι η ηλεκτρονιόφιλη αρωματική υποκατάσταση. Σε αυτή την αντίδραση, ένα ηλεκτρονιόφιλο προσβάλλεται από τα </a:t>
            </a:r>
            <a:r>
              <a:rPr lang="el-GR" altLang="el-GR" sz="1600" i="1">
                <a:solidFill>
                  <a:srgbClr val="000000"/>
                </a:solidFill>
                <a:latin typeface="Arial" panose="020B0604020202020204" pitchFamily="34" charset="0"/>
                <a:ea typeface="Arial Unicode MS" pitchFamily="34" charset="-128"/>
              </a:rPr>
              <a:t>π</a:t>
            </a:r>
            <a:r>
              <a:rPr lang="el-GR" altLang="el-GR" sz="1600">
                <a:solidFill>
                  <a:srgbClr val="000000"/>
                </a:solidFill>
                <a:latin typeface="Arial" panose="020B0604020202020204" pitchFamily="34" charset="0"/>
                <a:ea typeface="Arial Unicode MS" pitchFamily="34" charset="-128"/>
              </a:rPr>
              <a:t> ηλεκτρόνια ενός δακτυλίου του βενζολίου για να σχηματίσει ένα ενδιάμεσο που σταθεροποιείται λόγω συντονισμού. Η απώλεια ενός πρωτονίου από το ενδιάμεσο καρβοκατιόν δίνει μια νέα αρωματική ένωση.</a:t>
            </a:r>
            <a:endParaRPr lang="el-GR" altLang="el-GR" sz="1600">
              <a:latin typeface="Arial" panose="020B0604020202020204" pitchFamily="34" charset="0"/>
            </a:endParaRPr>
          </a:p>
        </p:txBody>
      </p:sp>
      <p:sp>
        <p:nvSpPr>
          <p:cNvPr id="77829" name="Ορθογώνιο 4">
            <a:extLst>
              <a:ext uri="{FF2B5EF4-FFF2-40B4-BE49-F238E27FC236}">
                <a16:creationId xmlns:a16="http://schemas.microsoft.com/office/drawing/2014/main" id="{9461B8C4-57AE-4984-B3D9-86A504E8396E}"/>
              </a:ext>
            </a:extLst>
          </p:cNvPr>
          <p:cNvSpPr>
            <a:spLocks noChangeArrowheads="1"/>
          </p:cNvSpPr>
          <p:nvPr/>
        </p:nvSpPr>
        <p:spPr bwMode="auto">
          <a:xfrm>
            <a:off x="338138" y="4419600"/>
            <a:ext cx="8342312" cy="1816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Παραδείγματα αντιδράσεων ηλεκτρονιόφιλης αρωματικής υποκατάστασης που συζητιούνται σε αυτό το κεφάλαιο είναι η αλογόνωση η οποία χρησιμοποιείται για τη σύνθεση αλογονοβενζολίων, η νίτρωση η οποία χρησιμοποιείται για τη σύνθεση παραγώγων του νιτροβενζολίου, η σουλφονίωση που χρησιμοποιείται για την σύνθεση βενζοσουλφονικών οξέων και παραγώγων τους, η </a:t>
            </a:r>
            <a:r>
              <a:rPr lang="en-GB" altLang="el-GR" sz="1600">
                <a:solidFill>
                  <a:srgbClr val="000000"/>
                </a:solidFill>
                <a:latin typeface="Arial" panose="020B0604020202020204" pitchFamily="34" charset="0"/>
                <a:ea typeface="Arial Unicode MS" pitchFamily="34" charset="-128"/>
              </a:rPr>
              <a:t>Friedel</a:t>
            </a:r>
            <a:r>
              <a:rPr lang="el-GR" altLang="el-GR" sz="1600">
                <a:solidFill>
                  <a:srgbClr val="000000"/>
                </a:solidFill>
                <a:latin typeface="Arial" panose="020B0604020202020204" pitchFamily="34" charset="0"/>
                <a:ea typeface="Arial Unicode MS" pitchFamily="34" charset="-128"/>
              </a:rPr>
              <a:t>-</a:t>
            </a:r>
            <a:r>
              <a:rPr lang="en-GB" altLang="el-GR" sz="1600">
                <a:solidFill>
                  <a:srgbClr val="000000"/>
                </a:solidFill>
                <a:latin typeface="Arial" panose="020B0604020202020204" pitchFamily="34" charset="0"/>
                <a:ea typeface="Arial Unicode MS" pitchFamily="34" charset="-128"/>
              </a:rPr>
              <a:t>Crafts </a:t>
            </a:r>
            <a:r>
              <a:rPr lang="el-GR" altLang="el-GR" sz="1600">
                <a:solidFill>
                  <a:srgbClr val="000000"/>
                </a:solidFill>
                <a:latin typeface="Arial" panose="020B0604020202020204" pitchFamily="34" charset="0"/>
                <a:ea typeface="Arial Unicode MS" pitchFamily="34" charset="-128"/>
              </a:rPr>
              <a:t>αλκυλίωση για τη σύνθεση αλκυλοβενζολίων και η Friedel-Crafts ακυλίωση για τη σύνθεση αρυλοκετονών.</a:t>
            </a:r>
            <a:endParaRPr lang="el-GR" altLang="el-GR" sz="1600">
              <a:latin typeface="Arial" panose="020B0604020202020204" pitchFamily="34" charset="0"/>
            </a:endParaRPr>
          </a:p>
        </p:txBody>
      </p:sp>
    </p:spTree>
  </p:cSld>
  <p:clrMapOvr>
    <a:masterClrMapping/>
  </p:clrMapOvr>
  <p:transition>
    <p:wipe dir="r"/>
  </p:transition>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Ορθογώνιο 5">
            <a:extLst>
              <a:ext uri="{FF2B5EF4-FFF2-40B4-BE49-F238E27FC236}">
                <a16:creationId xmlns:a16="http://schemas.microsoft.com/office/drawing/2014/main" id="{37A9EF63-9215-4331-BB07-8644AE466E01}"/>
              </a:ext>
            </a:extLst>
          </p:cNvPr>
          <p:cNvSpPr>
            <a:spLocks noChangeArrowheads="1"/>
          </p:cNvSpPr>
          <p:nvPr/>
        </p:nvSpPr>
        <p:spPr bwMode="auto">
          <a:xfrm>
            <a:off x="517525" y="868363"/>
            <a:ext cx="832485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Η ιωδίωση της τυροσίνης, η οποία εμφανίζεται στη βιοσύνθεση των θυρεοειδικών ορμονών, είναι ένα παράδειγμα ηλεκτρονιόφιλης αρωματικής υποκατάστασης στη βιολογία.</a:t>
            </a:r>
            <a:endParaRPr lang="el-GR" altLang="el-GR" sz="1600">
              <a:latin typeface="Arial" panose="020B0604020202020204" pitchFamily="34" charset="0"/>
            </a:endParaRPr>
          </a:p>
        </p:txBody>
      </p:sp>
      <p:sp>
        <p:nvSpPr>
          <p:cNvPr id="78851" name="Ορθογώνιο 6">
            <a:extLst>
              <a:ext uri="{FF2B5EF4-FFF2-40B4-BE49-F238E27FC236}">
                <a16:creationId xmlns:a16="http://schemas.microsoft.com/office/drawing/2014/main" id="{EA638C36-C5A0-4AE3-A99F-3AC896220F49}"/>
              </a:ext>
            </a:extLst>
          </p:cNvPr>
          <p:cNvSpPr>
            <a:spLocks noChangeArrowheads="1"/>
          </p:cNvSpPr>
          <p:nvPr/>
        </p:nvSpPr>
        <p:spPr bwMode="auto">
          <a:xfrm>
            <a:off x="517525" y="1876425"/>
            <a:ext cx="832485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παράγωγα που περιέχουν υποκατεστημένους βενζολικούς δακτυλίους μπορούν να υποστούν περαιτέρω υποκατάσταση είτε στις θέσεις </a:t>
            </a:r>
            <a:r>
              <a:rPr lang="el-GR" altLang="el-GR" sz="1600" i="1">
                <a:solidFill>
                  <a:srgbClr val="000000"/>
                </a:solidFill>
                <a:latin typeface="Arial" panose="020B0604020202020204" pitchFamily="34" charset="0"/>
                <a:ea typeface="Arial Unicode MS" pitchFamily="34" charset="-128"/>
              </a:rPr>
              <a:t>ορθο-</a:t>
            </a:r>
            <a:r>
              <a:rPr lang="el-GR" altLang="el-GR" sz="1600">
                <a:solidFill>
                  <a:srgbClr val="000000"/>
                </a:solidFill>
                <a:latin typeface="Arial" panose="020B0604020202020204" pitchFamily="34" charset="0"/>
                <a:ea typeface="Arial Unicode MS" pitchFamily="34" charset="-128"/>
              </a:rPr>
              <a:t> και </a:t>
            </a:r>
            <a:r>
              <a:rPr lang="el-GR" altLang="el-GR" sz="1600" i="1">
                <a:solidFill>
                  <a:srgbClr val="000000"/>
                </a:solidFill>
                <a:latin typeface="Arial" panose="020B0604020202020204" pitchFamily="34" charset="0"/>
                <a:ea typeface="Arial Unicode MS" pitchFamily="34" charset="-128"/>
              </a:rPr>
              <a:t>παρα-</a:t>
            </a:r>
            <a:r>
              <a:rPr lang="el-GR" altLang="el-GR" sz="1600">
                <a:solidFill>
                  <a:srgbClr val="000000"/>
                </a:solidFill>
                <a:latin typeface="Arial" panose="020B0604020202020204" pitchFamily="34" charset="0"/>
                <a:ea typeface="Arial Unicode MS" pitchFamily="34" charset="-128"/>
              </a:rPr>
              <a:t> είτε στη θέση </a:t>
            </a:r>
            <a:r>
              <a:rPr lang="el-GR" altLang="el-GR" sz="1600" i="1">
                <a:solidFill>
                  <a:srgbClr val="000000"/>
                </a:solidFill>
                <a:latin typeface="Arial" panose="020B0604020202020204" pitchFamily="34" charset="0"/>
                <a:ea typeface="Arial Unicode MS" pitchFamily="34" charset="-128"/>
              </a:rPr>
              <a:t>μετα-</a:t>
            </a:r>
            <a:r>
              <a:rPr lang="el-GR" altLang="el-GR" sz="1600">
                <a:solidFill>
                  <a:srgbClr val="000000"/>
                </a:solidFill>
                <a:latin typeface="Arial" panose="020B0604020202020204" pitchFamily="34" charset="0"/>
                <a:ea typeface="Arial Unicode MS" pitchFamily="34" charset="-128"/>
              </a:rPr>
              <a:t>, ανάλογα με τον υποκαταστάτη του αρωματικού δακτυλίου.</a:t>
            </a:r>
            <a:endParaRPr lang="el-GR" altLang="el-GR" sz="1600">
              <a:latin typeface="Arial" panose="020B0604020202020204" pitchFamily="34" charset="0"/>
            </a:endParaRPr>
          </a:p>
        </p:txBody>
      </p:sp>
      <p:sp>
        <p:nvSpPr>
          <p:cNvPr id="78852" name="Ορθογώνιο 7">
            <a:extLst>
              <a:ext uri="{FF2B5EF4-FFF2-40B4-BE49-F238E27FC236}">
                <a16:creationId xmlns:a16="http://schemas.microsoft.com/office/drawing/2014/main" id="{14BE72E4-D2A4-451B-AB66-E3A16A5B6DCC}"/>
              </a:ext>
            </a:extLst>
          </p:cNvPr>
          <p:cNvSpPr>
            <a:spLocks noChangeArrowheads="1"/>
          </p:cNvSpPr>
          <p:nvPr/>
        </p:nvSpPr>
        <p:spPr bwMode="auto">
          <a:xfrm>
            <a:off x="517525" y="2886075"/>
            <a:ext cx="8324850"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παράγωγα του βενζολίου που φέρουν αλκυλομάδες ή άλλους υποκαταστάτες που προκαλούν σταθεροποίηση του θετικού φορτίου με συντονισμό, τυπικά υφίστανται ηλεκτρονιόφιλη αρωματική υποκατάσταση στις θέσεις </a:t>
            </a:r>
            <a:r>
              <a:rPr lang="el-GR" altLang="el-GR" sz="1600" i="1">
                <a:solidFill>
                  <a:srgbClr val="000000"/>
                </a:solidFill>
                <a:latin typeface="Arial" panose="020B0604020202020204" pitchFamily="34" charset="0"/>
                <a:ea typeface="Arial Unicode MS" pitchFamily="34" charset="-128"/>
              </a:rPr>
              <a:t>ορθο-</a:t>
            </a:r>
            <a:r>
              <a:rPr lang="el-GR" altLang="el-GR" sz="1600">
                <a:solidFill>
                  <a:srgbClr val="000000"/>
                </a:solidFill>
                <a:latin typeface="Arial" panose="020B0604020202020204" pitchFamily="34" charset="0"/>
                <a:ea typeface="Arial Unicode MS" pitchFamily="34" charset="-128"/>
              </a:rPr>
              <a:t> και </a:t>
            </a:r>
            <a:r>
              <a:rPr lang="el-GR" altLang="el-GR" sz="1600" i="1">
                <a:solidFill>
                  <a:srgbClr val="000000"/>
                </a:solidFill>
                <a:latin typeface="Arial" panose="020B0604020202020204" pitchFamily="34" charset="0"/>
                <a:ea typeface="Arial Unicode MS" pitchFamily="34" charset="-128"/>
              </a:rPr>
              <a:t>παρα-</a:t>
            </a:r>
            <a:r>
              <a:rPr lang="el-GR" altLang="el-GR" sz="1600">
                <a:solidFill>
                  <a:srgbClr val="000000"/>
                </a:solidFill>
                <a:latin typeface="Arial" panose="020B0604020202020204" pitchFamily="34" charset="0"/>
                <a:ea typeface="Arial Unicode MS" pitchFamily="34" charset="-128"/>
              </a:rPr>
              <a:t>. Αυτές οι ομάδες των υποκαταστατών ονομάζονται ορθο, παρα-κατευθυντήριες ομάδες.</a:t>
            </a:r>
            <a:endParaRPr lang="el-GR" altLang="el-GR" sz="1600">
              <a:latin typeface="Arial" panose="020B0604020202020204" pitchFamily="34" charset="0"/>
            </a:endParaRPr>
          </a:p>
        </p:txBody>
      </p:sp>
      <p:sp>
        <p:nvSpPr>
          <p:cNvPr id="78853" name="Ορθογώνιο 8">
            <a:extLst>
              <a:ext uri="{FF2B5EF4-FFF2-40B4-BE49-F238E27FC236}">
                <a16:creationId xmlns:a16="http://schemas.microsoft.com/office/drawing/2014/main" id="{F790EE3D-ECD7-4B55-8420-AEB25158EB7D}"/>
              </a:ext>
            </a:extLst>
          </p:cNvPr>
          <p:cNvSpPr>
            <a:spLocks noChangeArrowheads="1"/>
          </p:cNvSpPr>
          <p:nvPr/>
        </p:nvSpPr>
        <p:spPr bwMode="auto">
          <a:xfrm>
            <a:off x="517525" y="4140200"/>
            <a:ext cx="8324850"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Οι βενζολικοί δακτύλιοι που φέρουν ηλεκτροαρνητικούς υποκαταστάτες οι οποίοι δεν μπορούν να σταθεροποιήσουν τα ενδιάμεσα καρβοκατιόντα ή να προκαλέσουν σταθεροποίηση του θετικού φορτίου με συντονισμό τυπικά υφίστανται υποκατάσταση στη </a:t>
            </a:r>
            <a:r>
              <a:rPr lang="el-GR" altLang="el-GR" sz="1600" i="1">
                <a:solidFill>
                  <a:srgbClr val="000000"/>
                </a:solidFill>
                <a:latin typeface="Arial" panose="020B0604020202020204" pitchFamily="34" charset="0"/>
                <a:ea typeface="Arial Unicode MS" pitchFamily="34" charset="-128"/>
              </a:rPr>
              <a:t>μετα-</a:t>
            </a:r>
            <a:r>
              <a:rPr lang="el-GR" altLang="el-GR" sz="1600">
                <a:solidFill>
                  <a:srgbClr val="000000"/>
                </a:solidFill>
                <a:latin typeface="Arial" panose="020B0604020202020204" pitchFamily="34" charset="0"/>
                <a:ea typeface="Arial Unicode MS" pitchFamily="34" charset="-128"/>
              </a:rPr>
              <a:t> θέση. Αυτοί οι υποκαταστάτες ονομάζονται μετα-κατευθυντήριες ομάδες.</a:t>
            </a:r>
            <a:endParaRPr lang="el-GR" altLang="el-GR" sz="1600">
              <a:latin typeface="Arial" panose="020B0604020202020204" pitchFamily="34" charset="0"/>
            </a:endParaRPr>
          </a:p>
        </p:txBody>
      </p:sp>
      <p:sp>
        <p:nvSpPr>
          <p:cNvPr id="78854" name="Ορθογώνιο 9">
            <a:extLst>
              <a:ext uri="{FF2B5EF4-FFF2-40B4-BE49-F238E27FC236}">
                <a16:creationId xmlns:a16="http://schemas.microsoft.com/office/drawing/2014/main" id="{2E32867D-4155-4A56-8C40-289236A476A7}"/>
              </a:ext>
            </a:extLst>
          </p:cNvPr>
          <p:cNvSpPr>
            <a:spLocks noChangeArrowheads="1"/>
          </p:cNvSpPr>
          <p:nvPr/>
        </p:nvSpPr>
        <p:spPr bwMode="auto">
          <a:xfrm>
            <a:off x="517525" y="5394325"/>
            <a:ext cx="832485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Τα αποτελέσματα ενεργοποίησης και καθοδήγησης των υποκαταστατών πρέπει να λαμβάνονται υπόψη κατά τον σχεδιασμό μιας σύνθεσης που περιλαμβάνει την αντίδραση της ηλεκτρονιόφιλης αρωματικής υποκατάστασης.</a:t>
            </a:r>
            <a:endParaRPr lang="el-GR" altLang="el-GR" sz="1600">
              <a:latin typeface="Arial" panose="020B0604020202020204" pitchFamily="34" charset="0"/>
            </a:endParaRPr>
          </a:p>
        </p:txBody>
      </p:sp>
      <p:sp>
        <p:nvSpPr>
          <p:cNvPr id="78855" name="Ορθογώνιο 1">
            <a:extLst>
              <a:ext uri="{FF2B5EF4-FFF2-40B4-BE49-F238E27FC236}">
                <a16:creationId xmlns:a16="http://schemas.microsoft.com/office/drawing/2014/main" id="{E642B1FF-193E-4A63-81BF-0D6647431D77}"/>
              </a:ext>
            </a:extLst>
          </p:cNvPr>
          <p:cNvSpPr>
            <a:spLocks noChangeArrowheads="1"/>
          </p:cNvSpPr>
          <p:nvPr/>
        </p:nvSpPr>
        <p:spPr bwMode="auto">
          <a:xfrm>
            <a:off x="1893888" y="230188"/>
            <a:ext cx="4840287"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2400" b="1">
                <a:latin typeface="Arial" panose="020B0604020202020204" pitchFamily="34" charset="0"/>
              </a:rPr>
              <a:t>ΚΕΝΤΡΙΚΕΣ ΙΔΕΕΣ ΚΕΦΑΛΑΙΟΥ</a:t>
            </a:r>
          </a:p>
        </p:txBody>
      </p:sp>
    </p:spTree>
  </p:cSld>
  <p:clrMapOvr>
    <a:masterClrMapping/>
  </p:clrMapOvr>
  <p:transition>
    <p:wipe dir="r"/>
  </p:transition>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Ορθογώνιο 2">
            <a:extLst>
              <a:ext uri="{FF2B5EF4-FFF2-40B4-BE49-F238E27FC236}">
                <a16:creationId xmlns:a16="http://schemas.microsoft.com/office/drawing/2014/main" id="{034B6B92-8FDE-4680-8037-0BA101BAC23F}"/>
              </a:ext>
            </a:extLst>
          </p:cNvPr>
          <p:cNvSpPr>
            <a:spLocks noChangeArrowheads="1"/>
          </p:cNvSpPr>
          <p:nvPr/>
        </p:nvSpPr>
        <p:spPr bwMode="auto">
          <a:xfrm>
            <a:off x="434975" y="738188"/>
            <a:ext cx="8307388" cy="2554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Το ένα υποκατεστημένο βενζόλιο υφίσταται υποκατάσταση ταχύτερα ή πιο αργά από το βενζόλιο καθορίζεται από τον συντονισμό και το επαγωγικό φαινόμενο που προκαλούν οι υποκαταστάτες που φέρει. Οι </a:t>
            </a:r>
            <a:r>
              <a:rPr lang="el-GR" altLang="el-GR" sz="1600" i="1">
                <a:solidFill>
                  <a:srgbClr val="000000"/>
                </a:solidFill>
                <a:latin typeface="Arial" panose="020B0604020202020204" pitchFamily="34" charset="0"/>
                <a:ea typeface="Arial Unicode MS" pitchFamily="34" charset="-128"/>
              </a:rPr>
              <a:t>μονο-</a:t>
            </a:r>
            <a:r>
              <a:rPr lang="el-GR" altLang="el-GR" sz="1600">
                <a:solidFill>
                  <a:srgbClr val="000000"/>
                </a:solidFill>
                <a:latin typeface="Arial" panose="020B0604020202020204" pitchFamily="34" charset="0"/>
                <a:ea typeface="Arial Unicode MS" pitchFamily="34" charset="-128"/>
              </a:rPr>
              <a:t>ϋποκατεστημένοι βενζολικοί δακτύλιοι που περιέχουν μια </a:t>
            </a:r>
            <a:r>
              <a:rPr lang="el-GR" altLang="el-GR" sz="1600" i="1">
                <a:solidFill>
                  <a:srgbClr val="000000"/>
                </a:solidFill>
                <a:latin typeface="Arial" panose="020B0604020202020204" pitchFamily="34" charset="0"/>
                <a:ea typeface="Arial Unicode MS" pitchFamily="34" charset="-128"/>
              </a:rPr>
              <a:t>ορθο-</a:t>
            </a:r>
            <a:r>
              <a:rPr lang="el-GR" altLang="el-GR" sz="1600">
                <a:solidFill>
                  <a:srgbClr val="000000"/>
                </a:solidFill>
                <a:latin typeface="Arial" panose="020B0604020202020204" pitchFamily="34" charset="0"/>
                <a:ea typeface="Arial Unicode MS" pitchFamily="34" charset="-128"/>
              </a:rPr>
              <a:t>, </a:t>
            </a:r>
            <a:r>
              <a:rPr lang="el-GR" altLang="el-GR" sz="1600" i="1">
                <a:solidFill>
                  <a:srgbClr val="000000"/>
                </a:solidFill>
                <a:latin typeface="Arial" panose="020B0604020202020204" pitchFamily="34" charset="0"/>
                <a:ea typeface="Arial Unicode MS" pitchFamily="34" charset="-128"/>
              </a:rPr>
              <a:t>παρα-</a:t>
            </a:r>
            <a:r>
              <a:rPr lang="el-GR" altLang="el-GR" sz="1600">
                <a:solidFill>
                  <a:srgbClr val="000000"/>
                </a:solidFill>
                <a:latin typeface="Arial" panose="020B0604020202020204" pitchFamily="34" charset="0"/>
                <a:ea typeface="Arial Unicode MS" pitchFamily="34" charset="-128"/>
              </a:rPr>
              <a:t>κατευθυντήρια ομάδα διαφορετική από το αλογόνο αντιδρούν ταχύτερα στην ηλεκτρονιόφιλη αρωματική υποκατάσταση από το ίδιο το βενζόλιο. Οι </a:t>
            </a:r>
            <a:r>
              <a:rPr lang="el-GR" altLang="el-GR" sz="1600" i="1">
                <a:solidFill>
                  <a:srgbClr val="000000"/>
                </a:solidFill>
                <a:latin typeface="Arial" panose="020B0604020202020204" pitchFamily="34" charset="0"/>
                <a:ea typeface="Arial Unicode MS" pitchFamily="34" charset="-128"/>
              </a:rPr>
              <a:t>μονο-</a:t>
            </a:r>
            <a:r>
              <a:rPr lang="el-GR" altLang="el-GR" sz="1600">
                <a:solidFill>
                  <a:srgbClr val="000000"/>
                </a:solidFill>
                <a:latin typeface="Arial" panose="020B0604020202020204" pitchFamily="34" charset="0"/>
                <a:ea typeface="Arial Unicode MS" pitchFamily="34" charset="-128"/>
              </a:rPr>
              <a:t>ϋποκατεστημένοι βενζολικοί δακτύλιοι που περιέχουν έναν υποκαταστάτη αλογόνου ή οποιαδήποτε μετα-κατευθυντήρια ομάδα αντιδρούν βραδύτερα στην ηλεκτρονιόφιλη αρωματική υποκατάσταση από το βενζόλιο. Τα αποτελέσματα στην ηλεκτρονιόφιλη αρωματική υποκατάσταση των πολλαπλών υποκαταστατών του αρωματικού δακτυλίου είναι κατά προσέγγιση προσθετικά.</a:t>
            </a:r>
            <a:endParaRPr lang="el-GR" altLang="el-GR" sz="1600">
              <a:latin typeface="Arial" panose="020B0604020202020204" pitchFamily="34" charset="0"/>
            </a:endParaRPr>
          </a:p>
        </p:txBody>
      </p:sp>
      <p:sp>
        <p:nvSpPr>
          <p:cNvPr id="79875" name="Ορθογώνιο 3">
            <a:extLst>
              <a:ext uri="{FF2B5EF4-FFF2-40B4-BE49-F238E27FC236}">
                <a16:creationId xmlns:a16="http://schemas.microsoft.com/office/drawing/2014/main" id="{8211E14A-3710-4B54-84D1-B7E2CA73ED48}"/>
              </a:ext>
            </a:extLst>
          </p:cNvPr>
          <p:cNvSpPr>
            <a:spLocks noChangeArrowheads="1"/>
          </p:cNvSpPr>
          <p:nvPr/>
        </p:nvSpPr>
        <p:spPr bwMode="auto">
          <a:xfrm>
            <a:off x="354013" y="3340100"/>
            <a:ext cx="8307387"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dirty="0">
                <a:solidFill>
                  <a:srgbClr val="000000"/>
                </a:solidFill>
                <a:latin typeface="Arial" panose="020B0604020202020204" pitchFamily="34" charset="0"/>
                <a:ea typeface="Arial Unicode MS" pitchFamily="34" charset="-128"/>
              </a:rPr>
              <a:t>Οι διπλοί δεσμοί στα αλκένια μπορούν γενικά να υδρογονωθούν χωρίς να επηρεαστεί ο δακτύλιος  του βενζολίου. Εν τούτοις, τα παράγωγα του βενζολίου μπορούν να υδρογονωθούν σε έντονες συνθήκες δίνοντας παράγωγα του </a:t>
            </a:r>
            <a:r>
              <a:rPr lang="el-GR" altLang="el-GR" sz="1600" dirty="0" err="1">
                <a:solidFill>
                  <a:srgbClr val="000000"/>
                </a:solidFill>
                <a:latin typeface="Arial" panose="020B0604020202020204" pitchFamily="34" charset="0"/>
                <a:ea typeface="Arial Unicode MS" pitchFamily="34" charset="-128"/>
              </a:rPr>
              <a:t>κυκλοεξανίου</a:t>
            </a:r>
            <a:r>
              <a:rPr lang="el-GR" altLang="el-GR" sz="1600" dirty="0">
                <a:solidFill>
                  <a:srgbClr val="000000"/>
                </a:solidFill>
                <a:latin typeface="Arial" panose="020B0604020202020204" pitchFamily="34" charset="0"/>
                <a:ea typeface="Arial Unicode MS" pitchFamily="34" charset="-128"/>
              </a:rPr>
              <a:t>.</a:t>
            </a:r>
            <a:endParaRPr lang="el-GR" altLang="el-GR" sz="1600" dirty="0">
              <a:latin typeface="Arial" panose="020B0604020202020204" pitchFamily="34" charset="0"/>
            </a:endParaRPr>
          </a:p>
        </p:txBody>
      </p:sp>
      <p:sp>
        <p:nvSpPr>
          <p:cNvPr id="79876" name="Ορθογώνιο 4">
            <a:extLst>
              <a:ext uri="{FF2B5EF4-FFF2-40B4-BE49-F238E27FC236}">
                <a16:creationId xmlns:a16="http://schemas.microsoft.com/office/drawing/2014/main" id="{C2EA065E-7066-4D8D-9925-E44DEE2DE179}"/>
              </a:ext>
            </a:extLst>
          </p:cNvPr>
          <p:cNvSpPr>
            <a:spLocks noChangeArrowheads="1"/>
          </p:cNvSpPr>
          <p:nvPr/>
        </p:nvSpPr>
        <p:spPr bwMode="auto">
          <a:xfrm>
            <a:off x="354013" y="4402138"/>
            <a:ext cx="8470900" cy="1076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5750" indent="-285750">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algn="just" eaLnBrk="1" hangingPunct="1">
              <a:buFont typeface="Wingdings" panose="05000000000000000000" pitchFamily="2" charset="2"/>
              <a:buChar char="Ø"/>
            </a:pPr>
            <a:r>
              <a:rPr lang="el-GR" altLang="el-GR" sz="1600">
                <a:solidFill>
                  <a:srgbClr val="000000"/>
                </a:solidFill>
                <a:latin typeface="Arial" panose="020B0604020202020204" pitchFamily="34" charset="0"/>
                <a:ea typeface="Arial Unicode MS" pitchFamily="34" charset="-128"/>
              </a:rPr>
              <a:t>Οι πολυκυκλικοί αρωματικοί υδρογονάνθρακες μεταβολίζονται στον μεταβολισμό φάσης Ι σε εποξείδια και σε παράγωγα διόλης-εποξειδίου, τα οποία μπορούν, σε ορισμένες περιπτώσεις, να αλκυλιώσουν το </a:t>
            </a:r>
            <a:r>
              <a:rPr lang="en-US" altLang="el-GR" sz="1600">
                <a:solidFill>
                  <a:srgbClr val="000000"/>
                </a:solidFill>
                <a:latin typeface="Arial" panose="020B0604020202020204" pitchFamily="34" charset="0"/>
                <a:ea typeface="Arial Unicode MS" pitchFamily="34" charset="-128"/>
              </a:rPr>
              <a:t>DNA</a:t>
            </a:r>
            <a:r>
              <a:rPr lang="el-GR" altLang="el-GR" sz="1600">
                <a:solidFill>
                  <a:srgbClr val="000000"/>
                </a:solidFill>
                <a:latin typeface="Arial" panose="020B0604020202020204" pitchFamily="34" charset="0"/>
                <a:ea typeface="Arial Unicode MS" pitchFamily="34" charset="-128"/>
              </a:rPr>
              <a:t>. Το βενζο</a:t>
            </a:r>
            <a:r>
              <a:rPr lang="el-GR" altLang="el-GR" sz="1600" i="1">
                <a:solidFill>
                  <a:srgbClr val="000000"/>
                </a:solidFill>
                <a:latin typeface="Arial" panose="020B0604020202020204" pitchFamily="34" charset="0"/>
                <a:ea typeface="Arial Unicode MS" pitchFamily="34" charset="-128"/>
              </a:rPr>
              <a:t>[α]</a:t>
            </a:r>
            <a:r>
              <a:rPr lang="el-GR" altLang="el-GR" sz="1600">
                <a:solidFill>
                  <a:srgbClr val="000000"/>
                </a:solidFill>
                <a:latin typeface="Arial" panose="020B0604020202020204" pitchFamily="34" charset="0"/>
                <a:ea typeface="Arial Unicode MS" pitchFamily="34" charset="-128"/>
              </a:rPr>
              <a:t>πυρένιο, το οποίο μεταβολίζεται με αυτόν τον τρόπο, είναι ένα ισχυρό καρκινογόνο.</a:t>
            </a:r>
            <a:endParaRPr lang="el-GR" altLang="el-GR" sz="1600">
              <a:latin typeface="Arial" panose="020B0604020202020204" pitchFamily="34" charset="0"/>
            </a:endParaRPr>
          </a:p>
        </p:txBody>
      </p:sp>
      <p:sp>
        <p:nvSpPr>
          <p:cNvPr id="79877" name="Ορθογώνιο 1">
            <a:extLst>
              <a:ext uri="{FF2B5EF4-FFF2-40B4-BE49-F238E27FC236}">
                <a16:creationId xmlns:a16="http://schemas.microsoft.com/office/drawing/2014/main" id="{AA839DC6-D73D-4720-BBAC-16BE7A1E84E5}"/>
              </a:ext>
            </a:extLst>
          </p:cNvPr>
          <p:cNvSpPr>
            <a:spLocks noChangeArrowheads="1"/>
          </p:cNvSpPr>
          <p:nvPr/>
        </p:nvSpPr>
        <p:spPr bwMode="auto">
          <a:xfrm>
            <a:off x="1893888" y="230188"/>
            <a:ext cx="4840287"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1400">
                <a:solidFill>
                  <a:schemeClr val="tx2"/>
                </a:solidFill>
                <a:latin typeface="Times New Roman" panose="02020603050405020304" pitchFamily="18" charset="0"/>
                <a:cs typeface="Arial" panose="020B0604020202020204" pitchFamily="34" charset="0"/>
              </a:defRPr>
            </a:lvl1pPr>
            <a:lvl2pPr marL="742950" indent="-285750">
              <a:defRPr sz="1400">
                <a:solidFill>
                  <a:schemeClr val="tx2"/>
                </a:solidFill>
                <a:latin typeface="Times New Roman" panose="02020603050405020304" pitchFamily="18" charset="0"/>
                <a:cs typeface="Arial" panose="020B0604020202020204" pitchFamily="34" charset="0"/>
              </a:defRPr>
            </a:lvl2pPr>
            <a:lvl3pPr marL="1143000" indent="-228600">
              <a:defRPr sz="1400">
                <a:solidFill>
                  <a:schemeClr val="tx2"/>
                </a:solidFill>
                <a:latin typeface="Times New Roman" panose="02020603050405020304" pitchFamily="18" charset="0"/>
                <a:cs typeface="Arial" panose="020B0604020202020204" pitchFamily="34" charset="0"/>
              </a:defRPr>
            </a:lvl3pPr>
            <a:lvl4pPr marL="1600200" indent="-228600">
              <a:defRPr sz="1400">
                <a:solidFill>
                  <a:schemeClr val="tx2"/>
                </a:solidFill>
                <a:latin typeface="Times New Roman" panose="02020603050405020304" pitchFamily="18" charset="0"/>
                <a:cs typeface="Arial" panose="020B0604020202020204" pitchFamily="34" charset="0"/>
              </a:defRPr>
            </a:lvl4pPr>
            <a:lvl5pPr marL="2057400" indent="-228600">
              <a:defRPr sz="1400">
                <a:solidFill>
                  <a:schemeClr val="tx2"/>
                </a:solidFill>
                <a:latin typeface="Times New Roman" panose="02020603050405020304" pitchFamily="18" charset="0"/>
                <a:cs typeface="Arial" panose="020B0604020202020204" pitchFamily="34" charset="0"/>
              </a:defRPr>
            </a:lvl5pPr>
            <a:lvl6pPr marL="25146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6pPr>
            <a:lvl7pPr marL="29718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7pPr>
            <a:lvl8pPr marL="34290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8pPr>
            <a:lvl9pPr marL="3886200" indent="-228600" eaLnBrk="0" fontAlgn="base" hangingPunct="0">
              <a:spcBef>
                <a:spcPct val="0"/>
              </a:spcBef>
              <a:spcAft>
                <a:spcPct val="0"/>
              </a:spcAft>
              <a:defRPr sz="1400">
                <a:solidFill>
                  <a:schemeClr val="tx2"/>
                </a:solidFill>
                <a:latin typeface="Times New Roman" panose="02020603050405020304" pitchFamily="18" charset="0"/>
                <a:cs typeface="Arial" panose="020B0604020202020204" pitchFamily="34" charset="0"/>
              </a:defRPr>
            </a:lvl9pPr>
          </a:lstStyle>
          <a:p>
            <a:pPr eaLnBrk="1" hangingPunct="1"/>
            <a:r>
              <a:rPr lang="el-GR" altLang="el-GR" sz="2400" b="1">
                <a:latin typeface="Arial" panose="020B0604020202020204" pitchFamily="34" charset="0"/>
              </a:rPr>
              <a:t>ΚΕΝΤΡΙΚΕΣ ΙΔΕΕΣ ΚΕΦΑΛΑΙΟΥ</a:t>
            </a:r>
          </a:p>
        </p:txBody>
      </p:sp>
    </p:spTree>
  </p:cSld>
  <p:clrMapOvr>
    <a:masterClrMapping/>
  </p:clrMapOvr>
  <p:transition>
    <p:wipe dir="r"/>
  </p:transition>
</p:sld>
</file>

<file path=ppt/theme/theme1.xml><?xml version="1.0" encoding="utf-8"?>
<a:theme xmlns:a="http://schemas.openxmlformats.org/drawingml/2006/main" name="Default Design">
  <a:themeElements>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Default Design">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solidFill>
            <a:schemeClr val="tx1"/>
          </a:solidFill>
          <a:prstDash val="solid"/>
          <a:round/>
          <a:headEnd type="arrow" w="med" len="med"/>
          <a:tailEnd type="arrow" w="med" len="med"/>
        </a:ln>
        <a:effectLst/>
      </a:spPr>
      <a:bodyPr vert="horz" wrap="square" lIns="91440" tIns="45720" rIns="91440" bIns="45720" numCol="1" anchor="t" anchorCtr="0" compatLnSpc="1">
        <a:prstTxWarp prst="textNoShape">
          <a:avLst/>
        </a:prstTxWarp>
        <a:spAutoFit/>
      </a:bodyPr>
      <a:lstStyle>
        <a:defPPr marL="0" marR="0" indent="0" algn="ctr" defTabSz="914400" rtl="0" eaLnBrk="1" fontAlgn="base" latinLnBrk="0" hangingPunct="1">
          <a:lnSpc>
            <a:spcPct val="100000"/>
          </a:lnSpc>
          <a:spcBef>
            <a:spcPct val="50000"/>
          </a:spcBef>
          <a:spcAft>
            <a:spcPct val="0"/>
          </a:spcAft>
          <a:buClrTx/>
          <a:buSzTx/>
          <a:buFontTx/>
          <a:buNone/>
          <a:tabLst/>
          <a:defRPr kumimoji="0" lang="el-GR" sz="1400" b="0" i="0" u="none" strike="noStrike" cap="none" normalizeH="0" baseline="0" smtClean="0">
            <a:ln>
              <a:noFill/>
            </a:ln>
            <a:solidFill>
              <a:schemeClr val="tx2"/>
            </a:solidFill>
            <a:effectLst/>
            <a:latin typeface="Times New Roman" pitchFamily="18" charset="0"/>
          </a:defRPr>
        </a:defPPr>
      </a:lstStyle>
    </a:spDef>
    <a:lnDef>
      <a:spPr bwMode="auto">
        <a:xfrm>
          <a:off x="0" y="0"/>
          <a:ext cx="1" cy="1"/>
        </a:xfrm>
        <a:custGeom>
          <a:avLst/>
          <a:gdLst/>
          <a:ahLst/>
          <a:cxnLst/>
          <a:rect l="0" t="0" r="0" b="0"/>
          <a:pathLst/>
        </a:custGeom>
        <a:noFill/>
        <a:ln w="9525" cap="flat" cmpd="sng" algn="ctr">
          <a:solidFill>
            <a:schemeClr val="tx1"/>
          </a:solidFill>
          <a:prstDash val="solid"/>
          <a:round/>
          <a:headEnd type="arrow" w="med" len="med"/>
          <a:tailEnd type="arrow" w="med" len="med"/>
        </a:ln>
        <a:effectLst/>
      </a:spPr>
      <a:bodyPr vert="horz" wrap="square" lIns="91440" tIns="45720" rIns="91440" bIns="45720" numCol="1" anchor="t" anchorCtr="0" compatLnSpc="1">
        <a:prstTxWarp prst="textNoShape">
          <a:avLst/>
        </a:prstTxWarp>
        <a:spAutoFit/>
      </a:bodyPr>
      <a:lstStyle>
        <a:defPPr marL="0" marR="0" indent="0" algn="ctr" defTabSz="914400" rtl="0" eaLnBrk="1" fontAlgn="base" latinLnBrk="0" hangingPunct="1">
          <a:lnSpc>
            <a:spcPct val="100000"/>
          </a:lnSpc>
          <a:spcBef>
            <a:spcPct val="50000"/>
          </a:spcBef>
          <a:spcAft>
            <a:spcPct val="0"/>
          </a:spcAft>
          <a:buClrTx/>
          <a:buSzTx/>
          <a:buFontTx/>
          <a:buNone/>
          <a:tabLst/>
          <a:defRPr kumimoji="0" lang="el-GR" sz="1400" b="0" i="0" u="none" strike="noStrike" cap="none" normalizeH="0" baseline="0" smtClean="0">
            <a:ln>
              <a:noFill/>
            </a:ln>
            <a:solidFill>
              <a:schemeClr val="tx2"/>
            </a:solidFill>
            <a:effectLst/>
            <a:latin typeface="Times New Roman" pitchFamily="18" charset="0"/>
          </a:defRPr>
        </a:defPPr>
      </a:lstStyle>
    </a:lnDef>
  </a:objectDefaults>
  <a:extraClrSchemeLst>
    <a:extraClrScheme>
      <a:clrScheme name="Default Design 1">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Default Desig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Default Desig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20481</TotalTime>
  <Words>4660</Words>
  <Application>Microsoft Office PowerPoint</Application>
  <PresentationFormat>Προβολή στην οθόνη (4:3)</PresentationFormat>
  <Paragraphs>240</Paragraphs>
  <Slides>73</Slides>
  <Notes>3</Notes>
  <HiddenSlides>0</HiddenSlides>
  <MMClips>0</MMClips>
  <ScaleCrop>false</ScaleCrop>
  <HeadingPairs>
    <vt:vector size="6" baseType="variant">
      <vt:variant>
        <vt:lpstr>Γραμματοσειρές που χρησιμοποιούνται</vt:lpstr>
      </vt:variant>
      <vt:variant>
        <vt:i4>6</vt:i4>
      </vt:variant>
      <vt:variant>
        <vt:lpstr>Θέμα</vt:lpstr>
      </vt:variant>
      <vt:variant>
        <vt:i4>1</vt:i4>
      </vt:variant>
      <vt:variant>
        <vt:lpstr>Τίτλοι διαφανειών</vt:lpstr>
      </vt:variant>
      <vt:variant>
        <vt:i4>73</vt:i4>
      </vt:variant>
    </vt:vector>
  </HeadingPairs>
  <TitlesOfParts>
    <vt:vector size="80" baseType="lpstr">
      <vt:lpstr>Arial</vt:lpstr>
      <vt:lpstr>Arial Unicode MS</vt:lpstr>
      <vt:lpstr>Calibri</vt:lpstr>
      <vt:lpstr>Corbel</vt:lpstr>
      <vt:lpstr>Times New Roman</vt:lpstr>
      <vt:lpstr>Wingdings</vt:lpstr>
      <vt:lpstr>Default Design</vt:lpstr>
      <vt:lpstr>Παρουσίαση του PowerPoint</vt:lpstr>
      <vt:lpstr>Αρένια- Βενζόλιο</vt:lpstr>
      <vt:lpstr>Αρωματικές Ενώσεις</vt:lpstr>
      <vt:lpstr>Παρουσίαση του PowerPoint</vt:lpstr>
      <vt:lpstr>Αρωματικότητα και Κανόνας του Hückel</vt:lpstr>
      <vt:lpstr>Παρουσίαση του PowerPoint</vt:lpstr>
      <vt:lpstr>Σύγκριση Δομής Βενζολίου και COT</vt:lpstr>
      <vt:lpstr>Σύγκριση Τροχιακών Βενζολίου και COT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vector>
  </TitlesOfParts>
  <Company>ΕΙΕ</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Παρουσίαση του PowerPoint</dc:title>
  <dc:creator>Μαρία Σκρέττα</dc:creator>
  <cp:lastModifiedBy>UNIWA</cp:lastModifiedBy>
  <cp:revision>1735</cp:revision>
  <cp:lastPrinted>2002-05-29T10:48:58Z</cp:lastPrinted>
  <dcterms:created xsi:type="dcterms:W3CDTF">2000-10-04T08:27:46Z</dcterms:created>
  <dcterms:modified xsi:type="dcterms:W3CDTF">2025-05-19T10:15:11Z</dcterms:modified>
</cp:coreProperties>
</file>