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74" r:id="rId7"/>
    <p:sldId id="260" r:id="rId8"/>
    <p:sldId id="261" r:id="rId9"/>
    <p:sldId id="275" r:id="rId10"/>
    <p:sldId id="276" r:id="rId11"/>
    <p:sldId id="277" r:id="rId12"/>
    <p:sldId id="278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1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9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43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88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50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0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5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1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40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54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85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5BD4-AB41-485C-AFB3-E4B0152FA967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821E-A2CF-4167-B558-171BA0CA8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3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ganhowett.blogspot.gr/2013/03/fantastic-voyage-further-research-an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imal_mitochondrion_diagram_el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ibi_Saint-Po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9.jpeg"/><Relationship Id="rId7" Type="http://schemas.openxmlformats.org/officeDocument/2006/relationships/hyperlink" Target="Endocytic%20pathway%20of%20animal%20cells%20showing%20EGF%20receptors,%20transferrin%20receptors%20and%20mannose-6-phosphate%20receptor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/index.php?title=User:Putneybridgetube&amp;action=edit&amp;redlink=1" TargetMode="External"/><Relationship Id="rId4" Type="http://schemas.openxmlformats.org/officeDocument/2006/relationships/hyperlink" Target="http://commons.wikimedia.org/wiki/File:HeLa_cell_endocytic_pathway_labeled_for_EGFR_and_transferrin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raining.seer.cancer.gov/module_anatomy/images/illu_epithelium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/index.php?curid=7374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A%CF%85%CF%83%CF%84%CE%AF%CE%B4%CE%B9%CE%BF" TargetMode="External"/><Relationship Id="rId13" Type="http://schemas.openxmlformats.org/officeDocument/2006/relationships/hyperlink" Target="https://el.wikipedia.org/wiki/%CE%9A%CE%B5%CE%BD%CE%BF%CF%84%CF%8C%CF%80%CE%B9%CE%BF_(%CE%B2%CE%B9%CE%BF%CE%BB%CE%BF%CE%B3%CE%AF%CE%B1_%CE%BA%CF%85%CF%84%CF%84%CE%AC%CF%81%CE%BF%CF%85)" TargetMode="External"/><Relationship Id="rId18" Type="http://schemas.openxmlformats.org/officeDocument/2006/relationships/hyperlink" Target="https://el.wikipedia.org/wiki/%CE%A0%CE%BB%CE%B1%CF%83%CE%BC%CE%B1%CF%84%CE%B9%CE%BA%CE%AE_%CE%BC%CE%B5%CE%BC%CE%B2%CF%81%CE%AC%CE%BD%CE%B7" TargetMode="External"/><Relationship Id="rId3" Type="http://schemas.openxmlformats.org/officeDocument/2006/relationships/hyperlink" Target="https://el.wikipedia.org/wiki/%CE%95%CF%85%CE%BA%CE%B1%CF%81%CF%85%CF%89%CF%84%CE%B9%CE%BA%CE%AC" TargetMode="External"/><Relationship Id="rId7" Type="http://schemas.openxmlformats.org/officeDocument/2006/relationships/hyperlink" Target="https://el.wikipedia.org/wiki/%CE%A1%CE%B9%CE%B2%CF%8C%CF%83%CF%89%CE%BC%CE%B1" TargetMode="External"/><Relationship Id="rId12" Type="http://schemas.openxmlformats.org/officeDocument/2006/relationships/hyperlink" Target="https://el.wikipedia.org/wiki/%CE%9C%CE%B9%CF%84%CE%BF%CF%87%CF%8C%CE%BD%CE%B4%CF%81%CE%B9%CE%BF" TargetMode="External"/><Relationship Id="rId17" Type="http://schemas.openxmlformats.org/officeDocument/2006/relationships/hyperlink" Target="https://el.wikipedia.org/wiki/%CE%9A%CE%B5%CE%BD%CF%84%CF%81%CE%BF%CF%83%CF%89%CE%BC%CE%AC%CF%84%CE%B9%CE%BF" TargetMode="External"/><Relationship Id="rId2" Type="http://schemas.openxmlformats.org/officeDocument/2006/relationships/hyperlink" Target="https://el.wikipedia.org/wiki/%CE%96%CF%8E%CE%BF" TargetMode="External"/><Relationship Id="rId16" Type="http://schemas.openxmlformats.org/officeDocument/2006/relationships/hyperlink" Target="https://el.wikipedia.org/w/index.php?title=%CE%9A%CE%B5%CE%BD%CF%84%CF%81%CE%B9%CF%8C%CE%BB%CE%B9%CE%B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A%CF%85%CF%84%CF%84%CE%B1%CF%81%CE%B9%CE%BA%CF%8C%CF%82_%CF%80%CF%85%CF%81%CE%AE%CE%BD%CE%B1%CF%82" TargetMode="External"/><Relationship Id="rId11" Type="http://schemas.openxmlformats.org/officeDocument/2006/relationships/hyperlink" Target="https://el.wikipedia.org/wiki/%CE%9A%CF%85%CF%84%CF%84%CE%B1%CF%81%CE%BF%CF%83%CE%BA%CE%B5%CE%BB%CE%B5%CF%84%CF%8C%CF%82" TargetMode="External"/><Relationship Id="rId5" Type="http://schemas.openxmlformats.org/officeDocument/2006/relationships/hyperlink" Target="https://el.wikipedia.org/wiki/%CE%A0%CF%85%CF%81%CE%B7%CE%BD%CE%AF%CF%83%CE%BA%CE%BF%CF%82" TargetMode="External"/><Relationship Id="rId15" Type="http://schemas.openxmlformats.org/officeDocument/2006/relationships/hyperlink" Target="https://el.wikipedia.org/wiki/%CE%9B%CF%85%CF%83%CF%8C%CF%83%CF%89%CE%BC%CE%B1" TargetMode="External"/><Relationship Id="rId10" Type="http://schemas.openxmlformats.org/officeDocument/2006/relationships/hyperlink" Target="https://el.wikipedia.org/wiki/%CE%A3%CF%89%CE%BC%CE%AC%CF%84%CE%B9%CE%BF_Golgi" TargetMode="External"/><Relationship Id="rId19" Type="http://schemas.openxmlformats.org/officeDocument/2006/relationships/image" Target="../media/image1.png"/><Relationship Id="rId4" Type="http://schemas.openxmlformats.org/officeDocument/2006/relationships/hyperlink" Target="https://el.wikipedia.org/wiki/%CE%9F%CF%81%CE%B3%CE%B1%CE%BD%CE%AF%CE%B4%CE%B9%CE%BF" TargetMode="External"/><Relationship Id="rId9" Type="http://schemas.openxmlformats.org/officeDocument/2006/relationships/hyperlink" Target="https://el.wikipedia.org/wiki/%CE%95%CE%BD%CE%B4%CE%BF%CF%80%CE%BB%CE%B1%CF%83%CE%BC%CE%B1%CF%84%CE%B9%CE%BA%CF%8C_%CE%B4%CE%AF%CE%BA%CF%84%CF%85%CE%BF" TargetMode="External"/><Relationship Id="rId14" Type="http://schemas.openxmlformats.org/officeDocument/2006/relationships/hyperlink" Target="https://el.wikipedia.org/wiki/%CE%9A%CF%85%CF%84%CF%84%CE%B1%CF%81%CF%8C%CF%80%CE%BB%CE%B1%CF%83%CE%BC%CE%B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Kelvinsong" TargetMode="External"/><Relationship Id="rId2" Type="http://schemas.openxmlformats.org/officeDocument/2006/relationships/hyperlink" Target="http://commons.wikimedia.org/wiki/File:Celltypes.sv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schem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oob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rown.edu/confluence/display/BN0193S04/New+implications+for+dopamine+receptors+in+obesit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human_cell_nucleus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Hawk-Ey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B1337A-4271-40BF-9B64-F78C8D6C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76" y="365127"/>
            <a:ext cx="8313796" cy="1325563"/>
          </a:xfrm>
        </p:spPr>
        <p:txBody>
          <a:bodyPr>
            <a:normAutofit/>
          </a:bodyPr>
          <a:lstStyle/>
          <a:p>
            <a:r>
              <a:rPr lang="el-GR" sz="3992" b="1" dirty="0">
                <a:latin typeface="Arial" panose="020B0604020202020204" pitchFamily="34" charset="0"/>
                <a:cs typeface="Arial" panose="020B0604020202020204" pitchFamily="34" charset="0"/>
              </a:rPr>
              <a:t>ΚΥΤΤΑΡΑ – ΙΣΤΟΙ – ΣΥΣΤΗΜΑΤΑ </a:t>
            </a:r>
            <a:endParaRPr lang="el-GR" sz="3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E8453C-78D7-42ED-90CB-E6C7C499F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2141536"/>
            <a:ext cx="8168250" cy="4351338"/>
          </a:xfrm>
        </p:spPr>
        <p:txBody>
          <a:bodyPr>
            <a:normAutofit/>
          </a:bodyPr>
          <a:lstStyle/>
          <a:p>
            <a:pPr marL="1628844" indent="-1628844" algn="just">
              <a:buNone/>
            </a:pPr>
            <a:r>
              <a:rPr lang="el-GR" sz="2268" b="1" dirty="0">
                <a:latin typeface="Arial" panose="020B0604020202020204" pitchFamily="34" charset="0"/>
                <a:cs typeface="Arial" panose="020B0604020202020204" pitchFamily="34" charset="0"/>
              </a:rPr>
              <a:t>Κύτταρο</a:t>
            </a:r>
            <a:r>
              <a:rPr lang="el-GR" sz="2268" dirty="0">
                <a:latin typeface="Arial" panose="020B0604020202020204" pitchFamily="34" charset="0"/>
                <a:cs typeface="Arial" panose="020B0604020202020204" pitchFamily="34" charset="0"/>
              </a:rPr>
              <a:t>	είναι η μικρότερη συγκροτημένη μονάδα ζωής.</a:t>
            </a:r>
          </a:p>
          <a:p>
            <a:pPr marL="1628844" indent="-1628844" algn="just">
              <a:buNone/>
            </a:pPr>
            <a:r>
              <a:rPr lang="el-GR" sz="2268" b="1" dirty="0">
                <a:latin typeface="Arial" panose="020B0604020202020204" pitchFamily="34" charset="0"/>
                <a:cs typeface="Arial" panose="020B0604020202020204" pitchFamily="34" charset="0"/>
              </a:rPr>
              <a:t>Ιστός	</a:t>
            </a:r>
            <a:r>
              <a:rPr lang="el-GR" sz="2268" dirty="0">
                <a:latin typeface="Arial" panose="020B0604020202020204" pitchFamily="34" charset="0"/>
                <a:cs typeface="Arial" panose="020B0604020202020204" pitchFamily="34" charset="0"/>
              </a:rPr>
              <a:t>είναι το σύνολο πολλών κυττάρων που έχουν την ίδια μορφολογία και επιτελούν την ίδια λειτουργία (π.χ. μυϊκός ιστός).</a:t>
            </a:r>
          </a:p>
          <a:p>
            <a:pPr marL="1628844" indent="-1628844" algn="just">
              <a:buNone/>
            </a:pPr>
            <a:r>
              <a:rPr lang="el-GR" sz="2268" b="1" dirty="0">
                <a:latin typeface="Arial" panose="020B0604020202020204" pitchFamily="34" charset="0"/>
                <a:cs typeface="Arial" panose="020B0604020202020204" pitchFamily="34" charset="0"/>
              </a:rPr>
              <a:t>Όργανο	</a:t>
            </a:r>
            <a:r>
              <a:rPr lang="el-GR" sz="2268" dirty="0">
                <a:latin typeface="Arial" panose="020B0604020202020204" pitchFamily="34" charset="0"/>
                <a:cs typeface="Arial" panose="020B0604020202020204" pitchFamily="34" charset="0"/>
              </a:rPr>
              <a:t>είναι συγκεκριμένο τμήμα του σώματος που σχηματίζεται από την συνένωση πολλών ιστών (π.χ. στομάχι, καρδιά, έντερο, πνεύμονες κλπ.) και επιτελεί μια ειδική λειτουργία.</a:t>
            </a:r>
          </a:p>
          <a:p>
            <a:pPr marL="1628844" indent="-1628844" algn="just">
              <a:buNone/>
            </a:pPr>
            <a:r>
              <a:rPr lang="el-GR" sz="2268" b="1" dirty="0">
                <a:latin typeface="Arial" panose="020B0604020202020204" pitchFamily="34" charset="0"/>
                <a:cs typeface="Arial" panose="020B0604020202020204" pitchFamily="34" charset="0"/>
              </a:rPr>
              <a:t>Σύστημα	</a:t>
            </a:r>
            <a:r>
              <a:rPr lang="el-GR" sz="2268" dirty="0">
                <a:latin typeface="Arial" panose="020B0604020202020204" pitchFamily="34" charset="0"/>
                <a:cs typeface="Arial" panose="020B0604020202020204" pitchFamily="34" charset="0"/>
              </a:rPr>
              <a:t>είναι ένα σύνολο από διακριτά (ξεχωριστά) όργανα που συνεργάζονται για την ολοκλήρωση μιας λειτουργίας (π.χ. αναπνευστικό, πεπτικό, νευρικό σύστημα κ.ά.).</a:t>
            </a:r>
          </a:p>
          <a:p>
            <a:pPr marL="0" indent="0" algn="just">
              <a:buNone/>
            </a:pPr>
            <a:endParaRPr lang="el-GR" sz="22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D3A19-4B75-4411-BDBD-B004283D898F}"/>
              </a:ext>
            </a:extLst>
          </p:cNvPr>
          <p:cNvSpPr txBox="1"/>
          <p:nvPr/>
        </p:nvSpPr>
        <p:spPr>
          <a:xfrm>
            <a:off x="2011876" y="1453363"/>
            <a:ext cx="7683215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40" b="1" u="sng" dirty="0">
                <a:latin typeface="Arial" panose="020B0604020202020204" pitchFamily="34" charset="0"/>
                <a:cs typeface="Arial" panose="020B0604020202020204" pitchFamily="34" charset="0"/>
              </a:rPr>
              <a:t>ΑΡΧΙΤΕΚΤΟΝΙΚΗ ΑΝΘΡΩΠΙΝΟΥ ΟΡΓΑΝΙΣΜΟΥ </a:t>
            </a:r>
            <a:endParaRPr lang="el-GR" sz="254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643498A1-4DE3-4BD3-89CF-822DDC7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Κύτταρο, πυρήνας και πυρηνίσκος</a:t>
            </a:r>
          </a:p>
        </p:txBody>
      </p:sp>
      <p:pic>
        <p:nvPicPr>
          <p:cNvPr id="5" name="Picture 3" descr="C:\Users\THOMAS\Pictures\nucleus3.png">
            <a:extLst>
              <a:ext uri="{FF2B5EF4-FFF2-40B4-BE49-F238E27FC236}">
                <a16:creationId xmlns:a16="http://schemas.microsoft.com/office/drawing/2014/main" id="{AC37C036-A732-4869-8AD0-978A5A127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94" y="1196976"/>
            <a:ext cx="6995412" cy="5040313"/>
          </a:xfrm>
          <a:noFill/>
          <a:ln>
            <a:solidFill>
              <a:schemeClr val="tx1"/>
            </a:solidFill>
          </a:ln>
        </p:spPr>
      </p:pic>
      <p:sp>
        <p:nvSpPr>
          <p:cNvPr id="6" name="4 - Ορθογώνιο">
            <a:extLst>
              <a:ext uri="{FF2B5EF4-FFF2-40B4-BE49-F238E27FC236}">
                <a16:creationId xmlns:a16="http://schemas.microsoft.com/office/drawing/2014/main" id="{FCEB483F-4178-49C4-A3DE-FB68EF10CDB3}"/>
              </a:ext>
            </a:extLst>
          </p:cNvPr>
          <p:cNvSpPr/>
          <p:nvPr/>
        </p:nvSpPr>
        <p:spPr>
          <a:xfrm>
            <a:off x="5123892" y="6237313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meganhowett.blogspot.gr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74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8ADB149E-1486-4F0D-AF47-2A92BDD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511"/>
          </a:xfrm>
        </p:spPr>
        <p:txBody>
          <a:bodyPr/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Εικόνα μιτοχονδρίου </a:t>
            </a:r>
          </a:p>
        </p:txBody>
      </p:sp>
      <p:pic>
        <p:nvPicPr>
          <p:cNvPr id="5" name="Picture 2" descr="File:Animal mitochondrion diagram el.svg">
            <a:extLst>
              <a:ext uri="{FF2B5EF4-FFF2-40B4-BE49-F238E27FC236}">
                <a16:creationId xmlns:a16="http://schemas.microsoft.com/office/drawing/2014/main" id="{E1E8EF3A-1EE7-420F-A64F-1091BE19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40" y="1014636"/>
            <a:ext cx="8003519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D1FD0075-6A7B-4C0F-A7F4-56AB1A94ED7F}"/>
              </a:ext>
            </a:extLst>
          </p:cNvPr>
          <p:cNvSpPr/>
          <p:nvPr/>
        </p:nvSpPr>
        <p:spPr>
          <a:xfrm>
            <a:off x="4115780" y="6237313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Animal mitochondrion diagram el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Bibi Saint-Pol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05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DB6951D1-5E73-40FB-A503-1DCAE639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335"/>
          </a:xfrm>
        </p:spPr>
        <p:txBody>
          <a:bodyPr/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Εικόνες λυσοσωμάτων</a:t>
            </a:r>
          </a:p>
        </p:txBody>
      </p:sp>
      <p:pic>
        <p:nvPicPr>
          <p:cNvPr id="5" name="Picture 2" descr="File:Endocytic pathway of animal cells showing EGF receptors, transferrin receptors and mannose-6-phosphate receptors.jpg">
            <a:extLst>
              <a:ext uri="{FF2B5EF4-FFF2-40B4-BE49-F238E27FC236}">
                <a16:creationId xmlns:a16="http://schemas.microsoft.com/office/drawing/2014/main" id="{41E73614-3703-4807-BDCA-D5DE3A6A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494930"/>
            <a:ext cx="54258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HeLa cell endocytic pathway labeled for EGFR and transferrin.jpg">
            <a:extLst>
              <a:ext uri="{FF2B5EF4-FFF2-40B4-BE49-F238E27FC236}">
                <a16:creationId xmlns:a16="http://schemas.microsoft.com/office/drawing/2014/main" id="{12A730AE-7132-4F23-B9EA-0183DF16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9" y="2060848"/>
            <a:ext cx="3361209" cy="3620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4AC646-51FB-4F0A-B6EF-1B281772011D}"/>
              </a:ext>
            </a:extLst>
          </p:cNvPr>
          <p:cNvSpPr/>
          <p:nvPr/>
        </p:nvSpPr>
        <p:spPr>
          <a:xfrm>
            <a:off x="7248128" y="5681541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HeLa cell endocytic pathway labeled for EGFR and transferrin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utneybridgetube (page does not exist)"/>
              </a:rPr>
              <a:t>Putneybridgetube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CDA026D-AF63-4FD8-9032-7CAB2E668A42}"/>
              </a:ext>
            </a:extLst>
          </p:cNvPr>
          <p:cNvSpPr/>
          <p:nvPr/>
        </p:nvSpPr>
        <p:spPr>
          <a:xfrm>
            <a:off x="1750316" y="6237313"/>
            <a:ext cx="549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 action="ppaction://hlinkfile"/>
              </a:rPr>
              <a:t>Endocytic pathway of animal cells showing EGF receptors, transferrin receptors and mannose-6-phosphate receptors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utneybridgetube (page does not exist)"/>
              </a:rPr>
              <a:t>Putneybridgetube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70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03A347-B7AC-4C9A-82C1-12ED0070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76" y="365127"/>
            <a:ext cx="8168250" cy="824196"/>
          </a:xfrm>
        </p:spPr>
        <p:txBody>
          <a:bodyPr>
            <a:normAutofit/>
          </a:bodyPr>
          <a:lstStyle/>
          <a:p>
            <a:r>
              <a:rPr lang="el-GR" sz="3992" b="1" dirty="0">
                <a:latin typeface="Arial" panose="020B0604020202020204" pitchFamily="34" charset="0"/>
                <a:cs typeface="Arial" panose="020B0604020202020204" pitchFamily="34" charset="0"/>
              </a:rPr>
              <a:t>ΙΣΤΟΙ</a:t>
            </a:r>
            <a:endParaRPr lang="el-GR" sz="3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174CE0-577C-4117-B902-6EAC4B74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5" y="1189322"/>
            <a:ext cx="8543666" cy="5193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540" b="1" u="sng" dirty="0">
                <a:latin typeface="Arial" panose="020B0604020202020204" pitchFamily="34" charset="0"/>
                <a:cs typeface="Arial" panose="020B0604020202020204" pitchFamily="34" charset="0"/>
              </a:rPr>
              <a:t>Είδη Ιστών</a:t>
            </a:r>
            <a:endParaRPr lang="el-GR" sz="254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177" b="1" dirty="0">
                <a:latin typeface="Arial" panose="020B0604020202020204" pitchFamily="34" charset="0"/>
                <a:cs typeface="Arial" panose="020B0604020202020204" pitchFamily="34" charset="0"/>
              </a:rPr>
              <a:t>Α)  Επιθηλιακός</a:t>
            </a:r>
            <a:endParaRPr lang="el-GR" sz="21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Επενδύει την εξωτερική επιφάνεια του σώματος (δέρμα) και τις εσωτερικές κοιλότητες (π.χ. στομαχιού, εντέρου κλπ.) ενώ σχηματίζει και τους αδένες (εξωκρινείς και ενδοκρινείς). Βασική λειτουργία: </a:t>
            </a:r>
            <a:r>
              <a:rPr lang="el-GR" sz="2177" b="1" dirty="0">
                <a:latin typeface="Arial" panose="020B0604020202020204" pitchFamily="34" charset="0"/>
                <a:cs typeface="Arial" panose="020B0604020202020204" pitchFamily="34" charset="0"/>
              </a:rPr>
              <a:t>Κάλυψη</a:t>
            </a: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l-GR" sz="2177" b="1" dirty="0">
                <a:latin typeface="Arial" panose="020B0604020202020204" pitchFamily="34" charset="0"/>
                <a:cs typeface="Arial" panose="020B0604020202020204" pitchFamily="34" charset="0"/>
              </a:rPr>
              <a:t>Β)  Ερειστικός</a:t>
            </a:r>
            <a:endParaRPr lang="el-GR" sz="21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Συνδετικός ιστός (π.χ. υποδόριος ιστός, τένοντες μυών, αίμα, λέμφος).</a:t>
            </a:r>
          </a:p>
          <a:p>
            <a:pPr marL="0" indent="0" algn="just"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Χονδρικός ιστός (χόνδροι).</a:t>
            </a:r>
          </a:p>
          <a:p>
            <a:pPr marL="0" indent="0" algn="just"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Οστίτης ιστός (οστά).</a:t>
            </a:r>
          </a:p>
          <a:p>
            <a:pPr marL="0" indent="0" algn="just"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Βασική λειτουργία: </a:t>
            </a:r>
            <a:r>
              <a:rPr lang="el-GR" sz="2177" b="1" dirty="0">
                <a:latin typeface="Arial" panose="020B0604020202020204" pitchFamily="34" charset="0"/>
                <a:cs typeface="Arial" panose="020B0604020202020204" pitchFamily="34" charset="0"/>
              </a:rPr>
              <a:t>Στήριξη</a:t>
            </a: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l-GR" sz="12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3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9426A9-3D02-4349-B814-59C1C6CC9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909482"/>
            <a:ext cx="8168250" cy="526748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812" b="1" dirty="0">
                <a:latin typeface="Arial" panose="020B0604020202020204" pitchFamily="34" charset="0"/>
                <a:cs typeface="Arial" panose="020B0604020202020204" pitchFamily="34" charset="0"/>
              </a:rPr>
              <a:t>Γ)  Μυϊκός ιστός</a:t>
            </a:r>
            <a:endParaRPr lang="el-GR" sz="28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Κύριος ιστός μυών. Αποτελείται από διαφοροποιημένα κύτταρα (</a:t>
            </a:r>
            <a:r>
              <a:rPr lang="el-GR" sz="2812" i="1" dirty="0">
                <a:latin typeface="Arial" panose="020B0604020202020204" pitchFamily="34" charset="0"/>
                <a:cs typeface="Arial" panose="020B0604020202020204" pitchFamily="34" charset="0"/>
              </a:rPr>
              <a:t>μυϊκές ίνες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) που έχουν αποκτήσει συσταλτικότητα (το κυτταρόπλασμά τους έχει μεταπλαστεί σε μυϊκά ινίδια). Μορφολογικά (και λειτουργικά) οι μυϊκές ίνες  διακρίνονται σε  γραμμωτές (σκελετικοί μύες) και λείες (σπλαχνικοί μύες). Βασική λειτουργία: </a:t>
            </a:r>
            <a:r>
              <a:rPr lang="el-GR" sz="2812" b="1" dirty="0">
                <a:latin typeface="Arial" panose="020B0604020202020204" pitchFamily="34" charset="0"/>
                <a:cs typeface="Arial" panose="020B0604020202020204" pitchFamily="34" charset="0"/>
              </a:rPr>
              <a:t>Κίνηση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12" b="1" dirty="0">
                <a:latin typeface="Arial" panose="020B0604020202020204" pitchFamily="34" charset="0"/>
                <a:cs typeface="Arial" panose="020B0604020202020204" pitchFamily="34" charset="0"/>
              </a:rPr>
              <a:t>Δ)  Νευρικός ιστός</a:t>
            </a:r>
            <a:endParaRPr lang="el-GR" sz="28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Κύριος ιστός νευρικού συστήματος. Αποτελείται από διαφοροποιημένα κύτταρα (</a:t>
            </a:r>
            <a:r>
              <a:rPr lang="el-GR" sz="2812" i="1" dirty="0">
                <a:latin typeface="Arial" panose="020B0604020202020204" pitchFamily="34" charset="0"/>
                <a:cs typeface="Arial" panose="020B0604020202020204" pitchFamily="34" charset="0"/>
              </a:rPr>
              <a:t>νευρώνες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) με ικανότητα μετάδοσης πληροφοριών καθώς και από άλλα υποστηρικτικά κύτταρα (</a:t>
            </a:r>
            <a:r>
              <a:rPr lang="el-GR" sz="2812" i="1" dirty="0">
                <a:latin typeface="Arial" panose="020B0604020202020204" pitchFamily="34" charset="0"/>
                <a:cs typeface="Arial" panose="020B0604020202020204" pitchFamily="34" charset="0"/>
              </a:rPr>
              <a:t>νευρογλοιακά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). Βασική λειτουργία: </a:t>
            </a:r>
            <a:r>
              <a:rPr lang="el-GR" sz="2812" b="1" dirty="0">
                <a:latin typeface="Arial" panose="020B0604020202020204" pitchFamily="34" charset="0"/>
                <a:cs typeface="Arial" panose="020B0604020202020204" pitchFamily="34" charset="0"/>
              </a:rPr>
              <a:t>Έλεγχος – συντονισμός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Να σημειωθεί ότι αναφέρεται </a:t>
            </a:r>
            <a:r>
              <a:rPr lang="el-GR" sz="2812" i="1" dirty="0">
                <a:latin typeface="Arial" panose="020B0604020202020204" pitchFamily="34" charset="0"/>
                <a:cs typeface="Arial" panose="020B0604020202020204" pitchFamily="34" charset="0"/>
              </a:rPr>
              <a:t>μόνο η κύρια λειτουργία </a:t>
            </a:r>
            <a:r>
              <a:rPr lang="el-GR" sz="2812" dirty="0">
                <a:latin typeface="Arial" panose="020B0604020202020204" pitchFamily="34" charset="0"/>
                <a:cs typeface="Arial" panose="020B0604020202020204" pitchFamily="34" charset="0"/>
              </a:rPr>
              <a:t>που χαρακτηρίζει τον κάθε ιστό. Προφανώς υπάρχουν και άλλες (π.χ. στο επιθηλιακό: έκκριση, στο ερειστικό: σύνδεση διαφόρων δομών, προστασία ευαίσθητων οργάνων κ.ά., στο νευρικό: ανώτερες πνευματικές λειτουργίες, αντίληψη αισθήσεων κ.λπ.).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06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F446A5-4444-4344-9C16-6F23FA8E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1825626"/>
            <a:ext cx="8168250" cy="28417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Ο σχηματισμός των διαφόρων ιστών είναι αποτέλεσμα της διαφοροποίησης των κυττάρων (μορφολογικής και λειτουργικής), η οποία τους παρέχει την απαιτούμενη εξειδίκευση και ικανότητα για την επιτέλεση συγκεκριμένων λειτουργιών π.χ. τα νευρικά κύτταρα διαθέτουν νευρικές ίνες (</a:t>
            </a:r>
            <a:r>
              <a:rPr lang="el-GR" sz="2177" dirty="0" err="1">
                <a:latin typeface="Arial" panose="020B0604020202020204" pitchFamily="34" charset="0"/>
                <a:cs typeface="Arial" panose="020B0604020202020204" pitchFamily="34" charset="0"/>
              </a:rPr>
              <a:t>νευράξονες</a:t>
            </a: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) για τη μεταβίβαση των πληροφοριών.</a:t>
            </a:r>
          </a:p>
        </p:txBody>
      </p:sp>
    </p:spTree>
    <p:extLst>
      <p:ext uri="{BB962C8B-B14F-4D97-AF65-F5344CB8AC3E}">
        <p14:creationId xmlns:p14="http://schemas.microsoft.com/office/powerpoint/2010/main" val="310553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2D4E81-5721-4CCE-89E9-35B57390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154" y="5273319"/>
            <a:ext cx="6214993" cy="44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http://training.seer.cancer.gov/module_anatomy/images/illu_epithelium.jpg</a:t>
            </a:r>
            <a:endParaRPr lang="el-GR" sz="12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3AD258-3297-4744-B040-433BB2964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85" y="1627821"/>
            <a:ext cx="6686957" cy="2829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31CDE-0159-4CF4-B296-B839CD432570}"/>
              </a:ext>
            </a:extLst>
          </p:cNvPr>
          <p:cNvSpPr txBox="1"/>
          <p:nvPr/>
        </p:nvSpPr>
        <p:spPr>
          <a:xfrm>
            <a:off x="2180316" y="526994"/>
            <a:ext cx="790549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3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Επιθηλιακός ιστός</a:t>
            </a:r>
          </a:p>
          <a:p>
            <a:endParaRPr lang="el-GR" sz="1633" dirty="0"/>
          </a:p>
        </p:txBody>
      </p:sp>
    </p:spTree>
    <p:extLst>
      <p:ext uri="{BB962C8B-B14F-4D97-AF65-F5344CB8AC3E}">
        <p14:creationId xmlns:p14="http://schemas.microsoft.com/office/powerpoint/2010/main" val="205070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9AB83A-1C3E-4999-B2FE-D674FA84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14772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Συνδετικός ιστός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34F3AB-CADB-4851-B38C-7661C13C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5387046"/>
            <a:ext cx="8168250" cy="7899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992" dirty="0">
                <a:latin typeface="Arial" panose="020B0604020202020204" pitchFamily="34" charset="0"/>
                <a:cs typeface="Arial" panose="020B0604020202020204" pitchFamily="34" charset="0"/>
              </a:rPr>
              <a:t>Ιστός Τένοντα</a:t>
            </a:r>
          </a:p>
          <a:p>
            <a:pPr marL="0" indent="0">
              <a:buNone/>
            </a:pPr>
            <a:r>
              <a:rPr lang="en-US" sz="2268" dirty="0">
                <a:latin typeface="Arial" panose="020B0604020202020204" pitchFamily="34" charset="0"/>
                <a:cs typeface="Arial" panose="020B0604020202020204" pitchFamily="34" charset="0"/>
              </a:rPr>
              <a:t>By Anonymous - 1911 </a:t>
            </a:r>
            <a:r>
              <a:rPr lang="en-US" sz="2268" dirty="0" err="1">
                <a:latin typeface="Arial" panose="020B0604020202020204" pitchFamily="34" charset="0"/>
                <a:cs typeface="Arial" panose="020B0604020202020204" pitchFamily="34" charset="0"/>
              </a:rPr>
              <a:t>Encyclopædia</a:t>
            </a:r>
            <a:r>
              <a:rPr lang="en-US" sz="2268" dirty="0">
                <a:latin typeface="Arial" panose="020B0604020202020204" pitchFamily="34" charset="0"/>
                <a:cs typeface="Arial" panose="020B0604020202020204" pitchFamily="34" charset="0"/>
              </a:rPr>
              <a:t> Britannica, Connective Tissues article; vol. 6, pp 959–963, Public Domain, https://commons.wikimedia.org/w/index.php? </a:t>
            </a:r>
            <a:r>
              <a:rPr lang="en-US" sz="2268" dirty="0" err="1">
                <a:latin typeface="Arial" panose="020B0604020202020204" pitchFamily="34" charset="0"/>
                <a:cs typeface="Arial" panose="020B0604020202020204" pitchFamily="34" charset="0"/>
              </a:rPr>
              <a:t>curid</a:t>
            </a:r>
            <a:r>
              <a:rPr lang="en-US" sz="2268" dirty="0">
                <a:latin typeface="Arial" panose="020B0604020202020204" pitchFamily="34" charset="0"/>
                <a:cs typeface="Arial" panose="020B0604020202020204" pitchFamily="34" charset="0"/>
              </a:rPr>
              <a:t>=56826125</a:t>
            </a:r>
            <a:endParaRPr lang="el-GR" sz="226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BBADD4-06E3-422F-9356-B73066C2CA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96" y="1990865"/>
            <a:ext cx="3679197" cy="25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4BDDC1-0B2D-40FF-8B29-CC3C65EB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14772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Μυϊκός ιστός (σκελετικός μυς)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050A69-537B-417C-9131-8AAA9EA4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5367529"/>
            <a:ext cx="8168250" cy="80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CC BY</a:t>
            </a:r>
            <a:r>
              <a:rPr lang="el-GR" sz="254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l-GR" sz="2540" dirty="0">
                <a:latin typeface="Arial" panose="020B0604020202020204" pitchFamily="34" charset="0"/>
                <a:cs typeface="Arial" panose="020B0604020202020204" pitchFamily="34" charset="0"/>
              </a:rPr>
              <a:t> 3.0 </a:t>
            </a:r>
          </a:p>
          <a:p>
            <a:pPr marL="0" indent="0">
              <a:buNone/>
            </a:pP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27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wikimedia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org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index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php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?</a:t>
            </a:r>
            <a:r>
              <a:rPr lang="en-US" sz="127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curid</a:t>
            </a:r>
            <a:r>
              <a:rPr lang="el-GR" sz="127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=73744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A9BD26-6974-4ACC-9762-24E036A55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21" y="1600297"/>
            <a:ext cx="4784758" cy="36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7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551774-8ED9-4975-97B2-399A014F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14772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Νευρικό κύτταρο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9F622E-D954-46F1-A79C-CFF9F7FD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5543193"/>
            <a:ext cx="8168250" cy="949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70" i="1" dirty="0">
                <a:latin typeface="Arial" panose="020B0604020202020204" pitchFamily="34" charset="0"/>
                <a:cs typeface="Arial" panose="020B0604020202020204" pitchFamily="34" charset="0"/>
              </a:rPr>
              <a:t>By User: Dhp1080, translated and modified by </a:t>
            </a:r>
            <a:r>
              <a:rPr lang="en-US" sz="1270" i="1" dirty="0" err="1">
                <a:latin typeface="Arial" panose="020B0604020202020204" pitchFamily="34" charset="0"/>
                <a:cs typeface="Arial" panose="020B0604020202020204" pitchFamily="34" charset="0"/>
              </a:rPr>
              <a:t>Badseed</a:t>
            </a:r>
            <a:r>
              <a:rPr lang="en-US" sz="1270" i="1" dirty="0">
                <a:latin typeface="Arial" panose="020B0604020202020204" pitchFamily="34" charset="0"/>
                <a:cs typeface="Arial" panose="020B0604020202020204" pitchFamily="34" charset="0"/>
              </a:rPr>
              <a:t>. - Originally Neuron.jpg taken from the US Federal (public domain) (Nerve Tissue, retrieved March 2007), redrawn by User:Dhp1080 in Illustrator. Source: "Anatomy and Physiology" by the US National Cancer Institute's Surveillance, Epidemiology and End Results (SEER) Program., CC BY-SA 3.0, https://commons.wikimedia.org/w/index.php?curid=24139135</a:t>
            </a:r>
            <a:endParaRPr lang="el-GR" sz="12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2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 descr="https://upload.wikimedia.org/wikipedia/commons/thumb/0/01/Neuron_el.svg/400px-Neuron_el.svg.png">
            <a:extLst>
              <a:ext uri="{FF2B5EF4-FFF2-40B4-BE49-F238E27FC236}">
                <a16:creationId xmlns:a16="http://schemas.microsoft.com/office/drawing/2014/main" id="{4E950F73-DFC3-4C15-A132-0D6B7C9C868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285" y="1865253"/>
            <a:ext cx="4935431" cy="27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14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6301D-F14B-4C45-9BFC-ADFB4728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75" y="215212"/>
            <a:ext cx="8168250" cy="1325563"/>
          </a:xfrm>
        </p:spPr>
        <p:txBody>
          <a:bodyPr>
            <a:noAutofit/>
          </a:bodyPr>
          <a:lstStyle/>
          <a:p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ΚΥΤΤΑΡΑ</a:t>
            </a:r>
            <a:r>
              <a:rPr lang="el-GR" sz="2903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90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Μορφολογία - Μέρη του κυττάρου</a:t>
            </a:r>
            <a:endParaRPr lang="el-GR" sz="2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D95A2-1981-4E8B-8CF3-055017F0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510" y="1395871"/>
            <a:ext cx="8715030" cy="4667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905" b="1" dirty="0"/>
              <a:t>Κυτταρική μεμβράνη</a:t>
            </a:r>
            <a:endParaRPr lang="el-GR" sz="1905" dirty="0"/>
          </a:p>
          <a:p>
            <a:pPr marL="0" indent="0" algn="just">
              <a:buNone/>
            </a:pPr>
            <a:r>
              <a:rPr lang="el-GR" sz="1905" dirty="0"/>
              <a:t>Περιβάλλει το κύτταρο επιτρέποντας </a:t>
            </a:r>
            <a:r>
              <a:rPr lang="el-GR" sz="1905" u="sng" dirty="0"/>
              <a:t>επιλεκτικά</a:t>
            </a:r>
            <a:r>
              <a:rPr lang="el-GR" sz="1905" dirty="0"/>
              <a:t> την διέλευση διαφόρων ουσιών (π.χ. θρεπτικές ουσίες, Ο</a:t>
            </a:r>
            <a:r>
              <a:rPr lang="el-GR" sz="1905" baseline="-25000" dirty="0"/>
              <a:t>2</a:t>
            </a:r>
            <a:r>
              <a:rPr lang="el-GR" sz="1905" dirty="0"/>
              <a:t>, Η</a:t>
            </a:r>
            <a:r>
              <a:rPr lang="el-GR" sz="1905" baseline="-25000" dirty="0"/>
              <a:t>2</a:t>
            </a:r>
            <a:r>
              <a:rPr lang="el-GR" sz="1905" dirty="0"/>
              <a:t>Ο, ηλεκτρολύτες).</a:t>
            </a:r>
          </a:p>
          <a:p>
            <a:pPr marL="0" indent="0" algn="just">
              <a:buNone/>
            </a:pPr>
            <a:r>
              <a:rPr lang="el-GR" sz="1905" b="1" dirty="0"/>
              <a:t>Κυτταρόπλασμα</a:t>
            </a:r>
            <a:endParaRPr lang="el-GR" sz="1905" dirty="0"/>
          </a:p>
          <a:p>
            <a:pPr marL="0" indent="0" algn="just">
              <a:buNone/>
            </a:pPr>
            <a:r>
              <a:rPr lang="el-GR" sz="1905" dirty="0"/>
              <a:t>Βρίσκεται στο εσωτερικό του κυττάρου, έχει την μορφή διαλύματος και περιέχει τα </a:t>
            </a:r>
            <a:r>
              <a:rPr lang="el-GR" sz="1905" i="1" dirty="0"/>
              <a:t>κυτταρικά οργανίδια</a:t>
            </a:r>
            <a:r>
              <a:rPr lang="el-GR" sz="1905" dirty="0"/>
              <a:t> και τον </a:t>
            </a:r>
            <a:r>
              <a:rPr lang="el-GR" sz="1905" i="1" dirty="0" err="1"/>
              <a:t>κυτταροσκελετό</a:t>
            </a:r>
            <a:r>
              <a:rPr lang="el-GR" sz="1905" dirty="0"/>
              <a:t> (</a:t>
            </a:r>
            <a:r>
              <a:rPr lang="el-GR" sz="1905" dirty="0" err="1"/>
              <a:t>μικροϊνίδια</a:t>
            </a:r>
            <a:r>
              <a:rPr lang="el-GR" sz="1905" dirty="0"/>
              <a:t> και </a:t>
            </a:r>
            <a:r>
              <a:rPr lang="el-GR" sz="1905" dirty="0" err="1"/>
              <a:t>μικροσωληνίσκοι</a:t>
            </a:r>
            <a:r>
              <a:rPr lang="el-GR" sz="1905" dirty="0"/>
              <a:t>).</a:t>
            </a:r>
          </a:p>
          <a:p>
            <a:pPr marL="0" indent="0" algn="just">
              <a:buNone/>
            </a:pPr>
            <a:r>
              <a:rPr lang="el-GR" sz="1905" b="1" dirty="0"/>
              <a:t>Κυτταρικά οργανίδια (μιτοχόνδρια, </a:t>
            </a:r>
            <a:r>
              <a:rPr lang="el-GR" sz="1905" b="1" dirty="0" err="1"/>
              <a:t>ενδοπλασματικό</a:t>
            </a:r>
            <a:r>
              <a:rPr lang="el-GR" sz="1905" b="1" dirty="0"/>
              <a:t> δίκτυο - </a:t>
            </a:r>
            <a:r>
              <a:rPr lang="el-GR" sz="1905" b="1" dirty="0" err="1"/>
              <a:t>ριβοσωμάτια</a:t>
            </a:r>
            <a:r>
              <a:rPr lang="el-GR" sz="1905" b="1" dirty="0"/>
              <a:t>, </a:t>
            </a:r>
            <a:r>
              <a:rPr lang="el-GR" sz="1905" b="1" dirty="0" err="1"/>
              <a:t>λυσοσωμάτια</a:t>
            </a:r>
            <a:r>
              <a:rPr lang="el-GR" sz="1905" b="1" dirty="0"/>
              <a:t> κ.ά.)</a:t>
            </a:r>
            <a:endParaRPr lang="el-GR" sz="1905" dirty="0"/>
          </a:p>
          <a:p>
            <a:pPr marL="0" indent="0" algn="just">
              <a:buNone/>
            </a:pPr>
            <a:r>
              <a:rPr lang="el-GR" sz="1905" dirty="0"/>
              <a:t>Επιτελούν διάφορες λειτουργίες (παραγωγή ενέργειας, σύνθεση πρωτεϊνών, διάσπαση ουσιών).</a:t>
            </a:r>
          </a:p>
          <a:p>
            <a:pPr marL="0" indent="0" algn="just">
              <a:buNone/>
            </a:pPr>
            <a:r>
              <a:rPr lang="el-GR" sz="1905" b="1" dirty="0"/>
              <a:t>Πυρήνας</a:t>
            </a:r>
            <a:endParaRPr lang="el-GR" sz="1905" dirty="0"/>
          </a:p>
          <a:p>
            <a:pPr marL="0" indent="0" algn="just">
              <a:buNone/>
            </a:pPr>
            <a:r>
              <a:rPr lang="el-GR" sz="1905" dirty="0"/>
              <a:t>Βρίσκεται στο κέντρο του κυττάρου. Χωρίζεται από το κυτταρόπλασμα με την πυρηνική μεμβράνη. Περιέχει την χρωματίνη που αποτελείται από </a:t>
            </a:r>
            <a:r>
              <a:rPr lang="en-US" sz="1905" i="1" dirty="0"/>
              <a:t>DNA</a:t>
            </a:r>
            <a:r>
              <a:rPr lang="el-GR" sz="1905" dirty="0"/>
              <a:t> και πρωτεΐνες και σχηματίζει τα </a:t>
            </a:r>
            <a:r>
              <a:rPr lang="el-GR" sz="1905" i="1" dirty="0"/>
              <a:t>χρωματοσώματα</a:t>
            </a:r>
            <a:r>
              <a:rPr lang="el-GR" sz="1905" dirty="0"/>
              <a:t> (23 ζεύγη).</a:t>
            </a:r>
          </a:p>
          <a:p>
            <a:pPr marL="0" indent="0" algn="just">
              <a:buNone/>
            </a:pPr>
            <a:r>
              <a:rPr lang="el-GR" sz="1905" dirty="0"/>
              <a:t>Όλα τα κύτταρα (εκτός από τα δερματικά) περιβάλλονται από το </a:t>
            </a:r>
            <a:r>
              <a:rPr lang="el-GR" sz="1905" b="1" dirty="0" err="1"/>
              <a:t>εξωκυττάριο</a:t>
            </a:r>
            <a:r>
              <a:rPr lang="el-GR" sz="1905" b="1" dirty="0"/>
              <a:t> υγρό</a:t>
            </a:r>
            <a:r>
              <a:rPr lang="el-GR" sz="1905" dirty="0"/>
              <a:t>.</a:t>
            </a:r>
          </a:p>
          <a:p>
            <a:pPr marL="0" indent="0" algn="just">
              <a:buNone/>
            </a:pPr>
            <a:endParaRPr lang="el-GR" sz="1905" dirty="0"/>
          </a:p>
        </p:txBody>
      </p:sp>
    </p:spTree>
    <p:extLst>
      <p:ext uri="{BB962C8B-B14F-4D97-AF65-F5344CB8AC3E}">
        <p14:creationId xmlns:p14="http://schemas.microsoft.com/office/powerpoint/2010/main" val="3567610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F74D2-B2E8-4414-B5CA-D4BA7424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76" y="365127"/>
            <a:ext cx="8168250" cy="804207"/>
          </a:xfrm>
        </p:spPr>
        <p:txBody>
          <a:bodyPr/>
          <a:lstStyle/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Συστήματα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71A63D-E9C8-4EDA-B9A6-85CCB63D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1293540"/>
            <a:ext cx="8168250" cy="3193902"/>
          </a:xfrm>
        </p:spPr>
        <p:txBody>
          <a:bodyPr numCol="2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Σκελετικό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Μυϊκό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Νευρικό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Αναπνευστικό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Κυκλοφορικό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Αίμα και Λέμφος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Πεπτικό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Ουροποιητικό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Γεννητικό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Ενδοκρινικό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Καλυπτήριο (Δέρμα και εξαρτήματα)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Αισθητήρια Όργανα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4E102-6799-4CE5-9292-475E1EE27AF0}"/>
              </a:ext>
            </a:extLst>
          </p:cNvPr>
          <p:cNvSpPr txBox="1"/>
          <p:nvPr/>
        </p:nvSpPr>
        <p:spPr>
          <a:xfrm>
            <a:off x="1940639" y="4611649"/>
            <a:ext cx="8239486" cy="17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Τα συστήματα συνεργάζονται, συντονίζονται και </a:t>
            </a:r>
            <a:r>
              <a:rPr lang="el-GR" sz="2177" dirty="0" err="1">
                <a:latin typeface="Arial" panose="020B0604020202020204" pitchFamily="34" charset="0"/>
                <a:cs typeface="Arial" panose="020B0604020202020204" pitchFamily="34" charset="0"/>
              </a:rPr>
              <a:t>αλληλεπιδρούν</a:t>
            </a:r>
            <a:r>
              <a:rPr lang="el-GR" sz="2177" dirty="0">
                <a:latin typeface="Arial" panose="020B0604020202020204" pitchFamily="34" charset="0"/>
                <a:cs typeface="Arial" panose="020B0604020202020204" pitchFamily="34" charset="0"/>
              </a:rPr>
              <a:t> ούτως ώστε ο οργανισμός να λειτουργεί ως ενιαίο σύνολο. Συστήματα, ιστοί και κύτταρα συμμετέχουν όλα (στο μέτρο που τους αναλογεί) στη διατήρηση της ομοιοστασίας. </a:t>
            </a:r>
          </a:p>
          <a:p>
            <a:pPr algn="just"/>
            <a:endParaRPr lang="el-GR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FD229-439F-456A-A7A2-C1641422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Κύτταρο</a:t>
            </a:r>
            <a:endParaRPr lang="el-GR" sz="2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6A64CE-A50E-4CF2-98E6-08068860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995" y="5017140"/>
            <a:ext cx="8643609" cy="167935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Διάγραμμα ενός τυπικού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2" tooltip="Ζώο"/>
              </a:rPr>
              <a:t>ζωικού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Ευκαρυωτικά"/>
              </a:rPr>
              <a:t>ευκαρυωτικού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κυττάρου, όπου δείχνονται και οι </a:t>
            </a:r>
            <a:r>
              <a:rPr lang="el-GR" sz="3629" dirty="0" err="1">
                <a:latin typeface="Arial" panose="020B0604020202020204" pitchFamily="34" charset="0"/>
                <a:cs typeface="Arial" panose="020B0604020202020204" pitchFamily="34" charset="0"/>
              </a:rPr>
              <a:t>υποκυτταρικές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μονάδες.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4" tooltip="Οργανίδιο"/>
              </a:rPr>
              <a:t>Οργανίδια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 : 1.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Πυρηνίσκος"/>
              </a:rPr>
              <a:t>Πυρηνίσκος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6" tooltip="Κυτταρικός πυρήνας"/>
              </a:rPr>
              <a:t>Πυρήνας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7" tooltip="Ριβόσωμα"/>
              </a:rPr>
              <a:t>Ριβόσωμα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8" tooltip="Κυστίδιο"/>
              </a:rPr>
              <a:t>Κυστίδιο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5. Τραχύ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9" tooltip="Ενδοπλασματικό δίκτυο"/>
              </a:rPr>
              <a:t>ενδοπλασματικό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9" tooltip="Ενδοπλασματικό δίκτυο"/>
              </a:rPr>
              <a:t> δίκτυο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(ΕΔ) 6.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10" tooltip="Σωμάτιο Golgi"/>
              </a:rPr>
              <a:t>Συσκευή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0" tooltip="Σωμάτιο Golgi"/>
              </a:rPr>
              <a:t>Golgi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1" tooltip="Κυτταροσκελετός"/>
              </a:rPr>
              <a:t>Κυτταροσκελετός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8. Λείο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9" tooltip="Ενδοπλασματικό δίκτυο"/>
              </a:rPr>
              <a:t>ενδοπλασματικό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9" tooltip="Ενδοπλασματικό δίκτυο"/>
              </a:rPr>
              <a:t> δίκτυο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12" tooltip="Μιτοχόνδριο"/>
              </a:rPr>
              <a:t>Μιτοχόνδρια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3" tooltip="Κενοτόπιο (βιολογία κυττάρου)"/>
              </a:rPr>
              <a:t>Κενοτόπιο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14" tooltip="Κυτταρόπλασμα"/>
              </a:rPr>
              <a:t>Κυτταρόπλασμα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12.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5" tooltip="Λυσόσωμα"/>
              </a:rPr>
              <a:t>Λυσόσωμα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13.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6" tooltip="Κεντριόλιο (δεν έχει γραφτεί ακόμα)"/>
              </a:rPr>
              <a:t>Κεντριόλιο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μέσα σε </a:t>
            </a:r>
            <a:r>
              <a:rPr lang="el-GR" sz="3629" u="sng" dirty="0" err="1">
                <a:latin typeface="Arial" panose="020B0604020202020204" pitchFamily="34" charset="0"/>
                <a:cs typeface="Arial" panose="020B0604020202020204" pitchFamily="34" charset="0"/>
                <a:hlinkClick r:id="rId17" tooltip="Κεντροσωμάτιο"/>
              </a:rPr>
              <a:t>Κεντροσωμάτιο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. Ολόκληρο το κύτταρο </a:t>
            </a:r>
            <a:r>
              <a:rPr lang="el-GR" sz="3629" dirty="0" err="1">
                <a:latin typeface="Arial" panose="020B0604020202020204" pitchFamily="34" charset="0"/>
                <a:cs typeface="Arial" panose="020B0604020202020204" pitchFamily="34" charset="0"/>
              </a:rPr>
              <a:t>περιβάλεται</a:t>
            </a:r>
            <a:r>
              <a:rPr lang="el-GR" sz="3629" dirty="0">
                <a:latin typeface="Arial" panose="020B0604020202020204" pitchFamily="34" charset="0"/>
                <a:cs typeface="Arial" panose="020B0604020202020204" pitchFamily="34" charset="0"/>
              </a:rPr>
              <a:t> από τη κυτταρική ή </a:t>
            </a:r>
            <a:r>
              <a:rPr lang="el-GR" sz="3629" u="sng" dirty="0">
                <a:latin typeface="Arial" panose="020B0604020202020204" pitchFamily="34" charset="0"/>
                <a:cs typeface="Arial" panose="020B0604020202020204" pitchFamily="34" charset="0"/>
                <a:hlinkClick r:id="rId18" tooltip="Πλασματική μεμβράνη"/>
              </a:rPr>
              <a:t>πλασματική μεμβράνη</a:t>
            </a:r>
            <a:endParaRPr lang="el-GR" sz="36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MesserWoland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Szczepan1990 [GFDL (http://www.gnu.org/copyleft /fdl.html), CC-BY-SA-3.0 (http://creativecommons.org/licenses/by-sa/3.0/) or CC BY-SA 2.5  (https://creativecommons.org/licenses/by-sa/2.5)], from Wikimedia Commons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A00E29-3876-4098-9C3D-07CE1A7F058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7" y="1487067"/>
            <a:ext cx="5474235" cy="3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B3EE15E3-5A6B-4841-8CA5-9F49CCB1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75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Ευκαριωτικά και προκαρυωτικά κύτταρα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2EE627-21F2-4A53-BD53-0DBBD6B1C868}"/>
              </a:ext>
            </a:extLst>
          </p:cNvPr>
          <p:cNvSpPr/>
          <p:nvPr/>
        </p:nvSpPr>
        <p:spPr>
          <a:xfrm>
            <a:off x="3498952" y="5528266"/>
            <a:ext cx="515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2"/>
              </a:rPr>
              <a:t>Celltypes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Kelvinsong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6" name="Picture 2" descr="File:Celltypes.svg">
            <a:extLst>
              <a:ext uri="{FF2B5EF4-FFF2-40B4-BE49-F238E27FC236}">
                <a16:creationId xmlns:a16="http://schemas.microsoft.com/office/drawing/2014/main" id="{B73754DA-0F7A-4D47-8B12-8DD2D0D2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1700808"/>
            <a:ext cx="8790333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0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65229F0-CAE4-4050-A51D-0A93362A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783"/>
          </a:xfrm>
        </p:spPr>
        <p:txBody>
          <a:bodyPr/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Απεικόνιση της μεμβράνης</a:t>
            </a:r>
          </a:p>
        </p:txBody>
      </p:sp>
      <p:pic>
        <p:nvPicPr>
          <p:cNvPr id="5" name="Picture 2" descr="Αρχείο:Cell membrane scheme.png">
            <a:extLst>
              <a:ext uri="{FF2B5EF4-FFF2-40B4-BE49-F238E27FC236}">
                <a16:creationId xmlns:a16="http://schemas.microsoft.com/office/drawing/2014/main" id="{13FE8A5A-6E93-463A-9484-538ED494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644" y="1052737"/>
            <a:ext cx="6408712" cy="4747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62B9926-E88A-4C73-A946-3AE7F1662F87}"/>
              </a:ext>
            </a:extLst>
          </p:cNvPr>
          <p:cNvSpPr/>
          <p:nvPr/>
        </p:nvSpPr>
        <p:spPr>
          <a:xfrm>
            <a:off x="4595537" y="5877273"/>
            <a:ext cx="304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Cell membrane scheme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Foobar</a:t>
            </a:r>
            <a:r>
              <a:rPr lang="el-GR" sz="1200" dirty="0">
                <a:solidFill>
                  <a:prstClr val="black"/>
                </a:solidFill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53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BE7DEAC-AEA1-42C4-8895-AFA3FDA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20"/>
          </a:xfrm>
        </p:spPr>
        <p:txBody>
          <a:bodyPr/>
          <a:lstStyle/>
          <a:p>
            <a:pPr algn="ctr"/>
            <a:r>
              <a:rPr lang="el-GR" sz="2903" b="1" dirty="0" err="1">
                <a:latin typeface="Arial" panose="020B0604020202020204" pitchFamily="34" charset="0"/>
                <a:cs typeface="Arial" panose="020B0604020202020204" pitchFamily="34" charset="0"/>
              </a:rPr>
              <a:t>Διαμεμβρανικός</a:t>
            </a:r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 υποδοχέας</a:t>
            </a:r>
          </a:p>
        </p:txBody>
      </p:sp>
      <p:pic>
        <p:nvPicPr>
          <p:cNvPr id="5" name="Picture 2" descr="C:\Users\THOMAS\Pictures\dopamine receptor.jpg">
            <a:extLst>
              <a:ext uri="{FF2B5EF4-FFF2-40B4-BE49-F238E27FC236}">
                <a16:creationId xmlns:a16="http://schemas.microsoft.com/office/drawing/2014/main" id="{7402CC94-7A09-4E71-B6F7-729558D0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465" y="1124745"/>
            <a:ext cx="7417073" cy="53537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691D9DD-BE89-4D70-BC1A-AE03EE54017C}"/>
              </a:ext>
            </a:extLst>
          </p:cNvPr>
          <p:cNvSpPr/>
          <p:nvPr/>
        </p:nvSpPr>
        <p:spPr>
          <a:xfrm>
            <a:off x="5268032" y="647806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wiki.brown.edu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13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FC9A1E-23D4-4A48-95BC-D74BD5A0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Κυτταρικές λειτουργίες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73685E-E1B9-4D14-A5A0-4A7C3EB16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561" y="1549117"/>
            <a:ext cx="8645070" cy="50671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Θρέψη - μεταβολισμός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Πρόσληψη θρεπτικών ουσιών, χρήση τους για παραγωγή ενέργειας και σύνθεση διαφόρων απαραιτήτων συστατικών και αποβολή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αχρήστων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προϊόντων.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Μεταβολισμός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το σύνολο των χημικών αντιδράσεων που γίνονται στο κύτταρο (ή και σε όλο τον οργανισμό). </a:t>
            </a:r>
          </a:p>
          <a:p>
            <a:pPr marL="0" indent="0" algn="just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Εκκριτικότητα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Ορισμένα κύτταρα (πχ. αδενικά), συνθέτουν ορισμένες ουσίες οι οποίες εκκρίνονται είτε στο αίμα (ορμόνες) είτε σε ειδικούς πόρους (πχ. σίελο) μεταφερόμενες σε άλλα σημεία του σώματος (απομακρυσμένα ή γειτονικά) όπου ασκούν την δράση τους.</a:t>
            </a:r>
          </a:p>
          <a:p>
            <a:pPr marL="0" indent="0" algn="just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Κυτταρική αναπνοή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Πρόσληψη Ο</a:t>
            </a:r>
            <a:r>
              <a:rPr lang="el-G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(από το αίμα) και αποβολή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l-G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(στο αίμα).</a:t>
            </a:r>
          </a:p>
          <a:p>
            <a:pPr marL="0" indent="0" algn="just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Αναπαραγωγή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Διαίρεση κυττάρου (μίτωση) από την οποία προκύπτουν δύο κύτταρα όμοια με το αρχικό (μητρικό).</a:t>
            </a:r>
          </a:p>
        </p:txBody>
      </p:sp>
    </p:spTree>
    <p:extLst>
      <p:ext uri="{BB962C8B-B14F-4D97-AF65-F5344CB8AC3E}">
        <p14:creationId xmlns:p14="http://schemas.microsoft.com/office/powerpoint/2010/main" val="264082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C9BCC-43F0-4CB3-B993-E9EF244D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Κυτταρικές λειτουργίες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CDFCAF-1AA9-4A05-87E3-2FFDB870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76" y="1690690"/>
            <a:ext cx="816825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Διέγερση και Κινητικότητα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Αντίδραση στις διάφορες μεταβολές του περιβάλλοντος.</a:t>
            </a:r>
          </a:p>
          <a:p>
            <a:pPr marL="0" indent="0" algn="just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Αγωγιμότητα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Κάποια κύτταρα (συγκεκριμένα τα νευρικά) έχουν την ικανότητα μετάδοσης πληροφοριών με την μορφή ηλεκτρικού δυναμικού είτε μεταξύ τους, είτε προς άλλα κύτταρα (συγκεκριμένα τα μυϊκά).</a:t>
            </a:r>
          </a:p>
          <a:p>
            <a:pPr marL="0" indent="0" algn="just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Συνοψίζοντας, από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λειτουργική άποψη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κύτταρο αποτελεί μικρογραφία του οργανισμού, αφού επιτελεί όλες τις βασικές λειτουργίες του σώματος (αναπνοή, πρόσληψη θρεπτικών ουσιών, αποβολή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αχρήστων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συστατικών, αναπαραγωγή, κίνηση κ.λπ.). Επίσης έχει την ικανότητα ανάπτυξης (αύξηση μεγέθους)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αυτοεπιδιόρθωσης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Ακόμη εμφανίζει ωρίμανση, γήρανση και τελικά κυτταρικό θάνατο (όπως και οι άνθρωποι) αν και η επιβίωση των κυττάρων κυμαίνεται ευρύτατα (από μερικές ημέρες για μερικά κύτταρα του αίματος μέχρι πολλές δεκαετίες για τα νευρικά κύτταρα).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7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EE7BFD7-6C74-41FB-998A-2693418C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630"/>
          </a:xfrm>
        </p:spPr>
        <p:txBody>
          <a:bodyPr/>
          <a:lstStyle/>
          <a:p>
            <a:pPr algn="ctr"/>
            <a:r>
              <a:rPr lang="el-GR" sz="2903" b="1" dirty="0">
                <a:latin typeface="Arial" panose="020B0604020202020204" pitchFamily="34" charset="0"/>
                <a:cs typeface="Arial" panose="020B0604020202020204" pitchFamily="34" charset="0"/>
              </a:rPr>
              <a:t>Πυρήνας, πυρηνίσκος, χρωματίνη</a:t>
            </a:r>
          </a:p>
        </p:txBody>
      </p:sp>
      <p:pic>
        <p:nvPicPr>
          <p:cNvPr id="5" name="Picture 2" descr="File:Diagram human cell nucleus.svg">
            <a:extLst>
              <a:ext uri="{FF2B5EF4-FFF2-40B4-BE49-F238E27FC236}">
                <a16:creationId xmlns:a16="http://schemas.microsoft.com/office/drawing/2014/main" id="{38DA23F9-9132-40D2-9DCA-174BDDDC2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026550"/>
            <a:ext cx="6984776" cy="571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691CD0F6-C7B2-4A0C-B587-291F5402D5AF}"/>
              </a:ext>
            </a:extLst>
          </p:cNvPr>
          <p:cNvSpPr/>
          <p:nvPr/>
        </p:nvSpPr>
        <p:spPr>
          <a:xfrm rot="16200000">
            <a:off x="8307054" y="3738229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Diagram human cell nucleus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Hawk-Eye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36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933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ΚΥΤΤΑΡΑ – ΙΣΤΟΙ – ΣΥΣΤΗΜΑΤΑ </vt:lpstr>
      <vt:lpstr>ΚΥΤΤΑΡΑ Μορφολογία - Μέρη του κυττάρου</vt:lpstr>
      <vt:lpstr>Κύτταρο</vt:lpstr>
      <vt:lpstr>Ευκαριωτικά και προκαρυωτικά κύτταρα</vt:lpstr>
      <vt:lpstr>Απεικόνιση της μεμβράνης</vt:lpstr>
      <vt:lpstr>Διαμεμβρανικός υποδοχέας</vt:lpstr>
      <vt:lpstr>Κυτταρικές λειτουργίες</vt:lpstr>
      <vt:lpstr>Κυτταρικές λειτουργίες</vt:lpstr>
      <vt:lpstr>Πυρήνας, πυρηνίσκος, χρωματίνη</vt:lpstr>
      <vt:lpstr>Κύτταρο, πυρήνας και πυρηνίσκος</vt:lpstr>
      <vt:lpstr>Εικόνα μιτοχονδρίου </vt:lpstr>
      <vt:lpstr>Εικόνες λυσοσωμάτων</vt:lpstr>
      <vt:lpstr>ΙΣΤΟΙ</vt:lpstr>
      <vt:lpstr>PowerPoint Presentation</vt:lpstr>
      <vt:lpstr>PowerPoint Presentation</vt:lpstr>
      <vt:lpstr>PowerPoint Presentation</vt:lpstr>
      <vt:lpstr>Συνδετικός ιστός</vt:lpstr>
      <vt:lpstr>Μυϊκός ιστός (σκελετικός μυς)</vt:lpstr>
      <vt:lpstr>Νευρικό κύτταρο</vt:lpstr>
      <vt:lpstr>Συστήματα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ΚΥΤΤΑΡΑ – ΙΣΤΟΙ – ΣΥΣΤΗΜΑΤΑ </dc:title>
  <dc:creator>ΝΕΚΤΑΡΙΑ ΒΑΘΗ</dc:creator>
  <cp:lastModifiedBy>ΝΕΚΤΑΡΙΑ ΒΑΘΗ</cp:lastModifiedBy>
  <cp:revision>5</cp:revision>
  <dcterms:created xsi:type="dcterms:W3CDTF">2019-03-15T10:43:40Z</dcterms:created>
  <dcterms:modified xsi:type="dcterms:W3CDTF">2019-05-20T11:36:41Z</dcterms:modified>
</cp:coreProperties>
</file>