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6"/>
  </p:handoutMasterIdLst>
  <p:sldIdLst>
    <p:sldId id="256" r:id="rId2"/>
    <p:sldId id="291" r:id="rId3"/>
    <p:sldId id="257" r:id="rId4"/>
    <p:sldId id="315" r:id="rId5"/>
    <p:sldId id="258" r:id="rId6"/>
    <p:sldId id="314" r:id="rId7"/>
    <p:sldId id="259" r:id="rId8"/>
    <p:sldId id="297" r:id="rId9"/>
    <p:sldId id="260" r:id="rId10"/>
    <p:sldId id="303" r:id="rId11"/>
    <p:sldId id="261" r:id="rId12"/>
    <p:sldId id="294" r:id="rId13"/>
    <p:sldId id="262" r:id="rId14"/>
    <p:sldId id="263" r:id="rId15"/>
    <p:sldId id="264" r:id="rId16"/>
    <p:sldId id="311" r:id="rId17"/>
    <p:sldId id="265" r:id="rId18"/>
    <p:sldId id="295" r:id="rId19"/>
    <p:sldId id="319" r:id="rId20"/>
    <p:sldId id="266" r:id="rId21"/>
    <p:sldId id="312" r:id="rId22"/>
    <p:sldId id="304" r:id="rId23"/>
    <p:sldId id="313" r:id="rId24"/>
    <p:sldId id="305" r:id="rId25"/>
    <p:sldId id="316" r:id="rId26"/>
    <p:sldId id="317" r:id="rId27"/>
    <p:sldId id="318" r:id="rId28"/>
    <p:sldId id="292" r:id="rId29"/>
    <p:sldId id="277" r:id="rId30"/>
    <p:sldId id="278" r:id="rId31"/>
    <p:sldId id="299" r:id="rId32"/>
    <p:sldId id="286" r:id="rId33"/>
    <p:sldId id="300" r:id="rId34"/>
    <p:sldId id="296" r:id="rId35"/>
  </p:sldIdLst>
  <p:sldSz cx="1043940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3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D93E-A632-4E3D-9D37-053187A0CDCE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F31D-0AB2-4000-8790-74B3ADFF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29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592" y="2771882"/>
            <a:ext cx="7535515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7592" y="5266178"/>
            <a:ext cx="7535515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6212" y="4763277"/>
            <a:ext cx="1593165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306" y="4992981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15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91" y="671971"/>
            <a:ext cx="7525850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591" y="4799529"/>
            <a:ext cx="7525850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349051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652" y="3576064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1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108" y="671971"/>
            <a:ext cx="697511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58235" y="3863834"/>
            <a:ext cx="6454855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591" y="4799529"/>
            <a:ext cx="7525850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6" y="349051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652" y="3576064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064495" y="714306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6884" y="3202562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3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91" y="2687886"/>
            <a:ext cx="7525850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591" y="5711755"/>
            <a:ext cx="7525850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6" y="5413094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652" y="5492932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13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98108" y="671971"/>
            <a:ext cx="697511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17590" y="4787794"/>
            <a:ext cx="7635800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590" y="5711755"/>
            <a:ext cx="7635800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6" y="5413094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652" y="5492932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2064495" y="714306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6884" y="3202562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90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92" y="691600"/>
            <a:ext cx="7525848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17591" y="4787794"/>
            <a:ext cx="7525850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591" y="5711755"/>
            <a:ext cx="7525850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5413094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652" y="5492932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02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994" y="691599"/>
            <a:ext cx="1890751" cy="5824430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7592" y="691599"/>
            <a:ext cx="5384497" cy="582443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75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772" y="687966"/>
            <a:ext cx="7522669" cy="141194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591" y="2351899"/>
            <a:ext cx="7525850" cy="416412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58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91" y="2286820"/>
            <a:ext cx="7525850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591" y="3947830"/>
            <a:ext cx="7525850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6" y="349051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652" y="3576064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73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7592" y="2355323"/>
            <a:ext cx="3650515" cy="415285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426" y="2355323"/>
            <a:ext cx="3650015" cy="415285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652" y="868385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9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277" y="2454443"/>
            <a:ext cx="328183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7590" y="3089666"/>
            <a:ext cx="3650516" cy="342346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7443" y="2450885"/>
            <a:ext cx="328028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9325" y="3086107"/>
            <a:ext cx="3648401" cy="342346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652" y="868385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9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770" y="687966"/>
            <a:ext cx="7522670" cy="141194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01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81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91" y="491730"/>
            <a:ext cx="3002108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489" y="491731"/>
            <a:ext cx="4327951" cy="5968994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591" y="1762175"/>
            <a:ext cx="3002108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783960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57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91" y="5291772"/>
            <a:ext cx="7525850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17591" y="699931"/>
            <a:ext cx="7525850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7591" y="5916496"/>
            <a:ext cx="7525850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6" y="5413094"/>
            <a:ext cx="1550790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652" y="5492932"/>
            <a:ext cx="667850" cy="402483"/>
          </a:xfrm>
        </p:spPr>
        <p:txBody>
          <a:bodyPr/>
          <a:lstStyle/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2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261870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314" y="314"/>
            <a:ext cx="2228844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8788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0770" y="687966"/>
            <a:ext cx="7522670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591" y="2351899"/>
            <a:ext cx="7525850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3490" y="6762800"/>
            <a:ext cx="874951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4089-9A19-489A-B369-085308BFD1FA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7590" y="6763594"/>
            <a:ext cx="65263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3652" y="868385"/>
            <a:ext cx="6678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D62D3C96-F319-4805-971E-830A1F04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creativecommons.org/licenses/by-sa/4.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Alvesgaspar" TargetMode="External"/><Relationship Id="rId2" Type="http://schemas.openxmlformats.org/officeDocument/2006/relationships/hyperlink" Target="https://commons.wikimedia.org/wiki/User:LadyofHat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en:public_domain" TargetMode="External"/><Relationship Id="rId4" Type="http://schemas.openxmlformats.org/officeDocument/2006/relationships/hyperlink" Target="https://commons.wikimedia.org/wiki/User:Jmarch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ivecommons.org/licenses/by/3.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5BFC24-3DB5-43A3-AD83-EB0541CDF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963" y="2327882"/>
            <a:ext cx="7535515" cy="2494297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ΠΕΠΤΙΚΟ ΣΥΣΤΗΜΑ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E590674-6DFA-423E-A9FF-74AD43737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b="1" dirty="0"/>
              <a:t>Πέτρος </a:t>
            </a:r>
            <a:r>
              <a:rPr lang="el-GR" b="1" dirty="0" err="1"/>
              <a:t>Παπαγιώργης</a:t>
            </a:r>
            <a:endParaRPr lang="el-GR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51FD0C4-A633-462A-AB09-33AE6AF9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3" y="352540"/>
            <a:ext cx="1516760" cy="1531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A9177-8724-4CD6-BF41-74DED9E304C1}"/>
              </a:ext>
            </a:extLst>
          </p:cNvPr>
          <p:cNvSpPr txBox="1"/>
          <p:nvPr/>
        </p:nvSpPr>
        <p:spPr>
          <a:xfrm>
            <a:off x="3360145" y="352540"/>
            <a:ext cx="56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ΠΑΝΕΠΙΣΤΗΜΙΟ ΔΥΤΙΚΗΣ ΑΤΤΙΚΗΣ</a:t>
            </a:r>
          </a:p>
        </p:txBody>
      </p:sp>
    </p:spTree>
    <p:extLst>
      <p:ext uri="{BB962C8B-B14F-4D97-AF65-F5344CB8AC3E}">
        <p14:creationId xmlns:p14="http://schemas.microsoft.com/office/powerpoint/2010/main" val="2406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ΤΜΗΜΑΤΑ ΠΑΧΕΟΣ ΕΝΤΕΡΟΥ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2384721"/>
            <a:ext cx="7526337" cy="4099921"/>
          </a:xfrm>
        </p:spPr>
      </p:pic>
      <p:sp>
        <p:nvSpPr>
          <p:cNvPr id="5" name="TextBox 4"/>
          <p:cNvSpPr txBox="1"/>
          <p:nvPr/>
        </p:nvSpPr>
        <p:spPr>
          <a:xfrm>
            <a:off x="656216" y="6680499"/>
            <a:ext cx="908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Mikael </a:t>
            </a:r>
            <a:r>
              <a:rPr lang="en-US" dirty="0" err="1"/>
              <a:t>Häggström</a:t>
            </a:r>
            <a:r>
              <a:rPr lang="en-US" dirty="0"/>
              <a:t> [CC0], via Wikimedia Commons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60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472131-5B4B-401B-9328-1B95D975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253" y="390897"/>
            <a:ext cx="8050129" cy="5470076"/>
          </a:xfrm>
        </p:spPr>
        <p:txBody>
          <a:bodyPr>
            <a:noAutofit/>
          </a:bodyPr>
          <a:lstStyle/>
          <a:p>
            <a:r>
              <a:rPr lang="el-GR" sz="2000" dirty="0"/>
              <a:t>Β. </a:t>
            </a:r>
            <a:r>
              <a:rPr lang="el-GR" sz="2000" u="sng" dirty="0"/>
              <a:t>ΑΔΕΝΕΣ ΠΕΠΤΙΚΟΥ</a:t>
            </a:r>
            <a:r>
              <a:rPr lang="el-GR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(παράγουν υγρά που βοηθούν στην πέψη)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l-GR" sz="2000" dirty="0"/>
              <a:t>) Διφυείς (διπλοί): </a:t>
            </a:r>
            <a:r>
              <a:rPr lang="el-GR" sz="2000" b="1" dirty="0"/>
              <a:t>Σιελογόνοι </a:t>
            </a:r>
            <a:r>
              <a:rPr lang="el-GR" sz="2000" dirty="0"/>
              <a:t>(σίελο) 	- </a:t>
            </a:r>
            <a:r>
              <a:rPr lang="el-GR" sz="2000" i="1" dirty="0"/>
              <a:t>Παρωτίδα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		 				                      - </a:t>
            </a:r>
            <a:r>
              <a:rPr lang="el-GR" sz="2000" i="1" dirty="0"/>
              <a:t>Υπογνάθιος		</a:t>
            </a:r>
            <a:endParaRPr lang="el-GR" sz="2000" dirty="0"/>
          </a:p>
          <a:p>
            <a:pPr marL="0" indent="0">
              <a:buNone/>
            </a:pPr>
            <a:r>
              <a:rPr lang="el-GR" sz="2000" i="1" dirty="0"/>
              <a:t>                                                                  - Υπογλώσσιος</a:t>
            </a:r>
            <a:r>
              <a:rPr lang="el-GR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(βρίσκονται και οι τρεις κοντά στην στοματική  κοιλότητα)</a:t>
            </a:r>
          </a:p>
          <a:p>
            <a:pPr marL="0" indent="0">
              <a:buNone/>
            </a:pPr>
            <a:r>
              <a:rPr lang="el-GR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ii</a:t>
            </a:r>
            <a:r>
              <a:rPr lang="el-GR" sz="2000" dirty="0"/>
              <a:t>) Μονοφυείς (μονοί): </a:t>
            </a:r>
            <a:r>
              <a:rPr lang="el-GR" sz="2000" b="1" dirty="0" smtClean="0"/>
              <a:t>Ήπαρ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χολή)</a:t>
            </a:r>
            <a:r>
              <a:rPr lang="en-US" sz="2000" dirty="0" smtClean="0"/>
              <a:t>**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         			          </a:t>
            </a:r>
            <a:r>
              <a:rPr lang="el-GR" sz="2000" b="1" dirty="0" smtClean="0"/>
              <a:t>Πάγκρεας</a:t>
            </a:r>
            <a:r>
              <a:rPr lang="el-GR" sz="2000" dirty="0" smtClean="0"/>
              <a:t> </a:t>
            </a:r>
            <a:r>
              <a:rPr lang="el-GR" sz="2000" dirty="0"/>
              <a:t>(παγκρεατικό υγρό</a:t>
            </a:r>
            <a:r>
              <a:rPr lang="el-GR" sz="2000" dirty="0" smtClean="0"/>
              <a:t>)</a:t>
            </a:r>
            <a:r>
              <a:rPr lang="en-US" sz="2000" dirty="0" smtClean="0"/>
              <a:t>***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(βρίσκονται και οι δύο στην άνω κοιλία, το </a:t>
            </a:r>
            <a:r>
              <a:rPr lang="el-GR" sz="2000" i="1" dirty="0"/>
              <a:t>ήπαρ</a:t>
            </a:r>
            <a:r>
              <a:rPr lang="el-GR" sz="2000" dirty="0"/>
              <a:t> στο δεξιό και κεντρικό τμήμα και λίγο στο αριστερό, το </a:t>
            </a:r>
            <a:r>
              <a:rPr lang="el-GR" sz="2000" i="1" dirty="0"/>
              <a:t>πάγκρεας</a:t>
            </a:r>
            <a:r>
              <a:rPr lang="el-GR" sz="2000" dirty="0"/>
              <a:t> πίσω από το στομάχι σε οριζόντια θέση από δεξιά (12δάκτυλο) μέχρι αριστερά (σπλήνας).</a:t>
            </a:r>
          </a:p>
          <a:p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9E1E2-1771-457A-BA60-9BC1D3F40813}"/>
              </a:ext>
            </a:extLst>
          </p:cNvPr>
          <p:cNvSpPr txBox="1"/>
          <p:nvPr/>
        </p:nvSpPr>
        <p:spPr>
          <a:xfrm>
            <a:off x="1399142" y="6048260"/>
            <a:ext cx="8648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** </a:t>
            </a:r>
            <a:r>
              <a:rPr lang="el-GR" sz="1400" dirty="0"/>
              <a:t>Το ήπαρ έχει πολλές άλλες λειτουργίες καθώς σε αυτό καταλήγουν (με την πυλαία φλέβα) τα προϊόντα της πέψης και </a:t>
            </a:r>
            <a:r>
              <a:rPr lang="el-GR" sz="1400" dirty="0" err="1"/>
              <a:t>μεταβολίζονται</a:t>
            </a:r>
            <a:r>
              <a:rPr lang="el-GR" sz="1400" dirty="0"/>
              <a:t> εκεί.. Αποκαλείται «χημικό εργαστήριο του σώματος».</a:t>
            </a:r>
          </a:p>
          <a:p>
            <a:pPr algn="just"/>
            <a:r>
              <a:rPr lang="el-GR" sz="1400" dirty="0"/>
              <a:t>*** Το πάγκρεας είναι ταυτόχρονα αδένας </a:t>
            </a:r>
            <a:r>
              <a:rPr lang="el-GR" sz="1400" i="1" dirty="0"/>
              <a:t>εξωκρινής</a:t>
            </a:r>
            <a:r>
              <a:rPr lang="el-GR" sz="1400" dirty="0"/>
              <a:t> (δηλαδή παράγει το παγκρεατικό υγρό) και </a:t>
            </a:r>
            <a:r>
              <a:rPr lang="el-GR" sz="1400" i="1" dirty="0"/>
              <a:t>ενδοκρινής</a:t>
            </a:r>
            <a:r>
              <a:rPr lang="el-GR" sz="1400" dirty="0"/>
              <a:t> (παράγει μία ορμόνη, την ινσουλίνη).</a:t>
            </a:r>
          </a:p>
          <a:p>
            <a:pPr algn="just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891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ΕΚΚΡΙΣΕΙΣ ΠΕΠΤΙΚΩΝ ΥΓΡΩΝ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34" y="2352675"/>
            <a:ext cx="3237545" cy="4164013"/>
          </a:xfrm>
        </p:spPr>
      </p:pic>
      <p:sp>
        <p:nvSpPr>
          <p:cNvPr id="5" name="TextBox 4"/>
          <p:cNvSpPr txBox="1"/>
          <p:nvPr/>
        </p:nvSpPr>
        <p:spPr>
          <a:xfrm>
            <a:off x="1312433" y="6712772"/>
            <a:ext cx="7444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Secretions: </a:t>
            </a:r>
            <a:r>
              <a:rPr lang="en-US" dirty="0" err="1"/>
              <a:t>OpenStax</a:t>
            </a:r>
            <a:r>
              <a:rPr lang="en-US" dirty="0"/>
              <a:t> College [CC BY 3.0 (https://creativecommons.org/licenses/by/3.0)], via Wikimedia Commons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0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AC5277-E76C-4548-98F9-3FF982A8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91" y="337675"/>
            <a:ext cx="7522669" cy="81909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ΣΦΙΓΚΤΗΡΕΣ ΠΕΠΤΙΚΟΥ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F2B6CF-3A8B-418F-BFED-781EEFB1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30" y="1156771"/>
            <a:ext cx="8600973" cy="1850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Τα μέρη του πεπτικού σωλήνα διαχωρίζονται ανατομικά και λειτουργικά λόγω της παρουσίας ειδικών ανατομικών δομών που ονομάζονται </a:t>
            </a:r>
            <a:r>
              <a:rPr lang="el-GR" sz="2000" b="1" dirty="0"/>
              <a:t>σφιγκτήρες</a:t>
            </a:r>
            <a:r>
              <a:rPr lang="el-GR" sz="2000" dirty="0"/>
              <a:t> και παρεμβάλλονται μεταξύ των διαφόρων τμημάτων του πεπτικού σωλήνα.</a:t>
            </a:r>
          </a:p>
          <a:p>
            <a:pPr marL="0" indent="0" algn="just">
              <a:buNone/>
            </a:pPr>
            <a:r>
              <a:rPr lang="el-GR" sz="2000" dirty="0"/>
              <a:t>Από πάνω προς τα κάτω παρατηρούνται:</a:t>
            </a:r>
          </a:p>
          <a:p>
            <a:pPr marL="0" indent="0" algn="just">
              <a:buNone/>
            </a:pPr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A192C-D5FD-4BF3-873D-26919B31573A}"/>
              </a:ext>
            </a:extLst>
          </p:cNvPr>
          <p:cNvSpPr txBox="1"/>
          <p:nvPr/>
        </p:nvSpPr>
        <p:spPr>
          <a:xfrm>
            <a:off x="1655730" y="3007604"/>
            <a:ext cx="79872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b="1" dirty="0"/>
              <a:t>Ανώτερος οισοφαγικός σφιγκτήρας</a:t>
            </a:r>
            <a:r>
              <a:rPr lang="el-GR" sz="2000" dirty="0"/>
              <a:t> (άνω άκρο οισοφάγου, αποτρέπει την παλινδρόμηση της τροφής προς τον φάρυγγα)</a:t>
            </a:r>
            <a:r>
              <a:rPr lang="en-US" sz="2000" dirty="0"/>
              <a:t>, </a:t>
            </a:r>
            <a:r>
              <a:rPr lang="el-GR" sz="2000" dirty="0"/>
              <a:t>ενώ </a:t>
            </a:r>
            <a:r>
              <a:rPr lang="el-GR" sz="2000" dirty="0" smtClean="0"/>
              <a:t>χαλαρώνει </a:t>
            </a:r>
            <a:r>
              <a:rPr lang="el-GR" sz="2000" dirty="0"/>
              <a:t>κατά την κατάποση.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b="1" dirty="0"/>
              <a:t>Κατώτερος οισοφαγικός σφιγκτήρας</a:t>
            </a:r>
            <a:r>
              <a:rPr lang="el-GR" sz="2000" dirty="0"/>
              <a:t> (</a:t>
            </a:r>
            <a:r>
              <a:rPr lang="el-GR" sz="2000" dirty="0" err="1"/>
              <a:t>γαστροοισοφαγική</a:t>
            </a:r>
            <a:r>
              <a:rPr lang="el-GR" sz="2000" dirty="0"/>
              <a:t> συμβολή, ελέγχει την δίοδο της τροφής προς το στομάχι και αποτρέπει την παλινδρόμησή της στον οισοφάγο).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b="1" dirty="0"/>
              <a:t>Πυλωρικός σφιγκτήρας</a:t>
            </a:r>
            <a:r>
              <a:rPr lang="el-GR" sz="2000" dirty="0"/>
              <a:t> (πυλωρικό στόμιο στομάχου, ελέγχει τη δίοδο του περιεχομένου προς το δωδεκαδάκτυλο).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b="1" dirty="0" err="1"/>
              <a:t>Ειλεοτυφλική</a:t>
            </a:r>
            <a:r>
              <a:rPr lang="el-GR" sz="2000" b="1" dirty="0"/>
              <a:t> βαλβίδα</a:t>
            </a:r>
            <a:r>
              <a:rPr lang="el-GR" sz="2000" dirty="0"/>
              <a:t> (</a:t>
            </a:r>
            <a:r>
              <a:rPr lang="el-GR" sz="2000" dirty="0" err="1"/>
              <a:t>ειλεοτυφλικό</a:t>
            </a:r>
            <a:r>
              <a:rPr lang="el-GR" sz="2000" dirty="0"/>
              <a:t> στόμιο, ελέγχει τη δίοδο του περιεχομένου του λεπτού εντέρου προς το παχύ έντερο).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b="1" dirty="0"/>
              <a:t>Έσω και έξω σφιγκτήρες πρωκτού</a:t>
            </a:r>
            <a:r>
              <a:rPr lang="el-GR" sz="2000" dirty="0"/>
              <a:t>. Ελέγχουν την αποβολή των κοπράνων.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471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25C862-CCC3-4E05-84D1-5A4047D2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95" y="699370"/>
            <a:ext cx="8314535" cy="909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Η δυσλειτουργία </a:t>
            </a:r>
            <a:r>
              <a:rPr lang="el-GR" sz="2000" dirty="0" smtClean="0"/>
              <a:t>των σφιγκτήρων </a:t>
            </a:r>
            <a:r>
              <a:rPr lang="el-GR" sz="2000" dirty="0"/>
              <a:t>προκαλεί τις αντίστοιχες παθολογικές καταστάσεις:</a:t>
            </a:r>
          </a:p>
          <a:p>
            <a:pPr marL="0" indent="0" algn="just">
              <a:buNone/>
            </a:pPr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A0F2C-5F9C-49A5-825D-8F1D82D49C5E}"/>
              </a:ext>
            </a:extLst>
          </p:cNvPr>
          <p:cNvSpPr txBox="1"/>
          <p:nvPr/>
        </p:nvSpPr>
        <p:spPr>
          <a:xfrm>
            <a:off x="1377109" y="1729648"/>
            <a:ext cx="86923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Δυσλειτουργία								Παθολογική κατάσταση</a:t>
            </a:r>
            <a:endParaRPr lang="el-GR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sz="2000" dirty="0"/>
              <a:t>Ανώτερου οισοφαγικού σφιγκτήρα 	→	Δυσφαγία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sz="2000" dirty="0"/>
              <a:t>Κατώτερου οισοφαγικού σφιγκτήρα	→	</a:t>
            </a:r>
            <a:r>
              <a:rPr lang="el-GR" sz="2000" dirty="0" err="1"/>
              <a:t>Γαστροοισοφαγική</a:t>
            </a:r>
            <a:r>
              <a:rPr lang="el-GR" sz="2000" dirty="0"/>
              <a:t> </a:t>
            </a:r>
          </a:p>
          <a:p>
            <a:r>
              <a:rPr lang="el-GR" sz="2000" dirty="0"/>
              <a:t>												παλινδρόμηση (σε 													ελάττωση του τόνου)</a:t>
            </a:r>
          </a:p>
          <a:p>
            <a:r>
              <a:rPr lang="el-GR" sz="2000" dirty="0"/>
              <a:t>												</a:t>
            </a:r>
            <a:r>
              <a:rPr lang="el-GR" sz="2000" dirty="0" err="1"/>
              <a:t>Αχαλασία</a:t>
            </a:r>
            <a:r>
              <a:rPr lang="el-GR" sz="2000" dirty="0"/>
              <a:t> (σε αύξηση </a:t>
            </a:r>
          </a:p>
          <a:p>
            <a:r>
              <a:rPr lang="el-GR" sz="2000" dirty="0"/>
              <a:t>												του τόνου)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sz="2000" dirty="0"/>
              <a:t>Πυλωρικού σφιγκτήρα			→	Πυλωρική στένωση (επιπλοκή </a:t>
            </a:r>
          </a:p>
          <a:p>
            <a:r>
              <a:rPr lang="el-GR" sz="2000" dirty="0"/>
              <a:t>										έλκους)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sz="2000" dirty="0"/>
              <a:t>Σφιγκτήρων πρωκτού 			→ 	Ακράτεια ή αντιθέτως </a:t>
            </a:r>
          </a:p>
          <a:p>
            <a:r>
              <a:rPr lang="el-GR" sz="2000" dirty="0"/>
              <a:t>										δυσκοιλιότητα (σε σπασμό 											π.χ. από ραγάδες)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97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7EC57A-53D1-4CCC-A2B8-BA4B9A87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18" y="776488"/>
            <a:ext cx="7697589" cy="94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Τοίχωμα γαστρεντερικού </a:t>
            </a:r>
            <a:r>
              <a:rPr lang="el-GR" sz="2000" dirty="0"/>
              <a:t>(πεπτικού) </a:t>
            </a:r>
            <a:r>
              <a:rPr lang="el-GR" sz="2000" b="1" dirty="0"/>
              <a:t>σωλήνα</a:t>
            </a:r>
            <a:r>
              <a:rPr lang="el-GR" sz="2000" dirty="0"/>
              <a:t> (από μέσα προς τα έξω):</a:t>
            </a:r>
          </a:p>
          <a:p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11B59-98A6-417C-8FCE-E95D518AB644}"/>
              </a:ext>
            </a:extLst>
          </p:cNvPr>
          <p:cNvSpPr txBox="1"/>
          <p:nvPr/>
        </p:nvSpPr>
        <p:spPr>
          <a:xfrm>
            <a:off x="1909118" y="1707616"/>
            <a:ext cx="79069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Βλεννογόνος</a:t>
            </a:r>
            <a:r>
              <a:rPr lang="el-GR" sz="2000" dirty="0"/>
              <a:t> (επιθηλιακός ιστός). Επιτελεί κυρίως τις λειτουργίες της έκκρισης υγρών και της απορρόφησης θρεπτικών ουσιών.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l-GR" sz="2000" i="1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 err="1"/>
              <a:t>Υποβλεννογόνιος</a:t>
            </a:r>
            <a:r>
              <a:rPr lang="el-GR" sz="2000" dirty="0"/>
              <a:t> (συνδετικός ιστός). Περιέχει το </a:t>
            </a:r>
            <a:r>
              <a:rPr lang="el-GR" sz="2000" dirty="0" err="1"/>
              <a:t>υποβλεννογόνιο</a:t>
            </a:r>
            <a:r>
              <a:rPr lang="el-GR" sz="2000" dirty="0"/>
              <a:t> νευρικό πλέγμα (του </a:t>
            </a:r>
            <a:r>
              <a:rPr lang="en-US" sz="2000" dirty="0"/>
              <a:t>Meissner</a:t>
            </a:r>
            <a:r>
              <a:rPr lang="el-GR" sz="2000" dirty="0"/>
              <a:t>) που ελέγχει την εκκριτική λειτουργία.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l-GR" sz="2000" i="1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Μυϊκός χιτώνας</a:t>
            </a:r>
            <a:r>
              <a:rPr lang="el-GR" sz="2000" dirty="0"/>
              <a:t> (μυϊκός ιστός με τουλάχιστον δύο στοιβάδες). Περιέχει το </a:t>
            </a:r>
            <a:r>
              <a:rPr lang="el-GR" sz="2000" dirty="0" err="1"/>
              <a:t>μυεντερικό</a:t>
            </a:r>
            <a:r>
              <a:rPr lang="el-GR" sz="2000" dirty="0"/>
              <a:t> νευρικό πλέγμα που ελέγχει την κινητικότητα του πεπτικού σωλήνα.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l-GR" sz="2000" i="1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Ορογόνος</a:t>
            </a:r>
            <a:r>
              <a:rPr lang="el-GR" sz="2000" dirty="0"/>
              <a:t> (στην εξωτερική επιφάνεια, </a:t>
            </a:r>
            <a:r>
              <a:rPr lang="el-GR" sz="2000" dirty="0" err="1"/>
              <a:t>μεσοθηλιακά</a:t>
            </a:r>
            <a:r>
              <a:rPr lang="el-GR" sz="2000" dirty="0"/>
              <a:t> κύτταρα και συνδετικός ιστός).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09F75-A2C5-4153-8F47-960F16D0793D}"/>
              </a:ext>
            </a:extLst>
          </p:cNvPr>
          <p:cNvSpPr txBox="1"/>
          <p:nvPr/>
        </p:nvSpPr>
        <p:spPr>
          <a:xfrm>
            <a:off x="1652530" y="6290631"/>
            <a:ext cx="8163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Η συγκεκριμένη διάταξη υπάρχει σε όλο τον πεπτικό σωλήνα εκτός του οισοφάγου, ο οποίος δεν έχει ορογόνο.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727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136" y="341603"/>
            <a:ext cx="8364100" cy="1639598"/>
          </a:xfrm>
        </p:spPr>
        <p:txBody>
          <a:bodyPr>
            <a:normAutofit/>
          </a:bodyPr>
          <a:lstStyle/>
          <a:p>
            <a:r>
              <a:rPr lang="el-GR" sz="3600" b="1" dirty="0"/>
              <a:t>Τοίχωμα στομάχου </a:t>
            </a:r>
            <a:r>
              <a:rPr lang="el-GR" sz="2800" dirty="0"/>
              <a:t>(τα </a:t>
            </a:r>
            <a:r>
              <a:rPr lang="el-GR" sz="2800" dirty="0" err="1"/>
              <a:t>απεικονιζόμενα</a:t>
            </a:r>
            <a:r>
              <a:rPr lang="el-GR" sz="2800" dirty="0"/>
              <a:t> στρώματα παρατηρούνται και στον υπόλοιπο πεπτικό σωλήνα εκτός του οισοφάγου)</a:t>
            </a:r>
            <a:endParaRPr lang="en-US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064118-7F02-4DE1-9AA9-5148AFCA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318" y="6927273"/>
            <a:ext cx="4543427" cy="46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NIH / National Cancer Institute [Public domain]</a:t>
            </a:r>
            <a:endParaRPr lang="el-GR" sz="1400" dirty="0"/>
          </a:p>
        </p:txBody>
      </p:sp>
      <p:pic>
        <p:nvPicPr>
          <p:cNvPr id="4" name="Picture 3" descr="https://upload.wikimedia.org/wikipedia/commons/6/64/Illu_stomach2.jpg">
            <a:extLst>
              <a:ext uri="{FF2B5EF4-FFF2-40B4-BE49-F238E27FC236}">
                <a16:creationId xmlns:a16="http://schemas.microsoft.com/office/drawing/2014/main" id="{12DD4A9A-8003-46BB-8EC5-6162F04031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36" y="1981201"/>
            <a:ext cx="8146706" cy="486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2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0DBBA7-1B06-4CD7-B42F-07ECAA42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024" y="1349899"/>
            <a:ext cx="7525850" cy="556554"/>
          </a:xfrm>
        </p:spPr>
        <p:txBody>
          <a:bodyPr/>
          <a:lstStyle/>
          <a:p>
            <a:pPr marL="0" indent="0">
              <a:buNone/>
            </a:pPr>
            <a:r>
              <a:rPr lang="el-GR" sz="2400" b="1" u="sng" dirty="0"/>
              <a:t>Είδη κυττάρων βλεννογόνου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645D1-0F61-4C75-9FF4-12B7D2E7DAF8}"/>
              </a:ext>
            </a:extLst>
          </p:cNvPr>
          <p:cNvSpPr txBox="1"/>
          <p:nvPr/>
        </p:nvSpPr>
        <p:spPr>
          <a:xfrm>
            <a:off x="1582116" y="2272168"/>
            <a:ext cx="82736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Προστατευτικά</a:t>
            </a:r>
            <a:r>
              <a:rPr lang="el-GR" sz="2000" dirty="0"/>
              <a:t> (πλακώδες επιθήλιο σε στόμα και οισοφάγο, </a:t>
            </a:r>
            <a:r>
              <a:rPr lang="el-GR" sz="2000" dirty="0" err="1"/>
              <a:t>βλεννοπαραγωγικά</a:t>
            </a:r>
            <a:r>
              <a:rPr lang="el-GR" sz="2000" dirty="0"/>
              <a:t> σε στομάχι και έντερο).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Απορροφητικά</a:t>
            </a:r>
            <a:r>
              <a:rPr lang="el-GR" sz="2000" dirty="0"/>
              <a:t> (κυρίως στο λεπτό </a:t>
            </a:r>
            <a:r>
              <a:rPr lang="el-GR" sz="2000" dirty="0" smtClean="0"/>
              <a:t>έντερο όπου βρίσκονται διατεταγμένα σε ειδική μορφολογία – κατά μήκος των «εντερικών λαχνών» από τις οποίες αποτελείται ο βλεννογόνος του  λεπτού εντέρου).</a:t>
            </a:r>
            <a:endParaRPr lang="el-GR" sz="2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Εξωκρινή εκκριτικά </a:t>
            </a:r>
            <a:r>
              <a:rPr lang="el-GR" sz="2000" dirty="0"/>
              <a:t>(σε στομάχι, λεπτό και παχύ έντερο εκκρίνουν διάφορα υγρά).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sz="2000" i="1" dirty="0"/>
              <a:t>Ενδοκρινή</a:t>
            </a:r>
            <a:r>
              <a:rPr lang="el-GR" sz="2000" dirty="0"/>
              <a:t> (κυρίως σε στομάχι και λεπτό έντερο, εκκρίνουν διάφορες ορμόνες).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60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ΑΠΟΡΡΟΦΗΤΙΚΑ ΚΥΤΤΑΡΑ ΕΝΤΕΡΙΚΟΥ ΒΛΕΝΝΟΓΟΝΟΥ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05" y="2932142"/>
            <a:ext cx="6357602" cy="3005079"/>
          </a:xfrm>
        </p:spPr>
      </p:pic>
      <p:sp>
        <p:nvSpPr>
          <p:cNvPr id="5" name="TextBox 4"/>
          <p:cNvSpPr txBox="1"/>
          <p:nvPr/>
        </p:nvSpPr>
        <p:spPr>
          <a:xfrm>
            <a:off x="1097280" y="6347012"/>
            <a:ext cx="885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CNX </a:t>
            </a:r>
            <a:r>
              <a:rPr lang="en-US" dirty="0" err="1"/>
              <a:t>OpenStax</a:t>
            </a:r>
            <a:r>
              <a:rPr lang="en-US" dirty="0"/>
              <a:t> [CC BY 4.0 (https://creativecommons.org/licenses/by/4.0)], via Wikimedia Commons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5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ΕΝΤΕΡΙΚΗ ΛΑΧΝΗ (ΒΛΕΝΝΟΓΟΝΟΣ ΛΕΠΤΟΥ ΕΝΤΕΡΟΥ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18" y="1743075"/>
            <a:ext cx="1713288" cy="4164013"/>
          </a:xfrm>
        </p:spPr>
      </p:pic>
      <p:sp>
        <p:nvSpPr>
          <p:cNvPr id="5" name="TextBox 4"/>
          <p:cNvSpPr txBox="1"/>
          <p:nvPr/>
        </p:nvSpPr>
        <p:spPr>
          <a:xfrm>
            <a:off x="1569422" y="6777531"/>
            <a:ext cx="81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Internet Archive Book Images [No restrictions], via Wikimedia Commons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-90027"/>
            <a:ext cx="9074726" cy="1239954"/>
          </a:xfrm>
        </p:spPr>
        <p:txBody>
          <a:bodyPr>
            <a:normAutofit/>
          </a:bodyPr>
          <a:lstStyle/>
          <a:p>
            <a:r>
              <a:rPr lang="el-GR" sz="4400" b="1" dirty="0"/>
              <a:t>ΟΡΓΑΝΑ ΠΕΠΤΙΚΟΥ ΣΥΣΤΗΜΑΤΟΣ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22218" y="6691745"/>
            <a:ext cx="8352281" cy="867930"/>
          </a:xfrm>
        </p:spPr>
        <p:txBody>
          <a:bodyPr>
            <a:noAutofit/>
          </a:bodyPr>
          <a:lstStyle/>
          <a:p>
            <a:r>
              <a:rPr lang="en-US" sz="1200" dirty="0" err="1"/>
              <a:t>Blausen</a:t>
            </a:r>
            <a:r>
              <a:rPr lang="en-US" sz="1200" dirty="0"/>
              <a:t>: </a:t>
            </a:r>
            <a:r>
              <a:rPr lang="en-US" sz="1200" dirty="0" err="1"/>
              <a:t>BruceBlaus</a:t>
            </a:r>
            <a:r>
              <a:rPr lang="en-US" sz="1200" dirty="0"/>
              <a:t>. When using this image in external sources it can be cited </a:t>
            </a:r>
            <a:r>
              <a:rPr lang="en-US" sz="1200" dirty="0" err="1"/>
              <a:t>as:Blausen.com</a:t>
            </a:r>
            <a:r>
              <a:rPr lang="en-US" sz="1200" dirty="0"/>
              <a:t> staff (2014). "Medical gallery of </a:t>
            </a:r>
            <a:r>
              <a:rPr lang="en-US" sz="1200" dirty="0" err="1"/>
              <a:t>Blausen</a:t>
            </a:r>
            <a:r>
              <a:rPr lang="en-US" sz="1200" dirty="0"/>
              <a:t> Medical 2014". </a:t>
            </a:r>
            <a:r>
              <a:rPr lang="en-US" sz="1200" dirty="0" err="1"/>
              <a:t>WikiJournal</a:t>
            </a:r>
            <a:r>
              <a:rPr lang="en-US" sz="1200" dirty="0"/>
              <a:t> of Medicine 1 (2). DOI:10.15347/</a:t>
            </a:r>
            <a:r>
              <a:rPr lang="en-US" sz="1200" dirty="0" err="1"/>
              <a:t>wjm</a:t>
            </a:r>
            <a:r>
              <a:rPr lang="en-US" sz="1200" dirty="0"/>
              <a:t>/2014.010. ISSN 2002-4436. [CC BY 3.0 (https://creativecommons.org/licenses/by/3.0)], from Wikimedia Commons </a:t>
            </a:r>
            <a:endParaRPr lang="el-GR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914400"/>
            <a:ext cx="6511637" cy="5777345"/>
          </a:xfrm>
        </p:spPr>
      </p:pic>
    </p:spTree>
    <p:extLst>
      <p:ext uri="{BB962C8B-B14F-4D97-AF65-F5344CB8AC3E}">
        <p14:creationId xmlns:p14="http://schemas.microsoft.com/office/powerpoint/2010/main" val="323405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9AAABA-EB60-480E-82C6-EA03900D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245" y="3825833"/>
            <a:ext cx="7525850" cy="545537"/>
          </a:xfrm>
        </p:spPr>
        <p:txBody>
          <a:bodyPr/>
          <a:lstStyle/>
          <a:p>
            <a:pPr marL="0" indent="0">
              <a:buNone/>
            </a:pPr>
            <a:r>
              <a:rPr lang="el-GR" sz="2000" b="1" u="sng" dirty="0"/>
              <a:t>Επί μέρους εξειδικευμένες λειτουργίες</a:t>
            </a:r>
            <a:endParaRPr lang="el-GR" sz="20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3BC20-E2BA-4FF7-9C15-C24030699F04}"/>
              </a:ext>
            </a:extLst>
          </p:cNvPr>
          <p:cNvSpPr txBox="1"/>
          <p:nvPr/>
        </p:nvSpPr>
        <p:spPr>
          <a:xfrm>
            <a:off x="1681073" y="4420354"/>
            <a:ext cx="77934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dirty="0"/>
              <a:t>Κατάτμηση.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l-G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dirty="0" err="1"/>
              <a:t>Περισταλτισμός</a:t>
            </a:r>
            <a:r>
              <a:rPr lang="el-GR" dirty="0"/>
              <a:t>.</a:t>
            </a:r>
          </a:p>
          <a:p>
            <a:pPr lvl="0"/>
            <a:r>
              <a:rPr lang="el-GR" sz="1600" dirty="0"/>
              <a:t>(προοδευτικά κύματα μυϊκών</a:t>
            </a:r>
          </a:p>
          <a:p>
            <a:pPr lvl="0"/>
            <a:r>
              <a:rPr lang="el-GR" sz="1600" dirty="0"/>
              <a:t> συστολών κατά μήκος ενός </a:t>
            </a:r>
          </a:p>
          <a:p>
            <a:pPr lvl="0"/>
            <a:r>
              <a:rPr lang="el-GR" sz="1600" dirty="0"/>
              <a:t> κοίλου οργάνου που </a:t>
            </a:r>
            <a:r>
              <a:rPr lang="el-GR" sz="1600" dirty="0" smtClean="0"/>
              <a:t>συμπιέζουν</a:t>
            </a:r>
          </a:p>
          <a:p>
            <a:pPr lvl="0"/>
            <a:r>
              <a:rPr lang="el-GR" sz="1600" dirty="0" smtClean="0"/>
              <a:t>τον </a:t>
            </a:r>
            <a:r>
              <a:rPr lang="el-GR" sz="1600" dirty="0"/>
              <a:t>αυλό </a:t>
            </a:r>
            <a:r>
              <a:rPr lang="el-GR" sz="1600" dirty="0" smtClean="0"/>
              <a:t>του – βλέπε επόμενη διαφάνεια)</a:t>
            </a:r>
            <a:endParaRPr lang="el-GR" sz="16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l-GR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l-GR" dirty="0"/>
              <a:t>Εκκρίσεις (πεπτικά υγρά, π.χ. σίελο, γαστρικό υγρό, χολή, παγκρεατικό και εντερικό υγρό).</a:t>
            </a:r>
          </a:p>
          <a:p>
            <a:endParaRPr lang="el-GR" dirty="0"/>
          </a:p>
        </p:txBody>
      </p:sp>
      <p:sp>
        <p:nvSpPr>
          <p:cNvPr id="14" name="Δεξί άγκιστρο 13">
            <a:extLst>
              <a:ext uri="{FF2B5EF4-FFF2-40B4-BE49-F238E27FC236}">
                <a16:creationId xmlns:a16="http://schemas.microsoft.com/office/drawing/2014/main" id="{D857528F-DDDA-42A3-B179-AB2E696631E2}"/>
              </a:ext>
            </a:extLst>
          </p:cNvPr>
          <p:cNvSpPr/>
          <p:nvPr/>
        </p:nvSpPr>
        <p:spPr>
          <a:xfrm>
            <a:off x="4382774" y="4421642"/>
            <a:ext cx="324308" cy="8537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5" name="Πλαίσιο κειμένου 2">
            <a:extLst>
              <a:ext uri="{FF2B5EF4-FFF2-40B4-BE49-F238E27FC236}">
                <a16:creationId xmlns:a16="http://schemas.microsoft.com/office/drawing/2014/main" id="{501C719F-05A7-4574-93DD-684632DA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878" y="4620912"/>
            <a:ext cx="4516651" cy="45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Κινητικότητα (προώθηση περιεχομένου)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0145" y="729861"/>
            <a:ext cx="845127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u="sng" dirty="0"/>
              <a:t>Γενικές λειτουργίες πεπτικού σωλήνα</a:t>
            </a:r>
            <a:endParaRPr lang="el-GR" sz="2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l-GR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prstClr val="black"/>
                </a:solidFill>
              </a:rPr>
              <a:t>Πρόσληψη</a:t>
            </a:r>
            <a:r>
              <a:rPr lang="el-GR" dirty="0">
                <a:solidFill>
                  <a:prstClr val="black"/>
                </a:solidFill>
              </a:rPr>
              <a:t>, πέψη</a:t>
            </a:r>
            <a:r>
              <a:rPr lang="el-GR" baseline="30000" dirty="0">
                <a:solidFill>
                  <a:prstClr val="black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*</a:t>
            </a:r>
            <a:r>
              <a:rPr lang="el-GR" dirty="0">
                <a:solidFill>
                  <a:prstClr val="black"/>
                </a:solidFill>
              </a:rPr>
              <a:t> θρεπτικών ουσιών και απορρόφηση (των επεξεργασμένων συστατικών των τροφών, π.χ. υδατάνθρακες, λίπη, πρωτεΐνες).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</a:rPr>
              <a:t>Αποβολή άχρηστων προϊόντων.</a:t>
            </a:r>
          </a:p>
          <a:p>
            <a:pPr lvl="0" algn="just"/>
            <a:endParaRPr lang="el-GR" dirty="0">
              <a:solidFill>
                <a:prstClr val="black"/>
              </a:solidFill>
            </a:endParaRPr>
          </a:p>
          <a:p>
            <a:pPr lvl="0" algn="just"/>
            <a:endParaRPr lang="el-GR" sz="1600" dirty="0">
              <a:solidFill>
                <a:prstClr val="black"/>
              </a:solidFill>
            </a:endParaRPr>
          </a:p>
          <a:p>
            <a:pPr lvl="0" algn="just"/>
            <a:r>
              <a:rPr lang="el-GR" sz="1600" baseline="30000" dirty="0">
                <a:solidFill>
                  <a:prstClr val="black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*</a:t>
            </a:r>
            <a:r>
              <a:rPr lang="el-GR" sz="1600" dirty="0">
                <a:solidFill>
                  <a:prstClr val="black"/>
                </a:solidFill>
              </a:rPr>
              <a:t> Ως </a:t>
            </a:r>
            <a:r>
              <a:rPr lang="el-GR" sz="1600" b="1" dirty="0">
                <a:solidFill>
                  <a:prstClr val="black"/>
                </a:solidFill>
              </a:rPr>
              <a:t>πέψη </a:t>
            </a:r>
            <a:r>
              <a:rPr lang="el-GR" sz="1600" dirty="0">
                <a:solidFill>
                  <a:prstClr val="black"/>
                </a:solidFill>
              </a:rPr>
              <a:t>εδώ εννοείται η </a:t>
            </a:r>
            <a:r>
              <a:rPr lang="el-GR" sz="1600" b="1" dirty="0">
                <a:solidFill>
                  <a:prstClr val="black"/>
                </a:solidFill>
              </a:rPr>
              <a:t>διάσπαση</a:t>
            </a:r>
            <a:r>
              <a:rPr lang="el-GR" sz="1600" dirty="0">
                <a:solidFill>
                  <a:prstClr val="black"/>
                </a:solidFill>
              </a:rPr>
              <a:t> των </a:t>
            </a:r>
            <a:r>
              <a:rPr lang="el-GR" sz="1600" dirty="0" err="1">
                <a:solidFill>
                  <a:prstClr val="black"/>
                </a:solidFill>
              </a:rPr>
              <a:t>προσληφθέντων</a:t>
            </a:r>
            <a:r>
              <a:rPr lang="el-GR" sz="1600" dirty="0">
                <a:solidFill>
                  <a:prstClr val="black"/>
                </a:solidFill>
              </a:rPr>
              <a:t> τροφών και όχι το σύνολο των πεπτικών λειτουργιών. </a:t>
            </a:r>
          </a:p>
          <a:p>
            <a:pPr lvl="0"/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8" y="355457"/>
            <a:ext cx="8700653" cy="752907"/>
          </a:xfrm>
        </p:spPr>
        <p:txBody>
          <a:bodyPr>
            <a:normAutofit/>
          </a:bodyPr>
          <a:lstStyle/>
          <a:p>
            <a:r>
              <a:rPr lang="el-GR" sz="3600" b="1" dirty="0"/>
              <a:t>Κινητικότητα οισοφαγικού τοιχώματος</a:t>
            </a:r>
            <a:endParaRPr lang="en-US" sz="3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1F5D63-24E4-4CA0-AED0-975055493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827" y="6858000"/>
            <a:ext cx="7525850" cy="42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Auawise</a:t>
            </a:r>
            <a:r>
              <a:rPr lang="en-US" sz="1400" dirty="0"/>
              <a:t> [CC BY-SA 4.0 (</a:t>
            </a:r>
            <a:r>
              <a:rPr lang="en-US" sz="1400" u="sng" dirty="0">
                <a:hlinkClick r:id="rId2"/>
              </a:rPr>
              <a:t>https://creativecommons.org/licenses/by-sa/4.0</a:t>
            </a:r>
            <a:r>
              <a:rPr lang="en-US" sz="1400" dirty="0"/>
              <a:t>)]</a:t>
            </a:r>
            <a:endParaRPr lang="el-GR" sz="1400" dirty="0"/>
          </a:p>
        </p:txBody>
      </p:sp>
      <p:pic>
        <p:nvPicPr>
          <p:cNvPr id="4" name="Picture 4" descr="https://upload.wikimedia.org/wikipedia/commons/0/0f/Peristalsis.gif">
            <a:extLst>
              <a:ext uri="{FF2B5EF4-FFF2-40B4-BE49-F238E27FC236}">
                <a16:creationId xmlns:a16="http://schemas.microsoft.com/office/drawing/2014/main" id="{185261B2-9FEB-4023-BE69-6AE5681904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581" y="1108365"/>
            <a:ext cx="3945618" cy="5749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1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D9331-C317-4B63-B609-242254E3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στομάχου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186CA5-5CEC-45C8-BECC-83836EB4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2008999"/>
            <a:ext cx="8041641" cy="4164129"/>
          </a:xfrm>
        </p:spPr>
        <p:txBody>
          <a:bodyPr>
            <a:normAutofit fontScale="92500"/>
          </a:bodyPr>
          <a:lstStyle/>
          <a:p>
            <a:pPr algn="just"/>
            <a:r>
              <a:rPr lang="el-GR" i="1" dirty="0"/>
              <a:t>Αποθήκευση τροφών </a:t>
            </a:r>
            <a:r>
              <a:rPr lang="el-GR" dirty="0"/>
              <a:t>(στο σώμα του στομάχου).</a:t>
            </a:r>
          </a:p>
          <a:p>
            <a:pPr algn="just"/>
            <a:r>
              <a:rPr lang="el-GR" i="1" dirty="0"/>
              <a:t>Ανάδευση, ανάμιξη και διάλυσή τους </a:t>
            </a:r>
            <a:r>
              <a:rPr lang="el-GR" dirty="0"/>
              <a:t>(κυρίως στο πυλωρικό άντρο), μέσα στο γαστρικό υγρό που αποτελείται κυρίως από </a:t>
            </a:r>
            <a:r>
              <a:rPr lang="en-US" dirty="0"/>
              <a:t>HCL </a:t>
            </a:r>
            <a:r>
              <a:rPr lang="el-GR" dirty="0"/>
              <a:t>(περίπου 2</a:t>
            </a:r>
            <a:r>
              <a:rPr lang="en-US" dirty="0" err="1"/>
              <a:t>lt</a:t>
            </a:r>
            <a:r>
              <a:rPr lang="en-US" dirty="0"/>
              <a:t> </a:t>
            </a:r>
            <a:r>
              <a:rPr lang="el-GR" dirty="0"/>
              <a:t>ημερησίως).</a:t>
            </a:r>
          </a:p>
          <a:p>
            <a:pPr algn="just"/>
            <a:r>
              <a:rPr lang="el-GR" i="1" dirty="0"/>
              <a:t>Έναρξη της πέψης (διάσπασης) των τροφών </a:t>
            </a:r>
            <a:r>
              <a:rPr lang="el-GR" dirty="0"/>
              <a:t>(με την βοήθεια του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l-GR" dirty="0"/>
              <a:t>και του ενζύμου πεψίνη που διασπά τις πρωτεΐνες) και σχηματισμός του </a:t>
            </a:r>
            <a:r>
              <a:rPr lang="el-GR" b="1" dirty="0"/>
              <a:t>χυμού </a:t>
            </a:r>
            <a:r>
              <a:rPr lang="el-GR" dirty="0"/>
              <a:t>(ονομασία του επεξεργασμένου γαστρικού περιεχομένου). </a:t>
            </a:r>
          </a:p>
          <a:p>
            <a:pPr algn="just"/>
            <a:r>
              <a:rPr lang="el-GR" i="1" dirty="0"/>
              <a:t>Εξουδετέρωση (των περισσότερων) βακτηρίων </a:t>
            </a:r>
            <a:r>
              <a:rPr lang="el-GR" dirty="0"/>
              <a:t>που περιέχονται στις τροφές από το </a:t>
            </a:r>
            <a:r>
              <a:rPr lang="en-US" dirty="0"/>
              <a:t>HCl.</a:t>
            </a:r>
          </a:p>
          <a:p>
            <a:pPr algn="just"/>
            <a:r>
              <a:rPr lang="el-GR" i="1" dirty="0"/>
              <a:t>Περιορισμένη απορρόφηση</a:t>
            </a:r>
            <a:r>
              <a:rPr lang="el-GR" dirty="0"/>
              <a:t> συστατικών των τροφών.</a:t>
            </a:r>
          </a:p>
          <a:p>
            <a:pPr algn="just"/>
            <a:r>
              <a:rPr lang="el-GR" i="1" dirty="0"/>
              <a:t>Προώθηση περιεχομένου προς το 12κτυλο </a:t>
            </a:r>
            <a:r>
              <a:rPr lang="el-GR" dirty="0"/>
              <a:t>(γαστρική κένωση).</a:t>
            </a:r>
          </a:p>
        </p:txBody>
      </p:sp>
    </p:spTree>
    <p:extLst>
      <p:ext uri="{BB962C8B-B14F-4D97-AF65-F5344CB8AC3E}">
        <p14:creationId xmlns:p14="http://schemas.microsoft.com/office/powerpoint/2010/main" val="41579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501" y="390983"/>
            <a:ext cx="8150168" cy="758944"/>
          </a:xfrm>
        </p:spPr>
        <p:txBody>
          <a:bodyPr>
            <a:normAutofit/>
          </a:bodyPr>
          <a:lstStyle/>
          <a:p>
            <a:r>
              <a:rPr lang="el-GR" sz="3600" b="1" dirty="0"/>
              <a:t>Στόμαχος (εσωτερική επιφάνεια)</a:t>
            </a:r>
            <a:endParaRPr lang="en-US" sz="3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D1E508-E98C-4AD9-BB0F-CFFB47AD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86" y="6899564"/>
            <a:ext cx="3360999" cy="447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cancer.gov [Public domain]</a:t>
            </a:r>
            <a:endParaRPr lang="el-GR" sz="1400" dirty="0"/>
          </a:p>
          <a:p>
            <a:endParaRPr lang="el-GR" sz="1600" dirty="0"/>
          </a:p>
        </p:txBody>
      </p:sp>
      <p:pic>
        <p:nvPicPr>
          <p:cNvPr id="4" name="Picture 1" descr="C:\Users\Sofia\Documents\Illu_stomach.jpg">
            <a:extLst>
              <a:ext uri="{FF2B5EF4-FFF2-40B4-BE49-F238E27FC236}">
                <a16:creationId xmlns:a16="http://schemas.microsoft.com/office/drawing/2014/main" id="{A2A0BF14-935B-45B6-A512-0871FD7606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345" y="1149927"/>
            <a:ext cx="6511637" cy="5749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0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05132-B6C6-49D2-85C0-677E4EE3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092201"/>
            <a:ext cx="7952741" cy="56016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b="1" dirty="0"/>
              <a:t>Η κινητικότητα του στομάχου και η έκκριση </a:t>
            </a:r>
            <a:r>
              <a:rPr lang="en-US" sz="2400" b="1" dirty="0"/>
              <a:t>HCl </a:t>
            </a:r>
            <a:r>
              <a:rPr lang="el-GR" sz="2400" b="1" dirty="0"/>
              <a:t>επηρεάζονται από παράγοντες: </a:t>
            </a:r>
          </a:p>
          <a:p>
            <a:pPr algn="just"/>
            <a:r>
              <a:rPr lang="el-GR" b="1" dirty="0"/>
              <a:t>Μηχανικούς και χημικούς </a:t>
            </a:r>
            <a:r>
              <a:rPr lang="el-GR" dirty="0"/>
              <a:t>(είσοδος τροφής και διάταση τοιχώματος, σύσταση περιεχομένου π.χ. πλούσιο σε πρωτεΐνες)</a:t>
            </a:r>
            <a:r>
              <a:rPr lang="en-US" dirty="0"/>
              <a:t>, </a:t>
            </a:r>
            <a:r>
              <a:rPr lang="el-GR" dirty="0"/>
              <a:t>αυξάνουν την κινητικότητα και την έκκριση </a:t>
            </a:r>
            <a:r>
              <a:rPr lang="en-US" dirty="0" err="1"/>
              <a:t>HCl</a:t>
            </a:r>
            <a:r>
              <a:rPr lang="en-US" dirty="0"/>
              <a:t>.</a:t>
            </a:r>
            <a:endParaRPr lang="el-GR" dirty="0"/>
          </a:p>
          <a:p>
            <a:pPr algn="just"/>
            <a:r>
              <a:rPr lang="el-GR" b="1" dirty="0"/>
              <a:t>Νευρικούς</a:t>
            </a:r>
            <a:r>
              <a:rPr lang="el-GR" dirty="0"/>
              <a:t> (οπτικά, γευστικά και οσφρητικά ερεθίσματα, αλλά και διάφορες συναισθηματικές καταστάσεις μέσω του αυτόνομου νευρικού συστήματος –συμπαθητικό / παρασυμπαθητικό).</a:t>
            </a:r>
          </a:p>
          <a:p>
            <a:pPr algn="just"/>
            <a:r>
              <a:rPr lang="el-GR" b="1" dirty="0"/>
              <a:t>Ορμονικούς</a:t>
            </a:r>
            <a:r>
              <a:rPr lang="el-GR" dirty="0"/>
              <a:t> (διάφορες ορμόνες του γαστρεντερικού, ιδιαίτερα η </a:t>
            </a:r>
            <a:r>
              <a:rPr lang="el-GR" dirty="0" err="1"/>
              <a:t>γαστρίνη</a:t>
            </a:r>
            <a:r>
              <a:rPr lang="el-GR" dirty="0"/>
              <a:t> που εκκρίνεται από το πυλωρικό άντρο υπό την επίδραση νευρικών ερεθισμάτων αλλά και της παρουσίας τροφής και αυξάνει τόσο την έκκριση </a:t>
            </a:r>
            <a:r>
              <a:rPr lang="en-US" dirty="0"/>
              <a:t>HCl </a:t>
            </a:r>
            <a:r>
              <a:rPr lang="el-GR" dirty="0"/>
              <a:t>όσο και την κινητικότητα).</a:t>
            </a:r>
          </a:p>
          <a:p>
            <a:pPr algn="just"/>
            <a:r>
              <a:rPr lang="el-GR" b="1" dirty="0"/>
              <a:t>Όγκος, σύσταση και συγκέντρωση περιεχομένου στο 12κτυλο </a:t>
            </a:r>
            <a:r>
              <a:rPr lang="el-GR" dirty="0"/>
              <a:t>(μεγάλη διάταση, </a:t>
            </a:r>
            <a:r>
              <a:rPr lang="el-GR" dirty="0" err="1"/>
              <a:t>υπερτονικότητα</a:t>
            </a:r>
            <a:r>
              <a:rPr lang="el-GR" dirty="0"/>
              <a:t>, αυξημένη παρουσία λίπους και υψηλή οξύτητα) αναστέλλουν την γαστρική κένωση αλλά και την περαιτέρω έκκριση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l-GR" dirty="0"/>
              <a:t>από το στομάχι. </a:t>
            </a:r>
          </a:p>
        </p:txBody>
      </p:sp>
    </p:spTree>
    <p:extLst>
      <p:ext uri="{BB962C8B-B14F-4D97-AF65-F5344CB8AC3E}">
        <p14:creationId xmlns:p14="http://schemas.microsoft.com/office/powerpoint/2010/main" val="16253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11547C-767A-4839-AC28-63560C42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687966"/>
            <a:ext cx="7756145" cy="1411944"/>
          </a:xfrm>
        </p:spPr>
        <p:txBody>
          <a:bodyPr>
            <a:normAutofit/>
          </a:bodyPr>
          <a:lstStyle/>
          <a:p>
            <a:r>
              <a:rPr lang="el-GR" sz="2800" b="1" dirty="0"/>
              <a:t>Σύνοψη Λειτουργιών Οργάνων Πεπτικού </a:t>
            </a:r>
            <a:r>
              <a:rPr lang="el-GR" sz="2800" b="1" dirty="0" smtClean="0"/>
              <a:t>Σωλήνα</a:t>
            </a: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4F27DD-6BC5-4084-896E-A4587351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304" y="2099910"/>
            <a:ext cx="8073137" cy="4365893"/>
          </a:xfrm>
        </p:spPr>
        <p:txBody>
          <a:bodyPr/>
          <a:lstStyle/>
          <a:p>
            <a:pPr algn="just"/>
            <a:r>
              <a:rPr lang="el-GR" b="1" dirty="0"/>
              <a:t>Στοματική κοιλότητα</a:t>
            </a:r>
            <a:r>
              <a:rPr lang="el-GR" dirty="0"/>
              <a:t>: Μάσηση τροφής. Ανάμιξη με σίελο, μερική διάσπαση πολυσακχαριτών από το ένζυμο </a:t>
            </a:r>
            <a:r>
              <a:rPr lang="el-GR" dirty="0" err="1"/>
              <a:t>αμυλάση</a:t>
            </a:r>
            <a:r>
              <a:rPr lang="el-GR" dirty="0"/>
              <a:t>.</a:t>
            </a:r>
          </a:p>
          <a:p>
            <a:pPr algn="just"/>
            <a:r>
              <a:rPr lang="el-GR" b="1" dirty="0"/>
              <a:t>Φάρυγγας</a:t>
            </a:r>
            <a:r>
              <a:rPr lang="el-GR" dirty="0"/>
              <a:t>: Κατάποση τροφής με ταυτόχρονο αποκλεισμό της διόδου προς την ρινική κοιλότητα (ανύψωση μαλακής υπερώας) και προς τον λάρυγγα (σύγκλειση γλωττίδας).</a:t>
            </a:r>
          </a:p>
          <a:p>
            <a:pPr algn="just"/>
            <a:r>
              <a:rPr lang="el-GR" b="1" dirty="0"/>
              <a:t>Οισοφάγος</a:t>
            </a:r>
            <a:r>
              <a:rPr lang="el-GR" dirty="0"/>
              <a:t>: Ολοκλήρωση κατάποσης τροφής και προώθησή της προς το στόμαχο (με περισταλτικά κύματα).</a:t>
            </a:r>
          </a:p>
          <a:p>
            <a:pPr algn="just"/>
            <a:r>
              <a:rPr lang="el-GR" b="1" dirty="0"/>
              <a:t>Στόμαχος</a:t>
            </a:r>
            <a:r>
              <a:rPr lang="el-GR" dirty="0"/>
              <a:t>: Ανάμιξη και διάλυση των τροφών με το γαστρικό υγρό (κυρίως </a:t>
            </a:r>
            <a:r>
              <a:rPr lang="en-US" dirty="0"/>
              <a:t>HCl). </a:t>
            </a:r>
            <a:r>
              <a:rPr lang="el-GR" dirty="0"/>
              <a:t>Διάσπαση τροφών από το </a:t>
            </a:r>
            <a:r>
              <a:rPr lang="en-US" dirty="0"/>
              <a:t>HCl (</a:t>
            </a:r>
            <a:r>
              <a:rPr lang="el-GR" dirty="0"/>
              <a:t>πρωτεΐνες και υδατάνθρακες) και από το ένζυμο πεψίνη (μόνο πρωτεΐνες). Καταστροφή βακτηρίων (</a:t>
            </a:r>
            <a:r>
              <a:rPr lang="en-US" dirty="0"/>
              <a:t>HCl)</a:t>
            </a:r>
            <a:r>
              <a:rPr lang="el-GR" dirty="0"/>
              <a:t>. Προώθηση περιεχομένου (χυμού) προς το 12δάκτυλο. </a:t>
            </a:r>
          </a:p>
        </p:txBody>
      </p:sp>
    </p:spTree>
    <p:extLst>
      <p:ext uri="{BB962C8B-B14F-4D97-AF65-F5344CB8AC3E}">
        <p14:creationId xmlns:p14="http://schemas.microsoft.com/office/powerpoint/2010/main" val="1637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9B9B68-260B-4A19-B66C-F65F321F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975" y="1731265"/>
            <a:ext cx="7525850" cy="4401311"/>
          </a:xfrm>
        </p:spPr>
        <p:txBody>
          <a:bodyPr/>
          <a:lstStyle/>
          <a:p>
            <a:pPr algn="just"/>
            <a:r>
              <a:rPr lang="el-GR" b="1" dirty="0"/>
              <a:t>Λεπτό έντερο</a:t>
            </a:r>
            <a:r>
              <a:rPr lang="el-GR" dirty="0"/>
              <a:t>: Ανάμιξη του γαστρικού περιεχομένου (χυμού) με την χολή και το παγκρεατικό υγρό, τα οποία εξουδετερώνουν με τα </a:t>
            </a:r>
            <a:r>
              <a:rPr lang="el-GR" dirty="0" err="1"/>
              <a:t>διττανθρακικά</a:t>
            </a:r>
            <a:r>
              <a:rPr lang="el-GR" dirty="0"/>
              <a:t> τους ιόντα το </a:t>
            </a:r>
            <a:r>
              <a:rPr lang="en-US" dirty="0"/>
              <a:t>HCl </a:t>
            </a:r>
            <a:r>
              <a:rPr lang="el-GR" dirty="0"/>
              <a:t>(το οποίο ελαττώνει ή και αναστέλλει την πέψη των τροφών από τα ειδικά μόρια αυτών των υγρών (χολικά άλατα, παγκρεατικά ένζυμα)).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i="1" dirty="0"/>
              <a:t>Πέψη (διάσπαση) λιπών </a:t>
            </a:r>
            <a:r>
              <a:rPr lang="el-GR" dirty="0"/>
              <a:t>από τα χολικά άλατα (χολή) και την παγκρεατική </a:t>
            </a:r>
            <a:r>
              <a:rPr lang="el-GR" dirty="0" err="1" smtClean="0"/>
              <a:t>λιπάση</a:t>
            </a:r>
            <a:endParaRPr lang="el-GR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i="1" dirty="0" smtClean="0"/>
              <a:t>Πρωτεϊνών</a:t>
            </a:r>
            <a:r>
              <a:rPr lang="el-GR" dirty="0" smtClean="0"/>
              <a:t> </a:t>
            </a:r>
            <a:r>
              <a:rPr lang="el-GR" dirty="0"/>
              <a:t>(από τα παγκρεατικά ένζυμα (θρυψίνη, </a:t>
            </a:r>
            <a:r>
              <a:rPr lang="el-GR" dirty="0" err="1" smtClean="0"/>
              <a:t>χυμοθρυψίνη</a:t>
            </a:r>
            <a:r>
              <a:rPr lang="el-GR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i="1" dirty="0" smtClean="0"/>
              <a:t>Υδατανθράκων</a:t>
            </a:r>
            <a:r>
              <a:rPr lang="el-GR" dirty="0" smtClean="0"/>
              <a:t> </a:t>
            </a:r>
            <a:r>
              <a:rPr lang="el-GR" dirty="0"/>
              <a:t>από την παγκρεατική </a:t>
            </a:r>
            <a:r>
              <a:rPr lang="el-GR" dirty="0" err="1"/>
              <a:t>αμυλάση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1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2F1E82-2D11-4F27-B421-11E056CC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591" y="1133856"/>
            <a:ext cx="7525850" cy="5913119"/>
          </a:xfrm>
        </p:spPr>
        <p:txBody>
          <a:bodyPr>
            <a:normAutofit fontScale="92500"/>
          </a:bodyPr>
          <a:lstStyle/>
          <a:p>
            <a:pPr algn="just"/>
            <a:r>
              <a:rPr lang="el-GR" b="1" dirty="0"/>
              <a:t>Απορρόφηση</a:t>
            </a:r>
            <a:r>
              <a:rPr lang="el-GR" dirty="0"/>
              <a:t> των διασπασμένων συστατικών των τροφών αλλά και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l-GR" dirty="0"/>
              <a:t>βιταμινών,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Cl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l-GR" dirty="0"/>
              <a:t>και άλλων ηλεκτρολυτών και μετάλλων (π.χ. </a:t>
            </a:r>
            <a:r>
              <a:rPr lang="en-US" dirty="0"/>
              <a:t>Fe) </a:t>
            </a:r>
            <a:r>
              <a:rPr lang="el-GR" dirty="0"/>
              <a:t>από τα επιθηλιακά κύτταρα του λεπτού εντέρου και διοχέτευσή τους στην φλεβική κυκλοφορία και στη συνέχεια στο ήπαρ (μέσω της πυλαίας φλέβας) για περαιτέρω επεξεργασία και αξιοποίηση. (Εξαίρεση αποτελεί η πλειονότητα των λιπών που εισέρχεται στην λεμφική κυκλοφορία και επομένως δεν περνάει από το ήπαρ).</a:t>
            </a:r>
          </a:p>
          <a:p>
            <a:pPr algn="just"/>
            <a:r>
              <a:rPr lang="el-GR" b="1" dirty="0"/>
              <a:t>Προώθηση περιεχομένου </a:t>
            </a:r>
            <a:r>
              <a:rPr lang="el-GR" dirty="0"/>
              <a:t>προς το παχύ έντερο με κινήσεις κατάτμησης (που βοηθούν επίσης στην διάσπαση και απορρόφηση των τροφών).</a:t>
            </a:r>
          </a:p>
          <a:p>
            <a:pPr algn="just"/>
            <a:r>
              <a:rPr lang="el-GR" b="1" dirty="0"/>
              <a:t>Παχύ έντερο</a:t>
            </a:r>
            <a:r>
              <a:rPr lang="el-GR" dirty="0"/>
              <a:t>. Προσωρινή αποθήκευση άπεπτων ουσιών. Περιορισμένη απορρόφηση Η</a:t>
            </a:r>
            <a:r>
              <a:rPr lang="el-GR" baseline="-25000" dirty="0"/>
              <a:t>2</a:t>
            </a:r>
            <a:r>
              <a:rPr lang="el-GR" dirty="0"/>
              <a:t>Ο και αλάτων που οδηγεί σε συμπύκνωση των άπεπτων ουσιών. Λίπανση του περιεχομένου από την </a:t>
            </a:r>
            <a:r>
              <a:rPr lang="el-GR" dirty="0" smtClean="0"/>
              <a:t>εκκρινόμενη </a:t>
            </a:r>
            <a:r>
              <a:rPr lang="el-GR" dirty="0"/>
              <a:t>βλέννα. Προώθηση (με αργό ρυθμό) του περιεχομένου (κοπράνων) προς το τελικό τμήμα του παχέος εντέρου (ορθό) του οποίου η διάταση από την είσοδο των κοπράνων ενεργοποιεί αντανακλαστικά την αφόδευση (αποβολή κοπράνων) μέσω του πρωκτού.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30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564213"/>
            <a:ext cx="8340436" cy="848951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ΗΠΑΡ – ΧΟΛΗΦΟΡΑ - ΠΑΓΚΡΕΑΣ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1413164"/>
            <a:ext cx="6525490" cy="4779818"/>
          </a:xfrm>
        </p:spPr>
      </p:pic>
      <p:sp>
        <p:nvSpPr>
          <p:cNvPr id="5" name="TextBox 4"/>
          <p:cNvSpPr txBox="1"/>
          <p:nvPr/>
        </p:nvSpPr>
        <p:spPr>
          <a:xfrm>
            <a:off x="2130014" y="6400800"/>
            <a:ext cx="7304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Anatomy of liver: </a:t>
            </a:r>
            <a:r>
              <a:rPr lang="en-US" sz="1400" dirty="0" err="1"/>
              <a:t>Jiju</a:t>
            </a:r>
            <a:r>
              <a:rPr lang="en-US" sz="1400" dirty="0"/>
              <a:t> Kurian </a:t>
            </a:r>
            <a:r>
              <a:rPr lang="en-US" sz="1400" dirty="0" err="1"/>
              <a:t>Punnoose</a:t>
            </a:r>
            <a:r>
              <a:rPr lang="en-US" sz="1400" dirty="0"/>
              <a:t> [GFDL (http://www.gnu.org/copyleft/fdl.html) or CC BY-SA 4.0 (https://creativecommons.org/licenses/by-sa/4.0)], from Wikimedia Commons 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5196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A6FC2-A4EB-4142-B258-81F4E803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1" y="687966"/>
            <a:ext cx="8229599" cy="141194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Φυσιολογία ηπατικής λειτουργίας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9CEA16-15BC-4C18-A072-9F036504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15" y="1923641"/>
            <a:ext cx="8229598" cy="2394972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Το ήπαρ παράγει την χολή και την εκκρίνει στο 12κτυλο (μέσω του χοληδόχου πόρου) για την πέψη και απορρόφηση των λιπιδίων. Ωστόσο, έχει πολλές άλλες λειτουργίες καθώς το σύνολο των </a:t>
            </a:r>
            <a:r>
              <a:rPr lang="el-GR" dirty="0" err="1"/>
              <a:t>απορροφούμενων</a:t>
            </a:r>
            <a:r>
              <a:rPr lang="el-GR" dirty="0"/>
              <a:t> στο έντερο θρεπτικών ουσιών μεταβαίνει στο ήπαρ (μέσω της πυλαίας φλέβας) όπου και </a:t>
            </a:r>
            <a:r>
              <a:rPr lang="el-GR" dirty="0" err="1"/>
              <a:t>μεταβολίζονται</a:t>
            </a:r>
            <a:r>
              <a:rPr lang="el-GR" dirty="0"/>
              <a:t> από τα </a:t>
            </a:r>
            <a:r>
              <a:rPr lang="el-GR" dirty="0" err="1"/>
              <a:t>ηπατοκύτταρα</a:t>
            </a:r>
            <a:r>
              <a:rPr lang="el-GR" dirty="0"/>
              <a:t>. Οι βασικές λειτουργίες του ήπατος συνοψίζονται επομένως στις εξής κατηγορίες: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75DEF-7E3E-4061-A8C3-085B5E2181E3}"/>
              </a:ext>
            </a:extLst>
          </p:cNvPr>
          <p:cNvSpPr txBox="1"/>
          <p:nvPr/>
        </p:nvSpPr>
        <p:spPr>
          <a:xfrm>
            <a:off x="1559778" y="4318613"/>
            <a:ext cx="8531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just"/>
            <a:r>
              <a:rPr lang="el-GR" b="1" dirty="0"/>
              <a:t>1) </a:t>
            </a:r>
            <a:r>
              <a:rPr lang="el-GR" dirty="0"/>
              <a:t>	</a:t>
            </a:r>
            <a:r>
              <a:rPr lang="el-GR" b="1" dirty="0"/>
              <a:t>Παραγωγή και έκκριση χολής</a:t>
            </a:r>
            <a:r>
              <a:rPr lang="el-GR" dirty="0"/>
              <a:t>: Απορρόφηση από το έντερο λιπών και λιποδιαλυτών βιταμινών (</a:t>
            </a:r>
            <a:r>
              <a:rPr lang="en-US" dirty="0"/>
              <a:t>A</a:t>
            </a:r>
            <a:r>
              <a:rPr lang="el-GR" dirty="0"/>
              <a:t>, </a:t>
            </a:r>
            <a:r>
              <a:rPr lang="en-US" dirty="0"/>
              <a:t>D</a:t>
            </a:r>
            <a:r>
              <a:rPr lang="el-GR" dirty="0"/>
              <a:t>, </a:t>
            </a:r>
            <a:r>
              <a:rPr lang="en-US" dirty="0"/>
              <a:t>B</a:t>
            </a:r>
            <a:r>
              <a:rPr lang="el-GR" dirty="0"/>
              <a:t>12, </a:t>
            </a:r>
            <a:r>
              <a:rPr lang="el-GR" dirty="0" err="1"/>
              <a:t>φυλλικό</a:t>
            </a:r>
            <a:r>
              <a:rPr lang="el-GR" dirty="0"/>
              <a:t> οξύ).</a:t>
            </a:r>
          </a:p>
          <a:p>
            <a:pPr marL="452438" indent="-452438" algn="just"/>
            <a:r>
              <a:rPr lang="el-GR" b="1" dirty="0"/>
              <a:t>2) </a:t>
            </a:r>
            <a:r>
              <a:rPr lang="el-GR" dirty="0"/>
              <a:t>	</a:t>
            </a:r>
            <a:r>
              <a:rPr lang="el-GR" b="1" dirty="0"/>
              <a:t>Παραγωγή ενέργειας</a:t>
            </a:r>
            <a:r>
              <a:rPr lang="el-GR" dirty="0"/>
              <a:t>: Μέσω μεταβολισμού υδατανθράκων (κατανάλωση αλλά και παραγωγή γλυκόζης –</a:t>
            </a:r>
            <a:r>
              <a:rPr lang="el-GR" dirty="0" err="1"/>
              <a:t>νεογλυκογένεση</a:t>
            </a:r>
            <a:r>
              <a:rPr lang="el-GR" dirty="0"/>
              <a:t>- και αποθήκευσή της με την μορφή γλυκογόνου), λιπών και πρωτεϊνών (</a:t>
            </a:r>
            <a:r>
              <a:rPr lang="el-GR" i="1" dirty="0"/>
              <a:t>ενδιάμεσος μεταβολισμός</a:t>
            </a:r>
            <a:r>
              <a:rPr lang="el-GR" dirty="0"/>
              <a:t>).</a:t>
            </a:r>
          </a:p>
          <a:p>
            <a:pPr marL="452438" indent="-452438" algn="just"/>
            <a:r>
              <a:rPr lang="el-GR" b="1" dirty="0"/>
              <a:t>3) </a:t>
            </a:r>
            <a:r>
              <a:rPr lang="el-GR" dirty="0"/>
              <a:t>	</a:t>
            </a:r>
            <a:r>
              <a:rPr lang="el-GR" b="1" dirty="0" err="1"/>
              <a:t>Πρωτεϊνοσύνθεση</a:t>
            </a:r>
            <a:r>
              <a:rPr lang="el-GR" dirty="0"/>
              <a:t>: Σύνθεση </a:t>
            </a:r>
            <a:r>
              <a:rPr lang="el-GR" dirty="0" err="1"/>
              <a:t>λευκωματίνης</a:t>
            </a:r>
            <a:r>
              <a:rPr lang="el-GR" dirty="0"/>
              <a:t>, παραγόντων πήξεως αίματος, αλλά και πρωτεϊνών μεταφοράς π.χ. </a:t>
            </a:r>
            <a:r>
              <a:rPr lang="el-GR" dirty="0" err="1"/>
              <a:t>τρανσφερίνη</a:t>
            </a:r>
            <a:r>
              <a:rPr lang="el-GR" dirty="0"/>
              <a:t> (μεταφορά </a:t>
            </a:r>
            <a:r>
              <a:rPr lang="en-US" dirty="0"/>
              <a:t>Fe</a:t>
            </a:r>
            <a:r>
              <a:rPr lang="el-GR" dirty="0"/>
              <a:t>).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9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62A6BE-9A3E-47D9-93DF-DC1325F7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085" y="1697772"/>
            <a:ext cx="7984028" cy="41641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i="1" dirty="0"/>
              <a:t>Είναι το σύνολο των οργάνων που συμμετέχουν στην διαδικασία της πέψης</a:t>
            </a:r>
            <a:r>
              <a:rPr lang="el-GR" sz="2400" dirty="0"/>
              <a:t> που είναι η λειτουργία του πεπτικού και περιλαμβάνει: </a:t>
            </a:r>
          </a:p>
          <a:p>
            <a:pPr marL="0" indent="0" algn="just">
              <a:buNone/>
            </a:pPr>
            <a:r>
              <a:rPr lang="el-GR" sz="2400" dirty="0"/>
              <a:t>α) την πρόσληψη των τροφών, </a:t>
            </a:r>
          </a:p>
          <a:p>
            <a:pPr marL="0" indent="0" algn="just">
              <a:buNone/>
            </a:pPr>
            <a:r>
              <a:rPr lang="el-GR" sz="2400" dirty="0"/>
              <a:t>β) την διάσπασή τους στα επιμέρους συστατικά, </a:t>
            </a:r>
          </a:p>
          <a:p>
            <a:pPr marL="0" indent="0" algn="just">
              <a:buNone/>
            </a:pPr>
            <a:r>
              <a:rPr lang="el-GR" sz="2400" dirty="0"/>
              <a:t>γ) την απορρόφηση των θρεπτικών ουσιών, </a:t>
            </a:r>
          </a:p>
          <a:p>
            <a:pPr marL="0" indent="0" algn="just">
              <a:buNone/>
            </a:pPr>
            <a:r>
              <a:rPr lang="el-GR" sz="2400" dirty="0"/>
              <a:t>δ) τον σχηματισμό και την αποβολή των κοπράνων. </a:t>
            </a:r>
          </a:p>
          <a:p>
            <a:pPr marL="0" indent="0" algn="just">
              <a:buNone/>
            </a:pPr>
            <a:r>
              <a:rPr lang="el-GR" sz="2400" dirty="0"/>
              <a:t>Διαιρείται στον </a:t>
            </a:r>
            <a:r>
              <a:rPr lang="el-GR" sz="2400" b="1" dirty="0"/>
              <a:t>πεπτικό σωλήνα</a:t>
            </a:r>
            <a:r>
              <a:rPr lang="el-GR" sz="2400" dirty="0"/>
              <a:t> και τους </a:t>
            </a:r>
            <a:r>
              <a:rPr lang="el-GR" sz="2400" b="1" dirty="0"/>
              <a:t>αδένες του πεπτικού</a:t>
            </a:r>
            <a:r>
              <a:rPr lang="el-GR" sz="2400" dirty="0"/>
              <a:t>.</a:t>
            </a:r>
          </a:p>
          <a:p>
            <a:pPr marL="0" indent="0" algn="just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7072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DC76DC-BA61-45B6-B157-CE3E439C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883" y="500157"/>
            <a:ext cx="8237416" cy="56054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</a:t>
            </a:r>
            <a:r>
              <a:rPr lang="el-GR" b="1" dirty="0"/>
              <a:t>) </a:t>
            </a:r>
            <a:r>
              <a:rPr lang="el-GR" dirty="0"/>
              <a:t>	</a:t>
            </a:r>
            <a:r>
              <a:rPr lang="el-GR" b="1" dirty="0"/>
              <a:t>Προστατευτικές λειτουργίες</a:t>
            </a:r>
            <a:r>
              <a:rPr lang="el-GR" dirty="0"/>
              <a:t>: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2C0E8-5D08-4EA4-BF86-D1CB374819DB}"/>
              </a:ext>
            </a:extLst>
          </p:cNvPr>
          <p:cNvSpPr txBox="1"/>
          <p:nvPr/>
        </p:nvSpPr>
        <p:spPr>
          <a:xfrm>
            <a:off x="1754883" y="1060705"/>
            <a:ext cx="8336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i="1" dirty="0"/>
              <a:t>Κάθαρση διαφόρων άχρηστων ουσιών</a:t>
            </a:r>
            <a:r>
              <a:rPr lang="el-GR" dirty="0"/>
              <a:t> (π.χ. αμμωνίας που μετατρέπεται σε ουρία).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i="1" dirty="0"/>
              <a:t>Φαγοκυττάρωση βακτηρίων και αντιγόνων</a:t>
            </a:r>
            <a:r>
              <a:rPr lang="el-GR" dirty="0"/>
              <a:t> που περνούν από το έντερο (μέσω πυλαίας κυκλοφορίας) από ειδικά κύτταρα του ήπατος (</a:t>
            </a:r>
            <a:r>
              <a:rPr lang="el-GR" dirty="0" err="1"/>
              <a:t>μακροφάγα</a:t>
            </a:r>
            <a:r>
              <a:rPr lang="el-GR" dirty="0"/>
              <a:t> κύτταρα </a:t>
            </a:r>
            <a:r>
              <a:rPr lang="el-GR" dirty="0" err="1"/>
              <a:t>Kupffer</a:t>
            </a:r>
            <a:r>
              <a:rPr lang="el-GR" dirty="0"/>
              <a:t>).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i="1" dirty="0"/>
              <a:t>Εξουδετέρωση τοξικών ουσιών και φαρμάκων</a:t>
            </a:r>
            <a:r>
              <a:rPr lang="el-GR" dirty="0"/>
              <a:t> (</a:t>
            </a:r>
            <a:r>
              <a:rPr lang="el-GR" i="1" dirty="0" err="1"/>
              <a:t>αποτοξίκωση</a:t>
            </a:r>
            <a:r>
              <a:rPr lang="el-GR" dirty="0"/>
              <a:t>): Μεταβολισμός στα </a:t>
            </a:r>
            <a:r>
              <a:rPr lang="el-GR" dirty="0" err="1"/>
              <a:t>ηπατοκύτταρα</a:t>
            </a:r>
            <a:r>
              <a:rPr lang="el-GR" dirty="0"/>
              <a:t>, μετατροπή τους σε υδρόφιλες ενώσεις και απέκκρισή τους στη χολή και εν συνεχεία μέσω του εντέρου στα κόπρανα.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FC91-0150-4318-8221-8B71C747C081}"/>
              </a:ext>
            </a:extLst>
          </p:cNvPr>
          <p:cNvSpPr txBox="1"/>
          <p:nvPr/>
        </p:nvSpPr>
        <p:spPr>
          <a:xfrm>
            <a:off x="1890993" y="5966092"/>
            <a:ext cx="7965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Επομένως, επί ηπατικής βλάβης από διάφορα αίτια (π.χ. ηπατίτιδα, κίρρωση, νεοπλασία κ.λπ.) οι </a:t>
            </a:r>
            <a:r>
              <a:rPr lang="el-GR" dirty="0" err="1"/>
              <a:t>προκύπτουσες</a:t>
            </a:r>
            <a:r>
              <a:rPr lang="el-GR" dirty="0"/>
              <a:t> κλινικές και εργαστηριακές εκδηλώσεις είναι αποτέλεσμα της διαταραχής των συγκεκριμένων λειτουργιών. </a:t>
            </a:r>
          </a:p>
          <a:p>
            <a:endParaRPr lang="el-GR" dirty="0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AAC5E73E-9AE7-468C-BCE8-21A6BB17F84F}"/>
              </a:ext>
            </a:extLst>
          </p:cNvPr>
          <p:cNvSpPr txBox="1">
            <a:spLocks/>
          </p:cNvSpPr>
          <p:nvPr/>
        </p:nvSpPr>
        <p:spPr>
          <a:xfrm>
            <a:off x="1890993" y="3779837"/>
            <a:ext cx="8237416" cy="56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b="1" dirty="0"/>
              <a:t>5) </a:t>
            </a:r>
            <a:r>
              <a:rPr lang="el-GR" dirty="0"/>
              <a:t>	</a:t>
            </a:r>
            <a:r>
              <a:rPr lang="el-GR" b="1" dirty="0"/>
              <a:t>Ενδοκρινικές λειτουργίες</a:t>
            </a:r>
            <a:r>
              <a:rPr lang="el-GR" dirty="0"/>
              <a:t>: </a:t>
            </a:r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40D7D-B16E-46A7-B83F-0289FDBE715D}"/>
              </a:ext>
            </a:extLst>
          </p:cNvPr>
          <p:cNvSpPr txBox="1"/>
          <p:nvPr/>
        </p:nvSpPr>
        <p:spPr>
          <a:xfrm>
            <a:off x="1890993" y="4329048"/>
            <a:ext cx="8336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i="1" dirty="0"/>
              <a:t>Έκκριση αυξητικού παράγοντα (υπό την επίδραση της αυξητικής ορμόνης).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i="1" dirty="0"/>
              <a:t>Σχηματισμός της </a:t>
            </a:r>
            <a:r>
              <a:rPr lang="el-GR" i="1" dirty="0" err="1"/>
              <a:t>θυρεοειδικής</a:t>
            </a:r>
            <a:r>
              <a:rPr lang="el-GR" i="1" dirty="0"/>
              <a:t> ορμόνης</a:t>
            </a:r>
            <a:r>
              <a:rPr lang="el-GR" dirty="0"/>
              <a:t> Τ3 (από μετατροπή της Τ4).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dirty="0"/>
              <a:t>Ενεργοποίηση βιταμίνης </a:t>
            </a:r>
            <a:r>
              <a:rPr lang="en-US" dirty="0"/>
              <a:t>D. </a:t>
            </a:r>
            <a:endParaRPr lang="el-GR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l-GR" dirty="0"/>
              <a:t>Μεταβολισμός ορμονών.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9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ΠΥΛΑΙΑ ΦΛΕΒΑ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7" y="2352675"/>
            <a:ext cx="3875418" cy="4164013"/>
          </a:xfrm>
        </p:spPr>
      </p:pic>
      <p:sp>
        <p:nvSpPr>
          <p:cNvPr id="5" name="TextBox 4"/>
          <p:cNvSpPr txBox="1"/>
          <p:nvPr/>
        </p:nvSpPr>
        <p:spPr>
          <a:xfrm>
            <a:off x="2220772" y="6734287"/>
            <a:ext cx="691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Henry Vandyke Carter [Public domain]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8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C58BED-1563-4D17-B9F7-7EDC1726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96" y="337675"/>
            <a:ext cx="8333387" cy="141194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ΦΥΣΙΟΛΟΓΙΑ ΠΑΓΚΡΕΑΤΟΣ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3C6171-D169-44C5-B248-35AD283F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552" y="1043646"/>
            <a:ext cx="8333387" cy="5658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/>
              <a:t>Το πάγκρεας είναι </a:t>
            </a:r>
            <a:r>
              <a:rPr lang="el-GR" sz="3200" i="1" dirty="0"/>
              <a:t>μικτός</a:t>
            </a:r>
            <a:r>
              <a:rPr lang="el-GR" sz="3200" dirty="0"/>
              <a:t> αδένας του οποίου: </a:t>
            </a:r>
          </a:p>
          <a:p>
            <a:pPr marL="0" indent="0" algn="just">
              <a:buNone/>
            </a:pPr>
            <a:r>
              <a:rPr lang="el-GR" sz="3200" b="1" dirty="0"/>
              <a:t>Η εξωκρινής μοίρα</a:t>
            </a:r>
            <a:r>
              <a:rPr lang="el-GR" sz="3200" dirty="0"/>
              <a:t>: εκκρίνει το </a:t>
            </a:r>
            <a:r>
              <a:rPr lang="el-GR" sz="3200" b="1" dirty="0"/>
              <a:t>παγκρεατικό υγρό</a:t>
            </a:r>
            <a:r>
              <a:rPr lang="el-GR" sz="3200" dirty="0"/>
              <a:t> που μεταφέρεται στο έντερο και που περιέχει πεπτικά ένζυμα (για διάσπαση πρωτεϊνών, λιπών και υδατανθράκων).</a:t>
            </a:r>
          </a:p>
          <a:p>
            <a:pPr marL="0" indent="0" algn="just">
              <a:buNone/>
            </a:pPr>
            <a:r>
              <a:rPr lang="el-GR" sz="3200" b="1" dirty="0"/>
              <a:t>Η ενδοκρινής μοίρα</a:t>
            </a:r>
            <a:r>
              <a:rPr lang="el-GR" sz="3200" dirty="0"/>
              <a:t>: παράγει ορμόνες (ινσουλίνη, </a:t>
            </a:r>
            <a:r>
              <a:rPr lang="el-GR" sz="3200" dirty="0" err="1"/>
              <a:t>γλυκαγόνη</a:t>
            </a:r>
            <a:r>
              <a:rPr lang="el-GR" sz="3200" dirty="0"/>
              <a:t>, </a:t>
            </a:r>
            <a:r>
              <a:rPr lang="el-GR" sz="3200" dirty="0" err="1"/>
              <a:t>σωματοστατίνη</a:t>
            </a:r>
            <a:r>
              <a:rPr lang="el-GR" sz="3200" dirty="0"/>
              <a:t> και παγκρεατικό πολυπεπτίδιο).</a:t>
            </a:r>
          </a:p>
        </p:txBody>
      </p:sp>
    </p:spTree>
    <p:extLst>
      <p:ext uri="{BB962C8B-B14F-4D97-AF65-F5344CB8AC3E}">
        <p14:creationId xmlns:p14="http://schemas.microsoft.com/office/powerpoint/2010/main" val="41171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3" y="341602"/>
            <a:ext cx="8150168" cy="1065530"/>
          </a:xfrm>
        </p:spPr>
        <p:txBody>
          <a:bodyPr>
            <a:noAutofit/>
          </a:bodyPr>
          <a:lstStyle/>
          <a:p>
            <a:r>
              <a:rPr lang="el-GR" sz="2800" b="1" dirty="0"/>
              <a:t>ΛΕΙΤΟΥΡΓΙΕΣ ΕΞΩΚΡΙΝΟΥΣ ΜΟΙΡΑΣ – ΠΑΓΚΡΕΑΤΙΚΟΥ ΥΓΡΟΥ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055" y="1635162"/>
            <a:ext cx="8510386" cy="5497156"/>
          </a:xfrm>
        </p:spPr>
        <p:txBody>
          <a:bodyPr>
            <a:normAutofit fontScale="25000" lnSpcReduction="20000"/>
          </a:bodyPr>
          <a:lstStyle/>
          <a:p>
            <a:pPr marL="363538" indent="-363538" algn="just">
              <a:lnSpc>
                <a:spcPct val="170000"/>
              </a:lnSpc>
            </a:pPr>
            <a:r>
              <a:rPr lang="el-GR" sz="5600" dirty="0"/>
              <a:t>α) 	Διάσπαση θρεπτικών ουσιών στο έντερο (από τα ένζυμα που περιέχει).</a:t>
            </a:r>
            <a:br>
              <a:rPr lang="el-GR" sz="5600" dirty="0"/>
            </a:br>
            <a:r>
              <a:rPr lang="el-GR" sz="5600" dirty="0"/>
              <a:t>β) 	Εξουδετερώνει την οξύτητα του περιεχομένου του 12δακτύλου (όπου και εκκρίνεται, στο φύμα του </a:t>
            </a:r>
            <a:r>
              <a:rPr lang="en-US" sz="5600" dirty="0" err="1"/>
              <a:t>Vater</a:t>
            </a:r>
            <a:r>
              <a:rPr lang="el-GR" sz="5600" dirty="0"/>
              <a:t>), καθώς το ίδιο είναι αλκαλικό (πλούσιο σε </a:t>
            </a:r>
            <a:r>
              <a:rPr lang="el-GR" sz="5600" dirty="0" err="1"/>
              <a:t>διττανθρακικά</a:t>
            </a:r>
            <a:r>
              <a:rPr lang="el-GR" sz="5600" dirty="0"/>
              <a:t>) σε αντίθεση με το γαστρικό υγρό (πλούσιο σε Η</a:t>
            </a:r>
            <a:r>
              <a:rPr lang="en-US" sz="5600" dirty="0"/>
              <a:t>Cl</a:t>
            </a:r>
            <a:r>
              <a:rPr lang="el-GR" sz="5600" dirty="0"/>
              <a:t>). Η εξουδετέρωση είναι αναγκαία για την ομαλή λειτουργία των παγκρεατικών ενζύμων. Η έκκριση του παγκρεατικού υγρού παραμένει σε χαμηλά επίπεδα σε κατάσταση νηστείας, </a:t>
            </a:r>
            <a:r>
              <a:rPr lang="el-GR" sz="5600" b="1" dirty="0"/>
              <a:t>αυξάνεται όμως στο 10πλάσιο κατά τη διάρκεια της πέψης</a:t>
            </a:r>
            <a:r>
              <a:rPr lang="el-GR" sz="5600" dirty="0"/>
              <a:t> υπό την επίδραση των εντερικών ορμονών </a:t>
            </a:r>
            <a:r>
              <a:rPr lang="el-GR" sz="5600" b="1" dirty="0" err="1"/>
              <a:t>χολοκυστοκίνης</a:t>
            </a:r>
            <a:r>
              <a:rPr lang="el-GR" sz="5600" dirty="0"/>
              <a:t> (12κτυλο) και </a:t>
            </a:r>
            <a:r>
              <a:rPr lang="el-GR" sz="5600" b="1" dirty="0" err="1"/>
              <a:t>σεκρετίνης</a:t>
            </a:r>
            <a:r>
              <a:rPr lang="el-GR" sz="5600" dirty="0"/>
              <a:t> (λεπτό έντερο).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5600" dirty="0"/>
              <a:t>Από χρονική άποψη, η </a:t>
            </a:r>
            <a:r>
              <a:rPr lang="el-GR" sz="5600" i="1" dirty="0"/>
              <a:t>έκκριση παγκρεατικού υγρού</a:t>
            </a:r>
            <a:r>
              <a:rPr lang="el-GR" sz="5600" dirty="0"/>
              <a:t> περιλαμβάνει τρεις διαδοχικές φάσεις: </a:t>
            </a:r>
          </a:p>
          <a:p>
            <a:pPr marL="2060575" indent="-2060575">
              <a:lnSpc>
                <a:spcPct val="170000"/>
              </a:lnSpc>
              <a:buNone/>
            </a:pPr>
            <a:r>
              <a:rPr lang="el-GR" sz="5600" b="1" dirty="0"/>
              <a:t>Κεφαλική φάση:</a:t>
            </a:r>
            <a:r>
              <a:rPr lang="el-GR" sz="5600" dirty="0"/>
              <a:t> 	Με τη θέα της τροφής (διέγερση </a:t>
            </a:r>
            <a:r>
              <a:rPr lang="el-GR" sz="5600" dirty="0" err="1"/>
              <a:t>πνευμονογαστρικού</a:t>
            </a:r>
            <a:r>
              <a:rPr lang="el-GR" sz="5600" dirty="0"/>
              <a:t> νεύρου με έκκριση </a:t>
            </a:r>
            <a:r>
              <a:rPr lang="el-GR" sz="5600" dirty="0" err="1"/>
              <a:t>ακετυλοχολίνης</a:t>
            </a:r>
            <a:r>
              <a:rPr lang="el-GR" sz="5600" dirty="0"/>
              <a:t>). </a:t>
            </a:r>
          </a:p>
          <a:p>
            <a:pPr marL="2060575" indent="-2060575">
              <a:lnSpc>
                <a:spcPct val="170000"/>
              </a:lnSpc>
              <a:buNone/>
            </a:pPr>
            <a:r>
              <a:rPr lang="el-GR" sz="5600" b="1" dirty="0"/>
              <a:t>Γαστρική φάση: </a:t>
            </a:r>
            <a:r>
              <a:rPr lang="el-GR" sz="5600" dirty="0"/>
              <a:t>	Είσοδος της τροφής στο στομάχι (διέγερση του παγκρέατος μέσω πολλαπλών μηχανισμών όπως ορμόνες από το στομάχι, διέγερση </a:t>
            </a:r>
            <a:r>
              <a:rPr lang="el-GR" sz="5600" dirty="0" err="1"/>
              <a:t>πνευμονογαστρικού</a:t>
            </a:r>
            <a:r>
              <a:rPr lang="el-GR" sz="5600" dirty="0"/>
              <a:t> κ.ά.).</a:t>
            </a:r>
          </a:p>
          <a:p>
            <a:pPr marL="2060575" indent="-2060575">
              <a:lnSpc>
                <a:spcPct val="170000"/>
              </a:lnSpc>
              <a:buNone/>
            </a:pPr>
            <a:r>
              <a:rPr lang="el-GR" sz="5600" b="1" dirty="0"/>
              <a:t>Εντερική φάση: </a:t>
            </a:r>
            <a:r>
              <a:rPr lang="el-GR" sz="5600" dirty="0"/>
              <a:t>	Είσοδος τροφής στο 12κτυλο (κύρια φάση, ενεργοποιείται από τις ορμόνες </a:t>
            </a:r>
            <a:r>
              <a:rPr lang="el-GR" sz="5600" dirty="0" err="1"/>
              <a:t>χολοκυστοκινίνη</a:t>
            </a:r>
            <a:r>
              <a:rPr lang="el-GR" sz="5600" dirty="0"/>
              <a:t> και </a:t>
            </a:r>
            <a:r>
              <a:rPr lang="el-GR" sz="5600" dirty="0" err="1"/>
              <a:t>σεκρετίνη</a:t>
            </a:r>
            <a:r>
              <a:rPr lang="el-GR" sz="5600" dirty="0"/>
              <a:t>).</a:t>
            </a:r>
            <a:endParaRPr lang="el-GR" sz="3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5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88" y="835530"/>
            <a:ext cx="5715000" cy="4067175"/>
          </a:xfrm>
        </p:spPr>
      </p:pic>
      <p:sp>
        <p:nvSpPr>
          <p:cNvPr id="5" name="TextBox 4"/>
          <p:cNvSpPr txBox="1"/>
          <p:nvPr/>
        </p:nvSpPr>
        <p:spPr>
          <a:xfrm>
            <a:off x="1430584" y="5522911"/>
            <a:ext cx="838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Henry Vandyke Carter - Henry Gray (1918) Anatomy of the Human Body (See "Book" section below)Bartleby.com: Gray's Anatomy, Plate 1100, Public Domain, https://commons.wikimedia.org/w/index.php?curid=567061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9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0582" y="162748"/>
            <a:ext cx="8353236" cy="1411944"/>
          </a:xfrm>
        </p:spPr>
        <p:txBody>
          <a:bodyPr>
            <a:normAutofit/>
          </a:bodyPr>
          <a:lstStyle/>
          <a:p>
            <a:r>
              <a:rPr lang="el-GR" sz="3600" b="1" dirty="0"/>
              <a:t>Πεπτικό σύστημα </a:t>
            </a:r>
            <a:r>
              <a:rPr lang="el-GR" sz="3200" dirty="0"/>
              <a:t>(πεπτικός σωλήνας και αδένες)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816422" y="6703737"/>
            <a:ext cx="8394378" cy="855938"/>
          </a:xfrm>
        </p:spPr>
        <p:txBody>
          <a:bodyPr/>
          <a:lstStyle/>
          <a:p>
            <a:r>
              <a:rPr lang="en-US" sz="1400" dirty="0">
                <a:hlinkClick r:id="rId2" tooltip="User:LadyofHats"/>
              </a:rPr>
              <a:t>Mariana Ruiz</a:t>
            </a:r>
            <a:r>
              <a:rPr lang="en-US" sz="1400" dirty="0"/>
              <a:t>, edited by </a:t>
            </a:r>
            <a:r>
              <a:rPr lang="en-US" sz="1400" dirty="0">
                <a:hlinkClick r:id="rId3" tooltip="User:Alvesgaspar"/>
              </a:rPr>
              <a:t>Joaquim Alves Gaspar</a:t>
            </a:r>
            <a:r>
              <a:rPr lang="en-US" sz="1400" dirty="0"/>
              <a:t>, </a:t>
            </a:r>
            <a:r>
              <a:rPr lang="en-US" sz="1400" dirty="0" err="1">
                <a:hlinkClick r:id="rId4" tooltip="User:Jmarchn"/>
              </a:rPr>
              <a:t>Jmarchn</a:t>
            </a:r>
            <a:endParaRPr lang="el-GR" sz="1400" dirty="0"/>
          </a:p>
          <a:p>
            <a:r>
              <a:rPr lang="en-US" sz="1400" dirty="0"/>
              <a:t>This work has been released into the </a:t>
            </a:r>
            <a:r>
              <a:rPr lang="en-US" sz="1400" b="1" dirty="0">
                <a:hlinkClick r:id="rId5" tooltip="w:en:public domain"/>
              </a:rPr>
              <a:t>public domain</a:t>
            </a:r>
            <a:r>
              <a:rPr lang="en-US" sz="1400" dirty="0"/>
              <a:t> by its author, </a:t>
            </a:r>
            <a:r>
              <a:rPr lang="en-US" sz="1400" b="1" dirty="0" err="1">
                <a:hlinkClick r:id="rId2" tooltip="User:LadyofHats"/>
              </a:rPr>
              <a:t>LadyofHats</a:t>
            </a:r>
            <a:r>
              <a:rPr lang="en-US" sz="1400" dirty="0"/>
              <a:t>. This applies worldwide.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1760580" y="1301475"/>
            <a:ext cx="7065962" cy="54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038B4A-524E-45BA-B21B-25065107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76" y="512084"/>
            <a:ext cx="7525850" cy="17023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2400" u="sng" dirty="0"/>
              <a:t>Α. ΠΕΠΤΙΚΟΣ ΣΩΛΗΝΑΣ</a:t>
            </a:r>
            <a:r>
              <a:rPr lang="el-GR" sz="2400" dirty="0"/>
              <a:t> </a:t>
            </a:r>
          </a:p>
          <a:p>
            <a:pPr marL="0" lvl="0" indent="0" algn="just">
              <a:buNone/>
            </a:pPr>
            <a:r>
              <a:rPr lang="el-GR" sz="2400" dirty="0"/>
              <a:t>(η οδός που ακολουθούν οι τροφές από την αρχική πρόσληψη στο στόμα μέχρι την τελική αποβολή των </a:t>
            </a:r>
            <a:r>
              <a:rPr lang="el-GR" sz="2400" dirty="0" err="1"/>
              <a:t>αχρήστων</a:t>
            </a:r>
            <a:r>
              <a:rPr lang="el-GR" sz="2400" dirty="0"/>
              <a:t> υπολειμμάτων στον πρωκτό).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3B6C3-D343-449B-A383-F1A86D6E71E8}"/>
              </a:ext>
            </a:extLst>
          </p:cNvPr>
          <p:cNvSpPr txBox="1"/>
          <p:nvPr/>
        </p:nvSpPr>
        <p:spPr>
          <a:xfrm>
            <a:off x="1850169" y="1905919"/>
            <a:ext cx="73637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l-GR" sz="2000" b="1" dirty="0"/>
              <a:t>Στοματική κοιλότητα</a:t>
            </a:r>
            <a:r>
              <a:rPr lang="el-GR" sz="2000" dirty="0"/>
              <a:t> (περιέχει τα δόντια, την γλώσσα κ.λπ.)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l-GR" sz="2000" b="1" dirty="0"/>
              <a:t>Φάρυγγας</a:t>
            </a:r>
            <a:r>
              <a:rPr lang="el-GR" sz="2000" dirty="0"/>
              <a:t> (ρινοφάρυγγας – </a:t>
            </a:r>
            <a:r>
              <a:rPr lang="el-GR" sz="2000" dirty="0" err="1"/>
              <a:t>στοματοφάρυγγας</a:t>
            </a:r>
            <a:r>
              <a:rPr lang="el-GR" sz="2000" dirty="0"/>
              <a:t> και </a:t>
            </a:r>
            <a:r>
              <a:rPr lang="el-GR" sz="2000" dirty="0" err="1"/>
              <a:t>λαρυγγοφάρυγγας</a:t>
            </a:r>
            <a:r>
              <a:rPr lang="el-GR" sz="2000" dirty="0"/>
              <a:t>): βρίσκεται πίσω από την ρινική, στοματική κοιλότητα και τον λάρυγγα).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2000" b="1" dirty="0"/>
              <a:t>Οισοφάγος</a:t>
            </a:r>
            <a:r>
              <a:rPr lang="el-GR" sz="2000" dirty="0"/>
              <a:t> (τραχηλική – θωρακική – διαφραγματική και κοιλιακή μοίρα).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/>
              <a:t>Στομάχι</a:t>
            </a:r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E915-0146-4486-8E62-244A3142C7E6}"/>
              </a:ext>
            </a:extLst>
          </p:cNvPr>
          <p:cNvSpPr txBox="1"/>
          <p:nvPr/>
        </p:nvSpPr>
        <p:spPr>
          <a:xfrm>
            <a:off x="1964202" y="4429687"/>
            <a:ext cx="8204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/>
              <a:t>Δύο στόμια: </a:t>
            </a:r>
            <a:r>
              <a:rPr lang="el-GR" i="1" dirty="0"/>
              <a:t>οισοφαγικό</a:t>
            </a:r>
            <a:r>
              <a:rPr lang="el-GR" dirty="0"/>
              <a:t> και </a:t>
            </a:r>
            <a:r>
              <a:rPr lang="el-GR" i="1" dirty="0"/>
              <a:t>πυλωρικό </a:t>
            </a:r>
            <a:r>
              <a:rPr lang="el-GR" dirty="0"/>
              <a:t>(προς το 12δάκτυλο).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l-GR" dirty="0"/>
              <a:t>Τέσσερα τμήματα: 	</a:t>
            </a:r>
          </a:p>
          <a:p>
            <a:pPr lvl="1" indent="265113"/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i="1" dirty="0"/>
              <a:t>Θόλος</a:t>
            </a:r>
            <a:r>
              <a:rPr lang="el-GR" dirty="0"/>
              <a:t> (πάνω)</a:t>
            </a:r>
          </a:p>
          <a:p>
            <a:pPr lvl="1" indent="265113"/>
            <a:r>
              <a:rPr lang="en-US" dirty="0"/>
              <a:t>ii </a:t>
            </a:r>
            <a:r>
              <a:rPr lang="el-GR" i="1" dirty="0"/>
              <a:t>Σώμα</a:t>
            </a:r>
            <a:r>
              <a:rPr lang="el-GR" dirty="0"/>
              <a:t> (μεσαίο και μεγαλύτερο τμήμα)</a:t>
            </a:r>
          </a:p>
          <a:p>
            <a:pPr lvl="1" indent="265113"/>
            <a:r>
              <a:rPr lang="en-US" dirty="0"/>
              <a:t>iii </a:t>
            </a:r>
            <a:r>
              <a:rPr lang="el-GR" i="1" dirty="0"/>
              <a:t>Άντρο</a:t>
            </a:r>
            <a:r>
              <a:rPr lang="el-GR" dirty="0"/>
              <a:t> (κάτω)</a:t>
            </a:r>
          </a:p>
          <a:p>
            <a:pPr lvl="1" indent="265113"/>
            <a:r>
              <a:rPr lang="en-US" dirty="0"/>
              <a:t>iv </a:t>
            </a:r>
            <a:r>
              <a:rPr lang="el-GR" i="1" dirty="0"/>
              <a:t>Πυλωρικός</a:t>
            </a:r>
            <a:r>
              <a:rPr lang="el-GR" dirty="0"/>
              <a:t> </a:t>
            </a:r>
            <a:r>
              <a:rPr lang="el-GR" i="1" dirty="0"/>
              <a:t>σωλήνας</a:t>
            </a:r>
            <a:r>
              <a:rPr lang="el-GR" dirty="0"/>
              <a:t> (τα δύο αυτά τμήματα (</a:t>
            </a:r>
            <a:r>
              <a:rPr lang="en-US" dirty="0"/>
              <a:t>iii </a:t>
            </a:r>
            <a:r>
              <a:rPr lang="el-GR" dirty="0" smtClean="0"/>
              <a:t>και </a:t>
            </a:r>
            <a:r>
              <a:rPr lang="en-US" dirty="0" smtClean="0"/>
              <a:t>iv</a:t>
            </a:r>
            <a:r>
              <a:rPr lang="el-GR" dirty="0" smtClean="0"/>
              <a:t>) μπορεί να θεωρηθούν σαν ένα ενιαίο (πυλωρικό άντρο).</a:t>
            </a:r>
          </a:p>
          <a:p>
            <a:r>
              <a:rPr lang="el-GR" b="1" dirty="0" smtClean="0"/>
              <a:t>5. Λεπτό έντερο</a:t>
            </a:r>
          </a:p>
          <a:p>
            <a:r>
              <a:rPr lang="el-GR" b="1" dirty="0" smtClean="0"/>
              <a:t>6. Παχύ έντερο</a:t>
            </a:r>
          </a:p>
          <a:p>
            <a:endParaRPr lang="el-GR" b="1" dirty="0"/>
          </a:p>
          <a:p>
            <a:r>
              <a:rPr lang="el-GR" dirty="0" smtClean="0"/>
              <a:t>(συνέχεια στις επόμενες διαφάνειες)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025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217" y="327748"/>
            <a:ext cx="7831515" cy="988434"/>
          </a:xfrm>
        </p:spPr>
        <p:txBody>
          <a:bodyPr>
            <a:normAutofit/>
          </a:bodyPr>
          <a:lstStyle/>
          <a:p>
            <a:r>
              <a:rPr lang="el-GR" sz="3600" b="1" dirty="0"/>
              <a:t>Στόμαχος</a:t>
            </a:r>
            <a:r>
              <a:rPr lang="el-GR" sz="3600" dirty="0"/>
              <a:t> (τμήματα και στόμια)</a:t>
            </a:r>
            <a:endParaRPr lang="en-US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78F34-9F43-4958-BB1D-00A25334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281" y="6849098"/>
            <a:ext cx="7525850" cy="6139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 err="1"/>
              <a:t>Stomach_diagram.svg:Indolences</a:t>
            </a:r>
            <a:r>
              <a:rPr lang="en-US" sz="1400" dirty="0"/>
              <a:t> at </a:t>
            </a:r>
            <a:r>
              <a:rPr lang="en-US" sz="1400" dirty="0" err="1"/>
              <a:t>en.wikipediaderivative</a:t>
            </a:r>
            <a:r>
              <a:rPr lang="en-US" sz="1400" dirty="0"/>
              <a:t> work: </a:t>
            </a:r>
            <a:r>
              <a:rPr lang="en-US" sz="1400" dirty="0" err="1"/>
              <a:t>Mcstrother</a:t>
            </a:r>
            <a:r>
              <a:rPr lang="en-US" sz="1400" dirty="0"/>
              <a:t> [CC BY 3.0 (</a:t>
            </a:r>
            <a:r>
              <a:rPr lang="en-US" sz="1400" u="sng" dirty="0">
                <a:hlinkClick r:id="rId2"/>
              </a:rPr>
              <a:t>https://creativecommons.org/licenses/by/3.0</a:t>
            </a:r>
            <a:r>
              <a:rPr lang="en-US" sz="1400" dirty="0"/>
              <a:t>)]</a:t>
            </a:r>
            <a:endParaRPr lang="el-GR" sz="1400" dirty="0"/>
          </a:p>
        </p:txBody>
      </p:sp>
      <p:pic>
        <p:nvPicPr>
          <p:cNvPr id="4" name="Picture 7" descr="C:\Users\Sofia\Documents\Regions_of_stomach.svg.png">
            <a:extLst>
              <a:ext uri="{FF2B5EF4-FFF2-40B4-BE49-F238E27FC236}">
                <a16:creationId xmlns:a16="http://schemas.microsoft.com/office/drawing/2014/main" id="{12B6C048-B5C0-4F7D-85C2-98D3A11C6E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7" y="1213108"/>
            <a:ext cx="6769100" cy="522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00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48A581-F618-48C3-BDA4-E35D0A7B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999" y="1040892"/>
            <a:ext cx="7752675" cy="4164129"/>
          </a:xfrm>
        </p:spPr>
        <p:txBody>
          <a:bodyPr>
            <a:normAutofit/>
          </a:bodyPr>
          <a:lstStyle/>
          <a:p>
            <a:pPr lvl="0" algn="just"/>
            <a:r>
              <a:rPr lang="el-GR" sz="2000" b="1" dirty="0"/>
              <a:t>Λεπτό έντερο</a:t>
            </a:r>
            <a:endParaRPr lang="el-GR" sz="2000" dirty="0"/>
          </a:p>
          <a:p>
            <a:pPr marL="363538" indent="0" algn="just">
              <a:buNone/>
            </a:pPr>
            <a:r>
              <a:rPr lang="en-US" sz="2000" dirty="0" err="1"/>
              <a:t>i</a:t>
            </a:r>
            <a:r>
              <a:rPr lang="el-GR" sz="2000" dirty="0"/>
              <a:t>. </a:t>
            </a:r>
            <a:r>
              <a:rPr lang="el-GR" sz="2000" i="1" dirty="0"/>
              <a:t>Δωδεκαδάκτυλο</a:t>
            </a:r>
            <a:r>
              <a:rPr lang="el-GR" sz="2000" dirty="0"/>
              <a:t>: Το αρχικό μικρό τμήμα του λεπτού εντέρου μετά από το στομάχι. Σε αυτό καταλήγουν τα υγρά που παράγουν το ήπαρ και το πάγκρεας.</a:t>
            </a:r>
          </a:p>
          <a:p>
            <a:pPr marL="363538" indent="0" algn="just">
              <a:buNone/>
            </a:pPr>
            <a:r>
              <a:rPr lang="en-US" sz="2000" dirty="0"/>
              <a:t>ii</a:t>
            </a:r>
            <a:r>
              <a:rPr lang="el-GR" sz="2000" dirty="0"/>
              <a:t>. </a:t>
            </a:r>
            <a:r>
              <a:rPr lang="el-GR" sz="2000" i="1" dirty="0"/>
              <a:t>Ελικώδες έντερο</a:t>
            </a:r>
            <a:r>
              <a:rPr lang="el-GR" sz="2000" dirty="0"/>
              <a:t>: Αποτελείται από πολυάριθμες εντερικές έλικες και σε αυτό γίνεται κυρίως η απορρόφηση των θρεπτικών ουσιών. Εκτείνεται από το τέλος του δωδεκαδακτύλου μέχρι την </a:t>
            </a:r>
            <a:r>
              <a:rPr lang="el-GR" sz="2000" dirty="0" err="1"/>
              <a:t>ειλεοτυφλική</a:t>
            </a:r>
            <a:r>
              <a:rPr lang="el-GR" sz="2000" dirty="0"/>
              <a:t> βαλβίδα (αρχή παχέος εντέρου) και έχει μέσο μήκος 6 μέτρα.</a:t>
            </a:r>
          </a:p>
          <a:p>
            <a:pPr marL="715963" lvl="0" indent="-377825" algn="just">
              <a:buFont typeface="Wingdings" panose="05000000000000000000" pitchFamily="2" charset="2"/>
              <a:buChar char="§"/>
            </a:pPr>
            <a:r>
              <a:rPr lang="el-GR" sz="2000" i="1" dirty="0" err="1"/>
              <a:t>Νήστιδα</a:t>
            </a:r>
            <a:r>
              <a:rPr lang="el-GR" sz="2000" dirty="0"/>
              <a:t>: (κεντρικότερο τμήμα - μετά το 12κτυλο).</a:t>
            </a:r>
          </a:p>
          <a:p>
            <a:pPr marL="715963" lvl="0" indent="-377825" algn="just">
              <a:buFont typeface="Wingdings" panose="05000000000000000000" pitchFamily="2" charset="2"/>
              <a:buChar char="§"/>
            </a:pPr>
            <a:r>
              <a:rPr lang="el-GR" sz="2000" i="1" dirty="0"/>
              <a:t>Ειλεός</a:t>
            </a:r>
            <a:r>
              <a:rPr lang="el-GR" sz="2000" dirty="0"/>
              <a:t>: (</a:t>
            </a:r>
            <a:r>
              <a:rPr lang="el-GR" sz="2000" dirty="0" err="1"/>
              <a:t>περιφερικότερο</a:t>
            </a:r>
            <a:r>
              <a:rPr lang="el-GR" sz="2000" dirty="0"/>
              <a:t> τμήμα – πριν το παχύ έντερο).</a:t>
            </a:r>
          </a:p>
          <a:p>
            <a:pPr marL="0" indent="0" algn="just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66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ΕΛΙΚΩΔΕΣ ΕΝΤΕΡΟ ΚΑΙ ΠΑΧΥ ΕΝΤΕΡΟ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18" y="2064665"/>
            <a:ext cx="3038604" cy="4164013"/>
          </a:xfrm>
        </p:spPr>
      </p:pic>
      <p:sp>
        <p:nvSpPr>
          <p:cNvPr id="5" name="TextBox 4"/>
          <p:cNvSpPr txBox="1"/>
          <p:nvPr/>
        </p:nvSpPr>
        <p:spPr>
          <a:xfrm>
            <a:off x="1409252" y="6228678"/>
            <a:ext cx="759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Internet Archive Book Images [No restrictions], via Wikimedia Commons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27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42E32C9-9019-4871-A33D-1F23C90C61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70718" y="1042747"/>
            <a:ext cx="7875884" cy="538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tabLst>
                <a:tab pos="457200" algn="l"/>
              </a:tabLst>
            </a:pPr>
            <a:r>
              <a:rPr lang="el-GR" alt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Παχύ έντερο: </a:t>
            </a:r>
          </a:p>
          <a:p>
            <a:pPr marL="363538" marR="0" lvl="0" indent="0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None/>
              <a:tabLst>
                <a:tab pos="457200" algn="l"/>
              </a:tabLst>
            </a:pPr>
            <a:r>
              <a:rPr lang="el-GR" alt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(από την </a:t>
            </a:r>
            <a:r>
              <a:rPr lang="el-GR" alt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ειλεοτυφλική</a:t>
            </a:r>
            <a:r>
              <a:rPr lang="el-GR" alt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μέχρι τον πρωκτό – μέσο μήκος 1,5 μέτρο)  </a:t>
            </a:r>
          </a:p>
          <a:p>
            <a:pPr marL="363538" marR="0" lvl="0" indent="0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None/>
              <a:tabLst>
                <a:tab pos="457200" algn="l"/>
              </a:tabLst>
            </a:pPr>
            <a:r>
              <a:rPr lang="el-GR" alt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Σε αυτό γίνεται περιορισμένη απορρόφηση </a:t>
            </a:r>
          </a:p>
          <a:p>
            <a:pPr marL="363538" marR="0" lvl="0" indent="0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None/>
              <a:tabLst>
                <a:tab pos="457200" algn="l"/>
              </a:tabLst>
            </a:pPr>
            <a:r>
              <a:rPr lang="el-GR" alt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ο σχηματισμός των κοπράνων.</a:t>
            </a:r>
          </a:p>
          <a:p>
            <a:pPr marL="715963" marR="0" indent="-377825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alt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Τυφλό</a:t>
            </a:r>
            <a:r>
              <a:rPr lang="en-US" alt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</a:t>
            </a:r>
            <a:r>
              <a:rPr lang="el-GR" alt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altLang="el-G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(μαζί με την σκωληκοειδή απόφυση)</a:t>
            </a:r>
          </a:p>
          <a:p>
            <a:pPr marL="715963" marR="0" indent="-377825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altLang="el-GR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Κόλον</a:t>
            </a:r>
            <a:r>
              <a:rPr lang="el-GR" altLang="el-G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(ανιόν, εγκάρσιο, </a:t>
            </a:r>
            <a:r>
              <a:rPr lang="el-GR" altLang="el-GR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κατιόν</a:t>
            </a:r>
            <a:r>
              <a:rPr lang="el-GR" altLang="el-G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και σιγμοειδές).</a:t>
            </a:r>
          </a:p>
          <a:p>
            <a:pPr marL="715963" marR="0" indent="-377825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altLang="el-G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Ορθό ή </a:t>
            </a:r>
            <a:r>
              <a:rPr lang="el-GR" altLang="el-GR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απευθυσμένο</a:t>
            </a:r>
            <a:r>
              <a:rPr lang="el-GR" altLang="el-G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(καταλήγει στον πρωκτό</a:t>
            </a:r>
            <a:r>
              <a:rPr lang="el-GR" alt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l-GR" altLang="el-GR" sz="20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15963" marR="0" indent="-377825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altLang="el-GR" sz="20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15963" marR="0" indent="-377825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altLang="el-GR" sz="20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715963" marR="0" indent="-377825" algn="just" eaLnBrk="1" fontAlgn="base" hangingPunct="1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altLang="el-GR" sz="20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38138" indent="0" algn="just" eaLnBrk="1" hangingPunct="1">
              <a:spcBef>
                <a:spcPts val="1102"/>
              </a:spcBef>
              <a:spcAft>
                <a:spcPts val="0"/>
              </a:spcAft>
              <a:buNone/>
            </a:pPr>
            <a:r>
              <a:rPr lang="el-GR" sz="1600" dirty="0" smtClean="0">
                <a:latin typeface="Century Gothic" panose="020B0502020202020204" pitchFamily="34" charset="0"/>
              </a:rPr>
              <a:t>* </a:t>
            </a:r>
            <a:r>
              <a:rPr lang="el-GR" sz="1600" dirty="0">
                <a:latin typeface="Century Gothic" panose="020B0502020202020204" pitchFamily="34" charset="0"/>
              </a:rPr>
              <a:t>Το τυφλό θα μπορούσε να υπαχθεί στο </a:t>
            </a:r>
            <a:r>
              <a:rPr lang="el-GR" sz="1600" dirty="0" err="1">
                <a:latin typeface="Century Gothic" panose="020B0502020202020204" pitchFamily="34" charset="0"/>
              </a:rPr>
              <a:t>κόλον</a:t>
            </a:r>
            <a:r>
              <a:rPr lang="el-GR" sz="1600" dirty="0">
                <a:latin typeface="Century Gothic" panose="020B0502020202020204" pitchFamily="34" charset="0"/>
              </a:rPr>
              <a:t>, αποτελώντας το 1</a:t>
            </a:r>
            <a:r>
              <a:rPr lang="el-GR" sz="1600" baseline="30000" dirty="0">
                <a:latin typeface="Century Gothic" panose="020B0502020202020204" pitchFamily="34" charset="0"/>
              </a:rPr>
              <a:t>ο</a:t>
            </a:r>
            <a:r>
              <a:rPr lang="el-GR" sz="1600" dirty="0">
                <a:latin typeface="Century Gothic" panose="020B0502020202020204" pitchFamily="34" charset="0"/>
              </a:rPr>
              <a:t> τμήμα του</a:t>
            </a:r>
            <a:r>
              <a:rPr lang="el-GR" sz="1600" dirty="0" smtClean="0">
                <a:latin typeface="Century Gothic" panose="020B0502020202020204" pitchFamily="34" charset="0"/>
              </a:rPr>
              <a:t>.</a:t>
            </a:r>
            <a:endParaRPr lang="el-G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1912</Words>
  <Application>Microsoft Office PowerPoint</Application>
  <PresentationFormat>Custom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</vt:lpstr>
      <vt:lpstr>Wingdings 3</vt:lpstr>
      <vt:lpstr>Θρόισμα</vt:lpstr>
      <vt:lpstr>ΠΕΠΤΙΚΟ ΣΥΣΤΗΜΑ </vt:lpstr>
      <vt:lpstr>ΟΡΓΑΝΑ ΠΕΠΤΙΚΟΥ ΣΥΣΤΗΜΑΤΟΣ</vt:lpstr>
      <vt:lpstr>PowerPoint Presentation</vt:lpstr>
      <vt:lpstr>Πεπτικό σύστημα (πεπτικός σωλήνας και αδένες)</vt:lpstr>
      <vt:lpstr>PowerPoint Presentation</vt:lpstr>
      <vt:lpstr>Στόμαχος (τμήματα και στόμια)</vt:lpstr>
      <vt:lpstr>PowerPoint Presentation</vt:lpstr>
      <vt:lpstr>ΕΛΙΚΩΔΕΣ ΕΝΤΕΡΟ ΚΑΙ ΠΑΧΥ ΕΝΤΕΡΟ</vt:lpstr>
      <vt:lpstr>PowerPoint Presentation</vt:lpstr>
      <vt:lpstr>ΤΜΗΜΑΤΑ ΠΑΧΕΟΣ ΕΝΤΕΡΟΥ</vt:lpstr>
      <vt:lpstr>PowerPoint Presentation</vt:lpstr>
      <vt:lpstr>ΕΚΚΡΙΣΕΙΣ ΠΕΠΤΙΚΩΝ ΥΓΡΩΝ</vt:lpstr>
      <vt:lpstr>ΣΦΙΓΚΤΗΡΕΣ ΠΕΠΤΙΚΟΥ</vt:lpstr>
      <vt:lpstr>PowerPoint Presentation</vt:lpstr>
      <vt:lpstr>PowerPoint Presentation</vt:lpstr>
      <vt:lpstr>Τοίχωμα στομάχου (τα απεικονιζόμενα στρώματα παρατηρούνται και στον υπόλοιπο πεπτικό σωλήνα εκτός του οισοφάγου)</vt:lpstr>
      <vt:lpstr>PowerPoint Presentation</vt:lpstr>
      <vt:lpstr>ΑΠΟΡΡΟΦΗΤΙΚΑ ΚΥΤΤΑΡΑ ΕΝΤΕΡΙΚΟΥ ΒΛΕΝΝΟΓΟΝΟΥ</vt:lpstr>
      <vt:lpstr>ΕΝΤΕΡΙΚΗ ΛΑΧΝΗ (ΒΛΕΝΝΟΓΟΝΟΣ ΛΕΠΤΟΥ ΕΝΤΕΡΟΥ</vt:lpstr>
      <vt:lpstr>PowerPoint Presentation</vt:lpstr>
      <vt:lpstr>Κινητικότητα οισοφαγικού τοιχώματος</vt:lpstr>
      <vt:lpstr>Λειτουργία στομάχου</vt:lpstr>
      <vt:lpstr>Στόμαχος (εσωτερική επιφάνεια)</vt:lpstr>
      <vt:lpstr>PowerPoint Presentation</vt:lpstr>
      <vt:lpstr>Σύνοψη Λειτουργιών Οργάνων Πεπτικού Σωλήνα</vt:lpstr>
      <vt:lpstr>PowerPoint Presentation</vt:lpstr>
      <vt:lpstr>PowerPoint Presentation</vt:lpstr>
      <vt:lpstr>ΗΠΑΡ – ΧΟΛΗΦΟΡΑ - ΠΑΓΚΡΕΑΣ</vt:lpstr>
      <vt:lpstr>Φυσιολογία ηπατικής λειτουργίας</vt:lpstr>
      <vt:lpstr>PowerPoint Presentation</vt:lpstr>
      <vt:lpstr>ΠΥΛΑΙΑ ΦΛΕΒΑ</vt:lpstr>
      <vt:lpstr>ΦΥΣΙΟΛΟΓΙΑ ΠΑΓΚΡΕΑΤΟΣ</vt:lpstr>
      <vt:lpstr>ΛΕΙΤΟΥΡΓΙΕΣ ΕΞΩΚΡΙΝΟΥΣ ΜΟΙΡΑΣ – ΠΑΓΚΡΕΑΤΙΚΟΥ ΥΓΡΟΥ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ΠΕΠΤΙΚΟ ΣΥΣΤΗΜΑ</dc:title>
  <dc:creator>EnterGr Digital Printings</dc:creator>
  <cp:lastModifiedBy>Sofia Almpani</cp:lastModifiedBy>
  <cp:revision>38</cp:revision>
  <cp:lastPrinted>2019-06-13T09:42:09Z</cp:lastPrinted>
  <dcterms:created xsi:type="dcterms:W3CDTF">2019-06-11T15:27:56Z</dcterms:created>
  <dcterms:modified xsi:type="dcterms:W3CDTF">2019-06-14T10:19:44Z</dcterms:modified>
</cp:coreProperties>
</file>