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65"/>
  </p:notesMasterIdLst>
  <p:handoutMasterIdLst>
    <p:handoutMasterId r:id="rId166"/>
  </p:handoutMasterIdLst>
  <p:sldIdLst>
    <p:sldId id="256" r:id="rId3"/>
    <p:sldId id="416" r:id="rId4"/>
    <p:sldId id="268" r:id="rId5"/>
    <p:sldId id="269" r:id="rId6"/>
    <p:sldId id="270" r:id="rId7"/>
    <p:sldId id="271" r:id="rId8"/>
    <p:sldId id="272" r:id="rId9"/>
    <p:sldId id="273" r:id="rId10"/>
    <p:sldId id="417" r:id="rId11"/>
    <p:sldId id="274" r:id="rId12"/>
    <p:sldId id="275" r:id="rId13"/>
    <p:sldId id="276" r:id="rId14"/>
    <p:sldId id="419" r:id="rId15"/>
    <p:sldId id="277" r:id="rId16"/>
    <p:sldId id="278" r:id="rId17"/>
    <p:sldId id="280" r:id="rId18"/>
    <p:sldId id="281" r:id="rId19"/>
    <p:sldId id="282" r:id="rId20"/>
    <p:sldId id="421" r:id="rId21"/>
    <p:sldId id="420" r:id="rId22"/>
    <p:sldId id="284" r:id="rId23"/>
    <p:sldId id="424" r:id="rId24"/>
    <p:sldId id="286" r:id="rId25"/>
    <p:sldId id="422" r:id="rId26"/>
    <p:sldId id="287" r:id="rId27"/>
    <p:sldId id="288" r:id="rId28"/>
    <p:sldId id="423" r:id="rId29"/>
    <p:sldId id="290" r:id="rId30"/>
    <p:sldId id="291" r:id="rId31"/>
    <p:sldId id="292" r:id="rId32"/>
    <p:sldId id="293" r:id="rId33"/>
    <p:sldId id="294" r:id="rId34"/>
    <p:sldId id="295" r:id="rId35"/>
    <p:sldId id="297" r:id="rId36"/>
    <p:sldId id="298" r:id="rId37"/>
    <p:sldId id="299" r:id="rId38"/>
    <p:sldId id="425" r:id="rId39"/>
    <p:sldId id="300" r:id="rId40"/>
    <p:sldId id="301" r:id="rId41"/>
    <p:sldId id="302" r:id="rId42"/>
    <p:sldId id="303" r:id="rId43"/>
    <p:sldId id="309"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426" r:id="rId62"/>
    <p:sldId id="328" r:id="rId63"/>
    <p:sldId id="329" r:id="rId64"/>
    <p:sldId id="330" r:id="rId65"/>
    <p:sldId id="331" r:id="rId66"/>
    <p:sldId id="335" r:id="rId67"/>
    <p:sldId id="336" r:id="rId68"/>
    <p:sldId id="337" r:id="rId69"/>
    <p:sldId id="427" r:id="rId70"/>
    <p:sldId id="338" r:id="rId71"/>
    <p:sldId id="428" r:id="rId72"/>
    <p:sldId id="429" r:id="rId73"/>
    <p:sldId id="339" r:id="rId74"/>
    <p:sldId id="340" r:id="rId75"/>
    <p:sldId id="341" r:id="rId76"/>
    <p:sldId id="342" r:id="rId77"/>
    <p:sldId id="343" r:id="rId78"/>
    <p:sldId id="430" r:id="rId79"/>
    <p:sldId id="345" r:id="rId80"/>
    <p:sldId id="346" r:id="rId81"/>
    <p:sldId id="347" r:id="rId82"/>
    <p:sldId id="348" r:id="rId83"/>
    <p:sldId id="349" r:id="rId84"/>
    <p:sldId id="350" r:id="rId85"/>
    <p:sldId id="351" r:id="rId86"/>
    <p:sldId id="352" r:id="rId87"/>
    <p:sldId id="353" r:id="rId88"/>
    <p:sldId id="354" r:id="rId89"/>
    <p:sldId id="355" r:id="rId90"/>
    <p:sldId id="431" r:id="rId91"/>
    <p:sldId id="356" r:id="rId92"/>
    <p:sldId id="357" r:id="rId93"/>
    <p:sldId id="432" r:id="rId94"/>
    <p:sldId id="358" r:id="rId95"/>
    <p:sldId id="359" r:id="rId96"/>
    <p:sldId id="433" r:id="rId97"/>
    <p:sldId id="360" r:id="rId98"/>
    <p:sldId id="361" r:id="rId99"/>
    <p:sldId id="362" r:id="rId100"/>
    <p:sldId id="363" r:id="rId101"/>
    <p:sldId id="364" r:id="rId102"/>
    <p:sldId id="365" r:id="rId103"/>
    <p:sldId id="366" r:id="rId104"/>
    <p:sldId id="367" r:id="rId105"/>
    <p:sldId id="434" r:id="rId106"/>
    <p:sldId id="368" r:id="rId107"/>
    <p:sldId id="369" r:id="rId108"/>
    <p:sldId id="370" r:id="rId109"/>
    <p:sldId id="371" r:id="rId110"/>
    <p:sldId id="372" r:id="rId111"/>
    <p:sldId id="373" r:id="rId112"/>
    <p:sldId id="374" r:id="rId113"/>
    <p:sldId id="375" r:id="rId114"/>
    <p:sldId id="435" r:id="rId115"/>
    <p:sldId id="376" r:id="rId116"/>
    <p:sldId id="377" r:id="rId117"/>
    <p:sldId id="436" r:id="rId118"/>
    <p:sldId id="378" r:id="rId119"/>
    <p:sldId id="380" r:id="rId120"/>
    <p:sldId id="381" r:id="rId121"/>
    <p:sldId id="382" r:id="rId122"/>
    <p:sldId id="383" r:id="rId123"/>
    <p:sldId id="384" r:id="rId124"/>
    <p:sldId id="437" r:id="rId125"/>
    <p:sldId id="385" r:id="rId126"/>
    <p:sldId id="386" r:id="rId127"/>
    <p:sldId id="387" r:id="rId128"/>
    <p:sldId id="388" r:id="rId129"/>
    <p:sldId id="389" r:id="rId130"/>
    <p:sldId id="438" r:id="rId131"/>
    <p:sldId id="390" r:id="rId132"/>
    <p:sldId id="439" r:id="rId133"/>
    <p:sldId id="391" r:id="rId134"/>
    <p:sldId id="392" r:id="rId135"/>
    <p:sldId id="393" r:id="rId136"/>
    <p:sldId id="440" r:id="rId137"/>
    <p:sldId id="441" r:id="rId138"/>
    <p:sldId id="442" r:id="rId139"/>
    <p:sldId id="394" r:id="rId140"/>
    <p:sldId id="395" r:id="rId141"/>
    <p:sldId id="443" r:id="rId142"/>
    <p:sldId id="396" r:id="rId143"/>
    <p:sldId id="397" r:id="rId144"/>
    <p:sldId id="398" r:id="rId145"/>
    <p:sldId id="399" r:id="rId146"/>
    <p:sldId id="400" r:id="rId147"/>
    <p:sldId id="444" r:id="rId148"/>
    <p:sldId id="401" r:id="rId149"/>
    <p:sldId id="445" r:id="rId150"/>
    <p:sldId id="402" r:id="rId151"/>
    <p:sldId id="446" r:id="rId152"/>
    <p:sldId id="403" r:id="rId153"/>
    <p:sldId id="404" r:id="rId154"/>
    <p:sldId id="405" r:id="rId155"/>
    <p:sldId id="407" r:id="rId156"/>
    <p:sldId id="415" r:id="rId157"/>
    <p:sldId id="257" r:id="rId158"/>
    <p:sldId id="262" r:id="rId159"/>
    <p:sldId id="264" r:id="rId160"/>
    <p:sldId id="447" r:id="rId161"/>
    <p:sldId id="448" r:id="rId162"/>
    <p:sldId id="266" r:id="rId163"/>
    <p:sldId id="261" r:id="rId164"/>
  </p:sldIdLst>
  <p:sldSz cx="9144000" cy="6858000" type="screen4x3"/>
  <p:notesSz cx="7104063" cy="10234613"/>
  <p:custDataLst>
    <p:tags r:id="rId16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theme" Target="theme/theme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tableStyles" Target="tableStyles.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notesMaster" Target="notesMasters/notesMaster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73</a:t>
            </a:fld>
            <a:endParaRPr lang="el-GR" dirty="0"/>
          </a:p>
        </p:txBody>
      </p:sp>
    </p:spTree>
    <p:extLst>
      <p:ext uri="{BB962C8B-B14F-4D97-AF65-F5344CB8AC3E}">
        <p14:creationId xmlns:p14="http://schemas.microsoft.com/office/powerpoint/2010/main" val="1126769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74</a:t>
            </a:fld>
            <a:endParaRPr lang="el-GR" dirty="0"/>
          </a:p>
        </p:txBody>
      </p:sp>
    </p:spTree>
    <p:extLst>
      <p:ext uri="{BB962C8B-B14F-4D97-AF65-F5344CB8AC3E}">
        <p14:creationId xmlns:p14="http://schemas.microsoft.com/office/powerpoint/2010/main" val="81779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75</a:t>
            </a:fld>
            <a:endParaRPr lang="el-GR" dirty="0"/>
          </a:p>
        </p:txBody>
      </p:sp>
    </p:spTree>
    <p:extLst>
      <p:ext uri="{BB962C8B-B14F-4D97-AF65-F5344CB8AC3E}">
        <p14:creationId xmlns:p14="http://schemas.microsoft.com/office/powerpoint/2010/main" val="163273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137</a:t>
            </a:fld>
            <a:endParaRPr lang="el-GR" dirty="0"/>
          </a:p>
        </p:txBody>
      </p:sp>
    </p:spTree>
    <p:extLst>
      <p:ext uri="{BB962C8B-B14F-4D97-AF65-F5344CB8AC3E}">
        <p14:creationId xmlns:p14="http://schemas.microsoft.com/office/powerpoint/2010/main" val="1643784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138</a:t>
            </a:fld>
            <a:endParaRPr lang="el-GR" dirty="0"/>
          </a:p>
        </p:txBody>
      </p:sp>
    </p:spTree>
    <p:extLst>
      <p:ext uri="{BB962C8B-B14F-4D97-AF65-F5344CB8AC3E}">
        <p14:creationId xmlns:p14="http://schemas.microsoft.com/office/powerpoint/2010/main" val="3960799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139</a:t>
            </a:fld>
            <a:endParaRPr lang="el-GR" dirty="0"/>
          </a:p>
        </p:txBody>
      </p:sp>
    </p:spTree>
    <p:extLst>
      <p:ext uri="{BB962C8B-B14F-4D97-AF65-F5344CB8AC3E}">
        <p14:creationId xmlns:p14="http://schemas.microsoft.com/office/powerpoint/2010/main" val="3960799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156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157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158</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552164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160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161</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a:t>
            </a:fld>
            <a:endParaRPr lang="el-GR" dirty="0"/>
          </a:p>
        </p:txBody>
      </p:sp>
    </p:spTree>
    <p:extLst>
      <p:ext uri="{BB962C8B-B14F-4D97-AF65-F5344CB8AC3E}">
        <p14:creationId xmlns:p14="http://schemas.microsoft.com/office/powerpoint/2010/main" val="219950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a:t>
            </a:fld>
            <a:endParaRPr lang="el-GR" dirty="0"/>
          </a:p>
        </p:txBody>
      </p:sp>
    </p:spTree>
    <p:extLst>
      <p:ext uri="{BB962C8B-B14F-4D97-AF65-F5344CB8AC3E}">
        <p14:creationId xmlns:p14="http://schemas.microsoft.com/office/powerpoint/2010/main" val="1023702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2791131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1266128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a:t>
            </a:fld>
            <a:endParaRPr lang="el-GR" dirty="0"/>
          </a:p>
        </p:txBody>
      </p:sp>
    </p:spTree>
    <p:extLst>
      <p:ext uri="{BB962C8B-B14F-4D97-AF65-F5344CB8AC3E}">
        <p14:creationId xmlns:p14="http://schemas.microsoft.com/office/powerpoint/2010/main" val="363856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C639180-0F51-4A21-A8FF-1F937521CB5B}" type="slidenum">
              <a:rPr lang="el-GR" smtClean="0"/>
              <a:pPr/>
              <a:t>71</a:t>
            </a:fld>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72</a:t>
            </a:fld>
            <a:endParaRPr lang="el-GR" dirty="0"/>
          </a:p>
        </p:txBody>
      </p:sp>
    </p:spTree>
    <p:extLst>
      <p:ext uri="{BB962C8B-B14F-4D97-AF65-F5344CB8AC3E}">
        <p14:creationId xmlns:p14="http://schemas.microsoft.com/office/powerpoint/2010/main" val="2774354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562064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897651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401263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952063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811185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804743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574703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70155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508126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320118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722940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hyperlink" Target="http://www.healthinfonet.ecu.edu.au/population-groups/womens-health-portal/polycystic-ovary-syndrome/key-facts"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hyperlink" Target="http://commons.wikimedia.org/wiki/File:PCO_polycystic_ovary.jpg"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Jelee&amp;action=edit&amp;redlink=1" TargetMode="External"/></Relationships>
</file>

<file path=ppt/slides/_rels/slide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Rudolf.hellmuth&amp;action=edit&amp;redlink=1" TargetMode="External"/><Relationship Id="rId4" Type="http://schemas.openxmlformats.org/officeDocument/2006/relationships/hyperlink" Target="http://commons.wikimedia.org/wiki/File:Male_anatomy_en.sv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commons.wikimedia.org/wiki/File:Chlamydae_Life_Cycle.svg"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commons.wikimedia.org/w/index.php?title=User:Huckfinne&amp;action=edit&amp;redlink=1"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1148.p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mmons.wikimedia.org/wiki/User:Arcadian" TargetMode="External"/><Relationship Id="rId4" Type="http://schemas.openxmlformats.org/officeDocument/2006/relationships/hyperlink" Target="http://commons.wikimedia.org/wiki/File:Illu_testis_surface.jp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commons.wikimedia.org/wiki/User:Arcadian" TargetMode="External"/><Relationship Id="rId4" Type="http://schemas.openxmlformats.org/officeDocument/2006/relationships/hyperlink" Target="http://commons.wikimedia.org/wiki/File:Illu_testis_cross_section.jp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John_Elson" TargetMode="External"/><Relationship Id="rId4" Type="http://schemas.openxmlformats.org/officeDocument/2006/relationships/hyperlink" Target="http://commons.wikimedia.org/wiki/File:Rabbitttestis100x2.jpg"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Testosterone_synthesizing_process.jpg"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BQmUB2012102&amp;action=edit&amp;redlink=1"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commons.wikimedia.org/wiki/User:Akira_Kouchiyama" TargetMode="External"/><Relationship Id="rId4" Type="http://schemas.openxmlformats.org/officeDocument/2006/relationships/hyperlink" Target="http://commons.wikimedia.org/wiki/File:Gray589.png"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Anatomist90" TargetMode="External"/><Relationship Id="rId4" Type="http://schemas.openxmlformats.org/officeDocument/2006/relationships/hyperlink" Target="http://commons.wikimedia.org/wiki/File:Ovaries.jpg"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Anatomist90" TargetMode="External"/><Relationship Id="rId4" Type="http://schemas.openxmlformats.org/officeDocument/2006/relationships/hyperlink" Target="http://commons.wikimedia.org/wiki/File:Uterus.jpg"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1113.png"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9"/>
            <a:ext cx="9144000" cy="1080120"/>
          </a:xfrm>
        </p:spPr>
        <p:txBody>
          <a:bodyPr>
            <a:normAutofit/>
          </a:bodyPr>
          <a:lstStyle/>
          <a:p>
            <a:pPr lvl="1" algn="ctr"/>
            <a:r>
              <a:rPr lang="el-GR" sz="4400" b="1" dirty="0" smtClean="0">
                <a:solidFill>
                  <a:schemeClr val="tx1"/>
                </a:solidFill>
                <a:latin typeface="+mn-lt"/>
              </a:rPr>
              <a:t>Παθολογία</a:t>
            </a:r>
            <a:r>
              <a:rPr lang="en-US" sz="4400" b="1" dirty="0" smtClean="0">
                <a:solidFill>
                  <a:schemeClr val="tx1"/>
                </a:solidFill>
                <a:latin typeface="+mn-lt"/>
              </a:rPr>
              <a:t> </a:t>
            </a:r>
            <a:r>
              <a:rPr lang="el-GR" sz="4400" b="1" dirty="0" smtClean="0">
                <a:solidFill>
                  <a:schemeClr val="tx1"/>
                </a:solidFill>
                <a:latin typeface="+mn-lt"/>
              </a:rPr>
              <a:t>Ενδοκρινών Αδένων</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lnSpcReduction="10000"/>
          </a:bodyPr>
          <a:lstStyle/>
          <a:p>
            <a:pPr>
              <a:spcBef>
                <a:spcPts val="0"/>
              </a:spcBef>
              <a:spcAft>
                <a:spcPts val="1800"/>
              </a:spcAft>
            </a:pPr>
            <a:r>
              <a:rPr lang="el-GR" sz="2600" b="1" dirty="0" smtClean="0"/>
              <a:t>Ενότητα 11</a:t>
            </a:r>
            <a:r>
              <a:rPr lang="el-GR" sz="2600" dirty="0" smtClean="0"/>
              <a:t>: Ενδοκρινικό σύστημα </a:t>
            </a:r>
            <a:r>
              <a:rPr lang="en-US" sz="2600" dirty="0" smtClean="0"/>
              <a:t>- </a:t>
            </a:r>
            <a:r>
              <a:rPr lang="el-GR" sz="2600" dirty="0" smtClean="0"/>
              <a:t>Παθολογία Όρχεις και ωοθήκες </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Αισθητικής και Κοσμητολογίας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3/12</a:t>
            </a:r>
            <a:endParaRPr lang="el-GR" dirty="0"/>
          </a:p>
        </p:txBody>
      </p:sp>
      <p:sp>
        <p:nvSpPr>
          <p:cNvPr id="3" name="2 - Θέση περιεχομένου"/>
          <p:cNvSpPr>
            <a:spLocks noGrp="1"/>
          </p:cNvSpPr>
          <p:nvPr>
            <p:ph idx="1"/>
          </p:nvPr>
        </p:nvSpPr>
        <p:spPr>
          <a:xfrm>
            <a:off x="457200" y="1196752"/>
            <a:ext cx="8229600" cy="5400600"/>
          </a:xfrm>
        </p:spPr>
        <p:txBody>
          <a:bodyPr>
            <a:noAutofit/>
          </a:bodyPr>
          <a:lstStyle/>
          <a:p>
            <a:pPr>
              <a:lnSpc>
                <a:spcPct val="105000"/>
              </a:lnSpc>
            </a:pPr>
            <a:r>
              <a:rPr lang="el-GR" sz="2200" b="1" dirty="0"/>
              <a:t>Ως παθογόνα μικρόβια </a:t>
            </a:r>
            <a:r>
              <a:rPr lang="el-GR" sz="2200" dirty="0"/>
              <a:t>θεωρούνται ο γονόκοκκος, ο χρυσίζων σταφυλόκοκκος, ή κλεμπσιέλλα, το κολοβακτηρίδιο, ο πρωτέας και η </a:t>
            </a:r>
            <a:r>
              <a:rPr lang="el-GR" sz="2200" dirty="0" smtClean="0"/>
              <a:t>ψευδομονάδα. </a:t>
            </a:r>
            <a:endParaRPr lang="el-GR" sz="2200" dirty="0"/>
          </a:p>
          <a:p>
            <a:pPr>
              <a:lnSpc>
                <a:spcPct val="105000"/>
              </a:lnSpc>
            </a:pPr>
            <a:r>
              <a:rPr lang="el-GR" sz="2200" b="1" dirty="0"/>
              <a:t>Ως δυνητικά παθογόνα </a:t>
            </a:r>
            <a:r>
              <a:rPr lang="el-GR" sz="2200" dirty="0"/>
              <a:t>μικρόβια θεωρούνται οι </a:t>
            </a:r>
            <a:r>
              <a:rPr lang="el-GR" sz="2200" dirty="0" smtClean="0"/>
              <a:t>εντερόκοκκοι </a:t>
            </a:r>
            <a:r>
              <a:rPr lang="el-GR" sz="2200" dirty="0"/>
              <a:t>και ο λευκός σταφυλόκοκκος, εφόσον </a:t>
            </a:r>
            <a:r>
              <a:rPr lang="el-GR" sz="2200" dirty="0" smtClean="0"/>
              <a:t>εμφανίζουν </a:t>
            </a:r>
            <a:r>
              <a:rPr lang="el-GR" sz="2200" dirty="0"/>
              <a:t>μαζική ανάπτυξη στις καλλιέργειες. </a:t>
            </a:r>
            <a:endParaRPr lang="en-US" sz="2200" dirty="0" smtClean="0"/>
          </a:p>
          <a:p>
            <a:pPr>
              <a:lnSpc>
                <a:spcPct val="105000"/>
              </a:lnSpc>
            </a:pPr>
            <a:r>
              <a:rPr lang="el-GR" sz="2200" dirty="0" smtClean="0"/>
              <a:t>Η ανεύρεση </a:t>
            </a:r>
            <a:r>
              <a:rPr lang="el-GR" sz="2200" dirty="0"/>
              <a:t>δυνητικά παθογόνων μικροβίων είναι ένδειξη ότι υπάρχει λοίμωξη που ευνοεί την ανάπτυξη τους, </a:t>
            </a:r>
            <a:r>
              <a:rPr lang="el-GR" sz="2200" dirty="0" smtClean="0"/>
              <a:t>για αυτό </a:t>
            </a:r>
            <a:r>
              <a:rPr lang="el-GR" sz="2200" dirty="0"/>
              <a:t>επιβάλλεται η αναζήτηση του κύριου παθογόνου μικροβίου με κοινές αλλά και με ειδικές καλλιέργειες για αναερόβια βακτηρίδια ή βακτηρίδια σε φάση </a:t>
            </a:r>
            <a:r>
              <a:rPr lang="en-US" sz="2200" dirty="0"/>
              <a:t>L</a:t>
            </a:r>
            <a:r>
              <a:rPr lang="el-GR" sz="2200" dirty="0"/>
              <a:t>, μυκόπλασμα ή ιούς. </a:t>
            </a:r>
            <a:endParaRPr lang="en-US" sz="2200" dirty="0" smtClean="0"/>
          </a:p>
          <a:p>
            <a:pPr>
              <a:lnSpc>
                <a:spcPct val="105000"/>
              </a:lnSpc>
            </a:pPr>
            <a:r>
              <a:rPr lang="el-GR" sz="2200" dirty="0" smtClean="0"/>
              <a:t>Ο </a:t>
            </a:r>
            <a:r>
              <a:rPr lang="el-GR" sz="2200" dirty="0"/>
              <a:t>ακριβής ρόλος των </a:t>
            </a:r>
            <a:r>
              <a:rPr lang="el-GR" sz="2200" dirty="0" smtClean="0"/>
              <a:t>αναερόβιων </a:t>
            </a:r>
            <a:r>
              <a:rPr lang="el-GR" sz="2200" dirty="0"/>
              <a:t>βακτηριδίων και των άλλων μικροοργανισμών δεν έχει απόλυτα διευκρινισθεί</a:t>
            </a:r>
            <a:r>
              <a:rPr lang="el-GR" sz="2200" dirty="0" smtClean="0"/>
              <a:t>.</a:t>
            </a:r>
            <a:endParaRPr lang="el-GR" sz="2200" dirty="0"/>
          </a:p>
        </p:txBody>
      </p:sp>
    </p:spTree>
    <p:extLst>
      <p:ext uri="{BB962C8B-B14F-4D97-AF65-F5344CB8AC3E}">
        <p14:creationId xmlns:p14="http://schemas.microsoft.com/office/powerpoint/2010/main" val="124839678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Ιδιοπαθής υπογοναδοτροπικός υπογοναδισμός και σύνδρομο Kallmann </a:t>
            </a:r>
            <a:r>
              <a:rPr lang="el-GR" sz="3300" b="0" dirty="0" smtClean="0"/>
              <a:t>3/4</a:t>
            </a:r>
            <a:endParaRPr lang="el-GR" dirty="0"/>
          </a:p>
        </p:txBody>
      </p:sp>
      <p:sp>
        <p:nvSpPr>
          <p:cNvPr id="3" name="2 - Θέση περιεχομένου"/>
          <p:cNvSpPr>
            <a:spLocks noGrp="1"/>
          </p:cNvSpPr>
          <p:nvPr>
            <p:ph idx="1"/>
          </p:nvPr>
        </p:nvSpPr>
        <p:spPr>
          <a:xfrm>
            <a:off x="457200" y="1196752"/>
            <a:ext cx="8435280" cy="5400600"/>
          </a:xfrm>
        </p:spPr>
        <p:txBody>
          <a:bodyPr>
            <a:noAutofit/>
          </a:bodyPr>
          <a:lstStyle/>
          <a:p>
            <a:pPr>
              <a:lnSpc>
                <a:spcPct val="105000"/>
              </a:lnSpc>
            </a:pPr>
            <a:r>
              <a:rPr lang="el-GR" sz="2200" dirty="0"/>
              <a:t>Μεταλλάξεις στον υποδοχέα της GnRH έχουν εντοπισθεί  σε μικρό αριθμό οικογενειών με σωματική υπολειπόμενη μετάδοση της νόσου (40% οικογενή, 16% σποραδικά).</a:t>
            </a:r>
            <a:r>
              <a:rPr lang="el-GR" sz="2200" baseline="30000" dirty="0"/>
              <a:t> </a:t>
            </a:r>
            <a:r>
              <a:rPr lang="el-GR" sz="2200" dirty="0"/>
              <a:t> </a:t>
            </a:r>
            <a:endParaRPr lang="el-GR" sz="2200" dirty="0" smtClean="0"/>
          </a:p>
          <a:p>
            <a:pPr>
              <a:lnSpc>
                <a:spcPct val="105000"/>
              </a:lnSpc>
            </a:pPr>
            <a:r>
              <a:rPr lang="el-GR" sz="2200" dirty="0" smtClean="0"/>
              <a:t>Τα </a:t>
            </a:r>
            <a:r>
              <a:rPr lang="el-GR" sz="2200" dirty="0"/>
              <a:t>περιστατικά  χαρακτηρίζονται από μεγάλη κλινική ποικιλομορφία.  </a:t>
            </a:r>
            <a:endParaRPr lang="el-GR" sz="2200" dirty="0" smtClean="0"/>
          </a:p>
          <a:p>
            <a:pPr>
              <a:lnSpc>
                <a:spcPct val="105000"/>
              </a:lnSpc>
            </a:pPr>
            <a:r>
              <a:rPr lang="el-GR" sz="2200" dirty="0" smtClean="0"/>
              <a:t>Πρόσφατα </a:t>
            </a:r>
            <a:r>
              <a:rPr lang="el-GR" sz="2200" dirty="0"/>
              <a:t>ένα νέο γονίδιο εντοπίσθηκε για μια μορφή της κληρονομούμενης νόσου το 19p 13,3  του χρωμοσώματος 19.</a:t>
            </a:r>
            <a:r>
              <a:rPr lang="el-GR" sz="2200" baseline="30000" dirty="0"/>
              <a:t> </a:t>
            </a:r>
            <a:r>
              <a:rPr lang="el-GR" sz="2200" dirty="0"/>
              <a:t> </a:t>
            </a:r>
            <a:endParaRPr lang="el-GR" sz="2200" dirty="0" smtClean="0"/>
          </a:p>
          <a:p>
            <a:pPr>
              <a:lnSpc>
                <a:spcPct val="105000"/>
              </a:lnSpc>
            </a:pPr>
            <a:r>
              <a:rPr lang="el-GR" sz="2200" dirty="0" smtClean="0"/>
              <a:t>Πρόκειται </a:t>
            </a:r>
            <a:r>
              <a:rPr lang="el-GR" sz="2200" dirty="0"/>
              <a:t>για το γονίδιο</a:t>
            </a:r>
            <a:r>
              <a:rPr lang="en-US" sz="2200" dirty="0"/>
              <a:t> GPR54 (G protein-coupled receptor gene).   </a:t>
            </a:r>
            <a:r>
              <a:rPr lang="el-GR" sz="2200" dirty="0"/>
              <a:t>Η κλινική εικόνα ποικίλει ανάλογα της ηλικίας του ασθενή.  </a:t>
            </a:r>
            <a:endParaRPr lang="el-GR" sz="2200" dirty="0" smtClean="0"/>
          </a:p>
          <a:p>
            <a:pPr>
              <a:lnSpc>
                <a:spcPct val="105000"/>
              </a:lnSpc>
            </a:pPr>
            <a:r>
              <a:rPr lang="el-GR" sz="2200" dirty="0" smtClean="0"/>
              <a:t>Η </a:t>
            </a:r>
            <a:r>
              <a:rPr lang="el-GR" sz="2200" dirty="0"/>
              <a:t>συνήθης εικόνα  είναι αυτή της καθυστέρησης της ολοκλήρωσης της εφηβείας και της πρωτοπαθούς αμηνόρροιας αν και μία μικρή ομάδα ασθενών με εμφάνιση φυσιολογικής εφηβείας παρουσιάζουν παύση της αναπαραγωγικής τους ωρίμανσης και δευτεροπαθή αμηνόρροια</a:t>
            </a:r>
            <a:r>
              <a:rPr lang="el-GR" sz="2200" dirty="0" smtClean="0"/>
              <a:t>.</a:t>
            </a:r>
            <a:endParaRPr lang="el-GR" sz="2200" dirty="0"/>
          </a:p>
        </p:txBody>
      </p:sp>
    </p:spTree>
    <p:extLst>
      <p:ext uri="{BB962C8B-B14F-4D97-AF65-F5344CB8AC3E}">
        <p14:creationId xmlns:p14="http://schemas.microsoft.com/office/powerpoint/2010/main" val="243795640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Ιδιοπαθής υπογοναδοτροπικός υπογοναδισμός και σύνδρομο Kallmann </a:t>
            </a:r>
            <a:r>
              <a:rPr lang="el-GR" sz="3300" b="0" dirty="0" smtClean="0"/>
              <a:t>4/4</a:t>
            </a:r>
            <a:endParaRPr lang="el-GR" dirty="0"/>
          </a:p>
        </p:txBody>
      </p:sp>
      <p:sp>
        <p:nvSpPr>
          <p:cNvPr id="4" name="1 - Τίτλος"/>
          <p:cNvSpPr>
            <a:spLocks noGrp="1"/>
          </p:cNvSpPr>
          <p:nvPr>
            <p:ph idx="1"/>
          </p:nvPr>
        </p:nvSpPr>
        <p:spPr>
          <a:xfrm>
            <a:off x="457200" y="1556792"/>
            <a:ext cx="8229600" cy="4680520"/>
          </a:xfrm>
        </p:spPr>
        <p:txBody>
          <a:bodyPr/>
          <a:lstStyle/>
          <a:p>
            <a:r>
              <a:rPr lang="el-GR" dirty="0" smtClean="0"/>
              <a:t>Τα χαρακτηριστικά του συνδρόμου περιλαμβάνουν ευσυγκινησία, διαταραχές των άκρων, διαταραχές οφθαλμικής κινητικότητας, ετερόπλευρη νεφρική αγενεσία, κοιλοποδία, λαγόχειλο ή λυκοστομία, αγενεσία οδόντων και μειωμένη ανάπτυξη της τετάρτης μετακαρπικής φάλαγγας.</a:t>
            </a:r>
          </a:p>
        </p:txBody>
      </p:sp>
    </p:spTree>
    <p:extLst>
      <p:ext uri="{BB962C8B-B14F-4D97-AF65-F5344CB8AC3E}">
        <p14:creationId xmlns:p14="http://schemas.microsoft.com/office/powerpoint/2010/main" val="223966790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Συγγενής υποπλασία των </a:t>
            </a:r>
            <a:r>
              <a:rPr lang="el-GR" dirty="0" smtClean="0"/>
              <a:t>επινεφριδίων</a:t>
            </a:r>
            <a:endParaRPr lang="el-GR" dirty="0"/>
          </a:p>
        </p:txBody>
      </p:sp>
      <p:sp>
        <p:nvSpPr>
          <p:cNvPr id="3" name="2 - Θέση περιεχομένου"/>
          <p:cNvSpPr>
            <a:spLocks noGrp="1"/>
          </p:cNvSpPr>
          <p:nvPr>
            <p:ph idx="1"/>
          </p:nvPr>
        </p:nvSpPr>
        <p:spPr>
          <a:xfrm>
            <a:off x="457200" y="1196752"/>
            <a:ext cx="8229600" cy="5328592"/>
          </a:xfrm>
        </p:spPr>
        <p:txBody>
          <a:bodyPr>
            <a:normAutofit/>
          </a:bodyPr>
          <a:lstStyle/>
          <a:p>
            <a:r>
              <a:rPr lang="el-GR" sz="2200" dirty="0" smtClean="0"/>
              <a:t>Εκδηλώνεται </a:t>
            </a:r>
            <a:r>
              <a:rPr lang="el-GR" sz="2200" dirty="0"/>
              <a:t>συνήθως στην παιδική ηλικία με πρωτοπαθή επινεφριδιακή ανεπάρκεια.  </a:t>
            </a:r>
            <a:endParaRPr lang="el-GR" sz="2200" dirty="0" smtClean="0"/>
          </a:p>
          <a:p>
            <a:r>
              <a:rPr lang="el-GR" sz="2200" dirty="0" smtClean="0"/>
              <a:t>Η </a:t>
            </a:r>
            <a:r>
              <a:rPr lang="el-GR" sz="2200" dirty="0"/>
              <a:t>νόσος οφείλεται σε μεταλλάξεις των γονιδίων DAXI (Dosage sensitive) και SFI (steroidogenic factor I).  </a:t>
            </a:r>
            <a:endParaRPr lang="el-GR" sz="2200" dirty="0" smtClean="0"/>
          </a:p>
          <a:p>
            <a:r>
              <a:rPr lang="el-GR" sz="2200" dirty="0" smtClean="0"/>
              <a:t>Τα </a:t>
            </a:r>
            <a:r>
              <a:rPr lang="el-GR" sz="2200" dirty="0"/>
              <a:t>γονίδια αυτά ρυθμίζουν τη λειτουργικότητα του άξονα </a:t>
            </a:r>
            <a:r>
              <a:rPr lang="el-GR" sz="2200" dirty="0" smtClean="0"/>
              <a:t>«υποθάλαμος-υπόφυση-γονάδες» </a:t>
            </a:r>
            <a:r>
              <a:rPr lang="el-GR" sz="2200" dirty="0"/>
              <a:t>σε πολλαπλά </a:t>
            </a:r>
            <a:r>
              <a:rPr lang="el-GR" sz="2200" dirty="0" smtClean="0"/>
              <a:t>επίπεδα.</a:t>
            </a:r>
          </a:p>
          <a:p>
            <a:r>
              <a:rPr lang="el-GR" sz="2200" dirty="0" smtClean="0"/>
              <a:t>Το </a:t>
            </a:r>
            <a:r>
              <a:rPr lang="el-GR" sz="2200" dirty="0"/>
              <a:t>γονίδιο  DAXI  βρίσκεται στο βραχύ σκέλος του χρωμοσώματος Χ και η πλειοψηφία </a:t>
            </a:r>
            <a:r>
              <a:rPr lang="el-GR" sz="2200" dirty="0" smtClean="0"/>
              <a:t>των </a:t>
            </a:r>
            <a:r>
              <a:rPr lang="el-GR" sz="2200" dirty="0"/>
              <a:t>ασθενών είναι άρρενες έχει περιγραφεί μια εξαιρετικά σπάνια μορφή της νόσου σε γυναίκες φορείς του μεταλλαγμένου γονιδίου που εκδηλώνεται με πρωτοπαθή αμηνόρροια, καθυστέρηση ενήβωσης και απουσία επινεφριδιακής </a:t>
            </a:r>
            <a:r>
              <a:rPr lang="el-GR" sz="2200" dirty="0" smtClean="0"/>
              <a:t>υποπλασίας.</a:t>
            </a:r>
            <a:endParaRPr lang="el-GR" sz="2200" dirty="0"/>
          </a:p>
        </p:txBody>
      </p:sp>
    </p:spTree>
    <p:extLst>
      <p:ext uri="{BB962C8B-B14F-4D97-AF65-F5344CB8AC3E}">
        <p14:creationId xmlns:p14="http://schemas.microsoft.com/office/powerpoint/2010/main" val="248724820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Παρεγκεφαλιδική </a:t>
            </a:r>
            <a:r>
              <a:rPr lang="el-GR" dirty="0" smtClean="0"/>
              <a:t>αταξία</a:t>
            </a:r>
            <a:endParaRPr lang="el-GR" dirty="0"/>
          </a:p>
        </p:txBody>
      </p:sp>
      <p:sp>
        <p:nvSpPr>
          <p:cNvPr id="3" name="2 - Θέση περιεχομένου"/>
          <p:cNvSpPr>
            <a:spLocks noGrp="1"/>
          </p:cNvSpPr>
          <p:nvPr>
            <p:ph idx="1"/>
          </p:nvPr>
        </p:nvSpPr>
        <p:spPr>
          <a:xfrm>
            <a:off x="457200" y="1196752"/>
            <a:ext cx="8291264" cy="5400600"/>
          </a:xfrm>
        </p:spPr>
        <p:txBody>
          <a:bodyPr>
            <a:normAutofit/>
          </a:bodyPr>
          <a:lstStyle/>
          <a:p>
            <a:r>
              <a:rPr lang="el-GR" sz="2200" dirty="0" smtClean="0"/>
              <a:t>Η </a:t>
            </a:r>
            <a:r>
              <a:rPr lang="el-GR" sz="2200" dirty="0"/>
              <a:t>παρεγκεφαλιδική αταξία τύπου Holmes συνοδεύεται από υπογοναδισμό υπογοναδοτροπικό </a:t>
            </a:r>
            <a:r>
              <a:rPr lang="el-GR" sz="2200" dirty="0" smtClean="0"/>
              <a:t> ή υπεργοναδοτροπικό</a:t>
            </a:r>
            <a:r>
              <a:rPr lang="el-GR" sz="2200" dirty="0"/>
              <a:t>.  Η πλειοψηφία  των περιπτώσεων πρόκειται για υπογοναδισμό υπογοναδοτροπικό, η δε διαταραχή εντοπίζεται στον υποθάλαμο ή στην υπόφυση.  </a:t>
            </a:r>
            <a:endParaRPr lang="el-GR" sz="2200" dirty="0" smtClean="0"/>
          </a:p>
          <a:p>
            <a:r>
              <a:rPr lang="el-GR" sz="2200" dirty="0" smtClean="0"/>
              <a:t>Συνήθως </a:t>
            </a:r>
            <a:r>
              <a:rPr lang="el-GR" sz="2200" dirty="0"/>
              <a:t>υπάρχει βλάβη των γοναδοτρόπων υποφυσιακών κυττάρων και αδυναμία ανταπόκρισης σε διέγερση με εξωγενή χορήγηση GnRH, αλλά έχουν περιγραφεί και περιστατικά  με φυσιολογική απάντηση στη GnRH και προφανή υποθαλαμική αιτιολογία.  </a:t>
            </a:r>
            <a:endParaRPr lang="el-GR" sz="2200" dirty="0" smtClean="0"/>
          </a:p>
          <a:p>
            <a:r>
              <a:rPr lang="el-GR" sz="2200" dirty="0" smtClean="0"/>
              <a:t>Η </a:t>
            </a:r>
            <a:r>
              <a:rPr lang="el-GR" sz="2200" dirty="0"/>
              <a:t>παρεγκεφαλιδική αταξία μπορεί να συνοδεύεται από πνευματική καθυστέρηση, νευροαισθητική βαρηκοΐα, πολυνευροπάθεια  χορειοδυστροφία και κοντό ανάστημα</a:t>
            </a:r>
            <a:r>
              <a:rPr lang="el-GR" sz="2200" dirty="0" smtClean="0"/>
              <a:t>.</a:t>
            </a:r>
            <a:endParaRPr lang="el-GR" sz="2200" dirty="0"/>
          </a:p>
        </p:txBody>
      </p:sp>
    </p:spTree>
    <p:extLst>
      <p:ext uri="{BB962C8B-B14F-4D97-AF65-F5344CB8AC3E}">
        <p14:creationId xmlns:p14="http://schemas.microsoft.com/office/powerpoint/2010/main" val="134353441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Μεσογειακή και δρεπανοκυτταρική </a:t>
            </a:r>
            <a:r>
              <a:rPr lang="el-GR" dirty="0" smtClean="0"/>
              <a:t>αναιμία</a:t>
            </a:r>
            <a:endParaRPr lang="el-GR" dirty="0"/>
          </a:p>
        </p:txBody>
      </p:sp>
      <p:sp>
        <p:nvSpPr>
          <p:cNvPr id="3" name="2 - Θέση περιεχομένου"/>
          <p:cNvSpPr>
            <a:spLocks noGrp="1"/>
          </p:cNvSpPr>
          <p:nvPr>
            <p:ph idx="1"/>
          </p:nvPr>
        </p:nvSpPr>
        <p:spPr/>
        <p:txBody>
          <a:bodyPr>
            <a:normAutofit/>
          </a:bodyPr>
          <a:lstStyle/>
          <a:p>
            <a:r>
              <a:rPr lang="el-GR" dirty="0" smtClean="0"/>
              <a:t>Προκαλούν </a:t>
            </a:r>
            <a:r>
              <a:rPr lang="el-GR" dirty="0"/>
              <a:t>υπογανοδοτροπικό υπογοναδισμό μικτής αιτιολογίας καθώς η βλάβη εδράζεται τόσο στον υποθάλαμο όσο και στην υπόφυση.  </a:t>
            </a:r>
            <a:endParaRPr lang="el-GR" dirty="0" smtClean="0"/>
          </a:p>
          <a:p>
            <a:r>
              <a:rPr lang="el-GR" dirty="0" smtClean="0"/>
              <a:t>Η </a:t>
            </a:r>
            <a:r>
              <a:rPr lang="el-GR" dirty="0"/>
              <a:t>βλάβη οφείλεται στην εναπόθεση σιδήρου στα υποθαλαμικά και υποφυσιακά κύτταρα ή στην παρουσία μικρών εμφράκτων.  </a:t>
            </a:r>
            <a:endParaRPr lang="el-GR" dirty="0" smtClean="0"/>
          </a:p>
          <a:p>
            <a:r>
              <a:rPr lang="el-GR" dirty="0" smtClean="0"/>
              <a:t>Ο </a:t>
            </a:r>
            <a:r>
              <a:rPr lang="el-GR" dirty="0"/>
              <a:t>μικτός χαρακτήρας καθιστά τη διέγερση με εξωγενή χορήγηση GnRH μη-διαγνωστική για τον εντοπισμό της διαταραχής</a:t>
            </a:r>
          </a:p>
          <a:p>
            <a:endParaRPr lang="el-GR" dirty="0"/>
          </a:p>
        </p:txBody>
      </p:sp>
    </p:spTree>
    <p:extLst>
      <p:ext uri="{BB962C8B-B14F-4D97-AF65-F5344CB8AC3E}">
        <p14:creationId xmlns:p14="http://schemas.microsoft.com/office/powerpoint/2010/main" val="49515980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Διαταραχή της αγγειακής σύνδεσης του άξονα «υποθάλαμος-υπόφυση</a:t>
            </a:r>
            <a:r>
              <a:rPr lang="el-GR" dirty="0" smtClean="0"/>
              <a:t>» </a:t>
            </a:r>
            <a:r>
              <a:rPr lang="el-GR" sz="3000" b="0" dirty="0" smtClean="0"/>
              <a:t>1/3</a:t>
            </a:r>
            <a:endParaRPr lang="el-GR" sz="3000" b="0" dirty="0"/>
          </a:p>
        </p:txBody>
      </p:sp>
      <p:sp>
        <p:nvSpPr>
          <p:cNvPr id="3" name="2 - Θέση περιεχομένου"/>
          <p:cNvSpPr>
            <a:spLocks noGrp="1"/>
          </p:cNvSpPr>
          <p:nvPr>
            <p:ph idx="1"/>
          </p:nvPr>
        </p:nvSpPr>
        <p:spPr>
          <a:xfrm>
            <a:off x="457200" y="1340768"/>
            <a:ext cx="8229600" cy="5040560"/>
          </a:xfrm>
        </p:spPr>
        <p:txBody>
          <a:bodyPr>
            <a:normAutofit lnSpcReduction="10000"/>
          </a:bodyPr>
          <a:lstStyle/>
          <a:p>
            <a:pPr marL="0" indent="0">
              <a:buNone/>
            </a:pPr>
            <a:r>
              <a:rPr lang="el-GR" b="1" dirty="0" smtClean="0"/>
              <a:t>Σύνδρομο </a:t>
            </a:r>
            <a:r>
              <a:rPr lang="el-GR" b="1" dirty="0"/>
              <a:t>Shee</a:t>
            </a:r>
            <a:r>
              <a:rPr lang="en-US" b="1" dirty="0"/>
              <a:t>h</a:t>
            </a:r>
            <a:r>
              <a:rPr lang="el-GR" b="1" dirty="0"/>
              <a:t>an και υποφυσιακή αποπληξία</a:t>
            </a:r>
            <a:endParaRPr lang="el-GR" dirty="0"/>
          </a:p>
          <a:p>
            <a:r>
              <a:rPr lang="el-GR" dirty="0"/>
              <a:t>Το σύνδρομο συνίσταται σε νέκρωση της υπόφυσης ύστερα από εργώδη τοκετό. </a:t>
            </a:r>
            <a:endParaRPr lang="el-GR" dirty="0" smtClean="0"/>
          </a:p>
          <a:p>
            <a:r>
              <a:rPr lang="el-GR" dirty="0" smtClean="0"/>
              <a:t>Ο </a:t>
            </a:r>
            <a:r>
              <a:rPr lang="el-GR" dirty="0"/>
              <a:t>βαθμός νέκρωσης εξαρτάται από την έκταση της βλάβης. </a:t>
            </a:r>
            <a:endParaRPr lang="el-GR" dirty="0" smtClean="0"/>
          </a:p>
          <a:p>
            <a:r>
              <a:rPr lang="el-GR" dirty="0" smtClean="0"/>
              <a:t> </a:t>
            </a:r>
            <a:r>
              <a:rPr lang="el-GR" dirty="0"/>
              <a:t>Συνήθως συμμετέχει η </a:t>
            </a:r>
            <a:r>
              <a:rPr lang="el-GR" dirty="0" smtClean="0"/>
              <a:t>νευροϋπόφυση </a:t>
            </a:r>
            <a:r>
              <a:rPr lang="el-GR" dirty="0"/>
              <a:t>ενώ τα πρώιμα συμπτώματα είναι η αδυναμία θηλασμού, η καταβολή και η υπόταση.  </a:t>
            </a:r>
            <a:endParaRPr lang="el-GR" dirty="0" smtClean="0"/>
          </a:p>
          <a:p>
            <a:r>
              <a:rPr lang="el-GR" dirty="0" smtClean="0"/>
              <a:t>Η </a:t>
            </a:r>
            <a:r>
              <a:rPr lang="el-GR" dirty="0"/>
              <a:t>απάντηση γοναδοτροπινών στη διέγερση με GnRH μπορεί να είναι φυσιολογική ελαττωμένη ή απούσα.  </a:t>
            </a:r>
            <a:endParaRPr lang="el-GR" dirty="0" smtClean="0"/>
          </a:p>
          <a:p>
            <a:r>
              <a:rPr lang="el-GR" dirty="0" smtClean="0"/>
              <a:t>Η </a:t>
            </a:r>
            <a:r>
              <a:rPr lang="el-GR" dirty="0"/>
              <a:t>υποφυσιακή αποπληξία είναι σπάνια και απαιτεί επείγουσα </a:t>
            </a:r>
            <a:r>
              <a:rPr lang="el-GR" dirty="0" smtClean="0"/>
              <a:t>αντιμετώπιση.</a:t>
            </a:r>
            <a:endParaRPr lang="el-GR" dirty="0"/>
          </a:p>
          <a:p>
            <a:endParaRPr lang="el-GR" dirty="0"/>
          </a:p>
        </p:txBody>
      </p:sp>
    </p:spTree>
    <p:extLst>
      <p:ext uri="{BB962C8B-B14F-4D97-AF65-F5344CB8AC3E}">
        <p14:creationId xmlns:p14="http://schemas.microsoft.com/office/powerpoint/2010/main" val="232048266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αγγειακής σύνδεσης του άξονα «υποθάλαμος-υπόφυση» </a:t>
            </a:r>
            <a:r>
              <a:rPr lang="el-GR" sz="3300" b="0" dirty="0" smtClean="0"/>
              <a:t>2/3</a:t>
            </a:r>
            <a:endParaRPr lang="el-GR" sz="3300" dirty="0"/>
          </a:p>
        </p:txBody>
      </p:sp>
      <p:sp>
        <p:nvSpPr>
          <p:cNvPr id="3" name="2 - Θέση περιεχομένου"/>
          <p:cNvSpPr>
            <a:spLocks noGrp="1"/>
          </p:cNvSpPr>
          <p:nvPr>
            <p:ph idx="1"/>
          </p:nvPr>
        </p:nvSpPr>
        <p:spPr>
          <a:xfrm>
            <a:off x="457200" y="1340768"/>
            <a:ext cx="8229600" cy="5040560"/>
          </a:xfrm>
        </p:spPr>
        <p:txBody>
          <a:bodyPr/>
          <a:lstStyle/>
          <a:p>
            <a:pPr marL="0" indent="0">
              <a:buNone/>
            </a:pPr>
            <a:r>
              <a:rPr lang="el-GR" b="1" dirty="0"/>
              <a:t>Ανατομικές βλάβες της υπόφυσης</a:t>
            </a:r>
            <a:endParaRPr lang="el-GR" dirty="0"/>
          </a:p>
          <a:p>
            <a:r>
              <a:rPr lang="el-GR" dirty="0"/>
              <a:t>Αδένωμα της υπόφυσης, συγγενής υποφυσιακή ανεπάρκεια λεμφοκυτταρική υποφυσίτιδα σύνδρομο κενού εφιππίου προκαλούν υποφυσιακή ανεπάρκεια.</a:t>
            </a:r>
            <a:r>
              <a:rPr lang="el-GR" baseline="30000" dirty="0"/>
              <a:t> </a:t>
            </a:r>
            <a:r>
              <a:rPr lang="el-GR" dirty="0"/>
              <a:t> </a:t>
            </a:r>
            <a:endParaRPr lang="el-GR" dirty="0" smtClean="0"/>
          </a:p>
          <a:p>
            <a:r>
              <a:rPr lang="el-GR" dirty="0" smtClean="0"/>
              <a:t>Η </a:t>
            </a:r>
            <a:r>
              <a:rPr lang="el-GR" dirty="0"/>
              <a:t>συντριπτική πλειοψηφία των ασθενών παρουσιάζουν καθυστέρηση ενήβωσης και πρωτοπαθή αμηνόρροια εκτός αυτών με μεταλλάξεις στο PROPI, όπου ο φαινότυπος μπορεί να ποικίλει από πρωτοπαθή αμηνόρροια σε καθυστέρηση ενήβωσης και δευτεροπαθή αμηνόρροια εντός της ίδιας οικογένειας.</a:t>
            </a:r>
          </a:p>
          <a:p>
            <a:endParaRPr lang="el-GR" dirty="0"/>
          </a:p>
        </p:txBody>
      </p:sp>
    </p:spTree>
    <p:extLst>
      <p:ext uri="{BB962C8B-B14F-4D97-AF65-F5344CB8AC3E}">
        <p14:creationId xmlns:p14="http://schemas.microsoft.com/office/powerpoint/2010/main" val="292634514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αγγειακής σύνδεσης του άξονα «υποθάλαμος-υπόφυση» </a:t>
            </a:r>
            <a:r>
              <a:rPr lang="el-GR" sz="3300" b="0" dirty="0" smtClean="0"/>
              <a:t>3/3</a:t>
            </a:r>
            <a:endParaRPr lang="el-GR" dirty="0"/>
          </a:p>
        </p:txBody>
      </p:sp>
      <p:sp>
        <p:nvSpPr>
          <p:cNvPr id="3" name="2 - Θέση περιεχομένου"/>
          <p:cNvSpPr>
            <a:spLocks noGrp="1"/>
          </p:cNvSpPr>
          <p:nvPr>
            <p:ph idx="1"/>
          </p:nvPr>
        </p:nvSpPr>
        <p:spPr>
          <a:xfrm>
            <a:off x="457200" y="1340768"/>
            <a:ext cx="8229600" cy="5328592"/>
          </a:xfrm>
        </p:spPr>
        <p:txBody>
          <a:bodyPr>
            <a:noAutofit/>
          </a:bodyPr>
          <a:lstStyle/>
          <a:p>
            <a:pPr marL="0" indent="0">
              <a:buNone/>
            </a:pPr>
            <a:r>
              <a:rPr lang="el-GR" sz="2200" b="1" dirty="0"/>
              <a:t>Σύνδρομο</a:t>
            </a:r>
            <a:r>
              <a:rPr lang="en-US" sz="2200" b="1" dirty="0"/>
              <a:t> Pradel Willi </a:t>
            </a:r>
            <a:r>
              <a:rPr lang="el-GR" sz="2200" b="1" dirty="0"/>
              <a:t>και</a:t>
            </a:r>
            <a:r>
              <a:rPr lang="en-US" sz="2200" b="1" dirty="0"/>
              <a:t> Laurence-Moon-Biedl</a:t>
            </a:r>
            <a:endParaRPr lang="el-GR" sz="2200" dirty="0"/>
          </a:p>
          <a:p>
            <a:r>
              <a:rPr lang="el-GR" sz="2200" dirty="0"/>
              <a:t>Και τα δύο αυτά διαγιγνώσκονται στην παιδική ηλικία.</a:t>
            </a:r>
            <a:r>
              <a:rPr lang="el-GR" sz="2200" baseline="30000" dirty="0"/>
              <a:t>. </a:t>
            </a:r>
            <a:r>
              <a:rPr lang="el-GR" sz="2200" dirty="0"/>
              <a:t> </a:t>
            </a:r>
            <a:endParaRPr lang="el-GR" sz="2200" dirty="0" smtClean="0"/>
          </a:p>
          <a:p>
            <a:r>
              <a:rPr lang="el-GR" sz="2200" dirty="0" smtClean="0"/>
              <a:t>Το </a:t>
            </a:r>
            <a:r>
              <a:rPr lang="el-GR" sz="2200" dirty="0"/>
              <a:t>σύνδρομο Prader Willi χαρακτηρίζεται από παχυσαρκία, πνευματική καθυστέρηση, υποτονία , κοντά άνω άκρα και κάτω άκρα.  </a:t>
            </a:r>
            <a:endParaRPr lang="el-GR" sz="2200" dirty="0" smtClean="0"/>
          </a:p>
          <a:p>
            <a:r>
              <a:rPr lang="el-GR" sz="2200" dirty="0" smtClean="0"/>
              <a:t>Το </a:t>
            </a:r>
            <a:r>
              <a:rPr lang="el-GR" sz="2200" dirty="0"/>
              <a:t>σύνδρομο Laurence-Moon-Biedl χαρακτηρίζεται από παχυσαρκία, πνευματική καθυστέρηση, μελαγχρωματική αμφιβληστοειδοπάθεια και πολυδακτυλία.   </a:t>
            </a:r>
            <a:endParaRPr lang="el-GR" sz="2200" dirty="0" smtClean="0"/>
          </a:p>
          <a:p>
            <a:r>
              <a:rPr lang="el-GR" sz="2200" dirty="0" smtClean="0"/>
              <a:t>Και </a:t>
            </a:r>
            <a:r>
              <a:rPr lang="el-GR" sz="2200" dirty="0"/>
              <a:t>τα δύο σύνδρομα παρουσιάζουν σημαντική καθυστέρηση της ενήβωσης, πρωτοπαθή αμηνόρροια ή καθυστέρηση της εμμηναρχής οφειλόμενες σε διαταραχή της υποθαλαμικής  έκκρισης της GnRH</a:t>
            </a:r>
            <a:r>
              <a:rPr lang="el-GR" sz="2200" dirty="0" smtClean="0"/>
              <a:t>.</a:t>
            </a:r>
            <a:endParaRPr lang="el-GR" sz="2200" dirty="0"/>
          </a:p>
        </p:txBody>
      </p:sp>
    </p:spTree>
    <p:extLst>
      <p:ext uri="{BB962C8B-B14F-4D97-AF65-F5344CB8AC3E}">
        <p14:creationId xmlns:p14="http://schemas.microsoft.com/office/powerpoint/2010/main" val="81998780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Διαταραχή της λειτουργικότητας του άξονα «Κ.Ν.Σ. – υποθάλαμος</a:t>
            </a:r>
            <a:r>
              <a:rPr lang="el-GR" dirty="0" smtClean="0"/>
              <a:t>»</a:t>
            </a:r>
            <a:r>
              <a:rPr lang="el-GR" sz="3000" b="0" dirty="0" smtClean="0"/>
              <a:t> 1/6</a:t>
            </a:r>
            <a:endParaRPr lang="el-GR" sz="3000" b="0" dirty="0"/>
          </a:p>
        </p:txBody>
      </p:sp>
      <p:sp>
        <p:nvSpPr>
          <p:cNvPr id="3" name="2 - Θέση περιεχομένου"/>
          <p:cNvSpPr>
            <a:spLocks noGrp="1"/>
          </p:cNvSpPr>
          <p:nvPr>
            <p:ph idx="1"/>
          </p:nvPr>
        </p:nvSpPr>
        <p:spPr>
          <a:xfrm>
            <a:off x="323528" y="1268760"/>
            <a:ext cx="8579296" cy="5328592"/>
          </a:xfrm>
        </p:spPr>
        <p:txBody>
          <a:bodyPr>
            <a:noAutofit/>
          </a:bodyPr>
          <a:lstStyle/>
          <a:p>
            <a:pPr marL="0" indent="0">
              <a:buNone/>
            </a:pPr>
            <a:r>
              <a:rPr lang="el-GR" sz="2100" b="1" dirty="0" smtClean="0"/>
              <a:t>Νευρογενής </a:t>
            </a:r>
            <a:r>
              <a:rPr lang="el-GR" sz="2100" b="1" dirty="0"/>
              <a:t>Ανορεξία</a:t>
            </a:r>
            <a:endParaRPr lang="el-GR" sz="2100" dirty="0"/>
          </a:p>
          <a:p>
            <a:r>
              <a:rPr lang="el-GR" sz="2100" b="1" dirty="0"/>
              <a:t>Η νευρογενής ανορεξία χαρακτηρίζεται από διαταραχή της διατροφικής συμπεριφοράς, η οποία έχει ως γενεσιουργό αιτία έμμονη φοβία της παχυσαρκίας</a:t>
            </a:r>
            <a:r>
              <a:rPr lang="el-GR" sz="2100" dirty="0"/>
              <a:t> και την ανάγκη προσαρμογής  σε ακραία αισθητικά  πρότυπα.  Η ηλικία εμφάνισης της νόσου  είναι από την προεφηβεία (10 έως 11 ετών ) έως και της αρχές  της τρίτης δεκαετίας.</a:t>
            </a:r>
          </a:p>
          <a:p>
            <a:r>
              <a:rPr lang="el-GR" sz="2100" dirty="0"/>
              <a:t>Πρόκειται </a:t>
            </a:r>
            <a:r>
              <a:rPr lang="el-GR" sz="2100" b="1" dirty="0"/>
              <a:t>για ένα  σύνθετο σύνδρομο  ψύχο- νευρο-ενδοκρινικής διαταραχής.  </a:t>
            </a:r>
            <a:r>
              <a:rPr lang="el-GR" sz="2100" dirty="0"/>
              <a:t>Τα ψυχολογικά διαγνωστικά κριτήρια  περιλαμβάνουν άρνηση της  ασθενούς να διατηρήσει το βάρος της μέσα στα φυσιολογικά  για την ηλικία  και το ύψος της όρια, σοβαρή διαταραχή της εικόνας  της ασθενούς για το σώμα της με μείωση της αυτοεκτίμησης της και σθεναρή άρνηση αποδοχής του προβλήματος.</a:t>
            </a:r>
          </a:p>
          <a:p>
            <a:r>
              <a:rPr lang="el-GR" sz="2100" b="1" dirty="0"/>
              <a:t>Η αμηνόρροια  είναι αποτέλεσμα διαταραχής της έκκρισης της </a:t>
            </a:r>
            <a:r>
              <a:rPr lang="el-GR" sz="2100" b="1" dirty="0" smtClean="0"/>
              <a:t>GnRH.</a:t>
            </a:r>
            <a:endParaRPr lang="el-GR" sz="2100" dirty="0"/>
          </a:p>
        </p:txBody>
      </p:sp>
    </p:spTree>
    <p:extLst>
      <p:ext uri="{BB962C8B-B14F-4D97-AF65-F5344CB8AC3E}">
        <p14:creationId xmlns:p14="http://schemas.microsoft.com/office/powerpoint/2010/main" val="235044520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λειτουργικότητας του άξονα «Κ.Ν.Σ. – υποθάλαμος»</a:t>
            </a:r>
            <a:r>
              <a:rPr lang="el-GR" sz="4000" b="0" dirty="0"/>
              <a:t> </a:t>
            </a:r>
            <a:r>
              <a:rPr lang="el-GR" sz="3300" b="0" dirty="0" smtClean="0"/>
              <a:t>2/6</a:t>
            </a:r>
            <a:endParaRPr lang="el-GR" sz="3300" dirty="0"/>
          </a:p>
        </p:txBody>
      </p:sp>
      <p:sp>
        <p:nvSpPr>
          <p:cNvPr id="3" name="2 - Θέση περιεχομένου"/>
          <p:cNvSpPr>
            <a:spLocks noGrp="1"/>
          </p:cNvSpPr>
          <p:nvPr>
            <p:ph idx="1"/>
          </p:nvPr>
        </p:nvSpPr>
        <p:spPr/>
        <p:txBody>
          <a:bodyPr>
            <a:normAutofit/>
          </a:bodyPr>
          <a:lstStyle/>
          <a:p>
            <a:r>
              <a:rPr lang="el-GR" dirty="0"/>
              <a:t>Οι βασικές τιμές της LH και της FSH είναι χαμηλές ενώ η εικόνα της εικοσιτετράωρης έκκρισής τους είναι προεφηβική ή εφηβική.  </a:t>
            </a:r>
          </a:p>
          <a:p>
            <a:r>
              <a:rPr lang="el-GR" dirty="0"/>
              <a:t>Η απάντηση της LH και της  FSH στη διέγερση της GnRH είναι παθολογική όταν υπάρχει σοβαρή απώλεια  βάρους και επανέρχεται  στα φυσιολογικά επίπεδα εφόσον επανεκτιμηθεί το βάρος.</a:t>
            </a:r>
          </a:p>
          <a:p>
            <a:r>
              <a:rPr lang="el-GR" dirty="0"/>
              <a:t>Η θεραπεία οφείλει να περιλαμβάνει ψυχιατρική υποστήριξη από εξειδικευμένο ψυχίατρο ή ψυχολόγο.  </a:t>
            </a:r>
          </a:p>
          <a:p>
            <a:r>
              <a:rPr lang="el-GR" dirty="0"/>
              <a:t>Η έμμηνος ρύση αποκαθίσταται εντός έξι μηνών από την επανάκτηση του 90% του ιδανικού σωματικού βάρους.</a:t>
            </a:r>
          </a:p>
          <a:p>
            <a:endParaRPr lang="el-GR" dirty="0"/>
          </a:p>
        </p:txBody>
      </p:sp>
    </p:spTree>
    <p:extLst>
      <p:ext uri="{BB962C8B-B14F-4D97-AF65-F5344CB8AC3E}">
        <p14:creationId xmlns:p14="http://schemas.microsoft.com/office/powerpoint/2010/main" val="497950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4/12</a:t>
            </a:r>
            <a:endParaRPr lang="el-GR" dirty="0"/>
          </a:p>
        </p:txBody>
      </p:sp>
      <p:sp>
        <p:nvSpPr>
          <p:cNvPr id="3" name="2 - Θέση περιεχομένου"/>
          <p:cNvSpPr>
            <a:spLocks noGrp="1"/>
          </p:cNvSpPr>
          <p:nvPr>
            <p:ph idx="1"/>
          </p:nvPr>
        </p:nvSpPr>
        <p:spPr>
          <a:xfrm>
            <a:off x="457200" y="1196752"/>
            <a:ext cx="8435280" cy="5400600"/>
          </a:xfrm>
        </p:spPr>
        <p:txBody>
          <a:bodyPr>
            <a:noAutofit/>
          </a:bodyPr>
          <a:lstStyle/>
          <a:p>
            <a:r>
              <a:rPr lang="el-GR" sz="2200" dirty="0"/>
              <a:t>Ο μηχανισμός με τον οποίο τα </a:t>
            </a:r>
            <a:r>
              <a:rPr lang="el-GR" sz="2200" b="1" dirty="0"/>
              <a:t>παθογόνα </a:t>
            </a:r>
            <a:r>
              <a:rPr lang="el-GR" sz="2200" b="1" dirty="0" smtClean="0"/>
              <a:t>μικρόβια </a:t>
            </a:r>
            <a:r>
              <a:rPr lang="el-GR" sz="2200" dirty="0"/>
              <a:t>εξασκούν δυσμενή επίδραση στη γονιμότητα, εκτός βέβαια από την πιθανότητα να προκαλέσουν </a:t>
            </a:r>
            <a:r>
              <a:rPr lang="el-GR" sz="2200" b="1" dirty="0"/>
              <a:t>απόφραξη των αποχετευτικών οδών του σπέρματος, περιλαμβάνει αφενός τη μείωση της κινητικότητας και της </a:t>
            </a:r>
            <a:r>
              <a:rPr lang="el-GR" sz="2200" b="1" dirty="0" smtClean="0"/>
              <a:t>επιβίωσης </a:t>
            </a:r>
            <a:r>
              <a:rPr lang="el-GR" sz="2200" b="1" dirty="0"/>
              <a:t>των σπερματοζωαρίων και </a:t>
            </a:r>
            <a:r>
              <a:rPr lang="el-GR" sz="2200" b="1" dirty="0" smtClean="0"/>
              <a:t>αφετέρου </a:t>
            </a:r>
            <a:r>
              <a:rPr lang="el-GR" sz="2200" b="1" dirty="0"/>
              <a:t>την πρόκληση συγκολλήσεων. </a:t>
            </a:r>
          </a:p>
          <a:p>
            <a:r>
              <a:rPr lang="el-GR" sz="2200" dirty="0"/>
              <a:t>Μείωση της </a:t>
            </a:r>
            <a:r>
              <a:rPr lang="el-GR" sz="2200" dirty="0" smtClean="0"/>
              <a:t>κινητικότητας </a:t>
            </a:r>
            <a:r>
              <a:rPr lang="el-GR" sz="2200" dirty="0"/>
              <a:t>και συγκόλληση των σπερματοζωαρίων </a:t>
            </a:r>
            <a:r>
              <a:rPr lang="el-GR" sz="2200" dirty="0" smtClean="0"/>
              <a:t>παρατηρείται </a:t>
            </a:r>
            <a:r>
              <a:rPr lang="el-GR" sz="2200" dirty="0"/>
              <a:t>αμέσως μετά την ανάμειξη πρόσφατου σπέρματος με κολοβακτηρίδιο σε υψηλή πυκνότητα. </a:t>
            </a:r>
            <a:endParaRPr lang="en-US" sz="2200" dirty="0" smtClean="0"/>
          </a:p>
          <a:p>
            <a:r>
              <a:rPr lang="el-GR" sz="2200" dirty="0" smtClean="0"/>
              <a:t>Αντίθετα</a:t>
            </a:r>
            <a:r>
              <a:rPr lang="el-GR" sz="2200" dirty="0"/>
              <a:t>, η ανάμειξη των σπερματοζωαρίων με ενδοτοξίνη κολοβακτηριδίου δεν είχε κανένα αποτέλεσμα. Παρατηρήθηκε επίσης θετική συσχέτιση ανάμεσα στον αριθμό των αποικιών του κολοβακτηριδίου και στη βλαπτική επίδραση στα σπερματοζωάρια.  </a:t>
            </a:r>
          </a:p>
          <a:p>
            <a:endParaRPr lang="el-GR" sz="2200" dirty="0"/>
          </a:p>
        </p:txBody>
      </p:sp>
    </p:spTree>
    <p:extLst>
      <p:ext uri="{BB962C8B-B14F-4D97-AF65-F5344CB8AC3E}">
        <p14:creationId xmlns:p14="http://schemas.microsoft.com/office/powerpoint/2010/main" val="3488174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λειτουργικότητας του άξονα «Κ.Ν.Σ. – υποθάλαμος»</a:t>
            </a:r>
            <a:r>
              <a:rPr lang="el-GR" sz="4000" b="0" dirty="0"/>
              <a:t> </a:t>
            </a:r>
            <a:r>
              <a:rPr lang="el-GR" sz="3300" b="0" dirty="0"/>
              <a:t>3</a:t>
            </a:r>
            <a:r>
              <a:rPr lang="el-GR" sz="3300" b="0" dirty="0" smtClean="0"/>
              <a:t>/6</a:t>
            </a:r>
            <a:endParaRPr lang="el-GR" dirty="0"/>
          </a:p>
        </p:txBody>
      </p:sp>
      <p:sp>
        <p:nvSpPr>
          <p:cNvPr id="3" name="2 - Θέση περιεχομένου"/>
          <p:cNvSpPr>
            <a:spLocks noGrp="1"/>
          </p:cNvSpPr>
          <p:nvPr>
            <p:ph idx="1"/>
          </p:nvPr>
        </p:nvSpPr>
        <p:spPr>
          <a:xfrm>
            <a:off x="457200" y="1196752"/>
            <a:ext cx="8291264" cy="5400600"/>
          </a:xfrm>
        </p:spPr>
        <p:txBody>
          <a:bodyPr>
            <a:noAutofit/>
          </a:bodyPr>
          <a:lstStyle/>
          <a:p>
            <a:pPr marL="0" indent="0">
              <a:lnSpc>
                <a:spcPct val="105000"/>
              </a:lnSpc>
              <a:spcBef>
                <a:spcPts val="800"/>
              </a:spcBef>
              <a:buNone/>
            </a:pPr>
            <a:r>
              <a:rPr lang="el-GR" sz="2200" b="1" dirty="0"/>
              <a:t>Ψυχογενής αμηνόρροια</a:t>
            </a:r>
            <a:endParaRPr lang="el-GR" sz="2200" dirty="0"/>
          </a:p>
          <a:p>
            <a:pPr>
              <a:lnSpc>
                <a:spcPct val="105000"/>
              </a:lnSpc>
              <a:spcBef>
                <a:spcPts val="800"/>
              </a:spcBef>
            </a:pPr>
            <a:r>
              <a:rPr lang="el-GR" sz="2200" dirty="0"/>
              <a:t>Πρόκειται για λειτουργική υποθαλαμική διαταραχή της έκκρισης της GnRH  εξαιτίας ψυχογενούς stress.  </a:t>
            </a:r>
            <a:endParaRPr lang="el-GR" sz="2200" dirty="0" smtClean="0"/>
          </a:p>
          <a:p>
            <a:pPr>
              <a:lnSpc>
                <a:spcPct val="105000"/>
              </a:lnSpc>
              <a:spcBef>
                <a:spcPts val="800"/>
              </a:spcBef>
            </a:pPr>
            <a:r>
              <a:rPr lang="el-GR" sz="2200" dirty="0" smtClean="0"/>
              <a:t>Ο </a:t>
            </a:r>
            <a:r>
              <a:rPr lang="el-GR" sz="2200" dirty="0"/>
              <a:t>βαθμός διαταραχής της έκκρισης της GnRH  εξαρτάται από την βαρύτητα και την διάρκεια του </a:t>
            </a:r>
            <a:r>
              <a:rPr lang="el-GR" sz="2200" dirty="0" smtClean="0"/>
              <a:t>στρεσογόνου </a:t>
            </a:r>
            <a:r>
              <a:rPr lang="el-GR" sz="2200" dirty="0"/>
              <a:t>ερεθίσματος και ποικίλει από πλήρη κατάργηση του </a:t>
            </a:r>
            <a:r>
              <a:rPr lang="el-GR" sz="2200" dirty="0" smtClean="0"/>
              <a:t>νυχθημερήσιου </a:t>
            </a:r>
            <a:r>
              <a:rPr lang="el-GR" sz="2200" dirty="0"/>
              <a:t>ρυθμού έκκρισης έως ηπιότερες διαταραχές της συχνότητας και του εύρους των ώσεων GnRH .  </a:t>
            </a:r>
            <a:endParaRPr lang="el-GR" sz="2200" dirty="0" smtClean="0"/>
          </a:p>
          <a:p>
            <a:pPr>
              <a:lnSpc>
                <a:spcPct val="105000"/>
              </a:lnSpc>
              <a:spcBef>
                <a:spcPts val="800"/>
              </a:spcBef>
            </a:pPr>
            <a:r>
              <a:rPr lang="el-GR" sz="2200" dirty="0" smtClean="0"/>
              <a:t>Συνυπάρχει </a:t>
            </a:r>
            <a:r>
              <a:rPr lang="el-GR" sz="2200" dirty="0"/>
              <a:t>ενεργοποίηση του άξονα </a:t>
            </a:r>
            <a:r>
              <a:rPr lang="el-GR" sz="2200" dirty="0" smtClean="0"/>
              <a:t>«υπόφυση – επινεφρίδια» </a:t>
            </a:r>
            <a:r>
              <a:rPr lang="el-GR" sz="2200" dirty="0"/>
              <a:t>λόγω υπερέκκρισης C</a:t>
            </a:r>
            <a:r>
              <a:rPr lang="en-US" sz="2200" dirty="0"/>
              <a:t>n</a:t>
            </a:r>
            <a:r>
              <a:rPr lang="el-GR" sz="2200" dirty="0"/>
              <a:t>RH με κατάργηση του </a:t>
            </a:r>
            <a:r>
              <a:rPr lang="el-GR" sz="2200" dirty="0" smtClean="0"/>
              <a:t>νυχθημερήσιου </a:t>
            </a:r>
            <a:r>
              <a:rPr lang="el-GR" sz="2200" dirty="0"/>
              <a:t>ρυθμού έκκρισης της κορτιζόλης και συχνή υπερκορτιζολαιμία. </a:t>
            </a:r>
          </a:p>
          <a:p>
            <a:pPr>
              <a:lnSpc>
                <a:spcPct val="105000"/>
              </a:lnSpc>
              <a:spcBef>
                <a:spcPts val="800"/>
              </a:spcBef>
            </a:pPr>
            <a:r>
              <a:rPr lang="el-GR" sz="2200" dirty="0"/>
              <a:t>Η θεραπεία απαιτεί άρση του στρεσογόνου ερεθίσματος και ψυχολογική υποστήριξη  </a:t>
            </a:r>
            <a:r>
              <a:rPr lang="el-GR" sz="2200" dirty="0" smtClean="0"/>
              <a:t>καθώς και </a:t>
            </a:r>
            <a:r>
              <a:rPr lang="el-GR" sz="2200" dirty="0"/>
              <a:t>χορήγηση οιστρογόνων </a:t>
            </a:r>
            <a:r>
              <a:rPr lang="el-GR" sz="2200" dirty="0" smtClean="0"/>
              <a:t>και </a:t>
            </a:r>
            <a:r>
              <a:rPr lang="el-GR" sz="2200" dirty="0"/>
              <a:t>προγεστερόνης για αποκατάσταση της εμμήνου ρύσεως</a:t>
            </a:r>
            <a:r>
              <a:rPr lang="el-GR" sz="2200" dirty="0" smtClean="0"/>
              <a:t>.</a:t>
            </a:r>
            <a:endParaRPr lang="el-GR" sz="2200" dirty="0"/>
          </a:p>
        </p:txBody>
      </p:sp>
    </p:spTree>
    <p:extLst>
      <p:ext uri="{BB962C8B-B14F-4D97-AF65-F5344CB8AC3E}">
        <p14:creationId xmlns:p14="http://schemas.microsoft.com/office/powerpoint/2010/main" val="321770479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λειτουργικότητας του άξονα «Κ.Ν.Σ. – υποθάλαμος»</a:t>
            </a:r>
            <a:r>
              <a:rPr lang="el-GR" sz="4000" b="0" dirty="0"/>
              <a:t> </a:t>
            </a:r>
            <a:r>
              <a:rPr lang="el-GR" sz="3300" b="0" dirty="0"/>
              <a:t>4</a:t>
            </a:r>
            <a:r>
              <a:rPr lang="el-GR" sz="3300" b="0" dirty="0" smtClean="0"/>
              <a:t>/6</a:t>
            </a:r>
            <a:endParaRPr lang="el-GR" dirty="0"/>
          </a:p>
        </p:txBody>
      </p:sp>
      <p:sp>
        <p:nvSpPr>
          <p:cNvPr id="3" name="2 - Θέση περιεχομένου"/>
          <p:cNvSpPr>
            <a:spLocks noGrp="1"/>
          </p:cNvSpPr>
          <p:nvPr>
            <p:ph idx="1"/>
          </p:nvPr>
        </p:nvSpPr>
        <p:spPr>
          <a:xfrm>
            <a:off x="395536" y="1196752"/>
            <a:ext cx="8435280" cy="5400600"/>
          </a:xfrm>
        </p:spPr>
        <p:txBody>
          <a:bodyPr>
            <a:noAutofit/>
          </a:bodyPr>
          <a:lstStyle/>
          <a:p>
            <a:pPr marL="0" indent="0">
              <a:lnSpc>
                <a:spcPct val="105000"/>
              </a:lnSpc>
              <a:buNone/>
            </a:pPr>
            <a:r>
              <a:rPr lang="el-GR" sz="2200" b="1" dirty="0"/>
              <a:t>Αμηνόρροια άσκησης</a:t>
            </a:r>
            <a:endParaRPr lang="el-GR" sz="2200" dirty="0"/>
          </a:p>
          <a:p>
            <a:pPr>
              <a:lnSpc>
                <a:spcPct val="105000"/>
              </a:lnSpc>
            </a:pPr>
            <a:r>
              <a:rPr lang="el-GR" sz="2200" dirty="0"/>
              <a:t>Η ικανότητα αναπαραγωγής προϋποθέτει την ύπαρξη ενός σταθερού ισοζυγίου ενέργειας.  Η επίδραση του αρνητικού ισοζυγίου ενέργειας στην καθυστέρηση της εμμηναρχής  είναι τόσο ισχυρή ώστε αναστέλλει τη γενετική προδιάθεση.  Η ηλικία εμμηναρχής των αθλητριών ρυθμικής γυμναστικής υπολείπεται σημαντικά αυτής των μητέρων τους και των αδελφών τους.</a:t>
            </a:r>
          </a:p>
          <a:p>
            <a:pPr>
              <a:lnSpc>
                <a:spcPct val="105000"/>
              </a:lnSpc>
            </a:pPr>
            <a:r>
              <a:rPr lang="el-GR" sz="2200" dirty="0"/>
              <a:t>Όλες οι περιπτώσεις πρωτοπαθούς και δευτεροπαθούς αμηνόρροιας από άσκηση χαρακτηρίζονται από διαταραχή της κατά ώσεις έκκρισης της GnRH.  Στις αθλήτριες με δευτεροπαθή αμηνόρροια τόσο η συχνότητα όσο και το εύρος των εκκριτικών ώσεων της GnRH καταστέλλονται. Σε γυναίκες με μεγάλη απώλεια βάρους χρειάζεται να επανακτηθεί περισσότερο από το 70% του ιδανικού βάρους προκειμένου να ομαλοποιηθεί η έκκριση της GnRH</a:t>
            </a:r>
            <a:r>
              <a:rPr lang="el-GR" sz="2200" dirty="0" smtClean="0"/>
              <a:t>.</a:t>
            </a:r>
            <a:endParaRPr lang="el-GR" sz="2200" dirty="0"/>
          </a:p>
        </p:txBody>
      </p:sp>
    </p:spTree>
    <p:extLst>
      <p:ext uri="{BB962C8B-B14F-4D97-AF65-F5344CB8AC3E}">
        <p14:creationId xmlns:p14="http://schemas.microsoft.com/office/powerpoint/2010/main" val="299625892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λειτουργικότητας του άξονα «Κ.Ν.Σ. – υποθάλαμος»</a:t>
            </a:r>
            <a:r>
              <a:rPr lang="el-GR" sz="4000" b="0" dirty="0"/>
              <a:t> </a:t>
            </a:r>
            <a:r>
              <a:rPr lang="el-GR" sz="3300" b="0" dirty="0"/>
              <a:t>5</a:t>
            </a:r>
            <a:r>
              <a:rPr lang="el-GR" sz="3300" b="0" dirty="0" smtClean="0"/>
              <a:t>/6</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b="1" dirty="0"/>
              <a:t>Ψευδοκύηση</a:t>
            </a:r>
            <a:endParaRPr lang="el-GR" dirty="0"/>
          </a:p>
          <a:p>
            <a:r>
              <a:rPr lang="el-GR" dirty="0"/>
              <a:t>Η ψευδοκύηση μιμείται τις εκδηλώσεις της φυσιολογικής εγκυμοσύνης προκαλώντας ακόμα και πλήρη κλινική εκδήλωση των συμπτωμάτων εγκυμοσύνης.  </a:t>
            </a:r>
            <a:endParaRPr lang="el-GR" dirty="0" smtClean="0"/>
          </a:p>
          <a:p>
            <a:r>
              <a:rPr lang="el-GR" dirty="0" smtClean="0"/>
              <a:t>Παρατηρείται </a:t>
            </a:r>
            <a:r>
              <a:rPr lang="el-GR" dirty="0"/>
              <a:t>αύξηση των επιπέδων της οιστραδιόλης και της προγεστερόνης, μείωση των επιπέδων  της FSH και αύξηση του εύρους  των ώσεων της προλακτίνης (PRL) και της </a:t>
            </a:r>
            <a:r>
              <a:rPr lang="el-GR" dirty="0" smtClean="0"/>
              <a:t>LH.  </a:t>
            </a:r>
          </a:p>
        </p:txBody>
      </p:sp>
    </p:spTree>
    <p:extLst>
      <p:ext uri="{BB962C8B-B14F-4D97-AF65-F5344CB8AC3E}">
        <p14:creationId xmlns:p14="http://schemas.microsoft.com/office/powerpoint/2010/main" val="268615015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Διαταραχή της λειτουργικότητας του άξονα «Κ.Ν.Σ. – υποθάλαμος»</a:t>
            </a:r>
            <a:r>
              <a:rPr lang="el-GR" sz="4000" b="0" dirty="0"/>
              <a:t> </a:t>
            </a:r>
            <a:r>
              <a:rPr lang="el-GR" sz="3300" b="0" dirty="0"/>
              <a:t>6</a:t>
            </a:r>
            <a:r>
              <a:rPr lang="el-GR" sz="3300" b="0" dirty="0" smtClean="0"/>
              <a:t>/6</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b="1" dirty="0" smtClean="0"/>
              <a:t>Ψευδοκύηση </a:t>
            </a:r>
            <a:r>
              <a:rPr lang="el-GR" dirty="0" smtClean="0"/>
              <a:t>(συνέχεια)</a:t>
            </a:r>
            <a:endParaRPr lang="el-GR" dirty="0"/>
          </a:p>
          <a:p>
            <a:r>
              <a:rPr lang="el-GR" dirty="0" smtClean="0"/>
              <a:t>Αύξηση </a:t>
            </a:r>
            <a:r>
              <a:rPr lang="el-GR" dirty="0"/>
              <a:t>της  LH  και της PRL διατηρούν την εκκριτική λειτουργία και συχνά εμφανίζεται γαλακτόρροια.  Αν και ο νυχθημερήσιος ρυθμός έκκρισης της κορτιζόλης διατηρείται, η χαρακτηριστική νυχτερινή έκκριση  της αυξητικής ορμόνης (GΗ ) καταργείται.  </a:t>
            </a:r>
            <a:endParaRPr lang="el-GR" dirty="0" smtClean="0"/>
          </a:p>
          <a:p>
            <a:r>
              <a:rPr lang="el-GR" dirty="0" smtClean="0"/>
              <a:t>Η </a:t>
            </a:r>
            <a:r>
              <a:rPr lang="el-GR" dirty="0"/>
              <a:t>ψυχογενής βάση της διαταραχής αποδεικνύεται μετά από τη διάγνωση της ανυπαρξίας αληθούς εγκυμοσύνης επέρχεται πλήρης ύφεση της διαταραχής. </a:t>
            </a:r>
            <a:endParaRPr lang="el-GR" dirty="0" smtClean="0"/>
          </a:p>
          <a:p>
            <a:r>
              <a:rPr lang="el-GR" dirty="0" smtClean="0"/>
              <a:t> </a:t>
            </a:r>
            <a:r>
              <a:rPr lang="el-GR" dirty="0"/>
              <a:t>Η ψυχογενής προέλευση είναι περισσότερο εμφανής στα σπάνια περιστατικά που αφορούν άρρενες</a:t>
            </a:r>
            <a:r>
              <a:rPr lang="el-GR" dirty="0" smtClean="0"/>
              <a:t>.</a:t>
            </a:r>
            <a:endParaRPr lang="el-GR" dirty="0"/>
          </a:p>
        </p:txBody>
      </p:sp>
    </p:spTree>
    <p:extLst>
      <p:ext uri="{BB962C8B-B14F-4D97-AF65-F5344CB8AC3E}">
        <p14:creationId xmlns:p14="http://schemas.microsoft.com/office/powerpoint/2010/main" val="212321985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Θεραπεία </a:t>
            </a:r>
            <a:r>
              <a:rPr lang="el-GR" dirty="0" smtClean="0"/>
              <a:t>υπογοναδισμού - υπογονιμότητας</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b="1" dirty="0"/>
              <a:t>Θεραπεία του υπογοναδισμού</a:t>
            </a:r>
            <a:endParaRPr lang="el-GR" dirty="0"/>
          </a:p>
          <a:p>
            <a:r>
              <a:rPr lang="el-GR" dirty="0"/>
              <a:t>Η θεραπεία του υπογοναδισμού στα θήλεα, γενικά, συνίσταται στην υποκατάσταση των στεροειδών του φύλου με αιθυνυλ-οιστραδιόλη ή συνεζευγμένα οιστρογόνα με την προσθήκη προγεσταγόνου στη δεύτερη φάση του κύκλου για την επίτευξη εμμήνου ρύσεως</a:t>
            </a:r>
            <a:r>
              <a:rPr lang="el-GR" dirty="0" smtClean="0"/>
              <a:t>.</a:t>
            </a:r>
            <a:endParaRPr lang="el-GR" dirty="0"/>
          </a:p>
          <a:p>
            <a:pPr marL="0" indent="0">
              <a:buNone/>
            </a:pPr>
            <a:r>
              <a:rPr lang="el-GR" b="1" dirty="0"/>
              <a:t>Θεραπεία της υπογονιμότητας</a:t>
            </a:r>
            <a:endParaRPr lang="el-GR" dirty="0"/>
          </a:p>
          <a:p>
            <a:r>
              <a:rPr lang="el-GR" dirty="0"/>
              <a:t>Η θεραπεία περιλαμβάνει τη χορήγηση κιτρικής κλομιφένης από το στόμα, την κατά ώσεις χορήγηση GnRH και την ενδομυϊκή χορήγηση συνδυασμού </a:t>
            </a:r>
            <a:r>
              <a:rPr lang="el-GR" dirty="0" smtClean="0"/>
              <a:t>γοναδοτροπινών</a:t>
            </a:r>
            <a:r>
              <a:rPr lang="el-GR" dirty="0"/>
              <a:t>.</a:t>
            </a:r>
          </a:p>
          <a:p>
            <a:endParaRPr lang="el-GR" dirty="0"/>
          </a:p>
        </p:txBody>
      </p:sp>
    </p:spTree>
    <p:extLst>
      <p:ext uri="{BB962C8B-B14F-4D97-AF65-F5344CB8AC3E}">
        <p14:creationId xmlns:p14="http://schemas.microsoft.com/office/powerpoint/2010/main" val="162345528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a:t>
            </a:r>
            <a:r>
              <a:rPr lang="el-GR" dirty="0"/>
              <a:t>με γοναδοτροπίνες </a:t>
            </a:r>
            <a:r>
              <a:rPr lang="el-GR" sz="3000" b="0" dirty="0" smtClean="0"/>
              <a:t>1/3</a:t>
            </a:r>
            <a:endParaRPr lang="el-GR" sz="3000" b="0" dirty="0"/>
          </a:p>
        </p:txBody>
      </p:sp>
      <p:sp>
        <p:nvSpPr>
          <p:cNvPr id="3" name="2 - Θέση περιεχομένου"/>
          <p:cNvSpPr>
            <a:spLocks noGrp="1"/>
          </p:cNvSpPr>
          <p:nvPr>
            <p:ph idx="1"/>
          </p:nvPr>
        </p:nvSpPr>
        <p:spPr/>
        <p:txBody>
          <a:bodyPr>
            <a:noAutofit/>
          </a:bodyPr>
          <a:lstStyle/>
          <a:p>
            <a:r>
              <a:rPr lang="el-GR" sz="2200" b="1" dirty="0"/>
              <a:t>Η θεραπεία με </a:t>
            </a:r>
            <a:r>
              <a:rPr lang="el-GR" sz="2200" b="1" dirty="0"/>
              <a:t>γοναδοτροπίνες</a:t>
            </a:r>
            <a:r>
              <a:rPr lang="el-GR" sz="2200" b="1" dirty="0"/>
              <a:t> ακολουθεί τα κλασικά σχήματα πρόκλησης ωοθυλακιορρηξίας </a:t>
            </a:r>
            <a:r>
              <a:rPr lang="el-GR" sz="2200" dirty="0"/>
              <a:t>με χορήγηση συνδυασμού LH και FSH (150 IU την ημέρα) ενώ δεν απαιτείται η καταστολή της ενδογενούς έκκρισης με συγχορήγηση  GnRH αγωνιστή  ή ανταγωνιστή λόγω ανεπάρκειας γοναδοτροπινών</a:t>
            </a:r>
            <a:r>
              <a:rPr lang="el-GR" sz="2200" dirty="0" smtClean="0"/>
              <a:t>.</a:t>
            </a:r>
            <a:endParaRPr lang="el-GR" sz="2200" dirty="0"/>
          </a:p>
          <a:p>
            <a:r>
              <a:rPr lang="el-GR" sz="2200" dirty="0"/>
              <a:t>Αξίζει να σημειωθεί ότι οι γυναίκες με υπογοναδοτροπικό υπογοναδισμό όπως και οι γυναίκες  με υποφυσιακή ανεπάρκεια χρειάζονται απαραίτητα και την  LH για την ωρίμανση ωοθυλακίου.  Η ανασυνδυασμένη  LH  προσφέρει την επιπλέον δυνατότητα ρύθμισης της πρόκλησης ωοθυλακιορρηξίας με μεγαλύτερη ακρίβεια. Το κύριο μειονέκτημα είναι το υψηλό κόστος της θεραπείας</a:t>
            </a:r>
            <a:r>
              <a:rPr lang="el-GR" sz="2200" dirty="0" smtClean="0"/>
              <a:t>.</a:t>
            </a:r>
            <a:endParaRPr lang="el-GR" sz="2200" dirty="0"/>
          </a:p>
        </p:txBody>
      </p:sp>
    </p:spTree>
    <p:extLst>
      <p:ext uri="{BB962C8B-B14F-4D97-AF65-F5344CB8AC3E}">
        <p14:creationId xmlns:p14="http://schemas.microsoft.com/office/powerpoint/2010/main" val="372534969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a:t>
            </a:r>
            <a:r>
              <a:rPr lang="el-GR" dirty="0"/>
              <a:t>με γοναδοτροπίνες </a:t>
            </a:r>
            <a:r>
              <a:rPr lang="el-GR" sz="3000" b="0" dirty="0" smtClean="0"/>
              <a:t>2/3</a:t>
            </a:r>
            <a:endParaRPr lang="el-GR" sz="3000" b="0" dirty="0"/>
          </a:p>
        </p:txBody>
      </p:sp>
      <p:sp>
        <p:nvSpPr>
          <p:cNvPr id="3" name="2 - Θέση περιεχομένου"/>
          <p:cNvSpPr>
            <a:spLocks noGrp="1"/>
          </p:cNvSpPr>
          <p:nvPr>
            <p:ph idx="1"/>
          </p:nvPr>
        </p:nvSpPr>
        <p:spPr/>
        <p:txBody>
          <a:bodyPr>
            <a:noAutofit/>
          </a:bodyPr>
          <a:lstStyle/>
          <a:p>
            <a:r>
              <a:rPr lang="el-GR" dirty="0" smtClean="0"/>
              <a:t>Τέλος </a:t>
            </a:r>
            <a:r>
              <a:rPr lang="el-GR" dirty="0"/>
              <a:t>στην πρόκληση πολλαπλής ωοθυλακιορρηξίας με στόχο την εξωσωματική γονιμοποίηση (IVF), η θεραπεία με γοναδοτροπίνες είναι η μόνη ενδεδειγμένη θεραπεία. Τα ποσοστά επιτυχίας των δύο μεθόδων αγγίζουν 97% έως 99% ενώ εγκυμοσύνη κατά τον μέσο όρο επιτυγχάνεται ύστερα από τρεις έως τέσσερις κύκλους </a:t>
            </a:r>
            <a:r>
              <a:rPr lang="el-GR" dirty="0" smtClean="0"/>
              <a:t>θεραπείας.</a:t>
            </a:r>
            <a:endParaRPr lang="el-GR" dirty="0"/>
          </a:p>
        </p:txBody>
      </p:sp>
    </p:spTree>
    <p:extLst>
      <p:ext uri="{BB962C8B-B14F-4D97-AF65-F5344CB8AC3E}">
        <p14:creationId xmlns:p14="http://schemas.microsoft.com/office/powerpoint/2010/main" val="84151821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με γοναδοτροπίνες </a:t>
            </a:r>
            <a:r>
              <a:rPr lang="el-GR" sz="3000" b="0" dirty="0" smtClean="0"/>
              <a:t>3/3</a:t>
            </a:r>
            <a:endParaRPr lang="el-GR" dirty="0"/>
          </a:p>
        </p:txBody>
      </p:sp>
      <p:sp>
        <p:nvSpPr>
          <p:cNvPr id="3" name="2 - Θέση περιεχομένου"/>
          <p:cNvSpPr>
            <a:spLocks noGrp="1"/>
          </p:cNvSpPr>
          <p:nvPr>
            <p:ph idx="1"/>
          </p:nvPr>
        </p:nvSpPr>
        <p:spPr/>
        <p:txBody>
          <a:bodyPr/>
          <a:lstStyle/>
          <a:p>
            <a:r>
              <a:rPr lang="el-GR" dirty="0"/>
              <a:t>Παράγοντες που επηρεάζουν την θεραπεία της χρόνιας ανωοθυλακιορρηξίας είναι η ηλικία, το σωματικό βάρος, η συνύπαρξη υπερπρολακτιναιμίας ή υπερανδρογοναιμίας και ο βαθμός έκπτωσης της υποθαλαμικής λειτουργίας</a:t>
            </a:r>
            <a:r>
              <a:rPr lang="el-GR" baseline="30000" dirty="0"/>
              <a:t>.</a:t>
            </a:r>
            <a:endParaRPr lang="el-GR" dirty="0"/>
          </a:p>
          <a:p>
            <a:r>
              <a:rPr lang="el-GR" dirty="0"/>
              <a:t>Η θεραπεία με GnRH  είναι η θεραπεία εκλογής επί αποτυχίας της θεραπείας με γοναδοτροπίνες.  </a:t>
            </a:r>
            <a:endParaRPr lang="el-GR" dirty="0" smtClean="0"/>
          </a:p>
          <a:p>
            <a:r>
              <a:rPr lang="el-GR" dirty="0" smtClean="0"/>
              <a:t>Η </a:t>
            </a:r>
            <a:r>
              <a:rPr lang="el-GR" dirty="0"/>
              <a:t>δε θεραπεία με γοναδοτροπίνες είναι η μόνη ενδεδειγμένη θεραπεία όταν το επίπεδο της βλάβης εδράζεται μόνο στην υπόφυση ή όταν συνυπάρχει και υποφυσιακή βλάβη.</a:t>
            </a:r>
          </a:p>
          <a:p>
            <a:endParaRPr lang="el-GR" dirty="0"/>
          </a:p>
          <a:p>
            <a:endParaRPr lang="el-GR" dirty="0"/>
          </a:p>
        </p:txBody>
      </p:sp>
    </p:spTree>
    <p:extLst>
      <p:ext uri="{BB962C8B-B14F-4D97-AF65-F5344CB8AC3E}">
        <p14:creationId xmlns:p14="http://schemas.microsoft.com/office/powerpoint/2010/main" val="73018091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Υπεργοναδοτροπικός</a:t>
            </a:r>
            <a:r>
              <a:rPr lang="el-GR" dirty="0"/>
              <a:t> </a:t>
            </a:r>
            <a:r>
              <a:rPr lang="el-GR" dirty="0" smtClean="0"/>
              <a:t>υπογοναδισμός</a:t>
            </a:r>
            <a:endParaRPr lang="el-GR" dirty="0"/>
          </a:p>
        </p:txBody>
      </p:sp>
      <p:sp>
        <p:nvSpPr>
          <p:cNvPr id="3" name="2 - Θέση περιεχομένου"/>
          <p:cNvSpPr>
            <a:spLocks noGrp="1"/>
          </p:cNvSpPr>
          <p:nvPr>
            <p:ph idx="1"/>
          </p:nvPr>
        </p:nvSpPr>
        <p:spPr/>
        <p:txBody>
          <a:bodyPr>
            <a:normAutofit/>
          </a:bodyPr>
          <a:lstStyle/>
          <a:p>
            <a:r>
              <a:rPr lang="el-GR" dirty="0" smtClean="0"/>
              <a:t>Η </a:t>
            </a:r>
            <a:r>
              <a:rPr lang="el-GR" dirty="0"/>
              <a:t>υπεργοναδοτροπική</a:t>
            </a:r>
            <a:r>
              <a:rPr lang="el-GR" dirty="0"/>
              <a:t> αμηνόρροια μπορεί να αναγνωρισθεί πιο εύκολα από οποιαδήποτε άλλη διαταραχή του κύκλου, αλλά απαιτεί μεγαλύτερη διερεύνηση από άλλες καταστάσεις για τη διαπίστωση της αιτιολογία της και έχει κακή πρόγνωση ως προς την αναπαραγωγική ικανότητα της </a:t>
            </a:r>
            <a:r>
              <a:rPr lang="el-GR" dirty="0" smtClean="0"/>
              <a:t>γυναίκας.</a:t>
            </a:r>
            <a:endParaRPr lang="el-GR" dirty="0"/>
          </a:p>
          <a:p>
            <a:r>
              <a:rPr lang="el-GR" dirty="0"/>
              <a:t>Η </a:t>
            </a:r>
            <a:r>
              <a:rPr lang="el-GR" dirty="0"/>
              <a:t>υπεργοναδοτροπική</a:t>
            </a:r>
            <a:r>
              <a:rPr lang="el-GR" dirty="0"/>
              <a:t>  αμηνόρροια διαμορφώνεται με ένα δεδομένο ότι δεν υπήρξε ποτέ ωοθηκική λειτουργία εάν η ασθενής εμφανισθεί με πρωτοπαθή αμηνόρροια και χωρίς ανάπτυξη μαστών ή ότι έχει καταπαύσει η λειτουργία των ωοθηκών στην περίπτωση δευτεροπαθούς αμηνόρροιας.</a:t>
            </a:r>
          </a:p>
          <a:p>
            <a:endParaRPr lang="el-GR" dirty="0"/>
          </a:p>
        </p:txBody>
      </p:sp>
    </p:spTree>
    <p:extLst>
      <p:ext uri="{BB962C8B-B14F-4D97-AF65-F5344CB8AC3E}">
        <p14:creationId xmlns:p14="http://schemas.microsoft.com/office/powerpoint/2010/main" val="320478124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Υπεργοναδοτροπική πρωτοπαθής </a:t>
            </a:r>
            <a:r>
              <a:rPr lang="el-GR" sz="4000" dirty="0" smtClean="0"/>
              <a:t>αμηνόρροια</a:t>
            </a:r>
            <a:r>
              <a:rPr lang="el-GR" dirty="0" smtClean="0"/>
              <a:t/>
            </a:r>
            <a:br>
              <a:rPr lang="el-GR" dirty="0" smtClean="0"/>
            </a:br>
            <a:r>
              <a:rPr lang="el-GR" sz="3300" b="0" dirty="0" smtClean="0"/>
              <a:t>1/5</a:t>
            </a:r>
            <a:endParaRPr lang="el-GR" sz="3300" b="0" dirty="0"/>
          </a:p>
        </p:txBody>
      </p:sp>
      <p:sp>
        <p:nvSpPr>
          <p:cNvPr id="3" name="2 - Θέση περιεχομένου"/>
          <p:cNvSpPr>
            <a:spLocks noGrp="1"/>
          </p:cNvSpPr>
          <p:nvPr>
            <p:ph idx="1"/>
          </p:nvPr>
        </p:nvSpPr>
        <p:spPr/>
        <p:txBody>
          <a:bodyPr>
            <a:normAutofit fontScale="92500" lnSpcReduction="10000"/>
          </a:bodyPr>
          <a:lstStyle/>
          <a:p>
            <a:pPr marL="0" indent="0">
              <a:buNone/>
            </a:pPr>
            <a:r>
              <a:rPr lang="el-GR" b="1" dirty="0" smtClean="0"/>
              <a:t>Θήλυ </a:t>
            </a:r>
            <a:r>
              <a:rPr lang="el-GR" b="1" dirty="0"/>
              <a:t>άτομο  χωρίς μαστούς και με χαμηλό ανάστημα</a:t>
            </a:r>
            <a:endParaRPr lang="el-GR" dirty="0"/>
          </a:p>
          <a:p>
            <a:r>
              <a:rPr lang="el-GR" dirty="0"/>
              <a:t>Η εμφάνιση ενός </a:t>
            </a:r>
            <a:r>
              <a:rPr lang="el-GR" dirty="0" smtClean="0"/>
              <a:t>τέτοιου θήλεος </a:t>
            </a:r>
            <a:r>
              <a:rPr lang="el-GR" dirty="0"/>
              <a:t>ατόμου θέτει υποψία συνδρόμου της γοναδικής δυσγενεσίας (σύνδρομο Turner) η οποία ενισχύεται με την κλινική εξέταση.  Το σύνδρομο  Turner με καρυότυπο  45 ΧΟ εμφανίζει χαρακτηριστική εικόνα όπως  το βραχύ ανάστημα  (περί τα 140 εκατοστά) το αυχενικό πτερύγιο και η χαμηλή πρόσφυση των μαλλιών.  Οι μελαγχρωματικοί σπίλοι, οι φαρδύς ώμοι και η μεγάλη απόσταση των θηλών είναι χαρακτηριστικοί, κατά  την γέννηση και την παιδική ηλικία, μπορεί να υπάρχει οίδημα των άνω και κάτω άκρων.</a:t>
            </a:r>
          </a:p>
          <a:p>
            <a:r>
              <a:rPr lang="el-GR" dirty="0"/>
              <a:t>Εκτός από τον καρυότυπο 45ΧΟ,  υπάρχουν περιπτώσεις  γοναδικής δυσγενεσίας με ανωμαλίες του χρωμοσώματος Χ ή μωσαϊκά στα οποία υπάρχει ο χρωματοσωμικός τύπος 45 Χ.</a:t>
            </a:r>
          </a:p>
          <a:p>
            <a:endParaRPr lang="el-GR" dirty="0"/>
          </a:p>
        </p:txBody>
      </p:sp>
    </p:spTree>
    <p:extLst>
      <p:ext uri="{BB962C8B-B14F-4D97-AF65-F5344CB8AC3E}">
        <p14:creationId xmlns:p14="http://schemas.microsoft.com/office/powerpoint/2010/main" val="4179567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5/12</a:t>
            </a:r>
            <a:endParaRPr lang="el-GR" dirty="0"/>
          </a:p>
        </p:txBody>
      </p:sp>
      <p:sp>
        <p:nvSpPr>
          <p:cNvPr id="3" name="2 - Θέση περιεχομένου"/>
          <p:cNvSpPr>
            <a:spLocks noGrp="1"/>
          </p:cNvSpPr>
          <p:nvPr>
            <p:ph idx="1"/>
          </p:nvPr>
        </p:nvSpPr>
        <p:spPr/>
        <p:txBody>
          <a:bodyPr>
            <a:noAutofit/>
          </a:bodyPr>
          <a:lstStyle/>
          <a:p>
            <a:r>
              <a:rPr lang="el-GR" sz="2200" dirty="0"/>
              <a:t>Εκτός όμως από την επίδραση </a:t>
            </a:r>
            <a:r>
              <a:rPr lang="el-GR" sz="2200" b="1" dirty="0"/>
              <a:t>των μικροβίων στην </a:t>
            </a:r>
            <a:r>
              <a:rPr lang="el-GR" sz="2200" b="1" dirty="0" smtClean="0"/>
              <a:t>κινητικότητα </a:t>
            </a:r>
            <a:r>
              <a:rPr lang="el-GR" sz="2200" b="1" dirty="0"/>
              <a:t>παρατηρείται επίσης επίδραση τους στην επιβίωση </a:t>
            </a:r>
            <a:r>
              <a:rPr lang="el-GR" sz="2200" dirty="0"/>
              <a:t>των σπερματοζωαρίων.</a:t>
            </a:r>
          </a:p>
          <a:p>
            <a:r>
              <a:rPr lang="el-GR" sz="2200" dirty="0"/>
              <a:t>Κρατάμε υπ’ όψη ότι  η διάγνωση της χρονίας λοιμώξεως των </a:t>
            </a:r>
            <a:r>
              <a:rPr lang="el-GR" sz="2200" dirty="0" smtClean="0"/>
              <a:t>επικουρικών </a:t>
            </a:r>
            <a:r>
              <a:rPr lang="el-GR" sz="2200" dirty="0"/>
              <a:t>αδένων είναι πολύ πιθανή όταν ο άνδρας </a:t>
            </a:r>
            <a:r>
              <a:rPr lang="el-GR" sz="2200" dirty="0" smtClean="0"/>
              <a:t>εμφανίζει </a:t>
            </a:r>
            <a:r>
              <a:rPr lang="el-GR" sz="2200" dirty="0"/>
              <a:t>δύο ή περισσότερα από τα παρακάτω </a:t>
            </a:r>
            <a:r>
              <a:rPr lang="el-GR" sz="2200" dirty="0" smtClean="0"/>
              <a:t>συμπτώματα </a:t>
            </a:r>
            <a:r>
              <a:rPr lang="el-GR" sz="2200" dirty="0"/>
              <a:t>ή ευρήματα</a:t>
            </a:r>
            <a:r>
              <a:rPr lang="el-GR" sz="2200" dirty="0" smtClean="0"/>
              <a:t>:</a:t>
            </a:r>
            <a:endParaRPr lang="el-GR" sz="2200" dirty="0"/>
          </a:p>
          <a:p>
            <a:pPr marL="457200" lvl="0" indent="-457200">
              <a:buFont typeface="+mj-lt"/>
              <a:buAutoNum type="arabicPeriod"/>
            </a:pPr>
            <a:r>
              <a:rPr lang="el-GR" sz="2200" dirty="0"/>
              <a:t> Έντονα στοιχεία φλεγμονής στο υγρό των επικουρικών αδένων.</a:t>
            </a:r>
          </a:p>
          <a:p>
            <a:pPr marL="457200" lvl="0" indent="-457200">
              <a:buFont typeface="+mj-lt"/>
              <a:buAutoNum type="arabicPeriod"/>
            </a:pPr>
            <a:r>
              <a:rPr lang="el-GR" sz="2200" dirty="0"/>
              <a:t> </a:t>
            </a:r>
            <a:r>
              <a:rPr lang="el-GR" sz="2200" dirty="0" smtClean="0"/>
              <a:t>Σημαντική </a:t>
            </a:r>
            <a:r>
              <a:rPr lang="el-GR" sz="2200" dirty="0"/>
              <a:t>διόγκωση ή ευαισθησία του </a:t>
            </a:r>
            <a:r>
              <a:rPr lang="el-GR" sz="2200" dirty="0" smtClean="0"/>
              <a:t>προστάτη </a:t>
            </a:r>
            <a:r>
              <a:rPr lang="el-GR" sz="2200" dirty="0"/>
              <a:t>ή των σπερματοδόχων κύστεων στη δακτυλική εξέταση.</a:t>
            </a:r>
          </a:p>
          <a:p>
            <a:pPr marL="457200" lvl="0" indent="-457200">
              <a:buFont typeface="+mj-lt"/>
              <a:buAutoNum type="arabicPeriod"/>
            </a:pPr>
            <a:r>
              <a:rPr lang="el-GR" sz="2200" dirty="0"/>
              <a:t> Τυπική  συμπτωματολογία  για  ουρηθρίτιδα, κυστίτιδα ή προστατίτιδα</a:t>
            </a:r>
            <a:r>
              <a:rPr lang="el-GR" sz="2200" dirty="0" smtClean="0"/>
              <a:t>.</a:t>
            </a:r>
            <a:endParaRPr lang="el-GR" sz="2200" dirty="0"/>
          </a:p>
        </p:txBody>
      </p:sp>
    </p:spTree>
    <p:extLst>
      <p:ext uri="{BB962C8B-B14F-4D97-AF65-F5344CB8AC3E}">
        <p14:creationId xmlns:p14="http://schemas.microsoft.com/office/powerpoint/2010/main" val="204556235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Υπεργοναδοτροπική πρωτοπαθής αμηνόρροια</a:t>
            </a:r>
            <a:r>
              <a:rPr lang="el-GR" dirty="0"/>
              <a:t/>
            </a:r>
            <a:br>
              <a:rPr lang="el-GR" dirty="0"/>
            </a:br>
            <a:r>
              <a:rPr lang="el-GR" sz="3300" b="0" dirty="0" smtClean="0"/>
              <a:t>2/5</a:t>
            </a:r>
            <a:endParaRPr lang="el-GR" dirty="0"/>
          </a:p>
        </p:txBody>
      </p:sp>
      <p:sp>
        <p:nvSpPr>
          <p:cNvPr id="3" name="2 - Θέση περιεχομένου"/>
          <p:cNvSpPr>
            <a:spLocks noGrp="1"/>
          </p:cNvSpPr>
          <p:nvPr>
            <p:ph idx="1"/>
          </p:nvPr>
        </p:nvSpPr>
        <p:spPr>
          <a:xfrm>
            <a:off x="457200" y="1196752"/>
            <a:ext cx="8435280" cy="5040560"/>
          </a:xfrm>
        </p:spPr>
        <p:txBody>
          <a:bodyPr/>
          <a:lstStyle/>
          <a:p>
            <a:pPr marL="0" indent="0">
              <a:buNone/>
            </a:pPr>
            <a:r>
              <a:rPr lang="el-GR" b="1" dirty="0" smtClean="0"/>
              <a:t>Θήλυ </a:t>
            </a:r>
            <a:r>
              <a:rPr lang="el-GR" b="1" dirty="0"/>
              <a:t>άτομο χωρίς μαστούς και με κανονικό ανάστημα.</a:t>
            </a:r>
            <a:endParaRPr lang="el-GR" dirty="0"/>
          </a:p>
          <a:p>
            <a:r>
              <a:rPr lang="el-GR" dirty="0"/>
              <a:t>Έχουν χρωμοσωμική σύνθεση 46 ΧΧ ή πολύ πιο σπάνια 46 ΧΨ.</a:t>
            </a:r>
          </a:p>
          <a:p>
            <a:pPr>
              <a:buNone/>
            </a:pPr>
            <a:endParaRPr lang="el-GR" dirty="0"/>
          </a:p>
        </p:txBody>
      </p:sp>
    </p:spTree>
    <p:extLst>
      <p:ext uri="{BB962C8B-B14F-4D97-AF65-F5344CB8AC3E}">
        <p14:creationId xmlns:p14="http://schemas.microsoft.com/office/powerpoint/2010/main" val="358089562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Υπεργοναδοτροπική πρωτοπαθής αμηνόρροια</a:t>
            </a:r>
            <a:r>
              <a:rPr lang="el-GR" dirty="0"/>
              <a:t/>
            </a:r>
            <a:br>
              <a:rPr lang="el-GR" dirty="0"/>
            </a:br>
            <a:r>
              <a:rPr lang="el-GR" sz="3300" b="0" dirty="0" smtClean="0"/>
              <a:t>3/5</a:t>
            </a:r>
            <a:endParaRPr lang="el-GR" dirty="0"/>
          </a:p>
        </p:txBody>
      </p:sp>
      <p:sp>
        <p:nvSpPr>
          <p:cNvPr id="3" name="2 - Θέση περιεχομένου"/>
          <p:cNvSpPr>
            <a:spLocks noGrp="1"/>
          </p:cNvSpPr>
          <p:nvPr>
            <p:ph idx="1"/>
          </p:nvPr>
        </p:nvSpPr>
        <p:spPr/>
        <p:txBody>
          <a:bodyPr/>
          <a:lstStyle/>
          <a:p>
            <a:pPr marL="0" indent="0">
              <a:buNone/>
            </a:pPr>
            <a:r>
              <a:rPr lang="el-GR" b="1" dirty="0"/>
              <a:t>Άτομα με χρωμοσωμική σύνθεση 46 ΧΧ</a:t>
            </a:r>
            <a:endParaRPr lang="el-GR" dirty="0"/>
          </a:p>
          <a:p>
            <a:r>
              <a:rPr lang="el-GR" dirty="0"/>
              <a:t>Πέντε καταστάσεις μπορεί να έχουν καρυότυπο φυσιολογικού θήλεος 46 ΧΧ</a:t>
            </a:r>
          </a:p>
          <a:p>
            <a:pPr marL="914400" lvl="1" indent="-457200">
              <a:buFont typeface="+mj-lt"/>
              <a:buAutoNum type="arabicPeriod"/>
            </a:pPr>
            <a:r>
              <a:rPr lang="el-GR" dirty="0" smtClean="0"/>
              <a:t>Χημειοθεραπεία </a:t>
            </a:r>
            <a:r>
              <a:rPr lang="el-GR" dirty="0"/>
              <a:t>ή ακτινοβολία κατά την παιδική ηλικία.</a:t>
            </a:r>
          </a:p>
          <a:p>
            <a:pPr marL="914400" lvl="1" indent="-457200">
              <a:buFont typeface="+mj-lt"/>
              <a:buAutoNum type="arabicPeriod"/>
            </a:pPr>
            <a:r>
              <a:rPr lang="el-GR" dirty="0" smtClean="0"/>
              <a:t>Αυτοάνοση </a:t>
            </a:r>
            <a:r>
              <a:rPr lang="el-GR" dirty="0"/>
              <a:t>βλάβη των ωοθηκών.</a:t>
            </a:r>
          </a:p>
          <a:p>
            <a:pPr marL="914400" lvl="1" indent="-457200">
              <a:buFont typeface="+mj-lt"/>
              <a:buAutoNum type="arabicPeriod"/>
            </a:pPr>
            <a:r>
              <a:rPr lang="el-GR" dirty="0" smtClean="0"/>
              <a:t>Αμιγής </a:t>
            </a:r>
            <a:r>
              <a:rPr lang="el-GR" dirty="0"/>
              <a:t>μορφή γοναδικής δυσγενεσίας.</a:t>
            </a:r>
          </a:p>
          <a:p>
            <a:pPr marL="914400" lvl="1" indent="-457200">
              <a:buFont typeface="+mj-lt"/>
              <a:buAutoNum type="arabicPeriod"/>
            </a:pPr>
            <a:r>
              <a:rPr lang="el-GR" dirty="0" smtClean="0"/>
              <a:t>Ανεπάρκεια </a:t>
            </a:r>
            <a:r>
              <a:rPr lang="el-GR" dirty="0"/>
              <a:t>της 17α- υδροξυλάσης.</a:t>
            </a:r>
          </a:p>
          <a:p>
            <a:pPr marL="914400" lvl="1" indent="-457200">
              <a:buFont typeface="+mj-lt"/>
              <a:buAutoNum type="arabicPeriod"/>
            </a:pPr>
            <a:r>
              <a:rPr lang="el-GR" dirty="0" smtClean="0"/>
              <a:t>Σύνδρομο </a:t>
            </a:r>
            <a:r>
              <a:rPr lang="el-GR" dirty="0"/>
              <a:t>των ανθεκτικών ωοθηκών. </a:t>
            </a:r>
          </a:p>
          <a:p>
            <a:pPr>
              <a:buNone/>
            </a:pPr>
            <a:endParaRPr lang="el-GR" dirty="0"/>
          </a:p>
        </p:txBody>
      </p:sp>
    </p:spTree>
    <p:extLst>
      <p:ext uri="{BB962C8B-B14F-4D97-AF65-F5344CB8AC3E}">
        <p14:creationId xmlns:p14="http://schemas.microsoft.com/office/powerpoint/2010/main" val="333864607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Υπεργοναδοτροπική πρωτοπαθής αμηνόρροια</a:t>
            </a:r>
            <a:r>
              <a:rPr lang="el-GR" dirty="0"/>
              <a:t/>
            </a:r>
            <a:br>
              <a:rPr lang="el-GR" dirty="0"/>
            </a:br>
            <a:r>
              <a:rPr lang="el-GR" sz="3300" b="0" dirty="0" smtClean="0"/>
              <a:t>4/5</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b="1" dirty="0"/>
              <a:t>Άτομα με χρωμοσωμική σύσταση 46 ΧΥ</a:t>
            </a:r>
            <a:endParaRPr lang="el-GR" dirty="0"/>
          </a:p>
          <a:p>
            <a:r>
              <a:rPr lang="el-GR" dirty="0"/>
              <a:t>Δύο καταστάσεις πρέπει να σκεφτεί ο γιατρός μπροστά σε ένα φαινομενικά θήλυ άτομο κανονικού αναστήματος χωρίς μαστούς με υπεργοναδοτροπική πρωτοπαθή αμηνόρροια και χρωμοσωμική σύσταση κανονικού άρρενος δηλαδή 46 ΧΥ.</a:t>
            </a:r>
          </a:p>
          <a:p>
            <a:pPr marL="457200" indent="-457200">
              <a:buFont typeface="+mj-lt"/>
              <a:buAutoNum type="arabicPeriod"/>
            </a:pPr>
            <a:r>
              <a:rPr lang="el-GR" dirty="0" smtClean="0"/>
              <a:t>Το </a:t>
            </a:r>
            <a:r>
              <a:rPr lang="el-GR" dirty="0"/>
              <a:t>σύνδρομο Swyer δηλαδή την αμιγή μορφή γοναδικής δυσγενεσίας και</a:t>
            </a:r>
          </a:p>
          <a:p>
            <a:pPr marL="457200" indent="-457200">
              <a:buFont typeface="+mj-lt"/>
              <a:buAutoNum type="arabicPeriod"/>
            </a:pPr>
            <a:r>
              <a:rPr lang="el-GR" dirty="0" smtClean="0"/>
              <a:t>Την </a:t>
            </a:r>
            <a:r>
              <a:rPr lang="el-GR" dirty="0"/>
              <a:t>ανωμαλία του υποδοχέα της LH</a:t>
            </a:r>
            <a:r>
              <a:rPr lang="el-GR" dirty="0" smtClean="0"/>
              <a:t>.</a:t>
            </a:r>
            <a:endParaRPr lang="el-GR" dirty="0"/>
          </a:p>
        </p:txBody>
      </p:sp>
    </p:spTree>
    <p:extLst>
      <p:ext uri="{BB962C8B-B14F-4D97-AF65-F5344CB8AC3E}">
        <p14:creationId xmlns:p14="http://schemas.microsoft.com/office/powerpoint/2010/main" val="176745594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Υπεργοναδοτροπική πρωτοπαθής αμηνόρροια</a:t>
            </a:r>
            <a:r>
              <a:rPr lang="el-GR" dirty="0"/>
              <a:t/>
            </a:r>
            <a:br>
              <a:rPr lang="el-GR" dirty="0"/>
            </a:br>
            <a:r>
              <a:rPr lang="el-GR" sz="3300" b="0" dirty="0" smtClean="0"/>
              <a:t>5/5</a:t>
            </a:r>
            <a:endParaRPr lang="el-GR" dirty="0"/>
          </a:p>
        </p:txBody>
      </p:sp>
      <p:sp>
        <p:nvSpPr>
          <p:cNvPr id="3" name="2 - Θέση περιεχομένου"/>
          <p:cNvSpPr>
            <a:spLocks noGrp="1"/>
          </p:cNvSpPr>
          <p:nvPr>
            <p:ph idx="1"/>
          </p:nvPr>
        </p:nvSpPr>
        <p:spPr>
          <a:xfrm>
            <a:off x="457200" y="1196752"/>
            <a:ext cx="8291264" cy="5472608"/>
          </a:xfrm>
        </p:spPr>
        <p:txBody>
          <a:bodyPr>
            <a:normAutofit/>
          </a:bodyPr>
          <a:lstStyle/>
          <a:p>
            <a:pPr marL="514350" indent="-514350">
              <a:buFont typeface="+mj-lt"/>
              <a:buAutoNum type="romanLcPeriod"/>
            </a:pPr>
            <a:r>
              <a:rPr lang="el-GR" dirty="0" smtClean="0"/>
              <a:t>Το </a:t>
            </a:r>
            <a:r>
              <a:rPr lang="el-GR" dirty="0"/>
              <a:t>σύνδρομο Swyer περιγράφηκε το 1995 εμφανίζει χρωμοσωμική σύσταση άρρενα, δυσγενετικές γονάδες στη θέση των ωοθηκών οι οποίες αποτελούνται από συνδετικό ιστό χωρίς ωοθυλάκια.  Μετά από αφαίρεση τον δυσγενετικών γονάδων η οποία πρέπει να γίνεται αμέσως μετά την διάγνωση έχουν τη δυνατότητα να κυοφορήσουν με ωάρια δότριας.</a:t>
            </a:r>
          </a:p>
          <a:p>
            <a:pPr marL="514350" indent="-514350">
              <a:buFont typeface="+mj-lt"/>
              <a:buAutoNum type="romanLcPeriod"/>
            </a:pPr>
            <a:r>
              <a:rPr lang="el-GR" dirty="0" smtClean="0"/>
              <a:t>Ανωμαλία </a:t>
            </a:r>
            <a:r>
              <a:rPr lang="el-GR" dirty="0"/>
              <a:t>του υποδοχέα της  LH  παρουσιάζουν υποπλαστικούς όρχεις επειδή υπάρχει το γονίδιο SRY.  Οι όρχεις αδυνατούν να παράγουν τεστοστερόνη και οιστραδιόλη επειδή δεν υπάρχει δραστικότητα της  LH.  Η αφαίρεση των όρχεων επιβάλλεται</a:t>
            </a:r>
            <a:r>
              <a:rPr lang="el-GR" dirty="0" smtClean="0"/>
              <a:t>.</a:t>
            </a:r>
            <a:endParaRPr lang="el-GR" dirty="0"/>
          </a:p>
          <a:p>
            <a:endParaRPr lang="el-GR" dirty="0"/>
          </a:p>
        </p:txBody>
      </p:sp>
    </p:spTree>
    <p:extLst>
      <p:ext uri="{BB962C8B-B14F-4D97-AF65-F5344CB8AC3E}">
        <p14:creationId xmlns:p14="http://schemas.microsoft.com/office/powerpoint/2010/main" val="82997747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Υπεργοναδοτροπική δευτεροπαθής </a:t>
            </a:r>
            <a:r>
              <a:rPr lang="el-GR" dirty="0" smtClean="0"/>
              <a:t>αμηνόρροια </a:t>
            </a:r>
            <a:r>
              <a:rPr lang="el-GR" sz="3000" b="0" dirty="0" smtClean="0"/>
              <a:t>1/3</a:t>
            </a:r>
            <a:endParaRPr lang="el-GR" sz="3000" b="0" dirty="0"/>
          </a:p>
        </p:txBody>
      </p:sp>
      <p:sp>
        <p:nvSpPr>
          <p:cNvPr id="3" name="2 - Θέση περιεχομένου"/>
          <p:cNvSpPr>
            <a:spLocks noGrp="1"/>
          </p:cNvSpPr>
          <p:nvPr>
            <p:ph idx="1"/>
          </p:nvPr>
        </p:nvSpPr>
        <p:spPr>
          <a:xfrm>
            <a:off x="457200" y="1196752"/>
            <a:ext cx="8435280" cy="5544616"/>
          </a:xfrm>
        </p:spPr>
        <p:txBody>
          <a:bodyPr>
            <a:noAutofit/>
          </a:bodyPr>
          <a:lstStyle/>
          <a:p>
            <a:pPr marL="0" indent="0">
              <a:lnSpc>
                <a:spcPct val="105000"/>
              </a:lnSpc>
              <a:spcBef>
                <a:spcPts val="800"/>
              </a:spcBef>
              <a:buNone/>
            </a:pPr>
            <a:r>
              <a:rPr lang="el-GR" sz="2200" b="1" dirty="0"/>
              <a:t>Υπεργοναδοτροπική δευτεροπαθής </a:t>
            </a:r>
            <a:r>
              <a:rPr lang="el-GR" sz="2200" b="1" dirty="0" smtClean="0"/>
              <a:t>αμηνόρροια ή </a:t>
            </a:r>
            <a:r>
              <a:rPr lang="el-GR" sz="2200" b="1" dirty="0"/>
              <a:t>πρώιμη ωοθηκική ανεπάρκεια (ΠΩΑ)</a:t>
            </a:r>
            <a:endParaRPr lang="el-GR" sz="2200" dirty="0"/>
          </a:p>
          <a:p>
            <a:pPr>
              <a:lnSpc>
                <a:spcPct val="105000"/>
              </a:lnSpc>
              <a:spcBef>
                <a:spcPts val="800"/>
              </a:spcBef>
            </a:pPr>
            <a:r>
              <a:rPr lang="el-GR" sz="2200" dirty="0"/>
              <a:t>Η διαπίστωση αυξημένων γοναδοτροπινών σε μία νέα γυναίκα με δευτεροπαθή αμηνόρροια υποδηλώνει δύο καταστάσεις ότι υπήρξε ωοθηκική λειτουργία  και ότι η λειτουργία αυτή έχει διακοπεί</a:t>
            </a:r>
            <a:r>
              <a:rPr lang="el-GR" sz="2200" dirty="0" smtClean="0"/>
              <a:t>. </a:t>
            </a:r>
            <a:r>
              <a:rPr lang="el-GR" sz="2200" dirty="0"/>
              <a:t>Έτσι αποκλείονται ορισμένες παθήσεις που εμφανίζονται μόνο σε πρωτοπαθή αμηνόρροια.</a:t>
            </a:r>
          </a:p>
          <a:p>
            <a:pPr>
              <a:lnSpc>
                <a:spcPct val="105000"/>
              </a:lnSpc>
              <a:spcBef>
                <a:spcPts val="800"/>
              </a:spcBef>
            </a:pPr>
            <a:r>
              <a:rPr lang="el-GR" sz="2200" dirty="0"/>
              <a:t>Η ηλικία που μπορεί να χαρακτηρισθεί ότι ένα άτομο εμφανίζει πρώιμη ωοθηκική ανεπάρκεια είναι το 40 έτος</a:t>
            </a:r>
            <a:r>
              <a:rPr lang="el-GR" sz="2200" baseline="30000" dirty="0"/>
              <a:t>.</a:t>
            </a:r>
            <a:endParaRPr lang="el-GR" sz="2200" dirty="0"/>
          </a:p>
          <a:p>
            <a:pPr marL="0" indent="0">
              <a:lnSpc>
                <a:spcPct val="105000"/>
              </a:lnSpc>
              <a:spcBef>
                <a:spcPts val="800"/>
              </a:spcBef>
              <a:buNone/>
            </a:pPr>
            <a:r>
              <a:rPr lang="el-GR" sz="2200" b="1" dirty="0"/>
              <a:t>Χρωμοσωμικές ανωμαλίες</a:t>
            </a:r>
            <a:endParaRPr lang="el-GR" sz="2200" dirty="0"/>
          </a:p>
          <a:p>
            <a:pPr>
              <a:lnSpc>
                <a:spcPct val="105000"/>
              </a:lnSpc>
              <a:spcBef>
                <a:spcPts val="800"/>
              </a:spcBef>
            </a:pPr>
            <a:r>
              <a:rPr lang="el-GR" sz="2200" dirty="0"/>
              <a:t>Εμφανίζονται σε νέα άτομα με ΠΩΑ διότι η απόπτωση των ωοκυττάρων λόγω των ανωμαλιών αυτών που είναι συγγενής έχει ήδη αρχίσει από την εμβρυϊκή ηλικία και συνεπώς υπάρχουν λίγα ωοθυλάκια κατά την ήβη</a:t>
            </a:r>
            <a:r>
              <a:rPr lang="el-GR" sz="2200" dirty="0" smtClean="0"/>
              <a:t>.</a:t>
            </a:r>
            <a:endParaRPr lang="el-GR" sz="2200" dirty="0"/>
          </a:p>
        </p:txBody>
      </p:sp>
    </p:spTree>
    <p:extLst>
      <p:ext uri="{BB962C8B-B14F-4D97-AF65-F5344CB8AC3E}">
        <p14:creationId xmlns:p14="http://schemas.microsoft.com/office/powerpoint/2010/main" val="15576717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Υπεργοναδοτροπική δευτεροπαθής αμηνόρροια </a:t>
            </a:r>
            <a:r>
              <a:rPr lang="el-GR" sz="3300" b="0" dirty="0" smtClean="0"/>
              <a:t>2/3</a:t>
            </a:r>
            <a:endParaRPr lang="el-GR" sz="3300" dirty="0"/>
          </a:p>
        </p:txBody>
      </p:sp>
      <p:sp>
        <p:nvSpPr>
          <p:cNvPr id="3" name="2 - Θέση περιεχομένου"/>
          <p:cNvSpPr>
            <a:spLocks noGrp="1"/>
          </p:cNvSpPr>
          <p:nvPr>
            <p:ph idx="1"/>
          </p:nvPr>
        </p:nvSpPr>
        <p:spPr>
          <a:xfrm>
            <a:off x="457200" y="1196752"/>
            <a:ext cx="8435280" cy="5472608"/>
          </a:xfrm>
        </p:spPr>
        <p:txBody>
          <a:bodyPr>
            <a:noAutofit/>
          </a:bodyPr>
          <a:lstStyle/>
          <a:p>
            <a:pPr marL="0" indent="0">
              <a:lnSpc>
                <a:spcPct val="105000"/>
              </a:lnSpc>
              <a:buNone/>
            </a:pPr>
            <a:r>
              <a:rPr lang="el-GR" sz="2200" b="1" dirty="0"/>
              <a:t>Αυτοάνοση νόσος και ΠΩΑ</a:t>
            </a:r>
            <a:endParaRPr lang="el-GR" sz="2200" dirty="0"/>
          </a:p>
          <a:p>
            <a:pPr>
              <a:lnSpc>
                <a:spcPct val="105000"/>
              </a:lnSpc>
            </a:pPr>
            <a:r>
              <a:rPr lang="el-GR" sz="2200" dirty="0"/>
              <a:t>Αποτελεί ισχυρή ένδειξη ότι η αυτοάνοση βλάβη μπορεί να προκαλέσει καταστροφή των ωοθυλακίων.</a:t>
            </a:r>
          </a:p>
          <a:p>
            <a:pPr>
              <a:lnSpc>
                <a:spcPct val="105000"/>
              </a:lnSpc>
            </a:pPr>
            <a:r>
              <a:rPr lang="el-GR" sz="2200" dirty="0"/>
              <a:t>Τα στοιχεία που συνδέουν μορφές ΠΩΑ με την αυτοάνοση καταστροφή των ωοθηκών είναι </a:t>
            </a:r>
            <a:r>
              <a:rPr lang="el-GR" sz="2200" dirty="0" smtClean="0"/>
              <a:t>δύο:</a:t>
            </a:r>
            <a:endParaRPr lang="el-GR" sz="2200" dirty="0"/>
          </a:p>
          <a:p>
            <a:pPr marL="457200" indent="-457200">
              <a:lnSpc>
                <a:spcPct val="105000"/>
              </a:lnSpc>
              <a:buFont typeface="+mj-lt"/>
              <a:buAutoNum type="arabicPeriod"/>
            </a:pPr>
            <a:r>
              <a:rPr lang="el-GR" sz="2200" dirty="0" smtClean="0"/>
              <a:t>Το </a:t>
            </a:r>
            <a:r>
              <a:rPr lang="el-GR" sz="2200" dirty="0"/>
              <a:t>πρώτο στοιχείο είναι η παρουσία αντισωμάτων έναντι διαφόρων ιστών κυρίως αντιθυρεοσφαιρινικών και αντι-TPO έναντι του θυρεοειδή σε πάσχουσες από ΠΩΑ.</a:t>
            </a:r>
          </a:p>
          <a:p>
            <a:pPr marL="457200" indent="-457200">
              <a:lnSpc>
                <a:spcPct val="105000"/>
              </a:lnSpc>
              <a:buFont typeface="+mj-lt"/>
              <a:buAutoNum type="arabicPeriod"/>
            </a:pPr>
            <a:r>
              <a:rPr lang="el-GR" sz="2200" dirty="0" smtClean="0"/>
              <a:t>Το </a:t>
            </a:r>
            <a:r>
              <a:rPr lang="el-GR" sz="2200" dirty="0"/>
              <a:t>δεύτερο στοιχείο είναι η προηγηθείσα σύγχρονη ή μεταγενέστερη συνύπαρξη της με γνωστές ενδοκρινικές αυτοάνοσες παθήσεις όπως η θυρεοειδίτιδα Hashimoto, ο υπερθυρεοειδισμός, ο διαβήτης τύπου Ι, η νόσος Addison και ο υποπαραθυρεοειδισμός</a:t>
            </a:r>
            <a:r>
              <a:rPr lang="el-GR" sz="2200" dirty="0" smtClean="0"/>
              <a:t>.</a:t>
            </a:r>
            <a:endParaRPr lang="el-GR" sz="2200" dirty="0"/>
          </a:p>
        </p:txBody>
      </p:sp>
    </p:spTree>
    <p:extLst>
      <p:ext uri="{BB962C8B-B14F-4D97-AF65-F5344CB8AC3E}">
        <p14:creationId xmlns:p14="http://schemas.microsoft.com/office/powerpoint/2010/main" val="52525992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Υπεργοναδοτροπική δευτεροπαθής αμηνόρροια </a:t>
            </a:r>
            <a:r>
              <a:rPr lang="el-GR" sz="3300" b="0" dirty="0" smtClean="0"/>
              <a:t>3/3</a:t>
            </a:r>
            <a:endParaRPr lang="el-GR" dirty="0"/>
          </a:p>
        </p:txBody>
      </p:sp>
      <p:sp>
        <p:nvSpPr>
          <p:cNvPr id="3" name="2 - Θέση περιεχομένου"/>
          <p:cNvSpPr>
            <a:spLocks noGrp="1"/>
          </p:cNvSpPr>
          <p:nvPr>
            <p:ph idx="1"/>
          </p:nvPr>
        </p:nvSpPr>
        <p:spPr>
          <a:xfrm>
            <a:off x="323528" y="1268760"/>
            <a:ext cx="8686800" cy="5256584"/>
          </a:xfrm>
        </p:spPr>
        <p:txBody>
          <a:bodyPr>
            <a:noAutofit/>
          </a:bodyPr>
          <a:lstStyle/>
          <a:p>
            <a:pPr marL="0" indent="0">
              <a:lnSpc>
                <a:spcPct val="105000"/>
              </a:lnSpc>
              <a:spcBef>
                <a:spcPts val="600"/>
              </a:spcBef>
              <a:buNone/>
            </a:pPr>
            <a:r>
              <a:rPr lang="el-GR" sz="2200" b="1" dirty="0"/>
              <a:t>Νόσοι και θεραπευτικές επεμβάσεις</a:t>
            </a:r>
            <a:endParaRPr lang="el-GR" sz="2200" dirty="0"/>
          </a:p>
          <a:p>
            <a:pPr>
              <a:lnSpc>
                <a:spcPct val="105000"/>
              </a:lnSpc>
              <a:spcBef>
                <a:spcPts val="600"/>
              </a:spcBef>
            </a:pPr>
            <a:r>
              <a:rPr lang="el-GR" sz="2200" dirty="0"/>
              <a:t>Όπως η γαλακτοζαιμία και η μυοτονική δυστροφία συνοδεύονται από ΠΩΑ που δημιουργείται με γνωστό ή αδιευκρίνιστο </a:t>
            </a:r>
            <a:r>
              <a:rPr lang="el-GR" sz="2200" dirty="0" smtClean="0"/>
              <a:t>μηχανισμό.</a:t>
            </a:r>
            <a:endParaRPr lang="el-GR" sz="2200" dirty="0"/>
          </a:p>
          <a:p>
            <a:pPr marL="0" indent="0">
              <a:lnSpc>
                <a:spcPct val="105000"/>
              </a:lnSpc>
              <a:spcBef>
                <a:spcPts val="600"/>
              </a:spcBef>
              <a:buNone/>
            </a:pPr>
            <a:r>
              <a:rPr lang="el-GR" sz="2200" b="1" dirty="0" smtClean="0"/>
              <a:t>Γονιδιακές </a:t>
            </a:r>
            <a:r>
              <a:rPr lang="el-GR" sz="2200" b="1" dirty="0"/>
              <a:t>ανωμαλίες των γοναδοτροπινών και των υποδοχέων τους </a:t>
            </a:r>
            <a:endParaRPr lang="el-GR" sz="2200" dirty="0"/>
          </a:p>
          <a:p>
            <a:pPr>
              <a:lnSpc>
                <a:spcPct val="105000"/>
              </a:lnSpc>
              <a:spcBef>
                <a:spcPts val="600"/>
              </a:spcBef>
            </a:pPr>
            <a:r>
              <a:rPr lang="el-GR" sz="2200" dirty="0"/>
              <a:t>Ανωμαλίες των γονιδίων που κωδικοποιούν τις β-υπομονάδες της FSH και της  LH έχουν διαπιστωθεί σε περιπτώσεις ΠΩΑ οι οποίες όμως δεν εμποδίζουν τη δέσμευση των γοναδοτροπινών με τους υποδοχείς τους.</a:t>
            </a:r>
          </a:p>
          <a:p>
            <a:pPr>
              <a:lnSpc>
                <a:spcPct val="105000"/>
              </a:lnSpc>
              <a:spcBef>
                <a:spcPts val="600"/>
              </a:spcBef>
            </a:pPr>
            <a:r>
              <a:rPr lang="el-GR" sz="2200" dirty="0"/>
              <a:t>Στην πρωτοπαθή αμηνόρροια μεταλλάξεις του γονιδίου του υποδοχέα της  LH όταν συμβεί σε άρρενα έμβρυα με φυσιολογικό καρυότυπο 46 ΧΥ προκαλούν ανάπτυξη προς την κατεύθυνση του </a:t>
            </a:r>
            <a:r>
              <a:rPr lang="el-GR" sz="2200" dirty="0" smtClean="0"/>
              <a:t>θήλεος λόγω </a:t>
            </a:r>
            <a:r>
              <a:rPr lang="el-GR" sz="2200" dirty="0"/>
              <a:t>απουσίας της τεστοστερόνης από τον υποπλαστικό όρχι. </a:t>
            </a:r>
            <a:r>
              <a:rPr lang="el-GR" sz="2200" dirty="0" smtClean="0"/>
              <a:t>Αδελφές </a:t>
            </a:r>
            <a:r>
              <a:rPr lang="el-GR" sz="2200" dirty="0"/>
              <a:t>των πασχόντων εμφανίζουν ανωμαλίες του εμμηνορρυσιακού κύκλου και σε ορισμένες από αυτές  διαπιστώθηκαν σημειακές ανωμαλίες του γονιδίου του υποδοχέα  της LH</a:t>
            </a:r>
            <a:r>
              <a:rPr lang="el-GR" sz="2200" dirty="0" smtClean="0"/>
              <a:t>.</a:t>
            </a:r>
            <a:endParaRPr lang="el-GR" sz="2200" dirty="0"/>
          </a:p>
        </p:txBody>
      </p:sp>
    </p:spTree>
    <p:extLst>
      <p:ext uri="{BB962C8B-B14F-4D97-AF65-F5344CB8AC3E}">
        <p14:creationId xmlns:p14="http://schemas.microsoft.com/office/powerpoint/2010/main" val="88172338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363272" cy="5328592"/>
          </a:xfrm>
        </p:spPr>
        <p:txBody>
          <a:bodyPr>
            <a:noAutofit/>
          </a:bodyPr>
          <a:lstStyle/>
          <a:p>
            <a:r>
              <a:rPr lang="el-GR" sz="2200" dirty="0" smtClean="0"/>
              <a:t>Γίνεται </a:t>
            </a:r>
            <a:r>
              <a:rPr lang="el-GR" sz="2200" dirty="0"/>
              <a:t>σύμφωνα με το διαγνωστικό  αλγόριθμο που προκύπτει από την κλινική εικόνα για να αποφεύγονται άσκοπες εξετάσεις.  </a:t>
            </a:r>
          </a:p>
          <a:p>
            <a:r>
              <a:rPr lang="el-GR" sz="2200" dirty="0"/>
              <a:t>Προσδιορίζονται οι γοναδοτροπίνες και η οιστραδιόλη και καθορίζεται ο καρυότυπος.  </a:t>
            </a:r>
          </a:p>
          <a:p>
            <a:r>
              <a:rPr lang="el-GR" sz="2200" dirty="0"/>
              <a:t>Σε παθολογικό καρυότυπο γίνεται καρδιαγγειακός και νεφρικός έλεγχος  και αν διαπιστωθεί η παρουσία χρωμοσώματος γίνεται άμεση αφαίρεση των γονάδων.  </a:t>
            </a:r>
          </a:p>
          <a:p>
            <a:r>
              <a:rPr lang="el-GR" sz="2200" dirty="0"/>
              <a:t>Πάντα γίνεται διακοιλιακό κατά προτίμηση υπερηχογράφημα των ωοθηκών  και της μήτρας.  </a:t>
            </a:r>
            <a:endParaRPr lang="el-GR" sz="2200" dirty="0" smtClean="0"/>
          </a:p>
          <a:p>
            <a:r>
              <a:rPr lang="el-GR" sz="2200" dirty="0" smtClean="0"/>
              <a:t>Σε </a:t>
            </a:r>
            <a:r>
              <a:rPr lang="el-GR" sz="2200" dirty="0"/>
              <a:t>γυναίκες με φυσιολογική χρωμοσωμική σύνθεση 46 ΧΧ γίνεται μέτρηση της TSH, των  αντιθυρεοειδικών αντισωμάτων, της κορτιζόλης, της ACTH  και του ασβεστίου καθώς και βιοψία των ωοθηκών.</a:t>
            </a:r>
          </a:p>
        </p:txBody>
      </p:sp>
      <p:sp>
        <p:nvSpPr>
          <p:cNvPr id="5" name="Τίτλος 4"/>
          <p:cNvSpPr>
            <a:spLocks noGrp="1"/>
          </p:cNvSpPr>
          <p:nvPr>
            <p:ph type="title"/>
          </p:nvPr>
        </p:nvSpPr>
        <p:spPr/>
        <p:txBody>
          <a:bodyPr>
            <a:noAutofit/>
          </a:bodyPr>
          <a:lstStyle/>
          <a:p>
            <a:r>
              <a:rPr lang="el-GR" dirty="0"/>
              <a:t>Εργαστηριακή διερεύνηση της υπεργοναδοτροπικής αμηνόρροιας</a:t>
            </a:r>
          </a:p>
        </p:txBody>
      </p:sp>
    </p:spTree>
    <p:extLst>
      <p:ext uri="{BB962C8B-B14F-4D97-AF65-F5344CB8AC3E}">
        <p14:creationId xmlns:p14="http://schemas.microsoft.com/office/powerpoint/2010/main" val="133472276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Θεραπεία της υπεργοναδοτροπικής </a:t>
            </a:r>
            <a:r>
              <a:rPr lang="el-GR" dirty="0" smtClean="0"/>
              <a:t>αμηνόρροιας </a:t>
            </a:r>
            <a:r>
              <a:rPr lang="el-GR" sz="3000" b="0" dirty="0" smtClean="0"/>
              <a:t>1/2</a:t>
            </a:r>
            <a:endParaRPr lang="el-GR" sz="3000" b="0" dirty="0"/>
          </a:p>
        </p:txBody>
      </p:sp>
      <p:sp>
        <p:nvSpPr>
          <p:cNvPr id="3" name="2 - Θέση περιεχομένου"/>
          <p:cNvSpPr>
            <a:spLocks noGrp="1"/>
          </p:cNvSpPr>
          <p:nvPr>
            <p:ph idx="1"/>
          </p:nvPr>
        </p:nvSpPr>
        <p:spPr>
          <a:xfrm>
            <a:off x="457200" y="1412776"/>
            <a:ext cx="8219256" cy="5328592"/>
          </a:xfrm>
        </p:spPr>
        <p:txBody>
          <a:bodyPr>
            <a:normAutofit/>
          </a:bodyPr>
          <a:lstStyle/>
          <a:p>
            <a:r>
              <a:rPr lang="el-GR" dirty="0" smtClean="0"/>
              <a:t>Η </a:t>
            </a:r>
            <a:r>
              <a:rPr lang="el-GR" dirty="0"/>
              <a:t>διάγνωση της νόσου σε νεαρή ηλικία συνοδεύεται από απαισιοδοξία για το αναπαραγωγικό μέλλον της επειδή η διακοπή της ωοθηκικής λειτουργίας είναι είτε άμεσα ή σε βραχύ χρονικό διάστημα οριστική. </a:t>
            </a:r>
            <a:r>
              <a:rPr lang="el-GR" dirty="0" smtClean="0"/>
              <a:t>Η </a:t>
            </a:r>
            <a:r>
              <a:rPr lang="el-GR" dirty="0"/>
              <a:t>πιθανότητα επιτυχίας εγκυμοσύνης ανέρχεται σε ποσοστό 5% έως 10% των γυναικών με ΠΩΑ.</a:t>
            </a:r>
          </a:p>
          <a:p>
            <a:r>
              <a:rPr lang="el-GR" dirty="0"/>
              <a:t>Διαφορετική προοπτική γονιμότητας έχει ένα άτομο με τιμές FSH μεταξύ 40 και 50  mlU/ml  και επίπεδα οιστραδιόλης υψηλότερα από 60 pg/ml στο οποίο είναι έκδηλο ότι υπάρχουν ακόμα λειτουργικά ωοθυλάκια από τις περιπτώσεις με τιμές  FSH&gt;90mlU/ml  και επίπεδα οιστραδιόλης &lt;20pg/ml</a:t>
            </a:r>
            <a:r>
              <a:rPr lang="el-GR" dirty="0" smtClean="0"/>
              <a:t>.</a:t>
            </a:r>
            <a:endParaRPr lang="el-GR" dirty="0"/>
          </a:p>
        </p:txBody>
      </p:sp>
    </p:spTree>
    <p:extLst>
      <p:ext uri="{BB962C8B-B14F-4D97-AF65-F5344CB8AC3E}">
        <p14:creationId xmlns:p14="http://schemas.microsoft.com/office/powerpoint/2010/main" val="205783248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Θεραπεία της υπεργοναδοτροπικής </a:t>
            </a:r>
            <a:r>
              <a:rPr lang="el-GR" dirty="0" smtClean="0"/>
              <a:t>αμηνόρροιας </a:t>
            </a:r>
            <a:r>
              <a:rPr lang="el-GR" sz="3000" b="0" dirty="0"/>
              <a:t>2</a:t>
            </a:r>
            <a:r>
              <a:rPr lang="el-GR" sz="3000" b="0" dirty="0" smtClean="0"/>
              <a:t>/2</a:t>
            </a:r>
            <a:endParaRPr lang="el-GR" sz="3000" b="0" dirty="0"/>
          </a:p>
        </p:txBody>
      </p:sp>
      <p:sp>
        <p:nvSpPr>
          <p:cNvPr id="3" name="2 - Θέση περιεχομένου"/>
          <p:cNvSpPr>
            <a:spLocks noGrp="1"/>
          </p:cNvSpPr>
          <p:nvPr>
            <p:ph idx="1"/>
          </p:nvPr>
        </p:nvSpPr>
        <p:spPr>
          <a:xfrm>
            <a:off x="457200" y="1412776"/>
            <a:ext cx="8229600" cy="5040560"/>
          </a:xfrm>
        </p:spPr>
        <p:txBody>
          <a:bodyPr>
            <a:normAutofit/>
          </a:bodyPr>
          <a:lstStyle/>
          <a:p>
            <a:r>
              <a:rPr lang="el-GR" dirty="0" smtClean="0"/>
              <a:t>Η </a:t>
            </a:r>
            <a:r>
              <a:rPr lang="el-GR" dirty="0"/>
              <a:t>πιθανότητα γονιμότητας μετά την διαπίστωση λειτουργικών ωοθυλακίων έχει περιορισμένο χρονικό όριο που δεν ξεπερνά τους λίγους  μήνες ή τα λίγα χρόνια.</a:t>
            </a:r>
          </a:p>
          <a:p>
            <a:r>
              <a:rPr lang="el-GR" dirty="0"/>
              <a:t>Θεραπευτικά στην ΠΩΑ εφαρμόσθηκε η πρόκληση ωοθυλακιορρηξίας με κιτρική κλομιφένη ή με γοναδοτροπίνες μετά από αναστολή των ενδογενών γοναδοτροπινών με GnRH </a:t>
            </a:r>
            <a:r>
              <a:rPr lang="el-GR" dirty="0" smtClean="0"/>
              <a:t>ανάλογα.</a:t>
            </a:r>
            <a:endParaRPr lang="el-GR" dirty="0"/>
          </a:p>
          <a:p>
            <a:pPr>
              <a:buNone/>
            </a:pPr>
            <a:endParaRPr lang="el-GR" dirty="0"/>
          </a:p>
        </p:txBody>
      </p:sp>
    </p:spTree>
    <p:extLst>
      <p:ext uri="{BB962C8B-B14F-4D97-AF65-F5344CB8AC3E}">
        <p14:creationId xmlns:p14="http://schemas.microsoft.com/office/powerpoint/2010/main" val="3434982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6/12</a:t>
            </a:r>
            <a:endParaRPr lang="el-GR" dirty="0"/>
          </a:p>
        </p:txBody>
      </p:sp>
      <p:sp>
        <p:nvSpPr>
          <p:cNvPr id="3" name="2 - Θέση περιεχομένου"/>
          <p:cNvSpPr>
            <a:spLocks noGrp="1"/>
          </p:cNvSpPr>
          <p:nvPr>
            <p:ph idx="1"/>
          </p:nvPr>
        </p:nvSpPr>
        <p:spPr/>
        <p:txBody>
          <a:bodyPr>
            <a:noAutofit/>
          </a:bodyPr>
          <a:lstStyle/>
          <a:p>
            <a:pPr marL="457200" indent="-457200">
              <a:buFont typeface="+mj-lt"/>
              <a:buAutoNum type="arabicPeriod" startAt="4"/>
            </a:pPr>
            <a:r>
              <a:rPr lang="el-GR" sz="2200" dirty="0" smtClean="0"/>
              <a:t>Πολλά λευκά αιμοσφαίρια στο σπέρμα (&gt; 1 εκατομμύριο/</a:t>
            </a:r>
            <a:r>
              <a:rPr lang="en-US" sz="2200" dirty="0" smtClean="0"/>
              <a:t>ml</a:t>
            </a:r>
            <a:r>
              <a:rPr lang="el-GR" sz="2200" dirty="0" smtClean="0"/>
              <a:t>).</a:t>
            </a:r>
          </a:p>
          <a:p>
            <a:pPr marL="457200" lvl="0" indent="-457200">
              <a:buFont typeface="+mj-lt"/>
              <a:buAutoNum type="arabicPeriod" startAt="4"/>
            </a:pPr>
            <a:r>
              <a:rPr lang="el-GR" sz="2200" dirty="0" smtClean="0"/>
              <a:t> </a:t>
            </a:r>
            <a:r>
              <a:rPr lang="el-GR" sz="2200" dirty="0"/>
              <a:t>Ανεύρεση στην καλλιέργεια του υγρού των επικουρικών αδένων παθογόνων μικροβίων ή </a:t>
            </a:r>
            <a:r>
              <a:rPr lang="el-GR" sz="2200" dirty="0" smtClean="0"/>
              <a:t>δυνητικά </a:t>
            </a:r>
            <a:r>
              <a:rPr lang="el-GR" sz="2200" dirty="0"/>
              <a:t>παθογόνων μικροβίων σε μαζική ανάπτυξη.</a:t>
            </a:r>
          </a:p>
          <a:p>
            <a:pPr marL="457200" lvl="0" indent="-457200">
              <a:buFont typeface="+mj-lt"/>
              <a:buAutoNum type="arabicPeriod" startAt="4"/>
            </a:pPr>
            <a:r>
              <a:rPr lang="el-GR" sz="2200" dirty="0"/>
              <a:t>Ταχεία μείωση της κινητικότητας και της </a:t>
            </a:r>
            <a:r>
              <a:rPr lang="el-GR" sz="2200" dirty="0" smtClean="0"/>
              <a:t>επιβιώσεως </a:t>
            </a:r>
            <a:r>
              <a:rPr lang="el-GR" sz="2200" dirty="0"/>
              <a:t>των σπερματοζωαρίων, με αποτέλεσμα μετά δύο ώρες από την εκσπερμάτιση να παραμένουν </a:t>
            </a:r>
            <a:r>
              <a:rPr lang="el-GR" sz="2200" dirty="0" smtClean="0"/>
              <a:t>κινητά </a:t>
            </a:r>
            <a:r>
              <a:rPr lang="el-GR" sz="2200" dirty="0"/>
              <a:t>&lt; 40% των σπερματοζωαρίων.</a:t>
            </a:r>
          </a:p>
          <a:p>
            <a:pPr marL="457200" lvl="0" indent="-457200">
              <a:buFont typeface="+mj-lt"/>
              <a:buAutoNum type="arabicPeriod" startAt="4"/>
            </a:pPr>
            <a:r>
              <a:rPr lang="el-GR" sz="2200" dirty="0"/>
              <a:t>Σαφή μείωση του όγκου του σπέρματος.</a:t>
            </a:r>
          </a:p>
          <a:p>
            <a:pPr marL="457200" lvl="0" indent="-457200">
              <a:buFont typeface="+mj-lt"/>
              <a:buAutoNum type="arabicPeriod" startAt="4"/>
            </a:pPr>
            <a:r>
              <a:rPr lang="el-GR" sz="2200" dirty="0"/>
              <a:t>Σημεία λοίμωξης στην </a:t>
            </a:r>
            <a:r>
              <a:rPr lang="el-GR" sz="2200" dirty="0" smtClean="0"/>
              <a:t>σύζυγο.</a:t>
            </a:r>
            <a:endParaRPr lang="el-GR" sz="2200" dirty="0"/>
          </a:p>
          <a:p>
            <a:pPr marL="457200" indent="-457200">
              <a:buFont typeface="+mj-lt"/>
              <a:buAutoNum type="arabicPeriod" startAt="4"/>
            </a:pPr>
            <a:endParaRPr lang="el-GR" sz="2200" dirty="0"/>
          </a:p>
        </p:txBody>
      </p:sp>
    </p:spTree>
    <p:extLst>
      <p:ext uri="{BB962C8B-B14F-4D97-AF65-F5344CB8AC3E}">
        <p14:creationId xmlns:p14="http://schemas.microsoft.com/office/powerpoint/2010/main" val="19704655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Υπερανδρογοναιμία </a:t>
            </a:r>
            <a:r>
              <a:rPr lang="el-GR" sz="3000" b="0" dirty="0" smtClean="0"/>
              <a:t>1/4</a:t>
            </a:r>
            <a:endParaRPr lang="el-GR" sz="3000" b="0" dirty="0"/>
          </a:p>
        </p:txBody>
      </p:sp>
      <p:sp>
        <p:nvSpPr>
          <p:cNvPr id="3" name="2 - Θέση περιεχομένου"/>
          <p:cNvSpPr>
            <a:spLocks noGrp="1"/>
          </p:cNvSpPr>
          <p:nvPr>
            <p:ph idx="1"/>
          </p:nvPr>
        </p:nvSpPr>
        <p:spPr/>
        <p:txBody>
          <a:bodyPr>
            <a:noAutofit/>
          </a:bodyPr>
          <a:lstStyle/>
          <a:p>
            <a:pPr marL="0" indent="0">
              <a:buNone/>
            </a:pPr>
            <a:r>
              <a:rPr lang="el-GR" sz="2200" b="1" dirty="0" smtClean="0"/>
              <a:t>Υπερανδρογοναιμία </a:t>
            </a:r>
            <a:endParaRPr lang="el-GR" sz="2200" dirty="0"/>
          </a:p>
          <a:p>
            <a:r>
              <a:rPr lang="el-GR" sz="2200" dirty="0"/>
              <a:t>Η υπερανδρογοναιμία αποτελεί τη συχνότερη ορμονική διαταραχή στις γυναίκες με υπογονιμότητα.   </a:t>
            </a:r>
          </a:p>
          <a:p>
            <a:r>
              <a:rPr lang="el-GR" sz="2200" dirty="0"/>
              <a:t>Στις περισσότερες υπερανδρογοναιμικές γυναίκες η διαταραχή εμφανίζεται κατά την εφηβεία και τα επίπεδα των ανδρογόνων παρουσιάζουν αρνητική συσχέτιση με τη γονιμότητα</a:t>
            </a:r>
            <a:r>
              <a:rPr lang="el-GR" sz="2200" dirty="0" smtClean="0"/>
              <a:t>.</a:t>
            </a:r>
            <a:endParaRPr lang="el-GR" sz="2200" dirty="0"/>
          </a:p>
        </p:txBody>
      </p:sp>
    </p:spTree>
    <p:extLst>
      <p:ext uri="{BB962C8B-B14F-4D97-AF65-F5344CB8AC3E}">
        <p14:creationId xmlns:p14="http://schemas.microsoft.com/office/powerpoint/2010/main" val="362090105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Υπερανδρογοναιμία</a:t>
            </a:r>
            <a:r>
              <a:rPr lang="el-GR" sz="3200" dirty="0" smtClean="0"/>
              <a:t> </a:t>
            </a:r>
            <a:r>
              <a:rPr lang="el-GR" sz="3000" b="0" dirty="0" smtClean="0"/>
              <a:t>2/4</a:t>
            </a:r>
            <a:endParaRPr lang="el-GR" sz="3000" b="0" dirty="0"/>
          </a:p>
        </p:txBody>
      </p:sp>
      <p:sp>
        <p:nvSpPr>
          <p:cNvPr id="3" name="2 - Θέση περιεχομένου"/>
          <p:cNvSpPr>
            <a:spLocks noGrp="1"/>
          </p:cNvSpPr>
          <p:nvPr>
            <p:ph idx="1"/>
          </p:nvPr>
        </p:nvSpPr>
        <p:spPr/>
        <p:txBody>
          <a:bodyPr>
            <a:noAutofit/>
          </a:bodyPr>
          <a:lstStyle/>
          <a:p>
            <a:pPr marL="0" indent="0">
              <a:buNone/>
            </a:pPr>
            <a:r>
              <a:rPr lang="el-GR" sz="2200" b="1" dirty="0" smtClean="0"/>
              <a:t>Υπερανδρογοναιμία </a:t>
            </a:r>
            <a:r>
              <a:rPr lang="el-GR" sz="2200" dirty="0" smtClean="0"/>
              <a:t>(συνέχεια)</a:t>
            </a:r>
            <a:endParaRPr lang="el-GR" sz="2200" dirty="0"/>
          </a:p>
          <a:p>
            <a:r>
              <a:rPr lang="el-GR" sz="2200" dirty="0" smtClean="0"/>
              <a:t>Η </a:t>
            </a:r>
            <a:r>
              <a:rPr lang="el-GR" sz="2200" dirty="0"/>
              <a:t>υπερανδρογοναιμία της εφηβείας παραμένει και στην ενήλικη ζωή και συμβάλλει στις διαταραχές της ωοθυλακιορρηξίας.  </a:t>
            </a:r>
            <a:endParaRPr lang="el-GR" sz="2200" dirty="0" smtClean="0"/>
          </a:p>
          <a:p>
            <a:r>
              <a:rPr lang="el-GR" sz="2200" dirty="0" smtClean="0"/>
              <a:t>Η </a:t>
            </a:r>
            <a:r>
              <a:rPr lang="el-GR" sz="2200" dirty="0"/>
              <a:t>βελτίωση, όμως, της ωοθηκικής δυσλειτουργίας σε υπερανδρογοναιμικές γυναίκες είναι συχνές και καλύπτουν ένα ευρύ φάσμα, από τη φυσιολογική αυτόματη σύλληψη έως και την υπογονιμότητα.  </a:t>
            </a:r>
            <a:endParaRPr lang="el-GR" sz="2200" dirty="0" smtClean="0"/>
          </a:p>
          <a:p>
            <a:r>
              <a:rPr lang="el-GR" sz="2200" dirty="0" smtClean="0"/>
              <a:t>Δεδομένου </a:t>
            </a:r>
            <a:r>
              <a:rPr lang="el-GR" sz="2200" dirty="0"/>
              <a:t>ότι οι μηχανισμοί που εμπλέκονται στην υπερανδρογοναιμία παραμένουν αδιευκρίνιστοι, απαιτείται σφαιρική προσέγγιση.</a:t>
            </a:r>
          </a:p>
          <a:p>
            <a:endParaRPr lang="el-GR" sz="2200" dirty="0"/>
          </a:p>
        </p:txBody>
      </p:sp>
    </p:spTree>
    <p:extLst>
      <p:ext uri="{BB962C8B-B14F-4D97-AF65-F5344CB8AC3E}">
        <p14:creationId xmlns:p14="http://schemas.microsoft.com/office/powerpoint/2010/main" val="71651540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smtClean="0"/>
              <a:t>Υπερανδρογοναιμία </a:t>
            </a:r>
            <a:r>
              <a:rPr lang="el-GR" sz="3000" b="0" dirty="0" smtClean="0"/>
              <a:t>3/4</a:t>
            </a:r>
            <a:endParaRPr lang="el-GR" dirty="0"/>
          </a:p>
        </p:txBody>
      </p:sp>
      <p:sp>
        <p:nvSpPr>
          <p:cNvPr id="3" name="2 - Θέση περιεχομένου"/>
          <p:cNvSpPr>
            <a:spLocks noGrp="1"/>
          </p:cNvSpPr>
          <p:nvPr>
            <p:ph idx="1"/>
          </p:nvPr>
        </p:nvSpPr>
        <p:spPr/>
        <p:txBody>
          <a:bodyPr>
            <a:normAutofit lnSpcReduction="10000"/>
          </a:bodyPr>
          <a:lstStyle/>
          <a:p>
            <a:pPr marL="0" indent="0">
              <a:buNone/>
            </a:pPr>
            <a:r>
              <a:rPr lang="el-GR" b="1" dirty="0" smtClean="0"/>
              <a:t>Φυσιολογία- Μεταβολισμός των ανδρογόνων</a:t>
            </a:r>
            <a:endParaRPr lang="el-GR" dirty="0" smtClean="0"/>
          </a:p>
          <a:p>
            <a:r>
              <a:rPr lang="el-GR" dirty="0" smtClean="0"/>
              <a:t>Οι ωοθήκες και τα επινεφρίδια αποτελούν τις κύριες πηγές παραγωγής ανδρογόνων. </a:t>
            </a:r>
            <a:endParaRPr lang="en-US" dirty="0" smtClean="0"/>
          </a:p>
          <a:p>
            <a:r>
              <a:rPr lang="el-GR" dirty="0" smtClean="0"/>
              <a:t>Τα ανδρογόνα που κυκλοφορούν στο πλάσμα είναι η δευδροεπιανδροστερόνη (DHEA), η θειική δευδροεπιανδροστερόνη  (DHEA-S), η ανδροστενδιόνη  (Δ4Α), η τεστοστερόνη (T) και η διυδροτεστοστερόνη (DHT). </a:t>
            </a:r>
            <a:endParaRPr lang="en-US" dirty="0" smtClean="0"/>
          </a:p>
          <a:p>
            <a:r>
              <a:rPr lang="el-GR" dirty="0" smtClean="0"/>
              <a:t>Οι βιολογικές τους δράσεις, σε περιφερικό επίπεδο, εξαρτώνται από τη μετατροπή της Τ σε DHT, από την ικανότητα διάχυσής τους  διαμέσου της μεμβράνης και από την τελική αλληλεπίδρασή τους με ενδοκυττάριους υποδοχείς.  </a:t>
            </a:r>
          </a:p>
          <a:p>
            <a:endParaRPr lang="el-GR" dirty="0"/>
          </a:p>
        </p:txBody>
      </p:sp>
    </p:spTree>
    <p:extLst>
      <p:ext uri="{BB962C8B-B14F-4D97-AF65-F5344CB8AC3E}">
        <p14:creationId xmlns:p14="http://schemas.microsoft.com/office/powerpoint/2010/main" val="339105087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smtClean="0"/>
              <a:t>Υπερανδρογοναιμία </a:t>
            </a:r>
            <a:r>
              <a:rPr lang="el-GR" sz="3000" b="0" dirty="0" smtClean="0"/>
              <a:t>4/4</a:t>
            </a:r>
            <a:endParaRPr lang="el-GR" dirty="0"/>
          </a:p>
        </p:txBody>
      </p:sp>
      <p:sp>
        <p:nvSpPr>
          <p:cNvPr id="3" name="2 - Θέση περιεχομένου"/>
          <p:cNvSpPr>
            <a:spLocks noGrp="1"/>
          </p:cNvSpPr>
          <p:nvPr>
            <p:ph idx="1"/>
          </p:nvPr>
        </p:nvSpPr>
        <p:spPr/>
        <p:txBody>
          <a:bodyPr/>
          <a:lstStyle/>
          <a:p>
            <a:r>
              <a:rPr lang="el-GR" dirty="0" smtClean="0"/>
              <a:t>Τα κύρια ανδρογόνα, που παράγονται από τις ωοθήκες είναι η Δ4Α,  παράγονται από τα κύτταρα της έσω θήκης  και η T, που θεωρείται δείκτης των ανδρογόνων της ωοθήκης στις περισσότερες γυναίκες.  </a:t>
            </a:r>
            <a:endParaRPr lang="en-US" dirty="0" smtClean="0"/>
          </a:p>
          <a:p>
            <a:r>
              <a:rPr lang="el-GR" dirty="0" smtClean="0"/>
              <a:t>Η  DHEA  και η Δ5-ανδροστενδιόλη παράγονται σε μικρότερο ποσοστό.</a:t>
            </a:r>
          </a:p>
          <a:p>
            <a:r>
              <a:rPr lang="el-GR" dirty="0" smtClean="0"/>
              <a:t>Ο μεταβολισμός των ανδρογόνων λαμβάνει χώρα κυρίως στους σπλαχνικούς ιστούς. </a:t>
            </a:r>
          </a:p>
          <a:p>
            <a:r>
              <a:rPr lang="el-GR" dirty="0" smtClean="0"/>
              <a:t>Το ήπαρ  αποτελεί το κύριο μεταβολικό όργανο ενώ το δέρμα και ο πλακούντας δευτερεύοντα.</a:t>
            </a:r>
          </a:p>
          <a:p>
            <a:endParaRPr lang="el-GR" dirty="0"/>
          </a:p>
        </p:txBody>
      </p:sp>
    </p:spTree>
    <p:extLst>
      <p:ext uri="{BB962C8B-B14F-4D97-AF65-F5344CB8AC3E}">
        <p14:creationId xmlns:p14="http://schemas.microsoft.com/office/powerpoint/2010/main" val="157936062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440160"/>
          </a:xfrm>
        </p:spPr>
        <p:txBody>
          <a:bodyPr>
            <a:normAutofit fontScale="90000"/>
          </a:bodyPr>
          <a:lstStyle/>
          <a:p>
            <a:r>
              <a:rPr lang="el-GR" dirty="0"/>
              <a:t>Αίτια και παθολογική φυσιολογία της υπερανδρογοναιμίας και της ωοθυλακιορρηκτικής </a:t>
            </a:r>
            <a:r>
              <a:rPr lang="el-GR" dirty="0" smtClean="0"/>
              <a:t>δυσλειτουργίας </a:t>
            </a:r>
            <a:r>
              <a:rPr lang="el-GR" sz="3100" b="0" dirty="0" smtClean="0"/>
              <a:t>1/4</a:t>
            </a:r>
            <a:endParaRPr lang="el-GR" sz="3100" b="0" dirty="0"/>
          </a:p>
        </p:txBody>
      </p:sp>
      <p:sp>
        <p:nvSpPr>
          <p:cNvPr id="3" name="2 - Θέση περιεχομένου"/>
          <p:cNvSpPr>
            <a:spLocks noGrp="1"/>
          </p:cNvSpPr>
          <p:nvPr>
            <p:ph idx="1"/>
          </p:nvPr>
        </p:nvSpPr>
        <p:spPr>
          <a:xfrm>
            <a:off x="457200" y="1772816"/>
            <a:ext cx="8229600" cy="4464496"/>
          </a:xfrm>
        </p:spPr>
        <p:txBody>
          <a:bodyPr>
            <a:normAutofit/>
          </a:bodyPr>
          <a:lstStyle/>
          <a:p>
            <a:pPr marL="0" indent="0">
              <a:buNone/>
            </a:pPr>
            <a:r>
              <a:rPr lang="el-GR" b="1" dirty="0" smtClean="0"/>
              <a:t>Τα αίτια της αυξημένης παραγωγής ανδρογόνων είναι :</a:t>
            </a:r>
            <a:endParaRPr lang="el-GR" dirty="0" smtClean="0"/>
          </a:p>
          <a:p>
            <a:pPr marL="457200" indent="-457200">
              <a:buFont typeface="+mj-lt"/>
              <a:buAutoNum type="arabicPeriod"/>
            </a:pPr>
            <a:r>
              <a:rPr lang="el-GR" b="1" dirty="0" smtClean="0"/>
              <a:t>Από τις ωοθήκες:</a:t>
            </a:r>
            <a:endParaRPr lang="el-GR" dirty="0" smtClean="0"/>
          </a:p>
          <a:p>
            <a:pPr lvl="1" indent="-298450"/>
            <a:r>
              <a:rPr lang="el-GR" dirty="0" smtClean="0"/>
              <a:t>Σύνδρομο πολυκυστικών ωοθηκών.</a:t>
            </a:r>
          </a:p>
          <a:p>
            <a:pPr lvl="1" indent="-298450"/>
            <a:r>
              <a:rPr lang="el-GR" dirty="0" smtClean="0"/>
              <a:t>Υπερθήκωση.</a:t>
            </a:r>
          </a:p>
          <a:p>
            <a:pPr lvl="1" indent="-298450"/>
            <a:r>
              <a:rPr lang="el-GR" dirty="0" smtClean="0"/>
              <a:t>Υπερπλασία των κυττάρων της πύλης.</a:t>
            </a:r>
          </a:p>
          <a:p>
            <a:pPr lvl="1" indent="-298450"/>
            <a:r>
              <a:rPr lang="el-GR" dirty="0" smtClean="0"/>
              <a:t>Ωοθηκικοί όγκοι που παράγουν ανδρογόνα.</a:t>
            </a:r>
          </a:p>
        </p:txBody>
      </p:sp>
    </p:spTree>
    <p:extLst>
      <p:ext uri="{BB962C8B-B14F-4D97-AF65-F5344CB8AC3E}">
        <p14:creationId xmlns:p14="http://schemas.microsoft.com/office/powerpoint/2010/main" val="150628910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440160"/>
          </a:xfrm>
        </p:spPr>
        <p:txBody>
          <a:bodyPr>
            <a:normAutofit fontScale="90000"/>
          </a:bodyPr>
          <a:lstStyle/>
          <a:p>
            <a:r>
              <a:rPr lang="el-GR" dirty="0"/>
              <a:t>Αίτια και παθολογική φυσιολογία της υπερανδρογοναιμίας και της ωοθυλακιορρηκτικής </a:t>
            </a:r>
            <a:r>
              <a:rPr lang="el-GR" dirty="0" smtClean="0"/>
              <a:t>δυσλειτουργίας </a:t>
            </a:r>
            <a:r>
              <a:rPr lang="el-GR" sz="3100" b="0" dirty="0" smtClean="0"/>
              <a:t>2/4</a:t>
            </a:r>
            <a:endParaRPr lang="el-GR" sz="3100" b="0" dirty="0"/>
          </a:p>
        </p:txBody>
      </p:sp>
      <p:sp>
        <p:nvSpPr>
          <p:cNvPr id="3" name="2 - Θέση περιεχομένου"/>
          <p:cNvSpPr>
            <a:spLocks noGrp="1"/>
          </p:cNvSpPr>
          <p:nvPr>
            <p:ph idx="1"/>
          </p:nvPr>
        </p:nvSpPr>
        <p:spPr>
          <a:xfrm>
            <a:off x="457200" y="1772816"/>
            <a:ext cx="8229600" cy="4464496"/>
          </a:xfrm>
        </p:spPr>
        <p:txBody>
          <a:bodyPr>
            <a:normAutofit/>
          </a:bodyPr>
          <a:lstStyle/>
          <a:p>
            <a:pPr marL="457200" indent="-457200">
              <a:buFont typeface="+mj-lt"/>
              <a:buAutoNum type="arabicPeriod" startAt="2"/>
            </a:pPr>
            <a:r>
              <a:rPr lang="el-GR" b="1" dirty="0" smtClean="0"/>
              <a:t>Από τα επινεφρίδια</a:t>
            </a:r>
            <a:r>
              <a:rPr lang="el-GR" dirty="0" smtClean="0"/>
              <a:t>:</a:t>
            </a:r>
          </a:p>
          <a:p>
            <a:pPr lvl="1" indent="-387350"/>
            <a:r>
              <a:rPr lang="el-GR" dirty="0" smtClean="0"/>
              <a:t>Συγγενής υπερπλασία επινεφριδίων.</a:t>
            </a:r>
          </a:p>
          <a:p>
            <a:pPr lvl="1" indent="-387350"/>
            <a:r>
              <a:rPr lang="el-GR" dirty="0" smtClean="0"/>
              <a:t>Σύνδρομο Cushing.</a:t>
            </a:r>
          </a:p>
          <a:p>
            <a:pPr lvl="1" indent="-387350"/>
            <a:r>
              <a:rPr lang="el-GR" dirty="0" smtClean="0"/>
              <a:t>Όγκοι (αδένωμα, καρκίνωμα) που παράγουν ανδρογόνα.</a:t>
            </a:r>
          </a:p>
        </p:txBody>
      </p:sp>
    </p:spTree>
    <p:extLst>
      <p:ext uri="{BB962C8B-B14F-4D97-AF65-F5344CB8AC3E}">
        <p14:creationId xmlns:p14="http://schemas.microsoft.com/office/powerpoint/2010/main" val="57263864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440160"/>
          </a:xfrm>
        </p:spPr>
        <p:txBody>
          <a:bodyPr>
            <a:normAutofit fontScale="90000"/>
          </a:bodyPr>
          <a:lstStyle/>
          <a:p>
            <a:r>
              <a:rPr lang="el-GR" dirty="0"/>
              <a:t>Αίτια και παθολογική φυσιολογία της υπερανδρογοναιμίας και της ωοθυλακιορρηκτικής </a:t>
            </a:r>
            <a:r>
              <a:rPr lang="el-GR" dirty="0" smtClean="0"/>
              <a:t>δυσλειτουργίας </a:t>
            </a:r>
            <a:r>
              <a:rPr lang="el-GR" sz="3100" b="0" dirty="0" smtClean="0"/>
              <a:t>3/4</a:t>
            </a:r>
            <a:endParaRPr lang="el-GR" sz="3100" b="0" dirty="0"/>
          </a:p>
        </p:txBody>
      </p:sp>
      <p:sp>
        <p:nvSpPr>
          <p:cNvPr id="3" name="2 - Θέση περιεχομένου"/>
          <p:cNvSpPr>
            <a:spLocks noGrp="1"/>
          </p:cNvSpPr>
          <p:nvPr>
            <p:ph idx="1"/>
          </p:nvPr>
        </p:nvSpPr>
        <p:spPr>
          <a:xfrm>
            <a:off x="457200" y="1772816"/>
            <a:ext cx="8229600" cy="4464496"/>
          </a:xfrm>
        </p:spPr>
        <p:txBody>
          <a:bodyPr>
            <a:normAutofit/>
          </a:bodyPr>
          <a:lstStyle/>
          <a:p>
            <a:pPr marL="457200" indent="-457200">
              <a:buFont typeface="+mj-lt"/>
              <a:buAutoNum type="arabicPeriod" startAt="3"/>
            </a:pPr>
            <a:r>
              <a:rPr lang="el-GR" b="1" dirty="0" smtClean="0"/>
              <a:t>Από τις ωοθήκες και τα επινεφρίδια:</a:t>
            </a:r>
            <a:endParaRPr lang="el-GR" dirty="0" smtClean="0"/>
          </a:p>
          <a:p>
            <a:pPr lvl="1" indent="-387350"/>
            <a:r>
              <a:rPr lang="el-GR" dirty="0" smtClean="0"/>
              <a:t>Σύνδρομο πολυκυστικών ωοθηκών.</a:t>
            </a:r>
          </a:p>
          <a:p>
            <a:pPr marL="457200" indent="-457200">
              <a:buFont typeface="+mj-lt"/>
              <a:buAutoNum type="arabicPeriod" startAt="4"/>
            </a:pPr>
            <a:r>
              <a:rPr lang="el-GR" b="1" dirty="0" smtClean="0"/>
              <a:t>Φάρμακα:</a:t>
            </a:r>
            <a:endParaRPr lang="el-GR" dirty="0" smtClean="0"/>
          </a:p>
          <a:p>
            <a:pPr lvl="1" indent="-387350"/>
            <a:r>
              <a:rPr lang="el-GR" dirty="0" smtClean="0"/>
              <a:t>Ανδρογόνα.</a:t>
            </a:r>
          </a:p>
          <a:p>
            <a:pPr lvl="1" indent="-387350"/>
            <a:r>
              <a:rPr lang="el-GR" dirty="0" smtClean="0"/>
              <a:t>Αναβολικά.</a:t>
            </a:r>
          </a:p>
          <a:p>
            <a:pPr lvl="1" indent="-387350"/>
            <a:r>
              <a:rPr lang="el-GR" dirty="0" smtClean="0"/>
              <a:t>Προγεστερινοειδή.</a:t>
            </a:r>
          </a:p>
          <a:p>
            <a:pPr lvl="1" indent="-387350"/>
            <a:r>
              <a:rPr lang="el-GR" dirty="0" smtClean="0"/>
              <a:t>Άλλες φαρμακευτικές oυσίες.</a:t>
            </a:r>
          </a:p>
        </p:txBody>
      </p:sp>
    </p:spTree>
    <p:extLst>
      <p:ext uri="{BB962C8B-B14F-4D97-AF65-F5344CB8AC3E}">
        <p14:creationId xmlns:p14="http://schemas.microsoft.com/office/powerpoint/2010/main" val="380700057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440160"/>
          </a:xfrm>
        </p:spPr>
        <p:txBody>
          <a:bodyPr>
            <a:normAutofit fontScale="90000"/>
          </a:bodyPr>
          <a:lstStyle/>
          <a:p>
            <a:r>
              <a:rPr lang="el-GR" dirty="0"/>
              <a:t>Αίτια και παθολογική φυσιολογία της υπερανδρογοναιμίας και της ωοθυλακιορρηκτικής </a:t>
            </a:r>
            <a:r>
              <a:rPr lang="el-GR" dirty="0" smtClean="0"/>
              <a:t>δυσλειτουργίας </a:t>
            </a:r>
            <a:r>
              <a:rPr lang="el-GR" sz="3100" b="0" dirty="0" smtClean="0"/>
              <a:t>4/4</a:t>
            </a:r>
            <a:endParaRPr lang="el-GR" sz="3100" b="0" dirty="0"/>
          </a:p>
        </p:txBody>
      </p:sp>
      <p:sp>
        <p:nvSpPr>
          <p:cNvPr id="3" name="2 - Θέση περιεχομένου"/>
          <p:cNvSpPr>
            <a:spLocks noGrp="1"/>
          </p:cNvSpPr>
          <p:nvPr>
            <p:ph idx="1"/>
          </p:nvPr>
        </p:nvSpPr>
        <p:spPr>
          <a:xfrm>
            <a:off x="457200" y="1772816"/>
            <a:ext cx="8229600" cy="4464496"/>
          </a:xfrm>
        </p:spPr>
        <p:txBody>
          <a:bodyPr>
            <a:normAutofit/>
          </a:bodyPr>
          <a:lstStyle/>
          <a:p>
            <a:pPr marL="457200" indent="-457200">
              <a:buFont typeface="+mj-lt"/>
              <a:buAutoNum type="arabicPeriod" startAt="5"/>
            </a:pPr>
            <a:r>
              <a:rPr lang="el-GR" b="1" dirty="0" smtClean="0"/>
              <a:t>Άλλοι παράγοντες</a:t>
            </a:r>
            <a:r>
              <a:rPr lang="el-GR" dirty="0" smtClean="0"/>
              <a:t>:</a:t>
            </a:r>
          </a:p>
          <a:p>
            <a:r>
              <a:rPr lang="el-GR" dirty="0" smtClean="0"/>
              <a:t>Παχυσαρκία υπερινσουλιναιμία.</a:t>
            </a:r>
          </a:p>
          <a:p>
            <a:pPr marL="457200" indent="-457200">
              <a:buFont typeface="+mj-lt"/>
              <a:buAutoNum type="arabicPeriod" startAt="6"/>
            </a:pPr>
            <a:r>
              <a:rPr lang="el-GR" b="1" dirty="0" smtClean="0"/>
              <a:t>Από τους περιφερικούς ιστούς:</a:t>
            </a:r>
            <a:endParaRPr lang="el-GR" dirty="0" smtClean="0"/>
          </a:p>
          <a:p>
            <a:r>
              <a:rPr lang="el-GR" dirty="0" smtClean="0"/>
              <a:t>Αυξημένη δραστηριότητα της 5α-αναγωνάσης / 17υδροξυ-στεροειδικής-αναγωγάσης.</a:t>
            </a:r>
          </a:p>
        </p:txBody>
      </p:sp>
    </p:spTree>
    <p:extLst>
      <p:ext uri="{BB962C8B-B14F-4D97-AF65-F5344CB8AC3E}">
        <p14:creationId xmlns:p14="http://schemas.microsoft.com/office/powerpoint/2010/main" val="258208066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Μηχανισμός δράσης των ανδρογόνων </a:t>
            </a:r>
            <a:r>
              <a:rPr lang="el-GR" sz="3000" b="0" dirty="0" smtClean="0"/>
              <a:t>1/3 </a:t>
            </a:r>
            <a:endParaRPr lang="el-GR" sz="3000" b="0"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sz="2200" b="1" dirty="0" smtClean="0"/>
              <a:t>Οι επιδημιολογικές μελέτες προσδίδουν σημαντικό ρόλο στη συμμετοχή της υπερανδρογοναιμίας στις διαταραχές του εμμηνορρυσιακού κύκλου και στη ανωοθυλακιορρηξία. </a:t>
            </a:r>
          </a:p>
          <a:p>
            <a:r>
              <a:rPr lang="el-GR" sz="2200" dirty="0" smtClean="0"/>
              <a:t>Ο μηχανισμός, όμως, με τον οποίο τα ανδρογόνα επηρεάζουν και τροποποιούν τη διαδικασία της ενδοωθηκικής ή ενδοωθυλακικής λειτουργίας παραμένει αδιευκρίνιστος.  </a:t>
            </a:r>
          </a:p>
          <a:p>
            <a:r>
              <a:rPr lang="el-GR" sz="2200" dirty="0" smtClean="0"/>
              <a:t>H ανάπτυξη των ωοθυλακίων διακρίνεται σε δύο στάδια, ανάλογα με το ρόλο των </a:t>
            </a:r>
            <a:r>
              <a:rPr lang="el-GR" sz="2200" dirty="0" smtClean="0"/>
              <a:t>γοναδοτροπινών</a:t>
            </a:r>
            <a:r>
              <a:rPr lang="el-GR" sz="2200" dirty="0" smtClean="0"/>
              <a:t> στην όλη διαδικασία, </a:t>
            </a:r>
            <a:r>
              <a:rPr lang="el-GR" sz="2200" b="1" dirty="0" smtClean="0"/>
              <a:t>το μη </a:t>
            </a:r>
            <a:r>
              <a:rPr lang="el-GR" sz="2200" b="1" dirty="0" smtClean="0"/>
              <a:t>γοναδοτροπινο</a:t>
            </a:r>
            <a:r>
              <a:rPr lang="el-GR" sz="2200" b="1" dirty="0" smtClean="0"/>
              <a:t>-εξαρτώμενο στάδιο</a:t>
            </a:r>
            <a:r>
              <a:rPr lang="el-GR" sz="2200" dirty="0" smtClean="0"/>
              <a:t>, που ολοκληρώνεται με τη δημιουργία των μικρών ωοθυλακίων με άντρο, και </a:t>
            </a:r>
            <a:r>
              <a:rPr lang="el-GR" sz="2200" b="1" dirty="0" smtClean="0"/>
              <a:t>το γοναδοτροπινo-εξαρτώμενο στάδιο</a:t>
            </a:r>
            <a:r>
              <a:rPr lang="el-GR" sz="2200" dirty="0" smtClean="0"/>
              <a:t>, που αφορά στην περαιτέρω ανάπτυξη του ωοθυλακίου μέχρι την ωοθυλακιορρηξία.</a:t>
            </a:r>
            <a:endParaRPr lang="el-GR" sz="2200" dirty="0"/>
          </a:p>
        </p:txBody>
      </p:sp>
    </p:spTree>
    <p:extLst>
      <p:ext uri="{BB962C8B-B14F-4D97-AF65-F5344CB8AC3E}">
        <p14:creationId xmlns:p14="http://schemas.microsoft.com/office/powerpoint/2010/main" val="242182839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Μηχανισμός δράσης των ανδρογόνων </a:t>
            </a:r>
            <a:r>
              <a:rPr lang="el-GR" sz="3000" b="0" dirty="0" smtClean="0"/>
              <a:t>2/3 </a:t>
            </a:r>
            <a:endParaRPr lang="el-GR" dirty="0"/>
          </a:p>
        </p:txBody>
      </p:sp>
      <p:sp>
        <p:nvSpPr>
          <p:cNvPr id="3" name="2 - Θέση περιεχομένου"/>
          <p:cNvSpPr>
            <a:spLocks noGrp="1"/>
          </p:cNvSpPr>
          <p:nvPr>
            <p:ph idx="1"/>
          </p:nvPr>
        </p:nvSpPr>
        <p:spPr/>
        <p:txBody>
          <a:bodyPr>
            <a:noAutofit/>
          </a:bodyPr>
          <a:lstStyle/>
          <a:p>
            <a:r>
              <a:rPr lang="el-GR" sz="2200" dirty="0" smtClean="0"/>
              <a:t>Κατά τη μετάβαση από ένα εμμηνορρυσιακό κύκλο στον άλλο τα επίπεδα της FSH   αυξάνονται.  </a:t>
            </a:r>
            <a:endParaRPr lang="en-US" sz="2200" dirty="0" smtClean="0"/>
          </a:p>
          <a:p>
            <a:r>
              <a:rPr lang="el-GR" sz="2200" dirty="0" smtClean="0"/>
              <a:t>Στο ερέθισμα αυτό ανταποκρίνονται τα μικρά ωοθυλάκια  με άντρο, τα οποία εμφανίζουν ευαισθησία στη δράση της FSH  και χαρακτηρίζονται ως «στρατεύσιμα »ενώ η διαδικασία καλείται «κυκλική στράτευση».</a:t>
            </a:r>
            <a:endParaRPr lang="en-US" sz="2200" dirty="0" smtClean="0"/>
          </a:p>
        </p:txBody>
      </p:sp>
    </p:spTree>
    <p:extLst>
      <p:ext uri="{BB962C8B-B14F-4D97-AF65-F5344CB8AC3E}">
        <p14:creationId xmlns:p14="http://schemas.microsoft.com/office/powerpoint/2010/main" val="2157397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7/12</a:t>
            </a:r>
            <a:endParaRPr lang="el-GR" dirty="0"/>
          </a:p>
        </p:txBody>
      </p:sp>
      <p:sp>
        <p:nvSpPr>
          <p:cNvPr id="3" name="2 - Θέση περιεχομένου"/>
          <p:cNvSpPr>
            <a:spLocks noGrp="1"/>
          </p:cNvSpPr>
          <p:nvPr>
            <p:ph idx="1"/>
          </p:nvPr>
        </p:nvSpPr>
        <p:spPr>
          <a:xfrm>
            <a:off x="457200" y="1196752"/>
            <a:ext cx="8363272" cy="5544616"/>
          </a:xfrm>
        </p:spPr>
        <p:txBody>
          <a:bodyPr>
            <a:noAutofit/>
          </a:bodyPr>
          <a:lstStyle/>
          <a:p>
            <a:r>
              <a:rPr lang="el-GR" sz="2200" dirty="0"/>
              <a:t>Εκτός από τα οκτώ αυτά βασικά κριτήρια που έχουν γίνει αποδεκτά από τους περισσότερους </a:t>
            </a:r>
            <a:r>
              <a:rPr lang="el-GR" sz="2200" dirty="0" smtClean="0"/>
              <a:t>ερευνητές</a:t>
            </a:r>
            <a:r>
              <a:rPr lang="el-GR" sz="2200" dirty="0"/>
              <a:t>, χρησιμοποιούνται επίσης </a:t>
            </a:r>
            <a:r>
              <a:rPr lang="el-GR" sz="2200" b="1" dirty="0"/>
              <a:t>και τα αποκαλούμενα συνηγορητικά κριτήρια λοιμώξεως </a:t>
            </a:r>
            <a:r>
              <a:rPr lang="el-GR" sz="2200" dirty="0"/>
              <a:t>που είναι:</a:t>
            </a:r>
          </a:p>
          <a:p>
            <a:pPr lvl="1" indent="-387350"/>
            <a:r>
              <a:rPr lang="el-GR" sz="2200" dirty="0"/>
              <a:t>Παρουσία </a:t>
            </a:r>
            <a:r>
              <a:rPr lang="en-US" sz="2200" dirty="0"/>
              <a:t>Gram</a:t>
            </a:r>
            <a:r>
              <a:rPr lang="el-GR" sz="2200" dirty="0"/>
              <a:t> (-)  μικροβίων στην καλλιέργεια σπέρματος.</a:t>
            </a:r>
          </a:p>
          <a:p>
            <a:pPr lvl="1" indent="-387350"/>
            <a:r>
              <a:rPr lang="el-GR" sz="2200" dirty="0"/>
              <a:t>Βραδεία ή ατελής ρευστοποίηση του δείγματος.</a:t>
            </a:r>
          </a:p>
          <a:p>
            <a:pPr lvl="1" indent="-387350"/>
            <a:r>
              <a:rPr lang="el-GR" sz="2200" dirty="0"/>
              <a:t>Παθολογική αύξηση της γλοιότητας.</a:t>
            </a:r>
          </a:p>
          <a:p>
            <a:pPr lvl="1" indent="-387350"/>
            <a:r>
              <a:rPr lang="el-GR" sz="2200" dirty="0"/>
              <a:t>Μεγάλος αριθμός συσσωρεύσεων σπερματοζωαρίων (</a:t>
            </a:r>
            <a:r>
              <a:rPr lang="en-US" sz="2200" dirty="0"/>
              <a:t>aggregations</a:t>
            </a:r>
            <a:r>
              <a:rPr lang="el-GR" sz="2200" dirty="0"/>
              <a:t>), ιδιαίτερα σε σωρούς </a:t>
            </a:r>
            <a:r>
              <a:rPr lang="el-GR" sz="2200" dirty="0" smtClean="0"/>
              <a:t>πυοσφαιρίων</a:t>
            </a:r>
            <a:r>
              <a:rPr lang="el-GR" sz="2200" dirty="0"/>
              <a:t>.</a:t>
            </a:r>
          </a:p>
          <a:p>
            <a:pPr lvl="1" indent="-387350"/>
            <a:r>
              <a:rPr lang="el-GR" sz="2200" dirty="0"/>
              <a:t>Αιματοσπερμία.</a:t>
            </a:r>
          </a:p>
          <a:p>
            <a:pPr lvl="1" indent="-387350"/>
            <a:r>
              <a:rPr lang="el-GR" sz="2200" dirty="0"/>
              <a:t>Εκτός </a:t>
            </a:r>
            <a:r>
              <a:rPr lang="el-GR" sz="2200" dirty="0" smtClean="0"/>
              <a:t>από τα </a:t>
            </a:r>
            <a:r>
              <a:rPr lang="el-GR" sz="2200" dirty="0"/>
              <a:t>σαφώς παθογόνα υπάρχουν και άλλα μικρόβια, η σχέση των οποίων με την </a:t>
            </a:r>
            <a:r>
              <a:rPr lang="el-GR" sz="2200" dirty="0" smtClean="0"/>
              <a:t>πρόκληση </a:t>
            </a:r>
            <a:r>
              <a:rPr lang="el-GR" sz="2200" dirty="0"/>
              <a:t>ανδρικής υπογονιμότητας έχει επανειλημμένα συζητηθεί</a:t>
            </a:r>
            <a:r>
              <a:rPr lang="el-GR" sz="2200" dirty="0" smtClean="0"/>
              <a:t>.</a:t>
            </a:r>
            <a:endParaRPr lang="el-GR" sz="2200" dirty="0"/>
          </a:p>
        </p:txBody>
      </p:sp>
    </p:spTree>
    <p:extLst>
      <p:ext uri="{BB962C8B-B14F-4D97-AF65-F5344CB8AC3E}">
        <p14:creationId xmlns:p14="http://schemas.microsoft.com/office/powerpoint/2010/main" val="125943758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Μηχανισμός δράσης των ανδρογόνων </a:t>
            </a:r>
            <a:r>
              <a:rPr lang="el-GR" sz="3000" b="0" dirty="0" smtClean="0"/>
              <a:t>3/3 </a:t>
            </a:r>
            <a:endParaRPr lang="el-GR" dirty="0"/>
          </a:p>
        </p:txBody>
      </p:sp>
      <p:sp>
        <p:nvSpPr>
          <p:cNvPr id="3" name="2 - Θέση περιεχομένου"/>
          <p:cNvSpPr>
            <a:spLocks noGrp="1"/>
          </p:cNvSpPr>
          <p:nvPr>
            <p:ph idx="1"/>
          </p:nvPr>
        </p:nvSpPr>
        <p:spPr/>
        <p:txBody>
          <a:bodyPr>
            <a:noAutofit/>
          </a:bodyPr>
          <a:lstStyle/>
          <a:p>
            <a:r>
              <a:rPr lang="el-GR" sz="2200" dirty="0" smtClean="0"/>
              <a:t>Υπό την επίδραση της FSH  και με την συνεργεία </a:t>
            </a:r>
            <a:r>
              <a:rPr lang="el-GR" sz="2200" dirty="0" smtClean="0"/>
              <a:t>ενδοωοθηκικών</a:t>
            </a:r>
            <a:r>
              <a:rPr lang="el-GR" sz="2200" dirty="0" smtClean="0"/>
              <a:t> παραγόντων, τα ωοθυλάκια εμφανίζουν υψηλούς ρυθμούς υπερπλασίας  των κυττάρων της κοκκιώδους στιβάδας, αύξηση της στεροειδογένεσης και προοδευτική ενεργοποίηση της αρωματάσης, με αποτέλεσμα να αυξάνεται η μετατροπή των ανδρογόνων σε οιστρογόνα και να τροποποιείται το ενδοωθυλακικό μικροπεριβάλλον από ανδρογονικό σε οιστρογονικό. </a:t>
            </a:r>
            <a:endParaRPr lang="en-US" sz="2200" dirty="0" smtClean="0"/>
          </a:p>
          <a:p>
            <a:r>
              <a:rPr lang="el-GR" sz="2200" dirty="0" smtClean="0"/>
              <a:t>Τα ανδρογόνα είναι σημαντικά  για την ωοθηκική λειτουργία.</a:t>
            </a:r>
            <a:endParaRPr lang="en-US" sz="2200" dirty="0" smtClean="0"/>
          </a:p>
          <a:p>
            <a:r>
              <a:rPr lang="el-GR" sz="2200" dirty="0" smtClean="0"/>
              <a:t>Προάγουν την ανάπτυξη των μικρών ωοθυλακίων, η περίσσειά τους παρεμβαίνει στην ωοθυλακική ωρίμανση, εμποδίζoντας την επιλογή του κυρίαρχου ωοθυλακίου.</a:t>
            </a:r>
          </a:p>
          <a:p>
            <a:endParaRPr lang="el-GR" sz="2200" dirty="0"/>
          </a:p>
        </p:txBody>
      </p:sp>
    </p:spTree>
    <p:extLst>
      <p:ext uri="{BB962C8B-B14F-4D97-AF65-F5344CB8AC3E}">
        <p14:creationId xmlns:p14="http://schemas.microsoft.com/office/powerpoint/2010/main" val="194680457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 y="116632"/>
            <a:ext cx="9139560" cy="908720"/>
          </a:xfrm>
        </p:spPr>
        <p:txBody>
          <a:bodyPr>
            <a:normAutofit/>
          </a:bodyPr>
          <a:lstStyle/>
          <a:p>
            <a:r>
              <a:rPr lang="el-GR" dirty="0"/>
              <a:t>Κλινικές εκδηλώσεις της </a:t>
            </a:r>
            <a:r>
              <a:rPr lang="el-GR" dirty="0" smtClean="0"/>
              <a:t>υπερανδρογοναιμίας</a:t>
            </a:r>
            <a:endParaRPr lang="el-GR" dirty="0"/>
          </a:p>
        </p:txBody>
      </p:sp>
      <p:sp>
        <p:nvSpPr>
          <p:cNvPr id="3" name="2 - Θέση περιεχομένου"/>
          <p:cNvSpPr>
            <a:spLocks noGrp="1"/>
          </p:cNvSpPr>
          <p:nvPr>
            <p:ph idx="1"/>
          </p:nvPr>
        </p:nvSpPr>
        <p:spPr>
          <a:xfrm>
            <a:off x="457200" y="1196752"/>
            <a:ext cx="4258816" cy="5040560"/>
          </a:xfrm>
        </p:spPr>
        <p:txBody>
          <a:bodyPr>
            <a:noAutofit/>
          </a:bodyPr>
          <a:lstStyle/>
          <a:p>
            <a:r>
              <a:rPr lang="el-GR" dirty="0" smtClean="0"/>
              <a:t>Υπερτρίχωση (κυρίως προσώπου, κοιλιάς, μηρών).</a:t>
            </a:r>
          </a:p>
          <a:p>
            <a:r>
              <a:rPr lang="el-GR" dirty="0" smtClean="0"/>
              <a:t>Αλωπεκία ανδρικού τύπου.</a:t>
            </a:r>
          </a:p>
          <a:p>
            <a:r>
              <a:rPr lang="el-GR" dirty="0" smtClean="0"/>
              <a:t>Λιπαρό δέρμα, σμηγματόρροια, ακμή.</a:t>
            </a:r>
          </a:p>
          <a:p>
            <a:r>
              <a:rPr lang="el-GR" dirty="0" smtClean="0"/>
              <a:t>Βρόγχος φωνής.</a:t>
            </a:r>
          </a:p>
          <a:p>
            <a:r>
              <a:rPr lang="el-GR" dirty="0" smtClean="0"/>
              <a:t>Μεγέθυνση κλειτορίδας.</a:t>
            </a:r>
          </a:p>
          <a:p>
            <a:r>
              <a:rPr lang="el-GR" dirty="0" smtClean="0"/>
              <a:t>Υπερτροφία σκελετικών μυών.</a:t>
            </a:r>
          </a:p>
        </p:txBody>
      </p:sp>
      <p:sp>
        <p:nvSpPr>
          <p:cNvPr id="4" name="Ορθογώνιο 3"/>
          <p:cNvSpPr/>
          <p:nvPr/>
        </p:nvSpPr>
        <p:spPr>
          <a:xfrm>
            <a:off x="4567561" y="1187924"/>
            <a:ext cx="4572000" cy="4518160"/>
          </a:xfrm>
          <a:prstGeom prst="rect">
            <a:avLst/>
          </a:prstGeom>
        </p:spPr>
        <p:txBody>
          <a:bodyPr>
            <a:spAutoFit/>
          </a:bodyPr>
          <a:lstStyle/>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Διαταραχές εμμήνου ρύσεως (αμηνόρροια, ολιγομηνόρροια).</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Ατροφία μαζικού αδένα .</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Πρόωρη συνένωση επιφύσεων των οστών.</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Πύελος ανδρικού τύπου.</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Αύξηση της σεξουαλικής διάθεσης.</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Δυσλειτουργικές αιμορραγίες.</a:t>
            </a:r>
          </a:p>
        </p:txBody>
      </p:sp>
      <p:cxnSp>
        <p:nvCxnSpPr>
          <p:cNvPr id="6" name="Ευθεία γραμμή σύνδεσης 5"/>
          <p:cNvCxnSpPr/>
          <p:nvPr/>
        </p:nvCxnSpPr>
        <p:spPr>
          <a:xfrm>
            <a:off x="4567561" y="1340768"/>
            <a:ext cx="0" cy="4365316"/>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81697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Διερεύνηση της </a:t>
            </a:r>
            <a:r>
              <a:rPr lang="el-GR" dirty="0" smtClean="0"/>
              <a:t>υπερανδρογοναιμίας </a:t>
            </a:r>
            <a:r>
              <a:rPr lang="el-GR" sz="3000" b="0" dirty="0" smtClean="0"/>
              <a:t>1/2</a:t>
            </a:r>
            <a:endParaRPr lang="el-GR" sz="3000" b="0" dirty="0"/>
          </a:p>
        </p:txBody>
      </p:sp>
      <p:sp>
        <p:nvSpPr>
          <p:cNvPr id="3" name="2 - Θέση περιεχομένου"/>
          <p:cNvSpPr>
            <a:spLocks noGrp="1"/>
          </p:cNvSpPr>
          <p:nvPr>
            <p:ph idx="1"/>
          </p:nvPr>
        </p:nvSpPr>
        <p:spPr>
          <a:xfrm>
            <a:off x="457200" y="1196752"/>
            <a:ext cx="8507288" cy="5400600"/>
          </a:xfrm>
        </p:spPr>
        <p:txBody>
          <a:bodyPr>
            <a:noAutofit/>
          </a:bodyPr>
          <a:lstStyle/>
          <a:p>
            <a:pPr>
              <a:lnSpc>
                <a:spcPct val="105000"/>
              </a:lnSpc>
              <a:spcBef>
                <a:spcPts val="600"/>
              </a:spcBef>
            </a:pPr>
            <a:r>
              <a:rPr lang="el-GR" sz="2200" dirty="0" smtClean="0"/>
              <a:t>Η υπόνοια της υπερανδρογοναιμίας τίθεται κλινικά από την παρουσία υπερτρίχωσης ή ακμής, και βιοχημικά από τα αυξημένα επίπεδα ανδρογόνων. </a:t>
            </a:r>
            <a:endParaRPr lang="en-US" sz="2200" dirty="0" smtClean="0"/>
          </a:p>
          <a:p>
            <a:pPr>
              <a:lnSpc>
                <a:spcPct val="105000"/>
              </a:lnSpc>
              <a:spcBef>
                <a:spcPts val="600"/>
              </a:spcBef>
            </a:pPr>
            <a:r>
              <a:rPr lang="el-GR" sz="2200" dirty="0" smtClean="0"/>
              <a:t>Η ανδρογονική ορμονική εικόνα πρέπει να αξιολογείται παράλληλα με το ιστορικό και την προσεκτική κλινική εκτίμηση. </a:t>
            </a:r>
            <a:endParaRPr lang="en-US" sz="2200" dirty="0" smtClean="0"/>
          </a:p>
          <a:p>
            <a:pPr>
              <a:lnSpc>
                <a:spcPct val="105000"/>
              </a:lnSpc>
              <a:spcBef>
                <a:spcPts val="600"/>
              </a:spcBef>
            </a:pPr>
            <a:r>
              <a:rPr lang="el-GR" sz="2200" dirty="0" smtClean="0"/>
              <a:t>Ο εργαστηριακός έλεγχος απαιτείται στο δασυτριχισμό, στις διαταραχές του εμμηνορρυσιακού κύκλου ή στη σοβαρή και ταχέως επιδεινούμενη υπερτρίχωση. </a:t>
            </a:r>
            <a:endParaRPr lang="en-US" sz="2200" dirty="0" smtClean="0"/>
          </a:p>
          <a:p>
            <a:pPr>
              <a:lnSpc>
                <a:spcPct val="105000"/>
              </a:lnSpc>
              <a:spcBef>
                <a:spcPts val="600"/>
              </a:spcBef>
            </a:pPr>
            <a:r>
              <a:rPr lang="el-GR" sz="2200" dirty="0" smtClean="0"/>
              <a:t>Η ορμονική διερεύνηση στις υπερανδρογοναιμίας γυναίκες δεν οδηγεί πάντα σε σαφή διαγνωστικά συμπεράσματα, </a:t>
            </a:r>
            <a:r>
              <a:rPr lang="el-GR" sz="2200" b="1" dirty="0" smtClean="0"/>
              <a:t> </a:t>
            </a:r>
            <a:r>
              <a:rPr lang="el-GR" sz="2200" dirty="0" smtClean="0"/>
              <a:t>γιατί δεν υπάρχουν χαρακτηριστικά κλινικά σημεία, που να υποδεικνύουν την ειδική δράση κάθε ανδρογόνου.  </a:t>
            </a:r>
            <a:endParaRPr lang="en-US" sz="2200" dirty="0" smtClean="0"/>
          </a:p>
          <a:p>
            <a:pPr>
              <a:lnSpc>
                <a:spcPct val="105000"/>
              </a:lnSpc>
              <a:spcBef>
                <a:spcPts val="600"/>
              </a:spcBef>
            </a:pPr>
            <a:r>
              <a:rPr lang="el-GR" sz="2200" dirty="0" smtClean="0"/>
              <a:t>Για την εκτίμηση της ανδρογονικής εικόνας πρέπει  να ελέγχονται τα επίπεδα της τεστοστερόνης (Τ), της Δ4Α και της DHEA-S.</a:t>
            </a:r>
            <a:endParaRPr lang="el-GR" sz="2200" dirty="0"/>
          </a:p>
        </p:txBody>
      </p:sp>
    </p:spTree>
    <p:extLst>
      <p:ext uri="{BB962C8B-B14F-4D97-AF65-F5344CB8AC3E}">
        <p14:creationId xmlns:p14="http://schemas.microsoft.com/office/powerpoint/2010/main" val="66747147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Διερεύνηση της υπερανδρογοναιμίας </a:t>
            </a:r>
            <a:r>
              <a:rPr lang="el-GR" sz="3000" b="0" dirty="0" smtClean="0"/>
              <a:t>2/2</a:t>
            </a:r>
            <a:endParaRPr lang="el-GR" dirty="0"/>
          </a:p>
        </p:txBody>
      </p:sp>
      <p:sp>
        <p:nvSpPr>
          <p:cNvPr id="3" name="2 - Θέση περιεχομένου"/>
          <p:cNvSpPr>
            <a:spLocks noGrp="1"/>
          </p:cNvSpPr>
          <p:nvPr>
            <p:ph idx="1"/>
          </p:nvPr>
        </p:nvSpPr>
        <p:spPr>
          <a:xfrm>
            <a:off x="457200" y="1196752"/>
            <a:ext cx="8579296" cy="5661248"/>
          </a:xfrm>
        </p:spPr>
        <p:txBody>
          <a:bodyPr>
            <a:noAutofit/>
          </a:bodyPr>
          <a:lstStyle/>
          <a:p>
            <a:r>
              <a:rPr lang="el-GR" sz="2200" dirty="0" smtClean="0"/>
              <a:t>Τα επίπεδα της τεστοστερόνης κυμαίνονται από 20 έως 80 ng/dl, αποτελούν τον κύριο δείκτη της ωοθηκικής παραγωγής ανδρογόνων. </a:t>
            </a:r>
            <a:r>
              <a:rPr lang="el-GR" sz="2200" baseline="30000" dirty="0" smtClean="0"/>
              <a:t> </a:t>
            </a:r>
            <a:r>
              <a:rPr lang="el-GR" sz="2200" dirty="0" smtClean="0"/>
              <a:t> </a:t>
            </a:r>
            <a:endParaRPr lang="en-US" sz="2200" dirty="0" smtClean="0"/>
          </a:p>
          <a:p>
            <a:r>
              <a:rPr lang="el-GR" sz="2200" dirty="0" smtClean="0"/>
              <a:t>Οι τιμές της ολικής Τ μπορούν να βοηθήσουν στον αποκλεισμό ενός όγκου που εκκρίνει τεστοστερόνη, αφού, στις περιπτώσεις αυτές, τα επίπεδα της ορμόνης είναι, συνήθως, υψηλότερα από 200 ng/dl.  </a:t>
            </a:r>
            <a:endParaRPr lang="en-US" sz="2200" dirty="0" smtClean="0"/>
          </a:p>
          <a:p>
            <a:r>
              <a:rPr lang="el-GR" sz="2200" dirty="0" smtClean="0"/>
              <a:t>Η DHEA-S, με φυσιολογικές τιμές χαμηλότερες από 350  μg/dl είναι μια ευρέως κυκλοφορούσα ορμόνη, επινεφριδιακής προέλευσης, που σχετίζεται με τη λειτουργικότητα των επινεφριδίων. </a:t>
            </a:r>
            <a:r>
              <a:rPr lang="el-GR" sz="2200" baseline="30000" dirty="0" smtClean="0"/>
              <a:t> </a:t>
            </a:r>
            <a:r>
              <a:rPr lang="el-GR" sz="2200" dirty="0" smtClean="0"/>
              <a:t> </a:t>
            </a:r>
            <a:endParaRPr lang="en-US" sz="2200" dirty="0" smtClean="0"/>
          </a:p>
          <a:p>
            <a:r>
              <a:rPr lang="el-GR" sz="2200" dirty="0" smtClean="0"/>
              <a:t>Μικρή αύξηση της  DHEA-S παρατηρείται σε γυναίκες με ανωοθυλακιορρηξία και  PCOS .  </a:t>
            </a:r>
            <a:endParaRPr lang="en-US" sz="2200" dirty="0" smtClean="0"/>
          </a:p>
          <a:p>
            <a:r>
              <a:rPr lang="el-GR" sz="2200" dirty="0" smtClean="0"/>
              <a:t>Επίπεδα, όμως, υψηλότερα από 800 μg/dl είναι συμβατά με την ύπαρξη επινεφριδιακού όγκου.</a:t>
            </a:r>
          </a:p>
          <a:p>
            <a:endParaRPr lang="el-GR" sz="2200" dirty="0"/>
          </a:p>
        </p:txBody>
      </p:sp>
    </p:spTree>
    <p:extLst>
      <p:ext uri="{BB962C8B-B14F-4D97-AF65-F5344CB8AC3E}">
        <p14:creationId xmlns:p14="http://schemas.microsoft.com/office/powerpoint/2010/main" val="25038612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Κλινικά σημεία ταχέως επιδεινούμενης </a:t>
            </a:r>
            <a:r>
              <a:rPr lang="el-GR" dirty="0" smtClean="0"/>
              <a:t>αρρενοποίησης</a:t>
            </a:r>
            <a:endParaRPr lang="el-GR" dirty="0"/>
          </a:p>
        </p:txBody>
      </p:sp>
      <p:sp>
        <p:nvSpPr>
          <p:cNvPr id="3" name="2 - Θέση περιεχομένου"/>
          <p:cNvSpPr>
            <a:spLocks noGrp="1"/>
          </p:cNvSpPr>
          <p:nvPr>
            <p:ph idx="1"/>
          </p:nvPr>
        </p:nvSpPr>
        <p:spPr>
          <a:xfrm>
            <a:off x="457200" y="1340768"/>
            <a:ext cx="8229600" cy="5040560"/>
          </a:xfrm>
        </p:spPr>
        <p:txBody>
          <a:bodyPr>
            <a:normAutofit/>
          </a:bodyPr>
          <a:lstStyle/>
          <a:p>
            <a:r>
              <a:rPr lang="el-GR" b="1" dirty="0" smtClean="0"/>
              <a:t>Η εμφάνιση αρρενοποίησης ή η ταχεία σοβαρή επιδεινούμενη της υπερτρίχωσης σε διάστημα μηνών, επιβάλλει διερεύνηση για αποκλεισμό της πιθανότητας ύπαρξης αρρενοποιητικού όγκου.</a:t>
            </a:r>
            <a:r>
              <a:rPr lang="el-GR" b="1" baseline="30000" dirty="0" smtClean="0"/>
              <a:t> </a:t>
            </a:r>
            <a:r>
              <a:rPr lang="el-GR" b="1" dirty="0" smtClean="0"/>
              <a:t> </a:t>
            </a:r>
            <a:endParaRPr lang="en-US" b="1" dirty="0" smtClean="0"/>
          </a:p>
          <a:p>
            <a:r>
              <a:rPr lang="el-GR" dirty="0" smtClean="0"/>
              <a:t>Πρέπει να γίνεται προσεκτική εξέταση της κοιλιακής χώρας, δεδομένου ότι σε ποσοστό που φθάνει το 95% οι όγκοι ανευρίσκονται στην ωοθηκική ως ψηλαφητή μάζα.</a:t>
            </a:r>
            <a:r>
              <a:rPr lang="el-GR" baseline="30000" dirty="0" smtClean="0"/>
              <a:t>. </a:t>
            </a:r>
            <a:endParaRPr lang="en-US" baseline="30000" dirty="0" smtClean="0"/>
          </a:p>
          <a:p>
            <a:r>
              <a:rPr lang="el-GR" dirty="0" smtClean="0"/>
              <a:t> Από τους ωοθηκικούς όγκους που παράγουν ανδρογόνα, εκείνοι που προέρχονται από κύτταρα Sertoli-Leydig  μπορεί να φθάσουν έως και 10 εκατοστά στις γυναίκες της αναπαραγωγικής ηλικίας.</a:t>
            </a:r>
            <a:endParaRPr lang="el-GR" dirty="0"/>
          </a:p>
        </p:txBody>
      </p:sp>
    </p:spTree>
    <p:extLst>
      <p:ext uri="{BB962C8B-B14F-4D97-AF65-F5344CB8AC3E}">
        <p14:creationId xmlns:p14="http://schemas.microsoft.com/office/powerpoint/2010/main" val="54012435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Κλινικά σημεία υπερανδρογοναιμίας με διαταραχές του εμμηνορρυσιακού </a:t>
            </a:r>
            <a:r>
              <a:rPr lang="el-GR" dirty="0" smtClean="0"/>
              <a:t>κύκλου </a:t>
            </a:r>
            <a:r>
              <a:rPr lang="el-GR" sz="3000" b="0" dirty="0" smtClean="0"/>
              <a:t>1/2</a:t>
            </a:r>
            <a:endParaRPr lang="el-GR" sz="3000" b="0" dirty="0"/>
          </a:p>
        </p:txBody>
      </p:sp>
      <p:sp>
        <p:nvSpPr>
          <p:cNvPr id="3" name="2 - Θέση περιεχομένου"/>
          <p:cNvSpPr>
            <a:spLocks noGrp="1"/>
          </p:cNvSpPr>
          <p:nvPr>
            <p:ph idx="1"/>
          </p:nvPr>
        </p:nvSpPr>
        <p:spPr>
          <a:xfrm>
            <a:off x="467544" y="1556792"/>
            <a:ext cx="8229600" cy="5040560"/>
          </a:xfrm>
        </p:spPr>
        <p:txBody>
          <a:bodyPr>
            <a:normAutofit/>
          </a:bodyPr>
          <a:lstStyle/>
          <a:p>
            <a:r>
              <a:rPr lang="el-GR" b="1" dirty="0" smtClean="0"/>
              <a:t>Η συχνότερη αιτία είναι το σύνδρομο  των πολυκυστικών ωοθηκών.  </a:t>
            </a:r>
          </a:p>
          <a:p>
            <a:r>
              <a:rPr lang="el-GR" dirty="0" smtClean="0"/>
              <a:t>Τα κλασικά διαγνωστικά κριτήρια του συνδρόμου έχουν πολλούς περιορισμούς, όπως:</a:t>
            </a:r>
          </a:p>
          <a:p>
            <a:pPr marL="457200" indent="-457200">
              <a:buFont typeface="+mj-lt"/>
              <a:buAutoNum type="arabicPeriod"/>
            </a:pPr>
            <a:r>
              <a:rPr lang="el-GR" dirty="0" smtClean="0"/>
              <a:t>Η εμφάνιση παρόμοιων κλινικών, βιοχημικών και μορφολογικών ευρημάτων και σε άλλες ενδοκρινοπάθειες, και</a:t>
            </a:r>
          </a:p>
          <a:p>
            <a:pPr marL="457200" indent="-457200">
              <a:buFont typeface="+mj-lt"/>
              <a:buAutoNum type="arabicPeriod"/>
            </a:pPr>
            <a:r>
              <a:rPr lang="el-GR" dirty="0" smtClean="0"/>
              <a:t>Η παρατήρηση ότι η υπερηχογραφική εικόνα της πολυκυστικής μορφολογίας των ωοθηκών παρουσιάζεται στο 23% των φυσιολογικών γυναικών. </a:t>
            </a:r>
            <a:endParaRPr lang="en-US" dirty="0" smtClean="0"/>
          </a:p>
        </p:txBody>
      </p:sp>
    </p:spTree>
    <p:extLst>
      <p:ext uri="{BB962C8B-B14F-4D97-AF65-F5344CB8AC3E}">
        <p14:creationId xmlns:p14="http://schemas.microsoft.com/office/powerpoint/2010/main" val="72655594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Κλινικά σημεία υπερανδρογοναιμίας με διαταραχές του εμμηνορρυσιακού </a:t>
            </a:r>
            <a:r>
              <a:rPr lang="el-GR" dirty="0" smtClean="0"/>
              <a:t>κύκλου </a:t>
            </a:r>
            <a:r>
              <a:rPr lang="el-GR" sz="3000" b="0" dirty="0"/>
              <a:t>2</a:t>
            </a:r>
            <a:r>
              <a:rPr lang="el-GR" sz="3000" b="0" dirty="0" smtClean="0"/>
              <a:t>/2</a:t>
            </a:r>
            <a:endParaRPr lang="el-GR" sz="3000" b="0" dirty="0"/>
          </a:p>
        </p:txBody>
      </p:sp>
      <p:sp>
        <p:nvSpPr>
          <p:cNvPr id="3" name="2 - Θέση περιεχομένου"/>
          <p:cNvSpPr>
            <a:spLocks noGrp="1"/>
          </p:cNvSpPr>
          <p:nvPr>
            <p:ph idx="1"/>
          </p:nvPr>
        </p:nvSpPr>
        <p:spPr>
          <a:xfrm>
            <a:off x="457200" y="1556792"/>
            <a:ext cx="8229600" cy="5040560"/>
          </a:xfrm>
        </p:spPr>
        <p:txBody>
          <a:bodyPr>
            <a:normAutofit/>
          </a:bodyPr>
          <a:lstStyle/>
          <a:p>
            <a:r>
              <a:rPr lang="el-GR" dirty="0" smtClean="0"/>
              <a:t>Τα επίπεδα της προλακτίνης του ορού μπορεί να είναι αυξημένα σε ποσοστό που φθάνει το 22% των γυναικών με PCOS.  </a:t>
            </a:r>
            <a:endParaRPr lang="en-US" dirty="0" smtClean="0"/>
          </a:p>
          <a:p>
            <a:r>
              <a:rPr lang="el-GR" dirty="0" smtClean="0"/>
              <a:t>Ωστόσο, η σοβαρή υπερπρολακτιναιμία ενδέχεται, από μόνη της, να προκαλέσει αύξηση των επινεφριδιακών ανδρογόνων  (DHEA-S) και, ως εκ τούτου, κλινική εικόνα ήπιας υπερανδρογοναιμίας.</a:t>
            </a:r>
          </a:p>
          <a:p>
            <a:endParaRPr lang="el-GR" dirty="0"/>
          </a:p>
        </p:txBody>
      </p:sp>
    </p:spTree>
    <p:extLst>
      <p:ext uri="{BB962C8B-B14F-4D97-AF65-F5344CB8AC3E}">
        <p14:creationId xmlns:p14="http://schemas.microsoft.com/office/powerpoint/2010/main" val="4200599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400" dirty="0"/>
              <a:t>Κλινικά σημεία υπερανδρογοναιμίας με φυσιολογικούς εμμηνορρυσιακούς </a:t>
            </a:r>
            <a:r>
              <a:rPr lang="el-GR" sz="3400" dirty="0" smtClean="0"/>
              <a:t>κύκλους </a:t>
            </a:r>
            <a:r>
              <a:rPr lang="el-GR" sz="2800" b="0" dirty="0" smtClean="0"/>
              <a:t>1/2</a:t>
            </a:r>
            <a:endParaRPr lang="el-GR" sz="2800" b="0" dirty="0"/>
          </a:p>
        </p:txBody>
      </p:sp>
      <p:sp>
        <p:nvSpPr>
          <p:cNvPr id="3" name="2 - Θέση περιεχομένου"/>
          <p:cNvSpPr>
            <a:spLocks noGrp="1"/>
          </p:cNvSpPr>
          <p:nvPr>
            <p:ph idx="1"/>
          </p:nvPr>
        </p:nvSpPr>
        <p:spPr>
          <a:xfrm>
            <a:off x="457200" y="1484784"/>
            <a:ext cx="8229600" cy="5040560"/>
          </a:xfrm>
        </p:spPr>
        <p:txBody>
          <a:bodyPr>
            <a:normAutofit/>
          </a:bodyPr>
          <a:lstStyle/>
          <a:p>
            <a:r>
              <a:rPr lang="el-GR" b="1" dirty="0" smtClean="0"/>
              <a:t>Η έκδηλη κλινικά υπερανδρογοναιμία με φυσιολογικούς εμμηνορυσιακούς κύκλους αποκλείει την ύπαρξη σοβαρών διαταραχών</a:t>
            </a:r>
            <a:r>
              <a:rPr lang="el-GR" dirty="0" smtClean="0"/>
              <a:t>.  </a:t>
            </a:r>
          </a:p>
          <a:p>
            <a:r>
              <a:rPr lang="el-GR" dirty="0" smtClean="0"/>
              <a:t>Εντούτοις, στο 50%, περίπου, των γυναικών που παρουσιάζουν «φυσιολογικό κύκλο», εμφανίζονται διαταραχές της ωοθυλακιορρηκτικής διεργασίας.</a:t>
            </a:r>
            <a:endParaRPr lang="en-US" dirty="0" smtClean="0"/>
          </a:p>
        </p:txBody>
      </p:sp>
    </p:spTree>
    <p:extLst>
      <p:ext uri="{BB962C8B-B14F-4D97-AF65-F5344CB8AC3E}">
        <p14:creationId xmlns:p14="http://schemas.microsoft.com/office/powerpoint/2010/main" val="30119000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400" dirty="0"/>
              <a:t>Κλινικά σημεία υπερανδρογοναιμίας με φυσιολογικούς εμμηνορρυσιακούς </a:t>
            </a:r>
            <a:r>
              <a:rPr lang="el-GR" sz="3400" dirty="0" smtClean="0"/>
              <a:t>κύκλους </a:t>
            </a:r>
            <a:r>
              <a:rPr lang="el-GR" sz="2800" b="0" dirty="0"/>
              <a:t>2</a:t>
            </a:r>
            <a:r>
              <a:rPr lang="el-GR" sz="2800" b="0" dirty="0" smtClean="0"/>
              <a:t>/2</a:t>
            </a:r>
            <a:endParaRPr lang="el-GR" sz="2800" b="0" dirty="0"/>
          </a:p>
        </p:txBody>
      </p:sp>
      <p:sp>
        <p:nvSpPr>
          <p:cNvPr id="3" name="2 - Θέση περιεχομένου"/>
          <p:cNvSpPr>
            <a:spLocks noGrp="1"/>
          </p:cNvSpPr>
          <p:nvPr>
            <p:ph idx="1"/>
          </p:nvPr>
        </p:nvSpPr>
        <p:spPr>
          <a:xfrm>
            <a:off x="457200" y="1484784"/>
            <a:ext cx="8291264" cy="5184576"/>
          </a:xfrm>
        </p:spPr>
        <p:txBody>
          <a:bodyPr>
            <a:normAutofit/>
          </a:bodyPr>
          <a:lstStyle/>
          <a:p>
            <a:r>
              <a:rPr lang="el-GR" sz="2200" dirty="0" smtClean="0"/>
              <a:t>Ελάχιστες από τις γυναίκες αυτές εμφανίζουν αντίσταση στην ινσουλίνη και η παρουσία φυσιολογικής ωοθυλακιορρηξίας αποκλείει, ουσιαστικά την ύπαρξη όγκων, που εκκρίνουν ανδρογόνα.</a:t>
            </a:r>
            <a:r>
              <a:rPr lang="el-GR" sz="2200" baseline="30000" dirty="0" smtClean="0"/>
              <a:t> </a:t>
            </a:r>
            <a:r>
              <a:rPr lang="el-GR" sz="2200" dirty="0" smtClean="0"/>
              <a:t> Τα επίπεδα των 3α-diol-Gluc και  3α-diol-S  στον ορό αυξημένα σε γυναίκες με υπερτρίχωση σε σύγκριση με τις φυσιολογικές γυναίκες.  Τα υψηλά επίπεδα 3α-diol-Gluc στον ορό γυναικών με υπερτρίχωση, φυσιολογικά επίπεδα ανδρογόνων και φυσιολογικό εμμηνορρυσιακό κύκλο, υποδηλώνουν αύξηση της δράσης της 5α-αναγωγάσης του δέρματος.</a:t>
            </a:r>
            <a:r>
              <a:rPr lang="el-GR" sz="2200" baseline="30000" dirty="0" smtClean="0"/>
              <a:t> </a:t>
            </a:r>
            <a:r>
              <a:rPr lang="el-GR" sz="2200" dirty="0" smtClean="0"/>
              <a:t> Η αύξηση του μεταβολισμού της ανδροστερόνης, ενός 5α-αναγμένου μεταβολίτη της Δ4Α, αποτελεί εξειδικευμένη διαταραχή, που παρατηρείται σε γυναίκες οι οποίες εμφανίζουν ακμή ύστερα από την εφηβεία και αυξημένα επίπεδα </a:t>
            </a:r>
            <a:r>
              <a:rPr lang="el-GR" sz="2200" dirty="0" smtClean="0"/>
              <a:t>γλυκοζυλιωμένης</a:t>
            </a:r>
            <a:r>
              <a:rPr lang="el-GR" sz="2200" dirty="0" smtClean="0"/>
              <a:t> ανδροστερόνης.</a:t>
            </a:r>
            <a:endParaRPr lang="el-GR" sz="2200" dirty="0"/>
          </a:p>
        </p:txBody>
      </p:sp>
    </p:spTree>
    <p:extLst>
      <p:ext uri="{BB962C8B-B14F-4D97-AF65-F5344CB8AC3E}">
        <p14:creationId xmlns:p14="http://schemas.microsoft.com/office/powerpoint/2010/main" val="311223042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της </a:t>
            </a:r>
            <a:r>
              <a:rPr lang="el-GR" dirty="0" smtClean="0"/>
              <a:t>υπερανδρογοναιμίας </a:t>
            </a:r>
            <a:r>
              <a:rPr lang="el-GR" sz="3000" b="0" dirty="0" smtClean="0"/>
              <a:t>1/5</a:t>
            </a:r>
            <a:endParaRPr lang="el-GR" sz="3000" b="0" dirty="0"/>
          </a:p>
        </p:txBody>
      </p:sp>
      <p:sp>
        <p:nvSpPr>
          <p:cNvPr id="3" name="2 - Θέση περιεχομένου"/>
          <p:cNvSpPr>
            <a:spLocks noGrp="1"/>
          </p:cNvSpPr>
          <p:nvPr>
            <p:ph idx="1"/>
          </p:nvPr>
        </p:nvSpPr>
        <p:spPr>
          <a:xfrm>
            <a:off x="457200" y="1556792"/>
            <a:ext cx="8075240" cy="4680520"/>
          </a:xfrm>
        </p:spPr>
        <p:txBody>
          <a:bodyPr>
            <a:noAutofit/>
          </a:bodyPr>
          <a:lstStyle/>
          <a:p>
            <a:r>
              <a:rPr lang="el-GR" dirty="0" smtClean="0"/>
              <a:t>Η θεραπεία της υπερανδρογοναιμίας εξαρτάται από τα αίτια που την προκαλούν και μπορεί να είναι </a:t>
            </a:r>
            <a:r>
              <a:rPr lang="el-GR" b="1" dirty="0" smtClean="0"/>
              <a:t>χειρουργική ή φαρμακευτική.  </a:t>
            </a:r>
            <a:endParaRPr lang="el-GR" b="1" dirty="0"/>
          </a:p>
        </p:txBody>
      </p:sp>
    </p:spTree>
    <p:extLst>
      <p:ext uri="{BB962C8B-B14F-4D97-AF65-F5344CB8AC3E}">
        <p14:creationId xmlns:p14="http://schemas.microsoft.com/office/powerpoint/2010/main" val="3659031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8/12</a:t>
            </a:r>
            <a:endParaRPr lang="el-GR" dirty="0"/>
          </a:p>
        </p:txBody>
      </p:sp>
      <p:sp>
        <p:nvSpPr>
          <p:cNvPr id="3" name="2 - Θέση περιεχομένου"/>
          <p:cNvSpPr>
            <a:spLocks noGrp="1"/>
          </p:cNvSpPr>
          <p:nvPr>
            <p:ph idx="1"/>
          </p:nvPr>
        </p:nvSpPr>
        <p:spPr>
          <a:xfrm>
            <a:off x="457200" y="1196752"/>
            <a:ext cx="8435280" cy="5544616"/>
          </a:xfrm>
        </p:spPr>
        <p:txBody>
          <a:bodyPr>
            <a:noAutofit/>
          </a:bodyPr>
          <a:lstStyle/>
          <a:p>
            <a:pPr marL="0" lvl="0" indent="0">
              <a:buNone/>
            </a:pPr>
            <a:r>
              <a:rPr lang="el-GR" sz="2200" dirty="0"/>
              <a:t>Τα μικρόβια αυτά είναι τα ακόλουθα:</a:t>
            </a:r>
            <a:endParaRPr lang="el-GR" sz="2200" u="sng" dirty="0" smtClean="0"/>
          </a:p>
          <a:p>
            <a:pPr marL="457200" lvl="0" indent="-457200">
              <a:buFont typeface="+mj-lt"/>
              <a:buAutoNum type="arabicPeriod"/>
            </a:pPr>
            <a:r>
              <a:rPr lang="el-GR" sz="2200" b="1" dirty="0" smtClean="0"/>
              <a:t>Τριχομονάδα </a:t>
            </a:r>
            <a:r>
              <a:rPr lang="el-GR" sz="2200" b="1" dirty="0"/>
              <a:t>του κόλπου</a:t>
            </a:r>
            <a:r>
              <a:rPr lang="el-GR" sz="2200" dirty="0"/>
              <a:t>: Το μικρόβιο αυτό είναι εξαιρετικά συχνό στις γυναίκες και αποτελεί το αίτιο ουρηθρίτιδας στον άνδρα σε ποσοστό 2,2-30,2%. </a:t>
            </a:r>
            <a:endParaRPr lang="en-US" sz="2200" dirty="0" smtClean="0"/>
          </a:p>
          <a:p>
            <a:pPr marL="541338" lvl="0" indent="0">
              <a:buNone/>
            </a:pPr>
            <a:r>
              <a:rPr lang="el-GR" sz="2200" dirty="0" smtClean="0"/>
              <a:t>Από </a:t>
            </a:r>
            <a:r>
              <a:rPr lang="el-GR" sz="2200" dirty="0"/>
              <a:t>τότε που χρησιμοποιείται θεραπευτικά η μετρονιδαζόλη η συχνότητα της παθήσεως έχει </a:t>
            </a:r>
            <a:r>
              <a:rPr lang="el-GR" sz="2200" dirty="0" smtClean="0"/>
              <a:t>μειωθεί </a:t>
            </a:r>
            <a:r>
              <a:rPr lang="el-GR" sz="2200" dirty="0"/>
              <a:t>αισθητά. Αναφέρονται επίσης περιπτώσεις </a:t>
            </a:r>
            <a:r>
              <a:rPr lang="el-GR" sz="2200" dirty="0" smtClean="0"/>
              <a:t>αιμοσπερμίας </a:t>
            </a:r>
            <a:r>
              <a:rPr lang="el-GR" sz="2200" dirty="0"/>
              <a:t>που αποδίδονται στην παρουσία τριχομονάδας. </a:t>
            </a:r>
            <a:endParaRPr lang="en-US" sz="2200" dirty="0" smtClean="0"/>
          </a:p>
          <a:p>
            <a:pPr marL="541338" lvl="0" indent="0">
              <a:buNone/>
            </a:pPr>
            <a:r>
              <a:rPr lang="el-GR" sz="2200" dirty="0" smtClean="0"/>
              <a:t>Σε </a:t>
            </a:r>
            <a:r>
              <a:rPr lang="el-GR" sz="2200" dirty="0"/>
              <a:t>ό,τι αφορά τη δυσμενή επίδραση της τριχομονάδας στην κινητικότητα και επιβίωση των σπερματοζωαρίων, οι γνώμες των ερευνητών διαφέρουν. </a:t>
            </a:r>
            <a:r>
              <a:rPr lang="el-GR" sz="2200" dirty="0" smtClean="0"/>
              <a:t>Πάντως </a:t>
            </a:r>
            <a:r>
              <a:rPr lang="el-GR" sz="2200" dirty="0"/>
              <a:t>όταν βρεθεί τριχομονάδα πρέπει να </a:t>
            </a:r>
            <a:r>
              <a:rPr lang="el-GR" sz="2200" dirty="0" smtClean="0"/>
              <a:t>θεραπεύεται </a:t>
            </a:r>
            <a:r>
              <a:rPr lang="el-GR" sz="2200" dirty="0"/>
              <a:t>γιατί μπορεί να προκαλέσει φλεγμονές στο </a:t>
            </a:r>
            <a:r>
              <a:rPr lang="el-GR" sz="2200" dirty="0" smtClean="0"/>
              <a:t>γεννητικό </a:t>
            </a:r>
            <a:r>
              <a:rPr lang="el-GR" sz="2200" dirty="0"/>
              <a:t>σύστημα των γυναικών με επίδραση στη </a:t>
            </a:r>
            <a:r>
              <a:rPr lang="el-GR" sz="2200" dirty="0" smtClean="0"/>
              <a:t>γονιμότητα </a:t>
            </a:r>
            <a:r>
              <a:rPr lang="el-GR" sz="2200" dirty="0"/>
              <a:t>του  ζεύγους</a:t>
            </a:r>
            <a:r>
              <a:rPr lang="el-GR" sz="2200" dirty="0" smtClean="0"/>
              <a:t>.</a:t>
            </a:r>
            <a:endParaRPr lang="el-GR" sz="2200" dirty="0"/>
          </a:p>
        </p:txBody>
      </p:sp>
    </p:spTree>
    <p:extLst>
      <p:ext uri="{BB962C8B-B14F-4D97-AF65-F5344CB8AC3E}">
        <p14:creationId xmlns:p14="http://schemas.microsoft.com/office/powerpoint/2010/main" val="258195838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της </a:t>
            </a:r>
            <a:r>
              <a:rPr lang="el-GR" dirty="0" smtClean="0"/>
              <a:t>υπερανδρογοναιμίας </a:t>
            </a:r>
            <a:r>
              <a:rPr lang="el-GR" sz="3000" b="0" dirty="0" smtClean="0"/>
              <a:t>2/5</a:t>
            </a:r>
            <a:endParaRPr lang="el-GR" sz="3000" b="0" dirty="0"/>
          </a:p>
        </p:txBody>
      </p:sp>
      <p:sp>
        <p:nvSpPr>
          <p:cNvPr id="3" name="2 - Θέση περιεχομένου"/>
          <p:cNvSpPr>
            <a:spLocks noGrp="1"/>
          </p:cNvSpPr>
          <p:nvPr>
            <p:ph idx="1"/>
          </p:nvPr>
        </p:nvSpPr>
        <p:spPr>
          <a:xfrm>
            <a:off x="457200" y="1196752"/>
            <a:ext cx="8651304" cy="5661248"/>
          </a:xfrm>
        </p:spPr>
        <p:txBody>
          <a:bodyPr>
            <a:noAutofit/>
          </a:bodyPr>
          <a:lstStyle/>
          <a:p>
            <a:pPr marL="0" indent="0">
              <a:lnSpc>
                <a:spcPct val="100000"/>
              </a:lnSpc>
              <a:spcBef>
                <a:spcPts val="600"/>
              </a:spcBef>
              <a:buNone/>
            </a:pPr>
            <a:r>
              <a:rPr lang="el-GR" sz="2200" b="1" dirty="0" smtClean="0"/>
              <a:t>Αντιανδρογόνα</a:t>
            </a:r>
            <a:endParaRPr lang="el-GR" sz="2200" dirty="0" smtClean="0"/>
          </a:p>
          <a:p>
            <a:pPr>
              <a:lnSpc>
                <a:spcPct val="100000"/>
              </a:lnSpc>
              <a:spcBef>
                <a:spcPts val="600"/>
              </a:spcBef>
            </a:pPr>
            <a:r>
              <a:rPr lang="el-GR" sz="2200" dirty="0" smtClean="0"/>
              <a:t>Τα αντιανδρογόνα  αποτελούν ουσίες που συνδέονται με τους υποδοχείς των ανδρογόνων</a:t>
            </a:r>
            <a:r>
              <a:rPr lang="el-GR" sz="2200" baseline="30000" dirty="0" smtClean="0"/>
              <a:t> </a:t>
            </a:r>
            <a:r>
              <a:rPr lang="el-GR" sz="2200" dirty="0" smtClean="0"/>
              <a:t>και αποτρέπουν την πρόσδεση και την επακόλουθη δράση των ανδρογόνων στους ιστούς- στόχους. </a:t>
            </a:r>
          </a:p>
          <a:p>
            <a:pPr>
              <a:lnSpc>
                <a:spcPct val="100000"/>
              </a:lnSpc>
              <a:spcBef>
                <a:spcPts val="600"/>
              </a:spcBef>
            </a:pPr>
            <a:r>
              <a:rPr lang="el-GR" sz="2200" dirty="0" smtClean="0"/>
              <a:t>Τα αντιανδρογόνα  διακρίνονται σε δύο μεγάλες ομάδες, τα στεροειδή και τα μη στεροειδή.  </a:t>
            </a:r>
            <a:endParaRPr lang="en-US" sz="2200" dirty="0" smtClean="0"/>
          </a:p>
          <a:p>
            <a:pPr>
              <a:lnSpc>
                <a:spcPct val="100000"/>
              </a:lnSpc>
              <a:spcBef>
                <a:spcPts val="600"/>
              </a:spcBef>
            </a:pPr>
            <a:r>
              <a:rPr lang="el-GR" sz="2200" dirty="0" smtClean="0"/>
              <a:t>Χρησιμοποιούνται, συνήθως, για τη θεραπεία του καρκίνου του προστάτη.  </a:t>
            </a:r>
            <a:endParaRPr lang="en-US" sz="2200" dirty="0" smtClean="0"/>
          </a:p>
          <a:p>
            <a:pPr>
              <a:lnSpc>
                <a:spcPct val="100000"/>
              </a:lnSpc>
              <a:spcBef>
                <a:spcPts val="600"/>
              </a:spcBef>
            </a:pPr>
            <a:r>
              <a:rPr lang="el-GR" sz="2200" dirty="0" smtClean="0"/>
              <a:t>Στις γυναίκες, χρησιμοποιούνται για το σύνδρομο των πολυκυστικών ωοθηκών, τη συγγενή υπερπλασία των επινεφριδίων, την ιδιοπαθή υπερτρίχωση, την ακμή, την σμηγματόρροια και την αλωπεκία ανδρικού  τύπου. </a:t>
            </a:r>
          </a:p>
          <a:p>
            <a:pPr>
              <a:lnSpc>
                <a:spcPct val="100000"/>
              </a:lnSpc>
              <a:spcBef>
                <a:spcPts val="600"/>
              </a:spcBef>
            </a:pPr>
            <a:r>
              <a:rPr lang="el-GR" sz="2200" dirty="0" smtClean="0"/>
              <a:t>Η θεραπεία πρέπει να είναι μακροχρόνια, και η διακοπή  της έχει ως αποτέλεσμα την υποτροπή των συμπτωμάτων και των σημείων της υπερανδρογοναιμίας.</a:t>
            </a:r>
            <a:endParaRPr lang="el-GR" sz="2200" dirty="0"/>
          </a:p>
        </p:txBody>
      </p:sp>
    </p:spTree>
    <p:extLst>
      <p:ext uri="{BB962C8B-B14F-4D97-AF65-F5344CB8AC3E}">
        <p14:creationId xmlns:p14="http://schemas.microsoft.com/office/powerpoint/2010/main" val="251728449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υπερανδρογοναιμίας </a:t>
            </a:r>
            <a:r>
              <a:rPr lang="el-GR" sz="3000" b="0" dirty="0" smtClean="0"/>
              <a:t>3/5</a:t>
            </a:r>
            <a:endParaRPr lang="el-GR" dirty="0"/>
          </a:p>
        </p:txBody>
      </p:sp>
      <p:sp>
        <p:nvSpPr>
          <p:cNvPr id="3" name="2 - Θέση περιεχομένου"/>
          <p:cNvSpPr>
            <a:spLocks noGrp="1"/>
          </p:cNvSpPr>
          <p:nvPr>
            <p:ph idx="1"/>
          </p:nvPr>
        </p:nvSpPr>
        <p:spPr>
          <a:xfrm>
            <a:off x="457200" y="1196752"/>
            <a:ext cx="8507288" cy="5544616"/>
          </a:xfrm>
        </p:spPr>
        <p:txBody>
          <a:bodyPr>
            <a:noAutofit/>
          </a:bodyPr>
          <a:lstStyle/>
          <a:p>
            <a:pPr marL="457200" indent="-457200">
              <a:lnSpc>
                <a:spcPct val="105000"/>
              </a:lnSpc>
              <a:spcBef>
                <a:spcPts val="600"/>
              </a:spcBef>
              <a:buFont typeface="+mj-lt"/>
              <a:buAutoNum type="alphaLcParenR"/>
            </a:pPr>
            <a:r>
              <a:rPr lang="el-GR" sz="2100" b="1" dirty="0" smtClean="0"/>
              <a:t>Στεροειδή αντιανδρογόνα</a:t>
            </a:r>
            <a:endParaRPr lang="el-GR" sz="2100" dirty="0" smtClean="0"/>
          </a:p>
          <a:p>
            <a:pPr marL="514350" indent="-514350">
              <a:lnSpc>
                <a:spcPct val="105000"/>
              </a:lnSpc>
              <a:spcBef>
                <a:spcPts val="600"/>
              </a:spcBef>
              <a:buFont typeface="+mj-lt"/>
              <a:buAutoNum type="romanLcPeriod"/>
            </a:pPr>
            <a:r>
              <a:rPr lang="el-GR" sz="2100" b="1" dirty="0" smtClean="0"/>
              <a:t>Οξεϊκή κυπροτερόνη </a:t>
            </a:r>
            <a:endParaRPr lang="el-GR" sz="2100" dirty="0" smtClean="0"/>
          </a:p>
          <a:p>
            <a:pPr>
              <a:lnSpc>
                <a:spcPct val="105000"/>
              </a:lnSpc>
              <a:spcBef>
                <a:spcPts val="600"/>
              </a:spcBef>
            </a:pPr>
            <a:r>
              <a:rPr lang="el-GR" sz="2100" dirty="0" smtClean="0"/>
              <a:t>Αναστέλλει τη δράση των ανδρογόνων και αναστέλλει τη μετάθεση του ορμονικού συμπλέγματος στον κυτταρικό πυρήνα.  </a:t>
            </a:r>
          </a:p>
          <a:p>
            <a:pPr>
              <a:lnSpc>
                <a:spcPct val="105000"/>
              </a:lnSpc>
              <a:spcBef>
                <a:spcPts val="600"/>
              </a:spcBef>
            </a:pPr>
            <a:r>
              <a:rPr lang="el-GR" sz="2100" dirty="0" smtClean="0"/>
              <a:t>Το φάρμακο έχει σημαντική προγεστερονική και μέτρια γλυκοκορτικοειδική δράση.</a:t>
            </a:r>
          </a:p>
          <a:p>
            <a:pPr marL="514350" indent="-514350">
              <a:lnSpc>
                <a:spcPct val="105000"/>
              </a:lnSpc>
              <a:spcBef>
                <a:spcPts val="600"/>
              </a:spcBef>
              <a:buFont typeface="+mj-lt"/>
              <a:buAutoNum type="romanLcPeriod" startAt="2"/>
            </a:pPr>
            <a:r>
              <a:rPr lang="el-GR" sz="2100" b="1" dirty="0" smtClean="0"/>
              <a:t>Σπιρονολακτόνη</a:t>
            </a:r>
            <a:endParaRPr lang="el-GR" sz="2100" dirty="0" smtClean="0"/>
          </a:p>
          <a:p>
            <a:pPr>
              <a:lnSpc>
                <a:spcPct val="105000"/>
              </a:lnSpc>
              <a:spcBef>
                <a:spcPts val="600"/>
              </a:spcBef>
            </a:pPr>
            <a:r>
              <a:rPr lang="el-GR" sz="2100" dirty="0" smtClean="0"/>
              <a:t>Πρόκειται για τον ανταγωνιστή της αλδοστερόνης, που είναι και ισχυρό αντιανδρογόνο.</a:t>
            </a:r>
            <a:r>
              <a:rPr lang="el-GR" sz="2100" baseline="30000" dirty="0" smtClean="0"/>
              <a:t> </a:t>
            </a:r>
            <a:r>
              <a:rPr lang="el-GR" sz="2100" dirty="0" smtClean="0"/>
              <a:t> </a:t>
            </a:r>
            <a:endParaRPr lang="en-US" sz="2100" dirty="0" smtClean="0"/>
          </a:p>
          <a:p>
            <a:pPr>
              <a:lnSpc>
                <a:spcPct val="105000"/>
              </a:lnSpc>
              <a:spcBef>
                <a:spcPts val="600"/>
              </a:spcBef>
            </a:pPr>
            <a:r>
              <a:rPr lang="el-GR" sz="2100" dirty="0" smtClean="0"/>
              <a:t>Η σπιρονολακτόνη δεν ανταγωνίζεται όλες τις δράσεις των ανδρογόνων.  </a:t>
            </a:r>
            <a:endParaRPr lang="en-US" sz="2100" dirty="0" smtClean="0"/>
          </a:p>
          <a:p>
            <a:pPr>
              <a:lnSpc>
                <a:spcPct val="105000"/>
              </a:lnSpc>
              <a:spcBef>
                <a:spcPts val="600"/>
              </a:spcBef>
            </a:pPr>
            <a:r>
              <a:rPr lang="el-GR" sz="2100" dirty="0" smtClean="0"/>
              <a:t>Αλληλεπιδρά και με άλλους στεροειδικούς υποδοχείς και με ενζυμικά στεροειδικά συστήματα.  </a:t>
            </a:r>
            <a:endParaRPr lang="en-US" sz="2100" dirty="0" smtClean="0"/>
          </a:p>
          <a:p>
            <a:pPr>
              <a:lnSpc>
                <a:spcPct val="105000"/>
              </a:lnSpc>
              <a:spcBef>
                <a:spcPts val="600"/>
              </a:spcBef>
            </a:pPr>
            <a:r>
              <a:rPr lang="el-GR" sz="2100" dirty="0" smtClean="0"/>
              <a:t>Έχει κάποιες προγεστερονικές και, ενδεχομένως, αντιοιστρογονικές δράσεις.</a:t>
            </a:r>
            <a:endParaRPr lang="el-GR" sz="2100" dirty="0"/>
          </a:p>
        </p:txBody>
      </p:sp>
    </p:spTree>
    <p:extLst>
      <p:ext uri="{BB962C8B-B14F-4D97-AF65-F5344CB8AC3E}">
        <p14:creationId xmlns:p14="http://schemas.microsoft.com/office/powerpoint/2010/main" val="4809115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υπερανδρογοναιμίας </a:t>
            </a:r>
            <a:r>
              <a:rPr lang="el-GR" sz="3000" b="0" dirty="0" smtClean="0"/>
              <a:t>4/5</a:t>
            </a:r>
            <a:endParaRPr lang="el-GR" dirty="0"/>
          </a:p>
        </p:txBody>
      </p:sp>
      <p:sp>
        <p:nvSpPr>
          <p:cNvPr id="3" name="2 - Θέση περιεχομένου"/>
          <p:cNvSpPr>
            <a:spLocks noGrp="1"/>
          </p:cNvSpPr>
          <p:nvPr>
            <p:ph idx="1"/>
          </p:nvPr>
        </p:nvSpPr>
        <p:spPr/>
        <p:txBody>
          <a:bodyPr/>
          <a:lstStyle/>
          <a:p>
            <a:pPr marL="457200" indent="-457200">
              <a:buFont typeface="+mj-lt"/>
              <a:buAutoNum type="alphaLcParenR" startAt="2"/>
            </a:pPr>
            <a:r>
              <a:rPr lang="el-GR" b="1" dirty="0" smtClean="0"/>
              <a:t>Μη στεροειδή αντιανδρογόνα</a:t>
            </a:r>
            <a:r>
              <a:rPr lang="el-GR" dirty="0" smtClean="0"/>
              <a:t> </a:t>
            </a:r>
          </a:p>
          <a:p>
            <a:pPr marL="444500" indent="0">
              <a:buNone/>
            </a:pPr>
            <a:r>
              <a:rPr lang="el-GR" dirty="0" smtClean="0"/>
              <a:t>Τα αμιγή μη στεροειδή αντιανδρογόνα συνδέονται με τον υποδοχέα των ανδρογόνων με μεγάλη συγγένεια και δεν εμφανίζουν προγεστερονική, γλυκορτικοειδή ή άλλη ορμονική και αντιορμονική </a:t>
            </a:r>
            <a:r>
              <a:rPr lang="el-GR" dirty="0" smtClean="0"/>
              <a:t>δραστικότητα.</a:t>
            </a:r>
            <a:endParaRPr lang="el-GR" dirty="0" smtClean="0"/>
          </a:p>
          <a:p>
            <a:pPr marL="0" indent="0">
              <a:buNone/>
            </a:pPr>
            <a:r>
              <a:rPr lang="el-GR" b="1" dirty="0" smtClean="0"/>
              <a:t>Φλουταμίδη</a:t>
            </a:r>
            <a:endParaRPr lang="el-GR" dirty="0" smtClean="0"/>
          </a:p>
          <a:p>
            <a:r>
              <a:rPr lang="el-GR" dirty="0" smtClean="0"/>
              <a:t>Είναι το πιο γνωστό αμιγές μη στεροειδές αντιανδρογόνο, το οποίο συνδέεται με τρόπο μη αντιστρεπτό με τον ανδρογονικό υποδοχέα</a:t>
            </a:r>
            <a:endParaRPr lang="el-GR" dirty="0"/>
          </a:p>
        </p:txBody>
      </p:sp>
    </p:spTree>
    <p:extLst>
      <p:ext uri="{BB962C8B-B14F-4D97-AF65-F5344CB8AC3E}">
        <p14:creationId xmlns:p14="http://schemas.microsoft.com/office/powerpoint/2010/main" val="254399470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υπερανδρογοναιμίας </a:t>
            </a:r>
            <a:r>
              <a:rPr lang="el-GR" sz="3000" b="0" dirty="0" smtClean="0"/>
              <a:t>5/5</a:t>
            </a:r>
            <a:endParaRPr lang="el-GR" dirty="0"/>
          </a:p>
        </p:txBody>
      </p:sp>
      <p:sp>
        <p:nvSpPr>
          <p:cNvPr id="3" name="2 - Θέση περιεχομένου"/>
          <p:cNvSpPr>
            <a:spLocks noGrp="1"/>
          </p:cNvSpPr>
          <p:nvPr>
            <p:ph idx="1"/>
          </p:nvPr>
        </p:nvSpPr>
        <p:spPr>
          <a:xfrm>
            <a:off x="457200" y="1196752"/>
            <a:ext cx="8363272" cy="5472608"/>
          </a:xfrm>
        </p:spPr>
        <p:txBody>
          <a:bodyPr>
            <a:noAutofit/>
          </a:bodyPr>
          <a:lstStyle/>
          <a:p>
            <a:pPr marL="0" indent="0">
              <a:buNone/>
            </a:pPr>
            <a:r>
              <a:rPr lang="el-GR" sz="2200" b="1" dirty="0" smtClean="0"/>
              <a:t>Άλλες φαρμακευτικές ουσίες</a:t>
            </a:r>
            <a:endParaRPr lang="el-GR" sz="2200" dirty="0" smtClean="0"/>
          </a:p>
          <a:p>
            <a:pPr marL="457200" indent="-457200">
              <a:buFont typeface="+mj-lt"/>
              <a:buAutoNum type="arabicPeriod"/>
            </a:pPr>
            <a:r>
              <a:rPr lang="el-GR" sz="2200" b="1" dirty="0" smtClean="0"/>
              <a:t>Παράγοντες που μειώνουν τα επίπεδα της ινσουλίνης χωρίς να επηρεάζουν την ευαισθησία στην ινσουλίνη</a:t>
            </a:r>
            <a:endParaRPr lang="el-GR" sz="2200" dirty="0" smtClean="0"/>
          </a:p>
          <a:p>
            <a:pPr marL="444500" indent="0">
              <a:buNone/>
            </a:pPr>
            <a:r>
              <a:rPr lang="el-GR" sz="2200" dirty="0" smtClean="0"/>
              <a:t>Η </a:t>
            </a:r>
            <a:r>
              <a:rPr lang="el-GR" sz="2200" b="1" dirty="0" smtClean="0"/>
              <a:t>διαξοζίδη και η οκτρεοτίδη </a:t>
            </a:r>
            <a:r>
              <a:rPr lang="el-GR" sz="2200" dirty="0" smtClean="0"/>
              <a:t>αναστέλλουν άμεσα την έκκριση ινσουλίνης από το πάγκρεας. Επιπλέον ελαττώνουν τα επίπεδα των ανδρογόνων, ενώ η οκτρεοτίδη αποκαθιστά και την ωοθυλακιορρηξία.  </a:t>
            </a:r>
          </a:p>
          <a:p>
            <a:pPr marL="457200" indent="-457200">
              <a:buFont typeface="+mj-lt"/>
              <a:buAutoNum type="arabicPeriod" startAt="2"/>
            </a:pPr>
            <a:r>
              <a:rPr lang="el-GR" sz="2200" b="1" dirty="0" smtClean="0"/>
              <a:t>Ευαισθητοποιητές της ινσουλίνης</a:t>
            </a:r>
            <a:endParaRPr lang="el-GR" sz="2200" dirty="0" smtClean="0"/>
          </a:p>
          <a:p>
            <a:pPr marL="444500" indent="0">
              <a:buNone/>
            </a:pPr>
            <a:r>
              <a:rPr lang="el-GR" sz="2200" dirty="0" smtClean="0"/>
              <a:t>Το </a:t>
            </a:r>
            <a:r>
              <a:rPr lang="el-GR" sz="2200" b="1" dirty="0" smtClean="0"/>
              <a:t>διγουανίδιο  μετφορμίνη</a:t>
            </a:r>
            <a:r>
              <a:rPr lang="el-GR" sz="2200" b="1" baseline="30000" dirty="0" smtClean="0"/>
              <a:t> </a:t>
            </a:r>
            <a:r>
              <a:rPr lang="el-GR" sz="2200" dirty="0" smtClean="0"/>
              <a:t>δεν φαίνεται να έχει άμεση  επίδραση στην ωοθηκική στεροειδογένεση ή στη σύνθεση της πρωτεΐνης I που δεσμεύει τους παρόμοιους με την ινσουλίνη αυξητικούς παράγοντες. Κατά τη θεραπεία  με μετφορμίνη βελτιώνεται η ευαισθησία στην ινσουλίνη</a:t>
            </a:r>
            <a:r>
              <a:rPr lang="en-US" sz="2200" dirty="0" smtClean="0"/>
              <a:t>.</a:t>
            </a:r>
            <a:endParaRPr lang="el-GR" sz="2200" dirty="0"/>
          </a:p>
        </p:txBody>
      </p:sp>
    </p:spTree>
    <p:extLst>
      <p:ext uri="{BB962C8B-B14F-4D97-AF65-F5344CB8AC3E}">
        <p14:creationId xmlns:p14="http://schemas.microsoft.com/office/powerpoint/2010/main" val="162394153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Πολυκυστικές ωοθήκες </a:t>
            </a:r>
            <a:r>
              <a:rPr lang="el-GR" sz="3000" b="0" dirty="0" smtClean="0"/>
              <a:t>1/2</a:t>
            </a:r>
            <a:endParaRPr lang="el-GR" sz="3000" b="0" dirty="0"/>
          </a:p>
        </p:txBody>
      </p:sp>
      <p:pic>
        <p:nvPicPr>
          <p:cNvPr id="3074" name="Picture 2" descr="http://www.healthinfonet.ecu.edu.au/uploads/images/PC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060848"/>
            <a:ext cx="7738458" cy="374441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411760" y="6019205"/>
            <a:ext cx="4572000" cy="276999"/>
          </a:xfrm>
          <a:prstGeom prst="rect">
            <a:avLst/>
          </a:prstGeom>
        </p:spPr>
        <p:txBody>
          <a:bodyPr>
            <a:spAutoFit/>
          </a:bodyPr>
          <a:lstStyle/>
          <a:p>
            <a:pPr algn="ctr"/>
            <a:r>
              <a:rPr lang="en-US" sz="1200" dirty="0" smtClean="0">
                <a:latin typeface="+mn-lt"/>
                <a:hlinkClick r:id="rId3"/>
              </a:rPr>
              <a:t>healthinfonet.ecu.edu.au</a:t>
            </a:r>
            <a:endParaRPr lang="el-GR" sz="1200" dirty="0">
              <a:latin typeface="+mn-lt"/>
            </a:endParaRPr>
          </a:p>
        </p:txBody>
      </p:sp>
    </p:spTree>
    <p:extLst>
      <p:ext uri="{BB962C8B-B14F-4D97-AF65-F5344CB8AC3E}">
        <p14:creationId xmlns:p14="http://schemas.microsoft.com/office/powerpoint/2010/main" val="418514643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Πολυκυστικές ωοθήκες </a:t>
            </a:r>
            <a:r>
              <a:rPr lang="el-GR" sz="3000" b="0" dirty="0" smtClean="0"/>
              <a:t>2/2</a:t>
            </a:r>
            <a:endParaRPr lang="el-GR" dirty="0"/>
          </a:p>
        </p:txBody>
      </p:sp>
      <p:pic>
        <p:nvPicPr>
          <p:cNvPr id="4098" name="Picture 2" descr="File:PCO polycystic ova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187140"/>
            <a:ext cx="5040560" cy="50838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403648" y="6334336"/>
            <a:ext cx="604867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PCO polycystic </a:t>
            </a:r>
            <a:r>
              <a:rPr lang="en-US" sz="1200" dirty="0" smtClean="0">
                <a:latin typeface="+mn-lt"/>
                <a:hlinkClick r:id="rId3"/>
              </a:rPr>
              <a:t>ovary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Jelee (page does not exist)"/>
              </a:rPr>
              <a:t>Jelee</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5"/>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41878677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«Παθολογία Ενδοκρινών Αδένων. </a:t>
            </a:r>
            <a:r>
              <a:rPr lang="el-GR" sz="2000" dirty="0" smtClean="0"/>
              <a:t>Ενότητα 11</a:t>
            </a:r>
            <a:r>
              <a:rPr lang="en-US" sz="2000" dirty="0" smtClean="0"/>
              <a:t>:</a:t>
            </a:r>
            <a:r>
              <a:rPr lang="el-GR" sz="2000" dirty="0"/>
              <a:t> Ενδοκρινικό σύστημα - Παθολογία Όρχεις και </a:t>
            </a:r>
            <a:r>
              <a:rPr lang="el-GR" sz="2000" dirty="0" smtClean="0"/>
              <a:t>ωοθήκες».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157</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294424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9/12</a:t>
            </a:r>
            <a:endParaRPr lang="el-GR" dirty="0"/>
          </a:p>
        </p:txBody>
      </p:sp>
      <p:sp>
        <p:nvSpPr>
          <p:cNvPr id="3" name="2 - Θέση περιεχομένου"/>
          <p:cNvSpPr>
            <a:spLocks noGrp="1"/>
          </p:cNvSpPr>
          <p:nvPr>
            <p:ph idx="1"/>
          </p:nvPr>
        </p:nvSpPr>
        <p:spPr/>
        <p:txBody>
          <a:bodyPr>
            <a:normAutofit/>
          </a:bodyPr>
          <a:lstStyle/>
          <a:p>
            <a:pPr marL="457200" lvl="0" indent="-457200">
              <a:buFont typeface="+mj-lt"/>
              <a:buAutoNum type="arabicPeriod" startAt="2"/>
            </a:pPr>
            <a:r>
              <a:rPr lang="en-US" sz="2200" b="1" dirty="0"/>
              <a:t>Candida </a:t>
            </a:r>
            <a:r>
              <a:rPr lang="en-US" sz="2200" b="1" dirty="0" smtClean="0"/>
              <a:t>albicans</a:t>
            </a:r>
            <a:r>
              <a:rPr lang="el-GR" sz="2200" b="1" dirty="0"/>
              <a:t>: </a:t>
            </a:r>
            <a:r>
              <a:rPr lang="el-GR" sz="2200" dirty="0"/>
              <a:t>Είναι γνωστό σαπρόφυτο του στόματος, του κόλπου και του πρωκτού και η ανάπτυξη του ευνοείται από τη χορήγηση </a:t>
            </a:r>
            <a:r>
              <a:rPr lang="el-GR" sz="2200" dirty="0" smtClean="0"/>
              <a:t>αντιβιοτικών</a:t>
            </a:r>
            <a:r>
              <a:rPr lang="el-GR" sz="2200" dirty="0"/>
              <a:t>. </a:t>
            </a:r>
            <a:endParaRPr lang="el-GR" sz="2200" dirty="0" smtClean="0"/>
          </a:p>
          <a:p>
            <a:pPr marL="444500" lvl="0" indent="0">
              <a:buNone/>
            </a:pPr>
            <a:r>
              <a:rPr lang="el-GR" sz="2200" dirty="0" smtClean="0"/>
              <a:t>Η </a:t>
            </a:r>
            <a:r>
              <a:rPr lang="el-GR" sz="2200" dirty="0"/>
              <a:t>παρουσία του </a:t>
            </a:r>
            <a:r>
              <a:rPr lang="el-GR" sz="2200" dirty="0" smtClean="0"/>
              <a:t>σαπρ</a:t>
            </a:r>
            <a:r>
              <a:rPr lang="el-GR" sz="2200" dirty="0"/>
              <a:t>ό</a:t>
            </a:r>
            <a:r>
              <a:rPr lang="el-GR" sz="2200" dirty="0" smtClean="0"/>
              <a:t>φυτου </a:t>
            </a:r>
            <a:r>
              <a:rPr lang="el-GR" sz="2200" dirty="0"/>
              <a:t>αυτού σε </a:t>
            </a:r>
            <a:r>
              <a:rPr lang="el-GR" sz="2200" dirty="0" smtClean="0"/>
              <a:t>σημαντικό </a:t>
            </a:r>
            <a:r>
              <a:rPr lang="el-GR" sz="2200" dirty="0"/>
              <a:t>αριθμό αποικιών έχει ως αποτέλεσμα σημαντική συγκόλληση των σπερματοζωαρίων. </a:t>
            </a:r>
            <a:endParaRPr lang="el-GR" sz="2200" dirty="0" smtClean="0"/>
          </a:p>
          <a:p>
            <a:pPr marL="444500" lvl="0" indent="0">
              <a:buNone/>
            </a:pPr>
            <a:r>
              <a:rPr lang="el-GR" sz="2200" dirty="0" smtClean="0"/>
              <a:t>Η </a:t>
            </a:r>
            <a:r>
              <a:rPr lang="el-GR" sz="2200" dirty="0"/>
              <a:t>συγκόλληση αυτή αρχίζει 15' μετά την ανάμειξη των </a:t>
            </a:r>
            <a:r>
              <a:rPr lang="el-GR" sz="2200" dirty="0" smtClean="0"/>
              <a:t>σπερματοζωαρίων </a:t>
            </a:r>
            <a:r>
              <a:rPr lang="el-GR" sz="2200" dirty="0"/>
              <a:t>με </a:t>
            </a:r>
            <a:r>
              <a:rPr lang="en-US" sz="2200" dirty="0"/>
              <a:t>Candida</a:t>
            </a:r>
            <a:r>
              <a:rPr lang="el-GR" sz="2200" dirty="0"/>
              <a:t> και μετά 30' περίπου το 50% των σπερματοζωαρίων έχουν συγκολληθεί. </a:t>
            </a:r>
            <a:endParaRPr lang="el-GR" sz="2200" dirty="0" smtClean="0"/>
          </a:p>
          <a:p>
            <a:pPr marL="444500" lvl="0" indent="0">
              <a:buNone/>
            </a:pPr>
            <a:r>
              <a:rPr lang="el-GR" sz="2200" dirty="0" smtClean="0"/>
              <a:t>Η </a:t>
            </a:r>
            <a:r>
              <a:rPr lang="el-GR" sz="2200" dirty="0"/>
              <a:t>συχνότητα προκλήσεως  λοιμώξεως  και </a:t>
            </a:r>
            <a:r>
              <a:rPr lang="el-GR" sz="2200" dirty="0" smtClean="0"/>
              <a:t>υπογονιμότητ</a:t>
            </a:r>
            <a:r>
              <a:rPr lang="en-US" sz="2200" dirty="0" smtClean="0"/>
              <a:t>o</a:t>
            </a:r>
            <a:r>
              <a:rPr lang="el-GR" sz="2200" dirty="0" smtClean="0"/>
              <a:t>ς  σε ασυμπτωματικούς </a:t>
            </a:r>
            <a:r>
              <a:rPr lang="el-GR" sz="2200" dirty="0"/>
              <a:t>άνδρες με μικροβιοσπερμία </a:t>
            </a:r>
            <a:r>
              <a:rPr lang="el-GR" sz="2200" dirty="0" smtClean="0"/>
              <a:t>ανέρχεται </a:t>
            </a:r>
            <a:r>
              <a:rPr lang="el-GR" sz="2200" dirty="0"/>
              <a:t>στο 5</a:t>
            </a:r>
            <a:r>
              <a:rPr lang="el-GR" sz="2200" dirty="0" smtClean="0"/>
              <a:t>%.</a:t>
            </a:r>
            <a:endParaRPr lang="el-GR" sz="2200" dirty="0"/>
          </a:p>
        </p:txBody>
      </p:sp>
    </p:spTree>
    <p:extLst>
      <p:ext uri="{BB962C8B-B14F-4D97-AF65-F5344CB8AC3E}">
        <p14:creationId xmlns:p14="http://schemas.microsoft.com/office/powerpoint/2010/main" val="251545700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159</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93761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160</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161</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10/12</a:t>
            </a:r>
            <a:endParaRPr lang="el-GR" dirty="0"/>
          </a:p>
        </p:txBody>
      </p:sp>
      <p:sp>
        <p:nvSpPr>
          <p:cNvPr id="3" name="2 - Θέση περιεχομένου"/>
          <p:cNvSpPr>
            <a:spLocks noGrp="1"/>
          </p:cNvSpPr>
          <p:nvPr>
            <p:ph idx="1"/>
          </p:nvPr>
        </p:nvSpPr>
        <p:spPr>
          <a:xfrm>
            <a:off x="457200" y="1196752"/>
            <a:ext cx="8507288" cy="5544616"/>
          </a:xfrm>
        </p:spPr>
        <p:txBody>
          <a:bodyPr>
            <a:noAutofit/>
          </a:bodyPr>
          <a:lstStyle/>
          <a:p>
            <a:pPr marL="457200" lvl="0" indent="-457200">
              <a:lnSpc>
                <a:spcPct val="105000"/>
              </a:lnSpc>
              <a:spcBef>
                <a:spcPts val="600"/>
              </a:spcBef>
              <a:buFont typeface="+mj-lt"/>
              <a:buAutoNum type="arabicPeriod" startAt="3"/>
            </a:pPr>
            <a:r>
              <a:rPr lang="el-GR" sz="2200" b="1" dirty="0"/>
              <a:t>Μυκόπλασμα: </a:t>
            </a:r>
            <a:r>
              <a:rPr lang="el-GR" sz="2200" dirty="0"/>
              <a:t>Το μικρόβιο αυτό αποτελεί την αιτία των μη γονοκοκκικών </a:t>
            </a:r>
            <a:r>
              <a:rPr lang="el-GR" sz="2200" dirty="0" smtClean="0"/>
              <a:t>ουρηθρίτιδων </a:t>
            </a:r>
            <a:r>
              <a:rPr lang="el-GR" sz="2200" dirty="0"/>
              <a:t>σε ποσοστό 40-60%. Υπάρχουν δύο είδη μυκοπλάσματος: το μυκόπλασμα </a:t>
            </a:r>
            <a:r>
              <a:rPr lang="en-US" sz="2200" dirty="0"/>
              <a:t>hominis</a:t>
            </a:r>
            <a:r>
              <a:rPr lang="el-GR" sz="2200" dirty="0"/>
              <a:t> και το μυκόπλασμα Τ. </a:t>
            </a:r>
            <a:endParaRPr lang="el-GR" sz="2200" dirty="0" smtClean="0"/>
          </a:p>
          <a:p>
            <a:pPr marL="444500" lvl="0" indent="0">
              <a:lnSpc>
                <a:spcPct val="105000"/>
              </a:lnSpc>
              <a:spcBef>
                <a:spcPts val="600"/>
              </a:spcBef>
              <a:buNone/>
            </a:pPr>
            <a:r>
              <a:rPr lang="el-GR" sz="2200" dirty="0" smtClean="0"/>
              <a:t>Το </a:t>
            </a:r>
            <a:r>
              <a:rPr lang="el-GR" sz="2200" dirty="0"/>
              <a:t>πρώτο απομονώθηκε στον ένα ή και στους δύο συζύγους σε ποσοστό 14,7% των άτεκνων ζευγών.  </a:t>
            </a:r>
            <a:endParaRPr lang="el-GR" sz="2200" dirty="0" smtClean="0"/>
          </a:p>
          <a:p>
            <a:pPr marL="444500" lvl="0" indent="0">
              <a:lnSpc>
                <a:spcPct val="105000"/>
              </a:lnSpc>
              <a:spcBef>
                <a:spcPts val="600"/>
              </a:spcBef>
              <a:buNone/>
            </a:pPr>
            <a:r>
              <a:rPr lang="el-GR" sz="2200" dirty="0" smtClean="0"/>
              <a:t>Το </a:t>
            </a:r>
            <a:r>
              <a:rPr lang="el-GR" sz="2200" dirty="0"/>
              <a:t>μυκόπλασμα Τ μπορεί να βρίσκεται στην ουρήθρα ή στον προστάτη χωρίς να προκαλέσει συμπτώματα η μπορεί να προκαλεί </a:t>
            </a:r>
            <a:r>
              <a:rPr lang="el-GR" sz="2200" dirty="0" smtClean="0"/>
              <a:t>τυπική </a:t>
            </a:r>
            <a:r>
              <a:rPr lang="el-GR" sz="2200" dirty="0"/>
              <a:t>ουρηθρίτιδα με υδαρές έκκριμα. </a:t>
            </a:r>
            <a:endParaRPr lang="el-GR" sz="2200" dirty="0" smtClean="0"/>
          </a:p>
          <a:p>
            <a:pPr marL="444500" lvl="0" indent="0">
              <a:lnSpc>
                <a:spcPct val="105000"/>
              </a:lnSpc>
              <a:spcBef>
                <a:spcPts val="600"/>
              </a:spcBef>
              <a:buNone/>
            </a:pPr>
            <a:r>
              <a:rPr lang="el-GR" sz="2200" dirty="0" smtClean="0"/>
              <a:t>Τονίζεται ιδιαίτερα </a:t>
            </a:r>
            <a:r>
              <a:rPr lang="el-GR" sz="2200" dirty="0"/>
              <a:t>ότι η παρουσία μυκοπλάσματος στο γεννητικό </a:t>
            </a:r>
            <a:r>
              <a:rPr lang="el-GR" sz="2200" dirty="0" smtClean="0"/>
              <a:t>σύστημα </a:t>
            </a:r>
            <a:r>
              <a:rPr lang="el-GR" sz="2200" dirty="0"/>
              <a:t>πιθανόν να είναι η αιτία σημαντικού αριθμού καθ' έξιν αποβολών.</a:t>
            </a:r>
          </a:p>
          <a:p>
            <a:pPr marL="444500" lvl="0" indent="0">
              <a:lnSpc>
                <a:spcPct val="105000"/>
              </a:lnSpc>
              <a:spcBef>
                <a:spcPts val="600"/>
              </a:spcBef>
              <a:buNone/>
            </a:pPr>
            <a:r>
              <a:rPr lang="el-GR" sz="2200" b="1" dirty="0"/>
              <a:t>Σύνδρομο </a:t>
            </a:r>
            <a:r>
              <a:rPr lang="en-US" sz="2200" b="1" dirty="0"/>
              <a:t>Reiter</a:t>
            </a:r>
            <a:r>
              <a:rPr lang="el-GR" sz="2200" b="1" dirty="0"/>
              <a:t> </a:t>
            </a:r>
            <a:r>
              <a:rPr lang="el-GR" sz="2200" dirty="0" smtClean="0"/>
              <a:t>Δεν οφείλεται ούτε </a:t>
            </a:r>
            <a:r>
              <a:rPr lang="el-GR" sz="2200" dirty="0"/>
              <a:t>στο μυκόπλασμα ούτε στα χλαμύδια. Δεν έχει επίσης αναφερθεί βλαπτική επίδραση της </a:t>
            </a:r>
            <a:r>
              <a:rPr lang="el-GR" sz="2200" dirty="0" smtClean="0"/>
              <a:t>ουρηθρίτιδας </a:t>
            </a:r>
            <a:r>
              <a:rPr lang="el-GR" sz="2200" dirty="0"/>
              <a:t>του συνδρόμου αυτού στην ποιότητα του σπέρματος</a:t>
            </a:r>
            <a:r>
              <a:rPr lang="el-GR" sz="2200" dirty="0" smtClean="0"/>
              <a:t>.</a:t>
            </a:r>
            <a:endParaRPr lang="el-GR" sz="2200" dirty="0"/>
          </a:p>
        </p:txBody>
      </p:sp>
    </p:spTree>
    <p:extLst>
      <p:ext uri="{BB962C8B-B14F-4D97-AF65-F5344CB8AC3E}">
        <p14:creationId xmlns:p14="http://schemas.microsoft.com/office/powerpoint/2010/main" val="1983800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11/12</a:t>
            </a:r>
            <a:endParaRPr lang="el-GR" dirty="0"/>
          </a:p>
        </p:txBody>
      </p:sp>
      <p:sp>
        <p:nvSpPr>
          <p:cNvPr id="3" name="2 - Θέση περιεχομένου"/>
          <p:cNvSpPr>
            <a:spLocks noGrp="1"/>
          </p:cNvSpPr>
          <p:nvPr>
            <p:ph idx="1"/>
          </p:nvPr>
        </p:nvSpPr>
        <p:spPr/>
        <p:txBody>
          <a:bodyPr>
            <a:noAutofit/>
          </a:bodyPr>
          <a:lstStyle/>
          <a:p>
            <a:pPr marL="457200" lvl="0" indent="-457200">
              <a:buFont typeface="+mj-lt"/>
              <a:buAutoNum type="arabicPeriod" startAt="4"/>
            </a:pPr>
            <a:r>
              <a:rPr lang="el-GR" sz="2200" b="1" dirty="0"/>
              <a:t>Χλαμύδια (</a:t>
            </a:r>
            <a:r>
              <a:rPr lang="en-US" sz="2200" b="1" dirty="0"/>
              <a:t>Chlamydia trachomatis</a:t>
            </a:r>
            <a:r>
              <a:rPr lang="el-GR" sz="2200" b="1" dirty="0"/>
              <a:t>): </a:t>
            </a:r>
            <a:r>
              <a:rPr lang="el-GR" sz="2200" dirty="0"/>
              <a:t>Το </a:t>
            </a:r>
            <a:r>
              <a:rPr lang="el-GR" sz="2200" dirty="0" smtClean="0"/>
              <a:t>βακτηρίδιο </a:t>
            </a:r>
            <a:r>
              <a:rPr lang="el-GR" sz="2200" dirty="0"/>
              <a:t>αυτό δεν έχει τη δυνατότητα συνθέσεως τριφωσφορικής αδενοσίνης (ΑΤΡ) και δεν έχει την </a:t>
            </a:r>
            <a:r>
              <a:rPr lang="el-GR" sz="2200" dirty="0" smtClean="0"/>
              <a:t>ικανότητα </a:t>
            </a:r>
            <a:r>
              <a:rPr lang="el-GR" sz="2200" dirty="0"/>
              <a:t>να πολλαπλασιάζεται σε εξωκυτταρικό περιβάλλον. </a:t>
            </a:r>
            <a:endParaRPr lang="el-GR" sz="2200" dirty="0" smtClean="0"/>
          </a:p>
          <a:p>
            <a:pPr marL="444500" lvl="0" indent="0">
              <a:buNone/>
            </a:pPr>
            <a:r>
              <a:rPr lang="el-GR" sz="2200" dirty="0" smtClean="0"/>
              <a:t>Κατά </a:t>
            </a:r>
            <a:r>
              <a:rPr lang="el-GR" sz="2200" dirty="0"/>
              <a:t>τον κύκλο της ζωής του εμφανίζει δύο μορφές. Το </a:t>
            </a:r>
            <a:r>
              <a:rPr lang="el-GR" sz="2200" b="1" dirty="0"/>
              <a:t>στοιχειώδες σωματίδιο </a:t>
            </a:r>
            <a:r>
              <a:rPr lang="el-GR" sz="2200" dirty="0"/>
              <a:t>(</a:t>
            </a:r>
            <a:r>
              <a:rPr lang="en-US" sz="2200" dirty="0"/>
              <a:t>elementary body</a:t>
            </a:r>
            <a:r>
              <a:rPr lang="el-GR" sz="2200" dirty="0"/>
              <a:t>) είναι η μορφή που προκαλεί τη φλεγμονή και </a:t>
            </a:r>
            <a:r>
              <a:rPr lang="el-GR" sz="2200" dirty="0" smtClean="0"/>
              <a:t>επιβιώνει </a:t>
            </a:r>
            <a:r>
              <a:rPr lang="el-GR" sz="2200" dirty="0"/>
              <a:t>εκτός των κυττάρων. </a:t>
            </a:r>
            <a:endParaRPr lang="el-GR" sz="2200" dirty="0" smtClean="0"/>
          </a:p>
          <a:p>
            <a:pPr marL="444500" lvl="0" indent="0">
              <a:buNone/>
            </a:pPr>
            <a:r>
              <a:rPr lang="el-GR" sz="2200" dirty="0" smtClean="0"/>
              <a:t>Το </a:t>
            </a:r>
            <a:r>
              <a:rPr lang="el-GR" sz="2200" b="1" dirty="0"/>
              <a:t>δικτυωτό σωματίδιο </a:t>
            </a:r>
            <a:r>
              <a:rPr lang="el-GR" sz="2200" dirty="0"/>
              <a:t>(</a:t>
            </a:r>
            <a:r>
              <a:rPr lang="en-US" sz="2200" dirty="0"/>
              <a:t>reticulate body</a:t>
            </a:r>
            <a:r>
              <a:rPr lang="el-GR" sz="2200" dirty="0"/>
              <a:t>) είναι η μορφή που αναπαράγεται και </a:t>
            </a:r>
            <a:r>
              <a:rPr lang="el-GR" sz="2200" dirty="0" smtClean="0"/>
              <a:t>επιβιώνει </a:t>
            </a:r>
            <a:r>
              <a:rPr lang="el-GR" sz="2200" dirty="0"/>
              <a:t>μόνο μέσα στα κύτταρα. </a:t>
            </a:r>
            <a:endParaRPr lang="el-GR" sz="2200" dirty="0" smtClean="0"/>
          </a:p>
        </p:txBody>
      </p:sp>
    </p:spTree>
    <p:extLst>
      <p:ext uri="{BB962C8B-B14F-4D97-AF65-F5344CB8AC3E}">
        <p14:creationId xmlns:p14="http://schemas.microsoft.com/office/powerpoint/2010/main" val="1936934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Λοιμώξεις των επικουρικών γεννητικών αδένων </a:t>
            </a:r>
            <a:r>
              <a:rPr lang="el-GR" sz="3300" b="0" dirty="0" smtClean="0"/>
              <a:t>12/12</a:t>
            </a:r>
            <a:endParaRPr lang="el-GR" dirty="0"/>
          </a:p>
        </p:txBody>
      </p:sp>
      <p:sp>
        <p:nvSpPr>
          <p:cNvPr id="3" name="2 - Θέση περιεχομένου"/>
          <p:cNvSpPr>
            <a:spLocks noGrp="1"/>
          </p:cNvSpPr>
          <p:nvPr>
            <p:ph idx="1"/>
          </p:nvPr>
        </p:nvSpPr>
        <p:spPr/>
        <p:txBody>
          <a:bodyPr>
            <a:noAutofit/>
          </a:bodyPr>
          <a:lstStyle/>
          <a:p>
            <a:pPr marL="0" lvl="0" indent="0">
              <a:buNone/>
            </a:pPr>
            <a:r>
              <a:rPr lang="el-GR" sz="2200" b="1" dirty="0" smtClean="0"/>
              <a:t>Χλαμύδια </a:t>
            </a:r>
            <a:r>
              <a:rPr lang="el-GR" sz="2200" dirty="0" smtClean="0"/>
              <a:t>(συνέχεια)</a:t>
            </a:r>
            <a:endParaRPr lang="el-GR" sz="2200" dirty="0"/>
          </a:p>
          <a:p>
            <a:pPr marL="0" lvl="0" indent="0">
              <a:buNone/>
            </a:pPr>
            <a:r>
              <a:rPr lang="el-GR" sz="2200" dirty="0" smtClean="0"/>
              <a:t>Οι </a:t>
            </a:r>
            <a:r>
              <a:rPr lang="el-GR" sz="2200" dirty="0"/>
              <a:t>γεννητικές </a:t>
            </a:r>
            <a:r>
              <a:rPr lang="el-GR" sz="2200" dirty="0" smtClean="0"/>
              <a:t>λοιμώξεις </a:t>
            </a:r>
            <a:r>
              <a:rPr lang="el-GR" sz="2200" dirty="0"/>
              <a:t>από χλαμύδια μεταδίδονται σεξουαλικά και </a:t>
            </a:r>
            <a:r>
              <a:rPr lang="el-GR" sz="2200" dirty="0" smtClean="0"/>
              <a:t>αποτελούν </a:t>
            </a:r>
            <a:r>
              <a:rPr lang="el-GR" sz="2200" dirty="0"/>
              <a:t>περίπου το 40% των μη γονοκοκκικών </a:t>
            </a:r>
            <a:r>
              <a:rPr lang="el-GR" sz="2200" dirty="0" smtClean="0"/>
              <a:t>ουρηθρίτιδων</a:t>
            </a:r>
            <a:r>
              <a:rPr lang="el-GR" sz="2200" dirty="0"/>
              <a:t>. Η ουρηθρίτιδα από χλαμύδια προκαλεί </a:t>
            </a:r>
            <a:r>
              <a:rPr lang="el-GR" sz="2200" dirty="0" smtClean="0"/>
              <a:t>έκκριμα </a:t>
            </a:r>
            <a:r>
              <a:rPr lang="el-GR" sz="2200" dirty="0"/>
              <a:t>και δυσουρία και δεν είναι ασυνήθιστη η </a:t>
            </a:r>
            <a:r>
              <a:rPr lang="el-GR" sz="2200" dirty="0" smtClean="0"/>
              <a:t>ανιούσα </a:t>
            </a:r>
            <a:r>
              <a:rPr lang="el-GR" sz="2200" dirty="0"/>
              <a:t>λοίμωξη. </a:t>
            </a:r>
            <a:endParaRPr lang="el-GR" sz="2200" dirty="0" smtClean="0"/>
          </a:p>
          <a:p>
            <a:pPr marL="0" lvl="0" indent="0">
              <a:buNone/>
            </a:pPr>
            <a:r>
              <a:rPr lang="el-GR" sz="2200" dirty="0" smtClean="0"/>
              <a:t>Η </a:t>
            </a:r>
            <a:r>
              <a:rPr lang="el-GR" sz="2200" dirty="0"/>
              <a:t>οξεία επιδιδυμίτιδα από χλαμύδια είναι η συχνότερη επιδιδυμίτιδα σε άνδρες κάτω των 35 ετών. </a:t>
            </a:r>
            <a:endParaRPr lang="el-GR" sz="2200" dirty="0" smtClean="0"/>
          </a:p>
          <a:p>
            <a:pPr marL="0" lvl="0" indent="0">
              <a:buNone/>
            </a:pPr>
            <a:r>
              <a:rPr lang="el-GR" sz="2200" dirty="0" smtClean="0"/>
              <a:t>Αντίθετα</a:t>
            </a:r>
            <a:r>
              <a:rPr lang="el-GR" sz="2200" dirty="0"/>
              <a:t>, πρόκληση κλινικής προστατίτιδας από χλαμύδια είναι ασυνήθης.</a:t>
            </a:r>
          </a:p>
          <a:p>
            <a:pPr marL="444500" indent="0">
              <a:buNone/>
            </a:pPr>
            <a:endParaRPr lang="el-GR" sz="2200" dirty="0"/>
          </a:p>
        </p:txBody>
      </p:sp>
    </p:spTree>
    <p:extLst>
      <p:ext uri="{BB962C8B-B14F-4D97-AF65-F5344CB8AC3E}">
        <p14:creationId xmlns:p14="http://schemas.microsoft.com/office/powerpoint/2010/main" val="3577347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Ανδρικό αναπαραγωγικό σύστημα</a:t>
            </a:r>
            <a:endParaRPr lang="el-GR" dirty="0"/>
          </a:p>
        </p:txBody>
      </p:sp>
      <p:pic>
        <p:nvPicPr>
          <p:cNvPr id="2052" name="Picture 4" descr="File:Male anatomy en.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605377"/>
            <a:ext cx="8686462" cy="41764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462403" y="5949280"/>
            <a:ext cx="626469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Male anatomy </a:t>
            </a:r>
            <a:r>
              <a:rPr lang="en-US" sz="1200" dirty="0" smtClean="0">
                <a:solidFill>
                  <a:prstClr val="black"/>
                </a:solidFill>
                <a:latin typeface="Calibri"/>
                <a:hlinkClick r:id="rId4"/>
              </a:rPr>
              <a:t>en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5" tooltip="User:Rudolf.hellmuth (page does not exist)"/>
              </a:rPr>
              <a:t>Rudolf.hellmuth</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442167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Ο κύκλος ζωής των Chlamydia trachomatis </a:t>
            </a:r>
            <a:r>
              <a:rPr lang="el-GR" sz="3000" b="0" dirty="0" smtClean="0"/>
              <a:t>1/2</a:t>
            </a:r>
            <a:endParaRPr lang="el-GR" dirty="0"/>
          </a:p>
        </p:txBody>
      </p:sp>
      <p:sp>
        <p:nvSpPr>
          <p:cNvPr id="3" name="2 - Θέση περιεχομένου"/>
          <p:cNvSpPr>
            <a:spLocks noGrp="1"/>
          </p:cNvSpPr>
          <p:nvPr>
            <p:ph idx="1"/>
          </p:nvPr>
        </p:nvSpPr>
        <p:spPr>
          <a:xfrm>
            <a:off x="457200" y="1196752"/>
            <a:ext cx="2962672" cy="5040560"/>
          </a:xfrm>
        </p:spPr>
        <p:txBody>
          <a:bodyPr>
            <a:noAutofit/>
          </a:bodyPr>
          <a:lstStyle/>
          <a:p>
            <a:pPr marL="0" lvl="0" indent="0">
              <a:buNone/>
            </a:pPr>
            <a:r>
              <a:rPr lang="el-GR" sz="2200" dirty="0" smtClean="0"/>
              <a:t>Ο </a:t>
            </a:r>
            <a:r>
              <a:rPr lang="el-GR" sz="2200" dirty="0"/>
              <a:t>κύκλος της ζωής του βακτηριδίου φαίνεται στην εικόνα. </a:t>
            </a:r>
            <a:r>
              <a:rPr lang="el-GR" sz="2200" dirty="0" smtClean="0"/>
              <a:t>Είναι εμφανής </a:t>
            </a:r>
            <a:r>
              <a:rPr lang="el-GR" sz="2200" dirty="0"/>
              <a:t>η ανακύκλωση των μορφών του βακτηριδίου εντός και εκτός των κυττάρων. </a:t>
            </a:r>
            <a:endParaRPr lang="el-GR" sz="2200" dirty="0" smtClean="0"/>
          </a:p>
          <a:p>
            <a:pPr marL="444500" indent="0">
              <a:buNone/>
            </a:pPr>
            <a:endParaRPr lang="el-GR" sz="2200" dirty="0"/>
          </a:p>
        </p:txBody>
      </p:sp>
      <p:pic>
        <p:nvPicPr>
          <p:cNvPr id="2050" name="Picture 2" descr="File:Chlamydae Life Cycle.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1340768"/>
            <a:ext cx="5581876" cy="48963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3618522" y="6320353"/>
            <a:ext cx="518457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Chlamydae Life </a:t>
            </a:r>
            <a:r>
              <a:rPr lang="en-US" sz="1200" dirty="0" smtClean="0">
                <a:latin typeface="+mn-lt"/>
                <a:hlinkClick r:id="rId3"/>
              </a:rPr>
              <a:t>Cycle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Huckfinne (page does not exist)"/>
              </a:rPr>
              <a:t>Huckfinne</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041528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Ο κύκλος ζωής των Chlamydia </a:t>
            </a:r>
            <a:r>
              <a:rPr lang="el-GR" dirty="0" smtClean="0"/>
              <a:t>trachomatis </a:t>
            </a:r>
            <a:r>
              <a:rPr lang="el-GR" sz="3000" b="0" dirty="0" smtClean="0"/>
              <a:t>2/2</a:t>
            </a:r>
            <a:endParaRPr lang="el-GR" sz="3000" b="0" dirty="0"/>
          </a:p>
        </p:txBody>
      </p:sp>
      <p:sp>
        <p:nvSpPr>
          <p:cNvPr id="3" name="2 - Θέση περιεχομένου"/>
          <p:cNvSpPr>
            <a:spLocks noGrp="1"/>
          </p:cNvSpPr>
          <p:nvPr>
            <p:ph idx="1"/>
          </p:nvPr>
        </p:nvSpPr>
        <p:spPr>
          <a:xfrm>
            <a:off x="457200" y="1196752"/>
            <a:ext cx="8435280" cy="5472608"/>
          </a:xfrm>
        </p:spPr>
        <p:txBody>
          <a:bodyPr>
            <a:noAutofit/>
          </a:bodyPr>
          <a:lstStyle/>
          <a:p>
            <a:pPr marL="352425">
              <a:lnSpc>
                <a:spcPct val="105000"/>
              </a:lnSpc>
              <a:spcBef>
                <a:spcPts val="800"/>
              </a:spcBef>
            </a:pPr>
            <a:r>
              <a:rPr lang="el-GR" sz="2200" dirty="0" smtClean="0"/>
              <a:t>Το </a:t>
            </a:r>
            <a:r>
              <a:rPr lang="el-GR" sz="2200" b="1" dirty="0" smtClean="0"/>
              <a:t>στοιχειώδες σωματίδιο (ΕΒ) </a:t>
            </a:r>
            <a:r>
              <a:rPr lang="el-GR" sz="2200" dirty="0" smtClean="0"/>
              <a:t>που </a:t>
            </a:r>
            <a:r>
              <a:rPr lang="el-GR" sz="2200" dirty="0"/>
              <a:t>προκαλεί τη φλεγμονή </a:t>
            </a:r>
            <a:r>
              <a:rPr lang="el-GR" sz="2200" dirty="0" smtClean="0"/>
              <a:t>φαγοκυτταρώνεται </a:t>
            </a:r>
            <a:r>
              <a:rPr lang="el-GR" sz="2200" dirty="0"/>
              <a:t>από </a:t>
            </a:r>
            <a:r>
              <a:rPr lang="el-GR" sz="2200" dirty="0" smtClean="0"/>
              <a:t>το κύτταρο </a:t>
            </a:r>
            <a:r>
              <a:rPr lang="el-GR" sz="2200" dirty="0"/>
              <a:t>που θα το φιλοξενήσει (</a:t>
            </a:r>
            <a:r>
              <a:rPr lang="en-US" sz="2200" dirty="0"/>
              <a:t>host cel</a:t>
            </a:r>
            <a:r>
              <a:rPr lang="el-GR" sz="2200" dirty="0"/>
              <a:t>Ι). </a:t>
            </a:r>
            <a:endParaRPr lang="el-GR" sz="2200" dirty="0" smtClean="0"/>
          </a:p>
          <a:p>
            <a:pPr marL="355600" indent="0">
              <a:lnSpc>
                <a:spcPct val="105000"/>
              </a:lnSpc>
              <a:spcBef>
                <a:spcPts val="800"/>
              </a:spcBef>
              <a:buNone/>
            </a:pPr>
            <a:r>
              <a:rPr lang="el-GR" sz="2200" dirty="0" smtClean="0"/>
              <a:t>Μετασχηματίζεται </a:t>
            </a:r>
            <a:r>
              <a:rPr lang="el-GR" sz="2200" dirty="0"/>
              <a:t>ενδοκυτταρικά </a:t>
            </a:r>
            <a:r>
              <a:rPr lang="el-GR" sz="2200" dirty="0" smtClean="0"/>
              <a:t>σε </a:t>
            </a:r>
            <a:r>
              <a:rPr lang="el-GR" sz="2200" dirty="0"/>
              <a:t>δικτυωτά σωματίδιο (ΗΒ) που πολλαπλασιάζεται </a:t>
            </a:r>
            <a:r>
              <a:rPr lang="el-GR" sz="2200" dirty="0" smtClean="0"/>
              <a:t>σε </a:t>
            </a:r>
            <a:r>
              <a:rPr lang="el-GR" sz="2200" dirty="0"/>
              <a:t>100 νέα σωματίδια, τα οποία επανέρχονται στη μορφή του ΕΒ και στη συνέχεια εξέρχονται από το κύτταρο</a:t>
            </a:r>
            <a:r>
              <a:rPr lang="el-GR" sz="2200" dirty="0" smtClean="0"/>
              <a:t>.</a:t>
            </a:r>
          </a:p>
        </p:txBody>
      </p:sp>
      <p:pic>
        <p:nvPicPr>
          <p:cNvPr id="4" name="3 - Θέση περιεχομένου"/>
          <p:cNvPicPr>
            <a:picLocks/>
          </p:cNvPicPr>
          <p:nvPr/>
        </p:nvPicPr>
        <p:blipFill>
          <a:blip r:embed="rId2" cstate="print"/>
          <a:stretch>
            <a:fillRect/>
          </a:stretch>
        </p:blipFill>
        <p:spPr bwMode="auto">
          <a:xfrm>
            <a:off x="2267744" y="3645024"/>
            <a:ext cx="4698558" cy="266429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721734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435280" cy="5472608"/>
          </a:xfrm>
        </p:spPr>
        <p:txBody>
          <a:bodyPr>
            <a:noAutofit/>
          </a:bodyPr>
          <a:lstStyle/>
          <a:p>
            <a:pPr>
              <a:lnSpc>
                <a:spcPct val="105000"/>
              </a:lnSpc>
              <a:spcBef>
                <a:spcPts val="800"/>
              </a:spcBef>
            </a:pPr>
            <a:r>
              <a:rPr lang="el-GR" sz="2200" dirty="0" smtClean="0"/>
              <a:t>Η </a:t>
            </a:r>
            <a:r>
              <a:rPr lang="el-GR" sz="2200" dirty="0"/>
              <a:t>εργαστηριακή διάγνωση των </a:t>
            </a:r>
            <a:r>
              <a:rPr lang="el-GR" sz="2200" dirty="0" smtClean="0"/>
              <a:t>χλαμυδίων </a:t>
            </a:r>
            <a:r>
              <a:rPr lang="el-GR" sz="2200" dirty="0"/>
              <a:t>γινόταν στο παρελθόν σε καλλιέργειες κυττάρων. </a:t>
            </a:r>
            <a:endParaRPr lang="el-GR" sz="2200" dirty="0" smtClean="0"/>
          </a:p>
          <a:p>
            <a:pPr>
              <a:lnSpc>
                <a:spcPct val="105000"/>
              </a:lnSpc>
              <a:spcBef>
                <a:spcPts val="800"/>
              </a:spcBef>
            </a:pPr>
            <a:r>
              <a:rPr lang="el-GR" sz="2200" dirty="0" smtClean="0"/>
              <a:t>Τώρα χρησιμοποιείται </a:t>
            </a:r>
            <a:r>
              <a:rPr lang="el-GR" sz="2200" dirty="0"/>
              <a:t>η άμεση ανοσοφθορίζουσα τεχνική με σημασμένο μονοκλωνικό αντίσωμα που ανακαλύπτει τα στοιχειώδη σωματίδια (ΕΒ) στο επίχρισμα του </a:t>
            </a:r>
            <a:r>
              <a:rPr lang="el-GR" sz="2200" dirty="0" smtClean="0"/>
              <a:t>εκκρίματος </a:t>
            </a:r>
            <a:r>
              <a:rPr lang="el-GR" sz="2200" dirty="0"/>
              <a:t>της ουρήθρας (εικόνα). </a:t>
            </a:r>
            <a:r>
              <a:rPr lang="el-GR" sz="2200" dirty="0" smtClean="0"/>
              <a:t>Υπάρχει </a:t>
            </a:r>
            <a:r>
              <a:rPr lang="el-GR" sz="2200" dirty="0"/>
              <a:t>επίσης και τεχνική ανοσοπροσροφήσεως συνδεδεμένου </a:t>
            </a:r>
            <a:r>
              <a:rPr lang="el-GR" sz="2200" dirty="0" smtClean="0"/>
              <a:t>ενζύμου </a:t>
            </a:r>
            <a:r>
              <a:rPr lang="el-GR" sz="2200" dirty="0"/>
              <a:t>(Ε</a:t>
            </a:r>
            <a:r>
              <a:rPr lang="en-US" sz="2200" dirty="0"/>
              <a:t>LIS</a:t>
            </a:r>
            <a:r>
              <a:rPr lang="el-GR" sz="2200" dirty="0"/>
              <a:t>Α) για την ανεύρεση του χλαμυδιακού </a:t>
            </a:r>
            <a:r>
              <a:rPr lang="el-GR" sz="2200" dirty="0" smtClean="0"/>
              <a:t>αντιγόνου.</a:t>
            </a:r>
            <a:endParaRPr lang="el-GR" sz="2200" dirty="0"/>
          </a:p>
        </p:txBody>
      </p:sp>
      <p:sp>
        <p:nvSpPr>
          <p:cNvPr id="4" name="Τίτλος 3"/>
          <p:cNvSpPr>
            <a:spLocks noGrp="1"/>
          </p:cNvSpPr>
          <p:nvPr>
            <p:ph type="title"/>
          </p:nvPr>
        </p:nvSpPr>
        <p:spPr/>
        <p:txBody>
          <a:bodyPr/>
          <a:lstStyle/>
          <a:p>
            <a:r>
              <a:rPr lang="el-GR" dirty="0" smtClean="0"/>
              <a:t>Εργαστηριακή </a:t>
            </a:r>
            <a:r>
              <a:rPr lang="el-GR" dirty="0"/>
              <a:t>διάγνωση των </a:t>
            </a:r>
            <a:r>
              <a:rPr lang="el-GR" dirty="0" smtClean="0"/>
              <a:t>χλαμυδίων </a:t>
            </a:r>
            <a:endParaRPr lang="el-GR" dirty="0"/>
          </a:p>
        </p:txBody>
      </p:sp>
    </p:spTree>
    <p:extLst>
      <p:ext uri="{BB962C8B-B14F-4D97-AF65-F5344CB8AC3E}">
        <p14:creationId xmlns:p14="http://schemas.microsoft.com/office/powerpoint/2010/main" val="1040229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Άμεση ανοσοφθορίζουσα τεχνική για την ανακάλυψη του χλαμυδιακού αντιγόνου</a:t>
            </a:r>
          </a:p>
        </p:txBody>
      </p:sp>
      <p:sp>
        <p:nvSpPr>
          <p:cNvPr id="3" name="2 - Θέση περιεχομένου"/>
          <p:cNvSpPr>
            <a:spLocks noGrp="1"/>
          </p:cNvSpPr>
          <p:nvPr>
            <p:ph idx="1"/>
          </p:nvPr>
        </p:nvSpPr>
        <p:spPr>
          <a:xfrm>
            <a:off x="457200" y="1628800"/>
            <a:ext cx="8229600" cy="4608512"/>
          </a:xfrm>
        </p:spPr>
        <p:txBody>
          <a:bodyPr>
            <a:normAutofit/>
          </a:bodyPr>
          <a:lstStyle/>
          <a:p>
            <a:r>
              <a:rPr lang="el-GR" dirty="0" smtClean="0"/>
              <a:t>Το </a:t>
            </a:r>
            <a:r>
              <a:rPr lang="el-GR" dirty="0"/>
              <a:t>επίχρισμα του εκκρίματος </a:t>
            </a:r>
            <a:r>
              <a:rPr lang="el-GR" dirty="0" smtClean="0"/>
              <a:t>χρώννυται </a:t>
            </a:r>
            <a:r>
              <a:rPr lang="el-GR" dirty="0"/>
              <a:t>με φθοριοσημασμένο μονοκλωνικό </a:t>
            </a:r>
            <a:r>
              <a:rPr lang="el-GR" dirty="0" smtClean="0"/>
              <a:t>αντίσωμα </a:t>
            </a:r>
            <a:r>
              <a:rPr lang="el-GR" dirty="0"/>
              <a:t>το οποίο ενώνεται με το στοιχειώδες σωματίδιο (ΕΒ). Το σύμπλεγμα </a:t>
            </a:r>
            <a:r>
              <a:rPr lang="el-GR" dirty="0" smtClean="0"/>
              <a:t>φαίνεται </a:t>
            </a:r>
            <a:r>
              <a:rPr lang="el-GR" dirty="0"/>
              <a:t>στο φθορίζον μικροσκόπιο ως πράσινο </a:t>
            </a:r>
            <a:r>
              <a:rPr lang="el-GR" dirty="0" smtClean="0"/>
              <a:t>σωματίδιο.</a:t>
            </a:r>
          </a:p>
        </p:txBody>
      </p:sp>
    </p:spTree>
    <p:extLst>
      <p:ext uri="{BB962C8B-B14F-4D97-AF65-F5344CB8AC3E}">
        <p14:creationId xmlns:p14="http://schemas.microsoft.com/office/powerpoint/2010/main" val="386792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Γονόκοκκος </a:t>
            </a:r>
            <a:r>
              <a:rPr lang="el-GR" sz="3000" b="0" dirty="0" smtClean="0"/>
              <a:t>1/2</a:t>
            </a:r>
            <a:endParaRPr lang="el-GR" sz="3000" b="0" dirty="0"/>
          </a:p>
        </p:txBody>
      </p:sp>
      <p:sp>
        <p:nvSpPr>
          <p:cNvPr id="3" name="2 - Θέση περιεχομένου"/>
          <p:cNvSpPr>
            <a:spLocks noGrp="1"/>
          </p:cNvSpPr>
          <p:nvPr>
            <p:ph idx="1"/>
          </p:nvPr>
        </p:nvSpPr>
        <p:spPr/>
        <p:txBody>
          <a:bodyPr>
            <a:normAutofit/>
          </a:bodyPr>
          <a:lstStyle/>
          <a:p>
            <a:pPr marL="0" indent="0">
              <a:buNone/>
            </a:pPr>
            <a:r>
              <a:rPr lang="el-GR" b="1" dirty="0" smtClean="0"/>
              <a:t>Από </a:t>
            </a:r>
            <a:r>
              <a:rPr lang="el-GR" b="1" dirty="0"/>
              <a:t>τις ειδικές φλεγμονές του </a:t>
            </a:r>
            <a:r>
              <a:rPr lang="el-GR" b="1" dirty="0" smtClean="0"/>
              <a:t>ουροποιογεννητικού </a:t>
            </a:r>
            <a:r>
              <a:rPr lang="el-GR" b="1" dirty="0"/>
              <a:t>συστήματος αναφέρονται οι ακόλουθες:</a:t>
            </a:r>
          </a:p>
          <a:p>
            <a:r>
              <a:rPr lang="el-GR" b="1" dirty="0" smtClean="0"/>
              <a:t>Γονόκοκκος</a:t>
            </a:r>
            <a:r>
              <a:rPr lang="el-GR" dirty="0" smtClean="0"/>
              <a:t>:</a:t>
            </a:r>
          </a:p>
          <a:p>
            <a:pPr lvl="1" indent="-387350"/>
            <a:r>
              <a:rPr lang="el-GR" b="1" dirty="0" smtClean="0"/>
              <a:t>Η </a:t>
            </a:r>
            <a:r>
              <a:rPr lang="el-GR" b="1" dirty="0"/>
              <a:t>οξεία </a:t>
            </a:r>
            <a:r>
              <a:rPr lang="el-GR" dirty="0"/>
              <a:t>γονοκοκκική λοίμωξη της ουρήθρας και του προστάτη είναι πιθανό να </a:t>
            </a:r>
            <a:r>
              <a:rPr lang="el-GR" dirty="0" smtClean="0"/>
              <a:t>επηρεάζει</a:t>
            </a:r>
            <a:r>
              <a:rPr lang="el-GR" dirty="0"/>
              <a:t>, όπως άλλωστε όλες οι οξείες φλεγμονές του ουροποιογεννητικού συστήματος, την κινητικότητα και επιβίωση των σπερματοζωαρίων, δεν υπάρχουν όμως πολλές εργασίες σχετικές με το θέμα αυτό. </a:t>
            </a:r>
            <a:endParaRPr lang="el-GR" dirty="0" smtClean="0"/>
          </a:p>
          <a:p>
            <a:pPr lvl="1" indent="-387350"/>
            <a:r>
              <a:rPr lang="el-GR" b="1" dirty="0" smtClean="0"/>
              <a:t>Η </a:t>
            </a:r>
            <a:r>
              <a:rPr lang="el-GR" b="1" dirty="0"/>
              <a:t>χρόνια </a:t>
            </a:r>
            <a:r>
              <a:rPr lang="el-GR" dirty="0"/>
              <a:t>γονοκοκκική λοίμωξη με τις επιπλοκές της μπορεί να επηρεάσει το σπέρμα με δύο μηχανισμούς:</a:t>
            </a:r>
          </a:p>
          <a:p>
            <a:pPr>
              <a:buNone/>
            </a:pPr>
            <a:endParaRPr lang="el-GR" dirty="0"/>
          </a:p>
        </p:txBody>
      </p:sp>
    </p:spTree>
    <p:extLst>
      <p:ext uri="{BB962C8B-B14F-4D97-AF65-F5344CB8AC3E}">
        <p14:creationId xmlns:p14="http://schemas.microsoft.com/office/powerpoint/2010/main" val="1447372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Γονόκοκκος </a:t>
            </a:r>
            <a:r>
              <a:rPr lang="el-GR" sz="3000" b="0" dirty="0" smtClean="0"/>
              <a:t>2/2</a:t>
            </a:r>
            <a:endParaRPr lang="el-GR" dirty="0"/>
          </a:p>
        </p:txBody>
      </p:sp>
      <p:sp>
        <p:nvSpPr>
          <p:cNvPr id="3" name="2 - Θέση περιεχομένου"/>
          <p:cNvSpPr>
            <a:spLocks noGrp="1"/>
          </p:cNvSpPr>
          <p:nvPr>
            <p:ph idx="1"/>
          </p:nvPr>
        </p:nvSpPr>
        <p:spPr/>
        <p:txBody>
          <a:bodyPr/>
          <a:lstStyle/>
          <a:p>
            <a:pPr marL="514350" indent="-514350">
              <a:buFont typeface="+mj-lt"/>
              <a:buAutoNum type="romanLcPeriod"/>
            </a:pPr>
            <a:r>
              <a:rPr lang="el-GR" dirty="0" smtClean="0"/>
              <a:t>Με </a:t>
            </a:r>
            <a:r>
              <a:rPr lang="el-GR" dirty="0"/>
              <a:t>τη δημιουργία στενωμάτων της ουρήθρας (στο 14% των γονοκοκκικών λοιμώξεων χωρίς </a:t>
            </a:r>
            <a:r>
              <a:rPr lang="el-GR" dirty="0" smtClean="0"/>
              <a:t>θεραπεία</a:t>
            </a:r>
            <a:r>
              <a:rPr lang="el-GR" dirty="0"/>
              <a:t>), τα οποία προκαλούν υποτροπιάζουσες </a:t>
            </a:r>
            <a:r>
              <a:rPr lang="el-GR" dirty="0" smtClean="0"/>
              <a:t>προστατίτιδες </a:t>
            </a:r>
            <a:r>
              <a:rPr lang="el-GR" dirty="0"/>
              <a:t>ή επιδιδυμίτιδες.</a:t>
            </a:r>
          </a:p>
          <a:p>
            <a:pPr marL="514350" indent="-514350">
              <a:buFont typeface="+mj-lt"/>
              <a:buAutoNum type="romanLcPeriod"/>
            </a:pPr>
            <a:r>
              <a:rPr lang="el-GR" dirty="0" smtClean="0"/>
              <a:t>Με </a:t>
            </a:r>
            <a:r>
              <a:rPr lang="el-GR" dirty="0"/>
              <a:t>τη δημιουργία αποφράξεως των </a:t>
            </a:r>
            <a:r>
              <a:rPr lang="el-GR" dirty="0" smtClean="0"/>
              <a:t>εκφορητικών </a:t>
            </a:r>
            <a:r>
              <a:rPr lang="el-GR" dirty="0"/>
              <a:t>οδών του σπέρματος. </a:t>
            </a:r>
            <a:endParaRPr lang="el-GR" dirty="0" smtClean="0"/>
          </a:p>
          <a:p>
            <a:endParaRPr lang="el-GR" dirty="0"/>
          </a:p>
          <a:p>
            <a:pPr>
              <a:buFont typeface="Wingdings" panose="05000000000000000000" pitchFamily="2" charset="2"/>
              <a:buChar char="ü"/>
            </a:pPr>
            <a:r>
              <a:rPr lang="el-GR" dirty="0" smtClean="0"/>
              <a:t>Η </a:t>
            </a:r>
            <a:r>
              <a:rPr lang="el-GR" dirty="0"/>
              <a:t>έγκαιρη θεραπεία της γονοκοκκικής λοιμώξεως προλαμβάνει από τις </a:t>
            </a:r>
            <a:r>
              <a:rPr lang="el-GR" dirty="0" smtClean="0"/>
              <a:t>επιπλοκές αυτές.</a:t>
            </a:r>
            <a:endParaRPr lang="el-GR" dirty="0"/>
          </a:p>
        </p:txBody>
      </p:sp>
    </p:spTree>
    <p:extLst>
      <p:ext uri="{BB962C8B-B14F-4D97-AF65-F5344CB8AC3E}">
        <p14:creationId xmlns:p14="http://schemas.microsoft.com/office/powerpoint/2010/main" val="3646471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Φυματίωση του ουροποιογεννητικού </a:t>
            </a:r>
            <a:r>
              <a:rPr lang="el-GR" dirty="0" smtClean="0"/>
              <a:t>συστήματος </a:t>
            </a:r>
            <a:r>
              <a:rPr lang="el-GR" sz="3000" b="0" dirty="0" smtClean="0"/>
              <a:t>1/2</a:t>
            </a:r>
            <a:endParaRPr lang="el-GR" sz="3000" b="0" dirty="0"/>
          </a:p>
        </p:txBody>
      </p:sp>
      <p:sp>
        <p:nvSpPr>
          <p:cNvPr id="3" name="2 - Θέση περιεχομένου"/>
          <p:cNvSpPr>
            <a:spLocks noGrp="1"/>
          </p:cNvSpPr>
          <p:nvPr>
            <p:ph idx="1"/>
          </p:nvPr>
        </p:nvSpPr>
        <p:spPr>
          <a:xfrm>
            <a:off x="457200" y="1196752"/>
            <a:ext cx="8291264" cy="5616624"/>
          </a:xfrm>
        </p:spPr>
        <p:txBody>
          <a:bodyPr>
            <a:noAutofit/>
          </a:bodyPr>
          <a:lstStyle/>
          <a:p>
            <a:r>
              <a:rPr lang="el-GR" b="1" dirty="0" smtClean="0"/>
              <a:t>Φυματίωση </a:t>
            </a:r>
            <a:r>
              <a:rPr lang="el-GR" b="1" dirty="0"/>
              <a:t>του ουροποιογεννητικού </a:t>
            </a:r>
            <a:r>
              <a:rPr lang="el-GR" b="1" dirty="0" smtClean="0"/>
              <a:t>συστήματος</a:t>
            </a:r>
            <a:r>
              <a:rPr lang="el-GR" b="1" dirty="0"/>
              <a:t>: </a:t>
            </a:r>
            <a:endParaRPr lang="el-GR" b="1" dirty="0" smtClean="0"/>
          </a:p>
          <a:p>
            <a:pPr>
              <a:buFont typeface="Courier New" panose="02070309020205020404" pitchFamily="49" charset="0"/>
              <a:buChar char="o"/>
            </a:pPr>
            <a:r>
              <a:rPr lang="el-GR" dirty="0" smtClean="0"/>
              <a:t>Η </a:t>
            </a:r>
            <a:r>
              <a:rPr lang="el-GR" dirty="0"/>
              <a:t>πιο συχνή εντόπιση της </a:t>
            </a:r>
            <a:r>
              <a:rPr lang="el-GR" dirty="0" smtClean="0"/>
              <a:t>φυματίωσης παρατηρείται </a:t>
            </a:r>
            <a:r>
              <a:rPr lang="el-GR" dirty="0"/>
              <a:t>στις </a:t>
            </a:r>
            <a:r>
              <a:rPr lang="el-GR" b="1" dirty="0"/>
              <a:t>επιδιδυμίδες. </a:t>
            </a:r>
            <a:endParaRPr lang="el-GR" b="1" dirty="0" smtClean="0"/>
          </a:p>
          <a:p>
            <a:pPr>
              <a:buFont typeface="Courier New" panose="02070309020205020404" pitchFamily="49" charset="0"/>
              <a:buChar char="o"/>
            </a:pPr>
            <a:r>
              <a:rPr lang="el-GR" dirty="0" smtClean="0"/>
              <a:t>Η </a:t>
            </a:r>
            <a:r>
              <a:rPr lang="el-GR" dirty="0"/>
              <a:t>επιδιδυμίτιδα αυτή αποτελεί </a:t>
            </a:r>
            <a:r>
              <a:rPr lang="el-GR" dirty="0" smtClean="0"/>
              <a:t>εκδήλωση </a:t>
            </a:r>
            <a:r>
              <a:rPr lang="el-GR" dirty="0"/>
              <a:t>συστηματικής φυματιώσεως και έχει αποδειχθεί ότι σχεδόν πάντοτε συνυπάρχει με φυματίωση των νεφρών ή του προστάτη και των σπερματοδόχων </a:t>
            </a:r>
            <a:r>
              <a:rPr lang="el-GR" dirty="0" smtClean="0"/>
              <a:t>κύστεων</a:t>
            </a:r>
            <a:r>
              <a:rPr lang="el-GR" dirty="0"/>
              <a:t>. Η συνύπαρξη ολιγοασθενοσπερμίας η αζωοσπερμίας με ευαισθησία ή διόγκωση της επιδιδυμίδας επιβάλλει τον έλεγχο για πιθανή φυματίωση του </a:t>
            </a:r>
            <a:r>
              <a:rPr lang="el-GR" dirty="0" smtClean="0"/>
              <a:t>ουροποιογεννητικού </a:t>
            </a:r>
            <a:r>
              <a:rPr lang="el-GR" dirty="0"/>
              <a:t>συστήματος</a:t>
            </a:r>
            <a:r>
              <a:rPr lang="el-GR" dirty="0" smtClean="0"/>
              <a:t>.</a:t>
            </a:r>
            <a:endParaRPr lang="el-GR" dirty="0"/>
          </a:p>
        </p:txBody>
      </p:sp>
    </p:spTree>
    <p:extLst>
      <p:ext uri="{BB962C8B-B14F-4D97-AF65-F5344CB8AC3E}">
        <p14:creationId xmlns:p14="http://schemas.microsoft.com/office/powerpoint/2010/main" val="1562057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Φυματίωση του ουροποιογεννητικού </a:t>
            </a:r>
            <a:r>
              <a:rPr lang="el-GR" dirty="0" smtClean="0"/>
              <a:t>συστήματος </a:t>
            </a:r>
            <a:r>
              <a:rPr lang="el-GR" sz="3000" b="0" dirty="0" smtClean="0"/>
              <a:t>2/2</a:t>
            </a:r>
            <a:endParaRPr lang="el-GR" dirty="0"/>
          </a:p>
        </p:txBody>
      </p:sp>
      <p:sp>
        <p:nvSpPr>
          <p:cNvPr id="3" name="2 - Θέση περιεχομένου"/>
          <p:cNvSpPr>
            <a:spLocks noGrp="1"/>
          </p:cNvSpPr>
          <p:nvPr>
            <p:ph idx="1"/>
          </p:nvPr>
        </p:nvSpPr>
        <p:spPr>
          <a:xfrm>
            <a:off x="457200" y="1196752"/>
            <a:ext cx="8147248" cy="5616624"/>
          </a:xfrm>
        </p:spPr>
        <p:txBody>
          <a:bodyPr>
            <a:noAutofit/>
          </a:bodyPr>
          <a:lstStyle/>
          <a:p>
            <a:pPr>
              <a:buFont typeface="Courier New" panose="02070309020205020404" pitchFamily="49" charset="0"/>
              <a:buChar char="o"/>
            </a:pPr>
            <a:r>
              <a:rPr lang="el-GR" b="1" dirty="0" smtClean="0"/>
              <a:t>Πρωτοπαθής </a:t>
            </a:r>
            <a:r>
              <a:rPr lang="el-GR" b="1" dirty="0"/>
              <a:t>φυματιώδης ορχίτιδα είναι πολύ σπάνια</a:t>
            </a:r>
            <a:r>
              <a:rPr lang="el-GR" dirty="0"/>
              <a:t>, αλλά όλες οι περιπτώσεις φυματιώδους επιδιδυμίτιδας αν δεν θεραπευθούν </a:t>
            </a:r>
            <a:r>
              <a:rPr lang="el-GR" dirty="0" smtClean="0"/>
              <a:t>προκαλούν </a:t>
            </a:r>
            <a:r>
              <a:rPr lang="el-GR" dirty="0"/>
              <a:t>δευτεροπαθή ορχίτιδα με αναστολή της </a:t>
            </a:r>
            <a:r>
              <a:rPr lang="el-GR" dirty="0" smtClean="0"/>
              <a:t>σπερματογενέσεως</a:t>
            </a:r>
            <a:r>
              <a:rPr lang="el-GR" dirty="0"/>
              <a:t>. </a:t>
            </a:r>
            <a:endParaRPr lang="el-GR" dirty="0" smtClean="0"/>
          </a:p>
          <a:p>
            <a:pPr>
              <a:buFont typeface="Courier New" panose="02070309020205020404" pitchFamily="49" charset="0"/>
              <a:buChar char="o"/>
            </a:pPr>
            <a:r>
              <a:rPr lang="el-GR" dirty="0" smtClean="0"/>
              <a:t>Από </a:t>
            </a:r>
            <a:r>
              <a:rPr lang="el-GR" dirty="0"/>
              <a:t>την εποχή που εφαρμόζεται η τριπλή αντιφυματική αγωγή έχουν μειωθεί στο </a:t>
            </a:r>
            <a:r>
              <a:rPr lang="el-GR" dirty="0" smtClean="0"/>
              <a:t>ελάχιστο </a:t>
            </a:r>
            <a:r>
              <a:rPr lang="el-GR" dirty="0"/>
              <a:t>οι περιπτώσεις φυματιώσεως του </a:t>
            </a:r>
            <a:r>
              <a:rPr lang="el-GR" dirty="0" smtClean="0"/>
              <a:t>ουροποιογεννητικού συστήματος.</a:t>
            </a:r>
            <a:endParaRPr lang="el-GR" dirty="0"/>
          </a:p>
        </p:txBody>
      </p:sp>
    </p:spTree>
    <p:extLst>
      <p:ext uri="{BB962C8B-B14F-4D97-AF65-F5344CB8AC3E}">
        <p14:creationId xmlns:p14="http://schemas.microsoft.com/office/powerpoint/2010/main" val="1968510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Σύφιλη των </a:t>
            </a:r>
            <a:r>
              <a:rPr lang="el-GR" dirty="0" smtClean="0"/>
              <a:t>όρχεων</a:t>
            </a:r>
            <a:endParaRPr lang="el-GR" dirty="0"/>
          </a:p>
        </p:txBody>
      </p:sp>
      <p:sp>
        <p:nvSpPr>
          <p:cNvPr id="3" name="2 - Θέση περιεχομένου"/>
          <p:cNvSpPr>
            <a:spLocks noGrp="1"/>
          </p:cNvSpPr>
          <p:nvPr>
            <p:ph idx="1"/>
          </p:nvPr>
        </p:nvSpPr>
        <p:spPr/>
        <p:txBody>
          <a:bodyPr/>
          <a:lstStyle/>
          <a:p>
            <a:r>
              <a:rPr lang="el-GR" b="1" dirty="0" smtClean="0"/>
              <a:t>Σύφιλη </a:t>
            </a:r>
            <a:r>
              <a:rPr lang="el-GR" b="1" dirty="0"/>
              <a:t>των </a:t>
            </a:r>
            <a:r>
              <a:rPr lang="el-GR" b="1" dirty="0" smtClean="0"/>
              <a:t>όρχεων</a:t>
            </a:r>
          </a:p>
          <a:p>
            <a:pPr marL="355600" indent="0">
              <a:buNone/>
            </a:pPr>
            <a:r>
              <a:rPr lang="el-GR" dirty="0" smtClean="0"/>
              <a:t>Η </a:t>
            </a:r>
            <a:r>
              <a:rPr lang="el-GR" dirty="0"/>
              <a:t>εντόπιση αυτή είναι στην εποχή μας σπάνια εξαιτίας περιορισμού της </a:t>
            </a:r>
            <a:r>
              <a:rPr lang="el-GR" dirty="0" smtClean="0"/>
              <a:t>νόσου</a:t>
            </a:r>
            <a:r>
              <a:rPr lang="el-GR" dirty="0"/>
              <a:t>. </a:t>
            </a:r>
            <a:endParaRPr lang="el-GR" dirty="0" smtClean="0"/>
          </a:p>
          <a:p>
            <a:pPr marL="355600" indent="0">
              <a:buNone/>
            </a:pPr>
            <a:r>
              <a:rPr lang="el-GR" dirty="0" smtClean="0"/>
              <a:t>Η </a:t>
            </a:r>
            <a:r>
              <a:rPr lang="el-GR" dirty="0"/>
              <a:t>προσβολή των όρχεων εμφανίζεται με δύο μορφές: </a:t>
            </a:r>
            <a:r>
              <a:rPr lang="el-GR" b="1" dirty="0"/>
              <a:t>Την ινώδη </a:t>
            </a:r>
            <a:r>
              <a:rPr lang="el-GR" dirty="0"/>
              <a:t>και τη μορφή με δημιουργία </a:t>
            </a:r>
            <a:r>
              <a:rPr lang="el-GR" b="1" dirty="0"/>
              <a:t>κομμιωμάτων, </a:t>
            </a:r>
            <a:r>
              <a:rPr lang="el-GR" dirty="0"/>
              <a:t>ενώ οι επιδιδυμίδες παραμένουν </a:t>
            </a:r>
            <a:r>
              <a:rPr lang="el-GR" dirty="0" smtClean="0"/>
              <a:t>φυσιολογικές</a:t>
            </a:r>
            <a:r>
              <a:rPr lang="el-GR" dirty="0"/>
              <a:t>.</a:t>
            </a:r>
          </a:p>
          <a:p>
            <a:endParaRPr lang="el-GR" dirty="0"/>
          </a:p>
        </p:txBody>
      </p:sp>
    </p:spTree>
    <p:extLst>
      <p:ext uri="{BB962C8B-B14F-4D97-AF65-F5344CB8AC3E}">
        <p14:creationId xmlns:p14="http://schemas.microsoft.com/office/powerpoint/2010/main" val="360681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Κιρσοκήλη </a:t>
            </a:r>
            <a:r>
              <a:rPr lang="el-GR" sz="3000" b="0" dirty="0" smtClean="0"/>
              <a:t>1/11</a:t>
            </a:r>
            <a:endParaRPr lang="el-GR" sz="3000" b="0" dirty="0"/>
          </a:p>
        </p:txBody>
      </p:sp>
      <p:sp>
        <p:nvSpPr>
          <p:cNvPr id="3" name="2 - Θέση περιεχομένου"/>
          <p:cNvSpPr>
            <a:spLocks noGrp="1"/>
          </p:cNvSpPr>
          <p:nvPr>
            <p:ph idx="1"/>
          </p:nvPr>
        </p:nvSpPr>
        <p:spPr>
          <a:xfrm>
            <a:off x="457200" y="1196752"/>
            <a:ext cx="8363272" cy="5400600"/>
          </a:xfrm>
        </p:spPr>
        <p:txBody>
          <a:bodyPr>
            <a:noAutofit/>
          </a:bodyPr>
          <a:lstStyle/>
          <a:p>
            <a:r>
              <a:rPr lang="el-GR" sz="2200" b="1" dirty="0" smtClean="0"/>
              <a:t>Κιρσοκήλη </a:t>
            </a:r>
            <a:r>
              <a:rPr lang="el-GR" sz="2200" b="1" dirty="0"/>
              <a:t>είναι η διάταση του φλεβικού </a:t>
            </a:r>
            <a:r>
              <a:rPr lang="el-GR" sz="2200" b="1" dirty="0" smtClean="0"/>
              <a:t>πλέγματος </a:t>
            </a:r>
            <a:r>
              <a:rPr lang="el-GR" sz="2200" b="1" dirty="0"/>
              <a:t>του σπερματικού τόνου, του οποίου το αίμα </a:t>
            </a:r>
            <a:r>
              <a:rPr lang="el-GR" sz="2200" b="1" dirty="0" smtClean="0"/>
              <a:t>συγκεντρώνεται </a:t>
            </a:r>
            <a:r>
              <a:rPr lang="el-GR" sz="2200" b="1" dirty="0"/>
              <a:t>τελικά στην έσω σπερματική φλέβα. </a:t>
            </a:r>
          </a:p>
          <a:p>
            <a:r>
              <a:rPr lang="el-GR" sz="2200" dirty="0"/>
              <a:t>Η κιρσοκήλη δημιουργείται συνήθως αριστερά (σε </a:t>
            </a:r>
            <a:r>
              <a:rPr lang="el-GR" sz="2200" dirty="0" smtClean="0"/>
              <a:t>ποσοστό </a:t>
            </a:r>
            <a:r>
              <a:rPr lang="el-GR" sz="2200" dirty="0"/>
              <a:t>80 έως 98% των περιπτώσεων) λόγω της </a:t>
            </a:r>
            <a:r>
              <a:rPr lang="el-GR" sz="2200" dirty="0" smtClean="0"/>
              <a:t>κάθετης </a:t>
            </a:r>
            <a:r>
              <a:rPr lang="el-GR" sz="2200" dirty="0"/>
              <a:t>εκβολής της αριστερής έσω σπερματικής στη σύστοιχη νεφρική φλέβα, με αποτέλεσμα να </a:t>
            </a:r>
            <a:r>
              <a:rPr lang="el-GR" sz="2200" dirty="0" smtClean="0"/>
              <a:t>δημιουργούνται </a:t>
            </a:r>
            <a:r>
              <a:rPr lang="el-GR" sz="2200" dirty="0"/>
              <a:t>ευνοϊκές συνθήκες φλεβικής στάσεως. Η </a:t>
            </a:r>
            <a:r>
              <a:rPr lang="el-GR" sz="2200" dirty="0" smtClean="0"/>
              <a:t>δεξιά </a:t>
            </a:r>
            <a:r>
              <a:rPr lang="el-GR" sz="2200" dirty="0"/>
              <a:t>έσω σπερματική φλέβα εκβάλλει συνήθως </a:t>
            </a:r>
            <a:r>
              <a:rPr lang="el-GR" sz="2200" dirty="0" smtClean="0"/>
              <a:t>απευθείας </a:t>
            </a:r>
            <a:r>
              <a:rPr lang="el-GR" sz="2200" dirty="0"/>
              <a:t>και με οξεία γωνία στην κάτω κοίλη φλέβα και γι’ αυτό δεν δημιουργεί ευνοϊκές συνθήκες φλεβική στάσεως. </a:t>
            </a:r>
            <a:endParaRPr lang="el-GR" sz="2200" dirty="0" smtClean="0"/>
          </a:p>
          <a:p>
            <a:r>
              <a:rPr lang="el-GR" sz="2200" dirty="0" smtClean="0"/>
              <a:t>Οι </a:t>
            </a:r>
            <a:r>
              <a:rPr lang="el-GR" sz="2200" dirty="0"/>
              <a:t>ετερόπλευρες δεξιές κιρσοκήλες είναι σπάνιες (κάτω από 2%), οι αμφοτερόπλευρες όμως κιρσοκήλες είναι σαφώς συχνότερες (έως και 20%). </a:t>
            </a:r>
          </a:p>
        </p:txBody>
      </p:sp>
    </p:spTree>
    <p:extLst>
      <p:ext uri="{BB962C8B-B14F-4D97-AF65-F5344CB8AC3E}">
        <p14:creationId xmlns:p14="http://schemas.microsoft.com/office/powerpoint/2010/main" val="303840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Χιτώνες του όρχεως</a:t>
            </a:r>
            <a:endParaRPr lang="el-GR" dirty="0"/>
          </a:p>
        </p:txBody>
      </p:sp>
      <p:pic>
        <p:nvPicPr>
          <p:cNvPr id="4" name="3 - Θέση περιεχομένου" descr="Gray1148.png"/>
          <p:cNvPicPr>
            <a:picLocks noGrp="1" noChangeAspect="1"/>
          </p:cNvPicPr>
          <p:nvPr>
            <p:ph idx="1"/>
          </p:nvPr>
        </p:nvPicPr>
        <p:blipFill>
          <a:blip r:embed="rId3" cstate="print"/>
          <a:stretch>
            <a:fillRect/>
          </a:stretch>
        </p:blipFill>
        <p:spPr>
          <a:xfrm>
            <a:off x="1995488" y="1931194"/>
            <a:ext cx="5153025" cy="3571875"/>
          </a:xfrm>
        </p:spPr>
      </p:pic>
      <p:sp>
        <p:nvSpPr>
          <p:cNvPr id="5" name="Rectangle 7"/>
          <p:cNvSpPr/>
          <p:nvPr/>
        </p:nvSpPr>
        <p:spPr>
          <a:xfrm>
            <a:off x="2511360" y="6081934"/>
            <a:ext cx="412128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Gray1148</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ngbot"/>
              </a:rPr>
              <a:t>Pngbot</a:t>
            </a:r>
            <a:r>
              <a:rPr lang="en-US" sz="1200" dirty="0">
                <a:latin typeface="+mn-lt"/>
              </a:rPr>
              <a:t> </a:t>
            </a:r>
            <a:r>
              <a:rPr lang="el-GR" sz="1200" dirty="0" smtClean="0">
                <a:solidFill>
                  <a:prstClr val="black">
                    <a:lumMod val="75000"/>
                    <a:lumOff val="25000"/>
                  </a:prstClr>
                </a:solidFill>
                <a:latin typeface="+mn-lt"/>
              </a:rPr>
              <a:t>διαθέσιμη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469903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2/11</a:t>
            </a:r>
            <a:endParaRPr lang="el-GR" dirty="0"/>
          </a:p>
        </p:txBody>
      </p:sp>
      <p:sp>
        <p:nvSpPr>
          <p:cNvPr id="3" name="2 - Θέση περιεχομένου"/>
          <p:cNvSpPr>
            <a:spLocks noGrp="1"/>
          </p:cNvSpPr>
          <p:nvPr>
            <p:ph idx="1"/>
          </p:nvPr>
        </p:nvSpPr>
        <p:spPr/>
        <p:txBody>
          <a:bodyPr/>
          <a:lstStyle/>
          <a:p>
            <a:pPr marL="0" indent="0">
              <a:buNone/>
            </a:pPr>
            <a:r>
              <a:rPr lang="el-GR" b="1" dirty="0" smtClean="0"/>
              <a:t>Η </a:t>
            </a:r>
            <a:r>
              <a:rPr lang="el-GR" b="1" dirty="0"/>
              <a:t>συχνότητα κιρσοκήλης ως αιτίου ανδρικής υπογονιμότητας κυμαίνεται από 21 έως 25,2%.  </a:t>
            </a:r>
          </a:p>
          <a:p>
            <a:r>
              <a:rPr lang="el-GR" dirty="0"/>
              <a:t>Ο μηχανισμός με τον οποίο η κιρσοκήλη </a:t>
            </a:r>
            <a:r>
              <a:rPr lang="el-GR" dirty="0" smtClean="0"/>
              <a:t>επηρεάζει </a:t>
            </a:r>
            <a:r>
              <a:rPr lang="el-GR" dirty="0"/>
              <a:t>δυσμενώς τη γονιμότητα του σπέρματος δεν έχει πλήρως διευκρινισθεί. </a:t>
            </a:r>
            <a:endParaRPr lang="el-GR" dirty="0" smtClean="0"/>
          </a:p>
          <a:p>
            <a:r>
              <a:rPr lang="el-GR" dirty="0" smtClean="0"/>
              <a:t>Μία </a:t>
            </a:r>
            <a:r>
              <a:rPr lang="el-GR" dirty="0"/>
              <a:t>θεωρία υποστηρίζει </a:t>
            </a:r>
            <a:r>
              <a:rPr lang="el-GR" dirty="0" smtClean="0"/>
              <a:t>ότι </a:t>
            </a:r>
            <a:r>
              <a:rPr lang="el-GR" dirty="0"/>
              <a:t>η πιθανή αύξηση της θερμοκρασίας των όρχεων από τη φλεβική στάση δρα βλαπτικά στη σπερματογένεση. </a:t>
            </a:r>
            <a:endParaRPr lang="el-GR" dirty="0" smtClean="0"/>
          </a:p>
          <a:p>
            <a:r>
              <a:rPr lang="el-GR" dirty="0" smtClean="0"/>
              <a:t>Άμεσες </a:t>
            </a:r>
            <a:r>
              <a:rPr lang="el-GR" dirty="0"/>
              <a:t>όμως μετρήσεις της θερμοκρασίας των </a:t>
            </a:r>
            <a:r>
              <a:rPr lang="el-GR" dirty="0" smtClean="0"/>
              <a:t>όρχεων </a:t>
            </a:r>
            <a:r>
              <a:rPr lang="el-GR" dirty="0"/>
              <a:t>σε γόνιμους και υπογόνιμους άνδρες με </a:t>
            </a:r>
            <a:r>
              <a:rPr lang="el-GR" dirty="0" smtClean="0"/>
              <a:t>κιρσοκήλη </a:t>
            </a:r>
            <a:r>
              <a:rPr lang="el-GR" dirty="0"/>
              <a:t>δεν απέδειξαν σημαντικές διαφορές </a:t>
            </a:r>
            <a:r>
              <a:rPr lang="el-GR" dirty="0" smtClean="0"/>
              <a:t>θερμοκρασίας</a:t>
            </a:r>
            <a:r>
              <a:rPr lang="el-GR" dirty="0"/>
              <a:t>.</a:t>
            </a:r>
          </a:p>
        </p:txBody>
      </p:sp>
    </p:spTree>
    <p:extLst>
      <p:ext uri="{BB962C8B-B14F-4D97-AF65-F5344CB8AC3E}">
        <p14:creationId xmlns:p14="http://schemas.microsoft.com/office/powerpoint/2010/main" val="3829768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3/11</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a:t>Αντίθετα, αναφέρεται ότι σημαντικός αριθμός ανδρών που παρουσίασαν βελτίωση της σπερματογενέσεως μετά την εγχειρητική διόρθωση της κιρσοκήλης εμφάνισαν συγχρόνως και πτώση της </a:t>
            </a:r>
            <a:r>
              <a:rPr lang="el-GR" dirty="0" smtClean="0"/>
              <a:t>θερμοκρασίας </a:t>
            </a:r>
            <a:r>
              <a:rPr lang="el-GR" dirty="0"/>
              <a:t>του αριστερού </a:t>
            </a:r>
            <a:r>
              <a:rPr lang="el-GR" dirty="0" smtClean="0"/>
              <a:t>όρχεως</a:t>
            </a:r>
            <a:r>
              <a:rPr lang="el-GR" dirty="0"/>
              <a:t>. </a:t>
            </a:r>
            <a:endParaRPr lang="el-GR" dirty="0" smtClean="0"/>
          </a:p>
          <a:p>
            <a:r>
              <a:rPr lang="el-GR" dirty="0" smtClean="0"/>
              <a:t>Μία </a:t>
            </a:r>
            <a:r>
              <a:rPr lang="el-GR" dirty="0"/>
              <a:t>δεύτερη θεωρία αποδίδει τη βλαπτική επίδραση της </a:t>
            </a:r>
            <a:r>
              <a:rPr lang="el-GR" dirty="0"/>
              <a:t>κιρσοκήλης</a:t>
            </a:r>
            <a:r>
              <a:rPr lang="el-GR" dirty="0"/>
              <a:t> σε ανάστροφη ροή αίματος από την αριστερή νεφρική προς τη σύστοιχη έσω σπερματική φλέβα, με αποτέλεσμα τα στεροειδή του φλοιού να μεταφέρονται στον αριστερό όρχι και με τη φλεβική επικοινωνία ανάμεσα στα δύο ημιμόρια του οσχέου και στο δεξιό όρχι. </a:t>
            </a:r>
            <a:endParaRPr lang="el-GR" dirty="0" smtClean="0"/>
          </a:p>
          <a:p>
            <a:r>
              <a:rPr lang="el-GR" dirty="0" smtClean="0"/>
              <a:t>Εντούτοις </a:t>
            </a:r>
            <a:r>
              <a:rPr lang="el-GR" dirty="0"/>
              <a:t>άμεσες μετρήσεις των στεροειδών του φλοιού στην έσω σπερματική φλέβα δεν έδειξαν σημαντική αύξηση των επιπέδων τους στους άνδρες με </a:t>
            </a:r>
            <a:r>
              <a:rPr lang="el-GR" dirty="0" smtClean="0"/>
              <a:t>κιρσοκήλη.</a:t>
            </a:r>
            <a:endParaRPr lang="el-GR" dirty="0"/>
          </a:p>
        </p:txBody>
      </p:sp>
    </p:spTree>
    <p:extLst>
      <p:ext uri="{BB962C8B-B14F-4D97-AF65-F5344CB8AC3E}">
        <p14:creationId xmlns:p14="http://schemas.microsoft.com/office/powerpoint/2010/main" val="351063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4/11</a:t>
            </a:r>
            <a:endParaRPr lang="el-GR" dirty="0"/>
          </a:p>
        </p:txBody>
      </p:sp>
      <p:sp>
        <p:nvSpPr>
          <p:cNvPr id="3" name="2 - Θέση περιεχομένου"/>
          <p:cNvSpPr>
            <a:spLocks noGrp="1"/>
          </p:cNvSpPr>
          <p:nvPr>
            <p:ph idx="1"/>
          </p:nvPr>
        </p:nvSpPr>
        <p:spPr/>
        <p:txBody>
          <a:bodyPr/>
          <a:lstStyle/>
          <a:p>
            <a:r>
              <a:rPr lang="el-GR" dirty="0"/>
              <a:t>Μία τρίτη θεωρία αναφέρεται στην </a:t>
            </a:r>
            <a:r>
              <a:rPr lang="el-GR" dirty="0" smtClean="0"/>
              <a:t>αύξηση </a:t>
            </a:r>
            <a:r>
              <a:rPr lang="el-GR" dirty="0"/>
              <a:t>της ενδοορχικής πιέσεως από τη χρόνια </a:t>
            </a:r>
            <a:r>
              <a:rPr lang="el-GR" dirty="0" smtClean="0"/>
              <a:t>φλεβική </a:t>
            </a:r>
            <a:r>
              <a:rPr lang="el-GR" dirty="0"/>
              <a:t>στάση. </a:t>
            </a:r>
            <a:endParaRPr lang="el-GR" dirty="0" smtClean="0"/>
          </a:p>
          <a:p>
            <a:r>
              <a:rPr lang="el-GR" dirty="0" smtClean="0"/>
              <a:t>Το </a:t>
            </a:r>
            <a:r>
              <a:rPr lang="el-GR" dirty="0"/>
              <a:t>ορχικό παρέγχυμα περιβάλλεται από σχετικώς ανελαστικό ινώδη χιτώνα και κάθε αίτιο που αυξάνει την ενδοορχική πίεση, όπως το οίδημα από τη φλεβική στάση (κιρσοκήλη) ή το διάμεσο </a:t>
            </a:r>
            <a:r>
              <a:rPr lang="el-GR" dirty="0" smtClean="0"/>
              <a:t>φλεγμονώδες </a:t>
            </a:r>
            <a:r>
              <a:rPr lang="el-GR" dirty="0"/>
              <a:t>οίδημα (ορχίτιδες) είναι δυνατό να προκαλέσει βλάβη στα σπερματικά σωληνάρια.</a:t>
            </a:r>
          </a:p>
          <a:p>
            <a:endParaRPr lang="el-GR" dirty="0"/>
          </a:p>
        </p:txBody>
      </p:sp>
    </p:spTree>
    <p:extLst>
      <p:ext uri="{BB962C8B-B14F-4D97-AF65-F5344CB8AC3E}">
        <p14:creationId xmlns:p14="http://schemas.microsoft.com/office/powerpoint/2010/main" val="2148113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5/11</a:t>
            </a:r>
            <a:endParaRPr lang="el-GR" dirty="0"/>
          </a:p>
        </p:txBody>
      </p:sp>
      <p:sp>
        <p:nvSpPr>
          <p:cNvPr id="3" name="2 - Θέση περιεχομένου"/>
          <p:cNvSpPr>
            <a:spLocks noGrp="1"/>
          </p:cNvSpPr>
          <p:nvPr>
            <p:ph idx="1"/>
          </p:nvPr>
        </p:nvSpPr>
        <p:spPr/>
        <p:txBody>
          <a:bodyPr/>
          <a:lstStyle/>
          <a:p>
            <a:r>
              <a:rPr lang="el-GR" dirty="0"/>
              <a:t>Πρέπει να τονισθεί ιδιαίτερα ότι η κλινική </a:t>
            </a:r>
            <a:r>
              <a:rPr lang="el-GR" dirty="0" smtClean="0"/>
              <a:t>παρουσία </a:t>
            </a:r>
            <a:r>
              <a:rPr lang="el-GR" dirty="0"/>
              <a:t>κιρσοκήλης δεν σημαίνει κατ' ανάγκη και βλάβη της σπερματογενέσεως. </a:t>
            </a:r>
            <a:endParaRPr lang="el-GR" dirty="0" smtClean="0"/>
          </a:p>
          <a:p>
            <a:r>
              <a:rPr lang="el-GR" dirty="0" smtClean="0"/>
              <a:t>Η </a:t>
            </a:r>
            <a:r>
              <a:rPr lang="en-US" dirty="0"/>
              <a:t>W</a:t>
            </a:r>
            <a:r>
              <a:rPr lang="el-GR" dirty="0"/>
              <a:t>ΗΟ (1987) τονίζει ότι η </a:t>
            </a:r>
            <a:r>
              <a:rPr lang="el-GR" dirty="0" smtClean="0"/>
              <a:t>κιρσοκήλη </a:t>
            </a:r>
            <a:r>
              <a:rPr lang="el-GR" dirty="0"/>
              <a:t>πρέπει να θεωρείται αίτιο ανδρικής υπογονιμότητας μόνον εφόσον αποδειχθεί σε αρκετά σπερμοδιαγράμματα ότι προκαλεί διαταραχή στην </a:t>
            </a:r>
            <a:r>
              <a:rPr lang="el-GR" dirty="0" smtClean="0"/>
              <a:t>ποιότητα </a:t>
            </a:r>
            <a:r>
              <a:rPr lang="el-GR" dirty="0"/>
              <a:t>του σπέρματος.</a:t>
            </a:r>
          </a:p>
          <a:p>
            <a:r>
              <a:rPr lang="el-GR" b="1" dirty="0"/>
              <a:t>Η κιρσοκήλη μπορεί να προκαλέσει ποικιλία </a:t>
            </a:r>
            <a:r>
              <a:rPr lang="el-GR" b="1" dirty="0" smtClean="0"/>
              <a:t>διαταραχών </a:t>
            </a:r>
            <a:r>
              <a:rPr lang="el-GR" b="1" dirty="0"/>
              <a:t>της ποιότητος του σπέρματος</a:t>
            </a:r>
            <a:r>
              <a:rPr lang="el-GR" dirty="0"/>
              <a:t>. Μία συνήθης σχετικά εικόνα που χαρακτηρίζεται ως μη ειδική </a:t>
            </a:r>
            <a:r>
              <a:rPr lang="el-GR" dirty="0" smtClean="0"/>
              <a:t>εικόνα </a:t>
            </a:r>
            <a:r>
              <a:rPr lang="en-US" dirty="0"/>
              <a:t>stress</a:t>
            </a:r>
            <a:r>
              <a:rPr lang="el-GR" dirty="0"/>
              <a:t> των σπερματοζωαρίων περιλαμβάνει τα ακόλουθα:</a:t>
            </a:r>
          </a:p>
          <a:p>
            <a:endParaRPr lang="el-GR" dirty="0"/>
          </a:p>
        </p:txBody>
      </p:sp>
    </p:spTree>
    <p:extLst>
      <p:ext uri="{BB962C8B-B14F-4D97-AF65-F5344CB8AC3E}">
        <p14:creationId xmlns:p14="http://schemas.microsoft.com/office/powerpoint/2010/main" val="1805141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6/11</a:t>
            </a:r>
            <a:endParaRPr lang="el-GR" dirty="0"/>
          </a:p>
        </p:txBody>
      </p:sp>
      <p:sp>
        <p:nvSpPr>
          <p:cNvPr id="3" name="2 - Θέση περιεχομένου"/>
          <p:cNvSpPr>
            <a:spLocks noGrp="1"/>
          </p:cNvSpPr>
          <p:nvPr>
            <p:ph idx="1"/>
          </p:nvPr>
        </p:nvSpPr>
        <p:spPr/>
        <p:txBody>
          <a:bodyPr>
            <a:normAutofit fontScale="92500"/>
          </a:bodyPr>
          <a:lstStyle/>
          <a:p>
            <a:pPr marL="457200" indent="-457200">
              <a:buFont typeface="+mj-lt"/>
              <a:buAutoNum type="arabicPeriod"/>
            </a:pPr>
            <a:r>
              <a:rPr lang="el-GR" dirty="0" smtClean="0"/>
              <a:t>Μικρή </a:t>
            </a:r>
            <a:r>
              <a:rPr lang="el-GR" dirty="0"/>
              <a:t>ή </a:t>
            </a:r>
            <a:r>
              <a:rPr lang="el-GR" dirty="0" smtClean="0"/>
              <a:t>ασήμαντη επίδραση στον αριθμό των </a:t>
            </a:r>
            <a:r>
              <a:rPr lang="el-GR" dirty="0"/>
              <a:t>σπερματοζωαρίων. Σπανιότερα η κιρσοκήλη, συνήθως η αμφοτεροπλευρη, μπορεί να </a:t>
            </a:r>
            <a:r>
              <a:rPr lang="el-GR" dirty="0" smtClean="0"/>
              <a:t>προκαλέσει μέχρι </a:t>
            </a:r>
            <a:r>
              <a:rPr lang="el-GR" dirty="0"/>
              <a:t>και αζωοσπερμία. </a:t>
            </a:r>
            <a:endParaRPr lang="el-GR" dirty="0" smtClean="0"/>
          </a:p>
          <a:p>
            <a:r>
              <a:rPr lang="el-GR" dirty="0" smtClean="0"/>
              <a:t>Κατά </a:t>
            </a:r>
            <a:r>
              <a:rPr lang="el-GR" dirty="0"/>
              <a:t>την </a:t>
            </a:r>
            <a:r>
              <a:rPr lang="en-US" dirty="0"/>
              <a:t>W</a:t>
            </a:r>
            <a:r>
              <a:rPr lang="el-GR" dirty="0"/>
              <a:t>ΉΟ (1987) η </a:t>
            </a:r>
            <a:r>
              <a:rPr lang="el-GR" dirty="0" smtClean="0"/>
              <a:t>επίπτωση </a:t>
            </a:r>
            <a:r>
              <a:rPr lang="el-GR" dirty="0"/>
              <a:t>αζωοοπερμίας σε ασθενείς με κιρσοκήλη </a:t>
            </a:r>
            <a:r>
              <a:rPr lang="el-GR" dirty="0" smtClean="0"/>
              <a:t>αναφέρεται </a:t>
            </a:r>
            <a:r>
              <a:rPr lang="el-GR" dirty="0"/>
              <a:t>μέχρι και 9,5%.  Έχει αποδειχθεί ότι η αμφοτερόπλευρη κιρσοκήλη μπορεί να προκαλέσει διακοπή της σπερματογενέσεως στο επίπεδο </a:t>
            </a:r>
            <a:r>
              <a:rPr lang="el-GR" dirty="0" smtClean="0"/>
              <a:t>των σπερματοκυττάρων </a:t>
            </a:r>
            <a:r>
              <a:rPr lang="el-GR" dirty="0"/>
              <a:t>και </a:t>
            </a:r>
            <a:r>
              <a:rPr lang="el-GR" dirty="0" smtClean="0"/>
              <a:t> εγχείρηση </a:t>
            </a:r>
            <a:r>
              <a:rPr lang="el-GR" dirty="0"/>
              <a:t>της κιρσοκήλης αναστρέφει συνήθως τη βλάβη. </a:t>
            </a:r>
            <a:endParaRPr lang="el-GR" dirty="0" smtClean="0"/>
          </a:p>
          <a:p>
            <a:r>
              <a:rPr lang="el-GR" dirty="0" smtClean="0"/>
              <a:t>Επιβάλλεται </a:t>
            </a:r>
            <a:r>
              <a:rPr lang="el-GR" dirty="0"/>
              <a:t>όμως μεγάλη προσοχή για να διευκρινισθεί κατά πόσο η κιρσοκήλη συνυπάρχει με πρωτοπαθή ορχική βλάβη ή </a:t>
            </a:r>
            <a:r>
              <a:rPr lang="el-GR" dirty="0" smtClean="0"/>
              <a:t>απόφραξη.</a:t>
            </a:r>
            <a:endParaRPr lang="el-GR" dirty="0"/>
          </a:p>
        </p:txBody>
      </p:sp>
    </p:spTree>
    <p:extLst>
      <p:ext uri="{BB962C8B-B14F-4D97-AF65-F5344CB8AC3E}">
        <p14:creationId xmlns:p14="http://schemas.microsoft.com/office/powerpoint/2010/main" val="971766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7/11</a:t>
            </a:r>
            <a:endParaRPr lang="el-GR" dirty="0"/>
          </a:p>
        </p:txBody>
      </p:sp>
      <p:sp>
        <p:nvSpPr>
          <p:cNvPr id="3" name="2 - Θέση περιεχομένου"/>
          <p:cNvSpPr>
            <a:spLocks noGrp="1"/>
          </p:cNvSpPr>
          <p:nvPr>
            <p:ph idx="1"/>
          </p:nvPr>
        </p:nvSpPr>
        <p:spPr/>
        <p:txBody>
          <a:bodyPr/>
          <a:lstStyle/>
          <a:p>
            <a:pPr marL="457200" indent="-457200">
              <a:buFont typeface="+mj-lt"/>
              <a:buAutoNum type="arabicPeriod" startAt="2"/>
            </a:pPr>
            <a:r>
              <a:rPr lang="el-GR" dirty="0" smtClean="0"/>
              <a:t>Σαφής </a:t>
            </a:r>
            <a:r>
              <a:rPr lang="el-GR" dirty="0"/>
              <a:t>μείωση της κινητικότητας και μάλιστα της ζωηρής προωθητικής κινητικότητας των </a:t>
            </a:r>
            <a:r>
              <a:rPr lang="el-GR" dirty="0" smtClean="0"/>
              <a:t>σπερματοζωαρίων</a:t>
            </a:r>
            <a:r>
              <a:rPr lang="el-GR" dirty="0"/>
              <a:t>. </a:t>
            </a:r>
            <a:endParaRPr lang="el-GR" dirty="0" smtClean="0"/>
          </a:p>
          <a:p>
            <a:r>
              <a:rPr lang="el-GR" dirty="0" smtClean="0"/>
              <a:t>Μάλιστα </a:t>
            </a:r>
            <a:r>
              <a:rPr lang="el-GR" dirty="0"/>
              <a:t>η μείωση αυτή παρατηρείται </a:t>
            </a:r>
            <a:r>
              <a:rPr lang="el-GR" dirty="0" smtClean="0"/>
              <a:t>από τα </a:t>
            </a:r>
            <a:r>
              <a:rPr lang="el-GR" dirty="0"/>
              <a:t>πρώτα λεπτά μετά την εκσπερμάτιση, ενώ στις λοιμώξεις των επικουρικών αδένων συνήθως μετά τη δεύτερη ώρα (ταχεία μείωση μεταξύ πρώτης και </a:t>
            </a:r>
            <a:r>
              <a:rPr lang="el-GR" dirty="0" smtClean="0"/>
              <a:t>δεύτερης </a:t>
            </a:r>
            <a:r>
              <a:rPr lang="el-GR" dirty="0"/>
              <a:t>ώρας).</a:t>
            </a:r>
          </a:p>
          <a:p>
            <a:endParaRPr lang="el-GR" dirty="0"/>
          </a:p>
        </p:txBody>
      </p:sp>
    </p:spTree>
    <p:extLst>
      <p:ext uri="{BB962C8B-B14F-4D97-AF65-F5344CB8AC3E}">
        <p14:creationId xmlns:p14="http://schemas.microsoft.com/office/powerpoint/2010/main" val="20061818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8/11</a:t>
            </a:r>
            <a:endParaRPr lang="el-GR"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3"/>
            </a:pPr>
            <a:r>
              <a:rPr lang="el-GR" b="1" dirty="0" smtClean="0"/>
              <a:t>Πρόκληση </a:t>
            </a:r>
            <a:r>
              <a:rPr lang="el-GR" b="1" dirty="0"/>
              <a:t>ποικιλίας διαταραχών στη </a:t>
            </a:r>
            <a:r>
              <a:rPr lang="el-GR" b="1" dirty="0" smtClean="0"/>
              <a:t>μορφολογία </a:t>
            </a:r>
            <a:r>
              <a:rPr lang="el-GR" dirty="0"/>
              <a:t>των σπερματοζωαρίων. </a:t>
            </a:r>
            <a:endParaRPr lang="el-GR" dirty="0" smtClean="0"/>
          </a:p>
          <a:p>
            <a:r>
              <a:rPr lang="el-GR" dirty="0" smtClean="0"/>
              <a:t>Συνηθέστερες θεωρούνται </a:t>
            </a:r>
            <a:r>
              <a:rPr lang="el-GR" dirty="0"/>
              <a:t>οι επιμήκεις ή οξύαιχμες κεφαλές (</a:t>
            </a:r>
            <a:r>
              <a:rPr lang="en-US" dirty="0"/>
              <a:t>tapering forms</a:t>
            </a:r>
            <a:r>
              <a:rPr lang="el-GR" dirty="0"/>
              <a:t>) και οι βλάβες του μέσου τμήματος, χωρίς όμως να αποκλείεται καμία μορφολογική ανωμαλία κεφαλής, μέσου τμήματος ή ουράς ή και συνδυασμός αυτών</a:t>
            </a:r>
            <a:r>
              <a:rPr lang="el-GR" dirty="0" smtClean="0"/>
              <a:t>.</a:t>
            </a:r>
            <a:endParaRPr lang="el-GR" dirty="0"/>
          </a:p>
        </p:txBody>
      </p:sp>
    </p:spTree>
    <p:extLst>
      <p:ext uri="{BB962C8B-B14F-4D97-AF65-F5344CB8AC3E}">
        <p14:creationId xmlns:p14="http://schemas.microsoft.com/office/powerpoint/2010/main" val="18688904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9/11</a:t>
            </a:r>
            <a:endParaRPr lang="el-GR"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4"/>
            </a:pPr>
            <a:r>
              <a:rPr lang="el-GR" b="1" dirty="0" smtClean="0"/>
              <a:t>Αύξηση </a:t>
            </a:r>
            <a:r>
              <a:rPr lang="el-GR" b="1" dirty="0"/>
              <a:t>του αριθμού των αώρων </a:t>
            </a:r>
            <a:r>
              <a:rPr lang="el-GR" dirty="0"/>
              <a:t>κυττάρων της σπερματικής σειράς πάνω από 5% και συχνή </a:t>
            </a:r>
            <a:r>
              <a:rPr lang="el-GR" dirty="0" smtClean="0"/>
              <a:t>εμφάνιση κυτταροπλασματικού </a:t>
            </a:r>
            <a:r>
              <a:rPr lang="el-GR" dirty="0"/>
              <a:t>υπολείμματος στα </a:t>
            </a:r>
            <a:r>
              <a:rPr lang="el-GR" dirty="0" smtClean="0"/>
              <a:t>σπερματοζωάρια </a:t>
            </a:r>
            <a:r>
              <a:rPr lang="el-GR" dirty="0"/>
              <a:t>(σημείο ανωριμότητας).</a:t>
            </a:r>
          </a:p>
          <a:p>
            <a:r>
              <a:rPr lang="el-GR" b="1" dirty="0"/>
              <a:t>Η ανεύρεση λοιπόν σαφούς </a:t>
            </a:r>
            <a:r>
              <a:rPr lang="el-GR" b="1" dirty="0" smtClean="0"/>
              <a:t>μείωσης </a:t>
            </a:r>
            <a:r>
              <a:rPr lang="el-GR" b="1" dirty="0"/>
              <a:t>της </a:t>
            </a:r>
            <a:r>
              <a:rPr lang="el-GR" b="1" dirty="0" smtClean="0"/>
              <a:t>κινητικότητας</a:t>
            </a:r>
            <a:r>
              <a:rPr lang="el-GR" b="1" dirty="0"/>
              <a:t>, της μορφολογίας και της </a:t>
            </a:r>
            <a:r>
              <a:rPr lang="el-GR" b="1" dirty="0" smtClean="0"/>
              <a:t>ωρίμανσης </a:t>
            </a:r>
            <a:r>
              <a:rPr lang="el-GR" dirty="0"/>
              <a:t>των σπερματοζωαρίων με παραμονή φυσιολογικού </a:t>
            </a:r>
            <a:r>
              <a:rPr lang="el-GR" dirty="0" smtClean="0"/>
              <a:t>αριθμού </a:t>
            </a:r>
            <a:r>
              <a:rPr lang="el-GR" dirty="0"/>
              <a:t>ή </a:t>
            </a:r>
            <a:r>
              <a:rPr lang="el-GR" dirty="0" smtClean="0"/>
              <a:t>ελαφράς </a:t>
            </a:r>
            <a:r>
              <a:rPr lang="el-GR" dirty="0"/>
              <a:t>ολιγοσπερμίας, είναι μικροσκοπικά ευρήματα συμβατά με τη διάγνωση της κιρσοκήλης, ιδιαίτερα σε άνδρες με δευτεροπαθή </a:t>
            </a:r>
            <a:r>
              <a:rPr lang="el-GR" dirty="0" smtClean="0"/>
              <a:t>υπογονιμότητα.</a:t>
            </a:r>
            <a:endParaRPr lang="el-GR" dirty="0"/>
          </a:p>
        </p:txBody>
      </p:sp>
    </p:spTree>
    <p:extLst>
      <p:ext uri="{BB962C8B-B14F-4D97-AF65-F5344CB8AC3E}">
        <p14:creationId xmlns:p14="http://schemas.microsoft.com/office/powerpoint/2010/main" val="1307180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10/11</a:t>
            </a:r>
            <a:endParaRPr lang="el-GR" dirty="0"/>
          </a:p>
        </p:txBody>
      </p:sp>
      <p:sp>
        <p:nvSpPr>
          <p:cNvPr id="3" name="2 - Θέση περιεχομένου"/>
          <p:cNvSpPr>
            <a:spLocks noGrp="1"/>
          </p:cNvSpPr>
          <p:nvPr>
            <p:ph idx="1"/>
          </p:nvPr>
        </p:nvSpPr>
        <p:spPr/>
        <p:txBody>
          <a:bodyPr>
            <a:normAutofit fontScale="92500"/>
          </a:bodyPr>
          <a:lstStyle/>
          <a:p>
            <a:r>
              <a:rPr lang="el-GR" dirty="0"/>
              <a:t>Η διάγνωση της κιρσοκήλης είναι σχετικά απλή, θα πρέπει όμως ο ασθενής να εξετάζεται σε όρθια στάση και με δοκιμασία </a:t>
            </a:r>
            <a:r>
              <a:rPr lang="en-US" dirty="0"/>
              <a:t>Valsalva</a:t>
            </a:r>
            <a:r>
              <a:rPr lang="el-GR" dirty="0"/>
              <a:t>, ώστε να ψηλαφώνται και οι μικρού μεγέθους κιρσοκήλες. </a:t>
            </a:r>
            <a:endParaRPr lang="el-GR" dirty="0" smtClean="0"/>
          </a:p>
          <a:p>
            <a:r>
              <a:rPr lang="el-GR" dirty="0" smtClean="0"/>
              <a:t>Η </a:t>
            </a:r>
            <a:r>
              <a:rPr lang="el-GR" dirty="0"/>
              <a:t>σωστή </a:t>
            </a:r>
            <a:r>
              <a:rPr lang="el-GR" dirty="0" smtClean="0"/>
              <a:t>ψηλάφηση </a:t>
            </a:r>
            <a:r>
              <a:rPr lang="el-GR" dirty="0"/>
              <a:t>του οσχέου από έμπειρο ιατρό οε </a:t>
            </a:r>
            <a:r>
              <a:rPr lang="el-GR" dirty="0" smtClean="0"/>
              <a:t>κατάλληλες </a:t>
            </a:r>
            <a:r>
              <a:rPr lang="el-GR" dirty="0"/>
              <a:t>συνθήκες περιβάλλοντος και </a:t>
            </a:r>
            <a:r>
              <a:rPr lang="el-GR" dirty="0" smtClean="0"/>
              <a:t>στάσης </a:t>
            </a:r>
            <a:r>
              <a:rPr lang="el-GR" dirty="0"/>
              <a:t>του </a:t>
            </a:r>
            <a:r>
              <a:rPr lang="el-GR" dirty="0" smtClean="0"/>
              <a:t>ασθενούς </a:t>
            </a:r>
            <a:r>
              <a:rPr lang="el-GR" dirty="0"/>
              <a:t>παραμένει ο ορθότερος τρόπος </a:t>
            </a:r>
            <a:r>
              <a:rPr lang="el-GR" dirty="0" smtClean="0"/>
              <a:t>διάγνωσης </a:t>
            </a:r>
            <a:r>
              <a:rPr lang="el-GR" dirty="0"/>
              <a:t>της κιρσοκήλης. </a:t>
            </a:r>
            <a:endParaRPr lang="el-GR" dirty="0" smtClean="0"/>
          </a:p>
          <a:p>
            <a:r>
              <a:rPr lang="el-GR" dirty="0" smtClean="0"/>
              <a:t>Ο </a:t>
            </a:r>
            <a:r>
              <a:rPr lang="el-GR" dirty="0"/>
              <a:t>παρακλινικός έλεγχος με </a:t>
            </a:r>
            <a:r>
              <a:rPr lang="el-GR" dirty="0" smtClean="0"/>
              <a:t>θερμογραφία</a:t>
            </a:r>
            <a:r>
              <a:rPr lang="el-GR" dirty="0"/>
              <a:t>, με </a:t>
            </a:r>
            <a:r>
              <a:rPr lang="en-US" dirty="0"/>
              <a:t>Doppler</a:t>
            </a:r>
            <a:r>
              <a:rPr lang="el-GR" dirty="0"/>
              <a:t>, με υπερηχογραφία και σπανιότερα με φλεβογραφία (μετεγχειρητική υποτροπή, υποψία δεξιάς </a:t>
            </a:r>
            <a:r>
              <a:rPr lang="el-GR" dirty="0" smtClean="0"/>
              <a:t>κιρσοκήλης</a:t>
            </a:r>
            <a:r>
              <a:rPr lang="el-GR" dirty="0"/>
              <a:t>) μπορεί να χρησιμοποιηθεί σε </a:t>
            </a:r>
            <a:r>
              <a:rPr lang="el-GR" dirty="0" smtClean="0"/>
              <a:t>ειδικές </a:t>
            </a:r>
            <a:r>
              <a:rPr lang="el-GR" dirty="0"/>
              <a:t>περιπτώσεις και να βοηθήσει την κλινική </a:t>
            </a:r>
            <a:r>
              <a:rPr lang="el-GR" dirty="0" smtClean="0"/>
              <a:t>διάγνωση.</a:t>
            </a:r>
            <a:endParaRPr lang="el-GR" dirty="0"/>
          </a:p>
          <a:p>
            <a:endParaRPr lang="el-GR" dirty="0"/>
          </a:p>
        </p:txBody>
      </p:sp>
    </p:spTree>
    <p:extLst>
      <p:ext uri="{BB962C8B-B14F-4D97-AF65-F5344CB8AC3E}">
        <p14:creationId xmlns:p14="http://schemas.microsoft.com/office/powerpoint/2010/main" val="38367996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Κιρσοκήλη </a:t>
            </a:r>
            <a:r>
              <a:rPr lang="el-GR" sz="3000" b="0" dirty="0" smtClean="0"/>
              <a:t>11/11</a:t>
            </a:r>
            <a:endParaRPr lang="el-GR" dirty="0"/>
          </a:p>
        </p:txBody>
      </p:sp>
      <p:sp>
        <p:nvSpPr>
          <p:cNvPr id="3" name="2 - Θέση περιεχομένου"/>
          <p:cNvSpPr>
            <a:spLocks noGrp="1"/>
          </p:cNvSpPr>
          <p:nvPr>
            <p:ph idx="1"/>
          </p:nvPr>
        </p:nvSpPr>
        <p:spPr/>
        <p:txBody>
          <a:bodyPr/>
          <a:lstStyle/>
          <a:p>
            <a:r>
              <a:rPr lang="el-GR" b="1" dirty="0" smtClean="0"/>
              <a:t>Λοίμωξη και κιρσοκήλη</a:t>
            </a:r>
            <a:r>
              <a:rPr lang="el-GR" dirty="0" smtClean="0"/>
              <a:t> </a:t>
            </a:r>
          </a:p>
          <a:p>
            <a:pPr marL="355600" indent="0">
              <a:buNone/>
            </a:pPr>
            <a:r>
              <a:rPr lang="el-GR" dirty="0" smtClean="0"/>
              <a:t>Η </a:t>
            </a:r>
            <a:r>
              <a:rPr lang="el-GR" dirty="0"/>
              <a:t>συνύπαρξη κιρσοκήλης και </a:t>
            </a:r>
            <a:r>
              <a:rPr lang="el-GR" dirty="0" smtClean="0"/>
              <a:t>λοίμωξης </a:t>
            </a:r>
            <a:r>
              <a:rPr lang="el-GR" dirty="0"/>
              <a:t>των </a:t>
            </a:r>
            <a:r>
              <a:rPr lang="el-GR" dirty="0" smtClean="0"/>
              <a:t>επικουρικών </a:t>
            </a:r>
            <a:r>
              <a:rPr lang="el-GR" dirty="0"/>
              <a:t>αδένων μπορεί να προκαλέσει κατά συνεργιστικό τρόπο βλάβη στην ποιότητα του σπέρματος.</a:t>
            </a:r>
          </a:p>
          <a:p>
            <a:endParaRPr lang="el-GR" dirty="0"/>
          </a:p>
        </p:txBody>
      </p:sp>
    </p:spTree>
    <p:extLst>
      <p:ext uri="{BB962C8B-B14F-4D97-AF65-F5344CB8AC3E}">
        <p14:creationId xmlns:p14="http://schemas.microsoft.com/office/powerpoint/2010/main" val="27132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Όρχις</a:t>
            </a:r>
            <a:endParaRPr lang="el-GR" dirty="0"/>
          </a:p>
        </p:txBody>
      </p:sp>
      <p:pic>
        <p:nvPicPr>
          <p:cNvPr id="4" name="3 - Θέση περιεχομένου" descr="Illu_testis_surface.jpg"/>
          <p:cNvPicPr>
            <a:picLocks noGrp="1" noChangeAspect="1"/>
          </p:cNvPicPr>
          <p:nvPr>
            <p:ph idx="1"/>
          </p:nvPr>
        </p:nvPicPr>
        <p:blipFill>
          <a:blip r:embed="rId3" cstate="print"/>
          <a:stretch>
            <a:fillRect/>
          </a:stretch>
        </p:blipFill>
        <p:spPr>
          <a:xfrm>
            <a:off x="3199966" y="1768461"/>
            <a:ext cx="2744068" cy="3536170"/>
          </a:xfrm>
        </p:spPr>
      </p:pic>
      <p:sp>
        <p:nvSpPr>
          <p:cNvPr id="5" name="Rectangle 7"/>
          <p:cNvSpPr/>
          <p:nvPr/>
        </p:nvSpPr>
        <p:spPr>
          <a:xfrm>
            <a:off x="2511360" y="5943434"/>
            <a:ext cx="412128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Illu testis </a:t>
            </a:r>
            <a:r>
              <a:rPr lang="en-US" sz="1200" dirty="0" smtClean="0">
                <a:latin typeface="+mn-lt"/>
                <a:hlinkClick r:id="rId4"/>
              </a:rPr>
              <a:t>surface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Arcadian"/>
              </a:rPr>
              <a:t>Arcadian</a:t>
            </a:r>
            <a:r>
              <a:rPr lang="en-US" sz="1200" dirty="0">
                <a:latin typeface="+mn-lt"/>
              </a:rPr>
              <a:t> </a:t>
            </a:r>
            <a:r>
              <a:rPr lang="el-GR" sz="1200" dirty="0" smtClean="0">
                <a:solidFill>
                  <a:prstClr val="black">
                    <a:lumMod val="75000"/>
                    <a:lumOff val="25000"/>
                  </a:prstClr>
                </a:solidFill>
                <a:latin typeface="+mn-lt"/>
              </a:rPr>
              <a:t>διαθέσιμη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4624107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Χρωμοσωμιακές ανωμαλίες </a:t>
            </a:r>
            <a:r>
              <a:rPr lang="el-GR" sz="3000" b="0" dirty="0" smtClean="0"/>
              <a:t>1/2</a:t>
            </a:r>
            <a:r>
              <a:rPr lang="el-GR" dirty="0" smtClean="0"/>
              <a:t> </a:t>
            </a:r>
            <a:endParaRPr lang="el-GR" dirty="0"/>
          </a:p>
        </p:txBody>
      </p:sp>
      <p:sp>
        <p:nvSpPr>
          <p:cNvPr id="3" name="2 - Θέση περιεχομένου"/>
          <p:cNvSpPr>
            <a:spLocks noGrp="1"/>
          </p:cNvSpPr>
          <p:nvPr>
            <p:ph idx="1"/>
          </p:nvPr>
        </p:nvSpPr>
        <p:spPr>
          <a:xfrm>
            <a:off x="457200" y="1196752"/>
            <a:ext cx="8435280" cy="5472608"/>
          </a:xfrm>
        </p:spPr>
        <p:txBody>
          <a:bodyPr>
            <a:noAutofit/>
          </a:bodyPr>
          <a:lstStyle/>
          <a:p>
            <a:r>
              <a:rPr lang="el-GR" sz="2200" dirty="0" smtClean="0"/>
              <a:t>Οι </a:t>
            </a:r>
            <a:r>
              <a:rPr lang="el-GR" sz="2200" dirty="0"/>
              <a:t>ανωμαλίες αυτές αποτελούν το 3,4-12% των αιτίων της ανδρικής υπογονιμότητας. </a:t>
            </a:r>
            <a:endParaRPr lang="el-GR" sz="2200" dirty="0" smtClean="0"/>
          </a:p>
          <a:p>
            <a:r>
              <a:rPr lang="el-GR" sz="2200" dirty="0" smtClean="0"/>
              <a:t>Η </a:t>
            </a:r>
            <a:r>
              <a:rPr lang="el-GR" sz="2200" dirty="0"/>
              <a:t>πιθανότητα </a:t>
            </a:r>
            <a:r>
              <a:rPr lang="el-GR" sz="2200" dirty="0" smtClean="0"/>
              <a:t>ανεύρεσης </a:t>
            </a:r>
            <a:r>
              <a:rPr lang="el-GR" sz="2200" dirty="0"/>
              <a:t>παθολογικού καρυότυπου αυξάνεται όσο μειώνεται ο αριθμός των σπερματοζωαρίων. Έτσι, ενώ στις περιοδικές </a:t>
            </a:r>
            <a:r>
              <a:rPr lang="el-GR" sz="2200" dirty="0" smtClean="0"/>
              <a:t>ολιγοτερατοασθενοσπερμίες (ΟΤΑ) </a:t>
            </a:r>
            <a:r>
              <a:rPr lang="el-GR" sz="2200" dirty="0"/>
              <a:t>βρίσκεται παθολογικός </a:t>
            </a:r>
            <a:r>
              <a:rPr lang="el-GR" sz="2200" dirty="0" smtClean="0"/>
              <a:t>καρυότυπος </a:t>
            </a:r>
            <a:r>
              <a:rPr lang="el-GR" sz="2200" dirty="0"/>
              <a:t>στο 10% των περιπτώσεων και στις </a:t>
            </a:r>
            <a:r>
              <a:rPr lang="el-GR" sz="2200" dirty="0" smtClean="0"/>
              <a:t>μόνιμες </a:t>
            </a:r>
            <a:r>
              <a:rPr lang="el-GR" sz="2200" dirty="0"/>
              <a:t>ΟΤΑ στο 13%, στις αζωοσπερμίες φθάνει ατό 15-20%. </a:t>
            </a:r>
            <a:endParaRPr lang="el-GR" sz="2200" dirty="0" smtClean="0"/>
          </a:p>
          <a:p>
            <a:r>
              <a:rPr lang="el-GR" sz="2200" dirty="0" smtClean="0"/>
              <a:t>Οι </a:t>
            </a:r>
            <a:r>
              <a:rPr lang="el-GR" sz="2200" dirty="0"/>
              <a:t>μηχανισμοί με τους οποίους οι χρωμοσωμιακές ανωμαλίες επηρεάζουν την γονιμότητα είναι δύο:</a:t>
            </a:r>
          </a:p>
          <a:p>
            <a:pPr marL="514350" lvl="0" indent="-514350">
              <a:buFont typeface="+mj-lt"/>
              <a:buAutoNum type="romanLcPeriod"/>
            </a:pPr>
            <a:r>
              <a:rPr lang="el-GR" sz="2200" dirty="0" smtClean="0"/>
              <a:t>Δημιουργία </a:t>
            </a:r>
            <a:r>
              <a:rPr lang="el-GR" sz="2200" dirty="0"/>
              <a:t>δυσγενετικών όρχεων με αποτέλεσμα την αζωοοπερμία, όπως συμβαίνει στο </a:t>
            </a:r>
            <a:r>
              <a:rPr lang="el-GR" sz="2200" dirty="0" smtClean="0"/>
              <a:t>σύνδρομο </a:t>
            </a:r>
            <a:r>
              <a:rPr lang="el-GR" sz="2200" dirty="0"/>
              <a:t>ΚΙ</a:t>
            </a:r>
            <a:r>
              <a:rPr lang="en-US" sz="2200" dirty="0"/>
              <a:t>inefelter</a:t>
            </a:r>
            <a:r>
              <a:rPr lang="el-GR" sz="2200" dirty="0"/>
              <a:t>.</a:t>
            </a:r>
          </a:p>
          <a:p>
            <a:pPr marL="514350" indent="-514350">
              <a:buFont typeface="+mj-lt"/>
              <a:buAutoNum type="romanLcPeriod"/>
            </a:pPr>
            <a:r>
              <a:rPr lang="el-GR" sz="2200" dirty="0" smtClean="0"/>
              <a:t>Δημιουργία </a:t>
            </a:r>
            <a:r>
              <a:rPr lang="el-GR" sz="2200" dirty="0"/>
              <a:t>βλάβης στη σπερματογένεση με αποτέλεσμα ΟΤΑ ή αζωοσπερμία ή παραγωγή </a:t>
            </a:r>
            <a:r>
              <a:rPr lang="el-GR" sz="2200" dirty="0" smtClean="0"/>
              <a:t>παθολογικών </a:t>
            </a:r>
            <a:r>
              <a:rPr lang="el-GR" sz="2200" dirty="0"/>
              <a:t>σπερματοζωαρίων </a:t>
            </a:r>
            <a:r>
              <a:rPr lang="el-GR" sz="2200" dirty="0" smtClean="0"/>
              <a:t>.</a:t>
            </a:r>
            <a:endParaRPr lang="el-GR" sz="2200" dirty="0"/>
          </a:p>
        </p:txBody>
      </p:sp>
    </p:spTree>
    <p:extLst>
      <p:ext uri="{BB962C8B-B14F-4D97-AF65-F5344CB8AC3E}">
        <p14:creationId xmlns:p14="http://schemas.microsoft.com/office/powerpoint/2010/main" val="38839432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Χρωμοσωμιακές ανωμαλίες </a:t>
            </a:r>
            <a:r>
              <a:rPr lang="el-GR" sz="3000" b="0" dirty="0"/>
              <a:t>2</a:t>
            </a:r>
            <a:r>
              <a:rPr lang="el-GR" sz="3000" b="0" dirty="0" smtClean="0"/>
              <a:t>/2</a:t>
            </a:r>
            <a:endParaRPr lang="el-GR" dirty="0"/>
          </a:p>
        </p:txBody>
      </p:sp>
      <p:sp>
        <p:nvSpPr>
          <p:cNvPr id="3" name="2 - Θέση περιεχομένου"/>
          <p:cNvSpPr>
            <a:spLocks noGrp="1"/>
          </p:cNvSpPr>
          <p:nvPr>
            <p:ph idx="1"/>
          </p:nvPr>
        </p:nvSpPr>
        <p:spPr/>
        <p:txBody>
          <a:bodyPr/>
          <a:lstStyle/>
          <a:p>
            <a:r>
              <a:rPr lang="el-GR" dirty="0" smtClean="0"/>
              <a:t>Το </a:t>
            </a:r>
            <a:r>
              <a:rPr lang="el-GR" dirty="0"/>
              <a:t>συχνότερο σύνδρομο που οφείλεται σε χρωμοσωμιακή ανωμαλία είναι το σύνδρομο </a:t>
            </a:r>
            <a:r>
              <a:rPr lang="el-GR" b="1" dirty="0"/>
              <a:t>ΚΙ</a:t>
            </a:r>
            <a:r>
              <a:rPr lang="en-US" b="1" dirty="0"/>
              <a:t>inefelter</a:t>
            </a:r>
            <a:r>
              <a:rPr lang="el-GR" b="1" dirty="0"/>
              <a:t> (κλασική μορφή-μωσαϊκά) </a:t>
            </a:r>
            <a:r>
              <a:rPr lang="el-GR" dirty="0"/>
              <a:t>καθώς και οι παραλλαγές του.</a:t>
            </a:r>
          </a:p>
          <a:p>
            <a:endParaRPr lang="el-GR" dirty="0"/>
          </a:p>
        </p:txBody>
      </p:sp>
    </p:spTree>
    <p:extLst>
      <p:ext uri="{BB962C8B-B14F-4D97-AF65-F5344CB8AC3E}">
        <p14:creationId xmlns:p14="http://schemas.microsoft.com/office/powerpoint/2010/main" val="2112822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Κρυψορχία </a:t>
            </a:r>
            <a:r>
              <a:rPr lang="el-GR" sz="3000" b="0" dirty="0" smtClean="0"/>
              <a:t>1/5</a:t>
            </a:r>
            <a:r>
              <a:rPr lang="el-GR" dirty="0" smtClean="0"/>
              <a:t> </a:t>
            </a:r>
            <a:endParaRPr lang="el-GR" dirty="0"/>
          </a:p>
        </p:txBody>
      </p:sp>
      <p:sp>
        <p:nvSpPr>
          <p:cNvPr id="3" name="2 - Θέση περιεχομένου"/>
          <p:cNvSpPr>
            <a:spLocks noGrp="1"/>
          </p:cNvSpPr>
          <p:nvPr>
            <p:ph idx="1"/>
          </p:nvPr>
        </p:nvSpPr>
        <p:spPr>
          <a:xfrm>
            <a:off x="457200" y="1196752"/>
            <a:ext cx="8219256" cy="5256584"/>
          </a:xfrm>
        </p:spPr>
        <p:txBody>
          <a:bodyPr>
            <a:normAutofit/>
          </a:bodyPr>
          <a:lstStyle/>
          <a:p>
            <a:r>
              <a:rPr lang="el-GR" dirty="0" smtClean="0"/>
              <a:t>Η </a:t>
            </a:r>
            <a:r>
              <a:rPr lang="el-GR" dirty="0"/>
              <a:t>κάθοδος των όρχεων αρχίζει περίπου τον έβδομο εμβρυϊκό μήνα και ολοκληρώνεται στο τρίτο τρίμηνο της κυήσεως ή στους τρεις πρώτους μήνες μετά τον τοκετό. </a:t>
            </a:r>
            <a:endParaRPr lang="el-GR" dirty="0" smtClean="0"/>
          </a:p>
          <a:p>
            <a:r>
              <a:rPr lang="el-GR" dirty="0" smtClean="0"/>
              <a:t>Το </a:t>
            </a:r>
            <a:r>
              <a:rPr lang="el-GR" dirty="0"/>
              <a:t>ποσοστό κρυψορχίας αμέσως μετά τον τοκετό είναι 10%, ενώ μετά ένα χρόνο </a:t>
            </a:r>
            <a:r>
              <a:rPr lang="el-GR" dirty="0" smtClean="0"/>
              <a:t>πέφτει </a:t>
            </a:r>
            <a:r>
              <a:rPr lang="el-GR" dirty="0"/>
              <a:t>στο 1,7-3% και στους ενήλικες άνδρες είναι 0,3%. </a:t>
            </a:r>
            <a:endParaRPr lang="el-GR" dirty="0" smtClean="0"/>
          </a:p>
          <a:p>
            <a:r>
              <a:rPr lang="el-GR" dirty="0" smtClean="0"/>
              <a:t>Η </a:t>
            </a:r>
            <a:r>
              <a:rPr lang="el-GR" dirty="0"/>
              <a:t>κρυψορχία αποδίδεται στο μεγαλύτερο </a:t>
            </a:r>
            <a:r>
              <a:rPr lang="el-GR" dirty="0" smtClean="0"/>
              <a:t>ποσοστό </a:t>
            </a:r>
            <a:r>
              <a:rPr lang="el-GR" dirty="0"/>
              <a:t>των περιπτώσεων σε δυσγενεσία των όρχεων. Χρωμοσωμιακή ανάλυση κρυψορχικών όρχεων με βιοψίες κατά το χρόνο της ορχεοπηξίας έδειξε ότι πάνω από το 60% των περιπτώσεων είχαν </a:t>
            </a:r>
            <a:r>
              <a:rPr lang="el-GR" dirty="0" smtClean="0"/>
              <a:t>παθολογικό </a:t>
            </a:r>
            <a:r>
              <a:rPr lang="el-GR" dirty="0"/>
              <a:t>καρυότυπο.</a:t>
            </a:r>
          </a:p>
        </p:txBody>
      </p:sp>
    </p:spTree>
    <p:extLst>
      <p:ext uri="{BB962C8B-B14F-4D97-AF65-F5344CB8AC3E}">
        <p14:creationId xmlns:p14="http://schemas.microsoft.com/office/powerpoint/2010/main" val="17895104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Κρυψορχία </a:t>
            </a:r>
            <a:r>
              <a:rPr lang="el-GR" sz="3000" b="0" dirty="0" smtClean="0"/>
              <a:t>2/5</a:t>
            </a:r>
            <a:r>
              <a:rPr lang="el-GR" dirty="0" smtClean="0"/>
              <a:t> </a:t>
            </a:r>
            <a:endParaRPr lang="el-GR" dirty="0"/>
          </a:p>
        </p:txBody>
      </p:sp>
      <p:sp>
        <p:nvSpPr>
          <p:cNvPr id="3" name="2 - Θέση περιεχομένου"/>
          <p:cNvSpPr>
            <a:spLocks noGrp="1"/>
          </p:cNvSpPr>
          <p:nvPr>
            <p:ph idx="1"/>
          </p:nvPr>
        </p:nvSpPr>
        <p:spPr/>
        <p:txBody>
          <a:bodyPr/>
          <a:lstStyle/>
          <a:p>
            <a:r>
              <a:rPr lang="el-GR" dirty="0" smtClean="0"/>
              <a:t>Συχνά </a:t>
            </a:r>
            <a:r>
              <a:rPr lang="el-GR" dirty="0"/>
              <a:t>η κρυψορχία συνυπάρχει με άλλες συγγενείς διαμαρτίες στη διάπλαση. </a:t>
            </a:r>
            <a:endParaRPr lang="el-GR" dirty="0" smtClean="0"/>
          </a:p>
          <a:p>
            <a:r>
              <a:rPr lang="el-GR" dirty="0" smtClean="0"/>
              <a:t>Σε </a:t>
            </a:r>
            <a:r>
              <a:rPr lang="el-GR" dirty="0"/>
              <a:t>μικρότερο ποσοστό η κρυψορχία οφείλεται σε μηχανικά αίτια, όπως η κακή κατασκευή και διάταξη των περιτονιών στους βουβωνικούς </a:t>
            </a:r>
            <a:r>
              <a:rPr lang="el-GR" dirty="0" smtClean="0"/>
              <a:t>πόρους</a:t>
            </a:r>
            <a:r>
              <a:rPr lang="el-GR" dirty="0"/>
              <a:t>. </a:t>
            </a:r>
            <a:endParaRPr lang="el-GR" dirty="0" smtClean="0"/>
          </a:p>
          <a:p>
            <a:r>
              <a:rPr lang="el-GR" dirty="0" smtClean="0"/>
              <a:t>Τελικό </a:t>
            </a:r>
            <a:r>
              <a:rPr lang="el-GR" dirty="0"/>
              <a:t>αποτέλεσμα της κρυψορχίας είναι η βλαπτική επίδραση στο σπερματικό επιθήλιο της υψηλής θερμοκρασίας της περιτοναϊκής κοιλότητας. </a:t>
            </a:r>
            <a:endParaRPr lang="el-GR" dirty="0" smtClean="0"/>
          </a:p>
        </p:txBody>
      </p:sp>
    </p:spTree>
    <p:extLst>
      <p:ext uri="{BB962C8B-B14F-4D97-AF65-F5344CB8AC3E}">
        <p14:creationId xmlns:p14="http://schemas.microsoft.com/office/powerpoint/2010/main" val="3634119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Κρυψορχία </a:t>
            </a:r>
            <a:r>
              <a:rPr lang="el-GR" sz="3000" b="0" dirty="0" smtClean="0"/>
              <a:t>3/5</a:t>
            </a:r>
            <a:r>
              <a:rPr lang="el-GR" dirty="0" smtClean="0"/>
              <a:t> </a:t>
            </a:r>
            <a:endParaRPr lang="el-GR" dirty="0"/>
          </a:p>
        </p:txBody>
      </p:sp>
      <p:sp>
        <p:nvSpPr>
          <p:cNvPr id="3" name="2 - Θέση περιεχομένου"/>
          <p:cNvSpPr>
            <a:spLocks noGrp="1"/>
          </p:cNvSpPr>
          <p:nvPr>
            <p:ph idx="1"/>
          </p:nvPr>
        </p:nvSpPr>
        <p:spPr>
          <a:xfrm>
            <a:off x="457200" y="1196752"/>
            <a:ext cx="8219256" cy="5328592"/>
          </a:xfrm>
        </p:spPr>
        <p:txBody>
          <a:bodyPr>
            <a:normAutofit fontScale="92500" lnSpcReduction="10000"/>
          </a:bodyPr>
          <a:lstStyle/>
          <a:p>
            <a:r>
              <a:rPr lang="el-GR" dirty="0"/>
              <a:t>Κρυψορχία επίσης παρατηρείται σε άνδρες με υπογοναδοτροπικό υπογοναδισμό ή ακόμη και σε μέλη της οικογένειας τους σε ποσοστό έως και 6%.</a:t>
            </a:r>
          </a:p>
          <a:p>
            <a:r>
              <a:rPr lang="el-GR" b="1" dirty="0"/>
              <a:t>Η ιστολογική εικόνα </a:t>
            </a:r>
            <a:r>
              <a:rPr lang="el-GR" dirty="0"/>
              <a:t>των κρυψορχικών όρχεων χαρακτηρίζεται από μικρά ανώριμα σωληνάρια με μειωμένο αριθμό σπερματοζωαρίων που </a:t>
            </a:r>
            <a:r>
              <a:rPr lang="el-GR" dirty="0" smtClean="0"/>
              <a:t>εξαρτάται </a:t>
            </a:r>
            <a:r>
              <a:rPr lang="el-GR" dirty="0"/>
              <a:t>από το βαθμό της δυσγενεσίας και από το </a:t>
            </a:r>
            <a:r>
              <a:rPr lang="el-GR" dirty="0" smtClean="0"/>
              <a:t>χρονικό </a:t>
            </a:r>
            <a:r>
              <a:rPr lang="el-GR" dirty="0"/>
              <a:t>διάστημα της παραμονής του </a:t>
            </a:r>
            <a:r>
              <a:rPr lang="el-GR" dirty="0" smtClean="0"/>
              <a:t>όρχεως </a:t>
            </a:r>
            <a:r>
              <a:rPr lang="el-GR" dirty="0"/>
              <a:t>σε περιβάλλον υψηλής θερμοκρασίας.  </a:t>
            </a:r>
          </a:p>
          <a:p>
            <a:r>
              <a:rPr lang="el-GR" dirty="0"/>
              <a:t>Τελικό </a:t>
            </a:r>
            <a:r>
              <a:rPr lang="el-GR" dirty="0" smtClean="0"/>
              <a:t>αποτέλεσμα </a:t>
            </a:r>
            <a:r>
              <a:rPr lang="el-GR" dirty="0"/>
              <a:t>είναι η υαλινοποίηση. η πάχυνση της βασικής μεμβράνης και η καθολική και μη αναστρέψιμη καταστροφή των σωληναρίων. </a:t>
            </a:r>
            <a:endParaRPr lang="el-GR" dirty="0" smtClean="0"/>
          </a:p>
          <a:p>
            <a:r>
              <a:rPr lang="el-GR" dirty="0" smtClean="0"/>
              <a:t>Τα </a:t>
            </a:r>
            <a:r>
              <a:rPr lang="el-GR" dirty="0"/>
              <a:t>κύτταρα </a:t>
            </a:r>
            <a:r>
              <a:rPr lang="en-US" dirty="0"/>
              <a:t>Leydig</a:t>
            </a:r>
            <a:r>
              <a:rPr lang="el-GR" dirty="0"/>
              <a:t>, είναι πιο ανθεκτικά στις υψηλές θερμοκρασίες και δεν </a:t>
            </a:r>
            <a:r>
              <a:rPr lang="el-GR" dirty="0" smtClean="0"/>
              <a:t>εμφανίζουν </a:t>
            </a:r>
            <a:r>
              <a:rPr lang="el-GR" dirty="0"/>
              <a:t>μορφολογικές διαταραχές.</a:t>
            </a:r>
          </a:p>
          <a:p>
            <a:endParaRPr lang="el-GR" dirty="0"/>
          </a:p>
        </p:txBody>
      </p:sp>
    </p:spTree>
    <p:extLst>
      <p:ext uri="{BB962C8B-B14F-4D97-AF65-F5344CB8AC3E}">
        <p14:creationId xmlns:p14="http://schemas.microsoft.com/office/powerpoint/2010/main" val="24984061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Κρυψορχία </a:t>
            </a:r>
            <a:r>
              <a:rPr lang="el-GR" sz="3000" b="0" dirty="0" smtClean="0"/>
              <a:t>4/5</a:t>
            </a:r>
            <a:r>
              <a:rPr lang="el-GR" dirty="0" smtClean="0"/>
              <a:t> </a:t>
            </a:r>
            <a:endParaRPr lang="el-GR" dirty="0"/>
          </a:p>
        </p:txBody>
      </p:sp>
      <p:sp>
        <p:nvSpPr>
          <p:cNvPr id="3" name="2 - Θέση περιεχομένου"/>
          <p:cNvSpPr>
            <a:spLocks noGrp="1"/>
          </p:cNvSpPr>
          <p:nvPr>
            <p:ph idx="1"/>
          </p:nvPr>
        </p:nvSpPr>
        <p:spPr/>
        <p:txBody>
          <a:bodyPr/>
          <a:lstStyle/>
          <a:p>
            <a:r>
              <a:rPr lang="el-GR" dirty="0"/>
              <a:t>Κατά την κλινική εξέταση πρόκειται για άνδρες ευγοναδικούς, με ετερόπλευρη ή αμφοτερόπλευρη κρυψορχία. </a:t>
            </a:r>
            <a:endParaRPr lang="el-GR" dirty="0" smtClean="0"/>
          </a:p>
          <a:p>
            <a:r>
              <a:rPr lang="el-GR" dirty="0" smtClean="0"/>
              <a:t>Αν </a:t>
            </a:r>
            <a:r>
              <a:rPr lang="el-GR" dirty="0"/>
              <a:t>είναι δυνατή η ψηλάφηση των όρχεων (ετερόπλευρη κρυψορχία ή μετά από </a:t>
            </a:r>
            <a:r>
              <a:rPr lang="el-GR" dirty="0" smtClean="0"/>
              <a:t>ορχεοπηξία</a:t>
            </a:r>
            <a:r>
              <a:rPr lang="el-GR" dirty="0"/>
              <a:t>), παρατηρείται παθολογικό μέγεθος και σύσταση </a:t>
            </a:r>
            <a:r>
              <a:rPr lang="el-GR" dirty="0" smtClean="0"/>
              <a:t>ανάλογα </a:t>
            </a:r>
            <a:r>
              <a:rPr lang="el-GR" dirty="0"/>
              <a:t>βέβαια με την έκταση της βλάβης. </a:t>
            </a:r>
            <a:endParaRPr lang="el-GR" dirty="0" smtClean="0"/>
          </a:p>
          <a:p>
            <a:r>
              <a:rPr lang="el-GR" dirty="0" smtClean="0"/>
              <a:t>Τα </a:t>
            </a:r>
            <a:r>
              <a:rPr lang="el-GR" dirty="0"/>
              <a:t>βασικά επίπεδα της </a:t>
            </a:r>
            <a:r>
              <a:rPr lang="en-US" dirty="0"/>
              <a:t>FS</a:t>
            </a:r>
            <a:r>
              <a:rPr lang="el-GR" dirty="0"/>
              <a:t>Η πλάσματος είναι υψηλά, ενώ τα αντίστοιχα επίπεδα της </a:t>
            </a:r>
            <a:r>
              <a:rPr lang="en-US" dirty="0"/>
              <a:t>L</a:t>
            </a:r>
            <a:r>
              <a:rPr lang="el-GR" dirty="0"/>
              <a:t>Η και της </a:t>
            </a:r>
            <a:r>
              <a:rPr lang="el-GR" dirty="0" smtClean="0"/>
              <a:t>τεστοστερόνης (Τ) </a:t>
            </a:r>
            <a:r>
              <a:rPr lang="el-GR" dirty="0"/>
              <a:t>είναι </a:t>
            </a:r>
            <a:r>
              <a:rPr lang="el-GR" dirty="0" smtClean="0"/>
              <a:t>φυσιολογικά</a:t>
            </a:r>
            <a:r>
              <a:rPr lang="el-GR" dirty="0"/>
              <a:t>, όπως επίσης η απάντηση της Τ στη χορήγηση </a:t>
            </a:r>
            <a:r>
              <a:rPr lang="en-US" dirty="0"/>
              <a:t>hCG</a:t>
            </a:r>
            <a:r>
              <a:rPr lang="el-GR" dirty="0"/>
              <a:t>. </a:t>
            </a:r>
          </a:p>
        </p:txBody>
      </p:sp>
    </p:spTree>
    <p:extLst>
      <p:ext uri="{BB962C8B-B14F-4D97-AF65-F5344CB8AC3E}">
        <p14:creationId xmlns:p14="http://schemas.microsoft.com/office/powerpoint/2010/main" val="3201574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Κρυψορχία </a:t>
            </a:r>
            <a:r>
              <a:rPr lang="el-GR" sz="3000" b="0" dirty="0" smtClean="0"/>
              <a:t>5/5</a:t>
            </a:r>
            <a:r>
              <a:rPr lang="el-GR" dirty="0" smtClean="0"/>
              <a:t> </a:t>
            </a:r>
            <a:endParaRPr lang="el-GR" dirty="0"/>
          </a:p>
        </p:txBody>
      </p:sp>
      <p:sp>
        <p:nvSpPr>
          <p:cNvPr id="3" name="2 - Θέση περιεχομένου"/>
          <p:cNvSpPr>
            <a:spLocks noGrp="1"/>
          </p:cNvSpPr>
          <p:nvPr>
            <p:ph idx="1"/>
          </p:nvPr>
        </p:nvSpPr>
        <p:spPr/>
        <p:txBody>
          <a:bodyPr/>
          <a:lstStyle/>
          <a:p>
            <a:r>
              <a:rPr lang="el-GR" dirty="0"/>
              <a:t>Με την πάροδο όμως της ηλικίας παρατηρείται βαθμιαία μείωση των λειτουργικών εφεδρειών ως προς την παραγωγή Τ και σε ποσοστό των ανδρών αυτών, ιδιαίτερα με αμφοτερόπλευρη κρυψορχία, </a:t>
            </a:r>
            <a:r>
              <a:rPr lang="el-GR" dirty="0" smtClean="0"/>
              <a:t>παρατηρούνται </a:t>
            </a:r>
            <a:r>
              <a:rPr lang="el-GR" dirty="0"/>
              <a:t>κλινικά και εργαστηριακά ευρήματα που χαρακτηρίζονται ως «ανδρικό κλιμακτήριο». </a:t>
            </a:r>
            <a:endParaRPr lang="el-GR" dirty="0" smtClean="0"/>
          </a:p>
          <a:p>
            <a:r>
              <a:rPr lang="el-GR" dirty="0" smtClean="0"/>
              <a:t>Προσοχή </a:t>
            </a:r>
            <a:r>
              <a:rPr lang="el-GR" dirty="0"/>
              <a:t>χρειάζεται στη διαφορική διάγνωση της κρυψορχίας από την ανορχία. </a:t>
            </a:r>
          </a:p>
          <a:p>
            <a:pPr>
              <a:buNone/>
            </a:pPr>
            <a:r>
              <a:rPr lang="el-GR" b="1" dirty="0"/>
              <a:t> </a:t>
            </a:r>
            <a:endParaRPr lang="el-GR" dirty="0"/>
          </a:p>
          <a:p>
            <a:endParaRPr lang="el-GR" dirty="0"/>
          </a:p>
        </p:txBody>
      </p:sp>
    </p:spTree>
    <p:extLst>
      <p:ext uri="{BB962C8B-B14F-4D97-AF65-F5344CB8AC3E}">
        <p14:creationId xmlns:p14="http://schemas.microsoft.com/office/powerpoint/2010/main" val="31476378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Αποφρακτική αζωοσπερμία</a:t>
            </a:r>
            <a:endParaRPr lang="el-GR" dirty="0"/>
          </a:p>
        </p:txBody>
      </p:sp>
      <p:sp>
        <p:nvSpPr>
          <p:cNvPr id="3" name="2 - Θέση περιεχομένου"/>
          <p:cNvSpPr>
            <a:spLocks noGrp="1"/>
          </p:cNvSpPr>
          <p:nvPr>
            <p:ph idx="1"/>
          </p:nvPr>
        </p:nvSpPr>
        <p:spPr/>
        <p:txBody>
          <a:bodyPr/>
          <a:lstStyle/>
          <a:p>
            <a:r>
              <a:rPr lang="el-GR" dirty="0" smtClean="0"/>
              <a:t>Οι </a:t>
            </a:r>
            <a:r>
              <a:rPr lang="el-GR" dirty="0"/>
              <a:t>αποφράξεις των αποχετευτικών οδών του σπέρματος, όταν είναι αμφοτερόπλευρες, προκαλούν αζωοσπερμία και αποτελούν το 40% των </a:t>
            </a:r>
            <a:r>
              <a:rPr lang="el-GR" dirty="0" smtClean="0"/>
              <a:t>περιπτώσεων </a:t>
            </a:r>
            <a:r>
              <a:rPr lang="el-GR" dirty="0"/>
              <a:t>αζωοσπερμίας. </a:t>
            </a:r>
            <a:endParaRPr lang="el-GR" dirty="0" smtClean="0"/>
          </a:p>
          <a:p>
            <a:r>
              <a:rPr lang="el-GR" dirty="0" smtClean="0"/>
              <a:t>Οι </a:t>
            </a:r>
            <a:r>
              <a:rPr lang="el-GR" dirty="0"/>
              <a:t>αποφράξεις διακρίνονται σε συγγενείς και σε επίκτητες (μεταφλεγμονώδεις ή τραυματικές).</a:t>
            </a:r>
          </a:p>
          <a:p>
            <a:endParaRPr lang="el-GR" dirty="0"/>
          </a:p>
        </p:txBody>
      </p:sp>
    </p:spTree>
    <p:extLst>
      <p:ext uri="{BB962C8B-B14F-4D97-AF65-F5344CB8AC3E}">
        <p14:creationId xmlns:p14="http://schemas.microsoft.com/office/powerpoint/2010/main" val="27119195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Συγγενείς </a:t>
            </a:r>
            <a:r>
              <a:rPr lang="el-GR" dirty="0" smtClean="0"/>
              <a:t>αποφράξεις </a:t>
            </a:r>
            <a:r>
              <a:rPr lang="el-GR" sz="3000" b="0" dirty="0" smtClean="0"/>
              <a:t>1/4</a:t>
            </a:r>
            <a:endParaRPr lang="el-GR" sz="3000" b="0" dirty="0"/>
          </a:p>
        </p:txBody>
      </p:sp>
      <p:sp>
        <p:nvSpPr>
          <p:cNvPr id="3" name="2 - Θέση περιεχομένου"/>
          <p:cNvSpPr>
            <a:spLocks noGrp="1"/>
          </p:cNvSpPr>
          <p:nvPr>
            <p:ph idx="1"/>
          </p:nvPr>
        </p:nvSpPr>
        <p:spPr/>
        <p:txBody>
          <a:bodyPr>
            <a:normAutofit fontScale="92500" lnSpcReduction="20000"/>
          </a:bodyPr>
          <a:lstStyle/>
          <a:p>
            <a:r>
              <a:rPr lang="el-GR" dirty="0" smtClean="0"/>
              <a:t>Οφείλονται </a:t>
            </a:r>
            <a:r>
              <a:rPr lang="el-GR" b="1" dirty="0"/>
              <a:t>σε συγγενείς διαμαρτίες στη </a:t>
            </a:r>
            <a:r>
              <a:rPr lang="el-GR" b="1" dirty="0" smtClean="0"/>
              <a:t>διάπλαση </a:t>
            </a:r>
            <a:r>
              <a:rPr lang="el-GR" b="1" dirty="0"/>
              <a:t>των αποχετευτικών οδών του σπέρματος</a:t>
            </a:r>
            <a:r>
              <a:rPr lang="el-GR" dirty="0"/>
              <a:t> και είναι οι ακόλουθες:</a:t>
            </a:r>
          </a:p>
          <a:p>
            <a:pPr marL="457200" lvl="0" indent="-457200">
              <a:buFont typeface="+mj-lt"/>
              <a:buAutoNum type="arabicPeriod"/>
            </a:pPr>
            <a:r>
              <a:rPr lang="el-GR" dirty="0" smtClean="0"/>
              <a:t>Πλήρης </a:t>
            </a:r>
            <a:r>
              <a:rPr lang="el-GR" dirty="0"/>
              <a:t>απουσία των σπερματικών πόρων ή τμήματος αυτών.</a:t>
            </a:r>
          </a:p>
          <a:p>
            <a:pPr marL="457200" lvl="0" indent="-457200">
              <a:buFont typeface="+mj-lt"/>
              <a:buAutoNum type="arabicPeriod"/>
            </a:pPr>
            <a:r>
              <a:rPr lang="el-GR" dirty="0" smtClean="0"/>
              <a:t>Πλήρης </a:t>
            </a:r>
            <a:r>
              <a:rPr lang="el-GR" dirty="0"/>
              <a:t>απουσία των σωμάτων των </a:t>
            </a:r>
            <a:r>
              <a:rPr lang="el-GR" dirty="0" smtClean="0"/>
              <a:t>επιδιδυμίδων </a:t>
            </a:r>
            <a:r>
              <a:rPr lang="el-GR" dirty="0"/>
              <a:t>ή απουσία τμήματος του σώματος ή της ουράς των επιδιδυμίδων.</a:t>
            </a:r>
          </a:p>
          <a:p>
            <a:pPr marL="457200" lvl="0" indent="-457200">
              <a:buFont typeface="+mj-lt"/>
              <a:buAutoNum type="arabicPeriod"/>
            </a:pPr>
            <a:r>
              <a:rPr lang="el-GR" dirty="0" smtClean="0"/>
              <a:t>Πλήρης </a:t>
            </a:r>
            <a:r>
              <a:rPr lang="el-GR" dirty="0"/>
              <a:t>απουσία των επιδιδυμίδων (σώματος και ουράς) και των σπερματικών πόρων.</a:t>
            </a:r>
          </a:p>
          <a:p>
            <a:pPr marL="457200" lvl="0" indent="-457200">
              <a:buFont typeface="+mj-lt"/>
              <a:buAutoNum type="arabicPeriod"/>
            </a:pPr>
            <a:r>
              <a:rPr lang="el-GR" dirty="0" smtClean="0"/>
              <a:t>Ανάπτυξη </a:t>
            </a:r>
            <a:r>
              <a:rPr lang="el-GR" dirty="0"/>
              <a:t>ινωδών μεμβρανών στις </a:t>
            </a:r>
            <a:r>
              <a:rPr lang="el-GR" dirty="0" smtClean="0"/>
              <a:t>επιδιδυμίδες</a:t>
            </a:r>
            <a:r>
              <a:rPr lang="el-GR" dirty="0"/>
              <a:t>.</a:t>
            </a:r>
          </a:p>
          <a:p>
            <a:pPr marL="457200" lvl="0" indent="-457200">
              <a:buFont typeface="+mj-lt"/>
              <a:buAutoNum type="arabicPeriod"/>
            </a:pPr>
            <a:r>
              <a:rPr lang="el-GR" dirty="0" smtClean="0"/>
              <a:t>Ανάπτυξη </a:t>
            </a:r>
            <a:r>
              <a:rPr lang="el-GR" dirty="0"/>
              <a:t>κύστεων στην κεφαλή των επιδιδυμίδων ή κύστεων που πιέζουν από έξω και </a:t>
            </a:r>
            <a:r>
              <a:rPr lang="el-GR" dirty="0" smtClean="0"/>
              <a:t>αποφράσσουν </a:t>
            </a:r>
            <a:r>
              <a:rPr lang="el-GR" dirty="0"/>
              <a:t>τις επιδιδυμίδες.</a:t>
            </a:r>
          </a:p>
          <a:p>
            <a:pPr marL="457200" lvl="0" indent="-457200">
              <a:buFont typeface="+mj-lt"/>
              <a:buAutoNum type="arabicPeriod"/>
            </a:pPr>
            <a:r>
              <a:rPr lang="el-GR" dirty="0" smtClean="0"/>
              <a:t>Πλήρης </a:t>
            </a:r>
            <a:r>
              <a:rPr lang="el-GR" dirty="0"/>
              <a:t>απουσία των εκσπερματιστικών </a:t>
            </a:r>
            <a:r>
              <a:rPr lang="el-GR" dirty="0" smtClean="0"/>
              <a:t>πόρων</a:t>
            </a:r>
            <a:r>
              <a:rPr lang="el-GR" dirty="0"/>
              <a:t>.</a:t>
            </a:r>
          </a:p>
          <a:p>
            <a:pPr marL="457200" indent="-457200">
              <a:buFont typeface="+mj-lt"/>
              <a:buAutoNum type="arabicPeriod"/>
            </a:pPr>
            <a:r>
              <a:rPr lang="el-GR" dirty="0" smtClean="0"/>
              <a:t>Συνδυασμός </a:t>
            </a:r>
            <a:r>
              <a:rPr lang="el-GR" dirty="0"/>
              <a:t>διαφόρων από τις παραπάνω </a:t>
            </a:r>
            <a:r>
              <a:rPr lang="el-GR" dirty="0" smtClean="0"/>
              <a:t>διαμαρτίες.</a:t>
            </a:r>
            <a:endParaRPr lang="el-GR" dirty="0"/>
          </a:p>
        </p:txBody>
      </p:sp>
    </p:spTree>
    <p:extLst>
      <p:ext uri="{BB962C8B-B14F-4D97-AF65-F5344CB8AC3E}">
        <p14:creationId xmlns:p14="http://schemas.microsoft.com/office/powerpoint/2010/main" val="9523563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Συγγενείς αποφράξεις </a:t>
            </a:r>
            <a:r>
              <a:rPr lang="el-GR" sz="3000" b="0" dirty="0" smtClean="0"/>
              <a:t>2/4</a:t>
            </a:r>
            <a:endParaRPr lang="el-GR" dirty="0"/>
          </a:p>
        </p:txBody>
      </p:sp>
      <p:sp>
        <p:nvSpPr>
          <p:cNvPr id="3" name="2 - Θέση περιεχομένου"/>
          <p:cNvSpPr>
            <a:spLocks noGrp="1"/>
          </p:cNvSpPr>
          <p:nvPr>
            <p:ph idx="1"/>
          </p:nvPr>
        </p:nvSpPr>
        <p:spPr>
          <a:xfrm>
            <a:off x="457200" y="1196752"/>
            <a:ext cx="8435280" cy="5661248"/>
          </a:xfrm>
        </p:spPr>
        <p:txBody>
          <a:bodyPr>
            <a:noAutofit/>
          </a:bodyPr>
          <a:lstStyle/>
          <a:p>
            <a:pPr>
              <a:lnSpc>
                <a:spcPct val="105000"/>
              </a:lnSpc>
              <a:spcBef>
                <a:spcPts val="600"/>
              </a:spcBef>
            </a:pPr>
            <a:r>
              <a:rPr lang="el-GR" sz="2200" b="1" dirty="0"/>
              <a:t>Τα διαγνωστικά κριτήρια των συγγενών </a:t>
            </a:r>
            <a:r>
              <a:rPr lang="el-GR" sz="2200" b="1" dirty="0" smtClean="0"/>
              <a:t>αποφράξεων </a:t>
            </a:r>
            <a:r>
              <a:rPr lang="el-GR" sz="2200" dirty="0"/>
              <a:t>είναι τα ακόλουθα: </a:t>
            </a:r>
            <a:endParaRPr lang="el-GR" sz="2200" dirty="0" smtClean="0"/>
          </a:p>
          <a:p>
            <a:pPr marL="514350" indent="-514350">
              <a:lnSpc>
                <a:spcPct val="105000"/>
              </a:lnSpc>
              <a:spcBef>
                <a:spcPts val="600"/>
              </a:spcBef>
              <a:buFont typeface="+mj-lt"/>
              <a:buAutoNum type="romanLcPeriod"/>
            </a:pPr>
            <a:r>
              <a:rPr lang="el-GR" sz="2200" dirty="0" smtClean="0"/>
              <a:t>Αζωοσπερμία</a:t>
            </a:r>
            <a:r>
              <a:rPr lang="el-GR" sz="2200" dirty="0"/>
              <a:t>, </a:t>
            </a:r>
            <a:endParaRPr lang="el-GR" sz="2200" dirty="0" smtClean="0"/>
          </a:p>
          <a:p>
            <a:pPr marL="514350" indent="-514350">
              <a:lnSpc>
                <a:spcPct val="105000"/>
              </a:lnSpc>
              <a:spcBef>
                <a:spcPts val="600"/>
              </a:spcBef>
              <a:buFont typeface="+mj-lt"/>
              <a:buAutoNum type="romanLcPeriod"/>
            </a:pPr>
            <a:r>
              <a:rPr lang="el-GR" sz="2200" dirty="0" smtClean="0"/>
              <a:t>Φυσιολογικό </a:t>
            </a:r>
            <a:r>
              <a:rPr lang="el-GR" sz="2200" dirty="0"/>
              <a:t>μέγεθος και σύσταση των όρχεων ή ελαφρά μείωση του μεγέθους τους, </a:t>
            </a:r>
            <a:endParaRPr lang="el-GR" sz="2200" dirty="0" smtClean="0"/>
          </a:p>
          <a:p>
            <a:pPr marL="514350" indent="-514350">
              <a:lnSpc>
                <a:spcPct val="105000"/>
              </a:lnSpc>
              <a:spcBef>
                <a:spcPts val="600"/>
              </a:spcBef>
              <a:buFont typeface="+mj-lt"/>
              <a:buAutoNum type="romanLcPeriod"/>
            </a:pPr>
            <a:r>
              <a:rPr lang="el-GR" sz="2200" dirty="0" smtClean="0"/>
              <a:t>Ψηλαφητικά </a:t>
            </a:r>
            <a:r>
              <a:rPr lang="el-GR" sz="2200" dirty="0"/>
              <a:t>ευρήματα στους σπερματικούς πόρους και στις </a:t>
            </a:r>
            <a:r>
              <a:rPr lang="el-GR" sz="2200" dirty="0" smtClean="0"/>
              <a:t>επιδιδυμίδες,</a:t>
            </a:r>
          </a:p>
          <a:p>
            <a:pPr marL="514350" indent="-514350">
              <a:lnSpc>
                <a:spcPct val="105000"/>
              </a:lnSpc>
              <a:spcBef>
                <a:spcPts val="600"/>
              </a:spcBef>
              <a:buFont typeface="+mj-lt"/>
              <a:buAutoNum type="romanLcPeriod"/>
            </a:pPr>
            <a:r>
              <a:rPr lang="el-GR" sz="2200" dirty="0" smtClean="0"/>
              <a:t>Μεταβολές </a:t>
            </a:r>
            <a:r>
              <a:rPr lang="el-GR" sz="2200" dirty="0"/>
              <a:t>στα φυσικά και βιοχημικά χαρακτηριστικά του σπέρματος (ο συνδυασμός χαμηλού όγκου </a:t>
            </a:r>
            <a:r>
              <a:rPr lang="el-GR" sz="2200" dirty="0" smtClean="0"/>
              <a:t>σπέρματος </a:t>
            </a:r>
            <a:r>
              <a:rPr lang="el-GR" sz="2200" dirty="0"/>
              <a:t>με όξινο </a:t>
            </a:r>
            <a:r>
              <a:rPr lang="en-US" sz="2200" dirty="0" smtClean="0"/>
              <a:t>p</a:t>
            </a:r>
            <a:r>
              <a:rPr lang="el-GR" sz="2200" dirty="0" smtClean="0"/>
              <a:t>Η </a:t>
            </a:r>
            <a:r>
              <a:rPr lang="el-GR" sz="2200" dirty="0"/>
              <a:t>και πολύ χαμηλή ή απούσα φρουκτόζη σπερματικού υγρού είναι συμβατός με τη </a:t>
            </a:r>
            <a:r>
              <a:rPr lang="el-GR" sz="2200" dirty="0" smtClean="0"/>
              <a:t>διάγνωση </a:t>
            </a:r>
            <a:r>
              <a:rPr lang="el-GR" sz="2200" dirty="0"/>
              <a:t>αποφράξεως των εκσπερματιστικών πάρων ή αγενεσίας των σπερματοδόχων </a:t>
            </a:r>
            <a:r>
              <a:rPr lang="el-GR" sz="2200" dirty="0" smtClean="0"/>
              <a:t>κύστεων</a:t>
            </a:r>
            <a:r>
              <a:rPr lang="el-GR" sz="2200" dirty="0"/>
              <a:t>), </a:t>
            </a:r>
            <a:endParaRPr lang="el-GR" sz="2200" dirty="0" smtClean="0"/>
          </a:p>
          <a:p>
            <a:pPr marL="514350" indent="-514350">
              <a:lnSpc>
                <a:spcPct val="105000"/>
              </a:lnSpc>
              <a:spcBef>
                <a:spcPts val="600"/>
              </a:spcBef>
              <a:buFont typeface="+mj-lt"/>
              <a:buAutoNum type="romanLcPeriod"/>
            </a:pPr>
            <a:r>
              <a:rPr lang="el-GR" sz="2200" dirty="0" smtClean="0"/>
              <a:t>Φυσιολογικά </a:t>
            </a:r>
            <a:r>
              <a:rPr lang="el-GR" sz="2200" dirty="0"/>
              <a:t>επίπεδα γοναδοτροπινών και Τ στο πλάσμα και </a:t>
            </a:r>
            <a:endParaRPr lang="el-GR" sz="2200" dirty="0" smtClean="0"/>
          </a:p>
          <a:p>
            <a:pPr marL="514350" indent="-514350">
              <a:lnSpc>
                <a:spcPct val="105000"/>
              </a:lnSpc>
              <a:spcBef>
                <a:spcPts val="600"/>
              </a:spcBef>
              <a:buFont typeface="+mj-lt"/>
              <a:buAutoNum type="romanLcPeriod"/>
            </a:pPr>
            <a:r>
              <a:rPr lang="el-GR" sz="2200" dirty="0" smtClean="0"/>
              <a:t>Φυσιολογική </a:t>
            </a:r>
            <a:r>
              <a:rPr lang="el-GR" sz="2200" dirty="0"/>
              <a:t>βιοψία όρχεων</a:t>
            </a:r>
            <a:r>
              <a:rPr lang="el-GR" sz="2200" dirty="0" smtClean="0"/>
              <a:t>.</a:t>
            </a:r>
            <a:endParaRPr lang="el-GR" sz="2200" dirty="0"/>
          </a:p>
        </p:txBody>
      </p:sp>
    </p:spTree>
    <p:extLst>
      <p:ext uri="{BB962C8B-B14F-4D97-AF65-F5344CB8AC3E}">
        <p14:creationId xmlns:p14="http://schemas.microsoft.com/office/powerpoint/2010/main" val="2902985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Εσωτερικό του όρχεως</a:t>
            </a:r>
            <a:endParaRPr lang="el-GR" dirty="0"/>
          </a:p>
        </p:txBody>
      </p:sp>
      <p:pic>
        <p:nvPicPr>
          <p:cNvPr id="4" name="3 - Θέση περιεχομένου" descr="Illu_testis_cross_section.jpg"/>
          <p:cNvPicPr>
            <a:picLocks noGrp="1" noChangeAspect="1"/>
          </p:cNvPicPr>
          <p:nvPr>
            <p:ph idx="1"/>
          </p:nvPr>
        </p:nvPicPr>
        <p:blipFill>
          <a:blip r:embed="rId3" cstate="print"/>
          <a:stretch>
            <a:fillRect/>
          </a:stretch>
        </p:blipFill>
        <p:spPr>
          <a:xfrm>
            <a:off x="3017850" y="1745023"/>
            <a:ext cx="3108300" cy="3772209"/>
          </a:xfrm>
        </p:spPr>
      </p:pic>
      <p:sp>
        <p:nvSpPr>
          <p:cNvPr id="5" name="Rectangle 7"/>
          <p:cNvSpPr/>
          <p:nvPr/>
        </p:nvSpPr>
        <p:spPr>
          <a:xfrm>
            <a:off x="2051720" y="5943434"/>
            <a:ext cx="515698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Illu testis cross </a:t>
            </a:r>
            <a:r>
              <a:rPr lang="en-US" sz="1200" dirty="0" smtClean="0">
                <a:latin typeface="+mn-lt"/>
                <a:hlinkClick r:id="rId4"/>
              </a:rPr>
              <a:t>section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Arcadian"/>
              </a:rPr>
              <a:t>Arcadian</a:t>
            </a:r>
            <a:r>
              <a:rPr lang="en-US" sz="1200" dirty="0">
                <a:latin typeface="+mn-lt"/>
              </a:rPr>
              <a:t> </a:t>
            </a:r>
            <a:r>
              <a:rPr lang="el-GR" sz="1200" dirty="0" smtClean="0">
                <a:solidFill>
                  <a:prstClr val="black">
                    <a:lumMod val="75000"/>
                    <a:lumOff val="25000"/>
                  </a:prstClr>
                </a:solidFill>
                <a:latin typeface="+mn-lt"/>
              </a:rPr>
              <a:t>διαθέσιμη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1569989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Συγγενείς αποφράξεις </a:t>
            </a:r>
            <a:r>
              <a:rPr lang="el-GR" sz="3000" b="0" dirty="0" smtClean="0"/>
              <a:t>3/4</a:t>
            </a:r>
            <a:endParaRPr lang="el-GR" dirty="0"/>
          </a:p>
        </p:txBody>
      </p:sp>
      <p:sp>
        <p:nvSpPr>
          <p:cNvPr id="3" name="2 - Θέση περιεχομένου"/>
          <p:cNvSpPr>
            <a:spLocks noGrp="1"/>
          </p:cNvSpPr>
          <p:nvPr>
            <p:ph idx="1"/>
          </p:nvPr>
        </p:nvSpPr>
        <p:spPr/>
        <p:txBody>
          <a:bodyPr>
            <a:normAutofit/>
          </a:bodyPr>
          <a:lstStyle/>
          <a:p>
            <a:r>
              <a:rPr lang="el-GR" b="1" dirty="0"/>
              <a:t>Επίκτητες αποφράξεις (μεταφλεγμονώδεις-τραυματικές</a:t>
            </a:r>
            <a:r>
              <a:rPr lang="el-GR" dirty="0"/>
              <a:t>)</a:t>
            </a:r>
          </a:p>
          <a:p>
            <a:r>
              <a:rPr lang="el-GR" dirty="0"/>
              <a:t>Οι </a:t>
            </a:r>
            <a:r>
              <a:rPr lang="el-GR" b="1" dirty="0"/>
              <a:t>μεταφλεγμονώδεις</a:t>
            </a:r>
            <a:r>
              <a:rPr lang="el-GR" dirty="0"/>
              <a:t> αποφράξεις </a:t>
            </a:r>
            <a:r>
              <a:rPr lang="el-GR" dirty="0" smtClean="0"/>
              <a:t>είναι</a:t>
            </a:r>
            <a:r>
              <a:rPr lang="en-US" dirty="0" smtClean="0"/>
              <a:t>:</a:t>
            </a:r>
            <a:endParaRPr lang="el-GR" dirty="0"/>
          </a:p>
          <a:p>
            <a:r>
              <a:rPr lang="el-GR" u="sng" dirty="0"/>
              <a:t>1. Φυματιώδεις</a:t>
            </a:r>
            <a:r>
              <a:rPr lang="el-GR" dirty="0"/>
              <a:t>: Οι αποφράξεις αυτές ήταν </a:t>
            </a:r>
            <a:r>
              <a:rPr lang="el-GR" dirty="0" smtClean="0"/>
              <a:t>συχνές </a:t>
            </a:r>
            <a:r>
              <a:rPr lang="el-GR" dirty="0"/>
              <a:t>και εκτεταμένες πριν από την εφαρμογή των αντιφυματικών φαρμάκων, σήμερα όμως έχουν </a:t>
            </a:r>
            <a:r>
              <a:rPr lang="el-GR" dirty="0" smtClean="0"/>
              <a:t>ελαττωθεί </a:t>
            </a:r>
            <a:r>
              <a:rPr lang="el-GR" dirty="0"/>
              <a:t>σημαντικά. </a:t>
            </a:r>
            <a:endParaRPr lang="el-GR" dirty="0" smtClean="0"/>
          </a:p>
          <a:p>
            <a:r>
              <a:rPr lang="el-GR" dirty="0" smtClean="0"/>
              <a:t>Οι </a:t>
            </a:r>
            <a:r>
              <a:rPr lang="el-GR" dirty="0"/>
              <a:t>πιο συνηθισμένες εντοπίσεις είναι στις επιδιδυμίδες και στον προστάτη.</a:t>
            </a:r>
          </a:p>
          <a:p>
            <a:r>
              <a:rPr lang="el-GR" u="sng" dirty="0"/>
              <a:t>2. Μη φυματιώδεις</a:t>
            </a:r>
            <a:r>
              <a:rPr lang="el-GR" dirty="0"/>
              <a:t>: Στην ομάδα αυτή ανήκουν οι γονοκοκκικές αποφράξεις, που μειώνονται </a:t>
            </a:r>
            <a:r>
              <a:rPr lang="el-GR" dirty="0" smtClean="0"/>
              <a:t>προοδευτικά </a:t>
            </a:r>
            <a:r>
              <a:rPr lang="el-GR" dirty="0"/>
              <a:t>σε συχνότητα και οι μη γονοκοκκικές </a:t>
            </a:r>
            <a:r>
              <a:rPr lang="el-GR" dirty="0" smtClean="0"/>
              <a:t>αποφράξεις.</a:t>
            </a:r>
            <a:endParaRPr lang="el-GR" dirty="0"/>
          </a:p>
        </p:txBody>
      </p:sp>
    </p:spTree>
    <p:extLst>
      <p:ext uri="{BB962C8B-B14F-4D97-AF65-F5344CB8AC3E}">
        <p14:creationId xmlns:p14="http://schemas.microsoft.com/office/powerpoint/2010/main" val="14614950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Συγγενείς αποφράξεις </a:t>
            </a:r>
            <a:r>
              <a:rPr lang="el-GR" sz="3000" b="0" dirty="0" smtClean="0"/>
              <a:t>4/4</a:t>
            </a:r>
            <a:endParaRPr lang="el-GR" dirty="0"/>
          </a:p>
        </p:txBody>
      </p:sp>
      <p:sp>
        <p:nvSpPr>
          <p:cNvPr id="3" name="2 - Θέση περιεχομένου"/>
          <p:cNvSpPr>
            <a:spLocks noGrp="1"/>
          </p:cNvSpPr>
          <p:nvPr>
            <p:ph idx="1"/>
          </p:nvPr>
        </p:nvSpPr>
        <p:spPr/>
        <p:txBody>
          <a:bodyPr/>
          <a:lstStyle/>
          <a:p>
            <a:r>
              <a:rPr lang="el-GR" dirty="0"/>
              <a:t>Τα μικρόβια σε πρώτο στάδιο προκαλούν </a:t>
            </a:r>
            <a:r>
              <a:rPr lang="el-GR" dirty="0" smtClean="0"/>
              <a:t>οπίσθια </a:t>
            </a:r>
            <a:r>
              <a:rPr lang="el-GR" dirty="0"/>
              <a:t>ουρηθρίτιδα, στη συνέχεια πολλαπλασιάζονται στον προστάτη, στις σπερματοδόχες κύστεις και στα τελικά άκρα των σπερματικών πόρων λόγω του </a:t>
            </a:r>
            <a:r>
              <a:rPr lang="el-GR" dirty="0" smtClean="0"/>
              <a:t>ευνοϊκού </a:t>
            </a:r>
            <a:r>
              <a:rPr lang="el-GR" dirty="0"/>
              <a:t>περιβάλλοντος και με τα λεμφαγγεία που είναι γύρω </a:t>
            </a:r>
            <a:r>
              <a:rPr lang="el-GR" dirty="0" smtClean="0"/>
              <a:t>από </a:t>
            </a:r>
            <a:r>
              <a:rPr lang="el-GR" dirty="0"/>
              <a:t>τους σπερματικούς πόρους φθάνουν στις επιδιδυμίδες. </a:t>
            </a:r>
            <a:endParaRPr lang="en-US" dirty="0" smtClean="0"/>
          </a:p>
          <a:p>
            <a:r>
              <a:rPr lang="el-GR" dirty="0" smtClean="0"/>
              <a:t>Με </a:t>
            </a:r>
            <a:r>
              <a:rPr lang="el-GR" dirty="0"/>
              <a:t>τον τρόπο αυτό δημιουργούνται προστατίτιδες, σπερματοδοχοκυστίτιδες και επιδιδυμίτιδες που βαθμιαία προκαλούν ανάπτυξη ινώδους συνδετικού ιστού και απόφραξη.</a:t>
            </a:r>
          </a:p>
          <a:p>
            <a:endParaRPr lang="el-GR" dirty="0"/>
          </a:p>
        </p:txBody>
      </p:sp>
    </p:spTree>
    <p:extLst>
      <p:ext uri="{BB962C8B-B14F-4D97-AF65-F5344CB8AC3E}">
        <p14:creationId xmlns:p14="http://schemas.microsoft.com/office/powerpoint/2010/main" val="12391849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Τραυματικές αποφράξεις</a:t>
            </a:r>
            <a:endParaRPr lang="el-GR" sz="3000" b="0" dirty="0"/>
          </a:p>
        </p:txBody>
      </p:sp>
      <p:sp>
        <p:nvSpPr>
          <p:cNvPr id="3" name="2 - Θέση περιεχομένου"/>
          <p:cNvSpPr>
            <a:spLocks noGrp="1"/>
          </p:cNvSpPr>
          <p:nvPr>
            <p:ph idx="1"/>
          </p:nvPr>
        </p:nvSpPr>
        <p:spPr/>
        <p:txBody>
          <a:bodyPr/>
          <a:lstStyle/>
          <a:p>
            <a:pPr marL="0" indent="0">
              <a:buNone/>
            </a:pPr>
            <a:r>
              <a:rPr lang="el-GR" b="1" dirty="0"/>
              <a:t>Οι τραυματικές αποφράξεις είναι οι ακόλουθες</a:t>
            </a:r>
            <a:r>
              <a:rPr lang="el-GR" dirty="0"/>
              <a:t>:</a:t>
            </a:r>
          </a:p>
          <a:p>
            <a:pPr lvl="0"/>
            <a:r>
              <a:rPr lang="el-GR" dirty="0"/>
              <a:t>Τραυματισμός των σπερματικών πόρων κατά τη διάρκεια επεμβάσεων για βουβωνοκήλες.</a:t>
            </a:r>
          </a:p>
          <a:p>
            <a:pPr lvl="0"/>
            <a:r>
              <a:rPr lang="el-GR" dirty="0"/>
              <a:t>Χειρουργική διατομή των σπερματικών πόρων για αντισύλληψη.</a:t>
            </a:r>
          </a:p>
          <a:p>
            <a:pPr lvl="0"/>
            <a:r>
              <a:rPr lang="el-GR" dirty="0"/>
              <a:t>Νέκρωση της κεφαλής της επιδιδυμίδας λόγω χειρουργικής διατομής της σύστοιχης αρτηρίας.</a:t>
            </a:r>
          </a:p>
          <a:p>
            <a:pPr>
              <a:buNone/>
            </a:pPr>
            <a:endParaRPr lang="el-GR" dirty="0"/>
          </a:p>
        </p:txBody>
      </p:sp>
    </p:spTree>
    <p:extLst>
      <p:ext uri="{BB962C8B-B14F-4D97-AF65-F5344CB8AC3E}">
        <p14:creationId xmlns:p14="http://schemas.microsoft.com/office/powerpoint/2010/main" val="12987628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Διάγνωση </a:t>
            </a:r>
            <a:r>
              <a:rPr lang="el-GR" dirty="0"/>
              <a:t>συγγενούς από μεταφλεγμονώδη απόφραξη</a:t>
            </a:r>
          </a:p>
        </p:txBody>
      </p:sp>
      <p:sp>
        <p:nvSpPr>
          <p:cNvPr id="3" name="2 - Θέση περιεχομένου"/>
          <p:cNvSpPr>
            <a:spLocks noGrp="1"/>
          </p:cNvSpPr>
          <p:nvPr>
            <p:ph idx="1"/>
          </p:nvPr>
        </p:nvSpPr>
        <p:spPr>
          <a:xfrm>
            <a:off x="457200" y="1340768"/>
            <a:ext cx="8363272" cy="5544616"/>
          </a:xfrm>
        </p:spPr>
        <p:txBody>
          <a:bodyPr>
            <a:noAutofit/>
          </a:bodyPr>
          <a:lstStyle/>
          <a:p>
            <a:pPr>
              <a:lnSpc>
                <a:spcPct val="105000"/>
              </a:lnSpc>
              <a:spcBef>
                <a:spcPts val="800"/>
              </a:spcBef>
            </a:pPr>
            <a:r>
              <a:rPr lang="el-GR" sz="2200" dirty="0"/>
              <a:t>Η διαφορική διάγνωση συγγενούς από μεταφλεγμονώδη απόφραξη είναι δύσκολη, υπάρχουν όμως κριτήρια που μπορούν να βοηθήσουν: </a:t>
            </a:r>
            <a:endParaRPr lang="en-US" sz="2200" dirty="0" smtClean="0"/>
          </a:p>
          <a:p>
            <a:pPr lvl="1" indent="-387350">
              <a:lnSpc>
                <a:spcPct val="105000"/>
              </a:lnSpc>
              <a:spcBef>
                <a:spcPts val="800"/>
              </a:spcBef>
            </a:pPr>
            <a:r>
              <a:rPr lang="el-GR" sz="2200" dirty="0" smtClean="0"/>
              <a:t>Η </a:t>
            </a:r>
            <a:r>
              <a:rPr lang="el-GR" sz="2200" dirty="0"/>
              <a:t>συγγενής απόφραξη συνήθως είναι πλήρης, αμφοτεροπλευρη και συμμετρική, ενώ η μεταφλεγμονώδης μπορεί να είναι μερική, ετερόπλευρη ή να εντοπίζεται σε </a:t>
            </a:r>
            <a:r>
              <a:rPr lang="el-GR" sz="2200" dirty="0" smtClean="0"/>
              <a:t>διάφορα </a:t>
            </a:r>
            <a:r>
              <a:rPr lang="el-GR" sz="2200" dirty="0"/>
              <a:t>επίπεδα της ίδιας πλευράς. </a:t>
            </a:r>
            <a:endParaRPr lang="en-US" sz="2200" dirty="0" smtClean="0"/>
          </a:p>
          <a:p>
            <a:pPr lvl="1" indent="-387350">
              <a:lnSpc>
                <a:spcPct val="105000"/>
              </a:lnSpc>
              <a:spcBef>
                <a:spcPts val="800"/>
              </a:spcBef>
            </a:pPr>
            <a:r>
              <a:rPr lang="el-GR" sz="2200" dirty="0" smtClean="0"/>
              <a:t>Για </a:t>
            </a:r>
            <a:r>
              <a:rPr lang="el-GR" sz="2200" dirty="0"/>
              <a:t>τη διάγνωση της τελευταίας ιδιαίτερη προσοχή δίδεται στο ιστορικό, στην κλινική εξέταση και στις προσεκτικές </a:t>
            </a:r>
            <a:r>
              <a:rPr lang="el-GR" sz="2200" dirty="0" smtClean="0"/>
              <a:t>καλλιέργειες </a:t>
            </a:r>
            <a:r>
              <a:rPr lang="el-GR" sz="2200" dirty="0"/>
              <a:t>των υγρών των επικουρικών αδένων.</a:t>
            </a:r>
          </a:p>
          <a:p>
            <a:pPr lvl="1" indent="-387350">
              <a:lnSpc>
                <a:spcPct val="105000"/>
              </a:lnSpc>
              <a:spcBef>
                <a:spcPts val="800"/>
              </a:spcBef>
            </a:pPr>
            <a:r>
              <a:rPr lang="el-GR" sz="2200" dirty="0"/>
              <a:t>Για την εντόπιση της αποφράξεως, συγγενούς ή επίκτητης, γίνεται συνεκτίμηση των ευρημάτων της σπερματοδοχοκυστεογραφίας, του όγκου και των βιοχημικών παραμέτρων του σπέρματος</a:t>
            </a:r>
            <a:r>
              <a:rPr lang="el-GR" sz="2200" dirty="0" smtClean="0"/>
              <a:t>.</a:t>
            </a:r>
            <a:endParaRPr lang="el-GR" sz="2200" dirty="0"/>
          </a:p>
        </p:txBody>
      </p:sp>
    </p:spTree>
    <p:extLst>
      <p:ext uri="{BB962C8B-B14F-4D97-AF65-F5344CB8AC3E}">
        <p14:creationId xmlns:p14="http://schemas.microsoft.com/office/powerpoint/2010/main" val="12506033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Ενδοκρινικά και μεταβολικά αίτια </a:t>
            </a:r>
            <a:endParaRPr lang="el-GR" dirty="0"/>
          </a:p>
        </p:txBody>
      </p:sp>
      <p:sp>
        <p:nvSpPr>
          <p:cNvPr id="3" name="2 - Θέση περιεχομένου"/>
          <p:cNvSpPr>
            <a:spLocks noGrp="1"/>
          </p:cNvSpPr>
          <p:nvPr>
            <p:ph idx="1"/>
          </p:nvPr>
        </p:nvSpPr>
        <p:spPr/>
        <p:txBody>
          <a:bodyPr/>
          <a:lstStyle/>
          <a:p>
            <a:r>
              <a:rPr lang="el-GR" dirty="0" smtClean="0"/>
              <a:t>Είναι </a:t>
            </a:r>
            <a:r>
              <a:rPr lang="el-GR" dirty="0"/>
              <a:t>γνωστό ότι υφίστανται πολυάριθμες </a:t>
            </a:r>
            <a:r>
              <a:rPr lang="el-GR" dirty="0" smtClean="0"/>
              <a:t>αλληλοεπιδράσεις </a:t>
            </a:r>
            <a:r>
              <a:rPr lang="el-GR" dirty="0"/>
              <a:t>μεταξύ των διαφόρων ενδοκρινών </a:t>
            </a:r>
            <a:r>
              <a:rPr lang="el-GR" dirty="0" smtClean="0"/>
              <a:t>αδένων</a:t>
            </a:r>
            <a:r>
              <a:rPr lang="el-GR" dirty="0"/>
              <a:t>, θεωρητικά οποιαδήποτε ενδοκρινική ή </a:t>
            </a:r>
            <a:r>
              <a:rPr lang="el-GR" dirty="0" smtClean="0"/>
              <a:t>μεταβολική </a:t>
            </a:r>
            <a:r>
              <a:rPr lang="el-GR" dirty="0"/>
              <a:t>διαταραχή είναι δυνατό να επηρεάσει τη σωστή λειτουργία του ανδρικού γεννητικού άξονα. </a:t>
            </a:r>
            <a:endParaRPr lang="en-US" dirty="0" smtClean="0"/>
          </a:p>
          <a:p>
            <a:r>
              <a:rPr lang="el-GR" dirty="0" smtClean="0"/>
              <a:t>Ιδιαίτερη </a:t>
            </a:r>
            <a:r>
              <a:rPr lang="el-GR" dirty="0"/>
              <a:t>μνεία γίνεται στις δύο </a:t>
            </a:r>
            <a:r>
              <a:rPr lang="el-GR" dirty="0" smtClean="0"/>
              <a:t>συχνότερες </a:t>
            </a:r>
            <a:r>
              <a:rPr lang="el-GR" dirty="0"/>
              <a:t>διαταραχές</a:t>
            </a:r>
            <a:r>
              <a:rPr lang="el-GR" dirty="0" smtClean="0"/>
              <a:t>:</a:t>
            </a:r>
          </a:p>
          <a:p>
            <a:pPr marL="896938" indent="-514350">
              <a:buFont typeface="+mj-lt"/>
              <a:buAutoNum type="romanLcPeriod"/>
            </a:pPr>
            <a:r>
              <a:rPr lang="el-GR" dirty="0" smtClean="0"/>
              <a:t>Διαταραχές </a:t>
            </a:r>
            <a:r>
              <a:rPr lang="el-GR" dirty="0"/>
              <a:t>της λειτουργίας του </a:t>
            </a:r>
            <a:r>
              <a:rPr lang="el-GR" b="1" dirty="0"/>
              <a:t>θυρεοειδούς</a:t>
            </a:r>
            <a:r>
              <a:rPr lang="el-GR" dirty="0" smtClean="0"/>
              <a:t>,</a:t>
            </a:r>
          </a:p>
          <a:p>
            <a:pPr marL="896938" indent="-514350">
              <a:buFont typeface="+mj-lt"/>
              <a:buAutoNum type="romanLcPeriod"/>
            </a:pPr>
            <a:r>
              <a:rPr lang="el-GR" dirty="0" smtClean="0"/>
              <a:t>Διαταραχές </a:t>
            </a:r>
            <a:r>
              <a:rPr lang="el-GR" dirty="0"/>
              <a:t>από </a:t>
            </a:r>
            <a:r>
              <a:rPr lang="el-GR" b="1" dirty="0"/>
              <a:t>σακχαρώδη </a:t>
            </a:r>
            <a:r>
              <a:rPr lang="el-GR" b="1" dirty="0" smtClean="0"/>
              <a:t>διαβήτη</a:t>
            </a:r>
            <a:r>
              <a:rPr lang="en-US" b="1" dirty="0" smtClean="0"/>
              <a:t>.</a:t>
            </a:r>
          </a:p>
          <a:p>
            <a:pPr>
              <a:buNone/>
            </a:pPr>
            <a:endParaRPr lang="el-GR" dirty="0"/>
          </a:p>
        </p:txBody>
      </p:sp>
    </p:spTree>
    <p:extLst>
      <p:ext uri="{BB962C8B-B14F-4D97-AF65-F5344CB8AC3E}">
        <p14:creationId xmlns:p14="http://schemas.microsoft.com/office/powerpoint/2010/main" val="15862576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Διαταραχές της λειτουργίας του </a:t>
            </a:r>
            <a:r>
              <a:rPr lang="el-GR" dirty="0" smtClean="0"/>
              <a:t>θυρεοειδούς </a:t>
            </a:r>
            <a:r>
              <a:rPr lang="el-GR" sz="3000" b="0" dirty="0" smtClean="0"/>
              <a:t>1/6</a:t>
            </a:r>
            <a:endParaRPr lang="el-GR" sz="3000" b="0" dirty="0"/>
          </a:p>
        </p:txBody>
      </p:sp>
      <p:sp>
        <p:nvSpPr>
          <p:cNvPr id="3" name="2 - Θέση περιεχομένου"/>
          <p:cNvSpPr>
            <a:spLocks noGrp="1"/>
          </p:cNvSpPr>
          <p:nvPr>
            <p:ph idx="1"/>
          </p:nvPr>
        </p:nvSpPr>
        <p:spPr>
          <a:xfrm>
            <a:off x="457200" y="1340768"/>
            <a:ext cx="8229600" cy="5040560"/>
          </a:xfrm>
        </p:spPr>
        <p:txBody>
          <a:bodyPr>
            <a:normAutofit fontScale="92500"/>
          </a:bodyPr>
          <a:lstStyle/>
          <a:p>
            <a:r>
              <a:rPr lang="el-GR" dirty="0" smtClean="0"/>
              <a:t>Στους </a:t>
            </a:r>
            <a:r>
              <a:rPr lang="el-GR" dirty="0"/>
              <a:t>υπερθυρεοειδικούς ασθενείς η Τ </a:t>
            </a:r>
            <a:r>
              <a:rPr lang="el-GR" dirty="0" smtClean="0"/>
              <a:t>πλάσματος </a:t>
            </a:r>
            <a:r>
              <a:rPr lang="el-GR" dirty="0"/>
              <a:t>είναι 2-3 φορές υψηλότερη, σε σύγκριση με ευθυρεοειδικά άτομα και ο ρυθμός μεταβολικής </a:t>
            </a:r>
            <a:r>
              <a:rPr lang="el-GR" dirty="0" smtClean="0"/>
              <a:t>κάθαρσης </a:t>
            </a:r>
            <a:r>
              <a:rPr lang="el-GR" dirty="0"/>
              <a:t>μειωμένος κατά 30-40%. </a:t>
            </a:r>
            <a:endParaRPr lang="en-US" dirty="0" smtClean="0"/>
          </a:p>
          <a:p>
            <a:r>
              <a:rPr lang="el-GR" dirty="0" smtClean="0"/>
              <a:t>Αυτές </a:t>
            </a:r>
            <a:r>
              <a:rPr lang="el-GR" dirty="0"/>
              <a:t>οι μεταβολές αποδίδονται στην παράλληλη αύξηση της </a:t>
            </a:r>
            <a:r>
              <a:rPr lang="en-US" dirty="0"/>
              <a:t>SHBG</a:t>
            </a:r>
            <a:r>
              <a:rPr lang="el-GR" dirty="0"/>
              <a:t> που παρατηρείται στους υπερθυρεοειδικούς ασθενείς. </a:t>
            </a:r>
            <a:endParaRPr lang="en-US" dirty="0" smtClean="0"/>
          </a:p>
          <a:p>
            <a:r>
              <a:rPr lang="el-GR" dirty="0" smtClean="0"/>
              <a:t>Η </a:t>
            </a:r>
            <a:r>
              <a:rPr lang="el-GR" dirty="0"/>
              <a:t>ελεύθερη Τ πλάσματος καθώς και ο ρυθμός </a:t>
            </a:r>
            <a:r>
              <a:rPr lang="el-GR" dirty="0" smtClean="0"/>
              <a:t>παραγωγής </a:t>
            </a:r>
            <a:r>
              <a:rPr lang="el-GR" dirty="0"/>
              <a:t>της δεν παρουσιάζουν διαφορές σε σύγκριση με τους ευθυρεοειδικούς. </a:t>
            </a:r>
            <a:endParaRPr lang="en-US" dirty="0" smtClean="0"/>
          </a:p>
          <a:p>
            <a:r>
              <a:rPr lang="el-GR" dirty="0" smtClean="0"/>
              <a:t>Ανάλογες </a:t>
            </a:r>
            <a:r>
              <a:rPr lang="el-GR" dirty="0"/>
              <a:t>μεταβολές έχουν παρατηρηθεί και για τη </a:t>
            </a:r>
            <a:r>
              <a:rPr lang="en-US" dirty="0"/>
              <a:t>DHT</a:t>
            </a:r>
            <a:r>
              <a:rPr lang="el-GR" dirty="0"/>
              <a:t> (ολική και ελεύθερη) πλάσματος. </a:t>
            </a:r>
            <a:endParaRPr lang="en-US" dirty="0" smtClean="0"/>
          </a:p>
          <a:p>
            <a:r>
              <a:rPr lang="el-GR" dirty="0" smtClean="0"/>
              <a:t>Τα </a:t>
            </a:r>
            <a:r>
              <a:rPr lang="el-GR" dirty="0"/>
              <a:t>επίπεδα </a:t>
            </a:r>
            <a:r>
              <a:rPr lang="en-US" dirty="0"/>
              <a:t>FS</a:t>
            </a:r>
            <a:r>
              <a:rPr lang="el-GR" dirty="0"/>
              <a:t>Η και </a:t>
            </a:r>
            <a:r>
              <a:rPr lang="en-US" dirty="0"/>
              <a:t>L</a:t>
            </a:r>
            <a:r>
              <a:rPr lang="el-GR" dirty="0"/>
              <a:t>Η πλάσματος </a:t>
            </a:r>
            <a:r>
              <a:rPr lang="el-GR" dirty="0" smtClean="0"/>
              <a:t>μπορεί </a:t>
            </a:r>
            <a:r>
              <a:rPr lang="el-GR" dirty="0"/>
              <a:t>να αυξηθούν σε άνδρες με αυτόματο ή ιατρογενή υπερθυρεοειδισμό.</a:t>
            </a:r>
          </a:p>
          <a:p>
            <a:endParaRPr lang="el-GR" dirty="0"/>
          </a:p>
        </p:txBody>
      </p:sp>
    </p:spTree>
    <p:extLst>
      <p:ext uri="{BB962C8B-B14F-4D97-AF65-F5344CB8AC3E}">
        <p14:creationId xmlns:p14="http://schemas.microsoft.com/office/powerpoint/2010/main" val="19582019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Διαταραχές της λειτουργίας του θυρεοειδούς </a:t>
            </a:r>
            <a:r>
              <a:rPr lang="el-GR" sz="3300" b="0" dirty="0" smtClean="0"/>
              <a:t>2/6</a:t>
            </a:r>
            <a:endParaRPr lang="el-GR" sz="3300" dirty="0"/>
          </a:p>
        </p:txBody>
      </p:sp>
      <p:sp>
        <p:nvSpPr>
          <p:cNvPr id="3" name="2 - Θέση περιεχομένου"/>
          <p:cNvSpPr>
            <a:spLocks noGrp="1"/>
          </p:cNvSpPr>
          <p:nvPr>
            <p:ph idx="1"/>
          </p:nvPr>
        </p:nvSpPr>
        <p:spPr/>
        <p:txBody>
          <a:bodyPr>
            <a:normAutofit/>
          </a:bodyPr>
          <a:lstStyle/>
          <a:p>
            <a:r>
              <a:rPr lang="el-GR" dirty="0"/>
              <a:t>Στους υποθυρεοειδικούς ασθενείς η </a:t>
            </a:r>
            <a:r>
              <a:rPr lang="en-US" dirty="0"/>
              <a:t>FS</a:t>
            </a:r>
            <a:r>
              <a:rPr lang="el-GR" dirty="0"/>
              <a:t>Η και η </a:t>
            </a:r>
            <a:r>
              <a:rPr lang="en-US" dirty="0"/>
              <a:t>L</a:t>
            </a:r>
            <a:r>
              <a:rPr lang="el-GR" dirty="0"/>
              <a:t>Η καθώς και η Τ πλάσματος αναφέρονται </a:t>
            </a:r>
            <a:r>
              <a:rPr lang="el-GR" dirty="0" smtClean="0"/>
              <a:t>φυσιολογικές </a:t>
            </a:r>
            <a:r>
              <a:rPr lang="el-GR" dirty="0"/>
              <a:t>η μειωμένες. Η </a:t>
            </a:r>
            <a:r>
              <a:rPr lang="en-US" dirty="0"/>
              <a:t>SHBG</a:t>
            </a:r>
            <a:r>
              <a:rPr lang="el-GR" dirty="0"/>
              <a:t> είναι μειωμένη, ο ρυθμός παραγωγής της Τ είναι φυσιολογικός, ενώ ο ρυθμός της μεταβολικής της καθάρσεως αυξημένος. </a:t>
            </a:r>
            <a:endParaRPr lang="en-US" dirty="0" smtClean="0"/>
          </a:p>
          <a:p>
            <a:r>
              <a:rPr lang="el-GR" dirty="0" smtClean="0"/>
              <a:t>Οι μεταβολές </a:t>
            </a:r>
            <a:r>
              <a:rPr lang="el-GR" dirty="0"/>
              <a:t>αυτές στους υπερ-και στους υποθυρεοειδικούς ασθενείς επανέρχονται στα φυσιολογικά με την αποκατάσταση του ευθυρεοειδισμού.</a:t>
            </a:r>
          </a:p>
          <a:p>
            <a:r>
              <a:rPr lang="el-GR" dirty="0"/>
              <a:t>Σε ασθενείς πάντως με μακροχρόνιο </a:t>
            </a:r>
            <a:r>
              <a:rPr lang="el-GR" dirty="0" smtClean="0"/>
              <a:t>υποθυρεοειδισμό</a:t>
            </a:r>
            <a:r>
              <a:rPr lang="el-GR" dirty="0"/>
              <a:t>, βρέθηκαν αλλοιώσεις στη βιοψία </a:t>
            </a:r>
            <a:r>
              <a:rPr lang="el-GR" dirty="0" smtClean="0"/>
              <a:t>όρχεων </a:t>
            </a:r>
            <a:r>
              <a:rPr lang="el-GR" dirty="0"/>
              <a:t>χωρίς όμως να αναφέρονται προβλήματα </a:t>
            </a:r>
            <a:r>
              <a:rPr lang="el-GR" dirty="0" smtClean="0"/>
              <a:t>γονιμότητας</a:t>
            </a:r>
            <a:r>
              <a:rPr lang="en-US" dirty="0" smtClean="0"/>
              <a:t>.</a:t>
            </a:r>
            <a:endParaRPr lang="el-GR" dirty="0"/>
          </a:p>
        </p:txBody>
      </p:sp>
    </p:spTree>
    <p:extLst>
      <p:ext uri="{BB962C8B-B14F-4D97-AF65-F5344CB8AC3E}">
        <p14:creationId xmlns:p14="http://schemas.microsoft.com/office/powerpoint/2010/main" val="35898667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Διαταραχές της λειτουργίας του θυρεοειδούς </a:t>
            </a:r>
            <a:r>
              <a:rPr lang="el-GR" sz="3300" b="0" dirty="0" smtClean="0"/>
              <a:t>3/6</a:t>
            </a:r>
            <a:endParaRPr lang="el-GR" dirty="0"/>
          </a:p>
        </p:txBody>
      </p:sp>
      <p:sp>
        <p:nvSpPr>
          <p:cNvPr id="3" name="2 - Θέση περιεχομένου"/>
          <p:cNvSpPr>
            <a:spLocks noGrp="1"/>
          </p:cNvSpPr>
          <p:nvPr>
            <p:ph idx="1"/>
          </p:nvPr>
        </p:nvSpPr>
        <p:spPr/>
        <p:txBody>
          <a:bodyPr/>
          <a:lstStyle/>
          <a:p>
            <a:r>
              <a:rPr lang="el-GR" b="1" dirty="0"/>
              <a:t>Παράλληλη ανεπάρκεια της θυρεοειδικής και της γοναδικής λειτουργίας μπορεί να οφείλεται σε:</a:t>
            </a:r>
          </a:p>
          <a:p>
            <a:pPr marL="633413" indent="-457200">
              <a:buFont typeface="+mj-lt"/>
              <a:buAutoNum type="arabicPeriod"/>
            </a:pPr>
            <a:r>
              <a:rPr lang="el-GR" dirty="0" smtClean="0"/>
              <a:t>Παράλληλη </a:t>
            </a:r>
            <a:r>
              <a:rPr lang="el-GR" dirty="0"/>
              <a:t>ανεπάρκεια στην έκκριση των γοναδοτροπινών και της </a:t>
            </a:r>
            <a:r>
              <a:rPr lang="en-US" dirty="0"/>
              <a:t>TS</a:t>
            </a:r>
            <a:r>
              <a:rPr lang="el-GR" dirty="0"/>
              <a:t>Η σε βλάβες του </a:t>
            </a:r>
            <a:r>
              <a:rPr lang="el-GR" dirty="0" smtClean="0"/>
              <a:t>συστήματος </a:t>
            </a:r>
            <a:r>
              <a:rPr lang="el-GR" dirty="0"/>
              <a:t>«υποθάλαμος-υπόφυση», όπως για παράδειγμα σε αδενώματα της υποφύσεως ή άλλες χωροκατακτητικές βλάβες της περιοχής.</a:t>
            </a:r>
          </a:p>
          <a:p>
            <a:pPr marL="633413" indent="-457200">
              <a:buFont typeface="+mj-lt"/>
              <a:buAutoNum type="arabicPeriod"/>
            </a:pPr>
            <a:r>
              <a:rPr lang="el-GR" dirty="0" smtClean="0"/>
              <a:t>Πολλαπλή </a:t>
            </a:r>
            <a:r>
              <a:rPr lang="el-GR" dirty="0"/>
              <a:t>ενδοκρινοπάθεια με βάση κοινό αυτοανοσοποιητικό μηχανισμό. </a:t>
            </a:r>
          </a:p>
          <a:p>
            <a:endParaRPr lang="el-GR" dirty="0"/>
          </a:p>
        </p:txBody>
      </p:sp>
    </p:spTree>
    <p:extLst>
      <p:ext uri="{BB962C8B-B14F-4D97-AF65-F5344CB8AC3E}">
        <p14:creationId xmlns:p14="http://schemas.microsoft.com/office/powerpoint/2010/main" val="28649959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Διαταραχές της λειτουργίας του θυρεοειδούς </a:t>
            </a:r>
            <a:r>
              <a:rPr lang="el-GR" sz="3300" b="0" dirty="0" smtClean="0"/>
              <a:t>4/6</a:t>
            </a:r>
            <a:endParaRPr lang="el-GR" dirty="0"/>
          </a:p>
        </p:txBody>
      </p:sp>
      <p:sp>
        <p:nvSpPr>
          <p:cNvPr id="3" name="2 - Θέση περιεχομένου"/>
          <p:cNvSpPr>
            <a:spLocks noGrp="1"/>
          </p:cNvSpPr>
          <p:nvPr>
            <p:ph idx="1"/>
          </p:nvPr>
        </p:nvSpPr>
        <p:spPr/>
        <p:txBody>
          <a:bodyPr/>
          <a:lstStyle/>
          <a:p>
            <a:r>
              <a:rPr lang="el-GR" b="1" dirty="0" smtClean="0"/>
              <a:t>Διαταραχές από σακχαρώδη διαβήτη</a:t>
            </a:r>
            <a:endParaRPr lang="el-GR" dirty="0" smtClean="0"/>
          </a:p>
          <a:p>
            <a:r>
              <a:rPr lang="el-GR" dirty="0" smtClean="0"/>
              <a:t>Η ορχική στεροειδογένεση καθώ</a:t>
            </a:r>
            <a:r>
              <a:rPr lang="en-US" dirty="0" smtClean="0"/>
              <a:t>s</a:t>
            </a:r>
            <a:r>
              <a:rPr lang="en-US" b="1" dirty="0" smtClean="0"/>
              <a:t> </a:t>
            </a:r>
            <a:r>
              <a:rPr lang="el-GR" dirty="0" smtClean="0"/>
              <a:t>και ο ρυθμός παραγωγής και ο μεταβολισμός της Τ δεν αποδείχθηκε μέχρι τώρα ότι διαταράσσονται σε διαβητικούς ασθενείς με ή χωρίς ανικανότητα. </a:t>
            </a:r>
            <a:endParaRPr lang="en-US" dirty="0" smtClean="0"/>
          </a:p>
          <a:p>
            <a:r>
              <a:rPr lang="el-GR" dirty="0" smtClean="0"/>
              <a:t>Τα επίπεδα επίσης της Τ, όπως και της </a:t>
            </a:r>
            <a:r>
              <a:rPr lang="en-US" dirty="0" smtClean="0"/>
              <a:t>FS</a:t>
            </a:r>
            <a:r>
              <a:rPr lang="el-GR" dirty="0" smtClean="0"/>
              <a:t>Η και </a:t>
            </a:r>
            <a:r>
              <a:rPr lang="en-US" dirty="0" smtClean="0"/>
              <a:t>L</a:t>
            </a:r>
            <a:r>
              <a:rPr lang="el-GR" dirty="0" smtClean="0"/>
              <a:t>Η πλάσματος, παραμένουν φυσιολογικά σε διαβητικούς με ή χωρίς ανικανότητα, σε σύγκριση με μη διαβητικούς</a:t>
            </a:r>
            <a:r>
              <a:rPr lang="en-US" dirty="0" smtClean="0"/>
              <a:t>.</a:t>
            </a:r>
            <a:endParaRPr lang="el-GR" dirty="0"/>
          </a:p>
        </p:txBody>
      </p:sp>
    </p:spTree>
    <p:extLst>
      <p:ext uri="{BB962C8B-B14F-4D97-AF65-F5344CB8AC3E}">
        <p14:creationId xmlns:p14="http://schemas.microsoft.com/office/powerpoint/2010/main" val="29596955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Διαταραχές της λειτουργίας του θυρεοειδούς </a:t>
            </a:r>
            <a:r>
              <a:rPr lang="el-GR" sz="3300" b="0" dirty="0" smtClean="0"/>
              <a:t>5/6</a:t>
            </a:r>
            <a:endParaRPr lang="el-GR" dirty="0"/>
          </a:p>
        </p:txBody>
      </p:sp>
      <p:sp>
        <p:nvSpPr>
          <p:cNvPr id="3" name="2 - Θέση περιεχομένου"/>
          <p:cNvSpPr>
            <a:spLocks noGrp="1"/>
          </p:cNvSpPr>
          <p:nvPr>
            <p:ph idx="1"/>
          </p:nvPr>
        </p:nvSpPr>
        <p:spPr/>
        <p:txBody>
          <a:bodyPr>
            <a:noAutofit/>
          </a:bodyPr>
          <a:lstStyle/>
          <a:p>
            <a:r>
              <a:rPr lang="el-GR" dirty="0"/>
              <a:t>Ο σακχαρώδης διαβήτης μπορεί να συνυπάρχει με ανδρικό υπογοναδισμό σε αρκετά σύνδρομα, όπως στην αιμοχρωμάτωση, στο σύνδρομο ΚΙ</a:t>
            </a:r>
            <a:r>
              <a:rPr lang="en-US" dirty="0"/>
              <a:t>inefelter</a:t>
            </a:r>
            <a:r>
              <a:rPr lang="el-GR" dirty="0"/>
              <a:t>, στη μυοτονική μυϊκή δυστροφία (80% των ασθενών με το σύνδρομο έχουν ορχική ατροφία), στο σύνδρομο </a:t>
            </a:r>
            <a:r>
              <a:rPr lang="en-US" cap="small" dirty="0"/>
              <a:t>W</a:t>
            </a:r>
            <a:r>
              <a:rPr lang="en-US" dirty="0"/>
              <a:t>erner</a:t>
            </a:r>
            <a:r>
              <a:rPr lang="en-US" cap="small" dirty="0"/>
              <a:t> </a:t>
            </a:r>
            <a:r>
              <a:rPr lang="el-GR" dirty="0"/>
              <a:t>και στο σύνδρομο </a:t>
            </a:r>
            <a:r>
              <a:rPr lang="en-US" dirty="0"/>
              <a:t>Alstrom</a:t>
            </a:r>
            <a:r>
              <a:rPr lang="el-GR" dirty="0"/>
              <a:t>, στη νόσο </a:t>
            </a:r>
            <a:r>
              <a:rPr lang="en-US" dirty="0"/>
              <a:t>Cushing </a:t>
            </a:r>
            <a:r>
              <a:rPr lang="el-GR" dirty="0"/>
              <a:t>και στη μεγαλακρία. </a:t>
            </a:r>
            <a:endParaRPr lang="en-US" dirty="0" smtClean="0"/>
          </a:p>
        </p:txBody>
      </p:sp>
    </p:spTree>
    <p:extLst>
      <p:ext uri="{BB962C8B-B14F-4D97-AF65-F5344CB8AC3E}">
        <p14:creationId xmlns:p14="http://schemas.microsoft.com/office/powerpoint/2010/main" val="1479135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Ιστολογική εικόνα όρχεως</a:t>
            </a:r>
            <a:endParaRPr lang="el-GR" dirty="0"/>
          </a:p>
        </p:txBody>
      </p:sp>
      <p:pic>
        <p:nvPicPr>
          <p:cNvPr id="4" name="3 - Θέση περιεχομένου" descr="800px-Rabbitttestis100x2.jpg"/>
          <p:cNvPicPr>
            <a:picLocks noGrp="1" noChangeAspect="1"/>
          </p:cNvPicPr>
          <p:nvPr>
            <p:ph idx="1"/>
          </p:nvPr>
        </p:nvPicPr>
        <p:blipFill>
          <a:blip r:embed="rId3" cstate="print"/>
          <a:stretch>
            <a:fillRect/>
          </a:stretch>
        </p:blipFill>
        <p:spPr>
          <a:xfrm>
            <a:off x="1211791" y="1196975"/>
            <a:ext cx="6720417" cy="5040313"/>
          </a:xfrm>
        </p:spPr>
      </p:pic>
      <p:sp>
        <p:nvSpPr>
          <p:cNvPr id="5" name="Rectangle 7"/>
          <p:cNvSpPr/>
          <p:nvPr/>
        </p:nvSpPr>
        <p:spPr>
          <a:xfrm>
            <a:off x="1403648" y="6381328"/>
            <a:ext cx="626469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Rabbitttestis100x2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John Elson"/>
              </a:rPr>
              <a:t>John Elson</a:t>
            </a:r>
            <a:r>
              <a:rPr lang="el-GR" sz="1200" dirty="0" smtClean="0">
                <a:solidFill>
                  <a:prstClr val="black"/>
                </a:solidFill>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1865138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Διαταραχές της λειτουργίας του θυρεοειδούς </a:t>
            </a:r>
            <a:r>
              <a:rPr lang="el-GR" sz="3300" b="0" dirty="0" smtClean="0"/>
              <a:t>6/6</a:t>
            </a:r>
            <a:endParaRPr lang="el-GR" dirty="0"/>
          </a:p>
        </p:txBody>
      </p:sp>
      <p:sp>
        <p:nvSpPr>
          <p:cNvPr id="3" name="2 - Θέση περιεχομένου"/>
          <p:cNvSpPr>
            <a:spLocks noGrp="1"/>
          </p:cNvSpPr>
          <p:nvPr>
            <p:ph idx="1"/>
          </p:nvPr>
        </p:nvSpPr>
        <p:spPr/>
        <p:txBody>
          <a:bodyPr>
            <a:noAutofit/>
          </a:bodyPr>
          <a:lstStyle/>
          <a:p>
            <a:r>
              <a:rPr lang="el-GR" sz="2200" dirty="0" smtClean="0"/>
              <a:t>Η </a:t>
            </a:r>
            <a:r>
              <a:rPr lang="el-GR" sz="2200" dirty="0"/>
              <a:t>συνύπαρξη σακχαρώδη διαβήτη και ανδρικού υπογοναδισμού είτε οφείλεται σε </a:t>
            </a:r>
            <a:r>
              <a:rPr lang="el-GR" sz="2200" dirty="0" smtClean="0"/>
              <a:t>παράλληλη </a:t>
            </a:r>
            <a:r>
              <a:rPr lang="el-GR" sz="2200" dirty="0"/>
              <a:t>παθογενετική</a:t>
            </a:r>
            <a:r>
              <a:rPr lang="el-GR" sz="2200" dirty="0"/>
              <a:t> βλάβη της παγκρεατικής και αρχικής λειτουργίας (όπως για παράδειγμα στην </a:t>
            </a:r>
            <a:r>
              <a:rPr lang="el-GR" sz="2200" dirty="0" smtClean="0"/>
              <a:t>αιμοχρωμάτωση</a:t>
            </a:r>
            <a:r>
              <a:rPr lang="el-GR" sz="2200" dirty="0" smtClean="0"/>
              <a:t> </a:t>
            </a:r>
            <a:r>
              <a:rPr lang="el-GR" sz="2200" dirty="0"/>
              <a:t>από εναπόθεση </a:t>
            </a:r>
            <a:r>
              <a:rPr lang="el-GR" sz="2200" dirty="0"/>
              <a:t>αιμοσιδηρίνης</a:t>
            </a:r>
            <a:r>
              <a:rPr lang="el-GR" sz="2200" dirty="0"/>
              <a:t> στους </a:t>
            </a:r>
            <a:r>
              <a:rPr lang="el-GR" sz="2200" dirty="0" smtClean="0"/>
              <a:t>όρχεις</a:t>
            </a:r>
            <a:r>
              <a:rPr lang="el-GR" sz="2200" dirty="0"/>
              <a:t>, πάγκρεας, ήπαρ και υπόφυση), είτε αποδίδεται, χωρίς να έχει αποδειχθεί, σε γενετικά </a:t>
            </a:r>
            <a:r>
              <a:rPr lang="el-GR" sz="2200" dirty="0" smtClean="0"/>
              <a:t>προκαθορισμένο </a:t>
            </a:r>
            <a:r>
              <a:rPr lang="el-GR" sz="2200" dirty="0"/>
              <a:t>συνδυασμό (όπως για παράδειγμα στα σύνδρομα ΚΙinefelter, και μυοτονικής μυϊκής δυστροφίας), είτε τέλος οφείλεται σε βλάβη από την κύρια νόσο της λειτουργίας της </a:t>
            </a:r>
            <a:r>
              <a:rPr lang="el-GR" sz="2200" dirty="0" smtClean="0"/>
              <a:t>αδενοϋπόφυσης</a:t>
            </a:r>
            <a:r>
              <a:rPr lang="el-GR" sz="2200" dirty="0"/>
              <a:t>. </a:t>
            </a:r>
            <a:endParaRPr lang="en-US" sz="2200" dirty="0" smtClean="0"/>
          </a:p>
          <a:p>
            <a:r>
              <a:rPr lang="el-GR" sz="2200" dirty="0" smtClean="0"/>
              <a:t>Είναι </a:t>
            </a:r>
            <a:r>
              <a:rPr lang="el-GR" sz="2200" dirty="0"/>
              <a:t>γνωστή </a:t>
            </a:r>
            <a:r>
              <a:rPr lang="el-GR" sz="2200" dirty="0" smtClean="0"/>
              <a:t>επίσης </a:t>
            </a:r>
            <a:r>
              <a:rPr lang="el-GR" sz="2200" dirty="0"/>
              <a:t>η σχέση διαβητικής νευροπάθειας και διαταραχών της </a:t>
            </a:r>
            <a:r>
              <a:rPr lang="el-GR" sz="2200" dirty="0" smtClean="0"/>
              <a:t>στύσης </a:t>
            </a:r>
            <a:r>
              <a:rPr lang="el-GR" sz="2200" dirty="0"/>
              <a:t>και της </a:t>
            </a:r>
            <a:r>
              <a:rPr lang="el-GR" sz="2200" dirty="0" smtClean="0"/>
              <a:t>εκσπερμάτισης.</a:t>
            </a:r>
            <a:endParaRPr lang="el-GR" sz="2200" dirty="0"/>
          </a:p>
        </p:txBody>
      </p:sp>
    </p:spTree>
    <p:extLst>
      <p:ext uri="{BB962C8B-B14F-4D97-AF65-F5344CB8AC3E}">
        <p14:creationId xmlns:p14="http://schemas.microsoft.com/office/powerpoint/2010/main" val="1936338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Ιδιοπαθής ανεπάρκεια σπερματικού επιθήλιου </a:t>
            </a:r>
            <a:r>
              <a:rPr lang="el-GR" dirty="0" smtClean="0"/>
              <a:t>(</a:t>
            </a:r>
            <a:r>
              <a:rPr lang="el-GR" dirty="0"/>
              <a:t>ΙΑΣΕ</a:t>
            </a:r>
            <a:r>
              <a:rPr lang="el-GR" dirty="0" smtClean="0"/>
              <a:t>)</a:t>
            </a:r>
            <a:endParaRPr lang="el-GR" dirty="0"/>
          </a:p>
        </p:txBody>
      </p:sp>
      <p:sp>
        <p:nvSpPr>
          <p:cNvPr id="3" name="2 - Θέση περιεχομένου"/>
          <p:cNvSpPr>
            <a:spLocks noGrp="1"/>
          </p:cNvSpPr>
          <p:nvPr>
            <p:ph idx="1"/>
          </p:nvPr>
        </p:nvSpPr>
        <p:spPr/>
        <p:txBody>
          <a:bodyPr/>
          <a:lstStyle/>
          <a:p>
            <a:r>
              <a:rPr lang="el-GR" dirty="0" smtClean="0"/>
              <a:t>Παρά </a:t>
            </a:r>
            <a:r>
              <a:rPr lang="el-GR" dirty="0"/>
              <a:t>τον ενδελεχή κλινικό και εργαστηριακό έλεγχο των υπογόνιμων ανδρών σε σημαντικό ποσο­στό (20,6%-38,8%) δεν γίνεται δυνατή η ανεύρεση κάποιου γνωστού αιτίου. </a:t>
            </a:r>
            <a:endParaRPr lang="en-US" dirty="0" smtClean="0"/>
          </a:p>
          <a:p>
            <a:r>
              <a:rPr lang="el-GR" dirty="0" smtClean="0"/>
              <a:t>Αυτές </a:t>
            </a:r>
            <a:r>
              <a:rPr lang="el-GR" dirty="0"/>
              <a:t>οι περιπτώσεις </a:t>
            </a:r>
            <a:r>
              <a:rPr lang="el-GR" dirty="0" smtClean="0"/>
              <a:t>χαρακτηρίζονται </a:t>
            </a:r>
            <a:r>
              <a:rPr lang="el-GR" dirty="0"/>
              <a:t>ιδιοπαθείς και αντιμετωπίζονται </a:t>
            </a:r>
            <a:r>
              <a:rPr lang="el-GR" dirty="0" smtClean="0"/>
              <a:t>εμπειρικά</a:t>
            </a:r>
            <a:r>
              <a:rPr lang="el-GR" dirty="0"/>
              <a:t>. </a:t>
            </a:r>
          </a:p>
          <a:p>
            <a:endParaRPr lang="el-GR" dirty="0"/>
          </a:p>
        </p:txBody>
      </p:sp>
    </p:spTree>
    <p:extLst>
      <p:ext uri="{BB962C8B-B14F-4D97-AF65-F5344CB8AC3E}">
        <p14:creationId xmlns:p14="http://schemas.microsoft.com/office/powerpoint/2010/main" val="4866161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Ανοσολογικός παράγοντας </a:t>
            </a:r>
            <a:r>
              <a:rPr lang="el-GR" sz="3000" b="0" dirty="0" smtClean="0"/>
              <a:t>1/3</a:t>
            </a:r>
            <a:endParaRPr lang="el-GR" sz="3000" b="0" dirty="0"/>
          </a:p>
        </p:txBody>
      </p:sp>
      <p:sp>
        <p:nvSpPr>
          <p:cNvPr id="3" name="2 - Θέση περιεχομένου"/>
          <p:cNvSpPr>
            <a:spLocks noGrp="1"/>
          </p:cNvSpPr>
          <p:nvPr>
            <p:ph idx="1"/>
          </p:nvPr>
        </p:nvSpPr>
        <p:spPr/>
        <p:txBody>
          <a:bodyPr>
            <a:normAutofit/>
          </a:bodyPr>
          <a:lstStyle/>
          <a:p>
            <a:r>
              <a:rPr lang="el-GR" dirty="0" smtClean="0"/>
              <a:t>Ως </a:t>
            </a:r>
            <a:r>
              <a:rPr lang="el-GR" dirty="0"/>
              <a:t>ανοσολογικός παράγοντας χαρακτηρίζονται όλα τα ανοσολογικά αίτια που επηρεάζουν την </a:t>
            </a:r>
            <a:r>
              <a:rPr lang="el-GR" dirty="0" smtClean="0"/>
              <a:t>ποιότητα </a:t>
            </a:r>
            <a:r>
              <a:rPr lang="el-GR" dirty="0"/>
              <a:t>του σπέρματος και προκαλούν υπογονιμότητα. </a:t>
            </a:r>
            <a:endParaRPr lang="en-US" dirty="0" smtClean="0"/>
          </a:p>
          <a:p>
            <a:r>
              <a:rPr lang="el-GR" dirty="0" smtClean="0"/>
              <a:t>Η </a:t>
            </a:r>
            <a:r>
              <a:rPr lang="el-GR" dirty="0"/>
              <a:t>συχνότητα των αιτίων αυτών είναι σημαντική (έως και 6%) και το ερευνητικό ενδιαφέρον που έχουν </a:t>
            </a:r>
            <a:r>
              <a:rPr lang="el-GR" dirty="0" smtClean="0"/>
              <a:t>διεθνώς </a:t>
            </a:r>
            <a:r>
              <a:rPr lang="el-GR" dirty="0"/>
              <a:t>προκαλέσει είναι τέτοιο, ώστε να οδηγήσουν στη δημιουργία ενός κλάδου της Ανδρολογίας, της Ανοσοανδρολογίας (</a:t>
            </a:r>
            <a:r>
              <a:rPr lang="en-US" dirty="0"/>
              <a:t>immunoandrology</a:t>
            </a:r>
            <a:r>
              <a:rPr lang="el-GR" dirty="0"/>
              <a:t>).</a:t>
            </a:r>
          </a:p>
          <a:p>
            <a:r>
              <a:rPr lang="el-GR" dirty="0"/>
              <a:t>Έχει βρεθεί ότι σε ποσοστό υπογόνιμων ανδρών κυκλοφορούν αντισώματα έναντι των ιδίων τους σπερματοζωαρίων</a:t>
            </a:r>
          </a:p>
        </p:txBody>
      </p:sp>
    </p:spTree>
    <p:extLst>
      <p:ext uri="{BB962C8B-B14F-4D97-AF65-F5344CB8AC3E}">
        <p14:creationId xmlns:p14="http://schemas.microsoft.com/office/powerpoint/2010/main" val="22552320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Ανοσολογικός παράγοντας </a:t>
            </a:r>
            <a:r>
              <a:rPr lang="el-GR" sz="3000" b="0" dirty="0" smtClean="0"/>
              <a:t>2/3</a:t>
            </a:r>
            <a:endParaRPr lang="el-GR" dirty="0"/>
          </a:p>
        </p:txBody>
      </p:sp>
      <p:sp>
        <p:nvSpPr>
          <p:cNvPr id="3" name="2 - Θέση περιεχομένου"/>
          <p:cNvSpPr>
            <a:spLocks noGrp="1"/>
          </p:cNvSpPr>
          <p:nvPr>
            <p:ph idx="1"/>
          </p:nvPr>
        </p:nvSpPr>
        <p:spPr/>
        <p:txBody>
          <a:bodyPr/>
          <a:lstStyle/>
          <a:p>
            <a:r>
              <a:rPr lang="el-GR" dirty="0"/>
              <a:t>Έτσι υπάρχουν </a:t>
            </a:r>
            <a:r>
              <a:rPr lang="el-GR" b="1" dirty="0"/>
              <a:t>αντισώματα </a:t>
            </a:r>
            <a:r>
              <a:rPr lang="el-GR" dirty="0"/>
              <a:t>τα οποία προκαλούν συγκόλληση των σπερματοζωαρίων (συγκολλητίνες = </a:t>
            </a:r>
            <a:r>
              <a:rPr lang="en-US" dirty="0"/>
              <a:t>agglutinins</a:t>
            </a:r>
            <a:r>
              <a:rPr lang="el-GR" dirty="0"/>
              <a:t>), αντισώματα τα οποία προκαλούν ακινητοποίηση των σπερματοζωαρίων (ακινητοποιητικά = </a:t>
            </a:r>
            <a:r>
              <a:rPr lang="en-US" dirty="0"/>
              <a:t>immobilizins</a:t>
            </a:r>
            <a:r>
              <a:rPr lang="el-GR" dirty="0"/>
              <a:t>) και αντισώματα τα οποία προκαλούν καταστροφή των σπερματοζωαρίων (κυτταροτοξικά = </a:t>
            </a:r>
            <a:r>
              <a:rPr lang="en-US" dirty="0"/>
              <a:t>cytotoxic</a:t>
            </a:r>
            <a:r>
              <a:rPr lang="el-GR" dirty="0" smtClean="0"/>
              <a:t>).</a:t>
            </a:r>
            <a:endParaRPr lang="en-US" dirty="0"/>
          </a:p>
          <a:p>
            <a:r>
              <a:rPr lang="el-GR" dirty="0" smtClean="0"/>
              <a:t>Πιστεύεται </a:t>
            </a:r>
            <a:r>
              <a:rPr lang="el-GR" dirty="0"/>
              <a:t>ότι η </a:t>
            </a:r>
            <a:r>
              <a:rPr lang="el-GR" dirty="0" smtClean="0"/>
              <a:t>παραγωγή </a:t>
            </a:r>
            <a:r>
              <a:rPr lang="el-GR" dirty="0"/>
              <a:t>των αντισωμάτων προκαλείται από την </a:t>
            </a:r>
            <a:r>
              <a:rPr lang="el-GR" dirty="0" smtClean="0"/>
              <a:t>απορρόφηση </a:t>
            </a:r>
            <a:r>
              <a:rPr lang="el-GR" dirty="0"/>
              <a:t>των σπερματοζωαρίων από τον αυλό στο </a:t>
            </a:r>
            <a:r>
              <a:rPr lang="el-GR" dirty="0" smtClean="0"/>
              <a:t>διάμεσο </a:t>
            </a:r>
            <a:r>
              <a:rPr lang="el-GR" dirty="0"/>
              <a:t>ιστό της επιδιδυμίδας και από εκεί μέσα στην </a:t>
            </a:r>
            <a:r>
              <a:rPr lang="el-GR" dirty="0" smtClean="0"/>
              <a:t>κυκλοφορία</a:t>
            </a:r>
            <a:r>
              <a:rPr lang="en-US" dirty="0" smtClean="0"/>
              <a:t>.</a:t>
            </a:r>
            <a:endParaRPr lang="el-GR" dirty="0"/>
          </a:p>
        </p:txBody>
      </p:sp>
    </p:spTree>
    <p:extLst>
      <p:ext uri="{BB962C8B-B14F-4D97-AF65-F5344CB8AC3E}">
        <p14:creationId xmlns:p14="http://schemas.microsoft.com/office/powerpoint/2010/main" val="27784731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Ανοσολογικός παράγοντας </a:t>
            </a:r>
            <a:r>
              <a:rPr lang="el-GR" sz="3000" b="0" dirty="0" smtClean="0"/>
              <a:t>3/3</a:t>
            </a:r>
            <a:endParaRPr lang="el-GR" dirty="0"/>
          </a:p>
        </p:txBody>
      </p:sp>
      <p:sp>
        <p:nvSpPr>
          <p:cNvPr id="3" name="2 - Θέση περιεχομένου"/>
          <p:cNvSpPr>
            <a:spLocks noGrp="1"/>
          </p:cNvSpPr>
          <p:nvPr>
            <p:ph idx="1"/>
          </p:nvPr>
        </p:nvSpPr>
        <p:spPr>
          <a:xfrm>
            <a:off x="457200" y="1196752"/>
            <a:ext cx="8363272" cy="5472608"/>
          </a:xfrm>
        </p:spPr>
        <p:txBody>
          <a:bodyPr>
            <a:noAutofit/>
          </a:bodyPr>
          <a:lstStyle/>
          <a:p>
            <a:r>
              <a:rPr lang="el-GR" b="1" dirty="0"/>
              <a:t>Ως εκλυτικοί παράγοντες για το </a:t>
            </a:r>
            <a:r>
              <a:rPr lang="el-GR" b="1" dirty="0" smtClean="0"/>
              <a:t>σχηματισμό </a:t>
            </a:r>
            <a:r>
              <a:rPr lang="el-GR" b="1" dirty="0"/>
              <a:t>αντισωμάτων έναντι των σπερματοζωαρίων </a:t>
            </a:r>
            <a:r>
              <a:rPr lang="el-GR" dirty="0"/>
              <a:t>δρουν ορισμένες καταστάσεις όπως:</a:t>
            </a:r>
          </a:p>
          <a:p>
            <a:pPr lvl="1" indent="-387350"/>
            <a:r>
              <a:rPr lang="el-GR" dirty="0"/>
              <a:t>Απόφραξη  των  αποχετευτικών  οδών του σπέρματος.</a:t>
            </a:r>
          </a:p>
          <a:p>
            <a:pPr lvl="1" indent="-387350"/>
            <a:r>
              <a:rPr lang="el-GR" dirty="0"/>
              <a:t>Μεγάλη </a:t>
            </a:r>
            <a:r>
              <a:rPr lang="el-GR" dirty="0" smtClean="0"/>
              <a:t>ηλικία</a:t>
            </a:r>
            <a:endParaRPr lang="en-US" dirty="0"/>
          </a:p>
          <a:p>
            <a:pPr lvl="1" indent="-387350"/>
            <a:r>
              <a:rPr lang="el-GR" dirty="0"/>
              <a:t>Μετά διατομή των σπερματικών </a:t>
            </a:r>
            <a:r>
              <a:rPr lang="el-GR" dirty="0" smtClean="0"/>
              <a:t>πόρων</a:t>
            </a:r>
            <a:endParaRPr lang="en-US" dirty="0" smtClean="0"/>
          </a:p>
          <a:p>
            <a:pPr lvl="1" indent="-387350"/>
            <a:r>
              <a:rPr lang="el-GR" dirty="0"/>
              <a:t>Φλεγμονή επικουρικών </a:t>
            </a:r>
            <a:r>
              <a:rPr lang="el-GR" dirty="0" smtClean="0"/>
              <a:t>αδένων</a:t>
            </a:r>
            <a:endParaRPr lang="en-US" dirty="0" smtClean="0"/>
          </a:p>
          <a:p>
            <a:pPr lvl="1" indent="-387350"/>
            <a:r>
              <a:rPr lang="el-GR" dirty="0"/>
              <a:t>Αντισώματα  έναντι  των σπερματοζωαρίων έχουν βρεθεί επίσης σε ασθενείς με τραύματα των όρχεων, κρυψορχία, ανασπώμενους όρχεις και σε ασθενείς με ιστορικό </a:t>
            </a:r>
            <a:r>
              <a:rPr lang="el-GR" dirty="0" smtClean="0"/>
              <a:t>ορχίτιδας</a:t>
            </a:r>
            <a:r>
              <a:rPr lang="en-US" dirty="0" smtClean="0"/>
              <a:t>.</a:t>
            </a:r>
            <a:endParaRPr lang="el-GR" dirty="0"/>
          </a:p>
        </p:txBody>
      </p:sp>
    </p:spTree>
    <p:extLst>
      <p:ext uri="{BB962C8B-B14F-4D97-AF65-F5344CB8AC3E}">
        <p14:creationId xmlns:p14="http://schemas.microsoft.com/office/powerpoint/2010/main" val="5614818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Μεταπαρωτιδική ορχίτιδα </a:t>
            </a:r>
            <a:r>
              <a:rPr lang="el-GR" sz="3000" b="0" dirty="0" smtClean="0"/>
              <a:t>1/2</a:t>
            </a:r>
            <a:endParaRPr lang="el-GR" sz="3000" b="0" dirty="0"/>
          </a:p>
        </p:txBody>
      </p:sp>
      <p:sp>
        <p:nvSpPr>
          <p:cNvPr id="3" name="2 - Θέση περιεχομένου"/>
          <p:cNvSpPr>
            <a:spLocks noGrp="1"/>
          </p:cNvSpPr>
          <p:nvPr>
            <p:ph idx="1"/>
          </p:nvPr>
        </p:nvSpPr>
        <p:spPr/>
        <p:txBody>
          <a:bodyPr>
            <a:normAutofit/>
          </a:bodyPr>
          <a:lstStyle/>
          <a:p>
            <a:r>
              <a:rPr lang="el-GR" dirty="0" smtClean="0"/>
              <a:t>Το </a:t>
            </a:r>
            <a:r>
              <a:rPr lang="el-GR" dirty="0"/>
              <a:t>18% των περιπτώσεων </a:t>
            </a:r>
            <a:r>
              <a:rPr lang="el-GR" b="1" dirty="0"/>
              <a:t>ιογενούς παρωτίτιδας </a:t>
            </a:r>
            <a:r>
              <a:rPr lang="el-GR" dirty="0"/>
              <a:t>επιπλέκεται με ορχίτιδα που είναι πολύ σπάνια πριν από την ήβη. </a:t>
            </a:r>
            <a:endParaRPr lang="en-US" dirty="0" smtClean="0"/>
          </a:p>
          <a:p>
            <a:r>
              <a:rPr lang="el-GR" dirty="0" smtClean="0"/>
              <a:t>Η </a:t>
            </a:r>
            <a:r>
              <a:rPr lang="el-GR" dirty="0"/>
              <a:t>ορχίτιδα εμφανίζεται συνήθως 4 έως 6 ημέρες μετά την εμφάνιση της παρωτίτιδας, αλλά μπορεί να εμφανισθεί και χωρίς προηγούμενη </a:t>
            </a:r>
            <a:r>
              <a:rPr lang="el-GR" dirty="0" smtClean="0"/>
              <a:t>παρωτίτιδα </a:t>
            </a:r>
            <a:r>
              <a:rPr lang="el-GR" dirty="0"/>
              <a:t>και υποχωρεί συνήθως μετά 7 έως 10 ημέρες. </a:t>
            </a:r>
            <a:endParaRPr lang="en-US" dirty="0" smtClean="0"/>
          </a:p>
          <a:p>
            <a:r>
              <a:rPr lang="el-GR" dirty="0" smtClean="0"/>
              <a:t>Η </a:t>
            </a:r>
            <a:r>
              <a:rPr lang="el-GR" dirty="0"/>
              <a:t>ορχίτιδα είναι ετερόπλευρη στο 70% των </a:t>
            </a:r>
            <a:r>
              <a:rPr lang="el-GR" dirty="0" smtClean="0"/>
              <a:t>περιπτώσεων </a:t>
            </a:r>
            <a:r>
              <a:rPr lang="el-GR" dirty="0"/>
              <a:t>και παρατηρείται μετά τη λοίμωξη ατροφία του προσβληθέντος όρχεος στο 50% των περιπτώσεων.</a:t>
            </a:r>
          </a:p>
          <a:p>
            <a:r>
              <a:rPr lang="el-GR" dirty="0"/>
              <a:t>Όταν η οξεία μεταπαρωτιδική ορχίτιδα συμβαίνει πριν από την ήβη είναι συνήθως </a:t>
            </a:r>
            <a:r>
              <a:rPr lang="el-GR" dirty="0" smtClean="0"/>
              <a:t>αναστρέψιμη</a:t>
            </a:r>
            <a:r>
              <a:rPr lang="en-US" dirty="0" smtClean="0"/>
              <a:t>.</a:t>
            </a:r>
            <a:endParaRPr lang="el-GR" dirty="0"/>
          </a:p>
        </p:txBody>
      </p:sp>
    </p:spTree>
    <p:extLst>
      <p:ext uri="{BB962C8B-B14F-4D97-AF65-F5344CB8AC3E}">
        <p14:creationId xmlns:p14="http://schemas.microsoft.com/office/powerpoint/2010/main" val="15272029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Μεταπαρωτιδική ορχίτιδα </a:t>
            </a:r>
            <a:r>
              <a:rPr lang="el-GR" sz="3000" b="0" dirty="0" smtClean="0"/>
              <a:t>2/2</a:t>
            </a:r>
            <a:endParaRPr lang="el-GR" dirty="0"/>
          </a:p>
        </p:txBody>
      </p:sp>
      <p:sp>
        <p:nvSpPr>
          <p:cNvPr id="3" name="2 - Θέση περιεχομένου"/>
          <p:cNvSpPr>
            <a:spLocks noGrp="1"/>
          </p:cNvSpPr>
          <p:nvPr>
            <p:ph idx="1"/>
          </p:nvPr>
        </p:nvSpPr>
        <p:spPr/>
        <p:txBody>
          <a:bodyPr/>
          <a:lstStyle/>
          <a:p>
            <a:r>
              <a:rPr lang="el-GR" dirty="0" smtClean="0"/>
              <a:t>Όταν </a:t>
            </a:r>
            <a:r>
              <a:rPr lang="el-GR" dirty="0"/>
              <a:t>όμως συμβαίνει κατά τη διάρκεια της ήβης ή </a:t>
            </a:r>
            <a:r>
              <a:rPr lang="el-GR" dirty="0" smtClean="0"/>
              <a:t>αργότερα</a:t>
            </a:r>
            <a:r>
              <a:rPr lang="el-GR" dirty="0"/>
              <a:t>, τότε η πιθανότητα μόνιμων βλαβών είναι μεγάλη. </a:t>
            </a:r>
            <a:endParaRPr lang="en-US" dirty="0" smtClean="0"/>
          </a:p>
          <a:p>
            <a:r>
              <a:rPr lang="el-GR" dirty="0" smtClean="0"/>
              <a:t>Η </a:t>
            </a:r>
            <a:r>
              <a:rPr lang="el-GR" dirty="0"/>
              <a:t>ιστολογική εικόνα της μεταπαρωτιδικής ορχίτιδας μοιάζει με την αντίστοιχη εικόνα του συνδρόμου Κ</a:t>
            </a:r>
            <a:r>
              <a:rPr lang="en-US" dirty="0"/>
              <a:t>linefelter</a:t>
            </a:r>
            <a:r>
              <a:rPr lang="el-GR" dirty="0"/>
              <a:t>.  </a:t>
            </a:r>
            <a:endParaRPr lang="en-US" dirty="0" smtClean="0"/>
          </a:p>
          <a:p>
            <a:r>
              <a:rPr lang="el-GR" dirty="0" smtClean="0"/>
              <a:t>Άλλα διαγνωστικά </a:t>
            </a:r>
            <a:r>
              <a:rPr lang="el-GR" dirty="0"/>
              <a:t>κριτήρια είναι η μείωση του όγκου των </a:t>
            </a:r>
            <a:r>
              <a:rPr lang="el-GR" dirty="0" smtClean="0"/>
              <a:t>όρχεων</a:t>
            </a:r>
            <a:r>
              <a:rPr lang="el-GR" dirty="0"/>
              <a:t>, η βαρεία ΟΤΑ ή αζωοσπερμία, η υψηλή </a:t>
            </a:r>
            <a:r>
              <a:rPr lang="en-US" dirty="0"/>
              <a:t>FS</a:t>
            </a:r>
            <a:r>
              <a:rPr lang="el-GR" dirty="0"/>
              <a:t>Η με φυσιολογική </a:t>
            </a:r>
            <a:r>
              <a:rPr lang="en-US" dirty="0"/>
              <a:t>L</a:t>
            </a:r>
            <a:r>
              <a:rPr lang="el-GR" dirty="0"/>
              <a:t>Η και Τ, ενώ ο καρυότυπος είναι </a:t>
            </a:r>
            <a:r>
              <a:rPr lang="el-GR" dirty="0" smtClean="0"/>
              <a:t>φυσιολογικός</a:t>
            </a:r>
            <a:r>
              <a:rPr lang="el-GR" dirty="0"/>
              <a:t>. </a:t>
            </a:r>
          </a:p>
          <a:p>
            <a:endParaRPr lang="el-GR" dirty="0"/>
          </a:p>
        </p:txBody>
      </p:sp>
    </p:spTree>
    <p:extLst>
      <p:ext uri="{BB962C8B-B14F-4D97-AF65-F5344CB8AC3E}">
        <p14:creationId xmlns:p14="http://schemas.microsoft.com/office/powerpoint/2010/main" val="6368161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Παθήσεις που καταστέλλουν τον άξονα «υποθάλαμος - υπόφυση - όρχεις</a:t>
            </a:r>
            <a:r>
              <a:rPr lang="el-GR" sz="4000" dirty="0" smtClean="0"/>
              <a:t>» </a:t>
            </a:r>
            <a:r>
              <a:rPr lang="el-GR" sz="3300" b="0" dirty="0" smtClean="0"/>
              <a:t>1/2</a:t>
            </a:r>
            <a:endParaRPr lang="el-GR" sz="3300" b="0" dirty="0"/>
          </a:p>
        </p:txBody>
      </p:sp>
      <p:sp>
        <p:nvSpPr>
          <p:cNvPr id="3" name="2 - Θέση περιεχομένου"/>
          <p:cNvSpPr>
            <a:spLocks noGrp="1"/>
          </p:cNvSpPr>
          <p:nvPr>
            <p:ph idx="1"/>
          </p:nvPr>
        </p:nvSpPr>
        <p:spPr>
          <a:xfrm>
            <a:off x="395536" y="1268760"/>
            <a:ext cx="4762872" cy="5040560"/>
          </a:xfrm>
        </p:spPr>
        <p:txBody>
          <a:bodyPr>
            <a:normAutofit/>
          </a:bodyPr>
          <a:lstStyle/>
          <a:p>
            <a:pPr marL="0" indent="0">
              <a:buNone/>
            </a:pPr>
            <a:r>
              <a:rPr lang="el-GR" b="1" dirty="0" smtClean="0"/>
              <a:t>Οξείες παθήσεις:</a:t>
            </a:r>
          </a:p>
          <a:p>
            <a:r>
              <a:rPr lang="el-GR" dirty="0" smtClean="0"/>
              <a:t>εγχείρηση </a:t>
            </a:r>
            <a:r>
              <a:rPr lang="el-GR" dirty="0"/>
              <a:t>/ </a:t>
            </a:r>
            <a:r>
              <a:rPr lang="el-GR" dirty="0" smtClean="0"/>
              <a:t>αναισθησία.</a:t>
            </a:r>
          </a:p>
          <a:p>
            <a:r>
              <a:rPr lang="el-GR" dirty="0" smtClean="0"/>
              <a:t>ασθενείς </a:t>
            </a:r>
            <a:r>
              <a:rPr lang="el-GR" dirty="0"/>
              <a:t>εντατικής </a:t>
            </a:r>
            <a:r>
              <a:rPr lang="el-GR" dirty="0" smtClean="0"/>
              <a:t>μονάδας.</a:t>
            </a:r>
          </a:p>
          <a:p>
            <a:r>
              <a:rPr lang="el-GR" dirty="0" smtClean="0"/>
              <a:t>ηπατικό κώμα.</a:t>
            </a:r>
          </a:p>
          <a:p>
            <a:r>
              <a:rPr lang="el-GR" dirty="0" smtClean="0"/>
              <a:t>αγγειακό </a:t>
            </a:r>
            <a:r>
              <a:rPr lang="el-GR" dirty="0"/>
              <a:t>εγκεφαλικό </a:t>
            </a:r>
            <a:r>
              <a:rPr lang="el-GR" dirty="0" smtClean="0"/>
              <a:t>επεισόδιο.</a:t>
            </a:r>
            <a:endParaRPr lang="el-GR" dirty="0"/>
          </a:p>
          <a:p>
            <a:r>
              <a:rPr lang="el-GR" dirty="0"/>
              <a:t>οξεία νεφρική </a:t>
            </a:r>
            <a:r>
              <a:rPr lang="el-GR" dirty="0" smtClean="0"/>
              <a:t>ανεπάρκεια.</a:t>
            </a:r>
            <a:endParaRPr lang="el-GR" dirty="0"/>
          </a:p>
          <a:p>
            <a:r>
              <a:rPr lang="el-GR" dirty="0"/>
              <a:t>αναπνευστική </a:t>
            </a:r>
            <a:r>
              <a:rPr lang="el-GR" dirty="0" smtClean="0"/>
              <a:t>ανεπάρκεια.</a:t>
            </a:r>
            <a:endParaRPr lang="el-GR" dirty="0"/>
          </a:p>
        </p:txBody>
      </p:sp>
      <p:sp>
        <p:nvSpPr>
          <p:cNvPr id="5" name="Ορθογώνιο 4"/>
          <p:cNvSpPr/>
          <p:nvPr/>
        </p:nvSpPr>
        <p:spPr>
          <a:xfrm>
            <a:off x="5053359" y="1700808"/>
            <a:ext cx="4104456" cy="3859518"/>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οξύ έμφραγμα </a:t>
            </a:r>
            <a:r>
              <a:rPr lang="el-GR" sz="2400" dirty="0" smtClean="0">
                <a:solidFill>
                  <a:prstClr val="black"/>
                </a:solidFill>
                <a:latin typeface="Calibri"/>
              </a:rPr>
              <a:t>μυοκαρδίου.</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καρδιακή </a:t>
            </a:r>
            <a:r>
              <a:rPr lang="el-GR" sz="2400" dirty="0" smtClean="0">
                <a:solidFill>
                  <a:prstClr val="black"/>
                </a:solidFill>
                <a:latin typeface="Calibri"/>
              </a:rPr>
              <a:t>ανεπάρκεια.</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ε</a:t>
            </a:r>
            <a:r>
              <a:rPr lang="el-GR" sz="2400" dirty="0" smtClean="0">
                <a:solidFill>
                  <a:prstClr val="black"/>
                </a:solidFill>
                <a:latin typeface="Calibri"/>
              </a:rPr>
              <a:t>γκαύματα.</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δηλητηρίαση από </a:t>
            </a:r>
            <a:r>
              <a:rPr lang="el-GR" sz="2400" dirty="0" smtClean="0">
                <a:solidFill>
                  <a:prstClr val="black"/>
                </a:solidFill>
                <a:latin typeface="Calibri"/>
              </a:rPr>
              <a:t>αλκοόλη.</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ψυχολογικό </a:t>
            </a:r>
            <a:r>
              <a:rPr lang="en-US" sz="2400" dirty="0" smtClean="0">
                <a:solidFill>
                  <a:prstClr val="black"/>
                </a:solidFill>
                <a:latin typeface="Calibri"/>
              </a:rPr>
              <a:t>stress</a:t>
            </a:r>
            <a:r>
              <a:rPr lang="el-GR" sz="2400" dirty="0" smtClean="0">
                <a:solidFill>
                  <a:prstClr val="black"/>
                </a:solidFill>
                <a:latin typeface="Calibri"/>
              </a:rPr>
              <a:t>.</a:t>
            </a:r>
            <a:r>
              <a:rPr lang="el-GR" sz="2400" dirty="0">
                <a:solidFill>
                  <a:prstClr val="black"/>
                </a:solidFill>
                <a:latin typeface="Calibri"/>
              </a:rPr>
              <a:t>	</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οξύς </a:t>
            </a:r>
            <a:r>
              <a:rPr lang="el-GR" sz="2400" dirty="0" smtClean="0">
                <a:solidFill>
                  <a:prstClr val="black"/>
                </a:solidFill>
                <a:latin typeface="Calibri"/>
              </a:rPr>
              <a:t>πυρετός.</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πολεμικό </a:t>
            </a:r>
            <a:r>
              <a:rPr lang="el-GR" sz="2400" dirty="0" smtClean="0">
                <a:solidFill>
                  <a:prstClr val="black"/>
                </a:solidFill>
                <a:latin typeface="Calibri"/>
              </a:rPr>
              <a:t>τραύμα.</a:t>
            </a:r>
            <a:r>
              <a:rPr lang="el-GR" sz="2400" dirty="0">
                <a:solidFill>
                  <a:prstClr val="black"/>
                </a:solidFill>
                <a:latin typeface="Calibri"/>
              </a:rPr>
              <a:t>	</a:t>
            </a:r>
            <a:r>
              <a:rPr lang="el-GR" sz="2400" b="1" dirty="0">
                <a:solidFill>
                  <a:prstClr val="black"/>
                </a:solidFill>
                <a:latin typeface="Calibri"/>
              </a:rPr>
              <a:t> </a:t>
            </a:r>
            <a:endParaRPr lang="el-GR" sz="2400" dirty="0">
              <a:solidFill>
                <a:prstClr val="black"/>
              </a:solidFill>
              <a:latin typeface="Calibri"/>
            </a:endParaRPr>
          </a:p>
        </p:txBody>
      </p:sp>
      <p:cxnSp>
        <p:nvCxnSpPr>
          <p:cNvPr id="7" name="Ευθεία γραμμή σύνδεσης 6"/>
          <p:cNvCxnSpPr/>
          <p:nvPr/>
        </p:nvCxnSpPr>
        <p:spPr>
          <a:xfrm>
            <a:off x="4860032" y="1916832"/>
            <a:ext cx="0" cy="3384376"/>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9933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Παθήσεις που καταστέλλουν τον άξονα «υποθάλαμος - υπόφυση - όρχεις</a:t>
            </a:r>
            <a:r>
              <a:rPr lang="el-GR" sz="4000" dirty="0" smtClean="0"/>
              <a:t>» </a:t>
            </a:r>
            <a:r>
              <a:rPr lang="el-GR" sz="3300" b="0" dirty="0"/>
              <a:t>2</a:t>
            </a:r>
            <a:r>
              <a:rPr lang="el-GR" sz="3300" b="0" dirty="0" smtClean="0"/>
              <a:t>/2</a:t>
            </a:r>
            <a:endParaRPr lang="el-GR" sz="3300" b="0" dirty="0"/>
          </a:p>
        </p:txBody>
      </p:sp>
      <p:sp>
        <p:nvSpPr>
          <p:cNvPr id="5" name="Θέση περιεχομένου 4"/>
          <p:cNvSpPr>
            <a:spLocks noGrp="1"/>
          </p:cNvSpPr>
          <p:nvPr>
            <p:ph idx="1"/>
          </p:nvPr>
        </p:nvSpPr>
        <p:spPr>
          <a:xfrm>
            <a:off x="457200" y="1196752"/>
            <a:ext cx="4114800" cy="5040560"/>
          </a:xfrm>
        </p:spPr>
        <p:txBody>
          <a:bodyPr>
            <a:normAutofit/>
          </a:bodyPr>
          <a:lstStyle/>
          <a:p>
            <a:pPr marL="0" indent="0">
              <a:buNone/>
            </a:pPr>
            <a:r>
              <a:rPr lang="el-GR" b="1" dirty="0"/>
              <a:t>Χρόνιες παθήσεις</a:t>
            </a:r>
          </a:p>
          <a:p>
            <a:r>
              <a:rPr lang="el-GR" dirty="0" smtClean="0"/>
              <a:t>παθήσεις ήπατος.</a:t>
            </a:r>
            <a:endParaRPr lang="el-GR" dirty="0"/>
          </a:p>
          <a:p>
            <a:r>
              <a:rPr lang="el-GR" dirty="0" smtClean="0"/>
              <a:t>αλκοολισμός.</a:t>
            </a:r>
            <a:endParaRPr lang="el-GR" dirty="0"/>
          </a:p>
          <a:p>
            <a:r>
              <a:rPr lang="el-GR" dirty="0" smtClean="0"/>
              <a:t>αιμοχρωμότωση.</a:t>
            </a:r>
            <a:endParaRPr lang="el-GR" dirty="0"/>
          </a:p>
          <a:p>
            <a:r>
              <a:rPr lang="el-GR" dirty="0" smtClean="0"/>
              <a:t>χρόνια αναιμία.</a:t>
            </a:r>
            <a:endParaRPr lang="el-GR" dirty="0"/>
          </a:p>
          <a:p>
            <a:r>
              <a:rPr lang="el-GR" dirty="0" smtClean="0"/>
              <a:t>χρόνια </a:t>
            </a:r>
            <a:r>
              <a:rPr lang="el-GR" dirty="0"/>
              <a:t>νεφρική </a:t>
            </a:r>
            <a:r>
              <a:rPr lang="el-GR" dirty="0" smtClean="0"/>
              <a:t>ανεπάρκεια.</a:t>
            </a:r>
            <a:endParaRPr lang="el-GR" dirty="0"/>
          </a:p>
          <a:p>
            <a:r>
              <a:rPr lang="el-GR" dirty="0" smtClean="0"/>
              <a:t>χρόνια </a:t>
            </a:r>
            <a:r>
              <a:rPr lang="el-GR" dirty="0"/>
              <a:t>πνευμονική </a:t>
            </a:r>
            <a:r>
              <a:rPr lang="el-GR" dirty="0" smtClean="0"/>
              <a:t>νόσος.</a:t>
            </a:r>
            <a:endParaRPr lang="el-GR" dirty="0"/>
          </a:p>
          <a:p>
            <a:r>
              <a:rPr lang="el-GR" dirty="0" smtClean="0"/>
              <a:t>νεοπλασία.</a:t>
            </a:r>
            <a:endParaRPr lang="el-GR" dirty="0"/>
          </a:p>
        </p:txBody>
      </p:sp>
      <p:sp>
        <p:nvSpPr>
          <p:cNvPr id="6" name="Ορθογώνιο 5"/>
          <p:cNvSpPr/>
          <p:nvPr/>
        </p:nvSpPr>
        <p:spPr>
          <a:xfrm>
            <a:off x="4932040" y="1628800"/>
            <a:ext cx="3923928" cy="3859518"/>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τραύμα νωτιαίου μυελού.</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υπερθυρεοειδισμός.</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υποθυρεοειδισμός.</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σύνδρομο Cushing.</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παχυσαρκία.</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ασιτία.</a:t>
            </a:r>
          </a:p>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ερυθηματώδης λύκος.</a:t>
            </a:r>
          </a:p>
        </p:txBody>
      </p:sp>
      <p:cxnSp>
        <p:nvCxnSpPr>
          <p:cNvPr id="7" name="Ευθεία γραμμή σύνδεσης 6"/>
          <p:cNvCxnSpPr/>
          <p:nvPr/>
        </p:nvCxnSpPr>
        <p:spPr>
          <a:xfrm>
            <a:off x="4716016" y="1844824"/>
            <a:ext cx="0" cy="3643494"/>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7045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Ανδρική </a:t>
            </a:r>
            <a:r>
              <a:rPr lang="el-GR" dirty="0"/>
              <a:t>σεξουαλικότητα και </a:t>
            </a:r>
            <a:r>
              <a:rPr lang="el-GR" dirty="0" smtClean="0"/>
              <a:t>τεστοστερόνη </a:t>
            </a:r>
            <a:r>
              <a:rPr lang="el-GR" sz="3000" b="0" dirty="0" smtClean="0"/>
              <a:t>1/2</a:t>
            </a:r>
            <a:endParaRPr lang="el-GR" sz="3000" b="0" dirty="0"/>
          </a:p>
        </p:txBody>
      </p:sp>
      <p:sp>
        <p:nvSpPr>
          <p:cNvPr id="3" name="2 - Θέση περιεχομένου"/>
          <p:cNvSpPr>
            <a:spLocks noGrp="1"/>
          </p:cNvSpPr>
          <p:nvPr>
            <p:ph idx="1"/>
          </p:nvPr>
        </p:nvSpPr>
        <p:spPr/>
        <p:txBody>
          <a:bodyPr>
            <a:normAutofit lnSpcReduction="10000"/>
          </a:bodyPr>
          <a:lstStyle/>
          <a:p>
            <a:r>
              <a:rPr lang="el-GR" dirty="0" smtClean="0"/>
              <a:t>Οι </a:t>
            </a:r>
            <a:r>
              <a:rPr lang="el-GR" dirty="0"/>
              <a:t>έρευνες σε πρωτεύοντα θηλαστικά, οι παρατηρήσεις και οι κλινικές αναφορές σε ευνούχους αλλά και οι μελέτες σε υπογοναδικούς ασθενείς σε αγωγή υποκατάστασης με τεστοστερόνη, έχουν αποδείξει πέραν κάθε αμφισβήτησης, την ουσιαστική σημασία των ανδρογόνων στην ανδρική σεξουαλικότητα. </a:t>
            </a:r>
            <a:endParaRPr lang="en-US" dirty="0" smtClean="0"/>
          </a:p>
          <a:p>
            <a:r>
              <a:rPr lang="el-GR" dirty="0" smtClean="0"/>
              <a:t>Η </a:t>
            </a:r>
            <a:r>
              <a:rPr lang="el-GR" dirty="0"/>
              <a:t>έλλειψη τεστοστερόνης επηρεάζει την ύπαρξη και την συχνότητα σεξουαλικών φαντασιώσεων, την σεξουαλική διέγερση και την επιθυμία, την αυτόματη πρωινή, αλλά και κατά την διάρκεια της νύχτας στύση καθώς και τον οργανισμό, τόσο κατά την επαφή όσο και κατά τον αυνανισμό</a:t>
            </a:r>
            <a:r>
              <a:rPr lang="el-GR" dirty="0" smtClean="0"/>
              <a:t>.</a:t>
            </a:r>
            <a:endParaRPr lang="en-US" dirty="0" smtClean="0"/>
          </a:p>
        </p:txBody>
      </p:sp>
    </p:spTree>
    <p:extLst>
      <p:ext uri="{BB962C8B-B14F-4D97-AF65-F5344CB8AC3E}">
        <p14:creationId xmlns:p14="http://schemas.microsoft.com/office/powerpoint/2010/main" val="2622843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Σύνθεση τεστοστερόνης</a:t>
            </a:r>
            <a:endParaRPr lang="el-GR" dirty="0"/>
          </a:p>
        </p:txBody>
      </p:sp>
      <p:pic>
        <p:nvPicPr>
          <p:cNvPr id="1026" name="Picture 2" descr="File:Testosterone synthesizing proc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0288" y="1124744"/>
            <a:ext cx="4543425" cy="57054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30588" y="6183389"/>
            <a:ext cx="2313106"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Testosterone synthesizing </a:t>
            </a:r>
            <a:r>
              <a:rPr lang="en-US" sz="1200" dirty="0" smtClean="0">
                <a:latin typeface="+mn-lt"/>
                <a:hlinkClick r:id="rId3"/>
              </a:rPr>
              <a:t>process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BQmUB2012102 (page does not exist)"/>
              </a:rPr>
              <a:t>BQmUB2012102</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5"/>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4764028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Ανδρική </a:t>
            </a:r>
            <a:r>
              <a:rPr lang="el-GR" dirty="0"/>
              <a:t>σεξουαλικότητα και </a:t>
            </a:r>
            <a:r>
              <a:rPr lang="el-GR" dirty="0" smtClean="0"/>
              <a:t>τεστοστερόνη </a:t>
            </a:r>
            <a:r>
              <a:rPr lang="el-GR" sz="3000" b="0" dirty="0"/>
              <a:t>2</a:t>
            </a:r>
            <a:r>
              <a:rPr lang="el-GR" sz="3000" b="0" dirty="0" smtClean="0"/>
              <a:t>/2</a:t>
            </a:r>
            <a:endParaRPr lang="el-GR"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τεστοστερόνη είναι επίσης απαραίτητη για την φυσιολογική λειτουργία της στύσης γεγονός που επιβεβαιώνεται και από το ότι η αποτελεσματικότητα των φαρμάκων τύπου </a:t>
            </a:r>
            <a:r>
              <a:rPr lang="en-US" dirty="0"/>
              <a:t>Viagra </a:t>
            </a:r>
            <a:r>
              <a:rPr lang="el-GR" dirty="0"/>
              <a:t>(αναστολείς της φωσφοδιεστεράσης) εξαρτάται από την αποκατάσταση του πιθανού συνυπάρχοντος υπογοναδισμού. </a:t>
            </a:r>
          </a:p>
        </p:txBody>
      </p:sp>
    </p:spTree>
    <p:extLst>
      <p:ext uri="{BB962C8B-B14F-4D97-AF65-F5344CB8AC3E}">
        <p14:creationId xmlns:p14="http://schemas.microsoft.com/office/powerpoint/2010/main" val="11006053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7544" y="2089752"/>
            <a:ext cx="8229600" cy="907200"/>
          </a:xfrm>
          <a:ln w="19050">
            <a:solidFill>
              <a:srgbClr val="004A82"/>
            </a:solidFill>
          </a:ln>
        </p:spPr>
        <p:txBody>
          <a:bodyPr/>
          <a:lstStyle/>
          <a:p>
            <a:r>
              <a:rPr lang="el-GR" dirty="0" smtClean="0"/>
              <a:t>Γήρας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7736034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Μερική ανεπάρκεια των ανδρογόνων στο γηράσκοντα άνδρα</a:t>
            </a:r>
          </a:p>
        </p:txBody>
      </p:sp>
      <p:sp>
        <p:nvSpPr>
          <p:cNvPr id="3" name="2 - Θέση περιεχομένου"/>
          <p:cNvSpPr>
            <a:spLocks noGrp="1"/>
          </p:cNvSpPr>
          <p:nvPr>
            <p:ph idx="1"/>
          </p:nvPr>
        </p:nvSpPr>
        <p:spPr>
          <a:xfrm>
            <a:off x="457200" y="1340768"/>
            <a:ext cx="8229600" cy="5040560"/>
          </a:xfrm>
        </p:spPr>
        <p:txBody>
          <a:bodyPr/>
          <a:lstStyle/>
          <a:p>
            <a:r>
              <a:rPr lang="el-GR" dirty="0" smtClean="0"/>
              <a:t>Για </a:t>
            </a:r>
            <a:r>
              <a:rPr lang="el-GR" dirty="0"/>
              <a:t>την ανεπάρκεια των ανδρογόνων με την πάροδο της ηλικίας έχουν προταθεί μια σειρά όρων όπως ανδρική κλιμακτήριο, ανδρόπαυση, ανδρογονοπενία της τρίτης ηλικίας, μερικός υπογοναδισμός και ADAM. </a:t>
            </a:r>
            <a:endParaRPr lang="en-US" dirty="0" smtClean="0"/>
          </a:p>
          <a:p>
            <a:r>
              <a:rPr lang="el-GR" dirty="0" smtClean="0"/>
              <a:t> </a:t>
            </a:r>
            <a:r>
              <a:rPr lang="el-GR" dirty="0"/>
              <a:t>Ωστόσο ο όρος που φαίνεται να επικρατεί τελικά στη βιβλιογραφία είναι το PADAM.</a:t>
            </a:r>
          </a:p>
          <a:p>
            <a:pPr>
              <a:buNone/>
            </a:pPr>
            <a:endParaRPr lang="el-GR" dirty="0"/>
          </a:p>
        </p:txBody>
      </p:sp>
    </p:spTree>
    <p:extLst>
      <p:ext uri="{BB962C8B-B14F-4D97-AF65-F5344CB8AC3E}">
        <p14:creationId xmlns:p14="http://schemas.microsoft.com/office/powerpoint/2010/main" val="39711776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52128"/>
          </a:xfrm>
        </p:spPr>
        <p:txBody>
          <a:bodyPr>
            <a:noAutofit/>
          </a:bodyPr>
          <a:lstStyle/>
          <a:p>
            <a:r>
              <a:rPr lang="el-GR" dirty="0" smtClean="0"/>
              <a:t>Ανατομία γυναικείου γεννητικού συστήματος</a:t>
            </a:r>
            <a:endParaRPr lang="el-GR" dirty="0"/>
          </a:p>
        </p:txBody>
      </p:sp>
      <p:pic>
        <p:nvPicPr>
          <p:cNvPr id="4" name="3 - Θέση περιεχομένου" descr="Gray589.png"/>
          <p:cNvPicPr>
            <a:picLocks noGrp="1" noChangeAspect="1"/>
          </p:cNvPicPr>
          <p:nvPr>
            <p:ph idx="1"/>
          </p:nvPr>
        </p:nvPicPr>
        <p:blipFill>
          <a:blip r:embed="rId3" cstate="print"/>
          <a:stretch>
            <a:fillRect/>
          </a:stretch>
        </p:blipFill>
        <p:spPr>
          <a:xfrm>
            <a:off x="1714500" y="2021681"/>
            <a:ext cx="5715000" cy="3390900"/>
          </a:xfrm>
        </p:spPr>
      </p:pic>
      <p:sp>
        <p:nvSpPr>
          <p:cNvPr id="5" name="Rectangle 7"/>
          <p:cNvSpPr/>
          <p:nvPr/>
        </p:nvSpPr>
        <p:spPr>
          <a:xfrm>
            <a:off x="1979712" y="6375811"/>
            <a:ext cx="518457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Gray589</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solidFill>
                  <a:prstClr val="black"/>
                </a:solidFill>
                <a:latin typeface="+mn-lt"/>
                <a:hlinkClick r:id="rId5" tooltip="User:Akira Kouchiyama"/>
              </a:rPr>
              <a:t>Akira Kouchiyama</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5096400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Μήτρα και ωοθήκες</a:t>
            </a:r>
            <a:endParaRPr lang="el-GR" dirty="0"/>
          </a:p>
        </p:txBody>
      </p:sp>
      <p:pic>
        <p:nvPicPr>
          <p:cNvPr id="4" name="3 - Θέση περιεχομένου" descr="800px-Ovaries.jpg"/>
          <p:cNvPicPr>
            <a:picLocks noGrp="1" noChangeAspect="1"/>
          </p:cNvPicPr>
          <p:nvPr>
            <p:ph idx="1"/>
          </p:nvPr>
        </p:nvPicPr>
        <p:blipFill>
          <a:blip r:embed="rId3" cstate="print"/>
          <a:stretch>
            <a:fillRect/>
          </a:stretch>
        </p:blipFill>
        <p:spPr>
          <a:xfrm>
            <a:off x="1211791" y="1269007"/>
            <a:ext cx="6720417" cy="5040313"/>
          </a:xfrm>
          <a:ln>
            <a:solidFill>
              <a:schemeClr val="tx1"/>
            </a:solidFill>
          </a:ln>
        </p:spPr>
      </p:pic>
      <p:sp>
        <p:nvSpPr>
          <p:cNvPr id="5" name="Rectangle 7"/>
          <p:cNvSpPr/>
          <p:nvPr/>
        </p:nvSpPr>
        <p:spPr>
          <a:xfrm>
            <a:off x="251520" y="6481712"/>
            <a:ext cx="871296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Ovaries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Anatomist90"/>
              </a:rPr>
              <a:t>Anatomist90</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6416500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Ωοθήκες – Ανατομικές σχέσεις</a:t>
            </a:r>
            <a:endParaRPr lang="el-GR" dirty="0"/>
          </a:p>
        </p:txBody>
      </p:sp>
      <p:pic>
        <p:nvPicPr>
          <p:cNvPr id="4" name="3 - Θέση περιεχομένου" descr="800px-Uterus.jpg"/>
          <p:cNvPicPr>
            <a:picLocks noGrp="1" noChangeAspect="1"/>
          </p:cNvPicPr>
          <p:nvPr>
            <p:ph idx="1"/>
          </p:nvPr>
        </p:nvPicPr>
        <p:blipFill>
          <a:blip r:embed="rId3" cstate="print"/>
          <a:stretch>
            <a:fillRect/>
          </a:stretch>
        </p:blipFill>
        <p:spPr>
          <a:xfrm>
            <a:off x="1211791" y="1196975"/>
            <a:ext cx="6720417" cy="5040313"/>
          </a:xfrm>
        </p:spPr>
      </p:pic>
      <p:sp>
        <p:nvSpPr>
          <p:cNvPr id="5" name="Rectangle 7"/>
          <p:cNvSpPr/>
          <p:nvPr/>
        </p:nvSpPr>
        <p:spPr>
          <a:xfrm>
            <a:off x="251520" y="6453336"/>
            <a:ext cx="871296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Uterus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Anatomist90"/>
              </a:rPr>
              <a:t>Anatomist90</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5211853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Μικροανατομία ωοθηκών</a:t>
            </a:r>
            <a:endParaRPr lang="el-GR" dirty="0"/>
          </a:p>
        </p:txBody>
      </p:sp>
      <p:pic>
        <p:nvPicPr>
          <p:cNvPr id="4" name="3 - Θέση περιεχομένου" descr="Gray1113.png"/>
          <p:cNvPicPr>
            <a:picLocks noGrp="1" noChangeAspect="1"/>
          </p:cNvPicPr>
          <p:nvPr>
            <p:ph idx="1"/>
          </p:nvPr>
        </p:nvPicPr>
        <p:blipFill>
          <a:blip r:embed="rId3" cstate="print"/>
          <a:stretch>
            <a:fillRect/>
          </a:stretch>
        </p:blipFill>
        <p:spPr>
          <a:xfrm>
            <a:off x="1714500" y="1940719"/>
            <a:ext cx="5715000" cy="3552825"/>
          </a:xfrm>
        </p:spPr>
      </p:pic>
      <p:sp>
        <p:nvSpPr>
          <p:cNvPr id="5" name="Rectangle 7"/>
          <p:cNvSpPr/>
          <p:nvPr/>
        </p:nvSpPr>
        <p:spPr>
          <a:xfrm>
            <a:off x="1979712" y="5949280"/>
            <a:ext cx="518457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Gray1113</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Pngbot"/>
              </a:rPr>
              <a:t>Pngbot</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961901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7544" y="2161760"/>
            <a:ext cx="8229600" cy="907200"/>
          </a:xfrm>
          <a:ln w="28575">
            <a:solidFill>
              <a:srgbClr val="004A82"/>
            </a:solidFill>
          </a:ln>
        </p:spPr>
        <p:txBody>
          <a:bodyPr/>
          <a:lstStyle/>
          <a:p>
            <a:r>
              <a:rPr lang="el-GR" dirty="0" smtClean="0"/>
              <a:t>Ωοθήκες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25882210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Οντογένεση της </a:t>
            </a:r>
            <a:r>
              <a:rPr lang="el-GR" dirty="0" smtClean="0"/>
              <a:t>ωοθήκης </a:t>
            </a:r>
            <a:r>
              <a:rPr lang="el-GR" sz="3000" b="0" dirty="0" smtClean="0"/>
              <a:t>1/2</a:t>
            </a:r>
            <a:endParaRPr lang="el-GR" sz="3000" b="0" dirty="0"/>
          </a:p>
        </p:txBody>
      </p:sp>
      <p:sp>
        <p:nvSpPr>
          <p:cNvPr id="3" name="2 - Θέση περιεχομένου"/>
          <p:cNvSpPr>
            <a:spLocks noGrp="1"/>
          </p:cNvSpPr>
          <p:nvPr>
            <p:ph idx="1"/>
          </p:nvPr>
        </p:nvSpPr>
        <p:spPr/>
        <p:txBody>
          <a:bodyPr>
            <a:normAutofit lnSpcReduction="10000"/>
          </a:bodyPr>
          <a:lstStyle/>
          <a:p>
            <a:r>
              <a:rPr lang="el-GR" dirty="0" smtClean="0"/>
              <a:t>Ο </a:t>
            </a:r>
            <a:r>
              <a:rPr lang="el-GR" dirty="0"/>
              <a:t>όρος ωοθήκη παραπέμπει στην έννοια ενός τόπου αποθήκευσης ωαρίων. </a:t>
            </a:r>
            <a:endParaRPr lang="en-US" dirty="0" smtClean="0"/>
          </a:p>
          <a:p>
            <a:r>
              <a:rPr lang="el-GR" dirty="0" smtClean="0"/>
              <a:t>Μολονότι </a:t>
            </a:r>
            <a:r>
              <a:rPr lang="el-GR" dirty="0"/>
              <a:t>η ωοθήκη εξυπηρετεί και </a:t>
            </a:r>
            <a:r>
              <a:rPr lang="el-GR" dirty="0" smtClean="0"/>
              <a:t>το </a:t>
            </a:r>
            <a:r>
              <a:rPr lang="el-GR" dirty="0"/>
              <a:t>ρόλο αυτό, δηλαδή της αποθήκευσης ωαρίων, είναι συγχρόνως ένα όργανο εξαιρετικά περίπλοκης λειτουργίας που διαφοροποιείται στις ποικίλες αναπτυξιακές φάσεις του οργανισμού.</a:t>
            </a:r>
          </a:p>
          <a:p>
            <a:r>
              <a:rPr lang="el-GR" dirty="0"/>
              <a:t>Στο άτομο </a:t>
            </a:r>
            <a:r>
              <a:rPr lang="el-GR" dirty="0" smtClean="0"/>
              <a:t>ΧΧ</a:t>
            </a:r>
            <a:r>
              <a:rPr lang="en-US" dirty="0" smtClean="0"/>
              <a:t>, </a:t>
            </a:r>
            <a:r>
              <a:rPr lang="el-GR" dirty="0" smtClean="0"/>
              <a:t>η </a:t>
            </a:r>
            <a:r>
              <a:rPr lang="el-GR" dirty="0"/>
              <a:t>κατεύθυνση προς το θήλυ φύλο (sex determination)  δεν φαίνεται να καθορίζεται από συγκεκριμένα γονίδια όπως συμβαίνει στο άτομο ΧΥ.  Ενδεχομένως έτσι ερμηνεύεται γιατί η ωοθήκη θεωρείται ως παράδειγμα δημιουργήματος εκ παραλείψεων (default gonad).</a:t>
            </a:r>
          </a:p>
          <a:p>
            <a:endParaRPr lang="el-GR" dirty="0"/>
          </a:p>
        </p:txBody>
      </p:sp>
    </p:spTree>
    <p:extLst>
      <p:ext uri="{BB962C8B-B14F-4D97-AF65-F5344CB8AC3E}">
        <p14:creationId xmlns:p14="http://schemas.microsoft.com/office/powerpoint/2010/main" val="7984629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Μολονότι η αρχική φυλετική κατεύθυνση (</a:t>
            </a:r>
            <a:r>
              <a:rPr lang="el-GR" dirty="0"/>
              <a:t>sex</a:t>
            </a:r>
            <a:r>
              <a:rPr lang="el-GR" dirty="0"/>
              <a:t> </a:t>
            </a:r>
            <a:r>
              <a:rPr lang="el-GR" dirty="0"/>
              <a:t>determination</a:t>
            </a:r>
            <a:r>
              <a:rPr lang="el-GR" dirty="0"/>
              <a:t>) είναι πιθανότατα το αποτέλεσμα της απουσίας ''αρσενικών γενετικών μηνυμάτων'', </a:t>
            </a:r>
            <a:r>
              <a:rPr lang="el-GR" b="1" dirty="0"/>
              <a:t>η διαφοροποίηση της ωοθήκης καθορίζεται </a:t>
            </a:r>
            <a:r>
              <a:rPr lang="el-GR" b="1" dirty="0" smtClean="0"/>
              <a:t>αυστηρά </a:t>
            </a:r>
            <a:r>
              <a:rPr lang="el-GR" b="1" dirty="0"/>
              <a:t>από γονιδιακές εντολές που ρυθμίζουν τόσο την ωογένεση όσο και την ορμονική παραγωγή της ωοθήκης </a:t>
            </a:r>
            <a:r>
              <a:rPr lang="el-GR" dirty="0"/>
              <a:t>και στοχεύουν, κυρίως στη διακίνηση του είδους με τις μικρότερες δυνατές παραβιάσεις των κανόνων και, συνεπώς, στην ελαχιστοποίηση των παρεκτροπών κατά την εξέλιξη του εκκολαπτόμενου οργανισμού και εκείνου της επόμενης </a:t>
            </a:r>
            <a:r>
              <a:rPr lang="el-GR" dirty="0" smtClean="0"/>
              <a:t>γενιάς.</a:t>
            </a:r>
            <a:endParaRPr lang="el-GR" dirty="0"/>
          </a:p>
        </p:txBody>
      </p:sp>
      <p:sp>
        <p:nvSpPr>
          <p:cNvPr id="4" name="Τίτλος 3"/>
          <p:cNvSpPr>
            <a:spLocks noGrp="1"/>
          </p:cNvSpPr>
          <p:nvPr>
            <p:ph type="title"/>
          </p:nvPr>
        </p:nvSpPr>
        <p:spPr/>
        <p:txBody>
          <a:bodyPr/>
          <a:lstStyle/>
          <a:p>
            <a:r>
              <a:rPr lang="el-GR" dirty="0"/>
              <a:t>Οντογένεση της ωοθήκης </a:t>
            </a:r>
            <a:r>
              <a:rPr lang="el-GR" sz="3000" b="0" dirty="0" smtClean="0"/>
              <a:t>2/2</a:t>
            </a:r>
            <a:endParaRPr lang="el-GR" dirty="0"/>
          </a:p>
        </p:txBody>
      </p:sp>
    </p:spTree>
    <p:extLst>
      <p:ext uri="{BB962C8B-B14F-4D97-AF65-F5344CB8AC3E}">
        <p14:creationId xmlns:p14="http://schemas.microsoft.com/office/powerpoint/2010/main" val="120902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Λοιμώξεις των επικουρικών γεννητικών αδένων </a:t>
            </a:r>
            <a:r>
              <a:rPr lang="el-GR" sz="3300" b="0" dirty="0" smtClean="0"/>
              <a:t>1/12</a:t>
            </a:r>
            <a:endParaRPr lang="el-GR" sz="3300" b="0" dirty="0"/>
          </a:p>
        </p:txBody>
      </p:sp>
      <p:sp>
        <p:nvSpPr>
          <p:cNvPr id="3" name="2 - Θέση περιεχομένου"/>
          <p:cNvSpPr>
            <a:spLocks noGrp="1"/>
          </p:cNvSpPr>
          <p:nvPr>
            <p:ph idx="1"/>
          </p:nvPr>
        </p:nvSpPr>
        <p:spPr/>
        <p:txBody>
          <a:bodyPr>
            <a:noAutofit/>
          </a:bodyPr>
          <a:lstStyle/>
          <a:p>
            <a:pPr marL="0" indent="0">
              <a:buNone/>
            </a:pPr>
            <a:r>
              <a:rPr lang="el-GR" sz="2200" dirty="0" smtClean="0"/>
              <a:t>Οι </a:t>
            </a:r>
            <a:r>
              <a:rPr lang="el-GR" sz="2200" dirty="0"/>
              <a:t>λοιμώξεις αυτές διακρίνονται σε οξείες και χρόνιες.</a:t>
            </a:r>
          </a:p>
          <a:p>
            <a:pPr marL="457200" indent="-457200">
              <a:buFont typeface="+mj-lt"/>
              <a:buAutoNum type="arabicPeriod"/>
            </a:pPr>
            <a:r>
              <a:rPr lang="el-GR" sz="2200" b="1" dirty="0" smtClean="0"/>
              <a:t>Οξείες </a:t>
            </a:r>
            <a:r>
              <a:rPr lang="el-GR" sz="2200" b="1" dirty="0"/>
              <a:t>λοιμώξεις</a:t>
            </a:r>
            <a:endParaRPr lang="el-GR" sz="2200" dirty="0"/>
          </a:p>
          <a:p>
            <a:pPr marL="0" indent="0">
              <a:buNone/>
            </a:pPr>
            <a:r>
              <a:rPr lang="el-GR" sz="2200" dirty="0"/>
              <a:t>Έχει παρατηρηθεί από διάφορους ερευνητές ότι επεισόδια οξείας ορχίτιδας, επιδιδυμίτιδας, σπερματοδοχοκυστίτιδας ή </a:t>
            </a:r>
            <a:r>
              <a:rPr lang="el-GR" sz="2200" dirty="0" smtClean="0"/>
              <a:t>προστατίτιδας </a:t>
            </a:r>
            <a:r>
              <a:rPr lang="el-GR" sz="2200" dirty="0"/>
              <a:t>έχουν ως </a:t>
            </a:r>
            <a:r>
              <a:rPr lang="el-GR" sz="2200" dirty="0" smtClean="0"/>
              <a:t>αποτέλεσμα </a:t>
            </a:r>
            <a:r>
              <a:rPr lang="el-GR" sz="2200" dirty="0"/>
              <a:t>πρόκληση μόνιμης </a:t>
            </a:r>
            <a:r>
              <a:rPr lang="el-GR" sz="2200" dirty="0" smtClean="0"/>
              <a:t>διαταραχής, </a:t>
            </a:r>
            <a:r>
              <a:rPr lang="el-GR" sz="2200" dirty="0"/>
              <a:t>εξαιτίας ορχικής βλάβης η αποφράξεως των αποχευτευτικών οδών του σπέρματος</a:t>
            </a:r>
            <a:r>
              <a:rPr lang="el-GR" sz="2200" dirty="0" smtClean="0"/>
              <a:t>.</a:t>
            </a:r>
            <a:endParaRPr lang="el-GR" sz="2200" dirty="0"/>
          </a:p>
        </p:txBody>
      </p:sp>
    </p:spTree>
    <p:extLst>
      <p:ext uri="{BB962C8B-B14F-4D97-AF65-F5344CB8AC3E}">
        <p14:creationId xmlns:p14="http://schemas.microsoft.com/office/powerpoint/2010/main" val="4688282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Αρχέγονα βλαστικά γεννητικά </a:t>
            </a:r>
            <a:r>
              <a:rPr lang="el-GR" dirty="0" smtClean="0"/>
              <a:t>κύτταρα </a:t>
            </a:r>
            <a:r>
              <a:rPr lang="el-GR" sz="3000" b="0" dirty="0" smtClean="0"/>
              <a:t>1/4</a:t>
            </a:r>
            <a:endParaRPr lang="el-GR" sz="3000" b="0" dirty="0"/>
          </a:p>
        </p:txBody>
      </p:sp>
      <p:sp>
        <p:nvSpPr>
          <p:cNvPr id="3" name="2 - Θέση περιεχομένου"/>
          <p:cNvSpPr>
            <a:spLocks noGrp="1"/>
          </p:cNvSpPr>
          <p:nvPr>
            <p:ph idx="1"/>
          </p:nvPr>
        </p:nvSpPr>
        <p:spPr/>
        <p:txBody>
          <a:bodyPr>
            <a:normAutofit/>
          </a:bodyPr>
          <a:lstStyle/>
          <a:p>
            <a:r>
              <a:rPr lang="el-GR" dirty="0" smtClean="0"/>
              <a:t>Κατά </a:t>
            </a:r>
            <a:r>
              <a:rPr lang="el-GR" dirty="0"/>
              <a:t>τις πρώτες εβδομάδες του εμβρύου ΧΧ τα ωοκύτταρα εκκινούν ως αρχέγονα βλαστικά γεννητικά κύτταρα (ΒΓΚ-</a:t>
            </a:r>
            <a:r>
              <a:rPr lang="el-GR" dirty="0"/>
              <a:t>primordio</a:t>
            </a:r>
            <a:r>
              <a:rPr lang="el-GR" dirty="0"/>
              <a:t>d germ cells) από το ουραίο τμήμα του εμβρύου με προορισμό την εποίκηση των γεννητικών ακρολοφιών.  </a:t>
            </a:r>
            <a:endParaRPr lang="en-US" dirty="0" smtClean="0"/>
          </a:p>
          <a:p>
            <a:r>
              <a:rPr lang="el-GR" dirty="0" smtClean="0"/>
              <a:t>Οι </a:t>
            </a:r>
            <a:r>
              <a:rPr lang="el-GR" dirty="0"/>
              <a:t>παράγοντες που προκαλούν την εκκίνηση, την αυστηρά καθορισμένη πορεία και την αγκυροβόληση των ΒΓΚ στη γεννητική ακρολοφία παραμένουν ακόμη εν πολλοίς αδιευκρίνιστα ιδιαίτερα στον άνθρωπο.  Πρόκειται πάντως για ουσίες που απωθούν, έχουν ιδιότητες προσκόλλησης, ελκύουν και, τελικά αδρανοποιούν τα ΒΓΚ όταν αυτά εποικήσουν πλέον τις </a:t>
            </a:r>
            <a:r>
              <a:rPr lang="el-GR" dirty="0" smtClean="0"/>
              <a:t>γονάδες</a:t>
            </a:r>
            <a:r>
              <a:rPr lang="el-GR" dirty="0"/>
              <a:t>.</a:t>
            </a:r>
          </a:p>
          <a:p>
            <a:endParaRPr lang="el-GR" dirty="0"/>
          </a:p>
        </p:txBody>
      </p:sp>
    </p:spTree>
    <p:extLst>
      <p:ext uri="{BB962C8B-B14F-4D97-AF65-F5344CB8AC3E}">
        <p14:creationId xmlns:p14="http://schemas.microsoft.com/office/powerpoint/2010/main" val="35265687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Αρχέγονα βλαστικά γεννητικά κύτταρα </a:t>
            </a:r>
            <a:r>
              <a:rPr lang="el-GR" sz="3000" b="0" dirty="0" smtClean="0"/>
              <a:t>2/4</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a:t>Κατά την διάρκεια της μετανάστευσης </a:t>
            </a:r>
            <a:r>
              <a:rPr lang="el-GR" dirty="0" smtClean="0"/>
              <a:t>μερικών ΒΓΚ </a:t>
            </a:r>
            <a:r>
              <a:rPr lang="el-GR" dirty="0"/>
              <a:t>μπορεί να ξέφυγαν από τη φυσιολογική τους πορεία . </a:t>
            </a:r>
            <a:endParaRPr lang="en-US" dirty="0" smtClean="0"/>
          </a:p>
          <a:p>
            <a:r>
              <a:rPr lang="el-GR" dirty="0" smtClean="0"/>
              <a:t>Στην </a:t>
            </a:r>
            <a:r>
              <a:rPr lang="el-GR" dirty="0"/>
              <a:t>περίπτωση αυτή οδηγούνται σε θάνατο με απόπτωση ή επιβιώνουν και αποτελούν εστίες νεοπλασίας. </a:t>
            </a:r>
            <a:endParaRPr lang="en-US" dirty="0" smtClean="0"/>
          </a:p>
          <a:p>
            <a:r>
              <a:rPr lang="el-GR" dirty="0" smtClean="0"/>
              <a:t>Τα  </a:t>
            </a:r>
            <a:r>
              <a:rPr lang="el-GR" dirty="0"/>
              <a:t>πολλαπλασιάζονται με μίτωση ήδη κατά την φάση μετανάστευσης μετά την εποίκηση της ωοθηκικής καταβολής μέρος των κυττάρων αυτών εκφυλίζεται ενώ τα εναπομείναντα κύτταρα τροποποιούν την μεταβολική τους δραστηριότητα και αποκαλούνται ωογόνια.  </a:t>
            </a:r>
            <a:endParaRPr lang="en-US" dirty="0" smtClean="0"/>
          </a:p>
          <a:p>
            <a:r>
              <a:rPr lang="el-GR" dirty="0" smtClean="0"/>
              <a:t>Τα </a:t>
            </a:r>
            <a:r>
              <a:rPr lang="el-GR" dirty="0"/>
              <a:t>ωογόνια συνεχίζουν να διαιρούνται με μίτωση με πολύ γρήγορους ρυθμούς και φθάνουν στο ανθρώπινο έμβρυο τον αριθμό των 600.000 το δεύτερο μήνα της εγκυμοσύνης και τον αριθμό των 6.500.000 τον πέμπτο μήνα.</a:t>
            </a:r>
          </a:p>
          <a:p>
            <a:endParaRPr lang="el-GR" dirty="0"/>
          </a:p>
        </p:txBody>
      </p:sp>
    </p:spTree>
    <p:extLst>
      <p:ext uri="{BB962C8B-B14F-4D97-AF65-F5344CB8AC3E}">
        <p14:creationId xmlns:p14="http://schemas.microsoft.com/office/powerpoint/2010/main" val="20822347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Αρχέγονα βλαστικά γεννητικά κύτταρα </a:t>
            </a:r>
            <a:r>
              <a:rPr lang="el-GR" sz="3000" b="0" dirty="0" smtClean="0"/>
              <a:t>3/4</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a:t>Μετά τη φάση του έντονου πολλαπλασιασμού, η μιτωτική διαίρεση των ωογονίων σταματά και ακολουθείται από μείωση του αριθμού των ωογονίων.  </a:t>
            </a:r>
            <a:endParaRPr lang="en-US" dirty="0" smtClean="0"/>
          </a:p>
          <a:p>
            <a:r>
              <a:rPr lang="el-GR" dirty="0" smtClean="0"/>
              <a:t>Με </a:t>
            </a:r>
            <a:r>
              <a:rPr lang="el-GR" dirty="0"/>
              <a:t>τη διακοπή της μιτωτικής διαίρεσης στα </a:t>
            </a:r>
            <a:r>
              <a:rPr lang="el-GR" dirty="0" smtClean="0"/>
              <a:t>ΒΓΚ </a:t>
            </a:r>
            <a:r>
              <a:rPr lang="el-GR" dirty="0"/>
              <a:t>ολοκληρώνεται ο πολλαπλασιασμός των γεννητικών κυττάρων στο άτομο ΧΧ και ξεκινάει η διαδικασία της μείωσης.  </a:t>
            </a:r>
            <a:endParaRPr lang="en-US" dirty="0" smtClean="0"/>
          </a:p>
          <a:p>
            <a:r>
              <a:rPr lang="el-GR" dirty="0" smtClean="0"/>
              <a:t>Όταν </a:t>
            </a:r>
            <a:r>
              <a:rPr lang="el-GR" dirty="0"/>
              <a:t>ολοκληρωθεί η πρόφαση της πρώτης μειωτικής διαίρεσης τα ωογόνια εισέρχονται στην καλούμενη φάση ηρεμίας για μακρύ χρονικό διάστημα όπου και αποκτούν την επωνυμία των ωοκυττάρων.  </a:t>
            </a:r>
            <a:endParaRPr lang="en-US" dirty="0" smtClean="0"/>
          </a:p>
          <a:p>
            <a:r>
              <a:rPr lang="el-GR" dirty="0" smtClean="0"/>
              <a:t>Από </a:t>
            </a:r>
            <a:r>
              <a:rPr lang="el-GR" dirty="0"/>
              <a:t>τα 6.500.000 ωογόνια στον 5ο μήνα της εμβρυϊκής ζωής διαπιστώνονται στο νεογνό 1.000.000 ωοκύτταρα και κατά την έναρξη της εφηβείας  250.000.</a:t>
            </a:r>
          </a:p>
          <a:p>
            <a:endParaRPr lang="el-GR" dirty="0"/>
          </a:p>
        </p:txBody>
      </p:sp>
    </p:spTree>
    <p:extLst>
      <p:ext uri="{BB962C8B-B14F-4D97-AF65-F5344CB8AC3E}">
        <p14:creationId xmlns:p14="http://schemas.microsoft.com/office/powerpoint/2010/main" val="15815414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Αρχέγονα βλαστικά γεννητικά κύτταρα </a:t>
            </a:r>
            <a:r>
              <a:rPr lang="el-GR" sz="3000" b="0" dirty="0" smtClean="0"/>
              <a:t>4/4</a:t>
            </a:r>
            <a:endParaRPr lang="el-GR" dirty="0"/>
          </a:p>
        </p:txBody>
      </p:sp>
      <p:sp>
        <p:nvSpPr>
          <p:cNvPr id="3" name="2 - Θέση περιεχομένου"/>
          <p:cNvSpPr>
            <a:spLocks noGrp="1"/>
          </p:cNvSpPr>
          <p:nvPr>
            <p:ph idx="1"/>
          </p:nvPr>
        </p:nvSpPr>
        <p:spPr/>
        <p:txBody>
          <a:bodyPr>
            <a:normAutofit/>
          </a:bodyPr>
          <a:lstStyle/>
          <a:p>
            <a:r>
              <a:rPr lang="el-GR" dirty="0"/>
              <a:t>Τα ωοθυλάκια μπορούν να διατηρηθούν στο στάδιο της αναπτυξιακής ανάπαυλας και μπορεί να μείνουν στο στάδιο αυτό της διάρκειας της αναπαραγωγικής ζωής της γυναίκας</a:t>
            </a:r>
            <a:r>
              <a:rPr lang="el-GR" dirty="0" smtClean="0"/>
              <a:t>.</a:t>
            </a:r>
            <a:endParaRPr lang="en-US" dirty="0" smtClean="0"/>
          </a:p>
          <a:p>
            <a:r>
              <a:rPr lang="el-GR" dirty="0"/>
              <a:t>Σε κάθε εμμηνορρυσιακό κύκλο ορισμένα ωοθυλάκια αρχίζουν να αναπτύσσονται αλλά μόνο ένα θα φθάσει σε ωρίμανση.  </a:t>
            </a:r>
            <a:endParaRPr lang="en-US" dirty="0" smtClean="0"/>
          </a:p>
          <a:p>
            <a:r>
              <a:rPr lang="el-GR" dirty="0" smtClean="0"/>
              <a:t>Τα </a:t>
            </a:r>
            <a:r>
              <a:rPr lang="el-GR" dirty="0"/>
              <a:t>υπόλοιπα εκφυλίζονται και γίνονται ατρητικά.  </a:t>
            </a:r>
            <a:endParaRPr lang="en-US" dirty="0" smtClean="0"/>
          </a:p>
          <a:p>
            <a:r>
              <a:rPr lang="el-GR" dirty="0" smtClean="0"/>
              <a:t>Η </a:t>
            </a:r>
            <a:r>
              <a:rPr lang="el-GR" dirty="0"/>
              <a:t>ατρησία αποτελεί εκφυλιστική διαδικασία που αρχίζει ήδη από τον πέμπτο μήνα της εμβρυϊκής ζωής και συνεχίζεται μέχρι την εμμηνόπαυση και συμβαίνει σε οποιοδήποτε στάδιο ωρίμανσης του ωοθυλακίου.  </a:t>
            </a:r>
          </a:p>
          <a:p>
            <a:endParaRPr lang="el-GR" dirty="0"/>
          </a:p>
          <a:p>
            <a:endParaRPr lang="el-GR" dirty="0"/>
          </a:p>
        </p:txBody>
      </p:sp>
    </p:spTree>
    <p:extLst>
      <p:ext uri="{BB962C8B-B14F-4D97-AF65-F5344CB8AC3E}">
        <p14:creationId xmlns:p14="http://schemas.microsoft.com/office/powerpoint/2010/main" val="13917936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Ορμονική και γονιδιακή ρύθμιση της ανάπτυξης των </a:t>
            </a:r>
            <a:r>
              <a:rPr lang="el-GR" dirty="0" smtClean="0"/>
              <a:t>ωοθυλακίων </a:t>
            </a:r>
            <a:r>
              <a:rPr lang="el-GR" sz="3000" b="0" dirty="0" smtClean="0"/>
              <a:t>1/4</a:t>
            </a:r>
            <a:endParaRPr lang="el-GR" sz="3000" b="0" dirty="0"/>
          </a:p>
        </p:txBody>
      </p:sp>
      <p:sp>
        <p:nvSpPr>
          <p:cNvPr id="3" name="2 - Θέση περιεχομένου"/>
          <p:cNvSpPr>
            <a:spLocks noGrp="1"/>
          </p:cNvSpPr>
          <p:nvPr>
            <p:ph idx="1"/>
          </p:nvPr>
        </p:nvSpPr>
        <p:spPr>
          <a:xfrm>
            <a:off x="457200" y="1412776"/>
            <a:ext cx="8229600" cy="5040560"/>
          </a:xfrm>
        </p:spPr>
        <p:txBody>
          <a:bodyPr>
            <a:normAutofit/>
          </a:bodyPr>
          <a:lstStyle/>
          <a:p>
            <a:r>
              <a:rPr lang="el-GR" dirty="0" smtClean="0"/>
              <a:t>Η </a:t>
            </a:r>
            <a:r>
              <a:rPr lang="el-GR" dirty="0"/>
              <a:t>ανάπτυξη του ωοθυλακίου  μέχρι του αρχικού σχηματισμού του άντρου φαίνεται να καθορίζεται από ωοθυλακικούς παράγοντες, δηλαδή μπορεί να επιτελείται χωρίς την δράση των γοναδοτροπινών.  Η ανάπτυξη όμως μετά από την εμφάνιση των του άντρου εξαρτάται από την FSH και αυτό αποδεικνύεται όταν στα κύτταρα της κοκκιώδους στιβάδας αυξάνονται οι υποδοχείς της FSH. </a:t>
            </a:r>
            <a:endParaRPr lang="en-US" dirty="0" smtClean="0"/>
          </a:p>
          <a:p>
            <a:r>
              <a:rPr lang="el-GR" dirty="0" smtClean="0"/>
              <a:t>Όταν </a:t>
            </a:r>
            <a:r>
              <a:rPr lang="el-GR" dirty="0"/>
              <a:t>οι τιμές της FSH είναι πολύ χαμηλές το ωοθυλάκιο θα υποστεί ατρησία στο πρώιμο στάδιο της ανάπτυξης του άντρου ενώ σε μερική ανεπάρκεια της FSH η ατρησία θα συμβεί στο μέσον αυτού του σταδίου. </a:t>
            </a:r>
          </a:p>
        </p:txBody>
      </p:sp>
    </p:spTree>
    <p:extLst>
      <p:ext uri="{BB962C8B-B14F-4D97-AF65-F5344CB8AC3E}">
        <p14:creationId xmlns:p14="http://schemas.microsoft.com/office/powerpoint/2010/main" val="7251938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Ορμονική και γονιδιακή ρύθμιση της ανάπτυξης των ωοθυλακίων </a:t>
            </a:r>
            <a:r>
              <a:rPr lang="el-GR" sz="3300" b="0" dirty="0" smtClean="0"/>
              <a:t>2/4</a:t>
            </a:r>
            <a:endParaRPr lang="el-GR" sz="3300" dirty="0"/>
          </a:p>
        </p:txBody>
      </p:sp>
      <p:sp>
        <p:nvSpPr>
          <p:cNvPr id="3" name="2 - Θέση περιεχομένου"/>
          <p:cNvSpPr>
            <a:spLocks noGrp="1"/>
          </p:cNvSpPr>
          <p:nvPr>
            <p:ph idx="1"/>
          </p:nvPr>
        </p:nvSpPr>
        <p:spPr>
          <a:xfrm>
            <a:off x="457200" y="1340768"/>
            <a:ext cx="8229600" cy="5040560"/>
          </a:xfrm>
        </p:spPr>
        <p:txBody>
          <a:bodyPr/>
          <a:lstStyle/>
          <a:p>
            <a:r>
              <a:rPr lang="el-GR" dirty="0"/>
              <a:t>Υποδοχείς της ωχρινοτρόπου LH στα κύτταρα της κοκκιώδους στιβάδας εμφανίζονται προς το τέλος του σταδίου του άντρου. </a:t>
            </a:r>
            <a:endParaRPr lang="en-US" dirty="0" smtClean="0"/>
          </a:p>
          <a:p>
            <a:r>
              <a:rPr lang="el-GR" dirty="0" smtClean="0"/>
              <a:t>Από </a:t>
            </a:r>
            <a:r>
              <a:rPr lang="el-GR" dirty="0"/>
              <a:t>το στάδιο αυτό και μετέπειτα το ωοθυλάκιο μπορεί να επιβιώσει και σε μικρές ποσότητες FSH εφόσον υπάρχει επαρκής έκκριση LH. </a:t>
            </a:r>
            <a:endParaRPr lang="en-US" dirty="0" smtClean="0"/>
          </a:p>
          <a:p>
            <a:r>
              <a:rPr lang="el-GR" dirty="0" smtClean="0"/>
              <a:t> </a:t>
            </a:r>
            <a:r>
              <a:rPr lang="el-GR" dirty="0"/>
              <a:t>Η σύνθεση των οιστρογόνων αυξάνεται, καθώς τα ωοθυλάκια προχωρούν προς το  στάδιο του άντρου, υπό την επίδραση της LH και της FSΗ, την δραστηριότητα των κυττάρων της έσω θήκης και των κυττάρων της κοκκιώδους στοιβάδας αντίστοιχα.  </a:t>
            </a:r>
          </a:p>
        </p:txBody>
      </p:sp>
    </p:spTree>
    <p:extLst>
      <p:ext uri="{BB962C8B-B14F-4D97-AF65-F5344CB8AC3E}">
        <p14:creationId xmlns:p14="http://schemas.microsoft.com/office/powerpoint/2010/main" val="9431252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Ορμονική και γονιδιακή ρύθμιση της ανάπτυξης των ωοθυλακίων </a:t>
            </a:r>
            <a:r>
              <a:rPr lang="el-GR" sz="3300" b="0" dirty="0" smtClean="0"/>
              <a:t>3/4</a:t>
            </a:r>
            <a:endParaRPr lang="el-GR" sz="3300" dirty="0"/>
          </a:p>
        </p:txBody>
      </p:sp>
      <p:sp>
        <p:nvSpPr>
          <p:cNvPr id="3" name="2 - Θέση περιεχομένου"/>
          <p:cNvSpPr>
            <a:spLocks noGrp="1"/>
          </p:cNvSpPr>
          <p:nvPr>
            <p:ph idx="1"/>
          </p:nvPr>
        </p:nvSpPr>
        <p:spPr>
          <a:xfrm>
            <a:off x="457200" y="1340768"/>
            <a:ext cx="8229600" cy="5472608"/>
          </a:xfrm>
        </p:spPr>
        <p:txBody>
          <a:bodyPr>
            <a:normAutofit fontScale="92500"/>
          </a:bodyPr>
          <a:lstStyle/>
          <a:p>
            <a:r>
              <a:rPr lang="el-GR" dirty="0" smtClean="0"/>
              <a:t>Συγκεκριμένα </a:t>
            </a:r>
            <a:r>
              <a:rPr lang="el-GR" dirty="0"/>
              <a:t>η χοληστερόλη εισέρχεται στα κύτταρα της θήκης και μεταφέρεται στην έσω μεμβράνη του μιτοχονδρίου υπό την επίδραση του παράγοντα </a:t>
            </a:r>
            <a:r>
              <a:rPr lang="el-GR" dirty="0" smtClean="0"/>
              <a:t>S</a:t>
            </a:r>
            <a:r>
              <a:rPr lang="en-US" dirty="0" smtClean="0"/>
              <a:t>TA</a:t>
            </a:r>
            <a:r>
              <a:rPr lang="el-GR" dirty="0" smtClean="0"/>
              <a:t>R</a:t>
            </a:r>
            <a:r>
              <a:rPr lang="en-US" dirty="0" smtClean="0"/>
              <a:t> </a:t>
            </a:r>
            <a:r>
              <a:rPr lang="el-GR" dirty="0" smtClean="0"/>
              <a:t>(steroidogenic </a:t>
            </a:r>
            <a:r>
              <a:rPr lang="el-GR" dirty="0"/>
              <a:t>acute regulatory protein).  </a:t>
            </a:r>
            <a:endParaRPr lang="en-US" dirty="0" smtClean="0"/>
          </a:p>
          <a:p>
            <a:r>
              <a:rPr lang="el-GR" dirty="0" smtClean="0"/>
              <a:t>Η </a:t>
            </a:r>
            <a:r>
              <a:rPr lang="el-GR" dirty="0"/>
              <a:t>χοληστερόλη μετατρέπεται σε πρεγνενολόνη με το ένζυμο P450.  </a:t>
            </a:r>
            <a:endParaRPr lang="en-US" dirty="0" smtClean="0"/>
          </a:p>
          <a:p>
            <a:r>
              <a:rPr lang="el-GR" dirty="0" smtClean="0"/>
              <a:t>Στη </a:t>
            </a:r>
            <a:r>
              <a:rPr lang="el-GR" dirty="0"/>
              <a:t>συνέχεια με το ένζυμο cy17 η </a:t>
            </a:r>
            <a:r>
              <a:rPr lang="el-GR" dirty="0"/>
              <a:t>πρεγνενολόνη</a:t>
            </a:r>
            <a:r>
              <a:rPr lang="el-GR" dirty="0"/>
              <a:t> μετατρέπεται σε ανδρογόνα μέσα στα κύτταρα της έσω θήκης και στη συνέχεια τα ανδρογόνα διαχέονται μέσω της βασικής μεμβράνης στα κύτταρα της κοκκιώδους στιβάδας ορού με την επίδραση της FSH ενεργοποιείται η παραγωγή κυτοχρώματος P450 αρωματάσης και συντίθενται οιστρογόνα.  </a:t>
            </a:r>
            <a:endParaRPr lang="en-US" dirty="0" smtClean="0"/>
          </a:p>
          <a:p>
            <a:r>
              <a:rPr lang="el-GR" dirty="0" smtClean="0"/>
              <a:t>Το </a:t>
            </a:r>
            <a:r>
              <a:rPr lang="el-GR" dirty="0"/>
              <a:t>κύριο ανδρογόνο που παράγεται στην ωοθήκη είναι η ανδροστενδιόνη και το κύριο οιστρογόνο η οιστραδιόλη.</a:t>
            </a:r>
            <a:r>
              <a:rPr lang="el-GR" baseline="30000" dirty="0"/>
              <a:t>.</a:t>
            </a:r>
            <a:endParaRPr lang="el-GR" dirty="0"/>
          </a:p>
          <a:p>
            <a:endParaRPr lang="el-GR" dirty="0"/>
          </a:p>
        </p:txBody>
      </p:sp>
    </p:spTree>
    <p:extLst>
      <p:ext uri="{BB962C8B-B14F-4D97-AF65-F5344CB8AC3E}">
        <p14:creationId xmlns:p14="http://schemas.microsoft.com/office/powerpoint/2010/main" val="23351465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Ορμονική και γονιδιακή ρύθμιση της ανάπτυξης των ωοθυλακίων </a:t>
            </a:r>
            <a:r>
              <a:rPr lang="el-GR" sz="3300" b="0" dirty="0" smtClean="0"/>
              <a:t>4/4</a:t>
            </a:r>
            <a:endParaRPr lang="el-GR" dirty="0"/>
          </a:p>
        </p:txBody>
      </p:sp>
      <p:sp>
        <p:nvSpPr>
          <p:cNvPr id="3" name="2 - Θέση περιεχομένου"/>
          <p:cNvSpPr>
            <a:spLocks noGrp="1"/>
          </p:cNvSpPr>
          <p:nvPr>
            <p:ph idx="1"/>
          </p:nvPr>
        </p:nvSpPr>
        <p:spPr>
          <a:xfrm>
            <a:off x="457200" y="1340768"/>
            <a:ext cx="8229600" cy="5040560"/>
          </a:xfrm>
        </p:spPr>
        <p:txBody>
          <a:bodyPr/>
          <a:lstStyle/>
          <a:p>
            <a:r>
              <a:rPr lang="el-GR" dirty="0" smtClean="0"/>
              <a:t>Ο </a:t>
            </a:r>
            <a:r>
              <a:rPr lang="el-GR" dirty="0"/>
              <a:t>σημαντικός ρόλος των οιστρογόνων στην ανάπτυξη και στη λειτουργία των ωοθηκών αναδύεται από πειραματικά δεδομένα σε ζώα. Ποντίκια που στερούνται τον α-υποδοχέα των οιστρογόνων δεν είναι γόνιμα ενώ εκείνα που δεν έχουν το β-υποδοχέα είναι υπογόνιμα. </a:t>
            </a:r>
            <a:endParaRPr lang="en-US" dirty="0" smtClean="0"/>
          </a:p>
          <a:p>
            <a:r>
              <a:rPr lang="el-GR" dirty="0" smtClean="0"/>
              <a:t> </a:t>
            </a:r>
            <a:r>
              <a:rPr lang="el-GR" dirty="0"/>
              <a:t>Τα οιστρογόνα είναι απαραίτητα για την ανάπτυξη θηλυκού </a:t>
            </a:r>
            <a:r>
              <a:rPr lang="el-GR" dirty="0" smtClean="0"/>
              <a:t>φαινότυπου</a:t>
            </a:r>
            <a:r>
              <a:rPr lang="en-US" dirty="0" smtClean="0"/>
              <a:t>. </a:t>
            </a:r>
            <a:r>
              <a:rPr lang="el-GR" dirty="0" smtClean="0"/>
              <a:t>Εάν </a:t>
            </a:r>
            <a:r>
              <a:rPr lang="el-GR" dirty="0"/>
              <a:t>απουσιάζουν τα οιστρογόνα, τα σωματικά κύτταρα της ωοθήκης αναπτύσσουν ένα τύπο κυττάρων που προσομοιάζει με τα αρχικά κύτταρα.</a:t>
            </a:r>
          </a:p>
          <a:p>
            <a:endParaRPr lang="el-GR" dirty="0"/>
          </a:p>
        </p:txBody>
      </p:sp>
    </p:spTree>
    <p:extLst>
      <p:ext uri="{BB962C8B-B14F-4D97-AF65-F5344CB8AC3E}">
        <p14:creationId xmlns:p14="http://schemas.microsoft.com/office/powerpoint/2010/main" val="35658805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Κύκλος ζωής του </a:t>
            </a:r>
            <a:r>
              <a:rPr lang="el-GR" dirty="0" smtClean="0"/>
              <a:t>ωοθυλακίου-ωοθηλακιορρηξία-οιστρογόνα </a:t>
            </a:r>
            <a:r>
              <a:rPr lang="el-GR" dirty="0"/>
              <a:t>και υποδοχείς</a:t>
            </a:r>
          </a:p>
        </p:txBody>
      </p:sp>
      <p:sp>
        <p:nvSpPr>
          <p:cNvPr id="3" name="2 - Θέση περιεχομένου"/>
          <p:cNvSpPr>
            <a:spLocks noGrp="1"/>
          </p:cNvSpPr>
          <p:nvPr>
            <p:ph idx="1"/>
          </p:nvPr>
        </p:nvSpPr>
        <p:spPr/>
        <p:txBody>
          <a:bodyPr>
            <a:normAutofit/>
          </a:bodyPr>
          <a:lstStyle/>
          <a:p>
            <a:r>
              <a:rPr lang="el-GR" dirty="0" smtClean="0"/>
              <a:t>Η </a:t>
            </a:r>
            <a:r>
              <a:rPr lang="el-GR" dirty="0"/>
              <a:t>φυσιολογική ωοθηκική λειτουργία εξαρτάται από την αλληλεπίδραση παραγόντων που εκκρίνονται από τον υποθάλαμο, την υπόφυση και την ωοθήκη κατά την αναπαραγωγική ηλικία η κύρια ρυθμιστική μονάδα στην ωοθήκη είναι το </a:t>
            </a:r>
            <a:r>
              <a:rPr lang="el-GR" dirty="0" smtClean="0"/>
              <a:t>ωοθυλάκιο</a:t>
            </a:r>
            <a:r>
              <a:rPr lang="en-US" dirty="0"/>
              <a:t> </a:t>
            </a:r>
            <a:r>
              <a:rPr lang="el-GR" dirty="0" smtClean="0"/>
              <a:t>(βλ. υποθάλαμος, υπόφυση ).</a:t>
            </a:r>
            <a:endParaRPr lang="en-US" dirty="0" smtClean="0"/>
          </a:p>
          <a:p>
            <a:r>
              <a:rPr lang="el-GR" dirty="0" smtClean="0"/>
              <a:t>Το </a:t>
            </a:r>
            <a:r>
              <a:rPr lang="el-GR" dirty="0"/>
              <a:t>ωοθυλάκιο αποτελείται από ένα ωάριο το οποίο περιβάλλεται από στοιβάδες κοκκιωδών κυττάρων που βρίσκονται κοντά στο ωάριο και από στοιβάδες κυττάρων της θήκης που περιβάλλουν εξωτερικά τα κύτταρα της κοκκιώδους στοιβάδας.</a:t>
            </a:r>
          </a:p>
          <a:p>
            <a:endParaRPr lang="el-GR" dirty="0"/>
          </a:p>
        </p:txBody>
      </p:sp>
    </p:spTree>
    <p:extLst>
      <p:ext uri="{BB962C8B-B14F-4D97-AF65-F5344CB8AC3E}">
        <p14:creationId xmlns:p14="http://schemas.microsoft.com/office/powerpoint/2010/main" val="35727460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467544" y="2348880"/>
            <a:ext cx="8229600" cy="1152128"/>
          </a:xfrm>
          <a:ln w="28575">
            <a:solidFill>
              <a:srgbClr val="004A82"/>
            </a:solidFill>
          </a:ln>
        </p:spPr>
        <p:txBody>
          <a:bodyPr>
            <a:normAutofit fontScale="90000"/>
          </a:bodyPr>
          <a:lstStyle/>
          <a:p>
            <a:r>
              <a:rPr lang="el-GR" dirty="0" smtClean="0"/>
              <a:t>Παθολογική φυσιολογία των  ωοθηκών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286227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Λοιμώξεις των επικουρικών γεννητικών αδένων </a:t>
            </a:r>
            <a:r>
              <a:rPr lang="el-GR" sz="3300" b="0" dirty="0" smtClean="0"/>
              <a:t>2/12</a:t>
            </a:r>
            <a:endParaRPr lang="el-GR" sz="3300" b="0" dirty="0"/>
          </a:p>
        </p:txBody>
      </p:sp>
      <p:sp>
        <p:nvSpPr>
          <p:cNvPr id="3" name="2 - Θέση περιεχομένου"/>
          <p:cNvSpPr>
            <a:spLocks noGrp="1"/>
          </p:cNvSpPr>
          <p:nvPr>
            <p:ph idx="1"/>
          </p:nvPr>
        </p:nvSpPr>
        <p:spPr/>
        <p:txBody>
          <a:bodyPr>
            <a:noAutofit/>
          </a:bodyPr>
          <a:lstStyle/>
          <a:p>
            <a:pPr marL="457200" indent="-457200">
              <a:buFont typeface="+mj-lt"/>
              <a:buAutoNum type="arabicPeriod" startAt="2"/>
            </a:pPr>
            <a:r>
              <a:rPr lang="el-GR" sz="2200" b="1" dirty="0" smtClean="0"/>
              <a:t>Χρόνιες </a:t>
            </a:r>
            <a:r>
              <a:rPr lang="el-GR" sz="2200" b="1" dirty="0"/>
              <a:t>λοιμώξεις</a:t>
            </a:r>
            <a:endParaRPr lang="el-GR" sz="2200" dirty="0"/>
          </a:p>
          <a:p>
            <a:pPr marL="0" indent="0">
              <a:buNone/>
            </a:pPr>
            <a:r>
              <a:rPr lang="el-GR" sz="2200" dirty="0"/>
              <a:t>Σε αντίθεση με τις οξείες λοιμώξεις, για τις οποίες έχει αποδειχθεί οριστικά ότι προκαλούν υπογονιμότητα, η δυσμενής επίδραση των χρονίων </a:t>
            </a:r>
            <a:r>
              <a:rPr lang="el-GR" sz="2200" dirty="0" smtClean="0"/>
              <a:t>λοιμώξεων </a:t>
            </a:r>
            <a:r>
              <a:rPr lang="el-GR" sz="2200" dirty="0"/>
              <a:t>των επικουρικών γεννητικών αδένων στο σπέρμα δεν είναι πάντα εύκολο να διαγνωσθεί, </a:t>
            </a:r>
            <a:r>
              <a:rPr lang="el-GR" sz="2200" dirty="0" smtClean="0"/>
              <a:t>επειδή </a:t>
            </a:r>
            <a:r>
              <a:rPr lang="el-GR" sz="2200" dirty="0"/>
              <a:t>τα διαγνωστικά κριτήρια (κλινικά, μικροβιολογικά ή κυτταρολογικά) είναι πολύ συχνά ασαφή. Στο </a:t>
            </a:r>
            <a:r>
              <a:rPr lang="el-GR" sz="2200" dirty="0" smtClean="0"/>
              <a:t>μεγαλύτερο </a:t>
            </a:r>
            <a:r>
              <a:rPr lang="el-GR" sz="2200" dirty="0"/>
              <a:t>ποσοστό των ασθενών οι λοιμώξεις αυτές είναι απόλυτα ασυμπτωματικές και μόνο με σχολαστικό κλινικό και εργαστηριακό έλεγχο είναι δυνατή η </a:t>
            </a:r>
            <a:r>
              <a:rPr lang="el-GR" sz="2200" dirty="0" smtClean="0"/>
              <a:t>διάγνωση </a:t>
            </a:r>
            <a:r>
              <a:rPr lang="el-GR" sz="2200" dirty="0"/>
              <a:t>τους,</a:t>
            </a:r>
          </a:p>
          <a:p>
            <a:pPr>
              <a:buNone/>
            </a:pPr>
            <a:endParaRPr lang="el-GR" sz="2200" dirty="0"/>
          </a:p>
        </p:txBody>
      </p:sp>
    </p:spTree>
    <p:extLst>
      <p:ext uri="{BB962C8B-B14F-4D97-AF65-F5344CB8AC3E}">
        <p14:creationId xmlns:p14="http://schemas.microsoft.com/office/powerpoint/2010/main" val="217608857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Υπογοναδοτροπικός  Υπογοναδισμός</a:t>
            </a:r>
          </a:p>
        </p:txBody>
      </p:sp>
      <p:sp>
        <p:nvSpPr>
          <p:cNvPr id="3" name="2 - Θέση περιεχομένου"/>
          <p:cNvSpPr>
            <a:spLocks noGrp="1"/>
          </p:cNvSpPr>
          <p:nvPr>
            <p:ph idx="1"/>
          </p:nvPr>
        </p:nvSpPr>
        <p:spPr/>
        <p:txBody>
          <a:bodyPr>
            <a:normAutofit/>
          </a:bodyPr>
          <a:lstStyle/>
          <a:p>
            <a:r>
              <a:rPr lang="el-GR" dirty="0" smtClean="0"/>
              <a:t>Η </a:t>
            </a:r>
            <a:r>
              <a:rPr lang="el-GR" dirty="0"/>
              <a:t>χρόνια </a:t>
            </a:r>
            <a:r>
              <a:rPr lang="el-GR" dirty="0"/>
              <a:t>ανωοθυλακιορρηξία</a:t>
            </a:r>
            <a:r>
              <a:rPr lang="el-GR" dirty="0"/>
              <a:t> κεντρικής αιτιολογίας οφείλεται σε διαταραχή της αρτιότητας ή της λειτουργικότητας του άξονα </a:t>
            </a:r>
            <a:r>
              <a:rPr lang="el-GR" dirty="0" smtClean="0"/>
              <a:t>«κεντρικό </a:t>
            </a:r>
            <a:r>
              <a:rPr lang="el-GR" dirty="0"/>
              <a:t>νευρικό σύστημα-υποθάλαμος- </a:t>
            </a:r>
            <a:r>
              <a:rPr lang="el-GR" dirty="0" smtClean="0"/>
              <a:t>υπόφυση» με </a:t>
            </a:r>
            <a:r>
              <a:rPr lang="el-GR" dirty="0"/>
              <a:t>τελικό αποτέλεσμα την αδυναμία έκκρισης των υποφυσιακών γοναδοτροπινών θεωρώντας τον υποθάλαμο ως το σημείο σύνδεσης των συνιστωσών  του άξονα.  </a:t>
            </a:r>
            <a:endParaRPr lang="el-GR" dirty="0" smtClean="0"/>
          </a:p>
          <a:p>
            <a:r>
              <a:rPr lang="el-GR" dirty="0" smtClean="0"/>
              <a:t>Η </a:t>
            </a:r>
            <a:r>
              <a:rPr lang="el-GR" dirty="0"/>
              <a:t>χρόνια ανωοθυλακιορρηξία μπορεί να ταξινομηθεί  σε οργανικές ή λειτουργικές διαταραχές της σύνδεσης </a:t>
            </a:r>
            <a:r>
              <a:rPr lang="el-GR" dirty="0" smtClean="0"/>
              <a:t>«υποθάλαμος – υπόφυση» ή </a:t>
            </a:r>
            <a:r>
              <a:rPr lang="el-GR" dirty="0"/>
              <a:t>της </a:t>
            </a:r>
            <a:r>
              <a:rPr lang="el-GR" dirty="0" smtClean="0"/>
              <a:t>σύνδεσης «Κ.Ν.Σ</a:t>
            </a:r>
            <a:r>
              <a:rPr lang="el-GR" dirty="0"/>
              <a:t>. </a:t>
            </a:r>
            <a:r>
              <a:rPr lang="el-GR" dirty="0" smtClean="0"/>
              <a:t>– υποθάλαμος».</a:t>
            </a:r>
            <a:endParaRPr lang="el-GR" dirty="0"/>
          </a:p>
          <a:p>
            <a:pPr>
              <a:buNone/>
            </a:pPr>
            <a:endParaRPr lang="el-GR" dirty="0"/>
          </a:p>
          <a:p>
            <a:endParaRPr lang="el-GR" dirty="0"/>
          </a:p>
        </p:txBody>
      </p:sp>
    </p:spTree>
    <p:extLst>
      <p:ext uri="{BB962C8B-B14F-4D97-AF65-F5344CB8AC3E}">
        <p14:creationId xmlns:p14="http://schemas.microsoft.com/office/powerpoint/2010/main" val="7174078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Ταξινόμηση </a:t>
            </a:r>
            <a:r>
              <a:rPr lang="el-GR" dirty="0"/>
              <a:t>διαταραχών της </a:t>
            </a:r>
            <a:r>
              <a:rPr lang="el-GR" dirty="0" smtClean="0"/>
              <a:t>ανωοθυλακιορρηξίας </a:t>
            </a:r>
            <a:r>
              <a:rPr lang="el-GR" dirty="0"/>
              <a:t>και της εμμήνου ρύσεως κεντρικής </a:t>
            </a:r>
            <a:r>
              <a:rPr lang="el-GR" dirty="0" smtClean="0"/>
              <a:t>αιτιολογίας </a:t>
            </a:r>
            <a:r>
              <a:rPr lang="el-GR" sz="3100" b="0" dirty="0" smtClean="0"/>
              <a:t>1/2</a:t>
            </a:r>
            <a:endParaRPr lang="el-GR" sz="3100" b="0" dirty="0"/>
          </a:p>
        </p:txBody>
      </p:sp>
      <p:sp>
        <p:nvSpPr>
          <p:cNvPr id="3" name="2 - Θέση περιεχομένου"/>
          <p:cNvSpPr>
            <a:spLocks noGrp="1"/>
          </p:cNvSpPr>
          <p:nvPr>
            <p:ph idx="1"/>
          </p:nvPr>
        </p:nvSpPr>
        <p:spPr>
          <a:xfrm>
            <a:off x="457200" y="1412776"/>
            <a:ext cx="8229600" cy="5040560"/>
          </a:xfrm>
        </p:spPr>
        <p:txBody>
          <a:bodyPr>
            <a:normAutofit/>
          </a:bodyPr>
          <a:lstStyle/>
          <a:p>
            <a:pPr>
              <a:buNone/>
            </a:pPr>
            <a:r>
              <a:rPr lang="el-GR" b="1" dirty="0"/>
              <a:t> </a:t>
            </a:r>
            <a:r>
              <a:rPr lang="el-GR" b="1" dirty="0" smtClean="0"/>
              <a:t>Διαταραχή </a:t>
            </a:r>
            <a:r>
              <a:rPr lang="el-GR" b="1" dirty="0"/>
              <a:t>του άξονα </a:t>
            </a:r>
            <a:r>
              <a:rPr lang="el-GR" b="1" dirty="0" smtClean="0"/>
              <a:t>«υποθάλαμος – υπόφυση»:</a:t>
            </a:r>
            <a:endParaRPr lang="el-GR" dirty="0" smtClean="0"/>
          </a:p>
          <a:p>
            <a:r>
              <a:rPr lang="el-GR" dirty="0" smtClean="0"/>
              <a:t>Πρωτοπαθείς και δευτεροπαθείς βλάβες του υποθαλάμου.</a:t>
            </a:r>
          </a:p>
          <a:p>
            <a:r>
              <a:rPr lang="el-GR" dirty="0" smtClean="0"/>
              <a:t>Ιδιοπαθής </a:t>
            </a:r>
            <a:r>
              <a:rPr lang="el-GR" dirty="0"/>
              <a:t>υπογοναδοτροπικός υπογοναδισμός</a:t>
            </a:r>
            <a:r>
              <a:rPr lang="el-GR" dirty="0" smtClean="0"/>
              <a:t>.</a:t>
            </a:r>
            <a:endParaRPr lang="el-GR" dirty="0"/>
          </a:p>
          <a:p>
            <a:r>
              <a:rPr lang="el-GR" dirty="0" smtClean="0"/>
              <a:t>Σύνδρομο Kallmann.</a:t>
            </a:r>
            <a:endParaRPr lang="el-GR" dirty="0"/>
          </a:p>
          <a:p>
            <a:r>
              <a:rPr lang="el-GR" dirty="0" smtClean="0"/>
              <a:t>Συγγενής </a:t>
            </a:r>
            <a:r>
              <a:rPr lang="el-GR" dirty="0"/>
              <a:t>υποπλασία </a:t>
            </a:r>
            <a:r>
              <a:rPr lang="el-GR" dirty="0" smtClean="0"/>
              <a:t>επινεφριδίων.</a:t>
            </a:r>
            <a:endParaRPr lang="el-GR" dirty="0"/>
          </a:p>
          <a:p>
            <a:r>
              <a:rPr lang="el-GR" dirty="0" smtClean="0"/>
              <a:t> </a:t>
            </a:r>
            <a:r>
              <a:rPr lang="el-GR" dirty="0"/>
              <a:t>Παρεγκεφαλιδική </a:t>
            </a:r>
            <a:r>
              <a:rPr lang="el-GR" dirty="0" smtClean="0"/>
              <a:t>αταξία.</a:t>
            </a:r>
            <a:endParaRPr lang="el-GR" dirty="0"/>
          </a:p>
          <a:p>
            <a:r>
              <a:rPr lang="el-GR" dirty="0" smtClean="0"/>
              <a:t>Μεσογειακή </a:t>
            </a:r>
            <a:r>
              <a:rPr lang="el-GR" dirty="0"/>
              <a:t>και δρεπανοκυτταρική αναιμία</a:t>
            </a:r>
            <a:r>
              <a:rPr lang="el-GR" dirty="0" smtClean="0"/>
              <a:t>.</a:t>
            </a:r>
            <a:endParaRPr lang="el-GR" dirty="0"/>
          </a:p>
        </p:txBody>
      </p:sp>
    </p:spTree>
    <p:extLst>
      <p:ext uri="{BB962C8B-B14F-4D97-AF65-F5344CB8AC3E}">
        <p14:creationId xmlns:p14="http://schemas.microsoft.com/office/powerpoint/2010/main" val="316129539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Ταξινόμηση </a:t>
            </a:r>
            <a:r>
              <a:rPr lang="el-GR" dirty="0"/>
              <a:t>διαταραχών της </a:t>
            </a:r>
            <a:r>
              <a:rPr lang="el-GR" dirty="0" smtClean="0"/>
              <a:t>ανωοθυλακιορρηξίας </a:t>
            </a:r>
            <a:r>
              <a:rPr lang="el-GR" dirty="0"/>
              <a:t>και της εμμήνου ρύσεως κεντρικής </a:t>
            </a:r>
            <a:r>
              <a:rPr lang="el-GR" dirty="0" smtClean="0"/>
              <a:t>αιτιολογίας </a:t>
            </a:r>
            <a:r>
              <a:rPr lang="el-GR" sz="3100" b="0" dirty="0"/>
              <a:t>2</a:t>
            </a:r>
            <a:r>
              <a:rPr lang="el-GR" sz="3100" b="0" dirty="0" smtClean="0"/>
              <a:t>/2</a:t>
            </a:r>
            <a:endParaRPr lang="el-GR" sz="3100" b="0" dirty="0"/>
          </a:p>
        </p:txBody>
      </p:sp>
      <p:sp>
        <p:nvSpPr>
          <p:cNvPr id="3" name="2 - Θέση περιεχομένου"/>
          <p:cNvSpPr>
            <a:spLocks noGrp="1"/>
          </p:cNvSpPr>
          <p:nvPr>
            <p:ph idx="1"/>
          </p:nvPr>
        </p:nvSpPr>
        <p:spPr>
          <a:xfrm>
            <a:off x="457200" y="1412776"/>
            <a:ext cx="8229600" cy="5040560"/>
          </a:xfrm>
        </p:spPr>
        <p:txBody>
          <a:bodyPr>
            <a:normAutofit lnSpcReduction="10000"/>
          </a:bodyPr>
          <a:lstStyle/>
          <a:p>
            <a:pPr marL="0" indent="0">
              <a:buNone/>
            </a:pPr>
            <a:r>
              <a:rPr lang="el-GR" b="1" dirty="0" smtClean="0"/>
              <a:t>Διαταραχή </a:t>
            </a:r>
            <a:r>
              <a:rPr lang="el-GR" b="1" dirty="0"/>
              <a:t>της αγγειακής σύνδεσης του άξονα </a:t>
            </a:r>
            <a:r>
              <a:rPr lang="el-GR" b="1" dirty="0" smtClean="0"/>
              <a:t>«υποθάλαμος – υπόφυση»:   </a:t>
            </a:r>
            <a:endParaRPr lang="el-GR" b="1" dirty="0"/>
          </a:p>
          <a:p>
            <a:r>
              <a:rPr lang="el-GR" dirty="0" smtClean="0"/>
              <a:t> </a:t>
            </a:r>
            <a:r>
              <a:rPr lang="el-GR" dirty="0"/>
              <a:t>Σύνδρομο Sheehan.</a:t>
            </a:r>
          </a:p>
          <a:p>
            <a:r>
              <a:rPr lang="el-GR" dirty="0" smtClean="0"/>
              <a:t> </a:t>
            </a:r>
            <a:r>
              <a:rPr lang="el-GR" dirty="0"/>
              <a:t>Υποφυσιακή αποπληξία.</a:t>
            </a:r>
          </a:p>
          <a:p>
            <a:r>
              <a:rPr lang="el-GR" dirty="0" smtClean="0"/>
              <a:t>Ανατομικές </a:t>
            </a:r>
            <a:r>
              <a:rPr lang="el-GR" dirty="0"/>
              <a:t>βλάβες της υπόφυσης:</a:t>
            </a:r>
          </a:p>
          <a:p>
            <a:r>
              <a:rPr lang="el-GR" dirty="0" smtClean="0"/>
              <a:t>Αδένωμα </a:t>
            </a:r>
            <a:r>
              <a:rPr lang="el-GR" dirty="0"/>
              <a:t>της υπόφυσης</a:t>
            </a:r>
          </a:p>
          <a:p>
            <a:r>
              <a:rPr lang="el-GR" dirty="0" smtClean="0"/>
              <a:t>Συγγενής </a:t>
            </a:r>
            <a:r>
              <a:rPr lang="el-GR" dirty="0"/>
              <a:t>υποφυσιακή ανεπάρκεια</a:t>
            </a:r>
          </a:p>
          <a:p>
            <a:r>
              <a:rPr lang="el-GR" dirty="0" smtClean="0"/>
              <a:t>Λεμφοκυτταρική </a:t>
            </a:r>
            <a:r>
              <a:rPr lang="el-GR" dirty="0"/>
              <a:t>υποφυσίτιδα</a:t>
            </a:r>
          </a:p>
          <a:p>
            <a:r>
              <a:rPr lang="el-GR" dirty="0" smtClean="0"/>
              <a:t>Σύνδρομο </a:t>
            </a:r>
            <a:r>
              <a:rPr lang="el-GR" dirty="0"/>
              <a:t>κενού τουρκικού εφιππίου</a:t>
            </a:r>
          </a:p>
          <a:p>
            <a:r>
              <a:rPr lang="el-GR" dirty="0" smtClean="0"/>
              <a:t>Σύνδρομο</a:t>
            </a:r>
            <a:r>
              <a:rPr lang="en-GB" dirty="0" smtClean="0"/>
              <a:t> </a:t>
            </a:r>
            <a:r>
              <a:rPr lang="en-GB" dirty="0"/>
              <a:t>Prader Willi </a:t>
            </a:r>
            <a:r>
              <a:rPr lang="el-GR" dirty="0"/>
              <a:t>και</a:t>
            </a:r>
            <a:r>
              <a:rPr lang="en-GB" dirty="0"/>
              <a:t> Laurence-Moon-Bied</a:t>
            </a:r>
            <a:r>
              <a:rPr lang="en-US" dirty="0"/>
              <a:t>l</a:t>
            </a:r>
            <a:r>
              <a:rPr lang="en-GB" dirty="0"/>
              <a:t>.</a:t>
            </a:r>
            <a:endParaRPr lang="el-GR" dirty="0"/>
          </a:p>
          <a:p>
            <a:pPr>
              <a:buNone/>
            </a:pPr>
            <a:endParaRPr lang="el-GR" dirty="0"/>
          </a:p>
          <a:p>
            <a:endParaRPr lang="el-GR" dirty="0"/>
          </a:p>
        </p:txBody>
      </p:sp>
    </p:spTree>
    <p:extLst>
      <p:ext uri="{BB962C8B-B14F-4D97-AF65-F5344CB8AC3E}">
        <p14:creationId xmlns:p14="http://schemas.microsoft.com/office/powerpoint/2010/main" val="33749581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Διαταραχή της λειτουργικότητας  του άξονα «Κ.Ν.Σ. – υποθάλαμος</a:t>
            </a:r>
            <a:r>
              <a:rPr lang="el-GR" dirty="0" smtClean="0"/>
              <a:t>»</a:t>
            </a:r>
            <a:endParaRPr lang="el-GR" dirty="0"/>
          </a:p>
        </p:txBody>
      </p:sp>
      <p:sp>
        <p:nvSpPr>
          <p:cNvPr id="3" name="2 - Θέση περιεχομένου"/>
          <p:cNvSpPr>
            <a:spLocks noGrp="1"/>
          </p:cNvSpPr>
          <p:nvPr>
            <p:ph idx="1"/>
          </p:nvPr>
        </p:nvSpPr>
        <p:spPr>
          <a:xfrm>
            <a:off x="457200" y="1340768"/>
            <a:ext cx="8291264" cy="5184576"/>
          </a:xfrm>
        </p:spPr>
        <p:txBody>
          <a:bodyPr>
            <a:normAutofit/>
          </a:bodyPr>
          <a:lstStyle/>
          <a:p>
            <a:r>
              <a:rPr lang="el-GR" sz="2200" dirty="0" smtClean="0"/>
              <a:t>Νευρογενής ανορεξία.</a:t>
            </a:r>
            <a:endParaRPr lang="el-GR" sz="2200" dirty="0"/>
          </a:p>
          <a:p>
            <a:r>
              <a:rPr lang="el-GR" sz="2200" dirty="0" smtClean="0"/>
              <a:t>Ψυχογενής </a:t>
            </a:r>
            <a:r>
              <a:rPr lang="el-GR" sz="2200" dirty="0"/>
              <a:t>αμηνόρροια.</a:t>
            </a:r>
          </a:p>
          <a:p>
            <a:r>
              <a:rPr lang="el-GR" sz="2200" dirty="0" smtClean="0"/>
              <a:t>Αμηνόρροια </a:t>
            </a:r>
            <a:r>
              <a:rPr lang="el-GR" sz="2200" dirty="0"/>
              <a:t>άσκησης.</a:t>
            </a:r>
          </a:p>
          <a:p>
            <a:r>
              <a:rPr lang="el-GR" sz="2200" dirty="0" smtClean="0"/>
              <a:t>Ψευδοκύηση</a:t>
            </a:r>
            <a:r>
              <a:rPr lang="el-GR" sz="2200" dirty="0"/>
              <a:t>.</a:t>
            </a:r>
          </a:p>
          <a:p>
            <a:r>
              <a:rPr lang="el-GR" sz="2200" dirty="0"/>
              <a:t>Η νόσος μπορεί να αφορά την έκπτωση αποκλειστικά του άξονα </a:t>
            </a:r>
            <a:r>
              <a:rPr lang="el-GR" sz="2200" dirty="0" smtClean="0"/>
              <a:t>«υποθάλαμος-υπόφυση-ωοθήκες» </a:t>
            </a:r>
            <a:r>
              <a:rPr lang="el-GR" sz="2200" dirty="0"/>
              <a:t>ή να συνυπάρχει μία ευρύτερη διαταραχή του συστήματος </a:t>
            </a:r>
            <a:r>
              <a:rPr lang="el-GR" sz="2200" dirty="0" smtClean="0"/>
              <a:t>«υποθάλαμος-υπόφυση». </a:t>
            </a:r>
            <a:r>
              <a:rPr lang="el-GR" sz="2200" dirty="0"/>
              <a:t>Ανεξάρτητα από την αιτιολογία της νόσου το τελικό αποτέλεσμα είναι  η απώλεια της κυκλικότητας, η υποοιστρογοναιμία και η χρόνια </a:t>
            </a:r>
            <a:r>
              <a:rPr lang="el-GR" sz="2200" dirty="0" smtClean="0"/>
              <a:t>ανωοθυλακιορρηξία. Χαρακτηριστική </a:t>
            </a:r>
            <a:r>
              <a:rPr lang="el-GR" sz="2200" dirty="0"/>
              <a:t>είναι η αδυναμία πρόκλησης εμμηνορρυσίας με χορήγηση προγεστερόνης</a:t>
            </a:r>
            <a:r>
              <a:rPr lang="el-GR" sz="2200" dirty="0" smtClean="0"/>
              <a:t>.</a:t>
            </a:r>
            <a:endParaRPr lang="el-GR" sz="2200" dirty="0"/>
          </a:p>
        </p:txBody>
      </p:sp>
    </p:spTree>
    <p:extLst>
      <p:ext uri="{BB962C8B-B14F-4D97-AF65-F5344CB8AC3E}">
        <p14:creationId xmlns:p14="http://schemas.microsoft.com/office/powerpoint/2010/main" val="7762709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Πρωτοπαθείς και δευτεροπαθείς βλάβες του </a:t>
            </a:r>
            <a:r>
              <a:rPr lang="el-GR" dirty="0" smtClean="0"/>
              <a:t>υποθαλάμου </a:t>
            </a:r>
            <a:r>
              <a:rPr lang="el-GR" sz="3000" b="0" dirty="0" smtClean="0"/>
              <a:t>1/4</a:t>
            </a:r>
            <a:endParaRPr lang="el-GR" sz="3000" b="0" dirty="0"/>
          </a:p>
        </p:txBody>
      </p:sp>
      <p:sp>
        <p:nvSpPr>
          <p:cNvPr id="3" name="2 - Θέση περιεχομένου"/>
          <p:cNvSpPr>
            <a:spLocks noGrp="1"/>
          </p:cNvSpPr>
          <p:nvPr>
            <p:ph idx="1"/>
          </p:nvPr>
        </p:nvSpPr>
        <p:spPr>
          <a:xfrm>
            <a:off x="457200" y="1340768"/>
            <a:ext cx="8229600" cy="5040560"/>
          </a:xfrm>
        </p:spPr>
        <p:txBody>
          <a:bodyPr>
            <a:normAutofit/>
          </a:bodyPr>
          <a:lstStyle/>
          <a:p>
            <a:r>
              <a:rPr lang="el-GR" dirty="0" smtClean="0"/>
              <a:t>Η </a:t>
            </a:r>
            <a:r>
              <a:rPr lang="el-GR" dirty="0"/>
              <a:t>δευτεροπαθής υποφυσιακή ανεπάρκεια οφείλεται σε αδυναμία διέγερσης των υποφυσιακών κυττάρων από τους αντίστοιχους υποθαλαμικούς διεγέρτες.  </a:t>
            </a:r>
            <a:endParaRPr lang="el-GR" dirty="0" smtClean="0"/>
          </a:p>
          <a:p>
            <a:r>
              <a:rPr lang="el-GR" dirty="0" smtClean="0"/>
              <a:t>Η </a:t>
            </a:r>
            <a:r>
              <a:rPr lang="el-GR" dirty="0"/>
              <a:t>νόσος μπορεί να αφορά εκλεκτικά τα γονοδοτρόπα κύτταρα της υπόφυσης η το σύνολο της υπόφυσης, ανάλογα εάν η  υποθαλαμική βλάβη αφορά την έκκριση της GnRH ή το σύνολο του υποθαλάμου.  Η υποφυσιακή βλάβη μπορεί να είναι το αποτέλεσμα πιεστικών φαινομένων από όγκους ή άλλες βλάβες του υποθαλάμου</a:t>
            </a:r>
            <a:r>
              <a:rPr lang="el-GR" dirty="0" smtClean="0"/>
              <a:t>.</a:t>
            </a:r>
            <a:endParaRPr lang="el-GR" dirty="0"/>
          </a:p>
        </p:txBody>
      </p:sp>
    </p:spTree>
    <p:extLst>
      <p:ext uri="{BB962C8B-B14F-4D97-AF65-F5344CB8AC3E}">
        <p14:creationId xmlns:p14="http://schemas.microsoft.com/office/powerpoint/2010/main" val="20931272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Πρωτοπαθείς και δευτεροπαθείς βλάβες του </a:t>
            </a:r>
            <a:r>
              <a:rPr lang="el-GR" dirty="0" smtClean="0"/>
              <a:t>υποθαλάμου </a:t>
            </a:r>
            <a:r>
              <a:rPr lang="el-GR" sz="3000" b="0" dirty="0" smtClean="0"/>
              <a:t>2/4</a:t>
            </a:r>
            <a:endParaRPr lang="el-GR" sz="3000" b="0" dirty="0"/>
          </a:p>
        </p:txBody>
      </p:sp>
      <p:sp>
        <p:nvSpPr>
          <p:cNvPr id="3" name="2 - Θέση περιεχομένου"/>
          <p:cNvSpPr>
            <a:spLocks noGrp="1"/>
          </p:cNvSpPr>
          <p:nvPr>
            <p:ph idx="1"/>
          </p:nvPr>
        </p:nvSpPr>
        <p:spPr>
          <a:xfrm>
            <a:off x="457200" y="2276872"/>
            <a:ext cx="4690864" cy="4104456"/>
          </a:xfrm>
        </p:spPr>
        <p:txBody>
          <a:bodyPr>
            <a:normAutofit/>
          </a:bodyPr>
          <a:lstStyle/>
          <a:p>
            <a:r>
              <a:rPr lang="el-GR" dirty="0" smtClean="0"/>
              <a:t>Όγκοι υποθαλάμου.</a:t>
            </a:r>
          </a:p>
          <a:p>
            <a:r>
              <a:rPr lang="el-GR" dirty="0" smtClean="0"/>
              <a:t>Κρανιοφαρυγγίωμα.</a:t>
            </a:r>
          </a:p>
          <a:p>
            <a:r>
              <a:rPr lang="el-GR" dirty="0" smtClean="0"/>
              <a:t>Γλοίωμα.</a:t>
            </a:r>
          </a:p>
          <a:p>
            <a:r>
              <a:rPr lang="el-GR" dirty="0" smtClean="0"/>
              <a:t>Γερμίνωμα.</a:t>
            </a:r>
          </a:p>
          <a:p>
            <a:r>
              <a:rPr lang="el-GR" dirty="0" smtClean="0"/>
              <a:t>Τεράτωμα- </a:t>
            </a:r>
            <a:r>
              <a:rPr lang="el-GR" dirty="0"/>
              <a:t>δερμοειδής </a:t>
            </a:r>
            <a:r>
              <a:rPr lang="el-GR" dirty="0" smtClean="0"/>
              <a:t>κύστη.</a:t>
            </a:r>
          </a:p>
          <a:p>
            <a:r>
              <a:rPr lang="el-GR" dirty="0" smtClean="0"/>
              <a:t>Μεταστατικοί όγκοι.</a:t>
            </a:r>
            <a:endParaRPr lang="el-GR" dirty="0"/>
          </a:p>
        </p:txBody>
      </p:sp>
      <p:sp>
        <p:nvSpPr>
          <p:cNvPr id="4" name="Ορθογώνιο 3"/>
          <p:cNvSpPr/>
          <p:nvPr/>
        </p:nvSpPr>
        <p:spPr>
          <a:xfrm>
            <a:off x="5436096" y="2276872"/>
            <a:ext cx="3491880" cy="3705630"/>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Διηθητικές νόσοι του </a:t>
            </a:r>
            <a:r>
              <a:rPr lang="el-GR" sz="2400" dirty="0" smtClean="0">
                <a:solidFill>
                  <a:prstClr val="black"/>
                </a:solidFill>
                <a:latin typeface="Calibri"/>
              </a:rPr>
              <a:t>υποθαλάμου.</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smtClean="0">
                <a:solidFill>
                  <a:prstClr val="black"/>
                </a:solidFill>
                <a:latin typeface="Calibri"/>
              </a:rPr>
              <a:t>Ιστιοκύττωση.</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smtClean="0">
                <a:solidFill>
                  <a:prstClr val="black"/>
                </a:solidFill>
                <a:latin typeface="Calibri"/>
              </a:rPr>
              <a:t>Σαρκοείδωση.</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smtClean="0">
                <a:solidFill>
                  <a:prstClr val="black"/>
                </a:solidFill>
                <a:latin typeface="Calibri"/>
              </a:rPr>
              <a:t>Φυματίωση.</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smtClean="0">
                <a:solidFill>
                  <a:prstClr val="black"/>
                </a:solidFill>
                <a:latin typeface="Calibri"/>
              </a:rPr>
              <a:t>Τραύματα.</a:t>
            </a:r>
            <a:endParaRPr 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400" dirty="0" smtClean="0">
                <a:solidFill>
                  <a:prstClr val="black"/>
                </a:solidFill>
                <a:latin typeface="Calibri"/>
              </a:rPr>
              <a:t>Ακτινοβολία.</a:t>
            </a:r>
            <a:endParaRPr lang="el-GR" sz="2400" dirty="0">
              <a:solidFill>
                <a:prstClr val="black"/>
              </a:solidFill>
              <a:latin typeface="Calibri"/>
            </a:endParaRPr>
          </a:p>
        </p:txBody>
      </p:sp>
      <p:sp>
        <p:nvSpPr>
          <p:cNvPr id="5" name="Ορθογώνιο 4"/>
          <p:cNvSpPr/>
          <p:nvPr/>
        </p:nvSpPr>
        <p:spPr>
          <a:xfrm>
            <a:off x="611560" y="1618727"/>
            <a:ext cx="8064896" cy="478272"/>
          </a:xfrm>
          <a:prstGeom prst="rect">
            <a:avLst/>
          </a:prstGeom>
        </p:spPr>
        <p:txBody>
          <a:bodyPr wrap="square">
            <a:spAutoFit/>
          </a:bodyPr>
          <a:lstStyle/>
          <a:p>
            <a:pPr lvl="0" fontAlgn="auto">
              <a:lnSpc>
                <a:spcPct val="110000"/>
              </a:lnSpc>
              <a:spcBef>
                <a:spcPts val="1200"/>
              </a:spcBef>
              <a:spcAft>
                <a:spcPts val="0"/>
              </a:spcAft>
            </a:pPr>
            <a:r>
              <a:rPr lang="el-GR" sz="2400" b="1" dirty="0">
                <a:solidFill>
                  <a:prstClr val="black"/>
                </a:solidFill>
                <a:latin typeface="Calibri"/>
              </a:rPr>
              <a:t>Πρωτοπαθείς και δευτεροπαθείς βλάβες του υποθαλάμου</a:t>
            </a:r>
          </a:p>
        </p:txBody>
      </p:sp>
      <p:cxnSp>
        <p:nvCxnSpPr>
          <p:cNvPr id="6" name="Ευθεία γραμμή σύνδεσης 5"/>
          <p:cNvCxnSpPr/>
          <p:nvPr/>
        </p:nvCxnSpPr>
        <p:spPr>
          <a:xfrm>
            <a:off x="5004048" y="2305786"/>
            <a:ext cx="0" cy="3499478"/>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97789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Πρωτοπαθείς και δευτεροπαθείς βλάβες του υποθαλάμου </a:t>
            </a:r>
            <a:r>
              <a:rPr lang="el-GR" sz="3300" b="0" dirty="0" smtClean="0"/>
              <a:t>3/4</a:t>
            </a:r>
            <a:endParaRPr lang="el-GR" sz="3300" dirty="0"/>
          </a:p>
        </p:txBody>
      </p:sp>
      <p:sp>
        <p:nvSpPr>
          <p:cNvPr id="3" name="2 - Θέση περιεχομένου"/>
          <p:cNvSpPr>
            <a:spLocks noGrp="1"/>
          </p:cNvSpPr>
          <p:nvPr>
            <p:ph idx="1"/>
          </p:nvPr>
        </p:nvSpPr>
        <p:spPr>
          <a:xfrm>
            <a:off x="457200" y="1412776"/>
            <a:ext cx="8435280" cy="5040560"/>
          </a:xfrm>
        </p:spPr>
        <p:txBody>
          <a:bodyPr>
            <a:normAutofit/>
          </a:bodyPr>
          <a:lstStyle/>
          <a:p>
            <a:r>
              <a:rPr lang="el-GR" b="1" dirty="0"/>
              <a:t>Χαρακτηριστικό της υποθαλαμικής αιτιολογίας της υποφυσιακής ανεπάρκειας είναι η παρουσία υπερπρολακτιναιμίας</a:t>
            </a:r>
            <a:r>
              <a:rPr lang="el-GR" dirty="0"/>
              <a:t>, η παρουσία συνοδού κάποιου διαβήτη και η παρουσία διαταραχών στα οπτικά πεδία.</a:t>
            </a:r>
          </a:p>
          <a:p>
            <a:r>
              <a:rPr lang="el-GR" dirty="0"/>
              <a:t>Το συχνότερο αίτιο είναι το </a:t>
            </a:r>
            <a:r>
              <a:rPr lang="el-GR" b="1" dirty="0"/>
              <a:t>κρανιοφαρυγγίωμα</a:t>
            </a:r>
            <a:r>
              <a:rPr lang="el-GR" dirty="0"/>
              <a:t> με τη χαρακτηριστική καθυστέρηση της ανάπτυξης κατά την παιδική ηλικία και την παρουσία </a:t>
            </a:r>
            <a:r>
              <a:rPr lang="el-GR" dirty="0" smtClean="0"/>
              <a:t>ασβεστώσεων </a:t>
            </a:r>
            <a:r>
              <a:rPr lang="el-GR" dirty="0"/>
              <a:t>στην ακτινογραφική απεικόνιση.</a:t>
            </a:r>
          </a:p>
          <a:p>
            <a:r>
              <a:rPr lang="el-GR" dirty="0"/>
              <a:t>Η δερμοειδής κύστη είναι σπανιότατος αλλά έντονα μεταστατικός  και </a:t>
            </a:r>
            <a:r>
              <a:rPr lang="el-GR" dirty="0" smtClean="0"/>
              <a:t>αγγειοβριθής </a:t>
            </a:r>
            <a:r>
              <a:rPr lang="el-GR" dirty="0"/>
              <a:t>όγκος ο οποίος συχνά παράγει α-εμβυική σφαιρίνη παρόμοιας σύστασης με το γερμίνωμα.  </a:t>
            </a:r>
          </a:p>
          <a:p>
            <a:endParaRPr lang="el-GR" dirty="0"/>
          </a:p>
        </p:txBody>
      </p:sp>
    </p:spTree>
    <p:extLst>
      <p:ext uri="{BB962C8B-B14F-4D97-AF65-F5344CB8AC3E}">
        <p14:creationId xmlns:p14="http://schemas.microsoft.com/office/powerpoint/2010/main" val="254666571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Πρωτοπαθείς και δευτεροπαθείς βλάβες του υποθαλάμου </a:t>
            </a:r>
            <a:r>
              <a:rPr lang="el-GR" sz="3300" b="0" dirty="0" smtClean="0"/>
              <a:t>4/4</a:t>
            </a:r>
            <a:endParaRPr lang="el-GR" dirty="0"/>
          </a:p>
        </p:txBody>
      </p:sp>
      <p:sp>
        <p:nvSpPr>
          <p:cNvPr id="3" name="2 - Θέση περιεχομένου"/>
          <p:cNvSpPr>
            <a:spLocks noGrp="1"/>
          </p:cNvSpPr>
          <p:nvPr>
            <p:ph idx="1"/>
          </p:nvPr>
        </p:nvSpPr>
        <p:spPr>
          <a:xfrm>
            <a:off x="457200" y="1412776"/>
            <a:ext cx="8229600" cy="5040560"/>
          </a:xfrm>
        </p:spPr>
        <p:txBody>
          <a:bodyPr/>
          <a:lstStyle/>
          <a:p>
            <a:r>
              <a:rPr lang="el-GR" dirty="0"/>
              <a:t>Οι εκφυλιστικές νόσοι του υποθαλάμου ειδικά η υποθαλαμική φυματίωση είναι σπανιότατες.  </a:t>
            </a:r>
          </a:p>
          <a:p>
            <a:r>
              <a:rPr lang="el-GR" dirty="0"/>
              <a:t>Η ιστοκύττωση Χ προκαλεί καθυστέρηση της εφηβείας και της ανάπτυξης και όποιο διαβήτη.  </a:t>
            </a:r>
          </a:p>
          <a:p>
            <a:r>
              <a:rPr lang="el-GR" dirty="0"/>
              <a:t>Τα τραύματα της κεφαλής είναι η συχνότερη αιτία υποθαλαμικής βλάβης  με συνοδό υπερπρολακτιναιμία και υποφυσιακή ανεπάρκεια.  </a:t>
            </a:r>
          </a:p>
          <a:p>
            <a:r>
              <a:rPr lang="el-GR" dirty="0"/>
              <a:t>Η έκθεση σε εξωτερική ακτινοβολία μπορεί να προκαλέσει βλάβες στους υποθαλαμικούς νευρώνες.</a:t>
            </a:r>
          </a:p>
          <a:p>
            <a:pPr>
              <a:buNone/>
            </a:pPr>
            <a:endParaRPr lang="el-GR" dirty="0"/>
          </a:p>
        </p:txBody>
      </p:sp>
    </p:spTree>
    <p:extLst>
      <p:ext uri="{BB962C8B-B14F-4D97-AF65-F5344CB8AC3E}">
        <p14:creationId xmlns:p14="http://schemas.microsoft.com/office/powerpoint/2010/main" val="35984124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Ιδιοπαθής υπογοναδοτροπικός υπογοναδισμός και σύνδρομο </a:t>
            </a:r>
            <a:r>
              <a:rPr lang="el-GR" dirty="0" smtClean="0"/>
              <a:t>Kallmann </a:t>
            </a:r>
            <a:r>
              <a:rPr lang="el-GR" sz="3000" b="0" dirty="0" smtClean="0"/>
              <a:t>1/4</a:t>
            </a:r>
            <a:endParaRPr lang="el-GR" sz="3000" b="0" dirty="0"/>
          </a:p>
        </p:txBody>
      </p:sp>
      <p:sp>
        <p:nvSpPr>
          <p:cNvPr id="3" name="2 - Θέση περιεχομένου"/>
          <p:cNvSpPr>
            <a:spLocks noGrp="1"/>
          </p:cNvSpPr>
          <p:nvPr>
            <p:ph idx="1"/>
          </p:nvPr>
        </p:nvSpPr>
        <p:spPr>
          <a:xfrm>
            <a:off x="457200" y="1340768"/>
            <a:ext cx="8507288" cy="5256584"/>
          </a:xfrm>
        </p:spPr>
        <p:txBody>
          <a:bodyPr>
            <a:noAutofit/>
          </a:bodyPr>
          <a:lstStyle/>
          <a:p>
            <a:r>
              <a:rPr lang="el-GR" sz="2200" dirty="0" smtClean="0"/>
              <a:t>Η </a:t>
            </a:r>
            <a:r>
              <a:rPr lang="el-GR" sz="2200" dirty="0"/>
              <a:t>παρουσία συνοδού ανοσμίας αναφέρεται ως σύνδρομο Kallmann,  ενώ η απουσία άλλων συνοδών ανωμαλιών ως ιδιοπαθής υπογοναδοτροπικός υπογοναδισμός (ΙΥΥ).  </a:t>
            </a:r>
            <a:endParaRPr lang="el-GR" sz="2200" dirty="0" smtClean="0"/>
          </a:p>
          <a:p>
            <a:r>
              <a:rPr lang="el-GR" sz="2200" b="1" dirty="0" smtClean="0"/>
              <a:t>Η </a:t>
            </a:r>
            <a:r>
              <a:rPr lang="el-GR" sz="2200" b="1" dirty="0"/>
              <a:t>αιτιοπαθογένεια του συνδρόμου Kallmann οφείλεται σε αδυναμία μετανάστευσης των νευρώνων της GnRH  κατά την διάρκεια της εμβρυϊκής ζωής από το οσφρητικό πλακίδιο δια μέσου της οσφρητικής οδού προς τον τελικό προορισμό τους στον υποθάλαμο.  </a:t>
            </a:r>
            <a:endParaRPr lang="el-GR" sz="2200" b="1" dirty="0" smtClean="0"/>
          </a:p>
          <a:p>
            <a:r>
              <a:rPr lang="el-GR" sz="2200" dirty="0" smtClean="0"/>
              <a:t>Αντίθετα  </a:t>
            </a:r>
            <a:r>
              <a:rPr lang="el-GR" sz="2200" dirty="0"/>
              <a:t>η αιτιοπαθογένεια του ΙΥΥ είναι στην πλειοψηφία των περιπτώσεων άγνωστη.</a:t>
            </a:r>
          </a:p>
          <a:p>
            <a:r>
              <a:rPr lang="el-GR" sz="2200" dirty="0"/>
              <a:t>Η νόσος μεταδίδεται με τον φυλοσύνθετο, με τον σωματικό επικρατούντα και υπολειπόμενο χαρακτήρα και η πλειοψηφία των περιστατικών  είναι σποραδικά</a:t>
            </a:r>
            <a:r>
              <a:rPr lang="el-GR" sz="2200" dirty="0" smtClean="0"/>
              <a:t>.</a:t>
            </a:r>
            <a:endParaRPr lang="el-GR" sz="2200" dirty="0"/>
          </a:p>
        </p:txBody>
      </p:sp>
    </p:spTree>
    <p:extLst>
      <p:ext uri="{BB962C8B-B14F-4D97-AF65-F5344CB8AC3E}">
        <p14:creationId xmlns:p14="http://schemas.microsoft.com/office/powerpoint/2010/main" val="15942704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dirty="0"/>
              <a:t>Ιδιοπαθής υπογοναδοτροπικός υπογοναδισμός και σύνδρομο Kallmann </a:t>
            </a:r>
            <a:r>
              <a:rPr lang="el-GR" sz="3300" b="0" dirty="0" smtClean="0"/>
              <a:t>2/4</a:t>
            </a:r>
            <a:endParaRPr lang="el-GR" sz="3300" dirty="0"/>
          </a:p>
        </p:txBody>
      </p:sp>
      <p:sp>
        <p:nvSpPr>
          <p:cNvPr id="3" name="2 - Θέση περιεχομένου"/>
          <p:cNvSpPr>
            <a:spLocks noGrp="1"/>
          </p:cNvSpPr>
          <p:nvPr>
            <p:ph idx="1"/>
          </p:nvPr>
        </p:nvSpPr>
        <p:spPr>
          <a:xfrm>
            <a:off x="457200" y="1412776"/>
            <a:ext cx="8291264" cy="5256584"/>
          </a:xfrm>
        </p:spPr>
        <p:txBody>
          <a:bodyPr>
            <a:normAutofit fontScale="92500"/>
          </a:bodyPr>
          <a:lstStyle/>
          <a:p>
            <a:r>
              <a:rPr lang="el-GR" dirty="0"/>
              <a:t>Στο σύνδρομο Kallmann, η συχνότητα ανά φύλο είναι επτά έως οκτώ άνδρες προς μία γυναίκα  ενώ στον ΙΥΥ είναι κατά φύλο ίση.  </a:t>
            </a:r>
          </a:p>
          <a:p>
            <a:r>
              <a:rPr lang="el-GR" dirty="0"/>
              <a:t>Το γονίδιο KAL-Ι ενοχοποιείται για την φυλοσύνθετη μετάδοση του συνδρόμου  Kallmann, αλλά </a:t>
            </a:r>
            <a:r>
              <a:rPr lang="el-GR" dirty="0" smtClean="0"/>
              <a:t>παρότι </a:t>
            </a:r>
            <a:r>
              <a:rPr lang="el-GR" dirty="0"/>
              <a:t>αρχικά παρουσιάσθηκε  ως το παθογνωμονικό γονίδιο του συνδρόμου μπορεί να εξηγήσει ένα μικρό αριθμό  περιστατικών (15% οικογενή, 5% και 8% </a:t>
            </a:r>
            <a:r>
              <a:rPr lang="el-GR" dirty="0" smtClean="0"/>
              <a:t>σποραδικά).</a:t>
            </a:r>
            <a:endParaRPr lang="el-GR" dirty="0"/>
          </a:p>
          <a:p>
            <a:r>
              <a:rPr lang="el-GR" dirty="0"/>
              <a:t>Πρόσφατα εντοπίσθηκε το γονίδιο FGFRI για μια μορφή του κληρονομούμενου συνδρόμου Kallmann με σωματική κυρίαρχη μετάδοση.  Προήλθε από τη διερεύνηση δύο ασθενών με σύνδρομο συνεχόμενων γονιδίων που παρουσίαζαν συγγενή σφαιροκυττάρωση, σύνδρομο Kallmann και έλλειψη στη θέση 8 p 11,2 του χρωμοσώματος 8.</a:t>
            </a:r>
          </a:p>
          <a:p>
            <a:endParaRPr lang="el-GR" dirty="0"/>
          </a:p>
        </p:txBody>
      </p:sp>
    </p:spTree>
    <p:extLst>
      <p:ext uri="{BB962C8B-B14F-4D97-AF65-F5344CB8AC3E}">
        <p14:creationId xmlns:p14="http://schemas.microsoft.com/office/powerpoint/2010/main" val="14337621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392</TotalTime>
  <Words>11257</Words>
  <Application>Microsoft Office PowerPoint</Application>
  <PresentationFormat>Προβολή στην οθόνη (4:3)</PresentationFormat>
  <Paragraphs>777</Paragraphs>
  <Slides>162</Slides>
  <Notes>21</Notes>
  <HiddenSlides>0</HiddenSlides>
  <MMClips>0</MMClips>
  <ScaleCrop>false</ScaleCrop>
  <HeadingPairs>
    <vt:vector size="4" baseType="variant">
      <vt:variant>
        <vt:lpstr>Θέμα</vt:lpstr>
      </vt:variant>
      <vt:variant>
        <vt:i4>2</vt:i4>
      </vt:variant>
      <vt:variant>
        <vt:lpstr>Τίτλοι διαφανειών</vt:lpstr>
      </vt:variant>
      <vt:variant>
        <vt:i4>162</vt:i4>
      </vt:variant>
    </vt:vector>
  </HeadingPairs>
  <TitlesOfParts>
    <vt:vector size="164" baseType="lpstr">
      <vt:lpstr>template</vt:lpstr>
      <vt:lpstr>1_template Φυσιολογία</vt:lpstr>
      <vt:lpstr>Παθολογία Ενδοκρινών Αδένων</vt:lpstr>
      <vt:lpstr>Ανδρικό αναπαραγωγικό σύστημα</vt:lpstr>
      <vt:lpstr>Χιτώνες του όρχεως</vt:lpstr>
      <vt:lpstr>Όρχις</vt:lpstr>
      <vt:lpstr>Εσωτερικό του όρχεως</vt:lpstr>
      <vt:lpstr>Ιστολογική εικόνα όρχεως</vt:lpstr>
      <vt:lpstr>Σύνθεση τεστοστερόνης</vt:lpstr>
      <vt:lpstr>Λοιμώξεις των επικουρικών γεννητικών αδένων 1/12</vt:lpstr>
      <vt:lpstr>Λοιμώξεις των επικουρικών γεννητικών αδένων 2/12</vt:lpstr>
      <vt:lpstr>Λοιμώξεις των επικουρικών γεννητικών αδένων 3/12</vt:lpstr>
      <vt:lpstr>Λοιμώξεις των επικουρικών γεννητικών αδένων 4/12</vt:lpstr>
      <vt:lpstr>Λοιμώξεις των επικουρικών γεννητικών αδένων 5/12</vt:lpstr>
      <vt:lpstr>Λοιμώξεις των επικουρικών γεννητικών αδένων 6/12</vt:lpstr>
      <vt:lpstr>Λοιμώξεις των επικουρικών γεννητικών αδένων 7/12</vt:lpstr>
      <vt:lpstr>Λοιμώξεις των επικουρικών γεννητικών αδένων 8/12</vt:lpstr>
      <vt:lpstr>Λοιμώξεις των επικουρικών γεννητικών αδένων 9/12</vt:lpstr>
      <vt:lpstr>Λοιμώξεις των επικουρικών γεννητικών αδένων 10/12</vt:lpstr>
      <vt:lpstr>Λοιμώξεις των επικουρικών γεννητικών αδένων 11/12</vt:lpstr>
      <vt:lpstr>Λοιμώξεις των επικουρικών γεννητικών αδένων 12/12</vt:lpstr>
      <vt:lpstr>Ο κύκλος ζωής των Chlamydia trachomatis 1/2</vt:lpstr>
      <vt:lpstr>Ο κύκλος ζωής των Chlamydia trachomatis 2/2</vt:lpstr>
      <vt:lpstr>Εργαστηριακή διάγνωση των χλαμυδίων </vt:lpstr>
      <vt:lpstr>Άμεση ανοσοφθορίζουσα τεχνική για την ανακάλυψη του χλαμυδιακού αντιγόνου</vt:lpstr>
      <vt:lpstr>Γονόκοκκος 1/2</vt:lpstr>
      <vt:lpstr>Γονόκοκκος 2/2</vt:lpstr>
      <vt:lpstr>Φυματίωση του ουροποιογεννητικού συστήματος 1/2</vt:lpstr>
      <vt:lpstr>Φυματίωση του ουροποιογεννητικού συστήματος 2/2</vt:lpstr>
      <vt:lpstr>Σύφιλη των όρχεων</vt:lpstr>
      <vt:lpstr>Κιρσοκήλη 1/11</vt:lpstr>
      <vt:lpstr>Κιρσοκήλη 2/11</vt:lpstr>
      <vt:lpstr>Κιρσοκήλη 3/11</vt:lpstr>
      <vt:lpstr>Κιρσοκήλη 4/11</vt:lpstr>
      <vt:lpstr>Κιρσοκήλη 5/11</vt:lpstr>
      <vt:lpstr>Κιρσοκήλη 6/11</vt:lpstr>
      <vt:lpstr>Κιρσοκήλη 7/11</vt:lpstr>
      <vt:lpstr>Κιρσοκήλη 8/11</vt:lpstr>
      <vt:lpstr>Κιρσοκήλη 9/11</vt:lpstr>
      <vt:lpstr>Κιρσοκήλη 10/11</vt:lpstr>
      <vt:lpstr>Κιρσοκήλη 11/11</vt:lpstr>
      <vt:lpstr>Χρωμοσωμιακές ανωμαλίες 1/2 </vt:lpstr>
      <vt:lpstr>Χρωμοσωμιακές ανωμαλίες 2/2</vt:lpstr>
      <vt:lpstr>Κρυψορχία 1/5 </vt:lpstr>
      <vt:lpstr>Κρυψορχία 2/5 </vt:lpstr>
      <vt:lpstr>Κρυψορχία 3/5 </vt:lpstr>
      <vt:lpstr>Κρυψορχία 4/5 </vt:lpstr>
      <vt:lpstr>Κρυψορχία 5/5 </vt:lpstr>
      <vt:lpstr>Αποφρακτική αζωοσπερμία</vt:lpstr>
      <vt:lpstr>Συγγενείς αποφράξεις 1/4</vt:lpstr>
      <vt:lpstr>Συγγενείς αποφράξεις 2/4</vt:lpstr>
      <vt:lpstr>Συγγενείς αποφράξεις 3/4</vt:lpstr>
      <vt:lpstr>Συγγενείς αποφράξεις 4/4</vt:lpstr>
      <vt:lpstr>Τραυματικές αποφράξεις</vt:lpstr>
      <vt:lpstr>Διάγνωση συγγενούς από μεταφλεγμονώδη απόφραξη</vt:lpstr>
      <vt:lpstr>Ενδοκρινικά και μεταβολικά αίτια </vt:lpstr>
      <vt:lpstr>Διαταραχές της λειτουργίας του θυρεοειδούς 1/6</vt:lpstr>
      <vt:lpstr>Διαταραχές της λειτουργίας του θυρεοειδούς 2/6</vt:lpstr>
      <vt:lpstr>Διαταραχές της λειτουργίας του θυρεοειδούς 3/6</vt:lpstr>
      <vt:lpstr>Διαταραχές της λειτουργίας του θυρεοειδούς 4/6</vt:lpstr>
      <vt:lpstr>Διαταραχές της λειτουργίας του θυρεοειδούς 5/6</vt:lpstr>
      <vt:lpstr>Διαταραχές της λειτουργίας του θυρεοειδούς 6/6</vt:lpstr>
      <vt:lpstr>Ιδιοπαθής ανεπάρκεια σπερματικού επιθήλιου (ΙΑΣΕ)</vt:lpstr>
      <vt:lpstr>Ανοσολογικός παράγοντας 1/3</vt:lpstr>
      <vt:lpstr>Ανοσολογικός παράγοντας 2/3</vt:lpstr>
      <vt:lpstr>Ανοσολογικός παράγοντας 3/3</vt:lpstr>
      <vt:lpstr>Μεταπαρωτιδική ορχίτιδα 1/2</vt:lpstr>
      <vt:lpstr>Μεταπαρωτιδική ορχίτιδα 2/2</vt:lpstr>
      <vt:lpstr>Παθήσεις που καταστέλλουν τον άξονα «υποθάλαμος - υπόφυση - όρχεις» 1/2</vt:lpstr>
      <vt:lpstr>Παθήσεις που καταστέλλουν τον άξονα «υποθάλαμος - υπόφυση - όρχεις» 2/2</vt:lpstr>
      <vt:lpstr>Ανδρική σεξουαλικότητα και τεστοστερόνη 1/2</vt:lpstr>
      <vt:lpstr>Ανδρική σεξουαλικότητα και τεστοστερόνη 2/2</vt:lpstr>
      <vt:lpstr>Γήρας </vt:lpstr>
      <vt:lpstr>Μερική ανεπάρκεια των ανδρογόνων στο γηράσκοντα άνδρα</vt:lpstr>
      <vt:lpstr>Ανατομία γυναικείου γεννητικού συστήματος</vt:lpstr>
      <vt:lpstr>Μήτρα και ωοθήκες</vt:lpstr>
      <vt:lpstr>Ωοθήκες – Ανατομικές σχέσεις</vt:lpstr>
      <vt:lpstr>Μικροανατομία ωοθηκών</vt:lpstr>
      <vt:lpstr>Ωοθήκες </vt:lpstr>
      <vt:lpstr>Οντογένεση της ωοθήκης 1/2</vt:lpstr>
      <vt:lpstr>Οντογένεση της ωοθήκης 2/2</vt:lpstr>
      <vt:lpstr>Αρχέγονα βλαστικά γεννητικά κύτταρα 1/4</vt:lpstr>
      <vt:lpstr>Αρχέγονα βλαστικά γεννητικά κύτταρα 2/4</vt:lpstr>
      <vt:lpstr>Αρχέγονα βλαστικά γεννητικά κύτταρα 3/4</vt:lpstr>
      <vt:lpstr>Αρχέγονα βλαστικά γεννητικά κύτταρα 4/4</vt:lpstr>
      <vt:lpstr>Ορμονική και γονιδιακή ρύθμιση της ανάπτυξης των ωοθυλακίων 1/4</vt:lpstr>
      <vt:lpstr>Ορμονική και γονιδιακή ρύθμιση της ανάπτυξης των ωοθυλακίων 2/4</vt:lpstr>
      <vt:lpstr>Ορμονική και γονιδιακή ρύθμιση της ανάπτυξης των ωοθυλακίων 3/4</vt:lpstr>
      <vt:lpstr>Ορμονική και γονιδιακή ρύθμιση της ανάπτυξης των ωοθυλακίων 4/4</vt:lpstr>
      <vt:lpstr>Κύκλος ζωής του ωοθυλακίου-ωοθηλακιορρηξία-οιστρογόνα και υποδοχείς</vt:lpstr>
      <vt:lpstr>Παθολογική φυσιολογία των  ωοθηκών</vt:lpstr>
      <vt:lpstr>Υπογοναδοτροπικός  Υπογοναδισμός</vt:lpstr>
      <vt:lpstr>Ταξινόμηση διαταραχών της ανωοθυλακιορρηξίας και της εμμήνου ρύσεως κεντρικής αιτιολογίας 1/2</vt:lpstr>
      <vt:lpstr>Ταξινόμηση διαταραχών της ανωοθυλακιορρηξίας και της εμμήνου ρύσεως κεντρικής αιτιολογίας 2/2</vt:lpstr>
      <vt:lpstr>Διαταραχή της λειτουργικότητας  του άξονα «Κ.Ν.Σ. – υποθάλαμος»</vt:lpstr>
      <vt:lpstr>Πρωτοπαθείς και δευτεροπαθείς βλάβες του υποθαλάμου 1/4</vt:lpstr>
      <vt:lpstr>Πρωτοπαθείς και δευτεροπαθείς βλάβες του υποθαλάμου 2/4</vt:lpstr>
      <vt:lpstr>Πρωτοπαθείς και δευτεροπαθείς βλάβες του υποθαλάμου 3/4</vt:lpstr>
      <vt:lpstr>Πρωτοπαθείς και δευτεροπαθείς βλάβες του υποθαλάμου 4/4</vt:lpstr>
      <vt:lpstr>Ιδιοπαθής υπογοναδοτροπικός υπογοναδισμός και σύνδρομο Kallmann 1/4</vt:lpstr>
      <vt:lpstr>Ιδιοπαθής υπογοναδοτροπικός υπογοναδισμός και σύνδρομο Kallmann 2/4</vt:lpstr>
      <vt:lpstr>Ιδιοπαθής υπογοναδοτροπικός υπογοναδισμός και σύνδρομο Kallmann 3/4</vt:lpstr>
      <vt:lpstr>Ιδιοπαθής υπογοναδοτροπικός υπογοναδισμός και σύνδρομο Kallmann 4/4</vt:lpstr>
      <vt:lpstr>Συγγενής υποπλασία των επινεφριδίων</vt:lpstr>
      <vt:lpstr>Παρεγκεφαλιδική αταξία</vt:lpstr>
      <vt:lpstr>Μεσογειακή και δρεπανοκυτταρική αναιμία</vt:lpstr>
      <vt:lpstr>Διαταραχή της αγγειακής σύνδεσης του άξονα «υποθάλαμος-υπόφυση» 1/3</vt:lpstr>
      <vt:lpstr>Διαταραχή της αγγειακής σύνδεσης του άξονα «υποθάλαμος-υπόφυση» 2/3</vt:lpstr>
      <vt:lpstr>Διαταραχή της αγγειακής σύνδεσης του άξονα «υποθάλαμος-υπόφυση» 3/3</vt:lpstr>
      <vt:lpstr>Διαταραχή της λειτουργικότητας του άξονα «Κ.Ν.Σ. – υποθάλαμος» 1/6</vt:lpstr>
      <vt:lpstr>Διαταραχή της λειτουργικότητας του άξονα «Κ.Ν.Σ. – υποθάλαμος» 2/6</vt:lpstr>
      <vt:lpstr>Διαταραχή της λειτουργικότητας του άξονα «Κ.Ν.Σ. – υποθάλαμος» 3/6</vt:lpstr>
      <vt:lpstr>Διαταραχή της λειτουργικότητας του άξονα «Κ.Ν.Σ. – υποθάλαμος» 4/6</vt:lpstr>
      <vt:lpstr>Διαταραχή της λειτουργικότητας του άξονα «Κ.Ν.Σ. – υποθάλαμος» 5/6</vt:lpstr>
      <vt:lpstr>Διαταραχή της λειτουργικότητας του άξονα «Κ.Ν.Σ. – υποθάλαμος» 6/6</vt:lpstr>
      <vt:lpstr>Θεραπεία υπογοναδισμού - υπογονιμότητας</vt:lpstr>
      <vt:lpstr>Θεραπεία με γοναδοτροπίνες 1/3</vt:lpstr>
      <vt:lpstr>Θεραπεία με γοναδοτροπίνες 2/3</vt:lpstr>
      <vt:lpstr>Θεραπεία με γοναδοτροπίνες 3/3</vt:lpstr>
      <vt:lpstr>Υπεργοναδοτροπικός υπογοναδισμός</vt:lpstr>
      <vt:lpstr>Υπεργοναδοτροπική πρωτοπαθής αμηνόρροια 1/5</vt:lpstr>
      <vt:lpstr>Υπεργοναδοτροπική πρωτοπαθής αμηνόρροια 2/5</vt:lpstr>
      <vt:lpstr>Υπεργοναδοτροπική πρωτοπαθής αμηνόρροια 3/5</vt:lpstr>
      <vt:lpstr>Υπεργοναδοτροπική πρωτοπαθής αμηνόρροια 4/5</vt:lpstr>
      <vt:lpstr>Υπεργοναδοτροπική πρωτοπαθής αμηνόρροια 5/5</vt:lpstr>
      <vt:lpstr>Υπεργοναδοτροπική δευτεροπαθής αμηνόρροια 1/3</vt:lpstr>
      <vt:lpstr>Υπεργοναδοτροπική δευτεροπαθής αμηνόρροια 2/3</vt:lpstr>
      <vt:lpstr>Υπεργοναδοτροπική δευτεροπαθής αμηνόρροια 3/3</vt:lpstr>
      <vt:lpstr>Εργαστηριακή διερεύνηση της υπεργοναδοτροπικής αμηνόρροιας</vt:lpstr>
      <vt:lpstr>Θεραπεία της υπεργοναδοτροπικής αμηνόρροιας 1/2</vt:lpstr>
      <vt:lpstr>Θεραπεία της υπεργοναδοτροπικής αμηνόρροιας 2/2</vt:lpstr>
      <vt:lpstr>Υπερανδρογοναιμία 1/4</vt:lpstr>
      <vt:lpstr>Υπερανδρογοναιμία 2/4</vt:lpstr>
      <vt:lpstr>Υπερανδρογοναιμία 3/4</vt:lpstr>
      <vt:lpstr>Υπερανδρογοναιμία 4/4</vt:lpstr>
      <vt:lpstr>Αίτια και παθολογική φυσιολογία της υπερανδρογοναιμίας και της ωοθυλακιορρηκτικής δυσλειτουργίας 1/4</vt:lpstr>
      <vt:lpstr>Αίτια και παθολογική φυσιολογία της υπερανδρογοναιμίας και της ωοθυλακιορρηκτικής δυσλειτουργίας 2/4</vt:lpstr>
      <vt:lpstr>Αίτια και παθολογική φυσιολογία της υπερανδρογοναιμίας και της ωοθυλακιορρηκτικής δυσλειτουργίας 3/4</vt:lpstr>
      <vt:lpstr>Αίτια και παθολογική φυσιολογία της υπερανδρογοναιμίας και της ωοθυλακιορρηκτικής δυσλειτουργίας 4/4</vt:lpstr>
      <vt:lpstr>Μηχανισμός δράσης των ανδρογόνων 1/3 </vt:lpstr>
      <vt:lpstr>Μηχανισμός δράσης των ανδρογόνων 2/3 </vt:lpstr>
      <vt:lpstr>Μηχανισμός δράσης των ανδρογόνων 3/3 </vt:lpstr>
      <vt:lpstr>Κλινικές εκδηλώσεις της υπερανδρογοναιμίας</vt:lpstr>
      <vt:lpstr>Διερεύνηση της υπερανδρογοναιμίας 1/2</vt:lpstr>
      <vt:lpstr>Διερεύνηση της υπερανδρογοναιμίας 2/2</vt:lpstr>
      <vt:lpstr>Κλινικά σημεία ταχέως επιδεινούμενης αρρενοποίησης</vt:lpstr>
      <vt:lpstr>Κλινικά σημεία υπερανδρογοναιμίας με διαταραχές του εμμηνορρυσιακού κύκλου 1/2</vt:lpstr>
      <vt:lpstr>Κλινικά σημεία υπερανδρογοναιμίας με διαταραχές του εμμηνορρυσιακού κύκλου 2/2</vt:lpstr>
      <vt:lpstr>Κλινικά σημεία υπερανδρογοναιμίας με φυσιολογικούς εμμηνορρυσιακούς κύκλους 1/2</vt:lpstr>
      <vt:lpstr>Κλινικά σημεία υπερανδρογοναιμίας με φυσιολογικούς εμμηνορρυσιακούς κύκλους 2/2</vt:lpstr>
      <vt:lpstr>Θεραπεία της υπερανδρογοναιμίας 1/5</vt:lpstr>
      <vt:lpstr>Θεραπεία της υπερανδρογοναιμίας 2/5</vt:lpstr>
      <vt:lpstr>Θεραπεία της υπερανδρογοναιμίας 3/5</vt:lpstr>
      <vt:lpstr>Θεραπεία της υπερανδρογοναιμίας 4/5</vt:lpstr>
      <vt:lpstr>Θεραπεία της υπερανδρογοναιμίας 5/5</vt:lpstr>
      <vt:lpstr>Πολυκυστικές ωοθήκες 1/2</vt:lpstr>
      <vt:lpstr>Πολυκυστικές ωοθήκες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Ενδοκρινών Αδένων</dc:title>
  <dc:creator>opencourses@teiath.gr</dc:creator>
  <cp:lastModifiedBy>natasakar new</cp:lastModifiedBy>
  <cp:revision>83</cp:revision>
  <dcterms:created xsi:type="dcterms:W3CDTF">2014-10-13T08:58:15Z</dcterms:created>
  <dcterms:modified xsi:type="dcterms:W3CDTF">2015-02-13T11:52:40Z</dcterms:modified>
</cp:coreProperties>
</file>