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tiff" ContentType="image/tif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50" r:id="rId1"/>
  </p:sldMasterIdLst>
  <p:notesMasterIdLst>
    <p:notesMasterId r:id="rId63"/>
  </p:notesMasterIdLst>
  <p:sldIdLst>
    <p:sldId id="256" r:id="rId2"/>
    <p:sldId id="257" r:id="rId3"/>
    <p:sldId id="258" r:id="rId4"/>
    <p:sldId id="259" r:id="rId5"/>
    <p:sldId id="260" r:id="rId6"/>
    <p:sldId id="261" r:id="rId7"/>
    <p:sldId id="262" r:id="rId8"/>
    <p:sldId id="263" r:id="rId9"/>
    <p:sldId id="291" r:id="rId10"/>
    <p:sldId id="319" r:id="rId11"/>
    <p:sldId id="292" r:id="rId12"/>
    <p:sldId id="317" r:id="rId13"/>
    <p:sldId id="284" r:id="rId14"/>
    <p:sldId id="318" r:id="rId15"/>
    <p:sldId id="320" r:id="rId16"/>
    <p:sldId id="321" r:id="rId17"/>
    <p:sldId id="322" r:id="rId18"/>
    <p:sldId id="266" r:id="rId19"/>
    <p:sldId id="265" r:id="rId20"/>
    <p:sldId id="264" r:id="rId21"/>
    <p:sldId id="268" r:id="rId22"/>
    <p:sldId id="331" r:id="rId23"/>
    <p:sldId id="332" r:id="rId24"/>
    <p:sldId id="270" r:id="rId25"/>
    <p:sldId id="275" r:id="rId26"/>
    <p:sldId id="296" r:id="rId27"/>
    <p:sldId id="272" r:id="rId28"/>
    <p:sldId id="273" r:id="rId29"/>
    <p:sldId id="274" r:id="rId30"/>
    <p:sldId id="276" r:id="rId31"/>
    <p:sldId id="277" r:id="rId32"/>
    <p:sldId id="278" r:id="rId33"/>
    <p:sldId id="281" r:id="rId34"/>
    <p:sldId id="328" r:id="rId35"/>
    <p:sldId id="325" r:id="rId36"/>
    <p:sldId id="330" r:id="rId37"/>
    <p:sldId id="294" r:id="rId38"/>
    <p:sldId id="329" r:id="rId39"/>
    <p:sldId id="326" r:id="rId40"/>
    <p:sldId id="279" r:id="rId41"/>
    <p:sldId id="323" r:id="rId42"/>
    <p:sldId id="286" r:id="rId43"/>
    <p:sldId id="287" r:id="rId44"/>
    <p:sldId id="288" r:id="rId45"/>
    <p:sldId id="295" r:id="rId46"/>
    <p:sldId id="307" r:id="rId47"/>
    <p:sldId id="308" r:id="rId48"/>
    <p:sldId id="309" r:id="rId49"/>
    <p:sldId id="310" r:id="rId50"/>
    <p:sldId id="311" r:id="rId51"/>
    <p:sldId id="313" r:id="rId52"/>
    <p:sldId id="297" r:id="rId53"/>
    <p:sldId id="298" r:id="rId54"/>
    <p:sldId id="299" r:id="rId55"/>
    <p:sldId id="300" r:id="rId56"/>
    <p:sldId id="301" r:id="rId57"/>
    <p:sldId id="302" r:id="rId58"/>
    <p:sldId id="303" r:id="rId59"/>
    <p:sldId id="304" r:id="rId60"/>
    <p:sldId id="324" r:id="rId61"/>
    <p:sldId id="315" r:id="rId62"/>
  </p:sldIdLst>
  <p:sldSz cx="9144000" cy="6858000" type="screen4x3"/>
  <p:notesSz cx="6858000" cy="9144000"/>
  <p:defaultTextStyle>
    <a:defPPr>
      <a:defRPr lang="el-G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4320"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p:cViewPr varScale="1">
        <p:scale>
          <a:sx n="81" d="100"/>
          <a:sy n="81" d="100"/>
        </p:scale>
        <p:origin x="1498" y="58"/>
      </p:cViewPr>
      <p:guideLst>
        <p:guide orient="horz" pos="4320"/>
        <p:guide pos="2880"/>
      </p:guideLst>
    </p:cSldViewPr>
  </p:slideViewPr>
  <p:notesTextViewPr>
    <p:cViewPr>
      <p:scale>
        <a:sx n="100" d="100"/>
        <a:sy n="100" d="100"/>
      </p:scale>
      <p:origin x="0" y="0"/>
    </p:cViewPr>
  </p:notesTextViewPr>
  <p:gridSpacing cx="72008" cy="72008"/>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notesMaster" Target="notesMasters/notesMaster1.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theme" Target="theme/theme1.xml"/><Relationship Id="rId5" Type="http://schemas.openxmlformats.org/officeDocument/2006/relationships/slide" Target="slides/slide4.xml"/><Relationship Id="rId61" Type="http://schemas.openxmlformats.org/officeDocument/2006/relationships/slide" Target="slides/slide60.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presProps" Target="presProps.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tableStyles" Target="tableStyles.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1 - Θέση κεφαλίδας"/>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l-GR"/>
          </a:p>
        </p:txBody>
      </p:sp>
      <p:sp>
        <p:nvSpPr>
          <p:cNvPr id="3" name="2 - Θέση ημερομηνίας"/>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789B02C9-45B8-433F-8AD7-A0C7FF361292}" type="datetimeFigureOut">
              <a:rPr lang="el-GR" smtClean="0"/>
              <a:pPr/>
              <a:t>1/4/2025</a:t>
            </a:fld>
            <a:endParaRPr lang="el-GR"/>
          </a:p>
        </p:txBody>
      </p:sp>
      <p:sp>
        <p:nvSpPr>
          <p:cNvPr id="4" name="3 - Θέση εικόνας διαφάνειας"/>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l-GR"/>
          </a:p>
        </p:txBody>
      </p:sp>
      <p:sp>
        <p:nvSpPr>
          <p:cNvPr id="5" name="4 - Θέση σημειώσεων"/>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l-GR"/>
              <a:t>Kλικ για επεξεργασία των στυλ του υποδείγματος</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p>
        </p:txBody>
      </p:sp>
      <p:sp>
        <p:nvSpPr>
          <p:cNvPr id="6" name="5 - Θέση υποσέλιδου"/>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l-GR"/>
          </a:p>
        </p:txBody>
      </p:sp>
      <p:sp>
        <p:nvSpPr>
          <p:cNvPr id="7" name="6 - Θέση αριθμού διαφάνειας"/>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126FBE43-8597-4F06-B398-A63E955D38E3}" type="slidenum">
              <a:rPr lang="el-GR" smtClean="0"/>
              <a:pPr/>
              <a:t>‹#›</a:t>
            </a:fld>
            <a:endParaRPr lang="el-GR"/>
          </a:p>
        </p:txBody>
      </p:sp>
    </p:spTree>
    <p:extLst>
      <p:ext uri="{BB962C8B-B14F-4D97-AF65-F5344CB8AC3E}">
        <p14:creationId xmlns:p14="http://schemas.microsoft.com/office/powerpoint/2010/main" val="221294232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Διαφάνεια τίτλου">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516624"/>
            <a:ext cx="7315200" cy="2595025"/>
          </a:xfrm>
        </p:spPr>
        <p:txBody>
          <a:bodyPr>
            <a:normAutofit/>
          </a:bodyPr>
          <a:lstStyle>
            <a:lvl1pPr>
              <a:defRPr sz="4800"/>
            </a:lvl1pPr>
          </a:lstStyle>
          <a:p>
            <a:r>
              <a:rPr lang="el-GR"/>
              <a:t>Στυλ κύριου τίτλου</a:t>
            </a:r>
            <a:endParaRPr lang="en-US"/>
          </a:p>
        </p:txBody>
      </p:sp>
      <p:sp>
        <p:nvSpPr>
          <p:cNvPr id="3" name="Subtitle 2"/>
          <p:cNvSpPr>
            <a:spLocks noGrp="1"/>
          </p:cNvSpPr>
          <p:nvPr>
            <p:ph type="subTitle" idx="1"/>
          </p:nvPr>
        </p:nvSpPr>
        <p:spPr>
          <a:xfrm>
            <a:off x="914400" y="5166530"/>
            <a:ext cx="7315200" cy="1144632"/>
          </a:xfrm>
        </p:spPr>
        <p:txBody>
          <a:bodyPr>
            <a:normAutofit/>
          </a:bodyPr>
          <a:lstStyle>
            <a:lvl1pPr marL="0" indent="0" algn="l">
              <a:buNone/>
              <a:defRPr sz="2200">
                <a:solidFill>
                  <a:schemeClr val="tx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l-GR"/>
              <a:t>Στυλ κύριου υπότιτλου</a:t>
            </a:r>
            <a:endParaRPr lang="en-US" dirty="0"/>
          </a:p>
        </p:txBody>
      </p:sp>
      <p:sp>
        <p:nvSpPr>
          <p:cNvPr id="7" name="Date Placeholder 6"/>
          <p:cNvSpPr>
            <a:spLocks noGrp="1"/>
          </p:cNvSpPr>
          <p:nvPr>
            <p:ph type="dt" sz="half" idx="10"/>
          </p:nvPr>
        </p:nvSpPr>
        <p:spPr/>
        <p:txBody>
          <a:bodyPr/>
          <a:lstStyle/>
          <a:p>
            <a:fld id="{466BB020-1FC2-41C5-8700-2D102A330A61}" type="datetimeFigureOut">
              <a:rPr lang="el-GR" smtClean="0"/>
              <a:pPr/>
              <a:t>1/4/2025</a:t>
            </a:fld>
            <a:endParaRPr lang="el-GR" dirty="0"/>
          </a:p>
        </p:txBody>
      </p:sp>
      <p:sp>
        <p:nvSpPr>
          <p:cNvPr id="8" name="Slide Number Placeholder 7"/>
          <p:cNvSpPr>
            <a:spLocks noGrp="1"/>
          </p:cNvSpPr>
          <p:nvPr>
            <p:ph type="sldNum" sz="quarter" idx="11"/>
          </p:nvPr>
        </p:nvSpPr>
        <p:spPr/>
        <p:txBody>
          <a:bodyPr/>
          <a:lstStyle/>
          <a:p>
            <a:fld id="{4626CA44-4CC2-4C4D-BD1E-02F1CA93C975}" type="slidenum">
              <a:rPr lang="el-GR" smtClean="0"/>
              <a:pPr/>
              <a:t>‹#›</a:t>
            </a:fld>
            <a:endParaRPr lang="el-GR" dirty="0"/>
          </a:p>
        </p:txBody>
      </p:sp>
      <p:sp>
        <p:nvSpPr>
          <p:cNvPr id="9" name="Footer Placeholder 8"/>
          <p:cNvSpPr>
            <a:spLocks noGrp="1"/>
          </p:cNvSpPr>
          <p:nvPr>
            <p:ph type="ftr" sz="quarter" idx="12"/>
          </p:nvPr>
        </p:nvSpPr>
        <p:spPr/>
        <p:txBody>
          <a:bodyPr/>
          <a:lstStyle/>
          <a:p>
            <a:endParaRPr lang="el-GR"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Τίτλος και Περιεχόμενο">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l-GR"/>
              <a:t>Στυλ κύριου τίτλου</a:t>
            </a:r>
            <a:endParaRPr lang="en-US"/>
          </a:p>
        </p:txBody>
      </p:sp>
      <p:sp>
        <p:nvSpPr>
          <p:cNvPr id="3" name="Content Placeholder 2"/>
          <p:cNvSpPr>
            <a:spLocks noGrp="1"/>
          </p:cNvSpPr>
          <p:nvPr>
            <p:ph idx="1"/>
          </p:nvPr>
        </p:nvSpPr>
        <p:spPr/>
        <p:txBody>
          <a:bodyPr/>
          <a:lstStyle/>
          <a:p>
            <a:pPr lvl="0"/>
            <a:r>
              <a:rPr lang="el-GR"/>
              <a:t>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endParaRPr lang="en-US" dirty="0"/>
          </a:p>
        </p:txBody>
      </p:sp>
      <p:sp>
        <p:nvSpPr>
          <p:cNvPr id="4" name="Date Placeholder 3"/>
          <p:cNvSpPr>
            <a:spLocks noGrp="1"/>
          </p:cNvSpPr>
          <p:nvPr>
            <p:ph type="dt" sz="half" idx="10"/>
          </p:nvPr>
        </p:nvSpPr>
        <p:spPr/>
        <p:txBody>
          <a:bodyPr/>
          <a:lstStyle/>
          <a:p>
            <a:fld id="{466BB020-1FC2-41C5-8700-2D102A330A61}" type="datetimeFigureOut">
              <a:rPr lang="el-GR" smtClean="0"/>
              <a:pPr/>
              <a:t>1/4/2025</a:t>
            </a:fld>
            <a:endParaRPr lang="el-GR" dirty="0"/>
          </a:p>
        </p:txBody>
      </p:sp>
      <p:sp>
        <p:nvSpPr>
          <p:cNvPr id="5" name="Footer Placeholder 4"/>
          <p:cNvSpPr>
            <a:spLocks noGrp="1"/>
          </p:cNvSpPr>
          <p:nvPr>
            <p:ph type="ftr" sz="quarter" idx="11"/>
          </p:nvPr>
        </p:nvSpPr>
        <p:spPr/>
        <p:txBody>
          <a:bodyPr/>
          <a:lstStyle/>
          <a:p>
            <a:endParaRPr lang="el-GR" dirty="0"/>
          </a:p>
        </p:txBody>
      </p:sp>
      <p:sp>
        <p:nvSpPr>
          <p:cNvPr id="6" name="Slide Number Placeholder 5"/>
          <p:cNvSpPr>
            <a:spLocks noGrp="1"/>
          </p:cNvSpPr>
          <p:nvPr>
            <p:ph type="sldNum" sz="quarter" idx="12"/>
          </p:nvPr>
        </p:nvSpPr>
        <p:spPr/>
        <p:txBody>
          <a:bodyPr/>
          <a:lstStyle/>
          <a:p>
            <a:fld id="{4626CA44-4CC2-4C4D-BD1E-02F1CA93C975}" type="slidenum">
              <a:rPr lang="el-GR" smtClean="0"/>
              <a:pPr/>
              <a:t>‹#›</a:t>
            </a:fld>
            <a:endParaRPr lang="el-GR"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Κεφαλίδα ενότητας">
    <p:spTree>
      <p:nvGrpSpPr>
        <p:cNvPr id="1" name=""/>
        <p:cNvGrpSpPr/>
        <p:nvPr/>
      </p:nvGrpSpPr>
      <p:grpSpPr>
        <a:xfrm>
          <a:off x="0" y="0"/>
          <a:ext cx="0" cy="0"/>
          <a:chOff x="0" y="0"/>
          <a:chExt cx="0" cy="0"/>
        </a:xfrm>
      </p:grpSpPr>
      <p:sp>
        <p:nvSpPr>
          <p:cNvPr id="2" name="Title 1"/>
          <p:cNvSpPr>
            <a:spLocks noGrp="1"/>
          </p:cNvSpPr>
          <p:nvPr>
            <p:ph type="title"/>
          </p:nvPr>
        </p:nvSpPr>
        <p:spPr>
          <a:xfrm>
            <a:off x="914400" y="5017572"/>
            <a:ext cx="7315200" cy="1293592"/>
          </a:xfrm>
        </p:spPr>
        <p:txBody>
          <a:bodyPr anchor="t"/>
          <a:lstStyle>
            <a:lvl1pPr algn="l">
              <a:defRPr sz="4000" b="0" cap="none"/>
            </a:lvl1pPr>
          </a:lstStyle>
          <a:p>
            <a:r>
              <a:rPr lang="el-GR"/>
              <a:t>Στυλ κύριου τίτλου</a:t>
            </a:r>
            <a:endParaRPr lang="en-US"/>
          </a:p>
        </p:txBody>
      </p:sp>
      <p:sp>
        <p:nvSpPr>
          <p:cNvPr id="3" name="Text Placeholder 2"/>
          <p:cNvSpPr>
            <a:spLocks noGrp="1"/>
          </p:cNvSpPr>
          <p:nvPr>
            <p:ph type="body" idx="1"/>
          </p:nvPr>
        </p:nvSpPr>
        <p:spPr>
          <a:xfrm>
            <a:off x="914400" y="3865097"/>
            <a:ext cx="7315200" cy="1098439"/>
          </a:xfrm>
        </p:spPr>
        <p:txBody>
          <a:bodyPr anchor="b"/>
          <a:lstStyle>
            <a:lvl1pPr marL="0" indent="0">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l-GR"/>
              <a:t>Στυλ υποδείγματος κειμένου</a:t>
            </a:r>
          </a:p>
        </p:txBody>
      </p:sp>
      <p:sp>
        <p:nvSpPr>
          <p:cNvPr id="4" name="Date Placeholder 3"/>
          <p:cNvSpPr>
            <a:spLocks noGrp="1"/>
          </p:cNvSpPr>
          <p:nvPr>
            <p:ph type="dt" sz="half" idx="10"/>
          </p:nvPr>
        </p:nvSpPr>
        <p:spPr/>
        <p:txBody>
          <a:bodyPr/>
          <a:lstStyle/>
          <a:p>
            <a:fld id="{466BB020-1FC2-41C5-8700-2D102A330A61}" type="datetimeFigureOut">
              <a:rPr lang="el-GR" smtClean="0"/>
              <a:pPr/>
              <a:t>1/4/2025</a:t>
            </a:fld>
            <a:endParaRPr lang="el-GR" dirty="0"/>
          </a:p>
        </p:txBody>
      </p:sp>
      <p:sp>
        <p:nvSpPr>
          <p:cNvPr id="5" name="Footer Placeholder 4"/>
          <p:cNvSpPr>
            <a:spLocks noGrp="1"/>
          </p:cNvSpPr>
          <p:nvPr>
            <p:ph type="ftr" sz="quarter" idx="11"/>
          </p:nvPr>
        </p:nvSpPr>
        <p:spPr/>
        <p:txBody>
          <a:bodyPr/>
          <a:lstStyle/>
          <a:p>
            <a:endParaRPr lang="el-GR" dirty="0"/>
          </a:p>
        </p:txBody>
      </p:sp>
      <p:sp>
        <p:nvSpPr>
          <p:cNvPr id="6" name="Slide Number Placeholder 5"/>
          <p:cNvSpPr>
            <a:spLocks noGrp="1"/>
          </p:cNvSpPr>
          <p:nvPr>
            <p:ph type="sldNum" sz="quarter" idx="12"/>
          </p:nvPr>
        </p:nvSpPr>
        <p:spPr/>
        <p:txBody>
          <a:bodyPr/>
          <a:lstStyle/>
          <a:p>
            <a:fld id="{4626CA44-4CC2-4C4D-BD1E-02F1CA93C975}" type="slidenum">
              <a:rPr lang="el-GR" smtClean="0"/>
              <a:pPr/>
              <a:t>‹#›</a:t>
            </a:fld>
            <a:endParaRPr lang="el-GR"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Δύο περιεχόμενα">
    <p:spTree>
      <p:nvGrpSpPr>
        <p:cNvPr id="1" name=""/>
        <p:cNvGrpSpPr/>
        <p:nvPr/>
      </p:nvGrpSpPr>
      <p:grpSpPr>
        <a:xfrm>
          <a:off x="0" y="0"/>
          <a:ext cx="0" cy="0"/>
          <a:chOff x="0" y="0"/>
          <a:chExt cx="0" cy="0"/>
        </a:xfrm>
      </p:grpSpPr>
      <p:sp>
        <p:nvSpPr>
          <p:cNvPr id="5" name="Date Placeholder 4"/>
          <p:cNvSpPr>
            <a:spLocks noGrp="1"/>
          </p:cNvSpPr>
          <p:nvPr>
            <p:ph type="dt" sz="half" idx="10"/>
          </p:nvPr>
        </p:nvSpPr>
        <p:spPr/>
        <p:txBody>
          <a:bodyPr/>
          <a:lstStyle/>
          <a:p>
            <a:fld id="{466BB020-1FC2-41C5-8700-2D102A330A61}" type="datetimeFigureOut">
              <a:rPr lang="el-GR" smtClean="0"/>
              <a:pPr/>
              <a:t>1/4/2025</a:t>
            </a:fld>
            <a:endParaRPr lang="el-GR" dirty="0"/>
          </a:p>
        </p:txBody>
      </p:sp>
      <p:sp>
        <p:nvSpPr>
          <p:cNvPr id="6" name="Footer Placeholder 5"/>
          <p:cNvSpPr>
            <a:spLocks noGrp="1"/>
          </p:cNvSpPr>
          <p:nvPr>
            <p:ph type="ftr" sz="quarter" idx="11"/>
          </p:nvPr>
        </p:nvSpPr>
        <p:spPr/>
        <p:txBody>
          <a:bodyPr/>
          <a:lstStyle/>
          <a:p>
            <a:endParaRPr lang="el-GR" dirty="0"/>
          </a:p>
        </p:txBody>
      </p:sp>
      <p:sp>
        <p:nvSpPr>
          <p:cNvPr id="7" name="Slide Number Placeholder 6"/>
          <p:cNvSpPr>
            <a:spLocks noGrp="1"/>
          </p:cNvSpPr>
          <p:nvPr>
            <p:ph type="sldNum" sz="quarter" idx="12"/>
          </p:nvPr>
        </p:nvSpPr>
        <p:spPr/>
        <p:txBody>
          <a:bodyPr/>
          <a:lstStyle/>
          <a:p>
            <a:fld id="{4626CA44-4CC2-4C4D-BD1E-02F1CA93C975}" type="slidenum">
              <a:rPr lang="el-GR" smtClean="0"/>
              <a:pPr/>
              <a:t>‹#›</a:t>
            </a:fld>
            <a:endParaRPr lang="el-GR" dirty="0"/>
          </a:p>
        </p:txBody>
      </p:sp>
      <p:sp>
        <p:nvSpPr>
          <p:cNvPr id="9" name="Title 8"/>
          <p:cNvSpPr>
            <a:spLocks noGrp="1"/>
          </p:cNvSpPr>
          <p:nvPr>
            <p:ph type="title"/>
          </p:nvPr>
        </p:nvSpPr>
        <p:spPr>
          <a:xfrm>
            <a:off x="914400" y="1544715"/>
            <a:ext cx="7315200" cy="1154097"/>
          </a:xfrm>
        </p:spPr>
        <p:txBody>
          <a:bodyPr/>
          <a:lstStyle/>
          <a:p>
            <a:r>
              <a:rPr lang="el-GR"/>
              <a:t>Στυλ κύριου τίτλου</a:t>
            </a:r>
            <a:endParaRPr lang="en-US"/>
          </a:p>
        </p:txBody>
      </p:sp>
      <p:sp>
        <p:nvSpPr>
          <p:cNvPr id="8" name="Content Placeholder 7"/>
          <p:cNvSpPr>
            <a:spLocks noGrp="1"/>
          </p:cNvSpPr>
          <p:nvPr>
            <p:ph sz="quarter" idx="13"/>
          </p:nvPr>
        </p:nvSpPr>
        <p:spPr>
          <a:xfrm>
            <a:off x="914400" y="2743200"/>
            <a:ext cx="3566160" cy="3593592"/>
          </a:xfrm>
        </p:spPr>
        <p:txBody>
          <a:bodyPr/>
          <a:lstStyle/>
          <a:p>
            <a:pPr lvl="0"/>
            <a:r>
              <a:rPr lang="el-GR"/>
              <a:t>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endParaRPr lang="en-US"/>
          </a:p>
        </p:txBody>
      </p:sp>
      <p:sp>
        <p:nvSpPr>
          <p:cNvPr id="11" name="Content Placeholder 10"/>
          <p:cNvSpPr>
            <a:spLocks noGrp="1"/>
          </p:cNvSpPr>
          <p:nvPr>
            <p:ph sz="quarter" idx="14"/>
          </p:nvPr>
        </p:nvSpPr>
        <p:spPr>
          <a:xfrm>
            <a:off x="4681728" y="2743200"/>
            <a:ext cx="3566160" cy="3595687"/>
          </a:xfrm>
        </p:spPr>
        <p:txBody>
          <a:bodyPr/>
          <a:lstStyle/>
          <a:p>
            <a:pPr lvl="0"/>
            <a:r>
              <a:rPr lang="el-GR"/>
              <a:t>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Σύγκριση">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1116348" y="2743200"/>
            <a:ext cx="3364992" cy="621792"/>
          </a:xfrm>
        </p:spPr>
        <p:txBody>
          <a:bodyPr anchor="b">
            <a:noAutofit/>
          </a:bodyPr>
          <a:lstStyle>
            <a:lvl1pPr marL="0" indent="0">
              <a:buNone/>
              <a:defRPr sz="20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l-GR"/>
              <a:t>Στυλ υποδείγματος κειμένου</a:t>
            </a:r>
          </a:p>
        </p:txBody>
      </p:sp>
      <p:sp>
        <p:nvSpPr>
          <p:cNvPr id="5" name="Text Placeholder 4"/>
          <p:cNvSpPr>
            <a:spLocks noGrp="1"/>
          </p:cNvSpPr>
          <p:nvPr>
            <p:ph type="body" sz="quarter" idx="3"/>
          </p:nvPr>
        </p:nvSpPr>
        <p:spPr>
          <a:xfrm>
            <a:off x="4885144" y="2743200"/>
            <a:ext cx="3362062" cy="621792"/>
          </a:xfrm>
        </p:spPr>
        <p:txBody>
          <a:bodyPr anchor="b">
            <a:noAutofit/>
          </a:bodyPr>
          <a:lstStyle>
            <a:lvl1pPr marL="0" indent="0">
              <a:buNone/>
              <a:defRPr sz="20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l-GR"/>
              <a:t>Στυλ υποδείγματος κειμένου</a:t>
            </a:r>
          </a:p>
        </p:txBody>
      </p:sp>
      <p:sp>
        <p:nvSpPr>
          <p:cNvPr id="7" name="Date Placeholder 6"/>
          <p:cNvSpPr>
            <a:spLocks noGrp="1"/>
          </p:cNvSpPr>
          <p:nvPr>
            <p:ph type="dt" sz="half" idx="10"/>
          </p:nvPr>
        </p:nvSpPr>
        <p:spPr/>
        <p:txBody>
          <a:bodyPr/>
          <a:lstStyle/>
          <a:p>
            <a:fld id="{466BB020-1FC2-41C5-8700-2D102A330A61}" type="datetimeFigureOut">
              <a:rPr lang="el-GR" smtClean="0"/>
              <a:pPr/>
              <a:t>1/4/2025</a:t>
            </a:fld>
            <a:endParaRPr lang="el-GR" dirty="0"/>
          </a:p>
        </p:txBody>
      </p:sp>
      <p:sp>
        <p:nvSpPr>
          <p:cNvPr id="8" name="Footer Placeholder 7"/>
          <p:cNvSpPr>
            <a:spLocks noGrp="1"/>
          </p:cNvSpPr>
          <p:nvPr>
            <p:ph type="ftr" sz="quarter" idx="11"/>
          </p:nvPr>
        </p:nvSpPr>
        <p:spPr/>
        <p:txBody>
          <a:bodyPr/>
          <a:lstStyle/>
          <a:p>
            <a:endParaRPr lang="el-GR" dirty="0"/>
          </a:p>
        </p:txBody>
      </p:sp>
      <p:sp>
        <p:nvSpPr>
          <p:cNvPr id="9" name="Slide Number Placeholder 8"/>
          <p:cNvSpPr>
            <a:spLocks noGrp="1"/>
          </p:cNvSpPr>
          <p:nvPr>
            <p:ph type="sldNum" sz="quarter" idx="12"/>
          </p:nvPr>
        </p:nvSpPr>
        <p:spPr/>
        <p:txBody>
          <a:bodyPr/>
          <a:lstStyle/>
          <a:p>
            <a:fld id="{4626CA44-4CC2-4C4D-BD1E-02F1CA93C975}" type="slidenum">
              <a:rPr lang="el-GR" smtClean="0"/>
              <a:pPr/>
              <a:t>‹#›</a:t>
            </a:fld>
            <a:endParaRPr lang="el-GR" dirty="0"/>
          </a:p>
        </p:txBody>
      </p:sp>
      <p:sp>
        <p:nvSpPr>
          <p:cNvPr id="10" name="Title 9"/>
          <p:cNvSpPr>
            <a:spLocks noGrp="1"/>
          </p:cNvSpPr>
          <p:nvPr>
            <p:ph type="title"/>
          </p:nvPr>
        </p:nvSpPr>
        <p:spPr>
          <a:xfrm>
            <a:off x="914400" y="1544715"/>
            <a:ext cx="7315200" cy="1154097"/>
          </a:xfrm>
        </p:spPr>
        <p:txBody>
          <a:bodyPr/>
          <a:lstStyle/>
          <a:p>
            <a:r>
              <a:rPr lang="el-GR"/>
              <a:t>Στυλ κύριου τίτλου</a:t>
            </a:r>
            <a:endParaRPr lang="en-US" dirty="0"/>
          </a:p>
        </p:txBody>
      </p:sp>
      <p:sp>
        <p:nvSpPr>
          <p:cNvPr id="11" name="Content Placeholder 10"/>
          <p:cNvSpPr>
            <a:spLocks noGrp="1"/>
          </p:cNvSpPr>
          <p:nvPr>
            <p:ph sz="quarter" idx="13"/>
          </p:nvPr>
        </p:nvSpPr>
        <p:spPr>
          <a:xfrm>
            <a:off x="914400" y="3383280"/>
            <a:ext cx="3566160" cy="2953512"/>
          </a:xfrm>
        </p:spPr>
        <p:txBody>
          <a:bodyPr/>
          <a:lstStyle/>
          <a:p>
            <a:pPr lvl="0"/>
            <a:r>
              <a:rPr lang="el-GR"/>
              <a:t>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endParaRPr lang="en-US" dirty="0"/>
          </a:p>
        </p:txBody>
      </p:sp>
      <p:sp>
        <p:nvSpPr>
          <p:cNvPr id="13" name="Content Placeholder 12"/>
          <p:cNvSpPr>
            <a:spLocks noGrp="1"/>
          </p:cNvSpPr>
          <p:nvPr>
            <p:ph sz="quarter" idx="14"/>
          </p:nvPr>
        </p:nvSpPr>
        <p:spPr>
          <a:xfrm>
            <a:off x="4681727" y="3383280"/>
            <a:ext cx="3566160" cy="2953512"/>
          </a:xfrm>
        </p:spPr>
        <p:txBody>
          <a:bodyPr/>
          <a:lstStyle/>
          <a:p>
            <a:pPr lvl="0"/>
            <a:r>
              <a:rPr lang="el-GR"/>
              <a:t>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Μόνο τίτλος">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l-GR"/>
              <a:t>Στυλ κύριου τίτλου</a:t>
            </a:r>
            <a:endParaRPr lang="en-US"/>
          </a:p>
        </p:txBody>
      </p:sp>
      <p:sp>
        <p:nvSpPr>
          <p:cNvPr id="3" name="Date Placeholder 2"/>
          <p:cNvSpPr>
            <a:spLocks noGrp="1"/>
          </p:cNvSpPr>
          <p:nvPr>
            <p:ph type="dt" sz="half" idx="10"/>
          </p:nvPr>
        </p:nvSpPr>
        <p:spPr/>
        <p:txBody>
          <a:bodyPr/>
          <a:lstStyle/>
          <a:p>
            <a:fld id="{466BB020-1FC2-41C5-8700-2D102A330A61}" type="datetimeFigureOut">
              <a:rPr lang="el-GR" smtClean="0"/>
              <a:pPr/>
              <a:t>1/4/2025</a:t>
            </a:fld>
            <a:endParaRPr lang="el-GR" dirty="0"/>
          </a:p>
        </p:txBody>
      </p:sp>
      <p:sp>
        <p:nvSpPr>
          <p:cNvPr id="4" name="Footer Placeholder 3"/>
          <p:cNvSpPr>
            <a:spLocks noGrp="1"/>
          </p:cNvSpPr>
          <p:nvPr>
            <p:ph type="ftr" sz="quarter" idx="11"/>
          </p:nvPr>
        </p:nvSpPr>
        <p:spPr/>
        <p:txBody>
          <a:bodyPr/>
          <a:lstStyle/>
          <a:p>
            <a:endParaRPr lang="el-GR" dirty="0"/>
          </a:p>
        </p:txBody>
      </p:sp>
      <p:sp>
        <p:nvSpPr>
          <p:cNvPr id="5" name="Slide Number Placeholder 4"/>
          <p:cNvSpPr>
            <a:spLocks noGrp="1"/>
          </p:cNvSpPr>
          <p:nvPr>
            <p:ph type="sldNum" sz="quarter" idx="12"/>
          </p:nvPr>
        </p:nvSpPr>
        <p:spPr/>
        <p:txBody>
          <a:bodyPr/>
          <a:lstStyle/>
          <a:p>
            <a:fld id="{4626CA44-4CC2-4C4D-BD1E-02F1CA93C975}" type="slidenum">
              <a:rPr lang="el-GR" smtClean="0"/>
              <a:pPr/>
              <a:t>‹#›</a:t>
            </a:fld>
            <a:endParaRPr lang="el-GR"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Κενή">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466BB020-1FC2-41C5-8700-2D102A330A61}" type="datetimeFigureOut">
              <a:rPr lang="el-GR" smtClean="0"/>
              <a:pPr/>
              <a:t>1/4/2025</a:t>
            </a:fld>
            <a:endParaRPr lang="el-GR" dirty="0"/>
          </a:p>
        </p:txBody>
      </p:sp>
      <p:sp>
        <p:nvSpPr>
          <p:cNvPr id="3" name="Footer Placeholder 2"/>
          <p:cNvSpPr>
            <a:spLocks noGrp="1"/>
          </p:cNvSpPr>
          <p:nvPr>
            <p:ph type="ftr" sz="quarter" idx="11"/>
          </p:nvPr>
        </p:nvSpPr>
        <p:spPr/>
        <p:txBody>
          <a:bodyPr/>
          <a:lstStyle/>
          <a:p>
            <a:endParaRPr lang="el-GR" dirty="0"/>
          </a:p>
        </p:txBody>
      </p:sp>
      <p:sp>
        <p:nvSpPr>
          <p:cNvPr id="4" name="Slide Number Placeholder 3"/>
          <p:cNvSpPr>
            <a:spLocks noGrp="1"/>
          </p:cNvSpPr>
          <p:nvPr>
            <p:ph type="sldNum" sz="quarter" idx="12"/>
          </p:nvPr>
        </p:nvSpPr>
        <p:spPr/>
        <p:txBody>
          <a:bodyPr/>
          <a:lstStyle/>
          <a:p>
            <a:fld id="{4626CA44-4CC2-4C4D-BD1E-02F1CA93C975}" type="slidenum">
              <a:rPr lang="el-GR" smtClean="0"/>
              <a:pPr/>
              <a:t>‹#›</a:t>
            </a:fld>
            <a:endParaRPr lang="el-GR"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Περιεχόμενο με λεζάντα">
    <p:spTree>
      <p:nvGrpSpPr>
        <p:cNvPr id="1" name=""/>
        <p:cNvGrpSpPr/>
        <p:nvPr/>
      </p:nvGrpSpPr>
      <p:grpSpPr>
        <a:xfrm>
          <a:off x="0" y="0"/>
          <a:ext cx="0" cy="0"/>
          <a:chOff x="0" y="0"/>
          <a:chExt cx="0" cy="0"/>
        </a:xfrm>
      </p:grpSpPr>
      <p:sp>
        <p:nvSpPr>
          <p:cNvPr id="2" name="Title 1"/>
          <p:cNvSpPr>
            <a:spLocks noGrp="1"/>
          </p:cNvSpPr>
          <p:nvPr>
            <p:ph type="title"/>
          </p:nvPr>
        </p:nvSpPr>
        <p:spPr>
          <a:xfrm>
            <a:off x="914400" y="1825362"/>
            <a:ext cx="2950936" cy="2173015"/>
          </a:xfrm>
        </p:spPr>
        <p:txBody>
          <a:bodyPr anchor="b">
            <a:normAutofit/>
          </a:bodyPr>
          <a:lstStyle>
            <a:lvl1pPr algn="l">
              <a:defRPr sz="2800" b="0"/>
            </a:lvl1pPr>
          </a:lstStyle>
          <a:p>
            <a:r>
              <a:rPr lang="el-GR"/>
              <a:t>Στυλ κύριου τίτλου</a:t>
            </a:r>
            <a:endParaRPr lang="en-US" dirty="0"/>
          </a:p>
        </p:txBody>
      </p:sp>
      <p:sp>
        <p:nvSpPr>
          <p:cNvPr id="3" name="Content Placeholder 2"/>
          <p:cNvSpPr>
            <a:spLocks noGrp="1"/>
          </p:cNvSpPr>
          <p:nvPr>
            <p:ph idx="1"/>
          </p:nvPr>
        </p:nvSpPr>
        <p:spPr>
          <a:xfrm>
            <a:off x="4021752" y="1826709"/>
            <a:ext cx="4207848" cy="4476614"/>
          </a:xfrm>
        </p:spPr>
        <p:txBody>
          <a:bodyPr anchor="ctr"/>
          <a:lstStyle>
            <a:lvl1pPr>
              <a:defRPr sz="2000"/>
            </a:lvl1pPr>
            <a:lvl2pPr>
              <a:defRPr sz="1800"/>
            </a:lvl2pPr>
            <a:lvl3pPr>
              <a:defRPr sz="1600"/>
            </a:lvl3pPr>
            <a:lvl4pPr>
              <a:defRPr sz="1400"/>
            </a:lvl4pPr>
            <a:lvl5pPr>
              <a:defRPr sz="1400"/>
            </a:lvl5pPr>
            <a:lvl6pPr>
              <a:defRPr sz="2000"/>
            </a:lvl6pPr>
            <a:lvl7pPr>
              <a:defRPr sz="2000"/>
            </a:lvl7pPr>
            <a:lvl8pPr>
              <a:defRPr sz="2000"/>
            </a:lvl8pPr>
            <a:lvl9pPr>
              <a:defRPr sz="2000"/>
            </a:lvl9pPr>
          </a:lstStyle>
          <a:p>
            <a:pPr lvl="0"/>
            <a:r>
              <a:rPr lang="el-GR"/>
              <a:t>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endParaRPr lang="en-US" dirty="0"/>
          </a:p>
        </p:txBody>
      </p:sp>
      <p:sp>
        <p:nvSpPr>
          <p:cNvPr id="4" name="Text Placeholder 3"/>
          <p:cNvSpPr>
            <a:spLocks noGrp="1"/>
          </p:cNvSpPr>
          <p:nvPr>
            <p:ph type="body" sz="half" idx="2"/>
          </p:nvPr>
        </p:nvSpPr>
        <p:spPr>
          <a:xfrm>
            <a:off x="914400" y="4061095"/>
            <a:ext cx="2950936" cy="2245387"/>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l-GR"/>
              <a:t>Στυλ υποδείγματος κειμένου</a:t>
            </a:r>
          </a:p>
        </p:txBody>
      </p:sp>
      <p:sp>
        <p:nvSpPr>
          <p:cNvPr id="5" name="Date Placeholder 4"/>
          <p:cNvSpPr>
            <a:spLocks noGrp="1"/>
          </p:cNvSpPr>
          <p:nvPr>
            <p:ph type="dt" sz="half" idx="10"/>
          </p:nvPr>
        </p:nvSpPr>
        <p:spPr/>
        <p:txBody>
          <a:bodyPr/>
          <a:lstStyle/>
          <a:p>
            <a:fld id="{466BB020-1FC2-41C5-8700-2D102A330A61}" type="datetimeFigureOut">
              <a:rPr lang="el-GR" smtClean="0"/>
              <a:pPr/>
              <a:t>1/4/2025</a:t>
            </a:fld>
            <a:endParaRPr lang="el-GR" dirty="0"/>
          </a:p>
        </p:txBody>
      </p:sp>
      <p:sp>
        <p:nvSpPr>
          <p:cNvPr id="6" name="Footer Placeholder 5"/>
          <p:cNvSpPr>
            <a:spLocks noGrp="1"/>
          </p:cNvSpPr>
          <p:nvPr>
            <p:ph type="ftr" sz="quarter" idx="11"/>
          </p:nvPr>
        </p:nvSpPr>
        <p:spPr/>
        <p:txBody>
          <a:bodyPr/>
          <a:lstStyle/>
          <a:p>
            <a:endParaRPr lang="el-GR" dirty="0"/>
          </a:p>
        </p:txBody>
      </p:sp>
      <p:sp>
        <p:nvSpPr>
          <p:cNvPr id="7" name="Slide Number Placeholder 6"/>
          <p:cNvSpPr>
            <a:spLocks noGrp="1"/>
          </p:cNvSpPr>
          <p:nvPr>
            <p:ph type="sldNum" sz="quarter" idx="12"/>
          </p:nvPr>
        </p:nvSpPr>
        <p:spPr/>
        <p:txBody>
          <a:bodyPr/>
          <a:lstStyle/>
          <a:p>
            <a:fld id="{4626CA44-4CC2-4C4D-BD1E-02F1CA93C975}" type="slidenum">
              <a:rPr lang="el-GR" smtClean="0"/>
              <a:pPr/>
              <a:t>‹#›</a:t>
            </a:fld>
            <a:endParaRPr lang="el-GR"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Εικόνα με λεζάντα">
    <p:spTree>
      <p:nvGrpSpPr>
        <p:cNvPr id="1" name=""/>
        <p:cNvGrpSpPr/>
        <p:nvPr/>
      </p:nvGrpSpPr>
      <p:grpSpPr>
        <a:xfrm>
          <a:off x="0" y="0"/>
          <a:ext cx="0" cy="0"/>
          <a:chOff x="0" y="0"/>
          <a:chExt cx="0" cy="0"/>
        </a:xfrm>
      </p:grpSpPr>
      <p:sp>
        <p:nvSpPr>
          <p:cNvPr id="2" name="Title 1"/>
          <p:cNvSpPr>
            <a:spLocks noGrp="1"/>
          </p:cNvSpPr>
          <p:nvPr>
            <p:ph type="title"/>
          </p:nvPr>
        </p:nvSpPr>
        <p:spPr>
          <a:xfrm>
            <a:off x="914400" y="1828800"/>
            <a:ext cx="2953512" cy="2176272"/>
          </a:xfrm>
        </p:spPr>
        <p:txBody>
          <a:bodyPr anchor="b">
            <a:normAutofit/>
          </a:bodyPr>
          <a:lstStyle>
            <a:lvl1pPr algn="l">
              <a:defRPr sz="2800" b="0"/>
            </a:lvl1pPr>
          </a:lstStyle>
          <a:p>
            <a:r>
              <a:rPr lang="el-GR"/>
              <a:t>Στυλ κύριου τίτλου</a:t>
            </a:r>
            <a:endParaRPr lang="en-US" dirty="0"/>
          </a:p>
        </p:txBody>
      </p:sp>
      <p:sp>
        <p:nvSpPr>
          <p:cNvPr id="3" name="Picture Placeholder 2"/>
          <p:cNvSpPr>
            <a:spLocks noGrp="1"/>
          </p:cNvSpPr>
          <p:nvPr>
            <p:ph type="pic" idx="1"/>
          </p:nvPr>
        </p:nvSpPr>
        <p:spPr>
          <a:xfrm>
            <a:off x="4191000" y="2286000"/>
            <a:ext cx="4038600" cy="3352800"/>
          </a:xfrm>
          <a:solidFill>
            <a:schemeClr val="accent2"/>
          </a:solidFill>
          <a:ln w="12700">
            <a:noFill/>
          </a:ln>
          <a:effectLst>
            <a:reflection blurRad="12700" stA="30000" endPos="30000" dist="31750" dir="5400000" sy="-100000" algn="bl" rotWithShape="0"/>
          </a:effectLst>
          <a:scene3d>
            <a:camera prst="perspectiveRight" fov="2700000">
              <a:rot lat="240000" lon="900000" rev="0"/>
            </a:camera>
            <a:lightRig rig="threePt" dir="t">
              <a:rot lat="0" lon="0" rev="2700000"/>
            </a:lightRig>
          </a:scene3d>
          <a:sp3d/>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l-GR"/>
              <a:t>Κάντε κλικ στο εικονίδιο για να προσθέσετε μια εικόνα</a:t>
            </a:r>
            <a:endParaRPr lang="en-US" dirty="0"/>
          </a:p>
        </p:txBody>
      </p:sp>
      <p:sp>
        <p:nvSpPr>
          <p:cNvPr id="4" name="Text Placeholder 3"/>
          <p:cNvSpPr>
            <a:spLocks noGrp="1"/>
          </p:cNvSpPr>
          <p:nvPr>
            <p:ph type="body" sz="half" idx="2"/>
          </p:nvPr>
        </p:nvSpPr>
        <p:spPr>
          <a:xfrm>
            <a:off x="914400" y="4059936"/>
            <a:ext cx="2953512" cy="2249424"/>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l-GR"/>
              <a:t>Στυλ υποδείγματος κειμένου</a:t>
            </a:r>
          </a:p>
        </p:txBody>
      </p:sp>
      <p:sp>
        <p:nvSpPr>
          <p:cNvPr id="5" name="Date Placeholder 4"/>
          <p:cNvSpPr>
            <a:spLocks noGrp="1"/>
          </p:cNvSpPr>
          <p:nvPr>
            <p:ph type="dt" sz="half" idx="10"/>
          </p:nvPr>
        </p:nvSpPr>
        <p:spPr/>
        <p:txBody>
          <a:bodyPr/>
          <a:lstStyle/>
          <a:p>
            <a:fld id="{466BB020-1FC2-41C5-8700-2D102A330A61}" type="datetimeFigureOut">
              <a:rPr lang="el-GR" smtClean="0"/>
              <a:pPr/>
              <a:t>1/4/2025</a:t>
            </a:fld>
            <a:endParaRPr lang="el-GR" dirty="0"/>
          </a:p>
        </p:txBody>
      </p:sp>
      <p:sp>
        <p:nvSpPr>
          <p:cNvPr id="6" name="Footer Placeholder 5"/>
          <p:cNvSpPr>
            <a:spLocks noGrp="1"/>
          </p:cNvSpPr>
          <p:nvPr>
            <p:ph type="ftr" sz="quarter" idx="11"/>
          </p:nvPr>
        </p:nvSpPr>
        <p:spPr/>
        <p:txBody>
          <a:bodyPr/>
          <a:lstStyle/>
          <a:p>
            <a:endParaRPr lang="el-GR" dirty="0"/>
          </a:p>
        </p:txBody>
      </p:sp>
      <p:sp>
        <p:nvSpPr>
          <p:cNvPr id="7" name="Slide Number Placeholder 6"/>
          <p:cNvSpPr>
            <a:spLocks noGrp="1"/>
          </p:cNvSpPr>
          <p:nvPr>
            <p:ph type="sldNum" sz="quarter" idx="12"/>
          </p:nvPr>
        </p:nvSpPr>
        <p:spPr/>
        <p:txBody>
          <a:bodyPr/>
          <a:lstStyle/>
          <a:p>
            <a:fld id="{4626CA44-4CC2-4C4D-BD1E-02F1CA93C975}" type="slidenum">
              <a:rPr lang="el-GR" smtClean="0"/>
              <a:pPr/>
              <a:t>‹#›</a:t>
            </a:fld>
            <a:endParaRPr lang="el-GR"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Τίτλος και Κατακόρυφο κείμενο">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l-GR"/>
              <a:t>Στυλ κύριου τίτλου</a:t>
            </a:r>
            <a:endParaRPr lang="en-US"/>
          </a:p>
        </p:txBody>
      </p:sp>
      <p:sp>
        <p:nvSpPr>
          <p:cNvPr id="3" name="Vertical Text Placeholder 2"/>
          <p:cNvSpPr>
            <a:spLocks noGrp="1"/>
          </p:cNvSpPr>
          <p:nvPr>
            <p:ph type="body" orient="vert" idx="1"/>
          </p:nvPr>
        </p:nvSpPr>
        <p:spPr/>
        <p:txBody>
          <a:bodyPr vert="eaVert"/>
          <a:lstStyle/>
          <a:p>
            <a:pPr lvl="0"/>
            <a:r>
              <a:rPr lang="el-GR"/>
              <a:t>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endParaRPr lang="en-US"/>
          </a:p>
        </p:txBody>
      </p:sp>
      <p:sp>
        <p:nvSpPr>
          <p:cNvPr id="4" name="Date Placeholder 3"/>
          <p:cNvSpPr>
            <a:spLocks noGrp="1"/>
          </p:cNvSpPr>
          <p:nvPr>
            <p:ph type="dt" sz="half" idx="10"/>
          </p:nvPr>
        </p:nvSpPr>
        <p:spPr/>
        <p:txBody>
          <a:bodyPr/>
          <a:lstStyle/>
          <a:p>
            <a:fld id="{466BB020-1FC2-41C5-8700-2D102A330A61}" type="datetimeFigureOut">
              <a:rPr lang="el-GR" smtClean="0"/>
              <a:pPr/>
              <a:t>1/4/2025</a:t>
            </a:fld>
            <a:endParaRPr lang="el-GR" dirty="0"/>
          </a:p>
        </p:txBody>
      </p:sp>
      <p:sp>
        <p:nvSpPr>
          <p:cNvPr id="5" name="Footer Placeholder 4"/>
          <p:cNvSpPr>
            <a:spLocks noGrp="1"/>
          </p:cNvSpPr>
          <p:nvPr>
            <p:ph type="ftr" sz="quarter" idx="11"/>
          </p:nvPr>
        </p:nvSpPr>
        <p:spPr/>
        <p:txBody>
          <a:bodyPr/>
          <a:lstStyle/>
          <a:p>
            <a:endParaRPr lang="el-GR" dirty="0"/>
          </a:p>
        </p:txBody>
      </p:sp>
      <p:sp>
        <p:nvSpPr>
          <p:cNvPr id="6" name="Slide Number Placeholder 5"/>
          <p:cNvSpPr>
            <a:spLocks noGrp="1"/>
          </p:cNvSpPr>
          <p:nvPr>
            <p:ph type="sldNum" sz="quarter" idx="12"/>
          </p:nvPr>
        </p:nvSpPr>
        <p:spPr/>
        <p:txBody>
          <a:bodyPr/>
          <a:lstStyle/>
          <a:p>
            <a:fld id="{4626CA44-4CC2-4C4D-BD1E-02F1CA93C975}" type="slidenum">
              <a:rPr lang="el-GR" smtClean="0"/>
              <a:pPr/>
              <a:t>‹#›</a:t>
            </a:fld>
            <a:endParaRPr lang="el-GR"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Κατακόρυφος τίτλος και Κείμενο">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248400" y="1826709"/>
            <a:ext cx="1492499" cy="4484454"/>
          </a:xfrm>
        </p:spPr>
        <p:txBody>
          <a:bodyPr vert="eaVert"/>
          <a:lstStyle/>
          <a:p>
            <a:r>
              <a:rPr lang="el-GR"/>
              <a:t>Στυλ κύριου τίτλου</a:t>
            </a:r>
            <a:endParaRPr lang="en-US"/>
          </a:p>
        </p:txBody>
      </p:sp>
      <p:sp>
        <p:nvSpPr>
          <p:cNvPr id="3" name="Vertical Text Placeholder 2"/>
          <p:cNvSpPr>
            <a:spLocks noGrp="1"/>
          </p:cNvSpPr>
          <p:nvPr>
            <p:ph type="body" orient="vert" idx="1"/>
          </p:nvPr>
        </p:nvSpPr>
        <p:spPr>
          <a:xfrm>
            <a:off x="854524" y="1826709"/>
            <a:ext cx="5241476" cy="4484454"/>
          </a:xfrm>
        </p:spPr>
        <p:txBody>
          <a:bodyPr vert="eaVert"/>
          <a:lstStyle/>
          <a:p>
            <a:pPr lvl="0"/>
            <a:r>
              <a:rPr lang="el-GR"/>
              <a:t>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endParaRPr lang="en-US"/>
          </a:p>
        </p:txBody>
      </p:sp>
      <p:sp>
        <p:nvSpPr>
          <p:cNvPr id="4" name="Date Placeholder 3"/>
          <p:cNvSpPr>
            <a:spLocks noGrp="1"/>
          </p:cNvSpPr>
          <p:nvPr>
            <p:ph type="dt" sz="half" idx="10"/>
          </p:nvPr>
        </p:nvSpPr>
        <p:spPr/>
        <p:txBody>
          <a:bodyPr/>
          <a:lstStyle/>
          <a:p>
            <a:fld id="{466BB020-1FC2-41C5-8700-2D102A330A61}" type="datetimeFigureOut">
              <a:rPr lang="el-GR" smtClean="0"/>
              <a:pPr/>
              <a:t>1/4/2025</a:t>
            </a:fld>
            <a:endParaRPr lang="el-GR" dirty="0"/>
          </a:p>
        </p:txBody>
      </p:sp>
      <p:sp>
        <p:nvSpPr>
          <p:cNvPr id="5" name="Footer Placeholder 4"/>
          <p:cNvSpPr>
            <a:spLocks noGrp="1"/>
          </p:cNvSpPr>
          <p:nvPr>
            <p:ph type="ftr" sz="quarter" idx="11"/>
          </p:nvPr>
        </p:nvSpPr>
        <p:spPr/>
        <p:txBody>
          <a:bodyPr/>
          <a:lstStyle/>
          <a:p>
            <a:endParaRPr lang="el-GR" dirty="0"/>
          </a:p>
        </p:txBody>
      </p:sp>
      <p:sp>
        <p:nvSpPr>
          <p:cNvPr id="6" name="Slide Number Placeholder 5"/>
          <p:cNvSpPr>
            <a:spLocks noGrp="1"/>
          </p:cNvSpPr>
          <p:nvPr>
            <p:ph type="sldNum" sz="quarter" idx="12"/>
          </p:nvPr>
        </p:nvSpPr>
        <p:spPr/>
        <p:txBody>
          <a:bodyPr/>
          <a:lstStyle/>
          <a:p>
            <a:fld id="{4626CA44-4CC2-4C4D-BD1E-02F1CA93C975}" type="slidenum">
              <a:rPr lang="el-GR" smtClean="0"/>
              <a:pPr/>
              <a:t>‹#›</a:t>
            </a:fld>
            <a:endParaRPr lang="el-GR" dirty="0"/>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clipArtAndTx">
  <p:cSld name="Τίτλος, Clip Art και Κείμενο">
    <p:spTree>
      <p:nvGrpSpPr>
        <p:cNvPr id="1" name=""/>
        <p:cNvGrpSpPr/>
        <p:nvPr/>
      </p:nvGrpSpPr>
      <p:grpSpPr>
        <a:xfrm>
          <a:off x="0" y="0"/>
          <a:ext cx="0" cy="0"/>
          <a:chOff x="0" y="0"/>
          <a:chExt cx="0" cy="0"/>
        </a:xfrm>
      </p:grpSpPr>
      <p:sp>
        <p:nvSpPr>
          <p:cNvPr id="2" name="1 - Τίτλος"/>
          <p:cNvSpPr>
            <a:spLocks noGrp="1"/>
          </p:cNvSpPr>
          <p:nvPr>
            <p:ph type="title"/>
          </p:nvPr>
        </p:nvSpPr>
        <p:spPr>
          <a:xfrm>
            <a:off x="1066800" y="304800"/>
            <a:ext cx="7543800" cy="1431925"/>
          </a:xfrm>
        </p:spPr>
        <p:txBody>
          <a:bodyPr/>
          <a:lstStyle/>
          <a:p>
            <a:r>
              <a:rPr lang="el-GR"/>
              <a:t>Kλικ για επεξεργασία του τίτλου</a:t>
            </a:r>
          </a:p>
        </p:txBody>
      </p:sp>
      <p:sp>
        <p:nvSpPr>
          <p:cNvPr id="3" name="2 - Θέση ClipArt"/>
          <p:cNvSpPr>
            <a:spLocks noGrp="1"/>
          </p:cNvSpPr>
          <p:nvPr>
            <p:ph type="clipArt" sz="half" idx="1"/>
          </p:nvPr>
        </p:nvSpPr>
        <p:spPr>
          <a:xfrm>
            <a:off x="1066800" y="1981200"/>
            <a:ext cx="3695700" cy="4114800"/>
          </a:xfrm>
        </p:spPr>
        <p:txBody>
          <a:bodyPr/>
          <a:lstStyle/>
          <a:p>
            <a:pPr lvl="0"/>
            <a:endParaRPr lang="el-GR" noProof="0"/>
          </a:p>
        </p:txBody>
      </p:sp>
      <p:sp>
        <p:nvSpPr>
          <p:cNvPr id="4" name="3 - Θέση κειμένου"/>
          <p:cNvSpPr>
            <a:spLocks noGrp="1"/>
          </p:cNvSpPr>
          <p:nvPr>
            <p:ph type="body" sz="half" idx="2"/>
          </p:nvPr>
        </p:nvSpPr>
        <p:spPr>
          <a:xfrm>
            <a:off x="4914900" y="1981200"/>
            <a:ext cx="3695700" cy="4114800"/>
          </a:xfrm>
        </p:spPr>
        <p:txBody>
          <a:bodyPr/>
          <a:lstStyle/>
          <a:p>
            <a:pPr lvl="0"/>
            <a:r>
              <a:rPr lang="el-GR"/>
              <a:t>Kλικ για επεξεργασία των στυλ του υποδείγματος</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p>
        </p:txBody>
      </p:sp>
      <p:sp>
        <p:nvSpPr>
          <p:cNvPr id="5" name="Rectangle 17"/>
          <p:cNvSpPr>
            <a:spLocks noGrp="1" noChangeArrowheads="1"/>
          </p:cNvSpPr>
          <p:nvPr>
            <p:ph type="dt" sz="half" idx="10"/>
          </p:nvPr>
        </p:nvSpPr>
        <p:spPr>
          <a:ln/>
        </p:spPr>
        <p:txBody>
          <a:bodyPr/>
          <a:lstStyle>
            <a:lvl1pPr>
              <a:defRPr/>
            </a:lvl1pPr>
          </a:lstStyle>
          <a:p>
            <a:pPr>
              <a:defRPr/>
            </a:pPr>
            <a:endParaRPr lang="el-GR"/>
          </a:p>
        </p:txBody>
      </p:sp>
      <p:sp>
        <p:nvSpPr>
          <p:cNvPr id="6" name="Rectangle 18"/>
          <p:cNvSpPr>
            <a:spLocks noGrp="1" noChangeArrowheads="1"/>
          </p:cNvSpPr>
          <p:nvPr>
            <p:ph type="ftr" sz="quarter" idx="11"/>
          </p:nvPr>
        </p:nvSpPr>
        <p:spPr>
          <a:ln/>
        </p:spPr>
        <p:txBody>
          <a:bodyPr/>
          <a:lstStyle>
            <a:lvl1pPr>
              <a:defRPr/>
            </a:lvl1pPr>
          </a:lstStyle>
          <a:p>
            <a:pPr>
              <a:defRPr/>
            </a:pPr>
            <a:endParaRPr lang="el-GR"/>
          </a:p>
        </p:txBody>
      </p:sp>
      <p:sp>
        <p:nvSpPr>
          <p:cNvPr id="7" name="Rectangle 19"/>
          <p:cNvSpPr>
            <a:spLocks noGrp="1" noChangeArrowheads="1"/>
          </p:cNvSpPr>
          <p:nvPr>
            <p:ph type="sldNum" sz="quarter" idx="12"/>
          </p:nvPr>
        </p:nvSpPr>
        <p:spPr>
          <a:ln/>
        </p:spPr>
        <p:txBody>
          <a:bodyPr/>
          <a:lstStyle>
            <a:lvl1pPr>
              <a:defRPr/>
            </a:lvl1pPr>
          </a:lstStyle>
          <a:p>
            <a:pPr>
              <a:defRPr/>
            </a:pPr>
            <a:fld id="{484D3692-8902-452F-8C13-163BA1FD35BC}" type="slidenum">
              <a:rPr lang="el-GR"/>
              <a:pPr>
                <a:defRPr/>
              </a:pPr>
              <a:t>‹#›</a:t>
            </a:fld>
            <a:endParaRPr lang="el-G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2"/>
      </p:bgRef>
    </p:bg>
    <p:spTree>
      <p:nvGrpSpPr>
        <p:cNvPr id="1" name=""/>
        <p:cNvGrpSpPr/>
        <p:nvPr/>
      </p:nvGrpSpPr>
      <p:grpSpPr>
        <a:xfrm>
          <a:off x="0" y="0"/>
          <a:ext cx="0" cy="0"/>
          <a:chOff x="0" y="0"/>
          <a:chExt cx="0" cy="0"/>
        </a:xfrm>
      </p:grpSpPr>
      <p:sp>
        <p:nvSpPr>
          <p:cNvPr id="10" name="Rectangle 9"/>
          <p:cNvSpPr/>
          <p:nvPr/>
        </p:nvSpPr>
        <p:spPr>
          <a:xfrm>
            <a:off x="8435268" y="573807"/>
            <a:ext cx="86236" cy="572316"/>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p:cNvSpPr/>
          <p:nvPr/>
        </p:nvSpPr>
        <p:spPr>
          <a:xfrm>
            <a:off x="8569419" y="573807"/>
            <a:ext cx="576072" cy="572316"/>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Placeholder 1"/>
          <p:cNvSpPr>
            <a:spLocks noGrp="1"/>
          </p:cNvSpPr>
          <p:nvPr>
            <p:ph type="title"/>
          </p:nvPr>
        </p:nvSpPr>
        <p:spPr>
          <a:xfrm>
            <a:off x="914400" y="1544715"/>
            <a:ext cx="7315200" cy="1154097"/>
          </a:xfrm>
          <a:prstGeom prst="rect">
            <a:avLst/>
          </a:prstGeom>
        </p:spPr>
        <p:txBody>
          <a:bodyPr vert="horz" lIns="91440" tIns="45720" rIns="91440" bIns="45720" rtlCol="0" anchor="b">
            <a:normAutofit/>
          </a:bodyPr>
          <a:lstStyle/>
          <a:p>
            <a:r>
              <a:rPr lang="el-GR"/>
              <a:t>Στυλ κύριου τίτλου</a:t>
            </a:r>
            <a:endParaRPr lang="en-US" dirty="0"/>
          </a:p>
        </p:txBody>
      </p:sp>
      <p:sp>
        <p:nvSpPr>
          <p:cNvPr id="3" name="Text Placeholder 2"/>
          <p:cNvSpPr>
            <a:spLocks noGrp="1"/>
          </p:cNvSpPr>
          <p:nvPr>
            <p:ph type="body" idx="1"/>
          </p:nvPr>
        </p:nvSpPr>
        <p:spPr>
          <a:xfrm>
            <a:off x="914400" y="2769833"/>
            <a:ext cx="7315200" cy="3539527"/>
          </a:xfrm>
          <a:prstGeom prst="rect">
            <a:avLst/>
          </a:prstGeom>
        </p:spPr>
        <p:txBody>
          <a:bodyPr vert="horz" lIns="91440" tIns="45720" rIns="91440" bIns="45720" rtlCol="0">
            <a:normAutofit/>
          </a:bodyPr>
          <a:lstStyle/>
          <a:p>
            <a:pPr lvl="0"/>
            <a:r>
              <a:rPr lang="el-GR"/>
              <a:t>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endParaRPr lang="en-US" dirty="0"/>
          </a:p>
        </p:txBody>
      </p:sp>
      <p:sp>
        <p:nvSpPr>
          <p:cNvPr id="4" name="Date Placeholder 3"/>
          <p:cNvSpPr>
            <a:spLocks noGrp="1"/>
          </p:cNvSpPr>
          <p:nvPr>
            <p:ph type="dt" sz="half" idx="2"/>
          </p:nvPr>
        </p:nvSpPr>
        <p:spPr>
          <a:xfrm>
            <a:off x="6007690" y="548797"/>
            <a:ext cx="1189132" cy="297918"/>
          </a:xfrm>
          <a:prstGeom prst="rect">
            <a:avLst/>
          </a:prstGeom>
        </p:spPr>
        <p:txBody>
          <a:bodyPr vert="horz" lIns="91440" tIns="45720" rIns="91440" bIns="45720" rtlCol="0" anchor="ctr"/>
          <a:lstStyle>
            <a:lvl1pPr algn="l">
              <a:defRPr sz="1200">
                <a:solidFill>
                  <a:schemeClr val="tx1">
                    <a:alpha val="50000"/>
                  </a:schemeClr>
                </a:solidFill>
              </a:defRPr>
            </a:lvl1pPr>
          </a:lstStyle>
          <a:p>
            <a:fld id="{466BB020-1FC2-41C5-8700-2D102A330A61}" type="datetimeFigureOut">
              <a:rPr lang="el-GR" smtClean="0"/>
              <a:pPr/>
              <a:t>1/4/2025</a:t>
            </a:fld>
            <a:endParaRPr lang="el-GR" dirty="0"/>
          </a:p>
        </p:txBody>
      </p:sp>
      <p:sp>
        <p:nvSpPr>
          <p:cNvPr id="6" name="Slide Number Placeholder 5"/>
          <p:cNvSpPr>
            <a:spLocks noGrp="1"/>
          </p:cNvSpPr>
          <p:nvPr>
            <p:ph type="sldNum" sz="quarter" idx="4"/>
          </p:nvPr>
        </p:nvSpPr>
        <p:spPr>
          <a:xfrm>
            <a:off x="7314415" y="548797"/>
            <a:ext cx="941203" cy="301752"/>
          </a:xfrm>
          <a:prstGeom prst="rect">
            <a:avLst/>
          </a:prstGeom>
        </p:spPr>
        <p:txBody>
          <a:bodyPr vert="horz" lIns="91440" tIns="45720" rIns="91440" bIns="45720" rtlCol="0" anchor="ctr"/>
          <a:lstStyle>
            <a:lvl1pPr algn="r">
              <a:defRPr sz="1200">
                <a:solidFill>
                  <a:schemeClr val="tx1"/>
                </a:solidFill>
              </a:defRPr>
            </a:lvl1pPr>
          </a:lstStyle>
          <a:p>
            <a:fld id="{4626CA44-4CC2-4C4D-BD1E-02F1CA93C975}" type="slidenum">
              <a:rPr lang="el-GR" smtClean="0"/>
              <a:pPr/>
              <a:t>‹#›</a:t>
            </a:fld>
            <a:endParaRPr lang="el-GR" dirty="0"/>
          </a:p>
        </p:txBody>
      </p:sp>
      <p:sp>
        <p:nvSpPr>
          <p:cNvPr id="5" name="Footer Placeholder 4"/>
          <p:cNvSpPr>
            <a:spLocks noGrp="1"/>
          </p:cNvSpPr>
          <p:nvPr>
            <p:ph type="ftr" sz="quarter" idx="3"/>
          </p:nvPr>
        </p:nvSpPr>
        <p:spPr>
          <a:xfrm>
            <a:off x="6008688" y="855956"/>
            <a:ext cx="2246489" cy="301227"/>
          </a:xfrm>
          <a:prstGeom prst="rect">
            <a:avLst/>
          </a:prstGeom>
        </p:spPr>
        <p:txBody>
          <a:bodyPr vert="horz" lIns="91440" tIns="0" rIns="91440" bIns="45720" rtlCol="0" anchor="t"/>
          <a:lstStyle>
            <a:lvl1pPr algn="l">
              <a:defRPr sz="1000">
                <a:solidFill>
                  <a:schemeClr val="tx1"/>
                </a:solidFill>
              </a:defRPr>
            </a:lvl1pPr>
          </a:lstStyle>
          <a:p>
            <a:endParaRPr lang="el-GR" dirty="0"/>
          </a:p>
        </p:txBody>
      </p:sp>
    </p:spTree>
  </p:cSld>
  <p:clrMap bg1="dk1" tx1="lt1" bg2="dk2" tx2="lt2" accent1="accent1" accent2="accent2" accent3="accent3" accent4="accent4" accent5="accent5" accent6="accent6" hlink="hlink" folHlink="folHlink"/>
  <p:sldLayoutIdLst>
    <p:sldLayoutId id="2147483751" r:id="rId1"/>
    <p:sldLayoutId id="2147483752" r:id="rId2"/>
    <p:sldLayoutId id="2147483753" r:id="rId3"/>
    <p:sldLayoutId id="2147483754" r:id="rId4"/>
    <p:sldLayoutId id="2147483755" r:id="rId5"/>
    <p:sldLayoutId id="2147483756" r:id="rId6"/>
    <p:sldLayoutId id="2147483757" r:id="rId7"/>
    <p:sldLayoutId id="2147483758" r:id="rId8"/>
    <p:sldLayoutId id="2147483759" r:id="rId9"/>
    <p:sldLayoutId id="2147483760" r:id="rId10"/>
    <p:sldLayoutId id="2147483761" r:id="rId11"/>
    <p:sldLayoutId id="2147483762" r:id="rId12"/>
  </p:sldLayoutIdLst>
  <p:txStyles>
    <p:titleStyle>
      <a:lvl1pPr algn="l" defTabSz="914400" rtl="0" eaLnBrk="1" latinLnBrk="0" hangingPunct="1">
        <a:spcBef>
          <a:spcPct val="0"/>
        </a:spcBef>
        <a:buNone/>
        <a:defRPr sz="4000" kern="1200">
          <a:solidFill>
            <a:schemeClr val="tx2"/>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28600" indent="-182880" algn="l" defTabSz="914400" rtl="0" eaLnBrk="1" latinLnBrk="0" hangingPunct="1">
        <a:spcBef>
          <a:spcPct val="20000"/>
        </a:spcBef>
        <a:buClr>
          <a:schemeClr val="tx2"/>
        </a:buClr>
        <a:buFont typeface="Wingdings" charset="2"/>
        <a:buChar char="§"/>
        <a:defRPr sz="2000" kern="1200">
          <a:solidFill>
            <a:schemeClr val="tx1"/>
          </a:solidFill>
          <a:latin typeface="+mn-lt"/>
          <a:ea typeface="+mn-ea"/>
          <a:cs typeface="+mn-cs"/>
        </a:defRPr>
      </a:lvl1pPr>
      <a:lvl2pPr marL="502920" indent="-182880" algn="l" defTabSz="914400" rtl="0" eaLnBrk="1" latinLnBrk="0" hangingPunct="1">
        <a:spcBef>
          <a:spcPct val="20000"/>
        </a:spcBef>
        <a:buClr>
          <a:schemeClr val="tx2"/>
        </a:buClr>
        <a:buFont typeface="Wingdings" charset="2"/>
        <a:buChar char="§"/>
        <a:defRPr sz="1800" kern="1200">
          <a:solidFill>
            <a:schemeClr val="tx1"/>
          </a:solidFill>
          <a:latin typeface="+mn-lt"/>
          <a:ea typeface="+mn-ea"/>
          <a:cs typeface="+mn-cs"/>
        </a:defRPr>
      </a:lvl2pPr>
      <a:lvl3pPr marL="685800" indent="-182880" algn="l" defTabSz="914400" rtl="0" eaLnBrk="1" latinLnBrk="0" hangingPunct="1">
        <a:spcBef>
          <a:spcPct val="20000"/>
        </a:spcBef>
        <a:buClr>
          <a:schemeClr val="tx2"/>
        </a:buClr>
        <a:buFont typeface="Wingdings" charset="2"/>
        <a:buChar char="§"/>
        <a:defRPr sz="1600" kern="1200">
          <a:solidFill>
            <a:schemeClr val="tx1"/>
          </a:solidFill>
          <a:latin typeface="+mn-lt"/>
          <a:ea typeface="+mn-ea"/>
          <a:cs typeface="+mn-cs"/>
        </a:defRPr>
      </a:lvl3pPr>
      <a:lvl4pPr marL="914400" indent="-182880" algn="l" defTabSz="914400" rtl="0" eaLnBrk="1" latinLnBrk="0" hangingPunct="1">
        <a:spcBef>
          <a:spcPct val="20000"/>
        </a:spcBef>
        <a:buClr>
          <a:schemeClr val="tx2"/>
        </a:buClr>
        <a:buFont typeface="Wingdings" charset="2"/>
        <a:buChar char="§"/>
        <a:defRPr sz="1400" kern="1200">
          <a:solidFill>
            <a:schemeClr val="tx1"/>
          </a:solidFill>
          <a:latin typeface="+mn-lt"/>
          <a:ea typeface="+mn-ea"/>
          <a:cs typeface="+mn-cs"/>
        </a:defRPr>
      </a:lvl4pPr>
      <a:lvl5pPr marL="1143000" indent="-182880" algn="l" defTabSz="914400" rtl="0" eaLnBrk="1" latinLnBrk="0" hangingPunct="1">
        <a:spcBef>
          <a:spcPct val="20000"/>
        </a:spcBef>
        <a:buClr>
          <a:schemeClr val="tx2"/>
        </a:buClr>
        <a:buFont typeface="Wingdings" charset="2"/>
        <a:buChar char="§"/>
        <a:defRPr sz="1400" kern="1200">
          <a:solidFill>
            <a:schemeClr val="tx1"/>
          </a:solidFill>
          <a:latin typeface="+mn-lt"/>
          <a:ea typeface="+mn-ea"/>
          <a:cs typeface="+mn-cs"/>
        </a:defRPr>
      </a:lvl5pPr>
      <a:lvl6pPr marL="13716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6pPr>
      <a:lvl7pPr marL="16002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7pPr>
      <a:lvl8pPr marL="18288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8pPr>
      <a:lvl9pPr marL="2057400" indent="-182880" algn="l" defTabSz="914400" rtl="0" eaLnBrk="1" latinLnBrk="0" hangingPunct="1">
        <a:spcBef>
          <a:spcPct val="20000"/>
        </a:spcBef>
        <a:buClr>
          <a:schemeClr val="tx2"/>
        </a:buClr>
        <a:buFont typeface="Wingdings" pitchFamily="2"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png"/><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8.png"/><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Layout" Target="../slideLayouts/slideLayout8.xml"/></Relationships>
</file>

<file path=ppt/slides/_rels/slide22.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13.jpe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Layout" Target="../slideLayouts/slideLayout8.xml"/></Relationships>
</file>

<file path=ppt/slides/_rels/slide28.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Layout" Target="../slideLayouts/slideLayout8.xml"/></Relationships>
</file>

<file path=ppt/slides/_rels/slide29.xml.rels><?xml version="1.0" encoding="UTF-8" standalone="yes"?>
<Relationships xmlns="http://schemas.openxmlformats.org/package/2006/relationships"><Relationship Id="rId2" Type="http://schemas.openxmlformats.org/officeDocument/2006/relationships/image" Target="../media/image16.jpeg"/><Relationship Id="rId1" Type="http://schemas.openxmlformats.org/officeDocument/2006/relationships/slideLayout" Target="../slideLayouts/slideLayout8.xml"/></Relationships>
</file>

<file path=ppt/slides/_rels/slide30.xml.rels><?xml version="1.0" encoding="UTF-8" standalone="yes"?>
<Relationships xmlns="http://schemas.openxmlformats.org/package/2006/relationships"><Relationship Id="rId2" Type="http://schemas.openxmlformats.org/officeDocument/2006/relationships/image" Target="../media/image17.jpeg"/><Relationship Id="rId1" Type="http://schemas.openxmlformats.org/officeDocument/2006/relationships/slideLayout" Target="../slideLayouts/slideLayout6.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image" Target="../media/image18.jpeg"/><Relationship Id="rId1" Type="http://schemas.openxmlformats.org/officeDocument/2006/relationships/slideLayout" Target="../slideLayouts/slideLayout7.xml"/></Relationships>
</file>

<file path=ppt/slides/_rels/slide35.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Layout" Target="../slideLayouts/slideLayout8.xml"/></Relationships>
</file>

<file path=ppt/slides/_rels/slide36.xml.rels><?xml version="1.0" encoding="UTF-8" standalone="yes"?>
<Relationships xmlns="http://schemas.openxmlformats.org/package/2006/relationships"><Relationship Id="rId2" Type="http://schemas.openxmlformats.org/officeDocument/2006/relationships/image" Target="../media/image20.jpeg"/><Relationship Id="rId1" Type="http://schemas.openxmlformats.org/officeDocument/2006/relationships/slideLayout" Target="../slideLayouts/slideLayout7.xml"/></Relationships>
</file>

<file path=ppt/slides/_rels/slide37.xml.rels><?xml version="1.0" encoding="UTF-8" standalone="yes"?>
<Relationships xmlns="http://schemas.openxmlformats.org/package/2006/relationships"><Relationship Id="rId2" Type="http://schemas.openxmlformats.org/officeDocument/2006/relationships/image" Target="../media/image21.tiff"/><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2" Type="http://schemas.openxmlformats.org/officeDocument/2006/relationships/image" Target="../media/image22.jpeg"/><Relationship Id="rId1" Type="http://schemas.openxmlformats.org/officeDocument/2006/relationships/slideLayout" Target="../slideLayouts/slideLayout8.xml"/></Relationships>
</file>

<file path=ppt/slides/_rels/slide39.xml.rels><?xml version="1.0" encoding="UTF-8" standalone="yes"?>
<Relationships xmlns="http://schemas.openxmlformats.org/package/2006/relationships"><Relationship Id="rId3" Type="http://schemas.openxmlformats.org/officeDocument/2006/relationships/image" Target="../media/image24.jpeg"/><Relationship Id="rId2" Type="http://schemas.openxmlformats.org/officeDocument/2006/relationships/image" Target="../media/image23.jpeg"/><Relationship Id="rId1" Type="http://schemas.openxmlformats.org/officeDocument/2006/relationships/slideLayout" Target="../slideLayouts/slideLayout8.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2" Type="http://schemas.openxmlformats.org/officeDocument/2006/relationships/image" Target="../media/image26.jpeg"/><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2" Type="http://schemas.openxmlformats.org/officeDocument/2006/relationships/image" Target="../media/image27.jpeg"/><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3" Type="http://schemas.openxmlformats.org/officeDocument/2006/relationships/image" Target="../media/image29.jpeg"/><Relationship Id="rId2" Type="http://schemas.openxmlformats.org/officeDocument/2006/relationships/image" Target="../media/image28.jpeg"/><Relationship Id="rId1" Type="http://schemas.openxmlformats.org/officeDocument/2006/relationships/slideLayout" Target="../slideLayouts/slideLayout12.xml"/></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2" Type="http://schemas.openxmlformats.org/officeDocument/2006/relationships/image" Target="../media/image30.jpeg"/><Relationship Id="rId1" Type="http://schemas.openxmlformats.org/officeDocument/2006/relationships/slideLayout" Target="../slideLayouts/slideLayout7.xml"/></Relationships>
</file>

<file path=ppt/slides/_rels/slide61.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hyperlink" Target="http://www.google.gr/url?sa=i&amp;rct=j&amp;q=%CE%B4%CF%81%CE%BF%CF%83%CE%BF%CF%83%CF%84%CE%B1%CE%BB%CE%AF%CE%B4%CE%B5%CF%82&amp;source=images&amp;cd=&amp;cad=rja&amp;docid=slE8AkXhDjzEjM&amp;tbnid=IDymYgsgc8f_uM:&amp;ved=0CAUQjRw&amp;url=http://cloudconnected.pblogs.gr/2009/02/filia-drosostalides.html&amp;ei=YU8NUeK6LsbJtQaAo4H4Aw&amp;bvm=bv.41867550,d.Yms&amp;psig=AFQjCNHnHnkm6Sycv4T8Dc54tKo-y5Z19w&amp;ust=1359912827113702" TargetMode="Externa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ctrTitle"/>
          </p:nvPr>
        </p:nvSpPr>
        <p:spPr>
          <a:xfrm>
            <a:off x="539552" y="3933056"/>
            <a:ext cx="8458200" cy="1214446"/>
          </a:xfrm>
        </p:spPr>
        <p:txBody>
          <a:bodyPr>
            <a:normAutofit/>
          </a:bodyPr>
          <a:lstStyle/>
          <a:p>
            <a:pPr algn="ctr"/>
            <a:r>
              <a:rPr lang="el-GR" sz="2400" b="1" dirty="0">
                <a:latin typeface="Arial" pitchFamily="34" charset="0"/>
                <a:cs typeface="Arial" pitchFamily="34" charset="0"/>
              </a:rPr>
              <a:t>ΕΠΕΙΓΟΥΣΑ ΚΑΙ ΠΑΡΗΓΟΡΗΤΙΚΗ ΑΚΤΙΝΟΘΕΡΑΠΕΙΑ</a:t>
            </a:r>
          </a:p>
        </p:txBody>
      </p:sp>
      <p:sp>
        <p:nvSpPr>
          <p:cNvPr id="3" name="2 - Υπότιτλος"/>
          <p:cNvSpPr>
            <a:spLocks noGrp="1"/>
          </p:cNvSpPr>
          <p:nvPr>
            <p:ph type="subTitle" idx="1"/>
          </p:nvPr>
        </p:nvSpPr>
        <p:spPr>
          <a:xfrm>
            <a:off x="381000" y="500042"/>
            <a:ext cx="8458200" cy="2071702"/>
          </a:xfrm>
        </p:spPr>
        <p:txBody>
          <a:bodyPr>
            <a:normAutofit/>
          </a:bodyPr>
          <a:lstStyle/>
          <a:p>
            <a:pPr algn="ctr"/>
            <a:endParaRPr lang="en-US" sz="1400" i="1" dirty="0">
              <a:latin typeface="Arial" pitchFamily="34" charset="0"/>
              <a:cs typeface="Arial" pitchFamily="34" charset="0"/>
            </a:endParaRPr>
          </a:p>
          <a:p>
            <a:pPr algn="ctr"/>
            <a:endParaRPr lang="en-US" sz="1400" i="1" dirty="0">
              <a:latin typeface="Arial" pitchFamily="34" charset="0"/>
              <a:cs typeface="Arial" pitchFamily="34" charset="0"/>
            </a:endParaRPr>
          </a:p>
          <a:p>
            <a:pPr algn="ctr"/>
            <a:endParaRPr lang="en-US" sz="1400" i="1" dirty="0">
              <a:latin typeface="Arial" pitchFamily="34" charset="0"/>
              <a:cs typeface="Arial" pitchFamily="34" charset="0"/>
            </a:endParaRPr>
          </a:p>
          <a:p>
            <a:pPr algn="ctr"/>
            <a:r>
              <a:rPr lang="el-GR" sz="1400" i="1" dirty="0">
                <a:latin typeface="Arial" pitchFamily="34" charset="0"/>
                <a:cs typeface="Arial" pitchFamily="34" charset="0"/>
              </a:rPr>
              <a:t>ΜΠΑΛΑΦΟΥΤΑ ΜΥΡΣΙΝΗ</a:t>
            </a:r>
          </a:p>
          <a:p>
            <a:pPr algn="ctr"/>
            <a:r>
              <a:rPr lang="el-GR" sz="1400" i="1" dirty="0">
                <a:latin typeface="Arial" pitchFamily="34" charset="0"/>
                <a:cs typeface="Arial" pitchFamily="34" charset="0"/>
              </a:rPr>
              <a:t>ΑΚΤΙΝΟΘΕΡΑΠΕΥΤΗΣ  ΟΓΚΟΛΟΓΟΣ</a:t>
            </a:r>
          </a:p>
          <a:p>
            <a:pPr algn="ctr"/>
            <a:r>
              <a:rPr lang="el-GR" sz="1400" i="1" dirty="0">
                <a:latin typeface="Arial" pitchFamily="34" charset="0"/>
                <a:cs typeface="Arial" pitchFamily="34" charset="0"/>
              </a:rPr>
              <a:t>ΕΠΙΚ. ΚΑΘΗΓΗΤΡΙΑ ΠΑΔΑ</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normAutofit/>
          </a:bodyPr>
          <a:lstStyle/>
          <a:p>
            <a:pPr algn="ctr"/>
            <a:r>
              <a:rPr lang="el-GR" sz="28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Ιπποκράτους αφορισμοί 16 </a:t>
            </a:r>
          </a:p>
        </p:txBody>
      </p:sp>
      <p:sp>
        <p:nvSpPr>
          <p:cNvPr id="3" name="2 - Θέση περιεχομένου"/>
          <p:cNvSpPr>
            <a:spLocks noGrp="1"/>
          </p:cNvSpPr>
          <p:nvPr>
            <p:ph idx="1"/>
          </p:nvPr>
        </p:nvSpPr>
        <p:spPr>
          <a:xfrm>
            <a:off x="1115616" y="2780928"/>
            <a:ext cx="7056784" cy="3744416"/>
          </a:xfrm>
        </p:spPr>
        <p:txBody>
          <a:bodyPr>
            <a:normAutofit/>
          </a:bodyPr>
          <a:lstStyle/>
          <a:p>
            <a:pPr algn="ctr">
              <a:buNone/>
            </a:pPr>
            <a:r>
              <a:rPr lang="el-GR" sz="2400" dirty="0">
                <a:latin typeface="Arial" pitchFamily="34" charset="0"/>
                <a:cs typeface="Arial" pitchFamily="34" charset="0"/>
              </a:rPr>
              <a:t>       </a:t>
            </a:r>
            <a:r>
              <a:rPr lang="el-GR" sz="2800" dirty="0">
                <a:solidFill>
                  <a:srgbClr val="0070C0"/>
                </a:solidFill>
                <a:latin typeface="Arial" pitchFamily="34" charset="0"/>
                <a:cs typeface="Arial" pitchFamily="34" charset="0"/>
              </a:rPr>
              <a:t>Να θεραπεύεις ενίοτε,</a:t>
            </a:r>
          </a:p>
          <a:p>
            <a:pPr algn="ctr">
              <a:buNone/>
            </a:pPr>
            <a:r>
              <a:rPr lang="el-GR" sz="2800" dirty="0">
                <a:solidFill>
                  <a:srgbClr val="0070C0"/>
                </a:solidFill>
                <a:latin typeface="Arial" pitchFamily="34" charset="0"/>
                <a:cs typeface="Arial" pitchFamily="34" charset="0"/>
              </a:rPr>
              <a:t>  </a:t>
            </a:r>
          </a:p>
          <a:p>
            <a:pPr algn="ctr">
              <a:buNone/>
            </a:pPr>
            <a:r>
              <a:rPr lang="el-GR" sz="2800" dirty="0">
                <a:solidFill>
                  <a:srgbClr val="0070C0"/>
                </a:solidFill>
                <a:latin typeface="Arial" pitchFamily="34" charset="0"/>
                <a:cs typeface="Arial" pitchFamily="34" charset="0"/>
              </a:rPr>
              <a:t>       να ανακουφίζεις συχνά,</a:t>
            </a:r>
          </a:p>
          <a:p>
            <a:pPr algn="ctr">
              <a:buNone/>
            </a:pPr>
            <a:endParaRPr lang="el-GR" sz="2800" dirty="0">
              <a:solidFill>
                <a:srgbClr val="0070C0"/>
              </a:solidFill>
              <a:latin typeface="Arial" pitchFamily="34" charset="0"/>
              <a:cs typeface="Arial" pitchFamily="34" charset="0"/>
            </a:endParaRPr>
          </a:p>
          <a:p>
            <a:pPr algn="ctr">
              <a:buNone/>
            </a:pPr>
            <a:r>
              <a:rPr lang="el-GR" sz="2800" dirty="0">
                <a:solidFill>
                  <a:srgbClr val="0070C0"/>
                </a:solidFill>
                <a:latin typeface="Arial" pitchFamily="34" charset="0"/>
                <a:cs typeface="Arial" pitchFamily="34" charset="0"/>
              </a:rPr>
              <a:t>       να φροντίζεις πάντα .</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2 - Θέση περιεχομένου"/>
          <p:cNvSpPr>
            <a:spLocks noGrp="1"/>
          </p:cNvSpPr>
          <p:nvPr>
            <p:ph idx="1"/>
          </p:nvPr>
        </p:nvSpPr>
        <p:spPr>
          <a:xfrm>
            <a:off x="304800" y="1857364"/>
            <a:ext cx="8686800" cy="4222761"/>
          </a:xfrm>
        </p:spPr>
        <p:txBody>
          <a:bodyPr>
            <a:normAutofit/>
          </a:bodyPr>
          <a:lstStyle/>
          <a:p>
            <a:pPr>
              <a:buNone/>
            </a:pPr>
            <a:r>
              <a:rPr lang="el-GR" sz="2400" dirty="0">
                <a:solidFill>
                  <a:schemeClr val="tx1"/>
                </a:solidFill>
                <a:latin typeface="Arial" pitchFamily="34" charset="0"/>
                <a:cs typeface="Arial" pitchFamily="34" charset="0"/>
              </a:rPr>
              <a:t>Σήμερα στην Ευρώπη και Αμερική περίπου 1 σε 650 άτομα ηλικίας 20 – 44 χρόνων έχει επιβιώσει από παιδικό καρκίνο και τα ποσοστά ίασης, ξεπερνούν το 75% ως το 80% στις αρχές του αιώνα.</a:t>
            </a:r>
          </a:p>
          <a:p>
            <a:pPr>
              <a:buNone/>
            </a:pPr>
            <a:r>
              <a:rPr lang="el-GR" sz="2400" dirty="0">
                <a:solidFill>
                  <a:schemeClr val="tx1"/>
                </a:solidFill>
                <a:latin typeface="Arial" pitchFamily="34" charset="0"/>
                <a:cs typeface="Arial" pitchFamily="34" charset="0"/>
              </a:rPr>
              <a:t>Ωστόσο ο καρκίνος παραμένει η κύρια αιτία θανάτου στα παιδιά, μετά τα ατυχήματα.</a:t>
            </a:r>
          </a:p>
          <a:p>
            <a:pPr>
              <a:buNone/>
            </a:pPr>
            <a:r>
              <a:rPr lang="el-GR" sz="2400" dirty="0">
                <a:solidFill>
                  <a:schemeClr val="tx1"/>
                </a:solidFill>
                <a:latin typeface="Arial" pitchFamily="34" charset="0"/>
                <a:cs typeface="Arial" pitchFamily="34" charset="0"/>
              </a:rPr>
              <a:t>Το 20% - 25% των παιδιών με καρκίνο τελικά θα υποκύψουν στη νόσο.</a:t>
            </a: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2 - Θέση περιεχομένου"/>
          <p:cNvSpPr>
            <a:spLocks noGrp="1"/>
          </p:cNvSpPr>
          <p:nvPr>
            <p:ph idx="1"/>
          </p:nvPr>
        </p:nvSpPr>
        <p:spPr>
          <a:xfrm>
            <a:off x="107504" y="1268760"/>
            <a:ext cx="8865016" cy="4680520"/>
          </a:xfrm>
        </p:spPr>
        <p:txBody>
          <a:bodyPr>
            <a:normAutofit/>
          </a:bodyPr>
          <a:lstStyle/>
          <a:p>
            <a:pPr>
              <a:buNone/>
            </a:pPr>
            <a:r>
              <a:rPr lang="el-GR" sz="2400" dirty="0">
                <a:latin typeface="Arial" pitchFamily="34" charset="0"/>
                <a:cs typeface="Arial" pitchFamily="34" charset="0"/>
              </a:rPr>
              <a:t>     </a:t>
            </a:r>
            <a:r>
              <a:rPr lang="el-GR" sz="2400" u="sng" dirty="0">
                <a:latin typeface="Arial" pitchFamily="34" charset="0"/>
                <a:cs typeface="Arial" pitchFamily="34" charset="0"/>
              </a:rPr>
              <a:t>Το πότε επιδεινώνεται η νόσος εξαρ</a:t>
            </a:r>
            <a:r>
              <a:rPr lang="el-GR" sz="2400" dirty="0">
                <a:latin typeface="Arial" pitchFamily="34" charset="0"/>
                <a:cs typeface="Arial" pitchFamily="34" charset="0"/>
              </a:rPr>
              <a:t>τάται από </a:t>
            </a:r>
            <a:r>
              <a:rPr lang="en-US" sz="2400" dirty="0">
                <a:latin typeface="Arial" pitchFamily="34" charset="0"/>
                <a:cs typeface="Arial" pitchFamily="34" charset="0"/>
              </a:rPr>
              <a:t>:</a:t>
            </a:r>
            <a:endParaRPr lang="el-GR" sz="2400" dirty="0">
              <a:latin typeface="Arial" pitchFamily="34" charset="0"/>
              <a:cs typeface="Arial" pitchFamily="34" charset="0"/>
            </a:endParaRPr>
          </a:p>
          <a:p>
            <a:r>
              <a:rPr lang="el-GR" sz="2400" dirty="0">
                <a:latin typeface="Arial" pitchFamily="34" charset="0"/>
                <a:cs typeface="Arial" pitchFamily="34" charset="0"/>
              </a:rPr>
              <a:t>τη</a:t>
            </a:r>
            <a:r>
              <a:rPr lang="el-GR" sz="2400" dirty="0">
                <a:solidFill>
                  <a:srgbClr val="C00000"/>
                </a:solidFill>
                <a:latin typeface="Arial" pitchFamily="34" charset="0"/>
                <a:cs typeface="Arial" pitchFamily="34" charset="0"/>
              </a:rPr>
              <a:t> μορφή του καρκίνου</a:t>
            </a:r>
            <a:endParaRPr lang="el-GR" sz="2400" dirty="0">
              <a:latin typeface="Arial" pitchFamily="34" charset="0"/>
              <a:cs typeface="Arial" pitchFamily="34" charset="0"/>
            </a:endParaRPr>
          </a:p>
          <a:p>
            <a:r>
              <a:rPr lang="el-GR" sz="2400" dirty="0">
                <a:latin typeface="Arial" pitchFamily="34" charset="0"/>
                <a:cs typeface="Arial" pitchFamily="34" charset="0"/>
              </a:rPr>
              <a:t>τις </a:t>
            </a:r>
            <a:r>
              <a:rPr lang="el-GR" sz="2400" dirty="0">
                <a:solidFill>
                  <a:srgbClr val="C00000"/>
                </a:solidFill>
                <a:latin typeface="Arial" pitchFamily="34" charset="0"/>
                <a:cs typeface="Arial" pitchFamily="34" charset="0"/>
              </a:rPr>
              <a:t>φυσικές δυνάμεις του ασθενούς</a:t>
            </a:r>
            <a:r>
              <a:rPr lang="el-GR" sz="2400" dirty="0">
                <a:latin typeface="Arial" pitchFamily="34" charset="0"/>
                <a:cs typeface="Arial" pitchFamily="34" charset="0"/>
              </a:rPr>
              <a:t> </a:t>
            </a:r>
          </a:p>
          <a:p>
            <a:r>
              <a:rPr lang="el-GR" sz="2400" dirty="0">
                <a:latin typeface="Arial" pitchFamily="34" charset="0"/>
                <a:cs typeface="Arial" pitchFamily="34" charset="0"/>
              </a:rPr>
              <a:t>από τα </a:t>
            </a:r>
            <a:r>
              <a:rPr lang="el-GR" sz="2400" dirty="0">
                <a:solidFill>
                  <a:srgbClr val="C00000"/>
                </a:solidFill>
                <a:latin typeface="Arial" pitchFamily="34" charset="0"/>
                <a:cs typeface="Arial" pitchFamily="34" charset="0"/>
              </a:rPr>
              <a:t>όρια αντοχής </a:t>
            </a:r>
            <a:r>
              <a:rPr lang="el-GR" sz="2400" dirty="0">
                <a:latin typeface="Arial" pitchFamily="34" charset="0"/>
                <a:cs typeface="Arial" pitchFamily="34" charset="0"/>
              </a:rPr>
              <a:t>του και της οικογένειας όσον αφορά τον σωματικό και ψυχικό πόνο και την καταπόνηση, </a:t>
            </a:r>
          </a:p>
          <a:p>
            <a:r>
              <a:rPr lang="el-GR" sz="2400" dirty="0">
                <a:latin typeface="Arial" pitchFamily="34" charset="0"/>
                <a:cs typeface="Arial" pitchFamily="34" charset="0"/>
              </a:rPr>
              <a:t>από το </a:t>
            </a:r>
            <a:r>
              <a:rPr lang="el-GR" sz="2400" dirty="0">
                <a:solidFill>
                  <a:srgbClr val="C00000"/>
                </a:solidFill>
                <a:latin typeface="Arial" pitchFamily="34" charset="0"/>
                <a:cs typeface="Arial" pitchFamily="34" charset="0"/>
              </a:rPr>
              <a:t>επίπεδο ελπίδας </a:t>
            </a:r>
            <a:r>
              <a:rPr lang="el-GR" sz="2400" dirty="0">
                <a:latin typeface="Arial" pitchFamily="34" charset="0"/>
                <a:cs typeface="Arial" pitchFamily="34" charset="0"/>
              </a:rPr>
              <a:t>και </a:t>
            </a:r>
            <a:r>
              <a:rPr lang="el-GR" sz="2400" dirty="0">
                <a:solidFill>
                  <a:srgbClr val="C00000"/>
                </a:solidFill>
                <a:latin typeface="Arial" pitchFamily="34" charset="0"/>
                <a:cs typeface="Arial" pitchFamily="34" charset="0"/>
              </a:rPr>
              <a:t>δίψας για ζωή </a:t>
            </a:r>
            <a:r>
              <a:rPr lang="el-GR" sz="2400" dirty="0">
                <a:latin typeface="Arial" pitchFamily="34" charset="0"/>
                <a:cs typeface="Arial" pitchFamily="34" charset="0"/>
              </a:rPr>
              <a:t>και τέλος </a:t>
            </a:r>
          </a:p>
          <a:p>
            <a:r>
              <a:rPr lang="el-GR" sz="2400" dirty="0">
                <a:latin typeface="Arial" pitchFamily="34" charset="0"/>
                <a:cs typeface="Arial" pitchFamily="34" charset="0"/>
              </a:rPr>
              <a:t>από θρησκευτικές και άλλες </a:t>
            </a:r>
            <a:r>
              <a:rPr lang="el-GR" sz="2400" dirty="0">
                <a:solidFill>
                  <a:srgbClr val="C00000"/>
                </a:solidFill>
                <a:latin typeface="Arial" pitchFamily="34" charset="0"/>
                <a:cs typeface="Arial" pitchFamily="34" charset="0"/>
              </a:rPr>
              <a:t>πεποιθήσεις. </a:t>
            </a: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2 - Θέση περιεχομένου"/>
          <p:cNvSpPr>
            <a:spLocks noGrp="1"/>
          </p:cNvSpPr>
          <p:nvPr>
            <p:ph idx="1"/>
          </p:nvPr>
        </p:nvSpPr>
        <p:spPr/>
        <p:txBody>
          <a:bodyPr>
            <a:normAutofit/>
          </a:bodyPr>
          <a:lstStyle/>
          <a:p>
            <a:pPr algn="ctr">
              <a:buNone/>
            </a:pPr>
            <a:r>
              <a:rPr lang="el-GR" sz="2400" dirty="0">
                <a:solidFill>
                  <a:srgbClr val="C00000"/>
                </a:solidFill>
                <a:latin typeface="Arial" pitchFamily="34" charset="0"/>
                <a:cs typeface="Arial" pitchFamily="34" charset="0"/>
              </a:rPr>
              <a:t>Η αδυναμία μας να προσφέρουμε ίαση στον ασθενή με καρκίνο δεν πρέπει να εκλαμβάνεται ως αδυναμία να το «θεραπεύσουμε».</a:t>
            </a:r>
          </a:p>
          <a:p>
            <a:pPr algn="ctr">
              <a:buNone/>
            </a:pPr>
            <a:r>
              <a:rPr lang="el-GR" sz="2400" dirty="0">
                <a:solidFill>
                  <a:schemeClr val="tx1"/>
                </a:solidFill>
                <a:latin typeface="Arial" pitchFamily="34" charset="0"/>
                <a:cs typeface="Arial" pitchFamily="34" charset="0"/>
              </a:rPr>
              <a:t>Απλά αλλάζει η στρατηγική της προσέγγισης από την φροντίδα ίασης στην ανακούφιση και στη συνέχεια παρηγορητική φροντίδα.</a:t>
            </a:r>
          </a:p>
          <a:p>
            <a:pPr algn="ctr">
              <a:buNone/>
            </a:pPr>
            <a:endParaRPr lang="el-GR" sz="2400" dirty="0">
              <a:solidFill>
                <a:srgbClr val="002060"/>
              </a:solidFill>
              <a:latin typeface="Arial" pitchFamily="34" charset="0"/>
              <a:cs typeface="Arial" pitchFamily="34" charset="0"/>
            </a:endParaRP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2 - Θέση περιεχομένου"/>
          <p:cNvSpPr>
            <a:spLocks noGrp="1"/>
          </p:cNvSpPr>
          <p:nvPr>
            <p:ph idx="1"/>
          </p:nvPr>
        </p:nvSpPr>
        <p:spPr>
          <a:xfrm>
            <a:off x="304800" y="2000239"/>
            <a:ext cx="8686800" cy="4500595"/>
          </a:xfrm>
        </p:spPr>
        <p:txBody>
          <a:bodyPr>
            <a:normAutofit/>
          </a:bodyPr>
          <a:lstStyle/>
          <a:p>
            <a:pPr algn="ctr">
              <a:buNone/>
            </a:pPr>
            <a:r>
              <a:rPr lang="el-GR" sz="2400" dirty="0">
                <a:solidFill>
                  <a:srgbClr val="0070C0"/>
                </a:solidFill>
                <a:latin typeface="Arial" pitchFamily="34" charset="0"/>
                <a:cs typeface="Arial" pitchFamily="34" charset="0"/>
              </a:rPr>
              <a:t>Σύμφωνα με την ΠΑΓΚΟΣΜΙΑ ΟΡΓΑΝΩΣΗ ΥΓΕΙΑΣ </a:t>
            </a:r>
            <a:r>
              <a:rPr lang="en-US" sz="2400" dirty="0">
                <a:solidFill>
                  <a:srgbClr val="0070C0"/>
                </a:solidFill>
                <a:latin typeface="Arial" pitchFamily="34" charset="0"/>
                <a:cs typeface="Arial" pitchFamily="34" charset="0"/>
              </a:rPr>
              <a:t>(WHO)</a:t>
            </a:r>
            <a:r>
              <a:rPr lang="el-GR" sz="2400" dirty="0">
                <a:solidFill>
                  <a:srgbClr val="0070C0"/>
                </a:solidFill>
                <a:latin typeface="Arial" pitchFamily="34" charset="0"/>
                <a:cs typeface="Arial" pitchFamily="34" charset="0"/>
              </a:rPr>
              <a:t> ως </a:t>
            </a:r>
            <a:r>
              <a:rPr lang="el-GR" sz="2400" dirty="0">
                <a:solidFill>
                  <a:schemeClr val="accent5">
                    <a:lumMod val="60000"/>
                    <a:lumOff val="40000"/>
                  </a:schemeClr>
                </a:solidFill>
                <a:latin typeface="Arial" pitchFamily="34" charset="0"/>
                <a:cs typeface="Arial" pitchFamily="34" charset="0"/>
              </a:rPr>
              <a:t>ανακουφιστική και παρηγορητική φροντίδα ορίζεται «η ολιστική ενεργητική φροντίδα ασθενών στους οποίους η ασθένεια δεν απαντά σε οποιαδήποτε θεραπεία ίασης».</a:t>
            </a:r>
          </a:p>
          <a:p>
            <a:pPr algn="just">
              <a:buNone/>
            </a:pPr>
            <a:r>
              <a:rPr lang="el-GR" sz="2400" b="1" dirty="0">
                <a:solidFill>
                  <a:schemeClr val="tx1"/>
                </a:solidFill>
                <a:latin typeface="Arial" pitchFamily="34" charset="0"/>
                <a:cs typeface="Arial" pitchFamily="34" charset="0"/>
              </a:rPr>
              <a:t>Η φροντίδα </a:t>
            </a:r>
            <a:r>
              <a:rPr lang="el-GR" sz="2400" dirty="0">
                <a:solidFill>
                  <a:schemeClr val="tx1"/>
                </a:solidFill>
                <a:latin typeface="Arial" pitchFamily="34" charset="0"/>
                <a:cs typeface="Arial" pitchFamily="34" charset="0"/>
              </a:rPr>
              <a:t>αποσκοπεί στην ανακούφιση των συμπτωμάτων και σημείων που εξαντλούν ή κάνουν τη ζωή του ασθενούς βασανιστική και συγχρόνως έχει ως στόχο να βοηθήσει τις οικογένειες να παραμείνουν λειτουργικές και ενωμένες.</a:t>
            </a: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2 - Θέση περιεχομένου"/>
          <p:cNvSpPr>
            <a:spLocks noGrp="1"/>
          </p:cNvSpPr>
          <p:nvPr>
            <p:ph idx="1"/>
          </p:nvPr>
        </p:nvSpPr>
        <p:spPr>
          <a:xfrm>
            <a:off x="914400" y="1052737"/>
            <a:ext cx="7315200" cy="5256624"/>
          </a:xfrm>
        </p:spPr>
        <p:txBody>
          <a:bodyPr>
            <a:normAutofit/>
          </a:bodyPr>
          <a:lstStyle/>
          <a:p>
            <a:pPr>
              <a:buNone/>
            </a:pPr>
            <a:r>
              <a:rPr lang="el-GR" sz="2400" dirty="0">
                <a:latin typeface="Arial" pitchFamily="34" charset="0"/>
                <a:cs typeface="Arial" pitchFamily="34" charset="0"/>
              </a:rPr>
              <a:t>    </a:t>
            </a:r>
            <a:r>
              <a:rPr lang="el-GR" sz="2400" dirty="0">
                <a:solidFill>
                  <a:schemeClr val="tx1"/>
                </a:solidFill>
                <a:latin typeface="Arial" pitchFamily="34" charset="0"/>
                <a:cs typeface="Arial" pitchFamily="34" charset="0"/>
              </a:rPr>
              <a:t>Σύμφωνα με την </a:t>
            </a:r>
            <a:r>
              <a:rPr lang="el-GR" sz="2400" b="1" dirty="0">
                <a:solidFill>
                  <a:schemeClr val="tx1"/>
                </a:solidFill>
                <a:latin typeface="Arial" pitchFamily="34" charset="0"/>
                <a:cs typeface="Arial" pitchFamily="34" charset="0"/>
              </a:rPr>
              <a:t>Αμερικανική Ακαδημία Παιδιατρικής </a:t>
            </a:r>
            <a:r>
              <a:rPr lang="el-GR" sz="2400" dirty="0">
                <a:solidFill>
                  <a:srgbClr val="00B0F0"/>
                </a:solidFill>
                <a:latin typeface="Arial" pitchFamily="34" charset="0"/>
                <a:cs typeface="Arial" pitchFamily="34" charset="0"/>
              </a:rPr>
              <a:t>η ανακουφιστική φροντίδα </a:t>
            </a:r>
            <a:r>
              <a:rPr lang="el-GR" sz="2400" dirty="0">
                <a:solidFill>
                  <a:schemeClr val="tx1"/>
                </a:solidFill>
                <a:latin typeface="Arial" pitchFamily="34" charset="0"/>
                <a:cs typeface="Arial" pitchFamily="34" charset="0"/>
              </a:rPr>
              <a:t>στα παιδιά απαιτεί την ανάπτυξη προγράμματος το οποίο </a:t>
            </a:r>
            <a:r>
              <a:rPr lang="el-GR" sz="2400" u="sng" dirty="0">
                <a:solidFill>
                  <a:schemeClr val="tx1"/>
                </a:solidFill>
                <a:latin typeface="Arial" pitchFamily="34" charset="0"/>
                <a:cs typeface="Arial" pitchFamily="34" charset="0"/>
              </a:rPr>
              <a:t>ξεκινά </a:t>
            </a:r>
          </a:p>
          <a:p>
            <a:pPr>
              <a:buFont typeface="Wingdings" panose="05000000000000000000" pitchFamily="2" charset="2"/>
              <a:buChar char="§"/>
            </a:pPr>
            <a:r>
              <a:rPr lang="el-GR" sz="2400" u="sng" dirty="0">
                <a:solidFill>
                  <a:schemeClr val="tx1"/>
                </a:solidFill>
                <a:latin typeface="Arial" pitchFamily="34" charset="0"/>
                <a:cs typeface="Arial" pitchFamily="34" charset="0"/>
              </a:rPr>
              <a:t>από τη διάγνωση </a:t>
            </a:r>
            <a:r>
              <a:rPr lang="el-GR" sz="2400" dirty="0">
                <a:solidFill>
                  <a:schemeClr val="tx1"/>
                </a:solidFill>
                <a:latin typeface="Arial" pitchFamily="34" charset="0"/>
                <a:cs typeface="Arial" pitchFamily="34" charset="0"/>
              </a:rPr>
              <a:t>της νόσου και ενσωματώνει σταδιακά σε όλη τη διάρκεια της αρρώστιας το μοντέλο ανακούφισης, </a:t>
            </a:r>
          </a:p>
          <a:p>
            <a:pPr>
              <a:buFont typeface="Wingdings" panose="05000000000000000000" pitchFamily="2" charset="2"/>
              <a:buChar char="§"/>
            </a:pPr>
            <a:r>
              <a:rPr lang="el-GR" sz="2400" u="sng" dirty="0">
                <a:solidFill>
                  <a:schemeClr val="tx1"/>
                </a:solidFill>
                <a:latin typeface="Arial" pitchFamily="34" charset="0"/>
                <a:cs typeface="Arial" pitchFamily="34" charset="0"/>
              </a:rPr>
              <a:t>βελτιώνει την πρόσβαση όλων </a:t>
            </a:r>
            <a:r>
              <a:rPr lang="el-GR" sz="2400" dirty="0">
                <a:solidFill>
                  <a:schemeClr val="tx1"/>
                </a:solidFill>
                <a:latin typeface="Arial" pitchFamily="34" charset="0"/>
                <a:cs typeface="Arial" pitchFamily="34" charset="0"/>
              </a:rPr>
              <a:t>των ασθενών που το χρειάζονται,</a:t>
            </a:r>
          </a:p>
          <a:p>
            <a:pPr>
              <a:buFont typeface="Wingdings" panose="05000000000000000000" pitchFamily="2" charset="2"/>
              <a:buChar char="§"/>
            </a:pPr>
            <a:r>
              <a:rPr lang="el-GR" sz="2400" dirty="0">
                <a:solidFill>
                  <a:schemeClr val="tx1"/>
                </a:solidFill>
                <a:latin typeface="Arial" pitchFamily="34" charset="0"/>
                <a:cs typeface="Arial" pitchFamily="34" charset="0"/>
              </a:rPr>
              <a:t> </a:t>
            </a:r>
            <a:r>
              <a:rPr lang="el-GR" sz="2400" u="sng" dirty="0">
                <a:solidFill>
                  <a:schemeClr val="tx1"/>
                </a:solidFill>
                <a:latin typeface="Arial" pitchFamily="34" charset="0"/>
                <a:cs typeface="Arial" pitchFamily="34" charset="0"/>
              </a:rPr>
              <a:t>εκπαιδεύει τους γιατρούς και τα λοιπά μέλη </a:t>
            </a:r>
            <a:r>
              <a:rPr lang="el-GR" sz="2400" dirty="0">
                <a:solidFill>
                  <a:schemeClr val="tx1"/>
                </a:solidFill>
                <a:latin typeface="Arial" pitchFamily="34" charset="0"/>
                <a:cs typeface="Arial" pitchFamily="34" charset="0"/>
              </a:rPr>
              <a:t>της θεραπευτικής ομάδας. </a:t>
            </a: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1857356" y="214290"/>
            <a:ext cx="5410208" cy="785818"/>
          </a:xfrm>
        </p:spPr>
        <p:txBody>
          <a:bodyPr>
            <a:normAutofit/>
          </a:bodyPr>
          <a:lstStyle/>
          <a:p>
            <a:pPr algn="ctr"/>
            <a:r>
              <a:rPr lang="el-GR" sz="2400" b="1" dirty="0">
                <a:latin typeface="Arial" pitchFamily="34" charset="0"/>
                <a:cs typeface="Arial" pitchFamily="34" charset="0"/>
              </a:rPr>
              <a:t>Στόχος</a:t>
            </a:r>
          </a:p>
        </p:txBody>
      </p:sp>
      <p:sp>
        <p:nvSpPr>
          <p:cNvPr id="3" name="2 - Θέση περιεχομένου"/>
          <p:cNvSpPr>
            <a:spLocks noGrp="1"/>
          </p:cNvSpPr>
          <p:nvPr>
            <p:ph idx="1"/>
          </p:nvPr>
        </p:nvSpPr>
        <p:spPr>
          <a:xfrm>
            <a:off x="304800" y="1928801"/>
            <a:ext cx="8686800" cy="2643207"/>
          </a:xfrm>
        </p:spPr>
        <p:txBody>
          <a:bodyPr>
            <a:normAutofit/>
          </a:bodyPr>
          <a:lstStyle/>
          <a:p>
            <a:pPr>
              <a:buFont typeface="Wingdings" pitchFamily="2" charset="2"/>
              <a:buChar char="Ø"/>
            </a:pPr>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Έλεγχος των συμπτωμάτων και των επιπλοκών των θεραπειών και της νόσου. </a:t>
            </a:r>
          </a:p>
          <a:p>
            <a:pPr>
              <a:buFont typeface="Wingdings" pitchFamily="2" charset="2"/>
              <a:buChar char="Ø"/>
            </a:pPr>
            <a:r>
              <a:rPr lang="el-GR" sz="2400" dirty="0">
                <a:solidFill>
                  <a:schemeClr val="tx1"/>
                </a:solidFill>
                <a:latin typeface="Arial" pitchFamily="34" charset="0"/>
                <a:cs typeface="Arial" pitchFamily="34" charset="0"/>
              </a:rPr>
              <a:t> </a:t>
            </a:r>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Παροχή ψυχο-κοινωνικής φροντίδας στον ασθενή και στην οικογένειά του. </a:t>
            </a:r>
          </a:p>
          <a:p>
            <a:pPr>
              <a:buFont typeface="Wingdings" pitchFamily="2" charset="2"/>
              <a:buChar char="Ø"/>
            </a:pPr>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Φροντίδα ώστε ο ασθενής που πεθαίνει να έχει έναν ανώδυνο και αξιοπρεπή θάνατο.</a:t>
            </a:r>
          </a:p>
          <a:p>
            <a:pPr>
              <a:buFont typeface="Wingdings" pitchFamily="2" charset="2"/>
              <a:buChar char="Ø"/>
            </a:pPr>
            <a:endParaRPr lang="el-GR" sz="2400" dirty="0">
              <a:latin typeface="Arial" pitchFamily="34" charset="0"/>
              <a:cs typeface="Arial" pitchFamily="34" charset="0"/>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285728"/>
            <a:ext cx="8686800" cy="1009672"/>
          </a:xfrm>
        </p:spPr>
        <p:txBody>
          <a:bodyPr>
            <a:normAutofit/>
          </a:bodyPr>
          <a:lstStyle/>
          <a:p>
            <a:pPr algn="ctr"/>
            <a:r>
              <a:rPr lang="el-GR" sz="28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Επιδημιολογικά  δεδομένα</a:t>
            </a:r>
          </a:p>
        </p:txBody>
      </p:sp>
      <p:sp>
        <p:nvSpPr>
          <p:cNvPr id="3" name="2 - Θέση περιεχομένου"/>
          <p:cNvSpPr>
            <a:spLocks noGrp="1"/>
          </p:cNvSpPr>
          <p:nvPr>
            <p:ph idx="1"/>
          </p:nvPr>
        </p:nvSpPr>
        <p:spPr>
          <a:xfrm>
            <a:off x="755576" y="1844825"/>
            <a:ext cx="7474024" cy="4464536"/>
          </a:xfrm>
        </p:spPr>
        <p:txBody>
          <a:bodyPr>
            <a:normAutofit/>
          </a:bodyPr>
          <a:lstStyle/>
          <a:p>
            <a:pPr algn="ctr">
              <a:buNone/>
            </a:pPr>
            <a:r>
              <a:rPr lang="el-GR" sz="2400" dirty="0">
                <a:solidFill>
                  <a:srgbClr val="C00000"/>
                </a:solidFill>
                <a:latin typeface="Arial" pitchFamily="34" charset="0"/>
                <a:cs typeface="Arial" pitchFamily="34" charset="0"/>
              </a:rPr>
              <a:t>Θάνατοι σε παιδιά με καρκίνο</a:t>
            </a:r>
          </a:p>
          <a:p>
            <a:pPr>
              <a:buFont typeface="Wingdings" pitchFamily="2" charset="2"/>
              <a:buChar char="Ø"/>
            </a:pPr>
            <a:r>
              <a:rPr lang="en-US" sz="2400" dirty="0">
                <a:solidFill>
                  <a:srgbClr val="C00000"/>
                </a:solidFill>
                <a:latin typeface="Arial" pitchFamily="34" charset="0"/>
                <a:cs typeface="Arial" pitchFamily="34" charset="0"/>
              </a:rPr>
              <a:t>   </a:t>
            </a:r>
            <a:r>
              <a:rPr lang="el-GR" sz="2400" dirty="0">
                <a:solidFill>
                  <a:srgbClr val="C00000"/>
                </a:solidFill>
                <a:latin typeface="Arial" pitchFamily="34" charset="0"/>
                <a:cs typeface="Arial" pitchFamily="34" charset="0"/>
              </a:rPr>
              <a:t> </a:t>
            </a:r>
            <a:r>
              <a:rPr lang="el-GR" sz="2400" dirty="0">
                <a:solidFill>
                  <a:schemeClr val="tx1">
                    <a:lumMod val="95000"/>
                    <a:lumOff val="5000"/>
                  </a:schemeClr>
                </a:solidFill>
                <a:latin typeface="Arial" pitchFamily="34" charset="0"/>
                <a:cs typeface="Arial" pitchFamily="34" charset="0"/>
              </a:rPr>
              <a:t>50% παιδιά με λευχαιμία και όγκους εγκεφάλου.</a:t>
            </a:r>
          </a:p>
          <a:p>
            <a:pPr>
              <a:buFont typeface="Wingdings" pitchFamily="2" charset="2"/>
              <a:buChar char="Ø"/>
            </a:pPr>
            <a:r>
              <a:rPr lang="en-US" sz="2400" dirty="0">
                <a:solidFill>
                  <a:schemeClr val="tx1">
                    <a:lumMod val="95000"/>
                    <a:lumOff val="5000"/>
                  </a:schemeClr>
                </a:solidFill>
                <a:latin typeface="Arial" pitchFamily="34" charset="0"/>
                <a:cs typeface="Arial" pitchFamily="34" charset="0"/>
              </a:rPr>
              <a:t>   </a:t>
            </a:r>
            <a:r>
              <a:rPr lang="el-GR" sz="2400" dirty="0">
                <a:solidFill>
                  <a:schemeClr val="tx1">
                    <a:lumMod val="95000"/>
                    <a:lumOff val="5000"/>
                  </a:schemeClr>
                </a:solidFill>
                <a:latin typeface="Arial" pitchFamily="34" charset="0"/>
                <a:cs typeface="Arial" pitchFamily="34" charset="0"/>
              </a:rPr>
              <a:t>Οι θάνατοι οφείλονται σε πρόοδο νόσου, λοιμώξεις λόγω θεραπείας, και ανεπάρκεια οργάνων.</a:t>
            </a:r>
          </a:p>
          <a:p>
            <a:pPr>
              <a:buFont typeface="Wingdings" pitchFamily="2" charset="2"/>
              <a:buChar char="Ø"/>
            </a:pPr>
            <a:r>
              <a:rPr lang="en-US" sz="2400" dirty="0">
                <a:solidFill>
                  <a:schemeClr val="tx1">
                    <a:lumMod val="95000"/>
                    <a:lumOff val="5000"/>
                  </a:schemeClr>
                </a:solidFill>
                <a:latin typeface="Arial" pitchFamily="34" charset="0"/>
                <a:cs typeface="Arial" pitchFamily="34" charset="0"/>
              </a:rPr>
              <a:t>   </a:t>
            </a:r>
            <a:r>
              <a:rPr lang="el-GR" sz="2400" dirty="0">
                <a:solidFill>
                  <a:schemeClr val="tx1">
                    <a:lumMod val="95000"/>
                    <a:lumOff val="5000"/>
                  </a:schemeClr>
                </a:solidFill>
                <a:latin typeface="Arial" pitchFamily="34" charset="0"/>
                <a:cs typeface="Arial" pitchFamily="34" charset="0"/>
              </a:rPr>
              <a:t>Ο τόπος θανάτου ποικίλλει από χώρα σε χώρα, αλλά το 50% έως το 60% πεθαίνουν στο νοσοκομείο και μάλιστα οι μισοί από αυτούς σε μονάδες εντατικής θεραπείας, ενώ το 36-40% πεθαίνει στο σπίτι και περίπου το 4% σε άλλους χώρους. </a:t>
            </a:r>
            <a:endParaRPr lang="el-GR" sz="2400" dirty="0">
              <a:solidFill>
                <a:srgbClr val="C00000"/>
              </a:solidFill>
              <a:latin typeface="Arial" pitchFamily="34" charset="0"/>
              <a:cs typeface="Arial" pitchFamily="34" charset="0"/>
            </a:endParaRP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Εικόνα 1">
            <a:extLst>
              <a:ext uri="{FF2B5EF4-FFF2-40B4-BE49-F238E27FC236}">
                <a16:creationId xmlns:a16="http://schemas.microsoft.com/office/drawing/2014/main" id="{7C17E5BB-5172-4C00-ACB2-69C83898C54B}"/>
              </a:ext>
            </a:extLst>
          </p:cNvPr>
          <p:cNvPicPr/>
          <p:nvPr/>
        </p:nvPicPr>
        <p:blipFill>
          <a:blip r:embed="rId2">
            <a:extLst>
              <a:ext uri="{28A0092B-C50C-407E-A947-70E740481C1C}">
                <a14:useLocalDpi xmlns:a14="http://schemas.microsoft.com/office/drawing/2010/main" val="0"/>
              </a:ext>
            </a:extLst>
          </a:blip>
          <a:srcRect/>
          <a:stretch>
            <a:fillRect/>
          </a:stretch>
        </p:blipFill>
        <p:spPr bwMode="auto">
          <a:xfrm>
            <a:off x="971600" y="404664"/>
            <a:ext cx="5886717" cy="4739153"/>
          </a:xfrm>
          <a:prstGeom prst="rect">
            <a:avLst/>
          </a:prstGeom>
          <a:noFill/>
        </p:spPr>
      </p:pic>
    </p:spTree>
    <p:extLst>
      <p:ext uri="{BB962C8B-B14F-4D97-AF65-F5344CB8AC3E}">
        <p14:creationId xmlns:p14="http://schemas.microsoft.com/office/powerpoint/2010/main" val="118018278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285728"/>
            <a:ext cx="8686800" cy="1009672"/>
          </a:xfrm>
        </p:spPr>
        <p:txBody>
          <a:bodyPr>
            <a:normAutofit/>
          </a:bodyPr>
          <a:lstStyle/>
          <a:p>
            <a:pPr algn="ctr"/>
            <a:r>
              <a:rPr lang="el-GR" sz="28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Συμπτώματα  προ  του  τέλους</a:t>
            </a:r>
          </a:p>
        </p:txBody>
      </p:sp>
      <p:sp>
        <p:nvSpPr>
          <p:cNvPr id="3" name="2 - Θέση περιεχομένου"/>
          <p:cNvSpPr>
            <a:spLocks noGrp="1"/>
          </p:cNvSpPr>
          <p:nvPr>
            <p:ph idx="1"/>
          </p:nvPr>
        </p:nvSpPr>
        <p:spPr/>
        <p:txBody>
          <a:bodyPr>
            <a:normAutofit lnSpcReduction="10000"/>
          </a:bodyPr>
          <a:lstStyle/>
          <a:p>
            <a:pPr algn="ctr">
              <a:buNone/>
            </a:pPr>
            <a:r>
              <a:rPr lang="el-GR" sz="2400" dirty="0">
                <a:solidFill>
                  <a:srgbClr val="C00000"/>
                </a:solidFill>
                <a:latin typeface="Arial" pitchFamily="34" charset="0"/>
                <a:cs typeface="Arial" pitchFamily="34" charset="0"/>
              </a:rPr>
              <a:t>Τα σημαντικότερα συμπτώματα 1-3 μήνες πριν την επέλευση του θανάτου</a:t>
            </a:r>
          </a:p>
          <a:p>
            <a:pPr>
              <a:buFont typeface="Wingdings" pitchFamily="2" charset="2"/>
              <a:buChar char="Ø"/>
            </a:pPr>
            <a:r>
              <a:rPr lang="en-US" sz="2400" dirty="0">
                <a:latin typeface="Arial" pitchFamily="34" charset="0"/>
                <a:cs typeface="Arial" pitchFamily="34" charset="0"/>
              </a:rPr>
              <a:t>   </a:t>
            </a:r>
            <a:r>
              <a:rPr lang="el-GR" sz="2400" dirty="0">
                <a:latin typeface="Arial" pitchFamily="34" charset="0"/>
                <a:cs typeface="Arial" pitchFamily="34" charset="0"/>
              </a:rPr>
              <a:t>Πόνος και ανορεξία (80-100%).</a:t>
            </a:r>
          </a:p>
          <a:p>
            <a:pPr>
              <a:buFont typeface="Wingdings" pitchFamily="2" charset="2"/>
              <a:buChar char="Ø"/>
            </a:pPr>
            <a:r>
              <a:rPr lang="en-US" sz="2400" dirty="0">
                <a:latin typeface="Arial" pitchFamily="34" charset="0"/>
                <a:cs typeface="Arial" pitchFamily="34" charset="0"/>
              </a:rPr>
              <a:t>   </a:t>
            </a:r>
            <a:r>
              <a:rPr lang="el-GR" sz="2400" dirty="0">
                <a:latin typeface="Arial" pitchFamily="34" charset="0"/>
                <a:cs typeface="Arial" pitchFamily="34" charset="0"/>
              </a:rPr>
              <a:t>Δύσπνοια ή άλλα συμπτώματα από το </a:t>
            </a:r>
            <a:r>
              <a:rPr lang="en-US" sz="2400" dirty="0">
                <a:latin typeface="Arial" pitchFamily="34" charset="0"/>
                <a:cs typeface="Arial" pitchFamily="34" charset="0"/>
              </a:rPr>
              <a:t>   </a:t>
            </a:r>
            <a:r>
              <a:rPr lang="el-GR" sz="2400" dirty="0">
                <a:latin typeface="Arial" pitchFamily="34" charset="0"/>
                <a:cs typeface="Arial" pitchFamily="34" charset="0"/>
              </a:rPr>
              <a:t>αναπνευστικό (40-82%).</a:t>
            </a:r>
          </a:p>
          <a:p>
            <a:pPr>
              <a:buFont typeface="Wingdings" pitchFamily="2" charset="2"/>
              <a:buChar char="Ø"/>
            </a:pPr>
            <a:r>
              <a:rPr lang="en-US" sz="2400" dirty="0">
                <a:latin typeface="Arial" pitchFamily="34" charset="0"/>
                <a:cs typeface="Arial" pitchFamily="34" charset="0"/>
              </a:rPr>
              <a:t>   </a:t>
            </a:r>
            <a:r>
              <a:rPr lang="el-GR" sz="2400" dirty="0">
                <a:latin typeface="Arial" pitchFamily="34" charset="0"/>
                <a:cs typeface="Arial" pitchFamily="34" charset="0"/>
              </a:rPr>
              <a:t>Κόπωση (71%).</a:t>
            </a:r>
          </a:p>
          <a:p>
            <a:pPr>
              <a:buFont typeface="Wingdings" pitchFamily="2" charset="2"/>
              <a:buChar char="Ø"/>
            </a:pPr>
            <a:r>
              <a:rPr lang="en-US" sz="2400" dirty="0">
                <a:latin typeface="Arial" pitchFamily="34" charset="0"/>
                <a:cs typeface="Arial" pitchFamily="34" charset="0"/>
              </a:rPr>
              <a:t>   </a:t>
            </a:r>
            <a:r>
              <a:rPr lang="el-GR" sz="2400" dirty="0">
                <a:latin typeface="Arial" pitchFamily="34" charset="0"/>
                <a:cs typeface="Arial" pitchFamily="34" charset="0"/>
              </a:rPr>
              <a:t>Ναυτία \ έμετοι (57%).</a:t>
            </a:r>
          </a:p>
          <a:p>
            <a:pPr>
              <a:buFont typeface="Wingdings" pitchFamily="2" charset="2"/>
              <a:buChar char="Ø"/>
            </a:pPr>
            <a:r>
              <a:rPr lang="en-US" sz="2400" dirty="0">
                <a:latin typeface="Arial" pitchFamily="34" charset="0"/>
                <a:cs typeface="Arial" pitchFamily="34" charset="0"/>
              </a:rPr>
              <a:t>   </a:t>
            </a:r>
            <a:r>
              <a:rPr lang="el-GR" sz="2400" dirty="0">
                <a:latin typeface="Arial" pitchFamily="34" charset="0"/>
                <a:cs typeface="Arial" pitchFamily="34" charset="0"/>
              </a:rPr>
              <a:t>Δυσκοιλιότητα (46%).</a:t>
            </a:r>
          </a:p>
          <a:p>
            <a:pPr>
              <a:buFont typeface="Wingdings" pitchFamily="2" charset="2"/>
              <a:buChar char="Ø"/>
            </a:pPr>
            <a:r>
              <a:rPr lang="en-US" sz="2400" dirty="0">
                <a:latin typeface="Arial" pitchFamily="34" charset="0"/>
                <a:cs typeface="Arial" pitchFamily="34" charset="0"/>
              </a:rPr>
              <a:t>   </a:t>
            </a:r>
            <a:r>
              <a:rPr lang="el-GR" sz="2400" dirty="0">
                <a:latin typeface="Arial" pitchFamily="34" charset="0"/>
                <a:cs typeface="Arial" pitchFamily="34" charset="0"/>
              </a:rPr>
              <a:t>Διάρροιες (21%).</a:t>
            </a:r>
          </a:p>
          <a:p>
            <a:pPr>
              <a:buFont typeface="Wingdings" pitchFamily="2" charset="2"/>
              <a:buChar char="Ø"/>
            </a:pPr>
            <a:endParaRPr lang="el-GR" sz="2400" dirty="0">
              <a:solidFill>
                <a:srgbClr val="002060"/>
              </a:solidFill>
              <a:latin typeface="Arial" pitchFamily="34" charset="0"/>
              <a:cs typeface="Arial" pitchFamily="34" charset="0"/>
            </a:endParaRP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C:\Users\Ersi\Desktop\ΑΚΘ οστικών μετα\slide-4-728[2].jpg"/>
          <p:cNvPicPr>
            <a:picLocks noGrp="1" noChangeAspect="1" noChangeArrowheads="1"/>
          </p:cNvPicPr>
          <p:nvPr>
            <p:ph idx="1"/>
          </p:nvPr>
        </p:nvPicPr>
        <p:blipFill>
          <a:blip r:embed="rId2" cstate="print"/>
          <a:stretch>
            <a:fillRect/>
          </a:stretch>
        </p:blipFill>
        <p:spPr bwMode="auto">
          <a:xfrm>
            <a:off x="539552" y="548680"/>
            <a:ext cx="8136904" cy="6102678"/>
          </a:xfrm>
          <a:prstGeom prst="rect">
            <a:avLst/>
          </a:prstGeom>
          <a:noFill/>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2 - Θέση περιεχομένου"/>
          <p:cNvSpPr>
            <a:spLocks noGrp="1"/>
          </p:cNvSpPr>
          <p:nvPr>
            <p:ph idx="1"/>
          </p:nvPr>
        </p:nvSpPr>
        <p:spPr>
          <a:xfrm>
            <a:off x="304800" y="1857363"/>
            <a:ext cx="8686800" cy="3429025"/>
          </a:xfrm>
        </p:spPr>
        <p:txBody>
          <a:bodyPr>
            <a:normAutofit fontScale="92500" lnSpcReduction="10000"/>
          </a:bodyPr>
          <a:lstStyle/>
          <a:p>
            <a:pPr algn="ctr">
              <a:buNone/>
            </a:pPr>
            <a:r>
              <a:rPr lang="el-GR" sz="3000" dirty="0">
                <a:solidFill>
                  <a:srgbClr val="C00000"/>
                </a:solidFill>
                <a:latin typeface="Arial" pitchFamily="34" charset="0"/>
                <a:cs typeface="Arial" pitchFamily="34" charset="0"/>
              </a:rPr>
              <a:t>Κυριότερα «νοσήματα» επειγούσης ακτινοθεραπείας</a:t>
            </a:r>
          </a:p>
          <a:p>
            <a:pPr algn="ctr">
              <a:buNone/>
            </a:pPr>
            <a:endParaRPr lang="el-GR" sz="2400" dirty="0">
              <a:solidFill>
                <a:srgbClr val="C00000"/>
              </a:solidFill>
              <a:latin typeface="Arial" pitchFamily="34" charset="0"/>
              <a:cs typeface="Arial" pitchFamily="34" charset="0"/>
            </a:endParaRPr>
          </a:p>
          <a:p>
            <a:pPr>
              <a:buFont typeface="Wingdings" pitchFamily="2" charset="2"/>
              <a:buChar char="Ø"/>
            </a:pPr>
            <a:r>
              <a:rPr lang="en-US" sz="2400" dirty="0">
                <a:latin typeface="Arial" pitchFamily="34" charset="0"/>
                <a:cs typeface="Arial" pitchFamily="34" charset="0"/>
              </a:rPr>
              <a:t>   </a:t>
            </a:r>
            <a:r>
              <a:rPr lang="el-GR" sz="2400" dirty="0">
                <a:latin typeface="Arial" pitchFamily="34" charset="0"/>
                <a:cs typeface="Arial" pitchFamily="34" charset="0"/>
              </a:rPr>
              <a:t>Συμπίεση του νωτιαίου μυελού</a:t>
            </a:r>
          </a:p>
          <a:p>
            <a:pPr>
              <a:buFont typeface="Wingdings" pitchFamily="2" charset="2"/>
              <a:buChar char="Ø"/>
            </a:pPr>
            <a:r>
              <a:rPr lang="en-US" sz="2400" dirty="0">
                <a:latin typeface="Arial" pitchFamily="34" charset="0"/>
                <a:cs typeface="Arial" pitchFamily="34" charset="0"/>
              </a:rPr>
              <a:t>   </a:t>
            </a:r>
            <a:r>
              <a:rPr lang="el-GR" sz="2400" dirty="0">
                <a:latin typeface="Arial" pitchFamily="34" charset="0"/>
                <a:cs typeface="Arial" pitchFamily="34" charset="0"/>
              </a:rPr>
              <a:t>Εγκεφαλικές μεταστάσεις</a:t>
            </a:r>
          </a:p>
          <a:p>
            <a:pPr>
              <a:buFont typeface="Wingdings" pitchFamily="2" charset="2"/>
              <a:buChar char="Ø"/>
            </a:pPr>
            <a:r>
              <a:rPr lang="en-US" sz="2400" dirty="0">
                <a:latin typeface="Arial" pitchFamily="34" charset="0"/>
                <a:cs typeface="Arial" pitchFamily="34" charset="0"/>
              </a:rPr>
              <a:t>   </a:t>
            </a:r>
            <a:r>
              <a:rPr lang="el-GR" sz="2400" dirty="0">
                <a:latin typeface="Arial" pitchFamily="34" charset="0"/>
                <a:cs typeface="Arial" pitchFamily="34" charset="0"/>
              </a:rPr>
              <a:t>Σύνδρομο άνω κοίλης φλέβας</a:t>
            </a:r>
          </a:p>
          <a:p>
            <a:pPr>
              <a:buFont typeface="Wingdings" pitchFamily="2" charset="2"/>
              <a:buChar char="Ø"/>
            </a:pPr>
            <a:r>
              <a:rPr lang="en-US" sz="2400" dirty="0">
                <a:latin typeface="Arial" pitchFamily="34" charset="0"/>
                <a:cs typeface="Arial" pitchFamily="34" charset="0"/>
              </a:rPr>
              <a:t>   </a:t>
            </a:r>
            <a:r>
              <a:rPr lang="el-GR" sz="2400" dirty="0">
                <a:latin typeface="Arial" pitchFamily="34" charset="0"/>
                <a:cs typeface="Arial" pitchFamily="34" charset="0"/>
              </a:rPr>
              <a:t>Αιμορραγία από το αναπνευστικό</a:t>
            </a:r>
          </a:p>
          <a:p>
            <a:pPr>
              <a:buFont typeface="Wingdings" pitchFamily="2" charset="2"/>
              <a:buChar char="Ø"/>
            </a:pPr>
            <a:r>
              <a:rPr lang="en-US" sz="2400" dirty="0">
                <a:latin typeface="Arial" pitchFamily="34" charset="0"/>
                <a:cs typeface="Arial" pitchFamily="34" charset="0"/>
              </a:rPr>
              <a:t>   </a:t>
            </a:r>
            <a:r>
              <a:rPr lang="el-GR" sz="2400" dirty="0">
                <a:latin typeface="Arial" pitchFamily="34" charset="0"/>
                <a:cs typeface="Arial" pitchFamily="34" charset="0"/>
              </a:rPr>
              <a:t>Έντονο άλγος από διήθηση του υπεζωκότος</a:t>
            </a:r>
          </a:p>
          <a:p>
            <a:pPr>
              <a:buFont typeface="Wingdings" pitchFamily="2" charset="2"/>
              <a:buChar char="Ø"/>
            </a:pPr>
            <a:r>
              <a:rPr lang="en-US" sz="2400" dirty="0">
                <a:latin typeface="Arial" pitchFamily="34" charset="0"/>
                <a:cs typeface="Arial" pitchFamily="34" charset="0"/>
              </a:rPr>
              <a:t>   </a:t>
            </a:r>
            <a:r>
              <a:rPr lang="el-GR" sz="2400" dirty="0">
                <a:latin typeface="Arial" pitchFamily="34" charset="0"/>
                <a:cs typeface="Arial" pitchFamily="34" charset="0"/>
              </a:rPr>
              <a:t>Αιμορραγία από το ουροποιητικό, ή το γυναικολογικό σύστημα.</a:t>
            </a:r>
          </a:p>
          <a:p>
            <a:pPr>
              <a:buFont typeface="Wingdings" pitchFamily="2" charset="2"/>
              <a:buChar char="Ø"/>
            </a:pPr>
            <a:r>
              <a:rPr lang="en-US" sz="2400" dirty="0">
                <a:latin typeface="Arial" pitchFamily="34" charset="0"/>
                <a:cs typeface="Arial" pitchFamily="34" charset="0"/>
              </a:rPr>
              <a:t>   </a:t>
            </a:r>
            <a:r>
              <a:rPr lang="el-GR" sz="2400" dirty="0">
                <a:latin typeface="Arial" pitchFamily="34" charset="0"/>
                <a:cs typeface="Arial" pitchFamily="34" charset="0"/>
              </a:rPr>
              <a:t>Επικείμενο κάταγμα</a:t>
            </a:r>
          </a:p>
          <a:p>
            <a:pPr>
              <a:buFont typeface="Wingdings" pitchFamily="2" charset="2"/>
              <a:buChar char="Ø"/>
            </a:pPr>
            <a:endParaRPr lang="el-GR" sz="2400" dirty="0">
              <a:solidFill>
                <a:srgbClr val="002060"/>
              </a:solidFill>
              <a:latin typeface="Arial" pitchFamily="34" charset="0"/>
              <a:cs typeface="Arial" pitchFamily="34" charset="0"/>
            </a:endParaRPr>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Θέση περιεχομένου 5" descr="Εικόνα που περιέχει πίνακας, άνδρας, σκύλος, λευκό&#10;&#10;Περιγραφή που δημιουργήθηκε αυτόματα">
            <a:extLst>
              <a:ext uri="{FF2B5EF4-FFF2-40B4-BE49-F238E27FC236}">
                <a16:creationId xmlns:a16="http://schemas.microsoft.com/office/drawing/2014/main" id="{EEE45638-6256-490D-AAD2-7D0741A38464}"/>
              </a:ext>
            </a:extLst>
          </p:cNvPr>
          <p:cNvPicPr>
            <a:picLocks noGrp="1"/>
          </p:cNvPicPr>
          <p:nvPr>
            <p:ph idx="1"/>
          </p:nvPr>
        </p:nvPicPr>
        <p:blipFill rotWithShape="1">
          <a:blip r:embed="rId2">
            <a:extLst>
              <a:ext uri="{28A0092B-C50C-407E-A947-70E740481C1C}">
                <a14:useLocalDpi xmlns:a14="http://schemas.microsoft.com/office/drawing/2010/main" val="0"/>
              </a:ext>
            </a:extLst>
          </a:blip>
          <a:srcRect/>
          <a:stretch/>
        </p:blipFill>
        <p:spPr bwMode="auto">
          <a:xfrm>
            <a:off x="575048" y="112324"/>
            <a:ext cx="8568952" cy="6633351"/>
          </a:xfrm>
          <a:prstGeom prst="rect">
            <a:avLst/>
          </a:prstGeom>
          <a:noFill/>
        </p:spPr>
      </p:pic>
    </p:spTree>
    <p:extLst>
      <p:ext uri="{BB962C8B-B14F-4D97-AF65-F5344CB8AC3E}">
        <p14:creationId xmlns:p14="http://schemas.microsoft.com/office/powerpoint/2010/main" val="18039194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Εικόνα 1">
            <a:extLst>
              <a:ext uri="{FF2B5EF4-FFF2-40B4-BE49-F238E27FC236}">
                <a16:creationId xmlns:a16="http://schemas.microsoft.com/office/drawing/2014/main" id="{FC83F439-0A7D-4C5C-95E2-B05FBB32B3DA}"/>
              </a:ext>
            </a:extLst>
          </p:cNvPr>
          <p:cNvPicPr/>
          <p:nvPr/>
        </p:nvPicPr>
        <p:blipFill>
          <a:blip r:embed="rId2">
            <a:extLst>
              <a:ext uri="{28A0092B-C50C-407E-A947-70E740481C1C}">
                <a14:useLocalDpi xmlns:a14="http://schemas.microsoft.com/office/drawing/2010/main" val="0"/>
              </a:ext>
            </a:extLst>
          </a:blip>
          <a:srcRect/>
          <a:stretch>
            <a:fillRect/>
          </a:stretch>
        </p:blipFill>
        <p:spPr bwMode="auto">
          <a:xfrm>
            <a:off x="971600" y="476672"/>
            <a:ext cx="7200800" cy="5616624"/>
          </a:xfrm>
          <a:prstGeom prst="rect">
            <a:avLst/>
          </a:prstGeom>
          <a:noFill/>
        </p:spPr>
      </p:pic>
    </p:spTree>
    <p:extLst>
      <p:ext uri="{BB962C8B-B14F-4D97-AF65-F5344CB8AC3E}">
        <p14:creationId xmlns:p14="http://schemas.microsoft.com/office/powerpoint/2010/main" val="111947617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Εικόνα 1">
            <a:extLst>
              <a:ext uri="{FF2B5EF4-FFF2-40B4-BE49-F238E27FC236}">
                <a16:creationId xmlns:a16="http://schemas.microsoft.com/office/drawing/2014/main" id="{28C81622-5D65-4DB9-AEBD-F1D9CEA1760F}"/>
              </a:ext>
            </a:extLst>
          </p:cNvPr>
          <p:cNvPicPr/>
          <p:nvPr/>
        </p:nvPicPr>
        <p:blipFill>
          <a:blip r:embed="rId2">
            <a:extLst>
              <a:ext uri="{28A0092B-C50C-407E-A947-70E740481C1C}">
                <a14:useLocalDpi xmlns:a14="http://schemas.microsoft.com/office/drawing/2010/main" val="0"/>
              </a:ext>
            </a:extLst>
          </a:blip>
          <a:srcRect/>
          <a:stretch>
            <a:fillRect/>
          </a:stretch>
        </p:blipFill>
        <p:spPr bwMode="auto">
          <a:xfrm>
            <a:off x="-27521" y="0"/>
            <a:ext cx="4572635" cy="3429635"/>
          </a:xfrm>
          <a:prstGeom prst="rect">
            <a:avLst/>
          </a:prstGeom>
          <a:noFill/>
        </p:spPr>
      </p:pic>
      <p:pic>
        <p:nvPicPr>
          <p:cNvPr id="3" name="Εικόνα 2">
            <a:extLst>
              <a:ext uri="{FF2B5EF4-FFF2-40B4-BE49-F238E27FC236}">
                <a16:creationId xmlns:a16="http://schemas.microsoft.com/office/drawing/2014/main" id="{F32CE84E-8C9E-4021-9AA8-6CA822CA0790}"/>
              </a:ext>
            </a:extLst>
          </p:cNvPr>
          <p:cNvPicPr/>
          <p:nvPr/>
        </p:nvPicPr>
        <p:blipFill>
          <a:blip r:embed="rId3">
            <a:extLst>
              <a:ext uri="{28A0092B-C50C-407E-A947-70E740481C1C}">
                <a14:useLocalDpi xmlns:a14="http://schemas.microsoft.com/office/drawing/2010/main" val="0"/>
              </a:ext>
            </a:extLst>
          </a:blip>
          <a:srcRect/>
          <a:stretch>
            <a:fillRect/>
          </a:stretch>
        </p:blipFill>
        <p:spPr bwMode="auto">
          <a:xfrm>
            <a:off x="4211960" y="2996952"/>
            <a:ext cx="4572635" cy="3429635"/>
          </a:xfrm>
          <a:prstGeom prst="rect">
            <a:avLst/>
          </a:prstGeom>
          <a:noFill/>
        </p:spPr>
      </p:pic>
    </p:spTree>
    <p:extLst>
      <p:ext uri="{BB962C8B-B14F-4D97-AF65-F5344CB8AC3E}">
        <p14:creationId xmlns:p14="http://schemas.microsoft.com/office/powerpoint/2010/main" val="280968381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Εικόνα 1">
            <a:extLst>
              <a:ext uri="{FF2B5EF4-FFF2-40B4-BE49-F238E27FC236}">
                <a16:creationId xmlns:a16="http://schemas.microsoft.com/office/drawing/2014/main" id="{90506648-EC50-4967-B233-5F8CDAB8EE48}"/>
              </a:ext>
            </a:extLst>
          </p:cNvPr>
          <p:cNvPicPr/>
          <p:nvPr/>
        </p:nvPicPr>
        <p:blipFill>
          <a:blip r:embed="rId2">
            <a:extLst>
              <a:ext uri="{28A0092B-C50C-407E-A947-70E740481C1C}">
                <a14:useLocalDpi xmlns:a14="http://schemas.microsoft.com/office/drawing/2010/main" val="0"/>
              </a:ext>
            </a:extLst>
          </a:blip>
          <a:srcRect/>
          <a:stretch>
            <a:fillRect/>
          </a:stretch>
        </p:blipFill>
        <p:spPr bwMode="auto">
          <a:xfrm>
            <a:off x="0" y="-23828"/>
            <a:ext cx="5079891" cy="4204335"/>
          </a:xfrm>
          <a:prstGeom prst="rect">
            <a:avLst/>
          </a:prstGeom>
          <a:noFill/>
        </p:spPr>
      </p:pic>
      <p:pic>
        <p:nvPicPr>
          <p:cNvPr id="3" name="Εικόνα 2">
            <a:extLst>
              <a:ext uri="{FF2B5EF4-FFF2-40B4-BE49-F238E27FC236}">
                <a16:creationId xmlns:a16="http://schemas.microsoft.com/office/drawing/2014/main" id="{31363A21-E497-4ABC-90F8-99669D1AE0B7}"/>
              </a:ext>
            </a:extLst>
          </p:cNvPr>
          <p:cNvPicPr/>
          <p:nvPr/>
        </p:nvPicPr>
        <p:blipFill>
          <a:blip r:embed="rId3">
            <a:extLst>
              <a:ext uri="{28A0092B-C50C-407E-A947-70E740481C1C}">
                <a14:useLocalDpi xmlns:a14="http://schemas.microsoft.com/office/drawing/2010/main" val="0"/>
              </a:ext>
            </a:extLst>
          </a:blip>
          <a:srcRect/>
          <a:stretch>
            <a:fillRect/>
          </a:stretch>
        </p:blipFill>
        <p:spPr bwMode="auto">
          <a:xfrm>
            <a:off x="4716016" y="3068960"/>
            <a:ext cx="4284603" cy="3268231"/>
          </a:xfrm>
          <a:prstGeom prst="rect">
            <a:avLst/>
          </a:prstGeom>
          <a:noFill/>
        </p:spPr>
      </p:pic>
    </p:spTree>
    <p:extLst>
      <p:ext uri="{BB962C8B-B14F-4D97-AF65-F5344CB8AC3E}">
        <p14:creationId xmlns:p14="http://schemas.microsoft.com/office/powerpoint/2010/main" val="82629569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285728"/>
            <a:ext cx="8686800" cy="1009672"/>
          </a:xfrm>
        </p:spPr>
        <p:txBody>
          <a:bodyPr>
            <a:normAutofit/>
          </a:bodyPr>
          <a:lstStyle/>
          <a:p>
            <a:pPr algn="ctr"/>
            <a:r>
              <a:rPr lang="el-GR" sz="28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συμπτώματα</a:t>
            </a:r>
          </a:p>
        </p:txBody>
      </p:sp>
      <p:sp>
        <p:nvSpPr>
          <p:cNvPr id="3" name="2 - Θέση περιεχομένου"/>
          <p:cNvSpPr>
            <a:spLocks noGrp="1"/>
          </p:cNvSpPr>
          <p:nvPr>
            <p:ph idx="1"/>
          </p:nvPr>
        </p:nvSpPr>
        <p:spPr>
          <a:xfrm>
            <a:off x="467544" y="1628801"/>
            <a:ext cx="7762056" cy="4680560"/>
          </a:xfrm>
        </p:spPr>
        <p:txBody>
          <a:bodyPr>
            <a:normAutofit/>
          </a:bodyPr>
          <a:lstStyle/>
          <a:p>
            <a:r>
              <a:rPr lang="en-US" sz="2400" dirty="0">
                <a:solidFill>
                  <a:srgbClr val="C00000"/>
                </a:solidFill>
                <a:latin typeface="Arial" pitchFamily="34" charset="0"/>
                <a:cs typeface="Arial" pitchFamily="34" charset="0"/>
              </a:rPr>
              <a:t> </a:t>
            </a:r>
            <a:r>
              <a:rPr lang="el-GR" sz="2400" dirty="0">
                <a:solidFill>
                  <a:srgbClr val="C00000"/>
                </a:solidFill>
                <a:latin typeface="Arial" pitchFamily="34" charset="0"/>
                <a:cs typeface="Arial" pitchFamily="34" charset="0"/>
              </a:rPr>
              <a:t>Πόνος </a:t>
            </a:r>
            <a:r>
              <a:rPr lang="el-GR" sz="2400" dirty="0">
                <a:solidFill>
                  <a:schemeClr val="tx1"/>
                </a:solidFill>
                <a:latin typeface="Arial" pitchFamily="34" charset="0"/>
                <a:cs typeface="Arial" pitchFamily="34" charset="0"/>
              </a:rPr>
              <a:t>χειρότερος τη νύχτα ή στην αφύπνιση. Αντανακλά και επιδεινούται συν τω χρόνω.</a:t>
            </a:r>
          </a:p>
          <a:p>
            <a:pPr>
              <a:buNone/>
            </a:pPr>
            <a:r>
              <a:rPr lang="el-GR" sz="2400" dirty="0">
                <a:solidFill>
                  <a:schemeClr val="tx1"/>
                </a:solidFill>
                <a:latin typeface="Arial" pitchFamily="34" charset="0"/>
                <a:cs typeface="Arial" pitchFamily="34" charset="0"/>
              </a:rPr>
              <a:t> Συμπτώματα οφειλόμενα στην παρεκτόπιση ή στην προσβολή νευρικών δομών, σπονδύλων, αγγείων και περιλαμβάνουν</a:t>
            </a:r>
            <a:r>
              <a:rPr lang="en-US" sz="2400" dirty="0">
                <a:solidFill>
                  <a:schemeClr val="tx1"/>
                </a:solidFill>
                <a:latin typeface="Arial" pitchFamily="34" charset="0"/>
                <a:cs typeface="Arial" pitchFamily="34" charset="0"/>
              </a:rPr>
              <a:t>:</a:t>
            </a:r>
            <a:endParaRPr lang="el-GR" sz="2400" dirty="0">
              <a:solidFill>
                <a:srgbClr val="C00000"/>
              </a:solidFill>
              <a:latin typeface="Arial" pitchFamily="34" charset="0"/>
              <a:cs typeface="Arial" pitchFamily="34" charset="0"/>
            </a:endParaRPr>
          </a:p>
          <a:p>
            <a:r>
              <a:rPr lang="en-US" sz="2400" dirty="0">
                <a:solidFill>
                  <a:srgbClr val="C00000"/>
                </a:solidFill>
                <a:latin typeface="Arial" pitchFamily="34" charset="0"/>
                <a:cs typeface="Arial" pitchFamily="34" charset="0"/>
              </a:rPr>
              <a:t> </a:t>
            </a:r>
            <a:r>
              <a:rPr lang="el-GR" sz="2400" dirty="0">
                <a:solidFill>
                  <a:srgbClr val="C00000"/>
                </a:solidFill>
                <a:latin typeface="Arial" pitchFamily="34" charset="0"/>
                <a:cs typeface="Arial" pitchFamily="34" charset="0"/>
              </a:rPr>
              <a:t>Πάρεση</a:t>
            </a:r>
          </a:p>
          <a:p>
            <a:r>
              <a:rPr lang="en-US" sz="2400" dirty="0">
                <a:solidFill>
                  <a:srgbClr val="C00000"/>
                </a:solidFill>
                <a:latin typeface="Arial" pitchFamily="34" charset="0"/>
                <a:cs typeface="Arial" pitchFamily="34" charset="0"/>
              </a:rPr>
              <a:t> </a:t>
            </a:r>
            <a:r>
              <a:rPr lang="el-GR" sz="2400" dirty="0">
                <a:solidFill>
                  <a:srgbClr val="C00000"/>
                </a:solidFill>
                <a:latin typeface="Arial" pitchFamily="34" charset="0"/>
                <a:cs typeface="Arial" pitchFamily="34" charset="0"/>
              </a:rPr>
              <a:t>Δυσχέρεια βάδισης</a:t>
            </a:r>
          </a:p>
          <a:p>
            <a:r>
              <a:rPr lang="en-US" sz="2400" dirty="0">
                <a:solidFill>
                  <a:srgbClr val="C00000"/>
                </a:solidFill>
                <a:latin typeface="Arial" pitchFamily="34" charset="0"/>
                <a:cs typeface="Arial" pitchFamily="34" charset="0"/>
              </a:rPr>
              <a:t> </a:t>
            </a:r>
            <a:r>
              <a:rPr lang="el-GR" sz="2400" dirty="0">
                <a:solidFill>
                  <a:srgbClr val="C00000"/>
                </a:solidFill>
                <a:latin typeface="Arial" pitchFamily="34" charset="0"/>
                <a:cs typeface="Arial" pitchFamily="34" charset="0"/>
              </a:rPr>
              <a:t>Δυσκολία λεπτών κινήσεων</a:t>
            </a:r>
          </a:p>
          <a:p>
            <a:r>
              <a:rPr lang="en-US" sz="2400" dirty="0">
                <a:solidFill>
                  <a:srgbClr val="C00000"/>
                </a:solidFill>
                <a:latin typeface="Arial" pitchFamily="34" charset="0"/>
                <a:cs typeface="Arial" pitchFamily="34" charset="0"/>
              </a:rPr>
              <a:t> </a:t>
            </a:r>
            <a:r>
              <a:rPr lang="el-GR" sz="2400" dirty="0">
                <a:solidFill>
                  <a:srgbClr val="C00000"/>
                </a:solidFill>
                <a:latin typeface="Arial" pitchFamily="34" charset="0"/>
                <a:cs typeface="Arial" pitchFamily="34" charset="0"/>
              </a:rPr>
              <a:t>Μείωση ευαισθησίας στον πόνο, θερμότητα, κρύο</a:t>
            </a:r>
          </a:p>
          <a:p>
            <a:r>
              <a:rPr lang="en-US" sz="2400" dirty="0">
                <a:solidFill>
                  <a:srgbClr val="C00000"/>
                </a:solidFill>
                <a:latin typeface="Arial" pitchFamily="34" charset="0"/>
                <a:cs typeface="Arial" pitchFamily="34" charset="0"/>
              </a:rPr>
              <a:t> </a:t>
            </a:r>
            <a:r>
              <a:rPr lang="el-GR" sz="2400" dirty="0">
                <a:solidFill>
                  <a:srgbClr val="C00000"/>
                </a:solidFill>
                <a:latin typeface="Arial" pitchFamily="34" charset="0"/>
                <a:cs typeface="Arial" pitchFamily="34" charset="0"/>
              </a:rPr>
              <a:t>Αδυναμία ελέγχου  ουροδόχου κύστεως ή εντέρου</a:t>
            </a:r>
          </a:p>
          <a:p>
            <a:r>
              <a:rPr lang="en-US" sz="2400" dirty="0">
                <a:solidFill>
                  <a:srgbClr val="C00000"/>
                </a:solidFill>
                <a:latin typeface="Arial" pitchFamily="34" charset="0"/>
                <a:cs typeface="Arial" pitchFamily="34" charset="0"/>
              </a:rPr>
              <a:t> </a:t>
            </a:r>
            <a:r>
              <a:rPr lang="el-GR" sz="2400" dirty="0">
                <a:solidFill>
                  <a:srgbClr val="C00000"/>
                </a:solidFill>
                <a:latin typeface="Arial" pitchFamily="34" charset="0"/>
                <a:cs typeface="Arial" pitchFamily="34" charset="0"/>
              </a:rPr>
              <a:t>Παραμόρφωση σπονδ. στήλης</a:t>
            </a: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285728"/>
            <a:ext cx="8686800" cy="1009672"/>
          </a:xfrm>
        </p:spPr>
        <p:txBody>
          <a:bodyPr>
            <a:normAutofit/>
          </a:bodyPr>
          <a:lstStyle/>
          <a:p>
            <a:r>
              <a:rPr lang="el-GR" sz="24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ΟΓΚΟΙ ΣΠΟΝΔΥΛΙΚΗΣ ΣΤΗΛΗΣ ΚΑΙ ΝΩΤΙΑΙΟΥ ΜΥΕΛΟΥ</a:t>
            </a:r>
          </a:p>
        </p:txBody>
      </p:sp>
      <p:sp>
        <p:nvSpPr>
          <p:cNvPr id="3" name="2 - Θέση περιεχομένου"/>
          <p:cNvSpPr>
            <a:spLocks noGrp="1"/>
          </p:cNvSpPr>
          <p:nvPr>
            <p:ph idx="1"/>
          </p:nvPr>
        </p:nvSpPr>
        <p:spPr>
          <a:xfrm>
            <a:off x="1643042" y="1785927"/>
            <a:ext cx="5929354" cy="3214710"/>
          </a:xfrm>
        </p:spPr>
        <p:txBody>
          <a:bodyPr>
            <a:normAutofit/>
          </a:bodyPr>
          <a:lstStyle/>
          <a:p>
            <a:pPr>
              <a:buNone/>
            </a:pPr>
            <a:r>
              <a:rPr lang="el-GR" sz="2400" dirty="0">
                <a:solidFill>
                  <a:schemeClr val="tx1"/>
                </a:solidFill>
                <a:latin typeface="Arial" pitchFamily="34" charset="0"/>
                <a:cs typeface="Arial" pitchFamily="34" charset="0"/>
              </a:rPr>
              <a:t>  Είναι σχετικά σπάνιοι.</a:t>
            </a:r>
          </a:p>
          <a:p>
            <a:pPr>
              <a:buFont typeface="Wingdings" pitchFamily="2" charset="2"/>
              <a:buChar char="Ø"/>
            </a:pPr>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Πρωτοπαθείς</a:t>
            </a:r>
          </a:p>
          <a:p>
            <a:pPr>
              <a:buFont typeface="Wingdings" pitchFamily="2" charset="2"/>
              <a:buChar char="Ø"/>
            </a:pPr>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Δευτεροπαθείς</a:t>
            </a:r>
          </a:p>
          <a:p>
            <a:pPr>
              <a:buFont typeface="Wingdings" pitchFamily="2" charset="2"/>
              <a:buChar char="Ø"/>
            </a:pPr>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Καλοήθεις  (αναπτύσσονται αργά)</a:t>
            </a:r>
          </a:p>
          <a:p>
            <a:pPr>
              <a:buFont typeface="Wingdings" pitchFamily="2" charset="2"/>
              <a:buChar char="Ø"/>
            </a:pPr>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Κακοήθεις (αναπτύσσονται γρήγορα)</a:t>
            </a: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170" name="Picture 2" descr="PDF) Συμπίεση νωτιαίου μυελού σε καρκινοπαθείς">
            <a:extLst>
              <a:ext uri="{FF2B5EF4-FFF2-40B4-BE49-F238E27FC236}">
                <a16:creationId xmlns:a16="http://schemas.microsoft.com/office/drawing/2014/main" id="{405B7817-0042-4463-9407-9A395F12337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71600" y="620688"/>
            <a:ext cx="7498482" cy="5616624"/>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C:\Users\Ersi\Desktop\spinal%20anatomy[1].jpg"/>
          <p:cNvPicPr>
            <a:picLocks noGrp="1" noChangeAspect="1" noChangeArrowheads="1"/>
          </p:cNvPicPr>
          <p:nvPr>
            <p:ph idx="1"/>
          </p:nvPr>
        </p:nvPicPr>
        <p:blipFill>
          <a:blip r:embed="rId2" cstate="print"/>
          <a:stretch>
            <a:fillRect/>
          </a:stretch>
        </p:blipFill>
        <p:spPr bwMode="auto">
          <a:xfrm>
            <a:off x="4067944" y="1484784"/>
            <a:ext cx="4176464" cy="3816424"/>
          </a:xfrm>
          <a:prstGeom prst="rect">
            <a:avLst/>
          </a:prstGeom>
          <a:noFill/>
        </p:spPr>
      </p:pic>
      <p:sp>
        <p:nvSpPr>
          <p:cNvPr id="6" name="5 - Θέση κειμένου"/>
          <p:cNvSpPr>
            <a:spLocks noGrp="1"/>
          </p:cNvSpPr>
          <p:nvPr>
            <p:ph type="body" sz="half" idx="2"/>
          </p:nvPr>
        </p:nvSpPr>
        <p:spPr>
          <a:xfrm>
            <a:off x="457200" y="928670"/>
            <a:ext cx="3008313" cy="4429156"/>
          </a:xfrm>
        </p:spPr>
        <p:txBody>
          <a:bodyPr>
            <a:normAutofit/>
          </a:bodyPr>
          <a:lstStyle/>
          <a:p>
            <a:r>
              <a:rPr lang="el-GR" sz="2000" dirty="0">
                <a:solidFill>
                  <a:schemeClr val="tx1"/>
                </a:solidFill>
                <a:latin typeface="Arial" pitchFamily="34" charset="0"/>
                <a:cs typeface="Arial" pitchFamily="34" charset="0"/>
              </a:rPr>
              <a:t>                                     </a:t>
            </a:r>
            <a:endParaRPr lang="en-US" sz="2000" dirty="0">
              <a:solidFill>
                <a:schemeClr val="tx1"/>
              </a:solidFill>
              <a:latin typeface="Arial" pitchFamily="34" charset="0"/>
              <a:cs typeface="Arial" pitchFamily="34" charset="0"/>
            </a:endParaRPr>
          </a:p>
          <a:p>
            <a:r>
              <a:rPr lang="el-GR" sz="2000" dirty="0">
                <a:solidFill>
                  <a:schemeClr val="tx1"/>
                </a:solidFill>
                <a:latin typeface="Arial" pitchFamily="34" charset="0"/>
                <a:cs typeface="Arial" pitchFamily="34" charset="0"/>
              </a:rPr>
              <a:t> Η δομή της σπονδυλικής στήλης είναι σύνθετη και περιλαμβάνει οστά, μύες, μεσοσπονδύλιους δίσκους, συνδέσμους, αρθρώσεις και νεύρα. Από αυτά οι σπόνδυλοι και ο νωτιαίος μυελός είναι οι σημαντικότεροι όσον αφορά τους όγκους που αναπτύσσονται στην περιοχή.</a:t>
            </a:r>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 name="Title 1">
            <a:extLst>
              <a:ext uri="{FF2B5EF4-FFF2-40B4-BE49-F238E27FC236}">
                <a16:creationId xmlns:a16="http://schemas.microsoft.com/office/drawing/2014/main" id="{0F7ECF14-3275-421D-8F59-EA14104088FD}"/>
              </a:ext>
            </a:extLst>
          </p:cNvPr>
          <p:cNvSpPr>
            <a:spLocks noGrp="1"/>
          </p:cNvSpPr>
          <p:nvPr>
            <p:ph type="title"/>
          </p:nvPr>
        </p:nvSpPr>
        <p:spPr>
          <a:xfrm>
            <a:off x="914400" y="764705"/>
            <a:ext cx="7315200" cy="1080119"/>
          </a:xfrm>
        </p:spPr>
        <p:txBody>
          <a:bodyPr/>
          <a:lstStyle/>
          <a:p>
            <a:r>
              <a:rPr lang="el-GR" dirty="0"/>
              <a:t>Οστικές Μεταστάσεις στην ΣΣ</a:t>
            </a:r>
            <a:endParaRPr lang="en-US" dirty="0"/>
          </a:p>
        </p:txBody>
      </p:sp>
      <p:pic>
        <p:nvPicPr>
          <p:cNvPr id="8194" name="Picture 2" descr="Ογκοι Σπονδυλικής Στήλης">
            <a:extLst>
              <a:ext uri="{FF2B5EF4-FFF2-40B4-BE49-F238E27FC236}">
                <a16:creationId xmlns:a16="http://schemas.microsoft.com/office/drawing/2014/main" id="{FC0237D6-8CF5-4E0F-92A8-FC1CDCB368C8}"/>
              </a:ext>
            </a:extLst>
          </p:cNvPr>
          <p:cNvPicPr>
            <a:picLocks noChangeAspect="1" noChangeArrowheads="1"/>
          </p:cNvPicPr>
          <p:nvPr/>
        </p:nvPicPr>
        <p:blipFill>
          <a:blip r:embed="rId2">
            <a:extLst>
              <a:ext uri="{28A0092B-C50C-407E-A947-70E740481C1C}">
                <a14:useLocalDpi xmlns:a14="http://schemas.microsoft.com/office/drawing/2010/main" val="0"/>
              </a:ext>
            </a:extLst>
          </a:blip>
          <a:stretch>
            <a:fillRect/>
          </a:stretch>
        </p:blipFill>
        <p:spPr bwMode="auto">
          <a:xfrm>
            <a:off x="565119" y="1864315"/>
            <a:ext cx="8013762" cy="4764196"/>
          </a:xfrm>
          <a:prstGeom prst="rect">
            <a:avLst/>
          </a:prstGeom>
          <a:solidFill>
            <a:srgbClr val="FFFFFF"/>
          </a:solidFill>
        </p:spPr>
      </p:pic>
    </p:spTree>
    <p:extLst>
      <p:ext uri="{BB962C8B-B14F-4D97-AF65-F5344CB8AC3E}">
        <p14:creationId xmlns:p14="http://schemas.microsoft.com/office/powerpoint/2010/main" val="210169714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 name="Title 1">
            <a:extLst>
              <a:ext uri="{FF2B5EF4-FFF2-40B4-BE49-F238E27FC236}">
                <a16:creationId xmlns:a16="http://schemas.microsoft.com/office/drawing/2014/main" id="{595AF861-D3E6-451F-8553-66C85FBEFA11}"/>
              </a:ext>
            </a:extLst>
          </p:cNvPr>
          <p:cNvSpPr>
            <a:spLocks noGrp="1"/>
          </p:cNvSpPr>
          <p:nvPr>
            <p:ph type="title"/>
          </p:nvPr>
        </p:nvSpPr>
        <p:spPr>
          <a:xfrm>
            <a:off x="611560" y="836713"/>
            <a:ext cx="7618040" cy="1368151"/>
          </a:xfrm>
        </p:spPr>
        <p:txBody>
          <a:bodyPr>
            <a:normAutofit fontScale="90000"/>
          </a:bodyPr>
          <a:lstStyle/>
          <a:p>
            <a:r>
              <a:rPr lang="el-GR" dirty="0"/>
              <a:t>Όγκος που έχει διηθήσει και έχει  καταστρέψει 3 σπονδύλους της ΑΜΣΣ</a:t>
            </a:r>
            <a:endParaRPr lang="en-US" dirty="0"/>
          </a:p>
        </p:txBody>
      </p:sp>
      <p:pic>
        <p:nvPicPr>
          <p:cNvPr id="9218" name="Picture 2">
            <a:extLst>
              <a:ext uri="{FF2B5EF4-FFF2-40B4-BE49-F238E27FC236}">
                <a16:creationId xmlns:a16="http://schemas.microsoft.com/office/drawing/2014/main" id="{C4808A64-3E7D-4207-A805-F60E7F948BE4}"/>
              </a:ext>
            </a:extLst>
          </p:cNvPr>
          <p:cNvPicPr>
            <a:picLocks noChangeAspect="1" noChangeArrowheads="1"/>
          </p:cNvPicPr>
          <p:nvPr/>
        </p:nvPicPr>
        <p:blipFill>
          <a:blip r:embed="rId2">
            <a:extLst>
              <a:ext uri="{28A0092B-C50C-407E-A947-70E740481C1C}">
                <a14:useLocalDpi xmlns:a14="http://schemas.microsoft.com/office/drawing/2010/main" val="0"/>
              </a:ext>
            </a:extLst>
          </a:blip>
          <a:stretch>
            <a:fillRect/>
          </a:stretch>
        </p:blipFill>
        <p:spPr bwMode="auto">
          <a:xfrm>
            <a:off x="2267744" y="1772816"/>
            <a:ext cx="4865040" cy="4578862"/>
          </a:xfrm>
          <a:prstGeom prst="rect">
            <a:avLst/>
          </a:prstGeom>
          <a:solidFill>
            <a:srgbClr val="FFFFFF"/>
          </a:solidFill>
        </p:spPr>
      </p:pic>
    </p:spTree>
    <p:extLst>
      <p:ext uri="{BB962C8B-B14F-4D97-AF65-F5344CB8AC3E}">
        <p14:creationId xmlns:p14="http://schemas.microsoft.com/office/powerpoint/2010/main" val="381064492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4 - Τίτλος"/>
          <p:cNvSpPr>
            <a:spLocks noGrp="1"/>
          </p:cNvSpPr>
          <p:nvPr>
            <p:ph type="title"/>
          </p:nvPr>
        </p:nvSpPr>
        <p:spPr>
          <a:xfrm>
            <a:off x="285720" y="214290"/>
            <a:ext cx="8686800" cy="866820"/>
          </a:xfrm>
        </p:spPr>
        <p:txBody>
          <a:bodyPr>
            <a:normAutofit/>
          </a:bodyPr>
          <a:lstStyle/>
          <a:p>
            <a:pPr algn="ctr"/>
            <a:r>
              <a:rPr lang="el-GR" sz="24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Ταξινόμηση  όγκων σπονδυλικής στήλης και νωτιαίου μυελού</a:t>
            </a:r>
          </a:p>
        </p:txBody>
      </p:sp>
      <p:sp>
        <p:nvSpPr>
          <p:cNvPr id="6" name="5 - Θέση περιεχομένου"/>
          <p:cNvSpPr>
            <a:spLocks noGrp="1"/>
          </p:cNvSpPr>
          <p:nvPr>
            <p:ph idx="1"/>
          </p:nvPr>
        </p:nvSpPr>
        <p:spPr>
          <a:xfrm>
            <a:off x="827584" y="1772817"/>
            <a:ext cx="7402016" cy="4536544"/>
          </a:xfrm>
        </p:spPr>
        <p:txBody>
          <a:bodyPr>
            <a:normAutofit fontScale="92500" lnSpcReduction="10000"/>
          </a:bodyPr>
          <a:lstStyle/>
          <a:p>
            <a:r>
              <a:rPr lang="en-US" sz="2400" dirty="0">
                <a:solidFill>
                  <a:srgbClr val="C00000"/>
                </a:solidFill>
                <a:latin typeface="Arial" pitchFamily="34" charset="0"/>
                <a:cs typeface="Arial" pitchFamily="34" charset="0"/>
              </a:rPr>
              <a:t> </a:t>
            </a:r>
            <a:r>
              <a:rPr lang="el-GR" sz="2400" dirty="0">
                <a:solidFill>
                  <a:srgbClr val="C00000"/>
                </a:solidFill>
                <a:latin typeface="Arial" pitchFamily="34" charset="0"/>
                <a:cs typeface="Arial" pitchFamily="34" charset="0"/>
              </a:rPr>
              <a:t>Εξωσκηρίδιοι όγκοι (75%). </a:t>
            </a:r>
            <a:r>
              <a:rPr lang="el-GR" sz="2400" dirty="0">
                <a:solidFill>
                  <a:schemeClr val="tx1">
                    <a:lumMod val="95000"/>
                    <a:lumOff val="5000"/>
                  </a:schemeClr>
                </a:solidFill>
                <a:latin typeface="Arial" pitchFamily="34" charset="0"/>
                <a:cs typeface="Arial" pitchFamily="34" charset="0"/>
              </a:rPr>
              <a:t>Συχνότεροι είναι οι μεταστάσεις.</a:t>
            </a:r>
            <a:endParaRPr lang="el-GR" sz="2400" dirty="0">
              <a:solidFill>
                <a:srgbClr val="C00000"/>
              </a:solidFill>
              <a:latin typeface="Arial" pitchFamily="34" charset="0"/>
              <a:cs typeface="Arial" pitchFamily="34" charset="0"/>
            </a:endParaRPr>
          </a:p>
          <a:p>
            <a:r>
              <a:rPr lang="en-US" sz="2400" dirty="0">
                <a:solidFill>
                  <a:srgbClr val="C00000"/>
                </a:solidFill>
                <a:latin typeface="Arial" pitchFamily="34" charset="0"/>
                <a:cs typeface="Arial" pitchFamily="34" charset="0"/>
              </a:rPr>
              <a:t> </a:t>
            </a:r>
            <a:r>
              <a:rPr lang="el-GR" sz="2400" dirty="0">
                <a:solidFill>
                  <a:srgbClr val="C00000"/>
                </a:solidFill>
                <a:latin typeface="Arial" pitchFamily="34" charset="0"/>
                <a:cs typeface="Arial" pitchFamily="34" charset="0"/>
              </a:rPr>
              <a:t>Ενδοσκηρίδιοι εξωμυελικοί όγκοι (20%). </a:t>
            </a:r>
            <a:r>
              <a:rPr lang="el-GR" sz="2400" dirty="0">
                <a:solidFill>
                  <a:schemeClr val="tx1">
                    <a:lumMod val="95000"/>
                    <a:lumOff val="5000"/>
                  </a:schemeClr>
                </a:solidFill>
                <a:latin typeface="Arial" pitchFamily="34" charset="0"/>
                <a:cs typeface="Arial" pitchFamily="34" charset="0"/>
              </a:rPr>
              <a:t>Αναπτύσσονται στην αραχνοειδή μεμβράνη του νωτιαίου μυελού (μηνιγγιώματα), στις ρίζες νεύρων που εξέρχονται από το νωτιαίο μυελό (νευρινώματα και νευροϊνώματα),ή κατά μήκος του τελικού νηματίου (επενδυμώματα). Τεχνικά δύσκολά αφαιρούνται ριζικά γιατί υποτροπιάζουν.</a:t>
            </a:r>
            <a:endParaRPr lang="el-GR" sz="2400" dirty="0">
              <a:solidFill>
                <a:srgbClr val="C00000"/>
              </a:solidFill>
              <a:latin typeface="Arial" pitchFamily="34" charset="0"/>
              <a:cs typeface="Arial" pitchFamily="34" charset="0"/>
            </a:endParaRPr>
          </a:p>
          <a:p>
            <a:r>
              <a:rPr lang="en-US" sz="2400" dirty="0">
                <a:solidFill>
                  <a:srgbClr val="C00000"/>
                </a:solidFill>
                <a:latin typeface="Arial" pitchFamily="34" charset="0"/>
                <a:cs typeface="Arial" pitchFamily="34" charset="0"/>
              </a:rPr>
              <a:t> </a:t>
            </a:r>
            <a:r>
              <a:rPr lang="el-GR" sz="2400" dirty="0">
                <a:solidFill>
                  <a:srgbClr val="C00000"/>
                </a:solidFill>
                <a:latin typeface="Arial" pitchFamily="34" charset="0"/>
                <a:cs typeface="Arial" pitchFamily="34" charset="0"/>
              </a:rPr>
              <a:t>Ενδομυελικοί όγκοι (5%). </a:t>
            </a:r>
            <a:r>
              <a:rPr lang="el-GR" sz="2400" dirty="0">
                <a:solidFill>
                  <a:schemeClr val="tx1">
                    <a:lumMod val="95000"/>
                    <a:lumOff val="5000"/>
                  </a:schemeClr>
                </a:solidFill>
                <a:latin typeface="Arial" pitchFamily="34" charset="0"/>
                <a:cs typeface="Arial" pitchFamily="34" charset="0"/>
              </a:rPr>
              <a:t>Οι όγκοι αυτοί άρχονται από τα στηρικτικά κύτταρα (γλοία) του νωτιαίου μυελού. Αστροκυττώματα, Επενδυμώματα. Ενδομυελικές μεταστάσεις είναι πολύ σπάνιες.</a:t>
            </a:r>
            <a:endParaRPr lang="el-GR" sz="2400" dirty="0">
              <a:solidFill>
                <a:srgbClr val="C00000"/>
              </a:solidFill>
              <a:latin typeface="Arial" pitchFamily="34" charset="0"/>
              <a:cs typeface="Arial" pitchFamily="34" charset="0"/>
            </a:endParaRPr>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214290"/>
            <a:ext cx="8686800" cy="1081110"/>
          </a:xfrm>
        </p:spPr>
        <p:txBody>
          <a:bodyPr>
            <a:normAutofit/>
          </a:bodyPr>
          <a:lstStyle/>
          <a:p>
            <a:pPr algn="ctr"/>
            <a:r>
              <a:rPr lang="el-GR" sz="28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αντιμετώπιση</a:t>
            </a:r>
          </a:p>
        </p:txBody>
      </p:sp>
      <p:sp>
        <p:nvSpPr>
          <p:cNvPr id="3" name="2 - Θέση περιεχομένου"/>
          <p:cNvSpPr>
            <a:spLocks noGrp="1"/>
          </p:cNvSpPr>
          <p:nvPr>
            <p:ph idx="1"/>
          </p:nvPr>
        </p:nvSpPr>
        <p:spPr>
          <a:xfrm>
            <a:off x="304800" y="1772816"/>
            <a:ext cx="8686800" cy="3456383"/>
          </a:xfrm>
        </p:spPr>
        <p:txBody>
          <a:bodyPr>
            <a:normAutofit/>
          </a:bodyPr>
          <a:lstStyle/>
          <a:p>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Χειρουργική</a:t>
            </a:r>
          </a:p>
          <a:p>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Ακτινοθεραπεία (</a:t>
            </a:r>
            <a:r>
              <a:rPr lang="el-GR" sz="2400" dirty="0">
                <a:solidFill>
                  <a:srgbClr val="00B050"/>
                </a:solidFill>
                <a:latin typeface="Arial" pitchFamily="34" charset="0"/>
                <a:cs typeface="Arial" pitchFamily="34" charset="0"/>
              </a:rPr>
              <a:t>συμπληρωματική</a:t>
            </a:r>
            <a:r>
              <a:rPr lang="el-GR" sz="2400" dirty="0">
                <a:latin typeface="Arial" pitchFamily="34" charset="0"/>
                <a:cs typeface="Arial" pitchFamily="34" charset="0"/>
              </a:rPr>
              <a:t> </a:t>
            </a:r>
            <a:r>
              <a:rPr lang="el-GR" sz="2400" dirty="0">
                <a:solidFill>
                  <a:schemeClr val="tx1"/>
                </a:solidFill>
                <a:latin typeface="Arial" pitchFamily="34" charset="0"/>
                <a:cs typeface="Arial" pitchFamily="34" charset="0"/>
              </a:rPr>
              <a:t>μετά από χειρουργείο, με σκοπό τον έλεγχο της υπολειμματικής νόσου, ή την αποφυγή υποτροπής, ή </a:t>
            </a:r>
            <a:r>
              <a:rPr lang="el-GR" sz="2400" dirty="0">
                <a:solidFill>
                  <a:srgbClr val="00B050"/>
                </a:solidFill>
                <a:latin typeface="Arial" pitchFamily="34" charset="0"/>
                <a:cs typeface="Arial" pitchFamily="34" charset="0"/>
              </a:rPr>
              <a:t>θεραπεία εκλογής </a:t>
            </a:r>
            <a:r>
              <a:rPr lang="el-GR" sz="2400" dirty="0">
                <a:solidFill>
                  <a:schemeClr val="tx1"/>
                </a:solidFill>
                <a:latin typeface="Arial" pitchFamily="34" charset="0"/>
                <a:cs typeface="Arial" pitchFamily="34" charset="0"/>
              </a:rPr>
              <a:t>για</a:t>
            </a:r>
            <a:r>
              <a:rPr lang="el-GR" sz="2400" dirty="0">
                <a:latin typeface="Arial" pitchFamily="34" charset="0"/>
                <a:cs typeface="Arial" pitchFamily="34" charset="0"/>
              </a:rPr>
              <a:t> </a:t>
            </a:r>
            <a:r>
              <a:rPr lang="el-GR" sz="2400" dirty="0">
                <a:solidFill>
                  <a:schemeClr val="tx1"/>
                </a:solidFill>
                <a:latin typeface="Arial" pitchFamily="34" charset="0"/>
                <a:cs typeface="Arial" pitchFamily="34" charset="0"/>
              </a:rPr>
              <a:t>ανεγχείρητους όγκους.)</a:t>
            </a: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457200"/>
            <a:ext cx="8686800" cy="542908"/>
          </a:xfrm>
        </p:spPr>
        <p:txBody>
          <a:bodyPr>
            <a:normAutofit/>
          </a:bodyPr>
          <a:lstStyle/>
          <a:p>
            <a:pPr algn="ctr"/>
            <a:r>
              <a:rPr lang="el-GR" sz="28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Συμπίεση  νωτιαίου  μυελού</a:t>
            </a:r>
          </a:p>
        </p:txBody>
      </p:sp>
      <p:sp>
        <p:nvSpPr>
          <p:cNvPr id="3" name="2 - Θέση περιεχομένου"/>
          <p:cNvSpPr>
            <a:spLocks noGrp="1"/>
          </p:cNvSpPr>
          <p:nvPr>
            <p:ph idx="1"/>
          </p:nvPr>
        </p:nvSpPr>
        <p:spPr>
          <a:xfrm>
            <a:off x="304800" y="1554163"/>
            <a:ext cx="8686800" cy="3946540"/>
          </a:xfrm>
        </p:spPr>
        <p:txBody>
          <a:bodyPr>
            <a:normAutofit/>
          </a:bodyPr>
          <a:lstStyle/>
          <a:p>
            <a:r>
              <a:rPr lang="el-GR" sz="2000" dirty="0">
                <a:solidFill>
                  <a:schemeClr val="tx1"/>
                </a:solidFill>
                <a:latin typeface="Arial" pitchFamily="34" charset="0"/>
                <a:cs typeface="Arial" pitchFamily="34" charset="0"/>
              </a:rPr>
              <a:t>Το 60% των ασθενών με ΣΝΜ </a:t>
            </a:r>
            <a:r>
              <a:rPr lang="el-GR" sz="2000" b="1" i="1" dirty="0">
                <a:solidFill>
                  <a:schemeClr val="tx1"/>
                </a:solidFill>
                <a:latin typeface="Arial" pitchFamily="34" charset="0"/>
                <a:cs typeface="Arial" pitchFamily="34" charset="0"/>
              </a:rPr>
              <a:t>αντιμετωπίζονται με ακτινοθεραπεία</a:t>
            </a:r>
            <a:r>
              <a:rPr lang="el-GR" sz="2000" b="1" dirty="0">
                <a:solidFill>
                  <a:schemeClr val="tx1"/>
                </a:solidFill>
                <a:latin typeface="Arial" pitchFamily="34" charset="0"/>
                <a:cs typeface="Arial" pitchFamily="34" charset="0"/>
              </a:rPr>
              <a:t>.</a:t>
            </a:r>
          </a:p>
          <a:p>
            <a:r>
              <a:rPr lang="el-GR" sz="2000" dirty="0">
                <a:solidFill>
                  <a:schemeClr val="tx1"/>
                </a:solidFill>
                <a:latin typeface="Arial" pitchFamily="34" charset="0"/>
                <a:cs typeface="Arial" pitchFamily="34" charset="0"/>
              </a:rPr>
              <a:t>Το 20% επιδεινώνεται κατά τη διάρκεια της ΑΚΘ, και άλλο 20% δεν υποβάλλονται σε καμμία θεραπεία λόγω παραπληγίας, ή πρόωρου θανάτου.</a:t>
            </a:r>
          </a:p>
          <a:p>
            <a:r>
              <a:rPr lang="el-GR" sz="2000" dirty="0">
                <a:solidFill>
                  <a:schemeClr val="tx1"/>
                </a:solidFill>
                <a:latin typeface="Arial" pitchFamily="34" charset="0"/>
                <a:cs typeface="Arial" pitchFamily="34" charset="0"/>
              </a:rPr>
              <a:t>Ο κυριότερος προγνωστικός παράγων είναι η κλινική εικόνα του ασθενούς (περιπατητικός ή όχι). Μη περιπατητικοί ασθενείς έχουν μέση επιβίωση 1 μήνα, ενώ περιπατητικοί μετά τη ΑΚΘ 8-9 μήνες.</a:t>
            </a:r>
          </a:p>
          <a:p>
            <a:r>
              <a:rPr lang="el-GR" sz="2000" dirty="0">
                <a:solidFill>
                  <a:schemeClr val="tx1"/>
                </a:solidFill>
                <a:latin typeface="Arial" pitchFamily="34" charset="0"/>
                <a:cs typeface="Arial" pitchFamily="34" charset="0"/>
              </a:rPr>
              <a:t>Κυριότερη εντόπιση η ΘΜΣΣ, με έντονο άλγος.</a:t>
            </a:r>
          </a:p>
          <a:p>
            <a:r>
              <a:rPr lang="el-GR" sz="2000" dirty="0">
                <a:solidFill>
                  <a:schemeClr val="tx1"/>
                </a:solidFill>
                <a:latin typeface="Arial" pitchFamily="34" charset="0"/>
                <a:cs typeface="Arial" pitchFamily="34" charset="0"/>
              </a:rPr>
              <a:t>Από 610 ασθενείς με μικρο. Κυτταρικό καρκ. Πνεύμονος, και οστικές μεταστάσεις λιγότεροι από 5% παρουσίασαν ΣΝΜ. </a:t>
            </a:r>
          </a:p>
          <a:p>
            <a:r>
              <a:rPr lang="el-GR" sz="2000" dirty="0">
                <a:solidFill>
                  <a:schemeClr val="tx1"/>
                </a:solidFill>
                <a:latin typeface="Arial" pitchFamily="34" charset="0"/>
                <a:cs typeface="Arial" pitchFamily="34" charset="0"/>
              </a:rPr>
              <a:t>Μαγνητική Τομογραφία είναι η εξέταση που απαιτείται.   </a:t>
            </a:r>
          </a:p>
        </p:txBody>
      </p:sp>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sp>
        <p:nvSpPr>
          <p:cNvPr id="4" name="3 - Θέση περιεχομένου"/>
          <p:cNvSpPr>
            <a:spLocks noGrp="1"/>
          </p:cNvSpPr>
          <p:nvPr>
            <p:ph idx="1"/>
          </p:nvPr>
        </p:nvSpPr>
        <p:spPr/>
        <p:txBody>
          <a:bodyPr/>
          <a:lstStyle/>
          <a:p>
            <a:endParaRPr lang="el-GR" dirty="0"/>
          </a:p>
        </p:txBody>
      </p:sp>
      <p:sp>
        <p:nvSpPr>
          <p:cNvPr id="3" name="2 - Θέση κειμένου"/>
          <p:cNvSpPr>
            <a:spLocks noGrp="1"/>
          </p:cNvSpPr>
          <p:nvPr>
            <p:ph type="body" sz="half" idx="2"/>
          </p:nvPr>
        </p:nvSpPr>
        <p:spPr/>
        <p:txBody>
          <a:bodyPr/>
          <a:lstStyle/>
          <a:p>
            <a:endParaRPr lang="el-GR" dirty="0"/>
          </a:p>
        </p:txBody>
      </p:sp>
      <p:pic>
        <p:nvPicPr>
          <p:cNvPr id="1026" name="Picture 2" descr="C:\Users\Ersi\Desktop\spinal%20meningioma[1].jpg"/>
          <p:cNvPicPr>
            <a:picLocks noChangeAspect="1" noChangeArrowheads="1"/>
          </p:cNvPicPr>
          <p:nvPr/>
        </p:nvPicPr>
        <p:blipFill>
          <a:blip r:embed="rId2" cstate="print"/>
          <a:srcRect/>
          <a:stretch>
            <a:fillRect/>
          </a:stretch>
        </p:blipFill>
        <p:spPr bwMode="auto">
          <a:xfrm>
            <a:off x="357158" y="188640"/>
            <a:ext cx="8572560" cy="6192688"/>
          </a:xfrm>
          <a:prstGeom prst="rect">
            <a:avLst/>
          </a:prstGeom>
          <a:noFill/>
        </p:spPr>
      </p:pic>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sp>
        <p:nvSpPr>
          <p:cNvPr id="4" name="3 - Θέση περιεχομένου"/>
          <p:cNvSpPr>
            <a:spLocks noGrp="1"/>
          </p:cNvSpPr>
          <p:nvPr>
            <p:ph idx="1"/>
          </p:nvPr>
        </p:nvSpPr>
        <p:spPr/>
        <p:txBody>
          <a:bodyPr/>
          <a:lstStyle/>
          <a:p>
            <a:endParaRPr lang="el-GR" dirty="0"/>
          </a:p>
        </p:txBody>
      </p:sp>
      <p:sp>
        <p:nvSpPr>
          <p:cNvPr id="3" name="2 - Θέση κειμένου"/>
          <p:cNvSpPr>
            <a:spLocks noGrp="1"/>
          </p:cNvSpPr>
          <p:nvPr>
            <p:ph type="body" sz="half" idx="2"/>
          </p:nvPr>
        </p:nvSpPr>
        <p:spPr/>
        <p:txBody>
          <a:bodyPr/>
          <a:lstStyle/>
          <a:p>
            <a:endParaRPr lang="el-GR" dirty="0"/>
          </a:p>
        </p:txBody>
      </p:sp>
      <p:pic>
        <p:nvPicPr>
          <p:cNvPr id="2050" name="Picture 2" descr="C:\Users\Ersi\Desktop\transverse%20myelitis[1].jpg"/>
          <p:cNvPicPr>
            <a:picLocks noChangeAspect="1" noChangeArrowheads="1"/>
          </p:cNvPicPr>
          <p:nvPr/>
        </p:nvPicPr>
        <p:blipFill>
          <a:blip r:embed="rId2" cstate="print"/>
          <a:srcRect/>
          <a:stretch>
            <a:fillRect/>
          </a:stretch>
        </p:blipFill>
        <p:spPr bwMode="auto">
          <a:xfrm>
            <a:off x="395536" y="188640"/>
            <a:ext cx="8496944" cy="6192688"/>
          </a:xfrm>
          <a:prstGeom prst="rect">
            <a:avLst/>
          </a:prstGeom>
          <a:noFill/>
        </p:spPr>
      </p:pic>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sp>
        <p:nvSpPr>
          <p:cNvPr id="4" name="3 - Θέση περιεχομένου"/>
          <p:cNvSpPr>
            <a:spLocks noGrp="1"/>
          </p:cNvSpPr>
          <p:nvPr>
            <p:ph idx="1"/>
          </p:nvPr>
        </p:nvSpPr>
        <p:spPr/>
        <p:txBody>
          <a:bodyPr/>
          <a:lstStyle/>
          <a:p>
            <a:endParaRPr lang="el-GR" dirty="0"/>
          </a:p>
        </p:txBody>
      </p:sp>
      <p:sp>
        <p:nvSpPr>
          <p:cNvPr id="3" name="2 - Θέση κειμένου"/>
          <p:cNvSpPr>
            <a:spLocks noGrp="1"/>
          </p:cNvSpPr>
          <p:nvPr>
            <p:ph type="body" sz="half" idx="2"/>
          </p:nvPr>
        </p:nvSpPr>
        <p:spPr/>
        <p:txBody>
          <a:bodyPr/>
          <a:lstStyle/>
          <a:p>
            <a:endParaRPr lang="el-GR" dirty="0"/>
          </a:p>
        </p:txBody>
      </p:sp>
      <p:pic>
        <p:nvPicPr>
          <p:cNvPr id="3074" name="Picture 2" descr="C:\Users\Ersi\Desktop\spinal%20metastasis%201[1].jpg"/>
          <p:cNvPicPr>
            <a:picLocks noChangeAspect="1" noChangeArrowheads="1"/>
          </p:cNvPicPr>
          <p:nvPr/>
        </p:nvPicPr>
        <p:blipFill>
          <a:blip r:embed="rId2" cstate="print"/>
          <a:srcRect/>
          <a:stretch>
            <a:fillRect/>
          </a:stretch>
        </p:blipFill>
        <p:spPr bwMode="auto">
          <a:xfrm>
            <a:off x="423300" y="188640"/>
            <a:ext cx="8501122" cy="6192688"/>
          </a:xfrm>
          <a:prstGeom prst="rect">
            <a:avLst/>
          </a:prstGeom>
          <a:noFill/>
        </p:spPr>
      </p:pic>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4 - Τίτλος"/>
          <p:cNvSpPr>
            <a:spLocks noGrp="1"/>
          </p:cNvSpPr>
          <p:nvPr>
            <p:ph type="title"/>
          </p:nvPr>
        </p:nvSpPr>
        <p:spPr/>
        <p:txBody>
          <a:bodyPr/>
          <a:lstStyle/>
          <a:p>
            <a:endParaRPr lang="el-GR" dirty="0"/>
          </a:p>
        </p:txBody>
      </p:sp>
      <p:pic>
        <p:nvPicPr>
          <p:cNvPr id="4098" name="Picture 2" descr="C:\Users\Ersi\Desktop\spinal%20neurinoma_1[1].jpg"/>
          <p:cNvPicPr>
            <a:picLocks noChangeAspect="1" noChangeArrowheads="1"/>
          </p:cNvPicPr>
          <p:nvPr/>
        </p:nvPicPr>
        <p:blipFill>
          <a:blip r:embed="rId2" cstate="print"/>
          <a:srcRect/>
          <a:stretch>
            <a:fillRect/>
          </a:stretch>
        </p:blipFill>
        <p:spPr bwMode="auto">
          <a:xfrm>
            <a:off x="357158" y="548680"/>
            <a:ext cx="8501122" cy="5715039"/>
          </a:xfrm>
          <a:prstGeom prst="rect">
            <a:avLst/>
          </a:prstGeom>
          <a:noFill/>
        </p:spPr>
      </p:pic>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2 - Τίτλος"/>
          <p:cNvSpPr>
            <a:spLocks noGrp="1"/>
          </p:cNvSpPr>
          <p:nvPr>
            <p:ph type="title"/>
          </p:nvPr>
        </p:nvSpPr>
        <p:spPr>
          <a:xfrm>
            <a:off x="304800" y="214290"/>
            <a:ext cx="8686800" cy="714380"/>
          </a:xfrm>
        </p:spPr>
        <p:txBody>
          <a:bodyPr>
            <a:normAutofit/>
          </a:bodyPr>
          <a:lstStyle/>
          <a:p>
            <a:pPr algn="ctr"/>
            <a:r>
              <a:rPr lang="el-GR" sz="2400" b="1" dirty="0">
                <a:solidFill>
                  <a:schemeClr val="tx1"/>
                </a:solidFill>
                <a:latin typeface="Arial" pitchFamily="34" charset="0"/>
                <a:cs typeface="Arial" pitchFamily="34" charset="0"/>
              </a:rPr>
              <a:t>Όγκοι του μεσοθωρακίου  ( σύνδρομο άνω κοίλης φλέβας)</a:t>
            </a:r>
          </a:p>
        </p:txBody>
      </p:sp>
      <p:sp>
        <p:nvSpPr>
          <p:cNvPr id="4" name="3 - Θέση περιεχομένου"/>
          <p:cNvSpPr>
            <a:spLocks noGrp="1"/>
          </p:cNvSpPr>
          <p:nvPr>
            <p:ph idx="1"/>
          </p:nvPr>
        </p:nvSpPr>
        <p:spPr>
          <a:xfrm>
            <a:off x="1643042" y="1928802"/>
            <a:ext cx="6429420" cy="3143273"/>
          </a:xfrm>
        </p:spPr>
        <p:txBody>
          <a:bodyPr>
            <a:normAutofit fontScale="92500" lnSpcReduction="10000"/>
          </a:bodyPr>
          <a:lstStyle/>
          <a:p>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Νόσος </a:t>
            </a:r>
            <a:r>
              <a:rPr lang="en-US" sz="2400" dirty="0">
                <a:solidFill>
                  <a:schemeClr val="tx1"/>
                </a:solidFill>
                <a:latin typeface="Arial" pitchFamily="34" charset="0"/>
                <a:cs typeface="Arial" pitchFamily="34" charset="0"/>
              </a:rPr>
              <a:t>Hodgkin’s</a:t>
            </a:r>
          </a:p>
          <a:p>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Νευρογενείς όγκοι</a:t>
            </a:r>
          </a:p>
          <a:p>
            <a:pPr>
              <a:buNone/>
            </a:pPr>
            <a:r>
              <a:rPr lang="el-GR" sz="2400" dirty="0">
                <a:solidFill>
                  <a:schemeClr val="tx1"/>
                </a:solidFill>
                <a:latin typeface="Arial" pitchFamily="34" charset="0"/>
                <a:cs typeface="Arial" pitchFamily="34" charset="0"/>
              </a:rPr>
              <a:t>     Νευροβλαστώματα </a:t>
            </a:r>
          </a:p>
          <a:p>
            <a:pPr>
              <a:buNone/>
            </a:pPr>
            <a:r>
              <a:rPr lang="el-GR" sz="2400" dirty="0">
                <a:solidFill>
                  <a:schemeClr val="tx1"/>
                </a:solidFill>
                <a:latin typeface="Arial" pitchFamily="34" charset="0"/>
                <a:cs typeface="Arial" pitchFamily="34" charset="0"/>
              </a:rPr>
              <a:t>     Γαγγλιονευροβλάστωμα (γαγγλιονεύρωμα            και νευροβλάστωμα )</a:t>
            </a:r>
          </a:p>
          <a:p>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Μεταστάσεις (κυρίως σαρκώματα) </a:t>
            </a:r>
          </a:p>
          <a:p>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Θύμωμα </a:t>
            </a:r>
          </a:p>
          <a:p>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Καρκίνος πνεύμονος (κυρίως μικροκυτταρικός)  </a:t>
            </a:r>
          </a:p>
        </p:txBody>
      </p:sp>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2 - Τίτλος"/>
          <p:cNvSpPr>
            <a:spLocks noGrp="1"/>
          </p:cNvSpPr>
          <p:nvPr>
            <p:ph type="title"/>
          </p:nvPr>
        </p:nvSpPr>
        <p:spPr>
          <a:xfrm>
            <a:off x="304800" y="285728"/>
            <a:ext cx="8686800" cy="1009672"/>
          </a:xfrm>
        </p:spPr>
        <p:txBody>
          <a:bodyPr>
            <a:normAutofit/>
          </a:bodyPr>
          <a:lstStyle/>
          <a:p>
            <a:pPr algn="ctr"/>
            <a:r>
              <a:rPr lang="el-GR" sz="28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Νόσος </a:t>
            </a:r>
            <a:r>
              <a:rPr lang="en-US" sz="28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Hodgkin</a:t>
            </a:r>
            <a:endParaRPr lang="el-GR" sz="28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endParaRPr>
          </a:p>
        </p:txBody>
      </p:sp>
      <p:sp>
        <p:nvSpPr>
          <p:cNvPr id="4" name="3 - Θέση περιεχομένου"/>
          <p:cNvSpPr>
            <a:spLocks noGrp="1"/>
          </p:cNvSpPr>
          <p:nvPr>
            <p:ph idx="1"/>
          </p:nvPr>
        </p:nvSpPr>
        <p:spPr>
          <a:xfrm>
            <a:off x="304800" y="1857365"/>
            <a:ext cx="8686800" cy="3571900"/>
          </a:xfrm>
        </p:spPr>
        <p:txBody>
          <a:bodyPr>
            <a:normAutofit/>
          </a:bodyPr>
          <a:lstStyle/>
          <a:p>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Αυξημένη συχνότητα στην εφηβική ηλικία και στην ηλικία των 50 ετών.</a:t>
            </a:r>
          </a:p>
          <a:p>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Οι ασθενείς με προσβολή του μεσοθωρακίου είναι νεώτεροι (29 ετών</a:t>
            </a:r>
            <a:r>
              <a:rPr lang="en-US" sz="2000" dirty="0">
                <a:solidFill>
                  <a:schemeClr val="tx1"/>
                </a:solidFill>
                <a:latin typeface="Arial" pitchFamily="34" charset="0"/>
                <a:cs typeface="Arial" pitchFamily="34" charset="0"/>
              </a:rPr>
              <a:t>)</a:t>
            </a:r>
            <a:r>
              <a:rPr lang="el-GR" sz="2000" dirty="0">
                <a:solidFill>
                  <a:schemeClr val="tx1"/>
                </a:solidFill>
                <a:latin typeface="Arial" pitchFamily="34" charset="0"/>
                <a:cs typeface="Arial" pitchFamily="34" charset="0"/>
              </a:rPr>
              <a:t> απ΄ό,τι εκείνοι χωρίς νόσο στο μεσοθωράκιο (38 έτη).</a:t>
            </a:r>
          </a:p>
          <a:p>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Στο 12% των ασθενών με </a:t>
            </a:r>
            <a:r>
              <a:rPr lang="en-US" sz="2000" dirty="0">
                <a:solidFill>
                  <a:schemeClr val="tx1"/>
                </a:solidFill>
                <a:latin typeface="Arial" pitchFamily="34" charset="0"/>
                <a:cs typeface="Arial" pitchFamily="34" charset="0"/>
              </a:rPr>
              <a:t>Hodgkin</a:t>
            </a:r>
            <a:r>
              <a:rPr lang="el-GR" sz="2000" dirty="0">
                <a:solidFill>
                  <a:schemeClr val="tx1"/>
                </a:solidFill>
                <a:latin typeface="Arial" pitchFamily="34" charset="0"/>
                <a:cs typeface="Arial" pitchFamily="34" charset="0"/>
              </a:rPr>
              <a:t> άμεση διήθηση πνεύμονος μπορεί να συμβεί σχεδόν πάντα συνδέεται με διόγκωση των λεμφαδένων της πύλης και του μεσοθωρακίου συνοδευόμενο από αμφοτερόπλευρο οίδημα με λεμφική και φλεβική απόφραξη.</a:t>
            </a:r>
          </a:p>
          <a:p>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71-85% των ασθενών με </a:t>
            </a:r>
            <a:r>
              <a:rPr lang="en-US" sz="2000" dirty="0">
                <a:solidFill>
                  <a:schemeClr val="tx1"/>
                </a:solidFill>
                <a:latin typeface="Arial" pitchFamily="34" charset="0"/>
                <a:cs typeface="Arial" pitchFamily="34" charset="0"/>
              </a:rPr>
              <a:t>Hodgkin </a:t>
            </a:r>
            <a:r>
              <a:rPr lang="el-GR" sz="2000" dirty="0">
                <a:solidFill>
                  <a:schemeClr val="tx1"/>
                </a:solidFill>
                <a:latin typeface="Arial" pitchFamily="34" charset="0"/>
                <a:cs typeface="Arial" pitchFamily="34" charset="0"/>
              </a:rPr>
              <a:t>έχουν θωρακική συμμετοχή στην αξονική τομογραφία του θώρακα.</a:t>
            </a:r>
          </a:p>
        </p:txBody>
      </p:sp>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285728"/>
            <a:ext cx="8686800" cy="1009672"/>
          </a:xfrm>
        </p:spPr>
        <p:txBody>
          <a:bodyPr>
            <a:normAutofit/>
          </a:bodyPr>
          <a:lstStyle/>
          <a:p>
            <a:pPr algn="ctr"/>
            <a:r>
              <a:rPr lang="el-GR" sz="28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Ακτινοθεραπεία  μεσοθωρακίου</a:t>
            </a:r>
          </a:p>
        </p:txBody>
      </p:sp>
      <p:sp>
        <p:nvSpPr>
          <p:cNvPr id="3" name="2 - Θέση περιεχομένου"/>
          <p:cNvSpPr>
            <a:spLocks noGrp="1"/>
          </p:cNvSpPr>
          <p:nvPr>
            <p:ph idx="1"/>
          </p:nvPr>
        </p:nvSpPr>
        <p:spPr>
          <a:xfrm>
            <a:off x="304800" y="2143116"/>
            <a:ext cx="8686800" cy="3937009"/>
          </a:xfrm>
        </p:spPr>
        <p:txBody>
          <a:bodyPr>
            <a:normAutofit/>
          </a:bodyPr>
          <a:lstStyle/>
          <a:p>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Άμεση έναρξη εξωτερικής ΑΚΘ με γραμμικό επιταχυντή.</a:t>
            </a:r>
          </a:p>
          <a:p>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Εφαρμογή 3</a:t>
            </a:r>
            <a:r>
              <a:rPr lang="en-US" sz="2400" dirty="0">
                <a:solidFill>
                  <a:schemeClr val="tx1"/>
                </a:solidFill>
                <a:latin typeface="Arial" pitchFamily="34" charset="0"/>
                <a:cs typeface="Arial" pitchFamily="34" charset="0"/>
              </a:rPr>
              <a:t>D conformal </a:t>
            </a:r>
            <a:r>
              <a:rPr lang="el-GR" sz="2400" dirty="0">
                <a:solidFill>
                  <a:schemeClr val="tx1"/>
                </a:solidFill>
                <a:latin typeface="Arial" pitchFamily="34" charset="0"/>
                <a:cs typeface="Arial" pitchFamily="34" charset="0"/>
              </a:rPr>
              <a:t>τεχνική για προστασία των υγιών ιστών και αύξηση της συνολικής δόσης στον όγκο.</a:t>
            </a:r>
          </a:p>
          <a:p>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Αυξημένη ημερήσια δόση όγκου τις πρώτες θεραπείες για να επιτύχουμε ταχύτερη ανακούφιση του ασθενούς.</a:t>
            </a:r>
          </a:p>
        </p:txBody>
      </p:sp>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8" name="Picture 2" descr="Μικροκυτταρικός - Καραγιάννης Αθανάσιος, Ογκολόγος">
            <a:extLst>
              <a:ext uri="{FF2B5EF4-FFF2-40B4-BE49-F238E27FC236}">
                <a16:creationId xmlns:a16="http://schemas.microsoft.com/office/drawing/2014/main" id="{068C1F6B-A397-43BB-AE11-C650F74A6E6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19672" y="1052736"/>
            <a:ext cx="6260376" cy="496855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3679220"/>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 name="Title 1">
            <a:extLst>
              <a:ext uri="{FF2B5EF4-FFF2-40B4-BE49-F238E27FC236}">
                <a16:creationId xmlns:a16="http://schemas.microsoft.com/office/drawing/2014/main" id="{5FC2B0D5-2CEA-4E25-9E56-62888FFCF000}"/>
              </a:ext>
            </a:extLst>
          </p:cNvPr>
          <p:cNvSpPr>
            <a:spLocks noGrp="1"/>
          </p:cNvSpPr>
          <p:nvPr>
            <p:ph type="title"/>
          </p:nvPr>
        </p:nvSpPr>
        <p:spPr>
          <a:xfrm>
            <a:off x="467544" y="1825362"/>
            <a:ext cx="2664296" cy="2173015"/>
          </a:xfrm>
        </p:spPr>
        <p:txBody>
          <a:bodyPr/>
          <a:lstStyle/>
          <a:p>
            <a:r>
              <a:rPr lang="el-GR" dirty="0"/>
              <a:t>Σύνδρομο άνω κοίλης φλέβας</a:t>
            </a:r>
            <a:endParaRPr lang="en-US" dirty="0"/>
          </a:p>
        </p:txBody>
      </p:sp>
      <p:pic>
        <p:nvPicPr>
          <p:cNvPr id="1026" name="Picture 2" descr="Page 40 - Aktinologia 01-12">
            <a:extLst>
              <a:ext uri="{FF2B5EF4-FFF2-40B4-BE49-F238E27FC236}">
                <a16:creationId xmlns:a16="http://schemas.microsoft.com/office/drawing/2014/main" id="{0066585A-E5A2-4FFD-95B0-F540E875F12B}"/>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l="9320" r="13703" b="624"/>
          <a:stretch/>
        </p:blipFill>
        <p:spPr bwMode="auto">
          <a:xfrm>
            <a:off x="3419872" y="551518"/>
            <a:ext cx="5161862" cy="5685794"/>
          </a:xfrm>
          <a:prstGeom prst="rect">
            <a:avLst/>
          </a:prstGeom>
          <a:solidFill>
            <a:srgbClr val="FFFFFF"/>
          </a:solidFill>
        </p:spPr>
      </p:pic>
    </p:spTree>
    <p:extLst>
      <p:ext uri="{BB962C8B-B14F-4D97-AF65-F5344CB8AC3E}">
        <p14:creationId xmlns:p14="http://schemas.microsoft.com/office/powerpoint/2010/main" val="1992617618"/>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46" name="Picture 2" descr="Η ΣΥΜΒΟΛΗ ΤΗΣ CT, HRCT &amp; SPIRAL CT ΣΤΗ ΔΙΑΓΝΩΣΗ ΤΩΝ ΠΝΕΥΜΟΝΙΚΩΝ ...">
            <a:extLst>
              <a:ext uri="{FF2B5EF4-FFF2-40B4-BE49-F238E27FC236}">
                <a16:creationId xmlns:a16="http://schemas.microsoft.com/office/drawing/2014/main" id="{FA57C52F-19DC-4D1D-9C7A-CE825004992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55576" y="476672"/>
            <a:ext cx="7416823" cy="555545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81930456"/>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normAutofit/>
          </a:bodyPr>
          <a:lstStyle/>
          <a:p>
            <a:endParaRPr lang="el-GR" sz="2800" dirty="0">
              <a:latin typeface="Arial" pitchFamily="34" charset="0"/>
              <a:cs typeface="Arial" pitchFamily="34" charset="0"/>
            </a:endParaRPr>
          </a:p>
        </p:txBody>
      </p:sp>
      <p:sp>
        <p:nvSpPr>
          <p:cNvPr id="3" name="2 - Θέση περιεχομένου"/>
          <p:cNvSpPr>
            <a:spLocks noGrp="1"/>
          </p:cNvSpPr>
          <p:nvPr>
            <p:ph idx="1"/>
          </p:nvPr>
        </p:nvSpPr>
        <p:spPr/>
        <p:txBody>
          <a:bodyPr>
            <a:normAutofit/>
          </a:bodyPr>
          <a:lstStyle/>
          <a:p>
            <a:endParaRPr lang="el-GR" sz="2400" dirty="0">
              <a:latin typeface="Arial" pitchFamily="34" charset="0"/>
              <a:cs typeface="Arial" pitchFamily="34" charset="0"/>
            </a:endParaRPr>
          </a:p>
        </p:txBody>
      </p:sp>
      <p:pic>
        <p:nvPicPr>
          <p:cNvPr id="1026" name="Picture 2" descr="C:\Users\Ersi\Desktop\ersi1 αντίγραφο.tif"/>
          <p:cNvPicPr>
            <a:picLocks noChangeAspect="1" noChangeArrowheads="1"/>
          </p:cNvPicPr>
          <p:nvPr/>
        </p:nvPicPr>
        <p:blipFill>
          <a:blip r:embed="rId2" cstate="print"/>
          <a:srcRect/>
          <a:stretch>
            <a:fillRect/>
          </a:stretch>
        </p:blipFill>
        <p:spPr bwMode="auto">
          <a:xfrm>
            <a:off x="46555" y="260648"/>
            <a:ext cx="8958196" cy="6237312"/>
          </a:xfrm>
          <a:prstGeom prst="rect">
            <a:avLst/>
          </a:prstGeom>
          <a:noFill/>
        </p:spPr>
      </p:pic>
    </p:spTree>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 name="Title 1">
            <a:extLst>
              <a:ext uri="{FF2B5EF4-FFF2-40B4-BE49-F238E27FC236}">
                <a16:creationId xmlns:a16="http://schemas.microsoft.com/office/drawing/2014/main" id="{11CD699F-72D1-473F-889F-3408ACA09679}"/>
              </a:ext>
            </a:extLst>
          </p:cNvPr>
          <p:cNvSpPr>
            <a:spLocks noGrp="1"/>
          </p:cNvSpPr>
          <p:nvPr>
            <p:ph type="title"/>
          </p:nvPr>
        </p:nvSpPr>
        <p:spPr>
          <a:xfrm>
            <a:off x="914400" y="1825362"/>
            <a:ext cx="2950936" cy="2173015"/>
          </a:xfrm>
        </p:spPr>
        <p:txBody>
          <a:bodyPr/>
          <a:lstStyle/>
          <a:p>
            <a:r>
              <a:rPr lang="en-US" dirty="0"/>
              <a:t>Ca </a:t>
            </a:r>
            <a:r>
              <a:rPr lang="el-GR" dirty="0"/>
              <a:t>κορυφής δεξιού πνεύμονα (</a:t>
            </a:r>
            <a:r>
              <a:rPr lang="en-US" dirty="0"/>
              <a:t>Pancoast)</a:t>
            </a:r>
          </a:p>
        </p:txBody>
      </p:sp>
      <p:pic>
        <p:nvPicPr>
          <p:cNvPr id="5122" name="Picture 2" descr="Διαγνωστική Προσέγγιση">
            <a:extLst>
              <a:ext uri="{FF2B5EF4-FFF2-40B4-BE49-F238E27FC236}">
                <a16:creationId xmlns:a16="http://schemas.microsoft.com/office/drawing/2014/main" id="{D30C2BB4-83F6-4BD4-AE2A-3A24AF35F86A}"/>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t="18727" b="12636"/>
          <a:stretch/>
        </p:blipFill>
        <p:spPr bwMode="auto">
          <a:xfrm>
            <a:off x="4071464" y="327565"/>
            <a:ext cx="4726712" cy="5978917"/>
          </a:xfrm>
          <a:prstGeom prst="rect">
            <a:avLst/>
          </a:prstGeom>
          <a:solidFill>
            <a:srgbClr val="FFFFFF"/>
          </a:solidFill>
        </p:spPr>
      </p:pic>
      <p:sp>
        <p:nvSpPr>
          <p:cNvPr id="73" name="Text Placeholder 3">
            <a:extLst>
              <a:ext uri="{FF2B5EF4-FFF2-40B4-BE49-F238E27FC236}">
                <a16:creationId xmlns:a16="http://schemas.microsoft.com/office/drawing/2014/main" id="{1686DE9B-2D55-4099-B6C8-9AA8A2C8FA76}"/>
              </a:ext>
            </a:extLst>
          </p:cNvPr>
          <p:cNvSpPr>
            <a:spLocks noGrp="1"/>
          </p:cNvSpPr>
          <p:nvPr>
            <p:ph type="body" sz="half" idx="2"/>
          </p:nvPr>
        </p:nvSpPr>
        <p:spPr>
          <a:xfrm>
            <a:off x="914400" y="4061095"/>
            <a:ext cx="2950936" cy="2245387"/>
          </a:xfrm>
        </p:spPr>
        <p:txBody>
          <a:bodyPr/>
          <a:lstStyle/>
          <a:p>
            <a:r>
              <a:rPr lang="el-GR" dirty="0"/>
              <a:t>Έντονο άλγος άνω άκρου</a:t>
            </a:r>
          </a:p>
          <a:p>
            <a:r>
              <a:rPr lang="el-GR" dirty="0"/>
              <a:t>Πτώση βλεφάρου </a:t>
            </a:r>
            <a:endParaRPr lang="en-US" dirty="0"/>
          </a:p>
        </p:txBody>
      </p:sp>
    </p:spTree>
    <p:extLst>
      <p:ext uri="{BB962C8B-B14F-4D97-AF65-F5344CB8AC3E}">
        <p14:creationId xmlns:p14="http://schemas.microsoft.com/office/powerpoint/2010/main" val="4212329837"/>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 name="Title 1">
            <a:extLst>
              <a:ext uri="{FF2B5EF4-FFF2-40B4-BE49-F238E27FC236}">
                <a16:creationId xmlns:a16="http://schemas.microsoft.com/office/drawing/2014/main" id="{EB7EF71D-48EC-46D2-9AF8-A9508FEB58C9}"/>
              </a:ext>
            </a:extLst>
          </p:cNvPr>
          <p:cNvSpPr>
            <a:spLocks noGrp="1"/>
          </p:cNvSpPr>
          <p:nvPr>
            <p:ph type="title"/>
          </p:nvPr>
        </p:nvSpPr>
        <p:spPr>
          <a:xfrm>
            <a:off x="914400" y="1825362"/>
            <a:ext cx="2950936" cy="523517"/>
          </a:xfrm>
        </p:spPr>
        <p:txBody>
          <a:bodyPr>
            <a:normAutofit fontScale="90000"/>
          </a:bodyPr>
          <a:lstStyle/>
          <a:p>
            <a:r>
              <a:rPr lang="el-GR" dirty="0"/>
              <a:t>Λέμφωμα μεσοθωρακίου</a:t>
            </a:r>
            <a:endParaRPr lang="en-US" dirty="0"/>
          </a:p>
        </p:txBody>
      </p:sp>
      <p:pic>
        <p:nvPicPr>
          <p:cNvPr id="2050" name="Picture 2" descr="λέμφωμα μεσοθωρακίου | Θεματολόγιο Πνευμονολογίας">
            <a:extLst>
              <a:ext uri="{FF2B5EF4-FFF2-40B4-BE49-F238E27FC236}">
                <a16:creationId xmlns:a16="http://schemas.microsoft.com/office/drawing/2014/main" id="{CBCF84AA-8403-420F-9B1C-2AC119DDEF0C}"/>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r="-2" b="5680"/>
          <a:stretch/>
        </p:blipFill>
        <p:spPr bwMode="auto">
          <a:xfrm>
            <a:off x="5004049" y="1700809"/>
            <a:ext cx="3960440" cy="4602514"/>
          </a:xfrm>
          <a:prstGeom prst="rect">
            <a:avLst/>
          </a:prstGeom>
          <a:solidFill>
            <a:srgbClr val="FFFFFF"/>
          </a:solidFill>
        </p:spPr>
      </p:pic>
      <p:pic>
        <p:nvPicPr>
          <p:cNvPr id="5" name="Picture 2" descr="Page 40 - Aktinologia 01-12">
            <a:extLst>
              <a:ext uri="{FF2B5EF4-FFF2-40B4-BE49-F238E27FC236}">
                <a16:creationId xmlns:a16="http://schemas.microsoft.com/office/drawing/2014/main" id="{E30EE3D0-6C88-454A-B91B-05F6FFB1380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84473" y="2506287"/>
            <a:ext cx="4619576" cy="363962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343151484"/>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285728"/>
            <a:ext cx="8686800" cy="1009672"/>
          </a:xfrm>
        </p:spPr>
        <p:txBody>
          <a:bodyPr>
            <a:normAutofit/>
          </a:bodyPr>
          <a:lstStyle/>
          <a:p>
            <a:pPr algn="ctr"/>
            <a:r>
              <a:rPr lang="el-GR" sz="28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Νευρογενείς όγκοι</a:t>
            </a:r>
          </a:p>
        </p:txBody>
      </p:sp>
      <p:sp>
        <p:nvSpPr>
          <p:cNvPr id="3" name="2 - Θέση περιεχομένου"/>
          <p:cNvSpPr>
            <a:spLocks noGrp="1"/>
          </p:cNvSpPr>
          <p:nvPr>
            <p:ph idx="1"/>
          </p:nvPr>
        </p:nvSpPr>
        <p:spPr>
          <a:xfrm>
            <a:off x="755576" y="1700809"/>
            <a:ext cx="7474024" cy="4608552"/>
          </a:xfrm>
        </p:spPr>
        <p:txBody>
          <a:bodyPr>
            <a:normAutofit/>
          </a:bodyPr>
          <a:lstStyle/>
          <a:p>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Οι Νευρογενείς όγκοι συνιστούν το 20% των νεοπλασμάτων του μεσοθωρακίου των ενηλίκων και το 35% των νεοπλασμάτων του μεσοθωρακίου των παιδιών.</a:t>
            </a:r>
          </a:p>
          <a:p>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Είναι η συχνότερη αιτία μιας μάζας του οπισθίου μεσοθωρακίου.</a:t>
            </a:r>
          </a:p>
          <a:p>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Περίπου 90% συμβαίνουν στο οπίσθιο μεσοθωράκιο και είναι το 75% των πρωτοπαθών νεοπλασιών του οπισθίου μεσοθωρακίου.</a:t>
            </a:r>
          </a:p>
          <a:p>
            <a:pPr>
              <a:buNone/>
            </a:pPr>
            <a:r>
              <a:rPr lang="el-GR" sz="2000" dirty="0">
                <a:solidFill>
                  <a:schemeClr val="tx1"/>
                </a:solidFill>
                <a:latin typeface="Arial" pitchFamily="34" charset="0"/>
                <a:cs typeface="Arial" pitchFamily="34" charset="0"/>
              </a:rPr>
              <a:t>     </a:t>
            </a:r>
            <a:r>
              <a:rPr lang="el-GR" sz="2000" u="sng" dirty="0">
                <a:solidFill>
                  <a:schemeClr val="tx1"/>
                </a:solidFill>
                <a:latin typeface="Arial" pitchFamily="34" charset="0"/>
                <a:cs typeface="Arial" pitchFamily="34" charset="0"/>
              </a:rPr>
              <a:t>Ταξινομούνται σε 3 κατηγορίες</a:t>
            </a:r>
          </a:p>
          <a:p>
            <a:pPr>
              <a:buNone/>
            </a:pPr>
            <a:r>
              <a:rPr lang="el-GR" sz="2000" dirty="0">
                <a:solidFill>
                  <a:schemeClr val="tx1"/>
                </a:solidFill>
                <a:latin typeface="Arial" pitchFamily="34" charset="0"/>
                <a:cs typeface="Arial" pitchFamily="34" charset="0"/>
              </a:rPr>
              <a:t>    1. αυτοί που εκκινούν από περιφερικά νεύρα</a:t>
            </a:r>
          </a:p>
          <a:p>
            <a:pPr>
              <a:buNone/>
            </a:pPr>
            <a:r>
              <a:rPr lang="el-GR" sz="2000" dirty="0">
                <a:solidFill>
                  <a:schemeClr val="tx1"/>
                </a:solidFill>
                <a:latin typeface="Arial" pitchFamily="34" charset="0"/>
                <a:cs typeface="Arial" pitchFamily="34" charset="0"/>
              </a:rPr>
              <a:t>    2. οι αναπτυσσόμενοι από συμπαθητικά γάγγλια</a:t>
            </a:r>
          </a:p>
          <a:p>
            <a:pPr>
              <a:buNone/>
            </a:pPr>
            <a:r>
              <a:rPr lang="el-GR" sz="2000" dirty="0">
                <a:solidFill>
                  <a:schemeClr val="tx1"/>
                </a:solidFill>
                <a:latin typeface="Arial" pitchFamily="34" charset="0"/>
                <a:cs typeface="Arial" pitchFamily="34" charset="0"/>
              </a:rPr>
              <a:t>    3. σπανίως αυτοί που ξεκινούν από παρασυμπαθητικά γάγγλια.  </a:t>
            </a:r>
          </a:p>
        </p:txBody>
      </p:sp>
    </p:spTree>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1422258349"/>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285728"/>
            <a:ext cx="8686800" cy="1009672"/>
          </a:xfrm>
        </p:spPr>
        <p:txBody>
          <a:bodyPr>
            <a:normAutofit/>
          </a:bodyPr>
          <a:lstStyle/>
          <a:p>
            <a:pPr algn="ctr"/>
            <a:r>
              <a:rPr lang="el-GR" sz="28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Εγκεφαλικές </a:t>
            </a:r>
            <a:r>
              <a:rPr lang="el-GR" sz="2800"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  </a:t>
            </a:r>
            <a:r>
              <a:rPr lang="el-GR" sz="28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μεταστάσεις</a:t>
            </a:r>
          </a:p>
        </p:txBody>
      </p:sp>
      <p:sp>
        <p:nvSpPr>
          <p:cNvPr id="3" name="2 - Θέση περιεχομένου"/>
          <p:cNvSpPr>
            <a:spLocks noGrp="1"/>
          </p:cNvSpPr>
          <p:nvPr>
            <p:ph idx="1"/>
          </p:nvPr>
        </p:nvSpPr>
        <p:spPr/>
        <p:txBody>
          <a:bodyPr>
            <a:normAutofit/>
          </a:bodyPr>
          <a:lstStyle/>
          <a:p>
            <a:pPr algn="ctr">
              <a:buNone/>
            </a:pPr>
            <a:r>
              <a:rPr lang="el-GR" sz="2400" dirty="0">
                <a:solidFill>
                  <a:srgbClr val="00B050"/>
                </a:solidFill>
                <a:latin typeface="Arial" pitchFamily="34" charset="0"/>
                <a:cs typeface="Arial" pitchFamily="34" charset="0"/>
              </a:rPr>
              <a:t>Φυσική ιστορία</a:t>
            </a:r>
          </a:p>
          <a:p>
            <a:pPr>
              <a:buFont typeface="Wingdings" pitchFamily="2" charset="2"/>
              <a:buChar char="Ø"/>
            </a:pPr>
            <a:r>
              <a:rPr lang="en-US" sz="2400" dirty="0">
                <a:latin typeface="Arial" pitchFamily="34" charset="0"/>
                <a:cs typeface="Arial" pitchFamily="34" charset="0"/>
              </a:rPr>
              <a:t>   </a:t>
            </a:r>
            <a:r>
              <a:rPr lang="el-GR" sz="2400" dirty="0">
                <a:latin typeface="Arial" pitchFamily="34" charset="0"/>
                <a:cs typeface="Arial" pitchFamily="34" charset="0"/>
              </a:rPr>
              <a:t>Οι ασθενείς έχουν μέση διάρκεια ζωής 3 μήνες.</a:t>
            </a:r>
          </a:p>
          <a:p>
            <a:pPr>
              <a:buFont typeface="Wingdings" pitchFamily="2" charset="2"/>
              <a:buChar char="Ø"/>
            </a:pPr>
            <a:r>
              <a:rPr lang="en-US" sz="2400" dirty="0">
                <a:latin typeface="Arial" pitchFamily="34" charset="0"/>
                <a:cs typeface="Arial" pitchFamily="34" charset="0"/>
              </a:rPr>
              <a:t>   </a:t>
            </a:r>
            <a:r>
              <a:rPr lang="el-GR" sz="2400" dirty="0">
                <a:latin typeface="Arial" pitchFamily="34" charset="0"/>
                <a:cs typeface="Arial" pitchFamily="34" charset="0"/>
              </a:rPr>
              <a:t>Αρκετά σημεία και συμπτώματα ανταποκρίνονται στα στεροειδή σε 48 ώρες.</a:t>
            </a:r>
          </a:p>
          <a:p>
            <a:pPr>
              <a:buFont typeface="Wingdings" pitchFamily="2" charset="2"/>
              <a:buChar char="Ø"/>
            </a:pPr>
            <a:r>
              <a:rPr lang="en-US" sz="2400" dirty="0">
                <a:latin typeface="Arial" pitchFamily="34" charset="0"/>
                <a:cs typeface="Arial" pitchFamily="34" charset="0"/>
              </a:rPr>
              <a:t>   </a:t>
            </a:r>
            <a:r>
              <a:rPr lang="el-GR" sz="2400" dirty="0">
                <a:latin typeface="Arial" pitchFamily="34" charset="0"/>
                <a:cs typeface="Arial" pitchFamily="34" charset="0"/>
              </a:rPr>
              <a:t>Κεφαλαλγία, αδυναμία αναγνώρισης,και διαταραχές βάδισης.</a:t>
            </a:r>
          </a:p>
          <a:p>
            <a:pPr>
              <a:buFont typeface="Wingdings" pitchFamily="2" charset="2"/>
              <a:buChar char="Ø"/>
            </a:pPr>
            <a:r>
              <a:rPr lang="en-US" sz="2400" dirty="0">
                <a:latin typeface="Arial" pitchFamily="34" charset="0"/>
                <a:cs typeface="Arial" pitchFamily="34" charset="0"/>
              </a:rPr>
              <a:t>   </a:t>
            </a:r>
            <a:r>
              <a:rPr lang="el-GR" sz="2400" dirty="0">
                <a:latin typeface="Arial" pitchFamily="34" charset="0"/>
                <a:cs typeface="Arial" pitchFamily="34" charset="0"/>
              </a:rPr>
              <a:t>Συχνότερες πρωτοπαθείς αιτίες είναι ο καρκίνος του μαστού και του πνεύμονος.</a:t>
            </a:r>
          </a:p>
          <a:p>
            <a:pPr>
              <a:buNone/>
            </a:pPr>
            <a:endParaRPr lang="el-GR" sz="2400" dirty="0">
              <a:solidFill>
                <a:srgbClr val="002060"/>
              </a:solidFill>
              <a:latin typeface="Arial" pitchFamily="34" charset="0"/>
              <a:cs typeface="Arial" pitchFamily="34" charset="0"/>
            </a:endParaRPr>
          </a:p>
        </p:txBody>
      </p:sp>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357166"/>
            <a:ext cx="8686800" cy="938234"/>
          </a:xfrm>
        </p:spPr>
        <p:txBody>
          <a:bodyPr>
            <a:normAutofit/>
          </a:bodyPr>
          <a:lstStyle/>
          <a:p>
            <a:pPr algn="ctr"/>
            <a:r>
              <a:rPr lang="el-GR" sz="28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Προγνωστικοί  παράγοντες</a:t>
            </a:r>
          </a:p>
        </p:txBody>
      </p:sp>
      <p:sp>
        <p:nvSpPr>
          <p:cNvPr id="3" name="2 - Θέση περιεχομένου"/>
          <p:cNvSpPr>
            <a:spLocks noGrp="1"/>
          </p:cNvSpPr>
          <p:nvPr>
            <p:ph idx="1"/>
          </p:nvPr>
        </p:nvSpPr>
        <p:spPr>
          <a:xfrm>
            <a:off x="304800" y="2071677"/>
            <a:ext cx="8686800" cy="3000397"/>
          </a:xfrm>
        </p:spPr>
        <p:txBody>
          <a:bodyPr>
            <a:normAutofit lnSpcReduction="10000"/>
          </a:bodyPr>
          <a:lstStyle/>
          <a:p>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Σε 79% των ασθενών με 1-3 μεταστάσεις </a:t>
            </a:r>
            <a:r>
              <a:rPr lang="el-GR" sz="2400" u="sng" dirty="0">
                <a:solidFill>
                  <a:schemeClr val="tx1"/>
                </a:solidFill>
                <a:latin typeface="Arial" pitchFamily="34" charset="0"/>
                <a:cs typeface="Arial" pitchFamily="34" charset="0"/>
              </a:rPr>
              <a:t>μετά την ΑΚΘ </a:t>
            </a:r>
            <a:r>
              <a:rPr lang="el-GR" sz="2400" dirty="0">
                <a:solidFill>
                  <a:schemeClr val="tx1"/>
                </a:solidFill>
                <a:latin typeface="Arial" pitchFamily="34" charset="0"/>
                <a:cs typeface="Arial" pitchFamily="34" charset="0"/>
              </a:rPr>
              <a:t>η μέση επιβίωση ήταν 4μήνες, σε αντίθεση με 3,2 μήνες στο 21% αυτών που είχαν 4 και άνω μεταστάσεις.</a:t>
            </a:r>
          </a:p>
          <a:p>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Κλινική κατάσταση κατά</a:t>
            </a:r>
            <a:r>
              <a:rPr lang="en-US" sz="2400" dirty="0">
                <a:solidFill>
                  <a:schemeClr val="tx1"/>
                </a:solidFill>
                <a:latin typeface="Arial" pitchFamily="34" charset="0"/>
                <a:cs typeface="Arial" pitchFamily="34" charset="0"/>
              </a:rPr>
              <a:t> karnofsky</a:t>
            </a:r>
            <a:r>
              <a:rPr lang="el-GR" sz="2400" dirty="0">
                <a:solidFill>
                  <a:schemeClr val="tx1"/>
                </a:solidFill>
                <a:latin typeface="Arial" pitchFamily="34" charset="0"/>
                <a:cs typeface="Arial" pitchFamily="34" charset="0"/>
              </a:rPr>
              <a:t>, ηλικία, αριθμός μεταστάσεων (μονήρης μετάσταση στην παρεγκεφαλίδα μετά από χειρουργική αφαίρεση έχει επιβίωση άνω του έτους.</a:t>
            </a:r>
          </a:p>
          <a:p>
            <a:r>
              <a:rPr lang="en-US" sz="2400" dirty="0">
                <a:solidFill>
                  <a:schemeClr val="tx1"/>
                </a:solidFill>
                <a:latin typeface="Arial" pitchFamily="34" charset="0"/>
                <a:cs typeface="Arial" pitchFamily="34" charset="0"/>
              </a:rPr>
              <a:t>   </a:t>
            </a:r>
            <a:r>
              <a:rPr lang="el-GR" sz="2400" dirty="0">
                <a:solidFill>
                  <a:schemeClr val="tx1"/>
                </a:solidFill>
                <a:latin typeface="Arial" pitchFamily="34" charset="0"/>
                <a:cs typeface="Arial" pitchFamily="34" charset="0"/>
              </a:rPr>
              <a:t>Διήθηση μηνίγγων ή διασπορά στο ΕΝΥ, είναι δυσμενείς προγνωστικοί παράγοντες. </a:t>
            </a:r>
            <a:r>
              <a:rPr lang="en-US" sz="2400" dirty="0">
                <a:solidFill>
                  <a:schemeClr val="tx1"/>
                </a:solidFill>
                <a:latin typeface="Arial" pitchFamily="34" charset="0"/>
                <a:cs typeface="Arial" pitchFamily="34" charset="0"/>
              </a:rPr>
              <a:t> </a:t>
            </a:r>
            <a:endParaRPr lang="el-GR" sz="2400" dirty="0">
              <a:solidFill>
                <a:schemeClr val="tx1"/>
              </a:solidFill>
              <a:latin typeface="Arial" pitchFamily="34" charset="0"/>
              <a:cs typeface="Arial" pitchFamily="34" charset="0"/>
            </a:endParaRPr>
          </a:p>
          <a:p>
            <a:endParaRPr lang="el-GR" sz="2400" dirty="0">
              <a:latin typeface="Arial" pitchFamily="34" charset="0"/>
              <a:cs typeface="Arial" pitchFamily="34" charset="0"/>
            </a:endParaRPr>
          </a:p>
        </p:txBody>
      </p:sp>
    </p:spTree>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285728"/>
            <a:ext cx="8686800" cy="1009672"/>
          </a:xfrm>
        </p:spPr>
        <p:txBody>
          <a:bodyPr>
            <a:normAutofit/>
          </a:bodyPr>
          <a:lstStyle/>
          <a:p>
            <a:pPr algn="ctr"/>
            <a:r>
              <a:rPr lang="el-GR" sz="2800" b="1" dirty="0">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αντιμετώπιση</a:t>
            </a:r>
          </a:p>
        </p:txBody>
      </p:sp>
      <p:sp>
        <p:nvSpPr>
          <p:cNvPr id="3" name="2 - Θέση περιεχομένου"/>
          <p:cNvSpPr>
            <a:spLocks noGrp="1"/>
          </p:cNvSpPr>
          <p:nvPr>
            <p:ph idx="1"/>
          </p:nvPr>
        </p:nvSpPr>
        <p:spPr>
          <a:xfrm>
            <a:off x="285720" y="1214422"/>
            <a:ext cx="8705880" cy="5357850"/>
          </a:xfrm>
        </p:spPr>
        <p:txBody>
          <a:bodyPr>
            <a:normAutofit/>
          </a:bodyPr>
          <a:lstStyle/>
          <a:p>
            <a:r>
              <a:rPr lang="el-GR" sz="2000" dirty="0">
                <a:solidFill>
                  <a:schemeClr val="tx1"/>
                </a:solidFill>
                <a:latin typeface="Arial" pitchFamily="34" charset="0"/>
                <a:cs typeface="Arial" pitchFamily="34" charset="0"/>
              </a:rPr>
              <a:t>Τα</a:t>
            </a:r>
            <a:r>
              <a:rPr lang="el-GR" sz="2000" dirty="0">
                <a:latin typeface="Arial" pitchFamily="34" charset="0"/>
                <a:cs typeface="Arial" pitchFamily="34" charset="0"/>
              </a:rPr>
              <a:t> </a:t>
            </a:r>
            <a:r>
              <a:rPr lang="el-GR" sz="2000" dirty="0">
                <a:solidFill>
                  <a:srgbClr val="FF0000"/>
                </a:solidFill>
                <a:latin typeface="Arial" pitchFamily="34" charset="0"/>
                <a:cs typeface="Arial" pitchFamily="34" charset="0"/>
              </a:rPr>
              <a:t>Κορτικοστεροειδή</a:t>
            </a:r>
            <a:r>
              <a:rPr lang="el-GR" sz="2000" dirty="0">
                <a:latin typeface="Arial" pitchFamily="34" charset="0"/>
                <a:cs typeface="Arial" pitchFamily="34" charset="0"/>
              </a:rPr>
              <a:t> </a:t>
            </a:r>
            <a:r>
              <a:rPr lang="el-GR" sz="2000" dirty="0">
                <a:solidFill>
                  <a:schemeClr val="tx1"/>
                </a:solidFill>
                <a:latin typeface="Arial" pitchFamily="34" charset="0"/>
                <a:cs typeface="Arial" pitchFamily="34" charset="0"/>
              </a:rPr>
              <a:t>βελτιώνουν τη νευρολογική συνδρομή, χωρίς να επηρεάζουν την επιβίωση</a:t>
            </a:r>
            <a:r>
              <a:rPr lang="el-GR" sz="2000" dirty="0">
                <a:latin typeface="Arial" pitchFamily="34" charset="0"/>
                <a:cs typeface="Arial" pitchFamily="34" charset="0"/>
              </a:rPr>
              <a:t>.</a:t>
            </a:r>
          </a:p>
          <a:p>
            <a:r>
              <a:rPr lang="el-GR" sz="2000" dirty="0">
                <a:solidFill>
                  <a:schemeClr val="tx1"/>
                </a:solidFill>
                <a:latin typeface="Arial" pitchFamily="34" charset="0"/>
                <a:cs typeface="Arial" pitchFamily="34" charset="0"/>
              </a:rPr>
              <a:t>Μέση επιβίωση των ασθενών με λήψη </a:t>
            </a:r>
            <a:r>
              <a:rPr lang="el-GR" sz="2000" dirty="0">
                <a:solidFill>
                  <a:srgbClr val="FF0000"/>
                </a:solidFill>
                <a:latin typeface="Arial" pitchFamily="34" charset="0"/>
                <a:cs typeface="Arial" pitchFamily="34" charset="0"/>
              </a:rPr>
              <a:t>Κορτικοστεροειδών </a:t>
            </a:r>
            <a:r>
              <a:rPr lang="el-GR" sz="2000" u="sng" dirty="0">
                <a:solidFill>
                  <a:srgbClr val="FF0000"/>
                </a:solidFill>
                <a:latin typeface="Arial" pitchFamily="34" charset="0"/>
                <a:cs typeface="Arial" pitchFamily="34" charset="0"/>
              </a:rPr>
              <a:t>μόνο</a:t>
            </a:r>
            <a:r>
              <a:rPr lang="el-GR" sz="2000" dirty="0">
                <a:solidFill>
                  <a:srgbClr val="FF0000"/>
                </a:solidFill>
                <a:latin typeface="Arial" pitchFamily="34" charset="0"/>
                <a:cs typeface="Arial" pitchFamily="34" charset="0"/>
              </a:rPr>
              <a:t> </a:t>
            </a:r>
            <a:r>
              <a:rPr lang="el-GR" sz="2000" dirty="0">
                <a:solidFill>
                  <a:schemeClr val="tx1"/>
                </a:solidFill>
                <a:latin typeface="Arial" pitchFamily="34" charset="0"/>
                <a:cs typeface="Arial" pitchFamily="34" charset="0"/>
              </a:rPr>
              <a:t>είναι 2 μήνες, σε αντίθεση με αυτούς που υποβάλλονται </a:t>
            </a:r>
            <a:r>
              <a:rPr lang="el-GR" sz="2000" u="sng" dirty="0">
                <a:solidFill>
                  <a:srgbClr val="FF0000"/>
                </a:solidFill>
                <a:latin typeface="Arial" pitchFamily="34" charset="0"/>
                <a:cs typeface="Arial" pitchFamily="34" charset="0"/>
              </a:rPr>
              <a:t>και σε ΑΚΘ </a:t>
            </a:r>
            <a:r>
              <a:rPr lang="el-GR" sz="2000" dirty="0">
                <a:solidFill>
                  <a:schemeClr val="tx1"/>
                </a:solidFill>
                <a:latin typeface="Arial" pitchFamily="34" charset="0"/>
                <a:cs typeface="Arial" pitchFamily="34" charset="0"/>
              </a:rPr>
              <a:t>που η επιβίωση φτάνει τους 3-5 μήνες.</a:t>
            </a:r>
          </a:p>
          <a:p>
            <a:r>
              <a:rPr lang="el-GR" sz="2000" dirty="0">
                <a:solidFill>
                  <a:srgbClr val="FF0000"/>
                </a:solidFill>
                <a:latin typeface="Arial" pitchFamily="34" charset="0"/>
                <a:cs typeface="Arial" pitchFamily="34" charset="0"/>
              </a:rPr>
              <a:t>Μονήρης εστία στην παρεγκεφαλίδα </a:t>
            </a:r>
            <a:r>
              <a:rPr lang="el-GR" sz="2000" dirty="0">
                <a:solidFill>
                  <a:schemeClr val="tx1"/>
                </a:solidFill>
                <a:latin typeface="Arial" pitchFamily="34" charset="0"/>
                <a:cs typeface="Arial" pitchFamily="34" charset="0"/>
              </a:rPr>
              <a:t>χειρουργείται και μετά ΑΚΘ, σε αντίθεση με </a:t>
            </a:r>
            <a:r>
              <a:rPr lang="el-GR" sz="2000" dirty="0">
                <a:solidFill>
                  <a:srgbClr val="FF0000"/>
                </a:solidFill>
                <a:latin typeface="Arial" pitchFamily="34" charset="0"/>
                <a:cs typeface="Arial" pitchFamily="34" charset="0"/>
              </a:rPr>
              <a:t>εστία εντός των κοιλιών </a:t>
            </a:r>
            <a:r>
              <a:rPr lang="el-GR" sz="2000" dirty="0">
                <a:solidFill>
                  <a:schemeClr val="tx1"/>
                </a:solidFill>
                <a:latin typeface="Arial" pitchFamily="34" charset="0"/>
                <a:cs typeface="Arial" pitchFamily="34" charset="0"/>
              </a:rPr>
              <a:t>που αντιμετωπίζονται ανακουφιστικά.</a:t>
            </a:r>
          </a:p>
          <a:p>
            <a:r>
              <a:rPr lang="el-GR" sz="2000" dirty="0">
                <a:solidFill>
                  <a:schemeClr val="tx1"/>
                </a:solidFill>
                <a:latin typeface="Arial" pitchFamily="34" charset="0"/>
                <a:cs typeface="Arial" pitchFamily="34" charset="0"/>
              </a:rPr>
              <a:t>Σε 1506 ασθενείς που αντιμετωπίστηκαν με </a:t>
            </a:r>
            <a:r>
              <a:rPr lang="el-GR" sz="2000" dirty="0">
                <a:solidFill>
                  <a:srgbClr val="FF0000"/>
                </a:solidFill>
                <a:latin typeface="Arial" pitchFamily="34" charset="0"/>
                <a:cs typeface="Arial" pitchFamily="34" charset="0"/>
              </a:rPr>
              <a:t>χειρουργείο και ΑΚΘ </a:t>
            </a:r>
            <a:r>
              <a:rPr lang="el-GR" sz="2000" dirty="0">
                <a:solidFill>
                  <a:schemeClr val="tx1"/>
                </a:solidFill>
                <a:latin typeface="Arial" pitchFamily="34" charset="0"/>
                <a:cs typeface="Arial" pitchFamily="34" charset="0"/>
              </a:rPr>
              <a:t>η επιβίωση ήταν 1 χρόνος, ενώ σε 2724 ασθενείς που έκαναν </a:t>
            </a:r>
            <a:r>
              <a:rPr lang="el-GR" sz="2000" dirty="0">
                <a:solidFill>
                  <a:srgbClr val="FF0000"/>
                </a:solidFill>
                <a:latin typeface="Arial" pitchFamily="34" charset="0"/>
                <a:cs typeface="Arial" pitchFamily="34" charset="0"/>
              </a:rPr>
              <a:t>μόνο ΑΚΘ </a:t>
            </a:r>
            <a:r>
              <a:rPr lang="el-GR" sz="2000" dirty="0">
                <a:solidFill>
                  <a:schemeClr val="tx1"/>
                </a:solidFill>
                <a:latin typeface="Arial" pitchFamily="34" charset="0"/>
                <a:cs typeface="Arial" pitchFamily="34" charset="0"/>
              </a:rPr>
              <a:t>η επιβίωση ήταν 6 μήνες. </a:t>
            </a:r>
          </a:p>
          <a:p>
            <a:r>
              <a:rPr lang="el-GR" sz="2000" dirty="0">
                <a:solidFill>
                  <a:schemeClr val="tx1"/>
                </a:solidFill>
                <a:latin typeface="Arial" pitchFamily="34" charset="0"/>
                <a:cs typeface="Arial" pitchFamily="34" charset="0"/>
              </a:rPr>
              <a:t>Σε δύο τυχαιοποιημένες μελέτες της </a:t>
            </a:r>
            <a:r>
              <a:rPr lang="en-US" sz="2000" dirty="0">
                <a:solidFill>
                  <a:schemeClr val="tx1"/>
                </a:solidFill>
                <a:latin typeface="Arial" pitchFamily="34" charset="0"/>
                <a:cs typeface="Arial" pitchFamily="34" charset="0"/>
              </a:rPr>
              <a:t>RTOG</a:t>
            </a:r>
            <a:r>
              <a:rPr lang="el-GR" sz="2000" dirty="0">
                <a:solidFill>
                  <a:schemeClr val="tx1"/>
                </a:solidFill>
                <a:latin typeface="Arial" pitchFamily="34" charset="0"/>
                <a:cs typeface="Arial" pitchFamily="34" charset="0"/>
              </a:rPr>
              <a:t>, με δύο διαφορετικά σχήματα </a:t>
            </a:r>
            <a:r>
              <a:rPr lang="el-GR" sz="2000" dirty="0">
                <a:solidFill>
                  <a:srgbClr val="FF0000"/>
                </a:solidFill>
                <a:latin typeface="Arial" pitchFamily="34" charset="0"/>
                <a:cs typeface="Arial" pitchFamily="34" charset="0"/>
              </a:rPr>
              <a:t>ΑΚΘ (20</a:t>
            </a:r>
            <a:r>
              <a:rPr lang="en-US" sz="2000" dirty="0">
                <a:solidFill>
                  <a:srgbClr val="FF0000"/>
                </a:solidFill>
                <a:latin typeface="Arial" pitchFamily="34" charset="0"/>
                <a:cs typeface="Arial" pitchFamily="34" charset="0"/>
              </a:rPr>
              <a:t>Gy in 5 fractions,\40Gy in 20 fractions)</a:t>
            </a:r>
            <a:r>
              <a:rPr lang="el-GR" sz="2000" dirty="0">
                <a:solidFill>
                  <a:srgbClr val="FF0000"/>
                </a:solidFill>
                <a:latin typeface="Arial" pitchFamily="34" charset="0"/>
                <a:cs typeface="Arial" pitchFamily="34" charset="0"/>
              </a:rPr>
              <a:t> </a:t>
            </a:r>
            <a:r>
              <a:rPr lang="el-GR" sz="2000" dirty="0">
                <a:solidFill>
                  <a:schemeClr val="tx1"/>
                </a:solidFill>
                <a:latin typeface="Arial" pitchFamily="34" charset="0"/>
                <a:cs typeface="Arial" pitchFamily="34" charset="0"/>
              </a:rPr>
              <a:t>η νευρολογική βελτίωση, η  διάρκεια της βελτίωσης, ο χρόνος της υποτροπής, και η συνολική επιβίωση ήταν τα ίδια και στις δύο ομάδες ασθενών.    </a:t>
            </a:r>
          </a:p>
        </p:txBody>
      </p:sp>
    </p:spTree>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457200"/>
            <a:ext cx="8696356" cy="471470"/>
          </a:xfrm>
        </p:spPr>
        <p:txBody>
          <a:bodyPr>
            <a:noAutofit/>
          </a:bodyPr>
          <a:lstStyle/>
          <a:p>
            <a:pPr algn="ctr"/>
            <a:r>
              <a:rPr lang="el-GR" sz="28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Τεχνικές  ακτινοθεραπείας</a:t>
            </a:r>
          </a:p>
        </p:txBody>
      </p:sp>
      <p:sp>
        <p:nvSpPr>
          <p:cNvPr id="3" name="2 - Θέση περιεχομένου"/>
          <p:cNvSpPr>
            <a:spLocks noGrp="1"/>
          </p:cNvSpPr>
          <p:nvPr>
            <p:ph idx="1"/>
          </p:nvPr>
        </p:nvSpPr>
        <p:spPr>
          <a:xfrm>
            <a:off x="304800" y="1285860"/>
            <a:ext cx="8686800" cy="5143536"/>
          </a:xfrm>
        </p:spPr>
        <p:txBody>
          <a:bodyPr>
            <a:normAutofit/>
          </a:bodyPr>
          <a:lstStyle/>
          <a:p>
            <a:r>
              <a:rPr lang="el-GR" sz="2000" dirty="0">
                <a:solidFill>
                  <a:schemeClr val="tx1"/>
                </a:solidFill>
                <a:latin typeface="Arial" pitchFamily="34" charset="0"/>
                <a:cs typeface="Arial" pitchFamily="34" charset="0"/>
              </a:rPr>
              <a:t>Το ακτινοβολητέο πεδίο περιλαμβάνει ολόκληρο τον εγκέφαλο και το κρανίο, μέχρι την υπερόφρυο περιοχή και τη μαστοειδή απόφυση, με δύο πλάγια και αντίθετα πεδία.</a:t>
            </a:r>
          </a:p>
          <a:p>
            <a:r>
              <a:rPr lang="el-GR" sz="2000" dirty="0">
                <a:solidFill>
                  <a:schemeClr val="tx1"/>
                </a:solidFill>
                <a:latin typeface="Arial" pitchFamily="34" charset="0"/>
                <a:cs typeface="Arial" pitchFamily="34" charset="0"/>
              </a:rPr>
              <a:t>Μολύβδινο </a:t>
            </a:r>
            <a:r>
              <a:rPr lang="en-US" sz="2000" dirty="0">
                <a:solidFill>
                  <a:schemeClr val="tx1"/>
                </a:solidFill>
                <a:latin typeface="Arial" pitchFamily="34" charset="0"/>
                <a:cs typeface="Arial" pitchFamily="34" charset="0"/>
              </a:rPr>
              <a:t>block</a:t>
            </a:r>
            <a:r>
              <a:rPr lang="el-GR" sz="2000" dirty="0">
                <a:solidFill>
                  <a:schemeClr val="tx1"/>
                </a:solidFill>
                <a:latin typeface="Arial" pitchFamily="34" charset="0"/>
                <a:cs typeface="Arial" pitchFamily="34" charset="0"/>
              </a:rPr>
              <a:t> για προστασία του οφθαλμού τοποθετείται με προσοχή όταν υπάρχει μάζα οπισθοβολβική.</a:t>
            </a:r>
          </a:p>
          <a:p>
            <a:r>
              <a:rPr lang="el-GR" sz="2000" dirty="0">
                <a:solidFill>
                  <a:schemeClr val="tx1"/>
                </a:solidFill>
                <a:latin typeface="Arial" pitchFamily="34" charset="0"/>
                <a:cs typeface="Arial" pitchFamily="34" charset="0"/>
              </a:rPr>
              <a:t> Ασθενείς που ανταποκρίνονται σε δόση 20 </a:t>
            </a:r>
            <a:r>
              <a:rPr lang="en-US" sz="2000" dirty="0">
                <a:solidFill>
                  <a:schemeClr val="tx1"/>
                </a:solidFill>
                <a:latin typeface="Arial" pitchFamily="34" charset="0"/>
                <a:cs typeface="Arial" pitchFamily="34" charset="0"/>
              </a:rPr>
              <a:t>Gy</a:t>
            </a:r>
            <a:r>
              <a:rPr lang="el-GR" sz="2000" dirty="0">
                <a:solidFill>
                  <a:schemeClr val="tx1"/>
                </a:solidFill>
                <a:latin typeface="Arial" pitchFamily="34" charset="0"/>
                <a:cs typeface="Arial" pitchFamily="34" charset="0"/>
              </a:rPr>
              <a:t> σε 5 συνεδρίες, ή σε 30</a:t>
            </a:r>
            <a:r>
              <a:rPr lang="en-US" sz="2000" dirty="0">
                <a:solidFill>
                  <a:schemeClr val="tx1"/>
                </a:solidFill>
                <a:latin typeface="Arial" pitchFamily="34" charset="0"/>
                <a:cs typeface="Arial" pitchFamily="34" charset="0"/>
              </a:rPr>
              <a:t>  Gy</a:t>
            </a:r>
            <a:r>
              <a:rPr lang="el-GR" sz="2000" dirty="0">
                <a:solidFill>
                  <a:schemeClr val="tx1"/>
                </a:solidFill>
                <a:latin typeface="Arial" pitchFamily="34" charset="0"/>
                <a:cs typeface="Arial" pitchFamily="34" charset="0"/>
              </a:rPr>
              <a:t> σε 10 συνεδρίες, και υποτροπιάζουν μπορούν να επανακτινοβοληθούν με δόση 25</a:t>
            </a:r>
            <a:r>
              <a:rPr lang="en-US" sz="2000" dirty="0">
                <a:solidFill>
                  <a:schemeClr val="tx1"/>
                </a:solidFill>
                <a:latin typeface="Arial" pitchFamily="34" charset="0"/>
                <a:cs typeface="Arial" pitchFamily="34" charset="0"/>
              </a:rPr>
              <a:t> Gy</a:t>
            </a:r>
            <a:r>
              <a:rPr lang="el-GR" sz="2000" dirty="0">
                <a:solidFill>
                  <a:schemeClr val="tx1"/>
                </a:solidFill>
                <a:latin typeface="Arial" pitchFamily="34" charset="0"/>
                <a:cs typeface="Arial" pitchFamily="34" charset="0"/>
              </a:rPr>
              <a:t> σε 10 συνεδρίες.</a:t>
            </a:r>
          </a:p>
          <a:p>
            <a:r>
              <a:rPr lang="el-GR" sz="2000" dirty="0">
                <a:solidFill>
                  <a:schemeClr val="tx1"/>
                </a:solidFill>
                <a:latin typeface="Arial" pitchFamily="34" charset="0"/>
                <a:cs typeface="Arial" pitchFamily="34" charset="0"/>
              </a:rPr>
              <a:t>Ακτινοχειρουργική μπορεί να αντιμετωπίσει μονήρη νόσο σε υποτροπή, μετά από ΑΚΘ, ή σε συνδυασμό με κλασική ΑΚΘ, ή σε περιοχή που το αποτέλεσμα της ΑΚΘ θα είχε πολλές παρενέργειες για την ποιότητα ζωής του ασθενούς.</a:t>
            </a:r>
          </a:p>
          <a:p>
            <a:r>
              <a:rPr lang="el-GR" sz="2000" dirty="0">
                <a:solidFill>
                  <a:schemeClr val="tx1"/>
                </a:solidFill>
                <a:latin typeface="Arial" pitchFamily="34" charset="0"/>
                <a:cs typeface="Arial" pitchFamily="34" charset="0"/>
              </a:rPr>
              <a:t> Ο καρκίνος του μαστού είναι η συχνότερη αιτία μετάστασης στο χοριοειδές πλέγμα, ή στον αμφιβληστροειδή δημιουργώντας πρόπτωση και διπλωπία. </a:t>
            </a:r>
          </a:p>
        </p:txBody>
      </p:sp>
    </p:spTree>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Rectangle 2"/>
          <p:cNvSpPr>
            <a:spLocks noGrp="1" noChangeArrowheads="1"/>
          </p:cNvSpPr>
          <p:nvPr>
            <p:ph type="title"/>
          </p:nvPr>
        </p:nvSpPr>
        <p:spPr>
          <a:xfrm>
            <a:off x="914400" y="836712"/>
            <a:ext cx="7315200" cy="1007964"/>
          </a:xfrm>
        </p:spPr>
        <p:txBody>
          <a:bodyPr>
            <a:normAutofit/>
          </a:bodyPr>
          <a:lstStyle/>
          <a:p>
            <a:pPr algn="ctr" eaLnBrk="1" hangingPunct="1"/>
            <a:r>
              <a:rPr lang="el-GR" sz="2400" b="1" dirty="0">
                <a:effectLst>
                  <a:outerShdw blurRad="38100" dist="38100" dir="2700000" algn="tl">
                    <a:srgbClr val="000000">
                      <a:alpha val="43137"/>
                    </a:srgbClr>
                  </a:outerShdw>
                </a:effectLst>
                <a:latin typeface="Arial" charset="0"/>
              </a:rPr>
              <a:t>ΣΧΕΔΙΑΣΜΟΣ ΑΚΤΙΝΟΒΟΛΗΤΕΑΣ ΠΕΡΙΟΧΗΣ</a:t>
            </a:r>
            <a:endParaRPr lang="en-CA" sz="2400" b="1" dirty="0">
              <a:effectLst>
                <a:outerShdw blurRad="38100" dist="38100" dir="2700000" algn="tl">
                  <a:srgbClr val="000000">
                    <a:alpha val="43137"/>
                  </a:srgbClr>
                </a:outerShdw>
              </a:effectLst>
              <a:latin typeface="Arial" charset="0"/>
            </a:endParaRPr>
          </a:p>
        </p:txBody>
      </p:sp>
      <p:pic>
        <p:nvPicPr>
          <p:cNvPr id="40963" name="Picture 3"/>
          <p:cNvPicPr>
            <a:picLocks noGrp="1" noChangeAspect="1" noChangeArrowheads="1"/>
          </p:cNvPicPr>
          <p:nvPr>
            <p:ph idx="1"/>
          </p:nvPr>
        </p:nvPicPr>
        <p:blipFill>
          <a:blip r:embed="rId2" cstate="print"/>
          <a:stretch>
            <a:fillRect/>
          </a:stretch>
        </p:blipFill>
        <p:spPr>
          <a:xfrm>
            <a:off x="5652120" y="2708920"/>
            <a:ext cx="2762080" cy="3312368"/>
          </a:xfrm>
          <a:noFill/>
        </p:spPr>
      </p:pic>
      <p:sp>
        <p:nvSpPr>
          <p:cNvPr id="40964" name="Oval 4"/>
          <p:cNvSpPr>
            <a:spLocks noChangeArrowheads="1"/>
          </p:cNvSpPr>
          <p:nvPr/>
        </p:nvSpPr>
        <p:spPr bwMode="auto">
          <a:xfrm>
            <a:off x="7000875" y="3857625"/>
            <a:ext cx="1371600" cy="1524000"/>
          </a:xfrm>
          <a:prstGeom prst="ellipse">
            <a:avLst/>
          </a:prstGeom>
          <a:noFill/>
          <a:ln w="28575">
            <a:solidFill>
              <a:srgbClr val="FFFF00"/>
            </a:solidFill>
            <a:round/>
            <a:headEnd/>
            <a:tailEnd/>
          </a:ln>
        </p:spPr>
        <p:txBody>
          <a:bodyPr wrap="none" anchor="ctr"/>
          <a:lstStyle/>
          <a:p>
            <a:endParaRPr lang="el-GR"/>
          </a:p>
        </p:txBody>
      </p:sp>
      <p:sp>
        <p:nvSpPr>
          <p:cNvPr id="26629" name="Rectangle 5"/>
          <p:cNvSpPr>
            <a:spLocks noChangeArrowheads="1"/>
          </p:cNvSpPr>
          <p:nvPr/>
        </p:nvSpPr>
        <p:spPr bwMode="auto">
          <a:xfrm>
            <a:off x="611188" y="1844675"/>
            <a:ext cx="3816350" cy="4608513"/>
          </a:xfrm>
          <a:prstGeom prst="rect">
            <a:avLst/>
          </a:prstGeom>
          <a:noFill/>
          <a:ln w="9525">
            <a:noFill/>
            <a:miter lim="800000"/>
            <a:headEnd/>
            <a:tailEnd/>
          </a:ln>
          <a:effectLst/>
        </p:spPr>
        <p:txBody>
          <a:bodyPr/>
          <a:lstStyle/>
          <a:p>
            <a:pPr marL="342900" indent="-342900" algn="l">
              <a:spcBef>
                <a:spcPct val="20000"/>
              </a:spcBef>
              <a:buClr>
                <a:schemeClr val="hlink"/>
              </a:buClr>
              <a:buSzPct val="70000"/>
              <a:buFont typeface="Wingdings" pitchFamily="2" charset="2"/>
              <a:buNone/>
              <a:defRPr/>
            </a:pPr>
            <a:r>
              <a:rPr lang="el-GR" sz="2000" dirty="0">
                <a:effectLst>
                  <a:outerShdw blurRad="38100" dist="38100" dir="2700000" algn="tl">
                    <a:srgbClr val="000000"/>
                  </a:outerShdw>
                </a:effectLst>
              </a:rPr>
              <a:t>   </a:t>
            </a:r>
            <a:endParaRPr lang="en-US" sz="2000" dirty="0">
              <a:effectLst>
                <a:outerShdw blurRad="38100" dist="38100" dir="2700000" algn="tl">
                  <a:srgbClr val="000000"/>
                </a:outerShdw>
              </a:effectLst>
            </a:endParaRPr>
          </a:p>
          <a:p>
            <a:pPr marL="342900" indent="-342900" algn="l">
              <a:spcBef>
                <a:spcPct val="20000"/>
              </a:spcBef>
              <a:buClr>
                <a:schemeClr val="hlink"/>
              </a:buClr>
              <a:buSzPct val="70000"/>
              <a:buFont typeface="Wingdings" pitchFamily="2" charset="2"/>
              <a:buNone/>
              <a:defRPr/>
            </a:pPr>
            <a:endParaRPr lang="en-US" sz="2000" dirty="0">
              <a:effectLst>
                <a:outerShdw blurRad="38100" dist="38100" dir="2700000" algn="tl">
                  <a:srgbClr val="000000"/>
                </a:outerShdw>
              </a:effectLst>
            </a:endParaRPr>
          </a:p>
          <a:p>
            <a:pPr marL="342900" indent="-342900" algn="l">
              <a:spcBef>
                <a:spcPct val="20000"/>
              </a:spcBef>
              <a:buClr>
                <a:schemeClr val="hlink"/>
              </a:buClr>
              <a:buSzPct val="70000"/>
              <a:buFont typeface="Wingdings" pitchFamily="2" charset="2"/>
              <a:buNone/>
              <a:defRPr/>
            </a:pPr>
            <a:endParaRPr lang="en-US" sz="2000" dirty="0">
              <a:effectLst>
                <a:outerShdw blurRad="38100" dist="38100" dir="2700000" algn="tl">
                  <a:srgbClr val="000000"/>
                </a:outerShdw>
              </a:effectLst>
            </a:endParaRPr>
          </a:p>
          <a:p>
            <a:pPr marL="342900" indent="-342900" algn="l">
              <a:spcBef>
                <a:spcPct val="20000"/>
              </a:spcBef>
              <a:buClr>
                <a:schemeClr val="hlink"/>
              </a:buClr>
              <a:buSzPct val="70000"/>
              <a:buFont typeface="Wingdings" pitchFamily="2" charset="2"/>
              <a:buNone/>
              <a:defRPr/>
            </a:pPr>
            <a:r>
              <a:rPr lang="el-GR" sz="2000" dirty="0">
                <a:effectLst>
                  <a:outerShdw blurRad="38100" dist="38100" dir="2700000" algn="tl">
                    <a:srgbClr val="000000"/>
                  </a:outerShdw>
                </a:effectLst>
              </a:rPr>
              <a:t>  </a:t>
            </a:r>
            <a:r>
              <a:rPr lang="el-GR" dirty="0"/>
              <a:t>Ακτινοβόληση του όγκου και 2 </a:t>
            </a:r>
            <a:r>
              <a:rPr lang="en-US" dirty="0"/>
              <a:t>cm </a:t>
            </a:r>
            <a:r>
              <a:rPr lang="el-GR" dirty="0"/>
              <a:t>πέριξ αυτού. Ο όγκος αναγνωρίζεται και σχεδιάζεται από προεγχειρητική </a:t>
            </a:r>
            <a:r>
              <a:rPr lang="en-US" dirty="0"/>
              <a:t>MRI</a:t>
            </a:r>
            <a:r>
              <a:rPr lang="el-GR" dirty="0"/>
              <a:t>.</a:t>
            </a:r>
            <a:endParaRPr lang="en-US" dirty="0"/>
          </a:p>
          <a:p>
            <a:pPr marL="342900" indent="-342900" algn="l">
              <a:spcBef>
                <a:spcPct val="20000"/>
              </a:spcBef>
              <a:buClr>
                <a:schemeClr val="hlink"/>
              </a:buClr>
              <a:buSzPct val="70000"/>
              <a:buFont typeface="Wingdings" pitchFamily="2" charset="2"/>
              <a:buNone/>
              <a:defRPr/>
            </a:pPr>
            <a:r>
              <a:rPr lang="el-GR" dirty="0"/>
              <a:t>    Έτσι αυξάνεται η συνολική δόση στον όγκο με λιγότερες παρενέργειες</a:t>
            </a:r>
            <a:endParaRPr lang="en-US" dirty="0"/>
          </a:p>
        </p:txBody>
      </p:sp>
      <p:sp>
        <p:nvSpPr>
          <p:cNvPr id="26630" name="Oval 6"/>
          <p:cNvSpPr>
            <a:spLocks noChangeArrowheads="1"/>
          </p:cNvSpPr>
          <p:nvPr/>
        </p:nvSpPr>
        <p:spPr bwMode="auto">
          <a:xfrm>
            <a:off x="7215188" y="4071938"/>
            <a:ext cx="990600" cy="990600"/>
          </a:xfrm>
          <a:prstGeom prst="ellipse">
            <a:avLst/>
          </a:prstGeom>
          <a:noFill/>
          <a:ln w="28575">
            <a:solidFill>
              <a:srgbClr val="FF0000"/>
            </a:solidFill>
            <a:round/>
            <a:headEnd/>
            <a:tailEnd/>
          </a:ln>
        </p:spPr>
        <p:txBody>
          <a:bodyPr wrap="none" anchor="ctr"/>
          <a:lstStyle/>
          <a:p>
            <a:endParaRPr lang="el-G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 presetClass="entr" presetSubtype="10" fill="hold" grpId="0" nodeType="afterEffect">
                                  <p:stCondLst>
                                    <p:cond delay="0"/>
                                  </p:stCondLst>
                                  <p:childTnLst>
                                    <p:set>
                                      <p:cBhvr>
                                        <p:cTn id="6" dur="1" fill="hold">
                                          <p:stCondLst>
                                            <p:cond delay="0"/>
                                          </p:stCondLst>
                                        </p:cTn>
                                        <p:tgtEl>
                                          <p:spTgt spid="26630"/>
                                        </p:tgtEl>
                                        <p:attrNameLst>
                                          <p:attrName>style.visibility</p:attrName>
                                        </p:attrNameLst>
                                      </p:cBhvr>
                                      <p:to>
                                        <p:strVal val="visible"/>
                                      </p:to>
                                    </p:set>
                                    <p:animEffect transition="in" filter="checkerboard(across)">
                                      <p:cBhvr>
                                        <p:cTn id="7" dur="500"/>
                                        <p:tgtEl>
                                          <p:spTgt spid="26630"/>
                                        </p:tgtEl>
                                      </p:cBhvr>
                                    </p:animEffect>
                                  </p:childTnLst>
                                  <p:subTnLst>
                                    <p:set>
                                      <p:cBhvr override="childStyle">
                                        <p:cTn dur="1" fill="hold" display="0" masterRel="nextClick" afterEffect="1"/>
                                        <p:tgtEl>
                                          <p:spTgt spid="26630"/>
                                        </p:tgtEl>
                                        <p:attrNameLst>
                                          <p:attrName>style.visibility</p:attrName>
                                        </p:attrNameLst>
                                      </p:cBhvr>
                                      <p:to>
                                        <p:strVal val="hidden"/>
                                      </p:to>
                                    </p:set>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6630" grpId="0" animBg="1"/>
    </p:bld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Rectangle 2"/>
          <p:cNvSpPr>
            <a:spLocks noGrp="1" noChangeArrowheads="1"/>
          </p:cNvSpPr>
          <p:nvPr>
            <p:ph type="title"/>
          </p:nvPr>
        </p:nvSpPr>
        <p:spPr>
          <a:xfrm>
            <a:off x="755650" y="476250"/>
            <a:ext cx="7772400" cy="1143000"/>
          </a:xfrm>
        </p:spPr>
        <p:txBody>
          <a:bodyPr/>
          <a:lstStyle/>
          <a:p>
            <a:pPr algn="ctr" eaLnBrk="1" hangingPunct="1"/>
            <a:r>
              <a:rPr lang="el-GR" sz="2400" b="1" dirty="0">
                <a:solidFill>
                  <a:schemeClr val="tx1"/>
                </a:solidFill>
                <a:effectLst>
                  <a:outerShdw blurRad="38100" dist="38100" dir="2700000" algn="tl">
                    <a:srgbClr val="000000">
                      <a:alpha val="43137"/>
                    </a:srgbClr>
                  </a:outerShdw>
                </a:effectLst>
                <a:latin typeface="Arial" charset="0"/>
              </a:rPr>
              <a:t>Αντιμετώπιση Των Εκτεταμένων Γλοιωμάτων Του Στελέχους</a:t>
            </a:r>
            <a:endParaRPr lang="en-GB" sz="2400" b="1" dirty="0">
              <a:solidFill>
                <a:schemeClr val="tx1"/>
              </a:solidFill>
              <a:effectLst>
                <a:outerShdw blurRad="38100" dist="38100" dir="2700000" algn="tl">
                  <a:srgbClr val="000000">
                    <a:alpha val="43137"/>
                  </a:srgbClr>
                </a:outerShdw>
              </a:effectLst>
              <a:latin typeface="Arial" charset="0"/>
            </a:endParaRPr>
          </a:p>
        </p:txBody>
      </p:sp>
      <p:sp>
        <p:nvSpPr>
          <p:cNvPr id="88067" name="Rectangle 3"/>
          <p:cNvSpPr>
            <a:spLocks noGrp="1" noChangeArrowheads="1"/>
          </p:cNvSpPr>
          <p:nvPr>
            <p:ph idx="1"/>
          </p:nvPr>
        </p:nvSpPr>
        <p:spPr>
          <a:xfrm>
            <a:off x="1042988" y="1773238"/>
            <a:ext cx="7543800" cy="4114800"/>
          </a:xfrm>
        </p:spPr>
        <p:txBody>
          <a:bodyPr>
            <a:normAutofit fontScale="92500" lnSpcReduction="10000"/>
          </a:bodyPr>
          <a:lstStyle/>
          <a:p>
            <a:pPr eaLnBrk="1" hangingPunct="1">
              <a:defRPr/>
            </a:pPr>
            <a:r>
              <a:rPr lang="el-GR" sz="2400" dirty="0">
                <a:solidFill>
                  <a:schemeClr val="tx1"/>
                </a:solidFill>
                <a:effectLst/>
                <a:latin typeface="Arial" charset="0"/>
              </a:rPr>
              <a:t>Βιοψία ούτε ζητείται ούτε χρησιμεύει</a:t>
            </a:r>
          </a:p>
          <a:p>
            <a:pPr eaLnBrk="1" hangingPunct="1">
              <a:defRPr/>
            </a:pPr>
            <a:endParaRPr lang="el-GR" sz="2400" dirty="0">
              <a:solidFill>
                <a:schemeClr val="tx1"/>
              </a:solidFill>
              <a:effectLst/>
              <a:latin typeface="Arial" charset="0"/>
            </a:endParaRPr>
          </a:p>
          <a:p>
            <a:pPr eaLnBrk="1" hangingPunct="1">
              <a:defRPr/>
            </a:pPr>
            <a:r>
              <a:rPr lang="el-GR" sz="2400" dirty="0">
                <a:solidFill>
                  <a:schemeClr val="tx1"/>
                </a:solidFill>
                <a:effectLst/>
                <a:latin typeface="Arial" charset="0"/>
              </a:rPr>
              <a:t>Δεν χειρουργείται</a:t>
            </a:r>
          </a:p>
          <a:p>
            <a:pPr eaLnBrk="1" hangingPunct="1">
              <a:defRPr/>
            </a:pPr>
            <a:endParaRPr lang="el-GR" sz="2400" dirty="0">
              <a:solidFill>
                <a:schemeClr val="tx1"/>
              </a:solidFill>
              <a:effectLst/>
              <a:latin typeface="Arial" charset="0"/>
            </a:endParaRPr>
          </a:p>
          <a:p>
            <a:pPr eaLnBrk="1" hangingPunct="1">
              <a:defRPr/>
            </a:pPr>
            <a:r>
              <a:rPr lang="el-GR" sz="2400" dirty="0">
                <a:solidFill>
                  <a:schemeClr val="tx1"/>
                </a:solidFill>
                <a:effectLst/>
                <a:latin typeface="Arial" charset="0"/>
              </a:rPr>
              <a:t>Η ΑΚΘ είναι η μοναδική αντιμετώπιση ( με </a:t>
            </a:r>
            <a:r>
              <a:rPr lang="en-US" sz="2400" dirty="0">
                <a:solidFill>
                  <a:schemeClr val="tx1"/>
                </a:solidFill>
                <a:effectLst/>
                <a:latin typeface="Arial" charset="0"/>
              </a:rPr>
              <a:t>Target Volume=GTV+2cm </a:t>
            </a:r>
            <a:r>
              <a:rPr lang="el-GR" sz="2400" dirty="0">
                <a:solidFill>
                  <a:schemeClr val="tx1"/>
                </a:solidFill>
                <a:effectLst/>
                <a:latin typeface="Arial" charset="0"/>
              </a:rPr>
              <a:t>και ΣΔΟ= 54</a:t>
            </a:r>
            <a:r>
              <a:rPr lang="en-US" sz="2400" dirty="0">
                <a:solidFill>
                  <a:schemeClr val="tx1"/>
                </a:solidFill>
                <a:effectLst/>
                <a:latin typeface="Arial" charset="0"/>
              </a:rPr>
              <a:t> Gy)</a:t>
            </a:r>
            <a:endParaRPr lang="el-GR" sz="2400" dirty="0">
              <a:solidFill>
                <a:schemeClr val="tx1"/>
              </a:solidFill>
              <a:effectLst/>
              <a:latin typeface="Arial" charset="0"/>
            </a:endParaRPr>
          </a:p>
          <a:p>
            <a:pPr eaLnBrk="1" hangingPunct="1">
              <a:defRPr/>
            </a:pPr>
            <a:endParaRPr lang="en-US" sz="2400" dirty="0">
              <a:solidFill>
                <a:schemeClr val="tx1"/>
              </a:solidFill>
              <a:effectLst/>
              <a:latin typeface="Arial" charset="0"/>
            </a:endParaRPr>
          </a:p>
          <a:p>
            <a:pPr eaLnBrk="1" hangingPunct="1">
              <a:defRPr/>
            </a:pPr>
            <a:r>
              <a:rPr lang="el-GR" sz="2400" dirty="0">
                <a:solidFill>
                  <a:schemeClr val="tx1"/>
                </a:solidFill>
                <a:effectLst/>
                <a:latin typeface="Arial" charset="0"/>
              </a:rPr>
              <a:t>Καθόλου βελτίωση σε &gt; 70% των ασθενών                μέσος χρόνος υποτροπής ~ 6 μήνες  		        μέση επιβίωση ~ 11 μήνες    &amp;                                  επιβίωση στα 2 χρόνια  ~ 10%</a:t>
            </a:r>
          </a:p>
          <a:p>
            <a:pPr eaLnBrk="1" hangingPunct="1">
              <a:buFont typeface="Wingdings" pitchFamily="2" charset="2"/>
              <a:buNone/>
              <a:defRPr/>
            </a:pPr>
            <a:endParaRPr lang="en-US" sz="2400" dirty="0">
              <a:effectLst/>
              <a:latin typeface="Arial" charset="0"/>
            </a:endParaRPr>
          </a:p>
          <a:p>
            <a:pPr eaLnBrk="1" hangingPunct="1">
              <a:buFont typeface="Wingdings" pitchFamily="2" charset="2"/>
              <a:buNone/>
              <a:defRPr/>
            </a:pPr>
            <a:endParaRPr lang="en-GB" sz="2400" dirty="0">
              <a:latin typeface="Arial" charset="0"/>
            </a:endParaRPr>
          </a:p>
        </p:txBody>
      </p:sp>
    </p:spTree>
  </p:cSld>
  <p:clrMapOvr>
    <a:masterClrMapping/>
  </p:clrMapOvr>
  <p:transition advClick="0"/>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Rectangle 2"/>
          <p:cNvSpPr>
            <a:spLocks noGrp="1" noChangeArrowheads="1"/>
          </p:cNvSpPr>
          <p:nvPr>
            <p:ph type="title"/>
          </p:nvPr>
        </p:nvSpPr>
        <p:spPr>
          <a:xfrm>
            <a:off x="914400" y="836713"/>
            <a:ext cx="7315200" cy="1440159"/>
          </a:xfrm>
        </p:spPr>
        <p:txBody>
          <a:bodyPr/>
          <a:lstStyle/>
          <a:p>
            <a:pPr algn="ctr" eaLnBrk="1" hangingPunct="1"/>
            <a:r>
              <a:rPr lang="el-GR" sz="2400" b="1" dirty="0" err="1">
                <a:solidFill>
                  <a:schemeClr val="tx1"/>
                </a:solidFill>
                <a:effectLst>
                  <a:outerShdw blurRad="38100" dist="38100" dir="2700000" algn="tl">
                    <a:srgbClr val="000000">
                      <a:alpha val="43137"/>
                    </a:srgbClr>
                  </a:outerShdw>
                </a:effectLst>
                <a:latin typeface="Arial" charset="0"/>
              </a:rPr>
              <a:t>Υπερ-κλασματοποίηση</a:t>
            </a:r>
            <a:r>
              <a:rPr lang="el-GR" sz="2400" b="1" dirty="0">
                <a:solidFill>
                  <a:schemeClr val="tx1"/>
                </a:solidFill>
                <a:effectLst>
                  <a:outerShdw blurRad="38100" dist="38100" dir="2700000" algn="tl">
                    <a:srgbClr val="000000">
                      <a:alpha val="43137"/>
                    </a:srgbClr>
                  </a:outerShdw>
                </a:effectLst>
                <a:latin typeface="Arial" charset="0"/>
              </a:rPr>
              <a:t> ΑΚΘ Για Γλοιώματα Στελέχους</a:t>
            </a:r>
            <a:endParaRPr lang="en-GB" sz="2400" b="1" dirty="0">
              <a:solidFill>
                <a:schemeClr val="tx1"/>
              </a:solidFill>
              <a:effectLst>
                <a:outerShdw blurRad="38100" dist="38100" dir="2700000" algn="tl">
                  <a:srgbClr val="000000">
                    <a:alpha val="43137"/>
                  </a:srgbClr>
                </a:outerShdw>
              </a:effectLst>
              <a:latin typeface="Arial" charset="0"/>
            </a:endParaRPr>
          </a:p>
        </p:txBody>
      </p:sp>
      <p:sp>
        <p:nvSpPr>
          <p:cNvPr id="49155" name="Rectangle 3"/>
          <p:cNvSpPr>
            <a:spLocks noGrp="1" noChangeArrowheads="1"/>
          </p:cNvSpPr>
          <p:nvPr>
            <p:ph idx="1"/>
          </p:nvPr>
        </p:nvSpPr>
        <p:spPr>
          <a:xfrm>
            <a:off x="899592" y="2636912"/>
            <a:ext cx="7993583" cy="3459088"/>
          </a:xfrm>
        </p:spPr>
        <p:txBody>
          <a:bodyPr/>
          <a:lstStyle/>
          <a:p>
            <a:pPr eaLnBrk="1" hangingPunct="1"/>
            <a:r>
              <a:rPr lang="en-US" sz="2400" dirty="0">
                <a:solidFill>
                  <a:schemeClr val="tx1"/>
                </a:solidFill>
                <a:effectLst/>
                <a:latin typeface="Arial" charset="0"/>
              </a:rPr>
              <a:t>  </a:t>
            </a:r>
            <a:r>
              <a:rPr lang="el-GR" sz="2400" dirty="0">
                <a:solidFill>
                  <a:schemeClr val="tx1"/>
                </a:solidFill>
                <a:effectLst/>
                <a:latin typeface="Arial" charset="0"/>
              </a:rPr>
              <a:t>Τοξικότητα και νέκρωση και εξάρτηση από στεροειδή σε ενδιάμεσα και υψηλά επίπεδα δόσεων όπως επίσης και αγγειακά προβλήματα σε μικρό αριθμό ασθενών που δέχθηκαν τα υψηλότερα επίπεδα δόσεων</a:t>
            </a:r>
          </a:p>
          <a:p>
            <a:pPr eaLnBrk="1" hangingPunct="1"/>
            <a:endParaRPr lang="el-GR" sz="2400" dirty="0">
              <a:solidFill>
                <a:schemeClr val="tx1"/>
              </a:solidFill>
              <a:effectLst/>
              <a:latin typeface="Arial" charset="0"/>
            </a:endParaRPr>
          </a:p>
          <a:p>
            <a:pPr eaLnBrk="1" hangingPunct="1"/>
            <a:r>
              <a:rPr lang="en-US" sz="2400" dirty="0">
                <a:solidFill>
                  <a:schemeClr val="tx1"/>
                </a:solidFill>
                <a:effectLst/>
                <a:latin typeface="Arial" charset="0"/>
              </a:rPr>
              <a:t>  </a:t>
            </a:r>
            <a:r>
              <a:rPr lang="el-GR" sz="2400" dirty="0">
                <a:solidFill>
                  <a:schemeClr val="tx1"/>
                </a:solidFill>
                <a:effectLst/>
                <a:latin typeface="Arial" charset="0"/>
              </a:rPr>
              <a:t>Δόσεις ύψους ~ 78 </a:t>
            </a:r>
            <a:r>
              <a:rPr lang="en-US" sz="2400" dirty="0">
                <a:solidFill>
                  <a:schemeClr val="tx1"/>
                </a:solidFill>
                <a:effectLst/>
                <a:latin typeface="Arial" charset="0"/>
              </a:rPr>
              <a:t>Gy </a:t>
            </a:r>
            <a:r>
              <a:rPr lang="el-GR" sz="2400" dirty="0">
                <a:solidFill>
                  <a:schemeClr val="tx1"/>
                </a:solidFill>
                <a:effectLst/>
                <a:latin typeface="Arial" charset="0"/>
              </a:rPr>
              <a:t> δεν εμφανίζουν αποτέλεσμα όσον αφορά την αύξηση του διαστήματος χωρίς νόσο ή της επιβίωσης στα 1 ή 2 χρόνια ή περισσότερο</a:t>
            </a:r>
            <a:endParaRPr lang="en-GB" sz="2400" dirty="0">
              <a:solidFill>
                <a:schemeClr val="tx1"/>
              </a:solidFill>
              <a:effectLst/>
              <a:latin typeface="Arial" charset="0"/>
            </a:endParaRPr>
          </a:p>
        </p:txBody>
      </p:sp>
    </p:spTree>
  </p:cSld>
  <p:clrMapOvr>
    <a:masterClrMapping/>
  </p:clrMapOvr>
  <p:transition advClick="0"/>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Rectangle 2"/>
          <p:cNvSpPr>
            <a:spLocks noGrp="1" noChangeArrowheads="1"/>
          </p:cNvSpPr>
          <p:nvPr>
            <p:ph type="title"/>
          </p:nvPr>
        </p:nvSpPr>
        <p:spPr>
          <a:xfrm>
            <a:off x="914400" y="476673"/>
            <a:ext cx="7315200" cy="1008111"/>
          </a:xfrm>
        </p:spPr>
        <p:txBody>
          <a:bodyPr>
            <a:normAutofit/>
          </a:bodyPr>
          <a:lstStyle/>
          <a:p>
            <a:pPr algn="ctr" eaLnBrk="1" hangingPunct="1"/>
            <a:r>
              <a:rPr lang="el-GR" sz="2400" dirty="0">
                <a:solidFill>
                  <a:schemeClr val="tx1"/>
                </a:solidFill>
                <a:effectLst/>
                <a:latin typeface="Arial" charset="0"/>
              </a:rPr>
              <a:t>ΑΣΤΡΟΚΥΤΩΜΑ ΙΙΙ - ΑΝΑΠΛΑΣΤΙΚΟ</a:t>
            </a:r>
            <a:endParaRPr lang="en-AU" sz="2400" dirty="0">
              <a:solidFill>
                <a:schemeClr val="tx1"/>
              </a:solidFill>
              <a:effectLst/>
              <a:latin typeface="Arial" charset="0"/>
            </a:endParaRPr>
          </a:p>
        </p:txBody>
      </p:sp>
      <p:sp>
        <p:nvSpPr>
          <p:cNvPr id="50179" name="Rectangle 3"/>
          <p:cNvSpPr>
            <a:spLocks noGrp="1" noChangeArrowheads="1"/>
          </p:cNvSpPr>
          <p:nvPr>
            <p:ph idx="1"/>
          </p:nvPr>
        </p:nvSpPr>
        <p:spPr>
          <a:xfrm>
            <a:off x="0" y="1916832"/>
            <a:ext cx="4211638" cy="4607793"/>
          </a:xfrm>
        </p:spPr>
        <p:txBody>
          <a:bodyPr>
            <a:normAutofit/>
          </a:bodyPr>
          <a:lstStyle/>
          <a:p>
            <a:pPr eaLnBrk="1" hangingPunct="1">
              <a:lnSpc>
                <a:spcPct val="80000"/>
              </a:lnSpc>
            </a:pPr>
            <a:r>
              <a:rPr lang="en-US" sz="2400" dirty="0">
                <a:solidFill>
                  <a:schemeClr val="tx1"/>
                </a:solidFill>
                <a:effectLst/>
                <a:latin typeface="Arial" charset="0"/>
              </a:rPr>
              <a:t>  </a:t>
            </a:r>
            <a:r>
              <a:rPr lang="el-GR" sz="2400" dirty="0">
                <a:solidFill>
                  <a:schemeClr val="tx1"/>
                </a:solidFill>
                <a:effectLst/>
                <a:latin typeface="Arial" charset="0"/>
              </a:rPr>
              <a:t>Συχνότερο σε μεγαλύτερες </a:t>
            </a:r>
          </a:p>
          <a:p>
            <a:pPr eaLnBrk="1" hangingPunct="1">
              <a:lnSpc>
                <a:spcPct val="80000"/>
              </a:lnSpc>
              <a:buFont typeface="Wingdings" pitchFamily="2" charset="2"/>
              <a:buNone/>
            </a:pPr>
            <a:r>
              <a:rPr lang="el-GR" sz="2400" dirty="0">
                <a:solidFill>
                  <a:schemeClr val="tx1"/>
                </a:solidFill>
                <a:effectLst/>
                <a:latin typeface="Arial" charset="0"/>
              </a:rPr>
              <a:t>    ηλικίες, κυρίως σε άνδρες</a:t>
            </a:r>
          </a:p>
          <a:p>
            <a:pPr eaLnBrk="1" hangingPunct="1">
              <a:lnSpc>
                <a:spcPct val="80000"/>
              </a:lnSpc>
            </a:pPr>
            <a:r>
              <a:rPr lang="en-US" sz="2400" dirty="0">
                <a:solidFill>
                  <a:schemeClr val="tx1"/>
                </a:solidFill>
                <a:effectLst/>
                <a:latin typeface="Arial" charset="0"/>
              </a:rPr>
              <a:t>  </a:t>
            </a:r>
            <a:r>
              <a:rPr lang="el-GR" sz="2400" dirty="0">
                <a:solidFill>
                  <a:schemeClr val="tx1"/>
                </a:solidFill>
                <a:effectLst/>
                <a:latin typeface="Arial" charset="0"/>
              </a:rPr>
              <a:t>Εμφανίζεται εξ αρχής ή από όγκους </a:t>
            </a:r>
            <a:r>
              <a:rPr lang="en-US" sz="2400" dirty="0">
                <a:solidFill>
                  <a:schemeClr val="tx1"/>
                </a:solidFill>
                <a:effectLst/>
                <a:latin typeface="Arial" charset="0"/>
              </a:rPr>
              <a:t>low grade</a:t>
            </a:r>
            <a:endParaRPr lang="el-GR" sz="2400" dirty="0">
              <a:solidFill>
                <a:schemeClr val="tx1"/>
              </a:solidFill>
              <a:effectLst/>
              <a:latin typeface="Arial" charset="0"/>
            </a:endParaRPr>
          </a:p>
          <a:p>
            <a:pPr eaLnBrk="1" hangingPunct="1">
              <a:lnSpc>
                <a:spcPct val="80000"/>
              </a:lnSpc>
            </a:pPr>
            <a:r>
              <a:rPr lang="en-US" sz="2400" dirty="0">
                <a:solidFill>
                  <a:schemeClr val="tx1"/>
                </a:solidFill>
                <a:effectLst/>
                <a:latin typeface="Arial" charset="0"/>
              </a:rPr>
              <a:t>  </a:t>
            </a:r>
            <a:r>
              <a:rPr lang="el-GR" sz="2400" dirty="0">
                <a:solidFill>
                  <a:schemeClr val="tx1"/>
                </a:solidFill>
                <a:effectLst/>
                <a:latin typeface="Arial" charset="0"/>
              </a:rPr>
              <a:t>Αναπτύσσεται γρήγορα και </a:t>
            </a:r>
          </a:p>
          <a:p>
            <a:pPr eaLnBrk="1" hangingPunct="1">
              <a:lnSpc>
                <a:spcPct val="80000"/>
              </a:lnSpc>
              <a:buFont typeface="Wingdings" pitchFamily="2" charset="2"/>
              <a:buNone/>
            </a:pPr>
            <a:r>
              <a:rPr lang="el-GR" sz="2400" dirty="0">
                <a:solidFill>
                  <a:schemeClr val="tx1"/>
                </a:solidFill>
                <a:effectLst/>
                <a:latin typeface="Arial" charset="0"/>
              </a:rPr>
              <a:t>    συχνά διηθεί τη λευκή ουσία των εγκεφαλικών ημισφαιρίων</a:t>
            </a:r>
          </a:p>
          <a:p>
            <a:pPr eaLnBrk="1" hangingPunct="1">
              <a:lnSpc>
                <a:spcPct val="80000"/>
              </a:lnSpc>
            </a:pPr>
            <a:r>
              <a:rPr lang="en-US" sz="2400" dirty="0">
                <a:solidFill>
                  <a:schemeClr val="tx1"/>
                </a:solidFill>
                <a:effectLst/>
                <a:latin typeface="Arial" charset="0"/>
              </a:rPr>
              <a:t>  </a:t>
            </a:r>
            <a:r>
              <a:rPr lang="el-GR" sz="2400" dirty="0">
                <a:solidFill>
                  <a:schemeClr val="tx1"/>
                </a:solidFill>
                <a:effectLst/>
                <a:latin typeface="Arial" charset="0"/>
              </a:rPr>
              <a:t>Θεραπεία =χειρουργείο+</a:t>
            </a:r>
          </a:p>
          <a:p>
            <a:pPr eaLnBrk="1" hangingPunct="1">
              <a:lnSpc>
                <a:spcPct val="80000"/>
              </a:lnSpc>
              <a:buFont typeface="Wingdings" pitchFamily="2" charset="2"/>
              <a:buNone/>
            </a:pPr>
            <a:r>
              <a:rPr lang="el-GR" sz="2400" dirty="0">
                <a:solidFill>
                  <a:schemeClr val="tx1"/>
                </a:solidFill>
                <a:effectLst/>
                <a:latin typeface="Arial" charset="0"/>
              </a:rPr>
              <a:t>    ΑΚΘ+ ΧΜΘ</a:t>
            </a:r>
          </a:p>
          <a:p>
            <a:pPr eaLnBrk="1" hangingPunct="1">
              <a:lnSpc>
                <a:spcPct val="80000"/>
              </a:lnSpc>
            </a:pPr>
            <a:r>
              <a:rPr lang="en-US" sz="2400" dirty="0">
                <a:solidFill>
                  <a:schemeClr val="tx1"/>
                </a:solidFill>
                <a:effectLst/>
                <a:latin typeface="Arial" charset="0"/>
              </a:rPr>
              <a:t>  </a:t>
            </a:r>
            <a:r>
              <a:rPr lang="el-GR" sz="2400" dirty="0">
                <a:solidFill>
                  <a:schemeClr val="tx1"/>
                </a:solidFill>
                <a:effectLst/>
                <a:latin typeface="Arial" charset="0"/>
              </a:rPr>
              <a:t>Μέση επιβίωση~ 2-3 έτη</a:t>
            </a:r>
            <a:endParaRPr lang="en-AU" sz="2400" dirty="0">
              <a:solidFill>
                <a:schemeClr val="tx1"/>
              </a:solidFill>
              <a:effectLst/>
              <a:latin typeface="Arial" charset="0"/>
            </a:endParaRPr>
          </a:p>
        </p:txBody>
      </p:sp>
      <p:pic>
        <p:nvPicPr>
          <p:cNvPr id="50180" name="Picture 4" descr="astro3"/>
          <p:cNvPicPr>
            <a:picLocks noChangeAspect="1" noChangeArrowheads="1"/>
          </p:cNvPicPr>
          <p:nvPr/>
        </p:nvPicPr>
        <p:blipFill>
          <a:blip r:embed="rId2" cstate="print"/>
          <a:srcRect/>
          <a:stretch>
            <a:fillRect/>
          </a:stretch>
        </p:blipFill>
        <p:spPr bwMode="auto">
          <a:xfrm>
            <a:off x="4140200" y="2133600"/>
            <a:ext cx="5003800" cy="3751263"/>
          </a:xfrm>
          <a:prstGeom prst="rect">
            <a:avLst/>
          </a:prstGeom>
          <a:noFill/>
          <a:ln w="9525">
            <a:noFill/>
            <a:miter lim="800000"/>
            <a:headEnd/>
            <a:tailEnd/>
          </a:ln>
        </p:spPr>
      </p:pic>
    </p:spTree>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Rectangle 2"/>
          <p:cNvSpPr>
            <a:spLocks noGrp="1" noChangeArrowheads="1"/>
          </p:cNvSpPr>
          <p:nvPr>
            <p:ph type="title"/>
          </p:nvPr>
        </p:nvSpPr>
        <p:spPr>
          <a:xfrm>
            <a:off x="914400" y="548681"/>
            <a:ext cx="7315200" cy="1080119"/>
          </a:xfrm>
        </p:spPr>
        <p:txBody>
          <a:bodyPr/>
          <a:lstStyle/>
          <a:p>
            <a:pPr algn="ctr" eaLnBrk="1" hangingPunct="1"/>
            <a:r>
              <a:rPr lang="el-GR" sz="2400" dirty="0">
                <a:solidFill>
                  <a:schemeClr val="tx1"/>
                </a:solidFill>
                <a:effectLst/>
                <a:latin typeface="Arial" charset="0"/>
              </a:rPr>
              <a:t>ΑΣΤΡΟΚΥΤΩΜΑ</a:t>
            </a:r>
            <a:r>
              <a:rPr lang="en-US" sz="2400" dirty="0">
                <a:solidFill>
                  <a:schemeClr val="tx1"/>
                </a:solidFill>
                <a:effectLst/>
                <a:latin typeface="Arial" charset="0"/>
              </a:rPr>
              <a:t>  IV</a:t>
            </a:r>
            <a:r>
              <a:rPr lang="el-GR" sz="2400" dirty="0">
                <a:solidFill>
                  <a:schemeClr val="tx1"/>
                </a:solidFill>
                <a:effectLst/>
                <a:latin typeface="Arial" charset="0"/>
              </a:rPr>
              <a:t> - ΓΛΟΙΟΒΛΑΣΤΩΜΑ</a:t>
            </a:r>
            <a:endParaRPr lang="en-AU" sz="2400" dirty="0">
              <a:solidFill>
                <a:schemeClr val="tx1"/>
              </a:solidFill>
              <a:effectLst/>
              <a:latin typeface="Arial" charset="0"/>
            </a:endParaRPr>
          </a:p>
        </p:txBody>
      </p:sp>
      <p:sp>
        <p:nvSpPr>
          <p:cNvPr id="43011" name="Rectangle 3"/>
          <p:cNvSpPr>
            <a:spLocks noGrp="1" noChangeArrowheads="1"/>
          </p:cNvSpPr>
          <p:nvPr>
            <p:ph idx="1"/>
          </p:nvPr>
        </p:nvSpPr>
        <p:spPr>
          <a:xfrm>
            <a:off x="179512" y="1988841"/>
            <a:ext cx="4824536" cy="4186534"/>
          </a:xfrm>
        </p:spPr>
        <p:txBody>
          <a:bodyPr>
            <a:normAutofit lnSpcReduction="10000"/>
          </a:bodyPr>
          <a:lstStyle/>
          <a:p>
            <a:pPr eaLnBrk="1" hangingPunct="1">
              <a:lnSpc>
                <a:spcPct val="80000"/>
              </a:lnSpc>
              <a:defRPr/>
            </a:pPr>
            <a:r>
              <a:rPr lang="en-US" sz="2400" dirty="0">
                <a:solidFill>
                  <a:schemeClr val="tx1"/>
                </a:solidFill>
                <a:effectLst/>
                <a:latin typeface="Arial" charset="0"/>
              </a:rPr>
              <a:t>  </a:t>
            </a:r>
            <a:r>
              <a:rPr lang="el-GR" sz="2400" dirty="0">
                <a:solidFill>
                  <a:schemeClr val="tx1"/>
                </a:solidFill>
                <a:effectLst/>
                <a:latin typeface="Arial" charset="0"/>
              </a:rPr>
              <a:t>Υψηλής κακοήθειας όγκος</a:t>
            </a:r>
            <a:endParaRPr lang="en-AU" sz="2400" dirty="0">
              <a:solidFill>
                <a:schemeClr val="tx1"/>
              </a:solidFill>
              <a:effectLst/>
              <a:latin typeface="Arial" charset="0"/>
            </a:endParaRPr>
          </a:p>
          <a:p>
            <a:pPr eaLnBrk="1" hangingPunct="1">
              <a:lnSpc>
                <a:spcPct val="80000"/>
              </a:lnSpc>
              <a:defRPr/>
            </a:pPr>
            <a:r>
              <a:rPr lang="en-US" sz="2400" dirty="0">
                <a:solidFill>
                  <a:schemeClr val="tx1"/>
                </a:solidFill>
                <a:latin typeface="Arial" charset="0"/>
              </a:rPr>
              <a:t>  </a:t>
            </a:r>
            <a:r>
              <a:rPr lang="el-GR" sz="2400" dirty="0">
                <a:solidFill>
                  <a:schemeClr val="tx1"/>
                </a:solidFill>
                <a:latin typeface="Arial" charset="0"/>
              </a:rPr>
              <a:t>Δύσκολος ο τοπικός έλεγχος της νόσου</a:t>
            </a:r>
          </a:p>
          <a:p>
            <a:pPr eaLnBrk="1" hangingPunct="1">
              <a:lnSpc>
                <a:spcPct val="80000"/>
              </a:lnSpc>
              <a:defRPr/>
            </a:pPr>
            <a:r>
              <a:rPr lang="en-US" sz="2400" dirty="0">
                <a:solidFill>
                  <a:schemeClr val="tx1"/>
                </a:solidFill>
                <a:latin typeface="Arial" charset="0"/>
              </a:rPr>
              <a:t>  </a:t>
            </a:r>
            <a:r>
              <a:rPr lang="el-GR" sz="2400" dirty="0">
                <a:solidFill>
                  <a:schemeClr val="tx1"/>
                </a:solidFill>
                <a:latin typeface="Arial" charset="0"/>
              </a:rPr>
              <a:t>Συχνή η πολιεστιακή εντόπιση της νόσου</a:t>
            </a:r>
          </a:p>
          <a:p>
            <a:pPr eaLnBrk="1" hangingPunct="1">
              <a:lnSpc>
                <a:spcPct val="80000"/>
              </a:lnSpc>
              <a:defRPr/>
            </a:pPr>
            <a:r>
              <a:rPr lang="en-US" sz="2400" dirty="0">
                <a:solidFill>
                  <a:schemeClr val="tx1"/>
                </a:solidFill>
                <a:latin typeface="Arial" charset="0"/>
              </a:rPr>
              <a:t>  </a:t>
            </a:r>
            <a:r>
              <a:rPr lang="el-GR" sz="2400" dirty="0">
                <a:solidFill>
                  <a:schemeClr val="tx1"/>
                </a:solidFill>
                <a:latin typeface="Arial" charset="0"/>
              </a:rPr>
              <a:t>Μέση επιβίωση χωρίς θεραπεία ~</a:t>
            </a:r>
            <a:r>
              <a:rPr lang="en-US" sz="2400" dirty="0">
                <a:solidFill>
                  <a:schemeClr val="tx1"/>
                </a:solidFill>
                <a:latin typeface="Arial" charset="0"/>
              </a:rPr>
              <a:t> </a:t>
            </a:r>
            <a:r>
              <a:rPr lang="el-GR" sz="2400" dirty="0">
                <a:solidFill>
                  <a:schemeClr val="tx1"/>
                </a:solidFill>
                <a:latin typeface="Arial" charset="0"/>
              </a:rPr>
              <a:t>3 μήνες. </a:t>
            </a:r>
            <a:r>
              <a:rPr lang="el-GR" sz="2400" dirty="0">
                <a:solidFill>
                  <a:schemeClr val="tx1"/>
                </a:solidFill>
                <a:effectLst/>
                <a:latin typeface="Arial" charset="0"/>
              </a:rPr>
              <a:t>Με χειρουργείο / ΑΚΘ περί τους 9 μήνες</a:t>
            </a:r>
            <a:r>
              <a:rPr lang="en-US" sz="2400" dirty="0">
                <a:solidFill>
                  <a:schemeClr val="tx1"/>
                </a:solidFill>
                <a:effectLst/>
                <a:latin typeface="Arial" charset="0"/>
              </a:rPr>
              <a:t>.</a:t>
            </a:r>
            <a:endParaRPr lang="el-GR" sz="2400" dirty="0">
              <a:solidFill>
                <a:schemeClr val="tx1"/>
              </a:solidFill>
              <a:effectLst/>
              <a:latin typeface="Arial" charset="0"/>
            </a:endParaRPr>
          </a:p>
          <a:p>
            <a:pPr eaLnBrk="1" hangingPunct="1">
              <a:lnSpc>
                <a:spcPct val="80000"/>
              </a:lnSpc>
              <a:defRPr/>
            </a:pPr>
            <a:r>
              <a:rPr lang="en-US" sz="2400" dirty="0">
                <a:solidFill>
                  <a:schemeClr val="tx1"/>
                </a:solidFill>
                <a:latin typeface="Arial" charset="0"/>
              </a:rPr>
              <a:t>  </a:t>
            </a:r>
            <a:r>
              <a:rPr lang="el-GR" sz="2400" dirty="0">
                <a:solidFill>
                  <a:schemeClr val="tx1"/>
                </a:solidFill>
                <a:latin typeface="Arial" charset="0"/>
              </a:rPr>
              <a:t>ΑΚΘ + ΧΜΘ αυξάνει την επιβίωση του 20-30%  των ασθενών στα 2-3 χρόνια.</a:t>
            </a:r>
          </a:p>
          <a:p>
            <a:pPr eaLnBrk="1" hangingPunct="1">
              <a:lnSpc>
                <a:spcPct val="80000"/>
              </a:lnSpc>
              <a:defRPr/>
            </a:pPr>
            <a:r>
              <a:rPr lang="en-US" sz="2400" dirty="0">
                <a:solidFill>
                  <a:schemeClr val="tx1"/>
                </a:solidFill>
                <a:latin typeface="Arial" charset="0"/>
              </a:rPr>
              <a:t>  </a:t>
            </a:r>
            <a:r>
              <a:rPr lang="el-GR" sz="2400" dirty="0">
                <a:solidFill>
                  <a:schemeClr val="tx1"/>
                </a:solidFill>
                <a:latin typeface="Arial" charset="0"/>
              </a:rPr>
              <a:t>Πεδίο ΑΚΘ = </a:t>
            </a:r>
            <a:r>
              <a:rPr lang="en-US" sz="2400" dirty="0">
                <a:solidFill>
                  <a:schemeClr val="tx1"/>
                </a:solidFill>
                <a:latin typeface="Arial" charset="0"/>
              </a:rPr>
              <a:t>GTV </a:t>
            </a:r>
            <a:r>
              <a:rPr lang="el-GR" sz="2400" dirty="0">
                <a:solidFill>
                  <a:schemeClr val="tx1"/>
                </a:solidFill>
                <a:latin typeface="Arial" charset="0"/>
              </a:rPr>
              <a:t>(</a:t>
            </a:r>
            <a:r>
              <a:rPr lang="el-GR" sz="2400" dirty="0" err="1">
                <a:solidFill>
                  <a:schemeClr val="tx1"/>
                </a:solidFill>
                <a:latin typeface="Arial" charset="0"/>
              </a:rPr>
              <a:t>πρό</a:t>
            </a:r>
            <a:r>
              <a:rPr lang="el-GR" sz="2400" dirty="0">
                <a:solidFill>
                  <a:schemeClr val="tx1"/>
                </a:solidFill>
                <a:latin typeface="Arial" charset="0"/>
              </a:rPr>
              <a:t> χειρ) + 3</a:t>
            </a:r>
            <a:r>
              <a:rPr lang="en-US" sz="2400" dirty="0">
                <a:solidFill>
                  <a:schemeClr val="tx1"/>
                </a:solidFill>
                <a:latin typeface="Arial" charset="0"/>
              </a:rPr>
              <a:t>cm</a:t>
            </a:r>
            <a:endParaRPr lang="en-AU" sz="2400" dirty="0">
              <a:solidFill>
                <a:schemeClr val="tx1"/>
              </a:solidFill>
              <a:latin typeface="Arial" charset="0"/>
            </a:endParaRPr>
          </a:p>
          <a:p>
            <a:pPr eaLnBrk="1" hangingPunct="1">
              <a:lnSpc>
                <a:spcPct val="80000"/>
              </a:lnSpc>
              <a:buFont typeface="Wingdings" pitchFamily="2" charset="2"/>
              <a:buNone/>
              <a:defRPr/>
            </a:pPr>
            <a:endParaRPr lang="en-AU" sz="2400" dirty="0">
              <a:latin typeface="Arial" charset="0"/>
            </a:endParaRPr>
          </a:p>
          <a:p>
            <a:pPr eaLnBrk="1" hangingPunct="1">
              <a:lnSpc>
                <a:spcPct val="80000"/>
              </a:lnSpc>
              <a:buFont typeface="Wingdings" pitchFamily="2" charset="2"/>
              <a:buNone/>
              <a:defRPr/>
            </a:pPr>
            <a:endParaRPr lang="en-AU" sz="2000" dirty="0">
              <a:latin typeface="Arial" charset="0"/>
            </a:endParaRPr>
          </a:p>
        </p:txBody>
      </p:sp>
      <p:pic>
        <p:nvPicPr>
          <p:cNvPr id="51204" name="Picture 4" descr="Ast4"/>
          <p:cNvPicPr>
            <a:picLocks noChangeAspect="1" noChangeArrowheads="1"/>
          </p:cNvPicPr>
          <p:nvPr/>
        </p:nvPicPr>
        <p:blipFill>
          <a:blip r:embed="rId2" cstate="print"/>
          <a:srcRect/>
          <a:stretch>
            <a:fillRect/>
          </a:stretch>
        </p:blipFill>
        <p:spPr bwMode="auto">
          <a:xfrm>
            <a:off x="5265738" y="1844675"/>
            <a:ext cx="3760787" cy="5013325"/>
          </a:xfrm>
          <a:prstGeom prst="rect">
            <a:avLst/>
          </a:prstGeom>
          <a:noFill/>
          <a:ln w="9525">
            <a:noFill/>
            <a:miter lim="800000"/>
            <a:headEnd/>
            <a:tailEnd/>
          </a:ln>
        </p:spPr>
      </p:pic>
    </p:spTree>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42" name="Rectangle 2"/>
          <p:cNvSpPr>
            <a:spLocks noGrp="1" noChangeArrowheads="1"/>
          </p:cNvSpPr>
          <p:nvPr>
            <p:ph type="title"/>
          </p:nvPr>
        </p:nvSpPr>
        <p:spPr/>
        <p:txBody>
          <a:bodyPr/>
          <a:lstStyle/>
          <a:p>
            <a:pPr eaLnBrk="1" hangingPunct="1">
              <a:defRPr/>
            </a:pPr>
            <a:r>
              <a:rPr lang="en-US" sz="3600" b="0"/>
              <a:t>Glioblastoma Multiforme:</a:t>
            </a:r>
            <a:br>
              <a:rPr lang="en-US" sz="3600" b="0"/>
            </a:br>
            <a:r>
              <a:rPr lang="en-US" sz="3600" b="0"/>
              <a:t>	</a:t>
            </a:r>
            <a:r>
              <a:rPr lang="en-US" sz="2800" b="0"/>
              <a:t>Invasive phenotype</a:t>
            </a:r>
            <a:endParaRPr lang="en-US" sz="3600" b="0"/>
          </a:p>
        </p:txBody>
      </p:sp>
      <p:pic>
        <p:nvPicPr>
          <p:cNvPr id="53251" name="Picture 3"/>
          <p:cNvPicPr>
            <a:picLocks noGrp="1" noChangeAspect="1" noChangeArrowheads="1"/>
          </p:cNvPicPr>
          <p:nvPr>
            <p:ph type="clipArt" sz="half" idx="1"/>
          </p:nvPr>
        </p:nvPicPr>
        <p:blipFill>
          <a:blip r:embed="rId2" cstate="print"/>
          <a:srcRect/>
          <a:stretch>
            <a:fillRect/>
          </a:stretch>
        </p:blipFill>
        <p:spPr>
          <a:xfrm>
            <a:off x="744538" y="1600200"/>
            <a:ext cx="3676650" cy="4800600"/>
          </a:xfrm>
        </p:spPr>
      </p:pic>
      <p:pic>
        <p:nvPicPr>
          <p:cNvPr id="53252" name="Picture 4"/>
          <p:cNvPicPr>
            <a:picLocks noChangeAspect="1" noChangeArrowheads="1"/>
          </p:cNvPicPr>
          <p:nvPr/>
        </p:nvPicPr>
        <p:blipFill>
          <a:blip r:embed="rId3" cstate="print"/>
          <a:srcRect/>
          <a:stretch>
            <a:fillRect/>
          </a:stretch>
        </p:blipFill>
        <p:spPr bwMode="auto">
          <a:xfrm>
            <a:off x="4673600" y="2119313"/>
            <a:ext cx="4335463" cy="3748087"/>
          </a:xfrm>
          <a:prstGeom prst="rect">
            <a:avLst/>
          </a:prstGeom>
          <a:noFill/>
          <a:ln w="9525">
            <a:noFill/>
            <a:miter lim="800000"/>
            <a:headEnd/>
            <a:tailEnd/>
          </a:ln>
        </p:spPr>
      </p:pic>
    </p:spTree>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457200"/>
            <a:ext cx="8686800" cy="542908"/>
          </a:xfrm>
        </p:spPr>
        <p:txBody>
          <a:bodyPr>
            <a:normAutofit/>
          </a:bodyPr>
          <a:lstStyle/>
          <a:p>
            <a:pPr algn="ctr"/>
            <a:r>
              <a:rPr lang="el-GR" sz="2800" dirty="0">
                <a:solidFill>
                  <a:schemeClr val="tx1"/>
                </a:solidFill>
                <a:latin typeface="Arial" pitchFamily="34" charset="0"/>
                <a:cs typeface="Arial" pitchFamily="34" charset="0"/>
              </a:rPr>
              <a:t>Γενικές   κατευθύνσεις</a:t>
            </a:r>
          </a:p>
        </p:txBody>
      </p:sp>
      <p:sp>
        <p:nvSpPr>
          <p:cNvPr id="3" name="2 - Θέση περιεχομένου"/>
          <p:cNvSpPr>
            <a:spLocks noGrp="1"/>
          </p:cNvSpPr>
          <p:nvPr>
            <p:ph idx="1"/>
          </p:nvPr>
        </p:nvSpPr>
        <p:spPr>
          <a:xfrm>
            <a:off x="304800" y="1714489"/>
            <a:ext cx="8686800" cy="3714776"/>
          </a:xfrm>
        </p:spPr>
        <p:txBody>
          <a:bodyPr>
            <a:normAutofit/>
          </a:bodyPr>
          <a:lstStyle/>
          <a:p>
            <a:r>
              <a:rPr lang="el-GR" sz="2000" dirty="0">
                <a:solidFill>
                  <a:srgbClr val="C00000"/>
                </a:solidFill>
                <a:latin typeface="Arial" pitchFamily="34" charset="0"/>
                <a:cs typeface="Arial" pitchFamily="34" charset="0"/>
              </a:rPr>
              <a:t>Επείγουσα χειρουργική </a:t>
            </a:r>
            <a:r>
              <a:rPr lang="el-GR" sz="2000" dirty="0">
                <a:solidFill>
                  <a:schemeClr val="tx1"/>
                </a:solidFill>
                <a:latin typeface="Arial" pitchFamily="34" charset="0"/>
                <a:cs typeface="Arial" pitchFamily="34" charset="0"/>
              </a:rPr>
              <a:t>αποσυμπίεση του ΝΜ και </a:t>
            </a:r>
            <a:r>
              <a:rPr lang="el-GR" sz="2000" dirty="0">
                <a:solidFill>
                  <a:srgbClr val="C00000"/>
                </a:solidFill>
                <a:latin typeface="Arial" pitchFamily="34" charset="0"/>
                <a:cs typeface="Arial" pitchFamily="34" charset="0"/>
              </a:rPr>
              <a:t>άμεση έναρξη ΑΚΘ</a:t>
            </a:r>
            <a:r>
              <a:rPr lang="el-GR" sz="2000" dirty="0">
                <a:latin typeface="Arial" pitchFamily="34" charset="0"/>
                <a:cs typeface="Arial" pitchFamily="34" charset="0"/>
              </a:rPr>
              <a:t>.</a:t>
            </a:r>
          </a:p>
          <a:p>
            <a:r>
              <a:rPr lang="en-US" sz="2000" dirty="0">
                <a:solidFill>
                  <a:srgbClr val="C00000"/>
                </a:solidFill>
                <a:latin typeface="Arial" pitchFamily="34" charset="0"/>
                <a:cs typeface="Arial" pitchFamily="34" charset="0"/>
              </a:rPr>
              <a:t>Dexamethasone</a:t>
            </a:r>
            <a:r>
              <a:rPr lang="en-US" sz="2000" dirty="0">
                <a:latin typeface="Arial" pitchFamily="34" charset="0"/>
                <a:cs typeface="Arial" pitchFamily="34" charset="0"/>
              </a:rPr>
              <a:t>  </a:t>
            </a:r>
            <a:r>
              <a:rPr lang="en-US" sz="2000" dirty="0">
                <a:solidFill>
                  <a:schemeClr val="tx1"/>
                </a:solidFill>
                <a:latin typeface="Arial" pitchFamily="34" charset="0"/>
                <a:cs typeface="Arial" pitchFamily="34" charset="0"/>
              </a:rPr>
              <a:t>20mgr i.v.</a:t>
            </a:r>
            <a:r>
              <a:rPr lang="el-GR" sz="2000" dirty="0">
                <a:solidFill>
                  <a:schemeClr val="tx1"/>
                </a:solidFill>
                <a:latin typeface="Arial" pitchFamily="34" charset="0"/>
                <a:cs typeface="Arial" pitchFamily="34" charset="0"/>
              </a:rPr>
              <a:t> ή</a:t>
            </a:r>
            <a:r>
              <a:rPr lang="en-US" sz="2000" dirty="0">
                <a:solidFill>
                  <a:schemeClr val="tx1"/>
                </a:solidFill>
                <a:latin typeface="Arial" pitchFamily="34" charset="0"/>
                <a:cs typeface="Arial" pitchFamily="34" charset="0"/>
              </a:rPr>
              <a:t> p.o.</a:t>
            </a:r>
            <a:r>
              <a:rPr lang="el-GR" sz="2000" dirty="0">
                <a:solidFill>
                  <a:schemeClr val="tx1"/>
                </a:solidFill>
                <a:latin typeface="Arial" pitchFamily="34" charset="0"/>
                <a:cs typeface="Arial" pitchFamily="34" charset="0"/>
              </a:rPr>
              <a:t>αρχικά και σταδιακή μείωση στη συνέχεια, ανακουφίζει το άλγος και βελτιώνει τα νευρολογικά προβλήματα στους περισσότερους ασθενείς.</a:t>
            </a:r>
          </a:p>
          <a:p>
            <a:r>
              <a:rPr lang="el-GR" sz="2000" dirty="0">
                <a:solidFill>
                  <a:schemeClr val="tx1"/>
                </a:solidFill>
                <a:latin typeface="Arial" pitchFamily="34" charset="0"/>
                <a:cs typeface="Arial" pitchFamily="34" charset="0"/>
              </a:rPr>
              <a:t>Επειδή η ΑΚΘ χωρίς την χειρουργική είναι εξ ίσου αποτελεσματική με την ΑΚΘ και χειρουργική σε ασθενείς με πάρεση που ανταποκρίνονται στα στεροειδή η χειρουργική μπορεί να παραληφθεί σε κάποιες περιπτώσεις (ιστολογική επιβεβαίωση σε άγνωστη πρωτοπαθή εστία).</a:t>
            </a:r>
          </a:p>
        </p:txBody>
      </p:sp>
    </p:spTree>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214290"/>
            <a:ext cx="8686800" cy="857256"/>
          </a:xfrm>
        </p:spPr>
        <p:txBody>
          <a:bodyPr>
            <a:normAutofit/>
          </a:bodyPr>
          <a:lstStyle/>
          <a:p>
            <a:pPr algn="ctr"/>
            <a:r>
              <a:rPr lang="el-GR" sz="2800" dirty="0">
                <a:solidFill>
                  <a:schemeClr val="tx1"/>
                </a:solidFill>
                <a:latin typeface="Arial" pitchFamily="34" charset="0"/>
                <a:cs typeface="Arial" pitchFamily="34" charset="0"/>
              </a:rPr>
              <a:t>ακτινοθεραπεία</a:t>
            </a:r>
          </a:p>
        </p:txBody>
      </p:sp>
      <p:sp>
        <p:nvSpPr>
          <p:cNvPr id="3" name="2 - Θέση περιεχομένου"/>
          <p:cNvSpPr>
            <a:spLocks noGrp="1"/>
          </p:cNvSpPr>
          <p:nvPr>
            <p:ph idx="1"/>
          </p:nvPr>
        </p:nvSpPr>
        <p:spPr>
          <a:xfrm>
            <a:off x="304800" y="1554163"/>
            <a:ext cx="8686800" cy="3517912"/>
          </a:xfrm>
        </p:spPr>
        <p:txBody>
          <a:bodyPr>
            <a:normAutofit/>
          </a:bodyPr>
          <a:lstStyle/>
          <a:p>
            <a:r>
              <a:rPr lang="el-GR" sz="2000" dirty="0">
                <a:solidFill>
                  <a:schemeClr val="tx1"/>
                </a:solidFill>
                <a:latin typeface="Arial" pitchFamily="34" charset="0"/>
                <a:cs typeface="Arial" pitchFamily="34" charset="0"/>
              </a:rPr>
              <a:t>Η συνήθης εντόπιση του όγκου είναι 5-6 εκ. στην Α-ΘΜΣΣ ή 8-10 εκ. στην Ο-ΙΜΣΣ.</a:t>
            </a:r>
          </a:p>
          <a:p>
            <a:r>
              <a:rPr lang="el-GR" sz="2000" dirty="0">
                <a:solidFill>
                  <a:schemeClr val="tx1"/>
                </a:solidFill>
                <a:latin typeface="Arial" pitchFamily="34" charset="0"/>
                <a:cs typeface="Arial" pitchFamily="34" charset="0"/>
              </a:rPr>
              <a:t>Η συνήθης τεχνική ΑΚΘ είναι ένα οπίσθιο πεδίο φωτονίων.</a:t>
            </a:r>
          </a:p>
          <a:p>
            <a:r>
              <a:rPr lang="el-GR" sz="2000" dirty="0">
                <a:solidFill>
                  <a:schemeClr val="tx1"/>
                </a:solidFill>
                <a:latin typeface="Arial" pitchFamily="34" charset="0"/>
                <a:cs typeface="Arial" pitchFamily="34" charset="0"/>
              </a:rPr>
              <a:t>Όταν το ακτινοβολητέο πεδίο είναι έκκεντρο χρησιμοποιούνται σφηνοειδή πεδία ακτινοβόλησης.</a:t>
            </a:r>
          </a:p>
          <a:p>
            <a:r>
              <a:rPr lang="el-GR" sz="2000" dirty="0">
                <a:solidFill>
                  <a:schemeClr val="tx1"/>
                </a:solidFill>
                <a:latin typeface="Arial" pitchFamily="34" charset="0"/>
                <a:cs typeface="Arial" pitchFamily="34" charset="0"/>
              </a:rPr>
              <a:t>Στην ΑΜΣΣ ακτινοβολούμε με δύο πλάγια και αντίθετα πεδία.</a:t>
            </a:r>
          </a:p>
          <a:p>
            <a:r>
              <a:rPr lang="el-GR" sz="2000" dirty="0">
                <a:solidFill>
                  <a:schemeClr val="tx1"/>
                </a:solidFill>
                <a:latin typeface="Arial" pitchFamily="34" charset="0"/>
                <a:cs typeface="Arial" pitchFamily="34" charset="0"/>
              </a:rPr>
              <a:t>Ίδια αποτελεσματικότητα έχουν οι δόσεις </a:t>
            </a:r>
            <a:r>
              <a:rPr lang="el-GR" sz="2000" dirty="0">
                <a:solidFill>
                  <a:srgbClr val="FF0000"/>
                </a:solidFill>
                <a:latin typeface="Arial" pitchFamily="34" charset="0"/>
                <a:cs typeface="Arial" pitchFamily="34" charset="0"/>
              </a:rPr>
              <a:t>30</a:t>
            </a:r>
            <a:r>
              <a:rPr lang="en-US" sz="2000" dirty="0">
                <a:solidFill>
                  <a:srgbClr val="FF0000"/>
                </a:solidFill>
                <a:latin typeface="Arial" pitchFamily="34" charset="0"/>
                <a:cs typeface="Arial" pitchFamily="34" charset="0"/>
              </a:rPr>
              <a:t>Gy </a:t>
            </a:r>
            <a:r>
              <a:rPr lang="el-GR" sz="2000" dirty="0">
                <a:solidFill>
                  <a:srgbClr val="FF0000"/>
                </a:solidFill>
                <a:latin typeface="Arial" pitchFamily="34" charset="0"/>
                <a:cs typeface="Arial" pitchFamily="34" charset="0"/>
              </a:rPr>
              <a:t>σε 10 συνεδρίες </a:t>
            </a:r>
            <a:r>
              <a:rPr lang="el-GR" sz="2000" dirty="0">
                <a:solidFill>
                  <a:schemeClr val="tx1"/>
                </a:solidFill>
                <a:latin typeface="Arial" pitchFamily="34" charset="0"/>
                <a:cs typeface="Arial" pitchFamily="34" charset="0"/>
              </a:rPr>
              <a:t>και</a:t>
            </a:r>
            <a:r>
              <a:rPr lang="en-US" sz="2000" dirty="0">
                <a:solidFill>
                  <a:schemeClr val="tx1"/>
                </a:solidFill>
                <a:latin typeface="Arial" pitchFamily="34" charset="0"/>
                <a:cs typeface="Arial" pitchFamily="34" charset="0"/>
              </a:rPr>
              <a:t>      12-15Gy</a:t>
            </a:r>
            <a:r>
              <a:rPr lang="el-GR" sz="2000" dirty="0">
                <a:solidFill>
                  <a:schemeClr val="tx1"/>
                </a:solidFill>
                <a:latin typeface="Arial" pitchFamily="34" charset="0"/>
                <a:cs typeface="Arial" pitchFamily="34" charset="0"/>
              </a:rPr>
              <a:t> σε </a:t>
            </a:r>
            <a:r>
              <a:rPr lang="el-GR" sz="2000" dirty="0">
                <a:solidFill>
                  <a:srgbClr val="FF0000"/>
                </a:solidFill>
                <a:latin typeface="Arial" pitchFamily="34" charset="0"/>
                <a:cs typeface="Arial" pitchFamily="34" charset="0"/>
              </a:rPr>
              <a:t>3</a:t>
            </a:r>
            <a:r>
              <a:rPr lang="el-GR" sz="2000" dirty="0">
                <a:solidFill>
                  <a:schemeClr val="tx1"/>
                </a:solidFill>
                <a:latin typeface="Arial" pitchFamily="34" charset="0"/>
                <a:cs typeface="Arial" pitchFamily="34" charset="0"/>
              </a:rPr>
              <a:t> συνεδρίες και στη συνέχεια ακολουθεί</a:t>
            </a:r>
            <a:r>
              <a:rPr lang="en-US" sz="2000" dirty="0">
                <a:solidFill>
                  <a:schemeClr val="tx1"/>
                </a:solidFill>
                <a:latin typeface="Arial" pitchFamily="34" charset="0"/>
                <a:cs typeface="Arial" pitchFamily="34" charset="0"/>
              </a:rPr>
              <a:t> 18-30Gy</a:t>
            </a:r>
            <a:r>
              <a:rPr lang="el-GR" sz="2000" dirty="0">
                <a:solidFill>
                  <a:schemeClr val="tx1"/>
                </a:solidFill>
                <a:latin typeface="Arial" pitchFamily="34" charset="0"/>
                <a:cs typeface="Arial" pitchFamily="34" charset="0"/>
              </a:rPr>
              <a:t> σε </a:t>
            </a:r>
            <a:r>
              <a:rPr lang="el-GR" sz="2000" dirty="0">
                <a:solidFill>
                  <a:srgbClr val="FF0000"/>
                </a:solidFill>
                <a:latin typeface="Arial" pitchFamily="34" charset="0"/>
                <a:cs typeface="Arial" pitchFamily="34" charset="0"/>
              </a:rPr>
              <a:t>6-15</a:t>
            </a:r>
            <a:r>
              <a:rPr lang="el-GR" sz="2000" dirty="0">
                <a:solidFill>
                  <a:schemeClr val="tx1"/>
                </a:solidFill>
                <a:latin typeface="Arial" pitchFamily="34" charset="0"/>
                <a:cs typeface="Arial" pitchFamily="34" charset="0"/>
              </a:rPr>
              <a:t> συνεδρίες έως τη συνολική δόση </a:t>
            </a:r>
            <a:r>
              <a:rPr lang="en-US" sz="2000" dirty="0">
                <a:solidFill>
                  <a:srgbClr val="FF0000"/>
                </a:solidFill>
                <a:latin typeface="Arial" pitchFamily="34" charset="0"/>
                <a:cs typeface="Arial" pitchFamily="34" charset="0"/>
              </a:rPr>
              <a:t>40-45Gy</a:t>
            </a:r>
            <a:r>
              <a:rPr lang="el-GR" sz="2000" dirty="0">
                <a:solidFill>
                  <a:srgbClr val="FF0000"/>
                </a:solidFill>
                <a:latin typeface="Arial" pitchFamily="34" charset="0"/>
                <a:cs typeface="Arial" pitchFamily="34" charset="0"/>
              </a:rPr>
              <a:t>.</a:t>
            </a:r>
          </a:p>
          <a:p>
            <a:pPr>
              <a:buNone/>
            </a:pPr>
            <a:endParaRPr lang="el-GR" sz="2000" dirty="0">
              <a:latin typeface="Arial" pitchFamily="34" charset="0"/>
              <a:cs typeface="Arial" pitchFamily="34" charset="0"/>
            </a:endParaRPr>
          </a:p>
        </p:txBody>
      </p:sp>
    </p:spTree>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214290"/>
            <a:ext cx="8686800" cy="857256"/>
          </a:xfrm>
        </p:spPr>
        <p:txBody>
          <a:bodyPr>
            <a:normAutofit/>
          </a:bodyPr>
          <a:lstStyle/>
          <a:p>
            <a:pPr algn="ctr"/>
            <a:r>
              <a:rPr lang="el-GR" sz="28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Οστικές  μεταστάσεις</a:t>
            </a:r>
          </a:p>
        </p:txBody>
      </p:sp>
      <p:sp>
        <p:nvSpPr>
          <p:cNvPr id="3" name="2 - Θέση περιεχομένου"/>
          <p:cNvSpPr>
            <a:spLocks noGrp="1"/>
          </p:cNvSpPr>
          <p:nvPr>
            <p:ph idx="1"/>
          </p:nvPr>
        </p:nvSpPr>
        <p:spPr>
          <a:xfrm>
            <a:off x="304800" y="1928803"/>
            <a:ext cx="8686800" cy="3643338"/>
          </a:xfrm>
        </p:spPr>
        <p:txBody>
          <a:bodyPr>
            <a:normAutofit/>
          </a:bodyPr>
          <a:lstStyle/>
          <a:p>
            <a:r>
              <a:rPr lang="el-GR" sz="2000" dirty="0">
                <a:solidFill>
                  <a:srgbClr val="C00000"/>
                </a:solidFill>
                <a:latin typeface="Arial" pitchFamily="34" charset="0"/>
                <a:cs typeface="Arial" pitchFamily="34" charset="0"/>
              </a:rPr>
              <a:t>Καταστροφή του οστού </a:t>
            </a:r>
            <a:r>
              <a:rPr lang="el-GR" sz="2000" dirty="0">
                <a:solidFill>
                  <a:schemeClr val="tx1"/>
                </a:solidFill>
                <a:latin typeface="Arial" pitchFamily="34" charset="0"/>
                <a:cs typeface="Arial" pitchFamily="34" charset="0"/>
              </a:rPr>
              <a:t>και </a:t>
            </a:r>
            <a:r>
              <a:rPr lang="el-GR" sz="2000" dirty="0">
                <a:solidFill>
                  <a:srgbClr val="C00000"/>
                </a:solidFill>
                <a:latin typeface="Arial" pitchFamily="34" charset="0"/>
                <a:cs typeface="Arial" pitchFamily="34" charset="0"/>
              </a:rPr>
              <a:t>αύξηση του όγκου </a:t>
            </a:r>
            <a:r>
              <a:rPr lang="el-GR" sz="2000" dirty="0">
                <a:solidFill>
                  <a:schemeClr val="tx1"/>
                </a:solidFill>
                <a:latin typeface="Arial" pitchFamily="34" charset="0"/>
                <a:cs typeface="Arial" pitchFamily="34" charset="0"/>
              </a:rPr>
              <a:t>είναι η αιτία των επιπλοκών στους ασθενείς με οστικές μεταστάσεις.</a:t>
            </a:r>
          </a:p>
          <a:p>
            <a:r>
              <a:rPr lang="el-GR" sz="2000" dirty="0">
                <a:solidFill>
                  <a:srgbClr val="C00000"/>
                </a:solidFill>
                <a:latin typeface="Arial" pitchFamily="34" charset="0"/>
                <a:cs typeface="Arial" pitchFamily="34" charset="0"/>
              </a:rPr>
              <a:t>Πόνος</a:t>
            </a:r>
            <a:r>
              <a:rPr lang="el-GR" sz="2000" dirty="0">
                <a:solidFill>
                  <a:schemeClr val="tx1"/>
                </a:solidFill>
                <a:latin typeface="Arial" pitchFamily="34" charset="0"/>
                <a:cs typeface="Arial" pitchFamily="34" charset="0"/>
              </a:rPr>
              <a:t> και </a:t>
            </a:r>
            <a:r>
              <a:rPr lang="el-GR" sz="2000" dirty="0">
                <a:solidFill>
                  <a:srgbClr val="C00000"/>
                </a:solidFill>
                <a:latin typeface="Arial" pitchFamily="34" charset="0"/>
                <a:cs typeface="Arial" pitchFamily="34" charset="0"/>
              </a:rPr>
              <a:t>εξάντληση</a:t>
            </a:r>
            <a:r>
              <a:rPr lang="el-GR" sz="2000" dirty="0">
                <a:latin typeface="Arial" pitchFamily="34" charset="0"/>
                <a:cs typeface="Arial" pitchFamily="34" charset="0"/>
              </a:rPr>
              <a:t> </a:t>
            </a:r>
            <a:r>
              <a:rPr lang="el-GR" sz="2000" dirty="0">
                <a:solidFill>
                  <a:schemeClr val="tx1"/>
                </a:solidFill>
                <a:latin typeface="Arial" pitchFamily="34" charset="0"/>
                <a:cs typeface="Arial" pitchFamily="34" charset="0"/>
              </a:rPr>
              <a:t>στο 65% - 75% των ασθενών.</a:t>
            </a:r>
          </a:p>
          <a:p>
            <a:r>
              <a:rPr lang="el-GR" sz="2000" dirty="0">
                <a:solidFill>
                  <a:schemeClr val="tx1"/>
                </a:solidFill>
                <a:latin typeface="Arial" pitchFamily="34" charset="0"/>
                <a:cs typeface="Arial" pitchFamily="34" charset="0"/>
              </a:rPr>
              <a:t>Μετά την οστεοπόρωση, είναι η </a:t>
            </a:r>
            <a:r>
              <a:rPr lang="el-GR" sz="2000" dirty="0">
                <a:solidFill>
                  <a:srgbClr val="C00000"/>
                </a:solidFill>
                <a:latin typeface="Arial" pitchFamily="34" charset="0"/>
                <a:cs typeface="Arial" pitchFamily="34" charset="0"/>
              </a:rPr>
              <a:t>δεύτερη συχνότερη αιτία </a:t>
            </a:r>
            <a:r>
              <a:rPr lang="el-GR" sz="2000" dirty="0">
                <a:solidFill>
                  <a:schemeClr val="tx1"/>
                </a:solidFill>
                <a:latin typeface="Arial" pitchFamily="34" charset="0"/>
                <a:cs typeface="Arial" pitchFamily="34" charset="0"/>
              </a:rPr>
              <a:t>παθολογικών </a:t>
            </a:r>
            <a:r>
              <a:rPr lang="el-GR" sz="2000" dirty="0">
                <a:solidFill>
                  <a:srgbClr val="C00000"/>
                </a:solidFill>
                <a:latin typeface="Arial" pitchFamily="34" charset="0"/>
                <a:cs typeface="Arial" pitchFamily="34" charset="0"/>
              </a:rPr>
              <a:t>καταγμάτων.</a:t>
            </a:r>
          </a:p>
          <a:p>
            <a:endParaRPr lang="el-GR" sz="2000" dirty="0">
              <a:solidFill>
                <a:srgbClr val="C00000"/>
              </a:solidFill>
              <a:latin typeface="Arial" pitchFamily="34" charset="0"/>
              <a:cs typeface="Arial" pitchFamily="34" charset="0"/>
            </a:endParaRPr>
          </a:p>
        </p:txBody>
      </p:sp>
    </p:spTree>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457200"/>
            <a:ext cx="8686800" cy="614346"/>
          </a:xfrm>
        </p:spPr>
        <p:txBody>
          <a:bodyPr>
            <a:normAutofit/>
          </a:bodyPr>
          <a:lstStyle/>
          <a:p>
            <a:pPr algn="ctr"/>
            <a:r>
              <a:rPr lang="el-GR" sz="2800" dirty="0">
                <a:solidFill>
                  <a:schemeClr val="tx1"/>
                </a:solidFill>
                <a:latin typeface="Arial" pitchFamily="34" charset="0"/>
                <a:cs typeface="Arial" pitchFamily="34" charset="0"/>
              </a:rPr>
              <a:t>Κριτήρια για αυτόματα κατάγματα</a:t>
            </a:r>
          </a:p>
        </p:txBody>
      </p:sp>
      <p:sp>
        <p:nvSpPr>
          <p:cNvPr id="3" name="2 - Θέση περιεχομένου"/>
          <p:cNvSpPr>
            <a:spLocks noGrp="1"/>
          </p:cNvSpPr>
          <p:nvPr>
            <p:ph idx="1"/>
          </p:nvPr>
        </p:nvSpPr>
        <p:spPr>
          <a:xfrm>
            <a:off x="304800" y="1928801"/>
            <a:ext cx="8686800" cy="2928959"/>
          </a:xfrm>
        </p:spPr>
        <p:txBody>
          <a:bodyPr>
            <a:normAutofit/>
          </a:bodyPr>
          <a:lstStyle/>
          <a:p>
            <a:r>
              <a:rPr lang="el-GR" sz="2000" dirty="0">
                <a:solidFill>
                  <a:schemeClr val="accent2"/>
                </a:solidFill>
                <a:latin typeface="Arial" pitchFamily="34" charset="0"/>
                <a:cs typeface="Arial" pitchFamily="34" charset="0"/>
              </a:rPr>
              <a:t>Διήθηση  50% </a:t>
            </a:r>
            <a:r>
              <a:rPr lang="el-GR" sz="2000" dirty="0">
                <a:solidFill>
                  <a:schemeClr val="tx1"/>
                </a:solidFill>
                <a:latin typeface="Arial" pitchFamily="34" charset="0"/>
                <a:cs typeface="Arial" pitchFamily="34" charset="0"/>
              </a:rPr>
              <a:t>και άνω της διάφησης</a:t>
            </a:r>
            <a:r>
              <a:rPr lang="el-GR" sz="2000" dirty="0">
                <a:latin typeface="Arial" pitchFamily="34" charset="0"/>
                <a:cs typeface="Arial" pitchFamily="34" charset="0"/>
              </a:rPr>
              <a:t>.</a:t>
            </a:r>
          </a:p>
          <a:p>
            <a:r>
              <a:rPr lang="el-GR" sz="2000" dirty="0">
                <a:solidFill>
                  <a:schemeClr val="tx1"/>
                </a:solidFill>
                <a:latin typeface="Arial" pitchFamily="34" charset="0"/>
                <a:cs typeface="Arial" pitchFamily="34" charset="0"/>
              </a:rPr>
              <a:t>Πάνω από το </a:t>
            </a:r>
            <a:r>
              <a:rPr lang="el-GR" sz="2000" dirty="0">
                <a:solidFill>
                  <a:schemeClr val="accent2"/>
                </a:solidFill>
                <a:latin typeface="Arial" pitchFamily="34" charset="0"/>
                <a:cs typeface="Arial" pitchFamily="34" charset="0"/>
              </a:rPr>
              <a:t>50% καταστροφή του φλοιού.</a:t>
            </a:r>
          </a:p>
          <a:p>
            <a:r>
              <a:rPr lang="el-GR" sz="2000" dirty="0">
                <a:solidFill>
                  <a:schemeClr val="accent2"/>
                </a:solidFill>
                <a:latin typeface="Arial" pitchFamily="34" charset="0"/>
                <a:cs typeface="Arial" pitchFamily="34" charset="0"/>
              </a:rPr>
              <a:t>Μάζα μεγαλύτερη των 2,5εκ</a:t>
            </a:r>
            <a:r>
              <a:rPr lang="el-GR" sz="2000" dirty="0">
                <a:latin typeface="Arial" pitchFamily="34" charset="0"/>
                <a:cs typeface="Arial" pitchFamily="34" charset="0"/>
              </a:rPr>
              <a:t>.</a:t>
            </a:r>
            <a:r>
              <a:rPr lang="el-GR" sz="2000" dirty="0">
                <a:solidFill>
                  <a:schemeClr val="tx1"/>
                </a:solidFill>
                <a:latin typeface="Arial" pitchFamily="34" charset="0"/>
                <a:cs typeface="Arial" pitchFamily="34" charset="0"/>
              </a:rPr>
              <a:t> στον αυχένα του μηριαίου, ή στην διατροχαντήριο περιοχή.</a:t>
            </a:r>
          </a:p>
          <a:p>
            <a:r>
              <a:rPr lang="el-GR" sz="2000" dirty="0">
                <a:solidFill>
                  <a:schemeClr val="accent2"/>
                </a:solidFill>
                <a:latin typeface="Arial" pitchFamily="34" charset="0"/>
                <a:cs typeface="Arial" pitchFamily="34" charset="0"/>
              </a:rPr>
              <a:t>Λυτική περιοχή </a:t>
            </a:r>
            <a:r>
              <a:rPr lang="el-GR" sz="2000" dirty="0">
                <a:solidFill>
                  <a:schemeClr val="tx1"/>
                </a:solidFill>
                <a:latin typeface="Arial" pitchFamily="34" charset="0"/>
                <a:cs typeface="Arial" pitchFamily="34" charset="0"/>
              </a:rPr>
              <a:t>σε οποιαδήποτε οστική δομή που δέχεται φόρτιση.</a:t>
            </a:r>
          </a:p>
          <a:p>
            <a:r>
              <a:rPr lang="el-GR" sz="2000" dirty="0">
                <a:solidFill>
                  <a:schemeClr val="accent2"/>
                </a:solidFill>
                <a:latin typeface="Arial" pitchFamily="34" charset="0"/>
                <a:cs typeface="Arial" pitchFamily="34" charset="0"/>
              </a:rPr>
              <a:t>Άλγος</a:t>
            </a:r>
            <a:r>
              <a:rPr lang="el-GR" sz="2000" dirty="0">
                <a:latin typeface="Arial" pitchFamily="34" charset="0"/>
                <a:cs typeface="Arial" pitchFamily="34" charset="0"/>
              </a:rPr>
              <a:t> </a:t>
            </a:r>
            <a:r>
              <a:rPr lang="el-GR" sz="2000" dirty="0">
                <a:solidFill>
                  <a:schemeClr val="tx1"/>
                </a:solidFill>
                <a:latin typeface="Arial" pitchFamily="34" charset="0"/>
                <a:cs typeface="Arial" pitchFamily="34" charset="0"/>
              </a:rPr>
              <a:t>μη ανταποκρινόμενο στην εξωτερική ακτινοθεραπεία. </a:t>
            </a:r>
          </a:p>
          <a:p>
            <a:endParaRPr lang="el-GR" sz="2000" dirty="0">
              <a:latin typeface="Arial" pitchFamily="34" charset="0"/>
              <a:cs typeface="Arial" pitchFamily="34" charset="0"/>
            </a:endParaRPr>
          </a:p>
        </p:txBody>
      </p:sp>
    </p:spTree>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285720" y="357166"/>
            <a:ext cx="8686800" cy="614346"/>
          </a:xfrm>
        </p:spPr>
        <p:txBody>
          <a:bodyPr>
            <a:normAutofit/>
          </a:bodyPr>
          <a:lstStyle/>
          <a:p>
            <a:pPr algn="ctr"/>
            <a:r>
              <a:rPr lang="el-GR" sz="2800" dirty="0">
                <a:solidFill>
                  <a:schemeClr val="tx1"/>
                </a:solidFill>
                <a:latin typeface="Arial" pitchFamily="34" charset="0"/>
                <a:cs typeface="Arial" pitchFamily="34" charset="0"/>
              </a:rPr>
              <a:t>ακτινοθεραπεία</a:t>
            </a:r>
          </a:p>
        </p:txBody>
      </p:sp>
      <p:sp>
        <p:nvSpPr>
          <p:cNvPr id="3" name="2 - Θέση περιεχομένου"/>
          <p:cNvSpPr>
            <a:spLocks noGrp="1"/>
          </p:cNvSpPr>
          <p:nvPr>
            <p:ph idx="1"/>
          </p:nvPr>
        </p:nvSpPr>
        <p:spPr>
          <a:xfrm>
            <a:off x="304800" y="2214554"/>
            <a:ext cx="8686800" cy="3571900"/>
          </a:xfrm>
        </p:spPr>
        <p:txBody>
          <a:bodyPr>
            <a:normAutofit/>
          </a:bodyPr>
          <a:lstStyle/>
          <a:p>
            <a:r>
              <a:rPr lang="el-GR" sz="2000" dirty="0">
                <a:solidFill>
                  <a:schemeClr val="tx1"/>
                </a:solidFill>
                <a:latin typeface="Arial" pitchFamily="34" charset="0"/>
                <a:cs typeface="Arial" pitchFamily="34" charset="0"/>
              </a:rPr>
              <a:t>Η ΑΚΘ επιτυγχάνει μερική επούλωση και αναδόμηση στο 65% - 85% των λυτικών εστιών (όχι σε κατάγματα).</a:t>
            </a:r>
          </a:p>
          <a:p>
            <a:r>
              <a:rPr lang="el-GR" sz="2000" dirty="0">
                <a:solidFill>
                  <a:schemeClr val="tx1"/>
                </a:solidFill>
                <a:latin typeface="Arial" pitchFamily="34" charset="0"/>
                <a:cs typeface="Arial" pitchFamily="34" charset="0"/>
              </a:rPr>
              <a:t>Η λειτουργία του μυελού των οστών επανέρχεται μετά την ΑΚΘ εξαρτάται δε από</a:t>
            </a:r>
            <a:r>
              <a:rPr lang="en-US" sz="2000" dirty="0">
                <a:solidFill>
                  <a:schemeClr val="tx1"/>
                </a:solidFill>
                <a:latin typeface="Arial" pitchFamily="34" charset="0"/>
                <a:cs typeface="Arial" pitchFamily="34" charset="0"/>
              </a:rPr>
              <a:t>:</a:t>
            </a:r>
            <a:endParaRPr lang="el-GR" sz="2000" dirty="0">
              <a:solidFill>
                <a:schemeClr val="tx1"/>
              </a:solidFill>
              <a:latin typeface="Arial" pitchFamily="34" charset="0"/>
              <a:cs typeface="Arial" pitchFamily="34" charset="0"/>
            </a:endParaRPr>
          </a:p>
          <a:p>
            <a:pPr>
              <a:buFont typeface="Wingdings" pitchFamily="2" charset="2"/>
              <a:buChar char="Ø"/>
            </a:pPr>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         </a:t>
            </a:r>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την</a:t>
            </a:r>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ηλικία του ασθενούς και τη συγχορήγηση ΧΜΘ.</a:t>
            </a:r>
          </a:p>
          <a:p>
            <a:pPr>
              <a:buFont typeface="Wingdings" pitchFamily="2" charset="2"/>
              <a:buChar char="Ø"/>
            </a:pPr>
            <a:r>
              <a:rPr lang="el-GR" sz="2000" dirty="0">
                <a:solidFill>
                  <a:schemeClr val="tx1"/>
                </a:solidFill>
                <a:latin typeface="Arial" pitchFamily="34" charset="0"/>
                <a:cs typeface="Arial" pitchFamily="34" charset="0"/>
              </a:rPr>
              <a:t>           την έκταση της ακτινοβολητέας περιοχής.</a:t>
            </a:r>
          </a:p>
          <a:p>
            <a:pPr>
              <a:buFont typeface="Wingdings" pitchFamily="2" charset="2"/>
              <a:buChar char="Ø"/>
            </a:pPr>
            <a:r>
              <a:rPr lang="el-GR" sz="2000" dirty="0">
                <a:solidFill>
                  <a:schemeClr val="tx1"/>
                </a:solidFill>
                <a:latin typeface="Arial" pitchFamily="34" charset="0"/>
                <a:cs typeface="Arial" pitchFamily="34" charset="0"/>
              </a:rPr>
              <a:t>            τη διάρκεια της ακτινοβόλησης.</a:t>
            </a:r>
          </a:p>
          <a:p>
            <a:pPr>
              <a:buFont typeface="Wingdings" pitchFamily="2" charset="2"/>
              <a:buChar char="Ø"/>
            </a:pPr>
            <a:r>
              <a:rPr lang="el-GR" sz="2000" dirty="0">
                <a:solidFill>
                  <a:schemeClr val="tx1"/>
                </a:solidFill>
                <a:latin typeface="Arial" pitchFamily="34" charset="0"/>
                <a:cs typeface="Arial" pitchFamily="34" charset="0"/>
              </a:rPr>
              <a:t>            τη συνολική δόση, την ημερήσια δόση.</a:t>
            </a:r>
          </a:p>
        </p:txBody>
      </p:sp>
    </p:spTree>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457200"/>
            <a:ext cx="8686800" cy="471470"/>
          </a:xfrm>
        </p:spPr>
        <p:txBody>
          <a:bodyPr>
            <a:normAutofit/>
          </a:bodyPr>
          <a:lstStyle/>
          <a:p>
            <a:pPr algn="ctr"/>
            <a:r>
              <a:rPr lang="el-GR" sz="2400" dirty="0">
                <a:solidFill>
                  <a:schemeClr val="tx1"/>
                </a:solidFill>
                <a:latin typeface="Arial" pitchFamily="34" charset="0"/>
                <a:cs typeface="Arial" pitchFamily="34" charset="0"/>
              </a:rPr>
              <a:t>Η διάρκεια ζωής  ασθενών με οστικές μεταστάσεις</a:t>
            </a:r>
          </a:p>
        </p:txBody>
      </p:sp>
      <p:sp>
        <p:nvSpPr>
          <p:cNvPr id="3" name="2 - Θέση περιεχομένου"/>
          <p:cNvSpPr>
            <a:spLocks noGrp="1"/>
          </p:cNvSpPr>
          <p:nvPr>
            <p:ph idx="1"/>
          </p:nvPr>
        </p:nvSpPr>
        <p:spPr>
          <a:xfrm>
            <a:off x="914400" y="1916833"/>
            <a:ext cx="7315200" cy="4392528"/>
          </a:xfrm>
        </p:spPr>
        <p:txBody>
          <a:bodyPr>
            <a:normAutofit fontScale="92500" lnSpcReduction="20000"/>
          </a:bodyPr>
          <a:lstStyle/>
          <a:p>
            <a:pPr algn="ctr">
              <a:buNone/>
            </a:pPr>
            <a:r>
              <a:rPr lang="el-GR" sz="2000" dirty="0">
                <a:solidFill>
                  <a:srgbClr val="0070C0"/>
                </a:solidFill>
                <a:latin typeface="Arial" pitchFamily="34" charset="0"/>
                <a:cs typeface="Arial" pitchFamily="34" charset="0"/>
              </a:rPr>
              <a:t>Εξαρτάται</a:t>
            </a:r>
            <a:r>
              <a:rPr lang="en-US" sz="2000" dirty="0">
                <a:solidFill>
                  <a:srgbClr val="00B0F0"/>
                </a:solidFill>
                <a:latin typeface="Arial" pitchFamily="34" charset="0"/>
                <a:cs typeface="Arial" pitchFamily="34" charset="0"/>
              </a:rPr>
              <a:t>:</a:t>
            </a:r>
          </a:p>
          <a:p>
            <a:pPr>
              <a:buFont typeface="Wingdings" pitchFamily="2" charset="2"/>
              <a:buChar char="ü"/>
            </a:pPr>
            <a:r>
              <a:rPr lang="el-GR" sz="2000" dirty="0">
                <a:solidFill>
                  <a:schemeClr val="tx1"/>
                </a:solidFill>
                <a:latin typeface="Arial" pitchFamily="34" charset="0"/>
                <a:cs typeface="Arial" pitchFamily="34" charset="0"/>
              </a:rPr>
              <a:t>Από την </a:t>
            </a:r>
            <a:r>
              <a:rPr lang="el-GR" sz="2000" dirty="0">
                <a:solidFill>
                  <a:srgbClr val="0070C0"/>
                </a:solidFill>
                <a:latin typeface="Arial" pitchFamily="34" charset="0"/>
                <a:cs typeface="Arial" pitchFamily="34" charset="0"/>
              </a:rPr>
              <a:t>πρωτοπαθή νόσο </a:t>
            </a:r>
            <a:r>
              <a:rPr lang="el-GR" sz="2000" dirty="0">
                <a:solidFill>
                  <a:schemeClr val="tx1"/>
                </a:solidFill>
                <a:latin typeface="Arial" pitchFamily="34" charset="0"/>
                <a:cs typeface="Arial" pitchFamily="34" charset="0"/>
              </a:rPr>
              <a:t>(εστία)  π.χ.</a:t>
            </a:r>
          </a:p>
          <a:p>
            <a:pPr>
              <a:buNone/>
            </a:pPr>
            <a:r>
              <a:rPr lang="el-GR" sz="2000" dirty="0">
                <a:latin typeface="Arial" pitchFamily="34" charset="0"/>
                <a:cs typeface="Arial" pitchFamily="34" charset="0"/>
              </a:rPr>
              <a:t>      </a:t>
            </a:r>
            <a:r>
              <a:rPr lang="el-GR" sz="2000" dirty="0">
                <a:solidFill>
                  <a:schemeClr val="tx1"/>
                </a:solidFill>
                <a:latin typeface="Arial" pitchFamily="34" charset="0"/>
                <a:cs typeface="Arial" pitchFamily="34" charset="0"/>
              </a:rPr>
              <a:t>από </a:t>
            </a:r>
            <a:r>
              <a:rPr lang="en-US" sz="2000" dirty="0">
                <a:solidFill>
                  <a:schemeClr val="tx1"/>
                </a:solidFill>
                <a:latin typeface="Arial" pitchFamily="34" charset="0"/>
                <a:cs typeface="Arial" pitchFamily="34" charset="0"/>
              </a:rPr>
              <a:t>Ca</a:t>
            </a:r>
            <a:r>
              <a:rPr lang="el-GR" sz="2000" dirty="0">
                <a:solidFill>
                  <a:schemeClr val="tx1"/>
                </a:solidFill>
                <a:latin typeface="Arial" pitchFamily="34" charset="0"/>
                <a:cs typeface="Arial" pitchFamily="34" charset="0"/>
              </a:rPr>
              <a:t> προστάτου με οστικές επιβίωση  30 μήνες.</a:t>
            </a:r>
            <a:endParaRPr lang="en-US" sz="2000" dirty="0">
              <a:solidFill>
                <a:schemeClr val="tx1"/>
              </a:solidFill>
              <a:latin typeface="Arial" pitchFamily="34" charset="0"/>
              <a:cs typeface="Arial" pitchFamily="34" charset="0"/>
            </a:endParaRPr>
          </a:p>
          <a:p>
            <a:pPr>
              <a:buNone/>
            </a:pPr>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από</a:t>
            </a:r>
            <a:r>
              <a:rPr lang="en-US" sz="2000" dirty="0">
                <a:solidFill>
                  <a:schemeClr val="tx1"/>
                </a:solidFill>
                <a:latin typeface="Arial" pitchFamily="34" charset="0"/>
                <a:cs typeface="Arial" pitchFamily="34" charset="0"/>
              </a:rPr>
              <a:t> Ca</a:t>
            </a:r>
            <a:r>
              <a:rPr lang="el-GR" sz="2000" dirty="0">
                <a:solidFill>
                  <a:schemeClr val="tx1"/>
                </a:solidFill>
                <a:latin typeface="Arial" pitchFamily="34" charset="0"/>
                <a:cs typeface="Arial" pitchFamily="34" charset="0"/>
              </a:rPr>
              <a:t> μαστού                »           »          22,6 μήνες.</a:t>
            </a:r>
            <a:endParaRPr lang="en-US" sz="2000" dirty="0">
              <a:solidFill>
                <a:schemeClr val="tx1"/>
              </a:solidFill>
              <a:latin typeface="Arial" pitchFamily="34" charset="0"/>
              <a:cs typeface="Arial" pitchFamily="34" charset="0"/>
            </a:endParaRPr>
          </a:p>
          <a:p>
            <a:pPr>
              <a:buNone/>
            </a:pPr>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από</a:t>
            </a:r>
            <a:r>
              <a:rPr lang="en-US" sz="2000" dirty="0">
                <a:solidFill>
                  <a:schemeClr val="tx1"/>
                </a:solidFill>
                <a:latin typeface="Arial" pitchFamily="34" charset="0"/>
                <a:cs typeface="Arial" pitchFamily="34" charset="0"/>
              </a:rPr>
              <a:t> Ca </a:t>
            </a:r>
            <a:r>
              <a:rPr lang="el-GR" sz="2000" dirty="0">
                <a:solidFill>
                  <a:schemeClr val="tx1"/>
                </a:solidFill>
                <a:latin typeface="Arial" pitchFamily="34" charset="0"/>
                <a:cs typeface="Arial" pitchFamily="34" charset="0"/>
              </a:rPr>
              <a:t>νεφρών              »           »           11,8 μήνες.</a:t>
            </a:r>
            <a:endParaRPr lang="en-US" sz="2000" dirty="0">
              <a:solidFill>
                <a:schemeClr val="tx1"/>
              </a:solidFill>
              <a:latin typeface="Arial" pitchFamily="34" charset="0"/>
              <a:cs typeface="Arial" pitchFamily="34" charset="0"/>
            </a:endParaRPr>
          </a:p>
          <a:p>
            <a:pPr>
              <a:buNone/>
            </a:pPr>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από</a:t>
            </a:r>
            <a:r>
              <a:rPr lang="en-US" sz="2000" dirty="0">
                <a:solidFill>
                  <a:schemeClr val="tx1"/>
                </a:solidFill>
                <a:latin typeface="Arial" pitchFamily="34" charset="0"/>
                <a:cs typeface="Arial" pitchFamily="34" charset="0"/>
              </a:rPr>
              <a:t> Ca</a:t>
            </a:r>
            <a:r>
              <a:rPr lang="el-GR" sz="2000" dirty="0">
                <a:solidFill>
                  <a:schemeClr val="tx1"/>
                </a:solidFill>
                <a:latin typeface="Arial" pitchFamily="34" charset="0"/>
                <a:cs typeface="Arial" pitchFamily="34" charset="0"/>
              </a:rPr>
              <a:t> πνεύμονος        »           »           3,6 μήνες.</a:t>
            </a:r>
          </a:p>
          <a:p>
            <a:pPr>
              <a:buFont typeface="Wingdings" pitchFamily="2" charset="2"/>
              <a:buChar char="ü"/>
            </a:pPr>
            <a:r>
              <a:rPr lang="el-GR" sz="2000" dirty="0">
                <a:solidFill>
                  <a:srgbClr val="0070C0"/>
                </a:solidFill>
                <a:latin typeface="Arial" pitchFamily="34" charset="0"/>
                <a:cs typeface="Arial" pitchFamily="34" charset="0"/>
              </a:rPr>
              <a:t>Από το χρόνο της διάγνωσης </a:t>
            </a:r>
            <a:r>
              <a:rPr lang="el-GR" sz="2000" dirty="0">
                <a:solidFill>
                  <a:schemeClr val="tx1"/>
                </a:solidFill>
                <a:latin typeface="Arial" pitchFamily="34" charset="0"/>
                <a:cs typeface="Arial" pitchFamily="34" charset="0"/>
              </a:rPr>
              <a:t>των μεταστάσεων σε σχέση με τη διάγνωση της πρωτοπαθούς εστίας.</a:t>
            </a:r>
          </a:p>
          <a:p>
            <a:pPr>
              <a:buNone/>
            </a:pPr>
            <a:endParaRPr lang="el-GR" sz="2000" dirty="0">
              <a:latin typeface="Arial" pitchFamily="34" charset="0"/>
              <a:cs typeface="Arial" pitchFamily="34" charset="0"/>
            </a:endParaRPr>
          </a:p>
          <a:p>
            <a:pPr>
              <a:buNone/>
            </a:pPr>
            <a:r>
              <a:rPr lang="el-GR" sz="2000" dirty="0">
                <a:latin typeface="Arial" pitchFamily="34" charset="0"/>
                <a:cs typeface="Arial" pitchFamily="34" charset="0"/>
              </a:rPr>
              <a:t>                             </a:t>
            </a:r>
            <a:r>
              <a:rPr lang="el-GR" sz="2000" u="sng" dirty="0">
                <a:solidFill>
                  <a:srgbClr val="0070C0"/>
                </a:solidFill>
                <a:latin typeface="Arial" pitchFamily="34" charset="0"/>
                <a:cs typeface="Arial" pitchFamily="34" charset="0"/>
              </a:rPr>
              <a:t>σε κάθε ασθενή με οστικές μεταστάσεις δίνουμε</a:t>
            </a:r>
          </a:p>
          <a:p>
            <a:pPr>
              <a:buNone/>
            </a:pPr>
            <a:r>
              <a:rPr lang="el-GR" sz="2000" dirty="0">
                <a:solidFill>
                  <a:srgbClr val="0070C0"/>
                </a:solidFill>
                <a:latin typeface="Arial" pitchFamily="34" charset="0"/>
                <a:cs typeface="Arial" pitchFamily="34" charset="0"/>
              </a:rPr>
              <a:t>                              ακινητοποίηση και αποφόρτιση</a:t>
            </a:r>
          </a:p>
          <a:p>
            <a:pPr>
              <a:buNone/>
            </a:pPr>
            <a:r>
              <a:rPr lang="el-GR" sz="2000" dirty="0">
                <a:solidFill>
                  <a:srgbClr val="0070C0"/>
                </a:solidFill>
                <a:latin typeface="Arial" pitchFamily="34" charset="0"/>
                <a:cs typeface="Arial" pitchFamily="34" charset="0"/>
              </a:rPr>
              <a:t>                              παυσίπονα, διφωσφονικά άλατα</a:t>
            </a:r>
          </a:p>
          <a:p>
            <a:pPr>
              <a:buNone/>
            </a:pPr>
            <a:r>
              <a:rPr lang="el-GR" sz="2000" dirty="0">
                <a:solidFill>
                  <a:srgbClr val="0070C0"/>
                </a:solidFill>
                <a:latin typeface="Arial" pitchFamily="34" charset="0"/>
                <a:cs typeface="Arial" pitchFamily="34" charset="0"/>
              </a:rPr>
              <a:t>                              ΑΚΘ \+ χειρουργική</a:t>
            </a:r>
          </a:p>
          <a:p>
            <a:pPr>
              <a:buNone/>
            </a:pPr>
            <a:r>
              <a:rPr lang="el-GR" sz="2000" dirty="0">
                <a:latin typeface="Arial" pitchFamily="34" charset="0"/>
                <a:cs typeface="Arial" pitchFamily="34" charset="0"/>
              </a:rPr>
              <a:t> </a:t>
            </a:r>
          </a:p>
        </p:txBody>
      </p:sp>
      <p:sp>
        <p:nvSpPr>
          <p:cNvPr id="4" name="3 - Αστέρι 5 ακτινών"/>
          <p:cNvSpPr/>
          <p:nvPr/>
        </p:nvSpPr>
        <p:spPr>
          <a:xfrm>
            <a:off x="1763688" y="4581128"/>
            <a:ext cx="914400" cy="792088"/>
          </a:xfrm>
          <a:prstGeom prst="star5">
            <a:avLst>
              <a:gd name="adj" fmla="val 20021"/>
              <a:gd name="hf" fmla="val 105146"/>
              <a:gd name="vf" fmla="val 110557"/>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dirty="0"/>
          </a:p>
        </p:txBody>
      </p:sp>
    </p:spTree>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457200"/>
            <a:ext cx="8686800" cy="542908"/>
          </a:xfrm>
        </p:spPr>
        <p:txBody>
          <a:bodyPr>
            <a:normAutofit/>
          </a:bodyPr>
          <a:lstStyle/>
          <a:p>
            <a:pPr algn="ctr"/>
            <a:r>
              <a:rPr lang="el-GR" sz="2800" dirty="0">
                <a:solidFill>
                  <a:schemeClr val="tx1"/>
                </a:solidFill>
                <a:latin typeface="Arial" pitchFamily="34" charset="0"/>
                <a:cs typeface="Arial" pitchFamily="34" charset="0"/>
              </a:rPr>
              <a:t>ακτινοθεραπεία</a:t>
            </a:r>
          </a:p>
        </p:txBody>
      </p:sp>
      <p:sp>
        <p:nvSpPr>
          <p:cNvPr id="3" name="2 - Θέση περιεχομένου"/>
          <p:cNvSpPr>
            <a:spLocks noGrp="1"/>
          </p:cNvSpPr>
          <p:nvPr>
            <p:ph idx="1"/>
          </p:nvPr>
        </p:nvSpPr>
        <p:spPr>
          <a:xfrm>
            <a:off x="304800" y="1357298"/>
            <a:ext cx="8686800" cy="5500702"/>
          </a:xfrm>
        </p:spPr>
        <p:txBody>
          <a:bodyPr>
            <a:normAutofit lnSpcReduction="10000"/>
          </a:bodyPr>
          <a:lstStyle/>
          <a:p>
            <a:r>
              <a:rPr lang="el-GR" sz="2000" dirty="0">
                <a:solidFill>
                  <a:schemeClr val="tx1"/>
                </a:solidFill>
                <a:latin typeface="Arial" pitchFamily="34" charset="0"/>
                <a:cs typeface="Arial" pitchFamily="34" charset="0"/>
              </a:rPr>
              <a:t>Τοπική  ΑΚΘ αντιμετωπίζει το άλγος στο 80-90% αλλά πολλοί υποτροπιάζουν στο ίδιο σημείο και επανακτινοβολούνται.</a:t>
            </a:r>
          </a:p>
          <a:p>
            <a:r>
              <a:rPr lang="el-GR" sz="2000" dirty="0">
                <a:solidFill>
                  <a:schemeClr val="tx1"/>
                </a:solidFill>
                <a:latin typeface="Arial" pitchFamily="34" charset="0"/>
                <a:cs typeface="Arial" pitchFamily="34" charset="0"/>
              </a:rPr>
              <a:t>Ημισωματική ΑΚΘ (εφάπαξ 6-8 </a:t>
            </a:r>
            <a:r>
              <a:rPr lang="en-US" sz="2000" dirty="0">
                <a:solidFill>
                  <a:schemeClr val="tx1"/>
                </a:solidFill>
                <a:latin typeface="Arial" pitchFamily="34" charset="0"/>
                <a:cs typeface="Arial" pitchFamily="34" charset="0"/>
              </a:rPr>
              <a:t>Gy)</a:t>
            </a:r>
            <a:r>
              <a:rPr lang="el-GR" sz="2000" dirty="0">
                <a:solidFill>
                  <a:schemeClr val="tx1"/>
                </a:solidFill>
                <a:latin typeface="Arial" pitchFamily="34" charset="0"/>
                <a:cs typeface="Arial" pitchFamily="34" charset="0"/>
              </a:rPr>
              <a:t> σε ασθενείς με πολλαπλές επώδυνες μεταστάσεις.</a:t>
            </a:r>
          </a:p>
          <a:p>
            <a:r>
              <a:rPr lang="el-GR" sz="2000" dirty="0">
                <a:solidFill>
                  <a:schemeClr val="tx1"/>
                </a:solidFill>
                <a:latin typeface="Arial" pitchFamily="34" charset="0"/>
                <a:cs typeface="Arial" pitchFamily="34" charset="0"/>
              </a:rPr>
              <a:t>Εξωτερική ΑΚΘ</a:t>
            </a:r>
          </a:p>
          <a:p>
            <a:r>
              <a:rPr lang="el-GR" sz="2000" dirty="0">
                <a:solidFill>
                  <a:schemeClr val="tx1"/>
                </a:solidFill>
                <a:latin typeface="Arial" pitchFamily="34" charset="0"/>
                <a:cs typeface="Arial" pitchFamily="34" charset="0"/>
              </a:rPr>
              <a:t>Ενδοφλέβια χορήγηση ραδιοϊσοτόπων.</a:t>
            </a:r>
          </a:p>
          <a:p>
            <a:r>
              <a:rPr lang="el-GR" sz="2000" dirty="0">
                <a:solidFill>
                  <a:schemeClr val="tx1"/>
                </a:solidFill>
                <a:latin typeface="Arial" pitchFamily="34" charset="0"/>
                <a:cs typeface="Arial" pitchFamily="34" charset="0"/>
              </a:rPr>
              <a:t>Το 80% των ασθενών έχουν πολλαπλές επώδυνες Μ και το 34% έχουν 4 και άνω εστίες, άρα χρειάζονται συστηματική θεραπεία με ραδιοϊσότοπα.</a:t>
            </a:r>
          </a:p>
          <a:p>
            <a:r>
              <a:rPr lang="el-GR" sz="2000" dirty="0">
                <a:solidFill>
                  <a:schemeClr val="tx1"/>
                </a:solidFill>
                <a:latin typeface="Arial" pitchFamily="34" charset="0"/>
                <a:cs typeface="Arial" pitchFamily="34" charset="0"/>
              </a:rPr>
              <a:t> Σε βλαστικές επώδυνες Μ, η καταλληλότερη θεραπεία είναι η ΑΚΘ με ραδιοϊσότοπα. </a:t>
            </a:r>
          </a:p>
          <a:p>
            <a:r>
              <a:rPr lang="el-GR" sz="2000" dirty="0">
                <a:solidFill>
                  <a:schemeClr val="tx1"/>
                </a:solidFill>
                <a:latin typeface="Arial" pitchFamily="34" charset="0"/>
                <a:cs typeface="Arial" pitchFamily="34" charset="0"/>
              </a:rPr>
              <a:t>ΣΔ ΑΚΘ</a:t>
            </a:r>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 30- 36</a:t>
            </a:r>
            <a:r>
              <a:rPr lang="en-US" sz="2000" dirty="0">
                <a:solidFill>
                  <a:schemeClr val="tx1"/>
                </a:solidFill>
                <a:latin typeface="Arial" pitchFamily="34" charset="0"/>
                <a:cs typeface="Arial" pitchFamily="34" charset="0"/>
              </a:rPr>
              <a:t> Gy</a:t>
            </a:r>
            <a:r>
              <a:rPr lang="el-GR" sz="2000" dirty="0">
                <a:solidFill>
                  <a:schemeClr val="tx1"/>
                </a:solidFill>
                <a:latin typeface="Arial" pitchFamily="34" charset="0"/>
                <a:cs typeface="Arial" pitchFamily="34" charset="0"/>
              </a:rPr>
              <a:t>      με 3 </a:t>
            </a:r>
            <a:r>
              <a:rPr lang="en-US" sz="2000" dirty="0">
                <a:solidFill>
                  <a:schemeClr val="tx1"/>
                </a:solidFill>
                <a:latin typeface="Arial" pitchFamily="34" charset="0"/>
                <a:cs typeface="Arial" pitchFamily="34" charset="0"/>
              </a:rPr>
              <a:t>Gy</a:t>
            </a:r>
            <a:r>
              <a:rPr lang="el-GR" sz="2000" dirty="0">
                <a:solidFill>
                  <a:schemeClr val="tx1"/>
                </a:solidFill>
                <a:latin typeface="Arial" pitchFamily="34" charset="0"/>
                <a:cs typeface="Arial" pitchFamily="34" charset="0"/>
              </a:rPr>
              <a:t>  \ συνεδρία</a:t>
            </a:r>
          </a:p>
          <a:p>
            <a:pPr>
              <a:buNone/>
            </a:pPr>
            <a:r>
              <a:rPr lang="el-GR" sz="2000" dirty="0">
                <a:solidFill>
                  <a:schemeClr val="tx1"/>
                </a:solidFill>
                <a:latin typeface="Arial" pitchFamily="34" charset="0"/>
                <a:cs typeface="Arial" pitchFamily="34" charset="0"/>
              </a:rPr>
              <a:t>                  </a:t>
            </a:r>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 40- 45  </a:t>
            </a:r>
            <a:r>
              <a:rPr lang="en-US" sz="2000" dirty="0">
                <a:solidFill>
                  <a:schemeClr val="tx1"/>
                </a:solidFill>
                <a:latin typeface="Arial" pitchFamily="34" charset="0"/>
                <a:cs typeface="Arial" pitchFamily="34" charset="0"/>
              </a:rPr>
              <a:t>Gy</a:t>
            </a:r>
            <a:r>
              <a:rPr lang="el-GR" sz="2000" dirty="0">
                <a:solidFill>
                  <a:schemeClr val="tx1"/>
                </a:solidFill>
                <a:latin typeface="Arial" pitchFamily="34" charset="0"/>
                <a:cs typeface="Arial" pitchFamily="34" charset="0"/>
              </a:rPr>
              <a:t>    με 2  </a:t>
            </a:r>
            <a:r>
              <a:rPr lang="en-US" sz="2000" dirty="0">
                <a:solidFill>
                  <a:schemeClr val="tx1"/>
                </a:solidFill>
                <a:latin typeface="Arial" pitchFamily="34" charset="0"/>
                <a:cs typeface="Arial" pitchFamily="34" charset="0"/>
              </a:rPr>
              <a:t>Gy</a:t>
            </a:r>
            <a:r>
              <a:rPr lang="el-GR" sz="2000" dirty="0">
                <a:solidFill>
                  <a:schemeClr val="tx1"/>
                </a:solidFill>
                <a:latin typeface="Arial" pitchFamily="34" charset="0"/>
                <a:cs typeface="Arial" pitchFamily="34" charset="0"/>
              </a:rPr>
              <a:t>  \συνεδρία</a:t>
            </a:r>
          </a:p>
          <a:p>
            <a:pPr>
              <a:buNone/>
            </a:pPr>
            <a:r>
              <a:rPr lang="el-GR" sz="2000" dirty="0">
                <a:solidFill>
                  <a:schemeClr val="tx1"/>
                </a:solidFill>
                <a:latin typeface="Arial" pitchFamily="34" charset="0"/>
                <a:cs typeface="Arial" pitchFamily="34" charset="0"/>
              </a:rPr>
              <a:t>                  </a:t>
            </a:r>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 6-8  </a:t>
            </a:r>
            <a:r>
              <a:rPr lang="en-US" sz="2000" dirty="0">
                <a:solidFill>
                  <a:schemeClr val="tx1"/>
                </a:solidFill>
                <a:latin typeface="Arial" pitchFamily="34" charset="0"/>
                <a:cs typeface="Arial" pitchFamily="34" charset="0"/>
              </a:rPr>
              <a:t>Gy</a:t>
            </a:r>
            <a:r>
              <a:rPr lang="el-GR" sz="2000" dirty="0">
                <a:solidFill>
                  <a:schemeClr val="tx1"/>
                </a:solidFill>
                <a:latin typeface="Arial" pitchFamily="34" charset="0"/>
                <a:cs typeface="Arial" pitchFamily="34" charset="0"/>
              </a:rPr>
              <a:t>      εφάπαξ</a:t>
            </a:r>
          </a:p>
          <a:p>
            <a:pPr>
              <a:buNone/>
            </a:pPr>
            <a:r>
              <a:rPr lang="el-GR" sz="2000" dirty="0">
                <a:solidFill>
                  <a:schemeClr val="tx1"/>
                </a:solidFill>
                <a:latin typeface="Arial" pitchFamily="34" charset="0"/>
                <a:cs typeface="Arial" pitchFamily="34" charset="0"/>
              </a:rPr>
              <a:t>                 </a:t>
            </a:r>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 20</a:t>
            </a:r>
            <a:r>
              <a:rPr lang="en-US" sz="2000" dirty="0">
                <a:solidFill>
                  <a:schemeClr val="tx1"/>
                </a:solidFill>
                <a:latin typeface="Arial" pitchFamily="34" charset="0"/>
                <a:cs typeface="Arial" pitchFamily="34" charset="0"/>
              </a:rPr>
              <a:t> Gy</a:t>
            </a:r>
            <a:r>
              <a:rPr lang="el-GR" sz="2000" dirty="0">
                <a:solidFill>
                  <a:schemeClr val="tx1"/>
                </a:solidFill>
                <a:latin typeface="Arial" pitchFamily="34" charset="0"/>
                <a:cs typeface="Arial" pitchFamily="34" charset="0"/>
              </a:rPr>
              <a:t>      με 4</a:t>
            </a:r>
            <a:r>
              <a:rPr lang="en-US" sz="2000" dirty="0">
                <a:solidFill>
                  <a:schemeClr val="tx1"/>
                </a:solidFill>
                <a:latin typeface="Arial" pitchFamily="34" charset="0"/>
                <a:cs typeface="Arial" pitchFamily="34" charset="0"/>
              </a:rPr>
              <a:t> Gy</a:t>
            </a:r>
            <a:r>
              <a:rPr lang="el-GR" sz="2000" dirty="0">
                <a:solidFill>
                  <a:schemeClr val="tx1"/>
                </a:solidFill>
                <a:latin typeface="Arial" pitchFamily="34" charset="0"/>
                <a:cs typeface="Arial" pitchFamily="34" charset="0"/>
              </a:rPr>
              <a:t>  \συνεδρία  </a:t>
            </a:r>
          </a:p>
          <a:p>
            <a:pPr>
              <a:buNone/>
            </a:pPr>
            <a:endParaRPr lang="el-GR" sz="2400" dirty="0">
              <a:latin typeface="Arial" pitchFamily="34" charset="0"/>
              <a:cs typeface="Arial" pitchFamily="34" charset="0"/>
            </a:endParaRPr>
          </a:p>
          <a:p>
            <a:pPr>
              <a:buNone/>
            </a:pPr>
            <a:r>
              <a:rPr lang="el-GR" sz="2400" dirty="0">
                <a:latin typeface="Arial" pitchFamily="34" charset="0"/>
                <a:cs typeface="Arial" pitchFamily="34" charset="0"/>
              </a:rPr>
              <a:t> </a:t>
            </a:r>
          </a:p>
        </p:txBody>
      </p:sp>
    </p:spTree>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04800" y="457200"/>
            <a:ext cx="8686800" cy="614346"/>
          </a:xfrm>
        </p:spPr>
        <p:txBody>
          <a:bodyPr>
            <a:normAutofit/>
          </a:bodyPr>
          <a:lstStyle/>
          <a:p>
            <a:pPr algn="ctr"/>
            <a:r>
              <a:rPr lang="el-GR" sz="2800" b="1" dirty="0">
                <a:solidFill>
                  <a:schemeClr val="tx1"/>
                </a:solidFill>
                <a:effectLst>
                  <a:outerShdw blurRad="38100" dist="38100" dir="2700000" algn="tl">
                    <a:srgbClr val="000000">
                      <a:alpha val="43137"/>
                    </a:srgbClr>
                  </a:outerShdw>
                  <a:reflection blurRad="12700" stA="48000" endA="300" endPos="55000" dir="5400000" sy="-90000" algn="bl" rotWithShape="0"/>
                </a:effectLst>
                <a:latin typeface="Arial" pitchFamily="34" charset="0"/>
                <a:cs typeface="Arial" pitchFamily="34" charset="0"/>
              </a:rPr>
              <a:t>Σπλαχνικές  μεταστάσεις</a:t>
            </a:r>
          </a:p>
        </p:txBody>
      </p:sp>
      <p:sp>
        <p:nvSpPr>
          <p:cNvPr id="3" name="2 - Θέση περιεχομένου"/>
          <p:cNvSpPr>
            <a:spLocks noGrp="1"/>
          </p:cNvSpPr>
          <p:nvPr>
            <p:ph idx="1"/>
          </p:nvPr>
        </p:nvSpPr>
        <p:spPr>
          <a:xfrm>
            <a:off x="357158" y="1571612"/>
            <a:ext cx="8686800" cy="5286387"/>
          </a:xfrm>
        </p:spPr>
        <p:txBody>
          <a:bodyPr>
            <a:noAutofit/>
          </a:bodyPr>
          <a:lstStyle/>
          <a:p>
            <a:r>
              <a:rPr lang="el-GR" sz="2000" dirty="0">
                <a:solidFill>
                  <a:srgbClr val="C00000"/>
                </a:solidFill>
                <a:latin typeface="Arial" pitchFamily="34" charset="0"/>
                <a:cs typeface="Arial" pitchFamily="34" charset="0"/>
              </a:rPr>
              <a:t>Μάζα σε κύριο βρόγχο </a:t>
            </a:r>
            <a:r>
              <a:rPr lang="el-GR" sz="2000" dirty="0">
                <a:solidFill>
                  <a:schemeClr val="tx1"/>
                </a:solidFill>
                <a:latin typeface="Arial" pitchFamily="34" charset="0"/>
                <a:cs typeface="Arial" pitchFamily="34" charset="0"/>
              </a:rPr>
              <a:t>προκαλούσα</a:t>
            </a:r>
            <a:r>
              <a:rPr lang="en-US" sz="2000" dirty="0">
                <a:solidFill>
                  <a:schemeClr val="tx1"/>
                </a:solidFill>
                <a:latin typeface="Arial" pitchFamily="34" charset="0"/>
                <a:cs typeface="Arial" pitchFamily="34" charset="0"/>
              </a:rPr>
              <a:t>:</a:t>
            </a:r>
          </a:p>
          <a:p>
            <a:pPr>
              <a:buNone/>
            </a:pPr>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ατελεκτασία         δύσπνοια, βήχα, πόνο </a:t>
            </a:r>
          </a:p>
          <a:p>
            <a:pPr>
              <a:buNone/>
            </a:pPr>
            <a:r>
              <a:rPr lang="el-GR" sz="2000" dirty="0">
                <a:solidFill>
                  <a:schemeClr val="tx1"/>
                </a:solidFill>
                <a:latin typeface="Arial" pitchFamily="34" charset="0"/>
                <a:cs typeface="Arial" pitchFamily="34" charset="0"/>
              </a:rPr>
              <a:t>     διήθηση αγγείου        αιμόπτυση</a:t>
            </a:r>
          </a:p>
          <a:p>
            <a:pPr>
              <a:buNone/>
            </a:pPr>
            <a:r>
              <a:rPr lang="el-GR" sz="2000" dirty="0">
                <a:solidFill>
                  <a:schemeClr val="tx1"/>
                </a:solidFill>
                <a:latin typeface="Arial" pitchFamily="34" charset="0"/>
                <a:cs typeface="Arial" pitchFamily="34" charset="0"/>
              </a:rPr>
              <a:t>    ΑΚΘ εξωτερική ή ενδοαυλική ΒΡΘ</a:t>
            </a:r>
            <a:r>
              <a:rPr lang="en-US" sz="2000" dirty="0">
                <a:solidFill>
                  <a:schemeClr val="tx1"/>
                </a:solidFill>
                <a:latin typeface="Arial" pitchFamily="34" charset="0"/>
                <a:cs typeface="Arial" pitchFamily="34" charset="0"/>
              </a:rPr>
              <a:t> </a:t>
            </a:r>
            <a:r>
              <a:rPr lang="el-GR" sz="2000" dirty="0">
                <a:solidFill>
                  <a:schemeClr val="tx1"/>
                </a:solidFill>
                <a:latin typeface="Arial" pitchFamily="34" charset="0"/>
                <a:cs typeface="Arial" pitchFamily="34" charset="0"/>
              </a:rPr>
              <a:t>15-20</a:t>
            </a:r>
            <a:r>
              <a:rPr lang="en-US" sz="2000" dirty="0">
                <a:solidFill>
                  <a:schemeClr val="tx1"/>
                </a:solidFill>
                <a:latin typeface="Arial" pitchFamily="34" charset="0"/>
                <a:cs typeface="Arial" pitchFamily="34" charset="0"/>
              </a:rPr>
              <a:t> Gy</a:t>
            </a:r>
            <a:r>
              <a:rPr lang="el-GR" sz="2000" dirty="0">
                <a:solidFill>
                  <a:schemeClr val="tx1"/>
                </a:solidFill>
                <a:latin typeface="Arial" pitchFamily="34" charset="0"/>
                <a:cs typeface="Arial" pitchFamily="34" charset="0"/>
              </a:rPr>
              <a:t> στο 1 εκ.</a:t>
            </a:r>
          </a:p>
          <a:p>
            <a:pPr>
              <a:buNone/>
            </a:pPr>
            <a:r>
              <a:rPr lang="el-GR" sz="2000" dirty="0">
                <a:solidFill>
                  <a:schemeClr val="tx1"/>
                </a:solidFill>
                <a:latin typeface="Arial" pitchFamily="34" charset="0"/>
                <a:cs typeface="Arial" pitchFamily="34" charset="0"/>
              </a:rPr>
              <a:t>    2</a:t>
            </a:r>
            <a:r>
              <a:rPr lang="en-US" sz="2000" dirty="0">
                <a:solidFill>
                  <a:schemeClr val="tx1"/>
                </a:solidFill>
                <a:latin typeface="Arial" pitchFamily="34" charset="0"/>
                <a:cs typeface="Arial" pitchFamily="34" charset="0"/>
              </a:rPr>
              <a:t> x</a:t>
            </a:r>
            <a:r>
              <a:rPr lang="el-GR" sz="2000" dirty="0">
                <a:solidFill>
                  <a:schemeClr val="tx1"/>
                </a:solidFill>
                <a:latin typeface="Arial" pitchFamily="34" charset="0"/>
                <a:cs typeface="Arial" pitchFamily="34" charset="0"/>
              </a:rPr>
              <a:t> 8,5 </a:t>
            </a:r>
            <a:r>
              <a:rPr lang="en-US" sz="2000" dirty="0">
                <a:solidFill>
                  <a:schemeClr val="tx1"/>
                </a:solidFill>
                <a:latin typeface="Arial" pitchFamily="34" charset="0"/>
                <a:cs typeface="Arial" pitchFamily="34" charset="0"/>
              </a:rPr>
              <a:t>Gy \ fraction\week</a:t>
            </a:r>
          </a:p>
          <a:p>
            <a:pPr>
              <a:buNone/>
            </a:pPr>
            <a:r>
              <a:rPr lang="el-GR" sz="2000" dirty="0">
                <a:solidFill>
                  <a:schemeClr val="tx1"/>
                </a:solidFill>
                <a:latin typeface="Arial" pitchFamily="34" charset="0"/>
                <a:cs typeface="Arial" pitchFamily="34" charset="0"/>
              </a:rPr>
              <a:t>   </a:t>
            </a:r>
            <a:r>
              <a:rPr lang="en-US" sz="2000" dirty="0">
                <a:solidFill>
                  <a:schemeClr val="tx1"/>
                </a:solidFill>
                <a:latin typeface="Arial" pitchFamily="34" charset="0"/>
                <a:cs typeface="Arial" pitchFamily="34" charset="0"/>
              </a:rPr>
              <a:t>10 Gy </a:t>
            </a:r>
            <a:r>
              <a:rPr lang="el-GR" sz="2000" dirty="0">
                <a:solidFill>
                  <a:schemeClr val="tx1"/>
                </a:solidFill>
                <a:latin typeface="Arial" pitchFamily="34" charset="0"/>
                <a:cs typeface="Arial" pitchFamily="34" charset="0"/>
              </a:rPr>
              <a:t>εφάπαξ βελτιώνει στο 50% των συμπτωμάτων.</a:t>
            </a:r>
          </a:p>
          <a:p>
            <a:r>
              <a:rPr lang="el-GR" sz="2000" dirty="0">
                <a:solidFill>
                  <a:srgbClr val="C00000"/>
                </a:solidFill>
                <a:latin typeface="Arial" pitchFamily="34" charset="0"/>
                <a:cs typeface="Arial" pitchFamily="34" charset="0"/>
              </a:rPr>
              <a:t>Σύνδρομο άνω κοίλης φλέβας. </a:t>
            </a:r>
            <a:r>
              <a:rPr lang="el-GR" sz="2000" dirty="0">
                <a:solidFill>
                  <a:schemeClr val="tx1"/>
                </a:solidFill>
                <a:latin typeface="Arial" pitchFamily="34" charset="0"/>
                <a:cs typeface="Arial" pitchFamily="34" charset="0"/>
              </a:rPr>
              <a:t>Οι περισσότεροι ασθενείς έχουν καρκίνο </a:t>
            </a:r>
          </a:p>
          <a:p>
            <a:pPr>
              <a:buNone/>
            </a:pPr>
            <a:r>
              <a:rPr lang="el-GR" sz="2000" dirty="0">
                <a:latin typeface="Arial" pitchFamily="34" charset="0"/>
                <a:cs typeface="Arial" pitchFamily="34" charset="0"/>
              </a:rPr>
              <a:t>   </a:t>
            </a:r>
            <a:r>
              <a:rPr lang="el-GR" sz="2000" dirty="0">
                <a:solidFill>
                  <a:schemeClr val="tx1"/>
                </a:solidFill>
                <a:latin typeface="Arial" pitchFamily="34" charset="0"/>
                <a:cs typeface="Arial" pitchFamily="34" charset="0"/>
              </a:rPr>
              <a:t>πνεύμονος, λέμφωμα, καρκ. από αρχέγονα κύτταρα. Συχνή η θρόμβωση</a:t>
            </a:r>
          </a:p>
          <a:p>
            <a:pPr>
              <a:buNone/>
            </a:pPr>
            <a:r>
              <a:rPr lang="el-GR" sz="2000" dirty="0">
                <a:solidFill>
                  <a:schemeClr val="tx1"/>
                </a:solidFill>
                <a:latin typeface="Arial" pitchFamily="34" charset="0"/>
                <a:cs typeface="Arial" pitchFamily="34" charset="0"/>
              </a:rPr>
              <a:t>   της άνω κοίλης φλέβας. Χαρακτηριστικό το οίδημα του προσώπου, του</a:t>
            </a:r>
          </a:p>
          <a:p>
            <a:pPr>
              <a:buNone/>
            </a:pPr>
            <a:r>
              <a:rPr lang="el-GR" sz="2000" dirty="0">
                <a:solidFill>
                  <a:schemeClr val="tx1"/>
                </a:solidFill>
                <a:latin typeface="Arial" pitchFamily="34" charset="0"/>
                <a:cs typeface="Arial" pitchFamily="34" charset="0"/>
              </a:rPr>
              <a:t>   τραχήλου και το επίφλεβο. ΕΠΕΙΓΟΥΣΑ  ΕΝΑΡΞΗ  ΑΚΘ με μεγάλα </a:t>
            </a:r>
          </a:p>
          <a:p>
            <a:pPr>
              <a:buNone/>
            </a:pPr>
            <a:r>
              <a:rPr lang="el-GR" sz="2000" dirty="0">
                <a:solidFill>
                  <a:schemeClr val="tx1"/>
                </a:solidFill>
                <a:latin typeface="Arial" pitchFamily="34" charset="0"/>
                <a:cs typeface="Arial" pitchFamily="34" charset="0"/>
              </a:rPr>
              <a:t>   ημερήσια κλάσματα και κορτικοστεροειδή, βελτιώνουν το 75% των ασθενών. </a:t>
            </a:r>
          </a:p>
          <a:p>
            <a:r>
              <a:rPr lang="el-GR" sz="2000" dirty="0">
                <a:latin typeface="Arial" pitchFamily="34" charset="0"/>
                <a:cs typeface="Arial" pitchFamily="34" charset="0"/>
              </a:rPr>
              <a:t> </a:t>
            </a:r>
            <a:r>
              <a:rPr lang="el-GR" sz="2000" dirty="0">
                <a:solidFill>
                  <a:srgbClr val="C00000"/>
                </a:solidFill>
                <a:latin typeface="Arial" pitchFamily="34" charset="0"/>
                <a:cs typeface="Arial" pitchFamily="34" charset="0"/>
              </a:rPr>
              <a:t>Αιμορραγία από το ουροποιητικό ή γυναικολογικό σύστημα </a:t>
            </a:r>
          </a:p>
          <a:p>
            <a:pPr>
              <a:buNone/>
            </a:pPr>
            <a:r>
              <a:rPr lang="el-GR" sz="2000" dirty="0">
                <a:latin typeface="Arial" pitchFamily="34" charset="0"/>
                <a:cs typeface="Arial" pitchFamily="34" charset="0"/>
              </a:rPr>
              <a:t>   </a:t>
            </a:r>
            <a:r>
              <a:rPr lang="el-GR" sz="2000" dirty="0">
                <a:solidFill>
                  <a:schemeClr val="tx1"/>
                </a:solidFill>
                <a:latin typeface="Arial" pitchFamily="34" charset="0"/>
                <a:cs typeface="Arial" pitchFamily="34" charset="0"/>
              </a:rPr>
              <a:t>επείγουσα έναρξη  ΑΚΘ με δόση 5 </a:t>
            </a:r>
            <a:r>
              <a:rPr lang="en-US" sz="2000" dirty="0">
                <a:solidFill>
                  <a:schemeClr val="tx1"/>
                </a:solidFill>
                <a:latin typeface="Arial" pitchFamily="34" charset="0"/>
                <a:cs typeface="Arial" pitchFamily="34" charset="0"/>
              </a:rPr>
              <a:t>x4 Gy \ fraction</a:t>
            </a:r>
            <a:r>
              <a:rPr lang="en-US" sz="2000" dirty="0">
                <a:latin typeface="Arial" pitchFamily="34" charset="0"/>
                <a:cs typeface="Arial" pitchFamily="34" charset="0"/>
              </a:rPr>
              <a:t>.</a:t>
            </a:r>
            <a:r>
              <a:rPr lang="el-GR" sz="2000" dirty="0">
                <a:latin typeface="Arial" pitchFamily="34" charset="0"/>
                <a:cs typeface="Arial" pitchFamily="34" charset="0"/>
              </a:rPr>
              <a:t> </a:t>
            </a:r>
          </a:p>
          <a:p>
            <a:pPr>
              <a:buFont typeface="Wingdings" pitchFamily="2" charset="2"/>
              <a:buChar char="v"/>
            </a:pPr>
            <a:endParaRPr lang="el-GR" sz="2000" dirty="0">
              <a:latin typeface="Arial" pitchFamily="34" charset="0"/>
              <a:cs typeface="Arial" pitchFamily="34" charset="0"/>
            </a:endParaRPr>
          </a:p>
          <a:p>
            <a:pPr>
              <a:buNone/>
            </a:pPr>
            <a:r>
              <a:rPr lang="el-GR" sz="2000" dirty="0">
                <a:latin typeface="Arial" pitchFamily="34" charset="0"/>
                <a:cs typeface="Arial" pitchFamily="34" charset="0"/>
              </a:rPr>
              <a:t> </a:t>
            </a:r>
          </a:p>
        </p:txBody>
      </p:sp>
      <p:cxnSp>
        <p:nvCxnSpPr>
          <p:cNvPr id="5" name="4 - Ευθύγραμμο βέλος σύνδεσης"/>
          <p:cNvCxnSpPr/>
          <p:nvPr/>
        </p:nvCxnSpPr>
        <p:spPr>
          <a:xfrm>
            <a:off x="2214546" y="2143116"/>
            <a:ext cx="428628" cy="1588"/>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7" name="6 - Ευθύγραμμο βέλος σύνδεσης"/>
          <p:cNvCxnSpPr/>
          <p:nvPr/>
        </p:nvCxnSpPr>
        <p:spPr>
          <a:xfrm>
            <a:off x="2714612" y="2500306"/>
            <a:ext cx="428628" cy="1588"/>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Εικόνα 2" descr="Εικόνα που περιέχει εσωτερικό, τοποθέτηση, άτομο, κρεβάτι&#10;&#10;Περιγραφή που δημιουργήθηκε αυτόματα">
            <a:extLst>
              <a:ext uri="{FF2B5EF4-FFF2-40B4-BE49-F238E27FC236}">
                <a16:creationId xmlns:a16="http://schemas.microsoft.com/office/drawing/2014/main" id="{04973759-6F3A-4EAB-8A01-53601A36915C}"/>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683568" y="116632"/>
            <a:ext cx="8296984" cy="6222738"/>
          </a:xfrm>
          <a:prstGeom prst="rect">
            <a:avLst/>
          </a:prstGeom>
        </p:spPr>
      </p:pic>
    </p:spTree>
    <p:extLst>
      <p:ext uri="{BB962C8B-B14F-4D97-AF65-F5344CB8AC3E}">
        <p14:creationId xmlns:p14="http://schemas.microsoft.com/office/powerpoint/2010/main" val="1280992506"/>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66562" name="Picture 2" descr="http://cloudconnected.pblogs.gr/files/f/223462-dew%20drop.jpg">
            <a:hlinkClick r:id="rId2"/>
          </p:cNvPr>
          <p:cNvPicPr>
            <a:picLocks noChangeAspect="1" noChangeArrowheads="1"/>
          </p:cNvPicPr>
          <p:nvPr/>
        </p:nvPicPr>
        <p:blipFill>
          <a:blip r:embed="rId3" cstate="print"/>
          <a:srcRect/>
          <a:stretch>
            <a:fillRect/>
          </a:stretch>
        </p:blipFill>
        <p:spPr bwMode="auto">
          <a:xfrm>
            <a:off x="278153" y="332656"/>
            <a:ext cx="8865847" cy="5904656"/>
          </a:xfrm>
          <a:prstGeom prst="rect">
            <a:avLst/>
          </a:prstGeom>
          <a:noFill/>
        </p:spPr>
      </p:pic>
    </p:spTree>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Προοπτική">
  <a:themeElements>
    <a:clrScheme name="Προοπτική">
      <a:dk1>
        <a:sysClr val="windowText" lastClr="000000"/>
      </a:dk1>
      <a:lt1>
        <a:sysClr val="window" lastClr="FFFFFF"/>
      </a:lt1>
      <a:dk2>
        <a:srgbClr val="283138"/>
      </a:dk2>
      <a:lt2>
        <a:srgbClr val="FF8600"/>
      </a:lt2>
      <a:accent1>
        <a:srgbClr val="838D9B"/>
      </a:accent1>
      <a:accent2>
        <a:srgbClr val="D2610C"/>
      </a:accent2>
      <a:accent3>
        <a:srgbClr val="80716A"/>
      </a:accent3>
      <a:accent4>
        <a:srgbClr val="94147C"/>
      </a:accent4>
      <a:accent5>
        <a:srgbClr val="5D5AD2"/>
      </a:accent5>
      <a:accent6>
        <a:srgbClr val="6F6C7D"/>
      </a:accent6>
      <a:hlink>
        <a:srgbClr val="6187E3"/>
      </a:hlink>
      <a:folHlink>
        <a:srgbClr val="7B8EB8"/>
      </a:folHlink>
    </a:clrScheme>
    <a:fontScheme name="Κλασικό Office 2">
      <a:majorFont>
        <a:latin typeface="Arial"/>
        <a:ea typeface=""/>
        <a:cs typeface=""/>
        <a:font script="Jpan" typeface="ＭＳ Ｐゴシック"/>
        <a:font script="Hang" typeface="돋움"/>
        <a:font script="Hans" typeface="方正舒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a:ea typeface=""/>
        <a:cs typeface=""/>
        <a:font script="Jpan" typeface="ＭＳ Ｐゴシック"/>
        <a:font script="Hang" typeface="돋움"/>
        <a:font script="Hans" typeface="方正舒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Προοπτική">
      <a:fillStyleLst>
        <a:solidFill>
          <a:schemeClr val="phClr"/>
        </a:solidFill>
        <a:gradFill rotWithShape="1">
          <a:gsLst>
            <a:gs pos="0">
              <a:schemeClr val="phClr">
                <a:tint val="50000"/>
                <a:alpha val="100000"/>
                <a:satMod val="160000"/>
                <a:lumMod val="105000"/>
              </a:schemeClr>
            </a:gs>
            <a:gs pos="41000">
              <a:schemeClr val="phClr">
                <a:tint val="57000"/>
                <a:satMod val="180000"/>
                <a:lumMod val="99000"/>
              </a:schemeClr>
            </a:gs>
            <a:gs pos="100000">
              <a:schemeClr val="phClr">
                <a:tint val="80000"/>
                <a:satMod val="200000"/>
                <a:lumMod val="104000"/>
              </a:schemeClr>
            </a:gs>
          </a:gsLst>
          <a:lin ang="5400000" scaled="1"/>
        </a:gradFill>
        <a:gradFill rotWithShape="1">
          <a:gsLst>
            <a:gs pos="0">
              <a:schemeClr val="phClr">
                <a:tint val="96000"/>
                <a:satMod val="130000"/>
                <a:lumMod val="114000"/>
              </a:schemeClr>
            </a:gs>
            <a:gs pos="60000">
              <a:schemeClr val="phClr">
                <a:tint val="100000"/>
                <a:satMod val="106000"/>
                <a:lumMod val="110000"/>
              </a:schemeClr>
            </a:gs>
            <a:gs pos="100000">
              <a:schemeClr val="phClr"/>
            </a:gs>
          </a:gsLst>
          <a:lin ang="5400000" scaled="0"/>
        </a:gradFill>
      </a:fillStyleLst>
      <a:lnStyleLst>
        <a:ln w="12700" cap="flat" cmpd="sng" algn="ctr">
          <a:solidFill>
            <a:schemeClr val="phClr"/>
          </a:solidFill>
          <a:prstDash val="solid"/>
        </a:ln>
        <a:ln w="19050" cap="flat" cmpd="sng" algn="ctr">
          <a:solidFill>
            <a:schemeClr val="phClr"/>
          </a:solidFill>
          <a:prstDash val="solid"/>
        </a:ln>
        <a:ln w="28575" cap="flat" cmpd="sng" algn="ctr">
          <a:solidFill>
            <a:schemeClr val="phClr"/>
          </a:solidFill>
          <a:prstDash val="solid"/>
        </a:ln>
      </a:lnStyleLst>
      <a:effectStyleLst>
        <a:effectStyle>
          <a:effectLst>
            <a:outerShdw blurRad="50800" dist="38100" dir="5400000" rotWithShape="0">
              <a:srgbClr val="000000">
                <a:alpha val="28000"/>
              </a:srgbClr>
            </a:outerShdw>
          </a:effectLst>
        </a:effectStyle>
        <a:effectStyle>
          <a:effectLst>
            <a:outerShdw blurRad="47625" dist="38100" dir="5400000" sy="98000" rotWithShape="0">
              <a:srgbClr val="000000">
                <a:alpha val="48000"/>
              </a:srgbClr>
            </a:outerShdw>
          </a:effectLst>
          <a:scene3d>
            <a:camera prst="orthographicFront">
              <a:rot lat="0" lon="0" rev="0"/>
            </a:camera>
            <a:lightRig rig="twoPt" dir="br">
              <a:rot lat="0" lon="0" rev="8700000"/>
            </a:lightRig>
          </a:scene3d>
          <a:sp3d prstMaterial="matte">
            <a:bevelT w="25400" h="53975"/>
          </a:sp3d>
        </a:effectStyle>
        <a:effectStyle>
          <a:effectLst>
            <a:reflection blurRad="12700" stA="24000" endPos="28000" dist="50800" dir="5400000" sy="-100000" rotWithShape="0"/>
          </a:effectLst>
          <a:scene3d>
            <a:camera prst="orthographicFront">
              <a:rot lat="0" lon="0" rev="0"/>
            </a:camera>
            <a:lightRig rig="threePt" dir="t">
              <a:rot lat="0" lon="0" rev="4800000"/>
            </a:lightRig>
          </a:scene3d>
          <a:sp3d>
            <a:bevelT w="69850" h="31750"/>
          </a:sp3d>
        </a:effectStyle>
      </a:effectStyleLst>
      <a:bgFillStyleLst>
        <a:solidFill>
          <a:schemeClr val="phClr"/>
        </a:solidFill>
        <a:gradFill rotWithShape="1">
          <a:gsLst>
            <a:gs pos="0">
              <a:schemeClr val="phClr">
                <a:tint val="100000"/>
                <a:shade val="80000"/>
                <a:satMod val="100000"/>
                <a:lumMod val="100000"/>
              </a:schemeClr>
            </a:gs>
            <a:gs pos="65000">
              <a:schemeClr val="phClr">
                <a:tint val="100000"/>
                <a:shade val="95000"/>
                <a:satMod val="100000"/>
                <a:lumMod val="100000"/>
              </a:schemeClr>
            </a:gs>
            <a:gs pos="100000">
              <a:schemeClr val="phClr">
                <a:tint val="88000"/>
                <a:shade val="100000"/>
                <a:satMod val="400000"/>
                <a:lumMod val="100000"/>
              </a:schemeClr>
            </a:gs>
          </a:gsLst>
          <a:lin ang="5400000" scaled="0"/>
        </a:gradFill>
        <a:blipFill rotWithShape="1">
          <a:blip xmlns:r="http://schemas.openxmlformats.org/officeDocument/2006/relationships" r:embed="rId1">
            <a:duotone>
              <a:schemeClr val="phClr">
                <a:tint val="95000"/>
                <a:satMod val="90000"/>
              </a:schemeClr>
              <a:schemeClr val="phClr">
                <a:shade val="92000"/>
              </a:schemeClr>
            </a:duotone>
          </a:blip>
          <a:tile tx="0" ty="0" sx="100000" sy="100000" flip="none" algn="tl"/>
        </a:blipFill>
      </a:bgFillStyleLst>
    </a:fmtScheme>
  </a:themeElements>
  <a:objectDefaults/>
  <a:extraClrSchemeLst/>
</a:theme>
</file>

<file path=ppt/theme/theme2.xml><?xml version="1.0" encoding="utf-8"?>
<a:theme xmlns:a="http://schemas.openxmlformats.org/drawingml/2006/main" name="Θέμα του Offic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5</TotalTime>
  <Words>2563</Words>
  <Application>Microsoft Office PowerPoint</Application>
  <PresentationFormat>Προβολή στην οθόνη (4:3)</PresentationFormat>
  <Paragraphs>246</Paragraphs>
  <Slides>61</Slides>
  <Notes>0</Notes>
  <HiddenSlides>0</HiddenSlides>
  <MMClips>0</MMClips>
  <ScaleCrop>false</ScaleCrop>
  <HeadingPairs>
    <vt:vector size="6" baseType="variant">
      <vt:variant>
        <vt:lpstr>Γραμματοσειρές που χρησιμοποιούνται</vt:lpstr>
      </vt:variant>
      <vt:variant>
        <vt:i4>3</vt:i4>
      </vt:variant>
      <vt:variant>
        <vt:lpstr>Θέμα</vt:lpstr>
      </vt:variant>
      <vt:variant>
        <vt:i4>1</vt:i4>
      </vt:variant>
      <vt:variant>
        <vt:lpstr>Τίτλοι διαφανειών</vt:lpstr>
      </vt:variant>
      <vt:variant>
        <vt:i4>61</vt:i4>
      </vt:variant>
    </vt:vector>
  </HeadingPairs>
  <TitlesOfParts>
    <vt:vector size="65" baseType="lpstr">
      <vt:lpstr>Arial</vt:lpstr>
      <vt:lpstr>Calibri</vt:lpstr>
      <vt:lpstr>Wingdings</vt:lpstr>
      <vt:lpstr>Προοπτική</vt:lpstr>
      <vt:lpstr>ΕΠΕΙΓΟΥΣΑ ΚΑΙ ΠΑΡΗΓΟΡΗΤΙΚΗ ΑΚΤΙΝΟΘΕΡΑΠΕΙΑ</vt:lpstr>
      <vt:lpstr>Ιπποκράτους αφορισμοί 16 </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Στόχος</vt:lpstr>
      <vt:lpstr>Επιδημιολογικά  δεδομένα</vt:lpstr>
      <vt:lpstr>Παρουσίαση του PowerPoint</vt:lpstr>
      <vt:lpstr>Συμπτώματα  προ  του  τέλους</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συμπτώματα</vt:lpstr>
      <vt:lpstr>ΟΓΚΟΙ ΣΠΟΝΔΥΛΙΚΗΣ ΣΤΗΛΗΣ ΚΑΙ ΝΩΤΙΑΙΟΥ ΜΥΕΛΟΥ</vt:lpstr>
      <vt:lpstr>Παρουσίαση του PowerPoint</vt:lpstr>
      <vt:lpstr>Παρουσίαση του PowerPoint</vt:lpstr>
      <vt:lpstr>Οστικές Μεταστάσεις στην ΣΣ</vt:lpstr>
      <vt:lpstr>Όγκος που έχει διηθήσει και έχει  καταστρέψει 3 σπονδύλους της ΑΜΣΣ</vt:lpstr>
      <vt:lpstr>Ταξινόμηση  όγκων σπονδυλικής στήλης και νωτιαίου μυελού</vt:lpstr>
      <vt:lpstr>αντιμετώπιση</vt:lpstr>
      <vt:lpstr>Συμπίεση  νωτιαίου  μυελού</vt:lpstr>
      <vt:lpstr>Παρουσίαση του PowerPoint</vt:lpstr>
      <vt:lpstr>Παρουσίαση του PowerPoint</vt:lpstr>
      <vt:lpstr>Παρουσίαση του PowerPoint</vt:lpstr>
      <vt:lpstr>Παρουσίαση του PowerPoint</vt:lpstr>
      <vt:lpstr>Όγκοι του μεσοθωρακίου  ( σύνδρομο άνω κοίλης φλέβας)</vt:lpstr>
      <vt:lpstr>Νόσος Hodgkin</vt:lpstr>
      <vt:lpstr>Ακτινοθεραπεία  μεσοθωρακίου</vt:lpstr>
      <vt:lpstr>Παρουσίαση του PowerPoint</vt:lpstr>
      <vt:lpstr>Σύνδρομο άνω κοίλης φλέβας</vt:lpstr>
      <vt:lpstr>Παρουσίαση του PowerPoint</vt:lpstr>
      <vt:lpstr>Παρουσίαση του PowerPoint</vt:lpstr>
      <vt:lpstr>Ca κορυφής δεξιού πνεύμονα (Pancoast)</vt:lpstr>
      <vt:lpstr>Λέμφωμα μεσοθωρακίου</vt:lpstr>
      <vt:lpstr>Νευρογενείς όγκοι</vt:lpstr>
      <vt:lpstr>Παρουσίαση του PowerPoint</vt:lpstr>
      <vt:lpstr>Εγκεφαλικές   μεταστάσεις</vt:lpstr>
      <vt:lpstr>Προγνωστικοί  παράγοντες</vt:lpstr>
      <vt:lpstr>αντιμετώπιση</vt:lpstr>
      <vt:lpstr>Τεχνικές  ακτινοθεραπείας</vt:lpstr>
      <vt:lpstr>ΣΧΕΔΙΑΣΜΟΣ ΑΚΤΙΝΟΒΟΛΗΤΕΑΣ ΠΕΡΙΟΧΗΣ</vt:lpstr>
      <vt:lpstr>Αντιμετώπιση Των Εκτεταμένων Γλοιωμάτων Του Στελέχους</vt:lpstr>
      <vt:lpstr>Υπερ-κλασματοποίηση ΑΚΘ Για Γλοιώματα Στελέχους</vt:lpstr>
      <vt:lpstr>ΑΣΤΡΟΚΥΤΩΜΑ ΙΙΙ - ΑΝΑΠΛΑΣΤΙΚΟ</vt:lpstr>
      <vt:lpstr>ΑΣΤΡΟΚΥΤΩΜΑ  IV - ΓΛΟΙΟΒΛΑΣΤΩΜΑ</vt:lpstr>
      <vt:lpstr>Glioblastoma Multiforme:  Invasive phenotype</vt:lpstr>
      <vt:lpstr>Γενικές   κατευθύνσεις</vt:lpstr>
      <vt:lpstr>ακτινοθεραπεία</vt:lpstr>
      <vt:lpstr>Οστικές  μεταστάσεις</vt:lpstr>
      <vt:lpstr>Κριτήρια για αυτόματα κατάγματα</vt:lpstr>
      <vt:lpstr>ακτινοθεραπεία</vt:lpstr>
      <vt:lpstr>Η διάρκεια ζωής  ασθενών με οστικές μεταστάσεις</vt:lpstr>
      <vt:lpstr>ακτινοθεραπεία</vt:lpstr>
      <vt:lpstr>Σπλαχνικές  μεταστάσεις</vt:lpstr>
      <vt:lpstr>Παρουσίαση του PowerPoint</vt:lpstr>
      <vt:lpstr>Παρουσίαση του PowerPoint</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ΕΠΕΙΓΟΥΣΑ ΚΑΙ ΠΑΡΗΓΟΡΗΤΙΚΗ ΑΚΤΙΝΟΘΕΡΑΠΕΙΑ</dc:title>
  <dc:creator>Seamy Jojo</dc:creator>
  <cp:lastModifiedBy>UNIWA</cp:lastModifiedBy>
  <cp:revision>2</cp:revision>
  <dcterms:created xsi:type="dcterms:W3CDTF">2020-04-22T12:53:15Z</dcterms:created>
  <dcterms:modified xsi:type="dcterms:W3CDTF">2025-04-01T10:02:53Z</dcterms:modified>
</cp:coreProperties>
</file>