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6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7" r:id="rId11"/>
    <p:sldId id="268" r:id="rId12"/>
    <p:sldId id="269" r:id="rId13"/>
    <p:sldId id="270" r:id="rId14"/>
    <p:sldId id="265" r:id="rId15"/>
    <p:sldId id="266" r:id="rId16"/>
    <p:sldId id="271" r:id="rId17"/>
    <p:sldId id="272" r:id="rId18"/>
    <p:sldId id="274" r:id="rId19"/>
    <p:sldId id="275" r:id="rId20"/>
    <p:sldId id="273" r:id="rId21"/>
    <p:sldId id="276" r:id="rId22"/>
    <p:sldId id="280" r:id="rId23"/>
    <p:sldId id="282" r:id="rId24"/>
    <p:sldId id="287" r:id="rId25"/>
    <p:sldId id="288" r:id="rId26"/>
    <p:sldId id="281" r:id="rId27"/>
    <p:sldId id="283" r:id="rId28"/>
    <p:sldId id="284" r:id="rId29"/>
    <p:sldId id="289" r:id="rId30"/>
    <p:sldId id="290" r:id="rId31"/>
    <p:sldId id="291" r:id="rId32"/>
    <p:sldId id="292" r:id="rId33"/>
    <p:sldId id="293" r:id="rId34"/>
    <p:sldId id="294" r:id="rId35"/>
    <p:sldId id="295" r:id="rId36"/>
    <p:sldId id="296" r:id="rId37"/>
    <p:sldId id="297" r:id="rId38"/>
    <p:sldId id="285" r:id="rId39"/>
    <p:sldId id="298" r:id="rId40"/>
    <p:sldId id="308" r:id="rId41"/>
    <p:sldId id="309" r:id="rId42"/>
    <p:sldId id="310" r:id="rId43"/>
    <p:sldId id="299" r:id="rId44"/>
    <p:sldId id="300" r:id="rId45"/>
    <p:sldId id="302" r:id="rId46"/>
    <p:sldId id="301" r:id="rId47"/>
    <p:sldId id="304" r:id="rId4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025" autoAdjust="0"/>
    <p:restoredTop sz="94660"/>
  </p:normalViewPr>
  <p:slideViewPr>
    <p:cSldViewPr snapToGrid="0">
      <p:cViewPr varScale="1">
        <p:scale>
          <a:sx n="85" d="100"/>
          <a:sy n="85" d="100"/>
        </p:scale>
        <p:origin x="499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theme" Target="theme/theme1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Διαφάνεια τίτλου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425989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περιεχό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4419986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Κεφαλίδα ενότητας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1597461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712588-04B1-427B-82EE-E8DB90309F08}" type="datetimeFigureOut">
              <a:rPr lang="en-US" smtClean="0"/>
              <a:t>5/6/2025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F9F0C5-380F-41C2-899A-BAC0F0927E16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67920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Σύγκρισ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506077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521859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Κεν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8926550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42A54C80-263E-416B-A8E0-580EDEADCBDC}" type="datetimeFigureOut">
              <a:rPr lang="en-US" smtClean="0"/>
              <a:t>5/6/2025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519954A3-9DFD-4C44-94BA-B95130A3BA1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807844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l-GR"/>
              <a:t>Κάντε κλικ στο εικονίδιο για να προσθέσετε εικόνα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623904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smtClean="0"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906947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Κατακόρυφος τίτλος και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16149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B61BEF0D-F0BB-DE4B-95CE-6DB70DBA9567}" type="datetimeFigureOut">
              <a:rPr lang="en-US" smtClean="0"/>
              <a:pPr/>
              <a:t>5/6/2025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D57F1E4F-1CFF-5643-939E-217C01CDF565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231390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9" r:id="rId1"/>
    <p:sldLayoutId id="2147483670" r:id="rId2"/>
    <p:sldLayoutId id="2147483671" r:id="rId3"/>
    <p:sldLayoutId id="2147483672" r:id="rId4"/>
    <p:sldLayoutId id="2147483673" r:id="rId5"/>
    <p:sldLayoutId id="2147483674" r:id="rId6"/>
    <p:sldLayoutId id="2147483675" r:id="rId7"/>
    <p:sldLayoutId id="2147483676" r:id="rId8"/>
    <p:sldLayoutId id="2147483677" r:id="rId9"/>
    <p:sldLayoutId id="2147483678" r:id="rId10"/>
    <p:sldLayoutId id="2147483679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8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8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A3AD6E78-A63F-4198-8B35-09CB717222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l-GR" sz="4800" b="1" dirty="0"/>
              <a:t>Παρενέργειες της ακτινοθεραπείας</a:t>
            </a:r>
          </a:p>
        </p:txBody>
      </p:sp>
      <p:sp>
        <p:nvSpPr>
          <p:cNvPr id="3" name="Υπότιτλος 2">
            <a:extLst>
              <a:ext uri="{FF2B5EF4-FFF2-40B4-BE49-F238E27FC236}">
                <a16:creationId xmlns:a16="http://schemas.microsoft.com/office/drawing/2014/main" id="{E5BEC770-6AE9-4F0A-8711-0126C634FF33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l-GR" dirty="0"/>
              <a:t>Μπαλαφουτα μυρσινη ερση</a:t>
            </a:r>
          </a:p>
          <a:p>
            <a:r>
              <a:rPr lang="el-GR" dirty="0" err="1"/>
              <a:t>Επικ</a:t>
            </a:r>
            <a:r>
              <a:rPr lang="el-GR" dirty="0"/>
              <a:t>. </a:t>
            </a:r>
            <a:r>
              <a:rPr lang="el-GR" dirty="0" err="1"/>
              <a:t>Καθηγητρια</a:t>
            </a:r>
            <a:r>
              <a:rPr lang="el-GR" dirty="0"/>
              <a:t> </a:t>
            </a:r>
            <a:r>
              <a:rPr lang="el-GR" dirty="0" err="1"/>
              <a:t>ακτινοθεραπευτικησ</a:t>
            </a:r>
            <a:r>
              <a:rPr lang="el-GR" dirty="0"/>
              <a:t> </a:t>
            </a:r>
            <a:r>
              <a:rPr lang="el-GR" dirty="0" err="1"/>
              <a:t>ογκολογιασ</a:t>
            </a:r>
            <a:r>
              <a:rPr lang="el-GR" dirty="0"/>
              <a:t> </a:t>
            </a:r>
            <a:r>
              <a:rPr lang="el-GR" dirty="0" err="1"/>
              <a:t>παδα</a:t>
            </a:r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83908114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4193EB49-C736-4369-BA7B-28E11375174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b="1" dirty="0"/>
              <a:t>Στόχος της ακτινοθεραπείας </a:t>
            </a:r>
            <a:r>
              <a:rPr lang="el-GR" sz="2800" dirty="0"/>
              <a:t>(ΑΚΘ) είναι η βελτιστοποίηση του θεραπευτικού αποτελέσματος (τοπικός έλεγχος της νόσου , αύξηση της επιβίωσης του ασθενούς) με πρόκληση ελάχιστων παρενεργειών. </a:t>
            </a:r>
          </a:p>
        </p:txBody>
      </p:sp>
    </p:spTree>
    <p:extLst>
      <p:ext uri="{BB962C8B-B14F-4D97-AF65-F5344CB8AC3E}">
        <p14:creationId xmlns:p14="http://schemas.microsoft.com/office/powerpoint/2010/main" val="40579081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FA414DB-0408-40F9-BE84-868D8323041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dirty="0"/>
              <a:t>Η κυτταροκτόνος δράση της ΑΚΘ, τόσο όσον αφορά καρκινικά κύτταρα αλλά και φυσιολογικά, σχετίζεται με ένα μεγάλο εύρος παρενεργειών και επομένως </a:t>
            </a:r>
            <a:r>
              <a:rPr lang="el-GR" sz="2800" b="1" dirty="0"/>
              <a:t>η επιλογή του θεραπευτικού σχήματος </a:t>
            </a:r>
            <a:r>
              <a:rPr lang="el-GR" sz="2800" b="1" u="sng" dirty="0"/>
              <a:t>είναι συνάρτηση του ωφέλιμου θεραπευτικού αποτελέσματος και των ακτινικών </a:t>
            </a:r>
            <a:r>
              <a:rPr lang="el-GR" sz="2800" b="1" u="sng" dirty="0" err="1"/>
              <a:t>συμβαμάτων</a:t>
            </a:r>
            <a:r>
              <a:rPr lang="el-GR" sz="2800" b="1" u="sng" dirty="0"/>
              <a:t>-βλαβών</a:t>
            </a:r>
            <a:r>
              <a:rPr lang="el-GR" sz="2800" dirty="0"/>
              <a:t>.</a:t>
            </a:r>
          </a:p>
          <a:p>
            <a:pPr algn="just"/>
            <a:r>
              <a:rPr lang="el-GR" sz="2800" b="1" dirty="0">
                <a:solidFill>
                  <a:srgbClr val="C00000"/>
                </a:solidFill>
              </a:rPr>
              <a:t>«</a:t>
            </a:r>
            <a:r>
              <a:rPr lang="el-GR" sz="2800" b="1" dirty="0" err="1">
                <a:solidFill>
                  <a:srgbClr val="C00000"/>
                </a:solidFill>
              </a:rPr>
              <a:t>Ασκείν</a:t>
            </a:r>
            <a:r>
              <a:rPr lang="el-GR" sz="2800" b="1" dirty="0">
                <a:solidFill>
                  <a:srgbClr val="C00000"/>
                </a:solidFill>
              </a:rPr>
              <a:t> περί τα νοσήματα δύο, </a:t>
            </a:r>
            <a:r>
              <a:rPr lang="el-GR" sz="2800" b="1" dirty="0" err="1">
                <a:solidFill>
                  <a:srgbClr val="C00000"/>
                </a:solidFill>
              </a:rPr>
              <a:t>ωφελείν</a:t>
            </a:r>
            <a:r>
              <a:rPr lang="el-GR" sz="2800" b="1" dirty="0">
                <a:solidFill>
                  <a:srgbClr val="C00000"/>
                </a:solidFill>
              </a:rPr>
              <a:t> ή μη </a:t>
            </a:r>
            <a:r>
              <a:rPr lang="el-GR" sz="2800" b="1" dirty="0" err="1">
                <a:solidFill>
                  <a:srgbClr val="C00000"/>
                </a:solidFill>
              </a:rPr>
              <a:t>βλάπτειν</a:t>
            </a:r>
            <a:r>
              <a:rPr lang="el-GR" sz="2800" b="1" dirty="0">
                <a:solidFill>
                  <a:srgbClr val="C00000"/>
                </a:solidFill>
              </a:rPr>
              <a:t>»</a:t>
            </a:r>
          </a:p>
        </p:txBody>
      </p:sp>
    </p:spTree>
    <p:extLst>
      <p:ext uri="{BB962C8B-B14F-4D97-AF65-F5344CB8AC3E}">
        <p14:creationId xmlns:p14="http://schemas.microsoft.com/office/powerpoint/2010/main" val="287377627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A9F63B31-B93D-40D0-AD9F-C7B8C9E1465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dirty="0"/>
              <a:t>Υπάρχουν διεθνώς λεπτομερείς </a:t>
            </a:r>
            <a:r>
              <a:rPr lang="el-GR" sz="2800" b="1" dirty="0"/>
              <a:t>οδηγίες και πίνακες όσον αφορά τις δόσεις ανοχής όλων των υγιών ιστών και οργάνων </a:t>
            </a:r>
            <a:r>
              <a:rPr lang="el-GR" sz="2800" dirty="0"/>
              <a:t>ανάλογα με το μέγεθος του ακτινοβολούμενου όγκου τους και την ημερήσια δόση ΑΚΘ. Αυτό αξιολογείται λεπτομερώς σε κάθε ασθενή του ακτινοβολείται ελέγχοντας το ιστόγραμμα δόσης -όγκου ή </a:t>
            </a:r>
            <a:r>
              <a:rPr lang="en-US" sz="2800" dirty="0"/>
              <a:t>DVH</a:t>
            </a:r>
            <a:r>
              <a:rPr lang="el-GR" sz="2800" dirty="0"/>
              <a:t> </a:t>
            </a:r>
            <a:r>
              <a:rPr lang="el-GR" sz="2800" b="1" dirty="0"/>
              <a:t>(</a:t>
            </a:r>
            <a:r>
              <a:rPr lang="en-US" sz="2800" b="1" dirty="0"/>
              <a:t>dose volume histogram</a:t>
            </a:r>
            <a:r>
              <a:rPr lang="el-GR" sz="2800" dirty="0"/>
              <a:t>). </a:t>
            </a:r>
          </a:p>
          <a:p>
            <a:pPr algn="just"/>
            <a:endParaRPr lang="el-GR" sz="2800" dirty="0"/>
          </a:p>
        </p:txBody>
      </p:sp>
    </p:spTree>
    <p:extLst>
      <p:ext uri="{BB962C8B-B14F-4D97-AF65-F5344CB8AC3E}">
        <p14:creationId xmlns:p14="http://schemas.microsoft.com/office/powerpoint/2010/main" val="345784812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E7E1991E-5DE0-4B85-9EB4-0646155FF4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280" y="1695450"/>
            <a:ext cx="10058400" cy="4173644"/>
          </a:xfrm>
        </p:spPr>
        <p:txBody>
          <a:bodyPr>
            <a:normAutofit/>
          </a:bodyPr>
          <a:lstStyle/>
          <a:p>
            <a:pPr algn="just"/>
            <a:r>
              <a:rPr lang="el-GR" sz="2800" dirty="0"/>
              <a:t>Προκειμένου να προγραμματίσουμε και να σχεδιάσουμε την θεραπεία ενός ογκολογικού ασθενούς όσον αφορά την ακτινοβόλησή του,  είναι απαραίτητο να γνωρίζουμε </a:t>
            </a:r>
            <a:r>
              <a:rPr lang="el-GR" sz="2800" b="1" dirty="0"/>
              <a:t>τις θεραπείες που έχουν προηγηθεί και αυτές που θα ακολουθήσουν ή θα συνδυαστούν ταυτόχρονα</a:t>
            </a:r>
            <a:r>
              <a:rPr lang="el-GR" b="1" dirty="0"/>
              <a:t>. </a:t>
            </a:r>
          </a:p>
          <a:p>
            <a:pPr algn="just"/>
            <a:r>
              <a:rPr lang="el-GR" sz="2800" dirty="0"/>
              <a:t>Η καλή γνώση της βιολογίας του καρκίνου και η δράση των διαφόρων θεραπειών (χειρουργική αφαίρεση του όγκου, συστηματική χημειοθεραπεία, ορμονοθεραπεία, βιολογικοί τροποποιητές, ανοσοθεραπεία) μας έχει βοηθήσει στην κατανόηση της ακτινικής τοξικότητας στους υγιείς ιστούς. </a:t>
            </a:r>
          </a:p>
        </p:txBody>
      </p:sp>
    </p:spTree>
    <p:extLst>
      <p:ext uri="{BB962C8B-B14F-4D97-AF65-F5344CB8AC3E}">
        <p14:creationId xmlns:p14="http://schemas.microsoft.com/office/powerpoint/2010/main" val="376716482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62AB1F7A-8970-403D-B4A1-4142C0F77D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>
                <a:solidFill>
                  <a:srgbClr val="FF0000"/>
                </a:solidFill>
              </a:rPr>
              <a:t>Η ακτινοευαισθησία  εξαρτάται από</a:t>
            </a:r>
            <a:r>
              <a:rPr lang="en-US" b="1" dirty="0">
                <a:solidFill>
                  <a:srgbClr val="FF0000"/>
                </a:solidFill>
              </a:rPr>
              <a:t>:</a:t>
            </a:r>
            <a:br>
              <a:rPr lang="el-GR" b="1" dirty="0">
                <a:solidFill>
                  <a:srgbClr val="FF0000"/>
                </a:solidFill>
              </a:rPr>
            </a:br>
            <a:endParaRPr lang="el-GR" b="1" dirty="0">
              <a:solidFill>
                <a:srgbClr val="FF0000"/>
              </a:solidFill>
            </a:endParaRP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29ED34B1-1451-4CB2-9E26-11348DDD889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Τη μιτωτική δραστηριότητα (δηλαδή από τον ιστό προέλευσης του όγκου).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Βαθμός διαφοροποίησης των κυττάρων.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Μερική τάση του οξυγόνου (ανοξικοί ιστοί είναι ακτινοάντοχοι).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Από την αναλογία των μιτώσεων και τη φάση διαίρεσης του κυττάρου.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800" dirty="0"/>
              <a:t>Άλλα εγγενή χαρακτηριστικά του κυττάρου</a:t>
            </a:r>
            <a:r>
              <a:rPr lang="el-GR" sz="2800" dirty="0"/>
              <a:t>.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426641365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F8C2C6E1-003A-4F0D-AA9A-60D6FCA705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46094" y="448234"/>
            <a:ext cx="9909586" cy="1289126"/>
          </a:xfrm>
        </p:spPr>
        <p:txBody>
          <a:bodyPr>
            <a:normAutofit fontScale="90000"/>
          </a:bodyPr>
          <a:lstStyle/>
          <a:p>
            <a:r>
              <a:rPr lang="el-GR" sz="3100" b="1" dirty="0">
                <a:solidFill>
                  <a:srgbClr val="C00000"/>
                </a:solidFill>
              </a:rPr>
              <a:t>Παράγοντες που ελαττώνουν την ανοχή των ιστών στη ΑΚΘ και αυξάνουν τις πιθανότητες επιπλοκών είναι </a:t>
            </a:r>
            <a:r>
              <a:rPr lang="el-GR" b="1" dirty="0">
                <a:solidFill>
                  <a:srgbClr val="C00000"/>
                </a:solidFill>
              </a:rPr>
              <a:t>: </a:t>
            </a:r>
            <a:br>
              <a:rPr lang="el-GR" dirty="0">
                <a:solidFill>
                  <a:srgbClr val="C00000"/>
                </a:solidFill>
              </a:rPr>
            </a:br>
            <a:endParaRPr lang="el-GR" dirty="0">
              <a:solidFill>
                <a:srgbClr val="C00000"/>
              </a:solidFill>
            </a:endParaRP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1395B1EF-EB38-4D53-A355-84C1E8F8C1C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66750" y="1737360"/>
            <a:ext cx="10488930" cy="4131734"/>
          </a:xfrm>
        </p:spPr>
        <p:txBody>
          <a:bodyPr>
            <a:normAutofit fontScale="92500" lnSpcReduction="10000"/>
          </a:bodyPr>
          <a:lstStyle/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Κακή κλινική εικόνα ασθενούς. 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Μεγάλη ηλικία.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Ασθενείς αλκοολικοί, χρήστες ουσιών (κυρίως διαταραχές αζώτου).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Ταυτόχρονη ή προηγηθείσα χημειοθεραπεία. 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 Πολλαπλοί και κακοί χειρουργικοί χειρισμοί (κυρίως στην περιοχή της πυέλου).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 Κακή αιμάτωση της ακτινοβολητέας περιοχής  (υποξαιμία, ανοξικοί ιστοί) 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Συστηματικά νοσήματα (σκληροδερμία κ.α.).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Μεγάλα πεδία ακτινοβολίας (</a:t>
            </a:r>
            <a:r>
              <a:rPr lang="el-GR" sz="2400" dirty="0" err="1"/>
              <a:t>ολοσωματική</a:t>
            </a:r>
            <a:r>
              <a:rPr lang="el-GR" sz="2400" dirty="0"/>
              <a:t> ή ημισωματική ΑΚΘ).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dirty="0"/>
              <a:t>Η εξειδικευμένο ή έμπειρο προσωπικό.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162326670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76F89C93-2D75-4311-A6F0-8C138E040D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Η δράση της ακτινοβολίας στον οργανισμό διακρίνεται 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D7EFC345-278F-46EE-921B-C0ADF1D5519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90600" y="1737360"/>
            <a:ext cx="10058400" cy="4023360"/>
          </a:xfrm>
        </p:spPr>
        <p:txBody>
          <a:bodyPr/>
          <a:lstStyle/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κύρια ή πρωτεύουσα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</a:t>
            </a:r>
            <a:r>
              <a:rPr lang="el-GR" dirty="0"/>
              <a:t> </a:t>
            </a:r>
            <a:r>
              <a:rPr lang="el-GR" sz="2800" dirty="0"/>
              <a:t>δευτερογενή,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τοπική και γενική,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οξεία και απώτερη. </a:t>
            </a:r>
          </a:p>
        </p:txBody>
      </p:sp>
    </p:spTree>
    <p:extLst>
      <p:ext uri="{BB962C8B-B14F-4D97-AF65-F5344CB8AC3E}">
        <p14:creationId xmlns:p14="http://schemas.microsoft.com/office/powerpoint/2010/main" val="128439121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AF59F7F1-69FD-483A-8319-98FB671C77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Κύρια ή πρωτεύουσα βλάβη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495DF3AB-E660-4DB7-8557-6205303C66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52550" y="1845734"/>
            <a:ext cx="9803130" cy="4023360"/>
          </a:xfrm>
        </p:spPr>
        <p:txBody>
          <a:bodyPr/>
          <a:lstStyle/>
          <a:p>
            <a:pPr algn="just"/>
            <a:r>
              <a:rPr lang="el-GR" sz="2800" dirty="0"/>
              <a:t>Πρωτεύουσα βλάβη  οφείλεται </a:t>
            </a:r>
            <a:r>
              <a:rPr lang="el-GR" sz="2800" b="1" dirty="0"/>
              <a:t>στην καταστροφή των κυττάρων</a:t>
            </a:r>
            <a:r>
              <a:rPr lang="el-GR" sz="2800" dirty="0"/>
              <a:t>, εξαρτάται δε από το ρυθμό αναπαραγωγής των επιζώντων κυττάρων, δηλαδή από</a:t>
            </a:r>
            <a:r>
              <a:rPr lang="en-US" sz="2800" dirty="0"/>
              <a:t>:</a:t>
            </a:r>
            <a:endParaRPr lang="el-GR" sz="2800" dirty="0"/>
          </a:p>
          <a:p>
            <a:pPr marL="514350" indent="-514350" algn="just">
              <a:buFont typeface="+mj-lt"/>
              <a:buAutoNum type="arabicPeriod"/>
            </a:pPr>
            <a:r>
              <a:rPr lang="el-GR" sz="2800" dirty="0"/>
              <a:t> την μιτωτική δραστηριότητά του, </a:t>
            </a:r>
            <a:endParaRPr lang="en-US" sz="2800" dirty="0"/>
          </a:p>
          <a:p>
            <a:pPr marL="514350" indent="-514350" algn="just">
              <a:buFont typeface="+mj-lt"/>
              <a:buAutoNum type="arabicPeriod"/>
            </a:pPr>
            <a:r>
              <a:rPr lang="el-GR" sz="2800" dirty="0"/>
              <a:t>την αιμάτωσή του (οξυγόνωση) και</a:t>
            </a:r>
            <a:endParaRPr lang="en-US" sz="2800" dirty="0"/>
          </a:p>
          <a:p>
            <a:pPr marL="514350" indent="-514350" algn="just">
              <a:buFont typeface="+mj-lt"/>
              <a:buAutoNum type="arabicPeriod"/>
            </a:pPr>
            <a:r>
              <a:rPr lang="el-GR" sz="2800" dirty="0"/>
              <a:t> άλλα εγγενή χαρακτηριστικά του. 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02234799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D708C340-EB01-477C-83CC-5B983B4F49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Δευτερεύουσα βλάβη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A2AE7DB9-44B6-4DBD-A674-3E5E9ED046A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l-GR" sz="2800" dirty="0"/>
              <a:t>Δευτερεύουσα βλάβη οφείλεται σε διαταραχή της λειτουργίας </a:t>
            </a:r>
            <a:r>
              <a:rPr lang="el-GR" sz="2800" u="sng" dirty="0"/>
              <a:t>παρακείμενων του όγκου ιστών</a:t>
            </a:r>
            <a:r>
              <a:rPr lang="el-GR" sz="2800" dirty="0"/>
              <a:t> που ακτινοβολούνται,  και διακρίνονται σε</a:t>
            </a:r>
            <a:r>
              <a:rPr lang="el-GR" sz="2800" b="1" dirty="0"/>
              <a:t>  τοπικές και γενικές. Τοπικές βλάβες</a:t>
            </a:r>
            <a:r>
              <a:rPr lang="el-GR" sz="2800" dirty="0"/>
              <a:t> είναι αυτές που οφείλονται σε διαταραχή της λειτουργίας παρακείμενων υγιών ιστών και οργάνων ( εντερίτιδα λόγω ακτινοβόλησης ελίκων εντέρων σε ΑΚΘ καρκίνου ουροδόχου κύστεως, προστάτου, στοματίτιδα και ξηροστομία λόγω ακτινοβόλησης μέρος των σιελογόνων αδένων σε ΑΚΘ καρκίνου τραχηλο-προσωπικής χώρας, κ. α.). </a:t>
            </a:r>
          </a:p>
        </p:txBody>
      </p:sp>
    </p:spTree>
    <p:extLst>
      <p:ext uri="{BB962C8B-B14F-4D97-AF65-F5344CB8AC3E}">
        <p14:creationId xmlns:p14="http://schemas.microsoft.com/office/powerpoint/2010/main" val="350874526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ABBE440B-F2DC-49BF-ADA0-7586DD9E64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/>
              <a:t>Δευτερογενείς γενικές βλάβες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D4F3D141-B495-4742-839C-24669F542C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b="1" dirty="0"/>
              <a:t>Δευτερογενείς γενικές βλάβες</a:t>
            </a:r>
            <a:r>
              <a:rPr lang="el-GR" sz="2800" dirty="0"/>
              <a:t>  είναι οι βλάβες που προέρχονται από τον συνδυασμό των θεραπευτικών χειρισμών όπως είναι η μυελοκαταστολή, η ανοσοκαταστολή, η ναυτία, οι έμετοι, η κακουχία κ.λπ</a:t>
            </a:r>
            <a:r>
              <a:rPr lang="el-GR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74707575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1FD3221C-84FF-4307-A8A4-82132AA38B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/>
              <a:t>Οξείες ακτινικές βλάβες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556A82CC-B7A1-469F-AAC3-7D2A0E91903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b="1" dirty="0"/>
              <a:t>Οξείες ακτινικές βλάβες </a:t>
            </a:r>
            <a:r>
              <a:rPr lang="el-GR" sz="2800" dirty="0"/>
              <a:t>είναι</a:t>
            </a:r>
            <a:r>
              <a:rPr lang="el-GR" sz="2800" b="1" dirty="0"/>
              <a:t>  </a:t>
            </a:r>
            <a:r>
              <a:rPr lang="el-GR" sz="2800" dirty="0"/>
              <a:t>επιπλοκές που </a:t>
            </a:r>
            <a:r>
              <a:rPr lang="el-GR" sz="2800" u="sng" dirty="0"/>
              <a:t>εμφανίζονται κατά την διάρκεια ή τις πρώτες εβδομάδες της θεραπείας. </a:t>
            </a:r>
            <a:r>
              <a:rPr lang="el-GR" sz="2800" dirty="0"/>
              <a:t>Είναι </a:t>
            </a:r>
            <a:r>
              <a:rPr lang="el-GR" sz="2800" b="1" dirty="0"/>
              <a:t>αποτέλεσμα βλαβών της ακτινοβολίας στα ενεργώς αναπαραγόμενα κύτταρα.</a:t>
            </a:r>
            <a:r>
              <a:rPr lang="el-GR" sz="2800" dirty="0"/>
              <a:t> Εξαρτώνται άμεσα από το μέγεθος του πεδίου ακτινοβόλησης, την ημερήσια δόση, την προηγηθείσα ή ταυτόχρονη ΧΜΘ. Οι οξείες αντιδράσεις είναι παροδικές και ανατάξιμες</a:t>
            </a:r>
            <a:r>
              <a:rPr lang="en-US" sz="2800" dirty="0"/>
              <a:t>.</a:t>
            </a:r>
            <a:endParaRPr lang="el-GR" sz="2800" dirty="0"/>
          </a:p>
        </p:txBody>
      </p:sp>
    </p:spTree>
    <p:extLst>
      <p:ext uri="{BB962C8B-B14F-4D97-AF65-F5344CB8AC3E}">
        <p14:creationId xmlns:p14="http://schemas.microsoft.com/office/powerpoint/2010/main" val="403694922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A78807C-D596-4149-A488-6F431C3281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/>
              <a:t>Υποξείες ακτινικές αντιδράσεις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05F76322-14AB-4298-9E93-51513B34F1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b="1" dirty="0"/>
              <a:t>Υποξείες ακτινικές αντιδράσεις</a:t>
            </a:r>
            <a:r>
              <a:rPr lang="el-GR" sz="2800" dirty="0"/>
              <a:t> είναι αυτές που εμφανίζονται μερικές εβδομάδες ή και 6-12 μήνες από την ολοκλήρωση της ΑΚΘ. </a:t>
            </a:r>
            <a:r>
              <a:rPr lang="el-GR" sz="2800" b="1" dirty="0"/>
              <a:t>Προκαλούνται λόγω βλάβης των κυττάρων των αργώς ανανεουμένων ιστών </a:t>
            </a:r>
            <a:r>
              <a:rPr lang="el-GR" sz="2800" dirty="0"/>
              <a:t>όπως του πνεύμονα (π.χ. πνευμονίτιδα). Αντιμετωπίζονται φαρμακευτικά και υποχωρούν . Μπορούν να περιοριστούν ή και να αποφευχθούν με σωστό σχεδιασμό ΑΚΘ.</a:t>
            </a:r>
          </a:p>
        </p:txBody>
      </p:sp>
    </p:spTree>
    <p:extLst>
      <p:ext uri="{BB962C8B-B14F-4D97-AF65-F5344CB8AC3E}">
        <p14:creationId xmlns:p14="http://schemas.microsoft.com/office/powerpoint/2010/main" val="62677362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89CA70AB-515C-43AB-B544-E469846EE2A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/>
              <a:t>Απώτερες παρενέργειες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35A8FA0-7305-4C9A-AF8E-622196C41F1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b="1" dirty="0"/>
              <a:t>Απώτερες παρενέργειες</a:t>
            </a:r>
            <a:r>
              <a:rPr lang="el-GR" sz="2800" dirty="0"/>
              <a:t> είναι αυτές που εμφανίζονται αρκετούς μήνες ή χρόνια από την ολοκλήρωση της ΑΚΘ</a:t>
            </a:r>
            <a:r>
              <a:rPr lang="el-GR" sz="2800" b="1" dirty="0"/>
              <a:t>.  Σχετίζονται με την συνολική δόση  και οφείλονται σε αγγειακές βλάβες</a:t>
            </a:r>
            <a:r>
              <a:rPr lang="el-GR" sz="2800" dirty="0"/>
              <a:t> (π.χ. τηλεγγειεκτασίες) ή βλάβες του ινώδους ιστού (π.χ. ίνωση). Είναι βλάβες που δεν θεραπεύονται αποτελεσματικά.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341384754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4C2E45CD-F2B4-47F7-ACE3-555431970B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7280" y="1"/>
            <a:ext cx="10058400" cy="1737360"/>
          </a:xfrm>
        </p:spPr>
        <p:txBody>
          <a:bodyPr>
            <a:normAutofit fontScale="90000"/>
          </a:bodyPr>
          <a:lstStyle/>
          <a:p>
            <a:r>
              <a:rPr lang="el-GR" sz="4400" dirty="0"/>
              <a:t>Παράγοντες που επιδρούν στην ακτινευαισθησία των κυττάρων είναι : </a:t>
            </a:r>
            <a:br>
              <a:rPr lang="el-GR" dirty="0"/>
            </a:b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9884C779-5911-4A55-92E1-AC702FD316C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1000" y="1313895"/>
            <a:ext cx="11315700" cy="5029755"/>
          </a:xfrm>
        </p:spPr>
        <p:txBody>
          <a:bodyPr>
            <a:normAutofit fontScale="92500" lnSpcReduction="10000"/>
          </a:bodyPr>
          <a:lstStyle/>
          <a:p>
            <a:pPr lvl="0"/>
            <a:endParaRPr lang="en-US" dirty="0"/>
          </a:p>
          <a:p>
            <a:pPr>
              <a:buFont typeface="Wingdings" panose="05000000000000000000" pitchFamily="2" charset="2"/>
              <a:buChar char="§"/>
            </a:pPr>
            <a:r>
              <a:rPr lang="el-GR" sz="2400" b="1" dirty="0"/>
              <a:t>Ποιότητα ακτινοβολίας </a:t>
            </a:r>
            <a:r>
              <a:rPr lang="el-GR" sz="2400" dirty="0"/>
              <a:t>(συνήθως οι ακτινοβολίες υψηλής </a:t>
            </a:r>
            <a:r>
              <a:rPr lang="en-US" sz="2400" dirty="0"/>
              <a:t>LET</a:t>
            </a:r>
            <a:r>
              <a:rPr lang="el-GR" sz="2400" dirty="0"/>
              <a:t> έχουν βιολογική επίδραση μεγαλύτερη από εκείνη μικρότερης </a:t>
            </a:r>
            <a:r>
              <a:rPr lang="en-US" sz="2400" dirty="0"/>
              <a:t>LET</a:t>
            </a:r>
            <a:r>
              <a:rPr lang="el-GR" sz="2400" dirty="0"/>
              <a:t>)</a:t>
            </a:r>
          </a:p>
          <a:p>
            <a:pPr lvl="0" algn="r">
              <a:buFont typeface="Wingdings" panose="05000000000000000000" pitchFamily="2" charset="2"/>
              <a:buChar char="§"/>
            </a:pPr>
            <a:r>
              <a:rPr lang="el-GR" sz="2400" b="1" dirty="0"/>
              <a:t>Ρυθμός χορηγούμενης δόσης </a:t>
            </a:r>
            <a:r>
              <a:rPr lang="el-GR" sz="2400" dirty="0"/>
              <a:t>(το βιολογικό αποτέλεσμα αυξάνεται με την αύξηση του ρυθμού δόσης)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b="1" dirty="0"/>
              <a:t>Τάση του Οξυγόνου </a:t>
            </a:r>
            <a:r>
              <a:rPr lang="el-GR" sz="2400" dirty="0"/>
              <a:t>(η αποτελεσματικότητα της ΑΚΘ είναι περιορισμένη σε ανοξικούς- υποξικούς όγκους και αντίθετα)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b="1" dirty="0"/>
              <a:t>Φάση του κυτταρικού κύκλου </a:t>
            </a:r>
            <a:r>
              <a:rPr lang="el-GR" sz="2400" dirty="0"/>
              <a:t>(γενικά η ΑΚΘ δρα καλύτερα στην φάση </a:t>
            </a:r>
            <a:r>
              <a:rPr lang="en-US" sz="2400" dirty="0"/>
              <a:t>G</a:t>
            </a:r>
            <a:r>
              <a:rPr lang="el-GR" sz="2400" dirty="0"/>
              <a:t>1 και Μ του κυτταρικού κύκλου και λιγότερο στις φάσεις </a:t>
            </a:r>
            <a:r>
              <a:rPr lang="en-US" sz="2400" dirty="0"/>
              <a:t>G</a:t>
            </a:r>
            <a:r>
              <a:rPr lang="el-GR" sz="2400" dirty="0"/>
              <a:t>2 και  </a:t>
            </a:r>
            <a:r>
              <a:rPr lang="en-US" sz="2400" dirty="0"/>
              <a:t>S</a:t>
            </a:r>
            <a:r>
              <a:rPr lang="el-GR" sz="2400" dirty="0"/>
              <a:t>)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b="1" dirty="0"/>
              <a:t> Ακτινοευαισθητοποιές ουσίες </a:t>
            </a:r>
            <a:r>
              <a:rPr lang="el-GR" sz="2400" dirty="0"/>
              <a:t>(</a:t>
            </a:r>
            <a:r>
              <a:rPr lang="en-US" sz="2400" dirty="0"/>
              <a:t>cis</a:t>
            </a:r>
            <a:r>
              <a:rPr lang="el-GR" sz="2400" dirty="0"/>
              <a:t>-</a:t>
            </a:r>
            <a:r>
              <a:rPr lang="en-US" sz="2400" dirty="0"/>
              <a:t>platinum</a:t>
            </a:r>
            <a:r>
              <a:rPr lang="el-GR" sz="2400" dirty="0"/>
              <a:t>, 5-</a:t>
            </a:r>
            <a:r>
              <a:rPr lang="en-US" sz="2400" dirty="0"/>
              <a:t>Fu</a:t>
            </a:r>
            <a:r>
              <a:rPr lang="el-GR" sz="2400" dirty="0"/>
              <a:t>, </a:t>
            </a:r>
            <a:r>
              <a:rPr lang="en-US" sz="2400" dirty="0"/>
              <a:t>mitomycin</a:t>
            </a:r>
            <a:r>
              <a:rPr lang="el-GR" sz="2400" dirty="0"/>
              <a:t>..)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b="1" dirty="0"/>
              <a:t>Τροποποιητικοί παράγοντες </a:t>
            </a:r>
            <a:r>
              <a:rPr lang="el-GR" sz="2400" dirty="0"/>
              <a:t>(ιντερφερόνες, ρετινοϊκό οξύ..)</a:t>
            </a:r>
          </a:p>
          <a:p>
            <a:pPr lvl="0">
              <a:buFont typeface="Wingdings" panose="05000000000000000000" pitchFamily="2" charset="2"/>
              <a:buChar char="§"/>
            </a:pPr>
            <a:r>
              <a:rPr lang="el-GR" sz="2400" b="1" dirty="0"/>
              <a:t>Υπερκλασματοποίηση δόσης </a:t>
            </a:r>
            <a:r>
              <a:rPr lang="el-GR" sz="2400" dirty="0"/>
              <a:t>(ΑΚΘ 2ή 3 φορές την ημέρα με μεσοδιάστημα 6-8 ώρες, το θεραπευτικό αποτέλεσμα βελτιώνεται)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68924813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B568FC3D-0F87-4637-830A-E036989A438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dirty="0"/>
              <a:t>Σήμερα υπάρχουν αρκετοί τρόποι και μέθοδοι να βελτιώσουμε αυτούς τους παράγοντες είτε </a:t>
            </a:r>
            <a:r>
              <a:rPr lang="el-GR" sz="2800" b="1" dirty="0"/>
              <a:t>βελτιώνοντας τη υποξαιμία </a:t>
            </a:r>
            <a:r>
              <a:rPr lang="el-GR" sz="2800" dirty="0"/>
              <a:t>με βιολογικούς τροποποιητικούς παράγοντες ή την χρήση θαλάμων υπερβαρικού οξυγόνου, είτε χρησιμοποιώντας </a:t>
            </a:r>
            <a:r>
              <a:rPr lang="el-GR" sz="2800" b="1" dirty="0"/>
              <a:t>ακτινοευαισθητοποιές ουσίες</a:t>
            </a:r>
            <a:r>
              <a:rPr lang="el-GR" sz="2800" dirty="0"/>
              <a:t>, ή ακόμα </a:t>
            </a:r>
            <a:r>
              <a:rPr lang="el-GR" sz="2800" b="1" dirty="0"/>
              <a:t>εφαρμόζοντας ακτινοθεραπευτικά σχήματα υπο και υπερ κλασματοποίησης της δόσης.</a:t>
            </a:r>
          </a:p>
        </p:txBody>
      </p:sp>
    </p:spTree>
    <p:extLst>
      <p:ext uri="{BB962C8B-B14F-4D97-AF65-F5344CB8AC3E}">
        <p14:creationId xmlns:p14="http://schemas.microsoft.com/office/powerpoint/2010/main" val="372605775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AE0E4E6E-C63E-49D9-AF1E-68FEBC6126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b="1" dirty="0"/>
              <a:t>Δέρμα</a:t>
            </a:r>
            <a:r>
              <a:rPr lang="el-GR" dirty="0"/>
              <a:t>: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983C7FBE-EFE4-4271-AB2D-9821A4F54A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sz="2800" dirty="0"/>
              <a:t>H</a:t>
            </a:r>
            <a:r>
              <a:rPr lang="el-GR" sz="2800" dirty="0"/>
              <a:t> ευαισθησία του εξαρτάται από την περιοχή της ΑΚΘ , την αιμάτωση, το μέγεθος του πεδίου, το χρώμα, την ύπαρξη συστηματικού νοσήματος κ.α. </a:t>
            </a:r>
            <a:endParaRPr lang="en-US" sz="2800" dirty="0"/>
          </a:p>
          <a:p>
            <a:r>
              <a:rPr lang="el-GR" sz="2800" dirty="0"/>
              <a:t>Αρχικά εμφανίζεται</a:t>
            </a:r>
            <a:r>
              <a:rPr lang="en-US" sz="2800" dirty="0"/>
              <a:t> :</a:t>
            </a:r>
            <a:r>
              <a:rPr lang="el-GR" sz="2800" dirty="0"/>
              <a:t> </a:t>
            </a:r>
            <a:r>
              <a:rPr lang="el-GR" sz="2800" b="1" dirty="0"/>
              <a:t>ερύθημα , ξηρά απολέπιση</a:t>
            </a:r>
            <a:r>
              <a:rPr lang="el-GR" sz="2800" dirty="0"/>
              <a:t>, και στη συνέχεια (σε δόση 55-60</a:t>
            </a:r>
            <a:r>
              <a:rPr lang="en-US" sz="2800" dirty="0"/>
              <a:t>Gy</a:t>
            </a:r>
            <a:r>
              <a:rPr lang="el-GR" sz="2800" dirty="0"/>
              <a:t>) </a:t>
            </a:r>
            <a:r>
              <a:rPr lang="el-GR" sz="2800" b="1" dirty="0"/>
              <a:t>υγρά απολέπιση</a:t>
            </a:r>
            <a:r>
              <a:rPr lang="el-GR" sz="2800" dirty="0"/>
              <a:t>. Σε μεγαλύτερες δόσεις και επιφανειακή ΑΚΘ θα εμφανιστεί στο μέλλον </a:t>
            </a:r>
            <a:r>
              <a:rPr lang="el-GR" sz="2800" b="1" dirty="0"/>
              <a:t>τηλεγγειεκτασίες,</a:t>
            </a:r>
            <a:r>
              <a:rPr lang="el-GR" sz="2800" dirty="0"/>
              <a:t> ίνωση του υποδορίου ιστού και νέκρωση. </a:t>
            </a:r>
            <a:r>
              <a:rPr lang="el-GR" sz="2800" b="1" dirty="0"/>
              <a:t>Αλωπεκία</a:t>
            </a:r>
            <a:r>
              <a:rPr lang="el-GR" sz="2800" dirty="0"/>
              <a:t> (απόπτωση των τριχών) εμφανίζεται μετά τα 20</a:t>
            </a:r>
            <a:r>
              <a:rPr lang="en-US" sz="2800" dirty="0"/>
              <a:t>Gy </a:t>
            </a:r>
            <a:r>
              <a:rPr lang="el-GR" sz="2800" dirty="0"/>
              <a:t>και συνήθως είναι πρόσκαιρη. </a:t>
            </a:r>
            <a:endParaRPr lang="en-US" sz="2800" dirty="0"/>
          </a:p>
          <a:p>
            <a:r>
              <a:rPr lang="el-GR" sz="2800" i="1" u="sng" dirty="0"/>
              <a:t>αντιμετώπιση των βλαβών</a:t>
            </a:r>
            <a:r>
              <a:rPr lang="en-US" sz="2800" i="1" dirty="0"/>
              <a:t>:</a:t>
            </a:r>
            <a:r>
              <a:rPr lang="el-GR" sz="2800" i="1" dirty="0"/>
              <a:t> χορήγηση </a:t>
            </a:r>
            <a:r>
              <a:rPr lang="el-GR" sz="2800" b="1" i="1" dirty="0"/>
              <a:t>κρεμών και επιθεμάτων</a:t>
            </a:r>
            <a:r>
              <a:rPr lang="el-GR" sz="2800" i="1" dirty="0"/>
              <a:t>, σωστή </a:t>
            </a:r>
            <a:r>
              <a:rPr lang="el-GR" sz="2800" b="1" i="1" dirty="0"/>
              <a:t>φροντίδα του δέρματος, καλό αερισμό της περιοχής, χρήση βαμβακερών ή μεταξωτών ενδυμάτων. </a:t>
            </a:r>
          </a:p>
        </p:txBody>
      </p:sp>
    </p:spTree>
    <p:extLst>
      <p:ext uri="{BB962C8B-B14F-4D97-AF65-F5344CB8AC3E}">
        <p14:creationId xmlns:p14="http://schemas.microsoft.com/office/powerpoint/2010/main" val="226574409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536429F5-5446-4741-B292-36AC2F2895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b="1" i="1" dirty="0"/>
              <a:t>Ξηρά απολέπιση δέρματος αριστερού μαστού</a:t>
            </a:r>
            <a:r>
              <a:rPr lang="el-GR" sz="2800" dirty="0"/>
              <a:t> </a:t>
            </a:r>
            <a:r>
              <a:rPr lang="el-GR" sz="2800" i="1" dirty="0"/>
              <a:t>(οξεία παρενέργεια της ΑΚΘ που υποχώρησε 10-15 ημέρες μετά το τέλος της ΑΚΘ).</a:t>
            </a:r>
            <a:endParaRPr lang="el-GR" sz="2800" dirty="0"/>
          </a:p>
        </p:txBody>
      </p:sp>
      <p:pic>
        <p:nvPicPr>
          <p:cNvPr id="4" name="Picture 2" descr="mastos11">
            <a:extLst>
              <a:ext uri="{FF2B5EF4-FFF2-40B4-BE49-F238E27FC236}">
                <a16:creationId xmlns:a16="http://schemas.microsoft.com/office/drawing/2014/main" id="{3F96FB31-2A9C-48BD-92C9-C29F0B93E0AF}"/>
              </a:ext>
            </a:extLst>
          </p:cNvPr>
          <p:cNvPicPr>
            <a:picLocks noGrp="1"/>
          </p:cNvPicPr>
          <p:nvPr>
            <p:ph idx="1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4" t="49356" r="-372" b="8824"/>
          <a:stretch/>
        </p:blipFill>
        <p:spPr bwMode="auto">
          <a:xfrm>
            <a:off x="1295400" y="1737360"/>
            <a:ext cx="9410700" cy="420624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54637846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8734659-B5FC-44C6-B9D1-960E3C9845C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l-GR" sz="3100" b="1" i="1" dirty="0"/>
              <a:t>Υγρά απολέπιση </a:t>
            </a:r>
            <a:r>
              <a:rPr lang="el-GR" sz="3100" i="1" dirty="0"/>
              <a:t>( οξεία παρενέργεια της ΑΚΘ</a:t>
            </a:r>
            <a:r>
              <a:rPr lang="el-GR" sz="3100" b="1" i="1" dirty="0"/>
              <a:t> </a:t>
            </a:r>
            <a:r>
              <a:rPr lang="el-GR" sz="3100" i="1" dirty="0"/>
              <a:t>που υποχώρησε σε διάστημα 20-25 ημερών περίπου από την ολοκλήρωση της ΑΚΘ) μετά από την ενδεδειγμένη θεραπεία.</a:t>
            </a:r>
            <a:br>
              <a:rPr lang="el-GR" dirty="0"/>
            </a:br>
            <a:endParaRPr lang="el-GR" dirty="0"/>
          </a:p>
        </p:txBody>
      </p:sp>
      <p:pic>
        <p:nvPicPr>
          <p:cNvPr id="4" name="Θέση περιεχομένου 3">
            <a:extLst>
              <a:ext uri="{FF2B5EF4-FFF2-40B4-BE49-F238E27FC236}">
                <a16:creationId xmlns:a16="http://schemas.microsoft.com/office/drawing/2014/main" id="{4BAF2D6C-E49E-4A79-BC7A-B0EF1F840E92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38250" y="2076450"/>
            <a:ext cx="4533900" cy="4114800"/>
          </a:xfrm>
          <a:prstGeom prst="rect">
            <a:avLst/>
          </a:prstGeom>
        </p:spPr>
      </p:pic>
      <p:pic>
        <p:nvPicPr>
          <p:cNvPr id="5" name="Εικόνα 4">
            <a:extLst>
              <a:ext uri="{FF2B5EF4-FFF2-40B4-BE49-F238E27FC236}">
                <a16:creationId xmlns:a16="http://schemas.microsoft.com/office/drawing/2014/main" id="{82049B6C-013B-4B59-ACC1-870D259E0AF5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6096000" y="2076450"/>
            <a:ext cx="5059680" cy="411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098768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927F2CAD-AE66-4C67-851E-2FD5C9B497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28750" y="-571499"/>
            <a:ext cx="10039350" cy="2308860"/>
          </a:xfrm>
        </p:spPr>
        <p:txBody>
          <a:bodyPr>
            <a:normAutofit fontScale="90000"/>
          </a:bodyPr>
          <a:lstStyle/>
          <a:p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b="1" i="1" dirty="0"/>
            </a:br>
            <a:br>
              <a:rPr lang="en-US" sz="3100" b="1" i="1" dirty="0"/>
            </a:br>
            <a:r>
              <a:rPr lang="el-GR" sz="3100" b="1" i="1" dirty="0"/>
              <a:t>Τηλεγγειεκτασίες δέρματος</a:t>
            </a:r>
            <a:r>
              <a:rPr lang="el-GR" sz="3100" dirty="0"/>
              <a:t> </a:t>
            </a:r>
            <a:r>
              <a:rPr lang="el-GR" sz="3100" i="1" dirty="0"/>
              <a:t>(απώτερες παρενέργειες ΑΚΘ).</a:t>
            </a:r>
            <a:br>
              <a:rPr lang="el-GR" dirty="0"/>
            </a:br>
            <a:r>
              <a:rPr lang="el-GR" i="1" dirty="0"/>
              <a:t> </a:t>
            </a:r>
            <a:br>
              <a:rPr lang="el-GR" dirty="0"/>
            </a:br>
            <a:endParaRPr lang="el-GR" dirty="0"/>
          </a:p>
        </p:txBody>
      </p:sp>
      <p:pic>
        <p:nvPicPr>
          <p:cNvPr id="4" name="Θέση περιεχομένου 4">
            <a:extLst>
              <a:ext uri="{FF2B5EF4-FFF2-40B4-BE49-F238E27FC236}">
                <a16:creationId xmlns:a16="http://schemas.microsoft.com/office/drawing/2014/main" id="{90DAD338-B2F6-48B4-B4FC-11474DB7C19E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38250" y="1943101"/>
            <a:ext cx="4857749" cy="3848100"/>
          </a:xfrm>
          <a:prstGeom prst="rect">
            <a:avLst/>
          </a:prstGeom>
        </p:spPr>
      </p:pic>
      <p:pic>
        <p:nvPicPr>
          <p:cNvPr id="5" name="Εικόνα 4">
            <a:extLst>
              <a:ext uri="{FF2B5EF4-FFF2-40B4-BE49-F238E27FC236}">
                <a16:creationId xmlns:a16="http://schemas.microsoft.com/office/drawing/2014/main" id="{BCE67FED-2738-4087-8FC5-2E0D0104543B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6324601" y="1943101"/>
            <a:ext cx="4629150" cy="3848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453105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7851E54B-4ECE-4E78-BDED-640F378D5D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b="1" i="1" dirty="0"/>
              <a:t>Ακμοειδές εξάνθημα</a:t>
            </a:r>
            <a:r>
              <a:rPr lang="el-GR" sz="2800" dirty="0"/>
              <a:t> </a:t>
            </a:r>
            <a:r>
              <a:rPr lang="el-GR" sz="2800" i="1" dirty="0"/>
              <a:t>λόγω συνδυασμού ΑΚΘ και μονοκλωνικού αντισώματος(</a:t>
            </a:r>
            <a:r>
              <a:rPr lang="en-US" sz="2800" i="1" dirty="0"/>
              <a:t>cetuximab</a:t>
            </a:r>
            <a:r>
              <a:rPr lang="el-GR" sz="2800" i="1" dirty="0"/>
              <a:t>), οξεία αντίδραση του δέρματος</a:t>
            </a:r>
            <a:endParaRPr lang="el-GR" sz="2800" dirty="0"/>
          </a:p>
        </p:txBody>
      </p:sp>
      <p:pic>
        <p:nvPicPr>
          <p:cNvPr id="4" name="Picture 2">
            <a:extLst>
              <a:ext uri="{FF2B5EF4-FFF2-40B4-BE49-F238E27FC236}">
                <a16:creationId xmlns:a16="http://schemas.microsoft.com/office/drawing/2014/main" id="{664B670B-457E-4299-B4E1-A99ECE770992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7280" y="1962150"/>
            <a:ext cx="4998720" cy="3867149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5" name="Picture 3">
            <a:extLst>
              <a:ext uri="{FF2B5EF4-FFF2-40B4-BE49-F238E27FC236}">
                <a16:creationId xmlns:a16="http://schemas.microsoft.com/office/drawing/2014/main" id="{A9A40460-BDD0-4917-9E41-D5B39882ED05}"/>
              </a:ext>
            </a:extLst>
          </p:cNvPr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81750" y="1962150"/>
            <a:ext cx="4678680" cy="3867149"/>
          </a:xfrm>
          <a:prstGeom prst="rect">
            <a:avLst/>
          </a:prstGeom>
          <a:noFill/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1259592852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EC277DDC-185F-4527-8DA7-84DE829956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Αντιδράσεις </a:t>
            </a:r>
            <a:r>
              <a:rPr lang="el-GR" b="1" dirty="0"/>
              <a:t>στον στοματικό βλεννογόνο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43CAF9F-64DD-4C7A-ACD8-418C4B15030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algn="just"/>
            <a:r>
              <a:rPr lang="el-GR" sz="2800" dirty="0"/>
              <a:t>Σε ασθενείς που ακτινοβολούνται στην περιοχή της τραχηλο-προσωπικής χώρας. Η βαρύτητα της βλάβης αυξάνεται με τον συνδυασμό των θεραπειών (ταυτόχρονη ή προηγηθείσα ΧΜΘ, μονοκλωνικά αντισώματα κ. α.).</a:t>
            </a:r>
            <a:r>
              <a:rPr lang="el-GR" dirty="0"/>
              <a:t> </a:t>
            </a:r>
          </a:p>
          <a:p>
            <a:pPr algn="just"/>
            <a:r>
              <a:rPr lang="el-GR" sz="2800" dirty="0"/>
              <a:t>Μορφή </a:t>
            </a:r>
            <a:r>
              <a:rPr lang="el-GR" sz="2800" b="1" dirty="0"/>
              <a:t>ερυθήματος</a:t>
            </a:r>
            <a:r>
              <a:rPr lang="el-GR" sz="2800" dirty="0"/>
              <a:t>. Προοδευτικά εμφανίζονται </a:t>
            </a:r>
            <a:r>
              <a:rPr lang="el-GR" sz="2800" b="1" dirty="0"/>
              <a:t>επώδυνες εξελκώσεις, ή αιμορραγικές περιοχές,</a:t>
            </a:r>
            <a:r>
              <a:rPr lang="el-GR" sz="2800" dirty="0"/>
              <a:t> </a:t>
            </a:r>
            <a:r>
              <a:rPr lang="el-GR" sz="2800" b="1" dirty="0"/>
              <a:t>νεκρωτικές κηλίδες </a:t>
            </a:r>
            <a:r>
              <a:rPr lang="el-GR" sz="2800" dirty="0"/>
              <a:t>-που άλλοτε επιμολύνονται και άλλοτε όχι – και αρχίζουν να υποχωρούν 3-4 εβδομάδες μετά την ολοκλήρωση της θεραπείας. </a:t>
            </a:r>
            <a:r>
              <a:rPr lang="el-GR" sz="2800" u="sng" dirty="0"/>
              <a:t>Οι συχνότερες λοιμώξεις που αναπτύσσονται είναι η καντιντίαση και  η ερπητική λοίμωξη.</a:t>
            </a:r>
          </a:p>
        </p:txBody>
      </p:sp>
    </p:spTree>
    <p:extLst>
      <p:ext uri="{BB962C8B-B14F-4D97-AF65-F5344CB8AC3E}">
        <p14:creationId xmlns:p14="http://schemas.microsoft.com/office/powerpoint/2010/main" val="2345051569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D85B50A9-3447-4C35-9D5E-340A640AF7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b="1" i="1" dirty="0"/>
              <a:t>Βλεννογονίτιδα </a:t>
            </a:r>
            <a:r>
              <a:rPr lang="el-GR" sz="2800" i="1" dirty="0"/>
              <a:t>οφειλόμενη σε ταυτόχρονη ΑΚΘ και ΧΜΘ στην περιοχή της τραχηλο-προσωπικής χώρας.</a:t>
            </a:r>
            <a:endParaRPr lang="el-GR" sz="2800" dirty="0"/>
          </a:p>
        </p:txBody>
      </p:sp>
      <p:pic>
        <p:nvPicPr>
          <p:cNvPr id="4" name="Picture 2">
            <a:extLst>
              <a:ext uri="{FF2B5EF4-FFF2-40B4-BE49-F238E27FC236}">
                <a16:creationId xmlns:a16="http://schemas.microsoft.com/office/drawing/2014/main" id="{F7A5973D-C208-4811-930A-AAD80BF1CBA9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18913" y="2130640"/>
            <a:ext cx="5442011" cy="338239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75360332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0144B824-6C5F-476B-BBD6-9A8D3C51B5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l-GR" sz="2800" b="1" i="1" dirty="0"/>
              <a:t>Στοματική</a:t>
            </a:r>
            <a:r>
              <a:rPr lang="el-GR" sz="2800" b="1" dirty="0"/>
              <a:t> </a:t>
            </a:r>
            <a:r>
              <a:rPr lang="el-GR" sz="2800" b="1" i="1" dirty="0"/>
              <a:t>καντιντίαση</a:t>
            </a:r>
            <a:r>
              <a:rPr lang="el-GR" sz="2800" i="1" dirty="0"/>
              <a:t> λόγω συνδυασμού ΑΚΘ και ΧΜΘ. Οξεία βλάβη του στοματικού βλεννογόνου που υποχωρεί με την κατάλληλη αντιβίωση και καλή στοματική υγιεινή μερικές εβδομάδες μετά την ολοκλήρωση της ΑΚΘ</a:t>
            </a:r>
            <a:endParaRPr lang="el-GR" sz="2800" dirty="0"/>
          </a:p>
        </p:txBody>
      </p:sp>
      <p:pic>
        <p:nvPicPr>
          <p:cNvPr id="4" name="Picture 5">
            <a:extLst>
              <a:ext uri="{FF2B5EF4-FFF2-40B4-BE49-F238E27FC236}">
                <a16:creationId xmlns:a16="http://schemas.microsoft.com/office/drawing/2014/main" id="{D6F84E79-15B6-44B5-A1C6-33BA335A0178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7280" y="1737361"/>
            <a:ext cx="4732020" cy="4130040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5" name="Picture 3">
            <a:extLst>
              <a:ext uri="{FF2B5EF4-FFF2-40B4-BE49-F238E27FC236}">
                <a16:creationId xmlns:a16="http://schemas.microsoft.com/office/drawing/2014/main" id="{F3FE9790-D3F6-4035-A041-9FAC1A9434D2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29300" y="1737360"/>
            <a:ext cx="5326380" cy="4130040"/>
          </a:xfrm>
          <a:prstGeom prst="rect">
            <a:avLst/>
          </a:prstGeom>
          <a:noFill/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1953780109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26F5C4B1-7DF1-4388-BA3D-F6DBAFEA31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b="1" i="1" dirty="0"/>
              <a:t>Εικόνα Γωνιακής χειλίτιδας</a:t>
            </a:r>
            <a:endParaRPr lang="el-GR" sz="2800" dirty="0"/>
          </a:p>
        </p:txBody>
      </p:sp>
      <p:pic>
        <p:nvPicPr>
          <p:cNvPr id="4" name="Picture 6">
            <a:extLst>
              <a:ext uri="{FF2B5EF4-FFF2-40B4-BE49-F238E27FC236}">
                <a16:creationId xmlns:a16="http://schemas.microsoft.com/office/drawing/2014/main" id="{30896813-555C-481F-82A4-EB590B2016BC}"/>
              </a:ext>
            </a:extLst>
          </p:cNvPr>
          <p:cNvPicPr>
            <a:picLocks noGrp="1"/>
          </p:cNvPicPr>
          <p:nvPr>
            <p:ph idx="1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308" b="6404"/>
          <a:stretch/>
        </p:blipFill>
        <p:spPr bwMode="auto">
          <a:xfrm>
            <a:off x="2819400" y="2019300"/>
            <a:ext cx="5867399" cy="3790950"/>
          </a:xfrm>
          <a:prstGeom prst="rect">
            <a:avLst/>
          </a:prstGeom>
          <a:noFill/>
          <a:ln>
            <a:noFill/>
          </a:ln>
          <a:effectLst/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68614597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4398C483-76F2-4434-9F44-113121DBB6B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6962" y="229453"/>
            <a:ext cx="10058400" cy="1450757"/>
          </a:xfrm>
        </p:spPr>
        <p:txBody>
          <a:bodyPr>
            <a:normAutofit fontScale="90000"/>
          </a:bodyPr>
          <a:lstStyle/>
          <a:p>
            <a:br>
              <a:rPr lang="el-GR" sz="3100" dirty="0"/>
            </a:br>
            <a:r>
              <a:rPr lang="el-GR" i="1" dirty="0"/>
              <a:t> </a:t>
            </a:r>
            <a:br>
              <a:rPr lang="el-GR" dirty="0"/>
            </a:br>
            <a:r>
              <a:rPr lang="el-GR" sz="3100" b="1" i="1" dirty="0"/>
              <a:t>Α) Εικόνα ξηροστομίας.</a:t>
            </a:r>
            <a:br>
              <a:rPr lang="el-GR" sz="3100" dirty="0"/>
            </a:br>
            <a:r>
              <a:rPr lang="el-GR" sz="3100" b="1" i="1" dirty="0"/>
              <a:t>Β) Οστεοακτινονέκρωση</a:t>
            </a:r>
            <a:r>
              <a:rPr lang="el-GR" sz="3100" i="1" dirty="0"/>
              <a:t> γνάθου.( Απώτερη παρενέργεια νέκρωσης του οστού της γνάθου.)</a:t>
            </a:r>
            <a:endParaRPr lang="el-GR" sz="3100" dirty="0"/>
          </a:p>
        </p:txBody>
      </p:sp>
      <p:pic>
        <p:nvPicPr>
          <p:cNvPr id="4" name="Picture 4">
            <a:extLst>
              <a:ext uri="{FF2B5EF4-FFF2-40B4-BE49-F238E27FC236}">
                <a16:creationId xmlns:a16="http://schemas.microsoft.com/office/drawing/2014/main" id="{5251086C-9516-4BF3-81B2-672E8558845E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11262" y="2091130"/>
            <a:ext cx="4389438" cy="3471470"/>
          </a:xfrm>
          <a:prstGeom prst="rect">
            <a:avLst/>
          </a:prstGeom>
          <a:noFill/>
          <a:ln>
            <a:noFill/>
          </a:ln>
          <a:effectLst/>
        </p:spPr>
      </p:pic>
      <p:pic>
        <p:nvPicPr>
          <p:cNvPr id="5" name="Picture 2">
            <a:extLst>
              <a:ext uri="{FF2B5EF4-FFF2-40B4-BE49-F238E27FC236}">
                <a16:creationId xmlns:a16="http://schemas.microsoft.com/office/drawing/2014/main" id="{C1EF873F-0246-4C6E-BEF1-FDECD7F49BA0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73812" y="2091130"/>
            <a:ext cx="4389438" cy="3471470"/>
          </a:xfrm>
          <a:prstGeom prst="rect">
            <a:avLst/>
          </a:prstGeom>
          <a:solidFill>
            <a:srgbClr val="FFFF99"/>
          </a:solidFill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289968860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6D473C7B-2D3A-4108-9AEA-6D762BB8E1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O </a:t>
            </a:r>
            <a:r>
              <a:rPr lang="el-GR" b="1" dirty="0"/>
              <a:t>τριγμός</a:t>
            </a: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630C2FDD-AB78-4484-933A-0D3AB473713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b="1" dirty="0"/>
              <a:t>τριγμός</a:t>
            </a:r>
            <a:r>
              <a:rPr lang="el-GR" sz="2800" dirty="0"/>
              <a:t> είναι η τονική σύσπαση των μυών της μάσησης που έχει σαν συνέπεια την περιορισμένη ικανότητα του ανοίγματος της γνάθου</a:t>
            </a:r>
            <a:r>
              <a:rPr lang="el-GR" sz="2800" b="1" dirty="0"/>
              <a:t> </a:t>
            </a:r>
            <a:r>
              <a:rPr lang="el-GR" sz="2800" dirty="0"/>
              <a:t>και σχετίζεται με την ακτινοβόληση της κροταφογναθικής άρθρωσης που μακροπρόθεσμα δημιουργεί ίνωση της άρθρωσης.  Είναι βλάβη που εμφανίζεται μήνες ή χρόνια από την ολοκλήρωση της ΑΚΘ και αν αντιμετωπιστεί έγκαιρα και σωστά μπορεί να είναι αναστρέψιμη.  Τα προβλήματα που δημιουργούνται είναι διαταραχές της ομιλίας, της θρέψης και της στοματικής υγιεινής.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320516779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DDB12D44-D0AC-4787-BA29-F3E6B1149B9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Ασθενής με τριγμό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7E0D7429-EB98-4435-A30A-14C6D1639585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95650" y="1962150"/>
            <a:ext cx="5334000" cy="4095750"/>
          </a:xfrm>
          <a:prstGeom prst="rect">
            <a:avLst/>
          </a:prstGeom>
          <a:noFill/>
          <a:ln>
            <a:noFill/>
          </a:ln>
          <a:effectLst/>
        </p:spPr>
      </p:pic>
    </p:spTree>
    <p:extLst>
      <p:ext uri="{BB962C8B-B14F-4D97-AF65-F5344CB8AC3E}">
        <p14:creationId xmlns:p14="http://schemas.microsoft.com/office/powerpoint/2010/main" val="63759644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10948169-8C9D-4392-8BE3-A3864F62984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ακτινοβόληση της τραχηλο-προσωπικής περιοχής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60B21B1-A232-4B8F-830A-F60DB00676B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l-GR" sz="2800" b="1" dirty="0"/>
              <a:t>οίδημα του λάρυγγα</a:t>
            </a:r>
            <a:r>
              <a:rPr lang="el-GR" sz="2800" dirty="0"/>
              <a:t>. Εκδηλώνεται με βράγχος φωνής σταδιακά επιδεινούμενο, βήχα  και σε σπάνιες περιπτώσεις δυσκολία στην αναπνοή. Αντιμετωπίζεται με λήψη κορτικοειδών, και είναι αναστρέψιμη βλάβη.</a:t>
            </a:r>
          </a:p>
          <a:p>
            <a:endParaRPr lang="el-GR" sz="2800" dirty="0"/>
          </a:p>
        </p:txBody>
      </p:sp>
    </p:spTree>
    <p:extLst>
      <p:ext uri="{BB962C8B-B14F-4D97-AF65-F5344CB8AC3E}">
        <p14:creationId xmlns:p14="http://schemas.microsoft.com/office/powerpoint/2010/main" val="387116249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B2BFA00-79F7-47F3-9C36-97342807AF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ακτινοβόληση του μεσοθωρακίου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DF1B9981-1384-4C48-A1A3-FC08F33C52F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b="1" dirty="0"/>
              <a:t>Οισοφαγίτιδα</a:t>
            </a:r>
            <a:r>
              <a:rPr lang="en-US" sz="2800" b="1" dirty="0"/>
              <a:t>:</a:t>
            </a:r>
            <a:r>
              <a:rPr lang="el-GR" sz="2800" dirty="0"/>
              <a:t> δυσκαταποσία κυρίως στα υγρά και άλγος, κυρίως από την 3</a:t>
            </a:r>
            <a:r>
              <a:rPr lang="el-GR" sz="2800" baseline="30000" dirty="0"/>
              <a:t>η</a:t>
            </a:r>
            <a:r>
              <a:rPr lang="el-GR" sz="2800" dirty="0"/>
              <a:t> εβδομάδα της ΑΚΘ. </a:t>
            </a:r>
            <a:r>
              <a:rPr lang="el-GR" sz="2800" u="sng" dirty="0"/>
              <a:t>Αντιμετωπίζεται</a:t>
            </a:r>
            <a:r>
              <a:rPr lang="el-GR" sz="2800" dirty="0"/>
              <a:t> με τοπικά αναισθητικά, αντιόξινα, αποφυγή αεριούχων και αλκοολούχων ποτών, λήψη υπερθερμιδικών ρευστών τροφών, καθώς και αποφυγή όξινων τροφών και ακραίων θερμοκρασιών. Σε ορισμένες περιπτώσεις χορηγείται αντιμυκιτιασική αγωγή. </a:t>
            </a:r>
            <a:r>
              <a:rPr lang="el-GR" sz="2800" b="1" dirty="0"/>
              <a:t> </a:t>
            </a:r>
            <a:endParaRPr lang="el-GR" sz="2800" dirty="0"/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732626195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8323CADB-ED82-409D-96BE-FD143CCC42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Ακτινοβόληση πνεύμονος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B0621CEE-39CC-4DB3-AAD3-ECA55C6094D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l-GR" sz="2800" b="1" dirty="0"/>
              <a:t>Πνευμονίτιδα</a:t>
            </a:r>
            <a:r>
              <a:rPr lang="el-GR" sz="2800" dirty="0"/>
              <a:t> είναι μια αντίδραση του πνευμονικού παρεγχύματος που συνίσταται </a:t>
            </a:r>
            <a:r>
              <a:rPr lang="el-GR" sz="2800" u="sng" dirty="0"/>
              <a:t>στην παραγωγή  κυψελιδικού εξιδρώματος</a:t>
            </a:r>
            <a:r>
              <a:rPr lang="el-GR" sz="2800" dirty="0"/>
              <a:t>. Μπορεί να εκδηλωθεί </a:t>
            </a:r>
            <a:r>
              <a:rPr lang="el-GR" sz="2800" b="1" dirty="0"/>
              <a:t>με βήχα, πυρετό ή και δύσπνοια </a:t>
            </a:r>
            <a:r>
              <a:rPr lang="el-GR" sz="2800" dirty="0"/>
              <a:t>ανάλογα με την έκταση του πνεύμονα που ακτινοβολήθηκε.</a:t>
            </a:r>
          </a:p>
          <a:p>
            <a:r>
              <a:rPr lang="el-GR" sz="2800" dirty="0"/>
              <a:t>Εμφανίζεται συνήθως 3-10 εβδομάδες μετά την ΑΚΘ και νωρίτερα όταν έχει προηγηθεί ΧΜΘ.</a:t>
            </a:r>
          </a:p>
          <a:p>
            <a:r>
              <a:rPr lang="el-GR" sz="2800" dirty="0"/>
              <a:t>Αντιμετωπίζεται με λήψη κορτικοειδών και αντιβιοτικών και χορήγηση οξυγόνου όπου χρειάζεται.</a:t>
            </a:r>
          </a:p>
          <a:p>
            <a:r>
              <a:rPr lang="el-GR" sz="2800" dirty="0"/>
              <a:t>Πλημμελής αντιμετώπιση ή υποκλινική  νόσος αναπτύσσει σταδιακά ουλώδη ιστό που λέγεται πνευμονική </a:t>
            </a:r>
            <a:r>
              <a:rPr lang="el-GR" sz="2800" b="1" dirty="0"/>
              <a:t>ίνωση.</a:t>
            </a:r>
            <a:endParaRPr lang="el-GR" sz="2800" dirty="0"/>
          </a:p>
        </p:txBody>
      </p:sp>
    </p:spTree>
    <p:extLst>
      <p:ext uri="{BB962C8B-B14F-4D97-AF65-F5344CB8AC3E}">
        <p14:creationId xmlns:p14="http://schemas.microsoft.com/office/powerpoint/2010/main" val="2714001349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B94B7D61-A8B4-4CAA-9D5D-90FC757A93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00150" y="-62863"/>
            <a:ext cx="9955530" cy="1800224"/>
          </a:xfrm>
        </p:spPr>
        <p:txBody>
          <a:bodyPr>
            <a:normAutofit/>
          </a:bodyPr>
          <a:lstStyle/>
          <a:p>
            <a:br>
              <a:rPr lang="el-GR" dirty="0"/>
            </a:br>
            <a:r>
              <a:rPr lang="el-GR" sz="2700" b="1" i="1" dirty="0"/>
              <a:t>Πεδίο ΑΚΘ σε καρκίνο πνεύμονα και διάμεση πνευμονίτης </a:t>
            </a:r>
            <a:r>
              <a:rPr lang="el-GR" sz="2700" i="1" dirty="0"/>
              <a:t>(υποξία ή οξεία αντίδραση που</a:t>
            </a:r>
            <a:r>
              <a:rPr lang="el-GR" sz="2700" b="1" i="1" dirty="0"/>
              <a:t> </a:t>
            </a:r>
            <a:r>
              <a:rPr lang="el-GR" sz="2700" i="1" dirty="0"/>
              <a:t>είναι αναστρέψιμη μόνο όταν αντιμετωπιστεί άμεσα με λήψη κορτιζόνης και αντιβίωσης)</a:t>
            </a:r>
            <a:endParaRPr lang="el-GR" sz="2700" dirty="0"/>
          </a:p>
        </p:txBody>
      </p:sp>
      <p:pic>
        <p:nvPicPr>
          <p:cNvPr id="4" name="Picture 5" descr="pneumonitis01a">
            <a:extLst>
              <a:ext uri="{FF2B5EF4-FFF2-40B4-BE49-F238E27FC236}">
                <a16:creationId xmlns:a16="http://schemas.microsoft.com/office/drawing/2014/main" id="{61BDA03C-37F8-451F-95C2-B1E7E928A332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00150" y="1943100"/>
            <a:ext cx="4114800" cy="398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 descr="pneumonitis01">
            <a:extLst>
              <a:ext uri="{FF2B5EF4-FFF2-40B4-BE49-F238E27FC236}">
                <a16:creationId xmlns:a16="http://schemas.microsoft.com/office/drawing/2014/main" id="{969B4200-80A1-413C-AE4A-B4D0EDBA288E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4950" y="1943100"/>
            <a:ext cx="4838700" cy="39814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99979819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4E9A3723-EFB9-4DC6-BB30-81B14EBE3B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i="1" dirty="0"/>
              <a:t>Επιδεινούμενη </a:t>
            </a:r>
            <a:r>
              <a:rPr lang="el-GR" sz="2800" b="1" i="1" dirty="0"/>
              <a:t>ακτινική πνευμονίτης</a:t>
            </a:r>
            <a:r>
              <a:rPr lang="el-GR" sz="2800" i="1" dirty="0"/>
              <a:t> στον δεξιό πνεύμονα (οξεία ή </a:t>
            </a:r>
            <a:r>
              <a:rPr lang="el-GR" sz="2800" i="1" dirty="0" err="1"/>
              <a:t>υποξεία</a:t>
            </a:r>
            <a:r>
              <a:rPr lang="el-GR" sz="2800" i="1" dirty="0"/>
              <a:t> </a:t>
            </a:r>
            <a:r>
              <a:rPr lang="el-GR" sz="2800" i="1" dirty="0" err="1"/>
              <a:t>τοξικότης</a:t>
            </a:r>
            <a:endParaRPr lang="el-GR" sz="2800" dirty="0"/>
          </a:p>
        </p:txBody>
      </p:sp>
      <p:pic>
        <p:nvPicPr>
          <p:cNvPr id="4" name="Grafik 13">
            <a:extLst>
              <a:ext uri="{FF2B5EF4-FFF2-40B4-BE49-F238E27FC236}">
                <a16:creationId xmlns:a16="http://schemas.microsoft.com/office/drawing/2014/main" id="{FB17AB92-7B55-4256-9D15-6448EB16577B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52550" y="2038350"/>
            <a:ext cx="4038600" cy="3856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8" descr="pneumonitis02">
            <a:extLst>
              <a:ext uri="{FF2B5EF4-FFF2-40B4-BE49-F238E27FC236}">
                <a16:creationId xmlns:a16="http://schemas.microsoft.com/office/drawing/2014/main" id="{E8AFE15E-9E48-4D55-8CED-C2AC48D65AAD}"/>
              </a:ext>
            </a:extLst>
          </p:cNvPr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038350"/>
            <a:ext cx="4419600" cy="3856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44992299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176972C3-1765-4000-B57F-1632B17CFC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b="1" dirty="0"/>
              <a:t>Περικαρδίτιδα</a:t>
            </a:r>
            <a:endParaRPr lang="el-GR" sz="2800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0E3B79C9-383A-462B-B89F-1F44ECFC538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/>
            <a:r>
              <a:rPr lang="el-GR" sz="2800" b="1" dirty="0"/>
              <a:t>Περικαρδίτιδα</a:t>
            </a:r>
            <a:r>
              <a:rPr lang="el-GR" sz="2800" dirty="0"/>
              <a:t> ( ανάπτυξη υγρού μεταξύ της καρδιάς και του περικαρδίου) είναι μια υποξία ή απώτερη παρενέργεια της ΑΚΘ σε συνδυασμό με κάποια χημειοθεραπευτικά που εκδηλώνεται  ανάλογα με τον όγκο της καρδιάς που ακτινοβολήθηκε. Η συνολική δόση που επιφέρει τέτοιες βλάβες υπερβαίνει  τα 50</a:t>
            </a:r>
            <a:r>
              <a:rPr lang="en-US" sz="2800" dirty="0"/>
              <a:t>Gy</a:t>
            </a:r>
            <a:r>
              <a:rPr lang="el-GR" sz="2800" dirty="0"/>
              <a:t> για ΑΚΘ 25% της καρδιάς,  ή τα 45</a:t>
            </a:r>
            <a:r>
              <a:rPr lang="en-US" sz="2800" dirty="0"/>
              <a:t>Gy </a:t>
            </a:r>
            <a:r>
              <a:rPr lang="el-GR" sz="2800" dirty="0"/>
              <a:t>σε ακτινοβόληση περισσότερο του 65% του όγκου της.</a:t>
            </a:r>
          </a:p>
        </p:txBody>
      </p:sp>
    </p:spTree>
    <p:extLst>
      <p:ext uri="{BB962C8B-B14F-4D97-AF65-F5344CB8AC3E}">
        <p14:creationId xmlns:p14="http://schemas.microsoft.com/office/powerpoint/2010/main" val="304591613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60CCD3C4-770D-4167-AD6D-1AD8ABE7C2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ΑΚΘ ΚΝΣ 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F498C2F0-CBDE-4C2B-B4A5-7DCEF3D8B6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l-GR" sz="2800" dirty="0"/>
              <a:t>αν και τα νευρικά κύτταρα είναι ανθεκτικά στην ακτινοβολία, είναι δυνατόν να παρουσιαστούν πολλά και σοβαρά προβλήματα.</a:t>
            </a:r>
          </a:p>
          <a:p>
            <a:r>
              <a:rPr lang="el-GR" sz="2800" b="1" dirty="0"/>
              <a:t>άμεσες βλάβες</a:t>
            </a:r>
            <a:r>
              <a:rPr lang="en-US" sz="2800" b="1" dirty="0"/>
              <a:t>: </a:t>
            </a:r>
            <a:r>
              <a:rPr lang="el-GR" sz="2800" b="1" dirty="0"/>
              <a:t>η κεφαλαλγία</a:t>
            </a:r>
            <a:r>
              <a:rPr lang="el-GR" sz="2800" dirty="0"/>
              <a:t>,  οι </a:t>
            </a:r>
            <a:r>
              <a:rPr lang="el-GR" sz="2800" b="1" dirty="0"/>
              <a:t>διανοητικές και νευρολογικές διαταραχές, η υπνηλία και η εγκεφαλίτιδα</a:t>
            </a:r>
            <a:r>
              <a:rPr lang="el-GR" sz="2800" dirty="0"/>
              <a:t> που σχετίζονται κυρίως με οίδημα στην περιοχή της ΑΚΘ. </a:t>
            </a:r>
            <a:endParaRPr lang="en-US" sz="2800" dirty="0"/>
          </a:p>
          <a:p>
            <a:r>
              <a:rPr lang="el-GR" sz="2800" b="1" dirty="0"/>
              <a:t>απώτερη παρενέργεια </a:t>
            </a:r>
            <a:r>
              <a:rPr lang="el-GR" sz="2800" dirty="0"/>
              <a:t>αναφέρουμε την </a:t>
            </a:r>
            <a:r>
              <a:rPr lang="el-GR" sz="2800" b="1" dirty="0"/>
              <a:t>γλοίωση και την νέκρωση του εγκεφάλου</a:t>
            </a:r>
            <a:r>
              <a:rPr lang="el-GR" sz="2800" dirty="0"/>
              <a:t> (ανάλογα με το μέγεθος του πεδίου ΑΚΘ την ημερήσια δόση και την συγχορήγηση ΧΜΘ)</a:t>
            </a:r>
            <a:r>
              <a:rPr lang="en-US" sz="2800" dirty="0"/>
              <a:t>.</a:t>
            </a:r>
            <a:endParaRPr lang="el-GR" sz="2800" b="1" dirty="0"/>
          </a:p>
        </p:txBody>
      </p:sp>
    </p:spTree>
    <p:extLst>
      <p:ext uri="{BB962C8B-B14F-4D97-AF65-F5344CB8AC3E}">
        <p14:creationId xmlns:p14="http://schemas.microsoft.com/office/powerpoint/2010/main" val="2448519560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992CA84C-8202-48EC-AE4F-573B28CE05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800" b="1" dirty="0"/>
              <a:t>A</a:t>
            </a:r>
            <a:r>
              <a:rPr lang="el-GR" sz="2800" b="1" dirty="0"/>
              <a:t>ΚΘ  του νωτιαίου μυελού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CCF5E54B-AB37-40E2-9135-09EDCA1B462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algn="just"/>
            <a:r>
              <a:rPr lang="el-GR" sz="2800" dirty="0"/>
              <a:t>Είναι αποδεκτή συνολική δόση τα 45 </a:t>
            </a:r>
            <a:r>
              <a:rPr lang="en-US" sz="2800" dirty="0"/>
              <a:t>Gy </a:t>
            </a:r>
            <a:r>
              <a:rPr lang="el-GR" sz="2800" dirty="0"/>
              <a:t>για μέγεθος πεδίου ύψους 10 εκ.</a:t>
            </a:r>
            <a:endParaRPr lang="en-US" sz="2800" dirty="0"/>
          </a:p>
          <a:p>
            <a:pPr algn="just"/>
            <a:r>
              <a:rPr lang="el-GR" sz="2800" b="1" dirty="0"/>
              <a:t>Αισθητικές και κινητικές</a:t>
            </a:r>
            <a:r>
              <a:rPr lang="el-GR" sz="2800" dirty="0"/>
              <a:t> </a:t>
            </a:r>
            <a:r>
              <a:rPr lang="el-GR" sz="2800" b="1" dirty="0"/>
              <a:t>διαταραχές</a:t>
            </a:r>
            <a:r>
              <a:rPr lang="el-GR" sz="2800" dirty="0"/>
              <a:t> ή </a:t>
            </a:r>
            <a:r>
              <a:rPr lang="el-GR" sz="2800" b="1" dirty="0"/>
              <a:t>διαταραχές ελέγχου των σφιγκτήρων</a:t>
            </a:r>
            <a:r>
              <a:rPr lang="el-GR" sz="2800" dirty="0"/>
              <a:t> μπορεί να εμφανιστούν κατά την διάρκεια της ΑΚΘ και αντιμετωπίζονται με χορήγηση κορτιζόνης.  </a:t>
            </a:r>
          </a:p>
          <a:p>
            <a:pPr algn="just"/>
            <a:r>
              <a:rPr lang="el-GR" sz="2800" dirty="0"/>
              <a:t>Μεγάλη προσοχή πρέπει να δίδεται κατά την ΑΚΘ της σπονδυλικής στήλης για την αποφυγή </a:t>
            </a:r>
            <a:r>
              <a:rPr lang="el-GR" sz="2800" b="1" dirty="0"/>
              <a:t>εγκάρσιας μυελίτιδας</a:t>
            </a:r>
            <a:r>
              <a:rPr lang="el-GR" sz="2800" dirty="0"/>
              <a:t> (με αποτέλεσμα την προοδευτική νέκρωση και της κινητικής και της αισθητικής οδού στο τμήμα εκείνο του νωτιαίου μυελού, με αποτέλεσμα την μόνιμη  αναπηρία του  ασθενούς). </a:t>
            </a:r>
          </a:p>
          <a:p>
            <a:pPr algn="just"/>
            <a:r>
              <a:rPr lang="el-GR" sz="2800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65280745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5B067D8-5224-4C57-8AFD-40CACE7B73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ΑΚΘ Οφθαλμού 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CD6AFB98-B4C9-4A26-8203-BC6808C498A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l-GR" sz="2800" dirty="0"/>
              <a:t>Ιδιαίτερη ευαισθησία έχει </a:t>
            </a:r>
            <a:r>
              <a:rPr lang="el-GR" sz="2800" u="sng" dirty="0"/>
              <a:t>ο φακός </a:t>
            </a:r>
            <a:r>
              <a:rPr lang="el-GR" sz="2800" dirty="0"/>
              <a:t>του οποίου η ανοχή είναι μόλις 400 </a:t>
            </a:r>
            <a:r>
              <a:rPr lang="en-US" sz="2800" dirty="0"/>
              <a:t>cGy</a:t>
            </a:r>
            <a:r>
              <a:rPr lang="el-GR" sz="2800" dirty="0"/>
              <a:t>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b="1" dirty="0"/>
              <a:t>Ξηροφθαλμία</a:t>
            </a:r>
            <a:r>
              <a:rPr lang="el-GR" sz="2800" dirty="0"/>
              <a:t> η συνηθέστερη υποξία ακτινική βλάβη που αντιμετωπίζεται φαρμακευτικά.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</a:t>
            </a:r>
            <a:r>
              <a:rPr lang="el-GR" sz="2800" b="1" dirty="0"/>
              <a:t>Καταρράκτης</a:t>
            </a:r>
            <a:r>
              <a:rPr lang="el-GR" sz="2800" dirty="0"/>
              <a:t> είναι η συνηθέστερη απώτερη παρενέργεια, η </a:t>
            </a:r>
            <a:r>
              <a:rPr lang="el-GR" sz="2800" b="1" dirty="0"/>
              <a:t>ελάττωση της οπτικής οξύτητας, 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b="1" dirty="0"/>
              <a:t>Τύφλωση </a:t>
            </a:r>
            <a:r>
              <a:rPr lang="el-GR" sz="2800" dirty="0"/>
              <a:t>(εξαιρετικά σπάνια). </a:t>
            </a:r>
          </a:p>
        </p:txBody>
      </p:sp>
    </p:spTree>
    <p:extLst>
      <p:ext uri="{BB962C8B-B14F-4D97-AF65-F5344CB8AC3E}">
        <p14:creationId xmlns:p14="http://schemas.microsoft.com/office/powerpoint/2010/main" val="1293769931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F476966F-F504-4E37-BB0D-19A363B8DB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ΑΚΘ των οστών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E7CF27B5-F064-4E2B-90AC-F7278F2C961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l-GR" sz="2800" b="1" dirty="0"/>
              <a:t>νέκρωση και αυτόματα</a:t>
            </a:r>
            <a:r>
              <a:rPr lang="el-GR" sz="2800" dirty="0"/>
              <a:t> </a:t>
            </a:r>
            <a:r>
              <a:rPr lang="el-GR" sz="2800" b="1" dirty="0"/>
              <a:t>κατάγματα</a:t>
            </a:r>
            <a:r>
              <a:rPr lang="el-GR" sz="2800" dirty="0"/>
              <a:t>.</a:t>
            </a:r>
          </a:p>
          <a:p>
            <a:r>
              <a:rPr lang="el-GR" sz="2800" dirty="0"/>
              <a:t>Ιδιαίτερη προσοχή χρειάζεται </a:t>
            </a:r>
            <a:r>
              <a:rPr lang="el-GR" sz="2800" u="sng" dirty="0"/>
              <a:t>όταν ακτινοβολούνται παιδιά </a:t>
            </a:r>
            <a:r>
              <a:rPr lang="el-GR" sz="2800" dirty="0"/>
              <a:t>κυρίως </a:t>
            </a:r>
            <a:r>
              <a:rPr lang="el-GR" sz="2800" i="1" u="sng" dirty="0"/>
              <a:t>πυρήνες οστέωσης </a:t>
            </a:r>
            <a:r>
              <a:rPr lang="el-GR" sz="2800" dirty="0"/>
              <a:t>γιατί κατά την ανάπτυξη του σκελετού, μετά από κάποια χρόνια, </a:t>
            </a:r>
            <a:r>
              <a:rPr lang="el-GR" sz="2800" b="1" dirty="0"/>
              <a:t>εμφανίζονται δυσμορφίες και αναπηρίες.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3609392314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B92D2F7D-F570-493D-8CC4-CFA3050BBB1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l-GR" sz="3100" b="1" i="1" dirty="0"/>
              <a:t>Οστεονέκρωση </a:t>
            </a:r>
            <a:r>
              <a:rPr lang="el-GR" sz="3100" i="1" dirty="0"/>
              <a:t>και παθολογικό κάταγμα στην άρθρωση του γόνατος.</a:t>
            </a:r>
            <a:br>
              <a:rPr lang="el-GR" dirty="0"/>
            </a:br>
            <a:endParaRPr lang="el-GR" dirty="0"/>
          </a:p>
        </p:txBody>
      </p:sp>
      <p:pic>
        <p:nvPicPr>
          <p:cNvPr id="4" name="Picture 2">
            <a:extLst>
              <a:ext uri="{FF2B5EF4-FFF2-40B4-BE49-F238E27FC236}">
                <a16:creationId xmlns:a16="http://schemas.microsoft.com/office/drawing/2014/main" id="{4E4CE258-5E4D-474C-9591-3B8C34DF52B8}"/>
              </a:ext>
            </a:extLst>
          </p:cNvPr>
          <p:cNvPicPr>
            <a:picLocks noGrp="1"/>
          </p:cNvPicPr>
          <p:nvPr>
            <p:ph idx="1"/>
          </p:nvPr>
        </p:nvPicPr>
        <p:blipFill>
          <a:blip r:embed="rId2" cstate="print"/>
          <a:srcRect l="53116" t="33385" r="13654" b="7077"/>
          <a:stretch>
            <a:fillRect/>
          </a:stretch>
        </p:blipFill>
        <p:spPr bwMode="auto">
          <a:xfrm>
            <a:off x="7554686" y="1420586"/>
            <a:ext cx="4095749" cy="4819650"/>
          </a:xfrm>
          <a:prstGeom prst="rect">
            <a:avLst/>
          </a:prstGeom>
          <a:noFill/>
        </p:spPr>
      </p:pic>
      <p:sp>
        <p:nvSpPr>
          <p:cNvPr id="5" name="Ορθογώνιο 4">
            <a:extLst>
              <a:ext uri="{FF2B5EF4-FFF2-40B4-BE49-F238E27FC236}">
                <a16:creationId xmlns:a16="http://schemas.microsoft.com/office/drawing/2014/main" id="{BD9CAF66-9DEC-46D0-9B9B-90A4D2876362}"/>
              </a:ext>
            </a:extLst>
          </p:cNvPr>
          <p:cNvSpPr/>
          <p:nvPr/>
        </p:nvSpPr>
        <p:spPr>
          <a:xfrm>
            <a:off x="1371600" y="1910444"/>
            <a:ext cx="5470071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l-GR" sz="2400" dirty="0"/>
              <a:t>Παθολογικά κατάγματα συμβαίνουν στο 7% .</a:t>
            </a:r>
          </a:p>
          <a:p>
            <a:pPr>
              <a:buNone/>
            </a:pPr>
            <a:r>
              <a:rPr lang="el-GR" sz="2400" dirty="0"/>
              <a:t>Τα μισά παρατηρούνται στις 4 πρώτες εβδομάδες μετά την ΑΚΘ</a:t>
            </a:r>
            <a:r>
              <a:rPr lang="en-US" sz="2400" dirty="0"/>
              <a:t> </a:t>
            </a:r>
            <a:r>
              <a:rPr lang="el-GR" sz="2400" dirty="0"/>
              <a:t>και τα υπόλοιπα στο διάστημα 6 μήνες έως και 2 χρόνια μετά την ακτινοθεραπεία</a:t>
            </a:r>
          </a:p>
        </p:txBody>
      </p:sp>
    </p:spTree>
    <p:extLst>
      <p:ext uri="{BB962C8B-B14F-4D97-AF65-F5344CB8AC3E}">
        <p14:creationId xmlns:p14="http://schemas.microsoft.com/office/powerpoint/2010/main" val="322242187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Θέση κειμένου 8"/>
          <p:cNvSpPr>
            <a:spLocks noGrp="1"/>
          </p:cNvSpPr>
          <p:nvPr>
            <p:ph type="body" sz="half" idx="2"/>
          </p:nvPr>
        </p:nvSpPr>
        <p:spPr/>
        <p:txBody>
          <a:bodyPr>
            <a:normAutofit/>
          </a:bodyPr>
          <a:lstStyle/>
          <a:p>
            <a:r>
              <a:rPr lang="el-GR" sz="2400" dirty="0"/>
              <a:t>Οστεονέκρωση της μηριαίας κεφαλής του Αρ. ισχίου (βέλος).</a:t>
            </a:r>
          </a:p>
        </p:txBody>
      </p:sp>
      <p:pic>
        <p:nvPicPr>
          <p:cNvPr id="1026" name="Picture 2" descr="C:\Users\ersi\Desktop\οστεονέκρωση 1.png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99050" y="1405382"/>
            <a:ext cx="5111750" cy="35884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0521718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/>
          <p:cNvSpPr>
            <a:spLocks noGrp="1"/>
          </p:cNvSpPr>
          <p:nvPr>
            <p:ph type="title"/>
          </p:nvPr>
        </p:nvSpPr>
        <p:spPr>
          <a:xfrm>
            <a:off x="1981200" y="274638"/>
            <a:ext cx="2602632" cy="5962674"/>
          </a:xfrm>
        </p:spPr>
        <p:txBody>
          <a:bodyPr>
            <a:normAutofit/>
          </a:bodyPr>
          <a:lstStyle/>
          <a:p>
            <a:pPr algn="l"/>
            <a:r>
              <a:rPr lang="el-GR" sz="2400" b="1" dirty="0"/>
              <a:t>Εγκαρσία μυελίτης λόγω ΑΚΘ. </a:t>
            </a:r>
            <a:br>
              <a:rPr lang="el-GR" sz="2400" dirty="0"/>
            </a:br>
            <a:r>
              <a:rPr lang="el-GR" sz="2400" dirty="0"/>
              <a:t> Φαίνονται οι αλλοιώσεις της λευκής ουσίας στις Τ2 ακολουθίες στην </a:t>
            </a:r>
            <a:r>
              <a:rPr lang="en-US" sz="2400" dirty="0"/>
              <a:t>MRI</a:t>
            </a:r>
            <a:r>
              <a:rPr lang="el-GR" sz="2400" dirty="0"/>
              <a:t> (βέλος).</a:t>
            </a:r>
          </a:p>
        </p:txBody>
      </p:sp>
      <p:pic>
        <p:nvPicPr>
          <p:cNvPr id="3074" name="Picture 2" descr="C:\Users\ersi\Desktop\μυελίτης.jpg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55840" y="1628801"/>
            <a:ext cx="5544428" cy="45259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4318240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Θέση κειμένου 3"/>
          <p:cNvSpPr>
            <a:spLocks noGrp="1"/>
          </p:cNvSpPr>
          <p:nvPr>
            <p:ph type="body" sz="half" idx="2"/>
          </p:nvPr>
        </p:nvSpPr>
        <p:spPr>
          <a:xfrm>
            <a:off x="92973" y="476672"/>
            <a:ext cx="3896321" cy="5976664"/>
          </a:xfrm>
        </p:spPr>
        <p:txBody>
          <a:bodyPr>
            <a:noAutofit/>
          </a:bodyPr>
          <a:lstStyle/>
          <a:p>
            <a:r>
              <a:rPr lang="el-GR" sz="2400" dirty="0"/>
              <a:t>Η οστεονέκρωση εμφανίζεται ως η αποκάλυψη στο στοματικό περιβάλλον νεκρωμένου ανάγγειου οστού , που ανάλογα με το στάδιο εξέλιξης μπορεί να συνοδεύεται από πόνο και φλεγμονή ή να οδηγεί σε κατάγματα και εκτεταμένη οστεόλυση. </a:t>
            </a:r>
          </a:p>
        </p:txBody>
      </p:sp>
      <p:pic>
        <p:nvPicPr>
          <p:cNvPr id="2050" name="Picture 2" descr="C:\Users\ersi\Desktop\oοστεονέκρωση 2.jpg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31905" y="1916832"/>
            <a:ext cx="4896543" cy="280831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204952618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4204331-D066-46A2-9EEF-42E5D2A702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l-GR" sz="2700" b="1" i="1" dirty="0"/>
              <a:t>Ατροφία</a:t>
            </a:r>
            <a:r>
              <a:rPr lang="el-GR" sz="2700" i="1" dirty="0"/>
              <a:t> κνήμης (μετά από 20 χρόνια) λόγω ΑΚΘ σε παιδική ηλικία που οδήγησε σε πλημμελή ανάπτυξη των οστών της κνήμης και μυϊκή ατροφία (απώτερα αποτελέσματα της ΑΚΘ) </a:t>
            </a:r>
            <a:br>
              <a:rPr lang="el-GR" dirty="0"/>
            </a:br>
            <a:endParaRPr lang="el-GR" dirty="0"/>
          </a:p>
        </p:txBody>
      </p:sp>
      <p:pic>
        <p:nvPicPr>
          <p:cNvPr id="4" name="Picture 2">
            <a:extLst>
              <a:ext uri="{FF2B5EF4-FFF2-40B4-BE49-F238E27FC236}">
                <a16:creationId xmlns:a16="http://schemas.microsoft.com/office/drawing/2014/main" id="{782B97E7-47CE-4F33-BDAA-7729453CDE0C}"/>
              </a:ext>
            </a:extLst>
          </p:cNvPr>
          <p:cNvPicPr>
            <a:picLocks noGrp="1"/>
          </p:cNvPicPr>
          <p:nvPr>
            <p:ph idx="1"/>
          </p:nvPr>
        </p:nvPicPr>
        <p:blipFill rotWithShape="1">
          <a:blip r:embed="rId2" cstate="print"/>
          <a:srcRect l="5958" t="41707" r="79414" b="5870"/>
          <a:stretch/>
        </p:blipFill>
        <p:spPr bwMode="auto">
          <a:xfrm>
            <a:off x="2402904" y="1737360"/>
            <a:ext cx="2808542" cy="453009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6" name="Picture 2">
            <a:extLst>
              <a:ext uri="{FF2B5EF4-FFF2-40B4-BE49-F238E27FC236}">
                <a16:creationId xmlns:a16="http://schemas.microsoft.com/office/drawing/2014/main" id="{782B97E7-47CE-4F33-BDAA-7729453CDE0C}"/>
              </a:ext>
            </a:extLst>
          </p:cNvPr>
          <p:cNvPicPr/>
          <p:nvPr/>
        </p:nvPicPr>
        <p:blipFill rotWithShape="1">
          <a:blip r:embed="rId2" cstate="print"/>
          <a:srcRect l="65555" t="43155" r="12774" b="3263"/>
          <a:stretch/>
        </p:blipFill>
        <p:spPr bwMode="auto">
          <a:xfrm>
            <a:off x="5211446" y="1737359"/>
            <a:ext cx="3113404" cy="4834037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85269462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E9F8714F-880A-4B0E-8B1A-E7741C3310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ΑΚΘ της κοιλιακής χώρας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8AB513FD-0AC3-4FAC-98E1-404A4386997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9150" y="1845734"/>
            <a:ext cx="10336530" cy="4345516"/>
          </a:xfrm>
        </p:spPr>
        <p:txBody>
          <a:bodyPr>
            <a:noAutofit/>
          </a:bodyPr>
          <a:lstStyle/>
          <a:p>
            <a:r>
              <a:rPr lang="el-GR" sz="2400" b="1" dirty="0"/>
              <a:t>οξεία κυστίτιδα, χρόνια κυστίτιδα</a:t>
            </a:r>
            <a:r>
              <a:rPr lang="el-GR" sz="2400" dirty="0"/>
              <a:t> ή δημιουργία </a:t>
            </a:r>
            <a:r>
              <a:rPr lang="el-GR" sz="2400" b="1" dirty="0"/>
              <a:t>καρκίνου ουροδόχου κύστης</a:t>
            </a:r>
          </a:p>
          <a:p>
            <a:r>
              <a:rPr lang="el-GR" sz="2400" u="sng" dirty="0"/>
              <a:t>Οι ουρητήρες </a:t>
            </a:r>
            <a:r>
              <a:rPr lang="el-GR" sz="2400" dirty="0"/>
              <a:t>εμφανίζουν απώτερες παρενέργειες που είναι </a:t>
            </a:r>
            <a:r>
              <a:rPr lang="el-GR" sz="2400" b="1" dirty="0"/>
              <a:t>στένωση  και απόφραξη</a:t>
            </a:r>
            <a:r>
              <a:rPr lang="el-GR" sz="2400" dirty="0"/>
              <a:t>.</a:t>
            </a:r>
          </a:p>
          <a:p>
            <a:r>
              <a:rPr lang="el-GR" sz="2400" u="sng" dirty="0"/>
              <a:t>Οι ωοθήκες και οι όρχεις </a:t>
            </a:r>
            <a:r>
              <a:rPr lang="el-GR" sz="2400" dirty="0"/>
              <a:t>είναι όργανα ιδιαίτερα ευαίσθητα στην ΑΚΘ και η υπερ-ακτινοβόληση τους οδηγούν σε </a:t>
            </a:r>
            <a:r>
              <a:rPr lang="el-GR" sz="2400" b="1" dirty="0"/>
              <a:t>στείρωση. </a:t>
            </a:r>
          </a:p>
          <a:p>
            <a:r>
              <a:rPr lang="el-GR" sz="2400" u="sng" dirty="0"/>
              <a:t>ΑΚΘ του λεπτού εντέρου </a:t>
            </a:r>
            <a:r>
              <a:rPr lang="el-GR" sz="2400" dirty="0"/>
              <a:t>δημιουργείται </a:t>
            </a:r>
            <a:r>
              <a:rPr lang="el-GR" sz="2400" b="1" dirty="0"/>
              <a:t>οξεία ακτινική εντερίτιδα</a:t>
            </a:r>
            <a:r>
              <a:rPr lang="en-US" sz="2400" b="1" dirty="0"/>
              <a:t>:</a:t>
            </a:r>
            <a:r>
              <a:rPr lang="el-GR" sz="2400" dirty="0"/>
              <a:t> </a:t>
            </a:r>
            <a:r>
              <a:rPr lang="el-GR" sz="2400" b="1" dirty="0"/>
              <a:t>κοιλιακά άλγη, ναυτία, εμέτους, διαρροϊκές κενώσεις</a:t>
            </a:r>
            <a:r>
              <a:rPr lang="el-GR" sz="2400" dirty="0"/>
              <a:t>.</a:t>
            </a:r>
            <a:r>
              <a:rPr lang="el-GR" sz="2400" b="1" dirty="0"/>
              <a:t> Έλκη και νεκρώσεις, </a:t>
            </a:r>
            <a:r>
              <a:rPr lang="el-GR" sz="2400" dirty="0"/>
              <a:t>με αποτέλεσμα να υπάρχει κίνδυνος </a:t>
            </a:r>
            <a:r>
              <a:rPr lang="el-GR" sz="2400" b="1" dirty="0"/>
              <a:t>απόφραξης</a:t>
            </a:r>
            <a:r>
              <a:rPr lang="el-GR" sz="2400" dirty="0"/>
              <a:t> ή </a:t>
            </a:r>
            <a:r>
              <a:rPr lang="el-GR" sz="2400" b="1" dirty="0"/>
              <a:t>διάτρησης ή συρίγγια του εντέρου</a:t>
            </a:r>
            <a:r>
              <a:rPr lang="el-GR" sz="2400" dirty="0"/>
              <a:t> μήνες ή χρόνια από την ΑΚΘ.</a:t>
            </a:r>
          </a:p>
          <a:p>
            <a:r>
              <a:rPr lang="el-GR" sz="2400" u="sng" dirty="0"/>
              <a:t>Οι νεφροί</a:t>
            </a:r>
            <a:r>
              <a:rPr lang="en-US" sz="2400" dirty="0"/>
              <a:t>: </a:t>
            </a:r>
            <a:r>
              <a:rPr lang="el-GR" sz="2400" b="1" dirty="0"/>
              <a:t>οξεία νεφρίτιδα, οξεία νεφρική ανεπάρκεια ή υπέρταση .</a:t>
            </a:r>
            <a:endParaRPr lang="el-GR" sz="2400" dirty="0"/>
          </a:p>
        </p:txBody>
      </p:sp>
    </p:spTree>
    <p:extLst>
      <p:ext uri="{BB962C8B-B14F-4D97-AF65-F5344CB8AC3E}">
        <p14:creationId xmlns:p14="http://schemas.microsoft.com/office/powerpoint/2010/main" val="209195067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8EF2C7E2-14D0-49AD-9B0D-3743AD6DC1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3200" b="1" dirty="0"/>
              <a:t>Αιματολογική τοξικότητα</a:t>
            </a:r>
            <a:endParaRPr lang="el-GR" sz="3200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011E1D43-CCDD-44F7-B2FB-4A8A31610D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πτώση των λευκοκυττάρων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 των αιμοπεταλίων ή και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l-GR" sz="2800" dirty="0"/>
              <a:t> αναιμία.</a:t>
            </a:r>
          </a:p>
          <a:p>
            <a:pPr marL="0" indent="0" algn="just">
              <a:buNone/>
            </a:pPr>
            <a:r>
              <a:rPr lang="el-GR" sz="2400" i="1" dirty="0"/>
              <a:t>Η αναιμία είναι ανασταλτικός παράγοντας για την ανταπόκριση της νόσου στην ΑΚΘ και πρέπει να αντιμετωπίζεται με  χορήγηση  αυξητικών  παραγόντων και σίδηρο ή να γίνεται μετάγγιση ανάλογα με την βαρύτητα.  </a:t>
            </a:r>
          </a:p>
          <a:p>
            <a:pPr>
              <a:buFont typeface="Wingdings" panose="05000000000000000000" pitchFamily="2" charset="2"/>
              <a:buChar char="§"/>
            </a:pPr>
            <a:endParaRPr lang="el-GR" sz="2800" dirty="0"/>
          </a:p>
        </p:txBody>
      </p:sp>
    </p:spTree>
    <p:extLst>
      <p:ext uri="{BB962C8B-B14F-4D97-AF65-F5344CB8AC3E}">
        <p14:creationId xmlns:p14="http://schemas.microsoft.com/office/powerpoint/2010/main" val="234203934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6BBD1F2C-5CF3-4DCC-97ED-B42F3E41768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dirty="0"/>
              <a:t>Η αλματώδης εξέλιξη της τεχνολογίας και η δυνατότητα εφαρμογής όλων των σύγχρονων τεχνικών ακτινοβόλησης  όπως η σύμμορφη ΑΚΘ, η ακτινοβόληση με δέσμες διαμορφούμενης έντασης (</a:t>
            </a:r>
            <a:r>
              <a:rPr lang="en-US" sz="2800" dirty="0"/>
              <a:t>IMRT intensity modulated radiation therapy</a:t>
            </a:r>
            <a:r>
              <a:rPr lang="el-GR" sz="2800" dirty="0"/>
              <a:t>), η στερεοτακτική  ΑΚΘ, η διεγχειρητική ΑΚΘ, έχει καταφέρει την αύξηση του θεραπευτικού αποτελέσματος και την μείωση των παρενεργειών. 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11055023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Θέση περιεχομένου 4">
            <a:extLst>
              <a:ext uri="{FF2B5EF4-FFF2-40B4-BE49-F238E27FC236}">
                <a16:creationId xmlns:a16="http://schemas.microsoft.com/office/drawing/2014/main" id="{B3353FCD-8D4D-4FA7-9EDF-A9B293A8A78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07690" y="1022967"/>
            <a:ext cx="6081203" cy="45609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0416287"/>
      </p:ext>
    </p:extLst>
  </p:cSld>
  <p:clrMapOvr>
    <a:masterClrMapping/>
  </p:clrMapOvr>
</p:sld>
</file>

<file path=ppt/theme/theme1.xml><?xml version="1.0" encoding="utf-8"?>
<a:theme xmlns:a="http://schemas.openxmlformats.org/drawingml/2006/main" name="Ανασκόπηση">
  <a:themeElements>
    <a:clrScheme name="Ανασκόπηση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Ανασκόπηση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Ανασκόπηση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1633</TotalTime>
  <Words>2147</Words>
  <Application>Microsoft Office PowerPoint</Application>
  <PresentationFormat>Ευρεία οθόνη</PresentationFormat>
  <Paragraphs>122</Paragraphs>
  <Slides>47</Slides>
  <Notes>0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3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47</vt:i4>
      </vt:variant>
    </vt:vector>
  </HeadingPairs>
  <TitlesOfParts>
    <vt:vector size="51" baseType="lpstr">
      <vt:lpstr>Calibri</vt:lpstr>
      <vt:lpstr>Calibri Light</vt:lpstr>
      <vt:lpstr>Wingdings</vt:lpstr>
      <vt:lpstr>Ανασκόπηση</vt:lpstr>
      <vt:lpstr>Παρενέργειες της ακτινοθεραπείας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Η ακτινοευαισθησία  εξαρτάται από: </vt:lpstr>
      <vt:lpstr>Παράγοντες που ελαττώνουν την ανοχή των ιστών στη ΑΚΘ και αυξάνουν τις πιθανότητες επιπλοκών είναι :  </vt:lpstr>
      <vt:lpstr>Η δράση της ακτινοβολίας στον οργανισμό διακρίνεται </vt:lpstr>
      <vt:lpstr>Κύρια ή πρωτεύουσα βλάβη</vt:lpstr>
      <vt:lpstr>Δευτερεύουσα βλάβη</vt:lpstr>
      <vt:lpstr>Δευτερογενείς γενικές βλάβες</vt:lpstr>
      <vt:lpstr>Οξείες ακτινικές βλάβες</vt:lpstr>
      <vt:lpstr>Υποξείες ακτινικές αντιδράσεις</vt:lpstr>
      <vt:lpstr>Απώτερες παρενέργειες</vt:lpstr>
      <vt:lpstr>Παράγοντες που επιδρούν στην ακτινευαισθησία των κυττάρων είναι :  </vt:lpstr>
      <vt:lpstr>Παρουσίαση του PowerPoint</vt:lpstr>
      <vt:lpstr>Δέρμα:</vt:lpstr>
      <vt:lpstr>Ξηρά απολέπιση δέρματος αριστερού μαστού (οξεία παρενέργεια της ΑΚΘ που υποχώρησε 10-15 ημέρες μετά το τέλος της ΑΚΘ).</vt:lpstr>
      <vt:lpstr>Υγρά απολέπιση ( οξεία παρενέργεια της ΑΚΘ που υποχώρησε σε διάστημα 20-25 ημερών περίπου από την ολοκλήρωση της ΑΚΘ) μετά από την ενδεδειγμένη θεραπεία. </vt:lpstr>
      <vt:lpstr>             Τηλεγγειεκτασίες δέρματος (απώτερες παρενέργειες ΑΚΘ).   </vt:lpstr>
      <vt:lpstr>Ακμοειδές εξάνθημα λόγω συνδυασμού ΑΚΘ και μονοκλωνικού αντισώματος(cetuximab), οξεία αντίδραση του δέρματος</vt:lpstr>
      <vt:lpstr>Αντιδράσεις στον στοματικό βλεννογόνο</vt:lpstr>
      <vt:lpstr>Βλεννογονίτιδα οφειλόμενη σε ταυτόχρονη ΑΚΘ και ΧΜΘ στην περιοχή της τραχηλο-προσωπικής χώρας.</vt:lpstr>
      <vt:lpstr>Στοματική καντιντίαση λόγω συνδυασμού ΑΚΘ και ΧΜΘ. Οξεία βλάβη του στοματικού βλεννογόνου που υποχωρεί με την κατάλληλη αντιβίωση και καλή στοματική υγιεινή μερικές εβδομάδες μετά την ολοκλήρωση της ΑΚΘ</vt:lpstr>
      <vt:lpstr>Εικόνα Γωνιακής χειλίτιδας</vt:lpstr>
      <vt:lpstr>   Α) Εικόνα ξηροστομίας. Β) Οστεοακτινονέκρωση γνάθου.( Απώτερη παρενέργεια νέκρωσης του οστού της γνάθου.)</vt:lpstr>
      <vt:lpstr>O τριγμός</vt:lpstr>
      <vt:lpstr>Ασθενής με τριγμό</vt:lpstr>
      <vt:lpstr>ακτινοβόληση της τραχηλο-προσωπικής περιοχής</vt:lpstr>
      <vt:lpstr>ακτινοβόληση του μεσοθωρακίου</vt:lpstr>
      <vt:lpstr>Ακτινοβόληση πνεύμονος</vt:lpstr>
      <vt:lpstr> Πεδίο ΑΚΘ σε καρκίνο πνεύμονα και διάμεση πνευμονίτης (υποξία ή οξεία αντίδραση που είναι αναστρέψιμη μόνο όταν αντιμετωπιστεί άμεσα με λήψη κορτιζόνης και αντιβίωσης)</vt:lpstr>
      <vt:lpstr>Επιδεινούμενη ακτινική πνευμονίτης στον δεξιό πνεύμονα (οξεία ή υποξεία τοξικότης</vt:lpstr>
      <vt:lpstr>Περικαρδίτιδα</vt:lpstr>
      <vt:lpstr>ΑΚΘ ΚΝΣ </vt:lpstr>
      <vt:lpstr>AΚΘ  του νωτιαίου μυελού</vt:lpstr>
      <vt:lpstr>ΑΚΘ Οφθαλμού </vt:lpstr>
      <vt:lpstr>ΑΚΘ των οστών</vt:lpstr>
      <vt:lpstr>Οστεονέκρωση και παθολογικό κάταγμα στην άρθρωση του γόνατος. </vt:lpstr>
      <vt:lpstr>Παρουσίαση του PowerPoint</vt:lpstr>
      <vt:lpstr>Εγκαρσία μυελίτης λόγω ΑΚΘ.   Φαίνονται οι αλλοιώσεις της λευκής ουσίας στις Τ2 ακολουθίες στην MRI (βέλος).</vt:lpstr>
      <vt:lpstr>Παρουσίαση του PowerPoint</vt:lpstr>
      <vt:lpstr>Ατροφία κνήμης (μετά από 20 χρόνια) λόγω ΑΚΘ σε παιδική ηλικία που οδήγησε σε πλημμελή ανάπτυξη των οστών της κνήμης και μυϊκή ατροφία (απώτερα αποτελέσματα της ΑΚΘ)  </vt:lpstr>
      <vt:lpstr>ΑΚΘ της κοιλιακής χώρας</vt:lpstr>
      <vt:lpstr>Αιματολογική τοξικότητα</vt:lpstr>
      <vt:lpstr>Παρουσίαση του PowerPoint</vt:lpstr>
      <vt:lpstr>Παρουσίαση του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Παρενέργειες της ακτινοθεραπείας</dc:title>
  <dc:creator>User</dc:creator>
  <cp:lastModifiedBy>ΜΥΡΣΙΝΗ ΜΠΑΛΑΦΟΥΤΑ</cp:lastModifiedBy>
  <cp:revision>47</cp:revision>
  <dcterms:created xsi:type="dcterms:W3CDTF">2020-03-07T10:52:36Z</dcterms:created>
  <dcterms:modified xsi:type="dcterms:W3CDTF">2025-05-06T04:58:58Z</dcterms:modified>
</cp:coreProperties>
</file>