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369" r:id="rId3"/>
    <p:sldId id="339" r:id="rId4"/>
    <p:sldId id="360" r:id="rId5"/>
    <p:sldId id="368" r:id="rId6"/>
    <p:sldId id="372" r:id="rId7"/>
    <p:sldId id="276" r:id="rId8"/>
    <p:sldId id="370" r:id="rId9"/>
    <p:sldId id="278" r:id="rId10"/>
    <p:sldId id="373" r:id="rId11"/>
    <p:sldId id="361" r:id="rId12"/>
    <p:sldId id="257" r:id="rId13"/>
    <p:sldId id="371" r:id="rId14"/>
    <p:sldId id="357" r:id="rId15"/>
    <p:sldId id="363" r:id="rId16"/>
    <p:sldId id="359" r:id="rId17"/>
    <p:sldId id="286" r:id="rId18"/>
    <p:sldId id="280" r:id="rId19"/>
    <p:sldId id="299" r:id="rId20"/>
    <p:sldId id="296" r:id="rId21"/>
    <p:sldId id="297" r:id="rId22"/>
    <p:sldId id="290" r:id="rId23"/>
    <p:sldId id="294" r:id="rId24"/>
    <p:sldId id="313" r:id="rId25"/>
    <p:sldId id="301" r:id="rId26"/>
    <p:sldId id="365" r:id="rId27"/>
    <p:sldId id="364" r:id="rId28"/>
    <p:sldId id="331" r:id="rId29"/>
    <p:sldId id="328" r:id="rId30"/>
    <p:sldId id="343" r:id="rId31"/>
    <p:sldId id="345" r:id="rId32"/>
    <p:sldId id="347" r:id="rId33"/>
    <p:sldId id="349" r:id="rId34"/>
    <p:sldId id="351" r:id="rId35"/>
    <p:sldId id="353" r:id="rId36"/>
    <p:sldId id="354" r:id="rId37"/>
    <p:sldId id="356" r:id="rId38"/>
    <p:sldId id="334" r:id="rId39"/>
    <p:sldId id="341" r:id="rId40"/>
    <p:sldId id="336" r:id="rId41"/>
    <p:sldId id="337" r:id="rId42"/>
    <p:sldId id="335" r:id="rId43"/>
    <p:sldId id="315" r:id="rId44"/>
    <p:sldId id="317" r:id="rId45"/>
    <p:sldId id="319" r:id="rId46"/>
    <p:sldId id="258" r:id="rId47"/>
    <p:sldId id="366" r:id="rId48"/>
    <p:sldId id="321" r:id="rId49"/>
    <p:sldId id="260" r:id="rId50"/>
    <p:sldId id="267" r:id="rId51"/>
    <p:sldId id="327" r:id="rId52"/>
    <p:sldId id="338" r:id="rId53"/>
    <p:sldId id="358" r:id="rId54"/>
    <p:sldId id="362" r:id="rId55"/>
    <p:sldId id="367" r:id="rId56"/>
    <p:sldId id="34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D951D-8C77-4F38-8908-354A038D6193}" type="datetimeFigureOut">
              <a:rPr lang="el-GR" smtClean="0"/>
              <a:t>21/5/2024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7F885-B3C7-44A1-B18D-9207F1C138C4}" type="slidenum">
              <a:rPr lang="el-GR" smtClean="0"/>
              <a:t>‹#›</a:t>
            </a:fld>
            <a:endParaRPr lang="el-GR"/>
          </a:p>
        </p:txBody>
      </p:sp>
    </p:spTree>
    <p:extLst>
      <p:ext uri="{BB962C8B-B14F-4D97-AF65-F5344CB8AC3E}">
        <p14:creationId xmlns:p14="http://schemas.microsoft.com/office/powerpoint/2010/main" val="181077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FFC4C2-ADA3-45A3-ABB7-DA1CDF4205FF}"/>
              </a:ext>
            </a:extLst>
          </p:cNvPr>
          <p:cNvSpPr>
            <a:spLocks noGrp="1" noChangeArrowheads="1"/>
          </p:cNvSpPr>
          <p:nvPr>
            <p:ph type="sldNum" sz="quarter" idx="5"/>
          </p:nvPr>
        </p:nvSpPr>
        <p:spPr>
          <a:ln/>
        </p:spPr>
        <p:txBody>
          <a:bodyPr/>
          <a:lstStyle/>
          <a:p>
            <a:fld id="{A3750D62-CFA1-481F-8EF7-6453557562F8}" type="slidenum">
              <a:rPr lang="en-GB" altLang="el-GR"/>
              <a:pPr/>
              <a:t>4</a:t>
            </a:fld>
            <a:endParaRPr lang="en-GB" altLang="el-GR"/>
          </a:p>
        </p:txBody>
      </p:sp>
      <p:sp>
        <p:nvSpPr>
          <p:cNvPr id="301058" name="Rectangle 2">
            <a:extLst>
              <a:ext uri="{FF2B5EF4-FFF2-40B4-BE49-F238E27FC236}">
                <a16:creationId xmlns:a16="http://schemas.microsoft.com/office/drawing/2014/main" id="{0A36F1C8-F927-4FE6-87DE-D3CC94494CFE}"/>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01059" name="Rectangle 3">
            <a:extLst>
              <a:ext uri="{FF2B5EF4-FFF2-40B4-BE49-F238E27FC236}">
                <a16:creationId xmlns:a16="http://schemas.microsoft.com/office/drawing/2014/main" id="{CA37458E-4D4E-4772-B550-C99E179EE25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293080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A2CDD0-D127-43C7-85B1-D9EEA6D31819}"/>
              </a:ext>
            </a:extLst>
          </p:cNvPr>
          <p:cNvSpPr>
            <a:spLocks noGrp="1" noChangeArrowheads="1"/>
          </p:cNvSpPr>
          <p:nvPr>
            <p:ph type="sldNum" sz="quarter" idx="5"/>
          </p:nvPr>
        </p:nvSpPr>
        <p:spPr>
          <a:ln/>
        </p:spPr>
        <p:txBody>
          <a:bodyPr/>
          <a:lstStyle/>
          <a:p>
            <a:fld id="{BAC1929D-D017-4305-A4E3-28854B163037}" type="slidenum">
              <a:rPr lang="en-GB" altLang="el-GR"/>
              <a:pPr/>
              <a:t>21</a:t>
            </a:fld>
            <a:endParaRPr lang="en-GB" altLang="el-GR"/>
          </a:p>
        </p:txBody>
      </p:sp>
      <p:sp>
        <p:nvSpPr>
          <p:cNvPr id="158722" name="Rectangle 2">
            <a:extLst>
              <a:ext uri="{FF2B5EF4-FFF2-40B4-BE49-F238E27FC236}">
                <a16:creationId xmlns:a16="http://schemas.microsoft.com/office/drawing/2014/main" id="{3B56C9D2-624A-4769-B938-D638B0795F11}"/>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58723" name="Rectangle 3">
            <a:extLst>
              <a:ext uri="{FF2B5EF4-FFF2-40B4-BE49-F238E27FC236}">
                <a16:creationId xmlns:a16="http://schemas.microsoft.com/office/drawing/2014/main" id="{2A23DC58-41D7-4554-B9DA-F98D2D90391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347896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66905F-833C-43F9-98A6-18B6658F06C0}"/>
              </a:ext>
            </a:extLst>
          </p:cNvPr>
          <p:cNvSpPr>
            <a:spLocks noGrp="1" noChangeArrowheads="1"/>
          </p:cNvSpPr>
          <p:nvPr>
            <p:ph type="sldNum" sz="quarter" idx="5"/>
          </p:nvPr>
        </p:nvSpPr>
        <p:spPr>
          <a:ln/>
        </p:spPr>
        <p:txBody>
          <a:bodyPr/>
          <a:lstStyle/>
          <a:p>
            <a:fld id="{9B799DD9-BF27-4575-93C7-1D44E37AA6E1}" type="slidenum">
              <a:rPr lang="en-GB" altLang="el-GR"/>
              <a:pPr/>
              <a:t>22</a:t>
            </a:fld>
            <a:endParaRPr lang="en-GB" altLang="el-GR"/>
          </a:p>
        </p:txBody>
      </p:sp>
      <p:sp>
        <p:nvSpPr>
          <p:cNvPr id="173058" name="Rectangle 2">
            <a:extLst>
              <a:ext uri="{FF2B5EF4-FFF2-40B4-BE49-F238E27FC236}">
                <a16:creationId xmlns:a16="http://schemas.microsoft.com/office/drawing/2014/main" id="{BBBDD5F9-4F6F-4E62-B779-9EA2B9E851B0}"/>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73059" name="Rectangle 3">
            <a:extLst>
              <a:ext uri="{FF2B5EF4-FFF2-40B4-BE49-F238E27FC236}">
                <a16:creationId xmlns:a16="http://schemas.microsoft.com/office/drawing/2014/main" id="{354B6F52-2739-462C-A801-CB7D25CC992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3028889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0B87E1-7C29-4676-9C4F-695E50A4F175}"/>
              </a:ext>
            </a:extLst>
          </p:cNvPr>
          <p:cNvSpPr>
            <a:spLocks noGrp="1" noChangeArrowheads="1"/>
          </p:cNvSpPr>
          <p:nvPr>
            <p:ph type="sldNum" sz="quarter" idx="5"/>
          </p:nvPr>
        </p:nvSpPr>
        <p:spPr>
          <a:ln/>
        </p:spPr>
        <p:txBody>
          <a:bodyPr/>
          <a:lstStyle/>
          <a:p>
            <a:fld id="{A63881D1-61F8-4E70-9AEC-B6835B494751}" type="slidenum">
              <a:rPr lang="en-GB" altLang="el-GR"/>
              <a:pPr/>
              <a:t>23</a:t>
            </a:fld>
            <a:endParaRPr lang="en-GB" altLang="el-GR"/>
          </a:p>
        </p:txBody>
      </p:sp>
      <p:sp>
        <p:nvSpPr>
          <p:cNvPr id="273410" name="Rectangle 2">
            <a:extLst>
              <a:ext uri="{FF2B5EF4-FFF2-40B4-BE49-F238E27FC236}">
                <a16:creationId xmlns:a16="http://schemas.microsoft.com/office/drawing/2014/main" id="{11EFF1ED-02CE-44C7-A523-A4EF0E8C6FB3}"/>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3411" name="Rectangle 3">
            <a:extLst>
              <a:ext uri="{FF2B5EF4-FFF2-40B4-BE49-F238E27FC236}">
                <a16:creationId xmlns:a16="http://schemas.microsoft.com/office/drawing/2014/main" id="{AD45FB20-524E-43C0-8BAE-BE0E255711B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299902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6EC0E9-BA1B-4303-A6D1-8FA36A678FAD}"/>
              </a:ext>
            </a:extLst>
          </p:cNvPr>
          <p:cNvSpPr>
            <a:spLocks noGrp="1" noChangeArrowheads="1"/>
          </p:cNvSpPr>
          <p:nvPr>
            <p:ph type="sldNum" sz="quarter" idx="5"/>
          </p:nvPr>
        </p:nvSpPr>
        <p:spPr>
          <a:ln/>
        </p:spPr>
        <p:txBody>
          <a:bodyPr/>
          <a:lstStyle/>
          <a:p>
            <a:fld id="{A9DC4020-3371-4372-8A2B-CE17B348C66A}" type="slidenum">
              <a:rPr lang="en-GB" altLang="el-GR"/>
              <a:pPr/>
              <a:t>24</a:t>
            </a:fld>
            <a:endParaRPr lang="en-GB" altLang="el-GR"/>
          </a:p>
        </p:txBody>
      </p:sp>
      <p:sp>
        <p:nvSpPr>
          <p:cNvPr id="226306" name="Rectangle 2">
            <a:extLst>
              <a:ext uri="{FF2B5EF4-FFF2-40B4-BE49-F238E27FC236}">
                <a16:creationId xmlns:a16="http://schemas.microsoft.com/office/drawing/2014/main" id="{09BBCE64-4E5A-4DAE-89B8-B5ADA3878162}"/>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6307" name="Rectangle 3">
            <a:extLst>
              <a:ext uri="{FF2B5EF4-FFF2-40B4-BE49-F238E27FC236}">
                <a16:creationId xmlns:a16="http://schemas.microsoft.com/office/drawing/2014/main" id="{1C6D0DEE-7E01-413A-898E-5204E43173B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320479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7F8D98-D979-471E-8692-EFF41548C123}"/>
              </a:ext>
            </a:extLst>
          </p:cNvPr>
          <p:cNvSpPr>
            <a:spLocks noGrp="1" noChangeArrowheads="1"/>
          </p:cNvSpPr>
          <p:nvPr>
            <p:ph type="sldNum" sz="quarter" idx="5"/>
          </p:nvPr>
        </p:nvSpPr>
        <p:spPr>
          <a:ln/>
        </p:spPr>
        <p:txBody>
          <a:bodyPr/>
          <a:lstStyle/>
          <a:p>
            <a:fld id="{CCED63B5-A8DB-46F9-A0F3-8C1AC2AB6627}" type="slidenum">
              <a:rPr lang="en-GB" altLang="el-GR"/>
              <a:pPr/>
              <a:t>25</a:t>
            </a:fld>
            <a:endParaRPr lang="en-GB" altLang="el-GR"/>
          </a:p>
        </p:txBody>
      </p:sp>
      <p:sp>
        <p:nvSpPr>
          <p:cNvPr id="177154" name="Rectangle 2">
            <a:extLst>
              <a:ext uri="{FF2B5EF4-FFF2-40B4-BE49-F238E27FC236}">
                <a16:creationId xmlns:a16="http://schemas.microsoft.com/office/drawing/2014/main" id="{DD7DD20B-FA82-4028-B5A8-7EEC05E5443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77155" name="Rectangle 3">
            <a:extLst>
              <a:ext uri="{FF2B5EF4-FFF2-40B4-BE49-F238E27FC236}">
                <a16:creationId xmlns:a16="http://schemas.microsoft.com/office/drawing/2014/main" id="{A4735FC8-A29D-43A0-AA19-51A6D32FF23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251109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11FF37-3F61-4C09-BECE-6E89CB520489}"/>
              </a:ext>
            </a:extLst>
          </p:cNvPr>
          <p:cNvSpPr>
            <a:spLocks noGrp="1" noChangeArrowheads="1"/>
          </p:cNvSpPr>
          <p:nvPr>
            <p:ph type="sldNum" sz="quarter" idx="5"/>
          </p:nvPr>
        </p:nvSpPr>
        <p:spPr>
          <a:ln/>
        </p:spPr>
        <p:txBody>
          <a:bodyPr/>
          <a:lstStyle/>
          <a:p>
            <a:fld id="{F1108002-EFC9-4662-AF61-96EE93F917B5}" type="slidenum">
              <a:rPr lang="en-GB" altLang="el-GR"/>
              <a:pPr/>
              <a:t>43</a:t>
            </a:fld>
            <a:endParaRPr lang="en-GB" altLang="el-GR"/>
          </a:p>
        </p:txBody>
      </p:sp>
      <p:sp>
        <p:nvSpPr>
          <p:cNvPr id="224258" name="Rectangle 2">
            <a:extLst>
              <a:ext uri="{FF2B5EF4-FFF2-40B4-BE49-F238E27FC236}">
                <a16:creationId xmlns:a16="http://schemas.microsoft.com/office/drawing/2014/main" id="{0BA643F4-5CD6-44B1-B519-4A45E4DB1654}"/>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4259" name="Rectangle 3">
            <a:extLst>
              <a:ext uri="{FF2B5EF4-FFF2-40B4-BE49-F238E27FC236}">
                <a16:creationId xmlns:a16="http://schemas.microsoft.com/office/drawing/2014/main" id="{A5CD34CB-96F1-4A33-91CA-6BF33E4FBA9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139045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1F065D-E02E-4EB7-A928-D820A2625872}"/>
              </a:ext>
            </a:extLst>
          </p:cNvPr>
          <p:cNvSpPr>
            <a:spLocks noGrp="1" noChangeArrowheads="1"/>
          </p:cNvSpPr>
          <p:nvPr>
            <p:ph type="sldNum" sz="quarter" idx="5"/>
          </p:nvPr>
        </p:nvSpPr>
        <p:spPr>
          <a:ln/>
        </p:spPr>
        <p:txBody>
          <a:bodyPr/>
          <a:lstStyle/>
          <a:p>
            <a:fld id="{1206908F-BE4D-4AAE-BB56-203FD37C4B6E}" type="slidenum">
              <a:rPr lang="en-GB" altLang="el-GR"/>
              <a:pPr/>
              <a:t>44</a:t>
            </a:fld>
            <a:endParaRPr lang="en-GB" altLang="el-GR"/>
          </a:p>
        </p:txBody>
      </p:sp>
      <p:sp>
        <p:nvSpPr>
          <p:cNvPr id="211970" name="Rectangle 2">
            <a:extLst>
              <a:ext uri="{FF2B5EF4-FFF2-40B4-BE49-F238E27FC236}">
                <a16:creationId xmlns:a16="http://schemas.microsoft.com/office/drawing/2014/main" id="{2347DBF3-C6AD-4E36-9BA3-DE5A354950C9}"/>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1971" name="Rectangle 3">
            <a:extLst>
              <a:ext uri="{FF2B5EF4-FFF2-40B4-BE49-F238E27FC236}">
                <a16:creationId xmlns:a16="http://schemas.microsoft.com/office/drawing/2014/main" id="{19877B05-7775-4F81-845C-666797E128A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3222130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D83B6A-15C3-4916-98F1-7780F1753685}"/>
              </a:ext>
            </a:extLst>
          </p:cNvPr>
          <p:cNvSpPr>
            <a:spLocks noGrp="1" noChangeArrowheads="1"/>
          </p:cNvSpPr>
          <p:nvPr>
            <p:ph type="sldNum" sz="quarter" idx="5"/>
          </p:nvPr>
        </p:nvSpPr>
        <p:spPr>
          <a:ln/>
        </p:spPr>
        <p:txBody>
          <a:bodyPr/>
          <a:lstStyle/>
          <a:p>
            <a:fld id="{7566EFF7-73DB-4D14-8466-9C0BA94B0D7B}" type="slidenum">
              <a:rPr lang="en-GB" altLang="el-GR"/>
              <a:pPr/>
              <a:t>45</a:t>
            </a:fld>
            <a:endParaRPr lang="en-GB" altLang="el-GR"/>
          </a:p>
        </p:txBody>
      </p:sp>
      <p:sp>
        <p:nvSpPr>
          <p:cNvPr id="289794" name="Rectangle 2">
            <a:extLst>
              <a:ext uri="{FF2B5EF4-FFF2-40B4-BE49-F238E27FC236}">
                <a16:creationId xmlns:a16="http://schemas.microsoft.com/office/drawing/2014/main" id="{8DD77A71-E0A0-4349-A076-728A890C0039}"/>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89795" name="Rectangle 3">
            <a:extLst>
              <a:ext uri="{FF2B5EF4-FFF2-40B4-BE49-F238E27FC236}">
                <a16:creationId xmlns:a16="http://schemas.microsoft.com/office/drawing/2014/main" id="{6E7A4294-EC99-40F0-B4A2-9840F59C127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168973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636AB4-0E0E-46EC-ABB3-313B931BB315}"/>
              </a:ext>
            </a:extLst>
          </p:cNvPr>
          <p:cNvSpPr>
            <a:spLocks noGrp="1" noChangeArrowheads="1"/>
          </p:cNvSpPr>
          <p:nvPr>
            <p:ph type="sldNum" sz="quarter" idx="5"/>
          </p:nvPr>
        </p:nvSpPr>
        <p:spPr>
          <a:ln/>
        </p:spPr>
        <p:txBody>
          <a:bodyPr/>
          <a:lstStyle/>
          <a:p>
            <a:fld id="{2BE1679F-6E2B-43D2-BE09-62E010A6E0CF}" type="slidenum">
              <a:rPr lang="en-GB" altLang="el-GR"/>
              <a:pPr/>
              <a:t>48</a:t>
            </a:fld>
            <a:endParaRPr lang="en-GB" altLang="el-GR"/>
          </a:p>
        </p:txBody>
      </p:sp>
      <p:sp>
        <p:nvSpPr>
          <p:cNvPr id="146434" name="Rectangle 2">
            <a:extLst>
              <a:ext uri="{FF2B5EF4-FFF2-40B4-BE49-F238E27FC236}">
                <a16:creationId xmlns:a16="http://schemas.microsoft.com/office/drawing/2014/main" id="{B019766A-B42A-49C6-A320-AB73CB8D564D}"/>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46435" name="Rectangle 3">
            <a:extLst>
              <a:ext uri="{FF2B5EF4-FFF2-40B4-BE49-F238E27FC236}">
                <a16:creationId xmlns:a16="http://schemas.microsoft.com/office/drawing/2014/main" id="{7F527B7A-897D-4A07-BEE0-314F1D5608A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251753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2E66F0-9846-4E5E-9836-18E76FA9F65B}"/>
              </a:ext>
            </a:extLst>
          </p:cNvPr>
          <p:cNvSpPr>
            <a:spLocks noGrp="1" noChangeArrowheads="1"/>
          </p:cNvSpPr>
          <p:nvPr>
            <p:ph type="sldNum" sz="quarter" idx="5"/>
          </p:nvPr>
        </p:nvSpPr>
        <p:spPr>
          <a:ln/>
        </p:spPr>
        <p:txBody>
          <a:bodyPr/>
          <a:lstStyle/>
          <a:p>
            <a:fld id="{24517818-4ED5-44CA-AE0E-BDFECCB8EE57}" type="slidenum">
              <a:rPr lang="en-GB" altLang="el-GR"/>
              <a:pPr/>
              <a:t>7</a:t>
            </a:fld>
            <a:endParaRPr lang="en-GB" altLang="el-GR"/>
          </a:p>
        </p:txBody>
      </p:sp>
      <p:sp>
        <p:nvSpPr>
          <p:cNvPr id="303106" name="Rectangle 2">
            <a:extLst>
              <a:ext uri="{FF2B5EF4-FFF2-40B4-BE49-F238E27FC236}">
                <a16:creationId xmlns:a16="http://schemas.microsoft.com/office/drawing/2014/main" id="{AEDB84C2-D543-4E9A-927B-933B28047664}"/>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03107" name="Rectangle 3">
            <a:extLst>
              <a:ext uri="{FF2B5EF4-FFF2-40B4-BE49-F238E27FC236}">
                <a16:creationId xmlns:a16="http://schemas.microsoft.com/office/drawing/2014/main" id="{B79D6AB4-E2A4-4E6A-83D4-8DBF74C498C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148156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2127B2-4D9D-4911-87A3-A27BEA0E0BB0}"/>
              </a:ext>
            </a:extLst>
          </p:cNvPr>
          <p:cNvSpPr>
            <a:spLocks noGrp="1" noChangeArrowheads="1"/>
          </p:cNvSpPr>
          <p:nvPr>
            <p:ph type="sldNum" sz="quarter" idx="5"/>
          </p:nvPr>
        </p:nvSpPr>
        <p:spPr>
          <a:ln/>
        </p:spPr>
        <p:txBody>
          <a:bodyPr/>
          <a:lstStyle/>
          <a:p>
            <a:fld id="{F2FDCA36-15DD-4F2A-9EF6-501A08992705}" type="slidenum">
              <a:rPr lang="en-GB" altLang="el-GR"/>
              <a:pPr/>
              <a:t>9</a:t>
            </a:fld>
            <a:endParaRPr lang="en-GB" altLang="el-GR"/>
          </a:p>
        </p:txBody>
      </p:sp>
      <p:sp>
        <p:nvSpPr>
          <p:cNvPr id="152578" name="Rectangle 2">
            <a:extLst>
              <a:ext uri="{FF2B5EF4-FFF2-40B4-BE49-F238E27FC236}">
                <a16:creationId xmlns:a16="http://schemas.microsoft.com/office/drawing/2014/main" id="{90DEA6E3-7BD8-42E4-BB17-0E49D51F6DF3}"/>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52579" name="Rectangle 3">
            <a:extLst>
              <a:ext uri="{FF2B5EF4-FFF2-40B4-BE49-F238E27FC236}">
                <a16:creationId xmlns:a16="http://schemas.microsoft.com/office/drawing/2014/main" id="{297BD039-60DB-4156-A501-F74477D6EA1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403638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204A62-AE05-4C99-B6E9-A86DB819B854}"/>
              </a:ext>
            </a:extLst>
          </p:cNvPr>
          <p:cNvSpPr>
            <a:spLocks noGrp="1" noChangeArrowheads="1"/>
          </p:cNvSpPr>
          <p:nvPr>
            <p:ph type="sldNum" sz="quarter" idx="5"/>
          </p:nvPr>
        </p:nvSpPr>
        <p:spPr>
          <a:ln/>
        </p:spPr>
        <p:txBody>
          <a:bodyPr/>
          <a:lstStyle/>
          <a:p>
            <a:fld id="{0FB417FB-108B-4EEF-BDF1-AC7E6A6A17E2}" type="slidenum">
              <a:rPr lang="en-GB" altLang="el-GR"/>
              <a:pPr/>
              <a:t>11</a:t>
            </a:fld>
            <a:endParaRPr lang="en-GB" altLang="el-GR"/>
          </a:p>
        </p:txBody>
      </p:sp>
      <p:sp>
        <p:nvSpPr>
          <p:cNvPr id="248834" name="Rectangle 2">
            <a:extLst>
              <a:ext uri="{FF2B5EF4-FFF2-40B4-BE49-F238E27FC236}">
                <a16:creationId xmlns:a16="http://schemas.microsoft.com/office/drawing/2014/main" id="{6CA700EE-B9E5-4599-A7AF-3031BCE50BA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48835" name="Rectangle 3">
            <a:extLst>
              <a:ext uri="{FF2B5EF4-FFF2-40B4-BE49-F238E27FC236}">
                <a16:creationId xmlns:a16="http://schemas.microsoft.com/office/drawing/2014/main" id="{E4453399-68CC-455E-A8A3-4A821A7D812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371954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A6470D-07C9-4335-9B22-7F928940FF5F}"/>
              </a:ext>
            </a:extLst>
          </p:cNvPr>
          <p:cNvSpPr>
            <a:spLocks noGrp="1" noChangeArrowheads="1"/>
          </p:cNvSpPr>
          <p:nvPr>
            <p:ph type="sldNum" sz="quarter" idx="5"/>
          </p:nvPr>
        </p:nvSpPr>
        <p:spPr>
          <a:ln/>
        </p:spPr>
        <p:txBody>
          <a:bodyPr/>
          <a:lstStyle/>
          <a:p>
            <a:fld id="{6802A9AD-A87B-452A-98C9-D30D904D9789}" type="slidenum">
              <a:rPr lang="en-GB" altLang="el-GR"/>
              <a:pPr/>
              <a:t>15</a:t>
            </a:fld>
            <a:endParaRPr lang="en-GB" altLang="el-GR"/>
          </a:p>
        </p:txBody>
      </p:sp>
      <p:sp>
        <p:nvSpPr>
          <p:cNvPr id="230402" name="Rectangle 2">
            <a:extLst>
              <a:ext uri="{FF2B5EF4-FFF2-40B4-BE49-F238E27FC236}">
                <a16:creationId xmlns:a16="http://schemas.microsoft.com/office/drawing/2014/main" id="{DC84FBBC-0079-4B56-881F-58FB6041C40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30403" name="Rectangle 3">
            <a:extLst>
              <a:ext uri="{FF2B5EF4-FFF2-40B4-BE49-F238E27FC236}">
                <a16:creationId xmlns:a16="http://schemas.microsoft.com/office/drawing/2014/main" id="{366EA468-8AEE-4EFE-A434-A91D9101870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373450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050CB3-2C38-4B1A-B5B9-C434906050C8}"/>
              </a:ext>
            </a:extLst>
          </p:cNvPr>
          <p:cNvSpPr>
            <a:spLocks noGrp="1" noChangeArrowheads="1"/>
          </p:cNvSpPr>
          <p:nvPr>
            <p:ph type="sldNum" sz="quarter" idx="5"/>
          </p:nvPr>
        </p:nvSpPr>
        <p:spPr>
          <a:ln/>
        </p:spPr>
        <p:txBody>
          <a:bodyPr/>
          <a:lstStyle/>
          <a:p>
            <a:fld id="{5D046694-4E8D-4AF9-991F-34D1C6124219}" type="slidenum">
              <a:rPr lang="en-GB" altLang="el-GR"/>
              <a:pPr/>
              <a:t>17</a:t>
            </a:fld>
            <a:endParaRPr lang="en-GB" altLang="el-GR"/>
          </a:p>
        </p:txBody>
      </p:sp>
      <p:sp>
        <p:nvSpPr>
          <p:cNvPr id="267266" name="Rectangle 2">
            <a:extLst>
              <a:ext uri="{FF2B5EF4-FFF2-40B4-BE49-F238E27FC236}">
                <a16:creationId xmlns:a16="http://schemas.microsoft.com/office/drawing/2014/main" id="{84F6F2A3-3A14-4E5A-9ED9-14D793D3EE90}"/>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67267" name="Rectangle 3">
            <a:extLst>
              <a:ext uri="{FF2B5EF4-FFF2-40B4-BE49-F238E27FC236}">
                <a16:creationId xmlns:a16="http://schemas.microsoft.com/office/drawing/2014/main" id="{AD11D095-CA17-45A1-A0CF-1F65FB4B0F6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62334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A450FB-CED4-4757-9B7D-DF6BC762FEC8}"/>
              </a:ext>
            </a:extLst>
          </p:cNvPr>
          <p:cNvSpPr>
            <a:spLocks noGrp="1" noChangeArrowheads="1"/>
          </p:cNvSpPr>
          <p:nvPr>
            <p:ph type="sldNum" sz="quarter" idx="5"/>
          </p:nvPr>
        </p:nvSpPr>
        <p:spPr>
          <a:ln/>
        </p:spPr>
        <p:txBody>
          <a:bodyPr/>
          <a:lstStyle/>
          <a:p>
            <a:fld id="{DE59840D-5DF2-4BDE-8279-0DD9A986A3AD}" type="slidenum">
              <a:rPr lang="en-GB" altLang="el-GR"/>
              <a:pPr/>
              <a:t>18</a:t>
            </a:fld>
            <a:endParaRPr lang="en-GB" altLang="el-GR"/>
          </a:p>
        </p:txBody>
      </p:sp>
      <p:sp>
        <p:nvSpPr>
          <p:cNvPr id="181250" name="Rectangle 2">
            <a:extLst>
              <a:ext uri="{FF2B5EF4-FFF2-40B4-BE49-F238E27FC236}">
                <a16:creationId xmlns:a16="http://schemas.microsoft.com/office/drawing/2014/main" id="{3EA56D4C-5483-4D17-91EC-CE8621716166}"/>
              </a:ext>
            </a:extLst>
          </p:cNvPr>
          <p:cNvSpPr>
            <a:spLocks noGrp="1" noRot="1" noChangeAspect="1" noChangeArrowheads="1"/>
          </p:cNvSpPr>
          <p:nvPr>
            <p:ph type="sldImg"/>
          </p:nvPr>
        </p:nvSpPr>
        <p:spPr bwMode="auto">
          <a:xfrm>
            <a:off x="857250" y="685800"/>
            <a:ext cx="5143500" cy="3429000"/>
          </a:xfrm>
          <a:prstGeom prst="rect">
            <a:avLst/>
          </a:prstGeom>
          <a:solidFill>
            <a:srgbClr val="FFFFFF"/>
          </a:solidFill>
          <a:ln>
            <a:solidFill>
              <a:srgbClr val="000000"/>
            </a:solidFill>
            <a:miter lim="800000"/>
            <a:headEnd/>
            <a:tailEnd/>
          </a:ln>
        </p:spPr>
      </p:sp>
      <p:sp>
        <p:nvSpPr>
          <p:cNvPr id="181251" name="Rectangle 3">
            <a:extLst>
              <a:ext uri="{FF2B5EF4-FFF2-40B4-BE49-F238E27FC236}">
                <a16:creationId xmlns:a16="http://schemas.microsoft.com/office/drawing/2014/main" id="{3ADC3F4E-C9E1-4AC1-AB1C-CCC97222B97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179706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DD666B-0C37-41E2-9E8A-837D8F936DF8}"/>
              </a:ext>
            </a:extLst>
          </p:cNvPr>
          <p:cNvSpPr>
            <a:spLocks noGrp="1" noChangeArrowheads="1"/>
          </p:cNvSpPr>
          <p:nvPr>
            <p:ph type="sldNum" sz="quarter" idx="5"/>
          </p:nvPr>
        </p:nvSpPr>
        <p:spPr>
          <a:ln/>
        </p:spPr>
        <p:txBody>
          <a:bodyPr/>
          <a:lstStyle/>
          <a:p>
            <a:fld id="{B44CF92D-6D76-42CB-B562-8184A45B0CD0}" type="slidenum">
              <a:rPr lang="en-GB" altLang="el-GR"/>
              <a:pPr/>
              <a:t>19</a:t>
            </a:fld>
            <a:endParaRPr lang="en-GB" altLang="el-GR"/>
          </a:p>
        </p:txBody>
      </p:sp>
      <p:sp>
        <p:nvSpPr>
          <p:cNvPr id="185346" name="Rectangle 2">
            <a:extLst>
              <a:ext uri="{FF2B5EF4-FFF2-40B4-BE49-F238E27FC236}">
                <a16:creationId xmlns:a16="http://schemas.microsoft.com/office/drawing/2014/main" id="{0541E834-2483-4A82-9156-768BFD0D77B5}"/>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5347" name="Rectangle 3">
            <a:extLst>
              <a:ext uri="{FF2B5EF4-FFF2-40B4-BE49-F238E27FC236}">
                <a16:creationId xmlns:a16="http://schemas.microsoft.com/office/drawing/2014/main" id="{0EDC2413-5582-4628-9E96-3EC6D6A7E6C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275943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CBCDD1-092E-475B-9F51-33A807610A0E}"/>
              </a:ext>
            </a:extLst>
          </p:cNvPr>
          <p:cNvSpPr>
            <a:spLocks noGrp="1" noChangeArrowheads="1"/>
          </p:cNvSpPr>
          <p:nvPr>
            <p:ph type="sldNum" sz="quarter" idx="5"/>
          </p:nvPr>
        </p:nvSpPr>
        <p:spPr>
          <a:ln/>
        </p:spPr>
        <p:txBody>
          <a:bodyPr/>
          <a:lstStyle/>
          <a:p>
            <a:fld id="{CA17A407-E10D-46AF-99D7-D27456D6600D}" type="slidenum">
              <a:rPr lang="en-GB" altLang="el-GR"/>
              <a:pPr/>
              <a:t>20</a:t>
            </a:fld>
            <a:endParaRPr lang="en-GB" altLang="el-GR"/>
          </a:p>
        </p:txBody>
      </p:sp>
      <p:sp>
        <p:nvSpPr>
          <p:cNvPr id="162818" name="Rectangle 2">
            <a:extLst>
              <a:ext uri="{FF2B5EF4-FFF2-40B4-BE49-F238E27FC236}">
                <a16:creationId xmlns:a16="http://schemas.microsoft.com/office/drawing/2014/main" id="{54DC1CF0-5FE0-4746-9A2F-C4D8349600DD}"/>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62819" name="Rectangle 3">
            <a:extLst>
              <a:ext uri="{FF2B5EF4-FFF2-40B4-BE49-F238E27FC236}">
                <a16:creationId xmlns:a16="http://schemas.microsoft.com/office/drawing/2014/main" id="{FC9A1444-EDE7-4356-8F5E-61231EAD867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altLang="el-GR"/>
          </a:p>
        </p:txBody>
      </p:sp>
    </p:spTree>
    <p:extLst>
      <p:ext uri="{BB962C8B-B14F-4D97-AF65-F5344CB8AC3E}">
        <p14:creationId xmlns:p14="http://schemas.microsoft.com/office/powerpoint/2010/main" val="3553377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dirty="0"/>
              <a:t>5/21/2024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5/21/2024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5/21/2024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E2E6F1-C53E-4B2C-B017-4A62D48E9BF3}"/>
              </a:ext>
            </a:extLst>
          </p:cNvPr>
          <p:cNvSpPr>
            <a:spLocks noGrp="1"/>
          </p:cNvSpPr>
          <p:nvPr>
            <p:ph type="ctrTitle"/>
          </p:nvPr>
        </p:nvSpPr>
        <p:spPr>
          <a:xfrm>
            <a:off x="477078" y="1447800"/>
            <a:ext cx="11072192" cy="3329581"/>
          </a:xfrm>
        </p:spPr>
        <p:txBody>
          <a:bodyPr/>
          <a:lstStyle/>
          <a:p>
            <a:r>
              <a:rPr lang="el-GR" sz="3600" b="1" dirty="0">
                <a:latin typeface="Calibri" panose="020F0502020204030204" pitchFamily="34" charset="0"/>
                <a:cs typeface="Calibri" panose="020F0502020204030204" pitchFamily="34" charset="0"/>
              </a:rPr>
              <a:t>Ακτινοθεραπεία</a:t>
            </a:r>
            <a:r>
              <a:rPr lang="en-US" sz="3600" dirty="0">
                <a:latin typeface="Calibri" panose="020F0502020204030204" pitchFamily="34" charset="0"/>
                <a:cs typeface="Calibri" panose="020F0502020204030204" pitchFamily="34" charset="0"/>
              </a:rPr>
              <a:t>:</a:t>
            </a:r>
            <a:br>
              <a:rPr lang="el-GR" sz="3600" dirty="0">
                <a:latin typeface="Calibri" panose="020F0502020204030204" pitchFamily="34" charset="0"/>
                <a:cs typeface="Calibri" panose="020F0502020204030204" pitchFamily="34" charset="0"/>
              </a:rPr>
            </a:br>
            <a:r>
              <a:rPr lang="el-GR" sz="3600" dirty="0">
                <a:latin typeface="Calibri" panose="020F0502020204030204" pitchFamily="34" charset="0"/>
                <a:cs typeface="Calibri" panose="020F0502020204030204" pitchFamily="34" charset="0"/>
              </a:rPr>
              <a:t>δυνατότητες και αποτελέσματα γηριατρικών ασθενών</a:t>
            </a:r>
          </a:p>
        </p:txBody>
      </p:sp>
      <p:sp>
        <p:nvSpPr>
          <p:cNvPr id="3" name="Υπότιτλος 2">
            <a:extLst>
              <a:ext uri="{FF2B5EF4-FFF2-40B4-BE49-F238E27FC236}">
                <a16:creationId xmlns:a16="http://schemas.microsoft.com/office/drawing/2014/main" id="{20EEC409-DC52-4D37-83A2-22065B0DB789}"/>
              </a:ext>
            </a:extLst>
          </p:cNvPr>
          <p:cNvSpPr>
            <a:spLocks noGrp="1"/>
          </p:cNvSpPr>
          <p:nvPr>
            <p:ph type="subTitle" idx="1"/>
          </p:nvPr>
        </p:nvSpPr>
        <p:spPr>
          <a:xfrm>
            <a:off x="1154955" y="5410200"/>
            <a:ext cx="11435508" cy="861420"/>
          </a:xfrm>
        </p:spPr>
        <p:txBody>
          <a:bodyPr>
            <a:normAutofit fontScale="62500" lnSpcReduction="20000"/>
          </a:bodyPr>
          <a:lstStyle/>
          <a:p>
            <a:r>
              <a:rPr lang="el-GR" i="1" dirty="0" err="1">
                <a:latin typeface="Calibri" panose="020F0502020204030204" pitchFamily="34" charset="0"/>
                <a:cs typeface="Calibri" panose="020F0502020204030204" pitchFamily="34" charset="0"/>
              </a:rPr>
              <a:t>Μπαλαφουτα</a:t>
            </a:r>
            <a:r>
              <a:rPr lang="el-GR" i="1" dirty="0">
                <a:latin typeface="Calibri" panose="020F0502020204030204" pitchFamily="34" charset="0"/>
                <a:cs typeface="Calibri" panose="020F0502020204030204" pitchFamily="34" charset="0"/>
              </a:rPr>
              <a:t>  </a:t>
            </a:r>
            <a:r>
              <a:rPr lang="el-GR" i="1" dirty="0" err="1">
                <a:latin typeface="Calibri" panose="020F0502020204030204" pitchFamily="34" charset="0"/>
                <a:cs typeface="Calibri" panose="020F0502020204030204" pitchFamily="34" charset="0"/>
              </a:rPr>
              <a:t>μυρσινη</a:t>
            </a:r>
            <a:endParaRPr lang="el-GR" i="1" dirty="0">
              <a:latin typeface="Calibri" panose="020F0502020204030204" pitchFamily="34" charset="0"/>
              <a:cs typeface="Calibri" panose="020F0502020204030204" pitchFamily="34" charset="0"/>
            </a:endParaRPr>
          </a:p>
          <a:p>
            <a:r>
              <a:rPr lang="el-GR" i="1" dirty="0" err="1">
                <a:latin typeface="Calibri" panose="020F0502020204030204" pitchFamily="34" charset="0"/>
                <a:cs typeface="Calibri" panose="020F0502020204030204" pitchFamily="34" charset="0"/>
              </a:rPr>
              <a:t>Ακτινοθεραπευτησ</a:t>
            </a:r>
            <a:r>
              <a:rPr lang="el-GR" i="1" dirty="0">
                <a:latin typeface="Calibri" panose="020F0502020204030204" pitchFamily="34" charset="0"/>
                <a:cs typeface="Calibri" panose="020F0502020204030204" pitchFamily="34" charset="0"/>
              </a:rPr>
              <a:t> –</a:t>
            </a:r>
            <a:r>
              <a:rPr lang="el-GR" i="1" dirty="0" err="1">
                <a:latin typeface="Calibri" panose="020F0502020204030204" pitchFamily="34" charset="0"/>
                <a:cs typeface="Calibri" panose="020F0502020204030204" pitchFamily="34" charset="0"/>
              </a:rPr>
              <a:t>ογκολογοσ</a:t>
            </a:r>
            <a:endParaRPr lang="el-GR" i="1" dirty="0">
              <a:latin typeface="Calibri" panose="020F0502020204030204" pitchFamily="34" charset="0"/>
              <a:cs typeface="Calibri" panose="020F0502020204030204" pitchFamily="34" charset="0"/>
            </a:endParaRPr>
          </a:p>
          <a:p>
            <a:r>
              <a:rPr lang="el-GR" i="1" dirty="0" err="1">
                <a:latin typeface="Calibri" panose="020F0502020204030204" pitchFamily="34" charset="0"/>
                <a:cs typeface="Calibri" panose="020F0502020204030204" pitchFamily="34" charset="0"/>
              </a:rPr>
              <a:t>Επικ</a:t>
            </a:r>
            <a:r>
              <a:rPr lang="el-GR" i="1" dirty="0">
                <a:latin typeface="Calibri" panose="020F0502020204030204" pitchFamily="34" charset="0"/>
                <a:cs typeface="Calibri" panose="020F0502020204030204" pitchFamily="34" charset="0"/>
              </a:rPr>
              <a:t>. </a:t>
            </a:r>
            <a:r>
              <a:rPr lang="el-GR" i="1" dirty="0" err="1">
                <a:latin typeface="Calibri" panose="020F0502020204030204" pitchFamily="34" charset="0"/>
                <a:cs typeface="Calibri" panose="020F0502020204030204" pitchFamily="34" charset="0"/>
              </a:rPr>
              <a:t>Καθηγητρια</a:t>
            </a:r>
            <a:r>
              <a:rPr lang="el-GR" i="1" dirty="0">
                <a:latin typeface="Calibri" panose="020F0502020204030204" pitchFamily="34" charset="0"/>
                <a:cs typeface="Calibri" panose="020F0502020204030204" pitchFamily="34" charset="0"/>
              </a:rPr>
              <a:t> </a:t>
            </a:r>
            <a:r>
              <a:rPr lang="el-GR" i="1" dirty="0" err="1">
                <a:latin typeface="Calibri" panose="020F0502020204030204" pitchFamily="34" charset="0"/>
                <a:cs typeface="Calibri" panose="020F0502020204030204" pitchFamily="34" charset="0"/>
              </a:rPr>
              <a:t>παδα</a:t>
            </a:r>
            <a:endParaRPr lang="el-GR"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2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Αυξάνονται ή μειώνονται οι ψυχικές διαταραχές&#10;με την πάροδο της ηλικίας;&#10;Ψυχική Υγεία και Ηλικιωμένοι&#10;Θετικοί Παράγοντες&#10;•...">
            <a:extLst>
              <a:ext uri="{FF2B5EF4-FFF2-40B4-BE49-F238E27FC236}">
                <a16:creationId xmlns:a16="http://schemas.microsoft.com/office/drawing/2014/main" id="{399D5E78-A1DB-4358-A3C9-31343372A9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276" y="143387"/>
            <a:ext cx="8752486" cy="657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050">
            <a:extLst>
              <a:ext uri="{FF2B5EF4-FFF2-40B4-BE49-F238E27FC236}">
                <a16:creationId xmlns:a16="http://schemas.microsoft.com/office/drawing/2014/main" id="{5FB1B127-BA59-44D8-BD43-D215947C1115}"/>
              </a:ext>
            </a:extLst>
          </p:cNvPr>
          <p:cNvSpPr>
            <a:spLocks noGrp="1" noChangeArrowheads="1"/>
          </p:cNvSpPr>
          <p:nvPr>
            <p:ph type="ctrTitle"/>
          </p:nvPr>
        </p:nvSpPr>
        <p:spPr>
          <a:xfrm>
            <a:off x="2171700" y="381000"/>
            <a:ext cx="8077200" cy="1143000"/>
          </a:xfrm>
          <a:noFill/>
          <a:ln/>
        </p:spPr>
        <p:txBody>
          <a:bodyPr anchor="ctr"/>
          <a:lstStyle/>
          <a:p>
            <a:pPr>
              <a:lnSpc>
                <a:spcPct val="12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ΚΑΡΚΙΝΟΣ  ΚΑΙ  ΓΗΡΑΣ</a:t>
            </a:r>
            <a:endParaRPr lang="en-GB" altLang="el-GR" sz="3200" b="1"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sp>
        <p:nvSpPr>
          <p:cNvPr id="247811" name="Rectangle 2051">
            <a:extLst>
              <a:ext uri="{FF2B5EF4-FFF2-40B4-BE49-F238E27FC236}">
                <a16:creationId xmlns:a16="http://schemas.microsoft.com/office/drawing/2014/main" id="{6BA1CC12-BDB1-4570-8029-1C96F29654D5}"/>
              </a:ext>
            </a:extLst>
          </p:cNvPr>
          <p:cNvSpPr>
            <a:spLocks noChangeArrowheads="1"/>
          </p:cNvSpPr>
          <p:nvPr/>
        </p:nvSpPr>
        <p:spPr bwMode="auto">
          <a:xfrm>
            <a:off x="2133600" y="2243138"/>
            <a:ext cx="7886700" cy="226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endParaRPr lang="el-GR" altLang="el-GR" b="1">
              <a:solidFill>
                <a:schemeClr val="bg1"/>
              </a:solidFill>
            </a:endParaRPr>
          </a:p>
        </p:txBody>
      </p:sp>
      <p:sp>
        <p:nvSpPr>
          <p:cNvPr id="247812" name="Rectangle 2052">
            <a:extLst>
              <a:ext uri="{FF2B5EF4-FFF2-40B4-BE49-F238E27FC236}">
                <a16:creationId xmlns:a16="http://schemas.microsoft.com/office/drawing/2014/main" id="{EF2F2764-A187-4F3A-B71E-2FA1A5B1FF21}"/>
              </a:ext>
            </a:extLst>
          </p:cNvPr>
          <p:cNvSpPr>
            <a:spLocks noChangeArrowheads="1"/>
          </p:cNvSpPr>
          <p:nvPr/>
        </p:nvSpPr>
        <p:spPr bwMode="auto">
          <a:xfrm>
            <a:off x="2171700" y="2243138"/>
            <a:ext cx="8153400" cy="110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Font typeface="Wingdings" panose="05000000000000000000" pitchFamily="2" charset="2"/>
              <a:buChar char="Ø"/>
            </a:pPr>
            <a:r>
              <a:rPr lang="el-GR" altLang="el-GR" sz="2800" b="1" dirty="0">
                <a:solidFill>
                  <a:srgbClr val="FFFF00"/>
                </a:solidFill>
                <a:effectLst>
                  <a:outerShdw blurRad="38100" dist="38100" dir="2700000" algn="tl">
                    <a:srgbClr val="000000"/>
                  </a:outerShdw>
                </a:effectLst>
              </a:rPr>
              <a:t> </a:t>
            </a:r>
            <a:r>
              <a:rPr lang="el-GR" altLang="el-GR" b="1" dirty="0">
                <a:solidFill>
                  <a:srgbClr val="FFFF00"/>
                </a:solidFill>
              </a:rPr>
              <a:t>Η ηλικία είναι ο σημαντικότερος «παράγοντας κινδύνου» για ανάπτυξη καρκίνου.</a:t>
            </a:r>
            <a:endParaRPr lang="el-GR" altLang="el-GR" sz="3200" b="1" dirty="0">
              <a:solidFill>
                <a:srgbClr val="FFFF00"/>
              </a:solidFill>
              <a:effectLst>
                <a:outerShdw blurRad="38100" dist="38100" dir="2700000" algn="tl">
                  <a:srgbClr val="000000"/>
                </a:outerShdw>
              </a:effectLst>
            </a:endParaRPr>
          </a:p>
        </p:txBody>
      </p:sp>
      <p:sp>
        <p:nvSpPr>
          <p:cNvPr id="247813" name="Rectangle 2053">
            <a:extLst>
              <a:ext uri="{FF2B5EF4-FFF2-40B4-BE49-F238E27FC236}">
                <a16:creationId xmlns:a16="http://schemas.microsoft.com/office/drawing/2014/main" id="{DC8A0D88-14D3-4890-8CAC-A19D3F05EA0C}"/>
              </a:ext>
            </a:extLst>
          </p:cNvPr>
          <p:cNvSpPr>
            <a:spLocks noChangeArrowheads="1"/>
          </p:cNvSpPr>
          <p:nvPr/>
        </p:nvSpPr>
        <p:spPr bwMode="auto">
          <a:xfrm>
            <a:off x="2171700" y="3748088"/>
            <a:ext cx="8153400" cy="6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Font typeface="Wingdings" panose="05000000000000000000" pitchFamily="2" charset="2"/>
              <a:buChar char="Ø"/>
            </a:pPr>
            <a:r>
              <a:rPr lang="el-GR" altLang="el-GR" sz="2800" b="1" dirty="0">
                <a:solidFill>
                  <a:srgbClr val="FFFF00"/>
                </a:solidFill>
                <a:effectLst>
                  <a:outerShdw blurRad="38100" dist="38100" dir="2700000" algn="tl">
                    <a:srgbClr val="000000"/>
                  </a:outerShdw>
                </a:effectLst>
              </a:rPr>
              <a:t> </a:t>
            </a:r>
            <a:r>
              <a:rPr lang="el-GR" altLang="el-GR" b="1" dirty="0">
                <a:solidFill>
                  <a:srgbClr val="FFFF00"/>
                </a:solidFill>
              </a:rPr>
              <a:t>Η μέση ηλικία διάγνωσης καρκίνου στις ΗΠΑ είναι τα 70 έτη. </a:t>
            </a:r>
            <a:endParaRPr lang="el-GR" altLang="el-GR" sz="3200" b="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88296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247811"/>
                                        </p:tgtEl>
                                        <p:attrNameLst>
                                          <p:attrName>style.visibility</p:attrName>
                                        </p:attrNameLst>
                                      </p:cBhvr>
                                      <p:to>
                                        <p:strVal val="visible"/>
                                      </p:to>
                                    </p:set>
                                    <p:anim calcmode="lin" valueType="num">
                                      <p:cBhvr additive="base">
                                        <p:cTn id="7" dur="500" fill="hold"/>
                                        <p:tgtEl>
                                          <p:spTgt spid="247811"/>
                                        </p:tgtEl>
                                        <p:attrNameLst>
                                          <p:attrName>ppt_x</p:attrName>
                                        </p:attrNameLst>
                                      </p:cBhvr>
                                      <p:tavLst>
                                        <p:tav tm="0">
                                          <p:val>
                                            <p:strVal val="0-#ppt_w/2"/>
                                          </p:val>
                                        </p:tav>
                                        <p:tav tm="100000">
                                          <p:val>
                                            <p:strVal val="#ppt_x"/>
                                          </p:val>
                                        </p:tav>
                                      </p:tavLst>
                                    </p:anim>
                                    <p:anim calcmode="lin" valueType="num">
                                      <p:cBhvr additive="base">
                                        <p:cTn id="8" dur="500" fill="hold"/>
                                        <p:tgtEl>
                                          <p:spTgt spid="2478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7812"/>
                                        </p:tgtEl>
                                        <p:attrNameLst>
                                          <p:attrName>style.visibility</p:attrName>
                                        </p:attrNameLst>
                                      </p:cBhvr>
                                      <p:to>
                                        <p:strVal val="visible"/>
                                      </p:to>
                                    </p:set>
                                    <p:anim calcmode="lin" valueType="num">
                                      <p:cBhvr additive="base">
                                        <p:cTn id="12" dur="500" fill="hold"/>
                                        <p:tgtEl>
                                          <p:spTgt spid="247812"/>
                                        </p:tgtEl>
                                        <p:attrNameLst>
                                          <p:attrName>ppt_x</p:attrName>
                                        </p:attrNameLst>
                                      </p:cBhvr>
                                      <p:tavLst>
                                        <p:tav tm="0">
                                          <p:val>
                                            <p:strVal val="0-#ppt_w/2"/>
                                          </p:val>
                                        </p:tav>
                                        <p:tav tm="100000">
                                          <p:val>
                                            <p:strVal val="#ppt_x"/>
                                          </p:val>
                                        </p:tav>
                                      </p:tavLst>
                                    </p:anim>
                                    <p:anim calcmode="lin" valueType="num">
                                      <p:cBhvr additive="base">
                                        <p:cTn id="13" dur="500" fill="hold"/>
                                        <p:tgtEl>
                                          <p:spTgt spid="24781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7813"/>
                                        </p:tgtEl>
                                        <p:attrNameLst>
                                          <p:attrName>style.visibility</p:attrName>
                                        </p:attrNameLst>
                                      </p:cBhvr>
                                      <p:to>
                                        <p:strVal val="visible"/>
                                      </p:to>
                                    </p:set>
                                    <p:anim calcmode="lin" valueType="num">
                                      <p:cBhvr additive="base">
                                        <p:cTn id="17" dur="500" fill="hold"/>
                                        <p:tgtEl>
                                          <p:spTgt spid="247813"/>
                                        </p:tgtEl>
                                        <p:attrNameLst>
                                          <p:attrName>ppt_x</p:attrName>
                                        </p:attrNameLst>
                                      </p:cBhvr>
                                      <p:tavLst>
                                        <p:tav tm="0">
                                          <p:val>
                                            <p:strVal val="0-#ppt_w/2"/>
                                          </p:val>
                                        </p:tav>
                                        <p:tav tm="100000">
                                          <p:val>
                                            <p:strVal val="#ppt_x"/>
                                          </p:val>
                                        </p:tav>
                                      </p:tavLst>
                                    </p:anim>
                                    <p:anim calcmode="lin" valueType="num">
                                      <p:cBhvr additive="base">
                                        <p:cTn id="18" dur="500" fill="hold"/>
                                        <p:tgtEl>
                                          <p:spTgt spid="2478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autoUpdateAnimBg="0"/>
      <p:bldP spid="247812" grpId="0" autoUpdateAnimBg="0"/>
      <p:bldP spid="2478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E2A323B-3071-4D86-9BE5-9F5A7A2A37A0}"/>
              </a:ext>
            </a:extLst>
          </p:cNvPr>
          <p:cNvSpPr>
            <a:spLocks noGrp="1"/>
          </p:cNvSpPr>
          <p:nvPr>
            <p:ph idx="1"/>
          </p:nvPr>
        </p:nvSpPr>
        <p:spPr>
          <a:xfrm>
            <a:off x="1103312" y="1143000"/>
            <a:ext cx="8946541" cy="5105399"/>
          </a:xfrm>
        </p:spPr>
        <p:txBody>
          <a:bodyPr/>
          <a:lstStyle/>
          <a:p>
            <a:r>
              <a:rPr lang="el-GR" sz="2400" dirty="0">
                <a:latin typeface="Calibri" panose="020F0502020204030204" pitchFamily="34" charset="0"/>
                <a:cs typeface="Calibri" panose="020F0502020204030204" pitchFamily="34" charset="0"/>
              </a:rPr>
              <a:t>Η αντιμετώπιση του καρκίνου στην τρίτη ηλικία χρήζει ιδιαίτερης φροντίδας όχι μόνο γιατί </a:t>
            </a:r>
            <a:r>
              <a:rPr lang="el-GR" sz="2400" b="1" i="1" dirty="0">
                <a:latin typeface="Calibri" panose="020F0502020204030204" pitchFamily="34" charset="0"/>
                <a:cs typeface="Calibri" panose="020F0502020204030204" pitchFamily="34" charset="0"/>
              </a:rPr>
              <a:t>αυξάνεται η συχνότητα εμφάνισης</a:t>
            </a:r>
            <a:r>
              <a:rPr lang="el-GR" sz="2400" dirty="0">
                <a:latin typeface="Calibri" panose="020F0502020204030204" pitchFamily="34" charset="0"/>
                <a:cs typeface="Calibri" panose="020F0502020204030204" pitchFamily="34" charset="0"/>
              </a:rPr>
              <a:t> του- </a:t>
            </a:r>
            <a:r>
              <a:rPr lang="el-GR" sz="2400" i="1" dirty="0">
                <a:solidFill>
                  <a:srgbClr val="FFFF00"/>
                </a:solidFill>
                <a:latin typeface="Calibri" panose="020F0502020204030204" pitchFamily="34" charset="0"/>
                <a:cs typeface="Calibri" panose="020F0502020204030204" pitchFamily="34" charset="0"/>
              </a:rPr>
              <a:t>μετά τα 85 παρουσιάζει μία αύξηση 3,5 % επιπλέον στους άντρες ενώ στις περισσότερες ηλικιακές ομάδες</a:t>
            </a:r>
            <a:r>
              <a:rPr lang="el-GR" sz="2400" dirty="0">
                <a:solidFill>
                  <a:srgbClr val="FFFF00"/>
                </a:solidFill>
                <a:latin typeface="Calibri" panose="020F0502020204030204" pitchFamily="34" charset="0"/>
                <a:cs typeface="Calibri" panose="020F0502020204030204" pitchFamily="34" charset="0"/>
              </a:rPr>
              <a:t> </a:t>
            </a:r>
            <a:r>
              <a:rPr lang="el-GR" sz="2400" i="1" dirty="0">
                <a:solidFill>
                  <a:srgbClr val="FFFF00"/>
                </a:solidFill>
                <a:latin typeface="Calibri" panose="020F0502020204030204" pitchFamily="34" charset="0"/>
                <a:cs typeface="Calibri" panose="020F0502020204030204" pitchFamily="34" charset="0"/>
              </a:rPr>
              <a:t>είναι η πρώτη αιτία θανάτου </a:t>
            </a:r>
            <a:r>
              <a:rPr lang="el-GR" sz="2400" dirty="0">
                <a:solidFill>
                  <a:srgbClr val="FFFF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αλλά και γιατί με την πάροδο της ηλικίας είμαστε </a:t>
            </a:r>
            <a:r>
              <a:rPr lang="el-GR" sz="2400" b="1" i="1" dirty="0">
                <a:latin typeface="Calibri" panose="020F0502020204030204" pitchFamily="34" charset="0"/>
                <a:cs typeface="Calibri" panose="020F0502020204030204" pitchFamily="34" charset="0"/>
              </a:rPr>
              <a:t>περισσότερο ευάλωτοι</a:t>
            </a:r>
            <a:r>
              <a:rPr lang="el-GR" sz="2400" dirty="0">
                <a:latin typeface="Calibri" panose="020F0502020204030204" pitchFamily="34" charset="0"/>
                <a:cs typeface="Calibri" panose="020F0502020204030204" pitchFamily="34" charset="0"/>
              </a:rPr>
              <a:t>, άρα </a:t>
            </a:r>
            <a:r>
              <a:rPr lang="el-GR" sz="2400" b="1" i="1" dirty="0">
                <a:latin typeface="Calibri" panose="020F0502020204030204" pitchFamily="34" charset="0"/>
                <a:cs typeface="Calibri" panose="020F0502020204030204" pitchFamily="34" charset="0"/>
              </a:rPr>
              <a:t>μειώνεται η αντοχή του οργανισμού  μας σε θεραπείες</a:t>
            </a:r>
            <a:r>
              <a:rPr lang="el-GR" sz="2400" dirty="0">
                <a:latin typeface="Calibri" panose="020F0502020204030204" pitchFamily="34" charset="0"/>
                <a:cs typeface="Calibri" panose="020F0502020204030204" pitchFamily="34" charset="0"/>
              </a:rPr>
              <a:t>, όπως αυτές του καρκίνου. </a:t>
            </a:r>
          </a:p>
          <a:p>
            <a:r>
              <a:rPr lang="el-GR" sz="2400" dirty="0">
                <a:solidFill>
                  <a:srgbClr val="FF0000"/>
                </a:solidFill>
                <a:latin typeface="Calibri" panose="020F0502020204030204" pitchFamily="34" charset="0"/>
                <a:cs typeface="Calibri" panose="020F0502020204030204" pitchFamily="34" charset="0"/>
              </a:rPr>
              <a:t> </a:t>
            </a:r>
            <a:r>
              <a:rPr lang="el-GR" sz="2400" i="1" dirty="0">
                <a:solidFill>
                  <a:srgbClr val="FFFF00"/>
                </a:solidFill>
                <a:latin typeface="Calibri" panose="020F0502020204030204" pitchFamily="34" charset="0"/>
                <a:cs typeface="Calibri" panose="020F0502020204030204" pitchFamily="34" charset="0"/>
              </a:rPr>
              <a:t>Το 60 %  νέων περιστατικών καρκίνου είναι άνω των 65 ενώ το 70% αυτών των ασθενών θα καταλήξουν από καρκίνο</a:t>
            </a:r>
            <a:r>
              <a:rPr lang="el-GR" i="1" dirty="0">
                <a:solidFill>
                  <a:srgbClr val="FFFF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8544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54D862-6B56-45E3-B10A-A45A5D08B581}"/>
              </a:ext>
            </a:extLst>
          </p:cNvPr>
          <p:cNvSpPr>
            <a:spLocks noGrp="1"/>
          </p:cNvSpPr>
          <p:nvPr>
            <p:ph type="title"/>
          </p:nvPr>
        </p:nvSpPr>
        <p:spPr/>
        <p:txBody>
          <a:bodyPr/>
          <a:lstStyle/>
          <a:p>
            <a:r>
              <a:rPr lang="el-GR" dirty="0"/>
              <a:t>Κλινική κατάσταση </a:t>
            </a:r>
          </a:p>
        </p:txBody>
      </p:sp>
      <p:pic>
        <p:nvPicPr>
          <p:cNvPr id="5122" name="Picture 2" descr="Οκτώ μύθοι για την τρίτη ηλικία που καταρρίπτουν τα στερεότυπα για τους  συνταξιούχους! | Ygeia50plus">
            <a:extLst>
              <a:ext uri="{FF2B5EF4-FFF2-40B4-BE49-F238E27FC236}">
                <a16:creationId xmlns:a16="http://schemas.microsoft.com/office/drawing/2014/main" id="{6D0E0B8C-56E9-48D3-9EE4-A1E8A170EF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984" y="1152983"/>
            <a:ext cx="4016364" cy="30083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Τρίτη ηλικία, μια πληθυσμιακή ομάδα με ιδιαιτερότητες">
            <a:extLst>
              <a:ext uri="{FF2B5EF4-FFF2-40B4-BE49-F238E27FC236}">
                <a16:creationId xmlns:a16="http://schemas.microsoft.com/office/drawing/2014/main" id="{BB88A271-0610-43AE-B993-387C08EF3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039" y="4438834"/>
            <a:ext cx="4761311" cy="21864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 Οκτωβρίου: Παγκόσμια Ημέρα Τρίτης Ηλικίας | Star.gr">
            <a:extLst>
              <a:ext uri="{FF2B5EF4-FFF2-40B4-BE49-F238E27FC236}">
                <a16:creationId xmlns:a16="http://schemas.microsoft.com/office/drawing/2014/main" id="{114A1F06-5D8B-4F8A-830D-59B047CEE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156" y="1611943"/>
            <a:ext cx="4718578" cy="267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0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BD32DF-405E-4BAA-8FA5-60EF10FB78D6}"/>
              </a:ext>
            </a:extLst>
          </p:cNvPr>
          <p:cNvSpPr>
            <a:spLocks noGrp="1"/>
          </p:cNvSpPr>
          <p:nvPr>
            <p:ph type="title"/>
          </p:nvPr>
        </p:nvSpPr>
        <p:spPr>
          <a:xfrm>
            <a:off x="646112" y="896292"/>
            <a:ext cx="9403742" cy="1059257"/>
          </a:xfrm>
        </p:spPr>
        <p:txBody>
          <a:bodyPr/>
          <a:lstStyle/>
          <a:p>
            <a:r>
              <a:rPr lang="el-GR" sz="2400" dirty="0">
                <a:latin typeface="Calibri" panose="020F0502020204030204" pitchFamily="34" charset="0"/>
                <a:cs typeface="Calibri" panose="020F0502020204030204" pitchFamily="34" charset="0"/>
              </a:rPr>
              <a:t>Η σχέση γήρανσης και καρκινογένεσης μπορεί να εξηγηθεί με τρεις τουλάχιστον μηχανισμούς</a:t>
            </a:r>
            <a:r>
              <a:rPr lang="el-GR" sz="2400" dirty="0"/>
              <a:t>:</a:t>
            </a:r>
          </a:p>
        </p:txBody>
      </p:sp>
      <p:sp>
        <p:nvSpPr>
          <p:cNvPr id="3" name="Θέση περιεχομένου 2">
            <a:extLst>
              <a:ext uri="{FF2B5EF4-FFF2-40B4-BE49-F238E27FC236}">
                <a16:creationId xmlns:a16="http://schemas.microsoft.com/office/drawing/2014/main" id="{8D8F9C7B-5798-4C71-90E6-C00738EACC35}"/>
              </a:ext>
            </a:extLst>
          </p:cNvPr>
          <p:cNvSpPr>
            <a:spLocks noGrp="1"/>
          </p:cNvSpPr>
          <p:nvPr>
            <p:ph idx="1"/>
          </p:nvPr>
        </p:nvSpPr>
        <p:spPr>
          <a:xfrm>
            <a:off x="1103313" y="2353900"/>
            <a:ext cx="9331605" cy="3213182"/>
          </a:xfrm>
        </p:spPr>
        <p:txBody>
          <a:bodyPr>
            <a:normAutofit/>
          </a:bodyPr>
          <a:lstStyle/>
          <a:p>
            <a:r>
              <a:rPr lang="el-GR" sz="2400" b="1" dirty="0">
                <a:solidFill>
                  <a:srgbClr val="FF0000"/>
                </a:solidFill>
                <a:latin typeface="Calibri" panose="020F0502020204030204" pitchFamily="34" charset="0"/>
                <a:cs typeface="Calibri" panose="020F0502020204030204" pitchFamily="34" charset="0"/>
              </a:rPr>
              <a:t>διάρκεια καρκινογένεσης</a:t>
            </a:r>
            <a:r>
              <a:rPr lang="el-GR" sz="2400" dirty="0">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endParaRPr lang="el-GR" sz="2400" dirty="0">
              <a:latin typeface="Calibri" panose="020F0502020204030204" pitchFamily="34" charset="0"/>
              <a:cs typeface="Calibri" panose="020F0502020204030204" pitchFamily="34" charset="0"/>
            </a:endParaRPr>
          </a:p>
          <a:p>
            <a:r>
              <a:rPr lang="el-GR" sz="2400" b="1" dirty="0">
                <a:solidFill>
                  <a:srgbClr val="FF0000"/>
                </a:solidFill>
                <a:latin typeface="Calibri" panose="020F0502020204030204" pitchFamily="34" charset="0"/>
                <a:cs typeface="Calibri" panose="020F0502020204030204" pitchFamily="34" charset="0"/>
              </a:rPr>
              <a:t>αυξημένη ευαισθησία </a:t>
            </a:r>
            <a:r>
              <a:rPr lang="el-GR" sz="2400" dirty="0">
                <a:latin typeface="Calibri" panose="020F0502020204030204" pitchFamily="34" charset="0"/>
                <a:cs typeface="Calibri" panose="020F0502020204030204" pitchFamily="34" charset="0"/>
              </a:rPr>
              <a:t>των πιο ηλικιωμένων ιστών σε περιβαλλοντικά καρκινογόνα και </a:t>
            </a:r>
            <a:br>
              <a:rPr lang="el-GR" sz="2400" dirty="0">
                <a:latin typeface="Calibri" panose="020F0502020204030204" pitchFamily="34" charset="0"/>
                <a:cs typeface="Calibri" panose="020F0502020204030204" pitchFamily="34" charset="0"/>
              </a:rPr>
            </a:br>
            <a:endParaRPr lang="el-GR"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αλλαγές στο ίδιο το σώμα, όπως </a:t>
            </a:r>
            <a:r>
              <a:rPr lang="el-GR" sz="2400" b="1" dirty="0">
                <a:solidFill>
                  <a:srgbClr val="FF0000"/>
                </a:solidFill>
                <a:latin typeface="Calibri" panose="020F0502020204030204" pitchFamily="34" charset="0"/>
                <a:cs typeface="Calibri" panose="020F0502020204030204" pitchFamily="34" charset="0"/>
              </a:rPr>
              <a:t>γήρανση του ανοσοποιητικού συστήματος</a:t>
            </a:r>
            <a:r>
              <a:rPr lang="el-GR" sz="2400" dirty="0">
                <a:solidFill>
                  <a:srgbClr val="FF0000"/>
                </a:solidFill>
                <a:latin typeface="Calibri" panose="020F0502020204030204" pitchFamily="34" charset="0"/>
                <a:cs typeface="Calibri" panose="020F0502020204030204" pitchFamily="34" charset="0"/>
              </a:rPr>
              <a:t>. </a:t>
            </a:r>
          </a:p>
          <a:p>
            <a:pPr marL="0" indent="0">
              <a:buNone/>
            </a:pPr>
            <a:endParaRPr lang="el-GR" dirty="0"/>
          </a:p>
        </p:txBody>
      </p:sp>
    </p:spTree>
    <p:extLst>
      <p:ext uri="{BB962C8B-B14F-4D97-AF65-F5344CB8AC3E}">
        <p14:creationId xmlns:p14="http://schemas.microsoft.com/office/powerpoint/2010/main" val="384049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83" name="Rectangle 1031">
            <a:extLst>
              <a:ext uri="{FF2B5EF4-FFF2-40B4-BE49-F238E27FC236}">
                <a16:creationId xmlns:a16="http://schemas.microsoft.com/office/drawing/2014/main" id="{6FB0A208-1A6D-4B89-8C4D-C92A9B3318EB}"/>
              </a:ext>
            </a:extLst>
          </p:cNvPr>
          <p:cNvSpPr>
            <a:spLocks noGrp="1" noChangeArrowheads="1"/>
          </p:cNvSpPr>
          <p:nvPr>
            <p:ph type="ctrTitle"/>
          </p:nvPr>
        </p:nvSpPr>
        <p:spPr>
          <a:xfrm>
            <a:off x="2171700" y="381000"/>
            <a:ext cx="8077200" cy="1143000"/>
          </a:xfrm>
          <a:noFill/>
          <a:ln/>
        </p:spPr>
        <p:txBody>
          <a:bodyPr anchor="ctr"/>
          <a:lstStyle/>
          <a:p>
            <a:pPr>
              <a:lnSpc>
                <a:spcPct val="12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ΚΑΡΚΙΝΟΣ  ΚΑΙ  ΓΗΡΑΣ</a:t>
            </a:r>
            <a:endParaRPr lang="en-GB" altLang="el-GR" sz="3200" b="1"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sp>
        <p:nvSpPr>
          <p:cNvPr id="229384" name="Rectangle 1032">
            <a:extLst>
              <a:ext uri="{FF2B5EF4-FFF2-40B4-BE49-F238E27FC236}">
                <a16:creationId xmlns:a16="http://schemas.microsoft.com/office/drawing/2014/main" id="{931C31DF-5053-4899-9342-DA11F7DF7224}"/>
              </a:ext>
            </a:extLst>
          </p:cNvPr>
          <p:cNvSpPr>
            <a:spLocks noChangeArrowheads="1"/>
          </p:cNvSpPr>
          <p:nvPr/>
        </p:nvSpPr>
        <p:spPr bwMode="auto">
          <a:xfrm>
            <a:off x="2324100" y="2743200"/>
            <a:ext cx="769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l-GR" altLang="el-GR" b="1" dirty="0"/>
              <a:t> </a:t>
            </a:r>
            <a:r>
              <a:rPr lang="el-GR" altLang="el-GR" sz="2000" b="1" dirty="0"/>
              <a:t>«Γήρανση» των μηχανισμών επιδιόρθωσης του </a:t>
            </a:r>
            <a:r>
              <a:rPr lang="en-US" altLang="el-GR" sz="2000" b="1" dirty="0"/>
              <a:t>DNA</a:t>
            </a:r>
            <a:r>
              <a:rPr lang="el-GR" altLang="el-GR" sz="2000" b="1" dirty="0"/>
              <a:t>.</a:t>
            </a:r>
            <a:endParaRPr lang="en-GB" altLang="el-GR" sz="2000" b="1" dirty="0"/>
          </a:p>
        </p:txBody>
      </p:sp>
      <p:sp>
        <p:nvSpPr>
          <p:cNvPr id="229385" name="Rectangle 1033">
            <a:extLst>
              <a:ext uri="{FF2B5EF4-FFF2-40B4-BE49-F238E27FC236}">
                <a16:creationId xmlns:a16="http://schemas.microsoft.com/office/drawing/2014/main" id="{5DCAB970-E8CE-4442-8CE2-3F71A395384A}"/>
              </a:ext>
            </a:extLst>
          </p:cNvPr>
          <p:cNvSpPr>
            <a:spLocks noChangeArrowheads="1"/>
          </p:cNvSpPr>
          <p:nvPr/>
        </p:nvSpPr>
        <p:spPr bwMode="auto">
          <a:xfrm>
            <a:off x="2324100" y="1792585"/>
            <a:ext cx="7696200" cy="309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l-GR" altLang="el-GR" b="1" dirty="0"/>
              <a:t> </a:t>
            </a:r>
            <a:r>
              <a:rPr lang="el-GR" altLang="el-GR" sz="2000" b="1" dirty="0"/>
              <a:t>Αυξημένη ενεργοποίηση καρκινογόνων.</a:t>
            </a:r>
          </a:p>
          <a:p>
            <a:pPr>
              <a:lnSpc>
                <a:spcPct val="150000"/>
              </a:lnSpc>
              <a:spcBef>
                <a:spcPct val="20000"/>
              </a:spcBef>
              <a:buFontTx/>
              <a:buChar char="•"/>
            </a:pPr>
            <a:r>
              <a:rPr lang="el-GR" altLang="el-GR" sz="2000" b="1" dirty="0"/>
              <a:t>Αυξημένη ευαισθησία των κυττάρων στα καρκινογόνα.</a:t>
            </a:r>
            <a:endParaRPr lang="en-GB" altLang="el-GR" sz="2000" b="1" dirty="0"/>
          </a:p>
        </p:txBody>
      </p:sp>
      <p:sp>
        <p:nvSpPr>
          <p:cNvPr id="229386" name="Rectangle 1034">
            <a:extLst>
              <a:ext uri="{FF2B5EF4-FFF2-40B4-BE49-F238E27FC236}">
                <a16:creationId xmlns:a16="http://schemas.microsoft.com/office/drawing/2014/main" id="{E3D61B67-3113-4303-A4E6-3E904812D58A}"/>
              </a:ext>
            </a:extLst>
          </p:cNvPr>
          <p:cNvSpPr>
            <a:spLocks noChangeArrowheads="1"/>
          </p:cNvSpPr>
          <p:nvPr/>
        </p:nvSpPr>
        <p:spPr bwMode="auto">
          <a:xfrm>
            <a:off x="2324100" y="3200400"/>
            <a:ext cx="8534400" cy="69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l-GR" altLang="el-GR" b="1" dirty="0">
                <a:solidFill>
                  <a:schemeClr val="bg1"/>
                </a:solidFill>
              </a:rPr>
              <a:t> </a:t>
            </a:r>
            <a:r>
              <a:rPr lang="el-GR" altLang="el-GR" sz="2000" b="1" dirty="0"/>
              <a:t>Αυξημένη απενεργοποίηση των κατασταλτικών </a:t>
            </a:r>
            <a:r>
              <a:rPr lang="el-GR" altLang="el-GR" sz="2000" b="1" dirty="0" err="1"/>
              <a:t>ογκογονιδίων</a:t>
            </a:r>
            <a:r>
              <a:rPr lang="el-GR" altLang="el-GR" sz="2000" b="1" dirty="0"/>
              <a:t>.</a:t>
            </a:r>
            <a:endParaRPr lang="en-GB" altLang="el-GR" sz="2000" b="1" dirty="0"/>
          </a:p>
        </p:txBody>
      </p:sp>
      <p:sp>
        <p:nvSpPr>
          <p:cNvPr id="229387" name="Rectangle 1035">
            <a:extLst>
              <a:ext uri="{FF2B5EF4-FFF2-40B4-BE49-F238E27FC236}">
                <a16:creationId xmlns:a16="http://schemas.microsoft.com/office/drawing/2014/main" id="{FAE86CC3-8B5F-47A7-9D56-00B2321177D9}"/>
              </a:ext>
            </a:extLst>
          </p:cNvPr>
          <p:cNvSpPr>
            <a:spLocks noChangeArrowheads="1"/>
          </p:cNvSpPr>
          <p:nvPr/>
        </p:nvSpPr>
        <p:spPr bwMode="auto">
          <a:xfrm>
            <a:off x="2400300" y="3847725"/>
            <a:ext cx="7848600" cy="145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l-GR" altLang="el-GR" b="1" dirty="0"/>
              <a:t> </a:t>
            </a:r>
            <a:r>
              <a:rPr lang="el-GR" altLang="el-GR" sz="2000" b="1" dirty="0"/>
              <a:t>Αυξημένη έκθεση στον καρκινογόνο παράγοντα.</a:t>
            </a:r>
            <a:endParaRPr lang="en-GB" altLang="el-GR" sz="2000" b="1" dirty="0"/>
          </a:p>
        </p:txBody>
      </p:sp>
    </p:spTree>
    <p:extLst>
      <p:ext uri="{BB962C8B-B14F-4D97-AF65-F5344CB8AC3E}">
        <p14:creationId xmlns:p14="http://schemas.microsoft.com/office/powerpoint/2010/main" val="4215142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9384"/>
                                        </p:tgtEl>
                                        <p:attrNameLst>
                                          <p:attrName>style.visibility</p:attrName>
                                        </p:attrNameLst>
                                      </p:cBhvr>
                                      <p:to>
                                        <p:strVal val="visible"/>
                                      </p:to>
                                    </p:set>
                                    <p:anim calcmode="lin" valueType="num">
                                      <p:cBhvr additive="base">
                                        <p:cTn id="7" dur="500" fill="hold"/>
                                        <p:tgtEl>
                                          <p:spTgt spid="229384"/>
                                        </p:tgtEl>
                                        <p:attrNameLst>
                                          <p:attrName>ppt_x</p:attrName>
                                        </p:attrNameLst>
                                      </p:cBhvr>
                                      <p:tavLst>
                                        <p:tav tm="0">
                                          <p:val>
                                            <p:strVal val="0-#ppt_w/2"/>
                                          </p:val>
                                        </p:tav>
                                        <p:tav tm="100000">
                                          <p:val>
                                            <p:strVal val="#ppt_x"/>
                                          </p:val>
                                        </p:tav>
                                      </p:tavLst>
                                    </p:anim>
                                    <p:anim calcmode="lin" valueType="num">
                                      <p:cBhvr additive="base">
                                        <p:cTn id="8" dur="500" fill="hold"/>
                                        <p:tgtEl>
                                          <p:spTgt spid="2293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9385"/>
                                        </p:tgtEl>
                                        <p:attrNameLst>
                                          <p:attrName>style.visibility</p:attrName>
                                        </p:attrNameLst>
                                      </p:cBhvr>
                                      <p:to>
                                        <p:strVal val="visible"/>
                                      </p:to>
                                    </p:set>
                                    <p:anim calcmode="lin" valueType="num">
                                      <p:cBhvr additive="base">
                                        <p:cTn id="13" dur="500" fill="hold"/>
                                        <p:tgtEl>
                                          <p:spTgt spid="229385"/>
                                        </p:tgtEl>
                                        <p:attrNameLst>
                                          <p:attrName>ppt_x</p:attrName>
                                        </p:attrNameLst>
                                      </p:cBhvr>
                                      <p:tavLst>
                                        <p:tav tm="0">
                                          <p:val>
                                            <p:strVal val="0-#ppt_w/2"/>
                                          </p:val>
                                        </p:tav>
                                        <p:tav tm="100000">
                                          <p:val>
                                            <p:strVal val="#ppt_x"/>
                                          </p:val>
                                        </p:tav>
                                      </p:tavLst>
                                    </p:anim>
                                    <p:anim calcmode="lin" valueType="num">
                                      <p:cBhvr additive="base">
                                        <p:cTn id="14" dur="500" fill="hold"/>
                                        <p:tgtEl>
                                          <p:spTgt spid="2293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9386"/>
                                        </p:tgtEl>
                                        <p:attrNameLst>
                                          <p:attrName>style.visibility</p:attrName>
                                        </p:attrNameLst>
                                      </p:cBhvr>
                                      <p:to>
                                        <p:strVal val="visible"/>
                                      </p:to>
                                    </p:set>
                                    <p:anim calcmode="lin" valueType="num">
                                      <p:cBhvr additive="base">
                                        <p:cTn id="19" dur="500" fill="hold"/>
                                        <p:tgtEl>
                                          <p:spTgt spid="229386"/>
                                        </p:tgtEl>
                                        <p:attrNameLst>
                                          <p:attrName>ppt_x</p:attrName>
                                        </p:attrNameLst>
                                      </p:cBhvr>
                                      <p:tavLst>
                                        <p:tav tm="0">
                                          <p:val>
                                            <p:strVal val="0-#ppt_w/2"/>
                                          </p:val>
                                        </p:tav>
                                        <p:tav tm="100000">
                                          <p:val>
                                            <p:strVal val="#ppt_x"/>
                                          </p:val>
                                        </p:tav>
                                      </p:tavLst>
                                    </p:anim>
                                    <p:anim calcmode="lin" valueType="num">
                                      <p:cBhvr additive="base">
                                        <p:cTn id="20" dur="500" fill="hold"/>
                                        <p:tgtEl>
                                          <p:spTgt spid="22938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29387"/>
                                        </p:tgtEl>
                                        <p:attrNameLst>
                                          <p:attrName>style.visibility</p:attrName>
                                        </p:attrNameLst>
                                      </p:cBhvr>
                                      <p:to>
                                        <p:strVal val="visible"/>
                                      </p:to>
                                    </p:set>
                                    <p:anim calcmode="lin" valueType="num">
                                      <p:cBhvr additive="base">
                                        <p:cTn id="24" dur="500" fill="hold"/>
                                        <p:tgtEl>
                                          <p:spTgt spid="229387"/>
                                        </p:tgtEl>
                                        <p:attrNameLst>
                                          <p:attrName>ppt_x</p:attrName>
                                        </p:attrNameLst>
                                      </p:cBhvr>
                                      <p:tavLst>
                                        <p:tav tm="0">
                                          <p:val>
                                            <p:strVal val="0-#ppt_w/2"/>
                                          </p:val>
                                        </p:tav>
                                        <p:tav tm="100000">
                                          <p:val>
                                            <p:strVal val="#ppt_x"/>
                                          </p:val>
                                        </p:tav>
                                      </p:tavLst>
                                    </p:anim>
                                    <p:anim calcmode="lin" valueType="num">
                                      <p:cBhvr additive="base">
                                        <p:cTn id="25" dur="500" fill="hold"/>
                                        <p:tgtEl>
                                          <p:spTgt spid="229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utoUpdateAnimBg="0"/>
      <p:bldP spid="229385" grpId="0" autoUpdateAnimBg="0"/>
      <p:bldP spid="229386" grpId="0" autoUpdateAnimBg="0"/>
      <p:bldP spid="2293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8323357-4130-4E83-A08C-39337D1621FD}"/>
              </a:ext>
            </a:extLst>
          </p:cNvPr>
          <p:cNvSpPr>
            <a:spLocks noGrp="1"/>
          </p:cNvSpPr>
          <p:nvPr>
            <p:ph idx="1"/>
          </p:nvPr>
        </p:nvSpPr>
        <p:spPr/>
        <p:txBody>
          <a:bodyPr/>
          <a:lstStyle/>
          <a:p>
            <a:r>
              <a:rPr lang="el-GR" dirty="0"/>
              <a:t>Σήμερα υπολογίζεται ότι πάνω από το 50% όλων των νεοπλασμάτων συμβαίνει </a:t>
            </a:r>
            <a:r>
              <a:rPr lang="el-GR" dirty="0">
                <a:solidFill>
                  <a:schemeClr val="accent3"/>
                </a:solidFill>
              </a:rPr>
              <a:t>σε άτομα άνω των 65 ετών </a:t>
            </a:r>
            <a:r>
              <a:rPr lang="el-GR" dirty="0"/>
              <a:t>και το ποσοστό αυτό </a:t>
            </a:r>
            <a:r>
              <a:rPr lang="el-GR" dirty="0">
                <a:solidFill>
                  <a:schemeClr val="accent2"/>
                </a:solidFill>
              </a:rPr>
              <a:t>αναμένεται να αυξηθεί σε 70% το 2030. </a:t>
            </a:r>
          </a:p>
          <a:p>
            <a:r>
              <a:rPr lang="el-GR" dirty="0"/>
              <a:t>Η θνητότητα από τον καρκίνο έχει μειωθεί για ασθενείς κάτω των 65 ετών σε σύγκριση με το 1950, ενώ δεν έχει αλλάξει για τους πιο ηλικιωμένους. </a:t>
            </a:r>
          </a:p>
          <a:p>
            <a:r>
              <a:rPr lang="el-GR" dirty="0"/>
              <a:t>Επομένως η βελτίωση της αντιμετώπισης του καρκίνου προϋποθέτει </a:t>
            </a:r>
            <a:r>
              <a:rPr lang="el-GR" u="sng" dirty="0"/>
              <a:t>την αποτελεσματική πρόληψη και θεραπεία του στην τρίτη ηλικία</a:t>
            </a:r>
            <a:r>
              <a:rPr lang="el-GR" dirty="0"/>
              <a:t>. </a:t>
            </a:r>
          </a:p>
        </p:txBody>
      </p:sp>
    </p:spTree>
    <p:extLst>
      <p:ext uri="{BB962C8B-B14F-4D97-AF65-F5344CB8AC3E}">
        <p14:creationId xmlns:p14="http://schemas.microsoft.com/office/powerpoint/2010/main" val="111693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050">
            <a:extLst>
              <a:ext uri="{FF2B5EF4-FFF2-40B4-BE49-F238E27FC236}">
                <a16:creationId xmlns:a16="http://schemas.microsoft.com/office/drawing/2014/main" id="{A176AE83-35C9-4FDB-88D7-3433AA0170B0}"/>
              </a:ext>
            </a:extLst>
          </p:cNvPr>
          <p:cNvSpPr>
            <a:spLocks noGrp="1" noChangeArrowheads="1"/>
          </p:cNvSpPr>
          <p:nvPr>
            <p:ph type="ctrTitle"/>
          </p:nvPr>
        </p:nvSpPr>
        <p:spPr>
          <a:xfrm>
            <a:off x="2171700" y="381000"/>
            <a:ext cx="8077200" cy="1143000"/>
          </a:xfrm>
          <a:noFill/>
          <a:ln/>
        </p:spPr>
        <p:txBody>
          <a:bodyPr anchor="ctr"/>
          <a:lstStyle/>
          <a:p>
            <a:pPr>
              <a:lnSpc>
                <a:spcPct val="120000"/>
              </a:lnSpc>
            </a:pPr>
            <a:r>
              <a:rPr lang="en-US"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Peak Incidence</a:t>
            </a:r>
            <a:endParaRPr lang="en-GB" altLang="el-GR" sz="3200" b="1"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sp>
        <p:nvSpPr>
          <p:cNvPr id="266243" name="Rectangle 2051">
            <a:extLst>
              <a:ext uri="{FF2B5EF4-FFF2-40B4-BE49-F238E27FC236}">
                <a16:creationId xmlns:a16="http://schemas.microsoft.com/office/drawing/2014/main" id="{37A5C11E-1912-48EB-8147-7775F68B1CD6}"/>
              </a:ext>
            </a:extLst>
          </p:cNvPr>
          <p:cNvSpPr>
            <a:spLocks noChangeArrowheads="1"/>
          </p:cNvSpPr>
          <p:nvPr/>
        </p:nvSpPr>
        <p:spPr bwMode="auto">
          <a:xfrm>
            <a:off x="2324100" y="2743200"/>
            <a:ext cx="7924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endParaRPr lang="el-GR" altLang="el-GR" b="1">
              <a:solidFill>
                <a:schemeClr val="bg1"/>
              </a:solidFill>
            </a:endParaRPr>
          </a:p>
        </p:txBody>
      </p:sp>
      <p:sp>
        <p:nvSpPr>
          <p:cNvPr id="266244" name="Rectangle 2052">
            <a:extLst>
              <a:ext uri="{FF2B5EF4-FFF2-40B4-BE49-F238E27FC236}">
                <a16:creationId xmlns:a16="http://schemas.microsoft.com/office/drawing/2014/main" id="{5D1ACDF4-04CB-4482-82CC-AB3EACEC5FFC}"/>
              </a:ext>
            </a:extLst>
          </p:cNvPr>
          <p:cNvSpPr>
            <a:spLocks noChangeArrowheads="1"/>
          </p:cNvSpPr>
          <p:nvPr/>
        </p:nvSpPr>
        <p:spPr bwMode="auto">
          <a:xfrm>
            <a:off x="2171700" y="4981576"/>
            <a:ext cx="8153400" cy="6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Font typeface="Wingdings" panose="05000000000000000000" pitchFamily="2" charset="2"/>
              <a:buChar char="Ø"/>
            </a:pPr>
            <a:r>
              <a:rPr lang="el-GR" altLang="el-GR" sz="2800" b="1" dirty="0">
                <a:solidFill>
                  <a:schemeClr val="bg1"/>
                </a:solidFill>
                <a:effectLst>
                  <a:outerShdw blurRad="38100" dist="38100" dir="2700000" algn="tl">
                    <a:srgbClr val="000000"/>
                  </a:outerShdw>
                </a:effectLst>
              </a:rPr>
              <a:t> </a:t>
            </a:r>
            <a:r>
              <a:rPr lang="el-GR" altLang="el-GR" b="1" dirty="0">
                <a:solidFill>
                  <a:srgbClr val="FFFF00"/>
                </a:solidFill>
              </a:rPr>
              <a:t>Καρκίνος του Μαστού:		80 έτη</a:t>
            </a:r>
            <a:endParaRPr lang="el-GR" altLang="el-GR" sz="3200" b="1" dirty="0">
              <a:solidFill>
                <a:srgbClr val="FFFF00"/>
              </a:solidFill>
              <a:effectLst>
                <a:outerShdw blurRad="38100" dist="38100" dir="2700000" algn="tl">
                  <a:srgbClr val="000000"/>
                </a:outerShdw>
              </a:effectLst>
            </a:endParaRPr>
          </a:p>
        </p:txBody>
      </p:sp>
      <p:sp>
        <p:nvSpPr>
          <p:cNvPr id="266245" name="Rectangle 2053">
            <a:extLst>
              <a:ext uri="{FF2B5EF4-FFF2-40B4-BE49-F238E27FC236}">
                <a16:creationId xmlns:a16="http://schemas.microsoft.com/office/drawing/2014/main" id="{16E8B925-C7F4-4CAE-8F03-04219E65B35F}"/>
              </a:ext>
            </a:extLst>
          </p:cNvPr>
          <p:cNvSpPr>
            <a:spLocks noChangeArrowheads="1"/>
          </p:cNvSpPr>
          <p:nvPr/>
        </p:nvSpPr>
        <p:spPr bwMode="auto">
          <a:xfrm>
            <a:off x="2171700" y="4038601"/>
            <a:ext cx="8153400" cy="6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Font typeface="Wingdings" panose="05000000000000000000" pitchFamily="2" charset="2"/>
              <a:buChar char="Ø"/>
            </a:pPr>
            <a:r>
              <a:rPr lang="el-GR" altLang="el-GR" sz="2800" b="1" dirty="0">
                <a:solidFill>
                  <a:schemeClr val="bg1"/>
                </a:solidFill>
                <a:effectLst>
                  <a:outerShdw blurRad="38100" dist="38100" dir="2700000" algn="tl">
                    <a:srgbClr val="000000"/>
                  </a:outerShdw>
                </a:effectLst>
              </a:rPr>
              <a:t> </a:t>
            </a:r>
            <a:r>
              <a:rPr lang="el-GR" altLang="el-GR" b="1" dirty="0">
                <a:solidFill>
                  <a:srgbClr val="FFFF00"/>
                </a:solidFill>
              </a:rPr>
              <a:t>Καρκίνος του Παχέος Εντέρου:	85 έτη</a:t>
            </a:r>
            <a:endParaRPr lang="el-GR" altLang="el-GR" sz="3200" b="1" dirty="0">
              <a:solidFill>
                <a:srgbClr val="FFFF00"/>
              </a:solidFill>
              <a:effectLst>
                <a:outerShdw blurRad="38100" dist="38100" dir="2700000" algn="tl">
                  <a:srgbClr val="000000"/>
                </a:outerShdw>
              </a:effectLst>
            </a:endParaRPr>
          </a:p>
        </p:txBody>
      </p:sp>
      <p:sp>
        <p:nvSpPr>
          <p:cNvPr id="266246" name="Rectangle 2054">
            <a:extLst>
              <a:ext uri="{FF2B5EF4-FFF2-40B4-BE49-F238E27FC236}">
                <a16:creationId xmlns:a16="http://schemas.microsoft.com/office/drawing/2014/main" id="{2F7C5D20-57FF-47F2-AB3F-7458C0256B16}"/>
              </a:ext>
            </a:extLst>
          </p:cNvPr>
          <p:cNvSpPr>
            <a:spLocks noChangeArrowheads="1"/>
          </p:cNvSpPr>
          <p:nvPr/>
        </p:nvSpPr>
        <p:spPr bwMode="auto">
          <a:xfrm>
            <a:off x="2171700" y="3000376"/>
            <a:ext cx="8153400" cy="6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Font typeface="Wingdings" panose="05000000000000000000" pitchFamily="2" charset="2"/>
              <a:buChar char="Ø"/>
            </a:pPr>
            <a:r>
              <a:rPr lang="el-GR" altLang="el-GR" sz="2800" b="1" dirty="0">
                <a:solidFill>
                  <a:schemeClr val="bg1"/>
                </a:solidFill>
                <a:effectLst>
                  <a:outerShdw blurRad="38100" dist="38100" dir="2700000" algn="tl">
                    <a:srgbClr val="000000"/>
                  </a:outerShdw>
                </a:effectLst>
              </a:rPr>
              <a:t> </a:t>
            </a:r>
            <a:r>
              <a:rPr lang="el-GR" altLang="el-GR" b="1" dirty="0">
                <a:solidFill>
                  <a:srgbClr val="FFFF00"/>
                </a:solidFill>
              </a:rPr>
              <a:t>Καρκίνος του Πνεύμονα:		75 έτη</a:t>
            </a:r>
            <a:endParaRPr lang="el-GR" altLang="el-GR" sz="3200" b="1" dirty="0">
              <a:solidFill>
                <a:srgbClr val="FFFF00"/>
              </a:solidFill>
              <a:effectLst>
                <a:outerShdw blurRad="38100" dist="38100" dir="2700000" algn="tl">
                  <a:srgbClr val="000000"/>
                </a:outerShdw>
              </a:effectLst>
            </a:endParaRPr>
          </a:p>
        </p:txBody>
      </p:sp>
      <p:sp>
        <p:nvSpPr>
          <p:cNvPr id="266247" name="Rectangle 2055">
            <a:extLst>
              <a:ext uri="{FF2B5EF4-FFF2-40B4-BE49-F238E27FC236}">
                <a16:creationId xmlns:a16="http://schemas.microsoft.com/office/drawing/2014/main" id="{1CBFF67D-522A-498D-A38F-2490711DB5DC}"/>
              </a:ext>
            </a:extLst>
          </p:cNvPr>
          <p:cNvSpPr>
            <a:spLocks noChangeArrowheads="1"/>
          </p:cNvSpPr>
          <p:nvPr/>
        </p:nvSpPr>
        <p:spPr bwMode="auto">
          <a:xfrm>
            <a:off x="2171700" y="1857376"/>
            <a:ext cx="8153400" cy="6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Font typeface="Wingdings" panose="05000000000000000000" pitchFamily="2" charset="2"/>
              <a:buChar char="Ø"/>
            </a:pPr>
            <a:r>
              <a:rPr lang="el-GR" altLang="el-GR" sz="2800" b="1" dirty="0">
                <a:solidFill>
                  <a:schemeClr val="bg1"/>
                </a:solidFill>
                <a:effectLst>
                  <a:outerShdw blurRad="38100" dist="38100" dir="2700000" algn="tl">
                    <a:srgbClr val="000000"/>
                  </a:outerShdw>
                </a:effectLst>
              </a:rPr>
              <a:t> </a:t>
            </a:r>
            <a:r>
              <a:rPr lang="el-GR" altLang="el-GR" b="1" dirty="0">
                <a:solidFill>
                  <a:srgbClr val="FFFF00"/>
                </a:solidFill>
              </a:rPr>
              <a:t>Καρκίνος του Προστάτη:		71 έτη</a:t>
            </a:r>
            <a:endParaRPr lang="el-GR" altLang="el-GR" sz="3200" b="1"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239856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44"/>
                                        </p:tgtEl>
                                        <p:attrNameLst>
                                          <p:attrName>style.visibility</p:attrName>
                                        </p:attrNameLst>
                                      </p:cBhvr>
                                      <p:to>
                                        <p:strVal val="visible"/>
                                      </p:to>
                                    </p:set>
                                    <p:anim calcmode="lin" valueType="num">
                                      <p:cBhvr additive="base">
                                        <p:cTn id="7" dur="500" fill="hold"/>
                                        <p:tgtEl>
                                          <p:spTgt spid="266244"/>
                                        </p:tgtEl>
                                        <p:attrNameLst>
                                          <p:attrName>ppt_x</p:attrName>
                                        </p:attrNameLst>
                                      </p:cBhvr>
                                      <p:tavLst>
                                        <p:tav tm="0">
                                          <p:val>
                                            <p:strVal val="0-#ppt_w/2"/>
                                          </p:val>
                                        </p:tav>
                                        <p:tav tm="100000">
                                          <p:val>
                                            <p:strVal val="#ppt_x"/>
                                          </p:val>
                                        </p:tav>
                                      </p:tavLst>
                                    </p:anim>
                                    <p:anim calcmode="lin" valueType="num">
                                      <p:cBhvr additive="base">
                                        <p:cTn id="8" dur="500" fill="hold"/>
                                        <p:tgtEl>
                                          <p:spTgt spid="266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31" name="Picture 7">
            <a:extLst>
              <a:ext uri="{FF2B5EF4-FFF2-40B4-BE49-F238E27FC236}">
                <a16:creationId xmlns:a16="http://schemas.microsoft.com/office/drawing/2014/main" id="{B6BB0B54-5CB9-4BE5-8B32-3F22D449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304800"/>
            <a:ext cx="7696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32" name="Rectangle 8">
            <a:extLst>
              <a:ext uri="{FF2B5EF4-FFF2-40B4-BE49-F238E27FC236}">
                <a16:creationId xmlns:a16="http://schemas.microsoft.com/office/drawing/2014/main" id="{6159DA4A-4CDB-4647-9E11-F6977381CCED}"/>
              </a:ext>
            </a:extLst>
          </p:cNvPr>
          <p:cNvSpPr>
            <a:spLocks noChangeArrowheads="1"/>
          </p:cNvSpPr>
          <p:nvPr/>
        </p:nvSpPr>
        <p:spPr bwMode="auto">
          <a:xfrm>
            <a:off x="2324100" y="5334000"/>
            <a:ext cx="7696200" cy="1295400"/>
          </a:xfrm>
          <a:prstGeom prst="rect">
            <a:avLst/>
          </a:prstGeom>
          <a:solidFill>
            <a:srgbClr val="3366CC"/>
          </a:solid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altLang="el-GR" b="1">
                <a:solidFill>
                  <a:srgbClr val="FF9900"/>
                </a:solidFill>
                <a:effectLst>
                  <a:outerShdw blurRad="38100" dist="38100" dir="2700000" algn="tl">
                    <a:srgbClr val="000000"/>
                  </a:outerShdw>
                </a:effectLst>
              </a:rPr>
              <a:t>ΚΑΡΚΙΝΟΣ ΚΑΙ ΓΗΡΑΣ</a:t>
            </a:r>
            <a:endParaRPr lang="en-GB" altLang="el-GR" b="1">
              <a:solidFill>
                <a:srgbClr val="FF9900"/>
              </a:solidFill>
              <a:effectLst>
                <a:outerShdw blurRad="38100" dist="38100" dir="2700000" algn="tl">
                  <a:srgbClr val="000000"/>
                </a:outerShdw>
              </a:effectLst>
            </a:endParaRPr>
          </a:p>
          <a:p>
            <a:pPr algn="ctr"/>
            <a:r>
              <a:rPr lang="el-GR" altLang="el-GR" b="1">
                <a:solidFill>
                  <a:srgbClr val="FF9900"/>
                </a:solidFill>
                <a:effectLst>
                  <a:outerShdw blurRad="38100" dist="38100" dir="2700000" algn="tl">
                    <a:srgbClr val="000000"/>
                  </a:outerShdw>
                </a:effectLst>
              </a:rPr>
              <a:t>Συχνότητα και Θνησιμότητα σε σχέση με την Ηλικία</a:t>
            </a:r>
            <a:endParaRPr lang="en-GB" altLang="el-GR" b="1">
              <a:solidFill>
                <a:srgbClr val="FF9900"/>
              </a:solidFill>
              <a:effectLst>
                <a:outerShdw blurRad="38100" dist="38100" dir="2700000" algn="tl">
                  <a:srgbClr val="000000"/>
                </a:outerShdw>
              </a:effectLst>
            </a:endParaRPr>
          </a:p>
          <a:p>
            <a:pPr algn="ctr"/>
            <a:r>
              <a:rPr lang="en-GB" altLang="el-GR" b="1">
                <a:solidFill>
                  <a:srgbClr val="FF9900"/>
                </a:solidFill>
                <a:effectLst>
                  <a:outerShdw blurRad="38100" dist="38100" dir="2700000" algn="tl">
                    <a:srgbClr val="000000"/>
                  </a:outerShdw>
                </a:effectLst>
              </a:rPr>
              <a:t>U.S. Cancer Data 1999 (NCI)</a:t>
            </a:r>
          </a:p>
        </p:txBody>
      </p:sp>
      <p:sp>
        <p:nvSpPr>
          <p:cNvPr id="180234" name="Line 10">
            <a:extLst>
              <a:ext uri="{FF2B5EF4-FFF2-40B4-BE49-F238E27FC236}">
                <a16:creationId xmlns:a16="http://schemas.microsoft.com/office/drawing/2014/main" id="{B8C697B1-FF42-4676-8FEF-FDF5C4CA90D9}"/>
              </a:ext>
            </a:extLst>
          </p:cNvPr>
          <p:cNvSpPr>
            <a:spLocks noChangeShapeType="1"/>
          </p:cNvSpPr>
          <p:nvPr/>
        </p:nvSpPr>
        <p:spPr bwMode="auto">
          <a:xfrm flipH="1">
            <a:off x="9105900" y="76200"/>
            <a:ext cx="1371600" cy="609600"/>
          </a:xfrm>
          <a:prstGeom prst="line">
            <a:avLst/>
          </a:prstGeom>
          <a:noFill/>
          <a:ln w="571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313632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0234"/>
                                        </p:tgtEl>
                                        <p:attrNameLst>
                                          <p:attrName>style.visibility</p:attrName>
                                        </p:attrNameLst>
                                      </p:cBhvr>
                                      <p:to>
                                        <p:strVal val="visible"/>
                                      </p:to>
                                    </p:set>
                                    <p:anim calcmode="lin" valueType="num">
                                      <p:cBhvr additive="base">
                                        <p:cTn id="7" dur="500" fill="hold"/>
                                        <p:tgtEl>
                                          <p:spTgt spid="180234"/>
                                        </p:tgtEl>
                                        <p:attrNameLst>
                                          <p:attrName>ppt_x</p:attrName>
                                        </p:attrNameLst>
                                      </p:cBhvr>
                                      <p:tavLst>
                                        <p:tav tm="0">
                                          <p:val>
                                            <p:strVal val="0-#ppt_w/2"/>
                                          </p:val>
                                        </p:tav>
                                        <p:tav tm="100000">
                                          <p:val>
                                            <p:strVal val="#ppt_x"/>
                                          </p:val>
                                        </p:tav>
                                      </p:tavLst>
                                    </p:anim>
                                    <p:anim calcmode="lin" valueType="num">
                                      <p:cBhvr additive="base">
                                        <p:cTn id="8" dur="500" fill="hold"/>
                                        <p:tgtEl>
                                          <p:spTgt spid="1802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a:extLst>
              <a:ext uri="{FF2B5EF4-FFF2-40B4-BE49-F238E27FC236}">
                <a16:creationId xmlns:a16="http://schemas.microsoft.com/office/drawing/2014/main" id="{98BC8629-4DE4-4C0C-B13A-FE5F8E003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28600"/>
            <a:ext cx="6553200"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3" name="Rectangle 3">
            <a:extLst>
              <a:ext uri="{FF2B5EF4-FFF2-40B4-BE49-F238E27FC236}">
                <a16:creationId xmlns:a16="http://schemas.microsoft.com/office/drawing/2014/main" id="{E5B551E4-D129-4B2C-8128-A99CA9DE7A41}"/>
              </a:ext>
            </a:extLst>
          </p:cNvPr>
          <p:cNvSpPr>
            <a:spLocks noChangeArrowheads="1"/>
          </p:cNvSpPr>
          <p:nvPr/>
        </p:nvSpPr>
        <p:spPr bwMode="auto">
          <a:xfrm>
            <a:off x="2857500" y="5257800"/>
            <a:ext cx="6553200" cy="1447800"/>
          </a:xfrm>
          <a:prstGeom prst="rect">
            <a:avLst/>
          </a:prstGeom>
          <a:solidFill>
            <a:srgbClr val="3366CC"/>
          </a:solidFill>
          <a:ln w="9525">
            <a:solidFill>
              <a:srgbClr val="3366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30000"/>
              </a:lnSpc>
            </a:pPr>
            <a:r>
              <a:rPr lang="el-GR" altLang="el-GR" b="1" dirty="0">
                <a:solidFill>
                  <a:srgbClr val="FF9900"/>
                </a:solidFill>
                <a:effectLst>
                  <a:outerShdw blurRad="38100" dist="38100" dir="2700000" algn="tl">
                    <a:srgbClr val="000000"/>
                  </a:outerShdw>
                </a:effectLst>
                <a:latin typeface="Calibri" panose="020F0502020204030204" pitchFamily="34" charset="0"/>
                <a:cs typeface="Calibri" panose="020F0502020204030204" pitchFamily="34" charset="0"/>
              </a:rPr>
              <a:t>ΚΑΡΚΙΝΟΣ ΤΟΥ ΠΝΕΥΜΟΝΑ ΚΑΙ ΗΛΙΚΙΩΜΕΝΟΙ</a:t>
            </a:r>
            <a:endParaRPr lang="en-GB" altLang="el-GR" b="1" dirty="0">
              <a:solidFill>
                <a:srgbClr val="FF9900"/>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lnSpc>
                <a:spcPct val="130000"/>
              </a:lnSpc>
            </a:pPr>
            <a:r>
              <a:rPr lang="el-GR" altLang="el-GR" b="1" dirty="0">
                <a:solidFill>
                  <a:srgbClr val="FF9900"/>
                </a:solidFill>
                <a:effectLst>
                  <a:outerShdw blurRad="38100" dist="38100" dir="2700000" algn="tl">
                    <a:srgbClr val="000000"/>
                  </a:outerShdw>
                </a:effectLst>
                <a:latin typeface="Calibri" panose="020F0502020204030204" pitchFamily="34" charset="0"/>
                <a:cs typeface="Calibri" panose="020F0502020204030204" pitchFamily="34" charset="0"/>
              </a:rPr>
              <a:t>Η Συχνότητα η Θνητότητα συνεχίζουν να αυξάνουν με την ηλικία</a:t>
            </a:r>
            <a:endParaRPr lang="en-GB" altLang="el-GR" b="1" dirty="0">
              <a:solidFill>
                <a:srgbClr val="FF9900"/>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ctr">
              <a:lnSpc>
                <a:spcPct val="130000"/>
              </a:lnSpc>
            </a:pPr>
            <a:r>
              <a:rPr lang="en-GB" altLang="el-GR" sz="2000" b="1" dirty="0">
                <a:solidFill>
                  <a:srgbClr val="FF9900"/>
                </a:solidFill>
                <a:effectLst>
                  <a:outerShdw blurRad="38100" dist="38100" dir="2700000" algn="tl">
                    <a:srgbClr val="000000"/>
                  </a:outerShdw>
                </a:effectLst>
                <a:latin typeface="Calibri" panose="020F0502020204030204" pitchFamily="34" charset="0"/>
                <a:cs typeface="Calibri" panose="020F0502020204030204" pitchFamily="34" charset="0"/>
              </a:rPr>
              <a:t>U.S. Cancer Data 1999 (NCI)</a:t>
            </a:r>
          </a:p>
        </p:txBody>
      </p:sp>
      <p:sp>
        <p:nvSpPr>
          <p:cNvPr id="184324" name="Line 4">
            <a:extLst>
              <a:ext uri="{FF2B5EF4-FFF2-40B4-BE49-F238E27FC236}">
                <a16:creationId xmlns:a16="http://schemas.microsoft.com/office/drawing/2014/main" id="{1D04565B-3C08-4E1E-AA22-327BEE56F25E}"/>
              </a:ext>
            </a:extLst>
          </p:cNvPr>
          <p:cNvSpPr>
            <a:spLocks noChangeShapeType="1"/>
          </p:cNvSpPr>
          <p:nvPr/>
        </p:nvSpPr>
        <p:spPr bwMode="auto">
          <a:xfrm flipH="1">
            <a:off x="9029700" y="609600"/>
            <a:ext cx="990600" cy="1219200"/>
          </a:xfrm>
          <a:prstGeom prst="line">
            <a:avLst/>
          </a:prstGeom>
          <a:noFill/>
          <a:ln w="571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1946001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anim calcmode="lin" valueType="num">
                                      <p:cBhvr>
                                        <p:cTn id="7" dur="1000" fill="hold"/>
                                        <p:tgtEl>
                                          <p:spTgt spid="184324"/>
                                        </p:tgtEl>
                                        <p:attrNameLst>
                                          <p:attrName>ppt_w</p:attrName>
                                        </p:attrNameLst>
                                      </p:cBhvr>
                                      <p:tavLst>
                                        <p:tav tm="0">
                                          <p:val>
                                            <p:fltVal val="0"/>
                                          </p:val>
                                        </p:tav>
                                        <p:tav tm="100000">
                                          <p:val>
                                            <p:strVal val="#ppt_w"/>
                                          </p:val>
                                        </p:tav>
                                      </p:tavLst>
                                    </p:anim>
                                    <p:anim calcmode="lin" valueType="num">
                                      <p:cBhvr>
                                        <p:cTn id="8" dur="1000" fill="hold"/>
                                        <p:tgtEl>
                                          <p:spTgt spid="184324"/>
                                        </p:tgtEl>
                                        <p:attrNameLst>
                                          <p:attrName>ppt_h</p:attrName>
                                        </p:attrNameLst>
                                      </p:cBhvr>
                                      <p:tavLst>
                                        <p:tav tm="0">
                                          <p:val>
                                            <p:fltVal val="0"/>
                                          </p:val>
                                        </p:tav>
                                        <p:tav tm="100000">
                                          <p:val>
                                            <p:strVal val="#ppt_h"/>
                                          </p:val>
                                        </p:tav>
                                      </p:tavLst>
                                    </p:anim>
                                    <p:anim calcmode="lin" valueType="num">
                                      <p:cBhvr>
                                        <p:cTn id="9" dur="1000" fill="hold"/>
                                        <p:tgtEl>
                                          <p:spTgt spid="1843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ΤΡΙΤΗ ΗΛΙΚΙΑ : ΜΙΑ ΚΡΙΣΙΜΗ ΗΛΙΚΙΑ ΣΕ …ΚΡΙΣΗ» | Τοπικά Νέα">
            <a:extLst>
              <a:ext uri="{FF2B5EF4-FFF2-40B4-BE49-F238E27FC236}">
                <a16:creationId xmlns:a16="http://schemas.microsoft.com/office/drawing/2014/main" id="{779ABA7F-6CA9-4200-9160-96F0A3839D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9679" y="1864310"/>
            <a:ext cx="5922582" cy="335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8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a:extLst>
              <a:ext uri="{FF2B5EF4-FFF2-40B4-BE49-F238E27FC236}">
                <a16:creationId xmlns:a16="http://schemas.microsoft.com/office/drawing/2014/main" id="{CE56ADD4-0553-48D5-8586-4DA2746B0CAD}"/>
              </a:ext>
            </a:extLst>
          </p:cNvPr>
          <p:cNvSpPr>
            <a:spLocks noChangeArrowheads="1"/>
          </p:cNvSpPr>
          <p:nvPr/>
        </p:nvSpPr>
        <p:spPr bwMode="auto">
          <a:xfrm>
            <a:off x="1943100" y="2201856"/>
            <a:ext cx="7191847" cy="184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endParaRPr lang="en-US" altLang="el-GR" b="1">
              <a:solidFill>
                <a:schemeClr val="bg1"/>
              </a:solidFill>
            </a:endParaRPr>
          </a:p>
          <a:p>
            <a:pPr>
              <a:lnSpc>
                <a:spcPct val="150000"/>
              </a:lnSpc>
              <a:spcBef>
                <a:spcPct val="20000"/>
              </a:spcBef>
            </a:pPr>
            <a:endParaRPr lang="en-GB" altLang="el-GR" b="1">
              <a:solidFill>
                <a:schemeClr val="bg1"/>
              </a:solidFill>
            </a:endParaRPr>
          </a:p>
        </p:txBody>
      </p:sp>
      <p:sp>
        <p:nvSpPr>
          <p:cNvPr id="161797" name="Rectangle 5">
            <a:extLst>
              <a:ext uri="{FF2B5EF4-FFF2-40B4-BE49-F238E27FC236}">
                <a16:creationId xmlns:a16="http://schemas.microsoft.com/office/drawing/2014/main" id="{85EDD217-162A-4103-AECF-52AFE0F0CF5D}"/>
              </a:ext>
            </a:extLst>
          </p:cNvPr>
          <p:cNvSpPr>
            <a:spLocks noChangeArrowheads="1"/>
          </p:cNvSpPr>
          <p:nvPr/>
        </p:nvSpPr>
        <p:spPr bwMode="auto">
          <a:xfrm>
            <a:off x="2552700" y="2275815"/>
            <a:ext cx="7086600" cy="214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n-US" altLang="el-GR" sz="2400" b="1" dirty="0">
                <a:solidFill>
                  <a:schemeClr val="bg1"/>
                </a:solidFill>
              </a:rPr>
              <a:t> </a:t>
            </a:r>
            <a:r>
              <a:rPr lang="el-GR" altLang="el-GR" sz="2400" b="1" dirty="0">
                <a:solidFill>
                  <a:srgbClr val="FFFF00"/>
                </a:solidFill>
                <a:latin typeface="Calibri" panose="020F0502020204030204" pitchFamily="34" charset="0"/>
                <a:cs typeface="Calibri" panose="020F0502020204030204" pitchFamily="34" charset="0"/>
              </a:rPr>
              <a:t>Με την ηλικία</a:t>
            </a:r>
            <a:r>
              <a:rPr lang="en-US" altLang="el-GR" sz="2400" b="1" dirty="0">
                <a:solidFill>
                  <a:srgbClr val="FFFF00"/>
                </a:solidFill>
                <a:latin typeface="Calibri" panose="020F0502020204030204" pitchFamily="34" charset="0"/>
                <a:cs typeface="Calibri" panose="020F0502020204030204" pitchFamily="34" charset="0"/>
              </a:rPr>
              <a:t>:  </a:t>
            </a:r>
            <a:r>
              <a:rPr lang="el-GR" altLang="el-GR" sz="2400" b="1" dirty="0">
                <a:solidFill>
                  <a:srgbClr val="FFFF00"/>
                </a:solidFill>
                <a:latin typeface="Calibri" panose="020F0502020204030204" pitchFamily="34" charset="0"/>
                <a:cs typeface="Calibri" panose="020F0502020204030204" pitchFamily="34" charset="0"/>
              </a:rPr>
              <a:t>  η συχνότητα αυξάνει</a:t>
            </a:r>
            <a:endParaRPr lang="en-US" altLang="el-GR" sz="2400" b="1" dirty="0">
              <a:solidFill>
                <a:srgbClr val="FFFF00"/>
              </a:solidFill>
              <a:latin typeface="Calibri" panose="020F0502020204030204" pitchFamily="34" charset="0"/>
              <a:cs typeface="Calibri" panose="020F0502020204030204" pitchFamily="34" charset="0"/>
            </a:endParaRPr>
          </a:p>
          <a:p>
            <a:pPr>
              <a:lnSpc>
                <a:spcPct val="150000"/>
              </a:lnSpc>
              <a:spcBef>
                <a:spcPct val="20000"/>
              </a:spcBef>
            </a:pPr>
            <a:r>
              <a:rPr lang="en-US" altLang="el-GR" b="1" dirty="0">
                <a:solidFill>
                  <a:srgbClr val="FFFF00"/>
                </a:solidFill>
                <a:latin typeface="Calibri" panose="020F0502020204030204" pitchFamily="34" charset="0"/>
                <a:cs typeface="Calibri" panose="020F0502020204030204" pitchFamily="34" charset="0"/>
              </a:rPr>
              <a:t>				</a:t>
            </a:r>
            <a:r>
              <a:rPr lang="el-GR" altLang="el-GR" sz="2400" b="1" dirty="0">
                <a:solidFill>
                  <a:srgbClr val="FFFF00"/>
                </a:solidFill>
                <a:latin typeface="Calibri" panose="020F0502020204030204" pitchFamily="34" charset="0"/>
                <a:cs typeface="Calibri" panose="020F0502020204030204" pitchFamily="34" charset="0"/>
              </a:rPr>
              <a:t>         η θνησιμότητα αυξάνει</a:t>
            </a:r>
            <a:endParaRPr lang="en-US" altLang="el-GR" sz="2400" b="1" dirty="0">
              <a:solidFill>
                <a:srgbClr val="FFFF00"/>
              </a:solidFill>
              <a:latin typeface="Calibri" panose="020F0502020204030204" pitchFamily="34" charset="0"/>
              <a:cs typeface="Calibri" panose="020F0502020204030204" pitchFamily="34" charset="0"/>
            </a:endParaRPr>
          </a:p>
        </p:txBody>
      </p:sp>
      <p:sp>
        <p:nvSpPr>
          <p:cNvPr id="161799" name="Rectangle 7">
            <a:extLst>
              <a:ext uri="{FF2B5EF4-FFF2-40B4-BE49-F238E27FC236}">
                <a16:creationId xmlns:a16="http://schemas.microsoft.com/office/drawing/2014/main" id="{FD4AE333-EEF8-4FA2-834E-98ED084F51A4}"/>
              </a:ext>
            </a:extLst>
          </p:cNvPr>
          <p:cNvSpPr>
            <a:spLocks noChangeArrowheads="1"/>
          </p:cNvSpPr>
          <p:nvPr/>
        </p:nvSpPr>
        <p:spPr bwMode="auto">
          <a:xfrm>
            <a:off x="2552700" y="35052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pPr>
            <a:r>
              <a:rPr lang="en-US" altLang="el-GR" b="1" dirty="0">
                <a:solidFill>
                  <a:schemeClr val="bg1"/>
                </a:solidFill>
              </a:rPr>
              <a:t>				</a:t>
            </a:r>
            <a:r>
              <a:rPr lang="el-GR" altLang="el-GR" sz="2400" b="1" dirty="0">
                <a:solidFill>
                  <a:schemeClr val="bg1"/>
                </a:solidFill>
                <a:latin typeface="Calibri" panose="020F0502020204030204" pitchFamily="34" charset="0"/>
                <a:cs typeface="Calibri" panose="020F0502020204030204" pitchFamily="34" charset="0"/>
              </a:rPr>
              <a:t>         </a:t>
            </a:r>
            <a:r>
              <a:rPr lang="el-GR" altLang="el-GR" sz="2400" b="1" dirty="0">
                <a:solidFill>
                  <a:srgbClr val="FFFF00"/>
                </a:solidFill>
                <a:latin typeface="Calibri" panose="020F0502020204030204" pitchFamily="34" charset="0"/>
                <a:cs typeface="Calibri" panose="020F0502020204030204" pitchFamily="34" charset="0"/>
              </a:rPr>
              <a:t>η θνητότητα μένει σταθερή</a:t>
            </a:r>
            <a:endParaRPr lang="en-US" altLang="el-GR" sz="2400" b="1" dirty="0">
              <a:solidFill>
                <a:srgbClr val="FFFF00"/>
              </a:solidFill>
              <a:latin typeface="Calibri" panose="020F0502020204030204" pitchFamily="34" charset="0"/>
              <a:cs typeface="Calibri" panose="020F0502020204030204" pitchFamily="34" charset="0"/>
            </a:endParaRPr>
          </a:p>
        </p:txBody>
      </p:sp>
      <p:sp>
        <p:nvSpPr>
          <p:cNvPr id="161801" name="Rectangle 9">
            <a:extLst>
              <a:ext uri="{FF2B5EF4-FFF2-40B4-BE49-F238E27FC236}">
                <a16:creationId xmlns:a16="http://schemas.microsoft.com/office/drawing/2014/main" id="{1FEBE281-96E9-4343-BDB4-C28C04230CF3}"/>
              </a:ext>
            </a:extLst>
          </p:cNvPr>
          <p:cNvSpPr>
            <a:spLocks noGrp="1" noChangeArrowheads="1"/>
          </p:cNvSpPr>
          <p:nvPr>
            <p:ph type="ctrTitle"/>
          </p:nvPr>
        </p:nvSpPr>
        <p:spPr>
          <a:xfrm>
            <a:off x="1790700" y="685800"/>
            <a:ext cx="8763000" cy="1143000"/>
          </a:xfrm>
          <a:noFill/>
          <a:ln/>
        </p:spPr>
        <p:txBody>
          <a:bodyPr anchor="ctr"/>
          <a:lstStyle/>
          <a:p>
            <a:pPr>
              <a:lnSpc>
                <a:spcPct val="120000"/>
              </a:lnSpc>
            </a:pPr>
            <a:r>
              <a:rPr lang="el-GR" altLang="el-GR" sz="2800" b="1" dirty="0">
                <a:solidFill>
                  <a:srgbClr val="FFCC00"/>
                </a:solidFill>
                <a:effectLst>
                  <a:outerShdw blurRad="38100" dist="38100" dir="2700000" algn="tl">
                    <a:srgbClr val="000000"/>
                  </a:outerShdw>
                </a:effectLst>
              </a:rPr>
              <a:t>ΚΑΡΚΙΝΟΣ ΤΟΥ ΠΝΕΥΜΟΝΑ</a:t>
            </a:r>
            <a:endParaRPr lang="en-GB" altLang="el-GR" sz="2800" b="1" dirty="0">
              <a:solidFill>
                <a:srgbClr val="FFCC00"/>
              </a:solidFill>
              <a:effectLst>
                <a:outerShdw blurRad="38100" dist="38100" dir="2700000" algn="tl">
                  <a:srgbClr val="000000"/>
                </a:outerShdw>
              </a:effectLst>
            </a:endParaRPr>
          </a:p>
        </p:txBody>
      </p:sp>
    </p:spTree>
    <p:extLst>
      <p:ext uri="{BB962C8B-B14F-4D97-AF65-F5344CB8AC3E}">
        <p14:creationId xmlns:p14="http://schemas.microsoft.com/office/powerpoint/2010/main" val="1041055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additive="base">
                                        <p:cTn id="7" dur="500" fill="hold"/>
                                        <p:tgtEl>
                                          <p:spTgt spid="161797"/>
                                        </p:tgtEl>
                                        <p:attrNameLst>
                                          <p:attrName>ppt_x</p:attrName>
                                        </p:attrNameLst>
                                      </p:cBhvr>
                                      <p:tavLst>
                                        <p:tav tm="0">
                                          <p:val>
                                            <p:strVal val="0-#ppt_w/2"/>
                                          </p:val>
                                        </p:tav>
                                        <p:tav tm="100000">
                                          <p:val>
                                            <p:strVal val="#ppt_x"/>
                                          </p:val>
                                        </p:tav>
                                      </p:tavLst>
                                    </p:anim>
                                    <p:anim calcmode="lin" valueType="num">
                                      <p:cBhvr additive="base">
                                        <p:cTn id="8"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61799"/>
                                        </p:tgtEl>
                                        <p:attrNameLst>
                                          <p:attrName>style.visibility</p:attrName>
                                        </p:attrNameLst>
                                      </p:cBhvr>
                                      <p:to>
                                        <p:strVal val="visible"/>
                                      </p:to>
                                    </p:set>
                                    <p:anim calcmode="lin" valueType="num">
                                      <p:cBhvr>
                                        <p:cTn id="13" dur="1000" fill="hold"/>
                                        <p:tgtEl>
                                          <p:spTgt spid="161799"/>
                                        </p:tgtEl>
                                        <p:attrNameLst>
                                          <p:attrName>ppt_w</p:attrName>
                                        </p:attrNameLst>
                                      </p:cBhvr>
                                      <p:tavLst>
                                        <p:tav tm="0">
                                          <p:val>
                                            <p:fltVal val="0"/>
                                          </p:val>
                                        </p:tav>
                                        <p:tav tm="100000">
                                          <p:val>
                                            <p:strVal val="#ppt_w"/>
                                          </p:val>
                                        </p:tav>
                                      </p:tavLst>
                                    </p:anim>
                                    <p:anim calcmode="lin" valueType="num">
                                      <p:cBhvr>
                                        <p:cTn id="14" dur="1000" fill="hold"/>
                                        <p:tgtEl>
                                          <p:spTgt spid="161799"/>
                                        </p:tgtEl>
                                        <p:attrNameLst>
                                          <p:attrName>ppt_h</p:attrName>
                                        </p:attrNameLst>
                                      </p:cBhvr>
                                      <p:tavLst>
                                        <p:tav tm="0">
                                          <p:val>
                                            <p:fltVal val="0"/>
                                          </p:val>
                                        </p:tav>
                                        <p:tav tm="100000">
                                          <p:val>
                                            <p:strVal val="#ppt_h"/>
                                          </p:val>
                                        </p:tav>
                                      </p:tavLst>
                                    </p:anim>
                                    <p:anim calcmode="lin" valueType="num">
                                      <p:cBhvr>
                                        <p:cTn id="15" dur="1000" fill="hold"/>
                                        <p:tgtEl>
                                          <p:spTgt spid="16179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617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utoUpdateAnimBg="0"/>
      <p:bldP spid="16179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EB73AA39-0252-49D8-9553-ADEA030D1A0C}"/>
              </a:ext>
            </a:extLst>
          </p:cNvPr>
          <p:cNvSpPr>
            <a:spLocks noGrp="1" noChangeArrowheads="1"/>
          </p:cNvSpPr>
          <p:nvPr>
            <p:ph type="ctrTitle"/>
          </p:nvPr>
        </p:nvSpPr>
        <p:spPr>
          <a:xfrm>
            <a:off x="1866900" y="533400"/>
            <a:ext cx="8534400" cy="990600"/>
          </a:xfrm>
        </p:spPr>
        <p:txBody>
          <a:bodyPr anchor="ctr"/>
          <a:lstStyle/>
          <a:p>
            <a:pPr>
              <a:lnSpc>
                <a:spcPct val="12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Συχνότητα και Θνητότητα</a:t>
            </a:r>
            <a:endParaRPr lang="en-GB" altLang="el-GR" sz="3200" b="1"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pic>
        <p:nvPicPr>
          <p:cNvPr id="157699" name="Picture 3">
            <a:extLst>
              <a:ext uri="{FF2B5EF4-FFF2-40B4-BE49-F238E27FC236}">
                <a16:creationId xmlns:a16="http://schemas.microsoft.com/office/drawing/2014/main" id="{F9E390D5-7E30-4D8E-AE5B-374E8038CE6C}"/>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171700" y="2083052"/>
            <a:ext cx="7413624" cy="3733800"/>
          </a:xfrm>
          <a:noFill/>
          <a:ln/>
        </p:spPr>
      </p:pic>
      <p:sp>
        <p:nvSpPr>
          <p:cNvPr id="157700" name="Rectangle 4">
            <a:extLst>
              <a:ext uri="{FF2B5EF4-FFF2-40B4-BE49-F238E27FC236}">
                <a16:creationId xmlns:a16="http://schemas.microsoft.com/office/drawing/2014/main" id="{03006FD9-CB3D-4912-B424-0A4AD318102E}"/>
              </a:ext>
            </a:extLst>
          </p:cNvPr>
          <p:cNvSpPr>
            <a:spLocks noChangeArrowheads="1"/>
          </p:cNvSpPr>
          <p:nvPr/>
        </p:nvSpPr>
        <p:spPr bwMode="auto">
          <a:xfrm>
            <a:off x="2171701" y="1981201"/>
            <a:ext cx="7413625" cy="360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7701" name="Line 5">
            <a:extLst>
              <a:ext uri="{FF2B5EF4-FFF2-40B4-BE49-F238E27FC236}">
                <a16:creationId xmlns:a16="http://schemas.microsoft.com/office/drawing/2014/main" id="{4F4D43D9-29BC-42B7-AE15-428FA2B19131}"/>
              </a:ext>
            </a:extLst>
          </p:cNvPr>
          <p:cNvSpPr>
            <a:spLocks noChangeShapeType="1"/>
          </p:cNvSpPr>
          <p:nvPr/>
        </p:nvSpPr>
        <p:spPr bwMode="auto">
          <a:xfrm flipV="1">
            <a:off x="4381500" y="3581400"/>
            <a:ext cx="1066800" cy="990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7702" name="Line 6">
            <a:extLst>
              <a:ext uri="{FF2B5EF4-FFF2-40B4-BE49-F238E27FC236}">
                <a16:creationId xmlns:a16="http://schemas.microsoft.com/office/drawing/2014/main" id="{2856A04A-A158-4C1A-9F7C-853157D4A17D}"/>
              </a:ext>
            </a:extLst>
          </p:cNvPr>
          <p:cNvSpPr>
            <a:spLocks noChangeShapeType="1"/>
          </p:cNvSpPr>
          <p:nvPr/>
        </p:nvSpPr>
        <p:spPr bwMode="auto">
          <a:xfrm flipV="1">
            <a:off x="7200900" y="3733800"/>
            <a:ext cx="1066800" cy="990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7705" name="Rectangle 9">
            <a:extLst>
              <a:ext uri="{FF2B5EF4-FFF2-40B4-BE49-F238E27FC236}">
                <a16:creationId xmlns:a16="http://schemas.microsoft.com/office/drawing/2014/main" id="{7ED296E5-F802-4834-93C4-7B40A5C21C72}"/>
              </a:ext>
            </a:extLst>
          </p:cNvPr>
          <p:cNvSpPr>
            <a:spLocks noChangeArrowheads="1"/>
          </p:cNvSpPr>
          <p:nvPr/>
        </p:nvSpPr>
        <p:spPr bwMode="auto">
          <a:xfrm>
            <a:off x="9029700" y="2443415"/>
            <a:ext cx="457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l-GR" sz="1400" b="1"/>
              <a:t>&lt; 65</a:t>
            </a:r>
          </a:p>
          <a:p>
            <a:pPr algn="ctr"/>
            <a:r>
              <a:rPr lang="en-US" altLang="el-GR" sz="1400" b="1"/>
              <a:t>&gt; 65</a:t>
            </a:r>
            <a:endParaRPr lang="en-GB" altLang="el-GR" sz="1400" b="1"/>
          </a:p>
        </p:txBody>
      </p:sp>
    </p:spTree>
    <p:extLst>
      <p:ext uri="{BB962C8B-B14F-4D97-AF65-F5344CB8AC3E}">
        <p14:creationId xmlns:p14="http://schemas.microsoft.com/office/powerpoint/2010/main" val="927690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p:cTn id="7" dur="500" fill="hold"/>
                                        <p:tgtEl>
                                          <p:spTgt spid="157701"/>
                                        </p:tgtEl>
                                        <p:attrNameLst>
                                          <p:attrName>ppt_w</p:attrName>
                                        </p:attrNameLst>
                                      </p:cBhvr>
                                      <p:tavLst>
                                        <p:tav tm="0">
                                          <p:val>
                                            <p:fltVal val="0"/>
                                          </p:val>
                                        </p:tav>
                                        <p:tav tm="100000">
                                          <p:val>
                                            <p:strVal val="#ppt_w"/>
                                          </p:val>
                                        </p:tav>
                                      </p:tavLst>
                                    </p:anim>
                                    <p:anim calcmode="lin" valueType="num">
                                      <p:cBhvr>
                                        <p:cTn id="8" dur="500" fill="hold"/>
                                        <p:tgtEl>
                                          <p:spTgt spid="15770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9" presetClass="entr" presetSubtype="10" fill="hold" nodeType="afterEffect">
                                  <p:stCondLst>
                                    <p:cond delay="0"/>
                                  </p:stCondLst>
                                  <p:childTnLst>
                                    <p:set>
                                      <p:cBhvr>
                                        <p:cTn id="11" dur="1" fill="hold">
                                          <p:stCondLst>
                                            <p:cond delay="0"/>
                                          </p:stCondLst>
                                        </p:cTn>
                                        <p:tgtEl>
                                          <p:spTgt spid="157702"/>
                                        </p:tgtEl>
                                        <p:attrNameLst>
                                          <p:attrName>style.visibility</p:attrName>
                                        </p:attrNameLst>
                                      </p:cBhvr>
                                      <p:to>
                                        <p:strVal val="visible"/>
                                      </p:to>
                                    </p:set>
                                    <p:anim calcmode="lin" valueType="num">
                                      <p:cBhvr>
                                        <p:cTn id="12" dur="5000" fill="hold"/>
                                        <p:tgtEl>
                                          <p:spTgt spid="157702"/>
                                        </p:tgtEl>
                                        <p:attrNameLst>
                                          <p:attrName>ppt_w</p:attrName>
                                        </p:attrNameLst>
                                      </p:cBhvr>
                                      <p:tavLst>
                                        <p:tav tm="0" fmla="#ppt_w*sin(2.5*pi*$)">
                                          <p:val>
                                            <p:fltVal val="0"/>
                                          </p:val>
                                        </p:tav>
                                        <p:tav tm="100000">
                                          <p:val>
                                            <p:fltVal val="1"/>
                                          </p:val>
                                        </p:tav>
                                      </p:tavLst>
                                    </p:anim>
                                    <p:anim calcmode="lin" valueType="num">
                                      <p:cBhvr>
                                        <p:cTn id="13" dur="5000" fill="hold"/>
                                        <p:tgtEl>
                                          <p:spTgt spid="1577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3AE5C803-77CD-4568-9B50-0579BDCF5AB6}"/>
              </a:ext>
            </a:extLst>
          </p:cNvPr>
          <p:cNvSpPr>
            <a:spLocks noGrp="1" noChangeArrowheads="1"/>
          </p:cNvSpPr>
          <p:nvPr>
            <p:ph type="ctrTitle"/>
          </p:nvPr>
        </p:nvSpPr>
        <p:spPr>
          <a:xfrm>
            <a:off x="1866900" y="304800"/>
            <a:ext cx="8763000" cy="1295400"/>
          </a:xfrm>
        </p:spPr>
        <p:txBody>
          <a:bodyPr anchor="ctr"/>
          <a:lstStyle/>
          <a:p>
            <a:pPr>
              <a:lnSpc>
                <a:spcPct val="12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ΚΑΡΚΙΝΟΣ ΣΤΟΥΣ ΗΛΙΚΙΩΜΕΝΟΥΣ</a:t>
            </a:r>
            <a:br>
              <a:rPr lang="en-US" altLang="el-GR" sz="3200"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l-GR" sz="3200"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ΟΙ ΠΡΟΚΑΤΑΛΗΨΕΙΣ </a:t>
            </a:r>
            <a:r>
              <a:rPr lang="el-GR" altLang="el-GR" sz="28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όσον αφορά την αντιμετώπιση</a:t>
            </a:r>
            <a:endParaRPr lang="en-GB" altLang="el-GR" sz="28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graphicFrame>
        <p:nvGraphicFramePr>
          <p:cNvPr id="172036" name="Object 4">
            <a:extLst>
              <a:ext uri="{FF2B5EF4-FFF2-40B4-BE49-F238E27FC236}">
                <a16:creationId xmlns:a16="http://schemas.microsoft.com/office/drawing/2014/main" id="{81039354-FC7D-4E00-889F-23D40534B3CB}"/>
              </a:ext>
            </a:extLst>
          </p:cNvPr>
          <p:cNvGraphicFramePr>
            <a:graphicFrameLocks noChangeAspect="1"/>
          </p:cNvGraphicFramePr>
          <p:nvPr/>
        </p:nvGraphicFramePr>
        <p:xfrm>
          <a:off x="2655889" y="5305426"/>
          <a:ext cx="7705725" cy="904875"/>
        </p:xfrm>
        <a:graphic>
          <a:graphicData uri="http://schemas.openxmlformats.org/presentationml/2006/ole">
            <mc:AlternateContent xmlns:mc="http://schemas.openxmlformats.org/markup-compatibility/2006">
              <mc:Choice xmlns:v="urn:schemas-microsoft-com:vml" Requires="v">
                <p:oleObj spid="_x0000_s1184" name="Chart" r:id="rId4" imgW="7705779" imgH="904801" progId="MSGraph.Chart.8">
                  <p:embed followColorScheme="full"/>
                </p:oleObj>
              </mc:Choice>
              <mc:Fallback>
                <p:oleObj name="Chart" r:id="rId4" imgW="7705779" imgH="904801" progId="MSGraph.Chart.8">
                  <p:embed followColorScheme="full"/>
                  <p:pic>
                    <p:nvPicPr>
                      <p:cNvPr id="172036" name="Object 4">
                        <a:extLst>
                          <a:ext uri="{FF2B5EF4-FFF2-40B4-BE49-F238E27FC236}">
                            <a16:creationId xmlns:a16="http://schemas.microsoft.com/office/drawing/2014/main" id="{81039354-FC7D-4E00-889F-23D40534B3CB}"/>
                          </a:ext>
                        </a:extLst>
                      </p:cNvPr>
                      <p:cNvPicPr>
                        <a:picLocks noChangeAspect="1" noChangeArrowheads="1"/>
                      </p:cNvPicPr>
                      <p:nvPr/>
                    </p:nvPicPr>
                    <p:blipFill>
                      <a:blip r:embed="rId5"/>
                      <a:srcRect/>
                      <a:stretch>
                        <a:fillRect/>
                      </a:stretch>
                    </p:blipFill>
                    <p:spPr bwMode="auto">
                      <a:xfrm>
                        <a:off x="2655889" y="5305426"/>
                        <a:ext cx="770572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2039" name="Rectangle 7">
            <a:extLst>
              <a:ext uri="{FF2B5EF4-FFF2-40B4-BE49-F238E27FC236}">
                <a16:creationId xmlns:a16="http://schemas.microsoft.com/office/drawing/2014/main" id="{D4DD272B-E78F-4F39-A0EE-1FC5A6EE3CFD}"/>
              </a:ext>
            </a:extLst>
          </p:cNvPr>
          <p:cNvSpPr>
            <a:spLocks noChangeArrowheads="1"/>
          </p:cNvSpPr>
          <p:nvPr/>
        </p:nvSpPr>
        <p:spPr bwMode="auto">
          <a:xfrm>
            <a:off x="1380565" y="2528173"/>
            <a:ext cx="9096935" cy="810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l-GR" altLang="el-GR" b="1" dirty="0">
                <a:solidFill>
                  <a:schemeClr val="bg1"/>
                </a:solidFill>
              </a:rPr>
              <a:t> </a:t>
            </a:r>
            <a:r>
              <a:rPr lang="el-GR" altLang="el-GR" b="1" dirty="0"/>
              <a:t>Ο</a:t>
            </a:r>
            <a:r>
              <a:rPr lang="el-GR" altLang="el-GR" sz="2000" b="1" dirty="0"/>
              <a:t>ι ηλικιωμένοι… δεν ανέχονται και δεν ωφελούνται από τη χ/θεραπεία</a:t>
            </a:r>
            <a:r>
              <a:rPr lang="el-GR" altLang="el-GR" b="1" dirty="0">
                <a:solidFill>
                  <a:schemeClr val="bg1"/>
                </a:solidFill>
              </a:rPr>
              <a:t>.</a:t>
            </a:r>
            <a:endParaRPr lang="en-US" altLang="el-GR" b="1" dirty="0">
              <a:solidFill>
                <a:schemeClr val="bg1"/>
              </a:solidFill>
            </a:endParaRPr>
          </a:p>
        </p:txBody>
      </p:sp>
      <p:sp>
        <p:nvSpPr>
          <p:cNvPr id="172040" name="Rectangle 8">
            <a:extLst>
              <a:ext uri="{FF2B5EF4-FFF2-40B4-BE49-F238E27FC236}">
                <a16:creationId xmlns:a16="http://schemas.microsoft.com/office/drawing/2014/main" id="{D9F7612E-495E-4811-BFD0-560E6DE6EE5D}"/>
              </a:ext>
            </a:extLst>
          </p:cNvPr>
          <p:cNvSpPr>
            <a:spLocks noChangeArrowheads="1"/>
          </p:cNvSpPr>
          <p:nvPr/>
        </p:nvSpPr>
        <p:spPr bwMode="auto">
          <a:xfrm>
            <a:off x="1506071" y="2729510"/>
            <a:ext cx="9096935" cy="224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pPr>
            <a:r>
              <a:rPr lang="en-US" altLang="el-GR" b="1" dirty="0">
                <a:solidFill>
                  <a:schemeClr val="bg1"/>
                </a:solidFill>
              </a:rPr>
              <a:t> </a:t>
            </a:r>
            <a:endParaRPr lang="el-GR" altLang="el-GR" b="1" dirty="0">
              <a:solidFill>
                <a:schemeClr val="bg1"/>
              </a:solidFill>
            </a:endParaRPr>
          </a:p>
          <a:p>
            <a:pPr>
              <a:lnSpc>
                <a:spcPct val="150000"/>
              </a:lnSpc>
              <a:spcBef>
                <a:spcPct val="20000"/>
              </a:spcBef>
              <a:buFontTx/>
              <a:buChar char="•"/>
            </a:pPr>
            <a:r>
              <a:rPr lang="el-GR" altLang="el-GR" sz="2000" b="1" dirty="0"/>
              <a:t>Οι ηλικιωμένοι…. δεν ανέχονται την ακτινοθεραπεία.</a:t>
            </a:r>
            <a:endParaRPr lang="en-US" altLang="el-GR" sz="2000" b="1" dirty="0"/>
          </a:p>
          <a:p>
            <a:pPr>
              <a:lnSpc>
                <a:spcPct val="150000"/>
              </a:lnSpc>
              <a:spcBef>
                <a:spcPct val="20000"/>
              </a:spcBef>
              <a:buFontTx/>
              <a:buChar char="•"/>
            </a:pPr>
            <a:r>
              <a:rPr lang="en-US" altLang="el-GR" b="1" dirty="0"/>
              <a:t> </a:t>
            </a:r>
            <a:r>
              <a:rPr lang="el-GR" altLang="el-GR" sz="2000" b="1" dirty="0"/>
              <a:t>Οι ηλικιωμένοι…. δεν ανέχονται «θεραπευτικά» χειρουργεία.</a:t>
            </a:r>
            <a:endParaRPr lang="en-US" altLang="el-GR" sz="2000" b="1" dirty="0"/>
          </a:p>
        </p:txBody>
      </p:sp>
      <p:sp>
        <p:nvSpPr>
          <p:cNvPr id="172041" name="Rectangle 9">
            <a:extLst>
              <a:ext uri="{FF2B5EF4-FFF2-40B4-BE49-F238E27FC236}">
                <a16:creationId xmlns:a16="http://schemas.microsoft.com/office/drawing/2014/main" id="{6B69558E-BC93-4197-935C-3BAB1B031CA6}"/>
              </a:ext>
            </a:extLst>
          </p:cNvPr>
          <p:cNvSpPr>
            <a:spLocks noChangeArrowheads="1"/>
          </p:cNvSpPr>
          <p:nvPr/>
        </p:nvSpPr>
        <p:spPr bwMode="auto">
          <a:xfrm>
            <a:off x="1506071" y="1905001"/>
            <a:ext cx="8041137" cy="49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20000"/>
              </a:spcBef>
              <a:buFontTx/>
              <a:buChar char="•"/>
            </a:pPr>
            <a:r>
              <a:rPr lang="el-GR" altLang="el-GR" b="1" dirty="0">
                <a:solidFill>
                  <a:schemeClr val="bg1"/>
                </a:solidFill>
              </a:rPr>
              <a:t> </a:t>
            </a:r>
            <a:r>
              <a:rPr lang="el-GR" altLang="el-GR" sz="2000" b="1" dirty="0"/>
              <a:t>Ο καρκίνος… έχει πιο βραδεία πορεία στους ηλικιωμένους</a:t>
            </a:r>
            <a:r>
              <a:rPr lang="el-GR" altLang="el-GR" b="1" dirty="0"/>
              <a:t>.</a:t>
            </a:r>
            <a:endParaRPr lang="en-GB" altLang="el-GR" b="1" dirty="0"/>
          </a:p>
        </p:txBody>
      </p:sp>
    </p:spTree>
    <p:extLst>
      <p:ext uri="{BB962C8B-B14F-4D97-AF65-F5344CB8AC3E}">
        <p14:creationId xmlns:p14="http://schemas.microsoft.com/office/powerpoint/2010/main" val="313751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041"/>
                                        </p:tgtEl>
                                        <p:attrNameLst>
                                          <p:attrName>style.visibility</p:attrName>
                                        </p:attrNameLst>
                                      </p:cBhvr>
                                      <p:to>
                                        <p:strVal val="visible"/>
                                      </p:to>
                                    </p:set>
                                    <p:anim calcmode="lin" valueType="num">
                                      <p:cBhvr additive="base">
                                        <p:cTn id="7" dur="500" fill="hold"/>
                                        <p:tgtEl>
                                          <p:spTgt spid="172041"/>
                                        </p:tgtEl>
                                        <p:attrNameLst>
                                          <p:attrName>ppt_x</p:attrName>
                                        </p:attrNameLst>
                                      </p:cBhvr>
                                      <p:tavLst>
                                        <p:tav tm="0">
                                          <p:val>
                                            <p:strVal val="0-#ppt_w/2"/>
                                          </p:val>
                                        </p:tav>
                                        <p:tav tm="100000">
                                          <p:val>
                                            <p:strVal val="#ppt_x"/>
                                          </p:val>
                                        </p:tav>
                                      </p:tavLst>
                                    </p:anim>
                                    <p:anim calcmode="lin" valueType="num">
                                      <p:cBhvr additive="base">
                                        <p:cTn id="8" dur="500" fill="hold"/>
                                        <p:tgtEl>
                                          <p:spTgt spid="17204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2039">
                                            <p:txEl>
                                              <p:pRg st="0" end="0"/>
                                            </p:txEl>
                                          </p:spTgt>
                                        </p:tgtEl>
                                        <p:attrNameLst>
                                          <p:attrName>style.visibility</p:attrName>
                                        </p:attrNameLst>
                                      </p:cBhvr>
                                      <p:to>
                                        <p:strVal val="visible"/>
                                      </p:to>
                                    </p:set>
                                    <p:anim calcmode="lin" valueType="num">
                                      <p:cBhvr additive="base">
                                        <p:cTn id="12" dur="500" fill="hold"/>
                                        <p:tgtEl>
                                          <p:spTgt spid="1720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20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2040">
                                            <p:txEl>
                                              <p:pRg st="0" end="0"/>
                                            </p:txEl>
                                          </p:spTgt>
                                        </p:tgtEl>
                                        <p:attrNameLst>
                                          <p:attrName>style.visibility</p:attrName>
                                        </p:attrNameLst>
                                      </p:cBhvr>
                                      <p:to>
                                        <p:strVal val="visible"/>
                                      </p:to>
                                    </p:set>
                                    <p:anim calcmode="lin" valueType="num">
                                      <p:cBhvr additive="base">
                                        <p:cTn id="18" dur="500" fill="hold"/>
                                        <p:tgtEl>
                                          <p:spTgt spid="17204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20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72040">
                                            <p:txEl>
                                              <p:pRg st="1" end="1"/>
                                            </p:txEl>
                                          </p:spTgt>
                                        </p:tgtEl>
                                        <p:attrNameLst>
                                          <p:attrName>style.visibility</p:attrName>
                                        </p:attrNameLst>
                                      </p:cBhvr>
                                      <p:to>
                                        <p:strVal val="visible"/>
                                      </p:to>
                                    </p:set>
                                    <p:anim calcmode="lin" valueType="num">
                                      <p:cBhvr additive="base">
                                        <p:cTn id="24" dur="500" fill="hold"/>
                                        <p:tgtEl>
                                          <p:spTgt spid="172040">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20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2040">
                                            <p:txEl>
                                              <p:pRg st="2" end="2"/>
                                            </p:txEl>
                                          </p:spTgt>
                                        </p:tgtEl>
                                        <p:attrNameLst>
                                          <p:attrName>style.visibility</p:attrName>
                                        </p:attrNameLst>
                                      </p:cBhvr>
                                      <p:to>
                                        <p:strVal val="visible"/>
                                      </p:to>
                                    </p:set>
                                    <p:anim calcmode="lin" valueType="num">
                                      <p:cBhvr additive="base">
                                        <p:cTn id="30" dur="500" fill="hold"/>
                                        <p:tgtEl>
                                          <p:spTgt spid="17204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20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build="p" autoUpdateAnimBg="0" advAuto="0"/>
      <p:bldP spid="172040" grpId="0" build="p" autoUpdateAnimBg="0"/>
      <p:bldP spid="17204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5840B8D6-D1DF-4B95-8CC6-47F7D76CE5B3}"/>
              </a:ext>
            </a:extLst>
          </p:cNvPr>
          <p:cNvSpPr>
            <a:spLocks noGrp="1" noChangeArrowheads="1"/>
          </p:cNvSpPr>
          <p:nvPr>
            <p:ph type="ctrTitle"/>
          </p:nvPr>
        </p:nvSpPr>
        <p:spPr>
          <a:xfrm>
            <a:off x="1866900" y="304800"/>
            <a:ext cx="8763000" cy="1066800"/>
          </a:xfrm>
        </p:spPr>
        <p:txBody>
          <a:bodyPr anchor="ctr"/>
          <a:lstStyle/>
          <a:p>
            <a:pPr>
              <a:lnSpc>
                <a:spcPct val="8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ΚΑΡΚΙΝΟΣ ΣΤΟΥΣ ΗΛΙΚΙΩΜΕΝΟΥΣ</a:t>
            </a:r>
            <a:br>
              <a:rPr lang="en-US" altLang="el-GR" sz="3200"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altLang="el-GR" sz="3200"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ΟΙ ΠΡΟΚΑΤΑΛΗΨΕΙΣ</a:t>
            </a:r>
            <a:endParaRPr lang="en-GB"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272387" name="Rectangle 3">
            <a:extLst>
              <a:ext uri="{FF2B5EF4-FFF2-40B4-BE49-F238E27FC236}">
                <a16:creationId xmlns:a16="http://schemas.microsoft.com/office/drawing/2014/main" id="{79703264-098B-46C9-8F0B-74EF392C0ACC}"/>
              </a:ext>
            </a:extLst>
          </p:cNvPr>
          <p:cNvSpPr>
            <a:spLocks noChangeArrowheads="1"/>
          </p:cNvSpPr>
          <p:nvPr/>
        </p:nvSpPr>
        <p:spPr bwMode="auto">
          <a:xfrm>
            <a:off x="1866900" y="2173219"/>
            <a:ext cx="7138493" cy="4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spcBef>
                <a:spcPct val="20000"/>
              </a:spcBef>
              <a:buFont typeface="Wingdings" panose="05000000000000000000" pitchFamily="2" charset="2"/>
              <a:buChar char="ü"/>
            </a:pPr>
            <a:r>
              <a:rPr lang="el-GR" altLang="el-GR" b="1" dirty="0">
                <a:solidFill>
                  <a:srgbClr val="FFFF00"/>
                </a:solidFill>
              </a:rPr>
              <a:t> Οι ηλικιωμένοι </a:t>
            </a:r>
            <a:r>
              <a:rPr lang="el-GR" altLang="el-GR" b="1" i="1" u="sng" dirty="0">
                <a:solidFill>
                  <a:srgbClr val="FFFF00"/>
                </a:solidFill>
              </a:rPr>
              <a:t>δεν συμμετέχουν σε προγράμματα </a:t>
            </a:r>
            <a:r>
              <a:rPr lang="en-US" altLang="el-GR" b="1" i="1" u="sng" dirty="0">
                <a:solidFill>
                  <a:srgbClr val="FFFF00"/>
                </a:solidFill>
              </a:rPr>
              <a:t>screening</a:t>
            </a:r>
            <a:r>
              <a:rPr lang="en-US" altLang="el-GR" b="1" dirty="0">
                <a:solidFill>
                  <a:srgbClr val="FFFF00"/>
                </a:solidFill>
              </a:rPr>
              <a:t>.</a:t>
            </a:r>
            <a:endParaRPr lang="en-GB" altLang="el-GR" b="1" dirty="0">
              <a:solidFill>
                <a:srgbClr val="FFFF00"/>
              </a:solidFill>
            </a:endParaRPr>
          </a:p>
        </p:txBody>
      </p:sp>
      <p:sp>
        <p:nvSpPr>
          <p:cNvPr id="272388" name="Rectangle 4">
            <a:extLst>
              <a:ext uri="{FF2B5EF4-FFF2-40B4-BE49-F238E27FC236}">
                <a16:creationId xmlns:a16="http://schemas.microsoft.com/office/drawing/2014/main" id="{17C11187-F93C-48F7-A475-2D3F89FBEA6D}"/>
              </a:ext>
            </a:extLst>
          </p:cNvPr>
          <p:cNvSpPr>
            <a:spLocks noChangeArrowheads="1"/>
          </p:cNvSpPr>
          <p:nvPr/>
        </p:nvSpPr>
        <p:spPr bwMode="auto">
          <a:xfrm>
            <a:off x="1866900" y="12192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lnSpc>
                <a:spcPct val="120000"/>
              </a:lnSpc>
            </a:pPr>
            <a:r>
              <a:rPr lang="en-US" altLang="el-GR" sz="2800" b="1"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rPr>
              <a:t>…</a:t>
            </a:r>
            <a:r>
              <a:rPr lang="el-GR" altLang="el-GR" sz="2800" b="1"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rPr>
              <a:t>ΚΑΙ ΟΙ ΣΥΝΕΠΕΙΕΣ ΤΟΥΣ</a:t>
            </a:r>
            <a:endParaRPr lang="en-GB" altLang="el-GR" sz="2800" b="1"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272389" name="Rectangle 5">
            <a:extLst>
              <a:ext uri="{FF2B5EF4-FFF2-40B4-BE49-F238E27FC236}">
                <a16:creationId xmlns:a16="http://schemas.microsoft.com/office/drawing/2014/main" id="{C3E4972C-1472-469A-B939-B9D275D05DF1}"/>
              </a:ext>
            </a:extLst>
          </p:cNvPr>
          <p:cNvSpPr>
            <a:spLocks noChangeArrowheads="1"/>
          </p:cNvSpPr>
          <p:nvPr/>
        </p:nvSpPr>
        <p:spPr bwMode="auto">
          <a:xfrm>
            <a:off x="1930400" y="2819401"/>
            <a:ext cx="7058343" cy="45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spcBef>
                <a:spcPct val="20000"/>
              </a:spcBef>
              <a:buFont typeface="Wingdings" panose="05000000000000000000" pitchFamily="2" charset="2"/>
              <a:buChar char="ü"/>
            </a:pPr>
            <a:r>
              <a:rPr lang="el-GR" altLang="el-GR" b="1" dirty="0">
                <a:solidFill>
                  <a:srgbClr val="FFFF00"/>
                </a:solidFill>
              </a:rPr>
              <a:t>Οι ηλικιωμένοι με καρκίνο </a:t>
            </a:r>
            <a:r>
              <a:rPr lang="el-GR" altLang="el-GR" b="1" i="1" u="sng" dirty="0">
                <a:solidFill>
                  <a:srgbClr val="FFFF00"/>
                </a:solidFill>
              </a:rPr>
              <a:t>δεν παραπέμπονται σε ογκολόγο</a:t>
            </a:r>
            <a:r>
              <a:rPr lang="en-US" altLang="el-GR" b="1" i="1" u="sng" dirty="0">
                <a:solidFill>
                  <a:srgbClr val="FFFF00"/>
                </a:solidFill>
              </a:rPr>
              <a:t>.</a:t>
            </a:r>
            <a:endParaRPr lang="en-GB" altLang="el-GR" b="1" i="1" u="sng" dirty="0">
              <a:solidFill>
                <a:srgbClr val="FFFF00"/>
              </a:solidFill>
            </a:endParaRPr>
          </a:p>
        </p:txBody>
      </p:sp>
      <p:sp>
        <p:nvSpPr>
          <p:cNvPr id="272390" name="Rectangle 6">
            <a:extLst>
              <a:ext uri="{FF2B5EF4-FFF2-40B4-BE49-F238E27FC236}">
                <a16:creationId xmlns:a16="http://schemas.microsoft.com/office/drawing/2014/main" id="{D9740668-A564-4DEF-A7A3-DC576AA9B316}"/>
              </a:ext>
            </a:extLst>
          </p:cNvPr>
          <p:cNvSpPr>
            <a:spLocks noChangeArrowheads="1"/>
          </p:cNvSpPr>
          <p:nvPr/>
        </p:nvSpPr>
        <p:spPr bwMode="auto">
          <a:xfrm>
            <a:off x="1930401" y="3429001"/>
            <a:ext cx="6402715" cy="4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spcBef>
                <a:spcPct val="20000"/>
              </a:spcBef>
              <a:buFont typeface="Wingdings" panose="05000000000000000000" pitchFamily="2" charset="2"/>
              <a:buChar char="ü"/>
            </a:pPr>
            <a:r>
              <a:rPr lang="el-GR" altLang="el-GR" b="1" dirty="0">
                <a:solidFill>
                  <a:srgbClr val="FFFF00"/>
                </a:solidFill>
              </a:rPr>
              <a:t> Οι ηλικιωμένοι με καρκίνο </a:t>
            </a:r>
            <a:r>
              <a:rPr lang="el-GR" altLang="el-GR" b="1" i="1" u="sng" dirty="0">
                <a:solidFill>
                  <a:srgbClr val="FFFF00"/>
                </a:solidFill>
              </a:rPr>
              <a:t>δεν διερευνώνται επαρκώς</a:t>
            </a:r>
            <a:r>
              <a:rPr lang="en-US" altLang="el-GR" b="1" dirty="0">
                <a:solidFill>
                  <a:srgbClr val="FFFF00"/>
                </a:solidFill>
              </a:rPr>
              <a:t>.</a:t>
            </a:r>
            <a:endParaRPr lang="en-GB" altLang="el-GR" b="1" dirty="0">
              <a:solidFill>
                <a:srgbClr val="FFFF00"/>
              </a:solidFill>
            </a:endParaRPr>
          </a:p>
        </p:txBody>
      </p:sp>
      <p:sp>
        <p:nvSpPr>
          <p:cNvPr id="272391" name="Rectangle 7">
            <a:extLst>
              <a:ext uri="{FF2B5EF4-FFF2-40B4-BE49-F238E27FC236}">
                <a16:creationId xmlns:a16="http://schemas.microsoft.com/office/drawing/2014/main" id="{E899A3C8-7B24-4B98-8725-A6721BF4B64D}"/>
              </a:ext>
            </a:extLst>
          </p:cNvPr>
          <p:cNvSpPr>
            <a:spLocks noChangeArrowheads="1"/>
          </p:cNvSpPr>
          <p:nvPr/>
        </p:nvSpPr>
        <p:spPr bwMode="auto">
          <a:xfrm>
            <a:off x="1893888" y="4191001"/>
            <a:ext cx="9437500" cy="92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20000"/>
              </a:spcBef>
              <a:buFont typeface="Wingdings" panose="05000000000000000000" pitchFamily="2" charset="2"/>
              <a:buChar char="ü"/>
            </a:pPr>
            <a:r>
              <a:rPr lang="el-GR" altLang="el-GR" b="1" dirty="0">
                <a:solidFill>
                  <a:srgbClr val="FFFF00"/>
                </a:solidFill>
              </a:rPr>
              <a:t> Στους ηλικιωμένους με καρκίνο </a:t>
            </a:r>
            <a:r>
              <a:rPr lang="el-GR" altLang="el-GR" b="1" i="1" u="sng" dirty="0">
                <a:solidFill>
                  <a:srgbClr val="FFFF00"/>
                </a:solidFill>
              </a:rPr>
              <a:t>δεν προσφέρονται </a:t>
            </a:r>
          </a:p>
          <a:p>
            <a:pPr>
              <a:lnSpc>
                <a:spcPct val="150000"/>
              </a:lnSpc>
              <a:spcBef>
                <a:spcPct val="20000"/>
              </a:spcBef>
              <a:buFont typeface="Wingdings" panose="05000000000000000000" pitchFamily="2" charset="2"/>
              <a:buNone/>
            </a:pPr>
            <a:r>
              <a:rPr lang="el-GR" altLang="el-GR" b="1" i="1" u="sng" dirty="0">
                <a:solidFill>
                  <a:srgbClr val="FFFF00"/>
                </a:solidFill>
              </a:rPr>
              <a:t>όλες οι ενδεδειγμένες θεραπευτικές επιλογές</a:t>
            </a:r>
            <a:r>
              <a:rPr lang="en-US" altLang="el-GR" b="1" i="1" u="sng" dirty="0">
                <a:solidFill>
                  <a:srgbClr val="FFFF00"/>
                </a:solidFill>
              </a:rPr>
              <a:t>.</a:t>
            </a:r>
            <a:endParaRPr lang="en-GB" altLang="el-GR" b="1" i="1" u="sng" dirty="0">
              <a:solidFill>
                <a:srgbClr val="FFFF00"/>
              </a:solidFill>
            </a:endParaRPr>
          </a:p>
        </p:txBody>
      </p:sp>
      <p:sp>
        <p:nvSpPr>
          <p:cNvPr id="272392" name="Rectangle 8">
            <a:extLst>
              <a:ext uri="{FF2B5EF4-FFF2-40B4-BE49-F238E27FC236}">
                <a16:creationId xmlns:a16="http://schemas.microsoft.com/office/drawing/2014/main" id="{ED19D492-6824-4ED8-A547-950FABBD6BF9}"/>
              </a:ext>
            </a:extLst>
          </p:cNvPr>
          <p:cNvSpPr>
            <a:spLocks noChangeArrowheads="1"/>
          </p:cNvSpPr>
          <p:nvPr/>
        </p:nvSpPr>
        <p:spPr bwMode="auto">
          <a:xfrm>
            <a:off x="1893888" y="5410201"/>
            <a:ext cx="8659812" cy="92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20000"/>
              </a:spcBef>
              <a:buFont typeface="Wingdings" panose="05000000000000000000" pitchFamily="2" charset="2"/>
              <a:buChar char="ü"/>
            </a:pPr>
            <a:r>
              <a:rPr lang="el-GR" altLang="el-GR" b="1" dirty="0">
                <a:solidFill>
                  <a:srgbClr val="FFFF00"/>
                </a:solidFill>
              </a:rPr>
              <a:t> Στους ηλικιωμένους με καρκίνο </a:t>
            </a:r>
            <a:r>
              <a:rPr lang="el-GR" altLang="el-GR" b="1" i="1" u="sng" dirty="0">
                <a:solidFill>
                  <a:srgbClr val="FFFF00"/>
                </a:solidFill>
              </a:rPr>
              <a:t>μειώνονται χωρίς λόγο</a:t>
            </a:r>
          </a:p>
          <a:p>
            <a:pPr>
              <a:lnSpc>
                <a:spcPct val="150000"/>
              </a:lnSpc>
              <a:spcBef>
                <a:spcPct val="20000"/>
              </a:spcBef>
              <a:buFont typeface="Wingdings" panose="05000000000000000000" pitchFamily="2" charset="2"/>
              <a:buNone/>
            </a:pPr>
            <a:r>
              <a:rPr lang="el-GR" altLang="el-GR" b="1" i="1" u="sng" dirty="0">
                <a:solidFill>
                  <a:srgbClr val="FFFF00"/>
                </a:solidFill>
              </a:rPr>
              <a:t>οι δόσεις των κυτταροστατικών</a:t>
            </a:r>
            <a:r>
              <a:rPr lang="en-US" altLang="el-GR" b="1" i="1" u="sng" dirty="0">
                <a:solidFill>
                  <a:srgbClr val="FFFF00"/>
                </a:solidFill>
              </a:rPr>
              <a:t>.</a:t>
            </a:r>
            <a:endParaRPr lang="en-GB" altLang="el-GR" b="1" i="1" u="sng" dirty="0">
              <a:solidFill>
                <a:srgbClr val="FFFF00"/>
              </a:solidFill>
            </a:endParaRPr>
          </a:p>
        </p:txBody>
      </p:sp>
    </p:spTree>
    <p:extLst>
      <p:ext uri="{BB962C8B-B14F-4D97-AF65-F5344CB8AC3E}">
        <p14:creationId xmlns:p14="http://schemas.microsoft.com/office/powerpoint/2010/main" val="1090284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2391"/>
                                        </p:tgtEl>
                                        <p:attrNameLst>
                                          <p:attrName>style.visibility</p:attrName>
                                        </p:attrNameLst>
                                      </p:cBhvr>
                                      <p:to>
                                        <p:strVal val="visible"/>
                                      </p:to>
                                    </p:set>
                                    <p:anim calcmode="lin" valueType="num">
                                      <p:cBhvr additive="base">
                                        <p:cTn id="7" dur="500" fill="hold"/>
                                        <p:tgtEl>
                                          <p:spTgt spid="272391"/>
                                        </p:tgtEl>
                                        <p:attrNameLst>
                                          <p:attrName>ppt_x</p:attrName>
                                        </p:attrNameLst>
                                      </p:cBhvr>
                                      <p:tavLst>
                                        <p:tav tm="0">
                                          <p:val>
                                            <p:strVal val="0-#ppt_w/2"/>
                                          </p:val>
                                        </p:tav>
                                        <p:tav tm="100000">
                                          <p:val>
                                            <p:strVal val="#ppt_x"/>
                                          </p:val>
                                        </p:tav>
                                      </p:tavLst>
                                    </p:anim>
                                    <p:anim calcmode="lin" valueType="num">
                                      <p:cBhvr additive="base">
                                        <p:cTn id="8" dur="500" fill="hold"/>
                                        <p:tgtEl>
                                          <p:spTgt spid="2723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2392"/>
                                        </p:tgtEl>
                                        <p:attrNameLst>
                                          <p:attrName>style.visibility</p:attrName>
                                        </p:attrNameLst>
                                      </p:cBhvr>
                                      <p:to>
                                        <p:strVal val="visible"/>
                                      </p:to>
                                    </p:set>
                                    <p:anim calcmode="lin" valueType="num">
                                      <p:cBhvr additive="base">
                                        <p:cTn id="13" dur="500" fill="hold"/>
                                        <p:tgtEl>
                                          <p:spTgt spid="272392"/>
                                        </p:tgtEl>
                                        <p:attrNameLst>
                                          <p:attrName>ppt_x</p:attrName>
                                        </p:attrNameLst>
                                      </p:cBhvr>
                                      <p:tavLst>
                                        <p:tav tm="0">
                                          <p:val>
                                            <p:strVal val="0-#ppt_w/2"/>
                                          </p:val>
                                        </p:tav>
                                        <p:tav tm="100000">
                                          <p:val>
                                            <p:strVal val="#ppt_x"/>
                                          </p:val>
                                        </p:tav>
                                      </p:tavLst>
                                    </p:anim>
                                    <p:anim calcmode="lin" valueType="num">
                                      <p:cBhvr additive="base">
                                        <p:cTn id="14" dur="500" fill="hold"/>
                                        <p:tgtEl>
                                          <p:spTgt spid="2723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1" grpId="0" autoUpdateAnimBg="0"/>
      <p:bldP spid="27239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26">
            <a:extLst>
              <a:ext uri="{FF2B5EF4-FFF2-40B4-BE49-F238E27FC236}">
                <a16:creationId xmlns:a16="http://schemas.microsoft.com/office/drawing/2014/main" id="{B065B3F4-80E6-4858-8205-78369D311644}"/>
              </a:ext>
            </a:extLst>
          </p:cNvPr>
          <p:cNvSpPr>
            <a:spLocks noGrp="1" noChangeArrowheads="1"/>
          </p:cNvSpPr>
          <p:nvPr>
            <p:ph type="ctrTitle"/>
          </p:nvPr>
        </p:nvSpPr>
        <p:spPr>
          <a:xfrm>
            <a:off x="2781300" y="457200"/>
            <a:ext cx="6629400" cy="1676400"/>
          </a:xfrm>
        </p:spPr>
        <p:txBody>
          <a:bodyPr anchor="ctr"/>
          <a:lstStyle/>
          <a:p>
            <a:pPr>
              <a:lnSpc>
                <a:spcPct val="140000"/>
              </a:lnSpc>
            </a:pPr>
            <a:r>
              <a:rPr lang="el-GR" altLang="el-GR" sz="2800" b="1" dirty="0">
                <a:solidFill>
                  <a:srgbClr val="FFCC00"/>
                </a:solidFill>
              </a:rPr>
              <a:t>ΗΛΙΚΙΩΜΕΝΟΙ </a:t>
            </a:r>
            <a:br>
              <a:rPr lang="el-GR" altLang="el-GR" sz="2800" b="1" dirty="0">
                <a:solidFill>
                  <a:srgbClr val="FFCC00"/>
                </a:solidFill>
              </a:rPr>
            </a:br>
            <a:r>
              <a:rPr lang="el-GR" altLang="el-GR" sz="2800" b="1" dirty="0">
                <a:solidFill>
                  <a:srgbClr val="FFCC00"/>
                </a:solidFill>
              </a:rPr>
              <a:t>ΚΑΙ ΑΚΤΙΝΟΘΕΡΑΠΕΙΑ</a:t>
            </a:r>
            <a:endParaRPr lang="en-GB" altLang="el-GR" sz="2800" b="1" dirty="0">
              <a:solidFill>
                <a:srgbClr val="FFCC00"/>
              </a:solidFill>
            </a:endParaRPr>
          </a:p>
        </p:txBody>
      </p:sp>
      <p:sp>
        <p:nvSpPr>
          <p:cNvPr id="225283" name="Rectangle 1027">
            <a:extLst>
              <a:ext uri="{FF2B5EF4-FFF2-40B4-BE49-F238E27FC236}">
                <a16:creationId xmlns:a16="http://schemas.microsoft.com/office/drawing/2014/main" id="{DA36668F-DBF5-488A-9049-5FA9A0198074}"/>
              </a:ext>
            </a:extLst>
          </p:cNvPr>
          <p:cNvSpPr>
            <a:spLocks noChangeArrowheads="1"/>
          </p:cNvSpPr>
          <p:nvPr/>
        </p:nvSpPr>
        <p:spPr bwMode="auto">
          <a:xfrm>
            <a:off x="2400300" y="2667000"/>
            <a:ext cx="8077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lnSpc>
                <a:spcPct val="140000"/>
              </a:lnSpc>
              <a:spcBef>
                <a:spcPct val="20000"/>
              </a:spcBef>
              <a:buFontTx/>
              <a:buChar char="•"/>
            </a:pPr>
            <a:r>
              <a:rPr lang="en-US" altLang="el-GR" b="1" dirty="0"/>
              <a:t> </a:t>
            </a:r>
            <a:r>
              <a:rPr lang="el-GR" altLang="el-GR" b="1" dirty="0"/>
              <a:t>μόνο αναδρομικές μελέτες</a:t>
            </a:r>
            <a:endParaRPr lang="en-US" altLang="el-GR" b="1" dirty="0"/>
          </a:p>
          <a:p>
            <a:pPr lvl="1">
              <a:lnSpc>
                <a:spcPct val="140000"/>
              </a:lnSpc>
              <a:spcBef>
                <a:spcPct val="20000"/>
              </a:spcBef>
              <a:buFontTx/>
              <a:buChar char="•"/>
            </a:pPr>
            <a:r>
              <a:rPr lang="en-US" altLang="el-GR" b="1" dirty="0"/>
              <a:t> </a:t>
            </a:r>
            <a:r>
              <a:rPr lang="el-GR" altLang="el-GR" b="1" dirty="0"/>
              <a:t>μικρού αριθμού ασθενών</a:t>
            </a:r>
            <a:endParaRPr lang="en-US" altLang="el-GR" b="1" dirty="0"/>
          </a:p>
          <a:p>
            <a:pPr lvl="1">
              <a:lnSpc>
                <a:spcPct val="140000"/>
              </a:lnSpc>
              <a:spcBef>
                <a:spcPct val="20000"/>
              </a:spcBef>
              <a:buFontTx/>
              <a:buChar char="•"/>
            </a:pPr>
            <a:r>
              <a:rPr lang="en-US" altLang="el-GR" b="1" dirty="0"/>
              <a:t> </a:t>
            </a:r>
            <a:r>
              <a:rPr lang="el-GR" altLang="el-GR" b="1" dirty="0"/>
              <a:t>χωρίς μακροχρόνιο </a:t>
            </a:r>
            <a:r>
              <a:rPr lang="en-US" altLang="el-GR" b="1" dirty="0"/>
              <a:t>follow-up</a:t>
            </a:r>
          </a:p>
          <a:p>
            <a:pPr lvl="1">
              <a:lnSpc>
                <a:spcPct val="140000"/>
              </a:lnSpc>
              <a:spcBef>
                <a:spcPct val="20000"/>
              </a:spcBef>
              <a:buFontTx/>
              <a:buChar char="•"/>
            </a:pPr>
            <a:r>
              <a:rPr lang="en-US" altLang="el-GR" b="1" dirty="0"/>
              <a:t> </a:t>
            </a:r>
            <a:r>
              <a:rPr lang="el-GR" altLang="el-GR" b="1" dirty="0"/>
              <a:t>μη συμμόρφωση:</a:t>
            </a:r>
            <a:r>
              <a:rPr lang="en-US" altLang="el-GR" b="1" dirty="0"/>
              <a:t> 	</a:t>
            </a:r>
            <a:r>
              <a:rPr lang="el-GR" altLang="el-GR" b="1" dirty="0"/>
              <a:t>στις οδηγίες και</a:t>
            </a:r>
            <a:endParaRPr lang="en-US" altLang="el-GR" b="1" dirty="0"/>
          </a:p>
          <a:p>
            <a:pPr lvl="1">
              <a:lnSpc>
                <a:spcPct val="140000"/>
              </a:lnSpc>
              <a:spcBef>
                <a:spcPct val="20000"/>
              </a:spcBef>
            </a:pPr>
            <a:r>
              <a:rPr lang="en-US" altLang="el-GR" b="1" dirty="0"/>
              <a:t>				</a:t>
            </a:r>
            <a:r>
              <a:rPr lang="el-GR" altLang="el-GR" b="1" dirty="0"/>
              <a:t>       στο σχεδιασμό της θεραπείας</a:t>
            </a:r>
            <a:endParaRPr lang="en-US" altLang="el-GR" b="1" dirty="0"/>
          </a:p>
        </p:txBody>
      </p:sp>
    </p:spTree>
    <p:extLst>
      <p:ext uri="{BB962C8B-B14F-4D97-AF65-F5344CB8AC3E}">
        <p14:creationId xmlns:p14="http://schemas.microsoft.com/office/powerpoint/2010/main" val="2729907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25E31AFC-1B84-40AF-B2B9-A4192C5D600A}"/>
              </a:ext>
            </a:extLst>
          </p:cNvPr>
          <p:cNvSpPr>
            <a:spLocks noGrp="1" noChangeArrowheads="1"/>
          </p:cNvSpPr>
          <p:nvPr>
            <p:ph type="ctrTitle"/>
          </p:nvPr>
        </p:nvSpPr>
        <p:spPr>
          <a:xfrm>
            <a:off x="1692998" y="533400"/>
            <a:ext cx="8098702" cy="1752600"/>
          </a:xfrm>
        </p:spPr>
        <p:txBody>
          <a:bodyPr anchor="ctr"/>
          <a:lstStyle/>
          <a:p>
            <a:pPr>
              <a:lnSpc>
                <a:spcPct val="12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ΠΡΟΣΔΟΚΙΜΟ ΕΠΙΒΙΩΣΗΣ</a:t>
            </a:r>
            <a:r>
              <a:rPr lang="en-US"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ΤΟ</a:t>
            </a:r>
            <a:r>
              <a:rPr lang="en-US"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 2002</a:t>
            </a:r>
            <a:endParaRPr lang="en-GB"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76131" name="Rectangle 3">
            <a:extLst>
              <a:ext uri="{FF2B5EF4-FFF2-40B4-BE49-F238E27FC236}">
                <a16:creationId xmlns:a16="http://schemas.microsoft.com/office/drawing/2014/main" id="{1B1BA9A2-33AB-4897-80CC-3BD5C4CBAEA3}"/>
              </a:ext>
            </a:extLst>
          </p:cNvPr>
          <p:cNvSpPr>
            <a:spLocks noGrp="1" noChangeArrowheads="1"/>
          </p:cNvSpPr>
          <p:nvPr>
            <p:ph type="subTitle" idx="1"/>
          </p:nvPr>
        </p:nvSpPr>
        <p:spPr>
          <a:xfrm>
            <a:off x="2171700" y="3048000"/>
            <a:ext cx="7772400" cy="2209800"/>
          </a:xfrm>
        </p:spPr>
        <p:txBody>
          <a:bodyPr>
            <a:normAutofit/>
          </a:bodyPr>
          <a:lstStyle/>
          <a:p>
            <a:pPr algn="l">
              <a:lnSpc>
                <a:spcPct val="150000"/>
              </a:lnSpc>
              <a:buFontTx/>
              <a:buChar char="•"/>
            </a:pPr>
            <a:r>
              <a:rPr lang="el-GR" altLang="el-GR" sz="2400" b="1" dirty="0">
                <a:solidFill>
                  <a:schemeClr val="bg1"/>
                </a:solidFill>
                <a:latin typeface="Calibri" panose="020F0502020204030204" pitchFamily="34" charset="0"/>
                <a:cs typeface="Calibri" panose="020F0502020204030204" pitchFamily="34" charset="0"/>
              </a:rPr>
              <a:t> </a:t>
            </a:r>
            <a:r>
              <a:rPr lang="el-GR" altLang="el-GR" sz="2400" b="1" dirty="0">
                <a:solidFill>
                  <a:schemeClr val="tx1"/>
                </a:solidFill>
                <a:latin typeface="Calibri" panose="020F0502020204030204" pitchFamily="34" charset="0"/>
                <a:cs typeface="Calibri" panose="020F0502020204030204" pitchFamily="34" charset="0"/>
              </a:rPr>
              <a:t>Για ενα ατομο</a:t>
            </a:r>
            <a:r>
              <a:rPr lang="en-US" altLang="el-GR" sz="2400" b="1" dirty="0">
                <a:solidFill>
                  <a:schemeClr val="tx1"/>
                </a:solidFill>
                <a:latin typeface="Calibri" panose="020F0502020204030204" pitchFamily="34" charset="0"/>
                <a:cs typeface="Calibri" panose="020F0502020204030204" pitchFamily="34" charset="0"/>
              </a:rPr>
              <a:t> 70 </a:t>
            </a:r>
            <a:r>
              <a:rPr lang="el-GR" altLang="el-GR" sz="2400" b="1" dirty="0">
                <a:solidFill>
                  <a:schemeClr val="tx1"/>
                </a:solidFill>
                <a:latin typeface="Calibri" panose="020F0502020204030204" pitchFamily="34" charset="0"/>
                <a:cs typeface="Calibri" panose="020F0502020204030204" pitchFamily="34" charset="0"/>
              </a:rPr>
              <a:t>ετων:</a:t>
            </a:r>
            <a:r>
              <a:rPr lang="en-US" altLang="el-GR" sz="2400" b="1" dirty="0">
                <a:solidFill>
                  <a:schemeClr val="tx1"/>
                </a:solidFill>
                <a:latin typeface="Calibri" panose="020F0502020204030204" pitchFamily="34" charset="0"/>
                <a:cs typeface="Calibri" panose="020F0502020204030204" pitchFamily="34" charset="0"/>
              </a:rPr>
              <a:t>		13 </a:t>
            </a:r>
            <a:r>
              <a:rPr lang="el-GR" altLang="el-GR" sz="2400" b="1" dirty="0">
                <a:solidFill>
                  <a:schemeClr val="tx1"/>
                </a:solidFill>
                <a:latin typeface="Calibri" panose="020F0502020204030204" pitchFamily="34" charset="0"/>
                <a:cs typeface="Calibri" panose="020F0502020204030204" pitchFamily="34" charset="0"/>
              </a:rPr>
              <a:t>επιπλεον ετη</a:t>
            </a:r>
            <a:endParaRPr lang="en-US" altLang="el-GR" sz="2400" b="1" dirty="0">
              <a:solidFill>
                <a:schemeClr val="tx1"/>
              </a:solidFill>
              <a:latin typeface="Calibri" panose="020F0502020204030204" pitchFamily="34" charset="0"/>
              <a:cs typeface="Calibri" panose="020F0502020204030204" pitchFamily="34" charset="0"/>
            </a:endParaRPr>
          </a:p>
          <a:p>
            <a:pPr algn="l">
              <a:lnSpc>
                <a:spcPct val="150000"/>
              </a:lnSpc>
              <a:buFontTx/>
              <a:buChar char="•"/>
            </a:pPr>
            <a:r>
              <a:rPr lang="en-US" altLang="el-GR" sz="2400" b="1" dirty="0">
                <a:solidFill>
                  <a:schemeClr val="tx1"/>
                </a:solidFill>
                <a:latin typeface="Calibri" panose="020F0502020204030204" pitchFamily="34" charset="0"/>
                <a:cs typeface="Calibri" panose="020F0502020204030204" pitchFamily="34" charset="0"/>
              </a:rPr>
              <a:t> </a:t>
            </a:r>
            <a:r>
              <a:rPr lang="el-GR" altLang="el-GR" sz="2400" b="1" dirty="0">
                <a:solidFill>
                  <a:schemeClr val="tx1"/>
                </a:solidFill>
                <a:latin typeface="Calibri" panose="020F0502020204030204" pitchFamily="34" charset="0"/>
                <a:cs typeface="Calibri" panose="020F0502020204030204" pitchFamily="34" charset="0"/>
              </a:rPr>
              <a:t>Για ενα ατομο</a:t>
            </a:r>
            <a:r>
              <a:rPr lang="en-US" altLang="el-GR" sz="2400" b="1" dirty="0">
                <a:solidFill>
                  <a:schemeClr val="tx1"/>
                </a:solidFill>
                <a:latin typeface="Calibri" panose="020F0502020204030204" pitchFamily="34" charset="0"/>
                <a:cs typeface="Calibri" panose="020F0502020204030204" pitchFamily="34" charset="0"/>
              </a:rPr>
              <a:t> </a:t>
            </a:r>
            <a:r>
              <a:rPr lang="el-GR" altLang="el-GR" sz="2400" b="1" dirty="0">
                <a:solidFill>
                  <a:schemeClr val="tx1"/>
                </a:solidFill>
                <a:latin typeface="Calibri" panose="020F0502020204030204" pitchFamily="34" charset="0"/>
                <a:cs typeface="Calibri" panose="020F0502020204030204" pitchFamily="34" charset="0"/>
              </a:rPr>
              <a:t>8</a:t>
            </a:r>
            <a:r>
              <a:rPr lang="en-US" altLang="el-GR" sz="2400" b="1" dirty="0">
                <a:solidFill>
                  <a:schemeClr val="tx1"/>
                </a:solidFill>
                <a:latin typeface="Calibri" panose="020F0502020204030204" pitchFamily="34" charset="0"/>
                <a:cs typeface="Calibri" panose="020F0502020204030204" pitchFamily="34" charset="0"/>
              </a:rPr>
              <a:t>0 </a:t>
            </a:r>
            <a:r>
              <a:rPr lang="el-GR" altLang="el-GR" sz="2400" b="1" dirty="0">
                <a:solidFill>
                  <a:schemeClr val="tx1"/>
                </a:solidFill>
                <a:latin typeface="Calibri" panose="020F0502020204030204" pitchFamily="34" charset="0"/>
                <a:cs typeface="Calibri" panose="020F0502020204030204" pitchFamily="34" charset="0"/>
              </a:rPr>
              <a:t>ετων:</a:t>
            </a:r>
            <a:r>
              <a:rPr lang="en-US" altLang="el-GR" sz="2400" b="1" dirty="0">
                <a:solidFill>
                  <a:schemeClr val="tx1"/>
                </a:solidFill>
                <a:latin typeface="Calibri" panose="020F0502020204030204" pitchFamily="34" charset="0"/>
                <a:cs typeface="Calibri" panose="020F0502020204030204" pitchFamily="34" charset="0"/>
              </a:rPr>
              <a:t> 		9 </a:t>
            </a:r>
            <a:r>
              <a:rPr lang="el-GR" altLang="el-GR" sz="2400" b="1" dirty="0">
                <a:solidFill>
                  <a:schemeClr val="tx1"/>
                </a:solidFill>
                <a:latin typeface="Calibri" panose="020F0502020204030204" pitchFamily="34" charset="0"/>
                <a:cs typeface="Calibri" panose="020F0502020204030204" pitchFamily="34" charset="0"/>
              </a:rPr>
              <a:t>επιπλεον ετη</a:t>
            </a:r>
            <a:endParaRPr lang="en-US" altLang="el-GR" sz="2400" b="1" dirty="0">
              <a:solidFill>
                <a:schemeClr val="tx1"/>
              </a:solidFill>
              <a:latin typeface="Calibri" panose="020F0502020204030204" pitchFamily="34" charset="0"/>
              <a:cs typeface="Calibri" panose="020F0502020204030204" pitchFamily="34" charset="0"/>
            </a:endParaRPr>
          </a:p>
          <a:p>
            <a:pPr algn="l">
              <a:lnSpc>
                <a:spcPct val="150000"/>
              </a:lnSpc>
              <a:buFontTx/>
              <a:buChar char="•"/>
            </a:pPr>
            <a:r>
              <a:rPr lang="en-US" altLang="el-GR" sz="2400" b="1" dirty="0">
                <a:solidFill>
                  <a:schemeClr val="tx1"/>
                </a:solidFill>
                <a:latin typeface="Calibri" panose="020F0502020204030204" pitchFamily="34" charset="0"/>
                <a:cs typeface="Calibri" panose="020F0502020204030204" pitchFamily="34" charset="0"/>
              </a:rPr>
              <a:t> </a:t>
            </a:r>
            <a:r>
              <a:rPr lang="el-GR" altLang="el-GR" sz="2400" b="1" dirty="0">
                <a:solidFill>
                  <a:schemeClr val="tx1"/>
                </a:solidFill>
                <a:latin typeface="Calibri" panose="020F0502020204030204" pitchFamily="34" charset="0"/>
                <a:cs typeface="Calibri" panose="020F0502020204030204" pitchFamily="34" charset="0"/>
              </a:rPr>
              <a:t>Για ενα ατομο</a:t>
            </a:r>
            <a:r>
              <a:rPr lang="en-US" altLang="el-GR" sz="2400" b="1" dirty="0">
                <a:solidFill>
                  <a:schemeClr val="tx1"/>
                </a:solidFill>
                <a:latin typeface="Calibri" panose="020F0502020204030204" pitchFamily="34" charset="0"/>
                <a:cs typeface="Calibri" panose="020F0502020204030204" pitchFamily="34" charset="0"/>
              </a:rPr>
              <a:t> </a:t>
            </a:r>
            <a:r>
              <a:rPr lang="el-GR" altLang="el-GR" sz="2400" b="1" dirty="0">
                <a:solidFill>
                  <a:schemeClr val="tx1"/>
                </a:solidFill>
                <a:latin typeface="Calibri" panose="020F0502020204030204" pitchFamily="34" charset="0"/>
                <a:cs typeface="Calibri" panose="020F0502020204030204" pitchFamily="34" charset="0"/>
              </a:rPr>
              <a:t>9</a:t>
            </a:r>
            <a:r>
              <a:rPr lang="en-US" altLang="el-GR" sz="2400" b="1" dirty="0">
                <a:solidFill>
                  <a:schemeClr val="tx1"/>
                </a:solidFill>
                <a:latin typeface="Calibri" panose="020F0502020204030204" pitchFamily="34" charset="0"/>
                <a:cs typeface="Calibri" panose="020F0502020204030204" pitchFamily="34" charset="0"/>
              </a:rPr>
              <a:t>0 </a:t>
            </a:r>
            <a:r>
              <a:rPr lang="el-GR" altLang="el-GR" sz="2400" b="1" dirty="0">
                <a:solidFill>
                  <a:schemeClr val="tx1"/>
                </a:solidFill>
                <a:latin typeface="Calibri" panose="020F0502020204030204" pitchFamily="34" charset="0"/>
                <a:cs typeface="Calibri" panose="020F0502020204030204" pitchFamily="34" charset="0"/>
              </a:rPr>
              <a:t>ετων:</a:t>
            </a:r>
            <a:r>
              <a:rPr lang="en-US" altLang="el-GR" sz="2400" b="1" dirty="0">
                <a:solidFill>
                  <a:schemeClr val="tx1"/>
                </a:solidFill>
                <a:latin typeface="Calibri" panose="020F0502020204030204" pitchFamily="34" charset="0"/>
                <a:cs typeface="Calibri" panose="020F0502020204030204" pitchFamily="34" charset="0"/>
              </a:rPr>
              <a:t> </a:t>
            </a:r>
            <a:r>
              <a:rPr lang="el-GR" altLang="el-GR" sz="2400" b="1" dirty="0">
                <a:solidFill>
                  <a:schemeClr val="tx1"/>
                </a:solidFill>
                <a:latin typeface="Calibri" panose="020F0502020204030204" pitchFamily="34" charset="0"/>
                <a:cs typeface="Calibri" panose="020F0502020204030204" pitchFamily="34" charset="0"/>
              </a:rPr>
              <a:t>	</a:t>
            </a:r>
            <a:r>
              <a:rPr lang="en-US" altLang="el-GR" sz="2400" b="1" dirty="0">
                <a:solidFill>
                  <a:schemeClr val="tx1"/>
                </a:solidFill>
                <a:latin typeface="Calibri" panose="020F0502020204030204" pitchFamily="34" charset="0"/>
                <a:cs typeface="Calibri" panose="020F0502020204030204" pitchFamily="34" charset="0"/>
              </a:rPr>
              <a:t>	5 </a:t>
            </a:r>
            <a:r>
              <a:rPr lang="el-GR" altLang="el-GR" sz="2400" b="1" dirty="0">
                <a:solidFill>
                  <a:schemeClr val="tx1"/>
                </a:solidFill>
                <a:latin typeface="Calibri" panose="020F0502020204030204" pitchFamily="34" charset="0"/>
                <a:cs typeface="Calibri" panose="020F0502020204030204" pitchFamily="34" charset="0"/>
              </a:rPr>
              <a:t>επιπλεον ετη</a:t>
            </a:r>
            <a:endParaRPr lang="en-GB" altLang="el-GR" sz="2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8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p:cTn id="7" dur="500" fill="hold"/>
                                        <p:tgtEl>
                                          <p:spTgt spid="176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6131">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 calcmode="lin" valueType="num">
                                      <p:cBhvr>
                                        <p:cTn id="12" dur="500" fill="hold"/>
                                        <p:tgtEl>
                                          <p:spTgt spid="17613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6131">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 calcmode="lin" valueType="num">
                                      <p:cBhvr>
                                        <p:cTn id="17" dur="500" fill="hold"/>
                                        <p:tgtEl>
                                          <p:spTgt spid="17613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613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A54F58-97BA-4B44-A35E-36C2C88A633F}"/>
              </a:ext>
            </a:extLst>
          </p:cNvPr>
          <p:cNvSpPr>
            <a:spLocks noGrp="1"/>
          </p:cNvSpPr>
          <p:nvPr>
            <p:ph type="title"/>
          </p:nvPr>
        </p:nvSpPr>
        <p:spPr>
          <a:xfrm>
            <a:off x="5269117" y="4906110"/>
            <a:ext cx="4781717" cy="1521849"/>
          </a:xfrm>
        </p:spPr>
        <p:txBody>
          <a:bodyPr/>
          <a:lstStyle/>
          <a:p>
            <a:r>
              <a:rPr lang="en-US" sz="1400" i="1" dirty="0"/>
              <a:t>  Hayakawa K, Lung Cancer 2001; 32:81-88.</a:t>
            </a:r>
            <a:br>
              <a:rPr lang="en-US" sz="1400" i="1" dirty="0"/>
            </a:br>
            <a:r>
              <a:rPr lang="en-US" sz="1400" i="1" dirty="0"/>
              <a:t>    Gauden SJ, Lung Cancer 2001; 32(1):71-79</a:t>
            </a:r>
            <a:br>
              <a:rPr lang="en-US" dirty="0"/>
            </a:br>
            <a:endParaRPr lang="el-GR" dirty="0"/>
          </a:p>
        </p:txBody>
      </p:sp>
      <p:sp>
        <p:nvSpPr>
          <p:cNvPr id="4" name="Ορθογώνιο 3">
            <a:extLst>
              <a:ext uri="{FF2B5EF4-FFF2-40B4-BE49-F238E27FC236}">
                <a16:creationId xmlns:a16="http://schemas.microsoft.com/office/drawing/2014/main" id="{1E0AB5D4-42C9-4529-9D2D-46547DEB0D09}"/>
              </a:ext>
            </a:extLst>
          </p:cNvPr>
          <p:cNvSpPr/>
          <p:nvPr/>
        </p:nvSpPr>
        <p:spPr>
          <a:xfrm>
            <a:off x="2277834" y="2098665"/>
            <a:ext cx="7233719" cy="1200329"/>
          </a:xfrm>
          <a:prstGeom prst="rect">
            <a:avLst/>
          </a:prstGeom>
        </p:spPr>
        <p:txBody>
          <a:bodyPr wrap="square">
            <a:spAutoFit/>
          </a:bodyPr>
          <a:lstStyle/>
          <a:p>
            <a:r>
              <a:rPr lang="el-GR" dirty="0">
                <a:solidFill>
                  <a:srgbClr val="FFFF00"/>
                </a:solidFill>
                <a:latin typeface="verdana" panose="020B0604030504040204" pitchFamily="34" charset="0"/>
              </a:rPr>
              <a:t>Μελέτες σε πειραματόζωα φέροντα νεοπλασματικούς όγκους έδειξαν ότι </a:t>
            </a:r>
            <a:r>
              <a:rPr lang="el-GR" u="sng" dirty="0">
                <a:solidFill>
                  <a:srgbClr val="FFFF00"/>
                </a:solidFill>
                <a:latin typeface="verdana" panose="020B0604030504040204" pitchFamily="34" charset="0"/>
              </a:rPr>
              <a:t>λόγω ελαττωμένης αιμάτωσης</a:t>
            </a:r>
            <a:r>
              <a:rPr lang="el-GR" dirty="0">
                <a:solidFill>
                  <a:srgbClr val="FFFF00"/>
                </a:solidFill>
                <a:latin typeface="verdana" panose="020B0604030504040204" pitchFamily="34" charset="0"/>
              </a:rPr>
              <a:t>, </a:t>
            </a:r>
            <a:r>
              <a:rPr lang="el-GR" b="1" dirty="0">
                <a:solidFill>
                  <a:srgbClr val="FFFF00"/>
                </a:solidFill>
                <a:latin typeface="verdana" panose="020B0604030504040204" pitchFamily="34" charset="0"/>
              </a:rPr>
              <a:t>η οξυγόνωση του όγκου περιορίζεται με την ηλικία, καθιστώντας τους όγκους πιο ανθεκτικούς στην ακτινοθεραπεία.</a:t>
            </a:r>
            <a:endParaRPr lang="el-GR" b="1" dirty="0">
              <a:solidFill>
                <a:srgbClr val="FFFF00"/>
              </a:solidFill>
            </a:endParaRPr>
          </a:p>
        </p:txBody>
      </p:sp>
    </p:spTree>
    <p:extLst>
      <p:ext uri="{BB962C8B-B14F-4D97-AF65-F5344CB8AC3E}">
        <p14:creationId xmlns:p14="http://schemas.microsoft.com/office/powerpoint/2010/main" val="174701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47A20D3-CE34-45C9-A29E-17C09C5E0C10}"/>
              </a:ext>
            </a:extLst>
          </p:cNvPr>
          <p:cNvSpPr>
            <a:spLocks noGrp="1"/>
          </p:cNvSpPr>
          <p:nvPr>
            <p:ph idx="1"/>
          </p:nvPr>
        </p:nvSpPr>
        <p:spPr>
          <a:xfrm>
            <a:off x="1103312" y="806824"/>
            <a:ext cx="8946541" cy="5441575"/>
          </a:xfrm>
        </p:spPr>
        <p:txBody>
          <a:bodyPr>
            <a:normAutofit/>
          </a:bodyPr>
          <a:lstStyle/>
          <a:p>
            <a:r>
              <a:rPr lang="el-GR" dirty="0"/>
              <a:t>Μελέτες τόσο από την Αμερική όσο και από την Ευρώπη έχουν δείξει ότι η </a:t>
            </a:r>
            <a:r>
              <a:rPr lang="el-GR" b="1" dirty="0">
                <a:solidFill>
                  <a:schemeClr val="accent2"/>
                </a:solidFill>
              </a:rPr>
              <a:t>σύγχρονη ακτινοθεραπεία, ακόμα και σε συνδυασμό με χημειοθεραπεία, είναι ασφαλής για ηλικιωμένα άτομα</a:t>
            </a:r>
            <a:r>
              <a:rPr lang="el-GR" dirty="0"/>
              <a:t>. Σχεδόν το 90-95% των ασθενών 80 ετών ολοκληρώνει την προγραμματισμένη ακτινοθεραπεία παρά τον κίνδυνο αυξημένης τοξικότητας. </a:t>
            </a:r>
          </a:p>
          <a:p>
            <a:r>
              <a:rPr lang="el-GR" dirty="0"/>
              <a:t> Από τις επιπλοκές της ακτινοθεραπείας πρέπει να αναφερθεί η </a:t>
            </a:r>
            <a:r>
              <a:rPr lang="el-GR" b="1" dirty="0">
                <a:solidFill>
                  <a:schemeClr val="accent2"/>
                </a:solidFill>
              </a:rPr>
              <a:t>βλεννογονίτιδα,</a:t>
            </a:r>
            <a:r>
              <a:rPr lang="el-GR" dirty="0"/>
              <a:t> γιατί οι ηλικιωμένοι είναι πιο επιρρεπείς λόγω και της μειωμένης εφεδρείας των αρχέγονων πολυδύναμων κυττάρων των βλεννογόνων. </a:t>
            </a:r>
            <a:br>
              <a:rPr lang="el-GR" dirty="0"/>
            </a:br>
            <a:br>
              <a:rPr lang="el-GR" dirty="0"/>
            </a:br>
            <a:r>
              <a:rPr lang="el-GR" dirty="0"/>
              <a:t>Για τον λόγο αυτό η ακτινοθεραπεία του ανώτερου αναπνευστικού και του πεπτικού πρέπει να γίνεται με ιδιαίτερη προσοχή και να δίνεται ειδική </a:t>
            </a:r>
            <a:r>
              <a:rPr lang="el-GR" b="1" u="sng" dirty="0">
                <a:solidFill>
                  <a:schemeClr val="accent2"/>
                </a:solidFill>
              </a:rPr>
              <a:t>μέριμνα για την άμεση αντιμετώπιση της βλεννογονίτιδας και πιθανής αφυδάτωσης. </a:t>
            </a:r>
          </a:p>
        </p:txBody>
      </p:sp>
    </p:spTree>
    <p:extLst>
      <p:ext uri="{BB962C8B-B14F-4D97-AF65-F5344CB8AC3E}">
        <p14:creationId xmlns:p14="http://schemas.microsoft.com/office/powerpoint/2010/main" val="2245683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7F2567A-C417-4CFB-8912-1E286705577E}"/>
              </a:ext>
            </a:extLst>
          </p:cNvPr>
          <p:cNvSpPr>
            <a:spLocks noGrp="1" noChangeArrowheads="1"/>
          </p:cNvSpPr>
          <p:nvPr>
            <p:ph type="title"/>
          </p:nvPr>
        </p:nvSpPr>
        <p:spPr>
          <a:xfrm>
            <a:off x="932507" y="762190"/>
            <a:ext cx="8796196" cy="1057275"/>
          </a:xfrm>
        </p:spPr>
        <p:txBody>
          <a:bodyPr/>
          <a:lstStyle/>
          <a:p>
            <a:pPr>
              <a:defRPr/>
            </a:pPr>
            <a:r>
              <a:rPr lang="el-GR" sz="3200" b="1" dirty="0">
                <a:solidFill>
                  <a:schemeClr val="accent3"/>
                </a:solidFill>
                <a:latin typeface="Calibri" panose="020F0502020204030204" pitchFamily="34" charset="0"/>
                <a:cs typeface="Calibri" panose="020F0502020204030204" pitchFamily="34" charset="0"/>
              </a:rPr>
              <a:t>ΘΕΡΑΠΕΥΤΙΚΟΙ ΣΤΟΧΟΙ ΓΗΡΙΑΤΡΙΚΗΣ ΟΓΚΟΛΟΓΙΑΣ</a:t>
            </a:r>
          </a:p>
        </p:txBody>
      </p:sp>
      <p:sp>
        <p:nvSpPr>
          <p:cNvPr id="102403" name="Rectangle 3">
            <a:extLst>
              <a:ext uri="{FF2B5EF4-FFF2-40B4-BE49-F238E27FC236}">
                <a16:creationId xmlns:a16="http://schemas.microsoft.com/office/drawing/2014/main" id="{B950FC5B-B4CD-4EFA-A029-E3941804C33D}"/>
              </a:ext>
            </a:extLst>
          </p:cNvPr>
          <p:cNvSpPr>
            <a:spLocks noGrp="1" noChangeArrowheads="1"/>
          </p:cNvSpPr>
          <p:nvPr>
            <p:ph type="body" idx="1"/>
          </p:nvPr>
        </p:nvSpPr>
        <p:spPr>
          <a:xfrm>
            <a:off x="2209800" y="2114550"/>
            <a:ext cx="7772400" cy="3771900"/>
          </a:xfrm>
        </p:spPr>
        <p:txBody>
          <a:bodyPr>
            <a:normAutofit/>
          </a:bodyPr>
          <a:lstStyle/>
          <a:p>
            <a:pPr>
              <a:defRPr/>
            </a:pPr>
            <a:r>
              <a:rPr lang="el-GR" sz="2400" dirty="0">
                <a:latin typeface="Calibri" panose="020F0502020204030204" pitchFamily="34" charset="0"/>
                <a:cs typeface="Calibri" panose="020F0502020204030204" pitchFamily="34" charset="0"/>
              </a:rPr>
              <a:t>Ίαση της νόσου</a:t>
            </a:r>
          </a:p>
          <a:p>
            <a:pPr>
              <a:defRPr/>
            </a:pPr>
            <a:r>
              <a:rPr lang="el-GR" sz="2400" dirty="0">
                <a:latin typeface="Calibri" panose="020F0502020204030204" pitchFamily="34" charset="0"/>
                <a:cs typeface="Calibri" panose="020F0502020204030204" pitchFamily="34" charset="0"/>
              </a:rPr>
              <a:t>Παράταση της επιβίωσης</a:t>
            </a:r>
          </a:p>
          <a:p>
            <a:pPr>
              <a:defRPr/>
            </a:pPr>
            <a:r>
              <a:rPr lang="el-GR" sz="2400" b="1" dirty="0">
                <a:solidFill>
                  <a:schemeClr val="accent2"/>
                </a:solidFill>
                <a:latin typeface="Calibri" panose="020F0502020204030204" pitchFamily="34" charset="0"/>
                <a:cs typeface="Calibri" panose="020F0502020204030204" pitchFamily="34" charset="0"/>
              </a:rPr>
              <a:t>Ανακούφιση απ' τα συμπτώματα</a:t>
            </a:r>
          </a:p>
          <a:p>
            <a:pPr>
              <a:defRPr/>
            </a:pPr>
            <a:r>
              <a:rPr lang="el-GR" sz="2400" b="1" dirty="0">
                <a:solidFill>
                  <a:schemeClr val="accent2"/>
                </a:solidFill>
                <a:latin typeface="Calibri" panose="020F0502020204030204" pitchFamily="34" charset="0"/>
                <a:cs typeface="Calibri" panose="020F0502020204030204" pitchFamily="34" charset="0"/>
              </a:rPr>
              <a:t>Πρόληψη / καθυστέρηση νοσηρότητας</a:t>
            </a:r>
          </a:p>
          <a:p>
            <a:pPr>
              <a:defRPr/>
            </a:pPr>
            <a:r>
              <a:rPr lang="el-GR" sz="2400" b="1" dirty="0">
                <a:solidFill>
                  <a:schemeClr val="accent2"/>
                </a:solidFill>
                <a:latin typeface="Calibri" panose="020F0502020204030204" pitchFamily="34" charset="0"/>
                <a:cs typeface="Calibri" panose="020F0502020204030204" pitchFamily="34" charset="0"/>
              </a:rPr>
              <a:t>Διατήρηση ποιότητας ζωής</a:t>
            </a:r>
          </a:p>
        </p:txBody>
      </p:sp>
    </p:spTree>
    <p:extLst>
      <p:ext uri="{BB962C8B-B14F-4D97-AF65-F5344CB8AC3E}">
        <p14:creationId xmlns:p14="http://schemas.microsoft.com/office/powerpoint/2010/main" val="114890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B650ED-8873-4A01-A654-AFB7E2132E9F}"/>
              </a:ext>
            </a:extLst>
          </p:cNvPr>
          <p:cNvSpPr>
            <a:spLocks noGrp="1"/>
          </p:cNvSpPr>
          <p:nvPr>
            <p:ph type="title"/>
          </p:nvPr>
        </p:nvSpPr>
        <p:spPr/>
        <p:txBody>
          <a:bodyPr/>
          <a:lstStyle/>
          <a:p>
            <a:r>
              <a:rPr lang="el-GR" sz="3200" dirty="0">
                <a:latin typeface="Calibri" panose="020F0502020204030204" pitchFamily="34" charset="0"/>
                <a:cs typeface="Calibri" panose="020F0502020204030204" pitchFamily="34" charset="0"/>
              </a:rPr>
              <a:t>ΑΚΤΙΝΟΘΕΡΑΠΕΙΑ</a:t>
            </a:r>
          </a:p>
        </p:txBody>
      </p:sp>
      <p:sp>
        <p:nvSpPr>
          <p:cNvPr id="3" name="Θέση περιεχομένου 2">
            <a:extLst>
              <a:ext uri="{FF2B5EF4-FFF2-40B4-BE49-F238E27FC236}">
                <a16:creationId xmlns:a16="http://schemas.microsoft.com/office/drawing/2014/main" id="{54E6BDF3-5A3A-4109-8B6C-36F348373C70}"/>
              </a:ext>
            </a:extLst>
          </p:cNvPr>
          <p:cNvSpPr>
            <a:spLocks noGrp="1"/>
          </p:cNvSpPr>
          <p:nvPr>
            <p:ph idx="1"/>
          </p:nvPr>
        </p:nvSpPr>
        <p:spPr>
          <a:xfrm>
            <a:off x="1103312" y="1539090"/>
            <a:ext cx="8946541" cy="4709310"/>
          </a:xfrm>
        </p:spPr>
        <p:txBody>
          <a:bodyPr/>
          <a:lstStyle/>
          <a:p>
            <a:r>
              <a:rPr lang="el-GR" dirty="0">
                <a:latin typeface="Calibri" panose="020F0502020204030204" pitchFamily="34" charset="0"/>
                <a:cs typeface="Calibri" panose="020F0502020204030204" pitchFamily="34" charset="0"/>
              </a:rPr>
              <a:t>Η πρόοδος της ακτινοθεραπείας, με τα </a:t>
            </a:r>
            <a:r>
              <a:rPr lang="el-GR" b="1" dirty="0">
                <a:solidFill>
                  <a:srgbClr val="FFC000"/>
                </a:solidFill>
                <a:latin typeface="Calibri" panose="020F0502020204030204" pitchFamily="34" charset="0"/>
                <a:cs typeface="Calibri" panose="020F0502020204030204" pitchFamily="34" charset="0"/>
              </a:rPr>
              <a:t>πλάνα τρισδιάστατων </a:t>
            </a:r>
            <a:r>
              <a:rPr lang="en-US" b="1" dirty="0">
                <a:solidFill>
                  <a:srgbClr val="FFC000"/>
                </a:solidFill>
                <a:latin typeface="Calibri" panose="020F0502020204030204" pitchFamily="34" charset="0"/>
                <a:cs typeface="Calibri" panose="020F0502020204030204" pitchFamily="34" charset="0"/>
              </a:rPr>
              <a:t>(3D conformal) </a:t>
            </a:r>
            <a:r>
              <a:rPr lang="el-GR" b="1" dirty="0">
                <a:solidFill>
                  <a:srgbClr val="FFC000"/>
                </a:solidFill>
                <a:latin typeface="Calibri" panose="020F0502020204030204" pitchFamily="34" charset="0"/>
                <a:cs typeface="Calibri" panose="020F0502020204030204" pitchFamily="34" charset="0"/>
              </a:rPr>
              <a:t>ή διαμορφούμενης έντασης ακτινοβολίας (ΙΜ</a:t>
            </a:r>
            <a:r>
              <a:rPr lang="en-US" b="1" dirty="0">
                <a:solidFill>
                  <a:srgbClr val="FFC000"/>
                </a:solidFill>
                <a:latin typeface="Calibri" panose="020F0502020204030204" pitchFamily="34" charset="0"/>
                <a:cs typeface="Calibri" panose="020F0502020204030204" pitchFamily="34" charset="0"/>
              </a:rPr>
              <a:t>RT)</a:t>
            </a:r>
            <a:r>
              <a:rPr lang="el-GR" b="1" dirty="0">
                <a:solidFill>
                  <a:srgbClr val="FFC000"/>
                </a:solidFill>
                <a:latin typeface="Calibri" panose="020F0502020204030204" pitchFamily="34" charset="0"/>
                <a:cs typeface="Calibri" panose="020F0502020204030204" pitchFamily="34" charset="0"/>
              </a:rPr>
              <a:t>, ή  στερεοτακτική ακτινοθεραπεία,</a:t>
            </a:r>
            <a:r>
              <a:rPr lang="el-GR" dirty="0">
                <a:latin typeface="Calibri" panose="020F0502020204030204" pitchFamily="34" charset="0"/>
                <a:cs typeface="Calibri" panose="020F0502020204030204" pitchFamily="34" charset="0"/>
              </a:rPr>
              <a:t> είναι μέθοδοι που προσφέρουν σημαντική ποιότητα στη βελτίωση της ζωής των ασθενών ή ακόμα και ίαση ενώ τους </a:t>
            </a:r>
            <a:r>
              <a:rPr lang="el-GR" b="1" dirty="0">
                <a:solidFill>
                  <a:srgbClr val="FFC000"/>
                </a:solidFill>
                <a:latin typeface="Calibri" panose="020F0502020204030204" pitchFamily="34" charset="0"/>
                <a:cs typeface="Calibri" panose="020F0502020204030204" pitchFamily="34" charset="0"/>
              </a:rPr>
              <a:t>απαλλάσσουν από σειρά προβλημάτων</a:t>
            </a:r>
            <a:r>
              <a:rPr lang="el-GR" dirty="0">
                <a:latin typeface="Calibri" panose="020F0502020204030204" pitchFamily="34" charset="0"/>
                <a:cs typeface="Calibri" panose="020F0502020204030204" pitchFamily="34" charset="0"/>
              </a:rPr>
              <a:t>. Η ακτινοθεραπεία αποτελεί επίσης αποτελεσματικό μέσο στον έλεγχο του πόνου σε καρκινοπαθείς, με οστικές μεταστάσεις</a:t>
            </a:r>
            <a:r>
              <a:rPr lang="en-US" dirty="0">
                <a:latin typeface="Calibri" panose="020F0502020204030204" pitchFamily="34" charset="0"/>
                <a:cs typeface="Calibri" panose="020F0502020204030204" pitchFamily="34" charset="0"/>
              </a:rPr>
              <a:t>.</a:t>
            </a:r>
          </a:p>
          <a:p>
            <a:pPr marL="0" indent="0">
              <a:buNone/>
            </a:pPr>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Μελέτες τόσο από την Αμερική όσο και από την Ευρώπη έχουν δείξει ότι η </a:t>
            </a:r>
            <a:r>
              <a:rPr lang="el-GR" dirty="0">
                <a:solidFill>
                  <a:srgbClr val="FFC000"/>
                </a:solidFill>
                <a:latin typeface="Calibri" panose="020F0502020204030204" pitchFamily="34" charset="0"/>
                <a:cs typeface="Calibri" panose="020F0502020204030204" pitchFamily="34" charset="0"/>
              </a:rPr>
              <a:t>σύγχρονη ακτινοθεραπεία, ακόμα και σε συνδυασμό με χημειοθεραπεία, είναι ασφαλής για ηλικιωμένα άτομα. Σχεδόν το 90-95% των ασθενών 80 ετών ολοκληρώνει την προγραμματισμένη ακτινοθεραπεία</a:t>
            </a:r>
            <a:r>
              <a:rPr lang="el-GR" dirty="0">
                <a:latin typeface="Calibri" panose="020F0502020204030204" pitchFamily="34" charset="0"/>
                <a:cs typeface="Calibri" panose="020F0502020204030204" pitchFamily="34" charset="0"/>
              </a:rPr>
              <a:t> παρά τον κίνδυνο αυξημένης τοξικότητας. </a:t>
            </a:r>
            <a:r>
              <a:rPr lang="el-GR" dirty="0"/>
              <a:t> </a:t>
            </a:r>
          </a:p>
        </p:txBody>
      </p:sp>
    </p:spTree>
    <p:extLst>
      <p:ext uri="{BB962C8B-B14F-4D97-AF65-F5344CB8AC3E}">
        <p14:creationId xmlns:p14="http://schemas.microsoft.com/office/powerpoint/2010/main" val="242565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75A34DC-3280-4D3E-8D2A-CAD622BB1D4A}"/>
              </a:ext>
            </a:extLst>
          </p:cNvPr>
          <p:cNvSpPr>
            <a:spLocks noGrp="1"/>
          </p:cNvSpPr>
          <p:nvPr>
            <p:ph idx="1"/>
          </p:nvPr>
        </p:nvSpPr>
        <p:spPr/>
        <p:txBody>
          <a:bodyPr>
            <a:normAutofit/>
          </a:bodyPr>
          <a:lstStyle/>
          <a:p>
            <a:r>
              <a:rPr lang="el-GR" sz="2800" dirty="0">
                <a:latin typeface="Calibri" panose="020F0502020204030204" pitchFamily="34" charset="0"/>
                <a:cs typeface="Calibri" panose="020F0502020204030204" pitchFamily="34" charset="0"/>
              </a:rPr>
              <a:t>Η γηριατρική Ογκολογία αποκτά ολοένα και μεγαλύτερο κλινικό ενδιαφέρον σήμερα λόγω της σημαντικής </a:t>
            </a:r>
            <a:r>
              <a:rPr lang="el-GR" sz="2800" b="1" dirty="0">
                <a:solidFill>
                  <a:schemeClr val="accent2"/>
                </a:solidFill>
                <a:latin typeface="Calibri" panose="020F0502020204030204" pitchFamily="34" charset="0"/>
                <a:cs typeface="Calibri" panose="020F0502020204030204" pitchFamily="34" charset="0"/>
              </a:rPr>
              <a:t>αύξησης του ποσοστού των ατόμων τρίτης ηλικίας στον γενικό πληθυσμό. </a:t>
            </a:r>
            <a:br>
              <a:rPr lang="el-GR" b="1" dirty="0">
                <a:solidFill>
                  <a:schemeClr val="accent2"/>
                </a:solidFill>
              </a:rPr>
            </a:br>
            <a:br>
              <a:rPr lang="el-GR" b="1" dirty="0">
                <a:solidFill>
                  <a:schemeClr val="accent2"/>
                </a:solidFill>
              </a:rPr>
            </a:br>
            <a:endParaRPr lang="el-GR" b="1" dirty="0">
              <a:solidFill>
                <a:schemeClr val="accent2"/>
              </a:solidFill>
            </a:endParaRPr>
          </a:p>
        </p:txBody>
      </p:sp>
    </p:spTree>
    <p:extLst>
      <p:ext uri="{BB962C8B-B14F-4D97-AF65-F5344CB8AC3E}">
        <p14:creationId xmlns:p14="http://schemas.microsoft.com/office/powerpoint/2010/main" val="2333115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AD23A89-6B18-4566-95CE-29BF13AD8B46}"/>
              </a:ext>
            </a:extLst>
          </p:cNvPr>
          <p:cNvSpPr>
            <a:spLocks noGrp="1" noChangeArrowheads="1"/>
          </p:cNvSpPr>
          <p:nvPr>
            <p:ph type="title"/>
          </p:nvPr>
        </p:nvSpPr>
        <p:spPr>
          <a:xfrm>
            <a:off x="1952625" y="514351"/>
            <a:ext cx="8026400" cy="557213"/>
          </a:xfrm>
        </p:spPr>
        <p:txBody>
          <a:bodyPr/>
          <a:lstStyle/>
          <a:p>
            <a:pPr>
              <a:tabLst>
                <a:tab pos="3043238" algn="l"/>
              </a:tabLst>
              <a:defRPr/>
            </a:pPr>
            <a:r>
              <a:rPr lang="el-GR" sz="2800" b="1" dirty="0">
                <a:latin typeface="Arial" charset="0"/>
              </a:rPr>
              <a:t>Τοξικότη</a:t>
            </a:r>
            <a:r>
              <a:rPr lang="el-GR" sz="2600" b="1" dirty="0">
                <a:latin typeface="Arial" charset="0"/>
              </a:rPr>
              <a:t>ς</a:t>
            </a:r>
            <a:r>
              <a:rPr lang="el-GR" sz="2800" b="1" dirty="0">
                <a:latin typeface="Arial" charset="0"/>
              </a:rPr>
              <a:t> ΑΚΘ - πνευμονίτη</a:t>
            </a:r>
            <a:r>
              <a:rPr lang="el-GR" sz="2600" b="1" dirty="0">
                <a:latin typeface="Arial" charset="0"/>
              </a:rPr>
              <a:t>ς</a:t>
            </a:r>
            <a:endParaRPr lang="en-US" sz="2600" b="1" dirty="0">
              <a:latin typeface="Arial" charset="0"/>
            </a:endParaRPr>
          </a:p>
        </p:txBody>
      </p:sp>
      <p:sp>
        <p:nvSpPr>
          <p:cNvPr id="33795" name="Textfeld 5">
            <a:extLst>
              <a:ext uri="{FF2B5EF4-FFF2-40B4-BE49-F238E27FC236}">
                <a16:creationId xmlns:a16="http://schemas.microsoft.com/office/drawing/2014/main" id="{B69CFE31-4D8E-4218-A7A5-C95D8C33F39D}"/>
              </a:ext>
            </a:extLst>
          </p:cNvPr>
          <p:cNvSpPr txBox="1">
            <a:spLocks noChangeArrowheads="1"/>
          </p:cNvSpPr>
          <p:nvPr/>
        </p:nvSpPr>
        <p:spPr bwMode="auto">
          <a:xfrm>
            <a:off x="1919288" y="1196976"/>
            <a:ext cx="8208962"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tabLst>
                <a:tab pos="177800" algn="l"/>
              </a:tabLst>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tabLst>
                <a:tab pos="177800" algn="l"/>
              </a:tabLst>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tabLst>
                <a:tab pos="177800" algn="l"/>
              </a:tabLst>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tabLst>
                <a:tab pos="177800" algn="l"/>
              </a:tabLst>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tabLst>
                <a:tab pos="177800"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177800"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177800"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177800"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177800" algn="l"/>
              </a:tabLst>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800" dirty="0">
                <a:solidFill>
                  <a:srgbClr val="FFFF00"/>
                </a:solidFill>
                <a:latin typeface="Arial" panose="020B0604020202020204" pitchFamily="34" charset="0"/>
              </a:rPr>
              <a:t>Πνευμονίτης </a:t>
            </a:r>
            <a:r>
              <a:rPr lang="en-US" altLang="el-GR" sz="1800" dirty="0">
                <a:solidFill>
                  <a:srgbClr val="FFFF00"/>
                </a:solidFill>
                <a:latin typeface="Arial" panose="020B0604020202020204" pitchFamily="34" charset="0"/>
              </a:rPr>
              <a:t>: 4-6</a:t>
            </a:r>
            <a:r>
              <a:rPr lang="el-GR" altLang="el-GR" sz="1800" dirty="0">
                <a:solidFill>
                  <a:srgbClr val="FFFF00"/>
                </a:solidFill>
                <a:latin typeface="Arial" panose="020B0604020202020204" pitchFamily="34" charset="0"/>
              </a:rPr>
              <a:t> εβδομάδες</a:t>
            </a:r>
            <a:r>
              <a:rPr lang="en-US" altLang="el-GR" sz="1800" dirty="0">
                <a:solidFill>
                  <a:srgbClr val="FFFF00"/>
                </a:solidFill>
                <a:latin typeface="Arial" panose="020B0604020202020204" pitchFamily="34" charset="0"/>
              </a:rPr>
              <a:t> </a:t>
            </a:r>
            <a:r>
              <a:rPr lang="el-GR" altLang="el-GR" sz="1800" dirty="0">
                <a:solidFill>
                  <a:srgbClr val="FFFF00"/>
                </a:solidFill>
                <a:latin typeface="Arial" panose="020B0604020202020204" pitchFamily="34" charset="0"/>
              </a:rPr>
              <a:t>μετά την ΑΚΘ </a:t>
            </a:r>
          </a:p>
          <a:p>
            <a:pPr eaLnBrk="1" hangingPunct="1">
              <a:spcBef>
                <a:spcPct val="0"/>
              </a:spcBef>
              <a:buClrTx/>
              <a:buSzTx/>
              <a:buFontTx/>
              <a:buNone/>
            </a:pPr>
            <a:r>
              <a:rPr lang="el-GR" altLang="el-GR" sz="1800" dirty="0">
                <a:solidFill>
                  <a:srgbClr val="FFFF00"/>
                </a:solidFill>
                <a:latin typeface="Arial" panose="020B0604020202020204" pitchFamily="34" charset="0"/>
              </a:rPr>
              <a:t>Ίνωση μετά </a:t>
            </a:r>
            <a:r>
              <a:rPr lang="en-US" altLang="el-GR" sz="1800" dirty="0">
                <a:solidFill>
                  <a:srgbClr val="FFFF00"/>
                </a:solidFill>
                <a:latin typeface="Arial" panose="020B0604020202020204" pitchFamily="34" charset="0"/>
              </a:rPr>
              <a:t>12-24</a:t>
            </a:r>
            <a:r>
              <a:rPr lang="el-GR" altLang="el-GR" sz="1800" dirty="0">
                <a:solidFill>
                  <a:srgbClr val="FFFF00"/>
                </a:solidFill>
                <a:latin typeface="Arial" panose="020B0604020202020204" pitchFamily="34" charset="0"/>
              </a:rPr>
              <a:t> μήνες</a:t>
            </a:r>
            <a:r>
              <a:rPr lang="en-US" altLang="el-GR" sz="1800" dirty="0">
                <a:solidFill>
                  <a:srgbClr val="FFFF00"/>
                </a:solidFill>
                <a:latin typeface="Arial" panose="020B0604020202020204" pitchFamily="34" charset="0"/>
              </a:rPr>
              <a:t>.</a:t>
            </a:r>
          </a:p>
          <a:p>
            <a:pPr eaLnBrk="1" hangingPunct="1">
              <a:spcBef>
                <a:spcPct val="0"/>
              </a:spcBef>
              <a:buClrTx/>
              <a:buSzTx/>
              <a:buFontTx/>
              <a:buNone/>
            </a:pPr>
            <a:endParaRPr lang="en-US" altLang="el-GR" sz="900" dirty="0">
              <a:latin typeface="Arial" panose="020B0604020202020204" pitchFamily="34" charset="0"/>
            </a:endParaRPr>
          </a:p>
          <a:p>
            <a:pPr eaLnBrk="1" hangingPunct="1">
              <a:spcBef>
                <a:spcPct val="0"/>
              </a:spcBef>
              <a:buClrTx/>
              <a:buSzTx/>
              <a:buFontTx/>
              <a:buNone/>
            </a:pPr>
            <a:r>
              <a:rPr lang="el-GR" altLang="el-GR" sz="1800" u="sng" dirty="0">
                <a:latin typeface="Arial" panose="020B0604020202020204" pitchFamily="34" charset="0"/>
              </a:rPr>
              <a:t>Συμπτώματα</a:t>
            </a:r>
            <a:r>
              <a:rPr lang="el-GR" altLang="el-GR" sz="1800" dirty="0">
                <a:latin typeface="Arial" panose="020B0604020202020204" pitchFamily="34" charset="0"/>
              </a:rPr>
              <a:t> </a:t>
            </a:r>
            <a:r>
              <a:rPr lang="en-US" altLang="el-GR" sz="1800" dirty="0">
                <a:latin typeface="Arial" panose="020B0604020202020204" pitchFamily="34" charset="0"/>
              </a:rPr>
              <a:t>:</a:t>
            </a:r>
            <a:r>
              <a:rPr lang="el-GR" altLang="el-GR" sz="1800" dirty="0">
                <a:latin typeface="Arial" panose="020B0604020202020204" pitchFamily="34" charset="0"/>
              </a:rPr>
              <a:t>πυρετός, βήχας, βαριά κλινική κατάσταση </a:t>
            </a:r>
            <a:endParaRPr lang="en-US" altLang="el-GR" sz="1800" dirty="0">
              <a:latin typeface="Arial" panose="020B0604020202020204" pitchFamily="34" charset="0"/>
            </a:endParaRPr>
          </a:p>
          <a:p>
            <a:pPr eaLnBrk="1" hangingPunct="1">
              <a:spcBef>
                <a:spcPct val="0"/>
              </a:spcBef>
              <a:buClrTx/>
              <a:buSzTx/>
              <a:buFontTx/>
              <a:buNone/>
            </a:pPr>
            <a:endParaRPr lang="en-US" altLang="el-GR" sz="900" dirty="0">
              <a:latin typeface="Arial" panose="020B0604020202020204" pitchFamily="34" charset="0"/>
            </a:endParaRPr>
          </a:p>
          <a:p>
            <a:pPr eaLnBrk="1" hangingPunct="1">
              <a:spcBef>
                <a:spcPct val="0"/>
              </a:spcBef>
              <a:buClrTx/>
              <a:buSzTx/>
              <a:buFontTx/>
              <a:buNone/>
            </a:pPr>
            <a:r>
              <a:rPr lang="el-GR" altLang="el-GR" sz="1800" u="sng" dirty="0">
                <a:latin typeface="Arial" panose="020B0604020202020204" pitchFamily="34" charset="0"/>
              </a:rPr>
              <a:t>Παράγοντες κινδύνου</a:t>
            </a:r>
            <a:r>
              <a:rPr lang="en-US" altLang="el-GR" sz="1800" dirty="0">
                <a:latin typeface="Arial" panose="020B0604020202020204" pitchFamily="34" charset="0"/>
              </a:rPr>
              <a:t>:</a:t>
            </a:r>
          </a:p>
          <a:p>
            <a:pPr eaLnBrk="1" hangingPunct="1">
              <a:spcBef>
                <a:spcPct val="0"/>
              </a:spcBef>
              <a:buClrTx/>
              <a:buSzTx/>
              <a:buFontTx/>
              <a:buNone/>
            </a:pPr>
            <a:endParaRPr lang="en-US" altLang="el-GR" sz="800" dirty="0">
              <a:latin typeface="Arial" panose="020B0604020202020204" pitchFamily="34" charset="0"/>
            </a:endParaRPr>
          </a:p>
          <a:p>
            <a:pPr eaLnBrk="1" hangingPunct="1">
              <a:spcBef>
                <a:spcPct val="0"/>
              </a:spcBef>
              <a:buClrTx/>
              <a:buSzTx/>
              <a:buFontTx/>
              <a:buNone/>
            </a:pPr>
            <a:r>
              <a:rPr lang="en-US" altLang="el-GR" sz="1800" dirty="0">
                <a:latin typeface="Arial" panose="020B0604020202020204" pitchFamily="34" charset="0"/>
              </a:rPr>
              <a:t>-Treated volume:	</a:t>
            </a:r>
            <a:r>
              <a:rPr lang="el-GR" altLang="el-GR" sz="1800" dirty="0">
                <a:latin typeface="Arial" panose="020B0604020202020204" pitchFamily="34" charset="0"/>
              </a:rPr>
              <a:t>   </a:t>
            </a:r>
            <a:r>
              <a:rPr lang="en-US" altLang="el-GR" sz="1800" dirty="0">
                <a:latin typeface="Arial" panose="020B0604020202020204" pitchFamily="34" charset="0"/>
              </a:rPr>
              <a:t>V</a:t>
            </a:r>
            <a:r>
              <a:rPr lang="en-US" altLang="el-GR" sz="1600" dirty="0">
                <a:latin typeface="Arial" panose="020B0604020202020204" pitchFamily="34" charset="0"/>
              </a:rPr>
              <a:t>20</a:t>
            </a:r>
            <a:r>
              <a:rPr lang="en-US" altLang="el-GR" sz="1800" dirty="0">
                <a:latin typeface="Arial" panose="020B0604020202020204" pitchFamily="34" charset="0"/>
              </a:rPr>
              <a:t>=</a:t>
            </a:r>
            <a:r>
              <a:rPr lang="el-GR" altLang="el-GR" sz="1800" dirty="0">
                <a:latin typeface="Arial" panose="020B0604020202020204" pitchFamily="34" charset="0"/>
              </a:rPr>
              <a:t> </a:t>
            </a:r>
            <a:r>
              <a:rPr lang="en-US" altLang="el-GR" sz="1800" dirty="0">
                <a:latin typeface="Arial" panose="020B0604020202020204" pitchFamily="34" charset="0"/>
              </a:rPr>
              <a:t>25% </a:t>
            </a:r>
            <a:r>
              <a:rPr lang="el-GR" altLang="el-GR" sz="1800" dirty="0">
                <a:latin typeface="Arial" panose="020B0604020202020204" pitchFamily="34" charset="0"/>
              </a:rPr>
              <a:t> </a:t>
            </a:r>
            <a:r>
              <a:rPr lang="en-US" altLang="el-GR" sz="1800" dirty="0">
                <a:latin typeface="Arial" panose="020B0604020202020204" pitchFamily="34" charset="0"/>
              </a:rPr>
              <a:t>(8%</a:t>
            </a:r>
            <a:r>
              <a:rPr lang="el-GR" altLang="el-GR" sz="1800" dirty="0">
                <a:latin typeface="Arial" panose="020B0604020202020204" pitchFamily="34" charset="0"/>
              </a:rPr>
              <a:t> Πνευμονίτης</a:t>
            </a:r>
            <a:r>
              <a:rPr lang="en-US" altLang="el-GR" sz="1800" dirty="0">
                <a:latin typeface="Arial" panose="020B0604020202020204" pitchFamily="34" charset="0"/>
              </a:rPr>
              <a:t>)</a:t>
            </a:r>
          </a:p>
          <a:p>
            <a:pPr eaLnBrk="1" hangingPunct="1">
              <a:spcBef>
                <a:spcPct val="0"/>
              </a:spcBef>
              <a:buClrTx/>
              <a:buSzTx/>
              <a:buFontTx/>
              <a:buNone/>
            </a:pPr>
            <a:r>
              <a:rPr lang="en-US" altLang="el-GR" sz="1800" dirty="0">
                <a:latin typeface="Arial" panose="020B0604020202020204" pitchFamily="34" charset="0"/>
              </a:rPr>
              <a:t>				</a:t>
            </a:r>
            <a:r>
              <a:rPr lang="el-GR" altLang="el-GR" sz="1800" dirty="0">
                <a:latin typeface="Arial" panose="020B0604020202020204" pitchFamily="34" charset="0"/>
              </a:rPr>
              <a:t>          </a:t>
            </a:r>
            <a:r>
              <a:rPr lang="en-US" altLang="el-GR" sz="1800" dirty="0">
                <a:latin typeface="Arial" panose="020B0604020202020204" pitchFamily="34" charset="0"/>
              </a:rPr>
              <a:t>V</a:t>
            </a:r>
            <a:r>
              <a:rPr lang="en-US" altLang="el-GR" sz="1600" dirty="0">
                <a:latin typeface="Arial" panose="020B0604020202020204" pitchFamily="34" charset="0"/>
              </a:rPr>
              <a:t>20</a:t>
            </a:r>
            <a:r>
              <a:rPr lang="en-US" altLang="el-GR" sz="1800" dirty="0">
                <a:latin typeface="Arial" panose="020B0604020202020204" pitchFamily="34" charset="0"/>
              </a:rPr>
              <a:t>=</a:t>
            </a:r>
            <a:r>
              <a:rPr lang="el-GR" altLang="el-GR" sz="1800" dirty="0">
                <a:latin typeface="Arial" panose="020B0604020202020204" pitchFamily="34" charset="0"/>
              </a:rPr>
              <a:t> </a:t>
            </a:r>
            <a:r>
              <a:rPr lang="en-US" altLang="el-GR" sz="1800" dirty="0">
                <a:latin typeface="Arial" panose="020B0604020202020204" pitchFamily="34" charset="0"/>
              </a:rPr>
              <a:t>37% </a:t>
            </a:r>
            <a:r>
              <a:rPr lang="el-GR" altLang="el-GR" sz="1800" dirty="0">
                <a:latin typeface="Arial" panose="020B0604020202020204" pitchFamily="34" charset="0"/>
              </a:rPr>
              <a:t> </a:t>
            </a:r>
            <a:r>
              <a:rPr lang="en-US" altLang="el-GR" sz="1800" dirty="0">
                <a:latin typeface="Arial" panose="020B0604020202020204" pitchFamily="34" charset="0"/>
              </a:rPr>
              <a:t>(39%</a:t>
            </a:r>
            <a:r>
              <a:rPr lang="el-GR" altLang="el-GR" sz="1800" dirty="0">
                <a:latin typeface="Arial" panose="020B0604020202020204" pitchFamily="34" charset="0"/>
              </a:rPr>
              <a:t> Πνευμονίτης</a:t>
            </a:r>
            <a:r>
              <a:rPr lang="en-US" altLang="el-GR" sz="1800" dirty="0">
                <a:latin typeface="Arial" panose="020B0604020202020204" pitchFamily="34" charset="0"/>
              </a:rPr>
              <a:t>)</a:t>
            </a:r>
          </a:p>
          <a:p>
            <a:pPr eaLnBrk="1" hangingPunct="1">
              <a:spcBef>
                <a:spcPct val="0"/>
              </a:spcBef>
              <a:buClrTx/>
              <a:buSzTx/>
              <a:buFontTx/>
              <a:buNone/>
            </a:pPr>
            <a:r>
              <a:rPr lang="en-US" altLang="el-GR" sz="1800" dirty="0">
                <a:latin typeface="Arial" panose="020B0604020202020204" pitchFamily="34" charset="0"/>
              </a:rPr>
              <a:t>				</a:t>
            </a:r>
            <a:r>
              <a:rPr lang="el-GR" altLang="el-GR" sz="1800" dirty="0">
                <a:latin typeface="Arial" panose="020B0604020202020204" pitchFamily="34" charset="0"/>
              </a:rPr>
              <a:t>          </a:t>
            </a:r>
            <a:r>
              <a:rPr lang="en-US" altLang="el-GR" sz="1800" dirty="0">
                <a:latin typeface="Arial" panose="020B0604020202020204" pitchFamily="34" charset="0"/>
              </a:rPr>
              <a:t>V</a:t>
            </a:r>
            <a:r>
              <a:rPr lang="en-US" altLang="el-GR" sz="1600" dirty="0">
                <a:latin typeface="Arial" panose="020B0604020202020204" pitchFamily="34" charset="0"/>
              </a:rPr>
              <a:t>30-40</a:t>
            </a:r>
            <a:r>
              <a:rPr lang="en-US" altLang="el-GR" sz="1800" dirty="0">
                <a:latin typeface="Arial" panose="020B0604020202020204" pitchFamily="34" charset="0"/>
              </a:rPr>
              <a:t>  (</a:t>
            </a:r>
            <a:r>
              <a:rPr lang="el-GR" altLang="el-GR" sz="1800" dirty="0">
                <a:latin typeface="Arial" panose="020B0604020202020204" pitchFamily="34" charset="0"/>
              </a:rPr>
              <a:t>Ίνωση</a:t>
            </a:r>
            <a:r>
              <a:rPr lang="en-US" altLang="el-GR" sz="1800" dirty="0">
                <a:latin typeface="Arial" panose="020B0604020202020204" pitchFamily="34" charset="0"/>
              </a:rPr>
              <a:t>)</a:t>
            </a:r>
          </a:p>
          <a:p>
            <a:pPr eaLnBrk="1" hangingPunct="1">
              <a:spcBef>
                <a:spcPct val="0"/>
              </a:spcBef>
              <a:buClrTx/>
              <a:buSzTx/>
              <a:buFontTx/>
              <a:buNone/>
            </a:pPr>
            <a:r>
              <a:rPr lang="en-US" altLang="el-GR" sz="1800" dirty="0">
                <a:latin typeface="Arial" panose="020B0604020202020204" pitchFamily="34" charset="0"/>
              </a:rPr>
              <a:t>-D</a:t>
            </a:r>
            <a:r>
              <a:rPr lang="el-GR" altLang="el-GR" sz="1800" dirty="0">
                <a:latin typeface="Arial" panose="020B0604020202020204" pitchFamily="34" charset="0"/>
              </a:rPr>
              <a:t> </a:t>
            </a:r>
            <a:r>
              <a:rPr lang="en-US" altLang="el-GR" sz="1600" dirty="0">
                <a:latin typeface="Arial" panose="020B0604020202020204" pitchFamily="34" charset="0"/>
              </a:rPr>
              <a:t>mean</a:t>
            </a:r>
            <a:r>
              <a:rPr lang="en-US" altLang="el-GR" sz="1800" dirty="0">
                <a:latin typeface="Arial" panose="020B0604020202020204" pitchFamily="34" charset="0"/>
              </a:rPr>
              <a:t>:	</a:t>
            </a:r>
            <a:r>
              <a:rPr lang="en-US" altLang="el-GR" sz="1800" dirty="0">
                <a:solidFill>
                  <a:srgbClr val="FFFF00"/>
                </a:solidFill>
                <a:latin typeface="Arial" panose="020B0604020202020204" pitchFamily="34" charset="0"/>
              </a:rPr>
              <a:t>&lt;10</a:t>
            </a:r>
            <a:r>
              <a:rPr lang="el-GR" altLang="el-GR" sz="1800" dirty="0">
                <a:solidFill>
                  <a:srgbClr val="FFFF00"/>
                </a:solidFill>
                <a:latin typeface="Arial" panose="020B0604020202020204" pitchFamily="34" charset="0"/>
              </a:rPr>
              <a:t> </a:t>
            </a:r>
            <a:r>
              <a:rPr lang="en-US" altLang="el-GR" sz="1800" dirty="0" err="1">
                <a:solidFill>
                  <a:srgbClr val="FFFF00"/>
                </a:solidFill>
                <a:latin typeface="Arial" panose="020B0604020202020204" pitchFamily="34" charset="0"/>
              </a:rPr>
              <a:t>Gy</a:t>
            </a:r>
            <a:r>
              <a:rPr lang="en-US" altLang="el-GR" sz="1800" dirty="0">
                <a:solidFill>
                  <a:srgbClr val="FFFF00"/>
                </a:solidFill>
                <a:latin typeface="Arial" panose="020B0604020202020204" pitchFamily="34" charset="0"/>
              </a:rPr>
              <a:t>  -</a:t>
            </a:r>
            <a:r>
              <a:rPr lang="el-GR" altLang="el-GR" sz="1800" dirty="0">
                <a:solidFill>
                  <a:srgbClr val="FFFF00"/>
                </a:solidFill>
                <a:latin typeface="Arial" panose="020B0604020202020204" pitchFamily="34" charset="0"/>
              </a:rPr>
              <a:t>        ελάχιστος κίνδυνος</a:t>
            </a:r>
            <a:endParaRPr lang="en-US" altLang="el-GR" sz="1800" dirty="0">
              <a:solidFill>
                <a:srgbClr val="FFFF00"/>
              </a:solidFill>
              <a:latin typeface="Arial" panose="020B0604020202020204" pitchFamily="34" charset="0"/>
            </a:endParaRPr>
          </a:p>
          <a:p>
            <a:pPr eaLnBrk="1" hangingPunct="1">
              <a:spcBef>
                <a:spcPct val="0"/>
              </a:spcBef>
              <a:buClrTx/>
              <a:buSzTx/>
              <a:buFontTx/>
              <a:buNone/>
            </a:pPr>
            <a:r>
              <a:rPr lang="en-US" altLang="el-GR" sz="1800" dirty="0">
                <a:solidFill>
                  <a:srgbClr val="FFFF00"/>
                </a:solidFill>
                <a:latin typeface="Arial" panose="020B0604020202020204" pitchFamily="34" charset="0"/>
              </a:rPr>
              <a:t>		</a:t>
            </a:r>
            <a:r>
              <a:rPr lang="el-GR" altLang="el-GR" sz="1800" dirty="0">
                <a:solidFill>
                  <a:srgbClr val="FFFF00"/>
                </a:solidFill>
                <a:latin typeface="Arial" panose="020B0604020202020204" pitchFamily="34" charset="0"/>
              </a:rPr>
              <a:t>         </a:t>
            </a:r>
            <a:r>
              <a:rPr lang="en-US" altLang="el-GR" sz="1800" dirty="0">
                <a:solidFill>
                  <a:srgbClr val="FFFF00"/>
                </a:solidFill>
                <a:latin typeface="Arial" panose="020B0604020202020204" pitchFamily="34" charset="0"/>
              </a:rPr>
              <a:t>20</a:t>
            </a:r>
            <a:r>
              <a:rPr lang="el-GR" altLang="el-GR" sz="1800" dirty="0">
                <a:solidFill>
                  <a:srgbClr val="FFFF00"/>
                </a:solidFill>
                <a:latin typeface="Arial" panose="020B0604020202020204" pitchFamily="34" charset="0"/>
              </a:rPr>
              <a:t> </a:t>
            </a:r>
            <a:r>
              <a:rPr lang="en-US" altLang="el-GR" sz="1800" dirty="0" err="1">
                <a:solidFill>
                  <a:srgbClr val="FFFF00"/>
                </a:solidFill>
                <a:latin typeface="Arial" panose="020B0604020202020204" pitchFamily="34" charset="0"/>
              </a:rPr>
              <a:t>Gy</a:t>
            </a:r>
            <a:r>
              <a:rPr lang="en-US" altLang="el-GR" sz="1800" dirty="0">
                <a:solidFill>
                  <a:srgbClr val="FFFF00"/>
                </a:solidFill>
                <a:latin typeface="Arial" panose="020B0604020202020204" pitchFamily="34" charset="0"/>
              </a:rPr>
              <a:t>  -  </a:t>
            </a:r>
            <a:r>
              <a:rPr lang="el-GR" altLang="el-GR" sz="1800" dirty="0">
                <a:solidFill>
                  <a:srgbClr val="FFFF00"/>
                </a:solidFill>
                <a:latin typeface="Arial" panose="020B0604020202020204" pitchFamily="34" charset="0"/>
              </a:rPr>
              <a:t>      </a:t>
            </a:r>
            <a:r>
              <a:rPr lang="en-US" altLang="el-GR" sz="1800" dirty="0">
                <a:solidFill>
                  <a:srgbClr val="FFFF00"/>
                </a:solidFill>
                <a:latin typeface="Arial" panose="020B0604020202020204" pitchFamily="34" charset="0"/>
              </a:rPr>
              <a:t>15%</a:t>
            </a:r>
            <a:r>
              <a:rPr lang="el-GR" altLang="el-GR" sz="1800" dirty="0">
                <a:solidFill>
                  <a:srgbClr val="FFFF00"/>
                </a:solidFill>
                <a:latin typeface="Arial" panose="020B0604020202020204" pitchFamily="34" charset="0"/>
              </a:rPr>
              <a:t> κίνδυνος</a:t>
            </a:r>
            <a:endParaRPr lang="en-US" altLang="el-GR" sz="1800" dirty="0">
              <a:solidFill>
                <a:srgbClr val="FFFF00"/>
              </a:solidFill>
              <a:latin typeface="Arial" panose="020B0604020202020204" pitchFamily="34" charset="0"/>
            </a:endParaRPr>
          </a:p>
          <a:p>
            <a:pPr eaLnBrk="1" hangingPunct="1">
              <a:spcBef>
                <a:spcPct val="0"/>
              </a:spcBef>
              <a:buClrTx/>
              <a:buSzTx/>
              <a:buFontTx/>
              <a:buNone/>
            </a:pPr>
            <a:r>
              <a:rPr lang="en-US" altLang="el-GR" sz="1800" dirty="0">
                <a:solidFill>
                  <a:srgbClr val="FFFF00"/>
                </a:solidFill>
                <a:latin typeface="Arial" panose="020B0604020202020204" pitchFamily="34" charset="0"/>
              </a:rPr>
              <a:t>		</a:t>
            </a:r>
            <a:r>
              <a:rPr lang="el-GR" altLang="el-GR" sz="1800" dirty="0">
                <a:solidFill>
                  <a:srgbClr val="FFFF00"/>
                </a:solidFill>
                <a:latin typeface="Arial" panose="020B0604020202020204" pitchFamily="34" charset="0"/>
              </a:rPr>
              <a:t>         </a:t>
            </a:r>
            <a:r>
              <a:rPr lang="en-US" altLang="el-GR" sz="1800" dirty="0">
                <a:solidFill>
                  <a:srgbClr val="FFFF00"/>
                </a:solidFill>
                <a:latin typeface="Arial" panose="020B0604020202020204" pitchFamily="34" charset="0"/>
              </a:rPr>
              <a:t>30</a:t>
            </a:r>
            <a:r>
              <a:rPr lang="el-GR" altLang="el-GR" sz="1800" dirty="0">
                <a:solidFill>
                  <a:srgbClr val="FFFF00"/>
                </a:solidFill>
                <a:latin typeface="Arial" panose="020B0604020202020204" pitchFamily="34" charset="0"/>
              </a:rPr>
              <a:t> </a:t>
            </a:r>
            <a:r>
              <a:rPr lang="en-US" altLang="el-GR" sz="1800" dirty="0" err="1">
                <a:solidFill>
                  <a:srgbClr val="FFFF00"/>
                </a:solidFill>
                <a:latin typeface="Arial" panose="020B0604020202020204" pitchFamily="34" charset="0"/>
              </a:rPr>
              <a:t>Gy</a:t>
            </a:r>
            <a:r>
              <a:rPr lang="en-US" altLang="el-GR" sz="1800" dirty="0">
                <a:solidFill>
                  <a:srgbClr val="FFFF00"/>
                </a:solidFill>
                <a:latin typeface="Arial" panose="020B0604020202020204" pitchFamily="34" charset="0"/>
              </a:rPr>
              <a:t>  -  </a:t>
            </a:r>
            <a:r>
              <a:rPr lang="el-GR" altLang="el-GR" sz="1800" dirty="0">
                <a:solidFill>
                  <a:srgbClr val="FFFF00"/>
                </a:solidFill>
                <a:latin typeface="Arial" panose="020B0604020202020204" pitchFamily="34" charset="0"/>
              </a:rPr>
              <a:t>      </a:t>
            </a:r>
            <a:r>
              <a:rPr lang="en-US" altLang="el-GR" sz="1800" dirty="0">
                <a:solidFill>
                  <a:srgbClr val="FFFF00"/>
                </a:solidFill>
                <a:latin typeface="Arial" panose="020B0604020202020204" pitchFamily="34" charset="0"/>
              </a:rPr>
              <a:t>50%</a:t>
            </a:r>
            <a:r>
              <a:rPr lang="el-GR" altLang="el-GR" sz="1800" dirty="0">
                <a:solidFill>
                  <a:srgbClr val="FFFF00"/>
                </a:solidFill>
                <a:latin typeface="Arial" panose="020B0604020202020204" pitchFamily="34" charset="0"/>
              </a:rPr>
              <a:t> κίνδυνος</a:t>
            </a:r>
            <a:endParaRPr lang="en-US" altLang="el-GR" sz="1800" dirty="0">
              <a:solidFill>
                <a:srgbClr val="FFFF00"/>
              </a:solidFill>
              <a:latin typeface="Arial" panose="020B0604020202020204" pitchFamily="34" charset="0"/>
            </a:endParaRPr>
          </a:p>
          <a:p>
            <a:pPr eaLnBrk="1" hangingPunct="1">
              <a:spcBef>
                <a:spcPct val="0"/>
              </a:spcBef>
              <a:buClrTx/>
              <a:buSzTx/>
              <a:buFontTx/>
              <a:buNone/>
            </a:pPr>
            <a:endParaRPr lang="en-US" altLang="el-GR" sz="800" dirty="0">
              <a:latin typeface="Arial" panose="020B0604020202020204" pitchFamily="34" charset="0"/>
            </a:endParaRPr>
          </a:p>
          <a:p>
            <a:pPr eaLnBrk="1" hangingPunct="1">
              <a:spcBef>
                <a:spcPct val="0"/>
              </a:spcBef>
              <a:buClrTx/>
              <a:buSzTx/>
              <a:buFontTx/>
              <a:buNone/>
            </a:pPr>
            <a:r>
              <a:rPr lang="el-GR" altLang="el-GR" sz="1800" dirty="0">
                <a:latin typeface="Arial" panose="020B0604020202020204" pitchFamily="34" charset="0"/>
              </a:rPr>
              <a:t>-</a:t>
            </a:r>
            <a:r>
              <a:rPr lang="el-GR" altLang="el-GR" sz="1800" u="sng" dirty="0">
                <a:latin typeface="Arial" panose="020B0604020202020204" pitchFamily="34" charset="0"/>
              </a:rPr>
              <a:t>Θεραπεία</a:t>
            </a:r>
            <a:r>
              <a:rPr lang="el-GR" altLang="el-GR" sz="1800" dirty="0">
                <a:latin typeface="Arial" panose="020B0604020202020204" pitchFamily="34" charset="0"/>
              </a:rPr>
              <a:t>  </a:t>
            </a:r>
            <a:r>
              <a:rPr lang="en-US" altLang="el-GR" sz="1800" dirty="0">
                <a:latin typeface="Arial" panose="020B0604020202020204" pitchFamily="34" charset="0"/>
              </a:rPr>
              <a:t>:	</a:t>
            </a:r>
            <a:r>
              <a:rPr lang="el-GR" altLang="el-GR" sz="1800" dirty="0">
                <a:latin typeface="Arial" panose="020B0604020202020204" pitchFamily="34" charset="0"/>
              </a:rPr>
              <a:t>Αντιβιοτικά</a:t>
            </a:r>
            <a:r>
              <a:rPr lang="en-US" altLang="el-GR" sz="1800" dirty="0">
                <a:latin typeface="Arial" panose="020B0604020202020204" pitchFamily="34" charset="0"/>
              </a:rPr>
              <a:t> </a:t>
            </a:r>
            <a:r>
              <a:rPr lang="el-GR" altLang="el-GR" sz="1800" dirty="0">
                <a:latin typeface="Arial" panose="020B0604020202020204" pitchFamily="34" charset="0"/>
              </a:rPr>
              <a:t>για 10 μέρες.</a:t>
            </a:r>
            <a:endParaRPr lang="en-US" altLang="el-GR" sz="1800" dirty="0">
              <a:latin typeface="Arial" panose="020B0604020202020204" pitchFamily="34" charset="0"/>
            </a:endParaRPr>
          </a:p>
          <a:p>
            <a:pPr algn="ctr" eaLnBrk="1" hangingPunct="1">
              <a:spcBef>
                <a:spcPct val="0"/>
              </a:spcBef>
              <a:buClrTx/>
              <a:buSzTx/>
              <a:buFontTx/>
              <a:buNone/>
            </a:pPr>
            <a:r>
              <a:rPr lang="en-US" altLang="el-GR" sz="1800" dirty="0">
                <a:latin typeface="Arial" panose="020B0604020202020204" pitchFamily="34" charset="0"/>
              </a:rPr>
              <a:t>			</a:t>
            </a:r>
            <a:r>
              <a:rPr lang="el-GR" altLang="el-GR" sz="1800" dirty="0">
                <a:latin typeface="Arial" panose="020B0604020202020204" pitchFamily="34" charset="0"/>
              </a:rPr>
              <a:t>Στεροειδή </a:t>
            </a:r>
            <a:r>
              <a:rPr lang="en-US" altLang="el-GR" sz="1800" dirty="0">
                <a:latin typeface="Arial" panose="020B0604020202020204" pitchFamily="34" charset="0"/>
              </a:rPr>
              <a:t> (</a:t>
            </a:r>
            <a:r>
              <a:rPr lang="el-GR" altLang="el-GR" sz="1800" dirty="0" err="1">
                <a:latin typeface="Arial" panose="020B0604020202020204" pitchFamily="34" charset="0"/>
              </a:rPr>
              <a:t>π.χ</a:t>
            </a:r>
            <a:r>
              <a:rPr lang="en-US" altLang="el-GR" sz="1800" dirty="0">
                <a:latin typeface="Arial" panose="020B0604020202020204" pitchFamily="34" charset="0"/>
              </a:rPr>
              <a:t>. Prednisone)</a:t>
            </a:r>
            <a:r>
              <a:rPr lang="el-GR" altLang="el-GR" sz="1800" dirty="0">
                <a:latin typeface="Arial" panose="020B0604020202020204" pitchFamily="34" charset="0"/>
              </a:rPr>
              <a:t> ξεκινώντας με υψηλές δόσεις για                         6 εβδομάδες (σταδιακά ελαττωμένη).</a:t>
            </a:r>
            <a:endParaRPr lang="en-US" altLang="el-GR" sz="1800" dirty="0">
              <a:latin typeface="Arial" panose="020B0604020202020204" pitchFamily="34" charset="0"/>
            </a:endParaRPr>
          </a:p>
          <a:p>
            <a:pPr eaLnBrk="1" hangingPunct="1">
              <a:spcBef>
                <a:spcPct val="0"/>
              </a:spcBef>
              <a:buClrTx/>
              <a:buSzTx/>
              <a:buFontTx/>
              <a:buNone/>
            </a:pPr>
            <a:r>
              <a:rPr lang="en-US" altLang="el-GR" sz="1800" dirty="0">
                <a:latin typeface="Arial" panose="020B0604020202020204" pitchFamily="34" charset="0"/>
              </a:rPr>
              <a:t>			   			</a:t>
            </a:r>
          </a:p>
        </p:txBody>
      </p:sp>
    </p:spTree>
    <p:extLst>
      <p:ext uri="{BB962C8B-B14F-4D97-AF65-F5344CB8AC3E}">
        <p14:creationId xmlns:p14="http://schemas.microsoft.com/office/powerpoint/2010/main" val="290719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501E72B-6039-4AA4-8D5D-533091EB5D95}"/>
              </a:ext>
            </a:extLst>
          </p:cNvPr>
          <p:cNvSpPr>
            <a:spLocks noGrp="1" noChangeArrowheads="1"/>
          </p:cNvSpPr>
          <p:nvPr>
            <p:ph type="title"/>
          </p:nvPr>
        </p:nvSpPr>
        <p:spPr>
          <a:xfrm>
            <a:off x="1952625" y="514351"/>
            <a:ext cx="8026400" cy="557213"/>
          </a:xfrm>
        </p:spPr>
        <p:txBody>
          <a:bodyPr/>
          <a:lstStyle/>
          <a:p>
            <a:pPr>
              <a:tabLst>
                <a:tab pos="3043238" algn="l"/>
              </a:tabLst>
              <a:defRPr/>
            </a:pPr>
            <a:r>
              <a:rPr lang="el-GR" sz="2800" b="1" dirty="0">
                <a:latin typeface="Arial" charset="0"/>
              </a:rPr>
              <a:t>ΑΚΘ Τοξικότης </a:t>
            </a:r>
            <a:r>
              <a:rPr lang="en-US" sz="2800" b="1" dirty="0">
                <a:latin typeface="Arial" charset="0"/>
              </a:rPr>
              <a:t>-</a:t>
            </a:r>
            <a:r>
              <a:rPr lang="el-GR" sz="2800" b="1" dirty="0">
                <a:latin typeface="Arial" charset="0"/>
              </a:rPr>
              <a:t>πνευμονίτης</a:t>
            </a:r>
            <a:endParaRPr lang="en-US" sz="2200" b="1" dirty="0">
              <a:latin typeface="Arial" charset="0"/>
            </a:endParaRPr>
          </a:p>
        </p:txBody>
      </p:sp>
      <p:pic>
        <p:nvPicPr>
          <p:cNvPr id="34819" name="Picture 4" descr="pneumonitis01">
            <a:extLst>
              <a:ext uri="{FF2B5EF4-FFF2-40B4-BE49-F238E27FC236}">
                <a16:creationId xmlns:a16="http://schemas.microsoft.com/office/drawing/2014/main" id="{63BD393C-49DD-4FC4-B348-60A5D3D2F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14563"/>
            <a:ext cx="2082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pneumonitis01a">
            <a:extLst>
              <a:ext uri="{FF2B5EF4-FFF2-40B4-BE49-F238E27FC236}">
                <a16:creationId xmlns:a16="http://schemas.microsoft.com/office/drawing/2014/main" id="{4D75B379-4ACA-4520-A167-7CEBB27BC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145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E63518D3-DC5A-418A-9FBE-796EC8DBD2BE}"/>
              </a:ext>
            </a:extLst>
          </p:cNvPr>
          <p:cNvSpPr txBox="1">
            <a:spLocks noChangeArrowheads="1"/>
          </p:cNvSpPr>
          <p:nvPr/>
        </p:nvSpPr>
        <p:spPr bwMode="auto">
          <a:xfrm>
            <a:off x="6918325" y="3486150"/>
            <a:ext cx="3570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600" i="1" dirty="0"/>
              <a:t>Πεδίο ΑΚΘ και </a:t>
            </a:r>
          </a:p>
          <a:p>
            <a:pPr eaLnBrk="1" hangingPunct="1">
              <a:spcBef>
                <a:spcPct val="0"/>
              </a:spcBef>
              <a:buClrTx/>
              <a:buSzTx/>
              <a:buFontTx/>
              <a:buNone/>
            </a:pPr>
            <a:r>
              <a:rPr lang="el-GR" altLang="el-GR" sz="1600" i="1" dirty="0"/>
              <a:t>Ακτινική Πνευμονίτης</a:t>
            </a:r>
          </a:p>
        </p:txBody>
      </p:sp>
      <p:pic>
        <p:nvPicPr>
          <p:cNvPr id="34822" name="Picture 8" descr="pneumonitis02">
            <a:extLst>
              <a:ext uri="{FF2B5EF4-FFF2-40B4-BE49-F238E27FC236}">
                <a16:creationId xmlns:a16="http://schemas.microsoft.com/office/drawing/2014/main" id="{7357A0D9-8CDB-40B9-9968-67C063335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4262439"/>
            <a:ext cx="2192338"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1">
            <a:extLst>
              <a:ext uri="{FF2B5EF4-FFF2-40B4-BE49-F238E27FC236}">
                <a16:creationId xmlns:a16="http://schemas.microsoft.com/office/drawing/2014/main" id="{40503406-6C03-42A2-B5DA-075492663B89}"/>
              </a:ext>
            </a:extLst>
          </p:cNvPr>
          <p:cNvSpPr txBox="1">
            <a:spLocks noChangeArrowheads="1"/>
          </p:cNvSpPr>
          <p:nvPr/>
        </p:nvSpPr>
        <p:spPr bwMode="auto">
          <a:xfrm>
            <a:off x="7299326" y="5303838"/>
            <a:ext cx="2397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600" i="1" dirty="0"/>
              <a:t>Επιδεινούμενη ακτινική</a:t>
            </a:r>
          </a:p>
          <a:p>
            <a:pPr eaLnBrk="1" hangingPunct="1">
              <a:spcBef>
                <a:spcPct val="0"/>
              </a:spcBef>
              <a:buClrTx/>
              <a:buSzTx/>
              <a:buFontTx/>
              <a:buNone/>
            </a:pPr>
            <a:r>
              <a:rPr lang="el-GR" altLang="el-GR" sz="1600" i="1" dirty="0"/>
              <a:t> Πνευμονίτης στον δεξιό</a:t>
            </a:r>
          </a:p>
          <a:p>
            <a:pPr eaLnBrk="1" hangingPunct="1">
              <a:spcBef>
                <a:spcPct val="0"/>
              </a:spcBef>
              <a:buClrTx/>
              <a:buSzTx/>
              <a:buFontTx/>
              <a:buNone/>
            </a:pPr>
            <a:r>
              <a:rPr lang="el-GR" altLang="el-GR" sz="1600" i="1" dirty="0"/>
              <a:t> πνεύμονα</a:t>
            </a:r>
            <a:endParaRPr lang="en-GB" altLang="el-GR" sz="1600" i="1" dirty="0"/>
          </a:p>
        </p:txBody>
      </p:sp>
      <p:sp>
        <p:nvSpPr>
          <p:cNvPr id="34824" name="Text Box 3">
            <a:extLst>
              <a:ext uri="{FF2B5EF4-FFF2-40B4-BE49-F238E27FC236}">
                <a16:creationId xmlns:a16="http://schemas.microsoft.com/office/drawing/2014/main" id="{6C7200BA-EA65-4B34-8CCF-D59B235382D4}"/>
              </a:ext>
            </a:extLst>
          </p:cNvPr>
          <p:cNvSpPr txBox="1">
            <a:spLocks noChangeArrowheads="1"/>
          </p:cNvSpPr>
          <p:nvPr/>
        </p:nvSpPr>
        <p:spPr bwMode="auto">
          <a:xfrm>
            <a:off x="2039938" y="1285875"/>
            <a:ext cx="7485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tabLst>
                <a:tab pos="193675" algn="l"/>
              </a:tabLst>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tabLst>
                <a:tab pos="193675" algn="l"/>
              </a:tabLst>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800" dirty="0"/>
              <a:t>Ακτινογραφικά ευρήματα</a:t>
            </a:r>
            <a:r>
              <a:rPr lang="en-GB" altLang="el-GR" sz="1800" dirty="0"/>
              <a:t>: </a:t>
            </a:r>
            <a:r>
              <a:rPr lang="el-GR" altLang="el-GR" sz="1800" dirty="0"/>
              <a:t>διάχυτη διάμεσος Πνευμονίτης</a:t>
            </a:r>
            <a:endParaRPr lang="en-GB" altLang="el-GR" sz="1800" dirty="0"/>
          </a:p>
        </p:txBody>
      </p:sp>
      <p:pic>
        <p:nvPicPr>
          <p:cNvPr id="34825" name="Grafik 13" descr="image005.jpeg">
            <a:extLst>
              <a:ext uri="{FF2B5EF4-FFF2-40B4-BE49-F238E27FC236}">
                <a16:creationId xmlns:a16="http://schemas.microsoft.com/office/drawing/2014/main" id="{AD56E6FA-276E-4BA2-B139-417B253A3D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4271963"/>
            <a:ext cx="21463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322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28B9D4B-0290-4630-9D7F-07BA69A9FFA3}"/>
              </a:ext>
            </a:extLst>
          </p:cNvPr>
          <p:cNvSpPr>
            <a:spLocks noGrp="1" noChangeArrowheads="1"/>
          </p:cNvSpPr>
          <p:nvPr>
            <p:ph type="title"/>
          </p:nvPr>
        </p:nvSpPr>
        <p:spPr>
          <a:xfrm>
            <a:off x="1952625" y="514351"/>
            <a:ext cx="8026400" cy="557213"/>
          </a:xfrm>
        </p:spPr>
        <p:txBody>
          <a:bodyPr/>
          <a:lstStyle/>
          <a:p>
            <a:pPr>
              <a:tabLst>
                <a:tab pos="3043238" algn="l"/>
              </a:tabLst>
              <a:defRPr/>
            </a:pPr>
            <a:r>
              <a:rPr lang="el-GR" sz="2000" b="1" dirty="0">
                <a:latin typeface="Arial" charset="0"/>
              </a:rPr>
              <a:t>Τοξικότητα της ΑΚΘ </a:t>
            </a:r>
            <a:r>
              <a:rPr lang="en-US" sz="2000" b="1" dirty="0">
                <a:latin typeface="Arial" charset="0"/>
              </a:rPr>
              <a:t>–</a:t>
            </a:r>
            <a:r>
              <a:rPr lang="el-GR" sz="2000" b="1" dirty="0">
                <a:latin typeface="Arial" charset="0"/>
              </a:rPr>
              <a:t>Πνευμονίτης – πνευμονική ίνωση</a:t>
            </a:r>
            <a:endParaRPr lang="en-US" sz="2000" b="1" dirty="0">
              <a:latin typeface="Arial" charset="0"/>
            </a:endParaRPr>
          </a:p>
        </p:txBody>
      </p:sp>
      <p:pic>
        <p:nvPicPr>
          <p:cNvPr id="35843" name="Picture 2">
            <a:extLst>
              <a:ext uri="{FF2B5EF4-FFF2-40B4-BE49-F238E27FC236}">
                <a16:creationId xmlns:a16="http://schemas.microsoft.com/office/drawing/2014/main" id="{382965B3-D7FF-4762-B7A7-5F76EF1F8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9" y="1143000"/>
            <a:ext cx="728662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F77F7B2E-688E-4615-B645-FABF13369DFB}"/>
              </a:ext>
            </a:extLst>
          </p:cNvPr>
          <p:cNvSpPr txBox="1">
            <a:spLocks noChangeArrowheads="1"/>
          </p:cNvSpPr>
          <p:nvPr/>
        </p:nvSpPr>
        <p:spPr bwMode="auto">
          <a:xfrm>
            <a:off x="2452689" y="6580188"/>
            <a:ext cx="7286625" cy="17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7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tx1"/>
                </a:solidFill>
                <a:latin typeface="Century Schoolbook" panose="02040604050505020304" pitchFamily="18" charset="0"/>
              </a:defRPr>
            </a:lvl9pPr>
          </a:lstStyle>
          <a:p>
            <a:pPr eaLnBrk="1" hangingPunct="1">
              <a:lnSpc>
                <a:spcPct val="97000"/>
              </a:lnSpc>
              <a:spcBef>
                <a:spcPct val="0"/>
              </a:spcBef>
              <a:buClr>
                <a:srgbClr val="000000"/>
              </a:buClr>
              <a:buSzPct val="45000"/>
              <a:buFont typeface="StarSymbol" charset="0"/>
              <a:buNone/>
            </a:pPr>
            <a:r>
              <a:rPr lang="en-GB" altLang="el-GR" sz="1200" b="1"/>
              <a:t>Rosen, I. I. et al. Radiology 2001;221:614-622</a:t>
            </a:r>
          </a:p>
        </p:txBody>
      </p:sp>
    </p:spTree>
    <p:extLst>
      <p:ext uri="{BB962C8B-B14F-4D97-AF65-F5344CB8AC3E}">
        <p14:creationId xmlns:p14="http://schemas.microsoft.com/office/powerpoint/2010/main" val="3990895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FE83D00-0894-47CD-898B-6F64400A2BE9}"/>
              </a:ext>
            </a:extLst>
          </p:cNvPr>
          <p:cNvSpPr>
            <a:spLocks noGrp="1" noChangeArrowheads="1"/>
          </p:cNvSpPr>
          <p:nvPr>
            <p:ph type="title"/>
          </p:nvPr>
        </p:nvSpPr>
        <p:spPr>
          <a:xfrm>
            <a:off x="1992313" y="476251"/>
            <a:ext cx="8026400" cy="576263"/>
          </a:xfrm>
        </p:spPr>
        <p:txBody>
          <a:bodyPr/>
          <a:lstStyle/>
          <a:p>
            <a:pPr>
              <a:tabLst>
                <a:tab pos="3043238" algn="l"/>
              </a:tabLst>
              <a:defRPr/>
            </a:pPr>
            <a:r>
              <a:rPr lang="en-US" sz="2400" b="1" dirty="0">
                <a:latin typeface="Arial" charset="0"/>
              </a:rPr>
              <a:t>RT-Planning –</a:t>
            </a:r>
            <a:r>
              <a:rPr lang="el-GR" sz="2400" b="1" dirty="0">
                <a:latin typeface="Arial" charset="0"/>
              </a:rPr>
              <a:t>Σχεδιασμός του </a:t>
            </a:r>
            <a:r>
              <a:rPr lang="en-US" sz="2400" b="1" dirty="0">
                <a:latin typeface="Arial" charset="0"/>
              </a:rPr>
              <a:t>GTV</a:t>
            </a:r>
          </a:p>
        </p:txBody>
      </p:sp>
      <p:sp>
        <p:nvSpPr>
          <p:cNvPr id="40963" name="Text Box 3">
            <a:extLst>
              <a:ext uri="{FF2B5EF4-FFF2-40B4-BE49-F238E27FC236}">
                <a16:creationId xmlns:a16="http://schemas.microsoft.com/office/drawing/2014/main" id="{E179BABE-9E9D-461D-8616-3D7ACC610765}"/>
              </a:ext>
            </a:extLst>
          </p:cNvPr>
          <p:cNvSpPr txBox="1">
            <a:spLocks noChangeArrowheads="1"/>
          </p:cNvSpPr>
          <p:nvPr/>
        </p:nvSpPr>
        <p:spPr bwMode="auto">
          <a:xfrm>
            <a:off x="2039939" y="1557338"/>
            <a:ext cx="81994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tabLst>
                <a:tab pos="193675" algn="l"/>
              </a:tabLst>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tabLst>
                <a:tab pos="193675" algn="l"/>
              </a:tabLst>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800" i="1" dirty="0">
                <a:solidFill>
                  <a:srgbClr val="FF0000"/>
                </a:solidFill>
              </a:rPr>
              <a:t>Η σημασία του </a:t>
            </a:r>
            <a:r>
              <a:rPr lang="en-GB" altLang="el-GR" sz="1800" i="1" dirty="0">
                <a:solidFill>
                  <a:srgbClr val="FF0000"/>
                </a:solidFill>
              </a:rPr>
              <a:t>PET</a:t>
            </a:r>
          </a:p>
          <a:p>
            <a:pPr eaLnBrk="1" hangingPunct="1">
              <a:spcBef>
                <a:spcPct val="0"/>
              </a:spcBef>
              <a:buClrTx/>
              <a:buSzTx/>
              <a:buFontTx/>
              <a:buNone/>
            </a:pPr>
            <a:endParaRPr lang="en-GB" altLang="el-GR" sz="1600" dirty="0"/>
          </a:p>
          <a:p>
            <a:pPr eaLnBrk="1" hangingPunct="1">
              <a:spcBef>
                <a:spcPct val="0"/>
              </a:spcBef>
              <a:buClrTx/>
              <a:buSzTx/>
              <a:buFontTx/>
              <a:buNone/>
            </a:pPr>
            <a:r>
              <a:rPr lang="el-GR" altLang="el-GR" sz="1800" b="1" u="sng" dirty="0"/>
              <a:t>Αξία του </a:t>
            </a:r>
            <a:r>
              <a:rPr lang="en-GB" altLang="el-GR" sz="1800" b="1" u="sng" dirty="0"/>
              <a:t>PET </a:t>
            </a:r>
            <a:r>
              <a:rPr lang="el-GR" altLang="el-GR" sz="1800" b="1" u="sng" dirty="0"/>
              <a:t>για τον όγκο</a:t>
            </a:r>
            <a:r>
              <a:rPr lang="en-GB" altLang="el-GR" sz="1800" dirty="0"/>
              <a:t>:</a:t>
            </a:r>
          </a:p>
          <a:p>
            <a:pPr eaLnBrk="1" hangingPunct="1">
              <a:spcBef>
                <a:spcPct val="0"/>
              </a:spcBef>
              <a:buClrTx/>
              <a:buSzTx/>
              <a:buFontTx/>
              <a:buNone/>
            </a:pPr>
            <a:r>
              <a:rPr lang="el-GR" altLang="el-GR" sz="1800" dirty="0"/>
              <a:t>Ατελεκτασία </a:t>
            </a:r>
            <a:r>
              <a:rPr lang="en-GB" altLang="el-GR" sz="1800" dirty="0"/>
              <a:t>– </a:t>
            </a:r>
            <a:r>
              <a:rPr lang="el-GR" altLang="el-GR" sz="1800" dirty="0"/>
              <a:t>μείωση της ακτινοβολητέας περιοχής.</a:t>
            </a:r>
            <a:endParaRPr lang="en-GB" altLang="el-GR" sz="1800" dirty="0"/>
          </a:p>
          <a:p>
            <a:pPr eaLnBrk="1" hangingPunct="1">
              <a:spcBef>
                <a:spcPct val="0"/>
              </a:spcBef>
              <a:buClrTx/>
              <a:buSzTx/>
              <a:buFontTx/>
              <a:buNone/>
            </a:pPr>
            <a:endParaRPr lang="en-GB" altLang="el-GR" sz="1600" dirty="0"/>
          </a:p>
          <a:p>
            <a:pPr eaLnBrk="1" hangingPunct="1">
              <a:spcBef>
                <a:spcPct val="0"/>
              </a:spcBef>
              <a:buClrTx/>
              <a:buSzTx/>
              <a:buFontTx/>
              <a:buNone/>
            </a:pPr>
            <a:r>
              <a:rPr lang="el-GR" altLang="el-GR" sz="1800" b="1" u="sng" dirty="0"/>
              <a:t>Αξία του </a:t>
            </a:r>
            <a:r>
              <a:rPr lang="en-GB" altLang="el-GR" sz="1800" b="1" u="sng" dirty="0"/>
              <a:t>PET </a:t>
            </a:r>
            <a:r>
              <a:rPr lang="el-GR" altLang="el-GR" sz="1800" b="1" u="sng" dirty="0"/>
              <a:t>για λεμφαδενική σταδιοποίηση</a:t>
            </a:r>
            <a:r>
              <a:rPr lang="en-GB" altLang="el-GR" sz="1800" b="1" u="sng" dirty="0"/>
              <a:t> </a:t>
            </a:r>
            <a:r>
              <a:rPr lang="en-GB" altLang="el-GR" sz="1800" dirty="0"/>
              <a:t>:</a:t>
            </a:r>
            <a:r>
              <a:rPr lang="el-GR" altLang="el-GR" sz="1800" dirty="0"/>
              <a:t> </a:t>
            </a:r>
          </a:p>
          <a:p>
            <a:pPr eaLnBrk="1" hangingPunct="1">
              <a:spcBef>
                <a:spcPct val="0"/>
              </a:spcBef>
              <a:buClrTx/>
              <a:buSzTx/>
              <a:buFontTx/>
              <a:buNone/>
            </a:pPr>
            <a:r>
              <a:rPr lang="el-GR" altLang="el-GR" sz="1800" dirty="0"/>
              <a:t>   ευαισθησία    </a:t>
            </a:r>
            <a:r>
              <a:rPr lang="en-GB" altLang="el-GR" sz="1800" dirty="0"/>
              <a:t>79%</a:t>
            </a:r>
          </a:p>
          <a:p>
            <a:pPr eaLnBrk="1" hangingPunct="1">
              <a:spcBef>
                <a:spcPct val="0"/>
              </a:spcBef>
              <a:buClrTx/>
              <a:buSzTx/>
              <a:buFontTx/>
              <a:buNone/>
            </a:pPr>
            <a:r>
              <a:rPr lang="en-GB" altLang="el-GR" sz="1800" dirty="0"/>
              <a:t>   </a:t>
            </a:r>
            <a:r>
              <a:rPr lang="el-GR" altLang="el-GR" sz="1800" dirty="0"/>
              <a:t>ειδικότης        </a:t>
            </a:r>
            <a:r>
              <a:rPr lang="en-GB" altLang="el-GR" sz="1800" dirty="0"/>
              <a:t>91%</a:t>
            </a:r>
          </a:p>
          <a:p>
            <a:pPr eaLnBrk="1" hangingPunct="1">
              <a:spcBef>
                <a:spcPct val="0"/>
              </a:spcBef>
              <a:buClrTx/>
              <a:buSzTx/>
              <a:buFontTx/>
              <a:buNone/>
            </a:pPr>
            <a:r>
              <a:rPr lang="el-GR" altLang="el-GR" sz="1800" dirty="0"/>
              <a:t>   αρνητική διαγνωστική αξία     </a:t>
            </a:r>
            <a:r>
              <a:rPr lang="en-GB" altLang="el-GR" sz="1800" dirty="0"/>
              <a:t>9</a:t>
            </a:r>
            <a:r>
              <a:rPr lang="el-GR" altLang="el-GR" sz="1800" dirty="0"/>
              <a:t>.</a:t>
            </a:r>
            <a:r>
              <a:rPr lang="en-GB" altLang="el-GR" sz="1800" dirty="0"/>
              <a:t>5%</a:t>
            </a:r>
          </a:p>
          <a:p>
            <a:pPr eaLnBrk="1" hangingPunct="1">
              <a:spcBef>
                <a:spcPct val="0"/>
              </a:spcBef>
              <a:buClrTx/>
              <a:buSzTx/>
              <a:buFontTx/>
              <a:buNone/>
            </a:pPr>
            <a:r>
              <a:rPr lang="el-GR" altLang="el-GR" sz="1800" dirty="0"/>
              <a:t>   θετική διαγνωστική αξία     </a:t>
            </a:r>
            <a:r>
              <a:rPr lang="en-GB" altLang="el-GR" sz="1800" dirty="0"/>
              <a:t>80%</a:t>
            </a:r>
          </a:p>
          <a:p>
            <a:pPr eaLnBrk="1" hangingPunct="1">
              <a:spcBef>
                <a:spcPct val="0"/>
              </a:spcBef>
              <a:buClrTx/>
              <a:buSzTx/>
              <a:buFontTx/>
              <a:buNone/>
            </a:pPr>
            <a:endParaRPr lang="en-GB" altLang="el-GR" sz="1600" dirty="0"/>
          </a:p>
          <a:p>
            <a:pPr eaLnBrk="1" hangingPunct="1">
              <a:spcBef>
                <a:spcPct val="0"/>
              </a:spcBef>
              <a:buClrTx/>
              <a:buSzTx/>
              <a:buFontTx/>
              <a:buNone/>
            </a:pPr>
            <a:r>
              <a:rPr lang="el-GR" altLang="el-GR" sz="1800" b="1" u="sng" dirty="0"/>
              <a:t>Αξία του </a:t>
            </a:r>
            <a:r>
              <a:rPr lang="en-GB" altLang="el-GR" sz="1800" b="1" u="sng" dirty="0"/>
              <a:t>PET</a:t>
            </a:r>
            <a:r>
              <a:rPr lang="el-GR" altLang="el-GR" sz="1800" b="1" u="sng" dirty="0"/>
              <a:t> για μεταστάσεις</a:t>
            </a:r>
            <a:r>
              <a:rPr lang="en-GB" altLang="el-GR" sz="1800" dirty="0"/>
              <a:t>:</a:t>
            </a:r>
          </a:p>
          <a:p>
            <a:pPr eaLnBrk="1" hangingPunct="1">
              <a:spcBef>
                <a:spcPct val="0"/>
              </a:spcBef>
              <a:buClrTx/>
              <a:buSzTx/>
              <a:buFontTx/>
              <a:buNone/>
            </a:pPr>
            <a:r>
              <a:rPr lang="el-GR" altLang="el-GR" sz="1800" dirty="0"/>
              <a:t>Αναγνωρίζονται μεταστάσεις σε </a:t>
            </a:r>
            <a:r>
              <a:rPr lang="en-GB" altLang="el-GR" sz="1800" dirty="0"/>
              <a:t>10-15%</a:t>
            </a:r>
            <a:r>
              <a:rPr lang="el-GR" altLang="el-GR" sz="1800" dirty="0"/>
              <a:t> ασθενείς προ χειρουργείου.</a:t>
            </a:r>
            <a:endParaRPr lang="en-GB" altLang="el-GR" sz="1800" dirty="0"/>
          </a:p>
        </p:txBody>
      </p:sp>
      <p:cxnSp>
        <p:nvCxnSpPr>
          <p:cNvPr id="3" name="Ευθύγραμμο βέλος σύνδεσης 2">
            <a:extLst>
              <a:ext uri="{FF2B5EF4-FFF2-40B4-BE49-F238E27FC236}">
                <a16:creationId xmlns:a16="http://schemas.microsoft.com/office/drawing/2014/main" id="{53D77B21-E1BC-4A9B-84AA-49C1DC0791E7}"/>
              </a:ext>
            </a:extLst>
          </p:cNvPr>
          <p:cNvCxnSpPr/>
          <p:nvPr/>
        </p:nvCxnSpPr>
        <p:spPr>
          <a:xfrm>
            <a:off x="3558012" y="3358836"/>
            <a:ext cx="181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a:extLst>
              <a:ext uri="{FF2B5EF4-FFF2-40B4-BE49-F238E27FC236}">
                <a16:creationId xmlns:a16="http://schemas.microsoft.com/office/drawing/2014/main" id="{2EAFD827-74FB-4EDE-8B2C-DE1E9F97D2F9}"/>
              </a:ext>
            </a:extLst>
          </p:cNvPr>
          <p:cNvCxnSpPr/>
          <p:nvPr/>
        </p:nvCxnSpPr>
        <p:spPr>
          <a:xfrm>
            <a:off x="3476531" y="3648547"/>
            <a:ext cx="262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FEED705E-2D7A-4D89-B146-7298BC356CC6}"/>
              </a:ext>
            </a:extLst>
          </p:cNvPr>
          <p:cNvCxnSpPr/>
          <p:nvPr/>
        </p:nvCxnSpPr>
        <p:spPr>
          <a:xfrm>
            <a:off x="5214796" y="3920150"/>
            <a:ext cx="2444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0EB4B476-2075-404E-918E-E391F56F5357}"/>
              </a:ext>
            </a:extLst>
          </p:cNvPr>
          <p:cNvCxnSpPr/>
          <p:nvPr/>
        </p:nvCxnSpPr>
        <p:spPr>
          <a:xfrm>
            <a:off x="4925085" y="4191754"/>
            <a:ext cx="190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059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B915D7B-7BD7-4349-99A9-7F8EF82E96C1}"/>
              </a:ext>
            </a:extLst>
          </p:cNvPr>
          <p:cNvSpPr>
            <a:spLocks noGrp="1" noChangeArrowheads="1"/>
          </p:cNvSpPr>
          <p:nvPr>
            <p:ph type="title"/>
          </p:nvPr>
        </p:nvSpPr>
        <p:spPr>
          <a:xfrm>
            <a:off x="1952625" y="428626"/>
            <a:ext cx="8026400" cy="557213"/>
          </a:xfrm>
        </p:spPr>
        <p:txBody>
          <a:bodyPr/>
          <a:lstStyle/>
          <a:p>
            <a:pPr>
              <a:tabLst>
                <a:tab pos="3043238" algn="l"/>
              </a:tabLst>
              <a:defRPr/>
            </a:pPr>
            <a:r>
              <a:rPr lang="en-US" sz="2400" b="1" dirty="0">
                <a:latin typeface="Arial" charset="0"/>
              </a:rPr>
              <a:t>RT-Planning –</a:t>
            </a:r>
            <a:r>
              <a:rPr lang="el-GR" sz="2400" b="1" dirty="0">
                <a:latin typeface="Arial" charset="0"/>
              </a:rPr>
              <a:t>Σχεδιασμός του </a:t>
            </a:r>
            <a:r>
              <a:rPr lang="en-US" sz="2400" b="1" dirty="0">
                <a:latin typeface="Arial" charset="0"/>
              </a:rPr>
              <a:t>GTV</a:t>
            </a:r>
          </a:p>
        </p:txBody>
      </p:sp>
      <p:sp>
        <p:nvSpPr>
          <p:cNvPr id="41987" name="Text Box 3">
            <a:extLst>
              <a:ext uri="{FF2B5EF4-FFF2-40B4-BE49-F238E27FC236}">
                <a16:creationId xmlns:a16="http://schemas.microsoft.com/office/drawing/2014/main" id="{8855760F-AAA4-4286-B959-5B934C2E1538}"/>
              </a:ext>
            </a:extLst>
          </p:cNvPr>
          <p:cNvSpPr txBox="1">
            <a:spLocks noChangeArrowheads="1"/>
          </p:cNvSpPr>
          <p:nvPr/>
        </p:nvSpPr>
        <p:spPr bwMode="auto">
          <a:xfrm>
            <a:off x="2024064" y="1036639"/>
            <a:ext cx="8199437" cy="4185761"/>
          </a:xfrm>
          <a:prstGeom prst="rect">
            <a:avLst/>
          </a:prstGeom>
          <a:noFill/>
          <a:ln w="9525">
            <a:noFill/>
            <a:miter lim="800000"/>
            <a:headEnd/>
            <a:tailEnd/>
          </a:ln>
        </p:spPr>
        <p:txBody>
          <a:bodyPr>
            <a:spAutoFit/>
          </a:bodyPr>
          <a:lstStyle/>
          <a:p>
            <a:pPr>
              <a:tabLst>
                <a:tab pos="193675" algn="l"/>
              </a:tabLst>
              <a:defRPr/>
            </a:pPr>
            <a:r>
              <a:rPr lang="el-GR" b="1" i="1" dirty="0">
                <a:solidFill>
                  <a:schemeClr val="accent2"/>
                </a:solidFill>
                <a:latin typeface="Century Schoolbook"/>
              </a:rPr>
              <a:t>Η σημασία του </a:t>
            </a:r>
            <a:r>
              <a:rPr lang="en-GB" b="1" i="1" dirty="0">
                <a:solidFill>
                  <a:schemeClr val="accent2"/>
                </a:solidFill>
                <a:latin typeface="Century Schoolbook"/>
              </a:rPr>
              <a:t>PET </a:t>
            </a:r>
            <a:r>
              <a:rPr lang="el-GR" b="1" i="1" dirty="0">
                <a:solidFill>
                  <a:schemeClr val="accent2"/>
                </a:solidFill>
                <a:latin typeface="Century Schoolbook"/>
              </a:rPr>
              <a:t>στον σχεδιασμό της ΑΚΘ</a:t>
            </a:r>
            <a:endParaRPr lang="en-GB" b="1" i="1" dirty="0">
              <a:solidFill>
                <a:schemeClr val="accent2"/>
              </a:solidFill>
              <a:latin typeface="Century Schoolbook"/>
            </a:endParaRPr>
          </a:p>
          <a:p>
            <a:pPr>
              <a:tabLst>
                <a:tab pos="193675" algn="l"/>
              </a:tabLst>
              <a:defRPr/>
            </a:pPr>
            <a:endParaRPr lang="en-GB" dirty="0">
              <a:solidFill>
                <a:srgbClr val="FFC000"/>
              </a:solidFill>
              <a:latin typeface="Century Schoolbook"/>
            </a:endParaRPr>
          </a:p>
          <a:p>
            <a:pPr>
              <a:tabLst>
                <a:tab pos="193675" algn="l"/>
              </a:tabLst>
              <a:defRPr/>
            </a:pPr>
            <a:r>
              <a:rPr lang="en-GB" b="1" dirty="0">
                <a:solidFill>
                  <a:srgbClr val="FFC000"/>
                </a:solidFill>
                <a:latin typeface="Century Schoolbook"/>
              </a:rPr>
              <a:t>PTV</a:t>
            </a:r>
            <a:r>
              <a:rPr lang="en-GB" dirty="0">
                <a:latin typeface="Century Schoolbook"/>
              </a:rPr>
              <a:t> </a:t>
            </a:r>
            <a:r>
              <a:rPr lang="el-GR" dirty="0">
                <a:latin typeface="Century Schoolbook"/>
              </a:rPr>
              <a:t>   αυξάνεται σε </a:t>
            </a:r>
            <a:r>
              <a:rPr lang="en-GB" dirty="0">
                <a:latin typeface="Century Schoolbook"/>
              </a:rPr>
              <a:t>64%  (</a:t>
            </a:r>
            <a:r>
              <a:rPr lang="el-GR" dirty="0">
                <a:latin typeface="Century Schoolbook"/>
              </a:rPr>
              <a:t>αναγνωρίζονται λεμφαδένες</a:t>
            </a:r>
            <a:r>
              <a:rPr lang="en-GB" dirty="0">
                <a:latin typeface="Century Schoolbook"/>
              </a:rPr>
              <a:t>)</a:t>
            </a:r>
          </a:p>
          <a:p>
            <a:pPr>
              <a:tabLst>
                <a:tab pos="193675" algn="l"/>
              </a:tabLst>
              <a:defRPr/>
            </a:pPr>
            <a:r>
              <a:rPr lang="el-GR" dirty="0">
                <a:latin typeface="Century Schoolbook"/>
              </a:rPr>
              <a:t>            μειώνεται σε </a:t>
            </a:r>
            <a:r>
              <a:rPr lang="en-GB" dirty="0">
                <a:latin typeface="Century Schoolbook"/>
              </a:rPr>
              <a:t>36%  (</a:t>
            </a:r>
            <a:r>
              <a:rPr lang="el-GR" dirty="0">
                <a:latin typeface="Century Schoolbook"/>
              </a:rPr>
              <a:t>χωρίς τις ατελεκτασίες</a:t>
            </a:r>
            <a:r>
              <a:rPr lang="en-GB" dirty="0">
                <a:latin typeface="Century Schoolbook"/>
              </a:rPr>
              <a:t>)</a:t>
            </a:r>
          </a:p>
          <a:p>
            <a:pPr>
              <a:tabLst>
                <a:tab pos="193675" algn="l"/>
              </a:tabLst>
              <a:defRPr/>
            </a:pPr>
            <a:r>
              <a:rPr lang="en-GB" dirty="0">
                <a:latin typeface="Century Schoolbook"/>
              </a:rPr>
              <a:t>     </a:t>
            </a:r>
            <a:r>
              <a:rPr lang="el-GR" dirty="0">
                <a:latin typeface="Century Schoolbook"/>
              </a:rPr>
              <a:t>       </a:t>
            </a:r>
            <a:r>
              <a:rPr lang="en-GB" dirty="0">
                <a:latin typeface="Century Schoolbook"/>
              </a:rPr>
              <a:t>(Erdi 2002)</a:t>
            </a:r>
          </a:p>
          <a:p>
            <a:pPr>
              <a:tabLst>
                <a:tab pos="193675" algn="l"/>
              </a:tabLst>
              <a:defRPr/>
            </a:pPr>
            <a:endParaRPr lang="en-GB" sz="1600" dirty="0">
              <a:latin typeface="Century Schoolbook"/>
            </a:endParaRPr>
          </a:p>
          <a:p>
            <a:pPr>
              <a:tabLst>
                <a:tab pos="193675" algn="l"/>
              </a:tabLst>
              <a:defRPr/>
            </a:pPr>
            <a:r>
              <a:rPr lang="el-GR" dirty="0">
                <a:latin typeface="Century Schoolbook"/>
              </a:rPr>
              <a:t>Μέσος όρος μείωσης του </a:t>
            </a:r>
            <a:r>
              <a:rPr lang="en-GB" dirty="0">
                <a:latin typeface="Century Schoolbook"/>
              </a:rPr>
              <a:t>PTV </a:t>
            </a:r>
            <a:r>
              <a:rPr lang="el-GR" dirty="0">
                <a:latin typeface="Century Schoolbook"/>
              </a:rPr>
              <a:t>     </a:t>
            </a:r>
            <a:r>
              <a:rPr lang="en-GB" dirty="0">
                <a:latin typeface="Century Schoolbook"/>
              </a:rPr>
              <a:t> 29%</a:t>
            </a:r>
          </a:p>
          <a:p>
            <a:pPr>
              <a:tabLst>
                <a:tab pos="193675" algn="l"/>
              </a:tabLst>
              <a:defRPr/>
            </a:pPr>
            <a:r>
              <a:rPr lang="el-GR" dirty="0">
                <a:latin typeface="Century Schoolbook"/>
              </a:rPr>
              <a:t>Μέσος όρος μείωσης του </a:t>
            </a:r>
            <a:r>
              <a:rPr lang="en-GB" dirty="0">
                <a:latin typeface="Century Schoolbook"/>
              </a:rPr>
              <a:t> V</a:t>
            </a:r>
            <a:r>
              <a:rPr lang="en-GB" sz="1600" dirty="0">
                <a:latin typeface="Century Schoolbook"/>
              </a:rPr>
              <a:t>20 </a:t>
            </a:r>
            <a:r>
              <a:rPr lang="el-GR" dirty="0">
                <a:latin typeface="Century Schoolbook"/>
              </a:rPr>
              <a:t>      </a:t>
            </a:r>
            <a:r>
              <a:rPr lang="en-GB" dirty="0">
                <a:latin typeface="Century Schoolbook"/>
              </a:rPr>
              <a:t>27%</a:t>
            </a:r>
          </a:p>
          <a:p>
            <a:pPr>
              <a:tabLst>
                <a:tab pos="193675" algn="l"/>
              </a:tabLst>
              <a:defRPr/>
            </a:pPr>
            <a:r>
              <a:rPr lang="en-GB" dirty="0">
                <a:latin typeface="Century Schoolbook"/>
              </a:rPr>
              <a:t>     </a:t>
            </a:r>
            <a:r>
              <a:rPr lang="el-GR" dirty="0">
                <a:latin typeface="Century Schoolbook"/>
              </a:rPr>
              <a:t>       </a:t>
            </a:r>
            <a:r>
              <a:rPr lang="en-GB" dirty="0">
                <a:latin typeface="Century Schoolbook"/>
              </a:rPr>
              <a:t>(Vanuytsel 2000)</a:t>
            </a:r>
          </a:p>
          <a:p>
            <a:pPr>
              <a:tabLst>
                <a:tab pos="193675" algn="l"/>
              </a:tabLst>
              <a:defRPr/>
            </a:pPr>
            <a:endParaRPr lang="en-GB" sz="1600" dirty="0">
              <a:latin typeface="Century Schoolbook"/>
            </a:endParaRPr>
          </a:p>
          <a:p>
            <a:pPr>
              <a:tabLst>
                <a:tab pos="193675" algn="l"/>
              </a:tabLst>
              <a:defRPr/>
            </a:pPr>
            <a:r>
              <a:rPr lang="el-GR" dirty="0">
                <a:latin typeface="Century Schoolbook"/>
              </a:rPr>
              <a:t>Διαφορετικοί ΑΚΘευτές είχαν την τάση να μεταβάλλουν με μειώσεις το </a:t>
            </a:r>
            <a:r>
              <a:rPr lang="en-US" dirty="0">
                <a:latin typeface="Century Schoolbook"/>
              </a:rPr>
              <a:t>target</a:t>
            </a:r>
            <a:r>
              <a:rPr lang="en-GB" dirty="0">
                <a:latin typeface="Century Schoolbook"/>
              </a:rPr>
              <a:t>:</a:t>
            </a:r>
          </a:p>
          <a:p>
            <a:pPr>
              <a:tabLst>
                <a:tab pos="193675" algn="l"/>
              </a:tabLst>
              <a:defRPr/>
            </a:pPr>
            <a:r>
              <a:rPr lang="el-GR" dirty="0">
                <a:latin typeface="Century Schoolbook"/>
              </a:rPr>
              <a:t>Μέσος όρος για το  </a:t>
            </a:r>
            <a:r>
              <a:rPr lang="en-GB" dirty="0">
                <a:latin typeface="Century Schoolbook"/>
              </a:rPr>
              <a:t>GTV </a:t>
            </a:r>
            <a:r>
              <a:rPr lang="el-GR" u="sng" dirty="0">
                <a:latin typeface="Century Schoolbook"/>
              </a:rPr>
              <a:t>χωρίς   </a:t>
            </a:r>
            <a:r>
              <a:rPr lang="en-GB" u="sng" dirty="0">
                <a:latin typeface="Century Schoolbook"/>
              </a:rPr>
              <a:t>PET</a:t>
            </a:r>
            <a:r>
              <a:rPr lang="el-GR" u="sng" dirty="0">
                <a:latin typeface="Century Schoolbook"/>
              </a:rPr>
              <a:t> </a:t>
            </a:r>
            <a:r>
              <a:rPr lang="en-GB" dirty="0">
                <a:latin typeface="Century Schoolbook"/>
              </a:rPr>
              <a:t>:</a:t>
            </a:r>
            <a:r>
              <a:rPr lang="el-GR" dirty="0">
                <a:latin typeface="Century Schoolbook"/>
              </a:rPr>
              <a:t> </a:t>
            </a:r>
            <a:r>
              <a:rPr lang="en-GB" dirty="0">
                <a:latin typeface="Century Schoolbook"/>
              </a:rPr>
              <a:t> 2.31</a:t>
            </a:r>
          </a:p>
          <a:p>
            <a:pPr>
              <a:tabLst>
                <a:tab pos="193675" algn="l"/>
              </a:tabLst>
              <a:defRPr/>
            </a:pPr>
            <a:r>
              <a:rPr lang="el-GR" dirty="0">
                <a:latin typeface="Century Schoolbook"/>
              </a:rPr>
              <a:t>Μέσος όρος για το </a:t>
            </a:r>
            <a:r>
              <a:rPr lang="en-GB" dirty="0">
                <a:latin typeface="Century Schoolbook"/>
              </a:rPr>
              <a:t> GTV </a:t>
            </a:r>
            <a:r>
              <a:rPr lang="el-GR" u="sng" dirty="0">
                <a:latin typeface="Century Schoolbook"/>
              </a:rPr>
              <a:t>με   </a:t>
            </a:r>
            <a:r>
              <a:rPr lang="en-GB" u="sng" dirty="0">
                <a:latin typeface="Century Schoolbook"/>
              </a:rPr>
              <a:t>PET</a:t>
            </a:r>
            <a:r>
              <a:rPr lang="el-GR" u="sng" dirty="0">
                <a:latin typeface="Century Schoolbook"/>
              </a:rPr>
              <a:t> </a:t>
            </a:r>
            <a:r>
              <a:rPr lang="en-GB" dirty="0">
                <a:latin typeface="Century Schoolbook"/>
              </a:rPr>
              <a:t>:     1.56</a:t>
            </a:r>
          </a:p>
          <a:p>
            <a:pPr>
              <a:tabLst>
                <a:tab pos="193675" algn="l"/>
              </a:tabLst>
              <a:defRPr/>
            </a:pPr>
            <a:r>
              <a:rPr lang="en-GB" dirty="0">
                <a:latin typeface="Century Schoolbook"/>
              </a:rPr>
              <a:t>     </a:t>
            </a:r>
            <a:r>
              <a:rPr lang="el-GR" dirty="0">
                <a:latin typeface="Century Schoolbook"/>
              </a:rPr>
              <a:t>       </a:t>
            </a:r>
            <a:r>
              <a:rPr lang="en-GB" dirty="0">
                <a:latin typeface="Century Schoolbook"/>
              </a:rPr>
              <a:t>(Caldwell 2001)</a:t>
            </a:r>
          </a:p>
        </p:txBody>
      </p:sp>
      <p:cxnSp>
        <p:nvCxnSpPr>
          <p:cNvPr id="3" name="Ευθύγραμμο βέλος σύνδεσης 2">
            <a:extLst>
              <a:ext uri="{FF2B5EF4-FFF2-40B4-BE49-F238E27FC236}">
                <a16:creationId xmlns:a16="http://schemas.microsoft.com/office/drawing/2014/main" id="{92DA149E-18AC-42D2-AF8E-9205B2558977}"/>
              </a:ext>
            </a:extLst>
          </p:cNvPr>
          <p:cNvCxnSpPr/>
          <p:nvPr/>
        </p:nvCxnSpPr>
        <p:spPr>
          <a:xfrm>
            <a:off x="5169529" y="2879002"/>
            <a:ext cx="325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a:extLst>
              <a:ext uri="{FF2B5EF4-FFF2-40B4-BE49-F238E27FC236}">
                <a16:creationId xmlns:a16="http://schemas.microsoft.com/office/drawing/2014/main" id="{DB88FB55-FF73-4001-8ADB-F0A05CDE5F7C}"/>
              </a:ext>
            </a:extLst>
          </p:cNvPr>
          <p:cNvCxnSpPr/>
          <p:nvPr/>
        </p:nvCxnSpPr>
        <p:spPr>
          <a:xfrm>
            <a:off x="5169529" y="3132499"/>
            <a:ext cx="3259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234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461DD24-2523-49C0-A25D-283A3BA4F62B}"/>
              </a:ext>
            </a:extLst>
          </p:cNvPr>
          <p:cNvSpPr>
            <a:spLocks noGrp="1" noChangeArrowheads="1"/>
          </p:cNvSpPr>
          <p:nvPr>
            <p:ph type="title"/>
          </p:nvPr>
        </p:nvSpPr>
        <p:spPr>
          <a:xfrm>
            <a:off x="1952625" y="428626"/>
            <a:ext cx="8026400" cy="557213"/>
          </a:xfrm>
        </p:spPr>
        <p:txBody>
          <a:bodyPr/>
          <a:lstStyle/>
          <a:p>
            <a:pPr>
              <a:tabLst>
                <a:tab pos="3043238" algn="l"/>
              </a:tabLst>
              <a:defRPr/>
            </a:pPr>
            <a:r>
              <a:rPr lang="el-GR" sz="2400" b="1" dirty="0">
                <a:latin typeface="Arial" charset="0"/>
              </a:rPr>
              <a:t>Σχεδιασμός </a:t>
            </a:r>
            <a:r>
              <a:rPr lang="en-US" sz="2400" b="1" dirty="0">
                <a:latin typeface="Arial" charset="0"/>
              </a:rPr>
              <a:t>GTV</a:t>
            </a:r>
            <a:r>
              <a:rPr lang="el-GR" sz="2400" b="1" dirty="0">
                <a:latin typeface="Arial" charset="0"/>
              </a:rPr>
              <a:t> – Πλάνο ΑΚΘ</a:t>
            </a:r>
            <a:endParaRPr lang="en-US" sz="2400" b="1" dirty="0">
              <a:latin typeface="Arial" charset="0"/>
            </a:endParaRPr>
          </a:p>
        </p:txBody>
      </p:sp>
      <p:sp>
        <p:nvSpPr>
          <p:cNvPr id="43011" name="Text Box 3">
            <a:extLst>
              <a:ext uri="{FF2B5EF4-FFF2-40B4-BE49-F238E27FC236}">
                <a16:creationId xmlns:a16="http://schemas.microsoft.com/office/drawing/2014/main" id="{F7D399EF-D2CC-478B-B505-6F5A0C9F9DC2}"/>
              </a:ext>
            </a:extLst>
          </p:cNvPr>
          <p:cNvSpPr txBox="1">
            <a:spLocks noChangeArrowheads="1"/>
          </p:cNvSpPr>
          <p:nvPr/>
        </p:nvSpPr>
        <p:spPr bwMode="auto">
          <a:xfrm>
            <a:off x="2024064" y="995364"/>
            <a:ext cx="8199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tabLst>
                <a:tab pos="193675" algn="l"/>
              </a:tabLst>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tabLst>
                <a:tab pos="193675" algn="l"/>
              </a:tabLst>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800" i="1">
                <a:solidFill>
                  <a:srgbClr val="FF0000"/>
                </a:solidFill>
              </a:rPr>
              <a:t>η βοήθεια του </a:t>
            </a:r>
            <a:r>
              <a:rPr lang="en-GB" altLang="el-GR" sz="1800" i="1">
                <a:solidFill>
                  <a:srgbClr val="FF0000"/>
                </a:solidFill>
              </a:rPr>
              <a:t> PET:</a:t>
            </a:r>
            <a:r>
              <a:rPr lang="el-GR" altLang="el-GR" sz="1800" i="1">
                <a:solidFill>
                  <a:srgbClr val="FF0000"/>
                </a:solidFill>
              </a:rPr>
              <a:t> αναγνώριση της ατελεκτασία</a:t>
            </a:r>
            <a:endParaRPr lang="en-GB" altLang="el-GR" sz="1800" i="1">
              <a:solidFill>
                <a:srgbClr val="FF0000"/>
              </a:solidFill>
            </a:endParaRPr>
          </a:p>
        </p:txBody>
      </p:sp>
      <p:pic>
        <p:nvPicPr>
          <p:cNvPr id="43012" name="Grafik 6" descr="BronchusCa_PETCT01.jpg">
            <a:extLst>
              <a:ext uri="{FF2B5EF4-FFF2-40B4-BE49-F238E27FC236}">
                <a16:creationId xmlns:a16="http://schemas.microsoft.com/office/drawing/2014/main" id="{8667F5CE-AC97-446A-A0A5-3029F4775C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84651"/>
            <a:ext cx="43434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Grafik 7" descr="BronchusCa_PET.jpg">
            <a:extLst>
              <a:ext uri="{FF2B5EF4-FFF2-40B4-BE49-F238E27FC236}">
                <a16:creationId xmlns:a16="http://schemas.microsoft.com/office/drawing/2014/main" id="{5532CEDA-62FF-461C-BA12-8491BBB01A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9039" y="1541464"/>
            <a:ext cx="41433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Grafik 8" descr="BronchusCa_CT.jpg">
            <a:extLst>
              <a:ext uri="{FF2B5EF4-FFF2-40B4-BE49-F238E27FC236}">
                <a16:creationId xmlns:a16="http://schemas.microsoft.com/office/drawing/2014/main" id="{2CE3DB1A-E60F-4FB2-BBFD-218E2F8477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6739" y="1541464"/>
            <a:ext cx="442912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19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16D4FF5-AE51-4AE0-BFCA-B7992D56D0AF}"/>
              </a:ext>
            </a:extLst>
          </p:cNvPr>
          <p:cNvSpPr>
            <a:spLocks noGrp="1" noChangeArrowheads="1"/>
          </p:cNvSpPr>
          <p:nvPr>
            <p:ph type="title"/>
          </p:nvPr>
        </p:nvSpPr>
        <p:spPr>
          <a:xfrm>
            <a:off x="1952625" y="428626"/>
            <a:ext cx="8026400" cy="557213"/>
          </a:xfrm>
        </p:spPr>
        <p:txBody>
          <a:bodyPr/>
          <a:lstStyle/>
          <a:p>
            <a:pPr>
              <a:tabLst>
                <a:tab pos="3043238" algn="l"/>
              </a:tabLst>
              <a:defRPr/>
            </a:pPr>
            <a:r>
              <a:rPr lang="el-GR" sz="2400" b="1" dirty="0">
                <a:latin typeface="Arial" charset="0"/>
              </a:rPr>
              <a:t>Σχεδιασμός </a:t>
            </a:r>
            <a:r>
              <a:rPr lang="en-US" sz="2400" b="1" dirty="0">
                <a:latin typeface="Arial" charset="0"/>
              </a:rPr>
              <a:t>GTV</a:t>
            </a:r>
            <a:r>
              <a:rPr lang="el-GR" sz="2400" b="1" dirty="0">
                <a:latin typeface="Arial" charset="0"/>
              </a:rPr>
              <a:t> – Πλάνο ΑΚΘ</a:t>
            </a:r>
            <a:endParaRPr lang="en-US" sz="2400" b="1" dirty="0">
              <a:latin typeface="Arial" charset="0"/>
            </a:endParaRPr>
          </a:p>
        </p:txBody>
      </p:sp>
      <p:sp>
        <p:nvSpPr>
          <p:cNvPr id="44035" name="Text Box 3">
            <a:extLst>
              <a:ext uri="{FF2B5EF4-FFF2-40B4-BE49-F238E27FC236}">
                <a16:creationId xmlns:a16="http://schemas.microsoft.com/office/drawing/2014/main" id="{9DE679C5-A572-4756-9DBE-E12C2B9CD961}"/>
              </a:ext>
            </a:extLst>
          </p:cNvPr>
          <p:cNvSpPr txBox="1">
            <a:spLocks noChangeArrowheads="1"/>
          </p:cNvSpPr>
          <p:nvPr/>
        </p:nvSpPr>
        <p:spPr bwMode="auto">
          <a:xfrm>
            <a:off x="2024064" y="1071564"/>
            <a:ext cx="8199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tabLst>
                <a:tab pos="193675" algn="l"/>
              </a:tabLst>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tabLst>
                <a:tab pos="193675" algn="l"/>
              </a:tabLst>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800" i="1">
                <a:solidFill>
                  <a:srgbClr val="FF0000"/>
                </a:solidFill>
              </a:rPr>
              <a:t>Η βοήθεια του </a:t>
            </a:r>
            <a:r>
              <a:rPr lang="en-GB" altLang="el-GR" sz="1800" i="1">
                <a:solidFill>
                  <a:srgbClr val="FF0000"/>
                </a:solidFill>
              </a:rPr>
              <a:t>PET:</a:t>
            </a:r>
            <a:r>
              <a:rPr lang="en-US" altLang="el-GR" sz="1800" i="1">
                <a:solidFill>
                  <a:srgbClr val="FF0000"/>
                </a:solidFill>
              </a:rPr>
              <a:t> </a:t>
            </a:r>
            <a:r>
              <a:rPr lang="el-GR" altLang="el-GR" sz="1800" i="1">
                <a:solidFill>
                  <a:srgbClr val="FF0000"/>
                </a:solidFill>
              </a:rPr>
              <a:t>καθορισμός </a:t>
            </a:r>
            <a:r>
              <a:rPr lang="en-GB" altLang="el-GR" sz="1800" i="1">
                <a:solidFill>
                  <a:srgbClr val="FF0000"/>
                </a:solidFill>
              </a:rPr>
              <a:t> PTV</a:t>
            </a:r>
          </a:p>
        </p:txBody>
      </p:sp>
      <p:pic>
        <p:nvPicPr>
          <p:cNvPr id="44036" name="Grafik 11" descr="PET_transv.jpg">
            <a:extLst>
              <a:ext uri="{FF2B5EF4-FFF2-40B4-BE49-F238E27FC236}">
                <a16:creationId xmlns:a16="http://schemas.microsoft.com/office/drawing/2014/main" id="{95E9652A-20D3-4698-A5FA-8A11C3D7C4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1713" y="2014538"/>
            <a:ext cx="4248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Grafik 12" descr="CT_transv.jpg">
            <a:extLst>
              <a:ext uri="{FF2B5EF4-FFF2-40B4-BE49-F238E27FC236}">
                <a16:creationId xmlns:a16="http://schemas.microsoft.com/office/drawing/2014/main" id="{D3A50AB8-A7A9-47B5-B4AC-A02A9CC453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5476" y="2014538"/>
            <a:ext cx="41814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077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FC10D79-D80B-441E-B9B1-7614F3D45B65}"/>
              </a:ext>
            </a:extLst>
          </p:cNvPr>
          <p:cNvSpPr>
            <a:spLocks noGrp="1" noChangeArrowheads="1"/>
          </p:cNvSpPr>
          <p:nvPr>
            <p:ph type="title"/>
          </p:nvPr>
        </p:nvSpPr>
        <p:spPr>
          <a:xfrm>
            <a:off x="1952625" y="260351"/>
            <a:ext cx="8026400" cy="576263"/>
          </a:xfrm>
        </p:spPr>
        <p:txBody>
          <a:bodyPr/>
          <a:lstStyle/>
          <a:p>
            <a:pPr>
              <a:tabLst>
                <a:tab pos="3043238" algn="l"/>
              </a:tabLst>
              <a:defRPr/>
            </a:pPr>
            <a:r>
              <a:rPr lang="el-GR" sz="2400" b="1" dirty="0">
                <a:latin typeface="Arial" charset="0"/>
              </a:rPr>
              <a:t>Καθορισμός </a:t>
            </a:r>
            <a:r>
              <a:rPr lang="en-US" sz="2400" b="1" dirty="0">
                <a:latin typeface="Arial" charset="0"/>
              </a:rPr>
              <a:t>GTV</a:t>
            </a:r>
            <a:r>
              <a:rPr lang="el-GR" sz="2400" b="1" dirty="0">
                <a:latin typeface="Arial" charset="0"/>
              </a:rPr>
              <a:t> – Σχεδιασμός ΑΚΘ</a:t>
            </a:r>
            <a:endParaRPr lang="en-US" sz="2400" b="1" dirty="0">
              <a:latin typeface="Arial" charset="0"/>
            </a:endParaRPr>
          </a:p>
        </p:txBody>
      </p:sp>
      <p:sp>
        <p:nvSpPr>
          <p:cNvPr id="46083" name="Text Box 3">
            <a:extLst>
              <a:ext uri="{FF2B5EF4-FFF2-40B4-BE49-F238E27FC236}">
                <a16:creationId xmlns:a16="http://schemas.microsoft.com/office/drawing/2014/main" id="{4AE1D7D9-A202-4435-AB8F-CC1149417096}"/>
              </a:ext>
            </a:extLst>
          </p:cNvPr>
          <p:cNvSpPr txBox="1">
            <a:spLocks noChangeArrowheads="1"/>
          </p:cNvSpPr>
          <p:nvPr/>
        </p:nvSpPr>
        <p:spPr bwMode="auto">
          <a:xfrm>
            <a:off x="2024064" y="898525"/>
            <a:ext cx="8199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tabLst>
                <a:tab pos="193675" algn="l"/>
              </a:tabLst>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tabLst>
                <a:tab pos="193675" algn="l"/>
              </a:tabLst>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tabLst>
                <a:tab pos="193675" algn="l"/>
              </a:tabLst>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193675" algn="l"/>
              </a:tabLst>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l-GR" altLang="el-GR" sz="1800" i="1">
                <a:solidFill>
                  <a:srgbClr val="FF0000"/>
                </a:solidFill>
              </a:rPr>
              <a:t>Η συμμετοχή του </a:t>
            </a:r>
            <a:r>
              <a:rPr lang="en-GB" altLang="el-GR" sz="1800" i="1">
                <a:solidFill>
                  <a:srgbClr val="FF0000"/>
                </a:solidFill>
              </a:rPr>
              <a:t>PET: PTV – RT Plan</a:t>
            </a:r>
          </a:p>
        </p:txBody>
      </p:sp>
      <p:pic>
        <p:nvPicPr>
          <p:cNvPr id="46084" name="Grafik 9" descr="Plan.jpg">
            <a:extLst>
              <a:ext uri="{FF2B5EF4-FFF2-40B4-BE49-F238E27FC236}">
                <a16:creationId xmlns:a16="http://schemas.microsoft.com/office/drawing/2014/main" id="{5499C909-0A8F-4A0F-B303-EA78A363E8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0789" y="1357314"/>
            <a:ext cx="730567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129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EABA1E-AF59-4D6B-9514-668D0DDFAC91}"/>
              </a:ext>
            </a:extLst>
          </p:cNvPr>
          <p:cNvSpPr>
            <a:spLocks noGrp="1"/>
          </p:cNvSpPr>
          <p:nvPr>
            <p:ph type="title"/>
          </p:nvPr>
        </p:nvSpPr>
        <p:spPr>
          <a:xfrm>
            <a:off x="646111" y="452718"/>
            <a:ext cx="9404723" cy="814767"/>
          </a:xfrm>
        </p:spPr>
        <p:txBody>
          <a:bodyPr/>
          <a:lstStyle/>
          <a:p>
            <a:r>
              <a:rPr lang="en-US" sz="3200" dirty="0">
                <a:solidFill>
                  <a:schemeClr val="accent3"/>
                </a:solidFill>
                <a:latin typeface="Calibri" panose="020F0502020204030204" pitchFamily="34" charset="0"/>
                <a:cs typeface="Calibri" panose="020F0502020204030204" pitchFamily="34" charset="0"/>
              </a:rPr>
              <a:t>IMRT </a:t>
            </a:r>
            <a:r>
              <a:rPr lang="el-GR" sz="3200" dirty="0">
                <a:solidFill>
                  <a:schemeClr val="accent3"/>
                </a:solidFill>
                <a:latin typeface="Calibri" panose="020F0502020204030204" pitchFamily="34" charset="0"/>
                <a:cs typeface="Calibri" panose="020F0502020204030204" pitchFamily="34" charset="0"/>
              </a:rPr>
              <a:t>τεχνική ακτινοθεραπείας</a:t>
            </a:r>
          </a:p>
        </p:txBody>
      </p:sp>
      <p:sp>
        <p:nvSpPr>
          <p:cNvPr id="3" name="Θέση περιεχομένου 2">
            <a:extLst>
              <a:ext uri="{FF2B5EF4-FFF2-40B4-BE49-F238E27FC236}">
                <a16:creationId xmlns:a16="http://schemas.microsoft.com/office/drawing/2014/main" id="{0E132E54-C003-4D1A-9D4C-E859FB089860}"/>
              </a:ext>
            </a:extLst>
          </p:cNvPr>
          <p:cNvSpPr>
            <a:spLocks noGrp="1"/>
          </p:cNvSpPr>
          <p:nvPr>
            <p:ph idx="1"/>
          </p:nvPr>
        </p:nvSpPr>
        <p:spPr>
          <a:xfrm>
            <a:off x="1690873" y="1543050"/>
            <a:ext cx="7315200" cy="4705350"/>
          </a:xfrm>
        </p:spPr>
        <p:txBody>
          <a:bodyPr/>
          <a:lstStyle/>
          <a:p>
            <a:endParaRPr lang="el-GR" dirty="0"/>
          </a:p>
        </p:txBody>
      </p:sp>
      <p:pic>
        <p:nvPicPr>
          <p:cNvPr id="4" name="Εικόνα 3">
            <a:extLst>
              <a:ext uri="{FF2B5EF4-FFF2-40B4-BE49-F238E27FC236}">
                <a16:creationId xmlns:a16="http://schemas.microsoft.com/office/drawing/2014/main" id="{8E23A963-1481-44FE-B339-C8E51FC272F6}"/>
              </a:ext>
            </a:extLst>
          </p:cNvPr>
          <p:cNvPicPr>
            <a:picLocks noChangeAspect="1"/>
          </p:cNvPicPr>
          <p:nvPr/>
        </p:nvPicPr>
        <p:blipFill>
          <a:blip r:embed="rId2"/>
          <a:stretch>
            <a:fillRect/>
          </a:stretch>
        </p:blipFill>
        <p:spPr>
          <a:xfrm>
            <a:off x="1690871" y="1543049"/>
            <a:ext cx="7670411" cy="4705350"/>
          </a:xfrm>
          <a:prstGeom prst="rect">
            <a:avLst/>
          </a:prstGeom>
        </p:spPr>
      </p:pic>
    </p:spTree>
    <p:extLst>
      <p:ext uri="{BB962C8B-B14F-4D97-AF65-F5344CB8AC3E}">
        <p14:creationId xmlns:p14="http://schemas.microsoft.com/office/powerpoint/2010/main" val="865127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0782A6-698A-40EC-BB40-A5FF94F54686}"/>
              </a:ext>
            </a:extLst>
          </p:cNvPr>
          <p:cNvSpPr>
            <a:spLocks noGrp="1"/>
          </p:cNvSpPr>
          <p:nvPr>
            <p:ph type="title"/>
          </p:nvPr>
        </p:nvSpPr>
        <p:spPr>
          <a:xfrm>
            <a:off x="1154954" y="416460"/>
            <a:ext cx="8825659" cy="697116"/>
          </a:xfrm>
        </p:spPr>
        <p:txBody>
          <a:bodyPr/>
          <a:lstStyle/>
          <a:p>
            <a:r>
              <a:rPr lang="el-GR" sz="3200" dirty="0">
                <a:solidFill>
                  <a:schemeClr val="accent2"/>
                </a:solidFill>
                <a:latin typeface="Calibri" panose="020F0502020204030204" pitchFamily="34" charset="0"/>
                <a:cs typeface="Calibri" panose="020F0502020204030204" pitchFamily="34" charset="0"/>
              </a:rPr>
              <a:t>Παρηγορική ΑΚΘ</a:t>
            </a:r>
          </a:p>
        </p:txBody>
      </p:sp>
      <p:sp>
        <p:nvSpPr>
          <p:cNvPr id="6" name="Θέση κειμένου 5">
            <a:extLst>
              <a:ext uri="{FF2B5EF4-FFF2-40B4-BE49-F238E27FC236}">
                <a16:creationId xmlns:a16="http://schemas.microsoft.com/office/drawing/2014/main" id="{8A13A37D-1DE9-4C1D-B70D-E94724F43025}"/>
              </a:ext>
            </a:extLst>
          </p:cNvPr>
          <p:cNvSpPr>
            <a:spLocks noGrp="1"/>
          </p:cNvSpPr>
          <p:nvPr>
            <p:ph type="body" sz="half" idx="2"/>
          </p:nvPr>
        </p:nvSpPr>
        <p:spPr>
          <a:xfrm>
            <a:off x="1154954" y="1810693"/>
            <a:ext cx="8825659" cy="4209107"/>
          </a:xfrm>
        </p:spPr>
        <p:txBody>
          <a:bodyPr>
            <a:normAutofit/>
          </a:bodyPr>
          <a:lstStyle/>
          <a:p>
            <a:r>
              <a:rPr lang="el-GR" sz="2400" dirty="0">
                <a:latin typeface="Calibri" panose="020F0502020204030204" pitchFamily="34" charset="0"/>
                <a:cs typeface="Calibri" panose="020F0502020204030204" pitchFamily="34" charset="0"/>
              </a:rPr>
              <a:t>Ανακουφίζει</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βήχας      48%</a:t>
            </a:r>
          </a:p>
          <a:p>
            <a:r>
              <a:rPr lang="el-G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 αιμόπτυση     81%</a:t>
            </a:r>
          </a:p>
          <a:p>
            <a:r>
              <a:rPr lang="el-G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θωρακικό άλγος      58%</a:t>
            </a:r>
          </a:p>
          <a:p>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a:p>
            <a:r>
              <a:rPr lang="el-GR" sz="2400" i="1"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Ball et al, J Cancer 1997; 75;690</a:t>
            </a:r>
            <a:endParaRPr lang="el-GR"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156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F89604D1-CAB0-44A9-9DD5-3BE0925A0496}"/>
              </a:ext>
            </a:extLst>
          </p:cNvPr>
          <p:cNvSpPr>
            <a:spLocks noGrp="1" noChangeArrowheads="1"/>
          </p:cNvSpPr>
          <p:nvPr>
            <p:ph type="ctrTitle"/>
          </p:nvPr>
        </p:nvSpPr>
        <p:spPr>
          <a:xfrm>
            <a:off x="2552700" y="304800"/>
            <a:ext cx="7162800" cy="990600"/>
          </a:xfrm>
        </p:spPr>
        <p:txBody>
          <a:bodyPr anchor="ctr"/>
          <a:lstStyle/>
          <a:p>
            <a:pPr>
              <a:lnSpc>
                <a:spcPct val="120000"/>
              </a:lnSpc>
            </a:pPr>
            <a:r>
              <a:rPr lang="el-GR" altLang="el-GR" sz="36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Ο ΠΛΗΘΥΣΜΟΣ… ΓΗΡΑΣΚΕΙ</a:t>
            </a:r>
            <a:endParaRPr lang="en-GB" altLang="el-GR" sz="36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pic>
        <p:nvPicPr>
          <p:cNvPr id="300035" name="Picture 3">
            <a:extLst>
              <a:ext uri="{FF2B5EF4-FFF2-40B4-BE49-F238E27FC236}">
                <a16:creationId xmlns:a16="http://schemas.microsoft.com/office/drawing/2014/main" id="{28A1B186-BCB7-47C0-BA5E-888CFBED5013}"/>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874566" y="1846908"/>
            <a:ext cx="7605544" cy="3884206"/>
          </a:xfrm>
          <a:noFill/>
          <a:ln/>
        </p:spPr>
      </p:pic>
    </p:spTree>
    <p:extLst>
      <p:ext uri="{BB962C8B-B14F-4D97-AF65-F5344CB8AC3E}">
        <p14:creationId xmlns:p14="http://schemas.microsoft.com/office/powerpoint/2010/main" val="3728036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83B3B7C-F63E-4C07-945B-51059C33D837}"/>
              </a:ext>
            </a:extLst>
          </p:cNvPr>
          <p:cNvSpPr>
            <a:spLocks noGrp="1" noChangeArrowheads="1"/>
          </p:cNvSpPr>
          <p:nvPr>
            <p:ph type="title"/>
          </p:nvPr>
        </p:nvSpPr>
        <p:spPr>
          <a:xfrm>
            <a:off x="959667" y="400050"/>
            <a:ext cx="9022533" cy="984250"/>
          </a:xfrm>
        </p:spPr>
        <p:txBody>
          <a:bodyPr/>
          <a:lstStyle/>
          <a:p>
            <a:pPr>
              <a:defRPr/>
            </a:pPr>
            <a:r>
              <a:rPr lang="el-GR" sz="3200" b="1" dirty="0">
                <a:solidFill>
                  <a:schemeClr val="accent3"/>
                </a:solidFill>
                <a:latin typeface="Calibri" panose="020F0502020204030204" pitchFamily="34" charset="0"/>
                <a:cs typeface="Calibri" panose="020F0502020204030204" pitchFamily="34" charset="0"/>
              </a:rPr>
              <a:t>ΕΠΙΔΡΑΣΗ ΗΛΙΚΙΑΣ ΣΤΗ ΘΕΡΑΠΕΙΑ (ΣΥΝΟΛΙΚΑ)</a:t>
            </a:r>
          </a:p>
        </p:txBody>
      </p:sp>
      <p:sp>
        <p:nvSpPr>
          <p:cNvPr id="102403" name="Rectangle 3">
            <a:extLst>
              <a:ext uri="{FF2B5EF4-FFF2-40B4-BE49-F238E27FC236}">
                <a16:creationId xmlns:a16="http://schemas.microsoft.com/office/drawing/2014/main" id="{07290C9A-4BDF-4784-9009-C9C2FBD9FBCE}"/>
              </a:ext>
            </a:extLst>
          </p:cNvPr>
          <p:cNvSpPr>
            <a:spLocks noGrp="1" noChangeArrowheads="1"/>
          </p:cNvSpPr>
          <p:nvPr>
            <p:ph type="body" idx="1"/>
          </p:nvPr>
        </p:nvSpPr>
        <p:spPr>
          <a:xfrm>
            <a:off x="1066800" y="1785938"/>
            <a:ext cx="8915400" cy="4100512"/>
          </a:xfrm>
        </p:spPr>
        <p:txBody>
          <a:bodyPr>
            <a:normAutofit/>
          </a:bodyPr>
          <a:lstStyle/>
          <a:p>
            <a:pPr>
              <a:defRPr/>
            </a:pPr>
            <a:r>
              <a:rPr lang="el-GR" b="1" dirty="0">
                <a:solidFill>
                  <a:schemeClr val="accent2"/>
                </a:solidFill>
                <a:latin typeface="Calibri" panose="020F0502020204030204" pitchFamily="34" charset="0"/>
                <a:cs typeface="Calibri" panose="020F0502020204030204" pitchFamily="34" charset="0"/>
              </a:rPr>
              <a:t>Η ηλικία από μόνη της </a:t>
            </a:r>
            <a:r>
              <a:rPr lang="el-GR" b="1" u="sng" dirty="0">
                <a:solidFill>
                  <a:schemeClr val="accent2"/>
                </a:solidFill>
                <a:latin typeface="Calibri" panose="020F0502020204030204" pitchFamily="34" charset="0"/>
                <a:cs typeface="Calibri" panose="020F0502020204030204" pitchFamily="34" charset="0"/>
              </a:rPr>
              <a:t>δεν</a:t>
            </a:r>
            <a:r>
              <a:rPr lang="el-GR" b="1" dirty="0">
                <a:solidFill>
                  <a:schemeClr val="accent2"/>
                </a:solidFill>
                <a:latin typeface="Calibri" panose="020F0502020204030204" pitchFamily="34" charset="0"/>
                <a:cs typeface="Calibri" panose="020F0502020204030204" pitchFamily="34" charset="0"/>
              </a:rPr>
              <a:t> αποτελεί προγνωστικό δείκτη</a:t>
            </a:r>
            <a:r>
              <a:rPr lang="el-GR" dirty="0">
                <a:solidFill>
                  <a:schemeClr val="accent2"/>
                </a:solidFill>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της έκβασης της νόσου, όσο η </a:t>
            </a:r>
            <a:r>
              <a:rPr lang="el-GR" dirty="0">
                <a:solidFill>
                  <a:srgbClr val="FFFF00"/>
                </a:solidFill>
                <a:latin typeface="Calibri" panose="020F0502020204030204" pitchFamily="34" charset="0"/>
                <a:cs typeface="Calibri" panose="020F0502020204030204" pitchFamily="34" charset="0"/>
              </a:rPr>
              <a:t>φυσική, διανοητική, συναισθηματική και λειτουργική κατάσταση</a:t>
            </a:r>
            <a:r>
              <a:rPr lang="el-GR" dirty="0">
                <a:latin typeface="Calibri" panose="020F0502020204030204" pitchFamily="34" charset="0"/>
                <a:cs typeface="Calibri" panose="020F0502020204030204" pitchFamily="34" charset="0"/>
              </a:rPr>
              <a:t> των ηλικιωμένων ασθενών.</a:t>
            </a:r>
          </a:p>
          <a:p>
            <a:pPr>
              <a:defRPr/>
            </a:pPr>
            <a:endParaRPr lang="el-GR" dirty="0">
              <a:latin typeface="Calibri" panose="020F0502020204030204" pitchFamily="34" charset="0"/>
              <a:cs typeface="Calibri" panose="020F0502020204030204" pitchFamily="34" charset="0"/>
            </a:endParaRPr>
          </a:p>
          <a:p>
            <a:pPr>
              <a:defRPr/>
            </a:pPr>
            <a:r>
              <a:rPr lang="el-GR" dirty="0">
                <a:latin typeface="Calibri" panose="020F0502020204030204" pitchFamily="34" charset="0"/>
                <a:cs typeface="Calibri" panose="020F0502020204030204" pitchFamily="34" charset="0"/>
              </a:rPr>
              <a:t>	Η καθιερωμένη θεραπεία, όταν χορηγείται σε ηλικιωμένους με καλή       γενική κατάσταση</a:t>
            </a:r>
            <a:r>
              <a:rPr lang="el-GR" b="1" dirty="0">
                <a:latin typeface="Calibri" panose="020F0502020204030204" pitchFamily="34" charset="0"/>
                <a:cs typeface="Calibri" panose="020F0502020204030204" pitchFamily="34" charset="0"/>
              </a:rPr>
              <a:t>, </a:t>
            </a:r>
            <a:r>
              <a:rPr lang="el-GR" b="1" dirty="0">
                <a:solidFill>
                  <a:schemeClr val="accent2"/>
                </a:solidFill>
                <a:latin typeface="Calibri" panose="020F0502020204030204" pitchFamily="34" charset="0"/>
                <a:cs typeface="Calibri" panose="020F0502020204030204" pitchFamily="34" charset="0"/>
              </a:rPr>
              <a:t>έχει να προσφέρει όφελος </a:t>
            </a:r>
            <a:r>
              <a:rPr lang="el-GR" b="1" dirty="0">
                <a:latin typeface="Calibri" panose="020F0502020204030204" pitchFamily="34" charset="0"/>
                <a:cs typeface="Calibri" panose="020F0502020204030204" pitchFamily="34" charset="0"/>
              </a:rPr>
              <a:t>συγκρίσιμο με αυτό που έχουν και οι νεότεροι ασθενείς.</a:t>
            </a:r>
          </a:p>
        </p:txBody>
      </p:sp>
    </p:spTree>
    <p:extLst>
      <p:ext uri="{BB962C8B-B14F-4D97-AF65-F5344CB8AC3E}">
        <p14:creationId xmlns:p14="http://schemas.microsoft.com/office/powerpoint/2010/main" val="1310439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Θέση αριθμού διαφάνειας">
            <a:extLst>
              <a:ext uri="{FF2B5EF4-FFF2-40B4-BE49-F238E27FC236}">
                <a16:creationId xmlns:a16="http://schemas.microsoft.com/office/drawing/2014/main" id="{6AEDFB2E-BED3-4806-9497-E53DB0283559}"/>
              </a:ext>
            </a:extLst>
          </p:cNvPr>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A5305D-C2A6-4395-9165-C5070ABE3313}" type="slidenum">
              <a:rPr lang="el-GR" altLang="el-GR">
                <a:latin typeface="Book Antiqua" panose="02040602050305030304" pitchFamily="18" charset="0"/>
              </a:rPr>
              <a:pPr/>
              <a:t>41</a:t>
            </a:fld>
            <a:endParaRPr lang="el-GR" altLang="el-GR">
              <a:latin typeface="Book Antiqua" panose="02040602050305030304" pitchFamily="18" charset="0"/>
            </a:endParaRPr>
          </a:p>
        </p:txBody>
      </p:sp>
      <p:sp>
        <p:nvSpPr>
          <p:cNvPr id="102402" name="Rectangle 2">
            <a:extLst>
              <a:ext uri="{FF2B5EF4-FFF2-40B4-BE49-F238E27FC236}">
                <a16:creationId xmlns:a16="http://schemas.microsoft.com/office/drawing/2014/main" id="{06DE949F-25AD-4FA3-977A-33D07C3E90F4}"/>
              </a:ext>
            </a:extLst>
          </p:cNvPr>
          <p:cNvSpPr>
            <a:spLocks noGrp="1" noChangeArrowheads="1"/>
          </p:cNvSpPr>
          <p:nvPr>
            <p:ph type="title"/>
          </p:nvPr>
        </p:nvSpPr>
        <p:spPr>
          <a:xfrm>
            <a:off x="787651" y="400050"/>
            <a:ext cx="9194549" cy="1531938"/>
          </a:xfrm>
        </p:spPr>
        <p:txBody>
          <a:bodyPr/>
          <a:lstStyle/>
          <a:p>
            <a:pPr>
              <a:defRPr/>
            </a:pPr>
            <a:r>
              <a:rPr lang="el-GR" sz="3200" b="1" dirty="0">
                <a:solidFill>
                  <a:schemeClr val="accent3"/>
                </a:solidFill>
                <a:latin typeface="Calibri" panose="020F0502020204030204" pitchFamily="34" charset="0"/>
                <a:cs typeface="Calibri" panose="020F0502020204030204" pitchFamily="34" charset="0"/>
              </a:rPr>
              <a:t>ΑΝΤΙΜΕΤΩΠΙΣΗ ΠΟΝΟΥ ΣΕ ΗΛΙΚΙΩΜΕΝΟΥΣ ΚΑΡΚΙΝΟΠΑΘΕΙΣ</a:t>
            </a:r>
          </a:p>
        </p:txBody>
      </p:sp>
      <p:sp>
        <p:nvSpPr>
          <p:cNvPr id="102403" name="Rectangle 3">
            <a:extLst>
              <a:ext uri="{FF2B5EF4-FFF2-40B4-BE49-F238E27FC236}">
                <a16:creationId xmlns:a16="http://schemas.microsoft.com/office/drawing/2014/main" id="{8484E044-DCA2-4DDB-A472-6514D6B3B541}"/>
              </a:ext>
            </a:extLst>
          </p:cNvPr>
          <p:cNvSpPr>
            <a:spLocks noGrp="1" noChangeArrowheads="1"/>
          </p:cNvSpPr>
          <p:nvPr>
            <p:ph type="body" idx="1"/>
          </p:nvPr>
        </p:nvSpPr>
        <p:spPr>
          <a:xfrm>
            <a:off x="2209800" y="1931988"/>
            <a:ext cx="7772400" cy="3954463"/>
          </a:xfrm>
        </p:spPr>
        <p:txBody>
          <a:bodyPr>
            <a:normAutofit lnSpcReduction="10000"/>
          </a:bodyPr>
          <a:lstStyle/>
          <a:p>
            <a:pPr>
              <a:defRPr/>
            </a:pPr>
            <a:r>
              <a:rPr lang="el-GR" b="1" dirty="0">
                <a:latin typeface="Calibri" panose="020F0502020204030204" pitchFamily="34" charset="0"/>
                <a:cs typeface="Calibri" panose="020F0502020204030204" pitchFamily="34" charset="0"/>
              </a:rPr>
              <a:t>Αντιμετώπιση ψυχολογικών και κοινωνικών παραμέτρων</a:t>
            </a:r>
          </a:p>
          <a:p>
            <a:pPr>
              <a:defRPr/>
            </a:pPr>
            <a:r>
              <a:rPr lang="el-GR" b="1" dirty="0">
                <a:latin typeface="Calibri" panose="020F0502020204030204" pitchFamily="34" charset="0"/>
                <a:cs typeface="Calibri" panose="020F0502020204030204" pitchFamily="34" charset="0"/>
              </a:rPr>
              <a:t>Ανακουφιστική ΑΚΘ </a:t>
            </a:r>
            <a:r>
              <a:rPr lang="el-GR" dirty="0">
                <a:latin typeface="Calibri" panose="020F0502020204030204" pitchFamily="34" charset="0"/>
                <a:cs typeface="Calibri" panose="020F0502020204030204" pitchFamily="34" charset="0"/>
              </a:rPr>
              <a:t>(ταχύρρυθμα σχήματα)</a:t>
            </a:r>
          </a:p>
          <a:p>
            <a:pPr>
              <a:defRPr/>
            </a:pPr>
            <a:r>
              <a:rPr lang="el-GR" b="1" dirty="0">
                <a:latin typeface="Calibri" panose="020F0502020204030204" pitchFamily="34" charset="0"/>
                <a:cs typeface="Calibri" panose="020F0502020204030204" pitchFamily="34" charset="0"/>
              </a:rPr>
              <a:t>Αναλγητικά</a:t>
            </a:r>
            <a:endParaRPr lang="el-GR" dirty="0">
              <a:latin typeface="Calibri" panose="020F0502020204030204" pitchFamily="34" charset="0"/>
              <a:cs typeface="Calibri" panose="020F0502020204030204" pitchFamily="34" charset="0"/>
            </a:endParaRPr>
          </a:p>
          <a:p>
            <a:pPr>
              <a:buFontTx/>
              <a:buNone/>
              <a:defRPr/>
            </a:pPr>
            <a:r>
              <a:rPr lang="el-GR" b="1" dirty="0">
                <a:latin typeface="Calibri" panose="020F0502020204030204" pitchFamily="34" charset="0"/>
                <a:cs typeface="Calibri" panose="020F0502020204030204" pitchFamily="34" charset="0"/>
              </a:rPr>
              <a:t>α</a:t>
            </a:r>
            <a:r>
              <a:rPr lang="el-GR" dirty="0">
                <a:latin typeface="Calibri" panose="020F0502020204030204" pitchFamily="34" charset="0"/>
                <a:cs typeface="Calibri" panose="020F0502020204030204" pitchFamily="34" charset="0"/>
              </a:rPr>
              <a:t>)   Να χρησιμοποιούνται φάρμακα με μικρό χρόνο ημιζωής.</a:t>
            </a:r>
          </a:p>
          <a:p>
            <a:pPr>
              <a:buFontTx/>
              <a:buNone/>
              <a:defRPr/>
            </a:pPr>
            <a:r>
              <a:rPr lang="el-GR" dirty="0">
                <a:latin typeface="Calibri" panose="020F0502020204030204" pitchFamily="34" charset="0"/>
                <a:cs typeface="Calibri" panose="020F0502020204030204" pitchFamily="34" charset="0"/>
              </a:rPr>
              <a:t>β)   Να δίνεται ένα φάρμακο τη φορά.</a:t>
            </a:r>
          </a:p>
          <a:p>
            <a:pPr>
              <a:buFontTx/>
              <a:buNone/>
              <a:defRPr/>
            </a:pPr>
            <a:r>
              <a:rPr lang="el-GR" dirty="0">
                <a:latin typeface="Calibri" panose="020F0502020204030204" pitchFamily="34" charset="0"/>
                <a:cs typeface="Calibri" panose="020F0502020204030204" pitchFamily="34" charset="0"/>
              </a:rPr>
              <a:t>γ)   Το φάρμακο να περιέχει μόνο μια δραστική ουσία.</a:t>
            </a:r>
          </a:p>
          <a:p>
            <a:pPr>
              <a:buFontTx/>
              <a:buNone/>
              <a:defRPr/>
            </a:pPr>
            <a:r>
              <a:rPr lang="el-GR" dirty="0">
                <a:latin typeface="Calibri" panose="020F0502020204030204" pitchFamily="34" charset="0"/>
                <a:cs typeface="Calibri" panose="020F0502020204030204" pitchFamily="34" charset="0"/>
              </a:rPr>
              <a:t>δ)   Να έχουμε αυξημένη εγρήγορση έναντι πιθανής αθροιστικής δράσης.</a:t>
            </a:r>
          </a:p>
          <a:p>
            <a:pPr>
              <a:buFontTx/>
              <a:buNone/>
              <a:defRPr/>
            </a:pPr>
            <a:r>
              <a:rPr lang="el-GR" dirty="0">
                <a:latin typeface="Calibri" panose="020F0502020204030204" pitchFamily="34" charset="0"/>
                <a:cs typeface="Calibri" panose="020F0502020204030204" pitchFamily="34" charset="0"/>
              </a:rPr>
              <a:t>ε)   Να συνεχίσουμε με το ίδιο φάρμακο για επαρκές διάστημα, </a:t>
            </a:r>
            <a:r>
              <a:rPr lang="el-GR" i="1" dirty="0">
                <a:latin typeface="Calibri" panose="020F0502020204030204" pitchFamily="34" charset="0"/>
                <a:cs typeface="Calibri" panose="020F0502020204030204" pitchFamily="34" charset="0"/>
              </a:rPr>
              <a:t>πριν </a:t>
            </a:r>
            <a:r>
              <a:rPr lang="el-GR" dirty="0">
                <a:latin typeface="Calibri" panose="020F0502020204030204" pitchFamily="34" charset="0"/>
                <a:cs typeface="Calibri" panose="020F0502020204030204" pitchFamily="34" charset="0"/>
              </a:rPr>
              <a:t>αποφασίσουμε αλλαγή της αγωγής</a:t>
            </a:r>
            <a:r>
              <a:rPr lang="el-GR" sz="2300" dirty="0">
                <a:latin typeface="Calibri" panose="020F0502020204030204" pitchFamily="34" charset="0"/>
                <a:cs typeface="Calibri" panose="020F0502020204030204" pitchFamily="34" charset="0"/>
              </a:rPr>
              <a:t>.</a:t>
            </a:r>
          </a:p>
          <a:p>
            <a:pPr>
              <a:buFontTx/>
              <a:buNone/>
              <a:defRPr/>
            </a:pPr>
            <a:endParaRPr lang="el-GR" sz="2300" dirty="0">
              <a:latin typeface="Calibri" panose="020F0502020204030204" pitchFamily="34" charset="0"/>
              <a:cs typeface="Calibri" panose="020F0502020204030204" pitchFamily="34" charset="0"/>
            </a:endParaRPr>
          </a:p>
          <a:p>
            <a:pPr>
              <a:defRPr/>
            </a:pPr>
            <a:endParaRPr lang="el-GR" sz="2300" dirty="0"/>
          </a:p>
        </p:txBody>
      </p:sp>
    </p:spTree>
    <p:extLst>
      <p:ext uri="{BB962C8B-B14F-4D97-AF65-F5344CB8AC3E}">
        <p14:creationId xmlns:p14="http://schemas.microsoft.com/office/powerpoint/2010/main" val="1916531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Θέση αριθμού διαφάνειας">
            <a:extLst>
              <a:ext uri="{FF2B5EF4-FFF2-40B4-BE49-F238E27FC236}">
                <a16:creationId xmlns:a16="http://schemas.microsoft.com/office/drawing/2014/main" id="{3C10F946-504E-4EC7-9B4D-19B6B7518E17}"/>
              </a:ext>
            </a:extLst>
          </p:cNvPr>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EDC957-7D9B-4AEB-854D-02671796C5A1}" type="slidenum">
              <a:rPr lang="el-GR" altLang="el-GR">
                <a:latin typeface="Book Antiqua" panose="02040602050305030304" pitchFamily="18" charset="0"/>
              </a:rPr>
              <a:pPr/>
              <a:t>42</a:t>
            </a:fld>
            <a:endParaRPr lang="el-GR" altLang="el-GR">
              <a:latin typeface="Book Antiqua" panose="02040602050305030304" pitchFamily="18" charset="0"/>
            </a:endParaRPr>
          </a:p>
        </p:txBody>
      </p:sp>
      <p:sp>
        <p:nvSpPr>
          <p:cNvPr id="102402" name="Rectangle 2">
            <a:extLst>
              <a:ext uri="{FF2B5EF4-FFF2-40B4-BE49-F238E27FC236}">
                <a16:creationId xmlns:a16="http://schemas.microsoft.com/office/drawing/2014/main" id="{FED848DA-1A81-4540-B483-18F97227C546}"/>
              </a:ext>
            </a:extLst>
          </p:cNvPr>
          <p:cNvSpPr>
            <a:spLocks noGrp="1" noChangeArrowheads="1"/>
          </p:cNvSpPr>
          <p:nvPr>
            <p:ph type="title"/>
          </p:nvPr>
        </p:nvSpPr>
        <p:spPr>
          <a:xfrm>
            <a:off x="787651" y="400049"/>
            <a:ext cx="9194549" cy="1211467"/>
          </a:xfrm>
        </p:spPr>
        <p:txBody>
          <a:bodyPr/>
          <a:lstStyle/>
          <a:p>
            <a:pPr>
              <a:defRPr/>
            </a:pPr>
            <a:r>
              <a:rPr lang="el-GR" sz="3200" b="1" dirty="0">
                <a:solidFill>
                  <a:schemeClr val="accent3"/>
                </a:solidFill>
              </a:rPr>
              <a:t>ΕΠΙΔΡΑΣΗ ΤΗΣ ΗΛΙΚΙΑΣ ΣΤΗΝ ΑΚΤΙΝΟΘΕΡΑΠΕΙΑ</a:t>
            </a:r>
          </a:p>
        </p:txBody>
      </p:sp>
      <p:sp>
        <p:nvSpPr>
          <p:cNvPr id="102403" name="Rectangle 3">
            <a:extLst>
              <a:ext uri="{FF2B5EF4-FFF2-40B4-BE49-F238E27FC236}">
                <a16:creationId xmlns:a16="http://schemas.microsoft.com/office/drawing/2014/main" id="{4A13A837-FE25-4737-B04D-27C2A9E5B4C0}"/>
              </a:ext>
            </a:extLst>
          </p:cNvPr>
          <p:cNvSpPr>
            <a:spLocks noGrp="1" noChangeArrowheads="1"/>
          </p:cNvSpPr>
          <p:nvPr>
            <p:ph type="body" idx="1"/>
          </p:nvPr>
        </p:nvSpPr>
        <p:spPr>
          <a:xfrm>
            <a:off x="2209800" y="1785938"/>
            <a:ext cx="7772400" cy="4370418"/>
          </a:xfrm>
        </p:spPr>
        <p:txBody>
          <a:bodyPr>
            <a:normAutofit/>
          </a:bodyPr>
          <a:lstStyle/>
          <a:p>
            <a:pPr>
              <a:defRPr/>
            </a:pPr>
            <a:r>
              <a:rPr lang="el-GR" dirty="0">
                <a:latin typeface="Calibri" panose="020F0502020204030204" pitchFamily="34" charset="0"/>
                <a:cs typeface="Calibri" panose="020F0502020204030204" pitchFamily="34" charset="0"/>
              </a:rPr>
              <a:t>Η ηλικία ΔΕΝ επηρεάζει την αποτελεσματικότητα.</a:t>
            </a:r>
          </a:p>
          <a:p>
            <a:pPr>
              <a:defRPr/>
            </a:pPr>
            <a:r>
              <a:rPr lang="el-GR" dirty="0">
                <a:latin typeface="Calibri" panose="020F0502020204030204" pitchFamily="34" charset="0"/>
                <a:cs typeface="Calibri" panose="020F0502020204030204" pitchFamily="34" charset="0"/>
              </a:rPr>
              <a:t>Η ηλικία ΔΕΝ σχετίζεται με μεγαλύτερη τοξικότητα</a:t>
            </a:r>
            <a:r>
              <a:rPr lang="en-US"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pPr>
              <a:defRPr/>
            </a:pPr>
            <a:r>
              <a:rPr lang="el-GR" u="sng" dirty="0">
                <a:latin typeface="Calibri" panose="020F0502020204030204" pitchFamily="34" charset="0"/>
                <a:cs typeface="Calibri" panose="020F0502020204030204" pitchFamily="34" charset="0"/>
              </a:rPr>
              <a:t>Προβλήματα διαχείρισης των ασθενών</a:t>
            </a:r>
            <a:r>
              <a:rPr lang="el-GR" dirty="0">
                <a:latin typeface="Calibri" panose="020F0502020204030204" pitchFamily="34" charset="0"/>
                <a:cs typeface="Calibri" panose="020F0502020204030204" pitchFamily="34" charset="0"/>
              </a:rPr>
              <a:t> που απορρέουν απ' την ηλικία τους.</a:t>
            </a:r>
          </a:p>
          <a:p>
            <a:pPr>
              <a:defRPr/>
            </a:pPr>
            <a:r>
              <a:rPr lang="el-GR" u="sng" dirty="0">
                <a:latin typeface="Calibri" panose="020F0502020204030204" pitchFamily="34" charset="0"/>
                <a:cs typeface="Calibri" panose="020F0502020204030204" pitchFamily="34" charset="0"/>
              </a:rPr>
              <a:t>Μεταφορά τους προς και από </a:t>
            </a:r>
            <a:r>
              <a:rPr lang="el-GR" dirty="0">
                <a:latin typeface="Calibri" panose="020F0502020204030204" pitchFamily="34" charset="0"/>
                <a:cs typeface="Calibri" panose="020F0502020204030204" pitchFamily="34" charset="0"/>
              </a:rPr>
              <a:t>το ακτινοθεραπευτικό κέντρο.</a:t>
            </a:r>
          </a:p>
          <a:p>
            <a:pPr>
              <a:defRPr/>
            </a:pPr>
            <a:r>
              <a:rPr lang="el-GR" dirty="0">
                <a:latin typeface="Calibri" panose="020F0502020204030204" pitchFamily="34" charset="0"/>
                <a:cs typeface="Calibri" panose="020F0502020204030204" pitchFamily="34" charset="0"/>
              </a:rPr>
              <a:t>Ειδικές θέσεις τοποθέτησης των ασθενών για την καλύτερη στόχευση του πεδίου.</a:t>
            </a:r>
          </a:p>
        </p:txBody>
      </p:sp>
    </p:spTree>
    <p:extLst>
      <p:ext uri="{BB962C8B-B14F-4D97-AF65-F5344CB8AC3E}">
        <p14:creationId xmlns:p14="http://schemas.microsoft.com/office/powerpoint/2010/main" val="3982869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4548B616-C3D9-4DD5-BD40-E97E223879CE}"/>
              </a:ext>
            </a:extLst>
          </p:cNvPr>
          <p:cNvSpPr>
            <a:spLocks noGrp="1" noChangeArrowheads="1"/>
          </p:cNvSpPr>
          <p:nvPr>
            <p:ph type="ctrTitle"/>
          </p:nvPr>
        </p:nvSpPr>
        <p:spPr>
          <a:xfrm>
            <a:off x="2781300" y="381000"/>
            <a:ext cx="6629400" cy="1295400"/>
          </a:xfrm>
        </p:spPr>
        <p:txBody>
          <a:bodyPr anchor="ctr"/>
          <a:lstStyle/>
          <a:p>
            <a:pPr>
              <a:lnSpc>
                <a:spcPct val="150000"/>
              </a:lnSpc>
            </a:pPr>
            <a:r>
              <a:rPr lang="en-US" altLang="el-GR" sz="2800" b="1">
                <a:solidFill>
                  <a:srgbClr val="FFCC00"/>
                </a:solidFill>
              </a:rPr>
              <a:t>ELDERLY with LUNG CANCER</a:t>
            </a:r>
            <a:br>
              <a:rPr lang="en-US" altLang="el-GR" sz="2800" b="1">
                <a:solidFill>
                  <a:srgbClr val="FFCC00"/>
                </a:solidFill>
              </a:rPr>
            </a:br>
            <a:r>
              <a:rPr lang="en-US" altLang="el-GR" sz="2800" b="1">
                <a:solidFill>
                  <a:srgbClr val="FFCC00"/>
                </a:solidFill>
              </a:rPr>
              <a:t>RADIOTHERAPY</a:t>
            </a:r>
            <a:endParaRPr lang="en-GB" altLang="el-GR" sz="2800" b="1">
              <a:solidFill>
                <a:srgbClr val="FFCC00"/>
              </a:solidFill>
            </a:endParaRPr>
          </a:p>
        </p:txBody>
      </p:sp>
      <p:sp>
        <p:nvSpPr>
          <p:cNvPr id="223235" name="Rectangle 3">
            <a:extLst>
              <a:ext uri="{FF2B5EF4-FFF2-40B4-BE49-F238E27FC236}">
                <a16:creationId xmlns:a16="http://schemas.microsoft.com/office/drawing/2014/main" id="{C18C3293-59FE-40CD-A822-491297368E04}"/>
              </a:ext>
            </a:extLst>
          </p:cNvPr>
          <p:cNvSpPr>
            <a:spLocks noChangeArrowheads="1"/>
          </p:cNvSpPr>
          <p:nvPr/>
        </p:nvSpPr>
        <p:spPr bwMode="auto">
          <a:xfrm>
            <a:off x="1485900" y="2140744"/>
            <a:ext cx="8610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lnSpc>
                <a:spcPct val="140000"/>
              </a:lnSpc>
              <a:spcBef>
                <a:spcPct val="20000"/>
              </a:spcBef>
            </a:pPr>
            <a:r>
              <a:rPr lang="en-GB" altLang="el-GR" sz="2200" b="1" dirty="0">
                <a:solidFill>
                  <a:schemeClr val="bg1"/>
                </a:solidFill>
                <a:cs typeface="Times New Roman" panose="02020603050405020304" pitchFamily="18" charset="0"/>
              </a:rPr>
              <a:t>				</a:t>
            </a:r>
            <a:r>
              <a:rPr lang="en-GB" altLang="el-GR" sz="2200" b="1" dirty="0">
                <a:cs typeface="Times New Roman" panose="02020603050405020304" pitchFamily="18" charset="0"/>
              </a:rPr>
              <a:t>&lt;75 y</a:t>
            </a:r>
            <a:r>
              <a:rPr lang="el-GR" altLang="el-GR" sz="2200" b="1" dirty="0">
                <a:cs typeface="Times New Roman" panose="02020603050405020304" pitchFamily="18" charset="0"/>
              </a:rPr>
              <a:t>.</a:t>
            </a:r>
            <a:r>
              <a:rPr lang="en-GB" altLang="el-GR" sz="2200" b="1" dirty="0">
                <a:cs typeface="Times New Roman" panose="02020603050405020304" pitchFamily="18" charset="0"/>
              </a:rPr>
              <a:t>o.	</a:t>
            </a:r>
            <a:r>
              <a:rPr lang="el-GR" altLang="el-GR" sz="2200" b="1" dirty="0">
                <a:cs typeface="Times New Roman" panose="02020603050405020304" pitchFamily="18" charset="0"/>
              </a:rPr>
              <a:t>  </a:t>
            </a:r>
            <a:r>
              <a:rPr lang="en-GB" altLang="el-GR" sz="2200" b="1" dirty="0">
                <a:cs typeface="Times New Roman" panose="02020603050405020304" pitchFamily="18" charset="0"/>
              </a:rPr>
              <a:t>75-79 </a:t>
            </a:r>
            <a:r>
              <a:rPr lang="en-US" altLang="el-GR" sz="2200" b="1" dirty="0">
                <a:cs typeface="Times New Roman" panose="02020603050405020304" pitchFamily="18" charset="0"/>
              </a:rPr>
              <a:t>y</a:t>
            </a:r>
            <a:r>
              <a:rPr lang="en-GB" altLang="el-GR" sz="2200" b="1" dirty="0">
                <a:cs typeface="Times New Roman" panose="02020603050405020304" pitchFamily="18" charset="0"/>
              </a:rPr>
              <a:t>.o.</a:t>
            </a:r>
            <a:r>
              <a:rPr lang="el-GR" altLang="el-GR" sz="2200" b="1" dirty="0">
                <a:cs typeface="Times New Roman" panose="02020603050405020304" pitchFamily="18" charset="0"/>
              </a:rPr>
              <a:t> </a:t>
            </a:r>
            <a:r>
              <a:rPr lang="en-GB" altLang="el-GR" sz="2200" b="1" dirty="0">
                <a:cs typeface="Times New Roman" panose="02020603050405020304" pitchFamily="18" charset="0"/>
              </a:rPr>
              <a:t>	</a:t>
            </a:r>
            <a:r>
              <a:rPr lang="el-GR" altLang="el-GR" sz="2200" b="1" dirty="0">
                <a:cs typeface="Times New Roman" panose="02020603050405020304" pitchFamily="18" charset="0"/>
              </a:rPr>
              <a:t>   </a:t>
            </a:r>
            <a:r>
              <a:rPr lang="en-GB" altLang="el-GR" sz="2200" b="1" dirty="0">
                <a:cs typeface="Times New Roman" panose="02020603050405020304" pitchFamily="18" charset="0"/>
              </a:rPr>
              <a:t>&gt;80 y.o</a:t>
            </a:r>
          </a:p>
          <a:p>
            <a:pPr lvl="1">
              <a:lnSpc>
                <a:spcPct val="140000"/>
              </a:lnSpc>
              <a:spcBef>
                <a:spcPct val="20000"/>
              </a:spcBef>
            </a:pPr>
            <a:r>
              <a:rPr lang="en-GB" altLang="el-GR" sz="2200" b="1" dirty="0">
                <a:cs typeface="Times New Roman" panose="02020603050405020304" pitchFamily="18" charset="0"/>
              </a:rPr>
              <a:t>				206 pts		67 pts		</a:t>
            </a:r>
            <a:r>
              <a:rPr lang="el-GR" altLang="el-GR" sz="2200" b="1" dirty="0">
                <a:cs typeface="Times New Roman" panose="02020603050405020304" pitchFamily="18" charset="0"/>
              </a:rPr>
              <a:t>   </a:t>
            </a:r>
            <a:r>
              <a:rPr lang="en-GB" altLang="el-GR" sz="2200" b="1" dirty="0">
                <a:cs typeface="Times New Roman" panose="02020603050405020304" pitchFamily="18" charset="0"/>
              </a:rPr>
              <a:t>30 pts</a:t>
            </a:r>
          </a:p>
          <a:p>
            <a:pPr lvl="1" algn="ctr">
              <a:lnSpc>
                <a:spcPct val="140000"/>
              </a:lnSpc>
              <a:spcBef>
                <a:spcPct val="20000"/>
              </a:spcBef>
            </a:pPr>
            <a:r>
              <a:rPr lang="en-GB" altLang="el-GR" sz="2200" b="1" dirty="0">
                <a:cs typeface="Times New Roman" panose="02020603050405020304" pitchFamily="18" charset="0"/>
              </a:rPr>
              <a:t>60 Gy in 2 Gy daily standard fractionation </a:t>
            </a:r>
          </a:p>
          <a:p>
            <a:pPr lvl="1">
              <a:lnSpc>
                <a:spcPct val="140000"/>
              </a:lnSpc>
              <a:spcBef>
                <a:spcPct val="20000"/>
              </a:spcBef>
            </a:pPr>
            <a:r>
              <a:rPr lang="en-GB" altLang="el-GR" sz="2200" b="1" dirty="0">
                <a:cs typeface="Times New Roman" panose="02020603050405020304" pitchFamily="18" charset="0"/>
              </a:rPr>
              <a:t> 2 year survival		36%		32%		28%</a:t>
            </a:r>
          </a:p>
          <a:p>
            <a:pPr lvl="1">
              <a:lnSpc>
                <a:spcPct val="140000"/>
              </a:lnSpc>
              <a:spcBef>
                <a:spcPct val="20000"/>
              </a:spcBef>
            </a:pPr>
            <a:r>
              <a:rPr lang="en-GB" altLang="el-GR" sz="2200" b="1" dirty="0">
                <a:cs typeface="Times New Roman" panose="02020603050405020304" pitchFamily="18" charset="0"/>
              </a:rPr>
              <a:t>5 year survival 		12%		13%		4%</a:t>
            </a:r>
          </a:p>
          <a:p>
            <a:pPr lvl="1">
              <a:lnSpc>
                <a:spcPct val="140000"/>
              </a:lnSpc>
              <a:spcBef>
                <a:spcPct val="20000"/>
              </a:spcBef>
            </a:pPr>
            <a:r>
              <a:rPr lang="en-GB" altLang="el-GR" sz="2200" b="1" dirty="0">
                <a:cs typeface="Times New Roman" panose="02020603050405020304" pitchFamily="18" charset="0"/>
              </a:rPr>
              <a:t>Deterioration of PS	</a:t>
            </a:r>
            <a:r>
              <a:rPr lang="el-GR" altLang="el-GR" sz="2200" b="1" dirty="0">
                <a:cs typeface="Times New Roman" panose="02020603050405020304" pitchFamily="18" charset="0"/>
              </a:rPr>
              <a:t> </a:t>
            </a:r>
            <a:r>
              <a:rPr lang="en-GB" altLang="el-GR" sz="2200" b="1" dirty="0">
                <a:cs typeface="Times New Roman" panose="02020603050405020304" pitchFamily="18" charset="0"/>
              </a:rPr>
              <a:t>5%		</a:t>
            </a:r>
            <a:r>
              <a:rPr lang="el-GR" altLang="el-GR" sz="2200" b="1" dirty="0">
                <a:cs typeface="Times New Roman" panose="02020603050405020304" pitchFamily="18" charset="0"/>
              </a:rPr>
              <a:t>  </a:t>
            </a:r>
            <a:r>
              <a:rPr lang="en-GB" altLang="el-GR" sz="2200" b="1" dirty="0">
                <a:cs typeface="Times New Roman" panose="02020603050405020304" pitchFamily="18" charset="0"/>
              </a:rPr>
              <a:t>8%		8%	</a:t>
            </a:r>
          </a:p>
          <a:p>
            <a:pPr lvl="1">
              <a:lnSpc>
                <a:spcPct val="140000"/>
              </a:lnSpc>
              <a:spcBef>
                <a:spcPct val="20000"/>
              </a:spcBef>
            </a:pPr>
            <a:r>
              <a:rPr lang="en-GB" altLang="el-GR" sz="2200" b="1" dirty="0">
                <a:cs typeface="Times New Roman" panose="02020603050405020304" pitchFamily="18" charset="0"/>
              </a:rPr>
              <a:t>Treatment-related deaths	3 (1.4%)	1 (1.4%) 	1 (3.3%)</a:t>
            </a:r>
            <a:endParaRPr lang="en-GB" altLang="el-GR" b="1" dirty="0">
              <a:cs typeface="Times New Roman" panose="02020603050405020304" pitchFamily="18" charset="0"/>
            </a:endParaRPr>
          </a:p>
        </p:txBody>
      </p:sp>
      <p:sp>
        <p:nvSpPr>
          <p:cNvPr id="223236" name="Rectangle 4">
            <a:extLst>
              <a:ext uri="{FF2B5EF4-FFF2-40B4-BE49-F238E27FC236}">
                <a16:creationId xmlns:a16="http://schemas.microsoft.com/office/drawing/2014/main" id="{6B7BCA02-0AB6-4E51-B34A-B874C891428A}"/>
              </a:ext>
            </a:extLst>
          </p:cNvPr>
          <p:cNvSpPr>
            <a:spLocks noChangeArrowheads="1"/>
          </p:cNvSpPr>
          <p:nvPr/>
        </p:nvSpPr>
        <p:spPr bwMode="auto">
          <a:xfrm>
            <a:off x="7487216" y="6415089"/>
            <a:ext cx="3752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l-GR" b="1" dirty="0">
                <a:solidFill>
                  <a:srgbClr val="FF0000"/>
                </a:solidFill>
                <a:cs typeface="Arial" panose="020B0604020202020204" pitchFamily="34" charset="0"/>
              </a:rPr>
              <a:t>Lung Cancer 2001; 32(1): 81-88</a:t>
            </a:r>
            <a:r>
              <a:rPr lang="en-GB" altLang="el-GR" sz="1400" b="1" dirty="0">
                <a:solidFill>
                  <a:srgbClr val="FF0000"/>
                </a:solidFill>
              </a:rPr>
              <a:t> </a:t>
            </a:r>
          </a:p>
        </p:txBody>
      </p:sp>
      <p:sp>
        <p:nvSpPr>
          <p:cNvPr id="223237" name="Text Box 5">
            <a:extLst>
              <a:ext uri="{FF2B5EF4-FFF2-40B4-BE49-F238E27FC236}">
                <a16:creationId xmlns:a16="http://schemas.microsoft.com/office/drawing/2014/main" id="{8E6DD2C1-9C5F-4899-89E1-25C1506BA757}"/>
              </a:ext>
            </a:extLst>
          </p:cNvPr>
          <p:cNvSpPr txBox="1">
            <a:spLocks noChangeArrowheads="1"/>
          </p:cNvSpPr>
          <p:nvPr/>
        </p:nvSpPr>
        <p:spPr bwMode="auto">
          <a:xfrm>
            <a:off x="10077450" y="3810000"/>
            <a:ext cx="7441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l-GR" b="1">
                <a:solidFill>
                  <a:srgbClr val="FF0000"/>
                </a:solidFill>
              </a:rPr>
              <a:t>P=NS</a:t>
            </a:r>
          </a:p>
        </p:txBody>
      </p:sp>
      <p:sp>
        <p:nvSpPr>
          <p:cNvPr id="223238" name="Text Box 6">
            <a:extLst>
              <a:ext uri="{FF2B5EF4-FFF2-40B4-BE49-F238E27FC236}">
                <a16:creationId xmlns:a16="http://schemas.microsoft.com/office/drawing/2014/main" id="{2F2C4B90-7F48-4199-865C-636804F351AA}"/>
              </a:ext>
            </a:extLst>
          </p:cNvPr>
          <p:cNvSpPr txBox="1">
            <a:spLocks noChangeArrowheads="1"/>
          </p:cNvSpPr>
          <p:nvPr/>
        </p:nvSpPr>
        <p:spPr bwMode="auto">
          <a:xfrm>
            <a:off x="10077450" y="4267200"/>
            <a:ext cx="7441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l-GR" b="1">
                <a:solidFill>
                  <a:srgbClr val="FF0000"/>
                </a:solidFill>
              </a:rPr>
              <a:t>P=NS</a:t>
            </a:r>
          </a:p>
        </p:txBody>
      </p:sp>
      <p:sp>
        <p:nvSpPr>
          <p:cNvPr id="223239" name="Text Box 7">
            <a:extLst>
              <a:ext uri="{FF2B5EF4-FFF2-40B4-BE49-F238E27FC236}">
                <a16:creationId xmlns:a16="http://schemas.microsoft.com/office/drawing/2014/main" id="{62FA1E51-1F5B-4E31-941B-B583D4D48629}"/>
              </a:ext>
            </a:extLst>
          </p:cNvPr>
          <p:cNvSpPr txBox="1">
            <a:spLocks noChangeArrowheads="1"/>
          </p:cNvSpPr>
          <p:nvPr/>
        </p:nvSpPr>
        <p:spPr bwMode="auto">
          <a:xfrm>
            <a:off x="10077450" y="4800600"/>
            <a:ext cx="7441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l-GR" b="1">
                <a:solidFill>
                  <a:srgbClr val="FF0000"/>
                </a:solidFill>
              </a:rPr>
              <a:t>P=NS</a:t>
            </a:r>
          </a:p>
        </p:txBody>
      </p:sp>
      <p:sp>
        <p:nvSpPr>
          <p:cNvPr id="223240" name="Text Box 8">
            <a:extLst>
              <a:ext uri="{FF2B5EF4-FFF2-40B4-BE49-F238E27FC236}">
                <a16:creationId xmlns:a16="http://schemas.microsoft.com/office/drawing/2014/main" id="{54AEC9EF-AF51-4850-808C-3D7A1AEE20DB}"/>
              </a:ext>
            </a:extLst>
          </p:cNvPr>
          <p:cNvSpPr txBox="1">
            <a:spLocks noChangeArrowheads="1"/>
          </p:cNvSpPr>
          <p:nvPr/>
        </p:nvSpPr>
        <p:spPr bwMode="auto">
          <a:xfrm>
            <a:off x="10096500" y="5410200"/>
            <a:ext cx="7441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l-GR" b="1">
                <a:solidFill>
                  <a:srgbClr val="FF0000"/>
                </a:solidFill>
              </a:rPr>
              <a:t>P=NS</a:t>
            </a:r>
          </a:p>
        </p:txBody>
      </p:sp>
      <p:sp>
        <p:nvSpPr>
          <p:cNvPr id="223241" name="Rectangle 9">
            <a:extLst>
              <a:ext uri="{FF2B5EF4-FFF2-40B4-BE49-F238E27FC236}">
                <a16:creationId xmlns:a16="http://schemas.microsoft.com/office/drawing/2014/main" id="{3690A7C2-DE14-49DC-9DB5-DF331EAD342D}"/>
              </a:ext>
            </a:extLst>
          </p:cNvPr>
          <p:cNvSpPr>
            <a:spLocks noChangeArrowheads="1"/>
          </p:cNvSpPr>
          <p:nvPr/>
        </p:nvSpPr>
        <p:spPr bwMode="auto">
          <a:xfrm>
            <a:off x="3168713" y="3352800"/>
            <a:ext cx="5708587" cy="313854"/>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l-GR" sz="2200" b="1" dirty="0">
                <a:solidFill>
                  <a:srgbClr val="FF9900"/>
                </a:solidFill>
                <a:cs typeface="Times New Roman" panose="02020603050405020304" pitchFamily="18" charset="0"/>
              </a:rPr>
              <a:t>60 Gy in 2 Gy daily standard fractionation</a:t>
            </a:r>
          </a:p>
        </p:txBody>
      </p:sp>
    </p:spTree>
    <p:extLst>
      <p:ext uri="{BB962C8B-B14F-4D97-AF65-F5344CB8AC3E}">
        <p14:creationId xmlns:p14="http://schemas.microsoft.com/office/powerpoint/2010/main" val="1194934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378F928B-00CB-4C74-A087-7DC3D16062C1}"/>
              </a:ext>
            </a:extLst>
          </p:cNvPr>
          <p:cNvSpPr>
            <a:spLocks noGrp="1" noChangeArrowheads="1"/>
          </p:cNvSpPr>
          <p:nvPr>
            <p:ph type="ctrTitle"/>
          </p:nvPr>
        </p:nvSpPr>
        <p:spPr>
          <a:xfrm>
            <a:off x="2628900" y="152400"/>
            <a:ext cx="6629400" cy="1447800"/>
          </a:xfrm>
        </p:spPr>
        <p:txBody>
          <a:bodyPr anchor="ctr"/>
          <a:lstStyle/>
          <a:p>
            <a:pPr>
              <a:lnSpc>
                <a:spcPct val="160000"/>
              </a:lnSpc>
            </a:pPr>
            <a:r>
              <a:rPr lang="en-US" altLang="el-GR" sz="2800" b="1">
                <a:solidFill>
                  <a:srgbClr val="FFCC00"/>
                </a:solidFill>
              </a:rPr>
              <a:t>ELDERLY with LUNG CANCER</a:t>
            </a:r>
            <a:br>
              <a:rPr lang="en-US" altLang="el-GR" sz="2800" b="1">
                <a:solidFill>
                  <a:srgbClr val="FFCC00"/>
                </a:solidFill>
              </a:rPr>
            </a:br>
            <a:r>
              <a:rPr lang="en-US" altLang="el-GR" sz="2800" b="1">
                <a:solidFill>
                  <a:srgbClr val="FFCC00"/>
                </a:solidFill>
              </a:rPr>
              <a:t>SURGERY</a:t>
            </a:r>
            <a:endParaRPr lang="en-GB" altLang="el-GR" sz="2800" b="1">
              <a:solidFill>
                <a:srgbClr val="FFCC00"/>
              </a:solidFill>
            </a:endParaRPr>
          </a:p>
        </p:txBody>
      </p:sp>
      <p:sp>
        <p:nvSpPr>
          <p:cNvPr id="210947" name="Rectangle 3">
            <a:extLst>
              <a:ext uri="{FF2B5EF4-FFF2-40B4-BE49-F238E27FC236}">
                <a16:creationId xmlns:a16="http://schemas.microsoft.com/office/drawing/2014/main" id="{1AD94E2C-8E2F-49C3-8570-31052E3ADD71}"/>
              </a:ext>
            </a:extLst>
          </p:cNvPr>
          <p:cNvSpPr>
            <a:spLocks noChangeArrowheads="1"/>
          </p:cNvSpPr>
          <p:nvPr/>
        </p:nvSpPr>
        <p:spPr bwMode="auto">
          <a:xfrm>
            <a:off x="1943100" y="2514600"/>
            <a:ext cx="8534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lnSpc>
                <a:spcPct val="120000"/>
              </a:lnSpc>
              <a:spcBef>
                <a:spcPct val="20000"/>
              </a:spcBef>
              <a:buFontTx/>
              <a:buChar char="•"/>
            </a:pPr>
            <a:r>
              <a:rPr lang="en-US" altLang="el-GR" b="1" dirty="0"/>
              <a:t> Age-related:		</a:t>
            </a:r>
            <a:r>
              <a:rPr lang="en-GB" altLang="el-GR" sz="2200" b="1" dirty="0">
                <a:cs typeface="Times New Roman" panose="02020603050405020304" pitchFamily="18" charset="0"/>
              </a:rPr>
              <a:t>&lt; 60 y.o.:	</a:t>
            </a:r>
            <a:r>
              <a:rPr lang="el-GR" altLang="el-GR" sz="2200" b="1" dirty="0">
                <a:cs typeface="Times New Roman" panose="02020603050405020304" pitchFamily="18" charset="0"/>
              </a:rPr>
              <a:t>   </a:t>
            </a:r>
            <a:r>
              <a:rPr lang="en-GB" altLang="el-GR" sz="2200" b="1" dirty="0">
                <a:cs typeface="Times New Roman" panose="02020603050405020304" pitchFamily="18" charset="0"/>
              </a:rPr>
              <a:t>1.3%</a:t>
            </a:r>
          </a:p>
          <a:p>
            <a:pPr lvl="2">
              <a:lnSpc>
                <a:spcPct val="120000"/>
              </a:lnSpc>
              <a:spcBef>
                <a:spcPct val="20000"/>
              </a:spcBef>
            </a:pPr>
            <a:r>
              <a:rPr lang="en-GB" altLang="el-GR" sz="2200" b="1" dirty="0">
                <a:cs typeface="Times New Roman" panose="02020603050405020304" pitchFamily="18" charset="0"/>
              </a:rPr>
              <a:t>			</a:t>
            </a:r>
            <a:r>
              <a:rPr lang="el-GR" altLang="el-GR" sz="2200" b="1" dirty="0">
                <a:cs typeface="Times New Roman" panose="02020603050405020304" pitchFamily="18" charset="0"/>
              </a:rPr>
              <a:t>      </a:t>
            </a:r>
            <a:r>
              <a:rPr lang="en-GB" altLang="el-GR" sz="2200" b="1" u="sng" dirty="0">
                <a:cs typeface="Times New Roman" panose="02020603050405020304" pitchFamily="18" charset="0"/>
              </a:rPr>
              <a:t>60-69 y.o.:</a:t>
            </a:r>
            <a:r>
              <a:rPr lang="el-GR" altLang="el-GR" sz="2200" b="1" u="sng" dirty="0">
                <a:cs typeface="Times New Roman" panose="02020603050405020304" pitchFamily="18" charset="0"/>
              </a:rPr>
              <a:t>   </a:t>
            </a:r>
            <a:r>
              <a:rPr lang="en-GB" altLang="el-GR" sz="2200" b="1" u="sng" dirty="0">
                <a:cs typeface="Times New Roman" panose="02020603050405020304" pitchFamily="18" charset="0"/>
              </a:rPr>
              <a:t>4.1%</a:t>
            </a:r>
          </a:p>
          <a:p>
            <a:pPr lvl="2">
              <a:lnSpc>
                <a:spcPct val="120000"/>
              </a:lnSpc>
              <a:spcBef>
                <a:spcPct val="20000"/>
              </a:spcBef>
            </a:pPr>
            <a:r>
              <a:rPr lang="en-GB" altLang="el-GR" sz="2200" b="1" dirty="0">
                <a:cs typeface="Times New Roman" panose="02020603050405020304" pitchFamily="18" charset="0"/>
              </a:rPr>
              <a:t>			</a:t>
            </a:r>
            <a:r>
              <a:rPr lang="el-GR" altLang="el-GR" sz="2200" b="1" dirty="0">
                <a:cs typeface="Times New Roman" panose="02020603050405020304" pitchFamily="18" charset="0"/>
              </a:rPr>
              <a:t>      </a:t>
            </a:r>
            <a:r>
              <a:rPr lang="en-GB" altLang="el-GR" sz="2200" b="1" u="sng" dirty="0">
                <a:cs typeface="Times New Roman" panose="02020603050405020304" pitchFamily="18" charset="0"/>
              </a:rPr>
              <a:t>&gt; 70 y.o.:	</a:t>
            </a:r>
            <a:r>
              <a:rPr lang="el-GR" altLang="el-GR" sz="2200" b="1" u="sng" dirty="0">
                <a:cs typeface="Times New Roman" panose="02020603050405020304" pitchFamily="18" charset="0"/>
              </a:rPr>
              <a:t>    </a:t>
            </a:r>
            <a:r>
              <a:rPr lang="en-GB" altLang="el-GR" sz="2200" b="1" u="sng" dirty="0">
                <a:cs typeface="Times New Roman" panose="02020603050405020304" pitchFamily="18" charset="0"/>
              </a:rPr>
              <a:t>7.1%</a:t>
            </a:r>
          </a:p>
          <a:p>
            <a:pPr lvl="2">
              <a:lnSpc>
                <a:spcPct val="70000"/>
              </a:lnSpc>
              <a:spcBef>
                <a:spcPct val="20000"/>
              </a:spcBef>
            </a:pPr>
            <a:endParaRPr lang="el-GR" altLang="el-GR" sz="2200" b="1" dirty="0">
              <a:solidFill>
                <a:schemeClr val="bg1"/>
              </a:solidFill>
              <a:cs typeface="Times New Roman" panose="02020603050405020304" pitchFamily="18" charset="0"/>
            </a:endParaRPr>
          </a:p>
        </p:txBody>
      </p:sp>
      <p:sp>
        <p:nvSpPr>
          <p:cNvPr id="210948" name="Rectangle 4">
            <a:extLst>
              <a:ext uri="{FF2B5EF4-FFF2-40B4-BE49-F238E27FC236}">
                <a16:creationId xmlns:a16="http://schemas.microsoft.com/office/drawing/2014/main" id="{10A3FC3B-CC88-43A8-A7A8-D0746716BCBE}"/>
              </a:ext>
            </a:extLst>
          </p:cNvPr>
          <p:cNvSpPr>
            <a:spLocks noChangeArrowheads="1"/>
          </p:cNvSpPr>
          <p:nvPr/>
        </p:nvSpPr>
        <p:spPr bwMode="auto">
          <a:xfrm>
            <a:off x="4003676" y="1766888"/>
            <a:ext cx="41553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800" b="1">
                <a:solidFill>
                  <a:srgbClr val="FF9900"/>
                </a:solidFill>
              </a:rPr>
              <a:t>Postoperative Mortality</a:t>
            </a:r>
            <a:endParaRPr lang="en-GB" altLang="el-GR" sz="2800" b="1">
              <a:solidFill>
                <a:srgbClr val="FF9900"/>
              </a:solidFill>
            </a:endParaRPr>
          </a:p>
        </p:txBody>
      </p:sp>
      <p:sp>
        <p:nvSpPr>
          <p:cNvPr id="210949" name="Rectangle 5">
            <a:extLst>
              <a:ext uri="{FF2B5EF4-FFF2-40B4-BE49-F238E27FC236}">
                <a16:creationId xmlns:a16="http://schemas.microsoft.com/office/drawing/2014/main" id="{28E23F12-6E3E-47B8-92B1-4EE8816DA14E}"/>
              </a:ext>
            </a:extLst>
          </p:cNvPr>
          <p:cNvSpPr>
            <a:spLocks noChangeArrowheads="1"/>
          </p:cNvSpPr>
          <p:nvPr/>
        </p:nvSpPr>
        <p:spPr bwMode="auto">
          <a:xfrm>
            <a:off x="1562100" y="4267200"/>
            <a:ext cx="8229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2">
              <a:lnSpc>
                <a:spcPct val="130000"/>
              </a:lnSpc>
              <a:spcBef>
                <a:spcPct val="20000"/>
              </a:spcBef>
              <a:buFontTx/>
              <a:buChar char="•"/>
            </a:pPr>
            <a:r>
              <a:rPr lang="en-GB" altLang="el-GR" b="1" dirty="0">
                <a:cs typeface="Times New Roman" panose="02020603050405020304" pitchFamily="18" charset="0"/>
              </a:rPr>
              <a:t>Type of Surgery:</a:t>
            </a:r>
            <a:r>
              <a:rPr lang="en-GB" altLang="el-GR" sz="2000" b="1" dirty="0">
                <a:cs typeface="Times New Roman" panose="02020603050405020304" pitchFamily="18" charset="0"/>
              </a:rPr>
              <a:t>	pneumonectomy		11.6%</a:t>
            </a:r>
          </a:p>
          <a:p>
            <a:pPr lvl="1">
              <a:lnSpc>
                <a:spcPct val="130000"/>
              </a:lnSpc>
              <a:spcBef>
                <a:spcPct val="20000"/>
              </a:spcBef>
            </a:pPr>
            <a:r>
              <a:rPr lang="en-GB" altLang="el-GR" sz="2000" b="1" dirty="0">
                <a:cs typeface="Times New Roman" panose="02020603050405020304" pitchFamily="18" charset="0"/>
              </a:rPr>
              <a:t>				</a:t>
            </a:r>
            <a:r>
              <a:rPr lang="el-GR" altLang="el-GR" sz="2000" b="1" dirty="0">
                <a:cs typeface="Times New Roman" panose="02020603050405020304" pitchFamily="18" charset="0"/>
              </a:rPr>
              <a:t>             </a:t>
            </a:r>
            <a:r>
              <a:rPr lang="en-GB" altLang="el-GR" sz="2000" b="1" dirty="0">
                <a:cs typeface="Times New Roman" panose="02020603050405020304" pitchFamily="18" charset="0"/>
              </a:rPr>
              <a:t>lobectomy		</a:t>
            </a:r>
            <a:r>
              <a:rPr lang="el-GR" altLang="el-GR" sz="2000" b="1" dirty="0">
                <a:cs typeface="Times New Roman" panose="02020603050405020304" pitchFamily="18" charset="0"/>
              </a:rPr>
              <a:t>             </a:t>
            </a:r>
            <a:r>
              <a:rPr lang="en-GB" altLang="el-GR" sz="2000" b="1" dirty="0">
                <a:cs typeface="Times New Roman" panose="02020603050405020304" pitchFamily="18" charset="0"/>
              </a:rPr>
              <a:t>4.2%</a:t>
            </a:r>
          </a:p>
          <a:p>
            <a:pPr lvl="1">
              <a:lnSpc>
                <a:spcPct val="130000"/>
              </a:lnSpc>
              <a:spcBef>
                <a:spcPct val="20000"/>
              </a:spcBef>
            </a:pPr>
            <a:r>
              <a:rPr lang="en-GB" altLang="el-GR" sz="2000" b="1" dirty="0">
                <a:cs typeface="Times New Roman" panose="02020603050405020304" pitchFamily="18" charset="0"/>
              </a:rPr>
              <a:t>				</a:t>
            </a:r>
            <a:r>
              <a:rPr lang="el-GR" altLang="el-GR" sz="2000" b="1" dirty="0">
                <a:cs typeface="Times New Roman" panose="02020603050405020304" pitchFamily="18" charset="0"/>
              </a:rPr>
              <a:t>             </a:t>
            </a:r>
            <a:r>
              <a:rPr lang="en-GB" altLang="el-GR" sz="2000" b="1" dirty="0">
                <a:cs typeface="Times New Roman" panose="02020603050405020304" pitchFamily="18" charset="0"/>
              </a:rPr>
              <a:t>segmentectomy		3.7%</a:t>
            </a:r>
            <a:endParaRPr lang="en-GB" altLang="el-GR" sz="2200" b="1" dirty="0">
              <a:cs typeface="Times New Roman" panose="02020603050405020304" pitchFamily="18" charset="0"/>
            </a:endParaRPr>
          </a:p>
        </p:txBody>
      </p:sp>
      <p:sp>
        <p:nvSpPr>
          <p:cNvPr id="210951" name="Rectangle 7">
            <a:extLst>
              <a:ext uri="{FF2B5EF4-FFF2-40B4-BE49-F238E27FC236}">
                <a16:creationId xmlns:a16="http://schemas.microsoft.com/office/drawing/2014/main" id="{3B8A3B64-205C-42A9-8CD8-ADEEBCE18C3B}"/>
              </a:ext>
            </a:extLst>
          </p:cNvPr>
          <p:cNvSpPr>
            <a:spLocks noChangeArrowheads="1"/>
          </p:cNvSpPr>
          <p:nvPr/>
        </p:nvSpPr>
        <p:spPr bwMode="auto">
          <a:xfrm>
            <a:off x="7822194" y="6338889"/>
            <a:ext cx="3264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l-GR" b="1">
                <a:solidFill>
                  <a:srgbClr val="FF0000"/>
                </a:solidFill>
                <a:cs typeface="Arial" panose="020B0604020202020204" pitchFamily="34" charset="0"/>
              </a:rPr>
              <a:t>Surgery 2002; 131: 242-8</a:t>
            </a:r>
            <a:r>
              <a:rPr lang="en-GB" altLang="el-GR" sz="1400" b="1">
                <a:solidFill>
                  <a:srgbClr val="FF0000"/>
                </a:solidFill>
              </a:rPr>
              <a:t> </a:t>
            </a:r>
          </a:p>
        </p:txBody>
      </p:sp>
    </p:spTree>
    <p:extLst>
      <p:ext uri="{BB962C8B-B14F-4D97-AF65-F5344CB8AC3E}">
        <p14:creationId xmlns:p14="http://schemas.microsoft.com/office/powerpoint/2010/main" val="1275212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4B43BA69-14B4-41CF-81D8-8B8DDB8DC59B}"/>
              </a:ext>
            </a:extLst>
          </p:cNvPr>
          <p:cNvSpPr>
            <a:spLocks noGrp="1" noChangeArrowheads="1"/>
          </p:cNvSpPr>
          <p:nvPr>
            <p:ph type="ctrTitle"/>
          </p:nvPr>
        </p:nvSpPr>
        <p:spPr>
          <a:xfrm>
            <a:off x="3619500" y="304800"/>
            <a:ext cx="4876800" cy="914400"/>
          </a:xfrm>
        </p:spPr>
        <p:txBody>
          <a:bodyPr anchor="ctr"/>
          <a:lstStyle/>
          <a:p>
            <a:pPr>
              <a:lnSpc>
                <a:spcPct val="120000"/>
              </a:lnSpc>
            </a:pPr>
            <a:r>
              <a:rPr lang="el-GR" altLang="el-GR" sz="3200" b="1" dirty="0">
                <a:solidFill>
                  <a:srgbClr val="FFCC00"/>
                </a:solidFill>
                <a:latin typeface="Calibri" panose="020F0502020204030204" pitchFamily="34" charset="0"/>
                <a:cs typeface="Calibri" panose="020F0502020204030204" pitchFamily="34" charset="0"/>
              </a:rPr>
              <a:t>ΣΥΜΠΕΡΑΣΜΑΤΑ</a:t>
            </a:r>
            <a:endParaRPr lang="en-GB" altLang="el-GR" sz="3200" b="1" dirty="0">
              <a:solidFill>
                <a:srgbClr val="FFCC00"/>
              </a:solidFill>
              <a:latin typeface="Calibri" panose="020F0502020204030204" pitchFamily="34" charset="0"/>
              <a:cs typeface="Calibri" panose="020F0502020204030204" pitchFamily="34" charset="0"/>
            </a:endParaRPr>
          </a:p>
        </p:txBody>
      </p:sp>
      <p:sp>
        <p:nvSpPr>
          <p:cNvPr id="288771" name="Rectangle 3">
            <a:extLst>
              <a:ext uri="{FF2B5EF4-FFF2-40B4-BE49-F238E27FC236}">
                <a16:creationId xmlns:a16="http://schemas.microsoft.com/office/drawing/2014/main" id="{64621B15-09BF-40D3-B35F-3E8D45AFA075}"/>
              </a:ext>
            </a:extLst>
          </p:cNvPr>
          <p:cNvSpPr>
            <a:spLocks noChangeArrowheads="1"/>
          </p:cNvSpPr>
          <p:nvPr/>
        </p:nvSpPr>
        <p:spPr bwMode="auto">
          <a:xfrm>
            <a:off x="1748118" y="1676400"/>
            <a:ext cx="850078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n-US" altLang="el-GR" sz="2000" b="1" dirty="0">
                <a:latin typeface="Calibri" panose="020F0502020204030204" pitchFamily="34" charset="0"/>
                <a:cs typeface="Calibri" panose="020F0502020204030204" pitchFamily="34" charset="0"/>
              </a:rPr>
              <a:t> </a:t>
            </a:r>
            <a:r>
              <a:rPr lang="el-GR" altLang="el-GR" sz="2400" b="1" dirty="0">
                <a:latin typeface="Calibri" panose="020F0502020204030204" pitchFamily="34" charset="0"/>
                <a:cs typeface="Calibri" panose="020F0502020204030204" pitchFamily="34" charset="0"/>
              </a:rPr>
              <a:t>Η ηλικία δεν αποτελεί παράγοντα πρόγνωσης.</a:t>
            </a:r>
          </a:p>
          <a:p>
            <a:pPr>
              <a:lnSpc>
                <a:spcPct val="150000"/>
              </a:lnSpc>
              <a:spcBef>
                <a:spcPct val="20000"/>
              </a:spcBef>
            </a:pPr>
            <a:r>
              <a:rPr lang="el-GR" altLang="el-GR" sz="2400" b="1" dirty="0">
                <a:latin typeface="Calibri" panose="020F0502020204030204" pitchFamily="34" charset="0"/>
                <a:cs typeface="Calibri" panose="020F0502020204030204" pitchFamily="34" charset="0"/>
              </a:rPr>
              <a:t>  Η φυσική κατάσταση αποτελεί παράγοντα πρόγνωσης</a:t>
            </a:r>
            <a:r>
              <a:rPr lang="el-GR" altLang="el-GR" sz="2400" b="1" dirty="0"/>
              <a:t>.</a:t>
            </a:r>
            <a:endParaRPr lang="en-GB" altLang="el-GR" sz="2400" b="1" dirty="0"/>
          </a:p>
        </p:txBody>
      </p:sp>
      <p:sp>
        <p:nvSpPr>
          <p:cNvPr id="288772" name="Rectangle 4">
            <a:extLst>
              <a:ext uri="{FF2B5EF4-FFF2-40B4-BE49-F238E27FC236}">
                <a16:creationId xmlns:a16="http://schemas.microsoft.com/office/drawing/2014/main" id="{8B96CFA8-5F0B-46D3-9462-32C9E3E93E63}"/>
              </a:ext>
            </a:extLst>
          </p:cNvPr>
          <p:cNvSpPr>
            <a:spLocks noChangeArrowheads="1"/>
          </p:cNvSpPr>
          <p:nvPr/>
        </p:nvSpPr>
        <p:spPr bwMode="auto">
          <a:xfrm>
            <a:off x="1658471" y="4562947"/>
            <a:ext cx="8209429" cy="115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l-GR" altLang="el-GR" b="1" dirty="0">
                <a:latin typeface="Calibri" panose="020F0502020204030204" pitchFamily="34" charset="0"/>
                <a:cs typeface="Calibri" panose="020F0502020204030204" pitchFamily="34" charset="0"/>
              </a:rPr>
              <a:t> </a:t>
            </a:r>
            <a:r>
              <a:rPr lang="el-GR" altLang="el-GR" sz="2400" b="1" dirty="0">
                <a:latin typeface="Calibri" panose="020F0502020204030204" pitchFamily="34" charset="0"/>
                <a:cs typeface="Calibri" panose="020F0502020204030204" pitchFamily="34" charset="0"/>
              </a:rPr>
              <a:t>Χρειάζονται ειδικά σχεδιασμένες κλινικές μελέτες</a:t>
            </a:r>
            <a:r>
              <a:rPr lang="en-US" altLang="el-GR" sz="2400" b="1" dirty="0">
                <a:latin typeface="Calibri" panose="020F0502020204030204" pitchFamily="34" charset="0"/>
                <a:cs typeface="Calibri" panose="020F0502020204030204" pitchFamily="34" charset="0"/>
              </a:rPr>
              <a:t>.</a:t>
            </a:r>
            <a:endParaRPr lang="en-GB" altLang="el-GR" sz="2400" b="1" dirty="0">
              <a:latin typeface="Calibri" panose="020F0502020204030204" pitchFamily="34" charset="0"/>
              <a:cs typeface="Calibri" panose="020F0502020204030204" pitchFamily="34" charset="0"/>
            </a:endParaRPr>
          </a:p>
        </p:txBody>
      </p:sp>
      <p:sp>
        <p:nvSpPr>
          <p:cNvPr id="288773" name="Rectangle 5">
            <a:extLst>
              <a:ext uri="{FF2B5EF4-FFF2-40B4-BE49-F238E27FC236}">
                <a16:creationId xmlns:a16="http://schemas.microsoft.com/office/drawing/2014/main" id="{CE14692A-4743-49F8-BA64-21B45A2C4793}"/>
              </a:ext>
            </a:extLst>
          </p:cNvPr>
          <p:cNvSpPr>
            <a:spLocks noChangeArrowheads="1"/>
          </p:cNvSpPr>
          <p:nvPr/>
        </p:nvSpPr>
        <p:spPr bwMode="auto">
          <a:xfrm>
            <a:off x="1658471" y="3200400"/>
            <a:ext cx="889522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n-US" altLang="el-GR" sz="2400" b="1" dirty="0">
                <a:latin typeface="Calibri" panose="020F0502020204030204" pitchFamily="34" charset="0"/>
                <a:cs typeface="Calibri" panose="020F0502020204030204" pitchFamily="34" charset="0"/>
              </a:rPr>
              <a:t> </a:t>
            </a:r>
            <a:r>
              <a:rPr lang="el-GR" altLang="el-GR" sz="2400" b="1" dirty="0">
                <a:latin typeface="Calibri" panose="020F0502020204030204" pitchFamily="34" charset="0"/>
                <a:cs typeface="Calibri" panose="020F0502020204030204" pitchFamily="34" charset="0"/>
              </a:rPr>
              <a:t>Η προχωρημένη ηλικία από μόνη της, δεν πρέπει να αποτελεί αιτία αποστέρησης της ενδεδειγμένης θεραπείας</a:t>
            </a:r>
            <a:r>
              <a:rPr lang="en-US" altLang="el-GR" sz="2400" b="1" dirty="0">
                <a:latin typeface="Calibri" panose="020F0502020204030204" pitchFamily="34" charset="0"/>
                <a:cs typeface="Calibri" panose="020F0502020204030204" pitchFamily="34" charset="0"/>
              </a:rPr>
              <a:t>.</a:t>
            </a:r>
            <a:endParaRPr lang="en-GB" altLang="el-G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5078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 calcmode="lin" valueType="num">
                                      <p:cBhvr additive="base">
                                        <p:cTn id="7" dur="500" fill="hold"/>
                                        <p:tgtEl>
                                          <p:spTgt spid="288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8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8771">
                                            <p:txEl>
                                              <p:pRg st="1" end="1"/>
                                            </p:txEl>
                                          </p:spTgt>
                                        </p:tgtEl>
                                        <p:attrNameLst>
                                          <p:attrName>style.visibility</p:attrName>
                                        </p:attrNameLst>
                                      </p:cBhvr>
                                      <p:to>
                                        <p:strVal val="visible"/>
                                      </p:to>
                                    </p:set>
                                    <p:anim calcmode="lin" valueType="num">
                                      <p:cBhvr additive="base">
                                        <p:cTn id="13" dur="500" fill="hold"/>
                                        <p:tgtEl>
                                          <p:spTgt spid="288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8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8773">
                                            <p:txEl>
                                              <p:pRg st="0" end="0"/>
                                            </p:txEl>
                                          </p:spTgt>
                                        </p:tgtEl>
                                        <p:attrNameLst>
                                          <p:attrName>style.visibility</p:attrName>
                                        </p:attrNameLst>
                                      </p:cBhvr>
                                      <p:to>
                                        <p:strVal val="visible"/>
                                      </p:to>
                                    </p:set>
                                    <p:anim calcmode="lin" valueType="num">
                                      <p:cBhvr additive="base">
                                        <p:cTn id="19" dur="500" fill="hold"/>
                                        <p:tgtEl>
                                          <p:spTgt spid="2887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87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8772">
                                            <p:txEl>
                                              <p:pRg st="0" end="0"/>
                                            </p:txEl>
                                          </p:spTgt>
                                        </p:tgtEl>
                                        <p:attrNameLst>
                                          <p:attrName>style.visibility</p:attrName>
                                        </p:attrNameLst>
                                      </p:cBhvr>
                                      <p:to>
                                        <p:strVal val="visible"/>
                                      </p:to>
                                    </p:set>
                                    <p:anim calcmode="lin" valueType="num">
                                      <p:cBhvr additive="base">
                                        <p:cTn id="25" dur="500" fill="hold"/>
                                        <p:tgtEl>
                                          <p:spTgt spid="28877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877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P spid="288772" grpId="0" build="p" autoUpdateAnimBg="0"/>
      <p:bldP spid="28877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F4F0D54-C7F0-4868-958E-3C4C844290D2}"/>
              </a:ext>
            </a:extLst>
          </p:cNvPr>
          <p:cNvSpPr>
            <a:spLocks noGrp="1"/>
          </p:cNvSpPr>
          <p:nvPr>
            <p:ph idx="1"/>
          </p:nvPr>
        </p:nvSpPr>
        <p:spPr/>
        <p:txBody>
          <a:bodyPr>
            <a:normAutofit/>
          </a:bodyPr>
          <a:lstStyle/>
          <a:p>
            <a:r>
              <a:rPr lang="el-GR" sz="2400" b="1" dirty="0">
                <a:solidFill>
                  <a:schemeClr val="accent2"/>
                </a:solidFill>
                <a:latin typeface="Calibri" panose="020F0502020204030204" pitchFamily="34" charset="0"/>
                <a:cs typeface="Calibri" panose="020F0502020204030204" pitchFamily="34" charset="0"/>
              </a:rPr>
              <a:t>Δεν ανέχονται το ίδιο όλοι οι ηλικιωμένοι  τις αντικαρκινικές θεραπείες</a:t>
            </a:r>
            <a:r>
              <a:rPr lang="el-GR" sz="2400" dirty="0">
                <a:latin typeface="Calibri" panose="020F0502020204030204" pitchFamily="34" charset="0"/>
                <a:cs typeface="Calibri" panose="020F0502020204030204" pitchFamily="34" charset="0"/>
              </a:rPr>
              <a:t> και κρίσιμος παράγοντας γι’ αυτό είναι τα </a:t>
            </a:r>
            <a:r>
              <a:rPr lang="el-GR" sz="2400" u="sng" dirty="0">
                <a:latin typeface="Calibri" panose="020F0502020204030204" pitchFamily="34" charset="0"/>
                <a:cs typeface="Calibri" panose="020F0502020204030204" pitchFamily="34" charset="0"/>
              </a:rPr>
              <a:t>συμπαρομαρτούντα νοσήματα </a:t>
            </a:r>
            <a:r>
              <a:rPr lang="el-GR" sz="2400" dirty="0">
                <a:latin typeface="Calibri" panose="020F0502020204030204" pitchFamily="34" charset="0"/>
                <a:cs typeface="Calibri" panose="020F0502020204030204" pitchFamily="34" charset="0"/>
              </a:rPr>
              <a:t>που εμφανίζουν πέρα από τις </a:t>
            </a:r>
            <a:r>
              <a:rPr lang="el-GR" sz="2400" i="1" dirty="0">
                <a:solidFill>
                  <a:srgbClr val="FFC000"/>
                </a:solidFill>
                <a:latin typeface="Calibri" panose="020F0502020204030204" pitchFamily="34" charset="0"/>
                <a:cs typeface="Calibri" panose="020F0502020204030204" pitchFamily="34" charset="0"/>
              </a:rPr>
              <a:t>φυσιολογικές φθορές </a:t>
            </a:r>
            <a:r>
              <a:rPr lang="el-GR" sz="2400" dirty="0">
                <a:latin typeface="Calibri" panose="020F0502020204030204" pitchFamily="34" charset="0"/>
                <a:cs typeface="Calibri" panose="020F0502020204030204" pitchFamily="34" charset="0"/>
              </a:rPr>
              <a:t>στη λειτουργία των οργάνων, </a:t>
            </a:r>
            <a:r>
              <a:rPr lang="el-GR" sz="2400" i="1" dirty="0">
                <a:solidFill>
                  <a:srgbClr val="FFC000"/>
                </a:solidFill>
                <a:latin typeface="Calibri" panose="020F0502020204030204" pitchFamily="34" charset="0"/>
                <a:cs typeface="Calibri" panose="020F0502020204030204" pitchFamily="34" charset="0"/>
              </a:rPr>
              <a:t>την</a:t>
            </a:r>
            <a:r>
              <a:rPr lang="el-GR" sz="2400" dirty="0">
                <a:latin typeface="Calibri" panose="020F0502020204030204" pitchFamily="34" charset="0"/>
                <a:cs typeface="Calibri" panose="020F0502020204030204" pitchFamily="34" charset="0"/>
              </a:rPr>
              <a:t> </a:t>
            </a:r>
            <a:r>
              <a:rPr lang="el-GR" sz="2400" dirty="0">
                <a:solidFill>
                  <a:srgbClr val="FFC000"/>
                </a:solidFill>
                <a:latin typeface="Calibri" panose="020F0502020204030204" pitchFamily="34" charset="0"/>
                <a:cs typeface="Calibri" panose="020F0502020204030204" pitchFamily="34" charset="0"/>
              </a:rPr>
              <a:t> </a:t>
            </a:r>
            <a:r>
              <a:rPr lang="el-GR" sz="2400" i="1" dirty="0">
                <a:solidFill>
                  <a:srgbClr val="FFC000"/>
                </a:solidFill>
                <a:latin typeface="Calibri" panose="020F0502020204030204" pitchFamily="34" charset="0"/>
                <a:cs typeface="Calibri" panose="020F0502020204030204" pitchFamily="34" charset="0"/>
              </a:rPr>
              <a:t>αδυναμία</a:t>
            </a:r>
            <a:r>
              <a:rPr lang="el-GR" sz="2400" dirty="0">
                <a:solidFill>
                  <a:srgbClr val="FFC000"/>
                </a:solidFill>
                <a:latin typeface="Calibri" panose="020F0502020204030204" pitchFamily="34" charset="0"/>
                <a:cs typeface="Calibri" panose="020F0502020204030204" pitchFamily="34" charset="0"/>
              </a:rPr>
              <a:t>, </a:t>
            </a:r>
            <a:r>
              <a:rPr lang="el-GR" sz="2400" i="1" dirty="0">
                <a:solidFill>
                  <a:srgbClr val="FFC000"/>
                </a:solidFill>
                <a:latin typeface="Calibri" panose="020F0502020204030204" pitchFamily="34" charset="0"/>
                <a:cs typeface="Calibri" panose="020F0502020204030204" pitchFamily="34" charset="0"/>
              </a:rPr>
              <a:t>τη</a:t>
            </a:r>
            <a:r>
              <a:rPr lang="el-GR" sz="2400" dirty="0">
                <a:solidFill>
                  <a:srgbClr val="FFC000"/>
                </a:solidFill>
                <a:latin typeface="Calibri" panose="020F0502020204030204" pitchFamily="34" charset="0"/>
                <a:cs typeface="Calibri" panose="020F0502020204030204" pitchFamily="34" charset="0"/>
              </a:rPr>
              <a:t> </a:t>
            </a:r>
            <a:r>
              <a:rPr lang="el-GR" sz="2400" i="1" dirty="0">
                <a:solidFill>
                  <a:srgbClr val="FFC000"/>
                </a:solidFill>
                <a:latin typeface="Calibri" panose="020F0502020204030204" pitchFamily="34" charset="0"/>
                <a:cs typeface="Calibri" panose="020F0502020204030204" pitchFamily="34" charset="0"/>
              </a:rPr>
              <a:t>μειωμένη πρόσληψη τροφής</a:t>
            </a:r>
            <a:r>
              <a:rPr lang="en-US" sz="2400" i="1" dirty="0">
                <a:solidFill>
                  <a:srgbClr val="FFC000"/>
                </a:solidFill>
                <a:latin typeface="Calibri" panose="020F0502020204030204" pitchFamily="34" charset="0"/>
                <a:cs typeface="Calibri" panose="020F0502020204030204" pitchFamily="34" charset="0"/>
              </a:rPr>
              <a:t>,</a:t>
            </a:r>
            <a:r>
              <a:rPr lang="el-GR" sz="2400" i="1" dirty="0">
                <a:solidFill>
                  <a:srgbClr val="FFC000"/>
                </a:solidFill>
                <a:latin typeface="Calibri" panose="020F0502020204030204" pitchFamily="34" charset="0"/>
                <a:cs typeface="Calibri" panose="020F0502020204030204" pitchFamily="34" charset="0"/>
              </a:rPr>
              <a:t> την απώλεια βάρους αλλά και την κατάθλιψη </a:t>
            </a:r>
            <a:r>
              <a:rPr lang="el-GR" sz="2400" dirty="0">
                <a:latin typeface="Calibri" panose="020F0502020204030204" pitchFamily="34" charset="0"/>
                <a:cs typeface="Calibri" panose="020F0502020204030204" pitchFamily="34" charset="0"/>
              </a:rPr>
              <a:t>που χαρακτηρίζουν την τρίτη ηλικία και οδηγούν στη μείωση της δύναμης άρα και στην ελάττωση των δραστηριοτήτων.</a:t>
            </a:r>
          </a:p>
        </p:txBody>
      </p:sp>
    </p:spTree>
    <p:extLst>
      <p:ext uri="{BB962C8B-B14F-4D97-AF65-F5344CB8AC3E}">
        <p14:creationId xmlns:p14="http://schemas.microsoft.com/office/powerpoint/2010/main" val="1089490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323F25-1993-41F5-91FE-A9189C09029F}"/>
              </a:ext>
            </a:extLst>
          </p:cNvPr>
          <p:cNvSpPr>
            <a:spLocks noGrp="1"/>
          </p:cNvSpPr>
          <p:nvPr>
            <p:ph type="title"/>
          </p:nvPr>
        </p:nvSpPr>
        <p:spPr>
          <a:xfrm>
            <a:off x="4958080" y="5088048"/>
            <a:ext cx="5092754" cy="1333072"/>
          </a:xfrm>
        </p:spPr>
        <p:txBody>
          <a:bodyPr/>
          <a:lstStyle/>
          <a:p>
            <a:r>
              <a:rPr lang="en-US" sz="1600" i="1" dirty="0"/>
              <a:t>Lung cancer 2013 Vol 82,lssue 2 (266-270)</a:t>
            </a:r>
            <a:endParaRPr lang="el-GR" sz="1600" i="1" dirty="0"/>
          </a:p>
        </p:txBody>
      </p:sp>
      <p:sp>
        <p:nvSpPr>
          <p:cNvPr id="3" name="Θέση περιεχομένου 2">
            <a:extLst>
              <a:ext uri="{FF2B5EF4-FFF2-40B4-BE49-F238E27FC236}">
                <a16:creationId xmlns:a16="http://schemas.microsoft.com/office/drawing/2014/main" id="{F8E4C250-F53D-44CF-9DA7-2E04A203D4FA}"/>
              </a:ext>
            </a:extLst>
          </p:cNvPr>
          <p:cNvSpPr>
            <a:spLocks noGrp="1"/>
          </p:cNvSpPr>
          <p:nvPr>
            <p:ph idx="1"/>
          </p:nvPr>
        </p:nvSpPr>
        <p:spPr>
          <a:xfrm>
            <a:off x="1103312" y="2408222"/>
            <a:ext cx="8946541" cy="2027976"/>
          </a:xfrm>
        </p:spPr>
        <p:txBody>
          <a:bodyPr/>
          <a:lstStyle/>
          <a:p>
            <a:r>
              <a:rPr lang="el-GR" dirty="0"/>
              <a:t>Η ΑΚΘ ως μονοθεραπεία σε υπερήλικες ανεγχείρητου σταδίου ΙΙΙ </a:t>
            </a:r>
            <a:r>
              <a:rPr lang="en-US" dirty="0"/>
              <a:t>NSCLC</a:t>
            </a:r>
            <a:r>
              <a:rPr lang="el-GR" dirty="0"/>
              <a:t> βελτίωσε τα αποτελέσματα αν και αυξήθηκαν οι παρενέργειες. Ο κίνδυνος θανάτου από τη θεραπεία απαιτεί προσεκτική επιλογή των ασθενών(εξατομίκευση). </a:t>
            </a:r>
          </a:p>
        </p:txBody>
      </p:sp>
    </p:spTree>
    <p:extLst>
      <p:ext uri="{BB962C8B-B14F-4D97-AF65-F5344CB8AC3E}">
        <p14:creationId xmlns:p14="http://schemas.microsoft.com/office/powerpoint/2010/main" val="2124490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1" name="Rectangle 3">
            <a:extLst>
              <a:ext uri="{FF2B5EF4-FFF2-40B4-BE49-F238E27FC236}">
                <a16:creationId xmlns:a16="http://schemas.microsoft.com/office/drawing/2014/main" id="{B2F420D5-6F49-436C-ACB9-217407692C2F}"/>
              </a:ext>
            </a:extLst>
          </p:cNvPr>
          <p:cNvSpPr>
            <a:spLocks noGrp="1" noChangeArrowheads="1"/>
          </p:cNvSpPr>
          <p:nvPr>
            <p:ph type="subTitle" idx="1"/>
          </p:nvPr>
        </p:nvSpPr>
        <p:spPr>
          <a:xfrm>
            <a:off x="2095500" y="2971800"/>
            <a:ext cx="8229600" cy="1219200"/>
          </a:xfrm>
        </p:spPr>
        <p:txBody>
          <a:bodyPr>
            <a:normAutofit fontScale="92500" lnSpcReduction="20000"/>
          </a:bodyPr>
          <a:lstStyle/>
          <a:p>
            <a:pPr algn="l">
              <a:lnSpc>
                <a:spcPct val="150000"/>
              </a:lnSpc>
            </a:pPr>
            <a:r>
              <a:rPr lang="en-US" altLang="el-GR" sz="3200" b="1" dirty="0">
                <a:solidFill>
                  <a:schemeClr val="bg1"/>
                </a:solidFill>
                <a:effectLst>
                  <a:outerShdw blurRad="38100" dist="38100" dir="2700000" algn="tl">
                    <a:srgbClr val="000000"/>
                  </a:outerShdw>
                </a:effectLst>
                <a:cs typeface="Times New Roman" panose="02020603050405020304" pitchFamily="18" charset="0"/>
              </a:rPr>
              <a:t> </a:t>
            </a:r>
            <a:r>
              <a:rPr lang="el-GR" altLang="el-GR" sz="3200" b="1" dirty="0">
                <a:solidFill>
                  <a:schemeClr val="accent3"/>
                </a:solidFill>
                <a:effectLst>
                  <a:outerShdw blurRad="38100" dist="38100" dir="2700000" algn="tl">
                    <a:srgbClr val="000000"/>
                  </a:outerShdw>
                </a:effectLst>
              </a:rPr>
              <a:t>Η γήρανση είναι εξατομικευμενο φαινομενο</a:t>
            </a:r>
            <a:endParaRPr lang="en-GB" altLang="el-GR" sz="3200" b="1" dirty="0">
              <a:solidFill>
                <a:schemeClr val="accent3"/>
              </a:solidFill>
              <a:effectLst>
                <a:outerShdw blurRad="38100" dist="38100" dir="2700000" algn="tl">
                  <a:srgbClr val="000000"/>
                </a:outerShdw>
              </a:effectLst>
            </a:endParaRPr>
          </a:p>
        </p:txBody>
      </p:sp>
    </p:spTree>
    <p:extLst>
      <p:ext uri="{BB962C8B-B14F-4D97-AF65-F5344CB8AC3E}">
        <p14:creationId xmlns:p14="http://schemas.microsoft.com/office/powerpoint/2010/main" val="969845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 calcmode="lin" valueType="num">
                                      <p:cBhvr>
                                        <p:cTn id="7" dur="500" fill="hold"/>
                                        <p:tgtEl>
                                          <p:spTgt spid="145411">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45411">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41867BC-EC44-4C8C-A8ED-FD7CD308249D}"/>
              </a:ext>
            </a:extLst>
          </p:cNvPr>
          <p:cNvSpPr>
            <a:spLocks noGrp="1"/>
          </p:cNvSpPr>
          <p:nvPr>
            <p:ph idx="1"/>
          </p:nvPr>
        </p:nvSpPr>
        <p:spPr>
          <a:xfrm>
            <a:off x="1103312" y="1123950"/>
            <a:ext cx="8946541" cy="5124449"/>
          </a:xfrm>
        </p:spPr>
        <p:txBody>
          <a:bodyPr>
            <a:normAutofit/>
          </a:bodyPr>
          <a:lstStyle/>
          <a:p>
            <a:r>
              <a:rPr lang="el-GR" sz="2400" dirty="0">
                <a:latin typeface="Calibri" panose="020F0502020204030204" pitchFamily="34" charset="0"/>
                <a:cs typeface="Calibri" panose="020F0502020204030204" pitchFamily="34" charset="0"/>
              </a:rPr>
              <a:t>Με τη βοήθεια εξειδικευμένων εξετάσεων προσδιορίζουμε  πλέον </a:t>
            </a:r>
            <a:r>
              <a:rPr lang="el-GR" sz="2400" b="1" dirty="0">
                <a:solidFill>
                  <a:schemeClr val="accent2"/>
                </a:solidFill>
                <a:latin typeface="Calibri" panose="020F0502020204030204" pitchFamily="34" charset="0"/>
                <a:cs typeface="Calibri" panose="020F0502020204030204" pitchFamily="34" charset="0"/>
              </a:rPr>
              <a:t>την μορφή </a:t>
            </a:r>
            <a:r>
              <a:rPr lang="el-GR" sz="2400" dirty="0">
                <a:latin typeface="Calibri" panose="020F0502020204030204" pitchFamily="34" charset="0"/>
                <a:cs typeface="Calibri" panose="020F0502020204030204" pitchFamily="34" charset="0"/>
              </a:rPr>
              <a:t>αλλά και </a:t>
            </a:r>
            <a:r>
              <a:rPr lang="el-GR" sz="2400" b="1" dirty="0">
                <a:latin typeface="Calibri" panose="020F0502020204030204" pitchFamily="34" charset="0"/>
                <a:cs typeface="Calibri" panose="020F0502020204030204" pitchFamily="34" charset="0"/>
              </a:rPr>
              <a:t> </a:t>
            </a:r>
            <a:r>
              <a:rPr lang="el-GR" sz="2400" b="1" dirty="0">
                <a:solidFill>
                  <a:schemeClr val="accent2"/>
                </a:solidFill>
                <a:latin typeface="Calibri" panose="020F0502020204030204" pitchFamily="34" charset="0"/>
                <a:cs typeface="Calibri" panose="020F0502020204030204" pitchFamily="34" charset="0"/>
              </a:rPr>
              <a:t>την αναγκαιότητα της θεραπείας </a:t>
            </a:r>
            <a:r>
              <a:rPr lang="el-GR" sz="2400" dirty="0">
                <a:latin typeface="Calibri" panose="020F0502020204030204" pitchFamily="34" charset="0"/>
                <a:cs typeface="Calibri" panose="020F0502020204030204" pitchFamily="34" charset="0"/>
              </a:rPr>
              <a:t>αλλά και </a:t>
            </a:r>
            <a:r>
              <a:rPr lang="el-GR" sz="2400" b="1" dirty="0">
                <a:solidFill>
                  <a:schemeClr val="accent2"/>
                </a:solidFill>
                <a:latin typeface="Calibri" panose="020F0502020204030204" pitchFamily="34" charset="0"/>
                <a:cs typeface="Calibri" panose="020F0502020204030204" pitchFamily="34" charset="0"/>
              </a:rPr>
              <a:t>προσδόκιμο ενός ασθενή</a:t>
            </a:r>
            <a:r>
              <a:rPr lang="el-GR"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Ειδικά ερωτηματολόγια μας βοηθούν  </a:t>
            </a:r>
            <a:r>
              <a:rPr lang="el-GR" sz="2400" b="1" dirty="0">
                <a:solidFill>
                  <a:srgbClr val="FFC000"/>
                </a:solidFill>
                <a:latin typeface="Calibri" panose="020F0502020204030204" pitchFamily="34" charset="0"/>
                <a:cs typeface="Calibri" panose="020F0502020204030204" pitchFamily="34" charset="0"/>
              </a:rPr>
              <a:t>να κατηγοριοποιήσουμε την κατάσταση του ηλικιωμένου </a:t>
            </a:r>
            <a:r>
              <a:rPr lang="el-GR" sz="2400" dirty="0">
                <a:latin typeface="Calibri" panose="020F0502020204030204" pitchFamily="34" charset="0"/>
                <a:cs typeface="Calibri" panose="020F0502020204030204" pitchFamily="34" charset="0"/>
              </a:rPr>
              <a:t>ασθενούς και να ζυγίσουμε το </a:t>
            </a:r>
            <a:r>
              <a:rPr lang="el-GR" sz="2400" i="1" dirty="0">
                <a:solidFill>
                  <a:srgbClr val="FFC000"/>
                </a:solidFill>
                <a:latin typeface="Calibri" panose="020F0502020204030204" pitchFamily="34" charset="0"/>
                <a:cs typeface="Calibri" panose="020F0502020204030204" pitchFamily="34" charset="0"/>
              </a:rPr>
              <a:t>πιθανό όφελος της θεραπείας αλλά και τις πιθανές παρενέργειες </a:t>
            </a:r>
            <a:r>
              <a:rPr lang="el-GR" sz="2400" dirty="0">
                <a:latin typeface="Calibri" panose="020F0502020204030204" pitchFamily="34" charset="0"/>
                <a:cs typeface="Calibri" panose="020F0502020204030204" pitchFamily="34" charset="0"/>
              </a:rPr>
              <a:t>που μπορεί να θέσουν σε δοκιμασία την ανοχή του ασθενή. </a:t>
            </a:r>
          </a:p>
        </p:txBody>
      </p:sp>
    </p:spTree>
    <p:extLst>
      <p:ext uri="{BB962C8B-B14F-4D97-AF65-F5344CB8AC3E}">
        <p14:creationId xmlns:p14="http://schemas.microsoft.com/office/powerpoint/2010/main" val="198159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Τρίτη ηλικία: Το σύμπλεγμα του ουρανού» του Θανάση Πάνου | schooltime.gr">
            <a:extLst>
              <a:ext uri="{FF2B5EF4-FFF2-40B4-BE49-F238E27FC236}">
                <a16:creationId xmlns:a16="http://schemas.microsoft.com/office/drawing/2014/main" id="{3576FD31-C98E-4B64-807E-C4248D2F3A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870" y="495138"/>
            <a:ext cx="2987012" cy="34137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ο αργό περπάτημα στην τρίτη ηλικία ίσως είναι ενδεικτικό νοητικής  διαταραχής - Healthview">
            <a:extLst>
              <a:ext uri="{FF2B5EF4-FFF2-40B4-BE49-F238E27FC236}">
                <a16:creationId xmlns:a16="http://schemas.microsoft.com/office/drawing/2014/main" id="{5C05F98D-6098-4720-8944-8A92C8CDF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067" y="736246"/>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ΜΑΡΙΑΝΘΗ: Τρίτη Ηλικία">
            <a:extLst>
              <a:ext uri="{FF2B5EF4-FFF2-40B4-BE49-F238E27FC236}">
                <a16:creationId xmlns:a16="http://schemas.microsoft.com/office/drawing/2014/main" id="{483B152D-A5C6-4FAC-A249-4ED36CEDA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489" y="98866"/>
            <a:ext cx="2908639" cy="47294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Η Διατροφή και η Άσκηση στην Τρίτη Ηλικία - PHARMACY management ΚΑΙ  ΕΠΙΚΟΙΝΩΝΙΑ">
            <a:extLst>
              <a:ext uri="{FF2B5EF4-FFF2-40B4-BE49-F238E27FC236}">
                <a16:creationId xmlns:a16="http://schemas.microsoft.com/office/drawing/2014/main" id="{076641B5-BDB4-4E37-91BA-FF12E08C8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525" y="2671763"/>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Άσκηση? Γιατί να μην είναι και για την τρίτη ηλικία?">
            <a:extLst>
              <a:ext uri="{FF2B5EF4-FFF2-40B4-BE49-F238E27FC236}">
                <a16:creationId xmlns:a16="http://schemas.microsoft.com/office/drawing/2014/main" id="{8206282C-578D-4F0C-9B0F-471F8B8842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51" y="4186238"/>
            <a:ext cx="3726115" cy="209360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Διακοπές στην τρίτη ηλικία: ο τουρισμός της ωρίμασης - ΕΜΠΡΟΣ">
            <a:extLst>
              <a:ext uri="{FF2B5EF4-FFF2-40B4-BE49-F238E27FC236}">
                <a16:creationId xmlns:a16="http://schemas.microsoft.com/office/drawing/2014/main" id="{FFF4418C-8F08-4B54-9B95-F54073F467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9280" y="4514294"/>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80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85729B-CB35-47FA-B897-00D786D29395}"/>
              </a:ext>
            </a:extLst>
          </p:cNvPr>
          <p:cNvSpPr>
            <a:spLocks noGrp="1"/>
          </p:cNvSpPr>
          <p:nvPr>
            <p:ph type="title"/>
          </p:nvPr>
        </p:nvSpPr>
        <p:spPr>
          <a:xfrm>
            <a:off x="962983" y="235435"/>
            <a:ext cx="9404723" cy="1400530"/>
          </a:xfrm>
        </p:spPr>
        <p:txBody>
          <a:bodyPr/>
          <a:lstStyle/>
          <a:p>
            <a:r>
              <a:rPr lang="el-GR" sz="2800" dirty="0">
                <a:solidFill>
                  <a:schemeClr val="accent3"/>
                </a:solidFill>
                <a:latin typeface="Calibri" panose="020F0502020204030204" pitchFamily="34" charset="0"/>
                <a:cs typeface="Calibri" panose="020F0502020204030204" pitchFamily="34" charset="0"/>
              </a:rPr>
              <a:t>Τα βασικά ερωτήματα που πρέπει να απαντήσει ο ειδικός, έχοντας μπροστά του έναν ηλικιωμένο ασθενή με καρκίνο, είναι:</a:t>
            </a:r>
            <a:br>
              <a:rPr lang="el-GR" sz="2800" dirty="0"/>
            </a:br>
            <a:endParaRPr lang="el-GR" sz="2800" dirty="0"/>
          </a:p>
        </p:txBody>
      </p:sp>
      <p:sp>
        <p:nvSpPr>
          <p:cNvPr id="3" name="Θέση περιεχομένου 2">
            <a:extLst>
              <a:ext uri="{FF2B5EF4-FFF2-40B4-BE49-F238E27FC236}">
                <a16:creationId xmlns:a16="http://schemas.microsoft.com/office/drawing/2014/main" id="{954B94DB-4ED0-4A9D-9168-916ECF2F1527}"/>
              </a:ext>
            </a:extLst>
          </p:cNvPr>
          <p:cNvSpPr>
            <a:spLocks noGrp="1"/>
          </p:cNvSpPr>
          <p:nvPr>
            <p:ph idx="1"/>
          </p:nvPr>
        </p:nvSpPr>
        <p:spPr/>
        <p:txBody>
          <a:bodyPr/>
          <a:lstStyle/>
          <a:p>
            <a:r>
              <a:rPr lang="el-GR" sz="2400" dirty="0">
                <a:latin typeface="Calibri" panose="020F0502020204030204" pitchFamily="34" charset="0"/>
                <a:cs typeface="Calibri" panose="020F0502020204030204" pitchFamily="34" charset="0"/>
              </a:rPr>
              <a:t>Ο ασθενής θα πεθάνει από τον ίδιο τον καρκίνο ή από άλλα αίτια;</a:t>
            </a:r>
          </a:p>
          <a:p>
            <a:r>
              <a:rPr lang="el-GR" sz="2400" dirty="0">
                <a:latin typeface="Calibri" panose="020F0502020204030204" pitchFamily="34" charset="0"/>
                <a:cs typeface="Calibri" panose="020F0502020204030204" pitchFamily="34" charset="0"/>
              </a:rPr>
              <a:t>Ο ασθενής θα έχει συμπτώματα και θα υποφέρει από τον καρκίνο του κατά τη διάρκεια της ζωής του;</a:t>
            </a:r>
          </a:p>
          <a:p>
            <a:r>
              <a:rPr lang="el-GR" sz="2400" dirty="0">
                <a:latin typeface="Calibri" panose="020F0502020204030204" pitchFamily="34" charset="0"/>
                <a:cs typeface="Calibri" panose="020F0502020204030204" pitchFamily="34" charset="0"/>
              </a:rPr>
              <a:t>Μπορεί ο ασθενής να υποβληθεί στους ενδεικνυόμενους θεραπευτικούς χειρισμούς;</a:t>
            </a:r>
          </a:p>
          <a:p>
            <a:pPr marL="0" indent="0">
              <a:buNone/>
            </a:pPr>
            <a:endParaRPr lang="el-GR" dirty="0"/>
          </a:p>
        </p:txBody>
      </p:sp>
    </p:spTree>
    <p:extLst>
      <p:ext uri="{BB962C8B-B14F-4D97-AF65-F5344CB8AC3E}">
        <p14:creationId xmlns:p14="http://schemas.microsoft.com/office/powerpoint/2010/main" val="2950236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4BBEDB-4C9A-4C50-8599-C9CF2921BCBE}"/>
              </a:ext>
            </a:extLst>
          </p:cNvPr>
          <p:cNvSpPr>
            <a:spLocks noGrp="1"/>
          </p:cNvSpPr>
          <p:nvPr>
            <p:ph idx="1"/>
          </p:nvPr>
        </p:nvSpPr>
        <p:spPr>
          <a:xfrm>
            <a:off x="1103312" y="2018924"/>
            <a:ext cx="8946541" cy="4229476"/>
          </a:xfrm>
        </p:spPr>
        <p:txBody>
          <a:bodyPr>
            <a:normAutofit/>
          </a:bodyPr>
          <a:lstStyle/>
          <a:p>
            <a:pPr marL="0" indent="0">
              <a:buNone/>
            </a:pPr>
            <a:r>
              <a:rPr lang="el-GR" sz="2400" dirty="0">
                <a:solidFill>
                  <a:schemeClr val="accent3"/>
                </a:solidFill>
                <a:latin typeface="Calibri" panose="020F0502020204030204" pitchFamily="34" charset="0"/>
                <a:cs typeface="Calibri" panose="020F0502020204030204" pitchFamily="34" charset="0"/>
              </a:rPr>
              <a:t>Με σειρά κριτηρίων που έχουν θεσπιστεί επιχειρούμε</a:t>
            </a:r>
            <a:r>
              <a:rPr lang="en-US" sz="2400" dirty="0">
                <a:solidFill>
                  <a:schemeClr val="accent3"/>
                </a:solidFill>
                <a:latin typeface="Calibri" panose="020F0502020204030204" pitchFamily="34" charset="0"/>
                <a:cs typeface="Calibri" panose="020F0502020204030204" pitchFamily="34" charset="0"/>
              </a:rPr>
              <a:t>: </a:t>
            </a:r>
          </a:p>
          <a:p>
            <a:pPr>
              <a:buFont typeface="Wingdings" panose="05000000000000000000" pitchFamily="2" charset="2"/>
              <a:buChar char="Ø"/>
            </a:pPr>
            <a:r>
              <a:rPr lang="el-GR" sz="2400" dirty="0">
                <a:latin typeface="Calibri" panose="020F0502020204030204" pitchFamily="34" charset="0"/>
                <a:cs typeface="Calibri" panose="020F0502020204030204" pitchFamily="34" charset="0"/>
              </a:rPr>
              <a:t> να  </a:t>
            </a:r>
            <a:r>
              <a:rPr lang="el-GR" sz="2400" u="sng" dirty="0">
                <a:latin typeface="Calibri" panose="020F0502020204030204" pitchFamily="34" charset="0"/>
                <a:cs typeface="Calibri" panose="020F0502020204030204" pitchFamily="34" charset="0"/>
              </a:rPr>
              <a:t>διαγνώσουμε την αντοχή του ασθενούς </a:t>
            </a:r>
            <a:r>
              <a:rPr lang="el-GR" sz="2400" dirty="0">
                <a:latin typeface="Calibri" panose="020F0502020204030204" pitchFamily="34" charset="0"/>
                <a:cs typeface="Calibri" panose="020F0502020204030204" pitchFamily="34" charset="0"/>
              </a:rPr>
              <a:t>σε συγκεκριμένες θεραπείες, </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l-GR" sz="2400" dirty="0">
                <a:latin typeface="Calibri" panose="020F0502020204030204" pitchFamily="34" charset="0"/>
                <a:cs typeface="Calibri" panose="020F0502020204030204" pitchFamily="34" charset="0"/>
              </a:rPr>
              <a:t>τη </a:t>
            </a:r>
            <a:r>
              <a:rPr lang="el-GR" sz="2400" u="sng" dirty="0">
                <a:latin typeface="Calibri" panose="020F0502020204030204" pitchFamily="34" charset="0"/>
                <a:cs typeface="Calibri" panose="020F0502020204030204" pitchFamily="34" charset="0"/>
              </a:rPr>
              <a:t>βιολογική και την λειτουργική κατάστασή </a:t>
            </a:r>
            <a:r>
              <a:rPr lang="el-GR" sz="2400" dirty="0">
                <a:latin typeface="Calibri" panose="020F0502020204030204" pitchFamily="34" charset="0"/>
                <a:cs typeface="Calibri" panose="020F0502020204030204" pitchFamily="34" charset="0"/>
              </a:rPr>
              <a:t>του και</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l-GR" sz="2400" dirty="0">
                <a:latin typeface="Calibri" panose="020F0502020204030204" pitchFamily="34" charset="0"/>
                <a:cs typeface="Calibri" panose="020F0502020204030204" pitchFamily="34" charset="0"/>
              </a:rPr>
              <a:t> να του παρέχουμε σταδιακή και προσαρμοσμένη ενημέρωση και </a:t>
            </a:r>
            <a:r>
              <a:rPr lang="el-GR" sz="2400" u="sng" dirty="0">
                <a:latin typeface="Calibri" panose="020F0502020204030204" pitchFamily="34" charset="0"/>
                <a:cs typeface="Calibri" panose="020F0502020204030204" pitchFamily="34" charset="0"/>
              </a:rPr>
              <a:t>φροντίδα,</a:t>
            </a:r>
            <a:r>
              <a:rPr lang="el-GR" sz="2400" dirty="0">
                <a:latin typeface="Calibri" panose="020F0502020204030204" pitchFamily="34" charset="0"/>
                <a:cs typeface="Calibri" panose="020F0502020204030204" pitchFamily="34" charset="0"/>
              </a:rPr>
              <a:t> σε μία περίοδο της ζωής του που ο καρκίνος του κάνει να αισθάνεται φοβισμένος, ανήμπορος και ευάλωτος.</a:t>
            </a:r>
          </a:p>
        </p:txBody>
      </p:sp>
    </p:spTree>
    <p:extLst>
      <p:ext uri="{BB962C8B-B14F-4D97-AF65-F5344CB8AC3E}">
        <p14:creationId xmlns:p14="http://schemas.microsoft.com/office/powerpoint/2010/main" val="829207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A382C91C-0CA7-468A-B11D-1B598AFEC545}"/>
              </a:ext>
            </a:extLst>
          </p:cNvPr>
          <p:cNvSpPr>
            <a:spLocks noGrp="1" noChangeArrowheads="1"/>
          </p:cNvSpPr>
          <p:nvPr>
            <p:ph type="title"/>
          </p:nvPr>
        </p:nvSpPr>
        <p:spPr>
          <a:xfrm>
            <a:off x="2209800" y="361950"/>
            <a:ext cx="7772400" cy="584200"/>
          </a:xfrm>
        </p:spPr>
        <p:txBody>
          <a:bodyPr/>
          <a:lstStyle/>
          <a:p>
            <a:pPr>
              <a:defRPr/>
            </a:pPr>
            <a:r>
              <a:rPr lang="el-GR" sz="3200" dirty="0">
                <a:solidFill>
                  <a:schemeClr val="accent3"/>
                </a:solidFill>
                <a:latin typeface="Calibri" panose="020F0502020204030204" pitchFamily="34" charset="0"/>
                <a:cs typeface="Calibri" panose="020F0502020204030204" pitchFamily="34" charset="0"/>
              </a:rPr>
              <a:t>ΣΥΜΠΕΡΑΣΜΑΤΑ</a:t>
            </a:r>
            <a:r>
              <a:rPr lang="el-GR" sz="4000" dirty="0"/>
              <a:t> </a:t>
            </a:r>
          </a:p>
        </p:txBody>
      </p:sp>
      <p:sp>
        <p:nvSpPr>
          <p:cNvPr id="102403" name="Rectangle 3">
            <a:extLst>
              <a:ext uri="{FF2B5EF4-FFF2-40B4-BE49-F238E27FC236}">
                <a16:creationId xmlns:a16="http://schemas.microsoft.com/office/drawing/2014/main" id="{714FBEC3-18F2-4AB7-B954-8202E5D76455}"/>
              </a:ext>
            </a:extLst>
          </p:cNvPr>
          <p:cNvSpPr>
            <a:spLocks noGrp="1" noChangeArrowheads="1"/>
          </p:cNvSpPr>
          <p:nvPr>
            <p:ph type="body" idx="1"/>
          </p:nvPr>
        </p:nvSpPr>
        <p:spPr>
          <a:xfrm>
            <a:off x="2209800" y="1892174"/>
            <a:ext cx="7772400" cy="3994276"/>
          </a:xfrm>
        </p:spPr>
        <p:txBody>
          <a:bodyPr>
            <a:normAutofit/>
          </a:bodyPr>
          <a:lstStyle/>
          <a:p>
            <a:pPr>
              <a:defRPr/>
            </a:pPr>
            <a:r>
              <a:rPr lang="el-GR" b="1" dirty="0">
                <a:latin typeface="Calibri" panose="020F0502020204030204" pitchFamily="34" charset="0"/>
                <a:cs typeface="Calibri" panose="020F0502020204030204" pitchFamily="34" charset="0"/>
              </a:rPr>
              <a:t>Η </a:t>
            </a:r>
            <a:r>
              <a:rPr lang="el-GR" b="1" u="sng" dirty="0">
                <a:latin typeface="Calibri" panose="020F0502020204030204" pitchFamily="34" charset="0"/>
                <a:cs typeface="Calibri" panose="020F0502020204030204" pitchFamily="34" charset="0"/>
              </a:rPr>
              <a:t>συν νοσηρότητα</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επηρεάζει το προσδόκιμο - η φυσιολογική φθορά των βιολογικών λειτουργιών με την πάροδο της ηλικίας διαφέρει από άτομο σε άτομο και εκδηλώνεται με διάφορες μορφές, έτσι ώστε είναι δύσκολο να εκτιμηθεί με μόνο κριτήριο την χρονολογική ηλικία.</a:t>
            </a:r>
          </a:p>
          <a:p>
            <a:pPr>
              <a:defRPr/>
            </a:pPr>
            <a:r>
              <a:rPr lang="el-GR" b="1" u="sng" dirty="0">
                <a:latin typeface="Calibri" panose="020F0502020204030204" pitchFamily="34" charset="0"/>
                <a:cs typeface="Calibri" panose="020F0502020204030204" pitchFamily="34" charset="0"/>
              </a:rPr>
              <a:t>Τα γηριατρικά σύνδρομα </a:t>
            </a:r>
            <a:r>
              <a:rPr lang="el-GR" dirty="0">
                <a:latin typeface="Calibri" panose="020F0502020204030204" pitchFamily="34" charset="0"/>
                <a:cs typeface="Calibri" panose="020F0502020204030204" pitchFamily="34" charset="0"/>
              </a:rPr>
              <a:t>μπορούν να επιλέξουν τη θεραπεία του καρκίνου αλλά και η θεραπεία του καρκίνου μπορεί να χειροτερέψει τα γηριατρικά σύνδρομα. </a:t>
            </a:r>
          </a:p>
          <a:p>
            <a:pPr>
              <a:defRPr/>
            </a:pPr>
            <a:r>
              <a:rPr lang="el-GR" dirty="0">
                <a:latin typeface="Calibri" panose="020F0502020204030204" pitchFamily="34" charset="0"/>
                <a:cs typeface="Calibri" panose="020F0502020204030204" pitchFamily="34" charset="0"/>
              </a:rPr>
              <a:t>Η άποψη ότι όλοι ή τουλάχιστον οι περισσότεροι ηλικιωμένοι είναι τόσο </a:t>
            </a:r>
            <a:r>
              <a:rPr lang="el-GR" b="1" u="sng" dirty="0">
                <a:latin typeface="Calibri" panose="020F0502020204030204" pitchFamily="34" charset="0"/>
                <a:cs typeface="Calibri" panose="020F0502020204030204" pitchFamily="34" charset="0"/>
              </a:rPr>
              <a:t>καταβεβλημένοι</a:t>
            </a:r>
            <a:r>
              <a:rPr lang="el-GR" dirty="0">
                <a:latin typeface="Calibri" panose="020F0502020204030204" pitchFamily="34" charset="0"/>
                <a:cs typeface="Calibri" panose="020F0502020204030204" pitchFamily="34" charset="0"/>
              </a:rPr>
              <a:t> ώστε να μην επιδέχονται την καθιερωμένη θεραπεία είναι αβάσιμη.</a:t>
            </a:r>
          </a:p>
          <a:p>
            <a:pPr>
              <a:defRPr/>
            </a:pPr>
            <a:r>
              <a:rPr lang="el-GR" b="1" u="sng" dirty="0">
                <a:latin typeface="Calibri" panose="020F0502020204030204" pitchFamily="34" charset="0"/>
                <a:cs typeface="Calibri" panose="020F0502020204030204" pitchFamily="34" charset="0"/>
              </a:rPr>
              <a:t>Νέα θεραπευτικά πρωτόκολλα</a:t>
            </a:r>
            <a:r>
              <a:rPr lang="el-GR"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96214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3BC9DA1-413E-4EB5-82DD-7F0BDC4B60AC}"/>
              </a:ext>
            </a:extLst>
          </p:cNvPr>
          <p:cNvSpPr>
            <a:spLocks noGrp="1"/>
          </p:cNvSpPr>
          <p:nvPr>
            <p:ph idx="1"/>
          </p:nvPr>
        </p:nvSpPr>
        <p:spPr/>
        <p:txBody>
          <a:bodyPr>
            <a:normAutofit/>
          </a:bodyPr>
          <a:lstStyle/>
          <a:p>
            <a:r>
              <a:rPr lang="el-GR" sz="3200" b="1" dirty="0"/>
              <a:t>Θεραπεύουμε ασθενείς και όχι ασθένειες</a:t>
            </a:r>
          </a:p>
        </p:txBody>
      </p:sp>
    </p:spTree>
    <p:extLst>
      <p:ext uri="{BB962C8B-B14F-4D97-AF65-F5344CB8AC3E}">
        <p14:creationId xmlns:p14="http://schemas.microsoft.com/office/powerpoint/2010/main" val="4085014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6111" y="5373216"/>
            <a:ext cx="9404723" cy="964210"/>
          </a:xfrm>
        </p:spPr>
        <p:txBody>
          <a:bodyPr>
            <a:normAutofit/>
          </a:bodyPr>
          <a:lstStyle/>
          <a:p>
            <a:pPr algn="ctr"/>
            <a:r>
              <a:rPr lang="el-GR" sz="2000" b="1" i="1" dirty="0">
                <a:solidFill>
                  <a:schemeClr val="tx1"/>
                </a:solidFill>
                <a:effectLst>
                  <a:reflection blurRad="12700" stA="48000" endA="300" endPos="55000" dir="5400000" sy="-90000" algn="bl" rotWithShape="0"/>
                </a:effectLst>
                <a:latin typeface="Arial" pitchFamily="34" charset="0"/>
                <a:cs typeface="Arial" pitchFamily="34" charset="0"/>
              </a:rPr>
              <a:t>                                                                                 Ιπποκράτους</a:t>
            </a:r>
            <a:r>
              <a:rPr lang="el-GR" sz="2400" b="1" i="1" dirty="0">
                <a:solidFill>
                  <a:schemeClr val="tx1"/>
                </a:solidFill>
                <a:effectLst>
                  <a:reflection blurRad="12700" stA="48000" endA="300" endPos="55000" dir="5400000" sy="-90000" algn="bl" rotWithShape="0"/>
                </a:effectLst>
                <a:latin typeface="Arial" pitchFamily="34" charset="0"/>
                <a:cs typeface="Arial" pitchFamily="34" charset="0"/>
              </a:rPr>
              <a:t> </a:t>
            </a:r>
            <a:r>
              <a:rPr lang="el-GR" sz="2000" b="1" i="1" dirty="0">
                <a:solidFill>
                  <a:schemeClr val="tx1"/>
                </a:solidFill>
                <a:effectLst>
                  <a:reflection blurRad="12700" stA="48000" endA="300" endPos="55000" dir="5400000" sy="-90000" algn="bl" rotWithShape="0"/>
                </a:effectLst>
                <a:latin typeface="Arial" pitchFamily="34" charset="0"/>
                <a:cs typeface="Arial" pitchFamily="34" charset="0"/>
              </a:rPr>
              <a:t>αφορισμοί</a:t>
            </a:r>
            <a:r>
              <a:rPr lang="el-GR" sz="2400" b="1" i="1" dirty="0">
                <a:solidFill>
                  <a:schemeClr val="tx1"/>
                </a:solidFill>
                <a:effectLst>
                  <a:reflection blurRad="12700" stA="48000" endA="300" endPos="55000" dir="5400000" sy="-90000" algn="bl" rotWithShape="0"/>
                </a:effectLst>
                <a:latin typeface="Arial" pitchFamily="34" charset="0"/>
                <a:cs typeface="Arial" pitchFamily="34" charset="0"/>
              </a:rPr>
              <a:t> </a:t>
            </a:r>
            <a:r>
              <a:rPr lang="en-US" sz="2400" b="1" i="1" dirty="0">
                <a:solidFill>
                  <a:schemeClr val="tx1"/>
                </a:solidFill>
                <a:effectLst>
                  <a:reflection blurRad="12700" stA="48000" endA="300" endPos="55000" dir="5400000" sy="-90000" algn="bl" rotWithShape="0"/>
                </a:effectLst>
                <a:latin typeface="Arial" pitchFamily="34" charset="0"/>
                <a:cs typeface="Arial" pitchFamily="34" charset="0"/>
              </a:rPr>
              <a:t>(</a:t>
            </a:r>
            <a:r>
              <a:rPr lang="el-GR" sz="2000" b="1" i="1" dirty="0">
                <a:solidFill>
                  <a:schemeClr val="tx1"/>
                </a:solidFill>
                <a:effectLst>
                  <a:reflection blurRad="12700" stA="48000" endA="300" endPos="55000" dir="5400000" sy="-90000" algn="bl" rotWithShape="0"/>
                </a:effectLst>
                <a:latin typeface="Arial" pitchFamily="34" charset="0"/>
                <a:cs typeface="Arial" pitchFamily="34" charset="0"/>
              </a:rPr>
              <a:t>16</a:t>
            </a:r>
            <a:r>
              <a:rPr lang="en-US" sz="2000" b="1" i="1" dirty="0">
                <a:solidFill>
                  <a:schemeClr val="tx1"/>
                </a:solidFill>
                <a:effectLst>
                  <a:reflection blurRad="12700" stA="48000" endA="300" endPos="55000" dir="5400000" sy="-90000" algn="bl" rotWithShape="0"/>
                </a:effectLst>
                <a:latin typeface="Arial" pitchFamily="34" charset="0"/>
                <a:cs typeface="Arial" pitchFamily="34" charset="0"/>
              </a:rPr>
              <a:t>)</a:t>
            </a:r>
            <a:endParaRPr lang="el-GR" sz="2400" b="1" i="1" dirty="0">
              <a:solidFill>
                <a:schemeClr val="tx1"/>
              </a:solidFill>
              <a:effectLst>
                <a:reflection blurRad="12700" stA="48000" endA="300" endPos="55000" dir="5400000" sy="-90000" algn="bl" rotWithShape="0"/>
              </a:effectLst>
              <a:latin typeface="Arial" pitchFamily="34" charset="0"/>
              <a:cs typeface="Arial" pitchFamily="34" charset="0"/>
            </a:endParaRPr>
          </a:p>
        </p:txBody>
      </p:sp>
      <p:sp>
        <p:nvSpPr>
          <p:cNvPr id="3" name="2 - Θέση περιεχομένου"/>
          <p:cNvSpPr>
            <a:spLocks noGrp="1"/>
          </p:cNvSpPr>
          <p:nvPr>
            <p:ph idx="1"/>
          </p:nvPr>
        </p:nvSpPr>
        <p:spPr>
          <a:xfrm>
            <a:off x="2018923" y="2326741"/>
            <a:ext cx="6093301" cy="3046475"/>
          </a:xfrm>
        </p:spPr>
        <p:txBody>
          <a:bodyPr>
            <a:normAutofit/>
          </a:bodyPr>
          <a:lstStyle/>
          <a:p>
            <a:pPr algn="ctr">
              <a:buNone/>
            </a:pPr>
            <a:r>
              <a:rPr lang="el-GR" sz="2400" b="1" dirty="0">
                <a:solidFill>
                  <a:srgbClr val="FF0000"/>
                </a:solidFill>
                <a:latin typeface="Arial" pitchFamily="34" charset="0"/>
                <a:cs typeface="Arial" pitchFamily="34" charset="0"/>
              </a:rPr>
              <a:t>       Να θεραπεύεις ενίοτε,</a:t>
            </a:r>
          </a:p>
          <a:p>
            <a:pPr algn="ctr">
              <a:buNone/>
            </a:pPr>
            <a:r>
              <a:rPr lang="el-GR" sz="2400" b="1" dirty="0">
                <a:solidFill>
                  <a:srgbClr val="FF0000"/>
                </a:solidFill>
                <a:latin typeface="Arial" pitchFamily="34" charset="0"/>
                <a:cs typeface="Arial" pitchFamily="34" charset="0"/>
              </a:rPr>
              <a:t>  </a:t>
            </a:r>
          </a:p>
          <a:p>
            <a:pPr algn="ctr">
              <a:buNone/>
            </a:pPr>
            <a:r>
              <a:rPr lang="el-GR" sz="2400" b="1" dirty="0">
                <a:solidFill>
                  <a:srgbClr val="FF0000"/>
                </a:solidFill>
                <a:latin typeface="Arial" pitchFamily="34" charset="0"/>
                <a:cs typeface="Arial" pitchFamily="34" charset="0"/>
              </a:rPr>
              <a:t>       να ανακουφίζεις συχνά,</a:t>
            </a:r>
          </a:p>
          <a:p>
            <a:pPr algn="ctr">
              <a:buNone/>
            </a:pPr>
            <a:endParaRPr lang="el-GR" sz="2400" b="1" dirty="0">
              <a:solidFill>
                <a:srgbClr val="FF0000"/>
              </a:solidFill>
              <a:latin typeface="Arial" pitchFamily="34" charset="0"/>
              <a:cs typeface="Arial" pitchFamily="34" charset="0"/>
            </a:endParaRPr>
          </a:p>
          <a:p>
            <a:pPr algn="ctr">
              <a:buNone/>
            </a:pPr>
            <a:r>
              <a:rPr lang="el-GR" sz="2400" b="1" dirty="0">
                <a:solidFill>
                  <a:srgbClr val="FF0000"/>
                </a:solidFill>
                <a:latin typeface="Arial" pitchFamily="34" charset="0"/>
                <a:cs typeface="Arial" pitchFamily="34" charset="0"/>
              </a:rPr>
              <a:t>       να φροντίζεις πάντα .</a:t>
            </a:r>
          </a:p>
        </p:txBody>
      </p:sp>
    </p:spTree>
    <p:extLst>
      <p:ext uri="{BB962C8B-B14F-4D97-AF65-F5344CB8AC3E}">
        <p14:creationId xmlns:p14="http://schemas.microsoft.com/office/powerpoint/2010/main" val="3788519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ημειώσεις Νεοελληνικής Λογοτεχνίας του Κωνσταντίνου Μάντη: Έκθεση Α΄  Λυκείου: Τρίτη ηλικία [Τράπεζα Θεμάτων]">
            <a:extLst>
              <a:ext uri="{FF2B5EF4-FFF2-40B4-BE49-F238E27FC236}">
                <a16:creationId xmlns:a16="http://schemas.microsoft.com/office/drawing/2014/main" id="{2DE4F274-4389-48F7-A466-DC0FB536B9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5050" y="1966611"/>
            <a:ext cx="4500187" cy="32978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αι επειδή τους αγαπάμε... Τρίτη ηλικία - Πρώτη λατρεία">
            <a:extLst>
              <a:ext uri="{FF2B5EF4-FFF2-40B4-BE49-F238E27FC236}">
                <a16:creationId xmlns:a16="http://schemas.microsoft.com/office/drawing/2014/main" id="{80203ED6-8CC8-48EE-AF77-0D11A0AD3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81" y="134697"/>
            <a:ext cx="3416013" cy="25818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Κατάθλιψη και Τρίτη Ηλικία">
            <a:extLst>
              <a:ext uri="{FF2B5EF4-FFF2-40B4-BE49-F238E27FC236}">
                <a16:creationId xmlns:a16="http://schemas.microsoft.com/office/drawing/2014/main" id="{3857592B-D6C3-4F19-9BE2-4425DD9C3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02" y="3243934"/>
            <a:ext cx="3917305" cy="235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00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954CB8-F0C8-4489-8F44-A46FED8B65F0}"/>
              </a:ext>
            </a:extLst>
          </p:cNvPr>
          <p:cNvSpPr>
            <a:spLocks noGrp="1"/>
          </p:cNvSpPr>
          <p:nvPr>
            <p:ph type="title"/>
          </p:nvPr>
        </p:nvSpPr>
        <p:spPr>
          <a:xfrm>
            <a:off x="3041964" y="452718"/>
            <a:ext cx="7008870" cy="1400530"/>
          </a:xfrm>
        </p:spPr>
        <p:txBody>
          <a:bodyPr/>
          <a:lstStyle/>
          <a:p>
            <a:r>
              <a:rPr lang="el-GR" sz="32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“ΩΦΕΛΕΕΙΝ, Η ΜΗ ΒΛΑΠΤΕΙΝ”</a:t>
            </a:r>
            <a:r>
              <a:rPr lang="el-GR" sz="3200" i="1" dirty="0">
                <a:solidFill>
                  <a:schemeClr val="accent3"/>
                </a:solidFill>
                <a:latin typeface="Calibri" panose="020F0502020204030204" pitchFamily="34" charset="0"/>
                <a:cs typeface="Calibri" panose="020F0502020204030204" pitchFamily="34" charset="0"/>
              </a:rPr>
              <a:t>     </a:t>
            </a:r>
            <a:r>
              <a:rPr lang="el-GR" sz="2800" i="1" dirty="0">
                <a:solidFill>
                  <a:schemeClr val="accent3"/>
                </a:solidFill>
                <a:latin typeface="Calibri" panose="020F0502020204030204" pitchFamily="34" charset="0"/>
                <a:cs typeface="Calibri" panose="020F0502020204030204" pitchFamily="34" charset="0"/>
              </a:rPr>
              <a:t>Ιπποκράτης</a:t>
            </a:r>
            <a:br>
              <a:rPr lang="el-GR" dirty="0"/>
            </a:br>
            <a:endParaRPr lang="el-GR" dirty="0"/>
          </a:p>
        </p:txBody>
      </p:sp>
      <p:pic>
        <p:nvPicPr>
          <p:cNvPr id="4" name="Θέση περιεχομένου 3">
            <a:extLst>
              <a:ext uri="{FF2B5EF4-FFF2-40B4-BE49-F238E27FC236}">
                <a16:creationId xmlns:a16="http://schemas.microsoft.com/office/drawing/2014/main" id="{832B157A-6FF6-4C67-9F90-DAE3062B14BB}"/>
              </a:ext>
            </a:extLst>
          </p:cNvPr>
          <p:cNvPicPr>
            <a:picLocks noGrp="1" noChangeAspect="1"/>
          </p:cNvPicPr>
          <p:nvPr>
            <p:ph idx="1"/>
          </p:nvPr>
        </p:nvPicPr>
        <p:blipFill>
          <a:blip r:embed="rId2"/>
          <a:stretch>
            <a:fillRect/>
          </a:stretch>
        </p:blipFill>
        <p:spPr>
          <a:xfrm>
            <a:off x="4247890" y="1609017"/>
            <a:ext cx="2904348" cy="4238181"/>
          </a:xfrm>
          <a:prstGeom prst="rect">
            <a:avLst/>
          </a:prstGeom>
        </p:spPr>
      </p:pic>
    </p:spTree>
    <p:extLst>
      <p:ext uri="{BB962C8B-B14F-4D97-AF65-F5344CB8AC3E}">
        <p14:creationId xmlns:p14="http://schemas.microsoft.com/office/powerpoint/2010/main" val="91100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 Γηραιά Ήπειρος γερνά…&#10; ">
            <a:extLst>
              <a:ext uri="{FF2B5EF4-FFF2-40B4-BE49-F238E27FC236}">
                <a16:creationId xmlns:a16="http://schemas.microsoft.com/office/drawing/2014/main" id="{BC391521-63EE-415F-96F6-44AB43AC338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03" r="1228"/>
          <a:stretch/>
        </p:blipFill>
        <p:spPr bwMode="auto">
          <a:xfrm>
            <a:off x="1864312" y="427473"/>
            <a:ext cx="8424908" cy="600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40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06ADEA3F-AD54-4886-97C8-ACEB49AA78DA}"/>
              </a:ext>
            </a:extLst>
          </p:cNvPr>
          <p:cNvSpPr>
            <a:spLocks noGrp="1" noChangeArrowheads="1"/>
          </p:cNvSpPr>
          <p:nvPr>
            <p:ph type="ctrTitle"/>
          </p:nvPr>
        </p:nvSpPr>
        <p:spPr>
          <a:xfrm>
            <a:off x="3467100" y="381000"/>
            <a:ext cx="5257800" cy="762000"/>
          </a:xfrm>
        </p:spPr>
        <p:txBody>
          <a:bodyPr anchor="ctr"/>
          <a:lstStyle/>
          <a:p>
            <a:pPr>
              <a:lnSpc>
                <a:spcPct val="13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3η ΗΛΙΚΙΑ - χαρακτηριστικά</a:t>
            </a:r>
            <a:endParaRPr lang="en-GB"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02083" name="Rectangle 3">
            <a:extLst>
              <a:ext uri="{FF2B5EF4-FFF2-40B4-BE49-F238E27FC236}">
                <a16:creationId xmlns:a16="http://schemas.microsoft.com/office/drawing/2014/main" id="{E3A74BE6-F893-49E5-A4AF-9C358DC1888E}"/>
              </a:ext>
            </a:extLst>
          </p:cNvPr>
          <p:cNvSpPr>
            <a:spLocks noChangeArrowheads="1"/>
          </p:cNvSpPr>
          <p:nvPr/>
        </p:nvSpPr>
        <p:spPr bwMode="auto">
          <a:xfrm>
            <a:off x="1790700" y="16764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n-US" altLang="el-GR" b="1" dirty="0">
                <a:solidFill>
                  <a:srgbClr val="FFFF00"/>
                </a:solidFill>
              </a:rPr>
              <a:t> </a:t>
            </a:r>
            <a:r>
              <a:rPr lang="el-GR" altLang="el-GR" b="1" dirty="0">
                <a:solidFill>
                  <a:srgbClr val="FFFF00"/>
                </a:solidFill>
              </a:rPr>
              <a:t>Άτομα &gt;85 ετών</a:t>
            </a:r>
            <a:r>
              <a:rPr lang="en-US" altLang="el-GR" b="1" dirty="0">
                <a:solidFill>
                  <a:srgbClr val="FFFF00"/>
                </a:solidFill>
              </a:rPr>
              <a:t>: </a:t>
            </a:r>
            <a:r>
              <a:rPr lang="el-GR" altLang="el-GR" b="1" dirty="0">
                <a:solidFill>
                  <a:srgbClr val="FFFF00"/>
                </a:solidFill>
              </a:rPr>
              <a:t>η ταχύτερα αυξανόμενη ομάδα πληθυσμού</a:t>
            </a:r>
            <a:endParaRPr lang="en-US" altLang="el-GR" b="1" dirty="0">
              <a:solidFill>
                <a:srgbClr val="FFFF00"/>
              </a:solidFill>
            </a:endParaRPr>
          </a:p>
        </p:txBody>
      </p:sp>
      <p:sp>
        <p:nvSpPr>
          <p:cNvPr id="302084" name="Rectangle 4">
            <a:extLst>
              <a:ext uri="{FF2B5EF4-FFF2-40B4-BE49-F238E27FC236}">
                <a16:creationId xmlns:a16="http://schemas.microsoft.com/office/drawing/2014/main" id="{7AAF79E4-7350-4962-9133-93C088F033CB}"/>
              </a:ext>
            </a:extLst>
          </p:cNvPr>
          <p:cNvSpPr>
            <a:spLocks noChangeArrowheads="1"/>
          </p:cNvSpPr>
          <p:nvPr/>
        </p:nvSpPr>
        <p:spPr bwMode="auto">
          <a:xfrm>
            <a:off x="1790700" y="2372008"/>
            <a:ext cx="8458200" cy="202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ct val="20000"/>
              </a:spcBef>
              <a:buFontTx/>
              <a:buChar char="•"/>
            </a:pPr>
            <a:r>
              <a:rPr lang="el-GR" altLang="el-GR" b="1" dirty="0">
                <a:solidFill>
                  <a:srgbClr val="FFFF00"/>
                </a:solidFill>
              </a:rPr>
              <a:t> Άτομα &gt;65 ετών: 	13% του πληθυσμού</a:t>
            </a:r>
          </a:p>
          <a:p>
            <a:pPr>
              <a:lnSpc>
                <a:spcPct val="150000"/>
              </a:lnSpc>
              <a:spcBef>
                <a:spcPct val="20000"/>
              </a:spcBef>
            </a:pPr>
            <a:r>
              <a:rPr lang="el-GR" altLang="el-GR" b="1" dirty="0">
                <a:solidFill>
                  <a:srgbClr val="FFFF00"/>
                </a:solidFill>
              </a:rPr>
              <a:t>			               30% των ιατρικών συνταγών</a:t>
            </a:r>
          </a:p>
          <a:p>
            <a:pPr>
              <a:lnSpc>
                <a:spcPct val="150000"/>
              </a:lnSpc>
              <a:spcBef>
                <a:spcPct val="20000"/>
              </a:spcBef>
            </a:pPr>
            <a:r>
              <a:rPr lang="el-GR" altLang="el-GR" b="1" dirty="0">
                <a:solidFill>
                  <a:srgbClr val="FFFF00"/>
                </a:solidFill>
              </a:rPr>
              <a:t>			               45% των φαρμάκων που καταναλώνονται</a:t>
            </a:r>
            <a:endParaRPr lang="en-GB" altLang="el-GR" b="1" dirty="0">
              <a:solidFill>
                <a:srgbClr val="FFFF00"/>
              </a:solidFill>
            </a:endParaRPr>
          </a:p>
        </p:txBody>
      </p:sp>
      <p:sp>
        <p:nvSpPr>
          <p:cNvPr id="302085" name="Rectangle 5">
            <a:extLst>
              <a:ext uri="{FF2B5EF4-FFF2-40B4-BE49-F238E27FC236}">
                <a16:creationId xmlns:a16="http://schemas.microsoft.com/office/drawing/2014/main" id="{AEB45828-7FB6-418D-AD5A-283261C7BAA4}"/>
              </a:ext>
            </a:extLst>
          </p:cNvPr>
          <p:cNvSpPr>
            <a:spLocks noChangeArrowheads="1"/>
          </p:cNvSpPr>
          <p:nvPr/>
        </p:nvSpPr>
        <p:spPr bwMode="auto">
          <a:xfrm>
            <a:off x="1790700" y="3911097"/>
            <a:ext cx="8458200" cy="188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lnSpc>
                <a:spcPct val="150000"/>
              </a:lnSpc>
              <a:spcBef>
                <a:spcPct val="20000"/>
              </a:spcBef>
              <a:buFontTx/>
              <a:buChar char="•"/>
            </a:pPr>
            <a:r>
              <a:rPr lang="el-GR" altLang="el-GR" b="1" dirty="0">
                <a:solidFill>
                  <a:srgbClr val="FFFF00"/>
                </a:solidFill>
              </a:rPr>
              <a:t> 2/3 των ηλικιωμένων λαμβάνουν  &gt;5 φάρμακα ημερησίως</a:t>
            </a:r>
            <a:endParaRPr lang="en-GB" altLang="el-GR" b="1" dirty="0">
              <a:solidFill>
                <a:srgbClr val="FFFF00"/>
              </a:solidFill>
            </a:endParaRPr>
          </a:p>
        </p:txBody>
      </p:sp>
    </p:spTree>
    <p:extLst>
      <p:ext uri="{BB962C8B-B14F-4D97-AF65-F5344CB8AC3E}">
        <p14:creationId xmlns:p14="http://schemas.microsoft.com/office/powerpoint/2010/main" val="3145386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083"/>
                                        </p:tgtEl>
                                        <p:attrNameLst>
                                          <p:attrName>style.visibility</p:attrName>
                                        </p:attrNameLst>
                                      </p:cBhvr>
                                      <p:to>
                                        <p:strVal val="visible"/>
                                      </p:to>
                                    </p:set>
                                    <p:anim calcmode="lin" valueType="num">
                                      <p:cBhvr additive="base">
                                        <p:cTn id="7" dur="500" fill="hold"/>
                                        <p:tgtEl>
                                          <p:spTgt spid="302083"/>
                                        </p:tgtEl>
                                        <p:attrNameLst>
                                          <p:attrName>ppt_x</p:attrName>
                                        </p:attrNameLst>
                                      </p:cBhvr>
                                      <p:tavLst>
                                        <p:tav tm="0">
                                          <p:val>
                                            <p:strVal val="0-#ppt_w/2"/>
                                          </p:val>
                                        </p:tav>
                                        <p:tav tm="100000">
                                          <p:val>
                                            <p:strVal val="#ppt_x"/>
                                          </p:val>
                                        </p:tav>
                                      </p:tavLst>
                                    </p:anim>
                                    <p:anim calcmode="lin" valueType="num">
                                      <p:cBhvr additive="base">
                                        <p:cTn id="8" dur="500" fill="hold"/>
                                        <p:tgtEl>
                                          <p:spTgt spid="3020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2084"/>
                                        </p:tgtEl>
                                        <p:attrNameLst>
                                          <p:attrName>style.visibility</p:attrName>
                                        </p:attrNameLst>
                                      </p:cBhvr>
                                      <p:to>
                                        <p:strVal val="visible"/>
                                      </p:to>
                                    </p:set>
                                    <p:anim calcmode="lin" valueType="num">
                                      <p:cBhvr additive="base">
                                        <p:cTn id="13" dur="500" fill="hold"/>
                                        <p:tgtEl>
                                          <p:spTgt spid="302084"/>
                                        </p:tgtEl>
                                        <p:attrNameLst>
                                          <p:attrName>ppt_x</p:attrName>
                                        </p:attrNameLst>
                                      </p:cBhvr>
                                      <p:tavLst>
                                        <p:tav tm="0">
                                          <p:val>
                                            <p:strVal val="0-#ppt_w/2"/>
                                          </p:val>
                                        </p:tav>
                                        <p:tav tm="100000">
                                          <p:val>
                                            <p:strVal val="#ppt_x"/>
                                          </p:val>
                                        </p:tav>
                                      </p:tavLst>
                                    </p:anim>
                                    <p:anim calcmode="lin" valueType="num">
                                      <p:cBhvr additive="base">
                                        <p:cTn id="14" dur="500" fill="hold"/>
                                        <p:tgtEl>
                                          <p:spTgt spid="3020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2085"/>
                                        </p:tgtEl>
                                        <p:attrNameLst>
                                          <p:attrName>style.visibility</p:attrName>
                                        </p:attrNameLst>
                                      </p:cBhvr>
                                      <p:to>
                                        <p:strVal val="visible"/>
                                      </p:to>
                                    </p:set>
                                    <p:anim calcmode="lin" valueType="num">
                                      <p:cBhvr additive="base">
                                        <p:cTn id="19" dur="500" fill="hold"/>
                                        <p:tgtEl>
                                          <p:spTgt spid="302085"/>
                                        </p:tgtEl>
                                        <p:attrNameLst>
                                          <p:attrName>ppt_x</p:attrName>
                                        </p:attrNameLst>
                                      </p:cBhvr>
                                      <p:tavLst>
                                        <p:tav tm="0">
                                          <p:val>
                                            <p:strVal val="0-#ppt_w/2"/>
                                          </p:val>
                                        </p:tav>
                                        <p:tav tm="100000">
                                          <p:val>
                                            <p:strVal val="#ppt_x"/>
                                          </p:val>
                                        </p:tav>
                                      </p:tavLst>
                                    </p:anim>
                                    <p:anim calcmode="lin" valueType="num">
                                      <p:cBhvr additive="base">
                                        <p:cTn id="20" dur="500" fill="hold"/>
                                        <p:tgtEl>
                                          <p:spTgt spid="302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autoUpdateAnimBg="0"/>
      <p:bldP spid="302084" grpId="0" autoUpdateAnimBg="0"/>
      <p:bldP spid="30208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CADB1D-5DD2-40DD-BA14-05D4793D5C11}"/>
              </a:ext>
            </a:extLst>
          </p:cNvPr>
          <p:cNvSpPr>
            <a:spLocks noGrp="1"/>
          </p:cNvSpPr>
          <p:nvPr>
            <p:ph type="title"/>
          </p:nvPr>
        </p:nvSpPr>
        <p:spPr/>
        <p:txBody>
          <a:bodyPr/>
          <a:lstStyle/>
          <a:p>
            <a:r>
              <a:rPr lang="el-GR" sz="2000" dirty="0"/>
              <a:t>Η επίπτωση και η θνησιμότητα του καρκίνου αυξάνει δραματικά με την αύξηση της ηλικίας ! Ο καρκίνος μπορεί να αναπτυχθεί σε οποιαδήποτε ηλικία, αλλά είναι πιο συχνός στα άτομα μεγαλύτερης ηλικίας.</a:t>
            </a:r>
            <a:br>
              <a:rPr lang="el-GR" sz="2000" dirty="0"/>
            </a:br>
            <a:r>
              <a:rPr lang="el-GR" sz="2000" dirty="0"/>
              <a:t>Περισσότεροι από τρεις στους πέντε καρκίνους διαγιγνώσκονται σε άτομα ηλικίας 65 ετών και άνω.</a:t>
            </a:r>
            <a:br>
              <a:rPr lang="el-GR" sz="2000" dirty="0"/>
            </a:br>
            <a:endParaRPr lang="el-GR" sz="2000" dirty="0"/>
          </a:p>
        </p:txBody>
      </p:sp>
      <p:pic>
        <p:nvPicPr>
          <p:cNvPr id="4098" name="Picture 2" descr="https://2.bp.blogspot.com/-G7OkdQNiTZg/VrMbgth-13I/AAAAAAAAcmA/HGDPAHnhwC0/s1600/Seer_LiverTumorByGender.png">
            <a:extLst>
              <a:ext uri="{FF2B5EF4-FFF2-40B4-BE49-F238E27FC236}">
                <a16:creationId xmlns:a16="http://schemas.microsoft.com/office/drawing/2014/main" id="{97FCDB15-2353-4AAE-A71D-FAA53C63B5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5587" y="2245518"/>
            <a:ext cx="6624051" cy="453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124E6D32-4355-4907-9144-A5A9B9D52281}"/>
              </a:ext>
            </a:extLst>
          </p:cNvPr>
          <p:cNvSpPr>
            <a:spLocks noGrp="1" noChangeArrowheads="1"/>
          </p:cNvSpPr>
          <p:nvPr>
            <p:ph type="ctrTitle"/>
          </p:nvPr>
        </p:nvSpPr>
        <p:spPr>
          <a:xfrm>
            <a:off x="2324100" y="457200"/>
            <a:ext cx="7467600" cy="990600"/>
          </a:xfrm>
        </p:spPr>
        <p:txBody>
          <a:bodyPr anchor="ctr"/>
          <a:lstStyle/>
          <a:p>
            <a:pPr>
              <a:lnSpc>
                <a:spcPct val="120000"/>
              </a:lnSpc>
            </a:pPr>
            <a:r>
              <a:rPr lang="el-GR" altLang="el-GR" sz="3200" b="1" dirty="0">
                <a:solidFill>
                  <a:srgbClr val="FFCC00"/>
                </a:solidFill>
                <a:effectLst>
                  <a:outerShdw blurRad="38100" dist="38100" dir="2700000" algn="tl">
                    <a:srgbClr val="000000"/>
                  </a:outerShdw>
                </a:effectLst>
                <a:latin typeface="Calibri" panose="020F0502020204030204" pitchFamily="34" charset="0"/>
                <a:cs typeface="Calibri" panose="020F0502020204030204" pitchFamily="34" charset="0"/>
              </a:rPr>
              <a:t>ΚΑΡΚΙΝΟΣ  ΚΑΙ  ΓΗΡΑΣ</a:t>
            </a:r>
            <a:endParaRPr lang="en-GB" altLang="el-GR" sz="3200" b="1"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pic>
        <p:nvPicPr>
          <p:cNvPr id="151555" name="Picture 3">
            <a:extLst>
              <a:ext uri="{FF2B5EF4-FFF2-40B4-BE49-F238E27FC236}">
                <a16:creationId xmlns:a16="http://schemas.microsoft.com/office/drawing/2014/main" id="{BD3A2A84-57A7-4E98-8955-BBCF5FE2E9A2}"/>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324100" y="2063750"/>
            <a:ext cx="7391400" cy="4108450"/>
          </a:xfrm>
          <a:noFill/>
          <a:ln/>
        </p:spPr>
      </p:pic>
    </p:spTree>
    <p:extLst>
      <p:ext uri="{BB962C8B-B14F-4D97-AF65-F5344CB8AC3E}">
        <p14:creationId xmlns:p14="http://schemas.microsoft.com/office/powerpoint/2010/main" val="71465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4192</TotalTime>
  <Words>2377</Words>
  <Application>Microsoft Office PowerPoint</Application>
  <PresentationFormat>Ευρεία οθόνη</PresentationFormat>
  <Paragraphs>256</Paragraphs>
  <Slides>56</Slides>
  <Notes>18</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56</vt:i4>
      </vt:variant>
    </vt:vector>
  </HeadingPairs>
  <TitlesOfParts>
    <vt:vector size="68" baseType="lpstr">
      <vt:lpstr>Arial</vt:lpstr>
      <vt:lpstr>Book Antiqua</vt:lpstr>
      <vt:lpstr>Calibri</vt:lpstr>
      <vt:lpstr>Century Gothic</vt:lpstr>
      <vt:lpstr>Century Schoolbook</vt:lpstr>
      <vt:lpstr>StarSymbol</vt:lpstr>
      <vt:lpstr>Times New Roman</vt:lpstr>
      <vt:lpstr>verdana</vt:lpstr>
      <vt:lpstr>Wingdings</vt:lpstr>
      <vt:lpstr>Wingdings 3</vt:lpstr>
      <vt:lpstr>Ιόν</vt:lpstr>
      <vt:lpstr>Chart</vt:lpstr>
      <vt:lpstr>Ακτινοθεραπεία: δυνατότητες και αποτελέσματα γηριατρικών ασθενών</vt:lpstr>
      <vt:lpstr>Παρουσίαση του PowerPoint</vt:lpstr>
      <vt:lpstr>Παρουσίαση του PowerPoint</vt:lpstr>
      <vt:lpstr>Ο ΠΛΗΘΥΣΜΟΣ… ΓΗΡΑΣΚΕΙ</vt:lpstr>
      <vt:lpstr>Παρουσίαση του PowerPoint</vt:lpstr>
      <vt:lpstr>Παρουσίαση του PowerPoint</vt:lpstr>
      <vt:lpstr>3η ΗΛΙΚΙΑ - χαρακτηριστικά</vt:lpstr>
      <vt:lpstr>Η επίπτωση και η θνησιμότητα του καρκίνου αυξάνει δραματικά με την αύξηση της ηλικίας ! Ο καρκίνος μπορεί να αναπτυχθεί σε οποιαδήποτε ηλικία, αλλά είναι πιο συχνός στα άτομα μεγαλύτερης ηλικίας. Περισσότεροι από τρεις στους πέντε καρκίνους διαγιγνώσκονται σε άτομα ηλικίας 65 ετών και άνω. </vt:lpstr>
      <vt:lpstr>ΚΑΡΚΙΝΟΣ  ΚΑΙ  ΓΗΡΑΣ</vt:lpstr>
      <vt:lpstr>Παρουσίαση του PowerPoint</vt:lpstr>
      <vt:lpstr>ΚΑΡΚΙΝΟΣ  ΚΑΙ  ΓΗΡΑΣ</vt:lpstr>
      <vt:lpstr>Παρουσίαση του PowerPoint</vt:lpstr>
      <vt:lpstr>Κλινική κατάσταση </vt:lpstr>
      <vt:lpstr>Η σχέση γήρανσης και καρκινογένεσης μπορεί να εξηγηθεί με τρεις τουλάχιστον μηχανισμούς:</vt:lpstr>
      <vt:lpstr>ΚΑΡΚΙΝΟΣ  ΚΑΙ  ΓΗΡΑΣ</vt:lpstr>
      <vt:lpstr>Παρουσίαση του PowerPoint</vt:lpstr>
      <vt:lpstr>Peak Incidence</vt:lpstr>
      <vt:lpstr>Παρουσίαση του PowerPoint</vt:lpstr>
      <vt:lpstr>Παρουσίαση του PowerPoint</vt:lpstr>
      <vt:lpstr>ΚΑΡΚΙΝΟΣ ΤΟΥ ΠΝΕΥΜΟΝΑ</vt:lpstr>
      <vt:lpstr>Συχνότητα και Θνητότητα</vt:lpstr>
      <vt:lpstr>ΚΑΡΚΙΝΟΣ ΣΤΟΥΣ ΗΛΙΚΙΩΜΕΝΟΥΣ  ΟΙ ΠΡΟΚΑΤΑΛΗΨΕΙΣ όσον αφορά την αντιμετώπιση</vt:lpstr>
      <vt:lpstr>ΚΑΡΚΙΝΟΣ ΣΤΟΥΣ ΗΛΙΚΙΩΜΕΝΟΥΣ  ΟΙ ΠΡΟΚΑΤΑΛΗΨΕΙΣ</vt:lpstr>
      <vt:lpstr>ΗΛΙΚΙΩΜΕΝΟΙ  ΚΑΙ ΑΚΤΙΝΟΘΕΡΑΠΕΙΑ</vt:lpstr>
      <vt:lpstr>ΠΡΟΣΔΟΚΙΜΟ ΕΠΙΒΙΩΣΗΣ ΤΟ 2002</vt:lpstr>
      <vt:lpstr>  Hayakawa K, Lung Cancer 2001; 32:81-88.     Gauden SJ, Lung Cancer 2001; 32(1):71-79 </vt:lpstr>
      <vt:lpstr>Παρουσίαση του PowerPoint</vt:lpstr>
      <vt:lpstr>ΘΕΡΑΠΕΥΤΙΚΟΙ ΣΤΟΧΟΙ ΓΗΡΙΑΤΡΙΚΗΣ ΟΓΚΟΛΟΓΙΑΣ</vt:lpstr>
      <vt:lpstr>ΑΚΤΙΝΟΘΕΡΑΠΕΙΑ</vt:lpstr>
      <vt:lpstr>Τοξικότης ΑΚΘ - πνευμονίτης</vt:lpstr>
      <vt:lpstr>ΑΚΘ Τοξικότης -πνευμονίτης</vt:lpstr>
      <vt:lpstr>Τοξικότητα της ΑΚΘ –Πνευμονίτης – πνευμονική ίνωση</vt:lpstr>
      <vt:lpstr>RT-Planning –Σχεδιασμός του GTV</vt:lpstr>
      <vt:lpstr>RT-Planning –Σχεδιασμός του GTV</vt:lpstr>
      <vt:lpstr>Σχεδιασμός GTV – Πλάνο ΑΚΘ</vt:lpstr>
      <vt:lpstr>Σχεδιασμός GTV – Πλάνο ΑΚΘ</vt:lpstr>
      <vt:lpstr>Καθορισμός GTV – Σχεδιασμός ΑΚΘ</vt:lpstr>
      <vt:lpstr>IMRT τεχνική ακτινοθεραπείας</vt:lpstr>
      <vt:lpstr>Παρηγορική ΑΚΘ</vt:lpstr>
      <vt:lpstr>ΕΠΙΔΡΑΣΗ ΗΛΙΚΙΑΣ ΣΤΗ ΘΕΡΑΠΕΙΑ (ΣΥΝΟΛΙΚΑ)</vt:lpstr>
      <vt:lpstr>ΑΝΤΙΜΕΤΩΠΙΣΗ ΠΟΝΟΥ ΣΕ ΗΛΙΚΙΩΜΕΝΟΥΣ ΚΑΡΚΙΝΟΠΑΘΕΙΣ</vt:lpstr>
      <vt:lpstr>ΕΠΙΔΡΑΣΗ ΤΗΣ ΗΛΙΚΙΑΣ ΣΤΗΝ ΑΚΤΙΝΟΘΕΡΑΠΕΙΑ</vt:lpstr>
      <vt:lpstr>ELDERLY with LUNG CANCER RADIOTHERAPY</vt:lpstr>
      <vt:lpstr>ELDERLY with LUNG CANCER SURGERY</vt:lpstr>
      <vt:lpstr>ΣΥΜΠΕΡΑΣΜΑΤΑ</vt:lpstr>
      <vt:lpstr>Παρουσίαση του PowerPoint</vt:lpstr>
      <vt:lpstr>Lung cancer 2013 Vol 82,lssue 2 (266-270)</vt:lpstr>
      <vt:lpstr>Παρουσίαση του PowerPoint</vt:lpstr>
      <vt:lpstr>Παρουσίαση του PowerPoint</vt:lpstr>
      <vt:lpstr>Τα βασικά ερωτήματα που πρέπει να απαντήσει ο ειδικός, έχοντας μπροστά του έναν ηλικιωμένο ασθενή με καρκίνο, είναι: </vt:lpstr>
      <vt:lpstr>Παρουσίαση του PowerPoint</vt:lpstr>
      <vt:lpstr>ΣΥΜΠΕΡΑΣΜΑΤΑ </vt:lpstr>
      <vt:lpstr>Παρουσίαση του PowerPoint</vt:lpstr>
      <vt:lpstr>                                                                                 Ιπποκράτους αφορισμοί (16)</vt:lpstr>
      <vt:lpstr>Παρουσίαση του PowerPoint</vt:lpstr>
      <vt:lpstr>“ΩΦΕΛΕΕΙΝ, Η ΜΗ ΒΛΑΠΤΕΙΝ”     Ιπποκράτης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Τρίτη ηλικία και καρκίνος</dc:title>
  <dc:creator>User</dc:creator>
  <cp:lastModifiedBy>UNIWA</cp:lastModifiedBy>
  <cp:revision>150</cp:revision>
  <dcterms:created xsi:type="dcterms:W3CDTF">2017-12-23T20:08:21Z</dcterms:created>
  <dcterms:modified xsi:type="dcterms:W3CDTF">2024-05-21T08:42:03Z</dcterms:modified>
</cp:coreProperties>
</file>