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74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5" r:id="rId11"/>
    <p:sldId id="275" r:id="rId12"/>
    <p:sldId id="268" r:id="rId13"/>
    <p:sldId id="264" r:id="rId14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025" autoAdjust="0"/>
    <p:restoredTop sz="94660"/>
  </p:normalViewPr>
  <p:slideViewPr>
    <p:cSldViewPr snapToGrid="0">
      <p:cViewPr varScale="1">
        <p:scale>
          <a:sx n="105" d="100"/>
          <a:sy n="105" d="100"/>
        </p:scale>
        <p:origin x="120" y="22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Διαφάνεια τίτλου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l-GR"/>
              <a:t>Κάντε κλικ για να επεξεργαστείτε τον υπότιτλο του υποδείγματος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Τίτλος και περιεχό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Κεφαλίδα ενότητα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Δύο περιεχόμεν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712588-04B1-427B-82EE-E8DB90309F08}" type="datetimeFigureOut">
              <a:rPr lang="en-US" dirty="0"/>
              <a:t>12/14/2019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F9F0C5-380F-41C2-899A-BAC0F0927E16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Σύγκριση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Μόνο τίτλο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Κεν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Περιεχόμενο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dirty="0"/>
              <a:t>12/14/2019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Εικόνα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l-GR"/>
              <a:t>Κάντε κλικ στο εικονίδιο για να προσθέσετε εικόνα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Τίτλος και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Εισαγωγικά με λεζάντ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Κάρτα ονόματο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Κάρτα ονόματος με φράση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ή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l-GR"/>
              <a:t>Στυλ κειμένου υποδείγματος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Τίτλος και Κατακόρυφο 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dirty="0"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Κατακόρυφος τίτλος και Κείμεν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l-GR"/>
              <a:t>Κάντε κλικ για να επεξεργαστείτε τον τίτλο υποδείγματος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l-GR"/>
              <a:t>Στυλ κειμένου υποδείγματος</a:t>
            </a:r>
          </a:p>
          <a:p>
            <a:pPr lvl="1"/>
            <a:r>
              <a:rPr lang="el-GR"/>
              <a:t>Δεύτερο επίπεδο</a:t>
            </a:r>
          </a:p>
          <a:p>
            <a:pPr lvl="2"/>
            <a:r>
              <a:rPr lang="el-GR"/>
              <a:t>Τρίτο επίπεδο</a:t>
            </a:r>
          </a:p>
          <a:p>
            <a:pPr lvl="3"/>
            <a:r>
              <a:rPr lang="el-GR"/>
              <a:t>Τέταρτο επίπεδο</a:t>
            </a:r>
          </a:p>
          <a:p>
            <a:pPr lvl="4"/>
            <a:r>
              <a:rPr lang="el-GR"/>
              <a:t>Πέμπτο επίπεδο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dirty="0"/>
              <a:pPr/>
              <a:t>12/14/2019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D57F1E4F-1CFF-5643-939E-217C01CDF565}" type="slidenum">
              <a:rPr lang="en-US" dirty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65" r:id="rId4"/>
    <p:sldLayoutId id="2147483653" r:id="rId5"/>
    <p:sldLayoutId id="2147483654" r:id="rId6"/>
    <p:sldLayoutId id="2147483655" r:id="rId7"/>
    <p:sldLayoutId id="2147483666" r:id="rId8"/>
    <p:sldLayoutId id="2147483657" r:id="rId9"/>
    <p:sldLayoutId id="2147483660" r:id="rId10"/>
    <p:sldLayoutId id="2147483661" r:id="rId11"/>
    <p:sldLayoutId id="2147483662" r:id="rId12"/>
    <p:sldLayoutId id="2147483663" r:id="rId13"/>
    <p:sldLayoutId id="2147483664" r:id="rId14"/>
    <p:sldLayoutId id="2147483667" r:id="rId15"/>
    <p:sldLayoutId id="2147483659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7000E34E-6CBD-4396-A280-DDDC6DF57919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l-GR" dirty="0"/>
              <a:t>Υπερθερμία </a:t>
            </a:r>
          </a:p>
        </p:txBody>
      </p:sp>
      <p:sp>
        <p:nvSpPr>
          <p:cNvPr id="3" name="Υπότιτλος 2">
            <a:extLst>
              <a:ext uri="{FF2B5EF4-FFF2-40B4-BE49-F238E27FC236}">
                <a16:creationId xmlns:a16="http://schemas.microsoft.com/office/drawing/2014/main" id="{FE3ED261-60D4-42B8-A6D3-9DE024F5371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l-GR" dirty="0"/>
              <a:t>Μπαλαφούτα Μυρσίνη</a:t>
            </a:r>
          </a:p>
        </p:txBody>
      </p:sp>
    </p:spTree>
    <p:extLst>
      <p:ext uri="{BB962C8B-B14F-4D97-AF65-F5344CB8AC3E}">
        <p14:creationId xmlns:p14="http://schemas.microsoft.com/office/powerpoint/2010/main" val="134947356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F1E5735D-7087-414C-B054-F563781E74A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l-GR" sz="3200" dirty="0"/>
              <a:t>Η υπερθερμία είναι μια συνδυαστική θεραπεία κατά του καρκίνου</a:t>
            </a:r>
          </a:p>
        </p:txBody>
      </p:sp>
    </p:spTree>
    <p:extLst>
      <p:ext uri="{BB962C8B-B14F-4D97-AF65-F5344CB8AC3E}">
        <p14:creationId xmlns:p14="http://schemas.microsoft.com/office/powerpoint/2010/main" val="289972096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1C1FA61A-891F-4987-A220-B3A22397FE1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algn="just"/>
            <a:r>
              <a:rPr lang="el-GR" sz="2800" dirty="0"/>
              <a:t>Με την υπερθερμία αυξάνουμε την θερμοκρασία στον όγκο με </a:t>
            </a:r>
            <a:r>
              <a:rPr lang="el-GR" sz="2800" dirty="0">
                <a:solidFill>
                  <a:srgbClr val="C00000"/>
                </a:solidFill>
              </a:rPr>
              <a:t>επαγωγικά ρεύματα </a:t>
            </a:r>
            <a:r>
              <a:rPr lang="el-GR" sz="2800" dirty="0"/>
              <a:t>(όχι ιονίζουσες ακτινοβολίες) στους </a:t>
            </a:r>
            <a:r>
              <a:rPr lang="el-GR" sz="2800" dirty="0">
                <a:solidFill>
                  <a:srgbClr val="C00000"/>
                </a:solidFill>
              </a:rPr>
              <a:t>42,5 </a:t>
            </a:r>
            <a:r>
              <a:rPr lang="el-GR" sz="2800" baseline="30000" dirty="0">
                <a:solidFill>
                  <a:srgbClr val="C00000"/>
                </a:solidFill>
              </a:rPr>
              <a:t>0 </a:t>
            </a:r>
            <a:r>
              <a:rPr lang="el-GR" sz="2800" dirty="0">
                <a:solidFill>
                  <a:srgbClr val="C00000"/>
                </a:solidFill>
              </a:rPr>
              <a:t>έως 45 </a:t>
            </a:r>
            <a:r>
              <a:rPr lang="el-GR" sz="2800" baseline="30000" dirty="0">
                <a:solidFill>
                  <a:srgbClr val="C00000"/>
                </a:solidFill>
              </a:rPr>
              <a:t>0 </a:t>
            </a:r>
            <a:r>
              <a:rPr lang="en-US" sz="2800" dirty="0">
                <a:solidFill>
                  <a:srgbClr val="C00000"/>
                </a:solidFill>
              </a:rPr>
              <a:t>C</a:t>
            </a:r>
            <a:r>
              <a:rPr lang="el-GR" sz="2800" dirty="0">
                <a:solidFill>
                  <a:srgbClr val="C00000"/>
                </a:solidFill>
              </a:rPr>
              <a:t> </a:t>
            </a:r>
            <a:r>
              <a:rPr lang="el-GR" sz="2800" dirty="0"/>
              <a:t>ή σε όλο το σώμα στους 41,5 </a:t>
            </a:r>
            <a:r>
              <a:rPr lang="el-GR" sz="2800" baseline="30000" dirty="0"/>
              <a:t>0 </a:t>
            </a:r>
            <a:r>
              <a:rPr lang="el-GR" sz="2800" dirty="0"/>
              <a:t>-41,8 </a:t>
            </a:r>
            <a:r>
              <a:rPr lang="el-GR" sz="2800" baseline="30000" dirty="0"/>
              <a:t>0 </a:t>
            </a:r>
            <a:r>
              <a:rPr lang="en-US" sz="2800" dirty="0"/>
              <a:t>C</a:t>
            </a:r>
            <a:r>
              <a:rPr lang="el-GR" sz="2800" dirty="0"/>
              <a:t>. Ο βιολογικός τρόπος δράσης της μεθόδου βασίζεται στην αυτόλυση των κυττάρων και στην αδυναμία πολλαπλασιασμού των.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28693650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22B1305E-5183-44AF-B83D-8D6146A795B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algn="ctr"/>
            <a:r>
              <a:rPr lang="el-GR" sz="2800" dirty="0"/>
              <a:t>ολοσωματική και </a:t>
            </a:r>
          </a:p>
          <a:p>
            <a:pPr algn="ctr"/>
            <a:r>
              <a:rPr lang="el-GR" sz="2800" dirty="0"/>
              <a:t>περιοχική</a:t>
            </a:r>
          </a:p>
        </p:txBody>
      </p:sp>
    </p:spTree>
    <p:extLst>
      <p:ext uri="{BB962C8B-B14F-4D97-AF65-F5344CB8AC3E}">
        <p14:creationId xmlns:p14="http://schemas.microsoft.com/office/powerpoint/2010/main" val="343005845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F813E966-23AE-47E8-8F43-350EDEB3A6F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Η δράση της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AC2EE749-9DF3-4025-8AAA-5E8376186A9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fontAlgn="base"/>
            <a:r>
              <a:rPr lang="el-GR" dirty="0"/>
              <a:t>Η θεραπευτική δράση της υπερθερμίας (ΥΠ) απευθείας πάνω στον όγκο ή στο κέντρο του, έγκειται στην </a:t>
            </a:r>
            <a:r>
              <a:rPr lang="el-GR" dirty="0">
                <a:solidFill>
                  <a:srgbClr val="C00000"/>
                </a:solidFill>
              </a:rPr>
              <a:t>εκλεκτική υπερθέρμανση του ίδιου του όγκου μέσα σε ηλεκτρομαγνητικό πεδίο. </a:t>
            </a:r>
          </a:p>
          <a:p>
            <a:pPr fontAlgn="base"/>
            <a:r>
              <a:rPr lang="el-GR" dirty="0">
                <a:solidFill>
                  <a:srgbClr val="C00000"/>
                </a:solidFill>
              </a:rPr>
              <a:t>Αυξάνεται  η ροή αιμάτωσης και η διαπερατότητα της κυτταρικής μεμβράνης</a:t>
            </a:r>
            <a:r>
              <a:rPr lang="el-GR" dirty="0"/>
              <a:t>, ούτως ώστε η αντικαρκινική δράση της χημειοθεραπείας ή της ακτινοβολίας να είναι εξαιρετικά πιο αυξημένη όταν συν-εφαρμόζονται. 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245707970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9304CA8E-A279-41CE-B231-CB0FC4059C6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Από βιολογικής πλευράς η ΥΠ προκαλεί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45C20477-0251-42D1-88E9-0AAB85E6570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fontAlgn="base"/>
            <a:r>
              <a:rPr lang="el-GR" dirty="0">
                <a:solidFill>
                  <a:srgbClr val="C00000"/>
                </a:solidFill>
              </a:rPr>
              <a:t>βλάβες στην κυτταρική μεμβράνη</a:t>
            </a:r>
            <a:r>
              <a:rPr lang="el-GR" dirty="0"/>
              <a:t>,</a:t>
            </a:r>
          </a:p>
          <a:p>
            <a:pPr lvl="0" fontAlgn="base"/>
            <a:r>
              <a:rPr lang="el-GR" dirty="0">
                <a:solidFill>
                  <a:srgbClr val="C00000"/>
                </a:solidFill>
              </a:rPr>
              <a:t> αλλοίωση της  σύνθεσή τους και κυτταρικό θάνατο. </a:t>
            </a:r>
            <a:r>
              <a:rPr lang="el-GR" dirty="0"/>
              <a:t>Για τον λόγο αυτόν, η υπερθερμία χαρακτηρίζεται πλέον ως ο τέταρτος θεραπευτικός πυλώνας της ογκολογίας. </a:t>
            </a:r>
          </a:p>
          <a:p>
            <a:pPr lvl="0" fontAlgn="base"/>
            <a:r>
              <a:rPr lang="el-GR" dirty="0">
                <a:solidFill>
                  <a:srgbClr val="C00000"/>
                </a:solidFill>
              </a:rPr>
              <a:t>Θερμικές βλάβες των πρωτεϊνών, και των λυσοσωμάτων </a:t>
            </a:r>
            <a:r>
              <a:rPr lang="el-GR" dirty="0"/>
              <a:t>του κυτταροπλάσματος. 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270433879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360C0E1B-DC8F-4F94-8CE2-7F5F400416F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Οι διαφορές της δράσης της ΥΠ από την ΑΚΘ είναι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A8551C3E-CA55-4955-9132-C2AA39E2ECF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5" y="2070942"/>
            <a:ext cx="9417641" cy="4329858"/>
          </a:xfrm>
        </p:spPr>
        <p:txBody>
          <a:bodyPr>
            <a:normAutofit/>
          </a:bodyPr>
          <a:lstStyle/>
          <a:p>
            <a:pPr lvl="0" algn="just"/>
            <a:r>
              <a:rPr lang="el-GR" sz="2000" dirty="0"/>
              <a:t>Η ΥΠ </a:t>
            </a:r>
            <a:r>
              <a:rPr lang="el-GR" sz="2000" dirty="0">
                <a:solidFill>
                  <a:srgbClr val="C00000"/>
                </a:solidFill>
              </a:rPr>
              <a:t>δρα στο υποξικό κέντρο του όγκου </a:t>
            </a:r>
            <a:r>
              <a:rPr lang="el-GR" sz="2000" dirty="0"/>
              <a:t>αυξάνοντας την θερμοκρασία και την αιμάτωση, ενώ η ΑΚΘ δρα και σκοτώνει κύτταρα στην περιφέρεια του όγκου.</a:t>
            </a:r>
          </a:p>
          <a:p>
            <a:pPr lvl="0" algn="just"/>
            <a:r>
              <a:rPr lang="el-GR" sz="2000" dirty="0"/>
              <a:t>Η ΥΠ </a:t>
            </a:r>
            <a:r>
              <a:rPr lang="el-GR" sz="2000" dirty="0">
                <a:solidFill>
                  <a:srgbClr val="C00000"/>
                </a:solidFill>
              </a:rPr>
              <a:t>δρα και σκοτώνει τα κύτταρα που βρίσκονται στη φάση </a:t>
            </a:r>
            <a:r>
              <a:rPr lang="en-US" sz="2000" dirty="0">
                <a:solidFill>
                  <a:srgbClr val="C00000"/>
                </a:solidFill>
              </a:rPr>
              <a:t>S </a:t>
            </a:r>
            <a:r>
              <a:rPr lang="el-GR" sz="2000" dirty="0"/>
              <a:t>του κυτταρικού κύκλου, ενώ η ΑΚΘ είναι αποτελεσματική στην φάση της κυτταρικής διαίρεσης </a:t>
            </a:r>
            <a:r>
              <a:rPr lang="en-US" sz="2000" dirty="0"/>
              <a:t>G</a:t>
            </a:r>
            <a:r>
              <a:rPr lang="el-GR" sz="2000" dirty="0"/>
              <a:t>, </a:t>
            </a:r>
            <a:r>
              <a:rPr lang="en-US" sz="2000" dirty="0"/>
              <a:t>M</a:t>
            </a:r>
            <a:r>
              <a:rPr lang="el-GR" sz="2000" dirty="0"/>
              <a:t>.</a:t>
            </a:r>
          </a:p>
          <a:p>
            <a:pPr lvl="0" algn="just"/>
            <a:r>
              <a:rPr lang="el-GR" sz="2000" dirty="0"/>
              <a:t>Το </a:t>
            </a:r>
            <a:r>
              <a:rPr lang="el-GR" sz="2000" dirty="0">
                <a:solidFill>
                  <a:srgbClr val="C00000"/>
                </a:solidFill>
              </a:rPr>
              <a:t>χαμηλό </a:t>
            </a:r>
            <a:r>
              <a:rPr lang="en-US" sz="2000" dirty="0">
                <a:solidFill>
                  <a:srgbClr val="C00000"/>
                </a:solidFill>
              </a:rPr>
              <a:t>pH </a:t>
            </a:r>
            <a:r>
              <a:rPr lang="el-GR" sz="2000" dirty="0">
                <a:solidFill>
                  <a:srgbClr val="C00000"/>
                </a:solidFill>
              </a:rPr>
              <a:t>στο μικροπεριβάλλον  του όγκου </a:t>
            </a:r>
            <a:r>
              <a:rPr lang="el-GR" sz="2000" dirty="0"/>
              <a:t>αυξάνει την αποτελεσματικότητα της ΥΠ, ενώ δεν βοηθά την δράση της ΑΚΘ.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142547675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558DCE3C-1002-4163-B72A-9B8E9669B1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l-GR" dirty="0"/>
              <a:t>Τρόποι εφαρμογής της υπερθερμίας είναι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47CF9080-1018-4F2F-BCF9-CB66EA4084F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3" y="2160589"/>
            <a:ext cx="9490795" cy="3880773"/>
          </a:xfrm>
        </p:spPr>
        <p:txBody>
          <a:bodyPr/>
          <a:lstStyle/>
          <a:p>
            <a:pPr lvl="0" algn="just"/>
            <a:r>
              <a:rPr lang="el-GR" sz="2400" dirty="0">
                <a:solidFill>
                  <a:srgbClr val="C00000"/>
                </a:solidFill>
              </a:rPr>
              <a:t>Διεγχειρητική ΥΠ</a:t>
            </a:r>
            <a:r>
              <a:rPr lang="el-GR" sz="2400" dirty="0"/>
              <a:t>: αύξηση της θερμοκρασίας του όγκου κατά τη διάρκεια του χειρουργείου.</a:t>
            </a:r>
          </a:p>
          <a:p>
            <a:pPr lvl="0" algn="just"/>
            <a:r>
              <a:rPr lang="el-GR" sz="2400" dirty="0">
                <a:solidFill>
                  <a:srgbClr val="C00000"/>
                </a:solidFill>
              </a:rPr>
              <a:t>Ενδοϊστική ΥΠ</a:t>
            </a:r>
            <a:r>
              <a:rPr lang="el-GR" sz="2400" dirty="0"/>
              <a:t>: δια μέσου καθετήρων εισάγεται ειδική κεραία στον όγκο.</a:t>
            </a:r>
          </a:p>
          <a:p>
            <a:pPr lvl="0" algn="just"/>
            <a:r>
              <a:rPr lang="el-GR" sz="2400" dirty="0">
                <a:solidFill>
                  <a:srgbClr val="C00000"/>
                </a:solidFill>
              </a:rPr>
              <a:t>Ενδοκοιλοτική ΥΠ</a:t>
            </a:r>
            <a:r>
              <a:rPr lang="el-GR" sz="2400" dirty="0"/>
              <a:t>: σε όγκους που βρίσκονται μέσα ή σε επαφή με στις φυσιολογικές κοιλότητες του σώματος π.χ. ορθό, κόλπος, τράχηλος μήτρας, οισοφάγος. </a:t>
            </a:r>
          </a:p>
          <a:p>
            <a:pPr lvl="0" algn="just"/>
            <a:r>
              <a:rPr lang="el-GR" sz="2400" dirty="0">
                <a:solidFill>
                  <a:srgbClr val="C00000"/>
                </a:solidFill>
              </a:rPr>
              <a:t>Επιφανειακή ΥΠ</a:t>
            </a:r>
            <a:r>
              <a:rPr lang="el-GR" sz="2400" dirty="0"/>
              <a:t>: υπερθέρμανση όγκων που βρίσκονται στην επιφάνεια του δέρματος ή και 4 </a:t>
            </a:r>
            <a:r>
              <a:rPr lang="en-US" sz="2400" dirty="0"/>
              <a:t>cm</a:t>
            </a:r>
            <a:r>
              <a:rPr lang="el-GR" sz="2400" dirty="0"/>
              <a:t> κάτωθεν αυτού. 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349027173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C67A9286-7855-468B-B9C3-768FB389DC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7640" y="156238"/>
            <a:ext cx="8596668" cy="1320800"/>
          </a:xfrm>
        </p:spPr>
        <p:txBody>
          <a:bodyPr>
            <a:normAutofit fontScale="90000"/>
          </a:bodyPr>
          <a:lstStyle/>
          <a:p>
            <a:r>
              <a:rPr lang="el-GR" sz="2700" b="1" u="sng" dirty="0"/>
              <a:t>Ενδείξεις</a:t>
            </a:r>
            <a:r>
              <a:rPr lang="el-GR" sz="2700" b="1" dirty="0"/>
              <a:t> ορθής </a:t>
            </a:r>
            <a:r>
              <a:rPr lang="el-GR" sz="2700" dirty="0"/>
              <a:t>εφαρμογής της Υπερθερμίας (ΥΘ) σε συνδυασμό με Ακτινοθεραπεία (ΑΚΘ) η/και Χημειοθεραπεία (ΧΜΘ), όπως ενδείκνυται κατά περίπτωση:</a:t>
            </a:r>
            <a:br>
              <a:rPr lang="el-GR" dirty="0"/>
            </a:br>
            <a:endParaRPr lang="el-GR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58D2B753-B3B5-4C19-B235-98D55DF083B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0307" y="1477037"/>
            <a:ext cx="10654054" cy="4564325"/>
          </a:xfrm>
        </p:spPr>
        <p:txBody>
          <a:bodyPr/>
          <a:lstStyle/>
          <a:p>
            <a:pPr marL="0" indent="0">
              <a:buNone/>
            </a:pPr>
            <a:r>
              <a:rPr lang="el-GR" sz="2400" dirty="0"/>
              <a:t>• Υποτροπές προσθίου θωρακικού τοιχώματος από καρκίνο μαστού        (ΑΚΘ+ΥΘ)</a:t>
            </a:r>
            <a:br>
              <a:rPr lang="el-GR" sz="2400" dirty="0"/>
            </a:br>
            <a:r>
              <a:rPr lang="el-GR" sz="2400" dirty="0"/>
              <a:t>• Υποτροπές επιφανειακών όγκων (έως 4cm βάθος) (ΑΚΘ+ΥΘ)</a:t>
            </a:r>
            <a:br>
              <a:rPr lang="el-GR" sz="2400" dirty="0"/>
            </a:br>
            <a:r>
              <a:rPr lang="el-GR" sz="2400" dirty="0"/>
              <a:t>• Κακοήθη μελανώματα (ΑΚΘ+ΥΘ)</a:t>
            </a:r>
            <a:br>
              <a:rPr lang="el-GR" sz="2400" dirty="0"/>
            </a:br>
            <a:r>
              <a:rPr lang="el-GR" sz="2400" dirty="0"/>
              <a:t>• Ανεγχείρητοι όγκοι τραχήλου μήτρας. (ΑΚΘ+ΥΘ)</a:t>
            </a:r>
            <a:br>
              <a:rPr lang="el-GR" sz="2400" dirty="0"/>
            </a:br>
            <a:r>
              <a:rPr lang="el-GR" sz="2400" dirty="0"/>
              <a:t>• Μη μικροκυτταρικοί όγκοι πνεύμονα (ΑΚΘ+ΥΘ)</a:t>
            </a:r>
            <a:br>
              <a:rPr lang="el-GR" sz="2400" dirty="0"/>
            </a:br>
            <a:r>
              <a:rPr lang="el-GR" sz="2400" dirty="0"/>
              <a:t>• Καρκίνος ουροδόχου κύστης (ΑΚΘ+ΥΘ)</a:t>
            </a:r>
            <a:br>
              <a:rPr lang="el-GR" sz="2400" dirty="0"/>
            </a:br>
            <a:r>
              <a:rPr lang="el-GR" sz="2400" dirty="0"/>
              <a:t>• Όγκοι εγκεφάλου (ΑΚΘ+ΥΘ)</a:t>
            </a:r>
            <a:br>
              <a:rPr lang="el-GR" sz="2400" dirty="0"/>
            </a:br>
            <a:r>
              <a:rPr lang="el-GR" sz="2400" dirty="0"/>
              <a:t>• Σαρκώματα μαλακών μορίων (ΧΜΘ+ΥΘ)</a:t>
            </a:r>
            <a:br>
              <a:rPr lang="el-GR" sz="2400" dirty="0"/>
            </a:br>
            <a:r>
              <a:rPr lang="el-GR" sz="2400" dirty="0"/>
              <a:t>• Καρκίνοι Ορθο-πρωκτικής χώρας (ΑΚΘ+ΥΘ)</a:t>
            </a:r>
            <a:br>
              <a:rPr lang="el-GR" sz="2400" dirty="0"/>
            </a:br>
            <a:r>
              <a:rPr lang="el-GR" sz="2400" dirty="0"/>
              <a:t>• Καρκίνοι Οισοφάγου (ΑΚΘ+ΥΘ)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96507188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0E5683C7-1409-442D-BDA9-CBAB0051767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37492" y="156238"/>
            <a:ext cx="8596668" cy="1320800"/>
          </a:xfrm>
        </p:spPr>
        <p:txBody>
          <a:bodyPr>
            <a:normAutofit/>
          </a:bodyPr>
          <a:lstStyle/>
          <a:p>
            <a:r>
              <a:rPr lang="el-GR" sz="2400" b="1" dirty="0"/>
              <a:t>Κατόπιν συγκεκριμένων ενδείξεων, </a:t>
            </a:r>
            <a:r>
              <a:rPr lang="el-GR" sz="2400" u="sng" dirty="0"/>
              <a:t>με απόφαση ογκολογικού συμβουλίου</a:t>
            </a:r>
            <a:r>
              <a:rPr lang="el-GR" sz="2400" b="1" dirty="0"/>
              <a:t>, εφαρμόζεται και στις ακόλουθες περιπτώσεις</a:t>
            </a:r>
            <a:endParaRPr lang="el-GR" sz="2400" dirty="0"/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75F1AFBC-4F07-4CFD-8438-F8019B0979E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477039"/>
            <a:ext cx="8596668" cy="4564324"/>
          </a:xfrm>
        </p:spPr>
        <p:txBody>
          <a:bodyPr/>
          <a:lstStyle/>
          <a:p>
            <a:pPr marL="0" indent="0">
              <a:buNone/>
            </a:pPr>
            <a:r>
              <a:rPr lang="el-GR" sz="2800" dirty="0"/>
              <a:t>• Ως παρηγορική/ανακουφιστική αγωγή σε μεταστατική νόσο σε συνδυασμό με ΧΜΘ.</a:t>
            </a:r>
            <a:br>
              <a:rPr lang="el-GR" sz="2800" dirty="0"/>
            </a:br>
            <a:r>
              <a:rPr lang="el-GR" sz="2800" dirty="0"/>
              <a:t>• Περιτοναϊκές εμφυτεύσεις</a:t>
            </a:r>
            <a:br>
              <a:rPr lang="el-GR" sz="2800" dirty="0"/>
            </a:br>
            <a:r>
              <a:rPr lang="el-GR" sz="2800" dirty="0"/>
              <a:t>• Μελάνωμα άκρων</a:t>
            </a:r>
            <a:br>
              <a:rPr lang="el-GR" sz="2800" dirty="0"/>
            </a:br>
            <a:r>
              <a:rPr lang="el-GR" sz="2800" dirty="0"/>
              <a:t>• Μεσοθηλίωμα</a:t>
            </a:r>
          </a:p>
          <a:p>
            <a:endParaRPr lang="el-GR" dirty="0"/>
          </a:p>
        </p:txBody>
      </p:sp>
    </p:spTree>
    <p:extLst>
      <p:ext uri="{BB962C8B-B14F-4D97-AF65-F5344CB8AC3E}">
        <p14:creationId xmlns:p14="http://schemas.microsoft.com/office/powerpoint/2010/main" val="248020970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Τίτλος 1">
            <a:extLst>
              <a:ext uri="{FF2B5EF4-FFF2-40B4-BE49-F238E27FC236}">
                <a16:creationId xmlns:a16="http://schemas.microsoft.com/office/drawing/2014/main" id="{EE6E08C2-4E79-437F-ADFD-AEC5BD8A7D3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l-GR" sz="2800" dirty="0"/>
              <a:t>Κλινικές μελέτες του Παν. </a:t>
            </a:r>
            <a:r>
              <a:rPr lang="el-GR" sz="2800" dirty="0" err="1"/>
              <a:t>San</a:t>
            </a:r>
            <a:r>
              <a:rPr lang="el-GR" sz="2800" dirty="0"/>
              <a:t> </a:t>
            </a:r>
            <a:r>
              <a:rPr lang="el-GR" sz="2800" dirty="0" err="1"/>
              <a:t>Istvan</a:t>
            </a:r>
            <a:r>
              <a:rPr lang="el-GR" sz="2800" dirty="0"/>
              <a:t>  της Βουδαπέστης 2017</a:t>
            </a:r>
          </a:p>
        </p:txBody>
      </p:sp>
      <p:sp>
        <p:nvSpPr>
          <p:cNvPr id="3" name="Θέση περιεχομένου 2">
            <a:extLst>
              <a:ext uri="{FF2B5EF4-FFF2-40B4-BE49-F238E27FC236}">
                <a16:creationId xmlns:a16="http://schemas.microsoft.com/office/drawing/2014/main" id="{8CBA3AE9-8E28-44E6-8DCE-6C70608CC2C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2160589"/>
            <a:ext cx="9390210" cy="3880773"/>
          </a:xfrm>
        </p:spPr>
        <p:txBody>
          <a:bodyPr>
            <a:normAutofit/>
          </a:bodyPr>
          <a:lstStyle/>
          <a:p>
            <a:pPr algn="just"/>
            <a:r>
              <a:rPr lang="el-GR" sz="2000" dirty="0"/>
              <a:t>η ογκοθερμία προκαλεί το εντυπωσιακό </a:t>
            </a:r>
            <a:r>
              <a:rPr lang="el-GR" sz="2000" dirty="0">
                <a:solidFill>
                  <a:srgbClr val="C00000"/>
                </a:solidFill>
              </a:rPr>
              <a:t>φαινόμενο της απομακρυσμένης υποστροφής μεταστατικών όγκων,</a:t>
            </a:r>
            <a:r>
              <a:rPr lang="el-GR" sz="2000" dirty="0"/>
              <a:t> αν υποβληθεί σε θεραπεία ο πρωτοπαθής όγκος, αλλά όχι οι ίδιες οι μεταστάσεις. Το φαινόμενο αυτό αποκαλείται </a:t>
            </a:r>
            <a:r>
              <a:rPr lang="el-GR" sz="2000" u="sng" dirty="0">
                <a:solidFill>
                  <a:srgbClr val="C00000"/>
                </a:solidFill>
              </a:rPr>
              <a:t>abscopal effect</a:t>
            </a:r>
            <a:r>
              <a:rPr lang="el-GR" sz="2000" dirty="0"/>
              <a:t>, και οφείλεται σε διέγερση του ανοσοποιητικού μηχανισμού του ασθενούς με την ογκοθερμία. Το φαινόμενο είναι εξαιρετικής σημασίας, διότι αποδεικνύει ότι η υπερθερμία σε αντίθεση με όλες τις συμβατικές αντικαρκινικές θεραπείες που είναι ανοσοκατασταλτικές, είναι η μόνη άνοσο-ενισχυτική. </a:t>
            </a:r>
          </a:p>
        </p:txBody>
      </p:sp>
    </p:spTree>
    <p:extLst>
      <p:ext uri="{BB962C8B-B14F-4D97-AF65-F5344CB8AC3E}">
        <p14:creationId xmlns:p14="http://schemas.microsoft.com/office/powerpoint/2010/main" val="407134934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Θέση περιεχομένου 4">
            <a:extLst>
              <a:ext uri="{FF2B5EF4-FFF2-40B4-BE49-F238E27FC236}">
                <a16:creationId xmlns:a16="http://schemas.microsoft.com/office/drawing/2014/main" id="{126084B3-D7E0-4D40-A645-F95C84A6192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631578" y="951871"/>
            <a:ext cx="7943476" cy="5287377"/>
          </a:xfrm>
        </p:spPr>
      </p:pic>
    </p:spTree>
    <p:extLst>
      <p:ext uri="{BB962C8B-B14F-4D97-AF65-F5344CB8AC3E}">
        <p14:creationId xmlns:p14="http://schemas.microsoft.com/office/powerpoint/2010/main" val="280576204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Θέση περιεχομένου 4">
            <a:extLst>
              <a:ext uri="{FF2B5EF4-FFF2-40B4-BE49-F238E27FC236}">
                <a16:creationId xmlns:a16="http://schemas.microsoft.com/office/drawing/2014/main" id="{954F094F-1D54-499E-AC32-EA9B8BED397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6685"/>
          <a:stretch/>
        </p:blipFill>
        <p:spPr>
          <a:xfrm>
            <a:off x="1157702" y="850392"/>
            <a:ext cx="8830087" cy="5476338"/>
          </a:xfrm>
        </p:spPr>
      </p:pic>
    </p:spTree>
    <p:extLst>
      <p:ext uri="{BB962C8B-B14F-4D97-AF65-F5344CB8AC3E}">
        <p14:creationId xmlns:p14="http://schemas.microsoft.com/office/powerpoint/2010/main" val="4244851177"/>
      </p:ext>
    </p:extLst>
  </p:cSld>
  <p:clrMapOvr>
    <a:masterClrMapping/>
  </p:clrMapOvr>
</p:sld>
</file>

<file path=ppt/theme/theme1.xml><?xml version="1.0" encoding="utf-8"?>
<a:theme xmlns:a="http://schemas.openxmlformats.org/drawingml/2006/main" name="Όψη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26</TotalTime>
  <Words>605</Words>
  <Application>Microsoft Office PowerPoint</Application>
  <PresentationFormat>Ευρεία οθόνη</PresentationFormat>
  <Paragraphs>28</Paragraphs>
  <Slides>13</Slides>
  <Notes>0</Notes>
  <HiddenSlides>0</HiddenSlides>
  <MMClips>0</MMClips>
  <ScaleCrop>false</ScaleCrop>
  <HeadingPairs>
    <vt:vector size="6" baseType="variant">
      <vt:variant>
        <vt:lpstr>Γραμματοσειρές που χρησιμοποιούνται</vt:lpstr>
      </vt:variant>
      <vt:variant>
        <vt:i4>3</vt:i4>
      </vt:variant>
      <vt:variant>
        <vt:lpstr>Θέμα</vt:lpstr>
      </vt:variant>
      <vt:variant>
        <vt:i4>1</vt:i4>
      </vt:variant>
      <vt:variant>
        <vt:lpstr>Τίτλοι διαφανειών</vt:lpstr>
      </vt:variant>
      <vt:variant>
        <vt:i4>13</vt:i4>
      </vt:variant>
    </vt:vector>
  </HeadingPairs>
  <TitlesOfParts>
    <vt:vector size="17" baseType="lpstr">
      <vt:lpstr>Arial</vt:lpstr>
      <vt:lpstr>Trebuchet MS</vt:lpstr>
      <vt:lpstr>Wingdings 3</vt:lpstr>
      <vt:lpstr>Όψη</vt:lpstr>
      <vt:lpstr>Υπερθερμία </vt:lpstr>
      <vt:lpstr>Παρουσίαση του PowerPoint</vt:lpstr>
      <vt:lpstr>Παρουσίαση του PowerPoint</vt:lpstr>
      <vt:lpstr>Παρουσίαση του PowerPoint</vt:lpstr>
      <vt:lpstr>Η δράση της</vt:lpstr>
      <vt:lpstr>Από βιολογικής πλευράς η ΥΠ προκαλεί</vt:lpstr>
      <vt:lpstr>Οι διαφορές της δράσης της ΥΠ από την ΑΚΘ είναι</vt:lpstr>
      <vt:lpstr>Τρόποι εφαρμογής της υπερθερμίας είναι</vt:lpstr>
      <vt:lpstr>Ενδείξεις ορθής εφαρμογής της Υπερθερμίας (ΥΘ) σε συνδυασμό με Ακτινοθεραπεία (ΑΚΘ) η/και Χημειοθεραπεία (ΧΜΘ), όπως ενδείκνυται κατά περίπτωση: </vt:lpstr>
      <vt:lpstr>Κατόπιν συγκεκριμένων ενδείξεων, με απόφαση ογκολογικού συμβουλίου, εφαρμόζεται και στις ακόλουθες περιπτώσεις</vt:lpstr>
      <vt:lpstr>Κλινικές μελέτες του Παν. San Istvan  της Βουδαπέστης 2017</vt:lpstr>
      <vt:lpstr>Παρουσίαση του PowerPoint</vt:lpstr>
      <vt:lpstr>Παρουσίαση του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Υπερθερμία</dc:title>
  <dc:creator>User</dc:creator>
  <cp:lastModifiedBy>User</cp:lastModifiedBy>
  <cp:revision>8</cp:revision>
  <dcterms:created xsi:type="dcterms:W3CDTF">2019-12-14T14:36:20Z</dcterms:created>
  <dcterms:modified xsi:type="dcterms:W3CDTF">2019-12-14T15:05:41Z</dcterms:modified>
</cp:coreProperties>
</file>