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6"/>
  </p:notesMasterIdLst>
  <p:sldIdLst>
    <p:sldId id="256" r:id="rId2"/>
    <p:sldId id="329" r:id="rId3"/>
    <p:sldId id="344" r:id="rId4"/>
    <p:sldId id="343" r:id="rId5"/>
    <p:sldId id="303" r:id="rId6"/>
    <p:sldId id="345" r:id="rId7"/>
    <p:sldId id="346" r:id="rId8"/>
    <p:sldId id="347" r:id="rId9"/>
    <p:sldId id="333" r:id="rId10"/>
    <p:sldId id="338" r:id="rId11"/>
    <p:sldId id="335" r:id="rId12"/>
    <p:sldId id="339" r:id="rId13"/>
    <p:sldId id="342" r:id="rId14"/>
    <p:sldId id="334" r:id="rId15"/>
    <p:sldId id="299" r:id="rId16"/>
    <p:sldId id="311" r:id="rId17"/>
    <p:sldId id="300" r:id="rId18"/>
    <p:sldId id="302" r:id="rId19"/>
    <p:sldId id="301" r:id="rId20"/>
    <p:sldId id="312" r:id="rId21"/>
    <p:sldId id="315" r:id="rId22"/>
    <p:sldId id="316" r:id="rId23"/>
    <p:sldId id="317" r:id="rId24"/>
    <p:sldId id="318" r:id="rId25"/>
    <p:sldId id="319" r:id="rId26"/>
    <p:sldId id="266" r:id="rId27"/>
    <p:sldId id="306" r:id="rId28"/>
    <p:sldId id="307" r:id="rId29"/>
    <p:sldId id="298" r:id="rId30"/>
    <p:sldId id="296" r:id="rId31"/>
    <p:sldId id="295" r:id="rId32"/>
    <p:sldId id="292" r:id="rId33"/>
    <p:sldId id="291" r:id="rId34"/>
    <p:sldId id="324" r:id="rId35"/>
    <p:sldId id="289" r:id="rId36"/>
    <p:sldId id="336" r:id="rId37"/>
    <p:sldId id="337" r:id="rId38"/>
    <p:sldId id="327" r:id="rId39"/>
    <p:sldId id="326" r:id="rId40"/>
    <p:sldId id="328" r:id="rId41"/>
    <p:sldId id="325" r:id="rId42"/>
    <p:sldId id="321" r:id="rId43"/>
    <p:sldId id="349" r:id="rId44"/>
    <p:sldId id="350" r:id="rId45"/>
    <p:sldId id="322" r:id="rId46"/>
    <p:sldId id="323" r:id="rId47"/>
    <p:sldId id="332" r:id="rId48"/>
    <p:sldId id="340" r:id="rId49"/>
    <p:sldId id="305" r:id="rId50"/>
    <p:sldId id="313" r:id="rId51"/>
    <p:sldId id="314" r:id="rId52"/>
    <p:sldId id="281" r:id="rId53"/>
    <p:sldId id="282" r:id="rId54"/>
    <p:sldId id="283" r:id="rId55"/>
    <p:sldId id="330" r:id="rId56"/>
    <p:sldId id="341" r:id="rId57"/>
    <p:sldId id="331" r:id="rId58"/>
    <p:sldId id="284" r:id="rId59"/>
    <p:sldId id="286" r:id="rId60"/>
    <p:sldId id="310" r:id="rId61"/>
    <p:sldId id="309" r:id="rId62"/>
    <p:sldId id="287" r:id="rId63"/>
    <p:sldId id="348" r:id="rId64"/>
    <p:sldId id="320" r:id="rId6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7020" autoAdjust="0"/>
  </p:normalViewPr>
  <p:slideViewPr>
    <p:cSldViewPr>
      <p:cViewPr varScale="1">
        <p:scale>
          <a:sx n="48" d="100"/>
          <a:sy n="48" d="100"/>
        </p:scale>
        <p:origin x="245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0D856-A1F5-4804-9353-0572C67D8D16}" type="datetimeFigureOut">
              <a:rPr lang="el-GR" smtClean="0"/>
              <a:t>17/5/2023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EAB5-99CB-427A-90CC-3BC57DF80F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779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FEAB5-99CB-427A-90CC-3BC57DF80F88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041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FEAB5-99CB-427A-90CC-3BC57DF80F88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744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FEAB5-99CB-427A-90CC-3BC57DF80F88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0499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Perez  Madison, Wl: Advanced</a:t>
            </a:r>
            <a:r>
              <a:rPr lang="en-US" baseline="0" dirty="0"/>
              <a:t> Medical Publishing. 1997; 199-217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52CE-DBDC-4E1B-8BCA-56E1D0C380F7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FEAB5-99CB-427A-90CC-3BC57DF80F88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7501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EAB5-99CB-427A-90CC-3BC57DF80F88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0086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EAB5-99CB-427A-90CC-3BC57DF80F88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459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EAB5-99CB-427A-90CC-3BC57DF80F88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0204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FEAB5-99CB-427A-90CC-3BC57DF80F88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281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FEAB5-99CB-427A-90CC-3BC57DF80F88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1040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886222B-AED5-47C1-9900-C3C43F2F7E9C}" type="slidenum">
              <a:rPr lang="en-US" altLang="el-GR" smtClean="0"/>
              <a:pPr/>
              <a:t>52</a:t>
            </a:fld>
            <a:endParaRPr lang="en-US" altLang="el-GR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46EF8B7-A6E2-468A-B4D5-DB3C9B051E81}" type="slidenum">
              <a:rPr lang="en-US" altLang="el-GR" smtClean="0"/>
              <a:pPr/>
              <a:t>5</a:t>
            </a:fld>
            <a:endParaRPr lang="en-US" altLang="el-GR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192F466-2344-4053-B9B0-65B088DBEDEE}" type="slidenum">
              <a:rPr lang="en-US" altLang="el-GR" smtClean="0"/>
              <a:pPr/>
              <a:t>54</a:t>
            </a:fld>
            <a:endParaRPr lang="en-US" altLang="el-GR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90000"/>
              <a:buFont typeface="Arial" pitchFamily="34" charset="0"/>
              <a:buNone/>
            </a:pPr>
            <a:fld id="{04C2AEFC-21A3-43DD-B25E-097D80FEDEA8}" type="slidenum">
              <a:rPr lang="en-GB" altLang="el-GR" sz="1200">
                <a:solidFill>
                  <a:srgbClr val="000000"/>
                </a:solidFill>
                <a:cs typeface="Arial" pitchFamily="34" charset="0"/>
              </a:rPr>
              <a:pPr algn="r" eaLnBrk="1" hangingPunct="1">
                <a:buClr>
                  <a:srgbClr val="000000"/>
                </a:buClr>
                <a:buSzPct val="90000"/>
                <a:buFont typeface="Arial" pitchFamily="34" charset="0"/>
                <a:buNone/>
              </a:pPr>
              <a:t>54</a:t>
            </a:fld>
            <a:endParaRPr lang="en-GB" altLang="el-GR" sz="1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318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el-GR" altLang="el-GR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EAB5-99CB-427A-90CC-3BC57DF80F88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0128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EAB5-99CB-427A-90CC-3BC57DF80F88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5426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EAB5-99CB-427A-90CC-3BC57DF80F88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4926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1DDF276-6632-4FF3-9634-C74B7779E635}" type="slidenum">
              <a:rPr lang="en-US" altLang="el-GR" smtClean="0"/>
              <a:pPr/>
              <a:t>59</a:t>
            </a:fld>
            <a:endParaRPr lang="en-US" altLang="el-G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613474B-A053-4D8B-AFF5-FB1CAB482DA2}" type="slidenum">
              <a:rPr lang="en-US" altLang="el-GR" smtClean="0"/>
              <a:pPr/>
              <a:t>62</a:t>
            </a:fld>
            <a:endParaRPr lang="en-US" altLang="el-GR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EAB5-99CB-427A-90CC-3BC57DF80F88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3538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EAB5-99CB-427A-90CC-3BC57DF80F88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933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EAB5-99CB-427A-90CC-3BC57DF80F88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8124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EAB5-99CB-427A-90CC-3BC57DF80F88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3695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A2B02BA-3D84-4DD3-8AB2-98A58E40EC08}" type="slidenum">
              <a:rPr lang="en-US" altLang="el-GR" smtClean="0"/>
              <a:pPr/>
              <a:t>16</a:t>
            </a:fld>
            <a:endParaRPr lang="en-US" altLang="el-GR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FEAB5-99CB-427A-90CC-3BC57DF80F88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6384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FEAB5-99CB-427A-90CC-3BC57DF80F88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190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62B-A3B8-4C08-AC35-0418D90CE7EF}" type="datetimeFigureOut">
              <a:rPr lang="el-GR" smtClean="0"/>
              <a:t>17/5/2023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3560-49F6-47BF-823E-103928D9E911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62B-A3B8-4C08-AC35-0418D90CE7EF}" type="datetimeFigureOut">
              <a:rPr lang="el-GR" smtClean="0"/>
              <a:t>17/5/2023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3560-49F6-47BF-823E-103928D9E9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62B-A3B8-4C08-AC35-0418D90CE7EF}" type="datetimeFigureOut">
              <a:rPr lang="el-GR" smtClean="0"/>
              <a:t>17/5/2023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3560-49F6-47BF-823E-103928D9E9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9B52-4BF9-43F5-A1C4-7605AC53D48D}" type="datetimeFigureOut">
              <a:rPr lang="el-GR" smtClean="0"/>
              <a:t>17/5/2023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0990-D7B0-49D0-BA95-7C14D61708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635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62B-A3B8-4C08-AC35-0418D90CE7EF}" type="datetimeFigureOut">
              <a:rPr lang="el-GR" smtClean="0"/>
              <a:t>17/5/2023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3560-49F6-47BF-823E-103928D9E911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62B-A3B8-4C08-AC35-0418D90CE7EF}" type="datetimeFigureOut">
              <a:rPr lang="el-GR" smtClean="0"/>
              <a:t>17/5/2023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3560-49F6-47BF-823E-103928D9E9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62B-A3B8-4C08-AC35-0418D90CE7EF}" type="datetimeFigureOut">
              <a:rPr lang="el-GR" smtClean="0"/>
              <a:t>17/5/2023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3560-49F6-47BF-823E-103928D9E911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62B-A3B8-4C08-AC35-0418D90CE7EF}" type="datetimeFigureOut">
              <a:rPr lang="el-GR" smtClean="0"/>
              <a:t>17/5/2023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3560-49F6-47BF-823E-103928D9E911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62B-A3B8-4C08-AC35-0418D90CE7EF}" type="datetimeFigureOut">
              <a:rPr lang="el-GR" smtClean="0"/>
              <a:t>17/5/2023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3560-49F6-47BF-823E-103928D9E9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62B-A3B8-4C08-AC35-0418D90CE7EF}" type="datetimeFigureOut">
              <a:rPr lang="el-GR" smtClean="0"/>
              <a:t>17/5/2023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3560-49F6-47BF-823E-103928D9E9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62B-A3B8-4C08-AC35-0418D90CE7EF}" type="datetimeFigureOut">
              <a:rPr lang="el-GR" smtClean="0"/>
              <a:t>17/5/2023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3560-49F6-47BF-823E-103928D9E9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62B-A3B8-4C08-AC35-0418D90CE7EF}" type="datetimeFigureOut">
              <a:rPr lang="el-GR" smtClean="0"/>
              <a:t>17/5/2023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3560-49F6-47BF-823E-103928D9E911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86462B-A3B8-4C08-AC35-0418D90CE7EF}" type="datetimeFigureOut">
              <a:rPr lang="el-GR" smtClean="0"/>
              <a:t>17/5/2023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443560-49F6-47BF-823E-103928D9E91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9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bouzalas.gr/karkinos-toy-prostati/" TargetMode="External"/><Relationship Id="rId4" Type="http://schemas.openxmlformats.org/officeDocument/2006/relationships/hyperlink" Target="https://en.wikipedia.org/wiki/Donald_Gleason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ouzalas.gr/therapeia-kai-prognosi-toy-karkinoy-toy-prostat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1472799"/>
          </a:xfrm>
        </p:spPr>
        <p:txBody>
          <a:bodyPr>
            <a:normAutofit/>
          </a:bodyPr>
          <a:lstStyle/>
          <a:p>
            <a:r>
              <a:rPr lang="el-GR" sz="2000" i="1" dirty="0"/>
              <a:t>ΜΠΑΛΑΦΟΥΤΑ ΜΥΡΣΙΝΗ ΕΡΣΗ</a:t>
            </a:r>
          </a:p>
          <a:p>
            <a:r>
              <a:rPr lang="el-GR" sz="2000" i="1" dirty="0"/>
              <a:t>ΑΚΤΙΝΟΘΕΡΑΠΕΥΤΗΣ ΟΓΚΟΛΟΓΟΣ</a:t>
            </a:r>
            <a:endParaRPr lang="en-US" sz="2000" i="1" dirty="0"/>
          </a:p>
          <a:p>
            <a:r>
              <a:rPr lang="el-GR" sz="2000" i="1" dirty="0" err="1"/>
              <a:t>Επικ</a:t>
            </a:r>
            <a:r>
              <a:rPr lang="el-GR" sz="2000" i="1" dirty="0"/>
              <a:t>. Καθηγήτρια ΠαΔΑ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3200" dirty="0"/>
              <a:t>Ακτινοθεραπευτική αντιμετώπιση του καρκίνου του προστάτου</a:t>
            </a:r>
          </a:p>
        </p:txBody>
      </p:sp>
    </p:spTree>
    <p:extLst>
      <p:ext uri="{BB962C8B-B14F-4D97-AF65-F5344CB8AC3E}">
        <p14:creationId xmlns:p14="http://schemas.microsoft.com/office/powerpoint/2010/main" val="3251868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earchers to investigate screening for prostate cancer using MRI |  Imperial News | Imperial College London">
            <a:extLst>
              <a:ext uri="{FF2B5EF4-FFF2-40B4-BE49-F238E27FC236}">
                <a16:creationId xmlns:a16="http://schemas.microsoft.com/office/drawing/2014/main" id="{05567B2E-7C7A-44DE-90C8-EB79429EA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400600" cy="373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igher magnification of axial view of multiparametric diagnostic MRI... |  Download Scientific Diagram">
            <a:extLst>
              <a:ext uri="{FF2B5EF4-FFF2-40B4-BE49-F238E27FC236}">
                <a16:creationId xmlns:a16="http://schemas.microsoft.com/office/drawing/2014/main" id="{77B3FC8A-732F-4A93-9430-10FBC1792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293" y="2636913"/>
            <a:ext cx="4838707" cy="460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5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dvanced Radiotherapy Techniques in Prostate Cancer | Oncohema Key">
            <a:extLst>
              <a:ext uri="{FF2B5EF4-FFF2-40B4-BE49-F238E27FC236}">
                <a16:creationId xmlns:a16="http://schemas.microsoft.com/office/drawing/2014/main" id="{4169D153-891A-42D2-975B-C3B633B8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99" y="836711"/>
            <a:ext cx="6595085" cy="544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4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SMA PET/CT visualizes prostate cancer recurrence early, impacts radiation  therapy">
            <a:extLst>
              <a:ext uri="{FF2B5EF4-FFF2-40B4-BE49-F238E27FC236}">
                <a16:creationId xmlns:a16="http://schemas.microsoft.com/office/drawing/2014/main" id="{F5E0BF4F-3D1C-4DC3-ABB4-8B33B10DB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10" y="332656"/>
            <a:ext cx="6609654" cy="44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0B9C23CC-8FD5-4A33-AFFC-C27CDD3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4797152"/>
            <a:ext cx="6398096" cy="718016"/>
          </a:xfrm>
        </p:spPr>
        <p:txBody>
          <a:bodyPr/>
          <a:lstStyle/>
          <a:p>
            <a:r>
              <a:rPr lang="en-US" dirty="0"/>
              <a:t>PET CT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7261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4651B0-09EE-4511-A264-CD04D977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4372168"/>
            <a:ext cx="6826284" cy="1433096"/>
          </a:xfrm>
        </p:spPr>
        <p:txBody>
          <a:bodyPr/>
          <a:lstStyle/>
          <a:p>
            <a:r>
              <a:rPr lang="en-US" dirty="0"/>
              <a:t>CT Fusion with PET CT</a:t>
            </a:r>
            <a:endParaRPr lang="el-GR" dirty="0"/>
          </a:p>
        </p:txBody>
      </p:sp>
      <p:pic>
        <p:nvPicPr>
          <p:cNvPr id="20482" name="Picture 2" descr="Prostate cancer radiotherapy more precisely targeted with nuclear medicine  imaging">
            <a:extLst>
              <a:ext uri="{FF2B5EF4-FFF2-40B4-BE49-F238E27FC236}">
                <a16:creationId xmlns:a16="http://schemas.microsoft.com/office/drawing/2014/main" id="{677AAB25-B9B4-4798-8C3F-5393EE7C5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58" y="1052736"/>
            <a:ext cx="6826284" cy="309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71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1C-Choline PET Guided Salvage Radiation Therapy for Isolated Pelvic and  Paraortic Nodal Recurrence of Prostate Cancer After Radical Prostatectomy:  Rationale and Early Genitourinary or Gastrointestinal Toxicities - Advances  in Radiation Oncology">
            <a:extLst>
              <a:ext uri="{FF2B5EF4-FFF2-40B4-BE49-F238E27FC236}">
                <a16:creationId xmlns:a16="http://schemas.microsoft.com/office/drawing/2014/main" id="{AF6A8824-02A3-4363-BF58-5EFCF5A05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052736"/>
            <a:ext cx="6372707" cy="494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782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569325" cy="868363"/>
          </a:xfrm>
        </p:spPr>
        <p:txBody>
          <a:bodyPr/>
          <a:lstStyle/>
          <a:p>
            <a:pPr algn="l"/>
            <a:r>
              <a:rPr lang="en-US" altLang="el-GR" sz="3600" b="1">
                <a:solidFill>
                  <a:srgbClr val="FF0000"/>
                </a:solidFill>
                <a:effectLst/>
                <a:latin typeface="Comic Sans MS" pitchFamily="66" charset="0"/>
              </a:rPr>
              <a:t>D’AMICOS PROGNOSTIC RISK   </a:t>
            </a:r>
            <a:br>
              <a:rPr lang="en-US" altLang="el-GR" sz="3600" b="1">
                <a:solidFill>
                  <a:srgbClr val="FF0000"/>
                </a:solidFill>
                <a:effectLst/>
                <a:latin typeface="Comic Sans MS" pitchFamily="66" charset="0"/>
              </a:rPr>
            </a:br>
            <a:r>
              <a:rPr lang="en-US" altLang="el-GR" sz="3600" b="1">
                <a:solidFill>
                  <a:srgbClr val="FF0000"/>
                </a:solidFill>
                <a:effectLst/>
                <a:latin typeface="Comic Sans MS" pitchFamily="66" charset="0"/>
              </a:rPr>
              <a:t>             GROUPS</a:t>
            </a:r>
            <a:endParaRPr lang="el-GR" altLang="el-GR" sz="3600" b="1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743200"/>
            <a:ext cx="8229600" cy="342265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FF0000"/>
              </a:buClr>
              <a:buSzPct val="120000"/>
              <a:buFontTx/>
              <a:buChar char="•"/>
            </a:pPr>
            <a:r>
              <a:rPr lang="el-GR" altLang="el-GR" sz="2800" dirty="0"/>
              <a:t>    </a:t>
            </a:r>
            <a:r>
              <a:rPr lang="en-US" altLang="el-GR" sz="2800" dirty="0"/>
              <a:t>PSA </a:t>
            </a:r>
            <a:r>
              <a:rPr lang="el-GR" altLang="el-GR" sz="2800" dirty="0"/>
              <a:t>επίπεδα</a:t>
            </a:r>
          </a:p>
          <a:p>
            <a:pPr>
              <a:buClr>
                <a:srgbClr val="FF0000"/>
              </a:buClr>
              <a:buSzPct val="120000"/>
              <a:buFontTx/>
              <a:buChar char="•"/>
            </a:pPr>
            <a:r>
              <a:rPr lang="el-GR" altLang="el-GR" sz="2800" dirty="0"/>
              <a:t>    </a:t>
            </a:r>
            <a:r>
              <a:rPr lang="en-US" altLang="el-GR" sz="2800" dirty="0"/>
              <a:t>Gleason score</a:t>
            </a:r>
          </a:p>
          <a:p>
            <a:pPr>
              <a:buClr>
                <a:srgbClr val="FF0000"/>
              </a:buClr>
              <a:buSzPct val="120000"/>
              <a:buFontTx/>
              <a:buChar char="•"/>
            </a:pPr>
            <a:r>
              <a:rPr lang="el-GR" altLang="el-GR" sz="2800" dirty="0"/>
              <a:t>    </a:t>
            </a:r>
            <a:r>
              <a:rPr lang="en-US" altLang="el-GR" sz="2800" dirty="0"/>
              <a:t>Tumor stage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60167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57188"/>
            <a:ext cx="8001000" cy="882650"/>
          </a:xfrm>
        </p:spPr>
        <p:txBody>
          <a:bodyPr lIns="92075" tIns="46038" rIns="92075" bIns="46038" anchor="ctr"/>
          <a:lstStyle/>
          <a:p>
            <a:pPr algn="ctr" eaLnBrk="1" hangingPunct="1"/>
            <a:r>
              <a:rPr lang="el-GR" altLang="el-GR" sz="2800" b="1">
                <a:solidFill>
                  <a:schemeClr val="tx1"/>
                </a:solidFill>
              </a:rPr>
              <a:t>ΟΜΑΔΕΣ ΚΙΝΔΥΝΟΥ –</a:t>
            </a:r>
            <a:r>
              <a:rPr lang="en-US" altLang="el-GR" sz="2800" b="1">
                <a:solidFill>
                  <a:schemeClr val="tx1"/>
                </a:solidFill>
              </a:rPr>
              <a:t> RISK GROUPS</a:t>
            </a:r>
            <a:endParaRPr lang="el-GR" altLang="el-GR" sz="2800">
              <a:solidFill>
                <a:schemeClr val="tx1"/>
              </a:solidFill>
            </a:endParaRP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854200"/>
            <a:ext cx="8001000" cy="4071938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l-GR" altLang="el-GR" sz="2100" b="1" dirty="0">
                <a:solidFill>
                  <a:schemeClr val="accent2"/>
                </a:solidFill>
              </a:rPr>
              <a:t>    </a:t>
            </a:r>
            <a:r>
              <a:rPr lang="el-GR" altLang="el-GR" sz="2100" b="1" dirty="0">
                <a:solidFill>
                  <a:srgbClr val="7030A0"/>
                </a:solidFill>
              </a:rPr>
              <a:t>Χαμηλού κινδύνου </a:t>
            </a:r>
            <a:r>
              <a:rPr lang="en-US" altLang="el-GR" sz="2100" b="1" dirty="0">
                <a:solidFill>
                  <a:srgbClr val="7030A0"/>
                </a:solidFill>
              </a:rPr>
              <a:t>(Low Risk)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100" b="1" dirty="0"/>
              <a:t>	</a:t>
            </a:r>
            <a:r>
              <a:rPr lang="en-US" altLang="el-GR" sz="2100" b="1" dirty="0"/>
              <a:t>PSA &lt;</a:t>
            </a:r>
            <a:r>
              <a:rPr lang="en-US" altLang="el-GR" sz="2100" dirty="0"/>
              <a:t>10 ng/ml</a:t>
            </a:r>
            <a:r>
              <a:rPr lang="el-GR" altLang="el-GR" sz="2100" dirty="0"/>
              <a:t>	</a:t>
            </a:r>
            <a:r>
              <a:rPr lang="en-US" altLang="el-GR" sz="2100" b="1" dirty="0"/>
              <a:t>Gleason Score </a:t>
            </a:r>
            <a:r>
              <a:rPr lang="en-US" altLang="el-GR" sz="2100" dirty="0"/>
              <a:t>2-6</a:t>
            </a:r>
            <a:r>
              <a:rPr lang="el-GR" altLang="el-GR" sz="2100" dirty="0"/>
              <a:t>	</a:t>
            </a:r>
            <a:r>
              <a:rPr lang="el-GR" altLang="el-GR" sz="2100" b="1" dirty="0"/>
              <a:t>Στάδιο</a:t>
            </a:r>
            <a:r>
              <a:rPr lang="el-GR" altLang="el-GR" sz="2100" dirty="0"/>
              <a:t> &lt;Τ2</a:t>
            </a:r>
            <a:r>
              <a:rPr lang="en-US" altLang="el-GR" sz="2100" dirty="0"/>
              <a:t>a</a:t>
            </a:r>
            <a:endParaRPr lang="el-GR" altLang="el-GR" sz="21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1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l-GR" sz="21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l-GR" altLang="el-GR" sz="2100" b="1" dirty="0">
                <a:solidFill>
                  <a:schemeClr val="accent2"/>
                </a:solidFill>
              </a:rPr>
              <a:t>    </a:t>
            </a:r>
            <a:r>
              <a:rPr lang="el-GR" altLang="el-GR" sz="2100" b="1" dirty="0">
                <a:solidFill>
                  <a:srgbClr val="7030A0"/>
                </a:solidFill>
              </a:rPr>
              <a:t>Ενδιαμέσου κινδύνου </a:t>
            </a:r>
            <a:r>
              <a:rPr lang="en-US" altLang="el-GR" sz="2100" b="1" dirty="0">
                <a:solidFill>
                  <a:srgbClr val="7030A0"/>
                </a:solidFill>
              </a:rPr>
              <a:t>(Intermed.)</a:t>
            </a:r>
            <a:endParaRPr lang="el-GR" altLang="el-GR" sz="21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100" b="1" dirty="0"/>
              <a:t>	</a:t>
            </a:r>
            <a:r>
              <a:rPr lang="en-US" altLang="el-GR" sz="2100" b="1" dirty="0"/>
              <a:t>PSA &gt;</a:t>
            </a:r>
            <a:r>
              <a:rPr lang="en-US" altLang="el-GR" sz="2100" dirty="0"/>
              <a:t>10 ng/ml</a:t>
            </a:r>
            <a:r>
              <a:rPr lang="el-GR" altLang="el-GR" sz="2100" dirty="0"/>
              <a:t>	</a:t>
            </a:r>
            <a:r>
              <a:rPr lang="en-US" altLang="el-GR" sz="2100" b="1" dirty="0"/>
              <a:t>Gleason Score</a:t>
            </a:r>
            <a:r>
              <a:rPr lang="en-US" altLang="el-GR" sz="2100" dirty="0"/>
              <a:t> 7</a:t>
            </a:r>
            <a:r>
              <a:rPr lang="el-GR" altLang="el-GR" sz="2100" dirty="0"/>
              <a:t>	</a:t>
            </a:r>
            <a:r>
              <a:rPr lang="el-GR" altLang="el-GR" sz="2100" b="1" dirty="0"/>
              <a:t>Στάδιο</a:t>
            </a:r>
            <a:r>
              <a:rPr lang="en-US" altLang="el-GR" sz="2100" b="1" dirty="0"/>
              <a:t> </a:t>
            </a:r>
            <a:r>
              <a:rPr lang="el-GR" altLang="el-GR" sz="2100" b="1" dirty="0"/>
              <a:t>≥</a:t>
            </a:r>
            <a:r>
              <a:rPr lang="el-GR" altLang="el-GR" sz="2100" dirty="0"/>
              <a:t> </a:t>
            </a:r>
            <a:r>
              <a:rPr lang="en-US" altLang="el-GR" sz="2100" dirty="0"/>
              <a:t> T2b-c</a:t>
            </a:r>
            <a:endParaRPr lang="el-GR" altLang="el-GR" sz="21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1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l-GR" sz="21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l-GR" altLang="el-GR" sz="2100" b="1" dirty="0">
                <a:solidFill>
                  <a:schemeClr val="accent2"/>
                </a:solidFill>
              </a:rPr>
              <a:t>    </a:t>
            </a:r>
            <a:r>
              <a:rPr lang="el-GR" altLang="el-GR" sz="2100" b="1" dirty="0">
                <a:solidFill>
                  <a:srgbClr val="7030A0"/>
                </a:solidFill>
              </a:rPr>
              <a:t>Υψηλού κινδύνου (High </a:t>
            </a:r>
            <a:r>
              <a:rPr lang="el-GR" altLang="el-GR" sz="2100" b="1" dirty="0" err="1">
                <a:solidFill>
                  <a:srgbClr val="7030A0"/>
                </a:solidFill>
              </a:rPr>
              <a:t>Risk</a:t>
            </a:r>
            <a:r>
              <a:rPr lang="el-GR" altLang="el-GR" sz="2100" b="1" dirty="0">
                <a:solidFill>
                  <a:srgbClr val="7030A0"/>
                </a:solidFill>
              </a:rPr>
              <a:t>)  </a:t>
            </a:r>
            <a:endParaRPr lang="en-US" altLang="el-GR" sz="21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100" b="1" dirty="0"/>
              <a:t>	</a:t>
            </a:r>
            <a:r>
              <a:rPr lang="en-US" altLang="el-GR" sz="2100" b="1" dirty="0"/>
              <a:t>PSA&gt;</a:t>
            </a:r>
            <a:r>
              <a:rPr lang="en-US" altLang="el-GR" sz="2100" dirty="0"/>
              <a:t> 20 ng/ml</a:t>
            </a:r>
            <a:r>
              <a:rPr lang="el-GR" altLang="el-GR" sz="2100" dirty="0"/>
              <a:t>	</a:t>
            </a:r>
            <a:r>
              <a:rPr lang="en-US" altLang="el-GR" sz="2100" b="1" dirty="0"/>
              <a:t>Gleason Score</a:t>
            </a:r>
            <a:r>
              <a:rPr lang="en-US" altLang="el-GR" sz="2100" dirty="0"/>
              <a:t> &gt;8</a:t>
            </a:r>
            <a:r>
              <a:rPr lang="el-GR" altLang="el-GR" sz="2100" dirty="0"/>
              <a:t>	</a:t>
            </a:r>
            <a:r>
              <a:rPr lang="el-GR" altLang="el-GR" sz="2100" b="1" dirty="0"/>
              <a:t>Στάδιο</a:t>
            </a:r>
            <a:r>
              <a:rPr lang="en-US" altLang="el-GR" sz="2100" b="1" dirty="0"/>
              <a:t> </a:t>
            </a:r>
            <a:r>
              <a:rPr lang="el-GR" altLang="el-GR" sz="2100" b="1" dirty="0"/>
              <a:t>≥</a:t>
            </a:r>
            <a:r>
              <a:rPr lang="el-GR" altLang="el-GR" sz="2100" dirty="0"/>
              <a:t> Τ3</a:t>
            </a:r>
          </a:p>
        </p:txBody>
      </p:sp>
    </p:spTree>
    <p:extLst>
      <p:ext uri="{BB962C8B-B14F-4D97-AF65-F5344CB8AC3E}">
        <p14:creationId xmlns:p14="http://schemas.microsoft.com/office/powerpoint/2010/main" val="3013772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b="1">
                <a:solidFill>
                  <a:srgbClr val="FF0000"/>
                </a:solidFill>
                <a:effectLst/>
                <a:latin typeface="Comic Sans MS" pitchFamily="66" charset="0"/>
              </a:rPr>
              <a:t>VERY LOW RISK</a:t>
            </a:r>
            <a:r>
              <a:rPr lang="en-US" altLang="el-GR" sz="4000" b="1">
                <a:solidFill>
                  <a:srgbClr val="FF0000"/>
                </a:solidFill>
                <a:effectLst/>
                <a:latin typeface="Comic Sans MS" pitchFamily="66" charset="0"/>
              </a:rPr>
              <a:t> </a:t>
            </a:r>
            <a:endParaRPr lang="el-GR" altLang="el-GR" sz="4000" b="1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777"/>
            <a:ext cx="8229600" cy="28083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l-GR" altLang="el-GR" sz="2400" dirty="0"/>
              <a:t>    </a:t>
            </a:r>
            <a:r>
              <a:rPr lang="en-US" altLang="el-GR" sz="2400" dirty="0"/>
              <a:t>T1</a:t>
            </a:r>
            <a:r>
              <a:rPr lang="en-US" altLang="el-GR" sz="2400" dirty="0">
                <a:effectLst/>
              </a:rPr>
              <a:t>c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l-GR" altLang="el-GR" sz="2400" dirty="0">
                <a:effectLst/>
              </a:rPr>
              <a:t>    </a:t>
            </a:r>
            <a:r>
              <a:rPr lang="en-US" altLang="el-GR" sz="2400" dirty="0">
                <a:effectLst/>
              </a:rPr>
              <a:t>GS &lt;</a:t>
            </a:r>
            <a:r>
              <a:rPr lang="el-GR" altLang="el-GR" sz="2400" dirty="0">
                <a:effectLst/>
              </a:rPr>
              <a:t> ή </a:t>
            </a:r>
            <a:r>
              <a:rPr lang="en-US" altLang="el-GR" sz="2400" dirty="0"/>
              <a:t>=</a:t>
            </a:r>
            <a:r>
              <a:rPr lang="el-GR" altLang="el-GR" sz="2400" dirty="0">
                <a:effectLst/>
              </a:rPr>
              <a:t> του 6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l-GR" altLang="el-GR" sz="2400" dirty="0">
                <a:effectLst/>
              </a:rPr>
              <a:t>    </a:t>
            </a:r>
            <a:r>
              <a:rPr lang="en-US" altLang="el-GR" sz="2400" dirty="0">
                <a:effectLst/>
              </a:rPr>
              <a:t>PSA &lt; 10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l-GR" altLang="el-GR" sz="2400" dirty="0">
                <a:effectLst/>
              </a:rPr>
              <a:t>    </a:t>
            </a:r>
            <a:r>
              <a:rPr lang="en-US" altLang="el-GR" sz="2400" dirty="0">
                <a:effectLst/>
              </a:rPr>
              <a:t>Fewer than 3 biopsy cores positive, &lt; </a:t>
            </a:r>
            <a:r>
              <a:rPr lang="el-GR" altLang="el-GR" sz="2400" dirty="0">
                <a:effectLst/>
              </a:rPr>
              <a:t>ή </a:t>
            </a:r>
            <a:r>
              <a:rPr lang="en-US" altLang="el-GR" sz="2400" dirty="0">
                <a:effectLst/>
              </a:rPr>
              <a:t>= </a:t>
            </a:r>
            <a:r>
              <a:rPr lang="el-GR" altLang="el-GR" sz="2400" dirty="0">
                <a:effectLst/>
              </a:rPr>
              <a:t>50% </a:t>
            </a:r>
            <a:r>
              <a:rPr lang="en-US" altLang="el-GR" sz="2400" dirty="0">
                <a:effectLst/>
              </a:rPr>
              <a:t>cancer in </a:t>
            </a:r>
            <a:r>
              <a:rPr lang="el-GR" altLang="el-GR" sz="2400" dirty="0">
                <a:effectLst/>
              </a:rPr>
              <a:t>   </a:t>
            </a:r>
            <a:r>
              <a:rPr lang="en-US" altLang="el-GR" sz="2400" dirty="0">
                <a:effectLst/>
              </a:rPr>
              <a:t>each core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l-GR" altLang="el-GR" sz="2400" dirty="0">
                <a:effectLst/>
              </a:rPr>
              <a:t>    </a:t>
            </a:r>
            <a:r>
              <a:rPr lang="en-US" altLang="el-GR" sz="2400" dirty="0">
                <a:effectLst/>
              </a:rPr>
              <a:t>PSA density &lt; 0.15 ng/mL/g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400" dirty="0">
                <a:effectLst/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l-GR" sz="1000" dirty="0">
                <a:effectLst/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l-GR" sz="1000" dirty="0">
                <a:effectLst/>
              </a:rPr>
              <a:t>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el-GR" sz="1000" dirty="0">
              <a:effectLst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l-GR" sz="1000" dirty="0">
                <a:effectLst/>
              </a:rPr>
              <a:t> </a:t>
            </a:r>
            <a:endParaRPr lang="el-GR" altLang="el-GR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8207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b="1">
                <a:solidFill>
                  <a:srgbClr val="FF0000"/>
                </a:solidFill>
                <a:effectLst/>
              </a:rPr>
              <a:t>HIGH RISK</a:t>
            </a:r>
            <a:endParaRPr lang="el-GR" altLang="el-GR" sz="3600" b="1">
              <a:solidFill>
                <a:srgbClr val="FF0000"/>
              </a:solidFill>
              <a:effectLst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76475"/>
            <a:ext cx="8229600" cy="385445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altLang="el-GR" sz="2400" dirty="0"/>
              <a:t>    </a:t>
            </a:r>
            <a:r>
              <a:rPr lang="en-US" altLang="el-GR" sz="2400" dirty="0"/>
              <a:t>cT3a (locally advanced)</a:t>
            </a:r>
          </a:p>
          <a:p>
            <a:pPr>
              <a:buFont typeface="Wingdings" pitchFamily="2" charset="2"/>
              <a:buChar char="Ø"/>
            </a:pPr>
            <a:r>
              <a:rPr lang="el-GR" altLang="el-GR" sz="2400" dirty="0"/>
              <a:t>    </a:t>
            </a:r>
            <a:r>
              <a:rPr lang="en-US" altLang="el-GR" sz="2400" dirty="0"/>
              <a:t>GS : 8 - 10</a:t>
            </a:r>
          </a:p>
          <a:p>
            <a:pPr>
              <a:buFont typeface="Wingdings" pitchFamily="2" charset="2"/>
              <a:buChar char="Ø"/>
            </a:pPr>
            <a:r>
              <a:rPr lang="el-GR" altLang="el-GR" sz="2400" dirty="0"/>
              <a:t>    </a:t>
            </a:r>
            <a:r>
              <a:rPr lang="en-US" altLang="el-GR" sz="2400" dirty="0"/>
              <a:t>PSA &gt; 20</a:t>
            </a:r>
          </a:p>
          <a:p>
            <a:pPr>
              <a:buFont typeface="Wingdings" pitchFamily="2" charset="2"/>
              <a:buNone/>
            </a:pPr>
            <a:r>
              <a:rPr lang="en-US" altLang="el-GR" dirty="0"/>
              <a:t>                        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608099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b="1">
                <a:solidFill>
                  <a:srgbClr val="FF0000"/>
                </a:solidFill>
                <a:effectLst/>
              </a:rPr>
              <a:t>INTERMEDIATE RISK</a:t>
            </a:r>
            <a:endParaRPr lang="el-GR" altLang="el-GR" sz="3600" b="1">
              <a:solidFill>
                <a:srgbClr val="FF0000"/>
              </a:solidFill>
              <a:effectLst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76475"/>
            <a:ext cx="8229600" cy="385445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altLang="el-GR" sz="2400" dirty="0"/>
              <a:t>    </a:t>
            </a:r>
            <a:r>
              <a:rPr lang="en-US" altLang="el-GR" sz="2400" dirty="0"/>
              <a:t>T2b – T2c</a:t>
            </a:r>
          </a:p>
          <a:p>
            <a:pPr>
              <a:buFont typeface="Wingdings" pitchFamily="2" charset="2"/>
              <a:buChar char="Ø"/>
            </a:pPr>
            <a:r>
              <a:rPr lang="el-GR" altLang="el-GR" sz="2400" dirty="0"/>
              <a:t>    </a:t>
            </a:r>
            <a:r>
              <a:rPr lang="en-US" altLang="el-GR" sz="2400" dirty="0"/>
              <a:t>GS = 7</a:t>
            </a:r>
          </a:p>
          <a:p>
            <a:pPr>
              <a:buFont typeface="Wingdings" pitchFamily="2" charset="2"/>
              <a:buChar char="Ø"/>
            </a:pPr>
            <a:r>
              <a:rPr lang="el-GR" altLang="el-GR" sz="2400" dirty="0"/>
              <a:t>    </a:t>
            </a:r>
            <a:r>
              <a:rPr lang="en-US" altLang="el-GR" sz="2400" dirty="0"/>
              <a:t>PSA : 10 - 20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33526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w gel reduces side effects of prostate cancer treatment | Beaumont Health">
            <a:extLst>
              <a:ext uri="{FF2B5EF4-FFF2-40B4-BE49-F238E27FC236}">
                <a16:creationId xmlns:a16="http://schemas.microsoft.com/office/drawing/2014/main" id="{0E16D864-43ED-4E21-BA70-1375D5B091C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74019"/>
            <a:ext cx="8252183" cy="456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83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/>
          <p:cNvSpPr>
            <a:spLocks noGrp="1" noChangeArrowheads="1"/>
          </p:cNvSpPr>
          <p:nvPr>
            <p:ph type="title"/>
          </p:nvPr>
        </p:nvSpPr>
        <p:spPr>
          <a:xfrm>
            <a:off x="512764" y="437599"/>
            <a:ext cx="7912100" cy="1479233"/>
          </a:xfrm>
        </p:spPr>
        <p:txBody>
          <a:bodyPr/>
          <a:lstStyle/>
          <a:p>
            <a:pPr algn="ctr" eaLnBrk="1" hangingPunct="1">
              <a:defRPr/>
            </a:pPr>
            <a:endParaRPr lang="el-GR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2132856"/>
            <a:ext cx="8001000" cy="38869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l-GR" alt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ΡΙΖΙΚΗ ΠΡΟΣΤΑΤΕΚΤΟΜΗ</a:t>
            </a:r>
            <a:endParaRPr lang="en-US" altLang="el-GR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GB" altLang="el-GR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l-GR" alt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ΕΞΩΤΕΡΙΚΗ ΑΚΤΙΝΟΘΕΡΑΠΕΙΑ (3</a:t>
            </a:r>
            <a:r>
              <a:rPr lang="en-US" alt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D-IMRT-IGRT)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GB" altLang="el-GR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l-GR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l-GR" altLang="el-GR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ΒΡΑΧΥΘΕΡΑΠΕΙΑ </a:t>
            </a:r>
            <a:endParaRPr lang="en-US" altLang="el-GR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GB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l-GR" alt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ΟΡΜΟΝΟΘΕΡΑΠΕΙΑ</a:t>
            </a:r>
            <a:endParaRPr lang="en-US" altLang="el-GR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GB" altLang="el-GR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ACTIVE SURVEILANCE</a:t>
            </a:r>
            <a:r>
              <a:rPr lang="el-GR" alt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(ΕΝΕΡΓΟΣ ΠΑΡΑΚΟΛΟΥΘΗΣΗ)</a:t>
            </a:r>
            <a:endParaRPr lang="en-US" altLang="el-GR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l-GR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l-GR" alt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ΚΡΥΟΘΕΡΑΠΕΙΑ-</a:t>
            </a:r>
            <a:r>
              <a:rPr lang="en-US" altLang="el-G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HIFU</a:t>
            </a:r>
            <a:endParaRPr lang="en-GB" altLang="el-GR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GB" altLang="el-GR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GB" altLang="el-GR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l-GR" altLang="el-GR" sz="2000" dirty="0"/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615950" y="852171"/>
            <a:ext cx="7912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ΚΑΡΚΙΝΟΣ ΤΟΥ ΠΡΟΣΤΑΤΗ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b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l-G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ΘΕΡΑΠΕΥΤΙΚΕΣ ΕΠΙΛΟΓΕΣ</a:t>
            </a:r>
          </a:p>
        </p:txBody>
      </p:sp>
    </p:spTree>
    <p:extLst>
      <p:ext uri="{BB962C8B-B14F-4D97-AF65-F5344CB8AC3E}">
        <p14:creationId xmlns:p14="http://schemas.microsoft.com/office/powerpoint/2010/main" val="374064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332656"/>
            <a:ext cx="6512511" cy="1512168"/>
          </a:xfrm>
        </p:spPr>
        <p:txBody>
          <a:bodyPr/>
          <a:lstStyle/>
          <a:p>
            <a:r>
              <a:rPr lang="en-US" altLang="el-GR" b="1" dirty="0">
                <a:solidFill>
                  <a:srgbClr val="FF0000"/>
                </a:solidFill>
                <a:effectLst/>
                <a:latin typeface="Comic Sans MS" pitchFamily="66" charset="0"/>
              </a:rPr>
              <a:t>LOW RISK </a:t>
            </a:r>
            <a:endParaRPr lang="el-GR" altLang="el-GR" b="1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760"/>
            <a:ext cx="8229600" cy="486216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l-GR" alt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Εναλλακτικές </a:t>
            </a:r>
            <a:r>
              <a:rPr lang="en-US" alt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alt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el-GR" alt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ενεργός / τακτική παρακολούθηση</a:t>
            </a:r>
          </a:p>
          <a:p>
            <a:pPr lvl="1"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el-GR" alt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βραχυθεραπεία</a:t>
            </a:r>
          </a:p>
          <a:p>
            <a:pPr lvl="1"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el-GR" alt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εξωτερική ΑΚΘ</a:t>
            </a:r>
          </a:p>
          <a:p>
            <a:pPr lvl="1"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el-GR" alt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ριζική προστατεκτομή</a:t>
            </a:r>
          </a:p>
          <a:p>
            <a:pPr>
              <a:buSzPct val="130000"/>
              <a:buFont typeface="Wingdings" pitchFamily="2" charset="2"/>
              <a:buNone/>
            </a:pP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804720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404664"/>
            <a:ext cx="6512511" cy="792088"/>
          </a:xfrm>
        </p:spPr>
        <p:txBody>
          <a:bodyPr/>
          <a:lstStyle/>
          <a:p>
            <a:r>
              <a:rPr lang="el-GR" altLang="el-GR" b="1" dirty="0">
                <a:solidFill>
                  <a:srgbClr val="FF0000"/>
                </a:solidFill>
                <a:effectLst/>
                <a:latin typeface="Comic Sans MS" pitchFamily="66" charset="0"/>
              </a:rPr>
              <a:t>ΜΕΣΟΥ ΡΙΣΚΟΥ</a:t>
            </a:r>
            <a:r>
              <a:rPr lang="en-US" altLang="el-GR" b="1" dirty="0">
                <a:solidFill>
                  <a:srgbClr val="FF0000"/>
                </a:solidFill>
                <a:effectLst/>
                <a:latin typeface="Comic Sans MS" pitchFamily="66" charset="0"/>
              </a:rPr>
              <a:t> </a:t>
            </a:r>
            <a:endParaRPr lang="el-GR" altLang="el-GR" b="1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endParaRPr lang="el-GR" altLang="el-GR"/>
          </a:p>
          <a:p>
            <a:pPr>
              <a:buFont typeface="Wingdings" pitchFamily="2" charset="2"/>
              <a:buNone/>
            </a:pPr>
            <a:endParaRPr lang="el-GR" altLang="el-GR"/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673100" y="1628800"/>
            <a:ext cx="82296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9pPr>
          </a:lstStyle>
          <a:p>
            <a:pPr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l-GR" altLang="el-GR" dirty="0"/>
              <a:t>Εναλλακτικές </a:t>
            </a:r>
            <a:r>
              <a:rPr lang="en-US" altLang="el-GR" dirty="0"/>
              <a:t>:</a:t>
            </a:r>
            <a:endParaRPr lang="el-GR" altLang="el-GR" dirty="0"/>
          </a:p>
          <a:p>
            <a:pPr lvl="1"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en-US" altLang="el-GR" dirty="0"/>
              <a:t>   </a:t>
            </a:r>
            <a:r>
              <a:rPr lang="el-GR" altLang="el-GR" dirty="0"/>
              <a:t>βραχυθεραπεία</a:t>
            </a:r>
          </a:p>
          <a:p>
            <a:pPr lvl="1"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el-GR" altLang="el-GR" dirty="0"/>
              <a:t>   εξωτερική ΑΚΘ + 6 μήνες </a:t>
            </a:r>
            <a:r>
              <a:rPr lang="en-US" altLang="el-GR" dirty="0"/>
              <a:t>neoadjuvant  </a:t>
            </a:r>
            <a:endParaRPr lang="el-GR" altLang="el-GR" dirty="0"/>
          </a:p>
          <a:p>
            <a:pPr>
              <a:buClr>
                <a:srgbClr val="FF0000"/>
              </a:buClr>
              <a:buSzPct val="80000"/>
              <a:buFont typeface="Wingdings" pitchFamily="2" charset="2"/>
              <a:buNone/>
            </a:pPr>
            <a:r>
              <a:rPr lang="el-GR" altLang="el-GR" sz="2800" dirty="0"/>
              <a:t>                                              ορμονοθεραπεία</a:t>
            </a:r>
          </a:p>
          <a:p>
            <a:pPr lvl="1"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el-GR" altLang="el-GR" dirty="0"/>
              <a:t>   ριζική προστατεκτομή</a:t>
            </a:r>
          </a:p>
          <a:p>
            <a:pPr>
              <a:buSzPct val="130000"/>
              <a:buFont typeface="Wingdings" pitchFamily="2" charset="2"/>
              <a:buNone/>
            </a:pPr>
            <a:endParaRPr lang="el-GR" altLang="el-GR" dirty="0"/>
          </a:p>
          <a:p>
            <a:pPr>
              <a:buSzPct val="130000"/>
              <a:buFont typeface="Wingdings" pitchFamily="2" charset="2"/>
              <a:buNone/>
            </a:pPr>
            <a:endParaRPr lang="en-US" altLang="el-GR" sz="30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el-GR" altLang="el-GR" sz="3000" dirty="0"/>
          </a:p>
        </p:txBody>
      </p:sp>
    </p:spTree>
    <p:extLst>
      <p:ext uri="{BB962C8B-B14F-4D97-AF65-F5344CB8AC3E}">
        <p14:creationId xmlns:p14="http://schemas.microsoft.com/office/powerpoint/2010/main" val="3587909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548680"/>
            <a:ext cx="6512511" cy="4966488"/>
          </a:xfrm>
        </p:spPr>
        <p:txBody>
          <a:bodyPr/>
          <a:lstStyle/>
          <a:p>
            <a:r>
              <a:rPr lang="en-US" altLang="el-GR" b="1" dirty="0">
                <a:solidFill>
                  <a:srgbClr val="FF0000"/>
                </a:solidFill>
                <a:effectLst/>
                <a:latin typeface="Comic Sans MS" pitchFamily="66" charset="0"/>
              </a:rPr>
              <a:t>HIGH RISK </a:t>
            </a:r>
            <a:r>
              <a:rPr lang="el-GR" altLang="el-GR" b="1" dirty="0">
                <a:solidFill>
                  <a:srgbClr val="FF0000"/>
                </a:solidFill>
                <a:effectLst/>
                <a:latin typeface="Comic Sans MS" pitchFamily="66" charset="0"/>
              </a:rPr>
              <a:t>ΑΣΘΕΝΕΙΣ</a:t>
            </a:r>
          </a:p>
        </p:txBody>
      </p:sp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673100" y="18161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9pPr>
          </a:lstStyle>
          <a:p>
            <a:pPr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l-GR" altLang="el-GR" dirty="0"/>
              <a:t>Εναλλακτικές </a:t>
            </a:r>
            <a:r>
              <a:rPr lang="en-US" altLang="el-GR" dirty="0"/>
              <a:t>:</a:t>
            </a:r>
            <a:endParaRPr lang="el-GR" altLang="el-GR" dirty="0"/>
          </a:p>
          <a:p>
            <a:pPr lvl="1"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el-GR" altLang="el-GR" dirty="0"/>
              <a:t>   βραχυθεραπεία</a:t>
            </a:r>
          </a:p>
          <a:p>
            <a:pPr lvl="1"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el-GR" altLang="el-GR" dirty="0"/>
              <a:t>   εξωτερική ΑΚΘ + ορμονοθεραπεία</a:t>
            </a:r>
          </a:p>
          <a:p>
            <a:pPr lvl="1"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el-GR" altLang="el-GR" dirty="0"/>
              <a:t>   ριζική προστατεκτομή</a:t>
            </a:r>
          </a:p>
          <a:p>
            <a:pPr>
              <a:buSzPct val="130000"/>
              <a:buFont typeface="Wingdings" pitchFamily="2" charset="2"/>
              <a:buNone/>
            </a:pPr>
            <a:endParaRPr lang="el-GR" altLang="el-GR" dirty="0"/>
          </a:p>
          <a:p>
            <a:pPr>
              <a:buSzPct val="130000"/>
              <a:buFont typeface="Wingdings" pitchFamily="2" charset="2"/>
              <a:buNone/>
            </a:pPr>
            <a:r>
              <a:rPr lang="el-GR" altLang="el-GR" sz="2400" b="1" dirty="0">
                <a:solidFill>
                  <a:srgbClr val="FF0000"/>
                </a:solidFill>
                <a:effectLst/>
              </a:rPr>
              <a:t>ΠΡΟΤΙΜΗΤΕΑ = Η ΕΝΤΑΤΙΚΟΠΟΙΗΜΕΝΗ ΘΕΡΑΠΕΙΑ</a:t>
            </a:r>
            <a:endParaRPr lang="en-US" altLang="el-GR" sz="2400" b="1" dirty="0">
              <a:solidFill>
                <a:srgbClr val="FF00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1441143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260648"/>
            <a:ext cx="6512511" cy="1584176"/>
          </a:xfrm>
        </p:spPr>
        <p:txBody>
          <a:bodyPr/>
          <a:lstStyle/>
          <a:p>
            <a:r>
              <a:rPr lang="el-GR" altLang="el-GR" sz="3600" dirty="0">
                <a:solidFill>
                  <a:srgbClr val="FF0000"/>
                </a:solidFill>
                <a:effectLst/>
              </a:rPr>
              <a:t>ενδείξεις μετεγχειρητικής ΑΚΘ</a:t>
            </a:r>
            <a:r>
              <a:rPr lang="en-US" altLang="el-GR" sz="3600" dirty="0">
                <a:solidFill>
                  <a:srgbClr val="FF0000"/>
                </a:solidFill>
                <a:effectLst/>
              </a:rPr>
              <a:t> T3N0M0</a:t>
            </a:r>
            <a:endParaRPr lang="el-GR" altLang="el-GR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133600"/>
            <a:ext cx="8435975" cy="4464050"/>
          </a:xfrm>
          <a:prstGeom prst="rect">
            <a:avLst/>
          </a:prstGeom>
        </p:spPr>
        <p:txBody>
          <a:bodyPr/>
          <a:lstStyle/>
          <a:p>
            <a:pPr marL="45720" indent="0">
              <a:buSzPct val="80000"/>
              <a:buNone/>
            </a:pPr>
            <a:r>
              <a:rPr lang="en-US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l-GR" alt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Τ3</a:t>
            </a:r>
            <a:r>
              <a:rPr lang="en-US" alt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l-GR" alt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όταν συνοδεύεται από</a:t>
            </a:r>
            <a:r>
              <a:rPr lang="en-US" alt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buSzPct val="80000"/>
              <a:buFont typeface="Wingdings" panose="05000000000000000000" pitchFamily="2" charset="2"/>
              <a:buChar char="ü"/>
            </a:pPr>
            <a:r>
              <a:rPr lang="en-US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υψηλό </a:t>
            </a:r>
            <a:r>
              <a:rPr lang="en-US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grade </a:t>
            </a: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 </a:t>
            </a: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επίπεδα</a:t>
            </a:r>
          </a:p>
          <a:p>
            <a:pPr>
              <a:buSzPct val="80000"/>
              <a:buFont typeface="Wingdings" panose="05000000000000000000" pitchFamily="2" charset="2"/>
              <a:buChar char="ü"/>
            </a:pP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Gleason score </a:t>
            </a: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υψηλό</a:t>
            </a:r>
          </a:p>
          <a:p>
            <a:pPr>
              <a:buSzPct val="80000"/>
              <a:buFont typeface="Wingdings" panose="05000000000000000000" pitchFamily="2" charset="2"/>
              <a:buChar char="ü"/>
            </a:pPr>
            <a:r>
              <a:rPr lang="el-GR" alt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θετικά χειρουργικά όρια</a:t>
            </a:r>
          </a:p>
          <a:p>
            <a:pPr marL="45720" indent="0">
              <a:buNone/>
            </a:pPr>
            <a:endParaRPr lang="el-GR" altLang="el-GR" dirty="0"/>
          </a:p>
          <a:p>
            <a:pPr>
              <a:buFont typeface="Wingdings" panose="05000000000000000000" pitchFamily="2" charset="2"/>
              <a:buChar char="ü"/>
            </a:pPr>
            <a:endParaRPr lang="el-GR" altLang="el-GR" dirty="0"/>
          </a:p>
          <a:p>
            <a:pPr>
              <a:buFont typeface="Wingdings" panose="05000000000000000000" pitchFamily="2" charset="2"/>
              <a:buChar char="ü"/>
            </a:pP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084227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457200" y="1124744"/>
            <a:ext cx="8229600" cy="518461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 </a:t>
            </a:r>
            <a:r>
              <a:rPr lang="el-GR" sz="24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προσθήκη της εξωτερικής δέσμης </a:t>
            </a:r>
            <a:r>
              <a:rPr lang="el-GR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ακτινοθεραπείας στην αντιανδρογωνική θεραπεία, βελτιώνει κατά 23% την επιβίωση και κατά 43%την ελεύθερης νόσου επιβίωση των ασθενών με </a:t>
            </a:r>
            <a:r>
              <a:rPr lang="el-GR" sz="24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τοπικά προχωρημένο ή και υψηλού κινδύνου καρκίνο του προστάτη.</a:t>
            </a:r>
          </a:p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Ο καθορισμός της ιδανικής διάρκειας του ανδρογονικού αποκλεισμού χρήζει περαιτέρω μελέτης.</a:t>
            </a:r>
          </a:p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                                           </a:t>
            </a:r>
          </a:p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                                             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ASCO 2010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1012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25272"/>
          </a:xfrm>
        </p:spPr>
        <p:txBody>
          <a:bodyPr>
            <a:normAutofit/>
          </a:bodyPr>
          <a:lstStyle/>
          <a:p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ΑΚΘ προστάτου. Κλασματοποίηση</a:t>
            </a:r>
          </a:p>
        </p:txBody>
      </p:sp>
      <p:pic>
        <p:nvPicPr>
          <p:cNvPr id="1026" name="Picture 2" descr="http://image.slidesharecdn.com/1-1231600780764611-1/95/slide-141-728.jpg?cb=123159608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22805" r="1923" b="5107"/>
          <a:stretch/>
        </p:blipFill>
        <p:spPr bwMode="auto">
          <a:xfrm>
            <a:off x="323528" y="1857751"/>
            <a:ext cx="8549633" cy="46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342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3873584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Κλασματοποίηση Ακτινοθεραπείας</a:t>
            </a:r>
          </a:p>
          <a:p>
            <a:pPr marL="45720" indent="0" algn="ctr">
              <a:buNone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προστάτου</a:t>
            </a:r>
          </a:p>
        </p:txBody>
      </p:sp>
      <p:pic>
        <p:nvPicPr>
          <p:cNvPr id="2050" name="Picture 2" descr="http://image.slidesharecdn.com/1-1231600780764611-1/95/slide-140-728.jpg?cb=123159608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24094" r="2951" b="-3225"/>
          <a:stretch/>
        </p:blipFill>
        <p:spPr bwMode="auto">
          <a:xfrm>
            <a:off x="467544" y="1451123"/>
            <a:ext cx="8280920" cy="501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676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755576" y="764704"/>
            <a:ext cx="7546032" cy="4895850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Σχήματα Υποκλασματοποίησης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/>
          </a:p>
          <a:p>
            <a:pPr marL="45720" indent="0" algn="ctr">
              <a:buNone/>
            </a:pPr>
            <a:r>
              <a:rPr lang="el-GR" b="1" dirty="0"/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Cleveland Clinic:        -70 Gy     2.5 Gy/</a:t>
            </a:r>
            <a:r>
              <a:rPr lang="en-US" b="1" dirty="0" err="1"/>
              <a:t>fr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Fox Chase :                -70.2 Gy     2.7 Gy/</a:t>
            </a:r>
            <a:r>
              <a:rPr lang="en-US" b="1" dirty="0" err="1"/>
              <a:t>fr</a:t>
            </a:r>
            <a:r>
              <a:rPr lang="en-US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MDACC :                     -72 Gy     2.4 Gy/</a:t>
            </a:r>
            <a:r>
              <a:rPr lang="en-US" b="1" dirty="0" err="1"/>
              <a:t>fr</a:t>
            </a:r>
            <a:r>
              <a:rPr lang="en-US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RTOG 0415 :               -70 Gy     2.5 Gy/</a:t>
            </a:r>
            <a:r>
              <a:rPr lang="en-US" b="1" dirty="0" err="1"/>
              <a:t>fr</a:t>
            </a:r>
            <a:endParaRPr lang="en-US" b="1" dirty="0"/>
          </a:p>
          <a:p>
            <a:pPr marL="45720" indent="0">
              <a:buNone/>
            </a:pP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523256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Standard treatment guidelines for adenocarcinoma of prostate using high-energy photon conventional techniques </a:t>
            </a:r>
            <a:endParaRPr lang="el-GR" sz="24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53724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Standard treatment guidelines for adenoCa of prostate</a:t>
            </a:r>
            <a:endParaRPr lang="el-GR" sz="2400" b="1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825052"/>
              </p:ext>
            </p:extLst>
          </p:nvPr>
        </p:nvGraphicFramePr>
        <p:xfrm>
          <a:off x="467544" y="1556792"/>
          <a:ext cx="8280920" cy="4720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Stage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Tumor dose pelvic lymph nodes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Tumor dose prostate volume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415">
                <a:tc>
                  <a:txBody>
                    <a:bodyPr/>
                    <a:lstStyle/>
                    <a:p>
                      <a:r>
                        <a:rPr lang="en-US" dirty="0"/>
                        <a:t>A2, B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70-74/7.0-7.5 wk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415">
                <a:tc>
                  <a:txBody>
                    <a:bodyPr/>
                    <a:lstStyle/>
                    <a:p>
                      <a:r>
                        <a:rPr lang="en-US" dirty="0"/>
                        <a:t>A2, B any histology, older than 71 yr.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70-72/7,0-7,5 wk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415">
                <a:tc>
                  <a:txBody>
                    <a:bodyPr/>
                    <a:lstStyle/>
                    <a:p>
                      <a:r>
                        <a:rPr lang="en-US" dirty="0"/>
                        <a:t>A2, B positive common iliac nodes (plus 45Gy</a:t>
                      </a:r>
                      <a:r>
                        <a:rPr lang="en-US" baseline="0" dirty="0"/>
                        <a:t> to periaortic nodes)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45/5wk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26/2,5</a:t>
                      </a:r>
                      <a:r>
                        <a:rPr lang="en-US" baseline="0" dirty="0"/>
                        <a:t> wk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52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45/5 wk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28/2,5 wk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C positive common iliac or periaortic nodes (plus 45Gy</a:t>
                      </a:r>
                      <a:r>
                        <a:rPr lang="en-US" baseline="0" dirty="0"/>
                        <a:t> to posteroanterior nodes)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45/5 wk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26/2,5 wk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691">
                <a:tc>
                  <a:txBody>
                    <a:bodyPr/>
                    <a:lstStyle/>
                    <a:p>
                      <a:r>
                        <a:rPr lang="en-US" dirty="0"/>
                        <a:t>D1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45/5 wk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20/2 wk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55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20C19E-6354-4612-B685-E67DCD1B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Αιτιολογία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859AB5-6396-43EB-97DA-8DD3077AD9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dirty="0"/>
              <a:t>Αύξηση της ηλικίας  το 75% της νόσου αφορά άνδρες ηλικίας 65 ετών και άνω.</a:t>
            </a:r>
          </a:p>
          <a:p>
            <a:r>
              <a:rPr lang="el-GR" dirty="0"/>
              <a:t>Μεγάλη κατανάλωση λιπαρών τροφών.</a:t>
            </a:r>
          </a:p>
          <a:p>
            <a:r>
              <a:rPr lang="el-GR" dirty="0"/>
              <a:t>Η κατανάλωση ντομάτας, το πράσινο τσάι, οι τροφές πλούσιες σε βιταμίνη Ε, μειώνουν τον κίνδυνο ανάπτυξης καρκίνου του προστάτη.</a:t>
            </a:r>
          </a:p>
          <a:p>
            <a:r>
              <a:rPr lang="el-GR" dirty="0"/>
              <a:t> άτομα με συγγενή πρώτου βαθμού που παρουσίασαν καρκίνο του προστάτη έχουν μεγαλύτερη πιθανότητα εμφάνισης της νόσου.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8626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864096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ΑΚΘ ΣΕ ΤΟΠΙΚΗ ΥΠΟΤΡΟΠΗ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6371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>
                <a:solidFill>
                  <a:srgbClr val="7030A0"/>
                </a:solidFill>
                <a:latin typeface="+mj-lt"/>
              </a:rPr>
              <a:t>    </a:t>
            </a:r>
            <a:r>
              <a:rPr lang="el-GR" sz="2400" dirty="0">
                <a:solidFill>
                  <a:srgbClr val="7030A0"/>
                </a:solidFill>
                <a:latin typeface="+mj-lt"/>
              </a:rPr>
              <a:t>ΑΚΘ λαγονίων λεμφαδένων</a:t>
            </a:r>
            <a:r>
              <a:rPr lang="el-GR" sz="2400" dirty="0">
                <a:latin typeface="+mj-lt"/>
              </a:rPr>
              <a:t> με 45 </a:t>
            </a:r>
            <a:r>
              <a:rPr lang="en-US" sz="2400" dirty="0">
                <a:latin typeface="+mj-lt"/>
              </a:rPr>
              <a:t>Gy/5 wk</a:t>
            </a:r>
            <a:r>
              <a:rPr lang="el-GR" sz="2400" dirty="0">
                <a:latin typeface="+mj-lt"/>
              </a:rPr>
              <a:t> (</a:t>
            </a:r>
            <a:r>
              <a:rPr lang="en-US" sz="2400" dirty="0">
                <a:latin typeface="+mj-lt"/>
              </a:rPr>
              <a:t>1,8</a:t>
            </a:r>
            <a:r>
              <a:rPr lang="el-G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Gy/fraction</a:t>
            </a:r>
            <a:r>
              <a:rPr lang="el-GR" sz="2400" dirty="0">
                <a:latin typeface="+mj-lt"/>
              </a:rPr>
              <a:t>)</a:t>
            </a:r>
            <a:r>
              <a:rPr lang="en-US" sz="2400" dirty="0">
                <a:latin typeface="+mj-lt"/>
              </a:rPr>
              <a:t>; </a:t>
            </a:r>
            <a:r>
              <a:rPr lang="el-GR" sz="2400" dirty="0">
                <a:latin typeface="+mj-lt"/>
              </a:rPr>
              <a:t>δεν έχει ξεκαθαριστεί αν προσφέρει. </a:t>
            </a:r>
          </a:p>
          <a:p>
            <a:pPr algn="just">
              <a:buNone/>
            </a:pPr>
            <a:r>
              <a:rPr lang="el-GR" sz="2400" dirty="0">
                <a:latin typeface="+mj-lt"/>
              </a:rPr>
              <a:t>   </a:t>
            </a:r>
            <a:r>
              <a:rPr lang="en-US" sz="2400" dirty="0">
                <a:latin typeface="+mj-lt"/>
              </a:rPr>
              <a:t> </a:t>
            </a:r>
            <a:r>
              <a:rPr lang="el-GR" sz="2400" dirty="0">
                <a:latin typeface="+mj-lt"/>
              </a:rPr>
              <a:t> Ακολουθήται </a:t>
            </a:r>
            <a:r>
              <a:rPr lang="el-GR" sz="2400" dirty="0">
                <a:solidFill>
                  <a:srgbClr val="7030A0"/>
                </a:solidFill>
                <a:latin typeface="+mj-lt"/>
              </a:rPr>
              <a:t>ΑΚΘ της περιοχής της κοίτης του προστάτου, των σπερματοδόχων κύστεων και του περιπροστατικού χώρου έως 66 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Gy (2</a:t>
            </a:r>
            <a:r>
              <a:rPr lang="el-GR" sz="24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Gy/fr).</a:t>
            </a:r>
            <a:r>
              <a:rPr lang="el-GR" sz="2400" dirty="0">
                <a:latin typeface="+mj-lt"/>
              </a:rPr>
              <a:t>  </a:t>
            </a:r>
          </a:p>
          <a:p>
            <a:pPr algn="just">
              <a:buNone/>
            </a:pPr>
            <a:r>
              <a:rPr lang="el-GR" sz="2400" dirty="0">
                <a:latin typeface="+mj-lt"/>
              </a:rPr>
              <a:t>     Ακολουθήται τρισδιάστατη σύμμορφη τεχνική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3D conformal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)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l-GR" sz="2400" dirty="0">
                <a:latin typeface="+mj-lt"/>
              </a:rPr>
              <a:t>για προστασία της ουροδόχου κύστεως και του εντέρου.</a:t>
            </a:r>
            <a:r>
              <a:rPr lang="en-US" sz="2400" dirty="0">
                <a:latin typeface="+mj-lt"/>
              </a:rPr>
              <a:t> </a:t>
            </a:r>
            <a:r>
              <a:rPr lang="el-GR" sz="2400" dirty="0">
                <a:latin typeface="+mj-lt"/>
              </a:rPr>
              <a:t>Φαίνεται ότι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βελτιώνει το ελεύθερο νόσου διάστημα</a:t>
            </a:r>
            <a:r>
              <a:rPr lang="el-GR" sz="2400" dirty="0">
                <a:latin typeface="+mj-lt"/>
              </a:rPr>
              <a:t>. </a:t>
            </a:r>
          </a:p>
          <a:p>
            <a:pPr>
              <a:buNone/>
            </a:pPr>
            <a:r>
              <a:rPr lang="el-GR" sz="2400" i="1" dirty="0">
                <a:latin typeface="+mj-lt"/>
              </a:rPr>
              <a:t>                         Α</a:t>
            </a:r>
            <a:r>
              <a:rPr lang="en-US" sz="2400" i="1" dirty="0">
                <a:latin typeface="+mj-lt"/>
              </a:rPr>
              <a:t>nscher MS. Int J Radiat. Oncol Biol Phys 2000; 48-369-375.</a:t>
            </a:r>
            <a:endParaRPr lang="el-GR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6309870"/>
      </p:ext>
    </p:extLst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1" y="188640"/>
            <a:ext cx="7694240" cy="1152128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ΑΚΤΙΝΟΒΟΛΗΤΕΑ ΠΕΡΙΟΧΗ</a:t>
            </a:r>
            <a:br>
              <a:rPr lang="en-US" sz="2800" dirty="0"/>
            </a:br>
            <a:r>
              <a:rPr lang="el-GR" sz="2800" dirty="0"/>
              <a:t> ΑΝΑ ΣΤΑΔΙΟ ΝΟΣΟΥ</a:t>
            </a:r>
            <a:r>
              <a:rPr lang="en-US" sz="2800" dirty="0"/>
              <a:t> 3D CONFORMAL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39170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l-GR" sz="2400" u="sng" dirty="0">
                <a:latin typeface="Arial" pitchFamily="34" charset="0"/>
                <a:cs typeface="Arial" pitchFamily="34" charset="0"/>
              </a:rPr>
              <a:t>ΣΤΑΔΙΟ             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l-GR" sz="2400" u="sng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TARGET  VOLUMES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T1a,b      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ΑΚΘ μόνο στον προστάτη + 0,7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cm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πέριξ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     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T1c 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        ΑΚΘ μόνο στον προστάτη + 0,8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cm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πέριξ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T2 a      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ΑΚΘ στον προστάτη και στις σπερματοδόχους</a:t>
            </a:r>
          </a:p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                   κύστεις + 0,8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cm.         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T3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          ΑΚΘ στον προστάτη, σπερματοδόχους κύστεις</a:t>
            </a:r>
            <a:r>
              <a:rPr lang="el-GR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                   και περιπροστατικός χώρος + 0,8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cm.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31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764704"/>
            <a:ext cx="6512511" cy="93610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/>
              <a:t>IMRT</a:t>
            </a:r>
            <a:endParaRPr lang="el-GR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800" dirty="0"/>
              <a:t>Την τελευταία δεκαετία, έγιναν σημαντικές εξελίξεις στην </a:t>
            </a:r>
            <a:r>
              <a:rPr lang="el-GR" altLang="el-GR" sz="2800" dirty="0">
                <a:solidFill>
                  <a:schemeClr val="accent6">
                    <a:lumMod val="75000"/>
                  </a:schemeClr>
                </a:solidFill>
              </a:rPr>
              <a:t>καλύτερη στόχευση </a:t>
            </a:r>
            <a:r>
              <a:rPr lang="el-GR" altLang="el-GR" sz="2800" dirty="0"/>
              <a:t>του προστάτη καθώς και στην σχεδόν πλήρη αποφυγή ακτινοβόλησης οργάνων όπως η κύστη και το ορθό. </a:t>
            </a:r>
            <a:endParaRPr lang="en-US" altLang="el-GR" sz="2800" dirty="0"/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>
                <a:solidFill>
                  <a:schemeClr val="tx1"/>
                </a:solidFill>
              </a:rPr>
              <a:t>Η ακτινοθεραπεία διαμορφούμενης έντασης δέσμης (Ι</a:t>
            </a:r>
            <a:r>
              <a:rPr lang="en-US" altLang="el-GR" sz="2800" dirty="0">
                <a:solidFill>
                  <a:schemeClr val="tx1"/>
                </a:solidFill>
              </a:rPr>
              <a:t>ntensity Modulated Radiotherapy</a:t>
            </a:r>
            <a:r>
              <a:rPr lang="el-GR" altLang="el-GR" sz="2800" dirty="0">
                <a:solidFill>
                  <a:schemeClr val="tx1"/>
                </a:solidFill>
              </a:rPr>
              <a:t>, </a:t>
            </a:r>
            <a:r>
              <a:rPr lang="en-US" altLang="el-GR" sz="2800" dirty="0">
                <a:solidFill>
                  <a:schemeClr val="tx1"/>
                </a:solidFill>
              </a:rPr>
              <a:t>IMRT</a:t>
            </a:r>
            <a:r>
              <a:rPr lang="el-GR" altLang="el-GR" sz="2800" dirty="0">
                <a:solidFill>
                  <a:schemeClr val="tx1"/>
                </a:solidFill>
              </a:rPr>
              <a:t>) </a:t>
            </a:r>
            <a:r>
              <a:rPr lang="el-GR" altLang="el-GR" sz="2800" dirty="0"/>
              <a:t>σαν τεχνική φάνηκε αντάξια των περιστάσεων </a:t>
            </a:r>
            <a:r>
              <a:rPr lang="el-GR" altLang="el-GR" sz="2800" dirty="0">
                <a:solidFill>
                  <a:schemeClr val="accent6">
                    <a:lumMod val="75000"/>
                  </a:schemeClr>
                </a:solidFill>
              </a:rPr>
              <a:t>στην δραματική μείωση της ακτινικής τοξικότητας και στην ασφαλή κλιμάκωση δόσης σε επίπεδα άνω των 75</a:t>
            </a:r>
            <a:r>
              <a:rPr lang="en-US" altLang="el-GR" sz="2800" dirty="0">
                <a:solidFill>
                  <a:schemeClr val="accent6">
                    <a:lumMod val="75000"/>
                  </a:schemeClr>
                </a:solidFill>
              </a:rPr>
              <a:t>Gy</a:t>
            </a:r>
            <a:r>
              <a:rPr lang="el-GR" altLang="el-GR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8818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993063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>
                <a:solidFill>
                  <a:srgbClr val="FFFF00"/>
                </a:solidFill>
              </a:rPr>
              <a:t>		</a:t>
            </a:r>
            <a:r>
              <a:rPr lang="en-US" sz="3200" dirty="0">
                <a:solidFill>
                  <a:srgbClr val="FF0000"/>
                </a:solidFill>
              </a:rPr>
              <a:t>IMRT / 3D-CRT υπόθεση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600200"/>
            <a:ext cx="8424936" cy="4853136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en-US" altLang="el-GR" sz="1200" dirty="0"/>
              <a:t> </a:t>
            </a:r>
          </a:p>
          <a:p>
            <a:pPr algn="ctr">
              <a:buClr>
                <a:srgbClr val="FFFF00"/>
              </a:buClr>
            </a:pPr>
            <a:r>
              <a:rPr lang="en-US" altLang="el-GR" sz="2600" dirty="0">
                <a:solidFill>
                  <a:schemeClr val="bg1"/>
                </a:solidFill>
              </a:rPr>
              <a:t>Χα</a:t>
            </a:r>
            <a:r>
              <a:rPr lang="en-US" altLang="el-GR" sz="2600" dirty="0" err="1">
                <a:solidFill>
                  <a:schemeClr val="bg1"/>
                </a:solidFill>
              </a:rPr>
              <a:t>μηλότερη</a:t>
            </a:r>
            <a:r>
              <a:rPr lang="el-GR" altLang="el-GR" sz="2600" dirty="0">
                <a:solidFill>
                  <a:schemeClr val="bg1"/>
                </a:solidFill>
              </a:rPr>
              <a:t> </a:t>
            </a:r>
            <a:r>
              <a:rPr lang="en-US" altLang="el-GR" sz="2600" dirty="0">
                <a:solidFill>
                  <a:schemeClr val="bg1"/>
                </a:solidFill>
              </a:rPr>
              <a:t> </a:t>
            </a:r>
            <a:r>
              <a:rPr lang="el-GR" altLang="el-GR" sz="2600" dirty="0">
                <a:solidFill>
                  <a:schemeClr val="bg1"/>
                </a:solidFill>
              </a:rPr>
              <a:t>δ</a:t>
            </a:r>
            <a:r>
              <a:rPr lang="en-US" altLang="el-GR" sz="2600" dirty="0" err="1">
                <a:solidFill>
                  <a:schemeClr val="bg1"/>
                </a:solidFill>
              </a:rPr>
              <a:t>όση</a:t>
            </a:r>
            <a:r>
              <a:rPr lang="en-US" altLang="el-GR" sz="2600" dirty="0">
                <a:solidFill>
                  <a:schemeClr val="bg1"/>
                </a:solidFill>
              </a:rPr>
              <a:t> </a:t>
            </a:r>
            <a:r>
              <a:rPr lang="el-GR" altLang="el-GR" sz="2600" dirty="0">
                <a:solidFill>
                  <a:schemeClr val="bg1"/>
                </a:solidFill>
              </a:rPr>
              <a:t> </a:t>
            </a:r>
            <a:r>
              <a:rPr lang="en-US" altLang="el-GR" sz="2600" dirty="0" err="1">
                <a:solidFill>
                  <a:schemeClr val="bg1"/>
                </a:solidFill>
              </a:rPr>
              <a:t>σε</a:t>
            </a:r>
            <a:r>
              <a:rPr lang="en-US" altLang="el-GR" sz="2600" dirty="0">
                <a:solidFill>
                  <a:schemeClr val="bg1"/>
                </a:solidFill>
              </a:rPr>
              <a:t> </a:t>
            </a:r>
            <a:r>
              <a:rPr lang="en-US" altLang="el-GR" sz="2600" dirty="0" err="1">
                <a:solidFill>
                  <a:schemeClr val="bg1"/>
                </a:solidFill>
              </a:rPr>
              <a:t>όργ</a:t>
            </a:r>
            <a:r>
              <a:rPr lang="en-US" altLang="el-GR" sz="2600" dirty="0">
                <a:solidFill>
                  <a:schemeClr val="bg1"/>
                </a:solidFill>
              </a:rPr>
              <a:t>ανα σε κίνδυνο (organs at risk) </a:t>
            </a:r>
          </a:p>
          <a:p>
            <a:pPr algn="ctr"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en-US" altLang="el-GR" sz="2600" b="1" dirty="0">
                <a:solidFill>
                  <a:schemeClr val="bg1"/>
                </a:solidFill>
                <a:sym typeface="Symbol" pitchFamily="18" charset="2"/>
              </a:rPr>
              <a:t></a:t>
            </a:r>
            <a:endParaRPr lang="en-US" altLang="el-GR" sz="2600" dirty="0">
              <a:solidFill>
                <a:schemeClr val="bg1"/>
              </a:solidFill>
              <a:sym typeface="Monotype Sorts" pitchFamily="2" charset="2"/>
            </a:endParaRPr>
          </a:p>
          <a:p>
            <a:pPr algn="ctr"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en-US" altLang="el-GR" sz="2600" dirty="0">
                <a:solidFill>
                  <a:schemeClr val="bg1"/>
                </a:solidFill>
              </a:rPr>
              <a:t>επ</a:t>
            </a:r>
            <a:r>
              <a:rPr lang="en-US" altLang="el-GR" sz="2600" dirty="0" err="1">
                <a:solidFill>
                  <a:schemeClr val="bg1"/>
                </a:solidFill>
              </a:rPr>
              <a:t>ιτρέ</a:t>
            </a:r>
            <a:r>
              <a:rPr lang="en-US" altLang="el-GR" sz="2600" dirty="0">
                <a:solidFill>
                  <a:schemeClr val="bg1"/>
                </a:solidFill>
              </a:rPr>
              <a:t>πει υψηλότερη δόση στον στόχο με τα ίδια επίπεδα τοξικότητας σε σύγκριση με την 3D-CRT </a:t>
            </a:r>
          </a:p>
          <a:p>
            <a:pPr algn="ctr"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en-US" altLang="el-GR" sz="2600" b="1" dirty="0">
                <a:solidFill>
                  <a:schemeClr val="bg1"/>
                </a:solidFill>
                <a:sym typeface="Symbol" pitchFamily="18" charset="2"/>
              </a:rPr>
              <a:t></a:t>
            </a:r>
            <a:endParaRPr lang="en-US" altLang="el-GR" sz="2600" dirty="0">
              <a:solidFill>
                <a:schemeClr val="bg1"/>
              </a:solidFill>
            </a:endParaRPr>
          </a:p>
          <a:p>
            <a:pPr algn="ctr"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el-GR" altLang="el-GR" sz="2600" dirty="0">
                <a:solidFill>
                  <a:schemeClr val="bg1"/>
                </a:solidFill>
              </a:rPr>
              <a:t>Καλύτερος τοπικός έλεγχος νόσου</a:t>
            </a:r>
            <a:endParaRPr lang="en-US" altLang="el-GR" sz="2600" dirty="0">
              <a:solidFill>
                <a:schemeClr val="bg1"/>
              </a:solidFill>
            </a:endParaRPr>
          </a:p>
          <a:p>
            <a:pPr algn="ctr"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en-US" altLang="el-GR" sz="2600" b="1" dirty="0">
                <a:solidFill>
                  <a:schemeClr val="bg1"/>
                </a:solidFill>
                <a:sym typeface="Symbol" pitchFamily="18" charset="2"/>
              </a:rPr>
              <a:t></a:t>
            </a:r>
            <a:endParaRPr lang="en-US" altLang="el-GR" sz="2600" dirty="0">
              <a:solidFill>
                <a:schemeClr val="bg1"/>
              </a:solidFill>
            </a:endParaRPr>
          </a:p>
          <a:p>
            <a:pPr algn="ctr"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el-GR" altLang="el-GR" sz="2600" dirty="0">
                <a:solidFill>
                  <a:schemeClr val="bg1"/>
                </a:solidFill>
              </a:rPr>
              <a:t>Κ</a:t>
            </a:r>
            <a:r>
              <a:rPr lang="en-US" altLang="el-GR" sz="2600" dirty="0">
                <a:solidFill>
                  <a:schemeClr val="bg1"/>
                </a:solidFill>
              </a:rPr>
              <a:t>αλύτερο  διάστημα ελευθέρου νόσου (disease free) survival</a:t>
            </a:r>
          </a:p>
        </p:txBody>
      </p:sp>
    </p:spTree>
    <p:extLst>
      <p:ext uri="{BB962C8B-B14F-4D97-AF65-F5344CB8AC3E}">
        <p14:creationId xmlns:p14="http://schemas.microsoft.com/office/powerpoint/2010/main" val="3548708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radiation therapy helped me tackle prostate cancer' - Gregg's story -  Targeting Cancer">
            <a:extLst>
              <a:ext uri="{FF2B5EF4-FFF2-40B4-BE49-F238E27FC236}">
                <a16:creationId xmlns:a16="http://schemas.microsoft.com/office/drawing/2014/main" id="{268BF4A0-4FE8-4A94-85E5-45BB992B94D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61514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ereotactic Radiotherapy for Localized Prostate Cancer, which is Better  CyberKnife or RapidArc?">
            <a:extLst>
              <a:ext uri="{FF2B5EF4-FFF2-40B4-BE49-F238E27FC236}">
                <a16:creationId xmlns:a16="http://schemas.microsoft.com/office/drawing/2014/main" id="{610D3074-A780-4A66-A965-71B1E225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632" y="3140968"/>
            <a:ext cx="4961800" cy="31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78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885C4D-4826-4947-B27C-4FAE366C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ΑΚΘ </a:t>
            </a:r>
            <a:r>
              <a:rPr lang="en-US" dirty="0"/>
              <a:t>IMRT </a:t>
            </a:r>
            <a:r>
              <a:rPr lang="en-US" dirty="0" err="1"/>
              <a:t>Vmat</a:t>
            </a:r>
            <a:r>
              <a:rPr lang="en-US" dirty="0"/>
              <a:t> </a:t>
            </a:r>
            <a:r>
              <a:rPr lang="el-GR" dirty="0"/>
              <a:t>μετά από </a:t>
            </a:r>
            <a:r>
              <a:rPr lang="el-GR" dirty="0" err="1"/>
              <a:t>προστατεκτομή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57B703B-32ED-4398-8AEA-BCF4D2930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17964" r="6719" b="15564"/>
          <a:stretch/>
        </p:blipFill>
        <p:spPr>
          <a:xfrm>
            <a:off x="889960" y="2286000"/>
            <a:ext cx="3194019" cy="3246668"/>
          </a:xfrm>
        </p:spPr>
      </p:pic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6B44DB2-4D50-4327-A2FA-6FFD4794EA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5" t="22496" r="5735" b="18115"/>
          <a:stretch/>
        </p:blipFill>
        <p:spPr>
          <a:xfrm>
            <a:off x="4722169" y="2020798"/>
            <a:ext cx="4320637" cy="342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52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C40D48-C740-4451-9045-B403AF542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5229200"/>
            <a:ext cx="7099191" cy="1152128"/>
          </a:xfrm>
        </p:spPr>
        <p:txBody>
          <a:bodyPr/>
          <a:lstStyle/>
          <a:p>
            <a:r>
              <a:rPr lang="el-GR" dirty="0"/>
              <a:t>Υποτροπή </a:t>
            </a:r>
            <a:r>
              <a:rPr lang="en-US" dirty="0"/>
              <a:t>Ca </a:t>
            </a:r>
            <a:r>
              <a:rPr lang="el-GR" dirty="0"/>
              <a:t>προστάτη</a:t>
            </a:r>
          </a:p>
        </p:txBody>
      </p:sp>
      <p:pic>
        <p:nvPicPr>
          <p:cNvPr id="14338" name="Picture 2" descr="Clinical trial tests precision radiotherapy for recurrent prostate cancer |  Center for Cancer Research - National Cancer Institute">
            <a:extLst>
              <a:ext uri="{FF2B5EF4-FFF2-40B4-BE49-F238E27FC236}">
                <a16:creationId xmlns:a16="http://schemas.microsoft.com/office/drawing/2014/main" id="{099161AB-FC3C-4E38-8D9F-DA01E81FE4A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6244"/>
            <a:ext cx="6768752" cy="38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5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rostate cancer imaging using 99m Tc-MIP-1404 [46] | Download Scientific  Diagram">
            <a:extLst>
              <a:ext uri="{FF2B5EF4-FFF2-40B4-BE49-F238E27FC236}">
                <a16:creationId xmlns:a16="http://schemas.microsoft.com/office/drawing/2014/main" id="{45D74204-033F-4B2C-A2FE-DB51B99155D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7292125" cy="546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807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AF1604-AA01-4777-8100-3A64FA51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4869159"/>
            <a:ext cx="6512511" cy="1434433"/>
          </a:xfrm>
        </p:spPr>
        <p:txBody>
          <a:bodyPr/>
          <a:lstStyle/>
          <a:p>
            <a:r>
              <a:rPr lang="en-US" sz="2800" dirty="0"/>
              <a:t>Stereotactic body radiation therapy (SBRT) </a:t>
            </a:r>
            <a:endParaRPr lang="el-GR" sz="2800" dirty="0"/>
          </a:p>
        </p:txBody>
      </p:sp>
      <p:pic>
        <p:nvPicPr>
          <p:cNvPr id="4098" name="Picture 2" descr="Prostate SRBT Treatment with CyberKnife | Accuray">
            <a:extLst>
              <a:ext uri="{FF2B5EF4-FFF2-40B4-BE49-F238E27FC236}">
                <a16:creationId xmlns:a16="http://schemas.microsoft.com/office/drawing/2014/main" id="{51609B5D-7597-4363-8022-EB6579A9B97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" y="540694"/>
            <a:ext cx="5000537" cy="40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earch shows 98% cure rate for prostate cancer using SBRT | Safe  Radiotherapy">
            <a:extLst>
              <a:ext uri="{FF2B5EF4-FFF2-40B4-BE49-F238E27FC236}">
                <a16:creationId xmlns:a16="http://schemas.microsoft.com/office/drawing/2014/main" id="{8B53011C-75FE-4ADA-BA42-CB26A9365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4407"/>
            <a:ext cx="4085891" cy="33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492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31F14F-6A85-4C87-B1CA-6BE8BBD8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5085184"/>
            <a:ext cx="7027183" cy="1068158"/>
          </a:xfrm>
        </p:spPr>
        <p:txBody>
          <a:bodyPr/>
          <a:lstStyle/>
          <a:p>
            <a:r>
              <a:rPr lang="el-GR" dirty="0"/>
              <a:t>Στερεοτακτική ΑΚΘ προστάτη</a:t>
            </a:r>
          </a:p>
        </p:txBody>
      </p:sp>
      <p:pic>
        <p:nvPicPr>
          <p:cNvPr id="3074" name="Picture 2" descr="Prostate SBRT escalation dose protocols and self-reported quality of life.">
            <a:extLst>
              <a:ext uri="{FF2B5EF4-FFF2-40B4-BE49-F238E27FC236}">
                <a16:creationId xmlns:a16="http://schemas.microsoft.com/office/drawing/2014/main" id="{B11837B2-85B0-41C1-A8E1-14D102CC911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" y="285288"/>
            <a:ext cx="4936573" cy="343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ostate SRBT Treatment with CyberKnife | Accuray">
            <a:extLst>
              <a:ext uri="{FF2B5EF4-FFF2-40B4-BE49-F238E27FC236}">
                <a16:creationId xmlns:a16="http://schemas.microsoft.com/office/drawing/2014/main" id="{A84D75A8-A978-4380-AA0F-71E5956D1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29" y="1268760"/>
            <a:ext cx="4099464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0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A4CC5C30-C2D9-482C-8566-6E9E7E2D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Συμπτωματολογία 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B2E832DF-954D-497A-A72B-F1BD1FAEEA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dirty="0"/>
              <a:t>δεν παρουσιάζει ειδικά συμπτώματα</a:t>
            </a:r>
          </a:p>
          <a:p>
            <a:r>
              <a:rPr lang="el-GR" dirty="0"/>
              <a:t>δυσουρία, </a:t>
            </a:r>
            <a:r>
              <a:rPr lang="el-GR" dirty="0" err="1"/>
              <a:t>νυκτουρία</a:t>
            </a:r>
            <a:r>
              <a:rPr lang="el-GR" dirty="0"/>
              <a:t>, επιτακτική ούρηση</a:t>
            </a:r>
          </a:p>
        </p:txBody>
      </p:sp>
    </p:spTree>
    <p:extLst>
      <p:ext uri="{BB962C8B-B14F-4D97-AF65-F5344CB8AC3E}">
        <p14:creationId xmlns:p14="http://schemas.microsoft.com/office/powerpoint/2010/main" val="1303750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F81574-0825-4F39-B72C-C005443C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Stereotactic Rt </a:t>
            </a:r>
            <a:r>
              <a:rPr lang="el-GR" dirty="0"/>
              <a:t>με </a:t>
            </a:r>
            <a:r>
              <a:rPr lang="en-US" dirty="0"/>
              <a:t>Cyber Knife</a:t>
            </a:r>
            <a:endParaRPr lang="el-GR" dirty="0"/>
          </a:p>
        </p:txBody>
      </p:sp>
      <p:pic>
        <p:nvPicPr>
          <p:cNvPr id="5122" name="Picture 2" descr="Clinical Challenge: Radiotherapy After Prostatectomy | MedPage Today">
            <a:extLst>
              <a:ext uri="{FF2B5EF4-FFF2-40B4-BE49-F238E27FC236}">
                <a16:creationId xmlns:a16="http://schemas.microsoft.com/office/drawing/2014/main" id="{3EBC176E-CDC8-4234-AF3B-BB56F04DF91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56840"/>
            <a:ext cx="5583142" cy="371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19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9061AF-B5D8-47A6-A137-1154AD12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4372168"/>
            <a:ext cx="7171199" cy="1649120"/>
          </a:xfrm>
        </p:spPr>
        <p:txBody>
          <a:bodyPr/>
          <a:lstStyle/>
          <a:p>
            <a:r>
              <a:rPr lang="en-US" sz="2800" dirty="0"/>
              <a:t>Stereotactic Radiotherapy for Localized Prostate Cancer, which is Better </a:t>
            </a:r>
            <a:r>
              <a:rPr lang="en-US" sz="2800" dirty="0" err="1"/>
              <a:t>CyberKnife</a:t>
            </a:r>
            <a:endParaRPr lang="el-GR" sz="2800" dirty="0"/>
          </a:p>
        </p:txBody>
      </p:sp>
      <p:pic>
        <p:nvPicPr>
          <p:cNvPr id="2050" name="Picture 2" descr="Research shows 98% cure rate for prostate cancer using SBRT | Safe  Radiotherapy">
            <a:extLst>
              <a:ext uri="{FF2B5EF4-FFF2-40B4-BE49-F238E27FC236}">
                <a16:creationId xmlns:a16="http://schemas.microsoft.com/office/drawing/2014/main" id="{30DB061F-E476-4BB9-8AB1-037C70C83B8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477"/>
            <a:ext cx="4116089" cy="339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xial view of a volumetric arc therapy (VMAT) treatment plan for... |  Download Scientific Diagram">
            <a:extLst>
              <a:ext uri="{FF2B5EF4-FFF2-40B4-BE49-F238E27FC236}">
                <a16:creationId xmlns:a16="http://schemas.microsoft.com/office/drawing/2014/main" id="{65819784-08A0-4115-91DC-C692C09BE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57" y="358244"/>
            <a:ext cx="4206296" cy="30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116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0B0CBD7-8F85-495A-9795-BB24F0A99DE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8"/>
          <a:stretch/>
        </p:blipFill>
        <p:spPr>
          <a:xfrm>
            <a:off x="1403648" y="326054"/>
            <a:ext cx="6192688" cy="6273812"/>
          </a:xfrm>
        </p:spPr>
      </p:pic>
    </p:spTree>
    <p:extLst>
      <p:ext uri="{BB962C8B-B14F-4D97-AF65-F5344CB8AC3E}">
        <p14:creationId xmlns:p14="http://schemas.microsoft.com/office/powerpoint/2010/main" val="1479204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1A7A51-5BA0-4FC8-9BE2-6788F1FB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ΑΚΘ μετά από </a:t>
            </a:r>
            <a:r>
              <a:rPr lang="el-GR" dirty="0" err="1"/>
              <a:t>προστατεκτομή</a:t>
            </a:r>
            <a:r>
              <a:rPr lang="el-GR" dirty="0"/>
              <a:t>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CEC0E5E-FE41-4981-A783-774CBADB3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3"/>
          <a:stretch/>
        </p:blipFill>
        <p:spPr>
          <a:xfrm>
            <a:off x="339046" y="2132856"/>
            <a:ext cx="4448977" cy="4763734"/>
          </a:xfrm>
        </p:spPr>
      </p:pic>
      <p:pic>
        <p:nvPicPr>
          <p:cNvPr id="6" name="Θέση περιεχομένου 4" descr="Εικόνα που περιέχει βιβλίο, καθιστός, γεμισμένος, υπολογιστής&#10;&#10;Περιγραφή που δημιουργήθηκε αυτόματα">
            <a:extLst>
              <a:ext uri="{FF2B5EF4-FFF2-40B4-BE49-F238E27FC236}">
                <a16:creationId xmlns:a16="http://schemas.microsoft.com/office/drawing/2014/main" id="{546C2E35-209E-4995-9430-31C860A59A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3" t="1421" r="15184" b="-1421"/>
          <a:stretch/>
        </p:blipFill>
        <p:spPr>
          <a:xfrm rot="5400000">
            <a:off x="4927250" y="2196652"/>
            <a:ext cx="389801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33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D6CF5D-74EC-4B44-8FC0-C4CC0D592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Vmat</a:t>
            </a:r>
            <a:r>
              <a:rPr lang="en-US" dirty="0"/>
              <a:t> Rt </a:t>
            </a:r>
            <a:r>
              <a:rPr lang="el-GR" dirty="0"/>
              <a:t>νέο. </a:t>
            </a:r>
            <a:r>
              <a:rPr lang="el-GR" dirty="0" err="1"/>
              <a:t>προστάτου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4FD9345-5832-41E7-9C22-8C3CF7539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1" r="11360" b="14617"/>
          <a:stretch/>
        </p:blipFill>
        <p:spPr>
          <a:xfrm>
            <a:off x="115496" y="1556792"/>
            <a:ext cx="5197639" cy="4677097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B03724C-D5EE-4C88-95EE-BA1AB0F362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t="30236" b="-14961"/>
          <a:stretch/>
        </p:blipFill>
        <p:spPr>
          <a:xfrm>
            <a:off x="5148261" y="2564903"/>
            <a:ext cx="3880243" cy="3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42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7A434BA9-89CA-4B8C-8477-5385515BD1B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3726" r="10559" b="5590"/>
          <a:stretch/>
        </p:blipFill>
        <p:spPr>
          <a:xfrm>
            <a:off x="2051720" y="476672"/>
            <a:ext cx="5760640" cy="5904656"/>
          </a:xfrm>
        </p:spPr>
      </p:pic>
    </p:spTree>
    <p:extLst>
      <p:ext uri="{BB962C8B-B14F-4D97-AF65-F5344CB8AC3E}">
        <p14:creationId xmlns:p14="http://schemas.microsoft.com/office/powerpoint/2010/main" val="898770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3DE65D0-EE68-421F-B080-FA9560C3A31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8" t="5520" r="9945" b="7531"/>
          <a:stretch/>
        </p:blipFill>
        <p:spPr>
          <a:xfrm>
            <a:off x="1547664" y="310153"/>
            <a:ext cx="6192688" cy="6095928"/>
          </a:xfrm>
        </p:spPr>
      </p:pic>
    </p:spTree>
    <p:extLst>
      <p:ext uri="{BB962C8B-B14F-4D97-AF65-F5344CB8AC3E}">
        <p14:creationId xmlns:p14="http://schemas.microsoft.com/office/powerpoint/2010/main" val="2067341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unctional Outcomes and Complications Following Radiation Therapy for Prostate  Cancer: A Critical Analysis of the Literature - European Urology">
            <a:extLst>
              <a:ext uri="{FF2B5EF4-FFF2-40B4-BE49-F238E27FC236}">
                <a16:creationId xmlns:a16="http://schemas.microsoft.com/office/drawing/2014/main" id="{AF119693-F89C-4626-804B-F6F7706F6AF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8" y="116632"/>
            <a:ext cx="8241504" cy="58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2548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9284FD-495B-4870-A6D2-AC89F88F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574000"/>
          </a:xfrm>
        </p:spPr>
        <p:txBody>
          <a:bodyPr/>
          <a:lstStyle/>
          <a:p>
            <a:r>
              <a:rPr lang="el-GR" sz="2400" dirty="0"/>
              <a:t>Πλάνο ΑΚΘ με </a:t>
            </a:r>
            <a:r>
              <a:rPr lang="en-US" sz="2400" dirty="0"/>
              <a:t>3Dconformal/ IMRT </a:t>
            </a:r>
            <a:r>
              <a:rPr lang="en-US" sz="2400" dirty="0" err="1"/>
              <a:t>Vmat</a:t>
            </a:r>
            <a:endParaRPr lang="el-GR" sz="2400" dirty="0"/>
          </a:p>
        </p:txBody>
      </p:sp>
      <p:pic>
        <p:nvPicPr>
          <p:cNvPr id="18434" name="Picture 2" descr="Intensity-Modulated Radiotherapy of Pelvic Lymph Nodes in Locally Advanced Prostate  Cancer: Planning Procedures and Early Experiences - International Journal  of Radiation Oncology, Biology, Physics">
            <a:extLst>
              <a:ext uri="{FF2B5EF4-FFF2-40B4-BE49-F238E27FC236}">
                <a16:creationId xmlns:a16="http://schemas.microsoft.com/office/drawing/2014/main" id="{8337CAAB-A493-47D5-8441-9649B7230E3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716493"/>
            <a:ext cx="5803047" cy="399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7781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βραχυθεραπεία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322150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1050925"/>
          </a:xfrm>
        </p:spPr>
        <p:txBody>
          <a:bodyPr lIns="92075" tIns="46038" rIns="92075" bIns="46038" anchor="ctr"/>
          <a:lstStyle/>
          <a:p>
            <a:pPr algn="ctr" eaLnBrk="1" hangingPunct="1"/>
            <a:r>
              <a:rPr lang="el-GR" altLang="el-GR" sz="3200" b="1" dirty="0">
                <a:solidFill>
                  <a:schemeClr val="tx1"/>
                </a:solidFill>
              </a:rPr>
              <a:t>ΠΡΟΘΕΡΑΠΕΥΤΙΚΟΣ ΕΛΕΓΧΟΣ - ΣΤΑΔΙΟΠΟΙΗΣΗ</a:t>
            </a:r>
            <a:r>
              <a:rPr lang="el-GR" altLang="el-GR" sz="2100" b="1" dirty="0">
                <a:solidFill>
                  <a:schemeClr val="tx1"/>
                </a:solidFill>
              </a:rPr>
              <a:t> </a:t>
            </a:r>
            <a:endParaRPr lang="el-GR" altLang="el-GR" sz="21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955800"/>
            <a:ext cx="7920037" cy="3838575"/>
          </a:xfrm>
        </p:spPr>
        <p:txBody>
          <a:bodyPr lIns="92075" tIns="46038" rIns="92075" bIns="46038"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el-GR" altLang="el-GR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l-GR" sz="2100" dirty="0"/>
              <a:t>   </a:t>
            </a:r>
            <a:r>
              <a:rPr lang="el-GR" altLang="el-GR" sz="2100" dirty="0"/>
              <a:t>Δακτυλική εξέταση </a:t>
            </a:r>
            <a:r>
              <a:rPr lang="el-GR" altLang="el-GR" sz="2100" b="1" dirty="0"/>
              <a:t>DRE</a:t>
            </a:r>
            <a:r>
              <a:rPr lang="el-GR" altLang="el-GR" sz="2100" dirty="0"/>
              <a:t> </a:t>
            </a:r>
            <a:endParaRPr lang="en-US" altLang="el-GR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l-GR" sz="2100" b="1" dirty="0"/>
              <a:t>   PSA</a:t>
            </a:r>
            <a:r>
              <a:rPr lang="en-US" altLang="el-GR" sz="2100" b="1" dirty="0">
                <a:solidFill>
                  <a:srgbClr val="FF0066"/>
                </a:solidFill>
              </a:rPr>
              <a:t> </a:t>
            </a:r>
            <a:r>
              <a:rPr lang="en-US" altLang="el-GR" sz="2100" dirty="0"/>
              <a:t>(free/total)- PSA Density (PSA /Volume cc)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l-GR" sz="2100" dirty="0"/>
              <a:t>   </a:t>
            </a:r>
            <a:r>
              <a:rPr lang="el-GR" altLang="el-GR" sz="2100" dirty="0" err="1"/>
              <a:t>Διορθικό</a:t>
            </a:r>
            <a:r>
              <a:rPr lang="el-GR" altLang="el-GR" sz="2100" dirty="0"/>
              <a:t> υπερηχογράφημα </a:t>
            </a:r>
            <a:r>
              <a:rPr lang="en-US" altLang="el-GR" sz="2100" b="1" dirty="0"/>
              <a:t>TRUS</a:t>
            </a:r>
            <a:r>
              <a:rPr lang="el-GR" altLang="el-GR" sz="2100" b="1" dirty="0">
                <a:solidFill>
                  <a:schemeClr val="accent2"/>
                </a:solidFill>
              </a:rPr>
              <a:t> </a:t>
            </a:r>
            <a:r>
              <a:rPr lang="el-GR" altLang="el-GR" sz="2100" dirty="0"/>
              <a:t>– Δομή - Μέγεθος</a:t>
            </a:r>
            <a:endParaRPr lang="en-US" altLang="el-GR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l-GR" sz="2100" b="1" dirty="0"/>
              <a:t>   </a:t>
            </a:r>
            <a:r>
              <a:rPr lang="el-GR" altLang="el-GR" sz="2100" b="1" dirty="0"/>
              <a:t>Πολλαπλές Βιοψίες</a:t>
            </a:r>
            <a:r>
              <a:rPr lang="el-GR" altLang="el-GR" sz="2100" b="1" dirty="0">
                <a:solidFill>
                  <a:schemeClr val="accent2"/>
                </a:solidFill>
              </a:rPr>
              <a:t> </a:t>
            </a:r>
            <a:r>
              <a:rPr lang="el-GR" altLang="el-GR" sz="2100" b="1" dirty="0"/>
              <a:t>(Χαρτογράφηση Προστάτου)</a:t>
            </a:r>
            <a:endParaRPr lang="en-US" altLang="el-GR" sz="21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l-GR" sz="2100" b="1" dirty="0"/>
              <a:t>   </a:t>
            </a:r>
            <a:r>
              <a:rPr lang="en-US" altLang="el-GR" sz="2100" b="1" dirty="0" err="1"/>
              <a:t>Στάδιο</a:t>
            </a:r>
            <a:r>
              <a:rPr lang="en-US" altLang="el-GR" sz="2100" b="1" dirty="0">
                <a:solidFill>
                  <a:schemeClr val="accent2"/>
                </a:solidFill>
              </a:rPr>
              <a:t> </a:t>
            </a:r>
            <a:r>
              <a:rPr lang="en-US" altLang="el-GR" sz="2100" b="1" dirty="0"/>
              <a:t>T.N.M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l-GR" sz="2100" b="1" dirty="0"/>
              <a:t>   Gleason score</a:t>
            </a:r>
            <a:endParaRPr lang="en-US" altLang="el-GR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l-GR" sz="2100" b="1" dirty="0"/>
              <a:t>   CT / MRI</a:t>
            </a:r>
            <a:r>
              <a:rPr lang="en-US" altLang="el-GR" sz="2100" dirty="0"/>
              <a:t> </a:t>
            </a:r>
            <a:r>
              <a:rPr lang="el-GR" altLang="el-GR" sz="2100" dirty="0"/>
              <a:t>άνω- κάτω </a:t>
            </a:r>
            <a:r>
              <a:rPr lang="en-US" altLang="el-GR" sz="2100" dirty="0" err="1"/>
              <a:t>κοιλί</a:t>
            </a:r>
            <a:r>
              <a:rPr lang="en-US" altLang="el-GR" sz="2100" dirty="0"/>
              <a:t>ας,</a:t>
            </a:r>
            <a:r>
              <a:rPr lang="el-GR" altLang="el-GR" sz="2100" dirty="0"/>
              <a:t> ακτινογραφία</a:t>
            </a:r>
            <a:r>
              <a:rPr lang="en-US" altLang="el-GR" sz="2100" dirty="0"/>
              <a:t> </a:t>
            </a:r>
            <a:r>
              <a:rPr lang="el-GR" altLang="el-GR" sz="2100" dirty="0"/>
              <a:t>Θώρακος</a:t>
            </a:r>
            <a:endParaRPr lang="en-US" altLang="el-GR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l-GR" sz="2100" dirty="0"/>
              <a:t>   </a:t>
            </a:r>
            <a:r>
              <a:rPr lang="en-US" altLang="el-GR" sz="2100" dirty="0" err="1"/>
              <a:t>mpMRI</a:t>
            </a:r>
            <a:r>
              <a:rPr lang="en-US" altLang="el-GR" sz="2100" dirty="0"/>
              <a:t> </a:t>
            </a:r>
            <a:r>
              <a:rPr lang="el-GR" altLang="el-GR" sz="2100" dirty="0"/>
              <a:t> </a:t>
            </a:r>
            <a:r>
              <a:rPr lang="en-US" altLang="el-GR" sz="2100" dirty="0"/>
              <a:t>(</a:t>
            </a:r>
            <a:r>
              <a:rPr lang="el-GR" altLang="el-GR" sz="2100" dirty="0" err="1"/>
              <a:t>πολυπαραμετρική</a:t>
            </a:r>
            <a:r>
              <a:rPr lang="el-GR" altLang="el-GR" sz="2100" dirty="0"/>
              <a:t> ΜΡΤ στα </a:t>
            </a:r>
            <a:r>
              <a:rPr lang="en-US" altLang="el-GR" sz="2100" dirty="0"/>
              <a:t>3 Tesla):</a:t>
            </a:r>
            <a:r>
              <a:rPr lang="el-GR" altLang="el-GR" sz="2100" dirty="0" err="1"/>
              <a:t>χαρτογράφιση</a:t>
            </a:r>
            <a:r>
              <a:rPr lang="el-GR" altLang="el-GR" sz="2100" dirty="0"/>
              <a:t> του αδένα.</a:t>
            </a:r>
            <a:endParaRPr lang="en-US" altLang="el-GR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l-GR" sz="2100" dirty="0"/>
              <a:t>   </a:t>
            </a:r>
            <a:r>
              <a:rPr lang="el-GR" altLang="el-GR" sz="2100" dirty="0"/>
              <a:t>Σπινθηρογράφημα οστών</a:t>
            </a:r>
            <a:endParaRPr lang="en-US" altLang="el-GR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l-GR" altLang="el-GR" sz="2100" dirty="0"/>
              <a:t> </a:t>
            </a:r>
            <a:r>
              <a:rPr lang="en-US" altLang="el-GR" sz="2100" dirty="0"/>
              <a:t>  </a:t>
            </a:r>
            <a:r>
              <a:rPr lang="el-GR" altLang="el-GR" sz="2100" b="1" dirty="0"/>
              <a:t>Αιματολογικός</a:t>
            </a:r>
            <a:r>
              <a:rPr lang="el-GR" altLang="el-GR" sz="2100" dirty="0"/>
              <a:t>- Βιοχημικός </a:t>
            </a:r>
            <a:r>
              <a:rPr lang="el-GR" altLang="el-GR" sz="2100" b="1" dirty="0"/>
              <a:t>έλεγχος</a:t>
            </a:r>
            <a:endParaRPr lang="en-US" altLang="el-GR" sz="21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l-GR" sz="2100" dirty="0"/>
              <a:t>   PET CT</a:t>
            </a:r>
            <a:endParaRPr lang="el-GR" altLang="el-GR" sz="2100" dirty="0"/>
          </a:p>
        </p:txBody>
      </p:sp>
    </p:spTree>
    <p:extLst>
      <p:ext uri="{BB962C8B-B14F-4D97-AF65-F5344CB8AC3E}">
        <p14:creationId xmlns:p14="http://schemas.microsoft.com/office/powerpoint/2010/main" val="26963586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203200"/>
            <a:ext cx="8001000" cy="730250"/>
          </a:xfrm>
        </p:spPr>
        <p:txBody>
          <a:bodyPr/>
          <a:lstStyle/>
          <a:p>
            <a:pPr algn="ctr" eaLnBrk="1" hangingPunct="1"/>
            <a:r>
              <a:rPr lang="el-GR" altLang="el-GR" sz="2800" b="1" dirty="0"/>
              <a:t>ΣΚΟΠΟΣ ΒΡΑΧΥΘΕΡΑΠΕΙΑΣ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5720" indent="0" eaLnBrk="1" hangingPunct="1">
              <a:lnSpc>
                <a:spcPct val="160000"/>
              </a:lnSpc>
              <a:buNone/>
            </a:pPr>
            <a:r>
              <a:rPr lang="el-GR" altLang="el-GR" sz="2000" b="1" u="sng" dirty="0"/>
              <a:t>ΒΑΣΙΚΗ ΑΡΧΗ</a:t>
            </a:r>
            <a:r>
              <a:rPr lang="el-GR" altLang="el-GR" sz="2000" b="1" dirty="0"/>
              <a:t>: </a:t>
            </a:r>
            <a:r>
              <a:rPr lang="el-GR" altLang="el-GR" sz="2000" b="1" i="1" dirty="0"/>
              <a:t>ΧΟΡΗΓΗΣΗ ΑΡΚΕΤΑ ΜΕΓΑΛΥΤΕΡΗΣ ΔΟΣΗΣ ΑΚΤΙΝΟΒΟΛΙΑΣ (ΣΕ ΣΧΕΣΗ ΜΕ ΤΗΝ ΕΞ.ΑΚΘ) ΣΤΗΝ ΝΕΟΠΛΑΣΜΑΤΙΚΗ ΕΣΤΙΑ ΚΑΙ ΜΕΙΩΣΗ ΑΥΤΗΣ ΣΤΟΥΣ ΠΕΡΙΞ ΥΓΙΕΙΣ ΙΣΤΟΥΣ</a:t>
            </a:r>
            <a:r>
              <a:rPr lang="en-US" altLang="el-GR" sz="2000" b="1" i="1" dirty="0"/>
              <a:t> </a:t>
            </a:r>
            <a:r>
              <a:rPr lang="el-GR" altLang="el-GR" sz="2000" b="1" i="1" dirty="0"/>
              <a:t>ΔΙΑ ΜΕΣΟΥ: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AutoNum type="arabicParenR"/>
            </a:pPr>
            <a:r>
              <a:rPr lang="el-GR" altLang="el-GR" sz="2000" b="1" u="sng" dirty="0"/>
              <a:t>ΜΟΝΙΜΗΣ ΕΜΦΥΤΕΥΣΗΣ</a:t>
            </a:r>
            <a:r>
              <a:rPr lang="el-GR" altLang="el-GR" sz="2000" u="sng" dirty="0"/>
              <a:t> ΡΑΔΙΕΝΕΡΓΩΝ ΚΟΚΚΩΝ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l-GR" altLang="el-GR" sz="2000" dirty="0"/>
              <a:t>	(</a:t>
            </a:r>
            <a:r>
              <a:rPr lang="en-US" altLang="el-GR" sz="2000" dirty="0"/>
              <a:t>I</a:t>
            </a:r>
            <a:r>
              <a:rPr lang="en-US" altLang="el-GR" sz="2000" baseline="30000" dirty="0"/>
              <a:t>125</a:t>
            </a:r>
            <a:r>
              <a:rPr lang="el-GR" altLang="el-GR" sz="2000" dirty="0"/>
              <a:t> ή </a:t>
            </a:r>
            <a:r>
              <a:rPr lang="en-US" altLang="el-GR" sz="2000" dirty="0"/>
              <a:t>Pd</a:t>
            </a:r>
            <a:r>
              <a:rPr lang="en-US" altLang="el-GR" sz="2000" baseline="30000" dirty="0"/>
              <a:t>103 </a:t>
            </a:r>
            <a:r>
              <a:rPr lang="el-GR" altLang="el-GR" sz="2000" dirty="0"/>
              <a:t>ή </a:t>
            </a:r>
            <a:r>
              <a:rPr lang="en-US" altLang="el-GR" sz="2000" dirty="0"/>
              <a:t>Cs</a:t>
            </a:r>
            <a:r>
              <a:rPr lang="en-US" altLang="el-GR" sz="2000" baseline="30000" dirty="0"/>
              <a:t>131</a:t>
            </a:r>
            <a:r>
              <a:rPr lang="en-US" altLang="el-GR" sz="2000" dirty="0"/>
              <a:t>)</a:t>
            </a:r>
            <a:r>
              <a:rPr lang="el-GR" altLang="el-GR" sz="2000" dirty="0"/>
              <a:t> ΜΕΣΑ ΣΤΟΝ ΠΡΟΣΤΑΤΗ ΣΕ ΜΙΑ ΣΥΝΕΔΡΙΑ</a:t>
            </a:r>
            <a:endParaRPr lang="el-GR" altLang="el-GR" sz="2000" b="1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AutoNum type="arabicParenR" startAt="2"/>
            </a:pPr>
            <a:r>
              <a:rPr lang="en-US" altLang="el-GR" sz="2000" b="1" u="sng" dirty="0"/>
              <a:t>HDR-</a:t>
            </a:r>
            <a:r>
              <a:rPr lang="el-GR" altLang="el-GR" sz="2000" b="1" u="sng" dirty="0"/>
              <a:t> </a:t>
            </a:r>
            <a:r>
              <a:rPr lang="en-US" altLang="el-GR" sz="2000" b="1" u="sng" dirty="0"/>
              <a:t>After Loading  </a:t>
            </a:r>
            <a:r>
              <a:rPr lang="el-GR" altLang="el-GR" sz="2000" dirty="0"/>
              <a:t>ΜΕΣΩ ΜΕΤΑΦΟΡΤΙΣΗΣ ΥΨΗΛΟΥ ΡΥΘΜΟΥ ΑΚΤΙΝΟΒΟΛΙΑΣ ΡΑΔΙΕΝΕΡΓΟΥ ΙΡΙΔΙΟΥ </a:t>
            </a:r>
            <a:r>
              <a:rPr lang="en-US" altLang="el-GR" sz="2000" dirty="0" err="1"/>
              <a:t>Ir</a:t>
            </a:r>
            <a:r>
              <a:rPr lang="el-GR" altLang="el-GR" sz="2000" baseline="30000" dirty="0"/>
              <a:t>192</a:t>
            </a:r>
            <a:r>
              <a:rPr lang="el-GR" altLang="el-GR" sz="2000" dirty="0"/>
              <a:t> ΣΕ ΠΟΛΛΑΠΛΕΣ ΣΥΝΕΔΡΙΕΣ (ΣΥΝΗΘΩΣ 2</a:t>
            </a:r>
            <a:r>
              <a:rPr lang="en-US" altLang="el-GR" sz="2000" dirty="0"/>
              <a:t>-</a:t>
            </a:r>
            <a:r>
              <a:rPr lang="el-GR" altLang="el-GR" sz="2000" dirty="0"/>
              <a:t>4</a:t>
            </a:r>
            <a:r>
              <a:rPr lang="en-US" altLang="el-GR" sz="2000" dirty="0"/>
              <a:t> -</a:t>
            </a:r>
            <a:r>
              <a:rPr lang="el-GR" altLang="el-GR" sz="2000" dirty="0"/>
              <a:t> </a:t>
            </a:r>
            <a:r>
              <a:rPr lang="en-US" altLang="el-GR" sz="2000" dirty="0"/>
              <a:t>MIA </a:t>
            </a:r>
            <a:r>
              <a:rPr lang="el-GR" altLang="el-GR" sz="2000" dirty="0"/>
              <a:t>ΣΥΝΕΔΡΙΑ/ ΕΒΔΟΜΑΔΑ)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2000" dirty="0"/>
          </a:p>
          <a:p>
            <a:pPr eaLnBrk="1" hangingPunct="1">
              <a:lnSpc>
                <a:spcPct val="80000"/>
              </a:lnSpc>
            </a:pPr>
            <a:endParaRPr lang="el-GR" altLang="el-GR" sz="2100" dirty="0"/>
          </a:p>
        </p:txBody>
      </p:sp>
    </p:spTree>
    <p:extLst>
      <p:ext uri="{BB962C8B-B14F-4D97-AF65-F5344CB8AC3E}">
        <p14:creationId xmlns:p14="http://schemas.microsoft.com/office/powerpoint/2010/main" val="17826237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309563"/>
            <a:ext cx="7778750" cy="1062037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ΚΑΡΚΙΝΟΣ ΤΟΥ ΠΡΟΣΤΑΤΗ – ΒΡΑΧΥΘΕΡΑΠΕΙΑ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752600"/>
            <a:ext cx="8001000" cy="4772744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l-GR" altLang="el-GR" sz="2400" dirty="0"/>
              <a:t>  Το ενδιαφέρον για την βραχυθεραπεία έχει αυξηθεί τα τελευταία χρόνια</a:t>
            </a:r>
            <a:r>
              <a:rPr lang="en-GB" altLang="el-GR" sz="24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l-GR" altLang="el-GR" sz="2400" dirty="0"/>
              <a:t>  Το </a:t>
            </a:r>
            <a:r>
              <a:rPr lang="en-GB" altLang="el-GR" sz="2400" dirty="0"/>
              <a:t>1990 1,5% </a:t>
            </a:r>
            <a:r>
              <a:rPr lang="el-GR" altLang="el-GR" sz="2400" dirty="0"/>
              <a:t>των ασθενών με</a:t>
            </a:r>
            <a:r>
              <a:rPr lang="en-GB" altLang="el-GR" sz="2400" dirty="0"/>
              <a:t> Ca</a:t>
            </a:r>
            <a:r>
              <a:rPr lang="el-GR" altLang="el-GR" sz="2400" dirty="0"/>
              <a:t> προστάτου αντιμετωπίσθηκαν με βραχυθεραπεία</a:t>
            </a:r>
            <a:r>
              <a:rPr lang="en-GB" altLang="el-GR" sz="2400" dirty="0"/>
              <a:t>.</a:t>
            </a:r>
            <a:endParaRPr lang="el-GR" altLang="el-GR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l-GR" altLang="el-GR" sz="2400" dirty="0"/>
              <a:t>  Το 1995 η </a:t>
            </a:r>
            <a:r>
              <a:rPr lang="en-US" altLang="el-GR" sz="2400" dirty="0"/>
              <a:t>AUA </a:t>
            </a:r>
            <a:r>
              <a:rPr lang="el-GR" altLang="el-GR" sz="2400" dirty="0"/>
              <a:t>καταχώρησε την βραχυθεραπεία ως την 3</a:t>
            </a:r>
            <a:r>
              <a:rPr lang="el-GR" altLang="el-GR" sz="2400" baseline="30000" dirty="0"/>
              <a:t>η</a:t>
            </a:r>
            <a:r>
              <a:rPr lang="el-GR" altLang="el-GR" sz="2400" dirty="0"/>
              <a:t> εναλλακτική θεραπεία για την αντιμετώπιση του εντοπισμένου </a:t>
            </a:r>
            <a:r>
              <a:rPr lang="en-US" altLang="el-GR" sz="2400" dirty="0"/>
              <a:t>Ca </a:t>
            </a:r>
            <a:r>
              <a:rPr lang="el-GR" altLang="el-GR" sz="2400" dirty="0"/>
              <a:t>προστάτου.</a:t>
            </a:r>
            <a:endParaRPr lang="en-US" altLang="el-GR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l-GR" altLang="el-GR" sz="2400" dirty="0"/>
              <a:t>  Το</a:t>
            </a:r>
            <a:r>
              <a:rPr lang="en-GB" altLang="el-GR" sz="2400" dirty="0"/>
              <a:t> 1996 </a:t>
            </a:r>
            <a:r>
              <a:rPr lang="el-GR" altLang="el-GR" sz="2400" dirty="0"/>
              <a:t>αντιμετωπίσθηκαν το </a:t>
            </a:r>
            <a:r>
              <a:rPr lang="en-GB" altLang="el-GR" sz="2400" dirty="0"/>
              <a:t>19%</a:t>
            </a:r>
            <a:r>
              <a:rPr lang="el-GR" altLang="el-GR" sz="2400" dirty="0"/>
              <a:t> των ασθενών</a:t>
            </a:r>
            <a:r>
              <a:rPr lang="en-GB" altLang="el-GR" sz="24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l-GR" altLang="el-GR" sz="2400" dirty="0"/>
              <a:t>  Το</a:t>
            </a:r>
            <a:r>
              <a:rPr lang="en-GB" altLang="el-GR" sz="2400" dirty="0"/>
              <a:t> 2003 </a:t>
            </a:r>
            <a:r>
              <a:rPr lang="el-GR" altLang="el-GR" sz="2400" dirty="0"/>
              <a:t>στις</a:t>
            </a:r>
            <a:r>
              <a:rPr lang="en-GB" altLang="el-GR" sz="2400" dirty="0"/>
              <a:t> </a:t>
            </a:r>
            <a:r>
              <a:rPr lang="el-GR" altLang="el-GR" sz="2400" dirty="0"/>
              <a:t>Η.Π.Α</a:t>
            </a:r>
            <a:r>
              <a:rPr lang="en-GB" altLang="el-GR" sz="2400" dirty="0"/>
              <a:t>. </a:t>
            </a:r>
            <a:r>
              <a:rPr lang="el-GR" altLang="el-GR" sz="2400" dirty="0"/>
              <a:t>το ποσοστό των ασθενών</a:t>
            </a:r>
            <a:r>
              <a:rPr lang="en-GB" altLang="el-GR" sz="2400" dirty="0"/>
              <a:t> </a:t>
            </a:r>
            <a:r>
              <a:rPr lang="el-GR" altLang="el-GR" sz="2400" dirty="0"/>
              <a:t>που αντιμετωπίσθηκαν με</a:t>
            </a:r>
            <a:r>
              <a:rPr lang="en-GB" altLang="el-GR" sz="2400" dirty="0"/>
              <a:t> </a:t>
            </a:r>
            <a:r>
              <a:rPr lang="el-GR" altLang="el-GR" sz="2400" dirty="0"/>
              <a:t>βραχυθεραπεία</a:t>
            </a:r>
            <a:r>
              <a:rPr lang="en-GB" altLang="el-GR" sz="2400" dirty="0"/>
              <a:t> </a:t>
            </a:r>
            <a:r>
              <a:rPr lang="el-GR" altLang="el-GR" sz="2400" dirty="0"/>
              <a:t>έφτασε το ποσοστό των ασθενών με Ρ.Π</a:t>
            </a:r>
            <a:r>
              <a:rPr lang="en-GB" altLang="el-GR" sz="2400" dirty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el-GR" altLang="el-GR" sz="1900" dirty="0"/>
          </a:p>
        </p:txBody>
      </p:sp>
    </p:spTree>
    <p:extLst>
      <p:ext uri="{BB962C8B-B14F-4D97-AF65-F5344CB8AC3E}">
        <p14:creationId xmlns:p14="http://schemas.microsoft.com/office/powerpoint/2010/main" val="1764010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357188"/>
            <a:ext cx="8001000" cy="692150"/>
          </a:xfrm>
        </p:spPr>
        <p:txBody>
          <a:bodyPr/>
          <a:lstStyle/>
          <a:p>
            <a:pPr algn="ctr" eaLnBrk="1" hangingPunct="1"/>
            <a:r>
              <a:rPr lang="el-GR" altLang="el-GR" sz="3200" b="1"/>
              <a:t>ΙΣΤΟΡΙΚΗ ΑΝΑΔΡΟΜΗ</a:t>
            </a:r>
            <a:endParaRPr lang="en-US" altLang="el-GR" sz="3200" b="1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4050" y="1268760"/>
            <a:ext cx="7874000" cy="5256584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l-GR" sz="2400" dirty="0"/>
              <a:t>1909 PASTAU DELGRAIS </a:t>
            </a:r>
            <a:r>
              <a:rPr lang="el-GR" altLang="el-GR" sz="2400" dirty="0"/>
              <a:t>τοποθέτηση </a:t>
            </a:r>
            <a:r>
              <a:rPr lang="el-GR" altLang="el-GR" sz="2400" dirty="0">
                <a:solidFill>
                  <a:srgbClr val="FF0000"/>
                </a:solidFill>
              </a:rPr>
              <a:t>κάψουλας </a:t>
            </a:r>
            <a:r>
              <a:rPr lang="en-US" altLang="el-GR" sz="2400" dirty="0">
                <a:solidFill>
                  <a:srgbClr val="FF0000"/>
                </a:solidFill>
              </a:rPr>
              <a:t>Ra </a:t>
            </a:r>
            <a:r>
              <a:rPr lang="el-GR" altLang="el-GR" sz="2400" dirty="0"/>
              <a:t>στην προστατική ουρήθρα</a:t>
            </a:r>
            <a:r>
              <a:rPr lang="en-US" altLang="el-GR" sz="2400" dirty="0"/>
              <a:t>,</a:t>
            </a:r>
            <a:r>
              <a:rPr lang="el-GR" altLang="el-GR" sz="2400" dirty="0"/>
              <a:t>μέσω ουρηθρικού καθετήρα</a:t>
            </a:r>
            <a:r>
              <a:rPr lang="en-US" altLang="el-GR" sz="2400" dirty="0"/>
              <a:t> (Transurethral)</a:t>
            </a:r>
            <a:r>
              <a:rPr lang="el-GR" altLang="el-GR" sz="2400" dirty="0"/>
              <a:t>.</a:t>
            </a:r>
            <a:endParaRPr lang="en-US" altLang="el-GR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l-GR" sz="2400" dirty="0"/>
              <a:t>1915 BARRINGER</a:t>
            </a:r>
            <a:r>
              <a:rPr lang="el-GR" altLang="el-GR" sz="2400" dirty="0"/>
              <a:t> εισαγωγή </a:t>
            </a:r>
            <a:r>
              <a:rPr lang="el-GR" altLang="el-GR" sz="2400" dirty="0">
                <a:solidFill>
                  <a:srgbClr val="FF0000"/>
                </a:solidFill>
              </a:rPr>
              <a:t>βελονών</a:t>
            </a:r>
            <a:r>
              <a:rPr lang="el-GR" altLang="el-GR" sz="2400" dirty="0"/>
              <a:t> στον προστάτη με δακτυλική καθοδήγηση από το ορθό και προσπέλαση από το περίνεο.</a:t>
            </a:r>
            <a:endParaRPr lang="en-US" altLang="el-GR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l-GR" sz="2400" b="1" dirty="0"/>
              <a:t>1931 FORSSELL</a:t>
            </a:r>
            <a:r>
              <a:rPr lang="el-GR" altLang="el-GR" sz="2400" b="1" dirty="0"/>
              <a:t> πρώτη χρήση του όρου βραχυθεραπεία.</a:t>
            </a:r>
            <a:endParaRPr lang="en-US" altLang="el-GR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l-GR" sz="2400" dirty="0"/>
              <a:t>1951 FLOCKS</a:t>
            </a:r>
            <a:r>
              <a:rPr lang="el-GR" altLang="el-GR" sz="2400" dirty="0"/>
              <a:t> ενδοϊστική ένεση </a:t>
            </a:r>
            <a:r>
              <a:rPr lang="el-GR" altLang="el-GR" sz="2400" dirty="0">
                <a:solidFill>
                  <a:srgbClr val="FF0000"/>
                </a:solidFill>
              </a:rPr>
              <a:t>κολλοειδούς χρυσού</a:t>
            </a:r>
            <a:endParaRPr lang="en-US" altLang="el-GR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l-GR" sz="2400" b="1" dirty="0"/>
              <a:t>1972 WHITMORE</a:t>
            </a:r>
            <a:r>
              <a:rPr lang="el-GR" altLang="el-GR" sz="2400" dirty="0"/>
              <a:t> </a:t>
            </a:r>
            <a:r>
              <a:rPr lang="en-US" altLang="el-GR" sz="2400" dirty="0"/>
              <a:t>I</a:t>
            </a:r>
            <a:r>
              <a:rPr lang="en-US" altLang="el-GR" sz="2400" baseline="30000" dirty="0"/>
              <a:t>125 </a:t>
            </a:r>
            <a:r>
              <a:rPr lang="en-US" altLang="el-GR" sz="2400" dirty="0"/>
              <a:t> </a:t>
            </a:r>
            <a:r>
              <a:rPr lang="el-GR" altLang="el-GR" sz="2400" dirty="0"/>
              <a:t>ανοιχτή οπισθοηβική εμφύτευση χωρίς πλάνο.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l-GR" sz="2400" b="1" dirty="0"/>
              <a:t>1983 HOLM-JUUL</a:t>
            </a:r>
            <a:r>
              <a:rPr lang="el-GR" altLang="el-GR" sz="2400" dirty="0"/>
              <a:t> </a:t>
            </a:r>
            <a:r>
              <a:rPr lang="el-GR" altLang="el-GR" sz="2400" dirty="0">
                <a:solidFill>
                  <a:srgbClr val="FF0000"/>
                </a:solidFill>
              </a:rPr>
              <a:t>κατευθυνόμενη </a:t>
            </a:r>
            <a:r>
              <a:rPr lang="en-US" altLang="el-GR" sz="2400" dirty="0">
                <a:solidFill>
                  <a:srgbClr val="FF0000"/>
                </a:solidFill>
              </a:rPr>
              <a:t>U/S </a:t>
            </a:r>
            <a:r>
              <a:rPr lang="el-GR" altLang="el-GR" sz="2400" dirty="0">
                <a:solidFill>
                  <a:srgbClr val="FF0000"/>
                </a:solidFill>
              </a:rPr>
              <a:t>εμφύτευση κόκκων</a:t>
            </a:r>
            <a:r>
              <a:rPr lang="en-US" altLang="el-GR" sz="2400" dirty="0">
                <a:solidFill>
                  <a:srgbClr val="FF0000"/>
                </a:solidFill>
              </a:rPr>
              <a:t> I</a:t>
            </a:r>
            <a:r>
              <a:rPr lang="en-US" altLang="el-GR" sz="2400" baseline="30000" dirty="0">
                <a:solidFill>
                  <a:srgbClr val="FF0000"/>
                </a:solidFill>
              </a:rPr>
              <a:t>125</a:t>
            </a:r>
            <a:r>
              <a:rPr lang="el-GR" altLang="el-GR" sz="2400" dirty="0">
                <a:solidFill>
                  <a:srgbClr val="FF0000"/>
                </a:solidFill>
              </a:rPr>
              <a:t>  </a:t>
            </a:r>
            <a:r>
              <a:rPr lang="el-GR" altLang="el-GR" sz="2400" dirty="0">
                <a:solidFill>
                  <a:schemeClr val="tx1"/>
                </a:solidFill>
              </a:rPr>
              <a:t>και </a:t>
            </a:r>
            <a:r>
              <a:rPr lang="en-US" altLang="el-GR" sz="2400" dirty="0">
                <a:solidFill>
                  <a:srgbClr val="FF0000"/>
                </a:solidFill>
              </a:rPr>
              <a:t>Cs</a:t>
            </a:r>
            <a:r>
              <a:rPr lang="en-US" altLang="el-GR" sz="2400" baseline="30000" dirty="0">
                <a:solidFill>
                  <a:srgbClr val="FF0000"/>
                </a:solidFill>
              </a:rPr>
              <a:t>131</a:t>
            </a:r>
            <a:r>
              <a:rPr lang="el-GR" altLang="el-GR" sz="2400" baseline="300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5897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19150"/>
          </a:xfrm>
        </p:spPr>
        <p:txBody>
          <a:bodyPr/>
          <a:lstStyle/>
          <a:p>
            <a:pPr algn="ctr" eaLnBrk="1" hangingPunct="1"/>
            <a:r>
              <a:rPr lang="el-GR" altLang="el-GR" sz="3200" b="1"/>
              <a:t>ΙΣΤΟΡΙΚΗ ΑΝΑΔΡΟΜΗ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6263" y="1881188"/>
            <a:ext cx="7988300" cy="399415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l-GR" sz="2600" b="1" dirty="0"/>
              <a:t>1988 BLASKO-RADGE</a:t>
            </a:r>
            <a:r>
              <a:rPr lang="en-US" altLang="el-GR" sz="2600" dirty="0"/>
              <a:t> </a:t>
            </a:r>
            <a:r>
              <a:rPr lang="el-GR" altLang="el-GR" sz="2600" dirty="0"/>
              <a:t>κατευθυνόμενη εμφύτευση </a:t>
            </a:r>
            <a:r>
              <a:rPr lang="en-US" altLang="el-GR" sz="2600" dirty="0"/>
              <a:t>I</a:t>
            </a:r>
            <a:r>
              <a:rPr lang="en-US" altLang="el-GR" sz="2600" baseline="30000" dirty="0"/>
              <a:t>125</a:t>
            </a:r>
            <a:r>
              <a:rPr lang="el-GR" altLang="el-GR" sz="2600" baseline="30000" dirty="0"/>
              <a:t>,</a:t>
            </a:r>
            <a:r>
              <a:rPr lang="el-GR" altLang="el-GR" sz="2600" dirty="0"/>
              <a:t> </a:t>
            </a:r>
            <a:r>
              <a:rPr lang="en-US" altLang="el-GR" sz="2600" dirty="0"/>
              <a:t>Pd</a:t>
            </a:r>
            <a:r>
              <a:rPr lang="en-US" altLang="el-GR" sz="2600" baseline="30000" dirty="0"/>
              <a:t>103 </a:t>
            </a:r>
            <a:r>
              <a:rPr lang="el-GR" altLang="el-GR" sz="2600" dirty="0"/>
              <a:t> κόκκων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l-GR" sz="2600" dirty="0"/>
              <a:t>1991 WALLNEZ </a:t>
            </a:r>
            <a:r>
              <a:rPr lang="el-GR" altLang="el-GR" sz="2600" dirty="0"/>
              <a:t>κατευθυνόμενη εμφύτευση με </a:t>
            </a:r>
            <a:r>
              <a:rPr lang="en-US" altLang="el-GR" sz="2600" dirty="0"/>
              <a:t>CT scan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l-GR" sz="2600" dirty="0"/>
              <a:t>1995 FDA</a:t>
            </a:r>
            <a:r>
              <a:rPr lang="el-GR" altLang="el-GR" sz="2600" dirty="0"/>
              <a:t>  έκκριση χρήσης </a:t>
            </a:r>
            <a:r>
              <a:rPr lang="en-US" altLang="el-GR" sz="2600" dirty="0"/>
              <a:t>Rapid Strand </a:t>
            </a:r>
            <a:r>
              <a:rPr lang="el-GR" altLang="el-GR" sz="2600" dirty="0"/>
              <a:t>τεχνικής</a:t>
            </a:r>
            <a:endParaRPr lang="en-US" altLang="el-GR" sz="2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l-GR" sz="2600" dirty="0"/>
              <a:t>1995 STONE – STOCK</a:t>
            </a:r>
            <a:r>
              <a:rPr lang="el-GR" altLang="el-GR" sz="2600" dirty="0"/>
              <a:t>  </a:t>
            </a:r>
            <a:r>
              <a:rPr lang="en-US" altLang="el-GR" sz="2600" dirty="0"/>
              <a:t>Real Time </a:t>
            </a:r>
            <a:r>
              <a:rPr lang="el-GR" altLang="el-GR" sz="2600" dirty="0"/>
              <a:t>μέθοδος.</a:t>
            </a:r>
            <a:endParaRPr lang="en-US" altLang="el-GR" sz="2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l-GR" sz="2600" b="1" dirty="0"/>
              <a:t>1995</a:t>
            </a:r>
            <a:r>
              <a:rPr lang="en-US" altLang="el-GR" sz="2600" dirty="0"/>
              <a:t> AUA</a:t>
            </a:r>
            <a:r>
              <a:rPr lang="el-GR" altLang="el-GR" sz="2600" dirty="0"/>
              <a:t> καταχώρηση της </a:t>
            </a:r>
            <a:r>
              <a:rPr lang="el-GR" altLang="el-GR" sz="2600" b="1" dirty="0"/>
              <a:t>βραχυθεραπείας</a:t>
            </a:r>
            <a:r>
              <a:rPr lang="el-GR" altLang="el-GR" sz="2600" dirty="0"/>
              <a:t> ως </a:t>
            </a:r>
            <a:r>
              <a:rPr lang="el-GR" altLang="el-GR" sz="2600" b="1" dirty="0"/>
              <a:t>ριζικής θεραπείας</a:t>
            </a:r>
            <a:r>
              <a:rPr lang="el-GR" altLang="el-GR" sz="2600" dirty="0"/>
              <a:t> στον </a:t>
            </a:r>
            <a:r>
              <a:rPr lang="en-US" altLang="el-GR" sz="2600" dirty="0"/>
              <a:t>Ca</a:t>
            </a:r>
            <a:r>
              <a:rPr lang="el-GR" altLang="el-GR" sz="2600" dirty="0"/>
              <a:t> προστάτου.</a:t>
            </a:r>
            <a:endParaRPr lang="en-US" altLang="el-GR" sz="2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l-GR" sz="2600" b="1" dirty="0"/>
              <a:t>2000</a:t>
            </a:r>
            <a:r>
              <a:rPr lang="en-US" altLang="el-GR" sz="2600" dirty="0"/>
              <a:t> ABS</a:t>
            </a:r>
            <a:r>
              <a:rPr lang="el-GR" altLang="el-GR" sz="2600" dirty="0"/>
              <a:t> καταχώρηση συνδυαστικής</a:t>
            </a:r>
            <a:r>
              <a:rPr lang="el-GR" altLang="el-GR" sz="2600" b="1" dirty="0"/>
              <a:t> ΒΡΘ-ΕΞ.ΑΚΘ</a:t>
            </a:r>
            <a:endParaRPr lang="en-US" altLang="el-GR" sz="2600" b="1" dirty="0"/>
          </a:p>
          <a:p>
            <a:pPr eaLnBrk="1" hangingPunct="1">
              <a:lnSpc>
                <a:spcPct val="80000"/>
              </a:lnSpc>
            </a:pPr>
            <a:endParaRPr lang="el-GR" altLang="el-GR" sz="2600" dirty="0"/>
          </a:p>
        </p:txBody>
      </p:sp>
    </p:spTree>
    <p:extLst>
      <p:ext uri="{BB962C8B-B14F-4D97-AF65-F5344CB8AC3E}">
        <p14:creationId xmlns:p14="http://schemas.microsoft.com/office/powerpoint/2010/main" val="32599992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133350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1981. Holm et al. </a:t>
            </a:r>
          </a:p>
          <a:p>
            <a:pPr algn="ctr"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Trans Rectal with the help of Ultrasounds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500063" y="1752600"/>
            <a:ext cx="8034337" cy="4324350"/>
            <a:chOff x="315" y="1041"/>
            <a:chExt cx="5219" cy="2787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1041"/>
              <a:ext cx="5220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315" y="1041"/>
              <a:ext cx="5220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4926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ts val="450"/>
                </a:spcBef>
                <a:buClr>
                  <a:srgbClr val="86D1EC"/>
                </a:buClr>
                <a:buSzPct val="90000"/>
                <a:buFont typeface="Wingdings" pitchFamily="2" charset="2"/>
                <a:buChar char=""/>
              </a:pPr>
              <a:endParaRPr lang="el-GR" altLang="el-GR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7886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eating prostate cancer, Part V: Radiation therapy - Harvard Health">
            <a:extLst>
              <a:ext uri="{FF2B5EF4-FFF2-40B4-BE49-F238E27FC236}">
                <a16:creationId xmlns:a16="http://schemas.microsoft.com/office/drawing/2014/main" id="{D9EF91B3-9AB3-41A8-A992-50A4250C1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98951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370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ostate cancer: Combination of radiation therapies key to success">
            <a:extLst>
              <a:ext uri="{FF2B5EF4-FFF2-40B4-BE49-F238E27FC236}">
                <a16:creationId xmlns:a16="http://schemas.microsoft.com/office/drawing/2014/main" id="{D84A544E-EF94-4A18-97DF-922A061BE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19" y="836712"/>
            <a:ext cx="735921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868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ostate Cancer: Symptoms, Diagnosis &amp; Treatment - Urology Care Foundation">
            <a:extLst>
              <a:ext uri="{FF2B5EF4-FFF2-40B4-BE49-F238E27FC236}">
                <a16:creationId xmlns:a16="http://schemas.microsoft.com/office/drawing/2014/main" id="{D22CB3D0-8442-4659-82C1-915D7AC2F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27382"/>
            <a:ext cx="6624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460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76588"/>
            <a:ext cx="4648200" cy="3681412"/>
          </a:xfrm>
          <a:noFill/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8813"/>
            <a:ext cx="4495800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68788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t="3732" r="6937" b="6841"/>
          <a:stretch>
            <a:fillRect/>
          </a:stretch>
        </p:blipFill>
        <p:spPr bwMode="auto">
          <a:xfrm>
            <a:off x="4648200" y="-1588"/>
            <a:ext cx="44958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7840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309563"/>
            <a:ext cx="7704138" cy="1158875"/>
          </a:xfrm>
        </p:spPr>
        <p:txBody>
          <a:bodyPr/>
          <a:lstStyle/>
          <a:p>
            <a:pPr algn="ctr" eaLnBrk="1" hangingPunct="1"/>
            <a:r>
              <a:rPr lang="el-GR" altLang="el-GR" sz="2800" dirty="0"/>
              <a:t>ΚΡΙΤΗΡΙΑ ΕΠΙΛΟΓΗΣ ΑΣΘΕΝΩΝ ΓΙΑ ΒΡΑΧΥΘΕΡΑΠΕΙΑ</a:t>
            </a:r>
            <a:endParaRPr lang="en-US" altLang="el-GR" sz="28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484784"/>
            <a:ext cx="8568952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l-GR" sz="2400" b="1" dirty="0"/>
              <a:t> </a:t>
            </a:r>
            <a:r>
              <a:rPr lang="el-GR" altLang="el-GR" sz="2400" b="1" dirty="0"/>
              <a:t>ΗΛΙΚΙΑ ΜΙΚΡΟΤΕΡΗ ΤΩΝ 75 ΕΤΩΝ</a:t>
            </a:r>
            <a:r>
              <a:rPr lang="el-GR" altLang="el-GR" sz="2400" dirty="0"/>
              <a:t> (αναμενόμενη επιβίωση πάνω από 10 χρόνια)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l-GR" sz="2400" b="1" dirty="0"/>
              <a:t> </a:t>
            </a:r>
            <a:r>
              <a:rPr lang="el-GR" altLang="el-GR" sz="2400" b="1" dirty="0"/>
              <a:t>ΤΟ </a:t>
            </a:r>
            <a:r>
              <a:rPr lang="en-US" altLang="el-GR" sz="2400" b="1" dirty="0"/>
              <a:t>PSA &lt;</a:t>
            </a:r>
            <a:r>
              <a:rPr lang="el-GR" altLang="el-GR" sz="2400" b="1" dirty="0"/>
              <a:t> </a:t>
            </a:r>
            <a:r>
              <a:rPr lang="en-US" altLang="el-GR" sz="2400" b="1" dirty="0"/>
              <a:t>1</a:t>
            </a:r>
            <a:r>
              <a:rPr lang="el-GR" altLang="el-GR" sz="2400" b="1" dirty="0"/>
              <a:t>0 </a:t>
            </a:r>
            <a:r>
              <a:rPr lang="en-US" altLang="el-GR" sz="2400" b="1" dirty="0" err="1"/>
              <a:t>ngr</a:t>
            </a:r>
            <a:r>
              <a:rPr lang="en-US" altLang="el-GR" sz="2400" b="1" dirty="0"/>
              <a:t>/ml.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l-GR" sz="2400" b="1" dirty="0"/>
              <a:t> Gleason score ≤ </a:t>
            </a:r>
            <a:r>
              <a:rPr lang="el-GR" altLang="el-GR" sz="2400" b="1" dirty="0"/>
              <a:t>6 - </a:t>
            </a:r>
            <a:r>
              <a:rPr lang="en-US" altLang="el-GR" sz="2400" b="1" dirty="0"/>
              <a:t>7ng/ml (3+4)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l-GR" sz="2400" b="1" dirty="0"/>
              <a:t> </a:t>
            </a:r>
            <a:r>
              <a:rPr lang="el-GR" altLang="el-GR" sz="2400" b="1" dirty="0"/>
              <a:t>ΜΕΓΕΘΟΣ ΠΡΟΣΤΑΤΟΥ</a:t>
            </a:r>
            <a:r>
              <a:rPr lang="el-GR" altLang="el-GR" sz="2400" dirty="0"/>
              <a:t> </a:t>
            </a:r>
            <a:r>
              <a:rPr lang="en-US" altLang="el-GR" sz="2400" b="1" dirty="0"/>
              <a:t>&lt;</a:t>
            </a:r>
            <a:r>
              <a:rPr lang="el-GR" altLang="el-GR" sz="2400" b="1" dirty="0"/>
              <a:t> 50</a:t>
            </a:r>
            <a:r>
              <a:rPr lang="en-US" altLang="el-GR" sz="2400" b="1" dirty="0"/>
              <a:t>cc</a:t>
            </a:r>
            <a:r>
              <a:rPr lang="en-US" altLang="el-GR" sz="2400" dirty="0"/>
              <a:t>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l-GR" sz="2400" dirty="0"/>
              <a:t> </a:t>
            </a:r>
            <a:r>
              <a:rPr lang="el-GR" altLang="el-GR" sz="2400" dirty="0"/>
              <a:t>Μείωση των προβλημάτων στην προσπέλαση</a:t>
            </a:r>
            <a:r>
              <a:rPr lang="en-US" altLang="el-GR" sz="2400" dirty="0"/>
              <a:t> </a:t>
            </a:r>
            <a:r>
              <a:rPr lang="el-GR" altLang="el-GR" sz="2400" dirty="0"/>
              <a:t>των βελονών περινεϊκά  λόγω της παρεμβολής των ηβικών κλάδων.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l-GR" sz="2400" dirty="0"/>
              <a:t> </a:t>
            </a:r>
            <a:r>
              <a:rPr lang="el-GR" altLang="el-GR" sz="2400" dirty="0"/>
              <a:t>προστάτες </a:t>
            </a:r>
            <a:r>
              <a:rPr lang="en-US" altLang="el-GR" sz="2400" dirty="0"/>
              <a:t>&gt;50cc</a:t>
            </a:r>
            <a:r>
              <a:rPr lang="el-GR" altLang="el-GR" sz="2400" dirty="0"/>
              <a:t> 3μηνος ανδρογονικός αποκλεισμός με μείωση του όγκου 30-40%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l-GR" sz="2400" b="1" dirty="0"/>
              <a:t> IPSS SCORE ≤ 12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l-GR" sz="2400" b="1" dirty="0"/>
              <a:t> </a:t>
            </a:r>
            <a:r>
              <a:rPr lang="el-GR" altLang="el-GR" sz="2400" b="1" dirty="0"/>
              <a:t>ΑΡΝΗΤΙΚΟΣ ΑΠΕΙΚΟΝΙΣΤΙΚΟΣ ΕΛΕΓΧΟΣ ΣΤΑΔΙΟΠΟΙΗΣΗΣ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l-GR" sz="2400" b="1" dirty="0"/>
              <a:t> </a:t>
            </a:r>
            <a:r>
              <a:rPr lang="el-GR" altLang="el-GR" sz="2400" b="1" dirty="0"/>
              <a:t>ΣΤΑΔΙΟ ΝΟΣΟΥ </a:t>
            </a:r>
            <a:r>
              <a:rPr lang="en-US" altLang="el-GR" sz="2400" b="1" dirty="0"/>
              <a:t>T1c – T2b</a:t>
            </a:r>
            <a:r>
              <a:rPr lang="en-US" altLang="el-GR" sz="2400" dirty="0"/>
              <a:t> </a:t>
            </a:r>
            <a:r>
              <a:rPr lang="el-GR" altLang="el-GR" sz="2400" dirty="0"/>
              <a:t>(ΒΕΛΤΙΣΤΗ ΑΝΤΑΠΟΚΡΙΣΗ)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2400" b="1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81520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leason">
            <a:extLst>
              <a:ext uri="{FF2B5EF4-FFF2-40B4-BE49-F238E27FC236}">
                <a16:creationId xmlns:a16="http://schemas.microsoft.com/office/drawing/2014/main" id="{5B9C17A1-5C7C-4879-BD26-003C51242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" y="0"/>
            <a:ext cx="4932040" cy="49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49B4D4B8-AD95-4CDC-9180-11F256291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204864"/>
            <a:ext cx="4572000" cy="4653136"/>
          </a:xfrm>
        </p:spPr>
        <p:txBody>
          <a:bodyPr>
            <a:normAutofit/>
          </a:bodyPr>
          <a:lstStyle/>
          <a:p>
            <a:r>
              <a:rPr lang="el-GR" dirty="0"/>
              <a:t>Το 1960, ο Αμερικανός παθολογοανατόμος </a:t>
            </a:r>
            <a:r>
              <a:rPr lang="el-GR" b="1" i="1" dirty="0" err="1">
                <a:hlinkClick r:id="rId4"/>
              </a:rPr>
              <a:t>Donald</a:t>
            </a:r>
            <a:r>
              <a:rPr lang="el-GR" dirty="0">
                <a:hlinkClick r:id="rId4"/>
              </a:rPr>
              <a:t> </a:t>
            </a:r>
            <a:r>
              <a:rPr lang="el-GR" b="1" i="1" dirty="0">
                <a:hlinkClick r:id="rId4"/>
              </a:rPr>
              <a:t>Gleason</a:t>
            </a:r>
            <a:r>
              <a:rPr lang="el-GR" dirty="0"/>
              <a:t> περιέγραψε για πρώτη φορά διαφορετικά πρότυπα ανάπτυξης καρκινικών κυττάρων σε βιοψίες ασθενών µε </a:t>
            </a:r>
            <a:r>
              <a:rPr lang="el-GR" dirty="0">
                <a:hlinkClick r:id="rId5"/>
              </a:rPr>
              <a:t>καρκίνο προστάτη</a:t>
            </a:r>
            <a:r>
              <a:rPr lang="el-GR" dirty="0"/>
              <a:t>. </a:t>
            </a:r>
            <a:r>
              <a:rPr lang="el-GR" dirty="0">
                <a:solidFill>
                  <a:srgbClr val="FF0000"/>
                </a:solidFill>
              </a:rPr>
              <a:t>Με βάση τη διαφοροποίηση των επιθηλιακών κυττάρων καρκίνου προστάτη σε σύγκριση µε υγιή ιστό,</a:t>
            </a:r>
            <a:r>
              <a:rPr lang="el-GR" dirty="0"/>
              <a:t> ο </a:t>
            </a:r>
            <a:r>
              <a:rPr lang="el-GR" i="1" dirty="0"/>
              <a:t>Gleason</a:t>
            </a:r>
            <a:r>
              <a:rPr lang="el-GR" dirty="0"/>
              <a:t> δημιούργησε το σύστημα βαθμολόγησης </a:t>
            </a:r>
            <a:r>
              <a:rPr lang="el-GR" i="1" dirty="0"/>
              <a:t>Gleason</a:t>
            </a:r>
            <a:r>
              <a:rPr lang="el-GR" dirty="0"/>
              <a:t> </a:t>
            </a:r>
            <a:r>
              <a:rPr lang="el-GR" i="1" dirty="0"/>
              <a:t>score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88766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1"/>
          <p:cNvSpPr>
            <a:spLocks noGrp="1" noChangeArrowheads="1"/>
          </p:cNvSpPr>
          <p:nvPr>
            <p:ph type="title"/>
          </p:nvPr>
        </p:nvSpPr>
        <p:spPr>
          <a:xfrm>
            <a:off x="577850" y="319088"/>
            <a:ext cx="8001000" cy="1009650"/>
          </a:xfrm>
        </p:spPr>
        <p:txBody>
          <a:bodyPr/>
          <a:lstStyle/>
          <a:p>
            <a:pPr algn="ctr" eaLnBrk="1" hangingPunct="1"/>
            <a:r>
              <a:rPr lang="el-GR" altLang="el-GR" sz="2400" b="1"/>
              <a:t>ΚΡΙΤΗΡΙΑ ΕΠΙΛΟΓΗΣ ΑΣΘΕΝΩΝ ΚΑΙ ΑΝΤΑΠΟΚΡΙΣΗΣ ΣΤΗΝ ΒΡΑΧΥΘΕΡΑΠΕΙΑ</a:t>
            </a:r>
          </a:p>
        </p:txBody>
      </p:sp>
      <p:graphicFrame>
        <p:nvGraphicFramePr>
          <p:cNvPr id="305242" name="Group 90"/>
          <p:cNvGraphicFramePr>
            <a:graphicFrameLocks noGrp="1"/>
          </p:cNvGraphicFramePr>
          <p:nvPr>
            <p:ph idx="4294967295"/>
          </p:nvPr>
        </p:nvGraphicFramePr>
        <p:xfrm>
          <a:off x="654050" y="1816100"/>
          <a:ext cx="7912100" cy="4225989"/>
        </p:xfrm>
        <a:graphic>
          <a:graphicData uri="http://schemas.openxmlformats.org/drawingml/2006/table">
            <a:tbl>
              <a:tblPr/>
              <a:tblGrid>
                <a:gridCol w="1979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5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ΚΡΙΤΗΡΙΑ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ΑΝΤΑΠΟΚΡΙΣΗ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ΑΡΙΣΤΗ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ΑΝΤΑΠΟΚΡΙΣΗ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ΚΑΛΗ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ΑΝΤΑΠΟΚΡΙΣΗ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ΑΜΦΙΒΟΛΗ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PSA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&lt;10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10-20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&gt;20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STAGE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T1c-T2a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T2b-T2c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T3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GLEASON SCORE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&lt;6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8-10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SYMPTOM SCORE </a:t>
                      </a: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(Ι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PSS)</a:t>
                      </a:r>
                      <a:endParaRPr kumimoji="0" lang="el-G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0 - 8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9-19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&gt;20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ΟΓΚΟΣ ΠΡΟΣΤΑΤΗ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&lt;40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40-60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&gt;60</a:t>
                      </a:r>
                      <a:endParaRPr kumimoji="0" lang="el-G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684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8352927" cy="3024336"/>
          </a:xfrm>
        </p:spPr>
        <p:txBody>
          <a:bodyPr/>
          <a:lstStyle/>
          <a:p>
            <a:br>
              <a:rPr lang="en-US" altLang="el-GR" sz="2800" b="0" dirty="0"/>
            </a:br>
            <a:r>
              <a:rPr lang="el-GR" altLang="el-GR" sz="2800" dirty="0"/>
              <a:t>ΟΙ ΕΝΔΕΙΞΕΙΣ ΓΙΑ ΒΡΑΧΥΘΕΡΑΠΕΙΑ ΣΤΟΝ ΕΝΤΟΠΙΣΜΕΝΟ ΚΑΡΚΙΝΟ ΠΡΟΣΤΑΤΟΥ</a:t>
            </a:r>
            <a:br>
              <a:rPr lang="el-GR" altLang="el-GR" sz="2800" dirty="0"/>
            </a:br>
            <a:r>
              <a:rPr lang="en-US" altLang="el-GR" sz="2800" dirty="0"/>
              <a:t>	</a:t>
            </a:r>
            <a:r>
              <a:rPr lang="el-GR" altLang="el-GR" sz="2800" dirty="0"/>
              <a:t>ΕΙΝΑΙ ΙΔΙΕΣ ΜΕ ΑΥΤΕΣ ΤΗΣ ΡΙΖΙΚΗΣ ΠΡΟΣΤΑΤΕΚΤΟΜΗΣ (ΘΕΩΡΕΙΤΑΙ ΒΑΣΙΚΗ ΘΕΡΑΠΕΙΑ)</a:t>
            </a:r>
            <a:br>
              <a:rPr lang="en-US" alt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61482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433388"/>
            <a:ext cx="8229600" cy="728662"/>
          </a:xfrm>
        </p:spPr>
        <p:txBody>
          <a:bodyPr/>
          <a:lstStyle/>
          <a:p>
            <a:pPr algn="ctr" eaLnBrk="1" hangingPunct="1"/>
            <a:r>
              <a:rPr lang="el-GR" altLang="el-GR" sz="3600" b="1"/>
              <a:t>ΑΝΤΕ</a:t>
            </a:r>
            <a:r>
              <a:rPr lang="en-US" altLang="el-GR" sz="3600" b="1"/>
              <a:t>N</a:t>
            </a:r>
            <a:r>
              <a:rPr lang="el-GR" altLang="el-GR" sz="3600" b="1"/>
              <a:t>ΔΕΙΞΕΙΣ</a:t>
            </a:r>
            <a:endParaRPr lang="en-US" altLang="el-GR" sz="3600" b="1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2027238"/>
            <a:ext cx="7847012" cy="387508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l-GR" altLang="el-GR" dirty="0"/>
              <a:t>   ΑΝΑΜΕΝΟΜΕΝΗ </a:t>
            </a:r>
            <a:r>
              <a:rPr lang="el-GR" altLang="el-GR" b="1" dirty="0"/>
              <a:t>ΕΠΙΒΙΩΣΗ ΜΙΚΡΟΤΕΡΗ ΑΠΟ 5 ΧΡΟΝΙΑ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l-GR" altLang="el-GR" b="1" dirty="0"/>
              <a:t>   ΜΕΤΑΣΤΑΤΙΚΗ ΝΟΣΟΣ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l-GR" altLang="el-GR" b="1" dirty="0"/>
              <a:t>   ΠΡΟΗΓΗΘΕΙΣΑ ΔΙΟΥΡΗΘΡΙΚΗ ΠΡΟΣΤΑΤΕΚΤΟΜΗ</a:t>
            </a:r>
            <a:r>
              <a:rPr lang="el-GR" altLang="el-GR" dirty="0"/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dirty="0"/>
              <a:t>	Ανεπαρκής υπολειμματικός αδένας</a:t>
            </a:r>
            <a:r>
              <a:rPr lang="en-US" altLang="el-GR" dirty="0"/>
              <a:t>.</a:t>
            </a:r>
            <a:r>
              <a:rPr lang="el-GR" altLang="el-GR" dirty="0"/>
              <a:t> Αν πρέπει να γίνει εμφύτευση τότε το μεσοδιάστημα ανάμεσα σε </a:t>
            </a:r>
            <a:r>
              <a:rPr lang="en-US" altLang="el-GR" dirty="0"/>
              <a:t>TURP </a:t>
            </a:r>
            <a:r>
              <a:rPr lang="el-GR" altLang="el-GR" dirty="0"/>
              <a:t>και</a:t>
            </a:r>
            <a:r>
              <a:rPr lang="en-US" altLang="el-GR" dirty="0"/>
              <a:t> BRT </a:t>
            </a:r>
            <a:r>
              <a:rPr lang="el-GR" altLang="el-GR" dirty="0"/>
              <a:t> είναι 6 μήνες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l-GR" altLang="el-GR" b="1" dirty="0"/>
              <a:t>   ΜΕΓΕΘΟΣ ΠΡΟΣΤΑΤΟΥ &gt; 50 </a:t>
            </a:r>
            <a:r>
              <a:rPr lang="en-US" altLang="el-GR" b="1" dirty="0"/>
              <a:t>cc</a:t>
            </a:r>
            <a:endParaRPr lang="el-GR" altLang="el-GR" b="1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dirty="0"/>
              <a:t>	παρουσία ιδιαίτερα ανεπτυγμένου μέσου λοβού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l-GR" altLang="el-GR" b="1" dirty="0"/>
              <a:t>   ΕΥΜΕΓΕΘΗΣ ΜΕΣΟΣ ΛΟΒΟΣ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l-GR" altLang="el-GR" b="1" dirty="0"/>
              <a:t>   ΠΡΟΗΓΗΘΕΙΣΑ </a:t>
            </a:r>
            <a:r>
              <a:rPr lang="en-US" altLang="el-GR" b="1" dirty="0"/>
              <a:t>RT </a:t>
            </a:r>
            <a:r>
              <a:rPr lang="el-GR" altLang="el-GR" b="1" dirty="0"/>
              <a:t>ΠΥΕΛΟΥ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dirty="0"/>
              <a:t>	φλεγμονώδεις καταστάσεις ορθού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l-GR" altLang="el-GR" b="1" dirty="0"/>
              <a:t>   ΥΠΟΛΕΙΜΜΑ ΟΥΡΩΝ</a:t>
            </a:r>
            <a:r>
              <a:rPr lang="en-US" altLang="el-GR" dirty="0"/>
              <a:t>&gt;150 ml</a:t>
            </a:r>
            <a:endParaRPr lang="el-GR" altLang="el-GR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l-GR" altLang="el-GR" b="1" dirty="0"/>
              <a:t>   ΠΑΘΗΣΕΙΣ ΑΠ</a:t>
            </a:r>
            <a:r>
              <a:rPr lang="en-US" altLang="el-GR" b="1" dirty="0"/>
              <a:t>A</a:t>
            </a:r>
            <a:r>
              <a:rPr lang="el-GR" altLang="el-GR" b="1" dirty="0"/>
              <a:t>ΓΟΡΕΥΤΙΚΕΣ ΓΙΑ ΝΑΡΚΩΣΗ</a:t>
            </a:r>
            <a:r>
              <a:rPr lang="el-GR" altLang="el-GR" dirty="0"/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dirty="0"/>
              <a:t>	(</a:t>
            </a:r>
            <a:r>
              <a:rPr lang="el-GR" altLang="el-GR" dirty="0" err="1"/>
              <a:t>καρδιο</a:t>
            </a:r>
            <a:r>
              <a:rPr lang="el-GR" altLang="el-GR" dirty="0"/>
              <a:t>-αναπνευστικές παθήσεις)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dirty="0"/>
              <a:t>  </a:t>
            </a:r>
            <a:endParaRPr lang="en-US" altLang="el-GR" sz="1800" dirty="0"/>
          </a:p>
        </p:txBody>
      </p:sp>
    </p:spTree>
    <p:extLst>
      <p:ext uri="{BB962C8B-B14F-4D97-AF65-F5344CB8AC3E}">
        <p14:creationId xmlns:p14="http://schemas.microsoft.com/office/powerpoint/2010/main" val="13214334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Σνούπι, ο διάσημος σκύλος - καρτούν που κοιμόταν στη στέγη του σπιτιού του  και έδωσε το όνομά του στο διαστημικό σκάφος της αποστολής Απόλλων 10 . Ο  σκιτσογράφος του μέσα από τις">
            <a:extLst>
              <a:ext uri="{FF2B5EF4-FFF2-40B4-BE49-F238E27FC236}">
                <a16:creationId xmlns:a16="http://schemas.microsoft.com/office/drawing/2014/main" id="{4AF0ADE9-4913-4EA2-AE08-6F1856A5C39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07" y="692696"/>
            <a:ext cx="5723623" cy="367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9502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Ersi\Desktop\mob2007-0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749167" cy="5925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9366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2D5DABB6-7628-4564-9E76-64935AF0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80"/>
            <a:ext cx="8136904" cy="4392487"/>
          </a:xfrm>
        </p:spPr>
        <p:txBody>
          <a:bodyPr/>
          <a:lstStyle/>
          <a:p>
            <a:pPr marL="0" indent="0" algn="l">
              <a:buNone/>
            </a:pPr>
            <a:r>
              <a:rPr lang="el-GR" sz="1800" u="sng" dirty="0">
                <a:effectLst/>
              </a:rPr>
              <a:t>Όγκοι βαθμού 1</a:t>
            </a:r>
            <a:r>
              <a:rPr lang="el-GR" sz="1800" b="0" dirty="0">
                <a:effectLst/>
              </a:rPr>
              <a:t>: αποτελούνται από μικρούς, ομοιόμορφους αδένες με ελάχιστες πυρηνικές αλλαγές.</a:t>
            </a:r>
            <a:br>
              <a:rPr lang="el-GR" sz="1800" b="0" dirty="0">
                <a:effectLst/>
              </a:rPr>
            </a:br>
            <a:r>
              <a:rPr lang="el-GR" sz="1800" u="sng" dirty="0">
                <a:effectLst/>
              </a:rPr>
              <a:t>Όγκοι βαθμού 2</a:t>
            </a:r>
            <a:r>
              <a:rPr lang="el-GR" sz="1800" b="0" dirty="0">
                <a:effectLst/>
              </a:rPr>
              <a:t>: έχουν </a:t>
            </a:r>
            <a:r>
              <a:rPr lang="el-GR" sz="1800" b="0" dirty="0" err="1">
                <a:effectLst/>
              </a:rPr>
              <a:t>αδένια</a:t>
            </a:r>
            <a:r>
              <a:rPr lang="el-GR" sz="1800" b="0" dirty="0">
                <a:effectLst/>
              </a:rPr>
              <a:t> ενδιάμεσου μεγέθους που παρόλο που είναι διαχωριζόμενα από προστατικό στρώμα εμφανίζονται πιο πυκνά διατεταγμένα.</a:t>
            </a:r>
            <a:br>
              <a:rPr lang="el-GR" sz="1800" b="0" dirty="0">
                <a:effectLst/>
              </a:rPr>
            </a:br>
            <a:r>
              <a:rPr lang="el-GR" sz="1800" u="sng" dirty="0">
                <a:effectLst/>
              </a:rPr>
              <a:t>Όγκοι βαθμού 3</a:t>
            </a:r>
            <a:r>
              <a:rPr lang="el-GR" sz="1800" b="0" dirty="0">
                <a:effectLst/>
              </a:rPr>
              <a:t>: αποτελούν το πιο συχνό εύρημα και εμφανίζουν σημαντική ποικιλομορφία στο μέγεθος και την οργάνωση των </a:t>
            </a:r>
            <a:r>
              <a:rPr lang="el-GR" sz="1800" b="0" dirty="0" err="1">
                <a:effectLst/>
              </a:rPr>
              <a:t>αδενίων</a:t>
            </a:r>
            <a:r>
              <a:rPr lang="el-GR" sz="1800" b="0" dirty="0">
                <a:effectLst/>
              </a:rPr>
              <a:t>, καθώς και στην διήθηση του στρώματος και των γύρω ιστών.</a:t>
            </a:r>
            <a:br>
              <a:rPr lang="el-GR" sz="1800" b="0" dirty="0">
                <a:effectLst/>
              </a:rPr>
            </a:br>
            <a:r>
              <a:rPr lang="el-GR" sz="1800" u="sng" dirty="0">
                <a:effectLst/>
              </a:rPr>
              <a:t>Όγκοι βαθμού 4</a:t>
            </a:r>
            <a:r>
              <a:rPr lang="el-GR" sz="1800" b="0" dirty="0">
                <a:effectLst/>
              </a:rPr>
              <a:t>: εμφανίζουν σημαντική κυτταρική μορφολογική τροποποίηση και εκτεταμένη διήθηση.</a:t>
            </a:r>
            <a:br>
              <a:rPr lang="el-GR" sz="1800" b="0" dirty="0">
                <a:effectLst/>
              </a:rPr>
            </a:br>
            <a:r>
              <a:rPr lang="el-GR" sz="1800" u="sng" dirty="0">
                <a:effectLst/>
              </a:rPr>
              <a:t>Όγκοι βαθμού 5</a:t>
            </a:r>
            <a:r>
              <a:rPr lang="el-GR" sz="1800" b="0" dirty="0">
                <a:effectLst/>
              </a:rPr>
              <a:t>: χαρακτηρίζονται από στρώματα αδιαφοροποίητων καρκινικών κυττάρων.</a:t>
            </a:r>
            <a:br>
              <a:rPr lang="el-GR" sz="1800" b="0" dirty="0">
                <a:effectLst/>
              </a:rPr>
            </a:br>
            <a:endParaRPr lang="el-GR" sz="1800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9BF05536-7DC1-4D56-AC2A-B65DFB77C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2438" y="5157192"/>
            <a:ext cx="5970494" cy="1440160"/>
          </a:xfrm>
        </p:spPr>
        <p:txBody>
          <a:bodyPr>
            <a:normAutofit/>
          </a:bodyPr>
          <a:lstStyle/>
          <a:p>
            <a:r>
              <a:rPr lang="el-GR" dirty="0"/>
              <a:t>Η κλίμακα </a:t>
            </a:r>
            <a:r>
              <a:rPr lang="el-GR" b="1" i="1" dirty="0"/>
              <a:t>Gleason</a:t>
            </a:r>
            <a:r>
              <a:rPr lang="el-GR" dirty="0"/>
              <a:t> αναγνωρίζει 5 επίπεδα αυξανόμενης επιθετικότητας: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54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5BE1A1-09F9-4BBB-A2A5-966A06EE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4536504"/>
          </a:xfrm>
        </p:spPr>
        <p:txBody>
          <a:bodyPr/>
          <a:lstStyle/>
          <a:p>
            <a:pPr algn="l"/>
            <a:r>
              <a:rPr lang="el-GR" sz="2000" b="0" dirty="0">
                <a:effectLst/>
              </a:rPr>
              <a:t>καλά διαφοροποιημένοι όγκοι έχουν Gleason </a:t>
            </a:r>
            <a:r>
              <a:rPr lang="en-US" sz="2000" b="0" dirty="0">
                <a:effectLst/>
              </a:rPr>
              <a:t>score</a:t>
            </a:r>
            <a:r>
              <a:rPr lang="el-GR" sz="2000" b="0" dirty="0">
                <a:effectLst/>
              </a:rPr>
              <a:t> 2-4</a:t>
            </a:r>
            <a:br>
              <a:rPr lang="en-US" sz="2000" b="0" dirty="0">
                <a:effectLst/>
              </a:rPr>
            </a:br>
            <a:br>
              <a:rPr lang="el-GR" sz="2000" b="0" dirty="0">
                <a:effectLst/>
              </a:rPr>
            </a:br>
            <a:r>
              <a:rPr lang="el-GR" sz="2000" b="0" dirty="0">
                <a:effectLst/>
              </a:rPr>
              <a:t>μέτρια διαφοροποιημένοι όγκοι έχουν άθροισμα 5-6, και</a:t>
            </a:r>
            <a:br>
              <a:rPr lang="en-US" sz="2000" b="0" dirty="0">
                <a:effectLst/>
              </a:rPr>
            </a:br>
            <a:br>
              <a:rPr lang="el-GR" sz="2000" b="0" dirty="0">
                <a:effectLst/>
              </a:rPr>
            </a:br>
            <a:r>
              <a:rPr lang="el-GR" sz="2000" b="0" dirty="0">
                <a:effectLst/>
              </a:rPr>
              <a:t>χαμηλής διαφοροποίησης όγκοι έχουν Gleason </a:t>
            </a:r>
            <a:r>
              <a:rPr lang="en-US" sz="2000" b="0" dirty="0">
                <a:effectLst/>
              </a:rPr>
              <a:t>score </a:t>
            </a:r>
            <a:r>
              <a:rPr lang="el-GR" sz="2000" b="0" dirty="0">
                <a:effectLst/>
              </a:rPr>
              <a:t>8-10.</a:t>
            </a:r>
            <a:br>
              <a:rPr lang="en-US" sz="2000" b="0" dirty="0">
                <a:effectLst/>
              </a:rPr>
            </a:br>
            <a:br>
              <a:rPr lang="el-GR" sz="2000" b="0" dirty="0">
                <a:effectLst/>
              </a:rPr>
            </a:br>
            <a:r>
              <a:rPr lang="el-GR" sz="2000" b="0" dirty="0">
                <a:effectLst/>
              </a:rPr>
              <a:t>Οι όγκοι με Gleason </a:t>
            </a:r>
            <a:r>
              <a:rPr lang="en-US" sz="2000" b="0" dirty="0">
                <a:effectLst/>
              </a:rPr>
              <a:t>score </a:t>
            </a:r>
            <a:r>
              <a:rPr lang="el-GR" sz="2000" b="0" dirty="0">
                <a:effectLst/>
              </a:rPr>
              <a:t>7, μερικές φορές ταξινομούνται ως μετρίως διαφοροποιημένοι (3+4) και άλλες φορές ως χαμηλής διαφοροποίησης (4+3).</a:t>
            </a:r>
            <a:br>
              <a:rPr lang="el-GR" sz="2000" b="0" dirty="0">
                <a:effectLst/>
              </a:rPr>
            </a:br>
            <a:r>
              <a:rPr lang="el-GR" sz="2000" b="0" dirty="0">
                <a:solidFill>
                  <a:srgbClr val="FF0000"/>
                </a:solidFill>
                <a:effectLst/>
              </a:rPr>
              <a:t>Αυτό το άθροισμα (</a:t>
            </a:r>
            <a:r>
              <a:rPr lang="el-GR" sz="2000" b="0" i="1" dirty="0">
                <a:solidFill>
                  <a:srgbClr val="FF0000"/>
                </a:solidFill>
                <a:effectLst/>
              </a:rPr>
              <a:t>Gleason</a:t>
            </a:r>
            <a:r>
              <a:rPr lang="el-GR" sz="2000" b="0" dirty="0">
                <a:solidFill>
                  <a:srgbClr val="FF0000"/>
                </a:solidFill>
                <a:effectLst/>
              </a:rPr>
              <a:t> </a:t>
            </a:r>
            <a:r>
              <a:rPr lang="el-GR" sz="2000" b="0" i="1" dirty="0">
                <a:solidFill>
                  <a:srgbClr val="FF0000"/>
                </a:solidFill>
                <a:effectLst/>
              </a:rPr>
              <a:t>score</a:t>
            </a:r>
            <a:r>
              <a:rPr lang="el-GR" sz="2000" b="0" dirty="0">
                <a:solidFill>
                  <a:srgbClr val="FF0000"/>
                </a:solidFill>
                <a:effectLst/>
              </a:rPr>
              <a:t>) παρέχει χρήσιμες </a:t>
            </a:r>
            <a:r>
              <a:rPr lang="el-GR" sz="2000" b="0" dirty="0">
                <a:solidFill>
                  <a:srgbClr val="FF000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προγνωστικές πληροφορίες</a:t>
            </a:r>
            <a:r>
              <a:rPr lang="el-GR" sz="2000" b="0" dirty="0">
                <a:effectLst/>
              </a:rPr>
              <a:t>.</a:t>
            </a:r>
            <a:br>
              <a:rPr lang="el-GR" b="0" dirty="0">
                <a:effectLst/>
              </a:rPr>
            </a:b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CC3FFE6-A728-4248-942C-0AD708D4F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640" y="4797152"/>
            <a:ext cx="7128792" cy="1800200"/>
          </a:xfrm>
        </p:spPr>
        <p:txBody>
          <a:bodyPr>
            <a:noAutofit/>
          </a:bodyPr>
          <a:lstStyle/>
          <a:p>
            <a:r>
              <a:rPr lang="el-GR" b="1" dirty="0"/>
              <a:t>Το </a:t>
            </a:r>
            <a:r>
              <a:rPr lang="el-GR" b="1" i="1" dirty="0"/>
              <a:t>Gleason</a:t>
            </a:r>
            <a:r>
              <a:rPr lang="el-GR" b="1" dirty="0"/>
              <a:t> σκορ προκύπτει από την πρόσθεση του πρωτεύοντος και του δευτερεύοντος βαθμού. Μπορεί να κυμαίνεται από 2 έως</a:t>
            </a:r>
            <a:r>
              <a:rPr lang="en-US" b="1" dirty="0"/>
              <a:t> </a:t>
            </a:r>
            <a:r>
              <a:rPr lang="el-GR" b="1" dirty="0"/>
              <a:t> 10.</a:t>
            </a:r>
            <a:br>
              <a:rPr lang="el-GR" b="1" dirty="0"/>
            </a:b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58688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ing material of prostate cancer. (A) Before radiotherapy combined... |  Download Scientific Diagram">
            <a:extLst>
              <a:ext uri="{FF2B5EF4-FFF2-40B4-BE49-F238E27FC236}">
                <a16:creationId xmlns:a16="http://schemas.microsoft.com/office/drawing/2014/main" id="{63C3FD4C-5EAD-4A2A-B7FF-751D8257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24000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689327"/>
      </p:ext>
    </p:extLst>
  </p:cSld>
  <p:clrMapOvr>
    <a:masterClrMapping/>
  </p:clrMapOvr>
</p:sld>
</file>

<file path=ppt/theme/theme1.xml><?xml version="1.0" encoding="utf-8"?>
<a:theme xmlns:a="http://schemas.openxmlformats.org/drawingml/2006/main" name="Πνοή">
  <a:themeElements>
    <a:clrScheme name="Πνοή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Πνοή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νοή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319</TotalTime>
  <Words>1833</Words>
  <Application>Microsoft Office PowerPoint</Application>
  <PresentationFormat>Προβολή στην οθόνη (4:3)</PresentationFormat>
  <Paragraphs>290</Paragraphs>
  <Slides>64</Slides>
  <Notes>25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64</vt:i4>
      </vt:variant>
    </vt:vector>
  </HeadingPairs>
  <TitlesOfParts>
    <vt:vector size="74" baseType="lpstr">
      <vt:lpstr>Arial</vt:lpstr>
      <vt:lpstr>Calibri</vt:lpstr>
      <vt:lpstr>Comic Sans MS</vt:lpstr>
      <vt:lpstr>Georgia</vt:lpstr>
      <vt:lpstr>Monotype Sorts</vt:lpstr>
      <vt:lpstr>Symbol</vt:lpstr>
      <vt:lpstr>Trebuchet MS</vt:lpstr>
      <vt:lpstr>Verdana</vt:lpstr>
      <vt:lpstr>Wingdings</vt:lpstr>
      <vt:lpstr>Πνοή</vt:lpstr>
      <vt:lpstr>Ακτινοθεραπευτική αντιμετώπιση του καρκίνου του προστάτου</vt:lpstr>
      <vt:lpstr>Παρουσίαση του PowerPoint</vt:lpstr>
      <vt:lpstr>Αιτιολογία </vt:lpstr>
      <vt:lpstr>Συμπτωματολογία </vt:lpstr>
      <vt:lpstr>ΠΡΟΘΕΡΑΠΕΥΤΙΚΟΣ ΕΛΕΓΧΟΣ - ΣΤΑΔΙΟΠΟΙΗΣΗ </vt:lpstr>
      <vt:lpstr>Παρουσίαση του PowerPoint</vt:lpstr>
      <vt:lpstr>Όγκοι βαθμού 1: αποτελούνται από μικρούς, ομοιόμορφους αδένες με ελάχιστες πυρηνικές αλλαγές. Όγκοι βαθμού 2: έχουν αδένια ενδιάμεσου μεγέθους που παρόλο που είναι διαχωριζόμενα από προστατικό στρώμα εμφανίζονται πιο πυκνά διατεταγμένα. Όγκοι βαθμού 3: αποτελούν το πιο συχνό εύρημα και εμφανίζουν σημαντική ποικιλομορφία στο μέγεθος και την οργάνωση των αδενίων, καθώς και στην διήθηση του στρώματος και των γύρω ιστών. Όγκοι βαθμού 4: εμφανίζουν σημαντική κυτταρική μορφολογική τροποποίηση και εκτεταμένη διήθηση. Όγκοι βαθμού 5: χαρακτηρίζονται από στρώματα αδιαφοροποίητων καρκινικών κυττάρων. </vt:lpstr>
      <vt:lpstr>καλά διαφοροποιημένοι όγκοι έχουν Gleason score 2-4  μέτρια διαφοροποιημένοι όγκοι έχουν άθροισμα 5-6, και  χαμηλής διαφοροποίησης όγκοι έχουν Gleason score 8-10.  Οι όγκοι με Gleason score 7, μερικές φορές ταξινομούνται ως μετρίως διαφοροποιημένοι (3+4) και άλλες φορές ως χαμηλής διαφοροποίησης (4+3). Αυτό το άθροισμα (Gleason score) παρέχει χρήσιμες προγνωστικές πληροφορίες. </vt:lpstr>
      <vt:lpstr>Παρουσίαση του PowerPoint</vt:lpstr>
      <vt:lpstr>Παρουσίαση του PowerPoint</vt:lpstr>
      <vt:lpstr>Παρουσίαση του PowerPoint</vt:lpstr>
      <vt:lpstr>PET CT </vt:lpstr>
      <vt:lpstr>CT Fusion with PET CT</vt:lpstr>
      <vt:lpstr>Παρουσίαση του PowerPoint</vt:lpstr>
      <vt:lpstr>D’AMICOS PROGNOSTIC RISK                 GROUPS</vt:lpstr>
      <vt:lpstr>ΟΜΑΔΕΣ ΚΙΝΔΥΝΟΥ – RISK GROUPS</vt:lpstr>
      <vt:lpstr>VERY LOW RISK </vt:lpstr>
      <vt:lpstr>HIGH RISK</vt:lpstr>
      <vt:lpstr>INTERMEDIATE RISK</vt:lpstr>
      <vt:lpstr>Παρουσίαση του PowerPoint</vt:lpstr>
      <vt:lpstr>LOW RISK </vt:lpstr>
      <vt:lpstr>ΜΕΣΟΥ ΡΙΣΚΟΥ </vt:lpstr>
      <vt:lpstr>HIGH RISK ΑΣΘΕΝΕΙΣ</vt:lpstr>
      <vt:lpstr>ενδείξεις μετεγχειρητικής ΑΚΘ T3N0M0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Standard treatment guidelines for adenocarcinoma of prostate using high-energy photon conventional techniques </vt:lpstr>
      <vt:lpstr>ΑΚΘ ΣΕ ΤΟΠΙΚΗ ΥΠΟΤΡΟΠΗ</vt:lpstr>
      <vt:lpstr>ΑΚΤΙΝΟΒΟΛΗΤΕΑ ΠΕΡΙΟΧΗ  ΑΝΑ ΣΤΑΔΙΟ ΝΟΣΟΥ 3D CONFORMAL</vt:lpstr>
      <vt:lpstr>IMRT</vt:lpstr>
      <vt:lpstr>  IMRT / 3D-CRT υπόθεση</vt:lpstr>
      <vt:lpstr>Παρουσίαση του PowerPoint</vt:lpstr>
      <vt:lpstr>ΑΚΘ IMRT Vmat μετά από προστατεκτομή</vt:lpstr>
      <vt:lpstr>Υποτροπή Ca προστάτη</vt:lpstr>
      <vt:lpstr>Παρουσίαση του PowerPoint</vt:lpstr>
      <vt:lpstr>Stereotactic body radiation therapy (SBRT) </vt:lpstr>
      <vt:lpstr>Στερεοτακτική ΑΚΘ προστάτη</vt:lpstr>
      <vt:lpstr>Stereotactic Rt με Cyber Knife</vt:lpstr>
      <vt:lpstr>Stereotactic Radiotherapy for Localized Prostate Cancer, which is Better CyberKnife</vt:lpstr>
      <vt:lpstr>Παρουσίαση του PowerPoint</vt:lpstr>
      <vt:lpstr>ΑΚΘ μετά από προστατεκτομή </vt:lpstr>
      <vt:lpstr>Vmat Rt νέο. προστάτου</vt:lpstr>
      <vt:lpstr>Παρουσίαση του PowerPoint</vt:lpstr>
      <vt:lpstr>Παρουσίαση του PowerPoint</vt:lpstr>
      <vt:lpstr>Παρουσίαση του PowerPoint</vt:lpstr>
      <vt:lpstr>Πλάνο ΑΚΘ με 3Dconformal/ IMRT Vmat</vt:lpstr>
      <vt:lpstr>βραχυθεραπεία</vt:lpstr>
      <vt:lpstr>ΣΚΟΠΟΣ ΒΡΑΧΥΘΕΡΑΠΕΙΑΣ</vt:lpstr>
      <vt:lpstr>ΚΑΡΚΙΝΟΣ ΤΟΥ ΠΡΟΣΤΑΤΗ – ΒΡΑΧΥΘΕΡΑΠΕΙΑ</vt:lpstr>
      <vt:lpstr>ΙΣΤΟΡΙΚΗ ΑΝΑΔΡΟΜΗ</vt:lpstr>
      <vt:lpstr>ΙΣΤΟΡΙΚΗ ΑΝΑΔΡΟΜΗ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ΚΡΙΤΗΡΙΑ ΕΠΙΛΟΓΗΣ ΑΣΘΕΝΩΝ ΓΙΑ ΒΡΑΧΥΘΕΡΑΠΕΙΑ</vt:lpstr>
      <vt:lpstr>ΚΡΙΤΗΡΙΑ ΕΠΙΛΟΓΗΣ ΑΣΘΕΝΩΝ ΚΑΙ ΑΝΤΑΠΟΚΡΙΣΗΣ ΣΤΗΝ ΒΡΑΧΥΘΕΡΑΠΕΙΑ</vt:lpstr>
      <vt:lpstr> ΟΙ ΕΝΔΕΙΞΕΙΣ ΓΙΑ ΒΡΑΧΥΘΕΡΑΠΕΙΑ ΣΤΟΝ ΕΝΤΟΠΙΣΜΕΝΟ ΚΑΡΚΙΝΟ ΠΡΟΣΤΑΤΟΥ  ΕΙΝΑΙ ΙΔΙΕΣ ΜΕ ΑΥΤΕΣ ΤΗΣ ΡΙΖΙΚΗΣ ΠΡΟΣΤΑΤΕΚΤΟΜΗΣ (ΘΕΩΡΕΙΤΑΙ ΒΑΣΙΚΗ ΘΕΡΑΠΕΙΑ) </vt:lpstr>
      <vt:lpstr>ΑΝΤΕNΔΕΙΞΕΙΣ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Ακτινοθεραπευτική αντιμετώπιση του καρκίνου του προστάτου</dc:title>
  <dc:creator>Έρση</dc:creator>
  <cp:lastModifiedBy>UNIWA</cp:lastModifiedBy>
  <cp:revision>91</cp:revision>
  <dcterms:created xsi:type="dcterms:W3CDTF">2014-02-16T19:10:56Z</dcterms:created>
  <dcterms:modified xsi:type="dcterms:W3CDTF">2023-05-17T15:31:28Z</dcterms:modified>
</cp:coreProperties>
</file>