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sldIdLst>
    <p:sldId id="256" r:id="rId2"/>
    <p:sldId id="268" r:id="rId3"/>
    <p:sldId id="269" r:id="rId4"/>
    <p:sldId id="315" r:id="rId5"/>
    <p:sldId id="296" r:id="rId6"/>
    <p:sldId id="305" r:id="rId7"/>
    <p:sldId id="306" r:id="rId8"/>
    <p:sldId id="331" r:id="rId9"/>
    <p:sldId id="330" r:id="rId10"/>
    <p:sldId id="297" r:id="rId11"/>
    <p:sldId id="298" r:id="rId12"/>
    <p:sldId id="327" r:id="rId13"/>
    <p:sldId id="332" r:id="rId14"/>
    <p:sldId id="325" r:id="rId15"/>
    <p:sldId id="326" r:id="rId16"/>
    <p:sldId id="287" r:id="rId17"/>
    <p:sldId id="288" r:id="rId18"/>
    <p:sldId id="291" r:id="rId19"/>
    <p:sldId id="292" r:id="rId20"/>
    <p:sldId id="293" r:id="rId21"/>
    <p:sldId id="259" r:id="rId22"/>
    <p:sldId id="276" r:id="rId23"/>
    <p:sldId id="277" r:id="rId24"/>
    <p:sldId id="299" r:id="rId25"/>
    <p:sldId id="300" r:id="rId26"/>
    <p:sldId id="333" r:id="rId27"/>
    <p:sldId id="301" r:id="rId28"/>
    <p:sldId id="302" r:id="rId29"/>
    <p:sldId id="304" r:id="rId30"/>
    <p:sldId id="275" r:id="rId31"/>
    <p:sldId id="274" r:id="rId32"/>
    <p:sldId id="280" r:id="rId33"/>
    <p:sldId id="289" r:id="rId34"/>
    <p:sldId id="294" r:id="rId35"/>
    <p:sldId id="273" r:id="rId36"/>
    <p:sldId id="290" r:id="rId37"/>
    <p:sldId id="267" r:id="rId38"/>
    <p:sldId id="271" r:id="rId39"/>
    <p:sldId id="283" r:id="rId40"/>
    <p:sldId id="303" r:id="rId41"/>
    <p:sldId id="328" r:id="rId42"/>
    <p:sldId id="329" r:id="rId43"/>
    <p:sldId id="307" r:id="rId44"/>
    <p:sldId id="308" r:id="rId45"/>
    <p:sldId id="309" r:id="rId46"/>
    <p:sldId id="310" r:id="rId47"/>
    <p:sldId id="311" r:id="rId48"/>
    <p:sldId id="312" r:id="rId49"/>
    <p:sldId id="313" r:id="rId50"/>
    <p:sldId id="314" r:id="rId51"/>
    <p:sldId id="317" r:id="rId52"/>
    <p:sldId id="316" r:id="rId53"/>
    <p:sldId id="318" r:id="rId54"/>
    <p:sldId id="319" r:id="rId55"/>
    <p:sldId id="320" r:id="rId56"/>
    <p:sldId id="321" r:id="rId57"/>
    <p:sldId id="322" r:id="rId58"/>
    <p:sldId id="323" r:id="rId59"/>
    <p:sldId id="286" r:id="rId60"/>
    <p:sldId id="324" r:id="rId6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667" autoAdjust="0"/>
  </p:normalViewPr>
  <p:slideViewPr>
    <p:cSldViewPr>
      <p:cViewPr varScale="1">
        <p:scale>
          <a:sx n="78" d="100"/>
          <a:sy n="78" d="100"/>
        </p:scale>
        <p:origin x="159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47CEB-BABA-4BA3-9A9E-67C4D6B7A24F}" type="datetimeFigureOut">
              <a:rPr lang="el-GR" smtClean="0"/>
              <a:pPr/>
              <a:t>26/5/2024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0C9D1-8A56-486B-9CBA-7945BA3D3694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0C9D1-8A56-486B-9CBA-7945BA3D3694}" type="slidenum">
              <a:rPr lang="el-GR" smtClean="0"/>
              <a:pPr/>
              <a:t>1</a:t>
            </a:fld>
            <a:endParaRPr lang="el-G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0C9D1-8A56-486B-9CBA-7945BA3D3694}" type="slidenum">
              <a:rPr lang="el-GR" smtClean="0"/>
              <a:pPr/>
              <a:t>31</a:t>
            </a:fld>
            <a:endParaRPr lang="el-GR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0C9D1-8A56-486B-9CBA-7945BA3D3694}" type="slidenum">
              <a:rPr lang="el-GR" smtClean="0"/>
              <a:pPr/>
              <a:t>32</a:t>
            </a:fld>
            <a:endParaRPr lang="el-GR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0C9D1-8A56-486B-9CBA-7945BA3D3694}" type="slidenum">
              <a:rPr lang="el-GR" smtClean="0"/>
              <a:pPr/>
              <a:t>33</a:t>
            </a:fld>
            <a:endParaRPr lang="el-G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0C9D1-8A56-486B-9CBA-7945BA3D3694}" type="slidenum">
              <a:rPr lang="el-GR" smtClean="0"/>
              <a:pPr/>
              <a:t>34</a:t>
            </a:fld>
            <a:endParaRPr lang="el-GR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0C9D1-8A56-486B-9CBA-7945BA3D3694}" type="slidenum">
              <a:rPr lang="el-GR" smtClean="0"/>
              <a:pPr/>
              <a:t>35</a:t>
            </a:fld>
            <a:endParaRPr lang="el-GR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0C9D1-8A56-486B-9CBA-7945BA3D3694}" type="slidenum">
              <a:rPr lang="el-GR" smtClean="0"/>
              <a:pPr/>
              <a:t>36</a:t>
            </a:fld>
            <a:endParaRPr lang="el-GR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0C9D1-8A56-486B-9CBA-7945BA3D3694}" type="slidenum">
              <a:rPr lang="el-GR" smtClean="0"/>
              <a:pPr/>
              <a:t>37</a:t>
            </a:fld>
            <a:endParaRPr lang="el-GR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0C9D1-8A56-486B-9CBA-7945BA3D3694}" type="slidenum">
              <a:rPr lang="el-GR" smtClean="0"/>
              <a:pPr/>
              <a:t>38</a:t>
            </a:fld>
            <a:endParaRPr lang="el-GR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0C9D1-8A56-486B-9CBA-7945BA3D3694}" type="slidenum">
              <a:rPr lang="el-GR" smtClean="0"/>
              <a:pPr/>
              <a:t>39</a:t>
            </a:fld>
            <a:endParaRPr lang="el-GR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0C9D1-8A56-486B-9CBA-7945BA3D3694}" type="slidenum">
              <a:rPr lang="el-GR" smtClean="0"/>
              <a:pPr/>
              <a:t>59</a:t>
            </a:fld>
            <a:endParaRPr lang="el-G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0C9D1-8A56-486B-9CBA-7945BA3D3694}" type="slidenum">
              <a:rPr lang="el-GR" smtClean="0"/>
              <a:pPr/>
              <a:t>2</a:t>
            </a:fld>
            <a:endParaRPr lang="el-G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0C9D1-8A56-486B-9CBA-7945BA3D3694}" type="slidenum">
              <a:rPr lang="el-GR" smtClean="0"/>
              <a:pPr/>
              <a:t>3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0C9D1-8A56-486B-9CBA-7945BA3D3694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0C9D1-8A56-486B-9CBA-7945BA3D3694}" type="slidenum">
              <a:rPr lang="el-GR" smtClean="0"/>
              <a:pPr/>
              <a:t>17</a:t>
            </a:fld>
            <a:endParaRPr lang="el-G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0C9D1-8A56-486B-9CBA-7945BA3D3694}" type="slidenum">
              <a:rPr lang="el-GR" smtClean="0"/>
              <a:pPr/>
              <a:t>21</a:t>
            </a:fld>
            <a:endParaRPr lang="el-G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0C9D1-8A56-486B-9CBA-7945BA3D3694}" type="slidenum">
              <a:rPr lang="el-GR" smtClean="0"/>
              <a:pPr/>
              <a:t>22</a:t>
            </a:fld>
            <a:endParaRPr lang="el-G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0C9D1-8A56-486B-9CBA-7945BA3D3694}" type="slidenum">
              <a:rPr lang="el-GR" smtClean="0"/>
              <a:pPr/>
              <a:t>23</a:t>
            </a:fld>
            <a:endParaRPr lang="el-G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10C9D1-8A56-486B-9CBA-7945BA3D3694}" type="slidenum">
              <a:rPr lang="el-GR" smtClean="0"/>
              <a:pPr/>
              <a:t>30</a:t>
            </a:fld>
            <a:endParaRPr 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EA58-102B-4366-A783-FDAF1E5582BD}" type="datetimeFigureOut">
              <a:rPr lang="el-GR" smtClean="0"/>
              <a:pPr/>
              <a:t>26/5/2024</a:t>
            </a:fld>
            <a:endParaRPr lang="el-GR" dirty="0"/>
          </a:p>
        </p:txBody>
      </p:sp>
      <p:sp>
        <p:nvSpPr>
          <p:cNvPr id="17" name="16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29" name="2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E41C-4287-41DA-9D45-79140F2DF5A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32" name="31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38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39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40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2" name="41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- Τίτλος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56" name="55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5" name="64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6" name="65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7" name="66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EA58-102B-4366-A783-FDAF1E5582BD}" type="datetimeFigureOut">
              <a:rPr lang="el-GR" smtClean="0"/>
              <a:pPr/>
              <a:t>26/5/2024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E41C-4287-41DA-9D45-79140F2DF5A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EA58-102B-4366-A783-FDAF1E5582BD}" type="datetimeFigureOut">
              <a:rPr lang="el-GR" smtClean="0"/>
              <a:pPr/>
              <a:t>26/5/2024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E41C-4287-41DA-9D45-79140F2DF5A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EA58-102B-4366-A783-FDAF1E5582BD}" type="datetimeFigureOut">
              <a:rPr lang="el-GR" smtClean="0"/>
              <a:pPr/>
              <a:t>26/5/2024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E41C-4287-41DA-9D45-79140F2DF5A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Ελεύθερη σχεδίαση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14 - Ελεύθερη σχεδίαση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12 - Ελεύθερη σχεδίαση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15 - Ελεύθερη σχεδίαση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- Ελεύθερη σχεδίαση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17 - Ελεύθερη σχεδίαση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18 - Ελεύθερη σχεδίαση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- Ελεύθερη σχεδίαση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1" name="20 - Ελεύθερη σχεδίαση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- Ελεύθερη σχεδίαση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3" name="22 - Ελεύθερη σχεδίαση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4" name="23 - Ελεύθερη σχεδίαση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5" name="24 - Ελεύθερη σχεδίαση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6" name="25 - Ελεύθερη σχεδίαση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26 - Ελεύθερη σχεδίαση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EA58-102B-4366-A783-FDAF1E5582BD}" type="datetimeFigureOut">
              <a:rPr lang="el-GR" smtClean="0"/>
              <a:pPr/>
              <a:t>26/5/2024</a:t>
            </a:fld>
            <a:endParaRPr lang="el-GR" dirty="0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E41C-4287-41DA-9D45-79140F2DF5A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6 - Ορθογώνιο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8" name="7 - Ορθογώνιο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EA58-102B-4366-A783-FDAF1E5582BD}" type="datetimeFigureOut">
              <a:rPr lang="el-GR" smtClean="0"/>
              <a:pPr/>
              <a:t>26/5/2024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E41C-4287-41DA-9D45-79140F2DF5A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- Ορθογώνιο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EA58-102B-4366-A783-FDAF1E5582BD}" type="datetimeFigureOut">
              <a:rPr lang="el-GR" smtClean="0"/>
              <a:pPr/>
              <a:t>26/5/2024</a:t>
            </a:fld>
            <a:endParaRPr lang="el-GR" dirty="0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E41C-4287-41DA-9D45-79140F2DF5AD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16" name="15 - Ορθογώνιο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- Ορθογώνιο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- Ορθογώνιο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- Ορθογώνιο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- Ορθογώνιο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Ορθογώνιο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- Ορθογώνιο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29 - Ορθογώνιο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EA58-102B-4366-A783-FDAF1E5582BD}" type="datetimeFigureOut">
              <a:rPr lang="el-GR" smtClean="0"/>
              <a:pPr/>
              <a:t>26/5/2024</a:t>
            </a:fld>
            <a:endParaRPr lang="el-GR" dirty="0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E41C-4287-41DA-9D45-79140F2DF5A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EA58-102B-4366-A783-FDAF1E5582BD}" type="datetimeFigureOut">
              <a:rPr lang="el-GR" smtClean="0"/>
              <a:pPr/>
              <a:t>26/5/2024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E41C-4287-41DA-9D45-79140F2DF5A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/>
              <a:t>Δεύτερου επιπέδου</a:t>
            </a:r>
          </a:p>
          <a:p>
            <a:pPr lvl="2" eaLnBrk="1" latinLnBrk="0" hangingPunct="1"/>
            <a:r>
              <a:rPr lang="el-GR"/>
              <a:t>Τρίτου επιπέδου</a:t>
            </a:r>
          </a:p>
          <a:p>
            <a:pPr lvl="3" eaLnBrk="1" latinLnBrk="0" hangingPunct="1"/>
            <a:r>
              <a:rPr lang="el-GR"/>
              <a:t>Τέταρτου επιπέδου</a:t>
            </a:r>
          </a:p>
          <a:p>
            <a:pPr lvl="4" eaLnBrk="1" latinLnBrk="0" hangingPunct="1"/>
            <a:r>
              <a:rPr lang="el-GR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FEA58-102B-4366-A783-FDAF1E5582BD}" type="datetimeFigureOut">
              <a:rPr lang="el-GR" smtClean="0"/>
              <a:pPr/>
              <a:t>26/5/2024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CE41C-4287-41DA-9D45-79140F2DF5A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Ορθογώνιο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9" name="8 - Ευθεία γραμμή σύνδεσης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- Ομάδα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- Τίτλος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dirty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</p:txBody>
      </p:sp>
      <p:grpSp>
        <p:nvGrpSpPr>
          <p:cNvPr id="14" name="13 - Ομάδα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- Ομάδα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- Ευθεία γραμμή σύνδεσης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- Ευθεία γραμμή σύνδεσης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- Ευθεία γραμμή σύνδεσης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0C9FEA58-102B-4366-A783-FDAF1E5582BD}" type="datetimeFigureOut">
              <a:rPr lang="el-GR" smtClean="0"/>
              <a:pPr/>
              <a:t>26/5/2024</a:t>
            </a:fld>
            <a:endParaRPr lang="el-GR" dirty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688CE41C-4287-41DA-9D45-79140F2DF5A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Ορθογώνιο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7 - Ορθογώνιο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8 - Ορθογώνιο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9 - Ορθογώνιο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10 - Ορθογώνιο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11 - Ορθογώνιο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14 - Ορθογώνιο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15 - Ορθογώνιο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16 - Ορθογώνιο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- Θέση τίτλου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l-GR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/>
              <a:t>Δεύτερου επιπέδου</a:t>
            </a:r>
          </a:p>
          <a:p>
            <a:pPr lvl="2" eaLnBrk="1" latinLnBrk="0" hangingPunct="1"/>
            <a:r>
              <a:rPr kumimoji="0" lang="el-GR"/>
              <a:t>Τρίτου επιπέδου</a:t>
            </a:r>
          </a:p>
          <a:p>
            <a:pPr lvl="3" eaLnBrk="1" latinLnBrk="0" hangingPunct="1"/>
            <a:r>
              <a:rPr kumimoji="0" lang="el-GR"/>
              <a:t>Τέταρτου επιπέδου</a:t>
            </a:r>
          </a:p>
          <a:p>
            <a:pPr lvl="4" eaLnBrk="1" latinLnBrk="0" hangingPunct="1"/>
            <a:r>
              <a:rPr kumimoji="0" lang="el-GR"/>
              <a:t>Πέμπτου επιπέδου</a:t>
            </a:r>
            <a:endParaRPr kumimoji="0" lang="en-US"/>
          </a:p>
        </p:txBody>
      </p:sp>
      <p:sp>
        <p:nvSpPr>
          <p:cNvPr id="14" name="1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C9FEA58-102B-4366-A783-FDAF1E5582BD}" type="datetimeFigureOut">
              <a:rPr lang="el-GR" smtClean="0"/>
              <a:pPr/>
              <a:t>26/5/2024</a:t>
            </a:fld>
            <a:endParaRPr lang="el-GR" dirty="0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23" name="22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88CE41C-4287-41DA-9D45-79140F2DF5AD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2400" b="1" dirty="0"/>
              <a:t>ΑΚΤΙΝΟΘΕΡΑΠΕΙΑ ΣΤΑ ΣΑΡΚΩΜΑΤΑ ΜΑΛΑΚΩΝ ΜΟΡΙΩΝ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1800" i="1" dirty="0"/>
              <a:t>Μπαλαφούτα Μυρσίνη</a:t>
            </a:r>
          </a:p>
          <a:p>
            <a:r>
              <a:rPr lang="el-GR" sz="1800" i="1" dirty="0"/>
              <a:t>Ακτινοθεραπευτής Ογκολόγος </a:t>
            </a:r>
          </a:p>
          <a:p>
            <a:r>
              <a:rPr lang="el-GR" sz="1800" i="1" dirty="0" err="1"/>
              <a:t>Επικ</a:t>
            </a:r>
            <a:r>
              <a:rPr lang="el-GR" sz="1800" i="1" dirty="0"/>
              <a:t>. Καθηγήτρια ΠαΔΑ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wing Sarcoma in Children and Teens - Together">
            <a:extLst>
              <a:ext uri="{FF2B5EF4-FFF2-40B4-BE49-F238E27FC236}">
                <a16:creationId xmlns:a16="http://schemas.microsoft.com/office/drawing/2014/main" id="{DE5B20B2-CAAC-4439-9746-3CAA8EFA0E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87"/>
          <a:stretch/>
        </p:blipFill>
        <p:spPr bwMode="auto">
          <a:xfrm>
            <a:off x="1835696" y="620688"/>
            <a:ext cx="5597326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72785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8745549-289A-4EE7-8A59-81F606068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Σάρκωμα μαλακών μορίων</a:t>
            </a:r>
          </a:p>
        </p:txBody>
      </p:sp>
      <p:pic>
        <p:nvPicPr>
          <p:cNvPr id="1026" name="Picture 2" descr="Soft tissue sarcoma - Symptoms and causes - Mayo Clinic">
            <a:extLst>
              <a:ext uri="{FF2B5EF4-FFF2-40B4-BE49-F238E27FC236}">
                <a16:creationId xmlns:a16="http://schemas.microsoft.com/office/drawing/2014/main" id="{043884CD-42DC-4D1D-A944-94977BA6DFF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00335"/>
            <a:ext cx="5544615" cy="51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706075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857E817-FE30-44FB-A515-E40A86C90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Λιποσάρκωμα</a:t>
            </a:r>
            <a:r>
              <a:rPr lang="el-GR" dirty="0"/>
              <a:t> </a:t>
            </a:r>
          </a:p>
        </p:txBody>
      </p:sp>
      <p:pic>
        <p:nvPicPr>
          <p:cNvPr id="3074" name="Picture 2" descr="Λιποσάρκωμα - συμπτώματα, θεραπεία">
            <a:extLst>
              <a:ext uri="{FF2B5EF4-FFF2-40B4-BE49-F238E27FC236}">
                <a16:creationId xmlns:a16="http://schemas.microsoft.com/office/drawing/2014/main" id="{F3CB2DF0-AD70-44F0-8ACC-D941D5BFA5F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08075"/>
            <a:ext cx="3361154" cy="2867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Λιπώματα">
            <a:extLst>
              <a:ext uri="{FF2B5EF4-FFF2-40B4-BE49-F238E27FC236}">
                <a16:creationId xmlns:a16="http://schemas.microsoft.com/office/drawing/2014/main" id="{45D001ED-8ACB-4A8F-9BE2-F3D6A01CF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075" y="1714500"/>
            <a:ext cx="3970254" cy="256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Σάρκωμα Μαλακών Μορίων - Μυξοειδές Λιποσάρκωμα - Βασίλειος A. Κοντογεωργάκος">
            <a:extLst>
              <a:ext uri="{FF2B5EF4-FFF2-40B4-BE49-F238E27FC236}">
                <a16:creationId xmlns:a16="http://schemas.microsoft.com/office/drawing/2014/main" id="{532960DB-B7C8-46AD-B73E-369CF31B4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51" y="4077072"/>
            <a:ext cx="6485384" cy="256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97303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93402B0-4FE5-4E20-BF0B-37AB0EA7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Λιποσάρκωμα</a:t>
            </a:r>
            <a:r>
              <a:rPr lang="el-GR" dirty="0"/>
              <a:t> </a:t>
            </a:r>
          </a:p>
        </p:txBody>
      </p:sp>
      <p:pic>
        <p:nvPicPr>
          <p:cNvPr id="8194" name="Picture 2" descr="Il liposarcoma: sintomi, diagnosi e trattamenti di un tumore raro | Mario  Negri">
            <a:extLst>
              <a:ext uri="{FF2B5EF4-FFF2-40B4-BE49-F238E27FC236}">
                <a16:creationId xmlns:a16="http://schemas.microsoft.com/office/drawing/2014/main" id="{B1DA16E9-8D21-42B0-8593-43D67196C1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18" y="1556792"/>
            <a:ext cx="3773459" cy="382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iagnostic de liposarcome chez une danseuse professionnelle">
            <a:extLst>
              <a:ext uri="{FF2B5EF4-FFF2-40B4-BE49-F238E27FC236}">
                <a16:creationId xmlns:a16="http://schemas.microsoft.com/office/drawing/2014/main" id="{C662A5F8-199D-4641-B40D-31A57084B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421" y="1844825"/>
            <a:ext cx="4247803" cy="450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61714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0C83D1-4B2A-4B9B-8B34-F17552443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Οπισθοπεριτοναϊκό</a:t>
            </a:r>
            <a:r>
              <a:rPr lang="el-GR" dirty="0"/>
              <a:t> Σάρκωμα </a:t>
            </a:r>
          </a:p>
        </p:txBody>
      </p:sp>
      <p:pic>
        <p:nvPicPr>
          <p:cNvPr id="1026" name="Picture 2" descr="Σαρκώματα μαλακών μορίων του οπισθοπεριτοναϊκού χώρου (ΟΠΙΣΘΟΠΕΡΙΤΟΝΑΪΚΟΙ  ΟΓΚΟΙ), (retroperitoneal soft tissue sarcomas) - Γενικός Χειρουργός  Ευάγγελος Φελέκουρας">
            <a:extLst>
              <a:ext uri="{FF2B5EF4-FFF2-40B4-BE49-F238E27FC236}">
                <a16:creationId xmlns:a16="http://schemas.microsoft.com/office/drawing/2014/main" id="{E7A91341-2C83-406E-B8E6-728E8DCAA2C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1" y="119675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Σαρκώματα μαλακών μορίων του οπισθοπεριτοναϊκού χώρου (ΟΠΙΣΘΟΠΕΡΙΤΟΝΑΪΚΟΙ  ΟΓΚΟΙ), (retroperitoneal soft tissue sarcomas) - Γενικός Χειρουργός  Ευάγγελος Φελέκουρας">
            <a:extLst>
              <a:ext uri="{FF2B5EF4-FFF2-40B4-BE49-F238E27FC236}">
                <a16:creationId xmlns:a16="http://schemas.microsoft.com/office/drawing/2014/main" id="{806F4823-95FF-4755-9989-CE37B8010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086" y="1772816"/>
            <a:ext cx="6057597" cy="488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48953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0BA5B14-94EB-427F-963D-509365D1A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Οπισθοπεριτοναϊκό</a:t>
            </a:r>
            <a:r>
              <a:rPr lang="el-GR" dirty="0"/>
              <a:t> Σάρκωμα </a:t>
            </a:r>
          </a:p>
        </p:txBody>
      </p:sp>
      <p:pic>
        <p:nvPicPr>
          <p:cNvPr id="2050" name="Picture 2" descr="Σαρκώματα μαλακών μορίων του οπισθοπεριτοναϊκού χώρου (ΟΠΙΣΘΟΠΕΡΙΤΟΝΑΪΚΟΙ  ΟΓΚΟΙ), (retroperitoneal soft tissue sarcomas) - Γενικός Χειρουργός  Ευάγγελος Φελέκουρας">
            <a:extLst>
              <a:ext uri="{FF2B5EF4-FFF2-40B4-BE49-F238E27FC236}">
                <a16:creationId xmlns:a16="http://schemas.microsoft.com/office/drawing/2014/main" id="{A6CC1E7E-99E3-44A6-9D05-5F318F8DC7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177165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adiology Archives: Οπισθοπεριτοναϊκή Ίνωση (Σύνδρομο Ormond)">
            <a:extLst>
              <a:ext uri="{FF2B5EF4-FFF2-40B4-BE49-F238E27FC236}">
                <a16:creationId xmlns:a16="http://schemas.microsoft.com/office/drawing/2014/main" id="{5996D18A-7099-42FD-A0D9-862C5541B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68760"/>
            <a:ext cx="2560488" cy="29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55709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b="1" dirty="0">
                <a:latin typeface="Arial" pitchFamily="34" charset="0"/>
                <a:cs typeface="Arial" pitchFamily="34" charset="0"/>
              </a:rPr>
              <a:t>ΤΡΟΠΟΙ   ΑΚΤΙΝΟΒΟΛΗΣΗΣ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1800" dirty="0">
                <a:latin typeface="Arial" pitchFamily="34" charset="0"/>
                <a:cs typeface="Arial" pitchFamily="34" charset="0"/>
              </a:rPr>
              <a:t>Προ-εγχειρητική ΑΚΘ ( άκρων και οπισθοπεριτοναϊκά  σαρκώματα).</a:t>
            </a:r>
          </a:p>
          <a:p>
            <a:pPr>
              <a:lnSpc>
                <a:spcPct val="150000"/>
              </a:lnSpc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Μετ-εγχειρητική ΑΚΘ ( σαρκώματα άκρων και κορμού ).</a:t>
            </a:r>
          </a:p>
          <a:p>
            <a:pPr>
              <a:lnSpc>
                <a:spcPct val="150000"/>
              </a:lnSpc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Διεγχειρητική (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IORT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) (οπισθοπεριτοναϊκά και κοιλίας ).</a:t>
            </a:r>
          </a:p>
          <a:p>
            <a:pPr>
              <a:lnSpc>
                <a:spcPct val="150000"/>
              </a:lnSpc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Ριζική (Κύρια) ΑΚΘ ( ανεγχείρητα σαρκώματα ).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Ανακουφιστική  ( μεταστάσεις στο μεσοθωράκιο , στα οστά…).</a:t>
            </a:r>
          </a:p>
          <a:p>
            <a:pPr>
              <a:lnSpc>
                <a:spcPct val="150000"/>
              </a:lnSpc>
              <a:buNone/>
            </a:pPr>
            <a:endParaRPr lang="el-GR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Εξωτερική ΑΚΘ  με υψηλής ενέργειας δέσμη ακτινοβολίας.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Ενδοϊστική βραχυθεραπεία με ειδικούς καθετήρες μεταφόρτισης.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Συνδυασμός Εξωτερικής και ΒΡΘ ή Διεγχειρητικής.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836712"/>
            <a:ext cx="7772400" cy="877776"/>
          </a:xfrm>
        </p:spPr>
        <p:txBody>
          <a:bodyPr/>
          <a:lstStyle/>
          <a:p>
            <a:r>
              <a:rPr lang="el-GR" sz="2000" b="1" dirty="0">
                <a:latin typeface="Arial" pitchFamily="34" charset="0"/>
                <a:cs typeface="Arial" pitchFamily="34" charset="0"/>
              </a:rPr>
              <a:t>ΑΠΕΙΚΟΝΙΣΤΙΚΟΣ  ΕΛΕΓΧΟΣ  ΠΡΟ  ΤΗΣ  ΑΚΘ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2132856"/>
            <a:ext cx="7772400" cy="417646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Μαγνητική τομογραφία  (</a:t>
            </a:r>
            <a:r>
              <a:rPr lang="en-US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MRI)</a:t>
            </a:r>
            <a:r>
              <a:rPr lang="el-GR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της πάσχουσας περιοχής για λεπτομερή έλεγχο της εκτάσεως της νόσου (όταν πρόκειται για προεγχειρητική ΑΚΘ). </a:t>
            </a:r>
          </a:p>
          <a:p>
            <a:pPr>
              <a:lnSpc>
                <a:spcPct val="150000"/>
              </a:lnSpc>
            </a:pPr>
            <a:r>
              <a:rPr lang="el-GR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Αξονική τομογραφία  </a:t>
            </a:r>
            <a:r>
              <a:rPr lang="en-US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(CT)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κοιλίας , θώρακος ή τραχήλου, για έλεγχο διασποράς της νόσου στους επιχώριους λεμφαδένες προκειμένου να συμπεριληφθούν στο πεδίο ΑΚΘ (για συγκεκριμένα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Sa)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PET CT / PET MRI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 για αναγνώριση υποτροπών  ή μεταστάσεων επί αμφιβολιών της Μ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RI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ή της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CT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 υπό αμφισβήτηση. 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l-GR" sz="1800" i="1" dirty="0">
                <a:latin typeface="Arial" pitchFamily="34" charset="0"/>
                <a:cs typeface="Arial" pitchFamily="34" charset="0"/>
              </a:rPr>
              <a:t>Αγγειογραφία και υπερηχογράφημα αντικατεστάθησαν από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CT , MRI.</a:t>
            </a:r>
            <a:endParaRPr lang="el-GR" sz="1800" i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l-GR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l-GR" sz="1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b="1" dirty="0">
                <a:latin typeface="Arial" pitchFamily="34" charset="0"/>
                <a:cs typeface="Arial" pitchFamily="34" charset="0"/>
              </a:rPr>
              <a:t>ΑΠΕΙΚΟΝΙΣΤΙΚΕΣ  ΕΞΕΤΑΣΕΙΣ  ΠΡΟ ΤΗΣ  ΑΚΘ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σε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 ιδιαίτερους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τύπους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σαρκωμάτων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Λόγω αυξημένου κινδύνου λεμφαδενικών μεταστάσεων από κάποιους ιστολογικούς τύπους σαρκωμάτων, απαιτείται </a:t>
            </a:r>
            <a:r>
              <a:rPr lang="en-US" sz="1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CT </a:t>
            </a:r>
            <a:r>
              <a:rPr lang="el-GR" sz="1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της περιοχής των επιχώριων λεμφαδένων,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προκειμένου να συμπεριληφθούν στο πεδίο ΑΚΘ.  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Συνοβιοσάρκωμα  14% 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Διαυγοκυτταρικό  28% 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Αγγειοσάρκωμα  11% 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Ραβδομυοσάρκωμα 15% 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Επιθηλιακό σάρκωμα 20%  </a:t>
            </a:r>
          </a:p>
          <a:p>
            <a:pPr>
              <a:buFont typeface="Wingdings" pitchFamily="2" charset="2"/>
              <a:buChar char="v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Το Μυξοειδές Λιποσάρκωμα συχνά μεθίσταται οπισθοπεριτοναϊκά ►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CT </a:t>
            </a:r>
            <a:r>
              <a:rPr lang="el-GR" sz="1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κοιλίας. </a:t>
            </a:r>
          </a:p>
          <a:p>
            <a:pPr>
              <a:buFont typeface="Wingdings" pitchFamily="2" charset="2"/>
              <a:buChar char="v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Τα Κυψελιδικά σαρκώματα συχνά μεθίστανται στον εγκέφαλο ► </a:t>
            </a:r>
          </a:p>
          <a:p>
            <a:pPr>
              <a:buNone/>
            </a:pPr>
            <a:r>
              <a:rPr lang="el-GR" sz="1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n-US" sz="1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MRI </a:t>
            </a:r>
            <a:r>
              <a:rPr lang="el-GR" sz="1800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εγκεφάλου.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b="1" dirty="0">
                <a:latin typeface="Arial" pitchFamily="34" charset="0"/>
                <a:cs typeface="Arial" pitchFamily="34" charset="0"/>
              </a:rPr>
              <a:t>ΟΠΙΣΘΟΠΕΡΙΤΟΝΑΙΚΑ  ΣΑΡΚΩΜΑΤΑ .  ΑΝΤΙΜΕΤΩΠΙΣΗ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l-GR" sz="18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Χειρουργική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(θεραπεία εκλογής). </a:t>
            </a:r>
            <a:r>
              <a:rPr lang="el-GR" sz="1600" i="1" dirty="0">
                <a:latin typeface="Arial" pitchFamily="34" charset="0"/>
                <a:cs typeface="Arial" pitchFamily="34" charset="0"/>
              </a:rPr>
              <a:t>Λόγω της ανατομικής πολυπλοκότητας  το 90%των ασθενών θα υποτροπιάσει τοπικά </a:t>
            </a:r>
            <a:r>
              <a:rPr lang="el-GR" sz="16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l-GR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Ακτινοθεραπεία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800" u="sng" dirty="0">
                <a:latin typeface="Arial" pitchFamily="34" charset="0"/>
                <a:cs typeface="Arial" pitchFamily="34" charset="0"/>
              </a:rPr>
              <a:t>Μετεγχειρητική ΑΚΘ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εμφάνισε μεγάλα ποσοστά ακτινικής εντερίτιδος και αποφεύγεται.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800" u="sng" dirty="0">
                <a:latin typeface="Arial" pitchFamily="34" charset="0"/>
                <a:cs typeface="Arial" pitchFamily="34" charset="0"/>
              </a:rPr>
              <a:t>Προεγχειρητική ΑΚΘ  (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σε συνδυασμό με ΧΜΘ) αύξησε το ελεύθερο νόσου διάστημα, αλλά δεν είχε καμμία επίπτωση στην επιβίωση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(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σε σχέση με μόνο χειρουργική εκτομή). </a:t>
            </a:r>
          </a:p>
          <a:p>
            <a:pPr>
              <a:lnSpc>
                <a:spcPct val="150000"/>
              </a:lnSpc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      Σκοπός της είναι να μειωθεί το μέγεθος της μάζας, να περιοριστεί η έκταση του χειρουργείου και να μειωθούν τα λειτουργικά προβλήματα (π.χ. ακρωτηριασμός). </a:t>
            </a:r>
          </a:p>
          <a:p>
            <a:pPr>
              <a:lnSpc>
                <a:spcPct val="150000"/>
              </a:lnSpc>
              <a:buNone/>
            </a:pPr>
            <a:r>
              <a:rPr lang="el-GR" sz="1400" dirty="0">
                <a:latin typeface="Arial" pitchFamily="34" charset="0"/>
                <a:cs typeface="Arial" pitchFamily="34" charset="0"/>
              </a:rPr>
              <a:t>                                    Πολυκεντρική μελέτη του Αμερικανικού Κολεγίου Χειρουργών (29.031)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l-GR" sz="1800" u="sng" dirty="0">
                <a:latin typeface="Arial" pitchFamily="34" charset="0"/>
                <a:cs typeface="Arial" pitchFamily="34" charset="0"/>
              </a:rPr>
              <a:t>Προεγχειρητική ΑΚΘ και Μετεγχειρητική ΒΡΘ </a:t>
            </a:r>
            <a:r>
              <a:rPr lang="en-US" sz="1800" u="sng" dirty="0">
                <a:latin typeface="Arial" pitchFamily="34" charset="0"/>
                <a:cs typeface="Arial" pitchFamily="34" charset="0"/>
              </a:rPr>
              <a:t>:</a:t>
            </a:r>
            <a:r>
              <a:rPr lang="el-GR" sz="1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u="sng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υψηλά ποσοστά τοξικότητας.</a:t>
            </a:r>
            <a:endParaRPr lang="el-GR" sz="1800" u="sng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l-GR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b="1" dirty="0">
                <a:latin typeface="Arial" pitchFamily="34" charset="0"/>
                <a:cs typeface="Arial" pitchFamily="34" charset="0"/>
              </a:rPr>
              <a:t>ΓΕΝΙΚΑ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643050"/>
            <a:ext cx="7772400" cy="4712510"/>
          </a:xfrm>
        </p:spPr>
        <p:txBody>
          <a:bodyPr>
            <a:normAutofit/>
          </a:bodyPr>
          <a:lstStyle/>
          <a:p>
            <a:r>
              <a:rPr lang="el-GR" sz="1800" dirty="0">
                <a:latin typeface="Arial" pitchFamily="34" charset="0"/>
                <a:cs typeface="Arial" pitchFamily="34" charset="0"/>
              </a:rPr>
              <a:t>Τα σαρκώματα είναι όγκοι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που εξορμώνται από τα μεσεγχυματικά κύτταρα  που εδράζονται στο μυϊκό, λιπώδη και συνδετικό ιστό. </a:t>
            </a:r>
          </a:p>
          <a:p>
            <a:r>
              <a:rPr lang="el-GR" sz="1800" dirty="0">
                <a:latin typeface="Arial" pitchFamily="34" charset="0"/>
                <a:cs typeface="Arial" pitchFamily="34" charset="0"/>
              </a:rPr>
              <a:t>Είναι σπάνιοι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: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1% στους ενήλικες, 15% των παιδικών νεοπλασμάτων   ( 5</a:t>
            </a:r>
            <a:r>
              <a:rPr lang="el-GR" sz="1800" baseline="30000" dirty="0">
                <a:latin typeface="Arial" pitchFamily="34" charset="0"/>
                <a:cs typeface="Arial" pitchFamily="34" charset="0"/>
              </a:rPr>
              <a:t>η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 σε συχνότητα κακοήθεια της παιδικής ηλικίας).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Εντοπίζονται οπουδήποτε δηλ.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: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  στα άκρα 43%  </a:t>
            </a:r>
          </a:p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                                                          οπισθοπεριτοναϊκά 15%  </a:t>
            </a:r>
          </a:p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                                                          στον θώρακα 10%  </a:t>
            </a:r>
          </a:p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                                                          στον τράχηλο &lt;10% 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Ο βαθμός κακοήθειας εξαρτάται από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: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 την  κυτταροβρίθεια </a:t>
            </a:r>
          </a:p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                                                                  το βαθμό αναπλαστικότητας </a:t>
            </a:r>
          </a:p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                                                                  τη μιτωτική δραστηριότητα  </a:t>
            </a:r>
          </a:p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                                                                  νέκρωση και διήθηση.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800" i="1" dirty="0">
                <a:latin typeface="Arial" pitchFamily="34" charset="0"/>
                <a:cs typeface="Arial" pitchFamily="34" charset="0"/>
              </a:rPr>
              <a:t>“Preoperative, Intraoperative, and postoperative Radiation in the treatment of Primary Soft Tissue  sarcoma”  Herman D Suit, Henry J Mankin et al.  </a:t>
            </a:r>
            <a:r>
              <a:rPr lang="en-US" sz="1600" i="1" dirty="0">
                <a:latin typeface="Arial" pitchFamily="34" charset="0"/>
                <a:cs typeface="Arial" pitchFamily="34" charset="0"/>
              </a:rPr>
              <a:t>Cancer 55:2659-2667,1985</a:t>
            </a:r>
            <a:endParaRPr lang="el-GR" sz="16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3563888" y="3789040"/>
          <a:ext cx="1772750" cy="640080"/>
        </p:xfrm>
        <a:graphic>
          <a:graphicData uri="http://schemas.openxmlformats.org/drawingml/2006/table">
            <a:tbl>
              <a:tblPr firstRow="1" lastRow="1" bandRow="1">
                <a:tableStyleId>{5C22544A-7EE6-4342-B048-85BDC9FD1C3A}</a:tableStyleId>
              </a:tblPr>
              <a:tblGrid>
                <a:gridCol w="666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6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Size</a:t>
                      </a:r>
                      <a:r>
                        <a:rPr lang="en-US" baseline="0" dirty="0" err="1"/>
                        <a:t>mm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4 - Πίνακας"/>
          <p:cNvGraphicFramePr>
            <a:graphicFrameLocks noGrp="1"/>
          </p:cNvGraphicFramePr>
          <p:nvPr/>
        </p:nvGraphicFramePr>
        <p:xfrm>
          <a:off x="1547664" y="1772816"/>
          <a:ext cx="6120680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438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Postoper.RT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Preoper. RT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Size(mm)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 of patients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Local control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 of patients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Local control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&lt;25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0,74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1.00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26-50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0,90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0,86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51-100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32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0,86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0,85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101-150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0,89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1,00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&gt;150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0,61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0,78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total</a:t>
                      </a:r>
                      <a:endParaRPr lang="el-G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110</a:t>
                      </a:r>
                      <a:endParaRPr lang="el-G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0,84</a:t>
                      </a:r>
                      <a:endParaRPr lang="el-G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60</a:t>
                      </a:r>
                      <a:endParaRPr lang="el-G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70C0"/>
                          </a:solidFill>
                        </a:rPr>
                        <a:t>0,86</a:t>
                      </a:r>
                      <a:endParaRPr lang="el-GR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5 - TextBox"/>
          <p:cNvSpPr txBox="1"/>
          <p:nvPr/>
        </p:nvSpPr>
        <p:spPr>
          <a:xfrm>
            <a:off x="899592" y="5517232"/>
            <a:ext cx="7496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Arial" pitchFamily="34" charset="0"/>
                <a:cs typeface="Arial" pitchFamily="34" charset="0"/>
              </a:rPr>
              <a:t>Αν και τα αποτελέσματα της πολυκεντρικής μελέτης μεταξύ των δύο ομάδων ασθενών ήταν παρόμοια, η προσωπική εκτίμηση των ερευνητών , ήταν υπέρ της προεγχειρητικής ΑΚΘ 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3074" name="Picture 2" descr="C:\Users\Ersi\Desktop\New_Sarkoma\Clip_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15" y="0"/>
            <a:ext cx="9054971" cy="685799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12680"/>
          </a:xfrm>
        </p:spPr>
        <p:txBody>
          <a:bodyPr/>
          <a:lstStyle/>
          <a:p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ΘΕΡΑΠΕΙΑ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467544" y="1772814"/>
          <a:ext cx="8568952" cy="44225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68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9061">
                <a:tc>
                  <a:txBody>
                    <a:bodyPr/>
                    <a:lstStyle/>
                    <a:p>
                      <a:r>
                        <a:rPr lang="el-GR" dirty="0"/>
                        <a:t>ΧΗΜΕΙΟΘΕΡΑΠΕΙΑ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r>
                        <a:rPr lang="en-US" dirty="0"/>
                        <a:t>MAID#3</a:t>
                      </a:r>
                      <a:r>
                        <a:rPr lang="en-US" baseline="0" dirty="0"/>
                        <a:t> + HDMT #3                                Avastin                                            MAID (postoperative)</a:t>
                      </a:r>
                    </a:p>
                    <a:p>
                      <a:r>
                        <a:rPr lang="en-US" sz="1400" baseline="0" dirty="0"/>
                        <a:t>MAID: Mesna, Adriamycin, Ifosfamide, Dacarbazine</a:t>
                      </a:r>
                      <a:endParaRPr lang="el-GR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r>
                        <a:rPr lang="el-GR" b="1" dirty="0"/>
                        <a:t>ΑΚΤΙΝΟΘΕΡΑΠΕΙΑ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r>
                        <a:rPr lang="el-GR" dirty="0"/>
                        <a:t>ΣΥ</a:t>
                      </a:r>
                      <a:r>
                        <a:rPr lang="en-US" dirty="0"/>
                        <a:t>N</a:t>
                      </a:r>
                      <a:r>
                        <a:rPr lang="el-GR" dirty="0"/>
                        <a:t>ΟΛΙΚΗ  ΔΟΣΗ                                                               44-</a:t>
                      </a:r>
                      <a:r>
                        <a:rPr lang="en-US" dirty="0"/>
                        <a:t>70</a:t>
                      </a:r>
                      <a:r>
                        <a:rPr lang="el-GR" dirty="0"/>
                        <a:t> </a:t>
                      </a:r>
                      <a:r>
                        <a:rPr lang="en-US" dirty="0"/>
                        <a:t>Gy (median 50 Gy)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r>
                        <a:rPr lang="el-GR" b="1" i="1" dirty="0"/>
                        <a:t>Προεγχειρητική  ΑΚΘ                                                       </a:t>
                      </a:r>
                      <a:r>
                        <a:rPr lang="el-GR" dirty="0"/>
                        <a:t>44- 50.4 </a:t>
                      </a:r>
                      <a:r>
                        <a:rPr lang="en-US" dirty="0"/>
                        <a:t> Gy ( median 50 Gy)</a:t>
                      </a:r>
                      <a:r>
                        <a:rPr lang="el-GR" dirty="0"/>
                        <a:t>  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r>
                        <a:rPr lang="el-GR" baseline="0" dirty="0"/>
                        <a:t> διάρκεια θεραπείας     31- 48 μέρες </a:t>
                      </a:r>
                      <a:r>
                        <a:rPr lang="en-US" baseline="0" dirty="0"/>
                        <a:t> (median 36)  3D-CRT, IMRT, Proton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r>
                        <a:rPr lang="el-GR" b="1" i="1" dirty="0"/>
                        <a:t>Μετεγχειρητική</a:t>
                      </a:r>
                      <a:r>
                        <a:rPr lang="el-GR" b="1" i="1" baseline="0" dirty="0"/>
                        <a:t> </a:t>
                      </a:r>
                      <a:r>
                        <a:rPr lang="el-GR" b="1" i="0" baseline="0" dirty="0"/>
                        <a:t>ΑΚΘ        </a:t>
                      </a:r>
                      <a:r>
                        <a:rPr lang="el-GR" i="0" baseline="0" dirty="0"/>
                        <a:t>μόνο σε ασθενείς με (+) όρια εκτομής   10-20 </a:t>
                      </a:r>
                      <a:r>
                        <a:rPr lang="en-US" i="0" baseline="0" dirty="0"/>
                        <a:t>Gy(median 15 Gy)</a:t>
                      </a:r>
                      <a:endParaRPr lang="el-GR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9061"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l-GR" dirty="0"/>
                        <a:t>με</a:t>
                      </a:r>
                      <a:r>
                        <a:rPr lang="el-GR" baseline="0" dirty="0"/>
                        <a:t> ΒΡΘ (</a:t>
                      </a:r>
                      <a:r>
                        <a:rPr lang="en-US" baseline="0" dirty="0"/>
                        <a:t>HDR) , 3D –CRT , IMRT 1,8-2 Gy / fraction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684688"/>
          </a:xfrm>
        </p:spPr>
        <p:txBody>
          <a:bodyPr/>
          <a:lstStyle/>
          <a:p>
            <a:r>
              <a:rPr lang="el-GR" sz="2000" b="1" dirty="0">
                <a:latin typeface="Arial" pitchFamily="34" charset="0"/>
                <a:cs typeface="Arial" pitchFamily="34" charset="0"/>
              </a:rPr>
              <a:t>ΕΠΙΒΙΩΣΗ  &amp;  ΤΟΠΙΚΟΣ  ΕΛΕΓΧΟΣ  ΤΗΣ  ΝΟΣΟΥ ΜΕ ΠΕΑ-Χ-ΧΜΘ</a:t>
            </a:r>
          </a:p>
        </p:txBody>
      </p:sp>
      <p:graphicFrame>
        <p:nvGraphicFramePr>
          <p:cNvPr id="4" name="3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683567" y="908720"/>
          <a:ext cx="806489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64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76796">
                <a:tc>
                  <a:txBody>
                    <a:bodyPr/>
                    <a:lstStyle/>
                    <a:p>
                      <a:r>
                        <a:rPr lang="el-GR" dirty="0"/>
                        <a:t>Αποτελέσματα(%)      συν.</a:t>
                      </a:r>
                      <a:r>
                        <a:rPr lang="el-GR" baseline="0" dirty="0"/>
                        <a:t> επιβίωση                      συν. επιβίωση           ελεύθ. Μετα.</a:t>
                      </a:r>
                    </a:p>
                    <a:p>
                      <a:r>
                        <a:rPr lang="el-GR" baseline="0" dirty="0"/>
                        <a:t>                                                                                                 με μεταστάσεις         διάστημα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184">
                <a:tc>
                  <a:txBody>
                    <a:bodyPr/>
                    <a:lstStyle/>
                    <a:p>
                      <a:r>
                        <a:rPr lang="el-GR" dirty="0"/>
                        <a:t>3 έτη                                   82,8 +_</a:t>
                      </a:r>
                      <a:r>
                        <a:rPr lang="el-GR" baseline="0" dirty="0"/>
                        <a:t> 5,3                                       77,5+_5,8                 80,ο+_5,4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598">
                <a:tc>
                  <a:txBody>
                    <a:bodyPr/>
                    <a:lstStyle/>
                    <a:p>
                      <a:r>
                        <a:rPr lang="el-GR" dirty="0"/>
                        <a:t>5 έτη                                   82,8+_5,3                    </a:t>
                      </a:r>
                      <a:r>
                        <a:rPr lang="el-GR" baseline="0" dirty="0"/>
                        <a:t>                     77,5+_5,8                 80,0+_5,4</a:t>
                      </a:r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598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4 - Εικόνα" descr="Clip_39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9" y="2996952"/>
            <a:ext cx="8458227" cy="364675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1F68FA2-28E3-4C2C-8446-2F3D36447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Οστεοσάρκωμα </a:t>
            </a:r>
          </a:p>
        </p:txBody>
      </p:sp>
      <p:pic>
        <p:nvPicPr>
          <p:cNvPr id="4098" name="Picture 2" descr="Osteosarcoma Prognosis">
            <a:extLst>
              <a:ext uri="{FF2B5EF4-FFF2-40B4-BE49-F238E27FC236}">
                <a16:creationId xmlns:a16="http://schemas.microsoft.com/office/drawing/2014/main" id="{6D256EF7-B85E-413A-A509-180ADD93F18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26464"/>
            <a:ext cx="3766737" cy="250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tudy reveals key genetic mutation that leads to the development of  aggressive bone tumour">
            <a:extLst>
              <a:ext uri="{FF2B5EF4-FFF2-40B4-BE49-F238E27FC236}">
                <a16:creationId xmlns:a16="http://schemas.microsoft.com/office/drawing/2014/main" id="{9DC56DF1-B0A4-4EB5-8CC2-A1EE56669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821" y="3356992"/>
            <a:ext cx="4658333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18165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ABC5BA-5D64-4786-9274-B0B912E96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 descr="Figure 1 from Intra-Articular Calsified Synovial Sarcoma Of Knee – A Case  Report Of An Imitating Pathology | Semantic Scholar">
            <a:extLst>
              <a:ext uri="{FF2B5EF4-FFF2-40B4-BE49-F238E27FC236}">
                <a16:creationId xmlns:a16="http://schemas.microsoft.com/office/drawing/2014/main" id="{5B4E4246-4504-4725-B90D-246CB34249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85" y="2564904"/>
            <a:ext cx="8962534" cy="265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22310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3D0EDBE-A695-43C8-9653-B6B49D49D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512064"/>
            <a:ext cx="8856984" cy="1404768"/>
          </a:xfrm>
        </p:spPr>
        <p:txBody>
          <a:bodyPr/>
          <a:lstStyle/>
          <a:p>
            <a:r>
              <a:rPr lang="el-GR" sz="2800" dirty="0"/>
              <a:t>Σάρκωμα μαλακών μορίων στην δεξιά κνήμη. Υποτροπή 3 μήνες μετά από πλημμελή χειρουργική εξαίρεση. Ακολούθησε ανακουφιστική ΑΚΘ.</a:t>
            </a:r>
          </a:p>
        </p:txBody>
      </p:sp>
      <p:pic>
        <p:nvPicPr>
          <p:cNvPr id="10" name="Θέση περιεχομένου 9">
            <a:extLst>
              <a:ext uri="{FF2B5EF4-FFF2-40B4-BE49-F238E27FC236}">
                <a16:creationId xmlns:a16="http://schemas.microsoft.com/office/drawing/2014/main" id="{C568F5E6-ACBD-4C0A-A9A5-69F121D9C23D}"/>
              </a:ext>
            </a:extLst>
          </p:cNvPr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10" y="2060848"/>
            <a:ext cx="3451668" cy="4602225"/>
          </a:xfrm>
        </p:spPr>
      </p:pic>
      <p:pic>
        <p:nvPicPr>
          <p:cNvPr id="12" name="Θέση περιεχομένου 11">
            <a:extLst>
              <a:ext uri="{FF2B5EF4-FFF2-40B4-BE49-F238E27FC236}">
                <a16:creationId xmlns:a16="http://schemas.microsoft.com/office/drawing/2014/main" id="{52CA4A7C-C058-4F09-8540-0E30751DBF7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927714"/>
            <a:ext cx="3551518" cy="4735359"/>
          </a:xfrm>
        </p:spPr>
      </p:pic>
    </p:spTree>
    <p:extLst>
      <p:ext uri="{BB962C8B-B14F-4D97-AF65-F5344CB8AC3E}">
        <p14:creationId xmlns:p14="http://schemas.microsoft.com/office/powerpoint/2010/main" val="76584770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4A8152B-B71A-4B43-BAE7-8B436E823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FF0000"/>
                </a:solidFill>
              </a:rPr>
              <a:t>synovial sarcoma</a:t>
            </a:r>
            <a:r>
              <a:rPr lang="en-US" sz="1200" dirty="0"/>
              <a:t>: Female patient (30 y. old) with synovial sarcoma of the right knee: a) </a:t>
            </a:r>
            <a:r>
              <a:rPr lang="en-US" sz="1200" dirty="0" err="1"/>
              <a:t>coronar</a:t>
            </a:r>
            <a:r>
              <a:rPr lang="en-US" sz="1200" dirty="0"/>
              <a:t> T1-weighted MRI, b) axial T1-weighted and fat saturated MRI with contrast agent, c) clinical picture bevor limb - salvage surgery, d) cross-sections through the </a:t>
            </a:r>
            <a:r>
              <a:rPr lang="en-US" sz="1100" dirty="0"/>
              <a:t>resected </a:t>
            </a:r>
            <a:r>
              <a:rPr lang="en-US" sz="1100" dirty="0" err="1"/>
              <a:t>tumour</a:t>
            </a:r>
            <a:r>
              <a:rPr lang="en-US" sz="1100" dirty="0"/>
              <a:t>.</a:t>
            </a:r>
            <a:br>
              <a:rPr lang="en-US" sz="1100" dirty="0"/>
            </a:br>
            <a:endParaRPr lang="el-GR" sz="1100" dirty="0"/>
          </a:p>
        </p:txBody>
      </p:sp>
      <p:pic>
        <p:nvPicPr>
          <p:cNvPr id="6146" name="Picture 2" descr="Clinical and radiological appearance of synovial sarcoma: Female... |  Download Scientific Diagram">
            <a:extLst>
              <a:ext uri="{FF2B5EF4-FFF2-40B4-BE49-F238E27FC236}">
                <a16:creationId xmlns:a16="http://schemas.microsoft.com/office/drawing/2014/main" id="{CBB0108A-FF05-4F91-8EDD-3AE0CC43C2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284" y="1426464"/>
            <a:ext cx="6062084" cy="538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91797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EA9AA5D-CB22-4B76-8B44-07EA6FCE0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Χειρουργική αποκατάσταση</a:t>
            </a:r>
          </a:p>
        </p:txBody>
      </p:sp>
      <p:pic>
        <p:nvPicPr>
          <p:cNvPr id="7170" name="Picture 2" descr="Wide resection for pleomorphic sarcoma of the right knee after... |  Download Scientific Diagram">
            <a:extLst>
              <a:ext uri="{FF2B5EF4-FFF2-40B4-BE49-F238E27FC236}">
                <a16:creationId xmlns:a16="http://schemas.microsoft.com/office/drawing/2014/main" id="{19F4E734-352B-4698-A663-BB0DB7AF48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712" y="1784350"/>
            <a:ext cx="639177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44245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D693276-9821-4B19-9546-2BBBE3B88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404664"/>
            <a:ext cx="7772400" cy="914400"/>
          </a:xfrm>
        </p:spPr>
        <p:txBody>
          <a:bodyPr/>
          <a:lstStyle/>
          <a:p>
            <a:r>
              <a:rPr lang="en-US" sz="2800" b="1" dirty="0"/>
              <a:t>Clear cell sarcoma of soft tissue</a:t>
            </a:r>
            <a:endParaRPr lang="el-GR" sz="2800" dirty="0"/>
          </a:p>
        </p:txBody>
      </p:sp>
      <p:pic>
        <p:nvPicPr>
          <p:cNvPr id="9218" name="Picture 2" descr="Clear Cell Sarcoma Information">
            <a:extLst>
              <a:ext uri="{FF2B5EF4-FFF2-40B4-BE49-F238E27FC236}">
                <a16:creationId xmlns:a16="http://schemas.microsoft.com/office/drawing/2014/main" id="{016EDB3A-742B-4B82-8B8C-863D133F5B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5400599" cy="509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64966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ΣΥΧΝΟΤΕΡΑ  ΣΑΡΚΩΜΑΤΑ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Λιποσάρκωμα  41%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Λειομυοσάρκωμα  28% 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Ινώδες ιστιοκύτωμα 7%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Συνοβιοσάρκωμα   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Αγγειοσάρκωμα 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Σάρκωμα 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Kaposi’s 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GIST </a:t>
            </a: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Fibrosarcoma   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Πνευμονικό σάρκωμα 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Ραβδομυοσάρκωμα  (κυρίως στα παιδιά)</a:t>
            </a:r>
          </a:p>
          <a:p>
            <a:pPr>
              <a:buFont typeface="Wingdings" pitchFamily="2" charset="2"/>
              <a:buChar char="§"/>
            </a:pPr>
            <a:endParaRPr lang="el-GR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12680"/>
          </a:xfrm>
        </p:spPr>
        <p:txBody>
          <a:bodyPr/>
          <a:lstStyle/>
          <a:p>
            <a:r>
              <a:rPr lang="el-GR" sz="2000" b="1" dirty="0">
                <a:latin typeface="Arial" pitchFamily="34" charset="0"/>
                <a:cs typeface="Arial" pitchFamily="34" charset="0"/>
              </a:rPr>
              <a:t>ΕΠΙΠΛΟΚΕΣ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844824"/>
            <a:ext cx="7772400" cy="4510736"/>
          </a:xfrm>
        </p:spPr>
        <p:txBody>
          <a:bodyPr>
            <a:normAutofit/>
          </a:bodyPr>
          <a:lstStyle/>
          <a:p>
            <a:r>
              <a:rPr lang="el-GR" sz="1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Επιπλοκές στη χειρουργική τομή .</a:t>
            </a:r>
          </a:p>
          <a:p>
            <a:pPr>
              <a:buNone/>
            </a:pPr>
            <a:r>
              <a:rPr lang="el-GR" sz="1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( αντιμετωπίζονται με δεύτερο χειρουργείο) </a:t>
            </a:r>
          </a:p>
          <a:p>
            <a:pPr>
              <a:buNone/>
            </a:pPr>
            <a:endParaRPr lang="el-GR" sz="18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18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1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Απώτερες επιπλοκές   </a:t>
            </a:r>
            <a:r>
              <a:rPr lang="en-US" sz="1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Κατάγματα (μηριαίου, ωλένης,  λόγω ακτινονέκρωσης).</a:t>
            </a:r>
          </a:p>
          <a:p>
            <a:pPr>
              <a:buNone/>
            </a:pPr>
            <a:endParaRPr lang="el-GR" sz="180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684688"/>
          </a:xfrm>
        </p:spPr>
        <p:txBody>
          <a:bodyPr/>
          <a:lstStyle/>
          <a:p>
            <a:r>
              <a:rPr lang="el-GR" sz="2000" b="1" dirty="0">
                <a:latin typeface="Arial" pitchFamily="34" charset="0"/>
                <a:cs typeface="Arial" pitchFamily="34" charset="0"/>
              </a:rPr>
              <a:t>ΑΜΜΕΣΕΣ  ΕΠΙΠΤΩΣΕΙΣ ΤΗΣ   ΑΚΘ  ΕΠΙ  ΤΟΥ  ΔΕΡΜΑΤΟΣ</a:t>
            </a:r>
          </a:p>
        </p:txBody>
      </p:sp>
      <p:graphicFrame>
        <p:nvGraphicFramePr>
          <p:cNvPr id="6" name="5 - Θέση περιεχομένου"/>
          <p:cNvGraphicFramePr>
            <a:graphicFrameLocks noGrp="1"/>
          </p:cNvGraphicFramePr>
          <p:nvPr>
            <p:ph idx="1"/>
          </p:nvPr>
        </p:nvGraphicFramePr>
        <p:xfrm>
          <a:off x="899592" y="1268760"/>
          <a:ext cx="7772400" cy="27690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7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35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6057">
                <a:tc>
                  <a:txBody>
                    <a:bodyPr/>
                    <a:lstStyle/>
                    <a:p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GRADE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latin typeface="Arial" pitchFamily="34" charset="0"/>
                          <a:cs typeface="Arial" pitchFamily="34" charset="0"/>
                        </a:rPr>
                        <a:t>RTOG</a:t>
                      </a:r>
                      <a:endParaRPr lang="el-GR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03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600" dirty="0">
                          <a:latin typeface="Arial" pitchFamily="34" charset="0"/>
                          <a:cs typeface="Arial" pitchFamily="34" charset="0"/>
                        </a:rPr>
                        <a:t>Καμμία αλλαγή επί του δέρματος.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32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600" dirty="0">
                          <a:latin typeface="Arial" pitchFamily="34" charset="0"/>
                          <a:cs typeface="Arial" pitchFamily="34" charset="0"/>
                        </a:rPr>
                        <a:t>Ελαφρό ή έντονο ερύθημα, ξηρά απολέπιση, μείωση της ψηλαφούμενης διόγκωσης.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600" dirty="0">
                          <a:latin typeface="Arial" pitchFamily="34" charset="0"/>
                          <a:cs typeface="Arial" pitchFamily="34" charset="0"/>
                        </a:rPr>
                        <a:t>Ελαφρό ή έντονο ερύθημα,</a:t>
                      </a:r>
                      <a:r>
                        <a:rPr lang="el-GR" sz="1600" baseline="0" dirty="0">
                          <a:latin typeface="Arial" pitchFamily="34" charset="0"/>
                          <a:cs typeface="Arial" pitchFamily="34" charset="0"/>
                        </a:rPr>
                        <a:t> κατά τόπους υγρά απολέπιση.</a:t>
                      </a:r>
                      <a:endParaRPr lang="el-G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32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600" dirty="0">
                          <a:latin typeface="Arial" pitchFamily="34" charset="0"/>
                          <a:cs typeface="Arial" pitchFamily="34" charset="0"/>
                        </a:rPr>
                        <a:t>Καθολική υγρά απολέπιση,</a:t>
                      </a:r>
                      <a:r>
                        <a:rPr lang="el-GR" sz="1600" baseline="0" dirty="0">
                          <a:latin typeface="Arial" pitchFamily="34" charset="0"/>
                          <a:cs typeface="Arial" pitchFamily="34" charset="0"/>
                        </a:rPr>
                        <a:t> οίδημα</a:t>
                      </a:r>
                      <a:endParaRPr lang="el-G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057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l-GR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l-GR" sz="1600" dirty="0">
                          <a:latin typeface="Arial" pitchFamily="34" charset="0"/>
                          <a:cs typeface="Arial" pitchFamily="34" charset="0"/>
                        </a:rPr>
                        <a:t>Εξέλκωση, αιμορραγία,</a:t>
                      </a:r>
                      <a:r>
                        <a:rPr lang="el-GR" sz="1600" baseline="0" dirty="0">
                          <a:latin typeface="Arial" pitchFamily="34" charset="0"/>
                          <a:cs typeface="Arial" pitchFamily="34" charset="0"/>
                        </a:rPr>
                        <a:t> νέκρωση</a:t>
                      </a:r>
                      <a:endParaRPr lang="el-GR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3 - Εικόνα" descr="Clip_4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4824621"/>
            <a:ext cx="8786842" cy="196196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 descr="C:\Users\Ersi\Desktop\New_Sarkoma\Clip_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9144000" cy="9519307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2357422" y="3643314"/>
            <a:ext cx="3500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>
                <a:solidFill>
                  <a:srgbClr val="FFC000"/>
                </a:solidFill>
              </a:rPr>
              <a:t>ΑΠΩΤΕΡΕΣ ΠΑΡΕΝΕΡΓΕΙΕΣ ΜΕΤΕΓΧΕΙΡΗΤΙΚΗΣ ΑΚΘ</a:t>
            </a:r>
          </a:p>
          <a:p>
            <a:pPr algn="ctr"/>
            <a:r>
              <a:rPr lang="el-GR" b="1" dirty="0">
                <a:solidFill>
                  <a:srgbClr val="FFC000"/>
                </a:solidFill>
              </a:rPr>
              <a:t>Ίνωση (οφειλόμενη κυρίως σε παλαιά τεχνική) , ατροφία (ακθ σε μικρή ηλικία)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Clip_27b.jpg"/>
          <p:cNvPicPr>
            <a:picLocks noChangeAspect="1"/>
          </p:cNvPicPr>
          <p:nvPr/>
        </p:nvPicPr>
        <p:blipFill rotWithShape="1">
          <a:blip r:embed="rId3" cstate="print"/>
          <a:srcRect b="13559"/>
          <a:stretch/>
        </p:blipFill>
        <p:spPr>
          <a:xfrm>
            <a:off x="395536" y="1772816"/>
            <a:ext cx="2942900" cy="3672408"/>
          </a:xfrm>
          <a:prstGeom prst="rect">
            <a:avLst/>
          </a:prstGeom>
        </p:spPr>
      </p:pic>
      <p:pic>
        <p:nvPicPr>
          <p:cNvPr id="4" name="3 - Εικόνα" descr="Clip_27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1484784"/>
            <a:ext cx="2295525" cy="3888432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3419872" y="4077072"/>
            <a:ext cx="3240360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>
                <a:latin typeface="Arial" pitchFamily="34" charset="0"/>
                <a:cs typeface="Arial" pitchFamily="34" charset="0"/>
              </a:rPr>
              <a:t>Απώτερες παρενέργειες της </a:t>
            </a:r>
          </a:p>
          <a:p>
            <a:pPr>
              <a:lnSpc>
                <a:spcPct val="150000"/>
              </a:lnSpc>
            </a:pPr>
            <a:r>
              <a:rPr lang="el-GR" dirty="0">
                <a:latin typeface="Arial" pitchFamily="34" charset="0"/>
                <a:cs typeface="Arial" pitchFamily="34" charset="0"/>
              </a:rPr>
              <a:t>ΑΚΘ επί των μυών . Στην </a:t>
            </a:r>
            <a:r>
              <a:rPr lang="en-US" dirty="0">
                <a:latin typeface="Arial" pitchFamily="34" charset="0"/>
                <a:cs typeface="Arial" pitchFamily="34" charset="0"/>
              </a:rPr>
              <a:t>MRI </a:t>
            </a:r>
            <a:r>
              <a:rPr lang="el-GR" dirty="0">
                <a:latin typeface="Arial" pitchFamily="34" charset="0"/>
                <a:cs typeface="Arial" pitchFamily="34" charset="0"/>
              </a:rPr>
              <a:t>αυξημένη ένταση σήματος στην ακολουθία Τ2.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b="1" dirty="0">
                <a:latin typeface="Arial" pitchFamily="34" charset="0"/>
                <a:cs typeface="Arial" pitchFamily="34" charset="0"/>
              </a:rPr>
              <a:t>ΑΚΤΙΝΟΘΕΡΑΠΕΙΑ </a:t>
            </a:r>
            <a:br>
              <a:rPr lang="el-GR" sz="2000" b="1" dirty="0">
                <a:latin typeface="Arial" pitchFamily="34" charset="0"/>
                <a:cs typeface="Arial" pitchFamily="34" charset="0"/>
              </a:rPr>
            </a:br>
            <a:r>
              <a:rPr lang="el-GR" sz="2000" b="1" dirty="0">
                <a:latin typeface="Arial" pitchFamily="34" charset="0"/>
                <a:cs typeface="Arial" pitchFamily="34" charset="0"/>
              </a:rPr>
              <a:t>ΠΡΟΕΓΧΕΙΡΗΤΙΚΗ  ΑΚΘ (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treatment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planning)</a:t>
            </a:r>
            <a:endParaRPr lang="el-G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429000" y="1484784"/>
            <a:ext cx="5486400" cy="446449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Gross Tumor Volume ( GTV ) : </a:t>
            </a:r>
          </a:p>
          <a:p>
            <a:pPr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   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Τ1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(+)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περιοχή στην Μ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RI </a:t>
            </a:r>
            <a:endParaRPr lang="el-GR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Clinical Target Volume ( CTV ): </a:t>
            </a:r>
          </a:p>
          <a:p>
            <a:pPr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    GTV + 1-1,5 cm radial margin</a:t>
            </a:r>
          </a:p>
          <a:p>
            <a:pPr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    GTV + 3,5 cm proximal / distal margin</a:t>
            </a:r>
            <a:endParaRPr lang="el-GR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1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Planning Target Volume ( PTV ):</a:t>
            </a:r>
          </a:p>
          <a:p>
            <a:pPr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    CTV +0,5 – 0,8 cm margin </a:t>
            </a:r>
          </a:p>
          <a:p>
            <a:pPr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   Dose Prescription:</a:t>
            </a:r>
            <a:endParaRPr lang="el-GR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PTV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πρέπει να περιβάλλεται  ≥ 95 % ισοδοσικής καμπύλης.</a:t>
            </a: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l-GR" sz="1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- Έλλειψη"/>
          <p:cNvSpPr/>
          <p:nvPr/>
        </p:nvSpPr>
        <p:spPr>
          <a:xfrm>
            <a:off x="1619672" y="3214686"/>
            <a:ext cx="576064" cy="114300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rgbClr val="C00000"/>
              </a:solidFill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1475656" y="2780928"/>
            <a:ext cx="864096" cy="208823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8" name="7 - Έλλειψη"/>
          <p:cNvSpPr/>
          <p:nvPr/>
        </p:nvSpPr>
        <p:spPr>
          <a:xfrm>
            <a:off x="1331640" y="2420888"/>
            <a:ext cx="1152128" cy="288032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Ersi\Desktop\New_Sarkoma\Clip_43.jpg"/>
          <p:cNvPicPr>
            <a:picLocks noChangeAspect="1" noChangeArrowheads="1"/>
          </p:cNvPicPr>
          <p:nvPr/>
        </p:nvPicPr>
        <p:blipFill>
          <a:blip r:embed="rId3" cstate="print"/>
          <a:srcRect l="9991" t="23048" r="10085" b="21254"/>
          <a:stretch>
            <a:fillRect/>
          </a:stretch>
        </p:blipFill>
        <p:spPr bwMode="auto">
          <a:xfrm>
            <a:off x="714348" y="2214554"/>
            <a:ext cx="8001056" cy="4143404"/>
          </a:xfrm>
          <a:prstGeom prst="rect">
            <a:avLst/>
          </a:prstGeom>
          <a:noFill/>
        </p:spPr>
      </p:pic>
      <p:sp>
        <p:nvSpPr>
          <p:cNvPr id="5" name="4 - TextBox"/>
          <p:cNvSpPr txBox="1"/>
          <p:nvPr/>
        </p:nvSpPr>
        <p:spPr>
          <a:xfrm>
            <a:off x="1187624" y="71435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ΑΠΟΤΥΧΙΑ ΤΗΣ  ΑΚΘ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: KAKO</a:t>
            </a:r>
            <a:r>
              <a:rPr lang="el-GR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Σ ΣΧΕΔΙΑΣΜΟΣ  ΑΚΘ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l-GR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υποτροπή της νόσου στο πεδίο θεραπείας. 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RCOMA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585727" y="1567864"/>
            <a:ext cx="8306753" cy="5173504"/>
          </a:xfrm>
          <a:prstGeom prst="rect">
            <a:avLst/>
          </a:prstGeom>
        </p:spPr>
      </p:pic>
      <p:sp>
        <p:nvSpPr>
          <p:cNvPr id="5" name="4 - TextBox"/>
          <p:cNvSpPr txBox="1"/>
          <p:nvPr/>
        </p:nvSpPr>
        <p:spPr>
          <a:xfrm>
            <a:off x="1187624" y="714356"/>
            <a:ext cx="6696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l-GR" sz="2000" b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l-GR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ΣΧΕΔΙΑΣΜΟΣ ΑΚΘ</a:t>
            </a:r>
            <a:r>
              <a:rPr lang="en-US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:</a:t>
            </a:r>
            <a:r>
              <a:rPr lang="el-GR" sz="2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πολλαπλά πεδία όπου ο στόχος περιβάλλεται από την 100% ισοδοσική.  </a:t>
            </a:r>
            <a:endParaRPr lang="el-GR" sz="20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b="1" dirty="0">
                <a:latin typeface="Arial" pitchFamily="34" charset="0"/>
                <a:cs typeface="Arial" pitchFamily="34" charset="0"/>
              </a:rPr>
              <a:t>ΑΚΤΙΝΟΘΕΡΑΠΕΙΑ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Επί ενδείξεων.</a:t>
            </a:r>
          </a:p>
          <a:p>
            <a:r>
              <a:rPr lang="el-GR" sz="1800" dirty="0">
                <a:latin typeface="Arial" pitchFamily="34" charset="0"/>
                <a:cs typeface="Arial" pitchFamily="34" charset="0"/>
              </a:rPr>
              <a:t>Συμπληρωματική 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(adjuvant)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  ΑΚΘ  </a:t>
            </a:r>
            <a:r>
              <a:rPr lang="el-GR" sz="1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μειώνει τις τοπικές υποτροπές </a:t>
            </a:r>
          </a:p>
          <a:p>
            <a:pPr>
              <a:lnSpc>
                <a:spcPct val="150000"/>
              </a:lnSpc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      και </a:t>
            </a:r>
            <a:r>
              <a:rPr lang="el-GR" sz="1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αυξάνει τη συνολική επιβίωση 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για τα σαρκώματα  υψηλής κακοήθειας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(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high grade)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και μεγέθους &gt; 5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cm.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Εξωτερική  ΑΚΘ και βραχυθεραπεία.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          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Δεν υπάρχει κοινή αποδοχή για την προεγχειρητική ΑΚΘ λόγω των περιορισμένων περιστατικών.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                                   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Απαιτούνται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περισσότερες μελέτες.</a:t>
            </a:r>
          </a:p>
          <a:p>
            <a:pPr>
              <a:lnSpc>
                <a:spcPct val="150000"/>
              </a:lnSpc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n-US" sz="18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None/>
            </a:pPr>
            <a:endParaRPr lang="el-GR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71600" y="692696"/>
            <a:ext cx="7772400" cy="720080"/>
          </a:xfrm>
        </p:spPr>
        <p:txBody>
          <a:bodyPr/>
          <a:lstStyle/>
          <a:p>
            <a:r>
              <a:rPr lang="el-GR" sz="2000" b="1" dirty="0">
                <a:latin typeface="Arial" pitchFamily="34" charset="0"/>
                <a:cs typeface="Arial" pitchFamily="34" charset="0"/>
              </a:rPr>
              <a:t>ΣΥΜΠΕΡΑΣΜΑ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412776"/>
            <a:ext cx="7772400" cy="4942784"/>
          </a:xfrm>
        </p:spPr>
        <p:txBody>
          <a:bodyPr>
            <a:normAutofit/>
          </a:bodyPr>
          <a:lstStyle/>
          <a:p>
            <a:r>
              <a:rPr lang="el-GR" sz="1800" dirty="0">
                <a:latin typeface="Arial" pitchFamily="34" charset="0"/>
                <a:cs typeface="Arial" pitchFamily="34" charset="0"/>
              </a:rPr>
              <a:t>Ο καθορισμός </a:t>
            </a:r>
            <a:r>
              <a:rPr lang="el-GR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ευρέων  ορίων στο σχεδιασμό των πεδίων ΑΚΘ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 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CTV: 1-1,5cm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 και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περιμετρικά  3,5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cm, PTV: CTV+0,5-0,8 cm)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είναι απ όλους αποδεκτά.</a:t>
            </a:r>
          </a:p>
          <a:p>
            <a:pPr>
              <a:buNone/>
            </a:pPr>
            <a:endParaRPr lang="el-GR" sz="1800" dirty="0">
              <a:latin typeface="Arial" pitchFamily="34" charset="0"/>
              <a:cs typeface="Arial" pitchFamily="34" charset="0"/>
            </a:endParaRPr>
          </a:p>
          <a:p>
            <a:r>
              <a:rPr lang="el-GR" sz="1800" dirty="0">
                <a:latin typeface="Arial" pitchFamily="34" charset="0"/>
                <a:cs typeface="Arial" pitchFamily="34" charset="0"/>
              </a:rPr>
              <a:t> Ασθενείς με </a:t>
            </a:r>
            <a:r>
              <a:rPr lang="el-GR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θετικά χειρουργικά όρια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είναι υψηλού κινδύνου για τοπική υποτροπή και πρέπει να αντιμετωπίζονται πιο επιθετικά.  </a:t>
            </a:r>
          </a:p>
          <a:p>
            <a:endParaRPr lang="el-GR" sz="1800" dirty="0">
              <a:latin typeface="Arial" pitchFamily="34" charset="0"/>
              <a:cs typeface="Arial" pitchFamily="34" charset="0"/>
            </a:endParaRPr>
          </a:p>
          <a:p>
            <a:r>
              <a:rPr lang="el-GR" sz="1800" dirty="0">
                <a:latin typeface="Arial" pitchFamily="34" charset="0"/>
                <a:cs typeface="Arial" pitchFamily="34" charset="0"/>
              </a:rPr>
              <a:t>Οι επιπλοκές επί της χειρουργικής τομής, σχετίζονται </a:t>
            </a:r>
            <a:r>
              <a:rPr lang="el-GR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με το μέγεθος της εξαιρεθείσης βλάβης, το σχεδιασμό ΑΚΘ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CTV)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 και την παρουσία </a:t>
            </a:r>
            <a:r>
              <a:rPr lang="el-GR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διαβήτη.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  <a:p>
            <a:r>
              <a:rPr lang="el-GR" sz="1800" dirty="0">
                <a:latin typeface="Arial" pitchFamily="34" charset="0"/>
                <a:cs typeface="Arial" pitchFamily="34" charset="0"/>
              </a:rPr>
              <a:t>Για την ασφαλέστερη μετεγχειρητική ΑΚΘ είναι απαραίτητη η τοποθέτηση  </a:t>
            </a:r>
            <a:r>
              <a:rPr lang="el-GR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ακτινοσκιερών </a:t>
            </a:r>
            <a:r>
              <a:rPr lang="en-US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clips</a:t>
            </a:r>
            <a:r>
              <a:rPr lang="el-GR" sz="1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l-GR" sz="1800" dirty="0">
              <a:latin typeface="Arial" pitchFamily="34" charset="0"/>
              <a:cs typeface="Arial" pitchFamily="34" charset="0"/>
            </a:endParaRPr>
          </a:p>
          <a:p>
            <a:endParaRPr lang="el-GR" sz="1800" dirty="0">
              <a:latin typeface="Arial" pitchFamily="34" charset="0"/>
              <a:cs typeface="Arial" pitchFamily="34" charset="0"/>
            </a:endParaRPr>
          </a:p>
          <a:p>
            <a:endParaRPr lang="el-GR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488044"/>
          </a:xfrm>
        </p:spPr>
        <p:txBody>
          <a:bodyPr/>
          <a:lstStyle/>
          <a:p>
            <a:r>
              <a:rPr lang="el-GR" sz="2000" dirty="0">
                <a:latin typeface="Arial Black" pitchFamily="34" charset="0"/>
              </a:rPr>
              <a:t> </a:t>
            </a:r>
            <a:r>
              <a:rPr lang="el-GR" sz="2000" b="1" dirty="0">
                <a:latin typeface="Arial" pitchFamily="34" charset="0"/>
                <a:cs typeface="Arial" pitchFamily="34" charset="0"/>
              </a:rPr>
              <a:t>ΟΔΗΓΙΕΣ  ΠΟΥ  ΜΕΙΩΝΟΥΝ  ΤΙΣ  ΠΑΡΕΝΕΡΓΙΕΣ  ΤΗΣ  ΑΚΘ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857224" y="714356"/>
            <a:ext cx="7772400" cy="5929354"/>
          </a:xfrm>
        </p:spPr>
        <p:txBody>
          <a:bodyPr>
            <a:normAutofit lnSpcReduction="10000"/>
          </a:bodyPr>
          <a:lstStyle/>
          <a:p>
            <a:r>
              <a:rPr lang="el-GR" sz="1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Αποφυγή ή καθυστέρηση της ΑΚΘ.</a:t>
            </a:r>
          </a:p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      - ακτινευαισθησία των γύρω υγιών ιστών ανάλογα με την ηλικία.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Απαραίτητος ο καλύτερος σχεδιασμός ακτινοβόλησης.</a:t>
            </a:r>
          </a:p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      - λαμβάνοντας υπόψη τον ρόλο της ΑΚΘ βελτιώνουμε το θεραπευτικό αποτέλεσμα.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(3DCRT, IMRT, proton, B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ΡΘ)</a:t>
            </a:r>
          </a:p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            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“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The effects of external beam irradiation on the growth of flat bones in children:           modeling a dose-volume effect. “</a:t>
            </a:r>
          </a:p>
          <a:p>
            <a:pPr>
              <a:buNone/>
            </a:pPr>
            <a:r>
              <a:rPr lang="en-US" sz="1400" i="1" dirty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Matthen J. Krasin. </a:t>
            </a:r>
          </a:p>
          <a:p>
            <a:pPr>
              <a:buFont typeface="Wingdings" pitchFamily="2" charset="2"/>
              <a:buChar char="§"/>
            </a:pPr>
            <a:r>
              <a:rPr lang="el-GR" sz="1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Βελτίωση των τεχνικών ΑΚΘ. </a:t>
            </a:r>
          </a:p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      - κατάλληλος χρόνος ΑΚΘ. Προεγχειρητική ΑΚΘ μειώνει τις λειτουργικές παρενέργειες ( κυρίως  στα οπισθοπεριτοναϊκά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Sa) </a:t>
            </a:r>
          </a:p>
          <a:p>
            <a:pPr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                                                                         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Level 1, O’ Sulliuan  2005  </a:t>
            </a:r>
            <a:endParaRPr lang="el-GR" sz="1400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    -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Κλασματοποίηση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: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Υπερκλασματοποίηση ΑΚΘ (κερματισμός δόσης) μειώνει τις παρενέργειες  από τα οστά και τους μύες.  </a:t>
            </a:r>
          </a:p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                            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Retrospective, Indelicato 2008 and Bolek 1996 </a:t>
            </a:r>
            <a:endParaRPr lang="el-GR" sz="1400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      -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καλύτερο σχεδιασμό ακτινοβολητέων πεδίων- μικρότερα πεδία.</a:t>
            </a:r>
          </a:p>
          <a:p>
            <a:pPr>
              <a:buNone/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                   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                                         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1400" i="1" dirty="0">
                <a:latin typeface="Arial" pitchFamily="34" charset="0"/>
                <a:cs typeface="Arial" pitchFamily="34" charset="0"/>
              </a:rPr>
              <a:t>Prospective, Krasin 2009.</a:t>
            </a:r>
            <a:endParaRPr lang="el-GR" sz="1400" i="1" dirty="0">
              <a:latin typeface="Arial" pitchFamily="34" charset="0"/>
              <a:cs typeface="Arial" pitchFamily="34" charset="0"/>
            </a:endParaRPr>
          </a:p>
          <a:p>
            <a:r>
              <a:rPr lang="el-GR" sz="1800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Χορήγηση νέων συστηματικών παραγόντων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που προστατεύουν από τις παρενέργειες της ΑΚΘ. πχ.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Pentoxifyline, bisphosphonates.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en-US" sz="1400" i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77B673-39AC-43D1-932E-FCC6AF060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88640"/>
            <a:ext cx="8064896" cy="1224136"/>
          </a:xfrm>
        </p:spPr>
        <p:txBody>
          <a:bodyPr/>
          <a:lstStyle/>
          <a:p>
            <a:r>
              <a:rPr lang="el-GR" dirty="0"/>
              <a:t>Συχνότητα σαρκωμάτων ανά εντόπιση </a:t>
            </a:r>
          </a:p>
        </p:txBody>
      </p:sp>
      <p:pic>
        <p:nvPicPr>
          <p:cNvPr id="17410" name="Picture 2" descr="Frequently Asked Questions About Ewing's Sarcoma | CancerIndex">
            <a:extLst>
              <a:ext uri="{FF2B5EF4-FFF2-40B4-BE49-F238E27FC236}">
                <a16:creationId xmlns:a16="http://schemas.microsoft.com/office/drawing/2014/main" id="{6C80E4BA-8C58-4E6C-B455-8C7C47C675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60848"/>
            <a:ext cx="5014205" cy="3485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78037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30CCF10-70E8-4ABB-AD48-7C56FA12C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Kaposi </a:t>
            </a:r>
            <a:r>
              <a:rPr lang="el-GR" dirty="0"/>
              <a:t>Σάρκωμα </a:t>
            </a:r>
          </a:p>
        </p:txBody>
      </p:sp>
      <p:pic>
        <p:nvPicPr>
          <p:cNvPr id="8194" name="Picture 2" descr="Kaposin B Interacts with c-myc to Engender Angiogenesis in Kaposi Sar…">
            <a:extLst>
              <a:ext uri="{FF2B5EF4-FFF2-40B4-BE49-F238E27FC236}">
                <a16:creationId xmlns:a16="http://schemas.microsoft.com/office/drawing/2014/main" id="{8FF9292F-4049-4C43-874E-0072A2D4ABF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"/>
          <a:stretch/>
        </p:blipFill>
        <p:spPr bwMode="auto">
          <a:xfrm>
            <a:off x="1115615" y="1700808"/>
            <a:ext cx="7919929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962479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7C30BF2-B608-47EA-9E99-978270BD9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Σάρκωμα </a:t>
            </a:r>
            <a:r>
              <a:rPr lang="en-US" dirty="0"/>
              <a:t>Kaposi</a:t>
            </a:r>
            <a:endParaRPr lang="el-GR" dirty="0"/>
          </a:p>
        </p:txBody>
      </p:sp>
      <p:pic>
        <p:nvPicPr>
          <p:cNvPr id="4098" name="Picture 2" descr="ΟΓΚΟΙ ΜΑΛΑΚΩΝ ΙΣΤΩΝ - Σάρκωμα Kaposi φωτογραφια | Ελληνικός Δερματολογικός  Άτλας - ΔΕΡΜΑΤΟΛΟΓΙΑ, ΠΑΝΩ ΑΠΟ 2700 ΔΕΡΜΑΤΟΛΟΓΙΚΕΣ ΦΩΤΟΓΡΑΦΙΕΣ, ΦΩΤΟ">
            <a:extLst>
              <a:ext uri="{FF2B5EF4-FFF2-40B4-BE49-F238E27FC236}">
                <a16:creationId xmlns:a16="http://schemas.microsoft.com/office/drawing/2014/main" id="{163DFF9C-463A-450F-A7ED-76904C7CF5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87" y="1124744"/>
            <a:ext cx="5525542" cy="374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Σάρκωμα Καπόσι - Βικιπαίδεια">
            <a:extLst>
              <a:ext uri="{FF2B5EF4-FFF2-40B4-BE49-F238E27FC236}">
                <a16:creationId xmlns:a16="http://schemas.microsoft.com/office/drawing/2014/main" id="{768B903B-4E71-4DCF-8653-A52D117CA6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429000"/>
            <a:ext cx="497760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21941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33922C3-5E01-401A-AD82-A77630DF3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Σάρκωμα </a:t>
            </a:r>
            <a:r>
              <a:rPr lang="en-US" dirty="0"/>
              <a:t>Kaposi</a:t>
            </a:r>
            <a:endParaRPr lang="el-GR" dirty="0"/>
          </a:p>
        </p:txBody>
      </p:sp>
      <p:pic>
        <p:nvPicPr>
          <p:cNvPr id="5122" name="Picture 2" descr="ΟΓΚΟΙ ΜΑΛΑΚΩΝ ΙΣΤΩΝ - Σάρκωμα Kaposi φωτογραφια | Ελληνικός Δερματολογικός  Άτλας - ΔΕΡΜΑΤΟΛΟΓΙΑ, ΠΑΝΩ ΑΠΟ 2700 ΔΕΡΜΑΤΟΛΟΓΙΚΕΣ ΦΩΤΟΓΡΑΦΙΕΣ, ΦΩΤΟ">
            <a:extLst>
              <a:ext uri="{FF2B5EF4-FFF2-40B4-BE49-F238E27FC236}">
                <a16:creationId xmlns:a16="http://schemas.microsoft.com/office/drawing/2014/main" id="{87AAB049-2208-4BF4-ADA5-FCF6BB30DC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059" y="2132856"/>
            <a:ext cx="4379803" cy="278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43947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8DD266-BDF1-4551-99F1-4AECB53C8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2290" name="Picture 2" descr="Uterine Sarcoma: Symptoms, Tests, Prognosis &amp; Treatment">
            <a:extLst>
              <a:ext uri="{FF2B5EF4-FFF2-40B4-BE49-F238E27FC236}">
                <a16:creationId xmlns:a16="http://schemas.microsoft.com/office/drawing/2014/main" id="{31276A67-62BC-4E73-BA68-BEC8D8885F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844" y="2204865"/>
            <a:ext cx="4526403" cy="334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776231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D4A492C-A309-4BB6-B4D2-7DEC5BB22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Σάρκωμα κοιλιακού τοιχώματος </a:t>
            </a:r>
          </a:p>
        </p:txBody>
      </p:sp>
      <p:pic>
        <p:nvPicPr>
          <p:cNvPr id="13314" name="Picture 2" descr="Abdominal wall sarcoma: A rare tumor and surgical treatment proposed">
            <a:extLst>
              <a:ext uri="{FF2B5EF4-FFF2-40B4-BE49-F238E27FC236}">
                <a16:creationId xmlns:a16="http://schemas.microsoft.com/office/drawing/2014/main" id="{0C0F2936-B697-4888-B8E2-2EF4B2DC1F5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8269"/>
            <a:ext cx="4157194" cy="320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Untitled Document">
            <a:extLst>
              <a:ext uri="{FF2B5EF4-FFF2-40B4-BE49-F238E27FC236}">
                <a16:creationId xmlns:a16="http://schemas.microsoft.com/office/drawing/2014/main" id="{EE16C405-C8E7-462D-AA1C-6564417E3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848" y="1556792"/>
            <a:ext cx="3511264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8644991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56392A2-5FD2-414D-A54D-23E46A286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Λειομυοσάρκωμα</a:t>
            </a:r>
            <a:r>
              <a:rPr lang="el-GR" dirty="0"/>
              <a:t> κοιλίας </a:t>
            </a:r>
          </a:p>
        </p:txBody>
      </p:sp>
      <p:pic>
        <p:nvPicPr>
          <p:cNvPr id="14338" name="Picture 2" descr="Multiple Leiomyosarcomas in the Abdomen and Pelvis - Gastrointestinal Case  Studies - CTisus CT Scanning">
            <a:extLst>
              <a:ext uri="{FF2B5EF4-FFF2-40B4-BE49-F238E27FC236}">
                <a16:creationId xmlns:a16="http://schemas.microsoft.com/office/drawing/2014/main" id="{52CBD119-38C9-4432-BAF4-6DA4BBD22C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143000"/>
            <a:ext cx="4752528" cy="388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Soft-Tissue Sarcomas of the Abdomen and Pelvis: Radiologic-Pathologic  Features, Part 2—Uncommon Sarcomas | RadioGraphics">
            <a:extLst>
              <a:ext uri="{FF2B5EF4-FFF2-40B4-BE49-F238E27FC236}">
                <a16:creationId xmlns:a16="http://schemas.microsoft.com/office/drawing/2014/main" id="{58D9085F-7D5A-4799-A59F-5D1CD9AFB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25317"/>
            <a:ext cx="4103112" cy="372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664536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96DCD56-C850-47CC-BE0F-3DF6192AF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5362" name="Picture 2" descr="Soft tissue sarcomas may present with deep vein thrombosis - Journal of  Vascular Surgery">
            <a:extLst>
              <a:ext uri="{FF2B5EF4-FFF2-40B4-BE49-F238E27FC236}">
                <a16:creationId xmlns:a16="http://schemas.microsoft.com/office/drawing/2014/main" id="{D9A42318-4857-43FB-ACA6-CF45DB5DCC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08191"/>
            <a:ext cx="4840786" cy="390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Sarcoma Left Thigh with Neovascularity - Musculoskeletal Case Studies -  CTisus CT Scanning">
            <a:extLst>
              <a:ext uri="{FF2B5EF4-FFF2-40B4-BE49-F238E27FC236}">
                <a16:creationId xmlns:a16="http://schemas.microsoft.com/office/drawing/2014/main" id="{4F61B439-DC3B-4F1A-B30F-28EAF531D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547" y="3861048"/>
            <a:ext cx="3966093" cy="288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6222673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88A49F1-41B3-434C-84A9-76C3AF7A1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14400"/>
          </a:xfrm>
        </p:spPr>
        <p:txBody>
          <a:bodyPr/>
          <a:lstStyle/>
          <a:p>
            <a:r>
              <a:rPr lang="en-US" sz="1800" dirty="0">
                <a:solidFill>
                  <a:srgbClr val="FF0000"/>
                </a:solidFill>
              </a:rPr>
              <a:t>myxofibrosarcoma</a:t>
            </a:r>
            <a:r>
              <a:rPr lang="en-US" sz="1800" dirty="0"/>
              <a:t>. Axial short-tau inversion recovery (A) and </a:t>
            </a:r>
            <a:r>
              <a:rPr lang="en-US" sz="1800" dirty="0" err="1"/>
              <a:t>postgadolinium</a:t>
            </a:r>
            <a:r>
              <a:rPr lang="en-US" sz="1800" dirty="0"/>
              <a:t> fat-suppressed (B) T1-weighted MRIs of the thigh reveal a heterogeneous extremely T2 high signal intensity</a:t>
            </a:r>
            <a:endParaRPr lang="el-GR" sz="1800" dirty="0"/>
          </a:p>
        </p:txBody>
      </p:sp>
      <p:pic>
        <p:nvPicPr>
          <p:cNvPr id="16386" name="Picture 2" descr="Fig. 8. A 77-year old male with myxofibrosarcoma. Axial short-tau inversion recovery (A) and postgadolinium fat-suppressed (B) T1-weighted MRIs of the thigh reveal a heterogeneous extremely T2 high signal intensity intramuscular mass (arrows) with heterogeneous enhancement. There is a T2 hypointense pseudocapsule and T2 hyperintense enhancing peritumoral edema.">
            <a:extLst>
              <a:ext uri="{FF2B5EF4-FFF2-40B4-BE49-F238E27FC236}">
                <a16:creationId xmlns:a16="http://schemas.microsoft.com/office/drawing/2014/main" id="{9FD119A3-3232-4B59-987E-E3C3AA95833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34110"/>
            <a:ext cx="7772400" cy="447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97432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05E6584-7F67-4B8A-A45A-0D99AC795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Ακτινοθεραπεία </a:t>
            </a:r>
          </a:p>
        </p:txBody>
      </p:sp>
      <p:pic>
        <p:nvPicPr>
          <p:cNvPr id="18434" name="Picture 2" descr="Radiotherapy Fixation Of A Leg sarcoma Treatment - YouTube">
            <a:extLst>
              <a:ext uri="{FF2B5EF4-FFF2-40B4-BE49-F238E27FC236}">
                <a16:creationId xmlns:a16="http://schemas.microsoft.com/office/drawing/2014/main" id="{F21E0CFD-F3B6-4B07-8D92-07EB7AD4AA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450050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Radiotherapy for Soft Tissue Sarcoma of the Proximal Lower Extremity">
            <a:extLst>
              <a:ext uri="{FF2B5EF4-FFF2-40B4-BE49-F238E27FC236}">
                <a16:creationId xmlns:a16="http://schemas.microsoft.com/office/drawing/2014/main" id="{A2667286-59B5-4A7F-9977-38D043EE6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92378"/>
            <a:ext cx="3527926" cy="585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913454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456B06B-AE7A-4C5E-B568-70027F403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Ακτινοθεραπεία-Ακινητοποίηση</a:t>
            </a:r>
          </a:p>
        </p:txBody>
      </p:sp>
      <p:pic>
        <p:nvPicPr>
          <p:cNvPr id="19458" name="Picture 2" descr="Soft Tissue Sarcoma (Excluding Retroperitoneum) | Oncohema Key">
            <a:extLst>
              <a:ext uri="{FF2B5EF4-FFF2-40B4-BE49-F238E27FC236}">
                <a16:creationId xmlns:a16="http://schemas.microsoft.com/office/drawing/2014/main" id="{027707FA-DB83-4B0D-BA2B-F23D41FFFA1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434480"/>
            <a:ext cx="5832648" cy="218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Therapeutic Facilities - ORFIT (Immobilization Devices) Service Provider  from Guwahati">
            <a:extLst>
              <a:ext uri="{FF2B5EF4-FFF2-40B4-BE49-F238E27FC236}">
                <a16:creationId xmlns:a16="http://schemas.microsoft.com/office/drawing/2014/main" id="{A20A92F7-FA16-4FEA-BF92-E1005182E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21191"/>
            <a:ext cx="5832648" cy="217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17458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arcoma - West Cancer Center">
            <a:extLst>
              <a:ext uri="{FF2B5EF4-FFF2-40B4-BE49-F238E27FC236}">
                <a16:creationId xmlns:a16="http://schemas.microsoft.com/office/drawing/2014/main" id="{469FC4E0-11C0-4536-8ED9-FB3D5440C8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724128" cy="572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75323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B39E177-8C56-4BFD-AB89-1171F820F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Ακινητοποίηση για ΑΚΘ</a:t>
            </a:r>
          </a:p>
        </p:txBody>
      </p:sp>
      <p:pic>
        <p:nvPicPr>
          <p:cNvPr id="4" name="Picture 4" descr="Measuring Interfractional and Intrafractional Motion With Cone Beam  Computed Tomography and an Optical Localization System for Lower Extremity  Soft Tissue Sarcoma Patients Treated With Preoperative Intensity-Modulated  Radiation Therapy - International ...">
            <a:extLst>
              <a:ext uri="{FF2B5EF4-FFF2-40B4-BE49-F238E27FC236}">
                <a16:creationId xmlns:a16="http://schemas.microsoft.com/office/drawing/2014/main" id="{A54B2AD6-5C14-4AE6-A12C-97C8E6C655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738" y="1925960"/>
            <a:ext cx="4997590" cy="471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574471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C4F3FE-75FB-4DE8-850C-66D3DBC3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512064"/>
            <a:ext cx="7931224" cy="1188744"/>
          </a:xfrm>
        </p:spPr>
        <p:txBody>
          <a:bodyPr/>
          <a:lstStyle/>
          <a:p>
            <a:r>
              <a:rPr lang="el-GR" dirty="0"/>
              <a:t>Σχηματικός Τρόπος σχεδιασμού ΑΚΘ</a:t>
            </a:r>
          </a:p>
        </p:txBody>
      </p:sp>
      <p:pic>
        <p:nvPicPr>
          <p:cNvPr id="22530" name="Picture 2" descr="Treatment of ewing's sarcoma">
            <a:extLst>
              <a:ext uri="{FF2B5EF4-FFF2-40B4-BE49-F238E27FC236}">
                <a16:creationId xmlns:a16="http://schemas.microsoft.com/office/drawing/2014/main" id="{5A0860C9-4E49-4B4F-94AA-AC63F96928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1789112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643686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EAE9635-3C4A-4BEB-9C05-A522AF690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1404768"/>
          </a:xfrm>
        </p:spPr>
        <p:txBody>
          <a:bodyPr/>
          <a:lstStyle/>
          <a:p>
            <a:r>
              <a:rPr lang="en-US" dirty="0"/>
              <a:t>Simulator –</a:t>
            </a:r>
            <a:r>
              <a:rPr lang="el-GR" dirty="0"/>
              <a:t> εξομοιωτής-</a:t>
            </a:r>
            <a:r>
              <a:rPr lang="el-GR" sz="1800" dirty="0"/>
              <a:t>εντοπιστική ακτινογραφία </a:t>
            </a:r>
            <a:r>
              <a:rPr lang="el-GR" sz="2400" dirty="0"/>
              <a:t> </a:t>
            </a:r>
            <a:r>
              <a:rPr lang="el-GR" dirty="0"/>
              <a:t> </a:t>
            </a:r>
          </a:p>
        </p:txBody>
      </p:sp>
      <p:pic>
        <p:nvPicPr>
          <p:cNvPr id="21506" name="Picture 2" descr="Extremity Soft Tissue Sarcoma | SpringerLink">
            <a:extLst>
              <a:ext uri="{FF2B5EF4-FFF2-40B4-BE49-F238E27FC236}">
                <a16:creationId xmlns:a16="http://schemas.microsoft.com/office/drawing/2014/main" id="{25036EBD-C1BD-4842-9DA0-8A3E6694336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780928"/>
            <a:ext cx="7772400" cy="243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484333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1978B0-8A76-4825-8D48-33682712D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IMRT </a:t>
            </a:r>
            <a:r>
              <a:rPr lang="el-GR" dirty="0"/>
              <a:t>ΑΚΘ</a:t>
            </a:r>
          </a:p>
        </p:txBody>
      </p:sp>
      <p:pic>
        <p:nvPicPr>
          <p:cNvPr id="23554" name="Picture 2" descr="Application of IMRT in adjuvant treatment of soft tissue sarcomas of the  thigh—Preliminary results - ScienceDirect">
            <a:extLst>
              <a:ext uri="{FF2B5EF4-FFF2-40B4-BE49-F238E27FC236}">
                <a16:creationId xmlns:a16="http://schemas.microsoft.com/office/drawing/2014/main" id="{9B928F1E-134E-406C-91AB-11F1DF5D54D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629" y="2204864"/>
            <a:ext cx="633670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95965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6C42179-D1F6-43D7-A5F0-B78601447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IMRT </a:t>
            </a:r>
            <a:r>
              <a:rPr lang="en-US" dirty="0" err="1"/>
              <a:t>Vmat</a:t>
            </a:r>
            <a:endParaRPr lang="el-GR" dirty="0"/>
          </a:p>
        </p:txBody>
      </p:sp>
      <p:pic>
        <p:nvPicPr>
          <p:cNvPr id="24578" name="Picture 2" descr="Innovative radiotherapy of sarcoma: Proton beam radiation - ScienceDirect">
            <a:extLst>
              <a:ext uri="{FF2B5EF4-FFF2-40B4-BE49-F238E27FC236}">
                <a16:creationId xmlns:a16="http://schemas.microsoft.com/office/drawing/2014/main" id="{5EA44D79-126C-4D90-9D65-5EE040E90E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35" y="1426464"/>
            <a:ext cx="4442990" cy="3185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Approaches to Treatment of Chest Wall Sarcomas – Consult QD">
            <a:extLst>
              <a:ext uri="{FF2B5EF4-FFF2-40B4-BE49-F238E27FC236}">
                <a16:creationId xmlns:a16="http://schemas.microsoft.com/office/drawing/2014/main" id="{A37D0C47-831F-4ED1-8A14-18413F1BA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471" y="3789040"/>
            <a:ext cx="4158751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2112519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4C8E72D-60FA-43B8-94BE-917F0965C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planning IMRT </a:t>
            </a:r>
            <a:r>
              <a:rPr lang="en-US" dirty="0" err="1"/>
              <a:t>Vmat</a:t>
            </a:r>
            <a:endParaRPr lang="el-GR" dirty="0"/>
          </a:p>
        </p:txBody>
      </p:sp>
      <p:pic>
        <p:nvPicPr>
          <p:cNvPr id="25602" name="Picture 2" descr="Impressive response and longterm survival in a patient with metastatic  extraskeletal myxoid chondrosarcoma treated with radiotherapy and  trabectedin: a synergistic activity">
            <a:extLst>
              <a:ext uri="{FF2B5EF4-FFF2-40B4-BE49-F238E27FC236}">
                <a16:creationId xmlns:a16="http://schemas.microsoft.com/office/drawing/2014/main" id="{D252752C-FD64-47A1-9473-4E81D69431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12" y="1426464"/>
            <a:ext cx="4040088" cy="310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Pelvic Ewing sarcomas | SpringerLink">
            <a:extLst>
              <a:ext uri="{FF2B5EF4-FFF2-40B4-BE49-F238E27FC236}">
                <a16:creationId xmlns:a16="http://schemas.microsoft.com/office/drawing/2014/main" id="{0D40DFB6-2078-414A-ADEF-D5040D220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234" y="4365104"/>
            <a:ext cx="563820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46269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3B23AE5-F456-4675-B093-49E04653B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IMRT </a:t>
            </a:r>
            <a:r>
              <a:rPr lang="el-GR" dirty="0"/>
              <a:t>σε συμπληρωματική ΑΚΘ </a:t>
            </a:r>
            <a:r>
              <a:rPr lang="el-GR" dirty="0" err="1"/>
              <a:t>οπισθοπεριτοναϊκού</a:t>
            </a:r>
            <a:r>
              <a:rPr lang="el-GR" dirty="0"/>
              <a:t> </a:t>
            </a:r>
            <a:r>
              <a:rPr lang="en-US" dirty="0"/>
              <a:t>Sa</a:t>
            </a:r>
            <a:endParaRPr lang="el-GR" dirty="0"/>
          </a:p>
        </p:txBody>
      </p:sp>
      <p:pic>
        <p:nvPicPr>
          <p:cNvPr id="26626" name="Picture 2" descr="IMRT or conformal radiotherapy for adjuvant treatment of retroperitoneal  sarcoma? | Semantic Scholar">
            <a:extLst>
              <a:ext uri="{FF2B5EF4-FFF2-40B4-BE49-F238E27FC236}">
                <a16:creationId xmlns:a16="http://schemas.microsoft.com/office/drawing/2014/main" id="{09FDD3BB-B82F-4970-B6BC-44F1678C1F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" r="2722" b="8510"/>
          <a:stretch/>
        </p:blipFill>
        <p:spPr bwMode="auto">
          <a:xfrm>
            <a:off x="154393" y="2204864"/>
            <a:ext cx="8989607" cy="336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153763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Novel rt in sarc2017">
            <a:extLst>
              <a:ext uri="{FF2B5EF4-FFF2-40B4-BE49-F238E27FC236}">
                <a16:creationId xmlns:a16="http://schemas.microsoft.com/office/drawing/2014/main" id="{BC7475AB-5643-4B6C-A596-85D8079F38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24744"/>
            <a:ext cx="5719046" cy="4283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238779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4EF31E4-573F-47FF-9D41-0E62B7EE4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ΑΚΘ</a:t>
            </a:r>
            <a:r>
              <a:rPr lang="en-US" dirty="0"/>
              <a:t> IMRT </a:t>
            </a:r>
            <a:r>
              <a:rPr lang="el-GR" dirty="0"/>
              <a:t> </a:t>
            </a:r>
            <a:r>
              <a:rPr lang="en-US" dirty="0"/>
              <a:t>treatment planning</a:t>
            </a:r>
            <a:endParaRPr lang="el-GR" dirty="0"/>
          </a:p>
        </p:txBody>
      </p:sp>
      <p:pic>
        <p:nvPicPr>
          <p:cNvPr id="28674" name="Picture 2" descr="The Evolving Role of Proton Beam Therapy for Sarcomas">
            <a:extLst>
              <a:ext uri="{FF2B5EF4-FFF2-40B4-BE49-F238E27FC236}">
                <a16:creationId xmlns:a16="http://schemas.microsoft.com/office/drawing/2014/main" id="{12622EA7-DD86-4D2E-8114-9050C1F3DC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63" y="1700808"/>
            <a:ext cx="3776152" cy="228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6" name="Picture 4" descr="Efficacy of Postoperative Radiotherapy Using Modern Techniques in Patients  with Retroperitoneal Soft Tissue Sarcoma">
            <a:extLst>
              <a:ext uri="{FF2B5EF4-FFF2-40B4-BE49-F238E27FC236}">
                <a16:creationId xmlns:a16="http://schemas.microsoft.com/office/drawing/2014/main" id="{A4618C9C-5C43-433B-9F80-863E8EB5F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410" y="1426464"/>
            <a:ext cx="4161029" cy="524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884821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71600" y="512064"/>
            <a:ext cx="7715200" cy="684688"/>
          </a:xfrm>
        </p:spPr>
        <p:txBody>
          <a:bodyPr/>
          <a:lstStyle/>
          <a:p>
            <a:r>
              <a:rPr lang="el-GR" sz="2000" b="1" dirty="0">
                <a:latin typeface="Arial" pitchFamily="34" charset="0"/>
                <a:cs typeface="Arial" pitchFamily="34" charset="0"/>
              </a:rPr>
              <a:t>ΠΡΟΓΝΩΣΤΙΚΟΙ  ΠΑΡΑΓΟΝΤΕΣ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914400" y="1196752"/>
            <a:ext cx="7772400" cy="51588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Βαθμός διαφοροποίησης.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5ετης επιβίωση στα υψηλής 98% και 64% στα χαμηλής.</a:t>
            </a:r>
          </a:p>
          <a:p>
            <a:pPr>
              <a:lnSpc>
                <a:spcPct val="150000"/>
              </a:lnSpc>
            </a:pPr>
            <a:r>
              <a:rPr lang="el-G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Μέγεθος του όγκου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, σχετίζεται με τις απομακρυσμένες μεταστάσεις,  ≤ 2,5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cm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 3% σε 60%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≥ 20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cm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l-GR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ΤΝΜ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 σταδιοποίηση.</a:t>
            </a:r>
          </a:p>
          <a:p>
            <a:pPr>
              <a:lnSpc>
                <a:spcPct val="150000"/>
              </a:lnSpc>
            </a:pPr>
            <a:r>
              <a:rPr lang="el-GR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Διηθητική ικανότητα 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ως δείκτης απομακρυσμένων μεταστάσεων (ανοστοϊστοχημεία). </a:t>
            </a:r>
          </a:p>
          <a:p>
            <a:pPr>
              <a:lnSpc>
                <a:spcPct val="150000"/>
              </a:lnSpc>
            </a:pPr>
            <a:r>
              <a:rPr lang="el-GR" sz="1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Ογκογονίδια</a:t>
            </a:r>
            <a:r>
              <a:rPr lang="el-GR" sz="1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( p53, MDM2 ). </a:t>
            </a:r>
          </a:p>
          <a:p>
            <a:pPr>
              <a:lnSpc>
                <a:spcPct val="150000"/>
              </a:lnSpc>
              <a:buNone/>
            </a:pPr>
            <a:r>
              <a:rPr lang="el-GR" sz="1800" i="1" dirty="0">
                <a:latin typeface="Arial" pitchFamily="34" charset="0"/>
                <a:cs typeface="Arial" pitchFamily="34" charset="0"/>
              </a:rPr>
              <a:t>Για την καλύτερη δυνατή πρόγνωση είναι πολύ σημαντική η συνεκτίμηση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:</a:t>
            </a:r>
            <a:r>
              <a:rPr lang="el-GR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800" i="1" dirty="0">
                <a:latin typeface="Arial" pitchFamily="34" charset="0"/>
                <a:cs typeface="Arial" pitchFamily="34" charset="0"/>
              </a:rPr>
              <a:t> </a:t>
            </a:r>
            <a:r>
              <a:rPr lang="el-GR" sz="1800" i="1" dirty="0">
                <a:latin typeface="Arial" pitchFamily="34" charset="0"/>
                <a:cs typeface="Arial" pitchFamily="34" charset="0"/>
              </a:rPr>
              <a:t>-ιστολογικού τύπου,  -κλινικής εικόνας, -ανταπόκρισης στη θεραπεία.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6580963-9947-4C21-96C4-0BF1E6A53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Σαρκώματα των οστών  </a:t>
            </a:r>
          </a:p>
        </p:txBody>
      </p:sp>
      <p:pic>
        <p:nvPicPr>
          <p:cNvPr id="10242" name="Picture 2" descr="July Is Sarcoma/Bone Cancer Awareness Month! - CONQUER: the patient voice">
            <a:extLst>
              <a:ext uri="{FF2B5EF4-FFF2-40B4-BE49-F238E27FC236}">
                <a16:creationId xmlns:a16="http://schemas.microsoft.com/office/drawing/2014/main" id="{65F4ECBF-4535-41CF-B7D9-C96E8276E5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98" b="10479"/>
          <a:stretch/>
        </p:blipFill>
        <p:spPr bwMode="auto">
          <a:xfrm>
            <a:off x="1375881" y="1772816"/>
            <a:ext cx="684943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874320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Φωλιά περιστεριού με παπαρούνες από το Μνημείο Πεσόντων στην Αυστραλία |  Έθνος">
            <a:extLst>
              <a:ext uri="{FF2B5EF4-FFF2-40B4-BE49-F238E27FC236}">
                <a16:creationId xmlns:a16="http://schemas.microsoft.com/office/drawing/2014/main" id="{A6D4F2A9-F5A9-4CA0-AF28-4AAA941A43B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8208912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91058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verything about bone cancer from best cancer doctor in Delhi">
            <a:extLst>
              <a:ext uri="{FF2B5EF4-FFF2-40B4-BE49-F238E27FC236}">
                <a16:creationId xmlns:a16="http://schemas.microsoft.com/office/drawing/2014/main" id="{C67D52A1-26AF-433E-8205-6458A86281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848" y="1340768"/>
            <a:ext cx="7033567" cy="4680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964448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92DE3C-3D02-40AB-AB51-E8A5FDE06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Οστεοσαρκώματα </a:t>
            </a:r>
          </a:p>
        </p:txBody>
      </p:sp>
      <p:pic>
        <p:nvPicPr>
          <p:cNvPr id="7170" name="Picture 2" descr="Όγκοι στην Ορθοπαιδική - Hand Surgery">
            <a:extLst>
              <a:ext uri="{FF2B5EF4-FFF2-40B4-BE49-F238E27FC236}">
                <a16:creationId xmlns:a16="http://schemas.microsoft.com/office/drawing/2014/main" id="{BA9341E9-33FC-4309-B61F-B4016ED0CC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416249" cy="322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Καρκίνος των οστών. Ποια τα συμπτώματα; Οστεοσάρκωμα, σάρκωμα Ewing,  χονδροσάρκωμα - EPIRUS TV NEWS">
            <a:extLst>
              <a:ext uri="{FF2B5EF4-FFF2-40B4-BE49-F238E27FC236}">
                <a16:creationId xmlns:a16="http://schemas.microsoft.com/office/drawing/2014/main" id="{99F8675C-2FA2-41CA-8658-AD3EC5D67F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7"/>
          <a:stretch/>
        </p:blipFill>
        <p:spPr bwMode="auto">
          <a:xfrm>
            <a:off x="3203848" y="2060849"/>
            <a:ext cx="372447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10 Σαρκώματα ideas | καρκίνος, υποθυρεοειδισμός, επιληψία">
            <a:extLst>
              <a:ext uri="{FF2B5EF4-FFF2-40B4-BE49-F238E27FC236}">
                <a16:creationId xmlns:a16="http://schemas.microsoft.com/office/drawing/2014/main" id="{E84AD318-21F3-452B-90A7-73BBB5AAB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563" y="3789040"/>
            <a:ext cx="3567208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Καλοήθεις όγκοι των οστών σε παιδιά και εφήβους: σύνοψη των απεικονισ">
            <a:extLst>
              <a:ext uri="{FF2B5EF4-FFF2-40B4-BE49-F238E27FC236}">
                <a16:creationId xmlns:a16="http://schemas.microsoft.com/office/drawing/2014/main" id="{C4DA5C57-A8F4-4A83-92F4-64AA2737E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3669978"/>
            <a:ext cx="2816274" cy="3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67951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F124F2B-2C11-4AE6-B546-537D8A96E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60648"/>
            <a:ext cx="7715200" cy="1165816"/>
          </a:xfrm>
        </p:spPr>
        <p:txBody>
          <a:bodyPr/>
          <a:lstStyle/>
          <a:p>
            <a:r>
              <a:rPr lang="el-GR" sz="2400" dirty="0"/>
              <a:t>Οστεοσάρκωμα μηριαίου στην </a:t>
            </a:r>
            <a:r>
              <a:rPr lang="el-GR" sz="2400" dirty="0" err="1"/>
              <a:t>μετάφυση</a:t>
            </a:r>
            <a:r>
              <a:rPr lang="el-GR" sz="2400" dirty="0"/>
              <a:t>. Στην</a:t>
            </a:r>
            <a:br>
              <a:rPr lang="en-US" sz="2400" dirty="0"/>
            </a:br>
            <a:r>
              <a:rPr lang="el-GR" sz="2400" dirty="0"/>
              <a:t> </a:t>
            </a:r>
            <a:r>
              <a:rPr lang="el-GR" sz="2400" dirty="0" err="1"/>
              <a:t>εικ</a:t>
            </a:r>
            <a:r>
              <a:rPr lang="el-GR" sz="2400" dirty="0"/>
              <a:t>. Α</a:t>
            </a:r>
            <a:r>
              <a:rPr lang="en-US" sz="2400" dirty="0"/>
              <a:t>: </a:t>
            </a:r>
            <a:r>
              <a:rPr lang="el-GR" sz="2400" dirty="0"/>
              <a:t>περιορίζεται εντός του </a:t>
            </a:r>
            <a:r>
              <a:rPr lang="el-GR" sz="2400" dirty="0" err="1"/>
              <a:t>στού</a:t>
            </a:r>
            <a:r>
              <a:rPr lang="el-GR" sz="2400" dirty="0"/>
              <a:t> και στην </a:t>
            </a:r>
            <a:br>
              <a:rPr lang="en-US" sz="2400" dirty="0"/>
            </a:br>
            <a:r>
              <a:rPr lang="el-GR" sz="2400" dirty="0" err="1"/>
              <a:t>εικ</a:t>
            </a:r>
            <a:r>
              <a:rPr lang="el-GR" sz="2400" dirty="0"/>
              <a:t>. Β</a:t>
            </a:r>
            <a:r>
              <a:rPr lang="en-US" sz="2400" dirty="0"/>
              <a:t>:</a:t>
            </a:r>
            <a:r>
              <a:rPr lang="el-GR" sz="2400" dirty="0"/>
              <a:t>εκτεταμένη διήθηση των μαλακών μορίων </a:t>
            </a:r>
          </a:p>
        </p:txBody>
      </p:sp>
      <p:pic>
        <p:nvPicPr>
          <p:cNvPr id="6146" name="Picture 2" descr="Οστά, αρθρώσεις και μαλακά μόρια - ppt κατέβασμα">
            <a:extLst>
              <a:ext uri="{FF2B5EF4-FFF2-40B4-BE49-F238E27FC236}">
                <a16:creationId xmlns:a16="http://schemas.microsoft.com/office/drawing/2014/main" id="{8D242F26-B359-478E-8B72-DB1E32D5FC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3" t="252" r="7184" b="13376"/>
          <a:stretch/>
        </p:blipFill>
        <p:spPr bwMode="auto">
          <a:xfrm>
            <a:off x="2051720" y="1628800"/>
            <a:ext cx="5256584" cy="5096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7501689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ετρό">
  <a:themeElements>
    <a:clrScheme name="Μετρό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Μετρό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Μετρό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751</TotalTime>
  <Words>1561</Words>
  <Application>Microsoft Office PowerPoint</Application>
  <PresentationFormat>Προβολή στην οθόνη (4:3)</PresentationFormat>
  <Paragraphs>242</Paragraphs>
  <Slides>60</Slides>
  <Notes>19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60</vt:i4>
      </vt:variant>
    </vt:vector>
  </HeadingPairs>
  <TitlesOfParts>
    <vt:vector size="69" baseType="lpstr">
      <vt:lpstr>Arial</vt:lpstr>
      <vt:lpstr>Arial Black</vt:lpstr>
      <vt:lpstr>Calibri</vt:lpstr>
      <vt:lpstr>Consolas</vt:lpstr>
      <vt:lpstr>Corbel</vt:lpstr>
      <vt:lpstr>Wingdings</vt:lpstr>
      <vt:lpstr>Wingdings 2</vt:lpstr>
      <vt:lpstr>Wingdings 3</vt:lpstr>
      <vt:lpstr>Μετρό</vt:lpstr>
      <vt:lpstr>ΑΚΤΙΝΟΘΕΡΑΠΕΙΑ ΣΤΑ ΣΑΡΚΩΜΑΤΑ ΜΑΛΑΚΩΝ ΜΟΡΙΩΝ</vt:lpstr>
      <vt:lpstr>ΓΕΝΙΚΑ</vt:lpstr>
      <vt:lpstr> ΣΥΧΝΟΤΕΡΑ  ΣΑΡΚΩΜΑΤΑ</vt:lpstr>
      <vt:lpstr>Συχνότητα σαρκωμάτων ανά εντόπιση </vt:lpstr>
      <vt:lpstr>Παρουσίαση του PowerPoint</vt:lpstr>
      <vt:lpstr>Σαρκώματα των οστών  </vt:lpstr>
      <vt:lpstr>Παρουσίαση του PowerPoint</vt:lpstr>
      <vt:lpstr>Οστεοσαρκώματα </vt:lpstr>
      <vt:lpstr>Οστεοσάρκωμα μηριαίου στην μετάφυση. Στην  εικ. Α: περιορίζεται εντός του στού και στην  εικ. Β:εκτεταμένη διήθηση των μαλακών μορίων </vt:lpstr>
      <vt:lpstr>Παρουσίαση του PowerPoint</vt:lpstr>
      <vt:lpstr>Σάρκωμα μαλακών μορίων</vt:lpstr>
      <vt:lpstr>Λιποσάρκωμα </vt:lpstr>
      <vt:lpstr>Λιποσάρκωμα </vt:lpstr>
      <vt:lpstr>Οπισθοπεριτοναϊκό Σάρκωμα </vt:lpstr>
      <vt:lpstr>Οπισθοπεριτοναϊκό Σάρκωμα </vt:lpstr>
      <vt:lpstr>ΤΡΟΠΟΙ   ΑΚΤΙΝΟΒΟΛΗΣΗΣ</vt:lpstr>
      <vt:lpstr>ΑΠΕΙΚΟΝΙΣΤΙΚΟΣ  ΕΛΕΓΧΟΣ  ΠΡΟ  ΤΗΣ  ΑΚΘ</vt:lpstr>
      <vt:lpstr>ΑΠΕΙΚΟΝΙΣΤΙΚΕΣ  ΕΞΕΤΑΣΕΙΣ  ΠΡΟ ΤΗΣ  ΑΚΘ  σε  ιδιαίτερους  τύπους  σαρκωμάτων</vt:lpstr>
      <vt:lpstr>ΟΠΙΣΘΟΠΕΡΙΤΟΝΑΙΚΑ  ΣΑΡΚΩΜΑΤΑ .  ΑΝΤΙΜΕΤΩΠΙΣΗ</vt:lpstr>
      <vt:lpstr>“Preoperative, Intraoperative, and postoperative Radiation in the treatment of Primary Soft Tissue  sarcoma”  Herman D Suit, Henry J Mankin et al.  Cancer 55:2659-2667,1985</vt:lpstr>
      <vt:lpstr>Παρουσίαση του PowerPoint</vt:lpstr>
      <vt:lpstr>ΘΕΡΑΠΕΙΑ</vt:lpstr>
      <vt:lpstr>ΕΠΙΒΙΩΣΗ  &amp;  ΤΟΠΙΚΟΣ  ΕΛΕΓΧΟΣ  ΤΗΣ  ΝΟΣΟΥ ΜΕ ΠΕΑ-Χ-ΧΜΘ</vt:lpstr>
      <vt:lpstr>Οστεοσάρκωμα </vt:lpstr>
      <vt:lpstr>Παρουσίαση του PowerPoint</vt:lpstr>
      <vt:lpstr>Σάρκωμα μαλακών μορίων στην δεξιά κνήμη. Υποτροπή 3 μήνες μετά από πλημμελή χειρουργική εξαίρεση. Ακολούθησε ανακουφιστική ΑΚΘ.</vt:lpstr>
      <vt:lpstr>synovial sarcoma: Female patient (30 y. old) with synovial sarcoma of the right knee: a) coronar T1-weighted MRI, b) axial T1-weighted and fat saturated MRI with contrast agent, c) clinical picture bevor limb - salvage surgery, d) cross-sections through the resected tumour. </vt:lpstr>
      <vt:lpstr>Χειρουργική αποκατάσταση</vt:lpstr>
      <vt:lpstr>Clear cell sarcoma of soft tissue</vt:lpstr>
      <vt:lpstr>ΕΠΙΠΛΟΚΕΣ</vt:lpstr>
      <vt:lpstr>ΑΜΜΕΣΕΣ  ΕΠΙΠΤΩΣΕΙΣ ΤΗΣ   ΑΚΘ  ΕΠΙ  ΤΟΥ  ΔΕΡΜΑΤΟΣ</vt:lpstr>
      <vt:lpstr>Παρουσίαση του PowerPoint</vt:lpstr>
      <vt:lpstr>Παρουσίαση του PowerPoint</vt:lpstr>
      <vt:lpstr>ΑΚΤΙΝΟΘΕΡΑΠΕΙΑ  ΠΡΟΕΓΧΕΙΡΗΤΙΚΗ  ΑΚΘ ( treatment  planning)</vt:lpstr>
      <vt:lpstr>Παρουσίαση του PowerPoint</vt:lpstr>
      <vt:lpstr>Παρουσίαση του PowerPoint</vt:lpstr>
      <vt:lpstr>ΑΚΤΙΝΟΘΕΡΑΠΕΙΑ</vt:lpstr>
      <vt:lpstr>ΣΥΜΠΕΡΑΣΜΑ</vt:lpstr>
      <vt:lpstr> ΟΔΗΓΙΕΣ  ΠΟΥ  ΜΕΙΩΝΟΥΝ  ΤΙΣ  ΠΑΡΕΝΕΡΓΙΕΣ  ΤΗΣ  ΑΚΘ</vt:lpstr>
      <vt:lpstr>Kaposi Σάρκωμα </vt:lpstr>
      <vt:lpstr>Σάρκωμα Kaposi</vt:lpstr>
      <vt:lpstr>Σάρκωμα Kaposi</vt:lpstr>
      <vt:lpstr>Παρουσίαση του PowerPoint</vt:lpstr>
      <vt:lpstr>Σάρκωμα κοιλιακού τοιχώματος </vt:lpstr>
      <vt:lpstr>Λειομυοσάρκωμα κοιλίας </vt:lpstr>
      <vt:lpstr>Παρουσίαση του PowerPoint</vt:lpstr>
      <vt:lpstr>myxofibrosarcoma. Axial short-tau inversion recovery (A) and postgadolinium fat-suppressed (B) T1-weighted MRIs of the thigh reveal a heterogeneous extremely T2 high signal intensity</vt:lpstr>
      <vt:lpstr>Ακτινοθεραπεία </vt:lpstr>
      <vt:lpstr>Ακτινοθεραπεία-Ακινητοποίηση</vt:lpstr>
      <vt:lpstr>Ακινητοποίηση για ΑΚΘ</vt:lpstr>
      <vt:lpstr>Σχηματικός Τρόπος σχεδιασμού ΑΚΘ</vt:lpstr>
      <vt:lpstr>Simulator – εξομοιωτής-εντοπιστική ακτινογραφία   </vt:lpstr>
      <vt:lpstr>IMRT ΑΚΘ</vt:lpstr>
      <vt:lpstr>IMRT Vmat</vt:lpstr>
      <vt:lpstr>Treatment planning IMRT Vmat</vt:lpstr>
      <vt:lpstr>IMRT σε συμπληρωματική ΑΚΘ οπισθοπεριτοναϊκού Sa</vt:lpstr>
      <vt:lpstr>Παρουσίαση του PowerPoint</vt:lpstr>
      <vt:lpstr>ΑΚΘ IMRT  treatment planning</vt:lpstr>
      <vt:lpstr>ΠΡΟΓΝΩΣΤΙΚΟΙ  ΠΑΡΑΓΟΝΤΕΣ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ΑΚΤΙΝΟΘΕΡΑΠΕΙΑ ΣΤΑ ΣΑΡΚΩΜΑΤΑ ΜΑΛΑΚΩΝ ΜΟΡΙΩΝ</dc:title>
  <dc:creator>Ersi</dc:creator>
  <cp:lastModifiedBy>UNIWA</cp:lastModifiedBy>
  <cp:revision>192</cp:revision>
  <dcterms:created xsi:type="dcterms:W3CDTF">2011-12-07T20:03:28Z</dcterms:created>
  <dcterms:modified xsi:type="dcterms:W3CDTF">2024-05-26T10:47:45Z</dcterms:modified>
</cp:coreProperties>
</file>