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7" r:id="rId1"/>
  </p:sldMasterIdLst>
  <p:notesMasterIdLst>
    <p:notesMasterId r:id="rId47"/>
  </p:notesMasterIdLst>
  <p:sldIdLst>
    <p:sldId id="256" r:id="rId2"/>
    <p:sldId id="259" r:id="rId3"/>
    <p:sldId id="300" r:id="rId4"/>
    <p:sldId id="297" r:id="rId5"/>
    <p:sldId id="260" r:id="rId6"/>
    <p:sldId id="262" r:id="rId7"/>
    <p:sldId id="265" r:id="rId8"/>
    <p:sldId id="266" r:id="rId9"/>
    <p:sldId id="263" r:id="rId10"/>
    <p:sldId id="264" r:id="rId11"/>
    <p:sldId id="267" r:id="rId12"/>
    <p:sldId id="268" r:id="rId13"/>
    <p:sldId id="269" r:id="rId14"/>
    <p:sldId id="306" r:id="rId15"/>
    <p:sldId id="272" r:id="rId16"/>
    <p:sldId id="278" r:id="rId17"/>
    <p:sldId id="273" r:id="rId18"/>
    <p:sldId id="302" r:id="rId19"/>
    <p:sldId id="309" r:id="rId20"/>
    <p:sldId id="313" r:id="rId21"/>
    <p:sldId id="315" r:id="rId22"/>
    <p:sldId id="317" r:id="rId23"/>
    <p:sldId id="311" r:id="rId24"/>
    <p:sldId id="310" r:id="rId25"/>
    <p:sldId id="274" r:id="rId26"/>
    <p:sldId id="275" r:id="rId27"/>
    <p:sldId id="276" r:id="rId28"/>
    <p:sldId id="303" r:id="rId29"/>
    <p:sldId id="282" r:id="rId30"/>
    <p:sldId id="287" r:id="rId31"/>
    <p:sldId id="283" r:id="rId32"/>
    <p:sldId id="284" r:id="rId33"/>
    <p:sldId id="286" r:id="rId34"/>
    <p:sldId id="295" r:id="rId35"/>
    <p:sldId id="288" r:id="rId36"/>
    <p:sldId id="289" r:id="rId37"/>
    <p:sldId id="290" r:id="rId38"/>
    <p:sldId id="314" r:id="rId39"/>
    <p:sldId id="291" r:id="rId40"/>
    <p:sldId id="316" r:id="rId41"/>
    <p:sldId id="292" r:id="rId42"/>
    <p:sldId id="293" r:id="rId43"/>
    <p:sldId id="296" r:id="rId44"/>
    <p:sldId id="301" r:id="rId45"/>
    <p:sldId id="307"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kool" initials="N" lastIdx="2" clrIdx="0">
    <p:extLst>
      <p:ext uri="{19B8F6BF-5375-455C-9EA6-DF929625EA0E}">
        <p15:presenceInfo xmlns:p15="http://schemas.microsoft.com/office/powerpoint/2012/main" userId="Nikoo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Στυλ με θέμα 1 - Έμφαση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Στυλ με θέμα 1 - Έμφαση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44" autoAdjust="0"/>
    <p:restoredTop sz="92818" autoAdjust="0"/>
  </p:normalViewPr>
  <p:slideViewPr>
    <p:cSldViewPr snapToGrid="0">
      <p:cViewPr varScale="1">
        <p:scale>
          <a:sx n="79" d="100"/>
          <a:sy n="79" d="100"/>
        </p:scale>
        <p:origin x="1008"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DD408A-4D44-4092-B880-2456AE5AAD75}" type="datetimeFigureOut">
              <a:rPr lang="el-GR" smtClean="0"/>
              <a:t>14/3/2024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72DDBE-F5CE-4411-A58D-1E991DCFC9E6}" type="slidenum">
              <a:rPr lang="el-GR" smtClean="0"/>
              <a:t>‹#›</a:t>
            </a:fld>
            <a:endParaRPr lang="el-GR"/>
          </a:p>
        </p:txBody>
      </p:sp>
    </p:spTree>
    <p:extLst>
      <p:ext uri="{BB962C8B-B14F-4D97-AF65-F5344CB8AC3E}">
        <p14:creationId xmlns:p14="http://schemas.microsoft.com/office/powerpoint/2010/main" val="3138498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072DDBE-F5CE-4411-A58D-1E991DCFC9E6}" type="slidenum">
              <a:rPr lang="el-GR" smtClean="0"/>
              <a:t>1</a:t>
            </a:fld>
            <a:endParaRPr lang="el-GR"/>
          </a:p>
        </p:txBody>
      </p:sp>
    </p:spTree>
    <p:extLst>
      <p:ext uri="{BB962C8B-B14F-4D97-AF65-F5344CB8AC3E}">
        <p14:creationId xmlns:p14="http://schemas.microsoft.com/office/powerpoint/2010/main" val="3939949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dirty="0">
                <a:solidFill>
                  <a:schemeClr val="tx1"/>
                </a:solidFill>
                <a:effectLst/>
                <a:latin typeface="+mn-lt"/>
                <a:ea typeface="+mn-ea"/>
                <a:cs typeface="+mn-cs"/>
              </a:rPr>
              <a:t>Η ολοκληρωμένη διάγνωση των λεμφωμάτων απαιτεί μια σειρά από κλινικές εξετάσεις λόγω της μεγάλης ετερογένειας που εμφανίζουν τα λεμφώματα .</a:t>
            </a:r>
            <a:endParaRPr lang="el-GR" dirty="0"/>
          </a:p>
        </p:txBody>
      </p:sp>
      <p:sp>
        <p:nvSpPr>
          <p:cNvPr id="4" name="Θέση αριθμού διαφάνειας 3"/>
          <p:cNvSpPr>
            <a:spLocks noGrp="1"/>
          </p:cNvSpPr>
          <p:nvPr>
            <p:ph type="sldNum" sz="quarter" idx="5"/>
          </p:nvPr>
        </p:nvSpPr>
        <p:spPr/>
        <p:txBody>
          <a:bodyPr/>
          <a:lstStyle/>
          <a:p>
            <a:fld id="{0072DDBE-F5CE-4411-A58D-1E991DCFC9E6}" type="slidenum">
              <a:rPr lang="el-GR" smtClean="0"/>
              <a:t>12</a:t>
            </a:fld>
            <a:endParaRPr lang="el-GR"/>
          </a:p>
        </p:txBody>
      </p:sp>
    </p:spTree>
    <p:extLst>
      <p:ext uri="{BB962C8B-B14F-4D97-AF65-F5344CB8AC3E}">
        <p14:creationId xmlns:p14="http://schemas.microsoft.com/office/powerpoint/2010/main" val="2836735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Η ογκώδης (Χ) νόσος, κυρίως στο </a:t>
            </a:r>
            <a:r>
              <a:rPr lang="el-GR" sz="1200" kern="1200" dirty="0" err="1">
                <a:solidFill>
                  <a:schemeClr val="tx1"/>
                </a:solidFill>
                <a:effectLst/>
                <a:latin typeface="+mn-lt"/>
                <a:ea typeface="+mn-ea"/>
                <a:cs typeface="+mn-cs"/>
              </a:rPr>
              <a:t>μεσοθωράκιο</a:t>
            </a:r>
            <a:r>
              <a:rPr lang="el-GR" sz="1200" kern="1200" dirty="0">
                <a:solidFill>
                  <a:schemeClr val="tx1"/>
                </a:solidFill>
                <a:effectLst/>
                <a:latin typeface="+mn-lt"/>
                <a:ea typeface="+mn-ea"/>
                <a:cs typeface="+mn-cs"/>
              </a:rPr>
              <a:t>, συσχετίζεται με μεγαλύτερο κίνδυνο υποτροπής μετά από θεραπεία. </a:t>
            </a:r>
          </a:p>
          <a:p>
            <a:endParaRPr lang="el-GR" dirty="0"/>
          </a:p>
        </p:txBody>
      </p:sp>
      <p:sp>
        <p:nvSpPr>
          <p:cNvPr id="4" name="Θέση αριθμού διαφάνειας 3"/>
          <p:cNvSpPr>
            <a:spLocks noGrp="1"/>
          </p:cNvSpPr>
          <p:nvPr>
            <p:ph type="sldNum" sz="quarter" idx="5"/>
          </p:nvPr>
        </p:nvSpPr>
        <p:spPr/>
        <p:txBody>
          <a:bodyPr/>
          <a:lstStyle/>
          <a:p>
            <a:fld id="{0072DDBE-F5CE-4411-A58D-1E991DCFC9E6}" type="slidenum">
              <a:rPr lang="el-GR" smtClean="0"/>
              <a:t>13</a:t>
            </a:fld>
            <a:endParaRPr lang="el-GR"/>
          </a:p>
        </p:txBody>
      </p:sp>
    </p:spTree>
    <p:extLst>
      <p:ext uri="{BB962C8B-B14F-4D97-AF65-F5344CB8AC3E}">
        <p14:creationId xmlns:p14="http://schemas.microsoft.com/office/powerpoint/2010/main" val="3584752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1. αφορά πολλαπλές περιοχές προσβεβλημένων και μη λεμφαδένων</a:t>
            </a:r>
            <a:endParaRPr lang="en-US" dirty="0">
              <a:solidFill>
                <a:schemeClr val="accent2">
                  <a:lumMod val="50000"/>
                </a:schemeClr>
              </a:solidFill>
            </a:endParaRPr>
          </a:p>
          <a:p>
            <a:r>
              <a:rPr lang="el-GR" dirty="0"/>
              <a:t>2. όλες τις λεμφαδενικές ομάδες αμφίπλευρα του διαφράγματος</a:t>
            </a: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3. αφορά όλους τους λεμφαδένες  αμφότερα του διαφράγματος εκτός των πυελικών λεμφαδένων(λαγόνιοι, βουβωνικοί, μηριαίοι)</a:t>
            </a:r>
          </a:p>
          <a:p>
            <a:r>
              <a:rPr lang="el-GR" dirty="0"/>
              <a:t>4. τραχηλικοί/υπερκλείδιοι, υποκλείδιοι, υπογνάθιοι,  μασχαλιαίοι, </a:t>
            </a:r>
            <a:r>
              <a:rPr lang="el-GR" dirty="0" err="1"/>
              <a:t>μεσοθωρακίου</a:t>
            </a:r>
            <a:r>
              <a:rPr lang="el-GR" dirty="0"/>
              <a:t> και άμφω πυλαίοι</a:t>
            </a:r>
          </a:p>
          <a:p>
            <a:r>
              <a:rPr lang="el-GR" dirty="0"/>
              <a:t>5. </a:t>
            </a:r>
            <a:r>
              <a:rPr lang="el-GR" dirty="0" err="1"/>
              <a:t>παραορτικοί</a:t>
            </a:r>
            <a:r>
              <a:rPr lang="el-GR" dirty="0"/>
              <a:t>, άμφω λαγόνιοι/βουβωνικοί/μηριαίοι συμπεριλαμβανομένου του σπληνός ή όχι.</a:t>
            </a:r>
          </a:p>
          <a:p>
            <a:r>
              <a:rPr lang="el-GR" dirty="0"/>
              <a:t>6. την προσβεβλημένη περιοχή λεμφαδένων και την παρακείμενη ΜΗ διηθημένη περιοχή αυτών </a:t>
            </a:r>
          </a:p>
        </p:txBody>
      </p:sp>
      <p:sp>
        <p:nvSpPr>
          <p:cNvPr id="4" name="Θέση αριθμού διαφάνειας 3"/>
          <p:cNvSpPr>
            <a:spLocks noGrp="1"/>
          </p:cNvSpPr>
          <p:nvPr>
            <p:ph type="sldNum" sz="quarter" idx="5"/>
          </p:nvPr>
        </p:nvSpPr>
        <p:spPr/>
        <p:txBody>
          <a:bodyPr/>
          <a:lstStyle/>
          <a:p>
            <a:fld id="{0072DDBE-F5CE-4411-A58D-1E991DCFC9E6}" type="slidenum">
              <a:rPr lang="el-GR" smtClean="0"/>
              <a:t>25</a:t>
            </a:fld>
            <a:endParaRPr lang="el-GR"/>
          </a:p>
        </p:txBody>
      </p:sp>
    </p:spTree>
    <p:extLst>
      <p:ext uri="{BB962C8B-B14F-4D97-AF65-F5344CB8AC3E}">
        <p14:creationId xmlns:p14="http://schemas.microsoft.com/office/powerpoint/2010/main" val="1115031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Α καθώς δεν συνοδεύονται από  συμπτώματα,</a:t>
            </a:r>
          </a:p>
        </p:txBody>
      </p:sp>
      <p:sp>
        <p:nvSpPr>
          <p:cNvPr id="4" name="Θέση αριθμού διαφάνειας 3"/>
          <p:cNvSpPr>
            <a:spLocks noGrp="1"/>
          </p:cNvSpPr>
          <p:nvPr>
            <p:ph type="sldNum" sz="quarter" idx="5"/>
          </p:nvPr>
        </p:nvSpPr>
        <p:spPr/>
        <p:txBody>
          <a:bodyPr/>
          <a:lstStyle/>
          <a:p>
            <a:fld id="{0072DDBE-F5CE-4411-A58D-1E991DCFC9E6}" type="slidenum">
              <a:rPr lang="el-GR" smtClean="0"/>
              <a:t>27</a:t>
            </a:fld>
            <a:endParaRPr lang="el-GR"/>
          </a:p>
        </p:txBody>
      </p:sp>
    </p:spTree>
    <p:extLst>
      <p:ext uri="{BB962C8B-B14F-4D97-AF65-F5344CB8AC3E}">
        <p14:creationId xmlns:p14="http://schemas.microsoft.com/office/powerpoint/2010/main" val="3506079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072DDBE-F5CE-4411-A58D-1E991DCFC9E6}" type="slidenum">
              <a:rPr lang="el-GR" smtClean="0"/>
              <a:t>29</a:t>
            </a:fld>
            <a:endParaRPr lang="el-GR"/>
          </a:p>
        </p:txBody>
      </p:sp>
    </p:spTree>
    <p:extLst>
      <p:ext uri="{BB962C8B-B14F-4D97-AF65-F5344CB8AC3E}">
        <p14:creationId xmlns:p14="http://schemas.microsoft.com/office/powerpoint/2010/main" val="3518639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Πολλαπλές περιοχές διηθημένων ή όχι λεμφαδένων.</a:t>
            </a:r>
          </a:p>
        </p:txBody>
      </p:sp>
      <p:sp>
        <p:nvSpPr>
          <p:cNvPr id="4" name="Θέση αριθμού διαφάνειας 3"/>
          <p:cNvSpPr>
            <a:spLocks noGrp="1"/>
          </p:cNvSpPr>
          <p:nvPr>
            <p:ph type="sldNum" sz="quarter" idx="5"/>
          </p:nvPr>
        </p:nvSpPr>
        <p:spPr/>
        <p:txBody>
          <a:bodyPr/>
          <a:lstStyle/>
          <a:p>
            <a:fld id="{0072DDBE-F5CE-4411-A58D-1E991DCFC9E6}" type="slidenum">
              <a:rPr lang="el-GR" smtClean="0"/>
              <a:t>31</a:t>
            </a:fld>
            <a:endParaRPr lang="el-GR"/>
          </a:p>
        </p:txBody>
      </p:sp>
    </p:spTree>
    <p:extLst>
      <p:ext uri="{BB962C8B-B14F-4D97-AF65-F5344CB8AC3E}">
        <p14:creationId xmlns:p14="http://schemas.microsoft.com/office/powerpoint/2010/main" val="3555815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Το ανώτερο όριο του πεδίου βρίσκεται στο κάτω μέρος του κλάδου της κάτω γνάθου και της μαστοειδής απόφυσης. Το κατώτερο όριο, το οποίο μπορεί να ποικίλει ανάλογα με την έκταση της ενδοθωρακικής ασθένειας, είναι κοντά στην αρχή του διαφράγματος. Τα πλάγια όρια του πεδίου περιέχουν μεγάλη έκταση από τις μασχάλες και εκτείνεται πέρα από τις κεφαλές των </a:t>
            </a:r>
            <a:r>
              <a:rPr lang="el-GR" sz="1200" kern="1200" dirty="0" err="1">
                <a:solidFill>
                  <a:schemeClr val="tx1"/>
                </a:solidFill>
                <a:effectLst/>
                <a:latin typeface="+mn-lt"/>
                <a:ea typeface="+mn-ea"/>
                <a:cs typeface="+mn-cs"/>
              </a:rPr>
              <a:t>βραχιονίων</a:t>
            </a:r>
            <a:r>
              <a:rPr lang="el-GR" sz="1200" kern="1200" dirty="0">
                <a:solidFill>
                  <a:schemeClr val="tx1"/>
                </a:solidFill>
                <a:effectLst/>
                <a:latin typeface="+mn-lt"/>
                <a:ea typeface="+mn-ea"/>
                <a:cs typeface="+mn-cs"/>
              </a:rPr>
              <a:t>.</a:t>
            </a:r>
          </a:p>
          <a:p>
            <a:endParaRPr lang="el-GR" dirty="0"/>
          </a:p>
        </p:txBody>
      </p:sp>
      <p:sp>
        <p:nvSpPr>
          <p:cNvPr id="4" name="Θέση αριθμού διαφάνειας 3"/>
          <p:cNvSpPr>
            <a:spLocks noGrp="1"/>
          </p:cNvSpPr>
          <p:nvPr>
            <p:ph type="sldNum" sz="quarter" idx="5"/>
          </p:nvPr>
        </p:nvSpPr>
        <p:spPr/>
        <p:txBody>
          <a:bodyPr/>
          <a:lstStyle/>
          <a:p>
            <a:fld id="{0072DDBE-F5CE-4411-A58D-1E991DCFC9E6}" type="slidenum">
              <a:rPr lang="el-GR" smtClean="0"/>
              <a:t>32</a:t>
            </a:fld>
            <a:endParaRPr lang="el-GR"/>
          </a:p>
        </p:txBody>
      </p:sp>
    </p:spTree>
    <p:extLst>
      <p:ext uri="{BB962C8B-B14F-4D97-AF65-F5344CB8AC3E}">
        <p14:creationId xmlns:p14="http://schemas.microsoft.com/office/powerpoint/2010/main" val="2874248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Μανδύα: </a:t>
            </a:r>
            <a:r>
              <a:rPr lang="el-GR" dirty="0" err="1"/>
              <a:t>ευρυτερο</a:t>
            </a:r>
            <a:r>
              <a:rPr lang="el-GR" dirty="0"/>
              <a:t> </a:t>
            </a:r>
            <a:r>
              <a:rPr lang="el-GR" dirty="0" err="1"/>
              <a:t>πεδιο,αφορα</a:t>
            </a:r>
            <a:r>
              <a:rPr lang="el-GR" dirty="0"/>
              <a:t> </a:t>
            </a:r>
            <a:r>
              <a:rPr lang="el-GR" dirty="0" err="1"/>
              <a:t>πολλαπλες</a:t>
            </a:r>
            <a:r>
              <a:rPr lang="el-GR" dirty="0"/>
              <a:t> </a:t>
            </a:r>
            <a:r>
              <a:rPr lang="el-GR" dirty="0" err="1"/>
              <a:t>περιοχες</a:t>
            </a:r>
            <a:r>
              <a:rPr lang="el-GR" dirty="0"/>
              <a:t> στο </a:t>
            </a:r>
            <a:r>
              <a:rPr lang="el-GR" dirty="0" err="1"/>
              <a:t>ανω</a:t>
            </a:r>
            <a:r>
              <a:rPr lang="el-GR" dirty="0"/>
              <a:t> </a:t>
            </a:r>
            <a:r>
              <a:rPr lang="el-GR" dirty="0" err="1"/>
              <a:t>μισο</a:t>
            </a:r>
            <a:r>
              <a:rPr lang="el-GR" dirty="0"/>
              <a:t> του </a:t>
            </a:r>
            <a:r>
              <a:rPr lang="el-GR" dirty="0" err="1"/>
              <a:t>σωματος</a:t>
            </a:r>
            <a:r>
              <a:rPr lang="el-GR" dirty="0"/>
              <a:t> </a:t>
            </a:r>
            <a:r>
              <a:rPr lang="el-GR" dirty="0" err="1"/>
              <a:t>συνεπως</a:t>
            </a:r>
            <a:r>
              <a:rPr lang="el-GR" dirty="0"/>
              <a:t> δεν </a:t>
            </a:r>
            <a:r>
              <a:rPr lang="el-GR" dirty="0" err="1"/>
              <a:t>παρεχει</a:t>
            </a:r>
            <a:r>
              <a:rPr lang="el-GR" dirty="0"/>
              <a:t> την </a:t>
            </a:r>
            <a:r>
              <a:rPr lang="el-GR" dirty="0" err="1"/>
              <a:t>ιδια</a:t>
            </a:r>
            <a:r>
              <a:rPr lang="el-GR" dirty="0"/>
              <a:t> </a:t>
            </a:r>
            <a:r>
              <a:rPr lang="el-GR" dirty="0" err="1"/>
              <a:t>προστασια</a:t>
            </a:r>
            <a:r>
              <a:rPr lang="el-GR" dirty="0"/>
              <a:t> για τ </a:t>
            </a:r>
            <a:r>
              <a:rPr lang="el-GR" dirty="0" err="1"/>
              <a:t>ΟΑΡς</a:t>
            </a:r>
            <a:r>
              <a:rPr lang="el-GR" dirty="0"/>
              <a:t> </a:t>
            </a:r>
            <a:r>
              <a:rPr lang="el-GR" dirty="0" err="1"/>
              <a:t>αναλογα</a:t>
            </a:r>
            <a:r>
              <a:rPr lang="el-GR" dirty="0"/>
              <a:t> τα μπλοκ ,</a:t>
            </a:r>
            <a:r>
              <a:rPr lang="en-US" dirty="0"/>
              <a:t>IFRT</a:t>
            </a:r>
            <a:r>
              <a:rPr lang="el-GR" dirty="0"/>
              <a:t>: πιο </a:t>
            </a:r>
            <a:r>
              <a:rPr lang="el-GR" dirty="0" err="1"/>
              <a:t>περιορισμενο</a:t>
            </a:r>
            <a:r>
              <a:rPr lang="el-GR" dirty="0"/>
              <a:t> τους </a:t>
            </a:r>
            <a:r>
              <a:rPr lang="el-GR" dirty="0" err="1"/>
              <a:t>προσβεβλημενους</a:t>
            </a:r>
            <a:r>
              <a:rPr lang="el-GR" dirty="0"/>
              <a:t> </a:t>
            </a:r>
            <a:r>
              <a:rPr lang="en-US" dirty="0"/>
              <a:t>LN</a:t>
            </a:r>
            <a:r>
              <a:rPr lang="el-GR" dirty="0"/>
              <a:t> και </a:t>
            </a:r>
            <a:r>
              <a:rPr lang="el-GR" dirty="0" err="1"/>
              <a:t>ολοκληρη</a:t>
            </a:r>
            <a:r>
              <a:rPr lang="el-GR" dirty="0"/>
              <a:t> τη </a:t>
            </a:r>
            <a:r>
              <a:rPr lang="el-GR" dirty="0" err="1"/>
              <a:t>λεμφαδενικη</a:t>
            </a:r>
            <a:r>
              <a:rPr lang="el-GR" dirty="0"/>
              <a:t> </a:t>
            </a:r>
            <a:r>
              <a:rPr lang="el-GR" dirty="0" err="1"/>
              <a:t>ομαδα</a:t>
            </a:r>
            <a:r>
              <a:rPr lang="el-GR" dirty="0"/>
              <a:t>  και το </a:t>
            </a:r>
            <a:r>
              <a:rPr lang="en-US" dirty="0"/>
              <a:t>ISRT</a:t>
            </a:r>
            <a:r>
              <a:rPr lang="el-GR" dirty="0"/>
              <a:t> </a:t>
            </a:r>
            <a:r>
              <a:rPr lang="el-GR" dirty="0" err="1"/>
              <a:t>ακομη</a:t>
            </a:r>
            <a:r>
              <a:rPr lang="el-GR" dirty="0"/>
              <a:t> πιο </a:t>
            </a:r>
            <a:r>
              <a:rPr lang="el-GR" dirty="0" err="1"/>
              <a:t>περιορισμενο</a:t>
            </a:r>
            <a:r>
              <a:rPr lang="el-GR" dirty="0"/>
              <a:t> </a:t>
            </a:r>
            <a:r>
              <a:rPr lang="el-GR" dirty="0" err="1"/>
              <a:t>μικροτερες</a:t>
            </a:r>
            <a:r>
              <a:rPr lang="el-GR" dirty="0"/>
              <a:t> </a:t>
            </a:r>
            <a:r>
              <a:rPr lang="el-GR" dirty="0" err="1"/>
              <a:t>περιοχες</a:t>
            </a:r>
            <a:r>
              <a:rPr lang="el-GR" dirty="0"/>
              <a:t> </a:t>
            </a:r>
            <a:r>
              <a:rPr lang="el-GR" dirty="0" err="1"/>
              <a:t>γυρω</a:t>
            </a:r>
            <a:r>
              <a:rPr lang="el-GR" dirty="0"/>
              <a:t> </a:t>
            </a:r>
            <a:r>
              <a:rPr lang="el-GR" dirty="0" err="1"/>
              <a:t>απ</a:t>
            </a:r>
            <a:r>
              <a:rPr lang="el-GR" dirty="0"/>
              <a:t> τους </a:t>
            </a:r>
            <a:r>
              <a:rPr lang="en-US" dirty="0"/>
              <a:t>LN</a:t>
            </a:r>
            <a:r>
              <a:rPr lang="el-GR" dirty="0"/>
              <a:t> </a:t>
            </a:r>
            <a:r>
              <a:rPr lang="el-GR" dirty="0" err="1"/>
              <a:t>μεγαλυτερη</a:t>
            </a:r>
            <a:r>
              <a:rPr lang="el-GR" dirty="0"/>
              <a:t> </a:t>
            </a:r>
            <a:r>
              <a:rPr lang="el-GR" dirty="0" err="1"/>
              <a:t>ακριβεια</a:t>
            </a:r>
            <a:r>
              <a:rPr lang="el-GR" dirty="0"/>
              <a:t> και </a:t>
            </a:r>
            <a:r>
              <a:rPr lang="el-GR" dirty="0" err="1"/>
              <a:t>μικροτερη</a:t>
            </a:r>
            <a:r>
              <a:rPr lang="el-GR" dirty="0"/>
              <a:t> ακτινική </a:t>
            </a:r>
            <a:r>
              <a:rPr lang="el-GR" dirty="0" err="1"/>
              <a:t>επιβαρυνση</a:t>
            </a:r>
            <a:r>
              <a:rPr lang="el-GR" dirty="0"/>
              <a:t> </a:t>
            </a:r>
            <a:r>
              <a:rPr lang="el-GR" dirty="0" err="1"/>
              <a:t>στν</a:t>
            </a:r>
            <a:r>
              <a:rPr lang="el-GR" dirty="0"/>
              <a:t> </a:t>
            </a:r>
            <a:r>
              <a:rPr lang="el-GR" dirty="0" err="1"/>
              <a:t>εξαταζομενο</a:t>
            </a:r>
            <a:endParaRPr lang="el-GR" dirty="0"/>
          </a:p>
        </p:txBody>
      </p:sp>
      <p:sp>
        <p:nvSpPr>
          <p:cNvPr id="4" name="Θέση αριθμού διαφάνειας 3"/>
          <p:cNvSpPr>
            <a:spLocks noGrp="1"/>
          </p:cNvSpPr>
          <p:nvPr>
            <p:ph type="sldNum" sz="quarter" idx="5"/>
          </p:nvPr>
        </p:nvSpPr>
        <p:spPr/>
        <p:txBody>
          <a:bodyPr/>
          <a:lstStyle/>
          <a:p>
            <a:fld id="{0072DDBE-F5CE-4411-A58D-1E991DCFC9E6}" type="slidenum">
              <a:rPr lang="el-GR" smtClean="0"/>
              <a:t>34</a:t>
            </a:fld>
            <a:endParaRPr lang="el-GR"/>
          </a:p>
        </p:txBody>
      </p:sp>
    </p:spTree>
    <p:extLst>
      <p:ext uri="{BB962C8B-B14F-4D97-AF65-F5344CB8AC3E}">
        <p14:creationId xmlns:p14="http://schemas.microsoft.com/office/powerpoint/2010/main" val="2001954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solidFill>
                  <a:srgbClr val="FF0000"/>
                </a:solidFill>
              </a:rPr>
              <a:t>SSD:</a:t>
            </a:r>
            <a:r>
              <a:rPr lang="el-GR" dirty="0">
                <a:solidFill>
                  <a:srgbClr val="FF0000"/>
                </a:solidFill>
              </a:rPr>
              <a:t> παλιά πρηνή γιατί θεωρούνταν εύκολο ψηλαφώντας </a:t>
            </a:r>
            <a:r>
              <a:rPr lang="el-GR" dirty="0" err="1">
                <a:solidFill>
                  <a:srgbClr val="FF0000"/>
                </a:solidFill>
              </a:rPr>
              <a:t>τηνΟΜΣΣκαι</a:t>
            </a:r>
            <a:r>
              <a:rPr lang="el-GR" dirty="0">
                <a:solidFill>
                  <a:srgbClr val="FF0000"/>
                </a:solidFill>
              </a:rPr>
              <a:t> </a:t>
            </a:r>
            <a:r>
              <a:rPr lang="el-GR" dirty="0" err="1">
                <a:solidFill>
                  <a:srgbClr val="FF0000"/>
                </a:solidFill>
              </a:rPr>
              <a:t>εβαζαν</a:t>
            </a:r>
            <a:r>
              <a:rPr lang="el-GR" dirty="0">
                <a:solidFill>
                  <a:srgbClr val="FF0000"/>
                </a:solidFill>
              </a:rPr>
              <a:t> τ </a:t>
            </a:r>
            <a:r>
              <a:rPr lang="el-GR" dirty="0" err="1">
                <a:solidFill>
                  <a:srgbClr val="FF0000"/>
                </a:solidFill>
              </a:rPr>
              <a:t>πεδιο</a:t>
            </a:r>
            <a:r>
              <a:rPr lang="el-GR" dirty="0">
                <a:solidFill>
                  <a:srgbClr val="FF0000"/>
                </a:solidFill>
              </a:rPr>
              <a:t> των </a:t>
            </a:r>
            <a:r>
              <a:rPr lang="el-GR" dirty="0" err="1">
                <a:solidFill>
                  <a:srgbClr val="FF0000"/>
                </a:solidFill>
              </a:rPr>
              <a:t>παραορτικων</a:t>
            </a:r>
            <a:r>
              <a:rPr lang="el-GR" dirty="0">
                <a:solidFill>
                  <a:srgbClr val="FF0000"/>
                </a:solidFill>
              </a:rPr>
              <a:t> λεμφαδένων </a:t>
            </a:r>
            <a:r>
              <a:rPr lang="el-GR" dirty="0" err="1">
                <a:solidFill>
                  <a:srgbClr val="FF0000"/>
                </a:solidFill>
              </a:rPr>
              <a:t>πλεον</a:t>
            </a:r>
            <a:r>
              <a:rPr lang="el-GR" dirty="0">
                <a:solidFill>
                  <a:srgbClr val="FF0000"/>
                </a:solidFill>
              </a:rPr>
              <a:t> όχι.  </a:t>
            </a:r>
          </a:p>
        </p:txBody>
      </p:sp>
      <p:sp>
        <p:nvSpPr>
          <p:cNvPr id="4" name="Θέση αριθμού διαφάνειας 3"/>
          <p:cNvSpPr>
            <a:spLocks noGrp="1"/>
          </p:cNvSpPr>
          <p:nvPr>
            <p:ph type="sldNum" sz="quarter" idx="5"/>
          </p:nvPr>
        </p:nvSpPr>
        <p:spPr/>
        <p:txBody>
          <a:bodyPr/>
          <a:lstStyle/>
          <a:p>
            <a:fld id="{0072DDBE-F5CE-4411-A58D-1E991DCFC9E6}" type="slidenum">
              <a:rPr lang="el-GR" smtClean="0"/>
              <a:t>35</a:t>
            </a:fld>
            <a:endParaRPr lang="el-GR"/>
          </a:p>
        </p:txBody>
      </p:sp>
    </p:spTree>
    <p:extLst>
      <p:ext uri="{BB962C8B-B14F-4D97-AF65-F5344CB8AC3E}">
        <p14:creationId xmlns:p14="http://schemas.microsoft.com/office/powerpoint/2010/main" val="27196873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Στεφανιαία τομή  που δείχνει την αθροιστική κατανομή της δόσης όλων των πεδίων.</a:t>
            </a:r>
          </a:p>
        </p:txBody>
      </p:sp>
      <p:sp>
        <p:nvSpPr>
          <p:cNvPr id="4" name="Θέση αριθμού διαφάνειας 3"/>
          <p:cNvSpPr>
            <a:spLocks noGrp="1"/>
          </p:cNvSpPr>
          <p:nvPr>
            <p:ph type="sldNum" sz="quarter" idx="5"/>
          </p:nvPr>
        </p:nvSpPr>
        <p:spPr/>
        <p:txBody>
          <a:bodyPr/>
          <a:lstStyle/>
          <a:p>
            <a:fld id="{0072DDBE-F5CE-4411-A58D-1E991DCFC9E6}" type="slidenum">
              <a:rPr lang="el-GR" smtClean="0"/>
              <a:t>36</a:t>
            </a:fld>
            <a:endParaRPr lang="el-GR"/>
          </a:p>
        </p:txBody>
      </p:sp>
    </p:spTree>
    <p:extLst>
      <p:ext uri="{BB962C8B-B14F-4D97-AF65-F5344CB8AC3E}">
        <p14:creationId xmlns:p14="http://schemas.microsoft.com/office/powerpoint/2010/main" val="3067582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dirty="0">
                <a:solidFill>
                  <a:schemeClr val="tx1"/>
                </a:solidFill>
                <a:effectLst/>
                <a:latin typeface="+mn-lt"/>
                <a:ea typeface="+mn-ea"/>
                <a:cs typeface="+mn-cs"/>
              </a:rPr>
              <a:t>Τα λεμφικά στελέχη που παροχετεύουν την υπόλοιπη λέμφο ,ενώνονται στην κοιλιά και πολλές φορές σχηματίζουν την </a:t>
            </a:r>
            <a:r>
              <a:rPr lang="el-GR" sz="1200" kern="1200" dirty="0" err="1">
                <a:solidFill>
                  <a:schemeClr val="tx1"/>
                </a:solidFill>
                <a:effectLst/>
                <a:latin typeface="+mn-lt"/>
                <a:ea typeface="+mn-ea"/>
                <a:cs typeface="+mn-cs"/>
              </a:rPr>
              <a:t>χυλοφόρο</a:t>
            </a:r>
            <a:r>
              <a:rPr lang="el-GR" sz="1200" kern="1200" dirty="0">
                <a:solidFill>
                  <a:schemeClr val="tx1"/>
                </a:solidFill>
                <a:effectLst/>
                <a:latin typeface="+mn-lt"/>
                <a:ea typeface="+mn-ea"/>
                <a:cs typeface="+mn-cs"/>
              </a:rPr>
              <a:t> δεξαμενή. Από τη </a:t>
            </a:r>
            <a:r>
              <a:rPr lang="el-GR" sz="1200" kern="1200" dirty="0" err="1">
                <a:solidFill>
                  <a:schemeClr val="tx1"/>
                </a:solidFill>
                <a:effectLst/>
                <a:latin typeface="+mn-lt"/>
                <a:ea typeface="+mn-ea"/>
                <a:cs typeface="+mn-cs"/>
              </a:rPr>
              <a:t>χυλοφόρο</a:t>
            </a:r>
            <a:r>
              <a:rPr lang="el-GR" sz="1200" kern="1200" dirty="0">
                <a:solidFill>
                  <a:schemeClr val="tx1"/>
                </a:solidFill>
                <a:effectLst/>
                <a:latin typeface="+mn-lt"/>
                <a:ea typeface="+mn-ea"/>
                <a:cs typeface="+mn-cs"/>
              </a:rPr>
              <a:t> δεξαμενή στην κοιλία ξεκινάει ο μείζων θωρακικός και  ανέρχεται διαμέσου του αορτικού στομίου του διαφράγματος. </a:t>
            </a:r>
            <a:endParaRPr lang="el-GR" dirty="0"/>
          </a:p>
        </p:txBody>
      </p:sp>
      <p:sp>
        <p:nvSpPr>
          <p:cNvPr id="4" name="Θέση αριθμού διαφάνειας 3"/>
          <p:cNvSpPr>
            <a:spLocks noGrp="1"/>
          </p:cNvSpPr>
          <p:nvPr>
            <p:ph type="sldNum" sz="quarter" idx="5"/>
          </p:nvPr>
        </p:nvSpPr>
        <p:spPr/>
        <p:txBody>
          <a:bodyPr/>
          <a:lstStyle/>
          <a:p>
            <a:fld id="{0072DDBE-F5CE-4411-A58D-1E991DCFC9E6}" type="slidenum">
              <a:rPr lang="el-GR" smtClean="0"/>
              <a:t>2</a:t>
            </a:fld>
            <a:endParaRPr lang="el-GR"/>
          </a:p>
        </p:txBody>
      </p:sp>
    </p:spTree>
    <p:extLst>
      <p:ext uri="{BB962C8B-B14F-4D97-AF65-F5344CB8AC3E}">
        <p14:creationId xmlns:p14="http://schemas.microsoft.com/office/powerpoint/2010/main" val="981942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Αλλαγές στην επιφάνεια της ακτινοθεραπείας για HL. Σε αυτήν την εικόνα οι λεμφαδένες που εμπλέκονται απεικονίζονται με κόκκινο χρώμα. Σε γκρι απεικονίζεται ακτινοβολημένη περιοχή πεδίου.(α) Συμμετέχοντες λεμφαδένες, (β) μανδύα, (γ) IFRT: εμπλεκόμενη θεραπεία ακτινοβολίας πεδίου και (δ) INRT: εμπλεκόμενη θεραπεία με κομβική ακτινοβολία. </a:t>
            </a:r>
          </a:p>
          <a:p>
            <a:endParaRPr lang="el-GR" dirty="0"/>
          </a:p>
        </p:txBody>
      </p:sp>
      <p:sp>
        <p:nvSpPr>
          <p:cNvPr id="4" name="Θέση αριθμού διαφάνειας 3"/>
          <p:cNvSpPr>
            <a:spLocks noGrp="1"/>
          </p:cNvSpPr>
          <p:nvPr>
            <p:ph type="sldNum" sz="quarter" idx="5"/>
          </p:nvPr>
        </p:nvSpPr>
        <p:spPr/>
        <p:txBody>
          <a:bodyPr/>
          <a:lstStyle/>
          <a:p>
            <a:fld id="{0072DDBE-F5CE-4411-A58D-1E991DCFC9E6}" type="slidenum">
              <a:rPr lang="el-GR" smtClean="0"/>
              <a:t>37</a:t>
            </a:fld>
            <a:endParaRPr lang="el-GR"/>
          </a:p>
        </p:txBody>
      </p:sp>
    </p:spTree>
    <p:extLst>
      <p:ext uri="{BB962C8B-B14F-4D97-AF65-F5344CB8AC3E}">
        <p14:creationId xmlns:p14="http://schemas.microsoft.com/office/powerpoint/2010/main" val="178366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072DDBE-F5CE-4411-A58D-1E991DCFC9E6}" type="slidenum">
              <a:rPr lang="el-GR" smtClean="0"/>
              <a:t>39</a:t>
            </a:fld>
            <a:endParaRPr lang="el-GR"/>
          </a:p>
        </p:txBody>
      </p:sp>
    </p:spTree>
    <p:extLst>
      <p:ext uri="{BB962C8B-B14F-4D97-AF65-F5344CB8AC3E}">
        <p14:creationId xmlns:p14="http://schemas.microsoft.com/office/powerpoint/2010/main" val="3421244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Χαρακτηρίζεται ως ογκώδης νόσος (</a:t>
            </a:r>
            <a:r>
              <a:rPr lang="en-US" sz="1200" kern="1200" dirty="0">
                <a:solidFill>
                  <a:schemeClr val="tx1"/>
                </a:solidFill>
                <a:effectLst/>
                <a:latin typeface="+mn-lt"/>
                <a:ea typeface="+mn-ea"/>
                <a:cs typeface="+mn-cs"/>
              </a:rPr>
              <a:t>Bulky disease</a:t>
            </a:r>
            <a:r>
              <a:rPr lang="el-GR" sz="1200" kern="1200" dirty="0">
                <a:solidFill>
                  <a:schemeClr val="tx1"/>
                </a:solidFill>
                <a:effectLst/>
                <a:latin typeface="+mn-lt"/>
                <a:ea typeface="+mn-ea"/>
                <a:cs typeface="+mn-cs"/>
              </a:rPr>
              <a:t>) όταν η μάζα είναι μεγαλύτερη από το 1/3 του μεγέθους του </a:t>
            </a:r>
            <a:r>
              <a:rPr lang="el-GR" sz="1200" kern="1200" dirty="0" err="1">
                <a:solidFill>
                  <a:schemeClr val="tx1"/>
                </a:solidFill>
                <a:effectLst/>
                <a:latin typeface="+mn-lt"/>
                <a:ea typeface="+mn-ea"/>
                <a:cs typeface="+mn-cs"/>
              </a:rPr>
              <a:t>μεσοθωρακίου</a:t>
            </a:r>
            <a:r>
              <a:rPr lang="el-GR" sz="1200" kern="1200" dirty="0">
                <a:solidFill>
                  <a:schemeClr val="tx1"/>
                </a:solidFill>
                <a:effectLst/>
                <a:latin typeface="+mn-lt"/>
                <a:ea typeface="+mn-ea"/>
                <a:cs typeface="+mn-cs"/>
              </a:rPr>
              <a:t> ή όταν έχει διάμετρο μεγαλύτερα από 10</a:t>
            </a:r>
            <a:r>
              <a:rPr lang="en-US" sz="1200" kern="1200" dirty="0">
                <a:solidFill>
                  <a:schemeClr val="tx1"/>
                </a:solidFill>
                <a:effectLst/>
                <a:latin typeface="+mn-lt"/>
                <a:ea typeface="+mn-ea"/>
                <a:cs typeface="+mn-cs"/>
              </a:rPr>
              <a:t>cm</a:t>
            </a:r>
            <a:r>
              <a:rPr lang="el-G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b="0" i="0" kern="1200" dirty="0">
                <a:solidFill>
                  <a:schemeClr val="tx1"/>
                </a:solidFill>
                <a:effectLst/>
                <a:latin typeface="+mn-lt"/>
                <a:ea typeface="+mn-ea"/>
                <a:cs typeface="+mn-cs"/>
              </a:rPr>
              <a:t>Κυρίαρχο λεμφοκύτταρο λέμφωμα </a:t>
            </a:r>
            <a:r>
              <a:rPr lang="en-US" sz="1200" b="0" i="0" kern="1200" dirty="0">
                <a:solidFill>
                  <a:schemeClr val="tx1"/>
                </a:solidFill>
                <a:effectLst/>
                <a:latin typeface="+mn-lt"/>
                <a:ea typeface="+mn-ea"/>
                <a:cs typeface="+mn-cs"/>
              </a:rPr>
              <a:t>Hodgkin ( NLPHL )</a:t>
            </a:r>
            <a:r>
              <a:rPr lang="el-GR" sz="1200" b="0" i="0" kern="1200" dirty="0">
                <a:solidFill>
                  <a:schemeClr val="tx1"/>
                </a:solidFill>
                <a:effectLst/>
                <a:latin typeface="+mn-lt"/>
                <a:ea typeface="+mn-ea"/>
                <a:cs typeface="+mn-cs"/>
              </a:rPr>
              <a:t>-Οζώδες </a:t>
            </a:r>
            <a:r>
              <a:rPr lang="el-GR" sz="1200" b="0" i="0" kern="1200" dirty="0" err="1">
                <a:solidFill>
                  <a:schemeClr val="tx1"/>
                </a:solidFill>
                <a:effectLst/>
                <a:latin typeface="+mn-lt"/>
                <a:ea typeface="+mn-ea"/>
                <a:cs typeface="+mn-cs"/>
              </a:rPr>
              <a:t>λεμφοεπικρατικό</a:t>
            </a:r>
            <a:r>
              <a:rPr lang="el-GR" sz="1200" b="0" i="0" kern="1200" dirty="0">
                <a:solidFill>
                  <a:schemeClr val="tx1"/>
                </a:solidFill>
                <a:effectLst/>
                <a:latin typeface="+mn-lt"/>
                <a:ea typeface="+mn-ea"/>
                <a:cs typeface="+mn-cs"/>
              </a:rPr>
              <a:t>,</a:t>
            </a:r>
            <a:r>
              <a:rPr lang="el-GR" sz="1200" kern="1200" dirty="0">
                <a:solidFill>
                  <a:schemeClr val="tx1"/>
                </a:solidFill>
                <a:effectLst/>
                <a:latin typeface="+mn-lt"/>
                <a:ea typeface="+mn-ea"/>
                <a:cs typeface="+mn-cs"/>
              </a:rPr>
              <a:t> Χρησιμοποιείται όταν τα αυστηρά κριτήρια απεικόνισης για </a:t>
            </a:r>
            <a:r>
              <a:rPr lang="en-GB" sz="1200" kern="1200" dirty="0">
                <a:solidFill>
                  <a:schemeClr val="tx1"/>
                </a:solidFill>
                <a:effectLst/>
                <a:latin typeface="+mn-lt"/>
                <a:ea typeface="+mn-ea"/>
                <a:cs typeface="+mn-cs"/>
              </a:rPr>
              <a:t>INRT</a:t>
            </a:r>
            <a:r>
              <a:rPr lang="el-GR" sz="1200" kern="1200" dirty="0">
                <a:solidFill>
                  <a:schemeClr val="tx1"/>
                </a:solidFill>
                <a:effectLst/>
                <a:latin typeface="+mn-lt"/>
                <a:ea typeface="+mn-ea"/>
                <a:cs typeface="+mn-cs"/>
              </a:rPr>
              <a:t> δεν μπορούν να τηρηθούν καθώς οι πληροφορίες και η απεικόνιση προ της χημειοθεραπείας δεν είναι βέλτιστες.</a:t>
            </a:r>
            <a:endParaRPr lang="el-GR" sz="1200" b="0" kern="1200" dirty="0">
              <a:solidFill>
                <a:schemeClr val="tx1"/>
              </a:solidFill>
              <a:effectLst/>
              <a:latin typeface="+mn-lt"/>
              <a:ea typeface="+mn-ea"/>
              <a:cs typeface="+mn-cs"/>
            </a:endParaRPr>
          </a:p>
        </p:txBody>
      </p:sp>
      <p:sp>
        <p:nvSpPr>
          <p:cNvPr id="4" name="Θέση αριθμού διαφάνειας 3"/>
          <p:cNvSpPr>
            <a:spLocks noGrp="1"/>
          </p:cNvSpPr>
          <p:nvPr>
            <p:ph type="sldNum" sz="quarter" idx="5"/>
          </p:nvPr>
        </p:nvSpPr>
        <p:spPr/>
        <p:txBody>
          <a:bodyPr/>
          <a:lstStyle/>
          <a:p>
            <a:fld id="{0072DDBE-F5CE-4411-A58D-1E991DCFC9E6}" type="slidenum">
              <a:rPr lang="el-GR" smtClean="0"/>
              <a:t>41</a:t>
            </a:fld>
            <a:endParaRPr lang="el-GR"/>
          </a:p>
        </p:txBody>
      </p:sp>
    </p:spTree>
    <p:extLst>
      <p:ext uri="{BB962C8B-B14F-4D97-AF65-F5344CB8AC3E}">
        <p14:creationId xmlns:p14="http://schemas.microsoft.com/office/powerpoint/2010/main" val="225076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CTV</a:t>
            </a:r>
            <a:r>
              <a:rPr lang="el-GR" sz="1200"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GTV</a:t>
            </a:r>
            <a:r>
              <a:rPr lang="el-GR" sz="1200"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margin</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Αναλογα</a:t>
            </a:r>
            <a:r>
              <a:rPr lang="el-GR" sz="1200" kern="1200" dirty="0">
                <a:solidFill>
                  <a:schemeClr val="tx1"/>
                </a:solidFill>
                <a:effectLst/>
                <a:latin typeface="+mn-lt"/>
                <a:ea typeface="+mn-ea"/>
                <a:cs typeface="+mn-cs"/>
              </a:rPr>
              <a:t> μ </a:t>
            </a:r>
            <a:r>
              <a:rPr lang="el-GR" sz="1200" kern="1200" dirty="0" err="1">
                <a:solidFill>
                  <a:schemeClr val="tx1"/>
                </a:solidFill>
                <a:effectLst/>
                <a:latin typeface="+mn-lt"/>
                <a:ea typeface="+mn-ea"/>
                <a:cs typeface="+mn-cs"/>
              </a:rPr>
              <a:t>τν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προσληψη</a:t>
            </a:r>
            <a:r>
              <a:rPr lang="el-GR" sz="1200" kern="1200" dirty="0">
                <a:solidFill>
                  <a:schemeClr val="tx1"/>
                </a:solidFill>
                <a:effectLst/>
                <a:latin typeface="+mn-lt"/>
                <a:ea typeface="+mn-ea"/>
                <a:cs typeface="+mn-cs"/>
              </a:rPr>
              <a:t> του </a:t>
            </a:r>
            <a:r>
              <a:rPr lang="en-US" sz="1200" kern="1200" dirty="0">
                <a:solidFill>
                  <a:schemeClr val="tx1"/>
                </a:solidFill>
                <a:effectLst/>
                <a:latin typeface="+mn-lt"/>
                <a:ea typeface="+mn-ea"/>
                <a:cs typeface="+mn-cs"/>
              </a:rPr>
              <a:t>FDG</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ποσο</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εχει</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μειωθει</a:t>
            </a:r>
            <a:r>
              <a:rPr lang="el-GR" sz="1200" kern="1200" dirty="0">
                <a:solidFill>
                  <a:schemeClr val="tx1"/>
                </a:solidFill>
                <a:effectLst/>
                <a:latin typeface="+mn-lt"/>
                <a:ea typeface="+mn-ea"/>
                <a:cs typeface="+mn-cs"/>
              </a:rPr>
              <a:t> ο </a:t>
            </a:r>
            <a:r>
              <a:rPr lang="el-GR" sz="1200" kern="1200" dirty="0" err="1">
                <a:solidFill>
                  <a:schemeClr val="tx1"/>
                </a:solidFill>
                <a:effectLst/>
                <a:latin typeface="+mn-lt"/>
                <a:ea typeface="+mn-ea"/>
                <a:cs typeface="+mn-cs"/>
              </a:rPr>
              <a:t>ογκος</a:t>
            </a:r>
            <a:r>
              <a:rPr lang="el-GR" sz="1200" kern="1200" dirty="0">
                <a:solidFill>
                  <a:schemeClr val="tx1"/>
                </a:solidFill>
                <a:effectLst/>
                <a:latin typeface="+mn-lt"/>
                <a:ea typeface="+mn-ea"/>
                <a:cs typeface="+mn-cs"/>
              </a:rPr>
              <a:t> από τη ΧΜΘ, Ψηφιακή εικόνα ανασύνθεσης συστήματος σχεδιασμού ΑΚΘ, ΑΚΘ μόνο προσβεβλημένων </a:t>
            </a:r>
            <a:r>
              <a:rPr lang="el-GR" sz="1200" kern="1200" dirty="0" err="1">
                <a:solidFill>
                  <a:schemeClr val="tx1"/>
                </a:solidFill>
                <a:effectLst/>
                <a:latin typeface="+mn-lt"/>
                <a:ea typeface="+mn-ea"/>
                <a:cs typeface="+mn-cs"/>
              </a:rPr>
              <a:t>μεσοθωρακικών</a:t>
            </a:r>
            <a:r>
              <a:rPr lang="el-GR" sz="1200" kern="1200" dirty="0">
                <a:solidFill>
                  <a:schemeClr val="tx1"/>
                </a:solidFill>
                <a:effectLst/>
                <a:latin typeface="+mn-lt"/>
                <a:ea typeface="+mn-ea"/>
                <a:cs typeface="+mn-cs"/>
              </a:rPr>
              <a:t> λεμφαδένων. Απαραίτητη προϋπόθεση για την ορθή συγχώνευση είναι οι λήψεις αυτές εκτός από το να γίνονται στη θέση θεραπείας ,να γίνονται και με τις ίδιες τεχνικές αναπνοής που θα εφαρμοστούν σε αυτή</a:t>
            </a:r>
          </a:p>
          <a:p>
            <a:r>
              <a:rPr lang="el-GR" sz="1200" kern="1200" dirty="0">
                <a:solidFill>
                  <a:schemeClr val="tx1"/>
                </a:solidFill>
                <a:effectLst/>
                <a:latin typeface="+mn-lt"/>
                <a:ea typeface="+mn-ea"/>
                <a:cs typeface="+mn-cs"/>
              </a:rPr>
              <a:t> Με την </a:t>
            </a:r>
            <a:r>
              <a:rPr lang="el-GR" sz="1200" kern="1200" dirty="0" err="1">
                <a:solidFill>
                  <a:schemeClr val="tx1"/>
                </a:solidFill>
                <a:effectLst/>
                <a:latin typeface="+mn-lt"/>
                <a:ea typeface="+mn-ea"/>
                <a:cs typeface="+mn-cs"/>
              </a:rPr>
              <a:t>ποζιτρονιακή</a:t>
            </a:r>
            <a:r>
              <a:rPr lang="el-GR" sz="1200" kern="1200" dirty="0">
                <a:solidFill>
                  <a:schemeClr val="tx1"/>
                </a:solidFill>
                <a:effectLst/>
                <a:latin typeface="+mn-lt"/>
                <a:ea typeface="+mn-ea"/>
                <a:cs typeface="+mn-cs"/>
              </a:rPr>
              <a:t> τομογραφία </a:t>
            </a:r>
            <a:r>
              <a:rPr lang="en-US" sz="1200" kern="1200" dirty="0">
                <a:solidFill>
                  <a:schemeClr val="tx1"/>
                </a:solidFill>
                <a:effectLst/>
                <a:latin typeface="+mn-lt"/>
                <a:ea typeface="+mn-ea"/>
                <a:cs typeface="+mn-cs"/>
              </a:rPr>
              <a:t>PET</a:t>
            </a:r>
            <a:r>
              <a:rPr lang="el-GR" sz="1200" kern="1200" dirty="0">
                <a:solidFill>
                  <a:schemeClr val="tx1"/>
                </a:solidFill>
                <a:effectLst/>
                <a:latin typeface="+mn-lt"/>
                <a:ea typeface="+mn-ea"/>
                <a:cs typeface="+mn-cs"/>
              </a:rPr>
              <a:t> ορίζεται ξανά ο αρχικός όγκος προσβεβλημένων λεμφαδένων </a:t>
            </a:r>
            <a:r>
              <a:rPr lang="en-GB" sz="1200" kern="1200" dirty="0">
                <a:solidFill>
                  <a:schemeClr val="tx1"/>
                </a:solidFill>
                <a:effectLst/>
                <a:latin typeface="+mn-lt"/>
                <a:ea typeface="+mn-ea"/>
                <a:cs typeface="+mn-cs"/>
              </a:rPr>
              <a:t>GTV</a:t>
            </a:r>
            <a:r>
              <a:rPr lang="el-GR" sz="1200"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PET</a:t>
            </a:r>
            <a:r>
              <a:rPr lang="el-GR" sz="1200" kern="1200" dirty="0">
                <a:solidFill>
                  <a:schemeClr val="tx1"/>
                </a:solidFill>
                <a:effectLst/>
                <a:latin typeface="+mn-lt"/>
                <a:ea typeface="+mn-ea"/>
                <a:cs typeface="+mn-cs"/>
              </a:rPr>
              <a:t>,με την πρόσληψη </a:t>
            </a:r>
            <a:r>
              <a:rPr lang="en-GB" sz="1200" kern="1200" dirty="0">
                <a:solidFill>
                  <a:schemeClr val="tx1"/>
                </a:solidFill>
                <a:effectLst/>
                <a:latin typeface="+mn-lt"/>
                <a:ea typeface="+mn-ea"/>
                <a:cs typeface="+mn-cs"/>
              </a:rPr>
              <a:t>FDG</a:t>
            </a:r>
            <a:r>
              <a:rPr lang="el-GR" sz="1200" kern="1200" dirty="0">
                <a:solidFill>
                  <a:schemeClr val="tx1"/>
                </a:solidFill>
                <a:effectLst/>
                <a:latin typeface="+mn-lt"/>
                <a:ea typeface="+mn-ea"/>
                <a:cs typeface="+mn-cs"/>
              </a:rPr>
              <a:t>. Μετά στη συγχώνευση των εικόνων προ και μετά της ΧΜΘ εισάγονται στο </a:t>
            </a:r>
            <a:r>
              <a:rPr lang="en-US" sz="1200" kern="1200" dirty="0">
                <a:solidFill>
                  <a:schemeClr val="tx1"/>
                </a:solidFill>
                <a:effectLst/>
                <a:latin typeface="+mn-lt"/>
                <a:ea typeface="+mn-ea"/>
                <a:cs typeface="+mn-cs"/>
              </a:rPr>
              <a:t>CT planning </a:t>
            </a:r>
            <a:r>
              <a:rPr lang="en-GB" sz="1200" kern="1200" dirty="0">
                <a:solidFill>
                  <a:schemeClr val="tx1"/>
                </a:solidFill>
                <a:effectLst/>
                <a:latin typeface="+mn-lt"/>
                <a:ea typeface="+mn-ea"/>
                <a:cs typeface="+mn-cs"/>
              </a:rPr>
              <a:t>images</a:t>
            </a:r>
            <a:r>
              <a:rPr lang="el-GR" sz="1200" kern="1200" dirty="0">
                <a:solidFill>
                  <a:schemeClr val="tx1"/>
                </a:solidFill>
                <a:effectLst/>
                <a:latin typeface="+mn-lt"/>
                <a:ea typeface="+mn-ea"/>
                <a:cs typeface="+mn-cs"/>
              </a:rPr>
              <a:t> τα δύο </a:t>
            </a:r>
            <a:r>
              <a:rPr lang="en-GB" sz="1200" kern="1200" dirty="0">
                <a:solidFill>
                  <a:schemeClr val="tx1"/>
                </a:solidFill>
                <a:effectLst/>
                <a:latin typeface="+mn-lt"/>
                <a:ea typeface="+mn-ea"/>
                <a:cs typeface="+mn-cs"/>
              </a:rPr>
              <a:t>GTV</a:t>
            </a:r>
            <a:r>
              <a:rPr lang="el-GR" sz="1200" kern="1200" dirty="0">
                <a:solidFill>
                  <a:schemeClr val="tx1"/>
                </a:solidFill>
                <a:effectLst/>
                <a:latin typeface="+mn-lt"/>
                <a:ea typeface="+mn-ea"/>
                <a:cs typeface="+mn-cs"/>
              </a:rPr>
              <a:t> καθορίζοντας έτσι το λεγόμενο </a:t>
            </a:r>
            <a:r>
              <a:rPr lang="en-GB" sz="1200" kern="1200" dirty="0">
                <a:solidFill>
                  <a:schemeClr val="tx1"/>
                </a:solidFill>
                <a:effectLst/>
                <a:latin typeface="+mn-lt"/>
                <a:ea typeface="+mn-ea"/>
                <a:cs typeface="+mn-cs"/>
              </a:rPr>
              <a:t>contouring</a:t>
            </a:r>
            <a:r>
              <a:rPr lang="el-GR" sz="1200" kern="1200" dirty="0">
                <a:solidFill>
                  <a:schemeClr val="tx1"/>
                </a:solidFill>
                <a:effectLst/>
                <a:latin typeface="+mn-lt"/>
                <a:ea typeface="+mn-ea"/>
                <a:cs typeface="+mn-cs"/>
              </a:rPr>
              <a:t>.</a:t>
            </a:r>
            <a:endParaRPr lang="el-GR" dirty="0"/>
          </a:p>
        </p:txBody>
      </p:sp>
      <p:sp>
        <p:nvSpPr>
          <p:cNvPr id="4" name="Θέση αριθμού διαφάνειας 3"/>
          <p:cNvSpPr>
            <a:spLocks noGrp="1"/>
          </p:cNvSpPr>
          <p:nvPr>
            <p:ph type="sldNum" sz="quarter" idx="5"/>
          </p:nvPr>
        </p:nvSpPr>
        <p:spPr/>
        <p:txBody>
          <a:bodyPr/>
          <a:lstStyle/>
          <a:p>
            <a:fld id="{0072DDBE-F5CE-4411-A58D-1E991DCFC9E6}" type="slidenum">
              <a:rPr lang="el-GR" smtClean="0"/>
              <a:t>42</a:t>
            </a:fld>
            <a:endParaRPr lang="el-GR"/>
          </a:p>
        </p:txBody>
      </p:sp>
    </p:spTree>
    <p:extLst>
      <p:ext uri="{BB962C8B-B14F-4D97-AF65-F5344CB8AC3E}">
        <p14:creationId xmlns:p14="http://schemas.microsoft.com/office/powerpoint/2010/main" val="657371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072DDBE-F5CE-4411-A58D-1E991DCFC9E6}" type="slidenum">
              <a:rPr lang="el-GR" smtClean="0"/>
              <a:t>43</a:t>
            </a:fld>
            <a:endParaRPr lang="el-GR"/>
          </a:p>
        </p:txBody>
      </p:sp>
    </p:spTree>
    <p:extLst>
      <p:ext uri="{BB962C8B-B14F-4D97-AF65-F5344CB8AC3E}">
        <p14:creationId xmlns:p14="http://schemas.microsoft.com/office/powerpoint/2010/main" val="2309032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Πρώιμη και ενδιάμεση.</a:t>
            </a:r>
          </a:p>
        </p:txBody>
      </p:sp>
      <p:sp>
        <p:nvSpPr>
          <p:cNvPr id="4" name="Θέση αριθμού διαφάνειας 3"/>
          <p:cNvSpPr>
            <a:spLocks noGrp="1"/>
          </p:cNvSpPr>
          <p:nvPr>
            <p:ph type="sldNum" sz="quarter" idx="5"/>
          </p:nvPr>
        </p:nvSpPr>
        <p:spPr/>
        <p:txBody>
          <a:bodyPr/>
          <a:lstStyle/>
          <a:p>
            <a:fld id="{0072DDBE-F5CE-4411-A58D-1E991DCFC9E6}" type="slidenum">
              <a:rPr lang="el-GR" smtClean="0"/>
              <a:t>44</a:t>
            </a:fld>
            <a:endParaRPr lang="el-GR"/>
          </a:p>
        </p:txBody>
      </p:sp>
    </p:spTree>
    <p:extLst>
      <p:ext uri="{BB962C8B-B14F-4D97-AF65-F5344CB8AC3E}">
        <p14:creationId xmlns:p14="http://schemas.microsoft.com/office/powerpoint/2010/main" val="561566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*έσω γναθιαία αρτηρία</a:t>
            </a:r>
          </a:p>
        </p:txBody>
      </p:sp>
      <p:sp>
        <p:nvSpPr>
          <p:cNvPr id="4" name="Θέση αριθμού διαφάνειας 3"/>
          <p:cNvSpPr>
            <a:spLocks noGrp="1"/>
          </p:cNvSpPr>
          <p:nvPr>
            <p:ph type="sldNum" sz="quarter" idx="5"/>
          </p:nvPr>
        </p:nvSpPr>
        <p:spPr/>
        <p:txBody>
          <a:bodyPr/>
          <a:lstStyle/>
          <a:p>
            <a:fld id="{0072DDBE-F5CE-4411-A58D-1E991DCFC9E6}" type="slidenum">
              <a:rPr lang="el-GR" smtClean="0"/>
              <a:t>3</a:t>
            </a:fld>
            <a:endParaRPr lang="el-GR"/>
          </a:p>
        </p:txBody>
      </p:sp>
    </p:spTree>
    <p:extLst>
      <p:ext uri="{BB962C8B-B14F-4D97-AF65-F5344CB8AC3E}">
        <p14:creationId xmlns:p14="http://schemas.microsoft.com/office/powerpoint/2010/main" val="213136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err="1"/>
              <a:t>Εικονα</a:t>
            </a:r>
            <a:r>
              <a:rPr lang="el-GR" dirty="0"/>
              <a:t>* τύπος μικτής </a:t>
            </a:r>
            <a:r>
              <a:rPr lang="el-GR" dirty="0" err="1"/>
              <a:t>κυτταροβρίθειας</a:t>
            </a:r>
            <a:endParaRPr lang="el-GR" dirty="0"/>
          </a:p>
        </p:txBody>
      </p:sp>
      <p:sp>
        <p:nvSpPr>
          <p:cNvPr id="4" name="Θέση αριθμού διαφάνειας 3"/>
          <p:cNvSpPr>
            <a:spLocks noGrp="1"/>
          </p:cNvSpPr>
          <p:nvPr>
            <p:ph type="sldNum" sz="quarter" idx="5"/>
          </p:nvPr>
        </p:nvSpPr>
        <p:spPr/>
        <p:txBody>
          <a:bodyPr/>
          <a:lstStyle/>
          <a:p>
            <a:fld id="{0072DDBE-F5CE-4411-A58D-1E991DCFC9E6}" type="slidenum">
              <a:rPr lang="el-GR" smtClean="0"/>
              <a:t>5</a:t>
            </a:fld>
            <a:endParaRPr lang="el-GR"/>
          </a:p>
        </p:txBody>
      </p:sp>
    </p:spTree>
    <p:extLst>
      <p:ext uri="{BB962C8B-B14F-4D97-AF65-F5344CB8AC3E}">
        <p14:creationId xmlns:p14="http://schemas.microsoft.com/office/powerpoint/2010/main" val="3414933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285750" indent="-285750">
              <a:lnSpc>
                <a:spcPct val="150000"/>
              </a:lnSpc>
              <a:spcAft>
                <a:spcPts val="0"/>
              </a:spcAft>
              <a:buFont typeface="Arial" panose="020B0604020202020204" pitchFamily="34" charset="0"/>
              <a:buChar char="•"/>
            </a:pPr>
            <a:r>
              <a:rPr lang="el-GR" dirty="0">
                <a:solidFill>
                  <a:schemeClr val="accent2">
                    <a:lumMod val="50000"/>
                  </a:schemeClr>
                </a:solidFill>
              </a:rPr>
              <a:t>Στάδιο Ι  Διήθηση μιας περιοχής λεμφαδένων (</a:t>
            </a:r>
            <a:r>
              <a:rPr lang="en-US" dirty="0">
                <a:solidFill>
                  <a:schemeClr val="accent2">
                    <a:lumMod val="50000"/>
                  </a:schemeClr>
                </a:solidFill>
              </a:rPr>
              <a:t>I</a:t>
            </a:r>
            <a:r>
              <a:rPr lang="el-GR" dirty="0">
                <a:solidFill>
                  <a:schemeClr val="accent2">
                    <a:lumMod val="50000"/>
                  </a:schemeClr>
                </a:solidFill>
              </a:rPr>
              <a:t>) ή λεμφικής δομής (</a:t>
            </a:r>
            <a:r>
              <a:rPr lang="en-US" dirty="0">
                <a:solidFill>
                  <a:schemeClr val="accent2">
                    <a:lumMod val="50000"/>
                  </a:schemeClr>
                </a:solidFill>
              </a:rPr>
              <a:t>I</a:t>
            </a:r>
            <a:r>
              <a:rPr lang="el-GR" dirty="0">
                <a:solidFill>
                  <a:schemeClr val="accent2">
                    <a:lumMod val="50000"/>
                  </a:schemeClr>
                </a:solidFill>
              </a:rPr>
              <a:t>ε).</a:t>
            </a:r>
          </a:p>
          <a:p>
            <a:pPr marL="285750" indent="-285750">
              <a:lnSpc>
                <a:spcPct val="150000"/>
              </a:lnSpc>
              <a:spcAft>
                <a:spcPts val="0"/>
              </a:spcAft>
              <a:buFont typeface="Arial" panose="020B0604020202020204" pitchFamily="34" charset="0"/>
              <a:buChar char="•"/>
            </a:pPr>
            <a:r>
              <a:rPr lang="el-GR" dirty="0">
                <a:solidFill>
                  <a:schemeClr val="accent2">
                    <a:lumMod val="50000"/>
                  </a:schemeClr>
                </a:solidFill>
              </a:rPr>
              <a:t>Στάδιο ΙΙ Προσβολή δύο ή περισσοτέρων </a:t>
            </a:r>
            <a:r>
              <a:rPr lang="el-GR" dirty="0" err="1">
                <a:solidFill>
                  <a:schemeClr val="accent2">
                    <a:lumMod val="50000"/>
                  </a:schemeClr>
                </a:solidFill>
              </a:rPr>
              <a:t>λεμφαδενικών</a:t>
            </a:r>
            <a:r>
              <a:rPr lang="el-GR" dirty="0">
                <a:solidFill>
                  <a:schemeClr val="accent2">
                    <a:lumMod val="50000"/>
                  </a:schemeClr>
                </a:solidFill>
              </a:rPr>
              <a:t> περιοχών πάνω ή κάτω από το διάφραγμα . Στην ίδια πλευρά του διαφράγματος ,παρουσία </a:t>
            </a:r>
            <a:r>
              <a:rPr lang="el-GR" dirty="0" err="1">
                <a:solidFill>
                  <a:schemeClr val="accent2">
                    <a:lumMod val="50000"/>
                  </a:schemeClr>
                </a:solidFill>
              </a:rPr>
              <a:t>εξωλεμφαδενικού</a:t>
            </a:r>
            <a:r>
              <a:rPr lang="el-GR" dirty="0">
                <a:solidFill>
                  <a:schemeClr val="accent2">
                    <a:lumMod val="50000"/>
                  </a:schemeClr>
                </a:solidFill>
              </a:rPr>
              <a:t> οργάνου  με διήθηση επιχώριας </a:t>
            </a:r>
            <a:r>
              <a:rPr lang="el-GR" dirty="0" err="1">
                <a:solidFill>
                  <a:schemeClr val="accent2">
                    <a:lumMod val="50000"/>
                  </a:schemeClr>
                </a:solidFill>
              </a:rPr>
              <a:t>λεμφαδενικής</a:t>
            </a:r>
            <a:r>
              <a:rPr lang="el-GR" dirty="0">
                <a:solidFill>
                  <a:schemeClr val="accent2">
                    <a:lumMod val="50000"/>
                  </a:schemeClr>
                </a:solidFill>
              </a:rPr>
              <a:t> ομάδας (</a:t>
            </a:r>
            <a:r>
              <a:rPr lang="el-GR" dirty="0" err="1">
                <a:solidFill>
                  <a:schemeClr val="accent2">
                    <a:lumMod val="50000"/>
                  </a:schemeClr>
                </a:solidFill>
              </a:rPr>
              <a:t>ΙΙε</a:t>
            </a:r>
            <a:r>
              <a:rPr lang="el-GR" dirty="0">
                <a:solidFill>
                  <a:schemeClr val="accent2">
                    <a:lumMod val="50000"/>
                  </a:schemeClr>
                </a:solidFill>
              </a:rPr>
              <a:t>).</a:t>
            </a:r>
          </a:p>
          <a:p>
            <a:pPr marL="285750" indent="-285750">
              <a:lnSpc>
                <a:spcPct val="150000"/>
              </a:lnSpc>
              <a:spcAft>
                <a:spcPts val="0"/>
              </a:spcAft>
              <a:buFont typeface="Arial" panose="020B0604020202020204" pitchFamily="34" charset="0"/>
              <a:buChar char="•"/>
            </a:pPr>
            <a:r>
              <a:rPr lang="el-GR" dirty="0">
                <a:solidFill>
                  <a:schemeClr val="accent2">
                    <a:lumMod val="50000"/>
                  </a:schemeClr>
                </a:solidFill>
              </a:rPr>
              <a:t>Στάδιο ΙΙΙ  Λεμφαδενικές περιοχές πέριξ του διαφράγματος  με πιθανή διήθηση του σπληνός.ΙΙΙ1 διηθημένοι ή όχι λεμφαδένες σπληνός, πύλης και κοιλιακών. ΙΙΙ2 διηθημένοι λεμφαδένες </a:t>
            </a:r>
            <a:r>
              <a:rPr lang="el-GR" dirty="0" err="1">
                <a:solidFill>
                  <a:schemeClr val="accent2">
                    <a:lumMod val="50000"/>
                  </a:schemeClr>
                </a:solidFill>
              </a:rPr>
              <a:t>παραορτικοί</a:t>
            </a:r>
            <a:r>
              <a:rPr lang="el-GR" dirty="0">
                <a:solidFill>
                  <a:schemeClr val="accent2">
                    <a:lumMod val="50000"/>
                  </a:schemeClr>
                </a:solidFill>
              </a:rPr>
              <a:t>, </a:t>
            </a:r>
            <a:r>
              <a:rPr lang="el-GR" dirty="0" err="1">
                <a:solidFill>
                  <a:schemeClr val="accent2">
                    <a:lumMod val="50000"/>
                  </a:schemeClr>
                </a:solidFill>
              </a:rPr>
              <a:t>μεσεντέριοι</a:t>
            </a:r>
            <a:r>
              <a:rPr lang="el-GR" dirty="0">
                <a:solidFill>
                  <a:schemeClr val="accent2">
                    <a:lumMod val="50000"/>
                  </a:schemeClr>
                </a:solidFill>
              </a:rPr>
              <a:t> και λαγόνιοι.</a:t>
            </a:r>
          </a:p>
          <a:p>
            <a:pPr marL="285750" indent="-285750">
              <a:lnSpc>
                <a:spcPct val="150000"/>
              </a:lnSpc>
              <a:spcAft>
                <a:spcPts val="0"/>
              </a:spcAft>
              <a:buFont typeface="Arial" panose="020B0604020202020204" pitchFamily="34" charset="0"/>
              <a:buChar char="•"/>
            </a:pPr>
            <a:r>
              <a:rPr lang="el-GR" dirty="0">
                <a:solidFill>
                  <a:schemeClr val="accent2">
                    <a:lumMod val="50000"/>
                  </a:schemeClr>
                </a:solidFill>
              </a:rPr>
              <a:t>Στάδιο Ι</a:t>
            </a:r>
            <a:r>
              <a:rPr lang="en-US" dirty="0">
                <a:solidFill>
                  <a:schemeClr val="accent2">
                    <a:lumMod val="50000"/>
                  </a:schemeClr>
                </a:solidFill>
              </a:rPr>
              <a:t>V</a:t>
            </a:r>
            <a:r>
              <a:rPr lang="el-GR" dirty="0">
                <a:solidFill>
                  <a:schemeClr val="accent2">
                    <a:lumMod val="50000"/>
                  </a:schemeClr>
                </a:solidFill>
              </a:rPr>
              <a:t>  Ένα με περισσότερα </a:t>
            </a:r>
            <a:r>
              <a:rPr lang="el-GR" dirty="0" err="1">
                <a:solidFill>
                  <a:schemeClr val="accent2">
                    <a:lumMod val="50000"/>
                  </a:schemeClr>
                </a:solidFill>
              </a:rPr>
              <a:t>εξωλεμφαδενικά</a:t>
            </a:r>
            <a:r>
              <a:rPr lang="el-GR" dirty="0">
                <a:solidFill>
                  <a:schemeClr val="accent2">
                    <a:lumMod val="50000"/>
                  </a:schemeClr>
                </a:solidFill>
              </a:rPr>
              <a:t>  όργανα έχουν διηθηθεί διάχυτα ή γενικευμένα, ή ιστοί με παράλληλη </a:t>
            </a:r>
            <a:r>
              <a:rPr lang="el-GR" dirty="0" err="1">
                <a:solidFill>
                  <a:schemeClr val="accent2">
                    <a:lumMod val="50000"/>
                  </a:schemeClr>
                </a:solidFill>
              </a:rPr>
              <a:t>λεμφαδενική</a:t>
            </a:r>
            <a:r>
              <a:rPr lang="el-GR" dirty="0">
                <a:solidFill>
                  <a:schemeClr val="accent2">
                    <a:lumMod val="50000"/>
                  </a:schemeClr>
                </a:solidFill>
              </a:rPr>
              <a:t> διήθηση( </a:t>
            </a:r>
            <a:r>
              <a:rPr lang="el-GR" dirty="0" err="1">
                <a:solidFill>
                  <a:schemeClr val="accent2">
                    <a:lumMod val="50000"/>
                  </a:schemeClr>
                </a:solidFill>
              </a:rPr>
              <a:t>πολυεστιακά</a:t>
            </a:r>
            <a:r>
              <a:rPr lang="el-GR" dirty="0">
                <a:solidFill>
                  <a:schemeClr val="accent2">
                    <a:lumMod val="50000"/>
                  </a:schemeClr>
                </a:solidFill>
              </a:rPr>
              <a:t> ).</a:t>
            </a:r>
          </a:p>
          <a:p>
            <a:endParaRPr lang="el-GR" dirty="0"/>
          </a:p>
        </p:txBody>
      </p:sp>
      <p:sp>
        <p:nvSpPr>
          <p:cNvPr id="4" name="Θέση αριθμού διαφάνειας 3"/>
          <p:cNvSpPr>
            <a:spLocks noGrp="1"/>
          </p:cNvSpPr>
          <p:nvPr>
            <p:ph type="sldNum" sz="quarter" idx="5"/>
          </p:nvPr>
        </p:nvSpPr>
        <p:spPr/>
        <p:txBody>
          <a:bodyPr/>
          <a:lstStyle/>
          <a:p>
            <a:fld id="{0072DDBE-F5CE-4411-A58D-1E991DCFC9E6}" type="slidenum">
              <a:rPr lang="el-GR" smtClean="0"/>
              <a:t>7</a:t>
            </a:fld>
            <a:endParaRPr lang="el-GR"/>
          </a:p>
        </p:txBody>
      </p:sp>
    </p:spTree>
    <p:extLst>
      <p:ext uri="{BB962C8B-B14F-4D97-AF65-F5344CB8AC3E}">
        <p14:creationId xmlns:p14="http://schemas.microsoft.com/office/powerpoint/2010/main" val="3088356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Diffuse Large B </a:t>
            </a:r>
            <a:r>
              <a:rPr lang="fr-FR" sz="1200" b="0" i="0" kern="1200" dirty="0" err="1">
                <a:solidFill>
                  <a:schemeClr val="tx1"/>
                </a:solidFill>
                <a:effectLst/>
                <a:latin typeface="+mn-lt"/>
                <a:ea typeface="+mn-ea"/>
                <a:cs typeface="+mn-cs"/>
              </a:rPr>
              <a:t>Cell</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Lymphoma</a:t>
            </a:r>
            <a:r>
              <a:rPr lang="el-GR" sz="1200" b="0" i="0" kern="1200" dirty="0">
                <a:solidFill>
                  <a:schemeClr val="tx1"/>
                </a:solidFill>
                <a:effectLst/>
                <a:latin typeface="+mn-lt"/>
                <a:ea typeface="+mn-ea"/>
                <a:cs typeface="+mn-cs"/>
              </a:rPr>
              <a:t> </a:t>
            </a:r>
            <a:endParaRPr lang="el-GR" dirty="0"/>
          </a:p>
          <a:p>
            <a:endParaRPr lang="el-GR" dirty="0"/>
          </a:p>
        </p:txBody>
      </p:sp>
      <p:sp>
        <p:nvSpPr>
          <p:cNvPr id="4" name="Θέση αριθμού διαφάνειας 3"/>
          <p:cNvSpPr>
            <a:spLocks noGrp="1"/>
          </p:cNvSpPr>
          <p:nvPr>
            <p:ph type="sldNum" sz="quarter" idx="5"/>
          </p:nvPr>
        </p:nvSpPr>
        <p:spPr/>
        <p:txBody>
          <a:bodyPr/>
          <a:lstStyle/>
          <a:p>
            <a:fld id="{0072DDBE-F5CE-4411-A58D-1E991DCFC9E6}" type="slidenum">
              <a:rPr lang="el-GR" smtClean="0"/>
              <a:t>8</a:t>
            </a:fld>
            <a:endParaRPr lang="el-GR"/>
          </a:p>
        </p:txBody>
      </p:sp>
    </p:spTree>
    <p:extLst>
      <p:ext uri="{BB962C8B-B14F-4D97-AF65-F5344CB8AC3E}">
        <p14:creationId xmlns:p14="http://schemas.microsoft.com/office/powerpoint/2010/main" val="3274234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a:solidFill>
                  <a:schemeClr val="tx1"/>
                </a:solidFill>
                <a:effectLst/>
                <a:latin typeface="+mn-lt"/>
                <a:ea typeface="+mn-ea"/>
                <a:cs typeface="+mn-cs"/>
              </a:rPr>
              <a:t>Α/Γ 1,4/1 </a:t>
            </a:r>
            <a:endParaRPr lang="el-GR" dirty="0"/>
          </a:p>
        </p:txBody>
      </p:sp>
      <p:sp>
        <p:nvSpPr>
          <p:cNvPr id="4" name="Θέση αριθμού διαφάνειας 3"/>
          <p:cNvSpPr>
            <a:spLocks noGrp="1"/>
          </p:cNvSpPr>
          <p:nvPr>
            <p:ph type="sldNum" sz="quarter" idx="5"/>
          </p:nvPr>
        </p:nvSpPr>
        <p:spPr/>
        <p:txBody>
          <a:bodyPr/>
          <a:lstStyle/>
          <a:p>
            <a:fld id="{0072DDBE-F5CE-4411-A58D-1E991DCFC9E6}" type="slidenum">
              <a:rPr lang="el-GR" smtClean="0"/>
              <a:t>9</a:t>
            </a:fld>
            <a:endParaRPr lang="el-GR"/>
          </a:p>
        </p:txBody>
      </p:sp>
    </p:spTree>
    <p:extLst>
      <p:ext uri="{BB962C8B-B14F-4D97-AF65-F5344CB8AC3E}">
        <p14:creationId xmlns:p14="http://schemas.microsoft.com/office/powerpoint/2010/main" val="266845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b="0" i="0" kern="1200" dirty="0">
                <a:solidFill>
                  <a:schemeClr val="tx1"/>
                </a:solidFill>
                <a:effectLst/>
                <a:latin typeface="+mn-lt"/>
                <a:ea typeface="+mn-ea"/>
                <a:cs typeface="+mn-cs"/>
              </a:rPr>
              <a:t>Ο ανθρώπινος Τ-</a:t>
            </a:r>
            <a:r>
              <a:rPr lang="el-GR" sz="1200" b="0" i="0" kern="1200" dirty="0" err="1">
                <a:solidFill>
                  <a:schemeClr val="tx1"/>
                </a:solidFill>
                <a:effectLst/>
                <a:latin typeface="+mn-lt"/>
                <a:ea typeface="+mn-ea"/>
                <a:cs typeface="+mn-cs"/>
              </a:rPr>
              <a:t>λεμφοτρόπος</a:t>
            </a:r>
            <a:r>
              <a:rPr lang="el-GR" sz="1200" b="0" i="0" kern="1200" dirty="0">
                <a:solidFill>
                  <a:schemeClr val="tx1"/>
                </a:solidFill>
                <a:effectLst/>
                <a:latin typeface="+mn-lt"/>
                <a:ea typeface="+mn-ea"/>
                <a:cs typeface="+mn-cs"/>
              </a:rPr>
              <a:t> ιός τύπου 1 (</a:t>
            </a:r>
            <a:r>
              <a:rPr lang="en-US" sz="1200" b="0" i="0" kern="1200" dirty="0">
                <a:solidFill>
                  <a:schemeClr val="tx1"/>
                </a:solidFill>
                <a:effectLst/>
                <a:latin typeface="+mn-lt"/>
                <a:ea typeface="+mn-ea"/>
                <a:cs typeface="+mn-cs"/>
              </a:rPr>
              <a:t>Human T Cell Lymphotropic Virus type1, HTLV-1)</a:t>
            </a:r>
            <a:endParaRPr lang="el-GR" dirty="0"/>
          </a:p>
        </p:txBody>
      </p:sp>
      <p:sp>
        <p:nvSpPr>
          <p:cNvPr id="4" name="Θέση αριθμού διαφάνειας 3"/>
          <p:cNvSpPr>
            <a:spLocks noGrp="1"/>
          </p:cNvSpPr>
          <p:nvPr>
            <p:ph type="sldNum" sz="quarter" idx="5"/>
          </p:nvPr>
        </p:nvSpPr>
        <p:spPr/>
        <p:txBody>
          <a:bodyPr/>
          <a:lstStyle/>
          <a:p>
            <a:fld id="{0072DDBE-F5CE-4411-A58D-1E991DCFC9E6}" type="slidenum">
              <a:rPr lang="el-GR" smtClean="0"/>
              <a:t>10</a:t>
            </a:fld>
            <a:endParaRPr lang="el-GR"/>
          </a:p>
        </p:txBody>
      </p:sp>
    </p:spTree>
    <p:extLst>
      <p:ext uri="{BB962C8B-B14F-4D97-AF65-F5344CB8AC3E}">
        <p14:creationId xmlns:p14="http://schemas.microsoft.com/office/powerpoint/2010/main" val="3103358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Περίπου το 1/3 των ασθενών παρουσιάζουν Β συμπτώματα. </a:t>
            </a:r>
            <a:endParaRPr lang="el-GR" dirty="0"/>
          </a:p>
        </p:txBody>
      </p:sp>
      <p:sp>
        <p:nvSpPr>
          <p:cNvPr id="4" name="Θέση αριθμού διαφάνειας 3"/>
          <p:cNvSpPr>
            <a:spLocks noGrp="1"/>
          </p:cNvSpPr>
          <p:nvPr>
            <p:ph type="sldNum" sz="quarter" idx="5"/>
          </p:nvPr>
        </p:nvSpPr>
        <p:spPr/>
        <p:txBody>
          <a:bodyPr/>
          <a:lstStyle/>
          <a:p>
            <a:fld id="{0072DDBE-F5CE-4411-A58D-1E991DCFC9E6}" type="slidenum">
              <a:rPr lang="el-GR" smtClean="0"/>
              <a:t>11</a:t>
            </a:fld>
            <a:endParaRPr lang="el-GR"/>
          </a:p>
        </p:txBody>
      </p:sp>
    </p:spTree>
    <p:extLst>
      <p:ext uri="{BB962C8B-B14F-4D97-AF65-F5344CB8AC3E}">
        <p14:creationId xmlns:p14="http://schemas.microsoft.com/office/powerpoint/2010/main" val="2587225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0BAAD738-07B4-4708-85A4-FD923D8F0E73}" type="datetimeFigureOut">
              <a:rPr lang="el-GR" smtClean="0"/>
              <a:t>14/3/2024</a:t>
            </a:fld>
            <a:endParaRPr lang="el-GR"/>
          </a:p>
        </p:txBody>
      </p:sp>
      <p:sp>
        <p:nvSpPr>
          <p:cNvPr id="5" name="Footer Placeholder 4"/>
          <p:cNvSpPr>
            <a:spLocks noGrp="1"/>
          </p:cNvSpPr>
          <p:nvPr>
            <p:ph type="ftr" sz="quarter" idx="11"/>
          </p:nvPr>
        </p:nvSpPr>
        <p:spPr/>
        <p:txBody>
          <a:bodyPr/>
          <a:lstStyle/>
          <a:p>
            <a:endParaRPr lang="el-G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4981BD36-B608-4E45-89E1-CB0F1DD37813}" type="slidenum">
              <a:rPr lang="el-GR" smtClean="0"/>
              <a:t>‹#›</a:t>
            </a:fld>
            <a:endParaRPr lang="el-GR"/>
          </a:p>
        </p:txBody>
      </p:sp>
    </p:spTree>
    <p:extLst>
      <p:ext uri="{BB962C8B-B14F-4D97-AF65-F5344CB8AC3E}">
        <p14:creationId xmlns:p14="http://schemas.microsoft.com/office/powerpoint/2010/main" val="598669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0BAAD738-07B4-4708-85A4-FD923D8F0E73}" type="datetimeFigureOut">
              <a:rPr lang="el-GR" smtClean="0"/>
              <a:t>14/3/2024</a:t>
            </a:fld>
            <a:endParaRPr lang="el-GR"/>
          </a:p>
        </p:txBody>
      </p:sp>
      <p:sp>
        <p:nvSpPr>
          <p:cNvPr id="5" name="Footer Placeholder 4"/>
          <p:cNvSpPr>
            <a:spLocks noGrp="1"/>
          </p:cNvSpPr>
          <p:nvPr>
            <p:ph type="ftr" sz="quarter" idx="11"/>
          </p:nvPr>
        </p:nvSpPr>
        <p:spPr/>
        <p:txBody>
          <a:bodyPr/>
          <a:lstStyle/>
          <a:p>
            <a:endParaRPr lang="el-G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981BD36-B608-4E45-89E1-CB0F1DD37813}" type="slidenum">
              <a:rPr lang="el-GR" smtClean="0"/>
              <a:t>‹#›</a:t>
            </a:fld>
            <a:endParaRPr lang="el-GR"/>
          </a:p>
        </p:txBody>
      </p:sp>
    </p:spTree>
    <p:extLst>
      <p:ext uri="{BB962C8B-B14F-4D97-AF65-F5344CB8AC3E}">
        <p14:creationId xmlns:p14="http://schemas.microsoft.com/office/powerpoint/2010/main" val="2491607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0BAAD738-07B4-4708-85A4-FD923D8F0E73}" type="datetimeFigureOut">
              <a:rPr lang="el-GR" smtClean="0"/>
              <a:t>14/3/2024</a:t>
            </a:fld>
            <a:endParaRPr lang="el-GR"/>
          </a:p>
        </p:txBody>
      </p:sp>
      <p:sp>
        <p:nvSpPr>
          <p:cNvPr id="5" name="Footer Placeholder 4"/>
          <p:cNvSpPr>
            <a:spLocks noGrp="1"/>
          </p:cNvSpPr>
          <p:nvPr>
            <p:ph type="ftr" sz="quarter" idx="11"/>
          </p:nvPr>
        </p:nvSpPr>
        <p:spPr/>
        <p:txBody>
          <a:bodyPr/>
          <a:lstStyle/>
          <a:p>
            <a:endParaRPr lang="el-G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981BD36-B608-4E45-89E1-CB0F1DD37813}" type="slidenum">
              <a:rPr lang="el-GR" smtClean="0"/>
              <a:t>‹#›</a:t>
            </a:fld>
            <a:endParaRPr lang="el-G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19447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0BAAD738-07B4-4708-85A4-FD923D8F0E73}" type="datetimeFigureOut">
              <a:rPr lang="el-GR" smtClean="0"/>
              <a:t>14/3/2024</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981BD36-B608-4E45-89E1-CB0F1DD37813}" type="slidenum">
              <a:rPr lang="el-GR" smtClean="0"/>
              <a:t>‹#›</a:t>
            </a:fld>
            <a:endParaRPr lang="el-GR"/>
          </a:p>
        </p:txBody>
      </p:sp>
    </p:spTree>
    <p:extLst>
      <p:ext uri="{BB962C8B-B14F-4D97-AF65-F5344CB8AC3E}">
        <p14:creationId xmlns:p14="http://schemas.microsoft.com/office/powerpoint/2010/main" val="2585425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0BAAD738-07B4-4708-85A4-FD923D8F0E73}" type="datetimeFigureOut">
              <a:rPr lang="el-GR" smtClean="0"/>
              <a:t>14/3/2024</a:t>
            </a:fld>
            <a:endParaRPr lang="el-GR"/>
          </a:p>
        </p:txBody>
      </p:sp>
      <p:sp>
        <p:nvSpPr>
          <p:cNvPr id="6" name="Footer Placeholder 5"/>
          <p:cNvSpPr>
            <a:spLocks noGrp="1"/>
          </p:cNvSpPr>
          <p:nvPr>
            <p:ph type="ftr" sz="quarter" idx="11"/>
          </p:nvPr>
        </p:nvSpPr>
        <p:spPr/>
        <p:txBody>
          <a:bodyPr/>
          <a:lstStyle/>
          <a:p>
            <a:endParaRPr lang="el-G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981BD36-B608-4E45-89E1-CB0F1DD37813}" type="slidenum">
              <a:rPr lang="el-GR" smtClean="0"/>
              <a:t>‹#›</a:t>
            </a:fld>
            <a:endParaRPr lang="el-G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09632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0BAAD738-07B4-4708-85A4-FD923D8F0E73}" type="datetimeFigureOut">
              <a:rPr lang="el-GR" smtClean="0"/>
              <a:t>14/3/2024</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981BD36-B608-4E45-89E1-CB0F1DD37813}" type="slidenum">
              <a:rPr lang="el-GR" smtClean="0"/>
              <a:t>‹#›</a:t>
            </a:fld>
            <a:endParaRPr lang="el-GR"/>
          </a:p>
        </p:txBody>
      </p:sp>
    </p:spTree>
    <p:extLst>
      <p:ext uri="{BB962C8B-B14F-4D97-AF65-F5344CB8AC3E}">
        <p14:creationId xmlns:p14="http://schemas.microsoft.com/office/powerpoint/2010/main" val="2072349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0BAAD738-07B4-4708-85A4-FD923D8F0E73}" type="datetimeFigureOut">
              <a:rPr lang="el-GR" smtClean="0"/>
              <a:t>14/3/2024</a:t>
            </a:fld>
            <a:endParaRPr lang="el-GR"/>
          </a:p>
        </p:txBody>
      </p:sp>
      <p:sp>
        <p:nvSpPr>
          <p:cNvPr id="5" name="Footer Placeholder 4"/>
          <p:cNvSpPr>
            <a:spLocks noGrp="1"/>
          </p:cNvSpPr>
          <p:nvPr>
            <p:ph type="ftr" sz="quarter" idx="11"/>
          </p:nvPr>
        </p:nvSpPr>
        <p:spPr/>
        <p:txBody>
          <a:bodyPr/>
          <a:lstStyle/>
          <a:p>
            <a:endParaRPr lang="el-G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981BD36-B608-4E45-89E1-CB0F1DD37813}" type="slidenum">
              <a:rPr lang="el-GR" smtClean="0"/>
              <a:t>‹#›</a:t>
            </a:fld>
            <a:endParaRPr lang="el-GR"/>
          </a:p>
        </p:txBody>
      </p:sp>
    </p:spTree>
    <p:extLst>
      <p:ext uri="{BB962C8B-B14F-4D97-AF65-F5344CB8AC3E}">
        <p14:creationId xmlns:p14="http://schemas.microsoft.com/office/powerpoint/2010/main" val="1467884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0BAAD738-07B4-4708-85A4-FD923D8F0E73}" type="datetimeFigureOut">
              <a:rPr lang="el-GR" smtClean="0"/>
              <a:t>14/3/2024</a:t>
            </a:fld>
            <a:endParaRPr lang="el-GR"/>
          </a:p>
        </p:txBody>
      </p:sp>
      <p:sp>
        <p:nvSpPr>
          <p:cNvPr id="5" name="Footer Placeholder 4"/>
          <p:cNvSpPr>
            <a:spLocks noGrp="1"/>
          </p:cNvSpPr>
          <p:nvPr>
            <p:ph type="ftr" sz="quarter" idx="11"/>
          </p:nvPr>
        </p:nvSpPr>
        <p:spPr/>
        <p:txBody>
          <a:bodyPr/>
          <a:lstStyle/>
          <a:p>
            <a:endParaRPr lang="el-G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981BD36-B608-4E45-89E1-CB0F1DD37813}" type="slidenum">
              <a:rPr lang="el-GR" smtClean="0"/>
              <a:t>‹#›</a:t>
            </a:fld>
            <a:endParaRPr lang="el-GR"/>
          </a:p>
        </p:txBody>
      </p:sp>
    </p:spTree>
    <p:extLst>
      <p:ext uri="{BB962C8B-B14F-4D97-AF65-F5344CB8AC3E}">
        <p14:creationId xmlns:p14="http://schemas.microsoft.com/office/powerpoint/2010/main" val="1277054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0BAAD738-07B4-4708-85A4-FD923D8F0E73}" type="datetimeFigureOut">
              <a:rPr lang="el-GR" smtClean="0"/>
              <a:t>14/3/2024</a:t>
            </a:fld>
            <a:endParaRPr lang="el-GR"/>
          </a:p>
        </p:txBody>
      </p:sp>
      <p:sp>
        <p:nvSpPr>
          <p:cNvPr id="5" name="Footer Placeholder 4"/>
          <p:cNvSpPr>
            <a:spLocks noGrp="1"/>
          </p:cNvSpPr>
          <p:nvPr>
            <p:ph type="ftr" sz="quarter" idx="11"/>
          </p:nvPr>
        </p:nvSpPr>
        <p:spPr/>
        <p:txBody>
          <a:bodyPr/>
          <a:lstStyle/>
          <a:p>
            <a:endParaRPr lang="el-G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981BD36-B608-4E45-89E1-CB0F1DD37813}" type="slidenum">
              <a:rPr lang="el-GR" smtClean="0"/>
              <a:t>‹#›</a:t>
            </a:fld>
            <a:endParaRPr lang="el-GR"/>
          </a:p>
        </p:txBody>
      </p:sp>
    </p:spTree>
    <p:extLst>
      <p:ext uri="{BB962C8B-B14F-4D97-AF65-F5344CB8AC3E}">
        <p14:creationId xmlns:p14="http://schemas.microsoft.com/office/powerpoint/2010/main" val="3939545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0BAAD738-07B4-4708-85A4-FD923D8F0E73}" type="datetimeFigureOut">
              <a:rPr lang="el-GR" smtClean="0"/>
              <a:t>14/3/2024</a:t>
            </a:fld>
            <a:endParaRPr lang="el-GR"/>
          </a:p>
        </p:txBody>
      </p:sp>
      <p:sp>
        <p:nvSpPr>
          <p:cNvPr id="5" name="Footer Placeholder 4"/>
          <p:cNvSpPr>
            <a:spLocks noGrp="1"/>
          </p:cNvSpPr>
          <p:nvPr>
            <p:ph type="ftr" sz="quarter" idx="11"/>
          </p:nvPr>
        </p:nvSpPr>
        <p:spPr/>
        <p:txBody>
          <a:bodyPr/>
          <a:lstStyle/>
          <a:p>
            <a:endParaRPr lang="el-G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981BD36-B608-4E45-89E1-CB0F1DD37813}" type="slidenum">
              <a:rPr lang="el-GR" smtClean="0"/>
              <a:t>‹#›</a:t>
            </a:fld>
            <a:endParaRPr lang="el-GR"/>
          </a:p>
        </p:txBody>
      </p:sp>
    </p:spTree>
    <p:extLst>
      <p:ext uri="{BB962C8B-B14F-4D97-AF65-F5344CB8AC3E}">
        <p14:creationId xmlns:p14="http://schemas.microsoft.com/office/powerpoint/2010/main" val="1993317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0BAAD738-07B4-4708-85A4-FD923D8F0E73}" type="datetimeFigureOut">
              <a:rPr lang="el-GR" smtClean="0"/>
              <a:t>14/3/2024</a:t>
            </a:fld>
            <a:endParaRPr lang="el-GR"/>
          </a:p>
        </p:txBody>
      </p:sp>
      <p:sp>
        <p:nvSpPr>
          <p:cNvPr id="6" name="Footer Placeholder 5"/>
          <p:cNvSpPr>
            <a:spLocks noGrp="1"/>
          </p:cNvSpPr>
          <p:nvPr>
            <p:ph type="ftr" sz="quarter" idx="11"/>
          </p:nvPr>
        </p:nvSpPr>
        <p:spPr/>
        <p:txBody>
          <a:bodyPr/>
          <a:lstStyle/>
          <a:p>
            <a:endParaRPr lang="el-G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4981BD36-B608-4E45-89E1-CB0F1DD37813}" type="slidenum">
              <a:rPr lang="el-GR" smtClean="0"/>
              <a:t>‹#›</a:t>
            </a:fld>
            <a:endParaRPr lang="el-GR"/>
          </a:p>
        </p:txBody>
      </p:sp>
    </p:spTree>
    <p:extLst>
      <p:ext uri="{BB962C8B-B14F-4D97-AF65-F5344CB8AC3E}">
        <p14:creationId xmlns:p14="http://schemas.microsoft.com/office/powerpoint/2010/main" val="1419463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0BAAD738-07B4-4708-85A4-FD923D8F0E73}" type="datetimeFigureOut">
              <a:rPr lang="el-GR" smtClean="0"/>
              <a:t>14/3/2024</a:t>
            </a:fld>
            <a:endParaRPr lang="el-GR"/>
          </a:p>
        </p:txBody>
      </p:sp>
      <p:sp>
        <p:nvSpPr>
          <p:cNvPr id="8" name="Footer Placeholder 7"/>
          <p:cNvSpPr>
            <a:spLocks noGrp="1"/>
          </p:cNvSpPr>
          <p:nvPr>
            <p:ph type="ftr" sz="quarter" idx="11"/>
          </p:nvPr>
        </p:nvSpPr>
        <p:spPr/>
        <p:txBody>
          <a:bodyPr/>
          <a:lstStyle/>
          <a:p>
            <a:endParaRPr lang="el-G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981BD36-B608-4E45-89E1-CB0F1DD37813}" type="slidenum">
              <a:rPr lang="el-GR" smtClean="0"/>
              <a:t>‹#›</a:t>
            </a:fld>
            <a:endParaRPr lang="el-GR"/>
          </a:p>
        </p:txBody>
      </p:sp>
    </p:spTree>
    <p:extLst>
      <p:ext uri="{BB962C8B-B14F-4D97-AF65-F5344CB8AC3E}">
        <p14:creationId xmlns:p14="http://schemas.microsoft.com/office/powerpoint/2010/main" val="4170928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0BAAD738-07B4-4708-85A4-FD923D8F0E73}" type="datetimeFigureOut">
              <a:rPr lang="el-GR" smtClean="0"/>
              <a:t>14/3/2024</a:t>
            </a:fld>
            <a:endParaRPr lang="el-GR"/>
          </a:p>
        </p:txBody>
      </p:sp>
      <p:sp>
        <p:nvSpPr>
          <p:cNvPr id="4" name="Footer Placeholder 3"/>
          <p:cNvSpPr>
            <a:spLocks noGrp="1"/>
          </p:cNvSpPr>
          <p:nvPr>
            <p:ph type="ftr" sz="quarter" idx="11"/>
          </p:nvPr>
        </p:nvSpPr>
        <p:spPr/>
        <p:txBody>
          <a:bodyPr/>
          <a:lstStyle/>
          <a:p>
            <a:endParaRPr lang="el-G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981BD36-B608-4E45-89E1-CB0F1DD37813}" type="slidenum">
              <a:rPr lang="el-GR" smtClean="0"/>
              <a:t>‹#›</a:t>
            </a:fld>
            <a:endParaRPr lang="el-GR"/>
          </a:p>
        </p:txBody>
      </p:sp>
    </p:spTree>
    <p:extLst>
      <p:ext uri="{BB962C8B-B14F-4D97-AF65-F5344CB8AC3E}">
        <p14:creationId xmlns:p14="http://schemas.microsoft.com/office/powerpoint/2010/main" val="649992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AAD738-07B4-4708-85A4-FD923D8F0E73}" type="datetimeFigureOut">
              <a:rPr lang="el-GR" smtClean="0"/>
              <a:t>14/3/2024</a:t>
            </a:fld>
            <a:endParaRPr lang="el-GR"/>
          </a:p>
        </p:txBody>
      </p:sp>
      <p:sp>
        <p:nvSpPr>
          <p:cNvPr id="3" name="Footer Placeholder 2"/>
          <p:cNvSpPr>
            <a:spLocks noGrp="1"/>
          </p:cNvSpPr>
          <p:nvPr>
            <p:ph type="ftr" sz="quarter" idx="11"/>
          </p:nvPr>
        </p:nvSpPr>
        <p:spPr/>
        <p:txBody>
          <a:bodyPr/>
          <a:lstStyle/>
          <a:p>
            <a:endParaRPr lang="el-G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981BD36-B608-4E45-89E1-CB0F1DD37813}" type="slidenum">
              <a:rPr lang="el-GR" smtClean="0"/>
              <a:t>‹#›</a:t>
            </a:fld>
            <a:endParaRPr lang="el-GR"/>
          </a:p>
        </p:txBody>
      </p:sp>
    </p:spTree>
    <p:extLst>
      <p:ext uri="{BB962C8B-B14F-4D97-AF65-F5344CB8AC3E}">
        <p14:creationId xmlns:p14="http://schemas.microsoft.com/office/powerpoint/2010/main" val="1142473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0BAAD738-07B4-4708-85A4-FD923D8F0E73}" type="datetimeFigureOut">
              <a:rPr lang="el-GR" smtClean="0"/>
              <a:t>14/3/2024</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981BD36-B608-4E45-89E1-CB0F1DD37813}" type="slidenum">
              <a:rPr lang="el-GR" smtClean="0"/>
              <a:t>‹#›</a:t>
            </a:fld>
            <a:endParaRPr lang="el-GR"/>
          </a:p>
        </p:txBody>
      </p:sp>
    </p:spTree>
    <p:extLst>
      <p:ext uri="{BB962C8B-B14F-4D97-AF65-F5344CB8AC3E}">
        <p14:creationId xmlns:p14="http://schemas.microsoft.com/office/powerpoint/2010/main" val="1701398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0BAAD738-07B4-4708-85A4-FD923D8F0E73}" type="datetimeFigureOut">
              <a:rPr lang="el-GR" smtClean="0"/>
              <a:t>14/3/2024</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981BD36-B608-4E45-89E1-CB0F1DD37813}" type="slidenum">
              <a:rPr lang="el-GR" smtClean="0"/>
              <a:t>‹#›</a:t>
            </a:fld>
            <a:endParaRPr lang="el-GR"/>
          </a:p>
        </p:txBody>
      </p:sp>
    </p:spTree>
    <p:extLst>
      <p:ext uri="{BB962C8B-B14F-4D97-AF65-F5344CB8AC3E}">
        <p14:creationId xmlns:p14="http://schemas.microsoft.com/office/powerpoint/2010/main" val="1207514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BAAD738-07B4-4708-85A4-FD923D8F0E73}" type="datetimeFigureOut">
              <a:rPr lang="el-GR" smtClean="0"/>
              <a:t>14/3/2024</a:t>
            </a:fld>
            <a:endParaRPr lang="el-G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l-G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981BD36-B608-4E45-89E1-CB0F1DD37813}" type="slidenum">
              <a:rPr lang="el-GR" smtClean="0"/>
              <a:t>‹#›</a:t>
            </a:fld>
            <a:endParaRPr lang="el-GR"/>
          </a:p>
        </p:txBody>
      </p:sp>
    </p:spTree>
    <p:extLst>
      <p:ext uri="{BB962C8B-B14F-4D97-AF65-F5344CB8AC3E}">
        <p14:creationId xmlns:p14="http://schemas.microsoft.com/office/powerpoint/2010/main" val="825452982"/>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7.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E7A8F6A-F6A9-49B7-B67F-56D8388542D9}"/>
              </a:ext>
            </a:extLst>
          </p:cNvPr>
          <p:cNvSpPr>
            <a:spLocks noGrp="1"/>
          </p:cNvSpPr>
          <p:nvPr>
            <p:ph type="ctrTitle"/>
          </p:nvPr>
        </p:nvSpPr>
        <p:spPr>
          <a:xfrm>
            <a:off x="1305099" y="0"/>
            <a:ext cx="8064864" cy="5036234"/>
          </a:xfrm>
        </p:spPr>
        <p:txBody>
          <a:bodyPr/>
          <a:lstStyle/>
          <a:p>
            <a:pPr hangingPunct="0"/>
            <a:r>
              <a:rPr lang="el-GR" dirty="0"/>
              <a:t>ΛΕΜΦΩΜΑΤΑ</a:t>
            </a:r>
            <a:br>
              <a:rPr lang="el-GR" dirty="0"/>
            </a:br>
            <a:endParaRPr lang="el-GR" dirty="0"/>
          </a:p>
        </p:txBody>
      </p:sp>
      <p:sp>
        <p:nvSpPr>
          <p:cNvPr id="3" name="Υπότιτλος 2">
            <a:extLst>
              <a:ext uri="{FF2B5EF4-FFF2-40B4-BE49-F238E27FC236}">
                <a16:creationId xmlns:a16="http://schemas.microsoft.com/office/drawing/2014/main" id="{9651B666-CA87-4AAE-8F90-EF1E3EFD9FF5}"/>
              </a:ext>
            </a:extLst>
          </p:cNvPr>
          <p:cNvSpPr>
            <a:spLocks noGrp="1"/>
          </p:cNvSpPr>
          <p:nvPr>
            <p:ph type="subTitle" idx="1"/>
          </p:nvPr>
        </p:nvSpPr>
        <p:spPr>
          <a:xfrm>
            <a:off x="1255862" y="4192171"/>
            <a:ext cx="8163339" cy="2398235"/>
          </a:xfrm>
        </p:spPr>
        <p:txBody>
          <a:bodyPr>
            <a:normAutofit/>
          </a:bodyPr>
          <a:lstStyle/>
          <a:p>
            <a:pPr hangingPunct="0"/>
            <a:r>
              <a:rPr lang="el-GR" dirty="0">
                <a:solidFill>
                  <a:schemeClr val="accent2">
                    <a:lumMod val="75000"/>
                  </a:schemeClr>
                </a:solidFill>
              </a:rPr>
              <a:t>          ΜΠΑΛΑΦΟΥΤΑ ΜΥΡΣΙΝΗ </a:t>
            </a:r>
          </a:p>
          <a:p>
            <a:pPr hangingPunct="0"/>
            <a:r>
              <a:rPr lang="el-GR" dirty="0">
                <a:solidFill>
                  <a:schemeClr val="accent2">
                    <a:lumMod val="75000"/>
                  </a:schemeClr>
                </a:solidFill>
              </a:rPr>
              <a:t>          ΑΚΤΙΝΟΘΕΡΑΠΕΥΤΗΣ ΟΓΚΟΛΟΓΟΣ </a:t>
            </a:r>
          </a:p>
          <a:p>
            <a:pPr hangingPunct="0"/>
            <a:r>
              <a:rPr lang="el-GR" dirty="0">
                <a:solidFill>
                  <a:schemeClr val="accent2">
                    <a:lumMod val="75000"/>
                  </a:schemeClr>
                </a:solidFill>
              </a:rPr>
              <a:t>          ΕΠΙΚ. ΚΑΘΗΓΗΤΡΙΑ ΠΑΔΑ</a:t>
            </a:r>
          </a:p>
        </p:txBody>
      </p:sp>
    </p:spTree>
    <p:extLst>
      <p:ext uri="{BB962C8B-B14F-4D97-AF65-F5344CB8AC3E}">
        <p14:creationId xmlns:p14="http://schemas.microsoft.com/office/powerpoint/2010/main" val="900158518"/>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E9DB65E-F08F-4737-9920-6F2AD3B41D9A}"/>
              </a:ext>
            </a:extLst>
          </p:cNvPr>
          <p:cNvSpPr>
            <a:spLocks noGrp="1"/>
          </p:cNvSpPr>
          <p:nvPr>
            <p:ph type="title"/>
          </p:nvPr>
        </p:nvSpPr>
        <p:spPr>
          <a:xfrm>
            <a:off x="455265" y="661852"/>
            <a:ext cx="8596668" cy="636104"/>
          </a:xfrm>
        </p:spPr>
        <p:txBody>
          <a:bodyPr>
            <a:noAutofit/>
          </a:bodyPr>
          <a:lstStyle/>
          <a:p>
            <a:r>
              <a:rPr lang="el-GR" dirty="0"/>
              <a:t>           </a:t>
            </a:r>
            <a:r>
              <a:rPr lang="el-GR" u="sng" dirty="0"/>
              <a:t>Αιτιοπαθογένεια</a:t>
            </a:r>
          </a:p>
        </p:txBody>
      </p:sp>
      <p:sp>
        <p:nvSpPr>
          <p:cNvPr id="3" name="Θέση περιεχομένου 2">
            <a:extLst>
              <a:ext uri="{FF2B5EF4-FFF2-40B4-BE49-F238E27FC236}">
                <a16:creationId xmlns:a16="http://schemas.microsoft.com/office/drawing/2014/main" id="{AA6D0BA2-3F2B-43A5-8D50-87CBC93BEEFA}"/>
              </a:ext>
            </a:extLst>
          </p:cNvPr>
          <p:cNvSpPr>
            <a:spLocks noGrp="1"/>
          </p:cNvSpPr>
          <p:nvPr>
            <p:ph idx="1"/>
          </p:nvPr>
        </p:nvSpPr>
        <p:spPr>
          <a:xfrm>
            <a:off x="1353110" y="1438997"/>
            <a:ext cx="10039350" cy="4757151"/>
          </a:xfrm>
        </p:spPr>
        <p:txBody>
          <a:bodyPr/>
          <a:lstStyle/>
          <a:p>
            <a:pPr marL="0" indent="0">
              <a:buNone/>
            </a:pPr>
            <a:r>
              <a:rPr lang="el-GR" dirty="0">
                <a:solidFill>
                  <a:schemeClr val="accent2">
                    <a:lumMod val="50000"/>
                  </a:schemeClr>
                </a:solidFill>
              </a:rPr>
              <a:t>Τα ακριβή αίτια τα οποία προκαλούν τη νόσο παραμένουν άγνωστα. Ωστόσο υπάρχουν διάφοροι προδιαθεσικοί παράγοντες  οι οποίοι συνδέονται με την εμφάνιση της . </a:t>
            </a:r>
          </a:p>
          <a:p>
            <a:pPr marL="0" indent="0">
              <a:buNone/>
            </a:pPr>
            <a:r>
              <a:rPr lang="el-GR" dirty="0">
                <a:solidFill>
                  <a:schemeClr val="accent2">
                    <a:lumMod val="50000"/>
                  </a:schemeClr>
                </a:solidFill>
              </a:rPr>
              <a:t>Όπως: </a:t>
            </a:r>
          </a:p>
          <a:p>
            <a:r>
              <a:rPr lang="el-GR" dirty="0">
                <a:solidFill>
                  <a:schemeClr val="accent2">
                    <a:lumMod val="50000"/>
                  </a:schemeClr>
                </a:solidFill>
              </a:rPr>
              <a:t>Ο ιός </a:t>
            </a:r>
            <a:r>
              <a:rPr lang="en-US" dirty="0">
                <a:solidFill>
                  <a:schemeClr val="accent2">
                    <a:lumMod val="50000"/>
                  </a:schemeClr>
                </a:solidFill>
              </a:rPr>
              <a:t>HTVL</a:t>
            </a:r>
            <a:r>
              <a:rPr lang="el-GR" dirty="0">
                <a:solidFill>
                  <a:schemeClr val="accent2">
                    <a:lumMod val="50000"/>
                  </a:schemeClr>
                </a:solidFill>
              </a:rPr>
              <a:t>-1 για τη Τ-λεμφοκυτταρική λευχαιμία/λέμφωμα .</a:t>
            </a:r>
          </a:p>
          <a:p>
            <a:r>
              <a:rPr lang="el-GR" dirty="0">
                <a:solidFill>
                  <a:schemeClr val="accent2">
                    <a:lumMod val="50000"/>
                  </a:schemeClr>
                </a:solidFill>
              </a:rPr>
              <a:t>Ηπατίτιδα </a:t>
            </a:r>
            <a:r>
              <a:rPr lang="en-US" dirty="0">
                <a:solidFill>
                  <a:schemeClr val="accent2">
                    <a:lumMod val="50000"/>
                  </a:schemeClr>
                </a:solidFill>
              </a:rPr>
              <a:t>C </a:t>
            </a:r>
            <a:r>
              <a:rPr lang="el-GR" dirty="0">
                <a:solidFill>
                  <a:schemeClr val="accent2">
                    <a:lumMod val="50000"/>
                  </a:schemeClr>
                </a:solidFill>
              </a:rPr>
              <a:t> για το </a:t>
            </a:r>
            <a:r>
              <a:rPr lang="en-US" dirty="0">
                <a:solidFill>
                  <a:schemeClr val="accent2">
                    <a:lumMod val="50000"/>
                  </a:schemeClr>
                </a:solidFill>
              </a:rPr>
              <a:t>non Hodgkin</a:t>
            </a:r>
            <a:r>
              <a:rPr lang="el-GR" dirty="0">
                <a:solidFill>
                  <a:schemeClr val="accent2">
                    <a:lumMod val="50000"/>
                  </a:schemeClr>
                </a:solidFill>
              </a:rPr>
              <a:t>.</a:t>
            </a:r>
          </a:p>
          <a:p>
            <a:r>
              <a:rPr lang="el-GR" dirty="0">
                <a:solidFill>
                  <a:schemeClr val="accent2">
                    <a:lumMod val="50000"/>
                  </a:schemeClr>
                </a:solidFill>
              </a:rPr>
              <a:t>Διαταραχές του ανοσολογικού συστήματος.</a:t>
            </a:r>
          </a:p>
          <a:p>
            <a:r>
              <a:rPr lang="el-GR" dirty="0">
                <a:solidFill>
                  <a:schemeClr val="accent2">
                    <a:lumMod val="50000"/>
                  </a:schemeClr>
                </a:solidFill>
              </a:rPr>
              <a:t>Χημικά (εντομοκτόνα για </a:t>
            </a:r>
            <a:r>
              <a:rPr lang="en-US" dirty="0">
                <a:solidFill>
                  <a:schemeClr val="accent2">
                    <a:lumMod val="50000"/>
                  </a:schemeClr>
                </a:solidFill>
              </a:rPr>
              <a:t>NHL</a:t>
            </a:r>
            <a:r>
              <a:rPr lang="el-GR" dirty="0">
                <a:solidFill>
                  <a:schemeClr val="accent2">
                    <a:lumMod val="50000"/>
                  </a:schemeClr>
                </a:solidFill>
              </a:rPr>
              <a:t>) και ακτινοβολία</a:t>
            </a:r>
            <a:r>
              <a:rPr lang="en-US" dirty="0">
                <a:solidFill>
                  <a:schemeClr val="accent2">
                    <a:lumMod val="50000"/>
                  </a:schemeClr>
                </a:solidFill>
              </a:rPr>
              <a:t>.</a:t>
            </a:r>
          </a:p>
          <a:p>
            <a:endParaRPr lang="el-GR" dirty="0">
              <a:solidFill>
                <a:schemeClr val="accent2">
                  <a:lumMod val="50000"/>
                </a:schemeClr>
              </a:solidFill>
            </a:endParaRPr>
          </a:p>
          <a:p>
            <a:pPr marL="0" indent="0">
              <a:buNone/>
            </a:pPr>
            <a:r>
              <a:rPr lang="el-GR" dirty="0">
                <a:solidFill>
                  <a:schemeClr val="accent2">
                    <a:lumMod val="50000"/>
                  </a:schemeClr>
                </a:solidFill>
              </a:rPr>
              <a:t>Το λέμφωμα δεν είναι μεταδοτικό</a:t>
            </a:r>
            <a:r>
              <a:rPr lang="el-GR" dirty="0">
                <a:solidFill>
                  <a:schemeClr val="accent1">
                    <a:lumMod val="50000"/>
                  </a:schemeClr>
                </a:solidFill>
              </a:rPr>
              <a:t>.</a:t>
            </a:r>
          </a:p>
        </p:txBody>
      </p:sp>
    </p:spTree>
    <p:extLst>
      <p:ext uri="{BB962C8B-B14F-4D97-AF65-F5344CB8AC3E}">
        <p14:creationId xmlns:p14="http://schemas.microsoft.com/office/powerpoint/2010/main" val="324395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15CCE34-DE5D-43F7-A81C-7803560A9577}"/>
              </a:ext>
            </a:extLst>
          </p:cNvPr>
          <p:cNvSpPr>
            <a:spLocks noGrp="1"/>
          </p:cNvSpPr>
          <p:nvPr>
            <p:ph type="title"/>
          </p:nvPr>
        </p:nvSpPr>
        <p:spPr>
          <a:xfrm>
            <a:off x="259417" y="108122"/>
            <a:ext cx="8596668" cy="1320800"/>
          </a:xfrm>
        </p:spPr>
        <p:txBody>
          <a:bodyPr/>
          <a:lstStyle/>
          <a:p>
            <a:r>
              <a:rPr lang="el-GR" u="sng" dirty="0"/>
              <a:t>Συμπτώματα</a:t>
            </a:r>
          </a:p>
        </p:txBody>
      </p:sp>
      <p:sp>
        <p:nvSpPr>
          <p:cNvPr id="3" name="Θέση περιεχομένου 2">
            <a:extLst>
              <a:ext uri="{FF2B5EF4-FFF2-40B4-BE49-F238E27FC236}">
                <a16:creationId xmlns:a16="http://schemas.microsoft.com/office/drawing/2014/main" id="{C828D673-0664-435D-BFAD-4FE8A104D212}"/>
              </a:ext>
            </a:extLst>
          </p:cNvPr>
          <p:cNvSpPr>
            <a:spLocks noGrp="1"/>
          </p:cNvSpPr>
          <p:nvPr>
            <p:ph idx="1"/>
          </p:nvPr>
        </p:nvSpPr>
        <p:spPr>
          <a:xfrm>
            <a:off x="681318" y="718383"/>
            <a:ext cx="10777257" cy="6242602"/>
          </a:xfrm>
        </p:spPr>
        <p:txBody>
          <a:bodyPr/>
          <a:lstStyle/>
          <a:p>
            <a:pPr marL="0" indent="0">
              <a:buNone/>
            </a:pPr>
            <a:r>
              <a:rPr lang="el-GR" dirty="0">
                <a:solidFill>
                  <a:schemeClr val="accent2">
                    <a:lumMod val="50000"/>
                  </a:schemeClr>
                </a:solidFill>
              </a:rPr>
              <a:t>Συχνή είναι η ανώδυνη διόγκωση λεμφαδένων κατάσταση που αντιμετωπίζουν τα 2/3 των ασθενών με  </a:t>
            </a:r>
            <a:r>
              <a:rPr lang="en-US" dirty="0">
                <a:solidFill>
                  <a:schemeClr val="accent2">
                    <a:lumMod val="50000"/>
                  </a:schemeClr>
                </a:solidFill>
              </a:rPr>
              <a:t>NHL</a:t>
            </a:r>
            <a:r>
              <a:rPr lang="el-GR" dirty="0">
                <a:solidFill>
                  <a:schemeClr val="accent2">
                    <a:lumMod val="50000"/>
                  </a:schemeClr>
                </a:solidFill>
              </a:rPr>
              <a:t> . </a:t>
            </a:r>
          </a:p>
          <a:p>
            <a:pPr marL="0" indent="0">
              <a:buNone/>
            </a:pPr>
            <a:r>
              <a:rPr lang="el-GR" dirty="0">
                <a:solidFill>
                  <a:schemeClr val="accent2">
                    <a:lumMod val="50000"/>
                  </a:schemeClr>
                </a:solidFill>
              </a:rPr>
              <a:t>  Οι λεμφαδένες αυτοί εντοπίζονται :</a:t>
            </a:r>
          </a:p>
          <a:p>
            <a:pPr lvl="0">
              <a:buFont typeface="Wingdings" panose="05000000000000000000" pitchFamily="2" charset="2"/>
              <a:buChar char="v"/>
            </a:pPr>
            <a:r>
              <a:rPr lang="el-GR" dirty="0">
                <a:solidFill>
                  <a:schemeClr val="accent2">
                    <a:lumMod val="50000"/>
                  </a:schemeClr>
                </a:solidFill>
              </a:rPr>
              <a:t>Στο τράχηλο</a:t>
            </a:r>
          </a:p>
          <a:p>
            <a:pPr lvl="0">
              <a:buFont typeface="Wingdings" panose="05000000000000000000" pitchFamily="2" charset="2"/>
              <a:buChar char="v"/>
            </a:pPr>
            <a:r>
              <a:rPr lang="el-GR" dirty="0">
                <a:solidFill>
                  <a:schemeClr val="accent2">
                    <a:lumMod val="50000"/>
                  </a:schemeClr>
                </a:solidFill>
              </a:rPr>
              <a:t>Στη μασχάλη </a:t>
            </a:r>
          </a:p>
          <a:p>
            <a:pPr lvl="0">
              <a:buFont typeface="Wingdings" panose="05000000000000000000" pitchFamily="2" charset="2"/>
              <a:buChar char="v"/>
            </a:pPr>
            <a:r>
              <a:rPr lang="el-GR" dirty="0">
                <a:solidFill>
                  <a:schemeClr val="accent2">
                    <a:lumMod val="50000"/>
                  </a:schemeClr>
                </a:solidFill>
              </a:rPr>
              <a:t>Στη  βουβωνική χώρα</a:t>
            </a:r>
          </a:p>
          <a:p>
            <a:pPr>
              <a:buFont typeface="Wingdings" panose="05000000000000000000" pitchFamily="2" charset="2"/>
              <a:buChar char="v"/>
            </a:pPr>
            <a:r>
              <a:rPr lang="el-GR" dirty="0">
                <a:solidFill>
                  <a:schemeClr val="accent2">
                    <a:lumMod val="50000"/>
                  </a:schemeClr>
                </a:solidFill>
              </a:rPr>
              <a:t>Στους </a:t>
            </a:r>
            <a:r>
              <a:rPr lang="el-GR" dirty="0" err="1">
                <a:solidFill>
                  <a:schemeClr val="accent2">
                    <a:lumMod val="50000"/>
                  </a:schemeClr>
                </a:solidFill>
              </a:rPr>
              <a:t>ενδοκοιλιακούς</a:t>
            </a:r>
            <a:r>
              <a:rPr lang="el-GR" dirty="0">
                <a:solidFill>
                  <a:schemeClr val="accent2">
                    <a:lumMod val="50000"/>
                  </a:schemeClr>
                </a:solidFill>
              </a:rPr>
              <a:t> αδένες και το σπλήνα.</a:t>
            </a:r>
          </a:p>
          <a:p>
            <a:pPr marL="0" indent="0">
              <a:buNone/>
            </a:pPr>
            <a:r>
              <a:rPr lang="el-GR" dirty="0">
                <a:solidFill>
                  <a:schemeClr val="accent2">
                    <a:lumMod val="50000"/>
                  </a:schemeClr>
                </a:solidFill>
              </a:rPr>
              <a:t>   Άλλα συμπτώματα συχνά ( Β συμπτώματα):</a:t>
            </a:r>
          </a:p>
          <a:p>
            <a:pPr>
              <a:buFont typeface="Wingdings" panose="05000000000000000000" pitchFamily="2" charset="2"/>
              <a:buChar char="v"/>
            </a:pPr>
            <a:r>
              <a:rPr lang="el-GR" dirty="0">
                <a:solidFill>
                  <a:schemeClr val="accent2">
                    <a:lumMod val="50000"/>
                  </a:schemeClr>
                </a:solidFill>
              </a:rPr>
              <a:t>Εφίδρωση κυρίως τη νύχτα</a:t>
            </a:r>
          </a:p>
          <a:p>
            <a:pPr>
              <a:buFont typeface="Wingdings" panose="05000000000000000000" pitchFamily="2" charset="2"/>
              <a:buChar char="v"/>
            </a:pPr>
            <a:r>
              <a:rPr lang="el-GR" dirty="0">
                <a:solidFill>
                  <a:schemeClr val="accent2">
                    <a:lumMod val="50000"/>
                  </a:schemeClr>
                </a:solidFill>
              </a:rPr>
              <a:t>Πυρετός, συνεχής ή άτυπος</a:t>
            </a:r>
          </a:p>
          <a:p>
            <a:pPr>
              <a:buFont typeface="Wingdings" panose="05000000000000000000" pitchFamily="2" charset="2"/>
              <a:buChar char="v"/>
            </a:pPr>
            <a:r>
              <a:rPr lang="el-GR" dirty="0">
                <a:solidFill>
                  <a:schemeClr val="accent2">
                    <a:lumMod val="50000"/>
                  </a:schemeClr>
                </a:solidFill>
              </a:rPr>
              <a:t>Ξαφνική απώλεια βάρους </a:t>
            </a:r>
          </a:p>
          <a:p>
            <a:pPr>
              <a:buFont typeface="Wingdings" panose="05000000000000000000" pitchFamily="2" charset="2"/>
              <a:buChar char="v"/>
            </a:pPr>
            <a:r>
              <a:rPr lang="el-GR" dirty="0">
                <a:solidFill>
                  <a:schemeClr val="accent2">
                    <a:lumMod val="50000"/>
                  </a:schemeClr>
                </a:solidFill>
              </a:rPr>
              <a:t>Βήχας ή δύσπνοια.</a:t>
            </a:r>
          </a:p>
          <a:p>
            <a:pPr>
              <a:buFont typeface="Wingdings" panose="05000000000000000000" pitchFamily="2" charset="2"/>
              <a:buChar char="v"/>
            </a:pPr>
            <a:endParaRPr lang="el-GR" dirty="0">
              <a:solidFill>
                <a:schemeClr val="accent2">
                  <a:lumMod val="50000"/>
                </a:schemeClr>
              </a:solidFill>
            </a:endParaRPr>
          </a:p>
          <a:p>
            <a:pPr>
              <a:buFont typeface="Wingdings" panose="05000000000000000000" pitchFamily="2" charset="2"/>
              <a:buChar char="v"/>
            </a:pPr>
            <a:r>
              <a:rPr lang="el-GR" dirty="0"/>
              <a:t>ΠΕΡΙΠΟΥ ΤΟ 1/3 ΤΩΝ ΑΣΘΕΝΩΝ ΠΑΡΟΥΣΙΑΖΟΥΝ Β ΣΥΜΠΤΩΜΑΤΑ</a:t>
            </a:r>
          </a:p>
        </p:txBody>
      </p:sp>
      <p:pic>
        <p:nvPicPr>
          <p:cNvPr id="4" name="Εικόνα 3">
            <a:extLst>
              <a:ext uri="{FF2B5EF4-FFF2-40B4-BE49-F238E27FC236}">
                <a16:creationId xmlns:a16="http://schemas.microsoft.com/office/drawing/2014/main" id="{6204C3ED-5179-4950-8AFD-D6AF77E5DFF7}"/>
              </a:ext>
            </a:extLst>
          </p:cNvPr>
          <p:cNvPicPr/>
          <p:nvPr/>
        </p:nvPicPr>
        <p:blipFill>
          <a:blip r:embed="rId3"/>
          <a:stretch>
            <a:fillRect/>
          </a:stretch>
        </p:blipFill>
        <p:spPr bwMode="auto">
          <a:xfrm>
            <a:off x="8179981" y="1210378"/>
            <a:ext cx="3330701" cy="21410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Εικόνα7">
            <a:extLst>
              <a:ext uri="{FF2B5EF4-FFF2-40B4-BE49-F238E27FC236}">
                <a16:creationId xmlns:a16="http://schemas.microsoft.com/office/drawing/2014/main" id="{DBB5FE1C-A213-46D5-AD9B-D5CE101D196B}"/>
              </a:ext>
            </a:extLst>
          </p:cNvPr>
          <p:cNvPicPr/>
          <p:nvPr/>
        </p:nvPicPr>
        <p:blipFill>
          <a:blip r:embed="rId4"/>
          <a:stretch>
            <a:fillRect/>
          </a:stretch>
        </p:blipFill>
        <p:spPr bwMode="auto">
          <a:xfrm>
            <a:off x="8127873" y="3429000"/>
            <a:ext cx="3330702" cy="23964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240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4BE944-E4BF-4A42-ACE9-62300EFCAC07}"/>
              </a:ext>
            </a:extLst>
          </p:cNvPr>
          <p:cNvSpPr>
            <a:spLocks noGrp="1"/>
          </p:cNvSpPr>
          <p:nvPr>
            <p:ph type="title"/>
          </p:nvPr>
        </p:nvSpPr>
        <p:spPr>
          <a:xfrm>
            <a:off x="452047" y="132522"/>
            <a:ext cx="8596668" cy="1086678"/>
          </a:xfrm>
        </p:spPr>
        <p:txBody>
          <a:bodyPr>
            <a:normAutofit/>
          </a:bodyPr>
          <a:lstStyle/>
          <a:p>
            <a:r>
              <a:rPr lang="el-GR" dirty="0"/>
              <a:t>Διάγνωση Λεμφωμάτων</a:t>
            </a:r>
          </a:p>
        </p:txBody>
      </p:sp>
      <p:sp useBgFill="1">
        <p:nvSpPr>
          <p:cNvPr id="3" name="Θέση περιεχομένου 2">
            <a:extLst>
              <a:ext uri="{FF2B5EF4-FFF2-40B4-BE49-F238E27FC236}">
                <a16:creationId xmlns:a16="http://schemas.microsoft.com/office/drawing/2014/main" id="{E94B3442-387F-42AC-9486-764149AB9E12}"/>
              </a:ext>
            </a:extLst>
          </p:cNvPr>
          <p:cNvSpPr>
            <a:spLocks noGrp="1"/>
          </p:cNvSpPr>
          <p:nvPr>
            <p:ph sz="half" idx="1"/>
          </p:nvPr>
        </p:nvSpPr>
        <p:spPr>
          <a:xfrm>
            <a:off x="736969" y="927653"/>
            <a:ext cx="3920756" cy="5797824"/>
          </a:xfrm>
          <a:ln>
            <a:solidFill>
              <a:schemeClr val="accent2">
                <a:lumMod val="50000"/>
              </a:schemeClr>
            </a:solidFill>
          </a:ln>
        </p:spPr>
        <p:txBody>
          <a:bodyPr>
            <a:normAutofit fontScale="92500" lnSpcReduction="20000"/>
          </a:bodyPr>
          <a:lstStyle/>
          <a:p>
            <a:r>
              <a:rPr lang="el-GR" sz="1900" dirty="0">
                <a:solidFill>
                  <a:schemeClr val="accent2">
                    <a:lumMod val="50000"/>
                  </a:schemeClr>
                </a:solidFill>
              </a:rPr>
              <a:t>Ιστορικό</a:t>
            </a:r>
          </a:p>
          <a:p>
            <a:endParaRPr lang="el-GR" sz="1900" dirty="0">
              <a:solidFill>
                <a:schemeClr val="accent2">
                  <a:lumMod val="50000"/>
                </a:schemeClr>
              </a:solidFill>
            </a:endParaRPr>
          </a:p>
          <a:p>
            <a:endParaRPr lang="el-GR" sz="1900" dirty="0">
              <a:solidFill>
                <a:schemeClr val="accent2">
                  <a:lumMod val="50000"/>
                </a:schemeClr>
              </a:solidFill>
            </a:endParaRPr>
          </a:p>
          <a:p>
            <a:endParaRPr lang="el-GR" sz="1900" dirty="0">
              <a:solidFill>
                <a:schemeClr val="accent2">
                  <a:lumMod val="50000"/>
                </a:schemeClr>
              </a:solidFill>
            </a:endParaRPr>
          </a:p>
          <a:p>
            <a:r>
              <a:rPr lang="el-GR" sz="1900" dirty="0">
                <a:solidFill>
                  <a:schemeClr val="accent2">
                    <a:lumMod val="50000"/>
                  </a:schemeClr>
                </a:solidFill>
              </a:rPr>
              <a:t>Φυσική εξέταση</a:t>
            </a:r>
          </a:p>
          <a:p>
            <a:endParaRPr lang="el-GR" sz="1900" dirty="0">
              <a:solidFill>
                <a:schemeClr val="accent2">
                  <a:lumMod val="50000"/>
                </a:schemeClr>
              </a:solidFill>
            </a:endParaRPr>
          </a:p>
          <a:p>
            <a:pPr marL="0" indent="0">
              <a:buNone/>
            </a:pPr>
            <a:endParaRPr lang="el-GR" sz="1900" dirty="0">
              <a:solidFill>
                <a:schemeClr val="accent2">
                  <a:lumMod val="50000"/>
                </a:schemeClr>
              </a:solidFill>
            </a:endParaRPr>
          </a:p>
          <a:p>
            <a:r>
              <a:rPr lang="el-GR" sz="1900" dirty="0">
                <a:solidFill>
                  <a:schemeClr val="accent2">
                    <a:lumMod val="50000"/>
                  </a:schemeClr>
                </a:solidFill>
              </a:rPr>
              <a:t>Εργαστηριακές εξετάσεις</a:t>
            </a:r>
            <a:endParaRPr lang="en-US" sz="1900" dirty="0">
              <a:solidFill>
                <a:schemeClr val="accent2">
                  <a:lumMod val="50000"/>
                </a:schemeClr>
              </a:solidFill>
            </a:endParaRPr>
          </a:p>
          <a:p>
            <a:pPr marL="0" indent="0">
              <a:buNone/>
            </a:pPr>
            <a:r>
              <a:rPr lang="el-GR" sz="1900" dirty="0">
                <a:solidFill>
                  <a:schemeClr val="accent2">
                    <a:lumMod val="50000"/>
                  </a:schemeClr>
                </a:solidFill>
              </a:rPr>
              <a:t> </a:t>
            </a:r>
          </a:p>
          <a:p>
            <a:pPr marL="0" indent="0">
              <a:buNone/>
            </a:pPr>
            <a:endParaRPr lang="el-GR" sz="1900" dirty="0">
              <a:solidFill>
                <a:schemeClr val="accent2">
                  <a:lumMod val="50000"/>
                </a:schemeClr>
              </a:solidFill>
            </a:endParaRPr>
          </a:p>
          <a:p>
            <a:pPr marL="0" indent="0">
              <a:buNone/>
            </a:pPr>
            <a:endParaRPr lang="el-GR" sz="1900" dirty="0">
              <a:solidFill>
                <a:schemeClr val="accent2">
                  <a:lumMod val="50000"/>
                </a:schemeClr>
              </a:solidFill>
            </a:endParaRPr>
          </a:p>
          <a:p>
            <a:r>
              <a:rPr lang="el-GR" sz="1900" dirty="0">
                <a:solidFill>
                  <a:schemeClr val="accent2">
                    <a:lumMod val="50000"/>
                  </a:schemeClr>
                </a:solidFill>
              </a:rPr>
              <a:t>Ακτινολογικές εξετάσεις </a:t>
            </a:r>
            <a:endParaRPr lang="en-US" sz="1900" dirty="0">
              <a:solidFill>
                <a:schemeClr val="accent2">
                  <a:lumMod val="50000"/>
                </a:schemeClr>
              </a:solidFill>
            </a:endParaRPr>
          </a:p>
          <a:p>
            <a:endParaRPr lang="en-US" sz="1900" dirty="0">
              <a:solidFill>
                <a:schemeClr val="accent2">
                  <a:lumMod val="50000"/>
                </a:schemeClr>
              </a:solidFill>
            </a:endParaRPr>
          </a:p>
          <a:p>
            <a:endParaRPr lang="en-US" sz="1900" dirty="0">
              <a:solidFill>
                <a:schemeClr val="accent2">
                  <a:lumMod val="50000"/>
                </a:schemeClr>
              </a:solidFill>
            </a:endParaRPr>
          </a:p>
          <a:p>
            <a:endParaRPr lang="en-US" sz="1900" dirty="0">
              <a:solidFill>
                <a:schemeClr val="accent2">
                  <a:lumMod val="50000"/>
                </a:schemeClr>
              </a:solidFill>
            </a:endParaRPr>
          </a:p>
          <a:p>
            <a:r>
              <a:rPr lang="el-GR" sz="1900" dirty="0">
                <a:solidFill>
                  <a:schemeClr val="accent2">
                    <a:lumMod val="50000"/>
                  </a:schemeClr>
                </a:solidFill>
              </a:rPr>
              <a:t>Ειδικές εξετάσεις </a:t>
            </a:r>
            <a:endParaRPr lang="en-US" sz="1900" dirty="0">
              <a:solidFill>
                <a:schemeClr val="accent2">
                  <a:lumMod val="50000"/>
                </a:schemeClr>
              </a:solidFill>
            </a:endParaRPr>
          </a:p>
          <a:p>
            <a:endParaRPr lang="el-GR" b="1" dirty="0"/>
          </a:p>
        </p:txBody>
      </p:sp>
      <p:sp useBgFill="1">
        <p:nvSpPr>
          <p:cNvPr id="4" name="Θέση περιεχομένου 3">
            <a:extLst>
              <a:ext uri="{FF2B5EF4-FFF2-40B4-BE49-F238E27FC236}">
                <a16:creationId xmlns:a16="http://schemas.microsoft.com/office/drawing/2014/main" id="{B4197955-605E-48A1-84B0-EAFCC5D985C6}"/>
              </a:ext>
            </a:extLst>
          </p:cNvPr>
          <p:cNvSpPr>
            <a:spLocks noGrp="1"/>
          </p:cNvSpPr>
          <p:nvPr>
            <p:ph sz="half" idx="2"/>
          </p:nvPr>
        </p:nvSpPr>
        <p:spPr>
          <a:xfrm>
            <a:off x="4750381" y="927652"/>
            <a:ext cx="6384344" cy="5797825"/>
          </a:xfrm>
          <a:ln>
            <a:solidFill>
              <a:schemeClr val="accent2">
                <a:lumMod val="50000"/>
              </a:schemeClr>
            </a:solidFill>
          </a:ln>
        </p:spPr>
        <p:txBody>
          <a:bodyPr>
            <a:noAutofit/>
          </a:bodyPr>
          <a:lstStyle/>
          <a:p>
            <a:pPr>
              <a:buFont typeface="Courier New" panose="02070309020205020404" pitchFamily="49" charset="0"/>
              <a:buChar char="o"/>
            </a:pPr>
            <a:r>
              <a:rPr lang="el-GR" sz="1600" u="sng" dirty="0">
                <a:solidFill>
                  <a:schemeClr val="accent2">
                    <a:lumMod val="50000"/>
                  </a:schemeClr>
                </a:solidFill>
              </a:rPr>
              <a:t>Γενικά Β συμπτώματα</a:t>
            </a:r>
            <a:r>
              <a:rPr lang="el-GR" sz="1600" dirty="0">
                <a:solidFill>
                  <a:schemeClr val="accent2">
                    <a:lumMod val="50000"/>
                  </a:schemeClr>
                </a:solidFill>
              </a:rPr>
              <a:t> όπως ανεξήγητος πυρετός, νυχτερινές εφιδρώσεις, απώλεια βάρους &gt;10% του σωματικού βάρους τους τελευταίους 6 μήνες, κνησμός.</a:t>
            </a:r>
          </a:p>
          <a:p>
            <a:pPr>
              <a:buFont typeface="Courier New" panose="02070309020205020404" pitchFamily="49" charset="0"/>
              <a:buChar char="o"/>
            </a:pPr>
            <a:endParaRPr lang="el-GR" sz="1600" dirty="0">
              <a:solidFill>
                <a:schemeClr val="accent2">
                  <a:lumMod val="50000"/>
                </a:schemeClr>
              </a:solidFill>
            </a:endParaRPr>
          </a:p>
          <a:p>
            <a:pPr>
              <a:buFont typeface="Courier New" panose="02070309020205020404" pitchFamily="49" charset="0"/>
              <a:buChar char="o"/>
            </a:pPr>
            <a:r>
              <a:rPr lang="el-GR" sz="1600" dirty="0">
                <a:solidFill>
                  <a:schemeClr val="accent2">
                    <a:lumMod val="50000"/>
                  </a:schemeClr>
                </a:solidFill>
              </a:rPr>
              <a:t>Ψηλάφηση λεμφαδένων</a:t>
            </a:r>
            <a:r>
              <a:rPr lang="el-GR" sz="1600" dirty="0"/>
              <a:t> </a:t>
            </a:r>
            <a:r>
              <a:rPr lang="el-GR" sz="1600" dirty="0">
                <a:solidFill>
                  <a:schemeClr val="accent2">
                    <a:lumMod val="50000"/>
                  </a:schemeClr>
                </a:solidFill>
              </a:rPr>
              <a:t>(αριθμός, μέγεθος, θέση, σχήμα, κινητικότητα) και σπλάχνων (ήπαρ, σπλήνας)</a:t>
            </a:r>
            <a:endParaRPr lang="en-US" sz="1600" dirty="0">
              <a:solidFill>
                <a:schemeClr val="accent2">
                  <a:lumMod val="50000"/>
                </a:schemeClr>
              </a:solidFill>
            </a:endParaRPr>
          </a:p>
          <a:p>
            <a:pPr>
              <a:buFont typeface="Courier New" panose="02070309020205020404" pitchFamily="49" charset="0"/>
              <a:buChar char="o"/>
            </a:pPr>
            <a:r>
              <a:rPr lang="el-GR" sz="1600" dirty="0">
                <a:solidFill>
                  <a:schemeClr val="accent2">
                    <a:lumMod val="50000"/>
                  </a:schemeClr>
                </a:solidFill>
              </a:rPr>
              <a:t>Γενική εξέταση αίματος</a:t>
            </a:r>
          </a:p>
          <a:p>
            <a:pPr>
              <a:buFont typeface="Courier New" panose="02070309020205020404" pitchFamily="49" charset="0"/>
              <a:buChar char="o"/>
            </a:pPr>
            <a:endParaRPr lang="el-GR" sz="1600" dirty="0">
              <a:solidFill>
                <a:schemeClr val="accent2">
                  <a:lumMod val="50000"/>
                </a:schemeClr>
              </a:solidFill>
            </a:endParaRPr>
          </a:p>
          <a:p>
            <a:pPr>
              <a:buFont typeface="Courier New" panose="02070309020205020404" pitchFamily="49" charset="0"/>
              <a:buChar char="o"/>
            </a:pPr>
            <a:endParaRPr lang="el-GR" sz="1600" dirty="0">
              <a:solidFill>
                <a:schemeClr val="accent2">
                  <a:lumMod val="50000"/>
                </a:schemeClr>
              </a:solidFill>
            </a:endParaRPr>
          </a:p>
          <a:p>
            <a:pPr>
              <a:buFont typeface="Courier New" panose="02070309020205020404" pitchFamily="49" charset="0"/>
              <a:buChar char="o"/>
            </a:pPr>
            <a:r>
              <a:rPr lang="el-GR" sz="1600" dirty="0">
                <a:solidFill>
                  <a:schemeClr val="accent2">
                    <a:lumMod val="50000"/>
                  </a:schemeClr>
                </a:solidFill>
              </a:rPr>
              <a:t> Α</a:t>
            </a:r>
            <a:r>
              <a:rPr lang="en-US" sz="1600" dirty="0">
                <a:solidFill>
                  <a:schemeClr val="accent2">
                    <a:lumMod val="50000"/>
                  </a:schemeClr>
                </a:solidFill>
              </a:rPr>
              <a:t>/</a:t>
            </a:r>
            <a:r>
              <a:rPr lang="el-GR" sz="1600" dirty="0">
                <a:solidFill>
                  <a:schemeClr val="accent2">
                    <a:lumMod val="50000"/>
                  </a:schemeClr>
                </a:solidFill>
              </a:rPr>
              <a:t>α θώρακος (</a:t>
            </a:r>
            <a:r>
              <a:rPr lang="en-US" sz="1600" dirty="0">
                <a:solidFill>
                  <a:schemeClr val="accent2">
                    <a:lumMod val="50000"/>
                  </a:schemeClr>
                </a:solidFill>
              </a:rPr>
              <a:t>F/P)</a:t>
            </a:r>
            <a:r>
              <a:rPr lang="el-GR" sz="1600" dirty="0">
                <a:solidFill>
                  <a:schemeClr val="accent2">
                    <a:lumMod val="50000"/>
                  </a:schemeClr>
                </a:solidFill>
              </a:rPr>
              <a:t>,</a:t>
            </a:r>
            <a:r>
              <a:rPr lang="en-US" sz="1600" dirty="0">
                <a:solidFill>
                  <a:schemeClr val="accent2">
                    <a:lumMod val="50000"/>
                  </a:schemeClr>
                </a:solidFill>
              </a:rPr>
              <a:t>CT </a:t>
            </a:r>
            <a:r>
              <a:rPr lang="el-GR" sz="1600" dirty="0">
                <a:solidFill>
                  <a:schemeClr val="accent2">
                    <a:lumMod val="50000"/>
                  </a:schemeClr>
                </a:solidFill>
              </a:rPr>
              <a:t> </a:t>
            </a:r>
            <a:r>
              <a:rPr lang="el-GR" sz="1600" dirty="0" err="1">
                <a:solidFill>
                  <a:schemeClr val="accent2">
                    <a:lumMod val="50000"/>
                  </a:schemeClr>
                </a:solidFill>
              </a:rPr>
              <a:t>Θώρακος,τραχήλου,κοιλίας</a:t>
            </a:r>
            <a:r>
              <a:rPr lang="el-GR" sz="1600" dirty="0">
                <a:solidFill>
                  <a:schemeClr val="accent2">
                    <a:lumMod val="50000"/>
                  </a:schemeClr>
                </a:solidFill>
              </a:rPr>
              <a:t> και πυέλου,</a:t>
            </a:r>
            <a:r>
              <a:rPr lang="en-US" sz="1600" dirty="0">
                <a:solidFill>
                  <a:schemeClr val="accent2">
                    <a:lumMod val="50000"/>
                  </a:schemeClr>
                </a:solidFill>
              </a:rPr>
              <a:t>PET-Scan</a:t>
            </a:r>
          </a:p>
          <a:p>
            <a:pPr>
              <a:buFont typeface="Courier New" panose="02070309020205020404" pitchFamily="49" charset="0"/>
              <a:buChar char="o"/>
            </a:pPr>
            <a:endParaRPr lang="el-GR" sz="1600" dirty="0">
              <a:solidFill>
                <a:schemeClr val="accent2">
                  <a:lumMod val="50000"/>
                </a:schemeClr>
              </a:solidFill>
            </a:endParaRPr>
          </a:p>
          <a:p>
            <a:pPr>
              <a:buFont typeface="Courier New" panose="02070309020205020404" pitchFamily="49" charset="0"/>
              <a:buChar char="o"/>
            </a:pPr>
            <a:endParaRPr lang="en-US" sz="1600" dirty="0">
              <a:solidFill>
                <a:schemeClr val="accent2">
                  <a:lumMod val="50000"/>
                </a:schemeClr>
              </a:solidFill>
            </a:endParaRPr>
          </a:p>
          <a:p>
            <a:pPr>
              <a:buFont typeface="Courier New" panose="02070309020205020404" pitchFamily="49" charset="0"/>
              <a:buChar char="o"/>
            </a:pPr>
            <a:r>
              <a:rPr lang="el-GR" sz="1600" dirty="0">
                <a:solidFill>
                  <a:schemeClr val="accent2">
                    <a:lumMod val="50000"/>
                  </a:schemeClr>
                </a:solidFill>
              </a:rPr>
              <a:t>Βιοψία ,</a:t>
            </a:r>
            <a:r>
              <a:rPr lang="el-GR" sz="1600" dirty="0" err="1">
                <a:solidFill>
                  <a:schemeClr val="accent2">
                    <a:lumMod val="50000"/>
                  </a:schemeClr>
                </a:solidFill>
              </a:rPr>
              <a:t>Οστεομυελική</a:t>
            </a:r>
            <a:r>
              <a:rPr lang="el-GR" sz="1600" dirty="0">
                <a:solidFill>
                  <a:schemeClr val="accent2">
                    <a:lumMod val="50000"/>
                  </a:schemeClr>
                </a:solidFill>
              </a:rPr>
              <a:t> ή από ψηλαφητό </a:t>
            </a:r>
            <a:r>
              <a:rPr lang="en-US" sz="1600" dirty="0">
                <a:solidFill>
                  <a:schemeClr val="accent2">
                    <a:lumMod val="50000"/>
                  </a:schemeClr>
                </a:solidFill>
              </a:rPr>
              <a:t>LN</a:t>
            </a:r>
            <a:endParaRPr lang="el-GR" sz="1600" dirty="0">
              <a:solidFill>
                <a:schemeClr val="accent2">
                  <a:lumMod val="50000"/>
                </a:schemeClr>
              </a:solidFill>
            </a:endParaRPr>
          </a:p>
        </p:txBody>
      </p:sp>
    </p:spTree>
    <p:extLst>
      <p:ext uri="{BB962C8B-B14F-4D97-AF65-F5344CB8AC3E}">
        <p14:creationId xmlns:p14="http://schemas.microsoft.com/office/powerpoint/2010/main" val="3553910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36A213B-4546-4AF1-9FC5-A5E683713EA5}"/>
              </a:ext>
            </a:extLst>
          </p:cNvPr>
          <p:cNvSpPr>
            <a:spLocks noGrp="1"/>
          </p:cNvSpPr>
          <p:nvPr>
            <p:ph type="title"/>
          </p:nvPr>
        </p:nvSpPr>
        <p:spPr>
          <a:xfrm>
            <a:off x="196948" y="184373"/>
            <a:ext cx="8596668" cy="1320800"/>
          </a:xfrm>
        </p:spPr>
        <p:txBody>
          <a:bodyPr/>
          <a:lstStyle/>
          <a:p>
            <a:r>
              <a:rPr lang="el-GR" u="sng" dirty="0"/>
              <a:t>Πρόγνωση</a:t>
            </a:r>
            <a:br>
              <a:rPr lang="el-GR" dirty="0"/>
            </a:br>
            <a:endParaRPr lang="el-GR" dirty="0"/>
          </a:p>
        </p:txBody>
      </p:sp>
      <p:sp>
        <p:nvSpPr>
          <p:cNvPr id="3" name="Θέση περιεχομένου 2">
            <a:extLst>
              <a:ext uri="{FF2B5EF4-FFF2-40B4-BE49-F238E27FC236}">
                <a16:creationId xmlns:a16="http://schemas.microsoft.com/office/drawing/2014/main" id="{206F7A92-6BCB-4359-83BF-A9C0C1F3761B}"/>
              </a:ext>
            </a:extLst>
          </p:cNvPr>
          <p:cNvSpPr>
            <a:spLocks noGrp="1"/>
          </p:cNvSpPr>
          <p:nvPr>
            <p:ph idx="1"/>
          </p:nvPr>
        </p:nvSpPr>
        <p:spPr>
          <a:xfrm>
            <a:off x="981075" y="1228725"/>
            <a:ext cx="10401300" cy="5178702"/>
          </a:xfrm>
        </p:spPr>
        <p:txBody>
          <a:bodyPr/>
          <a:lstStyle/>
          <a:p>
            <a:pPr marL="0" indent="0">
              <a:buNone/>
            </a:pPr>
            <a:r>
              <a:rPr lang="el-GR" dirty="0">
                <a:solidFill>
                  <a:schemeClr val="accent2">
                    <a:lumMod val="50000"/>
                  </a:schemeClr>
                </a:solidFill>
              </a:rPr>
              <a:t>Ο πιο σημαντικός προγνωστικός παράγοντας είναι η </a:t>
            </a:r>
            <a:r>
              <a:rPr lang="el-GR" dirty="0" err="1">
                <a:solidFill>
                  <a:schemeClr val="accent2">
                    <a:lumMod val="50000"/>
                  </a:schemeClr>
                </a:solidFill>
              </a:rPr>
              <a:t>σταδιοποίηση</a:t>
            </a:r>
            <a:r>
              <a:rPr lang="el-GR" dirty="0">
                <a:solidFill>
                  <a:schemeClr val="accent2">
                    <a:lumMod val="50000"/>
                  </a:schemeClr>
                </a:solidFill>
              </a:rPr>
              <a:t> της νόσου κατά τη διάγνωσή της.</a:t>
            </a:r>
          </a:p>
          <a:p>
            <a:pPr marL="0" indent="0">
              <a:buNone/>
            </a:pPr>
            <a:r>
              <a:rPr lang="el-GR" dirty="0">
                <a:solidFill>
                  <a:schemeClr val="accent2">
                    <a:lumMod val="50000"/>
                  </a:schemeClr>
                </a:solidFill>
              </a:rPr>
              <a:t>Για τη νόσο </a:t>
            </a:r>
            <a:r>
              <a:rPr lang="en-US" dirty="0">
                <a:solidFill>
                  <a:schemeClr val="accent2">
                    <a:lumMod val="50000"/>
                  </a:schemeClr>
                </a:solidFill>
              </a:rPr>
              <a:t>Hodgkin </a:t>
            </a:r>
            <a:r>
              <a:rPr lang="el-GR" dirty="0">
                <a:solidFill>
                  <a:schemeClr val="accent2">
                    <a:lumMod val="50000"/>
                  </a:schemeClr>
                </a:solidFill>
              </a:rPr>
              <a:t> σε προχωρημένο στάδιο</a:t>
            </a:r>
            <a:r>
              <a:rPr lang="en-US" dirty="0">
                <a:solidFill>
                  <a:schemeClr val="accent2">
                    <a:lumMod val="50000"/>
                  </a:schemeClr>
                </a:solidFill>
              </a:rPr>
              <a:t> </a:t>
            </a:r>
            <a:r>
              <a:rPr lang="el-GR" dirty="0">
                <a:solidFill>
                  <a:schemeClr val="accent2">
                    <a:lumMod val="50000"/>
                  </a:schemeClr>
                </a:solidFill>
              </a:rPr>
              <a:t>οι πιο συχνοί προγνωστικοί παράγοντες είναι :</a:t>
            </a:r>
          </a:p>
          <a:p>
            <a:pPr>
              <a:buFont typeface="Wingdings" panose="05000000000000000000" pitchFamily="2" charset="2"/>
              <a:buChar char="§"/>
            </a:pPr>
            <a:r>
              <a:rPr lang="el-GR" dirty="0">
                <a:solidFill>
                  <a:schemeClr val="accent2">
                    <a:lumMod val="50000"/>
                  </a:schemeClr>
                </a:solidFill>
              </a:rPr>
              <a:t>Το φύλο , οι άνδρες είναι πιο επιρρεπείς.  </a:t>
            </a:r>
          </a:p>
          <a:p>
            <a:pPr>
              <a:buFont typeface="Wingdings" panose="05000000000000000000" pitchFamily="2" charset="2"/>
              <a:buChar char="§"/>
            </a:pPr>
            <a:r>
              <a:rPr lang="el-GR" dirty="0">
                <a:solidFill>
                  <a:schemeClr val="accent2">
                    <a:lumMod val="50000"/>
                  </a:schemeClr>
                </a:solidFill>
              </a:rPr>
              <a:t>Η ηλικία , συγκεκριμένα η μεγάλη ηλικία είναι επιβαρυντική ενώ αυτή &lt; 40 ετών θεωρείται ευνοϊκή.</a:t>
            </a:r>
          </a:p>
          <a:p>
            <a:pPr>
              <a:buFont typeface="Wingdings" panose="05000000000000000000" pitchFamily="2" charset="2"/>
              <a:buChar char="§"/>
            </a:pPr>
            <a:r>
              <a:rPr lang="el-GR" dirty="0">
                <a:solidFill>
                  <a:schemeClr val="accent2">
                    <a:lumMod val="50000"/>
                  </a:schemeClr>
                </a:solidFill>
              </a:rPr>
              <a:t>Λεμφοκυτταροπενία, </a:t>
            </a:r>
            <a:r>
              <a:rPr lang="el-GR" dirty="0" err="1">
                <a:solidFill>
                  <a:schemeClr val="accent2">
                    <a:lumMod val="50000"/>
                  </a:schemeClr>
                </a:solidFill>
              </a:rPr>
              <a:t>Λευκοκυττάρωση</a:t>
            </a:r>
            <a:endParaRPr lang="el-GR" dirty="0">
              <a:solidFill>
                <a:schemeClr val="accent2">
                  <a:lumMod val="50000"/>
                </a:schemeClr>
              </a:solidFill>
            </a:endParaRPr>
          </a:p>
          <a:p>
            <a:pPr marL="0" indent="0">
              <a:buNone/>
            </a:pPr>
            <a:r>
              <a:rPr lang="el-GR" dirty="0">
                <a:solidFill>
                  <a:schemeClr val="accent2">
                    <a:lumMod val="50000"/>
                  </a:schemeClr>
                </a:solidFill>
              </a:rPr>
              <a:t>Για τη νόσο </a:t>
            </a:r>
            <a:r>
              <a:rPr lang="en-US" dirty="0">
                <a:solidFill>
                  <a:schemeClr val="accent2">
                    <a:lumMod val="50000"/>
                  </a:schemeClr>
                </a:solidFill>
              </a:rPr>
              <a:t>non Hodgkin </a:t>
            </a:r>
            <a:r>
              <a:rPr lang="el-GR" dirty="0">
                <a:solidFill>
                  <a:schemeClr val="accent2">
                    <a:lumMod val="50000"/>
                  </a:schemeClr>
                </a:solidFill>
              </a:rPr>
              <a:t>:</a:t>
            </a:r>
          </a:p>
          <a:p>
            <a:pPr lvl="0">
              <a:buFont typeface="Wingdings" panose="05000000000000000000" pitchFamily="2" charset="2"/>
              <a:buChar char="§"/>
            </a:pPr>
            <a:r>
              <a:rPr lang="el-GR" dirty="0">
                <a:solidFill>
                  <a:schemeClr val="accent2">
                    <a:lumMod val="50000"/>
                  </a:schemeClr>
                </a:solidFill>
              </a:rPr>
              <a:t>Η έκταση της βλάβης.</a:t>
            </a:r>
          </a:p>
          <a:p>
            <a:pPr lvl="0">
              <a:buFont typeface="Wingdings" panose="05000000000000000000" pitchFamily="2" charset="2"/>
              <a:buChar char="§"/>
            </a:pPr>
            <a:r>
              <a:rPr lang="el-GR" dirty="0">
                <a:solidFill>
                  <a:schemeClr val="accent2">
                    <a:lumMod val="50000"/>
                  </a:schemeClr>
                </a:solidFill>
              </a:rPr>
              <a:t>Το στάδιο της νόσου κατά την διάγνωση (στάδιο ΙΙΙ ή IV). </a:t>
            </a:r>
          </a:p>
          <a:p>
            <a:pPr>
              <a:buFont typeface="Wingdings" panose="05000000000000000000" pitchFamily="2" charset="2"/>
              <a:buChar char="§"/>
            </a:pPr>
            <a:r>
              <a:rPr lang="el-GR" dirty="0">
                <a:solidFill>
                  <a:schemeClr val="accent2">
                    <a:lumMod val="50000"/>
                  </a:schemeClr>
                </a:solidFill>
              </a:rPr>
              <a:t>Ηλικία &gt;60 έτη .</a:t>
            </a:r>
          </a:p>
          <a:p>
            <a:pPr>
              <a:buFont typeface="Wingdings" panose="05000000000000000000" pitchFamily="2" charset="2"/>
              <a:buChar char="§"/>
            </a:pPr>
            <a:r>
              <a:rPr lang="el-GR" dirty="0">
                <a:solidFill>
                  <a:schemeClr val="accent2">
                    <a:lumMod val="50000"/>
                  </a:schemeClr>
                </a:solidFill>
              </a:rPr>
              <a:t>Ο ιστολογικός τύπος ,το φορτίο της νόσου, ο φαινότυπος  καθώς και τα επίπεδα </a:t>
            </a:r>
            <a:r>
              <a:rPr lang="el-GR" dirty="0" err="1">
                <a:solidFill>
                  <a:schemeClr val="accent2">
                    <a:lumMod val="50000"/>
                  </a:schemeClr>
                </a:solidFill>
              </a:rPr>
              <a:t>αλβουμίνης</a:t>
            </a:r>
            <a:r>
              <a:rPr lang="el-GR" dirty="0">
                <a:solidFill>
                  <a:schemeClr val="accent2">
                    <a:lumMod val="50000"/>
                  </a:schemeClr>
                </a:solidFill>
              </a:rPr>
              <a:t>.</a:t>
            </a:r>
          </a:p>
          <a:p>
            <a:endParaRPr lang="el-GR" dirty="0"/>
          </a:p>
        </p:txBody>
      </p:sp>
    </p:spTree>
    <p:extLst>
      <p:ext uri="{BB962C8B-B14F-4D97-AF65-F5344CB8AC3E}">
        <p14:creationId xmlns:p14="http://schemas.microsoft.com/office/powerpoint/2010/main" val="1640906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a:extLst>
              <a:ext uri="{FF2B5EF4-FFF2-40B4-BE49-F238E27FC236}">
                <a16:creationId xmlns:a16="http://schemas.microsoft.com/office/drawing/2014/main" id="{139A6296-5617-4E2B-A524-E1BC1245D68D}"/>
              </a:ext>
            </a:extLst>
          </p:cNvPr>
          <p:cNvSpPr>
            <a:spLocks noGrp="1"/>
          </p:cNvSpPr>
          <p:nvPr>
            <p:ph type="title"/>
          </p:nvPr>
        </p:nvSpPr>
        <p:spPr>
          <a:xfrm>
            <a:off x="142285" y="171449"/>
            <a:ext cx="10420939" cy="847725"/>
          </a:xfrm>
        </p:spPr>
        <p:txBody>
          <a:bodyPr>
            <a:normAutofit/>
          </a:bodyPr>
          <a:lstStyle/>
          <a:p>
            <a:pPr algn="l"/>
            <a:r>
              <a:rPr lang="el-GR" sz="3600" u="sng" dirty="0"/>
              <a:t>Ευρήματα Κλινικά και    Εργαστηριακά</a:t>
            </a:r>
          </a:p>
        </p:txBody>
      </p:sp>
      <p:sp>
        <p:nvSpPr>
          <p:cNvPr id="5" name="Υπότιτλος 2">
            <a:extLst>
              <a:ext uri="{FF2B5EF4-FFF2-40B4-BE49-F238E27FC236}">
                <a16:creationId xmlns:a16="http://schemas.microsoft.com/office/drawing/2014/main" id="{6DF1235B-B7FC-47E5-A2AA-864B360F81A7}"/>
              </a:ext>
            </a:extLst>
          </p:cNvPr>
          <p:cNvSpPr>
            <a:spLocks noGrp="1"/>
          </p:cNvSpPr>
          <p:nvPr>
            <p:ph idx="1"/>
          </p:nvPr>
        </p:nvSpPr>
        <p:spPr>
          <a:xfrm>
            <a:off x="685800" y="1111348"/>
            <a:ext cx="10563224" cy="5446206"/>
          </a:xfrm>
        </p:spPr>
        <p:txBody>
          <a:bodyPr>
            <a:normAutofit lnSpcReduction="10000"/>
          </a:bodyPr>
          <a:lstStyle/>
          <a:p>
            <a:pPr algn="l"/>
            <a:r>
              <a:rPr lang="el-GR" dirty="0">
                <a:solidFill>
                  <a:schemeClr val="accent2">
                    <a:lumMod val="50000"/>
                  </a:schemeClr>
                </a:solidFill>
              </a:rPr>
              <a:t>Σε ασθενείς με λέμφωμα </a:t>
            </a:r>
            <a:r>
              <a:rPr lang="en-US" dirty="0">
                <a:solidFill>
                  <a:schemeClr val="accent2">
                    <a:lumMod val="50000"/>
                  </a:schemeClr>
                </a:solidFill>
              </a:rPr>
              <a:t>Hodgkin</a:t>
            </a:r>
            <a:r>
              <a:rPr lang="el-GR" dirty="0">
                <a:solidFill>
                  <a:schemeClr val="accent2">
                    <a:lumMod val="50000"/>
                  </a:schemeClr>
                </a:solidFill>
              </a:rPr>
              <a:t>,στα αρχικά στάδια της νόσου, ο αιματολογικός και βιοχημικός έλεγχος είναι συνήθως φυσιολογικός. Ακόμη και παθολογικά  τα ευρήματα είναι μη ειδικά της νόσου. </a:t>
            </a:r>
          </a:p>
          <a:p>
            <a:pPr algn="l"/>
            <a:r>
              <a:rPr lang="el-GR" u="sng" dirty="0">
                <a:solidFill>
                  <a:schemeClr val="accent2">
                    <a:lumMod val="50000"/>
                  </a:schemeClr>
                </a:solidFill>
              </a:rPr>
              <a:t>Μερικά από τα παθολογικά ευρήματα είναι</a:t>
            </a:r>
            <a:r>
              <a:rPr lang="el-GR" dirty="0">
                <a:solidFill>
                  <a:schemeClr val="accent2">
                    <a:lumMod val="50000"/>
                  </a:schemeClr>
                </a:solidFill>
              </a:rPr>
              <a:t>:</a:t>
            </a:r>
          </a:p>
          <a:p>
            <a:pPr marL="285750" indent="-285750" algn="l">
              <a:buFont typeface="Courier New" panose="02070309020205020404" pitchFamily="49" charset="0"/>
              <a:buChar char="o"/>
            </a:pPr>
            <a:r>
              <a:rPr lang="el-GR" dirty="0">
                <a:solidFill>
                  <a:schemeClr val="accent2">
                    <a:lumMod val="50000"/>
                  </a:schemeClr>
                </a:solidFill>
              </a:rPr>
              <a:t>Αναιμία όταν έχει  γίνει διήθηση μυελού και χρόνιας νόσου.</a:t>
            </a:r>
          </a:p>
          <a:p>
            <a:pPr marL="285750" indent="-285750" algn="l">
              <a:buFont typeface="Courier New" panose="02070309020205020404" pitchFamily="49" charset="0"/>
              <a:buChar char="o"/>
            </a:pPr>
            <a:r>
              <a:rPr lang="el-GR" dirty="0">
                <a:solidFill>
                  <a:schemeClr val="accent2">
                    <a:lumMod val="50000"/>
                  </a:schemeClr>
                </a:solidFill>
              </a:rPr>
              <a:t>Λευκοπενία και θρομβοπενία.</a:t>
            </a:r>
          </a:p>
          <a:p>
            <a:pPr algn="l"/>
            <a:r>
              <a:rPr lang="el-GR" u="sng" dirty="0">
                <a:solidFill>
                  <a:schemeClr val="accent2">
                    <a:lumMod val="50000"/>
                  </a:schemeClr>
                </a:solidFill>
              </a:rPr>
              <a:t>Ευρήματα ακτινολογικά  για </a:t>
            </a:r>
            <a:r>
              <a:rPr lang="en-US" u="sng" dirty="0">
                <a:solidFill>
                  <a:schemeClr val="accent2">
                    <a:lumMod val="50000"/>
                  </a:schemeClr>
                </a:solidFill>
              </a:rPr>
              <a:t>Hodgkin </a:t>
            </a:r>
            <a:r>
              <a:rPr lang="el-GR" u="sng" dirty="0">
                <a:solidFill>
                  <a:schemeClr val="accent2">
                    <a:lumMod val="50000"/>
                  </a:schemeClr>
                </a:solidFill>
              </a:rPr>
              <a:t>είναι:</a:t>
            </a:r>
          </a:p>
          <a:p>
            <a:pPr marL="285750" indent="-285750" algn="l">
              <a:buFont typeface="Courier New" panose="02070309020205020404" pitchFamily="49" charset="0"/>
              <a:buChar char="o"/>
            </a:pPr>
            <a:r>
              <a:rPr lang="el-GR" dirty="0">
                <a:solidFill>
                  <a:schemeClr val="accent2">
                    <a:lumMod val="50000"/>
                  </a:schemeClr>
                </a:solidFill>
              </a:rPr>
              <a:t>Σε </a:t>
            </a:r>
            <a:r>
              <a:rPr lang="en-US" dirty="0">
                <a:solidFill>
                  <a:schemeClr val="accent2">
                    <a:lumMod val="50000"/>
                  </a:schemeClr>
                </a:solidFill>
              </a:rPr>
              <a:t>CT </a:t>
            </a:r>
            <a:r>
              <a:rPr lang="el-GR" dirty="0">
                <a:solidFill>
                  <a:schemeClr val="accent2">
                    <a:lumMod val="50000"/>
                  </a:schemeClr>
                </a:solidFill>
              </a:rPr>
              <a:t>η παρουσία πολλαπλών σφαιρικών μαζών στο μεσοθωράκιο ή ευμεγέθης πολυλοβωτή μάζα μαλακών μορίων. Και εμφανίζει ήπιο εμπλουτισμό. </a:t>
            </a:r>
          </a:p>
          <a:p>
            <a:pPr marL="285750" indent="-285750" algn="l">
              <a:buFont typeface="Courier New" panose="02070309020205020404" pitchFamily="49" charset="0"/>
              <a:buChar char="o"/>
            </a:pPr>
            <a:r>
              <a:rPr lang="el-GR" dirty="0">
                <a:solidFill>
                  <a:schemeClr val="accent2">
                    <a:lumMod val="50000"/>
                  </a:schemeClr>
                </a:solidFill>
              </a:rPr>
              <a:t>Στην </a:t>
            </a:r>
            <a:r>
              <a:rPr lang="en-US" dirty="0">
                <a:solidFill>
                  <a:schemeClr val="accent2">
                    <a:lumMod val="50000"/>
                  </a:schemeClr>
                </a:solidFill>
              </a:rPr>
              <a:t>MRI </a:t>
            </a:r>
            <a:r>
              <a:rPr lang="el-GR" dirty="0">
                <a:solidFill>
                  <a:schemeClr val="accent2">
                    <a:lumMod val="50000"/>
                  </a:schemeClr>
                </a:solidFill>
              </a:rPr>
              <a:t> υπάρχει η παρουσία μάζας ή μαζών μαλακών μορίων στο μεσοθωράκιο χαμηλού σήματος στις Τ1 και σχετικά υψηλού σήματος Τ2 ακολουθίες.</a:t>
            </a:r>
          </a:p>
          <a:p>
            <a:pPr marL="285750" indent="-285750" algn="l">
              <a:buFont typeface="Wingdings" panose="05000000000000000000" pitchFamily="2" charset="2"/>
              <a:buChar char="Ø"/>
            </a:pPr>
            <a:r>
              <a:rPr lang="el-GR" u="sng" dirty="0">
                <a:solidFill>
                  <a:schemeClr val="accent2">
                    <a:lumMod val="50000"/>
                  </a:schemeClr>
                </a:solidFill>
              </a:rPr>
              <a:t>Για </a:t>
            </a:r>
            <a:r>
              <a:rPr lang="en-US" u="sng" dirty="0">
                <a:solidFill>
                  <a:schemeClr val="accent2">
                    <a:lumMod val="50000"/>
                  </a:schemeClr>
                </a:solidFill>
              </a:rPr>
              <a:t>Non</a:t>
            </a:r>
            <a:r>
              <a:rPr lang="el-GR" u="sng" dirty="0">
                <a:solidFill>
                  <a:schemeClr val="accent2">
                    <a:lumMod val="50000"/>
                  </a:schemeClr>
                </a:solidFill>
              </a:rPr>
              <a:t>-</a:t>
            </a:r>
            <a:r>
              <a:rPr lang="en-US" u="sng" dirty="0">
                <a:solidFill>
                  <a:schemeClr val="accent2">
                    <a:lumMod val="50000"/>
                  </a:schemeClr>
                </a:solidFill>
              </a:rPr>
              <a:t>Hodgkin</a:t>
            </a:r>
            <a:r>
              <a:rPr lang="el-GR" u="sng" dirty="0">
                <a:solidFill>
                  <a:schemeClr val="accent2">
                    <a:lumMod val="50000"/>
                  </a:schemeClr>
                </a:solidFill>
              </a:rPr>
              <a:t> είναι:</a:t>
            </a:r>
          </a:p>
          <a:p>
            <a:pPr marL="285750" indent="-285750" algn="l">
              <a:buFont typeface="Courier New" panose="02070309020205020404" pitchFamily="49" charset="0"/>
              <a:buChar char="o"/>
            </a:pPr>
            <a:r>
              <a:rPr lang="el-GR" dirty="0">
                <a:solidFill>
                  <a:schemeClr val="accent2">
                    <a:lumMod val="50000"/>
                  </a:schemeClr>
                </a:solidFill>
              </a:rPr>
              <a:t>Στην  </a:t>
            </a:r>
            <a:r>
              <a:rPr lang="en-US" dirty="0">
                <a:solidFill>
                  <a:schemeClr val="accent2">
                    <a:lumMod val="50000"/>
                  </a:schemeClr>
                </a:solidFill>
              </a:rPr>
              <a:t>CT </a:t>
            </a:r>
            <a:r>
              <a:rPr lang="el-GR" dirty="0">
                <a:solidFill>
                  <a:schemeClr val="accent2">
                    <a:lumMod val="50000"/>
                  </a:schemeClr>
                </a:solidFill>
              </a:rPr>
              <a:t> εντοπίζονται διογκωμένοι λεμφαδένες ή μεγάλες λεμφαδενικές μάζες με ήπιο έως μέτριο εμπλουτισμό.</a:t>
            </a:r>
          </a:p>
          <a:p>
            <a:pPr marL="285750" indent="-285750" algn="l">
              <a:buFont typeface="Courier New" panose="02070309020205020404" pitchFamily="49" charset="0"/>
              <a:buChar char="o"/>
            </a:pPr>
            <a:r>
              <a:rPr lang="el-GR" dirty="0">
                <a:solidFill>
                  <a:schemeClr val="accent2">
                    <a:lumMod val="50000"/>
                  </a:schemeClr>
                </a:solidFill>
              </a:rPr>
              <a:t>Στην </a:t>
            </a:r>
            <a:r>
              <a:rPr lang="en-US" dirty="0">
                <a:solidFill>
                  <a:schemeClr val="accent2">
                    <a:lumMod val="50000"/>
                  </a:schemeClr>
                </a:solidFill>
              </a:rPr>
              <a:t>MRI </a:t>
            </a:r>
            <a:r>
              <a:rPr lang="el-GR" dirty="0">
                <a:solidFill>
                  <a:schemeClr val="accent2">
                    <a:lumMod val="50000"/>
                  </a:schemeClr>
                </a:solidFill>
              </a:rPr>
              <a:t>υπάρχει ομοιογενές χαμηλό σήμα στην Τ1,και στη Τ2  ομοιογενές υψηλό σήμα , ή  περιοχές χαμηλού σήματος λόγω ίνωσης.</a:t>
            </a:r>
            <a:br>
              <a:rPr lang="el-GR" dirty="0">
                <a:solidFill>
                  <a:schemeClr val="accent2">
                    <a:lumMod val="50000"/>
                  </a:schemeClr>
                </a:solidFill>
              </a:rPr>
            </a:br>
            <a:r>
              <a:rPr lang="el-GR" dirty="0">
                <a:solidFill>
                  <a:schemeClr val="accent2">
                    <a:lumMod val="50000"/>
                  </a:schemeClr>
                </a:solidFill>
              </a:rPr>
              <a:t> </a:t>
            </a:r>
          </a:p>
        </p:txBody>
      </p:sp>
    </p:spTree>
    <p:extLst>
      <p:ext uri="{BB962C8B-B14F-4D97-AF65-F5344CB8AC3E}">
        <p14:creationId xmlns:p14="http://schemas.microsoft.com/office/powerpoint/2010/main" val="738682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F8D6090-1F52-4647-9C6F-6CEAD746AFD1}"/>
              </a:ext>
            </a:extLst>
          </p:cNvPr>
          <p:cNvSpPr>
            <a:spLocks noGrp="1"/>
          </p:cNvSpPr>
          <p:nvPr>
            <p:ph type="title"/>
          </p:nvPr>
        </p:nvSpPr>
        <p:spPr>
          <a:xfrm>
            <a:off x="677334" y="265043"/>
            <a:ext cx="8596668" cy="768627"/>
          </a:xfrm>
        </p:spPr>
        <p:txBody>
          <a:bodyPr>
            <a:noAutofit/>
          </a:bodyPr>
          <a:lstStyle/>
          <a:p>
            <a:r>
              <a:rPr lang="el-GR" u="sng" dirty="0"/>
              <a:t>Θεραπεία Λεμφωμάτων</a:t>
            </a:r>
            <a:br>
              <a:rPr lang="el-GR" u="sng" dirty="0"/>
            </a:br>
            <a:endParaRPr lang="el-GR" u="sng" dirty="0"/>
          </a:p>
        </p:txBody>
      </p:sp>
      <p:sp>
        <p:nvSpPr>
          <p:cNvPr id="3" name="Θέση περιεχομένου 2">
            <a:extLst>
              <a:ext uri="{FF2B5EF4-FFF2-40B4-BE49-F238E27FC236}">
                <a16:creationId xmlns:a16="http://schemas.microsoft.com/office/drawing/2014/main" id="{9C2E92CC-B2BE-43CA-8F60-5616D4B482B9}"/>
              </a:ext>
            </a:extLst>
          </p:cNvPr>
          <p:cNvSpPr>
            <a:spLocks noGrp="1"/>
          </p:cNvSpPr>
          <p:nvPr>
            <p:ph idx="1"/>
          </p:nvPr>
        </p:nvSpPr>
        <p:spPr>
          <a:xfrm>
            <a:off x="677333" y="1220017"/>
            <a:ext cx="10952691" cy="4835414"/>
          </a:xfrm>
        </p:spPr>
        <p:txBody>
          <a:bodyPr>
            <a:normAutofit/>
          </a:bodyPr>
          <a:lstStyle/>
          <a:p>
            <a:pPr marL="0" indent="0">
              <a:buNone/>
            </a:pPr>
            <a:r>
              <a:rPr lang="el-GR" dirty="0">
                <a:solidFill>
                  <a:schemeClr val="accent2">
                    <a:lumMod val="50000"/>
                  </a:schemeClr>
                </a:solidFill>
              </a:rPr>
              <a:t>Στη θεραπευτική αντιμετώπιση κύριες μέθοδοι θεωρούνται </a:t>
            </a:r>
            <a:r>
              <a:rPr lang="el-GR" b="1" u="sng" dirty="0">
                <a:solidFill>
                  <a:schemeClr val="accent2">
                    <a:lumMod val="50000"/>
                  </a:schemeClr>
                </a:solidFill>
              </a:rPr>
              <a:t>η ΑΚΘ η ΧΜΘ </a:t>
            </a:r>
            <a:r>
              <a:rPr lang="el-GR" dirty="0">
                <a:solidFill>
                  <a:schemeClr val="accent2">
                    <a:lumMod val="50000"/>
                  </a:schemeClr>
                </a:solidFill>
              </a:rPr>
              <a:t>και ο συνδυασμός αυτών. Στη συνδυαστική θεραπεία  η ΧΜΘ δίδεται πάντα πρώτη λόγω της δράσης της σε όλες τις πάσχουσες περιοχές,  κυρίως για τα στάδια ΙΙΙ και Ι</a:t>
            </a:r>
            <a:r>
              <a:rPr lang="en-US" dirty="0">
                <a:solidFill>
                  <a:schemeClr val="accent2">
                    <a:lumMod val="50000"/>
                  </a:schemeClr>
                </a:solidFill>
              </a:rPr>
              <a:t>V</a:t>
            </a:r>
            <a:r>
              <a:rPr lang="el-GR" dirty="0">
                <a:solidFill>
                  <a:schemeClr val="accent2">
                    <a:lumMod val="50000"/>
                  </a:schemeClr>
                </a:solidFill>
              </a:rPr>
              <a:t>. </a:t>
            </a:r>
          </a:p>
          <a:p>
            <a:pPr marL="0" indent="0">
              <a:buNone/>
            </a:pPr>
            <a:r>
              <a:rPr lang="el-GR" dirty="0">
                <a:solidFill>
                  <a:schemeClr val="accent2">
                    <a:lumMod val="50000"/>
                  </a:schemeClr>
                </a:solidFill>
              </a:rPr>
              <a:t>Άλλα είδη θεραπείας είναι:</a:t>
            </a:r>
          </a:p>
          <a:p>
            <a:r>
              <a:rPr lang="el-GR" dirty="0">
                <a:solidFill>
                  <a:schemeClr val="accent2">
                    <a:lumMod val="50000"/>
                  </a:schemeClr>
                </a:solidFill>
              </a:rPr>
              <a:t> </a:t>
            </a:r>
            <a:r>
              <a:rPr lang="el-GR" b="1" dirty="0">
                <a:solidFill>
                  <a:schemeClr val="accent2">
                    <a:lumMod val="50000"/>
                  </a:schemeClr>
                </a:solidFill>
              </a:rPr>
              <a:t>Η υπερθερμία </a:t>
            </a:r>
            <a:r>
              <a:rPr lang="el-GR" dirty="0">
                <a:solidFill>
                  <a:schemeClr val="accent2">
                    <a:lumMod val="50000"/>
                  </a:schemeClr>
                </a:solidFill>
              </a:rPr>
              <a:t>η οποία καταστρέφει τα καρκινικά κύτταρα μέσω της αύξησης της θερμοκρασίας και θεωρείται συμπληρωματική της ΑΚΘ .</a:t>
            </a:r>
          </a:p>
          <a:p>
            <a:r>
              <a:rPr lang="el-GR" dirty="0">
                <a:solidFill>
                  <a:schemeClr val="accent2">
                    <a:lumMod val="50000"/>
                  </a:schemeClr>
                </a:solidFill>
              </a:rPr>
              <a:t>Πυρηνική ιατρική  αποτελεί μία μέθοδο </a:t>
            </a:r>
            <a:r>
              <a:rPr lang="el-GR" b="1" dirty="0">
                <a:solidFill>
                  <a:schemeClr val="accent2">
                    <a:lumMod val="50000"/>
                  </a:schemeClr>
                </a:solidFill>
              </a:rPr>
              <a:t>ραδιοανοσοθεραπείας</a:t>
            </a:r>
            <a:r>
              <a:rPr lang="el-GR" dirty="0">
                <a:solidFill>
                  <a:schemeClr val="accent2">
                    <a:lumMod val="50000"/>
                  </a:schemeClr>
                </a:solidFill>
              </a:rPr>
              <a:t> (</a:t>
            </a:r>
            <a:r>
              <a:rPr lang="en-US" dirty="0">
                <a:solidFill>
                  <a:schemeClr val="accent2">
                    <a:lumMod val="50000"/>
                  </a:schemeClr>
                </a:solidFill>
              </a:rPr>
              <a:t>RIT</a:t>
            </a:r>
            <a:r>
              <a:rPr lang="el-GR" dirty="0">
                <a:solidFill>
                  <a:schemeClr val="accent2">
                    <a:lumMod val="50000"/>
                  </a:schemeClr>
                </a:solidFill>
              </a:rPr>
              <a:t>) ,για τη θεραπεία ασθενών με υποτροπιάζοντα χαμηλής διαφοροποίησης θυλακιώδη λεμφώματα </a:t>
            </a:r>
            <a:r>
              <a:rPr lang="en-US" dirty="0">
                <a:solidFill>
                  <a:schemeClr val="accent2">
                    <a:lumMod val="50000"/>
                  </a:schemeClr>
                </a:solidFill>
              </a:rPr>
              <a:t>Non Hodgkin</a:t>
            </a:r>
            <a:r>
              <a:rPr lang="el-GR" dirty="0">
                <a:solidFill>
                  <a:schemeClr val="accent2">
                    <a:lumMod val="50000"/>
                  </a:schemeClr>
                </a:solidFill>
              </a:rPr>
              <a:t>.Χρησιμοποιώντας </a:t>
            </a:r>
            <a:r>
              <a:rPr lang="el-GR" dirty="0" err="1">
                <a:solidFill>
                  <a:schemeClr val="accent2">
                    <a:lumMod val="50000"/>
                  </a:schemeClr>
                </a:solidFill>
              </a:rPr>
              <a:t>ραδιοφάρμακα</a:t>
            </a:r>
            <a:r>
              <a:rPr lang="el-GR" dirty="0">
                <a:solidFill>
                  <a:schemeClr val="accent2">
                    <a:lumMod val="50000"/>
                  </a:schemeClr>
                </a:solidFill>
              </a:rPr>
              <a:t>.</a:t>
            </a:r>
          </a:p>
          <a:p>
            <a:r>
              <a:rPr lang="el-GR" b="1" dirty="0">
                <a:solidFill>
                  <a:schemeClr val="accent2">
                    <a:lumMod val="50000"/>
                  </a:schemeClr>
                </a:solidFill>
              </a:rPr>
              <a:t>Η Θεραπεία με Πρωτόνια  (ΑΚΘ) </a:t>
            </a:r>
            <a:r>
              <a:rPr lang="el-GR" dirty="0">
                <a:solidFill>
                  <a:schemeClr val="accent2">
                    <a:lumMod val="50000"/>
                  </a:schemeClr>
                </a:solidFill>
              </a:rPr>
              <a:t>είναι πολύ σημαντική  για ασθενείς με λέμφωμα των οποίων οι όγκοι βρίσκονται στο στήθος ή περιλαμβάνουν το πρόσθιο μεσοθωράκιο, καθώς και εκείνους των οποίων οι όγκοι , έχουν αποδειχθεί ανθεκτικοί στη χημειοθεραπεία.</a:t>
            </a:r>
          </a:p>
          <a:p>
            <a:r>
              <a:rPr lang="el-GR" b="1" dirty="0">
                <a:solidFill>
                  <a:schemeClr val="accent2">
                    <a:lumMod val="50000"/>
                  </a:schemeClr>
                </a:solidFill>
              </a:rPr>
              <a:t>Η Λαπαροτομία </a:t>
            </a:r>
            <a:r>
              <a:rPr lang="el-GR" dirty="0">
                <a:solidFill>
                  <a:schemeClr val="accent2">
                    <a:lumMod val="50000"/>
                  </a:schemeClr>
                </a:solidFill>
              </a:rPr>
              <a:t>πλέον εφαρμόζεται σε ειδικές περιπτώσεις.</a:t>
            </a:r>
          </a:p>
        </p:txBody>
      </p:sp>
    </p:spTree>
    <p:extLst>
      <p:ext uri="{BB962C8B-B14F-4D97-AF65-F5344CB8AC3E}">
        <p14:creationId xmlns:p14="http://schemas.microsoft.com/office/powerpoint/2010/main" val="772174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6E8A06F-5ABF-4087-A654-3A3DBFA06C44}"/>
              </a:ext>
            </a:extLst>
          </p:cNvPr>
          <p:cNvSpPr>
            <a:spLocks noGrp="1"/>
          </p:cNvSpPr>
          <p:nvPr>
            <p:ph type="ctrTitle"/>
          </p:nvPr>
        </p:nvSpPr>
        <p:spPr>
          <a:xfrm>
            <a:off x="1143000" y="359103"/>
            <a:ext cx="4552950" cy="828258"/>
          </a:xfrm>
        </p:spPr>
        <p:txBody>
          <a:bodyPr>
            <a:normAutofit/>
          </a:bodyPr>
          <a:lstStyle/>
          <a:p>
            <a:r>
              <a:rPr lang="el-GR" sz="3600" u="sng" dirty="0"/>
              <a:t>Ακτινοθεραπεία</a:t>
            </a:r>
          </a:p>
        </p:txBody>
      </p:sp>
      <p:sp>
        <p:nvSpPr>
          <p:cNvPr id="3" name="Υπότιτλος 2">
            <a:extLst>
              <a:ext uri="{FF2B5EF4-FFF2-40B4-BE49-F238E27FC236}">
                <a16:creationId xmlns:a16="http://schemas.microsoft.com/office/drawing/2014/main" id="{B6717C0A-2EEF-4991-9585-82A06D456DAE}"/>
              </a:ext>
            </a:extLst>
          </p:cNvPr>
          <p:cNvSpPr>
            <a:spLocks noGrp="1"/>
          </p:cNvSpPr>
          <p:nvPr>
            <p:ph type="subTitle" idx="1"/>
          </p:nvPr>
        </p:nvSpPr>
        <p:spPr>
          <a:xfrm>
            <a:off x="1752599" y="1603716"/>
            <a:ext cx="9344025" cy="4895181"/>
          </a:xfrm>
        </p:spPr>
        <p:txBody>
          <a:bodyPr>
            <a:normAutofit/>
          </a:bodyPr>
          <a:lstStyle/>
          <a:p>
            <a:pPr marL="742950" lvl="1" indent="-285750" algn="l">
              <a:buFont typeface="Arial" panose="020B0604020202020204" pitchFamily="34" charset="0"/>
              <a:buChar char="•"/>
            </a:pPr>
            <a:r>
              <a:rPr lang="el-GR" sz="1800" dirty="0">
                <a:solidFill>
                  <a:schemeClr val="accent2">
                    <a:lumMod val="50000"/>
                  </a:schemeClr>
                </a:solidFill>
              </a:rPr>
              <a:t>Η ακτινοθεραπεία αποτελεί την πρώτη μέθοδο θεραπείας η οποία χρησιμοποιήθηκε για την αντιμετώπιση των λεμφωμάτων </a:t>
            </a:r>
            <a:r>
              <a:rPr lang="en-GB" sz="1800" dirty="0">
                <a:solidFill>
                  <a:schemeClr val="accent2">
                    <a:lumMod val="50000"/>
                  </a:schemeClr>
                </a:solidFill>
              </a:rPr>
              <a:t>Hodgkin</a:t>
            </a:r>
            <a:r>
              <a:rPr lang="el-GR" sz="1800" dirty="0">
                <a:solidFill>
                  <a:schemeClr val="accent2">
                    <a:lumMod val="50000"/>
                  </a:schemeClr>
                </a:solidFill>
              </a:rPr>
              <a:t>.</a:t>
            </a:r>
          </a:p>
          <a:p>
            <a:pPr marL="285750" indent="-285750" algn="l">
              <a:buFont typeface="Arial" panose="020B0604020202020204" pitchFamily="34" charset="0"/>
              <a:buChar char="•"/>
            </a:pPr>
            <a:r>
              <a:rPr lang="el-GR" dirty="0">
                <a:solidFill>
                  <a:schemeClr val="accent2">
                    <a:lumMod val="50000"/>
                  </a:schemeClr>
                </a:solidFill>
              </a:rPr>
              <a:t> Η πρώτη εφαρμογή της έγινε, λίγο μετά την ανακάλυψη των ακτίνων Χ, στις αρχές του 20ου αιώνα με τα πρώτα κλινικά αποτελέσματα να δημοσιεύονται το 1935 και 1950. </a:t>
            </a:r>
          </a:p>
          <a:p>
            <a:pPr marL="285750" indent="-285750" algn="l">
              <a:buFont typeface="Arial" panose="020B0604020202020204" pitchFamily="34" charset="0"/>
              <a:buChar char="•"/>
            </a:pPr>
            <a:r>
              <a:rPr lang="el-GR" dirty="0">
                <a:solidFill>
                  <a:schemeClr val="accent2">
                    <a:lumMod val="50000"/>
                  </a:schemeClr>
                </a:solidFill>
              </a:rPr>
              <a:t>Η χορηγηθείσα δόση εξαρτάται από την επιλογή του πρωτοκόλλου το οποίο είναι εξατομικευμένο για κάθε ασθενή (2500</a:t>
            </a:r>
            <a:r>
              <a:rPr lang="en-US" dirty="0">
                <a:solidFill>
                  <a:schemeClr val="accent2">
                    <a:lumMod val="50000"/>
                  </a:schemeClr>
                </a:solidFill>
              </a:rPr>
              <a:t>cGy-4000cGy </a:t>
            </a:r>
            <a:r>
              <a:rPr lang="el-GR" dirty="0">
                <a:solidFill>
                  <a:schemeClr val="accent2">
                    <a:lumMod val="50000"/>
                  </a:schemeClr>
                </a:solidFill>
              </a:rPr>
              <a:t>ανάλογα με την ηλικία και την ανταπόκριση στην ΧΜΘ) </a:t>
            </a:r>
          </a:p>
          <a:p>
            <a:pPr marL="285750" indent="-285750" algn="l">
              <a:buFont typeface="Arial" panose="020B0604020202020204" pitchFamily="34" charset="0"/>
              <a:buChar char="•"/>
            </a:pPr>
            <a:r>
              <a:rPr lang="el-GR" dirty="0">
                <a:solidFill>
                  <a:schemeClr val="accent2">
                    <a:lumMod val="50000"/>
                  </a:schemeClr>
                </a:solidFill>
              </a:rPr>
              <a:t>Οι σύγχρονες μονάδες ακτινοθεραπείας έχουν σκοπό την επίτευξη του θεραπευτικού αποτελέσματος με όσο το δυνατόν χαμηλότερες δόσεις και λιγότερες παρενέργειες.</a:t>
            </a:r>
          </a:p>
          <a:p>
            <a:pPr marL="285750" indent="-285750" algn="l">
              <a:buFont typeface="Arial" panose="020B0604020202020204" pitchFamily="34" charset="0"/>
              <a:buChar char="•"/>
            </a:pPr>
            <a:r>
              <a:rPr lang="el-GR" b="1" dirty="0">
                <a:solidFill>
                  <a:schemeClr val="accent2">
                    <a:lumMod val="50000"/>
                  </a:schemeClr>
                </a:solidFill>
              </a:rPr>
              <a:t>Θεραπευτική ΑΚΘ εφαρμογή </a:t>
            </a:r>
            <a:r>
              <a:rPr lang="el-GR" dirty="0">
                <a:solidFill>
                  <a:schemeClr val="accent2">
                    <a:lumMod val="50000"/>
                  </a:schemeClr>
                </a:solidFill>
              </a:rPr>
              <a:t>, μπορεί να εφαρμοστεί ως </a:t>
            </a:r>
            <a:r>
              <a:rPr lang="el-GR" b="1" dirty="0" err="1">
                <a:solidFill>
                  <a:schemeClr val="accent2">
                    <a:lumMod val="50000"/>
                  </a:schemeClr>
                </a:solidFill>
              </a:rPr>
              <a:t>Παρηγοριτική</a:t>
            </a:r>
            <a:r>
              <a:rPr lang="el-GR" dirty="0">
                <a:solidFill>
                  <a:schemeClr val="accent2">
                    <a:lumMod val="50000"/>
                  </a:schemeClr>
                </a:solidFill>
              </a:rPr>
              <a:t> με σκοπό την ανακούφιση επίπονων συμπτωμάτων σε ασθενείς όπου η ίαση δεν μπορεί να επιτευχθεί. Κύριος σκοπός είναι η παροχή καλύτερης ποιότητας ζωής.</a:t>
            </a:r>
          </a:p>
        </p:txBody>
      </p:sp>
    </p:spTree>
    <p:extLst>
      <p:ext uri="{BB962C8B-B14F-4D97-AF65-F5344CB8AC3E}">
        <p14:creationId xmlns:p14="http://schemas.microsoft.com/office/powerpoint/2010/main" val="752239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B613453-2E5F-46CB-A342-B36B54C0A0F8}"/>
              </a:ext>
            </a:extLst>
          </p:cNvPr>
          <p:cNvSpPr>
            <a:spLocks noGrp="1"/>
          </p:cNvSpPr>
          <p:nvPr>
            <p:ph type="title"/>
          </p:nvPr>
        </p:nvSpPr>
        <p:spPr>
          <a:xfrm>
            <a:off x="223027" y="147313"/>
            <a:ext cx="8596668" cy="655982"/>
          </a:xfrm>
        </p:spPr>
        <p:txBody>
          <a:bodyPr/>
          <a:lstStyle/>
          <a:p>
            <a:r>
              <a:rPr lang="el-GR" u="sng" dirty="0"/>
              <a:t>Τεχνικές ΑΚΘ</a:t>
            </a:r>
          </a:p>
        </p:txBody>
      </p:sp>
      <p:sp>
        <p:nvSpPr>
          <p:cNvPr id="3" name="Θέση περιεχομένου 2">
            <a:extLst>
              <a:ext uri="{FF2B5EF4-FFF2-40B4-BE49-F238E27FC236}">
                <a16:creationId xmlns:a16="http://schemas.microsoft.com/office/drawing/2014/main" id="{538CE506-B6C4-4B82-9873-AF5327995220}"/>
              </a:ext>
            </a:extLst>
          </p:cNvPr>
          <p:cNvSpPr>
            <a:spLocks noGrp="1"/>
          </p:cNvSpPr>
          <p:nvPr>
            <p:ph idx="1"/>
          </p:nvPr>
        </p:nvSpPr>
        <p:spPr>
          <a:xfrm>
            <a:off x="1190625" y="1170506"/>
            <a:ext cx="9896474" cy="5043293"/>
          </a:xfrm>
        </p:spPr>
        <p:txBody>
          <a:bodyPr>
            <a:noAutofit/>
          </a:bodyPr>
          <a:lstStyle/>
          <a:p>
            <a:pPr>
              <a:buFont typeface="Wingdings" panose="05000000000000000000" pitchFamily="2" charset="2"/>
              <a:buChar char="q"/>
            </a:pPr>
            <a:r>
              <a:rPr lang="en-US" b="1" dirty="0">
                <a:solidFill>
                  <a:schemeClr val="accent2">
                    <a:lumMod val="50000"/>
                  </a:schemeClr>
                </a:solidFill>
              </a:rPr>
              <a:t>3DCRT</a:t>
            </a:r>
            <a:r>
              <a:rPr lang="el-GR" b="1" dirty="0">
                <a:solidFill>
                  <a:schemeClr val="accent2">
                    <a:lumMod val="50000"/>
                  </a:schemeClr>
                </a:solidFill>
              </a:rPr>
              <a:t> </a:t>
            </a:r>
            <a:r>
              <a:rPr lang="en-US" dirty="0">
                <a:solidFill>
                  <a:schemeClr val="accent2">
                    <a:lumMod val="50000"/>
                  </a:schemeClr>
                </a:solidFill>
              </a:rPr>
              <a:t>(</a:t>
            </a:r>
            <a:r>
              <a:rPr lang="el-GR" dirty="0">
                <a:solidFill>
                  <a:schemeClr val="accent2">
                    <a:lumMod val="50000"/>
                  </a:schemeClr>
                </a:solidFill>
              </a:rPr>
              <a:t>Σύμμορφη 3διάστατη</a:t>
            </a:r>
            <a:r>
              <a:rPr lang="en-US" dirty="0">
                <a:solidFill>
                  <a:schemeClr val="accent2">
                    <a:lumMod val="50000"/>
                  </a:schemeClr>
                </a:solidFill>
              </a:rPr>
              <a:t> </a:t>
            </a:r>
            <a:r>
              <a:rPr lang="el-GR" dirty="0">
                <a:solidFill>
                  <a:schemeClr val="accent2">
                    <a:lumMod val="50000"/>
                  </a:schemeClr>
                </a:solidFill>
              </a:rPr>
              <a:t>ΑΚΘ) :επιτυγχάνει να προσαρμόσει την περιοχή υψηλής δόσης</a:t>
            </a:r>
            <a:r>
              <a:rPr lang="en-US" dirty="0">
                <a:solidFill>
                  <a:schemeClr val="accent2">
                    <a:lumMod val="50000"/>
                  </a:schemeClr>
                </a:solidFill>
              </a:rPr>
              <a:t> </a:t>
            </a:r>
            <a:r>
              <a:rPr lang="el-GR" dirty="0">
                <a:solidFill>
                  <a:schemeClr val="accent2">
                    <a:lumMod val="50000"/>
                  </a:schemeClr>
                </a:solidFill>
              </a:rPr>
              <a:t>στο </a:t>
            </a:r>
            <a:r>
              <a:rPr lang="en-US" dirty="0">
                <a:solidFill>
                  <a:schemeClr val="accent2">
                    <a:lumMod val="50000"/>
                  </a:schemeClr>
                </a:solidFill>
              </a:rPr>
              <a:t>PTV </a:t>
            </a:r>
            <a:r>
              <a:rPr lang="el-GR" dirty="0">
                <a:solidFill>
                  <a:schemeClr val="accent2">
                    <a:lumMod val="50000"/>
                  </a:schemeClr>
                </a:solidFill>
              </a:rPr>
              <a:t>χρησιμοποιώντας πολλαπλά πεδία ομοιόμορφης έντασης ,πολλές φορές είναι δύσκολο να μειώσει την ακτινοβόληση των </a:t>
            </a:r>
            <a:r>
              <a:rPr lang="en-US" dirty="0">
                <a:solidFill>
                  <a:schemeClr val="accent2">
                    <a:lumMod val="50000"/>
                  </a:schemeClr>
                </a:solidFill>
              </a:rPr>
              <a:t>OARs </a:t>
            </a:r>
            <a:r>
              <a:rPr lang="el-GR" dirty="0">
                <a:solidFill>
                  <a:schemeClr val="accent2">
                    <a:lumMod val="50000"/>
                  </a:schemeClr>
                </a:solidFill>
              </a:rPr>
              <a:t>με παράλληλη κάλυψη του </a:t>
            </a:r>
            <a:r>
              <a:rPr lang="en-US" dirty="0">
                <a:solidFill>
                  <a:schemeClr val="accent2">
                    <a:lumMod val="50000"/>
                  </a:schemeClr>
                </a:solidFill>
              </a:rPr>
              <a:t>PTV</a:t>
            </a:r>
            <a:r>
              <a:rPr lang="el-GR" dirty="0">
                <a:solidFill>
                  <a:schemeClr val="accent2">
                    <a:lumMod val="50000"/>
                  </a:schemeClr>
                </a:solidFill>
              </a:rPr>
              <a:t>.</a:t>
            </a:r>
          </a:p>
          <a:p>
            <a:pPr>
              <a:buFont typeface="Wingdings" panose="05000000000000000000" pitchFamily="2" charset="2"/>
              <a:buChar char="q"/>
            </a:pPr>
            <a:r>
              <a:rPr lang="en-US" b="1" dirty="0">
                <a:solidFill>
                  <a:schemeClr val="accent2">
                    <a:lumMod val="50000"/>
                  </a:schemeClr>
                </a:solidFill>
              </a:rPr>
              <a:t>IMRT</a:t>
            </a:r>
            <a:r>
              <a:rPr lang="en-US" dirty="0">
                <a:solidFill>
                  <a:schemeClr val="accent2">
                    <a:lumMod val="50000"/>
                  </a:schemeClr>
                </a:solidFill>
              </a:rPr>
              <a:t> </a:t>
            </a:r>
            <a:r>
              <a:rPr lang="el-GR" dirty="0">
                <a:solidFill>
                  <a:schemeClr val="accent2">
                    <a:lumMod val="50000"/>
                  </a:schemeClr>
                </a:solidFill>
              </a:rPr>
              <a:t>(ΑΚΘ με  δέσμη  διαμορφούμενης  έντασης): Συγκριτικά με τη </a:t>
            </a:r>
            <a:r>
              <a:rPr lang="en-US" dirty="0">
                <a:solidFill>
                  <a:schemeClr val="accent2">
                    <a:lumMod val="50000"/>
                  </a:schemeClr>
                </a:solidFill>
              </a:rPr>
              <a:t>3DCRT</a:t>
            </a:r>
            <a:r>
              <a:rPr lang="el-GR" dirty="0">
                <a:solidFill>
                  <a:schemeClr val="accent2">
                    <a:lumMod val="50000"/>
                  </a:schemeClr>
                </a:solidFill>
              </a:rPr>
              <a:t> έχει το πλεονέκτημα  της προστασίας των </a:t>
            </a:r>
            <a:r>
              <a:rPr lang="en-US" dirty="0">
                <a:solidFill>
                  <a:schemeClr val="accent2">
                    <a:lumMod val="50000"/>
                  </a:schemeClr>
                </a:solidFill>
              </a:rPr>
              <a:t>OARs </a:t>
            </a:r>
            <a:r>
              <a:rPr lang="el-GR" dirty="0">
                <a:solidFill>
                  <a:schemeClr val="accent2">
                    <a:lumMod val="50000"/>
                  </a:schemeClr>
                </a:solidFill>
              </a:rPr>
              <a:t>,καθώς διαμορφώνει την κατανομή της δόσης στον όγκο χωρίς την ακτινοβόληση των γύρω υγιών ιστών . Η δόση δίνεται χρησιμοποιώντας πολλαπλά πεδία με σχήμα</a:t>
            </a:r>
            <a:r>
              <a:rPr lang="en-US" dirty="0">
                <a:solidFill>
                  <a:schemeClr val="accent2">
                    <a:lumMod val="50000"/>
                  </a:schemeClr>
                </a:solidFill>
              </a:rPr>
              <a:t> </a:t>
            </a:r>
            <a:r>
              <a:rPr lang="el-GR" dirty="0">
                <a:solidFill>
                  <a:schemeClr val="accent2">
                    <a:lumMod val="50000"/>
                  </a:schemeClr>
                </a:solidFill>
              </a:rPr>
              <a:t>δέσμης προσαρμοσμένο στο</a:t>
            </a:r>
            <a:r>
              <a:rPr lang="en-US" dirty="0">
                <a:solidFill>
                  <a:schemeClr val="accent2">
                    <a:lumMod val="50000"/>
                  </a:schemeClr>
                </a:solidFill>
              </a:rPr>
              <a:t> PTV</a:t>
            </a:r>
            <a:r>
              <a:rPr lang="el-GR" dirty="0">
                <a:solidFill>
                  <a:schemeClr val="accent2">
                    <a:lumMod val="50000"/>
                  </a:schemeClr>
                </a:solidFill>
              </a:rPr>
              <a:t>.</a:t>
            </a:r>
          </a:p>
          <a:p>
            <a:pPr>
              <a:buFont typeface="Wingdings" panose="05000000000000000000" pitchFamily="2" charset="2"/>
              <a:buChar char="q"/>
            </a:pPr>
            <a:r>
              <a:rPr lang="en-US" dirty="0">
                <a:solidFill>
                  <a:schemeClr val="accent2">
                    <a:lumMod val="50000"/>
                  </a:schemeClr>
                </a:solidFill>
              </a:rPr>
              <a:t> </a:t>
            </a:r>
            <a:r>
              <a:rPr lang="en-US" b="1" dirty="0">
                <a:solidFill>
                  <a:schemeClr val="accent2">
                    <a:lumMod val="50000"/>
                  </a:schemeClr>
                </a:solidFill>
              </a:rPr>
              <a:t>IGRT </a:t>
            </a:r>
            <a:r>
              <a:rPr lang="en-US" dirty="0">
                <a:solidFill>
                  <a:schemeClr val="accent2">
                    <a:lumMod val="50000"/>
                  </a:schemeClr>
                </a:solidFill>
              </a:rPr>
              <a:t>(Image</a:t>
            </a:r>
            <a:r>
              <a:rPr lang="el-GR" dirty="0">
                <a:solidFill>
                  <a:schemeClr val="accent2">
                    <a:lumMod val="50000"/>
                  </a:schemeClr>
                </a:solidFill>
              </a:rPr>
              <a:t>-</a:t>
            </a:r>
            <a:r>
              <a:rPr lang="en-US" dirty="0">
                <a:solidFill>
                  <a:schemeClr val="accent2">
                    <a:lumMod val="50000"/>
                  </a:schemeClr>
                </a:solidFill>
              </a:rPr>
              <a:t>guided RT</a:t>
            </a:r>
            <a:r>
              <a:rPr lang="el-GR" dirty="0">
                <a:solidFill>
                  <a:schemeClr val="accent2">
                    <a:lumMod val="50000"/>
                  </a:schemeClr>
                </a:solidFill>
              </a:rPr>
              <a:t>) απεικονιστικά καθοδηγούμενη ακτινοθεραπεία: Είναι η χρήση συστημάτων απεικόνισης με δυνατότητα χρήσης τόσο πριν την ακτινοθεραπεία όσο και  κατά τη διάρκεια αυτής.  Με αυτή την τεχνική παρέχονται δεδομένα σε πραγματικό χρόνο με αποτέλεσμα την βελτίωση της ακρίβειας της θεραπείας.</a:t>
            </a:r>
          </a:p>
          <a:p>
            <a:pPr marL="0" indent="0">
              <a:buNone/>
            </a:pPr>
            <a:r>
              <a:rPr lang="en-US" sz="1600" dirty="0">
                <a:solidFill>
                  <a:schemeClr val="accent2">
                    <a:lumMod val="50000"/>
                  </a:schemeClr>
                </a:solidFill>
              </a:rPr>
              <a:t> </a:t>
            </a:r>
            <a:endParaRPr lang="el-GR" sz="1600" dirty="0">
              <a:solidFill>
                <a:schemeClr val="accent2">
                  <a:lumMod val="75000"/>
                </a:schemeClr>
              </a:solidFill>
            </a:endParaRPr>
          </a:p>
        </p:txBody>
      </p:sp>
    </p:spTree>
    <p:extLst>
      <p:ext uri="{BB962C8B-B14F-4D97-AF65-F5344CB8AC3E}">
        <p14:creationId xmlns:p14="http://schemas.microsoft.com/office/powerpoint/2010/main" val="267123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444BD2-2768-4FBF-B4F6-ECD806B69D31}"/>
              </a:ext>
            </a:extLst>
          </p:cNvPr>
          <p:cNvSpPr>
            <a:spLocks noGrp="1"/>
          </p:cNvSpPr>
          <p:nvPr>
            <p:ph idx="1"/>
          </p:nvPr>
        </p:nvSpPr>
        <p:spPr>
          <a:xfrm>
            <a:off x="515156" y="1110802"/>
            <a:ext cx="9015211" cy="4636395"/>
          </a:xfrm>
        </p:spPr>
        <p:txBody>
          <a:bodyPr>
            <a:normAutofit/>
          </a:bodyPr>
          <a:lstStyle/>
          <a:p>
            <a:pPr>
              <a:buFont typeface="Wingdings" panose="05000000000000000000" pitchFamily="2" charset="2"/>
              <a:buChar char="q"/>
            </a:pPr>
            <a:r>
              <a:rPr lang="en-US" b="1" dirty="0">
                <a:solidFill>
                  <a:schemeClr val="accent2">
                    <a:lumMod val="50000"/>
                  </a:schemeClr>
                </a:solidFill>
              </a:rPr>
              <a:t>Cone Beam CT </a:t>
            </a:r>
            <a:r>
              <a:rPr lang="el-GR" dirty="0">
                <a:solidFill>
                  <a:schemeClr val="accent2">
                    <a:lumMod val="50000"/>
                  </a:schemeClr>
                </a:solidFill>
              </a:rPr>
              <a:t>(Cone </a:t>
            </a:r>
            <a:r>
              <a:rPr lang="el-GR" dirty="0" err="1">
                <a:solidFill>
                  <a:schemeClr val="accent2">
                    <a:lumMod val="50000"/>
                  </a:schemeClr>
                </a:solidFill>
              </a:rPr>
              <a:t>Beam</a:t>
            </a:r>
            <a:r>
              <a:rPr lang="el-GR" dirty="0">
                <a:solidFill>
                  <a:schemeClr val="accent2">
                    <a:lumMod val="50000"/>
                  </a:schemeClr>
                </a:solidFill>
              </a:rPr>
              <a:t> </a:t>
            </a:r>
            <a:r>
              <a:rPr lang="el-GR" dirty="0" err="1">
                <a:solidFill>
                  <a:schemeClr val="accent2">
                    <a:lumMod val="50000"/>
                  </a:schemeClr>
                </a:solidFill>
              </a:rPr>
              <a:t>Compu</a:t>
            </a:r>
            <a:r>
              <a:rPr lang="en-US" dirty="0">
                <a:solidFill>
                  <a:schemeClr val="accent2">
                    <a:lumMod val="50000"/>
                  </a:schemeClr>
                </a:solidFill>
              </a:rPr>
              <a:t>ted</a:t>
            </a:r>
            <a:r>
              <a:rPr lang="el-GR" dirty="0">
                <a:solidFill>
                  <a:schemeClr val="accent2">
                    <a:lumMod val="50000"/>
                  </a:schemeClr>
                </a:solidFill>
              </a:rPr>
              <a:t> Tomography - CBCT): Επιτρέπει τον έλεγχο πριν από κάθε συνεδρία της θέσης των ακτινοβολητέων όγκων και των οργάνων που ευρίσκονται σε κίνδυνο. Τα απεικονιστικά δεδομένα της ειδικής αυτής </a:t>
            </a:r>
            <a:r>
              <a:rPr lang="en-US" dirty="0">
                <a:solidFill>
                  <a:schemeClr val="accent2">
                    <a:lumMod val="50000"/>
                  </a:schemeClr>
                </a:solidFill>
              </a:rPr>
              <a:t>CT </a:t>
            </a:r>
            <a:r>
              <a:rPr lang="el-GR" dirty="0">
                <a:solidFill>
                  <a:schemeClr val="accent2">
                    <a:lumMod val="50000"/>
                  </a:schemeClr>
                </a:solidFill>
              </a:rPr>
              <a:t>που προκύπτουν με τον ασθενή σε θέση θεραπείας επί του γραμμικού επιταχυντή, κατόπιν επεξεργασίας συγκρίνονται με τα αντίστοιχα της αρχικής αξονικής του σχεδιασμού θεραπείας</a:t>
            </a:r>
            <a:r>
              <a:rPr lang="en-US" dirty="0">
                <a:solidFill>
                  <a:schemeClr val="accent2">
                    <a:lumMod val="50000"/>
                  </a:schemeClr>
                </a:solidFill>
              </a:rPr>
              <a:t>,</a:t>
            </a:r>
            <a:r>
              <a:rPr lang="el-GR" dirty="0">
                <a:solidFill>
                  <a:schemeClr val="accent2">
                    <a:lumMod val="50000"/>
                  </a:schemeClr>
                </a:solidFill>
              </a:rPr>
              <a:t>διορθώνονται λάθη  και έτσι εξασφαλίζεται η ακόμα ακριβέστερη ακτινοβόληση.</a:t>
            </a:r>
          </a:p>
          <a:p>
            <a:pPr>
              <a:buFont typeface="Wingdings" panose="05000000000000000000" pitchFamily="2" charset="2"/>
              <a:buChar char="q"/>
            </a:pPr>
            <a:r>
              <a:rPr lang="en-US" b="1" dirty="0">
                <a:solidFill>
                  <a:schemeClr val="accent2">
                    <a:lumMod val="50000"/>
                  </a:schemeClr>
                </a:solidFill>
              </a:rPr>
              <a:t>Respiratory gating</a:t>
            </a:r>
            <a:r>
              <a:rPr lang="el-GR" b="1" dirty="0">
                <a:solidFill>
                  <a:schemeClr val="accent2">
                    <a:lumMod val="50000"/>
                  </a:schemeClr>
                </a:solidFill>
              </a:rPr>
              <a:t>/ </a:t>
            </a:r>
            <a:r>
              <a:rPr lang="en-US" b="1" dirty="0" err="1">
                <a:solidFill>
                  <a:schemeClr val="accent2">
                    <a:lumMod val="50000"/>
                  </a:schemeClr>
                </a:solidFill>
              </a:rPr>
              <a:t>Breathold</a:t>
            </a:r>
            <a:r>
              <a:rPr lang="en-US" b="1" dirty="0">
                <a:solidFill>
                  <a:schemeClr val="accent2">
                    <a:lumMod val="50000"/>
                  </a:schemeClr>
                </a:solidFill>
              </a:rPr>
              <a:t> </a:t>
            </a:r>
            <a:r>
              <a:rPr lang="el-GR" dirty="0">
                <a:solidFill>
                  <a:schemeClr val="accent2">
                    <a:lumMod val="50000"/>
                  </a:schemeClr>
                </a:solidFill>
              </a:rPr>
              <a:t>:Τεχνική ελέγχου της αναπνοής, χρησιμοποιεί ένα προηγμένο λογισμικό  για τη καθοδήγηση της παροχής της ακτινοβολίας καθώς αναπνεέι ο ασθενής. Προορίζεται για ακούσιες κινήσεις του ασθενούς όπως στο θώρακα , πνεύμονα και κοιλία.</a:t>
            </a:r>
          </a:p>
          <a:p>
            <a:pPr marL="0" indent="0">
              <a:buNone/>
            </a:pPr>
            <a:r>
              <a:rPr lang="el-GR" dirty="0">
                <a:solidFill>
                  <a:schemeClr val="accent2">
                    <a:lumMod val="50000"/>
                  </a:schemeClr>
                </a:solidFill>
              </a:rPr>
              <a:t>Συγκεκριμένα τα συστήματα παρακολούθησης κατά τη διάρκεια της ακτινοβόλησης χρησιμοποιούνται για την καταστροφή όγκων σε κινητές περιοχές του σώματος</a:t>
            </a:r>
            <a:r>
              <a:rPr lang="el-GR" dirty="0">
                <a:solidFill>
                  <a:schemeClr val="accent2">
                    <a:lumMod val="75000"/>
                  </a:schemeClr>
                </a:solidFill>
              </a:rPr>
              <a:t>.</a:t>
            </a:r>
          </a:p>
          <a:p>
            <a:endParaRPr lang="el-GR" dirty="0"/>
          </a:p>
        </p:txBody>
      </p:sp>
    </p:spTree>
    <p:extLst>
      <p:ext uri="{BB962C8B-B14F-4D97-AF65-F5344CB8AC3E}">
        <p14:creationId xmlns:p14="http://schemas.microsoft.com/office/powerpoint/2010/main" val="4291986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πνευμονικό λέμφωμα | Θεματολόγιο Πνευμονολογίας">
            <a:extLst>
              <a:ext uri="{FF2B5EF4-FFF2-40B4-BE49-F238E27FC236}">
                <a16:creationId xmlns:a16="http://schemas.microsoft.com/office/drawing/2014/main" id="{675B07A1-19F6-4CCB-8F49-9EF9AEFBCAF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8926"/>
          <a:stretch/>
        </p:blipFill>
        <p:spPr bwMode="auto">
          <a:xfrm>
            <a:off x="914400" y="598487"/>
            <a:ext cx="4026535" cy="36671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Τι είναι το λέμφωμα Hodgkin και ποιες οι διαφορές από το μη Hodgkin's -  EPIRUS TV NEWS">
            <a:extLst>
              <a:ext uri="{FF2B5EF4-FFF2-40B4-BE49-F238E27FC236}">
                <a16:creationId xmlns:a16="http://schemas.microsoft.com/office/drawing/2014/main" id="{973AB558-2F97-4737-8979-7CBC4B8014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398" y="1595437"/>
            <a:ext cx="4895801" cy="3667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77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50D9C76-10A0-429C-B27E-C0EF844F106F}"/>
              </a:ext>
            </a:extLst>
          </p:cNvPr>
          <p:cNvSpPr>
            <a:spLocks noGrp="1"/>
          </p:cNvSpPr>
          <p:nvPr>
            <p:ph type="title"/>
          </p:nvPr>
        </p:nvSpPr>
        <p:spPr>
          <a:xfrm>
            <a:off x="337700" y="570411"/>
            <a:ext cx="8596668" cy="1039314"/>
          </a:xfrm>
        </p:spPr>
        <p:txBody>
          <a:bodyPr>
            <a:normAutofit fontScale="90000"/>
          </a:bodyPr>
          <a:lstStyle/>
          <a:p>
            <a:r>
              <a:rPr lang="el-GR" u="sng" dirty="0"/>
              <a:t>Ανατομία</a:t>
            </a:r>
            <a:r>
              <a:rPr lang="el-GR" dirty="0"/>
              <a:t> </a:t>
            </a:r>
            <a:br>
              <a:rPr lang="el-GR" dirty="0"/>
            </a:br>
            <a:endParaRPr lang="el-GR" dirty="0"/>
          </a:p>
        </p:txBody>
      </p:sp>
      <p:sp>
        <p:nvSpPr>
          <p:cNvPr id="3" name="Θέση περιεχομένου 2">
            <a:extLst>
              <a:ext uri="{FF2B5EF4-FFF2-40B4-BE49-F238E27FC236}">
                <a16:creationId xmlns:a16="http://schemas.microsoft.com/office/drawing/2014/main" id="{728CDDA7-5DAD-4F9C-83E8-2A53A637EBFF}"/>
              </a:ext>
            </a:extLst>
          </p:cNvPr>
          <p:cNvSpPr>
            <a:spLocks noGrp="1"/>
          </p:cNvSpPr>
          <p:nvPr>
            <p:ph idx="1"/>
          </p:nvPr>
        </p:nvSpPr>
        <p:spPr>
          <a:xfrm>
            <a:off x="647700" y="1526011"/>
            <a:ext cx="10286999" cy="5088834"/>
          </a:xfrm>
        </p:spPr>
        <p:txBody>
          <a:bodyPr/>
          <a:lstStyle/>
          <a:p>
            <a:r>
              <a:rPr lang="en-GB" dirty="0">
                <a:solidFill>
                  <a:schemeClr val="accent2">
                    <a:lumMod val="75000"/>
                  </a:schemeClr>
                </a:solidFill>
              </a:rPr>
              <a:t> </a:t>
            </a:r>
            <a:r>
              <a:rPr lang="el-GR" dirty="0">
                <a:solidFill>
                  <a:schemeClr val="accent2">
                    <a:lumMod val="50000"/>
                  </a:schemeClr>
                </a:solidFill>
              </a:rPr>
              <a:t>Το λεμφικό σύστημα του ανθρωπίνου σώματος, παίζει σημαντικό ρόλο  στο  ανοσοποιητικό σύστημα και 1) παροχετεύει την περίσσεια υγρού από τους </a:t>
            </a:r>
            <a:r>
              <a:rPr lang="el-GR" dirty="0" err="1">
                <a:solidFill>
                  <a:schemeClr val="accent2">
                    <a:lumMod val="50000"/>
                  </a:schemeClr>
                </a:solidFill>
              </a:rPr>
              <a:t>εξωκυττάριους</a:t>
            </a:r>
            <a:r>
              <a:rPr lang="el-GR" dirty="0">
                <a:solidFill>
                  <a:schemeClr val="accent2">
                    <a:lumMod val="50000"/>
                  </a:schemeClr>
                </a:solidFill>
              </a:rPr>
              <a:t> χώρους προς την κυκλοφορία του αίματος. Επιπλέον λειτουργίες του λεμφικού είναι η 2)απορρόφηση και 3) μεταφορά του λίπους των τροφών. Συγκεκριμένα το λεμφικό σύστημα απαρτίζεται από τα  λεμφικά πλέγματα, τα λεμφαγγεία, τη λέμφο, τους λεμφαδένες τα λεμφοκύτταρα και τα λεμφικά όργανα. Το μεγαλύτερο  λεμφικό αγγείο του σώματος είναι ο </a:t>
            </a:r>
            <a:r>
              <a:rPr lang="el-GR" b="1" dirty="0">
                <a:solidFill>
                  <a:schemeClr val="accent2">
                    <a:lumMod val="50000"/>
                  </a:schemeClr>
                </a:solidFill>
              </a:rPr>
              <a:t>μείζων θωρακικός πόρος </a:t>
            </a:r>
            <a:r>
              <a:rPr lang="el-GR" dirty="0">
                <a:solidFill>
                  <a:schemeClr val="accent2">
                    <a:lumMod val="50000"/>
                  </a:schemeClr>
                </a:solidFill>
              </a:rPr>
              <a:t>όπου μεταφέρει το μεγαλύτερο τμήμα της λέμφου του σώματος, στο φλεβικό σύστημα.</a:t>
            </a:r>
          </a:p>
          <a:p>
            <a:r>
              <a:rPr lang="el-GR" dirty="0">
                <a:solidFill>
                  <a:schemeClr val="accent2">
                    <a:lumMod val="50000"/>
                  </a:schemeClr>
                </a:solidFill>
              </a:rPr>
              <a:t>Λεμφικά όργανα όπως </a:t>
            </a:r>
            <a:r>
              <a:rPr lang="el-GR" b="1" dirty="0">
                <a:solidFill>
                  <a:schemeClr val="accent2">
                    <a:lumMod val="50000"/>
                  </a:schemeClr>
                </a:solidFill>
              </a:rPr>
              <a:t>ο θύμος, ο ερυθρός μυελός των οστών, ο σπλήνας και οι αμυγδαλές</a:t>
            </a:r>
            <a:r>
              <a:rPr lang="el-GR" dirty="0">
                <a:solidFill>
                  <a:schemeClr val="accent2">
                    <a:lumMod val="50000"/>
                  </a:schemeClr>
                </a:solidFill>
              </a:rPr>
              <a:t> παράγουν και διαφοροποιούν τα λεμφοκύτταρα. Επίσης υπάρχουν και μονήρη συσσωρευμένα </a:t>
            </a:r>
            <a:r>
              <a:rPr lang="el-GR" b="1" dirty="0" err="1">
                <a:solidFill>
                  <a:schemeClr val="accent2">
                    <a:lumMod val="50000"/>
                  </a:schemeClr>
                </a:solidFill>
              </a:rPr>
              <a:t>λεμφοζίδια</a:t>
            </a:r>
            <a:r>
              <a:rPr lang="el-GR" b="1" dirty="0">
                <a:solidFill>
                  <a:schemeClr val="accent2">
                    <a:lumMod val="50000"/>
                  </a:schemeClr>
                </a:solidFill>
              </a:rPr>
              <a:t> στα τοιχώματα του πεπτικού σωλήνα και της σκωληκοειδούς απόφυσης.</a:t>
            </a:r>
          </a:p>
        </p:txBody>
      </p:sp>
    </p:spTree>
    <p:extLst>
      <p:ext uri="{BB962C8B-B14F-4D97-AF65-F5344CB8AC3E}">
        <p14:creationId xmlns:p14="http://schemas.microsoft.com/office/powerpoint/2010/main" val="4186988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λέμφωμα μεσοθωρακίου | Θεματολόγιο Πνευμονολογίας">
            <a:extLst>
              <a:ext uri="{FF2B5EF4-FFF2-40B4-BE49-F238E27FC236}">
                <a16:creationId xmlns:a16="http://schemas.microsoft.com/office/drawing/2014/main" id="{D0E97376-8F95-4DD2-A230-9836F4A6204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4307" y="473868"/>
            <a:ext cx="3551149" cy="38306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ΚΕΦΑΛΑΙΟ 15 Λεμφώματα non-Hodgkin">
            <a:extLst>
              <a:ext uri="{FF2B5EF4-FFF2-40B4-BE49-F238E27FC236}">
                <a16:creationId xmlns:a16="http://schemas.microsoft.com/office/drawing/2014/main" id="{F6101C79-70D9-4047-A3A5-6096A1CA8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9892" y="2389187"/>
            <a:ext cx="4914051" cy="3830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483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06D16B-1F23-4AD5-8C96-E1CE7B140D66}"/>
              </a:ext>
            </a:extLst>
          </p:cNvPr>
          <p:cNvSpPr>
            <a:spLocks noGrp="1"/>
          </p:cNvSpPr>
          <p:nvPr>
            <p:ph type="title"/>
          </p:nvPr>
        </p:nvSpPr>
        <p:spPr/>
        <p:txBody>
          <a:bodyPr/>
          <a:lstStyle/>
          <a:p>
            <a:r>
              <a:rPr lang="el-GR" dirty="0"/>
              <a:t>Λέμφωμα εγκεφάλου</a:t>
            </a:r>
          </a:p>
        </p:txBody>
      </p:sp>
      <p:pic>
        <p:nvPicPr>
          <p:cNvPr id="7170" name="Picture 2" descr="Λέμφωμα εγκεφάλου- Νευροχειρουργός - Λιάκος Φαίδων - Αθήνα">
            <a:extLst>
              <a:ext uri="{FF2B5EF4-FFF2-40B4-BE49-F238E27FC236}">
                <a16:creationId xmlns:a16="http://schemas.microsoft.com/office/drawing/2014/main" id="{37374EA0-77DA-428A-8C73-E0C2994587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54680" y="1267549"/>
            <a:ext cx="6670439" cy="4721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341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Παρουσίαση του PowerPoint">
            <a:extLst>
              <a:ext uri="{FF2B5EF4-FFF2-40B4-BE49-F238E27FC236}">
                <a16:creationId xmlns:a16="http://schemas.microsoft.com/office/drawing/2014/main" id="{D9F4D32E-4875-4859-92E4-D9BACDFB9A8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41237" y="2880361"/>
            <a:ext cx="5505273" cy="319119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Όγκοι μεσοθωρακίου">
            <a:extLst>
              <a:ext uri="{FF2B5EF4-FFF2-40B4-BE49-F238E27FC236}">
                <a16:creationId xmlns:a16="http://schemas.microsoft.com/office/drawing/2014/main" id="{F6E35FB5-3A57-4573-85A7-8D7A567DA2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793" y="457200"/>
            <a:ext cx="5585028" cy="4183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397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Τ-ΔΕΡΜΑΤΙΚΑ ΛΕΜΦΩΜΑΤΑ ΚΛΙΝΙΚΗ ΠΡΟΣΕΓΓΙΣΗ - ppt κατέβασμα">
            <a:extLst>
              <a:ext uri="{FF2B5EF4-FFF2-40B4-BE49-F238E27FC236}">
                <a16:creationId xmlns:a16="http://schemas.microsoft.com/office/drawing/2014/main" id="{7A2E8039-223E-4241-84A6-2E90F399AB4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4321" y="205264"/>
            <a:ext cx="6085840" cy="455850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ΛΕΜΦΩΜΑΤΑ - ΛΕΜΦΟΚΥΤΤΑΡΙΚΕΣ ΔΙΗΘΗΣΕΙΣ - Β - Δερματικό Λέμφωμα φωτογραφια |  Ελληνικός Δερματολογικός Άτλας - ΔΕΡΜΑΤΟΛΟΓΙΑ, ΠΑΝΩ ΑΠΟ 2700 ΔΕΡΜΑΤΟΛΟΓΙΚΕΣ  ΦΩΤΟΓΡΑΦΙΕΣ, ΦΩΤΟ">
            <a:extLst>
              <a:ext uri="{FF2B5EF4-FFF2-40B4-BE49-F238E27FC236}">
                <a16:creationId xmlns:a16="http://schemas.microsoft.com/office/drawing/2014/main" id="{DC053D2C-0C53-4D04-BB90-F75E354429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7337" y="1554480"/>
            <a:ext cx="5768143" cy="4320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931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909D51-56CA-465F-A397-DB6F77A18D69}"/>
              </a:ext>
            </a:extLst>
          </p:cNvPr>
          <p:cNvSpPr>
            <a:spLocks noGrp="1"/>
          </p:cNvSpPr>
          <p:nvPr>
            <p:ph type="title"/>
          </p:nvPr>
        </p:nvSpPr>
        <p:spPr>
          <a:xfrm>
            <a:off x="1805941" y="624110"/>
            <a:ext cx="4960620" cy="1280890"/>
          </a:xfrm>
        </p:spPr>
        <p:txBody>
          <a:bodyPr/>
          <a:lstStyle/>
          <a:p>
            <a:r>
              <a:rPr lang="el-GR" dirty="0"/>
              <a:t>Λέμφωμα </a:t>
            </a:r>
            <a:r>
              <a:rPr lang="en-US" dirty="0"/>
              <a:t>Burkitt</a:t>
            </a:r>
            <a:endParaRPr lang="el-GR" dirty="0"/>
          </a:p>
        </p:txBody>
      </p:sp>
      <p:pic>
        <p:nvPicPr>
          <p:cNvPr id="1026" name="Picture 2" descr="Λέμφωμα του Μπέρκετ - Βικιπαίδεια">
            <a:extLst>
              <a:ext uri="{FF2B5EF4-FFF2-40B4-BE49-F238E27FC236}">
                <a16:creationId xmlns:a16="http://schemas.microsoft.com/office/drawing/2014/main" id="{4FE23A20-3E5F-4875-9EB6-B48421184C4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05941" y="1732280"/>
            <a:ext cx="4530417" cy="33934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Λέμφωμα - συμπτώματα, θεραπεία, πρόγνωση, στάδια λέμφου">
            <a:extLst>
              <a:ext uri="{FF2B5EF4-FFF2-40B4-BE49-F238E27FC236}">
                <a16:creationId xmlns:a16="http://schemas.microsoft.com/office/drawing/2014/main" id="{047C2684-E00F-44A9-8712-D4313FFDB7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561" y="2225040"/>
            <a:ext cx="5018056" cy="3718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07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86626BF-8A9E-43E1-A23B-3F7BCC47F20C}"/>
              </a:ext>
            </a:extLst>
          </p:cNvPr>
          <p:cNvSpPr>
            <a:spLocks noGrp="1"/>
          </p:cNvSpPr>
          <p:nvPr>
            <p:ph type="title"/>
          </p:nvPr>
        </p:nvSpPr>
        <p:spPr>
          <a:xfrm>
            <a:off x="140677" y="291548"/>
            <a:ext cx="10651147" cy="1320800"/>
          </a:xfrm>
        </p:spPr>
        <p:txBody>
          <a:bodyPr>
            <a:normAutofit fontScale="90000"/>
          </a:bodyPr>
          <a:lstStyle/>
          <a:p>
            <a:r>
              <a:rPr lang="el-GR" u="sng" dirty="0"/>
              <a:t>Υπάρχουν διάφορες τεχνικές/πεδία ακτινοθεραπείας που εφαρμόζονται και αυτές είναι:</a:t>
            </a:r>
            <a:br>
              <a:rPr lang="el-GR" dirty="0"/>
            </a:br>
            <a:endParaRPr lang="el-GR" dirty="0"/>
          </a:p>
        </p:txBody>
      </p:sp>
      <p:sp>
        <p:nvSpPr>
          <p:cNvPr id="3" name="Θέση περιεχομένου 2">
            <a:extLst>
              <a:ext uri="{FF2B5EF4-FFF2-40B4-BE49-F238E27FC236}">
                <a16:creationId xmlns:a16="http://schemas.microsoft.com/office/drawing/2014/main" id="{F3B95EAB-ADAA-46CC-A133-BD04ACAD8266}"/>
              </a:ext>
            </a:extLst>
          </p:cNvPr>
          <p:cNvSpPr>
            <a:spLocks noGrp="1"/>
          </p:cNvSpPr>
          <p:nvPr>
            <p:ph idx="1"/>
          </p:nvPr>
        </p:nvSpPr>
        <p:spPr>
          <a:xfrm>
            <a:off x="571500" y="2191402"/>
            <a:ext cx="10572750" cy="4375050"/>
          </a:xfrm>
        </p:spPr>
        <p:txBody>
          <a:bodyPr>
            <a:normAutofit/>
          </a:bodyPr>
          <a:lstStyle/>
          <a:p>
            <a:pPr>
              <a:buFont typeface="Courier New" panose="02070309020205020404" pitchFamily="49" charset="0"/>
              <a:buChar char="o"/>
            </a:pPr>
            <a:r>
              <a:rPr lang="el-GR" dirty="0">
                <a:solidFill>
                  <a:schemeClr val="accent2">
                    <a:lumMod val="50000"/>
                  </a:schemeClr>
                </a:solidFill>
              </a:rPr>
              <a:t>Εκτεταμένο πεδίο (</a:t>
            </a:r>
            <a:r>
              <a:rPr lang="en-US" dirty="0">
                <a:solidFill>
                  <a:schemeClr val="accent2">
                    <a:lumMod val="50000"/>
                  </a:schemeClr>
                </a:solidFill>
              </a:rPr>
              <a:t>EFRT</a:t>
            </a:r>
            <a:r>
              <a:rPr lang="el-GR" dirty="0">
                <a:solidFill>
                  <a:schemeClr val="accent2">
                    <a:lumMod val="50000"/>
                  </a:schemeClr>
                </a:solidFill>
              </a:rPr>
              <a:t>)</a:t>
            </a:r>
            <a:r>
              <a:rPr lang="el-GR" dirty="0"/>
              <a:t> </a:t>
            </a:r>
          </a:p>
          <a:p>
            <a:pPr>
              <a:buFont typeface="Courier New" panose="02070309020205020404" pitchFamily="49" charset="0"/>
              <a:buChar char="o"/>
            </a:pPr>
            <a:r>
              <a:rPr lang="el-GR" dirty="0">
                <a:solidFill>
                  <a:schemeClr val="accent2">
                    <a:lumMod val="50000"/>
                  </a:schemeClr>
                </a:solidFill>
              </a:rPr>
              <a:t>Ολική ΑΚΘ λεμφαδένων (</a:t>
            </a:r>
            <a:r>
              <a:rPr lang="en-US" dirty="0">
                <a:solidFill>
                  <a:schemeClr val="accent2">
                    <a:lumMod val="50000"/>
                  </a:schemeClr>
                </a:solidFill>
              </a:rPr>
              <a:t>TLI-Total Lymph Node Irradiation</a:t>
            </a:r>
            <a:r>
              <a:rPr lang="el-GR" dirty="0">
                <a:solidFill>
                  <a:schemeClr val="accent2">
                    <a:lumMod val="50000"/>
                  </a:schemeClr>
                </a:solidFill>
              </a:rPr>
              <a:t>)</a:t>
            </a:r>
            <a:endParaRPr lang="en-US" dirty="0">
              <a:solidFill>
                <a:schemeClr val="accent2">
                  <a:lumMod val="50000"/>
                </a:schemeClr>
              </a:solidFill>
            </a:endParaRPr>
          </a:p>
          <a:p>
            <a:pPr>
              <a:buFont typeface="Courier New" panose="02070309020205020404" pitchFamily="49" charset="0"/>
              <a:buChar char="o"/>
            </a:pPr>
            <a:r>
              <a:rPr lang="el-GR" dirty="0">
                <a:solidFill>
                  <a:schemeClr val="accent2">
                    <a:lumMod val="50000"/>
                  </a:schemeClr>
                </a:solidFill>
              </a:rPr>
              <a:t>Υφολική ακτινοβόληση των λεμφαδένων (</a:t>
            </a:r>
            <a:r>
              <a:rPr lang="en-US" dirty="0">
                <a:solidFill>
                  <a:schemeClr val="accent2">
                    <a:lumMod val="50000"/>
                  </a:schemeClr>
                </a:solidFill>
              </a:rPr>
              <a:t>STLI-</a:t>
            </a:r>
            <a:r>
              <a:rPr lang="en-US" dirty="0" err="1">
                <a:solidFill>
                  <a:schemeClr val="accent2">
                    <a:lumMod val="50000"/>
                  </a:schemeClr>
                </a:solidFill>
              </a:rPr>
              <a:t>SubTotal</a:t>
            </a:r>
            <a:r>
              <a:rPr lang="en-US" dirty="0">
                <a:solidFill>
                  <a:schemeClr val="accent2">
                    <a:lumMod val="50000"/>
                  </a:schemeClr>
                </a:solidFill>
              </a:rPr>
              <a:t> Lymph Node Irradiation </a:t>
            </a:r>
            <a:r>
              <a:rPr lang="el-GR" dirty="0">
                <a:solidFill>
                  <a:schemeClr val="accent2">
                    <a:lumMod val="50000"/>
                  </a:schemeClr>
                </a:solidFill>
              </a:rPr>
              <a:t>)</a:t>
            </a:r>
            <a:endParaRPr lang="en-US" dirty="0">
              <a:solidFill>
                <a:schemeClr val="accent2">
                  <a:lumMod val="50000"/>
                </a:schemeClr>
              </a:solidFill>
            </a:endParaRPr>
          </a:p>
          <a:p>
            <a:pPr>
              <a:buFont typeface="Courier New" panose="02070309020205020404" pitchFamily="49" charset="0"/>
              <a:buChar char="o"/>
            </a:pPr>
            <a:r>
              <a:rPr lang="el-GR" dirty="0">
                <a:solidFill>
                  <a:schemeClr val="accent2">
                    <a:lumMod val="50000"/>
                  </a:schemeClr>
                </a:solidFill>
              </a:rPr>
              <a:t>Μανδύας/</a:t>
            </a:r>
            <a:r>
              <a:rPr lang="en-US" dirty="0">
                <a:solidFill>
                  <a:schemeClr val="accent2">
                    <a:lumMod val="50000"/>
                  </a:schemeClr>
                </a:solidFill>
              </a:rPr>
              <a:t>Mantle</a:t>
            </a:r>
          </a:p>
          <a:p>
            <a:pPr>
              <a:buFont typeface="Courier New" panose="02070309020205020404" pitchFamily="49" charset="0"/>
              <a:buChar char="o"/>
            </a:pPr>
            <a:r>
              <a:rPr lang="el-GR" dirty="0">
                <a:solidFill>
                  <a:schemeClr val="accent2">
                    <a:lumMod val="50000"/>
                  </a:schemeClr>
                </a:solidFill>
              </a:rPr>
              <a:t>Ανεστραμμένο Υ</a:t>
            </a:r>
            <a:endParaRPr lang="en-US" dirty="0">
              <a:solidFill>
                <a:schemeClr val="accent2">
                  <a:lumMod val="50000"/>
                </a:schemeClr>
              </a:solidFill>
            </a:endParaRPr>
          </a:p>
          <a:p>
            <a:pPr>
              <a:buFont typeface="Courier New" panose="02070309020205020404" pitchFamily="49" charset="0"/>
              <a:buChar char="o"/>
            </a:pPr>
            <a:r>
              <a:rPr lang="el-GR" dirty="0" err="1">
                <a:solidFill>
                  <a:schemeClr val="accent2">
                    <a:lumMod val="50000"/>
                  </a:schemeClr>
                </a:solidFill>
              </a:rPr>
              <a:t>Τοπικοπεριοχικό</a:t>
            </a:r>
            <a:r>
              <a:rPr lang="el-GR" dirty="0">
                <a:solidFill>
                  <a:schemeClr val="accent2">
                    <a:lumMod val="50000"/>
                  </a:schemeClr>
                </a:solidFill>
              </a:rPr>
              <a:t> πεδίο</a:t>
            </a:r>
            <a:endParaRPr lang="en-US" dirty="0">
              <a:solidFill>
                <a:schemeClr val="accent2">
                  <a:lumMod val="50000"/>
                </a:schemeClr>
              </a:solidFill>
            </a:endParaRPr>
          </a:p>
          <a:p>
            <a:pPr>
              <a:buFont typeface="Courier New" panose="02070309020205020404" pitchFamily="49" charset="0"/>
              <a:buChar char="o"/>
            </a:pPr>
            <a:r>
              <a:rPr lang="en-US" dirty="0">
                <a:solidFill>
                  <a:schemeClr val="accent2">
                    <a:lumMod val="50000"/>
                  </a:schemeClr>
                </a:solidFill>
              </a:rPr>
              <a:t>INRT</a:t>
            </a:r>
            <a:r>
              <a:rPr lang="el-GR" dirty="0">
                <a:solidFill>
                  <a:schemeClr val="accent2">
                    <a:lumMod val="50000"/>
                  </a:schemeClr>
                </a:solidFill>
              </a:rPr>
              <a:t>-Ι</a:t>
            </a:r>
            <a:r>
              <a:rPr lang="en-US" dirty="0" err="1">
                <a:solidFill>
                  <a:schemeClr val="accent2">
                    <a:lumMod val="50000"/>
                  </a:schemeClr>
                </a:solidFill>
              </a:rPr>
              <a:t>nvolved</a:t>
            </a:r>
            <a:r>
              <a:rPr lang="en-US" dirty="0">
                <a:solidFill>
                  <a:schemeClr val="accent2">
                    <a:lumMod val="50000"/>
                  </a:schemeClr>
                </a:solidFill>
              </a:rPr>
              <a:t> Node RT</a:t>
            </a:r>
            <a:r>
              <a:rPr lang="el-GR" dirty="0">
                <a:solidFill>
                  <a:schemeClr val="accent2">
                    <a:lumMod val="50000"/>
                  </a:schemeClr>
                </a:solidFill>
              </a:rPr>
              <a:t> , διηθημένοι λεμφαδένες πριν τη ΧΜΘ.</a:t>
            </a:r>
          </a:p>
          <a:p>
            <a:pPr>
              <a:buFont typeface="Courier New" panose="02070309020205020404" pitchFamily="49" charset="0"/>
              <a:buChar char="o"/>
            </a:pPr>
            <a:r>
              <a:rPr lang="en-US" dirty="0">
                <a:solidFill>
                  <a:schemeClr val="accent2">
                    <a:lumMod val="50000"/>
                  </a:schemeClr>
                </a:solidFill>
              </a:rPr>
              <a:t>ISRT</a:t>
            </a:r>
            <a:r>
              <a:rPr lang="el-GR" dirty="0">
                <a:solidFill>
                  <a:schemeClr val="accent2">
                    <a:lumMod val="50000"/>
                  </a:schemeClr>
                </a:solidFill>
              </a:rPr>
              <a:t>-Ι</a:t>
            </a:r>
            <a:r>
              <a:rPr lang="en-US" dirty="0" err="1">
                <a:solidFill>
                  <a:schemeClr val="accent2">
                    <a:lumMod val="50000"/>
                  </a:schemeClr>
                </a:solidFill>
              </a:rPr>
              <a:t>nvolved</a:t>
            </a:r>
            <a:r>
              <a:rPr lang="en-US" dirty="0">
                <a:solidFill>
                  <a:schemeClr val="accent2">
                    <a:lumMod val="50000"/>
                  </a:schemeClr>
                </a:solidFill>
              </a:rPr>
              <a:t> Site RT</a:t>
            </a:r>
            <a:r>
              <a:rPr lang="el-GR" dirty="0">
                <a:solidFill>
                  <a:schemeClr val="accent2">
                    <a:lumMod val="50000"/>
                  </a:schemeClr>
                </a:solidFill>
              </a:rPr>
              <a:t> , διηθημένοι λεμφαδένες και μικρές περιοχές γύρω </a:t>
            </a:r>
            <a:r>
              <a:rPr lang="el-GR" dirty="0" err="1">
                <a:solidFill>
                  <a:schemeClr val="accent2">
                    <a:lumMod val="50000"/>
                  </a:schemeClr>
                </a:solidFill>
              </a:rPr>
              <a:t>απ</a:t>
            </a:r>
            <a:r>
              <a:rPr lang="el-GR" dirty="0">
                <a:solidFill>
                  <a:schemeClr val="accent2">
                    <a:lumMod val="50000"/>
                  </a:schemeClr>
                </a:solidFill>
              </a:rPr>
              <a:t>΄ αυτούς.</a:t>
            </a:r>
          </a:p>
          <a:p>
            <a:pPr>
              <a:buFont typeface="Courier New" panose="02070309020205020404" pitchFamily="49" charset="0"/>
              <a:buChar char="o"/>
            </a:pPr>
            <a:r>
              <a:rPr lang="en-US" dirty="0">
                <a:solidFill>
                  <a:schemeClr val="accent2">
                    <a:lumMod val="50000"/>
                  </a:schemeClr>
                </a:solidFill>
              </a:rPr>
              <a:t>IFRT-Involved Field RT</a:t>
            </a:r>
            <a:r>
              <a:rPr lang="el-GR" dirty="0">
                <a:solidFill>
                  <a:schemeClr val="accent2">
                    <a:lumMod val="50000"/>
                  </a:schemeClr>
                </a:solidFill>
              </a:rPr>
              <a:t> , διηθημένοι λεμφαδένες πριν τη ΧΜΘ και ολόκληρη τη </a:t>
            </a:r>
            <a:r>
              <a:rPr lang="el-GR" dirty="0" err="1">
                <a:solidFill>
                  <a:schemeClr val="accent2">
                    <a:lumMod val="50000"/>
                  </a:schemeClr>
                </a:solidFill>
              </a:rPr>
              <a:t>λεμφαδενική</a:t>
            </a:r>
            <a:r>
              <a:rPr lang="el-GR" dirty="0">
                <a:solidFill>
                  <a:schemeClr val="accent2">
                    <a:lumMod val="50000"/>
                  </a:schemeClr>
                </a:solidFill>
              </a:rPr>
              <a:t> ομάδα.  </a:t>
            </a:r>
          </a:p>
        </p:txBody>
      </p:sp>
    </p:spTree>
    <p:extLst>
      <p:ext uri="{BB962C8B-B14F-4D97-AF65-F5344CB8AC3E}">
        <p14:creationId xmlns:p14="http://schemas.microsoft.com/office/powerpoint/2010/main" val="2240969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FFFEF80C-BE9B-44C3-B1CA-A70132E928F4}"/>
              </a:ext>
            </a:extLst>
          </p:cNvPr>
          <p:cNvSpPr>
            <a:spLocks noGrp="1"/>
          </p:cNvSpPr>
          <p:nvPr>
            <p:ph type="title"/>
          </p:nvPr>
        </p:nvSpPr>
        <p:spPr>
          <a:xfrm>
            <a:off x="333343" y="174941"/>
            <a:ext cx="8596668" cy="927652"/>
          </a:xfrm>
        </p:spPr>
        <p:txBody>
          <a:bodyPr/>
          <a:lstStyle/>
          <a:p>
            <a:r>
              <a:rPr lang="el-GR" u="sng" dirty="0"/>
              <a:t>Παρενέργειες Ακτινοθεραπείας</a:t>
            </a:r>
          </a:p>
        </p:txBody>
      </p:sp>
      <p:graphicFrame>
        <p:nvGraphicFramePr>
          <p:cNvPr id="6" name="Θέση περιεχομένου 5">
            <a:extLst>
              <a:ext uri="{FF2B5EF4-FFF2-40B4-BE49-F238E27FC236}">
                <a16:creationId xmlns:a16="http://schemas.microsoft.com/office/drawing/2014/main" id="{83FBDA14-6233-4B23-938D-A9325312E489}"/>
              </a:ext>
            </a:extLst>
          </p:cNvPr>
          <p:cNvGraphicFramePr>
            <a:graphicFrameLocks noGrp="1"/>
          </p:cNvGraphicFramePr>
          <p:nvPr>
            <p:ph idx="1"/>
            <p:extLst>
              <p:ext uri="{D42A27DB-BD31-4B8C-83A1-F6EECF244321}">
                <p14:modId xmlns:p14="http://schemas.microsoft.com/office/powerpoint/2010/main" val="3307585787"/>
              </p:ext>
            </p:extLst>
          </p:nvPr>
        </p:nvGraphicFramePr>
        <p:xfrm>
          <a:off x="441459" y="1038904"/>
          <a:ext cx="9759815" cy="5593197"/>
        </p:xfrm>
        <a:graphic>
          <a:graphicData uri="http://schemas.openxmlformats.org/drawingml/2006/table">
            <a:tbl>
              <a:tblPr firstRow="1" firstCol="1" bandRow="1">
                <a:tableStyleId>{5C22544A-7EE6-4342-B048-85BDC9FD1C3A}</a:tableStyleId>
              </a:tblPr>
              <a:tblGrid>
                <a:gridCol w="1578391">
                  <a:extLst>
                    <a:ext uri="{9D8B030D-6E8A-4147-A177-3AD203B41FA5}">
                      <a16:colId xmlns:a16="http://schemas.microsoft.com/office/drawing/2014/main" val="3592915715"/>
                    </a:ext>
                  </a:extLst>
                </a:gridCol>
                <a:gridCol w="8181424">
                  <a:extLst>
                    <a:ext uri="{9D8B030D-6E8A-4147-A177-3AD203B41FA5}">
                      <a16:colId xmlns:a16="http://schemas.microsoft.com/office/drawing/2014/main" val="2039069150"/>
                    </a:ext>
                  </a:extLst>
                </a:gridCol>
              </a:tblGrid>
              <a:tr h="629860">
                <a:tc>
                  <a:txBody>
                    <a:bodyPr/>
                    <a:lstStyle/>
                    <a:p>
                      <a:pPr>
                        <a:lnSpc>
                          <a:spcPct val="150000"/>
                        </a:lnSpc>
                        <a:spcBef>
                          <a:spcPts val="1200"/>
                        </a:spcBef>
                        <a:spcAft>
                          <a:spcPts val="800"/>
                        </a:spcAft>
                      </a:pPr>
                      <a:r>
                        <a:rPr lang="el-GR" sz="1400">
                          <a:effectLst/>
                        </a:rPr>
                        <a:t>Κατηγορία παρενέργειας </a:t>
                      </a:r>
                      <a:endParaRPr lang="el-GR" sz="1400">
                        <a:effectLst/>
                        <a:latin typeface="Arial" panose="020B0604020202020204" pitchFamily="34" charset="0"/>
                        <a:ea typeface="Calibri" panose="020F0502020204030204" pitchFamily="34" charset="0"/>
                        <a:cs typeface="Tahoma" panose="020B0604030504040204" pitchFamily="34" charset="0"/>
                      </a:endParaRPr>
                    </a:p>
                  </a:txBody>
                  <a:tcPr marL="42223" marR="42223" marT="0" marB="0"/>
                </a:tc>
                <a:tc>
                  <a:txBody>
                    <a:bodyPr/>
                    <a:lstStyle/>
                    <a:p>
                      <a:pPr>
                        <a:lnSpc>
                          <a:spcPct val="150000"/>
                        </a:lnSpc>
                        <a:spcBef>
                          <a:spcPts val="1200"/>
                        </a:spcBef>
                        <a:spcAft>
                          <a:spcPts val="800"/>
                        </a:spcAft>
                      </a:pPr>
                      <a:r>
                        <a:rPr lang="el-GR" sz="1400" dirty="0">
                          <a:effectLst/>
                        </a:rPr>
                        <a:t>Εκδήλωση </a:t>
                      </a:r>
                      <a:endParaRPr lang="el-GR" sz="1400" dirty="0">
                        <a:effectLst/>
                        <a:latin typeface="Arial" panose="020B0604020202020204" pitchFamily="34" charset="0"/>
                        <a:ea typeface="Calibri" panose="020F0502020204030204" pitchFamily="34" charset="0"/>
                        <a:cs typeface="Tahoma" panose="020B0604030504040204" pitchFamily="34" charset="0"/>
                      </a:endParaRPr>
                    </a:p>
                  </a:txBody>
                  <a:tcPr marL="42223" marR="42223" marT="0" marB="0"/>
                </a:tc>
                <a:extLst>
                  <a:ext uri="{0D108BD9-81ED-4DB2-BD59-A6C34878D82A}">
                    <a16:rowId xmlns:a16="http://schemas.microsoft.com/office/drawing/2014/main" val="2449853110"/>
                  </a:ext>
                </a:extLst>
              </a:tr>
              <a:tr h="1089742">
                <a:tc>
                  <a:txBody>
                    <a:bodyPr/>
                    <a:lstStyle/>
                    <a:p>
                      <a:pPr>
                        <a:lnSpc>
                          <a:spcPct val="150000"/>
                        </a:lnSpc>
                        <a:spcBef>
                          <a:spcPts val="1200"/>
                        </a:spcBef>
                        <a:spcAft>
                          <a:spcPts val="800"/>
                        </a:spcAft>
                      </a:pPr>
                      <a:r>
                        <a:rPr lang="el-GR" sz="1400">
                          <a:effectLst/>
                        </a:rPr>
                        <a:t>Οξείες </a:t>
                      </a:r>
                      <a:endParaRPr lang="el-GR" sz="1400">
                        <a:effectLst/>
                        <a:latin typeface="Arial" panose="020B0604020202020204" pitchFamily="34" charset="0"/>
                        <a:ea typeface="Calibri" panose="020F0502020204030204" pitchFamily="34" charset="0"/>
                        <a:cs typeface="Tahoma" panose="020B0604030504040204" pitchFamily="34" charset="0"/>
                      </a:endParaRPr>
                    </a:p>
                  </a:txBody>
                  <a:tcPr marL="42223" marR="42223" marT="0" marB="0"/>
                </a:tc>
                <a:tc>
                  <a:txBody>
                    <a:bodyPr/>
                    <a:lstStyle/>
                    <a:p>
                      <a:pPr marL="342900" lvl="0" indent="-342900">
                        <a:lnSpc>
                          <a:spcPct val="150000"/>
                        </a:lnSpc>
                        <a:spcBef>
                          <a:spcPts val="1200"/>
                        </a:spcBef>
                        <a:spcAft>
                          <a:spcPts val="0"/>
                        </a:spcAft>
                        <a:buFont typeface="Symbol" panose="05050102010706020507" pitchFamily="18" charset="2"/>
                        <a:buChar char=""/>
                      </a:pPr>
                      <a:r>
                        <a:rPr lang="el-GR" sz="1400" dirty="0">
                          <a:solidFill>
                            <a:schemeClr val="accent2">
                              <a:lumMod val="50000"/>
                            </a:schemeClr>
                          </a:solidFill>
                          <a:effectLst/>
                        </a:rPr>
                        <a:t>Κόπωση, ναυτία, δερματική αντίδραση, οισοφαγίτιδα, λαρυγγίτιδα και πιθανή </a:t>
                      </a:r>
                      <a:r>
                        <a:rPr lang="el-GR" sz="1400" dirty="0" err="1">
                          <a:solidFill>
                            <a:schemeClr val="accent2">
                              <a:lumMod val="50000"/>
                            </a:schemeClr>
                          </a:solidFill>
                          <a:effectLst/>
                        </a:rPr>
                        <a:t>μυελοκαταστολή</a:t>
                      </a:r>
                      <a:r>
                        <a:rPr lang="el-GR" sz="1400" dirty="0">
                          <a:solidFill>
                            <a:schemeClr val="accent2">
                              <a:lumMod val="50000"/>
                            </a:schemeClr>
                          </a:solidFill>
                          <a:effectLst/>
                        </a:rPr>
                        <a:t>.</a:t>
                      </a:r>
                    </a:p>
                    <a:p>
                      <a:pPr marL="342900" lvl="0" indent="-342900">
                        <a:lnSpc>
                          <a:spcPct val="150000"/>
                        </a:lnSpc>
                        <a:spcBef>
                          <a:spcPts val="1200"/>
                        </a:spcBef>
                        <a:spcAft>
                          <a:spcPts val="0"/>
                        </a:spcAft>
                        <a:buFont typeface="Symbol" panose="05050102010706020507" pitchFamily="18" charset="2"/>
                        <a:buChar char=""/>
                      </a:pPr>
                      <a:r>
                        <a:rPr lang="el-GR" sz="1400" dirty="0">
                          <a:solidFill>
                            <a:schemeClr val="accent2">
                              <a:lumMod val="50000"/>
                            </a:schemeClr>
                          </a:solidFill>
                          <a:effectLst/>
                        </a:rPr>
                        <a:t>Ήπια συμπτώματα και συνήθως αναστρέψιμα</a:t>
                      </a:r>
                      <a:endParaRPr lang="el-GR" sz="1400" dirty="0">
                        <a:solidFill>
                          <a:schemeClr val="accent2">
                            <a:lumMod val="50000"/>
                          </a:schemeClr>
                        </a:solidFill>
                        <a:effectLst/>
                        <a:latin typeface="Arial" panose="020B0604020202020204" pitchFamily="34" charset="0"/>
                        <a:ea typeface="Calibri" panose="020F0502020204030204" pitchFamily="34" charset="0"/>
                        <a:cs typeface="Tahoma" panose="020B0604030504040204" pitchFamily="34" charset="0"/>
                      </a:endParaRPr>
                    </a:p>
                  </a:txBody>
                  <a:tcPr marL="42223" marR="42223" marT="0" marB="0"/>
                </a:tc>
                <a:extLst>
                  <a:ext uri="{0D108BD9-81ED-4DB2-BD59-A6C34878D82A}">
                    <a16:rowId xmlns:a16="http://schemas.microsoft.com/office/drawing/2014/main" val="3574108268"/>
                  </a:ext>
                </a:extLst>
              </a:tr>
              <a:tr h="2219329">
                <a:tc>
                  <a:txBody>
                    <a:bodyPr/>
                    <a:lstStyle/>
                    <a:p>
                      <a:pPr>
                        <a:lnSpc>
                          <a:spcPct val="150000"/>
                        </a:lnSpc>
                        <a:spcBef>
                          <a:spcPts val="1200"/>
                        </a:spcBef>
                        <a:spcAft>
                          <a:spcPts val="800"/>
                        </a:spcAft>
                      </a:pPr>
                      <a:r>
                        <a:rPr lang="el-GR" sz="1400" dirty="0" err="1">
                          <a:solidFill>
                            <a:schemeClr val="bg1"/>
                          </a:solidFill>
                          <a:effectLst/>
                        </a:rPr>
                        <a:t>Υποξείες</a:t>
                      </a:r>
                      <a:r>
                        <a:rPr lang="el-GR" sz="1400" dirty="0">
                          <a:solidFill>
                            <a:schemeClr val="accent2">
                              <a:lumMod val="50000"/>
                            </a:schemeClr>
                          </a:solidFill>
                          <a:effectLst/>
                        </a:rPr>
                        <a:t> </a:t>
                      </a:r>
                      <a:endParaRPr lang="el-GR" sz="1400" dirty="0">
                        <a:solidFill>
                          <a:schemeClr val="accent2">
                            <a:lumMod val="50000"/>
                          </a:schemeClr>
                        </a:solidFill>
                        <a:effectLst/>
                        <a:latin typeface="Arial" panose="020B0604020202020204" pitchFamily="34" charset="0"/>
                        <a:ea typeface="Calibri" panose="020F0502020204030204" pitchFamily="34" charset="0"/>
                        <a:cs typeface="Tahoma" panose="020B0604030504040204" pitchFamily="34" charset="0"/>
                      </a:endParaRPr>
                    </a:p>
                  </a:txBody>
                  <a:tcPr marL="42223" marR="42223" marT="0" marB="0"/>
                </a:tc>
                <a:tc>
                  <a:txBody>
                    <a:bodyPr/>
                    <a:lstStyle/>
                    <a:p>
                      <a:pPr marL="342900" lvl="0" indent="-342900">
                        <a:lnSpc>
                          <a:spcPct val="150000"/>
                        </a:lnSpc>
                        <a:spcBef>
                          <a:spcPts val="1200"/>
                        </a:spcBef>
                        <a:spcAft>
                          <a:spcPts val="0"/>
                        </a:spcAft>
                        <a:buFont typeface="Symbol" panose="05050102010706020507" pitchFamily="18" charset="2"/>
                        <a:buChar char=""/>
                      </a:pPr>
                      <a:r>
                        <a:rPr lang="el-GR" sz="1400" dirty="0">
                          <a:solidFill>
                            <a:schemeClr val="accent2">
                              <a:lumMod val="50000"/>
                            </a:schemeClr>
                          </a:solidFill>
                          <a:effectLst/>
                        </a:rPr>
                        <a:t>Σύνδρομο </a:t>
                      </a:r>
                      <a:r>
                        <a:rPr lang="en-US" sz="1400" dirty="0">
                          <a:solidFill>
                            <a:schemeClr val="accent2">
                              <a:lumMod val="50000"/>
                            </a:schemeClr>
                          </a:solidFill>
                          <a:effectLst/>
                        </a:rPr>
                        <a:t>Lhermitte</a:t>
                      </a:r>
                      <a:r>
                        <a:rPr lang="el-GR" sz="1400" dirty="0">
                          <a:solidFill>
                            <a:schemeClr val="accent2">
                              <a:lumMod val="50000"/>
                            </a:schemeClr>
                          </a:solidFill>
                          <a:effectLst/>
                        </a:rPr>
                        <a:t> (αίσθηση ηλεκτρικής εκκένωσης από τον τράχηλο που αντανακλά στη σπονδυλική στήλη ή στα άνω άκρα), συνήθως ξεκινά 2-4 μήνες μετά την ΑΚΘ και μπορεί να διαρκέσει μέχρι 6-8 μήνες. </a:t>
                      </a:r>
                    </a:p>
                    <a:p>
                      <a:pPr marL="342900" lvl="0" indent="-342900">
                        <a:lnSpc>
                          <a:spcPct val="150000"/>
                        </a:lnSpc>
                        <a:spcBef>
                          <a:spcPts val="1200"/>
                        </a:spcBef>
                        <a:spcAft>
                          <a:spcPts val="0"/>
                        </a:spcAft>
                        <a:buFont typeface="Symbol" panose="05050102010706020507" pitchFamily="18" charset="2"/>
                        <a:buChar char=""/>
                      </a:pPr>
                      <a:r>
                        <a:rPr lang="el-GR" sz="1400" dirty="0">
                          <a:solidFill>
                            <a:schemeClr val="accent2">
                              <a:lumMod val="50000"/>
                            </a:schemeClr>
                          </a:solidFill>
                          <a:effectLst/>
                        </a:rPr>
                        <a:t>Παρατεταμένη κόπωση </a:t>
                      </a:r>
                    </a:p>
                    <a:p>
                      <a:pPr marL="342900" lvl="0" indent="-342900">
                        <a:lnSpc>
                          <a:spcPct val="150000"/>
                        </a:lnSpc>
                        <a:spcBef>
                          <a:spcPts val="1200"/>
                        </a:spcBef>
                        <a:spcAft>
                          <a:spcPts val="0"/>
                        </a:spcAft>
                        <a:buFont typeface="Symbol" panose="05050102010706020507" pitchFamily="18" charset="2"/>
                        <a:buChar char=""/>
                      </a:pPr>
                      <a:r>
                        <a:rPr lang="el-GR" sz="1400" dirty="0">
                          <a:solidFill>
                            <a:schemeClr val="accent2">
                              <a:lumMod val="50000"/>
                            </a:schemeClr>
                          </a:solidFill>
                          <a:effectLst/>
                        </a:rPr>
                        <a:t>Η ακτινική </a:t>
                      </a:r>
                      <a:r>
                        <a:rPr lang="el-GR" sz="1400" dirty="0" err="1">
                          <a:solidFill>
                            <a:schemeClr val="accent2">
                              <a:lumMod val="50000"/>
                            </a:schemeClr>
                          </a:solidFill>
                          <a:effectLst/>
                        </a:rPr>
                        <a:t>πνευμονίτιδα</a:t>
                      </a:r>
                      <a:r>
                        <a:rPr lang="el-GR" sz="1400" dirty="0">
                          <a:solidFill>
                            <a:schemeClr val="accent2">
                              <a:lumMod val="50000"/>
                            </a:schemeClr>
                          </a:solidFill>
                          <a:effectLst/>
                        </a:rPr>
                        <a:t> δεν είναι συνηθισμένη εκτός και εάν έχει ακτινοβοληθεί μεγάλος όγκος πνευμονικού παρεγχύματος </a:t>
                      </a:r>
                      <a:endParaRPr lang="el-GR" sz="1400" dirty="0">
                        <a:solidFill>
                          <a:schemeClr val="accent2">
                            <a:lumMod val="50000"/>
                          </a:schemeClr>
                        </a:solidFill>
                        <a:effectLst/>
                        <a:latin typeface="Arial" panose="020B0604020202020204" pitchFamily="34" charset="0"/>
                        <a:ea typeface="Calibri" panose="020F0502020204030204" pitchFamily="34" charset="0"/>
                        <a:cs typeface="Tahoma" panose="020B0604030504040204" pitchFamily="34" charset="0"/>
                      </a:endParaRPr>
                    </a:p>
                  </a:txBody>
                  <a:tcPr marL="42223" marR="42223" marT="0" marB="0"/>
                </a:tc>
                <a:extLst>
                  <a:ext uri="{0D108BD9-81ED-4DB2-BD59-A6C34878D82A}">
                    <a16:rowId xmlns:a16="http://schemas.microsoft.com/office/drawing/2014/main" val="2924178564"/>
                  </a:ext>
                </a:extLst>
              </a:tr>
              <a:tr h="1654266">
                <a:tc>
                  <a:txBody>
                    <a:bodyPr/>
                    <a:lstStyle/>
                    <a:p>
                      <a:pPr>
                        <a:lnSpc>
                          <a:spcPct val="150000"/>
                        </a:lnSpc>
                        <a:spcBef>
                          <a:spcPts val="1200"/>
                        </a:spcBef>
                        <a:spcAft>
                          <a:spcPts val="800"/>
                        </a:spcAft>
                      </a:pPr>
                      <a:r>
                        <a:rPr lang="el-GR" sz="1400" dirty="0">
                          <a:effectLst/>
                        </a:rPr>
                        <a:t>Απώτερες </a:t>
                      </a:r>
                      <a:endParaRPr lang="el-GR" sz="1400" dirty="0">
                        <a:effectLst/>
                        <a:latin typeface="Arial" panose="020B0604020202020204" pitchFamily="34" charset="0"/>
                        <a:ea typeface="Calibri" panose="020F0502020204030204" pitchFamily="34" charset="0"/>
                        <a:cs typeface="Tahoma" panose="020B0604030504040204" pitchFamily="34" charset="0"/>
                      </a:endParaRPr>
                    </a:p>
                  </a:txBody>
                  <a:tcPr marL="42223" marR="42223" marT="0" marB="0"/>
                </a:tc>
                <a:tc>
                  <a:txBody>
                    <a:bodyPr/>
                    <a:lstStyle/>
                    <a:p>
                      <a:pPr marL="342900" lvl="0" indent="-342900">
                        <a:lnSpc>
                          <a:spcPct val="150000"/>
                        </a:lnSpc>
                        <a:spcBef>
                          <a:spcPts val="1200"/>
                        </a:spcBef>
                        <a:spcAft>
                          <a:spcPts val="0"/>
                        </a:spcAft>
                        <a:buFont typeface="Symbol" panose="05050102010706020507" pitchFamily="18" charset="2"/>
                        <a:buChar char=""/>
                      </a:pPr>
                      <a:r>
                        <a:rPr lang="el-GR" sz="1400" dirty="0">
                          <a:solidFill>
                            <a:schemeClr val="accent2">
                              <a:lumMod val="50000"/>
                            </a:schemeClr>
                          </a:solidFill>
                          <a:effectLst/>
                        </a:rPr>
                        <a:t>Η πιο συνηθισμένη απώτερη τοξικότητα είναι ο υποθυρεοειδισμός. </a:t>
                      </a:r>
                    </a:p>
                    <a:p>
                      <a:pPr marL="342900" lvl="0" indent="-342900">
                        <a:lnSpc>
                          <a:spcPct val="150000"/>
                        </a:lnSpc>
                        <a:spcBef>
                          <a:spcPts val="1200"/>
                        </a:spcBef>
                        <a:spcAft>
                          <a:spcPts val="0"/>
                        </a:spcAft>
                        <a:buFont typeface="Symbol" panose="05050102010706020507" pitchFamily="18" charset="2"/>
                        <a:buChar char=""/>
                      </a:pPr>
                      <a:r>
                        <a:rPr lang="el-GR" sz="1400" dirty="0">
                          <a:solidFill>
                            <a:schemeClr val="accent2">
                              <a:lumMod val="50000"/>
                            </a:schemeClr>
                          </a:solidFill>
                          <a:effectLst/>
                        </a:rPr>
                        <a:t>Καρδιακή νόσος, δευτερογενή πρωτοπαθή νεοπλάσματα ιδιαίτερα σε νέους ασθενείς με περιορισμένη νόσο που έλαβαν θεραπεία με σκοπό την ίαση.</a:t>
                      </a:r>
                    </a:p>
                    <a:p>
                      <a:pPr marL="342900" lvl="0" indent="-342900">
                        <a:lnSpc>
                          <a:spcPct val="150000"/>
                        </a:lnSpc>
                        <a:spcBef>
                          <a:spcPts val="1200"/>
                        </a:spcBef>
                        <a:spcAft>
                          <a:spcPts val="0"/>
                        </a:spcAft>
                        <a:buFont typeface="Symbol" panose="05050102010706020507" pitchFamily="18" charset="2"/>
                        <a:buChar char=""/>
                      </a:pPr>
                      <a:r>
                        <a:rPr lang="el-GR" sz="1400" dirty="0">
                          <a:solidFill>
                            <a:schemeClr val="accent2">
                              <a:lumMod val="50000"/>
                            </a:schemeClr>
                          </a:solidFill>
                          <a:effectLst/>
                        </a:rPr>
                        <a:t>Συνήθως νεοπλάσματα μαστού, πνεύμονα και ορθού. </a:t>
                      </a:r>
                      <a:endParaRPr lang="el-GR" sz="1400" dirty="0">
                        <a:solidFill>
                          <a:schemeClr val="accent2">
                            <a:lumMod val="50000"/>
                          </a:schemeClr>
                        </a:solidFill>
                        <a:effectLst/>
                        <a:latin typeface="Arial" panose="020B0604020202020204" pitchFamily="34" charset="0"/>
                        <a:ea typeface="Calibri" panose="020F0502020204030204" pitchFamily="34" charset="0"/>
                        <a:cs typeface="Tahoma" panose="020B0604030504040204" pitchFamily="34" charset="0"/>
                      </a:endParaRPr>
                    </a:p>
                  </a:txBody>
                  <a:tcPr marL="42223" marR="42223" marT="0" marB="0"/>
                </a:tc>
                <a:extLst>
                  <a:ext uri="{0D108BD9-81ED-4DB2-BD59-A6C34878D82A}">
                    <a16:rowId xmlns:a16="http://schemas.microsoft.com/office/drawing/2014/main" val="4125239202"/>
                  </a:ext>
                </a:extLst>
              </a:tr>
            </a:tbl>
          </a:graphicData>
        </a:graphic>
      </p:graphicFrame>
    </p:spTree>
    <p:extLst>
      <p:ext uri="{BB962C8B-B14F-4D97-AF65-F5344CB8AC3E}">
        <p14:creationId xmlns:p14="http://schemas.microsoft.com/office/powerpoint/2010/main" val="1227032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5BF1EAC-9AF2-4D95-BAD8-69EB325BD66A}"/>
              </a:ext>
            </a:extLst>
          </p:cNvPr>
          <p:cNvSpPr>
            <a:spLocks noGrp="1"/>
          </p:cNvSpPr>
          <p:nvPr>
            <p:ph type="title"/>
          </p:nvPr>
        </p:nvSpPr>
        <p:spPr>
          <a:xfrm>
            <a:off x="101623" y="237684"/>
            <a:ext cx="8596668" cy="733867"/>
          </a:xfrm>
        </p:spPr>
        <p:txBody>
          <a:bodyPr/>
          <a:lstStyle/>
          <a:p>
            <a:r>
              <a:rPr lang="el-GR" u="sng" dirty="0"/>
              <a:t>Χημειοθεραπεία</a:t>
            </a:r>
          </a:p>
        </p:txBody>
      </p:sp>
      <p:sp>
        <p:nvSpPr>
          <p:cNvPr id="3" name="Θέση περιεχομένου 2">
            <a:extLst>
              <a:ext uri="{FF2B5EF4-FFF2-40B4-BE49-F238E27FC236}">
                <a16:creationId xmlns:a16="http://schemas.microsoft.com/office/drawing/2014/main" id="{18E29962-8B2B-4BE2-BA83-F494A10A9F90}"/>
              </a:ext>
            </a:extLst>
          </p:cNvPr>
          <p:cNvSpPr>
            <a:spLocks noGrp="1"/>
          </p:cNvSpPr>
          <p:nvPr>
            <p:ph idx="1"/>
          </p:nvPr>
        </p:nvSpPr>
        <p:spPr>
          <a:xfrm>
            <a:off x="975955" y="479148"/>
            <a:ext cx="10492145" cy="5473977"/>
          </a:xfrm>
        </p:spPr>
        <p:txBody>
          <a:bodyPr>
            <a:normAutofit/>
          </a:bodyPr>
          <a:lstStyle/>
          <a:p>
            <a:pPr marL="0" indent="0">
              <a:buNone/>
            </a:pPr>
            <a:endParaRPr lang="el-GR" dirty="0">
              <a:solidFill>
                <a:schemeClr val="accent2">
                  <a:lumMod val="50000"/>
                </a:schemeClr>
              </a:solidFill>
            </a:endParaRPr>
          </a:p>
          <a:p>
            <a:pPr marL="0" indent="0">
              <a:buNone/>
            </a:pPr>
            <a:endParaRPr lang="el-GR" dirty="0">
              <a:solidFill>
                <a:schemeClr val="accent2">
                  <a:lumMod val="50000"/>
                </a:schemeClr>
              </a:solidFill>
            </a:endParaRPr>
          </a:p>
          <a:p>
            <a:pPr>
              <a:buFont typeface="Arial" panose="020B0604020202020204" pitchFamily="34" charset="0"/>
              <a:buChar char="•"/>
            </a:pPr>
            <a:r>
              <a:rPr lang="el-GR" dirty="0">
                <a:solidFill>
                  <a:schemeClr val="accent2">
                    <a:lumMod val="50000"/>
                  </a:schemeClr>
                </a:solidFill>
              </a:rPr>
              <a:t>Τα φάρμακα της ΧΜΘ μπορούν να χρησιμοποιηθούν και συνδυαστικά, διακρίνονται σε διάφορες κατηγορίες, ανάλογα με τον τρόπο δράσης τους, τη χημική δομή και τη σχέση τους με άλλα φάρμακα. </a:t>
            </a:r>
          </a:p>
          <a:p>
            <a:pPr marL="0" indent="0">
              <a:buNone/>
            </a:pPr>
            <a:endParaRPr lang="el-GR" dirty="0">
              <a:solidFill>
                <a:schemeClr val="accent2">
                  <a:lumMod val="50000"/>
                </a:schemeClr>
              </a:solidFill>
            </a:endParaRPr>
          </a:p>
          <a:p>
            <a:pPr>
              <a:buFont typeface="Arial" panose="020B0604020202020204" pitchFamily="34" charset="0"/>
              <a:buChar char="•"/>
            </a:pPr>
            <a:r>
              <a:rPr lang="el-GR" dirty="0">
                <a:solidFill>
                  <a:schemeClr val="accent2">
                    <a:lumMod val="50000"/>
                  </a:schemeClr>
                </a:solidFill>
              </a:rPr>
              <a:t>Τα πιο συνηθισμένα είναι οι </a:t>
            </a:r>
            <a:r>
              <a:rPr lang="el-GR" b="1" dirty="0">
                <a:solidFill>
                  <a:schemeClr val="accent2">
                    <a:lumMod val="50000"/>
                  </a:schemeClr>
                </a:solidFill>
              </a:rPr>
              <a:t>αλκυλιούντες παράγοντες </a:t>
            </a:r>
            <a:r>
              <a:rPr lang="el-GR" dirty="0">
                <a:solidFill>
                  <a:schemeClr val="accent2">
                    <a:lumMod val="50000"/>
                  </a:schemeClr>
                </a:solidFill>
              </a:rPr>
              <a:t>,</a:t>
            </a:r>
            <a:r>
              <a:rPr lang="el-GR" dirty="0">
                <a:solidFill>
                  <a:srgbClr val="FF0000"/>
                </a:solidFill>
              </a:rPr>
              <a:t> </a:t>
            </a:r>
            <a:r>
              <a:rPr lang="el-GR" b="1" dirty="0">
                <a:solidFill>
                  <a:schemeClr val="accent2">
                    <a:lumMod val="50000"/>
                  </a:schemeClr>
                </a:solidFill>
              </a:rPr>
              <a:t>ανάλογα </a:t>
            </a:r>
            <a:r>
              <a:rPr lang="el-GR" b="1" dirty="0" err="1">
                <a:solidFill>
                  <a:schemeClr val="accent2">
                    <a:lumMod val="50000"/>
                  </a:schemeClr>
                </a:solidFill>
              </a:rPr>
              <a:t>πουρινών</a:t>
            </a:r>
            <a:r>
              <a:rPr lang="el-GR" b="1" dirty="0">
                <a:solidFill>
                  <a:schemeClr val="accent2">
                    <a:lumMod val="50000"/>
                  </a:schemeClr>
                </a:solidFill>
              </a:rPr>
              <a:t> </a:t>
            </a:r>
            <a:r>
              <a:rPr lang="el-GR" dirty="0">
                <a:solidFill>
                  <a:schemeClr val="accent2">
                    <a:lumMod val="50000"/>
                  </a:schemeClr>
                </a:solidFill>
              </a:rPr>
              <a:t>,τα </a:t>
            </a:r>
            <a:r>
              <a:rPr lang="el-GR" b="1" dirty="0">
                <a:solidFill>
                  <a:schemeClr val="accent2">
                    <a:lumMod val="50000"/>
                  </a:schemeClr>
                </a:solidFill>
              </a:rPr>
              <a:t>κορτικοστεροειδή</a:t>
            </a:r>
            <a:r>
              <a:rPr lang="el-GR" dirty="0">
                <a:solidFill>
                  <a:schemeClr val="accent2">
                    <a:lumMod val="50000"/>
                  </a:schemeClr>
                </a:solidFill>
              </a:rPr>
              <a:t> , οι  </a:t>
            </a:r>
            <a:r>
              <a:rPr lang="el-GR" b="1" dirty="0" err="1">
                <a:solidFill>
                  <a:schemeClr val="accent2">
                    <a:lumMod val="50000"/>
                  </a:schemeClr>
                </a:solidFill>
              </a:rPr>
              <a:t>αντιμεταβολίτες</a:t>
            </a:r>
            <a:r>
              <a:rPr lang="el-GR" dirty="0">
                <a:solidFill>
                  <a:schemeClr val="accent2">
                    <a:lumMod val="50000"/>
                  </a:schemeClr>
                </a:solidFill>
              </a:rPr>
              <a:t> και τα παράγωγα της </a:t>
            </a:r>
            <a:r>
              <a:rPr lang="el-GR" b="1" dirty="0">
                <a:solidFill>
                  <a:schemeClr val="accent2">
                    <a:lumMod val="50000"/>
                  </a:schemeClr>
                </a:solidFill>
              </a:rPr>
              <a:t>πλατίνας</a:t>
            </a:r>
            <a:r>
              <a:rPr lang="el-GR" dirty="0">
                <a:solidFill>
                  <a:schemeClr val="accent2">
                    <a:lumMod val="50000"/>
                  </a:schemeClr>
                </a:solidFill>
              </a:rPr>
              <a:t> .Το σύνηθες σχήμα που δίνεται είναι το </a:t>
            </a:r>
            <a:r>
              <a:rPr lang="el-GR" b="1" u="sng" dirty="0">
                <a:solidFill>
                  <a:schemeClr val="accent2">
                    <a:lumMod val="50000"/>
                  </a:schemeClr>
                </a:solidFill>
              </a:rPr>
              <a:t>R-CHOP</a:t>
            </a:r>
            <a:r>
              <a:rPr lang="el-GR" dirty="0">
                <a:solidFill>
                  <a:schemeClr val="accent2">
                    <a:lumMod val="50000"/>
                  </a:schemeClr>
                </a:solidFill>
              </a:rPr>
              <a:t>  (</a:t>
            </a:r>
            <a:r>
              <a:rPr lang="el-GR" dirty="0" err="1">
                <a:solidFill>
                  <a:schemeClr val="accent2">
                    <a:lumMod val="50000"/>
                  </a:schemeClr>
                </a:solidFill>
              </a:rPr>
              <a:t>Cyclophosphamide,Adriamycin,Vincristine,Prednisolone</a:t>
            </a:r>
            <a:r>
              <a:rPr lang="el-GR" dirty="0">
                <a:solidFill>
                  <a:schemeClr val="accent2">
                    <a:lumMod val="50000"/>
                  </a:schemeClr>
                </a:solidFill>
              </a:rPr>
              <a:t>) και </a:t>
            </a:r>
            <a:r>
              <a:rPr lang="en-US" b="1" u="sng" dirty="0">
                <a:solidFill>
                  <a:schemeClr val="accent2">
                    <a:lumMod val="50000"/>
                  </a:schemeClr>
                </a:solidFill>
              </a:rPr>
              <a:t>ABVD</a:t>
            </a:r>
            <a:r>
              <a:rPr lang="el-GR" dirty="0">
                <a:solidFill>
                  <a:schemeClr val="accent2">
                    <a:lumMod val="50000"/>
                  </a:schemeClr>
                </a:solidFill>
              </a:rPr>
              <a:t>(</a:t>
            </a:r>
            <a:r>
              <a:rPr lang="el-GR" dirty="0" err="1">
                <a:solidFill>
                  <a:schemeClr val="accent2">
                    <a:lumMod val="50000"/>
                  </a:schemeClr>
                </a:solidFill>
              </a:rPr>
              <a:t>Adriamycin</a:t>
            </a:r>
            <a:r>
              <a:rPr lang="el-GR" dirty="0">
                <a:solidFill>
                  <a:schemeClr val="accent2">
                    <a:lumMod val="50000"/>
                  </a:schemeClr>
                </a:solidFill>
              </a:rPr>
              <a:t> ,</a:t>
            </a:r>
            <a:r>
              <a:rPr lang="el-GR" dirty="0" err="1">
                <a:solidFill>
                  <a:schemeClr val="accent2">
                    <a:lumMod val="50000"/>
                  </a:schemeClr>
                </a:solidFill>
              </a:rPr>
              <a:t>Bleomycin,Viblastine</a:t>
            </a:r>
            <a:r>
              <a:rPr lang="el-GR" dirty="0">
                <a:solidFill>
                  <a:schemeClr val="accent2">
                    <a:lumMod val="50000"/>
                  </a:schemeClr>
                </a:solidFill>
              </a:rPr>
              <a:t> και </a:t>
            </a:r>
            <a:r>
              <a:rPr lang="el-GR" dirty="0" err="1">
                <a:solidFill>
                  <a:schemeClr val="accent2">
                    <a:lumMod val="50000"/>
                  </a:schemeClr>
                </a:solidFill>
              </a:rPr>
              <a:t>Dacarbazine</a:t>
            </a:r>
            <a:r>
              <a:rPr lang="el-GR" dirty="0">
                <a:solidFill>
                  <a:schemeClr val="accent2">
                    <a:lumMod val="50000"/>
                  </a:schemeClr>
                </a:solidFill>
              </a:rPr>
              <a:t>).</a:t>
            </a:r>
          </a:p>
          <a:p>
            <a:pPr>
              <a:buFont typeface="Arial" panose="020B0604020202020204" pitchFamily="34" charset="0"/>
              <a:buChar char="•"/>
            </a:pPr>
            <a:endParaRPr lang="el-GR" dirty="0">
              <a:solidFill>
                <a:schemeClr val="accent2">
                  <a:lumMod val="50000"/>
                </a:schemeClr>
              </a:solidFill>
            </a:endParaRPr>
          </a:p>
          <a:p>
            <a:pPr>
              <a:buFont typeface="Arial" panose="020B0604020202020204" pitchFamily="34" charset="0"/>
              <a:buChar char="•"/>
            </a:pPr>
            <a:r>
              <a:rPr lang="el-GR" dirty="0">
                <a:solidFill>
                  <a:schemeClr val="accent2">
                    <a:lumMod val="50000"/>
                  </a:schemeClr>
                </a:solidFill>
              </a:rPr>
              <a:t>Τα σχήματα αυτά εφαρμόζονται συνήθως στα στάδια III και IV καθώς και στους ασθενείς σταδίου Ι και ΙΙ  με ογκώδη νόσο,  Β συμπτώματα ή σε ασθενείς με υποτροπή μετά από ακτινοβολία.</a:t>
            </a:r>
            <a:r>
              <a:rPr lang="en-US" dirty="0">
                <a:solidFill>
                  <a:schemeClr val="accent2">
                    <a:lumMod val="50000"/>
                  </a:schemeClr>
                </a:solidFill>
              </a:rPr>
              <a:t> </a:t>
            </a:r>
            <a:endParaRPr lang="el-GR" dirty="0">
              <a:solidFill>
                <a:schemeClr val="accent2">
                  <a:lumMod val="50000"/>
                </a:schemeClr>
              </a:solidFill>
            </a:endParaRPr>
          </a:p>
        </p:txBody>
      </p:sp>
    </p:spTree>
    <p:extLst>
      <p:ext uri="{BB962C8B-B14F-4D97-AF65-F5344CB8AC3E}">
        <p14:creationId xmlns:p14="http://schemas.microsoft.com/office/powerpoint/2010/main" val="2046124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E12A0E-9F61-4E3F-BD50-CB0636E6A919}"/>
              </a:ext>
            </a:extLst>
          </p:cNvPr>
          <p:cNvSpPr>
            <a:spLocks noGrp="1"/>
          </p:cNvSpPr>
          <p:nvPr>
            <p:ph idx="1"/>
          </p:nvPr>
        </p:nvSpPr>
        <p:spPr>
          <a:xfrm>
            <a:off x="971550" y="640174"/>
            <a:ext cx="4743449" cy="5241879"/>
          </a:xfrm>
        </p:spPr>
        <p:txBody>
          <a:bodyPr>
            <a:normAutofit/>
          </a:bodyPr>
          <a:lstStyle/>
          <a:p>
            <a:pPr>
              <a:buFont typeface="Arial" panose="020B0604020202020204" pitchFamily="34" charset="0"/>
              <a:buChar char="•"/>
            </a:pPr>
            <a:r>
              <a:rPr lang="el-GR" sz="1800" dirty="0">
                <a:solidFill>
                  <a:srgbClr val="002060"/>
                </a:solidFill>
              </a:rPr>
              <a:t> </a:t>
            </a:r>
            <a:r>
              <a:rPr lang="el-GR" sz="1800" dirty="0">
                <a:solidFill>
                  <a:schemeClr val="accent2">
                    <a:lumMod val="50000"/>
                  </a:schemeClr>
                </a:solidFill>
              </a:rPr>
              <a:t>Η </a:t>
            </a:r>
            <a:r>
              <a:rPr lang="el-GR" dirty="0">
                <a:solidFill>
                  <a:schemeClr val="accent2">
                    <a:lumMod val="50000"/>
                  </a:schemeClr>
                </a:solidFill>
              </a:rPr>
              <a:t>ΧΜΘ </a:t>
            </a:r>
            <a:r>
              <a:rPr lang="el-GR" sz="1800" dirty="0">
                <a:solidFill>
                  <a:schemeClr val="accent2">
                    <a:lumMod val="50000"/>
                  </a:schemeClr>
                </a:solidFill>
              </a:rPr>
              <a:t>χορηγείται συνήθως ενδοφλέβια και διαρκεί από μερικές </a:t>
            </a:r>
            <a:r>
              <a:rPr lang="el-GR" dirty="0">
                <a:solidFill>
                  <a:schemeClr val="accent2">
                    <a:lumMod val="50000"/>
                  </a:schemeClr>
                </a:solidFill>
              </a:rPr>
              <a:t>ώ</a:t>
            </a:r>
            <a:r>
              <a:rPr lang="el-GR" sz="1800" dirty="0">
                <a:solidFill>
                  <a:schemeClr val="accent2">
                    <a:lumMod val="50000"/>
                  </a:schemeClr>
                </a:solidFill>
              </a:rPr>
              <a:t>ρες (λέμφωμα </a:t>
            </a:r>
            <a:r>
              <a:rPr lang="en-US" sz="1800" dirty="0">
                <a:solidFill>
                  <a:schemeClr val="accent2">
                    <a:lumMod val="50000"/>
                  </a:schemeClr>
                </a:solidFill>
              </a:rPr>
              <a:t>Hodgkin) </a:t>
            </a:r>
            <a:r>
              <a:rPr lang="el-GR" sz="1800" dirty="0">
                <a:solidFill>
                  <a:schemeClr val="accent2">
                    <a:lumMod val="50000"/>
                  </a:schemeClr>
                </a:solidFill>
              </a:rPr>
              <a:t>έως μερικές ημέρες με ανάπαυλα μερικών</a:t>
            </a:r>
            <a:r>
              <a:rPr lang="en-US" sz="1800" dirty="0">
                <a:solidFill>
                  <a:schemeClr val="accent2">
                    <a:lumMod val="50000"/>
                  </a:schemeClr>
                </a:solidFill>
              </a:rPr>
              <a:t>  </a:t>
            </a:r>
            <a:r>
              <a:rPr lang="el-GR" sz="1800" dirty="0">
                <a:solidFill>
                  <a:schemeClr val="accent2">
                    <a:lumMod val="50000"/>
                  </a:schemeClr>
                </a:solidFill>
              </a:rPr>
              <a:t>εβδομάδων</a:t>
            </a:r>
            <a:r>
              <a:rPr lang="en-US" sz="1800" dirty="0">
                <a:solidFill>
                  <a:schemeClr val="accent2">
                    <a:lumMod val="50000"/>
                  </a:schemeClr>
                </a:solidFill>
              </a:rPr>
              <a:t>. </a:t>
            </a:r>
            <a:endParaRPr lang="el-GR" sz="1800" dirty="0">
              <a:solidFill>
                <a:schemeClr val="accent2">
                  <a:lumMod val="50000"/>
                </a:schemeClr>
              </a:solidFill>
            </a:endParaRPr>
          </a:p>
          <a:p>
            <a:pPr>
              <a:buFont typeface="Arial" panose="020B0604020202020204" pitchFamily="34" charset="0"/>
              <a:buChar char="•"/>
            </a:pPr>
            <a:r>
              <a:rPr lang="el-GR" sz="1800" dirty="0">
                <a:solidFill>
                  <a:schemeClr val="accent2">
                    <a:lumMod val="50000"/>
                  </a:schemeClr>
                </a:solidFill>
              </a:rPr>
              <a:t>Γενικά στη συνδυασμένη θεραπεία ΧΜΘ και ΑΚΘ το βέλτιστο</a:t>
            </a:r>
            <a:r>
              <a:rPr lang="en-US" sz="1800" dirty="0">
                <a:solidFill>
                  <a:schemeClr val="accent2">
                    <a:lumMod val="50000"/>
                  </a:schemeClr>
                </a:solidFill>
              </a:rPr>
              <a:t> </a:t>
            </a:r>
            <a:r>
              <a:rPr lang="el-GR" sz="1800" dirty="0">
                <a:solidFill>
                  <a:schemeClr val="accent2">
                    <a:lumMod val="50000"/>
                  </a:schemeClr>
                </a:solidFill>
              </a:rPr>
              <a:t>αποτέλεσμα επιτυγχάνεται με δόσεις της τάξης 30-35 </a:t>
            </a:r>
            <a:r>
              <a:rPr lang="el-GR" sz="1800" dirty="0" err="1">
                <a:solidFill>
                  <a:schemeClr val="accent2">
                    <a:lumMod val="50000"/>
                  </a:schemeClr>
                </a:solidFill>
              </a:rPr>
              <a:t>Gy</a:t>
            </a:r>
            <a:r>
              <a:rPr lang="el-GR" sz="1800" dirty="0">
                <a:solidFill>
                  <a:schemeClr val="accent2">
                    <a:lumMod val="50000"/>
                  </a:schemeClr>
                </a:solidFill>
              </a:rPr>
              <a:t> με κλάσματα των 1,75-3 </a:t>
            </a:r>
            <a:r>
              <a:rPr lang="el-GR" sz="1800" dirty="0" err="1">
                <a:solidFill>
                  <a:schemeClr val="accent2">
                    <a:lumMod val="50000"/>
                  </a:schemeClr>
                </a:solidFill>
              </a:rPr>
              <a:t>Gy</a:t>
            </a:r>
            <a:r>
              <a:rPr lang="el-GR" sz="1800" dirty="0">
                <a:solidFill>
                  <a:schemeClr val="accent2">
                    <a:lumMod val="50000"/>
                  </a:schemeClr>
                </a:solidFill>
              </a:rPr>
              <a:t>. </a:t>
            </a:r>
          </a:p>
          <a:p>
            <a:pPr>
              <a:buFont typeface="Arial" panose="020B0604020202020204" pitchFamily="34" charset="0"/>
              <a:buChar char="•"/>
            </a:pPr>
            <a:r>
              <a:rPr lang="el-GR" sz="1800" dirty="0">
                <a:solidFill>
                  <a:schemeClr val="accent2">
                    <a:lumMod val="50000"/>
                  </a:schemeClr>
                </a:solidFill>
              </a:rPr>
              <a:t>Στα αρχικά στάδια της νόσου Hodgkin  με καλή πρόγνωση μετά από 2-3 κύκλους ΧΜΘ δίδεται ΑΚΘ περιορισμένων πεδίων (IFRT ) με δόση 20-30 </a:t>
            </a:r>
            <a:r>
              <a:rPr lang="el-GR" sz="1800" dirty="0" err="1">
                <a:solidFill>
                  <a:schemeClr val="accent2">
                    <a:lumMod val="50000"/>
                  </a:schemeClr>
                </a:solidFill>
              </a:rPr>
              <a:t>Gy</a:t>
            </a:r>
            <a:r>
              <a:rPr lang="en-US" sz="1800" dirty="0">
                <a:solidFill>
                  <a:schemeClr val="accent2">
                    <a:lumMod val="50000"/>
                  </a:schemeClr>
                </a:solidFill>
              </a:rPr>
              <a:t>.</a:t>
            </a:r>
            <a:endParaRPr lang="el-GR" dirty="0">
              <a:solidFill>
                <a:schemeClr val="accent2">
                  <a:lumMod val="50000"/>
                </a:schemeClr>
              </a:solidFill>
            </a:endParaRPr>
          </a:p>
        </p:txBody>
      </p:sp>
      <p:graphicFrame>
        <p:nvGraphicFramePr>
          <p:cNvPr id="5" name="Θέση περιεχομένου 3">
            <a:extLst>
              <a:ext uri="{FF2B5EF4-FFF2-40B4-BE49-F238E27FC236}">
                <a16:creationId xmlns:a16="http://schemas.microsoft.com/office/drawing/2014/main" id="{2888DA36-B282-4408-A4AD-C5E64BD86E2E}"/>
              </a:ext>
            </a:extLst>
          </p:cNvPr>
          <p:cNvGraphicFramePr>
            <a:graphicFrameLocks/>
          </p:cNvGraphicFramePr>
          <p:nvPr>
            <p:extLst>
              <p:ext uri="{D42A27DB-BD31-4B8C-83A1-F6EECF244321}">
                <p14:modId xmlns:p14="http://schemas.microsoft.com/office/powerpoint/2010/main" val="2513450048"/>
              </p:ext>
            </p:extLst>
          </p:nvPr>
        </p:nvGraphicFramePr>
        <p:xfrm>
          <a:off x="6075778" y="525874"/>
          <a:ext cx="5049422" cy="5575743"/>
        </p:xfrm>
        <a:graphic>
          <a:graphicData uri="http://schemas.openxmlformats.org/drawingml/2006/table">
            <a:tbl>
              <a:tblPr firstRow="1" bandRow="1">
                <a:tableStyleId>{21E4AEA4-8DFA-4A89-87EB-49C32662AFE0}</a:tableStyleId>
              </a:tblPr>
              <a:tblGrid>
                <a:gridCol w="5049422">
                  <a:extLst>
                    <a:ext uri="{9D8B030D-6E8A-4147-A177-3AD203B41FA5}">
                      <a16:colId xmlns:a16="http://schemas.microsoft.com/office/drawing/2014/main" val="4174415033"/>
                    </a:ext>
                  </a:extLst>
                </a:gridCol>
              </a:tblGrid>
              <a:tr h="754286">
                <a:tc>
                  <a:txBody>
                    <a:bodyPr/>
                    <a:lstStyle/>
                    <a:p>
                      <a:r>
                        <a:rPr lang="el-GR" u="sng" dirty="0"/>
                        <a:t>Παρενέργειες Χημειοθεραπείας</a:t>
                      </a:r>
                      <a:endParaRPr lang="el-GR" b="1" u="sng" dirty="0"/>
                    </a:p>
                  </a:txBody>
                  <a:tcPr/>
                </a:tc>
                <a:extLst>
                  <a:ext uri="{0D108BD9-81ED-4DB2-BD59-A6C34878D82A}">
                    <a16:rowId xmlns:a16="http://schemas.microsoft.com/office/drawing/2014/main" val="4035958663"/>
                  </a:ext>
                </a:extLst>
              </a:tr>
              <a:tr h="38566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1600" kern="1200" dirty="0">
                          <a:solidFill>
                            <a:schemeClr val="accent2">
                              <a:lumMod val="50000"/>
                            </a:schemeClr>
                          </a:solidFill>
                          <a:effectLst/>
                        </a:rPr>
                        <a:t>Αλωπεκία</a:t>
                      </a:r>
                      <a:endParaRPr lang="el-GR" sz="1600" b="0" kern="1200" dirty="0">
                        <a:solidFill>
                          <a:schemeClr val="accent2">
                            <a:lumMod val="50000"/>
                          </a:schemeClr>
                        </a:solidFill>
                        <a:effectLst/>
                        <a:latin typeface="+mn-lt"/>
                        <a:ea typeface="+mn-ea"/>
                        <a:cs typeface="+mn-cs"/>
                      </a:endParaRPr>
                    </a:p>
                  </a:txBody>
                  <a:tcPr/>
                </a:tc>
                <a:extLst>
                  <a:ext uri="{0D108BD9-81ED-4DB2-BD59-A6C34878D82A}">
                    <a16:rowId xmlns:a16="http://schemas.microsoft.com/office/drawing/2014/main" val="1409257412"/>
                  </a:ext>
                </a:extLst>
              </a:tr>
              <a:tr h="38566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1600" kern="1200" dirty="0">
                          <a:solidFill>
                            <a:schemeClr val="accent2">
                              <a:lumMod val="50000"/>
                            </a:schemeClr>
                          </a:solidFill>
                          <a:effectLst/>
                        </a:rPr>
                        <a:t>Αιματολογική τοξικότητα (</a:t>
                      </a:r>
                      <a:r>
                        <a:rPr lang="el-GR" sz="1600" kern="1200" dirty="0" err="1">
                          <a:solidFill>
                            <a:schemeClr val="accent2">
                              <a:lumMod val="50000"/>
                            </a:schemeClr>
                          </a:solidFill>
                          <a:effectLst/>
                        </a:rPr>
                        <a:t>μυελοκαταστολή</a:t>
                      </a:r>
                      <a:r>
                        <a:rPr lang="el-GR" sz="1600" kern="1200" dirty="0">
                          <a:solidFill>
                            <a:schemeClr val="accent2">
                              <a:lumMod val="50000"/>
                            </a:schemeClr>
                          </a:solidFill>
                          <a:effectLst/>
                        </a:rPr>
                        <a:t>). </a:t>
                      </a:r>
                      <a:endParaRPr lang="el-GR" sz="1600" b="0" dirty="0">
                        <a:solidFill>
                          <a:schemeClr val="accent2">
                            <a:lumMod val="50000"/>
                          </a:schemeClr>
                        </a:solidFill>
                      </a:endParaRPr>
                    </a:p>
                  </a:txBody>
                  <a:tcPr/>
                </a:tc>
                <a:extLst>
                  <a:ext uri="{0D108BD9-81ED-4DB2-BD59-A6C34878D82A}">
                    <a16:rowId xmlns:a16="http://schemas.microsoft.com/office/drawing/2014/main" val="48227570"/>
                  </a:ext>
                </a:extLst>
              </a:tr>
              <a:tr h="38566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1600" kern="1200" dirty="0">
                          <a:solidFill>
                            <a:schemeClr val="accent2">
                              <a:lumMod val="50000"/>
                            </a:schemeClr>
                          </a:solidFill>
                          <a:effectLst/>
                        </a:rPr>
                        <a:t>Ναυτία-Εμετοί</a:t>
                      </a:r>
                      <a:endParaRPr lang="el-GR" sz="1600" b="0" kern="1200" dirty="0">
                        <a:solidFill>
                          <a:schemeClr val="accent2">
                            <a:lumMod val="50000"/>
                          </a:schemeClr>
                        </a:solidFill>
                        <a:effectLst/>
                        <a:latin typeface="+mn-lt"/>
                        <a:ea typeface="+mn-ea"/>
                        <a:cs typeface="+mn-cs"/>
                      </a:endParaRPr>
                    </a:p>
                  </a:txBody>
                  <a:tcPr/>
                </a:tc>
                <a:extLst>
                  <a:ext uri="{0D108BD9-81ED-4DB2-BD59-A6C34878D82A}">
                    <a16:rowId xmlns:a16="http://schemas.microsoft.com/office/drawing/2014/main" val="628975253"/>
                  </a:ext>
                </a:extLst>
              </a:tr>
              <a:tr h="38566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1600" kern="1200" dirty="0">
                          <a:solidFill>
                            <a:schemeClr val="accent2">
                              <a:lumMod val="50000"/>
                            </a:schemeClr>
                          </a:solidFill>
                          <a:effectLst/>
                        </a:rPr>
                        <a:t>Κόπωση</a:t>
                      </a:r>
                      <a:endParaRPr lang="el-GR" sz="1600" b="0" kern="1200" dirty="0">
                        <a:solidFill>
                          <a:schemeClr val="accent2">
                            <a:lumMod val="50000"/>
                          </a:schemeClr>
                        </a:solidFill>
                        <a:effectLst/>
                        <a:latin typeface="+mn-lt"/>
                        <a:ea typeface="+mn-ea"/>
                        <a:cs typeface="+mn-cs"/>
                      </a:endParaRPr>
                    </a:p>
                  </a:txBody>
                  <a:tcPr/>
                </a:tc>
                <a:extLst>
                  <a:ext uri="{0D108BD9-81ED-4DB2-BD59-A6C34878D82A}">
                    <a16:rowId xmlns:a16="http://schemas.microsoft.com/office/drawing/2014/main" val="3458827540"/>
                  </a:ext>
                </a:extLst>
              </a:tr>
              <a:tr h="38566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1600" kern="1200" dirty="0">
                          <a:solidFill>
                            <a:schemeClr val="accent2">
                              <a:lumMod val="50000"/>
                            </a:schemeClr>
                          </a:solidFill>
                          <a:effectLst/>
                        </a:rPr>
                        <a:t>Στοματίτιδα</a:t>
                      </a:r>
                      <a:endParaRPr lang="el-GR" sz="1600" b="0" kern="1200" dirty="0">
                        <a:solidFill>
                          <a:schemeClr val="accent2">
                            <a:lumMod val="50000"/>
                          </a:schemeClr>
                        </a:solidFill>
                        <a:effectLst/>
                        <a:latin typeface="+mn-lt"/>
                        <a:ea typeface="+mn-ea"/>
                        <a:cs typeface="+mn-cs"/>
                      </a:endParaRPr>
                    </a:p>
                  </a:txBody>
                  <a:tcPr/>
                </a:tc>
                <a:extLst>
                  <a:ext uri="{0D108BD9-81ED-4DB2-BD59-A6C34878D82A}">
                    <a16:rowId xmlns:a16="http://schemas.microsoft.com/office/drawing/2014/main" val="3214312627"/>
                  </a:ext>
                </a:extLst>
              </a:tr>
              <a:tr h="38566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1600" kern="1200" dirty="0" err="1">
                          <a:solidFill>
                            <a:schemeClr val="accent2">
                              <a:lumMod val="50000"/>
                            </a:schemeClr>
                          </a:solidFill>
                          <a:effectLst/>
                        </a:rPr>
                        <a:t>Εξαγγείωση</a:t>
                      </a:r>
                      <a:r>
                        <a:rPr lang="el-GR" sz="1600" kern="1200" dirty="0">
                          <a:solidFill>
                            <a:schemeClr val="accent2">
                              <a:lumMod val="50000"/>
                            </a:schemeClr>
                          </a:solidFill>
                          <a:effectLst/>
                        </a:rPr>
                        <a:t> (</a:t>
                      </a:r>
                      <a:r>
                        <a:rPr lang="el-GR" sz="1600" kern="1200" dirty="0" err="1">
                          <a:solidFill>
                            <a:schemeClr val="accent2">
                              <a:lumMod val="50000"/>
                            </a:schemeClr>
                          </a:solidFill>
                          <a:effectLst/>
                        </a:rPr>
                        <a:t>ιατρογενής</a:t>
                      </a:r>
                      <a:r>
                        <a:rPr lang="el-GR" sz="1600" kern="1200" dirty="0">
                          <a:solidFill>
                            <a:schemeClr val="accent2">
                              <a:lumMod val="50000"/>
                            </a:schemeClr>
                          </a:solidFill>
                          <a:effectLst/>
                        </a:rPr>
                        <a:t>)</a:t>
                      </a:r>
                      <a:endParaRPr lang="el-GR" sz="1600" b="0" kern="1200" dirty="0">
                        <a:solidFill>
                          <a:schemeClr val="accent2">
                            <a:lumMod val="50000"/>
                          </a:schemeClr>
                        </a:solidFill>
                        <a:effectLst/>
                        <a:latin typeface="+mn-lt"/>
                        <a:ea typeface="+mn-ea"/>
                        <a:cs typeface="+mn-cs"/>
                      </a:endParaRPr>
                    </a:p>
                  </a:txBody>
                  <a:tcPr/>
                </a:tc>
                <a:extLst>
                  <a:ext uri="{0D108BD9-81ED-4DB2-BD59-A6C34878D82A}">
                    <a16:rowId xmlns:a16="http://schemas.microsoft.com/office/drawing/2014/main" val="109529540"/>
                  </a:ext>
                </a:extLst>
              </a:tr>
              <a:tr h="38566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1600" kern="1200" dirty="0">
                          <a:solidFill>
                            <a:schemeClr val="accent2">
                              <a:lumMod val="50000"/>
                            </a:schemeClr>
                          </a:solidFill>
                          <a:effectLst/>
                        </a:rPr>
                        <a:t>Διάρροια-Δυσκοιλιότητα</a:t>
                      </a:r>
                      <a:endParaRPr lang="el-GR" sz="1600" b="0" kern="1200" dirty="0">
                        <a:solidFill>
                          <a:schemeClr val="accent2">
                            <a:lumMod val="50000"/>
                          </a:schemeClr>
                        </a:solidFill>
                        <a:effectLst/>
                        <a:latin typeface="+mn-lt"/>
                        <a:ea typeface="+mn-ea"/>
                        <a:cs typeface="+mn-cs"/>
                      </a:endParaRPr>
                    </a:p>
                  </a:txBody>
                  <a:tcPr/>
                </a:tc>
                <a:extLst>
                  <a:ext uri="{0D108BD9-81ED-4DB2-BD59-A6C34878D82A}">
                    <a16:rowId xmlns:a16="http://schemas.microsoft.com/office/drawing/2014/main" val="738049910"/>
                  </a:ext>
                </a:extLst>
              </a:tr>
              <a:tr h="38566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1600" kern="1200" dirty="0" err="1">
                          <a:solidFill>
                            <a:schemeClr val="accent2">
                              <a:lumMod val="50000"/>
                            </a:schemeClr>
                          </a:solidFill>
                          <a:effectLst/>
                        </a:rPr>
                        <a:t>Νεφροτοξικότητα</a:t>
                      </a:r>
                      <a:endParaRPr lang="el-GR" sz="1600" b="0" kern="1200" dirty="0">
                        <a:solidFill>
                          <a:schemeClr val="accent2">
                            <a:lumMod val="50000"/>
                          </a:schemeClr>
                        </a:solidFill>
                        <a:effectLst/>
                        <a:latin typeface="+mn-lt"/>
                        <a:ea typeface="+mn-ea"/>
                        <a:cs typeface="+mn-cs"/>
                      </a:endParaRPr>
                    </a:p>
                  </a:txBody>
                  <a:tcPr/>
                </a:tc>
                <a:extLst>
                  <a:ext uri="{0D108BD9-81ED-4DB2-BD59-A6C34878D82A}">
                    <a16:rowId xmlns:a16="http://schemas.microsoft.com/office/drawing/2014/main" val="3471907572"/>
                  </a:ext>
                </a:extLst>
              </a:tr>
              <a:tr h="38566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1600" kern="1200" dirty="0" err="1">
                          <a:solidFill>
                            <a:schemeClr val="accent2">
                              <a:lumMod val="50000"/>
                            </a:schemeClr>
                          </a:solidFill>
                          <a:effectLst/>
                        </a:rPr>
                        <a:t>Πνευμονίτιδα</a:t>
                      </a:r>
                      <a:r>
                        <a:rPr lang="el-GR" sz="1600" kern="1200" dirty="0">
                          <a:solidFill>
                            <a:schemeClr val="accent2">
                              <a:lumMod val="50000"/>
                            </a:schemeClr>
                          </a:solidFill>
                          <a:effectLst/>
                        </a:rPr>
                        <a:t> </a:t>
                      </a:r>
                      <a:endParaRPr lang="el-GR" sz="1600" b="0" kern="1200" dirty="0">
                        <a:solidFill>
                          <a:schemeClr val="accent2">
                            <a:lumMod val="50000"/>
                          </a:schemeClr>
                        </a:solidFill>
                        <a:effectLst/>
                        <a:latin typeface="+mn-lt"/>
                        <a:ea typeface="+mn-ea"/>
                        <a:cs typeface="+mn-cs"/>
                      </a:endParaRPr>
                    </a:p>
                  </a:txBody>
                  <a:tcPr/>
                </a:tc>
                <a:extLst>
                  <a:ext uri="{0D108BD9-81ED-4DB2-BD59-A6C34878D82A}">
                    <a16:rowId xmlns:a16="http://schemas.microsoft.com/office/drawing/2014/main" val="1706723750"/>
                  </a:ext>
                </a:extLst>
              </a:tr>
              <a:tr h="38566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1600" kern="1200" dirty="0">
                          <a:solidFill>
                            <a:schemeClr val="accent2">
                              <a:lumMod val="50000"/>
                            </a:schemeClr>
                          </a:solidFill>
                          <a:effectLst/>
                        </a:rPr>
                        <a:t>Δερματικές βλάβες</a:t>
                      </a:r>
                      <a:endParaRPr lang="el-GR" sz="1600" b="0" kern="1200" dirty="0">
                        <a:solidFill>
                          <a:schemeClr val="accent2">
                            <a:lumMod val="50000"/>
                          </a:schemeClr>
                        </a:solidFill>
                        <a:effectLst/>
                        <a:latin typeface="+mn-lt"/>
                        <a:ea typeface="+mn-ea"/>
                        <a:cs typeface="+mn-cs"/>
                      </a:endParaRPr>
                    </a:p>
                  </a:txBody>
                  <a:tcPr/>
                </a:tc>
                <a:extLst>
                  <a:ext uri="{0D108BD9-81ED-4DB2-BD59-A6C34878D82A}">
                    <a16:rowId xmlns:a16="http://schemas.microsoft.com/office/drawing/2014/main" val="2820057868"/>
                  </a:ext>
                </a:extLst>
              </a:tr>
              <a:tr h="38566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1600" kern="1200" dirty="0" err="1">
                          <a:solidFill>
                            <a:schemeClr val="accent2">
                              <a:lumMod val="50000"/>
                            </a:schemeClr>
                          </a:solidFill>
                          <a:effectLst/>
                        </a:rPr>
                        <a:t>Καρδιοτοξικότητα</a:t>
                      </a:r>
                      <a:r>
                        <a:rPr lang="el-GR" sz="1600" kern="1200" dirty="0">
                          <a:solidFill>
                            <a:schemeClr val="accent2">
                              <a:lumMod val="50000"/>
                            </a:schemeClr>
                          </a:solidFill>
                          <a:effectLst/>
                        </a:rPr>
                        <a:t> :οξεία ,</a:t>
                      </a:r>
                      <a:r>
                        <a:rPr lang="el-GR" sz="1600" kern="1200" dirty="0" err="1">
                          <a:solidFill>
                            <a:schemeClr val="accent2">
                              <a:lumMod val="50000"/>
                            </a:schemeClr>
                          </a:solidFill>
                          <a:effectLst/>
                        </a:rPr>
                        <a:t>υποξεία</a:t>
                      </a:r>
                      <a:r>
                        <a:rPr lang="el-GR" sz="1600" kern="1200" dirty="0">
                          <a:solidFill>
                            <a:schemeClr val="accent2">
                              <a:lumMod val="50000"/>
                            </a:schemeClr>
                          </a:solidFill>
                          <a:effectLst/>
                        </a:rPr>
                        <a:t> και χρόνια</a:t>
                      </a:r>
                      <a:endParaRPr lang="el-GR" sz="1600" b="0" kern="1200" dirty="0">
                        <a:solidFill>
                          <a:schemeClr val="accent2">
                            <a:lumMod val="50000"/>
                          </a:schemeClr>
                        </a:solidFill>
                        <a:effectLst/>
                        <a:latin typeface="+mn-lt"/>
                        <a:ea typeface="+mn-ea"/>
                        <a:cs typeface="+mn-cs"/>
                      </a:endParaRPr>
                    </a:p>
                  </a:txBody>
                  <a:tcPr/>
                </a:tc>
                <a:extLst>
                  <a:ext uri="{0D108BD9-81ED-4DB2-BD59-A6C34878D82A}">
                    <a16:rowId xmlns:a16="http://schemas.microsoft.com/office/drawing/2014/main" val="3433490426"/>
                  </a:ext>
                </a:extLst>
              </a:tr>
              <a:tr h="4993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1600" kern="1200" dirty="0" err="1">
                          <a:solidFill>
                            <a:schemeClr val="accent2">
                              <a:lumMod val="50000"/>
                            </a:schemeClr>
                          </a:solidFill>
                          <a:effectLst/>
                        </a:rPr>
                        <a:t>Βλέννογονίτιδα</a:t>
                      </a:r>
                      <a:endParaRPr lang="el-GR" sz="1600" dirty="0">
                        <a:solidFill>
                          <a:schemeClr val="accent2">
                            <a:lumMod val="50000"/>
                          </a:schemeClr>
                        </a:solidFill>
                      </a:endParaRPr>
                    </a:p>
                    <a:p>
                      <a:endParaRPr lang="el-GR" sz="1600" b="0" dirty="0">
                        <a:solidFill>
                          <a:schemeClr val="accent2">
                            <a:lumMod val="50000"/>
                          </a:schemeClr>
                        </a:solidFill>
                      </a:endParaRPr>
                    </a:p>
                  </a:txBody>
                  <a:tcPr/>
                </a:tc>
                <a:extLst>
                  <a:ext uri="{0D108BD9-81ED-4DB2-BD59-A6C34878D82A}">
                    <a16:rowId xmlns:a16="http://schemas.microsoft.com/office/drawing/2014/main" val="1611671958"/>
                  </a:ext>
                </a:extLst>
              </a:tr>
            </a:tbl>
          </a:graphicData>
        </a:graphic>
      </p:graphicFrame>
    </p:spTree>
    <p:extLst>
      <p:ext uri="{BB962C8B-B14F-4D97-AF65-F5344CB8AC3E}">
        <p14:creationId xmlns:p14="http://schemas.microsoft.com/office/powerpoint/2010/main" val="3118648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a:extLst>
              <a:ext uri="{FF2B5EF4-FFF2-40B4-BE49-F238E27FC236}">
                <a16:creationId xmlns:a16="http://schemas.microsoft.com/office/drawing/2014/main" id="{6BBF1D86-8394-45CF-9FE2-925F18630A82}"/>
              </a:ext>
            </a:extLst>
          </p:cNvPr>
          <p:cNvSpPr>
            <a:spLocks noGrp="1"/>
          </p:cNvSpPr>
          <p:nvPr>
            <p:ph type="body" idx="1"/>
          </p:nvPr>
        </p:nvSpPr>
        <p:spPr>
          <a:xfrm>
            <a:off x="1362075" y="752475"/>
            <a:ext cx="10344150" cy="4238625"/>
          </a:xfrm>
        </p:spPr>
        <p:txBody>
          <a:bodyPr>
            <a:normAutofit/>
          </a:bodyPr>
          <a:lstStyle/>
          <a:p>
            <a:r>
              <a:rPr lang="el-GR" sz="1800" b="1" dirty="0">
                <a:solidFill>
                  <a:schemeClr val="accent2">
                    <a:lumMod val="50000"/>
                  </a:schemeClr>
                </a:solidFill>
              </a:rPr>
              <a:t>Ο συνδυασμός ΧΜΘ και ΑΚΘ στα αρχικά και ενδιάμεσα στάδια της νόσου, έχει μειώσει τη συνολική δόση ακτινοθεραπείας, που απαιτείται για την εκρίζωση του νοσήματος. </a:t>
            </a:r>
            <a:endParaRPr lang="en-US" sz="1800" b="1" dirty="0">
              <a:solidFill>
                <a:schemeClr val="accent2">
                  <a:lumMod val="50000"/>
                </a:schemeClr>
              </a:solidFill>
            </a:endParaRPr>
          </a:p>
          <a:p>
            <a:pPr marL="342900" indent="-342900">
              <a:buFont typeface="Arial" panose="020B0604020202020204" pitchFamily="34" charset="0"/>
              <a:buChar char="•"/>
            </a:pPr>
            <a:r>
              <a:rPr lang="el-GR" sz="1800" dirty="0">
                <a:solidFill>
                  <a:schemeClr val="accent2">
                    <a:lumMod val="50000"/>
                  </a:schemeClr>
                </a:solidFill>
              </a:rPr>
              <a:t>Οι δόσεις ΑΚΘ στις δύο μεγάλες ομάδες λεμφωμάτων δεν είναι ίδιες. Καθορίζονται από την ηλικία, την έκταση και την ανταπόκριση της νόσου στην ΧΜΘ. </a:t>
            </a:r>
            <a:endParaRPr lang="en-US" sz="1800" dirty="0">
              <a:solidFill>
                <a:schemeClr val="accent2">
                  <a:lumMod val="50000"/>
                </a:schemeClr>
              </a:solidFill>
            </a:endParaRPr>
          </a:p>
          <a:p>
            <a:pPr marL="342900" indent="-342900">
              <a:buFont typeface="Arial" panose="020B0604020202020204" pitchFamily="34" charset="0"/>
              <a:buChar char="•"/>
            </a:pPr>
            <a:r>
              <a:rPr lang="el-GR" sz="1800" dirty="0">
                <a:solidFill>
                  <a:schemeClr val="accent2">
                    <a:lumMod val="50000"/>
                  </a:schemeClr>
                </a:solidFill>
              </a:rPr>
              <a:t>Πλέον, ως μονοθεραπεία η δόση ακτινοθεραπείας που χορηγείται για ριζική θεραπεία είναι 36-45 </a:t>
            </a:r>
            <a:r>
              <a:rPr lang="el-GR" sz="1800" dirty="0" err="1">
                <a:solidFill>
                  <a:schemeClr val="accent2">
                    <a:lumMod val="50000"/>
                  </a:schemeClr>
                </a:solidFill>
              </a:rPr>
              <a:t>Gy</a:t>
            </a:r>
            <a:r>
              <a:rPr lang="el-GR" sz="1800" dirty="0">
                <a:solidFill>
                  <a:schemeClr val="accent2">
                    <a:lumMod val="50000"/>
                  </a:schemeClr>
                </a:solidFill>
              </a:rPr>
              <a:t>, με την προσθήκη της χημειοθεραπείας έχει μειωθεί στα 30 </a:t>
            </a:r>
            <a:r>
              <a:rPr lang="el-GR" sz="1800" dirty="0" err="1">
                <a:solidFill>
                  <a:schemeClr val="accent2">
                    <a:lumMod val="50000"/>
                  </a:schemeClr>
                </a:solidFill>
              </a:rPr>
              <a:t>Gy</a:t>
            </a:r>
            <a:r>
              <a:rPr lang="el-GR" sz="1800" dirty="0">
                <a:solidFill>
                  <a:schemeClr val="accent2">
                    <a:lumMod val="50000"/>
                  </a:schemeClr>
                </a:solidFill>
              </a:rPr>
              <a:t>. </a:t>
            </a:r>
          </a:p>
          <a:p>
            <a:pPr marL="342900" indent="-342900">
              <a:buFont typeface="Arial" panose="020B0604020202020204" pitchFamily="34" charset="0"/>
              <a:buChar char="•"/>
            </a:pPr>
            <a:r>
              <a:rPr lang="el-GR" sz="1800" dirty="0">
                <a:solidFill>
                  <a:schemeClr val="accent2">
                    <a:lumMod val="50000"/>
                  </a:schemeClr>
                </a:solidFill>
              </a:rPr>
              <a:t>Στα </a:t>
            </a:r>
            <a:r>
              <a:rPr lang="en-US" sz="1800" dirty="0">
                <a:solidFill>
                  <a:schemeClr val="accent2">
                    <a:lumMod val="50000"/>
                  </a:schemeClr>
                </a:solidFill>
              </a:rPr>
              <a:t>Hodgkin</a:t>
            </a:r>
            <a:r>
              <a:rPr lang="el-GR" sz="1800" dirty="0">
                <a:solidFill>
                  <a:schemeClr val="accent2">
                    <a:lumMod val="50000"/>
                  </a:schemeClr>
                </a:solidFill>
              </a:rPr>
              <a:t>’</a:t>
            </a:r>
            <a:r>
              <a:rPr lang="en-US" sz="1800" dirty="0">
                <a:solidFill>
                  <a:schemeClr val="accent2">
                    <a:lumMod val="50000"/>
                  </a:schemeClr>
                </a:solidFill>
              </a:rPr>
              <a:t>s</a:t>
            </a:r>
            <a:r>
              <a:rPr lang="el-GR" sz="1800" dirty="0">
                <a:solidFill>
                  <a:schemeClr val="accent2">
                    <a:lumMod val="50000"/>
                  </a:schemeClr>
                </a:solidFill>
              </a:rPr>
              <a:t> λεμφώματα οι δόσεις κυμαίνονται από 20 </a:t>
            </a:r>
            <a:r>
              <a:rPr lang="en-US" sz="1800" dirty="0" err="1">
                <a:solidFill>
                  <a:schemeClr val="accent2">
                    <a:lumMod val="50000"/>
                  </a:schemeClr>
                </a:solidFill>
              </a:rPr>
              <a:t>Gy</a:t>
            </a:r>
            <a:r>
              <a:rPr lang="el-GR" sz="1800" dirty="0">
                <a:solidFill>
                  <a:schemeClr val="accent2">
                    <a:lumMod val="50000"/>
                  </a:schemeClr>
                </a:solidFill>
              </a:rPr>
              <a:t> έως 36 </a:t>
            </a:r>
            <a:r>
              <a:rPr lang="en-US" sz="1800" dirty="0" err="1">
                <a:solidFill>
                  <a:schemeClr val="accent2">
                    <a:lumMod val="50000"/>
                  </a:schemeClr>
                </a:solidFill>
              </a:rPr>
              <a:t>Gy</a:t>
            </a:r>
            <a:r>
              <a:rPr lang="el-GR" sz="1800" dirty="0">
                <a:solidFill>
                  <a:schemeClr val="accent2">
                    <a:lumMod val="50000"/>
                  </a:schemeClr>
                </a:solidFill>
              </a:rPr>
              <a:t>.</a:t>
            </a:r>
          </a:p>
          <a:p>
            <a:pPr marL="342900" indent="-342900">
              <a:buFont typeface="Arial" panose="020B0604020202020204" pitchFamily="34" charset="0"/>
              <a:buChar char="•"/>
            </a:pPr>
            <a:r>
              <a:rPr lang="el-GR" sz="1800" dirty="0">
                <a:solidFill>
                  <a:schemeClr val="accent2">
                    <a:lumMod val="50000"/>
                  </a:schemeClr>
                </a:solidFill>
              </a:rPr>
              <a:t>Στα </a:t>
            </a:r>
            <a:r>
              <a:rPr lang="en-US" sz="1800" dirty="0">
                <a:solidFill>
                  <a:schemeClr val="accent2">
                    <a:lumMod val="50000"/>
                  </a:schemeClr>
                </a:solidFill>
              </a:rPr>
              <a:t>non</a:t>
            </a:r>
            <a:r>
              <a:rPr lang="el-GR" sz="1800" dirty="0">
                <a:solidFill>
                  <a:schemeClr val="accent2">
                    <a:lumMod val="50000"/>
                  </a:schemeClr>
                </a:solidFill>
              </a:rPr>
              <a:t>-</a:t>
            </a:r>
            <a:r>
              <a:rPr lang="en-US" sz="1800" dirty="0">
                <a:solidFill>
                  <a:schemeClr val="accent2">
                    <a:lumMod val="50000"/>
                  </a:schemeClr>
                </a:solidFill>
              </a:rPr>
              <a:t>Hodgkin</a:t>
            </a:r>
            <a:r>
              <a:rPr lang="el-GR" sz="1800" dirty="0">
                <a:solidFill>
                  <a:schemeClr val="accent2">
                    <a:lumMod val="50000"/>
                  </a:schemeClr>
                </a:solidFill>
              </a:rPr>
              <a:t>’</a:t>
            </a:r>
            <a:r>
              <a:rPr lang="en-US" sz="1800" dirty="0">
                <a:solidFill>
                  <a:schemeClr val="accent2">
                    <a:lumMod val="50000"/>
                  </a:schemeClr>
                </a:solidFill>
              </a:rPr>
              <a:t>s</a:t>
            </a:r>
            <a:r>
              <a:rPr lang="el-GR" sz="1800" dirty="0">
                <a:solidFill>
                  <a:schemeClr val="accent2">
                    <a:lumMod val="50000"/>
                  </a:schemeClr>
                </a:solidFill>
              </a:rPr>
              <a:t> λεμφώματα οι συνολικές δόσεις ΑΚΘ ξεκινούν από 34 </a:t>
            </a:r>
            <a:r>
              <a:rPr lang="en-US" sz="1800" dirty="0" err="1">
                <a:solidFill>
                  <a:schemeClr val="accent2">
                    <a:lumMod val="50000"/>
                  </a:schemeClr>
                </a:solidFill>
              </a:rPr>
              <a:t>Gy</a:t>
            </a:r>
            <a:r>
              <a:rPr lang="el-GR" sz="1800" dirty="0">
                <a:solidFill>
                  <a:schemeClr val="accent2">
                    <a:lumMod val="50000"/>
                  </a:schemeClr>
                </a:solidFill>
              </a:rPr>
              <a:t> έως 44 </a:t>
            </a:r>
            <a:r>
              <a:rPr lang="en-US" sz="1800" dirty="0" err="1">
                <a:solidFill>
                  <a:schemeClr val="accent2">
                    <a:lumMod val="50000"/>
                  </a:schemeClr>
                </a:solidFill>
              </a:rPr>
              <a:t>Gy</a:t>
            </a:r>
            <a:r>
              <a:rPr lang="el-GR" sz="1800" dirty="0">
                <a:solidFill>
                  <a:schemeClr val="accent2">
                    <a:lumMod val="50000"/>
                  </a:schemeClr>
                </a:solidFill>
              </a:rPr>
              <a:t> σε ενήλικες και μη ανταποκρινόμενα στη ΧΜΘ λεμφώματα.</a:t>
            </a:r>
          </a:p>
        </p:txBody>
      </p:sp>
    </p:spTree>
    <p:extLst>
      <p:ext uri="{BB962C8B-B14F-4D97-AF65-F5344CB8AC3E}">
        <p14:creationId xmlns:p14="http://schemas.microsoft.com/office/powerpoint/2010/main" val="1641661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39677DC-2C7A-4E24-B8F9-8BF605BEF414}"/>
              </a:ext>
            </a:extLst>
          </p:cNvPr>
          <p:cNvSpPr>
            <a:spLocks noGrp="1"/>
          </p:cNvSpPr>
          <p:nvPr>
            <p:ph idx="1"/>
          </p:nvPr>
        </p:nvSpPr>
        <p:spPr>
          <a:xfrm>
            <a:off x="447674" y="96591"/>
            <a:ext cx="10753725" cy="6664818"/>
          </a:xfrm>
        </p:spPr>
        <p:txBody>
          <a:bodyPr>
            <a:normAutofit/>
          </a:bodyPr>
          <a:lstStyle/>
          <a:p>
            <a:pPr>
              <a:buFont typeface="Wingdings" panose="05000000000000000000" pitchFamily="2" charset="2"/>
              <a:buChar char="Ø"/>
            </a:pPr>
            <a:r>
              <a:rPr lang="el-GR" dirty="0">
                <a:solidFill>
                  <a:schemeClr val="accent2">
                    <a:lumMod val="75000"/>
                  </a:schemeClr>
                </a:solidFill>
              </a:rPr>
              <a:t> </a:t>
            </a:r>
            <a:r>
              <a:rPr lang="el-GR" dirty="0">
                <a:solidFill>
                  <a:schemeClr val="accent2">
                    <a:lumMod val="50000"/>
                  </a:schemeClr>
                </a:solidFill>
              </a:rPr>
              <a:t>Λεμφαδένες υπάρχουν σε όλο το σώμα, τα άνω και κάτω άκρα, τη βουβωνική χώρα, την κοιλία ,το θώρακα και το τράχηλο. Δεν υπάρχουν λεμφαδένες στο τριχωτό της κεφαλής και στο πρόσωπο εκτός από την παρωτιδική περιοχή.</a:t>
            </a:r>
          </a:p>
          <a:p>
            <a:pPr marL="400050" lvl="1" indent="0">
              <a:buNone/>
            </a:pPr>
            <a:r>
              <a:rPr lang="el-GR" sz="1800" dirty="0">
                <a:solidFill>
                  <a:schemeClr val="accent2">
                    <a:lumMod val="50000"/>
                  </a:schemeClr>
                </a:solidFill>
              </a:rPr>
              <a:t>                   Κατά σειρά ,είναι οι  :</a:t>
            </a:r>
          </a:p>
          <a:p>
            <a:pPr lvl="1">
              <a:spcBef>
                <a:spcPts val="600"/>
              </a:spcBef>
              <a:spcAft>
                <a:spcPts val="600"/>
              </a:spcAft>
              <a:buFont typeface="Wingdings" panose="05000000000000000000" pitchFamily="2" charset="2"/>
              <a:buChar char="q"/>
            </a:pPr>
            <a:r>
              <a:rPr lang="el-GR" sz="1800" dirty="0">
                <a:solidFill>
                  <a:schemeClr val="accent2">
                    <a:lumMod val="50000"/>
                  </a:schemeClr>
                </a:solidFill>
              </a:rPr>
              <a:t>Ινιακοί </a:t>
            </a:r>
          </a:p>
          <a:p>
            <a:pPr lvl="1">
              <a:spcBef>
                <a:spcPts val="600"/>
              </a:spcBef>
              <a:spcAft>
                <a:spcPts val="600"/>
              </a:spcAft>
              <a:buFont typeface="Wingdings" panose="05000000000000000000" pitchFamily="2" charset="2"/>
              <a:buChar char="q"/>
            </a:pPr>
            <a:r>
              <a:rPr lang="el-GR" sz="1800" dirty="0">
                <a:solidFill>
                  <a:schemeClr val="accent2">
                    <a:lumMod val="50000"/>
                  </a:schemeClr>
                </a:solidFill>
              </a:rPr>
              <a:t>Παρωτιδικοί </a:t>
            </a:r>
          </a:p>
          <a:p>
            <a:pPr lvl="1">
              <a:spcBef>
                <a:spcPts val="600"/>
              </a:spcBef>
              <a:spcAft>
                <a:spcPts val="600"/>
              </a:spcAft>
              <a:buFont typeface="Wingdings" panose="05000000000000000000" pitchFamily="2" charset="2"/>
              <a:buChar char="q"/>
            </a:pPr>
            <a:r>
              <a:rPr lang="el-GR" sz="1800" dirty="0">
                <a:solidFill>
                  <a:schemeClr val="accent2">
                    <a:lumMod val="50000"/>
                  </a:schemeClr>
                </a:solidFill>
              </a:rPr>
              <a:t>Υπογνάθιοι </a:t>
            </a:r>
          </a:p>
          <a:p>
            <a:pPr lvl="1">
              <a:spcBef>
                <a:spcPts val="600"/>
              </a:spcBef>
              <a:spcAft>
                <a:spcPts val="600"/>
              </a:spcAft>
              <a:buFont typeface="Wingdings" panose="05000000000000000000" pitchFamily="2" charset="2"/>
              <a:buChar char="q"/>
            </a:pPr>
            <a:r>
              <a:rPr lang="el-GR" sz="1800" dirty="0">
                <a:solidFill>
                  <a:schemeClr val="accent2">
                    <a:lumMod val="50000"/>
                  </a:schemeClr>
                </a:solidFill>
              </a:rPr>
              <a:t>Τραχηλικοί</a:t>
            </a:r>
          </a:p>
          <a:p>
            <a:pPr lvl="1">
              <a:spcBef>
                <a:spcPts val="600"/>
              </a:spcBef>
              <a:spcAft>
                <a:spcPts val="600"/>
              </a:spcAft>
              <a:buFont typeface="Wingdings" panose="05000000000000000000" pitchFamily="2" charset="2"/>
              <a:buChar char="q"/>
            </a:pPr>
            <a:r>
              <a:rPr lang="el-GR" sz="1800" dirty="0">
                <a:solidFill>
                  <a:schemeClr val="accent2">
                    <a:lumMod val="50000"/>
                  </a:schemeClr>
                </a:solidFill>
              </a:rPr>
              <a:t>Μασχαλιαίοι λεμφαδένες </a:t>
            </a:r>
          </a:p>
          <a:p>
            <a:pPr lvl="1">
              <a:spcBef>
                <a:spcPts val="600"/>
              </a:spcBef>
              <a:spcAft>
                <a:spcPts val="600"/>
              </a:spcAft>
              <a:buFont typeface="Wingdings" panose="05000000000000000000" pitchFamily="2" charset="2"/>
              <a:buChar char="q"/>
            </a:pPr>
            <a:r>
              <a:rPr lang="el-GR" sz="1800" dirty="0">
                <a:solidFill>
                  <a:schemeClr val="accent2">
                    <a:lumMod val="50000"/>
                  </a:schemeClr>
                </a:solidFill>
              </a:rPr>
              <a:t>Ομάδες των λεμφαδένων του θωρακικού τοιχώματος (οι </a:t>
            </a:r>
            <a:r>
              <a:rPr lang="el-GR" sz="1800" dirty="0" err="1">
                <a:solidFill>
                  <a:schemeClr val="accent2">
                    <a:lumMod val="50000"/>
                  </a:schemeClr>
                </a:solidFill>
              </a:rPr>
              <a:t>επιπολείς</a:t>
            </a:r>
            <a:r>
              <a:rPr lang="el-GR" sz="1800" dirty="0">
                <a:solidFill>
                  <a:schemeClr val="accent2">
                    <a:lumMod val="50000"/>
                  </a:schemeClr>
                </a:solidFill>
              </a:rPr>
              <a:t> ,οι εν τω βάθει και  μεσοπλεύριοι).</a:t>
            </a:r>
          </a:p>
          <a:p>
            <a:pPr lvl="1">
              <a:spcBef>
                <a:spcPts val="600"/>
              </a:spcBef>
              <a:spcAft>
                <a:spcPts val="600"/>
              </a:spcAft>
              <a:buFont typeface="Wingdings" panose="05000000000000000000" pitchFamily="2" charset="2"/>
              <a:buChar char="q"/>
            </a:pPr>
            <a:r>
              <a:rPr lang="el-GR" sz="1800" dirty="0">
                <a:solidFill>
                  <a:schemeClr val="accent2">
                    <a:lumMod val="50000"/>
                  </a:schemeClr>
                </a:solidFill>
              </a:rPr>
              <a:t>Θωρακικής κοιλότητας :οι ανώνυμοι λεμφαδένες, </a:t>
            </a:r>
            <a:r>
              <a:rPr lang="el-GR" sz="1800" dirty="0" err="1">
                <a:solidFill>
                  <a:schemeClr val="accent2">
                    <a:lumMod val="50000"/>
                  </a:schemeClr>
                </a:solidFill>
              </a:rPr>
              <a:t>μεσοπνευμόνιοι</a:t>
            </a:r>
            <a:r>
              <a:rPr lang="el-GR" sz="1800" dirty="0">
                <a:solidFill>
                  <a:schemeClr val="accent2">
                    <a:lumMod val="50000"/>
                  </a:schemeClr>
                </a:solidFill>
              </a:rPr>
              <a:t> και οι τραχειοβρογχικοί. </a:t>
            </a:r>
          </a:p>
          <a:p>
            <a:pPr lvl="1">
              <a:spcBef>
                <a:spcPts val="600"/>
              </a:spcBef>
              <a:spcAft>
                <a:spcPts val="600"/>
              </a:spcAft>
              <a:buFont typeface="Wingdings" panose="05000000000000000000" pitchFamily="2" charset="2"/>
              <a:buChar char="q"/>
            </a:pPr>
            <a:r>
              <a:rPr lang="el-GR" sz="1800" dirty="0">
                <a:solidFill>
                  <a:schemeClr val="accent2">
                    <a:lumMod val="50000"/>
                  </a:schemeClr>
                </a:solidFill>
              </a:rPr>
              <a:t>Οι ομάδες λεμφαδένων της κοιλίας είναι 7 :γαστρικοί, ηπατικοί , παγκρεατο-σπληνικοί , μεσεντέριοι, παχέος εντέρου και οι αορτικοί.</a:t>
            </a:r>
          </a:p>
          <a:p>
            <a:pPr lvl="1">
              <a:spcBef>
                <a:spcPts val="600"/>
              </a:spcBef>
              <a:spcAft>
                <a:spcPts val="600"/>
              </a:spcAft>
              <a:buFont typeface="Wingdings" panose="05000000000000000000" pitchFamily="2" charset="2"/>
              <a:buChar char="q"/>
            </a:pPr>
            <a:r>
              <a:rPr lang="el-GR" sz="1800" dirty="0">
                <a:solidFill>
                  <a:schemeClr val="accent2">
                    <a:lumMod val="50000"/>
                  </a:schemeClr>
                </a:solidFill>
              </a:rPr>
              <a:t>Οι λεμφαδένες πυέλου διακρίνονται σε δύο κύριες κατηγορίες </a:t>
            </a:r>
            <a:r>
              <a:rPr lang="el-GR" sz="1800" dirty="0" err="1">
                <a:solidFill>
                  <a:schemeClr val="accent2">
                    <a:lumMod val="50000"/>
                  </a:schemeClr>
                </a:solidFill>
              </a:rPr>
              <a:t>τοιχωματικοί</a:t>
            </a:r>
            <a:r>
              <a:rPr lang="el-GR" sz="1800" dirty="0">
                <a:solidFill>
                  <a:schemeClr val="accent2">
                    <a:lumMod val="50000"/>
                  </a:schemeClr>
                </a:solidFill>
              </a:rPr>
              <a:t> και σπλαχνικοί.</a:t>
            </a:r>
          </a:p>
          <a:p>
            <a:pPr lvl="1">
              <a:spcBef>
                <a:spcPts val="600"/>
              </a:spcBef>
              <a:spcAft>
                <a:spcPts val="600"/>
              </a:spcAft>
              <a:buFont typeface="Wingdings" panose="05000000000000000000" pitchFamily="2" charset="2"/>
              <a:buChar char="q"/>
            </a:pPr>
            <a:r>
              <a:rPr lang="el-GR" sz="1800" dirty="0">
                <a:solidFill>
                  <a:schemeClr val="accent2">
                    <a:lumMod val="50000"/>
                  </a:schemeClr>
                </a:solidFill>
              </a:rPr>
              <a:t>Λεμφαδένες άνω άκρου: είναι οι υποκλείδιοι και </a:t>
            </a:r>
            <a:r>
              <a:rPr lang="el-GR" sz="1800" dirty="0" err="1">
                <a:solidFill>
                  <a:schemeClr val="accent2">
                    <a:lumMod val="50000"/>
                  </a:schemeClr>
                </a:solidFill>
              </a:rPr>
              <a:t>αγκωνιαίοι</a:t>
            </a:r>
            <a:r>
              <a:rPr lang="el-GR" sz="1800" dirty="0">
                <a:solidFill>
                  <a:schemeClr val="accent2">
                    <a:lumMod val="50000"/>
                  </a:schemeClr>
                </a:solidFill>
              </a:rPr>
              <a:t>. </a:t>
            </a:r>
          </a:p>
          <a:p>
            <a:pPr lvl="1">
              <a:spcBef>
                <a:spcPts val="600"/>
              </a:spcBef>
              <a:spcAft>
                <a:spcPts val="600"/>
              </a:spcAft>
              <a:buFont typeface="Wingdings" panose="05000000000000000000" pitchFamily="2" charset="2"/>
              <a:buChar char="q"/>
            </a:pPr>
            <a:r>
              <a:rPr lang="el-GR" sz="1800" dirty="0">
                <a:solidFill>
                  <a:schemeClr val="accent2">
                    <a:lumMod val="50000"/>
                  </a:schemeClr>
                </a:solidFill>
              </a:rPr>
              <a:t>Κάτω άκρου :  βουβωνικοί και ιγνυακοί.</a:t>
            </a:r>
          </a:p>
        </p:txBody>
      </p:sp>
    </p:spTree>
    <p:extLst>
      <p:ext uri="{BB962C8B-B14F-4D97-AF65-F5344CB8AC3E}">
        <p14:creationId xmlns:p14="http://schemas.microsoft.com/office/powerpoint/2010/main" val="1041221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04335DA-AFDD-4A0A-A766-1945FCA2F245}"/>
              </a:ext>
            </a:extLst>
          </p:cNvPr>
          <p:cNvSpPr>
            <a:spLocks noGrp="1"/>
          </p:cNvSpPr>
          <p:nvPr>
            <p:ph idx="1"/>
          </p:nvPr>
        </p:nvSpPr>
        <p:spPr>
          <a:xfrm>
            <a:off x="1352550" y="371061"/>
            <a:ext cx="10515600" cy="5334414"/>
          </a:xfrm>
        </p:spPr>
        <p:txBody>
          <a:bodyPr/>
          <a:lstStyle/>
          <a:p>
            <a:pPr marL="0" indent="0">
              <a:buNone/>
            </a:pPr>
            <a:r>
              <a:rPr lang="el-GR" sz="3600" u="sng" dirty="0">
                <a:solidFill>
                  <a:schemeClr val="accent1"/>
                </a:solidFill>
              </a:rPr>
              <a:t>Κλασματοποίηση</a:t>
            </a:r>
            <a:r>
              <a:rPr lang="el-GR" sz="3200" b="1" dirty="0">
                <a:solidFill>
                  <a:schemeClr val="accent1"/>
                </a:solidFill>
              </a:rPr>
              <a:t> </a:t>
            </a:r>
          </a:p>
          <a:p>
            <a:pPr marL="0" indent="0">
              <a:buNone/>
            </a:pPr>
            <a:endParaRPr lang="el-GR" sz="2000" b="1" dirty="0">
              <a:solidFill>
                <a:schemeClr val="accent2">
                  <a:lumMod val="75000"/>
                </a:schemeClr>
              </a:solidFill>
            </a:endParaRPr>
          </a:p>
          <a:p>
            <a:pPr marL="0" indent="0">
              <a:buNone/>
            </a:pPr>
            <a:r>
              <a:rPr lang="el-GR" dirty="0">
                <a:solidFill>
                  <a:schemeClr val="accent2">
                    <a:lumMod val="50000"/>
                  </a:schemeClr>
                </a:solidFill>
              </a:rPr>
              <a:t>Για  μία θεραπευτική αγωγή, η τυπική </a:t>
            </a:r>
            <a:r>
              <a:rPr lang="el-GR" dirty="0" err="1">
                <a:solidFill>
                  <a:schemeClr val="accent2">
                    <a:lumMod val="50000"/>
                  </a:schemeClr>
                </a:solidFill>
              </a:rPr>
              <a:t>κλασματοποίηση</a:t>
            </a:r>
            <a:r>
              <a:rPr lang="el-GR" dirty="0">
                <a:solidFill>
                  <a:schemeClr val="accent2">
                    <a:lumMod val="50000"/>
                  </a:schemeClr>
                </a:solidFill>
              </a:rPr>
              <a:t> και η συνολική δόση είναι :</a:t>
            </a:r>
          </a:p>
          <a:p>
            <a:pPr marL="0" indent="0">
              <a:buNone/>
            </a:pPr>
            <a:endParaRPr lang="el-GR" dirty="0">
              <a:solidFill>
                <a:schemeClr val="accent2">
                  <a:lumMod val="50000"/>
                </a:schemeClr>
              </a:solidFill>
            </a:endParaRPr>
          </a:p>
          <a:p>
            <a:pPr lvl="0"/>
            <a:r>
              <a:rPr lang="el-GR" dirty="0">
                <a:solidFill>
                  <a:schemeClr val="accent2">
                    <a:lumMod val="50000"/>
                  </a:schemeClr>
                </a:solidFill>
              </a:rPr>
              <a:t>Για το </a:t>
            </a:r>
            <a:r>
              <a:rPr lang="el-GR" dirty="0" err="1">
                <a:solidFill>
                  <a:schemeClr val="accent2">
                    <a:lumMod val="50000"/>
                  </a:schemeClr>
                </a:solidFill>
              </a:rPr>
              <a:t>Hodgkin</a:t>
            </a:r>
            <a:r>
              <a:rPr lang="el-GR" dirty="0">
                <a:solidFill>
                  <a:schemeClr val="accent2">
                    <a:lumMod val="50000"/>
                  </a:schemeClr>
                </a:solidFill>
              </a:rPr>
              <a:t>  σε στάδιο I-IIA, χωρίς παράγοντες κινδύνου: 2 </a:t>
            </a:r>
            <a:r>
              <a:rPr lang="el-GR" dirty="0" err="1">
                <a:solidFill>
                  <a:schemeClr val="accent2">
                    <a:lumMod val="50000"/>
                  </a:schemeClr>
                </a:solidFill>
              </a:rPr>
              <a:t>Gy</a:t>
            </a:r>
            <a:r>
              <a:rPr lang="el-GR" dirty="0">
                <a:solidFill>
                  <a:schemeClr val="accent2">
                    <a:lumMod val="50000"/>
                  </a:schemeClr>
                </a:solidFill>
              </a:rPr>
              <a:t> x 10.</a:t>
            </a:r>
          </a:p>
          <a:p>
            <a:pPr lvl="0"/>
            <a:r>
              <a:rPr lang="el-GR" dirty="0">
                <a:solidFill>
                  <a:schemeClr val="accent2">
                    <a:lumMod val="50000"/>
                  </a:schemeClr>
                </a:solidFill>
              </a:rPr>
              <a:t>Γενικά για το  </a:t>
            </a:r>
            <a:r>
              <a:rPr lang="el-GR" dirty="0" err="1">
                <a:solidFill>
                  <a:schemeClr val="accent2">
                    <a:lumMod val="50000"/>
                  </a:schemeClr>
                </a:solidFill>
              </a:rPr>
              <a:t>Hodgkin</a:t>
            </a:r>
            <a:r>
              <a:rPr lang="el-GR" dirty="0">
                <a:solidFill>
                  <a:schemeClr val="accent2">
                    <a:lumMod val="50000"/>
                  </a:schemeClr>
                </a:solidFill>
              </a:rPr>
              <a:t>: 1,75 </a:t>
            </a:r>
            <a:r>
              <a:rPr lang="el-GR" dirty="0" err="1">
                <a:solidFill>
                  <a:schemeClr val="accent2">
                    <a:lumMod val="50000"/>
                  </a:schemeClr>
                </a:solidFill>
              </a:rPr>
              <a:t>Gy</a:t>
            </a:r>
            <a:r>
              <a:rPr lang="el-GR" dirty="0">
                <a:solidFill>
                  <a:schemeClr val="accent2">
                    <a:lumMod val="50000"/>
                  </a:schemeClr>
                </a:solidFill>
              </a:rPr>
              <a:t> x 17. ή 1,8</a:t>
            </a:r>
            <a:r>
              <a:rPr lang="en-US" dirty="0">
                <a:solidFill>
                  <a:schemeClr val="accent2">
                    <a:lumMod val="50000"/>
                  </a:schemeClr>
                </a:solidFill>
              </a:rPr>
              <a:t> </a:t>
            </a:r>
            <a:r>
              <a:rPr lang="en-US" dirty="0" err="1">
                <a:solidFill>
                  <a:schemeClr val="accent2">
                    <a:lumMod val="50000"/>
                  </a:schemeClr>
                </a:solidFill>
              </a:rPr>
              <a:t>Gy</a:t>
            </a:r>
            <a:r>
              <a:rPr lang="en-US" dirty="0">
                <a:solidFill>
                  <a:schemeClr val="accent2">
                    <a:lumMod val="50000"/>
                  </a:schemeClr>
                </a:solidFill>
              </a:rPr>
              <a:t> x16 fraction</a:t>
            </a:r>
            <a:endParaRPr lang="el-GR" dirty="0">
              <a:solidFill>
                <a:schemeClr val="accent2">
                  <a:lumMod val="50000"/>
                </a:schemeClr>
              </a:solidFill>
            </a:endParaRPr>
          </a:p>
          <a:p>
            <a:pPr lvl="0"/>
            <a:r>
              <a:rPr lang="el-GR" dirty="0">
                <a:solidFill>
                  <a:schemeClr val="accent2">
                    <a:lumMod val="50000"/>
                  </a:schemeClr>
                </a:solidFill>
              </a:rPr>
              <a:t>Σε μη καλά ανταποκρινόμενο στη ΧΜΘ </a:t>
            </a:r>
            <a:r>
              <a:rPr lang="en-US" dirty="0">
                <a:solidFill>
                  <a:schemeClr val="accent2">
                    <a:lumMod val="50000"/>
                  </a:schemeClr>
                </a:solidFill>
              </a:rPr>
              <a:t>Non</a:t>
            </a:r>
            <a:r>
              <a:rPr lang="el-GR" dirty="0">
                <a:solidFill>
                  <a:schemeClr val="accent2">
                    <a:lumMod val="50000"/>
                  </a:schemeClr>
                </a:solidFill>
              </a:rPr>
              <a:t>-</a:t>
            </a:r>
            <a:r>
              <a:rPr lang="el-GR" dirty="0" err="1">
                <a:solidFill>
                  <a:schemeClr val="accent2">
                    <a:lumMod val="50000"/>
                  </a:schemeClr>
                </a:solidFill>
              </a:rPr>
              <a:t>Hodgkin</a:t>
            </a:r>
            <a:r>
              <a:rPr lang="el-GR" dirty="0">
                <a:solidFill>
                  <a:schemeClr val="accent2">
                    <a:lumMod val="50000"/>
                  </a:schemeClr>
                </a:solidFill>
              </a:rPr>
              <a:t> λέμφωμα: 2 </a:t>
            </a:r>
            <a:r>
              <a:rPr lang="el-GR" dirty="0" err="1">
                <a:solidFill>
                  <a:schemeClr val="accent2">
                    <a:lumMod val="50000"/>
                  </a:schemeClr>
                </a:solidFill>
              </a:rPr>
              <a:t>Gy</a:t>
            </a:r>
            <a:r>
              <a:rPr lang="el-GR" dirty="0">
                <a:solidFill>
                  <a:schemeClr val="accent2">
                    <a:lumMod val="50000"/>
                  </a:schemeClr>
                </a:solidFill>
              </a:rPr>
              <a:t> x 15.</a:t>
            </a:r>
          </a:p>
          <a:p>
            <a:pPr lvl="0"/>
            <a:r>
              <a:rPr lang="el-GR" dirty="0">
                <a:solidFill>
                  <a:schemeClr val="accent2">
                    <a:lumMod val="50000"/>
                  </a:schemeClr>
                </a:solidFill>
              </a:rPr>
              <a:t>Για επιθετικό NHL: 2 </a:t>
            </a:r>
            <a:r>
              <a:rPr lang="el-GR" dirty="0" err="1">
                <a:solidFill>
                  <a:schemeClr val="accent2">
                    <a:lumMod val="50000"/>
                  </a:schemeClr>
                </a:solidFill>
              </a:rPr>
              <a:t>Gy</a:t>
            </a:r>
            <a:r>
              <a:rPr lang="el-GR" dirty="0">
                <a:solidFill>
                  <a:schemeClr val="accent2">
                    <a:lumMod val="50000"/>
                  </a:schemeClr>
                </a:solidFill>
              </a:rPr>
              <a:t> x 20.</a:t>
            </a:r>
          </a:p>
          <a:p>
            <a:pPr marL="0" lvl="0" indent="0">
              <a:buNone/>
            </a:pPr>
            <a:endParaRPr lang="el-GR" dirty="0">
              <a:solidFill>
                <a:schemeClr val="accent2">
                  <a:lumMod val="50000"/>
                </a:schemeClr>
              </a:solidFill>
            </a:endParaRPr>
          </a:p>
          <a:p>
            <a:pPr marL="0" indent="0">
              <a:buNone/>
            </a:pPr>
            <a:r>
              <a:rPr lang="el-GR" dirty="0">
                <a:solidFill>
                  <a:schemeClr val="accent2">
                    <a:lumMod val="50000"/>
                  </a:schemeClr>
                </a:solidFill>
              </a:rPr>
              <a:t>Οι οδηγίες αυτές ισχύουν και  για την παρηγορητική θεραπεία.</a:t>
            </a:r>
          </a:p>
          <a:p>
            <a:pPr marL="0" indent="0">
              <a:buNone/>
            </a:pPr>
            <a:endParaRPr lang="el-GR" dirty="0">
              <a:solidFill>
                <a:schemeClr val="accent2">
                  <a:lumMod val="50000"/>
                </a:schemeClr>
              </a:solidFill>
            </a:endParaRPr>
          </a:p>
          <a:p>
            <a:pPr marL="0" indent="0">
              <a:buNone/>
            </a:pPr>
            <a:endParaRPr lang="el-GR" dirty="0">
              <a:solidFill>
                <a:srgbClr val="FF0000"/>
              </a:solidFill>
            </a:endParaRPr>
          </a:p>
        </p:txBody>
      </p:sp>
    </p:spTree>
    <p:extLst>
      <p:ext uri="{BB962C8B-B14F-4D97-AF65-F5344CB8AC3E}">
        <p14:creationId xmlns:p14="http://schemas.microsoft.com/office/powerpoint/2010/main" val="41270023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34CF1AA-B37C-498C-AC7F-4D27337138EB}"/>
              </a:ext>
            </a:extLst>
          </p:cNvPr>
          <p:cNvSpPr>
            <a:spLocks noGrp="1"/>
          </p:cNvSpPr>
          <p:nvPr>
            <p:ph type="title"/>
          </p:nvPr>
        </p:nvSpPr>
        <p:spPr>
          <a:xfrm>
            <a:off x="162714" y="335159"/>
            <a:ext cx="8596668" cy="1826581"/>
          </a:xfrm>
        </p:spPr>
        <p:txBody>
          <a:bodyPr>
            <a:normAutofit fontScale="90000"/>
          </a:bodyPr>
          <a:lstStyle/>
          <a:p>
            <a:r>
              <a:rPr lang="el-GR" u="sng" dirty="0"/>
              <a:t>Εκτεταμένη ακτινοβολία πεδίου</a:t>
            </a:r>
            <a:r>
              <a:rPr lang="en-US" u="sng" dirty="0"/>
              <a:t> -</a:t>
            </a:r>
            <a:r>
              <a:rPr lang="en-GB" u="sng" dirty="0"/>
              <a:t>EFRT</a:t>
            </a:r>
            <a:r>
              <a:rPr lang="en-US" u="sng" dirty="0"/>
              <a:t> (</a:t>
            </a:r>
            <a:r>
              <a:rPr lang="en-GB" u="sng" dirty="0"/>
              <a:t>Extended Field Radiation Therapy</a:t>
            </a:r>
            <a:r>
              <a:rPr lang="en-US" u="sng" dirty="0"/>
              <a:t>)</a:t>
            </a:r>
            <a:br>
              <a:rPr lang="el-GR" u="sng" dirty="0"/>
            </a:br>
            <a:endParaRPr lang="el-GR" u="sng" dirty="0"/>
          </a:p>
        </p:txBody>
      </p:sp>
      <p:sp>
        <p:nvSpPr>
          <p:cNvPr id="3" name="Θέση κειμένου 2">
            <a:extLst>
              <a:ext uri="{FF2B5EF4-FFF2-40B4-BE49-F238E27FC236}">
                <a16:creationId xmlns:a16="http://schemas.microsoft.com/office/drawing/2014/main" id="{C13CA9C2-C0B6-42AC-9158-2076E6567708}"/>
              </a:ext>
            </a:extLst>
          </p:cNvPr>
          <p:cNvSpPr>
            <a:spLocks noGrp="1"/>
          </p:cNvSpPr>
          <p:nvPr>
            <p:ph type="body" idx="1"/>
          </p:nvPr>
        </p:nvSpPr>
        <p:spPr>
          <a:xfrm>
            <a:off x="1371600" y="1983546"/>
            <a:ext cx="10306050" cy="4539296"/>
          </a:xfrm>
        </p:spPr>
        <p:txBody>
          <a:bodyPr/>
          <a:lstStyle/>
          <a:p>
            <a:pPr marL="342900" indent="-342900">
              <a:buFont typeface="Wingdings" panose="05000000000000000000" pitchFamily="2" charset="2"/>
              <a:buChar char="v"/>
            </a:pPr>
            <a:r>
              <a:rPr lang="el-GR" sz="1800" dirty="0">
                <a:solidFill>
                  <a:schemeClr val="accent2">
                    <a:lumMod val="50000"/>
                  </a:schemeClr>
                </a:solidFill>
              </a:rPr>
              <a:t>Αποτέλεσε πρωταρχικό πλάνο ακτινοθεραπείας γενικά για τα λεμφώματα </a:t>
            </a:r>
            <a:r>
              <a:rPr lang="en-GB" sz="1800" dirty="0">
                <a:solidFill>
                  <a:schemeClr val="accent2">
                    <a:lumMod val="50000"/>
                  </a:schemeClr>
                </a:solidFill>
              </a:rPr>
              <a:t>Hodgkin</a:t>
            </a:r>
            <a:r>
              <a:rPr lang="el-GR" sz="1800" dirty="0">
                <a:solidFill>
                  <a:schemeClr val="accent2">
                    <a:lumMod val="50000"/>
                  </a:schemeClr>
                </a:solidFill>
              </a:rPr>
              <a:t>, με δόση 40-44 </a:t>
            </a:r>
            <a:r>
              <a:rPr lang="en-US" sz="1800" dirty="0" err="1">
                <a:solidFill>
                  <a:schemeClr val="accent2">
                    <a:lumMod val="50000"/>
                  </a:schemeClr>
                </a:solidFill>
              </a:rPr>
              <a:t>Gy</a:t>
            </a:r>
            <a:r>
              <a:rPr lang="el-GR" sz="1800" dirty="0">
                <a:solidFill>
                  <a:schemeClr val="accent2">
                    <a:lumMod val="50000"/>
                  </a:schemeClr>
                </a:solidFill>
              </a:rPr>
              <a:t>.</a:t>
            </a:r>
            <a:endParaRPr lang="en-GB" sz="1800" dirty="0">
              <a:solidFill>
                <a:schemeClr val="accent2">
                  <a:lumMod val="50000"/>
                </a:schemeClr>
              </a:solidFill>
            </a:endParaRPr>
          </a:p>
          <a:p>
            <a:pPr marL="342900" indent="-342900">
              <a:buFont typeface="Wingdings" panose="05000000000000000000" pitchFamily="2" charset="2"/>
              <a:buChar char="v"/>
            </a:pPr>
            <a:r>
              <a:rPr lang="el-GR" sz="1800" dirty="0">
                <a:solidFill>
                  <a:schemeClr val="accent2">
                    <a:lumMod val="50000"/>
                  </a:schemeClr>
                </a:solidFill>
              </a:rPr>
              <a:t>Περιλαμβάνει τα πεδία  Μανδύας , Ανεστραμμένο Υ και την ολική ακτινοβόληση δηλαδή τον συνδυασμό αυτών.</a:t>
            </a:r>
          </a:p>
          <a:p>
            <a:pPr marL="342900" indent="-342900">
              <a:buFont typeface="Wingdings" panose="05000000000000000000" pitchFamily="2" charset="2"/>
              <a:buChar char="v"/>
            </a:pPr>
            <a:r>
              <a:rPr lang="el-GR" sz="1800" dirty="0">
                <a:solidFill>
                  <a:schemeClr val="accent2">
                    <a:lumMod val="50000"/>
                  </a:schemeClr>
                </a:solidFill>
              </a:rPr>
              <a:t>Το ανώτερο όριο του κρίνονται είναι οι ανώτεροι τραχηλικοί λεμφαδένες και  ως κατώτερο όριο ο </a:t>
            </a:r>
            <a:r>
              <a:rPr lang="el-GR" sz="1800" dirty="0" err="1">
                <a:solidFill>
                  <a:schemeClr val="accent2">
                    <a:lumMod val="50000"/>
                  </a:schemeClr>
                </a:solidFill>
              </a:rPr>
              <a:t>ελλάσονας</a:t>
            </a:r>
            <a:r>
              <a:rPr lang="el-GR" sz="1800" dirty="0">
                <a:solidFill>
                  <a:schemeClr val="accent2">
                    <a:lumMod val="50000"/>
                  </a:schemeClr>
                </a:solidFill>
              </a:rPr>
              <a:t> </a:t>
            </a:r>
            <a:r>
              <a:rPr lang="el-GR" sz="1800" dirty="0" err="1">
                <a:solidFill>
                  <a:schemeClr val="accent2">
                    <a:lumMod val="50000"/>
                  </a:schemeClr>
                </a:solidFill>
              </a:rPr>
              <a:t>τροχαντήρας</a:t>
            </a:r>
            <a:r>
              <a:rPr lang="el-GR" sz="1800" dirty="0">
                <a:solidFill>
                  <a:schemeClr val="accent2">
                    <a:lumMod val="50000"/>
                  </a:schemeClr>
                </a:solidFill>
              </a:rPr>
              <a:t>.</a:t>
            </a:r>
          </a:p>
          <a:p>
            <a:pPr marL="342900" indent="-342900">
              <a:buFont typeface="Wingdings" panose="05000000000000000000" pitchFamily="2" charset="2"/>
              <a:buChar char="v"/>
            </a:pPr>
            <a:r>
              <a:rPr lang="el-GR" sz="1800" dirty="0">
                <a:solidFill>
                  <a:schemeClr val="accent2">
                    <a:lumMod val="50000"/>
                  </a:schemeClr>
                </a:solidFill>
              </a:rPr>
              <a:t>Λόγω μεγάλης τοξικότητας έχει περιοριστεί η χρήση του , καθώς  αναπτύχθηκαν δευτεροπαθείς κακοήθειες και επιπλοκές σε κριτικά όργανα.</a:t>
            </a:r>
          </a:p>
          <a:p>
            <a:pPr marL="342900" indent="-342900">
              <a:buFont typeface="Wingdings" panose="05000000000000000000" pitchFamily="2" charset="2"/>
              <a:buChar char="v"/>
            </a:pPr>
            <a:r>
              <a:rPr lang="el-GR" sz="1800" dirty="0">
                <a:solidFill>
                  <a:schemeClr val="accent2">
                    <a:lumMod val="50000"/>
                  </a:schemeClr>
                </a:solidFill>
              </a:rPr>
              <a:t>Η πενταετής επιβίωση ανερχόταν σε ποσοστό περίπου 70%.</a:t>
            </a:r>
          </a:p>
          <a:p>
            <a:pPr marL="342900" indent="-342900">
              <a:buFont typeface="Wingdings" panose="05000000000000000000" pitchFamily="2" charset="2"/>
              <a:buChar char="v"/>
            </a:pPr>
            <a:r>
              <a:rPr lang="el-GR" sz="1800" dirty="0">
                <a:solidFill>
                  <a:schemeClr val="accent2">
                    <a:lumMod val="50000"/>
                  </a:schemeClr>
                </a:solidFill>
              </a:rPr>
              <a:t>Ενδεικτικά μερικοί από τους ιστούς που κινδυνεύουν : βλεννογόνος, σιελογόνοι αδένες, θυρεοειδής αδένας, πνεύμονες, καρδιά κ.α.</a:t>
            </a:r>
          </a:p>
          <a:p>
            <a:pPr marL="342900" indent="-342900">
              <a:buFont typeface="Wingdings" panose="05000000000000000000" pitchFamily="2" charset="2"/>
              <a:buChar char="v"/>
            </a:pPr>
            <a:endParaRPr lang="en-GB" sz="1800" dirty="0">
              <a:solidFill>
                <a:schemeClr val="accent2">
                  <a:lumMod val="50000"/>
                </a:schemeClr>
              </a:solidFill>
            </a:endParaRPr>
          </a:p>
          <a:p>
            <a:pPr marL="342900" indent="-342900">
              <a:buFont typeface="Arial" panose="020B0604020202020204" pitchFamily="34" charset="0"/>
              <a:buChar char="•"/>
            </a:pPr>
            <a:endParaRPr lang="en-GB" sz="1800" dirty="0">
              <a:solidFill>
                <a:schemeClr val="accent2">
                  <a:lumMod val="50000"/>
                </a:schemeClr>
              </a:solidFill>
            </a:endParaRPr>
          </a:p>
          <a:p>
            <a:endParaRPr lang="el-GR" dirty="0"/>
          </a:p>
        </p:txBody>
      </p:sp>
    </p:spTree>
    <p:extLst>
      <p:ext uri="{BB962C8B-B14F-4D97-AF65-F5344CB8AC3E}">
        <p14:creationId xmlns:p14="http://schemas.microsoft.com/office/powerpoint/2010/main" val="25260224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80B2E93-D1B7-45B8-8B35-EE7B2CBF0008}"/>
              </a:ext>
            </a:extLst>
          </p:cNvPr>
          <p:cNvSpPr>
            <a:spLocks noGrp="1"/>
          </p:cNvSpPr>
          <p:nvPr>
            <p:ph type="title"/>
          </p:nvPr>
        </p:nvSpPr>
        <p:spPr>
          <a:xfrm>
            <a:off x="212035" y="170040"/>
            <a:ext cx="8596668" cy="1232452"/>
          </a:xfrm>
        </p:spPr>
        <p:txBody>
          <a:bodyPr>
            <a:normAutofit fontScale="90000"/>
          </a:bodyPr>
          <a:lstStyle/>
          <a:p>
            <a:r>
              <a:rPr lang="el-GR" u="sng" dirty="0"/>
              <a:t>Πεδίο Μανδύας- </a:t>
            </a:r>
            <a:r>
              <a:rPr lang="en-GB" u="sng" dirty="0"/>
              <a:t>Mantle Field</a:t>
            </a:r>
            <a:br>
              <a:rPr lang="el-GR" u="sng" dirty="0"/>
            </a:br>
            <a:endParaRPr lang="el-GR" u="sng" dirty="0"/>
          </a:p>
        </p:txBody>
      </p:sp>
      <p:sp>
        <p:nvSpPr>
          <p:cNvPr id="3" name="Θέση κειμένου 2">
            <a:extLst>
              <a:ext uri="{FF2B5EF4-FFF2-40B4-BE49-F238E27FC236}">
                <a16:creationId xmlns:a16="http://schemas.microsoft.com/office/drawing/2014/main" id="{5536F63D-B0DA-422F-8177-B10B85AA3AF2}"/>
              </a:ext>
            </a:extLst>
          </p:cNvPr>
          <p:cNvSpPr>
            <a:spLocks noGrp="1"/>
          </p:cNvSpPr>
          <p:nvPr>
            <p:ph type="body" idx="1"/>
          </p:nvPr>
        </p:nvSpPr>
        <p:spPr>
          <a:xfrm>
            <a:off x="1028700" y="957264"/>
            <a:ext cx="9715500" cy="5362854"/>
          </a:xfrm>
        </p:spPr>
        <p:txBody>
          <a:bodyPr/>
          <a:lstStyle/>
          <a:p>
            <a:endParaRPr lang="el-GR" dirty="0"/>
          </a:p>
          <a:p>
            <a:pPr marL="342900" indent="-342900">
              <a:buFont typeface="Wingdings" panose="05000000000000000000" pitchFamily="2" charset="2"/>
              <a:buChar char="ü"/>
            </a:pPr>
            <a:r>
              <a:rPr lang="el-GR" sz="1800" b="1" u="sng" dirty="0">
                <a:solidFill>
                  <a:schemeClr val="accent2">
                    <a:lumMod val="50000"/>
                  </a:schemeClr>
                </a:solidFill>
              </a:rPr>
              <a:t>Αφορά την υπερδιαφραγματική εξάπλωση του λεμφώματος</a:t>
            </a:r>
            <a:r>
              <a:rPr lang="en-US" sz="1800" b="1" u="sng" dirty="0">
                <a:solidFill>
                  <a:schemeClr val="accent2">
                    <a:lumMod val="50000"/>
                  </a:schemeClr>
                </a:solidFill>
              </a:rPr>
              <a:t>.</a:t>
            </a:r>
          </a:p>
          <a:p>
            <a:pPr marL="342900" indent="-342900">
              <a:buFont typeface="Wingdings" panose="05000000000000000000" pitchFamily="2" charset="2"/>
              <a:buChar char="ü"/>
            </a:pPr>
            <a:r>
              <a:rPr lang="el-GR" sz="1800" dirty="0">
                <a:solidFill>
                  <a:schemeClr val="accent2">
                    <a:lumMod val="50000"/>
                  </a:schemeClr>
                </a:solidFill>
              </a:rPr>
              <a:t>Η ακτινοβολία δίδεται σε μια μεγάλη περιοχή του τραχήλου, του στήθους και της μασχάλης για να καλύψει περιοχές λεμφαδένων στον άνω μισό του σώματος.</a:t>
            </a:r>
          </a:p>
          <a:p>
            <a:pPr marL="342900" indent="-342900">
              <a:buFont typeface="Wingdings" panose="05000000000000000000" pitchFamily="2" charset="2"/>
              <a:buChar char="ü"/>
            </a:pPr>
            <a:r>
              <a:rPr lang="el-GR" sz="1800" dirty="0">
                <a:solidFill>
                  <a:schemeClr val="accent2">
                    <a:lumMod val="50000"/>
                  </a:schemeClr>
                </a:solidFill>
              </a:rPr>
              <a:t> Τοποθέτηση του ασθενούς είναι ύπτια .Ο λαιμός είναι σε υπερέκταση και τα χέρια στη μέση. Χρησιμοποιείται η τεχνική</a:t>
            </a:r>
            <a:r>
              <a:rPr lang="en-GB" sz="1800" dirty="0">
                <a:solidFill>
                  <a:schemeClr val="accent2">
                    <a:lumMod val="50000"/>
                  </a:schemeClr>
                </a:solidFill>
              </a:rPr>
              <a:t> SSD ( Source to surface distance) </a:t>
            </a:r>
            <a:r>
              <a:rPr lang="el-GR" sz="1800" dirty="0">
                <a:solidFill>
                  <a:schemeClr val="accent2">
                    <a:lumMod val="50000"/>
                  </a:schemeClr>
                </a:solidFill>
              </a:rPr>
              <a:t>ή</a:t>
            </a:r>
            <a:r>
              <a:rPr lang="en-GB" sz="1800" dirty="0">
                <a:solidFill>
                  <a:schemeClr val="accent2">
                    <a:lumMod val="50000"/>
                  </a:schemeClr>
                </a:solidFill>
              </a:rPr>
              <a:t> SAD ( Source to axis distance) </a:t>
            </a:r>
            <a:r>
              <a:rPr lang="el-GR" sz="1800" dirty="0">
                <a:solidFill>
                  <a:schemeClr val="accent2">
                    <a:lumMod val="50000"/>
                  </a:schemeClr>
                </a:solidFill>
              </a:rPr>
              <a:t>τεχνική</a:t>
            </a:r>
            <a:r>
              <a:rPr lang="en-GB" sz="1800" dirty="0">
                <a:solidFill>
                  <a:schemeClr val="accent2">
                    <a:lumMod val="50000"/>
                  </a:schemeClr>
                </a:solidFill>
              </a:rPr>
              <a:t>. </a:t>
            </a:r>
            <a:endParaRPr lang="el-GR" sz="1800" dirty="0">
              <a:solidFill>
                <a:schemeClr val="accent2">
                  <a:lumMod val="50000"/>
                </a:schemeClr>
              </a:solidFill>
            </a:endParaRPr>
          </a:p>
          <a:p>
            <a:pPr marL="342900" indent="-342900">
              <a:buFont typeface="Wingdings" panose="05000000000000000000" pitchFamily="2" charset="2"/>
              <a:buChar char="ü"/>
            </a:pPr>
            <a:r>
              <a:rPr lang="el-GR" sz="1800" dirty="0">
                <a:solidFill>
                  <a:schemeClr val="accent2">
                    <a:lumMod val="50000"/>
                  </a:schemeClr>
                </a:solidFill>
              </a:rPr>
              <a:t>Προστατευτικά μπλοκ τοποθετούνται με σκοπό την προστασία παρακείμενων υγιών ιστών (πνεύμονες ,καρδιά </a:t>
            </a:r>
            <a:r>
              <a:rPr lang="el-GR" sz="1800" dirty="0" err="1">
                <a:solidFill>
                  <a:schemeClr val="accent2">
                    <a:lumMod val="50000"/>
                  </a:schemeClr>
                </a:solidFill>
              </a:rPr>
              <a:t>κ.α</a:t>
            </a:r>
            <a:r>
              <a:rPr lang="el-GR" sz="1800" dirty="0">
                <a:solidFill>
                  <a:schemeClr val="accent2">
                    <a:lumMod val="50000"/>
                  </a:schemeClr>
                </a:solidFill>
              </a:rPr>
              <a:t>)</a:t>
            </a:r>
          </a:p>
          <a:p>
            <a:pPr marL="342900" indent="-342900">
              <a:buFont typeface="Wingdings" panose="05000000000000000000" pitchFamily="2" charset="2"/>
              <a:buChar char="ü"/>
            </a:pPr>
            <a:r>
              <a:rPr lang="el-GR" sz="1800" dirty="0">
                <a:solidFill>
                  <a:schemeClr val="accent2">
                    <a:lumMod val="50000"/>
                  </a:schemeClr>
                </a:solidFill>
              </a:rPr>
              <a:t> Συνολικά  η χορηγούμενη δόση στο πεδίο μανδύα 30-36 </a:t>
            </a:r>
            <a:r>
              <a:rPr lang="el-GR" sz="1800" dirty="0" err="1">
                <a:solidFill>
                  <a:schemeClr val="accent2">
                    <a:lumMod val="50000"/>
                  </a:schemeClr>
                </a:solidFill>
              </a:rPr>
              <a:t>Gy</a:t>
            </a:r>
            <a:r>
              <a:rPr lang="el-GR" sz="1800" dirty="0">
                <a:solidFill>
                  <a:schemeClr val="accent2">
                    <a:lumMod val="50000"/>
                  </a:schemeClr>
                </a:solidFill>
              </a:rPr>
              <a:t> και 36-44 </a:t>
            </a:r>
            <a:r>
              <a:rPr lang="el-GR" sz="1800" dirty="0" err="1">
                <a:solidFill>
                  <a:schemeClr val="accent2">
                    <a:lumMod val="50000"/>
                  </a:schemeClr>
                </a:solidFill>
              </a:rPr>
              <a:t>Gy</a:t>
            </a:r>
            <a:r>
              <a:rPr lang="el-GR" sz="1800" dirty="0">
                <a:solidFill>
                  <a:schemeClr val="accent2">
                    <a:lumMod val="50000"/>
                  </a:schemeClr>
                </a:solidFill>
              </a:rPr>
              <a:t> σε μεγάλο φορτίο της νόσου.</a:t>
            </a:r>
          </a:p>
          <a:p>
            <a:pPr marL="342900" indent="-342900">
              <a:buFont typeface="Wingdings" panose="05000000000000000000" pitchFamily="2" charset="2"/>
              <a:buChar char="ü"/>
            </a:pPr>
            <a:endParaRPr lang="el-GR" sz="1800" dirty="0">
              <a:solidFill>
                <a:schemeClr val="accent2">
                  <a:lumMod val="50000"/>
                </a:schemeClr>
              </a:solidFill>
            </a:endParaRPr>
          </a:p>
          <a:p>
            <a:endParaRPr lang="el-GR" dirty="0"/>
          </a:p>
        </p:txBody>
      </p:sp>
      <p:pic>
        <p:nvPicPr>
          <p:cNvPr id="4" name="Εικόνα 3">
            <a:extLst>
              <a:ext uri="{FF2B5EF4-FFF2-40B4-BE49-F238E27FC236}">
                <a16:creationId xmlns:a16="http://schemas.microsoft.com/office/drawing/2014/main" id="{08146410-359F-447C-914C-87B9FF9C7C6D}"/>
              </a:ext>
            </a:extLst>
          </p:cNvPr>
          <p:cNvPicPr>
            <a:picLocks noChangeAspect="1"/>
          </p:cNvPicPr>
          <p:nvPr/>
        </p:nvPicPr>
        <p:blipFill rotWithShape="1">
          <a:blip r:embed="rId3"/>
          <a:srcRect l="26861" t="26640" r="27579" b="28952"/>
          <a:stretch/>
        </p:blipFill>
        <p:spPr>
          <a:xfrm>
            <a:off x="8429624" y="4643434"/>
            <a:ext cx="3762375" cy="2214565"/>
          </a:xfrm>
          <a:prstGeom prst="rect">
            <a:avLst/>
          </a:prstGeom>
        </p:spPr>
      </p:pic>
    </p:spTree>
    <p:extLst>
      <p:ext uri="{BB962C8B-B14F-4D97-AF65-F5344CB8AC3E}">
        <p14:creationId xmlns:p14="http://schemas.microsoft.com/office/powerpoint/2010/main" val="20553584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5F9E9C3-748D-4F7F-BFF3-9625E6CA144A}"/>
              </a:ext>
            </a:extLst>
          </p:cNvPr>
          <p:cNvSpPr>
            <a:spLocks noGrp="1"/>
          </p:cNvSpPr>
          <p:nvPr>
            <p:ph idx="1"/>
          </p:nvPr>
        </p:nvSpPr>
        <p:spPr>
          <a:xfrm>
            <a:off x="912451" y="295275"/>
            <a:ext cx="4802549" cy="7111928"/>
          </a:xfrm>
        </p:spPr>
        <p:txBody>
          <a:bodyPr>
            <a:normAutofit/>
          </a:bodyPr>
          <a:lstStyle/>
          <a:p>
            <a:pPr marL="0" lvl="0" indent="0">
              <a:buNone/>
            </a:pPr>
            <a:r>
              <a:rPr lang="el-GR" u="sng" dirty="0">
                <a:solidFill>
                  <a:schemeClr val="accent2">
                    <a:lumMod val="50000"/>
                  </a:schemeClr>
                </a:solidFill>
              </a:rPr>
              <a:t>Υποκατηγορίες πεδίου:</a:t>
            </a:r>
          </a:p>
          <a:p>
            <a:pPr lvl="0">
              <a:buFont typeface="Wingdings" panose="05000000000000000000" pitchFamily="2" charset="2"/>
              <a:buChar char="Ø"/>
            </a:pPr>
            <a:r>
              <a:rPr lang="el-GR" dirty="0">
                <a:solidFill>
                  <a:schemeClr val="accent2">
                    <a:lumMod val="50000"/>
                  </a:schemeClr>
                </a:solidFill>
              </a:rPr>
              <a:t>Το πεδίο υψηλού μανδύα περιλαμβάνει τη θεραπεία των ανώτερων τραχηλικών λεμφαδένων και του δακτυλίου </a:t>
            </a:r>
            <a:r>
              <a:rPr lang="el-GR" dirty="0" err="1">
                <a:solidFill>
                  <a:schemeClr val="accent2">
                    <a:lumMod val="50000"/>
                  </a:schemeClr>
                </a:solidFill>
              </a:rPr>
              <a:t>Waldeyer</a:t>
            </a:r>
            <a:r>
              <a:rPr lang="el-GR" dirty="0">
                <a:solidFill>
                  <a:schemeClr val="accent2">
                    <a:lumMod val="50000"/>
                  </a:schemeClr>
                </a:solidFill>
              </a:rPr>
              <a:t> συμπεριλαμβανομένου του πεδίου αμυγδαλής.</a:t>
            </a:r>
          </a:p>
          <a:p>
            <a:pPr lvl="0">
              <a:buFont typeface="Wingdings" panose="05000000000000000000" pitchFamily="2" charset="2"/>
              <a:buChar char="Ø"/>
            </a:pPr>
            <a:r>
              <a:rPr lang="el-GR" dirty="0">
                <a:solidFill>
                  <a:schemeClr val="accent2">
                    <a:lumMod val="50000"/>
                  </a:schemeClr>
                </a:solidFill>
              </a:rPr>
              <a:t>Πεδίο πρόσθιου ωτιαίου-Preauricular Field όταν υπάρχει προσβολή των λεμφαδένων προ του ωτός ή όταν οι άνω τραχηλικοί λεμφαδένες προσβάλλονται και το θεραπευτικό πλάνο περιέχει μονό ΑΚΘ.</a:t>
            </a:r>
          </a:p>
          <a:p>
            <a:pPr lvl="0">
              <a:buFont typeface="Wingdings" panose="05000000000000000000" pitchFamily="2" charset="2"/>
              <a:buChar char="Ø"/>
            </a:pPr>
            <a:r>
              <a:rPr lang="el-GR" dirty="0">
                <a:solidFill>
                  <a:schemeClr val="accent2">
                    <a:lumMod val="50000"/>
                  </a:schemeClr>
                </a:solidFill>
              </a:rPr>
              <a:t>Mini-</a:t>
            </a:r>
            <a:r>
              <a:rPr lang="el-GR" dirty="0" err="1">
                <a:solidFill>
                  <a:schemeClr val="accent2">
                    <a:lumMod val="50000"/>
                  </a:schemeClr>
                </a:solidFill>
              </a:rPr>
              <a:t>mantle</a:t>
            </a:r>
            <a:r>
              <a:rPr lang="el-GR" dirty="0">
                <a:solidFill>
                  <a:schemeClr val="accent2">
                    <a:lumMod val="50000"/>
                  </a:schemeClr>
                </a:solidFill>
              </a:rPr>
              <a:t>-Μεσαίο αφορά τους κατώτερους τραχηλικούς και το ανώτερο </a:t>
            </a:r>
            <a:r>
              <a:rPr lang="el-GR" dirty="0" err="1">
                <a:solidFill>
                  <a:schemeClr val="accent2">
                    <a:lumMod val="50000"/>
                  </a:schemeClr>
                </a:solidFill>
              </a:rPr>
              <a:t>μεσοθωράκιο</a:t>
            </a:r>
            <a:r>
              <a:rPr lang="el-GR" dirty="0">
                <a:solidFill>
                  <a:schemeClr val="accent2">
                    <a:lumMod val="50000"/>
                  </a:schemeClr>
                </a:solidFill>
              </a:rPr>
              <a:t> μέχρι το διχασμό της τραχείας. </a:t>
            </a:r>
          </a:p>
          <a:p>
            <a:pPr lvl="0">
              <a:buFont typeface="Wingdings" panose="05000000000000000000" pitchFamily="2" charset="2"/>
              <a:buChar char="Ø"/>
            </a:pPr>
            <a:endParaRPr lang="el-GR" b="1" dirty="0">
              <a:solidFill>
                <a:schemeClr val="accent2">
                  <a:lumMod val="75000"/>
                </a:schemeClr>
              </a:solidFill>
            </a:endParaRPr>
          </a:p>
        </p:txBody>
      </p:sp>
      <p:pic>
        <p:nvPicPr>
          <p:cNvPr id="4" name="Εικόνα 3">
            <a:extLst>
              <a:ext uri="{FF2B5EF4-FFF2-40B4-BE49-F238E27FC236}">
                <a16:creationId xmlns:a16="http://schemas.microsoft.com/office/drawing/2014/main" id="{BDC984D9-95C4-4A5C-AFB7-2D8A81A9A2B4}"/>
              </a:ext>
            </a:extLst>
          </p:cNvPr>
          <p:cNvPicPr>
            <a:picLocks noChangeAspect="1"/>
          </p:cNvPicPr>
          <p:nvPr/>
        </p:nvPicPr>
        <p:blipFill>
          <a:blip r:embed="rId2"/>
          <a:stretch>
            <a:fillRect/>
          </a:stretch>
        </p:blipFill>
        <p:spPr>
          <a:xfrm>
            <a:off x="6096000" y="773572"/>
            <a:ext cx="5183549" cy="4518990"/>
          </a:xfrm>
          <a:prstGeom prst="rect">
            <a:avLst/>
          </a:prstGeom>
          <a:solidFill>
            <a:schemeClr val="accent1">
              <a:alpha val="39000"/>
            </a:schemeClr>
          </a:solidFill>
          <a:ln>
            <a:solidFill>
              <a:schemeClr val="accent1"/>
            </a:solidFill>
          </a:ln>
          <a:effectLst>
            <a:outerShdw blurRad="177800" dist="165100" dir="4980000" sx="108000" sy="108000" algn="ctr" rotWithShape="0">
              <a:schemeClr val="accent1">
                <a:lumMod val="40000"/>
                <a:lumOff val="60000"/>
                <a:alpha val="43000"/>
              </a:schemeClr>
            </a:outerShdw>
            <a:reflection endPos="0" dist="50800" dir="5400000" sy="-100000" algn="bl" rotWithShape="0"/>
          </a:effectLst>
        </p:spPr>
      </p:pic>
    </p:spTree>
    <p:extLst>
      <p:ext uri="{BB962C8B-B14F-4D97-AF65-F5344CB8AC3E}">
        <p14:creationId xmlns:p14="http://schemas.microsoft.com/office/powerpoint/2010/main" val="150163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E88F4025-5317-45FE-B5AD-DA7677D1D1F4}"/>
              </a:ext>
            </a:extLst>
          </p:cNvPr>
          <p:cNvPicPr>
            <a:picLocks noChangeAspect="1"/>
          </p:cNvPicPr>
          <p:nvPr/>
        </p:nvPicPr>
        <p:blipFill>
          <a:blip r:embed="rId3"/>
          <a:stretch>
            <a:fillRect/>
          </a:stretch>
        </p:blipFill>
        <p:spPr>
          <a:xfrm>
            <a:off x="791503" y="520726"/>
            <a:ext cx="7803858" cy="5542670"/>
          </a:xfrm>
          <a:prstGeom prst="rect">
            <a:avLst/>
          </a:prstGeom>
        </p:spPr>
      </p:pic>
    </p:spTree>
    <p:extLst>
      <p:ext uri="{BB962C8B-B14F-4D97-AF65-F5344CB8AC3E}">
        <p14:creationId xmlns:p14="http://schemas.microsoft.com/office/powerpoint/2010/main" val="1464550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1289354-CD6D-4072-A7E6-F87F9532A70E}"/>
              </a:ext>
            </a:extLst>
          </p:cNvPr>
          <p:cNvSpPr>
            <a:spLocks noGrp="1"/>
          </p:cNvSpPr>
          <p:nvPr>
            <p:ph type="title"/>
          </p:nvPr>
        </p:nvSpPr>
        <p:spPr>
          <a:xfrm>
            <a:off x="1" y="38638"/>
            <a:ext cx="8882116" cy="669576"/>
          </a:xfrm>
        </p:spPr>
        <p:txBody>
          <a:bodyPr>
            <a:noAutofit/>
          </a:bodyPr>
          <a:lstStyle/>
          <a:p>
            <a:r>
              <a:rPr lang="el-GR" u="sng" dirty="0"/>
              <a:t>Πεδίο Ανεστραμμένου Υ</a:t>
            </a:r>
            <a:br>
              <a:rPr lang="el-GR" u="sng" dirty="0"/>
            </a:br>
            <a:endParaRPr lang="el-GR" u="sng" dirty="0"/>
          </a:p>
        </p:txBody>
      </p:sp>
      <p:sp>
        <p:nvSpPr>
          <p:cNvPr id="3" name="Θέση περιεχομένου 2">
            <a:extLst>
              <a:ext uri="{FF2B5EF4-FFF2-40B4-BE49-F238E27FC236}">
                <a16:creationId xmlns:a16="http://schemas.microsoft.com/office/drawing/2014/main" id="{19FEB08E-C989-430A-9900-A794CEC707BB}"/>
              </a:ext>
            </a:extLst>
          </p:cNvPr>
          <p:cNvSpPr>
            <a:spLocks noGrp="1"/>
          </p:cNvSpPr>
          <p:nvPr>
            <p:ph idx="1"/>
          </p:nvPr>
        </p:nvSpPr>
        <p:spPr>
          <a:xfrm>
            <a:off x="990600" y="746727"/>
            <a:ext cx="10810875" cy="5539773"/>
          </a:xfrm>
        </p:spPr>
        <p:txBody>
          <a:bodyPr>
            <a:normAutofit/>
          </a:bodyPr>
          <a:lstStyle/>
          <a:p>
            <a:pPr>
              <a:buFont typeface="Wingdings" panose="05000000000000000000" pitchFamily="2" charset="2"/>
              <a:buChar char="q"/>
            </a:pPr>
            <a:endParaRPr lang="el-GR" b="1" u="sng" dirty="0"/>
          </a:p>
          <a:p>
            <a:pPr marL="0" indent="0">
              <a:buNone/>
            </a:pPr>
            <a:r>
              <a:rPr lang="el-GR" b="1" u="sng" dirty="0"/>
              <a:t> </a:t>
            </a:r>
            <a:r>
              <a:rPr lang="el-GR" b="1" u="sng" dirty="0">
                <a:solidFill>
                  <a:schemeClr val="accent2">
                    <a:lumMod val="50000"/>
                  </a:schemeClr>
                </a:solidFill>
              </a:rPr>
              <a:t>Αφορά </a:t>
            </a:r>
            <a:r>
              <a:rPr lang="el-GR" b="1" u="sng" dirty="0" err="1">
                <a:solidFill>
                  <a:schemeClr val="accent2">
                    <a:lumMod val="50000"/>
                  </a:schemeClr>
                </a:solidFill>
              </a:rPr>
              <a:t>υποδιαφραγματικές</a:t>
            </a:r>
            <a:r>
              <a:rPr lang="el-GR" b="1" u="sng" dirty="0">
                <a:solidFill>
                  <a:schemeClr val="accent2">
                    <a:lumMod val="50000"/>
                  </a:schemeClr>
                </a:solidFill>
              </a:rPr>
              <a:t> εκδηλώσεις όταν οι πυελικοί και </a:t>
            </a:r>
            <a:r>
              <a:rPr lang="el-GR" b="1" u="sng" dirty="0" err="1">
                <a:solidFill>
                  <a:schemeClr val="accent2">
                    <a:lumMod val="50000"/>
                  </a:schemeClr>
                </a:solidFill>
              </a:rPr>
              <a:t>παρααορτικοί</a:t>
            </a:r>
            <a:r>
              <a:rPr lang="el-GR" b="1" u="sng" dirty="0">
                <a:solidFill>
                  <a:schemeClr val="accent2">
                    <a:lumMod val="50000"/>
                  </a:schemeClr>
                </a:solidFill>
              </a:rPr>
              <a:t> λεμφαδένες απαιτούν θεραπεία.</a:t>
            </a:r>
          </a:p>
          <a:p>
            <a:pPr>
              <a:buFont typeface="Wingdings" panose="05000000000000000000" pitchFamily="2" charset="2"/>
              <a:buChar char="q"/>
            </a:pPr>
            <a:r>
              <a:rPr lang="el-GR" dirty="0">
                <a:solidFill>
                  <a:schemeClr val="accent2">
                    <a:lumMod val="50000"/>
                  </a:schemeClr>
                </a:solidFill>
              </a:rPr>
              <a:t> Το πυελικό πεδίο περιλαμβάνει τους παραορτικούς, τους  λαγόνιους  και τους βουβωνικούς λεμφαδένες.</a:t>
            </a:r>
          </a:p>
          <a:p>
            <a:pPr>
              <a:buFont typeface="Wingdings" panose="05000000000000000000" pitchFamily="2" charset="2"/>
              <a:buChar char="q"/>
            </a:pPr>
            <a:r>
              <a:rPr lang="el-GR" dirty="0">
                <a:solidFill>
                  <a:schemeClr val="accent2">
                    <a:lumMod val="50000"/>
                  </a:schemeClr>
                </a:solidFill>
              </a:rPr>
              <a:t>Τα πλάγια όρια του πεδίου πρέπει να είναι τέτοια ώστε να συμπεριλαμβάνονται οι λαγόνιοι λεμφαδένες  όπως αυτό καθορίζεται από την  </a:t>
            </a:r>
            <a:r>
              <a:rPr lang="en-US" dirty="0">
                <a:solidFill>
                  <a:schemeClr val="accent2">
                    <a:lumMod val="50000"/>
                  </a:schemeClr>
                </a:solidFill>
              </a:rPr>
              <a:t>CT </a:t>
            </a:r>
            <a:r>
              <a:rPr lang="el-GR" dirty="0">
                <a:solidFill>
                  <a:schemeClr val="accent2">
                    <a:lumMod val="50000"/>
                  </a:schemeClr>
                </a:solidFill>
              </a:rPr>
              <a:t> με διάστημα (</a:t>
            </a:r>
            <a:r>
              <a:rPr lang="en-GB" dirty="0">
                <a:solidFill>
                  <a:schemeClr val="accent2">
                    <a:lumMod val="50000"/>
                  </a:schemeClr>
                </a:solidFill>
              </a:rPr>
              <a:t>margin</a:t>
            </a:r>
            <a:r>
              <a:rPr lang="el-GR" dirty="0">
                <a:solidFill>
                  <a:schemeClr val="accent2">
                    <a:lumMod val="50000"/>
                  </a:schemeClr>
                </a:solidFill>
              </a:rPr>
              <a:t>) 0,5 </a:t>
            </a:r>
            <a:r>
              <a:rPr lang="en-GB" dirty="0">
                <a:solidFill>
                  <a:schemeClr val="accent2">
                    <a:lumMod val="50000"/>
                  </a:schemeClr>
                </a:solidFill>
              </a:rPr>
              <a:t>cm</a:t>
            </a:r>
            <a:r>
              <a:rPr lang="el-GR" dirty="0">
                <a:solidFill>
                  <a:schemeClr val="accent2">
                    <a:lumMod val="50000"/>
                  </a:schemeClr>
                </a:solidFill>
              </a:rPr>
              <a:t> γύρω από τους λεμφαδένες αυτούς.</a:t>
            </a:r>
          </a:p>
          <a:p>
            <a:pPr>
              <a:buFont typeface="Wingdings" panose="05000000000000000000" pitchFamily="2" charset="2"/>
              <a:buChar char="q"/>
            </a:pPr>
            <a:r>
              <a:rPr lang="el-GR" dirty="0">
                <a:solidFill>
                  <a:schemeClr val="accent2">
                    <a:lumMod val="50000"/>
                  </a:schemeClr>
                </a:solidFill>
              </a:rPr>
              <a:t>Το κατώτερο όριο καθορίζεται με ψηλάφηση ώστε να εμπεριέχει τους βουβωνικούς λεμφαδένες το οποίο με ακτινολογική απεικόνιση μπορεί να βρίσκεται στο κατώτερο όριο του ελάσσονα τροχαντήρα.</a:t>
            </a:r>
          </a:p>
          <a:p>
            <a:pPr>
              <a:buFont typeface="Wingdings" panose="05000000000000000000" pitchFamily="2" charset="2"/>
              <a:buChar char="q"/>
            </a:pPr>
            <a:r>
              <a:rPr lang="el-GR" dirty="0">
                <a:solidFill>
                  <a:schemeClr val="accent2">
                    <a:lumMod val="50000"/>
                  </a:schemeClr>
                </a:solidFill>
              </a:rPr>
              <a:t>Απαιτείται προσεκτικό </a:t>
            </a:r>
            <a:r>
              <a:rPr lang="en-GB" dirty="0">
                <a:solidFill>
                  <a:schemeClr val="accent2">
                    <a:lumMod val="50000"/>
                  </a:schemeClr>
                </a:solidFill>
              </a:rPr>
              <a:t>blocking</a:t>
            </a:r>
            <a:r>
              <a:rPr lang="el-GR" dirty="0">
                <a:solidFill>
                  <a:schemeClr val="accent2">
                    <a:lumMod val="50000"/>
                  </a:schemeClr>
                </a:solidFill>
              </a:rPr>
              <a:t> με σκοπό την προστασία υγιών οργάνων (κυρίως ωοθηκών και </a:t>
            </a:r>
            <a:r>
              <a:rPr lang="el-GR" dirty="0" err="1">
                <a:solidFill>
                  <a:schemeClr val="accent2">
                    <a:lumMod val="50000"/>
                  </a:schemeClr>
                </a:solidFill>
              </a:rPr>
              <a:t>όρχεων</a:t>
            </a:r>
            <a:r>
              <a:rPr lang="el-GR" dirty="0">
                <a:solidFill>
                  <a:schemeClr val="accent2">
                    <a:lumMod val="50000"/>
                  </a:schemeClr>
                </a:solidFill>
              </a:rPr>
              <a:t>, νεφρών) .</a:t>
            </a:r>
          </a:p>
          <a:p>
            <a:pPr marL="0" indent="0">
              <a:buNone/>
            </a:pPr>
            <a:endParaRPr lang="el-GR" dirty="0"/>
          </a:p>
          <a:p>
            <a:pPr>
              <a:buFont typeface="Wingdings" panose="05000000000000000000" pitchFamily="2" charset="2"/>
              <a:buChar char="q"/>
            </a:pPr>
            <a:endParaRPr lang="el-GR" b="1" dirty="0"/>
          </a:p>
        </p:txBody>
      </p:sp>
    </p:spTree>
    <p:extLst>
      <p:ext uri="{BB962C8B-B14F-4D97-AF65-F5344CB8AC3E}">
        <p14:creationId xmlns:p14="http://schemas.microsoft.com/office/powerpoint/2010/main" val="40416339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FE68386-098F-4CD8-9B3F-39BC0B7B5049}"/>
              </a:ext>
            </a:extLst>
          </p:cNvPr>
          <p:cNvSpPr>
            <a:spLocks noGrp="1"/>
          </p:cNvSpPr>
          <p:nvPr>
            <p:ph idx="1"/>
          </p:nvPr>
        </p:nvSpPr>
        <p:spPr>
          <a:xfrm>
            <a:off x="1247774" y="185737"/>
            <a:ext cx="7391401" cy="1662113"/>
          </a:xfrm>
        </p:spPr>
        <p:txBody>
          <a:bodyPr>
            <a:normAutofit/>
          </a:bodyPr>
          <a:lstStyle/>
          <a:p>
            <a:pPr marL="0" indent="0">
              <a:buNone/>
            </a:pPr>
            <a:r>
              <a:rPr lang="el-GR" sz="4000" dirty="0">
                <a:solidFill>
                  <a:schemeClr val="accent2">
                    <a:lumMod val="50000"/>
                  </a:schemeClr>
                </a:solidFill>
              </a:rPr>
              <a:t>Πεδίο Αναστραμμένου Υ  </a:t>
            </a:r>
          </a:p>
        </p:txBody>
      </p:sp>
      <p:pic>
        <p:nvPicPr>
          <p:cNvPr id="4" name="Εικόνα 3">
            <a:extLst>
              <a:ext uri="{FF2B5EF4-FFF2-40B4-BE49-F238E27FC236}">
                <a16:creationId xmlns:a16="http://schemas.microsoft.com/office/drawing/2014/main" id="{42A23C53-333C-4090-9EB5-F6D869E39A29}"/>
              </a:ext>
            </a:extLst>
          </p:cNvPr>
          <p:cNvPicPr>
            <a:picLocks noChangeAspect="1"/>
          </p:cNvPicPr>
          <p:nvPr/>
        </p:nvPicPr>
        <p:blipFill>
          <a:blip r:embed="rId3"/>
          <a:stretch>
            <a:fillRect/>
          </a:stretch>
        </p:blipFill>
        <p:spPr>
          <a:xfrm>
            <a:off x="318478" y="2183661"/>
            <a:ext cx="5282222" cy="3683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Εικόνα 4">
            <a:extLst>
              <a:ext uri="{FF2B5EF4-FFF2-40B4-BE49-F238E27FC236}">
                <a16:creationId xmlns:a16="http://schemas.microsoft.com/office/drawing/2014/main" id="{A906A44C-C531-4D71-AFAA-BA1239D68562}"/>
              </a:ext>
            </a:extLst>
          </p:cNvPr>
          <p:cNvPicPr>
            <a:picLocks noChangeAspect="1"/>
          </p:cNvPicPr>
          <p:nvPr/>
        </p:nvPicPr>
        <p:blipFill>
          <a:blip r:embed="rId4"/>
          <a:stretch>
            <a:fillRect/>
          </a:stretch>
        </p:blipFill>
        <p:spPr>
          <a:xfrm>
            <a:off x="5810250" y="2183660"/>
            <a:ext cx="5067300" cy="36837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06119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2CD47DA-C1A2-4CF5-B048-D51217955362}"/>
              </a:ext>
            </a:extLst>
          </p:cNvPr>
          <p:cNvSpPr>
            <a:spLocks noGrp="1"/>
          </p:cNvSpPr>
          <p:nvPr>
            <p:ph type="title"/>
          </p:nvPr>
        </p:nvSpPr>
        <p:spPr>
          <a:xfrm>
            <a:off x="0" y="0"/>
            <a:ext cx="8686800" cy="600891"/>
          </a:xfrm>
        </p:spPr>
        <p:txBody>
          <a:bodyPr>
            <a:normAutofit fontScale="90000"/>
          </a:bodyPr>
          <a:lstStyle/>
          <a:p>
            <a:r>
              <a:rPr lang="el-GR" u="sng" dirty="0"/>
              <a:t>Ακτινοθεραπεία Περιορισμένου Πεδίου </a:t>
            </a:r>
          </a:p>
        </p:txBody>
      </p:sp>
      <p:sp>
        <p:nvSpPr>
          <p:cNvPr id="3" name="Θέση περιεχομένου 2">
            <a:extLst>
              <a:ext uri="{FF2B5EF4-FFF2-40B4-BE49-F238E27FC236}">
                <a16:creationId xmlns:a16="http://schemas.microsoft.com/office/drawing/2014/main" id="{5089A627-91C2-4B30-866F-1F4B82D60F1E}"/>
              </a:ext>
            </a:extLst>
          </p:cNvPr>
          <p:cNvSpPr>
            <a:spLocks noGrp="1"/>
          </p:cNvSpPr>
          <p:nvPr>
            <p:ph idx="1"/>
          </p:nvPr>
        </p:nvSpPr>
        <p:spPr>
          <a:xfrm>
            <a:off x="1162049" y="300445"/>
            <a:ext cx="10391775" cy="5687406"/>
          </a:xfrm>
        </p:spPr>
        <p:txBody>
          <a:bodyPr/>
          <a:lstStyle/>
          <a:p>
            <a:pPr marL="0" indent="0">
              <a:buNone/>
            </a:pPr>
            <a:endParaRPr lang="el-GR" dirty="0"/>
          </a:p>
          <a:p>
            <a:pPr>
              <a:buFont typeface="Wingdings" panose="05000000000000000000" pitchFamily="2" charset="2"/>
              <a:buChar char="Ø"/>
            </a:pPr>
            <a:r>
              <a:rPr lang="el-GR" dirty="0">
                <a:solidFill>
                  <a:schemeClr val="accent2">
                    <a:lumMod val="50000"/>
                  </a:schemeClr>
                </a:solidFill>
              </a:rPr>
              <a:t>Στο περιορισμένο πεδίο ανήκει το </a:t>
            </a:r>
            <a:r>
              <a:rPr lang="en-GB" dirty="0">
                <a:solidFill>
                  <a:schemeClr val="accent2">
                    <a:lumMod val="50000"/>
                  </a:schemeClr>
                </a:solidFill>
              </a:rPr>
              <a:t>IFRT</a:t>
            </a:r>
            <a:r>
              <a:rPr lang="el-GR" dirty="0">
                <a:solidFill>
                  <a:schemeClr val="accent2">
                    <a:lumMod val="50000"/>
                  </a:schemeClr>
                </a:solidFill>
              </a:rPr>
              <a:t>,</a:t>
            </a:r>
            <a:r>
              <a:rPr lang="en-GB" dirty="0">
                <a:solidFill>
                  <a:schemeClr val="accent2">
                    <a:lumMod val="50000"/>
                  </a:schemeClr>
                </a:solidFill>
              </a:rPr>
              <a:t>ISRT</a:t>
            </a:r>
            <a:r>
              <a:rPr lang="el-GR" dirty="0">
                <a:solidFill>
                  <a:schemeClr val="accent2">
                    <a:lumMod val="50000"/>
                  </a:schemeClr>
                </a:solidFill>
              </a:rPr>
              <a:t> και το </a:t>
            </a:r>
            <a:r>
              <a:rPr lang="en-GB" dirty="0">
                <a:solidFill>
                  <a:schemeClr val="accent2">
                    <a:lumMod val="50000"/>
                  </a:schemeClr>
                </a:solidFill>
              </a:rPr>
              <a:t>INRT</a:t>
            </a:r>
            <a:r>
              <a:rPr lang="el-GR" dirty="0">
                <a:solidFill>
                  <a:schemeClr val="accent2">
                    <a:lumMod val="50000"/>
                  </a:schemeClr>
                </a:solidFill>
              </a:rPr>
              <a:t> πεδίο. Μπορεί να περιλαμβάνει πέρα από τους διηθημένους λεμφαδένες ,περιοχές γύρω από αυτούς ή και ολόκληρη τη </a:t>
            </a:r>
            <a:r>
              <a:rPr lang="el-GR" dirty="0" err="1">
                <a:solidFill>
                  <a:schemeClr val="accent2">
                    <a:lumMod val="50000"/>
                  </a:schemeClr>
                </a:solidFill>
              </a:rPr>
              <a:t>λεμφαδενική</a:t>
            </a:r>
            <a:r>
              <a:rPr lang="el-GR" dirty="0">
                <a:solidFill>
                  <a:schemeClr val="accent2">
                    <a:lumMod val="50000"/>
                  </a:schemeClr>
                </a:solidFill>
              </a:rPr>
              <a:t> ομάδα.</a:t>
            </a:r>
          </a:p>
          <a:p>
            <a:pPr>
              <a:buFont typeface="Wingdings" panose="05000000000000000000" pitchFamily="2" charset="2"/>
              <a:buChar char="Ø"/>
            </a:pPr>
            <a:r>
              <a:rPr lang="el-GR" dirty="0">
                <a:solidFill>
                  <a:schemeClr val="accent2">
                    <a:lumMod val="50000"/>
                  </a:schemeClr>
                </a:solidFill>
              </a:rPr>
              <a:t>Πλέον </a:t>
            </a:r>
            <a:r>
              <a:rPr lang="el-GR" u="sng" dirty="0">
                <a:solidFill>
                  <a:schemeClr val="accent2">
                    <a:lumMod val="50000"/>
                  </a:schemeClr>
                </a:solidFill>
              </a:rPr>
              <a:t>συνηθίζεται η επιλογή πλάνων με περιορισμένο πεδίο και σπάνια με εκτετα</a:t>
            </a:r>
            <a:r>
              <a:rPr lang="el-GR" dirty="0">
                <a:solidFill>
                  <a:schemeClr val="accent2">
                    <a:lumMod val="50000"/>
                  </a:schemeClr>
                </a:solidFill>
              </a:rPr>
              <a:t>μένο λόγω δυνατότητας μεγαλύτερης ακρίβειας κατά τον θεραπευτικό σχεδιασμό και μικρότερης ακτινικής επιβάρυνσης του εξεταζόμενου. </a:t>
            </a:r>
          </a:p>
          <a:p>
            <a:pPr>
              <a:buFont typeface="Wingdings" panose="05000000000000000000" pitchFamily="2" charset="2"/>
              <a:buChar char="Ø"/>
            </a:pPr>
            <a:r>
              <a:rPr lang="el-GR" dirty="0">
                <a:solidFill>
                  <a:schemeClr val="accent2">
                    <a:lumMod val="50000"/>
                  </a:schemeClr>
                </a:solidFill>
              </a:rPr>
              <a:t>Τέλος ο  περιορισμός των πεδίων ακτινοβολίας  επιτάσσει επιπρόσθετους ποιοτικούς ελέγχους και θεραπευτικούς αλγορίθμους ώστε να διασφαλίζεται ότι στα μικρά πεδία ακτινοθεραπείας συμπεριλαμβάνεται πάντα η νόσος με ικανό περιθώριο. </a:t>
            </a:r>
          </a:p>
          <a:p>
            <a:pPr>
              <a:buFont typeface="Wingdings" panose="05000000000000000000" pitchFamily="2" charset="2"/>
              <a:buChar char="Ø"/>
            </a:pPr>
            <a:r>
              <a:rPr lang="el-GR" dirty="0">
                <a:solidFill>
                  <a:schemeClr val="accent2">
                    <a:lumMod val="50000"/>
                  </a:schemeClr>
                </a:solidFill>
              </a:rPr>
              <a:t>Έχει ελάχιστη τοξικότητα και εφαρμόζεται στην πλειοψηφία των ασθενών</a:t>
            </a:r>
            <a:r>
              <a:rPr lang="en-US" dirty="0">
                <a:solidFill>
                  <a:schemeClr val="accent2">
                    <a:lumMod val="50000"/>
                  </a:schemeClr>
                </a:solidFill>
              </a:rPr>
              <a:t>.</a:t>
            </a:r>
            <a:endParaRPr lang="el-GR" dirty="0">
              <a:solidFill>
                <a:schemeClr val="accent2">
                  <a:lumMod val="50000"/>
                </a:schemeClr>
              </a:solidFill>
            </a:endParaRPr>
          </a:p>
          <a:p>
            <a:pPr marL="0" indent="0">
              <a:buNone/>
            </a:pPr>
            <a:endParaRPr lang="el-GR" dirty="0">
              <a:solidFill>
                <a:schemeClr val="accent2">
                  <a:lumMod val="75000"/>
                </a:schemeClr>
              </a:solidFill>
            </a:endParaRPr>
          </a:p>
          <a:p>
            <a:pPr marL="0" indent="0">
              <a:buNone/>
            </a:pPr>
            <a:endParaRPr lang="el-GR" dirty="0">
              <a:solidFill>
                <a:schemeClr val="accent2">
                  <a:lumMod val="75000"/>
                </a:schemeClr>
              </a:solidFill>
            </a:endParaRPr>
          </a:p>
        </p:txBody>
      </p:sp>
      <p:pic>
        <p:nvPicPr>
          <p:cNvPr id="4" name="Εικόνα 3">
            <a:extLst>
              <a:ext uri="{FF2B5EF4-FFF2-40B4-BE49-F238E27FC236}">
                <a16:creationId xmlns:a16="http://schemas.microsoft.com/office/drawing/2014/main" id="{27B9D927-7336-4D17-A7B6-096946929BA9}"/>
              </a:ext>
            </a:extLst>
          </p:cNvPr>
          <p:cNvPicPr>
            <a:picLocks noChangeAspect="1"/>
          </p:cNvPicPr>
          <p:nvPr/>
        </p:nvPicPr>
        <p:blipFill>
          <a:blip r:embed="rId3"/>
          <a:stretch>
            <a:fillRect/>
          </a:stretch>
        </p:blipFill>
        <p:spPr>
          <a:xfrm>
            <a:off x="2869130" y="4501662"/>
            <a:ext cx="6072740" cy="2356338"/>
          </a:xfrm>
          <a:prstGeom prst="rect">
            <a:avLst/>
          </a:prstGeom>
        </p:spPr>
      </p:pic>
    </p:spTree>
    <p:extLst>
      <p:ext uri="{BB962C8B-B14F-4D97-AF65-F5344CB8AC3E}">
        <p14:creationId xmlns:p14="http://schemas.microsoft.com/office/powerpoint/2010/main" val="27728219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Ο Βρετανός που νίκησε το λέμφωμα">
            <a:extLst>
              <a:ext uri="{FF2B5EF4-FFF2-40B4-BE49-F238E27FC236}">
                <a16:creationId xmlns:a16="http://schemas.microsoft.com/office/drawing/2014/main" id="{BEC452F4-AB63-4ECC-ACB9-0767C35B162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87108" y="160020"/>
            <a:ext cx="6857146" cy="6697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8786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146339B-E7E2-42DA-9C48-4A8E99B85797}"/>
              </a:ext>
            </a:extLst>
          </p:cNvPr>
          <p:cNvSpPr>
            <a:spLocks noGrp="1"/>
          </p:cNvSpPr>
          <p:nvPr>
            <p:ph idx="1"/>
          </p:nvPr>
        </p:nvSpPr>
        <p:spPr>
          <a:xfrm>
            <a:off x="500432" y="52251"/>
            <a:ext cx="11510593" cy="2900763"/>
          </a:xfrm>
        </p:spPr>
        <p:txBody>
          <a:bodyPr/>
          <a:lstStyle/>
          <a:p>
            <a:pPr marL="0" indent="0">
              <a:buNone/>
            </a:pPr>
            <a:r>
              <a:rPr lang="el-GR" sz="3200" u="sng" dirty="0">
                <a:solidFill>
                  <a:schemeClr val="accent1">
                    <a:lumMod val="60000"/>
                    <a:lumOff val="40000"/>
                  </a:schemeClr>
                </a:solidFill>
              </a:rPr>
              <a:t> </a:t>
            </a:r>
            <a:r>
              <a:rPr lang="en-US" sz="3200" u="sng" dirty="0">
                <a:solidFill>
                  <a:schemeClr val="accent1">
                    <a:lumMod val="60000"/>
                    <a:lumOff val="40000"/>
                  </a:schemeClr>
                </a:solidFill>
              </a:rPr>
              <a:t>IFRT,ISRT,INRT</a:t>
            </a:r>
            <a:endParaRPr lang="el-GR" sz="3200" u="sng" dirty="0">
              <a:solidFill>
                <a:schemeClr val="accent1">
                  <a:lumMod val="60000"/>
                  <a:lumOff val="40000"/>
                </a:schemeClr>
              </a:solidFill>
            </a:endParaRPr>
          </a:p>
          <a:p>
            <a:r>
              <a:rPr lang="el-GR" b="1" dirty="0">
                <a:solidFill>
                  <a:schemeClr val="accent2">
                    <a:lumMod val="50000"/>
                  </a:schemeClr>
                </a:solidFill>
              </a:rPr>
              <a:t>Το πεδίο διηθημένων λεμφαδένων (</a:t>
            </a:r>
            <a:r>
              <a:rPr lang="en-US" b="1" dirty="0">
                <a:solidFill>
                  <a:schemeClr val="accent2">
                    <a:lumMod val="50000"/>
                  </a:schemeClr>
                </a:solidFill>
              </a:rPr>
              <a:t>IFRT</a:t>
            </a:r>
            <a:r>
              <a:rPr lang="el-GR" b="1" dirty="0">
                <a:solidFill>
                  <a:schemeClr val="accent2">
                    <a:lumMod val="50000"/>
                  </a:schemeClr>
                </a:solidFill>
              </a:rPr>
              <a:t>)</a:t>
            </a:r>
            <a:r>
              <a:rPr lang="en-US" b="1" dirty="0">
                <a:solidFill>
                  <a:schemeClr val="accent2">
                    <a:lumMod val="50000"/>
                  </a:schemeClr>
                </a:solidFill>
              </a:rPr>
              <a:t> </a:t>
            </a:r>
            <a:r>
              <a:rPr lang="en-US" dirty="0">
                <a:solidFill>
                  <a:schemeClr val="accent2">
                    <a:lumMod val="50000"/>
                  </a:schemeClr>
                </a:solidFill>
              </a:rPr>
              <a:t>,</a:t>
            </a:r>
            <a:r>
              <a:rPr lang="el-GR" dirty="0">
                <a:solidFill>
                  <a:schemeClr val="accent2">
                    <a:lumMod val="50000"/>
                  </a:schemeClr>
                </a:solidFill>
              </a:rPr>
              <a:t> αποτελεί τη πιο συχνά χρησιμοποιούμενη τεχνική και περιλαμβάνει τους διηθημένους λεμφαδένες πριν τη ΧΜΘ και ολόκληρη τη </a:t>
            </a:r>
            <a:r>
              <a:rPr lang="el-GR" dirty="0" err="1">
                <a:solidFill>
                  <a:schemeClr val="accent2">
                    <a:lumMod val="50000"/>
                  </a:schemeClr>
                </a:solidFill>
              </a:rPr>
              <a:t>λεμφαδενική</a:t>
            </a:r>
            <a:r>
              <a:rPr lang="el-GR" dirty="0">
                <a:solidFill>
                  <a:schemeClr val="accent2">
                    <a:lumMod val="50000"/>
                  </a:schemeClr>
                </a:solidFill>
              </a:rPr>
              <a:t> ομάδα. Οι δόσεις κυμαίνονται 30-36 </a:t>
            </a:r>
            <a:r>
              <a:rPr lang="en-US" dirty="0" err="1">
                <a:solidFill>
                  <a:schemeClr val="accent2">
                    <a:lumMod val="50000"/>
                  </a:schemeClr>
                </a:solidFill>
              </a:rPr>
              <a:t>Gy</a:t>
            </a:r>
            <a:r>
              <a:rPr lang="el-GR" dirty="0">
                <a:solidFill>
                  <a:schemeClr val="accent2">
                    <a:lumMod val="50000"/>
                  </a:schemeClr>
                </a:solidFill>
              </a:rPr>
              <a:t>.</a:t>
            </a:r>
          </a:p>
          <a:p>
            <a:r>
              <a:rPr lang="el-GR" dirty="0">
                <a:solidFill>
                  <a:schemeClr val="accent2">
                    <a:lumMod val="50000"/>
                  </a:schemeClr>
                </a:solidFill>
              </a:rPr>
              <a:t>Συγκεκριμένα μπορεί να χρησιμοποιηθεί μετά από 4 ή 8 κύκλους χημειοθεραπείας στα στάδια </a:t>
            </a:r>
            <a:r>
              <a:rPr lang="en-GB" dirty="0">
                <a:solidFill>
                  <a:schemeClr val="accent2">
                    <a:lumMod val="50000"/>
                  </a:schemeClr>
                </a:solidFill>
              </a:rPr>
              <a:t>I</a:t>
            </a:r>
            <a:r>
              <a:rPr lang="el-GR" dirty="0">
                <a:solidFill>
                  <a:schemeClr val="accent2">
                    <a:lumMod val="50000"/>
                  </a:schemeClr>
                </a:solidFill>
              </a:rPr>
              <a:t> και </a:t>
            </a:r>
            <a:r>
              <a:rPr lang="en-GB" dirty="0">
                <a:solidFill>
                  <a:schemeClr val="accent2">
                    <a:lumMod val="50000"/>
                  </a:schemeClr>
                </a:solidFill>
              </a:rPr>
              <a:t>II</a:t>
            </a:r>
            <a:r>
              <a:rPr lang="el-GR" dirty="0">
                <a:solidFill>
                  <a:schemeClr val="accent2">
                    <a:lumMod val="50000"/>
                  </a:schemeClr>
                </a:solidFill>
              </a:rPr>
              <a:t> στο λέμφωμα </a:t>
            </a:r>
            <a:r>
              <a:rPr lang="en-GB" dirty="0">
                <a:solidFill>
                  <a:schemeClr val="accent2">
                    <a:lumMod val="50000"/>
                  </a:schemeClr>
                </a:solidFill>
              </a:rPr>
              <a:t>Hodgkin </a:t>
            </a:r>
            <a:r>
              <a:rPr lang="el-GR" dirty="0">
                <a:solidFill>
                  <a:schemeClr val="accent2">
                    <a:lumMod val="50000"/>
                  </a:schemeClr>
                </a:solidFill>
              </a:rPr>
              <a:t>και  στο επιθετικό λέμφωμα </a:t>
            </a:r>
            <a:r>
              <a:rPr lang="en-GB" dirty="0">
                <a:solidFill>
                  <a:schemeClr val="accent2">
                    <a:lumMod val="50000"/>
                  </a:schemeClr>
                </a:solidFill>
              </a:rPr>
              <a:t>Non Hodgkin</a:t>
            </a:r>
            <a:r>
              <a:rPr lang="el-GR" dirty="0">
                <a:solidFill>
                  <a:schemeClr val="accent2">
                    <a:lumMod val="50000"/>
                  </a:schemeClr>
                </a:solidFill>
              </a:rPr>
              <a:t>.</a:t>
            </a:r>
            <a:endParaRPr lang="en-US" dirty="0">
              <a:solidFill>
                <a:schemeClr val="accent2">
                  <a:lumMod val="50000"/>
                </a:schemeClr>
              </a:solidFill>
            </a:endParaRPr>
          </a:p>
          <a:p>
            <a:r>
              <a:rPr lang="el-GR" dirty="0">
                <a:solidFill>
                  <a:schemeClr val="accent2">
                    <a:lumMod val="50000"/>
                  </a:schemeClr>
                </a:solidFill>
              </a:rPr>
              <a:t>Ανάλογα  την ακτινοβοληθείσα περιοχή, οι περιοχές ακτινοβόλησης είναι:</a:t>
            </a:r>
          </a:p>
        </p:txBody>
      </p:sp>
      <p:pic>
        <p:nvPicPr>
          <p:cNvPr id="4" name="Εικόνα 3">
            <a:extLst>
              <a:ext uri="{FF2B5EF4-FFF2-40B4-BE49-F238E27FC236}">
                <a16:creationId xmlns:a16="http://schemas.microsoft.com/office/drawing/2014/main" id="{AC5DC5DE-9F85-4C04-BF25-CB0287F5AEAE}"/>
              </a:ext>
            </a:extLst>
          </p:cNvPr>
          <p:cNvPicPr>
            <a:picLocks noChangeAspect="1"/>
          </p:cNvPicPr>
          <p:nvPr/>
        </p:nvPicPr>
        <p:blipFill>
          <a:blip r:embed="rId3"/>
          <a:stretch>
            <a:fillRect/>
          </a:stretch>
        </p:blipFill>
        <p:spPr>
          <a:xfrm>
            <a:off x="6169491" y="2762251"/>
            <a:ext cx="4246718" cy="3852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6" name="Πίνακας 5">
            <a:extLst>
              <a:ext uri="{FF2B5EF4-FFF2-40B4-BE49-F238E27FC236}">
                <a16:creationId xmlns:a16="http://schemas.microsoft.com/office/drawing/2014/main" id="{B10B11CC-90FF-4246-857E-DF751A68847F}"/>
              </a:ext>
            </a:extLst>
          </p:cNvPr>
          <p:cNvGraphicFramePr>
            <a:graphicFrameLocks noGrp="1"/>
          </p:cNvGraphicFramePr>
          <p:nvPr>
            <p:extLst>
              <p:ext uri="{D42A27DB-BD31-4B8C-83A1-F6EECF244321}">
                <p14:modId xmlns:p14="http://schemas.microsoft.com/office/powerpoint/2010/main" val="1119667577"/>
              </p:ext>
            </p:extLst>
          </p:nvPr>
        </p:nvGraphicFramePr>
        <p:xfrm>
          <a:off x="500432" y="2762251"/>
          <a:ext cx="5093221" cy="4095749"/>
        </p:xfrm>
        <a:graphic>
          <a:graphicData uri="http://schemas.openxmlformats.org/drawingml/2006/table">
            <a:tbl>
              <a:tblPr firstRow="1" firstCol="1" bandRow="1">
                <a:tableStyleId>{3C2FFA5D-87B4-456A-9821-1D502468CF0F}</a:tableStyleId>
              </a:tblPr>
              <a:tblGrid>
                <a:gridCol w="2265178">
                  <a:extLst>
                    <a:ext uri="{9D8B030D-6E8A-4147-A177-3AD203B41FA5}">
                      <a16:colId xmlns:a16="http://schemas.microsoft.com/office/drawing/2014/main" val="650261617"/>
                    </a:ext>
                  </a:extLst>
                </a:gridCol>
                <a:gridCol w="2828043">
                  <a:extLst>
                    <a:ext uri="{9D8B030D-6E8A-4147-A177-3AD203B41FA5}">
                      <a16:colId xmlns:a16="http://schemas.microsoft.com/office/drawing/2014/main" val="333996546"/>
                    </a:ext>
                  </a:extLst>
                </a:gridCol>
              </a:tblGrid>
              <a:tr h="418264">
                <a:tc>
                  <a:txBody>
                    <a:bodyPr/>
                    <a:lstStyle/>
                    <a:p>
                      <a:pPr algn="l">
                        <a:lnSpc>
                          <a:spcPct val="150000"/>
                        </a:lnSpc>
                        <a:spcAft>
                          <a:spcPts val="800"/>
                        </a:spcAft>
                      </a:pPr>
                      <a:r>
                        <a:rPr lang="el-GR" sz="1400" dirty="0">
                          <a:effectLst/>
                        </a:rPr>
                        <a:t>Όργανο</a:t>
                      </a:r>
                      <a:endParaRPr lang="el-GR" sz="1400" dirty="0">
                        <a:solidFill>
                          <a:srgbClr val="0070C0"/>
                        </a:solidFill>
                        <a:effectLst/>
                        <a:latin typeface="Arial" panose="020B0604020202020204" pitchFamily="34" charset="0"/>
                        <a:ea typeface="Calibri" panose="020F0502020204030204" pitchFamily="34" charset="0"/>
                        <a:cs typeface="Tahoma" panose="020B0604030504040204" pitchFamily="34" charset="0"/>
                      </a:endParaRPr>
                    </a:p>
                  </a:txBody>
                  <a:tcPr marL="34925" marR="34925" marT="34925" marB="34925"/>
                </a:tc>
                <a:tc>
                  <a:txBody>
                    <a:bodyPr/>
                    <a:lstStyle/>
                    <a:p>
                      <a:pPr algn="l">
                        <a:lnSpc>
                          <a:spcPct val="150000"/>
                        </a:lnSpc>
                        <a:spcAft>
                          <a:spcPts val="800"/>
                        </a:spcAft>
                      </a:pPr>
                      <a:r>
                        <a:rPr lang="el-GR" sz="1400" dirty="0">
                          <a:effectLst/>
                        </a:rPr>
                        <a:t>Πεδίο κάλυψης</a:t>
                      </a:r>
                      <a:endParaRPr lang="el-GR" sz="1400" dirty="0">
                        <a:solidFill>
                          <a:srgbClr val="0070C0"/>
                        </a:solidFill>
                        <a:effectLst/>
                        <a:latin typeface="Arial" panose="020B0604020202020204" pitchFamily="34" charset="0"/>
                        <a:ea typeface="Calibri" panose="020F0502020204030204" pitchFamily="34" charset="0"/>
                        <a:cs typeface="Tahoma" panose="020B0604030504040204" pitchFamily="34" charset="0"/>
                      </a:endParaRPr>
                    </a:p>
                  </a:txBody>
                  <a:tcPr marL="34925" marR="34925" marT="34925" marB="34925"/>
                </a:tc>
                <a:extLst>
                  <a:ext uri="{0D108BD9-81ED-4DB2-BD59-A6C34878D82A}">
                    <a16:rowId xmlns:a16="http://schemas.microsoft.com/office/drawing/2014/main" val="85749382"/>
                  </a:ext>
                </a:extLst>
              </a:tr>
              <a:tr h="1023572">
                <a:tc>
                  <a:txBody>
                    <a:bodyPr/>
                    <a:lstStyle/>
                    <a:p>
                      <a:pPr algn="l">
                        <a:lnSpc>
                          <a:spcPct val="150000"/>
                        </a:lnSpc>
                        <a:spcAft>
                          <a:spcPts val="800"/>
                        </a:spcAft>
                      </a:pPr>
                      <a:r>
                        <a:rPr lang="el-GR" sz="1400" dirty="0">
                          <a:solidFill>
                            <a:schemeClr val="tx1"/>
                          </a:solidFill>
                          <a:effectLst/>
                        </a:rPr>
                        <a:t>Υπερκλείδιο</a:t>
                      </a:r>
                      <a:endParaRPr lang="el-GR" sz="1400" dirty="0">
                        <a:solidFill>
                          <a:schemeClr val="tx1"/>
                        </a:solidFill>
                        <a:effectLst/>
                        <a:latin typeface="Arial" panose="020B0604020202020204" pitchFamily="34" charset="0"/>
                        <a:ea typeface="Calibri" panose="020F0502020204030204" pitchFamily="34" charset="0"/>
                        <a:cs typeface="Tahoma" panose="020B0604030504040204" pitchFamily="34" charset="0"/>
                      </a:endParaRPr>
                    </a:p>
                  </a:txBody>
                  <a:tcPr marL="34925" marR="34925" marT="34925" marB="34925"/>
                </a:tc>
                <a:tc>
                  <a:txBody>
                    <a:bodyPr/>
                    <a:lstStyle/>
                    <a:p>
                      <a:pPr algn="l">
                        <a:lnSpc>
                          <a:spcPct val="150000"/>
                        </a:lnSpc>
                        <a:spcAft>
                          <a:spcPts val="800"/>
                        </a:spcAft>
                      </a:pPr>
                      <a:r>
                        <a:rPr lang="el-GR" sz="1400" dirty="0">
                          <a:solidFill>
                            <a:schemeClr val="tx1"/>
                          </a:solidFill>
                          <a:effectLst/>
                        </a:rPr>
                        <a:t>Μονόπλευρη ή αμφοτερόπλευρη τραχηλική/υπερκλείδια περιοχή</a:t>
                      </a:r>
                      <a:endParaRPr lang="el-GR" sz="1400" dirty="0">
                        <a:solidFill>
                          <a:schemeClr val="tx1"/>
                        </a:solidFill>
                        <a:effectLst/>
                        <a:latin typeface="Arial" panose="020B0604020202020204" pitchFamily="34" charset="0"/>
                        <a:ea typeface="Calibri" panose="020F0502020204030204" pitchFamily="34" charset="0"/>
                        <a:cs typeface="Tahoma" panose="020B0604030504040204" pitchFamily="34" charset="0"/>
                      </a:endParaRPr>
                    </a:p>
                  </a:txBody>
                  <a:tcPr marL="34925" marR="34925" marT="34925" marB="34925"/>
                </a:tc>
                <a:extLst>
                  <a:ext uri="{0D108BD9-81ED-4DB2-BD59-A6C34878D82A}">
                    <a16:rowId xmlns:a16="http://schemas.microsoft.com/office/drawing/2014/main" val="1733827212"/>
                  </a:ext>
                </a:extLst>
              </a:tr>
              <a:tr h="706368">
                <a:tc>
                  <a:txBody>
                    <a:bodyPr/>
                    <a:lstStyle/>
                    <a:p>
                      <a:pPr algn="l">
                        <a:lnSpc>
                          <a:spcPct val="150000"/>
                        </a:lnSpc>
                        <a:spcAft>
                          <a:spcPts val="800"/>
                        </a:spcAft>
                      </a:pPr>
                      <a:r>
                        <a:rPr lang="el-GR" sz="1400" dirty="0">
                          <a:solidFill>
                            <a:schemeClr val="tx1"/>
                          </a:solidFill>
                          <a:effectLst/>
                        </a:rPr>
                        <a:t> Μεσοθωράκιο</a:t>
                      </a:r>
                      <a:endParaRPr lang="el-GR" sz="1400" dirty="0">
                        <a:solidFill>
                          <a:schemeClr val="tx1"/>
                        </a:solidFill>
                        <a:effectLst/>
                        <a:latin typeface="Arial" panose="020B0604020202020204" pitchFamily="34" charset="0"/>
                        <a:ea typeface="Calibri" panose="020F0502020204030204" pitchFamily="34" charset="0"/>
                        <a:cs typeface="Tahoma" panose="020B0604030504040204" pitchFamily="34" charset="0"/>
                      </a:endParaRPr>
                    </a:p>
                  </a:txBody>
                  <a:tcPr marL="34925" marR="34925" marT="34925" marB="34925"/>
                </a:tc>
                <a:tc>
                  <a:txBody>
                    <a:bodyPr/>
                    <a:lstStyle/>
                    <a:p>
                      <a:pPr algn="l">
                        <a:lnSpc>
                          <a:spcPct val="150000"/>
                        </a:lnSpc>
                        <a:spcAft>
                          <a:spcPts val="800"/>
                        </a:spcAft>
                      </a:pPr>
                      <a:r>
                        <a:rPr lang="el-GR" sz="1400" dirty="0">
                          <a:solidFill>
                            <a:schemeClr val="tx1"/>
                          </a:solidFill>
                          <a:effectLst/>
                        </a:rPr>
                        <a:t>Πυλαίοι και υπερκλείδιοι λεμφαδένες άμφω</a:t>
                      </a:r>
                      <a:endParaRPr lang="el-GR" sz="1400" dirty="0">
                        <a:solidFill>
                          <a:schemeClr val="tx1"/>
                        </a:solidFill>
                        <a:effectLst/>
                        <a:latin typeface="Arial" panose="020B0604020202020204" pitchFamily="34" charset="0"/>
                        <a:ea typeface="Calibri" panose="020F0502020204030204" pitchFamily="34" charset="0"/>
                        <a:cs typeface="Tahoma" panose="020B0604030504040204" pitchFamily="34" charset="0"/>
                      </a:endParaRPr>
                    </a:p>
                  </a:txBody>
                  <a:tcPr marL="34925" marR="34925" marT="34925" marB="34925"/>
                </a:tc>
                <a:extLst>
                  <a:ext uri="{0D108BD9-81ED-4DB2-BD59-A6C34878D82A}">
                    <a16:rowId xmlns:a16="http://schemas.microsoft.com/office/drawing/2014/main" val="4022886234"/>
                  </a:ext>
                </a:extLst>
              </a:tr>
              <a:tr h="418264">
                <a:tc>
                  <a:txBody>
                    <a:bodyPr/>
                    <a:lstStyle/>
                    <a:p>
                      <a:pPr algn="l">
                        <a:lnSpc>
                          <a:spcPct val="150000"/>
                        </a:lnSpc>
                        <a:spcAft>
                          <a:spcPts val="800"/>
                        </a:spcAft>
                      </a:pPr>
                      <a:r>
                        <a:rPr lang="el-GR" sz="1400" dirty="0">
                          <a:solidFill>
                            <a:schemeClr val="tx1"/>
                          </a:solidFill>
                          <a:effectLst/>
                        </a:rPr>
                        <a:t>Μασχάλη</a:t>
                      </a:r>
                      <a:endParaRPr lang="el-GR" sz="1400" dirty="0">
                        <a:solidFill>
                          <a:schemeClr val="tx1"/>
                        </a:solidFill>
                        <a:effectLst/>
                        <a:latin typeface="Arial" panose="020B0604020202020204" pitchFamily="34" charset="0"/>
                        <a:ea typeface="Calibri" panose="020F0502020204030204" pitchFamily="34" charset="0"/>
                        <a:cs typeface="Tahoma" panose="020B0604030504040204" pitchFamily="34" charset="0"/>
                      </a:endParaRPr>
                    </a:p>
                  </a:txBody>
                  <a:tcPr marL="34925" marR="34925" marT="34925" marB="34925"/>
                </a:tc>
                <a:tc>
                  <a:txBody>
                    <a:bodyPr/>
                    <a:lstStyle/>
                    <a:p>
                      <a:pPr algn="l">
                        <a:lnSpc>
                          <a:spcPct val="150000"/>
                        </a:lnSpc>
                        <a:spcAft>
                          <a:spcPts val="800"/>
                        </a:spcAft>
                      </a:pPr>
                      <a:r>
                        <a:rPr lang="el-GR" sz="1400" dirty="0">
                          <a:solidFill>
                            <a:schemeClr val="tx1"/>
                          </a:solidFill>
                          <a:effectLst/>
                        </a:rPr>
                        <a:t>Υπερ και υπο-κλείδιοι</a:t>
                      </a:r>
                      <a:endParaRPr lang="el-GR" sz="1400" dirty="0">
                        <a:solidFill>
                          <a:schemeClr val="tx1"/>
                        </a:solidFill>
                        <a:effectLst/>
                        <a:latin typeface="Arial" panose="020B0604020202020204" pitchFamily="34" charset="0"/>
                        <a:ea typeface="Calibri" panose="020F0502020204030204" pitchFamily="34" charset="0"/>
                        <a:cs typeface="Tahoma" panose="020B0604030504040204" pitchFamily="34" charset="0"/>
                      </a:endParaRPr>
                    </a:p>
                  </a:txBody>
                  <a:tcPr marL="34925" marR="34925" marT="34925" marB="34925"/>
                </a:tc>
                <a:extLst>
                  <a:ext uri="{0D108BD9-81ED-4DB2-BD59-A6C34878D82A}">
                    <a16:rowId xmlns:a16="http://schemas.microsoft.com/office/drawing/2014/main" val="2984969795"/>
                  </a:ext>
                </a:extLst>
              </a:tr>
              <a:tr h="418264">
                <a:tc>
                  <a:txBody>
                    <a:bodyPr/>
                    <a:lstStyle/>
                    <a:p>
                      <a:pPr algn="l">
                        <a:lnSpc>
                          <a:spcPct val="150000"/>
                        </a:lnSpc>
                        <a:spcAft>
                          <a:spcPts val="800"/>
                        </a:spcAft>
                      </a:pPr>
                      <a:r>
                        <a:rPr lang="el-GR" sz="1400" dirty="0">
                          <a:solidFill>
                            <a:schemeClr val="tx1"/>
                          </a:solidFill>
                          <a:effectLst/>
                        </a:rPr>
                        <a:t>Σπλήνας</a:t>
                      </a:r>
                      <a:endParaRPr lang="el-GR" sz="1400" dirty="0">
                        <a:solidFill>
                          <a:schemeClr val="tx1"/>
                        </a:solidFill>
                        <a:effectLst/>
                        <a:latin typeface="Arial" panose="020B0604020202020204" pitchFamily="34" charset="0"/>
                        <a:ea typeface="Calibri" panose="020F0502020204030204" pitchFamily="34" charset="0"/>
                        <a:cs typeface="Tahoma" panose="020B0604030504040204" pitchFamily="34" charset="0"/>
                      </a:endParaRPr>
                    </a:p>
                  </a:txBody>
                  <a:tcPr marL="34925" marR="34925" marT="34925" marB="34925"/>
                </a:tc>
                <a:tc>
                  <a:txBody>
                    <a:bodyPr/>
                    <a:lstStyle/>
                    <a:p>
                      <a:pPr algn="l">
                        <a:lnSpc>
                          <a:spcPct val="150000"/>
                        </a:lnSpc>
                        <a:spcAft>
                          <a:spcPts val="800"/>
                        </a:spcAft>
                      </a:pPr>
                      <a:r>
                        <a:rPr lang="el-GR" sz="1400" dirty="0">
                          <a:solidFill>
                            <a:schemeClr val="tx1"/>
                          </a:solidFill>
                          <a:effectLst/>
                        </a:rPr>
                        <a:t>Σπλήνας</a:t>
                      </a:r>
                      <a:endParaRPr lang="el-GR" sz="1400" dirty="0">
                        <a:solidFill>
                          <a:schemeClr val="tx1"/>
                        </a:solidFill>
                        <a:effectLst/>
                        <a:latin typeface="Arial" panose="020B0604020202020204" pitchFamily="34" charset="0"/>
                        <a:ea typeface="Calibri" panose="020F0502020204030204" pitchFamily="34" charset="0"/>
                        <a:cs typeface="Tahoma" panose="020B0604030504040204" pitchFamily="34" charset="0"/>
                      </a:endParaRPr>
                    </a:p>
                  </a:txBody>
                  <a:tcPr marL="34925" marR="34925" marT="34925" marB="34925"/>
                </a:tc>
                <a:extLst>
                  <a:ext uri="{0D108BD9-81ED-4DB2-BD59-A6C34878D82A}">
                    <a16:rowId xmlns:a16="http://schemas.microsoft.com/office/drawing/2014/main" val="697313632"/>
                  </a:ext>
                </a:extLst>
              </a:tr>
              <a:tr h="418264">
                <a:tc>
                  <a:txBody>
                    <a:bodyPr/>
                    <a:lstStyle/>
                    <a:p>
                      <a:pPr algn="l">
                        <a:lnSpc>
                          <a:spcPct val="150000"/>
                        </a:lnSpc>
                        <a:spcAft>
                          <a:spcPts val="800"/>
                        </a:spcAft>
                      </a:pPr>
                      <a:r>
                        <a:rPr lang="el-GR" sz="1400" dirty="0">
                          <a:solidFill>
                            <a:schemeClr val="tx1"/>
                          </a:solidFill>
                          <a:effectLst/>
                        </a:rPr>
                        <a:t>Παραορτικοί λεμφαδένες</a:t>
                      </a:r>
                      <a:endParaRPr lang="el-GR" sz="1400" dirty="0">
                        <a:solidFill>
                          <a:schemeClr val="tx1"/>
                        </a:solidFill>
                        <a:effectLst/>
                        <a:latin typeface="Arial" panose="020B0604020202020204" pitchFamily="34" charset="0"/>
                        <a:ea typeface="Calibri" panose="020F0502020204030204" pitchFamily="34" charset="0"/>
                        <a:cs typeface="Tahoma" panose="020B0604030504040204" pitchFamily="34" charset="0"/>
                      </a:endParaRPr>
                    </a:p>
                  </a:txBody>
                  <a:tcPr marL="34925" marR="34925" marT="34925" marB="34925"/>
                </a:tc>
                <a:tc>
                  <a:txBody>
                    <a:bodyPr/>
                    <a:lstStyle/>
                    <a:p>
                      <a:pPr algn="l">
                        <a:lnSpc>
                          <a:spcPct val="150000"/>
                        </a:lnSpc>
                        <a:spcAft>
                          <a:spcPts val="800"/>
                        </a:spcAft>
                      </a:pPr>
                      <a:r>
                        <a:rPr lang="el-GR" sz="1400" dirty="0">
                          <a:solidFill>
                            <a:schemeClr val="tx1"/>
                          </a:solidFill>
                          <a:effectLst/>
                        </a:rPr>
                        <a:t>Παραορτικοί</a:t>
                      </a:r>
                      <a:endParaRPr lang="el-GR" sz="1400" dirty="0">
                        <a:solidFill>
                          <a:schemeClr val="tx1"/>
                        </a:solidFill>
                        <a:effectLst/>
                        <a:latin typeface="Arial" panose="020B0604020202020204" pitchFamily="34" charset="0"/>
                        <a:ea typeface="Calibri" panose="020F0502020204030204" pitchFamily="34" charset="0"/>
                        <a:cs typeface="Tahoma" panose="020B0604030504040204" pitchFamily="34" charset="0"/>
                      </a:endParaRPr>
                    </a:p>
                  </a:txBody>
                  <a:tcPr marL="34925" marR="34925" marT="34925" marB="34925"/>
                </a:tc>
                <a:extLst>
                  <a:ext uri="{0D108BD9-81ED-4DB2-BD59-A6C34878D82A}">
                    <a16:rowId xmlns:a16="http://schemas.microsoft.com/office/drawing/2014/main" val="3659319564"/>
                  </a:ext>
                </a:extLst>
              </a:tr>
              <a:tr h="692753">
                <a:tc>
                  <a:txBody>
                    <a:bodyPr/>
                    <a:lstStyle/>
                    <a:p>
                      <a:pPr algn="l">
                        <a:lnSpc>
                          <a:spcPct val="150000"/>
                        </a:lnSpc>
                        <a:spcAft>
                          <a:spcPts val="800"/>
                        </a:spcAft>
                      </a:pPr>
                      <a:r>
                        <a:rPr lang="el-GR" sz="1400" dirty="0">
                          <a:solidFill>
                            <a:schemeClr val="tx1"/>
                          </a:solidFill>
                          <a:effectLst/>
                        </a:rPr>
                        <a:t>Πύελος</a:t>
                      </a:r>
                      <a:endParaRPr lang="el-GR" sz="1400" dirty="0">
                        <a:solidFill>
                          <a:schemeClr val="tx1"/>
                        </a:solidFill>
                        <a:effectLst/>
                        <a:latin typeface="Arial" panose="020B0604020202020204" pitchFamily="34" charset="0"/>
                        <a:ea typeface="Calibri" panose="020F0502020204030204" pitchFamily="34" charset="0"/>
                        <a:cs typeface="Tahoma" panose="020B0604030504040204" pitchFamily="34" charset="0"/>
                      </a:endParaRPr>
                    </a:p>
                  </a:txBody>
                  <a:tcPr marL="34925" marR="34925" marT="34925" marB="34925"/>
                </a:tc>
                <a:tc>
                  <a:txBody>
                    <a:bodyPr/>
                    <a:lstStyle/>
                    <a:p>
                      <a:pPr algn="l">
                        <a:lnSpc>
                          <a:spcPct val="150000"/>
                        </a:lnSpc>
                        <a:spcAft>
                          <a:spcPts val="800"/>
                        </a:spcAft>
                      </a:pPr>
                      <a:r>
                        <a:rPr lang="el-GR" sz="1400" dirty="0">
                          <a:solidFill>
                            <a:schemeClr val="tx1"/>
                          </a:solidFill>
                          <a:effectLst/>
                        </a:rPr>
                        <a:t>Βουβωνικοί/μηριαίοι/έξω λαγόνιοι</a:t>
                      </a:r>
                      <a:endParaRPr lang="el-GR" sz="1400" dirty="0">
                        <a:solidFill>
                          <a:schemeClr val="tx1"/>
                        </a:solidFill>
                        <a:effectLst/>
                        <a:latin typeface="Arial" panose="020B0604020202020204" pitchFamily="34" charset="0"/>
                        <a:ea typeface="Calibri" panose="020F0502020204030204" pitchFamily="34" charset="0"/>
                        <a:cs typeface="Tahoma" panose="020B0604030504040204" pitchFamily="34" charset="0"/>
                      </a:endParaRPr>
                    </a:p>
                  </a:txBody>
                  <a:tcPr marL="34925" marR="34925" marT="34925" marB="34925"/>
                </a:tc>
                <a:extLst>
                  <a:ext uri="{0D108BD9-81ED-4DB2-BD59-A6C34878D82A}">
                    <a16:rowId xmlns:a16="http://schemas.microsoft.com/office/drawing/2014/main" val="3027447838"/>
                  </a:ext>
                </a:extLst>
              </a:tr>
            </a:tbl>
          </a:graphicData>
        </a:graphic>
      </p:graphicFrame>
    </p:spTree>
    <p:extLst>
      <p:ext uri="{BB962C8B-B14F-4D97-AF65-F5344CB8AC3E}">
        <p14:creationId xmlns:p14="http://schemas.microsoft.com/office/powerpoint/2010/main" val="276239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74F34F-9E1B-4602-83F8-708492049A68}"/>
              </a:ext>
            </a:extLst>
          </p:cNvPr>
          <p:cNvSpPr>
            <a:spLocks noGrp="1"/>
          </p:cNvSpPr>
          <p:nvPr>
            <p:ph type="title"/>
          </p:nvPr>
        </p:nvSpPr>
        <p:spPr>
          <a:xfrm>
            <a:off x="0" y="100178"/>
            <a:ext cx="8596667" cy="820280"/>
          </a:xfrm>
        </p:spPr>
        <p:txBody>
          <a:bodyPr>
            <a:normAutofit fontScale="90000"/>
          </a:bodyPr>
          <a:lstStyle/>
          <a:p>
            <a:r>
              <a:rPr lang="el-GR" sz="3600" u="sng" dirty="0"/>
              <a:t>Ομάδες Λεμφαδένων</a:t>
            </a:r>
            <a:br>
              <a:rPr lang="el-GR" dirty="0"/>
            </a:br>
            <a:endParaRPr lang="el-GR" dirty="0"/>
          </a:p>
        </p:txBody>
      </p:sp>
      <p:pic>
        <p:nvPicPr>
          <p:cNvPr id="6" name="Εικόνα 5">
            <a:extLst>
              <a:ext uri="{FF2B5EF4-FFF2-40B4-BE49-F238E27FC236}">
                <a16:creationId xmlns:a16="http://schemas.microsoft.com/office/drawing/2014/main" id="{22B3013E-FF04-41D7-B336-E5531A1C17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283" y="809897"/>
            <a:ext cx="5495488" cy="56996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860036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315AEF-53D5-4065-AE7D-F01A3BC1593E}"/>
              </a:ext>
            </a:extLst>
          </p:cNvPr>
          <p:cNvSpPr>
            <a:spLocks noGrp="1"/>
          </p:cNvSpPr>
          <p:nvPr>
            <p:ph type="title"/>
          </p:nvPr>
        </p:nvSpPr>
        <p:spPr/>
        <p:txBody>
          <a:bodyPr/>
          <a:lstStyle/>
          <a:p>
            <a:r>
              <a:rPr lang="en-US" dirty="0"/>
              <a:t>PET CT </a:t>
            </a:r>
            <a:r>
              <a:rPr lang="el-GR" dirty="0"/>
              <a:t>προ και μετά θεραπεία</a:t>
            </a:r>
          </a:p>
        </p:txBody>
      </p:sp>
      <p:pic>
        <p:nvPicPr>
          <p:cNvPr id="8194" name="Picture 2" descr="ΡET / CT | Νοσοκομείο ΥΓΕΙΑ">
            <a:extLst>
              <a:ext uri="{FF2B5EF4-FFF2-40B4-BE49-F238E27FC236}">
                <a16:creationId xmlns:a16="http://schemas.microsoft.com/office/drawing/2014/main" id="{6035EDA2-CBBC-431B-9B53-F7754CB89A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03220" y="1937766"/>
            <a:ext cx="8097579" cy="4074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3497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74F38AF-E549-4E51-B714-2D0143D306DB}"/>
              </a:ext>
            </a:extLst>
          </p:cNvPr>
          <p:cNvSpPr>
            <a:spLocks noGrp="1"/>
          </p:cNvSpPr>
          <p:nvPr>
            <p:ph idx="1"/>
          </p:nvPr>
        </p:nvSpPr>
        <p:spPr>
          <a:xfrm>
            <a:off x="1000124" y="0"/>
            <a:ext cx="11010899" cy="2266950"/>
          </a:xfrm>
        </p:spPr>
        <p:txBody>
          <a:bodyPr/>
          <a:lstStyle/>
          <a:p>
            <a:pPr marL="0" indent="0">
              <a:buNone/>
            </a:pPr>
            <a:endParaRPr lang="en-US" dirty="0">
              <a:solidFill>
                <a:schemeClr val="accent2">
                  <a:lumMod val="50000"/>
                </a:schemeClr>
              </a:solidFill>
            </a:endParaRPr>
          </a:p>
          <a:p>
            <a:r>
              <a:rPr lang="el-GR" b="1" dirty="0">
                <a:solidFill>
                  <a:schemeClr val="accent2">
                    <a:lumMod val="50000"/>
                  </a:schemeClr>
                </a:solidFill>
              </a:rPr>
              <a:t>Το πεδίο ISRT </a:t>
            </a:r>
            <a:r>
              <a:rPr lang="el-GR" dirty="0">
                <a:solidFill>
                  <a:schemeClr val="accent2">
                    <a:lumMod val="50000"/>
                  </a:schemeClr>
                </a:solidFill>
              </a:rPr>
              <a:t>διατηρεί τον αρχικό στόχο του IFRT (περιλαμβάνει όλους τους αρχικά προσβεβλημένους λεμφαδένες και μικρές περιοχές γύρω </a:t>
            </a:r>
            <a:r>
              <a:rPr lang="el-GR" dirty="0" err="1">
                <a:solidFill>
                  <a:schemeClr val="accent2">
                    <a:lumMod val="50000"/>
                  </a:schemeClr>
                </a:solidFill>
              </a:rPr>
              <a:t>απ΄αυτούς</a:t>
            </a:r>
            <a:r>
              <a:rPr lang="el-GR" dirty="0">
                <a:solidFill>
                  <a:schemeClr val="accent2">
                    <a:lumMod val="50000"/>
                  </a:schemeClr>
                </a:solidFill>
              </a:rPr>
              <a:t>). Αυτή η αλλαγή στο σχεδιασμό θεραπείας μπορεί να μειώσει την ακτινοβόληση των </a:t>
            </a:r>
            <a:r>
              <a:rPr lang="en-US" dirty="0">
                <a:solidFill>
                  <a:schemeClr val="accent2">
                    <a:lumMod val="50000"/>
                  </a:schemeClr>
                </a:solidFill>
              </a:rPr>
              <a:t>OARs</a:t>
            </a:r>
            <a:r>
              <a:rPr lang="el-GR" dirty="0">
                <a:solidFill>
                  <a:schemeClr val="accent2">
                    <a:lumMod val="50000"/>
                  </a:schemeClr>
                </a:solidFill>
              </a:rPr>
              <a:t>, για παράδειγμα, στην καρδιά.</a:t>
            </a:r>
          </a:p>
          <a:p>
            <a:r>
              <a:rPr lang="el-GR" dirty="0">
                <a:solidFill>
                  <a:schemeClr val="accent2">
                    <a:lumMod val="50000"/>
                  </a:schemeClr>
                </a:solidFill>
              </a:rPr>
              <a:t>Τα είδη της θεραπείας αυτής , μπορεί να είναι:</a:t>
            </a:r>
          </a:p>
        </p:txBody>
      </p:sp>
      <p:graphicFrame>
        <p:nvGraphicFramePr>
          <p:cNvPr id="4" name="Πίνακας 3">
            <a:extLst>
              <a:ext uri="{FF2B5EF4-FFF2-40B4-BE49-F238E27FC236}">
                <a16:creationId xmlns:a16="http://schemas.microsoft.com/office/drawing/2014/main" id="{A5DD2320-B2D3-42F6-A0DA-9A49F9AD9C50}"/>
              </a:ext>
            </a:extLst>
          </p:cNvPr>
          <p:cNvGraphicFramePr>
            <a:graphicFrameLocks noGrp="1"/>
          </p:cNvGraphicFramePr>
          <p:nvPr>
            <p:extLst>
              <p:ext uri="{D42A27DB-BD31-4B8C-83A1-F6EECF244321}">
                <p14:modId xmlns:p14="http://schemas.microsoft.com/office/powerpoint/2010/main" val="3942546131"/>
              </p:ext>
            </p:extLst>
          </p:nvPr>
        </p:nvGraphicFramePr>
        <p:xfrm>
          <a:off x="490330" y="2019300"/>
          <a:ext cx="5022573" cy="4838700"/>
        </p:xfrm>
        <a:graphic>
          <a:graphicData uri="http://schemas.openxmlformats.org/drawingml/2006/table">
            <a:tbl>
              <a:tblPr firstRow="1" firstCol="1" bandRow="1">
                <a:tableStyleId>{5C22544A-7EE6-4342-B048-85BDC9FD1C3A}</a:tableStyleId>
              </a:tblPr>
              <a:tblGrid>
                <a:gridCol w="2224295">
                  <a:extLst>
                    <a:ext uri="{9D8B030D-6E8A-4147-A177-3AD203B41FA5}">
                      <a16:colId xmlns:a16="http://schemas.microsoft.com/office/drawing/2014/main" val="1172866593"/>
                    </a:ext>
                  </a:extLst>
                </a:gridCol>
                <a:gridCol w="2798278">
                  <a:extLst>
                    <a:ext uri="{9D8B030D-6E8A-4147-A177-3AD203B41FA5}">
                      <a16:colId xmlns:a16="http://schemas.microsoft.com/office/drawing/2014/main" val="2436631482"/>
                    </a:ext>
                  </a:extLst>
                </a:gridCol>
              </a:tblGrid>
              <a:tr h="468581">
                <a:tc>
                  <a:txBody>
                    <a:bodyPr/>
                    <a:lstStyle/>
                    <a:p>
                      <a:pPr>
                        <a:lnSpc>
                          <a:spcPct val="150000"/>
                        </a:lnSpc>
                        <a:spcAft>
                          <a:spcPts val="800"/>
                        </a:spcAft>
                      </a:pPr>
                      <a:r>
                        <a:rPr lang="en-US" sz="1600" dirty="0">
                          <a:effectLst/>
                        </a:rPr>
                        <a:t>ΕΙΔΟΣ ΑΚΘ</a:t>
                      </a:r>
                      <a:endParaRPr lang="el-GR" sz="1600" dirty="0">
                        <a:effectLst/>
                        <a:latin typeface="Arial" panose="020B0604020202020204" pitchFamily="34" charset="0"/>
                        <a:ea typeface="Calibri" panose="020F0502020204030204" pitchFamily="34" charset="0"/>
                        <a:cs typeface="Tahoma" panose="020B0604030504040204" pitchFamily="34" charset="0"/>
                      </a:endParaRPr>
                    </a:p>
                  </a:txBody>
                  <a:tcPr marL="34925" marR="34925" marT="34925" marB="34925"/>
                </a:tc>
                <a:tc>
                  <a:txBody>
                    <a:bodyPr/>
                    <a:lstStyle/>
                    <a:p>
                      <a:pPr>
                        <a:lnSpc>
                          <a:spcPct val="150000"/>
                        </a:lnSpc>
                        <a:spcAft>
                          <a:spcPts val="800"/>
                        </a:spcAft>
                      </a:pPr>
                      <a:r>
                        <a:rPr lang="en-US" sz="1600" dirty="0">
                          <a:effectLst/>
                        </a:rPr>
                        <a:t> ΔΟΣΗ (</a:t>
                      </a:r>
                      <a:r>
                        <a:rPr lang="en-US" sz="1600" dirty="0" err="1">
                          <a:effectLst/>
                        </a:rPr>
                        <a:t>Gy</a:t>
                      </a:r>
                      <a:r>
                        <a:rPr lang="en-US" sz="1600" dirty="0">
                          <a:effectLst/>
                        </a:rPr>
                        <a:t>)</a:t>
                      </a:r>
                      <a:endParaRPr lang="el-GR" sz="1600" dirty="0">
                        <a:effectLst/>
                        <a:latin typeface="Arial" panose="020B0604020202020204" pitchFamily="34" charset="0"/>
                        <a:ea typeface="Calibri" panose="020F0502020204030204" pitchFamily="34" charset="0"/>
                        <a:cs typeface="Tahoma" panose="020B0604030504040204" pitchFamily="34" charset="0"/>
                      </a:endParaRPr>
                    </a:p>
                  </a:txBody>
                  <a:tcPr marL="34925" marR="34925" marT="34925" marB="34925"/>
                </a:tc>
                <a:extLst>
                  <a:ext uri="{0D108BD9-81ED-4DB2-BD59-A6C34878D82A}">
                    <a16:rowId xmlns:a16="http://schemas.microsoft.com/office/drawing/2014/main" val="3701101974"/>
                  </a:ext>
                </a:extLst>
              </a:tr>
              <a:tr h="468581">
                <a:tc>
                  <a:txBody>
                    <a:bodyPr/>
                    <a:lstStyle/>
                    <a:p>
                      <a:pPr>
                        <a:lnSpc>
                          <a:spcPct val="150000"/>
                        </a:lnSpc>
                        <a:spcAft>
                          <a:spcPts val="800"/>
                        </a:spcAft>
                      </a:pPr>
                      <a:r>
                        <a:rPr lang="el-GR" sz="1600">
                          <a:effectLst/>
                        </a:rPr>
                        <a:t>Παρηγορική</a:t>
                      </a:r>
                      <a:endParaRPr lang="el-GR" sz="1600">
                        <a:effectLst/>
                        <a:latin typeface="Arial" panose="020B0604020202020204" pitchFamily="34" charset="0"/>
                        <a:ea typeface="Calibri" panose="020F0502020204030204" pitchFamily="34" charset="0"/>
                        <a:cs typeface="Tahoma" panose="020B0604030504040204" pitchFamily="34" charset="0"/>
                      </a:endParaRPr>
                    </a:p>
                  </a:txBody>
                  <a:tcPr marL="34925" marR="34925" marT="34925" marB="34925"/>
                </a:tc>
                <a:tc>
                  <a:txBody>
                    <a:bodyPr/>
                    <a:lstStyle/>
                    <a:p>
                      <a:pPr>
                        <a:lnSpc>
                          <a:spcPct val="150000"/>
                        </a:lnSpc>
                        <a:spcAft>
                          <a:spcPts val="800"/>
                        </a:spcAft>
                      </a:pPr>
                      <a:r>
                        <a:rPr lang="el-GR" sz="1600">
                          <a:effectLst/>
                        </a:rPr>
                        <a:t>4-30</a:t>
                      </a:r>
                      <a:endParaRPr lang="el-GR" sz="1600">
                        <a:effectLst/>
                        <a:latin typeface="Arial" panose="020B0604020202020204" pitchFamily="34" charset="0"/>
                        <a:ea typeface="Calibri" panose="020F0502020204030204" pitchFamily="34" charset="0"/>
                        <a:cs typeface="Tahoma" panose="020B0604030504040204" pitchFamily="34" charset="0"/>
                      </a:endParaRPr>
                    </a:p>
                  </a:txBody>
                  <a:tcPr marL="34925" marR="34925" marT="34925" marB="34925"/>
                </a:tc>
                <a:extLst>
                  <a:ext uri="{0D108BD9-81ED-4DB2-BD59-A6C34878D82A}">
                    <a16:rowId xmlns:a16="http://schemas.microsoft.com/office/drawing/2014/main" val="1640487005"/>
                  </a:ext>
                </a:extLst>
              </a:tr>
              <a:tr h="1033686">
                <a:tc>
                  <a:txBody>
                    <a:bodyPr/>
                    <a:lstStyle/>
                    <a:p>
                      <a:pPr>
                        <a:lnSpc>
                          <a:spcPct val="150000"/>
                        </a:lnSpc>
                        <a:spcAft>
                          <a:spcPts val="800"/>
                        </a:spcAft>
                      </a:pPr>
                      <a:r>
                        <a:rPr lang="el-GR" sz="1600">
                          <a:effectLst/>
                        </a:rPr>
                        <a:t>Μόνο ΑΚΘ (κυρίως στο </a:t>
                      </a:r>
                      <a:r>
                        <a:rPr lang="en-US" sz="1600">
                          <a:effectLst/>
                        </a:rPr>
                        <a:t>NLPHL</a:t>
                      </a:r>
                      <a:r>
                        <a:rPr lang="el-GR" sz="1600">
                          <a:effectLst/>
                        </a:rPr>
                        <a:t>)</a:t>
                      </a:r>
                      <a:endParaRPr lang="el-GR" sz="1600">
                        <a:effectLst/>
                        <a:latin typeface="Arial" panose="020B0604020202020204" pitchFamily="34" charset="0"/>
                        <a:ea typeface="Calibri" panose="020F0502020204030204" pitchFamily="34" charset="0"/>
                        <a:cs typeface="Tahoma" panose="020B0604030504040204" pitchFamily="34" charset="0"/>
                      </a:endParaRPr>
                    </a:p>
                  </a:txBody>
                  <a:tcPr marL="34925" marR="34925" marT="34925" marB="34925"/>
                </a:tc>
                <a:tc>
                  <a:txBody>
                    <a:bodyPr/>
                    <a:lstStyle/>
                    <a:p>
                      <a:pPr>
                        <a:lnSpc>
                          <a:spcPct val="150000"/>
                        </a:lnSpc>
                        <a:spcAft>
                          <a:spcPts val="800"/>
                        </a:spcAft>
                      </a:pPr>
                      <a:r>
                        <a:rPr lang="el-GR" sz="1600" dirty="0">
                          <a:effectLst/>
                        </a:rPr>
                        <a:t>Διηθημένες περιοχές:30-36</a:t>
                      </a:r>
                    </a:p>
                    <a:p>
                      <a:pPr>
                        <a:lnSpc>
                          <a:spcPct val="150000"/>
                        </a:lnSpc>
                        <a:spcAft>
                          <a:spcPts val="800"/>
                        </a:spcAft>
                      </a:pPr>
                      <a:r>
                        <a:rPr lang="el-GR" sz="1600" dirty="0">
                          <a:effectLst/>
                        </a:rPr>
                        <a:t>Μη διηθημένες:25-30</a:t>
                      </a:r>
                      <a:endParaRPr lang="el-GR" sz="1600" dirty="0">
                        <a:effectLst/>
                        <a:latin typeface="Arial" panose="020B0604020202020204" pitchFamily="34" charset="0"/>
                        <a:ea typeface="Calibri" panose="020F0502020204030204" pitchFamily="34" charset="0"/>
                        <a:cs typeface="Tahoma" panose="020B0604030504040204" pitchFamily="34" charset="0"/>
                      </a:endParaRPr>
                    </a:p>
                  </a:txBody>
                  <a:tcPr marL="34925" marR="34925" marT="34925" marB="34925"/>
                </a:tc>
                <a:extLst>
                  <a:ext uri="{0D108BD9-81ED-4DB2-BD59-A6C34878D82A}">
                    <a16:rowId xmlns:a16="http://schemas.microsoft.com/office/drawing/2014/main" val="2395142440"/>
                  </a:ext>
                </a:extLst>
              </a:tr>
              <a:tr h="2867852">
                <a:tc>
                  <a:txBody>
                    <a:bodyPr/>
                    <a:lstStyle/>
                    <a:p>
                      <a:pPr>
                        <a:lnSpc>
                          <a:spcPct val="150000"/>
                        </a:lnSpc>
                        <a:spcAft>
                          <a:spcPts val="800"/>
                        </a:spcAft>
                      </a:pPr>
                      <a:r>
                        <a:rPr lang="el-GR" sz="1600" dirty="0">
                          <a:effectLst/>
                        </a:rPr>
                        <a:t>Συνδυαστική</a:t>
                      </a:r>
                      <a:endParaRPr lang="el-GR" sz="1600" dirty="0">
                        <a:effectLst/>
                        <a:latin typeface="Arial" panose="020B0604020202020204" pitchFamily="34" charset="0"/>
                        <a:ea typeface="Calibri" panose="020F0502020204030204" pitchFamily="34" charset="0"/>
                        <a:cs typeface="Tahoma" panose="020B0604030504040204" pitchFamily="34" charset="0"/>
                      </a:endParaRPr>
                    </a:p>
                  </a:txBody>
                  <a:tcPr marL="34925" marR="34925" marT="34925" marB="34925"/>
                </a:tc>
                <a:tc>
                  <a:txBody>
                    <a:bodyPr/>
                    <a:lstStyle/>
                    <a:p>
                      <a:pPr marL="342900" lvl="0" indent="-342900">
                        <a:lnSpc>
                          <a:spcPct val="150000"/>
                        </a:lnSpc>
                        <a:spcAft>
                          <a:spcPts val="800"/>
                        </a:spcAft>
                        <a:buFont typeface="Symbol" panose="05050102010706020507" pitchFamily="18" charset="2"/>
                        <a:buChar char=""/>
                      </a:pPr>
                      <a:r>
                        <a:rPr lang="el-GR" sz="1600" dirty="0">
                          <a:effectLst/>
                        </a:rPr>
                        <a:t>Μη ογκώδης νόσος:20-30</a:t>
                      </a:r>
                    </a:p>
                    <a:p>
                      <a:pPr marL="342900" lvl="0" indent="-342900">
                        <a:lnSpc>
                          <a:spcPct val="150000"/>
                        </a:lnSpc>
                        <a:spcAft>
                          <a:spcPts val="800"/>
                        </a:spcAft>
                        <a:buFont typeface="Symbol" panose="05050102010706020507" pitchFamily="18" charset="2"/>
                        <a:buChar char=""/>
                      </a:pPr>
                      <a:r>
                        <a:rPr lang="el-GR" sz="1600" dirty="0">
                          <a:effectLst/>
                        </a:rPr>
                        <a:t>Ογκώδης νόσος(</a:t>
                      </a:r>
                      <a:r>
                        <a:rPr lang="en-US" sz="1600" dirty="0">
                          <a:effectLst/>
                        </a:rPr>
                        <a:t>Bulky disease)</a:t>
                      </a:r>
                      <a:r>
                        <a:rPr lang="el-GR" sz="1600" dirty="0">
                          <a:effectLst/>
                        </a:rPr>
                        <a:t> 30-36</a:t>
                      </a:r>
                    </a:p>
                    <a:p>
                      <a:pPr marL="342900" lvl="0" indent="-342900">
                        <a:lnSpc>
                          <a:spcPct val="150000"/>
                        </a:lnSpc>
                        <a:spcAft>
                          <a:spcPts val="800"/>
                        </a:spcAft>
                        <a:buFont typeface="Symbol" panose="05050102010706020507" pitchFamily="18" charset="2"/>
                        <a:buChar char=""/>
                      </a:pPr>
                      <a:r>
                        <a:rPr lang="el-GR" sz="1600" dirty="0">
                          <a:effectLst/>
                        </a:rPr>
                        <a:t>Θέσεις μερικής ανταπόκρισης στη ΧΜΘ:36-45</a:t>
                      </a:r>
                      <a:endParaRPr lang="el-GR" sz="1600" dirty="0">
                        <a:effectLst/>
                        <a:latin typeface="Arial" panose="020B0604020202020204" pitchFamily="34" charset="0"/>
                        <a:ea typeface="Calibri" panose="020F0502020204030204" pitchFamily="34" charset="0"/>
                        <a:cs typeface="Symbol" panose="05050102010706020507" pitchFamily="18" charset="2"/>
                      </a:endParaRPr>
                    </a:p>
                  </a:txBody>
                  <a:tcPr marL="34925" marR="34925" marT="34925" marB="34925"/>
                </a:tc>
                <a:extLst>
                  <a:ext uri="{0D108BD9-81ED-4DB2-BD59-A6C34878D82A}">
                    <a16:rowId xmlns:a16="http://schemas.microsoft.com/office/drawing/2014/main" val="3338818747"/>
                  </a:ext>
                </a:extLst>
              </a:tr>
            </a:tbl>
          </a:graphicData>
        </a:graphic>
      </p:graphicFrame>
      <p:pic>
        <p:nvPicPr>
          <p:cNvPr id="5" name="Εικόνα 4">
            <a:extLst>
              <a:ext uri="{FF2B5EF4-FFF2-40B4-BE49-F238E27FC236}">
                <a16:creationId xmlns:a16="http://schemas.microsoft.com/office/drawing/2014/main" id="{F177E6A4-8F09-4A63-BBBC-CBC636639FBB}"/>
              </a:ext>
            </a:extLst>
          </p:cNvPr>
          <p:cNvPicPr>
            <a:picLocks noChangeAspect="1"/>
          </p:cNvPicPr>
          <p:nvPr/>
        </p:nvPicPr>
        <p:blipFill>
          <a:blip r:embed="rId3"/>
          <a:stretch>
            <a:fillRect/>
          </a:stretch>
        </p:blipFill>
        <p:spPr>
          <a:xfrm>
            <a:off x="6773265" y="2196907"/>
            <a:ext cx="4129640" cy="39808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39978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25F1E3B6-E1C6-45C7-859F-89D65BAE1448}"/>
              </a:ext>
            </a:extLst>
          </p:cNvPr>
          <p:cNvSpPr>
            <a:spLocks noGrp="1"/>
          </p:cNvSpPr>
          <p:nvPr>
            <p:ph idx="1"/>
          </p:nvPr>
        </p:nvSpPr>
        <p:spPr>
          <a:xfrm>
            <a:off x="1171575" y="274321"/>
            <a:ext cx="9906000" cy="2173604"/>
          </a:xfrm>
        </p:spPr>
        <p:txBody>
          <a:bodyPr/>
          <a:lstStyle/>
          <a:p>
            <a:pPr>
              <a:buFont typeface="Wingdings" panose="05000000000000000000" pitchFamily="2" charset="2"/>
              <a:buChar char="Ø"/>
            </a:pPr>
            <a:r>
              <a:rPr lang="el-GR" b="1" dirty="0">
                <a:solidFill>
                  <a:schemeClr val="accent2">
                    <a:lumMod val="50000"/>
                  </a:schemeClr>
                </a:solidFill>
              </a:rPr>
              <a:t>Το πεδίο </a:t>
            </a:r>
            <a:r>
              <a:rPr lang="en-US" b="1" dirty="0">
                <a:solidFill>
                  <a:schemeClr val="accent2">
                    <a:lumMod val="50000"/>
                  </a:schemeClr>
                </a:solidFill>
              </a:rPr>
              <a:t>INRT</a:t>
            </a:r>
            <a:r>
              <a:rPr lang="el-GR" b="1" dirty="0">
                <a:solidFill>
                  <a:schemeClr val="accent2">
                    <a:lumMod val="50000"/>
                  </a:schemeClr>
                </a:solidFill>
              </a:rPr>
              <a:t> </a:t>
            </a:r>
            <a:r>
              <a:rPr lang="el-GR" dirty="0">
                <a:solidFill>
                  <a:schemeClr val="accent2">
                    <a:lumMod val="50000"/>
                  </a:schemeClr>
                </a:solidFill>
              </a:rPr>
              <a:t>περιλαμβάνει μόνο τους αρχικά διηθημένους λεμφαδένες πριν τη χημειοθεραπεία.</a:t>
            </a:r>
          </a:p>
          <a:p>
            <a:pPr>
              <a:buFont typeface="Wingdings" panose="05000000000000000000" pitchFamily="2" charset="2"/>
              <a:buChar char="Ø"/>
            </a:pPr>
            <a:r>
              <a:rPr lang="el-GR" dirty="0">
                <a:solidFill>
                  <a:schemeClr val="accent2">
                    <a:lumMod val="50000"/>
                  </a:schemeClr>
                </a:solidFill>
              </a:rPr>
              <a:t>Στην </a:t>
            </a:r>
            <a:r>
              <a:rPr lang="en-GB" dirty="0">
                <a:solidFill>
                  <a:schemeClr val="accent2">
                    <a:lumMod val="50000"/>
                  </a:schemeClr>
                </a:solidFill>
              </a:rPr>
              <a:t>INRT</a:t>
            </a:r>
            <a:r>
              <a:rPr lang="el-GR" dirty="0">
                <a:solidFill>
                  <a:schemeClr val="accent2">
                    <a:lumMod val="50000"/>
                  </a:schemeClr>
                </a:solidFill>
              </a:rPr>
              <a:t> ,όπως και σε όλες τις τεχνικές, απαιτείται πέρα της </a:t>
            </a:r>
            <a:r>
              <a:rPr lang="en-US" dirty="0">
                <a:solidFill>
                  <a:schemeClr val="accent2">
                    <a:lumMod val="50000"/>
                  </a:schemeClr>
                </a:solidFill>
              </a:rPr>
              <a:t>CT</a:t>
            </a:r>
            <a:r>
              <a:rPr lang="el-GR" dirty="0">
                <a:solidFill>
                  <a:schemeClr val="accent2">
                    <a:lumMod val="50000"/>
                  </a:schemeClr>
                </a:solidFill>
              </a:rPr>
              <a:t> και </a:t>
            </a:r>
            <a:r>
              <a:rPr lang="en-GB" dirty="0">
                <a:solidFill>
                  <a:schemeClr val="accent2">
                    <a:lumMod val="50000"/>
                  </a:schemeClr>
                </a:solidFill>
              </a:rPr>
              <a:t>PET scan</a:t>
            </a:r>
            <a:r>
              <a:rPr lang="el-GR" dirty="0">
                <a:solidFill>
                  <a:schemeClr val="accent2">
                    <a:lumMod val="50000"/>
                  </a:schemeClr>
                </a:solidFill>
              </a:rPr>
              <a:t> στην θέση θεραπείας πριν και μετά την χημειοθεραπεία και στη συνέχεια συγχώνευση των εικόνων αυτών.</a:t>
            </a:r>
          </a:p>
          <a:p>
            <a:pPr>
              <a:buFont typeface="Wingdings" panose="05000000000000000000" pitchFamily="2" charset="2"/>
              <a:buChar char="Ø"/>
            </a:pPr>
            <a:r>
              <a:rPr lang="el-GR" dirty="0">
                <a:solidFill>
                  <a:schemeClr val="accent2">
                    <a:lumMod val="50000"/>
                  </a:schemeClr>
                </a:solidFill>
              </a:rPr>
              <a:t> Σε σύγκριση με την </a:t>
            </a:r>
            <a:r>
              <a:rPr lang="en-GB" dirty="0">
                <a:solidFill>
                  <a:schemeClr val="accent2">
                    <a:lumMod val="50000"/>
                  </a:schemeClr>
                </a:solidFill>
              </a:rPr>
              <a:t>I</a:t>
            </a:r>
            <a:r>
              <a:rPr lang="en-US" dirty="0">
                <a:solidFill>
                  <a:schemeClr val="accent2">
                    <a:lumMod val="50000"/>
                  </a:schemeClr>
                </a:solidFill>
              </a:rPr>
              <a:t>SR</a:t>
            </a:r>
            <a:r>
              <a:rPr lang="en-GB" dirty="0">
                <a:solidFill>
                  <a:schemeClr val="accent2">
                    <a:lumMod val="50000"/>
                  </a:schemeClr>
                </a:solidFill>
              </a:rPr>
              <a:t>T</a:t>
            </a:r>
            <a:r>
              <a:rPr lang="el-GR" dirty="0">
                <a:solidFill>
                  <a:schemeClr val="accent2">
                    <a:lumMod val="50000"/>
                  </a:schemeClr>
                </a:solidFill>
              </a:rPr>
              <a:t> έχει μικρότερο </a:t>
            </a:r>
            <a:r>
              <a:rPr lang="en-GB" dirty="0">
                <a:solidFill>
                  <a:schemeClr val="accent2">
                    <a:lumMod val="50000"/>
                  </a:schemeClr>
                </a:solidFill>
              </a:rPr>
              <a:t>CTV</a:t>
            </a:r>
            <a:r>
              <a:rPr lang="el-GR" dirty="0">
                <a:solidFill>
                  <a:schemeClr val="accent2">
                    <a:lumMod val="50000"/>
                  </a:schemeClr>
                </a:solidFill>
              </a:rPr>
              <a:t>. Η δόση του κυμαίνεται 20-30 </a:t>
            </a:r>
            <a:r>
              <a:rPr lang="en-US" dirty="0" err="1">
                <a:solidFill>
                  <a:schemeClr val="accent2">
                    <a:lumMod val="50000"/>
                  </a:schemeClr>
                </a:solidFill>
              </a:rPr>
              <a:t>Gy</a:t>
            </a:r>
            <a:r>
              <a:rPr lang="el-GR" dirty="0">
                <a:solidFill>
                  <a:schemeClr val="accent2">
                    <a:lumMod val="50000"/>
                  </a:schemeClr>
                </a:solidFill>
              </a:rPr>
              <a:t>.</a:t>
            </a:r>
          </a:p>
          <a:p>
            <a:endParaRPr lang="el-GR" dirty="0"/>
          </a:p>
        </p:txBody>
      </p:sp>
      <p:pic>
        <p:nvPicPr>
          <p:cNvPr id="5" name="Εικόνα 4">
            <a:extLst>
              <a:ext uri="{FF2B5EF4-FFF2-40B4-BE49-F238E27FC236}">
                <a16:creationId xmlns:a16="http://schemas.microsoft.com/office/drawing/2014/main" id="{0114D209-2B01-4E27-AF95-F6CB653BF0D9}"/>
              </a:ext>
            </a:extLst>
          </p:cNvPr>
          <p:cNvPicPr>
            <a:picLocks noChangeAspect="1"/>
          </p:cNvPicPr>
          <p:nvPr/>
        </p:nvPicPr>
        <p:blipFill rotWithShape="1">
          <a:blip r:embed="rId4">
            <a:extLst>
              <a:ext uri="{28A0092B-C50C-407E-A947-70E740481C1C}">
                <a14:useLocalDpi xmlns:a14="http://schemas.microsoft.com/office/drawing/2010/main" val="0"/>
              </a:ext>
            </a:extLst>
          </a:blip>
          <a:srcRect l="50363" t="1" b="250"/>
          <a:stretch/>
        </p:blipFill>
        <p:spPr>
          <a:xfrm>
            <a:off x="2574388" y="2447925"/>
            <a:ext cx="4431321" cy="4135754"/>
          </a:xfrm>
          <a:prstGeom prst="rect">
            <a:avLst/>
          </a:prstGeom>
        </p:spPr>
      </p:pic>
    </p:spTree>
    <p:custDataLst>
      <p:tags r:id="rId1"/>
    </p:custDataLst>
    <p:extLst>
      <p:ext uri="{BB962C8B-B14F-4D97-AF65-F5344CB8AC3E}">
        <p14:creationId xmlns:p14="http://schemas.microsoft.com/office/powerpoint/2010/main" val="297978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AF60418-A633-4979-9853-F854275A0B46}"/>
              </a:ext>
            </a:extLst>
          </p:cNvPr>
          <p:cNvSpPr>
            <a:spLocks noGrp="1"/>
          </p:cNvSpPr>
          <p:nvPr>
            <p:ph type="title"/>
          </p:nvPr>
        </p:nvSpPr>
        <p:spPr>
          <a:xfrm>
            <a:off x="222069" y="21101"/>
            <a:ext cx="8596668" cy="625428"/>
          </a:xfrm>
        </p:spPr>
        <p:txBody>
          <a:bodyPr>
            <a:normAutofit fontScale="90000"/>
          </a:bodyPr>
          <a:lstStyle/>
          <a:p>
            <a:r>
              <a:rPr lang="el-GR" u="sng" dirty="0"/>
              <a:t>Ανταπόκριση στη θεραπεία- </a:t>
            </a:r>
            <a:r>
              <a:rPr lang="en-US" u="sng" dirty="0"/>
              <a:t>Follow up</a:t>
            </a:r>
            <a:endParaRPr lang="el-GR" u="sng" dirty="0"/>
          </a:p>
        </p:txBody>
      </p:sp>
      <p:sp>
        <p:nvSpPr>
          <p:cNvPr id="3" name="Θέση κειμένου 2">
            <a:extLst>
              <a:ext uri="{FF2B5EF4-FFF2-40B4-BE49-F238E27FC236}">
                <a16:creationId xmlns:a16="http://schemas.microsoft.com/office/drawing/2014/main" id="{C062E8DE-B5AE-4275-AF17-177064F6F8B4}"/>
              </a:ext>
            </a:extLst>
          </p:cNvPr>
          <p:cNvSpPr>
            <a:spLocks noGrp="1"/>
          </p:cNvSpPr>
          <p:nvPr>
            <p:ph type="body" idx="1"/>
          </p:nvPr>
        </p:nvSpPr>
        <p:spPr>
          <a:xfrm>
            <a:off x="971550" y="740166"/>
            <a:ext cx="11020425" cy="5852160"/>
          </a:xfrm>
        </p:spPr>
        <p:txBody>
          <a:bodyPr>
            <a:noAutofit/>
          </a:bodyPr>
          <a:lstStyle/>
          <a:p>
            <a:pPr marL="285750" indent="-285750">
              <a:buFont typeface="Wingdings" panose="05000000000000000000" pitchFamily="2" charset="2"/>
              <a:buChar char="Ø"/>
            </a:pPr>
            <a:r>
              <a:rPr lang="el-GR" sz="1800" dirty="0">
                <a:solidFill>
                  <a:schemeClr val="accent2">
                    <a:lumMod val="50000"/>
                  </a:schemeClr>
                </a:solidFill>
              </a:rPr>
              <a:t>Οι ασθενείς μετά το πέρας της θεραπείας πρέπει να υποβάλλονται σε στενή παρακολούθηση για τυχόν ενδείξεις υποτροπής της νόσου.</a:t>
            </a:r>
          </a:p>
          <a:p>
            <a:pPr marL="285750" indent="-285750">
              <a:buFont typeface="Wingdings" panose="05000000000000000000" pitchFamily="2" charset="2"/>
              <a:buChar char="Ø"/>
            </a:pPr>
            <a:r>
              <a:rPr lang="el-GR" sz="1800" dirty="0">
                <a:solidFill>
                  <a:schemeClr val="accent2">
                    <a:lumMod val="50000"/>
                  </a:schemeClr>
                </a:solidFill>
              </a:rPr>
              <a:t>Προτείνεται η πρώτη παρακολούθηση να γίνει έξι εβδομάδες μετά το πέρας της ΑΚΘ </a:t>
            </a:r>
          </a:p>
          <a:p>
            <a:pPr marL="285750" indent="-285750">
              <a:buFont typeface="Wingdings" panose="05000000000000000000" pitchFamily="2" charset="2"/>
              <a:buChar char="Ø"/>
            </a:pPr>
            <a:r>
              <a:rPr lang="el-GR" sz="1800" dirty="0">
                <a:solidFill>
                  <a:schemeClr val="accent2">
                    <a:lumMod val="50000"/>
                  </a:schemeClr>
                </a:solidFill>
              </a:rPr>
              <a:t>Γίνεται καταγραφή λεπτομερούς ιστορικού ,ψηλάφηση ,αιματολογικές και </a:t>
            </a:r>
            <a:r>
              <a:rPr lang="el-GR" sz="1800" dirty="0" err="1">
                <a:solidFill>
                  <a:schemeClr val="accent2">
                    <a:lumMod val="50000"/>
                  </a:schemeClr>
                </a:solidFill>
              </a:rPr>
              <a:t>ορμονολογικές</a:t>
            </a:r>
            <a:r>
              <a:rPr lang="el-GR" sz="1800" dirty="0">
                <a:solidFill>
                  <a:schemeClr val="accent2">
                    <a:lumMod val="50000"/>
                  </a:schemeClr>
                </a:solidFill>
              </a:rPr>
              <a:t> εξετάσεις.</a:t>
            </a:r>
          </a:p>
          <a:p>
            <a:pPr marL="285750" indent="-285750">
              <a:buFont typeface="Wingdings" panose="05000000000000000000" pitchFamily="2" charset="2"/>
              <a:buChar char="Ø"/>
            </a:pPr>
            <a:r>
              <a:rPr lang="el-GR" sz="1800" dirty="0">
                <a:solidFill>
                  <a:schemeClr val="accent2">
                    <a:lumMod val="50000"/>
                  </a:schemeClr>
                </a:solidFill>
              </a:rPr>
              <a:t>Απεικονιστικές εξετάσεις προτείνονται μετά από 3 μήνες. Ένας γενικός κανόνας ορίζει ότι οι εξετάσεις που αρχικά διέγνωσαν παθολογικά ευρήματα οι ίδιες πρέπει να επαναλαμβάνονται ώστε να </a:t>
            </a:r>
            <a:r>
              <a:rPr lang="el-GR" sz="1800" dirty="0" err="1">
                <a:solidFill>
                  <a:schemeClr val="accent2">
                    <a:lumMod val="50000"/>
                  </a:schemeClr>
                </a:solidFill>
              </a:rPr>
              <a:t>στοιχειοθετείται</a:t>
            </a:r>
            <a:r>
              <a:rPr lang="el-GR" sz="1800" dirty="0">
                <a:solidFill>
                  <a:schemeClr val="accent2">
                    <a:lumMod val="50000"/>
                  </a:schemeClr>
                </a:solidFill>
              </a:rPr>
              <a:t> η ανταπόκριση της νόσου.</a:t>
            </a:r>
          </a:p>
          <a:p>
            <a:r>
              <a:rPr lang="el-GR" sz="1800" dirty="0">
                <a:solidFill>
                  <a:schemeClr val="accent2">
                    <a:lumMod val="50000"/>
                  </a:schemeClr>
                </a:solidFill>
              </a:rPr>
              <a:t>Συγκεκριμένα για τα λεμφώματα </a:t>
            </a:r>
            <a:r>
              <a:rPr lang="el-GR" sz="1800" dirty="0" err="1">
                <a:solidFill>
                  <a:schemeClr val="accent2">
                    <a:lumMod val="50000"/>
                  </a:schemeClr>
                </a:solidFill>
              </a:rPr>
              <a:t>Hodgkin</a:t>
            </a:r>
            <a:r>
              <a:rPr lang="el-GR" sz="1800" dirty="0">
                <a:solidFill>
                  <a:schemeClr val="accent2">
                    <a:lumMod val="50000"/>
                  </a:schemeClr>
                </a:solidFill>
              </a:rPr>
              <a:t> γίνεται παρακολούθηση:</a:t>
            </a:r>
          </a:p>
          <a:p>
            <a:pPr marL="285750" indent="-285750">
              <a:buFont typeface="Wingdings" panose="05000000000000000000" pitchFamily="2" charset="2"/>
              <a:buChar char="§"/>
            </a:pPr>
            <a:r>
              <a:rPr lang="el-GR" sz="1800" dirty="0">
                <a:solidFill>
                  <a:schemeClr val="accent2">
                    <a:lumMod val="50000"/>
                  </a:schemeClr>
                </a:solidFill>
              </a:rPr>
              <a:t>Ανά 2 με 4 μήνες κατά το 1ο με 2ο</a:t>
            </a:r>
            <a:r>
              <a:rPr lang="en-US" sz="1800" baseline="30000" dirty="0">
                <a:solidFill>
                  <a:schemeClr val="accent2">
                    <a:lumMod val="50000"/>
                  </a:schemeClr>
                </a:solidFill>
              </a:rPr>
              <a:t> </a:t>
            </a:r>
            <a:r>
              <a:rPr lang="el-GR" sz="1800" dirty="0">
                <a:solidFill>
                  <a:schemeClr val="accent2">
                    <a:lumMod val="50000"/>
                  </a:schemeClr>
                </a:solidFill>
              </a:rPr>
              <a:t>έτος</a:t>
            </a:r>
            <a:r>
              <a:rPr lang="en-US" sz="1800" dirty="0">
                <a:solidFill>
                  <a:schemeClr val="accent2">
                    <a:lumMod val="50000"/>
                  </a:schemeClr>
                </a:solidFill>
              </a:rPr>
              <a:t>,</a:t>
            </a:r>
            <a:r>
              <a:rPr lang="el-GR" sz="1800" dirty="0">
                <a:solidFill>
                  <a:schemeClr val="accent2">
                    <a:lumMod val="50000"/>
                  </a:schemeClr>
                </a:solidFill>
              </a:rPr>
              <a:t> ανά 3 με 6 μήνες κατά το 3ο με 5ο έτος, τουλάχιστον 1  φορά τον χρόνο μετά τα 5 χρόνια από την λήξη της θεραπείας</a:t>
            </a:r>
            <a:r>
              <a:rPr lang="en-US" sz="1800" dirty="0">
                <a:solidFill>
                  <a:schemeClr val="accent2">
                    <a:lumMod val="50000"/>
                  </a:schemeClr>
                </a:solidFill>
              </a:rPr>
              <a:t>.</a:t>
            </a:r>
            <a:endParaRPr lang="el-GR" sz="1800" dirty="0">
              <a:solidFill>
                <a:schemeClr val="accent2">
                  <a:lumMod val="50000"/>
                </a:schemeClr>
              </a:solidFill>
            </a:endParaRPr>
          </a:p>
          <a:p>
            <a:r>
              <a:rPr lang="el-GR" sz="1800" dirty="0">
                <a:solidFill>
                  <a:schemeClr val="accent2">
                    <a:lumMod val="50000"/>
                  </a:schemeClr>
                </a:solidFill>
              </a:rPr>
              <a:t>Για το λέμφωμα Non </a:t>
            </a:r>
            <a:r>
              <a:rPr lang="el-GR" sz="1800" dirty="0" err="1">
                <a:solidFill>
                  <a:schemeClr val="accent2">
                    <a:lumMod val="50000"/>
                  </a:schemeClr>
                </a:solidFill>
              </a:rPr>
              <a:t>Hodgkin</a:t>
            </a:r>
            <a:r>
              <a:rPr lang="el-GR" sz="1800" dirty="0">
                <a:solidFill>
                  <a:schemeClr val="accent2">
                    <a:lumMod val="50000"/>
                  </a:schemeClr>
                </a:solidFill>
              </a:rPr>
              <a:t> η παρακολούθηση:</a:t>
            </a:r>
          </a:p>
          <a:p>
            <a:pPr marL="285750" indent="-285750">
              <a:buFont typeface="Wingdings" panose="05000000000000000000" pitchFamily="2" charset="2"/>
              <a:buChar char="§"/>
            </a:pPr>
            <a:r>
              <a:rPr lang="el-GR" sz="1800" dirty="0">
                <a:solidFill>
                  <a:schemeClr val="accent2">
                    <a:lumMod val="50000"/>
                  </a:schemeClr>
                </a:solidFill>
              </a:rPr>
              <a:t>Για επιθετικά λεμφώματα γίνεται συχνά τα πρώτα τρία χρόνια και λιγότερα συχνά στα</a:t>
            </a:r>
            <a:r>
              <a:rPr lang="en-US" sz="1800" dirty="0">
                <a:solidFill>
                  <a:schemeClr val="accent2">
                    <a:lumMod val="50000"/>
                  </a:schemeClr>
                </a:solidFill>
              </a:rPr>
              <a:t> </a:t>
            </a:r>
            <a:r>
              <a:rPr lang="el-GR" sz="1800" dirty="0">
                <a:solidFill>
                  <a:schemeClr val="accent2">
                    <a:lumMod val="50000"/>
                  </a:schemeClr>
                </a:solidFill>
              </a:rPr>
              <a:t>επόμενα. Μετά το πέρας των 5 ετών είναι λίγες οι πιθανότητες επανεμφάνισης για αυτό δεν</a:t>
            </a:r>
            <a:r>
              <a:rPr lang="en-US" sz="1800" dirty="0">
                <a:solidFill>
                  <a:schemeClr val="accent2">
                    <a:lumMod val="50000"/>
                  </a:schemeClr>
                </a:solidFill>
              </a:rPr>
              <a:t> </a:t>
            </a:r>
            <a:r>
              <a:rPr lang="el-GR" sz="1800" dirty="0">
                <a:solidFill>
                  <a:schemeClr val="accent2">
                    <a:lumMod val="50000"/>
                  </a:schemeClr>
                </a:solidFill>
              </a:rPr>
              <a:t>απαιτείται τόσο διαρκής παρακολούθηση.</a:t>
            </a:r>
          </a:p>
          <a:p>
            <a:pPr marL="285750" indent="-285750">
              <a:buFont typeface="Wingdings" panose="05000000000000000000" pitchFamily="2" charset="2"/>
              <a:buChar char="§"/>
            </a:pPr>
            <a:r>
              <a:rPr lang="el-GR" sz="1800" dirty="0">
                <a:solidFill>
                  <a:schemeClr val="accent2">
                    <a:lumMod val="50000"/>
                  </a:schemeClr>
                </a:solidFill>
              </a:rPr>
              <a:t>Για λεμφώματα που αναπτύσσονται αργά</a:t>
            </a:r>
            <a:r>
              <a:rPr lang="en-US" sz="1800" dirty="0">
                <a:solidFill>
                  <a:schemeClr val="accent2">
                    <a:lumMod val="50000"/>
                  </a:schemeClr>
                </a:solidFill>
              </a:rPr>
              <a:t>,</a:t>
            </a:r>
            <a:r>
              <a:rPr lang="el-GR" sz="1800" dirty="0">
                <a:solidFill>
                  <a:schemeClr val="accent2">
                    <a:lumMod val="50000"/>
                  </a:schemeClr>
                </a:solidFill>
              </a:rPr>
              <a:t> γίνεται συνήθως συχνά για το υπόλοιπο της ζωής του ατόμου.</a:t>
            </a:r>
          </a:p>
        </p:txBody>
      </p:sp>
    </p:spTree>
    <p:extLst>
      <p:ext uri="{BB962C8B-B14F-4D97-AF65-F5344CB8AC3E}">
        <p14:creationId xmlns:p14="http://schemas.microsoft.com/office/powerpoint/2010/main" val="21369200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F0EA67-0C83-450A-9F02-D07A77E4C76E}"/>
              </a:ext>
            </a:extLst>
          </p:cNvPr>
          <p:cNvSpPr>
            <a:spLocks noGrp="1"/>
          </p:cNvSpPr>
          <p:nvPr>
            <p:ph type="title"/>
          </p:nvPr>
        </p:nvSpPr>
        <p:spPr>
          <a:xfrm>
            <a:off x="246261" y="222068"/>
            <a:ext cx="8596668" cy="1287859"/>
          </a:xfrm>
        </p:spPr>
        <p:txBody>
          <a:bodyPr>
            <a:normAutofit fontScale="90000"/>
          </a:bodyPr>
          <a:lstStyle/>
          <a:p>
            <a:r>
              <a:rPr lang="el-GR" sz="4000" u="sng" dirty="0">
                <a:solidFill>
                  <a:schemeClr val="accent1"/>
                </a:solidFill>
              </a:rPr>
              <a:t>Αξιολόγηση Θεραπείας</a:t>
            </a:r>
            <a:br>
              <a:rPr lang="el-GR" sz="4000" u="sng" dirty="0">
                <a:solidFill>
                  <a:schemeClr val="accent1"/>
                </a:solidFill>
              </a:rPr>
            </a:br>
            <a:endParaRPr lang="el-GR" dirty="0"/>
          </a:p>
        </p:txBody>
      </p:sp>
      <p:sp>
        <p:nvSpPr>
          <p:cNvPr id="3" name="Θέση κειμένου 2">
            <a:extLst>
              <a:ext uri="{FF2B5EF4-FFF2-40B4-BE49-F238E27FC236}">
                <a16:creationId xmlns:a16="http://schemas.microsoft.com/office/drawing/2014/main" id="{C1FBC9A1-8FCD-47DE-918C-4E0B990AF1C9}"/>
              </a:ext>
            </a:extLst>
          </p:cNvPr>
          <p:cNvSpPr>
            <a:spLocks noGrp="1"/>
          </p:cNvSpPr>
          <p:nvPr>
            <p:ph type="body" idx="1"/>
          </p:nvPr>
        </p:nvSpPr>
        <p:spPr>
          <a:xfrm>
            <a:off x="1628774" y="1114424"/>
            <a:ext cx="10410825" cy="5129621"/>
          </a:xfrm>
        </p:spPr>
        <p:txBody>
          <a:bodyPr>
            <a:normAutofit/>
          </a:bodyPr>
          <a:lstStyle/>
          <a:p>
            <a:pPr marL="285750" indent="-285750">
              <a:buFont typeface="Wingdings" panose="05000000000000000000" pitchFamily="2" charset="2"/>
              <a:buChar char="ü"/>
            </a:pPr>
            <a:endParaRPr lang="el-GR" sz="1800" dirty="0">
              <a:solidFill>
                <a:schemeClr val="accent2">
                  <a:lumMod val="75000"/>
                </a:schemeClr>
              </a:solidFill>
            </a:endParaRPr>
          </a:p>
          <a:p>
            <a:pPr marL="285750" indent="-285750">
              <a:buFont typeface="Wingdings" panose="05000000000000000000" pitchFamily="2" charset="2"/>
              <a:buChar char="ü"/>
            </a:pPr>
            <a:endParaRPr lang="el-GR" sz="1800" dirty="0">
              <a:solidFill>
                <a:schemeClr val="accent2">
                  <a:lumMod val="75000"/>
                </a:schemeClr>
              </a:solidFill>
            </a:endParaRPr>
          </a:p>
          <a:p>
            <a:pPr marL="285750" indent="-285750">
              <a:buFont typeface="Wingdings" panose="05000000000000000000" pitchFamily="2" charset="2"/>
              <a:buChar char="ü"/>
            </a:pPr>
            <a:r>
              <a:rPr lang="el-GR" sz="1800" dirty="0">
                <a:solidFill>
                  <a:schemeClr val="accent2">
                    <a:lumMod val="50000"/>
                  </a:schemeClr>
                </a:solidFill>
              </a:rPr>
              <a:t>Η αξιολόγηση γίνεται με αντικειμενική</a:t>
            </a:r>
            <a:r>
              <a:rPr lang="en-US" sz="1800" dirty="0">
                <a:solidFill>
                  <a:schemeClr val="accent2">
                    <a:lumMod val="50000"/>
                  </a:schemeClr>
                </a:solidFill>
              </a:rPr>
              <a:t>/</a:t>
            </a:r>
            <a:r>
              <a:rPr lang="el-GR" sz="1800" dirty="0">
                <a:solidFill>
                  <a:schemeClr val="accent2">
                    <a:lumMod val="50000"/>
                  </a:schemeClr>
                </a:solidFill>
              </a:rPr>
              <a:t>φυσική  εξέταση, </a:t>
            </a:r>
            <a:r>
              <a:rPr lang="en-US" sz="1800" dirty="0">
                <a:solidFill>
                  <a:schemeClr val="accent2">
                    <a:lumMod val="50000"/>
                  </a:schemeClr>
                </a:solidFill>
              </a:rPr>
              <a:t>CT </a:t>
            </a:r>
            <a:r>
              <a:rPr lang="el-GR" sz="1800" dirty="0">
                <a:solidFill>
                  <a:schemeClr val="accent2">
                    <a:lumMod val="50000"/>
                  </a:schemeClr>
                </a:solidFill>
              </a:rPr>
              <a:t>και </a:t>
            </a:r>
            <a:r>
              <a:rPr lang="en-US" sz="1800" dirty="0">
                <a:solidFill>
                  <a:schemeClr val="accent2">
                    <a:lumMod val="50000"/>
                  </a:schemeClr>
                </a:solidFill>
              </a:rPr>
              <a:t>PET</a:t>
            </a:r>
            <a:r>
              <a:rPr lang="el-GR" sz="1800" dirty="0">
                <a:solidFill>
                  <a:schemeClr val="accent2">
                    <a:lumMod val="50000"/>
                  </a:schemeClr>
                </a:solidFill>
              </a:rPr>
              <a:t>/</a:t>
            </a:r>
            <a:r>
              <a:rPr lang="en-US" sz="1800" dirty="0">
                <a:solidFill>
                  <a:schemeClr val="accent2">
                    <a:lumMod val="50000"/>
                  </a:schemeClr>
                </a:solidFill>
              </a:rPr>
              <a:t>CT</a:t>
            </a:r>
            <a:r>
              <a:rPr lang="el-GR" sz="1800" dirty="0">
                <a:solidFill>
                  <a:schemeClr val="accent2">
                    <a:lumMod val="50000"/>
                  </a:schemeClr>
                </a:solidFill>
              </a:rPr>
              <a:t>. Μπορεί να γίνει μετά το πέρας 2 ή 3 κύκλων ΧΜΘ και μετά την ολοκλήρωση της εφαρμογής του θεραπευτικού σχήματος.</a:t>
            </a:r>
          </a:p>
          <a:p>
            <a:pPr marL="285750" indent="-285750">
              <a:buFont typeface="Wingdings" panose="05000000000000000000" pitchFamily="2" charset="2"/>
              <a:buChar char="ü"/>
            </a:pPr>
            <a:r>
              <a:rPr lang="el-GR" sz="1800" dirty="0">
                <a:solidFill>
                  <a:schemeClr val="accent2">
                    <a:lumMod val="50000"/>
                  </a:schemeClr>
                </a:solidFill>
              </a:rPr>
              <a:t>Όλοι οι λεμφαδένες πρέπει να έχουν επανέλθει σε φυσιολογικό μέγεθος ( ≤1,5</a:t>
            </a:r>
            <a:r>
              <a:rPr lang="en-US" sz="1800" dirty="0">
                <a:solidFill>
                  <a:schemeClr val="accent2">
                    <a:lumMod val="50000"/>
                  </a:schemeClr>
                </a:solidFill>
              </a:rPr>
              <a:t>cm</a:t>
            </a:r>
            <a:r>
              <a:rPr lang="el-GR" sz="1800" dirty="0">
                <a:solidFill>
                  <a:schemeClr val="accent2">
                    <a:lumMod val="50000"/>
                  </a:schemeClr>
                </a:solidFill>
              </a:rPr>
              <a:t> η μεγαλύτερη εγκάρσια διάμετρο για αδένες &gt;1,5</a:t>
            </a:r>
            <a:r>
              <a:rPr lang="en-US" sz="1800" dirty="0">
                <a:solidFill>
                  <a:schemeClr val="accent2">
                    <a:lumMod val="50000"/>
                  </a:schemeClr>
                </a:solidFill>
              </a:rPr>
              <a:t>cm</a:t>
            </a:r>
            <a:r>
              <a:rPr lang="el-GR" sz="1800" dirty="0">
                <a:solidFill>
                  <a:schemeClr val="accent2">
                    <a:lumMod val="50000"/>
                  </a:schemeClr>
                </a:solidFill>
              </a:rPr>
              <a:t> πριν την έναρξη της θεραπείας).</a:t>
            </a:r>
          </a:p>
          <a:p>
            <a:pPr marL="285750" indent="-285750">
              <a:buFont typeface="Wingdings" panose="05000000000000000000" pitchFamily="2" charset="2"/>
              <a:buChar char="ü"/>
            </a:pPr>
            <a:r>
              <a:rPr lang="el-GR" sz="1800" dirty="0">
                <a:solidFill>
                  <a:schemeClr val="accent2">
                    <a:lumMod val="50000"/>
                  </a:schemeClr>
                </a:solidFill>
              </a:rPr>
              <a:t>Πλήρης εξαφάνιση της νόσου, κλινικά και ακτινολογικά, όπως και πλήρη υποχώρηση των τυχόν συμπτωμάτων που υπήρχαν πριν την έναρξη της ΑΚΘ. Απαιτείται επίσης πλήρης επάνοδος σε φυσιολογικά επίπεδα κάθε βιοχημικής διαταραχής σχετιζόμενης με το </a:t>
            </a:r>
            <a:r>
              <a:rPr lang="en-US" sz="1800" dirty="0">
                <a:solidFill>
                  <a:schemeClr val="accent2">
                    <a:lumMod val="50000"/>
                  </a:schemeClr>
                </a:solidFill>
              </a:rPr>
              <a:t>NHL</a:t>
            </a:r>
            <a:r>
              <a:rPr lang="el-GR" sz="1800" dirty="0">
                <a:solidFill>
                  <a:schemeClr val="accent2">
                    <a:lumMod val="50000"/>
                  </a:schemeClr>
                </a:solidFill>
              </a:rPr>
              <a:t>.</a:t>
            </a:r>
          </a:p>
          <a:p>
            <a:pPr marL="285750" indent="-285750">
              <a:buFont typeface="Wingdings" panose="05000000000000000000" pitchFamily="2" charset="2"/>
              <a:buChar char="ü"/>
            </a:pPr>
            <a:r>
              <a:rPr lang="el-GR" sz="1800" dirty="0">
                <a:solidFill>
                  <a:schemeClr val="accent2">
                    <a:lumMod val="50000"/>
                  </a:schemeClr>
                </a:solidFill>
              </a:rPr>
              <a:t>Όσο αφορά το </a:t>
            </a:r>
            <a:r>
              <a:rPr lang="en-US" sz="1800" dirty="0">
                <a:solidFill>
                  <a:schemeClr val="accent2">
                    <a:lumMod val="50000"/>
                  </a:schemeClr>
                </a:solidFill>
              </a:rPr>
              <a:t>Non Hodgkin</a:t>
            </a:r>
            <a:r>
              <a:rPr lang="el-GR" sz="1800" dirty="0">
                <a:solidFill>
                  <a:schemeClr val="accent2">
                    <a:lumMod val="50000"/>
                  </a:schemeClr>
                </a:solidFill>
              </a:rPr>
              <a:t> λέμφωμα ασθενείς οι οποίοι έχουν θετικό </a:t>
            </a:r>
            <a:r>
              <a:rPr lang="en-US" sz="1800" dirty="0">
                <a:solidFill>
                  <a:schemeClr val="accent2">
                    <a:lumMod val="50000"/>
                  </a:schemeClr>
                </a:solidFill>
              </a:rPr>
              <a:t>PET</a:t>
            </a:r>
            <a:r>
              <a:rPr lang="el-GR" sz="1800" dirty="0">
                <a:solidFill>
                  <a:schemeClr val="accent2">
                    <a:lumMod val="50000"/>
                  </a:schemeClr>
                </a:solidFill>
              </a:rPr>
              <a:t> μετά την ολοκλήρωση της θεραπείας έχουν πτωχή πρόγνωση η οποία σχετίζεται με πρώιμη υποτροπή. Αντιθέτως, ασθενείς οι οποίοι έχουν μόνον μη φυσιολογικά ευρήματα στην </a:t>
            </a:r>
            <a:r>
              <a:rPr lang="en-US" sz="1800" dirty="0">
                <a:solidFill>
                  <a:schemeClr val="accent2">
                    <a:lumMod val="50000"/>
                  </a:schemeClr>
                </a:solidFill>
              </a:rPr>
              <a:t>CT</a:t>
            </a:r>
            <a:r>
              <a:rPr lang="el-GR" sz="1800" dirty="0">
                <a:solidFill>
                  <a:schemeClr val="accent2">
                    <a:lumMod val="50000"/>
                  </a:schemeClr>
                </a:solidFill>
              </a:rPr>
              <a:t> αλλά με αρνητικό </a:t>
            </a:r>
            <a:r>
              <a:rPr lang="en-US" sz="1800" dirty="0">
                <a:solidFill>
                  <a:schemeClr val="accent2">
                    <a:lumMod val="50000"/>
                  </a:schemeClr>
                </a:solidFill>
              </a:rPr>
              <a:t>PET</a:t>
            </a:r>
            <a:r>
              <a:rPr lang="el-GR" sz="1800" dirty="0">
                <a:solidFill>
                  <a:schemeClr val="accent2">
                    <a:lumMod val="50000"/>
                  </a:schemeClr>
                </a:solidFill>
              </a:rPr>
              <a:t> γενικώς έχουν την ίδια πρόγνωση με εκείνους που έχουν φυσιολογική </a:t>
            </a:r>
            <a:r>
              <a:rPr lang="en-US" sz="1800" dirty="0">
                <a:solidFill>
                  <a:schemeClr val="accent2">
                    <a:lumMod val="50000"/>
                  </a:schemeClr>
                </a:solidFill>
              </a:rPr>
              <a:t>CT</a:t>
            </a:r>
            <a:r>
              <a:rPr lang="el-GR" sz="1800" dirty="0">
                <a:solidFill>
                  <a:schemeClr val="accent2">
                    <a:lumMod val="50000"/>
                  </a:schemeClr>
                </a:solidFill>
              </a:rPr>
              <a:t> και </a:t>
            </a:r>
            <a:r>
              <a:rPr lang="en-US" sz="1800" dirty="0">
                <a:solidFill>
                  <a:schemeClr val="accent2">
                    <a:lumMod val="50000"/>
                  </a:schemeClr>
                </a:solidFill>
              </a:rPr>
              <a:t>PET</a:t>
            </a:r>
            <a:r>
              <a:rPr lang="el-GR" sz="1800" dirty="0">
                <a:solidFill>
                  <a:schemeClr val="accent2">
                    <a:lumMod val="50000"/>
                  </a:schemeClr>
                </a:solidFill>
              </a:rPr>
              <a:t>.</a:t>
            </a:r>
          </a:p>
        </p:txBody>
      </p:sp>
    </p:spTree>
    <p:extLst>
      <p:ext uri="{BB962C8B-B14F-4D97-AF65-F5344CB8AC3E}">
        <p14:creationId xmlns:p14="http://schemas.microsoft.com/office/powerpoint/2010/main" val="9391214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6E29000-D4FC-4C30-BCC0-6DB2697758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100" y="0"/>
            <a:ext cx="7410450" cy="6696075"/>
          </a:xfrm>
          <a:prstGeom prst="rect">
            <a:avLst/>
          </a:prstGeom>
        </p:spPr>
      </p:pic>
    </p:spTree>
    <p:extLst>
      <p:ext uri="{BB962C8B-B14F-4D97-AF65-F5344CB8AC3E}">
        <p14:creationId xmlns:p14="http://schemas.microsoft.com/office/powerpoint/2010/main" val="1767632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655C3E-0FDC-4B9F-902A-79A5791F8A19}"/>
              </a:ext>
            </a:extLst>
          </p:cNvPr>
          <p:cNvSpPr>
            <a:spLocks noGrp="1"/>
          </p:cNvSpPr>
          <p:nvPr>
            <p:ph type="title"/>
          </p:nvPr>
        </p:nvSpPr>
        <p:spPr>
          <a:xfrm>
            <a:off x="285448" y="478971"/>
            <a:ext cx="8596668" cy="820558"/>
          </a:xfrm>
        </p:spPr>
        <p:txBody>
          <a:bodyPr/>
          <a:lstStyle/>
          <a:p>
            <a:r>
              <a:rPr lang="el-GR" dirty="0"/>
              <a:t>           </a:t>
            </a:r>
            <a:r>
              <a:rPr lang="el-GR" u="sng" dirty="0"/>
              <a:t>Λεμφώματα</a:t>
            </a:r>
            <a:r>
              <a:rPr lang="el-GR" dirty="0"/>
              <a:t> </a:t>
            </a:r>
          </a:p>
        </p:txBody>
      </p:sp>
      <p:sp>
        <p:nvSpPr>
          <p:cNvPr id="3" name="Θέση περιεχομένου 2">
            <a:extLst>
              <a:ext uri="{FF2B5EF4-FFF2-40B4-BE49-F238E27FC236}">
                <a16:creationId xmlns:a16="http://schemas.microsoft.com/office/drawing/2014/main" id="{045ED6AF-9FA9-46DE-AAC5-DD647BBF1736}"/>
              </a:ext>
            </a:extLst>
          </p:cNvPr>
          <p:cNvSpPr>
            <a:spLocks noGrp="1"/>
          </p:cNvSpPr>
          <p:nvPr>
            <p:ph idx="1"/>
          </p:nvPr>
        </p:nvSpPr>
        <p:spPr>
          <a:xfrm>
            <a:off x="285448" y="1457739"/>
            <a:ext cx="10915952" cy="2209386"/>
          </a:xfrm>
        </p:spPr>
        <p:txBody>
          <a:bodyPr/>
          <a:lstStyle/>
          <a:p>
            <a:pPr>
              <a:buFont typeface="Wingdings" panose="05000000000000000000" pitchFamily="2" charset="2"/>
              <a:buChar char="Ø"/>
            </a:pPr>
            <a:r>
              <a:rPr lang="el-GR" dirty="0">
                <a:solidFill>
                  <a:schemeClr val="accent2">
                    <a:lumMod val="50000"/>
                  </a:schemeClr>
                </a:solidFill>
              </a:rPr>
              <a:t>Τα λεμφώματα αποτελούν μια ετερογενή ομάδα νοσημάτων, που οφείλονται στη παρουσία </a:t>
            </a:r>
            <a:r>
              <a:rPr lang="el-GR" b="1" dirty="0">
                <a:solidFill>
                  <a:schemeClr val="accent2">
                    <a:lumMod val="50000"/>
                  </a:schemeClr>
                </a:solidFill>
              </a:rPr>
              <a:t>κακοηθών </a:t>
            </a:r>
            <a:r>
              <a:rPr lang="el-GR" b="1" dirty="0" err="1">
                <a:solidFill>
                  <a:schemeClr val="accent2">
                    <a:lumMod val="50000"/>
                  </a:schemeClr>
                </a:solidFill>
              </a:rPr>
              <a:t>νεοπλασματικών</a:t>
            </a:r>
            <a:r>
              <a:rPr lang="el-GR" b="1" dirty="0">
                <a:solidFill>
                  <a:schemeClr val="accent2">
                    <a:lumMod val="50000"/>
                  </a:schemeClr>
                </a:solidFill>
              </a:rPr>
              <a:t> λεμφοκυττάρων</a:t>
            </a:r>
            <a:r>
              <a:rPr lang="el-GR" dirty="0">
                <a:solidFill>
                  <a:schemeClr val="accent2">
                    <a:lumMod val="50000"/>
                  </a:schemeClr>
                </a:solidFill>
              </a:rPr>
              <a:t>, συνήθως συσσωρεύονται στους λεμφαδένες και δίνουν κλινικά χαρακτηριστικά </a:t>
            </a:r>
            <a:r>
              <a:rPr lang="el-GR" dirty="0" err="1">
                <a:solidFill>
                  <a:schemeClr val="accent2">
                    <a:lumMod val="50000"/>
                  </a:schemeClr>
                </a:solidFill>
              </a:rPr>
              <a:t>λεμφαδενοπάθειας</a:t>
            </a:r>
            <a:r>
              <a:rPr lang="el-GR" dirty="0">
                <a:solidFill>
                  <a:schemeClr val="accent2">
                    <a:lumMod val="50000"/>
                  </a:schemeClr>
                </a:solidFill>
              </a:rPr>
              <a:t>. Διακρίνονται σε δύο μεγάλες κατηγορίες </a:t>
            </a:r>
            <a:r>
              <a:rPr lang="el-GR" b="1" dirty="0">
                <a:solidFill>
                  <a:schemeClr val="accent2">
                    <a:lumMod val="50000"/>
                  </a:schemeClr>
                </a:solidFill>
              </a:rPr>
              <a:t>: Λέμφωμα </a:t>
            </a:r>
            <a:r>
              <a:rPr lang="en-US" b="1" dirty="0">
                <a:solidFill>
                  <a:schemeClr val="accent2">
                    <a:lumMod val="50000"/>
                  </a:schemeClr>
                </a:solidFill>
              </a:rPr>
              <a:t>Hodgkin</a:t>
            </a:r>
            <a:r>
              <a:rPr lang="el-GR" b="1" dirty="0">
                <a:solidFill>
                  <a:schemeClr val="accent2">
                    <a:lumMod val="50000"/>
                  </a:schemeClr>
                </a:solidFill>
              </a:rPr>
              <a:t> και </a:t>
            </a:r>
            <a:r>
              <a:rPr lang="en-US" b="1" dirty="0">
                <a:solidFill>
                  <a:schemeClr val="accent2">
                    <a:lumMod val="50000"/>
                  </a:schemeClr>
                </a:solidFill>
              </a:rPr>
              <a:t>Non Hodgkin</a:t>
            </a:r>
            <a:r>
              <a:rPr lang="en-US" dirty="0">
                <a:solidFill>
                  <a:schemeClr val="accent2">
                    <a:lumMod val="50000"/>
                  </a:schemeClr>
                </a:solidFill>
              </a:rPr>
              <a:t>.</a:t>
            </a:r>
          </a:p>
          <a:p>
            <a:pPr>
              <a:buFont typeface="Wingdings" panose="05000000000000000000" pitchFamily="2" charset="2"/>
              <a:buChar char="Ø"/>
            </a:pPr>
            <a:r>
              <a:rPr lang="el-GR" dirty="0">
                <a:solidFill>
                  <a:schemeClr val="accent2">
                    <a:lumMod val="50000"/>
                  </a:schemeClr>
                </a:solidFill>
              </a:rPr>
              <a:t>Η διάκριση των </a:t>
            </a:r>
            <a:r>
              <a:rPr lang="en-US" dirty="0">
                <a:solidFill>
                  <a:schemeClr val="accent2">
                    <a:lumMod val="50000"/>
                  </a:schemeClr>
                </a:solidFill>
              </a:rPr>
              <a:t>Hodgkin</a:t>
            </a:r>
            <a:r>
              <a:rPr lang="el-GR" dirty="0">
                <a:solidFill>
                  <a:schemeClr val="accent2">
                    <a:lumMod val="50000"/>
                  </a:schemeClr>
                </a:solidFill>
              </a:rPr>
              <a:t> και </a:t>
            </a:r>
            <a:r>
              <a:rPr lang="en-US" dirty="0">
                <a:solidFill>
                  <a:schemeClr val="accent2">
                    <a:lumMod val="50000"/>
                  </a:schemeClr>
                </a:solidFill>
              </a:rPr>
              <a:t>non Hodgkin</a:t>
            </a:r>
            <a:r>
              <a:rPr lang="el-GR" dirty="0">
                <a:solidFill>
                  <a:schemeClr val="accent2">
                    <a:lumMod val="50000"/>
                  </a:schemeClr>
                </a:solidFill>
              </a:rPr>
              <a:t> γίνεται από  την ιστολογική παρουσία των </a:t>
            </a:r>
            <a:r>
              <a:rPr lang="en-US" dirty="0">
                <a:solidFill>
                  <a:schemeClr val="accent2">
                    <a:lumMod val="50000"/>
                  </a:schemeClr>
                </a:solidFill>
              </a:rPr>
              <a:t>Reed</a:t>
            </a:r>
            <a:r>
              <a:rPr lang="el-GR" dirty="0">
                <a:solidFill>
                  <a:schemeClr val="accent2">
                    <a:lumMod val="50000"/>
                  </a:schemeClr>
                </a:solidFill>
              </a:rPr>
              <a:t>-</a:t>
            </a:r>
            <a:r>
              <a:rPr lang="en-US" dirty="0">
                <a:solidFill>
                  <a:schemeClr val="accent2">
                    <a:lumMod val="50000"/>
                  </a:schemeClr>
                </a:solidFill>
              </a:rPr>
              <a:t>Sternberg </a:t>
            </a:r>
            <a:r>
              <a:rPr lang="el-GR" dirty="0">
                <a:solidFill>
                  <a:schemeClr val="accent2">
                    <a:lumMod val="50000"/>
                  </a:schemeClr>
                </a:solidFill>
              </a:rPr>
              <a:t>(</a:t>
            </a:r>
            <a:r>
              <a:rPr lang="en-US" dirty="0">
                <a:solidFill>
                  <a:schemeClr val="accent2">
                    <a:lumMod val="50000"/>
                  </a:schemeClr>
                </a:solidFill>
              </a:rPr>
              <a:t>RS</a:t>
            </a:r>
            <a:r>
              <a:rPr lang="el-GR" dirty="0">
                <a:solidFill>
                  <a:schemeClr val="accent2">
                    <a:lumMod val="50000"/>
                  </a:schemeClr>
                </a:solidFill>
              </a:rPr>
              <a:t>)</a:t>
            </a:r>
            <a:r>
              <a:rPr lang="en-US" dirty="0">
                <a:solidFill>
                  <a:schemeClr val="accent2">
                    <a:lumMod val="50000"/>
                  </a:schemeClr>
                </a:solidFill>
              </a:rPr>
              <a:t> </a:t>
            </a:r>
            <a:r>
              <a:rPr lang="el-GR" dirty="0">
                <a:solidFill>
                  <a:schemeClr val="accent2">
                    <a:lumMod val="50000"/>
                  </a:schemeClr>
                </a:solidFill>
              </a:rPr>
              <a:t>κακοηθών κυττάρων ή όχι αντίστοιχα</a:t>
            </a:r>
            <a:r>
              <a:rPr lang="en-GB" dirty="0">
                <a:solidFill>
                  <a:schemeClr val="accent2">
                    <a:lumMod val="50000"/>
                  </a:schemeClr>
                </a:solidFill>
              </a:rPr>
              <a:t>.</a:t>
            </a:r>
            <a:endParaRPr lang="el-GR" dirty="0">
              <a:solidFill>
                <a:schemeClr val="accent2">
                  <a:lumMod val="50000"/>
                </a:schemeClr>
              </a:solidFill>
            </a:endParaRPr>
          </a:p>
        </p:txBody>
      </p:sp>
      <p:pic>
        <p:nvPicPr>
          <p:cNvPr id="4" name="Εικόνα 3">
            <a:extLst>
              <a:ext uri="{FF2B5EF4-FFF2-40B4-BE49-F238E27FC236}">
                <a16:creationId xmlns:a16="http://schemas.microsoft.com/office/drawing/2014/main" id="{6121F971-B907-4B10-BB48-C9C4A2211747}"/>
              </a:ext>
            </a:extLst>
          </p:cNvPr>
          <p:cNvPicPr>
            <a:picLocks noChangeAspect="1"/>
          </p:cNvPicPr>
          <p:nvPr/>
        </p:nvPicPr>
        <p:blipFill>
          <a:blip r:embed="rId3"/>
          <a:stretch>
            <a:fillRect/>
          </a:stretch>
        </p:blipFill>
        <p:spPr>
          <a:xfrm>
            <a:off x="2776972" y="3825335"/>
            <a:ext cx="4292889" cy="28277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25957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20FD416-672C-4B55-9572-342BEF094326}"/>
              </a:ext>
            </a:extLst>
          </p:cNvPr>
          <p:cNvSpPr>
            <a:spLocks noGrp="1"/>
          </p:cNvSpPr>
          <p:nvPr>
            <p:ph type="title"/>
          </p:nvPr>
        </p:nvSpPr>
        <p:spPr>
          <a:xfrm>
            <a:off x="0" y="218048"/>
            <a:ext cx="8596668" cy="1320800"/>
          </a:xfrm>
        </p:spPr>
        <p:txBody>
          <a:bodyPr/>
          <a:lstStyle/>
          <a:p>
            <a:r>
              <a:rPr lang="el-GR" dirty="0"/>
              <a:t>              </a:t>
            </a:r>
            <a:r>
              <a:rPr lang="el-GR" u="sng" dirty="0"/>
              <a:t>Σταδιοποίηση</a:t>
            </a:r>
          </a:p>
        </p:txBody>
      </p:sp>
      <p:sp>
        <p:nvSpPr>
          <p:cNvPr id="3" name="Θέση περιεχομένου 2">
            <a:extLst>
              <a:ext uri="{FF2B5EF4-FFF2-40B4-BE49-F238E27FC236}">
                <a16:creationId xmlns:a16="http://schemas.microsoft.com/office/drawing/2014/main" id="{FC8EE6C0-5AA0-4F70-BA85-557F621B6E57}"/>
              </a:ext>
            </a:extLst>
          </p:cNvPr>
          <p:cNvSpPr>
            <a:spLocks noGrp="1"/>
          </p:cNvSpPr>
          <p:nvPr>
            <p:ph idx="1"/>
          </p:nvPr>
        </p:nvSpPr>
        <p:spPr>
          <a:xfrm>
            <a:off x="971549" y="1280161"/>
            <a:ext cx="10144125" cy="5106572"/>
          </a:xfrm>
        </p:spPr>
        <p:txBody>
          <a:bodyPr>
            <a:normAutofit/>
          </a:bodyPr>
          <a:lstStyle/>
          <a:p>
            <a:pPr marL="0" indent="0">
              <a:buNone/>
            </a:pPr>
            <a:r>
              <a:rPr lang="el-GR" dirty="0">
                <a:solidFill>
                  <a:schemeClr val="accent2">
                    <a:lumMod val="50000"/>
                  </a:schemeClr>
                </a:solidFill>
              </a:rPr>
              <a:t>Η κάθε κατηγορία λεμφώματος διακρίνεται και σε κάποιες μορφές και υπόκειται σε ιστολογική ταξινόμηση κατά </a:t>
            </a:r>
            <a:r>
              <a:rPr lang="en-US" dirty="0">
                <a:solidFill>
                  <a:schemeClr val="accent2">
                    <a:lumMod val="50000"/>
                  </a:schemeClr>
                </a:solidFill>
              </a:rPr>
              <a:t>REAL</a:t>
            </a:r>
            <a:r>
              <a:rPr lang="el-GR" dirty="0">
                <a:solidFill>
                  <a:schemeClr val="accent2">
                    <a:lumMod val="50000"/>
                  </a:schemeClr>
                </a:solidFill>
              </a:rPr>
              <a:t>/</a:t>
            </a:r>
            <a:r>
              <a:rPr lang="en-US" dirty="0">
                <a:solidFill>
                  <a:schemeClr val="accent2">
                    <a:lumMod val="50000"/>
                  </a:schemeClr>
                </a:solidFill>
              </a:rPr>
              <a:t>WHO</a:t>
            </a:r>
            <a:r>
              <a:rPr lang="el-GR" dirty="0">
                <a:solidFill>
                  <a:schemeClr val="accent2">
                    <a:lumMod val="50000"/>
                  </a:schemeClr>
                </a:solidFill>
              </a:rPr>
              <a:t>, </a:t>
            </a:r>
            <a:r>
              <a:rPr lang="en-US" dirty="0">
                <a:solidFill>
                  <a:schemeClr val="accent2">
                    <a:lumMod val="50000"/>
                  </a:schemeClr>
                </a:solidFill>
              </a:rPr>
              <a:t>Ann Arbor</a:t>
            </a:r>
            <a:r>
              <a:rPr lang="el-GR" dirty="0">
                <a:solidFill>
                  <a:schemeClr val="accent2">
                    <a:lumMod val="50000"/>
                  </a:schemeClr>
                </a:solidFill>
              </a:rPr>
              <a:t>, </a:t>
            </a:r>
            <a:r>
              <a:rPr lang="en-US" dirty="0" err="1">
                <a:solidFill>
                  <a:schemeClr val="accent2">
                    <a:lumMod val="50000"/>
                  </a:schemeClr>
                </a:solidFill>
              </a:rPr>
              <a:t>Costwold</a:t>
            </a:r>
            <a:r>
              <a:rPr lang="en-US" dirty="0">
                <a:solidFill>
                  <a:schemeClr val="accent2">
                    <a:lumMod val="50000"/>
                  </a:schemeClr>
                </a:solidFill>
              </a:rPr>
              <a:t> </a:t>
            </a:r>
            <a:r>
              <a:rPr lang="el-GR" dirty="0">
                <a:solidFill>
                  <a:schemeClr val="accent2">
                    <a:lumMod val="50000"/>
                  </a:schemeClr>
                </a:solidFill>
              </a:rPr>
              <a:t>(τροποποίηση της κατάταξης κατά </a:t>
            </a:r>
            <a:r>
              <a:rPr lang="en-US" dirty="0">
                <a:solidFill>
                  <a:schemeClr val="accent2">
                    <a:lumMod val="50000"/>
                  </a:schemeClr>
                </a:solidFill>
              </a:rPr>
              <a:t>Ann Arbor</a:t>
            </a:r>
            <a:r>
              <a:rPr lang="el-GR" dirty="0">
                <a:solidFill>
                  <a:schemeClr val="accent2">
                    <a:lumMod val="50000"/>
                  </a:schemeClr>
                </a:solidFill>
              </a:rPr>
              <a:t>),τροποποίηση </a:t>
            </a:r>
            <a:r>
              <a:rPr lang="en-US" dirty="0">
                <a:solidFill>
                  <a:schemeClr val="accent2">
                    <a:lumMod val="50000"/>
                  </a:schemeClr>
                </a:solidFill>
              </a:rPr>
              <a:t>Lugano</a:t>
            </a:r>
            <a:r>
              <a:rPr lang="el-GR" dirty="0">
                <a:solidFill>
                  <a:schemeClr val="accent2">
                    <a:lumMod val="50000"/>
                  </a:schemeClr>
                </a:solidFill>
              </a:rPr>
              <a:t> και τέλος κατά </a:t>
            </a:r>
            <a:r>
              <a:rPr lang="en-US" dirty="0" err="1">
                <a:solidFill>
                  <a:schemeClr val="accent2">
                    <a:lumMod val="50000"/>
                  </a:schemeClr>
                </a:solidFill>
              </a:rPr>
              <a:t>Lukes</a:t>
            </a:r>
            <a:r>
              <a:rPr lang="el-GR" dirty="0">
                <a:solidFill>
                  <a:schemeClr val="accent2">
                    <a:lumMod val="50000"/>
                  </a:schemeClr>
                </a:solidFill>
              </a:rPr>
              <a:t>-</a:t>
            </a:r>
            <a:r>
              <a:rPr lang="en-US" dirty="0">
                <a:solidFill>
                  <a:schemeClr val="accent2">
                    <a:lumMod val="50000"/>
                  </a:schemeClr>
                </a:solidFill>
              </a:rPr>
              <a:t>Rye</a:t>
            </a:r>
            <a:r>
              <a:rPr lang="el-GR" dirty="0">
                <a:solidFill>
                  <a:schemeClr val="accent2">
                    <a:lumMod val="50000"/>
                  </a:schemeClr>
                </a:solidFill>
              </a:rPr>
              <a:t>.</a:t>
            </a:r>
          </a:p>
          <a:p>
            <a:pPr>
              <a:buFont typeface="Wingdings" panose="05000000000000000000" pitchFamily="2" charset="2"/>
              <a:buChar char="q"/>
            </a:pPr>
            <a:r>
              <a:rPr lang="el-GR" dirty="0">
                <a:solidFill>
                  <a:schemeClr val="accent2">
                    <a:lumMod val="50000"/>
                  </a:schemeClr>
                </a:solidFill>
              </a:rPr>
              <a:t>Σύμφωνα με τη </a:t>
            </a:r>
            <a:r>
              <a:rPr lang="en-US" dirty="0">
                <a:solidFill>
                  <a:schemeClr val="accent2">
                    <a:lumMod val="50000"/>
                  </a:schemeClr>
                </a:solidFill>
              </a:rPr>
              <a:t>REAL/WHO</a:t>
            </a:r>
            <a:r>
              <a:rPr lang="el-GR" dirty="0">
                <a:solidFill>
                  <a:schemeClr val="accent2">
                    <a:lumMod val="50000"/>
                  </a:schemeClr>
                </a:solidFill>
              </a:rPr>
              <a:t> ταξινόμηση, </a:t>
            </a:r>
            <a:r>
              <a:rPr lang="en-US" dirty="0">
                <a:solidFill>
                  <a:schemeClr val="accent2">
                    <a:lumMod val="50000"/>
                  </a:schemeClr>
                </a:solidFill>
              </a:rPr>
              <a:t> </a:t>
            </a:r>
            <a:r>
              <a:rPr lang="el-GR" dirty="0">
                <a:solidFill>
                  <a:schemeClr val="accent2">
                    <a:lumMod val="50000"/>
                  </a:schemeClr>
                </a:solidFill>
              </a:rPr>
              <a:t>η κλασική νόσος </a:t>
            </a:r>
            <a:r>
              <a:rPr lang="en-US" dirty="0">
                <a:solidFill>
                  <a:schemeClr val="accent2">
                    <a:lumMod val="50000"/>
                  </a:schemeClr>
                </a:solidFill>
              </a:rPr>
              <a:t>Hodgkin</a:t>
            </a:r>
            <a:r>
              <a:rPr lang="el-GR" dirty="0">
                <a:solidFill>
                  <a:schemeClr val="accent2">
                    <a:lumMod val="50000"/>
                  </a:schemeClr>
                </a:solidFill>
              </a:rPr>
              <a:t> έχει 4 </a:t>
            </a:r>
            <a:r>
              <a:rPr lang="el-GR" dirty="0" err="1">
                <a:solidFill>
                  <a:schemeClr val="accent2">
                    <a:lumMod val="50000"/>
                  </a:schemeClr>
                </a:solidFill>
              </a:rPr>
              <a:t>υποτύπους</a:t>
            </a:r>
            <a:r>
              <a:rPr lang="el-GR" dirty="0">
                <a:solidFill>
                  <a:schemeClr val="accent2">
                    <a:lumMod val="50000"/>
                  </a:schemeClr>
                </a:solidFill>
              </a:rPr>
              <a:t> : </a:t>
            </a:r>
          </a:p>
          <a:p>
            <a:pPr>
              <a:buFont typeface="Wingdings" panose="05000000000000000000" pitchFamily="2" charset="2"/>
              <a:buChar char="§"/>
            </a:pPr>
            <a:r>
              <a:rPr lang="el-GR" dirty="0">
                <a:solidFill>
                  <a:schemeClr val="accent2">
                    <a:lumMod val="50000"/>
                  </a:schemeClr>
                </a:solidFill>
              </a:rPr>
              <a:t> </a:t>
            </a:r>
            <a:r>
              <a:rPr lang="el-GR" b="1" dirty="0">
                <a:solidFill>
                  <a:schemeClr val="accent2">
                    <a:lumMod val="50000"/>
                  </a:schemeClr>
                </a:solidFill>
              </a:rPr>
              <a:t>Οζώδη σκλήρυνση/Κλασσικό ΛΗΜ</a:t>
            </a:r>
            <a:r>
              <a:rPr lang="el-GR" dirty="0">
                <a:solidFill>
                  <a:schemeClr val="accent2">
                    <a:lumMod val="50000"/>
                  </a:schemeClr>
                </a:solidFill>
              </a:rPr>
              <a:t>, ο πιο συνηθισμένος τύπος ,συνήθως διηθεί το μεσοθωράκιο , οι ασθενείς έχουν Β συμπτώματα. </a:t>
            </a:r>
          </a:p>
          <a:p>
            <a:pPr>
              <a:buFont typeface="Wingdings" panose="05000000000000000000" pitchFamily="2" charset="2"/>
              <a:buChar char="§"/>
            </a:pPr>
            <a:r>
              <a:rPr lang="el-GR" b="1" dirty="0">
                <a:solidFill>
                  <a:schemeClr val="accent2">
                    <a:lumMod val="50000"/>
                  </a:schemeClr>
                </a:solidFill>
              </a:rPr>
              <a:t>Οζώδες </a:t>
            </a:r>
            <a:r>
              <a:rPr lang="el-GR" b="1" dirty="0" err="1">
                <a:solidFill>
                  <a:schemeClr val="accent2">
                    <a:lumMod val="50000"/>
                  </a:schemeClr>
                </a:solidFill>
              </a:rPr>
              <a:t>λεμφοεπικρατικό</a:t>
            </a:r>
            <a:r>
              <a:rPr lang="el-GR" b="1" dirty="0">
                <a:solidFill>
                  <a:schemeClr val="accent2">
                    <a:lumMod val="50000"/>
                  </a:schemeClr>
                </a:solidFill>
              </a:rPr>
              <a:t> /Λεμφοκυτταρικό τύπο </a:t>
            </a:r>
            <a:r>
              <a:rPr lang="el-GR" dirty="0">
                <a:solidFill>
                  <a:schemeClr val="accent2">
                    <a:lumMod val="50000"/>
                  </a:schemeClr>
                </a:solidFill>
              </a:rPr>
              <a:t>πιο συχνός στους νέους ανθρώπους με νόσο πρώιμου σταδίου όπου η πρόγνωση είναι πάρα πολύ καλή.</a:t>
            </a:r>
          </a:p>
          <a:p>
            <a:pPr>
              <a:buFont typeface="Wingdings" panose="05000000000000000000" pitchFamily="2" charset="2"/>
              <a:buChar char="§"/>
            </a:pPr>
            <a:r>
              <a:rPr lang="el-GR" b="1" dirty="0">
                <a:solidFill>
                  <a:schemeClr val="accent2">
                    <a:lumMod val="50000"/>
                  </a:schemeClr>
                </a:solidFill>
              </a:rPr>
              <a:t>Τύπος μικτής </a:t>
            </a:r>
            <a:r>
              <a:rPr lang="el-GR" b="1" dirty="0" err="1">
                <a:solidFill>
                  <a:schemeClr val="accent2">
                    <a:lumMod val="50000"/>
                  </a:schemeClr>
                </a:solidFill>
              </a:rPr>
              <a:t>κυτταροβρίθειας</a:t>
            </a:r>
            <a:r>
              <a:rPr lang="el-GR" b="1" dirty="0">
                <a:solidFill>
                  <a:schemeClr val="accent2">
                    <a:lumMod val="50000"/>
                  </a:schemeClr>
                </a:solidFill>
              </a:rPr>
              <a:t> </a:t>
            </a:r>
            <a:r>
              <a:rPr lang="el-GR" dirty="0">
                <a:solidFill>
                  <a:schemeClr val="accent2">
                    <a:lumMod val="50000"/>
                  </a:schemeClr>
                </a:solidFill>
              </a:rPr>
              <a:t>,προχωρημένη νόσο και δυσμενή πρόγνωση.</a:t>
            </a:r>
          </a:p>
          <a:p>
            <a:pPr>
              <a:buFont typeface="Wingdings" panose="05000000000000000000" pitchFamily="2" charset="2"/>
              <a:buChar char="§"/>
            </a:pPr>
            <a:r>
              <a:rPr lang="el-GR" b="1" dirty="0">
                <a:solidFill>
                  <a:schemeClr val="accent2">
                    <a:lumMod val="50000"/>
                  </a:schemeClr>
                </a:solidFill>
              </a:rPr>
              <a:t>Λεμφοπενικό τύπο </a:t>
            </a:r>
            <a:r>
              <a:rPr lang="el-GR" dirty="0">
                <a:solidFill>
                  <a:schemeClr val="accent2">
                    <a:lumMod val="50000"/>
                  </a:schemeClr>
                </a:solidFill>
              </a:rPr>
              <a:t>,σε ηλικιωμένους και σχετίζεται με προχωρημένη νόσο που συνοδεύεται από Β συμπτώματα.</a:t>
            </a:r>
            <a:r>
              <a:rPr lang="en-US" dirty="0">
                <a:solidFill>
                  <a:schemeClr val="accent2">
                    <a:lumMod val="50000"/>
                  </a:schemeClr>
                </a:solidFill>
              </a:rPr>
              <a:t>Έχ</a:t>
            </a:r>
            <a:r>
              <a:rPr lang="el-GR" dirty="0">
                <a:solidFill>
                  <a:schemeClr val="accent2">
                    <a:lumMod val="50000"/>
                  </a:schemeClr>
                </a:solidFill>
              </a:rPr>
              <a:t>ε</a:t>
            </a:r>
            <a:r>
              <a:rPr lang="en-US" dirty="0">
                <a:solidFill>
                  <a:schemeClr val="accent2">
                    <a:lumMod val="50000"/>
                  </a:schemeClr>
                </a:solidFill>
              </a:rPr>
              <a:t>ι τ</a:t>
            </a:r>
            <a:r>
              <a:rPr lang="el-GR" dirty="0">
                <a:solidFill>
                  <a:schemeClr val="accent2">
                    <a:lumMod val="50000"/>
                  </a:schemeClr>
                </a:solidFill>
              </a:rPr>
              <a:t>η</a:t>
            </a:r>
            <a:r>
              <a:rPr lang="en-US" dirty="0">
                <a:solidFill>
                  <a:schemeClr val="accent2">
                    <a:lumMod val="50000"/>
                  </a:schemeClr>
                </a:solidFill>
              </a:rPr>
              <a:t> χειρότερη </a:t>
            </a:r>
            <a:r>
              <a:rPr lang="el-GR" dirty="0">
                <a:solidFill>
                  <a:schemeClr val="accent2">
                    <a:lumMod val="50000"/>
                  </a:schemeClr>
                </a:solidFill>
              </a:rPr>
              <a:t>πρόγνωση.</a:t>
            </a:r>
          </a:p>
          <a:p>
            <a:pPr marL="0" indent="0">
              <a:buNone/>
            </a:pPr>
            <a:endParaRPr lang="el-GR" dirty="0">
              <a:solidFill>
                <a:schemeClr val="accent2">
                  <a:lumMod val="75000"/>
                </a:schemeClr>
              </a:solidFill>
            </a:endParaRPr>
          </a:p>
        </p:txBody>
      </p:sp>
    </p:spTree>
    <p:extLst>
      <p:ext uri="{BB962C8B-B14F-4D97-AF65-F5344CB8AC3E}">
        <p14:creationId xmlns:p14="http://schemas.microsoft.com/office/powerpoint/2010/main" val="1965174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FDF309FD-66C4-4BE8-93C1-21B7EC85A946}"/>
              </a:ext>
            </a:extLst>
          </p:cNvPr>
          <p:cNvSpPr/>
          <p:nvPr/>
        </p:nvSpPr>
        <p:spPr>
          <a:xfrm>
            <a:off x="225523" y="522263"/>
            <a:ext cx="11537851" cy="1009187"/>
          </a:xfrm>
          <a:prstGeom prst="rect">
            <a:avLst/>
          </a:prstGeom>
        </p:spPr>
        <p:txBody>
          <a:bodyPr wrap="square">
            <a:spAutoFit/>
          </a:bodyPr>
          <a:lstStyle/>
          <a:p>
            <a:pPr>
              <a:lnSpc>
                <a:spcPct val="150000"/>
              </a:lnSpc>
              <a:spcAft>
                <a:spcPts val="0"/>
              </a:spcAft>
            </a:pPr>
            <a:r>
              <a:rPr lang="el-GR" sz="2400" dirty="0">
                <a:solidFill>
                  <a:schemeClr val="accent2">
                    <a:lumMod val="75000"/>
                  </a:schemeClr>
                </a:solidFill>
              </a:rPr>
              <a:t>                Σταδιοποίηση κατά </a:t>
            </a:r>
            <a:r>
              <a:rPr lang="en-US" sz="2400" dirty="0">
                <a:solidFill>
                  <a:schemeClr val="accent2">
                    <a:lumMod val="75000"/>
                  </a:schemeClr>
                </a:solidFill>
              </a:rPr>
              <a:t>Ann Arbor</a:t>
            </a:r>
            <a:r>
              <a:rPr lang="el-GR" sz="2400" dirty="0">
                <a:solidFill>
                  <a:schemeClr val="accent2">
                    <a:lumMod val="75000"/>
                  </a:schemeClr>
                </a:solidFill>
              </a:rPr>
              <a:t> και </a:t>
            </a:r>
            <a:r>
              <a:rPr lang="en-US" sz="2400" dirty="0" err="1">
                <a:solidFill>
                  <a:schemeClr val="accent2">
                    <a:lumMod val="75000"/>
                  </a:schemeClr>
                </a:solidFill>
              </a:rPr>
              <a:t>Costwold</a:t>
            </a:r>
            <a:r>
              <a:rPr lang="el-GR" sz="2400" dirty="0">
                <a:solidFill>
                  <a:schemeClr val="accent2">
                    <a:lumMod val="75000"/>
                  </a:schemeClr>
                </a:solidFill>
              </a:rPr>
              <a:t>  για τη ν.</a:t>
            </a:r>
            <a:r>
              <a:rPr lang="en-US" sz="2400" dirty="0">
                <a:solidFill>
                  <a:schemeClr val="accent2">
                    <a:lumMod val="75000"/>
                  </a:schemeClr>
                </a:solidFill>
              </a:rPr>
              <a:t>Hodgkin </a:t>
            </a:r>
            <a:r>
              <a:rPr lang="el-GR" sz="2400" dirty="0">
                <a:solidFill>
                  <a:schemeClr val="accent2">
                    <a:lumMod val="75000"/>
                  </a:schemeClr>
                </a:solidFill>
              </a:rPr>
              <a:t>:</a:t>
            </a:r>
          </a:p>
          <a:p>
            <a:pPr>
              <a:lnSpc>
                <a:spcPct val="150000"/>
              </a:lnSpc>
              <a:spcAft>
                <a:spcPts val="0"/>
              </a:spcAft>
            </a:pPr>
            <a:endParaRPr lang="el-GR" dirty="0">
              <a:solidFill>
                <a:schemeClr val="accent2">
                  <a:lumMod val="75000"/>
                </a:schemeClr>
              </a:solidFill>
            </a:endParaRPr>
          </a:p>
        </p:txBody>
      </p:sp>
      <p:pic>
        <p:nvPicPr>
          <p:cNvPr id="2" name="Εικόνα 1">
            <a:extLst>
              <a:ext uri="{FF2B5EF4-FFF2-40B4-BE49-F238E27FC236}">
                <a16:creationId xmlns:a16="http://schemas.microsoft.com/office/drawing/2014/main" id="{4B01D65B-6E11-4313-A9E9-76BDBD2FDC44}"/>
              </a:ext>
            </a:extLst>
          </p:cNvPr>
          <p:cNvPicPr>
            <a:picLocks noChangeAspect="1"/>
          </p:cNvPicPr>
          <p:nvPr/>
        </p:nvPicPr>
        <p:blipFill>
          <a:blip r:embed="rId3"/>
          <a:stretch>
            <a:fillRect/>
          </a:stretch>
        </p:blipFill>
        <p:spPr>
          <a:xfrm>
            <a:off x="2219168" y="1569550"/>
            <a:ext cx="8558370" cy="419604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602460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131D18C-D378-42A4-A5AB-96A5054296CE}"/>
              </a:ext>
            </a:extLst>
          </p:cNvPr>
          <p:cNvSpPr>
            <a:spLocks noGrp="1"/>
          </p:cNvSpPr>
          <p:nvPr>
            <p:ph idx="1"/>
          </p:nvPr>
        </p:nvSpPr>
        <p:spPr>
          <a:xfrm>
            <a:off x="1619249" y="544853"/>
            <a:ext cx="10201275" cy="6313147"/>
          </a:xfrm>
        </p:spPr>
        <p:txBody>
          <a:bodyPr>
            <a:noAutofit/>
          </a:bodyPr>
          <a:lstStyle/>
          <a:p>
            <a:pPr marL="0" indent="0">
              <a:buNone/>
            </a:pPr>
            <a:r>
              <a:rPr lang="el-GR" dirty="0">
                <a:solidFill>
                  <a:schemeClr val="accent2">
                    <a:lumMod val="50000"/>
                  </a:schemeClr>
                </a:solidFill>
              </a:rPr>
              <a:t>                </a:t>
            </a:r>
            <a:r>
              <a:rPr lang="el-GR" b="1" u="sng" dirty="0">
                <a:solidFill>
                  <a:schemeClr val="accent2">
                    <a:lumMod val="50000"/>
                  </a:schemeClr>
                </a:solidFill>
              </a:rPr>
              <a:t>Το Ν</a:t>
            </a:r>
            <a:r>
              <a:rPr lang="en-US" b="1" u="sng" dirty="0">
                <a:solidFill>
                  <a:schemeClr val="accent2">
                    <a:lumMod val="50000"/>
                  </a:schemeClr>
                </a:solidFill>
              </a:rPr>
              <a:t>on</a:t>
            </a:r>
            <a:r>
              <a:rPr lang="el-GR" b="1" u="sng" dirty="0">
                <a:solidFill>
                  <a:schemeClr val="accent2">
                    <a:lumMod val="50000"/>
                  </a:schemeClr>
                </a:solidFill>
              </a:rPr>
              <a:t>-</a:t>
            </a:r>
            <a:r>
              <a:rPr lang="en-US" b="1" u="sng" dirty="0">
                <a:solidFill>
                  <a:schemeClr val="accent2">
                    <a:lumMod val="50000"/>
                  </a:schemeClr>
                </a:solidFill>
              </a:rPr>
              <a:t>Hodgkin </a:t>
            </a:r>
            <a:r>
              <a:rPr lang="el-GR" b="1" u="sng" dirty="0">
                <a:solidFill>
                  <a:schemeClr val="accent2">
                    <a:lumMod val="50000"/>
                  </a:schemeClr>
                </a:solidFill>
              </a:rPr>
              <a:t> σύμφωνα με τη διεθνή σταδιοποίηση εκτιμάται ως λέμφωμα: </a:t>
            </a:r>
          </a:p>
          <a:p>
            <a:endParaRPr lang="el-GR" b="1" u="sng" dirty="0">
              <a:solidFill>
                <a:schemeClr val="accent2">
                  <a:lumMod val="50000"/>
                </a:schemeClr>
              </a:solidFill>
            </a:endParaRPr>
          </a:p>
          <a:p>
            <a:pPr>
              <a:buFont typeface="Wingdings" panose="05000000000000000000" pitchFamily="2" charset="2"/>
              <a:buChar char="q"/>
            </a:pPr>
            <a:r>
              <a:rPr lang="el-GR" dirty="0">
                <a:solidFill>
                  <a:schemeClr val="accent2">
                    <a:lumMod val="50000"/>
                  </a:schemeClr>
                </a:solidFill>
              </a:rPr>
              <a:t>χαμηλής κακοήθειας 30-35%. </a:t>
            </a:r>
          </a:p>
          <a:p>
            <a:pPr>
              <a:buFont typeface="Wingdings" panose="05000000000000000000" pitchFamily="2" charset="2"/>
              <a:buChar char="q"/>
            </a:pPr>
            <a:r>
              <a:rPr lang="el-GR" dirty="0">
                <a:solidFill>
                  <a:schemeClr val="accent2">
                    <a:lumMod val="50000"/>
                  </a:schemeClr>
                </a:solidFill>
              </a:rPr>
              <a:t>ενδιάμεσης 30-40%.</a:t>
            </a:r>
          </a:p>
          <a:p>
            <a:pPr>
              <a:buFont typeface="Wingdings" panose="05000000000000000000" pitchFamily="2" charset="2"/>
              <a:buChar char="q"/>
            </a:pPr>
            <a:r>
              <a:rPr lang="el-GR" dirty="0">
                <a:solidFill>
                  <a:schemeClr val="accent2">
                    <a:lumMod val="50000"/>
                  </a:schemeClr>
                </a:solidFill>
              </a:rPr>
              <a:t>και υψηλής κακοήθειας 10-15%.</a:t>
            </a:r>
          </a:p>
          <a:p>
            <a:endParaRPr lang="el-GR" dirty="0">
              <a:solidFill>
                <a:schemeClr val="accent2">
                  <a:lumMod val="50000"/>
                </a:schemeClr>
              </a:solidFill>
            </a:endParaRPr>
          </a:p>
          <a:p>
            <a:pPr marL="0" indent="0">
              <a:buNone/>
            </a:pPr>
            <a:r>
              <a:rPr lang="el-GR" dirty="0">
                <a:solidFill>
                  <a:schemeClr val="accent2">
                    <a:lumMod val="50000"/>
                  </a:schemeClr>
                </a:solidFill>
              </a:rPr>
              <a:t>Περιλαμβάνονται και δύο ειδικές κατηγορίες όπως:</a:t>
            </a:r>
          </a:p>
          <a:p>
            <a:pPr>
              <a:buFont typeface="Wingdings" panose="05000000000000000000" pitchFamily="2" charset="2"/>
              <a:buChar char="Ø"/>
            </a:pPr>
            <a:endParaRPr lang="el-GR" dirty="0">
              <a:solidFill>
                <a:schemeClr val="accent2">
                  <a:lumMod val="50000"/>
                </a:schemeClr>
              </a:solidFill>
            </a:endParaRPr>
          </a:p>
          <a:p>
            <a:pPr>
              <a:buFont typeface="Wingdings" panose="05000000000000000000" pitchFamily="2" charset="2"/>
              <a:buChar char="Ø"/>
            </a:pPr>
            <a:r>
              <a:rPr lang="el-GR" dirty="0">
                <a:solidFill>
                  <a:schemeClr val="accent2">
                    <a:lumMod val="50000"/>
                  </a:schemeClr>
                </a:solidFill>
              </a:rPr>
              <a:t>τα λεμφώματα Β -κυτταρικής αρχής</a:t>
            </a:r>
          </a:p>
          <a:p>
            <a:pPr>
              <a:buFont typeface="Wingdings" panose="05000000000000000000" pitchFamily="2" charset="2"/>
              <a:buChar char="Ø"/>
            </a:pPr>
            <a:r>
              <a:rPr lang="el-GR" dirty="0">
                <a:solidFill>
                  <a:schemeClr val="accent2">
                    <a:lumMod val="50000"/>
                  </a:schemeClr>
                </a:solidFill>
              </a:rPr>
              <a:t>τα λεμφώματα Τ-κυτταρικής αρχής</a:t>
            </a:r>
          </a:p>
          <a:p>
            <a:pPr>
              <a:buFont typeface="Wingdings" panose="05000000000000000000" pitchFamily="2" charset="2"/>
              <a:buChar char="Ø"/>
            </a:pPr>
            <a:endParaRPr lang="el-GR" dirty="0">
              <a:solidFill>
                <a:schemeClr val="accent2">
                  <a:lumMod val="50000"/>
                </a:schemeClr>
              </a:solidFill>
            </a:endParaRPr>
          </a:p>
          <a:p>
            <a:pPr marL="0" indent="0">
              <a:buNone/>
            </a:pPr>
            <a:r>
              <a:rPr lang="el-GR" dirty="0">
                <a:solidFill>
                  <a:schemeClr val="accent2">
                    <a:lumMod val="50000"/>
                  </a:schemeClr>
                </a:solidFill>
              </a:rPr>
              <a:t>Ο πιο συχνός ιστολογικός τύπος είναι το </a:t>
            </a:r>
            <a:r>
              <a:rPr lang="el-GR" b="1" u="sng" dirty="0">
                <a:solidFill>
                  <a:schemeClr val="accent2">
                    <a:lumMod val="50000"/>
                  </a:schemeClr>
                </a:solidFill>
              </a:rPr>
              <a:t>διάχυτο Β-λέμφωμα </a:t>
            </a:r>
            <a:r>
              <a:rPr lang="el-GR" dirty="0">
                <a:solidFill>
                  <a:schemeClr val="accent2">
                    <a:lumMod val="50000"/>
                  </a:schemeClr>
                </a:solidFill>
              </a:rPr>
              <a:t>εκ μεγάλων κυττάρων (</a:t>
            </a:r>
            <a:r>
              <a:rPr lang="en-US" dirty="0">
                <a:solidFill>
                  <a:schemeClr val="accent2">
                    <a:lumMod val="50000"/>
                  </a:schemeClr>
                </a:solidFill>
              </a:rPr>
              <a:t>DLBCL</a:t>
            </a:r>
            <a:r>
              <a:rPr lang="el-GR" dirty="0">
                <a:solidFill>
                  <a:schemeClr val="accent2">
                    <a:lumMod val="50000"/>
                  </a:schemeClr>
                </a:solidFill>
              </a:rPr>
              <a:t>) που απαρτίζει το 25%  των </a:t>
            </a:r>
            <a:r>
              <a:rPr lang="en-US" dirty="0">
                <a:solidFill>
                  <a:schemeClr val="accent2">
                    <a:lumMod val="50000"/>
                  </a:schemeClr>
                </a:solidFill>
              </a:rPr>
              <a:t>NH</a:t>
            </a:r>
            <a:r>
              <a:rPr lang="el-GR" dirty="0">
                <a:solidFill>
                  <a:schemeClr val="accent2">
                    <a:lumMod val="50000"/>
                  </a:schemeClr>
                </a:solidFill>
              </a:rPr>
              <a:t> λεμφωμάτων και ο δεύτερος πιο συχνός τύπος είναι το θυλακιώδες λέμφωμα που απαρτίζει το 20%. </a:t>
            </a:r>
          </a:p>
        </p:txBody>
      </p:sp>
    </p:spTree>
    <p:extLst>
      <p:ext uri="{BB962C8B-B14F-4D97-AF65-F5344CB8AC3E}">
        <p14:creationId xmlns:p14="http://schemas.microsoft.com/office/powerpoint/2010/main" val="1281438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B254318-20D2-4C90-8EC7-268CFD46E170}"/>
              </a:ext>
            </a:extLst>
          </p:cNvPr>
          <p:cNvSpPr>
            <a:spLocks noGrp="1"/>
          </p:cNvSpPr>
          <p:nvPr>
            <p:ph type="title"/>
          </p:nvPr>
        </p:nvSpPr>
        <p:spPr>
          <a:xfrm>
            <a:off x="295861" y="379316"/>
            <a:ext cx="8596668" cy="874643"/>
          </a:xfrm>
        </p:spPr>
        <p:txBody>
          <a:bodyPr/>
          <a:lstStyle/>
          <a:p>
            <a:r>
              <a:rPr lang="el-GR" dirty="0"/>
              <a:t>            </a:t>
            </a:r>
            <a:r>
              <a:rPr lang="el-GR" u="sng" dirty="0"/>
              <a:t>Επιπολασμός</a:t>
            </a:r>
          </a:p>
        </p:txBody>
      </p:sp>
      <p:sp>
        <p:nvSpPr>
          <p:cNvPr id="3" name="Θέση περιεχομένου 2">
            <a:extLst>
              <a:ext uri="{FF2B5EF4-FFF2-40B4-BE49-F238E27FC236}">
                <a16:creationId xmlns:a16="http://schemas.microsoft.com/office/drawing/2014/main" id="{C131D18C-D378-42A4-A5AB-96A5054296CE}"/>
              </a:ext>
            </a:extLst>
          </p:cNvPr>
          <p:cNvSpPr>
            <a:spLocks noGrp="1"/>
          </p:cNvSpPr>
          <p:nvPr>
            <p:ph idx="1"/>
          </p:nvPr>
        </p:nvSpPr>
        <p:spPr>
          <a:xfrm>
            <a:off x="1238250" y="1253959"/>
            <a:ext cx="10248900" cy="4787404"/>
          </a:xfrm>
        </p:spPr>
        <p:txBody>
          <a:bodyPr>
            <a:normAutofit/>
          </a:bodyPr>
          <a:lstStyle/>
          <a:p>
            <a:pPr marL="0" indent="0">
              <a:buNone/>
            </a:pPr>
            <a:r>
              <a:rPr lang="el-GR" dirty="0">
                <a:solidFill>
                  <a:schemeClr val="accent2">
                    <a:lumMod val="75000"/>
                  </a:schemeClr>
                </a:solidFill>
              </a:rPr>
              <a:t> </a:t>
            </a:r>
            <a:r>
              <a:rPr lang="el-GR" b="1" u="sng" dirty="0">
                <a:solidFill>
                  <a:schemeClr val="accent2">
                    <a:lumMod val="50000"/>
                  </a:schemeClr>
                </a:solidFill>
              </a:rPr>
              <a:t>Για τη νόσο </a:t>
            </a:r>
            <a:r>
              <a:rPr lang="en-US" b="1" u="sng" dirty="0">
                <a:solidFill>
                  <a:schemeClr val="accent2">
                    <a:lumMod val="50000"/>
                  </a:schemeClr>
                </a:solidFill>
              </a:rPr>
              <a:t>Hodgkin </a:t>
            </a:r>
            <a:r>
              <a:rPr lang="el-GR" b="1" u="sng" dirty="0">
                <a:solidFill>
                  <a:schemeClr val="accent2">
                    <a:lumMod val="50000"/>
                  </a:schemeClr>
                </a:solidFill>
              </a:rPr>
              <a:t>:</a:t>
            </a:r>
          </a:p>
          <a:p>
            <a:pPr>
              <a:buFont typeface="Wingdings" panose="05000000000000000000" pitchFamily="2" charset="2"/>
              <a:buChar char="Ø"/>
            </a:pPr>
            <a:r>
              <a:rPr lang="en-US" dirty="0">
                <a:solidFill>
                  <a:schemeClr val="accent2">
                    <a:lumMod val="50000"/>
                  </a:schemeClr>
                </a:solidFill>
              </a:rPr>
              <a:t> </a:t>
            </a:r>
            <a:r>
              <a:rPr lang="el-GR" dirty="0">
                <a:solidFill>
                  <a:schemeClr val="accent2">
                    <a:lumMod val="50000"/>
                  </a:schemeClr>
                </a:solidFill>
              </a:rPr>
              <a:t>Η συχνότητα της νόσου είναι 20-30 νέες περιπτώσεις το χρόνο ανά 1.000.000 κατοίκους. </a:t>
            </a:r>
          </a:p>
          <a:p>
            <a:pPr>
              <a:buFont typeface="Wingdings" panose="05000000000000000000" pitchFamily="2" charset="2"/>
              <a:buChar char="Ø"/>
            </a:pPr>
            <a:r>
              <a:rPr lang="el-GR" dirty="0">
                <a:solidFill>
                  <a:schemeClr val="accent2">
                    <a:lumMod val="50000"/>
                  </a:schemeClr>
                </a:solidFill>
              </a:rPr>
              <a:t>Συναντάται μεταξύ 3ης και 8ης ηλικίας με επικράτηση στις ηλικίες 20-34. Μεταξύ 20-40 ετών η εμφάνιση της είναι ίση και στα δύο φύλα, ενώ σε μεγαλύτερη ηλικία σημαντική προδιάθεση υπάρχει στους άνδρες . Στις αναπτυγμένες χώρες το πρώτο </a:t>
            </a:r>
            <a:r>
              <a:rPr lang="en-US" dirty="0">
                <a:solidFill>
                  <a:schemeClr val="accent2">
                    <a:lumMod val="50000"/>
                  </a:schemeClr>
                </a:solidFill>
              </a:rPr>
              <a:t>peak</a:t>
            </a:r>
            <a:r>
              <a:rPr lang="el-GR" dirty="0">
                <a:solidFill>
                  <a:schemeClr val="accent2">
                    <a:lumMod val="50000"/>
                  </a:schemeClr>
                </a:solidFill>
              </a:rPr>
              <a:t> είναι στα 20 έτη και το 2ο στα 50. </a:t>
            </a:r>
          </a:p>
          <a:p>
            <a:pPr>
              <a:buFont typeface="Wingdings" panose="05000000000000000000" pitchFamily="2" charset="2"/>
              <a:buChar char="Ø"/>
            </a:pPr>
            <a:r>
              <a:rPr lang="el-GR" dirty="0">
                <a:solidFill>
                  <a:schemeClr val="accent2">
                    <a:lumMod val="50000"/>
                  </a:schemeClr>
                </a:solidFill>
              </a:rPr>
              <a:t>Στις αναπτυσσόμενες χώρες το 1ο </a:t>
            </a:r>
            <a:r>
              <a:rPr lang="en-US" dirty="0">
                <a:solidFill>
                  <a:schemeClr val="accent2">
                    <a:lumMod val="50000"/>
                  </a:schemeClr>
                </a:solidFill>
              </a:rPr>
              <a:t>peak</a:t>
            </a:r>
            <a:r>
              <a:rPr lang="el-GR" dirty="0">
                <a:solidFill>
                  <a:schemeClr val="accent2">
                    <a:lumMod val="50000"/>
                  </a:schemeClr>
                </a:solidFill>
              </a:rPr>
              <a:t> εμφανίζεται κατά την παιδική ηλικία.</a:t>
            </a:r>
          </a:p>
          <a:p>
            <a:pPr marL="0" indent="0">
              <a:buNone/>
            </a:pPr>
            <a:r>
              <a:rPr lang="el-GR" b="1" u="sng" dirty="0">
                <a:solidFill>
                  <a:schemeClr val="accent2">
                    <a:lumMod val="50000"/>
                  </a:schemeClr>
                </a:solidFill>
              </a:rPr>
              <a:t>Για τη </a:t>
            </a:r>
            <a:r>
              <a:rPr lang="en-GB" b="1" u="sng" dirty="0">
                <a:solidFill>
                  <a:schemeClr val="accent2">
                    <a:lumMod val="50000"/>
                  </a:schemeClr>
                </a:solidFill>
              </a:rPr>
              <a:t>N</a:t>
            </a:r>
            <a:r>
              <a:rPr lang="en-US" b="1" u="sng" dirty="0">
                <a:solidFill>
                  <a:schemeClr val="accent2">
                    <a:lumMod val="50000"/>
                  </a:schemeClr>
                </a:solidFill>
              </a:rPr>
              <a:t>on Hodgkin</a:t>
            </a:r>
            <a:r>
              <a:rPr lang="el-GR" dirty="0">
                <a:solidFill>
                  <a:schemeClr val="accent2">
                    <a:lumMod val="50000"/>
                  </a:schemeClr>
                </a:solidFill>
              </a:rPr>
              <a:t>:</a:t>
            </a:r>
          </a:p>
          <a:p>
            <a:pPr>
              <a:buFont typeface="Wingdings" panose="05000000000000000000" pitchFamily="2" charset="2"/>
              <a:buChar char="Ø"/>
            </a:pPr>
            <a:r>
              <a:rPr lang="el-GR" dirty="0">
                <a:solidFill>
                  <a:schemeClr val="accent2">
                    <a:lumMod val="50000"/>
                  </a:schemeClr>
                </a:solidFill>
              </a:rPr>
              <a:t>Απαντάται συχνότερα από τη </a:t>
            </a:r>
            <a:r>
              <a:rPr lang="en-US" dirty="0">
                <a:solidFill>
                  <a:schemeClr val="accent2">
                    <a:lumMod val="50000"/>
                  </a:schemeClr>
                </a:solidFill>
              </a:rPr>
              <a:t>Hodgkin</a:t>
            </a:r>
            <a:r>
              <a:rPr lang="el-GR" dirty="0">
                <a:solidFill>
                  <a:schemeClr val="accent2">
                    <a:lumMod val="50000"/>
                  </a:schemeClr>
                </a:solidFill>
              </a:rPr>
              <a:t>. </a:t>
            </a:r>
            <a:br>
              <a:rPr lang="el-GR" dirty="0">
                <a:solidFill>
                  <a:schemeClr val="accent2">
                    <a:lumMod val="50000"/>
                  </a:schemeClr>
                </a:solidFill>
              </a:rPr>
            </a:br>
            <a:r>
              <a:rPr lang="el-GR" dirty="0">
                <a:solidFill>
                  <a:schemeClr val="accent2">
                    <a:lumMod val="50000"/>
                  </a:schemeClr>
                </a:solidFill>
              </a:rPr>
              <a:t>Η συχνότητα εμφάνισης της νόσου κυμαίνεται σε 200 νέα περιστατικά ανά  1.000.000 πληθυσμό, σημαντική προδιάθεση υπάρχει στους άνδρες.</a:t>
            </a:r>
          </a:p>
          <a:p>
            <a:pPr>
              <a:buFont typeface="Wingdings" panose="05000000000000000000" pitchFamily="2" charset="2"/>
              <a:buChar char="Ø"/>
            </a:pPr>
            <a:r>
              <a:rPr lang="el-GR" dirty="0">
                <a:solidFill>
                  <a:schemeClr val="accent2">
                    <a:lumMod val="50000"/>
                  </a:schemeClr>
                </a:solidFill>
              </a:rPr>
              <a:t>Η ηλικία εμφάνισης συνήθως είναι μεγαλύτερη από τα 60 έτη και πιο συχνή στο ανδρικό φύλο.</a:t>
            </a:r>
          </a:p>
        </p:txBody>
      </p:sp>
    </p:spTree>
    <p:extLst>
      <p:ext uri="{BB962C8B-B14F-4D97-AF65-F5344CB8AC3E}">
        <p14:creationId xmlns:p14="http://schemas.microsoft.com/office/powerpoint/2010/main" val="7682462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
</p:tagLst>
</file>

<file path=ppt/theme/theme1.xml><?xml version="1.0" encoding="utf-8"?>
<a:theme xmlns:a="http://schemas.openxmlformats.org/drawingml/2006/main" name="Θρόισμα">
  <a:themeElements>
    <a:clrScheme name="Θρόισμα">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Θρόισμα">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ρόισμα">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4572</TotalTime>
  <Words>4277</Words>
  <Application>Microsoft Office PowerPoint</Application>
  <PresentationFormat>Ευρεία οθόνη</PresentationFormat>
  <Paragraphs>352</Paragraphs>
  <Slides>45</Slides>
  <Notes>25</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45</vt:i4>
      </vt:variant>
    </vt:vector>
  </HeadingPairs>
  <TitlesOfParts>
    <vt:vector size="54" baseType="lpstr">
      <vt:lpstr>Arial</vt:lpstr>
      <vt:lpstr>Calibri</vt:lpstr>
      <vt:lpstr>Century Gothic</vt:lpstr>
      <vt:lpstr>Courier New</vt:lpstr>
      <vt:lpstr>Symbol</vt:lpstr>
      <vt:lpstr>Tahoma</vt:lpstr>
      <vt:lpstr>Wingdings</vt:lpstr>
      <vt:lpstr>Wingdings 3</vt:lpstr>
      <vt:lpstr>Θρόισμα</vt:lpstr>
      <vt:lpstr>ΛΕΜΦΩΜΑΤΑ </vt:lpstr>
      <vt:lpstr>Ανατομία  </vt:lpstr>
      <vt:lpstr>Παρουσίαση του PowerPoint</vt:lpstr>
      <vt:lpstr>Ομάδες Λεμφαδένων </vt:lpstr>
      <vt:lpstr>           Λεμφώματα </vt:lpstr>
      <vt:lpstr>              Σταδιοποίηση</vt:lpstr>
      <vt:lpstr>Παρουσίαση του PowerPoint</vt:lpstr>
      <vt:lpstr>Παρουσίαση του PowerPoint</vt:lpstr>
      <vt:lpstr>            Επιπολασμός</vt:lpstr>
      <vt:lpstr>           Αιτιοπαθογένεια</vt:lpstr>
      <vt:lpstr>Συμπτώματα</vt:lpstr>
      <vt:lpstr>Διάγνωση Λεμφωμάτων</vt:lpstr>
      <vt:lpstr>Πρόγνωση </vt:lpstr>
      <vt:lpstr>Ευρήματα Κλινικά και    Εργαστηριακά</vt:lpstr>
      <vt:lpstr>Θεραπεία Λεμφωμάτων </vt:lpstr>
      <vt:lpstr>Ακτινοθεραπεία</vt:lpstr>
      <vt:lpstr>Τεχνικές ΑΚΘ</vt:lpstr>
      <vt:lpstr>Παρουσίαση του PowerPoint</vt:lpstr>
      <vt:lpstr>Παρουσίαση του PowerPoint</vt:lpstr>
      <vt:lpstr>Παρουσίαση του PowerPoint</vt:lpstr>
      <vt:lpstr>Λέμφωμα εγκεφάλου</vt:lpstr>
      <vt:lpstr>Παρουσίαση του PowerPoint</vt:lpstr>
      <vt:lpstr>Παρουσίαση του PowerPoint</vt:lpstr>
      <vt:lpstr>Λέμφωμα Burkitt</vt:lpstr>
      <vt:lpstr>Υπάρχουν διάφορες τεχνικές/πεδία ακτινοθεραπείας που εφαρμόζονται και αυτές είναι: </vt:lpstr>
      <vt:lpstr>Παρενέργειες Ακτινοθεραπείας</vt:lpstr>
      <vt:lpstr>Χημειοθεραπεία</vt:lpstr>
      <vt:lpstr>Παρουσίαση του PowerPoint</vt:lpstr>
      <vt:lpstr>Παρουσίαση του PowerPoint</vt:lpstr>
      <vt:lpstr>Παρουσίαση του PowerPoint</vt:lpstr>
      <vt:lpstr>Εκτεταμένη ακτινοβολία πεδίου -EFRT (Extended Field Radiation Therapy) </vt:lpstr>
      <vt:lpstr>Πεδίο Μανδύας- Mantle Field </vt:lpstr>
      <vt:lpstr>Παρουσίαση του PowerPoint</vt:lpstr>
      <vt:lpstr>Παρουσίαση του PowerPoint</vt:lpstr>
      <vt:lpstr>Πεδίο Ανεστραμμένου Υ </vt:lpstr>
      <vt:lpstr>Παρουσίαση του PowerPoint</vt:lpstr>
      <vt:lpstr>Ακτινοθεραπεία Περιορισμένου Πεδίου </vt:lpstr>
      <vt:lpstr>Παρουσίαση του PowerPoint</vt:lpstr>
      <vt:lpstr>Παρουσίαση του PowerPoint</vt:lpstr>
      <vt:lpstr>PET CT προ και μετά θεραπεία</vt:lpstr>
      <vt:lpstr>Παρουσίαση του PowerPoint</vt:lpstr>
      <vt:lpstr>Παρουσίαση του PowerPoint</vt:lpstr>
      <vt:lpstr>Ανταπόκριση στη θεραπεία- Follow up</vt:lpstr>
      <vt:lpstr>Αξιολόγηση Θεραπείας </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ΛΕΜΦΩΜΑΤΑ HODGKIN ΣΥΓΚΡΙΤΙΚΗ ΜΕΛΕΤΗ ΔΟΣΕΩΝ ΑΚΤΙΝΟΘΕΡΑΠΕΙΑΣ</dc:title>
  <dc:creator>Nikool</dc:creator>
  <cp:lastModifiedBy>UNIWA</cp:lastModifiedBy>
  <cp:revision>350</cp:revision>
  <dcterms:created xsi:type="dcterms:W3CDTF">2021-01-07T11:11:15Z</dcterms:created>
  <dcterms:modified xsi:type="dcterms:W3CDTF">2024-03-14T09:04:32Z</dcterms:modified>
</cp:coreProperties>
</file>