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73" r:id="rId4"/>
    <p:sldId id="257" r:id="rId5"/>
    <p:sldId id="258" r:id="rId6"/>
    <p:sldId id="259" r:id="rId7"/>
    <p:sldId id="260" r:id="rId8"/>
    <p:sldId id="263" r:id="rId9"/>
    <p:sldId id="274" r:id="rId10"/>
    <p:sldId id="264" r:id="rId11"/>
    <p:sldId id="265" r:id="rId12"/>
    <p:sldId id="266" r:id="rId13"/>
    <p:sldId id="267" r:id="rId14"/>
    <p:sldId id="268" r:id="rId15"/>
    <p:sldId id="269" r:id="rId16"/>
    <p:sldId id="270" r:id="rId17"/>
    <p:sldId id="271" r:id="rId18"/>
    <p:sldId id="272"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rcRect b="3795"/>
          <a:stretch>
            <a:fillRect/>
          </a:stretch>
        </p:blipFill>
        <p:spPr>
          <a:xfrm>
            <a:off x="0" y="260350"/>
            <a:ext cx="12192000" cy="6597650"/>
          </a:xfrm>
          <a:prstGeom prst="rect">
            <a:avLst/>
          </a:prstGeom>
          <a:noFill/>
          <a:ln w="9525">
            <a:noFill/>
          </a:ln>
        </p:spPr>
      </p:pic>
      <p:sp>
        <p:nvSpPr>
          <p:cNvPr id="2051" name="Rectangle 3"/>
          <p:cNvSpPr>
            <a:spLocks noGrp="1" noChangeArrowheads="1"/>
          </p:cNvSpPr>
          <p:nvPr>
            <p:ph type="ctrTitle"/>
          </p:nvPr>
        </p:nvSpPr>
        <p:spPr>
          <a:xfrm>
            <a:off x="624417" y="620713"/>
            <a:ext cx="10943167" cy="1082675"/>
          </a:xfrm>
        </p:spPr>
        <p:txBody>
          <a:bodyPr/>
          <a:lstStyle>
            <a:lvl1pPr>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1843088"/>
            <a:ext cx="10949517" cy="981075"/>
          </a:xfrm>
        </p:spPr>
        <p:txBody>
          <a:bodyPr/>
          <a:lstStyle>
            <a:lvl1pPr marL="0" indent="0">
              <a:buFontTx/>
              <a:buNone/>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2"/>
          <p:cNvPicPr>
            <a:picLocks noChangeAspect="1"/>
          </p:cNvPicPr>
          <p:nvPr/>
        </p:nvPicPr>
        <p:blipFill>
          <a:blip r:embed="rId12"/>
          <a:stretch>
            <a:fillRect/>
          </a:stretch>
        </p:blipFill>
        <p:spPr>
          <a:xfrm>
            <a:off x="0" y="0"/>
            <a:ext cx="12192000"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jpe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9.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1.jpeg"/><Relationship Id="rId1" Type="http://schemas.openxmlformats.org/officeDocument/2006/relationships/image" Target="../media/image10.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2800" b="1" dirty="0">
                <a:solidFill>
                  <a:schemeClr val="accent1"/>
                </a:solidFill>
                <a:effectLst>
                  <a:outerShdw blurRad="38100" dist="25400" dir="5400000" algn="ctr" rotWithShape="0">
                    <a:srgbClr val="6E747A">
                      <a:alpha val="43000"/>
                    </a:srgbClr>
                  </a:outerShdw>
                </a:effectLst>
              </a:rPr>
              <a:t> </a:t>
            </a:r>
            <a:br>
              <a:rPr lang="en-US" sz="2800" b="1" dirty="0">
                <a:solidFill>
                  <a:schemeClr val="accent1"/>
                </a:solidFill>
                <a:effectLst>
                  <a:outerShdw blurRad="38100" dist="25400" dir="5400000" algn="ctr" rotWithShape="0">
                    <a:srgbClr val="6E747A">
                      <a:alpha val="43000"/>
                    </a:srgbClr>
                  </a:outerShdw>
                </a:effectLst>
              </a:rPr>
            </a:br>
            <a:br>
              <a:rPr lang="en-US" sz="2800" b="1" dirty="0">
                <a:solidFill>
                  <a:schemeClr val="accent1"/>
                </a:solidFill>
                <a:effectLst>
                  <a:outerShdw blurRad="38100" dist="25400" dir="5400000" algn="ctr" rotWithShape="0">
                    <a:srgbClr val="6E747A">
                      <a:alpha val="43000"/>
                    </a:srgbClr>
                  </a:outerShdw>
                </a:effectLst>
              </a:rPr>
            </a:br>
            <a:br>
              <a:rPr lang="en-US" sz="2800" b="1" dirty="0">
                <a:solidFill>
                  <a:schemeClr val="accent1"/>
                </a:solidFill>
                <a:effectLst>
                  <a:outerShdw blurRad="38100" dist="25400" dir="5400000" algn="ctr" rotWithShape="0">
                    <a:srgbClr val="6E747A">
                      <a:alpha val="43000"/>
                    </a:srgbClr>
                  </a:outerShdw>
                </a:effectLst>
              </a:rPr>
            </a:br>
            <a:br>
              <a:rPr lang="en-US" sz="2800" b="1" dirty="0">
                <a:solidFill>
                  <a:schemeClr val="accent1"/>
                </a:solidFill>
                <a:effectLst>
                  <a:outerShdw blurRad="38100" dist="25400" dir="5400000" algn="ctr" rotWithShape="0">
                    <a:srgbClr val="6E747A">
                      <a:alpha val="43000"/>
                    </a:srgbClr>
                  </a:outerShdw>
                </a:effectLst>
              </a:rPr>
            </a:br>
            <a:br>
              <a:rPr lang="en-US" sz="2800" b="1" dirty="0">
                <a:solidFill>
                  <a:schemeClr val="accent1"/>
                </a:solidFill>
                <a:effectLst>
                  <a:outerShdw blurRad="38100" dist="25400" dir="5400000" algn="ctr" rotWithShape="0">
                    <a:srgbClr val="6E747A">
                      <a:alpha val="43000"/>
                    </a:srgbClr>
                  </a:outerShdw>
                </a:effectLst>
              </a:rPr>
            </a:br>
            <a:br>
              <a:rPr lang="en-US" sz="2800" b="1" dirty="0">
                <a:solidFill>
                  <a:schemeClr val="accent1"/>
                </a:solidFill>
                <a:effectLst>
                  <a:outerShdw blurRad="38100" dist="25400" dir="5400000" algn="ctr" rotWithShape="0">
                    <a:srgbClr val="6E747A">
                      <a:alpha val="43000"/>
                    </a:srgbClr>
                  </a:outerShdw>
                </a:effectLst>
              </a:rPr>
            </a:br>
            <a:endParaRPr lang="en-US" sz="2800" b="1" dirty="0">
              <a:solidFill>
                <a:schemeClr val="accent1"/>
              </a:solidFill>
              <a:effectLst>
                <a:outerShdw blurRad="38100" dist="25400" dir="5400000" algn="ctr" rotWithShape="0">
                  <a:srgbClr val="6E747A">
                    <a:alpha val="43000"/>
                  </a:srgbClr>
                </a:outerShdw>
              </a:effectLst>
            </a:endParaRPr>
          </a:p>
        </p:txBody>
      </p:sp>
      <p:sp>
        <p:nvSpPr>
          <p:cNvPr id="3" name="Subtitle 2"/>
          <p:cNvSpPr>
            <a:spLocks noGrp="1"/>
          </p:cNvSpPr>
          <p:nvPr>
            <p:ph type="subTitle" idx="1"/>
          </p:nvPr>
        </p:nvSpPr>
        <p:spPr>
          <a:xfrm>
            <a:off x="626745" y="156845"/>
            <a:ext cx="11414760" cy="2215515"/>
          </a:xfrm>
        </p:spPr>
        <p:txBody>
          <a:bodyPr/>
          <a:lstStyle/>
          <a:p>
            <a:pPr algn="ctr"/>
            <a:r>
              <a:rPr lang="el-GR" altLang="en-US" sz="2800" b="1" dirty="0">
                <a:solidFill>
                  <a:schemeClr val="accent1"/>
                </a:solidFill>
                <a:effectLst>
                  <a:outerShdw blurRad="38100" dist="25400" dir="5400000" algn="ctr" rotWithShape="0">
                    <a:srgbClr val="6E747A">
                      <a:alpha val="43000"/>
                    </a:srgbClr>
                  </a:outerShdw>
                </a:effectLst>
                <a:sym typeface="+mn-ea"/>
              </a:rPr>
              <a:t>       </a:t>
            </a:r>
            <a:endParaRPr lang="el-GR" altLang="en-US" sz="2800" b="1" dirty="0">
              <a:solidFill>
                <a:schemeClr val="accent1"/>
              </a:solidFill>
              <a:effectLst>
                <a:outerShdw blurRad="38100" dist="25400" dir="5400000" algn="ctr" rotWithShape="0">
                  <a:srgbClr val="6E747A">
                    <a:alpha val="43000"/>
                  </a:srgbClr>
                </a:outerShdw>
              </a:effectLst>
              <a:sym typeface="+mn-ea"/>
            </a:endParaRPr>
          </a:p>
          <a:p>
            <a:pPr algn="ctr"/>
            <a:r>
              <a:rPr lang="el-GR" altLang="en-US" sz="2800" b="1" dirty="0">
                <a:solidFill>
                  <a:schemeClr val="accent1"/>
                </a:solidFill>
                <a:effectLst>
                  <a:outerShdw blurRad="38100" dist="25400" dir="5400000" algn="ctr" rotWithShape="0">
                    <a:srgbClr val="6E747A">
                      <a:alpha val="43000"/>
                    </a:srgbClr>
                  </a:outerShdw>
                </a:effectLst>
                <a:sym typeface="+mn-ea"/>
              </a:rPr>
              <a:t>             </a:t>
            </a:r>
            <a:r>
              <a:rPr lang="en-US" sz="2800" b="1" dirty="0">
                <a:solidFill>
                  <a:schemeClr val="accent1"/>
                </a:solidFill>
                <a:effectLst>
                  <a:outerShdw blurRad="38100" dist="25400" dir="5400000" algn="ctr" rotWithShape="0">
                    <a:srgbClr val="6E747A">
                      <a:alpha val="43000"/>
                    </a:srgbClr>
                  </a:outerShdw>
                </a:effectLst>
                <a:sym typeface="+mn-ea"/>
              </a:rPr>
              <a:t>ΜΗ ΠΑΡΕΜΒΑΤΙΚΗ ΑΝΤΙΜΕΤΩΠΙΣΗ ΤΗΣ ΠΑΧΥΣΑΡΚΙΑΣ </a:t>
            </a:r>
            <a:endParaRPr lang="en-US" sz="2800" b="1" dirty="0">
              <a:solidFill>
                <a:schemeClr val="accent1"/>
              </a:solidFill>
              <a:effectLst>
                <a:outerShdw blurRad="38100" dist="25400" dir="5400000" algn="ctr" rotWithShape="0">
                  <a:srgbClr val="6E747A">
                    <a:alpha val="43000"/>
                  </a:srgbClr>
                </a:outerShdw>
              </a:effectLst>
            </a:endParaRPr>
          </a:p>
          <a:p>
            <a:pPr algn="ctr"/>
            <a:endParaRPr lang="en-US" sz="2800"/>
          </a:p>
        </p:txBody>
      </p:sp>
      <p:pic>
        <p:nvPicPr>
          <p:cNvPr id="4" name="Picture 3" descr="αρχείο λήψης"/>
          <p:cNvPicPr>
            <a:picLocks noChangeAspect="1"/>
          </p:cNvPicPr>
          <p:nvPr/>
        </p:nvPicPr>
        <p:blipFill>
          <a:blip r:embed="rId1"/>
          <a:stretch>
            <a:fillRect/>
          </a:stretch>
        </p:blipFill>
        <p:spPr>
          <a:xfrm>
            <a:off x="75565" y="0"/>
            <a:ext cx="1270635" cy="1265555"/>
          </a:xfrm>
          <a:prstGeom prst="rect">
            <a:avLst/>
          </a:prstGeom>
        </p:spPr>
      </p:pic>
      <p:pic>
        <p:nvPicPr>
          <p:cNvPr id="5" name="Picture 4" descr="paxysarkia-annou-big"/>
          <p:cNvPicPr>
            <a:picLocks noChangeAspect="1"/>
          </p:cNvPicPr>
          <p:nvPr/>
        </p:nvPicPr>
        <p:blipFill>
          <a:blip r:embed="rId2"/>
          <a:stretch>
            <a:fillRect/>
          </a:stretch>
        </p:blipFill>
        <p:spPr>
          <a:xfrm>
            <a:off x="3358515" y="2226945"/>
            <a:ext cx="8399780" cy="3924935"/>
          </a:xfrm>
          <a:prstGeom prst="rect">
            <a:avLst/>
          </a:prstGeom>
          <a:effectLst>
            <a:softEdge rad="127000"/>
          </a:effectLst>
        </p:spPr>
      </p:pic>
      <p:sp>
        <p:nvSpPr>
          <p:cNvPr id="6" name="Text Box 5"/>
          <p:cNvSpPr txBox="1"/>
          <p:nvPr/>
        </p:nvSpPr>
        <p:spPr>
          <a:xfrm>
            <a:off x="74930" y="1336040"/>
            <a:ext cx="3100705" cy="2584450"/>
          </a:xfrm>
          <a:prstGeom prst="rect">
            <a:avLst/>
          </a:prstGeom>
          <a:noFill/>
        </p:spPr>
        <p:txBody>
          <a:bodyPr wrap="square" rtlCol="0" anchor="t">
            <a:spAutoFit/>
          </a:bodyPr>
          <a:p>
            <a:r>
              <a:rPr lang="en-US" b="1">
                <a:sym typeface="+mn-ea"/>
              </a:rPr>
              <a:t>Gamvria Eleni</a:t>
            </a:r>
            <a:endParaRPr lang="en-US" b="1"/>
          </a:p>
          <a:p>
            <a:r>
              <a:rPr lang="en-US">
                <a:sym typeface="+mn-ea"/>
              </a:rPr>
              <a:t>Aesthetician-Cosmetologist </a:t>
            </a:r>
            <a:endParaRPr lang="en-US"/>
          </a:p>
          <a:p>
            <a:r>
              <a:rPr lang="en-US">
                <a:sym typeface="+mn-ea"/>
              </a:rPr>
              <a:t>MSc Education of Adult</a:t>
            </a:r>
            <a:endParaRPr lang="en-US"/>
          </a:p>
          <a:p>
            <a:r>
              <a:rPr lang="en-US">
                <a:sym typeface="+mn-ea"/>
              </a:rPr>
              <a:t>Academic Scholar Department of Biomedical Sciences</a:t>
            </a:r>
            <a:endParaRPr lang="en-US"/>
          </a:p>
          <a:p>
            <a:r>
              <a:rPr lang="en-US">
                <a:sym typeface="+mn-ea"/>
              </a:rPr>
              <a:t>Direction: Aesthetics and Cosmetology </a:t>
            </a:r>
            <a:endParaRPr lang="en-US"/>
          </a:p>
          <a:p>
            <a:r>
              <a:rPr lang="en-US">
                <a:sym typeface="+mn-ea"/>
              </a:rPr>
              <a:t>University of West Attica</a:t>
            </a:r>
            <a:endParaRPr 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br>
              <a:rPr lang="el-GR" altLang="en-US" b="1">
                <a:solidFill>
                  <a:schemeClr val="accent1"/>
                </a:solidFill>
                <a:effectLst>
                  <a:outerShdw blurRad="38100" dist="25400" dir="5400000" algn="ctr" rotWithShape="0">
                    <a:srgbClr val="6E747A">
                      <a:alpha val="43000"/>
                    </a:srgbClr>
                  </a:outerShdw>
                </a:effectLst>
                <a:sym typeface="+mn-ea"/>
              </a:rPr>
            </a:br>
            <a:r>
              <a:rPr lang="el-GR" altLang="en-US" b="1">
                <a:solidFill>
                  <a:schemeClr val="accent1"/>
                </a:solidFill>
                <a:effectLst>
                  <a:outerShdw blurRad="38100" dist="25400" dir="5400000" algn="ctr" rotWithShape="0">
                    <a:srgbClr val="6E747A">
                      <a:alpha val="43000"/>
                    </a:srgbClr>
                  </a:outerShdw>
                </a:effectLst>
                <a:sym typeface="+mn-ea"/>
              </a:rPr>
              <a:t>ΚΥΤΤΑΡΙΤΙΔΑ</a:t>
            </a:r>
            <a:br>
              <a:rPr lang="el-GR" altLang="en-US" b="1">
                <a:solidFill>
                  <a:schemeClr val="accent1"/>
                </a:solidFill>
                <a:effectLst>
                  <a:outerShdw blurRad="38100" dist="25400" dir="5400000" algn="ctr" rotWithShape="0">
                    <a:srgbClr val="6E747A">
                      <a:alpha val="43000"/>
                    </a:srgbClr>
                  </a:outerShdw>
                </a:effectLst>
              </a:rPr>
            </a:br>
            <a:endParaRPr lang="en-US"/>
          </a:p>
        </p:txBody>
      </p:sp>
      <p:sp>
        <p:nvSpPr>
          <p:cNvPr id="3" name="Content Placeholder 2"/>
          <p:cNvSpPr>
            <a:spLocks noGrp="1"/>
          </p:cNvSpPr>
          <p:nvPr>
            <p:ph idx="1"/>
          </p:nvPr>
        </p:nvSpPr>
        <p:spPr>
          <a:xfrm>
            <a:off x="609600" y="1174750"/>
            <a:ext cx="10972800" cy="4161790"/>
          </a:xfrm>
        </p:spPr>
        <p:style>
          <a:lnRef idx="2">
            <a:schemeClr val="accent1"/>
          </a:lnRef>
          <a:fillRef idx="1">
            <a:schemeClr val="lt1"/>
          </a:fillRef>
          <a:effectRef idx="0">
            <a:schemeClr val="accent1"/>
          </a:effectRef>
          <a:fontRef idx="minor">
            <a:schemeClr val="dk1"/>
          </a:fontRef>
        </p:style>
        <p:txBody>
          <a:bodyPr>
            <a:scene3d>
              <a:camera prst="orthographicFront"/>
              <a:lightRig rig="threePt" dir="t"/>
            </a:scene3d>
          </a:bodyPr>
          <a:p>
            <a:pPr marL="0" indent="0" algn="ctr">
              <a:buNone/>
            </a:pPr>
            <a:endParaRPr lang="el-GR" dirty="0" smtClean="0">
              <a:solidFill>
                <a:schemeClr val="tx1"/>
              </a:solidFill>
              <a:effectLst>
                <a:outerShdw blurRad="38100" dist="19050" dir="2700000" algn="tl" rotWithShape="0">
                  <a:schemeClr val="dk1">
                    <a:alpha val="40000"/>
                  </a:schemeClr>
                </a:outerShdw>
              </a:effectLst>
              <a:latin typeface="+mj-lt"/>
              <a:cs typeface="+mj-lt"/>
              <a:sym typeface="+mn-ea"/>
            </a:endParaRPr>
          </a:p>
          <a:p>
            <a:pPr marL="0" indent="0" algn="ctr">
              <a:buNone/>
            </a:pPr>
            <a:r>
              <a:rPr lang="el-GR" dirty="0" smtClean="0">
                <a:solidFill>
                  <a:schemeClr val="tx1"/>
                </a:solidFill>
                <a:effectLst>
                  <a:outerShdw blurRad="38100" dist="19050" dir="2700000" algn="tl" rotWithShape="0">
                    <a:schemeClr val="dk1">
                      <a:alpha val="40000"/>
                    </a:schemeClr>
                  </a:outerShdw>
                </a:effectLst>
                <a:latin typeface="+mj-lt"/>
                <a:cs typeface="+mj-lt"/>
                <a:sym typeface="+mn-ea"/>
              </a:rPr>
              <a:t>Η κυτταρίτιδα είναι μια </a:t>
            </a:r>
            <a:r>
              <a:rPr lang="el-GR" dirty="0" err="1" smtClean="0">
                <a:solidFill>
                  <a:schemeClr val="tx1"/>
                </a:solidFill>
                <a:effectLst>
                  <a:outerShdw blurRad="38100" dist="19050" dir="2700000" algn="tl" rotWithShape="0">
                    <a:schemeClr val="dk1">
                      <a:alpha val="40000"/>
                    </a:schemeClr>
                  </a:outerShdw>
                </a:effectLst>
                <a:latin typeface="+mj-lt"/>
                <a:cs typeface="+mj-lt"/>
                <a:sym typeface="+mn-ea"/>
              </a:rPr>
              <a:t>πολυπαραγοντική</a:t>
            </a:r>
            <a:r>
              <a:rPr lang="el-GR" dirty="0" smtClean="0">
                <a:solidFill>
                  <a:schemeClr val="tx1"/>
                </a:solidFill>
                <a:effectLst>
                  <a:outerShdw blurRad="38100" dist="19050" dir="2700000" algn="tl" rotWithShape="0">
                    <a:schemeClr val="dk1">
                      <a:alpha val="40000"/>
                    </a:schemeClr>
                  </a:outerShdw>
                </a:effectLst>
                <a:latin typeface="+mj-lt"/>
                <a:cs typeface="+mj-lt"/>
                <a:sym typeface="+mn-ea"/>
              </a:rPr>
              <a:t> πάθηση που οφείλεται στη διαταραχή της φυσιολογικής λειτουργίας του συνδετικού ιστού η οποία παρουσιάζεται από ανεπαρκή κυκλοφορία του αίματος και της λέμφου, συσσώρευση τοξινών και από τοπική αύξηση του όγκου των </a:t>
            </a:r>
            <a:r>
              <a:rPr lang="el-GR" dirty="0" err="1" smtClean="0">
                <a:solidFill>
                  <a:schemeClr val="tx1"/>
                </a:solidFill>
                <a:effectLst>
                  <a:outerShdw blurRad="38100" dist="19050" dir="2700000" algn="tl" rotWithShape="0">
                    <a:schemeClr val="dk1">
                      <a:alpha val="40000"/>
                    </a:schemeClr>
                  </a:outerShdw>
                </a:effectLst>
                <a:latin typeface="+mj-lt"/>
                <a:cs typeface="+mj-lt"/>
                <a:sym typeface="+mn-ea"/>
              </a:rPr>
              <a:t>λιποκυττάρων</a:t>
            </a:r>
            <a:r>
              <a:rPr lang="el-GR" dirty="0" smtClean="0">
                <a:solidFill>
                  <a:schemeClr val="tx1"/>
                </a:solidFill>
                <a:effectLst>
                  <a:outerShdw blurRad="38100" dist="19050" dir="2700000" algn="tl" rotWithShape="0">
                    <a:schemeClr val="dk1">
                      <a:alpha val="40000"/>
                    </a:schemeClr>
                  </a:outerShdw>
                </a:effectLst>
                <a:latin typeface="+mj-lt"/>
                <a:cs typeface="+mj-lt"/>
                <a:sym typeface="+mn-ea"/>
              </a:rPr>
              <a:t>.</a:t>
            </a:r>
            <a:endParaRPr lang="el-GR" dirty="0" smtClean="0">
              <a:solidFill>
                <a:schemeClr val="tx1"/>
              </a:solidFill>
              <a:effectLst>
                <a:outerShdw blurRad="38100" dist="19050" dir="2700000" algn="tl" rotWithShape="0">
                  <a:schemeClr val="dk1">
                    <a:alpha val="40000"/>
                  </a:schemeClr>
                </a:outerShdw>
              </a:effectLst>
              <a:latin typeface="+mj-lt"/>
              <a:cs typeface="+mj-lt"/>
            </a:endParaRPr>
          </a:p>
          <a:p>
            <a:pPr marL="0" indent="0" algn="ctr">
              <a:buNone/>
            </a:pPr>
            <a:endParaRPr lang="el-GR" altLang="en-US" dirty="0" smtClean="0">
              <a:solidFill>
                <a:schemeClr val="tx1"/>
              </a:solidFill>
              <a:effectLst>
                <a:outerShdw blurRad="38100" dist="19050" dir="2700000" algn="tl" rotWithShape="0">
                  <a:schemeClr val="dk1">
                    <a:alpha val="40000"/>
                  </a:schemeClr>
                </a:outerShdw>
              </a:effectLst>
              <a:latin typeface="+mj-lt"/>
              <a:cs typeface="+mj-lt"/>
            </a:endParaRPr>
          </a:p>
        </p:txBody>
      </p:sp>
    </p:spTree>
  </p:cSld>
  <p:clrMapOvr>
    <a:masterClrMapping/>
  </p:clrMapOvr>
  <mc:AlternateContent xmlns:mc="http://schemas.openxmlformats.org/markup-compatibility/2006">
    <mc:Choice xmlns:p14="http://schemas.microsoft.com/office/powerpoint/2010/main" Requires="p14">
      <p:transition spd="slow" p14:dur="1000">
        <p:push dir="u"/>
      </p:transition>
    </mc:Choice>
    <mc:Fallback>
      <p:transition spd="slow">
        <p:push dir="u"/>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br>
              <a:rPr lang="el-GR" b="1" dirty="0">
                <a:solidFill>
                  <a:schemeClr val="accent1"/>
                </a:solidFill>
                <a:effectLst>
                  <a:outerShdw blurRad="38100" dist="25400" dir="5400000" algn="ctr" rotWithShape="0">
                    <a:srgbClr val="6E747A">
                      <a:alpha val="43000"/>
                    </a:srgbClr>
                  </a:outerShdw>
                </a:effectLst>
              </a:rPr>
            </a:br>
            <a:r>
              <a:rPr lang="el-GR" sz="2800" dirty="0" smtClean="0">
                <a:sym typeface="+mn-ea"/>
              </a:rPr>
              <a:t> </a:t>
            </a:r>
            <a:br>
              <a:rPr lang="el-GR" sz="2800" dirty="0" smtClean="0">
                <a:sym typeface="+mn-ea"/>
              </a:rPr>
            </a:br>
            <a:r>
              <a:rPr lang="el-GR" sz="2800" b="1" dirty="0" smtClean="0">
                <a:sym typeface="+mn-ea"/>
              </a:rPr>
              <a:t>Οι παράγοντες που προκαλούν τη κυτταρίτιδα μπορεί να είναι:</a:t>
            </a:r>
            <a:br>
              <a:rPr lang="el-GR" b="1" dirty="0" smtClean="0"/>
            </a:br>
            <a:endParaRPr lang="el-GR" b="1" dirty="0">
              <a:solidFill>
                <a:schemeClr val="accent1"/>
              </a:solidFill>
              <a:effectLst>
                <a:outerShdw blurRad="38100" dist="25400" dir="5400000" algn="ctr" rotWithShape="0">
                  <a:srgbClr val="6E747A">
                    <a:alpha val="43000"/>
                  </a:srgbClr>
                </a:outerShdw>
              </a:effectLst>
            </a:endParaRPr>
          </a:p>
        </p:txBody>
      </p:sp>
      <p:sp>
        <p:nvSpPr>
          <p:cNvPr id="3" name="Content Placeholder 2"/>
          <p:cNvSpPr>
            <a:spLocks noGrp="1"/>
          </p:cNvSpPr>
          <p:nvPr>
            <p:ph sz="half" idx="1"/>
          </p:nvPr>
        </p:nvSpPr>
        <p:spPr>
          <a:xfrm>
            <a:off x="609600" y="1174750"/>
            <a:ext cx="5384800" cy="4384040"/>
          </a:xfrm>
        </p:spPr>
        <p:style>
          <a:lnRef idx="2">
            <a:schemeClr val="accent1"/>
          </a:lnRef>
          <a:fillRef idx="1">
            <a:schemeClr val="lt1"/>
          </a:fillRef>
          <a:effectRef idx="0">
            <a:schemeClr val="accent1"/>
          </a:effectRef>
          <a:fontRef idx="minor">
            <a:schemeClr val="dk1"/>
          </a:fontRef>
        </p:style>
        <p:txBody>
          <a:bodyPr/>
          <a:p>
            <a:pPr lvl="0">
              <a:buFont typeface="Wingdings" panose="05000000000000000000" charset="0"/>
              <a:buChar char="Ø"/>
            </a:pPr>
            <a:endParaRPr lang="el-GR" dirty="0" smtClean="0">
              <a:sym typeface="+mn-ea"/>
            </a:endParaRPr>
          </a:p>
          <a:p>
            <a:pPr lvl="0">
              <a:buFont typeface="Wingdings" panose="05000000000000000000" charset="0"/>
              <a:buChar char="Ø"/>
            </a:pPr>
            <a:r>
              <a:rPr lang="el-GR" dirty="0" smtClean="0">
                <a:sym typeface="+mn-ea"/>
              </a:rPr>
              <a:t>Ορμονικοί παράγοντες</a:t>
            </a:r>
            <a:endParaRPr lang="el-GR" dirty="0" smtClean="0">
              <a:sym typeface="+mn-ea"/>
            </a:endParaRPr>
          </a:p>
          <a:p>
            <a:pPr lvl="0">
              <a:buFont typeface="Wingdings" panose="05000000000000000000" charset="0"/>
              <a:buChar char="Ø"/>
            </a:pPr>
            <a:r>
              <a:rPr lang="el-GR" dirty="0" smtClean="0">
                <a:sym typeface="+mn-ea"/>
              </a:rPr>
              <a:t>Κληρονομικότητα</a:t>
            </a:r>
            <a:endParaRPr lang="el-GR" dirty="0" smtClean="0">
              <a:sym typeface="+mn-ea"/>
            </a:endParaRPr>
          </a:p>
          <a:p>
            <a:pPr lvl="0">
              <a:buFont typeface="Wingdings" panose="05000000000000000000" charset="0"/>
              <a:buChar char="Ø"/>
            </a:pPr>
            <a:r>
              <a:rPr lang="el-GR" dirty="0" smtClean="0">
                <a:sym typeface="+mn-ea"/>
              </a:rPr>
              <a:t>Κακή κυκλοφορία του αίματος και της λέμφου</a:t>
            </a:r>
            <a:endParaRPr lang="el-GR" dirty="0" smtClean="0">
              <a:sym typeface="+mn-ea"/>
            </a:endParaRPr>
          </a:p>
          <a:p>
            <a:pPr lvl="0">
              <a:buFont typeface="Wingdings" panose="05000000000000000000" charset="0"/>
              <a:buChar char="Ø"/>
            </a:pPr>
            <a:r>
              <a:rPr lang="el-GR" dirty="0" smtClean="0">
                <a:sym typeface="+mn-ea"/>
              </a:rPr>
              <a:t>Η διατροφή, το αλκοόλ και το κάπνισμα</a:t>
            </a:r>
            <a:endParaRPr lang="el-GR" dirty="0" smtClean="0">
              <a:sym typeface="+mn-ea"/>
            </a:endParaRPr>
          </a:p>
          <a:p>
            <a:pPr lvl="0">
              <a:buFont typeface="Wingdings" panose="05000000000000000000" charset="0"/>
              <a:buChar char="Ø"/>
            </a:pPr>
            <a:endParaRPr lang="el-GR" dirty="0"/>
          </a:p>
          <a:p>
            <a:pPr>
              <a:buFont typeface="Wingdings" panose="05000000000000000000" charset="0"/>
              <a:buChar char="Ø"/>
            </a:pPr>
            <a:endParaRPr lang="en-US"/>
          </a:p>
        </p:txBody>
      </p:sp>
      <p:sp>
        <p:nvSpPr>
          <p:cNvPr id="4" name="Content Placeholder 3"/>
          <p:cNvSpPr>
            <a:spLocks noGrp="1"/>
          </p:cNvSpPr>
          <p:nvPr>
            <p:ph sz="half" idx="2"/>
          </p:nvPr>
        </p:nvSpPr>
        <p:spPr>
          <a:xfrm>
            <a:off x="6197600" y="1174750"/>
            <a:ext cx="5384800" cy="4384040"/>
          </a:xfrm>
        </p:spPr>
        <p:style>
          <a:lnRef idx="2">
            <a:schemeClr val="accent1"/>
          </a:lnRef>
          <a:fillRef idx="1">
            <a:schemeClr val="lt1"/>
          </a:fillRef>
          <a:effectRef idx="0">
            <a:schemeClr val="accent1"/>
          </a:effectRef>
          <a:fontRef idx="minor">
            <a:schemeClr val="dk1"/>
          </a:fontRef>
        </p:style>
        <p:txBody>
          <a:bodyPr/>
          <a:p>
            <a:pPr lvl="0">
              <a:buFont typeface="Wingdings" panose="05000000000000000000" charset="0"/>
              <a:buChar char="Ø"/>
            </a:pPr>
            <a:endParaRPr lang="el-GR" dirty="0" smtClean="0">
              <a:sym typeface="+mn-ea"/>
            </a:endParaRPr>
          </a:p>
          <a:p>
            <a:pPr lvl="0">
              <a:buFont typeface="Wingdings" panose="05000000000000000000" charset="0"/>
              <a:buChar char="Ø"/>
            </a:pPr>
            <a:r>
              <a:rPr lang="el-GR" dirty="0" smtClean="0">
                <a:sym typeface="+mn-ea"/>
              </a:rPr>
              <a:t>Η καθιστική ζωη και η έλλειψη σωματικής άσκησης </a:t>
            </a:r>
            <a:endParaRPr lang="el-GR" dirty="0" smtClean="0">
              <a:sym typeface="+mn-ea"/>
            </a:endParaRPr>
          </a:p>
          <a:p>
            <a:pPr lvl="0">
              <a:buFont typeface="Wingdings" panose="05000000000000000000" charset="0"/>
              <a:buChar char="Ø"/>
            </a:pPr>
            <a:r>
              <a:rPr lang="el-GR" dirty="0" smtClean="0">
                <a:sym typeface="+mn-ea"/>
              </a:rPr>
              <a:t>Η δυσκοιλιότητα </a:t>
            </a:r>
            <a:endParaRPr lang="el-GR" dirty="0" smtClean="0">
              <a:sym typeface="+mn-ea"/>
            </a:endParaRPr>
          </a:p>
          <a:p>
            <a:pPr lvl="0">
              <a:buFont typeface="Wingdings" panose="05000000000000000000" charset="0"/>
              <a:buChar char="Ø"/>
            </a:pPr>
            <a:r>
              <a:rPr lang="el-GR" dirty="0" smtClean="0">
                <a:sym typeface="+mn-ea"/>
              </a:rPr>
              <a:t>Ψυχολογικά αίτια </a:t>
            </a:r>
            <a:endParaRPr lang="el-GR" dirty="0" smtClean="0">
              <a:sym typeface="+mn-ea"/>
            </a:endParaRPr>
          </a:p>
          <a:p>
            <a:pPr lvl="0">
              <a:buFont typeface="Wingdings" panose="05000000000000000000" charset="0"/>
              <a:buChar char="Ø"/>
            </a:pPr>
            <a:r>
              <a:rPr lang="el-GR" dirty="0" smtClean="0"/>
              <a:t>Προβλήματα υγείας και Λήψη Φαρμάκων</a:t>
            </a:r>
            <a:endParaRPr lang="el-GR" dirty="0" smtClean="0"/>
          </a:p>
          <a:p>
            <a:pPr>
              <a:buFont typeface="Wingdings" panose="05000000000000000000" charset="0"/>
              <a:buChar char="Ø"/>
            </a:pPr>
            <a:endParaRPr lang="en-US"/>
          </a:p>
        </p:txBody>
      </p:sp>
    </p:spTree>
  </p:cSld>
  <p:clrMapOvr>
    <a:masterClrMapping/>
  </p:clrMapOvr>
  <mc:AlternateContent xmlns:mc="http://schemas.openxmlformats.org/markup-compatibility/2006">
    <mc:Choice xmlns:p14="http://schemas.microsoft.com/office/powerpoint/2010/main" Requires="p14">
      <p:transition spd="slow" p14:dur="1000">
        <p:push dir="u"/>
      </p:transition>
    </mc:Choice>
    <mc:Fallback>
      <p:transition spd="slow">
        <p:push dir="u"/>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br>
              <a:rPr lang="el-GR" sz="3200" b="1" dirty="0">
                <a:solidFill>
                  <a:schemeClr val="tx1"/>
                </a:solidFill>
                <a:effectLst>
                  <a:outerShdw blurRad="38100" dist="25400" dir="5400000" algn="ctr" rotWithShape="0">
                    <a:srgbClr val="6E747A">
                      <a:alpha val="43000"/>
                    </a:srgbClr>
                  </a:outerShdw>
                </a:effectLst>
                <a:sym typeface="+mn-ea"/>
              </a:rPr>
            </a:br>
            <a:br>
              <a:rPr lang="el-GR" sz="3200" b="1" dirty="0">
                <a:solidFill>
                  <a:schemeClr val="tx1"/>
                </a:solidFill>
                <a:effectLst>
                  <a:outerShdw blurRad="38100" dist="25400" dir="5400000" algn="ctr" rotWithShape="0">
                    <a:srgbClr val="6E747A">
                      <a:alpha val="43000"/>
                    </a:srgbClr>
                  </a:outerShdw>
                </a:effectLst>
                <a:sym typeface="+mn-ea"/>
              </a:rPr>
            </a:br>
            <a:r>
              <a:rPr lang="el-GR" sz="3200" b="1" dirty="0">
                <a:solidFill>
                  <a:schemeClr val="tx1"/>
                </a:solidFill>
                <a:effectLst>
                  <a:outerShdw blurRad="38100" dist="25400" dir="5400000" algn="ctr" rotWithShape="0">
                    <a:srgbClr val="6E747A">
                      <a:alpha val="43000"/>
                    </a:srgbClr>
                  </a:outerShdw>
                </a:effectLst>
                <a:sym typeface="+mn-ea"/>
              </a:rPr>
              <a:t>Η κυτταρίτιδα εντοπίζεται:</a:t>
            </a:r>
            <a:br>
              <a:rPr lang="el-GR" b="1" dirty="0">
                <a:solidFill>
                  <a:schemeClr val="accent1"/>
                </a:solidFill>
                <a:effectLst>
                  <a:outerShdw blurRad="38100" dist="25400" dir="5400000" algn="ctr" rotWithShape="0">
                    <a:srgbClr val="6E747A">
                      <a:alpha val="43000"/>
                    </a:srgbClr>
                  </a:outerShdw>
                </a:effectLst>
                <a:sym typeface="+mn-ea"/>
              </a:rPr>
            </a:br>
            <a:endParaRPr lang="en-US"/>
          </a:p>
        </p:txBody>
      </p:sp>
      <p:sp>
        <p:nvSpPr>
          <p:cNvPr id="3" name="Content Placeholder 2"/>
          <p:cNvSpPr>
            <a:spLocks noGrp="1"/>
          </p:cNvSpPr>
          <p:nvPr>
            <p:ph sz="half" idx="1"/>
          </p:nvPr>
        </p:nvSpPr>
        <p:spPr>
          <a:xfrm>
            <a:off x="609600" y="1363345"/>
            <a:ext cx="5384800" cy="4055110"/>
          </a:xfrm>
          <a:ln>
            <a:noFill/>
          </a:ln>
        </p:spPr>
        <p:style>
          <a:lnRef idx="2">
            <a:schemeClr val="accent1"/>
          </a:lnRef>
          <a:fillRef idx="1">
            <a:schemeClr val="lt1"/>
          </a:fillRef>
          <a:effectRef idx="0">
            <a:schemeClr val="accent1"/>
          </a:effectRef>
          <a:fontRef idx="minor">
            <a:schemeClr val="dk1"/>
          </a:fontRef>
        </p:style>
        <p:txBody>
          <a:bodyPr/>
          <a:p>
            <a:pPr lvl="0"/>
            <a:endParaRPr lang="el-GR" dirty="0" smtClean="0">
              <a:sym typeface="+mn-ea"/>
            </a:endParaRPr>
          </a:p>
          <a:p>
            <a:pPr lvl="0"/>
            <a:r>
              <a:rPr lang="el-GR" dirty="0" smtClean="0">
                <a:sym typeface="+mn-ea"/>
              </a:rPr>
              <a:t>Στα άνω και κάτω άκρα</a:t>
            </a:r>
            <a:endParaRPr lang="el-GR" dirty="0" smtClean="0">
              <a:sym typeface="+mn-ea"/>
            </a:endParaRPr>
          </a:p>
          <a:p>
            <a:pPr lvl="0"/>
            <a:r>
              <a:rPr lang="el-GR" dirty="0" smtClean="0">
                <a:sym typeface="+mn-ea"/>
              </a:rPr>
              <a:t>Στο θώρακα</a:t>
            </a:r>
            <a:endParaRPr lang="el-GR" dirty="0" smtClean="0">
              <a:sym typeface="+mn-ea"/>
            </a:endParaRPr>
          </a:p>
          <a:p>
            <a:pPr lvl="0"/>
            <a:r>
              <a:rPr lang="el-GR" dirty="0" smtClean="0">
                <a:sym typeface="+mn-ea"/>
              </a:rPr>
              <a:t>Στη κοιλιά</a:t>
            </a:r>
            <a:endParaRPr lang="el-GR" dirty="0" smtClean="0">
              <a:sym typeface="+mn-ea"/>
            </a:endParaRPr>
          </a:p>
          <a:p>
            <a:pPr lvl="0"/>
            <a:r>
              <a:rPr lang="el-GR" dirty="0" smtClean="0">
                <a:sym typeface="+mn-ea"/>
              </a:rPr>
              <a:t>Στο πρόσωπο</a:t>
            </a:r>
            <a:endParaRPr lang="el-GR" dirty="0" smtClean="0">
              <a:sym typeface="+mn-ea"/>
            </a:endParaRPr>
          </a:p>
          <a:p>
            <a:pPr lvl="0"/>
            <a:r>
              <a:rPr lang="el-GR" dirty="0" smtClean="0">
                <a:sym typeface="+mn-ea"/>
              </a:rPr>
              <a:t>Στον αυχένα και στη ράχη</a:t>
            </a:r>
            <a:endParaRPr lang="el-GR" dirty="0" smtClean="0">
              <a:sym typeface="+mn-ea"/>
            </a:endParaRPr>
          </a:p>
          <a:p>
            <a:pPr marL="0" lvl="0" indent="0">
              <a:buNone/>
            </a:pPr>
            <a:endParaRPr lang="en-US"/>
          </a:p>
        </p:txBody>
      </p:sp>
      <p:pic>
        <p:nvPicPr>
          <p:cNvPr id="9" name="Content Placeholder 8" descr="2"/>
          <p:cNvPicPr>
            <a:picLocks noChangeAspect="1"/>
          </p:cNvPicPr>
          <p:nvPr/>
        </p:nvPicPr>
        <p:blipFill>
          <a:blip r:embed="rId1"/>
          <a:stretch>
            <a:fillRect/>
          </a:stretch>
        </p:blipFill>
        <p:spPr>
          <a:xfrm>
            <a:off x="5919470" y="2138045"/>
            <a:ext cx="5811520" cy="274256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000">
        <p:push dir="u"/>
      </p:transition>
    </mc:Choice>
    <mc:Fallback>
      <p:transition spd="slow">
        <p:push dir="u"/>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br>
              <a:rPr lang="el-GR" b="1" dirty="0" smtClean="0">
                <a:solidFill>
                  <a:schemeClr val="accent3">
                    <a:lumMod val="75000"/>
                  </a:schemeClr>
                </a:solidFill>
                <a:sym typeface="+mn-ea"/>
              </a:rPr>
            </a:br>
            <a:r>
              <a:rPr lang="el-GR" b="1" dirty="0" smtClean="0">
                <a:solidFill>
                  <a:schemeClr val="accent1"/>
                </a:solidFill>
                <a:effectLst>
                  <a:outerShdw blurRad="38100" dist="25400" dir="5400000" algn="ctr" rotWithShape="0">
                    <a:srgbClr val="6E747A">
                      <a:alpha val="43000"/>
                    </a:srgbClr>
                  </a:outerShdw>
                </a:effectLst>
                <a:sym typeface="+mn-ea"/>
              </a:rPr>
              <a:t>ΤΥΠΟΙ ΚΥΤΤΑΡΙΤΙΔΑΣ</a:t>
            </a:r>
            <a:br>
              <a:rPr lang="el-GR" dirty="0">
                <a:solidFill>
                  <a:schemeClr val="accent3">
                    <a:lumMod val="75000"/>
                  </a:schemeClr>
                </a:solidFill>
              </a:rPr>
            </a:br>
            <a:endParaRPr lang="en-US"/>
          </a:p>
        </p:txBody>
      </p:sp>
      <p:sp>
        <p:nvSpPr>
          <p:cNvPr id="3" name="Content Placeholder 2"/>
          <p:cNvSpPr>
            <a:spLocks noGrp="1"/>
          </p:cNvSpPr>
          <p:nvPr>
            <p:ph idx="1"/>
          </p:nvPr>
        </p:nvSpPr>
        <p:spPr/>
        <p:txBody>
          <a:bodyPr/>
          <a:p>
            <a:pPr marL="457200" indent="-457200">
              <a:buAutoNum type="arabicPeriod"/>
            </a:pPr>
            <a:r>
              <a:rPr lang="el-GR" sz="2400" b="1" u="sng" dirty="0" smtClean="0">
                <a:sym typeface="+mn-ea"/>
              </a:rPr>
              <a:t>Μαλακή κυτταρίτιδα</a:t>
            </a:r>
            <a:r>
              <a:rPr lang="en-US" sz="2400" b="1" u="sng" dirty="0" smtClean="0">
                <a:sym typeface="+mn-ea"/>
              </a:rPr>
              <a:t>:</a:t>
            </a:r>
            <a:r>
              <a:rPr lang="el-GR" sz="2400" b="1" u="sng" dirty="0" smtClean="0">
                <a:sym typeface="+mn-ea"/>
              </a:rPr>
              <a:t> </a:t>
            </a:r>
            <a:r>
              <a:rPr lang="el-GR" sz="2400" dirty="0" smtClean="0">
                <a:sym typeface="+mn-ea"/>
              </a:rPr>
              <a:t>Εντοπίζεται σε μεγάλες επιφάνειες, μεταξύ μυός και δέρματος και είναι κινητή. Συναντάται συνήθως σε γυναίκες που είχαν κάποτε μια δραστηριότητα και για ορισμένο χρόνο έμειναν αδρανείς. Οι ιστοί στερούνται δραστηριότητας και ο μυϊκός τόνος είναι ανεπαρκής.</a:t>
            </a:r>
            <a:endParaRPr lang="el-GR" sz="2400" dirty="0" smtClean="0"/>
          </a:p>
          <a:p>
            <a:pPr marL="457200" indent="-457200">
              <a:buAutoNum type="arabicPeriod"/>
            </a:pPr>
            <a:r>
              <a:rPr lang="el-GR" sz="2400" b="1" u="sng" dirty="0" smtClean="0">
                <a:sym typeface="+mn-ea"/>
              </a:rPr>
              <a:t>Σκληρή κυτταρίτιδα</a:t>
            </a:r>
            <a:r>
              <a:rPr lang="en-US" sz="2400" b="1" u="sng" dirty="0" smtClean="0">
                <a:sym typeface="+mn-ea"/>
              </a:rPr>
              <a:t>:</a:t>
            </a:r>
            <a:r>
              <a:rPr lang="el-GR" sz="2400" b="1" u="sng" dirty="0" smtClean="0">
                <a:sym typeface="+mn-ea"/>
              </a:rPr>
              <a:t> </a:t>
            </a:r>
            <a:r>
              <a:rPr lang="el-GR" sz="2400" dirty="0" smtClean="0">
                <a:sym typeface="+mn-ea"/>
              </a:rPr>
              <a:t>Συναντάται κυρίως σε γυναίκες νέες με καλή φυσική κατάσταση αλλά μπορούν να προσληφθούν και γυναίκες κάθε ηλικίας. Το δέρμα στις προσβεβλημένες περιοχές είναι σκληρό και ανώμαλο.</a:t>
            </a:r>
            <a:endParaRPr lang="el-GR" sz="2400" dirty="0" smtClean="0"/>
          </a:p>
          <a:p>
            <a:pPr marL="457200" indent="-457200">
              <a:buFont typeface="Wingdings" panose="05000000000000000000"/>
              <a:buAutoNum type="arabicPeriod"/>
            </a:pPr>
            <a:r>
              <a:rPr lang="el-GR" sz="2400" b="1" u="sng" dirty="0" smtClean="0">
                <a:sym typeface="+mn-ea"/>
              </a:rPr>
              <a:t>Οιδηματώδης κυτταρίτιδα:</a:t>
            </a:r>
            <a:r>
              <a:rPr lang="el-GR" sz="2400" b="1" dirty="0" smtClean="0">
                <a:sym typeface="+mn-ea"/>
              </a:rPr>
              <a:t> </a:t>
            </a:r>
            <a:r>
              <a:rPr lang="el-GR" sz="2400" dirty="0" smtClean="0">
                <a:sym typeface="+mn-ea"/>
              </a:rPr>
              <a:t>Έχει τη μορφή της μαλακιάς κυτταρίτιδας με τη διαφορά ότι εμφανίζονται και οιδήματα. Είναι συνέπεια της κακής κυκλοφορίας του αίματος και της λέμφου και εμφανίζεται συνήθως στα κάτω άκρα. Τα οιδήματα στα κάτω άκρα, οι κιρσοί και το αίσθημα της βαρύτητας στα πόδια είναι χαρακτηριστικές ενδείξεις του προβλήματος. </a:t>
            </a:r>
            <a:endParaRPr lang="el-GR" sz="2400" dirty="0" smtClean="0"/>
          </a:p>
          <a:p>
            <a:pPr lvl="0"/>
            <a:endParaRPr lang="el-GR" dirty="0" smtClean="0"/>
          </a:p>
          <a:p>
            <a:endParaRPr lang="en-US"/>
          </a:p>
        </p:txBody>
      </p:sp>
    </p:spTree>
  </p:cSld>
  <p:clrMapOvr>
    <a:masterClrMapping/>
  </p:clrMapOvr>
  <mc:AlternateContent xmlns:mc="http://schemas.openxmlformats.org/markup-compatibility/2006">
    <mc:Choice xmlns:p14="http://schemas.microsoft.com/office/powerpoint/2010/main" Requires="p14">
      <p:transition spd="slow" p14:dur="1000">
        <p:push dir="u"/>
      </p:transition>
    </mc:Choice>
    <mc:Fallback>
      <p:transition spd="slow">
        <p:push dir="u"/>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b="1" dirty="0" smtClean="0">
                <a:solidFill>
                  <a:schemeClr val="accent1"/>
                </a:solidFill>
                <a:effectLst>
                  <a:outerShdw blurRad="38100" dist="25400" dir="5400000" algn="ctr" rotWithShape="0">
                    <a:srgbClr val="6E747A">
                      <a:alpha val="43000"/>
                    </a:srgbClr>
                  </a:outerShdw>
                </a:effectLst>
                <a:sym typeface="+mn-ea"/>
              </a:rPr>
              <a:t>ΣΤΑΔΙΑ ΚΥΤΤΑΡΙΤΙΔΑΣ</a:t>
            </a:r>
            <a:endParaRPr lang="el-GR" b="1" dirty="0" smtClean="0">
              <a:solidFill>
                <a:schemeClr val="accent1"/>
              </a:solidFill>
              <a:effectLst>
                <a:outerShdw blurRad="38100" dist="25400" dir="5400000" algn="ctr" rotWithShape="0">
                  <a:srgbClr val="6E747A">
                    <a:alpha val="43000"/>
                  </a:srgbClr>
                </a:outerShdw>
              </a:effectLst>
              <a:sym typeface="+mn-ea"/>
            </a:endParaRPr>
          </a:p>
        </p:txBody>
      </p:sp>
      <p:sp>
        <p:nvSpPr>
          <p:cNvPr id="4" name="Text Placeholder 3"/>
          <p:cNvSpPr>
            <a:spLocks noGrp="1"/>
          </p:cNvSpPr>
          <p:nvPr>
            <p:ph type="body" idx="1"/>
          </p:nvPr>
        </p:nvSpPr>
        <p:spPr/>
        <p:style>
          <a:lnRef idx="2">
            <a:schemeClr val="accent1"/>
          </a:lnRef>
          <a:fillRef idx="1">
            <a:schemeClr val="lt1"/>
          </a:fillRef>
          <a:effectRef idx="0">
            <a:schemeClr val="accent1"/>
          </a:effectRef>
          <a:fontRef idx="minor">
            <a:schemeClr val="dk1"/>
          </a:fontRef>
        </p:style>
        <p:txBody>
          <a:bodyPr/>
          <a:p>
            <a:pPr algn="ctr"/>
            <a:endParaRPr lang="el-GR" u="sng" dirty="0" smtClean="0">
              <a:sym typeface="+mn-ea"/>
            </a:endParaRPr>
          </a:p>
          <a:p>
            <a:pPr algn="ctr"/>
            <a:endParaRPr lang="el-GR" u="sng" dirty="0" smtClean="0">
              <a:sym typeface="+mn-ea"/>
            </a:endParaRPr>
          </a:p>
          <a:p>
            <a:pPr algn="ctr"/>
            <a:endParaRPr lang="el-GR" u="sng" dirty="0" smtClean="0">
              <a:sym typeface="+mn-ea"/>
            </a:endParaRPr>
          </a:p>
          <a:p>
            <a:pPr algn="ctr"/>
            <a:endParaRPr lang="el-GR" u="sng" dirty="0" smtClean="0">
              <a:sym typeface="+mn-ea"/>
            </a:endParaRPr>
          </a:p>
          <a:p>
            <a:pPr algn="ctr"/>
            <a:endParaRPr lang="el-GR" u="sng" dirty="0" smtClean="0">
              <a:sym typeface="+mn-ea"/>
            </a:endParaRPr>
          </a:p>
          <a:p>
            <a:pPr algn="ctr"/>
            <a:endParaRPr lang="el-GR" u="sng" dirty="0" smtClean="0">
              <a:sym typeface="+mn-ea"/>
            </a:endParaRPr>
          </a:p>
          <a:p>
            <a:pPr algn="ctr"/>
            <a:r>
              <a:rPr lang="el-GR" u="sng" dirty="0" smtClean="0">
                <a:sym typeface="+mn-ea"/>
              </a:rPr>
              <a:t>Στάδιο 0</a:t>
            </a:r>
            <a:endParaRPr lang="el-GR" b="1" u="sng" dirty="0" smtClean="0"/>
          </a:p>
          <a:p>
            <a:pPr algn="ctr"/>
            <a:endParaRPr lang="en-US"/>
          </a:p>
        </p:txBody>
      </p:sp>
      <p:sp>
        <p:nvSpPr>
          <p:cNvPr id="3" name="Content Placeholder 2"/>
          <p:cNvSpPr>
            <a:spLocks noGrp="1"/>
          </p:cNvSpPr>
          <p:nvPr>
            <p:ph sz="half" idx="2"/>
          </p:nvPr>
        </p:nvSpPr>
        <p:spPr>
          <a:xfrm>
            <a:off x="840105" y="2505075"/>
            <a:ext cx="5158105" cy="2682240"/>
          </a:xfrm>
        </p:spPr>
        <p:style>
          <a:lnRef idx="2">
            <a:schemeClr val="accent1"/>
          </a:lnRef>
          <a:fillRef idx="1">
            <a:schemeClr val="lt1"/>
          </a:fillRef>
          <a:effectRef idx="0">
            <a:schemeClr val="accent1"/>
          </a:effectRef>
          <a:fontRef idx="minor">
            <a:schemeClr val="dk1"/>
          </a:fontRef>
        </p:style>
        <p:txBody>
          <a:bodyPr/>
          <a:p>
            <a:pPr algn="ctr">
              <a:buNone/>
            </a:pPr>
            <a:r>
              <a:rPr lang="el-GR" sz="2400" dirty="0" smtClean="0">
                <a:sym typeface="+mn-ea"/>
              </a:rPr>
              <a:t>Το δέρμα των μηρών και των γλουτών είναι λείο σε όρθια και ύπτια θέση. </a:t>
            </a:r>
            <a:endParaRPr lang="el-GR" sz="2400" dirty="0" smtClean="0">
              <a:sym typeface="+mn-ea"/>
            </a:endParaRPr>
          </a:p>
          <a:p>
            <a:pPr algn="ctr">
              <a:buNone/>
            </a:pPr>
            <a:r>
              <a:rPr lang="el-GR" sz="2400" dirty="0" smtClean="0">
                <a:sym typeface="+mn-ea"/>
              </a:rPr>
              <a:t>Αν πιέσουμε το δέρμα δεν εμφανίζεται η χαρακτηριστική όψη της φλούδας πορτοκαλιού. </a:t>
            </a:r>
            <a:endParaRPr lang="el-GR" sz="2400" dirty="0" smtClean="0">
              <a:sym typeface="+mn-ea"/>
            </a:endParaRPr>
          </a:p>
          <a:p>
            <a:pPr algn="ctr">
              <a:buNone/>
            </a:pPr>
            <a:r>
              <a:rPr lang="el-GR" dirty="0" smtClean="0">
                <a:sym typeface="+mn-ea"/>
              </a:rPr>
              <a:t>    </a:t>
            </a:r>
            <a:endParaRPr lang="el-GR" dirty="0" smtClean="0"/>
          </a:p>
          <a:p>
            <a:pPr marL="0" lvl="0" indent="0">
              <a:buNone/>
            </a:pPr>
            <a:endParaRPr lang="el-GR" dirty="0" smtClean="0"/>
          </a:p>
          <a:p>
            <a:endParaRPr lang="en-US"/>
          </a:p>
        </p:txBody>
      </p:sp>
      <p:sp>
        <p:nvSpPr>
          <p:cNvPr id="5" name="Text Placeholder 4"/>
          <p:cNvSpPr>
            <a:spLocks noGrp="1"/>
          </p:cNvSpPr>
          <p:nvPr>
            <p:ph type="body" sz="quarter" idx="3"/>
          </p:nvPr>
        </p:nvSpPr>
        <p:spPr/>
        <p:style>
          <a:lnRef idx="2">
            <a:schemeClr val="accent1"/>
          </a:lnRef>
          <a:fillRef idx="1">
            <a:schemeClr val="lt1"/>
          </a:fillRef>
          <a:effectRef idx="0">
            <a:schemeClr val="accent1"/>
          </a:effectRef>
          <a:fontRef idx="minor">
            <a:schemeClr val="dk1"/>
          </a:fontRef>
        </p:style>
        <p:txBody>
          <a:bodyPr/>
          <a:p>
            <a:pPr algn="ctr"/>
            <a:endParaRPr lang="el-GR" u="sng" dirty="0" smtClean="0">
              <a:sym typeface="+mn-ea"/>
            </a:endParaRPr>
          </a:p>
          <a:p>
            <a:pPr algn="ctr"/>
            <a:r>
              <a:rPr lang="el-GR" u="sng" dirty="0" smtClean="0">
                <a:sym typeface="+mn-ea"/>
              </a:rPr>
              <a:t>Στάδιο 1</a:t>
            </a:r>
            <a:endParaRPr lang="el-GR" dirty="0" smtClean="0"/>
          </a:p>
          <a:p>
            <a:pPr algn="ctr"/>
            <a:endParaRPr lang="en-US"/>
          </a:p>
        </p:txBody>
      </p:sp>
      <p:sp>
        <p:nvSpPr>
          <p:cNvPr id="6" name="Content Placeholder 5"/>
          <p:cNvSpPr>
            <a:spLocks noGrp="1"/>
          </p:cNvSpPr>
          <p:nvPr>
            <p:ph sz="quarter" idx="4"/>
          </p:nvPr>
        </p:nvSpPr>
        <p:spPr>
          <a:xfrm>
            <a:off x="6172200" y="2505075"/>
            <a:ext cx="5183505" cy="2681605"/>
          </a:xfrm>
        </p:spPr>
        <p:style>
          <a:lnRef idx="2">
            <a:schemeClr val="accent1"/>
          </a:lnRef>
          <a:fillRef idx="1">
            <a:schemeClr val="lt1"/>
          </a:fillRef>
          <a:effectRef idx="0">
            <a:schemeClr val="accent1"/>
          </a:effectRef>
          <a:fontRef idx="minor">
            <a:schemeClr val="dk1"/>
          </a:fontRef>
        </p:style>
        <p:txBody>
          <a:bodyPr/>
          <a:p>
            <a:pPr marL="0" indent="0" algn="ctr">
              <a:buNone/>
            </a:pPr>
            <a:r>
              <a:rPr lang="el-GR" sz="2400" dirty="0" smtClean="0">
                <a:sym typeface="+mn-ea"/>
              </a:rPr>
              <a:t>Αυτό το στάδιο χαρακτηρίζεται από λείο επίσης δέρμα σε όρθια ή ύπτια θέση. </a:t>
            </a:r>
            <a:endParaRPr lang="el-GR" sz="2400" dirty="0" smtClean="0">
              <a:sym typeface="+mn-ea"/>
            </a:endParaRPr>
          </a:p>
          <a:p>
            <a:pPr marL="0" indent="0" algn="ctr">
              <a:buNone/>
            </a:pPr>
            <a:r>
              <a:rPr lang="el-GR" sz="2400" dirty="0" smtClean="0">
                <a:sym typeface="+mn-ea"/>
              </a:rPr>
              <a:t>Όταν πιέζουμε το δέρμα παρουσιάζεται αναδίπλωση της επιδερμίδας. </a:t>
            </a:r>
            <a:endParaRPr lang="el-GR" sz="2400" dirty="0" smtClean="0">
              <a:sym typeface="+mn-ea"/>
            </a:endParaRPr>
          </a:p>
          <a:p>
            <a:pPr marL="0" indent="0" algn="ctr">
              <a:buNone/>
            </a:pPr>
            <a:endParaRPr lang="en-US" sz="2400"/>
          </a:p>
        </p:txBody>
      </p:sp>
    </p:spTree>
  </p:cSld>
  <p:clrMapOvr>
    <a:masterClrMapping/>
  </p:clrMapOvr>
  <mc:AlternateContent xmlns:mc="http://schemas.openxmlformats.org/markup-compatibility/2006">
    <mc:Choice xmlns:p14="http://schemas.microsoft.com/office/powerpoint/2010/main" Requires="p14">
      <p:transition spd="slow" p14:dur="1000">
        <p:push dir="u"/>
      </p:transition>
    </mc:Choice>
    <mc:Fallback>
      <p:transition spd="slow">
        <p:push dir="u"/>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b="1" dirty="0" smtClean="0">
                <a:solidFill>
                  <a:schemeClr val="accent1"/>
                </a:solidFill>
                <a:effectLst>
                  <a:outerShdw blurRad="38100" dist="25400" dir="5400000" algn="ctr" rotWithShape="0">
                    <a:srgbClr val="6E747A">
                      <a:alpha val="43000"/>
                    </a:srgbClr>
                  </a:outerShdw>
                </a:effectLst>
                <a:sym typeface="+mn-ea"/>
              </a:rPr>
              <a:t>ΣΤΑΔΙΑ ΚΥΤΤΑΡΙΤΙΔΑΣ</a:t>
            </a:r>
            <a:endParaRPr lang="el-GR" b="1" dirty="0" smtClean="0">
              <a:solidFill>
                <a:schemeClr val="accent1"/>
              </a:solidFill>
              <a:effectLst>
                <a:outerShdw blurRad="38100" dist="25400" dir="5400000" algn="ctr" rotWithShape="0">
                  <a:srgbClr val="6E747A">
                    <a:alpha val="43000"/>
                  </a:srgbClr>
                </a:outerShdw>
              </a:effectLst>
              <a:sym typeface="+mn-ea"/>
            </a:endParaRPr>
          </a:p>
        </p:txBody>
      </p:sp>
      <p:sp>
        <p:nvSpPr>
          <p:cNvPr id="4" name="Text Placeholder 3"/>
          <p:cNvSpPr>
            <a:spLocks noGrp="1"/>
          </p:cNvSpPr>
          <p:nvPr>
            <p:ph type="body" idx="1"/>
          </p:nvPr>
        </p:nvSpPr>
        <p:spPr/>
        <p:style>
          <a:lnRef idx="2">
            <a:schemeClr val="accent1"/>
          </a:lnRef>
          <a:fillRef idx="1">
            <a:schemeClr val="lt1"/>
          </a:fillRef>
          <a:effectRef idx="0">
            <a:schemeClr val="accent1"/>
          </a:effectRef>
          <a:fontRef idx="minor">
            <a:schemeClr val="dk1"/>
          </a:fontRef>
        </p:style>
        <p:txBody>
          <a:bodyPr/>
          <a:p>
            <a:pPr algn="ctr"/>
            <a:endParaRPr lang="el-GR" u="sng" dirty="0" smtClean="0">
              <a:sym typeface="+mn-ea"/>
            </a:endParaRPr>
          </a:p>
          <a:p>
            <a:pPr algn="ctr"/>
            <a:endParaRPr lang="el-GR" u="sng" dirty="0" smtClean="0">
              <a:sym typeface="+mn-ea"/>
            </a:endParaRPr>
          </a:p>
          <a:p>
            <a:pPr algn="ctr"/>
            <a:r>
              <a:rPr lang="el-GR" u="sng" dirty="0" smtClean="0">
                <a:sym typeface="+mn-ea"/>
              </a:rPr>
              <a:t>Στάδιο 2</a:t>
            </a:r>
            <a:endParaRPr lang="el-GR" b="1" u="sng" dirty="0" smtClean="0"/>
          </a:p>
          <a:p>
            <a:pPr algn="ctr"/>
            <a:endParaRPr lang="en-US"/>
          </a:p>
        </p:txBody>
      </p:sp>
      <p:sp>
        <p:nvSpPr>
          <p:cNvPr id="3" name="Content Placeholder 2"/>
          <p:cNvSpPr>
            <a:spLocks noGrp="1"/>
          </p:cNvSpPr>
          <p:nvPr>
            <p:ph sz="half" idx="2"/>
          </p:nvPr>
        </p:nvSpPr>
        <p:spPr>
          <a:xfrm>
            <a:off x="840105" y="2505075"/>
            <a:ext cx="5158105" cy="2346325"/>
          </a:xfrm>
        </p:spPr>
        <p:style>
          <a:lnRef idx="2">
            <a:schemeClr val="accent1"/>
          </a:lnRef>
          <a:fillRef idx="1">
            <a:schemeClr val="lt1"/>
          </a:fillRef>
          <a:effectRef idx="0">
            <a:schemeClr val="accent1"/>
          </a:effectRef>
          <a:fontRef idx="minor">
            <a:schemeClr val="dk1"/>
          </a:fontRef>
        </p:style>
        <p:txBody>
          <a:bodyPr/>
          <a:p>
            <a:pPr algn="ctr">
              <a:buNone/>
            </a:pPr>
            <a:r>
              <a:rPr lang="el-GR" sz="2400" dirty="0" smtClean="0">
                <a:sym typeface="+mn-ea"/>
              </a:rPr>
              <a:t>Η επιφάνεια του δέρματος είναι λεία σε ύπτια θέση. </a:t>
            </a:r>
            <a:endParaRPr lang="el-GR" sz="2400" dirty="0" smtClean="0">
              <a:sym typeface="+mn-ea"/>
            </a:endParaRPr>
          </a:p>
          <a:p>
            <a:pPr algn="ctr">
              <a:buNone/>
            </a:pPr>
            <a:r>
              <a:rPr lang="el-GR" sz="2400" dirty="0" smtClean="0">
                <a:sym typeface="+mn-ea"/>
              </a:rPr>
              <a:t>Αντίθετα σε όρθια θέση παρατηρείται αναδίπλωση της επιδερμίδας χωρίς να χρειάζεται να πιέσουμε το δέρμα. </a:t>
            </a:r>
            <a:endParaRPr lang="el-GR" sz="2400" dirty="0" smtClean="0">
              <a:sym typeface="+mn-ea"/>
            </a:endParaRPr>
          </a:p>
          <a:p>
            <a:pPr algn="ctr">
              <a:buNone/>
            </a:pPr>
            <a:r>
              <a:rPr lang="el-GR" b="1" dirty="0" smtClean="0">
                <a:sym typeface="+mn-ea"/>
              </a:rPr>
              <a:t>    </a:t>
            </a:r>
            <a:endParaRPr lang="el-GR" sz="2400" dirty="0" smtClean="0"/>
          </a:p>
          <a:p>
            <a:pPr algn="ctr">
              <a:buNone/>
            </a:pPr>
            <a:r>
              <a:rPr lang="el-GR" dirty="0" smtClean="0">
                <a:sym typeface="+mn-ea"/>
              </a:rPr>
              <a:t>    </a:t>
            </a:r>
            <a:endParaRPr lang="el-GR" dirty="0" smtClean="0"/>
          </a:p>
          <a:p>
            <a:pPr marL="0" lvl="0" indent="0">
              <a:buNone/>
            </a:pPr>
            <a:endParaRPr lang="el-GR" dirty="0" smtClean="0"/>
          </a:p>
          <a:p>
            <a:endParaRPr lang="en-US"/>
          </a:p>
        </p:txBody>
      </p:sp>
      <p:sp>
        <p:nvSpPr>
          <p:cNvPr id="5" name="Text Placeholder 4"/>
          <p:cNvSpPr>
            <a:spLocks noGrp="1"/>
          </p:cNvSpPr>
          <p:nvPr>
            <p:ph type="body" sz="quarter" idx="3"/>
          </p:nvPr>
        </p:nvSpPr>
        <p:spPr/>
        <p:style>
          <a:lnRef idx="2">
            <a:schemeClr val="accent1"/>
          </a:lnRef>
          <a:fillRef idx="1">
            <a:schemeClr val="lt1"/>
          </a:fillRef>
          <a:effectRef idx="0">
            <a:schemeClr val="accent1"/>
          </a:effectRef>
          <a:fontRef idx="minor">
            <a:schemeClr val="dk1"/>
          </a:fontRef>
        </p:style>
        <p:txBody>
          <a:bodyPr/>
          <a:p>
            <a:pPr algn="ctr"/>
            <a:r>
              <a:rPr lang="el-GR" u="sng" dirty="0" smtClean="0">
                <a:sym typeface="+mn-ea"/>
              </a:rPr>
              <a:t>Στάδιο 3</a:t>
            </a:r>
            <a:endParaRPr lang="el-GR" dirty="0" smtClean="0"/>
          </a:p>
          <a:p>
            <a:pPr algn="ctr"/>
            <a:endParaRPr lang="en-US"/>
          </a:p>
        </p:txBody>
      </p:sp>
      <p:sp>
        <p:nvSpPr>
          <p:cNvPr id="6" name="Content Placeholder 5"/>
          <p:cNvSpPr>
            <a:spLocks noGrp="1"/>
          </p:cNvSpPr>
          <p:nvPr>
            <p:ph sz="quarter" idx="4"/>
          </p:nvPr>
        </p:nvSpPr>
        <p:spPr>
          <a:xfrm>
            <a:off x="6172200" y="2505075"/>
            <a:ext cx="5183505" cy="2346325"/>
          </a:xfrm>
        </p:spPr>
        <p:style>
          <a:lnRef idx="2">
            <a:schemeClr val="accent1"/>
          </a:lnRef>
          <a:fillRef idx="1">
            <a:schemeClr val="lt1"/>
          </a:fillRef>
          <a:effectRef idx="0">
            <a:schemeClr val="accent1"/>
          </a:effectRef>
          <a:fontRef idx="minor">
            <a:schemeClr val="dk1"/>
          </a:fontRef>
        </p:style>
        <p:txBody>
          <a:bodyPr/>
          <a:p>
            <a:pPr marL="0" indent="0" algn="ctr">
              <a:buNone/>
            </a:pPr>
            <a:r>
              <a:rPr lang="el-GR" sz="2400" dirty="0" smtClean="0">
                <a:sym typeface="+mn-ea"/>
              </a:rPr>
              <a:t>Στο στάδιο αυτό έχουμε αναδίπλωση της επιδερμίδας που είναι ορατή και στην όρθια και στην ύπτια θέση χωρίς να πιέζουμε το δέρμα. </a:t>
            </a:r>
            <a:endParaRPr lang="el-GR" sz="2400" dirty="0" smtClean="0">
              <a:sym typeface="+mn-ea"/>
            </a:endParaRPr>
          </a:p>
          <a:p>
            <a:pPr marL="0" indent="0" algn="ctr">
              <a:buNone/>
            </a:pPr>
            <a:endParaRPr lang="en-US" sz="2400"/>
          </a:p>
        </p:txBody>
      </p:sp>
    </p:spTree>
  </p:cSld>
  <p:clrMapOvr>
    <a:masterClrMapping/>
  </p:clrMapOvr>
  <mc:AlternateContent xmlns:mc="http://schemas.openxmlformats.org/markup-compatibility/2006">
    <mc:Choice xmlns:p14="http://schemas.microsoft.com/office/powerpoint/2010/main" Requires="p14">
      <p:transition spd="slow" p14:dur="1000">
        <p:push dir="u"/>
      </p:transition>
    </mc:Choice>
    <mc:Fallback>
      <p:transition spd="slow">
        <p:push dir="u"/>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b="1" dirty="0" smtClean="0">
                <a:solidFill>
                  <a:schemeClr val="accent1"/>
                </a:solidFill>
                <a:effectLst>
                  <a:outerShdw blurRad="38100" dist="25400" dir="5400000" algn="ctr" rotWithShape="0">
                    <a:srgbClr val="6E747A">
                      <a:alpha val="43000"/>
                    </a:srgbClr>
                  </a:outerShdw>
                </a:effectLst>
                <a:sym typeface="+mn-ea"/>
              </a:rPr>
              <a:t>ΔΙΑΓΝΩΣΗ</a:t>
            </a:r>
            <a:br>
              <a:rPr lang="el-GR" b="1" dirty="0">
                <a:solidFill>
                  <a:schemeClr val="accent3">
                    <a:lumMod val="75000"/>
                  </a:schemeClr>
                </a:solidFill>
              </a:rPr>
            </a:br>
            <a:endParaRPr lang="en-US"/>
          </a:p>
        </p:txBody>
      </p:sp>
      <p:sp>
        <p:nvSpPr>
          <p:cNvPr id="3" name="Text Placeholder 2"/>
          <p:cNvSpPr>
            <a:spLocks noGrp="1"/>
          </p:cNvSpPr>
          <p:nvPr>
            <p:ph type="body" idx="1"/>
          </p:nvPr>
        </p:nvSpPr>
        <p:spPr/>
        <p:style>
          <a:lnRef idx="2">
            <a:schemeClr val="accent1"/>
          </a:lnRef>
          <a:fillRef idx="1">
            <a:schemeClr val="lt1"/>
          </a:fillRef>
          <a:effectRef idx="0">
            <a:schemeClr val="accent1"/>
          </a:effectRef>
          <a:fontRef idx="minor">
            <a:schemeClr val="dk1"/>
          </a:fontRef>
        </p:style>
        <p:txBody>
          <a:bodyPr/>
          <a:p>
            <a:pPr algn="ctr"/>
            <a:endParaRPr lang="el-GR" dirty="0" smtClean="0">
              <a:sym typeface="+mn-ea"/>
            </a:endParaRPr>
          </a:p>
          <a:p>
            <a:pPr algn="ctr"/>
            <a:r>
              <a:rPr lang="el-GR" dirty="0" smtClean="0">
                <a:sym typeface="+mn-ea"/>
              </a:rPr>
              <a:t>Α) Τεστ της πορτοκαλόφλουδας</a:t>
            </a:r>
            <a:endParaRPr lang="el-GR" b="1" dirty="0" smtClean="0"/>
          </a:p>
          <a:p>
            <a:pPr algn="ctr"/>
            <a:endParaRPr lang="en-US"/>
          </a:p>
        </p:txBody>
      </p:sp>
      <p:sp>
        <p:nvSpPr>
          <p:cNvPr id="4" name="Content Placeholder 3"/>
          <p:cNvSpPr>
            <a:spLocks noGrp="1"/>
          </p:cNvSpPr>
          <p:nvPr>
            <p:ph sz="half" idx="2"/>
          </p:nvPr>
        </p:nvSpPr>
        <p:spPr>
          <a:xfrm>
            <a:off x="840105" y="2505075"/>
            <a:ext cx="5158105" cy="2650490"/>
          </a:xfrm>
          <a:ln>
            <a:solidFill>
              <a:srgbClr val="C00000"/>
            </a:solidFill>
          </a:ln>
        </p:spPr>
        <p:txBody>
          <a:bodyPr/>
          <a:p>
            <a:pPr marL="0" indent="0" algn="ctr">
              <a:buNone/>
            </a:pPr>
            <a:r>
              <a:rPr lang="el-GR" sz="2400" dirty="0" smtClean="0">
                <a:sym typeface="+mn-ea"/>
              </a:rPr>
              <a:t>Πιέζουμε με τους αντίχειρες το δέρμα. Εάν η επιδερμίδα πάρει μια ρυτιδωμένη ανώμαλη υφή που θυμίζει την όψη του φλοιού πορτοκαλιού, τότε στη περιοχή αυτή υπάρχει κυτταρίτιδα σε προχωρημένο στάδιο. </a:t>
            </a:r>
            <a:endParaRPr lang="el-GR" sz="2400" dirty="0" smtClean="0"/>
          </a:p>
          <a:p>
            <a:pPr marL="0" indent="0" algn="ctr">
              <a:buNone/>
            </a:pPr>
            <a:endParaRPr lang="en-US" sz="2400"/>
          </a:p>
        </p:txBody>
      </p:sp>
      <p:sp>
        <p:nvSpPr>
          <p:cNvPr id="5" name="Text Placeholder 4"/>
          <p:cNvSpPr>
            <a:spLocks noGrp="1"/>
          </p:cNvSpPr>
          <p:nvPr>
            <p:ph type="body" sz="quarter" idx="3"/>
          </p:nvPr>
        </p:nvSpPr>
        <p:spPr/>
        <p:style>
          <a:lnRef idx="2">
            <a:schemeClr val="accent1"/>
          </a:lnRef>
          <a:fillRef idx="1">
            <a:schemeClr val="lt1"/>
          </a:fillRef>
          <a:effectRef idx="0">
            <a:schemeClr val="accent1"/>
          </a:effectRef>
          <a:fontRef idx="minor">
            <a:schemeClr val="dk1"/>
          </a:fontRef>
        </p:style>
        <p:txBody>
          <a:bodyPr/>
          <a:p>
            <a:endParaRPr lang="el-GR" dirty="0" smtClean="0">
              <a:sym typeface="+mn-ea"/>
            </a:endParaRPr>
          </a:p>
          <a:p>
            <a:pPr algn="ctr"/>
            <a:r>
              <a:rPr lang="el-GR" dirty="0" smtClean="0">
                <a:sym typeface="+mn-ea"/>
              </a:rPr>
              <a:t>Β) Τεστ του τσιμπήματος</a:t>
            </a:r>
            <a:endParaRPr lang="el-GR" b="1" dirty="0" smtClean="0"/>
          </a:p>
          <a:p>
            <a:endParaRPr lang="en-US"/>
          </a:p>
        </p:txBody>
      </p:sp>
      <p:sp>
        <p:nvSpPr>
          <p:cNvPr id="6" name="Content Placeholder 5"/>
          <p:cNvSpPr>
            <a:spLocks noGrp="1"/>
          </p:cNvSpPr>
          <p:nvPr>
            <p:ph sz="quarter" idx="4"/>
          </p:nvPr>
        </p:nvSpPr>
        <p:spPr>
          <a:xfrm>
            <a:off x="6172200" y="2505075"/>
            <a:ext cx="5183505" cy="2651125"/>
          </a:xfrm>
          <a:ln>
            <a:solidFill>
              <a:srgbClr val="C00000"/>
            </a:solidFill>
          </a:ln>
        </p:spPr>
        <p:txBody>
          <a:bodyPr/>
          <a:p>
            <a:pPr algn="ctr">
              <a:buNone/>
            </a:pPr>
            <a:r>
              <a:rPr lang="el-GR" sz="2400" dirty="0" smtClean="0">
                <a:sym typeface="+mn-ea"/>
              </a:rPr>
              <a:t>Τσιμπάμε το δέρμα και το ανασηκώνουμε προς τα πάνω. </a:t>
            </a:r>
            <a:endParaRPr lang="el-GR" sz="2400" dirty="0" smtClean="0">
              <a:sym typeface="+mn-ea"/>
            </a:endParaRPr>
          </a:p>
          <a:p>
            <a:pPr algn="ctr">
              <a:buNone/>
            </a:pPr>
            <a:r>
              <a:rPr lang="el-GR" sz="2400" dirty="0" smtClean="0">
                <a:sym typeface="+mn-ea"/>
              </a:rPr>
              <a:t>Αν το άτομο αισθανθεί λίγο ή πολύ πόνο αυτό οφείλεται στη παρουσία κυτταρίτιδας.</a:t>
            </a:r>
            <a:endParaRPr lang="el-GR" sz="2400" dirty="0" smtClean="0"/>
          </a:p>
          <a:p>
            <a:endParaRPr lang="el-GR" dirty="0" smtClean="0"/>
          </a:p>
          <a:p>
            <a:endParaRPr lang="en-US"/>
          </a:p>
        </p:txBody>
      </p:sp>
    </p:spTree>
  </p:cSld>
  <p:clrMapOvr>
    <a:masterClrMapping/>
  </p:clrMapOvr>
  <mc:AlternateContent xmlns:mc="http://schemas.openxmlformats.org/markup-compatibility/2006">
    <mc:Choice xmlns:p14="http://schemas.microsoft.com/office/powerpoint/2010/main" Requires="p14">
      <p:transition spd="slow" p14:dur="1000">
        <p:push dir="u"/>
      </p:transition>
    </mc:Choice>
    <mc:Fallback>
      <p:transition spd="slow">
        <p:push dir="u"/>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Title 6"/>
          <p:cNvSpPr>
            <a:spLocks noGrp="1"/>
          </p:cNvSpPr>
          <p:nvPr>
            <p:ph type="title"/>
          </p:nvPr>
        </p:nvSpPr>
        <p:spPr/>
        <p:txBody>
          <a:bodyPr/>
          <a:p>
            <a:pPr algn="ctr"/>
            <a:r>
              <a:rPr lang="el-GR" b="1">
                <a:solidFill>
                  <a:schemeClr val="accent1"/>
                </a:solidFill>
                <a:effectLst>
                  <a:outerShdw blurRad="38100" dist="25400" dir="5400000" algn="ctr" rotWithShape="0">
                    <a:srgbClr val="6E747A">
                      <a:alpha val="43000"/>
                    </a:srgbClr>
                  </a:outerShdw>
                </a:effectLst>
              </a:rPr>
              <a:t>ΔΡΑΣΤΗΡΙΟΤΗΤΕΣ</a:t>
            </a:r>
            <a:endParaRPr lang="en-US" altLang="el-GR" b="1">
              <a:solidFill>
                <a:schemeClr val="accent1"/>
              </a:solidFill>
              <a:effectLst>
                <a:outerShdw blurRad="38100" dist="25400" dir="5400000" algn="ctr" rotWithShape="0">
                  <a:srgbClr val="6E747A">
                    <a:alpha val="43000"/>
                  </a:srgbClr>
                </a:outerShdw>
              </a:effectLst>
            </a:endParaRPr>
          </a:p>
        </p:txBody>
      </p:sp>
      <p:sp>
        <p:nvSpPr>
          <p:cNvPr id="8" name="Content Placeholder 7"/>
          <p:cNvSpPr>
            <a:spLocks noGrp="1"/>
          </p:cNvSpPr>
          <p:nvPr>
            <p:ph sz="half" idx="1"/>
          </p:nvPr>
        </p:nvSpPr>
        <p:spPr/>
        <p:txBody>
          <a:bodyPr/>
          <a:p>
            <a:pPr marL="0" indent="0" algn="ctr">
              <a:buNone/>
            </a:pPr>
            <a:r>
              <a:rPr lang="en-US" altLang="el-GR">
                <a:solidFill>
                  <a:schemeClr val="tx1"/>
                </a:solidFill>
                <a:effectLst>
                  <a:outerShdw blurRad="38100" dist="19050" dir="2700000" algn="tl" rotWithShape="0">
                    <a:schemeClr val="dk1">
                      <a:alpha val="40000"/>
                    </a:schemeClr>
                  </a:outerShdw>
                </a:effectLst>
              </a:rPr>
              <a:t>1. </a:t>
            </a:r>
            <a:r>
              <a:rPr lang="el-GR" altLang="en-US">
                <a:solidFill>
                  <a:schemeClr val="tx1"/>
                </a:solidFill>
                <a:effectLst>
                  <a:outerShdw blurRad="38100" dist="19050" dir="2700000" algn="tl" rotWithShape="0">
                    <a:schemeClr val="dk1">
                      <a:alpha val="40000"/>
                    </a:schemeClr>
                  </a:outerShdw>
                </a:effectLst>
              </a:rPr>
              <a:t>Υπολογισμός </a:t>
            </a:r>
            <a:r>
              <a:rPr lang="en-US" altLang="en-US">
                <a:solidFill>
                  <a:schemeClr val="tx1"/>
                </a:solidFill>
                <a:effectLst>
                  <a:outerShdw blurRad="38100" dist="19050" dir="2700000" algn="tl" rotWithShape="0">
                    <a:schemeClr val="dk1">
                      <a:alpha val="40000"/>
                    </a:schemeClr>
                  </a:outerShdw>
                </a:effectLst>
              </a:rPr>
              <a:t>BMI</a:t>
            </a:r>
            <a:endParaRPr lang="el-GR" altLang="en-US">
              <a:solidFill>
                <a:schemeClr val="tx1"/>
              </a:solidFill>
              <a:effectLst>
                <a:outerShdw blurRad="38100" dist="19050" dir="2700000" algn="tl" rotWithShape="0">
                  <a:schemeClr val="dk1">
                    <a:alpha val="40000"/>
                  </a:schemeClr>
                </a:outerShdw>
              </a:effectLst>
            </a:endParaRPr>
          </a:p>
          <a:p>
            <a:pPr marL="0" indent="0" algn="ctr">
              <a:buNone/>
            </a:pPr>
            <a:endParaRPr lang="el-GR" altLang="en-US">
              <a:solidFill>
                <a:schemeClr val="tx1"/>
              </a:solidFill>
              <a:effectLst>
                <a:outerShdw blurRad="38100" dist="19050" dir="2700000" algn="tl" rotWithShape="0">
                  <a:schemeClr val="dk1">
                    <a:alpha val="40000"/>
                  </a:schemeClr>
                </a:outerShdw>
              </a:effectLst>
            </a:endParaRPr>
          </a:p>
          <a:p>
            <a:pPr marL="0" indent="0" algn="ctr">
              <a:buNone/>
            </a:pPr>
            <a:endParaRPr lang="el-GR" altLang="en-US">
              <a:solidFill>
                <a:schemeClr val="tx1"/>
              </a:solidFill>
              <a:effectLst>
                <a:outerShdw blurRad="38100" dist="19050" dir="2700000" algn="tl" rotWithShape="0">
                  <a:schemeClr val="dk1">
                    <a:alpha val="40000"/>
                  </a:schemeClr>
                </a:outerShdw>
              </a:effectLst>
            </a:endParaRPr>
          </a:p>
        </p:txBody>
      </p:sp>
      <p:sp>
        <p:nvSpPr>
          <p:cNvPr id="15" name="Content Placeholder 14"/>
          <p:cNvSpPr>
            <a:spLocks noGrp="1"/>
          </p:cNvSpPr>
          <p:nvPr>
            <p:ph sz="half" idx="2"/>
          </p:nvPr>
        </p:nvSpPr>
        <p:spPr/>
        <p:txBody>
          <a:bodyPr/>
          <a:p>
            <a:pPr marL="0" indent="0" algn="ctr">
              <a:buNone/>
            </a:pPr>
            <a:r>
              <a:rPr lang="en-US" altLang="el-GR">
                <a:effectLst>
                  <a:outerShdw blurRad="38100" dist="19050" dir="2700000" algn="tl" rotWithShape="0">
                    <a:schemeClr val="dk1">
                      <a:alpha val="40000"/>
                    </a:schemeClr>
                  </a:outerShdw>
                </a:effectLst>
                <a:sym typeface="+mn-ea"/>
              </a:rPr>
              <a:t>2. </a:t>
            </a:r>
            <a:r>
              <a:rPr lang="el-GR" altLang="en-US">
                <a:effectLst>
                  <a:outerShdw blurRad="38100" dist="19050" dir="2700000" algn="tl" rotWithShape="0">
                    <a:schemeClr val="dk1">
                      <a:alpha val="40000"/>
                    </a:schemeClr>
                  </a:outerShdw>
                </a:effectLst>
                <a:sym typeface="+mn-ea"/>
              </a:rPr>
              <a:t>Διάγνωση Κυτταρίτιδας</a:t>
            </a:r>
            <a:endParaRPr lang="el-GR" altLang="en-US">
              <a:effectLst>
                <a:outerShdw blurRad="38100" dist="19050" dir="2700000" algn="tl" rotWithShape="0">
                  <a:schemeClr val="dk1">
                    <a:alpha val="40000"/>
                  </a:schemeClr>
                </a:outerShdw>
              </a:effectLst>
              <a:sym typeface="+mn-ea"/>
            </a:endParaRPr>
          </a:p>
          <a:p>
            <a:pPr marL="0" indent="0">
              <a:buNone/>
            </a:pPr>
            <a:endParaRPr lang="el-GR" altLang="en-US">
              <a:solidFill>
                <a:schemeClr val="tx1"/>
              </a:solidFill>
              <a:effectLst>
                <a:outerShdw blurRad="38100" dist="19050" dir="2700000" algn="tl" rotWithShape="0">
                  <a:schemeClr val="dk1">
                    <a:alpha val="40000"/>
                  </a:schemeClr>
                </a:outerShdw>
              </a:effectLst>
            </a:endParaRPr>
          </a:p>
          <a:p>
            <a:endParaRPr lang="en-US"/>
          </a:p>
        </p:txBody>
      </p:sp>
      <p:pic>
        <p:nvPicPr>
          <p:cNvPr id="16" name="Content Placeholder 3" descr="bmi"/>
          <p:cNvPicPr>
            <a:picLocks noChangeAspect="1"/>
          </p:cNvPicPr>
          <p:nvPr/>
        </p:nvPicPr>
        <p:blipFill>
          <a:blip r:embed="rId1"/>
          <a:stretch>
            <a:fillRect/>
          </a:stretch>
        </p:blipFill>
        <p:spPr>
          <a:xfrm>
            <a:off x="1106805" y="2635885"/>
            <a:ext cx="4761865" cy="2571750"/>
          </a:xfrm>
          <a:prstGeom prst="rect">
            <a:avLst/>
          </a:prstGeom>
          <a:noFill/>
          <a:ln w="9525">
            <a:noFill/>
          </a:ln>
        </p:spPr>
      </p:pic>
      <p:pic>
        <p:nvPicPr>
          <p:cNvPr id="18" name="Picture 17" descr="forming-of-underskin-cellulite-illustration-structure-of-normal-healthy-and-cellulite-skin-comparison-2GJET81"/>
          <p:cNvPicPr>
            <a:picLocks noChangeAspect="1"/>
          </p:cNvPicPr>
          <p:nvPr/>
        </p:nvPicPr>
        <p:blipFill>
          <a:blip r:embed="rId2"/>
          <a:stretch>
            <a:fillRect/>
          </a:stretch>
        </p:blipFill>
        <p:spPr>
          <a:xfrm>
            <a:off x="7005320" y="2635885"/>
            <a:ext cx="3313430" cy="256857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4" name="Content Placeholder 3"/>
          <p:cNvSpPr>
            <a:spLocks noGrp="1"/>
          </p:cNvSpPr>
          <p:nvPr>
            <p:ph sz="half" idx="2"/>
          </p:nvPr>
        </p:nvSpPr>
        <p:spPr/>
        <p:txBody>
          <a:bodyPr/>
          <a:p>
            <a:pPr marL="0" indent="0">
              <a:buNone/>
            </a:pPr>
            <a:endParaRPr lang="en-US"/>
          </a:p>
        </p:txBody>
      </p:sp>
      <p:pic>
        <p:nvPicPr>
          <p:cNvPr id="8" name="Content Placeholder 7" descr="50288470446_b356e55f39_b"/>
          <p:cNvPicPr>
            <a:picLocks noChangeAspect="1"/>
          </p:cNvPicPr>
          <p:nvPr>
            <p:ph sz="half" idx="1"/>
          </p:nvPr>
        </p:nvPicPr>
        <p:blipFill>
          <a:blip r:embed="rId1"/>
          <a:stretch>
            <a:fillRect/>
          </a:stretch>
        </p:blipFill>
        <p:spPr>
          <a:xfrm>
            <a:off x="0" y="635"/>
            <a:ext cx="12218035" cy="6856730"/>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altLang="en-US" b="1">
                <a:solidFill>
                  <a:schemeClr val="accent1"/>
                </a:solidFill>
                <a:effectLst>
                  <a:outerShdw blurRad="38100" dist="25400" dir="5400000" algn="ctr" rotWithShape="0">
                    <a:srgbClr val="6E747A">
                      <a:alpha val="43000"/>
                    </a:srgbClr>
                  </a:outerShdw>
                </a:effectLst>
              </a:rPr>
              <a:t>ΠΑΧΥΣΑΡΚΙΑ ΚΑΙ ΚΥΤΤΑΡΙΤΙΔΑ</a:t>
            </a:r>
            <a:endParaRPr lang="el-GR" altLang="en-US" b="1">
              <a:solidFill>
                <a:schemeClr val="accent1"/>
              </a:solidFill>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609600" y="1174750"/>
            <a:ext cx="10972800" cy="4314190"/>
          </a:xfrm>
        </p:spPr>
        <p:txBody>
          <a:bodyPr/>
          <a:p>
            <a:pPr>
              <a:buFont typeface="Wingdings" panose="05000000000000000000" charset="0"/>
              <a:buChar char="ü"/>
            </a:pPr>
            <a:r>
              <a:rPr lang="el-GR" altLang="en-US"/>
              <a:t>Σε αυτή την Εκπαιδευτικής Παρουσίασης θα ορίσουμε τα δύο βασικά προβλήματα της Αισθητικής Σώματος, Παχυσαρκία και Κυτταρίτιδα.</a:t>
            </a:r>
            <a:endParaRPr lang="el-GR" altLang="en-US"/>
          </a:p>
          <a:p>
            <a:pPr marL="0" indent="0">
              <a:buFont typeface="Wingdings" panose="05000000000000000000" charset="0"/>
              <a:buNone/>
            </a:pPr>
            <a:endParaRPr lang="el-GR" altLang="en-US"/>
          </a:p>
          <a:p>
            <a:pPr>
              <a:buFont typeface="Wingdings" panose="05000000000000000000" charset="0"/>
              <a:buChar char="ü"/>
            </a:pPr>
            <a:r>
              <a:rPr lang="el-GR" altLang="en-US"/>
              <a:t>Θα κατανοήσουμε την αιτιοπαθογένεια των δύο αυτών καταστάσεων και τις μορφές τους και θα μάθουμε με ποιους τρόπους θα εφαρμόζουμε τη διάγνωσή τους.</a:t>
            </a:r>
            <a:endParaRPr lang="el-GR" altLang="en-US"/>
          </a:p>
          <a:p>
            <a:pPr marL="0" indent="0">
              <a:buNone/>
            </a:pPr>
            <a:endParaRPr lang="el-GR" altLang="en-US"/>
          </a:p>
          <a:p>
            <a:pPr marL="0" indent="0">
              <a:buNone/>
            </a:pPr>
            <a:endParaRPr lang="el-GR" altLang="en-US"/>
          </a:p>
        </p:txBody>
      </p:sp>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b="1">
                <a:solidFill>
                  <a:schemeClr val="accent1"/>
                </a:solidFill>
                <a:effectLst>
                  <a:outerShdw blurRad="38100" dist="25400" dir="5400000" algn="ctr" rotWithShape="0">
                    <a:srgbClr val="6E747A">
                      <a:alpha val="43000"/>
                    </a:srgbClr>
                  </a:outerShdw>
                </a:effectLst>
              </a:rPr>
              <a:t>ΠΑΧΥΣΑΡΚΙΑ</a:t>
            </a:r>
            <a:endParaRPr lang="el-GR" b="1">
              <a:solidFill>
                <a:schemeClr val="accent1"/>
              </a:solidFill>
              <a:effectLst>
                <a:outerShdw blurRad="38100" dist="25400" dir="5400000" algn="ctr" rotWithShape="0">
                  <a:srgbClr val="6E747A">
                    <a:alpha val="43000"/>
                  </a:srgbClr>
                </a:outerShdw>
              </a:effectLst>
            </a:endParaRPr>
          </a:p>
        </p:txBody>
      </p:sp>
      <p:sp>
        <p:nvSpPr>
          <p:cNvPr id="6" name="Content Placeholder 5"/>
          <p:cNvSpPr>
            <a:spLocks noGrp="1"/>
          </p:cNvSpPr>
          <p:nvPr>
            <p:ph sz="half" idx="1"/>
          </p:nvPr>
        </p:nvSpPr>
        <p:spPr>
          <a:xfrm>
            <a:off x="609600" y="1466850"/>
            <a:ext cx="8789670" cy="3832225"/>
          </a:xfrm>
        </p:spPr>
        <p:style>
          <a:lnRef idx="2">
            <a:schemeClr val="accent2"/>
          </a:lnRef>
          <a:fillRef idx="1">
            <a:schemeClr val="lt1"/>
          </a:fillRef>
          <a:effectRef idx="0">
            <a:schemeClr val="accent2"/>
          </a:effectRef>
          <a:fontRef idx="minor">
            <a:schemeClr val="dk1"/>
          </a:fontRef>
        </p:style>
        <p:txBody>
          <a:bodyPr/>
          <a:p>
            <a:pPr marL="0" indent="0">
              <a:buNone/>
            </a:pPr>
            <a:endParaRPr lang="en-US" sz="2800">
              <a:sym typeface="+mn-ea"/>
            </a:endParaRPr>
          </a:p>
          <a:p>
            <a:pPr marL="0" indent="0">
              <a:buNone/>
            </a:pPr>
            <a:r>
              <a:rPr lang="en-US" sz="2800">
                <a:sym typeface="+mn-ea"/>
              </a:rPr>
              <a:t>Σύμφωνα με τον Παγκόσμιο Οργανισμό Υγείας (ΠΟΥ) ως παχυσαρκία</a:t>
            </a:r>
            <a:r>
              <a:rPr lang="el-GR" altLang="en-US" sz="2800">
                <a:sym typeface="+mn-ea"/>
              </a:rPr>
              <a:t> </a:t>
            </a:r>
            <a:r>
              <a:rPr lang="en-US" sz="2800">
                <a:sym typeface="+mn-ea"/>
              </a:rPr>
              <a:t>ορίζεται η υπερβολική συσσώρευση σωματικού λίπους στο σώμα και έχει δυσμενείς επιπτώσεις στην υγεία του ανθρώπου.</a:t>
            </a:r>
            <a:endParaRPr lang="en-US" sz="2800"/>
          </a:p>
          <a:p>
            <a:endParaRPr lang="en-US" sz="2800"/>
          </a:p>
        </p:txBody>
      </p:sp>
      <p:pic>
        <p:nvPicPr>
          <p:cNvPr id="7" name="Content Placeholder 6" descr="330px-Willendorf-Venus-1468"/>
          <p:cNvPicPr>
            <a:picLocks noChangeAspect="1"/>
          </p:cNvPicPr>
          <p:nvPr>
            <p:ph sz="half" idx="2"/>
          </p:nvPr>
        </p:nvPicPr>
        <p:blipFill>
          <a:blip r:embed="rId1"/>
          <a:stretch>
            <a:fillRect/>
          </a:stretch>
        </p:blipFill>
        <p:spPr>
          <a:xfrm>
            <a:off x="9627870" y="1466215"/>
            <a:ext cx="2413635" cy="3832860"/>
          </a:xfrm>
          <a:prstGeom prst="rect">
            <a:avLst/>
          </a:prstGeom>
          <a:ln>
            <a:solidFill>
              <a:schemeClr val="accent1"/>
            </a:solidFill>
          </a:ln>
          <a:effectLst>
            <a:softEdge rad="63500"/>
          </a:effectLst>
        </p:spPr>
      </p:pic>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pPr algn="ctr"/>
            <a:br>
              <a:rPr lang="el-GR" b="1">
                <a:solidFill>
                  <a:schemeClr val="accent1"/>
                </a:solidFill>
                <a:effectLst>
                  <a:outerShdw blurRad="38100" dist="25400" dir="5400000" algn="ctr" rotWithShape="0">
                    <a:srgbClr val="6E747A">
                      <a:alpha val="43000"/>
                    </a:srgbClr>
                  </a:outerShdw>
                </a:effectLst>
                <a:sym typeface="+mn-ea"/>
              </a:rPr>
            </a:br>
            <a:r>
              <a:rPr lang="el-GR" b="1">
                <a:solidFill>
                  <a:schemeClr val="accent1"/>
                </a:solidFill>
                <a:effectLst>
                  <a:outerShdw blurRad="38100" dist="25400" dir="5400000" algn="ctr" rotWithShape="0">
                    <a:srgbClr val="6E747A">
                      <a:alpha val="43000"/>
                    </a:srgbClr>
                  </a:outerShdw>
                </a:effectLst>
                <a:sym typeface="+mn-ea"/>
              </a:rPr>
              <a:t>ΠΑΧΥΣΑΡΚΙΑ</a:t>
            </a:r>
            <a:br>
              <a:rPr lang="el-GR" b="1">
                <a:solidFill>
                  <a:schemeClr val="accent1"/>
                </a:solidFill>
                <a:effectLst>
                  <a:outerShdw blurRad="38100" dist="25400" dir="5400000" algn="ctr" rotWithShape="0">
                    <a:srgbClr val="6E747A">
                      <a:alpha val="43000"/>
                    </a:srgbClr>
                  </a:outerShdw>
                </a:effectLst>
              </a:rPr>
            </a:br>
            <a:endParaRPr lang="en-US"/>
          </a:p>
        </p:txBody>
      </p:sp>
      <p:sp>
        <p:nvSpPr>
          <p:cNvPr id="6" name="Content Placeholder 5"/>
          <p:cNvSpPr>
            <a:spLocks noGrp="1"/>
          </p:cNvSpPr>
          <p:nvPr>
            <p:ph idx="1"/>
          </p:nvPr>
        </p:nvSpPr>
        <p:spPr/>
        <p:txBody>
          <a:bodyPr/>
          <a:p>
            <a:r>
              <a:rPr lang="en-US"/>
              <a:t>Η  παχυσαρκία  αποτελεί  τη  συνηθέστερη  μορφή  διατάραξης  του ενεργειακού ισοζυγίου και αποτελεί πλέον μια από τις βασικότερες διατροφικές νόσους.</a:t>
            </a:r>
            <a:endParaRPr lang="en-US"/>
          </a:p>
          <a:p>
            <a:r>
              <a:rPr lang="en-US"/>
              <a:t>Το  ενεργειακό  ισοζύγιο  του οργανισμού αποτελεί το ισοζύγιο μεταξύ της ενέργειας που προσλαμβάνεται και της  ενέργειας  που  καταναλώνεται.  </a:t>
            </a:r>
            <a:endParaRPr lang="en-US"/>
          </a:p>
          <a:p>
            <a:r>
              <a:rPr lang="en-US"/>
              <a:t>Όταν  η  πρόσληψη  υπερβαίνει  την κατανάλωση τότε επέρχεται αύξηση του βάρους του οργανισμού, ενώ κατά την ασιτία επέρχεται αρνητικό ισοζύγιο και χάσιμο βάρους. </a:t>
            </a:r>
            <a:endParaRPr lang="en-US"/>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pPr algn="ctr"/>
            <a:br>
              <a:rPr lang="el-GR" b="1">
                <a:solidFill>
                  <a:schemeClr val="accent1"/>
                </a:solidFill>
                <a:effectLst>
                  <a:outerShdw blurRad="38100" dist="25400" dir="5400000" algn="ctr" rotWithShape="0">
                    <a:srgbClr val="6E747A">
                      <a:alpha val="43000"/>
                    </a:srgbClr>
                  </a:outerShdw>
                </a:effectLst>
                <a:sym typeface="+mn-ea"/>
              </a:rPr>
            </a:br>
            <a:r>
              <a:rPr lang="el-GR" b="1">
                <a:solidFill>
                  <a:schemeClr val="accent1"/>
                </a:solidFill>
                <a:effectLst>
                  <a:outerShdw blurRad="38100" dist="25400" dir="5400000" algn="ctr" rotWithShape="0">
                    <a:srgbClr val="6E747A">
                      <a:alpha val="43000"/>
                    </a:srgbClr>
                  </a:outerShdw>
                </a:effectLst>
                <a:sym typeface="+mn-ea"/>
              </a:rPr>
              <a:t>ΠΑΧΥΣΑΡΚΙΑ</a:t>
            </a:r>
            <a:br>
              <a:rPr lang="el-GR" b="1">
                <a:solidFill>
                  <a:schemeClr val="accent1"/>
                </a:solidFill>
                <a:effectLst>
                  <a:outerShdw blurRad="38100" dist="25400" dir="5400000" algn="ctr" rotWithShape="0">
                    <a:srgbClr val="6E747A">
                      <a:alpha val="43000"/>
                    </a:srgbClr>
                  </a:outerShdw>
                </a:effectLst>
              </a:rPr>
            </a:br>
            <a:endParaRPr lang="en-US"/>
          </a:p>
        </p:txBody>
      </p:sp>
      <p:sp>
        <p:nvSpPr>
          <p:cNvPr id="6" name="Content Placeholder 5"/>
          <p:cNvSpPr>
            <a:spLocks noGrp="1"/>
          </p:cNvSpPr>
          <p:nvPr>
            <p:ph idx="1"/>
          </p:nvPr>
        </p:nvSpPr>
        <p:spPr>
          <a:xfrm>
            <a:off x="609600" y="1174750"/>
            <a:ext cx="10972800" cy="4913630"/>
          </a:xfrm>
        </p:spPr>
        <p:style>
          <a:lnRef idx="2">
            <a:schemeClr val="accent1"/>
          </a:lnRef>
          <a:fillRef idx="1">
            <a:schemeClr val="lt1"/>
          </a:fillRef>
          <a:effectRef idx="0">
            <a:schemeClr val="accent1"/>
          </a:effectRef>
          <a:fontRef idx="minor">
            <a:schemeClr val="dk1"/>
          </a:fontRef>
        </p:style>
        <p:txBody>
          <a:bodyPr/>
          <a:p>
            <a:pPr marL="0" indent="0" algn="ctr">
              <a:buNone/>
            </a:pPr>
            <a:endParaRPr lang="en-US" b="1">
              <a:sym typeface="+mn-ea"/>
            </a:endParaRPr>
          </a:p>
          <a:p>
            <a:pPr marL="0" indent="0" algn="ctr">
              <a:buNone/>
            </a:pPr>
            <a:endParaRPr lang="en-US" b="1">
              <a:sym typeface="+mn-ea"/>
            </a:endParaRPr>
          </a:p>
          <a:p>
            <a:pPr marL="0" indent="0" algn="ctr">
              <a:buNone/>
            </a:pPr>
            <a:r>
              <a:rPr lang="en-US" b="1">
                <a:sym typeface="+mn-ea"/>
              </a:rPr>
              <a:t>Παχυσαρκία</a:t>
            </a:r>
            <a:r>
              <a:rPr lang="el-GR" altLang="en-US" b="1">
                <a:sym typeface="+mn-ea"/>
              </a:rPr>
              <a:t> </a:t>
            </a:r>
            <a:r>
              <a:rPr lang="en-US" b="1">
                <a:sym typeface="+mn-ea"/>
              </a:rPr>
              <a:t>μπορεί  να  θεωρηθεί  η  κατάσταση  εκείνη  κατά  την  οποία συσσωρεύεται  υπερβολική  ποσότητα  λίπους  στον  ανθρώπινο  λιπώδη  ιστό,  σε βαθμό τέτοιο ώστε να απειλείται η ίδια η υγεία του ασθενούς</a:t>
            </a:r>
            <a:r>
              <a:rPr lang="el-GR" altLang="en-US" b="1">
                <a:sym typeface="+mn-ea"/>
              </a:rPr>
              <a:t>.</a:t>
            </a:r>
            <a:endParaRPr lang="en-US" b="1"/>
          </a:p>
          <a:p>
            <a:pPr marL="0" indent="0" algn="ctr">
              <a:buNone/>
            </a:pPr>
            <a:endParaRPr lang="en-US" b="1"/>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pPr algn="ctr"/>
            <a:br>
              <a:rPr lang="el-GR" b="1">
                <a:solidFill>
                  <a:schemeClr val="accent1"/>
                </a:solidFill>
                <a:effectLst>
                  <a:outerShdw blurRad="38100" dist="25400" dir="5400000" algn="ctr" rotWithShape="0">
                    <a:srgbClr val="6E747A">
                      <a:alpha val="43000"/>
                    </a:srgbClr>
                  </a:outerShdw>
                </a:effectLst>
                <a:sym typeface="+mn-ea"/>
              </a:rPr>
            </a:br>
            <a:r>
              <a:rPr lang="el-GR" b="1">
                <a:solidFill>
                  <a:schemeClr val="accent1"/>
                </a:solidFill>
                <a:effectLst>
                  <a:outerShdw blurRad="38100" dist="25400" dir="5400000" algn="ctr" rotWithShape="0">
                    <a:srgbClr val="6E747A">
                      <a:alpha val="43000"/>
                    </a:srgbClr>
                  </a:outerShdw>
                </a:effectLst>
                <a:sym typeface="+mn-ea"/>
              </a:rPr>
              <a:t>ΜΟΡΦΕΣ ΠΑΧΥΣΑΡΚΙΑΣ</a:t>
            </a:r>
            <a:br>
              <a:rPr lang="el-GR" b="1">
                <a:solidFill>
                  <a:schemeClr val="accent1"/>
                </a:solidFill>
                <a:effectLst>
                  <a:outerShdw blurRad="38100" dist="25400" dir="5400000" algn="ctr" rotWithShape="0">
                    <a:srgbClr val="6E747A">
                      <a:alpha val="43000"/>
                    </a:srgbClr>
                  </a:outerShdw>
                </a:effectLst>
              </a:rPr>
            </a:br>
            <a:endParaRPr lang="en-US"/>
          </a:p>
        </p:txBody>
      </p:sp>
      <p:sp>
        <p:nvSpPr>
          <p:cNvPr id="3" name="Text Placeholder 2"/>
          <p:cNvSpPr>
            <a:spLocks noGrp="1"/>
          </p:cNvSpPr>
          <p:nvPr>
            <p:ph type="body" idx="1"/>
          </p:nvPr>
        </p:nvSpPr>
        <p:spPr/>
        <p:style>
          <a:lnRef idx="2">
            <a:schemeClr val="accent1"/>
          </a:lnRef>
          <a:fillRef idx="1">
            <a:schemeClr val="lt1"/>
          </a:fillRef>
          <a:effectRef idx="0">
            <a:schemeClr val="accent1"/>
          </a:effectRef>
          <a:fontRef idx="minor">
            <a:schemeClr val="dk1"/>
          </a:fontRef>
        </p:style>
        <p:txBody>
          <a:bodyPr/>
          <a:p>
            <a:pPr algn="ctr"/>
            <a:r>
              <a:rPr lang="el-GR" altLang="en-US">
                <a:sym typeface="+mn-ea"/>
              </a:rPr>
              <a:t>Υπερπλαστική Παχυσαρκία</a:t>
            </a:r>
            <a:endParaRPr lang="el-GR" altLang="en-US"/>
          </a:p>
        </p:txBody>
      </p:sp>
      <p:sp>
        <p:nvSpPr>
          <p:cNvPr id="6" name="Content Placeholder 5"/>
          <p:cNvSpPr>
            <a:spLocks noGrp="1"/>
          </p:cNvSpPr>
          <p:nvPr>
            <p:ph sz="half" idx="2"/>
          </p:nvPr>
        </p:nvSpPr>
        <p:spPr>
          <a:xfrm>
            <a:off x="840105" y="2505075"/>
            <a:ext cx="5158105" cy="3075305"/>
          </a:xfrm>
          <a:ln>
            <a:solidFill>
              <a:srgbClr val="C00000"/>
            </a:solidFill>
          </a:ln>
        </p:spPr>
        <p:style>
          <a:lnRef idx="2">
            <a:schemeClr val="accent1"/>
          </a:lnRef>
          <a:fillRef idx="1">
            <a:schemeClr val="lt1"/>
          </a:fillRef>
          <a:effectRef idx="0">
            <a:schemeClr val="accent1"/>
          </a:effectRef>
          <a:fontRef idx="minor">
            <a:schemeClr val="dk1"/>
          </a:fontRef>
        </p:style>
        <p:txBody>
          <a:bodyPr/>
          <a:p>
            <a:pPr marL="0" indent="0" algn="ctr">
              <a:buNone/>
            </a:pPr>
            <a:endParaRPr lang="el-GR" altLang="en-US" sz="2800">
              <a:sym typeface="+mn-ea"/>
            </a:endParaRPr>
          </a:p>
          <a:p>
            <a:pPr marL="0" indent="0" algn="ctr">
              <a:buNone/>
            </a:pPr>
            <a:r>
              <a:rPr lang="el-GR" altLang="en-US" sz="2800">
                <a:sym typeface="+mn-ea"/>
              </a:rPr>
              <a:t>Χαρακτηρίζεται</a:t>
            </a:r>
            <a:r>
              <a:rPr lang="en-US" sz="2800">
                <a:sym typeface="+mn-ea"/>
              </a:rPr>
              <a:t> από αύξηση του αριθμού των λιποκυττάρων</a:t>
            </a:r>
            <a:r>
              <a:rPr lang="el-GR" altLang="en-US" sz="2800">
                <a:sym typeface="+mn-ea"/>
              </a:rPr>
              <a:t> και συμβαίνει κατά τη παιδική ηλικία.</a:t>
            </a:r>
            <a:endParaRPr lang="el-GR" altLang="en-US" sz="2800">
              <a:sym typeface="+mn-ea"/>
            </a:endParaRPr>
          </a:p>
          <a:p>
            <a:pPr marL="0" indent="0" algn="ctr">
              <a:buNone/>
            </a:pPr>
            <a:endParaRPr lang="el-GR" altLang="en-US" sz="2800" b="1"/>
          </a:p>
        </p:txBody>
      </p:sp>
      <p:sp>
        <p:nvSpPr>
          <p:cNvPr id="4" name="Text Placeholder 3"/>
          <p:cNvSpPr>
            <a:spLocks noGrp="1"/>
          </p:cNvSpPr>
          <p:nvPr>
            <p:ph type="body" sz="quarter" idx="3"/>
          </p:nvPr>
        </p:nvSpPr>
        <p:spPr/>
        <p:style>
          <a:lnRef idx="2">
            <a:schemeClr val="accent1"/>
          </a:lnRef>
          <a:fillRef idx="1">
            <a:schemeClr val="lt1"/>
          </a:fillRef>
          <a:effectRef idx="0">
            <a:schemeClr val="accent1"/>
          </a:effectRef>
          <a:fontRef idx="minor">
            <a:schemeClr val="dk1"/>
          </a:fontRef>
        </p:style>
        <p:txBody>
          <a:bodyPr/>
          <a:p>
            <a:pPr algn="ctr"/>
            <a:endParaRPr lang="el-GR" altLang="en-US">
              <a:sym typeface="+mn-ea"/>
            </a:endParaRPr>
          </a:p>
          <a:p>
            <a:pPr algn="ctr"/>
            <a:endParaRPr lang="el-GR" altLang="en-US">
              <a:sym typeface="+mn-ea"/>
            </a:endParaRPr>
          </a:p>
          <a:p>
            <a:pPr algn="ctr"/>
            <a:r>
              <a:rPr lang="el-GR" altLang="en-US"/>
              <a:t>Υπερτροφική Παχυσαρκία</a:t>
            </a:r>
            <a:endParaRPr lang="el-GR" altLang="en-US"/>
          </a:p>
        </p:txBody>
      </p:sp>
      <p:sp>
        <p:nvSpPr>
          <p:cNvPr id="7" name="Content Placeholder 6"/>
          <p:cNvSpPr>
            <a:spLocks noGrp="1"/>
          </p:cNvSpPr>
          <p:nvPr>
            <p:ph sz="quarter" idx="4"/>
          </p:nvPr>
        </p:nvSpPr>
        <p:spPr>
          <a:xfrm>
            <a:off x="6172200" y="2505075"/>
            <a:ext cx="5183505" cy="3075305"/>
          </a:xfrm>
          <a:ln>
            <a:solidFill>
              <a:srgbClr val="C00000"/>
            </a:solidFill>
          </a:ln>
        </p:spPr>
        <p:txBody>
          <a:bodyPr/>
          <a:p>
            <a:pPr marL="0" indent="0" algn="ctr">
              <a:buNone/>
            </a:pPr>
            <a:endParaRPr lang="el-GR" altLang="en-US" sz="2800">
              <a:sym typeface="+mn-ea"/>
            </a:endParaRPr>
          </a:p>
          <a:p>
            <a:pPr marL="0" indent="0" algn="ctr">
              <a:buNone/>
            </a:pPr>
            <a:r>
              <a:rPr lang="el-GR" altLang="en-US" sz="2800">
                <a:sym typeface="+mn-ea"/>
              </a:rPr>
              <a:t>Χ</a:t>
            </a:r>
            <a:r>
              <a:rPr lang="en-US" sz="2800">
                <a:sym typeface="+mn-ea"/>
              </a:rPr>
              <a:t>αρακτηρίζεται από αύξηση του μεγέθους των λιποκυττάρων</a:t>
            </a:r>
            <a:r>
              <a:rPr lang="el-GR" altLang="en-US" sz="2800">
                <a:sym typeface="+mn-ea"/>
              </a:rPr>
              <a:t> και συμβαίνει κατα την ενηλικίωση.</a:t>
            </a:r>
            <a:endParaRPr lang="el-GR" altLang="en-US" sz="2800" b="1"/>
          </a:p>
          <a:p>
            <a:pPr marL="0" indent="0">
              <a:buNone/>
            </a:pPr>
            <a:endParaRPr lang="en-US">
              <a:sym typeface="+mn-ea"/>
            </a:endParaRPr>
          </a:p>
          <a:p>
            <a:pPr marL="0" indent="0">
              <a:buNone/>
            </a:pPr>
            <a:r>
              <a:rPr lang="el-GR" altLang="en-US">
                <a:sym typeface="+mn-ea"/>
              </a:rPr>
              <a:t> </a:t>
            </a:r>
            <a:endParaRPr lang="en-US" b="1"/>
          </a:p>
          <a:p>
            <a:pPr marL="0" indent="0">
              <a:buNone/>
            </a:pPr>
            <a:endParaRPr lang="en-US"/>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br>
              <a:rPr lang="en-US" sz="2800" b="1">
                <a:solidFill>
                  <a:schemeClr val="accent1"/>
                </a:solidFill>
                <a:effectLst>
                  <a:outerShdw blurRad="38100" dist="25400" dir="5400000" algn="ctr" rotWithShape="0">
                    <a:srgbClr val="6E747A">
                      <a:alpha val="43000"/>
                    </a:srgbClr>
                  </a:outerShdw>
                </a:effectLst>
              </a:rPr>
            </a:br>
            <a:br>
              <a:rPr lang="en-US" sz="2800" b="1">
                <a:solidFill>
                  <a:schemeClr val="accent1"/>
                </a:solidFill>
                <a:effectLst>
                  <a:outerShdw blurRad="38100" dist="25400" dir="5400000" algn="ctr" rotWithShape="0">
                    <a:srgbClr val="6E747A">
                      <a:alpha val="43000"/>
                    </a:srgbClr>
                  </a:outerShdw>
                </a:effectLst>
              </a:rPr>
            </a:br>
            <a:r>
              <a:rPr lang="en-US" sz="2800" b="1">
                <a:solidFill>
                  <a:schemeClr val="accent1"/>
                </a:solidFill>
                <a:effectLst>
                  <a:outerShdw blurRad="38100" dist="25400" dir="5400000" algn="ctr" rotWithShape="0">
                    <a:srgbClr val="6E747A">
                      <a:alpha val="43000"/>
                    </a:srgbClr>
                  </a:outerShdw>
                </a:effectLst>
              </a:rPr>
              <a:t>Βασικοί Παρά</a:t>
            </a:r>
            <a:r>
              <a:rPr lang="el-GR" altLang="en-US" sz="2800" b="1">
                <a:solidFill>
                  <a:schemeClr val="accent1"/>
                </a:solidFill>
                <a:effectLst>
                  <a:outerShdw blurRad="38100" dist="25400" dir="5400000" algn="ctr" rotWithShape="0">
                    <a:srgbClr val="6E747A">
                      <a:alpha val="43000"/>
                    </a:srgbClr>
                  </a:outerShdw>
                </a:effectLst>
              </a:rPr>
              <a:t>γ</a:t>
            </a:r>
            <a:r>
              <a:rPr lang="en-US" sz="2800" b="1">
                <a:solidFill>
                  <a:schemeClr val="accent1"/>
                </a:solidFill>
                <a:effectLst>
                  <a:outerShdw blurRad="38100" dist="25400" dir="5400000" algn="ctr" rotWithShape="0">
                    <a:srgbClr val="6E747A">
                      <a:alpha val="43000"/>
                    </a:srgbClr>
                  </a:outerShdw>
                </a:effectLst>
              </a:rPr>
              <a:t>οντες και Αίτια </a:t>
            </a:r>
            <a:r>
              <a:rPr lang="el-GR" altLang="en-US" sz="2800" b="1">
                <a:solidFill>
                  <a:schemeClr val="accent1"/>
                </a:solidFill>
                <a:effectLst>
                  <a:outerShdw blurRad="38100" dist="25400" dir="5400000" algn="ctr" rotWithShape="0">
                    <a:srgbClr val="6E747A">
                      <a:alpha val="43000"/>
                    </a:srgbClr>
                  </a:outerShdw>
                </a:effectLst>
              </a:rPr>
              <a:t>Π</a:t>
            </a:r>
            <a:r>
              <a:rPr lang="en-US" sz="2800" b="1">
                <a:solidFill>
                  <a:schemeClr val="accent1"/>
                </a:solidFill>
                <a:effectLst>
                  <a:outerShdw blurRad="38100" dist="25400" dir="5400000" algn="ctr" rotWithShape="0">
                    <a:srgbClr val="6E747A">
                      <a:alpha val="43000"/>
                    </a:srgbClr>
                  </a:outerShdw>
                </a:effectLst>
              </a:rPr>
              <a:t>ρόκλησης Παχυσαρκίας</a:t>
            </a:r>
            <a:endParaRPr lang="en-US" sz="2800" b="1">
              <a:solidFill>
                <a:schemeClr val="accent1"/>
              </a:solidFill>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p:txBody>
          <a:bodyPr/>
          <a:p>
            <a:endParaRPr lang="en-US"/>
          </a:p>
          <a:p>
            <a:r>
              <a:rPr lang="en-US"/>
              <a:t>Γενετικοί Παράγοντες– Κληρονομικότητα</a:t>
            </a:r>
            <a:endParaRPr lang="en-US"/>
          </a:p>
          <a:p>
            <a:r>
              <a:rPr lang="en-US"/>
              <a:t>Περιβαλλοντικοί  </a:t>
            </a:r>
            <a:endParaRPr lang="en-US"/>
          </a:p>
          <a:p>
            <a:r>
              <a:rPr lang="en-US"/>
              <a:t>Ενεργειακή πρόσληψη</a:t>
            </a:r>
            <a:endParaRPr lang="en-US"/>
          </a:p>
          <a:p>
            <a:r>
              <a:rPr lang="en-US"/>
              <a:t>Φυσική δραστηριότητα</a:t>
            </a:r>
            <a:endParaRPr lang="en-US"/>
          </a:p>
          <a:p>
            <a:r>
              <a:rPr lang="en-US"/>
              <a:t>Ψυχογενείς παράγοντες</a:t>
            </a:r>
            <a:endParaRPr lang="en-US"/>
          </a:p>
          <a:p>
            <a:r>
              <a:rPr lang="en-US"/>
              <a:t>Παθολογικοί και άλλοι παράγοντες</a:t>
            </a:r>
            <a:endParaRPr lang="en-US"/>
          </a:p>
        </p:txBody>
      </p:sp>
      <p:pic>
        <p:nvPicPr>
          <p:cNvPr id="4" name="Content Placeholder 3" descr="Paxysarkia"/>
          <p:cNvPicPr>
            <a:picLocks noChangeAspect="1"/>
          </p:cNvPicPr>
          <p:nvPr>
            <p:ph sz="half" idx="2"/>
          </p:nvPr>
        </p:nvPicPr>
        <p:blipFill>
          <a:blip r:embed="rId1"/>
          <a:stretch>
            <a:fillRect/>
          </a:stretch>
        </p:blipFill>
        <p:spPr>
          <a:xfrm>
            <a:off x="6609080" y="2425700"/>
            <a:ext cx="5358765" cy="215963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altLang="en-US" b="1">
                <a:solidFill>
                  <a:schemeClr val="accent1"/>
                </a:solidFill>
                <a:effectLst>
                  <a:outerShdw blurRad="38100" dist="25400" dir="5400000" algn="ctr" rotWithShape="0">
                    <a:srgbClr val="6E747A">
                      <a:alpha val="43000"/>
                    </a:srgbClr>
                  </a:outerShdw>
                </a:effectLst>
              </a:rPr>
              <a:t>ΔΕΙΚΤΗΣ ΜΑΖΑΣ ΣΩΜΑΤΟΣ (</a:t>
            </a:r>
            <a:r>
              <a:rPr lang="en-US" altLang="el-GR" b="1">
                <a:solidFill>
                  <a:schemeClr val="accent1"/>
                </a:solidFill>
                <a:effectLst>
                  <a:outerShdw blurRad="38100" dist="25400" dir="5400000" algn="ctr" rotWithShape="0">
                    <a:srgbClr val="6E747A">
                      <a:alpha val="43000"/>
                    </a:srgbClr>
                  </a:outerShdw>
                </a:effectLst>
              </a:rPr>
              <a:t>BMI)</a:t>
            </a:r>
            <a:endParaRPr lang="en-US" altLang="el-GR" b="1">
              <a:solidFill>
                <a:schemeClr val="accent1"/>
              </a:solidFill>
              <a:effectLst>
                <a:outerShdw blurRad="38100" dist="25400" dir="5400000" algn="ctr" rotWithShape="0">
                  <a:srgbClr val="6E747A">
                    <a:alpha val="43000"/>
                  </a:srgbClr>
                </a:outerShdw>
              </a:effectLst>
            </a:endParaRPr>
          </a:p>
        </p:txBody>
      </p:sp>
      <p:sp>
        <p:nvSpPr>
          <p:cNvPr id="3" name="Content Placeholder 2"/>
          <p:cNvSpPr>
            <a:spLocks noGrp="1"/>
          </p:cNvSpPr>
          <p:nvPr>
            <p:ph sz="half" idx="1"/>
          </p:nvPr>
        </p:nvSpPr>
        <p:spPr>
          <a:xfrm>
            <a:off x="609600" y="1174750"/>
            <a:ext cx="10770235" cy="4953000"/>
          </a:xfrm>
        </p:spPr>
        <p:txBody>
          <a:bodyPr/>
          <a:p>
            <a:pPr marL="0" indent="0" algn="ctr">
              <a:buNone/>
            </a:pPr>
            <a:r>
              <a:rPr lang="en-US"/>
              <a:t>Ο δείκτης σωματικής μάζας περιγράφει τη σχέση μεταξύ ύψους και βάρους και συσχετίζεται με</a:t>
            </a:r>
            <a:r>
              <a:rPr lang="el-GR" altLang="en-US"/>
              <a:t> </a:t>
            </a:r>
            <a:r>
              <a:rPr lang="en-US"/>
              <a:t>τη συνολική    περιεκτικότητα του σώματος σε λίπος.</a:t>
            </a:r>
            <a:endParaRPr lang="en-US"/>
          </a:p>
          <a:p>
            <a:pPr marL="0" indent="0" algn="ctr">
              <a:buNone/>
            </a:pPr>
            <a:r>
              <a:rPr lang="en-US">
                <a:solidFill>
                  <a:schemeClr val="tx1"/>
                </a:solidFill>
                <a:effectLst>
                  <a:outerShdw blurRad="38100" dist="19050" dir="2700000" algn="tl" rotWithShape="0">
                    <a:schemeClr val="dk1">
                      <a:alpha val="40000"/>
                    </a:schemeClr>
                  </a:outerShdw>
                </a:effectLst>
              </a:rPr>
              <a:t>ΒΜΙ= βάρος (kg) /</a:t>
            </a:r>
            <a:r>
              <a:rPr lang="el-GR" altLang="en-US">
                <a:solidFill>
                  <a:schemeClr val="tx1"/>
                </a:solidFill>
                <a:effectLst>
                  <a:outerShdw blurRad="38100" dist="19050" dir="2700000" algn="tl" rotWithShape="0">
                    <a:schemeClr val="dk1">
                      <a:alpha val="40000"/>
                    </a:schemeClr>
                  </a:outerShdw>
                </a:effectLst>
              </a:rPr>
              <a:t> [ύψος (m)]2</a:t>
            </a:r>
            <a:endParaRPr lang="el-GR" altLang="en-US">
              <a:solidFill>
                <a:schemeClr val="tx1"/>
              </a:solidFill>
              <a:effectLst>
                <a:outerShdw blurRad="38100" dist="19050" dir="2700000" algn="tl" rotWithShape="0">
                  <a:schemeClr val="dk1">
                    <a:alpha val="40000"/>
                  </a:schemeClr>
                </a:outerShdw>
              </a:effectLst>
            </a:endParaRPr>
          </a:p>
          <a:p>
            <a:pPr marL="0" indent="0" algn="ctr">
              <a:buNone/>
            </a:pPr>
            <a:endParaRPr lang="en-US">
              <a:solidFill>
                <a:schemeClr val="tx1"/>
              </a:solidFill>
              <a:effectLst>
                <a:outerShdw blurRad="38100" dist="19050" dir="2700000" algn="tl" rotWithShape="0">
                  <a:schemeClr val="dk1">
                    <a:alpha val="40000"/>
                  </a:schemeClr>
                </a:outerShdw>
              </a:effectLst>
            </a:endParaRPr>
          </a:p>
        </p:txBody>
      </p:sp>
      <p:pic>
        <p:nvPicPr>
          <p:cNvPr id="6" name="Content Placeholder 5" descr="deiktis-mazas-somatos-1024x592"/>
          <p:cNvPicPr>
            <a:picLocks noChangeAspect="1"/>
          </p:cNvPicPr>
          <p:nvPr>
            <p:ph sz="half" idx="2"/>
          </p:nvPr>
        </p:nvPicPr>
        <p:blipFill>
          <a:blip r:embed="rId1"/>
          <a:stretch>
            <a:fillRect/>
          </a:stretch>
        </p:blipFill>
        <p:spPr>
          <a:xfrm>
            <a:off x="3429000" y="3284855"/>
            <a:ext cx="4918075" cy="28428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altLang="en-US" b="1">
                <a:solidFill>
                  <a:schemeClr val="accent1"/>
                </a:solidFill>
                <a:effectLst>
                  <a:outerShdw blurRad="38100" dist="25400" dir="5400000" algn="ctr" rotWithShape="0">
                    <a:srgbClr val="6E747A">
                      <a:alpha val="43000"/>
                    </a:srgbClr>
                  </a:outerShdw>
                </a:effectLst>
              </a:rPr>
              <a:t>ΚΥΤΤΑΡΙΤΙΔΑ</a:t>
            </a:r>
            <a:endParaRPr lang="el-GR" altLang="en-US" b="1">
              <a:solidFill>
                <a:schemeClr val="accent1"/>
              </a:solidFill>
              <a:effectLst>
                <a:outerShdw blurRad="38100" dist="25400" dir="5400000" algn="ctr" rotWithShape="0">
                  <a:srgbClr val="6E747A">
                    <a:alpha val="43000"/>
                  </a:srgbClr>
                </a:outerShdw>
              </a:effectLst>
            </a:endParaRPr>
          </a:p>
        </p:txBody>
      </p:sp>
      <p:pic>
        <p:nvPicPr>
          <p:cNvPr id="4" name="Content Placeholder 3" descr="53612-cellul-20-660"/>
          <p:cNvPicPr>
            <a:picLocks noChangeAspect="1"/>
          </p:cNvPicPr>
          <p:nvPr>
            <p:ph idx="1"/>
          </p:nvPr>
        </p:nvPicPr>
        <p:blipFill>
          <a:blip r:embed="rId1"/>
          <a:stretch>
            <a:fillRect/>
          </a:stretch>
        </p:blipFill>
        <p:spPr>
          <a:xfrm>
            <a:off x="1693545" y="1043305"/>
            <a:ext cx="8804910" cy="4953000"/>
          </a:xfrm>
          <a:prstGeom prst="rect">
            <a:avLst/>
          </a:prstGeom>
          <a:effectLst>
            <a:outerShdw blurRad="50800" dist="50800" dir="5400000" algn="ctr" rotWithShape="0">
              <a:srgbClr val="FFC000">
                <a:alpha val="100000"/>
              </a:srgbClr>
            </a:outerShdw>
          </a:effectLst>
        </p:spPr>
      </p:pic>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sld>
</file>

<file path=ppt/theme/theme1.xml><?xml version="1.0" encoding="utf-8"?>
<a:theme xmlns:a="http://schemas.openxmlformats.org/drawingml/2006/main" name="Orange Waves">
  <a:themeElements>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fontScheme name="Orang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Orang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rang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rang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rang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rang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rang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ang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rang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rang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rang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rang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rang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4703</Words>
  <Application>WPS Presentation</Application>
  <PresentationFormat>Widescreen</PresentationFormat>
  <Paragraphs>175</Paragraphs>
  <Slides>18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18</vt:i4>
      </vt:variant>
    </vt:vector>
  </HeadingPairs>
  <TitlesOfParts>
    <vt:vector size="27" baseType="lpstr">
      <vt:lpstr>Arial</vt:lpstr>
      <vt:lpstr>SimSun</vt:lpstr>
      <vt:lpstr>Wingdings</vt:lpstr>
      <vt:lpstr>Wingdings</vt:lpstr>
      <vt:lpstr>Wingdings</vt:lpstr>
      <vt:lpstr>Microsoft YaHei</vt:lpstr>
      <vt:lpstr>Arial Unicode MS</vt:lpstr>
      <vt:lpstr>Calibri</vt:lpstr>
      <vt:lpstr>Orange Waves</vt:lpstr>
      <vt:lpstr>       </vt:lpstr>
      <vt:lpstr>ΠΑΧΥΣΑΡΚΙΑ ΚΑΙ ΚΥΤΤΑΡΙΤΙΔΑ</vt:lpstr>
      <vt:lpstr>ΠΑΧΥΣΑΡΚΙΑ</vt:lpstr>
      <vt:lpstr> ΠΑΧΥΣΑΡΚΙΑ </vt:lpstr>
      <vt:lpstr> ΠΑΧΥΣΑΡΚΙΑ </vt:lpstr>
      <vt:lpstr> ΜΟΡΦΕΣ ΠΑΧΥΣΑΡΚΙΑΣ </vt:lpstr>
      <vt:lpstr>  Βασικοί Παράγοντες και Αίτια Πρόκλησης Παχυσαρκίας</vt:lpstr>
      <vt:lpstr>ΔΕΙΚΤΗΣ ΜΑΖΑΣ ΣΩΜΑΤΟΣ (BMI)</vt:lpstr>
      <vt:lpstr>ΚΥΤΤΑΡΙΤΙΔΑ</vt:lpstr>
      <vt:lpstr> ΚΥΤΤΑΡΙΤΙΔΑ </vt:lpstr>
      <vt:lpstr>   Οι παράγοντες που προκαλούν τη κυτταρίτιδα μπορεί να είναι: </vt:lpstr>
      <vt:lpstr>  Η κυτταρίτιδα εντοπίζεται: </vt:lpstr>
      <vt:lpstr> ΤΥΠΟΙ ΚΥΤΤΑΡΙΤΙΔΑΣ </vt:lpstr>
      <vt:lpstr>ΣΤΑΔΙΑ ΚΥΤΤΑΡΙΤΙΔΑΣ</vt:lpstr>
      <vt:lpstr>ΣΤΑΔΙΑ ΚΥΤΤΑΡΙΤΙΔΑΣ</vt:lpstr>
      <vt:lpstr>ΔΙΑΓΝΩΣΗ </vt:lpstr>
      <vt:lpstr>ΔΡΑΣΤΗΡΙΟΤΗΤΕΣ</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cp:lastModifiedBy>skinforsin</cp:lastModifiedBy>
  <cp:revision>37</cp:revision>
  <dcterms:created xsi:type="dcterms:W3CDTF">2022-11-20T17:53:00Z</dcterms:created>
  <dcterms:modified xsi:type="dcterms:W3CDTF">2022-12-01T14:01:25Z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BBB637BB17F04453ADE17BD5A2942329</vt:lpwstr>
  </property>
  <property fmtid="{D5CDD505-2E9C-101B-9397-08002B2CF9AE}" pid="3" name="KSOProductBuildVer">
    <vt:lpwstr>1033-11.2.0.11417</vt:lpwstr>
  </property>
</Properties>
</file>