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8" r:id="rId2"/>
    <p:sldId id="282" r:id="rId3"/>
    <p:sldId id="267" r:id="rId4"/>
    <p:sldId id="266" r:id="rId5"/>
    <p:sldId id="290" r:id="rId6"/>
    <p:sldId id="291" r:id="rId7"/>
    <p:sldId id="269" r:id="rId8"/>
    <p:sldId id="289" r:id="rId9"/>
    <p:sldId id="272" r:id="rId10"/>
    <p:sldId id="292" r:id="rId11"/>
    <p:sldId id="293" r:id="rId12"/>
    <p:sldId id="294" r:id="rId13"/>
    <p:sldId id="295" r:id="rId14"/>
    <p:sldId id="296" r:id="rId15"/>
    <p:sldId id="300" r:id="rId16"/>
    <p:sldId id="301" r:id="rId17"/>
    <p:sldId id="302" r:id="rId18"/>
    <p:sldId id="303" r:id="rId19"/>
    <p:sldId id="304" r:id="rId20"/>
    <p:sldId id="281"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31560-7270-4A8B-8ADC-34E5AEE20D06}" type="datetimeFigureOut">
              <a:rPr lang="el-GR" smtClean="0"/>
              <a:t>12/12/2022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FD176D-23E1-4F84-BE6D-3BA1F978CDA7}" type="slidenum">
              <a:rPr lang="el-GR" smtClean="0"/>
              <a:t>‹#›</a:t>
            </a:fld>
            <a:endParaRPr lang="el-GR"/>
          </a:p>
        </p:txBody>
      </p:sp>
    </p:spTree>
    <p:extLst>
      <p:ext uri="{BB962C8B-B14F-4D97-AF65-F5344CB8AC3E}">
        <p14:creationId xmlns:p14="http://schemas.microsoft.com/office/powerpoint/2010/main" val="4268369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78FD176D-23E1-4F84-BE6D-3BA1F978CDA7}" type="slidenum">
              <a:rPr lang="el-GR" smtClean="0"/>
              <a:t>1</a:t>
            </a:fld>
            <a:endParaRPr lang="el-GR"/>
          </a:p>
        </p:txBody>
      </p:sp>
    </p:spTree>
    <p:extLst>
      <p:ext uri="{BB962C8B-B14F-4D97-AF65-F5344CB8AC3E}">
        <p14:creationId xmlns:p14="http://schemas.microsoft.com/office/powerpoint/2010/main" val="167136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78FD176D-23E1-4F84-BE6D-3BA1F978CDA7}" type="slidenum">
              <a:rPr lang="el-GR" smtClean="0"/>
              <a:t>20</a:t>
            </a:fld>
            <a:endParaRPr lang="el-GR"/>
          </a:p>
        </p:txBody>
      </p:sp>
    </p:spTree>
    <p:extLst>
      <p:ext uri="{BB962C8B-B14F-4D97-AF65-F5344CB8AC3E}">
        <p14:creationId xmlns:p14="http://schemas.microsoft.com/office/powerpoint/2010/main" val="29630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sp>
        <p:nvSpPr>
          <p:cNvPr id="19" name="Θέση ημερομηνίας 18"/>
          <p:cNvSpPr>
            <a:spLocks noGrp="1"/>
          </p:cNvSpPr>
          <p:nvPr>
            <p:ph type="dt" sz="half" idx="10"/>
          </p:nvPr>
        </p:nvSpPr>
        <p:spPr/>
        <p:txBody>
          <a:bodyPr/>
          <a:lstStyle/>
          <a:p>
            <a:fld id="{E3E35776-EF3E-40DD-91BA-BEC92BFB3161}" type="datetime1">
              <a:rPr lang="el-GR" smtClean="0"/>
              <a:t>12/12/2022</a:t>
            </a:fld>
            <a:endParaRPr lang="el-GR"/>
          </a:p>
        </p:txBody>
      </p:sp>
      <p:sp>
        <p:nvSpPr>
          <p:cNvPr id="8" name="Θέση υποσέλιδου 7"/>
          <p:cNvSpPr>
            <a:spLocks noGrp="1"/>
          </p:cNvSpPr>
          <p:nvPr>
            <p:ph type="ftr" sz="quarter" idx="11"/>
          </p:nvPr>
        </p:nvSpPr>
        <p:spPr/>
        <p:txBody>
          <a:bodyPr/>
          <a:lstStyle/>
          <a:p>
            <a:r>
              <a:rPr lang="el-GR" smtClean="0"/>
              <a:t>Δαλιάνη Βικτωρία, 2022</a:t>
            </a:r>
            <a:endParaRPr lang="el-GR"/>
          </a:p>
        </p:txBody>
      </p:sp>
      <p:sp>
        <p:nvSpPr>
          <p:cNvPr id="11" name="Θέση αριθμού διαφάνειας 10"/>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C08D707A-6A77-48FE-9DFE-B27A2406783A}" type="datetime1">
              <a:rPr lang="el-GR" smtClean="0"/>
              <a:t>12/12/2022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3CAE6394-B0E3-4FE5-831B-00BAD91A85E1}" type="datetime1">
              <a:rPr lang="el-GR" smtClean="0"/>
              <a:t>12/12/2022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p>
            <a:r>
              <a:rPr kumimoji="0" lang="el-GR"/>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C08A02C3-F08B-47B9-B993-F347C98AE5F1}" type="datetime1">
              <a:rPr lang="el-GR" smtClean="0"/>
              <a:t>12/12/2022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97C650D3-4167-423E-85BC-14AA28D48EC6}" type="datetime1">
              <a:rPr lang="el-GR" smtClean="0"/>
              <a:t>12/12/2022</a:t>
            </a:fld>
            <a:endParaRPr lang="el-GR"/>
          </a:p>
        </p:txBody>
      </p:sp>
      <p:sp>
        <p:nvSpPr>
          <p:cNvPr id="5" name="Θέση υποσέλιδου 4"/>
          <p:cNvSpPr>
            <a:spLocks noGrp="1"/>
          </p:cNvSpPr>
          <p:nvPr>
            <p:ph type="ftr" sz="quarter" idx="11"/>
          </p:nvPr>
        </p:nvSpPr>
        <p:spPr/>
        <p:txBody>
          <a:bodyPr/>
          <a:lstStyle/>
          <a:p>
            <a:r>
              <a:rPr lang="el-GR" smtClean="0"/>
              <a:t>Δαλιάνη Βικτωρία, 2022</a:t>
            </a:r>
            <a:endParaRPr lang="el-GR"/>
          </a:p>
        </p:txBody>
      </p:sp>
      <p:sp>
        <p:nvSpPr>
          <p:cNvPr id="6" name="Θέση αριθμού διαφάνειας 5"/>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6452B9FB-F3DE-4B81-A090-4F9BB06157EE}" type="datetime1">
              <a:rPr lang="el-GR" smtClean="0"/>
              <a:t>12/12/2022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9BFDD0D2-DDB3-4F3E-A8ED-60E001FE177D}" type="datetime1">
              <a:rPr lang="el-GR" smtClean="0"/>
              <a:t>12/12/2022</a:t>
            </a:fld>
            <a:endParaRPr lang="el-GR"/>
          </a:p>
        </p:txBody>
      </p:sp>
      <p:sp>
        <p:nvSpPr>
          <p:cNvPr id="8" name="Θέση υποσέλιδου 7"/>
          <p:cNvSpPr>
            <a:spLocks noGrp="1"/>
          </p:cNvSpPr>
          <p:nvPr>
            <p:ph type="ftr" sz="quarter" idx="11"/>
          </p:nvPr>
        </p:nvSpPr>
        <p:spPr/>
        <p:txBody>
          <a:bodyPr/>
          <a:lstStyle/>
          <a:p>
            <a:r>
              <a:rPr lang="el-GR" smtClean="0"/>
              <a:t>Δαλιάνη Βικτωρία, 2022</a:t>
            </a:r>
            <a:endParaRPr lang="el-GR"/>
          </a:p>
        </p:txBody>
      </p:sp>
      <p:sp>
        <p:nvSpPr>
          <p:cNvPr id="9" name="Θέση αριθμού διαφάνειας 8"/>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37CB02CA-1453-43C6-B8D2-5E3ED39BE82B}" type="datetime1">
              <a:rPr lang="el-GR" smtClean="0"/>
              <a:t>12/12/2022</a:t>
            </a:fld>
            <a:endParaRPr lang="el-GR"/>
          </a:p>
        </p:txBody>
      </p:sp>
      <p:sp>
        <p:nvSpPr>
          <p:cNvPr id="4" name="Θέση υποσέλιδου 3"/>
          <p:cNvSpPr>
            <a:spLocks noGrp="1"/>
          </p:cNvSpPr>
          <p:nvPr>
            <p:ph type="ftr" sz="quarter" idx="11"/>
          </p:nvPr>
        </p:nvSpPr>
        <p:spPr/>
        <p:txBody>
          <a:bodyPr/>
          <a:lstStyle/>
          <a:p>
            <a:r>
              <a:rPr lang="el-GR" smtClean="0"/>
              <a:t>Δαλιάνη Βικτωρία, 2022</a:t>
            </a:r>
            <a:endParaRPr lang="el-GR"/>
          </a:p>
        </p:txBody>
      </p:sp>
      <p:sp>
        <p:nvSpPr>
          <p:cNvPr id="5" name="Θέση αριθμού διαφάνειας 4"/>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p>
            <a:fld id="{291A9328-FC6E-413E-A7D7-1E9A37168187}" type="datetime1">
              <a:rPr lang="el-GR" smtClean="0"/>
              <a:t>12/12/2022</a:t>
            </a:fld>
            <a:endParaRPr lang="el-GR"/>
          </a:p>
        </p:txBody>
      </p:sp>
      <p:sp>
        <p:nvSpPr>
          <p:cNvPr id="3" name="Θέση υποσέλιδου 2"/>
          <p:cNvSpPr>
            <a:spLocks noGrp="1"/>
          </p:cNvSpPr>
          <p:nvPr>
            <p:ph type="ftr" sz="quarter" idx="11"/>
          </p:nvPr>
        </p:nvSpPr>
        <p:spPr/>
        <p:txBody>
          <a:bodyPr/>
          <a:lstStyle/>
          <a:p>
            <a:r>
              <a:rPr lang="el-GR" smtClean="0"/>
              <a:t>Δαλιάνη Βικτωρία, 2022</a:t>
            </a:r>
            <a:endParaRPr lang="el-GR"/>
          </a:p>
        </p:txBody>
      </p:sp>
      <p:sp>
        <p:nvSpPr>
          <p:cNvPr id="4" name="Θέση αριθμού διαφάνειας 3"/>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7F0C0834-B9A9-43B0-88E4-7A5F6E3A42B4}" type="datetime1">
              <a:rPr lang="el-GR" smtClean="0"/>
              <a:t>12/12/2022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011DB842-7642-4321-B161-9147957F043C}" type="datetime1">
              <a:rPr lang="el-GR" smtClean="0"/>
              <a:t>12/12/2022</a:t>
            </a:fld>
            <a:endParaRPr lang="el-GR"/>
          </a:p>
        </p:txBody>
      </p:sp>
      <p:sp>
        <p:nvSpPr>
          <p:cNvPr id="6" name="Θέση υποσέλιδου 5"/>
          <p:cNvSpPr>
            <a:spLocks noGrp="1"/>
          </p:cNvSpPr>
          <p:nvPr>
            <p:ph type="ftr" sz="quarter" idx="11"/>
          </p:nvPr>
        </p:nvSpPr>
        <p:spPr/>
        <p:txBody>
          <a:bodyPr/>
          <a:lstStyle/>
          <a:p>
            <a:r>
              <a:rPr lang="el-GR" smtClean="0"/>
              <a:t>Δαλιάνη Βικτωρία, 2022</a:t>
            </a:r>
            <a:endParaRPr lang="el-GR"/>
          </a:p>
        </p:txBody>
      </p:sp>
      <p:sp>
        <p:nvSpPr>
          <p:cNvPr id="7" name="Θέση αριθμού διαφάνειας 6"/>
          <p:cNvSpPr>
            <a:spLocks noGrp="1"/>
          </p:cNvSpPr>
          <p:nvPr>
            <p:ph type="sldNum" sz="quarter" idx="12"/>
          </p:nvPr>
        </p:nvSpPr>
        <p:spPr/>
        <p:txBody>
          <a:bodyPr/>
          <a:lstStyle/>
          <a:p>
            <a:fld id="{6C098677-E9FE-4DF3-8EAB-73F51950D31C}"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p>
            <a:r>
              <a:rPr kumimoji="0" lang="el-GR"/>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FEA37-8CF1-43EC-9F1D-D2036C4F583E}" type="datetime1">
              <a:rPr lang="el-GR" smtClean="0"/>
              <a:t>12/12/2022</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l-GR" smtClean="0"/>
              <a:t>Δαλιάνη Βικτωρία, 2022</a:t>
            </a:r>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098677-E9FE-4DF3-8EAB-73F51950D31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3"/>
          <p:cNvSpPr>
            <a:spLocks noGrp="1"/>
          </p:cNvSpPr>
          <p:nvPr>
            <p:ph type="subTitle" idx="1"/>
          </p:nvPr>
        </p:nvSpPr>
        <p:spPr>
          <a:xfrm>
            <a:off x="611560" y="487851"/>
            <a:ext cx="8064896" cy="3157173"/>
          </a:xfrm>
        </p:spPr>
        <p:txBody>
          <a:bodyPr>
            <a:normAutofit/>
          </a:bodyPr>
          <a:lstStyle/>
          <a:p>
            <a:pPr lvl="0"/>
            <a:endParaRPr lang="el-GR" sz="2800" cap="none" spc="0" dirty="0">
              <a:solidFill>
                <a:srgbClr val="002060"/>
              </a:solidFill>
              <a:ea typeface="+mj-ea"/>
              <a:cs typeface="+mj-cs"/>
            </a:endParaRPr>
          </a:p>
          <a:p>
            <a:pPr lvl="0" algn="ctr"/>
            <a:r>
              <a:rPr lang="el-GR" sz="2400" dirty="0" smtClean="0">
                <a:solidFill>
                  <a:srgbClr val="002060"/>
                </a:solidFill>
                <a:ea typeface="+mj-ea"/>
                <a:cs typeface="+mj-cs"/>
              </a:rPr>
              <a:t>ΜΗ ΠΑΡΕΜΒΑΤΙΚΗ ΑΝΤΙΜΕΤΩΠΙΣΗ ΠΑΧΥΣΑΡΚΙΑΣ</a:t>
            </a:r>
            <a:r>
              <a:rPr lang="el-GR" sz="2800" cap="none" spc="0" dirty="0">
                <a:solidFill>
                  <a:srgbClr val="002060"/>
                </a:solidFill>
                <a:ea typeface="+mj-ea"/>
                <a:cs typeface="+mj-cs"/>
              </a:rPr>
              <a:t/>
            </a:r>
            <a:br>
              <a:rPr lang="el-GR" sz="2800" cap="none" spc="0" dirty="0">
                <a:solidFill>
                  <a:srgbClr val="002060"/>
                </a:solidFill>
                <a:ea typeface="+mj-ea"/>
                <a:cs typeface="+mj-cs"/>
              </a:rPr>
            </a:br>
            <a:r>
              <a:rPr lang="en-US" b="0" cap="none" spc="0" dirty="0" smtClean="0">
                <a:solidFill>
                  <a:srgbClr val="002060"/>
                </a:solidFill>
                <a:ea typeface="+mj-ea"/>
                <a:cs typeface="+mj-cs"/>
              </a:rPr>
              <a:t>E</a:t>
            </a:r>
            <a:r>
              <a:rPr lang="el-GR" b="0" cap="none" spc="0" dirty="0">
                <a:solidFill>
                  <a:srgbClr val="002060"/>
                </a:solidFill>
                <a:ea typeface="+mj-ea"/>
                <a:cs typeface="+mj-cs"/>
              </a:rPr>
              <a:t>ΡΓΑΣΤΗΡΙΟ</a:t>
            </a:r>
            <a:endParaRPr lang="en-US" b="0" cap="none" spc="0" dirty="0">
              <a:solidFill>
                <a:srgbClr val="002060"/>
              </a:solidFill>
              <a:ea typeface="+mj-ea"/>
              <a:cs typeface="+mj-cs"/>
            </a:endParaRPr>
          </a:p>
        </p:txBody>
      </p:sp>
      <p:sp>
        <p:nvSpPr>
          <p:cNvPr id="2" name="1 - Τίτλος"/>
          <p:cNvSpPr>
            <a:spLocks noGrp="1"/>
          </p:cNvSpPr>
          <p:nvPr>
            <p:ph type="ctrTitle"/>
          </p:nvPr>
        </p:nvSpPr>
        <p:spPr>
          <a:xfrm>
            <a:off x="359024" y="-315416"/>
            <a:ext cx="8784976" cy="1656184"/>
          </a:xfrm>
        </p:spPr>
        <p:txBody>
          <a:bodyPr>
            <a:normAutofit fontScale="90000"/>
          </a:bodyPr>
          <a:lstStyle/>
          <a:p>
            <a:r>
              <a:rPr lang="el-GR" sz="4800" dirty="0"/>
              <a:t/>
            </a:r>
            <a:br>
              <a:rPr lang="el-GR" sz="4800" dirty="0"/>
            </a:br>
            <a:r>
              <a:rPr lang="el-GR" sz="4800" dirty="0"/>
              <a:t/>
            </a:r>
            <a:br>
              <a:rPr lang="el-GR" sz="4800" dirty="0"/>
            </a:br>
            <a:r>
              <a:rPr lang="el-GR" sz="4800" dirty="0"/>
              <a:t/>
            </a:r>
            <a:br>
              <a:rPr lang="el-GR" sz="4800" dirty="0"/>
            </a:br>
            <a:endParaRPr lang="el-GR" sz="4400" b="1" cap="none" dirty="0">
              <a:solidFill>
                <a:schemeClr val="tx1">
                  <a:lumMod val="65000"/>
                  <a:lumOff val="3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737004"/>
            <a:ext cx="1375376" cy="1368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58509" y="1806266"/>
            <a:ext cx="1047403" cy="1102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843808" y="2908533"/>
            <a:ext cx="3384375" cy="623248"/>
          </a:xfrm>
          <a:prstGeom prst="rect">
            <a:avLst/>
          </a:prstGeom>
          <a:noFill/>
        </p:spPr>
        <p:txBody>
          <a:bodyPr wrap="square" rtlCol="0">
            <a:spAutoFit/>
          </a:bodyPr>
          <a:lstStyle/>
          <a:p>
            <a:pPr algn="ctr"/>
            <a:endParaRPr lang="el-GR" sz="1050" b="1" dirty="0" smtClean="0">
              <a:solidFill>
                <a:srgbClr val="646B86"/>
              </a:solidFill>
            </a:endParaRPr>
          </a:p>
          <a:p>
            <a:pPr algn="ctr"/>
            <a:r>
              <a:rPr lang="el-GR" sz="1200" b="1" dirty="0" smtClean="0">
                <a:solidFill>
                  <a:srgbClr val="646B86"/>
                </a:solidFill>
              </a:rPr>
              <a:t>ΤΟΜΕΑΣ </a:t>
            </a:r>
            <a:endParaRPr lang="el-GR" sz="1200" b="1" dirty="0">
              <a:solidFill>
                <a:srgbClr val="646B86"/>
              </a:solidFill>
            </a:endParaRPr>
          </a:p>
          <a:p>
            <a:pPr algn="ctr"/>
            <a:r>
              <a:rPr lang="el-GR" sz="1200" b="1" dirty="0">
                <a:solidFill>
                  <a:srgbClr val="646B86"/>
                </a:solidFill>
              </a:rPr>
              <a:t>ΑΙΣΘΗΤΙΚΗΣ  - ΚΟΣΜΗΤΟΛΟΓΙΑΣ</a:t>
            </a:r>
          </a:p>
        </p:txBody>
      </p:sp>
      <p:sp>
        <p:nvSpPr>
          <p:cNvPr id="9" name="Ορθογώνιο 8"/>
          <p:cNvSpPr/>
          <p:nvPr/>
        </p:nvSpPr>
        <p:spPr>
          <a:xfrm>
            <a:off x="522750" y="3501008"/>
            <a:ext cx="8208913" cy="1354217"/>
          </a:xfrm>
          <a:prstGeom prst="rect">
            <a:avLst/>
          </a:prstGeom>
        </p:spPr>
        <p:txBody>
          <a:bodyPr wrap="square">
            <a:spAutoFit/>
          </a:bodyPr>
          <a:lstStyle/>
          <a:p>
            <a:pPr lvl="0"/>
            <a:endParaRPr lang="en-US" sz="1600" dirty="0"/>
          </a:p>
          <a:p>
            <a:pPr lvl="0" algn="ctr"/>
            <a:r>
              <a:rPr lang="el-GR" b="1" dirty="0" smtClean="0">
                <a:latin typeface="Arial" panose="020B0604020202020204" pitchFamily="34" charset="0"/>
                <a:cs typeface="Arial" panose="020B0604020202020204" pitchFamily="34" charset="0"/>
              </a:rPr>
              <a:t>Δαλιάνη Βικτωρία</a:t>
            </a:r>
            <a:endParaRPr lang="el-GR" b="1" dirty="0">
              <a:solidFill>
                <a:srgbClr val="002060"/>
              </a:solidFill>
              <a:latin typeface="Arial" panose="020B0604020202020204" pitchFamily="34" charset="0"/>
              <a:cs typeface="Arial" panose="020B0604020202020204" pitchFamily="34" charset="0"/>
            </a:endParaRPr>
          </a:p>
          <a:p>
            <a:pPr algn="ctr"/>
            <a:r>
              <a:rPr lang="el-GR" dirty="0">
                <a:solidFill>
                  <a:srgbClr val="002060"/>
                </a:solidFill>
                <a:latin typeface="Arial" panose="020B0604020202020204" pitchFamily="34" charset="0"/>
                <a:cs typeface="Arial" panose="020B0604020202020204" pitchFamily="34" charset="0"/>
              </a:rPr>
              <a:t>Αισθητικός </a:t>
            </a:r>
            <a:r>
              <a:rPr lang="el-GR" dirty="0" smtClean="0">
                <a:solidFill>
                  <a:srgbClr val="002060"/>
                </a:solidFill>
                <a:latin typeface="Arial" panose="020B0604020202020204" pitchFamily="34" charset="0"/>
                <a:cs typeface="Arial" panose="020B0604020202020204" pitchFamily="34" charset="0"/>
              </a:rPr>
              <a:t>- </a:t>
            </a:r>
            <a:r>
              <a:rPr lang="el-GR" dirty="0" err="1">
                <a:solidFill>
                  <a:srgbClr val="002060"/>
                </a:solidFill>
                <a:latin typeface="Arial" panose="020B0604020202020204" pitchFamily="34" charset="0"/>
                <a:cs typeface="Arial" panose="020B0604020202020204" pitchFamily="34" charset="0"/>
              </a:rPr>
              <a:t>Κοσμητολόγος</a:t>
            </a:r>
            <a:r>
              <a:rPr lang="en-US" dirty="0">
                <a:solidFill>
                  <a:srgbClr val="002060"/>
                </a:solidFill>
                <a:latin typeface="Arial" panose="020B0604020202020204" pitchFamily="34" charset="0"/>
                <a:cs typeface="Arial" panose="020B0604020202020204" pitchFamily="34" charset="0"/>
              </a:rPr>
              <a:t>, </a:t>
            </a:r>
            <a:r>
              <a:rPr lang="en-US" dirty="0" smtClean="0">
                <a:solidFill>
                  <a:srgbClr val="002060"/>
                </a:solidFill>
                <a:latin typeface="Arial" panose="020B0604020202020204" pitchFamily="34" charset="0"/>
                <a:cs typeface="Arial" panose="020B0604020202020204" pitchFamily="34" charset="0"/>
              </a:rPr>
              <a:t>MA, </a:t>
            </a:r>
            <a:r>
              <a:rPr lang="en-US" dirty="0" err="1" smtClean="0">
                <a:solidFill>
                  <a:srgbClr val="002060"/>
                </a:solidFill>
                <a:latin typeface="Arial" panose="020B0604020202020204" pitchFamily="34" charset="0"/>
                <a:cs typeface="Arial" panose="020B0604020202020204" pitchFamily="34" charset="0"/>
              </a:rPr>
              <a:t>cPhD</a:t>
            </a:r>
            <a:endParaRPr lang="en-US" dirty="0">
              <a:solidFill>
                <a:srgbClr val="002060"/>
              </a:solidFill>
              <a:latin typeface="Arial" panose="020B0604020202020204" pitchFamily="34" charset="0"/>
              <a:cs typeface="Arial" panose="020B0604020202020204" pitchFamily="34" charset="0"/>
            </a:endParaRPr>
          </a:p>
          <a:p>
            <a:pPr algn="ctr"/>
            <a:r>
              <a:rPr lang="el-GR" dirty="0" smtClean="0">
                <a:solidFill>
                  <a:srgbClr val="002060"/>
                </a:solidFill>
                <a:latin typeface="Arial" panose="020B0604020202020204" pitchFamily="34" charset="0"/>
                <a:cs typeface="Arial" panose="020B0604020202020204" pitchFamily="34" charset="0"/>
              </a:rPr>
              <a:t>Ακαδημαϊκός Υπότροφος – Εκπαιδευτικός β/</a:t>
            </a:r>
            <a:r>
              <a:rPr lang="el-GR" dirty="0" err="1" smtClean="0">
                <a:solidFill>
                  <a:srgbClr val="002060"/>
                </a:solidFill>
                <a:latin typeface="Arial" panose="020B0604020202020204" pitchFamily="34" charset="0"/>
                <a:cs typeface="Arial" panose="020B0604020202020204" pitchFamily="34" charset="0"/>
              </a:rPr>
              <a:t>θμιας</a:t>
            </a:r>
            <a:endParaRPr lang="el-GR" dirty="0">
              <a:solidFill>
                <a:srgbClr val="002060"/>
              </a:solidFill>
              <a:latin typeface="Arial" panose="020B0604020202020204" pitchFamily="34" charset="0"/>
              <a:cs typeface="Arial" panose="020B0604020202020204" pitchFamily="34" charset="0"/>
            </a:endParaRPr>
          </a:p>
          <a:p>
            <a:pPr lvl="0"/>
            <a:endParaRPr lang="el-GR" sz="1200" dirty="0">
              <a:solidFill>
                <a:srgbClr val="002060"/>
              </a:solidFill>
            </a:endParaRPr>
          </a:p>
        </p:txBody>
      </p:sp>
    </p:spTree>
    <p:extLst>
      <p:ext uri="{BB962C8B-B14F-4D97-AF65-F5344CB8AC3E}">
        <p14:creationId xmlns:p14="http://schemas.microsoft.com/office/powerpoint/2010/main" val="696495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Ιδιότητες των αιθέριων ελαίων</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a:bodyPr>
          <a:lstStyle/>
          <a:p>
            <a:pPr algn="just"/>
            <a:r>
              <a:rPr lang="el-GR" sz="1800" dirty="0" smtClean="0"/>
              <a:t>Ελαφρά</a:t>
            </a:r>
            <a:r>
              <a:rPr lang="el-GR" sz="1800" dirty="0"/>
              <a:t>, διαυγή, μη λιπαρά, </a:t>
            </a:r>
            <a:r>
              <a:rPr lang="el-GR" sz="1800" dirty="0" smtClean="0"/>
              <a:t>ελαιώδη, υγρά</a:t>
            </a:r>
            <a:r>
              <a:rPr lang="el-GR" sz="1800" dirty="0"/>
              <a:t>, εύφλεκτα και εξαιρετικά πτητικά σε κανονική </a:t>
            </a:r>
            <a:r>
              <a:rPr lang="el-GR" sz="1800" dirty="0" smtClean="0"/>
              <a:t>θερμοκρασία.</a:t>
            </a:r>
          </a:p>
          <a:p>
            <a:pPr algn="just"/>
            <a:r>
              <a:rPr lang="el-GR" sz="1800" dirty="0" smtClean="0"/>
              <a:t>Λόγω μικρού μοριακού βάρος είναι </a:t>
            </a:r>
            <a:r>
              <a:rPr lang="el-GR" sz="1800" dirty="0"/>
              <a:t>εύκολα διαπερατά από το </a:t>
            </a:r>
            <a:r>
              <a:rPr lang="el-GR" sz="1800" dirty="0" smtClean="0"/>
              <a:t>δέρμα. </a:t>
            </a:r>
          </a:p>
          <a:p>
            <a:pPr algn="just"/>
            <a:r>
              <a:rPr lang="el-GR" sz="1800" dirty="0" smtClean="0"/>
              <a:t>Αδιάλυτα </a:t>
            </a:r>
            <a:r>
              <a:rPr lang="el-GR" sz="1800" dirty="0"/>
              <a:t>στο </a:t>
            </a:r>
            <a:r>
              <a:rPr lang="el-GR" sz="1800" dirty="0" smtClean="0"/>
              <a:t>νερό, είναι </a:t>
            </a:r>
            <a:r>
              <a:rPr lang="el-GR" sz="1800" dirty="0" smtClean="0"/>
              <a:t>διαλυτά </a:t>
            </a:r>
            <a:r>
              <a:rPr lang="el-GR" sz="1800" dirty="0"/>
              <a:t>στον </a:t>
            </a:r>
            <a:r>
              <a:rPr lang="el-GR" sz="1800" dirty="0" smtClean="0"/>
              <a:t>αιθέρα, </a:t>
            </a:r>
            <a:r>
              <a:rPr lang="el-GR" sz="1800" dirty="0"/>
              <a:t>στην </a:t>
            </a:r>
            <a:r>
              <a:rPr lang="el-GR" sz="1800" dirty="0" smtClean="0"/>
              <a:t>αλκοόλη, στους </a:t>
            </a:r>
            <a:r>
              <a:rPr lang="el-GR" sz="1800" dirty="0"/>
              <a:t>περισσότερους οργανικούς διαλύτες και στα λιπαρά οξέα.</a:t>
            </a:r>
          </a:p>
          <a:p>
            <a:pPr algn="just"/>
            <a:r>
              <a:rPr lang="el-GR" sz="1800" dirty="0" smtClean="0"/>
              <a:t>Άχρωμα </a:t>
            </a:r>
            <a:r>
              <a:rPr lang="el-GR" sz="1800" dirty="0"/>
              <a:t>ως </a:t>
            </a:r>
            <a:r>
              <a:rPr lang="el-GR" sz="1800" dirty="0" smtClean="0"/>
              <a:t>υποκίτρινα, ελάχιστα </a:t>
            </a:r>
            <a:r>
              <a:rPr lang="el-GR" sz="1800" dirty="0"/>
              <a:t>είναι </a:t>
            </a:r>
            <a:r>
              <a:rPr lang="el-GR" sz="1800" dirty="0" smtClean="0"/>
              <a:t>φαιοκίτρινα ή </a:t>
            </a:r>
            <a:r>
              <a:rPr lang="el-GR" sz="1800" dirty="0"/>
              <a:t>κυανά. Κατά την παραμονή τους επί πολύ χρόνο </a:t>
            </a:r>
            <a:r>
              <a:rPr lang="el-GR" sz="1800" dirty="0" smtClean="0"/>
              <a:t>σκουραίνουν, </a:t>
            </a:r>
            <a:r>
              <a:rPr lang="el-GR" sz="1800" dirty="0" err="1" smtClean="0"/>
              <a:t>ρητινοποιούνται</a:t>
            </a:r>
            <a:r>
              <a:rPr lang="el-GR" sz="1800" dirty="0" smtClean="0"/>
              <a:t> </a:t>
            </a:r>
            <a:r>
              <a:rPr lang="el-GR" sz="1800" dirty="0"/>
              <a:t>και αλλοιώνεται η οσμή τους. </a:t>
            </a:r>
          </a:p>
          <a:p>
            <a:pPr algn="just"/>
            <a:r>
              <a:rPr lang="el-GR" sz="1800" dirty="0" smtClean="0"/>
              <a:t>Δρουν </a:t>
            </a:r>
            <a:r>
              <a:rPr lang="el-GR" sz="1800" dirty="0"/>
              <a:t>ως αντισηπτικά, </a:t>
            </a:r>
            <a:r>
              <a:rPr lang="el-GR" sz="1800" dirty="0" err="1" smtClean="0"/>
              <a:t>αντιβακτηριακά</a:t>
            </a:r>
            <a:r>
              <a:rPr lang="el-GR" sz="1800" dirty="0" smtClean="0"/>
              <a:t>, </a:t>
            </a:r>
            <a:r>
              <a:rPr lang="el-GR" sz="1800" dirty="0" err="1" smtClean="0"/>
              <a:t>αντιμικροβιακά</a:t>
            </a:r>
            <a:r>
              <a:rPr lang="el-GR" sz="1800" dirty="0" smtClean="0"/>
              <a:t>, </a:t>
            </a:r>
            <a:r>
              <a:rPr lang="el-GR" sz="1800" dirty="0" err="1" smtClean="0"/>
              <a:t>αποτοξινωτικά</a:t>
            </a:r>
            <a:r>
              <a:rPr lang="el-GR" sz="1800" dirty="0"/>
              <a:t>, </a:t>
            </a:r>
            <a:r>
              <a:rPr lang="el-GR" sz="1800" dirty="0" smtClean="0"/>
              <a:t>διουρητικά, αναζωογονητικά, τονωτικά, διεγερτικά της όρεξης, βοηθητικά της εμμήνου ρύσεως, καταπραϋντικά</a:t>
            </a:r>
            <a:r>
              <a:rPr lang="el-GR" sz="1800" dirty="0"/>
              <a:t>, </a:t>
            </a:r>
            <a:r>
              <a:rPr lang="el-GR" sz="1800" dirty="0" err="1"/>
              <a:t>εξισορροπιστικά</a:t>
            </a:r>
            <a:r>
              <a:rPr lang="el-GR" sz="1800" dirty="0"/>
              <a:t>.</a:t>
            </a:r>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31862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Τρόπος δράσης</a:t>
            </a:r>
            <a:endParaRPr lang="el-GR" sz="2700" dirty="0"/>
          </a:p>
        </p:txBody>
      </p:sp>
      <p:sp>
        <p:nvSpPr>
          <p:cNvPr id="3" name="Θέση περιεχομένου 2"/>
          <p:cNvSpPr>
            <a:spLocks noGrp="1"/>
          </p:cNvSpPr>
          <p:nvPr>
            <p:ph idx="1"/>
          </p:nvPr>
        </p:nvSpPr>
        <p:spPr>
          <a:xfrm>
            <a:off x="539552" y="1196752"/>
            <a:ext cx="8183880" cy="4980040"/>
          </a:xfrm>
        </p:spPr>
        <p:txBody>
          <a:bodyPr>
            <a:normAutofit/>
          </a:bodyPr>
          <a:lstStyle/>
          <a:p>
            <a:pPr algn="just"/>
            <a:r>
              <a:rPr lang="el-GR" sz="1800" dirty="0"/>
              <a:t>Οι ολιστικοί θεραπευτές πιστεύουν ότι τα αιθέρια έλαια εισχωρούν και επηρεάζουν το μυαλό και το σώμα από δυο βασικές διαδρομές: το οσφρητικό σύστημα και το </a:t>
            </a:r>
            <a:r>
              <a:rPr lang="el-GR" sz="1800" dirty="0" smtClean="0"/>
              <a:t>δέρμα.</a:t>
            </a:r>
          </a:p>
          <a:p>
            <a:pPr algn="just"/>
            <a:endParaRPr lang="el-GR" sz="1800" dirty="0"/>
          </a:p>
          <a:p>
            <a:pPr algn="just"/>
            <a:r>
              <a:rPr lang="el-GR" sz="1800" dirty="0" smtClean="0"/>
              <a:t>Για </a:t>
            </a:r>
            <a:r>
              <a:rPr lang="el-GR" sz="1800" dirty="0"/>
              <a:t>μασάζ, τα αιθέρια έλαια διαλύονται σε ένα μίγμα από φυτικά έλαια. Αυτά τα έλαια πλούσια σε </a:t>
            </a:r>
            <a:r>
              <a:rPr lang="el-GR" sz="1800" dirty="0" smtClean="0"/>
              <a:t>αντιοξειδωτικά </a:t>
            </a:r>
            <a:r>
              <a:rPr lang="el-GR" sz="1800" dirty="0"/>
              <a:t>στοιχεία και βιταμίνη Ε βοηθούν στην επιμήκυνση της ζωής των μιγμάτων καθυστερώντας την διαδικασία οξείδωσης τους. </a:t>
            </a:r>
            <a:endParaRPr lang="el-GR" sz="1800" dirty="0" smtClean="0"/>
          </a:p>
          <a:p>
            <a:pPr algn="just"/>
            <a:endParaRPr lang="el-GR" sz="1800" dirty="0"/>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2934037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Νότες</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lnSpcReduction="10000"/>
          </a:bodyPr>
          <a:lstStyle/>
          <a:p>
            <a:pPr marL="0" indent="0" algn="just">
              <a:buNone/>
            </a:pPr>
            <a:r>
              <a:rPr lang="el-GR" sz="1800" dirty="0"/>
              <a:t>Με βάση </a:t>
            </a:r>
            <a:r>
              <a:rPr lang="el-GR" sz="1800" dirty="0" smtClean="0"/>
              <a:t>τον δείκτη </a:t>
            </a:r>
            <a:r>
              <a:rPr lang="el-GR" sz="1800" dirty="0"/>
              <a:t>πηκτικότητάς τους, </a:t>
            </a:r>
            <a:r>
              <a:rPr lang="el-GR" sz="1800" dirty="0" smtClean="0"/>
              <a:t>την </a:t>
            </a:r>
            <a:r>
              <a:rPr lang="el-GR" sz="1800" dirty="0"/>
              <a:t>ταχύτητα με την </a:t>
            </a:r>
            <a:r>
              <a:rPr lang="el-GR" sz="1800" dirty="0" smtClean="0"/>
              <a:t>οποία εξατμίζονται </a:t>
            </a:r>
            <a:r>
              <a:rPr lang="el-GR" sz="1800" dirty="0"/>
              <a:t>στον ατμοσφαιρικό αέρα, τα κατατάσσουμε σε </a:t>
            </a:r>
            <a:r>
              <a:rPr lang="el-GR" sz="1800" dirty="0" smtClean="0"/>
              <a:t>τρεις κατηγορίες</a:t>
            </a:r>
            <a:r>
              <a:rPr lang="el-GR" sz="1800" dirty="0"/>
              <a:t>:</a:t>
            </a:r>
          </a:p>
          <a:p>
            <a:pPr algn="just"/>
            <a:r>
              <a:rPr lang="el-GR" sz="1800" b="1" dirty="0" smtClean="0"/>
              <a:t>Υψηλές Νότες: </a:t>
            </a:r>
            <a:r>
              <a:rPr lang="el-GR" sz="1800" dirty="0" smtClean="0"/>
              <a:t>Στις </a:t>
            </a:r>
            <a:r>
              <a:rPr lang="el-GR" sz="1800" dirty="0"/>
              <a:t>υψηλές νότες ανήκουν τα πλέον πτητικά αιθέρια </a:t>
            </a:r>
            <a:r>
              <a:rPr lang="el-GR" sz="1800" dirty="0" smtClean="0"/>
              <a:t>έλαια, τα </a:t>
            </a:r>
            <a:r>
              <a:rPr lang="el-GR" sz="1800" dirty="0"/>
              <a:t>οποία εξατμίζονται γρήγορα και ενεργούν σχεδόν άμεσα </a:t>
            </a:r>
            <a:r>
              <a:rPr lang="el-GR" sz="1800" dirty="0" smtClean="0"/>
              <a:t>με αναζωογονητικό </a:t>
            </a:r>
            <a:r>
              <a:rPr lang="el-GR" sz="1800" dirty="0"/>
              <a:t>τρόπο στο σώμα και το νου του ανθρώπου.</a:t>
            </a:r>
          </a:p>
          <a:p>
            <a:pPr algn="just"/>
            <a:r>
              <a:rPr lang="el-GR" sz="1800" b="1" dirty="0" smtClean="0"/>
              <a:t>Μεσαίες Νότες: </a:t>
            </a:r>
            <a:r>
              <a:rPr lang="el-GR" sz="1800" dirty="0" smtClean="0"/>
              <a:t>Τα </a:t>
            </a:r>
            <a:r>
              <a:rPr lang="el-GR" sz="1800" dirty="0"/>
              <a:t>αιθέρια έλαια </a:t>
            </a:r>
            <a:r>
              <a:rPr lang="el-GR" sz="1800" dirty="0" smtClean="0"/>
              <a:t>που ανήκουν </a:t>
            </a:r>
            <a:r>
              <a:rPr lang="el-GR" sz="1800" dirty="0"/>
              <a:t>σε αυτήν </a:t>
            </a:r>
            <a:r>
              <a:rPr lang="el-GR" sz="1800" dirty="0" smtClean="0"/>
              <a:t>την κατηγορία </a:t>
            </a:r>
            <a:r>
              <a:rPr lang="el-GR" sz="1800" dirty="0"/>
              <a:t>έχουν </a:t>
            </a:r>
            <a:r>
              <a:rPr lang="el-GR" sz="1800" dirty="0" smtClean="0"/>
              <a:t>μέτρια πτητικότητα, αντιπροσωπεύουν </a:t>
            </a:r>
            <a:r>
              <a:rPr lang="el-GR" sz="1800" dirty="0"/>
              <a:t>την </a:t>
            </a:r>
            <a:r>
              <a:rPr lang="el-GR" sz="1800" dirty="0" smtClean="0"/>
              <a:t>καρδιά και </a:t>
            </a:r>
            <a:r>
              <a:rPr lang="el-GR" sz="1800" dirty="0"/>
              <a:t>το μεγαλύτερο μέρος </a:t>
            </a:r>
            <a:r>
              <a:rPr lang="el-GR" sz="1800" dirty="0" smtClean="0"/>
              <a:t>του αρώματος </a:t>
            </a:r>
            <a:r>
              <a:rPr lang="el-GR" sz="1800" dirty="0"/>
              <a:t>και επιδρούν </a:t>
            </a:r>
            <a:r>
              <a:rPr lang="el-GR" sz="1800" dirty="0" smtClean="0"/>
              <a:t>στις λειτουργίες </a:t>
            </a:r>
            <a:r>
              <a:rPr lang="el-GR" sz="1800" dirty="0"/>
              <a:t>του </a:t>
            </a:r>
            <a:r>
              <a:rPr lang="el-GR" sz="1800" dirty="0" smtClean="0"/>
              <a:t>ανθρώπινου σώματος</a:t>
            </a:r>
            <a:r>
              <a:rPr lang="el-GR" sz="1800" dirty="0"/>
              <a:t>, π.χ. </a:t>
            </a:r>
            <a:r>
              <a:rPr lang="el-GR" sz="1800" dirty="0" smtClean="0"/>
              <a:t>χώνεψη, μεταβολισμός</a:t>
            </a:r>
            <a:r>
              <a:rPr lang="el-GR" sz="1800" dirty="0"/>
              <a:t>, </a:t>
            </a:r>
            <a:r>
              <a:rPr lang="el-GR" sz="1800" dirty="0" smtClean="0"/>
              <a:t>κ.λπ.</a:t>
            </a:r>
            <a:endParaRPr lang="el-GR" sz="1800" dirty="0"/>
          </a:p>
          <a:p>
            <a:pPr algn="just"/>
            <a:r>
              <a:rPr lang="el-GR" sz="1800" b="1" dirty="0" smtClean="0"/>
              <a:t>Χαμηλές Νότες: </a:t>
            </a:r>
            <a:r>
              <a:rPr lang="el-GR" sz="1800" dirty="0" smtClean="0"/>
              <a:t>Τα </a:t>
            </a:r>
            <a:r>
              <a:rPr lang="el-GR" sz="1800" dirty="0"/>
              <a:t>αιθέρια έλαια που ανήκουν στις χαμηλές νότες είναι </a:t>
            </a:r>
            <a:r>
              <a:rPr lang="el-GR" sz="1800" dirty="0" smtClean="0"/>
              <a:t>τα λιγότερα </a:t>
            </a:r>
            <a:r>
              <a:rPr lang="el-GR" sz="1800" dirty="0"/>
              <a:t>πτητικά. Είναι πλούσια και βαριά, αργούν να </a:t>
            </a:r>
            <a:r>
              <a:rPr lang="el-GR" sz="1800" dirty="0" smtClean="0"/>
              <a:t>εξατμιστούν και </a:t>
            </a:r>
            <a:r>
              <a:rPr lang="el-GR" sz="1800" dirty="0"/>
              <a:t>διαρκούν πολύ χρόνο. Έχουν δράση χαλάρωσης και </a:t>
            </a:r>
            <a:r>
              <a:rPr lang="el-GR" sz="1800" dirty="0" smtClean="0"/>
              <a:t>ηρεμίας στον </a:t>
            </a:r>
            <a:r>
              <a:rPr lang="el-GR" sz="1800" dirty="0"/>
              <a:t>ανθρώπινο οργανισμό. Στην αρωματοθεραπεία οι </a:t>
            </a:r>
            <a:r>
              <a:rPr lang="el-GR" sz="1800" dirty="0" smtClean="0"/>
              <a:t>ουσίες αυτές </a:t>
            </a:r>
            <a:r>
              <a:rPr lang="el-GR" sz="1800" dirty="0"/>
              <a:t>ονομάζονται σταθεροποιητές, καθώς όταν αναμειγνύονται </a:t>
            </a:r>
            <a:r>
              <a:rPr lang="el-GR" sz="1800" dirty="0" smtClean="0"/>
              <a:t>με αιθέριο </a:t>
            </a:r>
            <a:r>
              <a:rPr lang="el-GR" sz="1800" dirty="0"/>
              <a:t>έλαιο υψηλής νότας σταθεροποιούν το άρωμα και </a:t>
            </a:r>
            <a:r>
              <a:rPr lang="el-GR" sz="1800" dirty="0" smtClean="0"/>
              <a:t>το συγκρατούν</a:t>
            </a:r>
            <a:r>
              <a:rPr lang="el-GR" sz="1800" dirty="0"/>
              <a:t>, βοηθώντας στη διατήρηση της πτητικότητάς του.</a:t>
            </a:r>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2480686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Αντενδείξεις</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fontScale="92500" lnSpcReduction="20000"/>
          </a:bodyPr>
          <a:lstStyle/>
          <a:p>
            <a:pPr algn="just"/>
            <a:r>
              <a:rPr lang="el-GR" sz="1800" dirty="0" smtClean="0"/>
              <a:t>Καρδιαγγειακές </a:t>
            </a:r>
            <a:r>
              <a:rPr lang="el-GR" sz="1800" dirty="0"/>
              <a:t>παθήσεις</a:t>
            </a:r>
          </a:p>
          <a:p>
            <a:pPr algn="just"/>
            <a:r>
              <a:rPr lang="el-GR" sz="1800" dirty="0" smtClean="0"/>
              <a:t>Αναπνευστικά προβλήματα (άσθμα)</a:t>
            </a:r>
            <a:endParaRPr lang="el-GR" sz="1800" dirty="0"/>
          </a:p>
          <a:p>
            <a:pPr algn="just"/>
            <a:r>
              <a:rPr lang="el-GR" sz="1800" dirty="0" smtClean="0"/>
              <a:t>Φλεβίτιδα</a:t>
            </a:r>
            <a:endParaRPr lang="el-GR" sz="1800" dirty="0"/>
          </a:p>
          <a:p>
            <a:pPr algn="just"/>
            <a:r>
              <a:rPr lang="el-GR" sz="1800" dirty="0" smtClean="0"/>
              <a:t>Εμπύρετες </a:t>
            </a:r>
            <a:r>
              <a:rPr lang="el-GR" sz="1800" dirty="0"/>
              <a:t>καταστάσεις</a:t>
            </a:r>
          </a:p>
          <a:p>
            <a:pPr algn="just"/>
            <a:r>
              <a:rPr lang="el-GR" sz="1800" dirty="0" smtClean="0"/>
              <a:t>Οξείες </a:t>
            </a:r>
            <a:r>
              <a:rPr lang="el-GR" sz="1800" dirty="0"/>
              <a:t>φλεγμονές</a:t>
            </a:r>
          </a:p>
          <a:p>
            <a:pPr algn="just"/>
            <a:r>
              <a:rPr lang="el-GR" sz="1800" dirty="0" smtClean="0"/>
              <a:t>μετεγχειρητική </a:t>
            </a:r>
            <a:r>
              <a:rPr lang="el-GR" sz="1800" dirty="0"/>
              <a:t>περίοδο</a:t>
            </a:r>
          </a:p>
          <a:p>
            <a:pPr algn="just"/>
            <a:r>
              <a:rPr lang="el-GR" sz="1800" dirty="0" smtClean="0"/>
              <a:t>Ανοιχτές </a:t>
            </a:r>
            <a:r>
              <a:rPr lang="el-GR" sz="1800" dirty="0"/>
              <a:t>πληγές</a:t>
            </a:r>
          </a:p>
          <a:p>
            <a:pPr algn="just"/>
            <a:r>
              <a:rPr lang="el-GR" sz="1800" dirty="0" smtClean="0"/>
              <a:t>Κατάγματα</a:t>
            </a:r>
            <a:endParaRPr lang="el-GR" sz="1800" dirty="0"/>
          </a:p>
          <a:p>
            <a:pPr algn="just"/>
            <a:r>
              <a:rPr lang="el-GR" sz="1800" dirty="0" smtClean="0"/>
              <a:t>Μολυσματικές </a:t>
            </a:r>
            <a:r>
              <a:rPr lang="el-GR" sz="1800" dirty="0"/>
              <a:t>καταστάσεις</a:t>
            </a:r>
          </a:p>
          <a:p>
            <a:pPr algn="just"/>
            <a:r>
              <a:rPr lang="el-GR" sz="1800" dirty="0" smtClean="0"/>
              <a:t>Διαβητικούς </a:t>
            </a:r>
            <a:r>
              <a:rPr lang="el-GR" sz="1800" dirty="0"/>
              <a:t>που κάνουν χρήση ινσουλίνης</a:t>
            </a:r>
          </a:p>
          <a:p>
            <a:pPr algn="just"/>
            <a:r>
              <a:rPr lang="el-GR" sz="1800" dirty="0"/>
              <a:t>Ά</a:t>
            </a:r>
            <a:r>
              <a:rPr lang="el-GR" sz="1800" dirty="0" smtClean="0"/>
              <a:t>τομα </a:t>
            </a:r>
            <a:r>
              <a:rPr lang="el-GR" sz="1800" dirty="0"/>
              <a:t>που έχουν καταναλώσει αλκοόλ</a:t>
            </a:r>
          </a:p>
          <a:p>
            <a:pPr algn="just"/>
            <a:r>
              <a:rPr lang="el-GR" sz="1800" dirty="0"/>
              <a:t>Ά</a:t>
            </a:r>
            <a:r>
              <a:rPr lang="el-GR" sz="1800" dirty="0" smtClean="0"/>
              <a:t>τομα </a:t>
            </a:r>
            <a:r>
              <a:rPr lang="el-GR" sz="1800" dirty="0"/>
              <a:t>που κάνουν χρήση ψυχοφαρμάκων</a:t>
            </a:r>
          </a:p>
          <a:p>
            <a:pPr algn="just"/>
            <a:r>
              <a:rPr lang="el-GR" sz="1800" dirty="0"/>
              <a:t>Ο</a:t>
            </a:r>
            <a:r>
              <a:rPr lang="el-GR" sz="1800" dirty="0" smtClean="0"/>
              <a:t>ποιαδήποτε </a:t>
            </a:r>
            <a:r>
              <a:rPr lang="el-GR" sz="1800" dirty="0"/>
              <a:t>οξεία κατάσταση</a:t>
            </a:r>
          </a:p>
          <a:p>
            <a:pPr algn="just"/>
            <a:r>
              <a:rPr lang="el-GR" sz="1800" dirty="0" smtClean="0"/>
              <a:t>Επιληψία</a:t>
            </a:r>
            <a:endParaRPr lang="el-GR" sz="1800" dirty="0"/>
          </a:p>
          <a:p>
            <a:pPr algn="just"/>
            <a:r>
              <a:rPr lang="el-GR" sz="1800" dirty="0" smtClean="0"/>
              <a:t>Εγκυμοσύνη</a:t>
            </a:r>
          </a:p>
          <a:p>
            <a:pPr algn="just"/>
            <a:r>
              <a:rPr lang="el-GR" sz="1800" dirty="0" smtClean="0"/>
              <a:t>Θηλασμός</a:t>
            </a:r>
          </a:p>
          <a:p>
            <a:pPr algn="just"/>
            <a:r>
              <a:rPr lang="el-GR" sz="1800" dirty="0" smtClean="0"/>
              <a:t>Βρέφη μέχρι 4 </a:t>
            </a:r>
            <a:r>
              <a:rPr lang="el-GR" sz="1800" dirty="0" err="1" smtClean="0"/>
              <a:t>έτων</a:t>
            </a:r>
            <a:endParaRPr lang="el-GR" sz="1800" dirty="0" smtClean="0"/>
          </a:p>
          <a:p>
            <a:pPr algn="just"/>
            <a:r>
              <a:rPr lang="el-GR" sz="1800" dirty="0" smtClean="0"/>
              <a:t>Άτομα με ομοιοπαθητική αγωγή</a:t>
            </a:r>
            <a:endParaRPr lang="el-GR" sz="1800" dirty="0"/>
          </a:p>
          <a:p>
            <a:pPr algn="just"/>
            <a:r>
              <a:rPr lang="el-GR" sz="1800" dirty="0" smtClean="0"/>
              <a:t>Καρκίνος</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276782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Τρόπος χρήσης </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lnSpcReduction="10000"/>
          </a:bodyPr>
          <a:lstStyle/>
          <a:p>
            <a:pPr marL="0" indent="0" algn="just">
              <a:buNone/>
            </a:pPr>
            <a:r>
              <a:rPr lang="el-GR" sz="1800" b="1" dirty="0"/>
              <a:t>Λάδια βάσης</a:t>
            </a:r>
            <a:r>
              <a:rPr lang="el-GR" sz="1800" b="1" dirty="0" smtClean="0"/>
              <a:t>: </a:t>
            </a:r>
            <a:r>
              <a:rPr lang="el-GR" sz="1800" dirty="0" smtClean="0"/>
              <a:t>Στο </a:t>
            </a:r>
            <a:r>
              <a:rPr lang="el-GR" sz="1800" dirty="0"/>
              <a:t>μ</a:t>
            </a:r>
            <a:r>
              <a:rPr lang="el-GR" sz="1800" dirty="0" smtClean="0"/>
              <a:t>ασάζ αρωματοθεραπείας </a:t>
            </a:r>
            <a:r>
              <a:rPr lang="el-GR" sz="1800" dirty="0"/>
              <a:t>τα αιθέρια έλαια διαλύονται σε λάδια  </a:t>
            </a:r>
            <a:r>
              <a:rPr lang="el-GR" sz="1800" dirty="0" smtClean="0"/>
              <a:t>βάσης. Τα φυτικά </a:t>
            </a:r>
            <a:r>
              <a:rPr lang="el-GR" sz="1800" dirty="0"/>
              <a:t>λάδια  βάσης </a:t>
            </a:r>
            <a:r>
              <a:rPr lang="el-GR" sz="1800" dirty="0" smtClean="0"/>
              <a:t>αποτελούνται από λιπαρά  οξέα απορροφώνται</a:t>
            </a:r>
            <a:r>
              <a:rPr lang="el-GR" sz="1800" dirty="0"/>
              <a:t> </a:t>
            </a:r>
            <a:r>
              <a:rPr lang="el-GR" sz="1800" dirty="0" smtClean="0"/>
              <a:t>από το δέρμα εύκολα και επιπλέον </a:t>
            </a:r>
            <a:r>
              <a:rPr lang="el-GR" sz="1800" dirty="0"/>
              <a:t>έχουν θεραπευτικές </a:t>
            </a:r>
            <a:r>
              <a:rPr lang="el-GR" sz="1800" dirty="0" smtClean="0"/>
              <a:t>ιδιότητες.</a:t>
            </a:r>
            <a:r>
              <a:rPr lang="el-GR" sz="1800" dirty="0"/>
              <a:t> </a:t>
            </a:r>
            <a:r>
              <a:rPr lang="el-GR" sz="1800" dirty="0" smtClean="0"/>
              <a:t>Έχουν ως κύρια συστατικά κατασκευής τα φυτά, τα λουλούδια, τις ρίζες και τα ρετσίνια.   </a:t>
            </a:r>
            <a:endParaRPr lang="el-GR" sz="1800" dirty="0"/>
          </a:p>
          <a:p>
            <a:pPr algn="just"/>
            <a:endParaRPr lang="el-GR" sz="1800" dirty="0"/>
          </a:p>
          <a:p>
            <a:pPr algn="just"/>
            <a:r>
              <a:rPr lang="el-GR" sz="1800" b="1" dirty="0" smtClean="0">
                <a:solidFill>
                  <a:srgbClr val="FF0000"/>
                </a:solidFill>
              </a:rPr>
              <a:t>Αμυγδαλέλαιο:</a:t>
            </a:r>
            <a:r>
              <a:rPr lang="el-GR" sz="1800" dirty="0"/>
              <a:t> </a:t>
            </a:r>
            <a:r>
              <a:rPr lang="el-GR" sz="1800" dirty="0" smtClean="0"/>
              <a:t>Για κάθε τύπο δέρματος. Ειδικά για ξηρά, άγρια και ευαίσθητα. </a:t>
            </a:r>
            <a:endParaRPr lang="el-GR" sz="1800" dirty="0"/>
          </a:p>
          <a:p>
            <a:pPr algn="just"/>
            <a:r>
              <a:rPr lang="el-GR" sz="1800" b="1" dirty="0" smtClean="0"/>
              <a:t>Βερικοκέλαιο: </a:t>
            </a:r>
            <a:r>
              <a:rPr lang="el-GR" sz="1800" dirty="0" smtClean="0"/>
              <a:t>Ενυδατικό, αναζωογονητικό του δέρματος.</a:t>
            </a:r>
          </a:p>
          <a:p>
            <a:pPr algn="just"/>
            <a:r>
              <a:rPr lang="el-GR" sz="1800" b="1" dirty="0"/>
              <a:t>Λάδι αβοκάντο:</a:t>
            </a:r>
            <a:r>
              <a:rPr lang="el-GR" sz="1800" dirty="0"/>
              <a:t> Πλούσιο σε βιταμίνες A, B, D, E, H, K και λιπαρά οξέα</a:t>
            </a:r>
            <a:r>
              <a:rPr lang="el-GR" sz="1800" dirty="0" smtClean="0"/>
              <a:t>.</a:t>
            </a:r>
            <a:endParaRPr lang="el-GR" sz="1800" dirty="0"/>
          </a:p>
          <a:p>
            <a:pPr algn="just"/>
            <a:r>
              <a:rPr lang="el-GR" sz="1800" b="1" dirty="0">
                <a:solidFill>
                  <a:srgbClr val="FF0000"/>
                </a:solidFill>
              </a:rPr>
              <a:t>Λάδι κισσού: </a:t>
            </a:r>
            <a:r>
              <a:rPr lang="el-GR" sz="1800" dirty="0"/>
              <a:t>Για </a:t>
            </a:r>
            <a:r>
              <a:rPr lang="el-GR" sz="1800" dirty="0" smtClean="0"/>
              <a:t>κυτταρίτιδα</a:t>
            </a:r>
          </a:p>
          <a:p>
            <a:pPr algn="just"/>
            <a:r>
              <a:rPr lang="el-GR" sz="1800" b="1" dirty="0" smtClean="0"/>
              <a:t>Σταφυλοκουκουτσέλαιο</a:t>
            </a:r>
            <a:r>
              <a:rPr lang="el-GR" sz="1800" b="1" dirty="0"/>
              <a:t>: </a:t>
            </a:r>
            <a:r>
              <a:rPr lang="el-GR" sz="1800" dirty="0"/>
              <a:t>Μη διεισδυτικό, συνδυάζεται και με άλλα βασικά έλαια</a:t>
            </a:r>
            <a:r>
              <a:rPr lang="el-GR" sz="1800" dirty="0" smtClean="0"/>
              <a:t>.</a:t>
            </a:r>
          </a:p>
          <a:p>
            <a:pPr algn="just"/>
            <a:r>
              <a:rPr lang="el-GR" sz="1800" b="1" dirty="0" smtClean="0">
                <a:solidFill>
                  <a:srgbClr val="FF0000"/>
                </a:solidFill>
              </a:rPr>
              <a:t>Λάδι φυκιών: </a:t>
            </a:r>
            <a:r>
              <a:rPr lang="el-GR" sz="1800" dirty="0" smtClean="0"/>
              <a:t>Για κυτταρίτιδα</a:t>
            </a:r>
          </a:p>
          <a:p>
            <a:pPr algn="just"/>
            <a:r>
              <a:rPr lang="el-GR" sz="1800" b="1" dirty="0"/>
              <a:t>Φουντουκέλαιο: </a:t>
            </a:r>
            <a:r>
              <a:rPr lang="el-GR" sz="1800" dirty="0" smtClean="0"/>
              <a:t>Πλούσιο σε βιταμίνες A,Β,D,Ε</a:t>
            </a:r>
            <a:r>
              <a:rPr lang="el-GR" sz="1800" dirty="0"/>
              <a:t>, ιχνοστοιχεία, πρωτεΐνες και </a:t>
            </a:r>
            <a:r>
              <a:rPr lang="el-GR" sz="1800" dirty="0" err="1"/>
              <a:t>ελαϊκά</a:t>
            </a:r>
            <a:r>
              <a:rPr lang="el-GR" sz="1800" dirty="0"/>
              <a:t> </a:t>
            </a:r>
            <a:r>
              <a:rPr lang="el-GR" sz="1800" dirty="0" smtClean="0"/>
              <a:t>οξέα. Έχει στυπτικές, </a:t>
            </a:r>
            <a:r>
              <a:rPr lang="el-GR" sz="1800" dirty="0" err="1" smtClean="0"/>
              <a:t>αποσυμφορητικές</a:t>
            </a:r>
            <a:r>
              <a:rPr lang="el-GR" sz="1800" dirty="0" smtClean="0"/>
              <a:t> ιδιότητες, προστατευτεί </a:t>
            </a:r>
            <a:r>
              <a:rPr lang="el-GR" sz="1800" dirty="0"/>
              <a:t>τους ιστούς από τις ελεύθερες ρίζες.</a:t>
            </a:r>
          </a:p>
          <a:p>
            <a:pPr algn="just"/>
            <a:endParaRPr lang="el-GR" sz="1800" dirty="0" smtClean="0"/>
          </a:p>
          <a:p>
            <a:pPr algn="just"/>
            <a:endParaRPr lang="el-GR" sz="1800" dirty="0"/>
          </a:p>
          <a:p>
            <a:pPr algn="just"/>
            <a:endParaRPr lang="el-GR" sz="1800" dirty="0"/>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154578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Τρόπος χρήσης </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fontScale="92500" lnSpcReduction="10000"/>
          </a:bodyPr>
          <a:lstStyle/>
          <a:p>
            <a:pPr marL="0" indent="0" algn="ctr">
              <a:buNone/>
            </a:pPr>
            <a:r>
              <a:rPr lang="el-GR" sz="1800" b="1" dirty="0" smtClean="0"/>
              <a:t>Αιθέρια έλαια</a:t>
            </a:r>
            <a:endParaRPr lang="el-GR" sz="1800" dirty="0"/>
          </a:p>
          <a:p>
            <a:pPr algn="just"/>
            <a:r>
              <a:rPr lang="el-GR" sz="1800" b="1" dirty="0" smtClean="0"/>
              <a:t>Φασκόμηλο:</a:t>
            </a:r>
            <a:r>
              <a:rPr lang="el-GR" sz="1800" dirty="0" smtClean="0"/>
              <a:t> καθαριστικό, αντισηπτικό, αποσυμφορητικό.</a:t>
            </a:r>
            <a:endParaRPr lang="el-GR" sz="1800" dirty="0"/>
          </a:p>
          <a:p>
            <a:pPr algn="just"/>
            <a:r>
              <a:rPr lang="el-GR" sz="1800" b="1" dirty="0" smtClean="0"/>
              <a:t>Γκρέιπφρουτ:</a:t>
            </a:r>
            <a:r>
              <a:rPr lang="el-GR" sz="1800" dirty="0" smtClean="0"/>
              <a:t> καθαριστικό, απολυμαντικό, αποσυμφορητικό.</a:t>
            </a:r>
            <a:endParaRPr lang="el-GR" sz="1800" dirty="0"/>
          </a:p>
          <a:p>
            <a:r>
              <a:rPr lang="el-GR" sz="1800" b="1" dirty="0" smtClean="0"/>
              <a:t>Γεράνι:</a:t>
            </a:r>
            <a:r>
              <a:rPr lang="el-GR" sz="1800" dirty="0" smtClean="0"/>
              <a:t> τονωτικό, εξισορροπιστικό, ρυθμιστικό περιόδου και κλιμακτηρίου, κυτταρίτιδα.</a:t>
            </a:r>
            <a:endParaRPr lang="el-GR" sz="1800" dirty="0"/>
          </a:p>
          <a:p>
            <a:r>
              <a:rPr lang="el-GR" sz="1800" b="1" dirty="0" smtClean="0"/>
              <a:t>Ρίζα</a:t>
            </a:r>
            <a:r>
              <a:rPr lang="en-US" sz="1800" b="1" dirty="0" smtClean="0"/>
              <a:t> </a:t>
            </a:r>
            <a:r>
              <a:rPr lang="el-GR" sz="1800" b="1" dirty="0" smtClean="0"/>
              <a:t>αγγελικής:</a:t>
            </a:r>
            <a:r>
              <a:rPr lang="en-US" sz="1800" b="1" dirty="0" smtClean="0"/>
              <a:t> </a:t>
            </a:r>
            <a:r>
              <a:rPr lang="el-GR" sz="1800" dirty="0" smtClean="0"/>
              <a:t>αντιφυσητικό, χωνευτικό</a:t>
            </a:r>
            <a:r>
              <a:rPr lang="el-GR" sz="1800" dirty="0"/>
              <a:t>, </a:t>
            </a:r>
            <a:r>
              <a:rPr lang="el-GR" sz="1800" dirty="0" smtClean="0"/>
              <a:t>σπασμολυτικό,</a:t>
            </a:r>
            <a:r>
              <a:rPr lang="en-US" sz="1800" dirty="0" smtClean="0"/>
              <a:t> </a:t>
            </a:r>
            <a:r>
              <a:rPr lang="el-GR" sz="1800" dirty="0" smtClean="0"/>
              <a:t>αντιβακτηριακό, αντιμυκητιακό, διουρητικό.</a:t>
            </a:r>
            <a:endParaRPr lang="el-GR" sz="1800" dirty="0"/>
          </a:p>
          <a:p>
            <a:pPr algn="just"/>
            <a:r>
              <a:rPr lang="el-GR" sz="1800" b="1" dirty="0" smtClean="0"/>
              <a:t>Λεμόνι:</a:t>
            </a:r>
            <a:r>
              <a:rPr lang="el-GR" sz="1800" dirty="0" smtClean="0"/>
              <a:t> αντισηπτικό, πάχος, κυτταρίτιδα.</a:t>
            </a:r>
            <a:endParaRPr lang="el-GR" sz="1800" dirty="0"/>
          </a:p>
          <a:p>
            <a:pPr algn="just"/>
            <a:r>
              <a:rPr lang="el-GR" sz="1800" b="1" dirty="0" smtClean="0"/>
              <a:t>Κέδρος:</a:t>
            </a:r>
            <a:r>
              <a:rPr lang="el-GR" sz="1800" dirty="0" smtClean="0"/>
              <a:t> αποσυμφορητικό, θερμαντικό. </a:t>
            </a:r>
            <a:endParaRPr lang="el-GR" sz="1800" dirty="0"/>
          </a:p>
          <a:p>
            <a:pPr algn="just"/>
            <a:r>
              <a:rPr lang="el-GR" sz="1800" b="1" dirty="0" smtClean="0"/>
              <a:t>Δεντρολίβανο:</a:t>
            </a:r>
            <a:r>
              <a:rPr lang="el-GR" sz="1800" dirty="0" smtClean="0"/>
              <a:t> διεγερτικό, τονωτικό, βελτιώνει το κυκλοφορικό, κυτταρίτιδα, αποσυμφορητικό. </a:t>
            </a:r>
            <a:endParaRPr lang="el-GR" sz="1800" dirty="0"/>
          </a:p>
          <a:p>
            <a:pPr algn="just"/>
            <a:r>
              <a:rPr lang="el-GR" sz="1800" b="1" dirty="0" smtClean="0"/>
              <a:t>Κυπαρίσσι:</a:t>
            </a:r>
            <a:r>
              <a:rPr lang="el-GR" sz="1800" dirty="0" smtClean="0"/>
              <a:t> βελτιώνει το κυκλοφορικό, κυτταρίτιδα.</a:t>
            </a:r>
          </a:p>
          <a:p>
            <a:pPr algn="just"/>
            <a:r>
              <a:rPr lang="el-GR" sz="1800" b="1" dirty="0" smtClean="0"/>
              <a:t>Πατσουλί:</a:t>
            </a:r>
            <a:r>
              <a:rPr lang="el-GR" sz="1800" dirty="0" smtClean="0"/>
              <a:t> αποσυμφορητικό, για τη παχυσαρκία, τις ραγάδες.</a:t>
            </a:r>
          </a:p>
          <a:p>
            <a:pPr algn="just"/>
            <a:r>
              <a:rPr lang="el-GR" sz="1800" b="1" dirty="0" smtClean="0"/>
              <a:t>Ευκάλυπτος: </a:t>
            </a:r>
            <a:r>
              <a:rPr lang="el-GR" sz="1800" dirty="0" smtClean="0"/>
              <a:t>αναζωογονητικό, αντιβιοτικό. </a:t>
            </a:r>
            <a:endParaRPr lang="el-GR" sz="1800" dirty="0"/>
          </a:p>
          <a:p>
            <a:pPr algn="just"/>
            <a:r>
              <a:rPr lang="el-GR" sz="1800" b="1" dirty="0" smtClean="0"/>
              <a:t>Λεβάντα:</a:t>
            </a:r>
            <a:r>
              <a:rPr lang="el-GR" sz="1800" dirty="0" smtClean="0"/>
              <a:t> αποσυμφορητικό, κυτταρίτιδα.</a:t>
            </a:r>
            <a:endParaRPr lang="el-GR" sz="1800" dirty="0"/>
          </a:p>
          <a:p>
            <a:pPr algn="just"/>
            <a:r>
              <a:rPr lang="el-GR" sz="1800" b="1" dirty="0" smtClean="0"/>
              <a:t>Κανέλα: </a:t>
            </a:r>
            <a:r>
              <a:rPr lang="el-GR" sz="1800" dirty="0" smtClean="0"/>
              <a:t>θερμαντικό, βελτιώνει τη κυκλοφορικό.</a:t>
            </a:r>
          </a:p>
          <a:p>
            <a:pPr algn="just"/>
            <a:r>
              <a:rPr lang="el-GR" sz="1800" b="1" dirty="0" smtClean="0"/>
              <a:t>Μαύρο πιπέρι: </a:t>
            </a:r>
            <a:r>
              <a:rPr lang="el-GR" sz="1800" dirty="0" smtClean="0"/>
              <a:t>θερμαντικό.</a:t>
            </a:r>
          </a:p>
          <a:p>
            <a:pPr algn="just"/>
            <a:r>
              <a:rPr lang="el-GR" sz="1800" b="1" dirty="0" smtClean="0"/>
              <a:t>Πορτοκάλι: </a:t>
            </a:r>
            <a:r>
              <a:rPr lang="el-GR" sz="1800" dirty="0" smtClean="0"/>
              <a:t>αποσυμφορητικό, παχυσαρκία, δυσκοιλιότητα.</a:t>
            </a:r>
            <a:endParaRPr lang="el-GR" sz="1800" b="1"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56461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Κυτταρίτιδα και αρωματοθεραπεία</a:t>
            </a:r>
            <a:endParaRPr lang="el-GR" sz="2700" dirty="0"/>
          </a:p>
        </p:txBody>
      </p:sp>
      <p:sp>
        <p:nvSpPr>
          <p:cNvPr id="3" name="Θέση περιεχομένου 2"/>
          <p:cNvSpPr>
            <a:spLocks noGrp="1"/>
          </p:cNvSpPr>
          <p:nvPr>
            <p:ph idx="1"/>
          </p:nvPr>
        </p:nvSpPr>
        <p:spPr>
          <a:xfrm>
            <a:off x="539552" y="1196752"/>
            <a:ext cx="8183880" cy="4980040"/>
          </a:xfrm>
        </p:spPr>
        <p:txBody>
          <a:bodyPr>
            <a:normAutofit/>
          </a:bodyPr>
          <a:lstStyle/>
          <a:p>
            <a:pPr algn="just"/>
            <a:r>
              <a:rPr lang="el-GR" sz="1800" dirty="0" smtClean="0"/>
              <a:t>Αύξηση του ρυθμού αποβολής λίπους από τους ιστούς.</a:t>
            </a:r>
          </a:p>
          <a:p>
            <a:pPr marL="0" indent="0" algn="just">
              <a:buNone/>
            </a:pPr>
            <a:endParaRPr lang="el-GR" sz="1800" dirty="0" smtClean="0"/>
          </a:p>
          <a:p>
            <a:pPr algn="just"/>
            <a:r>
              <a:rPr lang="el-GR" sz="1800" dirty="0" smtClean="0"/>
              <a:t>Αύξηση της λεμφικής και φλεβικής παροχέτευσης των ιστών.</a:t>
            </a:r>
          </a:p>
          <a:p>
            <a:pPr marL="0" indent="0" algn="just">
              <a:buNone/>
            </a:pPr>
            <a:endParaRPr lang="el-GR" sz="1800" dirty="0" smtClean="0"/>
          </a:p>
          <a:p>
            <a:pPr algn="just"/>
            <a:r>
              <a:rPr lang="el-GR" sz="1800" dirty="0" smtClean="0"/>
              <a:t>Ελάττωση της κατακράτησης υγρού στους ιστούς.</a:t>
            </a:r>
          </a:p>
          <a:p>
            <a:pPr marL="0" indent="0" algn="just">
              <a:buNone/>
            </a:pPr>
            <a:endParaRPr lang="el-GR" sz="1800" dirty="0" smtClean="0"/>
          </a:p>
          <a:p>
            <a:pPr algn="just"/>
            <a:r>
              <a:rPr lang="el-GR" sz="1800" dirty="0" smtClean="0"/>
              <a:t>Μείωση της παραγωγής ινών στο μεσοκυττάριο χώρο.</a:t>
            </a:r>
          </a:p>
          <a:p>
            <a:pPr marL="0" indent="0" algn="just">
              <a:buNone/>
            </a:pPr>
            <a:endParaRPr lang="el-GR" sz="1800" dirty="0" smtClean="0"/>
          </a:p>
          <a:p>
            <a:pPr algn="just"/>
            <a:r>
              <a:rPr lang="el-GR" sz="1800" dirty="0" smtClean="0"/>
              <a:t>Ρυθμίζει τη λειτουργία του εντέρου.</a:t>
            </a:r>
          </a:p>
          <a:p>
            <a:pPr marL="0" indent="0" algn="just">
              <a:buNone/>
            </a:pPr>
            <a:endParaRPr lang="el-GR" sz="1800"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5580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400" dirty="0" smtClean="0">
                <a:solidFill>
                  <a:srgbClr val="F07F09">
                    <a:tint val="88000"/>
                    <a:satMod val="150000"/>
                  </a:srgbClr>
                </a:solidFill>
              </a:rPr>
              <a:t>Δημιουργία </a:t>
            </a:r>
            <a:r>
              <a:rPr lang="el-GR" sz="2400" dirty="0" err="1" smtClean="0">
                <a:solidFill>
                  <a:srgbClr val="F07F09">
                    <a:tint val="88000"/>
                    <a:satMod val="150000"/>
                  </a:srgbClr>
                </a:solidFill>
              </a:rPr>
              <a:t>αρωματοθεραπευτικών</a:t>
            </a:r>
            <a:r>
              <a:rPr lang="el-GR" sz="2400" dirty="0" smtClean="0">
                <a:solidFill>
                  <a:srgbClr val="F07F09">
                    <a:tint val="88000"/>
                    <a:satMod val="150000"/>
                  </a:srgbClr>
                </a:solidFill>
              </a:rPr>
              <a:t> μειγμάτων</a:t>
            </a:r>
            <a:endParaRPr lang="el-GR" sz="2400" dirty="0"/>
          </a:p>
        </p:txBody>
      </p:sp>
      <p:sp>
        <p:nvSpPr>
          <p:cNvPr id="3" name="Θέση περιεχομένου 2"/>
          <p:cNvSpPr>
            <a:spLocks noGrp="1"/>
          </p:cNvSpPr>
          <p:nvPr>
            <p:ph idx="1"/>
          </p:nvPr>
        </p:nvSpPr>
        <p:spPr>
          <a:xfrm>
            <a:off x="539552" y="1196752"/>
            <a:ext cx="8183880" cy="4980040"/>
          </a:xfrm>
        </p:spPr>
        <p:txBody>
          <a:bodyPr>
            <a:normAutofit/>
          </a:bodyPr>
          <a:lstStyle/>
          <a:p>
            <a:pPr marL="0" indent="0" algn="just">
              <a:buNone/>
            </a:pPr>
            <a:r>
              <a:rPr lang="el-GR" sz="1800" dirty="0" smtClean="0"/>
              <a:t>Από κάθε αιθέριο έλαιο μπορούμε να χρησιμοποιήσουμε 2 </a:t>
            </a:r>
            <a:r>
              <a:rPr lang="en-US" sz="1800" dirty="0" smtClean="0"/>
              <a:t>ml.</a:t>
            </a:r>
            <a:endParaRPr lang="el-GR" sz="1800" dirty="0" smtClean="0"/>
          </a:p>
          <a:p>
            <a:pPr marL="0" indent="0" algn="just">
              <a:buNone/>
            </a:pPr>
            <a:endParaRPr lang="en-US" sz="1800" dirty="0" smtClean="0"/>
          </a:p>
          <a:p>
            <a:pPr marL="0" indent="0">
              <a:buNone/>
            </a:pPr>
            <a:r>
              <a:rPr lang="el-GR" sz="1800" dirty="0" smtClean="0"/>
              <a:t>Δηλαδή αν θέλουμε να δημιουργήσουμε 100 </a:t>
            </a:r>
            <a:r>
              <a:rPr lang="en-US" sz="1800" dirty="0" smtClean="0"/>
              <a:t>ml</a:t>
            </a:r>
            <a:r>
              <a:rPr lang="el-GR" sz="1800" dirty="0" smtClean="0"/>
              <a:t> </a:t>
            </a:r>
            <a:r>
              <a:rPr lang="el-GR" sz="1800" dirty="0" err="1" smtClean="0"/>
              <a:t>αρωματοθεραπευτικού</a:t>
            </a:r>
            <a:r>
              <a:rPr lang="el-GR" sz="1800" dirty="0" smtClean="0"/>
              <a:t> </a:t>
            </a:r>
            <a:r>
              <a:rPr lang="el-GR" sz="1800" dirty="0"/>
              <a:t>μείγματος θα χρησιμοποιήσουμε 98 </a:t>
            </a:r>
            <a:r>
              <a:rPr lang="en-US" sz="1800" dirty="0"/>
              <a:t>ml </a:t>
            </a:r>
            <a:r>
              <a:rPr lang="el-GR" sz="1800" dirty="0"/>
              <a:t>λάδι βάσης και </a:t>
            </a:r>
            <a:r>
              <a:rPr lang="en-US" sz="1800" dirty="0"/>
              <a:t>2 ml </a:t>
            </a:r>
            <a:r>
              <a:rPr lang="el-GR" sz="1800" dirty="0"/>
              <a:t>αιθέριο </a:t>
            </a:r>
            <a:r>
              <a:rPr lang="el-GR" sz="1800" dirty="0" smtClean="0"/>
              <a:t>έλαιο</a:t>
            </a:r>
            <a:r>
              <a:rPr lang="el-GR" sz="1800" dirty="0"/>
              <a:t> </a:t>
            </a:r>
            <a:r>
              <a:rPr lang="el-GR" sz="1800" dirty="0" smtClean="0"/>
              <a:t>αν χρησιμοποιούμε </a:t>
            </a:r>
            <a:r>
              <a:rPr lang="el-GR" sz="1800" dirty="0"/>
              <a:t>μόνο ένα αιθέριο έλαιο</a:t>
            </a:r>
            <a:r>
              <a:rPr lang="el-GR" sz="1800" dirty="0" smtClean="0"/>
              <a:t>. </a:t>
            </a:r>
          </a:p>
          <a:p>
            <a:pPr marL="0" indent="0">
              <a:buNone/>
            </a:pPr>
            <a:endParaRPr lang="el-GR" sz="1800" dirty="0"/>
          </a:p>
          <a:p>
            <a:pPr marL="0" indent="0">
              <a:buNone/>
            </a:pPr>
            <a:r>
              <a:rPr lang="el-GR" sz="1800" dirty="0" smtClean="0"/>
              <a:t>Αν θέλω να χρησιμοποιήσω 2 αιθέρια έλαια η αναλογία θα τροποποιηθεί ως εξής: 96 </a:t>
            </a:r>
            <a:r>
              <a:rPr lang="en-US" sz="1800" dirty="0" smtClean="0"/>
              <a:t>ml </a:t>
            </a:r>
            <a:r>
              <a:rPr lang="el-GR" sz="1800" dirty="0" smtClean="0"/>
              <a:t>λάδι βάσης και 4 </a:t>
            </a:r>
            <a:r>
              <a:rPr lang="en-US" sz="1800" dirty="0" smtClean="0"/>
              <a:t>ml </a:t>
            </a:r>
            <a:r>
              <a:rPr lang="el-GR" sz="1800" dirty="0" smtClean="0"/>
              <a:t>αιθέριο έλαιο</a:t>
            </a:r>
            <a:r>
              <a:rPr lang="el-GR" sz="1800" dirty="0" smtClean="0"/>
              <a:t>.</a:t>
            </a:r>
          </a:p>
          <a:p>
            <a:pPr marL="0" indent="0">
              <a:buNone/>
            </a:pPr>
            <a:endParaRPr lang="el-GR" sz="1800" dirty="0"/>
          </a:p>
          <a:p>
            <a:pPr marL="0" indent="0">
              <a:buNone/>
            </a:pPr>
            <a:r>
              <a:rPr lang="el-GR" sz="1800" dirty="0" smtClean="0"/>
              <a:t>Για κάθε μείγμα μπορώ να χρησιμοποιήσω 3 έως 5 αιθέρια έλαια.</a:t>
            </a:r>
            <a:endParaRPr lang="el-GR" sz="1800" dirty="0"/>
          </a:p>
          <a:p>
            <a:pPr marL="0" indent="0" algn="just">
              <a:buNone/>
            </a:pPr>
            <a:endParaRPr lang="el-GR" sz="1800" dirty="0" smtClean="0"/>
          </a:p>
          <a:p>
            <a:pPr marL="0" indent="0" algn="just">
              <a:buNone/>
            </a:pPr>
            <a:endParaRPr lang="el-GR" sz="1800"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915886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400" dirty="0" smtClean="0">
                <a:solidFill>
                  <a:srgbClr val="F07F09">
                    <a:tint val="88000"/>
                    <a:satMod val="150000"/>
                  </a:srgbClr>
                </a:solidFill>
              </a:rPr>
              <a:t>Ενδεικτικά </a:t>
            </a:r>
            <a:r>
              <a:rPr lang="el-GR" sz="2400" dirty="0" err="1" smtClean="0">
                <a:solidFill>
                  <a:srgbClr val="F07F09">
                    <a:tint val="88000"/>
                    <a:satMod val="150000"/>
                  </a:srgbClr>
                </a:solidFill>
              </a:rPr>
              <a:t>αρωματοθεραπευτικών</a:t>
            </a:r>
            <a:r>
              <a:rPr lang="el-GR" sz="2400" dirty="0" smtClean="0">
                <a:solidFill>
                  <a:srgbClr val="F07F09">
                    <a:tint val="88000"/>
                    <a:satMod val="150000"/>
                  </a:srgbClr>
                </a:solidFill>
              </a:rPr>
              <a:t> μειγμάτων</a:t>
            </a:r>
            <a:endParaRPr lang="el-GR" sz="2400" dirty="0"/>
          </a:p>
        </p:txBody>
      </p:sp>
      <p:sp>
        <p:nvSpPr>
          <p:cNvPr id="3" name="Θέση περιεχομένου 2"/>
          <p:cNvSpPr>
            <a:spLocks noGrp="1"/>
          </p:cNvSpPr>
          <p:nvPr>
            <p:ph idx="1"/>
          </p:nvPr>
        </p:nvSpPr>
        <p:spPr>
          <a:xfrm>
            <a:off x="539552" y="1196752"/>
            <a:ext cx="8183880" cy="4980040"/>
          </a:xfrm>
        </p:spPr>
        <p:txBody>
          <a:bodyPr>
            <a:normAutofit/>
          </a:bodyPr>
          <a:lstStyle/>
          <a:p>
            <a:pPr marL="0" indent="0" algn="just">
              <a:buNone/>
            </a:pPr>
            <a:r>
              <a:rPr lang="el-GR" sz="1800" dirty="0" smtClean="0"/>
              <a:t>Τα παρακάτω μείγματα είναι ενδεικτικά:</a:t>
            </a:r>
          </a:p>
          <a:p>
            <a:pPr marL="0" indent="0" algn="just">
              <a:buNone/>
            </a:pPr>
            <a:endParaRPr lang="el-GR" sz="1800" dirty="0"/>
          </a:p>
          <a:p>
            <a:pPr marL="0" indent="0" algn="just">
              <a:buNone/>
            </a:pPr>
            <a:r>
              <a:rPr lang="el-GR" sz="1800" dirty="0" smtClean="0"/>
              <a:t>Σε 20 </a:t>
            </a:r>
            <a:r>
              <a:rPr lang="en-US" sz="1800" dirty="0" smtClean="0"/>
              <a:t>ml </a:t>
            </a:r>
            <a:r>
              <a:rPr lang="el-GR" sz="1800" dirty="0" smtClean="0"/>
              <a:t>λάδι βάσης μπορώ να προσθέσω τα εξής έλαια στις παρακάτω αναλογίες:</a:t>
            </a:r>
          </a:p>
          <a:p>
            <a:pPr marL="342900" indent="-342900" algn="just">
              <a:buFont typeface="+mj-lt"/>
              <a:buAutoNum type="arabicPeriod"/>
            </a:pPr>
            <a:r>
              <a:rPr lang="el-GR" sz="1800" dirty="0" smtClean="0"/>
              <a:t>5 σταγόνες γκρέιπφρουτ, 5 σταγόνες μαραθόσπορο, 2 σταγόνες από σπόρους καρότου, 4 σταγόνες </a:t>
            </a:r>
            <a:r>
              <a:rPr lang="el-GR" sz="1800" dirty="0" err="1" smtClean="0"/>
              <a:t>άρκευθου</a:t>
            </a:r>
            <a:r>
              <a:rPr lang="el-GR" sz="1800" dirty="0" smtClean="0"/>
              <a:t>, 4 σταγόνες κίστου (</a:t>
            </a:r>
            <a:r>
              <a:rPr lang="el-GR" sz="1800" dirty="0" err="1" smtClean="0"/>
              <a:t>λαδανιάς</a:t>
            </a:r>
            <a:r>
              <a:rPr lang="el-GR" sz="1800" dirty="0" smtClean="0"/>
              <a:t>), 4 σταγόνες λεμονιού.</a:t>
            </a:r>
          </a:p>
          <a:p>
            <a:pPr marL="0" indent="0" algn="just">
              <a:buNone/>
            </a:pPr>
            <a:endParaRPr lang="el-GR" sz="1800" dirty="0" smtClean="0"/>
          </a:p>
          <a:p>
            <a:pPr marL="342900" indent="-342900" algn="just">
              <a:buFont typeface="+mj-lt"/>
              <a:buAutoNum type="arabicPeriod" startAt="2"/>
            </a:pPr>
            <a:r>
              <a:rPr lang="el-GR" sz="1800" dirty="0" smtClean="0"/>
              <a:t>5 σταγόνες γερανιού, 4 σταγόνες μαραθόσπορου, 3 σταγόνες ρίζας αγγελικής, 5 σταγόνες </a:t>
            </a:r>
            <a:r>
              <a:rPr lang="el-GR" sz="1800" dirty="0" err="1" smtClean="0"/>
              <a:t>ελίχρυσου</a:t>
            </a:r>
            <a:r>
              <a:rPr lang="el-GR" sz="1800" dirty="0" smtClean="0"/>
              <a:t>, 4 σταγόνες μαύρου πιπεριού, 3 σταγόνες από σπόρους καρότου. </a:t>
            </a:r>
            <a:endParaRPr lang="el-GR" sz="1800" dirty="0"/>
          </a:p>
          <a:p>
            <a:pPr marL="0" indent="0" algn="just">
              <a:buNone/>
            </a:pPr>
            <a:endParaRPr lang="el-GR" sz="1800" dirty="0" smtClean="0"/>
          </a:p>
          <a:p>
            <a:pPr marL="0" indent="0" algn="just">
              <a:buNone/>
            </a:pPr>
            <a:endParaRPr lang="el-GR" sz="1800"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5824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400" dirty="0" smtClean="0">
                <a:solidFill>
                  <a:srgbClr val="F07F09">
                    <a:tint val="88000"/>
                    <a:satMod val="150000"/>
                  </a:srgbClr>
                </a:solidFill>
              </a:rPr>
              <a:t>Βιβλιογραφία</a:t>
            </a:r>
            <a:endParaRPr lang="el-GR" sz="2400" dirty="0"/>
          </a:p>
        </p:txBody>
      </p:sp>
      <p:sp>
        <p:nvSpPr>
          <p:cNvPr id="3" name="Θέση περιεχομένου 2"/>
          <p:cNvSpPr>
            <a:spLocks noGrp="1"/>
          </p:cNvSpPr>
          <p:nvPr>
            <p:ph idx="1"/>
          </p:nvPr>
        </p:nvSpPr>
        <p:spPr>
          <a:xfrm>
            <a:off x="539552" y="1196752"/>
            <a:ext cx="8183880" cy="4980040"/>
          </a:xfrm>
        </p:spPr>
        <p:txBody>
          <a:bodyPr>
            <a:normAutofit/>
          </a:bodyPr>
          <a:lstStyle/>
          <a:p>
            <a:pPr algn="just"/>
            <a:r>
              <a:rPr lang="el-GR" sz="1800" dirty="0" smtClean="0"/>
              <a:t>Βλαχόπουλος </a:t>
            </a:r>
            <a:r>
              <a:rPr lang="el-GR" sz="1800" dirty="0"/>
              <a:t>Σ. Αισθητική σώματος. Αθήνα, </a:t>
            </a:r>
            <a:r>
              <a:rPr lang="el-GR" sz="1800" dirty="0" smtClean="0"/>
              <a:t>Εκδόσεις </a:t>
            </a:r>
            <a:r>
              <a:rPr lang="el-GR" sz="1800" dirty="0" err="1" smtClean="0"/>
              <a:t>Καύκας</a:t>
            </a:r>
            <a:r>
              <a:rPr lang="el-GR" sz="1800" dirty="0" smtClean="0"/>
              <a:t> , 2010</a:t>
            </a:r>
            <a:endParaRPr lang="el-GR" sz="1800" dirty="0"/>
          </a:p>
          <a:p>
            <a:pPr algn="just"/>
            <a:endParaRPr lang="el-GR" sz="1800" dirty="0"/>
          </a:p>
          <a:p>
            <a:pPr algn="just"/>
            <a:r>
              <a:rPr lang="el-GR" sz="1800" dirty="0" smtClean="0"/>
              <a:t>Σαββίδου </a:t>
            </a:r>
            <a:r>
              <a:rPr lang="el-GR" sz="1800" dirty="0"/>
              <a:t>Α. Παχυσαρκία, Κυτταρίτιδα, Μάλαξη. </a:t>
            </a:r>
            <a:r>
              <a:rPr lang="el-GR" sz="1800" dirty="0" smtClean="0"/>
              <a:t>Θεσσαλονίκη, Εκδόσεις </a:t>
            </a:r>
            <a:r>
              <a:rPr lang="el-GR" sz="1800" dirty="0"/>
              <a:t>Σοφία, </a:t>
            </a:r>
            <a:r>
              <a:rPr lang="el-GR" sz="1800" dirty="0" smtClean="0"/>
              <a:t>2014</a:t>
            </a:r>
          </a:p>
          <a:p>
            <a:pPr algn="just"/>
            <a:endParaRPr lang="el-GR" sz="1800" dirty="0"/>
          </a:p>
          <a:p>
            <a:pPr algn="just"/>
            <a:r>
              <a:rPr lang="en-US" sz="1800" dirty="0" smtClean="0"/>
              <a:t>Farrer</a:t>
            </a:r>
            <a:r>
              <a:rPr lang="el-GR" sz="1800" dirty="0" smtClean="0"/>
              <a:t> </a:t>
            </a:r>
            <a:r>
              <a:rPr lang="en-US" sz="1800" dirty="0" smtClean="0"/>
              <a:t>- Halls G., </a:t>
            </a:r>
            <a:r>
              <a:rPr lang="el-GR" sz="1800" dirty="0" smtClean="0"/>
              <a:t>Η βίβλος της αρωματοθεραπείας, Εκδόσεις </a:t>
            </a:r>
            <a:r>
              <a:rPr lang="el-GR" sz="1800" dirty="0" err="1" smtClean="0"/>
              <a:t>Ισόρροπον</a:t>
            </a:r>
            <a:r>
              <a:rPr lang="el-GR" sz="1800" dirty="0" smtClean="0"/>
              <a:t>, 2007</a:t>
            </a:r>
          </a:p>
          <a:p>
            <a:pPr algn="just"/>
            <a:endParaRPr lang="el-GR" sz="1800" dirty="0"/>
          </a:p>
          <a:p>
            <a:pPr algn="just"/>
            <a:r>
              <a:rPr lang="en-US" sz="1800" dirty="0" smtClean="0"/>
              <a:t>Berwick A</a:t>
            </a:r>
            <a:r>
              <a:rPr lang="el-GR" sz="1800" dirty="0" smtClean="0"/>
              <a:t>.</a:t>
            </a:r>
            <a:r>
              <a:rPr lang="en-US" sz="1800" dirty="0" smtClean="0"/>
              <a:t>, </a:t>
            </a:r>
            <a:r>
              <a:rPr lang="en-US" sz="1800" dirty="0"/>
              <a:t>Aromatherapy: A Holistic Guide, </a:t>
            </a:r>
            <a:r>
              <a:rPr lang="en-US" sz="1800" dirty="0" err="1" smtClean="0"/>
              <a:t>Sabia</a:t>
            </a:r>
            <a:r>
              <a:rPr lang="el-GR" sz="1800" dirty="0" smtClean="0"/>
              <a:t>, </a:t>
            </a:r>
            <a:r>
              <a:rPr lang="en-US" sz="1800" dirty="0" smtClean="0"/>
              <a:t>2000</a:t>
            </a:r>
            <a:endParaRPr lang="el-GR" sz="1800" dirty="0"/>
          </a:p>
          <a:p>
            <a:pPr marL="0" indent="0" algn="just">
              <a:buNone/>
            </a:pPr>
            <a:endParaRPr lang="el-GR" sz="1800" dirty="0" smtClean="0"/>
          </a:p>
          <a:p>
            <a:pPr algn="just"/>
            <a:endParaRPr lang="el-GR" sz="1800" dirty="0"/>
          </a:p>
          <a:p>
            <a:pPr algn="just"/>
            <a:endParaRPr lang="el-GR" sz="1800" b="1"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201143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Δ) </a:t>
            </a:r>
            <a:r>
              <a:rPr lang="el-GR" sz="3100" dirty="0" smtClean="0"/>
              <a:t>ΑΡΩΜΑΤΟΘΕΡΑΠΕΙΑ</a:t>
            </a:r>
            <a:endParaRPr lang="el-GR" sz="31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9887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08920"/>
            <a:ext cx="8183880" cy="1051560"/>
          </a:xfrm>
        </p:spPr>
        <p:txBody>
          <a:bodyPr>
            <a:normAutofit fontScale="90000"/>
          </a:bodyPr>
          <a:lstStyle/>
          <a:p>
            <a:pPr algn="ctr"/>
            <a:r>
              <a:rPr lang="el-GR" dirty="0"/>
              <a:t>ΕΥΧΑΡΙΣΤΩ ΓΙΑ ΤΗ ΠΡΟΣΟΧΗ ΣΑΣ!</a:t>
            </a:r>
          </a:p>
        </p:txBody>
      </p:sp>
      <p:sp>
        <p:nvSpPr>
          <p:cNvPr id="3" name="Footer Placeholder 2"/>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86420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332656"/>
            <a:ext cx="8183880" cy="1051560"/>
          </a:xfrm>
        </p:spPr>
        <p:txBody>
          <a:bodyPr>
            <a:normAutofit/>
          </a:bodyPr>
          <a:lstStyle/>
          <a:p>
            <a:pPr algn="ctr"/>
            <a:r>
              <a:rPr lang="el-GR" sz="3200" dirty="0" smtClean="0"/>
              <a:t>Τι είναι η αρωματοθεραπεία;</a:t>
            </a:r>
            <a:endParaRPr lang="el-GR" sz="3200" dirty="0"/>
          </a:p>
        </p:txBody>
      </p:sp>
      <p:sp>
        <p:nvSpPr>
          <p:cNvPr id="3" name="Θέση περιεχομένου 2"/>
          <p:cNvSpPr>
            <a:spLocks noGrp="1"/>
          </p:cNvSpPr>
          <p:nvPr>
            <p:ph idx="1"/>
          </p:nvPr>
        </p:nvSpPr>
        <p:spPr>
          <a:xfrm>
            <a:off x="467544" y="1412776"/>
            <a:ext cx="8183880" cy="4608512"/>
          </a:xfrm>
        </p:spPr>
        <p:txBody>
          <a:bodyPr>
            <a:normAutofit/>
          </a:bodyPr>
          <a:lstStyle/>
          <a:p>
            <a:pPr marL="0" indent="0" algn="ctr">
              <a:buNone/>
            </a:pPr>
            <a:endParaRPr lang="el-GR" sz="2900" b="1" dirty="0" smtClean="0"/>
          </a:p>
          <a:p>
            <a:pPr marL="0" indent="0" algn="just">
              <a:buNone/>
            </a:pPr>
            <a:r>
              <a:rPr lang="el-GR" sz="2200" dirty="0"/>
              <a:t>Ο όρος αρωματοθεραπεία </a:t>
            </a:r>
            <a:r>
              <a:rPr lang="el-GR" sz="2200" dirty="0" smtClean="0"/>
              <a:t>από </a:t>
            </a:r>
            <a:r>
              <a:rPr lang="el-GR" sz="2200" dirty="0"/>
              <a:t>δύο </a:t>
            </a:r>
            <a:r>
              <a:rPr lang="el-GR" sz="2200" dirty="0" smtClean="0"/>
              <a:t>λέξεις, «άρωμα» </a:t>
            </a:r>
            <a:r>
              <a:rPr lang="el-GR" sz="2200" dirty="0"/>
              <a:t>και </a:t>
            </a:r>
            <a:r>
              <a:rPr lang="el-GR" sz="2200" dirty="0" smtClean="0"/>
              <a:t>«θεραπεία». </a:t>
            </a:r>
            <a:r>
              <a:rPr lang="el-GR" sz="2200" dirty="0"/>
              <a:t>Σημαίνει θεραπεία με τη χρήση </a:t>
            </a:r>
            <a:r>
              <a:rPr lang="el-GR" sz="2200" dirty="0" smtClean="0"/>
              <a:t>αρωμάτων. Η </a:t>
            </a:r>
            <a:r>
              <a:rPr lang="el-GR" sz="2200" dirty="0"/>
              <a:t>θεραπεία συνίσταται στη χρήση αυτών των ελαίων </a:t>
            </a:r>
            <a:r>
              <a:rPr lang="el-GR" sz="2200" dirty="0" smtClean="0"/>
              <a:t>στο σώμα </a:t>
            </a:r>
            <a:r>
              <a:rPr lang="el-GR" sz="2200" dirty="0"/>
              <a:t>για τη βελτίωση της φυσικής, πνευματικής και </a:t>
            </a:r>
            <a:r>
              <a:rPr lang="el-GR" sz="2200" dirty="0" smtClean="0"/>
              <a:t>ψυχικής υγείας</a:t>
            </a:r>
            <a:r>
              <a:rPr lang="el-GR" sz="2200" dirty="0"/>
              <a:t>.</a:t>
            </a:r>
            <a:endParaRPr lang="el-GR" dirty="0"/>
          </a:p>
          <a:p>
            <a:pPr lvl="1"/>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4837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648071"/>
          </a:xfrm>
        </p:spPr>
        <p:txBody>
          <a:bodyPr>
            <a:normAutofit/>
          </a:bodyPr>
          <a:lstStyle/>
          <a:p>
            <a:pPr algn="ctr"/>
            <a:r>
              <a:rPr lang="el-GR" sz="2800" dirty="0" smtClean="0"/>
              <a:t>Ιστορικά Στοιχεία</a:t>
            </a:r>
            <a:endParaRPr lang="el-GR" sz="2800" dirty="0"/>
          </a:p>
        </p:txBody>
      </p:sp>
      <p:sp>
        <p:nvSpPr>
          <p:cNvPr id="3" name="Θέση περιεχομένου 2"/>
          <p:cNvSpPr>
            <a:spLocks noGrp="1"/>
          </p:cNvSpPr>
          <p:nvPr>
            <p:ph idx="1"/>
          </p:nvPr>
        </p:nvSpPr>
        <p:spPr>
          <a:xfrm>
            <a:off x="539552" y="1045645"/>
            <a:ext cx="8183880" cy="4831627"/>
          </a:xfrm>
        </p:spPr>
        <p:txBody>
          <a:bodyPr>
            <a:normAutofit lnSpcReduction="10000"/>
          </a:bodyPr>
          <a:lstStyle/>
          <a:p>
            <a:pPr algn="just"/>
            <a:r>
              <a:rPr lang="el-GR" sz="1800" dirty="0" smtClean="0"/>
              <a:t>Οι Κινέζοι ανακάλυψαν </a:t>
            </a:r>
            <a:r>
              <a:rPr lang="el-GR" sz="1800" dirty="0"/>
              <a:t>τις ευεργετικές για την υγεία ιδιότητες </a:t>
            </a:r>
            <a:r>
              <a:rPr lang="el-GR" sz="1800" dirty="0" smtClean="0"/>
              <a:t>των αρωματικών </a:t>
            </a:r>
            <a:r>
              <a:rPr lang="el-GR" sz="1800" dirty="0"/>
              <a:t>φυτών, ενώ έκαιγαν θυμίαμα, για </a:t>
            </a:r>
            <a:r>
              <a:rPr lang="el-GR" sz="1800" dirty="0" smtClean="0"/>
              <a:t>να επιτύχουν </a:t>
            </a:r>
            <a:r>
              <a:rPr lang="el-GR" sz="1800" dirty="0"/>
              <a:t>την αρμονία και την ισορροπία </a:t>
            </a:r>
            <a:r>
              <a:rPr lang="el-GR" sz="1800" dirty="0" smtClean="0"/>
              <a:t>σώματος, πνεύματος </a:t>
            </a:r>
            <a:r>
              <a:rPr lang="el-GR" sz="1800" dirty="0"/>
              <a:t>και περιβάλλοντος. </a:t>
            </a:r>
            <a:endParaRPr lang="el-GR" sz="1800" dirty="0" smtClean="0"/>
          </a:p>
          <a:p>
            <a:pPr marL="0" indent="0" algn="just">
              <a:buNone/>
            </a:pPr>
            <a:endParaRPr lang="el-GR" sz="1800" dirty="0" smtClean="0"/>
          </a:p>
          <a:p>
            <a:pPr marL="265113" indent="-265113" algn="just"/>
            <a:r>
              <a:rPr lang="el-GR" sz="1800" dirty="0" smtClean="0"/>
              <a:t>Οι Αιγύπτιοι εφάρμοζαν μια </a:t>
            </a:r>
            <a:r>
              <a:rPr lang="el-GR" sz="1800" dirty="0"/>
              <a:t>υποτυπώδη εκχύλιση </a:t>
            </a:r>
            <a:r>
              <a:rPr lang="el-GR" sz="1800" dirty="0" smtClean="0"/>
              <a:t>αιθέριων ελαίων</a:t>
            </a:r>
            <a:r>
              <a:rPr lang="el-GR" sz="1800" dirty="0"/>
              <a:t>, τα οποία χρησιμοποιούσαν για τη </a:t>
            </a:r>
            <a:r>
              <a:rPr lang="el-GR" sz="1800" dirty="0" smtClean="0"/>
              <a:t>θεραπεία ασθενειών</a:t>
            </a:r>
            <a:r>
              <a:rPr lang="el-GR" sz="1800" dirty="0"/>
              <a:t>, την ενδυνάμωση του σώματος, την </a:t>
            </a:r>
            <a:r>
              <a:rPr lang="el-GR" sz="1800" dirty="0" smtClean="0"/>
              <a:t>ταρίχευση νεκρών</a:t>
            </a:r>
            <a:r>
              <a:rPr lang="el-GR" sz="1800" dirty="0"/>
              <a:t>, καθώς επίσης και για να λαμβάνουν </a:t>
            </a:r>
            <a:r>
              <a:rPr lang="el-GR" sz="1800" dirty="0" smtClean="0"/>
              <a:t>ευνοϊκούς οιωνούς </a:t>
            </a:r>
            <a:r>
              <a:rPr lang="el-GR" sz="1800" dirty="0"/>
              <a:t>κατά τη διάρκεια θρησκευτικών τελετών. </a:t>
            </a:r>
            <a:endParaRPr lang="el-GR" sz="1800" dirty="0" smtClean="0"/>
          </a:p>
          <a:p>
            <a:pPr marL="265113" indent="-265113" algn="just"/>
            <a:endParaRPr lang="el-GR" sz="1800" dirty="0"/>
          </a:p>
          <a:p>
            <a:pPr marL="265113" indent="-265113" algn="just"/>
            <a:r>
              <a:rPr lang="el-GR" sz="1800" dirty="0"/>
              <a:t>Στους Έλληνες γιατρούς αποδίδεται η βελτίωση της αρωματοθεραπείας επιστημονικά, με κορυφαία την ίδρυση της περίφημης Ιατρικής Σχολής στην Κω από τον Ιπποκράτη, που θεωρείται και ο πατέρας της Ιατρικής ο οποίος υποστήριζε ότι το καθημερινό αρωματικό λουτρό και το μασάζ με αρώματα, μακραίνουν τη ζωή.</a:t>
            </a:r>
          </a:p>
          <a:p>
            <a:pPr marL="265113" indent="-265113" algn="just"/>
            <a:endParaRPr lang="el-GR" sz="1800" dirty="0" smtClean="0"/>
          </a:p>
          <a:p>
            <a:pPr marL="521208" lvl="2" indent="0">
              <a:buNone/>
            </a:pPr>
            <a:endParaRPr lang="el-GR" dirty="0"/>
          </a:p>
          <a:p>
            <a:pPr marL="514350" indent="-514350">
              <a:buFont typeface="+mj-lt"/>
              <a:buAutoNum type="arabicPeriod"/>
            </a:pPr>
            <a:endParaRPr lang="el-GR"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01044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84997"/>
          </a:xfrm>
        </p:spPr>
        <p:txBody>
          <a:bodyPr>
            <a:normAutofit/>
          </a:bodyPr>
          <a:lstStyle/>
          <a:p>
            <a:pPr algn="ctr"/>
            <a:r>
              <a:rPr lang="el-GR" sz="2800" dirty="0" smtClean="0"/>
              <a:t>Ιστορικά Στοιχεία</a:t>
            </a:r>
            <a:endParaRPr lang="el-GR" sz="2800" dirty="0"/>
          </a:p>
        </p:txBody>
      </p:sp>
      <p:sp>
        <p:nvSpPr>
          <p:cNvPr id="3" name="Θέση περιεχομένου 2"/>
          <p:cNvSpPr>
            <a:spLocks noGrp="1"/>
          </p:cNvSpPr>
          <p:nvPr>
            <p:ph idx="1"/>
          </p:nvPr>
        </p:nvSpPr>
        <p:spPr>
          <a:xfrm>
            <a:off x="539552" y="1045645"/>
            <a:ext cx="8183880" cy="4831627"/>
          </a:xfrm>
        </p:spPr>
        <p:txBody>
          <a:bodyPr>
            <a:normAutofit/>
          </a:bodyPr>
          <a:lstStyle/>
          <a:p>
            <a:pPr algn="just"/>
            <a:r>
              <a:rPr lang="el-GR" sz="1800" dirty="0" smtClean="0"/>
              <a:t>Έχουν </a:t>
            </a:r>
            <a:r>
              <a:rPr lang="el-GR" sz="1800" dirty="0"/>
              <a:t>βρεθεί επίσης </a:t>
            </a:r>
            <a:r>
              <a:rPr lang="el-GR" sz="1800" dirty="0" err="1"/>
              <a:t>Ayurvedic</a:t>
            </a:r>
            <a:r>
              <a:rPr lang="el-GR" sz="1800" dirty="0"/>
              <a:t> ιατρικά κείμενα από την αρχαία Ινδία </a:t>
            </a:r>
            <a:r>
              <a:rPr lang="el-GR" sz="1800" dirty="0" smtClean="0"/>
              <a:t>που περιείχαν </a:t>
            </a:r>
            <a:r>
              <a:rPr lang="el-GR" sz="1800" dirty="0"/>
              <a:t>αρωματικά αιθέρια έλαια σε πολλές </a:t>
            </a:r>
            <a:r>
              <a:rPr lang="el-GR" sz="1800" dirty="0" smtClean="0"/>
              <a:t>θεραπείες.</a:t>
            </a:r>
          </a:p>
          <a:p>
            <a:pPr marL="0" indent="0" algn="just">
              <a:buNone/>
            </a:pPr>
            <a:endParaRPr lang="el-GR" sz="1800" dirty="0" smtClean="0"/>
          </a:p>
          <a:p>
            <a:pPr algn="just"/>
            <a:r>
              <a:rPr lang="el-GR" sz="1800" dirty="0"/>
              <a:t>Στην Αραβία ο φιλόσοφος και γιατρός </a:t>
            </a:r>
            <a:r>
              <a:rPr lang="el-GR" sz="1800" dirty="0" err="1"/>
              <a:t>Avicenna</a:t>
            </a:r>
            <a:r>
              <a:rPr lang="el-GR" sz="1800" dirty="0"/>
              <a:t> ήταν από τους πρώτους που τελειοποίησαν τις μεθόδους απόσταξης, οι οποίες έχουν αλλάξει πολύ λίγο από το 1000 π.χ. Εισήγαγε το σύστημα ψύξης στην μέθοδο απόσταξης το οποίο έκανε την εξαγωγή των αιθέριων ελαίων με πιο εξελιγμένη και αποτελεσματική </a:t>
            </a:r>
            <a:r>
              <a:rPr lang="el-GR" sz="1800" dirty="0" smtClean="0"/>
              <a:t>διαδικασία.</a:t>
            </a:r>
            <a:endParaRPr lang="el-GR" sz="1800" dirty="0"/>
          </a:p>
          <a:p>
            <a:pPr algn="just"/>
            <a:endParaRPr lang="el-GR" sz="1800" dirty="0" smtClean="0"/>
          </a:p>
          <a:p>
            <a:pPr algn="just"/>
            <a:r>
              <a:rPr lang="el-GR" sz="1800" dirty="0"/>
              <a:t>Τα εξωτικά έλαια και ρητίνες καθώς και η γνώση για την απόσταξη τους παρουσιάστηκαν στην Ευρώπη κατά τη διάρκεια του 11ου και 12ου αι. </a:t>
            </a:r>
            <a:r>
              <a:rPr lang="el-GR" sz="1800" dirty="0" smtClean="0"/>
              <a:t>από </a:t>
            </a:r>
            <a:r>
              <a:rPr lang="el-GR" sz="1800" dirty="0"/>
              <a:t>τους Σταυροφόρους που γύρισαν από την Αραβία. </a:t>
            </a:r>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289324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260648"/>
            <a:ext cx="8183880" cy="784997"/>
          </a:xfrm>
        </p:spPr>
        <p:txBody>
          <a:bodyPr>
            <a:normAutofit/>
          </a:bodyPr>
          <a:lstStyle/>
          <a:p>
            <a:pPr algn="ctr"/>
            <a:r>
              <a:rPr lang="el-GR" sz="2800" dirty="0" smtClean="0"/>
              <a:t>Ιστορικά Στοιχεία</a:t>
            </a:r>
            <a:endParaRPr lang="el-GR" sz="2800" dirty="0"/>
          </a:p>
        </p:txBody>
      </p:sp>
      <p:sp>
        <p:nvSpPr>
          <p:cNvPr id="3" name="Θέση περιεχομένου 2"/>
          <p:cNvSpPr>
            <a:spLocks noGrp="1"/>
          </p:cNvSpPr>
          <p:nvPr>
            <p:ph idx="1"/>
          </p:nvPr>
        </p:nvSpPr>
        <p:spPr>
          <a:xfrm>
            <a:off x="539552" y="1045645"/>
            <a:ext cx="8183880" cy="4831627"/>
          </a:xfrm>
        </p:spPr>
        <p:txBody>
          <a:bodyPr>
            <a:normAutofit/>
          </a:bodyPr>
          <a:lstStyle/>
          <a:p>
            <a:pPr algn="just"/>
            <a:r>
              <a:rPr lang="el-GR" sz="1800" dirty="0" smtClean="0"/>
              <a:t>Ο </a:t>
            </a:r>
            <a:r>
              <a:rPr lang="el-GR" sz="1800" dirty="0"/>
              <a:t>όρος αρωματοθεραπεία εμφανίστηκε το 1928 από το Γάλλο χημικό </a:t>
            </a:r>
            <a:r>
              <a:rPr lang="el-GR" sz="1800" dirty="0" err="1"/>
              <a:t>Rene</a:t>
            </a:r>
            <a:r>
              <a:rPr lang="el-GR" sz="1800" dirty="0"/>
              <a:t> </a:t>
            </a:r>
            <a:r>
              <a:rPr lang="el-GR" sz="1800" dirty="0" err="1"/>
              <a:t>Gattefosse</a:t>
            </a:r>
            <a:r>
              <a:rPr lang="el-GR" sz="1800" dirty="0"/>
              <a:t> o οποίος ανακάλυψε τις θεραπευτικές ιδιότητες του αιθέριου ελαίου λεβάντα όταν έκαψε το χέρι του στην αρωματοποιία που δούλευε. </a:t>
            </a:r>
            <a:endParaRPr lang="el-GR" sz="1800" dirty="0" smtClean="0"/>
          </a:p>
          <a:p>
            <a:pPr algn="just"/>
            <a:endParaRPr lang="el-GR" sz="1800" dirty="0"/>
          </a:p>
          <a:p>
            <a:pPr algn="just"/>
            <a:r>
              <a:rPr lang="el-GR" sz="1800" dirty="0"/>
              <a:t>Η εισαγωγή των αιθέριων ελαίων στον κόσμο των ινστιτούτων ομορφιάς έγινε από τη Γαλλίδα βιοχημικό </a:t>
            </a:r>
            <a:r>
              <a:rPr lang="el-GR" sz="1800" dirty="0" err="1"/>
              <a:t>Marguerite</a:t>
            </a:r>
            <a:r>
              <a:rPr lang="el-GR" sz="1800" dirty="0"/>
              <a:t> </a:t>
            </a:r>
            <a:r>
              <a:rPr lang="el-GR" sz="1800" dirty="0" err="1"/>
              <a:t>Maury</a:t>
            </a:r>
            <a:r>
              <a:rPr lang="el-GR" sz="1800" dirty="0"/>
              <a:t> τη δεκαετία του ‘50 η οποία τα χρησιμοποιούσε σε συνδυασμό με το μασάζ λόγω των ιδιοτήτων που έχουν να αναγεννούν το δέρμα. </a:t>
            </a:r>
          </a:p>
          <a:p>
            <a:pPr algn="just"/>
            <a:endParaRPr lang="el-GR" sz="1800" dirty="0"/>
          </a:p>
          <a:p>
            <a:pPr algn="just"/>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82504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8183880" cy="1051560"/>
          </a:xfrm>
        </p:spPr>
        <p:txBody>
          <a:bodyPr>
            <a:normAutofit/>
          </a:bodyPr>
          <a:lstStyle/>
          <a:p>
            <a:pPr algn="ctr"/>
            <a:r>
              <a:rPr lang="el-GR" sz="2600" dirty="0" smtClean="0"/>
              <a:t>Τι είναι τα αιθέρια έλαια;</a:t>
            </a:r>
            <a:endParaRPr lang="el-GR" sz="2600" dirty="0"/>
          </a:p>
        </p:txBody>
      </p:sp>
      <p:sp>
        <p:nvSpPr>
          <p:cNvPr id="3" name="Θέση περιεχομένου 2"/>
          <p:cNvSpPr>
            <a:spLocks noGrp="1"/>
          </p:cNvSpPr>
          <p:nvPr>
            <p:ph idx="1"/>
          </p:nvPr>
        </p:nvSpPr>
        <p:spPr>
          <a:xfrm>
            <a:off x="323528" y="1312208"/>
            <a:ext cx="8183880" cy="4432536"/>
          </a:xfrm>
        </p:spPr>
        <p:txBody>
          <a:bodyPr>
            <a:normAutofit/>
          </a:bodyPr>
          <a:lstStyle/>
          <a:p>
            <a:pPr algn="just"/>
            <a:r>
              <a:rPr lang="el-GR" sz="1800" dirty="0"/>
              <a:t>Τα αιθέρια έλαια είναι υψηλής συγκέντρωσης χημικά συμπλέγματα ουσιών τα οποία παράγονται από μικροσκοπικούς θύλακες των πετάλων των λουλουδιών των φύλλων του ξύλου, των φρούτων, </a:t>
            </a:r>
            <a:r>
              <a:rPr lang="el-GR" sz="1800" dirty="0" smtClean="0"/>
              <a:t>των ριζών </a:t>
            </a:r>
            <a:r>
              <a:rPr lang="el-GR" sz="1800" dirty="0"/>
              <a:t>των φυτών και είναι εξ ολοκλήρου φυσικής προέλευσης. </a:t>
            </a:r>
            <a:endParaRPr lang="el-GR" sz="1800" dirty="0" smtClean="0"/>
          </a:p>
          <a:p>
            <a:pPr marL="0" indent="0" algn="just">
              <a:buNone/>
            </a:pPr>
            <a:endParaRPr lang="el-GR" sz="1800" dirty="0" smtClean="0"/>
          </a:p>
          <a:p>
            <a:pPr algn="just"/>
            <a:r>
              <a:rPr lang="el-GR" sz="1800" dirty="0" smtClean="0"/>
              <a:t>Τα </a:t>
            </a:r>
            <a:r>
              <a:rPr lang="el-GR" sz="1800" dirty="0"/>
              <a:t>αιθέρια έλαια τα οποία είναι υψηλής πτητικότητας παράγονται με μια από τις τρεις μεθόδους: έκθλιψη- απόσταξη- εκχύλιση.</a:t>
            </a:r>
            <a:endParaRPr lang="en-US"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425389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0648"/>
            <a:ext cx="8183880" cy="640981"/>
          </a:xfrm>
        </p:spPr>
        <p:txBody>
          <a:bodyPr>
            <a:normAutofit/>
          </a:bodyPr>
          <a:lstStyle/>
          <a:p>
            <a:pPr algn="ctr"/>
            <a:r>
              <a:rPr lang="el-GR" sz="2600" dirty="0" smtClean="0">
                <a:solidFill>
                  <a:srgbClr val="F07F09">
                    <a:tint val="88000"/>
                    <a:satMod val="150000"/>
                  </a:srgbClr>
                </a:solidFill>
              </a:rPr>
              <a:t>Μέθοδοι εξαγωγής αιθέριων ελαίων</a:t>
            </a:r>
            <a:endParaRPr lang="el-GR" sz="3200" dirty="0"/>
          </a:p>
        </p:txBody>
      </p:sp>
      <p:sp>
        <p:nvSpPr>
          <p:cNvPr id="3" name="Θέση περιεχομένου 2"/>
          <p:cNvSpPr>
            <a:spLocks noGrp="1"/>
          </p:cNvSpPr>
          <p:nvPr>
            <p:ph idx="1"/>
          </p:nvPr>
        </p:nvSpPr>
        <p:spPr>
          <a:xfrm>
            <a:off x="323528" y="901629"/>
            <a:ext cx="8183880" cy="4843115"/>
          </a:xfrm>
        </p:spPr>
        <p:txBody>
          <a:bodyPr>
            <a:normAutofit lnSpcReduction="10000"/>
          </a:bodyPr>
          <a:lstStyle/>
          <a:p>
            <a:pPr algn="just"/>
            <a:r>
              <a:rPr lang="el-GR" sz="1800" b="1" dirty="0" smtClean="0"/>
              <a:t>Έκθλιψη: </a:t>
            </a:r>
            <a:r>
              <a:rPr lang="el-GR" sz="1800" dirty="0" smtClean="0"/>
              <a:t>με την οποία φυτικά υλικά όπως η φλούδα ενός φρούτου απλά  συμπιέζονται, είναι η πιο φτηνή μέθοδος παραγωγής αιθέριων ελαίων. Τα εσπεριδοειδή αφήνουν το έλαιο τους μέσω χειρωνακτικής ή μηχανικής έκθλιψης η οποία περιλαμβάνει συμπίεση ή απόξεση της φλούδας.</a:t>
            </a:r>
          </a:p>
          <a:p>
            <a:pPr algn="just"/>
            <a:endParaRPr lang="el-GR" sz="1800" dirty="0"/>
          </a:p>
          <a:p>
            <a:pPr algn="just"/>
            <a:r>
              <a:rPr lang="el-GR" sz="1800" b="1" dirty="0" smtClean="0"/>
              <a:t>Απόσταξη: </a:t>
            </a:r>
            <a:r>
              <a:rPr lang="el-GR" sz="1800" dirty="0" smtClean="0"/>
              <a:t>μια </a:t>
            </a:r>
            <a:r>
              <a:rPr lang="el-GR" sz="1800" dirty="0"/>
              <a:t>μέθοδο με την οποία τα φρέσκα ή ξερά μέρη των φυτών </a:t>
            </a:r>
            <a:r>
              <a:rPr lang="el-GR" sz="1800" dirty="0" err="1"/>
              <a:t>πακετάρονται</a:t>
            </a:r>
            <a:r>
              <a:rPr lang="el-GR" sz="1800" dirty="0"/>
              <a:t> σφιχτά και τοποθετούνται σε αποστακτήρες όπου τα διαπέρνα ατμός. Η θερμότητα προκαλεί έκρηξη στους θύλακες, το έλαιο εξατμίζεται και αναμιγνύεται με τον ατμό. Μια μέθοδο ψύξης επιστρέφει τους υδρατμούς στην υγρή τους μορφή και τα αιθέρια διαχωρίζονται από το νερό. Με τα φυτά από την οικογένεια </a:t>
            </a:r>
            <a:r>
              <a:rPr lang="el-GR" sz="1800" dirty="0" err="1"/>
              <a:t>χειλανθών</a:t>
            </a:r>
            <a:r>
              <a:rPr lang="el-GR" sz="1800" dirty="0"/>
              <a:t>, όπως η λεβάντα και η μέντα τα αιθέρια είναι πολύ προσιτά γιατί βρίσκονται στο εξωτερικό των φύλων. Αυτό τα κάνει ιδανικά για την </a:t>
            </a:r>
            <a:r>
              <a:rPr lang="el-GR" sz="1800" dirty="0" smtClean="0"/>
              <a:t>απόσταξη. Στην </a:t>
            </a:r>
            <a:r>
              <a:rPr lang="el-GR" sz="1800" dirty="0"/>
              <a:t>οικογένεια των φυτών που ανήκουν ο ευκάλυπτος και το </a:t>
            </a:r>
            <a:r>
              <a:rPr lang="el-GR" sz="1800" dirty="0" err="1"/>
              <a:t>tea</a:t>
            </a:r>
            <a:r>
              <a:rPr lang="el-GR" sz="1800" dirty="0"/>
              <a:t> </a:t>
            </a:r>
            <a:r>
              <a:rPr lang="el-GR" sz="1800" dirty="0" err="1"/>
              <a:t>tree</a:t>
            </a:r>
            <a:r>
              <a:rPr lang="el-GR" sz="1800" dirty="0"/>
              <a:t> οι θύλακες δεν είναι εύκολα προσιτοί και τα φυτά μπορεί να χρειαστούν σύνθλιψη πριν την απόσταξη. </a:t>
            </a:r>
            <a:endParaRPr lang="el-GR" sz="1800" dirty="0" smtClean="0"/>
          </a:p>
          <a:p>
            <a:pPr marL="514350" indent="-514350">
              <a:buFont typeface="+mj-lt"/>
              <a:buAutoNum type="arabicPeriod"/>
            </a:pPr>
            <a:endParaRPr lang="el-GR" dirty="0" smtClean="0"/>
          </a:p>
          <a:p>
            <a:pPr marL="514350" indent="-514350">
              <a:buFont typeface="+mj-lt"/>
              <a:buAutoNum type="arabicPeriod"/>
            </a:pPr>
            <a:endParaRPr lang="el-GR" dirty="0" smtClean="0"/>
          </a:p>
          <a:p>
            <a:pPr marL="514350" indent="-514350">
              <a:buFont typeface="+mj-lt"/>
              <a:buAutoNum type="arabicPeriod"/>
            </a:pPr>
            <a:endParaRPr lang="el-GR" dirty="0" smtClean="0"/>
          </a:p>
          <a:p>
            <a:endParaRPr lang="el-GR" dirty="0"/>
          </a:p>
          <a:p>
            <a:pPr marL="0" indent="0">
              <a:buNone/>
            </a:pPr>
            <a:endParaRPr lang="en-US"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167587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8183880" cy="504056"/>
          </a:xfrm>
        </p:spPr>
        <p:txBody>
          <a:bodyPr>
            <a:noAutofit/>
          </a:bodyPr>
          <a:lstStyle/>
          <a:p>
            <a:pPr algn="ctr"/>
            <a:r>
              <a:rPr lang="el-GR" sz="2700" dirty="0" smtClean="0">
                <a:solidFill>
                  <a:srgbClr val="F07F09">
                    <a:tint val="88000"/>
                    <a:satMod val="150000"/>
                  </a:srgbClr>
                </a:solidFill>
              </a:rPr>
              <a:t>Μέθοδοι εξαγωγής αιθέριων ελαίων</a:t>
            </a:r>
            <a:endParaRPr lang="el-GR" sz="2700" dirty="0"/>
          </a:p>
        </p:txBody>
      </p:sp>
      <p:sp>
        <p:nvSpPr>
          <p:cNvPr id="3" name="Θέση περιεχομένου 2"/>
          <p:cNvSpPr>
            <a:spLocks noGrp="1"/>
          </p:cNvSpPr>
          <p:nvPr>
            <p:ph idx="1"/>
          </p:nvPr>
        </p:nvSpPr>
        <p:spPr>
          <a:xfrm>
            <a:off x="539552" y="980728"/>
            <a:ext cx="8183880" cy="5196064"/>
          </a:xfrm>
        </p:spPr>
        <p:txBody>
          <a:bodyPr>
            <a:normAutofit/>
          </a:bodyPr>
          <a:lstStyle/>
          <a:p>
            <a:pPr algn="just"/>
            <a:r>
              <a:rPr lang="el-GR" sz="1800" b="1" dirty="0" smtClean="0"/>
              <a:t>Εκχύλιση: </a:t>
            </a:r>
            <a:r>
              <a:rPr lang="el-GR" sz="1800" dirty="0"/>
              <a:t>μια χρονοβόρα μέθοδος διότι σε κανονικές συνθήκες η ζέστη θα εξάτμιζε τα μόρια. Τα πέταλα ή τα φυτά βυθίζονται για να μουσκέψουν σε διαλύτες και μετά </a:t>
            </a:r>
            <a:r>
              <a:rPr lang="el-GR" sz="1800" dirty="0" err="1"/>
              <a:t>φυγοκεντρίζονται</a:t>
            </a:r>
            <a:r>
              <a:rPr lang="el-GR" sz="1800" dirty="0"/>
              <a:t> για να διαχωριστούν τα αιθέρια έλαια από το κερί και από τα άλλα άχρηστα υλικά. Μετά αυτό το μίγμα </a:t>
            </a:r>
            <a:r>
              <a:rPr lang="el-GR" sz="1800" dirty="0" smtClean="0"/>
              <a:t>αποστάζετε </a:t>
            </a:r>
            <a:r>
              <a:rPr lang="el-GR" sz="1800" dirty="0"/>
              <a:t>ήπια μέσα σε κενό και σε πολύ χαμηλή θερμοκρασία για να συλλέξουν τα πιο αγνά και υπερευαίσθητα αιθέρια έλαια. </a:t>
            </a:r>
            <a:r>
              <a:rPr lang="el-GR" sz="1800" dirty="0" smtClean="0"/>
              <a:t>Μια μέθοδος που </a:t>
            </a:r>
            <a:r>
              <a:rPr lang="el-GR" sz="1800" dirty="0"/>
              <a:t>χρησιμοποιείται </a:t>
            </a:r>
            <a:r>
              <a:rPr lang="el-GR" sz="1800" dirty="0" smtClean="0"/>
              <a:t>για τις </a:t>
            </a:r>
            <a:r>
              <a:rPr lang="el-GR" sz="1800" dirty="0"/>
              <a:t>φυτικές ρητίνες ή για τα εύθραυστα φυτά, όπως το </a:t>
            </a:r>
            <a:r>
              <a:rPr lang="el-GR" sz="1800" dirty="0" smtClean="0"/>
              <a:t>τριαντάφυλλο.</a:t>
            </a:r>
            <a:endParaRPr lang="el-GR" sz="1800" dirty="0"/>
          </a:p>
        </p:txBody>
      </p:sp>
      <p:sp>
        <p:nvSpPr>
          <p:cNvPr id="4" name="Footer Placeholder 3"/>
          <p:cNvSpPr>
            <a:spLocks noGrp="1"/>
          </p:cNvSpPr>
          <p:nvPr>
            <p:ph type="ftr" sz="quarter" idx="11"/>
          </p:nvPr>
        </p:nvSpPr>
        <p:spPr/>
        <p:txBody>
          <a:bodyPr/>
          <a:lstStyle/>
          <a:p>
            <a:r>
              <a:rPr lang="el-GR" smtClean="0"/>
              <a:t>Δαλιάνη Βικτωρία, 2022</a:t>
            </a:r>
            <a:endParaRPr lang="el-GR"/>
          </a:p>
        </p:txBody>
      </p:sp>
    </p:spTree>
    <p:extLst>
      <p:ext uri="{BB962C8B-B14F-4D97-AF65-F5344CB8AC3E}">
        <p14:creationId xmlns:p14="http://schemas.microsoft.com/office/powerpoint/2010/main" val="34892727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4971</TotalTime>
  <Words>1704</Words>
  <Application>Microsoft Office PowerPoint</Application>
  <PresentationFormat>On-screen Show (4:3)</PresentationFormat>
  <Paragraphs>168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Verdana</vt:lpstr>
      <vt:lpstr>Wingdings 2</vt:lpstr>
      <vt:lpstr>Άποψη</vt:lpstr>
      <vt:lpstr>   </vt:lpstr>
      <vt:lpstr>Δ) ΑΡΩΜΑΤΟΘΕΡΑΠΕΙΑ</vt:lpstr>
      <vt:lpstr>Τι είναι η αρωματοθεραπεία;</vt:lpstr>
      <vt:lpstr>Ιστορικά Στοιχεία</vt:lpstr>
      <vt:lpstr>Ιστορικά Στοιχεία</vt:lpstr>
      <vt:lpstr>Ιστορικά Στοιχεία</vt:lpstr>
      <vt:lpstr>Τι είναι τα αιθέρια έλαια;</vt:lpstr>
      <vt:lpstr>Μέθοδοι εξαγωγής αιθέριων ελαίων</vt:lpstr>
      <vt:lpstr>Μέθοδοι εξαγωγής αιθέριων ελαίων</vt:lpstr>
      <vt:lpstr>Ιδιότητες των αιθέριων ελαίων</vt:lpstr>
      <vt:lpstr>Τρόπος δράσης</vt:lpstr>
      <vt:lpstr>Νότες</vt:lpstr>
      <vt:lpstr>Αντενδείξεις</vt:lpstr>
      <vt:lpstr>Τρόπος χρήσης </vt:lpstr>
      <vt:lpstr>Τρόπος χρήσης </vt:lpstr>
      <vt:lpstr>Κυτταρίτιδα και αρωματοθεραπεία</vt:lpstr>
      <vt:lpstr>Δημιουργία αρωματοθεραπευτικών μειγμάτων</vt:lpstr>
      <vt:lpstr>Ενδεικτικά αρωματοθεραπευτικών μειγμάτων</vt:lpstr>
      <vt:lpstr>Βιβλιογραφία</vt:lpstr>
      <vt:lpstr>ΕΥΧΑΡΙΣΤΩ ΓΙΑ ΤΗ ΠΡΟΣΟΧΗ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fani</dc:creator>
  <cp:lastModifiedBy>Microsoft account</cp:lastModifiedBy>
  <cp:revision>159</cp:revision>
  <dcterms:created xsi:type="dcterms:W3CDTF">2020-10-17T06:55:09Z</dcterms:created>
  <dcterms:modified xsi:type="dcterms:W3CDTF">2022-12-12T17:56:47Z</dcterms:modified>
</cp:coreProperties>
</file>