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sldIdLst>
    <p:sldId id="258" r:id="rId2"/>
    <p:sldId id="282" r:id="rId3"/>
    <p:sldId id="267" r:id="rId4"/>
    <p:sldId id="318" r:id="rId5"/>
    <p:sldId id="319" r:id="rId6"/>
    <p:sldId id="320" r:id="rId7"/>
    <p:sldId id="305" r:id="rId8"/>
    <p:sldId id="266" r:id="rId9"/>
    <p:sldId id="307" r:id="rId10"/>
    <p:sldId id="308" r:id="rId11"/>
    <p:sldId id="309" r:id="rId12"/>
    <p:sldId id="312" r:id="rId13"/>
    <p:sldId id="313" r:id="rId14"/>
    <p:sldId id="314" r:id="rId15"/>
    <p:sldId id="310" r:id="rId16"/>
    <p:sldId id="311" r:id="rId17"/>
    <p:sldId id="315" r:id="rId18"/>
    <p:sldId id="316" r:id="rId19"/>
    <p:sldId id="306" r:id="rId20"/>
    <p:sldId id="290" r:id="rId21"/>
    <p:sldId id="291" r:id="rId22"/>
    <p:sldId id="269" r:id="rId23"/>
    <p:sldId id="289" r:id="rId24"/>
    <p:sldId id="272" r:id="rId25"/>
    <p:sldId id="317" r:id="rId26"/>
    <p:sldId id="292" r:id="rId27"/>
    <p:sldId id="304" r:id="rId28"/>
    <p:sldId id="281"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231560-7270-4A8B-8ADC-34E5AEE20D06}" type="datetimeFigureOut">
              <a:rPr lang="el-GR" smtClean="0"/>
              <a:t>18/12/2022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FD176D-23E1-4F84-BE6D-3BA1F978CDA7}" type="slidenum">
              <a:rPr lang="el-GR" smtClean="0"/>
              <a:t>‹#›</a:t>
            </a:fld>
            <a:endParaRPr lang="el-GR"/>
          </a:p>
        </p:txBody>
      </p:sp>
    </p:spTree>
    <p:extLst>
      <p:ext uri="{BB962C8B-B14F-4D97-AF65-F5344CB8AC3E}">
        <p14:creationId xmlns:p14="http://schemas.microsoft.com/office/powerpoint/2010/main" val="4268369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78FD176D-23E1-4F84-BE6D-3BA1F978CDA7}" type="slidenum">
              <a:rPr lang="el-GR" smtClean="0"/>
              <a:t>1</a:t>
            </a:fld>
            <a:endParaRPr lang="el-GR"/>
          </a:p>
        </p:txBody>
      </p:sp>
    </p:spTree>
    <p:extLst>
      <p:ext uri="{BB962C8B-B14F-4D97-AF65-F5344CB8AC3E}">
        <p14:creationId xmlns:p14="http://schemas.microsoft.com/office/powerpoint/2010/main" val="167136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78FD176D-23E1-4F84-BE6D-3BA1F978CDA7}" type="slidenum">
              <a:rPr lang="el-GR" smtClean="0"/>
              <a:t>28</a:t>
            </a:fld>
            <a:endParaRPr lang="el-GR"/>
          </a:p>
        </p:txBody>
      </p:sp>
    </p:spTree>
    <p:extLst>
      <p:ext uri="{BB962C8B-B14F-4D97-AF65-F5344CB8AC3E}">
        <p14:creationId xmlns:p14="http://schemas.microsoft.com/office/powerpoint/2010/main" val="296306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Στρογγυλεμένο ορθογώνιο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a:t>Στυλ κύριου τίτλου</a:t>
            </a:r>
            <a:endParaRPr kumimoji="0" lang="en-US"/>
          </a:p>
        </p:txBody>
      </p:sp>
      <p:sp>
        <p:nvSpPr>
          <p:cNvPr id="20" name="Υπότιτλο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Στυλ κύριου υπότιτλου</a:t>
            </a:r>
            <a:endParaRPr kumimoji="0" lang="en-US"/>
          </a:p>
        </p:txBody>
      </p:sp>
      <p:sp>
        <p:nvSpPr>
          <p:cNvPr id="19" name="Θέση ημερομηνίας 18"/>
          <p:cNvSpPr>
            <a:spLocks noGrp="1"/>
          </p:cNvSpPr>
          <p:nvPr>
            <p:ph type="dt" sz="half" idx="10"/>
          </p:nvPr>
        </p:nvSpPr>
        <p:spPr/>
        <p:txBody>
          <a:bodyPr/>
          <a:lstStyle/>
          <a:p>
            <a:fld id="{E3E35776-EF3E-40DD-91BA-BEC92BFB3161}" type="datetime1">
              <a:rPr lang="el-GR" smtClean="0"/>
              <a:t>18/12/2022</a:t>
            </a:fld>
            <a:endParaRPr lang="el-GR"/>
          </a:p>
        </p:txBody>
      </p:sp>
      <p:sp>
        <p:nvSpPr>
          <p:cNvPr id="8" name="Θέση υποσέλιδου 7"/>
          <p:cNvSpPr>
            <a:spLocks noGrp="1"/>
          </p:cNvSpPr>
          <p:nvPr>
            <p:ph type="ftr" sz="quarter" idx="11"/>
          </p:nvPr>
        </p:nvSpPr>
        <p:spPr/>
        <p:txBody>
          <a:bodyPr/>
          <a:lstStyle/>
          <a:p>
            <a:r>
              <a:rPr lang="el-GR" smtClean="0"/>
              <a:t>Δαλιάνη Βικτωρία, 2022</a:t>
            </a:r>
            <a:endParaRPr lang="el-GR"/>
          </a:p>
        </p:txBody>
      </p:sp>
      <p:sp>
        <p:nvSpPr>
          <p:cNvPr id="11" name="Θέση αριθμού διαφάνειας 10"/>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C08D707A-6A77-48FE-9DFE-B27A2406783A}" type="datetime1">
              <a:rPr lang="el-GR" smtClean="0"/>
              <a:t>18/12/2022</a:t>
            </a:fld>
            <a:endParaRPr lang="el-GR"/>
          </a:p>
        </p:txBody>
      </p:sp>
      <p:sp>
        <p:nvSpPr>
          <p:cNvPr id="5" name="Θέση υποσέλιδου 4"/>
          <p:cNvSpPr>
            <a:spLocks noGrp="1"/>
          </p:cNvSpPr>
          <p:nvPr>
            <p:ph type="ftr" sz="quarter" idx="11"/>
          </p:nvPr>
        </p:nvSpPr>
        <p:spPr/>
        <p:txBody>
          <a:bodyPr/>
          <a:lstStyle/>
          <a:p>
            <a:r>
              <a:rPr lang="el-GR" smtClean="0"/>
              <a:t>Δαλιάνη Βικτωρία, 2022</a:t>
            </a:r>
            <a:endParaRPr lang="el-GR"/>
          </a:p>
        </p:txBody>
      </p:sp>
      <p:sp>
        <p:nvSpPr>
          <p:cNvPr id="6" name="Θέση αριθμού διαφάνειας 5"/>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3CAE6394-B0E3-4FE5-831B-00BAD91A85E1}" type="datetime1">
              <a:rPr lang="el-GR" smtClean="0"/>
              <a:t>18/12/2022</a:t>
            </a:fld>
            <a:endParaRPr lang="el-GR"/>
          </a:p>
        </p:txBody>
      </p:sp>
      <p:sp>
        <p:nvSpPr>
          <p:cNvPr id="5" name="Θέση υποσέλιδου 4"/>
          <p:cNvSpPr>
            <a:spLocks noGrp="1"/>
          </p:cNvSpPr>
          <p:nvPr>
            <p:ph type="ftr" sz="quarter" idx="11"/>
          </p:nvPr>
        </p:nvSpPr>
        <p:spPr/>
        <p:txBody>
          <a:bodyPr/>
          <a:lstStyle/>
          <a:p>
            <a:r>
              <a:rPr lang="el-GR" smtClean="0"/>
              <a:t>Δαλιάνη Βικτωρία, 2022</a:t>
            </a:r>
            <a:endParaRPr lang="el-GR"/>
          </a:p>
        </p:txBody>
      </p:sp>
      <p:sp>
        <p:nvSpPr>
          <p:cNvPr id="6" name="Θέση αριθμού διαφάνειας 5"/>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p>
            <a:r>
              <a:rPr kumimoji="0" lang="el-GR"/>
              <a:t>Στυλ κύριου τίτλου</a:t>
            </a:r>
            <a:endParaRPr kumimoji="0" lang="en-US"/>
          </a:p>
        </p:txBody>
      </p:sp>
      <p:sp>
        <p:nvSpPr>
          <p:cNvPr id="3" name="Θέση περιεχομένου 2"/>
          <p:cNvSpPr>
            <a:spLocks noGrp="1"/>
          </p:cNvSpPr>
          <p:nvPr>
            <p:ph idx="1"/>
          </p:nvPr>
        </p:nvSpPr>
        <p:spPr>
          <a:xfrm>
            <a:off x="502920" y="530352"/>
            <a:ext cx="8183880" cy="4187952"/>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C08A02C3-F08B-47B9-B993-F347C98AE5F1}" type="datetime1">
              <a:rPr lang="el-GR" smtClean="0"/>
              <a:t>18/12/2022</a:t>
            </a:fld>
            <a:endParaRPr lang="el-GR"/>
          </a:p>
        </p:txBody>
      </p:sp>
      <p:sp>
        <p:nvSpPr>
          <p:cNvPr id="5" name="Θέση υποσέλιδου 4"/>
          <p:cNvSpPr>
            <a:spLocks noGrp="1"/>
          </p:cNvSpPr>
          <p:nvPr>
            <p:ph type="ftr" sz="quarter" idx="11"/>
          </p:nvPr>
        </p:nvSpPr>
        <p:spPr/>
        <p:txBody>
          <a:bodyPr/>
          <a:lstStyle/>
          <a:p>
            <a:r>
              <a:rPr lang="el-GR" smtClean="0"/>
              <a:t>Δαλιάνη Βικτωρία, 2022</a:t>
            </a:r>
            <a:endParaRPr lang="el-GR"/>
          </a:p>
        </p:txBody>
      </p:sp>
      <p:sp>
        <p:nvSpPr>
          <p:cNvPr id="6" name="Θέση αριθμού διαφάνειας 5"/>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Στρογγυλεμένο ορθογώνιο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Στρογγυλεμένο ορθογώνιο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fld id="{97C650D3-4167-423E-85BC-14AA28D48EC6}" type="datetime1">
              <a:rPr lang="el-GR" smtClean="0"/>
              <a:t>18/12/2022</a:t>
            </a:fld>
            <a:endParaRPr lang="el-GR"/>
          </a:p>
        </p:txBody>
      </p:sp>
      <p:sp>
        <p:nvSpPr>
          <p:cNvPr id="5" name="Θέση υποσέλιδου 4"/>
          <p:cNvSpPr>
            <a:spLocks noGrp="1"/>
          </p:cNvSpPr>
          <p:nvPr>
            <p:ph type="ftr" sz="quarter" idx="11"/>
          </p:nvPr>
        </p:nvSpPr>
        <p:spPr/>
        <p:txBody>
          <a:bodyPr/>
          <a:lstStyle/>
          <a:p>
            <a:r>
              <a:rPr lang="el-GR" smtClean="0"/>
              <a:t>Δαλιάνη Βικτωρία, 2022</a:t>
            </a:r>
            <a:endParaRPr lang="el-GR"/>
          </a:p>
        </p:txBody>
      </p:sp>
      <p:sp>
        <p:nvSpPr>
          <p:cNvPr id="6" name="Θέση αριθμού διαφάνειας 5"/>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6452B9FB-F3DE-4B81-A090-4F9BB06157EE}" type="datetime1">
              <a:rPr lang="el-GR" smtClean="0"/>
              <a:t>18/12/2022</a:t>
            </a:fld>
            <a:endParaRPr lang="el-GR"/>
          </a:p>
        </p:txBody>
      </p:sp>
      <p:sp>
        <p:nvSpPr>
          <p:cNvPr id="6" name="Θέση υποσέλιδου 5"/>
          <p:cNvSpPr>
            <a:spLocks noGrp="1"/>
          </p:cNvSpPr>
          <p:nvPr>
            <p:ph type="ftr" sz="quarter" idx="11"/>
          </p:nvPr>
        </p:nvSpPr>
        <p:spPr/>
        <p:txBody>
          <a:bodyPr/>
          <a:lstStyle/>
          <a:p>
            <a:r>
              <a:rPr lang="el-GR" smtClean="0"/>
              <a:t>Δαλιάνη Βικτωρία, 2022</a:t>
            </a:r>
            <a:endParaRPr lang="el-GR"/>
          </a:p>
        </p:txBody>
      </p:sp>
      <p:sp>
        <p:nvSpPr>
          <p:cNvPr id="7" name="Θέση αριθμού διαφάνειας 6"/>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nchor="b"/>
          <a:lstStyle>
            <a:lvl1pPr>
              <a:defRPr b="1"/>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fld id="{9BFDD0D2-DDB3-4F3E-A8ED-60E001FE177D}" type="datetime1">
              <a:rPr lang="el-GR" smtClean="0"/>
              <a:t>18/12/2022</a:t>
            </a:fld>
            <a:endParaRPr lang="el-GR"/>
          </a:p>
        </p:txBody>
      </p:sp>
      <p:sp>
        <p:nvSpPr>
          <p:cNvPr id="8" name="Θέση υποσέλιδου 7"/>
          <p:cNvSpPr>
            <a:spLocks noGrp="1"/>
          </p:cNvSpPr>
          <p:nvPr>
            <p:ph type="ftr" sz="quarter" idx="11"/>
          </p:nvPr>
        </p:nvSpPr>
        <p:spPr/>
        <p:txBody>
          <a:bodyPr/>
          <a:lstStyle/>
          <a:p>
            <a:r>
              <a:rPr lang="el-GR" smtClean="0"/>
              <a:t>Δαλιάνη Βικτωρία, 2022</a:t>
            </a:r>
            <a:endParaRPr lang="el-GR"/>
          </a:p>
        </p:txBody>
      </p:sp>
      <p:sp>
        <p:nvSpPr>
          <p:cNvPr id="9" name="Θέση αριθμού διαφάνειας 8"/>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ημερομηνίας 2"/>
          <p:cNvSpPr>
            <a:spLocks noGrp="1"/>
          </p:cNvSpPr>
          <p:nvPr>
            <p:ph type="dt" sz="half" idx="10"/>
          </p:nvPr>
        </p:nvSpPr>
        <p:spPr/>
        <p:txBody>
          <a:bodyPr/>
          <a:lstStyle/>
          <a:p>
            <a:fld id="{37CB02CA-1453-43C6-B8D2-5E3ED39BE82B}" type="datetime1">
              <a:rPr lang="el-GR" smtClean="0"/>
              <a:t>18/12/2022</a:t>
            </a:fld>
            <a:endParaRPr lang="el-GR"/>
          </a:p>
        </p:txBody>
      </p:sp>
      <p:sp>
        <p:nvSpPr>
          <p:cNvPr id="4" name="Θέση υποσέλιδου 3"/>
          <p:cNvSpPr>
            <a:spLocks noGrp="1"/>
          </p:cNvSpPr>
          <p:nvPr>
            <p:ph type="ftr" sz="quarter" idx="11"/>
          </p:nvPr>
        </p:nvSpPr>
        <p:spPr/>
        <p:txBody>
          <a:bodyPr/>
          <a:lstStyle/>
          <a:p>
            <a:r>
              <a:rPr lang="el-GR" smtClean="0"/>
              <a:t>Δαλιάνη Βικτωρία, 2022</a:t>
            </a:r>
            <a:endParaRPr lang="el-GR"/>
          </a:p>
        </p:txBody>
      </p:sp>
      <p:sp>
        <p:nvSpPr>
          <p:cNvPr id="5" name="Θέση αριθμού διαφάνειας 4"/>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p>
            <a:fld id="{291A9328-FC6E-413E-A7D7-1E9A37168187}" type="datetime1">
              <a:rPr lang="el-GR" smtClean="0"/>
              <a:t>18/12/2022</a:t>
            </a:fld>
            <a:endParaRPr lang="el-GR"/>
          </a:p>
        </p:txBody>
      </p:sp>
      <p:sp>
        <p:nvSpPr>
          <p:cNvPr id="3" name="Θέση υποσέλιδου 2"/>
          <p:cNvSpPr>
            <a:spLocks noGrp="1"/>
          </p:cNvSpPr>
          <p:nvPr>
            <p:ph type="ftr" sz="quarter" idx="11"/>
          </p:nvPr>
        </p:nvSpPr>
        <p:spPr/>
        <p:txBody>
          <a:bodyPr/>
          <a:lstStyle/>
          <a:p>
            <a:r>
              <a:rPr lang="el-GR" smtClean="0"/>
              <a:t>Δαλιάνη Βικτωρία, 2022</a:t>
            </a:r>
            <a:endParaRPr lang="el-GR"/>
          </a:p>
        </p:txBody>
      </p:sp>
      <p:sp>
        <p:nvSpPr>
          <p:cNvPr id="4" name="Θέση αριθμού διαφάνειας 3"/>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7F0C0834-B9A9-43B0-88E4-7A5F6E3A42B4}" type="datetime1">
              <a:rPr lang="el-GR" smtClean="0"/>
              <a:t>18/12/2022</a:t>
            </a:fld>
            <a:endParaRPr lang="el-GR"/>
          </a:p>
        </p:txBody>
      </p:sp>
      <p:sp>
        <p:nvSpPr>
          <p:cNvPr id="6" name="Θέση υποσέλιδου 5"/>
          <p:cNvSpPr>
            <a:spLocks noGrp="1"/>
          </p:cNvSpPr>
          <p:nvPr>
            <p:ph type="ftr" sz="quarter" idx="11"/>
          </p:nvPr>
        </p:nvSpPr>
        <p:spPr/>
        <p:txBody>
          <a:bodyPr/>
          <a:lstStyle/>
          <a:p>
            <a:r>
              <a:rPr lang="el-GR" smtClean="0"/>
              <a:t>Δαλιάνη Βικτωρία, 2022</a:t>
            </a:r>
            <a:endParaRPr lang="el-GR"/>
          </a:p>
        </p:txBody>
      </p:sp>
      <p:sp>
        <p:nvSpPr>
          <p:cNvPr id="7" name="Θέση αριθμού διαφάνειας 6"/>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Στρογγύλεμα μίας γωνίας ορθογωνίου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a:t>Στυλ κύριου τίτλου</a:t>
            </a:r>
            <a:endParaRPr kumimoji="0"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011DB842-7642-4321-B161-9147957F043C}" type="datetime1">
              <a:rPr lang="el-GR" smtClean="0"/>
              <a:t>18/12/2022</a:t>
            </a:fld>
            <a:endParaRPr lang="el-GR"/>
          </a:p>
        </p:txBody>
      </p:sp>
      <p:sp>
        <p:nvSpPr>
          <p:cNvPr id="6" name="Θέση υποσέλιδου 5"/>
          <p:cNvSpPr>
            <a:spLocks noGrp="1"/>
          </p:cNvSpPr>
          <p:nvPr>
            <p:ph type="ftr" sz="quarter" idx="11"/>
          </p:nvPr>
        </p:nvSpPr>
        <p:spPr/>
        <p:txBody>
          <a:bodyPr/>
          <a:lstStyle/>
          <a:p>
            <a:r>
              <a:rPr lang="el-GR" smtClean="0"/>
              <a:t>Δαλιάνη Βικτωρία, 2022</a:t>
            </a:r>
            <a:endParaRPr lang="el-GR"/>
          </a:p>
        </p:txBody>
      </p:sp>
      <p:sp>
        <p:nvSpPr>
          <p:cNvPr id="7" name="Θέση αριθμού διαφάνειας 6"/>
          <p:cNvSpPr>
            <a:spLocks noGrp="1"/>
          </p:cNvSpPr>
          <p:nvPr>
            <p:ph type="sldNum" sz="quarter" idx="12"/>
          </p:nvPr>
        </p:nvSpPr>
        <p:spPr/>
        <p:txBody>
          <a:bodyPr/>
          <a:lstStyle/>
          <a:p>
            <a:fld id="{6C098677-E9FE-4DF3-8EAB-73F51950D31C}" type="slidenum">
              <a:rPr lang="el-GR" smtClean="0"/>
              <a:t>‹#›</a:t>
            </a:fld>
            <a:endParaRPr lang="el-GR"/>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Θέση τίτλου 12"/>
          <p:cNvSpPr>
            <a:spLocks noGrp="1"/>
          </p:cNvSpPr>
          <p:nvPr>
            <p:ph type="title"/>
          </p:nvPr>
        </p:nvSpPr>
        <p:spPr>
          <a:xfrm>
            <a:off x="502920" y="4985590"/>
            <a:ext cx="8183880" cy="1051560"/>
          </a:xfrm>
          <a:prstGeom prst="rect">
            <a:avLst/>
          </a:prstGeom>
        </p:spPr>
        <p:txBody>
          <a:bodyPr vert="horz" anchor="b">
            <a:normAutofit/>
          </a:bodyPr>
          <a:lstStyle/>
          <a:p>
            <a:r>
              <a:rPr kumimoji="0" lang="el-GR"/>
              <a:t>Στυλ κύριου τίτλου</a:t>
            </a:r>
            <a:endParaRPr kumimoji="0" lang="en-US"/>
          </a:p>
        </p:txBody>
      </p:sp>
      <p:sp>
        <p:nvSpPr>
          <p:cNvPr id="4" name="Θέση κειμένου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5" name="Θέση ημερομηνίας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BDFEA37-8CF1-43EC-9F1D-D2036C4F583E}" type="datetime1">
              <a:rPr lang="el-GR" smtClean="0"/>
              <a:t>18/12/2022</a:t>
            </a:fld>
            <a:endParaRPr lang="el-GR"/>
          </a:p>
        </p:txBody>
      </p:sp>
      <p:sp>
        <p:nvSpPr>
          <p:cNvPr id="18" name="Θέση υποσέλιδου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el-GR" smtClean="0"/>
              <a:t>Δαλιάνη Βικτωρία, 2022</a:t>
            </a:r>
            <a:endParaRPr lang="el-GR"/>
          </a:p>
        </p:txBody>
      </p:sp>
      <p:sp>
        <p:nvSpPr>
          <p:cNvPr id="5" name="Θέση αριθμού διαφάνειας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098677-E9FE-4DF3-8EAB-73F51950D31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Υπότιτλος 3"/>
          <p:cNvSpPr>
            <a:spLocks noGrp="1"/>
          </p:cNvSpPr>
          <p:nvPr>
            <p:ph type="subTitle" idx="1"/>
          </p:nvPr>
        </p:nvSpPr>
        <p:spPr>
          <a:xfrm>
            <a:off x="611560" y="487851"/>
            <a:ext cx="8064896" cy="3157173"/>
          </a:xfrm>
        </p:spPr>
        <p:txBody>
          <a:bodyPr>
            <a:normAutofit/>
          </a:bodyPr>
          <a:lstStyle/>
          <a:p>
            <a:pPr lvl="0"/>
            <a:endParaRPr lang="el-GR" sz="2800" cap="none" spc="0" dirty="0">
              <a:solidFill>
                <a:srgbClr val="002060"/>
              </a:solidFill>
              <a:ea typeface="+mj-ea"/>
              <a:cs typeface="+mj-cs"/>
            </a:endParaRPr>
          </a:p>
          <a:p>
            <a:pPr lvl="0" algn="ctr"/>
            <a:r>
              <a:rPr lang="el-GR" sz="2400" dirty="0" smtClean="0">
                <a:solidFill>
                  <a:srgbClr val="002060"/>
                </a:solidFill>
                <a:ea typeface="+mj-ea"/>
                <a:cs typeface="+mj-cs"/>
              </a:rPr>
              <a:t>ΜΗ ΠΑΡΕΜΒΑΤΙΚΗ ΑΝΤΙΜΕΤΩΠΙΣΗ ΠΑΧΥΣΑΡΚΙΑΣ</a:t>
            </a:r>
            <a:r>
              <a:rPr lang="el-GR" sz="2800" cap="none" spc="0" dirty="0">
                <a:solidFill>
                  <a:srgbClr val="002060"/>
                </a:solidFill>
                <a:ea typeface="+mj-ea"/>
                <a:cs typeface="+mj-cs"/>
              </a:rPr>
              <a:t/>
            </a:r>
            <a:br>
              <a:rPr lang="el-GR" sz="2800" cap="none" spc="0" dirty="0">
                <a:solidFill>
                  <a:srgbClr val="002060"/>
                </a:solidFill>
                <a:ea typeface="+mj-ea"/>
                <a:cs typeface="+mj-cs"/>
              </a:rPr>
            </a:br>
            <a:r>
              <a:rPr lang="en-US" b="0" cap="none" spc="0" dirty="0" smtClean="0">
                <a:solidFill>
                  <a:srgbClr val="002060"/>
                </a:solidFill>
                <a:ea typeface="+mj-ea"/>
                <a:cs typeface="+mj-cs"/>
              </a:rPr>
              <a:t>E</a:t>
            </a:r>
            <a:r>
              <a:rPr lang="el-GR" b="0" cap="none" spc="0" dirty="0">
                <a:solidFill>
                  <a:srgbClr val="002060"/>
                </a:solidFill>
                <a:ea typeface="+mj-ea"/>
                <a:cs typeface="+mj-cs"/>
              </a:rPr>
              <a:t>ΡΓΑΣΤΗΡΙΟ</a:t>
            </a:r>
            <a:endParaRPr lang="en-US" b="0" cap="none" spc="0" dirty="0">
              <a:solidFill>
                <a:srgbClr val="002060"/>
              </a:solidFill>
              <a:ea typeface="+mj-ea"/>
              <a:cs typeface="+mj-cs"/>
            </a:endParaRPr>
          </a:p>
        </p:txBody>
      </p:sp>
      <p:sp>
        <p:nvSpPr>
          <p:cNvPr id="2" name="1 - Τίτλος"/>
          <p:cNvSpPr>
            <a:spLocks noGrp="1"/>
          </p:cNvSpPr>
          <p:nvPr>
            <p:ph type="ctrTitle"/>
          </p:nvPr>
        </p:nvSpPr>
        <p:spPr>
          <a:xfrm>
            <a:off x="359024" y="-315416"/>
            <a:ext cx="8784976" cy="1656184"/>
          </a:xfrm>
        </p:spPr>
        <p:txBody>
          <a:bodyPr>
            <a:normAutofit fontScale="90000"/>
          </a:bodyPr>
          <a:lstStyle/>
          <a:p>
            <a:r>
              <a:rPr lang="el-GR" sz="4800" dirty="0"/>
              <a:t/>
            </a:r>
            <a:br>
              <a:rPr lang="el-GR" sz="4800" dirty="0"/>
            </a:br>
            <a:r>
              <a:rPr lang="el-GR" sz="4800" dirty="0"/>
              <a:t/>
            </a:r>
            <a:br>
              <a:rPr lang="el-GR" sz="4800" dirty="0"/>
            </a:br>
            <a:r>
              <a:rPr lang="el-GR" sz="4800" dirty="0"/>
              <a:t/>
            </a:r>
            <a:br>
              <a:rPr lang="el-GR" sz="4800" dirty="0"/>
            </a:br>
            <a:endParaRPr lang="el-GR" sz="4400" b="1" cap="none" dirty="0">
              <a:solidFill>
                <a:schemeClr val="tx1">
                  <a:lumMod val="65000"/>
                  <a:lumOff val="35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1737004"/>
            <a:ext cx="1375376" cy="1368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58509" y="1806266"/>
            <a:ext cx="1047403" cy="1102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843808" y="2908533"/>
            <a:ext cx="3384375" cy="623248"/>
          </a:xfrm>
          <a:prstGeom prst="rect">
            <a:avLst/>
          </a:prstGeom>
          <a:noFill/>
        </p:spPr>
        <p:txBody>
          <a:bodyPr wrap="square" rtlCol="0">
            <a:spAutoFit/>
          </a:bodyPr>
          <a:lstStyle/>
          <a:p>
            <a:pPr algn="ctr"/>
            <a:endParaRPr lang="el-GR" sz="1050" b="1" dirty="0" smtClean="0">
              <a:solidFill>
                <a:srgbClr val="646B86"/>
              </a:solidFill>
            </a:endParaRPr>
          </a:p>
          <a:p>
            <a:pPr algn="ctr"/>
            <a:r>
              <a:rPr lang="el-GR" sz="1200" b="1" dirty="0" smtClean="0">
                <a:solidFill>
                  <a:srgbClr val="646B86"/>
                </a:solidFill>
              </a:rPr>
              <a:t>ΤΟΜΕΑΣ </a:t>
            </a:r>
            <a:endParaRPr lang="el-GR" sz="1200" b="1" dirty="0">
              <a:solidFill>
                <a:srgbClr val="646B86"/>
              </a:solidFill>
            </a:endParaRPr>
          </a:p>
          <a:p>
            <a:pPr algn="ctr"/>
            <a:r>
              <a:rPr lang="el-GR" sz="1200" b="1" dirty="0">
                <a:solidFill>
                  <a:srgbClr val="646B86"/>
                </a:solidFill>
              </a:rPr>
              <a:t>ΑΙΣΘΗΤΙΚΗΣ  - ΚΟΣΜΗΤΟΛΟΓΙΑΣ</a:t>
            </a:r>
          </a:p>
        </p:txBody>
      </p:sp>
      <p:sp>
        <p:nvSpPr>
          <p:cNvPr id="9" name="Ορθογώνιο 8"/>
          <p:cNvSpPr/>
          <p:nvPr/>
        </p:nvSpPr>
        <p:spPr>
          <a:xfrm>
            <a:off x="522750" y="3501008"/>
            <a:ext cx="8208913" cy="1354217"/>
          </a:xfrm>
          <a:prstGeom prst="rect">
            <a:avLst/>
          </a:prstGeom>
        </p:spPr>
        <p:txBody>
          <a:bodyPr wrap="square">
            <a:spAutoFit/>
          </a:bodyPr>
          <a:lstStyle/>
          <a:p>
            <a:pPr lvl="0"/>
            <a:endParaRPr lang="en-US" sz="1600" dirty="0"/>
          </a:p>
          <a:p>
            <a:pPr lvl="0" algn="ctr"/>
            <a:r>
              <a:rPr lang="el-GR" b="1" dirty="0" smtClean="0">
                <a:latin typeface="Arial" panose="020B0604020202020204" pitchFamily="34" charset="0"/>
                <a:cs typeface="Arial" panose="020B0604020202020204" pitchFamily="34" charset="0"/>
              </a:rPr>
              <a:t>Δαλιάνη Βικτωρία</a:t>
            </a:r>
            <a:endParaRPr lang="el-GR" b="1" dirty="0">
              <a:solidFill>
                <a:srgbClr val="002060"/>
              </a:solidFill>
              <a:latin typeface="Arial" panose="020B0604020202020204" pitchFamily="34" charset="0"/>
              <a:cs typeface="Arial" panose="020B0604020202020204" pitchFamily="34" charset="0"/>
            </a:endParaRPr>
          </a:p>
          <a:p>
            <a:pPr algn="ctr"/>
            <a:r>
              <a:rPr lang="el-GR" dirty="0">
                <a:solidFill>
                  <a:srgbClr val="002060"/>
                </a:solidFill>
                <a:latin typeface="Arial" panose="020B0604020202020204" pitchFamily="34" charset="0"/>
                <a:cs typeface="Arial" panose="020B0604020202020204" pitchFamily="34" charset="0"/>
              </a:rPr>
              <a:t>Αισθητικός </a:t>
            </a:r>
            <a:r>
              <a:rPr lang="el-GR" dirty="0" smtClean="0">
                <a:solidFill>
                  <a:srgbClr val="002060"/>
                </a:solidFill>
                <a:latin typeface="Arial" panose="020B0604020202020204" pitchFamily="34" charset="0"/>
                <a:cs typeface="Arial" panose="020B0604020202020204" pitchFamily="34" charset="0"/>
              </a:rPr>
              <a:t>- </a:t>
            </a:r>
            <a:r>
              <a:rPr lang="el-GR" dirty="0" err="1">
                <a:solidFill>
                  <a:srgbClr val="002060"/>
                </a:solidFill>
                <a:latin typeface="Arial" panose="020B0604020202020204" pitchFamily="34" charset="0"/>
                <a:cs typeface="Arial" panose="020B0604020202020204" pitchFamily="34" charset="0"/>
              </a:rPr>
              <a:t>Κοσμητολόγος</a:t>
            </a:r>
            <a:r>
              <a:rPr lang="en-US" dirty="0">
                <a:solidFill>
                  <a:srgbClr val="002060"/>
                </a:solidFill>
                <a:latin typeface="Arial" panose="020B0604020202020204" pitchFamily="34" charset="0"/>
                <a:cs typeface="Arial" panose="020B0604020202020204" pitchFamily="34" charset="0"/>
              </a:rPr>
              <a:t>, </a:t>
            </a:r>
            <a:r>
              <a:rPr lang="en-US" dirty="0" smtClean="0">
                <a:solidFill>
                  <a:srgbClr val="002060"/>
                </a:solidFill>
                <a:latin typeface="Arial" panose="020B0604020202020204" pitchFamily="34" charset="0"/>
                <a:cs typeface="Arial" panose="020B0604020202020204" pitchFamily="34" charset="0"/>
              </a:rPr>
              <a:t>MA, </a:t>
            </a:r>
            <a:r>
              <a:rPr lang="en-US" dirty="0" err="1" smtClean="0">
                <a:solidFill>
                  <a:srgbClr val="002060"/>
                </a:solidFill>
                <a:latin typeface="Arial" panose="020B0604020202020204" pitchFamily="34" charset="0"/>
                <a:cs typeface="Arial" panose="020B0604020202020204" pitchFamily="34" charset="0"/>
              </a:rPr>
              <a:t>cPhD</a:t>
            </a:r>
            <a:endParaRPr lang="en-US" dirty="0">
              <a:solidFill>
                <a:srgbClr val="002060"/>
              </a:solidFill>
              <a:latin typeface="Arial" panose="020B0604020202020204" pitchFamily="34" charset="0"/>
              <a:cs typeface="Arial" panose="020B0604020202020204" pitchFamily="34" charset="0"/>
            </a:endParaRPr>
          </a:p>
          <a:p>
            <a:pPr algn="ctr"/>
            <a:r>
              <a:rPr lang="el-GR" dirty="0" smtClean="0">
                <a:solidFill>
                  <a:srgbClr val="002060"/>
                </a:solidFill>
                <a:latin typeface="Arial" panose="020B0604020202020204" pitchFamily="34" charset="0"/>
                <a:cs typeface="Arial" panose="020B0604020202020204" pitchFamily="34" charset="0"/>
              </a:rPr>
              <a:t>Ακαδημαϊκός Υπότροφος – Εκπαιδευτικός β/</a:t>
            </a:r>
            <a:r>
              <a:rPr lang="el-GR" dirty="0" err="1" smtClean="0">
                <a:solidFill>
                  <a:srgbClr val="002060"/>
                </a:solidFill>
                <a:latin typeface="Arial" panose="020B0604020202020204" pitchFamily="34" charset="0"/>
                <a:cs typeface="Arial" panose="020B0604020202020204" pitchFamily="34" charset="0"/>
              </a:rPr>
              <a:t>θμιας</a:t>
            </a:r>
            <a:endParaRPr lang="el-GR" dirty="0">
              <a:solidFill>
                <a:srgbClr val="002060"/>
              </a:solidFill>
              <a:latin typeface="Arial" panose="020B0604020202020204" pitchFamily="34" charset="0"/>
              <a:cs typeface="Arial" panose="020B0604020202020204" pitchFamily="34" charset="0"/>
            </a:endParaRPr>
          </a:p>
          <a:p>
            <a:pPr lvl="0"/>
            <a:endParaRPr lang="el-GR" sz="1200" dirty="0">
              <a:solidFill>
                <a:srgbClr val="002060"/>
              </a:solidFill>
            </a:endParaRPr>
          </a:p>
        </p:txBody>
      </p:sp>
    </p:spTree>
    <p:extLst>
      <p:ext uri="{BB962C8B-B14F-4D97-AF65-F5344CB8AC3E}">
        <p14:creationId xmlns:p14="http://schemas.microsoft.com/office/powerpoint/2010/main" val="696495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936104"/>
          </a:xfrm>
        </p:spPr>
        <p:txBody>
          <a:bodyPr>
            <a:normAutofit/>
          </a:bodyPr>
          <a:lstStyle/>
          <a:p>
            <a:pPr algn="ctr"/>
            <a:r>
              <a:rPr lang="el-GR" sz="2800" dirty="0" smtClean="0"/>
              <a:t>Μηχανισμός δράσης</a:t>
            </a:r>
            <a:endParaRPr lang="el-GR" sz="2800" dirty="0"/>
          </a:p>
        </p:txBody>
      </p:sp>
      <p:sp>
        <p:nvSpPr>
          <p:cNvPr id="3" name="Θέση περιεχομένου 2"/>
          <p:cNvSpPr>
            <a:spLocks noGrp="1"/>
          </p:cNvSpPr>
          <p:nvPr>
            <p:ph idx="1"/>
          </p:nvPr>
        </p:nvSpPr>
        <p:spPr>
          <a:xfrm>
            <a:off x="539552" y="1340768"/>
            <a:ext cx="8183880" cy="4536504"/>
          </a:xfrm>
        </p:spPr>
        <p:txBody>
          <a:bodyPr>
            <a:normAutofit/>
          </a:bodyPr>
          <a:lstStyle/>
          <a:p>
            <a:pPr marL="265113" indent="-265113" algn="just"/>
            <a:r>
              <a:rPr lang="el-GR" sz="1800" dirty="0" smtClean="0"/>
              <a:t>Η επαφή  με το θαλασσινό νερό διευρύνει τους πόρους του δέρματος, διευκολύνοντας την απορρόφηση των δραστικών στοιχείων που επιδρούν σε διάφορα επίπεδα λειτουργίας του οργανισμού.</a:t>
            </a:r>
          </a:p>
          <a:p>
            <a:pPr marL="0" indent="0" algn="just">
              <a:buNone/>
            </a:pPr>
            <a:endParaRPr lang="el-GR" sz="1800" dirty="0" smtClean="0"/>
          </a:p>
          <a:p>
            <a:pPr marL="265113" indent="-265113" algn="just"/>
            <a:r>
              <a:rPr lang="el-GR" sz="1800" dirty="0" smtClean="0"/>
              <a:t>Το δέρμα απορροφά κάλιο, νάτριο, μαγνήσιο, ιώδιο, φώσφορο και άλλα στοιχεία του θαλασσινού νερού  που έχουν θεραπευτικές ιδιότητες.</a:t>
            </a:r>
          </a:p>
          <a:p>
            <a:pPr marL="0" indent="0" algn="just">
              <a:buNone/>
            </a:pPr>
            <a:endParaRPr lang="el-GR" sz="1800" dirty="0" smtClean="0"/>
          </a:p>
          <a:p>
            <a:pPr marL="265113" indent="-265113" algn="just"/>
            <a:r>
              <a:rPr lang="el-GR" sz="1800" dirty="0" smtClean="0"/>
              <a:t>Χρησιμοποιούμε το θαλασσινό νερό, τα φύκια, τη λάσπη θαλάσσης και άλλα στοιχεία της θάλασσας. </a:t>
            </a:r>
          </a:p>
          <a:p>
            <a:pPr marL="265113" indent="-265113" algn="just"/>
            <a:endParaRPr lang="el-GR" sz="1800" dirty="0"/>
          </a:p>
          <a:p>
            <a:pPr marL="265113" indent="-265113" algn="just"/>
            <a:r>
              <a:rPr lang="el-GR" sz="1800" dirty="0" smtClean="0"/>
              <a:t>Το θαλασσινό νερό είναι πλούσιο σε μεταλλικά στοιχεία, βιταμίνες και αμινοξέα και έχει παρόμοια σύσταση με το πλάσμα του αίματος.</a:t>
            </a:r>
          </a:p>
          <a:p>
            <a:pPr marL="521208" lvl="2" indent="0">
              <a:buNone/>
            </a:pPr>
            <a:endParaRPr lang="el-GR" dirty="0"/>
          </a:p>
          <a:p>
            <a:pPr marL="0" indent="0">
              <a:buNone/>
            </a:pPr>
            <a:endParaRPr lang="el-GR"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179422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720080"/>
          </a:xfrm>
        </p:spPr>
        <p:txBody>
          <a:bodyPr>
            <a:normAutofit/>
          </a:bodyPr>
          <a:lstStyle/>
          <a:p>
            <a:pPr algn="ctr"/>
            <a:r>
              <a:rPr lang="el-GR" sz="2800" dirty="0" smtClean="0"/>
              <a:t>Εφαρμογές</a:t>
            </a:r>
            <a:endParaRPr lang="el-GR" sz="2800" dirty="0"/>
          </a:p>
        </p:txBody>
      </p:sp>
      <p:sp>
        <p:nvSpPr>
          <p:cNvPr id="3" name="Θέση περιεχομένου 2"/>
          <p:cNvSpPr>
            <a:spLocks noGrp="1"/>
          </p:cNvSpPr>
          <p:nvPr>
            <p:ph idx="1"/>
          </p:nvPr>
        </p:nvSpPr>
        <p:spPr>
          <a:xfrm>
            <a:off x="539552" y="980728"/>
            <a:ext cx="8183880" cy="4896544"/>
          </a:xfrm>
        </p:spPr>
        <p:txBody>
          <a:bodyPr>
            <a:normAutofit/>
          </a:bodyPr>
          <a:lstStyle/>
          <a:p>
            <a:pPr marL="521208" lvl="2" indent="0">
              <a:buNone/>
            </a:pPr>
            <a:r>
              <a:rPr lang="el-GR" dirty="0" smtClean="0"/>
              <a:t> </a:t>
            </a:r>
            <a:endParaRPr lang="el-GR" dirty="0"/>
          </a:p>
          <a:p>
            <a:r>
              <a:rPr lang="el-GR" sz="1800" dirty="0" err="1" smtClean="0"/>
              <a:t>Υδροτονωτική</a:t>
            </a:r>
            <a:r>
              <a:rPr lang="el-GR" sz="1800" dirty="0" smtClean="0"/>
              <a:t> πισίνα, λουτρά, ντους, θεραπείες με φύκια ή λάσπη κ.α. </a:t>
            </a:r>
          </a:p>
          <a:p>
            <a:endParaRPr lang="el-GR" sz="1800" dirty="0" smtClean="0"/>
          </a:p>
          <a:p>
            <a:r>
              <a:rPr lang="el-GR" sz="1800" dirty="0" smtClean="0"/>
              <a:t>Το θαλασσινό  νερό μπορεί να βρίσκεται σε μορφή ατμού, υγρού ή στερεή μορφή.</a:t>
            </a:r>
          </a:p>
          <a:p>
            <a:endParaRPr lang="el-GR" sz="1800" dirty="0" smtClean="0"/>
          </a:p>
          <a:p>
            <a:r>
              <a:rPr lang="el-GR" sz="1800" dirty="0" smtClean="0"/>
              <a:t>Στα φύκια ή τα εκχυλίσματα φυκιών οι συγκεντρώσεις βιταμινών, πρωτεϊνών, αμινοξέων, </a:t>
            </a:r>
            <a:r>
              <a:rPr lang="el-GR" sz="1800" dirty="0" err="1" smtClean="0"/>
              <a:t>φυτορμονών</a:t>
            </a:r>
            <a:r>
              <a:rPr lang="el-GR" sz="1800" dirty="0" smtClean="0"/>
              <a:t>, ανόργανων μεταλλικών αλάτων, ιχνοστοιχείων βρίσκονται σε συγκέντρωση 50000 φορές μεγαλύτερη από αυτή του νερού. </a:t>
            </a:r>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873026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720080"/>
          </a:xfrm>
        </p:spPr>
        <p:txBody>
          <a:bodyPr>
            <a:normAutofit/>
          </a:bodyPr>
          <a:lstStyle/>
          <a:p>
            <a:pPr algn="ctr"/>
            <a:r>
              <a:rPr lang="el-GR" sz="2800" dirty="0" smtClean="0"/>
              <a:t>Φύκια</a:t>
            </a:r>
            <a:endParaRPr lang="el-GR" sz="2800" dirty="0"/>
          </a:p>
        </p:txBody>
      </p:sp>
      <p:sp>
        <p:nvSpPr>
          <p:cNvPr id="3" name="Θέση περιεχομένου 2"/>
          <p:cNvSpPr>
            <a:spLocks noGrp="1"/>
          </p:cNvSpPr>
          <p:nvPr>
            <p:ph idx="1"/>
          </p:nvPr>
        </p:nvSpPr>
        <p:spPr>
          <a:xfrm>
            <a:off x="539552" y="980728"/>
            <a:ext cx="8183880" cy="4896544"/>
          </a:xfrm>
        </p:spPr>
        <p:txBody>
          <a:bodyPr>
            <a:normAutofit/>
          </a:bodyPr>
          <a:lstStyle/>
          <a:p>
            <a:pPr marL="521208" lvl="2" indent="0">
              <a:buNone/>
            </a:pPr>
            <a:r>
              <a:rPr lang="el-GR" dirty="0" smtClean="0"/>
              <a:t> </a:t>
            </a:r>
            <a:endParaRPr lang="el-GR" dirty="0"/>
          </a:p>
          <a:p>
            <a:r>
              <a:rPr lang="el-GR" sz="1800" dirty="0" smtClean="0"/>
              <a:t>4 κατηγορίες: πράσινα, καφέ, κόκκινα, μπλε.</a:t>
            </a:r>
          </a:p>
          <a:p>
            <a:endParaRPr lang="el-GR" sz="1800" dirty="0"/>
          </a:p>
          <a:p>
            <a:pPr algn="just"/>
            <a:r>
              <a:rPr lang="el-GR" sz="1800" dirty="0" smtClean="0"/>
              <a:t>Έχουν ευεργετική επίδραση στο δέρμα επαναφέροντας την ελαστικότητα της επιδερμίδας και προλαμβάνοντας τη φυσιολογική φθορά της γήρανσης. Επίσης τα συστατικά τους φαίνεται να διαλύουν τα επιφανειακά </a:t>
            </a:r>
            <a:r>
              <a:rPr lang="el-GR" sz="1800" dirty="0" err="1" smtClean="0"/>
              <a:t>λιποκύτταρα</a:t>
            </a:r>
            <a:r>
              <a:rPr lang="el-GR" sz="1800" dirty="0" smtClean="0"/>
              <a:t>, έχουν αντιφλεγμονώδεις ιδιότητες, ενεργοποιούν την κυκλοφορία του αίματος και δρουν στο μεταβολισμό.</a:t>
            </a:r>
          </a:p>
          <a:p>
            <a:endParaRPr lang="el-GR" sz="1800" dirty="0"/>
          </a:p>
          <a:p>
            <a:pPr algn="just"/>
            <a:r>
              <a:rPr lang="el-GR" sz="1800" dirty="0" smtClean="0"/>
              <a:t>Τα θαλάσσια ιζήματα (λάσπη) αυξάνουν την κυκλοφορία, συγκρατούν τη θερμότητα, βελτιώνουν την όψη του δέρματος, ενυδατώνουν την επιδερμίδα.</a:t>
            </a:r>
          </a:p>
          <a:p>
            <a:pPr marL="0" indent="0">
              <a:buNone/>
            </a:pPr>
            <a:endParaRPr lang="el-GR" sz="1800" dirty="0" smtClean="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80638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720080"/>
          </a:xfrm>
        </p:spPr>
        <p:txBody>
          <a:bodyPr>
            <a:normAutofit/>
          </a:bodyPr>
          <a:lstStyle/>
          <a:p>
            <a:pPr algn="ctr"/>
            <a:r>
              <a:rPr lang="el-GR" sz="2800" dirty="0" smtClean="0"/>
              <a:t>Φύκια</a:t>
            </a:r>
            <a:endParaRPr lang="el-GR" sz="2800" dirty="0"/>
          </a:p>
        </p:txBody>
      </p:sp>
      <p:sp>
        <p:nvSpPr>
          <p:cNvPr id="3" name="Θέση περιεχομένου 2"/>
          <p:cNvSpPr>
            <a:spLocks noGrp="1"/>
          </p:cNvSpPr>
          <p:nvPr>
            <p:ph idx="1"/>
          </p:nvPr>
        </p:nvSpPr>
        <p:spPr>
          <a:xfrm>
            <a:off x="539552" y="980728"/>
            <a:ext cx="8183880" cy="4849266"/>
          </a:xfrm>
        </p:spPr>
        <p:txBody>
          <a:bodyPr>
            <a:normAutofit/>
          </a:bodyPr>
          <a:lstStyle/>
          <a:p>
            <a:r>
              <a:rPr lang="el-GR" sz="1800" dirty="0" smtClean="0"/>
              <a:t>Πράσινα </a:t>
            </a:r>
            <a:r>
              <a:rPr lang="el-GR" sz="1800" dirty="0"/>
              <a:t>φύκια: περιέχουν β </a:t>
            </a:r>
            <a:r>
              <a:rPr lang="el-GR" sz="1800" dirty="0" smtClean="0"/>
              <a:t>καροτένιο, είναι πλούσια </a:t>
            </a:r>
            <a:r>
              <a:rPr lang="el-GR" sz="1800" dirty="0"/>
              <a:t>σε βιταμίνη Ε και σίδηρο, </a:t>
            </a:r>
            <a:r>
              <a:rPr lang="el-GR" sz="1800" dirty="0" smtClean="0"/>
              <a:t>συμβάλλουν </a:t>
            </a:r>
            <a:r>
              <a:rPr lang="el-GR" sz="1800" dirty="0"/>
              <a:t>στη σύσφιξη των ιστών, βελτιώνοντας τη </a:t>
            </a:r>
            <a:r>
              <a:rPr lang="el-GR" sz="1800" dirty="0" smtClean="0"/>
              <a:t>κυκλοφορία, είναι πλούσια </a:t>
            </a:r>
            <a:r>
              <a:rPr lang="el-GR" sz="1800" dirty="0"/>
              <a:t>σε ψευδάργυρο που εξυγιαίνει το δέρμα.</a:t>
            </a:r>
            <a:endParaRPr lang="el-GR" sz="1800" dirty="0" smtClean="0"/>
          </a:p>
          <a:p>
            <a:pPr marL="0" indent="0">
              <a:buNone/>
            </a:pPr>
            <a:endParaRPr lang="el-GR" sz="1800" dirty="0" smtClean="0"/>
          </a:p>
          <a:p>
            <a:pPr marL="0" indent="0">
              <a:buNone/>
            </a:pPr>
            <a:endParaRPr lang="el-GR" sz="1800" dirty="0"/>
          </a:p>
          <a:p>
            <a:pPr marL="0" indent="0">
              <a:buNone/>
            </a:pPr>
            <a:endParaRPr lang="el-GR" sz="1800" dirty="0" smtClean="0"/>
          </a:p>
          <a:p>
            <a:pPr marL="0" indent="0">
              <a:buNone/>
            </a:pPr>
            <a:endParaRPr lang="el-GR" sz="1800" dirty="0"/>
          </a:p>
          <a:p>
            <a:r>
              <a:rPr lang="el-GR" sz="1800" dirty="0" smtClean="0"/>
              <a:t>Καφέ </a:t>
            </a:r>
            <a:r>
              <a:rPr lang="el-GR" sz="1800" dirty="0"/>
              <a:t>φύκια: πιο γνωστά το </a:t>
            </a:r>
            <a:r>
              <a:rPr lang="el-GR" sz="1800" dirty="0" err="1"/>
              <a:t>focus</a:t>
            </a:r>
            <a:r>
              <a:rPr lang="el-GR" sz="1800" dirty="0"/>
              <a:t> και το </a:t>
            </a:r>
            <a:r>
              <a:rPr lang="el-GR" sz="1800" dirty="0" err="1"/>
              <a:t>laminaria</a:t>
            </a:r>
            <a:r>
              <a:rPr lang="el-GR" sz="1800" dirty="0"/>
              <a:t>. Περιέχουν βιταμίνες, μεταλλικά στοιχεία και αμινοξέα και υποστηρίζεται ότι διεγείρουν το μεταβολισμό</a:t>
            </a:r>
            <a:r>
              <a:rPr lang="el-GR" sz="1800" dirty="0" smtClean="0"/>
              <a:t>.</a:t>
            </a:r>
          </a:p>
          <a:p>
            <a:endParaRPr lang="el-GR" sz="1800" dirty="0"/>
          </a:p>
          <a:p>
            <a:pPr marL="0" indent="0">
              <a:buNone/>
            </a:pPr>
            <a:endParaRPr lang="el-GR" sz="1800" dirty="0" smtClean="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5080" y="4221088"/>
            <a:ext cx="2160240" cy="1521068"/>
          </a:xfrm>
          <a:prstGeom prst="rect">
            <a:avLst/>
          </a:prstGeom>
        </p:spPr>
      </p:pic>
      <p:pic>
        <p:nvPicPr>
          <p:cNvPr id="6" name="Picture 5"/>
          <p:cNvPicPr>
            <a:picLocks noChangeAspect="1"/>
          </p:cNvPicPr>
          <p:nvPr/>
        </p:nvPicPr>
        <p:blipFill>
          <a:blip r:embed="rId3"/>
          <a:stretch>
            <a:fillRect/>
          </a:stretch>
        </p:blipFill>
        <p:spPr>
          <a:xfrm>
            <a:off x="2339752" y="1894781"/>
            <a:ext cx="2127992" cy="1511994"/>
          </a:xfrm>
          <a:prstGeom prst="rect">
            <a:avLst/>
          </a:prstGeom>
        </p:spPr>
      </p:pic>
    </p:spTree>
    <p:extLst>
      <p:ext uri="{BB962C8B-B14F-4D97-AF65-F5344CB8AC3E}">
        <p14:creationId xmlns:p14="http://schemas.microsoft.com/office/powerpoint/2010/main" val="3939312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720080"/>
          </a:xfrm>
        </p:spPr>
        <p:txBody>
          <a:bodyPr>
            <a:normAutofit/>
          </a:bodyPr>
          <a:lstStyle/>
          <a:p>
            <a:pPr algn="ctr"/>
            <a:r>
              <a:rPr lang="el-GR" sz="2800" dirty="0" smtClean="0"/>
              <a:t>Φύκια</a:t>
            </a:r>
            <a:endParaRPr lang="el-GR" sz="2800" dirty="0"/>
          </a:p>
        </p:txBody>
      </p:sp>
      <p:sp>
        <p:nvSpPr>
          <p:cNvPr id="3" name="Θέση περιεχομένου 2"/>
          <p:cNvSpPr>
            <a:spLocks noGrp="1"/>
          </p:cNvSpPr>
          <p:nvPr>
            <p:ph idx="1"/>
          </p:nvPr>
        </p:nvSpPr>
        <p:spPr>
          <a:xfrm>
            <a:off x="539552" y="980728"/>
            <a:ext cx="8183880" cy="4849266"/>
          </a:xfrm>
        </p:spPr>
        <p:txBody>
          <a:bodyPr>
            <a:normAutofit/>
          </a:bodyPr>
          <a:lstStyle/>
          <a:p>
            <a:r>
              <a:rPr lang="el-GR" sz="1800" dirty="0" smtClean="0"/>
              <a:t>Κόκκινα </a:t>
            </a:r>
            <a:r>
              <a:rPr lang="el-GR" sz="1800" dirty="0"/>
              <a:t>φύκια: περιέχουν </a:t>
            </a:r>
            <a:r>
              <a:rPr lang="el-GR" sz="1800" dirty="0" smtClean="0"/>
              <a:t>ασβέστιο, μαγνήσιο, σίδηρο και χρησιμοποιούνται για απολέπιση με στόχο τη βελτίωση της επιδερμίδας.</a:t>
            </a:r>
          </a:p>
          <a:p>
            <a:pPr marL="0" indent="0">
              <a:buNone/>
            </a:pPr>
            <a:endParaRPr lang="el-GR" sz="1800" dirty="0" smtClean="0"/>
          </a:p>
          <a:p>
            <a:pPr marL="0" indent="0">
              <a:buNone/>
            </a:pPr>
            <a:endParaRPr lang="el-GR" sz="1800" dirty="0" smtClean="0"/>
          </a:p>
          <a:p>
            <a:pPr marL="0" indent="0">
              <a:buNone/>
            </a:pPr>
            <a:endParaRPr lang="el-GR" sz="1800" dirty="0" smtClean="0"/>
          </a:p>
          <a:p>
            <a:pPr marL="0" indent="0">
              <a:buNone/>
            </a:pPr>
            <a:endParaRPr lang="el-GR" sz="1800" dirty="0" smtClean="0"/>
          </a:p>
          <a:p>
            <a:pPr marL="0" indent="0">
              <a:buNone/>
            </a:pPr>
            <a:endParaRPr lang="el-GR" sz="1800" dirty="0"/>
          </a:p>
          <a:p>
            <a:pPr marL="0" indent="0">
              <a:buNone/>
            </a:pPr>
            <a:endParaRPr lang="el-GR" sz="1800" dirty="0"/>
          </a:p>
          <a:p>
            <a:r>
              <a:rPr lang="el-GR" sz="1800" dirty="0" err="1" smtClean="0"/>
              <a:t>Μπλέ</a:t>
            </a:r>
            <a:r>
              <a:rPr lang="el-GR" sz="1800" dirty="0" smtClean="0"/>
              <a:t> </a:t>
            </a:r>
            <a:r>
              <a:rPr lang="el-GR" sz="1800" dirty="0"/>
              <a:t>φύκια: πιο γνωστά το </a:t>
            </a:r>
            <a:r>
              <a:rPr lang="en-US" sz="1800" dirty="0" smtClean="0"/>
              <a:t>spirulina</a:t>
            </a:r>
            <a:r>
              <a:rPr lang="el-GR" sz="1800" dirty="0" smtClean="0"/>
              <a:t>. </a:t>
            </a:r>
            <a:r>
              <a:rPr lang="el-GR" sz="1800" dirty="0"/>
              <a:t>Περιέχουν </a:t>
            </a:r>
            <a:r>
              <a:rPr lang="el-GR" sz="1800" dirty="0" smtClean="0"/>
              <a:t>μεγάλες ποσότητες χλωροφύλλης, λιπαρών οξέων, β καροτένιου, σιδήρου, ψευδαργύρου και αμινοξέων με στόχο την </a:t>
            </a:r>
            <a:r>
              <a:rPr lang="el-GR" sz="1800" dirty="0" err="1" smtClean="0"/>
              <a:t>ενεργοποιήση</a:t>
            </a:r>
            <a:r>
              <a:rPr lang="el-GR" sz="1800" dirty="0" smtClean="0"/>
              <a:t> του μεταβολισμού.</a:t>
            </a:r>
          </a:p>
          <a:p>
            <a:endParaRPr lang="el-GR" sz="1800" dirty="0"/>
          </a:p>
          <a:p>
            <a:pPr marL="0" indent="0">
              <a:buNone/>
            </a:pPr>
            <a:endParaRPr lang="el-GR" sz="1800" dirty="0" smtClean="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pic>
        <p:nvPicPr>
          <p:cNvPr id="7" name="Picture 6"/>
          <p:cNvPicPr>
            <a:picLocks noChangeAspect="1"/>
          </p:cNvPicPr>
          <p:nvPr/>
        </p:nvPicPr>
        <p:blipFill>
          <a:blip r:embed="rId2"/>
          <a:stretch>
            <a:fillRect/>
          </a:stretch>
        </p:blipFill>
        <p:spPr>
          <a:xfrm>
            <a:off x="2843808" y="1710928"/>
            <a:ext cx="2466975" cy="1857375"/>
          </a:xfrm>
          <a:prstGeom prst="rect">
            <a:avLst/>
          </a:prstGeom>
        </p:spPr>
      </p:pic>
    </p:spTree>
    <p:extLst>
      <p:ext uri="{BB962C8B-B14F-4D97-AF65-F5344CB8AC3E}">
        <p14:creationId xmlns:p14="http://schemas.microsoft.com/office/powerpoint/2010/main" val="185237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720080"/>
          </a:xfrm>
        </p:spPr>
        <p:txBody>
          <a:bodyPr>
            <a:normAutofit/>
          </a:bodyPr>
          <a:lstStyle/>
          <a:p>
            <a:pPr algn="ctr"/>
            <a:r>
              <a:rPr lang="el-GR" sz="2800" dirty="0" smtClean="0"/>
              <a:t>Ενδείξεις</a:t>
            </a:r>
            <a:endParaRPr lang="el-GR" sz="2800" dirty="0"/>
          </a:p>
        </p:txBody>
      </p:sp>
      <p:sp>
        <p:nvSpPr>
          <p:cNvPr id="3" name="Θέση περιεχομένου 2"/>
          <p:cNvSpPr>
            <a:spLocks noGrp="1"/>
          </p:cNvSpPr>
          <p:nvPr>
            <p:ph idx="1"/>
          </p:nvPr>
        </p:nvSpPr>
        <p:spPr>
          <a:xfrm>
            <a:off x="539552" y="1124744"/>
            <a:ext cx="8183880" cy="4752528"/>
          </a:xfrm>
        </p:spPr>
        <p:txBody>
          <a:bodyPr>
            <a:normAutofit fontScale="92500" lnSpcReduction="20000"/>
          </a:bodyPr>
          <a:lstStyle/>
          <a:p>
            <a:pPr marL="265113" indent="-265113" algn="just"/>
            <a:r>
              <a:rPr lang="el-GR" sz="1800" dirty="0" smtClean="0"/>
              <a:t>Αντιμετώπιση άγχους προκαλώντας αίσθημα αναζωογόνησης και χαλάρωσης, καθώς και βελτίωση του ύπνου.</a:t>
            </a:r>
          </a:p>
          <a:p>
            <a:pPr marL="0" indent="0" algn="just">
              <a:buNone/>
            </a:pPr>
            <a:endParaRPr lang="el-GR" sz="1800" dirty="0" smtClean="0"/>
          </a:p>
          <a:p>
            <a:pPr marL="265113" indent="-265113" algn="just"/>
            <a:r>
              <a:rPr lang="el-GR" sz="1800" dirty="0" smtClean="0"/>
              <a:t>Καταπολέμηση της φυσιολογικής γήρανσης του δέρματος.</a:t>
            </a:r>
          </a:p>
          <a:p>
            <a:pPr marL="0" indent="0" algn="just">
              <a:buNone/>
            </a:pPr>
            <a:endParaRPr lang="el-GR" sz="1800" dirty="0" smtClean="0"/>
          </a:p>
          <a:p>
            <a:pPr marL="265113" indent="-265113" algn="just"/>
            <a:r>
              <a:rPr lang="el-GR" sz="1800" dirty="0" smtClean="0"/>
              <a:t>Αντιμετώπιση προβλημάτων του </a:t>
            </a:r>
            <a:r>
              <a:rPr lang="el-GR" sz="1800" dirty="0" err="1" smtClean="0"/>
              <a:t>μυοσκελετικού</a:t>
            </a:r>
            <a:r>
              <a:rPr lang="el-GR" sz="1800" dirty="0" smtClean="0"/>
              <a:t> (αρθραλγίες, μυαλγίες).</a:t>
            </a:r>
          </a:p>
          <a:p>
            <a:pPr marL="0" indent="0" algn="just">
              <a:buNone/>
            </a:pPr>
            <a:endParaRPr lang="el-GR" sz="1800" dirty="0" smtClean="0"/>
          </a:p>
          <a:p>
            <a:pPr marL="265113" indent="-265113" algn="just"/>
            <a:r>
              <a:rPr lang="el-GR" sz="1800" dirty="0" smtClean="0"/>
              <a:t>Καρδιαγγειακό (αρτηριακή πίεση, αρτηριοσκλήρυνση).</a:t>
            </a:r>
          </a:p>
          <a:p>
            <a:pPr marL="0" indent="0" algn="just">
              <a:buNone/>
            </a:pPr>
            <a:endParaRPr lang="el-GR" sz="1800" dirty="0" smtClean="0"/>
          </a:p>
          <a:p>
            <a:pPr marL="265113" indent="-265113" algn="just"/>
            <a:r>
              <a:rPr lang="el-GR" sz="1800" dirty="0" smtClean="0"/>
              <a:t>Αναπνευστικά (άσθμα, βρογχίτιδα).</a:t>
            </a:r>
          </a:p>
          <a:p>
            <a:pPr marL="0" indent="0" algn="just">
              <a:buNone/>
            </a:pPr>
            <a:endParaRPr lang="el-GR" sz="1800" dirty="0" smtClean="0"/>
          </a:p>
          <a:p>
            <a:pPr marL="265113" indent="-265113" algn="just"/>
            <a:r>
              <a:rPr lang="el-GR" sz="1800" dirty="0" smtClean="0"/>
              <a:t>Αντιμετώπιση </a:t>
            </a:r>
            <a:r>
              <a:rPr lang="el-GR" sz="1800" dirty="0" err="1" smtClean="0"/>
              <a:t>μετατραυματικών</a:t>
            </a:r>
            <a:r>
              <a:rPr lang="el-GR" sz="1800" dirty="0" smtClean="0"/>
              <a:t> καταστάσεων.</a:t>
            </a:r>
          </a:p>
          <a:p>
            <a:pPr marL="0" indent="0" algn="just">
              <a:buNone/>
            </a:pPr>
            <a:endParaRPr lang="el-GR" sz="1800" dirty="0" smtClean="0"/>
          </a:p>
          <a:p>
            <a:pPr marL="265113" indent="-265113" algn="just"/>
            <a:r>
              <a:rPr lang="el-GR" sz="1800" dirty="0" smtClean="0"/>
              <a:t>Αποκατάσταση ορμονικών διαταραχών.</a:t>
            </a:r>
          </a:p>
          <a:p>
            <a:pPr marL="0" indent="0" algn="just">
              <a:buNone/>
            </a:pPr>
            <a:endParaRPr lang="el-GR" sz="1800" dirty="0" smtClean="0"/>
          </a:p>
          <a:p>
            <a:pPr marL="265113" indent="-265113" algn="just"/>
            <a:r>
              <a:rPr lang="el-GR" sz="1800" dirty="0" err="1" smtClean="0"/>
              <a:t>Ισχυροποιήση</a:t>
            </a:r>
            <a:r>
              <a:rPr lang="el-GR" sz="1800" dirty="0" smtClean="0"/>
              <a:t> ανοσοποιητικού.</a:t>
            </a:r>
          </a:p>
          <a:p>
            <a:pPr marL="0" indent="0" algn="just">
              <a:buNone/>
            </a:pPr>
            <a:endParaRPr lang="el-GR" sz="1800" dirty="0" smtClean="0"/>
          </a:p>
          <a:p>
            <a:pPr marL="265113" indent="-265113" algn="just"/>
            <a:r>
              <a:rPr lang="el-GR" sz="1800" dirty="0" smtClean="0"/>
              <a:t>Αντιμετώπιση τοπικών μολύνσεων,</a:t>
            </a:r>
          </a:p>
          <a:p>
            <a:pPr marL="521208" lvl="2" indent="0">
              <a:buNone/>
            </a:pPr>
            <a:endParaRPr lang="el-GR" dirty="0"/>
          </a:p>
          <a:p>
            <a:pPr marL="0" indent="0">
              <a:buNone/>
            </a:pPr>
            <a:endParaRPr lang="el-GR"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22742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936104"/>
          </a:xfrm>
        </p:spPr>
        <p:txBody>
          <a:bodyPr>
            <a:normAutofit/>
          </a:bodyPr>
          <a:lstStyle/>
          <a:p>
            <a:pPr algn="ctr"/>
            <a:r>
              <a:rPr lang="el-GR" sz="2800" dirty="0" smtClean="0"/>
              <a:t>Αντενδείξεις</a:t>
            </a:r>
            <a:endParaRPr lang="el-GR" sz="2800" dirty="0"/>
          </a:p>
        </p:txBody>
      </p:sp>
      <p:sp>
        <p:nvSpPr>
          <p:cNvPr id="3" name="Θέση περιεχομένου 2"/>
          <p:cNvSpPr>
            <a:spLocks noGrp="1"/>
          </p:cNvSpPr>
          <p:nvPr>
            <p:ph idx="1"/>
          </p:nvPr>
        </p:nvSpPr>
        <p:spPr>
          <a:xfrm>
            <a:off x="539552" y="1340768"/>
            <a:ext cx="8183880" cy="4536504"/>
          </a:xfrm>
        </p:spPr>
        <p:txBody>
          <a:bodyPr>
            <a:normAutofit/>
          </a:bodyPr>
          <a:lstStyle/>
          <a:p>
            <a:pPr marL="265113" indent="-265113" algn="just"/>
            <a:r>
              <a:rPr lang="el-GR" sz="1800" dirty="0" smtClean="0"/>
              <a:t>Αλλεργία στο ιώδιο</a:t>
            </a:r>
          </a:p>
          <a:p>
            <a:pPr marL="265113" indent="-265113" algn="just"/>
            <a:endParaRPr lang="el-GR" sz="1800" dirty="0"/>
          </a:p>
          <a:p>
            <a:pPr marL="265113" indent="-265113" algn="just"/>
            <a:r>
              <a:rPr lang="el-GR" sz="1800" dirty="0" smtClean="0"/>
              <a:t>Υπερθυρεοειδισμός</a:t>
            </a:r>
          </a:p>
          <a:p>
            <a:pPr marL="265113" indent="-265113" algn="just"/>
            <a:endParaRPr lang="el-GR" sz="1800" dirty="0"/>
          </a:p>
          <a:p>
            <a:pPr marL="265113" indent="-265113" algn="just"/>
            <a:r>
              <a:rPr lang="el-GR" sz="1800" dirty="0" smtClean="0"/>
              <a:t>Ορισμένες δερματοπάθειες</a:t>
            </a:r>
          </a:p>
          <a:p>
            <a:pPr marL="265113" indent="-265113" algn="just"/>
            <a:endParaRPr lang="el-GR" sz="1800" dirty="0"/>
          </a:p>
          <a:p>
            <a:pPr marL="265113" indent="-265113" algn="just"/>
            <a:r>
              <a:rPr lang="el-GR" sz="1800" dirty="0" smtClean="0"/>
              <a:t>Καρδιακή ανεπάρκεια</a:t>
            </a:r>
          </a:p>
          <a:p>
            <a:pPr marL="521208" lvl="2" indent="0">
              <a:buNone/>
            </a:pPr>
            <a:endParaRPr lang="el-GR" dirty="0"/>
          </a:p>
          <a:p>
            <a:pPr marL="0" indent="0">
              <a:buNone/>
            </a:pPr>
            <a:endParaRPr lang="el-GR"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438300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936104"/>
          </a:xfrm>
        </p:spPr>
        <p:txBody>
          <a:bodyPr>
            <a:normAutofit/>
          </a:bodyPr>
          <a:lstStyle/>
          <a:p>
            <a:pPr algn="ctr"/>
            <a:r>
              <a:rPr lang="el-GR" sz="2800" dirty="0" smtClean="0"/>
              <a:t>Καλλυντικά με θαλάσσια εκχυλίσματα</a:t>
            </a:r>
            <a:endParaRPr lang="el-GR" sz="2800" dirty="0"/>
          </a:p>
        </p:txBody>
      </p:sp>
      <p:sp>
        <p:nvSpPr>
          <p:cNvPr id="3" name="Θέση περιεχομένου 2"/>
          <p:cNvSpPr>
            <a:spLocks noGrp="1"/>
          </p:cNvSpPr>
          <p:nvPr>
            <p:ph idx="1"/>
          </p:nvPr>
        </p:nvSpPr>
        <p:spPr>
          <a:xfrm>
            <a:off x="539552" y="1340768"/>
            <a:ext cx="8183880" cy="4536504"/>
          </a:xfrm>
        </p:spPr>
        <p:txBody>
          <a:bodyPr>
            <a:normAutofit/>
          </a:bodyPr>
          <a:lstStyle/>
          <a:p>
            <a:pPr marL="265113" indent="-265113" algn="just"/>
            <a:r>
              <a:rPr lang="el-GR" sz="1800" dirty="0" smtClean="0"/>
              <a:t>Άλατα, </a:t>
            </a:r>
            <a:r>
              <a:rPr lang="el-GR" sz="1800" dirty="0" err="1" smtClean="0"/>
              <a:t>απολεπιστικά</a:t>
            </a:r>
            <a:r>
              <a:rPr lang="el-GR" sz="1800" dirty="0" smtClean="0"/>
              <a:t> </a:t>
            </a:r>
          </a:p>
          <a:p>
            <a:pPr marL="265113" indent="-265113" algn="just"/>
            <a:endParaRPr lang="el-GR" sz="1800" dirty="0"/>
          </a:p>
          <a:p>
            <a:pPr marL="265113" indent="-265113" algn="just"/>
            <a:r>
              <a:rPr lang="el-GR" sz="1800" dirty="0" smtClean="0"/>
              <a:t>Κρέμες</a:t>
            </a:r>
          </a:p>
          <a:p>
            <a:pPr marL="265113" indent="-265113" algn="just"/>
            <a:endParaRPr lang="el-GR" sz="1800" dirty="0"/>
          </a:p>
          <a:p>
            <a:pPr marL="265113" indent="-265113" algn="just"/>
            <a:r>
              <a:rPr lang="el-GR" sz="1800" dirty="0" smtClean="0"/>
              <a:t>Μάσκες</a:t>
            </a:r>
          </a:p>
          <a:p>
            <a:pPr marL="265113" indent="-265113" algn="just"/>
            <a:endParaRPr lang="el-GR" sz="1800" dirty="0"/>
          </a:p>
          <a:p>
            <a:pPr marL="265113" indent="-265113" algn="just"/>
            <a:r>
              <a:rPr lang="el-GR" sz="1800" dirty="0" smtClean="0"/>
              <a:t>Οροί</a:t>
            </a:r>
          </a:p>
          <a:p>
            <a:pPr marL="521208" lvl="2" indent="0">
              <a:buNone/>
            </a:pPr>
            <a:endParaRPr lang="el-GR" dirty="0"/>
          </a:p>
          <a:p>
            <a:pPr marL="0" indent="0">
              <a:buNone/>
            </a:pPr>
            <a:endParaRPr lang="el-GR"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865832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936104"/>
          </a:xfrm>
        </p:spPr>
        <p:txBody>
          <a:bodyPr>
            <a:normAutofit/>
          </a:bodyPr>
          <a:lstStyle/>
          <a:p>
            <a:pPr algn="ctr"/>
            <a:r>
              <a:rPr lang="el-GR" sz="2800" dirty="0" smtClean="0"/>
              <a:t>Πρωτόκολλο θεραπείας (ενδεικτικό)</a:t>
            </a:r>
            <a:endParaRPr lang="el-GR" sz="2800" dirty="0"/>
          </a:p>
        </p:txBody>
      </p:sp>
      <p:sp>
        <p:nvSpPr>
          <p:cNvPr id="3" name="Θέση περιεχομένου 2"/>
          <p:cNvSpPr>
            <a:spLocks noGrp="1"/>
          </p:cNvSpPr>
          <p:nvPr>
            <p:ph idx="1"/>
          </p:nvPr>
        </p:nvSpPr>
        <p:spPr>
          <a:xfrm>
            <a:off x="539552" y="1340768"/>
            <a:ext cx="8183880" cy="4536504"/>
          </a:xfrm>
        </p:spPr>
        <p:txBody>
          <a:bodyPr>
            <a:normAutofit/>
          </a:bodyPr>
          <a:lstStyle/>
          <a:p>
            <a:pPr marL="265113" indent="-265113" algn="just"/>
            <a:r>
              <a:rPr lang="el-GR" sz="1800" dirty="0" smtClean="0"/>
              <a:t>Απολέπιση (άλατα θαλάσσης ή </a:t>
            </a:r>
            <a:r>
              <a:rPr lang="el-GR" sz="1800" dirty="0" err="1" smtClean="0"/>
              <a:t>απολεπιστικό</a:t>
            </a:r>
            <a:r>
              <a:rPr lang="el-GR" sz="1800" dirty="0" smtClean="0"/>
              <a:t> τριβής)</a:t>
            </a:r>
          </a:p>
          <a:p>
            <a:pPr marL="265113" indent="-265113" algn="just"/>
            <a:endParaRPr lang="el-GR" sz="1800" dirty="0"/>
          </a:p>
          <a:p>
            <a:pPr marL="265113" indent="-265113" algn="just"/>
            <a:r>
              <a:rPr lang="el-GR" sz="1800" dirty="0" smtClean="0"/>
              <a:t>Μάλαξη </a:t>
            </a:r>
          </a:p>
          <a:p>
            <a:pPr marL="265113" indent="-265113" algn="just"/>
            <a:endParaRPr lang="el-GR" sz="1800" dirty="0"/>
          </a:p>
          <a:p>
            <a:pPr marL="265113" indent="-265113" algn="just"/>
            <a:r>
              <a:rPr lang="el-GR" sz="1800" dirty="0" smtClean="0"/>
              <a:t>Μάσκες με φύκια(μπορεί να γίνει εφαρμογή με κλειστή περίδεση)</a:t>
            </a:r>
          </a:p>
          <a:p>
            <a:pPr marL="265113" indent="-265113" algn="just"/>
            <a:endParaRPr lang="el-GR" sz="1800" dirty="0"/>
          </a:p>
          <a:p>
            <a:pPr marL="265113" indent="-265113" algn="just"/>
            <a:r>
              <a:rPr lang="el-GR" sz="1800" dirty="0" smtClean="0"/>
              <a:t>Τοποθέτηση ορού με θαλάσσια εκχυλίσματα</a:t>
            </a:r>
          </a:p>
          <a:p>
            <a:pPr marL="265113" indent="-265113" algn="just"/>
            <a:endParaRPr lang="el-GR" sz="1800" dirty="0"/>
          </a:p>
          <a:p>
            <a:pPr marL="265113" indent="-265113" algn="just"/>
            <a:r>
              <a:rPr lang="el-GR" sz="1800" dirty="0" smtClean="0"/>
              <a:t>Εφαρμογή τελικής κρέμας</a:t>
            </a:r>
          </a:p>
          <a:p>
            <a:pPr marL="521208" lvl="2" indent="0">
              <a:buNone/>
            </a:pPr>
            <a:endParaRPr lang="el-GR" dirty="0"/>
          </a:p>
          <a:p>
            <a:pPr marL="0" indent="0">
              <a:buNone/>
            </a:pPr>
            <a:endParaRPr lang="el-GR"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2681776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Ζ) </a:t>
            </a:r>
            <a:r>
              <a:rPr lang="el-GR" sz="3100" dirty="0" smtClean="0"/>
              <a:t>ΛΑΣΠΟΘΕΡΑΠΕΙΑ - ΠΗΛΟΘΕΡΑΠΕΙΑ</a:t>
            </a:r>
            <a:endParaRPr lang="el-GR" sz="31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18690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Ε) </a:t>
            </a:r>
            <a:r>
              <a:rPr lang="el-GR" sz="3100" dirty="0" smtClean="0"/>
              <a:t>ΒΟΤΑΝΟΘΕΡΑΠΕΙΑ</a:t>
            </a:r>
            <a:endParaRPr lang="el-GR" sz="31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019887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784997"/>
          </a:xfrm>
        </p:spPr>
        <p:txBody>
          <a:bodyPr>
            <a:normAutofit fontScale="90000"/>
          </a:bodyPr>
          <a:lstStyle/>
          <a:p>
            <a:pPr algn="ctr"/>
            <a:r>
              <a:rPr lang="el-GR" sz="2800" dirty="0" smtClean="0"/>
              <a:t>Τι είναι η </a:t>
            </a:r>
            <a:r>
              <a:rPr lang="el-GR" sz="2800" dirty="0" err="1" smtClean="0"/>
              <a:t>λασποθεραπεία</a:t>
            </a:r>
            <a:r>
              <a:rPr lang="el-GR" sz="2800" dirty="0" smtClean="0"/>
              <a:t> – </a:t>
            </a:r>
            <a:r>
              <a:rPr lang="el-GR" sz="2800" dirty="0" err="1" smtClean="0"/>
              <a:t>πηλοθεραπεία</a:t>
            </a:r>
            <a:r>
              <a:rPr lang="el-GR" sz="2800" dirty="0" smtClean="0"/>
              <a:t>;</a:t>
            </a:r>
            <a:endParaRPr lang="el-GR" sz="2800" dirty="0"/>
          </a:p>
        </p:txBody>
      </p:sp>
      <p:sp>
        <p:nvSpPr>
          <p:cNvPr id="3" name="Θέση περιεχομένου 2"/>
          <p:cNvSpPr>
            <a:spLocks noGrp="1"/>
          </p:cNvSpPr>
          <p:nvPr>
            <p:ph idx="1"/>
          </p:nvPr>
        </p:nvSpPr>
        <p:spPr>
          <a:xfrm>
            <a:off x="539552" y="1045645"/>
            <a:ext cx="8183880" cy="4831627"/>
          </a:xfrm>
        </p:spPr>
        <p:txBody>
          <a:bodyPr>
            <a:normAutofit/>
          </a:bodyPr>
          <a:lstStyle/>
          <a:p>
            <a:pPr algn="just"/>
            <a:r>
              <a:rPr lang="el-GR" sz="1800" dirty="0" smtClean="0"/>
              <a:t>Πηλός είναι το εδαφικό μείγμα ανόργανης και οργανικής ύλης με νερό.</a:t>
            </a:r>
          </a:p>
          <a:p>
            <a:pPr algn="just"/>
            <a:endParaRPr lang="el-GR" sz="1800" dirty="0" smtClean="0"/>
          </a:p>
          <a:p>
            <a:pPr algn="just"/>
            <a:r>
              <a:rPr lang="el-GR" sz="1800" dirty="0" err="1" smtClean="0"/>
              <a:t>Λασποθεραπεία</a:t>
            </a:r>
            <a:r>
              <a:rPr lang="el-GR" sz="1800" dirty="0" smtClean="0"/>
              <a:t> ή </a:t>
            </a:r>
            <a:r>
              <a:rPr lang="el-GR" sz="1800" dirty="0" err="1" smtClean="0"/>
              <a:t>πηλοθεραπεία</a:t>
            </a:r>
            <a:r>
              <a:rPr lang="el-GR" sz="1800" dirty="0" smtClean="0"/>
              <a:t> βασίζεται στη χρήση του θεραπευτικού πηλού ο οποίος είναι ένα μείγμα υπέρθερμο ή και </a:t>
            </a:r>
            <a:r>
              <a:rPr lang="el-GR" sz="1800" dirty="0" err="1" smtClean="0"/>
              <a:t>υπερθερμαινόμενο</a:t>
            </a:r>
            <a:r>
              <a:rPr lang="el-GR" sz="1800" dirty="0" smtClean="0"/>
              <a:t> που προέρχεται από τη ρευστοποίηση ενός στερεού συστατικού κυρίως αργιλικού και ενός υγρού συστατικού, </a:t>
            </a:r>
            <a:r>
              <a:rPr lang="el-GR" sz="1800" dirty="0" err="1" smtClean="0"/>
              <a:t>θερμομεταλλικού</a:t>
            </a:r>
            <a:r>
              <a:rPr lang="el-GR" sz="1800" dirty="0" smtClean="0"/>
              <a:t> νερού.</a:t>
            </a:r>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289324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784997"/>
          </a:xfrm>
        </p:spPr>
        <p:txBody>
          <a:bodyPr>
            <a:normAutofit/>
          </a:bodyPr>
          <a:lstStyle/>
          <a:p>
            <a:pPr algn="ctr"/>
            <a:r>
              <a:rPr lang="el-GR" sz="2800" dirty="0" smtClean="0"/>
              <a:t>Πηλός</a:t>
            </a:r>
            <a:endParaRPr lang="el-GR" sz="2800" dirty="0"/>
          </a:p>
        </p:txBody>
      </p:sp>
      <p:sp>
        <p:nvSpPr>
          <p:cNvPr id="3" name="Θέση περιεχομένου 2"/>
          <p:cNvSpPr>
            <a:spLocks noGrp="1"/>
          </p:cNvSpPr>
          <p:nvPr>
            <p:ph idx="1"/>
          </p:nvPr>
        </p:nvSpPr>
        <p:spPr>
          <a:xfrm>
            <a:off x="539552" y="1045645"/>
            <a:ext cx="8183880" cy="4831627"/>
          </a:xfrm>
        </p:spPr>
        <p:txBody>
          <a:bodyPr>
            <a:normAutofit/>
          </a:bodyPr>
          <a:lstStyle/>
          <a:p>
            <a:pPr algn="just"/>
            <a:r>
              <a:rPr lang="el-GR" sz="1800" dirty="0" smtClean="0"/>
              <a:t>Ο πηλός περιέχει συστατικά όπως άνθρακα, οξυγόνο, υδρογόνο, άζωτο, πυριτικό οξύ, φώσφορο, θείο, άργιλο, οξείδια του σιδήρου και τέφρα.</a:t>
            </a:r>
          </a:p>
          <a:p>
            <a:pPr algn="just"/>
            <a:endParaRPr lang="el-GR" sz="1800" dirty="0"/>
          </a:p>
          <a:p>
            <a:pPr algn="just"/>
            <a:r>
              <a:rPr lang="el-GR" sz="1800" dirty="0" smtClean="0"/>
              <a:t>Ταξινόμηση πηλών:</a:t>
            </a:r>
          </a:p>
          <a:p>
            <a:pPr algn="just"/>
            <a:endParaRPr lang="el-GR" sz="1800" dirty="0" smtClean="0"/>
          </a:p>
          <a:p>
            <a:pPr marL="0" indent="0" algn="just">
              <a:buNone/>
            </a:pPr>
            <a:r>
              <a:rPr lang="el-GR" sz="1800" i="1" u="sng" dirty="0" smtClean="0"/>
              <a:t>Περιβάλλον σχηματισμού:</a:t>
            </a:r>
            <a:r>
              <a:rPr lang="el-GR" sz="1800" dirty="0" smtClean="0"/>
              <a:t> ηφαιστειακούς, αιολικούς, λιμναίους, θαλάσσιους, παγετώδεις, πηλούς θερμών πηγών, πηλούς ελαίων και τυρφών, αλατούχους πηλούς.</a:t>
            </a:r>
          </a:p>
          <a:p>
            <a:pPr marL="0" indent="0" algn="just">
              <a:buNone/>
            </a:pPr>
            <a:endParaRPr lang="el-GR" sz="1800" i="1" u="sng" dirty="0"/>
          </a:p>
          <a:p>
            <a:pPr marL="0" indent="0" algn="just">
              <a:buNone/>
            </a:pPr>
            <a:r>
              <a:rPr lang="el-GR" sz="1800" i="1" u="sng" dirty="0" smtClean="0"/>
              <a:t>Αναλογία ανόργανων – οργανικών συστατικών:</a:t>
            </a:r>
            <a:r>
              <a:rPr lang="el-GR" sz="1800" dirty="0" smtClean="0"/>
              <a:t> ανόργανοι (</a:t>
            </a:r>
            <a:r>
              <a:rPr lang="el-GR" sz="1800" dirty="0" err="1" smtClean="0"/>
              <a:t>χαλαζικοί</a:t>
            </a:r>
            <a:r>
              <a:rPr lang="el-GR" sz="1800" dirty="0" smtClean="0"/>
              <a:t>, </a:t>
            </a:r>
            <a:r>
              <a:rPr lang="el-GR" sz="1800" dirty="0" err="1" smtClean="0"/>
              <a:t>αστριούχοι</a:t>
            </a:r>
            <a:r>
              <a:rPr lang="el-GR" sz="1800" dirty="0" smtClean="0"/>
              <a:t>, ασβεστιτικοί, </a:t>
            </a:r>
            <a:r>
              <a:rPr lang="el-GR" sz="1800" dirty="0" err="1" smtClean="0"/>
              <a:t>καολινιούχοι</a:t>
            </a:r>
            <a:r>
              <a:rPr lang="el-GR" sz="1800" dirty="0" smtClean="0"/>
              <a:t>), οργανικοί (περιέχουν </a:t>
            </a:r>
            <a:r>
              <a:rPr lang="el-GR" sz="1800" dirty="0" err="1" smtClean="0"/>
              <a:t>πολυσάκχαρα</a:t>
            </a:r>
            <a:r>
              <a:rPr lang="el-GR" sz="1800" dirty="0" smtClean="0"/>
              <a:t>, </a:t>
            </a:r>
            <a:r>
              <a:rPr lang="el-GR" sz="1800" dirty="0" err="1" smtClean="0"/>
              <a:t>λιγνίνη</a:t>
            </a:r>
            <a:r>
              <a:rPr lang="el-GR" sz="1800" dirty="0" smtClean="0"/>
              <a:t>, πρωτεΐνες, λίπη)</a:t>
            </a:r>
          </a:p>
          <a:p>
            <a:pPr marL="0" indent="0" algn="just">
              <a:buNone/>
            </a:pPr>
            <a:endParaRPr lang="el-GR" sz="1800" i="1" u="sng" dirty="0"/>
          </a:p>
          <a:p>
            <a:pPr marL="0" indent="0" algn="just">
              <a:buNone/>
            </a:pPr>
            <a:r>
              <a:rPr lang="el-GR" sz="1800" i="1" u="sng" dirty="0" smtClean="0"/>
              <a:t>Χημική σύσταση νερού:</a:t>
            </a:r>
            <a:r>
              <a:rPr lang="el-GR" sz="1800" dirty="0" smtClean="0"/>
              <a:t> χλωριούχους, θειούχους, ιωδιούχους, ραδιενεργούς.</a:t>
            </a:r>
            <a:endParaRPr lang="el-GR" sz="1800" i="1" u="sng" dirty="0"/>
          </a:p>
          <a:p>
            <a:pPr algn="just"/>
            <a:endParaRPr lang="el-GR" sz="1800" dirty="0"/>
          </a:p>
          <a:p>
            <a:pPr algn="just"/>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82504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60648"/>
            <a:ext cx="8183880" cy="936104"/>
          </a:xfrm>
        </p:spPr>
        <p:txBody>
          <a:bodyPr>
            <a:normAutofit/>
          </a:bodyPr>
          <a:lstStyle/>
          <a:p>
            <a:pPr algn="ctr"/>
            <a:r>
              <a:rPr lang="el-GR" sz="2600" dirty="0" smtClean="0"/>
              <a:t>Μηχανισμός δράσης</a:t>
            </a:r>
            <a:endParaRPr lang="el-GR" sz="2600" dirty="0"/>
          </a:p>
        </p:txBody>
      </p:sp>
      <p:sp>
        <p:nvSpPr>
          <p:cNvPr id="3" name="Θέση περιεχομένου 2"/>
          <p:cNvSpPr>
            <a:spLocks noGrp="1"/>
          </p:cNvSpPr>
          <p:nvPr>
            <p:ph idx="1"/>
          </p:nvPr>
        </p:nvSpPr>
        <p:spPr>
          <a:xfrm>
            <a:off x="323528" y="1312208"/>
            <a:ext cx="8183880" cy="4432536"/>
          </a:xfrm>
        </p:spPr>
        <p:txBody>
          <a:bodyPr>
            <a:normAutofit/>
          </a:bodyPr>
          <a:lstStyle/>
          <a:p>
            <a:pPr algn="just"/>
            <a:r>
              <a:rPr lang="el-GR" sz="1800" dirty="0" smtClean="0"/>
              <a:t>Ο μηχανισμός δράσης έχει δυο συνιστώσες:</a:t>
            </a:r>
          </a:p>
          <a:p>
            <a:pPr marL="0" indent="0" algn="just">
              <a:buNone/>
            </a:pPr>
            <a:endParaRPr lang="el-GR" sz="1800" dirty="0" smtClean="0"/>
          </a:p>
          <a:p>
            <a:pPr algn="just"/>
            <a:r>
              <a:rPr lang="el-GR" sz="1800" dirty="0" smtClean="0"/>
              <a:t>Α) Τοπική επίδραση στην επιφάνεια του δέρματος.</a:t>
            </a:r>
          </a:p>
          <a:p>
            <a:pPr algn="just"/>
            <a:endParaRPr lang="el-GR" sz="1800" dirty="0"/>
          </a:p>
          <a:p>
            <a:pPr algn="just"/>
            <a:r>
              <a:rPr lang="el-GR" sz="1800" dirty="0" smtClean="0"/>
              <a:t>Β) Γενικές δράσεις του πηλού σε διάφορες λειτουργίες του οργανισμού που οφείλονται σε ουσίες που εισέρχονται μέσω του δέρματος στους ιστούς του ανθρωπίνου σώματος.</a:t>
            </a:r>
          </a:p>
          <a:p>
            <a:pPr algn="just"/>
            <a:endParaRPr lang="el-GR" sz="1800" dirty="0"/>
          </a:p>
          <a:p>
            <a:pPr algn="just"/>
            <a:r>
              <a:rPr lang="el-GR" sz="1800" dirty="0" smtClean="0"/>
              <a:t>Τα αποτελέσματα οφείλονται σε 3 παράγοντες: μηχανικό, θερμικό, χημικό.</a:t>
            </a:r>
          </a:p>
          <a:p>
            <a:pPr algn="just"/>
            <a:endParaRPr lang="el-GR" sz="1800" dirty="0"/>
          </a:p>
          <a:p>
            <a:pPr algn="just"/>
            <a:endParaRPr lang="en-US"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253890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60648"/>
            <a:ext cx="8183880" cy="640981"/>
          </a:xfrm>
        </p:spPr>
        <p:txBody>
          <a:bodyPr>
            <a:normAutofit/>
          </a:bodyPr>
          <a:lstStyle/>
          <a:p>
            <a:pPr algn="ctr"/>
            <a:r>
              <a:rPr lang="el-GR" sz="2600" dirty="0" smtClean="0">
                <a:solidFill>
                  <a:srgbClr val="F07F09">
                    <a:tint val="88000"/>
                    <a:satMod val="150000"/>
                  </a:srgbClr>
                </a:solidFill>
              </a:rPr>
              <a:t>Ενδείξεις</a:t>
            </a:r>
            <a:endParaRPr lang="el-GR" sz="3200" dirty="0"/>
          </a:p>
        </p:txBody>
      </p:sp>
      <p:sp>
        <p:nvSpPr>
          <p:cNvPr id="3" name="Θέση περιεχομένου 2"/>
          <p:cNvSpPr>
            <a:spLocks noGrp="1"/>
          </p:cNvSpPr>
          <p:nvPr>
            <p:ph idx="1"/>
          </p:nvPr>
        </p:nvSpPr>
        <p:spPr>
          <a:xfrm>
            <a:off x="323528" y="901629"/>
            <a:ext cx="8183880" cy="4843115"/>
          </a:xfrm>
        </p:spPr>
        <p:txBody>
          <a:bodyPr>
            <a:normAutofit lnSpcReduction="10000"/>
          </a:bodyPr>
          <a:lstStyle/>
          <a:p>
            <a:pPr algn="just"/>
            <a:r>
              <a:rPr lang="el-GR" sz="1800" dirty="0" smtClean="0"/>
              <a:t>Ρευματικά νοσήματα (φλεγμονώδεις αρθροπάθειες, αρθρίτιδες και άλλα)</a:t>
            </a:r>
          </a:p>
          <a:p>
            <a:pPr algn="just"/>
            <a:endParaRPr lang="el-GR" sz="1800" dirty="0"/>
          </a:p>
          <a:p>
            <a:pPr algn="just"/>
            <a:r>
              <a:rPr lang="el-GR" sz="1800" dirty="0" smtClean="0"/>
              <a:t>Τραύματα του </a:t>
            </a:r>
            <a:r>
              <a:rPr lang="el-GR" sz="1800" dirty="0" err="1" smtClean="0"/>
              <a:t>μυοσκελετικού</a:t>
            </a:r>
            <a:r>
              <a:rPr lang="el-GR" sz="1800" dirty="0" smtClean="0"/>
              <a:t> (διαστρέμματα, αιματώματα, κατάγματα)</a:t>
            </a:r>
          </a:p>
          <a:p>
            <a:pPr algn="just"/>
            <a:endParaRPr lang="el-GR" sz="1800" dirty="0"/>
          </a:p>
          <a:p>
            <a:pPr algn="just"/>
            <a:r>
              <a:rPr lang="el-GR" sz="1800" dirty="0" smtClean="0"/>
              <a:t>Παθήσεις του νευρικού συστήματος (νευραλγίες)</a:t>
            </a:r>
          </a:p>
          <a:p>
            <a:pPr algn="just"/>
            <a:endParaRPr lang="el-GR" sz="1800" dirty="0"/>
          </a:p>
          <a:p>
            <a:pPr algn="just"/>
            <a:r>
              <a:rPr lang="el-GR" sz="1800" dirty="0" smtClean="0"/>
              <a:t>Δερματοπάθειες (κοινή ακμή, έκζεμα, δερματίτιδα, ψωρίαση)</a:t>
            </a:r>
          </a:p>
          <a:p>
            <a:pPr algn="just"/>
            <a:endParaRPr lang="el-GR" sz="1800" dirty="0"/>
          </a:p>
          <a:p>
            <a:pPr algn="just"/>
            <a:r>
              <a:rPr lang="el-GR" sz="1800" dirty="0" smtClean="0"/>
              <a:t>Γυναικολογικές παθήσεις</a:t>
            </a:r>
          </a:p>
          <a:p>
            <a:pPr algn="just"/>
            <a:endParaRPr lang="el-GR" sz="1800" dirty="0"/>
          </a:p>
          <a:p>
            <a:pPr algn="just"/>
            <a:r>
              <a:rPr lang="el-GR" sz="1800" dirty="0" smtClean="0"/>
              <a:t>Βελτίωση όψης του δέρματος (ελαστικότητα, σχηματισμό ρυτίδων)</a:t>
            </a:r>
          </a:p>
          <a:p>
            <a:pPr algn="just"/>
            <a:endParaRPr lang="el-GR" sz="1800" dirty="0"/>
          </a:p>
          <a:p>
            <a:pPr algn="just"/>
            <a:r>
              <a:rPr lang="el-GR" sz="1800" dirty="0" smtClean="0"/>
              <a:t>Βελτίωση κυκλοφορίας αίματος (προλαμβάνει τη δημιουργία οιδημάτων, αυξάνει τη ταχύτητα αποβολής τοξινών, συμβάλλει στην πρόληψη της κυτταρίτιδας)</a:t>
            </a:r>
          </a:p>
          <a:p>
            <a:pPr algn="just"/>
            <a:endParaRPr lang="el-GR" sz="1800" dirty="0"/>
          </a:p>
          <a:p>
            <a:pPr algn="just"/>
            <a:endParaRPr lang="el-GR" sz="1800" dirty="0" smtClean="0"/>
          </a:p>
          <a:p>
            <a:pPr algn="just"/>
            <a:endParaRPr lang="el-GR" sz="1800" dirty="0"/>
          </a:p>
          <a:p>
            <a:pPr algn="just"/>
            <a:endParaRPr lang="el-GR" sz="1800" dirty="0" smtClean="0"/>
          </a:p>
          <a:p>
            <a:pPr marL="514350" indent="-514350">
              <a:buFont typeface="+mj-lt"/>
              <a:buAutoNum type="arabicPeriod"/>
            </a:pPr>
            <a:endParaRPr lang="el-GR" dirty="0" smtClean="0"/>
          </a:p>
          <a:p>
            <a:pPr marL="514350" indent="-514350">
              <a:buFont typeface="+mj-lt"/>
              <a:buAutoNum type="arabicPeriod"/>
            </a:pPr>
            <a:endParaRPr lang="el-GR" dirty="0" smtClean="0"/>
          </a:p>
          <a:p>
            <a:pPr marL="514350" indent="-514350">
              <a:buFont typeface="+mj-lt"/>
              <a:buAutoNum type="arabicPeriod"/>
            </a:pPr>
            <a:endParaRPr lang="el-GR" dirty="0" smtClean="0"/>
          </a:p>
          <a:p>
            <a:endParaRPr lang="el-GR" dirty="0"/>
          </a:p>
          <a:p>
            <a:pPr marL="0" indent="0">
              <a:buNone/>
            </a:pPr>
            <a:endParaRPr lang="en-US"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675871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Αντενδείξεις</a:t>
            </a:r>
            <a:endParaRPr lang="el-GR" sz="2700" dirty="0"/>
          </a:p>
        </p:txBody>
      </p:sp>
      <p:sp>
        <p:nvSpPr>
          <p:cNvPr id="3" name="Θέση περιεχομένου 2"/>
          <p:cNvSpPr>
            <a:spLocks noGrp="1"/>
          </p:cNvSpPr>
          <p:nvPr>
            <p:ph idx="1"/>
          </p:nvPr>
        </p:nvSpPr>
        <p:spPr>
          <a:xfrm>
            <a:off x="539552" y="980728"/>
            <a:ext cx="8183880" cy="5196064"/>
          </a:xfrm>
        </p:spPr>
        <p:txBody>
          <a:bodyPr>
            <a:normAutofit/>
          </a:bodyPr>
          <a:lstStyle/>
          <a:p>
            <a:pPr algn="just"/>
            <a:r>
              <a:rPr lang="el-GR" sz="1800" dirty="0" smtClean="0"/>
              <a:t>Βαριές καρδιοπάθειες</a:t>
            </a:r>
          </a:p>
          <a:p>
            <a:pPr algn="just"/>
            <a:endParaRPr lang="el-GR" sz="1800" dirty="0"/>
          </a:p>
          <a:p>
            <a:pPr algn="just"/>
            <a:r>
              <a:rPr lang="el-GR" sz="1800" dirty="0" smtClean="0"/>
              <a:t>Χρόνιες παθήσεις (σε περίοδο έξαρσης)</a:t>
            </a:r>
          </a:p>
          <a:p>
            <a:pPr algn="just"/>
            <a:endParaRPr lang="el-GR" sz="1800" dirty="0"/>
          </a:p>
          <a:p>
            <a:pPr algn="just"/>
            <a:r>
              <a:rPr lang="el-GR" sz="1800" dirty="0" smtClean="0"/>
              <a:t>Οξείες φλεγμονές</a:t>
            </a:r>
          </a:p>
          <a:p>
            <a:pPr algn="just"/>
            <a:endParaRPr lang="el-GR" sz="1800" dirty="0"/>
          </a:p>
          <a:p>
            <a:pPr algn="just"/>
            <a:r>
              <a:rPr lang="el-GR" sz="1800" dirty="0" smtClean="0"/>
              <a:t>Εμπύρετες καταστάσεις</a:t>
            </a:r>
          </a:p>
          <a:p>
            <a:pPr algn="just"/>
            <a:endParaRPr lang="el-GR" sz="1800" dirty="0"/>
          </a:p>
          <a:p>
            <a:pPr algn="just"/>
            <a:r>
              <a:rPr lang="el-GR" sz="1800" dirty="0" smtClean="0"/>
              <a:t>Κάποιες δερματοπάθειες</a:t>
            </a:r>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4892727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Αποτε</a:t>
            </a:r>
            <a:r>
              <a:rPr lang="el-GR" sz="2700" dirty="0" smtClean="0">
                <a:solidFill>
                  <a:srgbClr val="F07F09">
                    <a:tint val="88000"/>
                    <a:satMod val="150000"/>
                  </a:srgbClr>
                </a:solidFill>
              </a:rPr>
              <a:t>λέσματα</a:t>
            </a:r>
            <a:endParaRPr lang="el-GR" sz="2700" dirty="0"/>
          </a:p>
        </p:txBody>
      </p:sp>
      <p:sp>
        <p:nvSpPr>
          <p:cNvPr id="3" name="Θέση περιεχομένου 2"/>
          <p:cNvSpPr>
            <a:spLocks noGrp="1"/>
          </p:cNvSpPr>
          <p:nvPr>
            <p:ph idx="1"/>
          </p:nvPr>
        </p:nvSpPr>
        <p:spPr>
          <a:xfrm>
            <a:off x="539552" y="980728"/>
            <a:ext cx="8183880" cy="5196064"/>
          </a:xfrm>
        </p:spPr>
        <p:txBody>
          <a:bodyPr>
            <a:normAutofit/>
          </a:bodyPr>
          <a:lstStyle/>
          <a:p>
            <a:pPr algn="just"/>
            <a:r>
              <a:rPr lang="el-GR" sz="1800" dirty="0" smtClean="0"/>
              <a:t>Αύξηση της θερμοκρασίας του δέρματος</a:t>
            </a:r>
          </a:p>
          <a:p>
            <a:pPr algn="just"/>
            <a:endParaRPr lang="el-GR" sz="1800" dirty="0"/>
          </a:p>
          <a:p>
            <a:pPr algn="just"/>
            <a:r>
              <a:rPr lang="el-GR" sz="1800" dirty="0" smtClean="0"/>
              <a:t>Αύξηση της ηλεκτρικής αγωγιμότητας των κυττάρων και ιστών</a:t>
            </a:r>
          </a:p>
          <a:p>
            <a:pPr algn="just"/>
            <a:endParaRPr lang="el-GR" sz="1800" dirty="0"/>
          </a:p>
          <a:p>
            <a:pPr algn="just"/>
            <a:r>
              <a:rPr lang="el-GR" sz="1800" dirty="0" smtClean="0"/>
              <a:t>Μεταβολές της δυναμικότητας της κυτταρικής μεμβράνης</a:t>
            </a:r>
          </a:p>
          <a:p>
            <a:pPr algn="just"/>
            <a:endParaRPr lang="el-GR" sz="1800" dirty="0"/>
          </a:p>
          <a:p>
            <a:pPr algn="just"/>
            <a:r>
              <a:rPr lang="el-GR" sz="1800" dirty="0" smtClean="0"/>
              <a:t>Υπεραιμία τριχοειδών</a:t>
            </a:r>
          </a:p>
          <a:p>
            <a:pPr algn="just"/>
            <a:endParaRPr lang="el-GR" sz="1800" dirty="0"/>
          </a:p>
          <a:p>
            <a:pPr algn="just"/>
            <a:r>
              <a:rPr lang="el-GR" sz="1800" dirty="0" smtClean="0"/>
              <a:t>Ενεργοποίηση ιδρωτοποιών αδένων</a:t>
            </a:r>
          </a:p>
          <a:p>
            <a:pPr algn="just"/>
            <a:endParaRPr lang="el-GR" sz="1800" dirty="0"/>
          </a:p>
          <a:p>
            <a:pPr algn="just"/>
            <a:r>
              <a:rPr lang="el-GR" sz="1800" dirty="0" smtClean="0"/>
              <a:t>Ενεργοποίηση ενζύμων και ορμονών</a:t>
            </a:r>
          </a:p>
          <a:p>
            <a:pPr algn="just"/>
            <a:endParaRPr lang="el-GR" sz="1800" dirty="0"/>
          </a:p>
          <a:p>
            <a:pPr algn="just"/>
            <a:r>
              <a:rPr lang="el-GR" sz="1800" dirty="0" smtClean="0"/>
              <a:t>Δράση σε όλα τα συστήματα του οργανισμού</a:t>
            </a:r>
          </a:p>
          <a:p>
            <a:pPr algn="just"/>
            <a:endParaRPr lang="el-GR" sz="1800" dirty="0"/>
          </a:p>
          <a:p>
            <a:pPr algn="just"/>
            <a:r>
              <a:rPr lang="el-GR" sz="1800" dirty="0" smtClean="0"/>
              <a:t>Δράση στο μεταβολισμό</a:t>
            </a:r>
          </a:p>
          <a:p>
            <a:pPr algn="just"/>
            <a:endParaRPr lang="el-GR" sz="1800" dirty="0"/>
          </a:p>
          <a:p>
            <a:pPr marL="0" indent="0" algn="just">
              <a:buNone/>
            </a:pPr>
            <a:endParaRPr lang="el-GR" sz="1800" dirty="0" smtClean="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692064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Εφαρμογή (ενδεικτικό πρωτόκολλο)</a:t>
            </a:r>
            <a:endParaRPr lang="el-GR" sz="2700" dirty="0"/>
          </a:p>
        </p:txBody>
      </p:sp>
      <p:sp>
        <p:nvSpPr>
          <p:cNvPr id="3" name="Θέση περιεχομένου 2"/>
          <p:cNvSpPr>
            <a:spLocks noGrp="1"/>
          </p:cNvSpPr>
          <p:nvPr>
            <p:ph idx="1"/>
          </p:nvPr>
        </p:nvSpPr>
        <p:spPr>
          <a:xfrm>
            <a:off x="539552" y="980728"/>
            <a:ext cx="8183880" cy="5196064"/>
          </a:xfrm>
        </p:spPr>
        <p:txBody>
          <a:bodyPr>
            <a:normAutofit/>
          </a:bodyPr>
          <a:lstStyle/>
          <a:p>
            <a:pPr algn="just"/>
            <a:r>
              <a:rPr lang="el-GR" sz="1800" dirty="0" smtClean="0"/>
              <a:t>Η εφαρμογή μπορεί να είναι ολική ή μερική, με </a:t>
            </a:r>
            <a:r>
              <a:rPr lang="el-GR" sz="1800" dirty="0" err="1" smtClean="0"/>
              <a:t>εμβάπτυνση</a:t>
            </a:r>
            <a:r>
              <a:rPr lang="el-GR" sz="1800" dirty="0" smtClean="0"/>
              <a:t> του σώματος ή με επάλειψη. Η διάρκεια της θεραπείας είναι περίπου 15 -20 λεπτά σε 12 – 15 συνεδρίες. Η αφαίρεση καλό θα είναι να γίνεται με ιαματικό νερό.</a:t>
            </a:r>
          </a:p>
          <a:p>
            <a:pPr algn="just"/>
            <a:endParaRPr lang="el-GR" sz="1800" dirty="0"/>
          </a:p>
          <a:p>
            <a:pPr algn="just"/>
            <a:r>
              <a:rPr lang="el-GR" sz="1800" dirty="0" smtClean="0"/>
              <a:t>Απολέπιση</a:t>
            </a:r>
          </a:p>
          <a:p>
            <a:pPr algn="just"/>
            <a:endParaRPr lang="el-GR" sz="1800" dirty="0"/>
          </a:p>
          <a:p>
            <a:pPr algn="just"/>
            <a:r>
              <a:rPr lang="el-GR" sz="1800" dirty="0" smtClean="0"/>
              <a:t>Μάλαξη</a:t>
            </a:r>
          </a:p>
          <a:p>
            <a:pPr algn="just"/>
            <a:endParaRPr lang="el-GR" sz="1800" dirty="0"/>
          </a:p>
          <a:p>
            <a:pPr algn="just"/>
            <a:r>
              <a:rPr lang="el-GR" sz="1800" dirty="0" smtClean="0"/>
              <a:t>Μάσκα με πηλό</a:t>
            </a:r>
          </a:p>
          <a:p>
            <a:pPr algn="just"/>
            <a:endParaRPr lang="el-GR" sz="1800" dirty="0"/>
          </a:p>
          <a:p>
            <a:pPr algn="just"/>
            <a:r>
              <a:rPr lang="el-GR" sz="1800" dirty="0" smtClean="0"/>
              <a:t>Αφαίρεση μάσκας με ιαματικό νερό</a:t>
            </a:r>
          </a:p>
          <a:p>
            <a:pPr algn="just"/>
            <a:endParaRPr lang="el-GR" sz="1800" dirty="0"/>
          </a:p>
          <a:p>
            <a:pPr algn="just"/>
            <a:r>
              <a:rPr lang="el-GR" sz="1800" dirty="0" smtClean="0"/>
              <a:t>Τελική κρέμα</a:t>
            </a:r>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3186227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400" dirty="0" smtClean="0">
                <a:solidFill>
                  <a:srgbClr val="F07F09">
                    <a:tint val="88000"/>
                    <a:satMod val="150000"/>
                  </a:srgbClr>
                </a:solidFill>
              </a:rPr>
              <a:t>Βιβλιογραφία</a:t>
            </a:r>
            <a:endParaRPr lang="el-GR" sz="2400" dirty="0"/>
          </a:p>
        </p:txBody>
      </p:sp>
      <p:sp>
        <p:nvSpPr>
          <p:cNvPr id="3" name="Θέση περιεχομένου 2"/>
          <p:cNvSpPr>
            <a:spLocks noGrp="1"/>
          </p:cNvSpPr>
          <p:nvPr>
            <p:ph idx="1"/>
          </p:nvPr>
        </p:nvSpPr>
        <p:spPr>
          <a:xfrm>
            <a:off x="539552" y="1196752"/>
            <a:ext cx="8183880" cy="4980040"/>
          </a:xfrm>
        </p:spPr>
        <p:txBody>
          <a:bodyPr>
            <a:normAutofit/>
          </a:bodyPr>
          <a:lstStyle/>
          <a:p>
            <a:pPr algn="just"/>
            <a:r>
              <a:rPr lang="el-GR" sz="1800" dirty="0" smtClean="0"/>
              <a:t>Βλαχόπουλος </a:t>
            </a:r>
            <a:r>
              <a:rPr lang="el-GR" sz="1800" dirty="0"/>
              <a:t>Σ. Αισθητική σώματος. Αθήνα, </a:t>
            </a:r>
            <a:r>
              <a:rPr lang="el-GR" sz="1800" dirty="0" smtClean="0"/>
              <a:t>Εκδόσεις </a:t>
            </a:r>
            <a:r>
              <a:rPr lang="el-GR" sz="1800" dirty="0" err="1" smtClean="0"/>
              <a:t>Καύκας</a:t>
            </a:r>
            <a:r>
              <a:rPr lang="el-GR" sz="1800" dirty="0" smtClean="0"/>
              <a:t> , 2010</a:t>
            </a:r>
            <a:endParaRPr lang="el-GR" sz="1800" dirty="0"/>
          </a:p>
          <a:p>
            <a:pPr marL="0" indent="0" algn="just">
              <a:buNone/>
            </a:pPr>
            <a:endParaRPr lang="el-GR" sz="1800" dirty="0"/>
          </a:p>
          <a:p>
            <a:pPr algn="just"/>
            <a:r>
              <a:rPr lang="el-GR" sz="1800" dirty="0" err="1" smtClean="0"/>
              <a:t>Πλέσσας</a:t>
            </a:r>
            <a:r>
              <a:rPr lang="en-US" sz="1800" dirty="0" smtClean="0"/>
              <a:t> </a:t>
            </a:r>
            <a:r>
              <a:rPr lang="el-GR" sz="1800" dirty="0" smtClean="0"/>
              <a:t>Σ</a:t>
            </a:r>
            <a:r>
              <a:rPr lang="en-US" sz="1800" dirty="0" smtClean="0"/>
              <a:t>.</a:t>
            </a:r>
            <a:r>
              <a:rPr lang="el-GR" sz="1800" dirty="0" smtClean="0"/>
              <a:t>, </a:t>
            </a:r>
            <a:r>
              <a:rPr lang="el-GR" sz="1800" dirty="0" err="1"/>
              <a:t>Κίντζιου</a:t>
            </a:r>
            <a:r>
              <a:rPr lang="el-GR" sz="1800" dirty="0"/>
              <a:t> Ε. Παχυσαρκία και Κυτταρίτιδα. </a:t>
            </a:r>
            <a:r>
              <a:rPr lang="el-GR" sz="1800" dirty="0" smtClean="0"/>
              <a:t>Αθήνα,</a:t>
            </a:r>
            <a:r>
              <a:rPr lang="en-US" sz="1800" dirty="0" smtClean="0"/>
              <a:t> </a:t>
            </a:r>
            <a:r>
              <a:rPr lang="el-GR" sz="1800" dirty="0" smtClean="0"/>
              <a:t>Εκδόσεις </a:t>
            </a:r>
            <a:r>
              <a:rPr lang="el-GR" sz="1800" dirty="0" err="1"/>
              <a:t>Φάρμακον</a:t>
            </a:r>
            <a:r>
              <a:rPr lang="el-GR" sz="1800" dirty="0"/>
              <a:t> Τύπος, 2007.</a:t>
            </a:r>
            <a:endParaRPr lang="el-GR" sz="1800" dirty="0"/>
          </a:p>
          <a:p>
            <a:pPr marL="0" indent="0" algn="just">
              <a:buNone/>
            </a:pPr>
            <a:endParaRPr lang="el-GR" sz="1800" dirty="0" smtClean="0"/>
          </a:p>
          <a:p>
            <a:pPr algn="just"/>
            <a:endParaRPr lang="el-GR" sz="1800" dirty="0"/>
          </a:p>
          <a:p>
            <a:pPr algn="just"/>
            <a:endParaRPr lang="el-GR" sz="1800" b="1"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201143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08920"/>
            <a:ext cx="8183880" cy="1051560"/>
          </a:xfrm>
        </p:spPr>
        <p:txBody>
          <a:bodyPr>
            <a:normAutofit fontScale="90000"/>
          </a:bodyPr>
          <a:lstStyle/>
          <a:p>
            <a:pPr algn="ctr"/>
            <a:r>
              <a:rPr lang="el-GR" dirty="0"/>
              <a:t>ΕΥΧΑΡΙΣΤΩ ΓΙΑ ΤΗ ΠΡΟΣΟΧΗ ΣΑΣ!</a:t>
            </a:r>
          </a:p>
        </p:txBody>
      </p:sp>
      <p:sp>
        <p:nvSpPr>
          <p:cNvPr id="3" name="Footer Placeholder 2"/>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864205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8183880" cy="1051560"/>
          </a:xfrm>
        </p:spPr>
        <p:txBody>
          <a:bodyPr>
            <a:normAutofit/>
          </a:bodyPr>
          <a:lstStyle/>
          <a:p>
            <a:pPr algn="ctr"/>
            <a:r>
              <a:rPr lang="el-GR" sz="3200" dirty="0" smtClean="0"/>
              <a:t>Τι είναι η </a:t>
            </a:r>
            <a:r>
              <a:rPr lang="el-GR" sz="3200" dirty="0" err="1" smtClean="0"/>
              <a:t>βοτανοθεραπεία</a:t>
            </a:r>
            <a:r>
              <a:rPr lang="el-GR" sz="3200" dirty="0" smtClean="0"/>
              <a:t>;</a:t>
            </a:r>
            <a:endParaRPr lang="el-GR" sz="3200" dirty="0"/>
          </a:p>
        </p:txBody>
      </p:sp>
      <p:sp>
        <p:nvSpPr>
          <p:cNvPr id="3" name="Θέση περιεχομένου 2"/>
          <p:cNvSpPr>
            <a:spLocks noGrp="1"/>
          </p:cNvSpPr>
          <p:nvPr>
            <p:ph idx="1"/>
          </p:nvPr>
        </p:nvSpPr>
        <p:spPr>
          <a:xfrm>
            <a:off x="467544" y="1412776"/>
            <a:ext cx="8183880" cy="4608512"/>
          </a:xfrm>
        </p:spPr>
        <p:txBody>
          <a:bodyPr>
            <a:normAutofit/>
          </a:bodyPr>
          <a:lstStyle/>
          <a:p>
            <a:pPr algn="just"/>
            <a:r>
              <a:rPr lang="el-GR" sz="1800" dirty="0" err="1" smtClean="0"/>
              <a:t>Βοτανοθεραπεία</a:t>
            </a:r>
            <a:r>
              <a:rPr lang="el-GR" sz="1800" dirty="0" smtClean="0"/>
              <a:t> </a:t>
            </a:r>
            <a:r>
              <a:rPr lang="el-GR" sz="1800" dirty="0"/>
              <a:t>είναι η χρήση των βοτάνων για θεραπευτικούς σκοπούς. Τα φυτά έχουν χρησιμοποιηθεί ως βάση ιατρικών θεραπειών για μεγάλο διάστημα της ανθρώπινης ιστορίας και πολλές από τις μεθόδους της παραδοσιακής ιατρικής εξακολουθούν να εφαρμόζονται ευρέως έως και σήμερα</a:t>
            </a:r>
            <a:r>
              <a:rPr lang="el-GR" sz="1800" dirty="0" smtClean="0"/>
              <a:t>.</a:t>
            </a:r>
          </a:p>
          <a:p>
            <a:pPr algn="just"/>
            <a:endParaRPr lang="el-GR" sz="1800" dirty="0" smtClean="0"/>
          </a:p>
          <a:p>
            <a:pPr algn="just"/>
            <a:r>
              <a:rPr lang="el-GR" sz="1800" dirty="0"/>
              <a:t>Στην αρχαιότητα, βότανα αποκαλούσαν όλα τα φαρμακευτικά φυτά που κατά τη μάσηση παρουσίαζαν πικράδα, γλυκάδα ή και αρωματική γεύση. Τις ιδιότητες αυτές οι πρώτοι άνθρωποι τις απέδιδαν σε μαγικές ικανότητες που είχαν τη δύναμη, όταν εισέλθουν στον οργανισμό ενός πάσχοντος, να τον ανακουφίσουν η και να τον θεραπεύσουν από οποιαδήποτε αρρώστια.</a:t>
            </a:r>
            <a:endParaRPr lang="el-GR" sz="1800" dirty="0" smtClean="0"/>
          </a:p>
          <a:p>
            <a:pPr marL="0" indent="0" algn="just">
              <a:buNone/>
            </a:pPr>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04837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8183880" cy="648072"/>
          </a:xfrm>
        </p:spPr>
        <p:txBody>
          <a:bodyPr>
            <a:normAutofit/>
          </a:bodyPr>
          <a:lstStyle/>
          <a:p>
            <a:pPr algn="ctr"/>
            <a:r>
              <a:rPr lang="el-GR" sz="3200" dirty="0" smtClean="0"/>
              <a:t>Τρόποι χρήσης</a:t>
            </a:r>
            <a:endParaRPr lang="el-GR" sz="3200" dirty="0"/>
          </a:p>
        </p:txBody>
      </p:sp>
      <p:sp>
        <p:nvSpPr>
          <p:cNvPr id="3" name="Θέση περιεχομένου 2"/>
          <p:cNvSpPr>
            <a:spLocks noGrp="1"/>
          </p:cNvSpPr>
          <p:nvPr>
            <p:ph idx="1"/>
          </p:nvPr>
        </p:nvSpPr>
        <p:spPr>
          <a:xfrm>
            <a:off x="467544" y="1124744"/>
            <a:ext cx="8183880" cy="4896544"/>
          </a:xfrm>
        </p:spPr>
        <p:txBody>
          <a:bodyPr>
            <a:normAutofit/>
          </a:bodyPr>
          <a:lstStyle/>
          <a:p>
            <a:pPr marL="0" indent="0" algn="just">
              <a:buNone/>
            </a:pPr>
            <a:r>
              <a:rPr lang="el-GR" sz="1800" dirty="0" smtClean="0"/>
              <a:t>Οι βασικότεροι τρόποι για να αξιοποιηθούν οι θεραπευτικές ιδιότητες των βοτάνων είναι:</a:t>
            </a:r>
          </a:p>
          <a:p>
            <a:pPr algn="just"/>
            <a:r>
              <a:rPr lang="el-GR" sz="1800" i="1" u="sng" dirty="0" smtClean="0"/>
              <a:t>Αφέψημα:</a:t>
            </a:r>
            <a:r>
              <a:rPr lang="el-GR" sz="1800" dirty="0" smtClean="0"/>
              <a:t> βράζουμε το φυτό μαζί με το νερό για 10-15 λεπτά συνήθως σκληρά τμήματα του φυτού όπως κοτσάνια, σπόροι, ρίζες και φλούδες.</a:t>
            </a:r>
          </a:p>
          <a:p>
            <a:pPr marL="0" indent="0" algn="just">
              <a:buNone/>
            </a:pPr>
            <a:endParaRPr lang="el-GR" sz="1800" dirty="0" smtClean="0"/>
          </a:p>
          <a:p>
            <a:pPr algn="just"/>
            <a:r>
              <a:rPr lang="el-GR" sz="1800" i="1" u="sng" dirty="0" smtClean="0"/>
              <a:t>Έγχυμα:</a:t>
            </a:r>
            <a:r>
              <a:rPr lang="el-GR" sz="1800" dirty="0" smtClean="0"/>
              <a:t> βράζουμε το νερό και στη συνέχεια ρίχνουμε το φυτό σταματώντας το βρασμό, το αφήνουμε για 10 -15 λεπτά σκεπασμένο. Συνήθως χρησιμοποιούμε τα ευαίσθητα μέρη των φυτών όπως φύλλα και άνθη.</a:t>
            </a:r>
          </a:p>
          <a:p>
            <a:pPr marL="0" indent="0" algn="just">
              <a:buNone/>
            </a:pPr>
            <a:endParaRPr lang="el-GR" sz="1800" dirty="0" smtClean="0"/>
          </a:p>
          <a:p>
            <a:pPr algn="just"/>
            <a:r>
              <a:rPr lang="el-GR" sz="1800" i="1" u="sng" dirty="0" err="1" smtClean="0"/>
              <a:t>Έμβρεγμα</a:t>
            </a:r>
            <a:r>
              <a:rPr lang="el-GR" sz="1800" i="1" u="sng" dirty="0" smtClean="0"/>
              <a:t>:</a:t>
            </a:r>
            <a:r>
              <a:rPr lang="el-GR" sz="1800" dirty="0" smtClean="0"/>
              <a:t> Μουλιάζουμε το φυτό σε κρύο νερό για αρκετές ώρες στον ήλιο.</a:t>
            </a:r>
          </a:p>
          <a:p>
            <a:pPr marL="0" indent="0" algn="just">
              <a:buNone/>
            </a:pPr>
            <a:endParaRPr lang="el-GR" sz="1800" dirty="0" smtClean="0"/>
          </a:p>
          <a:p>
            <a:pPr algn="just"/>
            <a:r>
              <a:rPr lang="el-GR" sz="1800" i="1" u="sng" dirty="0" smtClean="0"/>
              <a:t>Βάμμα:</a:t>
            </a:r>
            <a:r>
              <a:rPr lang="el-GR" sz="1800" dirty="0" smtClean="0"/>
              <a:t> το φυτό μένει για αρκετές μέρες σε καθαρό οινόπνευμα. Χρησιμοποιείται σε σοβαρές περιπτώσεις.</a:t>
            </a:r>
          </a:p>
          <a:p>
            <a:pPr algn="just"/>
            <a:endParaRPr lang="el-GR" sz="1800" dirty="0" smtClean="0"/>
          </a:p>
          <a:p>
            <a:pPr marL="0" indent="0" algn="just">
              <a:buNone/>
            </a:pPr>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89560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8183880" cy="720080"/>
          </a:xfrm>
        </p:spPr>
        <p:txBody>
          <a:bodyPr>
            <a:normAutofit/>
          </a:bodyPr>
          <a:lstStyle/>
          <a:p>
            <a:pPr algn="ctr"/>
            <a:r>
              <a:rPr lang="el-GR" sz="3200" dirty="0" smtClean="0"/>
              <a:t>Τρόποι χρήσης</a:t>
            </a:r>
            <a:endParaRPr lang="el-GR" sz="3200" dirty="0"/>
          </a:p>
        </p:txBody>
      </p:sp>
      <p:sp>
        <p:nvSpPr>
          <p:cNvPr id="3" name="Θέση περιεχομένου 2"/>
          <p:cNvSpPr>
            <a:spLocks noGrp="1"/>
          </p:cNvSpPr>
          <p:nvPr>
            <p:ph idx="1"/>
          </p:nvPr>
        </p:nvSpPr>
        <p:spPr>
          <a:xfrm>
            <a:off x="467544" y="1052736"/>
            <a:ext cx="8183880" cy="4968552"/>
          </a:xfrm>
        </p:spPr>
        <p:txBody>
          <a:bodyPr>
            <a:normAutofit fontScale="92500" lnSpcReduction="20000"/>
          </a:bodyPr>
          <a:lstStyle/>
          <a:p>
            <a:pPr algn="just"/>
            <a:r>
              <a:rPr lang="el-GR" sz="1800" i="1" u="sng" dirty="0" smtClean="0"/>
              <a:t>Επίθεμα (Κομπρέσες):</a:t>
            </a:r>
            <a:r>
              <a:rPr lang="el-GR" sz="1800" dirty="0" smtClean="0"/>
              <a:t> βουτάμε ένα κομμάτι ύφασμα ή βαμβάκι σε έγχυμα, αφέψημα ή βάμμα βοτάνου και το τοποθετούμε στην πάσχουσα περιοχή.</a:t>
            </a:r>
          </a:p>
          <a:p>
            <a:pPr marL="0" indent="0" algn="just">
              <a:buNone/>
            </a:pPr>
            <a:endParaRPr lang="el-GR" sz="1800" dirty="0" smtClean="0"/>
          </a:p>
          <a:p>
            <a:pPr algn="just"/>
            <a:r>
              <a:rPr lang="el-GR" sz="1800" i="1" u="sng" dirty="0" smtClean="0"/>
              <a:t>Κατάπλασμα: </a:t>
            </a:r>
            <a:r>
              <a:rPr lang="el-GR" sz="1800" dirty="0" smtClean="0"/>
              <a:t>τοποθετούμε </a:t>
            </a:r>
            <a:r>
              <a:rPr lang="el-GR" sz="1800" dirty="0"/>
              <a:t>το φυτό κατευθείαν πάνω στο δέρμα και το δένουμε με ύφασμα</a:t>
            </a:r>
            <a:r>
              <a:rPr lang="el-GR" sz="1800" dirty="0" smtClean="0"/>
              <a:t>.</a:t>
            </a:r>
          </a:p>
          <a:p>
            <a:pPr marL="0" indent="0" algn="just">
              <a:buNone/>
            </a:pPr>
            <a:endParaRPr lang="el-GR" sz="1800" dirty="0" smtClean="0"/>
          </a:p>
          <a:p>
            <a:pPr algn="just"/>
            <a:r>
              <a:rPr lang="el-GR" sz="1800" i="1" u="sng" dirty="0" smtClean="0"/>
              <a:t>Λουτρό: </a:t>
            </a:r>
            <a:r>
              <a:rPr lang="el-GR" sz="1800" dirty="0" smtClean="0"/>
              <a:t>Μουλιάζουμε τα βότανα σε μεγάλη ποσότητα κρύου νερού. Στη συνέχεια προσθέτουμε αυτό το νερό στο μπάνιο που θα κάνουμε.</a:t>
            </a:r>
          </a:p>
          <a:p>
            <a:pPr algn="just"/>
            <a:endParaRPr lang="el-GR" sz="1800" dirty="0" smtClean="0"/>
          </a:p>
          <a:p>
            <a:pPr algn="just"/>
            <a:r>
              <a:rPr lang="el-GR" sz="1800" i="1" u="sng" dirty="0" smtClean="0"/>
              <a:t>Αλοιφή: </a:t>
            </a:r>
            <a:r>
              <a:rPr lang="el-GR" sz="1800" dirty="0" smtClean="0"/>
              <a:t>Προσθέτουμε σε λιπαρή βάση τα βότανα. Ζεσταίνουμε το μείγμα και στη συνέχεια το αφήνουμε να κρυώσει και την επόμενη μέρα το ξαναζεσταίνουμε και το φιλτράρουμε.</a:t>
            </a:r>
          </a:p>
          <a:p>
            <a:pPr marL="0" indent="0" algn="just">
              <a:buNone/>
            </a:pPr>
            <a:endParaRPr lang="el-GR" sz="1800" dirty="0" smtClean="0"/>
          </a:p>
          <a:p>
            <a:pPr algn="just"/>
            <a:r>
              <a:rPr lang="el-GR" sz="1800" i="1" u="sng" dirty="0" smtClean="0"/>
              <a:t>Λάδι: </a:t>
            </a:r>
            <a:r>
              <a:rPr lang="el-GR" sz="1800" dirty="0" smtClean="0"/>
              <a:t>σε γυάλινα δοχεία προσθέτουμε λάδι κατά προτίμηση ελαιόλαδο και προσθέτουμε τα βότανα. Το αφήνουμε στον ήλιο για 14 μέρες και στη συνέχεια το χρησιμοποιούμε.</a:t>
            </a:r>
          </a:p>
          <a:p>
            <a:pPr marL="0" indent="0" algn="just">
              <a:buNone/>
            </a:pPr>
            <a:endParaRPr lang="el-GR" sz="1800" dirty="0" smtClean="0"/>
          </a:p>
          <a:p>
            <a:pPr algn="just"/>
            <a:r>
              <a:rPr lang="el-GR" sz="1800" i="1" u="sng" dirty="0" smtClean="0"/>
              <a:t>Σκόνη:</a:t>
            </a:r>
            <a:r>
              <a:rPr lang="el-GR" sz="1800" dirty="0" smtClean="0"/>
              <a:t> κονιορτοποιούμε το αποξηραμένο βότανο και το χρησιμοποιούμε ανάλογα με τη χρήση του κάθε βοτάνου. </a:t>
            </a:r>
            <a:endParaRPr lang="el-GR" sz="1800" dirty="0"/>
          </a:p>
          <a:p>
            <a:pPr algn="just"/>
            <a:endParaRPr lang="el-GR" sz="1800" dirty="0" smtClean="0"/>
          </a:p>
          <a:p>
            <a:pPr algn="just"/>
            <a:endParaRPr lang="el-GR" sz="1800" dirty="0" smtClean="0"/>
          </a:p>
          <a:p>
            <a:pPr marL="0" indent="0" algn="just">
              <a:buNone/>
            </a:pPr>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650084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8183880" cy="720080"/>
          </a:xfrm>
        </p:spPr>
        <p:txBody>
          <a:bodyPr>
            <a:normAutofit fontScale="90000"/>
          </a:bodyPr>
          <a:lstStyle/>
          <a:p>
            <a:pPr algn="ctr"/>
            <a:r>
              <a:rPr lang="el-GR" sz="3200" dirty="0" smtClean="0"/>
              <a:t>Βότανα για κυτταρίτιδα - παχυσαρκία</a:t>
            </a:r>
            <a:endParaRPr lang="el-GR" sz="3200" dirty="0"/>
          </a:p>
        </p:txBody>
      </p:sp>
      <p:sp>
        <p:nvSpPr>
          <p:cNvPr id="3" name="Θέση περιεχομένου 2"/>
          <p:cNvSpPr>
            <a:spLocks noGrp="1"/>
          </p:cNvSpPr>
          <p:nvPr>
            <p:ph idx="1"/>
          </p:nvPr>
        </p:nvSpPr>
        <p:spPr>
          <a:xfrm>
            <a:off x="467544" y="1340768"/>
            <a:ext cx="8183880" cy="4680520"/>
          </a:xfrm>
        </p:spPr>
        <p:txBody>
          <a:bodyPr>
            <a:normAutofit/>
          </a:bodyPr>
          <a:lstStyle/>
          <a:p>
            <a:pPr algn="just"/>
            <a:r>
              <a:rPr lang="el-GR" sz="1800" i="1" u="sng" dirty="0" smtClean="0"/>
              <a:t>Κυτταρίτιδα</a:t>
            </a:r>
            <a:r>
              <a:rPr lang="el-GR" sz="1800" dirty="0" smtClean="0"/>
              <a:t>: Κανέλλα, </a:t>
            </a:r>
            <a:r>
              <a:rPr lang="el-GR" sz="1800" dirty="0"/>
              <a:t>κισσός, </a:t>
            </a:r>
            <a:r>
              <a:rPr lang="en-US" sz="1800" dirty="0" err="1"/>
              <a:t>gingo</a:t>
            </a:r>
            <a:r>
              <a:rPr lang="en-US" sz="1800" dirty="0"/>
              <a:t> biloba, </a:t>
            </a:r>
            <a:r>
              <a:rPr lang="en-US" sz="1800" dirty="0" smtClean="0"/>
              <a:t>ginseng</a:t>
            </a:r>
            <a:r>
              <a:rPr lang="el-GR" sz="1800" dirty="0" smtClean="0"/>
              <a:t>, πράσινο </a:t>
            </a:r>
            <a:r>
              <a:rPr lang="el-GR" sz="1800" dirty="0"/>
              <a:t>και μαύρο τσάι, δενδρολίβανο, </a:t>
            </a:r>
            <a:r>
              <a:rPr lang="el-GR" sz="1800" dirty="0" err="1"/>
              <a:t>λουίζα</a:t>
            </a:r>
            <a:r>
              <a:rPr lang="el-GR" sz="1800" dirty="0"/>
              <a:t>, </a:t>
            </a:r>
            <a:r>
              <a:rPr lang="el-GR" sz="1800" dirty="0" err="1"/>
              <a:t>ταραξάκο</a:t>
            </a:r>
            <a:r>
              <a:rPr lang="el-GR" sz="1800" dirty="0"/>
              <a:t>, τσουκνίδα, </a:t>
            </a:r>
            <a:r>
              <a:rPr lang="el-GR" sz="1800" dirty="0" smtClean="0"/>
              <a:t>σημύδα</a:t>
            </a:r>
            <a:r>
              <a:rPr lang="el-GR" sz="1800" dirty="0"/>
              <a:t>. </a:t>
            </a:r>
            <a:endParaRPr lang="el-GR" sz="1800" dirty="0" smtClean="0"/>
          </a:p>
          <a:p>
            <a:pPr marL="0" indent="0" algn="just">
              <a:buNone/>
            </a:pPr>
            <a:endParaRPr lang="el-GR" sz="1800" dirty="0"/>
          </a:p>
          <a:p>
            <a:pPr algn="just"/>
            <a:r>
              <a:rPr lang="el-GR" sz="1800" i="1" u="sng" dirty="0" smtClean="0"/>
              <a:t>Αδυνάτισμα:</a:t>
            </a:r>
            <a:r>
              <a:rPr lang="el-GR" sz="1800" dirty="0" smtClean="0"/>
              <a:t> Τσουκνίδα</a:t>
            </a:r>
            <a:r>
              <a:rPr lang="el-GR" sz="1800" dirty="0"/>
              <a:t>, </a:t>
            </a:r>
            <a:r>
              <a:rPr lang="el-GR" sz="1800" dirty="0" err="1"/>
              <a:t>καλέντουλα</a:t>
            </a:r>
            <a:r>
              <a:rPr lang="el-GR" sz="1800" dirty="0"/>
              <a:t>, ιβίσκος, πράσινο τσάι, </a:t>
            </a:r>
            <a:r>
              <a:rPr lang="el-GR" sz="1800" dirty="0" err="1"/>
              <a:t>λουίζα</a:t>
            </a:r>
            <a:r>
              <a:rPr lang="el-GR" sz="1800" dirty="0"/>
              <a:t>, κάρδαμο, </a:t>
            </a:r>
            <a:r>
              <a:rPr lang="el-GR" sz="1800" dirty="0" err="1"/>
              <a:t>κουρκουμάς</a:t>
            </a:r>
            <a:r>
              <a:rPr lang="el-GR" sz="1800" dirty="0"/>
              <a:t>, </a:t>
            </a:r>
            <a:r>
              <a:rPr lang="en-US" sz="1800" dirty="0"/>
              <a:t>ginseng, </a:t>
            </a:r>
            <a:r>
              <a:rPr lang="el-GR" sz="1800" dirty="0" smtClean="0"/>
              <a:t>κύμινο, </a:t>
            </a:r>
            <a:r>
              <a:rPr lang="el-GR" sz="1800" dirty="0" err="1" smtClean="0"/>
              <a:t>ταραξάκο</a:t>
            </a:r>
            <a:r>
              <a:rPr lang="el-GR" sz="1800" dirty="0" smtClean="0"/>
              <a:t>, ιβίσκος</a:t>
            </a:r>
            <a:r>
              <a:rPr lang="el-GR" sz="1800" dirty="0"/>
              <a:t>, </a:t>
            </a:r>
            <a:r>
              <a:rPr lang="el-GR" sz="1800" dirty="0" smtClean="0"/>
              <a:t>λεμόνι, τσουκνίδα, φασκόμηλο.</a:t>
            </a:r>
          </a:p>
          <a:p>
            <a:pPr marL="0" indent="0" algn="just">
              <a:buNone/>
            </a:pPr>
            <a:endParaRPr lang="el-GR" sz="1800" dirty="0" smtClean="0"/>
          </a:p>
          <a:p>
            <a:pPr algn="just"/>
            <a:r>
              <a:rPr lang="el-GR" sz="1800" i="1" u="sng" dirty="0" smtClean="0"/>
              <a:t>Αποτοξίνωση:</a:t>
            </a:r>
            <a:r>
              <a:rPr lang="el-GR" sz="1800" dirty="0" smtClean="0"/>
              <a:t> Φασκόμηλο</a:t>
            </a:r>
            <a:r>
              <a:rPr lang="el-GR" sz="1800" dirty="0"/>
              <a:t>, πικραλίδα, τσουκνίδα, πράσινο τσάι, </a:t>
            </a:r>
            <a:r>
              <a:rPr lang="el-GR" sz="1800" dirty="0" err="1"/>
              <a:t>λουίζα</a:t>
            </a:r>
            <a:r>
              <a:rPr lang="el-GR" sz="1800" dirty="0"/>
              <a:t>, </a:t>
            </a:r>
            <a:r>
              <a:rPr lang="el-GR" sz="1800" dirty="0" err="1"/>
              <a:t>ταραξάκο</a:t>
            </a:r>
            <a:r>
              <a:rPr lang="el-GR" sz="1800" dirty="0"/>
              <a:t>, αλόη, θυμάρι, θρούμπι , γαϊδουράγκαθο, </a:t>
            </a:r>
            <a:r>
              <a:rPr lang="el-GR" sz="1800" dirty="0" smtClean="0"/>
              <a:t>σημύδα</a:t>
            </a:r>
            <a:r>
              <a:rPr lang="el-GR" sz="1800" dirty="0"/>
              <a:t>.</a:t>
            </a:r>
          </a:p>
          <a:p>
            <a:pPr algn="just"/>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995900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ΣΤ) </a:t>
            </a:r>
            <a:r>
              <a:rPr lang="el-GR" sz="3100" dirty="0" smtClean="0"/>
              <a:t>ΘΑΛΑΣΣΟΘΕΡΑΠΕΙΑ</a:t>
            </a:r>
            <a:endParaRPr lang="el-GR" sz="31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947200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936104"/>
          </a:xfrm>
        </p:spPr>
        <p:txBody>
          <a:bodyPr>
            <a:normAutofit/>
          </a:bodyPr>
          <a:lstStyle/>
          <a:p>
            <a:pPr algn="ctr"/>
            <a:r>
              <a:rPr lang="el-GR" sz="2800" dirty="0" smtClean="0"/>
              <a:t>Τι είναι η </a:t>
            </a:r>
            <a:r>
              <a:rPr lang="el-GR" sz="2800" dirty="0" err="1" smtClean="0"/>
              <a:t>θαλασσοθεραπεία</a:t>
            </a:r>
            <a:r>
              <a:rPr lang="el-GR" sz="2800" dirty="0" smtClean="0"/>
              <a:t>;</a:t>
            </a:r>
            <a:endParaRPr lang="el-GR" sz="2800" dirty="0"/>
          </a:p>
        </p:txBody>
      </p:sp>
      <p:sp>
        <p:nvSpPr>
          <p:cNvPr id="3" name="Θέση περιεχομένου 2"/>
          <p:cNvSpPr>
            <a:spLocks noGrp="1"/>
          </p:cNvSpPr>
          <p:nvPr>
            <p:ph idx="1"/>
          </p:nvPr>
        </p:nvSpPr>
        <p:spPr>
          <a:xfrm>
            <a:off x="539552" y="1700808"/>
            <a:ext cx="8183880" cy="4176464"/>
          </a:xfrm>
        </p:spPr>
        <p:txBody>
          <a:bodyPr>
            <a:normAutofit/>
          </a:bodyPr>
          <a:lstStyle/>
          <a:p>
            <a:pPr marL="0" indent="0" algn="just">
              <a:buNone/>
            </a:pPr>
            <a:r>
              <a:rPr lang="el-GR" sz="1800" dirty="0" err="1" smtClean="0"/>
              <a:t>Θαλασσοθεραπεία</a:t>
            </a:r>
            <a:r>
              <a:rPr lang="el-GR" sz="1800" dirty="0" smtClean="0"/>
              <a:t> είναι η πρακτική η οποία χρησιμοποιεί σα θεραπευτικό και προληπτικό μέσο στοιχεία του θαλάσσιου περιβάλλοντος. (θαλασσινό νερό και συστατικά της θάλασσας)</a:t>
            </a:r>
            <a:endParaRPr lang="el-GR" sz="1800" dirty="0"/>
          </a:p>
          <a:p>
            <a:pPr marL="265113" indent="-265113" algn="just"/>
            <a:endParaRPr lang="el-GR" sz="1800" dirty="0" smtClean="0"/>
          </a:p>
          <a:p>
            <a:pPr marL="521208" lvl="2" indent="0">
              <a:buNone/>
            </a:pPr>
            <a:endParaRPr lang="el-GR" dirty="0"/>
          </a:p>
          <a:p>
            <a:pPr marL="0" indent="0">
              <a:buNone/>
            </a:pPr>
            <a:endParaRPr lang="el-GR"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010449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936104"/>
          </a:xfrm>
        </p:spPr>
        <p:txBody>
          <a:bodyPr>
            <a:normAutofit/>
          </a:bodyPr>
          <a:lstStyle/>
          <a:p>
            <a:pPr algn="ctr"/>
            <a:r>
              <a:rPr lang="el-GR" sz="2800" dirty="0" smtClean="0"/>
              <a:t>Ιστορικά στοιχεία</a:t>
            </a:r>
            <a:endParaRPr lang="el-GR" sz="2800" dirty="0"/>
          </a:p>
        </p:txBody>
      </p:sp>
      <p:sp>
        <p:nvSpPr>
          <p:cNvPr id="3" name="Θέση περιεχομένου 2"/>
          <p:cNvSpPr>
            <a:spLocks noGrp="1"/>
          </p:cNvSpPr>
          <p:nvPr>
            <p:ph idx="1"/>
          </p:nvPr>
        </p:nvSpPr>
        <p:spPr>
          <a:xfrm>
            <a:off x="539552" y="1196752"/>
            <a:ext cx="8183880" cy="4680520"/>
          </a:xfrm>
        </p:spPr>
        <p:txBody>
          <a:bodyPr>
            <a:normAutofit/>
          </a:bodyPr>
          <a:lstStyle/>
          <a:p>
            <a:pPr marL="265113" indent="-265113" algn="just"/>
            <a:r>
              <a:rPr lang="el-GR" sz="1800" dirty="0" smtClean="0"/>
              <a:t>Έλληνες, Αιγύπτιοι και Ρωμαίοι έκτιζαν ναούς και ειδικά θεραπευτήρια που ονομάζονταν Ασκληπιεία κοντά στη θάλασσα.</a:t>
            </a:r>
          </a:p>
          <a:p>
            <a:pPr marL="265113" indent="-265113" algn="just"/>
            <a:r>
              <a:rPr lang="el-GR" sz="1800" dirty="0" smtClean="0"/>
              <a:t>Ο </a:t>
            </a:r>
            <a:r>
              <a:rPr lang="en-US" sz="1800" dirty="0" err="1" smtClean="0"/>
              <a:t>Ambroise</a:t>
            </a:r>
            <a:r>
              <a:rPr lang="en-US" sz="1800" dirty="0" smtClean="0"/>
              <a:t> Pare </a:t>
            </a:r>
            <a:r>
              <a:rPr lang="el-GR" sz="1800" dirty="0" smtClean="0"/>
              <a:t>το 14</a:t>
            </a:r>
            <a:r>
              <a:rPr lang="el-GR" sz="1800" baseline="30000" dirty="0" smtClean="0"/>
              <a:t>ο</a:t>
            </a:r>
            <a:r>
              <a:rPr lang="el-GR" sz="1800" dirty="0" smtClean="0"/>
              <a:t> αιώνα χρησιμοποιεί θαλασσινό νερό σε ιατρικές προετοιμασίες.</a:t>
            </a:r>
          </a:p>
          <a:p>
            <a:pPr marL="265113" indent="-265113" algn="just"/>
            <a:r>
              <a:rPr lang="el-GR" sz="1800" dirty="0" smtClean="0"/>
              <a:t>Το 18</a:t>
            </a:r>
            <a:r>
              <a:rPr lang="el-GR" sz="1800" baseline="30000" dirty="0" smtClean="0"/>
              <a:t>ο</a:t>
            </a:r>
            <a:r>
              <a:rPr lang="el-GR" sz="1800" dirty="0" smtClean="0"/>
              <a:t> αιώνα στην Αγγλία, τη Γαλλία και τη Γερμανία χρησιμοποιήθηκε το θαλασσινό νερό σα μέσο αντιμετώπισης της φυματίωσης αλλά και του ραχιτισμού.</a:t>
            </a:r>
          </a:p>
          <a:p>
            <a:pPr marL="265113" indent="-265113" algn="just"/>
            <a:r>
              <a:rPr lang="el-GR" sz="1800" dirty="0" smtClean="0"/>
              <a:t>Το 1822 δημιουργήθηκε το πρώτο ινστιτούτο θεραπείας με στοιχεία του θαλασσινού νερού στην πόλη </a:t>
            </a:r>
            <a:r>
              <a:rPr lang="en-US" sz="1800" dirty="0" smtClean="0"/>
              <a:t>Dieppe </a:t>
            </a:r>
            <a:r>
              <a:rPr lang="el-GR" sz="1800" dirty="0" smtClean="0"/>
              <a:t>της Γαλλίας.</a:t>
            </a:r>
          </a:p>
          <a:p>
            <a:pPr marL="265113" indent="-265113" algn="just"/>
            <a:r>
              <a:rPr lang="el-GR" sz="1800" dirty="0" smtClean="0"/>
              <a:t>Ο </a:t>
            </a:r>
            <a:r>
              <a:rPr lang="en-US" sz="1800" dirty="0" smtClean="0"/>
              <a:t>Dr. De La </a:t>
            </a:r>
            <a:r>
              <a:rPr lang="en-US" sz="1800" dirty="0" err="1" smtClean="0"/>
              <a:t>Bonardiere</a:t>
            </a:r>
            <a:r>
              <a:rPr lang="en-US" sz="1800" dirty="0" smtClean="0"/>
              <a:t> </a:t>
            </a:r>
            <a:r>
              <a:rPr lang="el-GR" sz="1800" dirty="0" smtClean="0"/>
              <a:t>το 1869 χρησιμοποιεί πρώτος τον όρο </a:t>
            </a:r>
            <a:r>
              <a:rPr lang="el-GR" sz="1800" dirty="0" err="1" smtClean="0"/>
              <a:t>θαλασσοθεραπεία</a:t>
            </a:r>
            <a:r>
              <a:rPr lang="el-GR" sz="1800" dirty="0" smtClean="0"/>
              <a:t>. </a:t>
            </a:r>
            <a:endParaRPr lang="el-GR" sz="1800" dirty="0"/>
          </a:p>
          <a:p>
            <a:pPr marL="265113" indent="-265113" algn="just"/>
            <a:r>
              <a:rPr lang="el-GR" sz="1800" dirty="0" smtClean="0"/>
              <a:t>Στις αρχές του 20</a:t>
            </a:r>
            <a:r>
              <a:rPr lang="el-GR" sz="1800" baseline="30000" dirty="0" smtClean="0"/>
              <a:t>ο</a:t>
            </a:r>
            <a:r>
              <a:rPr lang="el-GR" sz="1800" dirty="0" smtClean="0"/>
              <a:t> αιώνα ο βιολόγος </a:t>
            </a:r>
            <a:r>
              <a:rPr lang="en-US" sz="1800" dirty="0" smtClean="0"/>
              <a:t>Rene Quinton </a:t>
            </a:r>
            <a:r>
              <a:rPr lang="el-GR" sz="1800" dirty="0" smtClean="0"/>
              <a:t>διαπιστώνει την αναλογία μεταξύ θαλασσινού νερού και υγρών του σώματος.</a:t>
            </a:r>
          </a:p>
          <a:p>
            <a:pPr marL="265113" indent="-265113" algn="just"/>
            <a:r>
              <a:rPr lang="el-GR" sz="1800" dirty="0" smtClean="0"/>
              <a:t>Το 1964 ο</a:t>
            </a:r>
            <a:r>
              <a:rPr lang="en-US" sz="1800" dirty="0" smtClean="0"/>
              <a:t> </a:t>
            </a:r>
            <a:r>
              <a:rPr lang="en-US" sz="1800" dirty="0" err="1" smtClean="0"/>
              <a:t>Louison</a:t>
            </a:r>
            <a:r>
              <a:rPr lang="en-US" sz="1800" dirty="0" smtClean="0"/>
              <a:t> </a:t>
            </a:r>
            <a:r>
              <a:rPr lang="en-US" sz="1800" dirty="0" err="1" smtClean="0"/>
              <a:t>Bohet</a:t>
            </a:r>
            <a:r>
              <a:rPr lang="en-US" sz="1800" dirty="0" smtClean="0"/>
              <a:t> </a:t>
            </a:r>
            <a:r>
              <a:rPr lang="el-GR" sz="1800" dirty="0" smtClean="0"/>
              <a:t>ιδρύει το πρώτο κέντρο </a:t>
            </a:r>
            <a:r>
              <a:rPr lang="el-GR" sz="1800" dirty="0" err="1" smtClean="0"/>
              <a:t>θαλασσοθεραπείας</a:t>
            </a:r>
            <a:r>
              <a:rPr lang="el-GR" sz="1800" dirty="0" smtClean="0"/>
              <a:t> το </a:t>
            </a:r>
            <a:r>
              <a:rPr lang="en-US" sz="1800" dirty="0" err="1" smtClean="0"/>
              <a:t>Queberon</a:t>
            </a:r>
            <a:r>
              <a:rPr lang="en-US" sz="1800" dirty="0" smtClean="0"/>
              <a:t> Institute </a:t>
            </a:r>
            <a:r>
              <a:rPr lang="el-GR" sz="1800" dirty="0" smtClean="0"/>
              <a:t>στη Γαλλία. </a:t>
            </a:r>
          </a:p>
          <a:p>
            <a:pPr marL="265113" indent="-265113" algn="just"/>
            <a:endParaRPr lang="el-GR" sz="1800" dirty="0" smtClean="0"/>
          </a:p>
          <a:p>
            <a:pPr marL="521208" lvl="2" indent="0">
              <a:buNone/>
            </a:pPr>
            <a:endParaRPr lang="el-GR" dirty="0"/>
          </a:p>
          <a:p>
            <a:pPr marL="0" indent="0">
              <a:buNone/>
            </a:pPr>
            <a:endParaRPr lang="el-GR"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9079201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5278</TotalTime>
  <Words>1567</Words>
  <Application>Microsoft Office PowerPoint</Application>
  <PresentationFormat>On-screen Show (4:3)</PresentationFormat>
  <Paragraphs>255</Paragraphs>
  <Slides>28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Verdana</vt:lpstr>
      <vt:lpstr>Wingdings 2</vt:lpstr>
      <vt:lpstr>Άποψη</vt:lpstr>
      <vt:lpstr>   </vt:lpstr>
      <vt:lpstr>Ε) ΒΟΤΑΝΟΘΕΡΑΠΕΙΑ</vt:lpstr>
      <vt:lpstr>Τι είναι η βοτανοθεραπεία;</vt:lpstr>
      <vt:lpstr>Τρόποι χρήσης</vt:lpstr>
      <vt:lpstr>Τρόποι χρήσης</vt:lpstr>
      <vt:lpstr>Βότανα για κυτταρίτιδα - παχυσαρκία</vt:lpstr>
      <vt:lpstr>ΣΤ) ΘΑΛΑΣΣΟΘΕΡΑΠΕΙΑ</vt:lpstr>
      <vt:lpstr>Τι είναι η θαλασσοθεραπεία;</vt:lpstr>
      <vt:lpstr>Ιστορικά στοιχεία</vt:lpstr>
      <vt:lpstr>Μηχανισμός δράσης</vt:lpstr>
      <vt:lpstr>Εφαρμογές</vt:lpstr>
      <vt:lpstr>Φύκια</vt:lpstr>
      <vt:lpstr>Φύκια</vt:lpstr>
      <vt:lpstr>Φύκια</vt:lpstr>
      <vt:lpstr>Ενδείξεις</vt:lpstr>
      <vt:lpstr>Αντενδείξεις</vt:lpstr>
      <vt:lpstr>Καλλυντικά με θαλάσσια εκχυλίσματα</vt:lpstr>
      <vt:lpstr>Πρωτόκολλο θεραπείας (ενδεικτικό)</vt:lpstr>
      <vt:lpstr>Ζ) ΛΑΣΠΟΘΕΡΑΠΕΙΑ - ΠΗΛΟΘΕΡΑΠΕΙΑ</vt:lpstr>
      <vt:lpstr>Τι είναι η λασποθεραπεία – πηλοθεραπεία;</vt:lpstr>
      <vt:lpstr>Πηλός</vt:lpstr>
      <vt:lpstr>Μηχανισμός δράσης</vt:lpstr>
      <vt:lpstr>Ενδείξεις</vt:lpstr>
      <vt:lpstr>Αντενδείξεις</vt:lpstr>
      <vt:lpstr>Αποτελέσματα</vt:lpstr>
      <vt:lpstr>Εφαρμογή (ενδεικτικό πρωτόκολλο)</vt:lpstr>
      <vt:lpstr>Βιβλιογραφία</vt:lpstr>
      <vt:lpstr>ΕΥΧΑΡΙΣΤΩ ΓΙΑ ΤΗ ΠΡΟΣΟΧΗ ΣΑΣ!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fani</dc:creator>
  <cp:lastModifiedBy>Microsoft account</cp:lastModifiedBy>
  <cp:revision>186</cp:revision>
  <dcterms:created xsi:type="dcterms:W3CDTF">2020-10-17T06:55:09Z</dcterms:created>
  <dcterms:modified xsi:type="dcterms:W3CDTF">2022-12-18T12:58:19Z</dcterms:modified>
</cp:coreProperties>
</file>