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57" r:id="rId4"/>
    <p:sldId id="258" r:id="rId5"/>
    <p:sldId id="259" r:id="rId6"/>
    <p:sldId id="268" r:id="rId7"/>
    <p:sldId id="278" r:id="rId8"/>
    <p:sldId id="281" r:id="rId9"/>
    <p:sldId id="270" r:id="rId10"/>
    <p:sldId id="271" r:id="rId11"/>
    <p:sldId id="261" r:id="rId12"/>
    <p:sldId id="262" r:id="rId13"/>
    <p:sldId id="267" r:id="rId14"/>
    <p:sldId id="273" r:id="rId15"/>
    <p:sldId id="272" r:id="rId16"/>
    <p:sldId id="274" r:id="rId17"/>
    <p:sldId id="275" r:id="rId18"/>
    <p:sldId id="276" r:id="rId19"/>
    <p:sldId id="277" r:id="rId20"/>
    <p:sldId id="266" r:id="rId21"/>
    <p:sldId id="285" r:id="rId22"/>
    <p:sldId id="260" r:id="rId23"/>
    <p:sldId id="279" r:id="rId24"/>
    <p:sldId id="282" r:id="rId25"/>
    <p:sldId id="280" r:id="rId26"/>
    <p:sldId id="28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CAA690-0B6B-4AA8-8DF8-F9624F6CDA65}" v="4" dt="2025-06-16T16:32:20.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1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zerakos Georgios" userId="ea548587-b3cc-4d35-8e15-7608a7cc4b92" providerId="ADAL" clId="{472A0967-6D3B-4943-BDFC-834B4A4CFC58}"/>
    <pc:docChg chg="undo custSel addSld delSld modSld sldOrd modMainMaster">
      <pc:chgData name="Prezerakos Georgios" userId="ea548587-b3cc-4d35-8e15-7608a7cc4b92" providerId="ADAL" clId="{472A0967-6D3B-4943-BDFC-834B4A4CFC58}" dt="2024-07-05T14:43:55.294" v="2688" actId="113"/>
      <pc:docMkLst>
        <pc:docMk/>
      </pc:docMkLst>
      <pc:sldChg chg="addSp delSp modSp new mod setBg addAnim delAnim">
        <pc:chgData name="Prezerakos Georgios" userId="ea548587-b3cc-4d35-8e15-7608a7cc4b92" providerId="ADAL" clId="{472A0967-6D3B-4943-BDFC-834B4A4CFC58}" dt="2024-07-05T14:16:37.927" v="1954"/>
        <pc:sldMkLst>
          <pc:docMk/>
          <pc:sldMk cId="3505072039" sldId="256"/>
        </pc:sldMkLst>
      </pc:sldChg>
      <pc:sldChg chg="addSp modSp new mod setBg">
        <pc:chgData name="Prezerakos Georgios" userId="ea548587-b3cc-4d35-8e15-7608a7cc4b92" providerId="ADAL" clId="{472A0967-6D3B-4943-BDFC-834B4A4CFC58}" dt="2024-07-05T14:18:28.243" v="1979" actId="403"/>
        <pc:sldMkLst>
          <pc:docMk/>
          <pc:sldMk cId="860859866" sldId="257"/>
        </pc:sldMkLst>
      </pc:sldChg>
      <pc:sldChg chg="addSp modSp new mod setBg">
        <pc:chgData name="Prezerakos Georgios" userId="ea548587-b3cc-4d35-8e15-7608a7cc4b92" providerId="ADAL" clId="{472A0967-6D3B-4943-BDFC-834B4A4CFC58}" dt="2024-07-05T14:17:38.803" v="1975" actId="26606"/>
        <pc:sldMkLst>
          <pc:docMk/>
          <pc:sldMk cId="3277237864" sldId="258"/>
        </pc:sldMkLst>
      </pc:sldChg>
      <pc:sldChg chg="addSp modSp new mod setBg">
        <pc:chgData name="Prezerakos Georgios" userId="ea548587-b3cc-4d35-8e15-7608a7cc4b92" providerId="ADAL" clId="{472A0967-6D3B-4943-BDFC-834B4A4CFC58}" dt="2024-07-05T14:19:05.500" v="1985" actId="26606"/>
        <pc:sldMkLst>
          <pc:docMk/>
          <pc:sldMk cId="3159866834" sldId="259"/>
        </pc:sldMkLst>
      </pc:sldChg>
      <pc:sldChg chg="addSp modSp new mod setBg">
        <pc:chgData name="Prezerakos Georgios" userId="ea548587-b3cc-4d35-8e15-7608a7cc4b92" providerId="ADAL" clId="{472A0967-6D3B-4943-BDFC-834B4A4CFC58}" dt="2024-07-05T14:30:15.168" v="2153" actId="404"/>
        <pc:sldMkLst>
          <pc:docMk/>
          <pc:sldMk cId="1180098837" sldId="260"/>
        </pc:sldMkLst>
      </pc:sldChg>
      <pc:sldChg chg="addSp modSp new mod setBg">
        <pc:chgData name="Prezerakos Georgios" userId="ea548587-b3cc-4d35-8e15-7608a7cc4b92" providerId="ADAL" clId="{472A0967-6D3B-4943-BDFC-834B4A4CFC58}" dt="2024-07-05T14:25:20.069" v="2041" actId="26606"/>
        <pc:sldMkLst>
          <pc:docMk/>
          <pc:sldMk cId="2705588446" sldId="261"/>
        </pc:sldMkLst>
      </pc:sldChg>
      <pc:sldChg chg="addSp modSp new mod setBg">
        <pc:chgData name="Prezerakos Georgios" userId="ea548587-b3cc-4d35-8e15-7608a7cc4b92" providerId="ADAL" clId="{472A0967-6D3B-4943-BDFC-834B4A4CFC58}" dt="2024-07-05T14:25:27.643" v="2042" actId="26606"/>
        <pc:sldMkLst>
          <pc:docMk/>
          <pc:sldMk cId="2977953182" sldId="262"/>
        </pc:sldMkLst>
      </pc:sldChg>
      <pc:sldChg chg="modSp new del mod">
        <pc:chgData name="Prezerakos Georgios" userId="ea548587-b3cc-4d35-8e15-7608a7cc4b92" providerId="ADAL" clId="{472A0967-6D3B-4943-BDFC-834B4A4CFC58}" dt="2024-07-04T20:52:57.409" v="1822" actId="47"/>
        <pc:sldMkLst>
          <pc:docMk/>
          <pc:sldMk cId="1651392993" sldId="263"/>
        </pc:sldMkLst>
      </pc:sldChg>
      <pc:sldChg chg="modSp new del mod">
        <pc:chgData name="Prezerakos Georgios" userId="ea548587-b3cc-4d35-8e15-7608a7cc4b92" providerId="ADAL" clId="{472A0967-6D3B-4943-BDFC-834B4A4CFC58}" dt="2024-07-04T20:52:57.409" v="1822" actId="47"/>
        <pc:sldMkLst>
          <pc:docMk/>
          <pc:sldMk cId="1586919131" sldId="264"/>
        </pc:sldMkLst>
      </pc:sldChg>
      <pc:sldChg chg="modSp new del mod">
        <pc:chgData name="Prezerakos Georgios" userId="ea548587-b3cc-4d35-8e15-7608a7cc4b92" providerId="ADAL" clId="{472A0967-6D3B-4943-BDFC-834B4A4CFC58}" dt="2024-07-04T20:52:57.409" v="1822" actId="47"/>
        <pc:sldMkLst>
          <pc:docMk/>
          <pc:sldMk cId="2776999171" sldId="265"/>
        </pc:sldMkLst>
      </pc:sldChg>
      <pc:sldChg chg="addSp modSp new mod setBg">
        <pc:chgData name="Prezerakos Georgios" userId="ea548587-b3cc-4d35-8e15-7608a7cc4b92" providerId="ADAL" clId="{472A0967-6D3B-4943-BDFC-834B4A4CFC58}" dt="2024-07-05T14:27:41.962" v="2070" actId="20577"/>
        <pc:sldMkLst>
          <pc:docMk/>
          <pc:sldMk cId="3041167441" sldId="266"/>
        </pc:sldMkLst>
      </pc:sldChg>
      <pc:sldChg chg="addSp delSp modSp new mod setBg">
        <pc:chgData name="Prezerakos Georgios" userId="ea548587-b3cc-4d35-8e15-7608a7cc4b92" providerId="ADAL" clId="{472A0967-6D3B-4943-BDFC-834B4A4CFC58}" dt="2024-07-05T14:26:28.207" v="2052" actId="26606"/>
        <pc:sldMkLst>
          <pc:docMk/>
          <pc:sldMk cId="3551910812" sldId="267"/>
        </pc:sldMkLst>
      </pc:sldChg>
      <pc:sldChg chg="addSp modSp new mod ord setBg">
        <pc:chgData name="Prezerakos Georgios" userId="ea548587-b3cc-4d35-8e15-7608a7cc4b92" providerId="ADAL" clId="{472A0967-6D3B-4943-BDFC-834B4A4CFC58}" dt="2024-07-05T14:19:19.484" v="1986" actId="26606"/>
        <pc:sldMkLst>
          <pc:docMk/>
          <pc:sldMk cId="3253748860" sldId="268"/>
        </pc:sldMkLst>
      </pc:sldChg>
      <pc:sldChg chg="modSp new del mod">
        <pc:chgData name="Prezerakos Georgios" userId="ea548587-b3cc-4d35-8e15-7608a7cc4b92" providerId="ADAL" clId="{472A0967-6D3B-4943-BDFC-834B4A4CFC58}" dt="2024-07-04T19:32:59.071" v="405" actId="2696"/>
        <pc:sldMkLst>
          <pc:docMk/>
          <pc:sldMk cId="2204941961" sldId="269"/>
        </pc:sldMkLst>
      </pc:sldChg>
      <pc:sldChg chg="addSp modSp new mod ord setBg">
        <pc:chgData name="Prezerakos Georgios" userId="ea548587-b3cc-4d35-8e15-7608a7cc4b92" providerId="ADAL" clId="{472A0967-6D3B-4943-BDFC-834B4A4CFC58}" dt="2024-07-05T14:25:12.211" v="2040" actId="26606"/>
        <pc:sldMkLst>
          <pc:docMk/>
          <pc:sldMk cId="3861140732" sldId="270"/>
        </pc:sldMkLst>
      </pc:sldChg>
      <pc:sldChg chg="addSp modSp new mod ord setBg">
        <pc:chgData name="Prezerakos Georgios" userId="ea548587-b3cc-4d35-8e15-7608a7cc4b92" providerId="ADAL" clId="{472A0967-6D3B-4943-BDFC-834B4A4CFC58}" dt="2024-07-05T14:21:50.883" v="2030" actId="26606"/>
        <pc:sldMkLst>
          <pc:docMk/>
          <pc:sldMk cId="4104390635" sldId="271"/>
        </pc:sldMkLst>
      </pc:sldChg>
      <pc:sldChg chg="addSp modSp new mod setBg">
        <pc:chgData name="Prezerakos Georgios" userId="ea548587-b3cc-4d35-8e15-7608a7cc4b92" providerId="ADAL" clId="{472A0967-6D3B-4943-BDFC-834B4A4CFC58}" dt="2024-07-05T14:26:52.928" v="2057" actId="20577"/>
        <pc:sldMkLst>
          <pc:docMk/>
          <pc:sldMk cId="1352644662" sldId="272"/>
        </pc:sldMkLst>
      </pc:sldChg>
      <pc:sldChg chg="addSp modSp new mod setBg">
        <pc:chgData name="Prezerakos Georgios" userId="ea548587-b3cc-4d35-8e15-7608a7cc4b92" providerId="ADAL" clId="{472A0967-6D3B-4943-BDFC-834B4A4CFC58}" dt="2024-07-05T14:26:33.378" v="2053" actId="26606"/>
        <pc:sldMkLst>
          <pc:docMk/>
          <pc:sldMk cId="810229241" sldId="273"/>
        </pc:sldMkLst>
      </pc:sldChg>
      <pc:sldChg chg="addSp modSp new mod setBg">
        <pc:chgData name="Prezerakos Georgios" userId="ea548587-b3cc-4d35-8e15-7608a7cc4b92" providerId="ADAL" clId="{472A0967-6D3B-4943-BDFC-834B4A4CFC58}" dt="2024-07-05T14:26:57.483" v="2058" actId="26606"/>
        <pc:sldMkLst>
          <pc:docMk/>
          <pc:sldMk cId="401291739" sldId="274"/>
        </pc:sldMkLst>
      </pc:sldChg>
      <pc:sldChg chg="addSp delSp modSp new mod setBg modClrScheme chgLayout">
        <pc:chgData name="Prezerakos Georgios" userId="ea548587-b3cc-4d35-8e15-7608a7cc4b92" providerId="ADAL" clId="{472A0967-6D3B-4943-BDFC-834B4A4CFC58}" dt="2024-07-05T14:27:06.505" v="2059" actId="26606"/>
        <pc:sldMkLst>
          <pc:docMk/>
          <pc:sldMk cId="1202328798" sldId="275"/>
        </pc:sldMkLst>
      </pc:sldChg>
      <pc:sldChg chg="addSp delSp modSp new mod">
        <pc:chgData name="Prezerakos Georgios" userId="ea548587-b3cc-4d35-8e15-7608a7cc4b92" providerId="ADAL" clId="{472A0967-6D3B-4943-BDFC-834B4A4CFC58}" dt="2024-07-05T14:27:14.051" v="2060" actId="26606"/>
        <pc:sldMkLst>
          <pc:docMk/>
          <pc:sldMk cId="2602368319" sldId="276"/>
        </pc:sldMkLst>
      </pc:sldChg>
      <pc:sldChg chg="addSp modSp new mod setBg">
        <pc:chgData name="Prezerakos Georgios" userId="ea548587-b3cc-4d35-8e15-7608a7cc4b92" providerId="ADAL" clId="{472A0967-6D3B-4943-BDFC-834B4A4CFC58}" dt="2024-07-05T14:27:22.556" v="2061" actId="26606"/>
        <pc:sldMkLst>
          <pc:docMk/>
          <pc:sldMk cId="7418269" sldId="277"/>
        </pc:sldMkLst>
      </pc:sldChg>
      <pc:sldChg chg="addSp modSp new mod setBg">
        <pc:chgData name="Prezerakos Georgios" userId="ea548587-b3cc-4d35-8e15-7608a7cc4b92" providerId="ADAL" clId="{472A0967-6D3B-4943-BDFC-834B4A4CFC58}" dt="2024-07-05T14:19:58.915" v="2017" actId="20577"/>
        <pc:sldMkLst>
          <pc:docMk/>
          <pc:sldMk cId="1662808957" sldId="278"/>
        </pc:sldMkLst>
      </pc:sldChg>
      <pc:sldChg chg="addSp delSp modSp new mod setBg modClrScheme chgLayout">
        <pc:chgData name="Prezerakos Georgios" userId="ea548587-b3cc-4d35-8e15-7608a7cc4b92" providerId="ADAL" clId="{472A0967-6D3B-4943-BDFC-834B4A4CFC58}" dt="2024-07-05T14:37:34.631" v="2375" actId="20577"/>
        <pc:sldMkLst>
          <pc:docMk/>
          <pc:sldMk cId="1308943430" sldId="279"/>
        </pc:sldMkLst>
      </pc:sldChg>
      <pc:sldChg chg="addSp modSp add mod setBg">
        <pc:chgData name="Prezerakos Georgios" userId="ea548587-b3cc-4d35-8e15-7608a7cc4b92" providerId="ADAL" clId="{472A0967-6D3B-4943-BDFC-834B4A4CFC58}" dt="2024-07-05T14:38:13.213" v="2393" actId="113"/>
        <pc:sldMkLst>
          <pc:docMk/>
          <pc:sldMk cId="1128103464" sldId="280"/>
        </pc:sldMkLst>
      </pc:sldChg>
      <pc:sldChg chg="addSp delSp modSp add mod">
        <pc:chgData name="Prezerakos Georgios" userId="ea548587-b3cc-4d35-8e15-7608a7cc4b92" providerId="ADAL" clId="{472A0967-6D3B-4943-BDFC-834B4A4CFC58}" dt="2024-07-05T14:41:45.031" v="2497" actId="1076"/>
        <pc:sldMkLst>
          <pc:docMk/>
          <pc:sldMk cId="3620247543" sldId="281"/>
        </pc:sldMkLst>
      </pc:sldChg>
      <pc:sldChg chg="addSp delSp modSp add mod setBg modClrScheme chgLayout">
        <pc:chgData name="Prezerakos Georgios" userId="ea548587-b3cc-4d35-8e15-7608a7cc4b92" providerId="ADAL" clId="{472A0967-6D3B-4943-BDFC-834B4A4CFC58}" dt="2024-07-05T14:37:37.766" v="2377" actId="20577"/>
        <pc:sldMkLst>
          <pc:docMk/>
          <pc:sldMk cId="4225544184" sldId="282"/>
        </pc:sldMkLst>
      </pc:sldChg>
      <pc:sldChg chg="addSp modSp add mod setBg">
        <pc:chgData name="Prezerakos Georgios" userId="ea548587-b3cc-4d35-8e15-7608a7cc4b92" providerId="ADAL" clId="{472A0967-6D3B-4943-BDFC-834B4A4CFC58}" dt="2024-07-05T14:40:21.931" v="2473" actId="27636"/>
        <pc:sldMkLst>
          <pc:docMk/>
          <pc:sldMk cId="2088353638" sldId="283"/>
        </pc:sldMkLst>
      </pc:sldChg>
      <pc:sldChg chg="addSp modSp add mod setBg">
        <pc:chgData name="Prezerakos Georgios" userId="ea548587-b3cc-4d35-8e15-7608a7cc4b92" providerId="ADAL" clId="{472A0967-6D3B-4943-BDFC-834B4A4CFC58}" dt="2024-07-05T14:40:44.833" v="2495" actId="26606"/>
        <pc:sldMkLst>
          <pc:docMk/>
          <pc:sldMk cId="2658897443" sldId="284"/>
        </pc:sldMkLst>
      </pc:sldChg>
      <pc:sldChg chg="addSp modSp new mod setBg">
        <pc:chgData name="Prezerakos Georgios" userId="ea548587-b3cc-4d35-8e15-7608a7cc4b92" providerId="ADAL" clId="{472A0967-6D3B-4943-BDFC-834B4A4CFC58}" dt="2024-07-05T14:43:55.294" v="2688" actId="113"/>
        <pc:sldMkLst>
          <pc:docMk/>
          <pc:sldMk cId="352796208" sldId="285"/>
        </pc:sldMkLst>
      </pc:sldChg>
      <pc:sldMasterChg chg="modSldLayout">
        <pc:chgData name="Prezerakos Georgios" userId="ea548587-b3cc-4d35-8e15-7608a7cc4b92" providerId="ADAL" clId="{472A0967-6D3B-4943-BDFC-834B4A4CFC58}" dt="2024-07-04T19:53:55.828" v="700" actId="2710"/>
        <pc:sldMasterMkLst>
          <pc:docMk/>
          <pc:sldMasterMk cId="2484594055" sldId="2147483648"/>
        </pc:sldMasterMkLst>
        <pc:sldLayoutChg chg="modSp">
          <pc:chgData name="Prezerakos Georgios" userId="ea548587-b3cc-4d35-8e15-7608a7cc4b92" providerId="ADAL" clId="{472A0967-6D3B-4943-BDFC-834B4A4CFC58}" dt="2024-07-04T19:53:55.828" v="700" actId="2710"/>
          <pc:sldLayoutMkLst>
            <pc:docMk/>
            <pc:sldMasterMk cId="2484594055" sldId="2147483648"/>
            <pc:sldLayoutMk cId="3305148994" sldId="2147483650"/>
          </pc:sldLayoutMkLst>
        </pc:sldLayoutChg>
      </pc:sldMasterChg>
    </pc:docChg>
  </pc:docChgLst>
  <pc:docChgLst>
    <pc:chgData name="Prezerakos Georgios" userId="ea548587-b3cc-4d35-8e15-7608a7cc4b92" providerId="ADAL" clId="{42D8F7C1-2A27-432F-9A7F-4FE4B506229E}"/>
    <pc:docChg chg="modSld">
      <pc:chgData name="Prezerakos Georgios" userId="ea548587-b3cc-4d35-8e15-7608a7cc4b92" providerId="ADAL" clId="{42D8F7C1-2A27-432F-9A7F-4FE4B506229E}" dt="2025-06-16T06:49:20.139" v="1" actId="1076"/>
      <pc:docMkLst>
        <pc:docMk/>
      </pc:docMkLst>
      <pc:sldChg chg="modSp">
        <pc:chgData name="Prezerakos Georgios" userId="ea548587-b3cc-4d35-8e15-7608a7cc4b92" providerId="ADAL" clId="{42D8F7C1-2A27-432F-9A7F-4FE4B506229E}" dt="2025-06-16T06:49:20.139" v="1" actId="1076"/>
        <pc:sldMkLst>
          <pc:docMk/>
          <pc:sldMk cId="3620247543" sldId="281"/>
        </pc:sldMkLst>
      </pc:sldChg>
    </pc:docChg>
  </pc:docChgLst>
  <pc:docChgLst>
    <pc:chgData name="Prezerakos Georgios" userId="ea548587-b3cc-4d35-8e15-7608a7cc4b92" providerId="ADAL" clId="{5FCAA690-0B6B-4AA8-8DF8-F9624F6CDA65}"/>
    <pc:docChg chg="custSel addSld modSld">
      <pc:chgData name="Prezerakos Georgios" userId="ea548587-b3cc-4d35-8e15-7608a7cc4b92" providerId="ADAL" clId="{5FCAA690-0B6B-4AA8-8DF8-F9624F6CDA65}" dt="2025-06-29T19:50:00.637" v="50" actId="26606"/>
      <pc:docMkLst>
        <pc:docMk/>
      </pc:docMkLst>
      <pc:sldChg chg="modSp">
        <pc:chgData name="Prezerakos Georgios" userId="ea548587-b3cc-4d35-8e15-7608a7cc4b92" providerId="ADAL" clId="{5FCAA690-0B6B-4AA8-8DF8-F9624F6CDA65}" dt="2025-06-16T11:54:05.411" v="2" actId="20577"/>
        <pc:sldMkLst>
          <pc:docMk/>
          <pc:sldMk cId="3505072039" sldId="256"/>
        </pc:sldMkLst>
        <pc:spChg chg="mod">
          <ac:chgData name="Prezerakos Georgios" userId="ea548587-b3cc-4d35-8e15-7608a7cc4b92" providerId="ADAL" clId="{5FCAA690-0B6B-4AA8-8DF8-F9624F6CDA65}" dt="2025-06-16T11:54:05.411" v="2" actId="20577"/>
          <ac:spMkLst>
            <pc:docMk/>
            <pc:sldMk cId="3505072039" sldId="256"/>
            <ac:spMk id="3" creationId="{74FD4070-7EF9-AC45-3DF9-F8AB113E6740}"/>
          </ac:spMkLst>
        </pc:spChg>
      </pc:sldChg>
      <pc:sldChg chg="addSp delSp modSp mod">
        <pc:chgData name="Prezerakos Georgios" userId="ea548587-b3cc-4d35-8e15-7608a7cc4b92" providerId="ADAL" clId="{5FCAA690-0B6B-4AA8-8DF8-F9624F6CDA65}" dt="2025-06-16T16:32:35.322" v="6" actId="1076"/>
        <pc:sldMkLst>
          <pc:docMk/>
          <pc:sldMk cId="3620247543" sldId="281"/>
        </pc:sldMkLst>
        <pc:picChg chg="add mod">
          <ac:chgData name="Prezerakos Georgios" userId="ea548587-b3cc-4d35-8e15-7608a7cc4b92" providerId="ADAL" clId="{5FCAA690-0B6B-4AA8-8DF8-F9624F6CDA65}" dt="2025-06-16T16:32:35.322" v="6" actId="1076"/>
          <ac:picMkLst>
            <pc:docMk/>
            <pc:sldMk cId="3620247543" sldId="281"/>
            <ac:picMk id="4" creationId="{D28199C7-FF43-45A2-51D2-1F579F3F7DB1}"/>
          </ac:picMkLst>
        </pc:picChg>
      </pc:sldChg>
      <pc:sldChg chg="addSp delSp modSp new mod setBg modClrScheme chgLayout">
        <pc:chgData name="Prezerakos Georgios" userId="ea548587-b3cc-4d35-8e15-7608a7cc4b92" providerId="ADAL" clId="{5FCAA690-0B6B-4AA8-8DF8-F9624F6CDA65}" dt="2025-06-29T19:50:00.637" v="50" actId="26606"/>
        <pc:sldMkLst>
          <pc:docMk/>
          <pc:sldMk cId="2135980169" sldId="286"/>
        </pc:sldMkLst>
        <pc:spChg chg="del mod ord">
          <ac:chgData name="Prezerakos Georgios" userId="ea548587-b3cc-4d35-8e15-7608a7cc4b92" providerId="ADAL" clId="{5FCAA690-0B6B-4AA8-8DF8-F9624F6CDA65}" dt="2025-06-29T19:49:44.117" v="8" actId="700"/>
          <ac:spMkLst>
            <pc:docMk/>
            <pc:sldMk cId="2135980169" sldId="286"/>
            <ac:spMk id="2" creationId="{EF8B9C40-ADF5-A865-33B0-59960880D0CE}"/>
          </ac:spMkLst>
        </pc:spChg>
        <pc:spChg chg="del mod ord">
          <ac:chgData name="Prezerakos Georgios" userId="ea548587-b3cc-4d35-8e15-7608a7cc4b92" providerId="ADAL" clId="{5FCAA690-0B6B-4AA8-8DF8-F9624F6CDA65}" dt="2025-06-29T19:49:44.117" v="8" actId="700"/>
          <ac:spMkLst>
            <pc:docMk/>
            <pc:sldMk cId="2135980169" sldId="286"/>
            <ac:spMk id="3" creationId="{0BD1B694-B3C1-73FC-D571-B8F42A169AFA}"/>
          </ac:spMkLst>
        </pc:spChg>
        <pc:spChg chg="add mod ord">
          <ac:chgData name="Prezerakos Georgios" userId="ea548587-b3cc-4d35-8e15-7608a7cc4b92" providerId="ADAL" clId="{5FCAA690-0B6B-4AA8-8DF8-F9624F6CDA65}" dt="2025-06-29T19:50:00.637" v="50" actId="26606"/>
          <ac:spMkLst>
            <pc:docMk/>
            <pc:sldMk cId="2135980169" sldId="286"/>
            <ac:spMk id="4" creationId="{1BC369AD-263C-BD90-CAEF-12BB303D963F}"/>
          </ac:spMkLst>
        </pc:spChg>
        <pc:spChg chg="add mod ord">
          <ac:chgData name="Prezerakos Georgios" userId="ea548587-b3cc-4d35-8e15-7608a7cc4b92" providerId="ADAL" clId="{5FCAA690-0B6B-4AA8-8DF8-F9624F6CDA65}" dt="2025-06-29T19:50:00.637" v="50" actId="26606"/>
          <ac:spMkLst>
            <pc:docMk/>
            <pc:sldMk cId="2135980169" sldId="286"/>
            <ac:spMk id="5" creationId="{9FC2818E-ACAF-49A3-3806-158A667B1D6A}"/>
          </ac:spMkLst>
        </pc:spChg>
        <pc:spChg chg="add">
          <ac:chgData name="Prezerakos Georgios" userId="ea548587-b3cc-4d35-8e15-7608a7cc4b92" providerId="ADAL" clId="{5FCAA690-0B6B-4AA8-8DF8-F9624F6CDA65}" dt="2025-06-29T19:50:00.637" v="50" actId="26606"/>
          <ac:spMkLst>
            <pc:docMk/>
            <pc:sldMk cId="2135980169" sldId="286"/>
            <ac:spMk id="10" creationId="{4E1BEB12-92AF-4445-98AD-4C7756E7C93B}"/>
          </ac:spMkLst>
        </pc:spChg>
        <pc:spChg chg="add">
          <ac:chgData name="Prezerakos Georgios" userId="ea548587-b3cc-4d35-8e15-7608a7cc4b92" providerId="ADAL" clId="{5FCAA690-0B6B-4AA8-8DF8-F9624F6CDA65}" dt="2025-06-29T19:50:00.637" v="50" actId="26606"/>
          <ac:spMkLst>
            <pc:docMk/>
            <pc:sldMk cId="2135980169" sldId="286"/>
            <ac:spMk id="12" creationId="{D0522C2C-7B5C-48A7-A969-03941E5D2E76}"/>
          </ac:spMkLst>
        </pc:spChg>
        <pc:spChg chg="add">
          <ac:chgData name="Prezerakos Georgios" userId="ea548587-b3cc-4d35-8e15-7608a7cc4b92" providerId="ADAL" clId="{5FCAA690-0B6B-4AA8-8DF8-F9624F6CDA65}" dt="2025-06-29T19:50:00.637" v="50" actId="26606"/>
          <ac:spMkLst>
            <pc:docMk/>
            <pc:sldMk cId="2135980169" sldId="286"/>
            <ac:spMk id="14" creationId="{9C682A1A-5B2D-4111-BBD6-620165633E5B}"/>
          </ac:spMkLst>
        </pc:spChg>
        <pc:spChg chg="add">
          <ac:chgData name="Prezerakos Georgios" userId="ea548587-b3cc-4d35-8e15-7608a7cc4b92" providerId="ADAL" clId="{5FCAA690-0B6B-4AA8-8DF8-F9624F6CDA65}" dt="2025-06-29T19:50:00.637" v="50" actId="26606"/>
          <ac:spMkLst>
            <pc:docMk/>
            <pc:sldMk cId="2135980169" sldId="286"/>
            <ac:spMk id="16" creationId="{D6EE29F2-D77F-4BD0-A20B-334D316A1C9D}"/>
          </ac:spMkLst>
        </pc:spChg>
        <pc:spChg chg="add">
          <ac:chgData name="Prezerakos Georgios" userId="ea548587-b3cc-4d35-8e15-7608a7cc4b92" providerId="ADAL" clId="{5FCAA690-0B6B-4AA8-8DF8-F9624F6CDA65}" dt="2025-06-29T19:50:00.637" v="50" actId="26606"/>
          <ac:spMkLst>
            <pc:docMk/>
            <pc:sldMk cId="2135980169" sldId="286"/>
            <ac:spMk id="18" creationId="{22D09ED2-868F-42C6-866E-F92E0CEF314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7B971-459A-45BC-A8B3-94A9099419F7}"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2F009DA8-9D76-4B36-9656-B6E25EEF8098}">
      <dgm:prSet/>
      <dgm:spPr/>
      <dgm:t>
        <a:bodyPr/>
        <a:lstStyle/>
        <a:p>
          <a:r>
            <a:rPr lang="en-US"/>
            <a:t>GRANT</a:t>
          </a:r>
        </a:p>
      </dgm:t>
    </dgm:pt>
    <dgm:pt modelId="{1743C8C3-8CFF-4245-A8B1-6D7C6A82EEEB}" type="parTrans" cxnId="{B9A0637F-8678-412A-8F02-C8B8559DCF2B}">
      <dgm:prSet/>
      <dgm:spPr/>
      <dgm:t>
        <a:bodyPr/>
        <a:lstStyle/>
        <a:p>
          <a:endParaRPr lang="en-US"/>
        </a:p>
      </dgm:t>
    </dgm:pt>
    <dgm:pt modelId="{963B0FD5-E768-4861-8B62-94859EFEF35D}" type="sibTrans" cxnId="{B9A0637F-8678-412A-8F02-C8B8559DCF2B}">
      <dgm:prSet/>
      <dgm:spPr/>
      <dgm:t>
        <a:bodyPr/>
        <a:lstStyle/>
        <a:p>
          <a:endParaRPr lang="en-US"/>
        </a:p>
      </dgm:t>
    </dgm:pt>
    <dgm:pt modelId="{DBDC09A8-0A8F-43A2-9B39-F379AE405F33}">
      <dgm:prSet/>
      <dgm:spPr/>
      <dgm:t>
        <a:bodyPr/>
        <a:lstStyle/>
        <a:p>
          <a:r>
            <a:rPr lang="en-US"/>
            <a:t>GRANT EXECUTE ON TestProc TO TesterRole WITH GRANT OPTION;</a:t>
          </a:r>
        </a:p>
      </dgm:t>
    </dgm:pt>
    <dgm:pt modelId="{289DA3E3-CA5F-44EE-9905-ED2C7FB05BE7}" type="parTrans" cxnId="{3AE2FD07-2E6B-4EF7-8AB6-4A4E5B906566}">
      <dgm:prSet/>
      <dgm:spPr/>
      <dgm:t>
        <a:bodyPr/>
        <a:lstStyle/>
        <a:p>
          <a:endParaRPr lang="en-US"/>
        </a:p>
      </dgm:t>
    </dgm:pt>
    <dgm:pt modelId="{EA55049E-C763-4495-B5B0-C9E628B0B766}" type="sibTrans" cxnId="{3AE2FD07-2E6B-4EF7-8AB6-4A4E5B906566}">
      <dgm:prSet/>
      <dgm:spPr/>
      <dgm:t>
        <a:bodyPr/>
        <a:lstStyle/>
        <a:p>
          <a:endParaRPr lang="en-US"/>
        </a:p>
      </dgm:t>
    </dgm:pt>
    <dgm:pt modelId="{6D9EDBE6-6AF3-4B49-BC03-980303E7CA9B}">
      <dgm:prSet/>
      <dgm:spPr/>
      <dgm:t>
        <a:bodyPr/>
        <a:lstStyle/>
        <a:p>
          <a:r>
            <a:rPr lang="en-US"/>
            <a:t>GRANT EXECUTE ON TestProc TO User2;</a:t>
          </a:r>
        </a:p>
      </dgm:t>
    </dgm:pt>
    <dgm:pt modelId="{8848F738-B804-4022-A8E6-7643ED319932}" type="parTrans" cxnId="{3EEDACC3-A5DE-42BC-91B6-8577B3183534}">
      <dgm:prSet/>
      <dgm:spPr/>
      <dgm:t>
        <a:bodyPr/>
        <a:lstStyle/>
        <a:p>
          <a:endParaRPr lang="en-US"/>
        </a:p>
      </dgm:t>
    </dgm:pt>
    <dgm:pt modelId="{53530378-B651-447F-8C83-FBE261E073A8}" type="sibTrans" cxnId="{3EEDACC3-A5DE-42BC-91B6-8577B3183534}">
      <dgm:prSet/>
      <dgm:spPr/>
      <dgm:t>
        <a:bodyPr/>
        <a:lstStyle/>
        <a:p>
          <a:endParaRPr lang="en-US"/>
        </a:p>
      </dgm:t>
    </dgm:pt>
    <dgm:pt modelId="{580F110D-6809-4C72-93F6-53E6E3250A7D}">
      <dgm:prSet/>
      <dgm:spPr/>
      <dgm:t>
        <a:bodyPr/>
        <a:lstStyle/>
        <a:p>
          <a:r>
            <a:rPr lang="en-US"/>
            <a:t>GRANT SELECT, INSERT, UPDATE, DELETE ON employees TO smithj;</a:t>
          </a:r>
        </a:p>
      </dgm:t>
    </dgm:pt>
    <dgm:pt modelId="{065C2837-9003-428F-9A88-9160E9991DE6}" type="parTrans" cxnId="{61D0CF5B-8887-49A9-B3E3-E4250C203F4F}">
      <dgm:prSet/>
      <dgm:spPr/>
      <dgm:t>
        <a:bodyPr/>
        <a:lstStyle/>
        <a:p>
          <a:endParaRPr lang="en-US"/>
        </a:p>
      </dgm:t>
    </dgm:pt>
    <dgm:pt modelId="{E1488724-2C16-4631-B5F9-701429A71030}" type="sibTrans" cxnId="{61D0CF5B-8887-49A9-B3E3-E4250C203F4F}">
      <dgm:prSet/>
      <dgm:spPr/>
      <dgm:t>
        <a:bodyPr/>
        <a:lstStyle/>
        <a:p>
          <a:endParaRPr lang="en-US"/>
        </a:p>
      </dgm:t>
    </dgm:pt>
    <dgm:pt modelId="{4A23D7D7-3A7A-4693-8137-8C5249742A10}">
      <dgm:prSet/>
      <dgm:spPr/>
      <dgm:t>
        <a:bodyPr/>
        <a:lstStyle/>
        <a:p>
          <a:r>
            <a:rPr lang="en-US"/>
            <a:t>GRANT SELECT ON employees TO public;</a:t>
          </a:r>
        </a:p>
      </dgm:t>
    </dgm:pt>
    <dgm:pt modelId="{800B2778-0B5D-45CB-85DD-7982D28E267A}" type="parTrans" cxnId="{46E9D224-95A1-45A7-85AE-EA01BFFACC79}">
      <dgm:prSet/>
      <dgm:spPr/>
      <dgm:t>
        <a:bodyPr/>
        <a:lstStyle/>
        <a:p>
          <a:endParaRPr lang="en-US"/>
        </a:p>
      </dgm:t>
    </dgm:pt>
    <dgm:pt modelId="{21C1B64F-1C99-4553-B940-6703C454D844}" type="sibTrans" cxnId="{46E9D224-95A1-45A7-85AE-EA01BFFACC79}">
      <dgm:prSet/>
      <dgm:spPr/>
      <dgm:t>
        <a:bodyPr/>
        <a:lstStyle/>
        <a:p>
          <a:endParaRPr lang="en-US"/>
        </a:p>
      </dgm:t>
    </dgm:pt>
    <dgm:pt modelId="{1EC796FC-9A6B-4A12-B3A7-89AA48C98C92}">
      <dgm:prSet/>
      <dgm:spPr/>
      <dgm:t>
        <a:bodyPr/>
        <a:lstStyle/>
        <a:p>
          <a:r>
            <a:rPr lang="en-US"/>
            <a:t>REVOKE</a:t>
          </a:r>
        </a:p>
      </dgm:t>
    </dgm:pt>
    <dgm:pt modelId="{DCCA0B80-F623-4B49-B943-99A2C483BA4A}" type="parTrans" cxnId="{CA3BC47A-B4EE-492F-817F-ADEA51BD8672}">
      <dgm:prSet/>
      <dgm:spPr/>
      <dgm:t>
        <a:bodyPr/>
        <a:lstStyle/>
        <a:p>
          <a:endParaRPr lang="en-US"/>
        </a:p>
      </dgm:t>
    </dgm:pt>
    <dgm:pt modelId="{603C8939-56D7-43D6-B5A6-F995E87C472C}" type="sibTrans" cxnId="{CA3BC47A-B4EE-492F-817F-ADEA51BD8672}">
      <dgm:prSet/>
      <dgm:spPr/>
      <dgm:t>
        <a:bodyPr/>
        <a:lstStyle/>
        <a:p>
          <a:endParaRPr lang="en-US"/>
        </a:p>
      </dgm:t>
    </dgm:pt>
    <dgm:pt modelId="{62B950A1-08BC-4A7D-A5B1-BA8C08CDE897}">
      <dgm:prSet/>
      <dgm:spPr/>
      <dgm:t>
        <a:bodyPr/>
        <a:lstStyle/>
        <a:p>
          <a:r>
            <a:rPr lang="en-US"/>
            <a:t>REVOKE DELETE ON employees FROM anderson;</a:t>
          </a:r>
        </a:p>
      </dgm:t>
    </dgm:pt>
    <dgm:pt modelId="{33F1D8B2-7264-4414-8C7B-4E59A8386E68}" type="parTrans" cxnId="{7755CFA7-A9B0-464D-B0BB-D9967EC60578}">
      <dgm:prSet/>
      <dgm:spPr/>
      <dgm:t>
        <a:bodyPr/>
        <a:lstStyle/>
        <a:p>
          <a:endParaRPr lang="en-US"/>
        </a:p>
      </dgm:t>
    </dgm:pt>
    <dgm:pt modelId="{F6C6F759-75DA-48ED-9D38-69093B76494A}" type="sibTrans" cxnId="{7755CFA7-A9B0-464D-B0BB-D9967EC60578}">
      <dgm:prSet/>
      <dgm:spPr/>
      <dgm:t>
        <a:bodyPr/>
        <a:lstStyle/>
        <a:p>
          <a:endParaRPr lang="en-US"/>
        </a:p>
      </dgm:t>
    </dgm:pt>
    <dgm:pt modelId="{507E5657-4191-414F-A091-4B664471AE25}">
      <dgm:prSet/>
      <dgm:spPr/>
      <dgm:t>
        <a:bodyPr/>
        <a:lstStyle/>
        <a:p>
          <a:r>
            <a:rPr lang="en-US"/>
            <a:t>REVOKE SELECT ON employees FROM public;</a:t>
          </a:r>
        </a:p>
      </dgm:t>
    </dgm:pt>
    <dgm:pt modelId="{E5783C49-0A6E-4038-9942-7CF718084A75}" type="parTrans" cxnId="{9349F2AB-65C1-48D1-848F-FAA5BD84E620}">
      <dgm:prSet/>
      <dgm:spPr/>
      <dgm:t>
        <a:bodyPr/>
        <a:lstStyle/>
        <a:p>
          <a:endParaRPr lang="en-US"/>
        </a:p>
      </dgm:t>
    </dgm:pt>
    <dgm:pt modelId="{E74B612D-1F71-4ADC-B635-A5E0653A60CB}" type="sibTrans" cxnId="{9349F2AB-65C1-48D1-848F-FAA5BD84E620}">
      <dgm:prSet/>
      <dgm:spPr/>
      <dgm:t>
        <a:bodyPr/>
        <a:lstStyle/>
        <a:p>
          <a:endParaRPr lang="en-US"/>
        </a:p>
      </dgm:t>
    </dgm:pt>
    <dgm:pt modelId="{8FECFB21-D6C5-4CC7-B396-6F8BE9D9B930}">
      <dgm:prSet/>
      <dgm:spPr/>
      <dgm:t>
        <a:bodyPr/>
        <a:lstStyle/>
        <a:p>
          <a:r>
            <a:rPr lang="en-US"/>
            <a:t>DENY</a:t>
          </a:r>
        </a:p>
      </dgm:t>
    </dgm:pt>
    <dgm:pt modelId="{3E33EFF9-6915-4572-AFC4-A8CE7AD2ED33}" type="parTrans" cxnId="{46772F21-BEF2-48E0-BFBF-110D1D34206A}">
      <dgm:prSet/>
      <dgm:spPr/>
      <dgm:t>
        <a:bodyPr/>
        <a:lstStyle/>
        <a:p>
          <a:endParaRPr lang="en-US"/>
        </a:p>
      </dgm:t>
    </dgm:pt>
    <dgm:pt modelId="{952B61A4-4443-4A89-BAD0-C8D2072B333E}" type="sibTrans" cxnId="{46772F21-BEF2-48E0-BFBF-110D1D34206A}">
      <dgm:prSet/>
      <dgm:spPr/>
      <dgm:t>
        <a:bodyPr/>
        <a:lstStyle/>
        <a:p>
          <a:endParaRPr lang="en-US"/>
        </a:p>
      </dgm:t>
    </dgm:pt>
    <dgm:pt modelId="{D623DAF1-F113-4CE4-9F29-95D9AA3188C2}">
      <dgm:prSet/>
      <dgm:spPr/>
      <dgm:t>
        <a:bodyPr/>
        <a:lstStyle/>
        <a:p>
          <a:r>
            <a:rPr lang="en-US"/>
            <a:t>DENY SELECT ON OBJECT::Test.TestTable TO TestUser;</a:t>
          </a:r>
        </a:p>
      </dgm:t>
    </dgm:pt>
    <dgm:pt modelId="{814F7C46-9D24-4A61-92FF-BB7308A433E7}" type="parTrans" cxnId="{729FE991-6876-4F63-AD00-6057482BD80E}">
      <dgm:prSet/>
      <dgm:spPr/>
      <dgm:t>
        <a:bodyPr/>
        <a:lstStyle/>
        <a:p>
          <a:endParaRPr lang="en-US"/>
        </a:p>
      </dgm:t>
    </dgm:pt>
    <dgm:pt modelId="{65064711-738E-4FA3-8B94-A68B8F8A0394}" type="sibTrans" cxnId="{729FE991-6876-4F63-AD00-6057482BD80E}">
      <dgm:prSet/>
      <dgm:spPr/>
      <dgm:t>
        <a:bodyPr/>
        <a:lstStyle/>
        <a:p>
          <a:endParaRPr lang="en-US"/>
        </a:p>
      </dgm:t>
    </dgm:pt>
    <dgm:pt modelId="{C84097A0-16A1-41BA-9700-AD180697F4EB}" type="pres">
      <dgm:prSet presAssocID="{FF47B971-459A-45BC-A8B3-94A9099419F7}" presName="Name0" presStyleCnt="0">
        <dgm:presLayoutVars>
          <dgm:dir/>
          <dgm:animLvl val="lvl"/>
          <dgm:resizeHandles val="exact"/>
        </dgm:presLayoutVars>
      </dgm:prSet>
      <dgm:spPr/>
    </dgm:pt>
    <dgm:pt modelId="{C76A68F4-C481-43BF-9CAC-55D1589B47C5}" type="pres">
      <dgm:prSet presAssocID="{2F009DA8-9D76-4B36-9656-B6E25EEF8098}" presName="linNode" presStyleCnt="0"/>
      <dgm:spPr/>
    </dgm:pt>
    <dgm:pt modelId="{15071106-1121-48C9-A86E-13FD2AE0F063}" type="pres">
      <dgm:prSet presAssocID="{2F009DA8-9D76-4B36-9656-B6E25EEF8098}" presName="parentText" presStyleLbl="node1" presStyleIdx="0" presStyleCnt="3">
        <dgm:presLayoutVars>
          <dgm:chMax val="1"/>
          <dgm:bulletEnabled val="1"/>
        </dgm:presLayoutVars>
      </dgm:prSet>
      <dgm:spPr/>
    </dgm:pt>
    <dgm:pt modelId="{418D369A-15F2-4C4F-8D6A-0FA1D7CD6899}" type="pres">
      <dgm:prSet presAssocID="{2F009DA8-9D76-4B36-9656-B6E25EEF8098}" presName="descendantText" presStyleLbl="alignAccFollowNode1" presStyleIdx="0" presStyleCnt="3">
        <dgm:presLayoutVars>
          <dgm:bulletEnabled val="1"/>
        </dgm:presLayoutVars>
      </dgm:prSet>
      <dgm:spPr/>
    </dgm:pt>
    <dgm:pt modelId="{4FABFCC7-02AA-4664-B1F0-39D9E52A3FFD}" type="pres">
      <dgm:prSet presAssocID="{963B0FD5-E768-4861-8B62-94859EFEF35D}" presName="sp" presStyleCnt="0"/>
      <dgm:spPr/>
    </dgm:pt>
    <dgm:pt modelId="{104F1D39-3F31-436E-8BE2-1F78A21E7D83}" type="pres">
      <dgm:prSet presAssocID="{1EC796FC-9A6B-4A12-B3A7-89AA48C98C92}" presName="linNode" presStyleCnt="0"/>
      <dgm:spPr/>
    </dgm:pt>
    <dgm:pt modelId="{FC0C3468-4B6C-4541-A86C-886A1639075B}" type="pres">
      <dgm:prSet presAssocID="{1EC796FC-9A6B-4A12-B3A7-89AA48C98C92}" presName="parentText" presStyleLbl="node1" presStyleIdx="1" presStyleCnt="3">
        <dgm:presLayoutVars>
          <dgm:chMax val="1"/>
          <dgm:bulletEnabled val="1"/>
        </dgm:presLayoutVars>
      </dgm:prSet>
      <dgm:spPr/>
    </dgm:pt>
    <dgm:pt modelId="{6478080D-723B-442F-B480-34D31FE6E007}" type="pres">
      <dgm:prSet presAssocID="{1EC796FC-9A6B-4A12-B3A7-89AA48C98C92}" presName="descendantText" presStyleLbl="alignAccFollowNode1" presStyleIdx="1" presStyleCnt="3">
        <dgm:presLayoutVars>
          <dgm:bulletEnabled val="1"/>
        </dgm:presLayoutVars>
      </dgm:prSet>
      <dgm:spPr/>
    </dgm:pt>
    <dgm:pt modelId="{D93349D5-F8BB-4C55-8080-C23B3997A726}" type="pres">
      <dgm:prSet presAssocID="{603C8939-56D7-43D6-B5A6-F995E87C472C}" presName="sp" presStyleCnt="0"/>
      <dgm:spPr/>
    </dgm:pt>
    <dgm:pt modelId="{15BFDF2F-C68E-4FD7-9BDD-515EBA546ECB}" type="pres">
      <dgm:prSet presAssocID="{8FECFB21-D6C5-4CC7-B396-6F8BE9D9B930}" presName="linNode" presStyleCnt="0"/>
      <dgm:spPr/>
    </dgm:pt>
    <dgm:pt modelId="{CCF21076-8564-41C5-A076-53E4E985CD99}" type="pres">
      <dgm:prSet presAssocID="{8FECFB21-D6C5-4CC7-B396-6F8BE9D9B930}" presName="parentText" presStyleLbl="node1" presStyleIdx="2" presStyleCnt="3">
        <dgm:presLayoutVars>
          <dgm:chMax val="1"/>
          <dgm:bulletEnabled val="1"/>
        </dgm:presLayoutVars>
      </dgm:prSet>
      <dgm:spPr/>
    </dgm:pt>
    <dgm:pt modelId="{84B8D502-6228-4152-9235-1502E5971CE2}" type="pres">
      <dgm:prSet presAssocID="{8FECFB21-D6C5-4CC7-B396-6F8BE9D9B930}" presName="descendantText" presStyleLbl="alignAccFollowNode1" presStyleIdx="2" presStyleCnt="3">
        <dgm:presLayoutVars>
          <dgm:bulletEnabled val="1"/>
        </dgm:presLayoutVars>
      </dgm:prSet>
      <dgm:spPr/>
    </dgm:pt>
  </dgm:ptLst>
  <dgm:cxnLst>
    <dgm:cxn modelId="{3AE2FD07-2E6B-4EF7-8AB6-4A4E5B906566}" srcId="{2F009DA8-9D76-4B36-9656-B6E25EEF8098}" destId="{DBDC09A8-0A8F-43A2-9B39-F379AE405F33}" srcOrd="0" destOrd="0" parTransId="{289DA3E3-CA5F-44EE-9905-ED2C7FB05BE7}" sibTransId="{EA55049E-C763-4495-B5B0-C9E628B0B766}"/>
    <dgm:cxn modelId="{94015C0F-B30C-4EC1-ACFA-1085759D0A6C}" type="presOf" srcId="{D623DAF1-F113-4CE4-9F29-95D9AA3188C2}" destId="{84B8D502-6228-4152-9235-1502E5971CE2}" srcOrd="0" destOrd="0" presId="urn:microsoft.com/office/officeart/2005/8/layout/vList5"/>
    <dgm:cxn modelId="{46772F21-BEF2-48E0-BFBF-110D1D34206A}" srcId="{FF47B971-459A-45BC-A8B3-94A9099419F7}" destId="{8FECFB21-D6C5-4CC7-B396-6F8BE9D9B930}" srcOrd="2" destOrd="0" parTransId="{3E33EFF9-6915-4572-AFC4-A8CE7AD2ED33}" sibTransId="{952B61A4-4443-4A89-BAD0-C8D2072B333E}"/>
    <dgm:cxn modelId="{46E9D224-95A1-45A7-85AE-EA01BFFACC79}" srcId="{2F009DA8-9D76-4B36-9656-B6E25EEF8098}" destId="{4A23D7D7-3A7A-4693-8137-8C5249742A10}" srcOrd="3" destOrd="0" parTransId="{800B2778-0B5D-45CB-85DD-7982D28E267A}" sibTransId="{21C1B64F-1C99-4553-B940-6703C454D844}"/>
    <dgm:cxn modelId="{0767BB2F-DF8F-4D0C-85C9-BDA635A7571B}" type="presOf" srcId="{2F009DA8-9D76-4B36-9656-B6E25EEF8098}" destId="{15071106-1121-48C9-A86E-13FD2AE0F063}" srcOrd="0" destOrd="0" presId="urn:microsoft.com/office/officeart/2005/8/layout/vList5"/>
    <dgm:cxn modelId="{BD5E9833-C383-48AA-9CC5-59B38A8756E9}" type="presOf" srcId="{DBDC09A8-0A8F-43A2-9B39-F379AE405F33}" destId="{418D369A-15F2-4C4F-8D6A-0FA1D7CD6899}" srcOrd="0" destOrd="0" presId="urn:microsoft.com/office/officeart/2005/8/layout/vList5"/>
    <dgm:cxn modelId="{32024636-C8A8-47C2-8571-856E01B0FC32}" type="presOf" srcId="{62B950A1-08BC-4A7D-A5B1-BA8C08CDE897}" destId="{6478080D-723B-442F-B480-34D31FE6E007}" srcOrd="0" destOrd="0" presId="urn:microsoft.com/office/officeart/2005/8/layout/vList5"/>
    <dgm:cxn modelId="{61D0CF5B-8887-49A9-B3E3-E4250C203F4F}" srcId="{2F009DA8-9D76-4B36-9656-B6E25EEF8098}" destId="{580F110D-6809-4C72-93F6-53E6E3250A7D}" srcOrd="2" destOrd="0" parTransId="{065C2837-9003-428F-9A88-9160E9991DE6}" sibTransId="{E1488724-2C16-4631-B5F9-701429A71030}"/>
    <dgm:cxn modelId="{CD697043-A9ED-4673-B6E4-78DC4A685971}" type="presOf" srcId="{580F110D-6809-4C72-93F6-53E6E3250A7D}" destId="{418D369A-15F2-4C4F-8D6A-0FA1D7CD6899}" srcOrd="0" destOrd="2" presId="urn:microsoft.com/office/officeart/2005/8/layout/vList5"/>
    <dgm:cxn modelId="{CA3BC47A-B4EE-492F-817F-ADEA51BD8672}" srcId="{FF47B971-459A-45BC-A8B3-94A9099419F7}" destId="{1EC796FC-9A6B-4A12-B3A7-89AA48C98C92}" srcOrd="1" destOrd="0" parTransId="{DCCA0B80-F623-4B49-B943-99A2C483BA4A}" sibTransId="{603C8939-56D7-43D6-B5A6-F995E87C472C}"/>
    <dgm:cxn modelId="{B9A0637F-8678-412A-8F02-C8B8559DCF2B}" srcId="{FF47B971-459A-45BC-A8B3-94A9099419F7}" destId="{2F009DA8-9D76-4B36-9656-B6E25EEF8098}" srcOrd="0" destOrd="0" parTransId="{1743C8C3-8CFF-4245-A8B1-6D7C6A82EEEB}" sibTransId="{963B0FD5-E768-4861-8B62-94859EFEF35D}"/>
    <dgm:cxn modelId="{BFED0F87-B69D-44E3-AF06-D1681F7FE6D8}" type="presOf" srcId="{1EC796FC-9A6B-4A12-B3A7-89AA48C98C92}" destId="{FC0C3468-4B6C-4541-A86C-886A1639075B}" srcOrd="0" destOrd="0" presId="urn:microsoft.com/office/officeart/2005/8/layout/vList5"/>
    <dgm:cxn modelId="{729FE991-6876-4F63-AD00-6057482BD80E}" srcId="{8FECFB21-D6C5-4CC7-B396-6F8BE9D9B930}" destId="{D623DAF1-F113-4CE4-9F29-95D9AA3188C2}" srcOrd="0" destOrd="0" parTransId="{814F7C46-9D24-4A61-92FF-BB7308A433E7}" sibTransId="{65064711-738E-4FA3-8B94-A68B8F8A0394}"/>
    <dgm:cxn modelId="{E9681898-84A9-4E38-898A-B25BA4BB718D}" type="presOf" srcId="{8FECFB21-D6C5-4CC7-B396-6F8BE9D9B930}" destId="{CCF21076-8564-41C5-A076-53E4E985CD99}" srcOrd="0" destOrd="0" presId="urn:microsoft.com/office/officeart/2005/8/layout/vList5"/>
    <dgm:cxn modelId="{FF6BCF98-8559-4434-AF0B-F155715DC8A9}" type="presOf" srcId="{6D9EDBE6-6AF3-4B49-BC03-980303E7CA9B}" destId="{418D369A-15F2-4C4F-8D6A-0FA1D7CD6899}" srcOrd="0" destOrd="1" presId="urn:microsoft.com/office/officeart/2005/8/layout/vList5"/>
    <dgm:cxn modelId="{C882B0A6-8AC6-4CC9-B4E8-10C172C7AE20}" type="presOf" srcId="{4A23D7D7-3A7A-4693-8137-8C5249742A10}" destId="{418D369A-15F2-4C4F-8D6A-0FA1D7CD6899}" srcOrd="0" destOrd="3" presId="urn:microsoft.com/office/officeart/2005/8/layout/vList5"/>
    <dgm:cxn modelId="{7755CFA7-A9B0-464D-B0BB-D9967EC60578}" srcId="{1EC796FC-9A6B-4A12-B3A7-89AA48C98C92}" destId="{62B950A1-08BC-4A7D-A5B1-BA8C08CDE897}" srcOrd="0" destOrd="0" parTransId="{33F1D8B2-7264-4414-8C7B-4E59A8386E68}" sibTransId="{F6C6F759-75DA-48ED-9D38-69093B76494A}"/>
    <dgm:cxn modelId="{9349F2AB-65C1-48D1-848F-FAA5BD84E620}" srcId="{1EC796FC-9A6B-4A12-B3A7-89AA48C98C92}" destId="{507E5657-4191-414F-A091-4B664471AE25}" srcOrd="1" destOrd="0" parTransId="{E5783C49-0A6E-4038-9942-7CF718084A75}" sibTransId="{E74B612D-1F71-4ADC-B635-A5E0653A60CB}"/>
    <dgm:cxn modelId="{6DA02CC0-47C8-4782-BA7B-7B170D4496A9}" type="presOf" srcId="{507E5657-4191-414F-A091-4B664471AE25}" destId="{6478080D-723B-442F-B480-34D31FE6E007}" srcOrd="0" destOrd="1" presId="urn:microsoft.com/office/officeart/2005/8/layout/vList5"/>
    <dgm:cxn modelId="{3EEDACC3-A5DE-42BC-91B6-8577B3183534}" srcId="{2F009DA8-9D76-4B36-9656-B6E25EEF8098}" destId="{6D9EDBE6-6AF3-4B49-BC03-980303E7CA9B}" srcOrd="1" destOrd="0" parTransId="{8848F738-B804-4022-A8E6-7643ED319932}" sibTransId="{53530378-B651-447F-8C83-FBE261E073A8}"/>
    <dgm:cxn modelId="{2FD248D4-19CC-4A4F-B326-5FC3BCE41D87}" type="presOf" srcId="{FF47B971-459A-45BC-A8B3-94A9099419F7}" destId="{C84097A0-16A1-41BA-9700-AD180697F4EB}" srcOrd="0" destOrd="0" presId="urn:microsoft.com/office/officeart/2005/8/layout/vList5"/>
    <dgm:cxn modelId="{3B02E757-E79C-4CF1-82D0-EC7C0D89AFE9}" type="presParOf" srcId="{C84097A0-16A1-41BA-9700-AD180697F4EB}" destId="{C76A68F4-C481-43BF-9CAC-55D1589B47C5}" srcOrd="0" destOrd="0" presId="urn:microsoft.com/office/officeart/2005/8/layout/vList5"/>
    <dgm:cxn modelId="{B01E7A97-E614-4FCF-951E-1D1A78C0B51B}" type="presParOf" srcId="{C76A68F4-C481-43BF-9CAC-55D1589B47C5}" destId="{15071106-1121-48C9-A86E-13FD2AE0F063}" srcOrd="0" destOrd="0" presId="urn:microsoft.com/office/officeart/2005/8/layout/vList5"/>
    <dgm:cxn modelId="{F5FE9DE1-45F7-47C2-B520-69A63CF1C79B}" type="presParOf" srcId="{C76A68F4-C481-43BF-9CAC-55D1589B47C5}" destId="{418D369A-15F2-4C4F-8D6A-0FA1D7CD6899}" srcOrd="1" destOrd="0" presId="urn:microsoft.com/office/officeart/2005/8/layout/vList5"/>
    <dgm:cxn modelId="{B139911F-7026-47DC-986E-C7A3DFAD919A}" type="presParOf" srcId="{C84097A0-16A1-41BA-9700-AD180697F4EB}" destId="{4FABFCC7-02AA-4664-B1F0-39D9E52A3FFD}" srcOrd="1" destOrd="0" presId="urn:microsoft.com/office/officeart/2005/8/layout/vList5"/>
    <dgm:cxn modelId="{2F39805F-8C4A-4349-8565-1B5D6383101D}" type="presParOf" srcId="{C84097A0-16A1-41BA-9700-AD180697F4EB}" destId="{104F1D39-3F31-436E-8BE2-1F78A21E7D83}" srcOrd="2" destOrd="0" presId="urn:microsoft.com/office/officeart/2005/8/layout/vList5"/>
    <dgm:cxn modelId="{9C26A1BF-C7D2-4EF0-AB70-15AF13378AD9}" type="presParOf" srcId="{104F1D39-3F31-436E-8BE2-1F78A21E7D83}" destId="{FC0C3468-4B6C-4541-A86C-886A1639075B}" srcOrd="0" destOrd="0" presId="urn:microsoft.com/office/officeart/2005/8/layout/vList5"/>
    <dgm:cxn modelId="{49FC6EC2-9D88-4778-B462-2D897D6AE399}" type="presParOf" srcId="{104F1D39-3F31-436E-8BE2-1F78A21E7D83}" destId="{6478080D-723B-442F-B480-34D31FE6E007}" srcOrd="1" destOrd="0" presId="urn:microsoft.com/office/officeart/2005/8/layout/vList5"/>
    <dgm:cxn modelId="{04763894-59FC-4135-83B9-C1A7C024B462}" type="presParOf" srcId="{C84097A0-16A1-41BA-9700-AD180697F4EB}" destId="{D93349D5-F8BB-4C55-8080-C23B3997A726}" srcOrd="3" destOrd="0" presId="urn:microsoft.com/office/officeart/2005/8/layout/vList5"/>
    <dgm:cxn modelId="{CAD3524E-1D03-4E61-9D87-9A22E2B5A1DE}" type="presParOf" srcId="{C84097A0-16A1-41BA-9700-AD180697F4EB}" destId="{15BFDF2F-C68E-4FD7-9BDD-515EBA546ECB}" srcOrd="4" destOrd="0" presId="urn:microsoft.com/office/officeart/2005/8/layout/vList5"/>
    <dgm:cxn modelId="{17406B21-2376-413F-9A0F-DAADF6D66F96}" type="presParOf" srcId="{15BFDF2F-C68E-4FD7-9BDD-515EBA546ECB}" destId="{CCF21076-8564-41C5-A076-53E4E985CD99}" srcOrd="0" destOrd="0" presId="urn:microsoft.com/office/officeart/2005/8/layout/vList5"/>
    <dgm:cxn modelId="{D98FEA3B-6520-40AC-8D4C-0E73A4434BD1}" type="presParOf" srcId="{15BFDF2F-C68E-4FD7-9BDD-515EBA546ECB}" destId="{84B8D502-6228-4152-9235-1502E5971C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D369A-15F2-4C4F-8D6A-0FA1D7CD6899}">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GRANT EXECUTE ON TestProc TO TesterRole WITH GRANT OPTION;</a:t>
          </a:r>
        </a:p>
        <a:p>
          <a:pPr marL="114300" lvl="1" indent="-114300" algn="l" defTabSz="666750">
            <a:lnSpc>
              <a:spcPct val="90000"/>
            </a:lnSpc>
            <a:spcBef>
              <a:spcPct val="0"/>
            </a:spcBef>
            <a:spcAft>
              <a:spcPct val="15000"/>
            </a:spcAft>
            <a:buChar char="•"/>
          </a:pPr>
          <a:r>
            <a:rPr lang="en-US" sz="1500" kern="1200"/>
            <a:t>GRANT EXECUTE ON TestProc TO User2;</a:t>
          </a:r>
        </a:p>
        <a:p>
          <a:pPr marL="114300" lvl="1" indent="-114300" algn="l" defTabSz="666750">
            <a:lnSpc>
              <a:spcPct val="90000"/>
            </a:lnSpc>
            <a:spcBef>
              <a:spcPct val="0"/>
            </a:spcBef>
            <a:spcAft>
              <a:spcPct val="15000"/>
            </a:spcAft>
            <a:buChar char="•"/>
          </a:pPr>
          <a:r>
            <a:rPr lang="en-US" sz="1500" kern="1200"/>
            <a:t>GRANT SELECT, INSERT, UPDATE, DELETE ON employees TO smithj;</a:t>
          </a:r>
        </a:p>
        <a:p>
          <a:pPr marL="114300" lvl="1" indent="-114300" algn="l" defTabSz="666750">
            <a:lnSpc>
              <a:spcPct val="90000"/>
            </a:lnSpc>
            <a:spcBef>
              <a:spcPct val="0"/>
            </a:spcBef>
            <a:spcAft>
              <a:spcPct val="15000"/>
            </a:spcAft>
            <a:buChar char="•"/>
          </a:pPr>
          <a:r>
            <a:rPr lang="en-US" sz="1500" kern="1200"/>
            <a:t>GRANT SELECT ON employees TO public;</a:t>
          </a:r>
        </a:p>
      </dsp:txBody>
      <dsp:txXfrm rot="-5400000">
        <a:off x="3785616" y="197117"/>
        <a:ext cx="6675221" cy="1012303"/>
      </dsp:txXfrm>
    </dsp:sp>
    <dsp:sp modelId="{15071106-1121-48C9-A86E-13FD2AE0F063}">
      <dsp:nvSpPr>
        <dsp:cNvPr id="0" name=""/>
        <dsp:cNvSpPr/>
      </dsp:nvSpPr>
      <dsp:spPr>
        <a:xfrm>
          <a:off x="0" y="2124"/>
          <a:ext cx="3785616" cy="1402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121920" rIns="243840" bIns="121920" numCol="1" spcCol="1270" anchor="ctr" anchorCtr="0">
          <a:noAutofit/>
        </a:bodyPr>
        <a:lstStyle/>
        <a:p>
          <a:pPr marL="0" lvl="0" indent="0" algn="ctr" defTabSz="2844800">
            <a:lnSpc>
              <a:spcPct val="90000"/>
            </a:lnSpc>
            <a:spcBef>
              <a:spcPct val="0"/>
            </a:spcBef>
            <a:spcAft>
              <a:spcPct val="35000"/>
            </a:spcAft>
            <a:buNone/>
          </a:pPr>
          <a:r>
            <a:rPr lang="en-US" sz="6400" kern="1200"/>
            <a:t>GRANT</a:t>
          </a:r>
        </a:p>
      </dsp:txBody>
      <dsp:txXfrm>
        <a:off x="68454" y="70578"/>
        <a:ext cx="3648708" cy="1265378"/>
      </dsp:txXfrm>
    </dsp:sp>
    <dsp:sp modelId="{6478080D-723B-442F-B480-34D31FE6E007}">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REVOKE DELETE ON employees FROM anderson;</a:t>
          </a:r>
        </a:p>
        <a:p>
          <a:pPr marL="114300" lvl="1" indent="-114300" algn="l" defTabSz="666750">
            <a:lnSpc>
              <a:spcPct val="90000"/>
            </a:lnSpc>
            <a:spcBef>
              <a:spcPct val="0"/>
            </a:spcBef>
            <a:spcAft>
              <a:spcPct val="15000"/>
            </a:spcAft>
            <a:buChar char="•"/>
          </a:pPr>
          <a:r>
            <a:rPr lang="en-US" sz="1500" kern="1200"/>
            <a:t>REVOKE SELECT ON employees FROM public;</a:t>
          </a:r>
        </a:p>
      </dsp:txBody>
      <dsp:txXfrm rot="-5400000">
        <a:off x="3785616" y="1669517"/>
        <a:ext cx="6675221" cy="1012303"/>
      </dsp:txXfrm>
    </dsp:sp>
    <dsp:sp modelId="{FC0C3468-4B6C-4541-A86C-886A1639075B}">
      <dsp:nvSpPr>
        <dsp:cNvPr id="0" name=""/>
        <dsp:cNvSpPr/>
      </dsp:nvSpPr>
      <dsp:spPr>
        <a:xfrm>
          <a:off x="0" y="1474525"/>
          <a:ext cx="3785616" cy="1402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121920" rIns="243840" bIns="121920" numCol="1" spcCol="1270" anchor="ctr" anchorCtr="0">
          <a:noAutofit/>
        </a:bodyPr>
        <a:lstStyle/>
        <a:p>
          <a:pPr marL="0" lvl="0" indent="0" algn="ctr" defTabSz="2844800">
            <a:lnSpc>
              <a:spcPct val="90000"/>
            </a:lnSpc>
            <a:spcBef>
              <a:spcPct val="0"/>
            </a:spcBef>
            <a:spcAft>
              <a:spcPct val="35000"/>
            </a:spcAft>
            <a:buNone/>
          </a:pPr>
          <a:r>
            <a:rPr lang="en-US" sz="6400" kern="1200"/>
            <a:t>REVOKE</a:t>
          </a:r>
        </a:p>
      </dsp:txBody>
      <dsp:txXfrm>
        <a:off x="68454" y="1542979"/>
        <a:ext cx="3648708" cy="1265378"/>
      </dsp:txXfrm>
    </dsp:sp>
    <dsp:sp modelId="{84B8D502-6228-4152-9235-1502E5971CE2}">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DENY SELECT ON OBJECT::Test.TestTable TO TestUser;</a:t>
          </a:r>
        </a:p>
      </dsp:txBody>
      <dsp:txXfrm rot="-5400000">
        <a:off x="3785616" y="3141918"/>
        <a:ext cx="6675221" cy="1012303"/>
      </dsp:txXfrm>
    </dsp:sp>
    <dsp:sp modelId="{CCF21076-8564-41C5-A076-53E4E985CD99}">
      <dsp:nvSpPr>
        <dsp:cNvPr id="0" name=""/>
        <dsp:cNvSpPr/>
      </dsp:nvSpPr>
      <dsp:spPr>
        <a:xfrm>
          <a:off x="0" y="2946926"/>
          <a:ext cx="3785616" cy="1402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121920" rIns="243840" bIns="121920" numCol="1" spcCol="1270" anchor="ctr" anchorCtr="0">
          <a:noAutofit/>
        </a:bodyPr>
        <a:lstStyle/>
        <a:p>
          <a:pPr marL="0" lvl="0" indent="0" algn="ctr" defTabSz="2844800">
            <a:lnSpc>
              <a:spcPct val="90000"/>
            </a:lnSpc>
            <a:spcBef>
              <a:spcPct val="0"/>
            </a:spcBef>
            <a:spcAft>
              <a:spcPct val="35000"/>
            </a:spcAft>
            <a:buNone/>
          </a:pPr>
          <a:r>
            <a:rPr lang="en-US" sz="6400" kern="1200"/>
            <a:t>DENY</a:t>
          </a:r>
        </a:p>
      </dsp:txBody>
      <dsp:txXfrm>
        <a:off x="68454" y="3015380"/>
        <a:ext cx="3648708" cy="12653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D5D2-C22B-63EF-363C-8055672C10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F2C8A7-C8F5-5FE7-EEBC-C61B98E3B7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B05312-CABA-5C8C-058E-ACE60ECAEFB0}"/>
              </a:ext>
            </a:extLst>
          </p:cNvPr>
          <p:cNvSpPr>
            <a:spLocks noGrp="1"/>
          </p:cNvSpPr>
          <p:nvPr>
            <p:ph type="dt" sz="half" idx="10"/>
          </p:nvPr>
        </p:nvSpPr>
        <p:spPr/>
        <p:txBody>
          <a:bodyPr/>
          <a:lstStyle/>
          <a:p>
            <a:fld id="{EF2B1FB0-F805-4CC8-9341-CCBD25742DAC}" type="datetimeFigureOut">
              <a:rPr lang="en-US" smtClean="0"/>
              <a:t>6/29/2025</a:t>
            </a:fld>
            <a:endParaRPr lang="en-US"/>
          </a:p>
        </p:txBody>
      </p:sp>
      <p:sp>
        <p:nvSpPr>
          <p:cNvPr id="5" name="Footer Placeholder 4">
            <a:extLst>
              <a:ext uri="{FF2B5EF4-FFF2-40B4-BE49-F238E27FC236}">
                <a16:creationId xmlns:a16="http://schemas.microsoft.com/office/drawing/2014/main" id="{36B66EA0-75D4-EB13-DE25-D54369357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33E93-FC43-8E1B-D787-A3004C7AFF37}"/>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96348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55E44-F097-642B-9E65-F529062E22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A3ADF3-A7F0-FEB4-4AE8-4A52C5B1D4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7CF5B-9E39-FA2C-079C-A05C8FAA7B47}"/>
              </a:ext>
            </a:extLst>
          </p:cNvPr>
          <p:cNvSpPr>
            <a:spLocks noGrp="1"/>
          </p:cNvSpPr>
          <p:nvPr>
            <p:ph type="dt" sz="half" idx="10"/>
          </p:nvPr>
        </p:nvSpPr>
        <p:spPr/>
        <p:txBody>
          <a:bodyPr/>
          <a:lstStyle/>
          <a:p>
            <a:fld id="{EF2B1FB0-F805-4CC8-9341-CCBD25742DAC}" type="datetimeFigureOut">
              <a:rPr lang="en-US" smtClean="0"/>
              <a:t>6/29/2025</a:t>
            </a:fld>
            <a:endParaRPr lang="en-US"/>
          </a:p>
        </p:txBody>
      </p:sp>
      <p:sp>
        <p:nvSpPr>
          <p:cNvPr id="5" name="Footer Placeholder 4">
            <a:extLst>
              <a:ext uri="{FF2B5EF4-FFF2-40B4-BE49-F238E27FC236}">
                <a16:creationId xmlns:a16="http://schemas.microsoft.com/office/drawing/2014/main" id="{5FC4A36A-E315-B594-46FD-8401BC125E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364DFD-6FCA-2E97-9A48-DE79079E32B0}"/>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317986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6CBA04-7244-6F12-F09D-7BE03E4B41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AC409F-643A-6A67-1604-C1E3B698FC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5B3A9-A619-4AC7-5A88-1D98FDFDCAE8}"/>
              </a:ext>
            </a:extLst>
          </p:cNvPr>
          <p:cNvSpPr>
            <a:spLocks noGrp="1"/>
          </p:cNvSpPr>
          <p:nvPr>
            <p:ph type="dt" sz="half" idx="10"/>
          </p:nvPr>
        </p:nvSpPr>
        <p:spPr/>
        <p:txBody>
          <a:bodyPr/>
          <a:lstStyle/>
          <a:p>
            <a:fld id="{EF2B1FB0-F805-4CC8-9341-CCBD25742DAC}" type="datetimeFigureOut">
              <a:rPr lang="en-US" smtClean="0"/>
              <a:t>6/29/2025</a:t>
            </a:fld>
            <a:endParaRPr lang="en-US"/>
          </a:p>
        </p:txBody>
      </p:sp>
      <p:sp>
        <p:nvSpPr>
          <p:cNvPr id="5" name="Footer Placeholder 4">
            <a:extLst>
              <a:ext uri="{FF2B5EF4-FFF2-40B4-BE49-F238E27FC236}">
                <a16:creationId xmlns:a16="http://schemas.microsoft.com/office/drawing/2014/main" id="{A96E3306-8675-575B-457D-846DAC425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1B4DE-BD84-8E13-A247-8C6F486F1F5E}"/>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182098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B8EF-3722-6A1D-70FE-215CC497D7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7EE3B1-D7C1-B046-44F5-D4D5DDF01CE4}"/>
              </a:ext>
            </a:extLst>
          </p:cNvPr>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27DF8-27EA-6417-87BD-2C59416A475C}"/>
              </a:ext>
            </a:extLst>
          </p:cNvPr>
          <p:cNvSpPr>
            <a:spLocks noGrp="1"/>
          </p:cNvSpPr>
          <p:nvPr>
            <p:ph type="dt" sz="half" idx="10"/>
          </p:nvPr>
        </p:nvSpPr>
        <p:spPr/>
        <p:txBody>
          <a:bodyPr/>
          <a:lstStyle/>
          <a:p>
            <a:fld id="{EF2B1FB0-F805-4CC8-9341-CCBD25742DAC}" type="datetimeFigureOut">
              <a:rPr lang="en-US" smtClean="0"/>
              <a:t>6/29/2025</a:t>
            </a:fld>
            <a:endParaRPr lang="en-US"/>
          </a:p>
        </p:txBody>
      </p:sp>
      <p:sp>
        <p:nvSpPr>
          <p:cNvPr id="5" name="Footer Placeholder 4">
            <a:extLst>
              <a:ext uri="{FF2B5EF4-FFF2-40B4-BE49-F238E27FC236}">
                <a16:creationId xmlns:a16="http://schemas.microsoft.com/office/drawing/2014/main" id="{F1964CE5-D1F7-6EDF-A35E-E548598F4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C67B2-1752-02DC-9788-CE9E533F0A0F}"/>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330514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C9B24-D044-347C-5714-0B68BE6685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64D264-166A-A7B3-A1B1-E22868995B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F0ADD9-1A86-9C81-0CE5-9579861AAF39}"/>
              </a:ext>
            </a:extLst>
          </p:cNvPr>
          <p:cNvSpPr>
            <a:spLocks noGrp="1"/>
          </p:cNvSpPr>
          <p:nvPr>
            <p:ph type="dt" sz="half" idx="10"/>
          </p:nvPr>
        </p:nvSpPr>
        <p:spPr/>
        <p:txBody>
          <a:bodyPr/>
          <a:lstStyle/>
          <a:p>
            <a:fld id="{EF2B1FB0-F805-4CC8-9341-CCBD25742DAC}" type="datetimeFigureOut">
              <a:rPr lang="en-US" smtClean="0"/>
              <a:t>6/29/2025</a:t>
            </a:fld>
            <a:endParaRPr lang="en-US"/>
          </a:p>
        </p:txBody>
      </p:sp>
      <p:sp>
        <p:nvSpPr>
          <p:cNvPr id="5" name="Footer Placeholder 4">
            <a:extLst>
              <a:ext uri="{FF2B5EF4-FFF2-40B4-BE49-F238E27FC236}">
                <a16:creationId xmlns:a16="http://schemas.microsoft.com/office/drawing/2014/main" id="{5C0A0B05-B15B-47B2-C8C4-63C1F93C8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0ABE0-B0B4-B855-4730-6B97CA14DCFE}"/>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103268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B705-D649-BB0B-7067-A1BABA6A8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B6065-F635-225A-7205-D46F571274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F9D9D2-842F-B7EF-229F-3FC3D7C11C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7C95C2-5801-0370-7734-D58D7E00D3DE}"/>
              </a:ext>
            </a:extLst>
          </p:cNvPr>
          <p:cNvSpPr>
            <a:spLocks noGrp="1"/>
          </p:cNvSpPr>
          <p:nvPr>
            <p:ph type="dt" sz="half" idx="10"/>
          </p:nvPr>
        </p:nvSpPr>
        <p:spPr/>
        <p:txBody>
          <a:bodyPr/>
          <a:lstStyle/>
          <a:p>
            <a:fld id="{EF2B1FB0-F805-4CC8-9341-CCBD25742DAC}" type="datetimeFigureOut">
              <a:rPr lang="en-US" smtClean="0"/>
              <a:t>6/29/2025</a:t>
            </a:fld>
            <a:endParaRPr lang="en-US"/>
          </a:p>
        </p:txBody>
      </p:sp>
      <p:sp>
        <p:nvSpPr>
          <p:cNvPr id="6" name="Footer Placeholder 5">
            <a:extLst>
              <a:ext uri="{FF2B5EF4-FFF2-40B4-BE49-F238E27FC236}">
                <a16:creationId xmlns:a16="http://schemas.microsoft.com/office/drawing/2014/main" id="{86DAB104-E8BE-483A-9C04-B3CF410C73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C9A41-749F-1EDE-5769-301336E1C2DB}"/>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147663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83587-F6BA-6860-D7B0-93FEEA1A46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DD81B6-31C4-E428-5C74-280539139E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B5E853-661A-76FA-F05D-7E6EC03429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47EC8-908D-E24E-3E4A-94462A59FA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1BA7D9-6663-9553-0744-B23795C410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6DEC7D-12FD-B675-642B-DD697EBB660B}"/>
              </a:ext>
            </a:extLst>
          </p:cNvPr>
          <p:cNvSpPr>
            <a:spLocks noGrp="1"/>
          </p:cNvSpPr>
          <p:nvPr>
            <p:ph type="dt" sz="half" idx="10"/>
          </p:nvPr>
        </p:nvSpPr>
        <p:spPr/>
        <p:txBody>
          <a:bodyPr/>
          <a:lstStyle/>
          <a:p>
            <a:fld id="{EF2B1FB0-F805-4CC8-9341-CCBD25742DAC}" type="datetimeFigureOut">
              <a:rPr lang="en-US" smtClean="0"/>
              <a:t>6/29/2025</a:t>
            </a:fld>
            <a:endParaRPr lang="en-US"/>
          </a:p>
        </p:txBody>
      </p:sp>
      <p:sp>
        <p:nvSpPr>
          <p:cNvPr id="8" name="Footer Placeholder 7">
            <a:extLst>
              <a:ext uri="{FF2B5EF4-FFF2-40B4-BE49-F238E27FC236}">
                <a16:creationId xmlns:a16="http://schemas.microsoft.com/office/drawing/2014/main" id="{AE6ED0AE-7D76-9DE4-55F0-32A4977B0F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F6AA93-ACB6-3B65-08FB-69E47FA95F6E}"/>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192734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389C8-5609-E023-9A3A-C6D87F6EAB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19F079-89DA-99AB-F796-33CD04126A77}"/>
              </a:ext>
            </a:extLst>
          </p:cNvPr>
          <p:cNvSpPr>
            <a:spLocks noGrp="1"/>
          </p:cNvSpPr>
          <p:nvPr>
            <p:ph type="dt" sz="half" idx="10"/>
          </p:nvPr>
        </p:nvSpPr>
        <p:spPr/>
        <p:txBody>
          <a:bodyPr/>
          <a:lstStyle/>
          <a:p>
            <a:fld id="{EF2B1FB0-F805-4CC8-9341-CCBD25742DAC}" type="datetimeFigureOut">
              <a:rPr lang="en-US" smtClean="0"/>
              <a:t>6/29/2025</a:t>
            </a:fld>
            <a:endParaRPr lang="en-US"/>
          </a:p>
        </p:txBody>
      </p:sp>
      <p:sp>
        <p:nvSpPr>
          <p:cNvPr id="4" name="Footer Placeholder 3">
            <a:extLst>
              <a:ext uri="{FF2B5EF4-FFF2-40B4-BE49-F238E27FC236}">
                <a16:creationId xmlns:a16="http://schemas.microsoft.com/office/drawing/2014/main" id="{7B468F65-7093-BBB8-49E6-BE652882AE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97A0D7-F826-147F-068C-8DF06682B259}"/>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174239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60BCFC-BE4B-D7DB-A97D-8F4DEC7B7387}"/>
              </a:ext>
            </a:extLst>
          </p:cNvPr>
          <p:cNvSpPr>
            <a:spLocks noGrp="1"/>
          </p:cNvSpPr>
          <p:nvPr>
            <p:ph type="dt" sz="half" idx="10"/>
          </p:nvPr>
        </p:nvSpPr>
        <p:spPr/>
        <p:txBody>
          <a:bodyPr/>
          <a:lstStyle/>
          <a:p>
            <a:fld id="{EF2B1FB0-F805-4CC8-9341-CCBD25742DAC}" type="datetimeFigureOut">
              <a:rPr lang="en-US" smtClean="0"/>
              <a:t>6/29/2025</a:t>
            </a:fld>
            <a:endParaRPr lang="en-US"/>
          </a:p>
        </p:txBody>
      </p:sp>
      <p:sp>
        <p:nvSpPr>
          <p:cNvPr id="3" name="Footer Placeholder 2">
            <a:extLst>
              <a:ext uri="{FF2B5EF4-FFF2-40B4-BE49-F238E27FC236}">
                <a16:creationId xmlns:a16="http://schemas.microsoft.com/office/drawing/2014/main" id="{8998352B-FE84-20D4-1292-47478B012F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1E627B-9EB7-3A9B-C497-23CA3DBBE166}"/>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134826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BE85-084B-CB75-98DF-85727AAA68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220D0C-9FBC-9946-3705-5A1118108C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C62127-0455-0B10-CE30-B355C8A7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0F4A9C-A33C-902C-D1FC-9B77D520CE2F}"/>
              </a:ext>
            </a:extLst>
          </p:cNvPr>
          <p:cNvSpPr>
            <a:spLocks noGrp="1"/>
          </p:cNvSpPr>
          <p:nvPr>
            <p:ph type="dt" sz="half" idx="10"/>
          </p:nvPr>
        </p:nvSpPr>
        <p:spPr/>
        <p:txBody>
          <a:bodyPr/>
          <a:lstStyle/>
          <a:p>
            <a:fld id="{EF2B1FB0-F805-4CC8-9341-CCBD25742DAC}" type="datetimeFigureOut">
              <a:rPr lang="en-US" smtClean="0"/>
              <a:t>6/29/2025</a:t>
            </a:fld>
            <a:endParaRPr lang="en-US"/>
          </a:p>
        </p:txBody>
      </p:sp>
      <p:sp>
        <p:nvSpPr>
          <p:cNvPr id="6" name="Footer Placeholder 5">
            <a:extLst>
              <a:ext uri="{FF2B5EF4-FFF2-40B4-BE49-F238E27FC236}">
                <a16:creationId xmlns:a16="http://schemas.microsoft.com/office/drawing/2014/main" id="{B06D61A7-DCA6-9A7E-D2A4-B94DA4B3CB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11BA2D-2371-6469-8309-22A157CC6BA9}"/>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168465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B0D86-B7BC-F293-32B3-83E2CD3A81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5D8B60-AD0E-8533-CB6E-1B45F3D133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87446B-897C-B837-B7F8-B4FC4C685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A424C6-5F13-78EC-33BD-653A3FE6A911}"/>
              </a:ext>
            </a:extLst>
          </p:cNvPr>
          <p:cNvSpPr>
            <a:spLocks noGrp="1"/>
          </p:cNvSpPr>
          <p:nvPr>
            <p:ph type="dt" sz="half" idx="10"/>
          </p:nvPr>
        </p:nvSpPr>
        <p:spPr/>
        <p:txBody>
          <a:bodyPr/>
          <a:lstStyle/>
          <a:p>
            <a:fld id="{EF2B1FB0-F805-4CC8-9341-CCBD25742DAC}" type="datetimeFigureOut">
              <a:rPr lang="en-US" smtClean="0"/>
              <a:t>6/29/2025</a:t>
            </a:fld>
            <a:endParaRPr lang="en-US"/>
          </a:p>
        </p:txBody>
      </p:sp>
      <p:sp>
        <p:nvSpPr>
          <p:cNvPr id="6" name="Footer Placeholder 5">
            <a:extLst>
              <a:ext uri="{FF2B5EF4-FFF2-40B4-BE49-F238E27FC236}">
                <a16:creationId xmlns:a16="http://schemas.microsoft.com/office/drawing/2014/main" id="{49D54559-FC0D-173B-FB9D-78451F8A6C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3791E3-8CB2-2905-4754-55332464A934}"/>
              </a:ext>
            </a:extLst>
          </p:cNvPr>
          <p:cNvSpPr>
            <a:spLocks noGrp="1"/>
          </p:cNvSpPr>
          <p:nvPr>
            <p:ph type="sldNum" sz="quarter" idx="12"/>
          </p:nvPr>
        </p:nvSpPr>
        <p:spPr/>
        <p:txBody>
          <a:bodyPr/>
          <a:lstStyle/>
          <a:p>
            <a:fld id="{BBFC1780-F58C-4358-8406-F1EE26EF3F2B}" type="slidenum">
              <a:rPr lang="en-US" smtClean="0"/>
              <a:t>‹#›</a:t>
            </a:fld>
            <a:endParaRPr lang="en-US"/>
          </a:p>
        </p:txBody>
      </p:sp>
    </p:spTree>
    <p:extLst>
      <p:ext uri="{BB962C8B-B14F-4D97-AF65-F5344CB8AC3E}">
        <p14:creationId xmlns:p14="http://schemas.microsoft.com/office/powerpoint/2010/main" val="321439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108046-93E2-A7DD-433E-41BEF00C2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198F6F-7F3D-56A7-B17F-8FEF5C380D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7747A3-B2F5-7DA9-EC81-C0EA0E01CA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2B1FB0-F805-4CC8-9341-CCBD25742DAC}" type="datetimeFigureOut">
              <a:rPr lang="en-US" smtClean="0"/>
              <a:t>6/29/2025</a:t>
            </a:fld>
            <a:endParaRPr lang="en-US"/>
          </a:p>
        </p:txBody>
      </p:sp>
      <p:sp>
        <p:nvSpPr>
          <p:cNvPr id="5" name="Footer Placeholder 4">
            <a:extLst>
              <a:ext uri="{FF2B5EF4-FFF2-40B4-BE49-F238E27FC236}">
                <a16:creationId xmlns:a16="http://schemas.microsoft.com/office/drawing/2014/main" id="{4CD19C1A-C963-7E92-1C2E-35E6B0719E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BC4CAFE-C190-244F-9202-78A06FDB96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FC1780-F58C-4358-8406-F1EE26EF3F2B}" type="slidenum">
              <a:rPr lang="en-US" smtClean="0"/>
              <a:t>‹#›</a:t>
            </a:fld>
            <a:endParaRPr lang="en-US"/>
          </a:p>
        </p:txBody>
      </p:sp>
    </p:spTree>
    <p:extLst>
      <p:ext uri="{BB962C8B-B14F-4D97-AF65-F5344CB8AC3E}">
        <p14:creationId xmlns:p14="http://schemas.microsoft.com/office/powerpoint/2010/main" val="2484594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2E1D08C-FAAD-6F07-9E61-822FA06E0540}"/>
              </a:ext>
            </a:extLst>
          </p:cNvPr>
          <p:cNvPicPr>
            <a:picLocks noChangeAspect="1"/>
          </p:cNvPicPr>
          <p:nvPr/>
        </p:nvPicPr>
        <p:blipFill rotWithShape="1">
          <a:blip r:embed="rId2"/>
          <a:srcRect t="8907"/>
          <a:stretch/>
        </p:blipFill>
        <p:spPr>
          <a:xfrm>
            <a:off x="-3047" y="10"/>
            <a:ext cx="12191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EAAF7-7A19-E581-D4D5-FE7272B7FE05}"/>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l-GR" sz="5200" dirty="0">
                <a:solidFill>
                  <a:srgbClr val="FFFFFF"/>
                </a:solidFill>
              </a:rPr>
              <a:t>Ασφάλεια λογισμικού και βάσεων δεδομένων</a:t>
            </a:r>
            <a:endParaRPr lang="en-US" sz="5200" dirty="0">
              <a:solidFill>
                <a:srgbClr val="FFFFFF"/>
              </a:solidFill>
            </a:endParaRPr>
          </a:p>
        </p:txBody>
      </p:sp>
      <p:sp>
        <p:nvSpPr>
          <p:cNvPr id="3" name="Subtitle 2">
            <a:extLst>
              <a:ext uri="{FF2B5EF4-FFF2-40B4-BE49-F238E27FC236}">
                <a16:creationId xmlns:a16="http://schemas.microsoft.com/office/drawing/2014/main" id="{74FD4070-7EF9-AC45-3DF9-F8AB113E6740}"/>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l-GR" dirty="0">
                <a:solidFill>
                  <a:srgbClr val="FFFFFF"/>
                </a:solidFill>
              </a:rPr>
              <a:t>Διάλεξη </a:t>
            </a:r>
            <a:r>
              <a:rPr lang="en-US">
                <a:solidFill>
                  <a:srgbClr val="FFFFFF"/>
                </a:solidFill>
              </a:rPr>
              <a:t>9</a:t>
            </a:r>
            <a:r>
              <a:rPr lang="el-GR">
                <a:solidFill>
                  <a:srgbClr val="FFFFFF"/>
                </a:solidFill>
              </a:rPr>
              <a:t>η </a:t>
            </a:r>
            <a:endParaRPr lang="el-GR" dirty="0">
              <a:solidFill>
                <a:srgbClr val="FFFFFF"/>
              </a:solidFill>
            </a:endParaRPr>
          </a:p>
          <a:p>
            <a:r>
              <a:rPr lang="en-US" dirty="0">
                <a:solidFill>
                  <a:srgbClr val="FFFFFF"/>
                </a:solidFill>
              </a:rPr>
              <a:t>M.Sc. </a:t>
            </a:r>
            <a:r>
              <a:rPr lang="en-US" dirty="0" err="1">
                <a:solidFill>
                  <a:srgbClr val="FFFFFF"/>
                </a:solidFill>
              </a:rPr>
              <a:t>CyberSecurity</a:t>
            </a:r>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350507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5D2808-3E68-6953-90C6-C0179C7E1A88}"/>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Ασφάλεια Λ.Σ. – Αρχεία Β.Δ.</a:t>
            </a:r>
            <a:endParaRPr lang="en-US"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46D554-7CDC-EDC0-6790-DFF0FE6DA389}"/>
              </a:ext>
            </a:extLst>
          </p:cNvPr>
          <p:cNvSpPr>
            <a:spLocks noGrp="1"/>
          </p:cNvSpPr>
          <p:nvPr>
            <p:ph idx="1"/>
          </p:nvPr>
        </p:nvSpPr>
        <p:spPr>
          <a:xfrm>
            <a:off x="1155548" y="2217343"/>
            <a:ext cx="9880893" cy="3959619"/>
          </a:xfrm>
        </p:spPr>
        <p:txBody>
          <a:bodyPr>
            <a:normAutofit/>
          </a:bodyPr>
          <a:lstStyle/>
          <a:p>
            <a:r>
              <a:rPr lang="el-GR" sz="2400"/>
              <a:t>Ένα</a:t>
            </a:r>
            <a:r>
              <a:rPr lang="en-US" sz="2400"/>
              <a:t> RDBMS </a:t>
            </a:r>
            <a:r>
              <a:rPr lang="el-GR" sz="2400"/>
              <a:t>χρησιμοποιεί αρχεία του λειτουργικού συστήματος για τη λειτουργία και την αποθήκευση δεδομένων. </a:t>
            </a:r>
            <a:endParaRPr lang="en-US" sz="2400"/>
          </a:p>
          <a:p>
            <a:r>
              <a:rPr lang="en-US" sz="2400"/>
              <a:t>O</a:t>
            </a:r>
            <a:r>
              <a:rPr lang="el-GR" sz="2400"/>
              <a:t>ι βέλτιστες πρακτικές για την ασφάλεια των αρχείων απαιτούν τον περιορισμό της πρόσβασης σε αυτά τα αρχεία</a:t>
            </a:r>
            <a:r>
              <a:rPr lang="en-US" sz="2400"/>
              <a:t> (</a:t>
            </a:r>
            <a:r>
              <a:rPr lang="el-GR" sz="2400"/>
              <a:t>σε χρήστες, ομάδες χρηστών, ρόλους).</a:t>
            </a:r>
            <a:endParaRPr lang="en-US" sz="2400"/>
          </a:p>
        </p:txBody>
      </p:sp>
    </p:spTree>
    <p:extLst>
      <p:ext uri="{BB962C8B-B14F-4D97-AF65-F5344CB8AC3E}">
        <p14:creationId xmlns:p14="http://schemas.microsoft.com/office/powerpoint/2010/main" val="410439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E322C5-559E-847B-B283-8B7AC326F83A}"/>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Εξουσιοδότηση και αυθεντικοποίηση</a:t>
            </a:r>
            <a:endParaRPr lang="en-US"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752141-453F-0698-7A30-D17D37AC5364}"/>
              </a:ext>
            </a:extLst>
          </p:cNvPr>
          <p:cNvSpPr>
            <a:spLocks noGrp="1"/>
          </p:cNvSpPr>
          <p:nvPr>
            <p:ph idx="1"/>
          </p:nvPr>
        </p:nvSpPr>
        <p:spPr>
          <a:xfrm>
            <a:off x="1155548" y="2217343"/>
            <a:ext cx="9880893" cy="3959619"/>
          </a:xfrm>
        </p:spPr>
        <p:txBody>
          <a:bodyPr>
            <a:normAutofit/>
          </a:bodyPr>
          <a:lstStyle/>
          <a:p>
            <a:pPr>
              <a:lnSpc>
                <a:spcPct val="140000"/>
              </a:lnSpc>
            </a:pPr>
            <a:r>
              <a:rPr lang="el-GR" sz="1700" dirty="0"/>
              <a:t>Εξουσιοδότηση σημαίνει την παραχώρηση ενός δικαιώματος ή ενός προνομίου για νόμιμη πρόσβαση σε ένα σύστημα ή στους πόρους που διαχειρίζεται ένα σύστημα. </a:t>
            </a:r>
          </a:p>
          <a:p>
            <a:pPr>
              <a:lnSpc>
                <a:spcPct val="140000"/>
              </a:lnSpc>
            </a:pPr>
            <a:r>
              <a:rPr lang="el-GR" sz="1700" dirty="0"/>
              <a:t>Η εξουσιοδότηση συνήθως είναι ενσωματωμένη στο λογισμικό και καθορίζει σε ποιο σύστημα ή αντικείμενο μπορεί να έχει πρόσβαση ένας χρήστης και τι επιτρέπεται να κάνει με αυτό.</a:t>
            </a:r>
          </a:p>
          <a:p>
            <a:pPr>
              <a:lnSpc>
                <a:spcPct val="140000"/>
              </a:lnSpc>
            </a:pPr>
            <a:r>
              <a:rPr lang="el-GR" sz="1700" dirty="0"/>
              <a:t>Στη διαδικασία της εξουσιοδότησης, ένα υποκείμενο (</a:t>
            </a:r>
            <a:r>
              <a:rPr lang="en-US" sz="1700" dirty="0"/>
              <a:t>principal) </a:t>
            </a:r>
            <a:r>
              <a:rPr lang="el-GR" sz="1700" dirty="0"/>
              <a:t>που εκπροσωπεί έναν χρήστη ή ένα πρόγραμμα αιτείται και λαμβάνει πρόσβαση σε ένα αντικείμενο</a:t>
            </a:r>
            <a:r>
              <a:rPr lang="en-US" sz="1700" dirty="0"/>
              <a:t> (securable)</a:t>
            </a:r>
            <a:r>
              <a:rPr lang="el-GR" sz="1700" dirty="0"/>
              <a:t>, όπως έναν σχεσιακό πίνακα, μια σχεσιακή όψη κ.λπ. </a:t>
            </a:r>
          </a:p>
          <a:p>
            <a:pPr>
              <a:lnSpc>
                <a:spcPct val="140000"/>
              </a:lnSpc>
            </a:pPr>
            <a:r>
              <a:rPr lang="el-GR" sz="1700" dirty="0"/>
              <a:t>Η διαδικασία της εξουσιοδότησης απαιτεί την </a:t>
            </a:r>
            <a:r>
              <a:rPr lang="el-GR" sz="1700" dirty="0" err="1"/>
              <a:t>αυθεντικοποίηση</a:t>
            </a:r>
            <a:r>
              <a:rPr lang="el-GR" sz="1700" dirty="0"/>
              <a:t> του υποκειμένου</a:t>
            </a:r>
            <a:r>
              <a:rPr lang="en-US" sz="1700" dirty="0"/>
              <a:t>.</a:t>
            </a:r>
            <a:endParaRPr lang="el-GR" sz="1700" dirty="0"/>
          </a:p>
          <a:p>
            <a:pPr>
              <a:lnSpc>
                <a:spcPct val="140000"/>
              </a:lnSpc>
            </a:pPr>
            <a:endParaRPr lang="el-GR" sz="1700" dirty="0"/>
          </a:p>
        </p:txBody>
      </p:sp>
    </p:spTree>
    <p:extLst>
      <p:ext uri="{BB962C8B-B14F-4D97-AF65-F5344CB8AC3E}">
        <p14:creationId xmlns:p14="http://schemas.microsoft.com/office/powerpoint/2010/main" val="2705588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D92ACA-9342-7BDB-7CE9-6ED55C9D0F5E}"/>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Εξουσιοδότηση και αυθεντικοποίηση</a:t>
            </a:r>
            <a:endParaRPr lang="en-US"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57ACFF-A20B-8AB8-FB54-B66875559CF0}"/>
              </a:ext>
            </a:extLst>
          </p:cNvPr>
          <p:cNvSpPr>
            <a:spLocks noGrp="1"/>
          </p:cNvSpPr>
          <p:nvPr>
            <p:ph idx="1"/>
          </p:nvPr>
        </p:nvSpPr>
        <p:spPr>
          <a:xfrm>
            <a:off x="1155548" y="2217343"/>
            <a:ext cx="9880893" cy="3959619"/>
          </a:xfrm>
        </p:spPr>
        <p:txBody>
          <a:bodyPr>
            <a:normAutofit/>
          </a:bodyPr>
          <a:lstStyle/>
          <a:p>
            <a:pPr>
              <a:lnSpc>
                <a:spcPct val="140000"/>
              </a:lnSpc>
            </a:pPr>
            <a:r>
              <a:rPr lang="el-GR" sz="1500" dirty="0"/>
              <a:t>Η </a:t>
            </a:r>
            <a:r>
              <a:rPr lang="el-GR" sz="1500" dirty="0" err="1"/>
              <a:t>αυθεντικοποίηση</a:t>
            </a:r>
            <a:r>
              <a:rPr lang="el-GR" sz="1500" dirty="0"/>
              <a:t> είναι ένας μηχανισμός που καθορίζει εάν ένας χρήστης είναι αυτός που ισχυρίζεται ότι είναι. </a:t>
            </a:r>
            <a:endParaRPr lang="en-US" sz="1500" dirty="0"/>
          </a:p>
          <a:p>
            <a:pPr>
              <a:lnSpc>
                <a:spcPct val="140000"/>
              </a:lnSpc>
            </a:pPr>
            <a:r>
              <a:rPr lang="el-GR" sz="1500" dirty="0"/>
              <a:t>Ένας διαχειριστής συστημάτων είναι υπεύθυνος για την παροχή πρόσβασης στους χρήστες σε έναν υπολογιστικό σύστημα δημιουργώντας τους ατομικούς λογαριασμούς χρήστη</a:t>
            </a:r>
            <a:endParaRPr lang="en-US" sz="1500" dirty="0"/>
          </a:p>
          <a:p>
            <a:pPr lvl="1">
              <a:lnSpc>
                <a:spcPct val="140000"/>
              </a:lnSpc>
            </a:pPr>
            <a:r>
              <a:rPr lang="en-US" sz="1500" dirty="0"/>
              <a:t>Username / password</a:t>
            </a:r>
          </a:p>
          <a:p>
            <a:pPr>
              <a:lnSpc>
                <a:spcPct val="140000"/>
              </a:lnSpc>
            </a:pPr>
            <a:r>
              <a:rPr lang="el-GR" sz="1500" dirty="0"/>
              <a:t>Για να μειωθεί ο συνολικός αριθμός των ονομάτων χρηστών και κωδικών πρόσβασης, είναι δυνατόν να γίνει </a:t>
            </a:r>
            <a:r>
              <a:rPr lang="el-GR" sz="1500" dirty="0" err="1"/>
              <a:t>αυθεντικοποίηση</a:t>
            </a:r>
            <a:r>
              <a:rPr lang="el-GR" sz="1500" dirty="0"/>
              <a:t> της πρόσβασης του χρήστη σε ένα σύστημα βάσεων δεδομένων μέσω προηγούμενης </a:t>
            </a:r>
            <a:r>
              <a:rPr lang="el-GR" sz="1500" dirty="0" err="1"/>
              <a:t>αυθεντικοποίησης</a:t>
            </a:r>
            <a:r>
              <a:rPr lang="el-GR" sz="1500" dirty="0"/>
              <a:t> πρόσβασης σε ένα λειτουργικό σύστημα. </a:t>
            </a:r>
            <a:endParaRPr lang="en-US" sz="1500" dirty="0"/>
          </a:p>
          <a:p>
            <a:pPr lvl="1">
              <a:lnSpc>
                <a:spcPct val="140000"/>
              </a:lnSpc>
            </a:pPr>
            <a:r>
              <a:rPr lang="el-GR" sz="1500" dirty="0"/>
              <a:t>Μια τέτοια λύση δεν είναι τόσο ασφαλής όσο δύο ξεχωριστοί κωδικοί πρόσβασης και είναι σύμφωνη με μια αρχή που λέει ότι η απλοποίηση της πρόσβασης στα δεδομένα πάντα μειώνει την ασφάλεια των δεδομένων.</a:t>
            </a:r>
            <a:endParaRPr lang="en-US" sz="1500" dirty="0"/>
          </a:p>
          <a:p>
            <a:pPr>
              <a:lnSpc>
                <a:spcPct val="140000"/>
              </a:lnSpc>
            </a:pPr>
            <a:r>
              <a:rPr lang="el-GR" sz="1500" dirty="0"/>
              <a:t>Επίσης μπορούν να χρησιμοποιηθούν και τρίτα συστήματα (</a:t>
            </a:r>
            <a:r>
              <a:rPr lang="en-US" sz="1500" dirty="0"/>
              <a:t>Active Directory, Radius </a:t>
            </a:r>
            <a:r>
              <a:rPr lang="el-GR" sz="1500" dirty="0" err="1"/>
              <a:t>κλπ</a:t>
            </a:r>
            <a:r>
              <a:rPr lang="el-GR" sz="1500" dirty="0"/>
              <a:t>)</a:t>
            </a:r>
          </a:p>
          <a:p>
            <a:pPr>
              <a:lnSpc>
                <a:spcPct val="140000"/>
              </a:lnSpc>
            </a:pPr>
            <a:endParaRPr lang="el-GR" sz="1500" dirty="0"/>
          </a:p>
        </p:txBody>
      </p:sp>
    </p:spTree>
    <p:extLst>
      <p:ext uri="{BB962C8B-B14F-4D97-AF65-F5344CB8AC3E}">
        <p14:creationId xmlns:p14="http://schemas.microsoft.com/office/powerpoint/2010/main" val="2977953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668876B-3222-1ADB-4DAF-FFAE365389B7}"/>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sz="4100" kern="1200">
                <a:solidFill>
                  <a:schemeClr val="tx1"/>
                </a:solidFill>
                <a:latin typeface="+mj-lt"/>
                <a:ea typeface="+mj-ea"/>
                <a:cs typeface="+mj-cs"/>
              </a:rPr>
              <a:t>Έλεγχος Πρόσβασης  - Role-based Access Control</a:t>
            </a:r>
          </a:p>
        </p:txBody>
      </p:sp>
      <p:pic>
        <p:nvPicPr>
          <p:cNvPr id="5" name="Picture 4">
            <a:extLst>
              <a:ext uri="{FF2B5EF4-FFF2-40B4-BE49-F238E27FC236}">
                <a16:creationId xmlns:a16="http://schemas.microsoft.com/office/drawing/2014/main" id="{D1595F88-327D-8D7F-FC84-DD7380B0AEC4}"/>
              </a:ext>
            </a:extLst>
          </p:cNvPr>
          <p:cNvPicPr>
            <a:picLocks noChangeAspect="1"/>
          </p:cNvPicPr>
          <p:nvPr/>
        </p:nvPicPr>
        <p:blipFill>
          <a:blip r:embed="rId2"/>
          <a:stretch>
            <a:fillRect/>
          </a:stretch>
        </p:blipFill>
        <p:spPr>
          <a:xfrm>
            <a:off x="5895751" y="1565838"/>
            <a:ext cx="5708649" cy="3696349"/>
          </a:xfrm>
          <a:prstGeom prst="rect">
            <a:avLst/>
          </a:prstGeom>
        </p:spPr>
      </p:pic>
    </p:spTree>
    <p:extLst>
      <p:ext uri="{BB962C8B-B14F-4D97-AF65-F5344CB8AC3E}">
        <p14:creationId xmlns:p14="http://schemas.microsoft.com/office/powerpoint/2010/main" val="3551910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88C3C5-09AC-12BA-0309-29E7F236838D}"/>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Principals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9B8514-A9B7-4390-30A6-8DFF78F43949}"/>
              </a:ext>
            </a:extLst>
          </p:cNvPr>
          <p:cNvSpPr>
            <a:spLocks noGrp="1"/>
          </p:cNvSpPr>
          <p:nvPr>
            <p:ph idx="1"/>
          </p:nvPr>
        </p:nvSpPr>
        <p:spPr>
          <a:xfrm>
            <a:off x="1155548" y="2217343"/>
            <a:ext cx="9880893" cy="3959619"/>
          </a:xfrm>
        </p:spPr>
        <p:txBody>
          <a:bodyPr>
            <a:normAutofit/>
          </a:bodyPr>
          <a:lstStyle/>
          <a:p>
            <a:pPr>
              <a:lnSpc>
                <a:spcPct val="140000"/>
              </a:lnSpc>
            </a:pPr>
            <a:r>
              <a:rPr lang="el-GR" sz="2000" dirty="0"/>
              <a:t>Οι αρχές (</a:t>
            </a:r>
            <a:r>
              <a:rPr lang="el-GR" sz="2000" dirty="0" err="1"/>
              <a:t>principals</a:t>
            </a:r>
            <a:r>
              <a:rPr lang="el-GR" sz="2000" dirty="0"/>
              <a:t>) είναι οντότητες που μπορούν να αιτηθούν πόρους από τον SQL Server. Όπως και άλλα στοιχεία του μοντέλου εξουσιοδότησης του SQL Server, οι αρχές μπορούν να οργανωθούν σε ιεραρχία. </a:t>
            </a:r>
            <a:endParaRPr lang="en-US" sz="2000" dirty="0"/>
          </a:p>
          <a:p>
            <a:pPr>
              <a:lnSpc>
                <a:spcPct val="140000"/>
              </a:lnSpc>
            </a:pPr>
            <a:r>
              <a:rPr lang="el-GR" sz="2000" dirty="0"/>
              <a:t>Το εύρος επιρροής μιας αρχής εξαρτάται από το πεδίο ορισμού της αρχής: </a:t>
            </a:r>
            <a:endParaRPr lang="en-US" sz="2000" dirty="0"/>
          </a:p>
          <a:p>
            <a:pPr lvl="1">
              <a:lnSpc>
                <a:spcPct val="140000"/>
              </a:lnSpc>
            </a:pPr>
            <a:r>
              <a:rPr lang="el-GR" sz="2000" dirty="0"/>
              <a:t>Windows, διακομιστής, βάση δεδομένων· και </a:t>
            </a:r>
            <a:endParaRPr lang="en-US" sz="2000" dirty="0"/>
          </a:p>
          <a:p>
            <a:pPr lvl="1">
              <a:lnSpc>
                <a:spcPct val="140000"/>
              </a:lnSpc>
            </a:pPr>
            <a:r>
              <a:rPr lang="en-US" sz="2000" dirty="0"/>
              <a:t>E</a:t>
            </a:r>
            <a:r>
              <a:rPr lang="el-GR" sz="2000" dirty="0" err="1"/>
              <a:t>άν</a:t>
            </a:r>
            <a:r>
              <a:rPr lang="el-GR" sz="2000" dirty="0"/>
              <a:t> η αρχή είναι αδιαίρετη ή συλλογή.</a:t>
            </a:r>
            <a:endParaRPr lang="en-US" sz="2000" dirty="0"/>
          </a:p>
          <a:p>
            <a:pPr lvl="1">
              <a:lnSpc>
                <a:spcPct val="140000"/>
              </a:lnSpc>
            </a:pPr>
            <a:r>
              <a:rPr lang="el-GR" sz="2000" dirty="0"/>
              <a:t> Ένα Windows </a:t>
            </a:r>
            <a:r>
              <a:rPr lang="el-GR" sz="2000" dirty="0" err="1"/>
              <a:t>Login</a:t>
            </a:r>
            <a:r>
              <a:rPr lang="el-GR" sz="2000" dirty="0"/>
              <a:t> είναι ένα παράδειγμα αδιαίρετης αρχής, ενώ ένα Windows </a:t>
            </a:r>
            <a:r>
              <a:rPr lang="el-GR" sz="2000" dirty="0" err="1"/>
              <a:t>Group</a:t>
            </a:r>
            <a:r>
              <a:rPr lang="el-GR" sz="2000" dirty="0"/>
              <a:t> είναι ένα παράδειγμα αρχής που αποτελεί συλλογή. </a:t>
            </a:r>
            <a:endParaRPr lang="en-US" sz="2000" dirty="0"/>
          </a:p>
        </p:txBody>
      </p:sp>
    </p:spTree>
    <p:extLst>
      <p:ext uri="{BB962C8B-B14F-4D97-AF65-F5344CB8AC3E}">
        <p14:creationId xmlns:p14="http://schemas.microsoft.com/office/powerpoint/2010/main" val="810229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455647-11F9-9BE4-65F6-A32AED11D3D0}"/>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Principals (Server level)</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8AACDE-873F-DCF7-D254-A6D1609187AE}"/>
              </a:ext>
            </a:extLst>
          </p:cNvPr>
          <p:cNvSpPr>
            <a:spLocks noGrp="1"/>
          </p:cNvSpPr>
          <p:nvPr>
            <p:ph idx="1"/>
          </p:nvPr>
        </p:nvSpPr>
        <p:spPr>
          <a:xfrm>
            <a:off x="1155548" y="2217343"/>
            <a:ext cx="9880893" cy="3959619"/>
          </a:xfrm>
        </p:spPr>
        <p:txBody>
          <a:bodyPr>
            <a:normAutofit/>
          </a:bodyPr>
          <a:lstStyle/>
          <a:p>
            <a:pPr>
              <a:lnSpc>
                <a:spcPct val="140000"/>
              </a:lnSpc>
            </a:pPr>
            <a:r>
              <a:rPr lang="en-US" sz="2400" dirty="0"/>
              <a:t>SQL Server authentication Login</a:t>
            </a:r>
          </a:p>
          <a:p>
            <a:pPr>
              <a:lnSpc>
                <a:spcPct val="140000"/>
              </a:lnSpc>
            </a:pPr>
            <a:r>
              <a:rPr lang="en-US" sz="2400" dirty="0"/>
              <a:t>Windows authentication login for a Windows user</a:t>
            </a:r>
          </a:p>
          <a:p>
            <a:pPr>
              <a:lnSpc>
                <a:spcPct val="140000"/>
              </a:lnSpc>
            </a:pPr>
            <a:r>
              <a:rPr lang="en-US" sz="2400" dirty="0"/>
              <a:t>Windows authentication login for a Windows group</a:t>
            </a:r>
          </a:p>
          <a:p>
            <a:pPr>
              <a:lnSpc>
                <a:spcPct val="140000"/>
              </a:lnSpc>
            </a:pPr>
            <a:r>
              <a:rPr lang="en-US" sz="2400" dirty="0"/>
              <a:t>Microsoft Entra authentication login for a Microsoft Entra user</a:t>
            </a:r>
          </a:p>
          <a:p>
            <a:pPr>
              <a:lnSpc>
                <a:spcPct val="140000"/>
              </a:lnSpc>
            </a:pPr>
            <a:r>
              <a:rPr lang="en-US" sz="2400" dirty="0"/>
              <a:t>Microsoft Entra authentication login for a Microsoft Entra group</a:t>
            </a:r>
          </a:p>
        </p:txBody>
      </p:sp>
    </p:spTree>
    <p:extLst>
      <p:ext uri="{BB962C8B-B14F-4D97-AF65-F5344CB8AC3E}">
        <p14:creationId xmlns:p14="http://schemas.microsoft.com/office/powerpoint/2010/main" val="1352644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B7B3AF-C7B0-92AB-20AE-9E51148008A2}"/>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Principals (DB level)</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B0ED99-56EC-27C7-D6AA-33BE8FF69B5A}"/>
              </a:ext>
            </a:extLst>
          </p:cNvPr>
          <p:cNvSpPr>
            <a:spLocks noGrp="1"/>
          </p:cNvSpPr>
          <p:nvPr>
            <p:ph idx="1"/>
          </p:nvPr>
        </p:nvSpPr>
        <p:spPr>
          <a:xfrm>
            <a:off x="1155548" y="2217343"/>
            <a:ext cx="9880893" cy="3959619"/>
          </a:xfrm>
        </p:spPr>
        <p:txBody>
          <a:bodyPr>
            <a:normAutofit/>
          </a:bodyPr>
          <a:lstStyle/>
          <a:p>
            <a:r>
              <a:rPr lang="en-US" sz="2400"/>
              <a:t>Database User </a:t>
            </a:r>
          </a:p>
          <a:p>
            <a:r>
              <a:rPr lang="en-US" sz="2400"/>
              <a:t>Database Role</a:t>
            </a:r>
          </a:p>
          <a:p>
            <a:r>
              <a:rPr lang="en-US" sz="2400"/>
              <a:t>Application Role</a:t>
            </a:r>
          </a:p>
        </p:txBody>
      </p:sp>
    </p:spTree>
    <p:extLst>
      <p:ext uri="{BB962C8B-B14F-4D97-AF65-F5344CB8AC3E}">
        <p14:creationId xmlns:p14="http://schemas.microsoft.com/office/powerpoint/2010/main" val="401291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5C24B6-D7E6-A341-9A95-A83013D77623}"/>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Που έχουν πρόσβαση οι </a:t>
            </a:r>
            <a:r>
              <a:rPr lang="en-US" sz="4000">
                <a:solidFill>
                  <a:schemeClr val="bg1"/>
                </a:solidFill>
              </a:rPr>
              <a:t>Principals ?</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1DC3A8-9349-990A-4AF2-F488E84DA4BC}"/>
              </a:ext>
            </a:extLst>
          </p:cNvPr>
          <p:cNvSpPr>
            <a:spLocks noGrp="1"/>
          </p:cNvSpPr>
          <p:nvPr>
            <p:ph idx="1"/>
          </p:nvPr>
        </p:nvSpPr>
        <p:spPr>
          <a:xfrm>
            <a:off x="1155548" y="2217343"/>
            <a:ext cx="9880893" cy="3959619"/>
          </a:xfrm>
        </p:spPr>
        <p:txBody>
          <a:bodyPr>
            <a:normAutofit/>
          </a:bodyPr>
          <a:lstStyle/>
          <a:p>
            <a:r>
              <a:rPr lang="el-GR" sz="2400"/>
              <a:t>Στον </a:t>
            </a:r>
            <a:r>
              <a:rPr lang="en-US" sz="2400"/>
              <a:t>server</a:t>
            </a:r>
          </a:p>
          <a:p>
            <a:r>
              <a:rPr lang="el-GR" sz="2400"/>
              <a:t>Στη Β.Δ.</a:t>
            </a:r>
          </a:p>
          <a:p>
            <a:pPr lvl="1"/>
            <a:r>
              <a:rPr lang="el-GR" dirty="0"/>
              <a:t>Βάση</a:t>
            </a:r>
          </a:p>
          <a:p>
            <a:pPr lvl="1"/>
            <a:r>
              <a:rPr lang="el-GR" dirty="0"/>
              <a:t>Πίνακας</a:t>
            </a:r>
          </a:p>
          <a:p>
            <a:pPr lvl="1"/>
            <a:r>
              <a:rPr lang="el-GR" dirty="0"/>
              <a:t>Όψη </a:t>
            </a:r>
            <a:r>
              <a:rPr lang="en-US" dirty="0"/>
              <a:t>(view)</a:t>
            </a:r>
          </a:p>
        </p:txBody>
      </p:sp>
    </p:spTree>
    <p:extLst>
      <p:ext uri="{BB962C8B-B14F-4D97-AF65-F5344CB8AC3E}">
        <p14:creationId xmlns:p14="http://schemas.microsoft.com/office/powerpoint/2010/main" val="120232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4310-6B0D-1031-D9FC-5846B2D6FF79}"/>
              </a:ext>
            </a:extLst>
          </p:cNvPr>
          <p:cNvSpPr>
            <a:spLocks noGrp="1"/>
          </p:cNvSpPr>
          <p:nvPr>
            <p:ph type="title"/>
          </p:nvPr>
        </p:nvSpPr>
        <p:spPr/>
        <p:txBody>
          <a:bodyPr/>
          <a:lstStyle/>
          <a:p>
            <a:r>
              <a:rPr lang="el-GR" dirty="0"/>
              <a:t>Πως υλοποιείται η πρόσβαση</a:t>
            </a:r>
            <a:endParaRPr lang="en-US" dirty="0"/>
          </a:p>
        </p:txBody>
      </p:sp>
      <p:graphicFrame>
        <p:nvGraphicFramePr>
          <p:cNvPr id="7" name="Content Placeholder 2">
            <a:extLst>
              <a:ext uri="{FF2B5EF4-FFF2-40B4-BE49-F238E27FC236}">
                <a16:creationId xmlns:a16="http://schemas.microsoft.com/office/drawing/2014/main" id="{6A323A39-0028-2BAB-EA90-84530C87ADC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C9944A42-DA65-ADBD-773E-EAE86758E0A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FF"/>
                </a:solidFill>
                <a:effectLst/>
                <a:latin typeface="Arial Unicode MS" panose="020B0604020202020204" pitchFamily="34" charset="-128"/>
              </a:rPr>
              <a:t>DENY</a:t>
            </a:r>
            <a:r>
              <a:rPr kumimoji="0" lang="en-US" altLang="en-US" sz="900" b="0" i="0" u="none" strike="noStrike" cap="none" normalizeH="0" baseline="0">
                <a:ln>
                  <a:noFill/>
                </a:ln>
                <a:solidFill>
                  <a:srgbClr val="000000"/>
                </a:solidFill>
                <a:effectLst/>
                <a:latin typeface="Arial Unicode MS" panose="020B0604020202020204" pitchFamily="34" charset="-128"/>
              </a:rPr>
              <a:t> </a:t>
            </a:r>
            <a:r>
              <a:rPr kumimoji="0" lang="en-US" altLang="en-US" sz="900" b="0" i="0" u="none" strike="noStrike" cap="none" normalizeH="0" baseline="0">
                <a:ln>
                  <a:noFill/>
                </a:ln>
                <a:solidFill>
                  <a:srgbClr val="0000FF"/>
                </a:solidFill>
                <a:effectLst/>
                <a:latin typeface="Arial Unicode MS" panose="020B0604020202020204" pitchFamily="34" charset="-128"/>
              </a:rPr>
              <a:t>SELECT</a:t>
            </a:r>
            <a:r>
              <a:rPr kumimoji="0" lang="en-US" altLang="en-US" sz="900" b="0" i="0" u="none" strike="noStrike" cap="none" normalizeH="0" baseline="0">
                <a:ln>
                  <a:noFill/>
                </a:ln>
                <a:solidFill>
                  <a:srgbClr val="000000"/>
                </a:solidFill>
                <a:effectLst/>
                <a:latin typeface="Arial Unicode MS" panose="020B0604020202020204" pitchFamily="34" charset="-128"/>
              </a:rPr>
              <a:t> </a:t>
            </a:r>
            <a:r>
              <a:rPr kumimoji="0" lang="en-US" altLang="en-US" sz="900" b="0" i="0" u="none" strike="noStrike" cap="none" normalizeH="0" baseline="0">
                <a:ln>
                  <a:noFill/>
                </a:ln>
                <a:solidFill>
                  <a:srgbClr val="0000FF"/>
                </a:solidFill>
                <a:effectLst/>
                <a:latin typeface="Arial Unicode MS" panose="020B0604020202020204" pitchFamily="34" charset="-128"/>
              </a:rPr>
              <a:t>ON</a:t>
            </a:r>
            <a:r>
              <a:rPr kumimoji="0" lang="en-US" altLang="en-US" sz="900" b="0" i="0" u="none" strike="noStrike" cap="none" normalizeH="0" baseline="0">
                <a:ln>
                  <a:noFill/>
                </a:ln>
                <a:solidFill>
                  <a:srgbClr val="000000"/>
                </a:solidFill>
                <a:effectLst/>
                <a:latin typeface="Arial Unicode MS" panose="020B0604020202020204" pitchFamily="34" charset="-128"/>
              </a:rPr>
              <a:t> OBJECT</a:t>
            </a:r>
            <a:r>
              <a:rPr kumimoji="0" lang="en-US" altLang="en-US" sz="900" b="0" i="0" u="none" strike="noStrike" cap="none" normalizeH="0" baseline="0">
                <a:ln>
                  <a:noFill/>
                </a:ln>
                <a:solidFill>
                  <a:srgbClr val="808080"/>
                </a:solidFill>
                <a:effectLst/>
                <a:latin typeface="Arial Unicode MS" panose="020B0604020202020204" pitchFamily="34" charset="-128"/>
              </a:rPr>
              <a:t>::</a:t>
            </a:r>
            <a:r>
              <a:rPr kumimoji="0" lang="en-US" altLang="en-US" sz="900" b="0" i="0" u="none" strike="noStrike" cap="none" normalizeH="0" baseline="0">
                <a:ln>
                  <a:noFill/>
                </a:ln>
                <a:solidFill>
                  <a:srgbClr val="000000"/>
                </a:solidFill>
                <a:effectLst/>
                <a:latin typeface="Arial Unicode MS" panose="020B0604020202020204" pitchFamily="34" charset="-128"/>
              </a:rPr>
              <a:t>Test</a:t>
            </a:r>
            <a:r>
              <a:rPr kumimoji="0" lang="en-US" altLang="en-US" sz="900" b="0" i="0" u="none" strike="noStrike" cap="none" normalizeH="0" baseline="0">
                <a:ln>
                  <a:noFill/>
                </a:ln>
                <a:solidFill>
                  <a:srgbClr val="808080"/>
                </a:solidFill>
                <a:effectLst/>
                <a:latin typeface="Arial Unicode MS" panose="020B0604020202020204" pitchFamily="34" charset="-128"/>
              </a:rPr>
              <a:t>.</a:t>
            </a:r>
            <a:r>
              <a:rPr kumimoji="0" lang="en-US" altLang="en-US" sz="900" b="0" i="0" u="none" strike="noStrike" cap="none" normalizeH="0" baseline="0">
                <a:ln>
                  <a:noFill/>
                </a:ln>
                <a:solidFill>
                  <a:srgbClr val="000000"/>
                </a:solidFill>
                <a:effectLst/>
                <a:latin typeface="Arial Unicode MS" panose="020B0604020202020204" pitchFamily="34" charset="-128"/>
              </a:rPr>
              <a:t>TestTable </a:t>
            </a:r>
            <a:r>
              <a:rPr kumimoji="0" lang="en-US" altLang="en-US" sz="900" b="0" i="0" u="none" strike="noStrike" cap="none" normalizeH="0" baseline="0">
                <a:ln>
                  <a:noFill/>
                </a:ln>
                <a:solidFill>
                  <a:srgbClr val="0000FF"/>
                </a:solidFill>
                <a:effectLst/>
                <a:latin typeface="Arial Unicode MS" panose="020B0604020202020204" pitchFamily="34" charset="-128"/>
              </a:rPr>
              <a:t>TO</a:t>
            </a:r>
            <a:r>
              <a:rPr kumimoji="0" lang="en-US" altLang="en-US" sz="900" b="0" i="0" u="none" strike="noStrike" cap="none" normalizeH="0" baseline="0">
                <a:ln>
                  <a:noFill/>
                </a:ln>
                <a:solidFill>
                  <a:srgbClr val="000000"/>
                </a:solidFill>
                <a:effectLst/>
                <a:latin typeface="Arial Unicode MS" panose="020B0604020202020204" pitchFamily="34" charset="-128"/>
              </a:rPr>
              <a:t> TestUser</a:t>
            </a:r>
            <a:r>
              <a:rPr kumimoji="0" lang="en-US" altLang="en-US" sz="900" b="0" i="0" u="none" strike="noStrike" cap="none" normalizeH="0" baseline="0">
                <a:ln>
                  <a:noFill/>
                </a:ln>
                <a:solidFill>
                  <a:srgbClr val="808080"/>
                </a:solidFill>
                <a:effectLst/>
                <a:latin typeface="Arial Unicode MS" panose="020B0604020202020204" pitchFamily="34" charset="-128"/>
              </a:rPr>
              <a:t>;</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2368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8211E-7792-690A-DE22-0C3BB627F4CE}"/>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Logs and audit trails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EDD755-AEFF-7211-342D-23DBF8A9F731}"/>
              </a:ext>
            </a:extLst>
          </p:cNvPr>
          <p:cNvSpPr>
            <a:spLocks noGrp="1"/>
          </p:cNvSpPr>
          <p:nvPr>
            <p:ph idx="1"/>
          </p:nvPr>
        </p:nvSpPr>
        <p:spPr>
          <a:xfrm>
            <a:off x="1155548" y="2217343"/>
            <a:ext cx="9880893" cy="3959619"/>
          </a:xfrm>
        </p:spPr>
        <p:txBody>
          <a:bodyPr>
            <a:normAutofit/>
          </a:bodyPr>
          <a:lstStyle/>
          <a:p>
            <a:pPr>
              <a:lnSpc>
                <a:spcPct val="140000"/>
              </a:lnSpc>
            </a:pPr>
            <a:r>
              <a:rPr lang="el-GR" sz="1300" dirty="0"/>
              <a:t>Ένα άλλο σημαντικό εργαλείο ασφαλείας είναι το αρχείο καταγραφής ασφαλείας (</a:t>
            </a:r>
            <a:r>
              <a:rPr lang="el-GR" sz="1300" dirty="0" err="1"/>
              <a:t>security</a:t>
            </a:r>
            <a:r>
              <a:rPr lang="el-GR" sz="1300" dirty="0"/>
              <a:t> </a:t>
            </a:r>
            <a:r>
              <a:rPr lang="el-GR" sz="1300" dirty="0" err="1"/>
              <a:t>log</a:t>
            </a:r>
            <a:r>
              <a:rPr lang="el-GR" sz="1300" dirty="0"/>
              <a:t>), το οποίο είναι ένα αρχείο καταγραφής που καταγράφει όλες τις προσπάθειες παραβίασης της ασφάλειας. Η παραβίαση μπορεί απλώς να καταγραφεί στο αρχείο καταγραφής, ή μπορεί να ενεργοποιήσει άμεσο μήνυμα προς τον χειριστή του συστήματος ή προς τον DBA. Η γνώση για την ύπαρξη του αρχείου καταγραφής μπορεί να λειτουργήσει ως αποτροπή από μόνη της. </a:t>
            </a:r>
          </a:p>
          <a:p>
            <a:pPr>
              <a:lnSpc>
                <a:spcPct val="140000"/>
              </a:lnSpc>
            </a:pPr>
            <a:r>
              <a:rPr lang="el-GR" sz="1300" dirty="0"/>
              <a:t>Αν ο DBA υποψιάζεται ότι τα δεδομένα εκτίθενται χωρίς να προκαλούν εγγραφές στο αρχείο καταγραφής ασφαλείας, είναι δυνατόν να δημιουργήσει ένα σύστημα ελέγχου (</a:t>
            </a:r>
            <a:r>
              <a:rPr lang="el-GR" sz="1300" dirty="0" err="1"/>
              <a:t>audit</a:t>
            </a:r>
            <a:r>
              <a:rPr lang="el-GR" sz="1300" dirty="0"/>
              <a:t> </a:t>
            </a:r>
            <a:r>
              <a:rPr lang="el-GR" sz="1300" dirty="0" err="1"/>
              <a:t>trail</a:t>
            </a:r>
            <a:r>
              <a:rPr lang="el-GR" sz="1300" dirty="0"/>
              <a:t>).</a:t>
            </a:r>
          </a:p>
          <a:p>
            <a:pPr lvl="1">
              <a:lnSpc>
                <a:spcPct val="140000"/>
              </a:lnSpc>
            </a:pPr>
            <a:r>
              <a:rPr lang="el-GR" sz="1300" dirty="0"/>
              <a:t> Ένα τέτοιο σύστημα ελέγχου καταγράφει όλη την πρόσβαση στη βάση δεδομένων, κρατώντας πληροφορίες σχετικά με τον χρήστη που ζήτησε την πρόσβαση, τη λειτουργία που εκτελέστηκε, τον υπολογιστή χρήσης, την ακριβή χρονική στιγμή της εμφάνισης, το στοιχείο δεδομένων, την προηγούμενη τιμή του και τη νέα τιμή του, αν υπάρχει.</a:t>
            </a:r>
          </a:p>
          <a:p>
            <a:pPr lvl="1">
              <a:lnSpc>
                <a:spcPct val="140000"/>
              </a:lnSpc>
            </a:pPr>
            <a:r>
              <a:rPr lang="el-GR" sz="1300" dirty="0"/>
              <a:t> Έτσι, το σύστημα ελέγχου μπορεί να αποκαλύψει τις πηγές ύποπτων λειτουργιών στη βάση δεδομένων, ακόμα και αν εκτελούνται από εξουσιοδοτημένους χρήστες, όπως απογοητευμένοι υπάλληλοι.</a:t>
            </a:r>
            <a:endParaRPr lang="en-US" sz="1300" dirty="0"/>
          </a:p>
        </p:txBody>
      </p:sp>
    </p:spTree>
    <p:extLst>
      <p:ext uri="{BB962C8B-B14F-4D97-AF65-F5344CB8AC3E}">
        <p14:creationId xmlns:p14="http://schemas.microsoft.com/office/powerpoint/2010/main" val="741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BC369AD-263C-BD90-CAEF-12BB303D963F}"/>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Ασφάλεια βάσεων δεδομένων</a:t>
            </a:r>
          </a:p>
        </p:txBody>
      </p:sp>
      <p:sp>
        <p:nvSpPr>
          <p:cNvPr id="5" name="Text Placeholder 4">
            <a:extLst>
              <a:ext uri="{FF2B5EF4-FFF2-40B4-BE49-F238E27FC236}">
                <a16:creationId xmlns:a16="http://schemas.microsoft.com/office/drawing/2014/main" id="{9FC2818E-ACAF-49A3-3806-158A667B1D6A}"/>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2135980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35C62-F121-DF18-E55E-EA2945354E5C}"/>
              </a:ext>
            </a:extLst>
          </p:cNvPr>
          <p:cNvSpPr>
            <a:spLocks noGrp="1"/>
          </p:cNvSpPr>
          <p:nvPr>
            <p:ph type="title"/>
          </p:nvPr>
        </p:nvSpPr>
        <p:spPr>
          <a:xfrm>
            <a:off x="1156851" y="637762"/>
            <a:ext cx="9888496" cy="900131"/>
          </a:xfrm>
        </p:spPr>
        <p:txBody>
          <a:bodyPr anchor="t">
            <a:normAutofit/>
          </a:bodyPr>
          <a:lstStyle/>
          <a:p>
            <a:r>
              <a:rPr lang="el-GR" sz="4000" dirty="0">
                <a:solidFill>
                  <a:schemeClr val="bg1"/>
                </a:solidFill>
              </a:rPr>
              <a:t>Κρυπτογράφηση</a:t>
            </a:r>
            <a:endParaRPr lang="en-US" sz="4000" dirty="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743621-6246-32C4-22E8-434FB245114B}"/>
              </a:ext>
            </a:extLst>
          </p:cNvPr>
          <p:cNvSpPr>
            <a:spLocks noGrp="1"/>
          </p:cNvSpPr>
          <p:nvPr>
            <p:ph idx="1"/>
          </p:nvPr>
        </p:nvSpPr>
        <p:spPr>
          <a:xfrm>
            <a:off x="1155548" y="2217343"/>
            <a:ext cx="9880893" cy="3959619"/>
          </a:xfrm>
        </p:spPr>
        <p:txBody>
          <a:bodyPr>
            <a:normAutofit/>
          </a:bodyPr>
          <a:lstStyle/>
          <a:p>
            <a:pPr>
              <a:lnSpc>
                <a:spcPct val="140000"/>
              </a:lnSpc>
            </a:pPr>
            <a:r>
              <a:rPr lang="el-GR" sz="1300" dirty="0"/>
              <a:t>Η κρυπτογράφηση των δεδομένων σημαίνει την κωδικοποίηση των δεδομένων με ένα ειδικό αλγόριθμο, ο οποίος καθιστά τα δεδομένα αναγνώσιμα μόνο από τον αποκωδικοποιητή με το κλειδί αποκρυπτογράφησης. Ευαίσθητα δεδομένα μπορούν να κωδικοποιηθούν για να προστατευτούν από εξωτερικές απειλές ή πρόσβαση. </a:t>
            </a:r>
          </a:p>
          <a:p>
            <a:pPr>
              <a:lnSpc>
                <a:spcPct val="140000"/>
              </a:lnSpc>
            </a:pPr>
            <a:r>
              <a:rPr lang="el-GR" sz="1300" dirty="0"/>
              <a:t>Κάποια Συστήματα Διαχείρισης Βάσεων Δεδομένων παρέχουν ειδικές δυνατότητες για την κρυπτογράφηση των δεδομένων και την πρόσβαση σε κρυπτογραφημένα δεδομένα μετά την αποκωδικοποίησή τους. Συνήθως υπάρχει μείωση της απόδοσης λόγω του χρόνου που απαιτείται για την αποκωδικοποίηση των δεδομένων.</a:t>
            </a:r>
          </a:p>
          <a:p>
            <a:pPr>
              <a:lnSpc>
                <a:spcPct val="140000"/>
              </a:lnSpc>
            </a:pPr>
            <a:r>
              <a:rPr lang="el-GR" sz="1300" dirty="0"/>
              <a:t> Ένας τυπικός </a:t>
            </a:r>
            <a:r>
              <a:rPr lang="el-GR" sz="1300" dirty="0" err="1"/>
              <a:t>κρυπτοσύστημα</a:t>
            </a:r>
            <a:r>
              <a:rPr lang="el-GR" sz="1300" dirty="0"/>
              <a:t> περιλαμβάνει:</a:t>
            </a:r>
          </a:p>
          <a:p>
            <a:pPr lvl="1">
              <a:lnSpc>
                <a:spcPct val="140000"/>
              </a:lnSpc>
            </a:pPr>
            <a:r>
              <a:rPr lang="el-GR" sz="1300" dirty="0"/>
              <a:t>Ένα κλειδί κρυπτογράφησης για την κρυπτογράφηση των δεδομένων (καθαρό κείμενο)</a:t>
            </a:r>
          </a:p>
          <a:p>
            <a:pPr lvl="1">
              <a:lnSpc>
                <a:spcPct val="140000"/>
              </a:lnSpc>
            </a:pPr>
            <a:r>
              <a:rPr lang="el-GR" sz="1300" dirty="0"/>
              <a:t>Έναν αλγόριθμο κρυπτογράφησης που, με το κλειδί κρυπτογράφησης, μετατρέπει το καθαρό κείμενο σε </a:t>
            </a:r>
            <a:r>
              <a:rPr lang="el-GR" sz="1300" dirty="0" err="1"/>
              <a:t>κρυπτοκείμενο</a:t>
            </a:r>
            <a:endParaRPr lang="el-GR" sz="1300" dirty="0"/>
          </a:p>
          <a:p>
            <a:pPr lvl="1">
              <a:lnSpc>
                <a:spcPct val="140000"/>
              </a:lnSpc>
            </a:pPr>
            <a:r>
              <a:rPr lang="el-GR" sz="1300" dirty="0"/>
              <a:t>Ένα κλειδί αποκρυπτογράφησης για την αποκρυπτογράφηση του </a:t>
            </a:r>
            <a:r>
              <a:rPr lang="el-GR" sz="1300" dirty="0" err="1"/>
              <a:t>κρυπτοκειμένου</a:t>
            </a:r>
            <a:endParaRPr lang="el-GR" sz="1300" dirty="0"/>
          </a:p>
          <a:p>
            <a:pPr lvl="1">
              <a:lnSpc>
                <a:spcPct val="140000"/>
              </a:lnSpc>
            </a:pPr>
            <a:r>
              <a:rPr lang="el-GR" sz="1300" dirty="0"/>
              <a:t>Έναν αλγόριθμο αποκρυπτογράφησης για τη χρήση του κλειδιού αποκρυπτογράφησης με το </a:t>
            </a:r>
            <a:r>
              <a:rPr lang="el-GR" sz="1300" dirty="0" err="1"/>
              <a:t>κρυπτοκείμενο</a:t>
            </a:r>
            <a:r>
              <a:rPr lang="el-GR" sz="1300" dirty="0"/>
              <a:t> και τη δημιουργία του αρχικού καθαρού κειμένου</a:t>
            </a:r>
          </a:p>
        </p:txBody>
      </p:sp>
    </p:spTree>
    <p:extLst>
      <p:ext uri="{BB962C8B-B14F-4D97-AF65-F5344CB8AC3E}">
        <p14:creationId xmlns:p14="http://schemas.microsoft.com/office/powerpoint/2010/main" val="3041167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D68201-C061-8F84-0F05-4B7286B65AA8}"/>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Business continuity</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659D1B-CD88-C7C2-5747-517101D3F9E3}"/>
              </a:ext>
            </a:extLst>
          </p:cNvPr>
          <p:cNvSpPr>
            <a:spLocks noGrp="1"/>
          </p:cNvSpPr>
          <p:nvPr>
            <p:ph idx="1"/>
          </p:nvPr>
        </p:nvSpPr>
        <p:spPr>
          <a:xfrm>
            <a:off x="1155548" y="2217343"/>
            <a:ext cx="9880893" cy="3959619"/>
          </a:xfrm>
        </p:spPr>
        <p:txBody>
          <a:bodyPr>
            <a:normAutofit/>
          </a:bodyPr>
          <a:lstStyle/>
          <a:p>
            <a:pPr>
              <a:lnSpc>
                <a:spcPct val="140000"/>
              </a:lnSpc>
            </a:pPr>
            <a:r>
              <a:rPr lang="en-US" sz="2200" b="1" dirty="0"/>
              <a:t>Backup</a:t>
            </a:r>
          </a:p>
          <a:p>
            <a:pPr lvl="1">
              <a:lnSpc>
                <a:spcPct val="140000"/>
              </a:lnSpc>
            </a:pPr>
            <a:r>
              <a:rPr lang="el-GR" sz="2200" dirty="0"/>
              <a:t>Εφόσον είναι εφικτό</a:t>
            </a:r>
          </a:p>
          <a:p>
            <a:pPr lvl="1">
              <a:lnSpc>
                <a:spcPct val="140000"/>
              </a:lnSpc>
            </a:pPr>
            <a:r>
              <a:rPr lang="el-GR" sz="2200" dirty="0"/>
              <a:t>Αυτοματοποιημένο</a:t>
            </a:r>
          </a:p>
          <a:p>
            <a:pPr lvl="1">
              <a:lnSpc>
                <a:spcPct val="140000"/>
              </a:lnSpc>
            </a:pPr>
            <a:r>
              <a:rPr lang="el-GR" sz="2200" dirty="0"/>
              <a:t>Σε τακτά χρονικά διαστήματα</a:t>
            </a:r>
          </a:p>
          <a:p>
            <a:pPr>
              <a:lnSpc>
                <a:spcPct val="140000"/>
              </a:lnSpc>
            </a:pPr>
            <a:r>
              <a:rPr lang="en-US" sz="2200" b="1" dirty="0"/>
              <a:t>Resilience</a:t>
            </a:r>
          </a:p>
          <a:p>
            <a:pPr lvl="1">
              <a:lnSpc>
                <a:spcPct val="140000"/>
              </a:lnSpc>
            </a:pPr>
            <a:r>
              <a:rPr lang="en-US" sz="2200" dirty="0"/>
              <a:t>Cluster</a:t>
            </a:r>
          </a:p>
          <a:p>
            <a:pPr lvl="1">
              <a:lnSpc>
                <a:spcPct val="140000"/>
              </a:lnSpc>
            </a:pPr>
            <a:r>
              <a:rPr lang="en-US" sz="2200" dirty="0"/>
              <a:t>Multiple sites</a:t>
            </a:r>
            <a:endParaRPr lang="el-GR" sz="2200" dirty="0"/>
          </a:p>
          <a:p>
            <a:pPr lvl="1">
              <a:lnSpc>
                <a:spcPct val="140000"/>
              </a:lnSpc>
            </a:pPr>
            <a:endParaRPr lang="en-US" sz="2200" dirty="0"/>
          </a:p>
        </p:txBody>
      </p:sp>
    </p:spTree>
    <p:extLst>
      <p:ext uri="{BB962C8B-B14F-4D97-AF65-F5344CB8AC3E}">
        <p14:creationId xmlns:p14="http://schemas.microsoft.com/office/powerpoint/2010/main" val="35279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Διάφορα φύλλα με κίτρινο, μπλε και κόκκινο σχηματίζουν μια ομαλή patter">
            <a:extLst>
              <a:ext uri="{FF2B5EF4-FFF2-40B4-BE49-F238E27FC236}">
                <a16:creationId xmlns:a16="http://schemas.microsoft.com/office/drawing/2014/main" id="{D5B0D62B-70D2-0525-BBAF-BE24C82B066B}"/>
              </a:ext>
            </a:extLst>
          </p:cNvPr>
          <p:cNvPicPr>
            <a:picLocks noChangeAspect="1"/>
          </p:cNvPicPr>
          <p:nvPr/>
        </p:nvPicPr>
        <p:blipFill rotWithShape="1">
          <a:blip r:embed="rId2"/>
          <a:srcRect l="32485" r="26404"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0D04F49D-1798-32E9-9801-1105E4893D2E}"/>
              </a:ext>
            </a:extLst>
          </p:cNvPr>
          <p:cNvSpPr>
            <a:spLocks noGrp="1"/>
          </p:cNvSpPr>
          <p:nvPr>
            <p:ph type="title"/>
          </p:nvPr>
        </p:nvSpPr>
        <p:spPr>
          <a:xfrm>
            <a:off x="1137034" y="609600"/>
            <a:ext cx="6831188" cy="1322887"/>
          </a:xfrm>
        </p:spPr>
        <p:txBody>
          <a:bodyPr>
            <a:normAutofit/>
          </a:bodyPr>
          <a:lstStyle/>
          <a:p>
            <a:r>
              <a:rPr lang="el-GR" dirty="0"/>
              <a:t>Δήλωση</a:t>
            </a:r>
            <a:endParaRPr lang="en-US" dirty="0"/>
          </a:p>
        </p:txBody>
      </p:sp>
      <p:sp>
        <p:nvSpPr>
          <p:cNvPr id="3" name="Content Placeholder 2">
            <a:extLst>
              <a:ext uri="{FF2B5EF4-FFF2-40B4-BE49-F238E27FC236}">
                <a16:creationId xmlns:a16="http://schemas.microsoft.com/office/drawing/2014/main" id="{94387266-EFC9-1F06-EDA0-C2827367D1E3}"/>
              </a:ext>
            </a:extLst>
          </p:cNvPr>
          <p:cNvSpPr>
            <a:spLocks noGrp="1"/>
          </p:cNvSpPr>
          <p:nvPr>
            <p:ph idx="1"/>
          </p:nvPr>
        </p:nvSpPr>
        <p:spPr>
          <a:xfrm>
            <a:off x="1137035" y="2194102"/>
            <a:ext cx="6516216" cy="3908585"/>
          </a:xfrm>
        </p:spPr>
        <p:txBody>
          <a:bodyPr>
            <a:normAutofit lnSpcReduction="10000"/>
          </a:bodyPr>
          <a:lstStyle/>
          <a:p>
            <a:r>
              <a:rPr lang="el-GR" sz="2000" dirty="0"/>
              <a:t>Η ασφάλεια της βάσης δεδομένων βασίζεται στον Έλεγχο Πρόσβασης με Βάση Ρόλους (RBAC). </a:t>
            </a:r>
            <a:endParaRPr lang="en-US" sz="2000" dirty="0"/>
          </a:p>
          <a:p>
            <a:r>
              <a:rPr lang="el-GR" sz="2000" b="1" dirty="0"/>
              <a:t>Εάν αυτό είναι αλήθεια, τότε γιατί σε σχεδόν όλες τις εφαρμογές υπάρχει μία και μοναδική συμβολοσειρά σύνδεσης με δικαιώματα διαχειριστή στη βάση δεδομένων;</a:t>
            </a:r>
            <a:endParaRPr lang="en-US" sz="2000" b="1" dirty="0"/>
          </a:p>
          <a:p>
            <a:pPr marL="457200" lvl="1" indent="0">
              <a:buNone/>
            </a:pPr>
            <a:r>
              <a:rPr lang="en-US" sz="1400" b="1" i="1" dirty="0"/>
              <a:t>(</a:t>
            </a:r>
            <a:r>
              <a:rPr lang="el-GR" sz="1400" i="1" dirty="0"/>
              <a:t>Αυτή η δήλωση αναδεικνύει μια σημαντική απόκλιση μεταξύ των βέλτιστων πρακτικών στην ασφάλεια των βάσεων δεδομένων και των συνήθων πρακτικών υλοποίησης.</a:t>
            </a:r>
            <a:r>
              <a:rPr lang="en-US" sz="1400" b="1" i="1" dirty="0"/>
              <a:t>)</a:t>
            </a:r>
            <a:endParaRPr lang="el-GR" sz="1400" b="1" i="1" dirty="0"/>
          </a:p>
        </p:txBody>
      </p:sp>
    </p:spTree>
    <p:extLst>
      <p:ext uri="{BB962C8B-B14F-4D97-AF65-F5344CB8AC3E}">
        <p14:creationId xmlns:p14="http://schemas.microsoft.com/office/powerpoint/2010/main" val="1180098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087FE2-847B-9A36-F8FE-FF79786C89F2}"/>
              </a:ext>
            </a:extLst>
          </p:cNvPr>
          <p:cNvSpPr>
            <a:spLocks noGrp="1"/>
          </p:cNvSpPr>
          <p:nvPr>
            <p:ph type="title"/>
          </p:nvPr>
        </p:nvSpPr>
        <p:spPr>
          <a:xfrm>
            <a:off x="1156851" y="637762"/>
            <a:ext cx="9888496" cy="900131"/>
          </a:xfrm>
        </p:spPr>
        <p:txBody>
          <a:bodyPr anchor="t">
            <a:normAutofit/>
          </a:bodyPr>
          <a:lstStyle/>
          <a:p>
            <a:r>
              <a:rPr lang="el-GR" sz="4000" dirty="0">
                <a:solidFill>
                  <a:schemeClr val="bg1"/>
                </a:solidFill>
              </a:rPr>
              <a:t>Σχόλιο (1 / 2)</a:t>
            </a:r>
            <a:endParaRPr lang="en-US" sz="4000" dirty="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BF50D5-77B2-C7EF-4E0B-A00FA07ADC9C}"/>
              </a:ext>
            </a:extLst>
          </p:cNvPr>
          <p:cNvSpPr>
            <a:spLocks noGrp="1"/>
          </p:cNvSpPr>
          <p:nvPr>
            <p:ph idx="1"/>
          </p:nvPr>
        </p:nvSpPr>
        <p:spPr>
          <a:xfrm>
            <a:off x="1155548" y="2217343"/>
            <a:ext cx="9880893" cy="3959619"/>
          </a:xfrm>
        </p:spPr>
        <p:txBody>
          <a:bodyPr>
            <a:normAutofit/>
          </a:bodyPr>
          <a:lstStyle/>
          <a:p>
            <a:pPr>
              <a:lnSpc>
                <a:spcPct val="140000"/>
              </a:lnSpc>
              <a:buFont typeface="+mj-lt"/>
              <a:buAutoNum type="arabicPeriod"/>
            </a:pPr>
            <a:r>
              <a:rPr lang="el-GR" sz="2000" dirty="0"/>
              <a:t> Έλεγχος Πρόσβασης με Βάση Ρόλους (RBAC):</a:t>
            </a:r>
          </a:p>
          <a:p>
            <a:pPr lvl="1">
              <a:lnSpc>
                <a:spcPct val="140000"/>
              </a:lnSpc>
            </a:pPr>
            <a:r>
              <a:rPr lang="el-GR" sz="2000" dirty="0"/>
              <a:t>Ο RBAC είναι μια προσέγγιση ασφάλειας όπου τα δικαιώματα πρόσβασης αποδίδονται με βάση τους ρόλους εντός ενός οργανισμού. Κάθε ρόλος έχει συγκεκριμένα δικαιώματα και οι χρήστες αποδίδονται σε ρόλους βάσει των ευθυνών τους.</a:t>
            </a:r>
            <a:endParaRPr lang="en-US" sz="2000" dirty="0"/>
          </a:p>
          <a:p>
            <a:pPr lvl="1">
              <a:lnSpc>
                <a:spcPct val="140000"/>
              </a:lnSpc>
            </a:pPr>
            <a:r>
              <a:rPr lang="el-GR" sz="2000" dirty="0"/>
              <a:t>Πλεονεκτήματα: Ο RBAC βοηθά στην ελαχιστοποίηση του κινδύνου μη εξουσιοδοτημένης πρόσβασης διασφαλίζοντας ότι οι χρήστες έχουν μόνο τα δικαιώματα που χρειάζονται για τα καθήκοντά τους.</a:t>
            </a:r>
          </a:p>
          <a:p>
            <a:pPr>
              <a:lnSpc>
                <a:spcPct val="140000"/>
              </a:lnSpc>
            </a:pPr>
            <a:endParaRPr lang="el-GR" sz="2000" dirty="0"/>
          </a:p>
        </p:txBody>
      </p:sp>
    </p:spTree>
    <p:extLst>
      <p:ext uri="{BB962C8B-B14F-4D97-AF65-F5344CB8AC3E}">
        <p14:creationId xmlns:p14="http://schemas.microsoft.com/office/powerpoint/2010/main" val="1308943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087FE2-847B-9A36-F8FE-FF79786C89F2}"/>
              </a:ext>
            </a:extLst>
          </p:cNvPr>
          <p:cNvSpPr>
            <a:spLocks noGrp="1"/>
          </p:cNvSpPr>
          <p:nvPr>
            <p:ph type="title"/>
          </p:nvPr>
        </p:nvSpPr>
        <p:spPr>
          <a:xfrm>
            <a:off x="1156851" y="637762"/>
            <a:ext cx="9888496" cy="900131"/>
          </a:xfrm>
        </p:spPr>
        <p:txBody>
          <a:bodyPr anchor="t">
            <a:normAutofit/>
          </a:bodyPr>
          <a:lstStyle/>
          <a:p>
            <a:r>
              <a:rPr lang="el-GR" sz="4000" dirty="0">
                <a:solidFill>
                  <a:schemeClr val="bg1"/>
                </a:solidFill>
              </a:rPr>
              <a:t>Σχόλιο (2 / 2)</a:t>
            </a:r>
            <a:endParaRPr lang="en-US" sz="4000" dirty="0">
              <a:solidFill>
                <a:schemeClr val="bg1"/>
              </a:solidFill>
            </a:endParaRPr>
          </a:p>
        </p:txBody>
      </p:sp>
      <p:sp>
        <p:nvSpPr>
          <p:cNvPr id="20" name="Rectangle 1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05C7993-7F03-6A7F-2525-590532466AE0}"/>
              </a:ext>
            </a:extLst>
          </p:cNvPr>
          <p:cNvSpPr>
            <a:spLocks noGrp="1"/>
          </p:cNvSpPr>
          <p:nvPr>
            <p:ph idx="1"/>
          </p:nvPr>
        </p:nvSpPr>
        <p:spPr>
          <a:xfrm>
            <a:off x="1155548" y="2217343"/>
            <a:ext cx="9880893" cy="3959619"/>
          </a:xfrm>
        </p:spPr>
        <p:txBody>
          <a:bodyPr>
            <a:normAutofit/>
          </a:bodyPr>
          <a:lstStyle/>
          <a:p>
            <a:pPr marL="514350">
              <a:buFont typeface="+mj-lt"/>
              <a:buAutoNum type="arabicPeriod" startAt="2"/>
            </a:pPr>
            <a:r>
              <a:rPr lang="el-GR" sz="1300" dirty="0"/>
              <a:t> Μία Συμβολοσειρά Σύνδεσης με Δικαιώματα Διαχειριστή:</a:t>
            </a:r>
          </a:p>
          <a:p>
            <a:pPr lvl="1"/>
            <a:r>
              <a:rPr lang="el-GR" sz="1300" dirty="0"/>
              <a:t>Πολλές εφαρμογές χρησιμοποιούν μία μοναδική συμβολοσειρά σύνδεσης με διαχειριστικά δικαιώματα για να συνδεθούν στη βάση δεδομένων. Αυτό σημαίνει ότι η εφαρμογή, ανεξάρτητα από τον χρήστη που την χρησιμοποιεί, χρησιμοποιεί τα ίδια υψηλού επιπέδου διαπιστευτήρια.  Αυτή η πρακτική ενέχει σημαντικούς κινδύνους ασφάλειας:</a:t>
            </a:r>
          </a:p>
          <a:p>
            <a:pPr lvl="2"/>
            <a:r>
              <a:rPr lang="el-GR" sz="1300" b="1" dirty="0"/>
              <a:t>Μοναδικό Σημείο Αποτυχίας</a:t>
            </a:r>
            <a:r>
              <a:rPr lang="el-GR" sz="1300" dirty="0"/>
              <a:t>: Αν η συμβολοσειρά σύνδεσης παραβιαστεί, ο επιτιθέμενος αποκτά πλήρη διαχειριστική πρόσβαση στη βάση δεδομένων.</a:t>
            </a:r>
          </a:p>
          <a:p>
            <a:pPr lvl="2"/>
            <a:r>
              <a:rPr lang="el-GR" sz="1300" b="1" dirty="0"/>
              <a:t>Υπερβολικά Δικαιώματα Πρόσβασης</a:t>
            </a:r>
            <a:r>
              <a:rPr lang="el-GR" sz="1300" dirty="0"/>
              <a:t>: Οι χρήστες και οι διαδικασίες μπορεί να έχουν περισσότερα δικαιώματα από όσα χρειάζονται, αυξάνοντας τον κίνδυνο ακούσιου ή κακόβουλου χειρισμού δεδομένων.</a:t>
            </a:r>
          </a:p>
          <a:p>
            <a:pPr lvl="2"/>
            <a:r>
              <a:rPr lang="el-GR" sz="1300" b="1" dirty="0"/>
              <a:t>Προκλήσεις Ελέγχου</a:t>
            </a:r>
            <a:r>
              <a:rPr lang="el-GR" sz="1300" dirty="0"/>
              <a:t>: Είναι δύσκολο να παρακολουθηθούν οι δραστηριότητες και οι ενέργειες μεμονωμένων χρηστών στη βάση δεδομένων, καθώς όλες οι ενέργειες εκτελούνται με τα ίδια διαπιστευτήρια.</a:t>
            </a:r>
          </a:p>
          <a:p>
            <a:endParaRPr lang="en-US" sz="1300" dirty="0"/>
          </a:p>
        </p:txBody>
      </p:sp>
    </p:spTree>
    <p:extLst>
      <p:ext uri="{BB962C8B-B14F-4D97-AF65-F5344CB8AC3E}">
        <p14:creationId xmlns:p14="http://schemas.microsoft.com/office/powerpoint/2010/main" val="4225544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087FE2-847B-9A36-F8FE-FF79786C89F2}"/>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Γιατί Συμβαίνει Αυτό;</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BF50D5-77B2-C7EF-4E0B-A00FA07ADC9C}"/>
              </a:ext>
            </a:extLst>
          </p:cNvPr>
          <p:cNvSpPr>
            <a:spLocks noGrp="1"/>
          </p:cNvSpPr>
          <p:nvPr>
            <p:ph idx="1"/>
          </p:nvPr>
        </p:nvSpPr>
        <p:spPr>
          <a:xfrm>
            <a:off x="1155548" y="2217343"/>
            <a:ext cx="9880893" cy="3959619"/>
          </a:xfrm>
        </p:spPr>
        <p:txBody>
          <a:bodyPr>
            <a:normAutofit/>
          </a:bodyPr>
          <a:lstStyle/>
          <a:p>
            <a:r>
              <a:rPr lang="el-GR" sz="2200" b="1" dirty="0"/>
              <a:t>Απλότητα</a:t>
            </a:r>
            <a:r>
              <a:rPr lang="el-GR" sz="2200" dirty="0"/>
              <a:t>: Η χρήση μίας μοναδικής συμβολοσειράς σύνδεσης απλοποιεί την ανάπτυξη και την υλοποίηση της εφαρμογής.</a:t>
            </a:r>
          </a:p>
          <a:p>
            <a:r>
              <a:rPr lang="el-GR" sz="2200" b="1" dirty="0"/>
              <a:t>Παλαιά Συστήματα</a:t>
            </a:r>
            <a:r>
              <a:rPr lang="el-GR" sz="2200" dirty="0"/>
              <a:t>: Παλαιότερα συστήματα και εφαρμογές μπορεί να έχουν σχεδιαστεί έτσι, και η αλλαγή τους μπορεί να είναι πολύπλοκη και δαπανηρή.</a:t>
            </a:r>
          </a:p>
          <a:p>
            <a:r>
              <a:rPr lang="el-GR" sz="2200" b="1" dirty="0"/>
              <a:t>Έλλειψη Επίγνωσης</a:t>
            </a:r>
            <a:r>
              <a:rPr lang="el-GR" sz="2200" dirty="0"/>
              <a:t>: Οι προγραμματιστές και οι διαχειριστές μπορεί να μην είναι πλήρως ενήμεροι για τους κινδύνους ή τις βέλτιστες πρακτικές για την ασφαλή πρόσβαση στη βάση δεδομένων.</a:t>
            </a:r>
          </a:p>
        </p:txBody>
      </p:sp>
    </p:spTree>
    <p:extLst>
      <p:ext uri="{BB962C8B-B14F-4D97-AF65-F5344CB8AC3E}">
        <p14:creationId xmlns:p14="http://schemas.microsoft.com/office/powerpoint/2010/main" val="1128103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087FE2-847B-9A36-F8FE-FF79786C89F2}"/>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Βέλτιστες Πρακτικές</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BF50D5-77B2-C7EF-4E0B-A00FA07ADC9C}"/>
              </a:ext>
            </a:extLst>
          </p:cNvPr>
          <p:cNvSpPr>
            <a:spLocks noGrp="1"/>
          </p:cNvSpPr>
          <p:nvPr>
            <p:ph idx="1"/>
          </p:nvPr>
        </p:nvSpPr>
        <p:spPr>
          <a:xfrm>
            <a:off x="1155548" y="2217343"/>
            <a:ext cx="9880893" cy="3959619"/>
          </a:xfrm>
        </p:spPr>
        <p:txBody>
          <a:bodyPr>
            <a:normAutofit lnSpcReduction="10000"/>
          </a:bodyPr>
          <a:lstStyle/>
          <a:p>
            <a:pPr>
              <a:lnSpc>
                <a:spcPct val="140000"/>
              </a:lnSpc>
            </a:pPr>
            <a:r>
              <a:rPr lang="el-GR" sz="1400" b="1" dirty="0"/>
              <a:t>Χρήση της Αρχής των Ελαχίστων Δικαιωμάτων</a:t>
            </a:r>
          </a:p>
          <a:p>
            <a:pPr lvl="1">
              <a:lnSpc>
                <a:spcPct val="140000"/>
              </a:lnSpc>
            </a:pPr>
            <a:r>
              <a:rPr lang="el-GR" sz="1400" dirty="0"/>
              <a:t>Βεβαιωθείτε ότι η εφαρμογή χρησιμοποιεί τα ελάχιστα αναγκαία δικαιώματα για τις λειτουργίες της.</a:t>
            </a:r>
          </a:p>
          <a:p>
            <a:pPr>
              <a:lnSpc>
                <a:spcPct val="140000"/>
              </a:lnSpc>
            </a:pPr>
            <a:r>
              <a:rPr lang="el-GR" sz="1400" dirty="0"/>
              <a:t>   </a:t>
            </a:r>
            <a:r>
              <a:rPr lang="el-GR" sz="1400" b="1" dirty="0"/>
              <a:t>Χρήση Διαφορετικών Συμβολοσειρών Σύνδεσης</a:t>
            </a:r>
          </a:p>
          <a:p>
            <a:pPr lvl="1">
              <a:lnSpc>
                <a:spcPct val="140000"/>
              </a:lnSpc>
            </a:pPr>
            <a:r>
              <a:rPr lang="el-GR" sz="1400" dirty="0"/>
              <a:t>Χρησιμοποιήστε διαφορετικές συμβολοσειρές σύνδεσης με τα κατάλληλα δικαιώματα για τα διαφορετικά μέρη της εφαρμογής.</a:t>
            </a:r>
          </a:p>
          <a:p>
            <a:pPr>
              <a:lnSpc>
                <a:spcPct val="140000"/>
              </a:lnSpc>
            </a:pPr>
            <a:r>
              <a:rPr lang="el-GR" sz="1400" dirty="0"/>
              <a:t>   </a:t>
            </a:r>
            <a:r>
              <a:rPr lang="el-GR" sz="1400" b="1" dirty="0"/>
              <a:t>Δυναμική Διαχείριση Διαπιστευτηρίων</a:t>
            </a:r>
          </a:p>
          <a:p>
            <a:pPr lvl="1">
              <a:lnSpc>
                <a:spcPct val="140000"/>
              </a:lnSpc>
            </a:pPr>
            <a:r>
              <a:rPr lang="el-GR" sz="1400" dirty="0"/>
              <a:t>Υλοποιήστε συστήματα που μπορούν να παρέχουν προσωρινά διαπιστευτήρια με τα απαραίτητα δικαιώματα, μειώνοντας τον κίνδυνο έκθεσης μακροπρόθεσμων διαπιστευτηρίων.</a:t>
            </a:r>
          </a:p>
          <a:p>
            <a:pPr>
              <a:lnSpc>
                <a:spcPct val="140000"/>
              </a:lnSpc>
            </a:pPr>
            <a:r>
              <a:rPr lang="el-GR" sz="1400" dirty="0"/>
              <a:t>   </a:t>
            </a:r>
            <a:r>
              <a:rPr lang="el-GR" sz="1400" b="1" dirty="0"/>
              <a:t>Έλεγχος και Παρακολούθηση</a:t>
            </a:r>
          </a:p>
          <a:p>
            <a:pPr lvl="1">
              <a:lnSpc>
                <a:spcPct val="140000"/>
              </a:lnSpc>
            </a:pPr>
            <a:r>
              <a:rPr lang="el-GR" sz="1400" dirty="0"/>
              <a:t>Παρακολουθήστε και καταγράψτε την πρόσβαση στη βάση δεδομένων για να ανιχνεύσετε και να ανταποκριθείτε σε ύποπτες δραστηριότητες άμεσα.</a:t>
            </a:r>
          </a:p>
          <a:p>
            <a:pPr>
              <a:lnSpc>
                <a:spcPct val="140000"/>
              </a:lnSpc>
            </a:pPr>
            <a:endParaRPr lang="en-US" sz="1400" dirty="0"/>
          </a:p>
        </p:txBody>
      </p:sp>
    </p:spTree>
    <p:extLst>
      <p:ext uri="{BB962C8B-B14F-4D97-AF65-F5344CB8AC3E}">
        <p14:creationId xmlns:p14="http://schemas.microsoft.com/office/powerpoint/2010/main" val="2088353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087FE2-847B-9A36-F8FE-FF79786C89F2}"/>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Συμπέρασμα</a:t>
            </a:r>
            <a:endParaRPr lang="en-US"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BF50D5-77B2-C7EF-4E0B-A00FA07ADC9C}"/>
              </a:ext>
            </a:extLst>
          </p:cNvPr>
          <p:cNvSpPr>
            <a:spLocks noGrp="1"/>
          </p:cNvSpPr>
          <p:nvPr>
            <p:ph idx="1"/>
          </p:nvPr>
        </p:nvSpPr>
        <p:spPr>
          <a:xfrm>
            <a:off x="1155548" y="2217343"/>
            <a:ext cx="9880893" cy="3959619"/>
          </a:xfrm>
        </p:spPr>
        <p:txBody>
          <a:bodyPr>
            <a:normAutofit/>
          </a:bodyPr>
          <a:lstStyle/>
          <a:p>
            <a:pPr>
              <a:lnSpc>
                <a:spcPct val="140000"/>
              </a:lnSpc>
            </a:pPr>
            <a:r>
              <a:rPr lang="el-GR" sz="2000" dirty="0"/>
              <a:t>Ενώ ο RBAC είναι ένα κρίσιμο στοιχείο της ασφάλειας των βάσεων δεδομένων, η χρήση μιας μοναδικής συμβολοσειράς σύνδεσης με διαχειριστικά δικαιώματα είναι μια ευρέως διαδεδομένη αλλά επικίνδυνη πρακτική που υπονομεύει αυτό το μοντέλο ασφάλειας. </a:t>
            </a:r>
          </a:p>
          <a:p>
            <a:pPr>
              <a:lnSpc>
                <a:spcPct val="140000"/>
              </a:lnSpc>
            </a:pPr>
            <a:r>
              <a:rPr lang="el-GR" sz="2000" dirty="0"/>
              <a:t>Η μετάβαση σε πιο ασφαλείς πρακτικές, όπως η χρήση πολλαπλών συμβολοσειρών σύνδεσης με δικαιώματα ανάλογα με τον ρόλο και η τήρηση της αρχής των ελαχίστων δικαιωμάτων, μπορεί να βελτιώσει σημαντικά την ασφάλεια της βάσης δεδομένων.</a:t>
            </a:r>
            <a:endParaRPr lang="en-US" sz="2000" dirty="0"/>
          </a:p>
          <a:p>
            <a:pPr>
              <a:lnSpc>
                <a:spcPct val="140000"/>
              </a:lnSpc>
            </a:pPr>
            <a:endParaRPr lang="en-US" sz="2000" dirty="0"/>
          </a:p>
        </p:txBody>
      </p:sp>
    </p:spTree>
    <p:extLst>
      <p:ext uri="{BB962C8B-B14F-4D97-AF65-F5344CB8AC3E}">
        <p14:creationId xmlns:p14="http://schemas.microsoft.com/office/powerpoint/2010/main" val="2658897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4E07BF-725B-A730-FF78-1417061B9D45}"/>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Ορισμός</a:t>
            </a:r>
            <a:endParaRPr lang="en-US"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F87D36-534B-8553-6B32-ECF4756A861F}"/>
              </a:ext>
            </a:extLst>
          </p:cNvPr>
          <p:cNvSpPr>
            <a:spLocks noGrp="1"/>
          </p:cNvSpPr>
          <p:nvPr>
            <p:ph idx="1"/>
          </p:nvPr>
        </p:nvSpPr>
        <p:spPr>
          <a:xfrm>
            <a:off x="1155548" y="2217343"/>
            <a:ext cx="9880893" cy="3959619"/>
          </a:xfrm>
        </p:spPr>
        <p:txBody>
          <a:bodyPr>
            <a:normAutofit/>
          </a:bodyPr>
          <a:lstStyle/>
          <a:p>
            <a:pPr>
              <a:lnSpc>
                <a:spcPct val="140000"/>
              </a:lnSpc>
            </a:pPr>
            <a:r>
              <a:rPr lang="el-GR" sz="1800" dirty="0"/>
              <a:t>Η ασφάλεια της βάσης δεδομένων σημαίνει την προστασία μιας βάσης δεδομένων από μη εξουσιοδοτημένη πρόσβαση, είτε σκόπιμη είτε ακούσια. </a:t>
            </a:r>
            <a:endParaRPr lang="en-US" sz="1800" dirty="0"/>
          </a:p>
          <a:p>
            <a:pPr>
              <a:lnSpc>
                <a:spcPct val="140000"/>
              </a:lnSpc>
            </a:pPr>
            <a:r>
              <a:rPr lang="el-GR" sz="1800" dirty="0"/>
              <a:t>Η ασφάλεια της βάσης δεδομένων απαιτεί μηχανισμούς που προστατεύουν μια βάση δεδομένων από τις σκόπιμες ή τυχαίες απειλές. </a:t>
            </a:r>
            <a:endParaRPr lang="en-US" sz="1800" dirty="0"/>
          </a:p>
          <a:p>
            <a:pPr>
              <a:lnSpc>
                <a:spcPct val="140000"/>
              </a:lnSpc>
            </a:pPr>
            <a:r>
              <a:rPr lang="el-GR" sz="1800" dirty="0"/>
              <a:t>Τέτοιοι μηχανισμοί επηρεάζουν τ</a:t>
            </a:r>
            <a:r>
              <a:rPr lang="en-US" sz="1800" dirty="0"/>
              <a:t>o</a:t>
            </a:r>
            <a:r>
              <a:rPr lang="el-GR" sz="1800" dirty="0"/>
              <a:t> υλικό, το λογισμικό, τους ανθρώπους και τα δεδομένα ενός συστήματος διαχείρισης βάσεων δεδομένων. </a:t>
            </a:r>
            <a:endParaRPr lang="en-US" sz="1800" dirty="0"/>
          </a:p>
        </p:txBody>
      </p:sp>
    </p:spTree>
    <p:extLst>
      <p:ext uri="{BB962C8B-B14F-4D97-AF65-F5344CB8AC3E}">
        <p14:creationId xmlns:p14="http://schemas.microsoft.com/office/powerpoint/2010/main" val="860859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271D65-17A7-B311-01BE-2CB430045F06}"/>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Απειλές</a:t>
            </a:r>
            <a:endParaRPr lang="en-US"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B5E1AA-D049-3446-279F-1A1F70D8C8BF}"/>
              </a:ext>
            </a:extLst>
          </p:cNvPr>
          <p:cNvSpPr>
            <a:spLocks noGrp="1"/>
          </p:cNvSpPr>
          <p:nvPr>
            <p:ph idx="1"/>
          </p:nvPr>
        </p:nvSpPr>
        <p:spPr>
          <a:xfrm>
            <a:off x="1155548" y="2217343"/>
            <a:ext cx="9880893" cy="3959619"/>
          </a:xfrm>
        </p:spPr>
        <p:txBody>
          <a:bodyPr>
            <a:normAutofit/>
          </a:bodyPr>
          <a:lstStyle/>
          <a:p>
            <a:pPr>
              <a:lnSpc>
                <a:spcPct val="140000"/>
              </a:lnSpc>
            </a:pPr>
            <a:r>
              <a:rPr lang="el-GR" sz="2400" dirty="0"/>
              <a:t>Μια απειλή είναι οποιαδήποτε κατάσταση ή γεγονός, είτε σκόπιμο είτε ακούσιο, που μπορεί να επηρεάσει αρνητικά ένα σύστημα. Δείγματα απειλών:</a:t>
            </a:r>
          </a:p>
          <a:p>
            <a:pPr lvl="1">
              <a:lnSpc>
                <a:spcPct val="140000"/>
              </a:lnSpc>
            </a:pPr>
            <a:r>
              <a:rPr lang="el-GR" dirty="0"/>
              <a:t>Μη εξουσιοδοτημένη τροποποίηση ή αντιγραφή δεδομένων.</a:t>
            </a:r>
          </a:p>
          <a:p>
            <a:pPr lvl="1">
              <a:lnSpc>
                <a:spcPct val="140000"/>
              </a:lnSpc>
            </a:pPr>
            <a:r>
              <a:rPr lang="el-GR" dirty="0"/>
              <a:t>Χρήση των μέσων πρόσβασης άλλου ατόμου.</a:t>
            </a:r>
          </a:p>
          <a:p>
            <a:pPr lvl="1">
              <a:lnSpc>
                <a:spcPct val="140000"/>
              </a:lnSpc>
            </a:pPr>
            <a:r>
              <a:rPr lang="el-GR" dirty="0"/>
              <a:t>Αλλαγή του κώδικα.</a:t>
            </a:r>
          </a:p>
          <a:p>
            <a:pPr lvl="1">
              <a:lnSpc>
                <a:spcPct val="140000"/>
              </a:lnSpc>
            </a:pPr>
            <a:r>
              <a:rPr lang="el-GR" dirty="0"/>
              <a:t>Μη βέλτιστη λειτουργία του συστήματος ή και απώλεια αυτού.</a:t>
            </a:r>
          </a:p>
        </p:txBody>
      </p:sp>
    </p:spTree>
    <p:extLst>
      <p:ext uri="{BB962C8B-B14F-4D97-AF65-F5344CB8AC3E}">
        <p14:creationId xmlns:p14="http://schemas.microsoft.com/office/powerpoint/2010/main" val="3277237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4CA36-1C90-C870-FC05-E48A4C93C5D0}"/>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Αντίμετρα</a:t>
            </a:r>
            <a:endParaRPr lang="en-US"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B2257B-31CB-3C8B-9B8E-0AF5762025F0}"/>
              </a:ext>
            </a:extLst>
          </p:cNvPr>
          <p:cNvSpPr>
            <a:spLocks noGrp="1"/>
          </p:cNvSpPr>
          <p:nvPr>
            <p:ph idx="1"/>
          </p:nvPr>
        </p:nvSpPr>
        <p:spPr>
          <a:xfrm>
            <a:off x="1155548" y="2217343"/>
            <a:ext cx="9880893" cy="3959619"/>
          </a:xfrm>
        </p:spPr>
        <p:txBody>
          <a:bodyPr>
            <a:normAutofit/>
          </a:bodyPr>
          <a:lstStyle/>
          <a:p>
            <a:pPr>
              <a:lnSpc>
                <a:spcPct val="140000"/>
              </a:lnSpc>
            </a:pPr>
            <a:r>
              <a:rPr lang="el-GR" sz="1300" dirty="0"/>
              <a:t>Τα αντίμετρα κυμαίνονται από τους φυσικούς ελέγχους έως τους διοικητικούς ελέγχους. </a:t>
            </a:r>
          </a:p>
          <a:p>
            <a:pPr>
              <a:lnSpc>
                <a:spcPct val="140000"/>
              </a:lnSpc>
            </a:pPr>
            <a:r>
              <a:rPr lang="el-GR" sz="1300" dirty="0"/>
              <a:t>Η ασφάλεια του Συστήματος Διαχείρισης Βάσεων Δεδομένων (DBMS) είναι τόσο καλή όσο η ασφάλεια του λειτουργικού συστήματος που εκτελεί το DBMS. </a:t>
            </a:r>
          </a:p>
          <a:p>
            <a:pPr>
              <a:lnSpc>
                <a:spcPct val="140000"/>
              </a:lnSpc>
            </a:pPr>
            <a:r>
              <a:rPr lang="el-GR" sz="1300" dirty="0"/>
              <a:t>Λαμβάνουμε υπόψη τους ακόλουθους ελέγχους ασφάλειας:</a:t>
            </a:r>
          </a:p>
          <a:p>
            <a:pPr lvl="1">
              <a:lnSpc>
                <a:spcPct val="140000"/>
              </a:lnSpc>
            </a:pPr>
            <a:r>
              <a:rPr lang="el-GR" sz="1300" dirty="0"/>
              <a:t>Φυσική ασφάλεια.</a:t>
            </a:r>
          </a:p>
          <a:p>
            <a:pPr lvl="1">
              <a:lnSpc>
                <a:spcPct val="140000"/>
              </a:lnSpc>
            </a:pPr>
            <a:r>
              <a:rPr lang="el-GR" sz="1300" dirty="0"/>
              <a:t>Δικτυακή ασφάλεια.</a:t>
            </a:r>
          </a:p>
          <a:p>
            <a:pPr lvl="1">
              <a:lnSpc>
                <a:spcPct val="140000"/>
              </a:lnSpc>
            </a:pPr>
            <a:r>
              <a:rPr lang="el-GR" sz="1300" dirty="0"/>
              <a:t>Ασφάλεια Λ.Σ. και αρχείων Β.Δ..</a:t>
            </a:r>
          </a:p>
          <a:p>
            <a:pPr lvl="1">
              <a:lnSpc>
                <a:spcPct val="140000"/>
              </a:lnSpc>
            </a:pPr>
            <a:r>
              <a:rPr lang="el-GR" sz="1300" dirty="0"/>
              <a:t>Εξουσιοδότηση και </a:t>
            </a:r>
            <a:r>
              <a:rPr lang="el-GR" sz="1300" dirty="0" err="1"/>
              <a:t>αυθεντικοποίηση</a:t>
            </a:r>
            <a:r>
              <a:rPr lang="el-GR" sz="1300" dirty="0"/>
              <a:t>.</a:t>
            </a:r>
          </a:p>
          <a:p>
            <a:pPr lvl="1">
              <a:lnSpc>
                <a:spcPct val="140000"/>
              </a:lnSpc>
            </a:pPr>
            <a:r>
              <a:rPr lang="el-GR" sz="1300" dirty="0"/>
              <a:t>Κρυπτογράφηση.</a:t>
            </a:r>
          </a:p>
          <a:p>
            <a:pPr lvl="1">
              <a:lnSpc>
                <a:spcPct val="140000"/>
              </a:lnSpc>
            </a:pPr>
            <a:r>
              <a:rPr lang="el-GR" sz="1300" dirty="0" err="1"/>
              <a:t>Θέασεις</a:t>
            </a:r>
            <a:r>
              <a:rPr lang="el-GR" sz="1300" dirty="0"/>
              <a:t> (</a:t>
            </a:r>
            <a:r>
              <a:rPr lang="el-GR" sz="1300" dirty="0" err="1"/>
              <a:t>Views</a:t>
            </a:r>
            <a:r>
              <a:rPr lang="el-GR" sz="1300" dirty="0"/>
              <a:t>).</a:t>
            </a:r>
          </a:p>
          <a:p>
            <a:pPr lvl="1">
              <a:lnSpc>
                <a:spcPct val="140000"/>
              </a:lnSpc>
            </a:pPr>
            <a:r>
              <a:rPr lang="el-GR" sz="1300" dirty="0"/>
              <a:t>Αντίγραφα ασφαλείας και ανάκτηση.</a:t>
            </a:r>
          </a:p>
        </p:txBody>
      </p:sp>
    </p:spTree>
    <p:extLst>
      <p:ext uri="{BB962C8B-B14F-4D97-AF65-F5344CB8AC3E}">
        <p14:creationId xmlns:p14="http://schemas.microsoft.com/office/powerpoint/2010/main" val="315986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C2C7C-B62C-F708-0D83-979B74F9DD64}"/>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Φυσική ασφάλεια</a:t>
            </a:r>
            <a:endParaRPr lang="en-US"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15E5EA-F3F8-1695-6742-A1CFD56A98B5}"/>
              </a:ext>
            </a:extLst>
          </p:cNvPr>
          <p:cNvSpPr>
            <a:spLocks noGrp="1"/>
          </p:cNvSpPr>
          <p:nvPr>
            <p:ph idx="1"/>
          </p:nvPr>
        </p:nvSpPr>
        <p:spPr>
          <a:xfrm>
            <a:off x="1155548" y="2217343"/>
            <a:ext cx="9880893" cy="3959619"/>
          </a:xfrm>
        </p:spPr>
        <p:txBody>
          <a:bodyPr>
            <a:normAutofit/>
          </a:bodyPr>
          <a:lstStyle/>
          <a:p>
            <a:pPr>
              <a:lnSpc>
                <a:spcPct val="140000"/>
              </a:lnSpc>
            </a:pPr>
            <a:r>
              <a:rPr lang="el-GR" sz="1300" dirty="0"/>
              <a:t>Οι βέλτιστες πρακτικές για τη φυσική ασφάλεια περιορίζουν αυστηρά την πρόσβαση στο φυσικό διακομιστή και τα υλικά συστατικά. Για παράδειγμα, χρησιμοποιούνται κλειδωμένοι χώροι με περιορισμένη πρόσβαση για το υλικό του διακομιστή βάσης δεδομένων και τις συσκευές δικτύωσης. Επιπλέον, περιορίζεται η πρόσβαση στα μέσα αντιγραφής ασφαλείας αποθηκεύοντάς τα σε ασφαλή τοποθεσία εκτός του τόπου εργασίας.</a:t>
            </a:r>
            <a:endParaRPr lang="en-US" sz="1300" dirty="0"/>
          </a:p>
          <a:p>
            <a:pPr>
              <a:lnSpc>
                <a:spcPct val="140000"/>
              </a:lnSpc>
            </a:pPr>
            <a:r>
              <a:rPr lang="el-GR" sz="1300" dirty="0"/>
              <a:t>Ένα σχέδιο ελέγχου πρόσβασης θα πρέπει να ξεκινά με φυσικά μέτρα ασφαλείας για το κτίριο ίδια, με ειδικές προφυλάξεις για τις εγκαταστάσεις υπολογιστών. Η σχεδίαση ενός φυσικά ασφαλούς κτιρίου είναι εκτός του πεδίου του σχεδιαστή βάσεων δεδομένων. Ωστόσο, ο διαχειριστής βάσεων δεδομένων ή ο διαχειριστής δεδομένων θα πρέπει να μπορεί να προτείνει μέτρα που θα ελέγχουν την πρόσβαση στις εγκαταστάσεις της βάσης δεδομένων. </a:t>
            </a:r>
          </a:p>
          <a:p>
            <a:pPr>
              <a:lnSpc>
                <a:spcPct val="140000"/>
              </a:lnSpc>
            </a:pPr>
            <a:r>
              <a:rPr lang="el-GR" sz="1300" dirty="0"/>
              <a:t>Συχνά αυτά τα μέτρα ασφαλείας ξεκινούν από την είσοδο, όπου όλοι οι υπάλληλοι πρέπει να αναγνωρίζονται οπτικά από φύλακες ή με τη χρήση καρτών, αποτυπωμάτων χεριών, εγγραφών ή άλλων μηχανισμών. Απαιτείται επιπρόσθετη αναγνώριση για την είσοδο στις εγκαταστάσεις του υπολογιστή. Τα μέτρα φυσικής ασφάλειας θα πρέπει να επεκταθούν για να καλύπτουν κάθε τοποθεσία όπου αποθηκεύονται </a:t>
            </a:r>
            <a:r>
              <a:rPr lang="el-GR" sz="1300" dirty="0" err="1"/>
              <a:t>offline</a:t>
            </a:r>
            <a:r>
              <a:rPr lang="el-GR" sz="1300" dirty="0"/>
              <a:t> δεδομένα, όπως αντίγραφα ασφαλείας.</a:t>
            </a:r>
          </a:p>
        </p:txBody>
      </p:sp>
    </p:spTree>
    <p:extLst>
      <p:ext uri="{BB962C8B-B14F-4D97-AF65-F5344CB8AC3E}">
        <p14:creationId xmlns:p14="http://schemas.microsoft.com/office/powerpoint/2010/main" val="3253748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C0CBCE-E7A9-766B-4AFB-581D7F7446EF}"/>
              </a:ext>
            </a:extLst>
          </p:cNvPr>
          <p:cNvSpPr>
            <a:spLocks noGrp="1"/>
          </p:cNvSpPr>
          <p:nvPr>
            <p:ph type="title"/>
          </p:nvPr>
        </p:nvSpPr>
        <p:spPr>
          <a:xfrm>
            <a:off x="1156851" y="637762"/>
            <a:ext cx="9888496" cy="900131"/>
          </a:xfrm>
        </p:spPr>
        <p:txBody>
          <a:bodyPr anchor="t">
            <a:normAutofit/>
          </a:bodyPr>
          <a:lstStyle/>
          <a:p>
            <a:r>
              <a:rPr lang="el-GR" sz="4000" dirty="0">
                <a:solidFill>
                  <a:schemeClr val="bg1"/>
                </a:solidFill>
              </a:rPr>
              <a:t>Δικτυακή ασφάλεια (1 / 2)</a:t>
            </a:r>
            <a:endParaRPr lang="en-US" sz="4000" dirty="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66370E-79CE-79AE-205B-0C563E4D97E3}"/>
              </a:ext>
            </a:extLst>
          </p:cNvPr>
          <p:cNvSpPr>
            <a:spLocks noGrp="1"/>
          </p:cNvSpPr>
          <p:nvPr>
            <p:ph idx="1"/>
          </p:nvPr>
        </p:nvSpPr>
        <p:spPr>
          <a:xfrm>
            <a:off x="1155548" y="2217343"/>
            <a:ext cx="9880893" cy="3959619"/>
          </a:xfrm>
        </p:spPr>
        <p:txBody>
          <a:bodyPr>
            <a:normAutofit/>
          </a:bodyPr>
          <a:lstStyle/>
          <a:p>
            <a:r>
              <a:rPr lang="el-GR" sz="2400"/>
              <a:t>Τα firewall παρέχουν επίσης αποτελεσματικούς τρόπους για την εφαρμογή της πολιτικής ασφαλείας ενός οργανισμού</a:t>
            </a:r>
          </a:p>
          <a:p>
            <a:r>
              <a:rPr lang="el-GR" sz="2400"/>
              <a:t>Οι συνδέσεις μεταξύ </a:t>
            </a:r>
            <a:r>
              <a:rPr lang="en-US" sz="2400"/>
              <a:t>RDBMS, </a:t>
            </a:r>
            <a:r>
              <a:rPr lang="el-GR" sz="2400"/>
              <a:t>Β.Δ. και εφαρμογών που το χρησιμοποιούν πρέπει να είναι κρυπτογραφημένες.</a:t>
            </a:r>
          </a:p>
          <a:p>
            <a:endParaRPr lang="en-US" sz="2400"/>
          </a:p>
          <a:p>
            <a:endParaRPr lang="en-US" sz="2400"/>
          </a:p>
        </p:txBody>
      </p:sp>
    </p:spTree>
    <p:extLst>
      <p:ext uri="{BB962C8B-B14F-4D97-AF65-F5344CB8AC3E}">
        <p14:creationId xmlns:p14="http://schemas.microsoft.com/office/powerpoint/2010/main" val="166280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C0CBCE-E7A9-766B-4AFB-581D7F7446EF}"/>
              </a:ext>
            </a:extLst>
          </p:cNvPr>
          <p:cNvSpPr>
            <a:spLocks noGrp="1"/>
          </p:cNvSpPr>
          <p:nvPr>
            <p:ph type="title"/>
          </p:nvPr>
        </p:nvSpPr>
        <p:spPr>
          <a:xfrm>
            <a:off x="1156851" y="637762"/>
            <a:ext cx="9888496" cy="900131"/>
          </a:xfrm>
        </p:spPr>
        <p:txBody>
          <a:bodyPr anchor="t">
            <a:normAutofit/>
          </a:bodyPr>
          <a:lstStyle/>
          <a:p>
            <a:r>
              <a:rPr lang="el-GR" sz="4000" dirty="0">
                <a:solidFill>
                  <a:schemeClr val="bg1"/>
                </a:solidFill>
              </a:rPr>
              <a:t>Δικτυακή ασφάλεια (2 / 2)</a:t>
            </a:r>
            <a:endParaRPr lang="en-US" sz="4000" dirty="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28199C7-FF43-45A2-51D2-1F579F3F7DB1}"/>
              </a:ext>
            </a:extLst>
          </p:cNvPr>
          <p:cNvPicPr>
            <a:picLocks noChangeAspect="1"/>
          </p:cNvPicPr>
          <p:nvPr/>
        </p:nvPicPr>
        <p:blipFill>
          <a:blip r:embed="rId2"/>
          <a:stretch>
            <a:fillRect/>
          </a:stretch>
        </p:blipFill>
        <p:spPr>
          <a:xfrm>
            <a:off x="712269" y="1752328"/>
            <a:ext cx="4944354" cy="5041985"/>
          </a:xfrm>
          <a:prstGeom prst="rect">
            <a:avLst/>
          </a:prstGeom>
        </p:spPr>
      </p:pic>
    </p:spTree>
    <p:extLst>
      <p:ext uri="{BB962C8B-B14F-4D97-AF65-F5344CB8AC3E}">
        <p14:creationId xmlns:p14="http://schemas.microsoft.com/office/powerpoint/2010/main" val="362024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67CFB2-C1AD-FBE5-4172-B410E9BE98B2}"/>
              </a:ext>
            </a:extLst>
          </p:cNvPr>
          <p:cNvSpPr>
            <a:spLocks noGrp="1"/>
          </p:cNvSpPr>
          <p:nvPr>
            <p:ph type="title"/>
          </p:nvPr>
        </p:nvSpPr>
        <p:spPr>
          <a:xfrm>
            <a:off x="1156851" y="637762"/>
            <a:ext cx="9888496" cy="900131"/>
          </a:xfrm>
        </p:spPr>
        <p:txBody>
          <a:bodyPr anchor="t">
            <a:normAutofit/>
          </a:bodyPr>
          <a:lstStyle/>
          <a:p>
            <a:r>
              <a:rPr lang="el-GR" sz="4000">
                <a:solidFill>
                  <a:schemeClr val="bg1"/>
                </a:solidFill>
              </a:rPr>
              <a:t>Ασφάλεια Λ.Σ.</a:t>
            </a:r>
            <a:endParaRPr lang="en-US"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15ACE6-83D6-CE8F-611D-070B8A1D0399}"/>
              </a:ext>
            </a:extLst>
          </p:cNvPr>
          <p:cNvSpPr>
            <a:spLocks noGrp="1"/>
          </p:cNvSpPr>
          <p:nvPr>
            <p:ph idx="1"/>
          </p:nvPr>
        </p:nvSpPr>
        <p:spPr>
          <a:xfrm>
            <a:off x="1155548" y="2217343"/>
            <a:ext cx="9880893" cy="3959619"/>
          </a:xfrm>
        </p:spPr>
        <p:txBody>
          <a:bodyPr>
            <a:normAutofit/>
          </a:bodyPr>
          <a:lstStyle/>
          <a:p>
            <a:pPr>
              <a:lnSpc>
                <a:spcPct val="140000"/>
              </a:lnSpc>
            </a:pPr>
            <a:r>
              <a:rPr lang="el-GR" sz="1900" dirty="0"/>
              <a:t>Τα πακέτα υπηρεσιών και οι αναβαθμίσεις του λειτουργικού συστήματος περιλαμβάνουν σημαντικές βελτιώσεις στην ασφάλεια και θα πρέπει να εφαρμόζονται άμεσα. </a:t>
            </a:r>
          </a:p>
          <a:p>
            <a:pPr>
              <a:lnSpc>
                <a:spcPct val="140000"/>
              </a:lnSpc>
            </a:pPr>
            <a:r>
              <a:rPr lang="el-GR" sz="1900" dirty="0"/>
              <a:t>Διακοπή ή απενεργοποίηση αχρησιμοποίητων συστατικών  /υπηρεσιών. </a:t>
            </a:r>
          </a:p>
          <a:p>
            <a:pPr lvl="1">
              <a:lnSpc>
                <a:spcPct val="140000"/>
              </a:lnSpc>
            </a:pPr>
            <a:r>
              <a:rPr lang="en-US" sz="1900" dirty="0"/>
              <a:t>Surface area reduction</a:t>
            </a:r>
          </a:p>
          <a:p>
            <a:pPr lvl="2">
              <a:lnSpc>
                <a:spcPct val="140000"/>
              </a:lnSpc>
            </a:pPr>
            <a:r>
              <a:rPr lang="el-GR" sz="1900" dirty="0"/>
              <a:t>Η μείωση της επιφάνειας επίθεσης βοηθά στη βελτίωση της ασφάλειας παρέχοντας λιγότερες δυνατότητες για επιθέσεις στο σύστημα. Το κλειδί για τον περιορισμό της επιφάνειας επίθεσης σ’ ένα </a:t>
            </a:r>
            <a:r>
              <a:rPr lang="en-US" sz="1900" dirty="0"/>
              <a:t>RDBMS </a:t>
            </a:r>
            <a:r>
              <a:rPr lang="el-GR" sz="1900" dirty="0"/>
              <a:t>περιλαμβάνει την εκτέλεση των απαιτούμενων υπηρεσιών με την αρχή του “ελάχιστου προνομίου", χορηγώντας στις υπηρεσίες και στους χρήστες μόνο τα κατάλληλα δικαιώματα. </a:t>
            </a:r>
            <a:endParaRPr lang="en-US" sz="1900" dirty="0"/>
          </a:p>
        </p:txBody>
      </p:sp>
    </p:spTree>
    <p:extLst>
      <p:ext uri="{BB962C8B-B14F-4D97-AF65-F5344CB8AC3E}">
        <p14:creationId xmlns:p14="http://schemas.microsoft.com/office/powerpoint/2010/main" val="3861140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174</TotalTime>
  <Words>1937</Words>
  <Application>Microsoft Office PowerPoint</Application>
  <PresentationFormat>Widescreen</PresentationFormat>
  <Paragraphs>139</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 Unicode MS</vt:lpstr>
      <vt:lpstr>Aptos</vt:lpstr>
      <vt:lpstr>Aptos Display</vt:lpstr>
      <vt:lpstr>Arial</vt:lpstr>
      <vt:lpstr>Calibri</vt:lpstr>
      <vt:lpstr>Office Theme</vt:lpstr>
      <vt:lpstr>Ασφάλεια λογισμικού και βάσεων δεδομένων</vt:lpstr>
      <vt:lpstr>Ασφάλεια βάσεων δεδομένων</vt:lpstr>
      <vt:lpstr>Ορισμός</vt:lpstr>
      <vt:lpstr>Απειλές</vt:lpstr>
      <vt:lpstr>Αντίμετρα</vt:lpstr>
      <vt:lpstr>Φυσική ασφάλεια</vt:lpstr>
      <vt:lpstr>Δικτυακή ασφάλεια (1 / 2)</vt:lpstr>
      <vt:lpstr>Δικτυακή ασφάλεια (2 / 2)</vt:lpstr>
      <vt:lpstr>Ασφάλεια Λ.Σ.</vt:lpstr>
      <vt:lpstr>Ασφάλεια Λ.Σ. – Αρχεία Β.Δ.</vt:lpstr>
      <vt:lpstr>Εξουσιοδότηση και αυθεντικοποίηση</vt:lpstr>
      <vt:lpstr>Εξουσιοδότηση και αυθεντικοποίηση</vt:lpstr>
      <vt:lpstr>Έλεγχος Πρόσβασης  - Role-based Access Control</vt:lpstr>
      <vt:lpstr>Principals</vt:lpstr>
      <vt:lpstr>Principals (Server level)</vt:lpstr>
      <vt:lpstr>Principals (DB level)</vt:lpstr>
      <vt:lpstr>Που έχουν πρόσβαση οι Principals ?</vt:lpstr>
      <vt:lpstr>Πως υλοποιείται η πρόσβαση</vt:lpstr>
      <vt:lpstr>Logs and audit trails</vt:lpstr>
      <vt:lpstr>Κρυπτογράφηση</vt:lpstr>
      <vt:lpstr>Business continuity</vt:lpstr>
      <vt:lpstr>Δήλωση</vt:lpstr>
      <vt:lpstr>Σχόλιο (1 / 2)</vt:lpstr>
      <vt:lpstr>Σχόλιο (2 / 2)</vt:lpstr>
      <vt:lpstr>Γιατί Συμβαίνει Αυτό;</vt:lpstr>
      <vt:lpstr>Βέλτιστες Πρακτικές</vt:lpstr>
      <vt:lpstr>Συμπέρασμα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george</dc:creator>
  <cp:lastModifiedBy>george</cp:lastModifiedBy>
  <cp:revision>1</cp:revision>
  <dcterms:created xsi:type="dcterms:W3CDTF">2024-07-04T18:45:24Z</dcterms:created>
  <dcterms:modified xsi:type="dcterms:W3CDTF">2025-06-29T19:50:00Z</dcterms:modified>
</cp:coreProperties>
</file>