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75"/>
  </p:notesMasterIdLst>
  <p:sldIdLst>
    <p:sldId id="338" r:id="rId2"/>
    <p:sldId id="339" r:id="rId3"/>
    <p:sldId id="323" r:id="rId4"/>
    <p:sldId id="257" r:id="rId5"/>
    <p:sldId id="321" r:id="rId6"/>
    <p:sldId id="326" r:id="rId7"/>
    <p:sldId id="325" r:id="rId8"/>
    <p:sldId id="328" r:id="rId9"/>
    <p:sldId id="327" r:id="rId10"/>
    <p:sldId id="330" r:id="rId11"/>
    <p:sldId id="329" r:id="rId12"/>
    <p:sldId id="322" r:id="rId13"/>
    <p:sldId id="324" r:id="rId14"/>
    <p:sldId id="336" r:id="rId15"/>
    <p:sldId id="331" r:id="rId16"/>
    <p:sldId id="297" r:id="rId17"/>
    <p:sldId id="300" r:id="rId18"/>
    <p:sldId id="295" r:id="rId19"/>
    <p:sldId id="298" r:id="rId20"/>
    <p:sldId id="299" r:id="rId21"/>
    <p:sldId id="304" r:id="rId22"/>
    <p:sldId id="303" r:id="rId23"/>
    <p:sldId id="305" r:id="rId24"/>
    <p:sldId id="309" r:id="rId25"/>
    <p:sldId id="310" r:id="rId26"/>
    <p:sldId id="301" r:id="rId27"/>
    <p:sldId id="258" r:id="rId28"/>
    <p:sldId id="262" r:id="rId29"/>
    <p:sldId id="293" r:id="rId30"/>
    <p:sldId id="263" r:id="rId31"/>
    <p:sldId id="264" r:id="rId32"/>
    <p:sldId id="265" r:id="rId33"/>
    <p:sldId id="292" r:id="rId34"/>
    <p:sldId id="294" r:id="rId35"/>
    <p:sldId id="334" r:id="rId36"/>
    <p:sldId id="335" r:id="rId37"/>
    <p:sldId id="332" r:id="rId38"/>
    <p:sldId id="306" r:id="rId39"/>
    <p:sldId id="266" r:id="rId40"/>
    <p:sldId id="267" r:id="rId41"/>
    <p:sldId id="268" r:id="rId42"/>
    <p:sldId id="269" r:id="rId43"/>
    <p:sldId id="270" r:id="rId44"/>
    <p:sldId id="271" r:id="rId45"/>
    <p:sldId id="272" r:id="rId46"/>
    <p:sldId id="273" r:id="rId47"/>
    <p:sldId id="274" r:id="rId48"/>
    <p:sldId id="276" r:id="rId49"/>
    <p:sldId id="277" r:id="rId50"/>
    <p:sldId id="278" r:id="rId51"/>
    <p:sldId id="279" r:id="rId52"/>
    <p:sldId id="280" r:id="rId53"/>
    <p:sldId id="281" r:id="rId54"/>
    <p:sldId id="282" r:id="rId55"/>
    <p:sldId id="302" r:id="rId56"/>
    <p:sldId id="311" r:id="rId57"/>
    <p:sldId id="312" r:id="rId58"/>
    <p:sldId id="259" r:id="rId59"/>
    <p:sldId id="260" r:id="rId60"/>
    <p:sldId id="284" r:id="rId61"/>
    <p:sldId id="313" r:id="rId62"/>
    <p:sldId id="316" r:id="rId63"/>
    <p:sldId id="318" r:id="rId64"/>
    <p:sldId id="285" r:id="rId65"/>
    <p:sldId id="286" r:id="rId66"/>
    <p:sldId id="287" r:id="rId67"/>
    <p:sldId id="288" r:id="rId68"/>
    <p:sldId id="289" r:id="rId69"/>
    <p:sldId id="290" r:id="rId70"/>
    <p:sldId id="319" r:id="rId71"/>
    <p:sldId id="315" r:id="rId72"/>
    <p:sldId id="320" r:id="rId73"/>
    <p:sldId id="337" r:id="rId74"/>
  </p:sldIdLst>
  <p:sldSz cx="9144000" cy="6858000" type="screen4x3"/>
  <p:notesSz cx="6797675" cy="9928225"/>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28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06876B-AD5A-4E92-9172-2E32B220E483}"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l-GR"/>
        </a:p>
      </dgm:t>
    </dgm:pt>
    <dgm:pt modelId="{95312C57-473D-4A6C-AEDD-581AEEB4CDC0}">
      <dgm:prSet phldrT="[Text]" custT="1"/>
      <dgm:spPr/>
      <dgm:t>
        <a:bodyPr/>
        <a:lstStyle/>
        <a:p>
          <a:r>
            <a:rPr lang="el-GR" sz="2400" b="1" dirty="0" err="1" smtClean="0"/>
            <a:t>Προκαρυωτικό</a:t>
          </a:r>
          <a:r>
            <a:rPr lang="el-GR" sz="2400" b="1" dirty="0" smtClean="0"/>
            <a:t> </a:t>
          </a:r>
        </a:p>
        <a:p>
          <a:r>
            <a:rPr lang="el-GR" sz="2400" dirty="0" smtClean="0"/>
            <a:t>(βακτήρια)</a:t>
          </a:r>
        </a:p>
        <a:p>
          <a:r>
            <a:rPr lang="el-GR" sz="2400" dirty="0" smtClean="0"/>
            <a:t>1-5μ</a:t>
          </a:r>
          <a:r>
            <a:rPr lang="en-GB" sz="2400" dirty="0" smtClean="0"/>
            <a:t>m</a:t>
          </a:r>
          <a:endParaRPr lang="el-GR" sz="2400" dirty="0" smtClean="0"/>
        </a:p>
        <a:p>
          <a:r>
            <a:rPr lang="el-GR" sz="2400" dirty="0" smtClean="0"/>
            <a:t>Κυτταρικό τοίχωμα εκτός κυτταρικής μεμβράνης</a:t>
          </a:r>
        </a:p>
        <a:p>
          <a:r>
            <a:rPr lang="el-GR" sz="2400" dirty="0" smtClean="0"/>
            <a:t>Δεν έχουν </a:t>
          </a:r>
          <a:r>
            <a:rPr lang="el-GR" sz="2400" dirty="0" err="1" smtClean="0"/>
            <a:t>ιστόνες</a:t>
          </a:r>
          <a:r>
            <a:rPr lang="el-GR" sz="2400" dirty="0" smtClean="0"/>
            <a:t> συνδεδεμένες με το </a:t>
          </a:r>
          <a:r>
            <a:rPr lang="en-GB" sz="2400" dirty="0" smtClean="0"/>
            <a:t>DNA </a:t>
          </a:r>
          <a:r>
            <a:rPr lang="el-GR" sz="2400" dirty="0" smtClean="0"/>
            <a:t>τους</a:t>
          </a:r>
        </a:p>
        <a:p>
          <a:endParaRPr lang="el-GR" sz="2400" dirty="0"/>
        </a:p>
      </dgm:t>
    </dgm:pt>
    <dgm:pt modelId="{FAC48B01-6C80-4140-A980-0037B072F246}" type="parTrans" cxnId="{96F4D7C9-F8D5-40B7-A423-1BFB60A9E58A}">
      <dgm:prSet/>
      <dgm:spPr/>
      <dgm:t>
        <a:bodyPr/>
        <a:lstStyle/>
        <a:p>
          <a:endParaRPr lang="el-GR"/>
        </a:p>
      </dgm:t>
    </dgm:pt>
    <dgm:pt modelId="{F22B8D01-50B2-45DD-BE2B-8810D5E7D230}" type="sibTrans" cxnId="{96F4D7C9-F8D5-40B7-A423-1BFB60A9E58A}">
      <dgm:prSet/>
      <dgm:spPr/>
      <dgm:t>
        <a:bodyPr/>
        <a:lstStyle/>
        <a:p>
          <a:endParaRPr lang="el-GR"/>
        </a:p>
      </dgm:t>
    </dgm:pt>
    <dgm:pt modelId="{C73B3F38-7B3F-4789-A79F-DA7B7ED3BA46}">
      <dgm:prSet phldrT="[Text]" custT="1"/>
      <dgm:spPr/>
      <dgm:t>
        <a:bodyPr/>
        <a:lstStyle/>
        <a:p>
          <a:r>
            <a:rPr lang="el-GR" sz="2400" b="1" dirty="0" err="1" smtClean="0"/>
            <a:t>Ευκαρυωτικό</a:t>
          </a:r>
          <a:endParaRPr lang="el-GR" sz="2400" b="1" dirty="0" smtClean="0"/>
        </a:p>
        <a:p>
          <a:r>
            <a:rPr lang="el-GR" sz="2400" dirty="0" smtClean="0"/>
            <a:t>Μεγαλύτερα</a:t>
          </a:r>
        </a:p>
        <a:p>
          <a:r>
            <a:rPr lang="el-GR" sz="2400" dirty="0" smtClean="0"/>
            <a:t>Ευδιάκριτο πυρήνα που περιβάλλεται από πυρηνικό περίβλημα</a:t>
          </a:r>
        </a:p>
        <a:p>
          <a:r>
            <a:rPr lang="el-GR" sz="2400" dirty="0" err="1" smtClean="0"/>
            <a:t>Ιστόνες</a:t>
          </a:r>
          <a:r>
            <a:rPr lang="el-GR" sz="2400" dirty="0" smtClean="0"/>
            <a:t> είναι συνδεδεμένες με το γενετικό υλικό</a:t>
          </a:r>
        </a:p>
        <a:p>
          <a:r>
            <a:rPr lang="el-GR" sz="2400" dirty="0" smtClean="0"/>
            <a:t>Το κυτταρόπλασμα περιλαμβάνει  πολυάριθμα οργανίδια </a:t>
          </a:r>
          <a:r>
            <a:rPr lang="el-GR" sz="2400" dirty="0" err="1" smtClean="0"/>
            <a:t>αφοριζόμενα</a:t>
          </a:r>
          <a:r>
            <a:rPr lang="el-GR" sz="2400" dirty="0" smtClean="0"/>
            <a:t> από μεμβράνη</a:t>
          </a:r>
          <a:endParaRPr lang="el-GR" sz="2400" dirty="0"/>
        </a:p>
      </dgm:t>
    </dgm:pt>
    <dgm:pt modelId="{F05973B8-4396-43BD-90D9-EA7BB8E5D182}" type="parTrans" cxnId="{F6DF1AD1-3965-4A27-9A10-1D2B2FDC4DB6}">
      <dgm:prSet/>
      <dgm:spPr/>
      <dgm:t>
        <a:bodyPr/>
        <a:lstStyle/>
        <a:p>
          <a:endParaRPr lang="el-GR"/>
        </a:p>
      </dgm:t>
    </dgm:pt>
    <dgm:pt modelId="{971E3C8B-E3EC-4679-BBEF-582D181F2C24}" type="sibTrans" cxnId="{F6DF1AD1-3965-4A27-9A10-1D2B2FDC4DB6}">
      <dgm:prSet/>
      <dgm:spPr/>
      <dgm:t>
        <a:bodyPr/>
        <a:lstStyle/>
        <a:p>
          <a:endParaRPr lang="el-GR"/>
        </a:p>
      </dgm:t>
    </dgm:pt>
    <dgm:pt modelId="{38CC2C71-BCE3-4F7E-9CE0-2E1E749AAA0F}" type="pres">
      <dgm:prSet presAssocID="{A506876B-AD5A-4E92-9172-2E32B220E483}" presName="diagram" presStyleCnt="0">
        <dgm:presLayoutVars>
          <dgm:dir/>
          <dgm:resizeHandles val="exact"/>
        </dgm:presLayoutVars>
      </dgm:prSet>
      <dgm:spPr/>
      <dgm:t>
        <a:bodyPr/>
        <a:lstStyle/>
        <a:p>
          <a:endParaRPr lang="el-GR"/>
        </a:p>
      </dgm:t>
    </dgm:pt>
    <dgm:pt modelId="{42BAE87B-B2AA-489B-91A0-41A4592E60BC}" type="pres">
      <dgm:prSet presAssocID="{95312C57-473D-4A6C-AEDD-581AEEB4CDC0}" presName="node" presStyleLbl="node1" presStyleIdx="0" presStyleCnt="2" custScaleY="173517" custLinFactNeighborX="238" custLinFactNeighborY="-2165">
        <dgm:presLayoutVars>
          <dgm:bulletEnabled val="1"/>
        </dgm:presLayoutVars>
      </dgm:prSet>
      <dgm:spPr/>
      <dgm:t>
        <a:bodyPr/>
        <a:lstStyle/>
        <a:p>
          <a:endParaRPr lang="el-GR"/>
        </a:p>
      </dgm:t>
    </dgm:pt>
    <dgm:pt modelId="{3F0F2E05-02C7-4D2D-B11C-35620E74794A}" type="pres">
      <dgm:prSet presAssocID="{F22B8D01-50B2-45DD-BE2B-8810D5E7D230}" presName="sibTrans" presStyleCnt="0"/>
      <dgm:spPr/>
    </dgm:pt>
    <dgm:pt modelId="{6E33747D-9435-440A-95C2-7AD26F60EAA0}" type="pres">
      <dgm:prSet presAssocID="{C73B3F38-7B3F-4789-A79F-DA7B7ED3BA46}" presName="node" presStyleLbl="node1" presStyleIdx="1" presStyleCnt="2" custScaleY="193006" custLinFactNeighborY="-3063">
        <dgm:presLayoutVars>
          <dgm:bulletEnabled val="1"/>
        </dgm:presLayoutVars>
      </dgm:prSet>
      <dgm:spPr/>
      <dgm:t>
        <a:bodyPr/>
        <a:lstStyle/>
        <a:p>
          <a:endParaRPr lang="el-GR"/>
        </a:p>
      </dgm:t>
    </dgm:pt>
  </dgm:ptLst>
  <dgm:cxnLst>
    <dgm:cxn modelId="{66A8D797-996B-4B5E-83AB-59715E4D7B66}" type="presOf" srcId="{95312C57-473D-4A6C-AEDD-581AEEB4CDC0}" destId="{42BAE87B-B2AA-489B-91A0-41A4592E60BC}" srcOrd="0" destOrd="0" presId="urn:microsoft.com/office/officeart/2005/8/layout/default"/>
    <dgm:cxn modelId="{F6DF1AD1-3965-4A27-9A10-1D2B2FDC4DB6}" srcId="{A506876B-AD5A-4E92-9172-2E32B220E483}" destId="{C73B3F38-7B3F-4789-A79F-DA7B7ED3BA46}" srcOrd="1" destOrd="0" parTransId="{F05973B8-4396-43BD-90D9-EA7BB8E5D182}" sibTransId="{971E3C8B-E3EC-4679-BBEF-582D181F2C24}"/>
    <dgm:cxn modelId="{96F4D7C9-F8D5-40B7-A423-1BFB60A9E58A}" srcId="{A506876B-AD5A-4E92-9172-2E32B220E483}" destId="{95312C57-473D-4A6C-AEDD-581AEEB4CDC0}" srcOrd="0" destOrd="0" parTransId="{FAC48B01-6C80-4140-A980-0037B072F246}" sibTransId="{F22B8D01-50B2-45DD-BE2B-8810D5E7D230}"/>
    <dgm:cxn modelId="{FB55DA46-D9A4-4559-95F7-77F681639A33}" type="presOf" srcId="{C73B3F38-7B3F-4789-A79F-DA7B7ED3BA46}" destId="{6E33747D-9435-440A-95C2-7AD26F60EAA0}" srcOrd="0" destOrd="0" presId="urn:microsoft.com/office/officeart/2005/8/layout/default"/>
    <dgm:cxn modelId="{64DA3D88-8E1A-47E4-AAFA-9582D5FF1FC1}" type="presOf" srcId="{A506876B-AD5A-4E92-9172-2E32B220E483}" destId="{38CC2C71-BCE3-4F7E-9CE0-2E1E749AAA0F}" srcOrd="0" destOrd="0" presId="urn:microsoft.com/office/officeart/2005/8/layout/default"/>
    <dgm:cxn modelId="{C4CA8363-A6B1-480A-B2A6-E724546BA3D8}" type="presParOf" srcId="{38CC2C71-BCE3-4F7E-9CE0-2E1E749AAA0F}" destId="{42BAE87B-B2AA-489B-91A0-41A4592E60BC}" srcOrd="0" destOrd="0" presId="urn:microsoft.com/office/officeart/2005/8/layout/default"/>
    <dgm:cxn modelId="{EEDB5B1C-2AAB-469C-9EAD-0597064D0915}" type="presParOf" srcId="{38CC2C71-BCE3-4F7E-9CE0-2E1E749AAA0F}" destId="{3F0F2E05-02C7-4D2D-B11C-35620E74794A}" srcOrd="1" destOrd="0" presId="urn:microsoft.com/office/officeart/2005/8/layout/default"/>
    <dgm:cxn modelId="{2C81B59A-6A01-4368-9574-A8E5DCBCC03B}" type="presParOf" srcId="{38CC2C71-BCE3-4F7E-9CE0-2E1E749AAA0F}" destId="{6E33747D-9435-440A-95C2-7AD26F60EAA0}"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l-GR" dirty="0"/>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035AD9F-D877-4C20-AA70-FA28820875BF}" type="datetimeFigureOut">
              <a:rPr lang="el-GR" smtClean="0"/>
              <a:t>15/10/2020</a:t>
            </a:fld>
            <a:endParaRPr lang="el-GR"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l-GR"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l-GR" dirty="0"/>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6B8FF3C2-6E04-417C-8410-18503E9443EF}" type="slidenum">
              <a:rPr lang="el-GR" smtClean="0"/>
              <a:t>‹#›</a:t>
            </a:fld>
            <a:endParaRPr lang="el-GR" dirty="0"/>
          </a:p>
        </p:txBody>
      </p:sp>
    </p:spTree>
    <p:extLst>
      <p:ext uri="{BB962C8B-B14F-4D97-AF65-F5344CB8AC3E}">
        <p14:creationId xmlns:p14="http://schemas.microsoft.com/office/powerpoint/2010/main" val="686874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16</a:t>
            </a:fld>
            <a:endParaRPr lang="el-GR" dirty="0"/>
          </a:p>
        </p:txBody>
      </p:sp>
    </p:spTree>
    <p:extLst>
      <p:ext uri="{BB962C8B-B14F-4D97-AF65-F5344CB8AC3E}">
        <p14:creationId xmlns:p14="http://schemas.microsoft.com/office/powerpoint/2010/main" val="725365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0B42F20-1EEC-4DEE-87E1-B4B87DAC12F2}" type="slidenum">
              <a:rPr lang="el-GR" smtClean="0"/>
              <a:pPr/>
              <a:t>45</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baseline="0" dirty="0" smtClean="0"/>
          </a:p>
        </p:txBody>
      </p:sp>
      <p:sp>
        <p:nvSpPr>
          <p:cNvPr id="4" name="Slide Number Placeholder 3"/>
          <p:cNvSpPr>
            <a:spLocks noGrp="1"/>
          </p:cNvSpPr>
          <p:nvPr>
            <p:ph type="sldNum" sz="quarter" idx="10"/>
          </p:nvPr>
        </p:nvSpPr>
        <p:spPr/>
        <p:txBody>
          <a:bodyPr/>
          <a:lstStyle/>
          <a:p>
            <a:fld id="{D0B42F20-1EEC-4DEE-87E1-B4B87DAC12F2}" type="slidenum">
              <a:rPr lang="el-GR" smtClean="0"/>
              <a:pPr/>
              <a:t>46</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lide Image Placeholder 1"/>
          <p:cNvSpPr>
            <a:spLocks noGrp="1" noRot="1" noChangeAspect="1" noTextEdit="1"/>
          </p:cNvSpPr>
          <p:nvPr>
            <p:ph type="sldImg"/>
          </p:nvPr>
        </p:nvSpPr>
        <p:spPr bwMode="auto">
          <a:xfrm>
            <a:off x="917575" y="698500"/>
            <a:ext cx="4962525" cy="3722688"/>
          </a:xfrm>
          <a:noFill/>
          <a:ln>
            <a:solidFill>
              <a:srgbClr val="000000"/>
            </a:solidFill>
            <a:miter lim="800000"/>
            <a:headEnd/>
            <a:tailEnd/>
          </a:ln>
        </p:spPr>
      </p:sp>
      <p:sp>
        <p:nvSpPr>
          <p:cNvPr id="414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414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8F4CA2-F703-43AB-8F46-AB9A9C698432}" type="slidenum">
              <a:rPr lang="el-GR" smtClean="0"/>
              <a:pPr/>
              <a:t>47</a:t>
            </a:fld>
            <a:endParaRPr lang="el-GR"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lide Image Placeholder 1"/>
          <p:cNvSpPr>
            <a:spLocks noGrp="1" noRot="1" noChangeAspect="1" noTextEdit="1"/>
          </p:cNvSpPr>
          <p:nvPr>
            <p:ph type="sldImg"/>
          </p:nvPr>
        </p:nvSpPr>
        <p:spPr bwMode="auto">
          <a:noFill/>
          <a:ln>
            <a:solidFill>
              <a:srgbClr val="000000"/>
            </a:solidFill>
            <a:miter lim="800000"/>
            <a:headEnd/>
            <a:tailEnd/>
          </a:ln>
        </p:spPr>
      </p:sp>
      <p:sp>
        <p:nvSpPr>
          <p:cNvPr id="418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418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8921EB-8D94-4EDE-AF1E-DEB5196681B8}" type="slidenum">
              <a:rPr lang="el-GR" smtClean="0"/>
              <a:pPr/>
              <a:t>48</a:t>
            </a:fld>
            <a:endParaRPr lang="el-G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bwMode="auto">
          <a:xfrm>
            <a:off x="917575" y="698500"/>
            <a:ext cx="4962525" cy="3722688"/>
          </a:xfrm>
          <a:noFill/>
          <a:ln>
            <a:solidFill>
              <a:srgbClr val="000000"/>
            </a:solidFill>
            <a:miter lim="800000"/>
            <a:headEnd/>
            <a:tailEnd/>
          </a:ln>
        </p:spPr>
      </p:sp>
      <p:sp>
        <p:nvSpPr>
          <p:cNvPr id="417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z="900" dirty="0"/>
          </a:p>
        </p:txBody>
      </p:sp>
      <p:sp>
        <p:nvSpPr>
          <p:cNvPr id="417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610870-D831-4E97-9FD5-0BA920EAFE33}" type="slidenum">
              <a:rPr lang="el-GR" smtClean="0"/>
              <a:pPr/>
              <a:t>49</a:t>
            </a:fld>
            <a:endParaRPr lang="el-G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0B42F20-1EEC-4DEE-87E1-B4B87DAC12F2}" type="slidenum">
              <a:rPr lang="el-GR" smtClean="0"/>
              <a:pPr/>
              <a:t>50</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p:cNvSpPr>
            <a:spLocks noGrp="1" noRot="1" noChangeAspect="1" noTextEdit="1"/>
          </p:cNvSpPr>
          <p:nvPr>
            <p:ph type="sldImg"/>
          </p:nvPr>
        </p:nvSpPr>
        <p:spPr bwMode="auto">
          <a:noFill/>
          <a:ln>
            <a:solidFill>
              <a:srgbClr val="000000"/>
            </a:solidFill>
            <a:miter lim="800000"/>
            <a:headEnd/>
            <a:tailEnd/>
          </a:ln>
        </p:spPr>
      </p:sp>
      <p:sp>
        <p:nvSpPr>
          <p:cNvPr id="419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419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E2BF87-756D-4246-AEAB-CBB88CBF9121}" type="slidenum">
              <a:rPr lang="el-GR" smtClean="0"/>
              <a:pPr/>
              <a:t>51</a:t>
            </a:fld>
            <a:endParaRPr lang="el-GR"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lide Image Placeholder 1"/>
          <p:cNvSpPr>
            <a:spLocks noGrp="1" noRot="1" noChangeAspect="1" noTextEdit="1"/>
          </p:cNvSpPr>
          <p:nvPr>
            <p:ph type="sldImg"/>
          </p:nvPr>
        </p:nvSpPr>
        <p:spPr bwMode="auto">
          <a:noFill/>
          <a:ln>
            <a:solidFill>
              <a:srgbClr val="000000"/>
            </a:solidFill>
            <a:miter lim="800000"/>
            <a:headEnd/>
            <a:tailEnd/>
          </a:ln>
        </p:spPr>
      </p:sp>
      <p:sp>
        <p:nvSpPr>
          <p:cNvPr id="420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420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549816-BFAC-4391-B5C9-2CAD93EB0637}" type="slidenum">
              <a:rPr lang="el-GR" smtClean="0"/>
              <a:pPr/>
              <a:t>54</a:t>
            </a:fld>
            <a:endParaRPr lang="el-GR"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58</a:t>
            </a:fld>
            <a:endParaRPr lang="el-GR" dirty="0"/>
          </a:p>
        </p:txBody>
      </p:sp>
    </p:spTree>
    <p:extLst>
      <p:ext uri="{BB962C8B-B14F-4D97-AF65-F5344CB8AC3E}">
        <p14:creationId xmlns:p14="http://schemas.microsoft.com/office/powerpoint/2010/main" val="725365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endParaRPr lang="el-GR" altLang="el-GR" sz="1100" b="1"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69</a:t>
            </a:fld>
            <a:endParaRPr lang="el-GR" dirty="0"/>
          </a:p>
        </p:txBody>
      </p:sp>
    </p:spTree>
    <p:extLst>
      <p:ext uri="{BB962C8B-B14F-4D97-AF65-F5344CB8AC3E}">
        <p14:creationId xmlns:p14="http://schemas.microsoft.com/office/powerpoint/2010/main" val="3250702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6B8FF3C2-6E04-417C-8410-18503E9443EF}" type="slidenum">
              <a:rPr lang="el-GR" smtClean="0"/>
              <a:t>27</a:t>
            </a:fld>
            <a:endParaRPr lang="el-GR"/>
          </a:p>
        </p:txBody>
      </p:sp>
    </p:spTree>
    <p:extLst>
      <p:ext uri="{BB962C8B-B14F-4D97-AF65-F5344CB8AC3E}">
        <p14:creationId xmlns:p14="http://schemas.microsoft.com/office/powerpoint/2010/main" val="2845748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71</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38</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p:cNvSpPr>
            <a:spLocks noGrp="1" noRot="1" noChangeAspect="1" noTextEdit="1"/>
          </p:cNvSpPr>
          <p:nvPr>
            <p:ph type="sldImg"/>
          </p:nvPr>
        </p:nvSpPr>
        <p:spPr bwMode="auto">
          <a:noFill/>
          <a:ln>
            <a:solidFill>
              <a:srgbClr val="000000"/>
            </a:solidFill>
            <a:miter lim="800000"/>
            <a:headEnd/>
            <a:tailEnd/>
          </a:ln>
        </p:spPr>
      </p:sp>
      <p:sp>
        <p:nvSpPr>
          <p:cNvPr id="410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410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D2EF6C-1A3F-4B7C-834A-EC0C08E93E34}" type="slidenum">
              <a:rPr lang="el-GR" smtClean="0"/>
              <a:pPr/>
              <a:t>39</a:t>
            </a:fld>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BCAEDCD-F3DF-4121-9B7C-5A828940EF89}" type="slidenum">
              <a:rPr lang="el-GR" smtClean="0"/>
              <a:pPr/>
              <a:t>40</a:t>
            </a:fld>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BCAEDCD-F3DF-4121-9B7C-5A828940EF89}" type="slidenum">
              <a:rPr lang="el-GR" smtClean="0"/>
              <a:pPr/>
              <a:t>41</a:t>
            </a:fld>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E37605-36BA-4064-AF3A-9512A55772EB}" type="slidenum">
              <a:rPr lang="el-GR" smtClean="0"/>
              <a:pPr/>
              <a:t>42</a:t>
            </a:fld>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E37605-36BA-4064-AF3A-9512A55772EB}" type="slidenum">
              <a:rPr lang="el-GR" smtClean="0"/>
              <a:pPr/>
              <a:t>43</a:t>
            </a:fld>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lide Image Placeholder 1"/>
          <p:cNvSpPr>
            <a:spLocks noGrp="1" noRot="1" noChangeAspect="1" noTextEdit="1"/>
          </p:cNvSpPr>
          <p:nvPr>
            <p:ph type="sldImg"/>
          </p:nvPr>
        </p:nvSpPr>
        <p:spPr bwMode="auto">
          <a:noFill/>
          <a:ln>
            <a:solidFill>
              <a:srgbClr val="000000"/>
            </a:solidFill>
            <a:miter lim="800000"/>
            <a:headEnd/>
            <a:tailEnd/>
          </a:ln>
        </p:spPr>
      </p:sp>
      <p:sp>
        <p:nvSpPr>
          <p:cNvPr id="413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413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00325E-7901-4012-A713-72500EB11C12}" type="slidenum">
              <a:rPr lang="el-GR" smtClean="0"/>
              <a:pPr/>
              <a:t>44</a:t>
            </a:fld>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BE116AD0-E11C-4B09-A3C4-3C0C506CD64F}" type="datetimeFigureOut">
              <a:rPr lang="el-GR" smtClean="0"/>
              <a:t>15/10/2020</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CCFBA10-8FC9-44C6-B0BF-EBEFAFC7F36D}" type="slidenum">
              <a:rPr lang="el-GR" smtClean="0"/>
              <a:t>‹#›</a:t>
            </a:fld>
            <a:endParaRPr lang="el-GR" dirty="0"/>
          </a:p>
        </p:txBody>
      </p:sp>
    </p:spTree>
    <p:extLst>
      <p:ext uri="{BB962C8B-B14F-4D97-AF65-F5344CB8AC3E}">
        <p14:creationId xmlns:p14="http://schemas.microsoft.com/office/powerpoint/2010/main" val="2202080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BE116AD0-E11C-4B09-A3C4-3C0C506CD64F}" type="datetimeFigureOut">
              <a:rPr lang="el-GR" smtClean="0"/>
              <a:t>15/10/2020</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CCFBA10-8FC9-44C6-B0BF-EBEFAFC7F36D}" type="slidenum">
              <a:rPr lang="el-GR" smtClean="0"/>
              <a:t>‹#›</a:t>
            </a:fld>
            <a:endParaRPr lang="el-GR" dirty="0"/>
          </a:p>
        </p:txBody>
      </p:sp>
    </p:spTree>
    <p:extLst>
      <p:ext uri="{BB962C8B-B14F-4D97-AF65-F5344CB8AC3E}">
        <p14:creationId xmlns:p14="http://schemas.microsoft.com/office/powerpoint/2010/main" val="2122294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BE116AD0-E11C-4B09-A3C4-3C0C506CD64F}" type="datetimeFigureOut">
              <a:rPr lang="el-GR" smtClean="0"/>
              <a:t>15/10/2020</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CCFBA10-8FC9-44C6-B0BF-EBEFAFC7F36D}" type="slidenum">
              <a:rPr lang="el-GR" smtClean="0"/>
              <a:t>‹#›</a:t>
            </a:fld>
            <a:endParaRPr lang="el-GR" dirty="0"/>
          </a:p>
        </p:txBody>
      </p:sp>
    </p:spTree>
    <p:extLst>
      <p:ext uri="{BB962C8B-B14F-4D97-AF65-F5344CB8AC3E}">
        <p14:creationId xmlns:p14="http://schemas.microsoft.com/office/powerpoint/2010/main" val="3752809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BE116AD0-E11C-4B09-A3C4-3C0C506CD64F}" type="datetimeFigureOut">
              <a:rPr lang="el-GR" smtClean="0"/>
              <a:t>15/10/2020</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CCFBA10-8FC9-44C6-B0BF-EBEFAFC7F36D}" type="slidenum">
              <a:rPr lang="el-GR" smtClean="0"/>
              <a:t>‹#›</a:t>
            </a:fld>
            <a:endParaRPr lang="el-GR" dirty="0"/>
          </a:p>
        </p:txBody>
      </p:sp>
    </p:spTree>
    <p:extLst>
      <p:ext uri="{BB962C8B-B14F-4D97-AF65-F5344CB8AC3E}">
        <p14:creationId xmlns:p14="http://schemas.microsoft.com/office/powerpoint/2010/main" val="2264694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116AD0-E11C-4B09-A3C4-3C0C506CD64F}" type="datetimeFigureOut">
              <a:rPr lang="el-GR" smtClean="0"/>
              <a:t>15/10/2020</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CCFBA10-8FC9-44C6-B0BF-EBEFAFC7F36D}" type="slidenum">
              <a:rPr lang="el-GR" smtClean="0"/>
              <a:t>‹#›</a:t>
            </a:fld>
            <a:endParaRPr lang="el-GR" dirty="0"/>
          </a:p>
        </p:txBody>
      </p:sp>
    </p:spTree>
    <p:extLst>
      <p:ext uri="{BB962C8B-B14F-4D97-AF65-F5344CB8AC3E}">
        <p14:creationId xmlns:p14="http://schemas.microsoft.com/office/powerpoint/2010/main" val="398473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BE116AD0-E11C-4B09-A3C4-3C0C506CD64F}" type="datetimeFigureOut">
              <a:rPr lang="el-GR" smtClean="0"/>
              <a:t>15/10/2020</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7CCFBA10-8FC9-44C6-B0BF-EBEFAFC7F36D}" type="slidenum">
              <a:rPr lang="el-GR" smtClean="0"/>
              <a:t>‹#›</a:t>
            </a:fld>
            <a:endParaRPr lang="el-GR" dirty="0"/>
          </a:p>
        </p:txBody>
      </p:sp>
    </p:spTree>
    <p:extLst>
      <p:ext uri="{BB962C8B-B14F-4D97-AF65-F5344CB8AC3E}">
        <p14:creationId xmlns:p14="http://schemas.microsoft.com/office/powerpoint/2010/main" val="3021267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BE116AD0-E11C-4B09-A3C4-3C0C506CD64F}" type="datetimeFigureOut">
              <a:rPr lang="el-GR" smtClean="0"/>
              <a:t>15/10/2020</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7CCFBA10-8FC9-44C6-B0BF-EBEFAFC7F36D}" type="slidenum">
              <a:rPr lang="el-GR" smtClean="0"/>
              <a:t>‹#›</a:t>
            </a:fld>
            <a:endParaRPr lang="el-GR" dirty="0"/>
          </a:p>
        </p:txBody>
      </p:sp>
    </p:spTree>
    <p:extLst>
      <p:ext uri="{BB962C8B-B14F-4D97-AF65-F5344CB8AC3E}">
        <p14:creationId xmlns:p14="http://schemas.microsoft.com/office/powerpoint/2010/main" val="2244428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BE116AD0-E11C-4B09-A3C4-3C0C506CD64F}" type="datetimeFigureOut">
              <a:rPr lang="el-GR" smtClean="0"/>
              <a:t>15/10/2020</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5" name="Slide Number Placeholder 4"/>
          <p:cNvSpPr>
            <a:spLocks noGrp="1"/>
          </p:cNvSpPr>
          <p:nvPr>
            <p:ph type="sldNum" sz="quarter" idx="12"/>
          </p:nvPr>
        </p:nvSpPr>
        <p:spPr/>
        <p:txBody>
          <a:bodyPr/>
          <a:lstStyle/>
          <a:p>
            <a:fld id="{7CCFBA10-8FC9-44C6-B0BF-EBEFAFC7F36D}" type="slidenum">
              <a:rPr lang="el-GR" smtClean="0"/>
              <a:t>‹#›</a:t>
            </a:fld>
            <a:endParaRPr lang="el-GR" dirty="0"/>
          </a:p>
        </p:txBody>
      </p:sp>
    </p:spTree>
    <p:extLst>
      <p:ext uri="{BB962C8B-B14F-4D97-AF65-F5344CB8AC3E}">
        <p14:creationId xmlns:p14="http://schemas.microsoft.com/office/powerpoint/2010/main" val="4163691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116AD0-E11C-4B09-A3C4-3C0C506CD64F}" type="datetimeFigureOut">
              <a:rPr lang="el-GR" smtClean="0"/>
              <a:t>15/10/2020</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4" name="Slide Number Placeholder 3"/>
          <p:cNvSpPr>
            <a:spLocks noGrp="1"/>
          </p:cNvSpPr>
          <p:nvPr>
            <p:ph type="sldNum" sz="quarter" idx="12"/>
          </p:nvPr>
        </p:nvSpPr>
        <p:spPr/>
        <p:txBody>
          <a:bodyPr/>
          <a:lstStyle/>
          <a:p>
            <a:fld id="{7CCFBA10-8FC9-44C6-B0BF-EBEFAFC7F36D}" type="slidenum">
              <a:rPr lang="el-GR" smtClean="0"/>
              <a:t>‹#›</a:t>
            </a:fld>
            <a:endParaRPr lang="el-GR" dirty="0"/>
          </a:p>
        </p:txBody>
      </p:sp>
    </p:spTree>
    <p:extLst>
      <p:ext uri="{BB962C8B-B14F-4D97-AF65-F5344CB8AC3E}">
        <p14:creationId xmlns:p14="http://schemas.microsoft.com/office/powerpoint/2010/main" val="3038067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116AD0-E11C-4B09-A3C4-3C0C506CD64F}" type="datetimeFigureOut">
              <a:rPr lang="el-GR" smtClean="0"/>
              <a:t>15/10/2020</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7CCFBA10-8FC9-44C6-B0BF-EBEFAFC7F36D}" type="slidenum">
              <a:rPr lang="el-GR" smtClean="0"/>
              <a:t>‹#›</a:t>
            </a:fld>
            <a:endParaRPr lang="el-GR" dirty="0"/>
          </a:p>
        </p:txBody>
      </p:sp>
    </p:spTree>
    <p:extLst>
      <p:ext uri="{BB962C8B-B14F-4D97-AF65-F5344CB8AC3E}">
        <p14:creationId xmlns:p14="http://schemas.microsoft.com/office/powerpoint/2010/main" val="3778299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116AD0-E11C-4B09-A3C4-3C0C506CD64F}" type="datetimeFigureOut">
              <a:rPr lang="el-GR" smtClean="0"/>
              <a:t>15/10/2020</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7CCFBA10-8FC9-44C6-B0BF-EBEFAFC7F36D}" type="slidenum">
              <a:rPr lang="el-GR" smtClean="0"/>
              <a:t>‹#›</a:t>
            </a:fld>
            <a:endParaRPr lang="el-GR" dirty="0"/>
          </a:p>
        </p:txBody>
      </p:sp>
    </p:spTree>
    <p:extLst>
      <p:ext uri="{BB962C8B-B14F-4D97-AF65-F5344CB8AC3E}">
        <p14:creationId xmlns:p14="http://schemas.microsoft.com/office/powerpoint/2010/main" val="3203263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116AD0-E11C-4B09-A3C4-3C0C506CD64F}" type="datetimeFigureOut">
              <a:rPr lang="el-GR" smtClean="0"/>
              <a:t>15/10/2020</a:t>
            </a:fld>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FBA10-8FC9-44C6-B0BF-EBEFAFC7F36D}" type="slidenum">
              <a:rPr lang="el-GR" smtClean="0"/>
              <a:t>‹#›</a:t>
            </a:fld>
            <a:endParaRPr lang="el-GR" dirty="0"/>
          </a:p>
        </p:txBody>
      </p:sp>
    </p:spTree>
    <p:extLst>
      <p:ext uri="{BB962C8B-B14F-4D97-AF65-F5344CB8AC3E}">
        <p14:creationId xmlns:p14="http://schemas.microsoft.com/office/powerpoint/2010/main" val="186784666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lideplayer.gr/slide/13927407/85/images/49/%CE%97%CE%BB%CE%B5%CE%BA%CF%84%CF%81%CE%BF%CE%BD%CE%B9%CE%BA%CF%8C+%CE%BC%CE%B9%CE%BA%CF%81%CE%BF%CF%83%CE%BA%CF%8C%CF%80%CE%B9%CE%BF+%CF%83%CE%AC%CF%81%CF%89%CF%83%CE%B7%CF%82.jpg"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lideplayer.gr/slide/15742225/88/images/17/%CE%97%CE%9B%CE%95%CE%9A%CE%A4%CE%A1%CE%9F%CE%9D%CE%99%CE%9A%CE%9F+%CE%9C%CE%99%CE%9A%CE%A1%CE%9F%CE%A3%CE%9A%CE%9F%CE%A0%CE%99%CE%9F+%CE%A3%CE%91%CE%A1%CE%A9%CE%A3%CE%97%CE%A3+(SEM).jpg"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slideplayer.gr/slide/15742225/"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emed.med.uoa.gr/application/syllabus_I/"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emf"/><Relationship Id="rId4" Type="http://schemas.openxmlformats.org/officeDocument/2006/relationships/image" Target="../media/image55.emf"/></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hyperlink" Target="https://www.youtube.com/watch?v=Fl87nk5pLI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commons.wikimedia.org/wiki/User:Mikael_H%C3%A4ggstr%C3%B6m" TargetMode="External"/><Relationship Id="rId4" Type="http://schemas.openxmlformats.org/officeDocument/2006/relationships/hyperlink" Target="http://commons.wikimedia.org/wiki/File:Nasolabial_fold.jpg"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commons.wikimedia.org/w/index.php?title=User:GBdeZeeuw&amp;action=edit&amp;redlink=1" TargetMode="External"/><Relationship Id="rId3" Type="http://schemas.openxmlformats.org/officeDocument/2006/relationships/image" Target="../media/image64.jpeg"/><Relationship Id="rId7" Type="http://schemas.openxmlformats.org/officeDocument/2006/relationships/hyperlink" Target="http://commons.wikimedia.org/wiki/File:Ageing_of_the_human_face.jp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commons.wikimedia.org/wiki/User:Mikael_H%C3%A4ggstr%C3%B6m" TargetMode="External"/><Relationship Id="rId5" Type="http://schemas.openxmlformats.org/officeDocument/2006/relationships/hyperlink" Target="http://commons.wikimedia.org/wiki/File:Nasolabial_fold.jpg" TargetMode="External"/><Relationship Id="rId4" Type="http://schemas.openxmlformats.org/officeDocument/2006/relationships/image" Target="../media/image65.jpeg"/><Relationship Id="rId9" Type="http://schemas.openxmlformats.org/officeDocument/2006/relationships/hyperlink" Target="http://creativecommons.org/licenses/by-sa/3.0/deed.e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ndex.php?title=User:Yupanqui&amp;action=edit&amp;redlink=1" TargetMode="External"/><Relationship Id="rId4" Type="http://schemas.openxmlformats.org/officeDocument/2006/relationships/hyperlink" Target="http://commons.wikimedia.org/wiki/File:Chica_cachetona.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commons.wikimedia.org/wiki/User:CFCF" TargetMode="External"/><Relationship Id="rId4" Type="http://schemas.openxmlformats.org/officeDocument/2006/relationships/hyperlink" Target="http://commons.wikimedia.org/wiki/File:Sobo_1909_263.png?uselang=ca"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commons.wikimedia.org/wiki/User:Pngbot" TargetMode="External"/><Relationship Id="rId4" Type="http://schemas.openxmlformats.org/officeDocument/2006/relationships/hyperlink" Target="http://commons.wikimedia.org/wiki/File:Gray381.pn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commons.wikimedia.org/wiki/User:ScribeOfTheNile" TargetMode="External"/><Relationship Id="rId4" Type="http://schemas.openxmlformats.org/officeDocument/2006/relationships/hyperlink" Target="http://commons.wikimedia.org/wiki/File:Mouth.jp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creativecommons.org/licenses/by/2.0/deed.en" TargetMode="External"/><Relationship Id="rId5" Type="http://schemas.openxmlformats.org/officeDocument/2006/relationships/hyperlink" Target="http://commons.wikimedia.org/wiki/User:Flickr_upload_bot" TargetMode="External"/><Relationship Id="rId4" Type="http://schemas.openxmlformats.org/officeDocument/2006/relationships/hyperlink" Target="http://commons.wikimedia.org/wiki/File:Mouth_illustration-Otis_Archives.jp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commons.wikimedia.org/wiki/User:ScribeOfTheNile" TargetMode="External"/><Relationship Id="rId4" Type="http://schemas.openxmlformats.org/officeDocument/2006/relationships/hyperlink" Target="http://commons.wikimedia.org/wiki/File:Mouth.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Enigma51" TargetMode="External"/><Relationship Id="rId4" Type="http://schemas.openxmlformats.org/officeDocument/2006/relationships/hyperlink" Target="http://commons.wikimedia.org/wiki/File:Amigdalas.jp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BruceBlaus" TargetMode="External"/><Relationship Id="rId4" Type="http://schemas.openxmlformats.org/officeDocument/2006/relationships/hyperlink" Target="http://commons.wikimedia.org/wiki/File:Blausen_0653_MouthAnatomy.pn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1Z9pqST72is" TargetMode="Externa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commons.wikimedia.org/wiki/User:F%C3%A6" TargetMode="External"/><Relationship Id="rId4" Type="http://schemas.openxmlformats.org/officeDocument/2006/relationships/hyperlink" Target="http://commons.wikimedia.org/wiki/File:Mouth_and_tongue.jp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commons.wikimedia.org/wiki/File:1109_Muscles_that_Move_the_Tongue.jpg" TargetMode="External"/><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CFC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commons.wikimedia.org/wiki/File:Frenulum_linguae02.jpg" TargetMode="External"/><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hyperlink" Target="http://creativecommons.org/licenses/by/3.0/de/deed.en" TargetMode="External"/><Relationship Id="rId4" Type="http://schemas.openxmlformats.org/officeDocument/2006/relationships/hyperlink" Target="http://commons.wikimedia.org/wiki/User:Enigma51"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commons.wikimedia.org/wiki/User:Uwe_Gille" TargetMode="External"/><Relationship Id="rId4" Type="http://schemas.openxmlformats.org/officeDocument/2006/relationships/hyperlink" Target="http://commons.wikimedia.org/wiki/File:Genioglossus.pn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emed.med.uoa.gr/application/syllabus_I/"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emed.med.uoa.gr/application/syllabus_I/"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slideplayer.gr/slide/13927407/"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emed.med.uoa.gr/application/syllabus_I/" TargetMode="External"/><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emed.med.uoa.gr/application/syllabus_I/" TargetMode="External"/><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emed.med.uoa.gr/application/syllabus_I/"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www.google.gr/url?sa=i&amp;rct=j&amp;q=&amp;esrc=s&amp;source=images&amp;cd=&amp;cad=rja&amp;uact=8&amp;docid=wnJTQ-m0LaVUIM&amp;tbnid=2ufNCcibdcKrtM:&amp;ved=0CAcQjRw&amp;url=http://micro.magnet.fsu.edu/cells/golgi/golgiapparatus.html&amp;ei=8n0kVJ-EI4TiaP3IgPAE&amp;bvm=bv.76247554,d.d2s&amp;psig=AFQjCNHNvUFmyWqQ72Rqe1lTr_Uf05Lcow&amp;ust=1411764065479826" TargetMode="External"/><Relationship Id="rId1" Type="http://schemas.openxmlformats.org/officeDocument/2006/relationships/slideLayout" Target="../slideLayouts/slideLayout2.xml"/><Relationship Id="rId5" Type="http://schemas.openxmlformats.org/officeDocument/2006/relationships/hyperlink" Target="http://emed.med.uoa.gr/application/syllabus_I/" TargetMode="External"/><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hyperlink" Target="http://emed.med.uoa.gr/application/syllabus_I/"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emed.med.uoa.gr/application/syllabus_I/"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emed.med.uoa.gr/application/syllabus_I/"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emed.med.uoa.gr/application/syllabus_I/"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s3.gy.digital/parisianou_gr/uploads/asset/data/1389/7701479.pdf" TargetMode="External"/><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hyperlink" Target="https://slideplayer.gr/slide/1994923/"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emed.med.uoa.gr/application/syllabus_I/" TargetMode="External"/><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3" Type="http://schemas.openxmlformats.org/officeDocument/2006/relationships/hyperlink" Target="https://service.eudoxus.gr/search/#a/id:17151/0" TargetMode="External"/><Relationship Id="rId2" Type="http://schemas.openxmlformats.org/officeDocument/2006/relationships/hyperlink" Target="https://service.eudoxus.gr/search/#a/id:41528/0"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hyperlink" Target="https://eclass.teiath.gr/courses/TIE149/"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3.gy.digital/parisianou_gr/uploads/asset/data/1389/7701479.pdf"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hyperlink" Target="https://slideplayer.gr/slide/13927407/85/images/44/%CE%97%CE%BB%CE%B5%CE%BA%CF%84%CF%81%CE%BF%CE%BD%CE%B9%CE%BA%CF%8C+%CE%BC%CE%B9%CE%BA%CF%81%CE%BF%CF%83%CE%BA%CF%8C%CF%80%CE%B9%CE%BF+%CE%B4%CE%B9%CE%AD%CE%BB%CE%B5%CF%85%CF%83%CE%B7%CF%82.jpg" TargetMode="External"/><Relationship Id="rId4" Type="http://schemas.openxmlformats.org/officeDocument/2006/relationships/hyperlink" Target="https://3.bp.blogspot.com/-MblKk6vApvU/UlAHgu7e4RI/AAAAAAAAC_0/YyIoURdAhgY/s1600/%CE%97%CE%9C%CE%94+TEM.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653136"/>
            <a:ext cx="6400800" cy="1752600"/>
          </a:xfrm>
        </p:spPr>
        <p:txBody>
          <a:bodyPr anchor="b">
            <a:normAutofit/>
          </a:bodyPr>
          <a:lstStyle/>
          <a:p>
            <a:pPr algn="l"/>
            <a:r>
              <a:rPr lang="el-GR" sz="2000" i="1" dirty="0" smtClean="0">
                <a:solidFill>
                  <a:schemeClr val="tx1">
                    <a:lumMod val="85000"/>
                    <a:lumOff val="15000"/>
                  </a:schemeClr>
                </a:solidFill>
                <a:latin typeface="Comic Sans MS" panose="030F0702030302020204" pitchFamily="66" charset="0"/>
              </a:rPr>
              <a:t>Παναγιώτα Τσόλκα</a:t>
            </a:r>
          </a:p>
          <a:p>
            <a:pPr algn="l"/>
            <a:r>
              <a:rPr lang="el-GR" sz="2000" i="1" dirty="0" smtClean="0">
                <a:solidFill>
                  <a:schemeClr val="tx1">
                    <a:lumMod val="85000"/>
                    <a:lumOff val="15000"/>
                  </a:schemeClr>
                </a:solidFill>
                <a:latin typeface="Comic Sans MS" panose="030F0702030302020204" pitchFamily="66" charset="0"/>
              </a:rPr>
              <a:t>Αναπληρώτρια Καθηγήτρια</a:t>
            </a:r>
            <a:endParaRPr lang="en-US" sz="2000" i="1" dirty="0">
              <a:solidFill>
                <a:schemeClr val="tx1">
                  <a:lumMod val="85000"/>
                  <a:lumOff val="15000"/>
                </a:schemeClr>
              </a:solidFill>
              <a:latin typeface="Comic Sans MS" panose="030F0702030302020204" pitchFamily="66" charset="0"/>
            </a:endParaRPr>
          </a:p>
        </p:txBody>
      </p:sp>
      <p:sp>
        <p:nvSpPr>
          <p:cNvPr id="4" name="Title 5"/>
          <p:cNvSpPr>
            <a:spLocks noGrp="1"/>
          </p:cNvSpPr>
          <p:nvPr>
            <p:ph type="ctrTitle"/>
          </p:nvPr>
        </p:nvSpPr>
        <p:spPr>
          <a:xfrm>
            <a:off x="685800" y="2693988"/>
            <a:ext cx="7772400" cy="1470025"/>
          </a:xfrm>
        </p:spPr>
        <p:style>
          <a:lnRef idx="1">
            <a:schemeClr val="accent1"/>
          </a:lnRef>
          <a:fillRef idx="2">
            <a:schemeClr val="accent1"/>
          </a:fillRef>
          <a:effectRef idx="1">
            <a:schemeClr val="accent1"/>
          </a:effectRef>
          <a:fontRef idx="minor">
            <a:schemeClr val="dk1"/>
          </a:fontRef>
        </p:style>
        <p:txBody>
          <a:bodyPr>
            <a:normAutofit/>
          </a:bodyPr>
          <a:lstStyle/>
          <a:p>
            <a:r>
              <a:rPr lang="el-GR" sz="3200" b="1" dirty="0">
                <a:solidFill>
                  <a:schemeClr val="tx2"/>
                </a:solidFill>
              </a:rPr>
              <a:t>Ιστολογία Σ</a:t>
            </a:r>
            <a:r>
              <a:rPr lang="el-GR" sz="3200" b="1" dirty="0" smtClean="0">
                <a:solidFill>
                  <a:schemeClr val="tx2"/>
                </a:solidFill>
              </a:rPr>
              <a:t>τόματος &amp; Οδοντικών Ιστών </a:t>
            </a:r>
            <a:br>
              <a:rPr lang="el-GR" sz="3200" b="1" dirty="0" smtClean="0">
                <a:solidFill>
                  <a:schemeClr val="tx2"/>
                </a:solidFill>
              </a:rPr>
            </a:br>
            <a:r>
              <a:rPr lang="el-GR" sz="3200" b="1" dirty="0" smtClean="0">
                <a:solidFill>
                  <a:schemeClr val="tx2"/>
                </a:solidFill>
              </a:rPr>
              <a:t>Γ’ Εξάμηνο (3061)</a:t>
            </a:r>
            <a:endParaRPr lang="en-US" sz="3200" dirty="0"/>
          </a:p>
        </p:txBody>
      </p:sp>
      <p:grpSp>
        <p:nvGrpSpPr>
          <p:cNvPr id="9" name="Group 8"/>
          <p:cNvGrpSpPr/>
          <p:nvPr/>
        </p:nvGrpSpPr>
        <p:grpSpPr>
          <a:xfrm>
            <a:off x="270000" y="116832"/>
            <a:ext cx="8604000" cy="1800000"/>
            <a:chOff x="107504" y="155574"/>
            <a:chExt cx="8712968" cy="1977282"/>
          </a:xfrm>
        </p:grpSpPr>
        <p:pic>
          <p:nvPicPr>
            <p:cNvPr id="5" name="Untitled-2.pdf"/>
            <p:cNvPicPr>
              <a:picLocks noChangeAspect="1" noChangeArrowheads="1"/>
            </p:cNvPicPr>
            <p:nvPr/>
          </p:nvPicPr>
          <p:blipFill>
            <a:blip r:embed="rId2">
              <a:extLst>
                <a:ext uri="{28A0092B-C50C-407E-A947-70E740481C1C}">
                  <a14:useLocalDpi xmlns:a14="http://schemas.microsoft.com/office/drawing/2010/main" val="0"/>
                </a:ext>
              </a:extLst>
            </a:blip>
            <a:srcRect l="5374" t="2901" r="7376" b="83485"/>
            <a:stretch>
              <a:fillRect/>
            </a:stretch>
          </p:blipFill>
          <p:spPr bwMode="auto">
            <a:xfrm>
              <a:off x="107504" y="155574"/>
              <a:ext cx="8712968" cy="19772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3162300" y="1161306"/>
              <a:ext cx="4606925" cy="971550"/>
            </a:xfrm>
            <a:prstGeom prst="rect">
              <a:avLst/>
            </a:prstGeom>
            <a:noFill/>
            <a:ln w="9525">
              <a:no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lnSpc>
                  <a:spcPct val="107000"/>
                </a:lnSpc>
                <a:spcAft>
                  <a:spcPts val="600"/>
                </a:spcAft>
              </a:pPr>
              <a:r>
                <a:rPr lang="el-GR" altLang="en-US" sz="1600" dirty="0">
                  <a:solidFill>
                    <a:srgbClr val="404040"/>
                  </a:solidFill>
                  <a:latin typeface="Corbel" pitchFamily="34" charset="0"/>
                  <a:ea typeface="Calibri" pitchFamily="34" charset="0"/>
                  <a:cs typeface="Times New Roman" pitchFamily="18" charset="0"/>
                </a:rPr>
                <a:t>ΣΧΟΛΗ ΕΠΙΣΤΗΜΩΝ ΥΓΕΙΑΣ &amp; ΠΡΟΝΟΙΑΣ</a:t>
              </a:r>
              <a:endParaRPr lang="en-US" altLang="en-US" sz="1600" dirty="0">
                <a:latin typeface="Calibri" pitchFamily="34" charset="0"/>
                <a:ea typeface="Calibri" pitchFamily="34" charset="0"/>
                <a:cs typeface="Times New Roman" pitchFamily="18" charset="0"/>
              </a:endParaRPr>
            </a:p>
            <a:p>
              <a:pPr algn="ctr">
                <a:lnSpc>
                  <a:spcPct val="107000"/>
                </a:lnSpc>
                <a:spcAft>
                  <a:spcPts val="600"/>
                </a:spcAft>
              </a:pPr>
              <a:r>
                <a:rPr lang="el-GR" altLang="en-US" sz="1400" b="1" dirty="0">
                  <a:solidFill>
                    <a:srgbClr val="0D0D0D"/>
                  </a:solidFill>
                  <a:latin typeface="Corbel" pitchFamily="34" charset="0"/>
                  <a:ea typeface="Calibri" pitchFamily="34" charset="0"/>
                  <a:cs typeface="Times New Roman" pitchFamily="18" charset="0"/>
                </a:rPr>
                <a:t>ΤΜΗΜΑ ΒΙΟΪΑΤΡΙΚΩΝ ΕΠΙΣΤΗΜΩΝ</a:t>
              </a:r>
              <a:endParaRPr lang="en-US" altLang="en-US" sz="1400" dirty="0">
                <a:latin typeface="Calibri" pitchFamily="34" charset="0"/>
                <a:ea typeface="Calibri" pitchFamily="34" charset="0"/>
                <a:cs typeface="Times New Roman" pitchFamily="18" charset="0"/>
              </a:endParaRPr>
            </a:p>
            <a:p>
              <a:pPr algn="ctr">
                <a:lnSpc>
                  <a:spcPct val="107000"/>
                </a:lnSpc>
                <a:spcAft>
                  <a:spcPts val="600"/>
                </a:spcAft>
              </a:pPr>
              <a:r>
                <a:rPr lang="el-GR" altLang="en-US" sz="1400" b="1" dirty="0">
                  <a:solidFill>
                    <a:srgbClr val="0D0D0D"/>
                  </a:solidFill>
                  <a:latin typeface="Corbel" pitchFamily="34" charset="0"/>
                  <a:ea typeface="Calibri" pitchFamily="34" charset="0"/>
                  <a:cs typeface="Times New Roman" pitchFamily="18" charset="0"/>
                </a:rPr>
                <a:t>ΤΟΜΕΑΣ ΟΔΟΝΤΙΚΗΣ ΤΕΧΝΟΛΟΓΙΑΣ</a:t>
              </a:r>
              <a:endParaRPr lang="en-US" altLang="en-US" sz="1400" dirty="0">
                <a:latin typeface="Calibri" pitchFamily="34" charset="0"/>
                <a:ea typeface="Calibri" pitchFamily="34" charset="0"/>
                <a:cs typeface="Times New Roman" pitchFamily="18" charset="0"/>
              </a:endParaRPr>
            </a:p>
            <a:p>
              <a:pPr algn="ctr">
                <a:lnSpc>
                  <a:spcPct val="107000"/>
                </a:lnSpc>
                <a:spcAft>
                  <a:spcPts val="600"/>
                </a:spcAft>
              </a:pPr>
              <a:r>
                <a:rPr lang="el-GR" altLang="en-US" sz="1400" dirty="0">
                  <a:solidFill>
                    <a:srgbClr val="404040"/>
                  </a:solidFill>
                  <a:latin typeface="Corbel" pitchFamily="34" charset="0"/>
                  <a:ea typeface="Calibri" pitchFamily="34" charset="0"/>
                  <a:cs typeface="Times New Roman" pitchFamily="18" charset="0"/>
                </a:rPr>
                <a:t> </a:t>
              </a:r>
              <a:endParaRPr lang="en-US" altLang="en-US" sz="1100" dirty="0">
                <a:latin typeface="Calibri" pitchFamily="34" charset="0"/>
                <a:ea typeface="Calibri" pitchFamily="34" charset="0"/>
                <a:cs typeface="Times New Roman" pitchFamily="18" charset="0"/>
              </a:endParaRPr>
            </a:p>
            <a:p>
              <a:pPr algn="ctr">
                <a:lnSpc>
                  <a:spcPct val="107000"/>
                </a:lnSpc>
                <a:spcAft>
                  <a:spcPts val="600"/>
                </a:spcAft>
              </a:pPr>
              <a:r>
                <a:rPr lang="el-GR" altLang="en-US" sz="1400" dirty="0">
                  <a:solidFill>
                    <a:srgbClr val="404040"/>
                  </a:solidFill>
                  <a:latin typeface="Corbel" pitchFamily="34" charset="0"/>
                  <a:ea typeface="Calibri" pitchFamily="34" charset="0"/>
                  <a:cs typeface="Times New Roman" pitchFamily="18" charset="0"/>
                </a:rPr>
                <a:t> </a:t>
              </a:r>
              <a:endParaRPr lang="en-US" altLang="en-US" sz="1100" dirty="0">
                <a:latin typeface="Calibri" pitchFamily="34" charset="0"/>
                <a:ea typeface="Calibri" pitchFamily="34" charset="0"/>
                <a:cs typeface="Times New Roman" pitchFamily="18" charset="0"/>
              </a:endParaRPr>
            </a:p>
          </p:txBody>
        </p:sp>
      </p:grpSp>
      <p:sp>
        <p:nvSpPr>
          <p:cNvPr id="2" name="TextBox 1"/>
          <p:cNvSpPr txBox="1"/>
          <p:nvPr/>
        </p:nvSpPr>
        <p:spPr>
          <a:xfrm>
            <a:off x="6948264" y="6381328"/>
            <a:ext cx="2114681" cy="369332"/>
          </a:xfrm>
          <a:prstGeom prst="rect">
            <a:avLst/>
          </a:prstGeom>
          <a:noFill/>
        </p:spPr>
        <p:txBody>
          <a:bodyPr wrap="none" rtlCol="0">
            <a:spAutoFit/>
          </a:bodyPr>
          <a:lstStyle/>
          <a:p>
            <a:r>
              <a:rPr lang="el-GR" b="1" i="1" dirty="0" smtClean="0">
                <a:ln w="1905"/>
                <a:solidFill>
                  <a:schemeClr val="accent1">
                    <a:lumMod val="50000"/>
                  </a:schemeClr>
                </a:solidFill>
                <a:effectLst>
                  <a:innerShdw blurRad="69850" dist="43180" dir="5400000">
                    <a:srgbClr val="000000">
                      <a:alpha val="65000"/>
                    </a:srgbClr>
                  </a:innerShdw>
                </a:effectLst>
              </a:rPr>
              <a:t>ΧΕΙΜΕΡΙΝΟ 2020-21</a:t>
            </a:r>
            <a:endParaRPr lang="en-US" b="1" i="1" dirty="0">
              <a:ln w="1905"/>
              <a:solidFill>
                <a:schemeClr val="accent1">
                  <a:lumMod val="50000"/>
                </a:schemeClr>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969873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8"/>
          <p:cNvSpPr>
            <a:spLocks noGrp="1"/>
          </p:cNvSpPr>
          <p:nvPr>
            <p:ph type="title"/>
          </p:nvPr>
        </p:nvSpPr>
        <p:spPr>
          <a:xfrm>
            <a:off x="457200" y="44624"/>
            <a:ext cx="8229600" cy="1143000"/>
          </a:xfrm>
        </p:spPr>
        <p:txBody>
          <a:bodyPr>
            <a:normAutofit/>
          </a:bodyPr>
          <a:lstStyle/>
          <a:p>
            <a:r>
              <a:rPr lang="el-GR" sz="3200" dirty="0" smtClean="0"/>
              <a:t>ΗΛΕΚΤΡΟΝΙΚΟ ΜΙΚΡΟΣΚΟΠΙΟ </a:t>
            </a:r>
            <a:br>
              <a:rPr lang="el-GR" sz="3200" dirty="0" smtClean="0"/>
            </a:br>
            <a:r>
              <a:rPr lang="el-GR" sz="3200" b="1" dirty="0" smtClean="0">
                <a:solidFill>
                  <a:schemeClr val="tx2"/>
                </a:solidFill>
              </a:rPr>
              <a:t>ΣΑΡΩΣΗΣ</a:t>
            </a:r>
            <a:r>
              <a:rPr lang="en-US" sz="3200" b="1" dirty="0" smtClean="0">
                <a:solidFill>
                  <a:schemeClr val="tx2"/>
                </a:solidFill>
              </a:rPr>
              <a:t> (SEM)</a:t>
            </a:r>
            <a:endParaRPr lang="en-US" sz="3200" b="1" dirty="0">
              <a:solidFill>
                <a:schemeClr val="tx2"/>
              </a:solidFill>
            </a:endParaRPr>
          </a:p>
        </p:txBody>
      </p:sp>
      <p:pic>
        <p:nvPicPr>
          <p:cNvPr id="6146" name="Picture 2" descr="https://slideplayer.gr/slide/13927407/85/images/49/%CE%97%CE%BB%CE%B5%CE%BA%CF%84%CF%81%CE%BF%CE%BD%CE%B9%CE%BA%CF%8C+%CE%BC%CE%B9%CE%BA%CF%81%CE%BF%CF%83%CE%BA%CF%8C%CF%80%CE%B9%CE%BF+%CF%83%CE%AC%CF%81%CF%89%CF%83%CE%B7%CF%8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8000" y="1196752"/>
            <a:ext cx="6528000" cy="48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68000" y="6187370"/>
            <a:ext cx="8208000" cy="553998"/>
          </a:xfrm>
          <a:prstGeom prst="rect">
            <a:avLst/>
          </a:prstGeom>
          <a:ln>
            <a:solidFill>
              <a:schemeClr val="tx2"/>
            </a:solidFill>
          </a:ln>
        </p:spPr>
        <p:txBody>
          <a:bodyPr>
            <a:spAutoFit/>
          </a:bodyPr>
          <a:lstStyle/>
          <a:p>
            <a:r>
              <a:rPr lang="en-US" sz="1000" dirty="0">
                <a:hlinkClick r:id="rId3"/>
              </a:rPr>
              <a:t>https://slideplayer.gr/slide/13927407/85/images/49/%CE%97%CE%BB%CE%B5%CE%BA%CF%84%CF%81%CE%BF%CE%BD%CE%B9%CE%BA%CF%8C+%CE%BC%CE%B9%CE%BA%CF%81%CE%BF%CF%83%CE%BA%CF%8C%CF%80%CE%B9%CE%BF+%</a:t>
            </a:r>
            <a:r>
              <a:rPr lang="en-US" sz="1000" dirty="0" smtClean="0">
                <a:hlinkClick r:id="rId3"/>
              </a:rPr>
              <a:t>CF%83%CE%AC%CF%81%CF%89%CF%83%CE%B7%CF%82.jpg</a:t>
            </a:r>
            <a:endParaRPr lang="el-GR" sz="1000" dirty="0" smtClean="0"/>
          </a:p>
          <a:p>
            <a:endParaRPr lang="en-US" sz="1000" dirty="0"/>
          </a:p>
        </p:txBody>
      </p:sp>
    </p:spTree>
    <p:extLst>
      <p:ext uri="{BB962C8B-B14F-4D97-AF65-F5344CB8AC3E}">
        <p14:creationId xmlns:p14="http://schemas.microsoft.com/office/powerpoint/2010/main" val="682060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p:cNvSpPr>
            <a:spLocks noGrp="1"/>
          </p:cNvSpPr>
          <p:nvPr>
            <p:ph type="title"/>
          </p:nvPr>
        </p:nvSpPr>
        <p:spPr>
          <a:xfrm>
            <a:off x="457200" y="-27384"/>
            <a:ext cx="8229600" cy="1080000"/>
          </a:xfrm>
        </p:spPr>
        <p:txBody>
          <a:bodyPr>
            <a:normAutofit/>
          </a:bodyPr>
          <a:lstStyle/>
          <a:p>
            <a:r>
              <a:rPr lang="el-GR" sz="3200" dirty="0" smtClean="0"/>
              <a:t>ΗΛΕΚΤΡΟΝΙΚΟ ΜΙΚΡΟΣΚΟΠΙΟ </a:t>
            </a:r>
            <a:br>
              <a:rPr lang="el-GR" sz="3200" dirty="0" smtClean="0"/>
            </a:br>
            <a:r>
              <a:rPr lang="el-GR" sz="3200" b="1" dirty="0" smtClean="0">
                <a:solidFill>
                  <a:schemeClr val="tx2"/>
                </a:solidFill>
              </a:rPr>
              <a:t>ΣΑΡΩΣΗΣ</a:t>
            </a:r>
            <a:r>
              <a:rPr lang="en-US" sz="3200" b="1" dirty="0" smtClean="0">
                <a:solidFill>
                  <a:schemeClr val="tx2"/>
                </a:solidFill>
              </a:rPr>
              <a:t> (SEM)</a:t>
            </a:r>
            <a:endParaRPr lang="en-US" sz="3200" b="1" dirty="0">
              <a:solidFill>
                <a:schemeClr val="tx2"/>
              </a:solidFill>
            </a:endParaRPr>
          </a:p>
        </p:txBody>
      </p:sp>
      <p:pic>
        <p:nvPicPr>
          <p:cNvPr id="5122" name="Picture 2" descr="Νανοτεχνολογία Πως βλέπουμε νανοσωματίδια - ppt κατέβασμα"/>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44000" y="1064281"/>
            <a:ext cx="7200000" cy="540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2000" y="6381328"/>
            <a:ext cx="9000000" cy="396000"/>
          </a:xfrm>
          <a:prstGeom prst="rect">
            <a:avLst/>
          </a:prstGeom>
          <a:ln>
            <a:solidFill>
              <a:schemeClr val="tx2"/>
            </a:solidFill>
          </a:ln>
        </p:spPr>
        <p:txBody>
          <a:bodyPr>
            <a:spAutoFit/>
          </a:bodyPr>
          <a:lstStyle/>
          <a:p>
            <a:r>
              <a:rPr lang="en-US" sz="1050" i="1" dirty="0">
                <a:solidFill>
                  <a:schemeClr val="tx2"/>
                </a:solidFill>
                <a:hlinkClick r:id="rId3"/>
              </a:rPr>
              <a:t>https://slideplayer.gr/slide/15742225/88/images/17/%CE%97%CE%9B%CE%95%CE%9A%CE%A4%CE%A1%CE%9F%CE%9D%CE%99%CE%9A%CE%9F+%CE%9C%CE%99%CE%9A%CE%A1%CE%9F%CE%A3%CE%9A%CE%9F%CE%A0%CE%99%CE%9F+%CE%A3%CE%91%CE%A1%CE%A9%CE%A3%CE%97%CE%A3+%</a:t>
            </a:r>
            <a:r>
              <a:rPr lang="en-US" sz="1050" i="1" dirty="0" smtClean="0">
                <a:solidFill>
                  <a:schemeClr val="tx2"/>
                </a:solidFill>
                <a:hlinkClick r:id="rId3"/>
              </a:rPr>
              <a:t>28SEM%29.jpg</a:t>
            </a:r>
            <a:endParaRPr lang="el-GR" sz="1050" i="1" dirty="0" smtClean="0">
              <a:solidFill>
                <a:schemeClr val="tx2"/>
              </a:solidFill>
            </a:endParaRPr>
          </a:p>
          <a:p>
            <a:endParaRPr lang="en-US" sz="1050" i="1" dirty="0">
              <a:solidFill>
                <a:schemeClr val="tx2"/>
              </a:solidFill>
            </a:endParaRPr>
          </a:p>
        </p:txBody>
      </p:sp>
      <p:sp>
        <p:nvSpPr>
          <p:cNvPr id="9" name="Rectangle 8"/>
          <p:cNvSpPr/>
          <p:nvPr/>
        </p:nvSpPr>
        <p:spPr>
          <a:xfrm>
            <a:off x="5225825" y="1537047"/>
            <a:ext cx="3018583" cy="307777"/>
          </a:xfrm>
          <a:prstGeom prst="rect">
            <a:avLst/>
          </a:prstGeom>
          <a:ln>
            <a:solidFill>
              <a:schemeClr val="tx2"/>
            </a:solidFill>
          </a:ln>
        </p:spPr>
        <p:txBody>
          <a:bodyPr wrap="none">
            <a:spAutoFit/>
          </a:bodyPr>
          <a:lstStyle/>
          <a:p>
            <a:r>
              <a:rPr lang="en-US" sz="1400" i="1" dirty="0">
                <a:hlinkClick r:id="rId4"/>
              </a:rPr>
              <a:t>https://slideplayer.gr/slide/15742225</a:t>
            </a:r>
            <a:r>
              <a:rPr lang="en-US" sz="1400" i="1" dirty="0" smtClean="0">
                <a:hlinkClick r:id="rId4"/>
              </a:rPr>
              <a:t>/</a:t>
            </a:r>
            <a:r>
              <a:rPr lang="el-GR" sz="1400" i="1" dirty="0" smtClean="0"/>
              <a:t> </a:t>
            </a:r>
            <a:endParaRPr lang="en-US" sz="1400" i="1" dirty="0"/>
          </a:p>
        </p:txBody>
      </p:sp>
    </p:spTree>
    <p:extLst>
      <p:ext uri="{BB962C8B-B14F-4D97-AF65-F5344CB8AC3E}">
        <p14:creationId xmlns:p14="http://schemas.microsoft.com/office/powerpoint/2010/main" val="3088762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3600" b="1" dirty="0" smtClean="0"/>
              <a:t>ΠΡΟΕΤΟΙΜΑΣΙΑ ΙΣΤΩΝ </a:t>
            </a:r>
            <a:br>
              <a:rPr lang="el-GR" sz="3600" b="1" dirty="0" smtClean="0"/>
            </a:br>
            <a:r>
              <a:rPr lang="el-GR" sz="3600" b="1" dirty="0" smtClean="0"/>
              <a:t>ΓΙΑ ΜΙΚΡΟΣΚΟΠΙΚΗ ΕΞΕΤΑΣΗ</a:t>
            </a:r>
            <a:endParaRPr lang="el-GR" sz="3600" b="1" dirty="0"/>
          </a:p>
        </p:txBody>
      </p:sp>
      <p:sp>
        <p:nvSpPr>
          <p:cNvPr id="3" name="Content Placeholder 2"/>
          <p:cNvSpPr>
            <a:spLocks noGrp="1"/>
          </p:cNvSpPr>
          <p:nvPr>
            <p:ph idx="1"/>
          </p:nvPr>
        </p:nvSpPr>
        <p:spPr>
          <a:xfrm>
            <a:off x="457200" y="1881256"/>
            <a:ext cx="8229600" cy="3852000"/>
          </a:xfrm>
          <a:ln>
            <a:solidFill>
              <a:schemeClr val="tx2"/>
            </a:solidFill>
          </a:ln>
        </p:spPr>
        <p:txBody>
          <a:bodyPr anchor="t">
            <a:normAutofit/>
          </a:bodyPr>
          <a:lstStyle/>
          <a:p>
            <a:pPr algn="ctr">
              <a:spcBef>
                <a:spcPts val="1200"/>
              </a:spcBef>
              <a:spcAft>
                <a:spcPts val="1200"/>
              </a:spcAft>
            </a:pPr>
            <a:endParaRPr lang="el-GR" sz="2800" b="1" dirty="0" smtClean="0">
              <a:solidFill>
                <a:schemeClr val="tx2"/>
              </a:solidFill>
            </a:endParaRPr>
          </a:p>
          <a:p>
            <a:pPr algn="ctr">
              <a:spcBef>
                <a:spcPts val="1200"/>
              </a:spcBef>
              <a:spcAft>
                <a:spcPts val="1200"/>
              </a:spcAft>
            </a:pPr>
            <a:r>
              <a:rPr lang="el-GR" sz="2800" b="1" dirty="0" smtClean="0">
                <a:solidFill>
                  <a:schemeClr val="tx2"/>
                </a:solidFill>
              </a:rPr>
              <a:t>Μονιμοποίηση</a:t>
            </a:r>
            <a:r>
              <a:rPr lang="el-GR" sz="2800" dirty="0" smtClean="0"/>
              <a:t> (</a:t>
            </a:r>
            <a:r>
              <a:rPr lang="el-GR" sz="2800" dirty="0" err="1" smtClean="0"/>
              <a:t>φορμαλδεύδη</a:t>
            </a:r>
            <a:r>
              <a:rPr lang="el-GR" sz="2800" dirty="0" smtClean="0"/>
              <a:t>, </a:t>
            </a:r>
            <a:r>
              <a:rPr lang="el-GR" sz="2800" dirty="0" err="1" smtClean="0"/>
              <a:t>γλουταραλδεύδη</a:t>
            </a:r>
            <a:r>
              <a:rPr lang="el-GR" sz="2800" dirty="0" smtClean="0"/>
              <a:t>).</a:t>
            </a:r>
          </a:p>
          <a:p>
            <a:pPr algn="ctr">
              <a:spcBef>
                <a:spcPts val="1200"/>
              </a:spcBef>
              <a:spcAft>
                <a:spcPts val="1200"/>
              </a:spcAft>
            </a:pPr>
            <a:r>
              <a:rPr lang="el-GR" sz="2800" b="1" dirty="0" err="1" smtClean="0">
                <a:solidFill>
                  <a:schemeClr val="tx2"/>
                </a:solidFill>
              </a:rPr>
              <a:t>Έγκλειση</a:t>
            </a:r>
            <a:r>
              <a:rPr lang="el-GR" sz="2800" b="1" dirty="0" smtClean="0">
                <a:solidFill>
                  <a:schemeClr val="tx2"/>
                </a:solidFill>
              </a:rPr>
              <a:t>-</a:t>
            </a:r>
            <a:r>
              <a:rPr lang="el-GR" sz="2800" b="1" dirty="0" err="1" smtClean="0">
                <a:solidFill>
                  <a:schemeClr val="tx2"/>
                </a:solidFill>
              </a:rPr>
              <a:t>σκήνωση</a:t>
            </a:r>
            <a:r>
              <a:rPr lang="el-GR" sz="2800" b="1" dirty="0" smtClean="0">
                <a:solidFill>
                  <a:schemeClr val="tx2"/>
                </a:solidFill>
              </a:rPr>
              <a:t> </a:t>
            </a:r>
            <a:r>
              <a:rPr lang="el-GR" sz="2800" dirty="0" smtClean="0"/>
              <a:t>(παραφίνη, πλαστικές ρητίνες)</a:t>
            </a:r>
          </a:p>
          <a:p>
            <a:pPr algn="ctr">
              <a:spcBef>
                <a:spcPts val="1200"/>
              </a:spcBef>
              <a:spcAft>
                <a:spcPts val="1200"/>
              </a:spcAft>
            </a:pPr>
            <a:r>
              <a:rPr lang="el-GR" sz="2800" b="1" dirty="0" smtClean="0">
                <a:solidFill>
                  <a:schemeClr val="tx2"/>
                </a:solidFill>
              </a:rPr>
              <a:t>Χρώση</a:t>
            </a:r>
            <a:r>
              <a:rPr lang="el-GR" sz="2800" dirty="0" smtClean="0"/>
              <a:t> (</a:t>
            </a:r>
            <a:r>
              <a:rPr lang="el-GR" sz="2800" dirty="0" err="1" smtClean="0"/>
              <a:t>αιματοξυλίνης</a:t>
            </a:r>
            <a:r>
              <a:rPr lang="el-GR" sz="2800" dirty="0" smtClean="0"/>
              <a:t>-</a:t>
            </a:r>
            <a:r>
              <a:rPr lang="el-GR" sz="2800" dirty="0" err="1" smtClean="0"/>
              <a:t>ηωσίνης</a:t>
            </a:r>
            <a:r>
              <a:rPr lang="el-GR" sz="2800" dirty="0" smtClean="0"/>
              <a:t>)</a:t>
            </a:r>
            <a:endParaRPr lang="el-GR" sz="2800" dirty="0"/>
          </a:p>
        </p:txBody>
      </p:sp>
    </p:spTree>
    <p:extLst>
      <p:ext uri="{BB962C8B-B14F-4D97-AF65-F5344CB8AC3E}">
        <p14:creationId xmlns:p14="http://schemas.microsoft.com/office/powerpoint/2010/main" val="27245669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268760"/>
            <a:ext cx="8229600" cy="5112000"/>
          </a:xfrm>
        </p:spPr>
        <p:txBody>
          <a:bodyPr>
            <a:normAutofit fontScale="92500" lnSpcReduction="10000"/>
          </a:bodyPr>
          <a:lstStyle/>
          <a:p>
            <a:r>
              <a:rPr lang="el-GR" sz="2400" b="1" dirty="0" smtClean="0"/>
              <a:t>Μονιμοποίηση: </a:t>
            </a:r>
            <a:r>
              <a:rPr lang="el-GR" sz="2400" dirty="0" smtClean="0"/>
              <a:t> διατήρηση της δομής και μοριακής σύνθεσης  του ιστού- χημική ή φυσική επεξεργασία.</a:t>
            </a:r>
          </a:p>
          <a:p>
            <a:pPr marL="0" indent="0">
              <a:buNone/>
            </a:pPr>
            <a:r>
              <a:rPr lang="el-GR" sz="2400" dirty="0" smtClean="0"/>
              <a:t>Α. ισότονο ρυθμιστικό διάλυμα </a:t>
            </a:r>
            <a:r>
              <a:rPr lang="el-GR" sz="2400" dirty="0" err="1" smtClean="0"/>
              <a:t>φορμαλδεύδης</a:t>
            </a:r>
            <a:r>
              <a:rPr lang="el-GR" sz="2400" dirty="0" smtClean="0"/>
              <a:t> ή φορμόλης </a:t>
            </a:r>
            <a:r>
              <a:rPr lang="en-GB" sz="2400" dirty="0" smtClean="0"/>
              <a:t>4% </a:t>
            </a:r>
            <a:r>
              <a:rPr lang="el-GR" sz="2400" dirty="0" smtClean="0"/>
              <a:t>, </a:t>
            </a:r>
          </a:p>
          <a:p>
            <a:pPr marL="0" indent="0">
              <a:buNone/>
            </a:pPr>
            <a:r>
              <a:rPr lang="el-GR" sz="2400" dirty="0" smtClean="0"/>
              <a:t>Β. </a:t>
            </a:r>
            <a:r>
              <a:rPr lang="el-GR" sz="2400" dirty="0" err="1" smtClean="0"/>
              <a:t>γλουταραλδεύδη</a:t>
            </a:r>
            <a:r>
              <a:rPr lang="el-GR" sz="2400" dirty="0" smtClean="0"/>
              <a:t>- διασταυρούμενους δεσμούς που ενώνουν  μεταξύ τους  ιστούς</a:t>
            </a:r>
          </a:p>
          <a:p>
            <a:r>
              <a:rPr lang="el-GR" sz="2400" b="1" dirty="0"/>
              <a:t>Α</a:t>
            </a:r>
            <a:r>
              <a:rPr lang="el-GR" sz="2400" b="1" dirty="0" smtClean="0"/>
              <a:t>φυδάτωση</a:t>
            </a:r>
            <a:r>
              <a:rPr lang="el-GR" sz="2400" dirty="0" smtClean="0"/>
              <a:t> </a:t>
            </a:r>
            <a:r>
              <a:rPr lang="el-GR" sz="2400" dirty="0"/>
              <a:t>(αιθανόλη) και </a:t>
            </a:r>
            <a:r>
              <a:rPr lang="el-GR" sz="2400" b="1" dirty="0" err="1" smtClean="0"/>
              <a:t>Διαύγαση</a:t>
            </a:r>
            <a:r>
              <a:rPr lang="el-GR" sz="2400" b="1" dirty="0" smtClean="0"/>
              <a:t> </a:t>
            </a:r>
            <a:r>
              <a:rPr lang="el-GR" sz="2400" dirty="0"/>
              <a:t>ιστού (</a:t>
            </a:r>
            <a:r>
              <a:rPr lang="el-GR" sz="2400" dirty="0" err="1"/>
              <a:t>ξυλόλη</a:t>
            </a:r>
            <a:r>
              <a:rPr lang="el-GR" sz="2400" dirty="0"/>
              <a:t>) στη συνέχεια  τοποθετείται σε λιωμένη παραφίνη  σε κλίβανο  50</a:t>
            </a:r>
            <a:r>
              <a:rPr lang="el-GR" sz="2400" baseline="30000" dirty="0"/>
              <a:t>0</a:t>
            </a:r>
            <a:r>
              <a:rPr lang="el-GR" sz="2400" dirty="0"/>
              <a:t>-60</a:t>
            </a:r>
            <a:r>
              <a:rPr lang="el-GR" sz="2400" baseline="30000" dirty="0"/>
              <a:t>0.</a:t>
            </a:r>
          </a:p>
          <a:p>
            <a:pPr marL="0" indent="0">
              <a:buNone/>
            </a:pPr>
            <a:r>
              <a:rPr lang="el-GR" sz="2400" dirty="0"/>
              <a:t>Εν συνεχεία κόβονται σε τομές με μικροτόμο πάχους 1μ</a:t>
            </a:r>
            <a:r>
              <a:rPr lang="en-GB" sz="2400" dirty="0"/>
              <a:t>m-10</a:t>
            </a:r>
            <a:r>
              <a:rPr lang="el-GR" sz="2400" dirty="0"/>
              <a:t>μ</a:t>
            </a:r>
            <a:r>
              <a:rPr lang="en-GB" sz="2400" dirty="0"/>
              <a:t>m</a:t>
            </a:r>
            <a:r>
              <a:rPr lang="en-GB" sz="2400" dirty="0" smtClean="0"/>
              <a:t>.</a:t>
            </a:r>
            <a:endParaRPr lang="el-GR" sz="2400" dirty="0" smtClean="0"/>
          </a:p>
          <a:p>
            <a:r>
              <a:rPr lang="el-GR" sz="2400" b="1" dirty="0" err="1" smtClean="0"/>
              <a:t>Έγκλειση</a:t>
            </a:r>
            <a:r>
              <a:rPr lang="el-GR" sz="2400" b="1" dirty="0" smtClean="0"/>
              <a:t>-</a:t>
            </a:r>
            <a:r>
              <a:rPr lang="el-GR" sz="2400" b="1" dirty="0" err="1" smtClean="0"/>
              <a:t>σκήνωση</a:t>
            </a:r>
            <a:r>
              <a:rPr lang="el-GR" sz="2400" b="1" dirty="0" smtClean="0"/>
              <a:t> </a:t>
            </a:r>
            <a:r>
              <a:rPr lang="el-GR" sz="2400" dirty="0" smtClean="0"/>
              <a:t>: οι ιστοί βαπτίζονται και εγκλείονται συνήθως μέσα σε ένα στερεό μέσο. </a:t>
            </a:r>
          </a:p>
          <a:p>
            <a:pPr marL="0" indent="0">
              <a:buNone/>
            </a:pPr>
            <a:r>
              <a:rPr lang="el-GR" sz="2400" dirty="0" smtClean="0"/>
              <a:t>Α. παραφίνη-</a:t>
            </a:r>
            <a:r>
              <a:rPr lang="el-GR" sz="2400" dirty="0" err="1" smtClean="0"/>
              <a:t>φωτομικροσκόπιο</a:t>
            </a:r>
            <a:r>
              <a:rPr lang="el-GR" sz="2400" dirty="0" smtClean="0"/>
              <a:t> </a:t>
            </a:r>
          </a:p>
          <a:p>
            <a:pPr marL="0" indent="0">
              <a:buNone/>
            </a:pPr>
            <a:r>
              <a:rPr lang="el-GR" sz="2400" dirty="0" smtClean="0"/>
              <a:t>Β. </a:t>
            </a:r>
            <a:r>
              <a:rPr lang="el-GR" sz="2400" dirty="0"/>
              <a:t>πλαστικές ρητίνες-</a:t>
            </a:r>
            <a:r>
              <a:rPr lang="el-GR" sz="2400" dirty="0" err="1"/>
              <a:t>φωτομικροσκόπιο</a:t>
            </a:r>
            <a:r>
              <a:rPr lang="el-GR" sz="2400" dirty="0"/>
              <a:t> </a:t>
            </a:r>
            <a:r>
              <a:rPr lang="el-GR" sz="2400" dirty="0" smtClean="0"/>
              <a:t> και ηλεκτρονικό μικροσκόπιο </a:t>
            </a:r>
          </a:p>
          <a:p>
            <a:r>
              <a:rPr lang="el-GR" sz="2400" b="1" dirty="0" smtClean="0"/>
              <a:t>Χρώση</a:t>
            </a:r>
            <a:r>
              <a:rPr lang="el-GR" sz="2400" dirty="0" smtClean="0"/>
              <a:t> (</a:t>
            </a:r>
            <a:r>
              <a:rPr lang="el-GR" sz="2400" dirty="0" err="1" smtClean="0"/>
              <a:t>αιματοξυλίνης</a:t>
            </a:r>
            <a:r>
              <a:rPr lang="el-GR" sz="2400" dirty="0" smtClean="0"/>
              <a:t> βάφει κυανό χρώμα τον πυρήνα-</a:t>
            </a:r>
            <a:r>
              <a:rPr lang="el-GR" sz="2400" dirty="0" err="1" smtClean="0"/>
              <a:t>ηωσίνη</a:t>
            </a:r>
            <a:r>
              <a:rPr lang="el-GR" sz="2400" dirty="0" smtClean="0"/>
              <a:t> βάφει με ανοικτό  κόκκινο  κυτταρόπλασμα -κολλαγόνο )</a:t>
            </a:r>
            <a:endParaRPr lang="el-GR" sz="2400" dirty="0"/>
          </a:p>
        </p:txBody>
      </p:sp>
      <p:sp>
        <p:nvSpPr>
          <p:cNvPr id="5" name="Title 1"/>
          <p:cNvSpPr>
            <a:spLocks noGrp="1"/>
          </p:cNvSpPr>
          <p:nvPr>
            <p:ph type="title"/>
          </p:nvPr>
        </p:nvSpPr>
        <p:spPr>
          <a:xfrm>
            <a:off x="457200" y="80736"/>
            <a:ext cx="8229600" cy="972000"/>
          </a:xfrm>
        </p:spPr>
        <p:txBody>
          <a:bodyPr>
            <a:normAutofit fontScale="90000"/>
          </a:bodyPr>
          <a:lstStyle/>
          <a:p>
            <a:r>
              <a:rPr lang="el-GR" sz="3600" b="1" dirty="0" smtClean="0"/>
              <a:t>ΠΡΟΕΤΟΙΜΑΣΙΑ ΙΣΤΩΝ </a:t>
            </a:r>
            <a:br>
              <a:rPr lang="el-GR" sz="3600" b="1" dirty="0" smtClean="0"/>
            </a:br>
            <a:r>
              <a:rPr lang="el-GR" sz="3600" b="1" dirty="0" smtClean="0"/>
              <a:t>ΓΙΑ ΜΙΚΡΟΣΚΟΠΙΚΗ ΕΞΕΤΑΣΗ</a:t>
            </a:r>
            <a:endParaRPr lang="el-GR" sz="3600" b="1" dirty="0"/>
          </a:p>
        </p:txBody>
      </p:sp>
    </p:spTree>
    <p:extLst>
      <p:ext uri="{BB962C8B-B14F-4D97-AF65-F5344CB8AC3E}">
        <p14:creationId xmlns:p14="http://schemas.microsoft.com/office/powerpoint/2010/main" val="396171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628" y="116632"/>
            <a:ext cx="6696744"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26336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b="1" dirty="0" smtClean="0"/>
              <a:t>ΕΞΕΛΙΓΜΕΝΕΣ ΑΠΕΙΚΟΝΙΣΤΙΚΕΣ ΜΕΘΟΔΟΙ</a:t>
            </a:r>
            <a:endParaRPr lang="en-US" sz="3200" b="1" dirty="0"/>
          </a:p>
        </p:txBody>
      </p:sp>
      <p:sp>
        <p:nvSpPr>
          <p:cNvPr id="3" name="Content Placeholder 2"/>
          <p:cNvSpPr>
            <a:spLocks noGrp="1"/>
          </p:cNvSpPr>
          <p:nvPr>
            <p:ph idx="1"/>
          </p:nvPr>
        </p:nvSpPr>
        <p:spPr/>
        <p:txBody>
          <a:bodyPr/>
          <a:lstStyle/>
          <a:p>
            <a:r>
              <a:rPr lang="el-GR" dirty="0" smtClean="0"/>
              <a:t>Ιστοχημεία: </a:t>
            </a:r>
            <a:r>
              <a:rPr lang="el-GR" sz="2400" dirty="0" smtClean="0"/>
              <a:t>είναι η μέθοδος χρώσης των ιστών που χορηγεί πληροφορίες που αφορούν την παρουσία και την εντόπιση των ενδοκυττάριων και εξωκυττάριων μεγαλομοριακών ουσιών.</a:t>
            </a:r>
          </a:p>
          <a:p>
            <a:r>
              <a:rPr lang="el-GR" dirty="0" smtClean="0"/>
              <a:t>Ανοσοκυτταροχημεία: </a:t>
            </a:r>
            <a:r>
              <a:rPr lang="el-GR" sz="2400" dirty="0" smtClean="0"/>
              <a:t>χρησιμοποιεί φθορίζοντα αντισώματα και αντιαντισώματα ώστε να καταστήσει περισσότερο ακριβή την ενδοκυττάρια και εξωκυττάρια εντόπιση μακρομοριακών ουσιών από ότι η ιστοχημεία.</a:t>
            </a:r>
            <a:endParaRPr lang="el-GR" dirty="0" smtClean="0"/>
          </a:p>
          <a:p>
            <a:endParaRPr lang="en-US" dirty="0"/>
          </a:p>
        </p:txBody>
      </p:sp>
    </p:spTree>
    <p:extLst>
      <p:ext uri="{BB962C8B-B14F-4D97-AF65-F5344CB8AC3E}">
        <p14:creationId xmlns:p14="http://schemas.microsoft.com/office/powerpoint/2010/main" val="1898776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116632"/>
            <a:ext cx="8229600" cy="1143000"/>
          </a:xfrm>
        </p:spPr>
        <p:txBody>
          <a:bodyPr>
            <a:noAutofit/>
          </a:bodyPr>
          <a:lstStyle/>
          <a:p>
            <a:r>
              <a:rPr lang="el-GR" sz="3200" dirty="0" smtClean="0"/>
              <a:t>Δομή </a:t>
            </a:r>
            <a:r>
              <a:rPr lang="el-GR" sz="3200" dirty="0"/>
              <a:t>και λειτουργία κυττάρου</a:t>
            </a:r>
            <a:endParaRPr lang="el-GR" altLang="el-GR" sz="3200" dirty="0"/>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16</a:t>
            </a:fld>
            <a:endParaRPr lang="el-GR" dirty="0"/>
          </a:p>
        </p:txBody>
      </p:sp>
      <p:pic>
        <p:nvPicPr>
          <p:cNvPr id="1198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173" y="1340768"/>
            <a:ext cx="6779654" cy="47526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27784" y="6119583"/>
            <a:ext cx="3888432" cy="461665"/>
          </a:xfrm>
          <a:prstGeom prst="rect">
            <a:avLst/>
          </a:prstGeom>
        </p:spPr>
        <p:txBody>
          <a:bodyPr wrap="square">
            <a:spAutoFit/>
          </a:bodyPr>
          <a:lstStyle/>
          <a:p>
            <a:pPr lvl="0"/>
            <a:r>
              <a:rPr lang="el-GR" sz="1200" dirty="0">
                <a:solidFill>
                  <a:prstClr val="black">
                    <a:lumMod val="75000"/>
                    <a:lumOff val="25000"/>
                  </a:prstClr>
                </a:solidFill>
                <a:latin typeface="Calibri"/>
              </a:rPr>
              <a:t>© </a:t>
            </a:r>
            <a:r>
              <a:rPr lang="el-GR" sz="1200" dirty="0">
                <a:solidFill>
                  <a:prstClr val="black">
                    <a:lumMod val="75000"/>
                    <a:lumOff val="25000"/>
                  </a:prstClr>
                </a:solidFill>
                <a:latin typeface="Calibri"/>
                <a:hlinkClick r:id="rId4"/>
              </a:rPr>
              <a:t>Εργαστήριο Ιστολογίας &amp; Εμβρυολογίας</a:t>
            </a:r>
            <a:r>
              <a:rPr lang="el-GR" sz="1200" dirty="0">
                <a:solidFill>
                  <a:prstClr val="black">
                    <a:lumMod val="75000"/>
                    <a:lumOff val="25000"/>
                  </a:prstClr>
                </a:solidFill>
                <a:latin typeface="Calibri"/>
              </a:rPr>
              <a:t>,</a:t>
            </a:r>
            <a:r>
              <a:rPr lang="en-US" sz="1200" dirty="0">
                <a:solidFill>
                  <a:prstClr val="black">
                    <a:lumMod val="75000"/>
                    <a:lumOff val="25000"/>
                  </a:prstClr>
                </a:solidFill>
                <a:latin typeface="Calibri"/>
              </a:rPr>
              <a:t> </a:t>
            </a:r>
            <a:r>
              <a:rPr lang="el-GR" sz="1200" dirty="0">
                <a:solidFill>
                  <a:prstClr val="black">
                    <a:lumMod val="75000"/>
                    <a:lumOff val="25000"/>
                  </a:prstClr>
                </a:solidFill>
                <a:latin typeface="Calibri"/>
              </a:rPr>
              <a:t>Ιατρική Σχολή, Εθνικό και Καποδιστριακό Πανεπιστήμιο Αθηνών 2004</a:t>
            </a:r>
          </a:p>
        </p:txBody>
      </p:sp>
    </p:spTree>
    <p:extLst>
      <p:ext uri="{BB962C8B-B14F-4D97-AF65-F5344CB8AC3E}">
        <p14:creationId xmlns:p14="http://schemas.microsoft.com/office/powerpoint/2010/main" val="2157054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chor="t">
            <a:normAutofit/>
          </a:bodyPr>
          <a:lstStyle/>
          <a:p>
            <a:r>
              <a:rPr lang="el-GR" sz="2800" dirty="0"/>
              <a:t>Ιστοί, είδη ιστών, επιθηλιακός ιστός, συνδετικός ιστός, </a:t>
            </a:r>
            <a:r>
              <a:rPr lang="el-GR" sz="2800" dirty="0" err="1"/>
              <a:t>χονδρίτης</a:t>
            </a:r>
            <a:r>
              <a:rPr lang="el-GR" sz="2800" dirty="0"/>
              <a:t> ιστός</a:t>
            </a:r>
          </a:p>
        </p:txBody>
      </p:sp>
      <p:pic>
        <p:nvPicPr>
          <p:cNvPr id="4" name="Picture 5" descr="B) stratified squamous, dry"/>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1052736"/>
            <a:ext cx="4097739" cy="27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051437"/>
            <a:ext cx="4038600" cy="2881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 y="3948700"/>
            <a:ext cx="4500000" cy="286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a:stCxn id="4" idx="2"/>
          </p:cNvCxnSpPr>
          <p:nvPr/>
        </p:nvCxnSpPr>
        <p:spPr>
          <a:xfrm>
            <a:off x="2506070" y="3824736"/>
            <a:ext cx="769786" cy="82840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311884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Autofit/>
          </a:bodyPr>
          <a:lstStyle/>
          <a:p>
            <a:pPr marL="324000" lvl="0"/>
            <a:r>
              <a:rPr lang="el-GR" sz="2400" dirty="0" err="1"/>
              <a:t>Bασικές</a:t>
            </a:r>
            <a:r>
              <a:rPr lang="el-GR" sz="2400" dirty="0"/>
              <a:t> αρχές της ανάπτυξης. Εμβρυολογία. </a:t>
            </a:r>
            <a:r>
              <a:rPr lang="el-GR" sz="2400" dirty="0" err="1"/>
              <a:t>Κρανιοπροσωπική</a:t>
            </a:r>
            <a:r>
              <a:rPr lang="el-GR" sz="2400" dirty="0"/>
              <a:t> ανάπτυξη.  Διάπλαση προσώπου και στοματικής κοιλότητας.</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583" y="1809750"/>
            <a:ext cx="4314825"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624013"/>
            <a:ext cx="3286125"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23369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744"/>
            <a:ext cx="8568000" cy="936000"/>
          </a:xfrm>
        </p:spPr>
        <p:txBody>
          <a:bodyPr>
            <a:normAutofit/>
          </a:bodyPr>
          <a:lstStyle/>
          <a:p>
            <a:r>
              <a:rPr lang="el-GR" sz="2400" b="1" dirty="0"/>
              <a:t>Διάπλαση άνω και κάτω γνάθου, διάπλαση γλώσσας, δυσπλασίες</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48504" y="1600200"/>
            <a:ext cx="5760000" cy="4473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6" y="1268760"/>
            <a:ext cx="3240000" cy="23792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717607"/>
            <a:ext cx="2232000" cy="287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40241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65040"/>
            <a:ext cx="7543800" cy="1524000"/>
          </a:xfrm>
        </p:spPr>
        <p:txBody>
          <a:bodyPr>
            <a:normAutofit/>
          </a:bodyPr>
          <a:lstStyle/>
          <a:p>
            <a:r>
              <a:rPr lang="el-GR" sz="3600" b="1" dirty="0" smtClean="0">
                <a:solidFill>
                  <a:schemeClr val="tx2"/>
                </a:solidFill>
              </a:rPr>
              <a:t>Ιστολογία </a:t>
            </a:r>
            <a:r>
              <a:rPr lang="el-GR" sz="3600" b="1" dirty="0" smtClean="0">
                <a:solidFill>
                  <a:schemeClr val="tx2"/>
                </a:solidFill>
              </a:rPr>
              <a:t>στόματος</a:t>
            </a:r>
            <a:br>
              <a:rPr lang="el-GR" sz="3600" b="1" dirty="0" smtClean="0">
                <a:solidFill>
                  <a:schemeClr val="tx2"/>
                </a:solidFill>
              </a:rPr>
            </a:br>
            <a:r>
              <a:rPr lang="el-GR" sz="3600" b="1" dirty="0" err="1" smtClean="0">
                <a:solidFill>
                  <a:schemeClr val="tx2"/>
                </a:solidFill>
              </a:rPr>
              <a:t>Γ’Εξάμηνο</a:t>
            </a:r>
            <a:r>
              <a:rPr lang="el-GR" sz="3600" b="1" smtClean="0">
                <a:solidFill>
                  <a:schemeClr val="tx2"/>
                </a:solidFill>
              </a:rPr>
              <a:t> (</a:t>
            </a:r>
            <a:r>
              <a:rPr lang="el-GR" sz="3600" b="1" smtClean="0">
                <a:solidFill>
                  <a:schemeClr val="tx2"/>
                </a:solidFill>
              </a:rPr>
              <a:t>Ν</a:t>
            </a:r>
            <a:r>
              <a:rPr lang="el-GR" sz="3600" b="1" smtClean="0">
                <a:solidFill>
                  <a:schemeClr val="tx2"/>
                </a:solidFill>
              </a:rPr>
              <a:t>2-3030)</a:t>
            </a:r>
            <a:endParaRPr lang="el-GR" sz="3600" b="1" dirty="0">
              <a:solidFill>
                <a:schemeClr val="tx2"/>
              </a:solidFill>
            </a:endParaRPr>
          </a:p>
        </p:txBody>
      </p:sp>
      <p:sp>
        <p:nvSpPr>
          <p:cNvPr id="3" name="Subtitle 2"/>
          <p:cNvSpPr>
            <a:spLocks noGrp="1"/>
          </p:cNvSpPr>
          <p:nvPr>
            <p:ph type="subTitle" idx="1"/>
          </p:nvPr>
        </p:nvSpPr>
        <p:spPr>
          <a:xfrm>
            <a:off x="323528" y="5060776"/>
            <a:ext cx="6400800" cy="1752600"/>
          </a:xfrm>
        </p:spPr>
        <p:txBody>
          <a:bodyPr>
            <a:normAutofit/>
          </a:bodyPr>
          <a:lstStyle/>
          <a:p>
            <a:pPr algn="l"/>
            <a:r>
              <a:rPr lang="el-GR" sz="2400" dirty="0" smtClean="0">
                <a:solidFill>
                  <a:schemeClr val="tx1"/>
                </a:solidFill>
              </a:rPr>
              <a:t>Παναγιώτα </a:t>
            </a:r>
            <a:r>
              <a:rPr lang="el-GR" sz="2400" dirty="0" smtClean="0">
                <a:solidFill>
                  <a:schemeClr val="tx1"/>
                </a:solidFill>
              </a:rPr>
              <a:t>Τσόλκα</a:t>
            </a:r>
          </a:p>
          <a:p>
            <a:pPr algn="l"/>
            <a:r>
              <a:rPr lang="el-GR" sz="2400" dirty="0" smtClean="0">
                <a:solidFill>
                  <a:schemeClr val="tx1"/>
                </a:solidFill>
              </a:rPr>
              <a:t>Αναπληρωτής Καθηγητής</a:t>
            </a:r>
            <a:endParaRPr lang="el-GR" sz="2400" dirty="0">
              <a:solidFill>
                <a:schemeClr val="tx1"/>
              </a:solidFill>
            </a:endParaRPr>
          </a:p>
        </p:txBody>
      </p:sp>
      <p:pic>
        <p:nvPicPr>
          <p:cNvPr id="4" name="Picture 3"/>
          <p:cNvPicPr/>
          <p:nvPr/>
        </p:nvPicPr>
        <p:blipFill>
          <a:blip r:embed="rId2"/>
          <a:srcRect/>
          <a:stretch>
            <a:fillRect/>
          </a:stretch>
        </p:blipFill>
        <p:spPr bwMode="auto">
          <a:xfrm>
            <a:off x="899592" y="620688"/>
            <a:ext cx="1285875" cy="714375"/>
          </a:xfrm>
          <a:prstGeom prst="rect">
            <a:avLst/>
          </a:prstGeom>
          <a:noFill/>
        </p:spPr>
      </p:pic>
      <p:sp>
        <p:nvSpPr>
          <p:cNvPr id="5" name="Rectangle 4"/>
          <p:cNvSpPr/>
          <p:nvPr/>
        </p:nvSpPr>
        <p:spPr>
          <a:xfrm>
            <a:off x="2286000" y="511512"/>
            <a:ext cx="5814392" cy="923330"/>
          </a:xfrm>
          <a:prstGeom prst="rect">
            <a:avLst/>
          </a:prstGeom>
          <a:effectLst>
            <a:softEdge rad="63500"/>
          </a:effectLst>
        </p:spPr>
        <p:style>
          <a:lnRef idx="2">
            <a:schemeClr val="accent1"/>
          </a:lnRef>
          <a:fillRef idx="1">
            <a:schemeClr val="lt1"/>
          </a:fillRef>
          <a:effectRef idx="0">
            <a:schemeClr val="accent1"/>
          </a:effectRef>
          <a:fontRef idx="minor">
            <a:schemeClr val="dk1"/>
          </a:fontRef>
        </p:style>
        <p:txBody>
          <a:bodyPr wrap="square">
            <a:spAutoFit/>
          </a:bodyPr>
          <a:lstStyle/>
          <a:p>
            <a:r>
              <a:rPr lang="el-GR" b="1" cap="small" dirty="0">
                <a:solidFill>
                  <a:schemeClr val="accent1">
                    <a:lumMod val="50000"/>
                  </a:schemeClr>
                </a:solidFill>
              </a:rPr>
              <a:t>ΤΕΧΝΟΛΟΓΙΚΟ ΕΚΠΑΙΔΕΥΤΙΚΟ ΙΔΡΥΜΑ ΑΘΗΝΑΣ</a:t>
            </a:r>
          </a:p>
          <a:p>
            <a:r>
              <a:rPr lang="el-GR" b="1" cap="small" dirty="0">
                <a:solidFill>
                  <a:schemeClr val="accent1">
                    <a:lumMod val="50000"/>
                  </a:schemeClr>
                </a:solidFill>
              </a:rPr>
              <a:t>ΣΧΟΛΗ ΕΠΑΓΓΕΛΜΑΤΩΝ ΥΓΕΙΑΣ ΚΑΙ ΠΡΟΝΟΙΑΣ</a:t>
            </a:r>
          </a:p>
          <a:p>
            <a:r>
              <a:rPr lang="el-GR" b="1" cap="small" dirty="0">
                <a:solidFill>
                  <a:schemeClr val="accent1">
                    <a:lumMod val="50000"/>
                  </a:schemeClr>
                </a:solidFill>
              </a:rPr>
              <a:t>ΤΜΗΜΑ ΟΔΟΝΤΙΚΗΣ ΤΕΧΝΟΛΟΓΙΑΣ</a:t>
            </a:r>
          </a:p>
        </p:txBody>
      </p:sp>
    </p:spTree>
    <p:extLst>
      <p:ext uri="{BB962C8B-B14F-4D97-AF65-F5344CB8AC3E}">
        <p14:creationId xmlns:p14="http://schemas.microsoft.com/office/powerpoint/2010/main" val="10790140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dirty="0"/>
              <a:t>Οδοντικοί ιστοί</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76761" y="1634610"/>
            <a:ext cx="5990477" cy="445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97780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pPr marL="324000" lvl="0" indent="-324000"/>
            <a:r>
              <a:rPr lang="el-GR" sz="2800" dirty="0"/>
              <a:t>Οδοντογονία: στάδιο</a:t>
            </a:r>
            <a:r>
              <a:rPr lang="en-GB" sz="2800" dirty="0"/>
              <a:t> </a:t>
            </a:r>
            <a:r>
              <a:rPr lang="el-GR" sz="2800" dirty="0"/>
              <a:t>καταβολής, στάδιο</a:t>
            </a:r>
            <a:r>
              <a:rPr lang="en-GB" sz="2800" dirty="0"/>
              <a:t> </a:t>
            </a:r>
            <a:r>
              <a:rPr lang="el-GR" sz="2800" dirty="0"/>
              <a:t>κυπελλοειδές, </a:t>
            </a:r>
            <a:r>
              <a:rPr lang="el-GR" sz="2800" dirty="0" err="1"/>
              <a:t>ιστοδιαφοροποιήσεως</a:t>
            </a:r>
            <a:r>
              <a:rPr lang="el-GR" sz="2800" dirty="0"/>
              <a:t>,  </a:t>
            </a:r>
            <a:r>
              <a:rPr lang="el-GR" sz="2800" dirty="0" err="1"/>
              <a:t>μυλικό</a:t>
            </a:r>
            <a:r>
              <a:rPr lang="el-GR" sz="2800" dirty="0"/>
              <a:t> στάδιο.</a:t>
            </a: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23528" y="1628800"/>
            <a:ext cx="3878100" cy="50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a:xfrm>
            <a:off x="4283968" y="1600200"/>
            <a:ext cx="4388296" cy="4997152"/>
          </a:xfrm>
        </p:spPr>
        <p:txBody>
          <a:bodyPr>
            <a:noAutofit/>
          </a:bodyPr>
          <a:lstStyle/>
          <a:p>
            <a:pPr marL="0" indent="0">
              <a:buNone/>
            </a:pPr>
            <a:r>
              <a:rPr lang="el-GR" sz="2000" dirty="0"/>
              <a:t>α) το </a:t>
            </a:r>
            <a:r>
              <a:rPr lang="el-GR" sz="2000" b="1" dirty="0"/>
              <a:t>στάδιο της οδοντικής</a:t>
            </a:r>
          </a:p>
          <a:p>
            <a:pPr marL="0" indent="0">
              <a:buNone/>
            </a:pPr>
            <a:r>
              <a:rPr lang="el-GR" sz="2000" b="1" dirty="0"/>
              <a:t>καταβολής </a:t>
            </a:r>
            <a:r>
              <a:rPr lang="el-GR" sz="2000" dirty="0"/>
              <a:t>(</a:t>
            </a:r>
            <a:r>
              <a:rPr lang="el-GR" sz="2000" dirty="0" err="1"/>
              <a:t>bud</a:t>
            </a:r>
            <a:r>
              <a:rPr lang="el-GR" sz="2000" dirty="0"/>
              <a:t> </a:t>
            </a:r>
            <a:r>
              <a:rPr lang="el-GR" sz="2000" dirty="0" err="1"/>
              <a:t>stage</a:t>
            </a:r>
            <a:r>
              <a:rPr lang="el-GR" sz="2000" dirty="0"/>
              <a:t>), </a:t>
            </a:r>
            <a:endParaRPr lang="en-GB" sz="2000" dirty="0" smtClean="0"/>
          </a:p>
          <a:p>
            <a:pPr marL="0" indent="0">
              <a:buNone/>
            </a:pPr>
            <a:r>
              <a:rPr lang="el-GR" sz="2000" dirty="0" smtClean="0"/>
              <a:t>β</a:t>
            </a:r>
            <a:r>
              <a:rPr lang="el-GR" sz="2000" dirty="0"/>
              <a:t>) το </a:t>
            </a:r>
            <a:r>
              <a:rPr lang="el-GR" sz="2000" b="1" dirty="0"/>
              <a:t>στάδιο του κυπέλλου </a:t>
            </a:r>
            <a:r>
              <a:rPr lang="el-GR" sz="2000" dirty="0"/>
              <a:t>(</a:t>
            </a:r>
            <a:r>
              <a:rPr lang="el-GR" sz="2000" dirty="0" err="1"/>
              <a:t>cup</a:t>
            </a:r>
            <a:r>
              <a:rPr lang="el-GR" sz="2000" dirty="0"/>
              <a:t> </a:t>
            </a:r>
            <a:r>
              <a:rPr lang="el-GR" sz="2000" dirty="0" err="1"/>
              <a:t>stage</a:t>
            </a:r>
            <a:r>
              <a:rPr lang="el-GR" sz="2000" dirty="0" smtClean="0"/>
              <a:t>),</a:t>
            </a:r>
            <a:endParaRPr lang="en-GB" sz="2000" dirty="0" smtClean="0"/>
          </a:p>
          <a:p>
            <a:pPr marL="0" indent="0">
              <a:buNone/>
            </a:pPr>
            <a:r>
              <a:rPr lang="el-GR" sz="2000" dirty="0" smtClean="0"/>
              <a:t>γ</a:t>
            </a:r>
            <a:r>
              <a:rPr lang="el-GR" sz="2000" dirty="0"/>
              <a:t>) το </a:t>
            </a:r>
            <a:r>
              <a:rPr lang="el-GR" sz="2000" b="1" dirty="0"/>
              <a:t>στάδιο </a:t>
            </a:r>
            <a:r>
              <a:rPr lang="el-GR" sz="2000" b="1" dirty="0" smtClean="0"/>
              <a:t>του</a:t>
            </a:r>
            <a:r>
              <a:rPr lang="en-GB" sz="2000" b="1" dirty="0" smtClean="0"/>
              <a:t> </a:t>
            </a:r>
            <a:r>
              <a:rPr lang="el-GR" sz="2000" b="1" dirty="0" smtClean="0"/>
              <a:t>κώδωνα </a:t>
            </a:r>
            <a:r>
              <a:rPr lang="el-GR" sz="2000" dirty="0"/>
              <a:t>(</a:t>
            </a:r>
            <a:r>
              <a:rPr lang="el-GR" sz="2000" dirty="0" err="1"/>
              <a:t>bell</a:t>
            </a:r>
            <a:r>
              <a:rPr lang="el-GR" sz="2000" dirty="0"/>
              <a:t> </a:t>
            </a:r>
            <a:r>
              <a:rPr lang="el-GR" sz="2000" dirty="0" err="1"/>
              <a:t>stage</a:t>
            </a:r>
            <a:r>
              <a:rPr lang="el-GR" sz="2000" dirty="0"/>
              <a:t>), </a:t>
            </a:r>
            <a:endParaRPr lang="en-GB" sz="2000" dirty="0" smtClean="0"/>
          </a:p>
          <a:p>
            <a:pPr marL="0" indent="0">
              <a:buNone/>
            </a:pPr>
            <a:r>
              <a:rPr lang="el-GR" sz="2000" dirty="0" smtClean="0"/>
              <a:t>δ</a:t>
            </a:r>
            <a:r>
              <a:rPr lang="el-GR" sz="2000" dirty="0"/>
              <a:t>) το </a:t>
            </a:r>
            <a:r>
              <a:rPr lang="el-GR" sz="2000" b="1" dirty="0"/>
              <a:t>στάδιο της </a:t>
            </a:r>
            <a:r>
              <a:rPr lang="el-GR" sz="2000" b="1" dirty="0" err="1"/>
              <a:t>οδοντινογένεσης</a:t>
            </a:r>
            <a:r>
              <a:rPr lang="el-GR" sz="2000" b="1" dirty="0"/>
              <a:t> και </a:t>
            </a:r>
            <a:r>
              <a:rPr lang="el-GR" sz="2000" b="1" dirty="0" err="1"/>
              <a:t>αδαματινογένεσης</a:t>
            </a:r>
            <a:endParaRPr lang="el-GR" sz="2000" b="1" dirty="0"/>
          </a:p>
          <a:p>
            <a:pPr marL="0" indent="0">
              <a:buNone/>
            </a:pPr>
            <a:r>
              <a:rPr lang="el-GR" sz="2000" dirty="0"/>
              <a:t>(</a:t>
            </a:r>
            <a:r>
              <a:rPr lang="el-GR" sz="2000" dirty="0" err="1"/>
              <a:t>dentinogenesis</a:t>
            </a:r>
            <a:r>
              <a:rPr lang="el-GR" sz="2000" dirty="0"/>
              <a:t> </a:t>
            </a:r>
            <a:r>
              <a:rPr lang="el-GR" sz="2000" dirty="0" err="1"/>
              <a:t>and</a:t>
            </a:r>
            <a:r>
              <a:rPr lang="el-GR" sz="2000" dirty="0"/>
              <a:t> </a:t>
            </a:r>
            <a:r>
              <a:rPr lang="el-GR" sz="2000" dirty="0" err="1"/>
              <a:t>amelogenesis</a:t>
            </a:r>
            <a:r>
              <a:rPr lang="el-GR" sz="2000" dirty="0"/>
              <a:t> </a:t>
            </a:r>
            <a:r>
              <a:rPr lang="el-GR" sz="2000" dirty="0" err="1"/>
              <a:t>stage</a:t>
            </a:r>
            <a:r>
              <a:rPr lang="el-GR" sz="2000" dirty="0"/>
              <a:t>), </a:t>
            </a:r>
            <a:endParaRPr lang="en-GB" sz="2000" dirty="0" smtClean="0"/>
          </a:p>
          <a:p>
            <a:pPr marL="0" indent="0">
              <a:buNone/>
            </a:pPr>
            <a:r>
              <a:rPr lang="el-GR" sz="2000" dirty="0" smtClean="0"/>
              <a:t>ε</a:t>
            </a:r>
            <a:r>
              <a:rPr lang="el-GR" sz="2000" dirty="0"/>
              <a:t>) τ</a:t>
            </a:r>
            <a:r>
              <a:rPr lang="el-GR" sz="2000" b="1" dirty="0"/>
              <a:t>ο στάδιο σχηματισμού ή ωρίμανσης</a:t>
            </a:r>
          </a:p>
          <a:p>
            <a:pPr marL="0" indent="0">
              <a:buNone/>
            </a:pPr>
            <a:r>
              <a:rPr lang="el-GR" sz="2000" b="1" dirty="0"/>
              <a:t>της μύλη</a:t>
            </a:r>
            <a:r>
              <a:rPr lang="el-GR" sz="2000" dirty="0"/>
              <a:t>ς (</a:t>
            </a:r>
            <a:r>
              <a:rPr lang="el-GR" sz="2000" dirty="0" err="1"/>
              <a:t>crown</a:t>
            </a:r>
            <a:r>
              <a:rPr lang="el-GR" sz="2000" dirty="0"/>
              <a:t> </a:t>
            </a:r>
            <a:r>
              <a:rPr lang="el-GR" sz="2000" dirty="0" err="1"/>
              <a:t>formation</a:t>
            </a:r>
            <a:r>
              <a:rPr lang="el-GR" sz="2000" dirty="0"/>
              <a:t> </a:t>
            </a:r>
            <a:r>
              <a:rPr lang="el-GR" sz="2000" dirty="0" err="1"/>
              <a:t>or</a:t>
            </a:r>
            <a:r>
              <a:rPr lang="el-GR" sz="2000" dirty="0"/>
              <a:t> </a:t>
            </a:r>
            <a:r>
              <a:rPr lang="el-GR" sz="2000" dirty="0" err="1"/>
              <a:t>maturation</a:t>
            </a:r>
            <a:r>
              <a:rPr lang="el-GR" sz="2000" dirty="0"/>
              <a:t> </a:t>
            </a:r>
            <a:r>
              <a:rPr lang="el-GR" sz="2000" dirty="0" err="1"/>
              <a:t>stage</a:t>
            </a:r>
            <a:r>
              <a:rPr lang="el-GR" sz="2000" dirty="0"/>
              <a:t>) και </a:t>
            </a:r>
            <a:endParaRPr lang="en-GB" sz="2000" dirty="0" smtClean="0"/>
          </a:p>
          <a:p>
            <a:pPr marL="0" indent="0">
              <a:buNone/>
            </a:pPr>
            <a:r>
              <a:rPr lang="el-GR" sz="2000" dirty="0" smtClean="0"/>
              <a:t>στ</a:t>
            </a:r>
            <a:r>
              <a:rPr lang="el-GR" sz="2000" dirty="0"/>
              <a:t>) </a:t>
            </a:r>
            <a:r>
              <a:rPr lang="el-GR" sz="2000" b="1" dirty="0"/>
              <a:t>το στάδιο σχηματισμού</a:t>
            </a:r>
          </a:p>
          <a:p>
            <a:pPr marL="0" indent="0">
              <a:buNone/>
            </a:pPr>
            <a:r>
              <a:rPr lang="en-US" sz="2000" b="1" dirty="0" err="1"/>
              <a:t>της</a:t>
            </a:r>
            <a:r>
              <a:rPr lang="en-US" sz="2000" b="1" dirty="0"/>
              <a:t> </a:t>
            </a:r>
            <a:r>
              <a:rPr lang="en-US" sz="2000" b="1" dirty="0" err="1"/>
              <a:t>ρίζ</a:t>
            </a:r>
            <a:r>
              <a:rPr lang="en-US" sz="2000" b="1" dirty="0"/>
              <a:t>ας </a:t>
            </a:r>
            <a:r>
              <a:rPr lang="en-US" sz="2000" dirty="0"/>
              <a:t>(root formation stage).</a:t>
            </a:r>
            <a:endParaRPr lang="el-GR" sz="2000" dirty="0"/>
          </a:p>
        </p:txBody>
      </p:sp>
    </p:spTree>
    <p:extLst>
      <p:ext uri="{BB962C8B-B14F-4D97-AF65-F5344CB8AC3E}">
        <p14:creationId xmlns:p14="http://schemas.microsoft.com/office/powerpoint/2010/main" val="26632290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dirty="0"/>
              <a:t>Στάδιο ανατολής των </a:t>
            </a:r>
            <a:r>
              <a:rPr lang="el-GR" sz="2800" dirty="0" smtClean="0"/>
              <a:t>δοντιών </a:t>
            </a:r>
            <a:br>
              <a:rPr lang="el-GR" sz="2800" dirty="0" smtClean="0"/>
            </a:br>
            <a:r>
              <a:rPr lang="el-GR" sz="2800" dirty="0" smtClean="0"/>
              <a:t>οδοντινογένεση </a:t>
            </a:r>
            <a:r>
              <a:rPr lang="el-GR" sz="2800" dirty="0"/>
              <a:t>ρίζας, </a:t>
            </a:r>
            <a:r>
              <a:rPr lang="el-GR" sz="2800" dirty="0" err="1"/>
              <a:t>οστεïνογένεση</a:t>
            </a:r>
            <a:endParaRPr lang="el-GR" sz="28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2739" y="1600200"/>
            <a:ext cx="701852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8465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2800" dirty="0"/>
              <a:t>Οδοντικοί ιστοί- αδαμαντίνη</a:t>
            </a: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7504" y="1609724"/>
            <a:ext cx="4330556" cy="23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60032" y="1628800"/>
            <a:ext cx="4077815" cy="32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4857328"/>
            <a:ext cx="149542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46939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dirty="0"/>
              <a:t>Οδοντικοί ιστοί- οδοντίνη</a:t>
            </a: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875" y="2060848"/>
            <a:ext cx="4454117"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99992" y="2132856"/>
            <a:ext cx="4565420" cy="3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25923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dirty="0"/>
              <a:t>Οδοντικός πολφός</a:t>
            </a:r>
          </a:p>
        </p:txBody>
      </p:sp>
      <p:pic>
        <p:nvPicPr>
          <p:cNvPr id="3075"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2175572"/>
            <a:ext cx="4038600" cy="3375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76056" y="1602746"/>
            <a:ext cx="2971429" cy="211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452" y="3869010"/>
            <a:ext cx="26289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45217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Φατνιακή απόφυση</a:t>
            </a:r>
          </a:p>
        </p:txBody>
      </p:sp>
      <p:pic>
        <p:nvPicPr>
          <p:cNvPr id="4" name="Picture 4" descr="Bone 1"/>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857118" y="1600200"/>
            <a:ext cx="32387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393979"/>
            <a:ext cx="4038600" cy="2938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77629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l-GR" sz="3600" b="1" dirty="0">
                <a:solidFill>
                  <a:schemeClr val="tx2"/>
                </a:solidFill>
              </a:rPr>
              <a:t>ΣΚΟΠΟΣ ΚΑΙ ΣΤΟΧΟΣ  ΜΑΘΗΜΑΤΟΣ </a:t>
            </a:r>
            <a:r>
              <a:rPr lang="el-GR" sz="3600" dirty="0">
                <a:solidFill>
                  <a:schemeClr val="tx2"/>
                </a:solidFill>
              </a:rPr>
              <a:t/>
            </a:r>
            <a:br>
              <a:rPr lang="el-GR" sz="3600" dirty="0">
                <a:solidFill>
                  <a:schemeClr val="tx2"/>
                </a:solidFill>
              </a:rPr>
            </a:br>
            <a:endParaRPr lang="el-GR" sz="3600" dirty="0">
              <a:solidFill>
                <a:schemeClr val="tx2"/>
              </a:solidFill>
            </a:endParaRPr>
          </a:p>
        </p:txBody>
      </p:sp>
      <p:sp>
        <p:nvSpPr>
          <p:cNvPr id="9" name="Content Placeholder 8"/>
          <p:cNvSpPr>
            <a:spLocks noGrp="1"/>
          </p:cNvSpPr>
          <p:nvPr>
            <p:ph idx="1"/>
          </p:nvPr>
        </p:nvSpPr>
        <p:spPr>
          <a:xfrm>
            <a:off x="457200" y="1484784"/>
            <a:ext cx="8229600" cy="4525963"/>
          </a:xfrm>
        </p:spPr>
        <p:txBody>
          <a:bodyPr>
            <a:normAutofit/>
          </a:bodyPr>
          <a:lstStyle/>
          <a:p>
            <a:pPr marL="0" indent="0">
              <a:buNone/>
            </a:pPr>
            <a:r>
              <a:rPr lang="el-GR" sz="2800" dirty="0"/>
              <a:t>είναι να γνωρίσουν οι φοιτητές </a:t>
            </a:r>
            <a:endParaRPr lang="en-GB" sz="2800" dirty="0" smtClean="0"/>
          </a:p>
          <a:p>
            <a:r>
              <a:rPr lang="el-GR" sz="2800" dirty="0" smtClean="0"/>
              <a:t>τις </a:t>
            </a:r>
            <a:r>
              <a:rPr lang="el-GR" sz="2800" dirty="0"/>
              <a:t>βασικές αρχές εμβρυϊκής  </a:t>
            </a:r>
            <a:r>
              <a:rPr lang="el-GR" sz="2800" dirty="0" smtClean="0"/>
              <a:t>ανάπτυξης</a:t>
            </a:r>
            <a:r>
              <a:rPr lang="en-GB" sz="2800" dirty="0" smtClean="0"/>
              <a:t> </a:t>
            </a:r>
            <a:r>
              <a:rPr lang="el-GR" sz="2800" dirty="0" smtClean="0"/>
              <a:t>της </a:t>
            </a:r>
            <a:r>
              <a:rPr lang="el-GR" sz="2800" dirty="0" err="1" smtClean="0"/>
              <a:t>κρανιοπροσωπικής</a:t>
            </a:r>
            <a:r>
              <a:rPr lang="el-GR" sz="2800" dirty="0" smtClean="0"/>
              <a:t> περιοχής,</a:t>
            </a:r>
            <a:endParaRPr lang="en-GB" sz="2800" dirty="0" smtClean="0"/>
          </a:p>
          <a:p>
            <a:r>
              <a:rPr lang="el-GR" sz="2800" dirty="0" smtClean="0"/>
              <a:t>τη  </a:t>
            </a:r>
            <a:r>
              <a:rPr lang="el-GR" sz="2800" dirty="0"/>
              <a:t>βασική  δομή  και  λειτουργία  των  κυττάρων και  των ιστών, </a:t>
            </a:r>
            <a:endParaRPr lang="en-GB" sz="2800" dirty="0" smtClean="0"/>
          </a:p>
          <a:p>
            <a:r>
              <a:rPr lang="el-GR" sz="2800" dirty="0" smtClean="0"/>
              <a:t>και </a:t>
            </a:r>
            <a:r>
              <a:rPr lang="el-GR" sz="2800" dirty="0"/>
              <a:t>τη βασική  δομή  και  λειτουργία  των  μαλακών  και  σκληρών  ιστών  του </a:t>
            </a:r>
            <a:r>
              <a:rPr lang="el-GR" sz="2800" dirty="0" smtClean="0"/>
              <a:t>στόματος.</a:t>
            </a:r>
            <a:endParaRPr lang="el-GR" sz="2800" dirty="0"/>
          </a:p>
          <a:p>
            <a:endParaRPr lang="el-GR" sz="2800" dirty="0"/>
          </a:p>
        </p:txBody>
      </p:sp>
    </p:spTree>
    <p:extLst>
      <p:ext uri="{BB962C8B-B14F-4D97-AF65-F5344CB8AC3E}">
        <p14:creationId xmlns:p14="http://schemas.microsoft.com/office/powerpoint/2010/main" val="5425168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200" b="1" dirty="0">
                <a:solidFill>
                  <a:schemeClr val="tx2"/>
                </a:solidFill>
              </a:rPr>
              <a:t>ΑΝΑΜΕΝΟΜΕΝΑ ΜΑΘΗΣΙΑΚΑ ΑΠΟΤΕΛΕΣΜΑΤΑ</a:t>
            </a:r>
            <a:r>
              <a:rPr lang="el-GR" sz="3200" dirty="0">
                <a:solidFill>
                  <a:schemeClr val="tx2"/>
                </a:solidFill>
              </a:rPr>
              <a:t/>
            </a:r>
            <a:br>
              <a:rPr lang="el-GR" sz="3200" dirty="0">
                <a:solidFill>
                  <a:schemeClr val="tx2"/>
                </a:solidFill>
              </a:rPr>
            </a:br>
            <a:endParaRPr lang="el-GR" sz="3200" dirty="0">
              <a:solidFill>
                <a:schemeClr val="tx2"/>
              </a:solidFill>
            </a:endParaRPr>
          </a:p>
        </p:txBody>
      </p:sp>
      <p:sp>
        <p:nvSpPr>
          <p:cNvPr id="3" name="Content Placeholder 2"/>
          <p:cNvSpPr>
            <a:spLocks noGrp="1"/>
          </p:cNvSpPr>
          <p:nvPr>
            <p:ph idx="1"/>
          </p:nvPr>
        </p:nvSpPr>
        <p:spPr/>
        <p:txBody>
          <a:bodyPr>
            <a:normAutofit/>
          </a:bodyPr>
          <a:lstStyle/>
          <a:p>
            <a:pPr marL="0" indent="0">
              <a:spcBef>
                <a:spcPts val="600"/>
              </a:spcBef>
              <a:spcAft>
                <a:spcPts val="600"/>
              </a:spcAft>
              <a:buNone/>
            </a:pPr>
            <a:r>
              <a:rPr lang="el-GR" sz="2400" dirty="0" smtClean="0"/>
              <a:t>     Ο </a:t>
            </a:r>
            <a:r>
              <a:rPr lang="el-GR" sz="2400" dirty="0"/>
              <a:t>φοιτητής στο τέλος του εξαμήνου θα:</a:t>
            </a:r>
          </a:p>
          <a:p>
            <a:pPr>
              <a:spcBef>
                <a:spcPts val="600"/>
              </a:spcBef>
              <a:spcAft>
                <a:spcPts val="600"/>
              </a:spcAft>
            </a:pPr>
            <a:r>
              <a:rPr lang="el-GR" sz="2400" dirty="0"/>
              <a:t>Γνωρίζει τη φυσιολογική ανάπτυξη του ανθρώπου και ειδικά την ανάπτυξη της </a:t>
            </a:r>
            <a:r>
              <a:rPr lang="el-GR" sz="2400" dirty="0" err="1"/>
              <a:t>κρανιοπροσωπικής</a:t>
            </a:r>
            <a:r>
              <a:rPr lang="el-GR" sz="2400" dirty="0"/>
              <a:t> περιοχής, της στοματικής κοιλότητας και των γνάθων.</a:t>
            </a:r>
          </a:p>
          <a:p>
            <a:pPr>
              <a:spcBef>
                <a:spcPts val="600"/>
              </a:spcBef>
              <a:spcAft>
                <a:spcPts val="600"/>
              </a:spcAft>
            </a:pPr>
            <a:r>
              <a:rPr lang="el-GR" sz="2400" dirty="0"/>
              <a:t>Συσχετίζει την ιστολογική δομή των βασικών ιστών και των κύριων οργανικών συστημάτων με τη λειτουργία τους. </a:t>
            </a:r>
          </a:p>
          <a:p>
            <a:pPr>
              <a:spcBef>
                <a:spcPts val="600"/>
              </a:spcBef>
              <a:spcAft>
                <a:spcPts val="600"/>
              </a:spcAft>
            </a:pPr>
            <a:r>
              <a:rPr lang="el-GR" sz="2400" dirty="0"/>
              <a:t>Θα μπορεί να συσχετίσει την ιστολογική δομή των ιστών του στόματος με τις ανάγκες και την ποιότητα των προσθετικών αποκαταστάσεων και ορθοδοντικών μηχανημάτων.</a:t>
            </a:r>
          </a:p>
          <a:p>
            <a:pPr>
              <a:spcBef>
                <a:spcPts val="600"/>
              </a:spcBef>
              <a:spcAft>
                <a:spcPts val="600"/>
              </a:spcAft>
            </a:pPr>
            <a:endParaRPr lang="el-GR" sz="2400" dirty="0"/>
          </a:p>
        </p:txBody>
      </p:sp>
    </p:spTree>
    <p:extLst>
      <p:ext uri="{BB962C8B-B14F-4D97-AF65-F5344CB8AC3E}">
        <p14:creationId xmlns:p14="http://schemas.microsoft.com/office/powerpoint/2010/main" val="13164924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980728"/>
            <a:ext cx="4038600" cy="2747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67287" y="1171575"/>
            <a:ext cx="340042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790903"/>
            <a:ext cx="2268000" cy="2977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3645024"/>
            <a:ext cx="354330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3"/>
          <p:cNvSpPr>
            <a:spLocks noGrp="1"/>
          </p:cNvSpPr>
          <p:nvPr>
            <p:ph type="title"/>
          </p:nvPr>
        </p:nvSpPr>
        <p:spPr>
          <a:xfrm>
            <a:off x="457200" y="0"/>
            <a:ext cx="8229600" cy="1143000"/>
          </a:xfrm>
        </p:spPr>
        <p:txBody>
          <a:bodyPr anchor="t">
            <a:normAutofit/>
          </a:bodyPr>
          <a:lstStyle/>
          <a:p>
            <a:r>
              <a:rPr lang="el-GR" sz="3600" b="1" dirty="0" smtClean="0">
                <a:solidFill>
                  <a:schemeClr val="tx2"/>
                </a:solidFill>
              </a:rPr>
              <a:t>Ιστολογία στόματος ?</a:t>
            </a:r>
            <a:endParaRPr lang="el-GR" sz="3600" b="1" dirty="0">
              <a:solidFill>
                <a:schemeClr val="tx2"/>
              </a:solidFill>
            </a:endParaRPr>
          </a:p>
        </p:txBody>
      </p:sp>
    </p:spTree>
    <p:extLst>
      <p:ext uri="{BB962C8B-B14F-4D97-AF65-F5344CB8AC3E}">
        <p14:creationId xmlns:p14="http://schemas.microsoft.com/office/powerpoint/2010/main" val="23092125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solidFill>
                  <a:schemeClr val="tx2"/>
                </a:solidFill>
              </a:rPr>
              <a:t>Ιστολογία</a:t>
            </a:r>
            <a:endParaRPr lang="el-GR" dirty="0"/>
          </a:p>
        </p:txBody>
      </p:sp>
      <p:sp>
        <p:nvSpPr>
          <p:cNvPr id="3" name="Content Placeholder 2"/>
          <p:cNvSpPr>
            <a:spLocks noGrp="1"/>
          </p:cNvSpPr>
          <p:nvPr>
            <p:ph idx="1"/>
          </p:nvPr>
        </p:nvSpPr>
        <p:spPr>
          <a:xfrm>
            <a:off x="457200" y="1340768"/>
            <a:ext cx="8229600" cy="4968000"/>
          </a:xfrm>
        </p:spPr>
        <p:txBody>
          <a:bodyPr>
            <a:normAutofit/>
          </a:bodyPr>
          <a:lstStyle/>
          <a:p>
            <a:pPr>
              <a:spcBef>
                <a:spcPts val="600"/>
              </a:spcBef>
              <a:spcAft>
                <a:spcPts val="600"/>
              </a:spcAft>
            </a:pPr>
            <a:r>
              <a:rPr lang="el-GR" sz="2200" dirty="0" smtClean="0"/>
              <a:t>Ιστολογία: ιστός +λόγος είναι η επιστημονική μελέτη των ιστών του σώματος και του τρόπου με τον οποίο συμβάλλουν ώστε να σχηματισθούν τα όργανα.</a:t>
            </a:r>
            <a:endParaRPr lang="en-US" sz="2200" dirty="0" smtClean="0"/>
          </a:p>
          <a:p>
            <a:pPr>
              <a:spcBef>
                <a:spcPts val="600"/>
              </a:spcBef>
              <a:spcAft>
                <a:spcPts val="600"/>
              </a:spcAft>
            </a:pPr>
            <a:r>
              <a:rPr lang="el-GR" sz="2200" dirty="0" smtClean="0"/>
              <a:t>Υπό την ευρε</a:t>
            </a:r>
            <a:r>
              <a:rPr lang="el-GR" sz="2200" dirty="0"/>
              <a:t>ί</a:t>
            </a:r>
            <a:r>
              <a:rPr lang="el-GR" sz="2200" dirty="0" smtClean="0"/>
              <a:t>α του έννοια, ο όρος «ιστολογία» χρησιμοποιείται σαν να </a:t>
            </a:r>
            <a:r>
              <a:rPr lang="el-GR" sz="2200" dirty="0"/>
              <a:t>ή</a:t>
            </a:r>
            <a:r>
              <a:rPr lang="el-GR" sz="2200" dirty="0" smtClean="0"/>
              <a:t>ταν συνώνυμος με τον όρο μικροσκοπική ανατομική, επειδή  η ύλη της περικλείει, όχι μόνον, την μικροσκοπική δομή των ιστών, αλλά επίσης, εκείνη των κυττάρων, των οργάνων και των συστημάτων.</a:t>
            </a:r>
          </a:p>
          <a:p>
            <a:pPr>
              <a:spcBef>
                <a:spcPts val="600"/>
              </a:spcBef>
              <a:spcAft>
                <a:spcPts val="600"/>
              </a:spcAft>
            </a:pPr>
            <a:r>
              <a:rPr lang="el-GR" sz="2200" dirty="0" smtClean="0"/>
              <a:t>Οι ιστοί αποτελούνται από κύτταρα, μεσοκυττάρια ουσία και ρευστή εξωκυττάρια θεμέλια ουσία ( </a:t>
            </a:r>
            <a:r>
              <a:rPr lang="el-GR" sz="2200" dirty="0" err="1" smtClean="0"/>
              <a:t>εξωκυττάριο</a:t>
            </a:r>
            <a:r>
              <a:rPr lang="el-GR" sz="2200" dirty="0" smtClean="0"/>
              <a:t> υγρό).</a:t>
            </a:r>
          </a:p>
          <a:p>
            <a:pPr>
              <a:spcBef>
                <a:spcPts val="600"/>
              </a:spcBef>
              <a:spcAft>
                <a:spcPts val="600"/>
              </a:spcAft>
            </a:pPr>
            <a:r>
              <a:rPr lang="el-GR" sz="2200" dirty="0" smtClean="0"/>
              <a:t>Το υγρό των ιστών καθώς και το μεγαλύτερο μέρος της μεσοκυττάριας ουσίας δεν ε</a:t>
            </a:r>
            <a:r>
              <a:rPr lang="el-GR" sz="2200" dirty="0"/>
              <a:t>ί</a:t>
            </a:r>
            <a:r>
              <a:rPr lang="el-GR" sz="2200" dirty="0" smtClean="0"/>
              <a:t>ναι ορατά στα συνήθη ιστολογικά παρασκευάσματα.</a:t>
            </a:r>
            <a:endParaRPr lang="el-GR" sz="2200" dirty="0"/>
          </a:p>
        </p:txBody>
      </p:sp>
    </p:spTree>
    <p:extLst>
      <p:ext uri="{BB962C8B-B14F-4D97-AF65-F5344CB8AC3E}">
        <p14:creationId xmlns:p14="http://schemas.microsoft.com/office/powerpoint/2010/main" val="347474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a:bodyPr>
          <a:lstStyle/>
          <a:p>
            <a:r>
              <a:rPr lang="el-GR" sz="3600" b="1" dirty="0" smtClean="0">
                <a:solidFill>
                  <a:schemeClr val="tx2"/>
                </a:solidFill>
              </a:rPr>
              <a:t>Ιστολογία στόματος ?</a:t>
            </a:r>
            <a:endParaRPr lang="el-GR" sz="3600" b="1" dirty="0">
              <a:solidFill>
                <a:schemeClr val="tx2"/>
              </a:solidFill>
            </a:endParaRP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23515" y="2276872"/>
            <a:ext cx="6512263" cy="43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sz="half" idx="2"/>
          </p:nvPr>
        </p:nvSpPr>
        <p:spPr>
          <a:xfrm>
            <a:off x="107504" y="1600201"/>
            <a:ext cx="8496944" cy="676672"/>
          </a:xfrm>
        </p:spPr>
        <p:txBody>
          <a:bodyPr>
            <a:normAutofit/>
          </a:bodyPr>
          <a:lstStyle/>
          <a:p>
            <a:r>
              <a:rPr lang="el-GR" sz="2400" dirty="0" err="1" smtClean="0"/>
              <a:t>Αδαμαντινο</a:t>
            </a:r>
            <a:r>
              <a:rPr lang="el-GR" sz="2400" dirty="0" smtClean="0"/>
              <a:t>-</a:t>
            </a:r>
            <a:r>
              <a:rPr lang="el-GR" sz="2400" dirty="0" err="1" smtClean="0"/>
              <a:t>οστεϊνική</a:t>
            </a:r>
            <a:r>
              <a:rPr lang="el-GR" sz="2400" dirty="0" smtClean="0"/>
              <a:t> ένωση ή ανατομικός αυχένας (</a:t>
            </a:r>
            <a:r>
              <a:rPr lang="en-GB" sz="2400" dirty="0" smtClean="0"/>
              <a:t>CEJ)</a:t>
            </a:r>
            <a:endParaRPr lang="el-GR" sz="2400" dirty="0"/>
          </a:p>
        </p:txBody>
      </p:sp>
    </p:spTree>
    <p:extLst>
      <p:ext uri="{BB962C8B-B14F-4D97-AF65-F5344CB8AC3E}">
        <p14:creationId xmlns:p14="http://schemas.microsoft.com/office/powerpoint/2010/main" val="21541855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idx="4294967295"/>
          </p:nvPr>
        </p:nvSpPr>
        <p:spPr>
          <a:xfrm>
            <a:off x="914400" y="44624"/>
            <a:ext cx="8229600" cy="1143000"/>
          </a:xfrm>
        </p:spPr>
        <p:txBody>
          <a:bodyPr anchor="t">
            <a:normAutofit/>
          </a:bodyPr>
          <a:lstStyle/>
          <a:p>
            <a:r>
              <a:rPr lang="el-GR" sz="3600" b="1" dirty="0" smtClean="0">
                <a:solidFill>
                  <a:schemeClr val="tx2"/>
                </a:solidFill>
              </a:rPr>
              <a:t>Ιστολογία στόματος ?</a:t>
            </a:r>
            <a:endParaRPr lang="el-GR" sz="3600" b="1" dirty="0">
              <a:solidFill>
                <a:schemeClr val="tx2"/>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4752000" cy="3839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935" r="4002"/>
          <a:stretch/>
        </p:blipFill>
        <p:spPr bwMode="auto">
          <a:xfrm>
            <a:off x="4788504" y="1268760"/>
            <a:ext cx="4320000" cy="30170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4709036"/>
            <a:ext cx="1692000" cy="2104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96136" y="4293096"/>
            <a:ext cx="1801327" cy="369332"/>
          </a:xfrm>
          <a:prstGeom prst="rect">
            <a:avLst/>
          </a:prstGeom>
          <a:noFill/>
        </p:spPr>
        <p:txBody>
          <a:bodyPr wrap="none" rtlCol="0">
            <a:spAutoFit/>
          </a:bodyPr>
          <a:lstStyle/>
          <a:p>
            <a:r>
              <a:rPr lang="en-GB" dirty="0" smtClean="0"/>
              <a:t>Fracture strength</a:t>
            </a:r>
            <a:endParaRPr lang="el-GR" dirty="0"/>
          </a:p>
        </p:txBody>
      </p:sp>
      <p:sp>
        <p:nvSpPr>
          <p:cNvPr id="3" name="TextBox 2"/>
          <p:cNvSpPr txBox="1"/>
          <p:nvPr/>
        </p:nvSpPr>
        <p:spPr>
          <a:xfrm>
            <a:off x="1743250" y="6464369"/>
            <a:ext cx="6912000" cy="276999"/>
          </a:xfrm>
          <a:prstGeom prst="rect">
            <a:avLst/>
          </a:prstGeom>
          <a:noFill/>
          <a:ln w="3175">
            <a:solidFill>
              <a:schemeClr val="tx1"/>
            </a:solidFill>
          </a:ln>
        </p:spPr>
        <p:txBody>
          <a:bodyPr wrap="square" rtlCol="0">
            <a:spAutoFit/>
          </a:bodyPr>
          <a:lstStyle/>
          <a:p>
            <a:pPr>
              <a:spcBef>
                <a:spcPts val="600"/>
              </a:spcBef>
              <a:spcAft>
                <a:spcPts val="600"/>
              </a:spcAft>
            </a:pPr>
            <a:r>
              <a:rPr lang="en-US" sz="1200" b="1" i="1" dirty="0" err="1" smtClean="0"/>
              <a:t>Gurel</a:t>
            </a:r>
            <a:r>
              <a:rPr lang="en-US" sz="1200" b="1" i="1" dirty="0" smtClean="0"/>
              <a:t> G.: The Science and Art of Porcelain Laminate Veneers. </a:t>
            </a:r>
            <a:r>
              <a:rPr lang="en-US" sz="1200" b="1" i="1" dirty="0" err="1" smtClean="0"/>
              <a:t>Quintessense</a:t>
            </a:r>
            <a:r>
              <a:rPr lang="en-US" sz="1200" b="1" i="1" dirty="0" smtClean="0"/>
              <a:t> Pub. Co., 2003. pp: 129-131.</a:t>
            </a:r>
            <a:endParaRPr lang="en-US" sz="1200" b="1" i="1" dirty="0"/>
          </a:p>
        </p:txBody>
      </p:sp>
      <p:sp>
        <p:nvSpPr>
          <p:cNvPr id="4" name="TextBox 3"/>
          <p:cNvSpPr txBox="1"/>
          <p:nvPr/>
        </p:nvSpPr>
        <p:spPr>
          <a:xfrm>
            <a:off x="1691680" y="4797152"/>
            <a:ext cx="7262694" cy="1384995"/>
          </a:xfrm>
          <a:prstGeom prst="rect">
            <a:avLst/>
          </a:prstGeom>
          <a:noFill/>
          <a:ln>
            <a:solidFill>
              <a:schemeClr val="tx2"/>
            </a:solidFill>
          </a:ln>
        </p:spPr>
        <p:txBody>
          <a:bodyPr wrap="none" rtlCol="0">
            <a:spAutoFit/>
          </a:bodyPr>
          <a:lstStyle/>
          <a:p>
            <a:r>
              <a:rPr lang="el-GR" sz="1400" b="1" dirty="0" smtClean="0">
                <a:solidFill>
                  <a:schemeClr val="tx2"/>
                </a:solidFill>
              </a:rPr>
              <a:t>Οι στεφάνες και το φυσικό δόντι  έσπασαν με δύναμη 1100 Ν.</a:t>
            </a:r>
          </a:p>
          <a:p>
            <a:r>
              <a:rPr lang="el-GR" sz="1400" b="1" dirty="0" smtClean="0">
                <a:solidFill>
                  <a:schemeClr val="tx2"/>
                </a:solidFill>
              </a:rPr>
              <a:t>Δεν παρουσιάστηκε στατιστικά σημαντική διαφορά  μεταξύ </a:t>
            </a:r>
          </a:p>
          <a:p>
            <a:r>
              <a:rPr lang="el-GR" sz="1400" b="1" dirty="0" smtClean="0">
                <a:solidFill>
                  <a:schemeClr val="tx2"/>
                </a:solidFill>
              </a:rPr>
              <a:t>στεφάνων μερικής επικάλυψης με παρασκευή  δοντιού χωρίς αφαίρεση της αδαμαντίνης</a:t>
            </a:r>
          </a:p>
          <a:p>
            <a:r>
              <a:rPr lang="el-GR" sz="1400" b="1" dirty="0" smtClean="0">
                <a:solidFill>
                  <a:schemeClr val="tx2"/>
                </a:solidFill>
              </a:rPr>
              <a:t>στα αυχενικά όρια   και το φυσικό μη παρασκευασμένο δόντι.</a:t>
            </a:r>
          </a:p>
          <a:p>
            <a:r>
              <a:rPr lang="el-GR" sz="1400" b="1" dirty="0" smtClean="0">
                <a:solidFill>
                  <a:schemeClr val="tx2"/>
                </a:solidFill>
              </a:rPr>
              <a:t>Οι στεφάνες με όρια παρασκευής στην οδοντίνη του δοντιού παρουσίασαν μικρότερη αντοχή </a:t>
            </a:r>
          </a:p>
          <a:p>
            <a:r>
              <a:rPr lang="el-GR" sz="1400" b="1" dirty="0" smtClean="0">
                <a:solidFill>
                  <a:schemeClr val="tx2"/>
                </a:solidFill>
              </a:rPr>
              <a:t>(κάταγμα στο δόντι και πορσελάνη).</a:t>
            </a:r>
            <a:endParaRPr lang="en-US" sz="1400" b="1" dirty="0">
              <a:solidFill>
                <a:schemeClr val="tx2"/>
              </a:solidFill>
            </a:endParaRPr>
          </a:p>
        </p:txBody>
      </p:sp>
    </p:spTree>
    <p:extLst>
      <p:ext uri="{BB962C8B-B14F-4D97-AF65-F5344CB8AC3E}">
        <p14:creationId xmlns:p14="http://schemas.microsoft.com/office/powerpoint/2010/main" val="23792166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8860" y="260648"/>
            <a:ext cx="2961902"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5" y="2276872"/>
            <a:ext cx="2956503"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749" y="2673128"/>
            <a:ext cx="2829099"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278" y="620688"/>
            <a:ext cx="2783595"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4689352"/>
            <a:ext cx="2841365"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4473" y="4293376"/>
            <a:ext cx="3755959"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37223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557216"/>
            <a:ext cx="3751327" cy="38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556792"/>
            <a:ext cx="3898836" cy="37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3"/>
          <p:cNvSpPr>
            <a:spLocks noGrp="1"/>
          </p:cNvSpPr>
          <p:nvPr>
            <p:ph type="title"/>
          </p:nvPr>
        </p:nvSpPr>
        <p:spPr/>
        <p:txBody>
          <a:bodyPr anchor="t">
            <a:normAutofit/>
          </a:bodyPr>
          <a:lstStyle/>
          <a:p>
            <a:r>
              <a:rPr lang="el-GR" sz="3600" b="1" dirty="0" smtClean="0">
                <a:solidFill>
                  <a:schemeClr val="tx2"/>
                </a:solidFill>
              </a:rPr>
              <a:t>Ιστολογία στόματος ?</a:t>
            </a:r>
            <a:endParaRPr lang="el-GR" sz="3600" b="1" dirty="0">
              <a:solidFill>
                <a:schemeClr val="tx2"/>
              </a:solidFill>
            </a:endParaRPr>
          </a:p>
        </p:txBody>
      </p:sp>
    </p:spTree>
    <p:extLst>
      <p:ext uri="{BB962C8B-B14F-4D97-AF65-F5344CB8AC3E}">
        <p14:creationId xmlns:p14="http://schemas.microsoft.com/office/powerpoint/2010/main" val="38044753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496" y="635027"/>
            <a:ext cx="4572000" cy="2649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8" y="3403135"/>
            <a:ext cx="4536000" cy="2978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476672"/>
            <a:ext cx="4392000" cy="2898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3645024"/>
            <a:ext cx="4004946" cy="26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12450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54050"/>
            <a:ext cx="4464050"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659188"/>
            <a:ext cx="4464050"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620713"/>
            <a:ext cx="4356100"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950" y="3644900"/>
            <a:ext cx="4356100"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457200" y="53975"/>
            <a:ext cx="8229600" cy="11430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defRPr/>
            </a:pPr>
            <a:r>
              <a:rPr lang="el-GR" sz="3200" kern="0" smtClean="0"/>
              <a:t>Ενδοστοματικά ελλείμματα άνω γνάθου</a:t>
            </a:r>
            <a:endParaRPr lang="el-GR" sz="3200" kern="0" dirty="0"/>
          </a:p>
        </p:txBody>
      </p:sp>
      <p:sp>
        <p:nvSpPr>
          <p:cNvPr id="2" name="Slide Number Placeholder 1"/>
          <p:cNvSpPr>
            <a:spLocks noGrp="1"/>
          </p:cNvSpPr>
          <p:nvPr>
            <p:ph type="sldNum" sz="quarter" idx="12"/>
          </p:nvPr>
        </p:nvSpPr>
        <p:spPr/>
        <p:txBody>
          <a:bodyPr/>
          <a:lstStyle/>
          <a:p>
            <a:pPr>
              <a:defRPr/>
            </a:pPr>
            <a:fld id="{1E7CC031-0125-42C6-AA50-1C47F9BB5E8F}" type="slidenum">
              <a:rPr lang="en-US" smtClean="0"/>
              <a:pPr>
                <a:defRPr/>
              </a:pPr>
              <a:t>35</a:t>
            </a:fld>
            <a:endParaRPr lang="en-US"/>
          </a:p>
        </p:txBody>
      </p:sp>
    </p:spTree>
    <p:extLst>
      <p:ext uri="{BB962C8B-B14F-4D97-AF65-F5344CB8AC3E}">
        <p14:creationId xmlns:p14="http://schemas.microsoft.com/office/powerpoint/2010/main" val="31905356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33450" y="1633538"/>
            <a:ext cx="7275513" cy="4429125"/>
          </a:xfrm>
          <a:noFill/>
          <a:extLst>
            <a:ext uri="{909E8E84-426E-40DD-AFC4-6F175D3DCCD1}">
              <a14:hiddenFill xmlns:a14="http://schemas.microsoft.com/office/drawing/2010/main">
                <a:solidFill>
                  <a:srgbClr val="FFFFFF"/>
                </a:solidFill>
              </a14:hiddenFill>
            </a:ext>
          </a:extLst>
        </p:spPr>
      </p:pic>
      <p:sp>
        <p:nvSpPr>
          <p:cNvPr id="4" name="Rectangle 4"/>
          <p:cNvSpPr>
            <a:spLocks noGrp="1" noChangeArrowheads="1"/>
          </p:cNvSpPr>
          <p:nvPr>
            <p:ph type="title"/>
          </p:nvPr>
        </p:nvSpPr>
        <p:spPr/>
        <p:txBody>
          <a:bodyPr>
            <a:normAutofit fontScale="90000"/>
          </a:bodyPr>
          <a:lstStyle/>
          <a:p>
            <a:pPr eaLnBrk="1" hangingPunct="1">
              <a:defRPr/>
            </a:pPr>
            <a:r>
              <a:rPr lang="el-GR" altLang="el-GR" sz="3600" dirty="0"/>
              <a:t>ρινικός νάρθηκας </a:t>
            </a:r>
            <a:r>
              <a:rPr lang="en-US" altLang="el-GR" sz="3600" dirty="0" smtClean="0"/>
              <a:t/>
            </a:r>
            <a:br>
              <a:rPr lang="en-US" altLang="el-GR" sz="3600" dirty="0" smtClean="0"/>
            </a:br>
            <a:r>
              <a:rPr lang="el-GR" altLang="el-GR" sz="3600" dirty="0" err="1" smtClean="0"/>
              <a:t>αμφοτερόπλευρων</a:t>
            </a:r>
            <a:r>
              <a:rPr lang="el-GR" altLang="el-GR" sz="3600" dirty="0" smtClean="0"/>
              <a:t> </a:t>
            </a:r>
            <a:r>
              <a:rPr lang="el-GR" altLang="el-GR" sz="3600" dirty="0" err="1"/>
              <a:t>σχιστιών</a:t>
            </a:r>
            <a:endParaRPr lang="el-GR" altLang="el-GR" sz="3600" dirty="0" smtClean="0"/>
          </a:p>
        </p:txBody>
      </p:sp>
    </p:spTree>
    <p:extLst>
      <p:ext uri="{BB962C8B-B14F-4D97-AF65-F5344CB8AC3E}">
        <p14:creationId xmlns:p14="http://schemas.microsoft.com/office/powerpoint/2010/main" val="855483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ΤΡΙΣΔΙΑΣΤΑΤΗ ΕΚΤΥΠΩΣΗ ΙΣΤΩΝ &amp; ΟΡΓΑΝΩΝ</a:t>
            </a:r>
            <a:br>
              <a:rPr lang="el-GR" sz="2400" b="1" dirty="0" smtClean="0"/>
            </a:br>
            <a:r>
              <a:rPr lang="en-US" sz="1600" i="1" dirty="0" err="1" smtClean="0"/>
              <a:t>Zengmin</a:t>
            </a:r>
            <a:r>
              <a:rPr lang="en-US" sz="1600" i="1" dirty="0" smtClean="0"/>
              <a:t> </a:t>
            </a:r>
            <a:r>
              <a:rPr lang="en-US" sz="1600" i="1" dirty="0"/>
              <a:t>Xia1, Sha Jin1, and </a:t>
            </a:r>
            <a:r>
              <a:rPr lang="en-US" sz="1600" i="1" dirty="0" err="1"/>
              <a:t>Kaiming</a:t>
            </a:r>
            <a:r>
              <a:rPr lang="en-US" sz="1600" i="1" dirty="0"/>
              <a:t> </a:t>
            </a:r>
            <a:r>
              <a:rPr lang="en-US" sz="1600" i="1" dirty="0" smtClean="0"/>
              <a:t>Ye1</a:t>
            </a:r>
            <a:r>
              <a:rPr lang="el-GR" sz="1600" i="1" dirty="0" smtClean="0"/>
              <a:t>.:</a:t>
            </a:r>
            <a:r>
              <a:rPr lang="en-US" sz="1600" i="1" dirty="0" smtClean="0"/>
              <a:t>Tissue </a:t>
            </a:r>
            <a:r>
              <a:rPr lang="en-US" sz="1600" i="1" dirty="0"/>
              <a:t>and Organ 3D </a:t>
            </a:r>
            <a:r>
              <a:rPr lang="en-US" sz="1600" i="1" dirty="0" err="1" smtClean="0"/>
              <a:t>Bioprinting</a:t>
            </a:r>
            <a:r>
              <a:rPr lang="el-GR" sz="1600" i="1" dirty="0" smtClean="0"/>
              <a:t>. </a:t>
            </a:r>
            <a:br>
              <a:rPr lang="el-GR" sz="1600" i="1" dirty="0" smtClean="0"/>
            </a:br>
            <a:r>
              <a:rPr lang="en-US" sz="1600" i="1" dirty="0" smtClean="0"/>
              <a:t>SLAS Technology</a:t>
            </a:r>
            <a:r>
              <a:rPr lang="el-GR" sz="1600" i="1" dirty="0" smtClean="0"/>
              <a:t> </a:t>
            </a:r>
            <a:r>
              <a:rPr lang="en-US" sz="1600" i="1" dirty="0" smtClean="0"/>
              <a:t>2018</a:t>
            </a:r>
            <a:r>
              <a:rPr lang="en-US" sz="1600" i="1" dirty="0"/>
              <a:t>, Vol. 23(4) </a:t>
            </a:r>
            <a:r>
              <a:rPr lang="en-US" sz="1600" i="1" dirty="0" smtClean="0"/>
              <a:t>301–314</a:t>
            </a:r>
            <a:r>
              <a:rPr lang="el-GR" sz="1600" i="1" dirty="0" smtClean="0"/>
              <a:t>. </a:t>
            </a:r>
            <a:r>
              <a:rPr lang="en-US" sz="1600" i="1" dirty="0"/>
              <a:t>DOI: 10.1177/2472630318760515</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906" y="1556792"/>
            <a:ext cx="501015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148488" y="1916832"/>
            <a:ext cx="3816000" cy="1200329"/>
          </a:xfrm>
          <a:prstGeom prst="rect">
            <a:avLst/>
          </a:prstGeom>
        </p:spPr>
        <p:txBody>
          <a:bodyPr>
            <a:spAutoFit/>
          </a:bodyPr>
          <a:lstStyle/>
          <a:p>
            <a:r>
              <a:rPr lang="en-US" dirty="0" smtClean="0"/>
              <a:t>(</a:t>
            </a:r>
            <a:r>
              <a:rPr lang="en-US" b="1" dirty="0" smtClean="0"/>
              <a:t>A</a:t>
            </a:r>
            <a:r>
              <a:rPr lang="en-US" dirty="0"/>
              <a:t>) Illustration of the 3D</a:t>
            </a:r>
          </a:p>
          <a:p>
            <a:r>
              <a:rPr lang="en-US" dirty="0"/>
              <a:t>printed bionic ear. (</a:t>
            </a:r>
            <a:r>
              <a:rPr lang="en-US" b="1" dirty="0"/>
              <a:t>B</a:t>
            </a:r>
            <a:r>
              <a:rPr lang="en-US" dirty="0"/>
              <a:t>) Image of the 3D</a:t>
            </a:r>
          </a:p>
          <a:p>
            <a:r>
              <a:rPr lang="en-US" dirty="0"/>
              <a:t>printed bionic ear immediately after</a:t>
            </a:r>
          </a:p>
          <a:p>
            <a:r>
              <a:rPr lang="en-US" dirty="0"/>
              <a:t>printing.</a:t>
            </a:r>
          </a:p>
        </p:txBody>
      </p:sp>
      <p:pic>
        <p:nvPicPr>
          <p:cNvPr id="6" name="Θέση περιεχομένου 3"/>
          <p:cNvPicPr>
            <a:picLocks noChangeAspect="1"/>
          </p:cNvPicPr>
          <p:nvPr/>
        </p:nvPicPr>
        <p:blipFill>
          <a:blip r:embed="rId3">
            <a:extLst>
              <a:ext uri="{28A0092B-C50C-407E-A947-70E740481C1C}">
                <a14:useLocalDpi xmlns:a14="http://schemas.microsoft.com/office/drawing/2010/main" val="0"/>
              </a:ext>
            </a:extLst>
          </a:blip>
          <a:srcRect l="17902" t="28345" r="47786" b="27361"/>
          <a:stretch>
            <a:fillRect/>
          </a:stretch>
        </p:blipFill>
        <p:spPr bwMode="auto">
          <a:xfrm>
            <a:off x="539552" y="4747344"/>
            <a:ext cx="3216275"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3888432" y="5229572"/>
            <a:ext cx="457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dirty="0">
                <a:hlinkClick r:id="rId4"/>
              </a:rPr>
              <a:t>https://www.youtube.com/watch?v=Fl87nk5pLIg</a:t>
            </a:r>
            <a:endParaRPr lang="en-US" altLang="en-US" sz="1600" dirty="0"/>
          </a:p>
        </p:txBody>
      </p:sp>
    </p:spTree>
    <p:extLst>
      <p:ext uri="{BB962C8B-B14F-4D97-AF65-F5344CB8AC3E}">
        <p14:creationId xmlns:p14="http://schemas.microsoft.com/office/powerpoint/2010/main" val="30293332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Φυσιολογία Στοματογναθικού Συστήματος - Συγκλεισιολογία</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2"/>
            <a:ext cx="9144000" cy="2132658"/>
          </a:xfrm>
        </p:spPr>
        <p:txBody>
          <a:bodyPr>
            <a:normAutofit/>
          </a:bodyPr>
          <a:lstStyle/>
          <a:p>
            <a:pPr>
              <a:lnSpc>
                <a:spcPct val="110000"/>
              </a:lnSpc>
              <a:spcBef>
                <a:spcPts val="1200"/>
              </a:spcBef>
              <a:spcAft>
                <a:spcPts val="1200"/>
              </a:spcAft>
            </a:pPr>
            <a:r>
              <a:rPr lang="el-GR" sz="2600" b="1" dirty="0" smtClean="0"/>
              <a:t>Ενότητα </a:t>
            </a:r>
            <a:r>
              <a:rPr lang="el-GR" sz="2600" b="1" dirty="0"/>
              <a:t>5</a:t>
            </a:r>
            <a:r>
              <a:rPr lang="el-GR" sz="2600" dirty="0" smtClean="0"/>
              <a:t>:</a:t>
            </a:r>
            <a:r>
              <a:rPr lang="en-US" sz="2600" dirty="0" smtClean="0"/>
              <a:t> </a:t>
            </a:r>
            <a:r>
              <a:rPr lang="el-GR" sz="2600" dirty="0"/>
              <a:t>Ανατομικά στοιχεία της </a:t>
            </a:r>
            <a:r>
              <a:rPr lang="el-GR" sz="2600" dirty="0" err="1"/>
              <a:t>περιστοματικής</a:t>
            </a:r>
            <a:r>
              <a:rPr lang="el-GR" sz="2600" dirty="0"/>
              <a:t> περιοχής και της στοματικής κοιλότητας</a:t>
            </a:r>
            <a:endParaRPr lang="en-US" sz="2600" dirty="0" smtClean="0"/>
          </a:p>
          <a:p>
            <a:pPr>
              <a:lnSpc>
                <a:spcPct val="110000"/>
              </a:lnSpc>
              <a:spcBef>
                <a:spcPts val="1200"/>
              </a:spcBef>
            </a:pPr>
            <a:r>
              <a:rPr lang="el-GR" sz="2200" dirty="0" smtClean="0"/>
              <a:t>Δρ</a:t>
            </a:r>
            <a:r>
              <a:rPr lang="el-GR" sz="2200" dirty="0"/>
              <a:t>. Παναγιώτα Τσόλκα, Αναπληρώτρια </a:t>
            </a:r>
            <a:r>
              <a:rPr lang="el-GR" sz="2200" dirty="0" smtClean="0"/>
              <a:t>Καθηγήτρια</a:t>
            </a:r>
            <a:endParaRPr lang="en-US" sz="2200" dirty="0"/>
          </a:p>
          <a:p>
            <a:pPr>
              <a:lnSpc>
                <a:spcPct val="110000"/>
              </a:lnSpc>
              <a:spcBef>
                <a:spcPts val="300"/>
              </a:spcBef>
            </a:pPr>
            <a:r>
              <a:rPr lang="el-GR" sz="2200" dirty="0" smtClean="0"/>
              <a:t>Τμήμα </a:t>
            </a:r>
            <a:r>
              <a:rPr lang="el-GR" sz="2200" dirty="0"/>
              <a:t>Οδοντικής Τεχνολογίας</a:t>
            </a:r>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2205723727"/>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9392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3"/>
          <p:cNvSpPr>
            <a:spLocks noGrp="1"/>
          </p:cNvSpPr>
          <p:nvPr>
            <p:ph type="title"/>
          </p:nvPr>
        </p:nvSpPr>
        <p:spPr>
          <a:xfrm>
            <a:off x="467544" y="116632"/>
            <a:ext cx="8229600" cy="1080120"/>
          </a:xfrm>
        </p:spPr>
        <p:txBody>
          <a:bodyPr>
            <a:noAutofit/>
          </a:bodyPr>
          <a:lstStyle/>
          <a:p>
            <a:r>
              <a:rPr lang="el-GR" sz="3200" b="1" dirty="0" smtClean="0">
                <a:solidFill>
                  <a:schemeClr val="tx2"/>
                </a:solidFill>
              </a:rPr>
              <a:t>Ανατομικά στοιχεία της περιστοματικής περιοχής και της στοματικής κοιλότητας</a:t>
            </a:r>
          </a:p>
        </p:txBody>
      </p:sp>
      <p:sp>
        <p:nvSpPr>
          <p:cNvPr id="2" name="Rectangle 2"/>
          <p:cNvSpPr>
            <a:spLocks noGrp="1" noChangeArrowheads="1"/>
          </p:cNvSpPr>
          <p:nvPr>
            <p:ph idx="1"/>
          </p:nvPr>
        </p:nvSpPr>
        <p:spPr>
          <a:xfrm>
            <a:off x="457200" y="1484784"/>
            <a:ext cx="8229600" cy="4752528"/>
          </a:xfrm>
        </p:spPr>
        <p:txBody>
          <a:bodyPr>
            <a:normAutofit/>
          </a:bodyPr>
          <a:lstStyle/>
          <a:p>
            <a:pPr eaLnBrk="1" hangingPunct="1">
              <a:lnSpc>
                <a:spcPct val="90000"/>
              </a:lnSpc>
              <a:defRPr/>
            </a:pPr>
            <a:r>
              <a:rPr lang="el-GR" sz="2800" b="1" dirty="0" err="1" smtClean="0"/>
              <a:t>Περιστοματική</a:t>
            </a:r>
            <a:r>
              <a:rPr lang="el-GR" sz="2800" b="1" dirty="0" smtClean="0"/>
              <a:t> περιοχή</a:t>
            </a:r>
          </a:p>
          <a:p>
            <a:pPr marL="684000" eaLnBrk="1" hangingPunct="1">
              <a:lnSpc>
                <a:spcPct val="90000"/>
              </a:lnSpc>
              <a:buFont typeface="Courier New" panose="02070309020205020404" pitchFamily="49" charset="0"/>
              <a:buChar char="o"/>
              <a:defRPr/>
            </a:pPr>
            <a:r>
              <a:rPr lang="el-GR" sz="2800" dirty="0" smtClean="0"/>
              <a:t>Χείλη του στόματος.</a:t>
            </a:r>
          </a:p>
          <a:p>
            <a:pPr marL="684000" eaLnBrk="1" hangingPunct="1">
              <a:lnSpc>
                <a:spcPct val="90000"/>
              </a:lnSpc>
              <a:buFont typeface="Courier New" panose="02070309020205020404" pitchFamily="49" charset="0"/>
              <a:buChar char="o"/>
              <a:defRPr/>
            </a:pPr>
            <a:r>
              <a:rPr lang="el-GR" sz="2800" dirty="0" smtClean="0"/>
              <a:t>Παρειές.</a:t>
            </a:r>
          </a:p>
          <a:p>
            <a:pPr eaLnBrk="1" hangingPunct="1">
              <a:lnSpc>
                <a:spcPct val="90000"/>
              </a:lnSpc>
              <a:defRPr/>
            </a:pPr>
            <a:r>
              <a:rPr lang="el-GR" sz="2800" b="1" dirty="0" smtClean="0"/>
              <a:t>Στοματική κοιλότητα</a:t>
            </a:r>
          </a:p>
          <a:p>
            <a:pPr marL="684000" eaLnBrk="1" hangingPunct="1">
              <a:lnSpc>
                <a:spcPct val="90000"/>
              </a:lnSpc>
              <a:buFont typeface="Courier New" panose="02070309020205020404" pitchFamily="49" charset="0"/>
              <a:buChar char="o"/>
              <a:defRPr/>
            </a:pPr>
            <a:r>
              <a:rPr lang="el-GR" sz="2800" dirty="0" smtClean="0"/>
              <a:t>Δόντια και περιβάλλοντες ιστοί.</a:t>
            </a:r>
          </a:p>
          <a:p>
            <a:pPr marL="684000" eaLnBrk="1" hangingPunct="1">
              <a:lnSpc>
                <a:spcPct val="90000"/>
              </a:lnSpc>
              <a:buFont typeface="Courier New" panose="02070309020205020404" pitchFamily="49" charset="0"/>
              <a:buChar char="o"/>
              <a:defRPr/>
            </a:pPr>
            <a:r>
              <a:rPr lang="el-GR" sz="2800" dirty="0" smtClean="0"/>
              <a:t>Υπερώα.</a:t>
            </a:r>
          </a:p>
          <a:p>
            <a:pPr marL="684000" eaLnBrk="1" hangingPunct="1">
              <a:lnSpc>
                <a:spcPct val="90000"/>
              </a:lnSpc>
              <a:buFont typeface="Courier New" panose="02070309020205020404" pitchFamily="49" charset="0"/>
              <a:buChar char="o"/>
              <a:defRPr/>
            </a:pPr>
            <a:r>
              <a:rPr lang="el-GR" sz="2800" dirty="0" smtClean="0"/>
              <a:t>Έδαφος του στόματος.</a:t>
            </a:r>
          </a:p>
          <a:p>
            <a:pPr marL="684000" eaLnBrk="1" hangingPunct="1">
              <a:lnSpc>
                <a:spcPct val="90000"/>
              </a:lnSpc>
              <a:buFont typeface="Courier New" panose="02070309020205020404" pitchFamily="49" charset="0"/>
              <a:buChar char="o"/>
              <a:defRPr/>
            </a:pPr>
            <a:r>
              <a:rPr lang="el-GR" sz="2800" dirty="0" smtClean="0"/>
              <a:t>Γλώσσα.</a:t>
            </a:r>
            <a:endParaRPr lang="en-US" sz="2800" b="1" dirty="0" smtClean="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39</a:t>
            </a:fld>
            <a:endParaRPr lang="el-GR"/>
          </a:p>
        </p:txBody>
      </p:sp>
    </p:spTree>
    <p:extLst>
      <p:ext uri="{BB962C8B-B14F-4D97-AF65-F5344CB8AC3E}">
        <p14:creationId xmlns:p14="http://schemas.microsoft.com/office/powerpoint/2010/main" val="1373530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0"/>
            <a:ext cx="7315200" cy="1154097"/>
          </a:xfrm>
        </p:spPr>
        <p:txBody>
          <a:bodyPr>
            <a:normAutofit/>
          </a:bodyPr>
          <a:lstStyle/>
          <a:p>
            <a:r>
              <a:rPr lang="el-GR" sz="3200" b="1" dirty="0">
                <a:solidFill>
                  <a:schemeClr val="tx2"/>
                </a:solidFill>
              </a:rPr>
              <a:t>ΠΕΡΙΓΡΑΦΗ ΤΟΥ ΜΑΘΗΜΑΤΟΣ </a:t>
            </a:r>
            <a:r>
              <a:rPr lang="el-GR" sz="3200" dirty="0"/>
              <a:t/>
            </a:r>
            <a:br>
              <a:rPr lang="el-GR" sz="3200" dirty="0"/>
            </a:br>
            <a:endParaRPr lang="el-GR" sz="3200" dirty="0"/>
          </a:p>
        </p:txBody>
      </p:sp>
      <p:sp>
        <p:nvSpPr>
          <p:cNvPr id="4" name="Content Placeholder 3"/>
          <p:cNvSpPr>
            <a:spLocks noGrp="1"/>
          </p:cNvSpPr>
          <p:nvPr>
            <p:ph idx="1"/>
          </p:nvPr>
        </p:nvSpPr>
        <p:spPr>
          <a:xfrm>
            <a:off x="323528" y="548680"/>
            <a:ext cx="8568952" cy="5976664"/>
          </a:xfrm>
        </p:spPr>
        <p:txBody>
          <a:bodyPr anchor="b">
            <a:noAutofit/>
          </a:bodyPr>
          <a:lstStyle/>
          <a:p>
            <a:pPr marL="0" lvl="0"/>
            <a:r>
              <a:rPr lang="el-GR" sz="2000" dirty="0" smtClean="0"/>
              <a:t>Εισαγωγή</a:t>
            </a:r>
            <a:r>
              <a:rPr lang="el-GR" sz="2000" dirty="0"/>
              <a:t>, Δομή και λειτουργία κυττάρου. </a:t>
            </a:r>
          </a:p>
          <a:p>
            <a:pPr marL="0" lvl="0"/>
            <a:r>
              <a:rPr lang="el-GR" sz="2000" dirty="0"/>
              <a:t>Ιστοί, είδη ιστών, επιθηλιακός ιστός, </a:t>
            </a:r>
            <a:r>
              <a:rPr lang="el-GR" sz="2000" dirty="0" smtClean="0"/>
              <a:t>συνδετικός ιστός</a:t>
            </a:r>
            <a:r>
              <a:rPr lang="el-GR" sz="2000" dirty="0"/>
              <a:t>, </a:t>
            </a:r>
            <a:r>
              <a:rPr lang="el-GR" sz="2000" dirty="0" err="1" smtClean="0"/>
              <a:t>χονδρίτης</a:t>
            </a:r>
            <a:r>
              <a:rPr lang="el-GR" sz="2000" dirty="0" smtClean="0"/>
              <a:t> ιστός</a:t>
            </a:r>
            <a:r>
              <a:rPr lang="el-GR" sz="2000" dirty="0"/>
              <a:t>.</a:t>
            </a:r>
          </a:p>
          <a:p>
            <a:pPr marL="324000" lvl="0"/>
            <a:r>
              <a:rPr lang="el-GR" sz="2000" dirty="0" err="1"/>
              <a:t>Bασικές</a:t>
            </a:r>
            <a:r>
              <a:rPr lang="el-GR" sz="2000" dirty="0"/>
              <a:t> αρχές της ανάπτυξης. Εμβρυολογία. </a:t>
            </a:r>
            <a:r>
              <a:rPr lang="el-GR" sz="2000" dirty="0" err="1"/>
              <a:t>Κρανιοπροσωπική</a:t>
            </a:r>
            <a:r>
              <a:rPr lang="el-GR" sz="2000" dirty="0"/>
              <a:t> ανάπτυξη.  </a:t>
            </a:r>
            <a:r>
              <a:rPr lang="el-GR" sz="2000" dirty="0" smtClean="0"/>
              <a:t>Διάπλαση προσώπου </a:t>
            </a:r>
            <a:r>
              <a:rPr lang="el-GR" sz="2000" dirty="0"/>
              <a:t>και στοματικής κοιλότητας.</a:t>
            </a:r>
          </a:p>
          <a:p>
            <a:pPr marL="0" lvl="0"/>
            <a:r>
              <a:rPr lang="el-GR" sz="2000" dirty="0"/>
              <a:t>Διάπλαση άνω </a:t>
            </a:r>
            <a:r>
              <a:rPr lang="el-GR" sz="2000" dirty="0" smtClean="0"/>
              <a:t>και </a:t>
            </a:r>
            <a:r>
              <a:rPr lang="el-GR" sz="2000" dirty="0"/>
              <a:t>κάτω γνάθου, διάπλαση γλώσσας, δυσπλασίες.</a:t>
            </a:r>
          </a:p>
          <a:p>
            <a:pPr marL="324000" lvl="0" indent="-324000"/>
            <a:r>
              <a:rPr lang="el-GR" sz="2000" dirty="0" smtClean="0"/>
              <a:t>Οδοντογονία: στάδιο</a:t>
            </a:r>
            <a:r>
              <a:rPr lang="en-GB" sz="2000" dirty="0" smtClean="0"/>
              <a:t> </a:t>
            </a:r>
            <a:r>
              <a:rPr lang="el-GR" sz="2000" dirty="0" smtClean="0"/>
              <a:t>καταβολής, στάδιο</a:t>
            </a:r>
            <a:r>
              <a:rPr lang="en-GB" sz="2000" dirty="0" smtClean="0"/>
              <a:t> </a:t>
            </a:r>
            <a:r>
              <a:rPr lang="el-GR" sz="2000" dirty="0" smtClean="0"/>
              <a:t>κυπελλοειδές</a:t>
            </a:r>
            <a:r>
              <a:rPr lang="el-GR" sz="2000" dirty="0"/>
              <a:t>, </a:t>
            </a:r>
            <a:r>
              <a:rPr lang="el-GR" sz="2000" dirty="0" err="1"/>
              <a:t>ιστοδιαφοροποιήσεως</a:t>
            </a:r>
            <a:r>
              <a:rPr lang="el-GR" sz="2000" dirty="0" smtClean="0"/>
              <a:t>,  </a:t>
            </a:r>
            <a:r>
              <a:rPr lang="el-GR" sz="2000" dirty="0" err="1" smtClean="0"/>
              <a:t>μυλικό</a:t>
            </a:r>
            <a:r>
              <a:rPr lang="el-GR" sz="2000" dirty="0" smtClean="0"/>
              <a:t> </a:t>
            </a:r>
            <a:r>
              <a:rPr lang="el-GR" sz="2000" dirty="0"/>
              <a:t>στάδιο.</a:t>
            </a:r>
          </a:p>
          <a:p>
            <a:pPr marL="0" lvl="0"/>
            <a:r>
              <a:rPr lang="el-GR" sz="2000" dirty="0"/>
              <a:t>Οδοντογένεση –</a:t>
            </a:r>
            <a:r>
              <a:rPr lang="el-GR" sz="2000" dirty="0" err="1"/>
              <a:t>οδοντινογένεση</a:t>
            </a:r>
            <a:r>
              <a:rPr lang="el-GR" sz="2000" dirty="0"/>
              <a:t>- </a:t>
            </a:r>
            <a:r>
              <a:rPr lang="el-GR" sz="2000" dirty="0" err="1"/>
              <a:t>αδαμαντινογένεση</a:t>
            </a:r>
            <a:r>
              <a:rPr lang="el-GR" sz="2000" dirty="0"/>
              <a:t>.</a:t>
            </a:r>
          </a:p>
          <a:p>
            <a:pPr marL="0" lvl="0"/>
            <a:r>
              <a:rPr lang="el-GR" sz="2000" dirty="0"/>
              <a:t>Στάδιο ανατολής των δοντιών, </a:t>
            </a:r>
            <a:r>
              <a:rPr lang="el-GR" sz="2000" dirty="0" err="1"/>
              <a:t>οδοντινογένεση</a:t>
            </a:r>
            <a:r>
              <a:rPr lang="el-GR" sz="2000" dirty="0"/>
              <a:t> </a:t>
            </a:r>
            <a:r>
              <a:rPr lang="el-GR" sz="2000" dirty="0" smtClean="0"/>
              <a:t>ρίζας, </a:t>
            </a:r>
            <a:r>
              <a:rPr lang="el-GR" sz="2000" dirty="0" err="1"/>
              <a:t>οστεïνογένεση</a:t>
            </a:r>
            <a:r>
              <a:rPr lang="el-GR" sz="2000" dirty="0"/>
              <a:t>.</a:t>
            </a:r>
          </a:p>
          <a:p>
            <a:pPr marL="0" lvl="0"/>
            <a:r>
              <a:rPr lang="el-GR" sz="2000" dirty="0"/>
              <a:t>Οδοντικοί ιστοί- αδαμαντίνη.</a:t>
            </a:r>
          </a:p>
          <a:p>
            <a:pPr marL="0" lvl="0"/>
            <a:r>
              <a:rPr lang="el-GR" sz="2000" dirty="0"/>
              <a:t>Οδοντικοί ιστοί- οδοντίνη.</a:t>
            </a:r>
          </a:p>
          <a:p>
            <a:pPr marL="0" lvl="0"/>
            <a:r>
              <a:rPr lang="el-GR" sz="2000" dirty="0"/>
              <a:t>Οδοντικοί ιστοί- </a:t>
            </a:r>
            <a:r>
              <a:rPr lang="el-GR" sz="2000" dirty="0" err="1"/>
              <a:t>οστεïνη</a:t>
            </a:r>
            <a:r>
              <a:rPr lang="el-GR" sz="2000" dirty="0"/>
              <a:t>.</a:t>
            </a:r>
          </a:p>
          <a:p>
            <a:pPr marL="0" lvl="0"/>
            <a:r>
              <a:rPr lang="el-GR" sz="2000" dirty="0"/>
              <a:t>Οδοντικός πολφός.</a:t>
            </a:r>
          </a:p>
          <a:p>
            <a:pPr marL="0" lvl="0"/>
            <a:r>
              <a:rPr lang="el-GR" sz="2000" dirty="0" smtClean="0"/>
              <a:t>Φατνιακή </a:t>
            </a:r>
            <a:r>
              <a:rPr lang="el-GR" sz="2000" dirty="0"/>
              <a:t>απόφυση.</a:t>
            </a:r>
          </a:p>
          <a:p>
            <a:pPr marL="324000"/>
            <a:r>
              <a:rPr lang="el-GR" sz="2000" dirty="0"/>
              <a:t>Μικροσκοπική εξέταση-οπτικό κ ηλεκτρονικό μικροσκόπιο, τεχνικές παρασκευής </a:t>
            </a:r>
            <a:r>
              <a:rPr lang="el-GR" sz="2000" dirty="0" smtClean="0"/>
              <a:t>	ιστολογικών </a:t>
            </a:r>
            <a:r>
              <a:rPr lang="el-GR" sz="2000" dirty="0"/>
              <a:t>παρασκευασμάτων. </a:t>
            </a:r>
          </a:p>
        </p:txBody>
      </p:sp>
    </p:spTree>
    <p:extLst>
      <p:ext uri="{BB962C8B-B14F-4D97-AF65-F5344CB8AC3E}">
        <p14:creationId xmlns:p14="http://schemas.microsoft.com/office/powerpoint/2010/main" val="179579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fade">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fade">
                                      <p:cBhvr>
                                        <p:cTn id="62" dur="500"/>
                                        <p:tgtEl>
                                          <p:spTgt spid="4">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animEffect transition="in" filter="fade">
                                      <p:cBhvr>
                                        <p:cTn id="6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457200" y="-18256"/>
            <a:ext cx="8229600" cy="1143000"/>
          </a:xfrm>
        </p:spPr>
        <p:txBody>
          <a:bodyPr anchor="ctr"/>
          <a:lstStyle/>
          <a:p>
            <a:pPr algn="ctr"/>
            <a:r>
              <a:rPr lang="el-GR" sz="3600" b="1" dirty="0" err="1" smtClean="0">
                <a:solidFill>
                  <a:schemeClr val="tx2"/>
                </a:solidFill>
              </a:rPr>
              <a:t>Περιστοματική</a:t>
            </a:r>
            <a:r>
              <a:rPr lang="el-GR" sz="3600" b="1" dirty="0" smtClean="0">
                <a:solidFill>
                  <a:schemeClr val="tx2"/>
                </a:solidFill>
              </a:rPr>
              <a:t> περιοχή </a:t>
            </a:r>
            <a:endParaRPr lang="el-GR" sz="3000" b="1" dirty="0" smtClean="0">
              <a:solidFill>
                <a:schemeClr val="tx2"/>
              </a:solidFill>
            </a:endParaRPr>
          </a:p>
        </p:txBody>
      </p:sp>
      <p:sp>
        <p:nvSpPr>
          <p:cNvPr id="128003" name="Text Placeholder 10"/>
          <p:cNvSpPr>
            <a:spLocks noGrp="1"/>
          </p:cNvSpPr>
          <p:nvPr>
            <p:ph idx="1"/>
          </p:nvPr>
        </p:nvSpPr>
        <p:spPr>
          <a:xfrm>
            <a:off x="457200" y="1268760"/>
            <a:ext cx="4186808" cy="4968552"/>
          </a:xfrm>
        </p:spPr>
        <p:txBody>
          <a:bodyPr>
            <a:normAutofit/>
          </a:bodyPr>
          <a:lstStyle/>
          <a:p>
            <a:r>
              <a:rPr lang="el-GR" sz="2400" b="1" dirty="0" err="1" smtClean="0">
                <a:solidFill>
                  <a:srgbClr val="004A82"/>
                </a:solidFill>
              </a:rPr>
              <a:t>Ρινοχειλικές</a:t>
            </a:r>
            <a:r>
              <a:rPr lang="el-GR" sz="2400" b="1" dirty="0" smtClean="0">
                <a:solidFill>
                  <a:srgbClr val="004A82"/>
                </a:solidFill>
              </a:rPr>
              <a:t> αύλακες</a:t>
            </a:r>
            <a:r>
              <a:rPr lang="en-GB" sz="2400" b="1" dirty="0" smtClean="0">
                <a:solidFill>
                  <a:srgbClr val="004A82"/>
                </a:solidFill>
              </a:rPr>
              <a:t> </a:t>
            </a:r>
            <a:r>
              <a:rPr lang="en-GB" sz="2400" dirty="0" smtClean="0"/>
              <a:t>(</a:t>
            </a:r>
            <a:r>
              <a:rPr lang="el-GR" sz="2400" dirty="0" smtClean="0"/>
              <a:t>δεξιά και αριστερή)</a:t>
            </a:r>
            <a:r>
              <a:rPr lang="en-GB" sz="2400" dirty="0" smtClean="0"/>
              <a:t>:</a:t>
            </a:r>
            <a:endParaRPr lang="el-GR" sz="2400" dirty="0" smtClean="0"/>
          </a:p>
          <a:p>
            <a:r>
              <a:rPr lang="el-GR" sz="2400" dirty="0" smtClean="0"/>
              <a:t>Ξεκινούν από το πτερύγιο της μύτης και πολλές φορές επεκτείνονται πέρα από τη γωνία του στόματος</a:t>
            </a:r>
            <a:r>
              <a:rPr lang="en-US" sz="2400" dirty="0" smtClean="0"/>
              <a:t>.</a:t>
            </a:r>
            <a:endParaRPr lang="el-GR" sz="2400" dirty="0" smtClean="0"/>
          </a:p>
          <a:p>
            <a:r>
              <a:rPr lang="el-GR" sz="2400" b="1" dirty="0" smtClean="0">
                <a:solidFill>
                  <a:srgbClr val="004A82"/>
                </a:solidFill>
              </a:rPr>
              <a:t>Γενειοχειλική αύλακα </a:t>
            </a:r>
            <a:r>
              <a:rPr lang="el-GR" sz="2400" dirty="0" smtClean="0"/>
              <a:t>χωρίζει </a:t>
            </a:r>
            <a:r>
              <a:rPr lang="el-GR" sz="2400" dirty="0" err="1" smtClean="0"/>
              <a:t>τοξοειδώς</a:t>
            </a:r>
            <a:r>
              <a:rPr lang="el-GR" sz="2400" dirty="0" smtClean="0"/>
              <a:t> το κάτω χείλος  από το </a:t>
            </a:r>
            <a:r>
              <a:rPr lang="el-GR" sz="2400" dirty="0" err="1" smtClean="0"/>
              <a:t>γένειο</a:t>
            </a:r>
            <a:r>
              <a:rPr lang="el-GR" sz="2400" dirty="0" smtClean="0"/>
              <a:t>.</a:t>
            </a:r>
          </a:p>
        </p:txBody>
      </p:sp>
      <p:grpSp>
        <p:nvGrpSpPr>
          <p:cNvPr id="7" name="Ομάδα 6"/>
          <p:cNvGrpSpPr/>
          <p:nvPr/>
        </p:nvGrpSpPr>
        <p:grpSpPr>
          <a:xfrm>
            <a:off x="5248943" y="1918083"/>
            <a:ext cx="3787553" cy="2546294"/>
            <a:chOff x="5648778" y="1412776"/>
            <a:chExt cx="3382211" cy="2170087"/>
          </a:xfrm>
        </p:grpSpPr>
        <p:pic>
          <p:nvPicPr>
            <p:cNvPr id="11" name="Picture 2" descr="File:Nasolabial fold.jpg"/>
            <p:cNvPicPr>
              <a:picLocks noChangeAspect="1" noChangeArrowheads="1"/>
            </p:cNvPicPr>
            <p:nvPr/>
          </p:nvPicPr>
          <p:blipFill rotWithShape="1">
            <a:blip r:embed="rId3">
              <a:extLst>
                <a:ext uri="{28A0092B-C50C-407E-A947-70E740481C1C}">
                  <a14:useLocalDpi xmlns:a14="http://schemas.microsoft.com/office/drawing/2010/main" val="0"/>
                </a:ext>
              </a:extLst>
            </a:blip>
            <a:srcRect l="14585" t="48685" r="14722" b="14765"/>
            <a:stretch/>
          </p:blipFill>
          <p:spPr bwMode="auto">
            <a:xfrm>
              <a:off x="5648778" y="1412776"/>
              <a:ext cx="2612572" cy="20888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Έλλειψη 1"/>
            <p:cNvSpPr/>
            <p:nvPr/>
          </p:nvSpPr>
          <p:spPr>
            <a:xfrm>
              <a:off x="6627478" y="2636912"/>
              <a:ext cx="802021"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8007" name="TextBox 16"/>
            <p:cNvSpPr txBox="1">
              <a:spLocks noChangeArrowheads="1"/>
            </p:cNvSpPr>
            <p:nvPr/>
          </p:nvSpPr>
          <p:spPr bwMode="auto">
            <a:xfrm>
              <a:off x="7740352" y="1412776"/>
              <a:ext cx="1290637" cy="369888"/>
            </a:xfrm>
            <a:prstGeom prst="rect">
              <a:avLst/>
            </a:prstGeom>
            <a:solidFill>
              <a:schemeClr val="bg1"/>
            </a:solidFill>
            <a:ln w="9525">
              <a:solidFill>
                <a:schemeClr val="tx1"/>
              </a:solidFill>
              <a:miter lim="800000"/>
              <a:headEnd/>
              <a:tailEnd/>
            </a:ln>
          </p:spPr>
          <p:txBody>
            <a:bodyPr wrap="none">
              <a:spAutoFit/>
            </a:bodyPr>
            <a:lstStyle/>
            <a:p>
              <a:r>
                <a:rPr lang="el-GR" dirty="0" err="1"/>
                <a:t>ρινοχειλική</a:t>
              </a:r>
              <a:endParaRPr lang="el-GR" dirty="0"/>
            </a:p>
          </p:txBody>
        </p:sp>
        <p:cxnSp>
          <p:nvCxnSpPr>
            <p:cNvPr id="13" name="Straight Arrow Connector 12"/>
            <p:cNvCxnSpPr/>
            <p:nvPr/>
          </p:nvCxnSpPr>
          <p:spPr>
            <a:xfrm flipH="1">
              <a:off x="7740354" y="1782665"/>
              <a:ext cx="623609" cy="206177"/>
            </a:xfrm>
            <a:prstGeom prst="straightConnector1">
              <a:avLst/>
            </a:prstGeom>
            <a:ln>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8009" name="TextBox 21"/>
            <p:cNvSpPr txBox="1">
              <a:spLocks noChangeArrowheads="1"/>
            </p:cNvSpPr>
            <p:nvPr/>
          </p:nvSpPr>
          <p:spPr bwMode="auto">
            <a:xfrm>
              <a:off x="7551439" y="3212976"/>
              <a:ext cx="1479550" cy="369887"/>
            </a:xfrm>
            <a:prstGeom prst="rect">
              <a:avLst/>
            </a:prstGeom>
            <a:solidFill>
              <a:schemeClr val="bg1"/>
            </a:solidFill>
            <a:ln w="9525">
              <a:solidFill>
                <a:schemeClr val="tx1"/>
              </a:solidFill>
              <a:miter lim="800000"/>
              <a:headEnd/>
              <a:tailEnd/>
            </a:ln>
          </p:spPr>
          <p:txBody>
            <a:bodyPr wrap="none">
              <a:spAutoFit/>
            </a:bodyPr>
            <a:lstStyle/>
            <a:p>
              <a:r>
                <a:rPr lang="el-GR" dirty="0" err="1"/>
                <a:t>γενειοχειλική</a:t>
              </a:r>
              <a:endParaRPr lang="el-GR" dirty="0"/>
            </a:p>
          </p:txBody>
        </p:sp>
        <p:cxnSp>
          <p:nvCxnSpPr>
            <p:cNvPr id="20" name="Straight Arrow Connector 19"/>
            <p:cNvCxnSpPr>
              <a:endCxn id="2" idx="5"/>
            </p:cNvCxnSpPr>
            <p:nvPr/>
          </p:nvCxnSpPr>
          <p:spPr>
            <a:xfrm flipH="1" flipV="1">
              <a:off x="7312046" y="2882763"/>
              <a:ext cx="1041840" cy="330214"/>
            </a:xfrm>
            <a:prstGeom prst="straightConnector1">
              <a:avLst/>
            </a:prstGeom>
            <a:ln>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5343332" y="4509118"/>
            <a:ext cx="2736898" cy="461665"/>
          </a:xfrm>
          <a:prstGeom prst="rect">
            <a:avLst/>
          </a:prstGeom>
        </p:spPr>
        <p:txBody>
          <a:bodyPr wrap="square">
            <a:spAutoFit/>
          </a:bodyPr>
          <a:lstStyle/>
          <a:p>
            <a:pPr algn="ctr">
              <a:defRPr/>
            </a:pPr>
            <a:r>
              <a:rPr lang="en-US" sz="1200" dirty="0" smtClean="0">
                <a:solidFill>
                  <a:schemeClr val="tx1">
                    <a:lumMod val="75000"/>
                    <a:lumOff val="25000"/>
                  </a:schemeClr>
                </a:solidFill>
                <a:latin typeface="+mn-lt"/>
              </a:rPr>
              <a:t>“</a:t>
            </a:r>
            <a:r>
              <a:rPr lang="en-US" sz="1200" dirty="0">
                <a:latin typeface="+mn-lt"/>
                <a:hlinkClick r:id="rId4"/>
              </a:rPr>
              <a:t>Nasolabial </a:t>
            </a:r>
            <a:r>
              <a:rPr lang="en-US" sz="1200" dirty="0" smtClean="0">
                <a:latin typeface="+mn-lt"/>
                <a:hlinkClick r:id="rId4"/>
              </a:rPr>
              <a:t>fold</a:t>
            </a:r>
            <a:r>
              <a:rPr lang="en-US" sz="1200" dirty="0" smtClean="0">
                <a:solidFill>
                  <a:schemeClr val="tx1">
                    <a:lumMod val="75000"/>
                    <a:lumOff val="25000"/>
                  </a:schemeClr>
                </a:solidFill>
                <a:latin typeface="+mn-lt"/>
              </a:rPr>
              <a:t>”, </a:t>
            </a:r>
            <a:r>
              <a:rPr lang="en-US" sz="1200" dirty="0">
                <a:solidFill>
                  <a:schemeClr val="tx1">
                    <a:lumMod val="75000"/>
                    <a:lumOff val="25000"/>
                  </a:schemeClr>
                </a:solidFill>
                <a:latin typeface="+mn-lt"/>
              </a:rPr>
              <a:t> </a:t>
            </a:r>
            <a:r>
              <a:rPr lang="el-GR" sz="1200" dirty="0">
                <a:solidFill>
                  <a:schemeClr val="tx1">
                    <a:lumMod val="75000"/>
                    <a:lumOff val="25000"/>
                  </a:schemeClr>
                </a:solidFill>
                <a:latin typeface="+mn-lt"/>
              </a:rPr>
              <a:t>από </a:t>
            </a:r>
            <a:r>
              <a:rPr lang="en-US" sz="1200" dirty="0">
                <a:latin typeface="+mn-lt"/>
                <a:hlinkClick r:id="rId5" tooltip="User:Mikael Häggström"/>
              </a:rPr>
              <a:t>Mikael </a:t>
            </a:r>
            <a:r>
              <a:rPr lang="en-US" sz="1200" dirty="0" err="1" smtClean="0">
                <a:latin typeface="+mn-lt"/>
                <a:hlinkClick r:id="rId5" tooltip="User:Mikael Häggström"/>
              </a:rPr>
              <a:t>Häggström</a:t>
            </a:r>
            <a:r>
              <a:rPr lang="el-GR" sz="1200" dirty="0" smtClean="0">
                <a:latin typeface="+mn-lt"/>
              </a:rPr>
              <a:t> </a:t>
            </a:r>
            <a:r>
              <a:rPr lang="el-GR" sz="1200" dirty="0" smtClean="0">
                <a:solidFill>
                  <a:schemeClr val="tx1">
                    <a:lumMod val="75000"/>
                    <a:lumOff val="25000"/>
                  </a:schemeClr>
                </a:solidFill>
                <a:latin typeface="+mn-lt"/>
              </a:rPr>
              <a:t>διαθέσιμο </a:t>
            </a:r>
            <a:r>
              <a:rPr lang="el-GR" sz="1200" dirty="0">
                <a:solidFill>
                  <a:schemeClr val="tx1">
                    <a:lumMod val="75000"/>
                    <a:lumOff val="25000"/>
                  </a:schemeClr>
                </a:solidFill>
                <a:latin typeface="+mn-lt"/>
              </a:rPr>
              <a:t>ως κοινό κτήμα</a:t>
            </a:r>
            <a:endParaRPr lang="en-US" sz="1200" dirty="0">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40</a:t>
            </a:fld>
            <a:endParaRPr lang="el-GR"/>
          </a:p>
        </p:txBody>
      </p:sp>
    </p:spTree>
    <p:extLst>
      <p:ext uri="{BB962C8B-B14F-4D97-AF65-F5344CB8AC3E}">
        <p14:creationId xmlns:p14="http://schemas.microsoft.com/office/powerpoint/2010/main" val="37711172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nchor="t">
            <a:normAutofit/>
          </a:bodyPr>
          <a:lstStyle/>
          <a:p>
            <a:r>
              <a:rPr lang="el-GR" sz="3200" b="1" dirty="0" err="1" smtClean="0">
                <a:solidFill>
                  <a:schemeClr val="tx2"/>
                </a:solidFill>
              </a:rPr>
              <a:t>Περιστοματική</a:t>
            </a:r>
            <a:r>
              <a:rPr lang="el-GR" sz="3200" b="1" dirty="0" smtClean="0">
                <a:solidFill>
                  <a:schemeClr val="tx2"/>
                </a:solidFill>
              </a:rPr>
              <a:t> περιοχή </a:t>
            </a:r>
          </a:p>
        </p:txBody>
      </p:sp>
      <p:sp>
        <p:nvSpPr>
          <p:cNvPr id="128003" name="Text Placeholder 10"/>
          <p:cNvSpPr>
            <a:spLocks noGrp="1"/>
          </p:cNvSpPr>
          <p:nvPr>
            <p:ph idx="1"/>
          </p:nvPr>
        </p:nvSpPr>
        <p:spPr>
          <a:xfrm>
            <a:off x="457200" y="1268760"/>
            <a:ext cx="5122912" cy="4968552"/>
          </a:xfrm>
        </p:spPr>
        <p:txBody>
          <a:bodyPr>
            <a:normAutofit/>
          </a:bodyPr>
          <a:lstStyle/>
          <a:p>
            <a:r>
              <a:rPr lang="el-GR" sz="2400" dirty="0" smtClean="0"/>
              <a:t>Σε νεαρή ηλικία οι αύλακες είναι υποτυπώδεις και τονίζονται κατά τη διάρκεια της ζωής, κυρίως η </a:t>
            </a:r>
            <a:r>
              <a:rPr lang="el-GR" sz="2400" dirty="0" err="1" smtClean="0"/>
              <a:t>ρινοχειλική</a:t>
            </a:r>
            <a:r>
              <a:rPr lang="el-GR" sz="2400" dirty="0" smtClean="0"/>
              <a:t> αύλακα.</a:t>
            </a:r>
          </a:p>
        </p:txBody>
      </p:sp>
      <p:pic>
        <p:nvPicPr>
          <p:cNvPr id="204802" name="Picture 2" descr="File:Nasolabial fold.jpg"/>
          <p:cNvPicPr>
            <a:picLocks noChangeAspect="1" noChangeArrowheads="1"/>
          </p:cNvPicPr>
          <p:nvPr/>
        </p:nvPicPr>
        <p:blipFill rotWithShape="1">
          <a:blip r:embed="rId3">
            <a:extLst>
              <a:ext uri="{28A0092B-C50C-407E-A947-70E740481C1C}">
                <a14:useLocalDpi xmlns:a14="http://schemas.microsoft.com/office/drawing/2010/main" val="0"/>
              </a:ext>
            </a:extLst>
          </a:blip>
          <a:srcRect l="14585" t="48685" r="14722" b="14765"/>
          <a:stretch/>
        </p:blipFill>
        <p:spPr bwMode="auto">
          <a:xfrm>
            <a:off x="6123213" y="1268760"/>
            <a:ext cx="2612572" cy="20888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5508104" y="1921396"/>
            <a:ext cx="2520280" cy="34749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6850" name="Picture 2" descr="File:Ageing of the human fa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924944"/>
            <a:ext cx="5295629" cy="31178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Rectangle 11"/>
          <p:cNvSpPr/>
          <p:nvPr/>
        </p:nvSpPr>
        <p:spPr>
          <a:xfrm>
            <a:off x="6061050" y="3429000"/>
            <a:ext cx="2736898" cy="461665"/>
          </a:xfrm>
          <a:prstGeom prst="rect">
            <a:avLst/>
          </a:prstGeom>
        </p:spPr>
        <p:txBody>
          <a:bodyPr wrap="square">
            <a:spAutoFit/>
          </a:bodyPr>
          <a:lstStyle/>
          <a:p>
            <a:pPr algn="ctr">
              <a:defRPr/>
            </a:pPr>
            <a:r>
              <a:rPr lang="en-US" sz="1200" dirty="0" smtClean="0">
                <a:solidFill>
                  <a:schemeClr val="tx1">
                    <a:lumMod val="75000"/>
                    <a:lumOff val="25000"/>
                  </a:schemeClr>
                </a:solidFill>
                <a:latin typeface="+mn-lt"/>
              </a:rPr>
              <a:t>“</a:t>
            </a:r>
            <a:r>
              <a:rPr lang="en-US" sz="1200" dirty="0">
                <a:latin typeface="+mn-lt"/>
                <a:hlinkClick r:id="rId5"/>
              </a:rPr>
              <a:t>Nasolabial </a:t>
            </a:r>
            <a:r>
              <a:rPr lang="en-US" sz="1200" dirty="0" smtClean="0">
                <a:latin typeface="+mn-lt"/>
                <a:hlinkClick r:id="rId5"/>
              </a:rPr>
              <a:t>fold</a:t>
            </a:r>
            <a:r>
              <a:rPr lang="en-US" sz="1200" dirty="0" smtClean="0">
                <a:solidFill>
                  <a:schemeClr val="tx1">
                    <a:lumMod val="75000"/>
                    <a:lumOff val="25000"/>
                  </a:schemeClr>
                </a:solidFill>
                <a:latin typeface="+mn-lt"/>
              </a:rPr>
              <a:t>”, </a:t>
            </a:r>
            <a:r>
              <a:rPr lang="en-US" sz="1200" dirty="0">
                <a:solidFill>
                  <a:schemeClr val="tx1">
                    <a:lumMod val="75000"/>
                    <a:lumOff val="25000"/>
                  </a:schemeClr>
                </a:solidFill>
                <a:latin typeface="+mn-lt"/>
              </a:rPr>
              <a:t> </a:t>
            </a:r>
            <a:r>
              <a:rPr lang="el-GR" sz="1200" dirty="0">
                <a:solidFill>
                  <a:schemeClr val="tx1">
                    <a:lumMod val="75000"/>
                    <a:lumOff val="25000"/>
                  </a:schemeClr>
                </a:solidFill>
                <a:latin typeface="+mn-lt"/>
              </a:rPr>
              <a:t>από </a:t>
            </a:r>
            <a:r>
              <a:rPr lang="en-US" sz="1200" dirty="0">
                <a:latin typeface="+mn-lt"/>
                <a:hlinkClick r:id="rId6" tooltip="User:Mikael Häggström"/>
              </a:rPr>
              <a:t>Mikael </a:t>
            </a:r>
            <a:r>
              <a:rPr lang="en-US" sz="1200" dirty="0" err="1" smtClean="0">
                <a:latin typeface="+mn-lt"/>
                <a:hlinkClick r:id="rId6" tooltip="User:Mikael Häggström"/>
              </a:rPr>
              <a:t>Häggström</a:t>
            </a:r>
            <a:r>
              <a:rPr lang="el-GR" sz="1200" dirty="0" smtClean="0">
                <a:latin typeface="+mn-lt"/>
              </a:rPr>
              <a:t> </a:t>
            </a:r>
            <a:r>
              <a:rPr lang="el-GR" sz="1200" dirty="0" smtClean="0">
                <a:solidFill>
                  <a:schemeClr val="tx1">
                    <a:lumMod val="75000"/>
                    <a:lumOff val="25000"/>
                  </a:schemeClr>
                </a:solidFill>
                <a:latin typeface="+mn-lt"/>
              </a:rPr>
              <a:t>διαθέσιμο </a:t>
            </a:r>
            <a:r>
              <a:rPr lang="el-GR" sz="1200" dirty="0">
                <a:solidFill>
                  <a:schemeClr val="tx1">
                    <a:lumMod val="75000"/>
                    <a:lumOff val="25000"/>
                  </a:schemeClr>
                </a:solidFill>
                <a:latin typeface="+mn-lt"/>
              </a:rPr>
              <a:t>ως κοινό κτήμα</a:t>
            </a:r>
            <a:endParaRPr lang="en-US" sz="1200" dirty="0">
              <a:latin typeface="+mn-lt"/>
            </a:endParaRPr>
          </a:p>
        </p:txBody>
      </p:sp>
      <p:sp>
        <p:nvSpPr>
          <p:cNvPr id="12" name="Ορθογώνιο 11"/>
          <p:cNvSpPr/>
          <p:nvPr/>
        </p:nvSpPr>
        <p:spPr>
          <a:xfrm>
            <a:off x="1805501" y="6351711"/>
            <a:ext cx="3215467" cy="461665"/>
          </a:xfrm>
          <a:prstGeom prst="rect">
            <a:avLst/>
          </a:prstGeom>
        </p:spPr>
        <p:txBody>
          <a:bodyPr wrap="square">
            <a:spAutoFit/>
          </a:bodyPr>
          <a:lstStyle/>
          <a:p>
            <a:pPr algn="ctr">
              <a:defRPr/>
            </a:pPr>
            <a:r>
              <a:rPr lang="en-US" sz="1200" dirty="0" smtClean="0">
                <a:solidFill>
                  <a:schemeClr val="tx1">
                    <a:lumMod val="75000"/>
                    <a:lumOff val="25000"/>
                  </a:schemeClr>
                </a:solidFill>
                <a:latin typeface="+mn-lt"/>
              </a:rPr>
              <a:t>“</a:t>
            </a:r>
            <a:r>
              <a:rPr lang="en-US" sz="1200" dirty="0">
                <a:latin typeface="+mn-lt"/>
                <a:hlinkClick r:id="rId7"/>
              </a:rPr>
              <a:t>Ageing of the human </a:t>
            </a:r>
            <a:r>
              <a:rPr lang="en-US" sz="1200" dirty="0" smtClean="0">
                <a:latin typeface="+mn-lt"/>
                <a:hlinkClick r:id="rId7"/>
              </a:rPr>
              <a:t>face</a:t>
            </a:r>
            <a:r>
              <a:rPr lang="en-US" sz="1200" dirty="0" smtClean="0">
                <a:solidFill>
                  <a:schemeClr val="tx1">
                    <a:lumMod val="75000"/>
                    <a:lumOff val="25000"/>
                  </a:schemeClr>
                </a:solidFill>
                <a:latin typeface="+mn-lt"/>
              </a:rPr>
              <a:t>”, </a:t>
            </a:r>
            <a:r>
              <a:rPr lang="el-GR" sz="1200" dirty="0">
                <a:solidFill>
                  <a:schemeClr val="tx1">
                    <a:lumMod val="75000"/>
                    <a:lumOff val="25000"/>
                  </a:schemeClr>
                </a:solidFill>
                <a:latin typeface="+mn-lt"/>
              </a:rPr>
              <a:t>από</a:t>
            </a:r>
            <a:r>
              <a:rPr lang="en-US" sz="1200" dirty="0">
                <a:solidFill>
                  <a:schemeClr val="tx1">
                    <a:lumMod val="75000"/>
                    <a:lumOff val="25000"/>
                  </a:schemeClr>
                </a:solidFill>
                <a:latin typeface="+mn-lt"/>
              </a:rPr>
              <a:t> </a:t>
            </a:r>
            <a:r>
              <a:rPr lang="en-US" sz="1200" dirty="0" err="1">
                <a:latin typeface="+mn-lt"/>
                <a:hlinkClick r:id="rId8" tooltip="User:GBdeZeeuw (page does not exist)"/>
              </a:rPr>
              <a:t>GBdeZeeuw</a:t>
            </a:r>
            <a:r>
              <a:rPr lang="en-US" sz="1200" dirty="0" smtClean="0">
                <a:solidFill>
                  <a:schemeClr val="tx1">
                    <a:lumMod val="75000"/>
                    <a:lumOff val="25000"/>
                  </a:schemeClr>
                </a:solidFill>
                <a:latin typeface="+mn-lt"/>
              </a:rPr>
              <a:t> </a:t>
            </a:r>
            <a:r>
              <a:rPr lang="el-GR" sz="1200" dirty="0" err="1">
                <a:solidFill>
                  <a:schemeClr val="tx1">
                    <a:lumMod val="75000"/>
                    <a:lumOff val="25000"/>
                  </a:schemeClr>
                </a:solidFill>
                <a:latin typeface="+mn-lt"/>
              </a:rPr>
              <a:t>διαθέσιμ</a:t>
            </a:r>
            <a:r>
              <a:rPr lang="en-US" sz="1200" dirty="0">
                <a:solidFill>
                  <a:schemeClr val="tx1">
                    <a:lumMod val="75000"/>
                    <a:lumOff val="25000"/>
                  </a:schemeClr>
                </a:solidFill>
                <a:latin typeface="+mn-lt"/>
              </a:rPr>
              <a:t>o</a:t>
            </a:r>
            <a:r>
              <a:rPr lang="el-GR" sz="1200" dirty="0">
                <a:solidFill>
                  <a:schemeClr val="tx1">
                    <a:lumMod val="75000"/>
                    <a:lumOff val="25000"/>
                  </a:schemeClr>
                </a:solidFill>
                <a:latin typeface="+mn-lt"/>
              </a:rPr>
              <a:t> με άδεια </a:t>
            </a:r>
            <a:r>
              <a:rPr lang="en-US" sz="1200" dirty="0">
                <a:solidFill>
                  <a:schemeClr val="tx1">
                    <a:lumMod val="75000"/>
                    <a:lumOff val="25000"/>
                  </a:schemeClr>
                </a:solidFill>
                <a:latin typeface="+mn-lt"/>
                <a:hlinkClick r:id="rId9"/>
              </a:rPr>
              <a:t>CC BY-SA 3.0</a:t>
            </a:r>
            <a:endParaRPr lang="en-US" sz="1200" dirty="0">
              <a:solidFill>
                <a:schemeClr val="tx1">
                  <a:lumMod val="75000"/>
                  <a:lumOff val="25000"/>
                </a:schemeClr>
              </a:solidFill>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41</a:t>
            </a:fld>
            <a:endParaRPr lang="el-GR"/>
          </a:p>
        </p:txBody>
      </p:sp>
    </p:spTree>
    <p:extLst>
      <p:ext uri="{BB962C8B-B14F-4D97-AF65-F5344CB8AC3E}">
        <p14:creationId xmlns:p14="http://schemas.microsoft.com/office/powerpoint/2010/main" val="11938773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4"/>
          <p:cNvSpPr>
            <a:spLocks noGrp="1"/>
          </p:cNvSpPr>
          <p:nvPr>
            <p:ph type="title"/>
          </p:nvPr>
        </p:nvSpPr>
        <p:spPr>
          <a:xfrm>
            <a:off x="467544" y="116632"/>
            <a:ext cx="8229600" cy="1008112"/>
          </a:xfrm>
        </p:spPr>
        <p:txBody>
          <a:bodyPr>
            <a:noAutofit/>
          </a:bodyPr>
          <a:lstStyle/>
          <a:p>
            <a:r>
              <a:rPr lang="el-GR" sz="3200" b="1" dirty="0" err="1" smtClean="0">
                <a:solidFill>
                  <a:schemeClr val="tx2"/>
                </a:solidFill>
              </a:rPr>
              <a:t>Περιστοματική</a:t>
            </a:r>
            <a:r>
              <a:rPr lang="el-GR" sz="3200" b="1" dirty="0" smtClean="0">
                <a:solidFill>
                  <a:schemeClr val="tx2"/>
                </a:solidFill>
              </a:rPr>
              <a:t> περιοχή</a:t>
            </a:r>
            <a:r>
              <a:rPr lang="en-GB" sz="3200" b="1" dirty="0" smtClean="0">
                <a:solidFill>
                  <a:schemeClr val="tx2"/>
                </a:solidFill>
              </a:rPr>
              <a:t/>
            </a:r>
            <a:br>
              <a:rPr lang="en-GB" sz="3200" b="1" dirty="0" smtClean="0">
                <a:solidFill>
                  <a:schemeClr val="tx2"/>
                </a:solidFill>
              </a:rPr>
            </a:br>
            <a:r>
              <a:rPr lang="el-GR" sz="3200" b="0" dirty="0" smtClean="0">
                <a:solidFill>
                  <a:schemeClr val="tx2"/>
                </a:solidFill>
              </a:rPr>
              <a:t>(παρειές-</a:t>
            </a:r>
            <a:r>
              <a:rPr lang="el-GR" sz="3200" b="0" dirty="0" err="1" smtClean="0">
                <a:solidFill>
                  <a:schemeClr val="tx2"/>
                </a:solidFill>
              </a:rPr>
              <a:t>μάγουλ</a:t>
            </a:r>
            <a:r>
              <a:rPr lang="el-GR" sz="3200" b="0" dirty="0" smtClean="0">
                <a:solidFill>
                  <a:schemeClr val="tx2"/>
                </a:solidFill>
              </a:rPr>
              <a:t>α) </a:t>
            </a:r>
          </a:p>
        </p:txBody>
      </p:sp>
      <p:sp>
        <p:nvSpPr>
          <p:cNvPr id="129027" name="Content Placeholder 5"/>
          <p:cNvSpPr>
            <a:spLocks noGrp="1"/>
          </p:cNvSpPr>
          <p:nvPr>
            <p:ph idx="1"/>
          </p:nvPr>
        </p:nvSpPr>
        <p:spPr>
          <a:xfrm>
            <a:off x="179512" y="1628800"/>
            <a:ext cx="4536504" cy="4896544"/>
          </a:xfrm>
        </p:spPr>
        <p:txBody>
          <a:bodyPr>
            <a:noAutofit/>
          </a:bodyPr>
          <a:lstStyle/>
          <a:p>
            <a:r>
              <a:rPr lang="el-GR" sz="2800" dirty="0" smtClean="0"/>
              <a:t>Οι Παρειές αρχίζουν από τη </a:t>
            </a:r>
            <a:r>
              <a:rPr lang="el-GR" sz="2800" dirty="0" err="1" smtClean="0"/>
              <a:t>ρινοχειλική</a:t>
            </a:r>
            <a:r>
              <a:rPr lang="el-GR" sz="2800" dirty="0" smtClean="0"/>
              <a:t> αύλακα και επεκτείνονται μέχρι το πρόσθιο χείλος του μασητήρα. Καλύπτονται εξωτερικά με δέρμα και εσωτερικά από βλεννογόνο με κύριο υπόστρωμα το </a:t>
            </a:r>
            <a:r>
              <a:rPr lang="el-GR" sz="2800" dirty="0" err="1" smtClean="0"/>
              <a:t>βυκανητή</a:t>
            </a:r>
            <a:r>
              <a:rPr lang="el-GR" sz="2800" dirty="0" smtClean="0"/>
              <a:t> μυ.</a:t>
            </a:r>
          </a:p>
        </p:txBody>
      </p:sp>
      <p:pic>
        <p:nvPicPr>
          <p:cNvPr id="205826" name="Picture 2" descr="File:Chica cachetona.jpg"/>
          <p:cNvPicPr>
            <a:picLocks noChangeAspect="1" noChangeArrowheads="1"/>
          </p:cNvPicPr>
          <p:nvPr/>
        </p:nvPicPr>
        <p:blipFill rotWithShape="1">
          <a:blip r:embed="rId3">
            <a:extLst>
              <a:ext uri="{28A0092B-C50C-407E-A947-70E740481C1C}">
                <a14:useLocalDpi xmlns:a14="http://schemas.microsoft.com/office/drawing/2010/main" val="0"/>
              </a:ext>
            </a:extLst>
          </a:blip>
          <a:srcRect l="4027" t="34322" r="13112" b="-1"/>
          <a:stretch/>
        </p:blipFill>
        <p:spPr bwMode="auto">
          <a:xfrm>
            <a:off x="5004048" y="1789833"/>
            <a:ext cx="3321760" cy="26999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42</a:t>
            </a:fld>
            <a:endParaRPr lang="el-GR"/>
          </a:p>
        </p:txBody>
      </p:sp>
      <p:sp>
        <p:nvSpPr>
          <p:cNvPr id="7" name="Ορθογώνιο 6"/>
          <p:cNvSpPr/>
          <p:nvPr/>
        </p:nvSpPr>
        <p:spPr>
          <a:xfrm>
            <a:off x="5057194" y="4653136"/>
            <a:ext cx="3215467" cy="461665"/>
          </a:xfrm>
          <a:prstGeom prst="rect">
            <a:avLst/>
          </a:prstGeom>
        </p:spPr>
        <p:txBody>
          <a:bodyPr wrap="square">
            <a:spAutoFit/>
          </a:bodyPr>
          <a:lstStyle/>
          <a:p>
            <a:pPr algn="ctr">
              <a:defRPr/>
            </a:pPr>
            <a:r>
              <a:rPr lang="en-US" sz="1200" dirty="0" smtClean="0">
                <a:solidFill>
                  <a:schemeClr val="tx1">
                    <a:lumMod val="75000"/>
                    <a:lumOff val="25000"/>
                  </a:schemeClr>
                </a:solidFill>
                <a:latin typeface="+mn-lt"/>
              </a:rPr>
              <a:t>“</a:t>
            </a:r>
            <a:r>
              <a:rPr lang="en-US" sz="1200" dirty="0">
                <a:latin typeface="+mn-lt"/>
                <a:hlinkClick r:id="rId4"/>
              </a:rPr>
              <a:t>Chica </a:t>
            </a:r>
            <a:r>
              <a:rPr lang="en-US" sz="1200" dirty="0" err="1" smtClean="0">
                <a:latin typeface="+mn-lt"/>
                <a:hlinkClick r:id="rId4"/>
              </a:rPr>
              <a:t>cachetona</a:t>
            </a:r>
            <a:r>
              <a:rPr lang="en-US" sz="1200" dirty="0" smtClean="0">
                <a:solidFill>
                  <a:schemeClr val="tx1">
                    <a:lumMod val="75000"/>
                    <a:lumOff val="25000"/>
                  </a:schemeClr>
                </a:solidFill>
                <a:latin typeface="+mn-lt"/>
              </a:rPr>
              <a:t>”, </a:t>
            </a:r>
            <a:r>
              <a:rPr lang="el-GR" sz="1200" dirty="0">
                <a:solidFill>
                  <a:schemeClr val="tx1">
                    <a:lumMod val="75000"/>
                    <a:lumOff val="25000"/>
                  </a:schemeClr>
                </a:solidFill>
                <a:latin typeface="+mn-lt"/>
              </a:rPr>
              <a:t>από</a:t>
            </a:r>
            <a:r>
              <a:rPr lang="en-US" sz="1200" dirty="0">
                <a:solidFill>
                  <a:schemeClr val="tx1">
                    <a:lumMod val="75000"/>
                    <a:lumOff val="25000"/>
                  </a:schemeClr>
                </a:solidFill>
                <a:latin typeface="+mn-lt"/>
              </a:rPr>
              <a:t> </a:t>
            </a:r>
            <a:r>
              <a:rPr lang="en-US" sz="1200" dirty="0" err="1">
                <a:latin typeface="+mn-lt"/>
                <a:hlinkClick r:id="rId5" tooltip="User:Yupanqui (page does not exist)"/>
              </a:rPr>
              <a:t>Yupanqui</a:t>
            </a:r>
            <a:r>
              <a:rPr lang="en-US" sz="1200" dirty="0" smtClean="0">
                <a:solidFill>
                  <a:schemeClr val="tx1">
                    <a:lumMod val="75000"/>
                    <a:lumOff val="25000"/>
                  </a:schemeClr>
                </a:solidFill>
                <a:latin typeface="+mn-lt"/>
              </a:rPr>
              <a:t> </a:t>
            </a:r>
            <a:r>
              <a:rPr lang="el-GR" sz="1200" dirty="0" err="1">
                <a:solidFill>
                  <a:schemeClr val="tx1">
                    <a:lumMod val="75000"/>
                    <a:lumOff val="25000"/>
                  </a:schemeClr>
                </a:solidFill>
                <a:latin typeface="+mn-lt"/>
              </a:rPr>
              <a:t>διαθέσιμ</a:t>
            </a:r>
            <a:r>
              <a:rPr lang="en-US" sz="1200" dirty="0">
                <a:solidFill>
                  <a:schemeClr val="tx1">
                    <a:lumMod val="75000"/>
                    <a:lumOff val="25000"/>
                  </a:schemeClr>
                </a:solidFill>
                <a:latin typeface="+mn-lt"/>
              </a:rPr>
              <a:t>o</a:t>
            </a:r>
            <a:r>
              <a:rPr lang="el-GR" sz="1200" dirty="0">
                <a:solidFill>
                  <a:schemeClr val="tx1">
                    <a:lumMod val="75000"/>
                    <a:lumOff val="25000"/>
                  </a:schemeClr>
                </a:solidFill>
                <a:latin typeface="+mn-lt"/>
              </a:rPr>
              <a:t> με άδεια </a:t>
            </a:r>
            <a:r>
              <a:rPr lang="en-US" sz="1200" dirty="0">
                <a:solidFill>
                  <a:schemeClr val="tx1">
                    <a:lumMod val="75000"/>
                    <a:lumOff val="25000"/>
                  </a:schemeClr>
                </a:solidFill>
                <a:latin typeface="+mn-lt"/>
                <a:hlinkClick r:id="rId6"/>
              </a:rPr>
              <a:t>CC BY-SA 3.0</a:t>
            </a:r>
            <a:endParaRPr lang="en-US" sz="1200" dirty="0">
              <a:solidFill>
                <a:schemeClr val="tx1">
                  <a:lumMod val="75000"/>
                  <a:lumOff val="25000"/>
                </a:schemeClr>
              </a:solidFill>
              <a:latin typeface="+mn-lt"/>
            </a:endParaRPr>
          </a:p>
        </p:txBody>
      </p:sp>
    </p:spTree>
    <p:extLst>
      <p:ext uri="{BB962C8B-B14F-4D97-AF65-F5344CB8AC3E}">
        <p14:creationId xmlns:p14="http://schemas.microsoft.com/office/powerpoint/2010/main" val="28859526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4"/>
          <p:cNvSpPr>
            <a:spLocks noGrp="1"/>
          </p:cNvSpPr>
          <p:nvPr>
            <p:ph type="title"/>
          </p:nvPr>
        </p:nvSpPr>
        <p:spPr>
          <a:xfrm>
            <a:off x="467544" y="116632"/>
            <a:ext cx="8229600" cy="1008112"/>
          </a:xfrm>
        </p:spPr>
        <p:txBody>
          <a:bodyPr>
            <a:noAutofit/>
          </a:bodyPr>
          <a:lstStyle/>
          <a:p>
            <a:r>
              <a:rPr lang="el-GR" dirty="0" err="1" smtClean="0">
                <a:solidFill>
                  <a:schemeClr val="tx2"/>
                </a:solidFill>
              </a:rPr>
              <a:t>Περιστοματική</a:t>
            </a:r>
            <a:r>
              <a:rPr lang="el-GR" dirty="0" smtClean="0">
                <a:solidFill>
                  <a:schemeClr val="tx2"/>
                </a:solidFill>
              </a:rPr>
              <a:t> περιοχή</a:t>
            </a:r>
            <a:r>
              <a:rPr lang="en-GB" dirty="0" smtClean="0">
                <a:solidFill>
                  <a:schemeClr val="tx2"/>
                </a:solidFill>
              </a:rPr>
              <a:t/>
            </a:r>
            <a:br>
              <a:rPr lang="en-GB" dirty="0" smtClean="0">
                <a:solidFill>
                  <a:schemeClr val="tx2"/>
                </a:solidFill>
              </a:rPr>
            </a:br>
            <a:r>
              <a:rPr lang="el-GR" sz="3000" dirty="0" smtClean="0">
                <a:solidFill>
                  <a:schemeClr val="tx2"/>
                </a:solidFill>
              </a:rPr>
              <a:t>(παρειές-</a:t>
            </a:r>
            <a:r>
              <a:rPr lang="el-GR" sz="3000" dirty="0" err="1" smtClean="0">
                <a:solidFill>
                  <a:schemeClr val="tx2"/>
                </a:solidFill>
              </a:rPr>
              <a:t>μάγουλ</a:t>
            </a:r>
            <a:r>
              <a:rPr lang="el-GR" sz="3000" dirty="0" smtClean="0">
                <a:solidFill>
                  <a:schemeClr val="tx2"/>
                </a:solidFill>
              </a:rPr>
              <a:t>α) </a:t>
            </a:r>
          </a:p>
        </p:txBody>
      </p:sp>
      <p:sp>
        <p:nvSpPr>
          <p:cNvPr id="129027" name="Content Placeholder 5"/>
          <p:cNvSpPr>
            <a:spLocks noGrp="1"/>
          </p:cNvSpPr>
          <p:nvPr>
            <p:ph idx="1"/>
          </p:nvPr>
        </p:nvSpPr>
        <p:spPr>
          <a:xfrm>
            <a:off x="57913" y="1254772"/>
            <a:ext cx="4730111" cy="5472608"/>
          </a:xfrm>
        </p:spPr>
        <p:txBody>
          <a:bodyPr>
            <a:noAutofit/>
          </a:bodyPr>
          <a:lstStyle/>
          <a:p>
            <a:r>
              <a:rPr lang="el-GR" sz="2400" dirty="0" smtClean="0"/>
              <a:t>Οι Παρειές αρχίζουν από τη </a:t>
            </a:r>
            <a:r>
              <a:rPr lang="el-GR" sz="2400" dirty="0" err="1" smtClean="0"/>
              <a:t>ρινοχειλική</a:t>
            </a:r>
            <a:r>
              <a:rPr lang="el-GR" sz="2400" dirty="0" smtClean="0"/>
              <a:t> αύλακα και επεκτείνονται μέχρι το πρόσθιο χείλος του μασητήρα. Καλύπτονται εξωτερικά με δέρμα και εσωτερικά από βλεννογόνο με κύριο υπόστρωμα το </a:t>
            </a:r>
            <a:r>
              <a:rPr lang="el-GR" sz="2400" dirty="0" err="1" smtClean="0"/>
              <a:t>βυκανητή</a:t>
            </a:r>
            <a:r>
              <a:rPr lang="el-GR" sz="2400" dirty="0" smtClean="0"/>
              <a:t> μυ</a:t>
            </a:r>
            <a:r>
              <a:rPr lang="en-US" sz="2400" dirty="0" smtClean="0"/>
              <a:t> (</a:t>
            </a:r>
            <a:r>
              <a:rPr lang="en-US" sz="2400" dirty="0" err="1" smtClean="0"/>
              <a:t>Buccinator</a:t>
            </a:r>
            <a:r>
              <a:rPr lang="en-US" sz="2400" dirty="0" smtClean="0"/>
              <a:t>)</a:t>
            </a:r>
            <a:r>
              <a:rPr lang="el-GR" sz="2400" dirty="0" smtClean="0"/>
              <a:t>.</a:t>
            </a:r>
          </a:p>
          <a:p>
            <a:r>
              <a:rPr lang="el-GR" sz="2400" dirty="0" smtClean="0"/>
              <a:t>Στη γωνία του στόματος, ο </a:t>
            </a:r>
            <a:r>
              <a:rPr lang="el-GR" sz="2400" dirty="0" err="1" smtClean="0"/>
              <a:t>βυκανητής</a:t>
            </a:r>
            <a:r>
              <a:rPr lang="el-GR" sz="2400" dirty="0" smtClean="0"/>
              <a:t> μυς διαπλεγμένος  με τους μυς του σφιγκτήρα δημιουργεί δύο πολύ ισχυρές μυϊκές συναθροίσεις, τους μυϊκούς κόμβους.</a:t>
            </a:r>
          </a:p>
        </p:txBody>
      </p:sp>
      <p:grpSp>
        <p:nvGrpSpPr>
          <p:cNvPr id="8" name="Ομάδα 7"/>
          <p:cNvGrpSpPr/>
          <p:nvPr/>
        </p:nvGrpSpPr>
        <p:grpSpPr>
          <a:xfrm>
            <a:off x="4415675" y="1283508"/>
            <a:ext cx="4728325" cy="3169233"/>
            <a:chOff x="4318041" y="2204864"/>
            <a:chExt cx="4728325" cy="3169233"/>
          </a:xfrm>
        </p:grpSpPr>
        <p:pic>
          <p:nvPicPr>
            <p:cNvPr id="207874" name="Picture 2" descr="File:Sobo 1909 2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204864"/>
              <a:ext cx="4330350" cy="24574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18041" y="5004765"/>
              <a:ext cx="1622111" cy="369332"/>
            </a:xfrm>
            <a:prstGeom prst="rect">
              <a:avLst/>
            </a:prstGeom>
            <a:noFill/>
            <a:ln>
              <a:solidFill>
                <a:schemeClr val="tx1"/>
              </a:solidFill>
            </a:ln>
          </p:spPr>
          <p:txBody>
            <a:bodyPr wrap="none" rtlCol="0">
              <a:spAutoFit/>
            </a:bodyPr>
            <a:lstStyle/>
            <a:p>
              <a:r>
                <a:rPr lang="el-GR" dirty="0" smtClean="0">
                  <a:latin typeface="+mn-lt"/>
                </a:rPr>
                <a:t>Μυϊκός κόμβος</a:t>
              </a:r>
              <a:endParaRPr lang="el-GR" dirty="0">
                <a:latin typeface="+mn-lt"/>
              </a:endParaRPr>
            </a:p>
          </p:txBody>
        </p:sp>
        <p:sp>
          <p:nvSpPr>
            <p:cNvPr id="5" name="Έλλειψη 4"/>
            <p:cNvSpPr/>
            <p:nvPr/>
          </p:nvSpPr>
          <p:spPr>
            <a:xfrm>
              <a:off x="5659556" y="3068960"/>
              <a:ext cx="280596" cy="64807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 name="Ευθύγραμμο βέλος σύνδεσης 6"/>
            <p:cNvCxnSpPr>
              <a:stCxn id="4" idx="0"/>
              <a:endCxn id="5" idx="4"/>
            </p:cNvCxnSpPr>
            <p:nvPr/>
          </p:nvCxnSpPr>
          <p:spPr>
            <a:xfrm flipV="1">
              <a:off x="5129097" y="3717032"/>
              <a:ext cx="670757" cy="128773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43</a:t>
            </a:fld>
            <a:endParaRPr lang="el-GR"/>
          </a:p>
        </p:txBody>
      </p:sp>
      <p:sp>
        <p:nvSpPr>
          <p:cNvPr id="11" name="Rectangle 11"/>
          <p:cNvSpPr/>
          <p:nvPr/>
        </p:nvSpPr>
        <p:spPr>
          <a:xfrm>
            <a:off x="6156176" y="3991076"/>
            <a:ext cx="2736898" cy="461665"/>
          </a:xfrm>
          <a:prstGeom prst="rect">
            <a:avLst/>
          </a:prstGeom>
        </p:spPr>
        <p:txBody>
          <a:bodyPr wrap="square">
            <a:spAutoFit/>
          </a:bodyPr>
          <a:lstStyle/>
          <a:p>
            <a:pPr algn="ctr">
              <a:defRPr/>
            </a:pPr>
            <a:r>
              <a:rPr lang="en-US" sz="1200" dirty="0" smtClean="0">
                <a:solidFill>
                  <a:schemeClr val="tx1">
                    <a:lumMod val="75000"/>
                    <a:lumOff val="25000"/>
                  </a:schemeClr>
                </a:solidFill>
                <a:latin typeface="+mn-lt"/>
              </a:rPr>
              <a:t>“</a:t>
            </a:r>
            <a:r>
              <a:rPr lang="en-US" sz="1200" dirty="0">
                <a:latin typeface="+mn-lt"/>
                <a:hlinkClick r:id="rId4"/>
              </a:rPr>
              <a:t>Sobo 1909 </a:t>
            </a:r>
            <a:r>
              <a:rPr lang="en-US" sz="1200" dirty="0" smtClean="0">
                <a:latin typeface="+mn-lt"/>
                <a:hlinkClick r:id="rId4"/>
              </a:rPr>
              <a:t>263</a:t>
            </a:r>
            <a:r>
              <a:rPr lang="en-US" sz="1200" dirty="0" smtClean="0">
                <a:solidFill>
                  <a:schemeClr val="tx1">
                    <a:lumMod val="75000"/>
                    <a:lumOff val="25000"/>
                  </a:schemeClr>
                </a:solidFill>
                <a:latin typeface="+mn-lt"/>
              </a:rPr>
              <a:t>”, </a:t>
            </a:r>
            <a:r>
              <a:rPr lang="en-US" sz="1200" dirty="0">
                <a:solidFill>
                  <a:schemeClr val="tx1">
                    <a:lumMod val="75000"/>
                    <a:lumOff val="25000"/>
                  </a:schemeClr>
                </a:solidFill>
                <a:latin typeface="+mn-lt"/>
              </a:rPr>
              <a:t> </a:t>
            </a:r>
            <a:r>
              <a:rPr lang="el-GR" sz="1200" dirty="0">
                <a:solidFill>
                  <a:schemeClr val="tx1">
                    <a:lumMod val="75000"/>
                    <a:lumOff val="25000"/>
                  </a:schemeClr>
                </a:solidFill>
                <a:latin typeface="+mn-lt"/>
              </a:rPr>
              <a:t>από </a:t>
            </a:r>
            <a:r>
              <a:rPr lang="en-US" sz="1200" dirty="0" smtClean="0">
                <a:latin typeface="+mn-lt"/>
                <a:hlinkClick r:id="rId5" tooltip="User:CFCF"/>
              </a:rPr>
              <a:t>CFCF</a:t>
            </a:r>
            <a:r>
              <a:rPr lang="el-GR" sz="1200" dirty="0" smtClean="0">
                <a:latin typeface="+mn-lt"/>
              </a:rPr>
              <a:t> </a:t>
            </a:r>
            <a:r>
              <a:rPr lang="el-GR" sz="1200" dirty="0" smtClean="0">
                <a:solidFill>
                  <a:schemeClr val="tx1">
                    <a:lumMod val="75000"/>
                    <a:lumOff val="25000"/>
                  </a:schemeClr>
                </a:solidFill>
                <a:latin typeface="+mn-lt"/>
              </a:rPr>
              <a:t>διαθέσιμο </a:t>
            </a:r>
            <a:r>
              <a:rPr lang="el-GR" sz="1200" dirty="0">
                <a:solidFill>
                  <a:schemeClr val="tx1">
                    <a:lumMod val="75000"/>
                    <a:lumOff val="25000"/>
                  </a:schemeClr>
                </a:solidFill>
                <a:latin typeface="+mn-lt"/>
              </a:rPr>
              <a:t>ως κοινό κτήμα</a:t>
            </a:r>
            <a:endParaRPr lang="en-US" sz="1200" dirty="0">
              <a:latin typeface="+mn-lt"/>
            </a:endParaRPr>
          </a:p>
        </p:txBody>
      </p:sp>
    </p:spTree>
    <p:extLst>
      <p:ext uri="{BB962C8B-B14F-4D97-AF65-F5344CB8AC3E}">
        <p14:creationId xmlns:p14="http://schemas.microsoft.com/office/powerpoint/2010/main" val="32810484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467544" y="116632"/>
            <a:ext cx="8229600" cy="1080120"/>
          </a:xfrm>
        </p:spPr>
        <p:txBody>
          <a:bodyPr anchor="ctr">
            <a:noAutofit/>
          </a:bodyPr>
          <a:lstStyle/>
          <a:p>
            <a:r>
              <a:rPr lang="el-GR" sz="3600" b="1" dirty="0" err="1" smtClean="0">
                <a:solidFill>
                  <a:schemeClr val="tx2"/>
                </a:solidFill>
              </a:rPr>
              <a:t>Περιστοματική</a:t>
            </a:r>
            <a:r>
              <a:rPr lang="el-GR" sz="3600" b="1" dirty="0" smtClean="0">
                <a:solidFill>
                  <a:schemeClr val="tx2"/>
                </a:solidFill>
              </a:rPr>
              <a:t> περιοχή</a:t>
            </a:r>
            <a:br>
              <a:rPr lang="el-GR" sz="3600" b="1" dirty="0" smtClean="0">
                <a:solidFill>
                  <a:schemeClr val="tx2"/>
                </a:solidFill>
              </a:rPr>
            </a:br>
            <a:r>
              <a:rPr lang="el-GR" sz="3600" b="0" dirty="0" smtClean="0">
                <a:solidFill>
                  <a:schemeClr val="tx2"/>
                </a:solidFill>
              </a:rPr>
              <a:t>(χείλη)</a:t>
            </a:r>
          </a:p>
        </p:txBody>
      </p:sp>
      <p:sp>
        <p:nvSpPr>
          <p:cNvPr id="130051" name="Content Placeholder 2"/>
          <p:cNvSpPr>
            <a:spLocks noGrp="1"/>
          </p:cNvSpPr>
          <p:nvPr>
            <p:ph idx="1"/>
          </p:nvPr>
        </p:nvSpPr>
        <p:spPr>
          <a:xfrm>
            <a:off x="251520" y="1340768"/>
            <a:ext cx="4752528" cy="3888432"/>
          </a:xfrm>
        </p:spPr>
        <p:txBody>
          <a:bodyPr>
            <a:noAutofit/>
          </a:bodyPr>
          <a:lstStyle/>
          <a:p>
            <a:pPr>
              <a:lnSpc>
                <a:spcPct val="107000"/>
              </a:lnSpc>
              <a:spcBef>
                <a:spcPts val="1000"/>
              </a:spcBef>
            </a:pPr>
            <a:r>
              <a:rPr lang="el-GR" sz="2100" dirty="0" smtClean="0"/>
              <a:t>Τα χείλη του στόματος, το άνω και κάτω, αποτελούνται από μυς και αδένες και καλύπτονται εξωτερικά από δέρμα εσωτερικά από βλεννογόνο. </a:t>
            </a:r>
          </a:p>
          <a:p>
            <a:pPr>
              <a:lnSpc>
                <a:spcPct val="107000"/>
              </a:lnSpc>
              <a:spcBef>
                <a:spcPts val="1000"/>
              </a:spcBef>
            </a:pPr>
            <a:r>
              <a:rPr lang="el-GR" sz="2100" dirty="0" smtClean="0"/>
              <a:t>Οι μυς των </a:t>
            </a:r>
            <a:r>
              <a:rPr lang="el-GR" sz="2100" dirty="0" err="1" smtClean="0"/>
              <a:t>χειλέων</a:t>
            </a:r>
            <a:r>
              <a:rPr lang="el-GR" sz="2100" dirty="0" smtClean="0"/>
              <a:t> είναι πολλοί , μικροί και ισχυροί, διαφόρων διευθύνσεων  με εκπληκτική ικανότητα αναπαραγωγής κινήσεων ακριβείας.</a:t>
            </a:r>
          </a:p>
        </p:txBody>
      </p:sp>
      <p:pic>
        <p:nvPicPr>
          <p:cNvPr id="208898" name="Picture 2" descr="File:Gray3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484784"/>
            <a:ext cx="4057650" cy="2905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44</a:t>
            </a:fld>
            <a:endParaRPr lang="el-GR"/>
          </a:p>
        </p:txBody>
      </p:sp>
      <p:sp>
        <p:nvSpPr>
          <p:cNvPr id="4" name="Ορθογώνιο 3"/>
          <p:cNvSpPr/>
          <p:nvPr/>
        </p:nvSpPr>
        <p:spPr>
          <a:xfrm>
            <a:off x="226318" y="4941168"/>
            <a:ext cx="8810178" cy="1129733"/>
          </a:xfrm>
          <a:prstGeom prst="rect">
            <a:avLst/>
          </a:prstGeom>
        </p:spPr>
        <p:txBody>
          <a:bodyPr wrap="square">
            <a:spAutoFit/>
          </a:bodyPr>
          <a:lstStyle/>
          <a:p>
            <a:pPr marL="342900" lvl="0" indent="-342900" fontAlgn="auto">
              <a:lnSpc>
                <a:spcPct val="107000"/>
              </a:lnSpc>
              <a:spcBef>
                <a:spcPts val="1000"/>
              </a:spcBef>
              <a:spcAft>
                <a:spcPts val="0"/>
              </a:spcAft>
              <a:buFont typeface="Arial" pitchFamily="34" charset="0"/>
              <a:buChar char="•"/>
            </a:pPr>
            <a:r>
              <a:rPr lang="el-GR" sz="2100" dirty="0">
                <a:solidFill>
                  <a:prstClr val="black"/>
                </a:solidFill>
                <a:latin typeface="Calibri"/>
              </a:rPr>
              <a:t>Μυϊκές ίνες  ερχόμενες επιφανειακά και καταδυόμενες με κυκλοτερή διάταξη στο δέρμα και το βλεννογόνο των </a:t>
            </a:r>
            <a:r>
              <a:rPr lang="el-GR" sz="2100" dirty="0" err="1">
                <a:solidFill>
                  <a:prstClr val="black"/>
                </a:solidFill>
                <a:latin typeface="Calibri"/>
              </a:rPr>
              <a:t>χειλέων</a:t>
            </a:r>
            <a:r>
              <a:rPr lang="el-GR" sz="2100" dirty="0">
                <a:solidFill>
                  <a:prstClr val="black"/>
                </a:solidFill>
                <a:latin typeface="Calibri"/>
              </a:rPr>
              <a:t>  απαρτίζουν τον σφιγκτήρα του στόματος.</a:t>
            </a:r>
          </a:p>
        </p:txBody>
      </p:sp>
      <p:sp>
        <p:nvSpPr>
          <p:cNvPr id="8" name="Rectangle 11"/>
          <p:cNvSpPr/>
          <p:nvPr/>
        </p:nvSpPr>
        <p:spPr>
          <a:xfrm>
            <a:off x="4860032" y="4479503"/>
            <a:ext cx="4057650" cy="276999"/>
          </a:xfrm>
          <a:prstGeom prst="rect">
            <a:avLst/>
          </a:prstGeom>
        </p:spPr>
        <p:txBody>
          <a:bodyPr wrap="square">
            <a:spAutoFit/>
          </a:bodyPr>
          <a:lstStyle/>
          <a:p>
            <a:pPr algn="ctr">
              <a:defRPr/>
            </a:pPr>
            <a:r>
              <a:rPr lang="en-US" sz="1200" dirty="0" smtClean="0">
                <a:solidFill>
                  <a:schemeClr val="tx1">
                    <a:lumMod val="75000"/>
                    <a:lumOff val="25000"/>
                  </a:schemeClr>
                </a:solidFill>
                <a:latin typeface="+mn-lt"/>
              </a:rPr>
              <a:t>“</a:t>
            </a:r>
            <a:r>
              <a:rPr lang="en-US" sz="1200" dirty="0" smtClean="0">
                <a:latin typeface="+mn-lt"/>
                <a:hlinkClick r:id="rId4"/>
              </a:rPr>
              <a:t>Gray381</a:t>
            </a:r>
            <a:r>
              <a:rPr lang="en-US" sz="1200" dirty="0" smtClean="0">
                <a:solidFill>
                  <a:schemeClr val="tx1">
                    <a:lumMod val="75000"/>
                    <a:lumOff val="25000"/>
                  </a:schemeClr>
                </a:solidFill>
                <a:latin typeface="+mn-lt"/>
              </a:rPr>
              <a:t>”, </a:t>
            </a:r>
            <a:r>
              <a:rPr lang="en-US" sz="1200" dirty="0">
                <a:solidFill>
                  <a:schemeClr val="tx1">
                    <a:lumMod val="75000"/>
                    <a:lumOff val="25000"/>
                  </a:schemeClr>
                </a:solidFill>
                <a:latin typeface="+mn-lt"/>
              </a:rPr>
              <a:t> </a:t>
            </a:r>
            <a:r>
              <a:rPr lang="el-GR" sz="1200" dirty="0">
                <a:solidFill>
                  <a:schemeClr val="tx1">
                    <a:lumMod val="75000"/>
                    <a:lumOff val="25000"/>
                  </a:schemeClr>
                </a:solidFill>
                <a:latin typeface="+mn-lt"/>
              </a:rPr>
              <a:t>από </a:t>
            </a:r>
            <a:r>
              <a:rPr lang="en-US" sz="1200" dirty="0" err="1" smtClean="0">
                <a:latin typeface="+mn-lt"/>
                <a:hlinkClick r:id="rId5" tooltip="User:Pngbot"/>
              </a:rPr>
              <a:t>Pngbot</a:t>
            </a:r>
            <a:r>
              <a:rPr lang="el-GR" sz="1200" dirty="0" smtClean="0">
                <a:latin typeface="+mn-lt"/>
              </a:rPr>
              <a:t> </a:t>
            </a:r>
            <a:r>
              <a:rPr lang="el-GR" sz="1200" dirty="0" smtClean="0">
                <a:solidFill>
                  <a:schemeClr val="tx1">
                    <a:lumMod val="75000"/>
                    <a:lumOff val="25000"/>
                  </a:schemeClr>
                </a:solidFill>
                <a:latin typeface="+mn-lt"/>
              </a:rPr>
              <a:t>διαθέσιμο </a:t>
            </a:r>
            <a:r>
              <a:rPr lang="el-GR" sz="1200" dirty="0">
                <a:solidFill>
                  <a:schemeClr val="tx1">
                    <a:lumMod val="75000"/>
                    <a:lumOff val="25000"/>
                  </a:schemeClr>
                </a:solidFill>
                <a:latin typeface="+mn-lt"/>
              </a:rPr>
              <a:t>ως κοινό κτήμα</a:t>
            </a:r>
            <a:endParaRPr lang="en-US" sz="1200" dirty="0">
              <a:latin typeface="+mn-lt"/>
            </a:endParaRPr>
          </a:p>
        </p:txBody>
      </p:sp>
    </p:spTree>
    <p:extLst>
      <p:ext uri="{BB962C8B-B14F-4D97-AF65-F5344CB8AC3E}">
        <p14:creationId xmlns:p14="http://schemas.microsoft.com/office/powerpoint/2010/main" val="42560148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p:txBody>
          <a:bodyPr anchor="t"/>
          <a:lstStyle/>
          <a:p>
            <a:pPr eaLnBrk="1" hangingPunct="1"/>
            <a:r>
              <a:rPr lang="el-GR" sz="3600" b="1" dirty="0" smtClean="0">
                <a:solidFill>
                  <a:schemeClr val="tx2"/>
                </a:solidFill>
              </a:rPr>
              <a:t>Χείλη στοματικής κοιλότητας </a:t>
            </a:r>
            <a:endParaRPr lang="en-US" sz="3000" b="0" dirty="0" smtClean="0">
              <a:solidFill>
                <a:schemeClr val="tx2"/>
              </a:solidFill>
            </a:endParaRPr>
          </a:p>
        </p:txBody>
      </p:sp>
      <p:sp>
        <p:nvSpPr>
          <p:cNvPr id="6" name="Content Placeholder 5"/>
          <p:cNvSpPr>
            <a:spLocks noGrp="1"/>
          </p:cNvSpPr>
          <p:nvPr>
            <p:ph idx="1"/>
          </p:nvPr>
        </p:nvSpPr>
        <p:spPr>
          <a:xfrm>
            <a:off x="395536" y="1267264"/>
            <a:ext cx="4330824" cy="5114064"/>
          </a:xfrm>
        </p:spPr>
        <p:txBody>
          <a:bodyPr anchor="t">
            <a:noAutofit/>
          </a:bodyPr>
          <a:lstStyle/>
          <a:p>
            <a:pPr>
              <a:spcBef>
                <a:spcPts val="1200"/>
              </a:spcBef>
              <a:spcAft>
                <a:spcPts val="600"/>
              </a:spcAft>
            </a:pPr>
            <a:r>
              <a:rPr lang="el-GR" sz="2200" dirty="0" smtClean="0"/>
              <a:t>Εμφανίζουν τρεις επιφάνειες πρόσθια, οπίσθια και το </a:t>
            </a:r>
            <a:r>
              <a:rPr lang="el-GR" sz="2200" dirty="0" err="1" smtClean="0"/>
              <a:t>προχειλίδιο</a:t>
            </a:r>
            <a:r>
              <a:rPr lang="el-GR" sz="2200" dirty="0" smtClean="0"/>
              <a:t> (ερυθρό κράσπεδο).</a:t>
            </a:r>
          </a:p>
          <a:p>
            <a:pPr>
              <a:spcBef>
                <a:spcPts val="1200"/>
              </a:spcBef>
              <a:spcAft>
                <a:spcPts val="600"/>
              </a:spcAft>
            </a:pPr>
            <a:r>
              <a:rPr lang="el-GR" sz="2200" dirty="0" smtClean="0"/>
              <a:t>Η πρόσθια επιφάνεια καλύπτεται από δέρμα και φέρει σμηγματογόνους και ιδρωτοποιούς αδένες.</a:t>
            </a:r>
          </a:p>
        </p:txBody>
      </p:sp>
      <p:pic>
        <p:nvPicPr>
          <p:cNvPr id="22" name="Picture 3" descr="Mouth"/>
          <p:cNvPicPr>
            <a:picLocks noGrp="1" noChangeAspect="1" noChangeArrowheads="1"/>
          </p:cNvPicPr>
          <p:nvPr>
            <p:ph sz="quarter" idx="4294967295"/>
          </p:nvPr>
        </p:nvPicPr>
        <p:blipFill>
          <a:blip r:embed="rId3"/>
          <a:srcRect/>
          <a:stretch>
            <a:fillRect/>
          </a:stretch>
        </p:blipFill>
        <p:spPr bwMode="auto">
          <a:xfrm>
            <a:off x="5396386" y="1973450"/>
            <a:ext cx="3280070" cy="1512168"/>
          </a:xfrm>
          <a:prstGeom prst="rect">
            <a:avLst/>
          </a:prstGeom>
          <a:noFill/>
          <a:ln w="9525">
            <a:solidFill>
              <a:schemeClr val="tx1"/>
            </a:solidFill>
            <a:miter lim="800000"/>
            <a:headEnd/>
            <a:tailEnd/>
          </a:ln>
        </p:spPr>
      </p:pic>
      <p:cxnSp>
        <p:nvCxnSpPr>
          <p:cNvPr id="27" name="Straight Arrow Connector 26"/>
          <p:cNvCxnSpPr>
            <a:stCxn id="38" idx="2"/>
          </p:cNvCxnSpPr>
          <p:nvPr/>
        </p:nvCxnSpPr>
        <p:spPr>
          <a:xfrm>
            <a:off x="6985779" y="1782108"/>
            <a:ext cx="0" cy="1131436"/>
          </a:xfrm>
          <a:prstGeom prst="straightConnector1">
            <a:avLst/>
          </a:prstGeom>
          <a:ln>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38" idx="2"/>
          </p:cNvCxnSpPr>
          <p:nvPr/>
        </p:nvCxnSpPr>
        <p:spPr>
          <a:xfrm>
            <a:off x="6985779" y="1782108"/>
            <a:ext cx="331978" cy="833542"/>
          </a:xfrm>
          <a:prstGeom prst="straightConnector1">
            <a:avLst/>
          </a:prstGeom>
          <a:ln>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014968" y="1412776"/>
            <a:ext cx="1941622" cy="369332"/>
          </a:xfrm>
          <a:prstGeom prst="rect">
            <a:avLst/>
          </a:prstGeom>
          <a:noFill/>
        </p:spPr>
        <p:txBody>
          <a:bodyPr wrap="none" rtlCol="0">
            <a:spAutoFit/>
          </a:bodyPr>
          <a:lstStyle/>
          <a:p>
            <a:pPr algn="ctr"/>
            <a:r>
              <a:rPr lang="el-GR" b="1" dirty="0" smtClean="0">
                <a:latin typeface="+mn-lt"/>
              </a:rPr>
              <a:t>Ερυθρό κράσπεδο</a:t>
            </a:r>
            <a:endParaRPr lang="el-GR" b="1" dirty="0">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45</a:t>
            </a:fld>
            <a:endParaRPr lang="el-GR"/>
          </a:p>
        </p:txBody>
      </p:sp>
      <p:sp>
        <p:nvSpPr>
          <p:cNvPr id="12" name="Rectangle 11"/>
          <p:cNvSpPr/>
          <p:nvPr/>
        </p:nvSpPr>
        <p:spPr>
          <a:xfrm>
            <a:off x="5090024" y="3645023"/>
            <a:ext cx="3791510" cy="276999"/>
          </a:xfrm>
          <a:prstGeom prst="rect">
            <a:avLst/>
          </a:prstGeom>
        </p:spPr>
        <p:txBody>
          <a:bodyPr wrap="square">
            <a:spAutoFit/>
          </a:bodyPr>
          <a:lstStyle/>
          <a:p>
            <a:pPr algn="ctr">
              <a:defRPr/>
            </a:pPr>
            <a:r>
              <a:rPr lang="en-US" sz="1200" dirty="0" smtClean="0">
                <a:solidFill>
                  <a:schemeClr val="tx1">
                    <a:lumMod val="75000"/>
                    <a:lumOff val="25000"/>
                  </a:schemeClr>
                </a:solidFill>
                <a:latin typeface="+mn-lt"/>
              </a:rPr>
              <a:t>“</a:t>
            </a:r>
            <a:r>
              <a:rPr lang="en-US" sz="1200" dirty="0" smtClean="0">
                <a:latin typeface="+mn-lt"/>
                <a:hlinkClick r:id="rId4"/>
              </a:rPr>
              <a:t>Mouth</a:t>
            </a:r>
            <a:r>
              <a:rPr lang="en-US" sz="1200" dirty="0" smtClean="0">
                <a:solidFill>
                  <a:schemeClr val="tx1">
                    <a:lumMod val="75000"/>
                    <a:lumOff val="25000"/>
                  </a:schemeClr>
                </a:solidFill>
                <a:latin typeface="+mn-lt"/>
              </a:rPr>
              <a:t>”, </a:t>
            </a:r>
            <a:r>
              <a:rPr lang="en-US" sz="1200" dirty="0">
                <a:solidFill>
                  <a:schemeClr val="tx1">
                    <a:lumMod val="75000"/>
                    <a:lumOff val="25000"/>
                  </a:schemeClr>
                </a:solidFill>
                <a:latin typeface="+mn-lt"/>
              </a:rPr>
              <a:t> </a:t>
            </a:r>
            <a:r>
              <a:rPr lang="el-GR" sz="1200" dirty="0">
                <a:solidFill>
                  <a:schemeClr val="tx1">
                    <a:lumMod val="75000"/>
                    <a:lumOff val="25000"/>
                  </a:schemeClr>
                </a:solidFill>
                <a:latin typeface="+mn-lt"/>
              </a:rPr>
              <a:t>από </a:t>
            </a:r>
            <a:r>
              <a:rPr lang="en-US" sz="1200" dirty="0" err="1">
                <a:latin typeface="+mn-lt"/>
                <a:hlinkClick r:id="rId5" tooltip="User:ScribeOfTheNile"/>
              </a:rPr>
              <a:t>ScribeOfTheNile</a:t>
            </a:r>
            <a:r>
              <a:rPr lang="el-GR" sz="1200" dirty="0" smtClean="0">
                <a:latin typeface="+mn-lt"/>
              </a:rPr>
              <a:t> </a:t>
            </a:r>
            <a:r>
              <a:rPr lang="el-GR" sz="1200" dirty="0" smtClean="0">
                <a:solidFill>
                  <a:schemeClr val="tx1">
                    <a:lumMod val="75000"/>
                    <a:lumOff val="25000"/>
                  </a:schemeClr>
                </a:solidFill>
                <a:latin typeface="+mn-lt"/>
              </a:rPr>
              <a:t>διαθέσιμο </a:t>
            </a:r>
            <a:r>
              <a:rPr lang="el-GR" sz="1200" dirty="0">
                <a:solidFill>
                  <a:schemeClr val="tx1">
                    <a:lumMod val="75000"/>
                    <a:lumOff val="25000"/>
                  </a:schemeClr>
                </a:solidFill>
                <a:latin typeface="+mn-lt"/>
              </a:rPr>
              <a:t>ως κοινό κτήμα</a:t>
            </a:r>
            <a:endParaRPr lang="en-US" sz="1200" dirty="0">
              <a:latin typeface="+mn-lt"/>
            </a:endParaRPr>
          </a:p>
        </p:txBody>
      </p:sp>
      <p:sp>
        <p:nvSpPr>
          <p:cNvPr id="7" name="Ορθογώνιο 6"/>
          <p:cNvSpPr/>
          <p:nvPr/>
        </p:nvSpPr>
        <p:spPr>
          <a:xfrm>
            <a:off x="395536" y="4365104"/>
            <a:ext cx="8208912" cy="1581972"/>
          </a:xfrm>
          <a:prstGeom prst="rect">
            <a:avLst/>
          </a:prstGeom>
        </p:spPr>
        <p:txBody>
          <a:bodyPr wrap="square">
            <a:spAutoFit/>
          </a:bodyPr>
          <a:lstStyle/>
          <a:p>
            <a:pPr marL="342900" lvl="0" indent="-342900" fontAlgn="auto">
              <a:lnSpc>
                <a:spcPct val="110000"/>
              </a:lnSpc>
              <a:spcBef>
                <a:spcPts val="1200"/>
              </a:spcBef>
              <a:spcAft>
                <a:spcPts val="600"/>
              </a:spcAft>
              <a:buFont typeface="Arial" pitchFamily="34" charset="0"/>
              <a:buChar char="•"/>
            </a:pPr>
            <a:r>
              <a:rPr lang="el-GR" sz="2200" dirty="0">
                <a:solidFill>
                  <a:prstClr val="black"/>
                </a:solidFill>
                <a:latin typeface="Calibri"/>
              </a:rPr>
              <a:t>Η οπίσθια επιφάνεια αντιστοιχεί στα δόντια και φατνιακή απόφυση καλύπτεται από βλεννογόνο που ανακόπτεται προς τα άνω σχηματίζοντας την </a:t>
            </a:r>
            <a:r>
              <a:rPr lang="el-GR" sz="2200" dirty="0" err="1">
                <a:solidFill>
                  <a:prstClr val="black"/>
                </a:solidFill>
                <a:latin typeface="Calibri"/>
              </a:rPr>
              <a:t>φατνιοχειλική</a:t>
            </a:r>
            <a:r>
              <a:rPr lang="el-GR" sz="2200" dirty="0">
                <a:solidFill>
                  <a:prstClr val="black"/>
                </a:solidFill>
                <a:latin typeface="Calibri"/>
              </a:rPr>
              <a:t> αύλακα επί της φατνιακής απόφυσης.</a:t>
            </a:r>
          </a:p>
        </p:txBody>
      </p:sp>
    </p:spTree>
    <p:extLst>
      <p:ext uri="{BB962C8B-B14F-4D97-AF65-F5344CB8AC3E}">
        <p14:creationId xmlns:p14="http://schemas.microsoft.com/office/powerpoint/2010/main" val="14067593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457200" y="0"/>
            <a:ext cx="8229600" cy="1143000"/>
          </a:xfrm>
        </p:spPr>
        <p:txBody>
          <a:bodyPr anchor="ctr">
            <a:normAutofit/>
          </a:bodyPr>
          <a:lstStyle/>
          <a:p>
            <a:r>
              <a:rPr lang="el-GR" sz="3200" b="1" dirty="0">
                <a:solidFill>
                  <a:schemeClr val="tx2"/>
                </a:solidFill>
              </a:rPr>
              <a:t>Χείλη στοματικής κοιλότητας </a:t>
            </a:r>
            <a:endParaRPr lang="en-US" sz="3200" b="1" dirty="0" smtClean="0">
              <a:solidFill>
                <a:schemeClr val="tx2"/>
              </a:solidFill>
            </a:endParaRPr>
          </a:p>
        </p:txBody>
      </p:sp>
      <p:sp>
        <p:nvSpPr>
          <p:cNvPr id="6" name="Content Placeholder 5"/>
          <p:cNvSpPr>
            <a:spLocks noGrp="1"/>
          </p:cNvSpPr>
          <p:nvPr>
            <p:ph idx="1"/>
          </p:nvPr>
        </p:nvSpPr>
        <p:spPr>
          <a:xfrm>
            <a:off x="683568" y="1388282"/>
            <a:ext cx="3826768" cy="4968552"/>
          </a:xfrm>
        </p:spPr>
        <p:txBody>
          <a:bodyPr anchor="t">
            <a:noAutofit/>
          </a:bodyPr>
          <a:lstStyle/>
          <a:p>
            <a:pPr>
              <a:spcBef>
                <a:spcPts val="1200"/>
              </a:spcBef>
              <a:spcAft>
                <a:spcPts val="600"/>
              </a:spcAft>
            </a:pPr>
            <a:r>
              <a:rPr lang="el-GR" sz="2400" dirty="0" smtClean="0"/>
              <a:t>Στο μέσο της οπίσθιας επιφάνειας υπάρχει ο χαλινός του άνω  και κάτω χείλους.</a:t>
            </a:r>
          </a:p>
          <a:p>
            <a:pPr>
              <a:spcBef>
                <a:spcPts val="1200"/>
              </a:spcBef>
              <a:spcAft>
                <a:spcPts val="600"/>
              </a:spcAft>
            </a:pPr>
            <a:endParaRPr lang="el-GR" sz="2400" dirty="0" smtClean="0"/>
          </a:p>
          <a:p>
            <a:pPr>
              <a:spcBef>
                <a:spcPts val="1200"/>
              </a:spcBef>
              <a:spcAft>
                <a:spcPts val="600"/>
              </a:spcAft>
            </a:pPr>
            <a:endParaRPr lang="el-GR" sz="2400" dirty="0"/>
          </a:p>
        </p:txBody>
      </p:sp>
      <p:grpSp>
        <p:nvGrpSpPr>
          <p:cNvPr id="7" name="Ομάδα 6"/>
          <p:cNvGrpSpPr/>
          <p:nvPr/>
        </p:nvGrpSpPr>
        <p:grpSpPr>
          <a:xfrm>
            <a:off x="5076056" y="1124744"/>
            <a:ext cx="3722390" cy="5544616"/>
            <a:chOff x="5580112" y="1124744"/>
            <a:chExt cx="3218334" cy="5202463"/>
          </a:xfrm>
        </p:grpSpPr>
        <p:pic>
          <p:nvPicPr>
            <p:cNvPr id="209922" name="Picture 2" descr="File:Mouth illustration-Otis Archiv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700808"/>
              <a:ext cx="2520280" cy="40043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60232" y="1124744"/>
              <a:ext cx="2138214" cy="369332"/>
            </a:xfrm>
            <a:prstGeom prst="rect">
              <a:avLst/>
            </a:prstGeom>
            <a:noFill/>
          </p:spPr>
          <p:txBody>
            <a:bodyPr wrap="none" rtlCol="0">
              <a:spAutoFit/>
            </a:bodyPr>
            <a:lstStyle/>
            <a:p>
              <a:r>
                <a:rPr lang="el-GR" dirty="0" smtClean="0">
                  <a:latin typeface="+mn-lt"/>
                </a:rPr>
                <a:t>Χαλινός άνω χείλους</a:t>
              </a:r>
              <a:endParaRPr lang="el-GR" dirty="0">
                <a:latin typeface="+mn-lt"/>
              </a:endParaRPr>
            </a:p>
          </p:txBody>
        </p:sp>
        <p:sp>
          <p:nvSpPr>
            <p:cNvPr id="14" name="TextBox 13"/>
            <p:cNvSpPr txBox="1"/>
            <p:nvPr/>
          </p:nvSpPr>
          <p:spPr>
            <a:xfrm>
              <a:off x="6407696" y="5957875"/>
              <a:ext cx="2220673" cy="369332"/>
            </a:xfrm>
            <a:prstGeom prst="rect">
              <a:avLst/>
            </a:prstGeom>
            <a:noFill/>
          </p:spPr>
          <p:txBody>
            <a:bodyPr wrap="none" rtlCol="0">
              <a:spAutoFit/>
            </a:bodyPr>
            <a:lstStyle/>
            <a:p>
              <a:r>
                <a:rPr lang="el-GR" dirty="0" smtClean="0">
                  <a:latin typeface="+mn-lt"/>
                </a:rPr>
                <a:t>Χαλινός κάτω χείλους</a:t>
              </a:r>
              <a:endParaRPr lang="el-GR" dirty="0">
                <a:latin typeface="+mn-lt"/>
              </a:endParaRPr>
            </a:p>
          </p:txBody>
        </p:sp>
        <p:cxnSp>
          <p:nvCxnSpPr>
            <p:cNvPr id="8" name="Ευθύγραμμο βέλος σύνδεσης 7"/>
            <p:cNvCxnSpPr>
              <a:stCxn id="14" idx="0"/>
            </p:cNvCxnSpPr>
            <p:nvPr/>
          </p:nvCxnSpPr>
          <p:spPr>
            <a:xfrm flipH="1" flipV="1">
              <a:off x="6840252" y="5013176"/>
              <a:ext cx="677781" cy="944699"/>
            </a:xfrm>
            <a:prstGeom prst="straightConnector1">
              <a:avLst/>
            </a:prstGeom>
            <a:ln w="190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p:cNvCxnSpPr/>
            <p:nvPr/>
          </p:nvCxnSpPr>
          <p:spPr>
            <a:xfrm flipH="1">
              <a:off x="6840252" y="1494076"/>
              <a:ext cx="978290" cy="782796"/>
            </a:xfrm>
            <a:prstGeom prst="straightConnector1">
              <a:avLst/>
            </a:prstGeom>
            <a:ln w="190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46</a:t>
            </a:fld>
            <a:endParaRPr lang="el-GR"/>
          </a:p>
        </p:txBody>
      </p:sp>
      <p:sp>
        <p:nvSpPr>
          <p:cNvPr id="12" name="Ορθογώνιο 11"/>
          <p:cNvSpPr/>
          <p:nvPr/>
        </p:nvSpPr>
        <p:spPr>
          <a:xfrm>
            <a:off x="1907704" y="5544757"/>
            <a:ext cx="3215467"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Mouth illustration-Otis </a:t>
            </a:r>
            <a:r>
              <a:rPr lang="en-US" sz="1200" dirty="0" smtClean="0">
                <a:latin typeface="+mn-lt"/>
                <a:hlinkClick r:id="rId4"/>
              </a:rPr>
              <a:t>Archives</a:t>
            </a:r>
            <a:r>
              <a:rPr lang="en-US" sz="1200" dirty="0" smtClean="0">
                <a:solidFill>
                  <a:schemeClr val="tx1">
                    <a:lumMod val="75000"/>
                    <a:lumOff val="25000"/>
                  </a:schemeClr>
                </a:solidFill>
                <a:latin typeface="+mn-lt"/>
              </a:rPr>
              <a:t>”, </a:t>
            </a:r>
            <a:r>
              <a:rPr lang="el-GR" sz="1200" dirty="0">
                <a:solidFill>
                  <a:schemeClr val="tx1">
                    <a:lumMod val="75000"/>
                    <a:lumOff val="25000"/>
                  </a:schemeClr>
                </a:solidFill>
                <a:latin typeface="+mn-lt"/>
              </a:rPr>
              <a:t>από</a:t>
            </a:r>
            <a:r>
              <a:rPr lang="en-US" sz="1200" dirty="0">
                <a:solidFill>
                  <a:schemeClr val="tx1">
                    <a:lumMod val="75000"/>
                    <a:lumOff val="25000"/>
                  </a:schemeClr>
                </a:solidFill>
                <a:latin typeface="+mn-lt"/>
              </a:rPr>
              <a:t> </a:t>
            </a:r>
            <a:r>
              <a:rPr lang="en-US" sz="1200" dirty="0">
                <a:latin typeface="+mn-lt"/>
                <a:hlinkClick r:id="rId5" tooltip="User:Flickr upload bot"/>
              </a:rPr>
              <a:t>Flickr upload bot</a:t>
            </a:r>
            <a:r>
              <a:rPr lang="en-US" sz="1200" dirty="0" smtClean="0">
                <a:solidFill>
                  <a:schemeClr val="tx1">
                    <a:lumMod val="75000"/>
                    <a:lumOff val="25000"/>
                  </a:schemeClr>
                </a:solidFill>
                <a:latin typeface="+mn-lt"/>
              </a:rPr>
              <a:t> </a:t>
            </a:r>
            <a:r>
              <a:rPr lang="el-GR" sz="1200" dirty="0" err="1">
                <a:solidFill>
                  <a:schemeClr val="tx1">
                    <a:lumMod val="75000"/>
                    <a:lumOff val="25000"/>
                  </a:schemeClr>
                </a:solidFill>
                <a:latin typeface="+mn-lt"/>
              </a:rPr>
              <a:t>διαθέσιμ</a:t>
            </a:r>
            <a:r>
              <a:rPr lang="en-US" sz="1200" dirty="0">
                <a:solidFill>
                  <a:schemeClr val="tx1">
                    <a:lumMod val="75000"/>
                    <a:lumOff val="25000"/>
                  </a:schemeClr>
                </a:solidFill>
                <a:latin typeface="+mn-lt"/>
              </a:rPr>
              <a:t>o</a:t>
            </a:r>
            <a:r>
              <a:rPr lang="el-GR" sz="1200" dirty="0">
                <a:solidFill>
                  <a:schemeClr val="tx1">
                    <a:lumMod val="75000"/>
                    <a:lumOff val="25000"/>
                  </a:schemeClr>
                </a:solidFill>
                <a:latin typeface="+mn-lt"/>
              </a:rPr>
              <a:t> με άδεια </a:t>
            </a:r>
            <a:r>
              <a:rPr lang="en-US" sz="1200" dirty="0">
                <a:latin typeface="+mn-lt"/>
                <a:hlinkClick r:id="rId6"/>
              </a:rPr>
              <a:t>CC BY 2.0</a:t>
            </a:r>
            <a:endParaRPr lang="en-US" sz="1200" dirty="0">
              <a:latin typeface="+mn-lt"/>
            </a:endParaRPr>
          </a:p>
        </p:txBody>
      </p:sp>
    </p:spTree>
    <p:extLst>
      <p:ext uri="{BB962C8B-B14F-4D97-AF65-F5344CB8AC3E}">
        <p14:creationId xmlns:p14="http://schemas.microsoft.com/office/powerpoint/2010/main" val="10641974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116632"/>
            <a:ext cx="8229600" cy="1143000"/>
          </a:xfrm>
        </p:spPr>
        <p:txBody>
          <a:bodyPr anchor="ctr">
            <a:normAutofit/>
          </a:bodyPr>
          <a:lstStyle/>
          <a:p>
            <a:r>
              <a:rPr lang="el-GR" sz="3200" b="1" dirty="0">
                <a:solidFill>
                  <a:schemeClr val="tx2"/>
                </a:solidFill>
              </a:rPr>
              <a:t>Χείλη στοματικής κοιλότητας </a:t>
            </a:r>
            <a:endParaRPr lang="en-US" sz="3200" b="1" dirty="0" smtClean="0">
              <a:solidFill>
                <a:schemeClr val="tx2"/>
              </a:solidFill>
            </a:endParaRPr>
          </a:p>
        </p:txBody>
      </p:sp>
      <p:sp>
        <p:nvSpPr>
          <p:cNvPr id="131075" name="Text Placeholder 12"/>
          <p:cNvSpPr>
            <a:spLocks noGrp="1"/>
          </p:cNvSpPr>
          <p:nvPr>
            <p:ph idx="1"/>
          </p:nvPr>
        </p:nvSpPr>
        <p:spPr>
          <a:xfrm>
            <a:off x="457200" y="1268760"/>
            <a:ext cx="4508500" cy="5400600"/>
          </a:xfrm>
        </p:spPr>
        <p:txBody>
          <a:bodyPr>
            <a:normAutofit/>
          </a:bodyPr>
          <a:lstStyle/>
          <a:p>
            <a:pPr marL="0" indent="0">
              <a:spcBef>
                <a:spcPts val="600"/>
              </a:spcBef>
              <a:buFont typeface="Arial" charset="0"/>
              <a:buNone/>
            </a:pPr>
            <a:r>
              <a:rPr lang="el-GR" sz="2400" dirty="0" smtClean="0"/>
              <a:t>Ανατομικά στοιχεία περιστοματικής περιοχής που βοηθούν στην αξιολόγηση της αισθητικής του προσώπου και του αισθητικού αποτελέσματος μιας προσθετικής αποκατάστασης είναι</a:t>
            </a:r>
            <a:r>
              <a:rPr lang="en-GB" sz="2400" dirty="0" smtClean="0"/>
              <a:t>:</a:t>
            </a:r>
            <a:endParaRPr lang="el-GR" sz="2400" dirty="0" smtClean="0"/>
          </a:p>
          <a:p>
            <a:r>
              <a:rPr lang="el-GR" sz="2400" dirty="0" smtClean="0"/>
              <a:t>Γωνία του στόματος το σημείο που συναντώνται το άνω και κάτω χείλος.</a:t>
            </a:r>
          </a:p>
          <a:p>
            <a:r>
              <a:rPr lang="el-GR" sz="2400" dirty="0" smtClean="0"/>
              <a:t>Το φίλτρο και φύμα του άνω χείλους για την εντόπιση της οδοντικής μέσης γραμμής   του προσώπου.</a:t>
            </a:r>
          </a:p>
        </p:txBody>
      </p:sp>
      <p:grpSp>
        <p:nvGrpSpPr>
          <p:cNvPr id="4" name="Ομάδα 3"/>
          <p:cNvGrpSpPr/>
          <p:nvPr/>
        </p:nvGrpSpPr>
        <p:grpSpPr>
          <a:xfrm>
            <a:off x="4539705" y="1273718"/>
            <a:ext cx="4305845" cy="2774407"/>
            <a:chOff x="4539705" y="1273718"/>
            <a:chExt cx="4305845" cy="2774407"/>
          </a:xfrm>
        </p:grpSpPr>
        <p:pic>
          <p:nvPicPr>
            <p:cNvPr id="131076" name="Picture 3" descr="Mouth"/>
            <p:cNvPicPr>
              <a:picLocks noChangeAspect="1" noChangeArrowheads="1"/>
            </p:cNvPicPr>
            <p:nvPr/>
          </p:nvPicPr>
          <p:blipFill>
            <a:blip r:embed="rId3"/>
            <a:srcRect/>
            <a:stretch>
              <a:fillRect/>
            </a:stretch>
          </p:blipFill>
          <p:spPr bwMode="auto">
            <a:xfrm>
              <a:off x="5330825" y="2428875"/>
              <a:ext cx="3514725" cy="1619250"/>
            </a:xfrm>
            <a:prstGeom prst="rect">
              <a:avLst/>
            </a:prstGeom>
            <a:noFill/>
            <a:ln w="9525">
              <a:solidFill>
                <a:schemeClr val="tx1"/>
              </a:solidFill>
              <a:miter lim="800000"/>
              <a:headEnd/>
              <a:tailEnd/>
            </a:ln>
          </p:spPr>
        </p:pic>
        <p:sp>
          <p:nvSpPr>
            <p:cNvPr id="131077" name="Line 4"/>
            <p:cNvSpPr>
              <a:spLocks noChangeShapeType="1"/>
            </p:cNvSpPr>
            <p:nvPr/>
          </p:nvSpPr>
          <p:spPr bwMode="auto">
            <a:xfrm flipH="1">
              <a:off x="4916922" y="3214689"/>
              <a:ext cx="666315" cy="430336"/>
            </a:xfrm>
            <a:prstGeom prst="line">
              <a:avLst/>
            </a:prstGeom>
            <a:noFill/>
            <a:ln w="9525">
              <a:solidFill>
                <a:schemeClr val="tx1"/>
              </a:solidFill>
              <a:round/>
              <a:headEnd type="oval" w="med" len="med"/>
              <a:tailEnd type="triangle" w="med" len="med"/>
            </a:ln>
          </p:spPr>
          <p:txBody>
            <a:bodyPr/>
            <a:lstStyle/>
            <a:p>
              <a:endParaRPr lang="el-GR" dirty="0"/>
            </a:p>
          </p:txBody>
        </p:sp>
        <p:sp>
          <p:nvSpPr>
            <p:cNvPr id="131078" name="Line 5"/>
            <p:cNvSpPr>
              <a:spLocks noChangeShapeType="1"/>
            </p:cNvSpPr>
            <p:nvPr/>
          </p:nvSpPr>
          <p:spPr bwMode="auto">
            <a:xfrm flipH="1">
              <a:off x="7026275" y="1643063"/>
              <a:ext cx="46038" cy="1071562"/>
            </a:xfrm>
            <a:prstGeom prst="line">
              <a:avLst/>
            </a:prstGeom>
            <a:noFill/>
            <a:ln w="9525">
              <a:solidFill>
                <a:schemeClr val="tx1"/>
              </a:solidFill>
              <a:round/>
              <a:headEnd type="oval" w="med" len="med"/>
              <a:tailEnd type="triangle" w="med" len="med"/>
            </a:ln>
          </p:spPr>
          <p:txBody>
            <a:bodyPr/>
            <a:lstStyle/>
            <a:p>
              <a:endParaRPr lang="el-GR" dirty="0"/>
            </a:p>
          </p:txBody>
        </p:sp>
        <p:sp>
          <p:nvSpPr>
            <p:cNvPr id="131079" name="Line 6"/>
            <p:cNvSpPr>
              <a:spLocks noChangeShapeType="1"/>
            </p:cNvSpPr>
            <p:nvPr/>
          </p:nvSpPr>
          <p:spPr bwMode="auto">
            <a:xfrm>
              <a:off x="5769830" y="2228062"/>
              <a:ext cx="1302483" cy="772313"/>
            </a:xfrm>
            <a:prstGeom prst="line">
              <a:avLst/>
            </a:prstGeom>
            <a:noFill/>
            <a:ln w="9525">
              <a:solidFill>
                <a:schemeClr val="tx1"/>
              </a:solidFill>
              <a:round/>
              <a:headEnd type="oval" w="med" len="med"/>
              <a:tailEnd type="triangle" w="med" len="med"/>
            </a:ln>
          </p:spPr>
          <p:txBody>
            <a:bodyPr/>
            <a:lstStyle/>
            <a:p>
              <a:endParaRPr lang="el-GR" dirty="0"/>
            </a:p>
          </p:txBody>
        </p:sp>
        <p:sp>
          <p:nvSpPr>
            <p:cNvPr id="129032" name="Text Box 8"/>
            <p:cNvSpPr txBox="1">
              <a:spLocks noChangeArrowheads="1"/>
            </p:cNvSpPr>
            <p:nvPr/>
          </p:nvSpPr>
          <p:spPr bwMode="auto">
            <a:xfrm>
              <a:off x="4539705" y="3595449"/>
              <a:ext cx="754437" cy="369332"/>
            </a:xfrm>
            <a:prstGeom prst="rect">
              <a:avLst/>
            </a:prstGeom>
            <a:noFill/>
            <a:ln w="9525">
              <a:noFill/>
              <a:miter lim="800000"/>
              <a:headEnd/>
              <a:tailEnd/>
            </a:ln>
          </p:spPr>
          <p:txBody>
            <a:bodyPr wrap="none">
              <a:spAutoFit/>
            </a:bodyPr>
            <a:lstStyle/>
            <a:p>
              <a:pPr>
                <a:defRPr/>
              </a:pPr>
              <a:r>
                <a:rPr lang="el-GR" b="1" dirty="0">
                  <a:solidFill>
                    <a:schemeClr val="tx2"/>
                  </a:solidFill>
                  <a:latin typeface="+mn-lt"/>
                </a:rPr>
                <a:t>Γωνία</a:t>
              </a:r>
              <a:endParaRPr lang="en-US" b="1" dirty="0">
                <a:solidFill>
                  <a:schemeClr val="tx2"/>
                </a:solidFill>
                <a:latin typeface="+mn-lt"/>
              </a:endParaRPr>
            </a:p>
          </p:txBody>
        </p:sp>
        <p:sp>
          <p:nvSpPr>
            <p:cNvPr id="129033" name="Text Box 9"/>
            <p:cNvSpPr txBox="1">
              <a:spLocks noChangeArrowheads="1"/>
            </p:cNvSpPr>
            <p:nvPr/>
          </p:nvSpPr>
          <p:spPr bwMode="auto">
            <a:xfrm>
              <a:off x="6270799" y="1273718"/>
              <a:ext cx="1658787" cy="369332"/>
            </a:xfrm>
            <a:prstGeom prst="rect">
              <a:avLst/>
            </a:prstGeom>
            <a:noFill/>
            <a:ln w="9525">
              <a:noFill/>
              <a:miter lim="800000"/>
              <a:headEnd/>
              <a:tailEnd/>
            </a:ln>
          </p:spPr>
          <p:txBody>
            <a:bodyPr wrap="none">
              <a:spAutoFit/>
            </a:bodyPr>
            <a:lstStyle/>
            <a:p>
              <a:pPr>
                <a:defRPr/>
              </a:pPr>
              <a:r>
                <a:rPr lang="el-GR" b="1" dirty="0">
                  <a:solidFill>
                    <a:schemeClr val="tx2"/>
                  </a:solidFill>
                  <a:latin typeface="+mn-lt"/>
                </a:rPr>
                <a:t>Φίλτρο χείλους</a:t>
              </a:r>
              <a:endParaRPr lang="en-US" b="1" dirty="0">
                <a:solidFill>
                  <a:schemeClr val="tx2"/>
                </a:solidFill>
                <a:latin typeface="+mn-lt"/>
              </a:endParaRPr>
            </a:p>
          </p:txBody>
        </p:sp>
        <p:sp>
          <p:nvSpPr>
            <p:cNvPr id="129034" name="Text Box 10"/>
            <p:cNvSpPr txBox="1">
              <a:spLocks noChangeArrowheads="1"/>
            </p:cNvSpPr>
            <p:nvPr/>
          </p:nvSpPr>
          <p:spPr bwMode="auto">
            <a:xfrm>
              <a:off x="4965700" y="1858730"/>
              <a:ext cx="1608261" cy="369332"/>
            </a:xfrm>
            <a:prstGeom prst="rect">
              <a:avLst/>
            </a:prstGeom>
            <a:noFill/>
            <a:ln w="9525">
              <a:noFill/>
              <a:miter lim="800000"/>
              <a:headEnd/>
              <a:tailEnd/>
            </a:ln>
          </p:spPr>
          <p:txBody>
            <a:bodyPr wrap="none">
              <a:spAutoFit/>
            </a:bodyPr>
            <a:lstStyle/>
            <a:p>
              <a:pPr>
                <a:defRPr/>
              </a:pPr>
              <a:r>
                <a:rPr lang="el-GR" b="1" dirty="0">
                  <a:solidFill>
                    <a:schemeClr val="tx2"/>
                  </a:solidFill>
                  <a:latin typeface="+mn-lt"/>
                </a:rPr>
                <a:t>Φύμα φίλτρου</a:t>
              </a:r>
              <a:endParaRPr lang="en-US" b="1" dirty="0">
                <a:solidFill>
                  <a:schemeClr val="tx2"/>
                </a:solidFill>
                <a:latin typeface="+mn-lt"/>
              </a:endParaRPr>
            </a:p>
          </p:txBody>
        </p:sp>
      </p:gr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47</a:t>
            </a:fld>
            <a:endParaRPr lang="el-GR"/>
          </a:p>
        </p:txBody>
      </p:sp>
      <p:sp>
        <p:nvSpPr>
          <p:cNvPr id="13" name="Rectangle 11"/>
          <p:cNvSpPr/>
          <p:nvPr/>
        </p:nvSpPr>
        <p:spPr>
          <a:xfrm>
            <a:off x="5153539" y="4160113"/>
            <a:ext cx="3791510" cy="276999"/>
          </a:xfrm>
          <a:prstGeom prst="rect">
            <a:avLst/>
          </a:prstGeom>
        </p:spPr>
        <p:txBody>
          <a:bodyPr wrap="square">
            <a:spAutoFit/>
          </a:bodyPr>
          <a:lstStyle/>
          <a:p>
            <a:pPr algn="ctr">
              <a:defRPr/>
            </a:pPr>
            <a:r>
              <a:rPr lang="en-US" sz="1200" dirty="0" smtClean="0">
                <a:solidFill>
                  <a:schemeClr val="tx1">
                    <a:lumMod val="75000"/>
                    <a:lumOff val="25000"/>
                  </a:schemeClr>
                </a:solidFill>
                <a:latin typeface="+mn-lt"/>
              </a:rPr>
              <a:t>“</a:t>
            </a:r>
            <a:r>
              <a:rPr lang="en-US" sz="1200" dirty="0" smtClean="0">
                <a:latin typeface="+mn-lt"/>
                <a:hlinkClick r:id="rId4"/>
              </a:rPr>
              <a:t>Mouth</a:t>
            </a:r>
            <a:r>
              <a:rPr lang="en-US" sz="1200" dirty="0" smtClean="0">
                <a:solidFill>
                  <a:schemeClr val="tx1">
                    <a:lumMod val="75000"/>
                    <a:lumOff val="25000"/>
                  </a:schemeClr>
                </a:solidFill>
                <a:latin typeface="+mn-lt"/>
              </a:rPr>
              <a:t>”, </a:t>
            </a:r>
            <a:r>
              <a:rPr lang="en-US" sz="1200" dirty="0">
                <a:solidFill>
                  <a:schemeClr val="tx1">
                    <a:lumMod val="75000"/>
                    <a:lumOff val="25000"/>
                  </a:schemeClr>
                </a:solidFill>
                <a:latin typeface="+mn-lt"/>
              </a:rPr>
              <a:t> </a:t>
            </a:r>
            <a:r>
              <a:rPr lang="el-GR" sz="1200" dirty="0">
                <a:solidFill>
                  <a:schemeClr val="tx1">
                    <a:lumMod val="75000"/>
                    <a:lumOff val="25000"/>
                  </a:schemeClr>
                </a:solidFill>
                <a:latin typeface="+mn-lt"/>
              </a:rPr>
              <a:t>από </a:t>
            </a:r>
            <a:r>
              <a:rPr lang="en-US" sz="1200" dirty="0" err="1">
                <a:latin typeface="+mn-lt"/>
                <a:hlinkClick r:id="rId5" tooltip="User:ScribeOfTheNile"/>
              </a:rPr>
              <a:t>ScribeOfTheNile</a:t>
            </a:r>
            <a:r>
              <a:rPr lang="el-GR" sz="1200" dirty="0" smtClean="0">
                <a:latin typeface="+mn-lt"/>
              </a:rPr>
              <a:t> </a:t>
            </a:r>
            <a:r>
              <a:rPr lang="el-GR" sz="1200" dirty="0" smtClean="0">
                <a:solidFill>
                  <a:schemeClr val="tx1">
                    <a:lumMod val="75000"/>
                    <a:lumOff val="25000"/>
                  </a:schemeClr>
                </a:solidFill>
                <a:latin typeface="+mn-lt"/>
              </a:rPr>
              <a:t>διαθέσιμο </a:t>
            </a:r>
            <a:r>
              <a:rPr lang="el-GR" sz="1200" dirty="0">
                <a:solidFill>
                  <a:schemeClr val="tx1">
                    <a:lumMod val="75000"/>
                    <a:lumOff val="25000"/>
                  </a:schemeClr>
                </a:solidFill>
                <a:latin typeface="+mn-lt"/>
              </a:rPr>
              <a:t>ως κοινό κτήμα</a:t>
            </a:r>
            <a:endParaRPr lang="en-US" sz="1200" dirty="0">
              <a:latin typeface="+mn-lt"/>
            </a:endParaRPr>
          </a:p>
        </p:txBody>
      </p:sp>
    </p:spTree>
    <p:extLst>
      <p:ext uri="{BB962C8B-B14F-4D97-AF65-F5344CB8AC3E}">
        <p14:creationId xmlns:p14="http://schemas.microsoft.com/office/powerpoint/2010/main" val="35547192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67544" y="116632"/>
            <a:ext cx="8229600" cy="1008112"/>
          </a:xfrm>
        </p:spPr>
        <p:txBody>
          <a:bodyPr anchor="ctr">
            <a:noAutofit/>
          </a:bodyPr>
          <a:lstStyle/>
          <a:p>
            <a:r>
              <a:rPr lang="el-GR" b="1" dirty="0" smtClean="0">
                <a:solidFill>
                  <a:schemeClr val="tx2"/>
                </a:solidFill>
              </a:rPr>
              <a:t>Στοματική κοιλότητα</a:t>
            </a:r>
            <a:br>
              <a:rPr lang="el-GR" b="1" dirty="0" smtClean="0">
                <a:solidFill>
                  <a:schemeClr val="tx2"/>
                </a:solidFill>
              </a:rPr>
            </a:br>
            <a:r>
              <a:rPr lang="en-GB" sz="3000" b="0" dirty="0" smtClean="0">
                <a:solidFill>
                  <a:schemeClr val="tx2"/>
                </a:solidFill>
              </a:rPr>
              <a:t>(oral cavity)</a:t>
            </a:r>
            <a:endParaRPr lang="el-GR" sz="3000" b="0" dirty="0" smtClean="0">
              <a:solidFill>
                <a:schemeClr val="tx2"/>
              </a:solidFill>
            </a:endParaRPr>
          </a:p>
        </p:txBody>
      </p:sp>
      <p:sp>
        <p:nvSpPr>
          <p:cNvPr id="9" name="Text Placeholder 8"/>
          <p:cNvSpPr>
            <a:spLocks noGrp="1"/>
          </p:cNvSpPr>
          <p:nvPr>
            <p:ph idx="1"/>
          </p:nvPr>
        </p:nvSpPr>
        <p:spPr>
          <a:xfrm>
            <a:off x="457200" y="1412776"/>
            <a:ext cx="4690864" cy="4968552"/>
          </a:xfrm>
        </p:spPr>
        <p:txBody>
          <a:bodyPr>
            <a:noAutofit/>
          </a:bodyPr>
          <a:lstStyle/>
          <a:p>
            <a:r>
              <a:rPr lang="el-GR" sz="2400" dirty="0" smtClean="0"/>
              <a:t>Η στοματική κοιλότητα αποτελεί την αρχή του πεπτικού σωλήνα, από εμπρός αφορίζεται από τα χείλη και τούς οδοντικούς φραγμούς ενώ προς τα πίσω μεταπίπτει στον φάρυγγα.</a:t>
            </a:r>
          </a:p>
          <a:p>
            <a:r>
              <a:rPr lang="el-GR" sz="2400" dirty="0" smtClean="0"/>
              <a:t>Χωρίζεται σε δύο άνισα μέρη το πρόσθιο που καλείται </a:t>
            </a:r>
            <a:r>
              <a:rPr lang="el-GR" sz="2400" b="1" dirty="0" err="1" smtClean="0">
                <a:solidFill>
                  <a:srgbClr val="004A82"/>
                </a:solidFill>
              </a:rPr>
              <a:t>προστόμιο</a:t>
            </a:r>
            <a:r>
              <a:rPr lang="el-GR" sz="2400" b="1" dirty="0" smtClean="0">
                <a:solidFill>
                  <a:srgbClr val="004A82"/>
                </a:solidFill>
              </a:rPr>
              <a:t> </a:t>
            </a:r>
            <a:r>
              <a:rPr lang="el-GR" sz="2400" dirty="0" smtClean="0"/>
              <a:t>και το οπίσθιο που είναι μεγαλύτερο και καλείται </a:t>
            </a:r>
            <a:r>
              <a:rPr lang="el-GR" sz="2400" b="1" dirty="0" smtClean="0">
                <a:solidFill>
                  <a:srgbClr val="004A82"/>
                </a:solidFill>
              </a:rPr>
              <a:t>κύρια στοματική κοιλότητα.</a:t>
            </a:r>
            <a:endParaRPr lang="en-GB" sz="2400" b="1" dirty="0" smtClean="0">
              <a:solidFill>
                <a:srgbClr val="004A82"/>
              </a:solidFill>
            </a:endParaRPr>
          </a:p>
          <a:p>
            <a:endParaRPr lang="el-GR" sz="2400" dirty="0"/>
          </a:p>
        </p:txBody>
      </p:sp>
      <p:pic>
        <p:nvPicPr>
          <p:cNvPr id="212994" name="Picture 2" descr="File:Amigda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529315"/>
            <a:ext cx="3384376" cy="33398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48</a:t>
            </a:fld>
            <a:endParaRPr lang="el-GR"/>
          </a:p>
        </p:txBody>
      </p:sp>
      <p:sp>
        <p:nvSpPr>
          <p:cNvPr id="7" name="Ορθογώνιο 6"/>
          <p:cNvSpPr/>
          <p:nvPr/>
        </p:nvSpPr>
        <p:spPr>
          <a:xfrm>
            <a:off x="5766355" y="5013176"/>
            <a:ext cx="2579842"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latin typeface="+mn-lt"/>
                <a:hlinkClick r:id="rId4"/>
              </a:rPr>
              <a:t>Amigdalas</a:t>
            </a:r>
            <a:r>
              <a:rPr lang="en-US" sz="1200" dirty="0" smtClean="0">
                <a:solidFill>
                  <a:schemeClr val="tx1">
                    <a:lumMod val="75000"/>
                    <a:lumOff val="25000"/>
                  </a:schemeClr>
                </a:solidFill>
                <a:latin typeface="+mn-lt"/>
              </a:rPr>
              <a:t>”, </a:t>
            </a:r>
            <a:r>
              <a:rPr lang="el-GR" sz="1200" dirty="0">
                <a:solidFill>
                  <a:schemeClr val="tx1">
                    <a:lumMod val="75000"/>
                    <a:lumOff val="25000"/>
                  </a:schemeClr>
                </a:solidFill>
                <a:latin typeface="+mn-lt"/>
              </a:rPr>
              <a:t>από</a:t>
            </a:r>
            <a:r>
              <a:rPr lang="en-US" sz="1200" dirty="0">
                <a:solidFill>
                  <a:schemeClr val="tx1">
                    <a:lumMod val="75000"/>
                    <a:lumOff val="25000"/>
                  </a:schemeClr>
                </a:solidFill>
                <a:latin typeface="+mn-lt"/>
              </a:rPr>
              <a:t> </a:t>
            </a:r>
            <a:r>
              <a:rPr lang="en-US" sz="1200" dirty="0">
                <a:latin typeface="+mn-lt"/>
                <a:hlinkClick r:id="rId5" tooltip="User:Enigma51"/>
              </a:rPr>
              <a:t>Enigma51</a:t>
            </a:r>
            <a:r>
              <a:rPr lang="en-US" sz="1200" dirty="0" smtClean="0">
                <a:solidFill>
                  <a:schemeClr val="tx1">
                    <a:lumMod val="75000"/>
                    <a:lumOff val="25000"/>
                  </a:schemeClr>
                </a:solidFill>
                <a:latin typeface="+mn-lt"/>
              </a:rPr>
              <a:t> </a:t>
            </a:r>
            <a:r>
              <a:rPr lang="el-GR" sz="1200" dirty="0" err="1">
                <a:solidFill>
                  <a:schemeClr val="tx1">
                    <a:lumMod val="75000"/>
                    <a:lumOff val="25000"/>
                  </a:schemeClr>
                </a:solidFill>
                <a:latin typeface="+mn-lt"/>
              </a:rPr>
              <a:t>διαθέσιμ</a:t>
            </a:r>
            <a:r>
              <a:rPr lang="en-US" sz="1200" dirty="0">
                <a:solidFill>
                  <a:schemeClr val="tx1">
                    <a:lumMod val="75000"/>
                    <a:lumOff val="25000"/>
                  </a:schemeClr>
                </a:solidFill>
                <a:latin typeface="+mn-lt"/>
              </a:rPr>
              <a:t>o</a:t>
            </a:r>
            <a:r>
              <a:rPr lang="el-GR" sz="1200" dirty="0">
                <a:solidFill>
                  <a:schemeClr val="tx1">
                    <a:lumMod val="75000"/>
                    <a:lumOff val="25000"/>
                  </a:schemeClr>
                </a:solidFill>
                <a:latin typeface="+mn-lt"/>
              </a:rPr>
              <a:t> με άδεια </a:t>
            </a:r>
            <a:r>
              <a:rPr lang="en-US" sz="1200" dirty="0">
                <a:latin typeface="+mn-lt"/>
                <a:hlinkClick r:id="rId6"/>
              </a:rPr>
              <a:t>CC BY 3.0</a:t>
            </a:r>
            <a:endParaRPr lang="en-US" sz="1200" dirty="0">
              <a:latin typeface="+mn-lt"/>
            </a:endParaRPr>
          </a:p>
        </p:txBody>
      </p:sp>
    </p:spTree>
    <p:extLst>
      <p:ext uri="{BB962C8B-B14F-4D97-AF65-F5344CB8AC3E}">
        <p14:creationId xmlns:p14="http://schemas.microsoft.com/office/powerpoint/2010/main" val="7948132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467544" y="116632"/>
            <a:ext cx="8229600" cy="1008112"/>
          </a:xfrm>
        </p:spPr>
        <p:txBody>
          <a:bodyPr anchor="ctr">
            <a:normAutofit fontScale="90000"/>
          </a:bodyPr>
          <a:lstStyle/>
          <a:p>
            <a:r>
              <a:rPr lang="el-GR" sz="4000" b="1" dirty="0" smtClean="0">
                <a:solidFill>
                  <a:schemeClr val="tx2"/>
                </a:solidFill>
              </a:rPr>
              <a:t>Κύρια Στοματική κοιλότητα</a:t>
            </a:r>
            <a:r>
              <a:rPr lang="el-GR" b="1" dirty="0" smtClean="0">
                <a:solidFill>
                  <a:schemeClr val="tx2"/>
                </a:solidFill>
              </a:rPr>
              <a:t/>
            </a:r>
            <a:br>
              <a:rPr lang="el-GR" b="1" dirty="0" smtClean="0">
                <a:solidFill>
                  <a:schemeClr val="tx2"/>
                </a:solidFill>
              </a:rPr>
            </a:br>
            <a:r>
              <a:rPr lang="el-GR" sz="3300" b="0" dirty="0" smtClean="0">
                <a:solidFill>
                  <a:schemeClr val="tx2"/>
                </a:solidFill>
              </a:rPr>
              <a:t>(ανατομικά στοιχεία)</a:t>
            </a:r>
            <a:endParaRPr lang="el-GR" dirty="0" smtClean="0">
              <a:solidFill>
                <a:schemeClr val="tx2"/>
              </a:solidFill>
            </a:endParaRPr>
          </a:p>
        </p:txBody>
      </p:sp>
      <p:sp>
        <p:nvSpPr>
          <p:cNvPr id="3" name="Text Placeholder 2"/>
          <p:cNvSpPr>
            <a:spLocks noGrp="1"/>
          </p:cNvSpPr>
          <p:nvPr>
            <p:ph idx="1"/>
          </p:nvPr>
        </p:nvSpPr>
        <p:spPr>
          <a:xfrm>
            <a:off x="179512" y="1484784"/>
            <a:ext cx="3790765" cy="4686907"/>
          </a:xfrm>
        </p:spPr>
        <p:txBody>
          <a:bodyPr anchor="t">
            <a:normAutofit/>
          </a:bodyPr>
          <a:lstStyle/>
          <a:p>
            <a:pPr>
              <a:lnSpc>
                <a:spcPct val="112000"/>
              </a:lnSpc>
              <a:defRPr/>
            </a:pPr>
            <a:r>
              <a:rPr lang="el-GR" sz="2400" dirty="0" smtClean="0"/>
              <a:t>Δόντια και περιβάλλοντες ιστοί.</a:t>
            </a:r>
          </a:p>
          <a:p>
            <a:pPr>
              <a:lnSpc>
                <a:spcPct val="112000"/>
              </a:lnSpc>
              <a:defRPr/>
            </a:pPr>
            <a:r>
              <a:rPr lang="el-GR" sz="2400" dirty="0" smtClean="0"/>
              <a:t>Φατνιακές αποφύσεις.</a:t>
            </a:r>
          </a:p>
          <a:p>
            <a:pPr>
              <a:lnSpc>
                <a:spcPct val="112000"/>
              </a:lnSpc>
              <a:defRPr/>
            </a:pPr>
            <a:r>
              <a:rPr lang="el-GR" sz="2400" dirty="0" smtClean="0"/>
              <a:t>Υπερώα (σκληρή και μαλθακή).</a:t>
            </a:r>
          </a:p>
          <a:p>
            <a:pPr>
              <a:lnSpc>
                <a:spcPct val="112000"/>
              </a:lnSpc>
              <a:defRPr/>
            </a:pPr>
            <a:r>
              <a:rPr lang="el-GR" sz="2400" dirty="0" smtClean="0"/>
              <a:t>Έδαφος του στόματος.</a:t>
            </a:r>
          </a:p>
          <a:p>
            <a:pPr>
              <a:lnSpc>
                <a:spcPct val="112000"/>
              </a:lnSpc>
              <a:defRPr/>
            </a:pPr>
            <a:r>
              <a:rPr lang="el-GR" sz="2400" dirty="0" smtClean="0"/>
              <a:t>Γλώσσα.</a:t>
            </a:r>
          </a:p>
        </p:txBody>
      </p:sp>
      <p:grpSp>
        <p:nvGrpSpPr>
          <p:cNvPr id="11" name="Ομάδα 10"/>
          <p:cNvGrpSpPr/>
          <p:nvPr/>
        </p:nvGrpSpPr>
        <p:grpSpPr>
          <a:xfrm>
            <a:off x="3851920" y="1516142"/>
            <a:ext cx="5246191" cy="3698776"/>
            <a:chOff x="4006328" y="1700808"/>
            <a:chExt cx="5246191" cy="3698776"/>
          </a:xfrm>
        </p:grpSpPr>
        <p:pic>
          <p:nvPicPr>
            <p:cNvPr id="215042" name="Picture 2" descr="File:Blausen 0653 MouthAnatom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0584" y="1700808"/>
              <a:ext cx="4931701" cy="3698776"/>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4067944" y="2564904"/>
              <a:ext cx="1080119" cy="646331"/>
            </a:xfrm>
            <a:prstGeom prst="rect">
              <a:avLst/>
            </a:prstGeom>
            <a:solidFill>
              <a:schemeClr val="bg1"/>
            </a:solidFill>
            <a:ln>
              <a:solidFill>
                <a:schemeClr val="tx1"/>
              </a:solidFill>
            </a:ln>
          </p:spPr>
          <p:txBody>
            <a:bodyPr wrap="square">
              <a:spAutoFit/>
            </a:bodyPr>
            <a:lstStyle/>
            <a:p>
              <a:r>
                <a:rPr lang="el-GR" dirty="0">
                  <a:latin typeface="+mn-lt"/>
                </a:rPr>
                <a:t>σκληρή υπερώα</a:t>
              </a:r>
            </a:p>
          </p:txBody>
        </p:sp>
        <p:sp>
          <p:nvSpPr>
            <p:cNvPr id="5" name="Ορθογώνιο 4"/>
            <p:cNvSpPr/>
            <p:nvPr/>
          </p:nvSpPr>
          <p:spPr>
            <a:xfrm>
              <a:off x="7740352" y="4365104"/>
              <a:ext cx="804966" cy="369332"/>
            </a:xfrm>
            <a:prstGeom prst="rect">
              <a:avLst/>
            </a:prstGeom>
            <a:solidFill>
              <a:schemeClr val="bg1"/>
            </a:solidFill>
            <a:ln>
              <a:solidFill>
                <a:schemeClr val="tx1"/>
              </a:solidFill>
            </a:ln>
          </p:spPr>
          <p:txBody>
            <a:bodyPr wrap="square">
              <a:spAutoFit/>
            </a:bodyPr>
            <a:lstStyle/>
            <a:p>
              <a:pPr algn="ctr"/>
              <a:r>
                <a:rPr lang="el-GR" dirty="0">
                  <a:latin typeface="+mn-lt"/>
                </a:rPr>
                <a:t>ούλα</a:t>
              </a:r>
            </a:p>
          </p:txBody>
        </p:sp>
        <p:sp>
          <p:nvSpPr>
            <p:cNvPr id="6" name="Ορθογώνιο 5"/>
            <p:cNvSpPr/>
            <p:nvPr/>
          </p:nvSpPr>
          <p:spPr>
            <a:xfrm>
              <a:off x="4006328" y="3365530"/>
              <a:ext cx="1285751" cy="646331"/>
            </a:xfrm>
            <a:prstGeom prst="rect">
              <a:avLst/>
            </a:prstGeom>
            <a:solidFill>
              <a:schemeClr val="bg1"/>
            </a:solidFill>
            <a:ln>
              <a:solidFill>
                <a:schemeClr val="tx1"/>
              </a:solidFill>
            </a:ln>
          </p:spPr>
          <p:txBody>
            <a:bodyPr wrap="square">
              <a:spAutoFit/>
            </a:bodyPr>
            <a:lstStyle/>
            <a:p>
              <a:r>
                <a:rPr lang="el-GR" dirty="0" smtClean="0">
                  <a:latin typeface="+mn-lt"/>
                </a:rPr>
                <a:t>Παρίσθμια αμυγδαλή</a:t>
              </a:r>
              <a:endParaRPr lang="el-GR" dirty="0">
                <a:latin typeface="+mn-lt"/>
              </a:endParaRPr>
            </a:p>
          </p:txBody>
        </p:sp>
        <p:sp>
          <p:nvSpPr>
            <p:cNvPr id="7" name="Ορθογώνιο 6"/>
            <p:cNvSpPr/>
            <p:nvPr/>
          </p:nvSpPr>
          <p:spPr>
            <a:xfrm>
              <a:off x="4220584" y="4088105"/>
              <a:ext cx="1215974" cy="923330"/>
            </a:xfrm>
            <a:prstGeom prst="rect">
              <a:avLst/>
            </a:prstGeom>
            <a:solidFill>
              <a:schemeClr val="bg1"/>
            </a:solidFill>
            <a:ln>
              <a:solidFill>
                <a:schemeClr val="tx1"/>
              </a:solidFill>
            </a:ln>
          </p:spPr>
          <p:txBody>
            <a:bodyPr wrap="none" anchor="ctr">
              <a:spAutoFit/>
            </a:bodyPr>
            <a:lstStyle/>
            <a:p>
              <a:endParaRPr lang="en-US" dirty="0" smtClean="0">
                <a:latin typeface="+mn-lt"/>
              </a:endParaRPr>
            </a:p>
            <a:p>
              <a:r>
                <a:rPr lang="el-GR" dirty="0" err="1" smtClean="0">
                  <a:latin typeface="+mn-lt"/>
                </a:rPr>
                <a:t>Προστόμιο</a:t>
              </a:r>
              <a:endParaRPr lang="en-US" dirty="0" smtClean="0">
                <a:latin typeface="+mn-lt"/>
              </a:endParaRPr>
            </a:p>
            <a:p>
              <a:endParaRPr lang="el-GR" dirty="0">
                <a:latin typeface="+mn-lt"/>
              </a:endParaRPr>
            </a:p>
          </p:txBody>
        </p:sp>
        <p:sp>
          <p:nvSpPr>
            <p:cNvPr id="8" name="Ορθογώνιο 7"/>
            <p:cNvSpPr/>
            <p:nvPr/>
          </p:nvSpPr>
          <p:spPr>
            <a:xfrm>
              <a:off x="8047757" y="3903439"/>
              <a:ext cx="924677" cy="369332"/>
            </a:xfrm>
            <a:prstGeom prst="rect">
              <a:avLst/>
            </a:prstGeom>
            <a:solidFill>
              <a:schemeClr val="bg1"/>
            </a:solidFill>
            <a:ln>
              <a:solidFill>
                <a:schemeClr val="tx1"/>
              </a:solidFill>
            </a:ln>
          </p:spPr>
          <p:txBody>
            <a:bodyPr wrap="none">
              <a:spAutoFit/>
            </a:bodyPr>
            <a:lstStyle/>
            <a:p>
              <a:r>
                <a:rPr lang="el-GR" dirty="0">
                  <a:latin typeface="+mn-lt"/>
                </a:rPr>
                <a:t>γλώσσα</a:t>
              </a:r>
            </a:p>
          </p:txBody>
        </p:sp>
        <p:sp>
          <p:nvSpPr>
            <p:cNvPr id="9" name="Ορθογώνιο 8"/>
            <p:cNvSpPr/>
            <p:nvPr/>
          </p:nvSpPr>
          <p:spPr>
            <a:xfrm>
              <a:off x="8073500" y="3284984"/>
              <a:ext cx="1030667" cy="369332"/>
            </a:xfrm>
            <a:prstGeom prst="rect">
              <a:avLst/>
            </a:prstGeom>
            <a:solidFill>
              <a:schemeClr val="bg1"/>
            </a:solidFill>
            <a:ln>
              <a:solidFill>
                <a:schemeClr val="tx1"/>
              </a:solidFill>
            </a:ln>
          </p:spPr>
          <p:txBody>
            <a:bodyPr wrap="none">
              <a:spAutoFit/>
            </a:bodyPr>
            <a:lstStyle/>
            <a:p>
              <a:r>
                <a:rPr lang="el-GR" dirty="0">
                  <a:latin typeface="+mn-lt"/>
                </a:rPr>
                <a:t>σταφυλή</a:t>
              </a:r>
            </a:p>
          </p:txBody>
        </p:sp>
        <p:sp>
          <p:nvSpPr>
            <p:cNvPr id="10" name="Ορθογώνιο 9"/>
            <p:cNvSpPr/>
            <p:nvPr/>
          </p:nvSpPr>
          <p:spPr>
            <a:xfrm>
              <a:off x="8047756" y="2494637"/>
              <a:ext cx="1204763" cy="646331"/>
            </a:xfrm>
            <a:prstGeom prst="rect">
              <a:avLst/>
            </a:prstGeom>
            <a:solidFill>
              <a:schemeClr val="bg1"/>
            </a:solidFill>
            <a:ln>
              <a:solidFill>
                <a:schemeClr val="tx1"/>
              </a:solidFill>
            </a:ln>
          </p:spPr>
          <p:txBody>
            <a:bodyPr wrap="square">
              <a:spAutoFit/>
            </a:bodyPr>
            <a:lstStyle/>
            <a:p>
              <a:r>
                <a:rPr lang="el-GR" dirty="0">
                  <a:latin typeface="+mn-lt"/>
                </a:rPr>
                <a:t>μαλθακή υπερώα</a:t>
              </a:r>
            </a:p>
          </p:txBody>
        </p:sp>
      </p:grpSp>
      <p:sp>
        <p:nvSpPr>
          <p:cNvPr id="12" name="Θέση αριθμού διαφάνειας 11"/>
          <p:cNvSpPr>
            <a:spLocks noGrp="1"/>
          </p:cNvSpPr>
          <p:nvPr>
            <p:ph type="sldNum" sz="quarter" idx="12"/>
          </p:nvPr>
        </p:nvSpPr>
        <p:spPr/>
        <p:txBody>
          <a:bodyPr/>
          <a:lstStyle/>
          <a:p>
            <a:pPr>
              <a:defRPr/>
            </a:pPr>
            <a:fld id="{7E55E3B3-0445-4CFC-BED8-763D4409E61F}" type="slidenum">
              <a:rPr lang="el-GR" smtClean="0"/>
              <a:pPr>
                <a:defRPr/>
              </a:pPr>
              <a:t>49</a:t>
            </a:fld>
            <a:endParaRPr lang="el-GR"/>
          </a:p>
        </p:txBody>
      </p:sp>
      <p:sp>
        <p:nvSpPr>
          <p:cNvPr id="15" name="Ορθογώνιο 14"/>
          <p:cNvSpPr/>
          <p:nvPr/>
        </p:nvSpPr>
        <p:spPr>
          <a:xfrm>
            <a:off x="4993655" y="5232052"/>
            <a:ext cx="3132349"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Blausen 0653 </a:t>
            </a:r>
            <a:r>
              <a:rPr lang="en-US" sz="1200" dirty="0" err="1" smtClean="0">
                <a:latin typeface="+mn-lt"/>
                <a:hlinkClick r:id="rId4"/>
              </a:rPr>
              <a:t>MouthAnatomy</a:t>
            </a:r>
            <a:r>
              <a:rPr lang="en-US" sz="1200" dirty="0" smtClean="0">
                <a:solidFill>
                  <a:schemeClr val="tx1">
                    <a:lumMod val="75000"/>
                    <a:lumOff val="25000"/>
                  </a:schemeClr>
                </a:solidFill>
                <a:latin typeface="+mn-lt"/>
              </a:rPr>
              <a:t>”, </a:t>
            </a:r>
            <a:r>
              <a:rPr lang="el-GR" sz="1200" dirty="0">
                <a:solidFill>
                  <a:schemeClr val="tx1">
                    <a:lumMod val="75000"/>
                    <a:lumOff val="25000"/>
                  </a:schemeClr>
                </a:solidFill>
                <a:latin typeface="+mn-lt"/>
              </a:rPr>
              <a:t>από</a:t>
            </a:r>
            <a:r>
              <a:rPr lang="en-US" sz="1200" dirty="0">
                <a:solidFill>
                  <a:schemeClr val="tx1">
                    <a:lumMod val="75000"/>
                    <a:lumOff val="25000"/>
                  </a:schemeClr>
                </a:solidFill>
                <a:latin typeface="+mn-lt"/>
              </a:rPr>
              <a:t> </a:t>
            </a:r>
            <a:r>
              <a:rPr lang="en-US" sz="1200" dirty="0" err="1">
                <a:latin typeface="+mn-lt"/>
                <a:hlinkClick r:id="rId5" tooltip="User:BruceBlaus"/>
              </a:rPr>
              <a:t>BruceBlaus</a:t>
            </a:r>
            <a:r>
              <a:rPr lang="en-US" sz="1200" dirty="0" smtClean="0">
                <a:solidFill>
                  <a:schemeClr val="tx1">
                    <a:lumMod val="75000"/>
                    <a:lumOff val="25000"/>
                  </a:schemeClr>
                </a:solidFill>
                <a:latin typeface="+mn-lt"/>
              </a:rPr>
              <a:t> </a:t>
            </a:r>
            <a:r>
              <a:rPr lang="el-GR" sz="1200" dirty="0" err="1">
                <a:solidFill>
                  <a:schemeClr val="tx1">
                    <a:lumMod val="75000"/>
                    <a:lumOff val="25000"/>
                  </a:schemeClr>
                </a:solidFill>
                <a:latin typeface="+mn-lt"/>
              </a:rPr>
              <a:t>διαθέσιμ</a:t>
            </a:r>
            <a:r>
              <a:rPr lang="en-US" sz="1200" dirty="0">
                <a:solidFill>
                  <a:schemeClr val="tx1">
                    <a:lumMod val="75000"/>
                    <a:lumOff val="25000"/>
                  </a:schemeClr>
                </a:solidFill>
                <a:latin typeface="+mn-lt"/>
              </a:rPr>
              <a:t>o</a:t>
            </a:r>
            <a:r>
              <a:rPr lang="el-GR" sz="1200" dirty="0">
                <a:solidFill>
                  <a:schemeClr val="tx1">
                    <a:lumMod val="75000"/>
                    <a:lumOff val="25000"/>
                  </a:schemeClr>
                </a:solidFill>
                <a:latin typeface="+mn-lt"/>
              </a:rPr>
              <a:t> με άδεια </a:t>
            </a:r>
            <a:r>
              <a:rPr lang="en-US" sz="1200" dirty="0">
                <a:latin typeface="+mn-lt"/>
                <a:hlinkClick r:id="rId6"/>
              </a:rPr>
              <a:t>CC BY 3.0</a:t>
            </a:r>
            <a:endParaRPr lang="en-US" sz="1200" dirty="0">
              <a:latin typeface="+mn-lt"/>
            </a:endParaRPr>
          </a:p>
        </p:txBody>
      </p:sp>
    </p:spTree>
    <p:extLst>
      <p:ext uri="{BB962C8B-B14F-4D97-AF65-F5344CB8AC3E}">
        <p14:creationId xmlns:p14="http://schemas.microsoft.com/office/powerpoint/2010/main" val="2968161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104900"/>
            <a:ext cx="8818563"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971" y="4509120"/>
            <a:ext cx="2748829" cy="1296000"/>
          </a:xfrm>
          <a:prstGeom prst="rect">
            <a:avLst/>
          </a:prstGeom>
        </p:spPr>
        <p:style>
          <a:lnRef idx="1">
            <a:schemeClr val="accent2"/>
          </a:lnRef>
          <a:fillRef idx="2">
            <a:schemeClr val="accent2"/>
          </a:fillRef>
          <a:effectRef idx="1">
            <a:schemeClr val="accent2"/>
          </a:effectRef>
          <a:fontRef idx="minor">
            <a:schemeClr val="dk1"/>
          </a:fontRef>
        </p:style>
        <p:txBody>
          <a:bodyPr wrap="none" rtlCol="0" anchor="ctr">
            <a:spAutoFit/>
          </a:bodyPr>
          <a:lstStyle/>
          <a:p>
            <a:pPr algn="ctr"/>
            <a:r>
              <a:rPr lang="en-GB" sz="1600" b="1" dirty="0" smtClean="0"/>
              <a:t>Optical: </a:t>
            </a:r>
            <a:r>
              <a:rPr lang="el-GR" sz="1600" b="1" dirty="0" err="1"/>
              <a:t>Φ</a:t>
            </a:r>
            <a:r>
              <a:rPr lang="el-GR" sz="1600" b="1" dirty="0" err="1" smtClean="0"/>
              <a:t>ωτομικροσκόπιο</a:t>
            </a:r>
            <a:r>
              <a:rPr lang="el-GR" sz="1600" b="1" dirty="0" smtClean="0"/>
              <a:t> </a:t>
            </a:r>
            <a:endParaRPr lang="en-GB" sz="1600" b="1" dirty="0" smtClean="0"/>
          </a:p>
          <a:p>
            <a:pPr algn="ctr"/>
            <a:r>
              <a:rPr lang="en-GB" sz="1600" b="1" dirty="0" smtClean="0"/>
              <a:t>TEM:</a:t>
            </a:r>
            <a:r>
              <a:rPr lang="el-GR" sz="1600" b="1" dirty="0" smtClean="0"/>
              <a:t> </a:t>
            </a:r>
            <a:r>
              <a:rPr lang="el-GR" sz="1600" b="1" dirty="0"/>
              <a:t>Μ</a:t>
            </a:r>
            <a:r>
              <a:rPr lang="el-GR" sz="1600" b="1" dirty="0" smtClean="0"/>
              <a:t>ικροσκόπιο διέλευσης</a:t>
            </a:r>
            <a:endParaRPr lang="en-GB" sz="1600" b="1" dirty="0" smtClean="0"/>
          </a:p>
          <a:p>
            <a:pPr algn="ctr"/>
            <a:r>
              <a:rPr lang="en-GB" sz="1600" b="1" dirty="0" smtClean="0"/>
              <a:t>SEM:</a:t>
            </a:r>
            <a:r>
              <a:rPr lang="el-GR" sz="1600" b="1" dirty="0" smtClean="0"/>
              <a:t> Μικροσκόπιο σάρωσης</a:t>
            </a:r>
            <a:endParaRPr lang="el-GR" sz="1600" b="1" dirty="0"/>
          </a:p>
        </p:txBody>
      </p:sp>
      <p:sp>
        <p:nvSpPr>
          <p:cNvPr id="5" name="Title 4"/>
          <p:cNvSpPr>
            <a:spLocks noGrp="1"/>
          </p:cNvSpPr>
          <p:nvPr>
            <p:ph type="title"/>
          </p:nvPr>
        </p:nvSpPr>
        <p:spPr>
          <a:xfrm>
            <a:off x="457200" y="116632"/>
            <a:ext cx="8229600" cy="1143000"/>
          </a:xfrm>
        </p:spPr>
        <p:txBody>
          <a:bodyPr>
            <a:normAutofit/>
          </a:bodyPr>
          <a:lstStyle/>
          <a:p>
            <a:r>
              <a:rPr lang="el-GR" sz="3600" dirty="0" smtClean="0"/>
              <a:t>ΜΕΘΟΔΟΙ ΜΙΚΡΟΣΚΟΠΗΣΗΣ</a:t>
            </a:r>
            <a:endParaRPr lang="en-US" sz="3600" dirty="0"/>
          </a:p>
        </p:txBody>
      </p:sp>
      <p:sp>
        <p:nvSpPr>
          <p:cNvPr id="3" name="Rectangle 2"/>
          <p:cNvSpPr/>
          <p:nvPr/>
        </p:nvSpPr>
        <p:spPr>
          <a:xfrm>
            <a:off x="2286000" y="6023029"/>
            <a:ext cx="5238328" cy="369332"/>
          </a:xfrm>
          <a:prstGeom prst="rect">
            <a:avLst/>
          </a:prstGeom>
        </p:spPr>
        <p:txBody>
          <a:bodyPr wrap="square">
            <a:spAutoFit/>
          </a:bodyPr>
          <a:lstStyle/>
          <a:p>
            <a:r>
              <a:rPr lang="en-US" dirty="0">
                <a:hlinkClick r:id="rId3"/>
              </a:rPr>
              <a:t>https://</a:t>
            </a:r>
            <a:r>
              <a:rPr lang="en-US" dirty="0" smtClean="0">
                <a:hlinkClick r:id="rId3"/>
              </a:rPr>
              <a:t>www.youtube.com/watch?v=1Z9pqST72is</a:t>
            </a:r>
            <a:r>
              <a:rPr lang="en-US" dirty="0" smtClean="0"/>
              <a:t> </a:t>
            </a:r>
            <a:endParaRPr lang="en-US" dirty="0"/>
          </a:p>
        </p:txBody>
      </p:sp>
    </p:spTree>
    <p:extLst>
      <p:ext uri="{BB962C8B-B14F-4D97-AF65-F5344CB8AC3E}">
        <p14:creationId xmlns:p14="http://schemas.microsoft.com/office/powerpoint/2010/main" val="19781638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7544" y="116632"/>
            <a:ext cx="8229600" cy="1008112"/>
          </a:xfrm>
        </p:spPr>
        <p:txBody>
          <a:bodyPr anchor="ctr">
            <a:normAutofit fontScale="90000"/>
          </a:bodyPr>
          <a:lstStyle/>
          <a:p>
            <a:r>
              <a:rPr lang="el-GR" sz="4000" b="1" dirty="0">
                <a:solidFill>
                  <a:srgbClr val="1F497D"/>
                </a:solidFill>
              </a:rPr>
              <a:t>Κύρια Στοματική κοιλότητα</a:t>
            </a:r>
            <a:r>
              <a:rPr lang="el-GR" b="1" dirty="0">
                <a:solidFill>
                  <a:srgbClr val="1F497D"/>
                </a:solidFill>
              </a:rPr>
              <a:t/>
            </a:r>
            <a:br>
              <a:rPr lang="el-GR" b="1" dirty="0">
                <a:solidFill>
                  <a:srgbClr val="1F497D"/>
                </a:solidFill>
              </a:rPr>
            </a:br>
            <a:r>
              <a:rPr lang="el-GR" sz="3300" b="1" dirty="0">
                <a:solidFill>
                  <a:srgbClr val="1F497D"/>
                </a:solidFill>
              </a:rPr>
              <a:t>(ανατομικά στοιχεία) </a:t>
            </a:r>
            <a:endParaRPr lang="el-GR" b="1" dirty="0" smtClean="0">
              <a:solidFill>
                <a:schemeClr val="tx2"/>
              </a:solidFill>
            </a:endParaRPr>
          </a:p>
        </p:txBody>
      </p:sp>
      <p:sp>
        <p:nvSpPr>
          <p:cNvPr id="2" name="Θέση περιεχομένου 1"/>
          <p:cNvSpPr>
            <a:spLocks noGrp="1"/>
          </p:cNvSpPr>
          <p:nvPr>
            <p:ph idx="1"/>
          </p:nvPr>
        </p:nvSpPr>
        <p:spPr>
          <a:xfrm>
            <a:off x="457200" y="1412776"/>
            <a:ext cx="8229600" cy="4824536"/>
          </a:xfrm>
        </p:spPr>
        <p:txBody>
          <a:bodyPr>
            <a:normAutofit/>
          </a:bodyPr>
          <a:lstStyle/>
          <a:p>
            <a:pPr>
              <a:spcBef>
                <a:spcPts val="600"/>
              </a:spcBef>
              <a:spcAft>
                <a:spcPts val="600"/>
              </a:spcAft>
            </a:pPr>
            <a:r>
              <a:rPr lang="el-GR" sz="2400" dirty="0"/>
              <a:t>Το άνω τοίχωμα της σχηματίζεται από την υπερώα. Η υπερώα αποτελείται από δύο επιμέρους τμήματα την σκληρή (τα πρόσθια 2/3) και την μαλθακή υπερώα (το οπίσθιο 1/3).</a:t>
            </a:r>
          </a:p>
          <a:p>
            <a:pPr>
              <a:spcBef>
                <a:spcPts val="600"/>
              </a:spcBef>
              <a:spcAft>
                <a:spcPts val="600"/>
              </a:spcAft>
            </a:pPr>
            <a:r>
              <a:rPr lang="el-GR" sz="2400" dirty="0" smtClean="0"/>
              <a:t>Μπροστά </a:t>
            </a:r>
            <a:r>
              <a:rPr lang="el-GR" sz="2400" dirty="0"/>
              <a:t>και πλάγια αφορίζεται από τα δόντια, τις φατνιακές αποφύσεις και τα ούλα. </a:t>
            </a:r>
          </a:p>
          <a:p>
            <a:pPr>
              <a:spcBef>
                <a:spcPts val="600"/>
              </a:spcBef>
              <a:spcAft>
                <a:spcPts val="600"/>
              </a:spcAft>
            </a:pPr>
            <a:r>
              <a:rPr lang="el-GR" sz="2400" dirty="0"/>
              <a:t>Το κάτω τοίχωμα της κύριας στοματικής κοιλότητας καλείται έδαφος του στόματος και σχηματίζεται από τον </a:t>
            </a:r>
            <a:r>
              <a:rPr lang="el-GR" sz="2400" dirty="0" err="1"/>
              <a:t>γενειογλωσσικό</a:t>
            </a:r>
            <a:r>
              <a:rPr lang="el-GR" sz="2400" dirty="0"/>
              <a:t> και τον </a:t>
            </a:r>
            <a:r>
              <a:rPr lang="el-GR" sz="2400" dirty="0" err="1"/>
              <a:t>γναθοϋοειδή</a:t>
            </a:r>
            <a:r>
              <a:rPr lang="el-GR" sz="2400" dirty="0"/>
              <a:t> μυ και πληρούται από την γλώσσα. </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50</a:t>
            </a:fld>
            <a:endParaRPr lang="el-GR"/>
          </a:p>
        </p:txBody>
      </p:sp>
    </p:spTree>
    <p:extLst>
      <p:ext uri="{BB962C8B-B14F-4D97-AF65-F5344CB8AC3E}">
        <p14:creationId xmlns:p14="http://schemas.microsoft.com/office/powerpoint/2010/main" val="40926997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67544" y="116632"/>
            <a:ext cx="8229600" cy="1008112"/>
          </a:xfrm>
        </p:spPr>
        <p:txBody>
          <a:bodyPr anchor="ctr">
            <a:normAutofit fontScale="90000"/>
          </a:bodyPr>
          <a:lstStyle/>
          <a:p>
            <a:r>
              <a:rPr lang="el-GR" sz="4000" b="1" dirty="0">
                <a:solidFill>
                  <a:srgbClr val="1F497D"/>
                </a:solidFill>
              </a:rPr>
              <a:t>Κύρια Στοματική κοιλότητα</a:t>
            </a:r>
            <a:r>
              <a:rPr lang="el-GR" b="1" dirty="0">
                <a:solidFill>
                  <a:srgbClr val="1F497D"/>
                </a:solidFill>
              </a:rPr>
              <a:t/>
            </a:r>
            <a:br>
              <a:rPr lang="el-GR" b="1" dirty="0">
                <a:solidFill>
                  <a:srgbClr val="1F497D"/>
                </a:solidFill>
              </a:rPr>
            </a:br>
            <a:endParaRPr lang="el-GR" b="1" dirty="0" smtClean="0">
              <a:solidFill>
                <a:schemeClr val="tx2"/>
              </a:solidFill>
            </a:endParaRPr>
          </a:p>
        </p:txBody>
      </p:sp>
      <p:sp>
        <p:nvSpPr>
          <p:cNvPr id="136195" name="Rectangle 3"/>
          <p:cNvSpPr>
            <a:spLocks noGrp="1" noChangeArrowheads="1"/>
          </p:cNvSpPr>
          <p:nvPr>
            <p:ph idx="1"/>
          </p:nvPr>
        </p:nvSpPr>
        <p:spPr>
          <a:xfrm>
            <a:off x="179512" y="1268760"/>
            <a:ext cx="4619064" cy="5589240"/>
          </a:xfrm>
        </p:spPr>
        <p:txBody>
          <a:bodyPr anchor="t">
            <a:noAutofit/>
          </a:bodyPr>
          <a:lstStyle/>
          <a:p>
            <a:pPr>
              <a:lnSpc>
                <a:spcPct val="105000"/>
              </a:lnSpc>
            </a:pPr>
            <a:r>
              <a:rPr lang="el-GR" sz="2400" b="1" dirty="0" smtClean="0"/>
              <a:t>Έδαφος του στόματος</a:t>
            </a:r>
            <a:r>
              <a:rPr lang="en-GB" sz="2400" b="1" dirty="0" smtClean="0"/>
              <a:t> (floor of mouth)</a:t>
            </a:r>
            <a:r>
              <a:rPr lang="en-GB" sz="2400" dirty="0" smtClean="0"/>
              <a:t> </a:t>
            </a:r>
            <a:r>
              <a:rPr lang="el-GR" sz="2400" dirty="0" smtClean="0"/>
              <a:t>αποτελείται από τους μυς επί των οποίων στηρίζεται η γλώσσα. Καλύπτεται από βλεννογόνο. Στον </a:t>
            </a:r>
            <a:r>
              <a:rPr lang="el-GR" sz="2400" dirty="0" err="1" smtClean="0"/>
              <a:t>υποβλεννογόνιο</a:t>
            </a:r>
            <a:r>
              <a:rPr lang="el-GR" sz="2400" dirty="0" smtClean="0"/>
              <a:t> χιτώνα  υπάρχουν οι σιελογόνοι αδένες</a:t>
            </a:r>
            <a:r>
              <a:rPr lang="en-GB" sz="2400" dirty="0" smtClean="0"/>
              <a:t>.</a:t>
            </a:r>
            <a:endParaRPr lang="el-GR" sz="2400" dirty="0" smtClean="0"/>
          </a:p>
          <a:p>
            <a:pPr>
              <a:lnSpc>
                <a:spcPct val="105000"/>
              </a:lnSpc>
            </a:pPr>
            <a:r>
              <a:rPr lang="el-GR" sz="2400" b="1" dirty="0" smtClean="0"/>
              <a:t>Γλώσσα</a:t>
            </a:r>
            <a:r>
              <a:rPr lang="en-GB" sz="2400" b="1" dirty="0" smtClean="0"/>
              <a:t> (</a:t>
            </a:r>
            <a:r>
              <a:rPr lang="en-GB" sz="2400" b="1" dirty="0" err="1" smtClean="0"/>
              <a:t>tonque</a:t>
            </a:r>
            <a:r>
              <a:rPr lang="en-GB" sz="2400" b="1" dirty="0" smtClean="0"/>
              <a:t>)</a:t>
            </a:r>
            <a:r>
              <a:rPr lang="en-GB" sz="2400" dirty="0" smtClean="0"/>
              <a:t> </a:t>
            </a:r>
            <a:r>
              <a:rPr lang="el-GR" sz="2400" dirty="0" smtClean="0"/>
              <a:t>μυώδες όργανο εξαιρετικά ευκίνητο που καταλαμβάνει το μεγαλύτερο μέρος της στοματικής κοιλότητας. Είναι το όργανο της γεύσης και χρησιμεύει  στην ομιλία, μάσηση και κατάποση.</a:t>
            </a:r>
          </a:p>
        </p:txBody>
      </p:sp>
      <p:pic>
        <p:nvPicPr>
          <p:cNvPr id="217090" name="Picture 2" descr="File:Mouth and tong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577" y="1556792"/>
            <a:ext cx="4276795" cy="42484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51</a:t>
            </a:fld>
            <a:endParaRPr lang="el-GR"/>
          </a:p>
        </p:txBody>
      </p:sp>
      <p:sp>
        <p:nvSpPr>
          <p:cNvPr id="7" name="Rectangle 11"/>
          <p:cNvSpPr/>
          <p:nvPr/>
        </p:nvSpPr>
        <p:spPr>
          <a:xfrm>
            <a:off x="4798576" y="5949280"/>
            <a:ext cx="4276795" cy="276999"/>
          </a:xfrm>
          <a:prstGeom prst="rect">
            <a:avLst/>
          </a:prstGeom>
        </p:spPr>
        <p:txBody>
          <a:bodyPr wrap="square">
            <a:spAutoFit/>
          </a:bodyPr>
          <a:lstStyle/>
          <a:p>
            <a:pPr algn="ctr">
              <a:defRPr/>
            </a:pPr>
            <a:r>
              <a:rPr lang="en-US" sz="1200" dirty="0" smtClean="0">
                <a:solidFill>
                  <a:schemeClr val="tx1">
                    <a:lumMod val="75000"/>
                    <a:lumOff val="25000"/>
                  </a:schemeClr>
                </a:solidFill>
                <a:latin typeface="+mn-lt"/>
              </a:rPr>
              <a:t>“</a:t>
            </a:r>
            <a:r>
              <a:rPr lang="en-US" sz="1200" dirty="0">
                <a:latin typeface="+mn-lt"/>
                <a:hlinkClick r:id="rId4"/>
              </a:rPr>
              <a:t>Mouth and </a:t>
            </a:r>
            <a:r>
              <a:rPr lang="en-US" sz="1200" dirty="0" smtClean="0">
                <a:latin typeface="+mn-lt"/>
                <a:hlinkClick r:id="rId4"/>
              </a:rPr>
              <a:t>tongue</a:t>
            </a:r>
            <a:r>
              <a:rPr lang="en-US" sz="1200" dirty="0" smtClean="0">
                <a:solidFill>
                  <a:schemeClr val="tx1">
                    <a:lumMod val="75000"/>
                    <a:lumOff val="25000"/>
                  </a:schemeClr>
                </a:solidFill>
                <a:latin typeface="+mn-lt"/>
              </a:rPr>
              <a:t>”, </a:t>
            </a:r>
            <a:r>
              <a:rPr lang="en-US" sz="1200" dirty="0">
                <a:solidFill>
                  <a:schemeClr val="tx1">
                    <a:lumMod val="75000"/>
                    <a:lumOff val="25000"/>
                  </a:schemeClr>
                </a:solidFill>
                <a:latin typeface="+mn-lt"/>
              </a:rPr>
              <a:t> </a:t>
            </a:r>
            <a:r>
              <a:rPr lang="el-GR" sz="1200" dirty="0">
                <a:solidFill>
                  <a:schemeClr val="tx1">
                    <a:lumMod val="75000"/>
                    <a:lumOff val="25000"/>
                  </a:schemeClr>
                </a:solidFill>
                <a:latin typeface="+mn-lt"/>
              </a:rPr>
              <a:t>από </a:t>
            </a:r>
            <a:r>
              <a:rPr lang="en-US" sz="1200" dirty="0" err="1">
                <a:latin typeface="+mn-lt"/>
                <a:hlinkClick r:id="rId5" tooltip="User:Fæ"/>
              </a:rPr>
              <a:t>Fæ</a:t>
            </a:r>
            <a:r>
              <a:rPr lang="el-GR" sz="1200" dirty="0" smtClean="0">
                <a:latin typeface="+mn-lt"/>
              </a:rPr>
              <a:t> </a:t>
            </a:r>
            <a:r>
              <a:rPr lang="el-GR" sz="1200" dirty="0" smtClean="0">
                <a:solidFill>
                  <a:schemeClr val="tx1">
                    <a:lumMod val="75000"/>
                    <a:lumOff val="25000"/>
                  </a:schemeClr>
                </a:solidFill>
                <a:latin typeface="+mn-lt"/>
              </a:rPr>
              <a:t>διαθέσιμο </a:t>
            </a:r>
            <a:r>
              <a:rPr lang="el-GR" sz="1200" dirty="0">
                <a:solidFill>
                  <a:schemeClr val="tx1">
                    <a:lumMod val="75000"/>
                    <a:lumOff val="25000"/>
                  </a:schemeClr>
                </a:solidFill>
                <a:latin typeface="+mn-lt"/>
              </a:rPr>
              <a:t>ως κοινό κτήμα</a:t>
            </a:r>
            <a:endParaRPr lang="en-US" sz="1200" dirty="0">
              <a:latin typeface="+mn-lt"/>
            </a:endParaRPr>
          </a:p>
        </p:txBody>
      </p:sp>
    </p:spTree>
    <p:extLst>
      <p:ext uri="{BB962C8B-B14F-4D97-AF65-F5344CB8AC3E}">
        <p14:creationId xmlns:p14="http://schemas.microsoft.com/office/powerpoint/2010/main" val="41557875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l-GR" sz="3600" b="1" dirty="0" smtClean="0">
                <a:solidFill>
                  <a:schemeClr val="tx2"/>
                </a:solidFill>
              </a:rPr>
              <a:t>Γλώσσα </a:t>
            </a:r>
            <a:endParaRPr lang="el-GR" sz="3000" b="0" dirty="0">
              <a:solidFill>
                <a:schemeClr val="tx2"/>
              </a:solidFill>
            </a:endParaRPr>
          </a:p>
        </p:txBody>
      </p:sp>
      <p:sp>
        <p:nvSpPr>
          <p:cNvPr id="7" name="Content Placeholder 6"/>
          <p:cNvSpPr>
            <a:spLocks noGrp="1"/>
          </p:cNvSpPr>
          <p:nvPr>
            <p:ph idx="1"/>
          </p:nvPr>
        </p:nvSpPr>
        <p:spPr>
          <a:xfrm>
            <a:off x="107504" y="1268760"/>
            <a:ext cx="4464496" cy="5472608"/>
          </a:xfrm>
        </p:spPr>
        <p:txBody>
          <a:bodyPr>
            <a:noAutofit/>
          </a:bodyPr>
          <a:lstStyle/>
          <a:p>
            <a:r>
              <a:rPr lang="el-GR" sz="2200" dirty="0" smtClean="0"/>
              <a:t>Η γλώσσα αποτελείται από τρία μέρη, τη ρίζα, το σώμα και την κορυφή. </a:t>
            </a:r>
          </a:p>
          <a:p>
            <a:r>
              <a:rPr lang="el-GR" sz="2200" dirty="0" smtClean="0"/>
              <a:t>Η </a:t>
            </a:r>
            <a:r>
              <a:rPr lang="el-GR" sz="2200" b="1" dirty="0" smtClean="0"/>
              <a:t>κορυφή</a:t>
            </a:r>
            <a:r>
              <a:rPr lang="el-GR" sz="2200" i="1" dirty="0" smtClean="0">
                <a:solidFill>
                  <a:schemeClr val="tx2"/>
                </a:solidFill>
              </a:rPr>
              <a:t> </a:t>
            </a:r>
            <a:r>
              <a:rPr lang="el-GR" sz="2200" dirty="0" smtClean="0"/>
              <a:t>και το σώμα βρίσκονται στην ιδίως στοματική κοιλότητα ενώ η </a:t>
            </a:r>
            <a:r>
              <a:rPr lang="el-GR" sz="2200" b="1" dirty="0" smtClean="0"/>
              <a:t>ρίζα</a:t>
            </a:r>
            <a:r>
              <a:rPr lang="el-GR" sz="2200" i="1" dirty="0" smtClean="0">
                <a:solidFill>
                  <a:schemeClr val="tx2"/>
                </a:solidFill>
              </a:rPr>
              <a:t> </a:t>
            </a:r>
            <a:r>
              <a:rPr lang="el-GR" sz="2200" dirty="0" smtClean="0"/>
              <a:t>προσφύεται κυρίως στο έδαφος του στόματος. </a:t>
            </a:r>
          </a:p>
          <a:p>
            <a:r>
              <a:rPr lang="el-GR" sz="2200" dirty="0" smtClean="0"/>
              <a:t>Το άνω τμήμα της γλώσσας που ονομάζεται </a:t>
            </a:r>
            <a:r>
              <a:rPr lang="el-GR" sz="2200" b="1" dirty="0" smtClean="0"/>
              <a:t>ράχη</a:t>
            </a:r>
            <a:r>
              <a:rPr lang="el-GR" sz="2200" i="1" dirty="0" smtClean="0">
                <a:solidFill>
                  <a:schemeClr val="tx2"/>
                </a:solidFill>
              </a:rPr>
              <a:t> </a:t>
            </a:r>
            <a:r>
              <a:rPr lang="el-GR" sz="2200" dirty="0" smtClean="0"/>
              <a:t>χωρίζεται από την τελική αύλακα σε πρόσθιο στοματικό και οπίσθιο φαρυγγικό μέρος. Το στοματικό μέρος αποτελεί τα δύο τρίτα ενώ το φαρυγγικό το υπόλοιπο ένα τρίτο.</a:t>
            </a:r>
          </a:p>
        </p:txBody>
      </p:sp>
      <p:grpSp>
        <p:nvGrpSpPr>
          <p:cNvPr id="24" name="Ομάδα 23"/>
          <p:cNvGrpSpPr/>
          <p:nvPr/>
        </p:nvGrpSpPr>
        <p:grpSpPr>
          <a:xfrm>
            <a:off x="4515257" y="1556792"/>
            <a:ext cx="4628743" cy="4316278"/>
            <a:chOff x="4515257" y="1556792"/>
            <a:chExt cx="4628743" cy="4316278"/>
          </a:xfrm>
        </p:grpSpPr>
        <p:pic>
          <p:nvPicPr>
            <p:cNvPr id="216072" name="Picture 8" descr="File:1109 Muscles that Move the Tongue.jpg"/>
            <p:cNvPicPr>
              <a:picLocks noChangeAspect="1" noChangeArrowheads="1"/>
            </p:cNvPicPr>
            <p:nvPr/>
          </p:nvPicPr>
          <p:blipFill rotWithShape="1">
            <a:blip r:embed="rId2">
              <a:extLst>
                <a:ext uri="{28A0092B-C50C-407E-A947-70E740481C1C}">
                  <a14:useLocalDpi xmlns:a14="http://schemas.microsoft.com/office/drawing/2010/main" val="0"/>
                </a:ext>
              </a:extLst>
            </a:blip>
            <a:srcRect r="49123"/>
            <a:stretch/>
          </p:blipFill>
          <p:spPr bwMode="auto">
            <a:xfrm>
              <a:off x="4990910" y="1556792"/>
              <a:ext cx="4153090" cy="43162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515257" y="3714931"/>
              <a:ext cx="988540" cy="369332"/>
            </a:xfrm>
            <a:prstGeom prst="rect">
              <a:avLst/>
            </a:prstGeom>
            <a:noFill/>
            <a:ln>
              <a:solidFill>
                <a:schemeClr val="tx1"/>
              </a:solidFill>
            </a:ln>
          </p:spPr>
          <p:txBody>
            <a:bodyPr wrap="none" rtlCol="0">
              <a:spAutoFit/>
            </a:bodyPr>
            <a:lstStyle/>
            <a:p>
              <a:r>
                <a:rPr lang="el-GR" dirty="0" smtClean="0">
                  <a:latin typeface="+mn-lt"/>
                </a:rPr>
                <a:t>Κορυφή </a:t>
              </a:r>
              <a:endParaRPr lang="el-GR" dirty="0">
                <a:latin typeface="+mn-lt"/>
              </a:endParaRPr>
            </a:p>
          </p:txBody>
        </p:sp>
        <p:cxnSp>
          <p:nvCxnSpPr>
            <p:cNvPr id="19" name="Ευθύγραμμο βέλος σύνδεσης 18"/>
            <p:cNvCxnSpPr/>
            <p:nvPr/>
          </p:nvCxnSpPr>
          <p:spPr>
            <a:xfrm flipV="1">
              <a:off x="4990910" y="3068960"/>
              <a:ext cx="157154" cy="6459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990910" y="1556792"/>
              <a:ext cx="1025775" cy="369332"/>
            </a:xfrm>
            <a:prstGeom prst="rect">
              <a:avLst/>
            </a:prstGeom>
            <a:solidFill>
              <a:schemeClr val="bg1"/>
            </a:solidFill>
            <a:ln>
              <a:solidFill>
                <a:schemeClr val="tx1"/>
              </a:solidFill>
            </a:ln>
          </p:spPr>
          <p:txBody>
            <a:bodyPr wrap="square" rtlCol="0">
              <a:spAutoFit/>
            </a:bodyPr>
            <a:lstStyle/>
            <a:p>
              <a:pPr algn="ctr"/>
              <a:r>
                <a:rPr lang="el-GR" dirty="0" smtClean="0">
                  <a:latin typeface="+mn-lt"/>
                </a:rPr>
                <a:t>Ράχη</a:t>
              </a:r>
              <a:endParaRPr lang="el-GR" dirty="0">
                <a:latin typeface="+mn-lt"/>
              </a:endParaRPr>
            </a:p>
          </p:txBody>
        </p:sp>
      </p:gr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52</a:t>
            </a:fld>
            <a:endParaRPr lang="el-GR"/>
          </a:p>
        </p:txBody>
      </p:sp>
      <p:sp>
        <p:nvSpPr>
          <p:cNvPr id="12" name="Ορθογώνιο 11"/>
          <p:cNvSpPr/>
          <p:nvPr/>
        </p:nvSpPr>
        <p:spPr>
          <a:xfrm>
            <a:off x="5501280" y="5919663"/>
            <a:ext cx="3132349"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3"/>
              </a:rPr>
              <a:t>1109 Muscles that Move the </a:t>
            </a:r>
            <a:r>
              <a:rPr lang="en-US" sz="1200" dirty="0" smtClean="0">
                <a:latin typeface="+mn-lt"/>
                <a:hlinkClick r:id="rId3"/>
              </a:rPr>
              <a:t>Tongue</a:t>
            </a:r>
            <a:r>
              <a:rPr lang="en-US" sz="1200" dirty="0" smtClean="0">
                <a:solidFill>
                  <a:schemeClr val="tx1">
                    <a:lumMod val="75000"/>
                    <a:lumOff val="25000"/>
                  </a:schemeClr>
                </a:solidFill>
                <a:latin typeface="+mn-lt"/>
              </a:rPr>
              <a:t>”, </a:t>
            </a:r>
            <a:r>
              <a:rPr lang="el-GR" sz="1200" dirty="0">
                <a:solidFill>
                  <a:schemeClr val="tx1">
                    <a:lumMod val="75000"/>
                    <a:lumOff val="25000"/>
                  </a:schemeClr>
                </a:solidFill>
                <a:latin typeface="+mn-lt"/>
              </a:rPr>
              <a:t>από</a:t>
            </a:r>
            <a:r>
              <a:rPr lang="en-US" sz="1200" dirty="0">
                <a:solidFill>
                  <a:schemeClr val="tx1">
                    <a:lumMod val="75000"/>
                    <a:lumOff val="25000"/>
                  </a:schemeClr>
                </a:solidFill>
                <a:latin typeface="+mn-lt"/>
              </a:rPr>
              <a:t> </a:t>
            </a:r>
            <a:r>
              <a:rPr lang="en-US" sz="1200" dirty="0">
                <a:latin typeface="+mn-lt"/>
                <a:hlinkClick r:id="rId4" tooltip="User:CFCF"/>
              </a:rPr>
              <a:t>CFCF</a:t>
            </a:r>
            <a:r>
              <a:rPr lang="en-US" sz="1200" dirty="0" smtClean="0">
                <a:solidFill>
                  <a:schemeClr val="tx1">
                    <a:lumMod val="75000"/>
                    <a:lumOff val="25000"/>
                  </a:schemeClr>
                </a:solidFill>
                <a:latin typeface="+mn-lt"/>
              </a:rPr>
              <a:t> </a:t>
            </a:r>
            <a:r>
              <a:rPr lang="el-GR" sz="1200" dirty="0" err="1">
                <a:solidFill>
                  <a:schemeClr val="tx1">
                    <a:lumMod val="75000"/>
                    <a:lumOff val="25000"/>
                  </a:schemeClr>
                </a:solidFill>
                <a:latin typeface="+mn-lt"/>
              </a:rPr>
              <a:t>διαθέσιμ</a:t>
            </a:r>
            <a:r>
              <a:rPr lang="en-US" sz="1200" dirty="0">
                <a:solidFill>
                  <a:schemeClr val="tx1">
                    <a:lumMod val="75000"/>
                    <a:lumOff val="25000"/>
                  </a:schemeClr>
                </a:solidFill>
                <a:latin typeface="+mn-lt"/>
              </a:rPr>
              <a:t>o</a:t>
            </a:r>
            <a:r>
              <a:rPr lang="el-GR" sz="1200" dirty="0">
                <a:solidFill>
                  <a:schemeClr val="tx1">
                    <a:lumMod val="75000"/>
                    <a:lumOff val="25000"/>
                  </a:schemeClr>
                </a:solidFill>
                <a:latin typeface="+mn-lt"/>
              </a:rPr>
              <a:t> με άδεια </a:t>
            </a:r>
            <a:r>
              <a:rPr lang="en-US" sz="1200" dirty="0">
                <a:latin typeface="+mn-lt"/>
                <a:hlinkClick r:id="rId5"/>
              </a:rPr>
              <a:t>CC BY 3.0</a:t>
            </a:r>
            <a:endParaRPr lang="en-US" sz="1200" dirty="0">
              <a:latin typeface="+mn-lt"/>
            </a:endParaRPr>
          </a:p>
        </p:txBody>
      </p:sp>
    </p:spTree>
    <p:extLst>
      <p:ext uri="{BB962C8B-B14F-4D97-AF65-F5344CB8AC3E}">
        <p14:creationId xmlns:p14="http://schemas.microsoft.com/office/powerpoint/2010/main" val="24612800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t">
            <a:normAutofit/>
          </a:bodyPr>
          <a:lstStyle/>
          <a:p>
            <a:r>
              <a:rPr lang="el-GR" sz="3600" b="1" dirty="0">
                <a:solidFill>
                  <a:srgbClr val="1F497D"/>
                </a:solidFill>
              </a:rPr>
              <a:t>Γλώσσα </a:t>
            </a:r>
            <a:endParaRPr lang="el-GR" sz="3600" b="1" dirty="0">
              <a:solidFill>
                <a:schemeClr val="tx2"/>
              </a:solidFill>
            </a:endParaRPr>
          </a:p>
        </p:txBody>
      </p:sp>
      <p:sp>
        <p:nvSpPr>
          <p:cNvPr id="7" name="Content Placeholder 6"/>
          <p:cNvSpPr>
            <a:spLocks noGrp="1"/>
          </p:cNvSpPr>
          <p:nvPr>
            <p:ph idx="1"/>
          </p:nvPr>
        </p:nvSpPr>
        <p:spPr>
          <a:xfrm>
            <a:off x="457200" y="1268760"/>
            <a:ext cx="4402832" cy="4968552"/>
          </a:xfrm>
        </p:spPr>
        <p:txBody>
          <a:bodyPr anchor="t">
            <a:noAutofit/>
          </a:bodyPr>
          <a:lstStyle/>
          <a:p>
            <a:pPr>
              <a:spcBef>
                <a:spcPts val="1200"/>
              </a:spcBef>
              <a:spcAft>
                <a:spcPts val="1200"/>
              </a:spcAft>
            </a:pPr>
            <a:r>
              <a:rPr lang="el-GR" sz="2400" dirty="0" smtClean="0"/>
              <a:t>Η κάτω επιφάνεια της γλώσσας φέρει κατά τη μέση γραμμή επιμήκη πτυχή του βλεννογόνου που αποτελεί τον</a:t>
            </a:r>
            <a:r>
              <a:rPr lang="el-GR" sz="2400" b="1" dirty="0" smtClean="0"/>
              <a:t> χαλινό </a:t>
            </a:r>
            <a:r>
              <a:rPr lang="el-GR" sz="2400" dirty="0" smtClean="0"/>
              <a:t>της γλώσσας.</a:t>
            </a:r>
          </a:p>
        </p:txBody>
      </p:sp>
      <p:grpSp>
        <p:nvGrpSpPr>
          <p:cNvPr id="8" name="Ομάδα 7"/>
          <p:cNvGrpSpPr/>
          <p:nvPr/>
        </p:nvGrpSpPr>
        <p:grpSpPr>
          <a:xfrm>
            <a:off x="2987824" y="1484784"/>
            <a:ext cx="5523879" cy="3109249"/>
            <a:chOff x="2726649" y="2357430"/>
            <a:chExt cx="5523879" cy="3109249"/>
          </a:xfrm>
        </p:grpSpPr>
        <p:sp>
          <p:nvSpPr>
            <p:cNvPr id="16" name="TextBox 15"/>
            <p:cNvSpPr txBox="1"/>
            <p:nvPr/>
          </p:nvSpPr>
          <p:spPr>
            <a:xfrm>
              <a:off x="2726649" y="4820348"/>
              <a:ext cx="2171877" cy="646331"/>
            </a:xfrm>
            <a:prstGeom prst="rect">
              <a:avLst/>
            </a:prstGeom>
            <a:noFill/>
            <a:ln w="19050">
              <a:solidFill>
                <a:schemeClr val="tx1"/>
              </a:solidFill>
            </a:ln>
          </p:spPr>
          <p:txBody>
            <a:bodyPr wrap="square" rtlCol="0">
              <a:spAutoFit/>
            </a:bodyPr>
            <a:lstStyle/>
            <a:p>
              <a:pPr algn="ctr"/>
              <a:r>
                <a:rPr lang="el-GR" b="1" dirty="0" smtClean="0">
                  <a:latin typeface="+mn-lt"/>
                </a:rPr>
                <a:t>Χαλινός της γλώσσας</a:t>
              </a:r>
              <a:endParaRPr lang="el-GR" b="1" dirty="0">
                <a:latin typeface="+mn-lt"/>
              </a:endParaRPr>
            </a:p>
          </p:txBody>
        </p:sp>
        <p:pic>
          <p:nvPicPr>
            <p:cNvPr id="216070" name="Picture 6" descr="File:Frenulum linguae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628" y="2357430"/>
              <a:ext cx="3249900" cy="2484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cxnSp>
          <p:nvCxnSpPr>
            <p:cNvPr id="3" name="Ευθύγραμμο βέλος σύνδεσης 2"/>
            <p:cNvCxnSpPr>
              <a:stCxn id="16" idx="3"/>
            </p:cNvCxnSpPr>
            <p:nvPr/>
          </p:nvCxnSpPr>
          <p:spPr>
            <a:xfrm flipV="1">
              <a:off x="4898526" y="3786191"/>
              <a:ext cx="1530863" cy="13573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53</a:t>
            </a:fld>
            <a:endParaRPr lang="el-GR"/>
          </a:p>
        </p:txBody>
      </p:sp>
      <p:sp>
        <p:nvSpPr>
          <p:cNvPr id="12" name="Ορθογώνιο 11"/>
          <p:cNvSpPr/>
          <p:nvPr/>
        </p:nvSpPr>
        <p:spPr>
          <a:xfrm>
            <a:off x="5320578" y="4130625"/>
            <a:ext cx="3132349"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3"/>
              </a:rPr>
              <a:t>Frenulum </a:t>
            </a:r>
            <a:r>
              <a:rPr lang="en-US" sz="1200" dirty="0" smtClean="0">
                <a:latin typeface="+mn-lt"/>
                <a:hlinkClick r:id="rId3"/>
              </a:rPr>
              <a:t>linguae02</a:t>
            </a:r>
            <a:r>
              <a:rPr lang="en-US" sz="1200" dirty="0" smtClean="0">
                <a:solidFill>
                  <a:schemeClr val="tx1">
                    <a:lumMod val="75000"/>
                    <a:lumOff val="25000"/>
                  </a:schemeClr>
                </a:solidFill>
                <a:latin typeface="+mn-lt"/>
              </a:rPr>
              <a:t>”, </a:t>
            </a:r>
            <a:r>
              <a:rPr lang="el-GR" sz="1200" dirty="0">
                <a:solidFill>
                  <a:schemeClr val="tx1">
                    <a:lumMod val="75000"/>
                    <a:lumOff val="25000"/>
                  </a:schemeClr>
                </a:solidFill>
                <a:latin typeface="+mn-lt"/>
              </a:rPr>
              <a:t>από</a:t>
            </a:r>
            <a:r>
              <a:rPr lang="en-US" sz="1200" dirty="0">
                <a:solidFill>
                  <a:schemeClr val="tx1">
                    <a:lumMod val="75000"/>
                    <a:lumOff val="25000"/>
                  </a:schemeClr>
                </a:solidFill>
                <a:latin typeface="+mn-lt"/>
              </a:rPr>
              <a:t> </a:t>
            </a:r>
            <a:r>
              <a:rPr lang="en-US" sz="1200" dirty="0">
                <a:latin typeface="+mn-lt"/>
                <a:hlinkClick r:id="rId4" tooltip="User:Enigma51"/>
              </a:rPr>
              <a:t>Enigma51</a:t>
            </a:r>
            <a:r>
              <a:rPr lang="en-US" sz="1200" dirty="0" smtClean="0">
                <a:solidFill>
                  <a:schemeClr val="tx1">
                    <a:lumMod val="75000"/>
                    <a:lumOff val="25000"/>
                  </a:schemeClr>
                </a:solidFill>
                <a:latin typeface="+mn-lt"/>
              </a:rPr>
              <a:t> </a:t>
            </a:r>
            <a:r>
              <a:rPr lang="el-GR" sz="1200" dirty="0" err="1">
                <a:solidFill>
                  <a:schemeClr val="tx1">
                    <a:lumMod val="75000"/>
                    <a:lumOff val="25000"/>
                  </a:schemeClr>
                </a:solidFill>
                <a:latin typeface="+mn-lt"/>
              </a:rPr>
              <a:t>διαθέσιμ</a:t>
            </a:r>
            <a:r>
              <a:rPr lang="en-US" sz="1200" dirty="0">
                <a:solidFill>
                  <a:schemeClr val="tx1">
                    <a:lumMod val="75000"/>
                    <a:lumOff val="25000"/>
                  </a:schemeClr>
                </a:solidFill>
                <a:latin typeface="+mn-lt"/>
              </a:rPr>
              <a:t>o</a:t>
            </a:r>
            <a:r>
              <a:rPr lang="el-GR" sz="1200" dirty="0">
                <a:solidFill>
                  <a:schemeClr val="tx1">
                    <a:lumMod val="75000"/>
                    <a:lumOff val="25000"/>
                  </a:schemeClr>
                </a:solidFill>
                <a:latin typeface="+mn-lt"/>
              </a:rPr>
              <a:t> με άδεια </a:t>
            </a:r>
            <a:r>
              <a:rPr lang="en-US" sz="1200" dirty="0">
                <a:latin typeface="+mn-lt"/>
                <a:hlinkClick r:id="rId5"/>
              </a:rPr>
              <a:t>CC BY 3.0 DE</a:t>
            </a:r>
            <a:endParaRPr lang="en-US" sz="1200" dirty="0">
              <a:latin typeface="+mn-lt"/>
            </a:endParaRPr>
          </a:p>
        </p:txBody>
      </p:sp>
    </p:spTree>
    <p:extLst>
      <p:ext uri="{BB962C8B-B14F-4D97-AF65-F5344CB8AC3E}">
        <p14:creationId xmlns:p14="http://schemas.microsoft.com/office/powerpoint/2010/main" val="9811055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4"/>
          <p:cNvSpPr>
            <a:spLocks noGrp="1"/>
          </p:cNvSpPr>
          <p:nvPr>
            <p:ph type="title"/>
          </p:nvPr>
        </p:nvSpPr>
        <p:spPr/>
        <p:txBody>
          <a:bodyPr anchor="t">
            <a:normAutofit/>
          </a:bodyPr>
          <a:lstStyle/>
          <a:p>
            <a:r>
              <a:rPr lang="el-GR" b="1" dirty="0">
                <a:solidFill>
                  <a:srgbClr val="1F497D"/>
                </a:solidFill>
              </a:rPr>
              <a:t>Γλώσσα </a:t>
            </a:r>
            <a:endParaRPr lang="el-GR" sz="3600" b="1" dirty="0" smtClean="0">
              <a:solidFill>
                <a:schemeClr val="tx2"/>
              </a:solidFill>
            </a:endParaRPr>
          </a:p>
        </p:txBody>
      </p:sp>
      <p:pic>
        <p:nvPicPr>
          <p:cNvPr id="76801" name="Picture 1"/>
          <p:cNvPicPr>
            <a:picLocks noGrp="1" noChangeAspect="1" noChangeArrowheads="1"/>
          </p:cNvPicPr>
          <p:nvPr>
            <p:ph idx="1"/>
          </p:nvPr>
        </p:nvPicPr>
        <p:blipFill>
          <a:blip r:embed="rId3"/>
          <a:stretch>
            <a:fillRect/>
          </a:stretch>
        </p:blipFill>
        <p:spPr bwMode="auto">
          <a:xfrm>
            <a:off x="107504" y="1340768"/>
            <a:ext cx="4602128" cy="4824536"/>
          </a:xfrm>
          <a:prstGeom prst="rect">
            <a:avLst/>
          </a:prstGeom>
          <a:noFill/>
          <a:ln w="9525">
            <a:solidFill>
              <a:schemeClr val="tx1"/>
            </a:solidFill>
            <a:miter lim="800000"/>
            <a:headEnd/>
            <a:tailEnd/>
          </a:ln>
          <a:effectLst/>
        </p:spPr>
      </p:pic>
      <p:sp>
        <p:nvSpPr>
          <p:cNvPr id="137219" name="Text Placeholder 6"/>
          <p:cNvSpPr>
            <a:spLocks noGrp="1"/>
          </p:cNvSpPr>
          <p:nvPr>
            <p:ph sz="quarter" idx="4294967295"/>
          </p:nvPr>
        </p:nvSpPr>
        <p:spPr>
          <a:xfrm>
            <a:off x="4716016" y="1268760"/>
            <a:ext cx="4427984" cy="5326851"/>
          </a:xfrm>
        </p:spPr>
        <p:txBody>
          <a:bodyPr>
            <a:noAutofit/>
          </a:bodyPr>
          <a:lstStyle/>
          <a:p>
            <a:pPr>
              <a:lnSpc>
                <a:spcPct val="105000"/>
              </a:lnSpc>
              <a:spcBef>
                <a:spcPts val="600"/>
              </a:spcBef>
              <a:buFont typeface="Arial" pitchFamily="34" charset="0"/>
              <a:buChar char="•"/>
            </a:pPr>
            <a:r>
              <a:rPr lang="el-GR" sz="2200" dirty="0" smtClean="0"/>
              <a:t>Οι μύες της γλώσσας χωρίζονται σε αυτόχθονες και ετερόχθονες.</a:t>
            </a:r>
          </a:p>
          <a:p>
            <a:pPr>
              <a:lnSpc>
                <a:spcPct val="105000"/>
              </a:lnSpc>
              <a:spcBef>
                <a:spcPts val="600"/>
              </a:spcBef>
              <a:buFont typeface="Arial" pitchFamily="34" charset="0"/>
              <a:buChar char="•"/>
            </a:pPr>
            <a:r>
              <a:rPr lang="el-GR" sz="2200" dirty="0" smtClean="0"/>
              <a:t>Οι αυτόχθονες μύες σχηματίζουν το κυρίως σώμα της γλώσσας </a:t>
            </a:r>
          </a:p>
          <a:p>
            <a:pPr>
              <a:lnSpc>
                <a:spcPct val="105000"/>
              </a:lnSpc>
              <a:spcBef>
                <a:spcPts val="600"/>
              </a:spcBef>
              <a:buFont typeface="Arial" pitchFamily="34" charset="0"/>
              <a:buChar char="•"/>
            </a:pPr>
            <a:r>
              <a:rPr lang="el-GR" sz="2200" dirty="0" smtClean="0"/>
              <a:t>Από τους ετερόχθονες μυς, σημαντικότερος και πιο ισχυρός είναι ο </a:t>
            </a:r>
            <a:r>
              <a:rPr lang="el-GR" sz="2200" b="1" dirty="0" smtClean="0"/>
              <a:t>γενειογλωσσικός </a:t>
            </a:r>
            <a:r>
              <a:rPr lang="el-GR" sz="2200" dirty="0" smtClean="0"/>
              <a:t>μυς , ο οποίος ξεκινά από το μέσο της κάτω γνάθου, και φέρνει την γλώσσα προς τα εμπρός. Άλλοι ετερόχθονες μύες είναι οι: </a:t>
            </a:r>
            <a:r>
              <a:rPr lang="el-GR" sz="2200" b="1" dirty="0" err="1" smtClean="0"/>
              <a:t>υογλωσσικός</a:t>
            </a:r>
            <a:r>
              <a:rPr lang="el-GR" sz="2200" b="1" dirty="0" smtClean="0"/>
              <a:t>, βελονογλωσσικός και γλωσσοϋπερώιος</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54</a:t>
            </a:fld>
            <a:endParaRPr lang="el-GR"/>
          </a:p>
        </p:txBody>
      </p:sp>
      <p:sp>
        <p:nvSpPr>
          <p:cNvPr id="7" name="Rectangle 11"/>
          <p:cNvSpPr/>
          <p:nvPr/>
        </p:nvSpPr>
        <p:spPr>
          <a:xfrm>
            <a:off x="107504" y="6248345"/>
            <a:ext cx="4608512" cy="276999"/>
          </a:xfrm>
          <a:prstGeom prst="rect">
            <a:avLst/>
          </a:prstGeom>
        </p:spPr>
        <p:txBody>
          <a:bodyPr wrap="square">
            <a:spAutoFit/>
          </a:bodyPr>
          <a:lstStyle/>
          <a:p>
            <a:pPr algn="ctr">
              <a:defRPr/>
            </a:pPr>
            <a:r>
              <a:rPr lang="en-US" sz="1200" dirty="0" smtClean="0">
                <a:solidFill>
                  <a:schemeClr val="tx1">
                    <a:lumMod val="75000"/>
                    <a:lumOff val="25000"/>
                  </a:schemeClr>
                </a:solidFill>
                <a:latin typeface="+mn-lt"/>
              </a:rPr>
              <a:t>“</a:t>
            </a:r>
            <a:r>
              <a:rPr lang="en-US" sz="1200" dirty="0" smtClean="0">
                <a:latin typeface="+mn-lt"/>
                <a:hlinkClick r:id="rId4"/>
              </a:rPr>
              <a:t>Genioglossus</a:t>
            </a:r>
            <a:r>
              <a:rPr lang="en-US" sz="1200" dirty="0" smtClean="0">
                <a:solidFill>
                  <a:schemeClr val="tx1">
                    <a:lumMod val="75000"/>
                    <a:lumOff val="25000"/>
                  </a:schemeClr>
                </a:solidFill>
                <a:latin typeface="+mn-lt"/>
              </a:rPr>
              <a:t>”, </a:t>
            </a:r>
            <a:r>
              <a:rPr lang="en-US" sz="1200" dirty="0">
                <a:solidFill>
                  <a:schemeClr val="tx1">
                    <a:lumMod val="75000"/>
                    <a:lumOff val="25000"/>
                  </a:schemeClr>
                </a:solidFill>
                <a:latin typeface="+mn-lt"/>
              </a:rPr>
              <a:t> </a:t>
            </a:r>
            <a:r>
              <a:rPr lang="el-GR" sz="1200" dirty="0">
                <a:solidFill>
                  <a:schemeClr val="tx1">
                    <a:lumMod val="75000"/>
                    <a:lumOff val="25000"/>
                  </a:schemeClr>
                </a:solidFill>
                <a:latin typeface="+mn-lt"/>
              </a:rPr>
              <a:t>από </a:t>
            </a:r>
            <a:r>
              <a:rPr lang="en-US" sz="1200" dirty="0">
                <a:latin typeface="+mn-lt"/>
                <a:hlinkClick r:id="rId5" tooltip="User:Uwe Gille"/>
              </a:rPr>
              <a:t>Uwe </a:t>
            </a:r>
            <a:r>
              <a:rPr lang="en-US" sz="1200" dirty="0" err="1">
                <a:latin typeface="+mn-lt"/>
                <a:hlinkClick r:id="rId5" tooltip="User:Uwe Gille"/>
              </a:rPr>
              <a:t>Gille</a:t>
            </a:r>
            <a:r>
              <a:rPr lang="el-GR" sz="1200" dirty="0" smtClean="0">
                <a:latin typeface="+mn-lt"/>
              </a:rPr>
              <a:t> </a:t>
            </a:r>
            <a:r>
              <a:rPr lang="el-GR" sz="1200" dirty="0" smtClean="0">
                <a:solidFill>
                  <a:schemeClr val="tx1">
                    <a:lumMod val="75000"/>
                    <a:lumOff val="25000"/>
                  </a:schemeClr>
                </a:solidFill>
                <a:latin typeface="+mn-lt"/>
              </a:rPr>
              <a:t>διαθέσιμο </a:t>
            </a:r>
            <a:r>
              <a:rPr lang="el-GR" sz="1200" dirty="0">
                <a:solidFill>
                  <a:schemeClr val="tx1">
                    <a:lumMod val="75000"/>
                    <a:lumOff val="25000"/>
                  </a:schemeClr>
                </a:solidFill>
                <a:latin typeface="+mn-lt"/>
              </a:rPr>
              <a:t>ως κοινό κτήμα</a:t>
            </a:r>
            <a:endParaRPr lang="en-US" sz="1200" dirty="0">
              <a:latin typeface="+mn-lt"/>
            </a:endParaRPr>
          </a:p>
        </p:txBody>
      </p:sp>
    </p:spTree>
    <p:extLst>
      <p:ext uri="{BB962C8B-B14F-4D97-AF65-F5344CB8AC3E}">
        <p14:creationId xmlns:p14="http://schemas.microsoft.com/office/powerpoint/2010/main" val="39728638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3200" dirty="0" smtClean="0"/>
              <a:t>Σιελογόνοι αδένες</a:t>
            </a:r>
            <a:endParaRPr lang="el-GR" sz="3200"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582" y="2458311"/>
            <a:ext cx="5174490"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28837" y="1696514"/>
            <a:ext cx="3247619" cy="433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87508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4000" b="1" dirty="0" smtClean="0">
                <a:solidFill>
                  <a:schemeClr val="tx2"/>
                </a:solidFill>
              </a:rPr>
              <a:t>κύτταρο</a:t>
            </a:r>
            <a:endParaRPr lang="el-GR" sz="4000" b="1" dirty="0">
              <a:solidFill>
                <a:schemeClr val="tx2"/>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38924146"/>
              </p:ext>
            </p:extLst>
          </p:nvPr>
        </p:nvGraphicFramePr>
        <p:xfrm>
          <a:off x="457200" y="1197320"/>
          <a:ext cx="8229600" cy="511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0470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4000" b="1" dirty="0" smtClean="0">
                <a:solidFill>
                  <a:schemeClr val="tx2"/>
                </a:solidFill>
              </a:rPr>
              <a:t>κύτταρο</a:t>
            </a:r>
            <a:endParaRPr lang="el-GR" sz="4000" b="1" dirty="0">
              <a:solidFill>
                <a:schemeClr val="tx2"/>
              </a:solidFill>
            </a:endParaRPr>
          </a:p>
        </p:txBody>
      </p:sp>
      <p:sp>
        <p:nvSpPr>
          <p:cNvPr id="3" name="Content Placeholder 2"/>
          <p:cNvSpPr>
            <a:spLocks noGrp="1"/>
          </p:cNvSpPr>
          <p:nvPr>
            <p:ph idx="1"/>
          </p:nvPr>
        </p:nvSpPr>
        <p:spPr/>
        <p:txBody>
          <a:bodyPr/>
          <a:lstStyle/>
          <a:p>
            <a:r>
              <a:rPr lang="el-GR" dirty="0" smtClean="0"/>
              <a:t>Αποτελείται από το </a:t>
            </a:r>
            <a:r>
              <a:rPr lang="el-GR" b="1" i="1" dirty="0" smtClean="0">
                <a:solidFill>
                  <a:schemeClr val="tx2"/>
                </a:solidFill>
              </a:rPr>
              <a:t>κυτταρόπλασμα και τον πυρήνα.</a:t>
            </a:r>
          </a:p>
          <a:p>
            <a:r>
              <a:rPr lang="el-GR" dirty="0" smtClean="0"/>
              <a:t>Ο πυρήνας αναγνωρίζεται  σε ιστολογικό παρασκεύασμα ως μια δομή χρώματος μαύρου ή έντονα κυανού.</a:t>
            </a:r>
            <a:endParaRPr lang="el-GR" dirty="0"/>
          </a:p>
        </p:txBody>
      </p:sp>
    </p:spTree>
    <p:extLst>
      <p:ext uri="{BB962C8B-B14F-4D97-AF65-F5344CB8AC3E}">
        <p14:creationId xmlns:p14="http://schemas.microsoft.com/office/powerpoint/2010/main" val="27601132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116632"/>
            <a:ext cx="8229600" cy="1143000"/>
          </a:xfrm>
        </p:spPr>
        <p:txBody>
          <a:bodyPr>
            <a:noAutofit/>
          </a:bodyPr>
          <a:lstStyle/>
          <a:p>
            <a:r>
              <a:rPr lang="el-GR" altLang="el-GR" sz="3200" dirty="0"/>
              <a:t>Σχηματική παράσταση στην οποία φαίνεται η γενική δομή του κυττάρου</a:t>
            </a:r>
            <a:endParaRPr lang="el-GR" altLang="el-GR" sz="1400" dirty="0"/>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58</a:t>
            </a:fld>
            <a:endParaRPr lang="el-GR" dirty="0"/>
          </a:p>
        </p:txBody>
      </p:sp>
      <p:pic>
        <p:nvPicPr>
          <p:cNvPr id="1198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173" y="1340768"/>
            <a:ext cx="6779654" cy="47526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27784" y="6119583"/>
            <a:ext cx="3888432" cy="461665"/>
          </a:xfrm>
          <a:prstGeom prst="rect">
            <a:avLst/>
          </a:prstGeom>
        </p:spPr>
        <p:txBody>
          <a:bodyPr wrap="square">
            <a:spAutoFit/>
          </a:bodyPr>
          <a:lstStyle/>
          <a:p>
            <a:pPr lvl="0"/>
            <a:r>
              <a:rPr lang="el-GR" sz="1200" dirty="0">
                <a:solidFill>
                  <a:prstClr val="black">
                    <a:lumMod val="75000"/>
                    <a:lumOff val="25000"/>
                  </a:prstClr>
                </a:solidFill>
                <a:latin typeface="Calibri"/>
              </a:rPr>
              <a:t>© </a:t>
            </a:r>
            <a:r>
              <a:rPr lang="el-GR" sz="1200" dirty="0">
                <a:solidFill>
                  <a:prstClr val="black">
                    <a:lumMod val="75000"/>
                    <a:lumOff val="25000"/>
                  </a:prstClr>
                </a:solidFill>
                <a:latin typeface="Calibri"/>
                <a:hlinkClick r:id="rId4"/>
              </a:rPr>
              <a:t>Εργαστήριο Ιστολογίας &amp; Εμβρυολογίας</a:t>
            </a:r>
            <a:r>
              <a:rPr lang="el-GR" sz="1200" dirty="0">
                <a:solidFill>
                  <a:prstClr val="black">
                    <a:lumMod val="75000"/>
                    <a:lumOff val="25000"/>
                  </a:prstClr>
                </a:solidFill>
                <a:latin typeface="Calibri"/>
              </a:rPr>
              <a:t>,</a:t>
            </a:r>
            <a:r>
              <a:rPr lang="en-US" sz="1200" dirty="0">
                <a:solidFill>
                  <a:prstClr val="black">
                    <a:lumMod val="75000"/>
                    <a:lumOff val="25000"/>
                  </a:prstClr>
                </a:solidFill>
                <a:latin typeface="Calibri"/>
              </a:rPr>
              <a:t> </a:t>
            </a:r>
            <a:r>
              <a:rPr lang="el-GR" sz="1200" dirty="0">
                <a:solidFill>
                  <a:prstClr val="black">
                    <a:lumMod val="75000"/>
                    <a:lumOff val="25000"/>
                  </a:prstClr>
                </a:solidFill>
                <a:latin typeface="Calibri"/>
              </a:rPr>
              <a:t>Ιατρική Σχολή, Εθνικό και Καποδιστριακό Πανεπιστήμιο Αθηνών 2004</a:t>
            </a:r>
          </a:p>
        </p:txBody>
      </p:sp>
    </p:spTree>
    <p:extLst>
      <p:ext uri="{BB962C8B-B14F-4D97-AF65-F5344CB8AC3E}">
        <p14:creationId xmlns:p14="http://schemas.microsoft.com/office/powerpoint/2010/main" val="37945323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noAutofit/>
          </a:bodyPr>
          <a:lstStyle/>
          <a:p>
            <a:r>
              <a:rPr lang="el-GR" altLang="el-GR" sz="3200" dirty="0"/>
              <a:t>Σχηματική παράσταση στην οποία φαίνεται η γενική δομή του κυττάρου</a:t>
            </a:r>
            <a:endParaRPr lang="el-GR" altLang="el-GR" sz="1400" dirty="0"/>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59</a:t>
            </a:fld>
            <a:endParaRPr lang="el-GR" dirty="0"/>
          </a:p>
        </p:txBody>
      </p:sp>
      <p:pic>
        <p:nvPicPr>
          <p:cNvPr id="208900"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3802" y="1340768"/>
            <a:ext cx="5136396"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27784" y="5949280"/>
            <a:ext cx="3888432" cy="461665"/>
          </a:xfrm>
          <a:prstGeom prst="rect">
            <a:avLst/>
          </a:prstGeom>
        </p:spPr>
        <p:txBody>
          <a:bodyPr wrap="square">
            <a:spAutoFit/>
          </a:bodyPr>
          <a:lstStyle/>
          <a:p>
            <a:pPr lvl="0"/>
            <a:r>
              <a:rPr lang="el-GR" sz="1200" dirty="0">
                <a:solidFill>
                  <a:prstClr val="black">
                    <a:lumMod val="75000"/>
                    <a:lumOff val="25000"/>
                  </a:prstClr>
                </a:solidFill>
                <a:latin typeface="Calibri"/>
              </a:rPr>
              <a:t>© </a:t>
            </a:r>
            <a:r>
              <a:rPr lang="el-GR" sz="1200" dirty="0">
                <a:solidFill>
                  <a:prstClr val="black">
                    <a:lumMod val="75000"/>
                    <a:lumOff val="25000"/>
                  </a:prstClr>
                </a:solidFill>
                <a:latin typeface="Calibri"/>
                <a:hlinkClick r:id="rId3"/>
              </a:rPr>
              <a:t>Εργαστήριο Ιστολογίας &amp; Εμβρυολογίας</a:t>
            </a:r>
            <a:r>
              <a:rPr lang="el-GR" sz="1200" dirty="0">
                <a:solidFill>
                  <a:prstClr val="black">
                    <a:lumMod val="75000"/>
                    <a:lumOff val="25000"/>
                  </a:prstClr>
                </a:solidFill>
                <a:latin typeface="Calibri"/>
              </a:rPr>
              <a:t>,</a:t>
            </a:r>
            <a:r>
              <a:rPr lang="en-US" sz="1200" dirty="0">
                <a:solidFill>
                  <a:prstClr val="black">
                    <a:lumMod val="75000"/>
                    <a:lumOff val="25000"/>
                  </a:prstClr>
                </a:solidFill>
                <a:latin typeface="Calibri"/>
              </a:rPr>
              <a:t> </a:t>
            </a:r>
            <a:r>
              <a:rPr lang="el-GR" sz="1200" dirty="0">
                <a:solidFill>
                  <a:prstClr val="black">
                    <a:lumMod val="75000"/>
                    <a:lumOff val="25000"/>
                  </a:prstClr>
                </a:solidFill>
                <a:latin typeface="Calibri"/>
              </a:rPr>
              <a:t>Ιατρική Σχολή, Εθνικό και Καποδιστριακό Πανεπιστήμιο Αθηνών 2004</a:t>
            </a:r>
          </a:p>
        </p:txBody>
      </p:sp>
    </p:spTree>
    <p:extLst>
      <p:ext uri="{BB962C8B-B14F-4D97-AF65-F5344CB8AC3E}">
        <p14:creationId xmlns:p14="http://schemas.microsoft.com/office/powerpoint/2010/main" val="2351820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6000" y="1268760"/>
            <a:ext cx="8532000" cy="5004000"/>
          </a:xfrm>
        </p:spPr>
        <p:txBody>
          <a:bodyPr>
            <a:normAutofit/>
          </a:bodyPr>
          <a:lstStyle/>
          <a:p>
            <a:r>
              <a:rPr lang="el-GR" sz="2400" dirty="0" smtClean="0"/>
              <a:t>ΜΙΚΡΟΣΚΟΠΗΣΗ ΦΩΤΕΙΝΟΥ ΠΕΔΙΟΥ</a:t>
            </a:r>
          </a:p>
          <a:p>
            <a:r>
              <a:rPr lang="el-GR" sz="2400" dirty="0" smtClean="0"/>
              <a:t>ΜΙΚΡΟΣΚΟΠΗΣΗ ΑΝΤΙΘΕΣΗΣ ΦΑΣΗΣ &amp; ΔΙΑΦΟΡΙΚΗΣ ΣΥΜΒΟΛΗΣ</a:t>
            </a:r>
          </a:p>
          <a:p>
            <a:r>
              <a:rPr lang="el-GR" sz="2400" dirty="0" smtClean="0"/>
              <a:t>ΜΙΚΡΟΣΚΟΠΗΣΗ ΠΟΛΩΜΕΝΟΥ ΦΩΤΟΣ</a:t>
            </a:r>
          </a:p>
          <a:p>
            <a:r>
              <a:rPr lang="el-GR" sz="2400" dirty="0" smtClean="0"/>
              <a:t>ΣΥΝΕΣΤΙΑΚΗ ΜΙΚΡΟΣΚΟΠΗΣΗ</a:t>
            </a:r>
          </a:p>
          <a:p>
            <a:r>
              <a:rPr lang="el-GR" sz="2400" dirty="0" smtClean="0"/>
              <a:t>ΜΙΚΡΟΣΚΟΠΗΣΗ ΦΘΟΡΙΣΜΟΥ</a:t>
            </a:r>
          </a:p>
          <a:p>
            <a:r>
              <a:rPr lang="el-GR" sz="2400" dirty="0" smtClean="0"/>
              <a:t>ΗΛΕΚΤΡΟΝΙΚΗ ΜΙΚΡΟΣΚΟΠΗΣΗ</a:t>
            </a:r>
          </a:p>
          <a:p>
            <a:pPr lvl="1"/>
            <a:r>
              <a:rPr lang="el-GR" sz="2000" dirty="0" smtClean="0"/>
              <a:t>ΗΛ/ΚΗ ΜΙΚΡΟΣΚΟΠΗΣΗ ΔΙΕΛΕΥΣΗΣ</a:t>
            </a:r>
          </a:p>
          <a:p>
            <a:pPr lvl="1"/>
            <a:r>
              <a:rPr lang="el-GR" sz="2000" dirty="0" smtClean="0"/>
              <a:t>ΗΛ/ΚΗ ΜΙΚΡΟΣΚΟΠΗΣΗ ΣΑΡΩΣΗΣ</a:t>
            </a:r>
          </a:p>
          <a:p>
            <a:pPr lvl="1"/>
            <a:endParaRPr lang="el-GR" sz="2000" dirty="0"/>
          </a:p>
          <a:p>
            <a:pPr lvl="1"/>
            <a:endParaRPr lang="el-GR" sz="2000" dirty="0" smtClean="0"/>
          </a:p>
          <a:p>
            <a:pPr lvl="1"/>
            <a:endParaRPr lang="el-GR" sz="2000" dirty="0"/>
          </a:p>
          <a:p>
            <a:pPr marL="914400" lvl="1" indent="-457200">
              <a:buFont typeface="+mj-lt"/>
              <a:buAutoNum type="arabicPeriod"/>
            </a:pPr>
            <a:r>
              <a:rPr lang="en-US" sz="2000" dirty="0">
                <a:hlinkClick r:id="rId2"/>
              </a:rPr>
              <a:t>https://slideplayer.gr/slide/13927407</a:t>
            </a:r>
            <a:r>
              <a:rPr lang="en-US" sz="2000" dirty="0" smtClean="0">
                <a:hlinkClick r:id="rId2"/>
              </a:rPr>
              <a:t>/</a:t>
            </a:r>
            <a:r>
              <a:rPr lang="en-US" sz="2000" dirty="0" smtClean="0"/>
              <a:t> </a:t>
            </a:r>
            <a:endParaRPr lang="el-GR" sz="2000" dirty="0"/>
          </a:p>
        </p:txBody>
      </p:sp>
      <p:sp>
        <p:nvSpPr>
          <p:cNvPr id="5" name="Title 4"/>
          <p:cNvSpPr>
            <a:spLocks noGrp="1"/>
          </p:cNvSpPr>
          <p:nvPr>
            <p:ph type="title"/>
          </p:nvPr>
        </p:nvSpPr>
        <p:spPr>
          <a:xfrm>
            <a:off x="457200" y="274638"/>
            <a:ext cx="8229600" cy="756000"/>
          </a:xfrm>
        </p:spPr>
        <p:txBody>
          <a:bodyPr>
            <a:normAutofit/>
          </a:bodyPr>
          <a:lstStyle/>
          <a:p>
            <a:r>
              <a:rPr lang="el-GR" sz="3600" b="1" dirty="0" smtClean="0"/>
              <a:t>ΜΕΘΟΔΟΙ ΜΙΚΡΟΣΚΟΠΗΣΗΣ</a:t>
            </a:r>
            <a:endParaRPr lang="en-US" sz="3600" b="1" dirty="0"/>
          </a:p>
        </p:txBody>
      </p:sp>
    </p:spTree>
    <p:extLst>
      <p:ext uri="{BB962C8B-B14F-4D97-AF65-F5344CB8AC3E}">
        <p14:creationId xmlns:p14="http://schemas.microsoft.com/office/powerpoint/2010/main" val="319769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57200" y="116632"/>
            <a:ext cx="8229600" cy="1143000"/>
          </a:xfrm>
        </p:spPr>
        <p:txBody>
          <a:bodyPr>
            <a:noAutofit/>
          </a:bodyPr>
          <a:lstStyle/>
          <a:p>
            <a:r>
              <a:rPr lang="el-GR" altLang="el-GR" sz="3200" dirty="0"/>
              <a:t>Σχηματική παράσταση της δομής της κυτταρικής μεμβράνης</a:t>
            </a:r>
          </a:p>
        </p:txBody>
      </p:sp>
      <p:pic>
        <p:nvPicPr>
          <p:cNvPr id="2129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151" y="1196752"/>
            <a:ext cx="6219698" cy="46817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27784" y="6063679"/>
            <a:ext cx="3888432" cy="461665"/>
          </a:xfrm>
          <a:prstGeom prst="rect">
            <a:avLst/>
          </a:prstGeom>
        </p:spPr>
        <p:txBody>
          <a:bodyPr wrap="square">
            <a:spAutoFit/>
          </a:bodyPr>
          <a:lstStyle/>
          <a:p>
            <a:pPr lvl="0"/>
            <a:r>
              <a:rPr lang="el-GR" sz="1200" dirty="0">
                <a:solidFill>
                  <a:prstClr val="black">
                    <a:lumMod val="75000"/>
                    <a:lumOff val="25000"/>
                  </a:prstClr>
                </a:solidFill>
                <a:latin typeface="Calibri"/>
              </a:rPr>
              <a:t>© </a:t>
            </a:r>
            <a:r>
              <a:rPr lang="el-GR" sz="1200" dirty="0">
                <a:solidFill>
                  <a:prstClr val="black">
                    <a:lumMod val="75000"/>
                    <a:lumOff val="25000"/>
                  </a:prstClr>
                </a:solidFill>
                <a:latin typeface="Calibri"/>
                <a:hlinkClick r:id="rId3"/>
              </a:rPr>
              <a:t>Εργαστήριο Ιστολογίας &amp; Εμβρυολογίας</a:t>
            </a:r>
            <a:r>
              <a:rPr lang="el-GR" sz="1200" dirty="0">
                <a:solidFill>
                  <a:prstClr val="black">
                    <a:lumMod val="75000"/>
                    <a:lumOff val="25000"/>
                  </a:prstClr>
                </a:solidFill>
                <a:latin typeface="Calibri"/>
              </a:rPr>
              <a:t>,</a:t>
            </a:r>
            <a:r>
              <a:rPr lang="en-US" sz="1200" dirty="0">
                <a:solidFill>
                  <a:prstClr val="black">
                    <a:lumMod val="75000"/>
                    <a:lumOff val="25000"/>
                  </a:prstClr>
                </a:solidFill>
                <a:latin typeface="Calibri"/>
              </a:rPr>
              <a:t> </a:t>
            </a:r>
            <a:r>
              <a:rPr lang="el-GR" sz="1200" dirty="0">
                <a:solidFill>
                  <a:prstClr val="black">
                    <a:lumMod val="75000"/>
                    <a:lumOff val="25000"/>
                  </a:prstClr>
                </a:solidFill>
                <a:latin typeface="Calibri"/>
              </a:rPr>
              <a:t>Ιατρική Σχολή, Εθνικό και Καποδιστριακό Πανεπιστήμιο Αθηνών 2004</a:t>
            </a: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60</a:t>
            </a:fld>
            <a:endParaRPr lang="el-GR" dirty="0"/>
          </a:p>
        </p:txBody>
      </p:sp>
    </p:spTree>
    <p:extLst>
      <p:ext uri="{BB962C8B-B14F-4D97-AF65-F5344CB8AC3E}">
        <p14:creationId xmlns:p14="http://schemas.microsoft.com/office/powerpoint/2010/main" val="619877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sz="4000" b="1" dirty="0" smtClean="0">
                <a:solidFill>
                  <a:schemeClr val="tx2"/>
                </a:solidFill>
              </a:rPr>
              <a:t>κυτταρική μεμβράνη</a:t>
            </a:r>
            <a:endParaRPr lang="el-GR" sz="4000" b="1" dirty="0">
              <a:solidFill>
                <a:schemeClr val="tx2"/>
              </a:solidFill>
            </a:endParaRPr>
          </a:p>
        </p:txBody>
      </p:sp>
      <p:sp>
        <p:nvSpPr>
          <p:cNvPr id="3" name="Content Placeholder 2"/>
          <p:cNvSpPr>
            <a:spLocks noGrp="1"/>
          </p:cNvSpPr>
          <p:nvPr>
            <p:ph idx="1"/>
          </p:nvPr>
        </p:nvSpPr>
        <p:spPr/>
        <p:txBody>
          <a:bodyPr>
            <a:normAutofit/>
          </a:bodyPr>
          <a:lstStyle/>
          <a:p>
            <a:r>
              <a:rPr lang="el-GR" sz="2800" dirty="0" smtClean="0"/>
              <a:t>Η δομή που χωρίζει το κυτταρόπλασμα  από το εξωτερικό περιβάλλον.</a:t>
            </a:r>
          </a:p>
          <a:p>
            <a:r>
              <a:rPr lang="el-GR" sz="2800" dirty="0" smtClean="0"/>
              <a:t>Επιτρέπει τη διαρκή επικοινωνία ανάμεσα στο εσωτερικό του κυττάρου και στα εξωκυττάρια μακρομόρια.</a:t>
            </a:r>
          </a:p>
          <a:p>
            <a:r>
              <a:rPr lang="el-GR" sz="2800" dirty="0" smtClean="0"/>
              <a:t>Περιέχει πρωτεΐνες , τις ιντεγκρίνες</a:t>
            </a:r>
            <a:endParaRPr lang="el-GR" sz="2800" dirty="0"/>
          </a:p>
        </p:txBody>
      </p:sp>
    </p:spTree>
    <p:extLst>
      <p:ext uri="{BB962C8B-B14F-4D97-AF65-F5344CB8AC3E}">
        <p14:creationId xmlns:p14="http://schemas.microsoft.com/office/powerpoint/2010/main" val="31878290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b="1" dirty="0" smtClean="0">
                <a:solidFill>
                  <a:schemeClr val="tx2"/>
                </a:solidFill>
              </a:rPr>
              <a:t>κυτταρόπλασμα</a:t>
            </a:r>
            <a:endParaRPr lang="el-GR" sz="4000" b="1" dirty="0">
              <a:solidFill>
                <a:schemeClr val="tx2"/>
              </a:solidFill>
            </a:endParaRPr>
          </a:p>
        </p:txBody>
      </p:sp>
      <p:sp>
        <p:nvSpPr>
          <p:cNvPr id="3" name="Content Placeholder 2"/>
          <p:cNvSpPr>
            <a:spLocks noGrp="1"/>
          </p:cNvSpPr>
          <p:nvPr>
            <p:ph idx="1"/>
          </p:nvPr>
        </p:nvSpPr>
        <p:spPr/>
        <p:txBody>
          <a:bodyPr>
            <a:normAutofit/>
          </a:bodyPr>
          <a:lstStyle/>
          <a:p>
            <a:r>
              <a:rPr lang="el-GR" sz="2800" dirty="0" smtClean="0"/>
              <a:t>Αποτελείται από θεμέλια ουσία το κυτοσόλιο.</a:t>
            </a:r>
          </a:p>
          <a:p>
            <a:r>
              <a:rPr lang="el-GR" sz="2800" dirty="0" smtClean="0"/>
              <a:t>Στο οποίο είναι σκηνωμένα τα οργανίδια, ο κυτταροσκελετός και εναποθέσεις υδατανθράκων.</a:t>
            </a:r>
            <a:endParaRPr lang="el-GR" sz="2800" dirty="0"/>
          </a:p>
        </p:txBody>
      </p:sp>
    </p:spTree>
    <p:extLst>
      <p:ext uri="{BB962C8B-B14F-4D97-AF65-F5344CB8AC3E}">
        <p14:creationId xmlns:p14="http://schemas.microsoft.com/office/powerpoint/2010/main" val="31012505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noAutofit/>
          </a:bodyPr>
          <a:lstStyle/>
          <a:p>
            <a:r>
              <a:rPr lang="el-GR" sz="2800" dirty="0" smtClean="0"/>
              <a:t>Ρευστής ουσία </a:t>
            </a:r>
            <a:r>
              <a:rPr lang="el-GR" sz="2800" dirty="0"/>
              <a:t>του κυττάρου (</a:t>
            </a:r>
            <a:r>
              <a:rPr lang="el-GR" sz="2800" dirty="0" smtClean="0"/>
              <a:t>κυτοσόλιο) </a:t>
            </a:r>
            <a:r>
              <a:rPr lang="el-GR" sz="2800" dirty="0"/>
              <a:t>και των περιεχομένων αυτού</a:t>
            </a:r>
            <a:endParaRPr lang="el-GR" altLang="el-GR" sz="2800" dirty="0">
              <a:solidFill>
                <a:srgbClr val="FF9900"/>
              </a:solidFill>
            </a:endParaRPr>
          </a:p>
        </p:txBody>
      </p:sp>
      <p:sp>
        <p:nvSpPr>
          <p:cNvPr id="2" name="Content Placeholder 1"/>
          <p:cNvSpPr>
            <a:spLocks noGrp="1"/>
          </p:cNvSpPr>
          <p:nvPr>
            <p:ph idx="1"/>
          </p:nvPr>
        </p:nvSpPr>
        <p:spPr>
          <a:xfrm>
            <a:off x="457200" y="1556792"/>
            <a:ext cx="3466728" cy="5040560"/>
          </a:xfrm>
        </p:spPr>
        <p:txBody>
          <a:bodyPr>
            <a:normAutofit/>
          </a:bodyPr>
          <a:lstStyle/>
          <a:p>
            <a:pPr marL="0" indent="0">
              <a:buNone/>
            </a:pPr>
            <a:r>
              <a:rPr lang="el-GR" sz="2400" dirty="0" smtClean="0"/>
              <a:t>Σχηματική </a:t>
            </a:r>
            <a:r>
              <a:rPr lang="el-GR" sz="2400" dirty="0"/>
              <a:t>απεικόνιση της ρευστής ουσίας του κυττάρου (κυτοσόλιο) και των περιεχομένων αυτού (ελεύθερα και δεσμευμένα ριβοσώματα, ελεύθερα λιπίδια, γλυκογόνο, </a:t>
            </a:r>
            <a:r>
              <a:rPr lang="el-GR" sz="2400" dirty="0" smtClean="0"/>
              <a:t>νηματοειδείς πρωτεΐνες κυτταροσκελετού</a:t>
            </a:r>
            <a:r>
              <a:rPr lang="el-GR" sz="2400" dirty="0"/>
              <a:t>). </a:t>
            </a:r>
          </a:p>
          <a:p>
            <a:endParaRPr lang="el-GR" sz="2400" dirty="0"/>
          </a:p>
        </p:txBody>
      </p:sp>
      <p:pic>
        <p:nvPicPr>
          <p:cNvPr id="96263" name="Picture 7" descr="605px-0312_Animal_Cell_and_Component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67944" y="1990093"/>
            <a:ext cx="4264144" cy="338312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4255800" y="5487615"/>
            <a:ext cx="3888432" cy="461665"/>
          </a:xfrm>
          <a:prstGeom prst="rect">
            <a:avLst/>
          </a:prstGeom>
        </p:spPr>
        <p:txBody>
          <a:bodyPr wrap="square">
            <a:spAutoFit/>
          </a:bodyPr>
          <a:lstStyle/>
          <a:p>
            <a:pPr lvl="0"/>
            <a:r>
              <a:rPr lang="el-GR" sz="1200" dirty="0">
                <a:solidFill>
                  <a:prstClr val="black">
                    <a:lumMod val="75000"/>
                    <a:lumOff val="25000"/>
                  </a:prstClr>
                </a:solidFill>
                <a:latin typeface="Calibri"/>
              </a:rPr>
              <a:t>© </a:t>
            </a:r>
            <a:r>
              <a:rPr lang="el-GR" sz="1200" dirty="0">
                <a:solidFill>
                  <a:prstClr val="black">
                    <a:lumMod val="75000"/>
                    <a:lumOff val="25000"/>
                  </a:prstClr>
                </a:solidFill>
                <a:latin typeface="Calibri"/>
                <a:hlinkClick r:id="rId3"/>
              </a:rPr>
              <a:t>Εργαστήριο Ιστολογίας &amp; Εμβρυολογίας</a:t>
            </a:r>
            <a:r>
              <a:rPr lang="el-GR" sz="1200" dirty="0">
                <a:solidFill>
                  <a:prstClr val="black">
                    <a:lumMod val="75000"/>
                    <a:lumOff val="25000"/>
                  </a:prstClr>
                </a:solidFill>
                <a:latin typeface="Calibri"/>
              </a:rPr>
              <a:t>,</a:t>
            </a:r>
            <a:r>
              <a:rPr lang="en-US" sz="1200" dirty="0">
                <a:solidFill>
                  <a:prstClr val="black">
                    <a:lumMod val="75000"/>
                    <a:lumOff val="25000"/>
                  </a:prstClr>
                </a:solidFill>
                <a:latin typeface="Calibri"/>
              </a:rPr>
              <a:t> </a:t>
            </a:r>
            <a:r>
              <a:rPr lang="el-GR" sz="1200" dirty="0">
                <a:solidFill>
                  <a:prstClr val="black">
                    <a:lumMod val="75000"/>
                    <a:lumOff val="25000"/>
                  </a:prstClr>
                </a:solidFill>
                <a:latin typeface="Calibri"/>
              </a:rPr>
              <a:t>Ιατρική Σχολή, Εθνικό και Καποδιστριακό Πανεπιστήμιο Αθηνών 2004</a:t>
            </a: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63</a:t>
            </a:fld>
            <a:endParaRPr lang="el-GR" dirty="0"/>
          </a:p>
        </p:txBody>
      </p:sp>
    </p:spTree>
    <p:extLst>
      <p:ext uri="{BB962C8B-B14F-4D97-AF65-F5344CB8AC3E}">
        <p14:creationId xmlns:p14="http://schemas.microsoft.com/office/powerpoint/2010/main" val="23628022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457200" y="44624"/>
            <a:ext cx="8229600" cy="1143000"/>
          </a:xfrm>
        </p:spPr>
        <p:txBody>
          <a:bodyPr>
            <a:noAutofit/>
          </a:bodyPr>
          <a:lstStyle/>
          <a:p>
            <a:r>
              <a:rPr lang="el-GR" altLang="el-GR" sz="3200" dirty="0"/>
              <a:t>Σχηματική παράσταση στην οποία φαίν</a:t>
            </a:r>
            <a:r>
              <a:rPr lang="en-US" altLang="el-GR" sz="3200" dirty="0"/>
              <a:t>o</a:t>
            </a:r>
            <a:r>
              <a:rPr lang="el-GR" altLang="el-GR" sz="3200" dirty="0"/>
              <a:t>νται τα κυτταρικά οργανίδια</a:t>
            </a:r>
            <a:endParaRPr lang="el-GR" altLang="el-GR" sz="3200" dirty="0">
              <a:solidFill>
                <a:srgbClr val="FF9900"/>
              </a:solidFill>
            </a:endParaRPr>
          </a:p>
        </p:txBody>
      </p:sp>
      <p:sp>
        <p:nvSpPr>
          <p:cNvPr id="222211" name="Rectangle 3"/>
          <p:cNvSpPr>
            <a:spLocks noGrp="1" noChangeArrowheads="1"/>
          </p:cNvSpPr>
          <p:nvPr>
            <p:ph idx="1"/>
          </p:nvPr>
        </p:nvSpPr>
        <p:spPr>
          <a:xfrm>
            <a:off x="457200" y="1196752"/>
            <a:ext cx="4186808" cy="5040560"/>
          </a:xfrm>
        </p:spPr>
        <p:txBody>
          <a:bodyPr>
            <a:normAutofit/>
          </a:bodyPr>
          <a:lstStyle/>
          <a:p>
            <a:pPr marL="533400" indent="-533400">
              <a:buFont typeface="Wingdings" pitchFamily="2" charset="2"/>
              <a:buAutoNum type="arabicPeriod"/>
            </a:pPr>
            <a:r>
              <a:rPr lang="el-GR" altLang="el-GR" sz="2000" dirty="0" smtClean="0"/>
              <a:t>Πυρήνας                                             </a:t>
            </a:r>
          </a:p>
          <a:p>
            <a:pPr marL="533400" indent="-533400">
              <a:buFont typeface="Wingdings" pitchFamily="2" charset="2"/>
              <a:buAutoNum type="arabicPeriod"/>
            </a:pPr>
            <a:r>
              <a:rPr lang="el-GR" altLang="el-GR" sz="2000" dirty="0" smtClean="0"/>
              <a:t>Πυρηνικοί πόροι                                 </a:t>
            </a:r>
          </a:p>
          <a:p>
            <a:pPr marL="533400" indent="-533400">
              <a:buFont typeface="Wingdings" pitchFamily="2" charset="2"/>
              <a:buAutoNum type="arabicPeriod"/>
            </a:pPr>
            <a:r>
              <a:rPr lang="el-GR" altLang="el-GR" sz="2000" dirty="0" smtClean="0"/>
              <a:t>Τραχύ </a:t>
            </a:r>
            <a:r>
              <a:rPr lang="el-GR" altLang="el-GR" sz="2000" dirty="0"/>
              <a:t>ενδοπλασματικό   δίκτυο        </a:t>
            </a:r>
            <a:endParaRPr lang="en-US" altLang="el-GR" sz="2000" dirty="0"/>
          </a:p>
          <a:p>
            <a:pPr marL="533400" indent="-533400">
              <a:buFont typeface="Wingdings" pitchFamily="2" charset="2"/>
              <a:buAutoNum type="arabicPeriod"/>
            </a:pPr>
            <a:r>
              <a:rPr lang="el-GR" altLang="el-GR" sz="2000" dirty="0"/>
              <a:t>Λείο ενδοπλασματικό δίκτυο</a:t>
            </a:r>
            <a:r>
              <a:rPr lang="en-US" altLang="el-GR" sz="2000" dirty="0"/>
              <a:t>             </a:t>
            </a:r>
          </a:p>
          <a:p>
            <a:pPr marL="533400" indent="-533400">
              <a:buFont typeface="Wingdings" pitchFamily="2" charset="2"/>
              <a:buAutoNum type="arabicPeriod"/>
            </a:pPr>
            <a:r>
              <a:rPr lang="el-GR" altLang="el-GR" sz="2000" dirty="0"/>
              <a:t>Ριβόσωμα στο τραχύ ΕΔ</a:t>
            </a:r>
            <a:r>
              <a:rPr lang="en-US" altLang="el-GR" sz="2000" dirty="0"/>
              <a:t>                    </a:t>
            </a:r>
            <a:endParaRPr lang="el-GR" altLang="el-GR" sz="2000" dirty="0"/>
          </a:p>
          <a:p>
            <a:pPr marL="533400" indent="-533400">
              <a:buFont typeface="Wingdings" pitchFamily="2" charset="2"/>
              <a:buAutoNum type="arabicPeriod"/>
            </a:pPr>
            <a:r>
              <a:rPr lang="el-GR" altLang="el-GR" sz="2000" dirty="0"/>
              <a:t>Μεταφερόμενες </a:t>
            </a:r>
            <a:r>
              <a:rPr lang="el-GR" altLang="el-GR" sz="2000" dirty="0" smtClean="0"/>
              <a:t>πρωτεΐνες</a:t>
            </a:r>
            <a:endParaRPr lang="el-GR" altLang="el-GR" sz="2000" dirty="0"/>
          </a:p>
          <a:p>
            <a:pPr marL="533400" indent="-533400">
              <a:buFont typeface="Wingdings" pitchFamily="2" charset="2"/>
              <a:buAutoNum type="arabicPeriod"/>
            </a:pPr>
            <a:r>
              <a:rPr lang="el-GR" altLang="el-GR" sz="2000" dirty="0"/>
              <a:t>7. Μεταφορικό κυστίδιο</a:t>
            </a:r>
          </a:p>
          <a:p>
            <a:pPr marL="533400" indent="-533400">
              <a:buFont typeface="Wingdings" pitchFamily="2" charset="2"/>
              <a:buAutoNum type="arabicPeriod"/>
            </a:pPr>
            <a:r>
              <a:rPr lang="el-GR" altLang="el-GR" sz="2000" dirty="0"/>
              <a:t>8. </a:t>
            </a:r>
            <a:r>
              <a:rPr lang="el-GR" altLang="el-GR" sz="2000" dirty="0" smtClean="0"/>
              <a:t>Συσκευή </a:t>
            </a:r>
            <a:r>
              <a:rPr lang="en-US" altLang="el-GR" sz="2000" dirty="0" smtClean="0"/>
              <a:t>Golgi</a:t>
            </a:r>
            <a:endParaRPr lang="el-GR" altLang="el-GR" sz="2000" dirty="0" smtClean="0"/>
          </a:p>
          <a:p>
            <a:pPr marL="533400" indent="-533400">
              <a:buFont typeface="Wingdings" pitchFamily="2" charset="2"/>
              <a:buAutoNum type="arabicPeriod"/>
            </a:pPr>
            <a:r>
              <a:rPr lang="el-GR" altLang="el-GR" sz="2000" dirty="0"/>
              <a:t>9. </a:t>
            </a:r>
            <a:r>
              <a:rPr lang="en-US" altLang="el-GR" sz="2000" dirty="0"/>
              <a:t>Cis face </a:t>
            </a:r>
            <a:r>
              <a:rPr lang="el-GR" altLang="el-GR" sz="2000" dirty="0"/>
              <a:t>συσκευής </a:t>
            </a:r>
            <a:r>
              <a:rPr lang="en-US" altLang="el-GR" sz="2000" dirty="0" smtClean="0"/>
              <a:t>Golgi</a:t>
            </a:r>
            <a:endParaRPr lang="el-GR" altLang="el-GR" sz="2000" dirty="0" smtClean="0"/>
          </a:p>
          <a:p>
            <a:pPr marL="533400" indent="-533400">
              <a:buFont typeface="Wingdings" pitchFamily="2" charset="2"/>
              <a:buAutoNum type="arabicPeriod"/>
            </a:pPr>
            <a:r>
              <a:rPr lang="en-US" altLang="el-GR" sz="2000" dirty="0"/>
              <a:t>10. Trans face </a:t>
            </a:r>
            <a:r>
              <a:rPr lang="el-GR" altLang="el-GR" sz="2000" dirty="0"/>
              <a:t>συσκευής </a:t>
            </a:r>
            <a:r>
              <a:rPr lang="en-US" altLang="el-GR" sz="2000" dirty="0" smtClean="0"/>
              <a:t>Golgi</a:t>
            </a:r>
            <a:endParaRPr lang="el-GR" altLang="el-GR" sz="2000" dirty="0" smtClean="0"/>
          </a:p>
          <a:p>
            <a:pPr marL="533400" indent="-533400">
              <a:buFont typeface="Wingdings" pitchFamily="2" charset="2"/>
              <a:buAutoNum type="arabicPeriod"/>
            </a:pPr>
            <a:r>
              <a:rPr lang="el-GR" altLang="el-GR" sz="2000" dirty="0"/>
              <a:t>Δεξαμενές συσκευής </a:t>
            </a:r>
            <a:r>
              <a:rPr lang="en-US" altLang="el-GR" sz="2000" dirty="0"/>
              <a:t>Golgi</a:t>
            </a:r>
            <a:endParaRPr lang="el-GR" altLang="el-GR" sz="2000" dirty="0"/>
          </a:p>
          <a:p>
            <a:pPr marL="533400" indent="-533400">
              <a:buFont typeface="Wingdings" pitchFamily="2" charset="2"/>
              <a:buAutoNum type="arabicPeriod"/>
            </a:pPr>
            <a:endParaRPr lang="en-US" altLang="el-GR" sz="2000" dirty="0"/>
          </a:p>
          <a:p>
            <a:pPr marL="533400" indent="-533400">
              <a:buFont typeface="Wingdings" pitchFamily="2" charset="2"/>
              <a:buAutoNum type="arabicPeriod"/>
            </a:pPr>
            <a:endParaRPr lang="el-GR" altLang="el-GR" sz="2000" dirty="0"/>
          </a:p>
        </p:txBody>
      </p:sp>
      <p:pic>
        <p:nvPicPr>
          <p:cNvPr id="222212" name="Picture 4" descr="492px-Nucleus_ER_golgi"/>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43750" y="1268759"/>
            <a:ext cx="4138485" cy="475252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4668776" y="6021288"/>
            <a:ext cx="3888432" cy="461665"/>
          </a:xfrm>
          <a:prstGeom prst="rect">
            <a:avLst/>
          </a:prstGeom>
        </p:spPr>
        <p:txBody>
          <a:bodyPr wrap="square">
            <a:spAutoFit/>
          </a:bodyPr>
          <a:lstStyle/>
          <a:p>
            <a:pPr lvl="0"/>
            <a:r>
              <a:rPr lang="el-GR" sz="1200" dirty="0">
                <a:solidFill>
                  <a:prstClr val="black">
                    <a:lumMod val="75000"/>
                    <a:lumOff val="25000"/>
                  </a:prstClr>
                </a:solidFill>
                <a:latin typeface="Calibri"/>
              </a:rPr>
              <a:t>© </a:t>
            </a:r>
            <a:r>
              <a:rPr lang="el-GR" sz="1200" dirty="0">
                <a:solidFill>
                  <a:prstClr val="black">
                    <a:lumMod val="75000"/>
                    <a:lumOff val="25000"/>
                  </a:prstClr>
                </a:solidFill>
                <a:latin typeface="Calibri"/>
                <a:hlinkClick r:id="rId3"/>
              </a:rPr>
              <a:t>Εργαστήριο Ιστολογίας &amp; Εμβρυολογίας</a:t>
            </a:r>
            <a:r>
              <a:rPr lang="el-GR" sz="1200" dirty="0">
                <a:solidFill>
                  <a:prstClr val="black">
                    <a:lumMod val="75000"/>
                    <a:lumOff val="25000"/>
                  </a:prstClr>
                </a:solidFill>
                <a:latin typeface="Calibri"/>
              </a:rPr>
              <a:t>,</a:t>
            </a:r>
            <a:r>
              <a:rPr lang="en-US" sz="1200" dirty="0">
                <a:solidFill>
                  <a:prstClr val="black">
                    <a:lumMod val="75000"/>
                    <a:lumOff val="25000"/>
                  </a:prstClr>
                </a:solidFill>
                <a:latin typeface="Calibri"/>
              </a:rPr>
              <a:t> </a:t>
            </a:r>
            <a:r>
              <a:rPr lang="el-GR" sz="1200" dirty="0">
                <a:solidFill>
                  <a:prstClr val="black">
                    <a:lumMod val="75000"/>
                    <a:lumOff val="25000"/>
                  </a:prstClr>
                </a:solidFill>
                <a:latin typeface="Calibri"/>
              </a:rPr>
              <a:t>Ιατρική Σχολή, Εθνικό και Καποδιστριακό Πανεπιστήμιο Αθηνών 2004</a:t>
            </a: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64</a:t>
            </a:fld>
            <a:endParaRPr lang="el-GR" dirty="0"/>
          </a:p>
        </p:txBody>
      </p:sp>
    </p:spTree>
    <p:extLst>
      <p:ext uri="{BB962C8B-B14F-4D97-AF65-F5344CB8AC3E}">
        <p14:creationId xmlns:p14="http://schemas.microsoft.com/office/powerpoint/2010/main" val="33806665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noAutofit/>
          </a:bodyPr>
          <a:lstStyle/>
          <a:p>
            <a:r>
              <a:rPr lang="el-GR" altLang="el-GR" sz="3200" dirty="0"/>
              <a:t>Σχηματική παράσταση στην οποία φαίνεται η δομή της συσκευής </a:t>
            </a:r>
            <a:r>
              <a:rPr lang="en-US" altLang="el-GR" sz="3200" dirty="0"/>
              <a:t>Golgi</a:t>
            </a:r>
            <a:endParaRPr lang="el-GR" altLang="el-GR" sz="1400" dirty="0"/>
          </a:p>
        </p:txBody>
      </p:sp>
      <p:pic>
        <p:nvPicPr>
          <p:cNvPr id="186374" name="Picture 6" descr="ANd9GcS9VdCh_W_c9hu69xlSz-drxIZy7OJVYovb2IRKfdDvBFtpSDvN">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1835609" y="1628800"/>
            <a:ext cx="5472782" cy="421147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2627784" y="6093296"/>
            <a:ext cx="3888432" cy="461665"/>
          </a:xfrm>
          <a:prstGeom prst="rect">
            <a:avLst/>
          </a:prstGeom>
        </p:spPr>
        <p:txBody>
          <a:bodyPr wrap="square">
            <a:spAutoFit/>
          </a:bodyPr>
          <a:lstStyle/>
          <a:p>
            <a:pPr lvl="0"/>
            <a:r>
              <a:rPr lang="el-GR" sz="1200" dirty="0">
                <a:solidFill>
                  <a:prstClr val="black">
                    <a:lumMod val="75000"/>
                    <a:lumOff val="25000"/>
                  </a:prstClr>
                </a:solidFill>
                <a:latin typeface="Calibri"/>
              </a:rPr>
              <a:t>© </a:t>
            </a:r>
            <a:r>
              <a:rPr lang="el-GR" sz="1200" dirty="0">
                <a:solidFill>
                  <a:prstClr val="black">
                    <a:lumMod val="75000"/>
                    <a:lumOff val="25000"/>
                  </a:prstClr>
                </a:solidFill>
                <a:latin typeface="Calibri"/>
                <a:hlinkClick r:id="rId5"/>
              </a:rPr>
              <a:t>Εργαστήριο Ιστολογίας &amp; Εμβρυολογίας</a:t>
            </a:r>
            <a:r>
              <a:rPr lang="el-GR" sz="1200" dirty="0">
                <a:solidFill>
                  <a:prstClr val="black">
                    <a:lumMod val="75000"/>
                    <a:lumOff val="25000"/>
                  </a:prstClr>
                </a:solidFill>
                <a:latin typeface="Calibri"/>
              </a:rPr>
              <a:t>,</a:t>
            </a:r>
            <a:r>
              <a:rPr lang="en-US" sz="1200" dirty="0">
                <a:solidFill>
                  <a:prstClr val="black">
                    <a:lumMod val="75000"/>
                    <a:lumOff val="25000"/>
                  </a:prstClr>
                </a:solidFill>
                <a:latin typeface="Calibri"/>
              </a:rPr>
              <a:t> </a:t>
            </a:r>
            <a:r>
              <a:rPr lang="el-GR" sz="1200" dirty="0">
                <a:solidFill>
                  <a:prstClr val="black">
                    <a:lumMod val="75000"/>
                    <a:lumOff val="25000"/>
                  </a:prstClr>
                </a:solidFill>
                <a:latin typeface="Calibri"/>
              </a:rPr>
              <a:t>Ιατρική Σχολή, Εθνικό και Καποδιστριακό Πανεπιστήμιο Αθηνών 2004</a:t>
            </a: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65</a:t>
            </a:fld>
            <a:endParaRPr lang="el-GR" dirty="0"/>
          </a:p>
        </p:txBody>
      </p:sp>
    </p:spTree>
    <p:extLst>
      <p:ext uri="{BB962C8B-B14F-4D97-AF65-F5344CB8AC3E}">
        <p14:creationId xmlns:p14="http://schemas.microsoft.com/office/powerpoint/2010/main" val="31078871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normAutofit/>
          </a:bodyPr>
          <a:lstStyle/>
          <a:p>
            <a:r>
              <a:rPr lang="el-GR" altLang="el-GR" sz="3600" dirty="0"/>
              <a:t>Σ</a:t>
            </a:r>
            <a:r>
              <a:rPr lang="el-GR" altLang="el-GR" sz="3600" dirty="0" smtClean="0"/>
              <a:t>υσκευή Golgi </a:t>
            </a:r>
            <a:r>
              <a:rPr lang="el-GR" altLang="el-GR" sz="3200" b="0" dirty="0" smtClean="0"/>
              <a:t>(1/2)</a:t>
            </a:r>
            <a:endParaRPr lang="el-GR" altLang="el-GR" sz="3200" b="0" dirty="0">
              <a:solidFill>
                <a:srgbClr val="FF9900"/>
              </a:solidFill>
            </a:endParaRPr>
          </a:p>
        </p:txBody>
      </p:sp>
      <p:sp>
        <p:nvSpPr>
          <p:cNvPr id="2" name="Content Placeholder 1"/>
          <p:cNvSpPr>
            <a:spLocks noGrp="1"/>
          </p:cNvSpPr>
          <p:nvPr>
            <p:ph idx="1"/>
          </p:nvPr>
        </p:nvSpPr>
        <p:spPr>
          <a:xfrm>
            <a:off x="457200" y="1196752"/>
            <a:ext cx="3826768" cy="5040560"/>
          </a:xfrm>
        </p:spPr>
        <p:txBody>
          <a:bodyPr>
            <a:normAutofit/>
          </a:bodyPr>
          <a:lstStyle/>
          <a:p>
            <a:pPr marL="0" indent="0">
              <a:buNone/>
            </a:pPr>
            <a:r>
              <a:rPr lang="el-GR" altLang="el-GR" sz="2000" dirty="0"/>
              <a:t>H συσκευή Golgi συνήθως βρίσκεται κοντά στον πυρήνα του κυττάρου και αποτελείται από μία ή περισσότερες σακκοειδείς διευρύνσεις περιβαλλόμενες από μεμβράνες, που ονομάζονται  δεξαμενές. </a:t>
            </a:r>
            <a:endParaRPr lang="el-GR" altLang="el-GR" sz="2000" dirty="0" smtClean="0"/>
          </a:p>
          <a:p>
            <a:pPr marL="0" indent="0">
              <a:buNone/>
            </a:pPr>
            <a:r>
              <a:rPr lang="el-GR" altLang="el-GR" sz="2000" dirty="0" smtClean="0"/>
              <a:t>Οι </a:t>
            </a:r>
            <a:r>
              <a:rPr lang="el-GR" altLang="el-GR" sz="2000" dirty="0"/>
              <a:t>αυλοί αυτών των δεξαμενών </a:t>
            </a:r>
            <a:r>
              <a:rPr lang="el-GR" altLang="el-GR" sz="2000" dirty="0" smtClean="0"/>
              <a:t>διαχωρίζονται </a:t>
            </a:r>
            <a:r>
              <a:rPr lang="el-GR" altLang="el-GR" sz="2000" dirty="0"/>
              <a:t>μεταξύ τους και από το ενδοπλασματικό δίκτυο. </a:t>
            </a:r>
          </a:p>
        </p:txBody>
      </p:sp>
      <p:pic>
        <p:nvPicPr>
          <p:cNvPr id="188423" name="Picture 7" descr="golgi"/>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99992" y="1340768"/>
            <a:ext cx="4081636" cy="289796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4724084" y="4653136"/>
            <a:ext cx="3888432" cy="461665"/>
          </a:xfrm>
          <a:prstGeom prst="rect">
            <a:avLst/>
          </a:prstGeom>
        </p:spPr>
        <p:txBody>
          <a:bodyPr wrap="square">
            <a:spAutoFit/>
          </a:bodyPr>
          <a:lstStyle/>
          <a:p>
            <a:pPr lvl="0"/>
            <a:r>
              <a:rPr lang="el-GR" sz="1200" dirty="0">
                <a:solidFill>
                  <a:prstClr val="black">
                    <a:lumMod val="75000"/>
                    <a:lumOff val="25000"/>
                  </a:prstClr>
                </a:solidFill>
                <a:latin typeface="Calibri"/>
              </a:rPr>
              <a:t>© </a:t>
            </a:r>
            <a:r>
              <a:rPr lang="el-GR" sz="1200" dirty="0">
                <a:solidFill>
                  <a:prstClr val="black">
                    <a:lumMod val="75000"/>
                    <a:lumOff val="25000"/>
                  </a:prstClr>
                </a:solidFill>
                <a:latin typeface="Calibri"/>
                <a:hlinkClick r:id="rId3"/>
              </a:rPr>
              <a:t>Εργαστήριο Ιστολογίας &amp; Εμβρυολογίας</a:t>
            </a:r>
            <a:r>
              <a:rPr lang="el-GR" sz="1200" dirty="0">
                <a:solidFill>
                  <a:prstClr val="black">
                    <a:lumMod val="75000"/>
                    <a:lumOff val="25000"/>
                  </a:prstClr>
                </a:solidFill>
                <a:latin typeface="Calibri"/>
              </a:rPr>
              <a:t>,</a:t>
            </a:r>
            <a:r>
              <a:rPr lang="en-US" sz="1200" dirty="0">
                <a:solidFill>
                  <a:prstClr val="black">
                    <a:lumMod val="75000"/>
                    <a:lumOff val="25000"/>
                  </a:prstClr>
                </a:solidFill>
                <a:latin typeface="Calibri"/>
              </a:rPr>
              <a:t> </a:t>
            </a:r>
            <a:r>
              <a:rPr lang="el-GR" sz="1200" dirty="0">
                <a:solidFill>
                  <a:prstClr val="black">
                    <a:lumMod val="75000"/>
                    <a:lumOff val="25000"/>
                  </a:prstClr>
                </a:solidFill>
                <a:latin typeface="Calibri"/>
              </a:rPr>
              <a:t>Ιατρική Σχολή, Εθνικό και Καποδιστριακό Πανεπιστήμιο Αθηνών 2004</a:t>
            </a: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66</a:t>
            </a:fld>
            <a:endParaRPr lang="el-GR" dirty="0"/>
          </a:p>
        </p:txBody>
      </p:sp>
    </p:spTree>
    <p:extLst>
      <p:ext uri="{BB962C8B-B14F-4D97-AF65-F5344CB8AC3E}">
        <p14:creationId xmlns:p14="http://schemas.microsoft.com/office/powerpoint/2010/main" val="38165507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l-GR" altLang="el-GR" sz="3600" dirty="0">
                <a:solidFill>
                  <a:prstClr val="black"/>
                </a:solidFill>
              </a:rPr>
              <a:t>Συσκευή </a:t>
            </a:r>
            <a:r>
              <a:rPr lang="el-GR" altLang="el-GR" sz="3600" dirty="0" smtClean="0">
                <a:solidFill>
                  <a:prstClr val="black"/>
                </a:solidFill>
              </a:rPr>
              <a:t>Golgi </a:t>
            </a:r>
            <a:r>
              <a:rPr lang="el-GR" altLang="el-GR" sz="3200" b="0" dirty="0" smtClean="0">
                <a:solidFill>
                  <a:prstClr val="black"/>
                </a:solidFill>
              </a:rPr>
              <a:t>(2/2)</a:t>
            </a:r>
            <a:endParaRPr lang="el-GR" altLang="el-GR" sz="3200" b="0" dirty="0">
              <a:solidFill>
                <a:srgbClr val="FF9900"/>
              </a:solidFill>
            </a:endParaRPr>
          </a:p>
        </p:txBody>
      </p:sp>
      <p:sp>
        <p:nvSpPr>
          <p:cNvPr id="2" name="Content Placeholder 1"/>
          <p:cNvSpPr>
            <a:spLocks noGrp="1"/>
          </p:cNvSpPr>
          <p:nvPr>
            <p:ph idx="1"/>
          </p:nvPr>
        </p:nvSpPr>
        <p:spPr>
          <a:xfrm>
            <a:off x="457200" y="1196752"/>
            <a:ext cx="3970784" cy="3960440"/>
          </a:xfrm>
        </p:spPr>
        <p:txBody>
          <a:bodyPr>
            <a:normAutofit/>
          </a:bodyPr>
          <a:lstStyle/>
          <a:p>
            <a:pPr marL="0" indent="0">
              <a:buNone/>
            </a:pPr>
            <a:r>
              <a:rPr lang="el-GR" altLang="el-GR" sz="2000" dirty="0"/>
              <a:t>Η συσκευή Golgi προσλαμβάνει προϊόντα που συντίθενται στο ΕΔ, και τα μεταφέρει σε διάφορους προορισμούς. </a:t>
            </a:r>
            <a:endParaRPr lang="el-GR" altLang="el-GR" sz="2000" dirty="0" smtClean="0"/>
          </a:p>
          <a:p>
            <a:pPr marL="0" indent="0">
              <a:buNone/>
            </a:pPr>
            <a:r>
              <a:rPr lang="el-GR" altLang="el-GR" sz="2000" dirty="0" smtClean="0"/>
              <a:t>Μεμβρανικές πρωτεΐνες </a:t>
            </a:r>
            <a:r>
              <a:rPr lang="el-GR" altLang="el-GR" sz="2000" dirty="0"/>
              <a:t>συλλέγονται, διαχωρίζονται και μεταφέρονται στον  ζητούμενο προορισμό. </a:t>
            </a:r>
            <a:endParaRPr lang="el-GR" altLang="el-GR" sz="2000" dirty="0" smtClean="0"/>
          </a:p>
          <a:p>
            <a:pPr marL="0" indent="0">
              <a:buNone/>
            </a:pPr>
            <a:r>
              <a:rPr lang="el-GR" altLang="el-GR" sz="2000" dirty="0" smtClean="0"/>
              <a:t>Π.χ. </a:t>
            </a:r>
            <a:r>
              <a:rPr lang="el-GR" altLang="el-GR" sz="2000" dirty="0"/>
              <a:t>εκκριτικές πρωτεϊνες, συλλέγονται σε εκκριτικά κοκκία και εξέρχονται του κυττάρου. </a:t>
            </a:r>
            <a:endParaRPr lang="el-GR" altLang="el-GR" sz="2000" dirty="0" smtClean="0"/>
          </a:p>
        </p:txBody>
      </p:sp>
      <p:sp>
        <p:nvSpPr>
          <p:cNvPr id="4" name="Rectangle 3"/>
          <p:cNvSpPr/>
          <p:nvPr/>
        </p:nvSpPr>
        <p:spPr>
          <a:xfrm>
            <a:off x="435184" y="4797152"/>
            <a:ext cx="8172400" cy="1938992"/>
          </a:xfrm>
          <a:prstGeom prst="rect">
            <a:avLst/>
          </a:prstGeom>
        </p:spPr>
        <p:txBody>
          <a:bodyPr wrap="square">
            <a:spAutoFit/>
          </a:bodyPr>
          <a:lstStyle/>
          <a:p>
            <a:pPr marL="0" indent="0">
              <a:buNone/>
            </a:pPr>
            <a:r>
              <a:rPr lang="el-GR" altLang="el-GR" sz="2000" dirty="0">
                <a:latin typeface="+mn-lt"/>
              </a:rPr>
              <a:t>Επίσης παράγει ένζυμα που συλλέγονται στα λυσοσώματα που διασπούν τις </a:t>
            </a:r>
            <a:r>
              <a:rPr lang="el-GR" altLang="el-GR" sz="2000" dirty="0" smtClean="0">
                <a:latin typeface="+mn-lt"/>
              </a:rPr>
              <a:t>πρωτεΐνες και </a:t>
            </a:r>
            <a:r>
              <a:rPr lang="el-GR" altLang="el-GR" sz="2000" dirty="0">
                <a:latin typeface="+mn-lt"/>
              </a:rPr>
              <a:t>τα οργανίδια. Έχει</a:t>
            </a:r>
            <a:r>
              <a:rPr lang="en-GB" altLang="el-GR" sz="2000" dirty="0">
                <a:latin typeface="+mn-lt"/>
              </a:rPr>
              <a:t> </a:t>
            </a:r>
            <a:r>
              <a:rPr lang="el-GR" altLang="el-GR" sz="2000" dirty="0">
                <a:latin typeface="+mn-lt"/>
              </a:rPr>
              <a:t>επίσης</a:t>
            </a:r>
            <a:r>
              <a:rPr lang="en-GB" altLang="el-GR" sz="2000" dirty="0">
                <a:latin typeface="+mn-lt"/>
              </a:rPr>
              <a:t> </a:t>
            </a:r>
            <a:r>
              <a:rPr lang="el-GR" altLang="el-GR" sz="2000" dirty="0">
                <a:latin typeface="+mn-lt"/>
              </a:rPr>
              <a:t>ρόλο</a:t>
            </a:r>
            <a:r>
              <a:rPr lang="en-GB" altLang="el-GR" sz="2000" dirty="0">
                <a:latin typeface="+mn-lt"/>
              </a:rPr>
              <a:t> </a:t>
            </a:r>
            <a:r>
              <a:rPr lang="el-GR" altLang="el-GR" sz="2000" dirty="0">
                <a:latin typeface="+mn-lt"/>
              </a:rPr>
              <a:t>στην</a:t>
            </a:r>
            <a:r>
              <a:rPr lang="en-GB" altLang="el-GR" sz="2000" dirty="0">
                <a:latin typeface="+mn-lt"/>
              </a:rPr>
              <a:t> </a:t>
            </a:r>
            <a:r>
              <a:rPr lang="el-GR" altLang="el-GR" sz="2000" dirty="0">
                <a:latin typeface="+mn-lt"/>
              </a:rPr>
              <a:t>επανόρθωση</a:t>
            </a:r>
            <a:r>
              <a:rPr lang="en-GB" altLang="el-GR" sz="2000" dirty="0">
                <a:latin typeface="+mn-lt"/>
              </a:rPr>
              <a:t> </a:t>
            </a:r>
            <a:r>
              <a:rPr lang="el-GR" altLang="el-GR" sz="2000" dirty="0">
                <a:latin typeface="+mn-lt"/>
              </a:rPr>
              <a:t>και</a:t>
            </a:r>
            <a:r>
              <a:rPr lang="en-GB" altLang="el-GR" sz="2000" dirty="0">
                <a:latin typeface="+mn-lt"/>
              </a:rPr>
              <a:t> </a:t>
            </a:r>
            <a:r>
              <a:rPr lang="el-GR" altLang="el-GR" sz="2000" dirty="0">
                <a:latin typeface="+mn-lt"/>
              </a:rPr>
              <a:t>ανακύκλωση</a:t>
            </a:r>
            <a:r>
              <a:rPr lang="en-GB" altLang="el-GR" sz="2000" dirty="0">
                <a:latin typeface="+mn-lt"/>
              </a:rPr>
              <a:t> </a:t>
            </a:r>
            <a:r>
              <a:rPr lang="el-GR" altLang="el-GR" sz="2000" dirty="0">
                <a:latin typeface="+mn-lt"/>
              </a:rPr>
              <a:t>των</a:t>
            </a:r>
            <a:r>
              <a:rPr lang="en-GB" altLang="el-GR" sz="2000" dirty="0">
                <a:latin typeface="+mn-lt"/>
              </a:rPr>
              <a:t> </a:t>
            </a:r>
            <a:r>
              <a:rPr lang="el-GR" altLang="el-GR" sz="2000" dirty="0">
                <a:latin typeface="+mn-lt"/>
              </a:rPr>
              <a:t>πρωτεϊνών</a:t>
            </a:r>
            <a:r>
              <a:rPr lang="en-GB" altLang="el-GR" sz="2000" dirty="0">
                <a:latin typeface="+mn-lt"/>
              </a:rPr>
              <a:t>. </a:t>
            </a:r>
            <a:endParaRPr lang="el-GR" altLang="el-GR" sz="2000" dirty="0">
              <a:latin typeface="+mn-lt"/>
            </a:endParaRPr>
          </a:p>
          <a:p>
            <a:pPr marL="0" indent="0">
              <a:buNone/>
            </a:pPr>
            <a:r>
              <a:rPr lang="el-GR" altLang="el-GR" sz="2000" dirty="0">
                <a:latin typeface="+mn-lt"/>
              </a:rPr>
              <a:t>Έχει δύο τμήματα («πρόσωπα») – το </a:t>
            </a:r>
            <a:r>
              <a:rPr lang="el-GR" altLang="el-GR" sz="2000" i="1" dirty="0">
                <a:latin typeface="+mn-lt"/>
              </a:rPr>
              <a:t>cis</a:t>
            </a:r>
            <a:r>
              <a:rPr lang="el-GR" altLang="el-GR" sz="2000" dirty="0">
                <a:latin typeface="+mn-lt"/>
              </a:rPr>
              <a:t> (είσοδος, θέση πρόσληψης,  ή σχηματισμού), και το  </a:t>
            </a:r>
            <a:r>
              <a:rPr lang="el-GR" altLang="el-GR" sz="2000" i="1" dirty="0">
                <a:latin typeface="+mn-lt"/>
              </a:rPr>
              <a:t>trans</a:t>
            </a:r>
            <a:r>
              <a:rPr lang="el-GR" altLang="el-GR" sz="2000" dirty="0">
                <a:latin typeface="+mn-lt"/>
              </a:rPr>
              <a:t> (θέση </a:t>
            </a:r>
            <a:r>
              <a:rPr lang="el-GR" altLang="el-GR" sz="2000" dirty="0" smtClean="0">
                <a:latin typeface="+mn-lt"/>
              </a:rPr>
              <a:t>ωρίμανσης  </a:t>
            </a:r>
            <a:r>
              <a:rPr lang="el-GR" altLang="el-GR" sz="2000" dirty="0">
                <a:latin typeface="+mn-lt"/>
              </a:rPr>
              <a:t>ή έξοδος).</a:t>
            </a:r>
            <a:endParaRPr lang="en-GB" altLang="el-GR" sz="2000" dirty="0">
              <a:latin typeface="+mn-lt"/>
            </a:endParaRPr>
          </a:p>
          <a:p>
            <a:pPr marL="0" indent="0">
              <a:buNone/>
            </a:pPr>
            <a:endParaRPr lang="el-GR" sz="2000" dirty="0">
              <a:latin typeface="+mn-lt"/>
            </a:endParaRPr>
          </a:p>
        </p:txBody>
      </p:sp>
      <p:pic>
        <p:nvPicPr>
          <p:cNvPr id="7" name="Picture 7" descr="golgi"/>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99992" y="1340768"/>
            <a:ext cx="4081636" cy="289796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4686364" y="4335487"/>
            <a:ext cx="3888432" cy="461665"/>
          </a:xfrm>
          <a:prstGeom prst="rect">
            <a:avLst/>
          </a:prstGeom>
        </p:spPr>
        <p:txBody>
          <a:bodyPr wrap="square">
            <a:spAutoFit/>
          </a:bodyPr>
          <a:lstStyle/>
          <a:p>
            <a:pPr lvl="0"/>
            <a:r>
              <a:rPr lang="el-GR" sz="1200" dirty="0">
                <a:solidFill>
                  <a:prstClr val="black">
                    <a:lumMod val="75000"/>
                    <a:lumOff val="25000"/>
                  </a:prstClr>
                </a:solidFill>
                <a:latin typeface="Calibri"/>
              </a:rPr>
              <a:t>© </a:t>
            </a:r>
            <a:r>
              <a:rPr lang="el-GR" sz="1200" dirty="0">
                <a:solidFill>
                  <a:prstClr val="black">
                    <a:lumMod val="75000"/>
                    <a:lumOff val="25000"/>
                  </a:prstClr>
                </a:solidFill>
                <a:latin typeface="Calibri"/>
                <a:hlinkClick r:id="rId3"/>
              </a:rPr>
              <a:t>Εργαστήριο Ιστολογίας &amp; Εμβρυολογίας</a:t>
            </a:r>
            <a:r>
              <a:rPr lang="el-GR" sz="1200" dirty="0">
                <a:solidFill>
                  <a:prstClr val="black">
                    <a:lumMod val="75000"/>
                    <a:lumOff val="25000"/>
                  </a:prstClr>
                </a:solidFill>
                <a:latin typeface="Calibri"/>
              </a:rPr>
              <a:t>,</a:t>
            </a:r>
            <a:r>
              <a:rPr lang="en-US" sz="1200" dirty="0">
                <a:solidFill>
                  <a:prstClr val="black">
                    <a:lumMod val="75000"/>
                    <a:lumOff val="25000"/>
                  </a:prstClr>
                </a:solidFill>
                <a:latin typeface="Calibri"/>
              </a:rPr>
              <a:t> </a:t>
            </a:r>
            <a:r>
              <a:rPr lang="el-GR" sz="1200" dirty="0">
                <a:solidFill>
                  <a:prstClr val="black">
                    <a:lumMod val="75000"/>
                    <a:lumOff val="25000"/>
                  </a:prstClr>
                </a:solidFill>
                <a:latin typeface="Calibri"/>
              </a:rPr>
              <a:t>Ιατρική Σχολή, Εθνικό και Καποδιστριακό Πανεπιστήμιο Αθηνών 2004</a:t>
            </a: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67</a:t>
            </a:fld>
            <a:endParaRPr lang="el-GR" dirty="0"/>
          </a:p>
        </p:txBody>
      </p:sp>
    </p:spTree>
    <p:extLst>
      <p:ext uri="{BB962C8B-B14F-4D97-AF65-F5344CB8AC3E}">
        <p14:creationId xmlns:p14="http://schemas.microsoft.com/office/powerpoint/2010/main" val="7730734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noAutofit/>
          </a:bodyPr>
          <a:lstStyle/>
          <a:p>
            <a:pPr>
              <a:lnSpc>
                <a:spcPct val="80000"/>
              </a:lnSpc>
            </a:pPr>
            <a:r>
              <a:rPr lang="el-GR" altLang="el-GR" sz="3200" dirty="0"/>
              <a:t>Σχηματική παράσταση στην οποία φαίνεται η γενική δομή του μιτοχονδρίου </a:t>
            </a:r>
            <a:r>
              <a:rPr lang="el-GR" altLang="el-GR" sz="3200" dirty="0" smtClean="0"/>
              <a:t>(Χ400</a:t>
            </a:r>
            <a:r>
              <a:rPr lang="el-GR" altLang="el-GR" sz="3200" dirty="0"/>
              <a:t>)</a:t>
            </a:r>
          </a:p>
        </p:txBody>
      </p:sp>
      <p:pic>
        <p:nvPicPr>
          <p:cNvPr id="223236" name="Picture 4" descr="mitochondri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19228" y="1700808"/>
            <a:ext cx="5905545"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27784" y="5682302"/>
            <a:ext cx="3888432" cy="461665"/>
          </a:xfrm>
          <a:prstGeom prst="rect">
            <a:avLst/>
          </a:prstGeom>
        </p:spPr>
        <p:txBody>
          <a:bodyPr wrap="square">
            <a:spAutoFit/>
          </a:bodyPr>
          <a:lstStyle/>
          <a:p>
            <a:pPr lvl="0"/>
            <a:r>
              <a:rPr lang="el-GR" sz="1200" dirty="0">
                <a:solidFill>
                  <a:prstClr val="black">
                    <a:lumMod val="75000"/>
                    <a:lumOff val="25000"/>
                  </a:prstClr>
                </a:solidFill>
                <a:latin typeface="Calibri"/>
              </a:rPr>
              <a:t>© </a:t>
            </a:r>
            <a:r>
              <a:rPr lang="el-GR" sz="1200" dirty="0">
                <a:solidFill>
                  <a:prstClr val="black">
                    <a:lumMod val="75000"/>
                    <a:lumOff val="25000"/>
                  </a:prstClr>
                </a:solidFill>
                <a:latin typeface="Calibri"/>
                <a:hlinkClick r:id="rId3"/>
              </a:rPr>
              <a:t>Εργαστήριο Ιστολογίας &amp; Εμβρυολογίας</a:t>
            </a:r>
            <a:r>
              <a:rPr lang="el-GR" sz="1200" dirty="0">
                <a:solidFill>
                  <a:prstClr val="black">
                    <a:lumMod val="75000"/>
                    <a:lumOff val="25000"/>
                  </a:prstClr>
                </a:solidFill>
                <a:latin typeface="Calibri"/>
              </a:rPr>
              <a:t>,</a:t>
            </a:r>
            <a:r>
              <a:rPr lang="en-US" sz="1200" dirty="0">
                <a:solidFill>
                  <a:prstClr val="black">
                    <a:lumMod val="75000"/>
                    <a:lumOff val="25000"/>
                  </a:prstClr>
                </a:solidFill>
                <a:latin typeface="Calibri"/>
              </a:rPr>
              <a:t> </a:t>
            </a:r>
            <a:r>
              <a:rPr lang="el-GR" sz="1200" dirty="0">
                <a:solidFill>
                  <a:prstClr val="black">
                    <a:lumMod val="75000"/>
                    <a:lumOff val="25000"/>
                  </a:prstClr>
                </a:solidFill>
                <a:latin typeface="Calibri"/>
              </a:rPr>
              <a:t>Ιατρική Σχολή, Εθνικό και Καποδιστριακό Πανεπιστήμιο Αθηνών 2004</a:t>
            </a: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68</a:t>
            </a:fld>
            <a:endParaRPr lang="el-GR" dirty="0"/>
          </a:p>
        </p:txBody>
      </p:sp>
    </p:spTree>
    <p:extLst>
      <p:ext uri="{BB962C8B-B14F-4D97-AF65-F5344CB8AC3E}">
        <p14:creationId xmlns:p14="http://schemas.microsoft.com/office/powerpoint/2010/main" val="37787755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noAutofit/>
          </a:bodyPr>
          <a:lstStyle/>
          <a:p>
            <a:r>
              <a:rPr lang="el-GR" altLang="el-GR" sz="3200" dirty="0"/>
              <a:t>Σχηματική παράσταση δομής </a:t>
            </a:r>
            <a:r>
              <a:rPr lang="el-GR" altLang="el-GR" sz="3200" dirty="0" smtClean="0"/>
              <a:t>λείου ενδοπλασματικού δικτύου</a:t>
            </a:r>
            <a:endParaRPr lang="el-GR" altLang="el-GR" sz="3200" dirty="0">
              <a:solidFill>
                <a:srgbClr val="FF9900"/>
              </a:solidFill>
            </a:endParaRPr>
          </a:p>
        </p:txBody>
      </p:sp>
      <p:pic>
        <p:nvPicPr>
          <p:cNvPr id="190470" name="Picture 6" descr="Slide1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28775" y="1377352"/>
            <a:ext cx="5886450" cy="500062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2627784" y="6237312"/>
            <a:ext cx="3888432" cy="461665"/>
          </a:xfrm>
          <a:prstGeom prst="rect">
            <a:avLst/>
          </a:prstGeom>
        </p:spPr>
        <p:txBody>
          <a:bodyPr wrap="square">
            <a:spAutoFit/>
          </a:bodyPr>
          <a:lstStyle/>
          <a:p>
            <a:pPr lvl="0"/>
            <a:r>
              <a:rPr lang="el-GR" sz="1200" dirty="0">
                <a:solidFill>
                  <a:prstClr val="black">
                    <a:lumMod val="75000"/>
                    <a:lumOff val="25000"/>
                  </a:prstClr>
                </a:solidFill>
                <a:latin typeface="Calibri"/>
              </a:rPr>
              <a:t>© </a:t>
            </a:r>
            <a:r>
              <a:rPr lang="el-GR" sz="1200" dirty="0">
                <a:solidFill>
                  <a:prstClr val="black">
                    <a:lumMod val="75000"/>
                    <a:lumOff val="25000"/>
                  </a:prstClr>
                </a:solidFill>
                <a:latin typeface="Calibri"/>
                <a:hlinkClick r:id="rId4"/>
              </a:rPr>
              <a:t>Εργαστήριο Ιστολογίας &amp; Εμβρυολογίας</a:t>
            </a:r>
            <a:r>
              <a:rPr lang="el-GR" sz="1200" dirty="0">
                <a:solidFill>
                  <a:prstClr val="black">
                    <a:lumMod val="75000"/>
                    <a:lumOff val="25000"/>
                  </a:prstClr>
                </a:solidFill>
                <a:latin typeface="Calibri"/>
              </a:rPr>
              <a:t>,</a:t>
            </a:r>
            <a:r>
              <a:rPr lang="en-US" sz="1200" dirty="0">
                <a:solidFill>
                  <a:prstClr val="black">
                    <a:lumMod val="75000"/>
                    <a:lumOff val="25000"/>
                  </a:prstClr>
                </a:solidFill>
                <a:latin typeface="Calibri"/>
              </a:rPr>
              <a:t> </a:t>
            </a:r>
            <a:r>
              <a:rPr lang="el-GR" sz="1200" dirty="0">
                <a:solidFill>
                  <a:prstClr val="black">
                    <a:lumMod val="75000"/>
                    <a:lumOff val="25000"/>
                  </a:prstClr>
                </a:solidFill>
                <a:latin typeface="Calibri"/>
              </a:rPr>
              <a:t>Ιατρική Σχολή, Εθνικό και Καποδιστριακό Πανεπιστήμιο Αθηνών 2004</a:t>
            </a: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69</a:t>
            </a:fld>
            <a:endParaRPr lang="el-GR" dirty="0"/>
          </a:p>
        </p:txBody>
      </p:sp>
    </p:spTree>
    <p:extLst>
      <p:ext uri="{BB962C8B-B14F-4D97-AF65-F5344CB8AC3E}">
        <p14:creationId xmlns:p14="http://schemas.microsoft.com/office/powerpoint/2010/main" val="6233894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a:spLocks noGrp="1"/>
          </p:cNvSpPr>
          <p:nvPr>
            <p:ph type="title"/>
          </p:nvPr>
        </p:nvSpPr>
        <p:spPr>
          <a:xfrm>
            <a:off x="457200" y="116632"/>
            <a:ext cx="8229600" cy="756000"/>
          </a:xfrm>
        </p:spPr>
        <p:txBody>
          <a:bodyPr>
            <a:normAutofit/>
          </a:bodyPr>
          <a:lstStyle/>
          <a:p>
            <a:r>
              <a:rPr lang="el-GR" sz="3600" b="1" dirty="0" smtClean="0"/>
              <a:t>ΜΕΘΟΔΟΙ ΜΙΚΡΟΣΚΟΠΗΣΗΣ</a:t>
            </a:r>
            <a:endParaRPr lang="en-US" sz="3600" b="1" dirty="0"/>
          </a:p>
        </p:txBody>
      </p:sp>
      <p:sp>
        <p:nvSpPr>
          <p:cNvPr id="4" name="Content Placeholder 3"/>
          <p:cNvSpPr>
            <a:spLocks noGrp="1"/>
          </p:cNvSpPr>
          <p:nvPr>
            <p:ph sz="half" idx="1"/>
          </p:nvPr>
        </p:nvSpPr>
        <p:spPr>
          <a:xfrm>
            <a:off x="35496" y="1052736"/>
            <a:ext cx="5472608" cy="5256000"/>
          </a:xfrm>
        </p:spPr>
        <p:txBody>
          <a:bodyPr>
            <a:noAutofit/>
          </a:bodyPr>
          <a:lstStyle/>
          <a:p>
            <a:pPr marL="0" indent="0" algn="ctr">
              <a:spcAft>
                <a:spcPts val="600"/>
              </a:spcAft>
              <a:buNone/>
            </a:pPr>
            <a:r>
              <a:rPr lang="el-GR" sz="1800" b="1" dirty="0" smtClean="0">
                <a:solidFill>
                  <a:schemeClr val="tx2"/>
                </a:solidFill>
              </a:rPr>
              <a:t>ΜΙΚΡΟΣΚΟΠΗΣΗ ΦΩΤΕΙΝΟΥ ΠΕΔΙΟΥ ΦΩΤΟΜΙΚΡΟΣΚΟΠΙΟ</a:t>
            </a:r>
          </a:p>
          <a:p>
            <a:r>
              <a:rPr lang="el-GR" sz="1800" dirty="0" smtClean="0"/>
              <a:t>Το μικροσκόπιο αποτελείται από μηχανικά &amp; οπτικά μέρη. </a:t>
            </a:r>
          </a:p>
          <a:p>
            <a:r>
              <a:rPr lang="el-GR" sz="1800" dirty="0" smtClean="0"/>
              <a:t>Τα οπτικά μέρη αποτελούνται από 3 συστήματα φακών: </a:t>
            </a:r>
            <a:r>
              <a:rPr lang="el-GR" sz="1800" b="1" dirty="0" smtClean="0">
                <a:solidFill>
                  <a:schemeClr val="tx2"/>
                </a:solidFill>
              </a:rPr>
              <a:t>τον πυκνωτή , τον αντικειμενικό και τον προσοφθάλμιο φακό</a:t>
            </a:r>
            <a:r>
              <a:rPr lang="el-GR" sz="1800" dirty="0" smtClean="0"/>
              <a:t> (ΠΦ).</a:t>
            </a:r>
            <a:endParaRPr lang="el-GR" sz="1800" dirty="0"/>
          </a:p>
          <a:p>
            <a:r>
              <a:rPr lang="el-GR" sz="1800" dirty="0" smtClean="0"/>
              <a:t>Ο πυκνωτής (συγκεντρωτικός φακός) συλλέγει και εστιάζει το φως, δημιουργώντας ένα κώνο φωτός που φωτίζει το προς παρατήρηση αντικείμενο. Οι πυκνωτές μεγεθύνουν και προβάλλουν τη φωτισμένη εικόνα του αντικειμένου προς την κατεύθυνση του προσοφθάλμιου φακού.</a:t>
            </a:r>
          </a:p>
          <a:p>
            <a:r>
              <a:rPr lang="el-GR" sz="1800" dirty="0" smtClean="0"/>
              <a:t>Αυτή τη φωτισμένη και μεγεθυσμένη εικόνα ο ΠΦ τη μεγεθύνει ακόμη και την προβάλλει είτε στον αμφιβληστροειδή του ατόμου είτε πάνω σε μια φωτογραφική πλακά ή σε μια μηχανή λήψης εικόνας.</a:t>
            </a:r>
          </a:p>
          <a:p>
            <a:pPr marL="0" indent="0">
              <a:buNone/>
            </a:pPr>
            <a:endParaRPr lang="el-GR" sz="1800" dirty="0" smtClean="0"/>
          </a:p>
          <a:p>
            <a:pPr marL="0" indent="0">
              <a:buNone/>
            </a:pPr>
            <a:endParaRPr lang="el-GR" sz="1800" dirty="0" smtClean="0"/>
          </a:p>
          <a:p>
            <a:pPr marL="0" indent="0">
              <a:buNone/>
            </a:pPr>
            <a:endParaRPr lang="el-GR" sz="1800" dirty="0" smtClean="0"/>
          </a:p>
        </p:txBody>
      </p:sp>
      <p:pic>
        <p:nvPicPr>
          <p:cNvPr id="7" name="Picture 2" descr="Α. Κοτσίνας Επικ. Καθηγητής Ιστολογικές Τεχνικές. - ppt κατέβασμα"/>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21559" t="1759" r="22774"/>
          <a:stretch/>
        </p:blipFill>
        <p:spPr bwMode="auto">
          <a:xfrm>
            <a:off x="5617058" y="1268760"/>
            <a:ext cx="3419438" cy="45259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427984" y="6309320"/>
            <a:ext cx="4572000" cy="430887"/>
          </a:xfrm>
          <a:prstGeom prst="rect">
            <a:avLst/>
          </a:prstGeom>
        </p:spPr>
        <p:txBody>
          <a:bodyPr>
            <a:spAutoFit/>
          </a:bodyPr>
          <a:lstStyle/>
          <a:p>
            <a:r>
              <a:rPr lang="en-US" sz="1100" dirty="0">
                <a:hlinkClick r:id="rId3"/>
              </a:rPr>
              <a:t>https://s3.gy.digital/parisianou_gr/uploads/asset/data/1389/7701479.pdf</a:t>
            </a:r>
            <a:endParaRPr lang="el-GR" sz="1100" dirty="0"/>
          </a:p>
          <a:p>
            <a:r>
              <a:rPr lang="en-US" sz="1100" dirty="0">
                <a:hlinkClick r:id="rId4"/>
              </a:rPr>
              <a:t>https://slideplayer.gr/slide/1994923/</a:t>
            </a:r>
            <a:endParaRPr lang="en-US" sz="1100" dirty="0"/>
          </a:p>
        </p:txBody>
      </p:sp>
    </p:spTree>
    <p:extLst>
      <p:ext uri="{BB962C8B-B14F-4D97-AF65-F5344CB8AC3E}">
        <p14:creationId xmlns:p14="http://schemas.microsoft.com/office/powerpoint/2010/main" val="84409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457200" y="0"/>
            <a:ext cx="8229600" cy="1143000"/>
          </a:xfrm>
        </p:spPr>
        <p:txBody>
          <a:bodyPr>
            <a:noAutofit/>
          </a:bodyPr>
          <a:lstStyle/>
          <a:p>
            <a:r>
              <a:rPr lang="el-GR" altLang="el-GR" sz="3200" dirty="0"/>
              <a:t>Σχηματική παράσταση της διπλοστιβάδας των φωσφολιπιδίων</a:t>
            </a:r>
            <a:endParaRPr lang="el-GR" altLang="el-GR" sz="3200" dirty="0">
              <a:solidFill>
                <a:srgbClr val="FF9900"/>
              </a:solidFill>
            </a:endParaRPr>
          </a:p>
        </p:txBody>
      </p:sp>
      <p:sp>
        <p:nvSpPr>
          <p:cNvPr id="227331" name="Rectangle 3"/>
          <p:cNvSpPr>
            <a:spLocks noGrp="1" noChangeArrowheads="1"/>
          </p:cNvSpPr>
          <p:nvPr>
            <p:ph idx="1"/>
          </p:nvPr>
        </p:nvSpPr>
        <p:spPr>
          <a:xfrm>
            <a:off x="457200" y="1196752"/>
            <a:ext cx="8229600" cy="4929411"/>
          </a:xfrm>
        </p:spPr>
        <p:txBody>
          <a:bodyPr>
            <a:normAutofit/>
          </a:bodyPr>
          <a:lstStyle/>
          <a:p>
            <a:pPr marL="0" indent="0">
              <a:buNone/>
            </a:pPr>
            <a:r>
              <a:rPr lang="el-GR" altLang="el-GR" sz="2000" dirty="0" smtClean="0"/>
              <a:t>Η </a:t>
            </a:r>
            <a:r>
              <a:rPr lang="el-GR" altLang="el-GR" sz="2000" dirty="0"/>
              <a:t>υδρόφιλη περιοχή είναι προς τα έξω (πολικό τμήμα), ενώ η υδρόφοβη περιοχή (άπολο τμήμα), είναι προς τα μέσα.</a:t>
            </a:r>
          </a:p>
        </p:txBody>
      </p:sp>
      <p:pic>
        <p:nvPicPr>
          <p:cNvPr id="227332" name="Picture 4"/>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39552" y="2060848"/>
            <a:ext cx="5688632" cy="347074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683568" y="5531591"/>
            <a:ext cx="3888432" cy="461665"/>
          </a:xfrm>
          <a:prstGeom prst="rect">
            <a:avLst/>
          </a:prstGeom>
        </p:spPr>
        <p:txBody>
          <a:bodyPr wrap="square">
            <a:spAutoFit/>
          </a:bodyPr>
          <a:lstStyle/>
          <a:p>
            <a:pPr lvl="0"/>
            <a:r>
              <a:rPr lang="el-GR" sz="1200" dirty="0">
                <a:solidFill>
                  <a:prstClr val="black">
                    <a:lumMod val="75000"/>
                    <a:lumOff val="25000"/>
                  </a:prstClr>
                </a:solidFill>
                <a:latin typeface="Calibri"/>
              </a:rPr>
              <a:t>© </a:t>
            </a:r>
            <a:r>
              <a:rPr lang="el-GR" sz="1200" dirty="0">
                <a:solidFill>
                  <a:prstClr val="black">
                    <a:lumMod val="75000"/>
                    <a:lumOff val="25000"/>
                  </a:prstClr>
                </a:solidFill>
                <a:latin typeface="Calibri"/>
                <a:hlinkClick r:id="rId3"/>
              </a:rPr>
              <a:t>Εργαστήριο Ιστολογίας &amp; Εμβρυολογίας</a:t>
            </a:r>
            <a:r>
              <a:rPr lang="el-GR" sz="1200" dirty="0">
                <a:solidFill>
                  <a:prstClr val="black">
                    <a:lumMod val="75000"/>
                    <a:lumOff val="25000"/>
                  </a:prstClr>
                </a:solidFill>
                <a:latin typeface="Calibri"/>
              </a:rPr>
              <a:t>,</a:t>
            </a:r>
            <a:r>
              <a:rPr lang="en-US" sz="1200" dirty="0">
                <a:solidFill>
                  <a:prstClr val="black">
                    <a:lumMod val="75000"/>
                    <a:lumOff val="25000"/>
                  </a:prstClr>
                </a:solidFill>
                <a:latin typeface="Calibri"/>
              </a:rPr>
              <a:t> </a:t>
            </a:r>
            <a:r>
              <a:rPr lang="el-GR" sz="1200" dirty="0">
                <a:solidFill>
                  <a:prstClr val="black">
                    <a:lumMod val="75000"/>
                    <a:lumOff val="25000"/>
                  </a:prstClr>
                </a:solidFill>
                <a:latin typeface="Calibri"/>
              </a:rPr>
              <a:t>Ιατρική Σχολή, Εθνικό και Καποδιστριακό Πανεπιστήμιο Αθηνών 2004</a:t>
            </a: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70</a:t>
            </a:fld>
            <a:endParaRPr lang="el-GR" dirty="0"/>
          </a:p>
        </p:txBody>
      </p:sp>
    </p:spTree>
    <p:extLst>
      <p:ext uri="{BB962C8B-B14F-4D97-AF65-F5344CB8AC3E}">
        <p14:creationId xmlns:p14="http://schemas.microsoft.com/office/powerpoint/2010/main" val="23243631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Ιστολογία Ι – Εμβρυολογία (Θ)</a:t>
            </a:r>
            <a:endParaRPr lang="el-GR" sz="3600" b="1" dirty="0">
              <a:solidFill>
                <a:schemeClr val="tx1"/>
              </a:solidFill>
              <a:latin typeface="+mn-lt"/>
            </a:endParaRPr>
          </a:p>
        </p:txBody>
      </p:sp>
      <p:sp>
        <p:nvSpPr>
          <p:cNvPr id="3" name="Υπότιτλος 2"/>
          <p:cNvSpPr>
            <a:spLocks noGrp="1"/>
          </p:cNvSpPr>
          <p:nvPr>
            <p:ph type="subTitle" idx="1"/>
          </p:nvPr>
        </p:nvSpPr>
        <p:spPr>
          <a:xfrm>
            <a:off x="686916" y="3096543"/>
            <a:ext cx="7770168" cy="1752600"/>
          </a:xfrm>
        </p:spPr>
        <p:txBody>
          <a:bodyPr>
            <a:normAutofit/>
          </a:bodyPr>
          <a:lstStyle/>
          <a:p>
            <a:pPr>
              <a:spcBef>
                <a:spcPts val="0"/>
              </a:spcBef>
              <a:spcAft>
                <a:spcPts val="1200"/>
              </a:spcAft>
            </a:pPr>
            <a:r>
              <a:rPr lang="el-GR" sz="2800" b="1" dirty="0" smtClean="0"/>
              <a:t>Ενότητα 1</a:t>
            </a:r>
            <a:r>
              <a:rPr lang="el-GR" sz="2800" dirty="0" smtClean="0"/>
              <a:t>:</a:t>
            </a:r>
            <a:r>
              <a:rPr lang="en-US" sz="2800" dirty="0" smtClean="0"/>
              <a:t> </a:t>
            </a:r>
            <a:r>
              <a:rPr lang="el-GR" sz="2800" dirty="0" smtClean="0"/>
              <a:t>Κύτταρο</a:t>
            </a:r>
            <a:endParaRPr lang="en-US" sz="2800" dirty="0" smtClean="0"/>
          </a:p>
          <a:p>
            <a:pPr>
              <a:spcBef>
                <a:spcPts val="0"/>
              </a:spcBef>
            </a:pPr>
            <a:r>
              <a:rPr lang="el-GR" sz="2400" dirty="0" smtClean="0"/>
              <a:t>Φραγκίσκη Αναγνωστοπούλου Ανθούλη</a:t>
            </a:r>
            <a:endParaRPr lang="el-GR" sz="2400" dirty="0"/>
          </a:p>
          <a:p>
            <a:pPr>
              <a:spcBef>
                <a:spcPts val="0"/>
              </a:spcBef>
            </a:pPr>
            <a:r>
              <a:rPr lang="el-GR" sz="2400" dirty="0"/>
              <a:t>Τμήμα </a:t>
            </a:r>
            <a:r>
              <a:rPr lang="el-GR" sz="2400" dirty="0" smtClean="0"/>
              <a:t>Ιατρικών Εργαστηρίων</a:t>
            </a:r>
            <a:endParaRPr lang="el-GR" sz="24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4095946290"/>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4148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460985"/>
            <a:ext cx="7848872" cy="3139321"/>
          </a:xfrm>
          <a:prstGeom prst="rect">
            <a:avLst/>
          </a:prstGeom>
        </p:spPr>
        <p:txBody>
          <a:bodyPr wrap="square">
            <a:spAutoFit/>
          </a:bodyPr>
          <a:lstStyle/>
          <a:p>
            <a:r>
              <a:rPr lang="el-GR" b="1" dirty="0"/>
              <a:t>Μάθημα [Ν1-3040]: ΦΥΣΙΟΛΟΓΙΑ ΣΤΟΜΑΤΟΓΝΑΘΙΚΟΥ ΣΥΣΤΗΜΑΤΟΣ - ΣΥΓΚΛΕΙΣΙΟΛΟΓΙΑ</a:t>
            </a:r>
          </a:p>
          <a:p>
            <a:r>
              <a:rPr lang="el-GR" b="1" dirty="0"/>
              <a:t>Εξάμηνο 2 - Ετήσιο</a:t>
            </a:r>
          </a:p>
          <a:p>
            <a:r>
              <a:rPr lang="el-GR" dirty="0"/>
              <a:t>Επιλογές Συγγραμμάτων:</a:t>
            </a:r>
          </a:p>
          <a:p>
            <a:pPr lvl="1"/>
            <a:r>
              <a:rPr lang="el-GR" dirty="0"/>
              <a:t>Βιβλίο [41528]: Λειτουργία και δυσλειτουργία του στοματογναθικού συστήματος, ΔΡ. Β. Χ. ΔΡΟΥΚΑΣ </a:t>
            </a:r>
            <a:r>
              <a:rPr lang="el-GR" dirty="0" smtClean="0">
                <a:hlinkClick r:id="rId2"/>
              </a:rPr>
              <a:t>Λεπτομέρειες</a:t>
            </a:r>
            <a:endParaRPr lang="en-GB" dirty="0" smtClean="0"/>
          </a:p>
          <a:p>
            <a:pPr lvl="1"/>
            <a:endParaRPr lang="el-GR" dirty="0"/>
          </a:p>
          <a:p>
            <a:r>
              <a:rPr lang="el-GR" b="1" dirty="0" smtClean="0"/>
              <a:t>Μάθημα [3051]: </a:t>
            </a:r>
            <a:r>
              <a:rPr lang="el-GR" b="1" dirty="0"/>
              <a:t>ΙΣΤΟΛΟΓΙΑ ΣΤΟΜΑΤΟΣ</a:t>
            </a:r>
          </a:p>
          <a:p>
            <a:r>
              <a:rPr lang="el-GR" b="1" dirty="0"/>
              <a:t>Εξάμηνο 3 - Χειμερινό</a:t>
            </a:r>
          </a:p>
          <a:p>
            <a:r>
              <a:rPr lang="el-GR" dirty="0"/>
              <a:t>Επιλογές Συγγραμμάτων:</a:t>
            </a:r>
          </a:p>
          <a:p>
            <a:pPr lvl="1"/>
            <a:r>
              <a:rPr lang="el-GR" dirty="0"/>
              <a:t>Βιβλίο </a:t>
            </a:r>
            <a:r>
              <a:rPr lang="el-GR" dirty="0" smtClean="0"/>
              <a:t>: </a:t>
            </a:r>
            <a:r>
              <a:rPr lang="el-GR" dirty="0"/>
              <a:t>Βιολογία των οδοντικών ιστών, </a:t>
            </a:r>
            <a:r>
              <a:rPr lang="el-GR" dirty="0" err="1"/>
              <a:t>Τζιαφάς</a:t>
            </a:r>
            <a:r>
              <a:rPr lang="el-GR" dirty="0"/>
              <a:t> Δημήτριος </a:t>
            </a:r>
            <a:r>
              <a:rPr lang="el-GR" dirty="0">
                <a:hlinkClick r:id="rId3"/>
              </a:rPr>
              <a:t>Λεπτομέρειες</a:t>
            </a:r>
            <a:endParaRPr lang="el-GR" dirty="0"/>
          </a:p>
        </p:txBody>
      </p:sp>
    </p:spTree>
    <p:extLst>
      <p:ext uri="{BB962C8B-B14F-4D97-AF65-F5344CB8AC3E}">
        <p14:creationId xmlns:p14="http://schemas.microsoft.com/office/powerpoint/2010/main" val="10379455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1161320"/>
            <a:ext cx="9073008" cy="5078313"/>
          </a:xfrm>
          <a:prstGeom prst="rect">
            <a:avLst/>
          </a:prstGeom>
        </p:spPr>
        <p:txBody>
          <a:bodyPr wrap="square">
            <a:spAutoFit/>
          </a:bodyPr>
          <a:lstStyle/>
          <a:p>
            <a:r>
              <a:rPr lang="el-GR" i="1" dirty="0"/>
              <a:t>Ελληνική:</a:t>
            </a:r>
            <a:endParaRPr lang="en-US" dirty="0"/>
          </a:p>
          <a:p>
            <a:r>
              <a:rPr lang="el-GR" dirty="0"/>
              <a:t>1. </a:t>
            </a:r>
            <a:r>
              <a:rPr lang="el-GR" dirty="0" err="1"/>
              <a:t>Τζαμουράνης</a:t>
            </a:r>
            <a:r>
              <a:rPr lang="el-GR" dirty="0"/>
              <a:t> Α. Ιστολογία και εμβρυολογία των οδοντικών και περιοδοντικών ιστών. Αθήνα,1987.</a:t>
            </a:r>
            <a:endParaRPr lang="en-US" dirty="0"/>
          </a:p>
          <a:p>
            <a:r>
              <a:rPr lang="el-GR" dirty="0"/>
              <a:t>2. </a:t>
            </a:r>
            <a:r>
              <a:rPr lang="el-GR" dirty="0" err="1"/>
              <a:t>Μήτσης</a:t>
            </a:r>
            <a:r>
              <a:rPr lang="el-GR" dirty="0"/>
              <a:t> Φ, </a:t>
            </a:r>
            <a:r>
              <a:rPr lang="el-GR" dirty="0" err="1"/>
              <a:t>Τζαμουράνης</a:t>
            </a:r>
            <a:r>
              <a:rPr lang="el-GR" dirty="0"/>
              <a:t> Α, </a:t>
            </a:r>
            <a:r>
              <a:rPr lang="el-GR" dirty="0" err="1"/>
              <a:t>Μόρφης</a:t>
            </a:r>
            <a:r>
              <a:rPr lang="el-GR" dirty="0"/>
              <a:t> Α. Άτλας οδοντικής ιστολογίας. Εκδόσεις </a:t>
            </a:r>
            <a:r>
              <a:rPr lang="el-GR" dirty="0" err="1"/>
              <a:t>Παρισιάνος</a:t>
            </a:r>
            <a:r>
              <a:rPr lang="el-GR" dirty="0"/>
              <a:t>. Αθήνα, 1989.</a:t>
            </a:r>
            <a:endParaRPr lang="en-US" dirty="0"/>
          </a:p>
          <a:p>
            <a:r>
              <a:rPr lang="el-GR" dirty="0"/>
              <a:t>3. </a:t>
            </a:r>
            <a:r>
              <a:rPr lang="el-GR" dirty="0" err="1"/>
              <a:t>Μήτσης</a:t>
            </a:r>
            <a:r>
              <a:rPr lang="el-GR" dirty="0"/>
              <a:t> ΦΙ. Οδοντική ιστολογία και εμβρυολογία. Εκδόσεις </a:t>
            </a:r>
            <a:r>
              <a:rPr lang="el-GR" dirty="0" err="1"/>
              <a:t>Παρισιάνος</a:t>
            </a:r>
            <a:r>
              <a:rPr lang="el-GR" dirty="0"/>
              <a:t>. Αθήνα 1982.</a:t>
            </a:r>
            <a:endParaRPr lang="en-US" dirty="0"/>
          </a:p>
          <a:p>
            <a:r>
              <a:rPr lang="el-GR" dirty="0"/>
              <a:t>4. </a:t>
            </a:r>
            <a:r>
              <a:rPr lang="en-GB" dirty="0"/>
              <a:t>Moore K</a:t>
            </a:r>
            <a:r>
              <a:rPr lang="el-GR" dirty="0"/>
              <a:t>. Μετάφραση: </a:t>
            </a:r>
            <a:r>
              <a:rPr lang="el-GR" dirty="0" err="1"/>
              <a:t>Κοντόπουλου</a:t>
            </a:r>
            <a:r>
              <a:rPr lang="el-GR" dirty="0"/>
              <a:t> ΑΝ, </a:t>
            </a:r>
            <a:r>
              <a:rPr lang="el-GR" dirty="0" err="1"/>
              <a:t>Καραβίτη</a:t>
            </a:r>
            <a:r>
              <a:rPr lang="el-GR" dirty="0"/>
              <a:t> ΛΠ. Βασική εμβρυολογία και συγγενείς ανωμαλίες. Ιατρικές εκδόσεις Λίτσας. Αθήνα 1978</a:t>
            </a:r>
            <a:r>
              <a:rPr lang="el-GR" dirty="0" smtClean="0"/>
              <a:t>.</a:t>
            </a:r>
          </a:p>
          <a:p>
            <a:r>
              <a:rPr lang="el-GR" dirty="0" smtClean="0"/>
              <a:t>5. </a:t>
            </a:r>
            <a:r>
              <a:rPr lang="en-US" dirty="0" err="1" smtClean="0"/>
              <a:t>Janqueira</a:t>
            </a:r>
            <a:r>
              <a:rPr lang="en-US" dirty="0" smtClean="0"/>
              <a:t> LC, </a:t>
            </a:r>
            <a:r>
              <a:rPr lang="en-US" dirty="0" err="1" smtClean="0"/>
              <a:t>Carneiro</a:t>
            </a:r>
            <a:r>
              <a:rPr lang="en-US" dirty="0" smtClean="0"/>
              <a:t> J. </a:t>
            </a:r>
            <a:r>
              <a:rPr lang="el-GR" dirty="0"/>
              <a:t>Μετάφραση: </a:t>
            </a:r>
            <a:r>
              <a:rPr lang="el-GR" dirty="0" err="1" smtClean="0"/>
              <a:t>Κίττας</a:t>
            </a:r>
            <a:r>
              <a:rPr lang="el-GR" dirty="0" smtClean="0"/>
              <a:t> Χ.: Βασική Ιστολογία Ι. </a:t>
            </a:r>
            <a:r>
              <a:rPr lang="el-GR" dirty="0"/>
              <a:t>Ιατρικές </a:t>
            </a:r>
            <a:r>
              <a:rPr lang="el-GR" dirty="0" smtClean="0"/>
              <a:t>εκδόσεις Π.Ν. </a:t>
            </a:r>
            <a:r>
              <a:rPr lang="el-GR" dirty="0" err="1" smtClean="0"/>
              <a:t>Παχαλίδης</a:t>
            </a:r>
            <a:r>
              <a:rPr lang="el-GR" dirty="0" smtClean="0"/>
              <a:t>. </a:t>
            </a:r>
            <a:r>
              <a:rPr lang="el-GR" dirty="0"/>
              <a:t> </a:t>
            </a:r>
            <a:r>
              <a:rPr lang="el-GR" smtClean="0"/>
              <a:t>Αθήνα 2004.</a:t>
            </a:r>
            <a:endParaRPr lang="en-US" dirty="0"/>
          </a:p>
          <a:p>
            <a:r>
              <a:rPr lang="el-GR" dirty="0"/>
              <a:t>6</a:t>
            </a:r>
            <a:r>
              <a:rPr lang="el-GR" dirty="0" smtClean="0"/>
              <a:t>. </a:t>
            </a:r>
            <a:r>
              <a:rPr lang="el-GR" dirty="0" err="1"/>
              <a:t>Αναγωστοπούλου</a:t>
            </a:r>
            <a:r>
              <a:rPr lang="el-GR" dirty="0"/>
              <a:t> Ανθούλη Φ. Ανοικτό διαδικτυακό μάθημα. Διαθέσιμο από τη δικτυακή διεύθυνση:  </a:t>
            </a:r>
            <a:r>
              <a:rPr lang="en-GB" u="sng" dirty="0">
                <a:hlinkClick r:id="rId2"/>
              </a:rPr>
              <a:t>https</a:t>
            </a:r>
            <a:r>
              <a:rPr lang="el-GR" u="sng" dirty="0">
                <a:hlinkClick r:id="rId2"/>
              </a:rPr>
              <a:t>://</a:t>
            </a:r>
            <a:r>
              <a:rPr lang="en-GB" u="sng" dirty="0" err="1">
                <a:hlinkClick r:id="rId2"/>
              </a:rPr>
              <a:t>eclass</a:t>
            </a:r>
            <a:r>
              <a:rPr lang="el-GR" u="sng" dirty="0">
                <a:hlinkClick r:id="rId2"/>
              </a:rPr>
              <a:t>.</a:t>
            </a:r>
            <a:r>
              <a:rPr lang="en-GB" u="sng" dirty="0" err="1">
                <a:hlinkClick r:id="rId2"/>
              </a:rPr>
              <a:t>teiath</a:t>
            </a:r>
            <a:r>
              <a:rPr lang="el-GR" u="sng" dirty="0">
                <a:hlinkClick r:id="rId2"/>
              </a:rPr>
              <a:t>.</a:t>
            </a:r>
            <a:r>
              <a:rPr lang="en-GB" u="sng" dirty="0">
                <a:hlinkClick r:id="rId2"/>
              </a:rPr>
              <a:t>gr</a:t>
            </a:r>
            <a:r>
              <a:rPr lang="el-GR" u="sng" dirty="0">
                <a:hlinkClick r:id="rId2"/>
              </a:rPr>
              <a:t>/</a:t>
            </a:r>
            <a:r>
              <a:rPr lang="en-GB" u="sng" dirty="0">
                <a:hlinkClick r:id="rId2"/>
              </a:rPr>
              <a:t>courses</a:t>
            </a:r>
            <a:r>
              <a:rPr lang="el-GR" u="sng" dirty="0">
                <a:hlinkClick r:id="rId2"/>
              </a:rPr>
              <a:t>/</a:t>
            </a:r>
            <a:r>
              <a:rPr lang="en-GB" u="sng" dirty="0">
                <a:hlinkClick r:id="rId2"/>
              </a:rPr>
              <a:t>TIE</a:t>
            </a:r>
            <a:r>
              <a:rPr lang="el-GR" u="sng" dirty="0">
                <a:hlinkClick r:id="rId2"/>
              </a:rPr>
              <a:t>149/</a:t>
            </a:r>
            <a:endParaRPr lang="en-US" dirty="0"/>
          </a:p>
          <a:p>
            <a:r>
              <a:rPr lang="el-GR" i="1" dirty="0" smtClean="0"/>
              <a:t>Ξενόγλωσση:</a:t>
            </a:r>
            <a:endParaRPr lang="en-US" dirty="0"/>
          </a:p>
          <a:p>
            <a:pPr lvl="0"/>
            <a:r>
              <a:rPr lang="en-US" dirty="0"/>
              <a:t>1. </a:t>
            </a:r>
            <a:r>
              <a:rPr lang="en-GB" dirty="0" err="1"/>
              <a:t>Ovalle</a:t>
            </a:r>
            <a:r>
              <a:rPr lang="en-GB" dirty="0"/>
              <a:t> K</a:t>
            </a:r>
            <a:r>
              <a:rPr lang="en-US" dirty="0"/>
              <a:t>. </a:t>
            </a:r>
            <a:r>
              <a:rPr lang="en-GB" dirty="0"/>
              <a:t>William and Patrick C</a:t>
            </a:r>
            <a:r>
              <a:rPr lang="en-US" dirty="0"/>
              <a:t>. </a:t>
            </a:r>
            <a:r>
              <a:rPr lang="en-GB" dirty="0" err="1"/>
              <a:t>Nahirney</a:t>
            </a:r>
            <a:r>
              <a:rPr lang="en-US" dirty="0"/>
              <a:t>. </a:t>
            </a:r>
            <a:r>
              <a:rPr lang="en-GB" dirty="0"/>
              <a:t>F. Netter’s Essential Histology. Sanders, Elsevier, Philadelphia, 2008 </a:t>
            </a:r>
            <a:endParaRPr lang="en-US" dirty="0"/>
          </a:p>
          <a:p>
            <a:pPr lvl="0"/>
            <a:r>
              <a:rPr lang="en-GB" dirty="0"/>
              <a:t>2. </a:t>
            </a:r>
            <a:r>
              <a:rPr lang="en-US" dirty="0"/>
              <a:t>Avery J. Essentials of oral histology and embryology. A clinical approach. The Mosby Co. 2000.</a:t>
            </a:r>
          </a:p>
          <a:p>
            <a:r>
              <a:rPr lang="en-GB" dirty="0"/>
              <a:t>3. </a:t>
            </a:r>
            <a:r>
              <a:rPr lang="en-US" dirty="0"/>
              <a:t>Bath-</a:t>
            </a:r>
            <a:r>
              <a:rPr lang="en-US" dirty="0" err="1"/>
              <a:t>Balogh</a:t>
            </a:r>
            <a:r>
              <a:rPr lang="en-US" dirty="0"/>
              <a:t> M, </a:t>
            </a:r>
            <a:r>
              <a:rPr lang="en-US" dirty="0" err="1"/>
              <a:t>Fehrenbach</a:t>
            </a:r>
            <a:r>
              <a:rPr lang="en-US" dirty="0"/>
              <a:t> M. Illustrated dental embryology, histology and anatomy. W.B. Saunders Co. 1997</a:t>
            </a:r>
          </a:p>
        </p:txBody>
      </p:sp>
      <p:sp>
        <p:nvSpPr>
          <p:cNvPr id="3" name="Title 2"/>
          <p:cNvSpPr>
            <a:spLocks noGrp="1"/>
          </p:cNvSpPr>
          <p:nvPr>
            <p:ph type="title"/>
          </p:nvPr>
        </p:nvSpPr>
        <p:spPr/>
        <p:txBody>
          <a:bodyPr>
            <a:normAutofit/>
          </a:bodyPr>
          <a:lstStyle/>
          <a:p>
            <a:r>
              <a:rPr lang="el-GR" sz="3200" dirty="0" smtClean="0"/>
              <a:t>ΕΠΙΠΡΟΣΘΕΤΗ ΒΙΒΛΙΟΓΡΑΦΙΑ</a:t>
            </a:r>
            <a:endParaRPr lang="en-US" sz="3200" dirty="0"/>
          </a:p>
        </p:txBody>
      </p:sp>
    </p:spTree>
    <p:extLst>
      <p:ext uri="{BB962C8B-B14F-4D97-AF65-F5344CB8AC3E}">
        <p14:creationId xmlns:p14="http://schemas.microsoft.com/office/powerpoint/2010/main" val="24868936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3200" b="1" dirty="0" smtClean="0"/>
              <a:t>ΗΛΕΚΤΡΟΝΙΚΑ ΜΙΚΡΟΣΚΟΠΙΑ</a:t>
            </a:r>
            <a:endParaRPr lang="en-US" sz="3200" b="1"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91417" y="1600200"/>
            <a:ext cx="696116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27584" y="6167045"/>
            <a:ext cx="7416824" cy="369332"/>
          </a:xfrm>
          <a:prstGeom prst="rect">
            <a:avLst/>
          </a:prstGeom>
        </p:spPr>
        <p:txBody>
          <a:bodyPr wrap="square">
            <a:spAutoFit/>
          </a:bodyPr>
          <a:lstStyle/>
          <a:p>
            <a:r>
              <a:rPr lang="en-US" dirty="0">
                <a:hlinkClick r:id="rId3"/>
              </a:rPr>
              <a:t>https://s3.gy.digital/parisianou_gr/uploads/asset/data/1389/7701479.pdf</a:t>
            </a:r>
            <a:endParaRPr lang="en-US" dirty="0"/>
          </a:p>
        </p:txBody>
      </p:sp>
    </p:spTree>
    <p:extLst>
      <p:ext uri="{BB962C8B-B14F-4D97-AF65-F5344CB8AC3E}">
        <p14:creationId xmlns:p14="http://schemas.microsoft.com/office/powerpoint/2010/main" val="3692690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l-GR" sz="3200" dirty="0" smtClean="0"/>
              <a:t>ΗΛΕΚΤΡΟΝΙΚΟ ΜΙΚΡΟΣΚΟΠΙΟ </a:t>
            </a:r>
            <a:br>
              <a:rPr lang="el-GR" sz="3200" dirty="0" smtClean="0"/>
            </a:br>
            <a:r>
              <a:rPr lang="el-GR" sz="3200" b="1" dirty="0" smtClean="0">
                <a:solidFill>
                  <a:schemeClr val="tx2"/>
                </a:solidFill>
              </a:rPr>
              <a:t>ΔΙΕΛΕΥΣΗΣ</a:t>
            </a:r>
            <a:r>
              <a:rPr lang="en-US" sz="3200" b="1" dirty="0" smtClean="0">
                <a:solidFill>
                  <a:schemeClr val="tx2"/>
                </a:solidFill>
              </a:rPr>
              <a:t> (TEM)</a:t>
            </a:r>
            <a:endParaRPr lang="en-US" sz="3200" b="1" dirty="0">
              <a:solidFill>
                <a:schemeClr val="tx2"/>
              </a:solidFill>
            </a:endParaRPr>
          </a:p>
        </p:txBody>
      </p:sp>
      <p:pic>
        <p:nvPicPr>
          <p:cNvPr id="2054" name="Picture 6" descr="Κούρτη Μαρία Βιολόγος, Msc, PhD Ιανουαρίου ppt κατέβασμα"/>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5496" y="1844824"/>
            <a:ext cx="4416000" cy="331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Το μικρό κελλάρι: Ηλεκτρονιακό Μικροσκόπιο Διέλευσης (ΗΜΔ)"/>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21500" y="1844824"/>
            <a:ext cx="4687004" cy="3312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932040" y="5157192"/>
            <a:ext cx="4140000" cy="738664"/>
          </a:xfrm>
          <a:prstGeom prst="rect">
            <a:avLst/>
          </a:prstGeom>
          <a:ln>
            <a:noFill/>
          </a:ln>
        </p:spPr>
        <p:txBody>
          <a:bodyPr>
            <a:spAutoFit/>
          </a:bodyPr>
          <a:lstStyle/>
          <a:p>
            <a:r>
              <a:rPr lang="en-US" sz="1050" i="1" dirty="0">
                <a:hlinkClick r:id="rId4"/>
              </a:rPr>
              <a:t>https://3.bp.blogspot.com/-MblKk6vApvU/UlAHgu7e4RI/AAAAAAAAC_0/YyIoURdAhgY/s1600/%</a:t>
            </a:r>
            <a:r>
              <a:rPr lang="en-US" sz="1050" i="1" dirty="0" smtClean="0">
                <a:hlinkClick r:id="rId4"/>
              </a:rPr>
              <a:t>CE%97%CE%9C%CE%94+TEM.jpg</a:t>
            </a:r>
            <a:endParaRPr lang="en-US" sz="1050" i="1" dirty="0" smtClean="0"/>
          </a:p>
          <a:p>
            <a:endParaRPr lang="en-US" sz="1050" i="1" dirty="0"/>
          </a:p>
        </p:txBody>
      </p:sp>
      <p:sp>
        <p:nvSpPr>
          <p:cNvPr id="14" name="Rectangle 13"/>
          <p:cNvSpPr/>
          <p:nvPr/>
        </p:nvSpPr>
        <p:spPr>
          <a:xfrm>
            <a:off x="35496" y="5157192"/>
            <a:ext cx="4572000" cy="707886"/>
          </a:xfrm>
          <a:prstGeom prst="rect">
            <a:avLst/>
          </a:prstGeom>
        </p:spPr>
        <p:txBody>
          <a:bodyPr>
            <a:spAutoFit/>
          </a:bodyPr>
          <a:lstStyle/>
          <a:p>
            <a:r>
              <a:rPr lang="en-US" sz="1000" i="1" dirty="0">
                <a:hlinkClick r:id="rId5"/>
              </a:rPr>
              <a:t>https://slideplayer.gr/slide/13927407/85/images/44/%CE%97%CE%BB%CE%B5%CE%BA%CF%84%CF%81%CE%BF%CE%BD%CE%B9%CE%BA%CF%8C+%CE%BC%CE%B9%CE%BA%CF%81%CE%BF%CF%83%CE%BA%CF%8C%CF%80%CE%B9%CE%BF+%</a:t>
            </a:r>
            <a:r>
              <a:rPr lang="en-US" sz="1000" i="1" dirty="0" smtClean="0">
                <a:hlinkClick r:id="rId5"/>
              </a:rPr>
              <a:t>CE%B4%CE%B9%CE%AD%CE%BB%CE%B5%CF%85%CF%83%CE%B7%CF%82.jpg</a:t>
            </a:r>
            <a:r>
              <a:rPr lang="en-US" sz="1000" i="1" dirty="0" smtClean="0"/>
              <a:t> </a:t>
            </a:r>
            <a:endParaRPr lang="en-US" sz="1000" i="1" dirty="0"/>
          </a:p>
        </p:txBody>
      </p:sp>
    </p:spTree>
    <p:extLst>
      <p:ext uri="{BB962C8B-B14F-4D97-AF65-F5344CB8AC3E}">
        <p14:creationId xmlns:p14="http://schemas.microsoft.com/office/powerpoint/2010/main" val="23534600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2103</TotalTime>
  <Words>3035</Words>
  <Application>Microsoft Office PowerPoint</Application>
  <PresentationFormat>On-screen Show (4:3)</PresentationFormat>
  <Paragraphs>385</Paragraphs>
  <Slides>73</Slides>
  <Notes>20</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Ιστολογία Στόματος &amp; Οδοντικών Ιστών  Γ’ Εξάμηνο (3061)</vt:lpstr>
      <vt:lpstr>Ιστολογία στόματος Γ’Εξάμηνο (Ν2-3030)</vt:lpstr>
      <vt:lpstr>Ιστολογία</vt:lpstr>
      <vt:lpstr>ΠΕΡΙΓΡΑΦΗ ΤΟΥ ΜΑΘΗΜΑΤΟΣ  </vt:lpstr>
      <vt:lpstr>ΜΕΘΟΔΟΙ ΜΙΚΡΟΣΚΟΠΗΣΗΣ</vt:lpstr>
      <vt:lpstr>ΜΕΘΟΔΟΙ ΜΙΚΡΟΣΚΟΠΗΣΗΣ</vt:lpstr>
      <vt:lpstr>ΜΕΘΟΔΟΙ ΜΙΚΡΟΣΚΟΠΗΣΗΣ</vt:lpstr>
      <vt:lpstr>ΗΛΕΚΤΡΟΝΙΚΑ ΜΙΚΡΟΣΚΟΠΙΑ</vt:lpstr>
      <vt:lpstr>ΗΛΕΚΤΡΟΝΙΚΟ ΜΙΚΡΟΣΚΟΠΙΟ  ΔΙΕΛΕΥΣΗΣ (TEM)</vt:lpstr>
      <vt:lpstr>ΗΛΕΚΤΡΟΝΙΚΟ ΜΙΚΡΟΣΚΟΠΙΟ  ΣΑΡΩΣΗΣ (SEM)</vt:lpstr>
      <vt:lpstr>ΗΛΕΚΤΡΟΝΙΚΟ ΜΙΚΡΟΣΚΟΠΙΟ  ΣΑΡΩΣΗΣ (SEM)</vt:lpstr>
      <vt:lpstr>ΠΡΟΕΤΟΙΜΑΣΙΑ ΙΣΤΩΝ  ΓΙΑ ΜΙΚΡΟΣΚΟΠΙΚΗ ΕΞΕΤΑΣΗ</vt:lpstr>
      <vt:lpstr>ΠΡΟΕΤΟΙΜΑΣΙΑ ΙΣΤΩΝ  ΓΙΑ ΜΙΚΡΟΣΚΟΠΙΚΗ ΕΞΕΤΑΣΗ</vt:lpstr>
      <vt:lpstr>PowerPoint Presentation</vt:lpstr>
      <vt:lpstr>ΕΞΕΛΙΓΜΕΝΕΣ ΑΠΕΙΚΟΝΙΣΤΙΚΕΣ ΜΕΘΟΔΟΙ</vt:lpstr>
      <vt:lpstr>Δομή και λειτουργία κυττάρου</vt:lpstr>
      <vt:lpstr>Ιστοί, είδη ιστών, επιθηλιακός ιστός, συνδετικός ιστός, χονδρίτης ιστός</vt:lpstr>
      <vt:lpstr>Bασικές αρχές της ανάπτυξης. Εμβρυολογία. Κρανιοπροσωπική ανάπτυξη.  Διάπλαση προσώπου και στοματικής κοιλότητας.</vt:lpstr>
      <vt:lpstr>Διάπλαση άνω και κάτω γνάθου, διάπλαση γλώσσας, δυσπλασίες</vt:lpstr>
      <vt:lpstr>Οδοντικοί ιστοί</vt:lpstr>
      <vt:lpstr>Οδοντογονία: στάδιο καταβολής, στάδιο κυπελλοειδές, ιστοδιαφοροποιήσεως,  μυλικό στάδιο.</vt:lpstr>
      <vt:lpstr>Στάδιο ανατολής των δοντιών  οδοντινογένεση ρίζας, οστεïνογένεση</vt:lpstr>
      <vt:lpstr>Οδοντικοί ιστοί- αδαμαντίνη</vt:lpstr>
      <vt:lpstr>Οδοντικοί ιστοί- οδοντίνη</vt:lpstr>
      <vt:lpstr>Οδοντικός πολφός</vt:lpstr>
      <vt:lpstr>Φατνιακή απόφυση</vt:lpstr>
      <vt:lpstr>ΣΚΟΠΟΣ ΚΑΙ ΣΤΟΧΟΣ  ΜΑΘΗΜΑΤΟΣ  </vt:lpstr>
      <vt:lpstr>ΑΝΑΜΕΝΟΜΕΝΑ ΜΑΘΗΣΙΑΚΑ ΑΠΟΤΕΛΕΣΜΑΤΑ </vt:lpstr>
      <vt:lpstr>Ιστολογία στόματος ?</vt:lpstr>
      <vt:lpstr>Ιστολογία στόματος ?</vt:lpstr>
      <vt:lpstr>Ιστολογία στόματος ?</vt:lpstr>
      <vt:lpstr>PowerPoint Presentation</vt:lpstr>
      <vt:lpstr>Ιστολογία στόματος ?</vt:lpstr>
      <vt:lpstr>PowerPoint Presentation</vt:lpstr>
      <vt:lpstr>PowerPoint Presentation</vt:lpstr>
      <vt:lpstr>ρινικός νάρθηκας  αμφοτερόπλευρων σχιστιών</vt:lpstr>
      <vt:lpstr>ΤΡΙΣΔΙΑΣΤΑΤΗ ΕΚΤΥΠΩΣΗ ΙΣΤΩΝ &amp; ΟΡΓΑΝΩΝ Zengmin Xia1, Sha Jin1, and Kaiming Ye1.:Tissue and Organ 3D Bioprinting.  SLAS Technology 2018, Vol. 23(4) 301–314. DOI: 10.1177/2472630318760515</vt:lpstr>
      <vt:lpstr>Φυσιολογία Στοματογναθικού Συστήματος - Συγκλεισιολογία</vt:lpstr>
      <vt:lpstr>Ανατομικά στοιχεία της περιστοματικής περιοχής και της στοματικής κοιλότητας</vt:lpstr>
      <vt:lpstr>Περιστοματική περιοχή </vt:lpstr>
      <vt:lpstr>Περιστοματική περιοχή </vt:lpstr>
      <vt:lpstr>Περιστοματική περιοχή (παρειές-μάγουλα) </vt:lpstr>
      <vt:lpstr>Περιστοματική περιοχή (παρειές-μάγουλα) </vt:lpstr>
      <vt:lpstr>Περιστοματική περιοχή (χείλη)</vt:lpstr>
      <vt:lpstr>Χείλη στοματικής κοιλότητας </vt:lpstr>
      <vt:lpstr>Χείλη στοματικής κοιλότητας </vt:lpstr>
      <vt:lpstr>Χείλη στοματικής κοιλότητας </vt:lpstr>
      <vt:lpstr>Στοματική κοιλότητα (oral cavity)</vt:lpstr>
      <vt:lpstr>Κύρια Στοματική κοιλότητα (ανατομικά στοιχεία)</vt:lpstr>
      <vt:lpstr>Κύρια Στοματική κοιλότητα (ανατομικά στοιχεία) </vt:lpstr>
      <vt:lpstr>Κύρια Στοματική κοιλότητα </vt:lpstr>
      <vt:lpstr>Γλώσσα </vt:lpstr>
      <vt:lpstr>Γλώσσα </vt:lpstr>
      <vt:lpstr>Γλώσσα </vt:lpstr>
      <vt:lpstr>Σιελογόνοι αδένες</vt:lpstr>
      <vt:lpstr>κύτταρο</vt:lpstr>
      <vt:lpstr>κύτταρο</vt:lpstr>
      <vt:lpstr>Σχηματική παράσταση στην οποία φαίνεται η γενική δομή του κυττάρου</vt:lpstr>
      <vt:lpstr>Σχηματική παράσταση στην οποία φαίνεται η γενική δομή του κυττάρου</vt:lpstr>
      <vt:lpstr>Σχηματική παράσταση της δομής της κυτταρικής μεμβράνης</vt:lpstr>
      <vt:lpstr>κυτταρική μεμβράνη</vt:lpstr>
      <vt:lpstr>κυτταρόπλασμα</vt:lpstr>
      <vt:lpstr>Ρευστής ουσία του κυττάρου (κυτοσόλιο) και των περιεχομένων αυτού</vt:lpstr>
      <vt:lpstr>Σχηματική παράσταση στην οποία φαίνoνται τα κυτταρικά οργανίδια</vt:lpstr>
      <vt:lpstr>Σχηματική παράσταση στην οποία φαίνεται η δομή της συσκευής Golgi</vt:lpstr>
      <vt:lpstr>Συσκευή Golgi (1/2)</vt:lpstr>
      <vt:lpstr>Συσκευή Golgi (2/2)</vt:lpstr>
      <vt:lpstr>Σχηματική παράσταση στην οποία φαίνεται η γενική δομή του μιτοχονδρίου (Χ400)</vt:lpstr>
      <vt:lpstr>Σχηματική παράσταση δομής λείου ενδοπλασματικού δικτύου</vt:lpstr>
      <vt:lpstr>Σχηματική παράσταση της διπλοστιβάδας των φωσφολιπιδίων</vt:lpstr>
      <vt:lpstr>Ιστολογία Ι – Εμβρυολογία (Θ)</vt:lpstr>
      <vt:lpstr>PowerPoint Presentation</vt:lpstr>
      <vt:lpstr>ΕΠΙΠΡΟΣΘΕΤΗ ΒΙΒΛΙΟΓΡΑΦΙΑ</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Ιστολογία στόματος</dc:title>
  <dc:creator>Dimos</dc:creator>
  <cp:lastModifiedBy>Pepie Tsolka</cp:lastModifiedBy>
  <cp:revision>102</cp:revision>
  <cp:lastPrinted>2016-10-05T04:35:01Z</cp:lastPrinted>
  <dcterms:created xsi:type="dcterms:W3CDTF">2015-10-04T17:09:11Z</dcterms:created>
  <dcterms:modified xsi:type="dcterms:W3CDTF">2020-10-15T10:41:19Z</dcterms:modified>
</cp:coreProperties>
</file>