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2" r:id="rId1"/>
    <p:sldMasterId id="2147485544" r:id="rId2"/>
  </p:sldMasterIdLst>
  <p:notesMasterIdLst>
    <p:notesMasterId r:id="rId13"/>
  </p:notesMasterIdLst>
  <p:sldIdLst>
    <p:sldId id="256" r:id="rId3"/>
    <p:sldId id="258" r:id="rId4"/>
    <p:sldId id="327" r:id="rId5"/>
    <p:sldId id="328" r:id="rId6"/>
    <p:sldId id="324" r:id="rId7"/>
    <p:sldId id="325" r:id="rId8"/>
    <p:sldId id="313" r:id="rId9"/>
    <p:sldId id="321" r:id="rId10"/>
    <p:sldId id="323" r:id="rId11"/>
    <p:sldId id="32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ABD9-75F8-459E-B625-5892679893CA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6D1C5-1752-4991-9DC5-0CB9A2E36C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1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384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8407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12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39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138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5087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790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49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096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7075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6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3" r:id="rId1"/>
    <p:sldLayoutId id="2147485534" r:id="rId2"/>
    <p:sldLayoutId id="2147485535" r:id="rId3"/>
    <p:sldLayoutId id="2147485536" r:id="rId4"/>
    <p:sldLayoutId id="2147485537" r:id="rId5"/>
    <p:sldLayoutId id="2147485538" r:id="rId6"/>
    <p:sldLayoutId id="2147485539" r:id="rId7"/>
    <p:sldLayoutId id="2147485540" r:id="rId8"/>
    <p:sldLayoutId id="2147485541" r:id="rId9"/>
    <p:sldLayoutId id="2147485542" r:id="rId10"/>
    <p:sldLayoutId id="21474855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81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5" r:id="rId1"/>
    <p:sldLayoutId id="2147485546" r:id="rId2"/>
    <p:sldLayoutId id="2147485547" r:id="rId3"/>
    <p:sldLayoutId id="2147485548" r:id="rId4"/>
    <p:sldLayoutId id="2147485549" r:id="rId5"/>
    <p:sldLayoutId id="2147485550" r:id="rId6"/>
    <p:sldLayoutId id="2147485551" r:id="rId7"/>
    <p:sldLayoutId id="2147485552" r:id="rId8"/>
    <p:sldLayoutId id="2147485553" r:id="rId9"/>
    <p:sldLayoutId id="2147485554" r:id="rId10"/>
    <p:sldLayoutId id="21474855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ΔΗΜΟΓΡΑΦΙΑ ΚΑΙ ΥΓΕΙΑ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ΕΡΓΑΣΤΗΡΙΟ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16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4334232"/>
            <a:ext cx="7696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Calibri" pitchFamily="34" charset="0"/>
              </a:rPr>
              <a:t>Να βρεθούν</a:t>
            </a:r>
            <a:r>
              <a:rPr lang="el-GR" sz="2000" b="1" dirty="0" smtClean="0">
                <a:latin typeface="Calibri" pitchFamily="34" charset="0"/>
              </a:rPr>
              <a:t>:</a:t>
            </a:r>
            <a:endParaRPr lang="el-GR" sz="800" b="1" dirty="0"/>
          </a:p>
          <a:p>
            <a:pPr marL="633413" lvl="0" indent="-279400">
              <a:buFont typeface="+mj-lt"/>
              <a:buAutoNum type="arabicParenR"/>
            </a:pPr>
            <a:r>
              <a:rPr lang="el-GR" sz="2000" dirty="0">
                <a:latin typeface="Calibri" pitchFamily="34" charset="0"/>
              </a:rPr>
              <a:t>Ο αδρός δείκτης </a:t>
            </a:r>
            <a:r>
              <a:rPr lang="el-GR" sz="2000" dirty="0" smtClean="0">
                <a:latin typeface="Calibri" pitchFamily="34" charset="0"/>
              </a:rPr>
              <a:t>θνησιμότητας</a:t>
            </a:r>
            <a:endParaRPr lang="en-US" sz="2000" dirty="0" smtClean="0">
              <a:latin typeface="Calibri" pitchFamily="34" charset="0"/>
            </a:endParaRPr>
          </a:p>
          <a:p>
            <a:pPr marL="633413" lvl="0" indent="-279400">
              <a:buFont typeface="+mj-lt"/>
              <a:buAutoNum type="arabicParenR"/>
            </a:pPr>
            <a:r>
              <a:rPr lang="en-US" sz="2000" dirty="0" smtClean="0">
                <a:latin typeface="Calibri" pitchFamily="34" charset="0"/>
              </a:rPr>
              <a:t>O </a:t>
            </a:r>
            <a:r>
              <a:rPr lang="el-GR" sz="2000" dirty="0" smtClean="0">
                <a:latin typeface="Calibri" pitchFamily="34" charset="0"/>
              </a:rPr>
              <a:t>δείκτης </a:t>
            </a:r>
            <a:r>
              <a:rPr lang="el-GR" sz="2000" dirty="0">
                <a:latin typeface="Calibri" pitchFamily="34" charset="0"/>
              </a:rPr>
              <a:t>θνησιμότητας από </a:t>
            </a:r>
            <a:r>
              <a:rPr lang="el-GR" sz="2000" dirty="0" smtClean="0">
                <a:latin typeface="Calibri" pitchFamily="34" charset="0"/>
              </a:rPr>
              <a:t>ατυχήματα</a:t>
            </a:r>
            <a:endParaRPr lang="en-US" sz="2000" dirty="0" smtClean="0">
              <a:latin typeface="Calibri" pitchFamily="34" charset="0"/>
            </a:endParaRPr>
          </a:p>
          <a:p>
            <a:pPr marL="633413" lvl="0" indent="-279400">
              <a:buFont typeface="+mj-lt"/>
              <a:buAutoNum type="arabicParenR"/>
            </a:pPr>
            <a:r>
              <a:rPr lang="en-US" sz="2000" dirty="0" smtClean="0">
                <a:latin typeface="Calibri" pitchFamily="34" charset="0"/>
              </a:rPr>
              <a:t>O </a:t>
            </a:r>
            <a:r>
              <a:rPr lang="el-GR" sz="2000" dirty="0" smtClean="0">
                <a:latin typeface="Calibri" pitchFamily="34" charset="0"/>
              </a:rPr>
              <a:t>δείκτης </a:t>
            </a:r>
            <a:r>
              <a:rPr lang="el-GR" sz="2000" dirty="0">
                <a:latin typeface="Calibri" pitchFamily="34" charset="0"/>
              </a:rPr>
              <a:t>θνησιμότητας των </a:t>
            </a:r>
            <a:r>
              <a:rPr lang="el-GR" sz="2000" dirty="0" smtClean="0">
                <a:latin typeface="Calibri" pitchFamily="34" charset="0"/>
              </a:rPr>
              <a:t>αντρών</a:t>
            </a:r>
            <a:endParaRPr lang="en-US" sz="2000" dirty="0" smtClean="0">
              <a:latin typeface="Calibri" pitchFamily="34" charset="0"/>
            </a:endParaRPr>
          </a:p>
          <a:p>
            <a:pPr marL="633413" indent="-279400">
              <a:buFont typeface="+mj-lt"/>
              <a:buAutoNum type="arabicParenR"/>
            </a:pPr>
            <a:r>
              <a:rPr lang="el-GR" sz="2000" dirty="0">
                <a:latin typeface="Calibri" pitchFamily="34" charset="0"/>
              </a:rPr>
              <a:t>Ο δείκτης θνησιμότητας ατόμων ηλικίας 25-34</a:t>
            </a:r>
            <a:endParaRPr lang="en-US" sz="2000" dirty="0">
              <a:latin typeface="Calibri" pitchFamily="34" charset="0"/>
            </a:endParaRPr>
          </a:p>
          <a:p>
            <a:pPr marL="633413" lvl="0" indent="-279400">
              <a:buFont typeface="+mj-lt"/>
              <a:buAutoNum type="arabicParenR"/>
            </a:pPr>
            <a:r>
              <a:rPr lang="el-GR" sz="2000" dirty="0" smtClean="0">
                <a:latin typeface="Calibri" pitchFamily="34" charset="0"/>
              </a:rPr>
              <a:t>Ο </a:t>
            </a:r>
            <a:r>
              <a:rPr lang="el-GR" sz="2000" dirty="0">
                <a:latin typeface="Calibri" pitchFamily="34" charset="0"/>
              </a:rPr>
              <a:t>δείκτης θνησιμότητας από ατυχήματα των </a:t>
            </a:r>
            <a:r>
              <a:rPr lang="el-GR" sz="2000" dirty="0" smtClean="0">
                <a:latin typeface="Calibri" pitchFamily="34" charset="0"/>
              </a:rPr>
              <a:t>αντρών</a:t>
            </a:r>
            <a:endParaRPr lang="en-US" sz="2000" dirty="0" smtClean="0">
              <a:latin typeface="Calibri" pitchFamily="34" charset="0"/>
            </a:endParaRPr>
          </a:p>
          <a:p>
            <a:pPr marL="633413" lvl="0" indent="-279400">
              <a:buFont typeface="+mj-lt"/>
              <a:buAutoNum type="arabicParenR"/>
            </a:pPr>
            <a:r>
              <a:rPr lang="el-GR" sz="2000" dirty="0" smtClean="0">
                <a:latin typeface="Calibri" pitchFamily="34" charset="0"/>
              </a:rPr>
              <a:t>Ο </a:t>
            </a:r>
            <a:r>
              <a:rPr lang="el-GR" sz="2000" dirty="0">
                <a:latin typeface="Calibri" pitchFamily="34" charset="0"/>
              </a:rPr>
              <a:t>δείκτης θνησιμότητας από ατυχήματα αντρών ηλικίας 25-34</a:t>
            </a:r>
          </a:p>
          <a:p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710120"/>
              </p:ext>
            </p:extLst>
          </p:nvPr>
        </p:nvGraphicFramePr>
        <p:xfrm>
          <a:off x="457200" y="685800"/>
          <a:ext cx="8153400" cy="3680460"/>
        </p:xfrm>
        <a:graphic>
          <a:graphicData uri="http://schemas.openxmlformats.org/drawingml/2006/table">
            <a:tbl>
              <a:tblPr firstRow="1" firstCol="1" bandRow="1"/>
              <a:tblGrid>
                <a:gridCol w="1066800"/>
                <a:gridCol w="1219200"/>
                <a:gridCol w="1143000"/>
                <a:gridCol w="1143000"/>
                <a:gridCol w="1295400"/>
                <a:gridCol w="1143000"/>
                <a:gridCol w="1143000"/>
              </a:tblGrid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Άντρες και γυναίκες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Μόνο άντρες</a:t>
                      </a:r>
                      <a:endParaRPr lang="el-GR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Ηλικιακές ομάδες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θάνατοι από όλες τις αιτίες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θάνατοι από ατυχήματα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αριθμός κατοίκων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(σε χιλιάδες)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θάνατοι από όλες τις αιτίες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θάνατοι από ατυχήματα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αριθμός κατοίκων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(σε χιλιάδες)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0–4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32.892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2.587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19.597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18.523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1.577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10.020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5–14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150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718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41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037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198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713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013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15–24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33.046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15.412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40.590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24.416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11.438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20.821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25–34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41.355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12.569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39.928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28.736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9.635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20.203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35–44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91.140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16.710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44.917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57.593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12.012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22.367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45–54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172.385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14.675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40.084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107.722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10.492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19.676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55–64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253.342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8.345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26.602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151.363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5.781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12.784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65+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1.811.720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33.641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35.602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806.431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16.535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14.772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δεν δήλωσαν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357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85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282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74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Σύνολο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2.443.387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106.742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288.357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1.199.264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69.257</a:t>
                      </a:r>
                      <a:endParaRPr lang="el-GR" sz="14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141.656</a:t>
                      </a:r>
                      <a:endParaRPr lang="el-GR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0034" cy="60960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Άσκηση </a:t>
            </a:r>
            <a:r>
              <a:rPr lang="en-US" sz="2400" b="1" dirty="0" smtClean="0"/>
              <a:t>4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3153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Εφαρμοσμένη</a:t>
            </a:r>
            <a:br>
              <a:rPr lang="el-GR" dirty="0" smtClean="0"/>
            </a:br>
            <a:r>
              <a:rPr lang="el-GR" dirty="0" smtClean="0"/>
              <a:t>Κοινωνική</a:t>
            </a:r>
            <a:br>
              <a:rPr lang="el-GR" dirty="0" smtClean="0"/>
            </a:br>
            <a:r>
              <a:rPr lang="el-GR" dirty="0" smtClean="0"/>
              <a:t>Πολιτική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914400"/>
            <a:ext cx="368270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914400"/>
                <a:ext cx="7315200" cy="5486400"/>
              </a:xfrm>
            </p:spPr>
            <p:txBody>
              <a:bodyPr/>
              <a:lstStyle/>
              <a:p>
                <a:r>
                  <a:rPr lang="el-GR" b="1" dirty="0" smtClean="0"/>
                  <a:t>Δείκτης θνητότητας</a:t>
                </a:r>
                <a:r>
                  <a:rPr lang="en-US" b="1" dirty="0" smtClean="0"/>
                  <a:t> (case fatality)</a:t>
                </a:r>
                <a:endParaRPr lang="el-GR" b="1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l-GR" sz="2000" dirty="0" smtClean="0"/>
                  <a:t>Χρήσιμος δείκτης που δείχνει το πόσο θανατηφόρο είναι ένα νόσημα.</a:t>
                </a:r>
              </a:p>
              <a:p>
                <a:pPr marL="68580" indent="0">
                  <a:buNone/>
                </a:pPr>
                <a:endParaRPr lang="el-GR" sz="1000" dirty="0" smtClean="0"/>
              </a:p>
              <a:p>
                <a:pPr>
                  <a:buFont typeface="Wingdings" pitchFamily="2" charset="2"/>
                  <a:buChar char="Ø"/>
                </a:pPr>
                <a:r>
                  <a:rPr lang="el-GR" sz="2000" dirty="0" smtClean="0">
                    <a:solidFill>
                      <a:srgbClr val="FF0000"/>
                    </a:solidFill>
                  </a:rPr>
                  <a:t>Υπολογισμός</a:t>
                </a:r>
                <a:endParaRPr lang="el-GR" sz="2000" dirty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r>
                  <a:rPr lang="el-GR" sz="2000" dirty="0"/>
                  <a:t>Κλάσμα του μέσου αριθμού θανάτων </a:t>
                </a:r>
                <a:r>
                  <a:rPr lang="el-GR" sz="2000" dirty="0" smtClean="0"/>
                  <a:t>από ένα νόσημα </a:t>
                </a:r>
                <a:r>
                  <a:rPr lang="el-GR" sz="2000" dirty="0"/>
                  <a:t>την χρονική </a:t>
                </a:r>
                <a:r>
                  <a:rPr lang="el-GR" sz="2000" dirty="0" smtClean="0"/>
                  <a:t>στιγμή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𝑡</m:t>
                    </m:r>
                  </m:oMath>
                </a14:m>
                <a:r>
                  <a:rPr lang="el-GR" sz="2000" dirty="0" smtClean="0"/>
                  <a:t> προς </a:t>
                </a:r>
                <a:r>
                  <a:rPr lang="el-GR" sz="2000" dirty="0"/>
                  <a:t>το σύνολο </a:t>
                </a:r>
                <a:r>
                  <a:rPr lang="el-GR" sz="2000" dirty="0" smtClean="0"/>
                  <a:t>των ασθενών από το νόσημα αυτό την </a:t>
                </a:r>
                <a:r>
                  <a:rPr lang="el-GR" sz="2000" dirty="0"/>
                  <a:t>χρονική </a:t>
                </a:r>
                <a:r>
                  <a:rPr lang="el-GR" sz="2000" dirty="0" smtClean="0"/>
                  <a:t>στιγμή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𝑡</m:t>
                    </m:r>
                  </m:oMath>
                </a14:m>
                <a:endParaRPr lang="el-GR" sz="2000" dirty="0"/>
              </a:p>
              <a:p>
                <a:endParaRPr lang="el-GR" dirty="0" smtClean="0"/>
              </a:p>
              <a:p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r>
                  <a:rPr lang="el-GR" sz="2000" dirty="0" smtClean="0"/>
                  <a:t>Εκφράζει την πιθανότητα </a:t>
                </a:r>
                <a:r>
                  <a:rPr lang="el-GR" sz="2000" dirty="0"/>
                  <a:t>θανάτου από ένα </a:t>
                </a:r>
                <a:r>
                  <a:rPr lang="el-GR" sz="2000" dirty="0" smtClean="0"/>
                  <a:t>νόσημα ενός ατόμου που έχει ήδη προσβληθεί από το νόσημα αυτό. 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l-GR" sz="2000" dirty="0" smtClean="0"/>
                  <a:t>λύσσα: θνητότητα 100%, θνησιμότητα πολύ μικρή</a:t>
                </a:r>
              </a:p>
              <a:p>
                <a:pPr>
                  <a:buFont typeface="Wingdings" pitchFamily="2" charset="2"/>
                  <a:buChar char="Ø"/>
                </a:pPr>
                <a:endParaRPr lang="el-GR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914400"/>
                <a:ext cx="7315200" cy="5486400"/>
              </a:xfrm>
              <a:blipFill rotWithShape="1"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7865" y="3657600"/>
                <a:ext cx="7467600" cy="748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>
                          <a:latin typeface="Cambria Math"/>
                        </a:rPr>
                        <m:t>𝜹𝜺</m:t>
                      </m:r>
                      <m:r>
                        <m:rPr>
                          <m:nor/>
                        </m:rPr>
                        <a:rPr lang="el-GR" b="1">
                          <a:latin typeface="Cambria Math"/>
                        </a:rPr>
                        <m:t>ίκτης</m:t>
                      </m:r>
                      <m:r>
                        <m:rPr>
                          <m:nor/>
                        </m:rPr>
                        <a:rPr lang="el-GR" b="1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l-GR" b="1">
                          <a:latin typeface="Cambria Math"/>
                        </a:rPr>
                        <m:t>θνητότητας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l-GR" b="1" i="0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m:rPr>
                                  <m:nor/>
                                </m:rPr>
                                <a:rPr lang="en-US" b="1" i="0" smtClean="0">
                                  <a:latin typeface="Cambria Math"/>
                                </a:rPr>
                                <m:t>t</m:t>
                              </m:r>
                            </m:sup>
                            <m:e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αριθμός</m:t>
                              </m:r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θανάτων</m:t>
                              </m:r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 </m:t>
                              </m:r>
                            </m:e>
                          </m:sPre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από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την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ασθένεια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b="1" i="0" smtClean="0">
                              <a:latin typeface="Cambria Math"/>
                            </a:rPr>
                            <m:t>Α</m:t>
                          </m:r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sPre>
                            <m:sPre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m:rPr>
                                  <m:nor/>
                                </m:rPr>
                                <a:rPr lang="en-US" b="1" i="0">
                                  <a:latin typeface="Cambria Math"/>
                                </a:rPr>
                                <m:t>t</m:t>
                              </m:r>
                            </m:sup>
                            <m:e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αριθμός</m:t>
                              </m:r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ασθενών</m:t>
                              </m:r>
                              <m:r>
                                <m:rPr>
                                  <m:nor/>
                                </m:rPr>
                                <a:rPr lang="el-GR" b="1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από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την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ασθένεια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b="1">
                                  <a:latin typeface="Cambria Math"/>
                                </a:rPr>
                                <m:t>Α</m:t>
                              </m:r>
                            </m:e>
                          </m:sPre>
                        </m:den>
                      </m:f>
                      <m:r>
                        <m:rPr>
                          <m:nor/>
                        </m:rPr>
                        <a:rPr lang="en-US" b="1" i="0" smtClean="0">
                          <a:latin typeface="Cambria Math"/>
                          <a:ea typeface="Cambria Math"/>
                        </a:rPr>
                        <m:t>×1000</m:t>
                      </m:r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65" y="3657600"/>
                <a:ext cx="7467600" cy="7484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5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3152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l-GR" b="1" dirty="0" smtClean="0"/>
              <a:t>Απολεσθέντα έτη ζωής </a:t>
            </a:r>
            <a:r>
              <a:rPr lang="en-US" b="1" dirty="0" smtClean="0"/>
              <a:t>(Years Life Lost - YLL)</a:t>
            </a:r>
            <a:endParaRPr lang="el-GR" b="1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Αντικατοπτρίζει τη βαρύτητα της θνησιμότηας στις μικρές ηλικίες σε σχέση με τις μεγαλύτερες ηλικίες. </a:t>
            </a:r>
            <a:endParaRPr lang="el-GR" sz="1000" dirty="0" smtClean="0"/>
          </a:p>
          <a:p>
            <a:pPr>
              <a:buFont typeface="Wingdings" pitchFamily="2" charset="2"/>
              <a:buChar char="Ø"/>
            </a:pPr>
            <a:endParaRPr lang="el-GR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92960"/>
              </p:ext>
            </p:extLst>
          </p:nvPr>
        </p:nvGraphicFramePr>
        <p:xfrm>
          <a:off x="762000" y="2502669"/>
          <a:ext cx="7848600" cy="2721394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31136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Definition</a:t>
                      </a:r>
                      <a:r>
                        <a:rPr lang="el-GR" b="1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s-ES" b="1" dirty="0" err="1" smtClean="0">
                          <a:solidFill>
                            <a:srgbClr val="FF0000"/>
                          </a:solidFill>
                        </a:rPr>
                        <a:t>oecd</a:t>
                      </a:r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634"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Potential years of life lost (PYLL) is a summary measure of premature mortality which provides an explicit way of weighting deaths occurring at younger ages, which are, a priori, preventable. </a:t>
                      </a:r>
                      <a:br>
                        <a:rPr lang="en-US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b="1" i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The calculation for PYLL involve adding up deaths occurring at each age and multiplying this with the number of remaining years to live until a selected age limit. The limit of 70 years has been chosen for the calculations in OECD Health Data.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2988" y="2478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239000" cy="4800600"/>
          </a:xfrm>
        </p:spPr>
        <p:txBody>
          <a:bodyPr/>
          <a:lstStyle/>
          <a:p>
            <a:r>
              <a:rPr lang="el-GR" b="1" dirty="0" smtClean="0"/>
              <a:t>Σχέση επιπολασμού και επίπτωσης</a:t>
            </a:r>
          </a:p>
          <a:p>
            <a:pPr>
              <a:buFont typeface="Wingdings" pitchFamily="2" charset="2"/>
              <a:buChar char="Ø"/>
            </a:pPr>
            <a:endParaRPr lang="el-GR" sz="2000" b="1" dirty="0"/>
          </a:p>
          <a:p>
            <a:pPr>
              <a:buFont typeface="Wingdings" pitchFamily="2" charset="2"/>
              <a:buChar char="Ø"/>
            </a:pPr>
            <a:r>
              <a:rPr lang="el-GR" sz="2000" b="1" dirty="0" smtClean="0"/>
              <a:t>Ο επιπολασμός μιας νόσου είναι συνάρτηση τόσο της επίπτωσης όσο και της χρονικής διάρκειας της νόσου αυτής.</a:t>
            </a:r>
          </a:p>
          <a:p>
            <a:pPr>
              <a:buFont typeface="Wingdings" pitchFamily="2" charset="2"/>
              <a:buChar char="Ø"/>
            </a:pPr>
            <a:r>
              <a:rPr lang="el-GR" sz="2000" b="1" u="dotted" dirty="0" smtClean="0">
                <a:solidFill>
                  <a:srgbClr val="FF0000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</a:rPr>
              <a:t>Επιπολασμός = επίπτωση </a:t>
            </a:r>
            <a:r>
              <a:rPr lang="en-US" sz="2000" b="1" u="dotted" dirty="0" smtClean="0">
                <a:solidFill>
                  <a:srgbClr val="FF0000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</a:rPr>
              <a:t>x</a:t>
            </a:r>
            <a:r>
              <a:rPr lang="es-ES" sz="2000" b="1" u="dotted" dirty="0">
                <a:solidFill>
                  <a:srgbClr val="FF0000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</a:rPr>
              <a:t> </a:t>
            </a:r>
            <a:r>
              <a:rPr lang="el-GR" sz="2000" b="1" u="dotted" dirty="0" smtClean="0">
                <a:solidFill>
                  <a:srgbClr val="FF0000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</a:rPr>
              <a:t>μέση διάρκεια</a:t>
            </a:r>
          </a:p>
          <a:p>
            <a:pPr>
              <a:buFont typeface="Wingdings" pitchFamily="2" charset="2"/>
              <a:buChar char="Ø"/>
            </a:pPr>
            <a:endParaRPr lang="el-GR" sz="2000" b="1" u="dotted" dirty="0">
              <a:solidFill>
                <a:srgbClr val="FF0000"/>
              </a:solidFill>
              <a:uFill>
                <a:solidFill>
                  <a:schemeClr val="bg2">
                    <a:lumMod val="50000"/>
                  </a:schemeClr>
                </a:solidFill>
              </a:uFill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</a:rPr>
              <a:t>Αυτή η σχέση δείχνει πως δύο νοσήματα που έχουν την ίδια επίπτωση μπορεί να έχουν πολύ διαφορετικό επιπολασμό αν η μέση διάρκεια του ενός είναι πολύ μεγαλύτερη από του άλλου.</a:t>
            </a:r>
          </a:p>
          <a:p>
            <a:pPr>
              <a:buFont typeface="Wingdings" pitchFamily="2" charset="2"/>
              <a:buChar char="Ø"/>
            </a:pPr>
            <a:endParaRPr lang="el-GR" sz="2000" b="1" dirty="0">
              <a:solidFill>
                <a:schemeClr val="tx1"/>
              </a:solidFill>
              <a:uFill>
                <a:solidFill>
                  <a:schemeClr val="bg2">
                    <a:lumMod val="50000"/>
                  </a:schemeClr>
                </a:solidFill>
              </a:uFill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</a:rPr>
              <a:t>Π.χ. Χρόνια – Οξεία λευχαιμία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15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696199" cy="1143000"/>
          </a:xfrm>
        </p:spPr>
        <p:txBody>
          <a:bodyPr>
            <a:normAutofit fontScale="90000"/>
          </a:bodyPr>
          <a:lstStyle/>
          <a:p>
            <a:r>
              <a:rPr lang="el-GR" sz="2700" b="1" dirty="0" smtClean="0">
                <a:solidFill>
                  <a:srgbClr val="92D050"/>
                </a:solidFill>
              </a:rPr>
              <a:t>Άσκηση 1</a:t>
            </a:r>
            <a:r>
              <a:rPr lang="el-GR" sz="2000" dirty="0" smtClean="0">
                <a:solidFill>
                  <a:schemeClr val="tx1"/>
                </a:solidFill>
              </a:rPr>
              <a:t/>
            </a:r>
            <a:br>
              <a:rPr lang="el-GR" sz="2000" dirty="0" smtClean="0">
                <a:solidFill>
                  <a:schemeClr val="tx1"/>
                </a:solidFill>
              </a:rPr>
            </a:br>
            <a:r>
              <a:rPr lang="el-GR" sz="2200" dirty="0" smtClean="0">
                <a:solidFill>
                  <a:schemeClr val="tx1"/>
                </a:solidFill>
              </a:rPr>
              <a:t>Δίνεται </a:t>
            </a:r>
            <a:r>
              <a:rPr lang="el-GR" sz="2200" dirty="0">
                <a:solidFill>
                  <a:schemeClr val="tx1"/>
                </a:solidFill>
              </a:rPr>
              <a:t>ο παρακάτω πίνακας 10 μαθητών ενός σχολείου στο οποίο εμφανίστηκε έξαρση γρίπης Η1Ν1:</a:t>
            </a:r>
            <a:br>
              <a:rPr lang="el-GR" sz="2200" dirty="0">
                <a:solidFill>
                  <a:schemeClr val="tx1"/>
                </a:solidFill>
              </a:rPr>
            </a:br>
            <a:endParaRPr lang="el-GR" sz="22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479599"/>
              </p:ext>
            </p:extLst>
          </p:nvPr>
        </p:nvGraphicFramePr>
        <p:xfrm>
          <a:off x="533400" y="1874911"/>
          <a:ext cx="8229600" cy="3382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4" imgW="5404768" imgH="2107917" progId="Word.Document.12">
                  <p:embed/>
                </p:oleObj>
              </mc:Choice>
              <mc:Fallback>
                <p:oleObj name="Document" r:id="rId4" imgW="5404768" imgH="21079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1874911"/>
                        <a:ext cx="8229600" cy="3382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4953000"/>
            <a:ext cx="7772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/>
              <a:t>Να υπολογίσετε και να ερμηνεύσετε το </a:t>
            </a:r>
            <a:r>
              <a:rPr lang="el-GR" b="1" dirty="0">
                <a:solidFill>
                  <a:srgbClr val="92D050"/>
                </a:solidFill>
              </a:rPr>
              <a:t>λόγο του φύλου</a:t>
            </a:r>
            <a:r>
              <a:rPr lang="el-GR" b="1" dirty="0"/>
              <a:t>, το </a:t>
            </a:r>
            <a:r>
              <a:rPr lang="el-GR" b="1" dirty="0">
                <a:solidFill>
                  <a:schemeClr val="accent3"/>
                </a:solidFill>
              </a:rPr>
              <a:t>ποσοστό των μαθητών ηλικίας άνω των 10 ετών</a:t>
            </a:r>
            <a:r>
              <a:rPr lang="el-GR" b="1" dirty="0"/>
              <a:t>, το </a:t>
            </a:r>
            <a:r>
              <a:rPr lang="el-GR" b="1" dirty="0">
                <a:solidFill>
                  <a:srgbClr val="0070C0"/>
                </a:solidFill>
              </a:rPr>
              <a:t>ποσοστό των ασθενών μαθητών που νοσηλεύτηκε</a:t>
            </a:r>
            <a:r>
              <a:rPr lang="el-GR" b="1" dirty="0"/>
              <a:t> και το </a:t>
            </a:r>
            <a:r>
              <a:rPr lang="el-GR" b="1" dirty="0">
                <a:solidFill>
                  <a:srgbClr val="FFC000"/>
                </a:solidFill>
              </a:rPr>
              <a:t>λόγο εμβολιασμένων προς μη εμβολιασμένους μαθητές</a:t>
            </a:r>
            <a:r>
              <a:rPr lang="el-G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33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3936"/>
            <a:ext cx="7024744" cy="494264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Άσκηση 2</a:t>
            </a:r>
            <a:endParaRPr lang="el-GR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491111"/>
              </p:ext>
            </p:extLst>
          </p:nvPr>
        </p:nvGraphicFramePr>
        <p:xfrm>
          <a:off x="1293607" y="2133600"/>
          <a:ext cx="6632986" cy="2057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99186"/>
                <a:gridCol w="1520414"/>
                <a:gridCol w="2213386"/>
              </a:tblGrid>
              <a:tr h="41148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Εγγραφή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Θάνατοι</a:t>
                      </a:r>
                      <a:endParaRPr lang="el-GR" sz="18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Διαβητικοί</a:t>
                      </a:r>
                      <a:r>
                        <a:rPr lang="el-GR" sz="1800" baseline="0" dirty="0" smtClean="0"/>
                        <a:t> άντρες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189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100</a:t>
                      </a:r>
                      <a:endParaRPr lang="el-GR" sz="1800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Μη διαβητικοί άντρες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3.151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811</a:t>
                      </a:r>
                      <a:endParaRPr lang="el-GR" sz="1800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Διαβητικές γυναίκες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218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72</a:t>
                      </a:r>
                      <a:endParaRPr lang="el-GR" sz="1800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Μη διαβητικές γυναίκες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3.823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511</a:t>
                      </a:r>
                      <a:endParaRPr lang="el-GR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03006" y="1143000"/>
            <a:ext cx="7848600" cy="1600200"/>
          </a:xfrm>
          <a:prstGeom prst="rect">
            <a:avLst/>
          </a:prstGeom>
        </p:spPr>
        <p:txBody>
          <a:bodyPr vert="horz" lIns="91440" tIns="45720" rIns="91440" bIns="45720" numCol="1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l-GR" sz="2000" dirty="0" smtClean="0">
                <a:solidFill>
                  <a:schemeClr val="tx1"/>
                </a:solidFill>
              </a:rPr>
              <a:t>Τη χρονική περίοδο 1970-75 συμμετείχαν σε μία έρευνα 7.381 </a:t>
            </a:r>
            <a:r>
              <a:rPr lang="el-GR" sz="2000" dirty="0">
                <a:solidFill>
                  <a:schemeClr val="tx1"/>
                </a:solidFill>
              </a:rPr>
              <a:t>άτομα </a:t>
            </a:r>
            <a:r>
              <a:rPr lang="el-GR" sz="2000" dirty="0" smtClean="0">
                <a:solidFill>
                  <a:schemeClr val="tx1"/>
                </a:solidFill>
              </a:rPr>
              <a:t>ηλικίας 40-77 χρονών. Τη στιγμή της εγγραφής καταγράφηκε αν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ήταν διαβητικοί ή όχι.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Τη </a:t>
            </a:r>
            <a:r>
              <a:rPr lang="el-GR" sz="2000" dirty="0">
                <a:solidFill>
                  <a:schemeClr val="tx1"/>
                </a:solidFill>
              </a:rPr>
              <a:t>χρονική περίοδο </a:t>
            </a:r>
            <a:r>
              <a:rPr lang="el-GR" sz="2000" dirty="0" smtClean="0">
                <a:solidFill>
                  <a:schemeClr val="tx1"/>
                </a:solidFill>
              </a:rPr>
              <a:t>1980-85 καταγράφηκε αν είχαν πεθάνοι ή όχι.</a:t>
            </a:r>
          </a:p>
          <a:p>
            <a:endParaRPr lang="el-GR" sz="2200" dirty="0">
              <a:solidFill>
                <a:schemeClr val="tx1"/>
              </a:solidFill>
            </a:endParaRPr>
          </a:p>
          <a:p>
            <a:r>
              <a:rPr lang="el-GR" sz="2200" dirty="0" smtClean="0">
                <a:solidFill>
                  <a:schemeClr val="tx1"/>
                </a:solidFill>
              </a:rPr>
              <a:t> </a:t>
            </a:r>
            <a:endParaRPr lang="el-GR" sz="22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63677" y="4495800"/>
            <a:ext cx="7848600" cy="3886200"/>
          </a:xfrm>
          <a:prstGeom prst="rect">
            <a:avLst/>
          </a:prstGeom>
        </p:spPr>
        <p:txBody>
          <a:bodyPr vert="horz" lIns="91440" tIns="45720" rIns="91440" bIns="45720" numCol="1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just">
              <a:buAutoNum type="arabicParenBoth"/>
            </a:pPr>
            <a:r>
              <a:rPr lang="el-GR" sz="2000" dirty="0" smtClean="0">
                <a:solidFill>
                  <a:schemeClr val="tx1"/>
                </a:solidFill>
              </a:rPr>
              <a:t>Ποιο είναι το ποσοστό των διαβητικών αντρών;</a:t>
            </a:r>
          </a:p>
          <a:p>
            <a:pPr marL="457200" indent="-457200" algn="just">
              <a:buFontTx/>
              <a:buAutoNum type="arabicParenBoth"/>
            </a:pPr>
            <a:r>
              <a:rPr lang="el-GR" sz="2000" dirty="0">
                <a:solidFill>
                  <a:schemeClr val="tx1"/>
                </a:solidFill>
              </a:rPr>
              <a:t>Ποιο είναι το </a:t>
            </a:r>
            <a:r>
              <a:rPr lang="el-GR" sz="2000" dirty="0" smtClean="0">
                <a:solidFill>
                  <a:schemeClr val="tx1"/>
                </a:solidFill>
              </a:rPr>
              <a:t>ποσοστό </a:t>
            </a:r>
            <a:r>
              <a:rPr lang="el-GR" sz="2000" dirty="0">
                <a:solidFill>
                  <a:schemeClr val="tx1"/>
                </a:solidFill>
              </a:rPr>
              <a:t>των διαβητικών </a:t>
            </a:r>
            <a:r>
              <a:rPr lang="el-GR" sz="2000" dirty="0" smtClean="0">
                <a:solidFill>
                  <a:schemeClr val="tx1"/>
                </a:solidFill>
              </a:rPr>
              <a:t>ατόμων;</a:t>
            </a:r>
          </a:p>
          <a:p>
            <a:pPr marL="457200" indent="-457200" algn="just">
              <a:buFontTx/>
              <a:buAutoNum type="arabicParenBoth"/>
            </a:pPr>
            <a:r>
              <a:rPr lang="el-GR" sz="2000" dirty="0">
                <a:solidFill>
                  <a:schemeClr val="tx1"/>
                </a:solidFill>
              </a:rPr>
              <a:t>Ποιο είναι το ποσοστό </a:t>
            </a:r>
            <a:r>
              <a:rPr lang="el-GR" sz="2000" dirty="0" smtClean="0">
                <a:solidFill>
                  <a:schemeClr val="tx1"/>
                </a:solidFill>
              </a:rPr>
              <a:t>των θανάτων στους άντρες;</a:t>
            </a:r>
          </a:p>
          <a:p>
            <a:pPr marL="457200" indent="-457200" algn="just">
              <a:buFontTx/>
              <a:buAutoNum type="arabicParenBoth"/>
            </a:pPr>
            <a:r>
              <a:rPr lang="el-GR" sz="2000" dirty="0" smtClean="0">
                <a:solidFill>
                  <a:schemeClr val="tx1"/>
                </a:solidFill>
              </a:rPr>
              <a:t>Ποιος </a:t>
            </a:r>
            <a:r>
              <a:rPr lang="el-GR" sz="2000" dirty="0">
                <a:solidFill>
                  <a:schemeClr val="tx1"/>
                </a:solidFill>
              </a:rPr>
              <a:t>είναι </a:t>
            </a:r>
            <a:r>
              <a:rPr lang="el-GR" sz="2000" dirty="0" smtClean="0">
                <a:solidFill>
                  <a:schemeClr val="tx1"/>
                </a:solidFill>
              </a:rPr>
              <a:t>ο λόγος των μη διαβητικών αντρών προς τους διαβητικούς άντρες;</a:t>
            </a:r>
          </a:p>
          <a:p>
            <a:pPr marL="457200" indent="-457200" algn="just">
              <a:buFontTx/>
              <a:buAutoNum type="arabicParenBoth"/>
            </a:pPr>
            <a:r>
              <a:rPr lang="el-GR" sz="2000" dirty="0">
                <a:solidFill>
                  <a:schemeClr val="tx1"/>
                </a:solidFill>
              </a:rPr>
              <a:t>Ποιος είναι ο λόγος </a:t>
            </a:r>
            <a:r>
              <a:rPr lang="el-GR" sz="2000" dirty="0" smtClean="0">
                <a:solidFill>
                  <a:schemeClr val="tx1"/>
                </a:solidFill>
              </a:rPr>
              <a:t>των διαβητικών προς τους μη διαβητικούς;</a:t>
            </a:r>
            <a:endParaRPr lang="el-GR" sz="20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arenBoth"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arenBoth"/>
            </a:pPr>
            <a:endParaRPr lang="el-GR" sz="20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arenBoth"/>
            </a:pPr>
            <a:endParaRPr lang="el-GR" sz="2200" dirty="0" smtClean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arenBoth"/>
            </a:pPr>
            <a:endParaRPr lang="el-GR" sz="2200" dirty="0">
              <a:solidFill>
                <a:schemeClr val="tx1"/>
              </a:solidFill>
            </a:endParaRPr>
          </a:p>
          <a:p>
            <a:pPr marL="457200" indent="-457200" algn="just">
              <a:buAutoNum type="arabicParenBoth"/>
            </a:pPr>
            <a:endParaRPr lang="el-GR" sz="22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arenBoth"/>
            </a:pPr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494264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Άσκηση </a:t>
            </a:r>
            <a:r>
              <a:rPr lang="en-US" sz="2400" b="1" dirty="0" smtClean="0"/>
              <a:t>2</a:t>
            </a:r>
            <a:endParaRPr lang="el-GR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71501"/>
              </p:ext>
            </p:extLst>
          </p:nvPr>
        </p:nvGraphicFramePr>
        <p:xfrm>
          <a:off x="1271484" y="1143000"/>
          <a:ext cx="6632986" cy="2057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99186"/>
                <a:gridCol w="1520414"/>
                <a:gridCol w="2213386"/>
              </a:tblGrid>
              <a:tr h="41148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Εγγραφή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Θάνατοι</a:t>
                      </a:r>
                      <a:endParaRPr lang="el-GR" sz="18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Διαβητικοί</a:t>
                      </a:r>
                      <a:r>
                        <a:rPr lang="el-GR" sz="1800" baseline="0" dirty="0" smtClean="0"/>
                        <a:t> άντρες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189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100</a:t>
                      </a:r>
                      <a:endParaRPr lang="el-GR" sz="1800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Μη διαβητικοί άντρες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3.151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811</a:t>
                      </a:r>
                      <a:endParaRPr lang="el-GR" sz="1800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Διαβητικές γυναίκες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218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72</a:t>
                      </a:r>
                      <a:endParaRPr lang="el-GR" sz="1800" b="1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Μη διαβητικές γυναίκες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3.823</a:t>
                      </a:r>
                      <a:endParaRPr lang="el-G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/>
                        <a:t>511</a:t>
                      </a:r>
                      <a:endParaRPr lang="el-GR" sz="1800" b="1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683342" y="3276600"/>
                <a:ext cx="7848600" cy="2590800"/>
              </a:xfrm>
              <a:prstGeom prst="rect">
                <a:avLst/>
              </a:prstGeom>
            </p:spPr>
            <p:txBody>
              <a:bodyPr vert="horz" lIns="91440" tIns="45720" rIns="91440" bIns="45720" numCol="1" rtlCol="0" anchor="b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000" kern="1200">
                    <a:solidFill>
                      <a:schemeClr val="accent1"/>
                    </a:solidFill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el-GR" sz="20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6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) Ποιος είναι ο συνολικός αριθμός θανάτων αντρών και  γυναικών;</a:t>
                </a:r>
              </a:p>
              <a:p>
                <a:r>
                  <a:rPr lang="el-GR" sz="20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7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) Ποιος είναι ο αδρός δείκτης θνησιμότητας(</a:t>
                </a:r>
                <a14:m>
                  <m:oMath xmlns:m="http://schemas.openxmlformats.org/officeDocument/2006/math">
                    <m:r>
                      <a:rPr lang="el-GR" sz="2000" i="1" smtClean="0">
                        <a:solidFill>
                          <a:schemeClr val="tx1"/>
                        </a:solidFill>
                        <a:latin typeface="Cambria Math"/>
                      </a:rPr>
                      <m:t>‰</m:t>
                    </m:r>
                    <m:r>
                      <a:rPr lang="el-GR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l-GR" sz="2000" dirty="0" smtClean="0">
                    <a:solidFill>
                      <a:schemeClr val="tx1"/>
                    </a:solidFill>
                  </a:rPr>
                  <a:t>;</a:t>
                </a:r>
              </a:p>
              <a:p>
                <a:r>
                  <a:rPr lang="el-GR" sz="20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8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) Ποιος </a:t>
                </a:r>
                <a:r>
                  <a:rPr lang="el-GR" sz="2000" dirty="0">
                    <a:solidFill>
                      <a:schemeClr val="tx1"/>
                    </a:solidFill>
                  </a:rPr>
                  <a:t>είναι ο δείκτης θνησιμότητας των 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γυναικών;</a:t>
                </a:r>
              </a:p>
              <a:p>
                <a:r>
                  <a:rPr lang="el-GR" sz="20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9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) Ποιος </a:t>
                </a:r>
                <a:r>
                  <a:rPr lang="el-GR" sz="2000" dirty="0">
                    <a:solidFill>
                      <a:schemeClr val="tx1"/>
                    </a:solidFill>
                  </a:rPr>
                  <a:t>είναι ο δείκτης θνησιμότητας 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από διαβήτη;</a:t>
                </a:r>
              </a:p>
              <a:p>
                <a:r>
                  <a:rPr lang="el-GR" sz="20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10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) Ποιος </a:t>
                </a:r>
                <a:r>
                  <a:rPr lang="el-GR" sz="2000" dirty="0">
                    <a:solidFill>
                      <a:schemeClr val="tx1"/>
                    </a:solidFill>
                  </a:rPr>
                  <a:t>είναι ο δείκτης θνησιμότητας από διαβήτη των </a:t>
                </a:r>
                <a:r>
                  <a:rPr lang="el-GR" sz="2000" dirty="0" smtClean="0">
                    <a:solidFill>
                      <a:schemeClr val="tx1"/>
                    </a:solidFill>
                  </a:rPr>
                  <a:t>αντρών;</a:t>
                </a:r>
                <a:endParaRPr lang="el-GR" sz="2000" dirty="0">
                  <a:solidFill>
                    <a:schemeClr val="tx1"/>
                  </a:solidFill>
                </a:endParaRPr>
              </a:p>
              <a:p>
                <a:pPr marL="457200" indent="-457200" algn="just">
                  <a:buFontTx/>
                  <a:buAutoNum type="arabicParenBoth"/>
                </a:pPr>
                <a:endParaRPr lang="el-G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42" y="3276600"/>
                <a:ext cx="7848600" cy="2590800"/>
              </a:xfrm>
              <a:prstGeom prst="rect">
                <a:avLst/>
              </a:prstGeom>
              <a:blipFill rotWithShape="1"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4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253344" cy="1143000"/>
          </a:xfrm>
        </p:spPr>
        <p:txBody>
          <a:bodyPr>
            <a:normAutofit/>
          </a:bodyPr>
          <a:lstStyle/>
          <a:p>
            <a:r>
              <a:rPr lang="el-GR" sz="2400" b="1" dirty="0"/>
              <a:t>Άσκηση </a:t>
            </a:r>
            <a:r>
              <a:rPr lang="el-GR" sz="2400" b="1" dirty="0" smtClean="0"/>
              <a:t>3</a:t>
            </a:r>
            <a:r>
              <a:rPr lang="el-GR" sz="2400" b="1" dirty="0"/>
              <a:t/>
            </a:r>
            <a:br>
              <a:rPr lang="el-GR" sz="2400" b="1" dirty="0"/>
            </a:b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239000" cy="464819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l-GR" sz="2000" dirty="0">
                <a:solidFill>
                  <a:schemeClr val="tx1"/>
                </a:solidFill>
              </a:rPr>
              <a:t>Μία πόλη 4.000.000 κατοίκων έχει 500 κλινικές. </a:t>
            </a:r>
            <a:r>
              <a:rPr lang="el-GR" sz="2000" dirty="0" smtClean="0">
                <a:solidFill>
                  <a:schemeClr val="tx1"/>
                </a:solidFill>
              </a:rPr>
              <a:t>Οι άντρες αποτελούν το 45% και οι γυναίκες το 55% του πληθυσμού. Η ηλικιακή κατανομή των κατοίκων είναι:</a:t>
            </a:r>
          </a:p>
          <a:p>
            <a:pPr marL="68580" indent="0">
              <a:buNone/>
            </a:pPr>
            <a:endParaRPr lang="el-GR" sz="20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l-GR" sz="2000" dirty="0" smtClean="0">
              <a:solidFill>
                <a:schemeClr val="tx1"/>
              </a:solidFill>
            </a:endParaRPr>
          </a:p>
          <a:p>
            <a:endParaRPr lang="el-GR" sz="2000" dirty="0" smtClean="0">
              <a:solidFill>
                <a:schemeClr val="tx1"/>
              </a:solidFill>
            </a:endParaRPr>
          </a:p>
          <a:p>
            <a:r>
              <a:rPr lang="el-GR" sz="2000" dirty="0" smtClean="0">
                <a:solidFill>
                  <a:schemeClr val="tx1"/>
                </a:solidFill>
              </a:rPr>
              <a:t>Να </a:t>
            </a:r>
            <a:r>
              <a:rPr lang="el-GR" sz="2000" dirty="0">
                <a:solidFill>
                  <a:schemeClr val="tx1"/>
                </a:solidFill>
              </a:rPr>
              <a:t>βρεθεί ο λόγος των κλινικών ανά </a:t>
            </a:r>
            <a:r>
              <a:rPr lang="el-GR" sz="2000" dirty="0" smtClean="0">
                <a:solidFill>
                  <a:schemeClr val="tx1"/>
                </a:solidFill>
              </a:rPr>
              <a:t>κάτοικο (σταθερά 10.000). </a:t>
            </a:r>
          </a:p>
          <a:p>
            <a:r>
              <a:rPr lang="el-GR" sz="2000" dirty="0" smtClean="0">
                <a:solidFill>
                  <a:schemeClr val="tx1"/>
                </a:solidFill>
              </a:rPr>
              <a:t>Να </a:t>
            </a:r>
            <a:r>
              <a:rPr lang="el-GR" sz="2000" dirty="0">
                <a:solidFill>
                  <a:schemeClr val="tx1"/>
                </a:solidFill>
              </a:rPr>
              <a:t>βρεθεί ο λόγος των κατοίκων ανά </a:t>
            </a:r>
            <a:r>
              <a:rPr lang="el-GR" sz="2000" dirty="0" smtClean="0">
                <a:solidFill>
                  <a:schemeClr val="tx1"/>
                </a:solidFill>
              </a:rPr>
              <a:t>κλινική.</a:t>
            </a:r>
          </a:p>
          <a:p>
            <a:r>
              <a:rPr lang="el-GR" sz="2000" dirty="0" smtClean="0">
                <a:solidFill>
                  <a:schemeClr val="tx1"/>
                </a:solidFill>
              </a:rPr>
              <a:t>Να βρεθεί ο λόγος του φύλου</a:t>
            </a:r>
            <a:r>
              <a:rPr lang="el-GR" sz="2000" dirty="0">
                <a:solidFill>
                  <a:schemeClr val="tx1"/>
                </a:solidFill>
              </a:rPr>
              <a:t> (σταθερά </a:t>
            </a:r>
            <a:r>
              <a:rPr lang="el-GR" sz="2000" dirty="0" smtClean="0">
                <a:solidFill>
                  <a:schemeClr val="tx1"/>
                </a:solidFill>
              </a:rPr>
              <a:t>100).</a:t>
            </a:r>
          </a:p>
          <a:p>
            <a:r>
              <a:rPr lang="el-GR" sz="2000" dirty="0" smtClean="0">
                <a:solidFill>
                  <a:schemeClr val="tx1"/>
                </a:solidFill>
              </a:rPr>
              <a:t>Να βρεθεί ο λόγος εξάρτησης των νέων.</a:t>
            </a:r>
          </a:p>
          <a:p>
            <a:r>
              <a:rPr lang="el-GR" sz="2000" dirty="0">
                <a:solidFill>
                  <a:schemeClr val="tx1"/>
                </a:solidFill>
              </a:rPr>
              <a:t>Να βρεθεί ο λόγος εξάρτησης των </a:t>
            </a:r>
            <a:r>
              <a:rPr lang="el-GR" sz="2000" dirty="0" smtClean="0">
                <a:solidFill>
                  <a:schemeClr val="tx1"/>
                </a:solidFill>
              </a:rPr>
              <a:t>ηλικιωμέων.</a:t>
            </a:r>
          </a:p>
          <a:p>
            <a:r>
              <a:rPr lang="el-GR" sz="2000" dirty="0">
                <a:solidFill>
                  <a:schemeClr val="tx1"/>
                </a:solidFill>
              </a:rPr>
              <a:t>Να βρεθεί ο </a:t>
            </a:r>
            <a:r>
              <a:rPr lang="el-GR" sz="2000" dirty="0" smtClean="0">
                <a:solidFill>
                  <a:schemeClr val="tx1"/>
                </a:solidFill>
              </a:rPr>
              <a:t>συνολικός λόγος εξάρτησης.</a:t>
            </a:r>
            <a:endParaRPr lang="el-GR" sz="2000" dirty="0">
              <a:solidFill>
                <a:schemeClr val="tx1"/>
              </a:solidFill>
            </a:endParaRPr>
          </a:p>
          <a:p>
            <a:endParaRPr lang="el-GR" sz="2000" dirty="0" smtClean="0">
              <a:solidFill>
                <a:schemeClr val="tx1"/>
              </a:solidFill>
            </a:endParaRPr>
          </a:p>
          <a:p>
            <a:endParaRPr lang="el-GR" sz="2000" dirty="0">
              <a:solidFill>
                <a:schemeClr val="tx1"/>
              </a:solidFill>
            </a:endParaRPr>
          </a:p>
          <a:p>
            <a:endParaRPr lang="el-GR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27332"/>
              </p:ext>
            </p:extLst>
          </p:nvPr>
        </p:nvGraphicFramePr>
        <p:xfrm>
          <a:off x="1143000" y="2319956"/>
          <a:ext cx="6781800" cy="974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758"/>
                <a:gridCol w="1266929"/>
                <a:gridCol w="1415980"/>
                <a:gridCol w="1863133"/>
              </a:tblGrid>
              <a:tr h="34787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Ηλικία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0-14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15-64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&gt;65</a:t>
                      </a:r>
                      <a:endParaRPr lang="el-GR" dirty="0"/>
                    </a:p>
                  </a:txBody>
                  <a:tcPr/>
                </a:tc>
              </a:tr>
              <a:tr h="608773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Αριθμός κατοίκων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400.000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1.200.000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2.400.000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3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1006</TotalTime>
  <Words>713</Words>
  <Application>Microsoft Office PowerPoint</Application>
  <PresentationFormat>On-screen Show (4:3)</PresentationFormat>
  <Paragraphs>187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Austin</vt:lpstr>
      <vt:lpstr>Custom Design</vt:lpstr>
      <vt:lpstr>Document</vt:lpstr>
      <vt:lpstr>ΔΗΜΟΓΡΑΦΙΑ ΚΑΙ ΥΓΕΙΑ</vt:lpstr>
      <vt:lpstr>Εφαρμοσμένη Κοινωνική Πολιτική</vt:lpstr>
      <vt:lpstr>PowerPoint Presentation</vt:lpstr>
      <vt:lpstr>PowerPoint Presentation</vt:lpstr>
      <vt:lpstr>PowerPoint Presentation</vt:lpstr>
      <vt:lpstr>Άσκηση 1 Δίνεται ο παρακάτω πίνακας 10 μαθητών ενός σχολείου στο οποίο εμφανίστηκε έξαρση γρίπης Η1Ν1: </vt:lpstr>
      <vt:lpstr>Άσκηση 2</vt:lpstr>
      <vt:lpstr>Άσκηση 2</vt:lpstr>
      <vt:lpstr>Άσκηση 3 </vt:lpstr>
      <vt:lpstr>Άσκηση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ΔΗΜΟΓΡΑΦΙΑ ΚΑΙ ΥΓΕΙΑ</dc:title>
  <dc:creator>toshiba</dc:creator>
  <cp:lastModifiedBy>toshiba</cp:lastModifiedBy>
  <cp:revision>214</cp:revision>
  <dcterms:created xsi:type="dcterms:W3CDTF">2006-08-16T00:00:00Z</dcterms:created>
  <dcterms:modified xsi:type="dcterms:W3CDTF">2017-01-08T12:42:35Z</dcterms:modified>
</cp:coreProperties>
</file>