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423" r:id="rId2"/>
    <p:sldId id="417" r:id="rId3"/>
    <p:sldId id="257" r:id="rId4"/>
    <p:sldId id="418" r:id="rId5"/>
    <p:sldId id="419" r:id="rId6"/>
    <p:sldId id="335" r:id="rId7"/>
    <p:sldId id="337" r:id="rId8"/>
    <p:sldId id="421" r:id="rId9"/>
    <p:sldId id="320" r:id="rId10"/>
    <p:sldId id="321" r:id="rId11"/>
    <p:sldId id="424" r:id="rId12"/>
    <p:sldId id="322" r:id="rId13"/>
    <p:sldId id="425" r:id="rId14"/>
    <p:sldId id="285" r:id="rId15"/>
    <p:sldId id="580" r:id="rId16"/>
    <p:sldId id="426" r:id="rId17"/>
    <p:sldId id="428" r:id="rId18"/>
    <p:sldId id="427" r:id="rId19"/>
    <p:sldId id="429" r:id="rId20"/>
    <p:sldId id="353" r:id="rId21"/>
    <p:sldId id="354" r:id="rId22"/>
    <p:sldId id="430" r:id="rId23"/>
    <p:sldId id="357" r:id="rId24"/>
    <p:sldId id="359" r:id="rId25"/>
    <p:sldId id="360" r:id="rId26"/>
    <p:sldId id="361" r:id="rId27"/>
    <p:sldId id="363" r:id="rId28"/>
    <p:sldId id="261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91" r:id="rId42"/>
    <p:sldId id="278" r:id="rId43"/>
    <p:sldId id="279" r:id="rId44"/>
    <p:sldId id="280" r:id="rId45"/>
    <p:sldId id="293" r:id="rId46"/>
    <p:sldId id="378" r:id="rId47"/>
    <p:sldId id="370" r:id="rId48"/>
    <p:sldId id="372" r:id="rId49"/>
    <p:sldId id="431" r:id="rId50"/>
    <p:sldId id="373" r:id="rId51"/>
    <p:sldId id="432" r:id="rId52"/>
    <p:sldId id="377" r:id="rId53"/>
    <p:sldId id="379" r:id="rId54"/>
    <p:sldId id="383" r:id="rId55"/>
    <p:sldId id="389" r:id="rId56"/>
    <p:sldId id="390" r:id="rId57"/>
    <p:sldId id="391" r:id="rId58"/>
    <p:sldId id="392" r:id="rId59"/>
    <p:sldId id="393" r:id="rId60"/>
    <p:sldId id="397" r:id="rId61"/>
    <p:sldId id="402" r:id="rId62"/>
    <p:sldId id="356" r:id="rId63"/>
    <p:sldId id="435" r:id="rId64"/>
    <p:sldId id="434" r:id="rId65"/>
    <p:sldId id="436" r:id="rId66"/>
    <p:sldId id="286" r:id="rId67"/>
    <p:sldId id="442" r:id="rId68"/>
    <p:sldId id="287" r:id="rId69"/>
    <p:sldId id="288" r:id="rId70"/>
    <p:sldId id="259" r:id="rId71"/>
    <p:sldId id="283" r:id="rId72"/>
    <p:sldId id="281" r:id="rId73"/>
    <p:sldId id="443" r:id="rId74"/>
    <p:sldId id="440" r:id="rId75"/>
    <p:sldId id="560" r:id="rId76"/>
    <p:sldId id="561" r:id="rId77"/>
    <p:sldId id="444" r:id="rId78"/>
    <p:sldId id="445" r:id="rId79"/>
    <p:sldId id="446" r:id="rId8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CC00CC"/>
    <a:srgbClr val="CCFFFF"/>
    <a:srgbClr val="FFCCFF"/>
    <a:srgbClr val="FFCCCC"/>
    <a:srgbClr val="66FF66"/>
    <a:srgbClr val="FFFFCC"/>
    <a:srgbClr val="00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Φύλλο1!$A$2</c:f>
              <c:strCache>
                <c:ptCount val="1"/>
                <c:pt idx="0">
                  <c:v>Α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Φύλλο1!$B$1:$H$1</c:f>
              <c:strCache>
                <c:ptCount val="7"/>
                <c:pt idx="0">
                  <c:v>ΣΥΑΙΣΘΗΜΑΤΙΚΑ ΠΡΟΒΛ</c:v>
                </c:pt>
                <c:pt idx="1">
                  <c:v>ΑΓΧΟΣ</c:v>
                </c:pt>
                <c:pt idx="2">
                  <c:v>ΣΩΜΑΤΙΚΑ ΠΡΟΒΛ.</c:v>
                </c:pt>
                <c:pt idx="3">
                  <c:v>ΑΠΟΣΥΡΣΗ</c:v>
                </c:pt>
                <c:pt idx="4">
                  <c:v>ΠΡΟΒΛ. ΥΠΝΟΥ</c:v>
                </c:pt>
                <c:pt idx="5">
                  <c:v>ΠΡΟΒΛ. ΠΡΟΣΟΧΗΣ</c:v>
                </c:pt>
                <c:pt idx="6">
                  <c:v>ΕΠΙΘΕΤΙΚΟΤΗΤΑ</c:v>
                </c:pt>
              </c:strCache>
            </c:strRef>
          </c:cat>
          <c:val>
            <c:numRef>
              <c:f>Φύλλο1!$B$2:$H$2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4</c:v>
                </c:pt>
                <c:pt idx="4">
                  <c:v>9</c:v>
                </c:pt>
                <c:pt idx="5">
                  <c:v>6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0A-423F-91DA-2D666B275A6E}"/>
            </c:ext>
          </c:extLst>
        </c:ser>
        <c:ser>
          <c:idx val="1"/>
          <c:order val="1"/>
          <c:tx>
            <c:strRef>
              <c:f>Φύλλο1!$A$3</c:f>
              <c:strCache>
                <c:ptCount val="1"/>
                <c:pt idx="0">
                  <c:v>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Φύλλο1!$B$1:$H$1</c:f>
              <c:strCache>
                <c:ptCount val="7"/>
                <c:pt idx="0">
                  <c:v>ΣΥΑΙΣΘΗΜΑΤΙΚΑ ΠΡΟΒΛ</c:v>
                </c:pt>
                <c:pt idx="1">
                  <c:v>ΑΓΧΟΣ</c:v>
                </c:pt>
                <c:pt idx="2">
                  <c:v>ΣΩΜΑΤΙΚΑ ΠΡΟΒΛ.</c:v>
                </c:pt>
                <c:pt idx="3">
                  <c:v>ΑΠΟΣΥΡΣΗ</c:v>
                </c:pt>
                <c:pt idx="4">
                  <c:v>ΠΡΟΒΛ. ΥΠΝΟΥ</c:v>
                </c:pt>
                <c:pt idx="5">
                  <c:v>ΠΡΟΒΛ. ΠΡΟΣΟΧΗΣ</c:v>
                </c:pt>
                <c:pt idx="6">
                  <c:v>ΕΠΙΘΕΤΙΚΟΤΗΤΑ</c:v>
                </c:pt>
              </c:strCache>
            </c:strRef>
          </c:cat>
          <c:val>
            <c:numRef>
              <c:f>Φύλλο1!$B$3:$H$3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0A-423F-91DA-2D666B275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8410368"/>
        <c:axId val="975440688"/>
      </c:lineChart>
      <c:catAx>
        <c:axId val="9384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75440688"/>
        <c:crosses val="autoZero"/>
        <c:auto val="1"/>
        <c:lblAlgn val="ctr"/>
        <c:lblOffset val="100"/>
        <c:noMultiLvlLbl val="0"/>
      </c:catAx>
      <c:valAx>
        <c:axId val="97544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384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Φύλλο1!$A$2</c:f>
              <c:strCache>
                <c:ptCount val="1"/>
                <c:pt idx="0">
                  <c:v>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Φύλλο1!$B$1:$C$1</c:f>
              <c:strCache>
                <c:ptCount val="2"/>
                <c:pt idx="0">
                  <c:v>ΕΣΩΤ.</c:v>
                </c:pt>
                <c:pt idx="1">
                  <c:v>ΕΞΩΤ. </c:v>
                </c:pt>
              </c:strCache>
            </c:strRef>
          </c:cat>
          <c:val>
            <c:numRef>
              <c:f>Φύλλο1!$B$2:$C$2</c:f>
              <c:numCache>
                <c:formatCode>General</c:formatCode>
                <c:ptCount val="2"/>
                <c:pt idx="0">
                  <c:v>25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B-4952-A7BA-4C5A1A8C4C29}"/>
            </c:ext>
          </c:extLst>
        </c:ser>
        <c:ser>
          <c:idx val="1"/>
          <c:order val="1"/>
          <c:tx>
            <c:strRef>
              <c:f>Φύλλο1!$A$3</c:f>
              <c:strCache>
                <c:ptCount val="1"/>
                <c:pt idx="0">
                  <c:v>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Φύλλο1!$B$1:$C$1</c:f>
              <c:strCache>
                <c:ptCount val="2"/>
                <c:pt idx="0">
                  <c:v>ΕΣΩΤ.</c:v>
                </c:pt>
                <c:pt idx="1">
                  <c:v>ΕΞΩΤ. </c:v>
                </c:pt>
              </c:strCache>
            </c:strRef>
          </c:cat>
          <c:val>
            <c:numRef>
              <c:f>Φύλλο1!$B$3:$C$3</c:f>
              <c:numCache>
                <c:formatCode>General</c:formatCode>
                <c:ptCount val="2"/>
                <c:pt idx="0">
                  <c:v>14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B-4952-A7BA-4C5A1A8C4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3921504"/>
        <c:axId val="979875232"/>
        <c:axId val="0"/>
      </c:bar3DChart>
      <c:catAx>
        <c:axId val="97392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79875232"/>
        <c:crosses val="autoZero"/>
        <c:auto val="1"/>
        <c:lblAlgn val="ctr"/>
        <c:lblOffset val="100"/>
        <c:noMultiLvlLbl val="0"/>
      </c:catAx>
      <c:valAx>
        <c:axId val="97987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7392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ADHD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Φύλλο1!$A$2:$A$5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</c:numCache>
            </c:num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0.5</c:v>
                </c:pt>
                <c:pt idx="1">
                  <c:v>2.1</c:v>
                </c:pt>
                <c:pt idx="2">
                  <c:v>1.8</c:v>
                </c:pt>
                <c:pt idx="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3F-46E1-93A8-4FFB3ADF5FE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TD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Φύλλο1!$A$2:$A$5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</c:numCache>
            </c:num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1.7</c:v>
                </c:pt>
                <c:pt idx="1">
                  <c:v>3.5</c:v>
                </c:pt>
                <c:pt idx="2">
                  <c:v>4.8</c:v>
                </c:pt>
                <c:pt idx="3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3F-46E1-93A8-4FFB3ADF5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145792"/>
        <c:axId val="140147712"/>
      </c:lineChart>
      <c:catAx>
        <c:axId val="140145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</a:t>
                </a: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(months)</a:t>
                </a:r>
                <a:endParaRPr lang="el-GR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147712"/>
        <c:crosses val="autoZero"/>
        <c:auto val="1"/>
        <c:lblAlgn val="ctr"/>
        <c:lblOffset val="100"/>
        <c:noMultiLvlLbl val="0"/>
      </c:catAx>
      <c:valAx>
        <c:axId val="1401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Duraion</a:t>
                </a: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(min)</a:t>
                </a:r>
                <a:endParaRPr lang="el-GR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7777777777777776E-2"/>
              <c:y val="0.232040682414698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14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Φύλλο1!$A$2</c:f>
              <c:strCache>
                <c:ptCount val="1"/>
                <c:pt idx="0">
                  <c:v>ΠΡΩΤ.ΔΙΥΠ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Φύλλο1!$B$1:$C$1</c:f>
              <c:strCache>
                <c:ptCount val="2"/>
                <c:pt idx="0">
                  <c:v>ΔΕΠ-Υ</c:v>
                </c:pt>
                <c:pt idx="1">
                  <c:v>TA</c:v>
                </c:pt>
              </c:strCache>
            </c:strRef>
          </c:cat>
          <c:val>
            <c:numRef>
              <c:f>Φύλλο1!$B$2:$C$2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9-443D-B66A-8F2B54A228FF}"/>
            </c:ext>
          </c:extLst>
        </c:ser>
        <c:ser>
          <c:idx val="1"/>
          <c:order val="1"/>
          <c:tx>
            <c:strRef>
              <c:f>Φύλλο1!$A$3</c:f>
              <c:strCache>
                <c:ptCount val="1"/>
                <c:pt idx="0">
                  <c:v>ΔΕΥΤ.ΔΙΥΠ.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Φύλλο1!$B$1:$C$1</c:f>
              <c:strCache>
                <c:ptCount val="2"/>
                <c:pt idx="0">
                  <c:v>ΔΕΠ-Υ</c:v>
                </c:pt>
                <c:pt idx="1">
                  <c:v>TA</c:v>
                </c:pt>
              </c:strCache>
            </c:strRef>
          </c:cat>
          <c:val>
            <c:numRef>
              <c:f>Φύλλο1!$B$3:$C$3</c:f>
              <c:numCache>
                <c:formatCode>General</c:formatCode>
                <c:ptCount val="2"/>
                <c:pt idx="0">
                  <c:v>0.7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9-443D-B66A-8F2B54A22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067480"/>
        <c:axId val="318068136"/>
        <c:axId val="0"/>
      </c:bar3DChart>
      <c:catAx>
        <c:axId val="31806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8068136"/>
        <c:crosses val="autoZero"/>
        <c:auto val="1"/>
        <c:lblAlgn val="ctr"/>
        <c:lblOffset val="100"/>
        <c:noMultiLvlLbl val="0"/>
      </c:catAx>
      <c:valAx>
        <c:axId val="31806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806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FE16C-F26F-493E-9CE2-B22E13D777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3EF8B0-35C1-449F-9E33-C541C8EE853B}">
      <dgm:prSet phldrT="[Κείμενο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Προ- και </a:t>
          </a:r>
          <a:r>
            <a:rPr lang="el-GR" altLang="el-GR" sz="2400" dirty="0" err="1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περιγεννητικές</a:t>
          </a:r>
          <a:r>
            <a:rPr lang="el-GR" altLang="el-GR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επιπλοκές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Χαμηλή νοημοσύνη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Δύσκολη ιδιοσυγκρασία</a:t>
          </a:r>
          <a:endParaRPr lang="en-US" altLang="el-GR" sz="2400" dirty="0"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Φύλο  </a:t>
          </a:r>
          <a:endParaRPr lang="en-US" altLang="el-GR" sz="2400" dirty="0"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Πρώιμη έναρξη συμπτωμάτων</a:t>
          </a:r>
          <a:endParaRPr lang="en-US" altLang="el-GR" sz="2400" dirty="0"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Αυταρχικοί/παραχωρητικοί γονείς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Συζυγικές συγκρούσεις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Ψυχοπαθολογία γονέων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Κακοποίηση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l-GR" altLang="el-GR" sz="24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Χαμηλό μορφωτικό επίπεδο</a:t>
          </a:r>
          <a:r>
            <a:rPr lang="en-US" altLang="el-GR" sz="24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altLang="el-GR" sz="24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γονέων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00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Σχολεία χαμηλής ποιότητας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00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Αρνητική επίδραση συνομηλίκων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00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Υποβαθμισμένη περιοχή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altLang="el-GR" sz="2400" dirty="0">
              <a:solidFill>
                <a:srgbClr val="00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Περιορισμένη πρόσβαση σε υπηρεσίες υγείας και ευκαιρίες αναψυχής</a:t>
          </a:r>
        </a:p>
      </dgm:t>
    </dgm:pt>
    <dgm:pt modelId="{3B48809E-2A7A-4DFC-B35E-2923E8DA9A0F}" type="parTrans" cxnId="{9FC5B58D-C946-405E-A601-078DC5C906D9}">
      <dgm:prSet/>
      <dgm:spPr/>
      <dgm:t>
        <a:bodyPr/>
        <a:lstStyle/>
        <a:p>
          <a:endParaRPr lang="el-GR"/>
        </a:p>
      </dgm:t>
    </dgm:pt>
    <dgm:pt modelId="{3A07BD03-5E00-4FC1-BDDC-39CFEF7CF254}" type="sibTrans" cxnId="{9FC5B58D-C946-405E-A601-078DC5C906D9}">
      <dgm:prSet/>
      <dgm:spPr>
        <a:solidFill>
          <a:srgbClr val="FFFFCC"/>
        </a:solidFill>
      </dgm:spPr>
      <dgm:t>
        <a:bodyPr/>
        <a:lstStyle/>
        <a:p>
          <a:endParaRPr lang="el-GR"/>
        </a:p>
      </dgm:t>
    </dgm:pt>
    <dgm:pt modelId="{51E61E7B-3C88-42AA-B146-D7205FF3756C}">
      <dgm:prSet phldrT="[Κείμενο]" custT="1"/>
      <dgm:spPr>
        <a:solidFill>
          <a:srgbClr val="FFCC99"/>
        </a:solidFill>
      </dgm:spPr>
      <dgm:t>
        <a:bodyPr/>
        <a:lstStyle/>
        <a:p>
          <a:r>
            <a:rPr lang="el-GR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Διαταραχή</a:t>
          </a:r>
        </a:p>
      </dgm:t>
    </dgm:pt>
    <dgm:pt modelId="{579E8F6F-6AEC-4C8B-83E0-C984005C6EEE}" type="parTrans" cxnId="{BC17C39A-D867-4E59-B51D-9FC6223425C1}">
      <dgm:prSet/>
      <dgm:spPr/>
      <dgm:t>
        <a:bodyPr/>
        <a:lstStyle/>
        <a:p>
          <a:endParaRPr lang="el-GR"/>
        </a:p>
      </dgm:t>
    </dgm:pt>
    <dgm:pt modelId="{A1F8D99D-6C67-43F5-84D2-C6F1C35B72AA}" type="sibTrans" cxnId="{BC17C39A-D867-4E59-B51D-9FC6223425C1}">
      <dgm:prSet/>
      <dgm:spPr/>
      <dgm:t>
        <a:bodyPr/>
        <a:lstStyle/>
        <a:p>
          <a:endParaRPr lang="el-GR"/>
        </a:p>
      </dgm:t>
    </dgm:pt>
    <dgm:pt modelId="{9230A60F-C863-47B7-8BE6-532F1A013BFE}" type="pres">
      <dgm:prSet presAssocID="{0BDFE16C-F26F-493E-9CE2-B22E13D777C9}" presName="Name0" presStyleCnt="0">
        <dgm:presLayoutVars>
          <dgm:dir/>
          <dgm:resizeHandles val="exact"/>
        </dgm:presLayoutVars>
      </dgm:prSet>
      <dgm:spPr/>
    </dgm:pt>
    <dgm:pt modelId="{343BA904-5254-403D-A2D3-B051958EDC63}" type="pres">
      <dgm:prSet presAssocID="{4A3EF8B0-35C1-449F-9E33-C541C8EE853B}" presName="node" presStyleLbl="node1" presStyleIdx="0" presStyleCnt="2" custScaleX="90124" custLinFactX="-2511" custLinFactNeighborX="-100000">
        <dgm:presLayoutVars>
          <dgm:bulletEnabled val="1"/>
        </dgm:presLayoutVars>
      </dgm:prSet>
      <dgm:spPr/>
    </dgm:pt>
    <dgm:pt modelId="{1A8A42FF-7CC2-451C-BDF2-C852F4174722}" type="pres">
      <dgm:prSet presAssocID="{3A07BD03-5E00-4FC1-BDDC-39CFEF7CF254}" presName="sibTrans" presStyleLbl="sibTrans2D1" presStyleIdx="0" presStyleCnt="1" custScaleX="192948" custScaleY="55869"/>
      <dgm:spPr/>
    </dgm:pt>
    <dgm:pt modelId="{7613D731-5ED2-4A0A-9A14-1D62A2D60118}" type="pres">
      <dgm:prSet presAssocID="{3A07BD03-5E00-4FC1-BDDC-39CFEF7CF254}" presName="connectorText" presStyleLbl="sibTrans2D1" presStyleIdx="0" presStyleCnt="1"/>
      <dgm:spPr/>
    </dgm:pt>
    <dgm:pt modelId="{7EA78937-C00C-4139-B2C4-92B2CB08873A}" type="pres">
      <dgm:prSet presAssocID="{51E61E7B-3C88-42AA-B146-D7205FF3756C}" presName="node" presStyleLbl="node1" presStyleIdx="1" presStyleCnt="2" custScaleX="43988" custScaleY="19048">
        <dgm:presLayoutVars>
          <dgm:bulletEnabled val="1"/>
        </dgm:presLayoutVars>
      </dgm:prSet>
      <dgm:spPr/>
    </dgm:pt>
  </dgm:ptLst>
  <dgm:cxnLst>
    <dgm:cxn modelId="{5B38E502-B07F-42B3-8A3A-F1B9ED816D57}" type="presOf" srcId="{51E61E7B-3C88-42AA-B146-D7205FF3756C}" destId="{7EA78937-C00C-4139-B2C4-92B2CB08873A}" srcOrd="0" destOrd="0" presId="urn:microsoft.com/office/officeart/2005/8/layout/process1"/>
    <dgm:cxn modelId="{17502A05-F67A-4C90-86C9-B9116B51263B}" type="presOf" srcId="{3A07BD03-5E00-4FC1-BDDC-39CFEF7CF254}" destId="{1A8A42FF-7CC2-451C-BDF2-C852F4174722}" srcOrd="0" destOrd="0" presId="urn:microsoft.com/office/officeart/2005/8/layout/process1"/>
    <dgm:cxn modelId="{61CB662B-D8C9-4507-BF94-1B5DE1917F93}" type="presOf" srcId="{0BDFE16C-F26F-493E-9CE2-B22E13D777C9}" destId="{9230A60F-C863-47B7-8BE6-532F1A013BFE}" srcOrd="0" destOrd="0" presId="urn:microsoft.com/office/officeart/2005/8/layout/process1"/>
    <dgm:cxn modelId="{8A64CC77-303E-45D5-AAD2-D9E34031EB63}" type="presOf" srcId="{4A3EF8B0-35C1-449F-9E33-C541C8EE853B}" destId="{343BA904-5254-403D-A2D3-B051958EDC63}" srcOrd="0" destOrd="0" presId="urn:microsoft.com/office/officeart/2005/8/layout/process1"/>
    <dgm:cxn modelId="{75E6698B-E30E-40E2-BB70-561558C7BFD7}" type="presOf" srcId="{3A07BD03-5E00-4FC1-BDDC-39CFEF7CF254}" destId="{7613D731-5ED2-4A0A-9A14-1D62A2D60118}" srcOrd="1" destOrd="0" presId="urn:microsoft.com/office/officeart/2005/8/layout/process1"/>
    <dgm:cxn modelId="{9FC5B58D-C946-405E-A601-078DC5C906D9}" srcId="{0BDFE16C-F26F-493E-9CE2-B22E13D777C9}" destId="{4A3EF8B0-35C1-449F-9E33-C541C8EE853B}" srcOrd="0" destOrd="0" parTransId="{3B48809E-2A7A-4DFC-B35E-2923E8DA9A0F}" sibTransId="{3A07BD03-5E00-4FC1-BDDC-39CFEF7CF254}"/>
    <dgm:cxn modelId="{BC17C39A-D867-4E59-B51D-9FC6223425C1}" srcId="{0BDFE16C-F26F-493E-9CE2-B22E13D777C9}" destId="{51E61E7B-3C88-42AA-B146-D7205FF3756C}" srcOrd="1" destOrd="0" parTransId="{579E8F6F-6AEC-4C8B-83E0-C984005C6EEE}" sibTransId="{A1F8D99D-6C67-43F5-84D2-C6F1C35B72AA}"/>
    <dgm:cxn modelId="{8FFC7CB1-E0B4-4F69-B7FC-55A701DABB36}" type="presParOf" srcId="{9230A60F-C863-47B7-8BE6-532F1A013BFE}" destId="{343BA904-5254-403D-A2D3-B051958EDC63}" srcOrd="0" destOrd="0" presId="urn:microsoft.com/office/officeart/2005/8/layout/process1"/>
    <dgm:cxn modelId="{2524D88A-4AB6-4909-91C3-8D365DB845CD}" type="presParOf" srcId="{9230A60F-C863-47B7-8BE6-532F1A013BFE}" destId="{1A8A42FF-7CC2-451C-BDF2-C852F4174722}" srcOrd="1" destOrd="0" presId="urn:microsoft.com/office/officeart/2005/8/layout/process1"/>
    <dgm:cxn modelId="{403AD1AB-4BF3-4B10-9C03-1BA38EE64C3B}" type="presParOf" srcId="{1A8A42FF-7CC2-451C-BDF2-C852F4174722}" destId="{7613D731-5ED2-4A0A-9A14-1D62A2D60118}" srcOrd="0" destOrd="0" presId="urn:microsoft.com/office/officeart/2005/8/layout/process1"/>
    <dgm:cxn modelId="{90423B55-7C89-4A15-B59D-EADE78FCF166}" type="presParOf" srcId="{9230A60F-C863-47B7-8BE6-532F1A013BFE}" destId="{7EA78937-C00C-4139-B2C4-92B2CB0887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4F792-1483-454F-BFD3-600F82CE985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93997A3-E934-40A8-B923-C5030D24ED10}">
      <dgm:prSet phldrT="[Κείμενο]" custT="1"/>
      <dgm:spPr>
        <a:solidFill>
          <a:srgbClr val="FFFFCC"/>
        </a:solidFill>
      </dgm:spPr>
      <dgm:t>
        <a:bodyPr/>
        <a:lstStyle/>
        <a:p>
          <a:r>
            <a:rPr lang="el-GR" sz="2400" b="1" dirty="0">
              <a:solidFill>
                <a:srgbClr val="000066"/>
              </a:solidFill>
              <a:latin typeface="Calibri" panose="020F0502020204030204" pitchFamily="34" charset="0"/>
            </a:rPr>
            <a:t>ΔΕΠ-Υ</a:t>
          </a:r>
        </a:p>
      </dgm:t>
    </dgm:pt>
    <dgm:pt modelId="{E199C098-CE72-4793-BCEF-86779DEB5CF4}" type="parTrans" cxnId="{71FF36A7-D51F-416D-9730-7AA624037B90}">
      <dgm:prSet/>
      <dgm:spPr/>
      <dgm:t>
        <a:bodyPr/>
        <a:lstStyle/>
        <a:p>
          <a:endParaRPr lang="el-GR"/>
        </a:p>
      </dgm:t>
    </dgm:pt>
    <dgm:pt modelId="{573B357B-D057-43AD-B292-2CDC20345397}" type="sibTrans" cxnId="{71FF36A7-D51F-416D-9730-7AA624037B90}">
      <dgm:prSet/>
      <dgm:spPr/>
      <dgm:t>
        <a:bodyPr/>
        <a:lstStyle/>
        <a:p>
          <a:endParaRPr lang="el-GR"/>
        </a:p>
      </dgm:t>
    </dgm:pt>
    <dgm:pt modelId="{411331F4-15D9-4D16-902B-6C565E8D0AA8}">
      <dgm:prSet phldrT="[Κείμενο]" custT="1"/>
      <dgm:spPr>
        <a:solidFill>
          <a:srgbClr val="FFFFCC"/>
        </a:solidFill>
      </dgm:spPr>
      <dgm:t>
        <a:bodyPr/>
        <a:lstStyle/>
        <a:p>
          <a:r>
            <a:rPr lang="el-GR" sz="2400" b="1" dirty="0">
              <a:solidFill>
                <a:srgbClr val="000066"/>
              </a:solidFill>
              <a:latin typeface="Calibri" panose="020F0502020204030204" pitchFamily="34" charset="0"/>
            </a:rPr>
            <a:t>ΜΑΘΗΣΙΑΚΕΣ ΔΥΣΚΟΛΙΕΣ</a:t>
          </a:r>
        </a:p>
      </dgm:t>
    </dgm:pt>
    <dgm:pt modelId="{3E23DB09-372B-4299-9C7E-0770F100F11C}" type="parTrans" cxnId="{653CFC17-43D2-484E-BAF8-05548C9DC588}">
      <dgm:prSet/>
      <dgm:spPr/>
      <dgm:t>
        <a:bodyPr/>
        <a:lstStyle/>
        <a:p>
          <a:endParaRPr lang="el-GR"/>
        </a:p>
      </dgm:t>
    </dgm:pt>
    <dgm:pt modelId="{8E4E6C2B-BED4-4618-BE33-2152471E7DA1}" type="sibTrans" cxnId="{653CFC17-43D2-484E-BAF8-05548C9DC588}">
      <dgm:prSet/>
      <dgm:spPr/>
      <dgm:t>
        <a:bodyPr/>
        <a:lstStyle/>
        <a:p>
          <a:endParaRPr lang="el-GR"/>
        </a:p>
      </dgm:t>
    </dgm:pt>
    <dgm:pt modelId="{C4F8BF27-7F43-4BD6-9CEA-D78F7398E512}">
      <dgm:prSet phldrT="[Κείμενο]" custT="1"/>
      <dgm:spPr>
        <a:solidFill>
          <a:srgbClr val="FFFFCC"/>
        </a:solidFill>
      </dgm:spPr>
      <dgm:t>
        <a:bodyPr/>
        <a:lstStyle/>
        <a:p>
          <a:r>
            <a:rPr lang="el-GR" sz="2400" b="1" dirty="0">
              <a:solidFill>
                <a:srgbClr val="000066"/>
              </a:solidFill>
              <a:latin typeface="Calibri" panose="020F0502020204030204" pitchFamily="34" charset="0"/>
            </a:rPr>
            <a:t>ΕΝΑΝΤΙΩΜΑΤΙΚΗ ΠΡΟΚΛΗΤΙΙΚΗ ΔΙΑΤΑΡΑΧΗ</a:t>
          </a:r>
        </a:p>
      </dgm:t>
    </dgm:pt>
    <dgm:pt modelId="{5E207829-24EA-4467-A4C4-7F5B714699A8}" type="parTrans" cxnId="{3B8BFF45-D07A-4D25-8BE1-EF82410B9C47}">
      <dgm:prSet/>
      <dgm:spPr/>
      <dgm:t>
        <a:bodyPr/>
        <a:lstStyle/>
        <a:p>
          <a:endParaRPr lang="el-GR"/>
        </a:p>
      </dgm:t>
    </dgm:pt>
    <dgm:pt modelId="{206E68A9-CD8C-47B1-8A1C-2D37B17A2088}" type="sibTrans" cxnId="{3B8BFF45-D07A-4D25-8BE1-EF82410B9C47}">
      <dgm:prSet/>
      <dgm:spPr/>
      <dgm:t>
        <a:bodyPr/>
        <a:lstStyle/>
        <a:p>
          <a:endParaRPr lang="el-GR"/>
        </a:p>
      </dgm:t>
    </dgm:pt>
    <dgm:pt modelId="{3D5B6659-A91C-4590-90A6-F99D895E2FC1}">
      <dgm:prSet phldrT="[Κείμενο]" custT="1"/>
      <dgm:spPr>
        <a:solidFill>
          <a:srgbClr val="FFFFCC"/>
        </a:solidFill>
      </dgm:spPr>
      <dgm:t>
        <a:bodyPr/>
        <a:lstStyle/>
        <a:p>
          <a:r>
            <a:rPr lang="el-GR" sz="2400" b="1" dirty="0">
              <a:solidFill>
                <a:srgbClr val="000066"/>
              </a:solidFill>
              <a:latin typeface="Calibri" panose="020F0502020204030204" pitchFamily="34" charset="0"/>
            </a:rPr>
            <a:t>ΔΙΑΤΑΡΑΧΗ ΔΙΑΓΩΓΗΣ</a:t>
          </a:r>
        </a:p>
      </dgm:t>
    </dgm:pt>
    <dgm:pt modelId="{ACD7760A-38E2-4484-B192-5EB1AF832DF9}" type="parTrans" cxnId="{889B2A99-4342-46F1-995B-B2BD4941C364}">
      <dgm:prSet/>
      <dgm:spPr/>
      <dgm:t>
        <a:bodyPr/>
        <a:lstStyle/>
        <a:p>
          <a:endParaRPr lang="el-GR"/>
        </a:p>
      </dgm:t>
    </dgm:pt>
    <dgm:pt modelId="{0D2E47F1-3730-4EFB-906E-7C32CE0EB47A}" type="sibTrans" cxnId="{889B2A99-4342-46F1-995B-B2BD4941C364}">
      <dgm:prSet/>
      <dgm:spPr/>
      <dgm:t>
        <a:bodyPr/>
        <a:lstStyle/>
        <a:p>
          <a:endParaRPr lang="el-GR"/>
        </a:p>
      </dgm:t>
    </dgm:pt>
    <dgm:pt modelId="{712E9084-B8F5-4B75-A8D7-5872EE860020}" type="pres">
      <dgm:prSet presAssocID="{6CD4F792-1483-454F-BFD3-600F82CE985F}" presName="CompostProcess" presStyleCnt="0">
        <dgm:presLayoutVars>
          <dgm:dir/>
          <dgm:resizeHandles val="exact"/>
        </dgm:presLayoutVars>
      </dgm:prSet>
      <dgm:spPr/>
    </dgm:pt>
    <dgm:pt modelId="{48052030-2422-437F-8CDC-59236FE4FA83}" type="pres">
      <dgm:prSet presAssocID="{6CD4F792-1483-454F-BFD3-600F82CE985F}" presName="arrow" presStyleLbl="bgShp" presStyleIdx="0" presStyleCnt="1" custScaleX="117469"/>
      <dgm:spPr>
        <a:solidFill>
          <a:srgbClr val="FF9999"/>
        </a:solidFill>
      </dgm:spPr>
    </dgm:pt>
    <dgm:pt modelId="{2E879D7E-DA4A-4893-B3D1-76C14DFF3B0A}" type="pres">
      <dgm:prSet presAssocID="{6CD4F792-1483-454F-BFD3-600F82CE985F}" presName="linearProcess" presStyleCnt="0"/>
      <dgm:spPr/>
    </dgm:pt>
    <dgm:pt modelId="{5F337449-E488-4450-A1E8-E932338A3253}" type="pres">
      <dgm:prSet presAssocID="{A93997A3-E934-40A8-B923-C5030D24ED10}" presName="textNode" presStyleLbl="node1" presStyleIdx="0" presStyleCnt="4" custScaleX="39394" custScaleY="31294">
        <dgm:presLayoutVars>
          <dgm:bulletEnabled val="1"/>
        </dgm:presLayoutVars>
      </dgm:prSet>
      <dgm:spPr/>
    </dgm:pt>
    <dgm:pt modelId="{0D221442-AFC9-4E4C-A9C8-395FE03AF1AA}" type="pres">
      <dgm:prSet presAssocID="{573B357B-D057-43AD-B292-2CDC20345397}" presName="sibTrans" presStyleCnt="0"/>
      <dgm:spPr/>
    </dgm:pt>
    <dgm:pt modelId="{D12A051B-2C3F-46A4-8DFB-C5DEF519959C}" type="pres">
      <dgm:prSet presAssocID="{411331F4-15D9-4D16-902B-6C565E8D0AA8}" presName="textNode" presStyleLbl="node1" presStyleIdx="1" presStyleCnt="4" custScaleX="78575" custScaleY="70114" custLinFactNeighborX="-54570" custLinFactNeighborY="-2101">
        <dgm:presLayoutVars>
          <dgm:bulletEnabled val="1"/>
        </dgm:presLayoutVars>
      </dgm:prSet>
      <dgm:spPr/>
    </dgm:pt>
    <dgm:pt modelId="{94D1E571-1289-4512-800D-EFA0BF50E9EC}" type="pres">
      <dgm:prSet presAssocID="{8E4E6C2B-BED4-4618-BE33-2152471E7DA1}" presName="sibTrans" presStyleCnt="0"/>
      <dgm:spPr/>
    </dgm:pt>
    <dgm:pt modelId="{9D539E8B-A1C5-4FCC-AAB0-9D5CB623AFDF}" type="pres">
      <dgm:prSet presAssocID="{C4F8BF27-7F43-4BD6-9CEA-D78F7398E512}" presName="textNode" presStyleLbl="node1" presStyleIdx="2" presStyleCnt="4" custScaleX="103025" custScaleY="66945" custLinFactX="-643" custLinFactNeighborX="-100000" custLinFactNeighborY="0">
        <dgm:presLayoutVars>
          <dgm:bulletEnabled val="1"/>
        </dgm:presLayoutVars>
      </dgm:prSet>
      <dgm:spPr/>
    </dgm:pt>
    <dgm:pt modelId="{92E107FD-5457-4531-AF3C-2A603F9CC3D8}" type="pres">
      <dgm:prSet presAssocID="{206E68A9-CD8C-47B1-8A1C-2D37B17A2088}" presName="sibTrans" presStyleCnt="0"/>
      <dgm:spPr/>
    </dgm:pt>
    <dgm:pt modelId="{FF060806-1C73-4A0F-A611-6A1C05BE42FC}" type="pres">
      <dgm:prSet presAssocID="{3D5B6659-A91C-4590-90A6-F99D895E2FC1}" presName="textNode" presStyleLbl="node1" presStyleIdx="3" presStyleCnt="4" custScaleX="77911" custScaleY="65125" custLinFactX="-5629" custLinFactNeighborX="-100000" custLinFactNeighborY="700">
        <dgm:presLayoutVars>
          <dgm:bulletEnabled val="1"/>
        </dgm:presLayoutVars>
      </dgm:prSet>
      <dgm:spPr/>
    </dgm:pt>
  </dgm:ptLst>
  <dgm:cxnLst>
    <dgm:cxn modelId="{DC8D3C15-1009-4406-8989-BA33DCCBC15F}" type="presOf" srcId="{C4F8BF27-7F43-4BD6-9CEA-D78F7398E512}" destId="{9D539E8B-A1C5-4FCC-AAB0-9D5CB623AFDF}" srcOrd="0" destOrd="0" presId="urn:microsoft.com/office/officeart/2005/8/layout/hProcess9"/>
    <dgm:cxn modelId="{653CFC17-43D2-484E-BAF8-05548C9DC588}" srcId="{6CD4F792-1483-454F-BFD3-600F82CE985F}" destId="{411331F4-15D9-4D16-902B-6C565E8D0AA8}" srcOrd="1" destOrd="0" parTransId="{3E23DB09-372B-4299-9C7E-0770F100F11C}" sibTransId="{8E4E6C2B-BED4-4618-BE33-2152471E7DA1}"/>
    <dgm:cxn modelId="{98E86535-3A94-4FB7-B17C-E0EF833B0AF5}" type="presOf" srcId="{A93997A3-E934-40A8-B923-C5030D24ED10}" destId="{5F337449-E488-4450-A1E8-E932338A3253}" srcOrd="0" destOrd="0" presId="urn:microsoft.com/office/officeart/2005/8/layout/hProcess9"/>
    <dgm:cxn modelId="{52A2F438-AC02-4790-AB70-61D649CEA0DF}" type="presOf" srcId="{411331F4-15D9-4D16-902B-6C565E8D0AA8}" destId="{D12A051B-2C3F-46A4-8DFB-C5DEF519959C}" srcOrd="0" destOrd="0" presId="urn:microsoft.com/office/officeart/2005/8/layout/hProcess9"/>
    <dgm:cxn modelId="{3B8BFF45-D07A-4D25-8BE1-EF82410B9C47}" srcId="{6CD4F792-1483-454F-BFD3-600F82CE985F}" destId="{C4F8BF27-7F43-4BD6-9CEA-D78F7398E512}" srcOrd="2" destOrd="0" parTransId="{5E207829-24EA-4467-A4C4-7F5B714699A8}" sibTransId="{206E68A9-CD8C-47B1-8A1C-2D37B17A2088}"/>
    <dgm:cxn modelId="{023D8A8D-E9A1-443D-BF4D-BA969936054C}" type="presOf" srcId="{3D5B6659-A91C-4590-90A6-F99D895E2FC1}" destId="{FF060806-1C73-4A0F-A611-6A1C05BE42FC}" srcOrd="0" destOrd="0" presId="urn:microsoft.com/office/officeart/2005/8/layout/hProcess9"/>
    <dgm:cxn modelId="{889B2A99-4342-46F1-995B-B2BD4941C364}" srcId="{6CD4F792-1483-454F-BFD3-600F82CE985F}" destId="{3D5B6659-A91C-4590-90A6-F99D895E2FC1}" srcOrd="3" destOrd="0" parTransId="{ACD7760A-38E2-4484-B192-5EB1AF832DF9}" sibTransId="{0D2E47F1-3730-4EFB-906E-7C32CE0EB47A}"/>
    <dgm:cxn modelId="{71FF36A7-D51F-416D-9730-7AA624037B90}" srcId="{6CD4F792-1483-454F-BFD3-600F82CE985F}" destId="{A93997A3-E934-40A8-B923-C5030D24ED10}" srcOrd="0" destOrd="0" parTransId="{E199C098-CE72-4793-BCEF-86779DEB5CF4}" sibTransId="{573B357B-D057-43AD-B292-2CDC20345397}"/>
    <dgm:cxn modelId="{A3190CB3-751C-4C1D-B092-56AEFAF8734E}" type="presOf" srcId="{6CD4F792-1483-454F-BFD3-600F82CE985F}" destId="{712E9084-B8F5-4B75-A8D7-5872EE860020}" srcOrd="0" destOrd="0" presId="urn:microsoft.com/office/officeart/2005/8/layout/hProcess9"/>
    <dgm:cxn modelId="{7BE1096E-92B4-4C7B-B30E-53C5EA429587}" type="presParOf" srcId="{712E9084-B8F5-4B75-A8D7-5872EE860020}" destId="{48052030-2422-437F-8CDC-59236FE4FA83}" srcOrd="0" destOrd="0" presId="urn:microsoft.com/office/officeart/2005/8/layout/hProcess9"/>
    <dgm:cxn modelId="{801F0806-5F99-48AD-8412-FEDE113FCA14}" type="presParOf" srcId="{712E9084-B8F5-4B75-A8D7-5872EE860020}" destId="{2E879D7E-DA4A-4893-B3D1-76C14DFF3B0A}" srcOrd="1" destOrd="0" presId="urn:microsoft.com/office/officeart/2005/8/layout/hProcess9"/>
    <dgm:cxn modelId="{4B932C3D-0356-4067-9A04-2A132EFD1691}" type="presParOf" srcId="{2E879D7E-DA4A-4893-B3D1-76C14DFF3B0A}" destId="{5F337449-E488-4450-A1E8-E932338A3253}" srcOrd="0" destOrd="0" presId="urn:microsoft.com/office/officeart/2005/8/layout/hProcess9"/>
    <dgm:cxn modelId="{64C78F28-4494-4B30-B906-0FB73FDDFB75}" type="presParOf" srcId="{2E879D7E-DA4A-4893-B3D1-76C14DFF3B0A}" destId="{0D221442-AFC9-4E4C-A9C8-395FE03AF1AA}" srcOrd="1" destOrd="0" presId="urn:microsoft.com/office/officeart/2005/8/layout/hProcess9"/>
    <dgm:cxn modelId="{DF94B895-0AFF-4993-A25B-2C468E9E285C}" type="presParOf" srcId="{2E879D7E-DA4A-4893-B3D1-76C14DFF3B0A}" destId="{D12A051B-2C3F-46A4-8DFB-C5DEF519959C}" srcOrd="2" destOrd="0" presId="urn:microsoft.com/office/officeart/2005/8/layout/hProcess9"/>
    <dgm:cxn modelId="{0D068E1B-FCAB-4406-98EF-1431AEED7784}" type="presParOf" srcId="{2E879D7E-DA4A-4893-B3D1-76C14DFF3B0A}" destId="{94D1E571-1289-4512-800D-EFA0BF50E9EC}" srcOrd="3" destOrd="0" presId="urn:microsoft.com/office/officeart/2005/8/layout/hProcess9"/>
    <dgm:cxn modelId="{B4E0A861-9B64-41D8-B2B0-4F427E053C86}" type="presParOf" srcId="{2E879D7E-DA4A-4893-B3D1-76C14DFF3B0A}" destId="{9D539E8B-A1C5-4FCC-AAB0-9D5CB623AFDF}" srcOrd="4" destOrd="0" presId="urn:microsoft.com/office/officeart/2005/8/layout/hProcess9"/>
    <dgm:cxn modelId="{91F74E29-FB6C-4588-A34F-077E6BC7D46C}" type="presParOf" srcId="{2E879D7E-DA4A-4893-B3D1-76C14DFF3B0A}" destId="{92E107FD-5457-4531-AF3C-2A603F9CC3D8}" srcOrd="5" destOrd="0" presId="urn:microsoft.com/office/officeart/2005/8/layout/hProcess9"/>
    <dgm:cxn modelId="{1D37657B-9D76-4B96-AD8D-1C9E6F18D434}" type="presParOf" srcId="{2E879D7E-DA4A-4893-B3D1-76C14DFF3B0A}" destId="{FF060806-1C73-4A0F-A611-6A1C05BE42F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5E87C-1E09-400B-AE98-84F38DF50D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577981-B960-49FE-A1E2-E6516894DE08}">
      <dgm:prSet phldrT="[Κείμενο]" custT="1"/>
      <dgm:spPr>
        <a:solidFill>
          <a:srgbClr val="FFFFCC"/>
        </a:solidFill>
      </dgm:spPr>
      <dgm:t>
        <a:bodyPr/>
        <a:lstStyle/>
        <a:p>
          <a:r>
            <a:rPr lang="el-G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Προσοχή προς τους άλλους</a:t>
          </a:r>
        </a:p>
      </dgm:t>
    </dgm:pt>
    <dgm:pt modelId="{1EDEC114-3B59-4F3D-BF47-71B14576E15F}" type="parTrans" cxnId="{10336A8D-EAC8-42AA-AC45-EE20D314B2B0}">
      <dgm:prSet/>
      <dgm:spPr/>
      <dgm:t>
        <a:bodyPr/>
        <a:lstStyle/>
        <a:p>
          <a:endParaRPr lang="el-GR"/>
        </a:p>
      </dgm:t>
    </dgm:pt>
    <dgm:pt modelId="{3A50EA42-E670-470C-8478-FB600F59E251}" type="sibTrans" cxnId="{10336A8D-EAC8-42AA-AC45-EE20D314B2B0}">
      <dgm:prSet/>
      <dgm:spPr/>
      <dgm:t>
        <a:bodyPr/>
        <a:lstStyle/>
        <a:p>
          <a:endParaRPr lang="el-GR"/>
        </a:p>
      </dgm:t>
    </dgm:pt>
    <dgm:pt modelId="{C580C362-2664-4205-AC32-E0291A20186D}">
      <dgm:prSet phldrT="[Κείμενο]" custT="1"/>
      <dgm:spPr>
        <a:solidFill>
          <a:srgbClr val="FFCCFF"/>
        </a:solidFill>
      </dgm:spPr>
      <dgm:t>
        <a:bodyPr/>
        <a:lstStyle/>
        <a:p>
          <a:r>
            <a:rPr lang="el-G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Συντονισμένη αλληλεπίδραση</a:t>
          </a:r>
        </a:p>
      </dgm:t>
    </dgm:pt>
    <dgm:pt modelId="{F82B0778-94D5-49EF-99B2-A48389E796A1}" type="parTrans" cxnId="{7C979021-A7B7-46D3-A863-691DBE012874}">
      <dgm:prSet/>
      <dgm:spPr/>
      <dgm:t>
        <a:bodyPr/>
        <a:lstStyle/>
        <a:p>
          <a:endParaRPr lang="el-GR"/>
        </a:p>
      </dgm:t>
    </dgm:pt>
    <dgm:pt modelId="{E5ACD533-2C89-44BD-B0CF-790B1EB5FB67}" type="sibTrans" cxnId="{7C979021-A7B7-46D3-A863-691DBE012874}">
      <dgm:prSet/>
      <dgm:spPr/>
      <dgm:t>
        <a:bodyPr/>
        <a:lstStyle/>
        <a:p>
          <a:endParaRPr lang="el-GR"/>
        </a:p>
      </dgm:t>
    </dgm:pt>
    <dgm:pt modelId="{6C535684-AED5-438C-94F1-D7EBDAC72514}">
      <dgm:prSet phldrT="[Κείμενο]" custT="1"/>
      <dgm:spPr>
        <a:solidFill>
          <a:srgbClr val="CCFFFF"/>
        </a:solidFill>
      </dgm:spPr>
      <dgm:t>
        <a:bodyPr/>
        <a:lstStyle/>
        <a:p>
          <a:r>
            <a:rPr lang="el-G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Πρόσληψη γλωσσικών και άλλων ερεθισμάτων </a:t>
          </a:r>
        </a:p>
      </dgm:t>
    </dgm:pt>
    <dgm:pt modelId="{AD248E38-5F46-4ABC-9221-2D7D5D0DA21A}" type="parTrans" cxnId="{367CADCE-91FA-473C-B344-AA42D1097E71}">
      <dgm:prSet/>
      <dgm:spPr/>
      <dgm:t>
        <a:bodyPr/>
        <a:lstStyle/>
        <a:p>
          <a:endParaRPr lang="el-GR"/>
        </a:p>
      </dgm:t>
    </dgm:pt>
    <dgm:pt modelId="{7A4E92E4-F9F2-4FEC-82A0-B9628EFBCB70}" type="sibTrans" cxnId="{367CADCE-91FA-473C-B344-AA42D1097E71}">
      <dgm:prSet/>
      <dgm:spPr/>
      <dgm:t>
        <a:bodyPr/>
        <a:lstStyle/>
        <a:p>
          <a:endParaRPr lang="el-GR"/>
        </a:p>
      </dgm:t>
    </dgm:pt>
    <dgm:pt modelId="{23E143ED-789A-4CEA-B733-D1635F48C5F3}" type="pres">
      <dgm:prSet presAssocID="{9D95E87C-1E09-400B-AE98-84F38DF50D7E}" presName="CompostProcess" presStyleCnt="0">
        <dgm:presLayoutVars>
          <dgm:dir/>
          <dgm:resizeHandles val="exact"/>
        </dgm:presLayoutVars>
      </dgm:prSet>
      <dgm:spPr/>
    </dgm:pt>
    <dgm:pt modelId="{B21B5ED3-B94C-479E-8018-C5C7B9C4789B}" type="pres">
      <dgm:prSet presAssocID="{9D95E87C-1E09-400B-AE98-84F38DF50D7E}" presName="arrow" presStyleLbl="bgShp" presStyleIdx="0" presStyleCnt="1" custScaleX="117647" custLinFactNeighborX="969" custLinFactNeighborY="-178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4749E2-64D3-4B5E-AB48-2DA803B8DE54}" type="pres">
      <dgm:prSet presAssocID="{9D95E87C-1E09-400B-AE98-84F38DF50D7E}" presName="linearProcess" presStyleCnt="0"/>
      <dgm:spPr/>
    </dgm:pt>
    <dgm:pt modelId="{85F93015-DCE2-4D16-A927-9AE8FCB3552B}" type="pres">
      <dgm:prSet presAssocID="{0B577981-B960-49FE-A1E2-E6516894DE08}" presName="textNode" presStyleLbl="node1" presStyleIdx="0" presStyleCnt="3" custScaleY="60268">
        <dgm:presLayoutVars>
          <dgm:bulletEnabled val="1"/>
        </dgm:presLayoutVars>
      </dgm:prSet>
      <dgm:spPr/>
    </dgm:pt>
    <dgm:pt modelId="{458820C6-FA7E-441F-9898-B43047E71D61}" type="pres">
      <dgm:prSet presAssocID="{3A50EA42-E670-470C-8478-FB600F59E251}" presName="sibTrans" presStyleCnt="0"/>
      <dgm:spPr/>
    </dgm:pt>
    <dgm:pt modelId="{9298AD8A-51C2-4585-A701-1BB8A4453785}" type="pres">
      <dgm:prSet presAssocID="{C580C362-2664-4205-AC32-E0291A20186D}" presName="textNode" presStyleLbl="node1" presStyleIdx="1" presStyleCnt="3" custScaleX="125599" custScaleY="60268">
        <dgm:presLayoutVars>
          <dgm:bulletEnabled val="1"/>
        </dgm:presLayoutVars>
      </dgm:prSet>
      <dgm:spPr/>
    </dgm:pt>
    <dgm:pt modelId="{FFD6377E-8ACD-4DEE-8688-05ACDD4E2802}" type="pres">
      <dgm:prSet presAssocID="{E5ACD533-2C89-44BD-B0CF-790B1EB5FB67}" presName="sibTrans" presStyleCnt="0"/>
      <dgm:spPr/>
    </dgm:pt>
    <dgm:pt modelId="{CE4A8580-4494-4B77-8C14-52701E4D27BE}" type="pres">
      <dgm:prSet presAssocID="{6C535684-AED5-438C-94F1-D7EBDAC72514}" presName="textNode" presStyleLbl="node1" presStyleIdx="2" presStyleCnt="3" custScaleX="130967" custScaleY="79560">
        <dgm:presLayoutVars>
          <dgm:bulletEnabled val="1"/>
        </dgm:presLayoutVars>
      </dgm:prSet>
      <dgm:spPr/>
    </dgm:pt>
  </dgm:ptLst>
  <dgm:cxnLst>
    <dgm:cxn modelId="{60D0E61F-7BFF-4C71-B25A-9A73DCCED0D0}" type="presOf" srcId="{9D95E87C-1E09-400B-AE98-84F38DF50D7E}" destId="{23E143ED-789A-4CEA-B733-D1635F48C5F3}" srcOrd="0" destOrd="0" presId="urn:microsoft.com/office/officeart/2005/8/layout/hProcess9"/>
    <dgm:cxn modelId="{7C979021-A7B7-46D3-A863-691DBE012874}" srcId="{9D95E87C-1E09-400B-AE98-84F38DF50D7E}" destId="{C580C362-2664-4205-AC32-E0291A20186D}" srcOrd="1" destOrd="0" parTransId="{F82B0778-94D5-49EF-99B2-A48389E796A1}" sibTransId="{E5ACD533-2C89-44BD-B0CF-790B1EB5FB67}"/>
    <dgm:cxn modelId="{6408A461-E1CD-47F7-B878-3BFC4BF04EF1}" type="presOf" srcId="{0B577981-B960-49FE-A1E2-E6516894DE08}" destId="{85F93015-DCE2-4D16-A927-9AE8FCB3552B}" srcOrd="0" destOrd="0" presId="urn:microsoft.com/office/officeart/2005/8/layout/hProcess9"/>
    <dgm:cxn modelId="{10336A8D-EAC8-42AA-AC45-EE20D314B2B0}" srcId="{9D95E87C-1E09-400B-AE98-84F38DF50D7E}" destId="{0B577981-B960-49FE-A1E2-E6516894DE08}" srcOrd="0" destOrd="0" parTransId="{1EDEC114-3B59-4F3D-BF47-71B14576E15F}" sibTransId="{3A50EA42-E670-470C-8478-FB600F59E251}"/>
    <dgm:cxn modelId="{3F9E49B4-1414-41F5-AA94-56F85F854787}" type="presOf" srcId="{C580C362-2664-4205-AC32-E0291A20186D}" destId="{9298AD8A-51C2-4585-A701-1BB8A4453785}" srcOrd="0" destOrd="0" presId="urn:microsoft.com/office/officeart/2005/8/layout/hProcess9"/>
    <dgm:cxn modelId="{367CADCE-91FA-473C-B344-AA42D1097E71}" srcId="{9D95E87C-1E09-400B-AE98-84F38DF50D7E}" destId="{6C535684-AED5-438C-94F1-D7EBDAC72514}" srcOrd="2" destOrd="0" parTransId="{AD248E38-5F46-4ABC-9221-2D7D5D0DA21A}" sibTransId="{7A4E92E4-F9F2-4FEC-82A0-B9628EFBCB70}"/>
    <dgm:cxn modelId="{620B18D2-786E-4A8D-9F18-84C20086AB29}" type="presOf" srcId="{6C535684-AED5-438C-94F1-D7EBDAC72514}" destId="{CE4A8580-4494-4B77-8C14-52701E4D27BE}" srcOrd="0" destOrd="0" presId="urn:microsoft.com/office/officeart/2005/8/layout/hProcess9"/>
    <dgm:cxn modelId="{B37B68B2-9254-430B-991F-BA0EC9304531}" type="presParOf" srcId="{23E143ED-789A-4CEA-B733-D1635F48C5F3}" destId="{B21B5ED3-B94C-479E-8018-C5C7B9C4789B}" srcOrd="0" destOrd="0" presId="urn:microsoft.com/office/officeart/2005/8/layout/hProcess9"/>
    <dgm:cxn modelId="{179AFC93-3D1A-492A-8FBA-D2156B3B9C2D}" type="presParOf" srcId="{23E143ED-789A-4CEA-B733-D1635F48C5F3}" destId="{F64749E2-64D3-4B5E-AB48-2DA803B8DE54}" srcOrd="1" destOrd="0" presId="urn:microsoft.com/office/officeart/2005/8/layout/hProcess9"/>
    <dgm:cxn modelId="{5D2C6569-51E3-4A03-9310-6710B00389E6}" type="presParOf" srcId="{F64749E2-64D3-4B5E-AB48-2DA803B8DE54}" destId="{85F93015-DCE2-4D16-A927-9AE8FCB3552B}" srcOrd="0" destOrd="0" presId="urn:microsoft.com/office/officeart/2005/8/layout/hProcess9"/>
    <dgm:cxn modelId="{5A9785FE-59BC-40BA-9C12-A68C8B51087F}" type="presParOf" srcId="{F64749E2-64D3-4B5E-AB48-2DA803B8DE54}" destId="{458820C6-FA7E-441F-9898-B43047E71D61}" srcOrd="1" destOrd="0" presId="urn:microsoft.com/office/officeart/2005/8/layout/hProcess9"/>
    <dgm:cxn modelId="{CDCC3506-6E62-40C9-9A4F-142A0C866616}" type="presParOf" srcId="{F64749E2-64D3-4B5E-AB48-2DA803B8DE54}" destId="{9298AD8A-51C2-4585-A701-1BB8A4453785}" srcOrd="2" destOrd="0" presId="urn:microsoft.com/office/officeart/2005/8/layout/hProcess9"/>
    <dgm:cxn modelId="{C74E1839-C661-4A10-836C-A565A72AEBC0}" type="presParOf" srcId="{F64749E2-64D3-4B5E-AB48-2DA803B8DE54}" destId="{FFD6377E-8ACD-4DEE-8688-05ACDD4E2802}" srcOrd="3" destOrd="0" presId="urn:microsoft.com/office/officeart/2005/8/layout/hProcess9"/>
    <dgm:cxn modelId="{C6E0676F-A813-45BA-B07B-7ADC70D57F27}" type="presParOf" srcId="{F64749E2-64D3-4B5E-AB48-2DA803B8DE54}" destId="{CE4A8580-4494-4B77-8C14-52701E4D27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5E87C-1E09-400B-AE98-84F38DF50D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577981-B960-49FE-A1E2-E6516894DE08}">
      <dgm:prSet phldrT="[Κείμενο]" custT="1"/>
      <dgm:spPr>
        <a:solidFill>
          <a:srgbClr val="FFFFCC"/>
        </a:solidFill>
      </dgm:spPr>
      <dgm:t>
        <a:bodyPr/>
        <a:lstStyle/>
        <a:p>
          <a:r>
            <a:rPr lang="el-G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Διάσπαση προσοχής</a:t>
          </a:r>
        </a:p>
      </dgm:t>
    </dgm:pt>
    <dgm:pt modelId="{1EDEC114-3B59-4F3D-BF47-71B14576E15F}" type="parTrans" cxnId="{10336A8D-EAC8-42AA-AC45-EE20D314B2B0}">
      <dgm:prSet/>
      <dgm:spPr/>
      <dgm:t>
        <a:bodyPr/>
        <a:lstStyle/>
        <a:p>
          <a:endParaRPr lang="el-GR"/>
        </a:p>
      </dgm:t>
    </dgm:pt>
    <dgm:pt modelId="{3A50EA42-E670-470C-8478-FB600F59E251}" type="sibTrans" cxnId="{10336A8D-EAC8-42AA-AC45-EE20D314B2B0}">
      <dgm:prSet/>
      <dgm:spPr/>
      <dgm:t>
        <a:bodyPr/>
        <a:lstStyle/>
        <a:p>
          <a:endParaRPr lang="el-GR"/>
        </a:p>
      </dgm:t>
    </dgm:pt>
    <dgm:pt modelId="{C580C362-2664-4205-AC32-E0291A20186D}">
      <dgm:prSet phldrT="[Κείμενο]" custT="1"/>
      <dgm:spPr>
        <a:solidFill>
          <a:srgbClr val="FFCCFF"/>
        </a:solidFill>
      </dgm:spPr>
      <dgm:t>
        <a:bodyPr/>
        <a:lstStyle/>
        <a:p>
          <a:r>
            <a:rPr lang="el-G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Προβλήματα στο συντονισμό της  αλληλεπίδρασης</a:t>
          </a:r>
        </a:p>
      </dgm:t>
    </dgm:pt>
    <dgm:pt modelId="{F82B0778-94D5-49EF-99B2-A48389E796A1}" type="parTrans" cxnId="{7C979021-A7B7-46D3-A863-691DBE012874}">
      <dgm:prSet/>
      <dgm:spPr/>
      <dgm:t>
        <a:bodyPr/>
        <a:lstStyle/>
        <a:p>
          <a:endParaRPr lang="el-GR"/>
        </a:p>
      </dgm:t>
    </dgm:pt>
    <dgm:pt modelId="{E5ACD533-2C89-44BD-B0CF-790B1EB5FB67}" type="sibTrans" cxnId="{7C979021-A7B7-46D3-A863-691DBE012874}">
      <dgm:prSet/>
      <dgm:spPr/>
      <dgm:t>
        <a:bodyPr/>
        <a:lstStyle/>
        <a:p>
          <a:endParaRPr lang="el-GR"/>
        </a:p>
      </dgm:t>
    </dgm:pt>
    <dgm:pt modelId="{6C535684-AED5-438C-94F1-D7EBDAC72514}">
      <dgm:prSet phldrT="[Κείμενο]" custT="1"/>
      <dgm:spPr>
        <a:solidFill>
          <a:srgbClr val="CCFFFF"/>
        </a:solidFill>
      </dgm:spPr>
      <dgm:t>
        <a:bodyPr/>
        <a:lstStyle/>
        <a:p>
          <a:r>
            <a:rPr lang="el-G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Ελλείμματα στην πρόσληψη γλωσσικών και άλλων ερεθισμάτων </a:t>
          </a:r>
        </a:p>
      </dgm:t>
    </dgm:pt>
    <dgm:pt modelId="{AD248E38-5F46-4ABC-9221-2D7D5D0DA21A}" type="parTrans" cxnId="{367CADCE-91FA-473C-B344-AA42D1097E71}">
      <dgm:prSet/>
      <dgm:spPr/>
      <dgm:t>
        <a:bodyPr/>
        <a:lstStyle/>
        <a:p>
          <a:endParaRPr lang="el-GR"/>
        </a:p>
      </dgm:t>
    </dgm:pt>
    <dgm:pt modelId="{7A4E92E4-F9F2-4FEC-82A0-B9628EFBCB70}" type="sibTrans" cxnId="{367CADCE-91FA-473C-B344-AA42D1097E71}">
      <dgm:prSet/>
      <dgm:spPr/>
      <dgm:t>
        <a:bodyPr/>
        <a:lstStyle/>
        <a:p>
          <a:endParaRPr lang="el-GR"/>
        </a:p>
      </dgm:t>
    </dgm:pt>
    <dgm:pt modelId="{23E143ED-789A-4CEA-B733-D1635F48C5F3}" type="pres">
      <dgm:prSet presAssocID="{9D95E87C-1E09-400B-AE98-84F38DF50D7E}" presName="CompostProcess" presStyleCnt="0">
        <dgm:presLayoutVars>
          <dgm:dir/>
          <dgm:resizeHandles val="exact"/>
        </dgm:presLayoutVars>
      </dgm:prSet>
      <dgm:spPr/>
    </dgm:pt>
    <dgm:pt modelId="{B21B5ED3-B94C-479E-8018-C5C7B9C4789B}" type="pres">
      <dgm:prSet presAssocID="{9D95E87C-1E09-400B-AE98-84F38DF50D7E}" presName="arrow" presStyleLbl="bgShp" presStyleIdx="0" presStyleCnt="1" custScaleX="117647" custLinFactNeighborX="969" custLinFactNeighborY="-178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4749E2-64D3-4B5E-AB48-2DA803B8DE54}" type="pres">
      <dgm:prSet presAssocID="{9D95E87C-1E09-400B-AE98-84F38DF50D7E}" presName="linearProcess" presStyleCnt="0"/>
      <dgm:spPr/>
    </dgm:pt>
    <dgm:pt modelId="{85F93015-DCE2-4D16-A927-9AE8FCB3552B}" type="pres">
      <dgm:prSet presAssocID="{0B577981-B960-49FE-A1E2-E6516894DE08}" presName="textNode" presStyleLbl="node1" presStyleIdx="0" presStyleCnt="3" custScaleY="60268">
        <dgm:presLayoutVars>
          <dgm:bulletEnabled val="1"/>
        </dgm:presLayoutVars>
      </dgm:prSet>
      <dgm:spPr/>
    </dgm:pt>
    <dgm:pt modelId="{458820C6-FA7E-441F-9898-B43047E71D61}" type="pres">
      <dgm:prSet presAssocID="{3A50EA42-E670-470C-8478-FB600F59E251}" presName="sibTrans" presStyleCnt="0"/>
      <dgm:spPr/>
    </dgm:pt>
    <dgm:pt modelId="{9298AD8A-51C2-4585-A701-1BB8A4453785}" type="pres">
      <dgm:prSet presAssocID="{C580C362-2664-4205-AC32-E0291A20186D}" presName="textNode" presStyleLbl="node1" presStyleIdx="1" presStyleCnt="3" custScaleX="125599" custScaleY="87736">
        <dgm:presLayoutVars>
          <dgm:bulletEnabled val="1"/>
        </dgm:presLayoutVars>
      </dgm:prSet>
      <dgm:spPr/>
    </dgm:pt>
    <dgm:pt modelId="{FFD6377E-8ACD-4DEE-8688-05ACDD4E2802}" type="pres">
      <dgm:prSet presAssocID="{E5ACD533-2C89-44BD-B0CF-790B1EB5FB67}" presName="sibTrans" presStyleCnt="0"/>
      <dgm:spPr/>
    </dgm:pt>
    <dgm:pt modelId="{CE4A8580-4494-4B77-8C14-52701E4D27BE}" type="pres">
      <dgm:prSet presAssocID="{6C535684-AED5-438C-94F1-D7EBDAC72514}" presName="textNode" presStyleLbl="node1" presStyleIdx="2" presStyleCnt="3" custScaleX="130967" custScaleY="118553">
        <dgm:presLayoutVars>
          <dgm:bulletEnabled val="1"/>
        </dgm:presLayoutVars>
      </dgm:prSet>
      <dgm:spPr/>
    </dgm:pt>
  </dgm:ptLst>
  <dgm:cxnLst>
    <dgm:cxn modelId="{94604D16-3E95-44CC-8EF8-FDCF92CCC8DB}" type="presOf" srcId="{9D95E87C-1E09-400B-AE98-84F38DF50D7E}" destId="{23E143ED-789A-4CEA-B733-D1635F48C5F3}" srcOrd="0" destOrd="0" presId="urn:microsoft.com/office/officeart/2005/8/layout/hProcess9"/>
    <dgm:cxn modelId="{7C979021-A7B7-46D3-A863-691DBE012874}" srcId="{9D95E87C-1E09-400B-AE98-84F38DF50D7E}" destId="{C580C362-2664-4205-AC32-E0291A20186D}" srcOrd="1" destOrd="0" parTransId="{F82B0778-94D5-49EF-99B2-A48389E796A1}" sibTransId="{E5ACD533-2C89-44BD-B0CF-790B1EB5FB67}"/>
    <dgm:cxn modelId="{5EB58F25-096C-4718-97AF-03EEFF238320}" type="presOf" srcId="{C580C362-2664-4205-AC32-E0291A20186D}" destId="{9298AD8A-51C2-4585-A701-1BB8A4453785}" srcOrd="0" destOrd="0" presId="urn:microsoft.com/office/officeart/2005/8/layout/hProcess9"/>
    <dgm:cxn modelId="{DB72A033-AB77-4314-A534-BC0163DB1883}" type="presOf" srcId="{6C535684-AED5-438C-94F1-D7EBDAC72514}" destId="{CE4A8580-4494-4B77-8C14-52701E4D27BE}" srcOrd="0" destOrd="0" presId="urn:microsoft.com/office/officeart/2005/8/layout/hProcess9"/>
    <dgm:cxn modelId="{10336A8D-EAC8-42AA-AC45-EE20D314B2B0}" srcId="{9D95E87C-1E09-400B-AE98-84F38DF50D7E}" destId="{0B577981-B960-49FE-A1E2-E6516894DE08}" srcOrd="0" destOrd="0" parTransId="{1EDEC114-3B59-4F3D-BF47-71B14576E15F}" sibTransId="{3A50EA42-E670-470C-8478-FB600F59E251}"/>
    <dgm:cxn modelId="{32468CB5-B58C-41A6-A747-38A103F21FA8}" type="presOf" srcId="{0B577981-B960-49FE-A1E2-E6516894DE08}" destId="{85F93015-DCE2-4D16-A927-9AE8FCB3552B}" srcOrd="0" destOrd="0" presId="urn:microsoft.com/office/officeart/2005/8/layout/hProcess9"/>
    <dgm:cxn modelId="{367CADCE-91FA-473C-B344-AA42D1097E71}" srcId="{9D95E87C-1E09-400B-AE98-84F38DF50D7E}" destId="{6C535684-AED5-438C-94F1-D7EBDAC72514}" srcOrd="2" destOrd="0" parTransId="{AD248E38-5F46-4ABC-9221-2D7D5D0DA21A}" sibTransId="{7A4E92E4-F9F2-4FEC-82A0-B9628EFBCB70}"/>
    <dgm:cxn modelId="{659636D3-B240-4028-953B-28D864EB9952}" type="presParOf" srcId="{23E143ED-789A-4CEA-B733-D1635F48C5F3}" destId="{B21B5ED3-B94C-479E-8018-C5C7B9C4789B}" srcOrd="0" destOrd="0" presId="urn:microsoft.com/office/officeart/2005/8/layout/hProcess9"/>
    <dgm:cxn modelId="{67DB8F64-38D6-4CB8-B687-9733D63C1914}" type="presParOf" srcId="{23E143ED-789A-4CEA-B733-D1635F48C5F3}" destId="{F64749E2-64D3-4B5E-AB48-2DA803B8DE54}" srcOrd="1" destOrd="0" presId="urn:microsoft.com/office/officeart/2005/8/layout/hProcess9"/>
    <dgm:cxn modelId="{AA7080CE-9C86-4371-827D-5C73625AFEE5}" type="presParOf" srcId="{F64749E2-64D3-4B5E-AB48-2DA803B8DE54}" destId="{85F93015-DCE2-4D16-A927-9AE8FCB3552B}" srcOrd="0" destOrd="0" presId="urn:microsoft.com/office/officeart/2005/8/layout/hProcess9"/>
    <dgm:cxn modelId="{51F920E1-60CB-42DD-A3A1-7BEA8CD4084E}" type="presParOf" srcId="{F64749E2-64D3-4B5E-AB48-2DA803B8DE54}" destId="{458820C6-FA7E-441F-9898-B43047E71D61}" srcOrd="1" destOrd="0" presId="urn:microsoft.com/office/officeart/2005/8/layout/hProcess9"/>
    <dgm:cxn modelId="{C39CF23F-67E7-41BF-9E04-A27993748FF7}" type="presParOf" srcId="{F64749E2-64D3-4B5E-AB48-2DA803B8DE54}" destId="{9298AD8A-51C2-4585-A701-1BB8A4453785}" srcOrd="2" destOrd="0" presId="urn:microsoft.com/office/officeart/2005/8/layout/hProcess9"/>
    <dgm:cxn modelId="{44009BAE-B458-41CC-A146-05699562E89C}" type="presParOf" srcId="{F64749E2-64D3-4B5E-AB48-2DA803B8DE54}" destId="{FFD6377E-8ACD-4DEE-8688-05ACDD4E2802}" srcOrd="3" destOrd="0" presId="urn:microsoft.com/office/officeart/2005/8/layout/hProcess9"/>
    <dgm:cxn modelId="{E159F584-FB6E-48A7-AB0C-34532DB36018}" type="presParOf" srcId="{F64749E2-64D3-4B5E-AB48-2DA803B8DE54}" destId="{CE4A8580-4494-4B77-8C14-52701E4D27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3CED4D-358E-4B6F-AE58-0B7003CCB95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02FF0D-AF17-4797-9A2F-6C97E062290A}">
      <dgm:prSet phldrT="[Κείμενο]" custT="1"/>
      <dgm:spPr>
        <a:solidFill>
          <a:srgbClr val="FFCCCC"/>
        </a:solidFill>
      </dgm:spPr>
      <dgm:t>
        <a:bodyPr/>
        <a:lstStyle/>
        <a:p>
          <a:r>
            <a:rPr lang="el-GR" sz="2400" dirty="0">
              <a:solidFill>
                <a:schemeClr val="tx1">
                  <a:lumMod val="95000"/>
                  <a:lumOff val="5000"/>
                </a:schemeClr>
              </a:solidFill>
            </a:rPr>
            <a:t>Αδυναμία τήρησης κανόνων και οδηγιών και ελέγχου παρορμητικότητας</a:t>
          </a:r>
        </a:p>
      </dgm:t>
    </dgm:pt>
    <dgm:pt modelId="{BC40BC3F-9286-48C3-9EB1-D977E18D67C2}" type="parTrans" cxnId="{69C1ACA9-2B26-49EF-847C-EF28A1D55369}">
      <dgm:prSet/>
      <dgm:spPr/>
      <dgm:t>
        <a:bodyPr/>
        <a:lstStyle/>
        <a:p>
          <a:endParaRPr lang="el-GR"/>
        </a:p>
      </dgm:t>
    </dgm:pt>
    <dgm:pt modelId="{9A3CD12A-3625-47C8-868E-C73C8BF649FB}" type="sibTrans" cxnId="{69C1ACA9-2B26-49EF-847C-EF28A1D55369}">
      <dgm:prSet/>
      <dgm:spPr>
        <a:solidFill>
          <a:srgbClr val="CC00CC"/>
        </a:solidFill>
      </dgm:spPr>
      <dgm:t>
        <a:bodyPr/>
        <a:lstStyle/>
        <a:p>
          <a:endParaRPr lang="el-GR"/>
        </a:p>
      </dgm:t>
    </dgm:pt>
    <dgm:pt modelId="{FA5AECBB-6FF2-4208-A872-6BDA313CF75B}">
      <dgm:prSet phldrT="[Κείμενο]" custT="1"/>
      <dgm:spPr>
        <a:solidFill>
          <a:srgbClr val="CCFFFF"/>
        </a:solidFill>
      </dgm:spPr>
      <dgm:t>
        <a:bodyPr/>
        <a:lstStyle/>
        <a:p>
          <a:r>
            <a:rPr lang="el-GR" sz="2400" dirty="0">
              <a:solidFill>
                <a:schemeClr val="tx1">
                  <a:lumMod val="95000"/>
                  <a:lumOff val="5000"/>
                </a:schemeClr>
              </a:solidFill>
            </a:rPr>
            <a:t>Επιθετικότητα</a:t>
          </a:r>
        </a:p>
      </dgm:t>
    </dgm:pt>
    <dgm:pt modelId="{10860554-BC9A-4380-8C50-4D3C23052F28}" type="parTrans" cxnId="{DE31BB5E-14B3-4F08-B66C-03FD033BF0C7}">
      <dgm:prSet/>
      <dgm:spPr/>
      <dgm:t>
        <a:bodyPr/>
        <a:lstStyle/>
        <a:p>
          <a:endParaRPr lang="el-GR"/>
        </a:p>
      </dgm:t>
    </dgm:pt>
    <dgm:pt modelId="{0816ED52-E9BA-4355-833C-1EB3208C9C49}" type="sibTrans" cxnId="{DE31BB5E-14B3-4F08-B66C-03FD033BF0C7}">
      <dgm:prSet/>
      <dgm:spPr>
        <a:solidFill>
          <a:srgbClr val="CC00CC"/>
        </a:solidFill>
      </dgm:spPr>
      <dgm:t>
        <a:bodyPr/>
        <a:lstStyle/>
        <a:p>
          <a:endParaRPr lang="el-GR"/>
        </a:p>
      </dgm:t>
    </dgm:pt>
    <dgm:pt modelId="{837322D7-BE29-46E1-94C7-A66D225B2E37}">
      <dgm:prSet phldrT="[Κείμενο]" custT="1"/>
      <dgm:spPr>
        <a:solidFill>
          <a:srgbClr val="FFFFCC"/>
        </a:solidFill>
      </dgm:spPr>
      <dgm:t>
        <a:bodyPr/>
        <a:lstStyle/>
        <a:p>
          <a:r>
            <a:rPr lang="el-GR" sz="2400" dirty="0">
              <a:solidFill>
                <a:schemeClr val="tx1">
                  <a:lumMod val="95000"/>
                  <a:lumOff val="5000"/>
                </a:schemeClr>
              </a:solidFill>
            </a:rPr>
            <a:t>Απόρριψη από συνομηλίκους</a:t>
          </a:r>
        </a:p>
      </dgm:t>
    </dgm:pt>
    <dgm:pt modelId="{4066070A-8C25-4D76-9DEB-5FC20322BDCB}" type="parTrans" cxnId="{6FB6B2C8-3440-42F0-88BA-64FF68F75BED}">
      <dgm:prSet/>
      <dgm:spPr/>
      <dgm:t>
        <a:bodyPr/>
        <a:lstStyle/>
        <a:p>
          <a:endParaRPr lang="el-GR"/>
        </a:p>
      </dgm:t>
    </dgm:pt>
    <dgm:pt modelId="{5309530B-02A9-47C9-B2E8-C6C20549F933}" type="sibTrans" cxnId="{6FB6B2C8-3440-42F0-88BA-64FF68F75BED}">
      <dgm:prSet/>
      <dgm:spPr/>
      <dgm:t>
        <a:bodyPr/>
        <a:lstStyle/>
        <a:p>
          <a:endParaRPr lang="el-GR"/>
        </a:p>
      </dgm:t>
    </dgm:pt>
    <dgm:pt modelId="{DE5A5BDD-50E7-46B9-B560-6755D7C9B8AD}" type="pres">
      <dgm:prSet presAssocID="{823CED4D-358E-4B6F-AE58-0B7003CCB95B}" presName="Name0" presStyleCnt="0">
        <dgm:presLayoutVars>
          <dgm:dir/>
          <dgm:resizeHandles val="exact"/>
        </dgm:presLayoutVars>
      </dgm:prSet>
      <dgm:spPr/>
    </dgm:pt>
    <dgm:pt modelId="{42E4DCFE-16AB-4FD9-9746-49217A7F6EFB}" type="pres">
      <dgm:prSet presAssocID="{2B02FF0D-AF17-4797-9A2F-6C97E062290A}" presName="node" presStyleLbl="node1" presStyleIdx="0" presStyleCnt="3" custScaleY="79776">
        <dgm:presLayoutVars>
          <dgm:bulletEnabled val="1"/>
        </dgm:presLayoutVars>
      </dgm:prSet>
      <dgm:spPr/>
    </dgm:pt>
    <dgm:pt modelId="{140A40FE-AE8C-4209-A301-CF7470176CA1}" type="pres">
      <dgm:prSet presAssocID="{9A3CD12A-3625-47C8-868E-C73C8BF649FB}" presName="sibTrans" presStyleLbl="sibTrans2D1" presStyleIdx="0" presStyleCnt="2" custScaleX="147799" custLinFactNeighborX="-7132" custLinFactNeighborY="1084"/>
      <dgm:spPr/>
    </dgm:pt>
    <dgm:pt modelId="{AABF78B1-BA59-4670-ADA1-79337543D440}" type="pres">
      <dgm:prSet presAssocID="{9A3CD12A-3625-47C8-868E-C73C8BF649FB}" presName="connectorText" presStyleLbl="sibTrans2D1" presStyleIdx="0" presStyleCnt="2"/>
      <dgm:spPr/>
    </dgm:pt>
    <dgm:pt modelId="{0D277AEF-D99E-4211-96D7-17F900B701B9}" type="pres">
      <dgm:prSet presAssocID="{FA5AECBB-6FF2-4208-A872-6BDA313CF75B}" presName="node" presStyleLbl="node1" presStyleIdx="1" presStyleCnt="3" custScaleY="60749">
        <dgm:presLayoutVars>
          <dgm:bulletEnabled val="1"/>
        </dgm:presLayoutVars>
      </dgm:prSet>
      <dgm:spPr/>
    </dgm:pt>
    <dgm:pt modelId="{7DAB6175-18DE-44C6-8037-7A553102CDD9}" type="pres">
      <dgm:prSet presAssocID="{0816ED52-E9BA-4355-833C-1EB3208C9C49}" presName="sibTrans" presStyleLbl="sibTrans2D1" presStyleIdx="1" presStyleCnt="2" custScaleX="173753" custLinFactNeighborX="1425" custLinFactNeighborY="11479"/>
      <dgm:spPr/>
    </dgm:pt>
    <dgm:pt modelId="{0CA0C595-24B8-446F-A8C8-6083CEDD28B0}" type="pres">
      <dgm:prSet presAssocID="{0816ED52-E9BA-4355-833C-1EB3208C9C49}" presName="connectorText" presStyleLbl="sibTrans2D1" presStyleIdx="1" presStyleCnt="2"/>
      <dgm:spPr/>
    </dgm:pt>
    <dgm:pt modelId="{AF0655FC-2B36-4E91-A6B4-BCE6D08764D1}" type="pres">
      <dgm:prSet presAssocID="{837322D7-BE29-46E1-94C7-A66D225B2E37}" presName="node" presStyleLbl="node1" presStyleIdx="2" presStyleCnt="3" custScaleY="71021">
        <dgm:presLayoutVars>
          <dgm:bulletEnabled val="1"/>
        </dgm:presLayoutVars>
      </dgm:prSet>
      <dgm:spPr/>
    </dgm:pt>
  </dgm:ptLst>
  <dgm:cxnLst>
    <dgm:cxn modelId="{0A506526-2B82-4F3D-9534-311A1109BE42}" type="presOf" srcId="{0816ED52-E9BA-4355-833C-1EB3208C9C49}" destId="{0CA0C595-24B8-446F-A8C8-6083CEDD28B0}" srcOrd="1" destOrd="0" presId="urn:microsoft.com/office/officeart/2005/8/layout/process1"/>
    <dgm:cxn modelId="{25829533-1992-452D-A524-96217940831D}" type="presOf" srcId="{FA5AECBB-6FF2-4208-A872-6BDA313CF75B}" destId="{0D277AEF-D99E-4211-96D7-17F900B701B9}" srcOrd="0" destOrd="0" presId="urn:microsoft.com/office/officeart/2005/8/layout/process1"/>
    <dgm:cxn modelId="{DE31BB5E-14B3-4F08-B66C-03FD033BF0C7}" srcId="{823CED4D-358E-4B6F-AE58-0B7003CCB95B}" destId="{FA5AECBB-6FF2-4208-A872-6BDA313CF75B}" srcOrd="1" destOrd="0" parTransId="{10860554-BC9A-4380-8C50-4D3C23052F28}" sibTransId="{0816ED52-E9BA-4355-833C-1EB3208C9C49}"/>
    <dgm:cxn modelId="{DEB55368-3097-428C-8110-B4424B44CD14}" type="presOf" srcId="{837322D7-BE29-46E1-94C7-A66D225B2E37}" destId="{AF0655FC-2B36-4E91-A6B4-BCE6D08764D1}" srcOrd="0" destOrd="0" presId="urn:microsoft.com/office/officeart/2005/8/layout/process1"/>
    <dgm:cxn modelId="{143FED6F-9C5B-4639-81D1-BD721136C40C}" type="presOf" srcId="{2B02FF0D-AF17-4797-9A2F-6C97E062290A}" destId="{42E4DCFE-16AB-4FD9-9746-49217A7F6EFB}" srcOrd="0" destOrd="0" presId="urn:microsoft.com/office/officeart/2005/8/layout/process1"/>
    <dgm:cxn modelId="{8672C474-DC0C-40F4-8511-5D1966C89506}" type="presOf" srcId="{9A3CD12A-3625-47C8-868E-C73C8BF649FB}" destId="{AABF78B1-BA59-4670-ADA1-79337543D440}" srcOrd="1" destOrd="0" presId="urn:microsoft.com/office/officeart/2005/8/layout/process1"/>
    <dgm:cxn modelId="{B2961890-7035-4514-8BF3-81D05E62B67A}" type="presOf" srcId="{9A3CD12A-3625-47C8-868E-C73C8BF649FB}" destId="{140A40FE-AE8C-4209-A301-CF7470176CA1}" srcOrd="0" destOrd="0" presId="urn:microsoft.com/office/officeart/2005/8/layout/process1"/>
    <dgm:cxn modelId="{69C1ACA9-2B26-49EF-847C-EF28A1D55369}" srcId="{823CED4D-358E-4B6F-AE58-0B7003CCB95B}" destId="{2B02FF0D-AF17-4797-9A2F-6C97E062290A}" srcOrd="0" destOrd="0" parTransId="{BC40BC3F-9286-48C3-9EB1-D977E18D67C2}" sibTransId="{9A3CD12A-3625-47C8-868E-C73C8BF649FB}"/>
    <dgm:cxn modelId="{7A1BFFBE-301B-4204-A93D-3E5D6B31AFDD}" type="presOf" srcId="{0816ED52-E9BA-4355-833C-1EB3208C9C49}" destId="{7DAB6175-18DE-44C6-8037-7A553102CDD9}" srcOrd="0" destOrd="0" presId="urn:microsoft.com/office/officeart/2005/8/layout/process1"/>
    <dgm:cxn modelId="{6FB6B2C8-3440-42F0-88BA-64FF68F75BED}" srcId="{823CED4D-358E-4B6F-AE58-0B7003CCB95B}" destId="{837322D7-BE29-46E1-94C7-A66D225B2E37}" srcOrd="2" destOrd="0" parTransId="{4066070A-8C25-4D76-9DEB-5FC20322BDCB}" sibTransId="{5309530B-02A9-47C9-B2E8-C6C20549F933}"/>
    <dgm:cxn modelId="{BFF644EA-1A81-4EAE-A7E5-021696B1DB11}" type="presOf" srcId="{823CED4D-358E-4B6F-AE58-0B7003CCB95B}" destId="{DE5A5BDD-50E7-46B9-B560-6755D7C9B8AD}" srcOrd="0" destOrd="0" presId="urn:microsoft.com/office/officeart/2005/8/layout/process1"/>
    <dgm:cxn modelId="{55EDA5DC-3662-48F9-9FA7-645C289D6AC2}" type="presParOf" srcId="{DE5A5BDD-50E7-46B9-B560-6755D7C9B8AD}" destId="{42E4DCFE-16AB-4FD9-9746-49217A7F6EFB}" srcOrd="0" destOrd="0" presId="urn:microsoft.com/office/officeart/2005/8/layout/process1"/>
    <dgm:cxn modelId="{8F36AADC-597D-4EA2-85FA-BDDDA3D85BB3}" type="presParOf" srcId="{DE5A5BDD-50E7-46B9-B560-6755D7C9B8AD}" destId="{140A40FE-AE8C-4209-A301-CF7470176CA1}" srcOrd="1" destOrd="0" presId="urn:microsoft.com/office/officeart/2005/8/layout/process1"/>
    <dgm:cxn modelId="{35B32E6D-B81E-483F-A2A4-0208C1234602}" type="presParOf" srcId="{140A40FE-AE8C-4209-A301-CF7470176CA1}" destId="{AABF78B1-BA59-4670-ADA1-79337543D440}" srcOrd="0" destOrd="0" presId="urn:microsoft.com/office/officeart/2005/8/layout/process1"/>
    <dgm:cxn modelId="{7D906F14-2E7D-46AE-9058-88240A73F301}" type="presParOf" srcId="{DE5A5BDD-50E7-46B9-B560-6755D7C9B8AD}" destId="{0D277AEF-D99E-4211-96D7-17F900B701B9}" srcOrd="2" destOrd="0" presId="urn:microsoft.com/office/officeart/2005/8/layout/process1"/>
    <dgm:cxn modelId="{4E810B02-6539-43E7-BFA4-A23FEA2ABC2B}" type="presParOf" srcId="{DE5A5BDD-50E7-46B9-B560-6755D7C9B8AD}" destId="{7DAB6175-18DE-44C6-8037-7A553102CDD9}" srcOrd="3" destOrd="0" presId="urn:microsoft.com/office/officeart/2005/8/layout/process1"/>
    <dgm:cxn modelId="{A84BF8C8-1464-44E5-9127-CAEE9E0DDBF9}" type="presParOf" srcId="{7DAB6175-18DE-44C6-8037-7A553102CDD9}" destId="{0CA0C595-24B8-446F-A8C8-6083CEDD28B0}" srcOrd="0" destOrd="0" presId="urn:microsoft.com/office/officeart/2005/8/layout/process1"/>
    <dgm:cxn modelId="{406C56EE-59C0-4D22-9554-5809281E9D7D}" type="presParOf" srcId="{DE5A5BDD-50E7-46B9-B560-6755D7C9B8AD}" destId="{AF0655FC-2B36-4E91-A6B4-BCE6D08764D1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3CED4D-358E-4B6F-AE58-0B7003CCB95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02FF0D-AF17-4797-9A2F-6C97E062290A}">
      <dgm:prSet phldrT="[Κείμενο]" custT="1"/>
      <dgm:spPr>
        <a:solidFill>
          <a:srgbClr val="FFCCCC"/>
        </a:solidFill>
      </dgm:spPr>
      <dgm:t>
        <a:bodyPr/>
        <a:lstStyle/>
        <a:p>
          <a:r>
            <a:rPr lang="el-GR" altLang="el-GR" sz="240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Μειωμένη ικανότητα εσωτερίκευσης κανόνων, συλλογισμού αιτίου-αποτελέσματος &amp; αναστολής αντιδράσεων</a:t>
          </a:r>
          <a:endParaRPr lang="el-G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C40BC3F-9286-48C3-9EB1-D977E18D67C2}" type="parTrans" cxnId="{69C1ACA9-2B26-49EF-847C-EF28A1D55369}">
      <dgm:prSet/>
      <dgm:spPr/>
      <dgm:t>
        <a:bodyPr/>
        <a:lstStyle/>
        <a:p>
          <a:endParaRPr lang="el-GR"/>
        </a:p>
      </dgm:t>
    </dgm:pt>
    <dgm:pt modelId="{9A3CD12A-3625-47C8-868E-C73C8BF649FB}" type="sibTrans" cxnId="{69C1ACA9-2B26-49EF-847C-EF28A1D55369}">
      <dgm:prSet/>
      <dgm:spPr>
        <a:solidFill>
          <a:srgbClr val="CC00CC"/>
        </a:solidFill>
      </dgm:spPr>
      <dgm:t>
        <a:bodyPr/>
        <a:lstStyle/>
        <a:p>
          <a:endParaRPr lang="el-GR"/>
        </a:p>
      </dgm:t>
    </dgm:pt>
    <dgm:pt modelId="{FA5AECBB-6FF2-4208-A872-6BDA313CF75B}">
      <dgm:prSet phldrT="[Κείμενο]" custT="1"/>
      <dgm:spPr>
        <a:solidFill>
          <a:srgbClr val="CCFFFF"/>
        </a:solidFill>
      </dgm:spPr>
      <dgm:t>
        <a:bodyPr/>
        <a:lstStyle/>
        <a:p>
          <a:r>
            <a:rPr lang="el-GR" sz="2400" dirty="0">
              <a:solidFill>
                <a:schemeClr val="tx1">
                  <a:lumMod val="95000"/>
                  <a:lumOff val="5000"/>
                </a:schemeClr>
              </a:solidFill>
            </a:rPr>
            <a:t>Επιθετικότητα – Αντικοινωνική συμπεριφορά</a:t>
          </a:r>
        </a:p>
      </dgm:t>
    </dgm:pt>
    <dgm:pt modelId="{10860554-BC9A-4380-8C50-4D3C23052F28}" type="parTrans" cxnId="{DE31BB5E-14B3-4F08-B66C-03FD033BF0C7}">
      <dgm:prSet/>
      <dgm:spPr/>
      <dgm:t>
        <a:bodyPr/>
        <a:lstStyle/>
        <a:p>
          <a:endParaRPr lang="el-GR"/>
        </a:p>
      </dgm:t>
    </dgm:pt>
    <dgm:pt modelId="{0816ED52-E9BA-4355-833C-1EB3208C9C49}" type="sibTrans" cxnId="{DE31BB5E-14B3-4F08-B66C-03FD033BF0C7}">
      <dgm:prSet/>
      <dgm:spPr>
        <a:solidFill>
          <a:srgbClr val="CC00CC"/>
        </a:solidFill>
      </dgm:spPr>
      <dgm:t>
        <a:bodyPr/>
        <a:lstStyle/>
        <a:p>
          <a:endParaRPr lang="el-GR"/>
        </a:p>
      </dgm:t>
    </dgm:pt>
    <dgm:pt modelId="{837322D7-BE29-46E1-94C7-A66D225B2E37}">
      <dgm:prSet phldrT="[Κείμενο]" custT="1"/>
      <dgm:spPr>
        <a:solidFill>
          <a:srgbClr val="FFFFCC"/>
        </a:solidFill>
      </dgm:spPr>
      <dgm:t>
        <a:bodyPr/>
        <a:lstStyle/>
        <a:p>
          <a:r>
            <a:rPr lang="el-GR" sz="2400" dirty="0">
              <a:solidFill>
                <a:schemeClr val="tx1">
                  <a:lumMod val="95000"/>
                  <a:lumOff val="5000"/>
                </a:schemeClr>
              </a:solidFill>
            </a:rPr>
            <a:t>Ερμηνεύεται ως σκόπιμη και το παιδί τιμωρείται</a:t>
          </a:r>
        </a:p>
      </dgm:t>
    </dgm:pt>
    <dgm:pt modelId="{4066070A-8C25-4D76-9DEB-5FC20322BDCB}" type="parTrans" cxnId="{6FB6B2C8-3440-42F0-88BA-64FF68F75BED}">
      <dgm:prSet/>
      <dgm:spPr/>
      <dgm:t>
        <a:bodyPr/>
        <a:lstStyle/>
        <a:p>
          <a:endParaRPr lang="el-GR"/>
        </a:p>
      </dgm:t>
    </dgm:pt>
    <dgm:pt modelId="{5309530B-02A9-47C9-B2E8-C6C20549F933}" type="sibTrans" cxnId="{6FB6B2C8-3440-42F0-88BA-64FF68F75BED}">
      <dgm:prSet/>
      <dgm:spPr/>
      <dgm:t>
        <a:bodyPr/>
        <a:lstStyle/>
        <a:p>
          <a:endParaRPr lang="el-GR"/>
        </a:p>
      </dgm:t>
    </dgm:pt>
    <dgm:pt modelId="{DE5A5BDD-50E7-46B9-B560-6755D7C9B8AD}" type="pres">
      <dgm:prSet presAssocID="{823CED4D-358E-4B6F-AE58-0B7003CCB95B}" presName="Name0" presStyleCnt="0">
        <dgm:presLayoutVars>
          <dgm:dir/>
          <dgm:resizeHandles val="exact"/>
        </dgm:presLayoutVars>
      </dgm:prSet>
      <dgm:spPr/>
    </dgm:pt>
    <dgm:pt modelId="{42E4DCFE-16AB-4FD9-9746-49217A7F6EFB}" type="pres">
      <dgm:prSet presAssocID="{2B02FF0D-AF17-4797-9A2F-6C97E062290A}" presName="node" presStyleLbl="node1" presStyleIdx="0" presStyleCnt="3" custScaleX="114832" custScaleY="132768">
        <dgm:presLayoutVars>
          <dgm:bulletEnabled val="1"/>
        </dgm:presLayoutVars>
      </dgm:prSet>
      <dgm:spPr/>
    </dgm:pt>
    <dgm:pt modelId="{140A40FE-AE8C-4209-A301-CF7470176CA1}" type="pres">
      <dgm:prSet presAssocID="{9A3CD12A-3625-47C8-868E-C73C8BF649FB}" presName="sibTrans" presStyleLbl="sibTrans2D1" presStyleIdx="0" presStyleCnt="2" custScaleX="147799" custLinFactNeighborX="-7132" custLinFactNeighborY="1084"/>
      <dgm:spPr/>
    </dgm:pt>
    <dgm:pt modelId="{AABF78B1-BA59-4670-ADA1-79337543D440}" type="pres">
      <dgm:prSet presAssocID="{9A3CD12A-3625-47C8-868E-C73C8BF649FB}" presName="connectorText" presStyleLbl="sibTrans2D1" presStyleIdx="0" presStyleCnt="2"/>
      <dgm:spPr/>
    </dgm:pt>
    <dgm:pt modelId="{0D277AEF-D99E-4211-96D7-17F900B701B9}" type="pres">
      <dgm:prSet presAssocID="{FA5AECBB-6FF2-4208-A872-6BDA313CF75B}" presName="node" presStyleLbl="node1" presStyleIdx="1" presStyleCnt="3" custScaleY="60749">
        <dgm:presLayoutVars>
          <dgm:bulletEnabled val="1"/>
        </dgm:presLayoutVars>
      </dgm:prSet>
      <dgm:spPr/>
    </dgm:pt>
    <dgm:pt modelId="{7DAB6175-18DE-44C6-8037-7A553102CDD9}" type="pres">
      <dgm:prSet presAssocID="{0816ED52-E9BA-4355-833C-1EB3208C9C49}" presName="sibTrans" presStyleLbl="sibTrans2D1" presStyleIdx="1" presStyleCnt="2" custScaleX="173753" custLinFactNeighborX="1425" custLinFactNeighborY="11479"/>
      <dgm:spPr/>
    </dgm:pt>
    <dgm:pt modelId="{0CA0C595-24B8-446F-A8C8-6083CEDD28B0}" type="pres">
      <dgm:prSet presAssocID="{0816ED52-E9BA-4355-833C-1EB3208C9C49}" presName="connectorText" presStyleLbl="sibTrans2D1" presStyleIdx="1" presStyleCnt="2"/>
      <dgm:spPr/>
    </dgm:pt>
    <dgm:pt modelId="{AF0655FC-2B36-4E91-A6B4-BCE6D08764D1}" type="pres">
      <dgm:prSet presAssocID="{837322D7-BE29-46E1-94C7-A66D225B2E37}" presName="node" presStyleLbl="node1" presStyleIdx="2" presStyleCnt="3" custScaleY="71021">
        <dgm:presLayoutVars>
          <dgm:bulletEnabled val="1"/>
        </dgm:presLayoutVars>
      </dgm:prSet>
      <dgm:spPr/>
    </dgm:pt>
  </dgm:ptLst>
  <dgm:cxnLst>
    <dgm:cxn modelId="{0A506526-2B82-4F3D-9534-311A1109BE42}" type="presOf" srcId="{0816ED52-E9BA-4355-833C-1EB3208C9C49}" destId="{0CA0C595-24B8-446F-A8C8-6083CEDD28B0}" srcOrd="1" destOrd="0" presId="urn:microsoft.com/office/officeart/2005/8/layout/process1"/>
    <dgm:cxn modelId="{25829533-1992-452D-A524-96217940831D}" type="presOf" srcId="{FA5AECBB-6FF2-4208-A872-6BDA313CF75B}" destId="{0D277AEF-D99E-4211-96D7-17F900B701B9}" srcOrd="0" destOrd="0" presId="urn:microsoft.com/office/officeart/2005/8/layout/process1"/>
    <dgm:cxn modelId="{DE31BB5E-14B3-4F08-B66C-03FD033BF0C7}" srcId="{823CED4D-358E-4B6F-AE58-0B7003CCB95B}" destId="{FA5AECBB-6FF2-4208-A872-6BDA313CF75B}" srcOrd="1" destOrd="0" parTransId="{10860554-BC9A-4380-8C50-4D3C23052F28}" sibTransId="{0816ED52-E9BA-4355-833C-1EB3208C9C49}"/>
    <dgm:cxn modelId="{DEB55368-3097-428C-8110-B4424B44CD14}" type="presOf" srcId="{837322D7-BE29-46E1-94C7-A66D225B2E37}" destId="{AF0655FC-2B36-4E91-A6B4-BCE6D08764D1}" srcOrd="0" destOrd="0" presId="urn:microsoft.com/office/officeart/2005/8/layout/process1"/>
    <dgm:cxn modelId="{143FED6F-9C5B-4639-81D1-BD721136C40C}" type="presOf" srcId="{2B02FF0D-AF17-4797-9A2F-6C97E062290A}" destId="{42E4DCFE-16AB-4FD9-9746-49217A7F6EFB}" srcOrd="0" destOrd="0" presId="urn:microsoft.com/office/officeart/2005/8/layout/process1"/>
    <dgm:cxn modelId="{8672C474-DC0C-40F4-8511-5D1966C89506}" type="presOf" srcId="{9A3CD12A-3625-47C8-868E-C73C8BF649FB}" destId="{AABF78B1-BA59-4670-ADA1-79337543D440}" srcOrd="1" destOrd="0" presId="urn:microsoft.com/office/officeart/2005/8/layout/process1"/>
    <dgm:cxn modelId="{B2961890-7035-4514-8BF3-81D05E62B67A}" type="presOf" srcId="{9A3CD12A-3625-47C8-868E-C73C8BF649FB}" destId="{140A40FE-AE8C-4209-A301-CF7470176CA1}" srcOrd="0" destOrd="0" presId="urn:microsoft.com/office/officeart/2005/8/layout/process1"/>
    <dgm:cxn modelId="{69C1ACA9-2B26-49EF-847C-EF28A1D55369}" srcId="{823CED4D-358E-4B6F-AE58-0B7003CCB95B}" destId="{2B02FF0D-AF17-4797-9A2F-6C97E062290A}" srcOrd="0" destOrd="0" parTransId="{BC40BC3F-9286-48C3-9EB1-D977E18D67C2}" sibTransId="{9A3CD12A-3625-47C8-868E-C73C8BF649FB}"/>
    <dgm:cxn modelId="{7A1BFFBE-301B-4204-A93D-3E5D6B31AFDD}" type="presOf" srcId="{0816ED52-E9BA-4355-833C-1EB3208C9C49}" destId="{7DAB6175-18DE-44C6-8037-7A553102CDD9}" srcOrd="0" destOrd="0" presId="urn:microsoft.com/office/officeart/2005/8/layout/process1"/>
    <dgm:cxn modelId="{6FB6B2C8-3440-42F0-88BA-64FF68F75BED}" srcId="{823CED4D-358E-4B6F-AE58-0B7003CCB95B}" destId="{837322D7-BE29-46E1-94C7-A66D225B2E37}" srcOrd="2" destOrd="0" parTransId="{4066070A-8C25-4D76-9DEB-5FC20322BDCB}" sibTransId="{5309530B-02A9-47C9-B2E8-C6C20549F933}"/>
    <dgm:cxn modelId="{BFF644EA-1A81-4EAE-A7E5-021696B1DB11}" type="presOf" srcId="{823CED4D-358E-4B6F-AE58-0B7003CCB95B}" destId="{DE5A5BDD-50E7-46B9-B560-6755D7C9B8AD}" srcOrd="0" destOrd="0" presId="urn:microsoft.com/office/officeart/2005/8/layout/process1"/>
    <dgm:cxn modelId="{55EDA5DC-3662-48F9-9FA7-645C289D6AC2}" type="presParOf" srcId="{DE5A5BDD-50E7-46B9-B560-6755D7C9B8AD}" destId="{42E4DCFE-16AB-4FD9-9746-49217A7F6EFB}" srcOrd="0" destOrd="0" presId="urn:microsoft.com/office/officeart/2005/8/layout/process1"/>
    <dgm:cxn modelId="{8F36AADC-597D-4EA2-85FA-BDDDA3D85BB3}" type="presParOf" srcId="{DE5A5BDD-50E7-46B9-B560-6755D7C9B8AD}" destId="{140A40FE-AE8C-4209-A301-CF7470176CA1}" srcOrd="1" destOrd="0" presId="urn:microsoft.com/office/officeart/2005/8/layout/process1"/>
    <dgm:cxn modelId="{35B32E6D-B81E-483F-A2A4-0208C1234602}" type="presParOf" srcId="{140A40FE-AE8C-4209-A301-CF7470176CA1}" destId="{AABF78B1-BA59-4670-ADA1-79337543D440}" srcOrd="0" destOrd="0" presId="urn:microsoft.com/office/officeart/2005/8/layout/process1"/>
    <dgm:cxn modelId="{7D906F14-2E7D-46AE-9058-88240A73F301}" type="presParOf" srcId="{DE5A5BDD-50E7-46B9-B560-6755D7C9B8AD}" destId="{0D277AEF-D99E-4211-96D7-17F900B701B9}" srcOrd="2" destOrd="0" presId="urn:microsoft.com/office/officeart/2005/8/layout/process1"/>
    <dgm:cxn modelId="{4E810B02-6539-43E7-BFA4-A23FEA2ABC2B}" type="presParOf" srcId="{DE5A5BDD-50E7-46B9-B560-6755D7C9B8AD}" destId="{7DAB6175-18DE-44C6-8037-7A553102CDD9}" srcOrd="3" destOrd="0" presId="urn:microsoft.com/office/officeart/2005/8/layout/process1"/>
    <dgm:cxn modelId="{A84BF8C8-1464-44E5-9127-CAEE9E0DDBF9}" type="presParOf" srcId="{7DAB6175-18DE-44C6-8037-7A553102CDD9}" destId="{0CA0C595-24B8-446F-A8C8-6083CEDD28B0}" srcOrd="0" destOrd="0" presId="urn:microsoft.com/office/officeart/2005/8/layout/process1"/>
    <dgm:cxn modelId="{406C56EE-59C0-4D22-9554-5809281E9D7D}" type="presParOf" srcId="{DE5A5BDD-50E7-46B9-B560-6755D7C9B8AD}" destId="{AF0655FC-2B36-4E91-A6B4-BCE6D08764D1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BA904-5254-403D-A2D3-B051958EDC63}">
      <dsp:nvSpPr>
        <dsp:cNvPr id="0" name=""/>
        <dsp:cNvSpPr/>
      </dsp:nvSpPr>
      <dsp:spPr>
        <a:xfrm>
          <a:off x="0" y="0"/>
          <a:ext cx="6094057" cy="652534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Προ- και </a:t>
          </a:r>
          <a:r>
            <a:rPr lang="el-GR" altLang="el-GR" sz="24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περιγεννητικές</a:t>
          </a:r>
          <a:r>
            <a:rPr lang="el-GR" altLang="el-GR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επιπλοκές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Χαμηλή νοημοσύνη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Δύσκολη ιδιοσυγκρασία</a:t>
          </a:r>
          <a:endParaRPr lang="en-US" altLang="el-GR" sz="2400" kern="1200" dirty="0"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Φύλο  </a:t>
          </a:r>
          <a:endParaRPr lang="en-US" altLang="el-GR" sz="2400" kern="1200" dirty="0"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Πρώιμη έναρξη συμπτωμάτων</a:t>
          </a:r>
          <a:endParaRPr lang="en-US" altLang="el-GR" sz="2400" kern="1200" dirty="0"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Αυταρχικοί/παραχωρητικοί γονείς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Συζυγικές συγκρούσεις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Ψυχοπαθολογία γονέων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Κακοποίηση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400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Χαμηλό μορφωτικό επίπεδο</a:t>
          </a:r>
          <a:r>
            <a:rPr lang="en-US" altLang="el-GR" sz="2400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altLang="el-GR" sz="2400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γονέων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00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Σχολεία χαμηλής ποιότητας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00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Αρνητική επίδραση συνομηλίκων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00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Υποβαθμισμένη περιοχή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altLang="el-GR" sz="2400" kern="1200" dirty="0">
              <a:solidFill>
                <a:srgbClr val="00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Περιορισμένη πρόσβαση σε υπηρεσίες υγείας και ευκαιρίες αναψυχής</a:t>
          </a:r>
        </a:p>
      </dsp:txBody>
      <dsp:txXfrm>
        <a:off x="178489" y="178489"/>
        <a:ext cx="5737079" cy="6168366"/>
      </dsp:txXfrm>
    </dsp:sp>
    <dsp:sp modelId="{1A8A42FF-7CC2-451C-BDF2-C852F4174722}">
      <dsp:nvSpPr>
        <dsp:cNvPr id="0" name=""/>
        <dsp:cNvSpPr/>
      </dsp:nvSpPr>
      <dsp:spPr>
        <a:xfrm>
          <a:off x="6104058" y="2794226"/>
          <a:ext cx="2773124" cy="936890"/>
        </a:xfrm>
        <a:prstGeom prst="rightArrow">
          <a:avLst>
            <a:gd name="adj1" fmla="val 60000"/>
            <a:gd name="adj2" fmla="val 5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000" kern="1200"/>
        </a:p>
      </dsp:txBody>
      <dsp:txXfrm>
        <a:off x="6104058" y="2981604"/>
        <a:ext cx="2492057" cy="562134"/>
      </dsp:txXfrm>
    </dsp:sp>
    <dsp:sp modelId="{7EA78937-C00C-4139-B2C4-92B2CB08873A}">
      <dsp:nvSpPr>
        <dsp:cNvPr id="0" name=""/>
        <dsp:cNvSpPr/>
      </dsp:nvSpPr>
      <dsp:spPr>
        <a:xfrm>
          <a:off x="8805829" y="2641198"/>
          <a:ext cx="2974406" cy="1242947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Διαταραχή</a:t>
          </a:r>
        </a:p>
      </dsp:txBody>
      <dsp:txXfrm>
        <a:off x="8842234" y="2677603"/>
        <a:ext cx="2901596" cy="1170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52030-2422-437F-8CDC-59236FE4FA83}">
      <dsp:nvSpPr>
        <dsp:cNvPr id="0" name=""/>
        <dsp:cNvSpPr/>
      </dsp:nvSpPr>
      <dsp:spPr>
        <a:xfrm>
          <a:off x="8370" y="0"/>
          <a:ext cx="11044547" cy="3710570"/>
        </a:xfrm>
        <a:prstGeom prst="rightArrow">
          <a:avLst/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37449-E488-4450-A1E8-E932338A3253}">
      <dsp:nvSpPr>
        <dsp:cNvPr id="0" name=""/>
        <dsp:cNvSpPr/>
      </dsp:nvSpPr>
      <dsp:spPr>
        <a:xfrm>
          <a:off x="4685" y="1623047"/>
          <a:ext cx="1260117" cy="464474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66"/>
              </a:solidFill>
              <a:latin typeface="Calibri" panose="020F0502020204030204" pitchFamily="34" charset="0"/>
            </a:rPr>
            <a:t>ΔΕΠ-Υ</a:t>
          </a:r>
        </a:p>
      </dsp:txBody>
      <dsp:txXfrm>
        <a:off x="27359" y="1645721"/>
        <a:ext cx="1214769" cy="419126"/>
      </dsp:txXfrm>
    </dsp:sp>
    <dsp:sp modelId="{D12A051B-2C3F-46A4-8DFB-C5DEF519959C}">
      <dsp:nvSpPr>
        <dsp:cNvPr id="0" name=""/>
        <dsp:cNvSpPr/>
      </dsp:nvSpPr>
      <dsp:spPr>
        <a:xfrm>
          <a:off x="1490541" y="1303775"/>
          <a:ext cx="2513421" cy="1040651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66"/>
              </a:solidFill>
              <a:latin typeface="Calibri" panose="020F0502020204030204" pitchFamily="34" charset="0"/>
            </a:rPr>
            <a:t>ΜΑΘΗΣΙΑΚΕΣ ΔΥΣΚΟΛΙΕΣ</a:t>
          </a:r>
        </a:p>
      </dsp:txBody>
      <dsp:txXfrm>
        <a:off x="1541341" y="1354575"/>
        <a:ext cx="2411821" cy="939051"/>
      </dsp:txXfrm>
    </dsp:sp>
    <dsp:sp modelId="{9D539E8B-A1C5-4FCC-AAB0-9D5CB623AFDF}">
      <dsp:nvSpPr>
        <dsp:cNvPr id="0" name=""/>
        <dsp:cNvSpPr/>
      </dsp:nvSpPr>
      <dsp:spPr>
        <a:xfrm>
          <a:off x="4254549" y="1358476"/>
          <a:ext cx="3295516" cy="993616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66"/>
              </a:solidFill>
              <a:latin typeface="Calibri" panose="020F0502020204030204" pitchFamily="34" charset="0"/>
            </a:rPr>
            <a:t>ΕΝΑΝΤΙΩΜΑΤΙΚΗ ΠΡΟΚΛΗΤΙΙΚΗ ΔΙΑΤΑΡΑΧΗ</a:t>
          </a:r>
        </a:p>
      </dsp:txBody>
      <dsp:txXfrm>
        <a:off x="4303053" y="1406980"/>
        <a:ext cx="3198508" cy="896608"/>
      </dsp:txXfrm>
    </dsp:sp>
    <dsp:sp modelId="{FF060806-1C73-4A0F-A611-6A1C05BE42FC}">
      <dsp:nvSpPr>
        <dsp:cNvPr id="0" name=""/>
        <dsp:cNvSpPr/>
      </dsp:nvSpPr>
      <dsp:spPr>
        <a:xfrm>
          <a:off x="7887470" y="1382372"/>
          <a:ext cx="2492181" cy="966603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66"/>
              </a:solidFill>
              <a:latin typeface="Calibri" panose="020F0502020204030204" pitchFamily="34" charset="0"/>
            </a:rPr>
            <a:t>ΔΙΑΤΑΡΑΧΗ ΔΙΑΓΩΓΗΣ</a:t>
          </a:r>
        </a:p>
      </dsp:txBody>
      <dsp:txXfrm>
        <a:off x="7934656" y="1429558"/>
        <a:ext cx="2397809" cy="872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5ED3-B94C-479E-8018-C5C7B9C4789B}">
      <dsp:nvSpPr>
        <dsp:cNvPr id="0" name=""/>
        <dsp:cNvSpPr/>
      </dsp:nvSpPr>
      <dsp:spPr>
        <a:xfrm>
          <a:off x="4" y="0"/>
          <a:ext cx="8810167" cy="288471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93015-DCE2-4D16-A927-9AE8FCB3552B}">
      <dsp:nvSpPr>
        <dsp:cNvPr id="0" name=""/>
        <dsp:cNvSpPr/>
      </dsp:nvSpPr>
      <dsp:spPr>
        <a:xfrm>
          <a:off x="1949" y="1094645"/>
          <a:ext cx="2376606" cy="695423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Προσοχή προς τους άλλους</a:t>
          </a:r>
        </a:p>
      </dsp:txBody>
      <dsp:txXfrm>
        <a:off x="35897" y="1128593"/>
        <a:ext cx="2308710" cy="627527"/>
      </dsp:txXfrm>
    </dsp:sp>
    <dsp:sp modelId="{9298AD8A-51C2-4585-A701-1BB8A4453785}">
      <dsp:nvSpPr>
        <dsp:cNvPr id="0" name=""/>
        <dsp:cNvSpPr/>
      </dsp:nvSpPr>
      <dsp:spPr>
        <a:xfrm>
          <a:off x="2544607" y="1094645"/>
          <a:ext cx="2984993" cy="695423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Συντονισμένη αλληλεπίδραση</a:t>
          </a:r>
        </a:p>
      </dsp:txBody>
      <dsp:txXfrm>
        <a:off x="2578555" y="1128593"/>
        <a:ext cx="2917097" cy="627527"/>
      </dsp:txXfrm>
    </dsp:sp>
    <dsp:sp modelId="{CE4A8580-4494-4B77-8C14-52701E4D27BE}">
      <dsp:nvSpPr>
        <dsp:cNvPr id="0" name=""/>
        <dsp:cNvSpPr/>
      </dsp:nvSpPr>
      <dsp:spPr>
        <a:xfrm>
          <a:off x="5695652" y="983341"/>
          <a:ext cx="3112569" cy="918031"/>
        </a:xfrm>
        <a:prstGeom prst="roundRect">
          <a:avLst/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Πρόσληψη γλωσσικών και άλλων ερεθισμάτων </a:t>
          </a:r>
        </a:p>
      </dsp:txBody>
      <dsp:txXfrm>
        <a:off x="5740467" y="1028156"/>
        <a:ext cx="3022939" cy="828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5ED3-B94C-479E-8018-C5C7B9C4789B}">
      <dsp:nvSpPr>
        <dsp:cNvPr id="0" name=""/>
        <dsp:cNvSpPr/>
      </dsp:nvSpPr>
      <dsp:spPr>
        <a:xfrm>
          <a:off x="4" y="0"/>
          <a:ext cx="8810167" cy="2455635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93015-DCE2-4D16-A927-9AE8FCB3552B}">
      <dsp:nvSpPr>
        <dsp:cNvPr id="0" name=""/>
        <dsp:cNvSpPr/>
      </dsp:nvSpPr>
      <dsp:spPr>
        <a:xfrm>
          <a:off x="4672" y="931825"/>
          <a:ext cx="2381955" cy="591984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Διάσπαση προσοχής</a:t>
          </a:r>
        </a:p>
      </dsp:txBody>
      <dsp:txXfrm>
        <a:off x="33570" y="960723"/>
        <a:ext cx="2324159" cy="534188"/>
      </dsp:txXfrm>
    </dsp:sp>
    <dsp:sp modelId="{9298AD8A-51C2-4585-A701-1BB8A4453785}">
      <dsp:nvSpPr>
        <dsp:cNvPr id="0" name=""/>
        <dsp:cNvSpPr/>
      </dsp:nvSpPr>
      <dsp:spPr>
        <a:xfrm>
          <a:off x="2540419" y="796922"/>
          <a:ext cx="2991712" cy="86179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Προβλήματα στο συντονισμό της  αλληλεπίδρασης</a:t>
          </a:r>
        </a:p>
      </dsp:txBody>
      <dsp:txXfrm>
        <a:off x="2582488" y="838991"/>
        <a:ext cx="2907574" cy="777652"/>
      </dsp:txXfrm>
    </dsp:sp>
    <dsp:sp modelId="{CE4A8580-4494-4B77-8C14-52701E4D27BE}">
      <dsp:nvSpPr>
        <dsp:cNvPr id="0" name=""/>
        <dsp:cNvSpPr/>
      </dsp:nvSpPr>
      <dsp:spPr>
        <a:xfrm>
          <a:off x="5685923" y="645571"/>
          <a:ext cx="3119576" cy="1164491"/>
        </a:xfrm>
        <a:prstGeom prst="roundRect">
          <a:avLst/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Ελλείμματα στην πρόσληψη γλωσσικών και άλλων ερεθισμάτων </a:t>
          </a:r>
        </a:p>
      </dsp:txBody>
      <dsp:txXfrm>
        <a:off x="5742769" y="702417"/>
        <a:ext cx="3005884" cy="1050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4DCFE-16AB-4FD9-9746-49217A7F6EFB}">
      <dsp:nvSpPr>
        <dsp:cNvPr id="0" name=""/>
        <dsp:cNvSpPr/>
      </dsp:nvSpPr>
      <dsp:spPr>
        <a:xfrm>
          <a:off x="16380" y="1968679"/>
          <a:ext cx="3146326" cy="1481307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Αδυναμία τήρησης κανόνων και οδηγιών και ελέγχου παρορμητικότητας</a:t>
          </a:r>
        </a:p>
      </dsp:txBody>
      <dsp:txXfrm>
        <a:off x="59766" y="2012065"/>
        <a:ext cx="3059554" cy="1394535"/>
      </dsp:txXfrm>
    </dsp:sp>
    <dsp:sp modelId="{140A40FE-AE8C-4209-A301-CF7470176CA1}">
      <dsp:nvSpPr>
        <dsp:cNvPr id="0" name=""/>
        <dsp:cNvSpPr/>
      </dsp:nvSpPr>
      <dsp:spPr>
        <a:xfrm>
          <a:off x="3270352" y="2327647"/>
          <a:ext cx="985850" cy="780288"/>
        </a:xfrm>
        <a:prstGeom prst="rightArrow">
          <a:avLst>
            <a:gd name="adj1" fmla="val 60000"/>
            <a:gd name="adj2" fmla="val 50000"/>
          </a:avLst>
        </a:prstGeom>
        <a:solidFill>
          <a:srgbClr val="CC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300" kern="1200"/>
        </a:p>
      </dsp:txBody>
      <dsp:txXfrm>
        <a:off x="3270352" y="2483705"/>
        <a:ext cx="751764" cy="468172"/>
      </dsp:txXfrm>
    </dsp:sp>
    <dsp:sp modelId="{0D277AEF-D99E-4211-96D7-17F900B701B9}">
      <dsp:nvSpPr>
        <dsp:cNvPr id="0" name=""/>
        <dsp:cNvSpPr/>
      </dsp:nvSpPr>
      <dsp:spPr>
        <a:xfrm>
          <a:off x="4421237" y="2145329"/>
          <a:ext cx="3146326" cy="1128007"/>
        </a:xfrm>
        <a:prstGeom prst="roundRect">
          <a:avLst>
            <a:gd name="adj" fmla="val 10000"/>
          </a:avLst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Επιθετικότητα</a:t>
          </a:r>
        </a:p>
      </dsp:txBody>
      <dsp:txXfrm>
        <a:off x="4454275" y="2178367"/>
        <a:ext cx="3080250" cy="1061931"/>
      </dsp:txXfrm>
    </dsp:sp>
    <dsp:sp modelId="{7DAB6175-18DE-44C6-8037-7A553102CDD9}">
      <dsp:nvSpPr>
        <dsp:cNvPr id="0" name=""/>
        <dsp:cNvSpPr/>
      </dsp:nvSpPr>
      <dsp:spPr>
        <a:xfrm>
          <a:off x="7645727" y="2408758"/>
          <a:ext cx="1158969" cy="780288"/>
        </a:xfrm>
        <a:prstGeom prst="rightArrow">
          <a:avLst>
            <a:gd name="adj1" fmla="val 60000"/>
            <a:gd name="adj2" fmla="val 50000"/>
          </a:avLst>
        </a:prstGeom>
        <a:solidFill>
          <a:srgbClr val="CC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300" kern="1200"/>
        </a:p>
      </dsp:txBody>
      <dsp:txXfrm>
        <a:off x="7645727" y="2564816"/>
        <a:ext cx="924883" cy="468172"/>
      </dsp:txXfrm>
    </dsp:sp>
    <dsp:sp modelId="{AF0655FC-2B36-4E91-A6B4-BCE6D08764D1}">
      <dsp:nvSpPr>
        <dsp:cNvPr id="0" name=""/>
        <dsp:cNvSpPr/>
      </dsp:nvSpPr>
      <dsp:spPr>
        <a:xfrm>
          <a:off x="8826094" y="2049962"/>
          <a:ext cx="3146326" cy="1318741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Απόρριψη από συνομηλίκους</a:t>
          </a:r>
        </a:p>
      </dsp:txBody>
      <dsp:txXfrm>
        <a:off x="8864719" y="2088587"/>
        <a:ext cx="3069076" cy="12414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4DCFE-16AB-4FD9-9746-49217A7F6EFB}">
      <dsp:nvSpPr>
        <dsp:cNvPr id="0" name=""/>
        <dsp:cNvSpPr/>
      </dsp:nvSpPr>
      <dsp:spPr>
        <a:xfrm>
          <a:off x="13954" y="1630731"/>
          <a:ext cx="3478677" cy="2157203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400" kern="120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Μειωμένη ικανότητα εσωτερίκευσης κανόνων, συλλογισμού αιτίου-αποτελέσματος &amp; αναστολής αντιδράσεων</a:t>
          </a:r>
          <a:endParaRPr lang="el-G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7136" y="1693913"/>
        <a:ext cx="3352313" cy="2030839"/>
      </dsp:txXfrm>
    </dsp:sp>
    <dsp:sp modelId="{140A40FE-AE8C-4209-A301-CF7470176CA1}">
      <dsp:nvSpPr>
        <dsp:cNvPr id="0" name=""/>
        <dsp:cNvSpPr/>
      </dsp:nvSpPr>
      <dsp:spPr>
        <a:xfrm>
          <a:off x="3596276" y="2341836"/>
          <a:ext cx="949201" cy="751281"/>
        </a:xfrm>
        <a:prstGeom prst="rightArrow">
          <a:avLst>
            <a:gd name="adj1" fmla="val 60000"/>
            <a:gd name="adj2" fmla="val 50000"/>
          </a:avLst>
        </a:prstGeom>
        <a:solidFill>
          <a:srgbClr val="CC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200" kern="1200"/>
        </a:p>
      </dsp:txBody>
      <dsp:txXfrm>
        <a:off x="3596276" y="2492092"/>
        <a:ext cx="723817" cy="450769"/>
      </dsp:txXfrm>
    </dsp:sp>
    <dsp:sp modelId="{0D277AEF-D99E-4211-96D7-17F900B701B9}">
      <dsp:nvSpPr>
        <dsp:cNvPr id="0" name=""/>
        <dsp:cNvSpPr/>
      </dsp:nvSpPr>
      <dsp:spPr>
        <a:xfrm>
          <a:off x="4704376" y="2210757"/>
          <a:ext cx="3029362" cy="997152"/>
        </a:xfrm>
        <a:prstGeom prst="roundRect">
          <a:avLst>
            <a:gd name="adj" fmla="val 10000"/>
          </a:avLst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Επιθετικότητα – Αντικοινωνική συμπεριφορά</a:t>
          </a:r>
        </a:p>
      </dsp:txBody>
      <dsp:txXfrm>
        <a:off x="4733582" y="2239963"/>
        <a:ext cx="2970950" cy="938740"/>
      </dsp:txXfrm>
    </dsp:sp>
    <dsp:sp modelId="{7DAB6175-18DE-44C6-8037-7A553102CDD9}">
      <dsp:nvSpPr>
        <dsp:cNvPr id="0" name=""/>
        <dsp:cNvSpPr/>
      </dsp:nvSpPr>
      <dsp:spPr>
        <a:xfrm>
          <a:off x="7808997" y="2419932"/>
          <a:ext cx="1115884" cy="751281"/>
        </a:xfrm>
        <a:prstGeom prst="rightArrow">
          <a:avLst>
            <a:gd name="adj1" fmla="val 60000"/>
            <a:gd name="adj2" fmla="val 50000"/>
          </a:avLst>
        </a:prstGeom>
        <a:solidFill>
          <a:srgbClr val="CC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200" kern="1200"/>
        </a:p>
      </dsp:txBody>
      <dsp:txXfrm>
        <a:off x="7808997" y="2570188"/>
        <a:ext cx="890500" cy="450769"/>
      </dsp:txXfrm>
    </dsp:sp>
    <dsp:sp modelId="{AF0655FC-2B36-4E91-A6B4-BCE6D08764D1}">
      <dsp:nvSpPr>
        <dsp:cNvPr id="0" name=""/>
        <dsp:cNvSpPr/>
      </dsp:nvSpPr>
      <dsp:spPr>
        <a:xfrm>
          <a:off x="8945484" y="2120729"/>
          <a:ext cx="3029362" cy="1177207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Ερμηνεύεται ως σκόπιμη και το παιδί τιμωρείται</a:t>
          </a:r>
        </a:p>
      </dsp:txBody>
      <dsp:txXfrm>
        <a:off x="8979963" y="2155208"/>
        <a:ext cx="2960404" cy="110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D2C7-6334-41D9-B383-77947162D4BD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A1457-FAA1-4511-8403-0C5EAC857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46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4AFD23-0347-40A0-BFB3-4D43ADD2B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240B94B-8052-4DD5-BE91-9106FF42B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B77B71-92C1-4F3A-8F36-31E3775E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7B9937-9CC3-4660-8B40-A79A5336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0CE43D-794D-486E-BDB7-60F4CB84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05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33356D-BF87-4B76-ACFC-C0F29853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52BE018-1568-4D5B-AD9D-347EA596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BF666F-122C-4CDB-8A5C-C5F69C7B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3141E2-EC8A-4C0C-BECC-86FDC8CE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EC48DA-9850-4781-B2CD-4DC3DA87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37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0D6A501-6CA5-49DE-A6FB-641BCF699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3FA9107-249F-4659-BAF4-59DE08EA4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0E55A5-3FCF-4276-A882-9155C91E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87EDA0-68D4-401C-A23C-244AA1F4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528C91-761B-4DE3-8DAE-32C7449F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44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9D8E85-D5AF-4961-8617-E234DE6E19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DEA380-B60D-4510-8001-3315BA6EA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FAD45D-D83A-4E9B-9010-ACD396130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273E8-ADC7-4E55-877A-0CB9F56D62A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77393289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3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4433" y="326262"/>
            <a:ext cx="8789035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7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42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0B8283-CEB7-43A0-ADB2-D41D68EB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9D23EB-61BF-4B0B-A0B4-5E19B8D42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DF905A-8A55-4E3E-96FA-1000AE26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B008D6-0E35-465E-A8A7-7ECF1B9D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1BE182-5AEC-4AAF-91BB-44CA3913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07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9AC37F-6AA7-4D6C-A9CE-3136CE84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9138FA-0002-4A9A-B79E-13A7DD512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BB276E-7F6C-458A-BA01-3699259C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13A589-38FD-4303-8C14-4FAEB3FB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5492F9-1052-46A5-9F37-8A7A7164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174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44E7EE-082A-4E44-98FB-BF482C1E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4F27E3-B45B-4E9B-9E21-90329B24A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D9DADD-47C9-41BA-945D-5EE48B76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A6F1E6-95D9-43AE-940E-43EC1A1B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CF698C-C271-4BBC-8ED5-BFFF9027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4AE4A2F-A003-41C0-8857-43628E88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59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53EE8F-783B-4A79-93CD-4379C34C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8A3300-CB28-4FBA-81E7-1DEFFEA1B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AC05AA0-1C83-49BB-9D0F-64523846D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E949D0C-9D8B-4EC4-9FC1-AB021CA52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6D7C106-E5A7-48AE-9C54-2C6AA71CA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498A26E-2EB1-4158-BA08-CF1814E2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E4D7499-43E6-4EC8-B85B-B53B0214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39118FB-06CF-4878-A48C-1381AF32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66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EF9AC5-CCC9-46DF-B0E3-0B8EE2E1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3F8958A-B05B-47A1-82BD-8BAF2420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EFAAB9F-0F28-4D81-817B-20E92B0F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76BAF9E-6DA3-420E-A17A-879ADFC5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49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FB26DA9-C67A-4EE5-BEE9-843AE958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C9BA8D0-9550-426C-BD75-5CEE8F16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793A3E-A224-4292-BFFE-AC3410B0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0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97B773-4B70-46E0-9FC1-1D037593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367685-4D88-48FF-915C-B0C8071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3B3BE7-FA1B-4E76-96B1-A8A242C59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53DACE7-D4D1-4189-A60F-60B2FFAA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BC552B-4F65-4CD0-A511-8FC52B78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E29947-3470-4F21-A51D-CFE7A64A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320311-5D8F-4B28-AE7B-AFAB5F21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8E46AC-6B56-4DE1-A400-77CA2F5DE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B329934-4127-4BD9-B788-A0C02550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E1C5102-89CB-459F-A568-49741877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7B59C6-8884-4B9C-AC01-08C1FE07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277E1A-5B37-4DA6-AE79-47CFC15E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75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664CB3A-6D6B-4F3A-A993-7A00A0A8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E7D4D9-E54C-4915-8CD4-D9EC5BA5B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856B74-E69C-4C7E-A443-0691CCC47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ADB5-BAEA-4920-93DA-C87A3977F2C2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93F703-F685-436A-B2E3-8E7B64A6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5BC855-92FE-4720-AFC3-412ED52C5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72F0-0F22-44C9-8B94-965E9960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32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1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E670CDE-CBEB-4FFE-BEB3-995AEA81B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2" r="1" b="593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EAD1431-F45B-4CE9-A534-A12E356A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57" y="439307"/>
            <a:ext cx="6885569" cy="10332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ΜΕΘΟΔΟΙ ΑΞΙΟΛΟΓΗΣΗΣ ΤΗΣ ΣΥΜΠΕΡΙΦΟΡΑΣ</a:t>
            </a:r>
            <a:endParaRPr lang="el-GR" sz="28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B7EFC1-8A0C-4373-AD24-DE854A81F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590671"/>
            <a:ext cx="7061442" cy="452512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l-GR" altLang="el-GR" sz="2400" dirty="0">
                <a:cs typeface="Arial" pitchFamily="34" charset="0"/>
              </a:rPr>
              <a:t>Κλινική συνέντευξη: ανοιχτή ή δομημένη</a:t>
            </a:r>
          </a:p>
          <a:p>
            <a:pPr algn="just">
              <a:defRPr/>
            </a:pPr>
            <a:r>
              <a:rPr lang="el-GR" altLang="el-GR" sz="2400" dirty="0">
                <a:cs typeface="Arial" pitchFamily="34" charset="0"/>
              </a:rPr>
              <a:t>Ψυχομετρικές δοκιμασίες: π.χ. νοημοσύνης, σχολικής επίδοσης, προβολικές, </a:t>
            </a:r>
            <a:r>
              <a:rPr lang="el-GR" altLang="el-GR" sz="2400" dirty="0" err="1">
                <a:cs typeface="Arial" pitchFamily="34" charset="0"/>
              </a:rPr>
              <a:t>νευροψυχολογικές</a:t>
            </a:r>
            <a:r>
              <a:rPr lang="el-GR" altLang="el-GR" sz="2400" dirty="0">
                <a:cs typeface="Arial" pitchFamily="34" charset="0"/>
              </a:rPr>
              <a:t>. Η επίδοση  του</a:t>
            </a:r>
            <a:r>
              <a:rPr lang="en-US" altLang="el-GR" sz="2400" dirty="0">
                <a:cs typeface="Arial" pitchFamily="34" charset="0"/>
              </a:rPr>
              <a:t> </a:t>
            </a:r>
            <a:r>
              <a:rPr lang="el-GR" altLang="el-GR" sz="2400" dirty="0">
                <a:cs typeface="Arial" pitchFamily="34" charset="0"/>
              </a:rPr>
              <a:t>παιδιού δεν αντανακλά πάντα τις ικανότητές του.</a:t>
            </a:r>
          </a:p>
          <a:p>
            <a:pPr algn="just">
              <a:defRPr/>
            </a:pPr>
            <a:r>
              <a:rPr lang="el-GR" altLang="el-GR" sz="2400" dirty="0">
                <a:cs typeface="Arial" pitchFamily="34" charset="0"/>
              </a:rPr>
              <a:t>Παρατήρηση και καταγραφή συμπεριφορών – ‘στόχων’. </a:t>
            </a:r>
          </a:p>
          <a:p>
            <a:pPr algn="just">
              <a:defRPr/>
            </a:pPr>
            <a:r>
              <a:rPr lang="el-GR" altLang="el-GR" sz="2400" dirty="0">
                <a:cs typeface="Arial" pitchFamily="34" charset="0"/>
              </a:rPr>
              <a:t>Ερωτηματολόγια αξιολόγησης της παιδικής  συμπεριφοράς που συμπληρώνονται από γονείς, εκπαιδευτικούς ή το ίδιο το παιδί: π.χ. Λίστα Ελέγχου Παιδικής Συμπεριφοράς (</a:t>
            </a:r>
            <a:r>
              <a:rPr lang="en-US" altLang="el-GR" sz="2400" dirty="0">
                <a:cs typeface="Arial" pitchFamily="34" charset="0"/>
              </a:rPr>
              <a:t>Child</a:t>
            </a:r>
            <a:r>
              <a:rPr lang="el-GR" altLang="el-GR" sz="2400" dirty="0">
                <a:cs typeface="Arial" pitchFamily="34" charset="0"/>
              </a:rPr>
              <a:t> </a:t>
            </a:r>
            <a:r>
              <a:rPr lang="en-US" altLang="el-GR" sz="2400" dirty="0">
                <a:cs typeface="Arial" pitchFamily="34" charset="0"/>
              </a:rPr>
              <a:t>Behavior Checklist</a:t>
            </a:r>
            <a:r>
              <a:rPr lang="el-GR" altLang="el-GR" sz="2400" dirty="0">
                <a:cs typeface="Arial" pitchFamily="34" charset="0"/>
              </a:rPr>
              <a:t>, </a:t>
            </a:r>
            <a:r>
              <a:rPr lang="en-US" altLang="el-GR" sz="2400" dirty="0">
                <a:cs typeface="Arial" pitchFamily="34" charset="0"/>
              </a:rPr>
              <a:t>CBCL</a:t>
            </a:r>
            <a:r>
              <a:rPr lang="el-GR" altLang="el-GR" sz="2400" dirty="0">
                <a:cs typeface="Arial" pitchFamily="34" charset="0"/>
              </a:rPr>
              <a:t>) (</a:t>
            </a:r>
            <a:r>
              <a:rPr lang="en-US" altLang="el-GR" sz="2400" dirty="0">
                <a:cs typeface="Arial" pitchFamily="34" charset="0"/>
              </a:rPr>
              <a:t>Achenbach</a:t>
            </a:r>
            <a:r>
              <a:rPr lang="el-GR" altLang="el-GR" sz="2400" dirty="0">
                <a:cs typeface="Arial" pitchFamily="34" charset="0"/>
              </a:rPr>
              <a:t>, 1995).</a:t>
            </a:r>
            <a:r>
              <a:rPr lang="en-US" altLang="el-GR" sz="2400" dirty="0"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l-GR" sz="2000" dirty="0"/>
          </a:p>
        </p:txBody>
      </p:sp>
      <p:pic>
        <p:nvPicPr>
          <p:cNvPr id="1028" name="Picture 4" descr="Wechsler Preschool &amp; Primary Scale of Intelligence">
            <a:extLst>
              <a:ext uri="{FF2B5EF4-FFF2-40B4-BE49-F238E27FC236}">
                <a16:creationId xmlns:a16="http://schemas.microsoft.com/office/drawing/2014/main" id="{A20E7C03-BF74-457C-9E1E-47F508FF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51" y="439307"/>
            <a:ext cx="4042409" cy="20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ild Behaviour Checklist Pdf - Fill Online, Printable, Fillable ...">
            <a:extLst>
              <a:ext uri="{FF2B5EF4-FFF2-40B4-BE49-F238E27FC236}">
                <a16:creationId xmlns:a16="http://schemas.microsoft.com/office/drawing/2014/main" id="{0166CB11-E1EB-46BD-AFDC-25F38E09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4976" y="2828925"/>
            <a:ext cx="2551559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2C5242-B66F-43B8-837A-8BAC06B6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8" y="234642"/>
            <a:ext cx="11716324" cy="54276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ΣΥΣΤΗΜΑΤΑ ΤΑΞΙΝΟΜΗΣΗΣ </a:t>
            </a:r>
            <a:endParaRPr lang="el-GR" sz="28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B54F15-AC7E-462C-9C85-F77CF0EC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38" y="872413"/>
            <a:ext cx="11799263" cy="48277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0000CC"/>
              </a:buClr>
              <a:buNone/>
              <a:defRPr/>
            </a:pPr>
            <a:r>
              <a:rPr lang="el-GR" altLang="el-GR" sz="2400" b="1" dirty="0">
                <a:solidFill>
                  <a:srgbClr val="0000CC"/>
                </a:solidFill>
                <a:cs typeface="Arial" pitchFamily="34" charset="0"/>
              </a:rPr>
              <a:t>Κατηγορικά</a:t>
            </a:r>
          </a:p>
          <a:p>
            <a:pPr algn="just">
              <a:lnSpc>
                <a:spcPct val="100000"/>
              </a:lnSpc>
              <a:buClr>
                <a:srgbClr val="0000CC"/>
              </a:buClr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Όλα τα άτομα που εντάσσονται με μια κατηγορία παρουσιάζουν παρόμοια κλινική εικόνα ως προς ένα συγκεκριμένο χαρακτηριστικό. </a:t>
            </a:r>
          </a:p>
          <a:p>
            <a:pPr algn="just">
              <a:lnSpc>
                <a:spcPct val="100000"/>
              </a:lnSpc>
              <a:buClr>
                <a:srgbClr val="0000CC"/>
              </a:buClr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Ένα άτομο </a:t>
            </a:r>
            <a:r>
              <a:rPr lang="el-GR" altLang="el-GR" sz="2400" b="1" dirty="0">
                <a:solidFill>
                  <a:srgbClr val="000000"/>
                </a:solidFill>
                <a:cs typeface="Arial" pitchFamily="34" charset="0"/>
              </a:rPr>
              <a:t>ΕΙΤΕ</a:t>
            </a: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 ανήκει </a:t>
            </a:r>
            <a:r>
              <a:rPr lang="el-GR" altLang="el-GR" sz="2400" b="1" dirty="0">
                <a:solidFill>
                  <a:srgbClr val="000000"/>
                </a:solidFill>
                <a:cs typeface="Arial" pitchFamily="34" charset="0"/>
              </a:rPr>
              <a:t>ΕΙΤΕ ΟΧΙ </a:t>
            </a: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σε μια συγκεκριμένη κατηγορία. </a:t>
            </a:r>
          </a:p>
          <a:p>
            <a:pPr algn="just">
              <a:lnSpc>
                <a:spcPct val="100000"/>
              </a:lnSpc>
              <a:buClr>
                <a:srgbClr val="0000CC"/>
              </a:buClr>
              <a:defRPr/>
            </a:pPr>
            <a:r>
              <a:rPr lang="en-US" altLang="el-GR" sz="2400" dirty="0">
                <a:solidFill>
                  <a:srgbClr val="000000"/>
                </a:solidFill>
                <a:cs typeface="Arial" pitchFamily="34" charset="0"/>
              </a:rPr>
              <a:t>DSM, ICD</a:t>
            </a:r>
            <a:endParaRPr lang="el-GR" altLang="el-GR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Clr>
                <a:srgbClr val="0000CC"/>
              </a:buClr>
              <a:buNone/>
              <a:defRPr/>
            </a:pPr>
            <a:r>
              <a:rPr lang="el-GR" altLang="el-GR" sz="2400" b="1" dirty="0">
                <a:solidFill>
                  <a:srgbClr val="0000CC"/>
                </a:solidFill>
                <a:cs typeface="Arial" pitchFamily="34" charset="0"/>
              </a:rPr>
              <a:t>Παραγοντικά</a:t>
            </a:r>
          </a:p>
          <a:p>
            <a:pPr algn="just">
              <a:lnSpc>
                <a:spcPct val="100000"/>
              </a:lnSpc>
              <a:buClr>
                <a:srgbClr val="0000CC"/>
              </a:buClr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Όλα τα άτομα τοποθετούνται σε προκαθορισμένες διαστάσεις. </a:t>
            </a:r>
          </a:p>
          <a:p>
            <a:pPr algn="just">
              <a:lnSpc>
                <a:spcPct val="100000"/>
              </a:lnSpc>
              <a:buClr>
                <a:srgbClr val="0000CC"/>
              </a:buClr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Ένα άτομο μπορεί να παρουσιάζει ένα χαρακτηριστικό </a:t>
            </a:r>
            <a:r>
              <a:rPr lang="el-GR" altLang="el-GR" sz="2400" b="1" dirty="0">
                <a:solidFill>
                  <a:srgbClr val="000000"/>
                </a:solidFill>
                <a:cs typeface="Arial" pitchFamily="34" charset="0"/>
              </a:rPr>
              <a:t>ΠΕΡΙΣΣΟΤΕΡΟ</a:t>
            </a: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 ή </a:t>
            </a:r>
            <a:r>
              <a:rPr lang="el-GR" altLang="el-GR" sz="2400" b="1" dirty="0">
                <a:solidFill>
                  <a:srgbClr val="000000"/>
                </a:solidFill>
                <a:cs typeface="Arial" pitchFamily="34" charset="0"/>
              </a:rPr>
              <a:t>ΛΙΓΟΤΕΡΟ</a:t>
            </a:r>
          </a:p>
          <a:p>
            <a:pPr algn="just">
              <a:lnSpc>
                <a:spcPct val="100000"/>
              </a:lnSpc>
              <a:buClr>
                <a:srgbClr val="0000CC"/>
              </a:buClr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Η ψυχοπαθολογία ορίζεται σε ένα συνεχές (φάσμα). </a:t>
            </a:r>
          </a:p>
          <a:p>
            <a:pPr marL="0" indent="0" algn="just">
              <a:lnSpc>
                <a:spcPct val="100000"/>
              </a:lnSpc>
              <a:buClr>
                <a:srgbClr val="0000CC"/>
              </a:buClr>
              <a:buNone/>
              <a:defRPr/>
            </a:pPr>
            <a:endParaRPr lang="el-GR" altLang="el-GR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Clr>
                <a:srgbClr val="0000CC"/>
              </a:buClr>
              <a:buNone/>
              <a:defRPr/>
            </a:pPr>
            <a:endParaRPr lang="el-GR" altLang="el-GR" sz="2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802A8E-300E-4CC5-AF22-141A68EB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803" y="249258"/>
            <a:ext cx="7285278" cy="1865857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b">
            <a:normAutofit fontScale="90000"/>
          </a:bodyPr>
          <a:lstStyle/>
          <a:p>
            <a:pPr algn="ctr">
              <a:defRPr/>
            </a:pPr>
            <a:br>
              <a:rPr lang="en-US" altLang="el-GR" sz="2100" b="1" dirty="0">
                <a:latin typeface="+mn-lt"/>
                <a:cs typeface="Arial" pitchFamily="34" charset="0"/>
              </a:rPr>
            </a:br>
            <a:br>
              <a:rPr lang="en-US" altLang="el-GR" sz="2100" b="1" dirty="0">
                <a:latin typeface="+mn-lt"/>
                <a:cs typeface="Arial" pitchFamily="34" charset="0"/>
              </a:rPr>
            </a:br>
            <a:br>
              <a:rPr lang="en-US" altLang="el-GR" sz="2100" b="1" dirty="0">
                <a:latin typeface="+mn-lt"/>
                <a:cs typeface="Arial" pitchFamily="34" charset="0"/>
              </a:rPr>
            </a:br>
            <a:br>
              <a:rPr lang="en-US" altLang="el-GR" sz="2100" b="1" dirty="0">
                <a:latin typeface="+mn-lt"/>
                <a:cs typeface="Arial" pitchFamily="34" charset="0"/>
              </a:rPr>
            </a:br>
            <a:br>
              <a:rPr lang="en-US" altLang="el-GR" sz="2100" b="1" dirty="0">
                <a:latin typeface="+mn-lt"/>
                <a:cs typeface="Arial" pitchFamily="34" charset="0"/>
              </a:rPr>
            </a:br>
            <a:br>
              <a:rPr lang="en-US" altLang="el-GR" sz="2100" b="1" dirty="0">
                <a:latin typeface="+mn-lt"/>
                <a:cs typeface="Arial" pitchFamily="34" charset="0"/>
              </a:rPr>
            </a:br>
            <a:br>
              <a:rPr lang="en-US" altLang="el-GR" sz="2100" b="1" dirty="0">
                <a:latin typeface="+mn-lt"/>
                <a:cs typeface="Arial" pitchFamily="34" charset="0"/>
              </a:rPr>
            </a:br>
            <a:r>
              <a:rPr lang="el-GR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Διαγνωστικό και Στατιστικό Εγχειρίδιο των Ψυχικών</a:t>
            </a:r>
            <a:r>
              <a:rPr lang="en-US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l-GR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Διαταραχών </a:t>
            </a:r>
            <a:br>
              <a:rPr lang="en-US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(Diagnostic and Statistical Manual of Mental Disorders - DSM)</a:t>
            </a:r>
            <a:br>
              <a:rPr lang="en-US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endParaRPr lang="el-GR" sz="27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0D035E-9BFA-4DC9-9454-D7BD40317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803" y="2284020"/>
            <a:ext cx="7202150" cy="4413661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l-GR" altLang="el-GR" sz="2400" dirty="0">
                <a:cs typeface="Arial" pitchFamily="34" charset="0"/>
              </a:rPr>
              <a:t>Η.Π.Α., Αμερικανικός Ψυχιατρικός Σύλλογος, 1952</a:t>
            </a:r>
            <a:endParaRPr lang="en-US" altLang="el-GR" sz="2400" dirty="0"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l-GR" altLang="el-GR" sz="2400" dirty="0">
                <a:cs typeface="Arial" pitchFamily="34" charset="0"/>
              </a:rPr>
              <a:t>Ψυχοβιολογική προσέγγιση, </a:t>
            </a:r>
            <a:r>
              <a:rPr lang="en-US" altLang="el-GR" sz="2400" dirty="0">
                <a:cs typeface="Arial" pitchFamily="34" charset="0"/>
              </a:rPr>
              <a:t>Adolph Meyer</a:t>
            </a:r>
            <a:r>
              <a:rPr lang="el-GR" altLang="el-GR" sz="2400" dirty="0">
                <a:cs typeface="Arial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l-GR" altLang="el-GR" sz="2400" dirty="0">
                <a:cs typeface="Arial" pitchFamily="34" charset="0"/>
              </a:rPr>
              <a:t>Επανεκδόσεις</a:t>
            </a:r>
            <a:r>
              <a:rPr lang="en-US" altLang="el-GR" sz="2400" dirty="0">
                <a:cs typeface="Arial" pitchFamily="34" charset="0"/>
              </a:rPr>
              <a:t>: 1994, 2000, 2013</a:t>
            </a:r>
            <a:r>
              <a:rPr lang="el-GR" altLang="el-GR" sz="2400" dirty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l-GR" altLang="el-GR" sz="2400" dirty="0">
                <a:cs typeface="Arial" pitchFamily="34" charset="0"/>
              </a:rPr>
              <a:t>Αξιολόγηση σε 5 άξονες: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Arial" pitchFamily="34" charset="0"/>
              </a:rPr>
              <a:t>Κλινικές διαταραχές </a:t>
            </a:r>
            <a:endParaRPr lang="en-US" altLang="el-GR" sz="2400" dirty="0"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Arial" pitchFamily="34" charset="0"/>
              </a:rPr>
              <a:t>Διαταραχές προσωπικότητας και νοητική υστέρηση </a:t>
            </a:r>
            <a:endParaRPr lang="en-US" altLang="el-GR" sz="2400" dirty="0"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Arial" pitchFamily="34" charset="0"/>
              </a:rPr>
              <a:t>Γενικά ιατρικά προβλήματα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Arial" pitchFamily="34" charset="0"/>
              </a:rPr>
              <a:t>Ψυχοκοινωνικά και περιβαλλοντικά προβλήματα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Arial" pitchFamily="34" charset="0"/>
              </a:rPr>
              <a:t>Συνολική αξιολόγηση της λειτουργικότητας </a:t>
            </a:r>
          </a:p>
          <a:p>
            <a:pPr>
              <a:defRPr/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Εικόνα που περιέχει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9E76BF50-1A15-434D-91E4-6CF8FE1FC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r="-1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03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802A8E-300E-4CC5-AF22-141A68EB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3" y="283678"/>
            <a:ext cx="7204344" cy="1542434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b">
            <a:normAutofit fontScale="90000"/>
          </a:bodyPr>
          <a:lstStyle/>
          <a:p>
            <a:pPr algn="ctr">
              <a:defRPr/>
            </a:pPr>
            <a:br>
              <a:rPr lang="en-US" altLang="el-GR" sz="1100" b="1" dirty="0">
                <a:latin typeface="+mn-lt"/>
                <a:cs typeface="Arial" pitchFamily="34" charset="0"/>
              </a:rPr>
            </a:br>
            <a:br>
              <a:rPr lang="en-US" altLang="el-GR" sz="11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br>
              <a:rPr lang="en-US" altLang="el-GR" sz="2700" b="1" dirty="0">
                <a:latin typeface="+mn-lt"/>
                <a:cs typeface="Arial" pitchFamily="34" charset="0"/>
              </a:rPr>
            </a:br>
            <a:r>
              <a:rPr lang="el-GR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Διεθνής Ταξινόμηση των Διαταραχών </a:t>
            </a:r>
            <a:br>
              <a:rPr lang="el-GR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(International Classification of Disorders – ICD)</a:t>
            </a:r>
            <a:br>
              <a:rPr lang="en-US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br>
              <a:rPr lang="en-US" altLang="el-GR" sz="27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endParaRPr lang="el-GR" sz="27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0D035E-9BFA-4DC9-9454-D7BD40317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107796" cy="37854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>
                <a:cs typeface="Arial" pitchFamily="34" charset="0"/>
              </a:rPr>
              <a:t>Παρίσι, </a:t>
            </a:r>
            <a:r>
              <a:rPr lang="en-US" altLang="el-GR" sz="2400" dirty="0">
                <a:cs typeface="Arial" pitchFamily="34" charset="0"/>
              </a:rPr>
              <a:t>Jacque Bertillon</a:t>
            </a:r>
            <a:r>
              <a:rPr lang="el-GR" altLang="el-GR" sz="2400" dirty="0">
                <a:cs typeface="Arial" pitchFamily="34" charset="0"/>
              </a:rPr>
              <a:t>, 1</a:t>
            </a:r>
            <a:r>
              <a:rPr lang="en-US" altLang="el-GR" sz="2400" dirty="0">
                <a:cs typeface="Arial" pitchFamily="34" charset="0"/>
              </a:rPr>
              <a:t>893</a:t>
            </a:r>
            <a:endParaRPr lang="el-GR" altLang="el-GR" sz="2400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el-GR" altLang="el-GR" sz="2400" dirty="0">
                <a:cs typeface="Arial" pitchFamily="34" charset="0"/>
              </a:rPr>
              <a:t>Παγκόσμιος Οργανισμός Υγείας </a:t>
            </a:r>
            <a:endParaRPr lang="en-US" altLang="el-GR" sz="2400" dirty="0">
              <a:cs typeface="Arial" pitchFamily="34" charset="0"/>
            </a:endParaRPr>
          </a:p>
          <a:p>
            <a:pPr>
              <a:defRPr/>
            </a:pPr>
            <a:r>
              <a:rPr lang="el-GR" sz="2400" dirty="0">
                <a:cs typeface="Arial" pitchFamily="34" charset="0"/>
              </a:rPr>
              <a:t>Τελευταία έκδοση 2018</a:t>
            </a:r>
            <a:r>
              <a:rPr lang="en-US" sz="2400" dirty="0">
                <a:cs typeface="Arial" pitchFamily="34" charset="0"/>
              </a:rPr>
              <a:t> (</a:t>
            </a:r>
            <a:r>
              <a:rPr lang="el-GR" sz="2400" dirty="0">
                <a:cs typeface="Arial" pitchFamily="34" charset="0"/>
              </a:rPr>
              <a:t>θα αρχίσει να χρησιμοποιείται επίσημα από το 2022)</a:t>
            </a:r>
            <a:r>
              <a:rPr lang="en-US" sz="2400" dirty="0"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l-GR" sz="2400" dirty="0">
                <a:cs typeface="Arial" pitchFamily="34" charset="0"/>
              </a:rPr>
              <a:t>Ελεύθερη πρόσβαση στο διαδίκτυο</a:t>
            </a:r>
          </a:p>
          <a:p>
            <a:pPr>
              <a:defRPr/>
            </a:pPr>
            <a:r>
              <a:rPr lang="el-GR" sz="2400" dirty="0">
                <a:cs typeface="Arial" pitchFamily="34" charset="0"/>
              </a:rPr>
              <a:t>Μετάφραση σε πολλές γλώσσες </a:t>
            </a:r>
          </a:p>
          <a:p>
            <a:pPr>
              <a:defRPr/>
            </a:pPr>
            <a:r>
              <a:rPr lang="el-GR" sz="2400" dirty="0">
                <a:cs typeface="Arial" pitchFamily="34" charset="0"/>
              </a:rPr>
              <a:t>Δεν αφορά μόνον τις ψυχικές διαταραχές </a:t>
            </a:r>
          </a:p>
        </p:txBody>
      </p:sp>
      <p:pic>
        <p:nvPicPr>
          <p:cNvPr id="5122" name="Picture 2" descr="An International Study Compares the ICD-11 and ICD-10 - Eating ...">
            <a:extLst>
              <a:ext uri="{FF2B5EF4-FFF2-40B4-BE49-F238E27FC236}">
                <a16:creationId xmlns:a16="http://schemas.microsoft.com/office/drawing/2014/main" id="{D19D8884-B0A3-421E-A659-87F0E272E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19655"/>
          <a:stretch/>
        </p:blipFill>
        <p:spPr bwMode="auto">
          <a:xfrm>
            <a:off x="1" y="147485"/>
            <a:ext cx="4754344" cy="69598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91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7061982-A72D-4D4A-85FA-22343925B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5101"/>
            <a:ext cx="11849100" cy="576263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 eaLnBrk="1" hangingPunct="1"/>
            <a:r>
              <a:rPr lang="el-GR" altLang="el-GR" sz="2800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ΣΥΣΤΗΜΑΤΑ ΠΑΡΑΓΟΝΤΙΚΗΣ ΤΑΞΙΝΟΜΗΣΗΣ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B069791-F866-4BDB-9747-20CACA86A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399" y="898525"/>
            <a:ext cx="11849099" cy="568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Προκύπτουν από εμπειρικά δεδομένα που αφορούν στη σύγκριση μεταξύ φυσιολογικών και κλινικών πληθυσμών.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Περιγράφουν σύνολα συμπτωμάτων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l-GR" altLang="el-GR" sz="2400" u="sng" dirty="0">
                <a:solidFill>
                  <a:srgbClr val="000000"/>
                </a:solidFill>
                <a:cs typeface="Arial" panose="020B0604020202020204" pitchFamily="34" charset="0"/>
              </a:rPr>
              <a:t>Πλεονεκτήματα</a:t>
            </a: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Ερμηνεύουν τη </a:t>
            </a:r>
            <a:r>
              <a:rPr lang="el-GR" altLang="el-GR" sz="2400" dirty="0" err="1">
                <a:solidFill>
                  <a:srgbClr val="000000"/>
                </a:solidFill>
                <a:cs typeface="Arial" panose="020B0604020202020204" pitchFamily="34" charset="0"/>
              </a:rPr>
              <a:t>συννοσηρότητα</a:t>
            </a: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Λαμβάνουν υπόψη την ηλικία των παιδιών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Χρησιμοποιούν πολλές πηγές πληροφόρησης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l-GR" altLang="el-GR" sz="2400" u="sng" dirty="0">
                <a:solidFill>
                  <a:srgbClr val="000000"/>
                </a:solidFill>
                <a:cs typeface="Arial" panose="020B0604020202020204" pitchFamily="34" charset="0"/>
              </a:rPr>
              <a:t>Μειονεκτήματα</a:t>
            </a: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Δεν είναι καθολικά αποδεκτά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Δύσκολο να βρεθεί μέση τιμή στις διαφορετικές πηγές πληροφόρησης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Έντονο στοιχείο υποκειμενισμού </a:t>
            </a:r>
          </a:p>
        </p:txBody>
      </p:sp>
    </p:spTree>
    <p:extLst>
      <p:ext uri="{BB962C8B-B14F-4D97-AF65-F5344CB8AC3E}">
        <p14:creationId xmlns:p14="http://schemas.microsoft.com/office/powerpoint/2010/main" val="122964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99863-D021-48F3-B96D-286FFC7C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169182"/>
            <a:ext cx="11804780" cy="577267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l-GR" altLang="el-GR" sz="2800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ΠΑΡΑΔΕΙΓΜΑΤΑ ΠΡΟΦΙΛ ΛΕΠΣ </a:t>
            </a:r>
            <a:endParaRPr lang="el-GR" sz="2800" dirty="0">
              <a:latin typeface="+mn-lt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B4853832-4E2E-4FC0-B73B-E576257CD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462049"/>
              </p:ext>
            </p:extLst>
          </p:nvPr>
        </p:nvGraphicFramePr>
        <p:xfrm>
          <a:off x="203718" y="1050373"/>
          <a:ext cx="730194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42F5A323-84B0-4080-8299-B4B0FBA14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30536"/>
              </p:ext>
            </p:extLst>
          </p:nvPr>
        </p:nvGraphicFramePr>
        <p:xfrm>
          <a:off x="6980582" y="10503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376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FA01518B-C141-4AB3-9509-CF073422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8" y="215001"/>
            <a:ext cx="11941791" cy="672104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ΝΕΥΡΟΑΝΑΠΤΥΞΙΑΚΕΣ ΔΙΑΤΑΡΑΧΕΣ</a:t>
            </a: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F0B6DE1C-722D-4399-BB9A-BA439056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78" y="887105"/>
            <a:ext cx="5861097" cy="82391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</a:rPr>
              <a:t>DSM-5</a:t>
            </a:r>
            <a:endParaRPr lang="el-GR" sz="2800" dirty="0">
              <a:solidFill>
                <a:srgbClr val="0000CC"/>
              </a:solidFill>
            </a:endParaRP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3B2E2A54-9C79-49C9-87B7-63D5CA014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479" y="1711017"/>
            <a:ext cx="5851834" cy="4931982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2400" dirty="0"/>
              <a:t>Διαταραχή Αυτιστικού Φάσματος</a:t>
            </a:r>
          </a:p>
          <a:p>
            <a:r>
              <a:rPr lang="el-GR" sz="2400" dirty="0"/>
              <a:t>Διαταραχή Ελλειμματικής Προσοχής – </a:t>
            </a:r>
            <a:r>
              <a:rPr lang="el-GR" sz="2400" dirty="0" err="1"/>
              <a:t>Υπερκινητικότητα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/>
              <a:t>Διαταραχές Επικοινωνίας 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Αναπτυξιακή Διαταραχή Συντονισμού</a:t>
            </a:r>
          </a:p>
          <a:p>
            <a:r>
              <a:rPr lang="el-GR" sz="2400" dirty="0"/>
              <a:t>Ειδική Μαθησιακή Διαταραχή</a:t>
            </a:r>
            <a:endParaRPr lang="en-US" sz="2400" dirty="0"/>
          </a:p>
          <a:p>
            <a:r>
              <a:rPr lang="el-GR" sz="2400" dirty="0"/>
              <a:t>Νοητική Αναπηρία</a:t>
            </a:r>
          </a:p>
          <a:p>
            <a:endParaRPr lang="el-GR" sz="2400" dirty="0"/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864E7CF5-0B40-455A-B4EA-66F8149F6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699" y="887105"/>
            <a:ext cx="5861096" cy="823912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</a:rPr>
              <a:t>ICD-11</a:t>
            </a:r>
            <a:endParaRPr lang="el-GR" sz="2800" dirty="0">
              <a:solidFill>
                <a:srgbClr val="0000CC"/>
              </a:solidFill>
            </a:endParaRPr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D237A5B5-CB46-4E89-B4C5-1930C7E80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0961" y="1711016"/>
            <a:ext cx="5851834" cy="4931981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2400" dirty="0"/>
              <a:t>Διαταραχή Αυτιστικού Φάσματος</a:t>
            </a:r>
          </a:p>
          <a:p>
            <a:r>
              <a:rPr lang="el-GR" sz="2400" dirty="0"/>
              <a:t>Διαταραχή Ελλειμματικής Προσοχής – </a:t>
            </a:r>
            <a:r>
              <a:rPr lang="el-GR" sz="2400" dirty="0" err="1"/>
              <a:t>Υπερκινητικότητα</a:t>
            </a:r>
            <a:r>
              <a:rPr lang="el-GR" sz="2400" dirty="0"/>
              <a:t> </a:t>
            </a:r>
          </a:p>
          <a:p>
            <a:r>
              <a:rPr lang="el-GR" sz="2400" dirty="0"/>
              <a:t>Αναπτυξιακές Διαταραχές Ομιλίας και Γλώσσας </a:t>
            </a:r>
          </a:p>
          <a:p>
            <a:r>
              <a:rPr lang="el-GR" sz="2400" dirty="0"/>
              <a:t>Αναπτυξιακή Διαταραχή Κινητικού Συντονισμού</a:t>
            </a:r>
          </a:p>
          <a:p>
            <a:r>
              <a:rPr lang="el-GR" sz="2400" dirty="0"/>
              <a:t>Αναπτυξιακή Διαταραχή Μάθησης </a:t>
            </a:r>
          </a:p>
          <a:p>
            <a:r>
              <a:rPr lang="el-GR" sz="2400" dirty="0"/>
              <a:t>Διαταραχές Νοητικής Ανάπτυξης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6399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5AB29E-CE1D-4083-A23B-E20B61A2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0" y="174056"/>
            <a:ext cx="11758683" cy="685753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ΝΕΥΡΟΑΝΑΠΤΥΞΙΑΚΕΣ ΔΙΑΤΑΡΑΧΕΣ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6951DA-3230-4E0D-9848-38636298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50" y="979464"/>
            <a:ext cx="11758682" cy="4351338"/>
          </a:xfrm>
        </p:spPr>
        <p:txBody>
          <a:bodyPr>
            <a:normAutofit/>
          </a:bodyPr>
          <a:lstStyle/>
          <a:p>
            <a:pPr algn="just"/>
            <a:r>
              <a:rPr lang="el-GR" sz="2400" dirty="0"/>
              <a:t>Καθυστέρηση ή απόκλιση από τη φυσιολογική ανάπτυξη </a:t>
            </a:r>
          </a:p>
          <a:p>
            <a:pPr algn="just"/>
            <a:r>
              <a:rPr lang="el-GR" sz="2400" dirty="0"/>
              <a:t>Σταθερή εμφάνιση των συμπτωμάτων </a:t>
            </a:r>
          </a:p>
          <a:p>
            <a:pPr algn="just"/>
            <a:r>
              <a:rPr lang="el-GR" sz="2400" dirty="0"/>
              <a:t>Άμβλυνση των συμπτωμάτων καθώς το άτομο μεγαλώνει </a:t>
            </a:r>
          </a:p>
          <a:p>
            <a:pPr algn="just"/>
            <a:r>
              <a:rPr lang="el-GR" sz="2400" dirty="0"/>
              <a:t>Παρουσία ειδικών ή γενικών γνωστικών ελλειμμάτων </a:t>
            </a:r>
          </a:p>
          <a:p>
            <a:pPr algn="just"/>
            <a:r>
              <a:rPr lang="el-GR" sz="2400" dirty="0"/>
              <a:t>Ισχυρή γενετική βάση </a:t>
            </a:r>
          </a:p>
          <a:p>
            <a:pPr algn="just"/>
            <a:r>
              <a:rPr lang="el-GR" sz="2400" dirty="0"/>
              <a:t>Επιδράσεις περιβαλλοντικών παραγόντων κινδύνου </a:t>
            </a:r>
          </a:p>
          <a:p>
            <a:pPr algn="just"/>
            <a:r>
              <a:rPr lang="el-GR" sz="2400" dirty="0"/>
              <a:t>Μεγαλύτερη αναλογία αγοριών σε σύγκριση με τα κορίτσια </a:t>
            </a:r>
          </a:p>
          <a:p>
            <a:pPr algn="just"/>
            <a:r>
              <a:rPr lang="el-GR" sz="2400" dirty="0"/>
              <a:t>Υψηλά ποσοστά </a:t>
            </a:r>
            <a:r>
              <a:rPr lang="el-GR" sz="2400" b="1" dirty="0" err="1">
                <a:solidFill>
                  <a:srgbClr val="0000CC"/>
                </a:solidFill>
              </a:rPr>
              <a:t>συννοσηρότητας</a:t>
            </a:r>
            <a:r>
              <a:rPr lang="el-GR" sz="2400" b="1" dirty="0">
                <a:solidFill>
                  <a:srgbClr val="0000CC"/>
                </a:solidFill>
              </a:rPr>
              <a:t> </a:t>
            </a:r>
          </a:p>
          <a:p>
            <a:pPr marL="0" indent="0" algn="just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6226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ABED1F8-AF2C-4077-BE67-88108CD5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71" y="618681"/>
            <a:ext cx="3442960" cy="4794567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66FF66"/>
                </a:solidFill>
                <a:latin typeface="+mn-lt"/>
              </a:rPr>
              <a:t>Συχνότητα μελέτης των </a:t>
            </a:r>
            <a:r>
              <a:rPr lang="el-GR" sz="2400" b="1" dirty="0" err="1">
                <a:solidFill>
                  <a:srgbClr val="66FF66"/>
                </a:solidFill>
                <a:latin typeface="+mn-lt"/>
              </a:rPr>
              <a:t>νευροαναπτυξιακών</a:t>
            </a:r>
            <a:r>
              <a:rPr lang="el-GR" sz="2400" b="1" dirty="0">
                <a:solidFill>
                  <a:srgbClr val="66FF66"/>
                </a:solidFill>
                <a:latin typeface="+mn-lt"/>
              </a:rPr>
              <a:t> διαταραχών σε συνάρτηση με τη σοβαρότητά τους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FA275C0-6622-49D4-96FC-07C2981CF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r="3088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04A8D811-3D7B-4455-BA1A-0F6F8FF9C8A5}"/>
              </a:ext>
            </a:extLst>
          </p:cNvPr>
          <p:cNvSpPr/>
          <p:nvPr/>
        </p:nvSpPr>
        <p:spPr>
          <a:xfrm>
            <a:off x="5246914" y="3015964"/>
            <a:ext cx="522515" cy="2375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B97E3D4E-CE4E-48BB-B6AA-9E7F70036242}"/>
              </a:ext>
            </a:extLst>
          </p:cNvPr>
          <p:cNvSpPr/>
          <p:nvPr/>
        </p:nvSpPr>
        <p:spPr>
          <a:xfrm>
            <a:off x="4118758" y="4593771"/>
            <a:ext cx="522515" cy="2375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5BD7D549-18B8-4DBA-8D5C-2AE5A8EF0E67}"/>
              </a:ext>
            </a:extLst>
          </p:cNvPr>
          <p:cNvSpPr/>
          <p:nvPr/>
        </p:nvSpPr>
        <p:spPr>
          <a:xfrm>
            <a:off x="3806041" y="3707040"/>
            <a:ext cx="522515" cy="3305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17EC134-EBFD-481E-8B08-EC8458BE2BE8}"/>
              </a:ext>
            </a:extLst>
          </p:cNvPr>
          <p:cNvSpPr/>
          <p:nvPr/>
        </p:nvSpPr>
        <p:spPr>
          <a:xfrm>
            <a:off x="4811453" y="3707040"/>
            <a:ext cx="522515" cy="2375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5B33E78B-F699-430F-8B72-E2807859E172}"/>
              </a:ext>
            </a:extLst>
          </p:cNvPr>
          <p:cNvSpPr/>
          <p:nvPr/>
        </p:nvSpPr>
        <p:spPr>
          <a:xfrm>
            <a:off x="3596243" y="4191949"/>
            <a:ext cx="522515" cy="3305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72FA0FB-15A7-43DD-947B-DB3136427D6D}"/>
              </a:ext>
            </a:extLst>
          </p:cNvPr>
          <p:cNvSpPr/>
          <p:nvPr/>
        </p:nvSpPr>
        <p:spPr>
          <a:xfrm>
            <a:off x="5769429" y="2417388"/>
            <a:ext cx="1235053" cy="5122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87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B9BD5C-C225-4FF7-83BA-99D5B403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470" y="4522156"/>
            <a:ext cx="7951303" cy="618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ΔΙΑΤΑΡΑΧΗ ΑΥΤΙΣΤΙΚΟΥ ΦΑΣΜΑΤΟΣ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506A0-FBAC-49F6-A650-D77BF4C8B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3" r="-1" b="-1"/>
          <a:stretch/>
        </p:blipFill>
        <p:spPr bwMode="auto"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0B7BC3B-CB51-4AC5-955E-93E14A6A8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r="20037" b="-1"/>
          <a:stretch/>
        </p:blipFill>
        <p:spPr bwMode="auto"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48DB6EA-94B0-49D7-AC9C-ABE89141E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23250"/>
          <a:stretch/>
        </p:blipFill>
        <p:spPr bwMode="auto"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B52FBB-9012-4988-AFEF-DBE4A0504A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49" r="6052" b="3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2165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C9384-CE91-4452-803A-87F7DD33AAAE}"/>
              </a:ext>
            </a:extLst>
          </p:cNvPr>
          <p:cNvSpPr txBox="1"/>
          <p:nvPr/>
        </p:nvSpPr>
        <p:spPr>
          <a:xfrm>
            <a:off x="3899729" y="310561"/>
            <a:ext cx="73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ea typeface="+mj-ea"/>
                <a:cs typeface="+mj-cs"/>
              </a:rPr>
              <a:t>ΑΝΑΠΤΥΞΙΑΚΗ ΨΥΧΟΠΑΘΟΛΟΓΙΑ</a:t>
            </a:r>
            <a:endParaRPr lang="el-GR" sz="28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800" b="1" dirty="0">
                <a:ea typeface="+mj-ea"/>
                <a:cs typeface="+mj-cs"/>
              </a:rPr>
              <a:t>ΨΥΧ</a:t>
            </a:r>
            <a:r>
              <a:rPr lang="en-US" sz="2800" b="1" dirty="0">
                <a:ea typeface="+mj-ea"/>
                <a:cs typeface="+mj-cs"/>
              </a:rPr>
              <a:t>48</a:t>
            </a:r>
            <a:r>
              <a:rPr lang="el-GR" sz="2800" b="1" dirty="0">
                <a:ea typeface="+mj-ea"/>
                <a:cs typeface="+mj-cs"/>
              </a:rPr>
              <a:t>2023!</a:t>
            </a:r>
            <a:r>
              <a:rPr lang="en-US" sz="2800" b="1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110594" name="Picture 2" descr="Professor Sir Michael Rutter | The History of Modern Biomedicine">
            <a:extLst>
              <a:ext uri="{FF2B5EF4-FFF2-40B4-BE49-F238E27FC236}">
                <a16:creationId xmlns:a16="http://schemas.microsoft.com/office/drawing/2014/main" id="{5A8041C4-3D81-4B8A-9AD0-B8AA87610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 r="-2" b="22536"/>
          <a:stretch/>
        </p:blipFill>
        <p:spPr bwMode="auto">
          <a:xfrm>
            <a:off x="139908" y="3429000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 descr="Εικόνα που περιέχει άνδρας, άτομο, κουστούμι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055D0823-FE89-411E-813B-4F12BD671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23809" y="76765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2" name="Διπλός κυματισμός 1">
            <a:extLst>
              <a:ext uri="{FF2B5EF4-FFF2-40B4-BE49-F238E27FC236}">
                <a16:creationId xmlns:a16="http://schemas.microsoft.com/office/drawing/2014/main" id="{05489F50-BC08-475A-8B09-02A16E5A0FE6}"/>
              </a:ext>
            </a:extLst>
          </p:cNvPr>
          <p:cNvSpPr/>
          <p:nvPr/>
        </p:nvSpPr>
        <p:spPr>
          <a:xfrm>
            <a:off x="3366336" y="1946684"/>
            <a:ext cx="8685756" cy="3704608"/>
          </a:xfrm>
          <a:prstGeom prst="doubleWave">
            <a:avLst>
              <a:gd name="adj1" fmla="val 6250"/>
              <a:gd name="adj2" fmla="val -15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</a:rPr>
              <a:t>Εξετάζει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τις</a:t>
            </a:r>
            <a:r>
              <a:rPr lang="en-US" sz="2400" dirty="0">
                <a:solidFill>
                  <a:schemeClr val="tx1"/>
                </a:solidFill>
              </a:rPr>
              <a:t> απα</a:t>
            </a:r>
            <a:r>
              <a:rPr lang="en-US" sz="2400" dirty="0" err="1">
                <a:solidFill>
                  <a:schemeClr val="tx1"/>
                </a:solidFill>
              </a:rPr>
              <a:t>ρχές</a:t>
            </a:r>
            <a:r>
              <a:rPr lang="en-US" sz="2400" dirty="0">
                <a:solidFill>
                  <a:schemeClr val="tx1"/>
                </a:solidFill>
              </a:rPr>
              <a:t> και </a:t>
            </a:r>
            <a:r>
              <a:rPr lang="en-US" sz="2400" dirty="0" err="1">
                <a:solidFill>
                  <a:schemeClr val="tx1"/>
                </a:solidFill>
              </a:rPr>
              <a:t>τη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φύση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πα</a:t>
            </a:r>
            <a:r>
              <a:rPr lang="en-US" sz="2400" b="1" dirty="0" err="1">
                <a:solidFill>
                  <a:schemeClr val="tx1"/>
                </a:solidFill>
              </a:rPr>
              <a:t>θολογικών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συμ</a:t>
            </a:r>
            <a:r>
              <a:rPr lang="en-US" sz="2400" b="1" dirty="0">
                <a:solidFill>
                  <a:schemeClr val="tx1"/>
                </a:solidFill>
              </a:rPr>
              <a:t>περιφορών</a:t>
            </a:r>
            <a:r>
              <a:rPr lang="en-US" sz="2400" dirty="0">
                <a:solidFill>
                  <a:schemeClr val="tx1"/>
                </a:solidFill>
              </a:rPr>
              <a:t>, τις ποικίλες εκδηλώσεις τους, τις μεταβολές κατά την πορεία της ανάπτυξης, τις συμπεριφορές που προηγούνται και έπονται μιας διαταραγμένης συμπεριφοράς και τη σχέση με τη φυσιολογική συμπεριφορά.</a:t>
            </a:r>
            <a:endParaRPr lang="el-G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Sroufe</a:t>
            </a:r>
            <a:r>
              <a:rPr lang="en-US" dirty="0">
                <a:solidFill>
                  <a:schemeClr val="tx1"/>
                </a:solidFill>
              </a:rPr>
              <a:t>, A.L. &amp; Rutter, M. (1984). The Domain of Developmental Psychopathology. </a:t>
            </a:r>
            <a:r>
              <a:rPr lang="en-US" i="1" dirty="0">
                <a:solidFill>
                  <a:schemeClr val="tx1"/>
                </a:solidFill>
              </a:rPr>
              <a:t>Child Development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55</a:t>
            </a:r>
            <a:r>
              <a:rPr lang="en-US" dirty="0">
                <a:solidFill>
                  <a:schemeClr val="tx1"/>
                </a:solidFill>
              </a:rPr>
              <a:t>, 17 – 29. </a:t>
            </a:r>
          </a:p>
        </p:txBody>
      </p:sp>
    </p:spTree>
    <p:extLst>
      <p:ext uri="{BB962C8B-B14F-4D97-AF65-F5344CB8AC3E}">
        <p14:creationId xmlns:p14="http://schemas.microsoft.com/office/powerpoint/2010/main" val="311265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19E034-FECA-42FC-873F-EA610D5C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65100"/>
            <a:ext cx="11763375" cy="663575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srgbClr val="0000CC"/>
                </a:solidFill>
                <a:latin typeface="+mn-lt"/>
              </a:rPr>
              <a:t>ΣΤΑΘΜΟΙ ΣΤΗ ΜΕΛΕΤΗ ΤΟΥ ΑΥΤΙΣΜΟΥ</a:t>
            </a:r>
          </a:p>
        </p:txBody>
      </p:sp>
      <p:sp>
        <p:nvSpPr>
          <p:cNvPr id="28675" name="Θέση περιεχομένου 2">
            <a:extLst>
              <a:ext uri="{FF2B5EF4-FFF2-40B4-BE49-F238E27FC236}">
                <a16:creationId xmlns:a16="http://schemas.microsoft.com/office/drawing/2014/main" id="{15C28559-4081-4F9B-9E0B-217C171B11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949325"/>
            <a:ext cx="11668124" cy="5594350"/>
          </a:xfrm>
        </p:spPr>
        <p:txBody>
          <a:bodyPr>
            <a:normAutofit/>
          </a:bodyPr>
          <a:lstStyle/>
          <a:p>
            <a:pPr algn="just"/>
            <a:r>
              <a:rPr lang="el-GR" altLang="el-GR" sz="2400" b="1" dirty="0">
                <a:solidFill>
                  <a:srgbClr val="C00000"/>
                </a:solidFill>
              </a:rPr>
              <a:t>1566: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Martin </a:t>
            </a:r>
            <a:r>
              <a:rPr lang="el-GR" altLang="el-GR" sz="2400" dirty="0" err="1">
                <a:solidFill>
                  <a:srgbClr val="000000"/>
                </a:solidFill>
              </a:rPr>
              <a:t>Luther</a:t>
            </a:r>
            <a:r>
              <a:rPr lang="el-GR" altLang="el-GR" sz="2400" dirty="0">
                <a:solidFill>
                  <a:srgbClr val="000000"/>
                </a:solidFill>
              </a:rPr>
              <a:t>, «</a:t>
            </a:r>
            <a:r>
              <a:rPr lang="el-GR" altLang="el-GR" sz="2400" i="1" dirty="0">
                <a:solidFill>
                  <a:srgbClr val="000000"/>
                </a:solidFill>
              </a:rPr>
              <a:t>άψυχη σάρκα κυριευμένη από το 	διάβολο</a:t>
            </a:r>
            <a:r>
              <a:rPr lang="el-GR" altLang="el-GR" sz="2400" dirty="0">
                <a:solidFill>
                  <a:srgbClr val="000000"/>
                </a:solidFill>
              </a:rPr>
              <a:t>». </a:t>
            </a:r>
          </a:p>
          <a:p>
            <a:pPr algn="just"/>
            <a:r>
              <a:rPr lang="el-GR" altLang="el-GR" sz="2400" b="1" dirty="0">
                <a:solidFill>
                  <a:srgbClr val="C00000"/>
                </a:solidFill>
              </a:rPr>
              <a:t>1747: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n-US" altLang="el-GR" sz="2400" dirty="0">
                <a:solidFill>
                  <a:srgbClr val="000000"/>
                </a:solidFill>
              </a:rPr>
              <a:t>H </a:t>
            </a:r>
            <a:r>
              <a:rPr lang="el-GR" altLang="el-GR" sz="2400" dirty="0">
                <a:solidFill>
                  <a:srgbClr val="000000"/>
                </a:solidFill>
              </a:rPr>
              <a:t>δίκη</a:t>
            </a: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του </a:t>
            </a:r>
            <a:r>
              <a:rPr lang="el-GR" altLang="el-GR" sz="2400" dirty="0" err="1">
                <a:solidFill>
                  <a:srgbClr val="000000"/>
                </a:solidFill>
              </a:rPr>
              <a:t>Hugh</a:t>
            </a:r>
            <a:r>
              <a:rPr lang="el-GR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dirty="0" err="1">
                <a:solidFill>
                  <a:srgbClr val="000000"/>
                </a:solidFill>
              </a:rPr>
              <a:t>Blair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algn="just"/>
            <a:r>
              <a:rPr lang="el-GR" altLang="el-GR" sz="2400" b="1" dirty="0">
                <a:solidFill>
                  <a:srgbClr val="C00000"/>
                </a:solidFill>
              </a:rPr>
              <a:t>1798: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n-US" altLang="el-GR" sz="2400" i="1" dirty="0">
                <a:solidFill>
                  <a:srgbClr val="000000"/>
                </a:solidFill>
              </a:rPr>
              <a:t>Victor</a:t>
            </a:r>
            <a:r>
              <a:rPr lang="en-US" altLang="el-GR" sz="2400" dirty="0">
                <a:solidFill>
                  <a:srgbClr val="000000"/>
                </a:solidFill>
              </a:rPr>
              <a:t>, </a:t>
            </a:r>
            <a:r>
              <a:rPr lang="en-US" altLang="el-GR" sz="2400" dirty="0" err="1">
                <a:solidFill>
                  <a:srgbClr val="000000"/>
                </a:solidFill>
              </a:rPr>
              <a:t>Itard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algn="just"/>
            <a:r>
              <a:rPr lang="en-US" altLang="el-GR" sz="2400" b="1" dirty="0">
                <a:solidFill>
                  <a:srgbClr val="C00000"/>
                </a:solidFill>
              </a:rPr>
              <a:t>1910</a:t>
            </a:r>
            <a:r>
              <a:rPr lang="el-GR" altLang="el-GR" sz="2400" b="1" dirty="0">
                <a:solidFill>
                  <a:srgbClr val="C00000"/>
                </a:solidFill>
              </a:rPr>
              <a:t>: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Ο Ελβετός ψυχίατρος </a:t>
            </a:r>
            <a:r>
              <a:rPr lang="el-GR" altLang="el-GR" sz="2400" dirty="0" err="1">
                <a:solidFill>
                  <a:srgbClr val="000000"/>
                </a:solidFill>
              </a:rPr>
              <a:t>Eugen</a:t>
            </a:r>
            <a:r>
              <a:rPr lang="el-GR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dirty="0" err="1">
                <a:solidFill>
                  <a:srgbClr val="000000"/>
                </a:solidFill>
              </a:rPr>
              <a:t>Bleuler</a:t>
            </a: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ταυτίζει τον αυτισμό</a:t>
            </a:r>
            <a:r>
              <a:rPr lang="el-GR" altLang="el-GR" sz="2400" i="1" dirty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με την </a:t>
            </a:r>
            <a:r>
              <a:rPr lang="el-GR" altLang="el-GR" sz="2400" b="1" dirty="0">
                <a:solidFill>
                  <a:srgbClr val="0000CC"/>
                </a:solidFill>
              </a:rPr>
              <a:t>παιδική σχιζοφρένεια</a:t>
            </a:r>
            <a:r>
              <a:rPr lang="el-GR" altLang="el-GR" sz="2400" dirty="0">
                <a:solidFill>
                  <a:srgbClr val="000000"/>
                </a:solidFill>
              </a:rPr>
              <a:t>.</a:t>
            </a:r>
            <a:endParaRPr lang="en-US" altLang="el-GR" sz="2400" dirty="0">
              <a:solidFill>
                <a:srgbClr val="000000"/>
              </a:solidFill>
            </a:endParaRPr>
          </a:p>
          <a:p>
            <a:pPr algn="just"/>
            <a:r>
              <a:rPr lang="el-GR" altLang="el-GR" sz="2400" b="1" dirty="0">
                <a:solidFill>
                  <a:srgbClr val="C00000"/>
                </a:solidFill>
              </a:rPr>
              <a:t>1938: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l-GR" altLang="el-GR" sz="2400" b="1" dirty="0" err="1">
                <a:solidFill>
                  <a:srgbClr val="0000CC"/>
                </a:solidFill>
              </a:rPr>
              <a:t>Hans</a:t>
            </a:r>
            <a:r>
              <a:rPr lang="el-GR" altLang="el-GR" sz="2400" b="1" dirty="0">
                <a:solidFill>
                  <a:srgbClr val="0000CC"/>
                </a:solidFill>
              </a:rPr>
              <a:t> </a:t>
            </a:r>
            <a:r>
              <a:rPr lang="el-GR" altLang="el-GR" sz="2400" b="1" dirty="0" err="1">
                <a:solidFill>
                  <a:srgbClr val="0000CC"/>
                </a:solidFill>
              </a:rPr>
              <a:t>Asperger</a:t>
            </a:r>
            <a:r>
              <a:rPr lang="el-GR" altLang="el-GR" sz="2400" b="1" dirty="0">
                <a:solidFill>
                  <a:srgbClr val="0000CC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χρησιμοποιεί τον όρο με τη σημερινή έννοια.</a:t>
            </a:r>
          </a:p>
          <a:p>
            <a:pPr algn="just"/>
            <a:r>
              <a:rPr lang="el-GR" altLang="el-GR" sz="2400" b="1" dirty="0">
                <a:solidFill>
                  <a:srgbClr val="C00000"/>
                </a:solidFill>
              </a:rPr>
              <a:t>1943: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l-GR" altLang="el-GR" sz="2400" b="1" dirty="0" err="1">
                <a:solidFill>
                  <a:srgbClr val="0000CC"/>
                </a:solidFill>
              </a:rPr>
              <a:t>Leo</a:t>
            </a:r>
            <a:r>
              <a:rPr lang="el-GR" altLang="el-GR" sz="2400" b="1" dirty="0">
                <a:solidFill>
                  <a:srgbClr val="0000CC"/>
                </a:solidFill>
              </a:rPr>
              <a:t> </a:t>
            </a:r>
            <a:r>
              <a:rPr lang="el-GR" altLang="el-GR" sz="2400" b="1" dirty="0" err="1">
                <a:solidFill>
                  <a:srgbClr val="0000CC"/>
                </a:solidFill>
              </a:rPr>
              <a:t>Kanner</a:t>
            </a:r>
            <a:r>
              <a:rPr lang="el-GR" altLang="el-GR" sz="2400" b="1" dirty="0">
                <a:solidFill>
                  <a:srgbClr val="0000CC"/>
                </a:solidFill>
              </a:rPr>
              <a:t> </a:t>
            </a:r>
            <a:r>
              <a:rPr lang="el-GR" altLang="el-GR" sz="2400" b="1" i="1" dirty="0">
                <a:solidFill>
                  <a:srgbClr val="0000CC"/>
                </a:solidFill>
              </a:rPr>
              <a:t>πρώιμος βρεφικός αυτισμός </a:t>
            </a:r>
            <a:r>
              <a:rPr lang="el-GR" altLang="el-GR" sz="2400" dirty="0">
                <a:solidFill>
                  <a:srgbClr val="000000"/>
                </a:solidFill>
              </a:rPr>
              <a:t>(&lt;30 μήνες)</a:t>
            </a:r>
            <a:endParaRPr lang="el-GR" altLang="el-GR" sz="2400" i="1" dirty="0">
              <a:solidFill>
                <a:srgbClr val="000000"/>
              </a:solidFill>
            </a:endParaRPr>
          </a:p>
          <a:p>
            <a:pPr algn="just"/>
            <a:r>
              <a:rPr lang="el-GR" altLang="el-GR" sz="2400" b="1" dirty="0">
                <a:solidFill>
                  <a:srgbClr val="C00000"/>
                </a:solidFill>
              </a:rPr>
              <a:t>‘40 – ’60: </a:t>
            </a:r>
            <a:r>
              <a:rPr lang="el-GR" altLang="el-GR" sz="2400" dirty="0">
                <a:solidFill>
                  <a:srgbClr val="000000"/>
                </a:solidFill>
              </a:rPr>
              <a:t>Αυτισμός = βρεφική σχιζοφρένεια </a:t>
            </a:r>
          </a:p>
          <a:p>
            <a:pPr algn="just"/>
            <a:r>
              <a:rPr lang="el-GR" altLang="el-GR" sz="2400" b="1" dirty="0">
                <a:solidFill>
                  <a:srgbClr val="C00000"/>
                </a:solidFill>
              </a:rPr>
              <a:t>1960: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Προσδιορίστηκε ως </a:t>
            </a:r>
            <a:r>
              <a:rPr lang="el-GR" altLang="el-GR" sz="2400" b="1" dirty="0">
                <a:solidFill>
                  <a:srgbClr val="0000CC"/>
                </a:solidFill>
              </a:rPr>
              <a:t>ανεξάρτητη διαταραχή</a:t>
            </a:r>
            <a:r>
              <a:rPr lang="el-GR" altLang="el-GR" sz="2400" dirty="0">
                <a:solidFill>
                  <a:srgbClr val="000000"/>
                </a:solidFill>
              </a:rPr>
              <a:t>, διαφορετική 	από τη νοητική αναπηρία και τη σχιζοφρένεια. </a:t>
            </a:r>
          </a:p>
          <a:p>
            <a:pPr algn="just"/>
            <a:r>
              <a:rPr lang="el-GR" altLang="el-GR" sz="2400" b="1" dirty="0">
                <a:solidFill>
                  <a:srgbClr val="C00000"/>
                </a:solidFill>
              </a:rPr>
              <a:t>’80: </a:t>
            </a:r>
            <a:r>
              <a:rPr lang="el-GR" altLang="el-GR" sz="2400" b="1" dirty="0">
                <a:solidFill>
                  <a:srgbClr val="0000CC"/>
                </a:solidFill>
              </a:rPr>
              <a:t>Διάχυτες Αναπτυξιακές Διαταραχές.</a:t>
            </a:r>
            <a:endParaRPr lang="el-GR" altLang="el-G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65E3D1-2D9B-4AAA-A13D-71AEE15D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3" y="201613"/>
            <a:ext cx="11858624" cy="68421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srgbClr val="0000CC"/>
                </a:solidFill>
                <a:latin typeface="+mn-lt"/>
              </a:rPr>
              <a:t>ΜΥΘΟΙ ΓΙΑ ΤΙΣ ΔΑΦ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2A24E0-F48C-45C9-9B88-C01BB3505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977901"/>
            <a:ext cx="11858624" cy="547052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cs typeface="Arial" pitchFamily="34" charset="0"/>
              </a:rPr>
              <a:t>Προκαλείται από την «ψυχρή» συμπεριφορά της μητέρας.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cs typeface="Arial" pitchFamily="34" charset="0"/>
              </a:rPr>
              <a:t>Προκαλείται από κακή διατροφή.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cs typeface="Arial" pitchFamily="34" charset="0"/>
              </a:rPr>
              <a:t>Στα παιδιά με αυτισμό υπάρχει απόλυτη απουσία διοφθαλμικής επαφής ή συναισθήματος.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cs typeface="Arial" pitchFamily="34" charset="0"/>
              </a:rPr>
              <a:t>Όλα τα άτομα με αυτισμό είναι χαρισματικά ή έχουν νοητική αναπηρία.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cs typeface="Arial" pitchFamily="34" charset="0"/>
              </a:rPr>
              <a:t>Ο αυτισμός μπορεί να ξεπεραστεί.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cs typeface="Arial" pitchFamily="34" charset="0"/>
              </a:rPr>
              <a:t>Ο αυτισμός μπορεί να θεραπευθεί.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16C890-2418-4285-A0D9-EA5FD6751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8" y="256381"/>
            <a:ext cx="5741987" cy="534194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DSM-IV (2000)</a:t>
            </a:r>
            <a:endParaRPr lang="el-GR" dirty="0">
              <a:solidFill>
                <a:srgbClr val="0000CC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86001F-9661-4801-96C9-28FFF5E0E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037" y="1019175"/>
            <a:ext cx="5741987" cy="5715000"/>
          </a:xfrm>
          <a:ln>
            <a:solidFill>
              <a:srgbClr val="0000CC"/>
            </a:solidFill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l-GR" sz="2400" dirty="0"/>
              <a:t>Διάχυτες Αναπτυξιακές Διαταραχές</a:t>
            </a:r>
            <a:endParaRPr lang="en-US" sz="24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Αυτιστική Διαταραχή</a:t>
            </a:r>
            <a:endParaRPr lang="en-US" sz="20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Διαταραχή </a:t>
            </a:r>
            <a:r>
              <a:rPr lang="en-US" sz="2000" dirty="0"/>
              <a:t>Asperger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000000"/>
                </a:solidFill>
              </a:rPr>
              <a:t>Σύνδρομο </a:t>
            </a:r>
            <a:r>
              <a:rPr lang="en-US" sz="2000" dirty="0">
                <a:solidFill>
                  <a:srgbClr val="000000"/>
                </a:solidFill>
              </a:rPr>
              <a:t>Rett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l-GR" sz="2000" dirty="0" err="1">
                <a:solidFill>
                  <a:srgbClr val="000000"/>
                </a:solidFill>
              </a:rPr>
              <a:t>ποδιοργανωτική</a:t>
            </a:r>
            <a:r>
              <a:rPr lang="el-GR" sz="2000" dirty="0">
                <a:solidFill>
                  <a:srgbClr val="000000"/>
                </a:solidFill>
              </a:rPr>
              <a:t> διαταραχή της παιδικής ηλικίας</a:t>
            </a:r>
            <a:endParaRPr lang="en-US" sz="20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000000"/>
                </a:solidFill>
              </a:rPr>
              <a:t>Διάχυτη Αναπτυξιακή Διαταραχή μη προσδιοριζόμενη αλλιώς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5295527-E0D9-4A06-8DE8-A601B07FF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6381"/>
            <a:ext cx="5846762" cy="534194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DSM-5 (2013)</a:t>
            </a:r>
            <a:endParaRPr lang="el-GR" dirty="0">
              <a:solidFill>
                <a:srgbClr val="0000CC"/>
              </a:solidFill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EF29BC2-177D-41AC-A759-A5A244978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004" y="1019175"/>
            <a:ext cx="5841995" cy="5715000"/>
          </a:xfrm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el-GR" sz="2400" dirty="0"/>
              <a:t>Διαταραχές Αυτιστικού Φάσματος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 </a:t>
            </a:r>
            <a:r>
              <a:rPr lang="el-GR" sz="2000" dirty="0"/>
              <a:t>3 (ή 5) επίπεδα σοβαρότητας αντί 5 διαφορετικές διαταραχές 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endParaRPr lang="el-GR" sz="2000" dirty="0"/>
          </a:p>
          <a:p>
            <a:r>
              <a:rPr lang="el-GR" sz="2400" dirty="0"/>
              <a:t>Διαταραχή της Κοινωνικής Αλληλεπίδρασης </a:t>
            </a: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77755A5A-3417-4718-80C5-0E84EE476809}"/>
              </a:ext>
            </a:extLst>
          </p:cNvPr>
          <p:cNvSpPr/>
          <p:nvPr/>
        </p:nvSpPr>
        <p:spPr>
          <a:xfrm>
            <a:off x="5885657" y="1085850"/>
            <a:ext cx="485775" cy="333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5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D5F9D1-B163-4F00-A813-04FDA73F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230190"/>
            <a:ext cx="11877675" cy="655636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srgbClr val="0000CC"/>
                </a:solidFill>
                <a:latin typeface="+mn-lt"/>
                <a:cs typeface="Arial" pitchFamily="34" charset="0"/>
              </a:rPr>
              <a:t>ΔΑΦ - </a:t>
            </a:r>
            <a:r>
              <a:rPr lang="en-US" sz="2800" b="1" dirty="0">
                <a:solidFill>
                  <a:srgbClr val="0000CC"/>
                </a:solidFill>
                <a:latin typeface="+mn-lt"/>
                <a:cs typeface="Arial" pitchFamily="34" charset="0"/>
              </a:rPr>
              <a:t>DSM5</a:t>
            </a:r>
            <a:r>
              <a:rPr lang="el-GR" sz="2800" b="1" dirty="0">
                <a:solidFill>
                  <a:srgbClr val="0000CC"/>
                </a:solidFill>
                <a:latin typeface="+mn-lt"/>
                <a:cs typeface="Arial" pitchFamily="34" charset="0"/>
              </a:rPr>
              <a:t> (Α</a:t>
            </a:r>
            <a:r>
              <a:rPr lang="en-US" sz="2800" b="1" dirty="0">
                <a:solidFill>
                  <a:srgbClr val="0000CC"/>
                </a:solidFill>
                <a:latin typeface="+mn-lt"/>
                <a:cs typeface="Arial" pitchFamily="34" charset="0"/>
              </a:rPr>
              <a:t>PA, 2013)</a:t>
            </a:r>
            <a:endParaRPr lang="el-GR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2771" name="Θέση περιεχομένου 2">
            <a:extLst>
              <a:ext uri="{FF2B5EF4-FFF2-40B4-BE49-F238E27FC236}">
                <a16:creationId xmlns:a16="http://schemas.microsoft.com/office/drawing/2014/main" id="{2753D30D-C9AC-4448-B1C4-2B5AC8F60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5588" y="976314"/>
            <a:ext cx="11764962" cy="5545137"/>
          </a:xfrm>
        </p:spPr>
        <p:txBody>
          <a:bodyPr/>
          <a:lstStyle/>
          <a:p>
            <a:pPr marL="514350" indent="-514350" algn="just">
              <a:lnSpc>
                <a:spcPct val="100000"/>
              </a:lnSpc>
              <a:buFont typeface="Calibri" panose="020F0502020204030204" pitchFamily="34" charset="0"/>
              <a:buAutoNum type="alphaUcPeriod"/>
            </a:pPr>
            <a:r>
              <a:rPr lang="el-GR" altLang="el-GR" sz="2400" b="1" dirty="0">
                <a:solidFill>
                  <a:srgbClr val="C00000"/>
                </a:solidFill>
              </a:rPr>
              <a:t>Ελλείμματα στην επικοινωνία και την κοινωνική αλληλεπίδραση σε διάφορα πλαίσια</a:t>
            </a:r>
            <a:r>
              <a:rPr lang="el-GR" altLang="el-GR" sz="2400" dirty="0">
                <a:solidFill>
                  <a:srgbClr val="000000"/>
                </a:solidFill>
              </a:rPr>
              <a:t>, τα οποία δεν μπορούν να αποδοθούν σε άλλες αναπτυξιακές διαταραχές (3/3)</a:t>
            </a:r>
            <a:r>
              <a:rPr lang="en-US" altLang="el-GR" sz="2400" dirty="0">
                <a:solidFill>
                  <a:srgbClr val="000000"/>
                </a:solidFill>
              </a:rPr>
              <a:t>:</a:t>
            </a:r>
          </a:p>
          <a:p>
            <a:pPr marL="850900" lvl="1" indent="-457200" algn="just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el-GR" altLang="el-GR" dirty="0">
                <a:solidFill>
                  <a:srgbClr val="000000"/>
                </a:solidFill>
              </a:rPr>
              <a:t>Ελλείμματα στην </a:t>
            </a:r>
            <a:r>
              <a:rPr lang="el-GR" altLang="el-GR" dirty="0" err="1">
                <a:solidFill>
                  <a:srgbClr val="000000"/>
                </a:solidFill>
              </a:rPr>
              <a:t>κοινωνικο</a:t>
            </a:r>
            <a:r>
              <a:rPr lang="el-GR" altLang="el-GR" dirty="0">
                <a:solidFill>
                  <a:srgbClr val="000000"/>
                </a:solidFill>
              </a:rPr>
              <a:t>-συναισθηματική αμοιβαιότητα</a:t>
            </a:r>
          </a:p>
          <a:p>
            <a:pPr marL="850900" lvl="1" indent="-457200" algn="just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el-GR" altLang="el-GR" dirty="0">
                <a:solidFill>
                  <a:srgbClr val="000000"/>
                </a:solidFill>
              </a:rPr>
              <a:t>Ελλείμματα στις μη-γλωσσικές επικοινωνιακές συμπεριφορές </a:t>
            </a:r>
          </a:p>
          <a:p>
            <a:pPr marL="850900" lvl="1" indent="-457200" algn="just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el-GR" altLang="el-GR" dirty="0">
                <a:solidFill>
                  <a:srgbClr val="000000"/>
                </a:solidFill>
              </a:rPr>
              <a:t>Ελλείμματα στην ικανότητα ανάπτυξης και διατήρησης κοινωνικών σχέσεων πέραν του οικογενειακού περιβάλλοντος </a:t>
            </a:r>
            <a:endParaRPr lang="en-US" altLang="el-GR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ct val="100000"/>
              </a:lnSpc>
              <a:buFont typeface="Tahoma" panose="020B0604030504040204" pitchFamily="34" charset="0"/>
              <a:buAutoNum type="alphaUcPeriod" startAt="2"/>
            </a:pPr>
            <a:r>
              <a:rPr lang="el-GR" altLang="el-GR" sz="2400" b="1" dirty="0">
                <a:solidFill>
                  <a:srgbClr val="C00000"/>
                </a:solidFill>
                <a:cs typeface="Arial" panose="020B0604020202020204" pitchFamily="34" charset="0"/>
              </a:rPr>
              <a:t>Περιορισμένα ή επαναλαμβανόμενα πρότυπα συμπεριφοράς, ενδιαφερόντων ή δραστηριοτήτων </a:t>
            </a:r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(2/4)</a:t>
            </a:r>
            <a:r>
              <a:rPr lang="en-US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marL="881063" lvl="1" indent="-514350" algn="just">
              <a:lnSpc>
                <a:spcPct val="100000"/>
              </a:lnSpc>
              <a:buFont typeface="Tahoma" panose="020B0604030504040204" pitchFamily="34" charset="0"/>
              <a:buAutoNum type="arabicPeriod"/>
            </a:pP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Στερεοτυπική ή επαναλαμβανόμενη ομιλία, κινήσεις ή χρήση αντικειμένων </a:t>
            </a:r>
          </a:p>
          <a:p>
            <a:pPr marL="881063" lvl="1" indent="-514350" algn="just">
              <a:lnSpc>
                <a:spcPct val="100000"/>
              </a:lnSpc>
              <a:buFont typeface="Tahoma" panose="020B0604030504040204" pitchFamily="34" charset="0"/>
              <a:buAutoNum type="arabicPeriod"/>
            </a:pP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Εμμονή σε </a:t>
            </a:r>
            <a:r>
              <a:rPr lang="el-GR" altLang="el-GR" dirty="0" err="1">
                <a:solidFill>
                  <a:srgbClr val="000000"/>
                </a:solidFill>
                <a:cs typeface="Arial" panose="020B0604020202020204" pitchFamily="34" charset="0"/>
              </a:rPr>
              <a:t>ρουτίνες</a:t>
            </a: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, τελετουργικές συμπεριφορές (γλωσσικές ή μη γλωσσικές), έντονη αντίσταση στην αλλαγή </a:t>
            </a:r>
          </a:p>
          <a:p>
            <a:pPr marL="881063" lvl="1" indent="-514350" algn="just">
              <a:lnSpc>
                <a:spcPct val="100000"/>
              </a:lnSpc>
              <a:buFont typeface="Tahoma" panose="020B0604030504040204" pitchFamily="34" charset="0"/>
              <a:buAutoNum type="arabicPeriod"/>
            </a:pP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Έντονη προσκόλληση σε εξαιρετικά περιορισμένα ενδιαφέροντα</a:t>
            </a:r>
          </a:p>
          <a:p>
            <a:pPr marL="881063" lvl="1" indent="-514350" algn="just">
              <a:lnSpc>
                <a:spcPct val="100000"/>
              </a:lnSpc>
              <a:buFont typeface="Tahoma" panose="020B0604030504040204" pitchFamily="34" charset="0"/>
              <a:buAutoNum type="arabicPeriod"/>
            </a:pPr>
            <a:r>
              <a:rPr lang="el-GR" altLang="el-GR" dirty="0" err="1">
                <a:solidFill>
                  <a:srgbClr val="000000"/>
                </a:solidFill>
                <a:cs typeface="Arial" panose="020B0604020202020204" pitchFamily="34" charset="0"/>
              </a:rPr>
              <a:t>Υπερ</a:t>
            </a: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- ή </a:t>
            </a:r>
            <a:r>
              <a:rPr lang="el-GR" altLang="el-GR" dirty="0" err="1">
                <a:solidFill>
                  <a:srgbClr val="000000"/>
                </a:solidFill>
                <a:cs typeface="Arial" panose="020B0604020202020204" pitchFamily="34" charset="0"/>
              </a:rPr>
              <a:t>υπο</a:t>
            </a: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-αντίδραση στα αισθητηριακά ερεθίσματα </a:t>
            </a:r>
          </a:p>
          <a:p>
            <a:pPr marL="881063" lvl="1" indent="-514350" algn="just">
              <a:buFont typeface="Tahoma" panose="020B0604030504040204" pitchFamily="34" charset="0"/>
              <a:buAutoNum type="arabicPeriod"/>
            </a:pPr>
            <a:endParaRPr lang="el-GR" altLang="el-G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93700" indent="-457200" algn="just">
              <a:buFont typeface="Calibri" panose="020F0502020204030204" pitchFamily="34" charset="0"/>
              <a:buAutoNum type="alphaUcPeriod"/>
            </a:pPr>
            <a:endParaRPr lang="en-US" altLang="el-G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D69CF4-94C4-46F7-8730-DDE9AA47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20" y="215364"/>
            <a:ext cx="11730468" cy="688505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l-GR" sz="3200" dirty="0">
                <a:solidFill>
                  <a:srgbClr val="D1282E"/>
                </a:solidFill>
              </a:rPr>
            </a:br>
            <a:r>
              <a:rPr lang="el-GR" sz="3100" b="1" dirty="0">
                <a:solidFill>
                  <a:srgbClr val="C00000"/>
                </a:solidFill>
                <a:latin typeface="+mn-lt"/>
              </a:rPr>
              <a:t>ΧΑΡΑΚΤΗΡΙΣΤΙΚΑ ΔΑΦ</a:t>
            </a:r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2F136034-51DC-4399-9FE2-AE36C45958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177" y="943588"/>
            <a:ext cx="11362951" cy="5699047"/>
            <a:chOff x="2272" y="2960"/>
            <a:chExt cx="7173" cy="4446"/>
          </a:xfrm>
        </p:grpSpPr>
        <p:sp>
          <p:nvSpPr>
            <p:cNvPr id="34820" name="Oval 32">
              <a:extLst>
                <a:ext uri="{FF2B5EF4-FFF2-40B4-BE49-F238E27FC236}">
                  <a16:creationId xmlns:a16="http://schemas.microsoft.com/office/drawing/2014/main" id="{7556655B-D1CB-40E9-98E2-D69908CD0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3295"/>
              <a:ext cx="1803" cy="419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4822" name="Oval 30">
              <a:extLst>
                <a:ext uri="{FF2B5EF4-FFF2-40B4-BE49-F238E27FC236}">
                  <a16:creationId xmlns:a16="http://schemas.microsoft.com/office/drawing/2014/main" id="{2EF21F91-8186-466F-8334-D4D190E44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4527"/>
              <a:ext cx="1386" cy="428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4824" name="Oval 28">
              <a:extLst>
                <a:ext uri="{FF2B5EF4-FFF2-40B4-BE49-F238E27FC236}">
                  <a16:creationId xmlns:a16="http://schemas.microsoft.com/office/drawing/2014/main" id="{DD967FDB-A5DA-4EB1-AD09-007DEFBF4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5405"/>
              <a:ext cx="1952" cy="475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 dirty="0"/>
            </a:p>
          </p:txBody>
        </p:sp>
        <p:sp>
          <p:nvSpPr>
            <p:cNvPr id="34825" name="Text Box 27">
              <a:extLst>
                <a:ext uri="{FF2B5EF4-FFF2-40B4-BE49-F238E27FC236}">
                  <a16:creationId xmlns:a16="http://schemas.microsoft.com/office/drawing/2014/main" id="{982AD969-7866-42F7-8AC4-DDBD09217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3262"/>
              <a:ext cx="2197" cy="52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Κοινωνική αλληλεπίδραση</a:t>
              </a:r>
              <a:endParaRPr lang="en-US" altLang="el-G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26" name="Text Box 26">
              <a:extLst>
                <a:ext uri="{FF2B5EF4-FFF2-40B4-BE49-F238E27FC236}">
                  <a16:creationId xmlns:a16="http://schemas.microsoft.com/office/drawing/2014/main" id="{E6EAB2FB-7565-4CA6-9242-1E5431129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4552"/>
              <a:ext cx="1552" cy="4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9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Επικοινωνία</a:t>
              </a:r>
              <a:endParaRPr lang="en-US" altLang="el-GR" sz="1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28" name="Text Box 24">
              <a:extLst>
                <a:ext uri="{FF2B5EF4-FFF2-40B4-BE49-F238E27FC236}">
                  <a16:creationId xmlns:a16="http://schemas.microsoft.com/office/drawing/2014/main" id="{202F6FC7-AE60-4315-8AA4-2414E82CD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2" y="5430"/>
              <a:ext cx="2258" cy="574"/>
            </a:xfrm>
            <a:prstGeom prst="rect">
              <a:avLst/>
            </a:prstGeom>
            <a:solidFill>
              <a:srgbClr val="99CC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Αισθητηριακή ανταπόκριση</a:t>
              </a:r>
              <a:endParaRPr lang="en-US" altLang="el-G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29" name="Line 23">
              <a:extLst>
                <a:ext uri="{FF2B5EF4-FFF2-40B4-BE49-F238E27FC236}">
                  <a16:creationId xmlns:a16="http://schemas.microsoft.com/office/drawing/2014/main" id="{A828D797-E9D2-483D-9252-8D4E44985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" y="4759"/>
              <a:ext cx="4800" cy="1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30" name="Line 22">
              <a:extLst>
                <a:ext uri="{FF2B5EF4-FFF2-40B4-BE49-F238E27FC236}">
                  <a16:creationId xmlns:a16="http://schemas.microsoft.com/office/drawing/2014/main" id="{30611F32-92BE-4308-909F-414ABD041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" y="3504"/>
              <a:ext cx="4800" cy="2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33" name="Text Box 19">
              <a:extLst>
                <a:ext uri="{FF2B5EF4-FFF2-40B4-BE49-F238E27FC236}">
                  <a16:creationId xmlns:a16="http://schemas.microsoft.com/office/drawing/2014/main" id="{1F794E61-4233-4DD8-8FAE-5694308C1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6430"/>
              <a:ext cx="2133" cy="5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Νοητική αναπηρία</a:t>
              </a:r>
              <a:endParaRPr lang="en-US" altLang="el-GR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34" name="Text Box 18">
              <a:extLst>
                <a:ext uri="{FF2B5EF4-FFF2-40B4-BE49-F238E27FC236}">
                  <a16:creationId xmlns:a16="http://schemas.microsoft.com/office/drawing/2014/main" id="{42296D5A-164B-4B07-88C4-E870DF1A2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4" y="6455"/>
              <a:ext cx="1774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Χαρισματικότητα</a:t>
              </a:r>
              <a:endParaRPr lang="en-US" altLang="el-GR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35" name="Text Box 17">
              <a:extLst>
                <a:ext uri="{FF2B5EF4-FFF2-40B4-BE49-F238E27FC236}">
                  <a16:creationId xmlns:a16="http://schemas.microsoft.com/office/drawing/2014/main" id="{EF43F527-E816-4D89-A370-5247856EA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3" y="3130"/>
              <a:ext cx="1616" cy="3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Εσωστρέφεια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36" name="Text Box 16">
              <a:extLst>
                <a:ext uri="{FF2B5EF4-FFF2-40B4-BE49-F238E27FC236}">
                  <a16:creationId xmlns:a16="http://schemas.microsoft.com/office/drawing/2014/main" id="{2CA8510E-4C9A-4C71-9EC2-57D47DD6F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" y="2960"/>
              <a:ext cx="1616" cy="4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Κοινωνικές σχέσεις - Αμοιβαιότητα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37" name="Text Box 15">
              <a:extLst>
                <a:ext uri="{FF2B5EF4-FFF2-40B4-BE49-F238E27FC236}">
                  <a16:creationId xmlns:a16="http://schemas.microsoft.com/office/drawing/2014/main" id="{1A08A4F2-52BC-4AAD-816B-116E9DC39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" y="4270"/>
              <a:ext cx="2455" cy="4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Απουσία γλωσσικής </a:t>
              </a:r>
              <a:r>
                <a:rPr lang="el-GR" alt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συμπεριφοράς</a:t>
              </a:r>
              <a:endParaRPr lang="en-US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38" name="Text Box 14">
              <a:extLst>
                <a:ext uri="{FF2B5EF4-FFF2-40B4-BE49-F238E27FC236}">
                  <a16:creationId xmlns:a16="http://schemas.microsoft.com/office/drawing/2014/main" id="{D48F2E73-6C74-4AD3-84B4-4EC56812B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7" y="4219"/>
              <a:ext cx="1788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Αναπτυγμένες γλωσσικές</a:t>
              </a: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ικανότητες</a:t>
              </a:r>
              <a:endParaRPr lang="en-US" altLang="el-G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41" name="Line 11">
              <a:extLst>
                <a:ext uri="{FF2B5EF4-FFF2-40B4-BE49-F238E27FC236}">
                  <a16:creationId xmlns:a16="http://schemas.microsoft.com/office/drawing/2014/main" id="{D205CE64-6ADC-4B6D-89E0-32FAB1C52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" y="5791"/>
              <a:ext cx="4800" cy="4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42" name="Text Box 10">
              <a:extLst>
                <a:ext uri="{FF2B5EF4-FFF2-40B4-BE49-F238E27FC236}">
                  <a16:creationId xmlns:a16="http://schemas.microsoft.com/office/drawing/2014/main" id="{70B30B66-0448-469D-A565-5AB3EB83B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" y="5249"/>
              <a:ext cx="1680" cy="5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Υπο</a:t>
              </a: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-ευαισθησία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43" name="Text Box 9">
              <a:extLst>
                <a:ext uri="{FF2B5EF4-FFF2-40B4-BE49-F238E27FC236}">
                  <a16:creationId xmlns:a16="http://schemas.microsoft.com/office/drawing/2014/main" id="{F664120A-974E-456B-A7E9-9C6558822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6" y="5331"/>
              <a:ext cx="1652" cy="5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Υπερευαισθησία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44" name="Text Box 8">
              <a:extLst>
                <a:ext uri="{FF2B5EF4-FFF2-40B4-BE49-F238E27FC236}">
                  <a16:creationId xmlns:a16="http://schemas.microsoft.com/office/drawing/2014/main" id="{80C00A09-F7E2-4D04-AA51-BDF77C7E9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7128"/>
              <a:ext cx="1385" cy="27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4400">
                <a:latin typeface="Calibri" panose="020F0502020204030204" pitchFamily="34" charset="0"/>
              </a:endParaRPr>
            </a:p>
          </p:txBody>
        </p:sp>
        <p:sp>
          <p:nvSpPr>
            <p:cNvPr id="34845" name="Oval 7">
              <a:extLst>
                <a:ext uri="{FF2B5EF4-FFF2-40B4-BE49-F238E27FC236}">
                  <a16:creationId xmlns:a16="http://schemas.microsoft.com/office/drawing/2014/main" id="{4F36718B-C649-4F27-8850-2477D8B1E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6652"/>
              <a:ext cx="1385" cy="476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4846" name="Line 6">
              <a:extLst>
                <a:ext uri="{FF2B5EF4-FFF2-40B4-BE49-F238E27FC236}">
                  <a16:creationId xmlns:a16="http://schemas.microsoft.com/office/drawing/2014/main" id="{2BD66133-3ED5-4037-947A-78107A825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" y="6849"/>
              <a:ext cx="4800" cy="2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47" name="Text Box 5">
              <a:extLst>
                <a:ext uri="{FF2B5EF4-FFF2-40B4-BE49-F238E27FC236}">
                  <a16:creationId xmlns:a16="http://schemas.microsoft.com/office/drawing/2014/main" id="{0CBEED06-8B93-40FD-8C0B-3FB20FB9C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6722"/>
              <a:ext cx="1375" cy="3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Νοημοσύνη</a:t>
              </a:r>
              <a:endParaRPr lang="en-US" altLang="el-GR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1">
            <a:extLst>
              <a:ext uri="{FF2B5EF4-FFF2-40B4-BE49-F238E27FC236}">
                <a16:creationId xmlns:a16="http://schemas.microsoft.com/office/drawing/2014/main" id="{97FE5D1B-A393-4511-856F-5870D0D70B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5161" y="419150"/>
            <a:ext cx="11507456" cy="6070780"/>
            <a:chOff x="2267" y="2948"/>
            <a:chExt cx="7178" cy="4458"/>
          </a:xfrm>
        </p:grpSpPr>
        <p:sp>
          <p:nvSpPr>
            <p:cNvPr id="35866" name="Oval 32">
              <a:extLst>
                <a:ext uri="{FF2B5EF4-FFF2-40B4-BE49-F238E27FC236}">
                  <a16:creationId xmlns:a16="http://schemas.microsoft.com/office/drawing/2014/main" id="{97BB269A-24A1-436F-BD1B-A8BB75CAF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3295"/>
              <a:ext cx="1384" cy="419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5868" name="Oval 30">
              <a:extLst>
                <a:ext uri="{FF2B5EF4-FFF2-40B4-BE49-F238E27FC236}">
                  <a16:creationId xmlns:a16="http://schemas.microsoft.com/office/drawing/2014/main" id="{52A111CB-1E9B-44D6-8F87-6322E2669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4527"/>
              <a:ext cx="1386" cy="428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5870" name="Oval 28">
              <a:extLst>
                <a:ext uri="{FF2B5EF4-FFF2-40B4-BE49-F238E27FC236}">
                  <a16:creationId xmlns:a16="http://schemas.microsoft.com/office/drawing/2014/main" id="{8CE42FF8-CEDD-4BA5-988C-7517E58F3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5751"/>
              <a:ext cx="1895" cy="475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 dirty="0"/>
            </a:p>
          </p:txBody>
        </p:sp>
        <p:sp>
          <p:nvSpPr>
            <p:cNvPr id="35871" name="Text Box 27">
              <a:extLst>
                <a:ext uri="{FF2B5EF4-FFF2-40B4-BE49-F238E27FC236}">
                  <a16:creationId xmlns:a16="http://schemas.microsoft.com/office/drawing/2014/main" id="{E3D613E6-8938-4C87-905A-B98CE9146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9" y="3335"/>
              <a:ext cx="2015" cy="4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Κοινωνικότητα</a:t>
              </a:r>
              <a:endParaRPr lang="en-US" altLang="el-GR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72" name="Text Box 26">
              <a:extLst>
                <a:ext uri="{FF2B5EF4-FFF2-40B4-BE49-F238E27FC236}">
                  <a16:creationId xmlns:a16="http://schemas.microsoft.com/office/drawing/2014/main" id="{B0F39AB5-9529-4A7E-8159-25B1AB041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4552"/>
              <a:ext cx="1552" cy="4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9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Επικοινωνία</a:t>
              </a:r>
              <a:endParaRPr lang="en-US" altLang="el-GR" sz="19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74" name="Text Box 24">
              <a:extLst>
                <a:ext uri="{FF2B5EF4-FFF2-40B4-BE49-F238E27FC236}">
                  <a16:creationId xmlns:a16="http://schemas.microsoft.com/office/drawing/2014/main" id="{8182F9A7-0C0E-4E51-A6B1-C817C15DB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" y="5778"/>
              <a:ext cx="2197" cy="520"/>
            </a:xfrm>
            <a:prstGeom prst="rect">
              <a:avLst/>
            </a:prstGeom>
            <a:solidFill>
              <a:srgbClr val="99CC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Αισθητηριακή ανταπόκριση</a:t>
              </a:r>
              <a:endParaRPr lang="en-US" altLang="el-G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75" name="Line 23">
              <a:extLst>
                <a:ext uri="{FF2B5EF4-FFF2-40B4-BE49-F238E27FC236}">
                  <a16:creationId xmlns:a16="http://schemas.microsoft.com/office/drawing/2014/main" id="{B580C46A-21C1-422F-929D-D6A725B7A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" y="4759"/>
              <a:ext cx="4800" cy="1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6" name="Line 22">
              <a:extLst>
                <a:ext uri="{FF2B5EF4-FFF2-40B4-BE49-F238E27FC236}">
                  <a16:creationId xmlns:a16="http://schemas.microsoft.com/office/drawing/2014/main" id="{3FCD5A5C-A025-4E8B-8008-2ACAB07FD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" y="3504"/>
              <a:ext cx="4800" cy="2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9" name="Text Box 19">
              <a:extLst>
                <a:ext uri="{FF2B5EF4-FFF2-40B4-BE49-F238E27FC236}">
                  <a16:creationId xmlns:a16="http://schemas.microsoft.com/office/drawing/2014/main" id="{B2224FA6-6D2D-43EB-BFB2-8BE1C6DF3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6430"/>
              <a:ext cx="2133" cy="5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Νοητική αναπηρία</a:t>
              </a:r>
              <a:endParaRPr lang="en-US" altLang="el-GR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80" name="Text Box 18">
              <a:extLst>
                <a:ext uri="{FF2B5EF4-FFF2-40B4-BE49-F238E27FC236}">
                  <a16:creationId xmlns:a16="http://schemas.microsoft.com/office/drawing/2014/main" id="{8628F129-54E7-4A6A-BEF1-3CE12399A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4" y="6455"/>
              <a:ext cx="1774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Χαρισματικότητα</a:t>
              </a:r>
              <a:endParaRPr lang="en-US" altLang="el-GR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81" name="Text Box 17">
              <a:extLst>
                <a:ext uri="{FF2B5EF4-FFF2-40B4-BE49-F238E27FC236}">
                  <a16:creationId xmlns:a16="http://schemas.microsoft.com/office/drawing/2014/main" id="{CA896C23-8A08-4EAB-9241-5FC48DFBA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9" y="3168"/>
              <a:ext cx="1616" cy="3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Εσωστρέφεια</a:t>
              </a:r>
              <a:endParaRPr lang="en-US" altLang="el-GR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82" name="Text Box 16">
              <a:extLst>
                <a:ext uri="{FF2B5EF4-FFF2-40B4-BE49-F238E27FC236}">
                  <a16:creationId xmlns:a16="http://schemas.microsoft.com/office/drawing/2014/main" id="{E65AD824-C411-4131-B800-FDDC592F6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0" y="2948"/>
              <a:ext cx="1454" cy="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Κοινωνικές σχέσεις - αμοιβαιότητα 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83" name="Text Box 15">
              <a:extLst>
                <a:ext uri="{FF2B5EF4-FFF2-40B4-BE49-F238E27FC236}">
                  <a16:creationId xmlns:a16="http://schemas.microsoft.com/office/drawing/2014/main" id="{162ECB90-FB26-442D-804D-2911D5536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4239"/>
              <a:ext cx="2455" cy="4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Απουσία γλωσσικής </a:t>
              </a:r>
              <a:r>
                <a:rPr lang="el-GR" altLang="el-GR" sz="20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συμπεριφοράς</a:t>
              </a:r>
              <a:endParaRPr lang="en-US" altLang="el-G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84" name="Text Box 14">
              <a:extLst>
                <a:ext uri="{FF2B5EF4-FFF2-40B4-BE49-F238E27FC236}">
                  <a16:creationId xmlns:a16="http://schemas.microsoft.com/office/drawing/2014/main" id="{C41F196E-D9FA-4A7D-A062-AF101E93A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" y="4219"/>
              <a:ext cx="2395" cy="4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Αναπτυγμένες γλωσσικές </a:t>
              </a:r>
              <a:r>
                <a:rPr lang="el-GR" altLang="el-GR" sz="20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ικανότητες</a:t>
              </a:r>
              <a:endParaRPr lang="en-US" altLang="el-GR" sz="4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87" name="Line 11">
              <a:extLst>
                <a:ext uri="{FF2B5EF4-FFF2-40B4-BE49-F238E27FC236}">
                  <a16:creationId xmlns:a16="http://schemas.microsoft.com/office/drawing/2014/main" id="{A600150F-5C7B-40AB-B0AE-B5C773924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5906"/>
              <a:ext cx="4800" cy="4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5888" name="Text Box 10">
              <a:extLst>
                <a:ext uri="{FF2B5EF4-FFF2-40B4-BE49-F238E27FC236}">
                  <a16:creationId xmlns:a16="http://schemas.microsoft.com/office/drawing/2014/main" id="{1A4606C3-C329-443E-872F-432C9DF9E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4" y="5423"/>
              <a:ext cx="1680" cy="5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Υπο</a:t>
              </a: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-ευαισθησία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89" name="Text Box 9">
              <a:extLst>
                <a:ext uri="{FF2B5EF4-FFF2-40B4-BE49-F238E27FC236}">
                  <a16:creationId xmlns:a16="http://schemas.microsoft.com/office/drawing/2014/main" id="{970D3744-7A66-4B79-A90D-8C3AC19A2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2" y="5453"/>
              <a:ext cx="1652" cy="5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Υπερευαισθησί</a:t>
              </a:r>
              <a:r>
                <a:rPr lang="el-GR" alt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</a:t>
              </a:r>
              <a:endParaRPr lang="en-US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890" name="Text Box 8">
              <a:extLst>
                <a:ext uri="{FF2B5EF4-FFF2-40B4-BE49-F238E27FC236}">
                  <a16:creationId xmlns:a16="http://schemas.microsoft.com/office/drawing/2014/main" id="{C7B7FE00-0890-4D68-877A-17B6C0CD0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7128"/>
              <a:ext cx="1385" cy="27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4400">
                <a:latin typeface="Calibri" panose="020F0502020204030204" pitchFamily="34" charset="0"/>
              </a:endParaRPr>
            </a:p>
          </p:txBody>
        </p:sp>
        <p:sp>
          <p:nvSpPr>
            <p:cNvPr id="35891" name="Oval 7">
              <a:extLst>
                <a:ext uri="{FF2B5EF4-FFF2-40B4-BE49-F238E27FC236}">
                  <a16:creationId xmlns:a16="http://schemas.microsoft.com/office/drawing/2014/main" id="{91866665-55ED-447A-BBFE-497118465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6652"/>
              <a:ext cx="1385" cy="476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5892" name="Line 6">
              <a:extLst>
                <a:ext uri="{FF2B5EF4-FFF2-40B4-BE49-F238E27FC236}">
                  <a16:creationId xmlns:a16="http://schemas.microsoft.com/office/drawing/2014/main" id="{B068D7D1-1758-4BC8-A94D-4F3303C46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" y="6849"/>
              <a:ext cx="4800" cy="2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3" name="Text Box 5">
              <a:extLst>
                <a:ext uri="{FF2B5EF4-FFF2-40B4-BE49-F238E27FC236}">
                  <a16:creationId xmlns:a16="http://schemas.microsoft.com/office/drawing/2014/main" id="{4CBF10AE-D6FC-4C93-8173-885945EF5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6722"/>
              <a:ext cx="1375" cy="3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Νοημοσύνη</a:t>
              </a:r>
              <a:endParaRPr lang="en-US" altLang="el-GR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Έλλειψη 2">
            <a:extLst>
              <a:ext uri="{FF2B5EF4-FFF2-40B4-BE49-F238E27FC236}">
                <a16:creationId xmlns:a16="http://schemas.microsoft.com/office/drawing/2014/main" id="{CEF5AD18-377F-416B-BAD8-B77B80BD6261}"/>
              </a:ext>
            </a:extLst>
          </p:cNvPr>
          <p:cNvSpPr/>
          <p:nvPr/>
        </p:nvSpPr>
        <p:spPr>
          <a:xfrm>
            <a:off x="5868532" y="885203"/>
            <a:ext cx="311150" cy="271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7" name="Έλλειψη 36">
            <a:extLst>
              <a:ext uri="{FF2B5EF4-FFF2-40B4-BE49-F238E27FC236}">
                <a16:creationId xmlns:a16="http://schemas.microsoft.com/office/drawing/2014/main" id="{BE4C1055-9467-4B2A-B1DC-DB2AF2A5AE86}"/>
              </a:ext>
            </a:extLst>
          </p:cNvPr>
          <p:cNvSpPr/>
          <p:nvPr/>
        </p:nvSpPr>
        <p:spPr>
          <a:xfrm>
            <a:off x="5212909" y="2600273"/>
            <a:ext cx="312738" cy="271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9" name="Έλλειψη 38">
            <a:extLst>
              <a:ext uri="{FF2B5EF4-FFF2-40B4-BE49-F238E27FC236}">
                <a16:creationId xmlns:a16="http://schemas.microsoft.com/office/drawing/2014/main" id="{12758B96-4A94-47A7-8DD8-51074F6A8C34}"/>
              </a:ext>
            </a:extLst>
          </p:cNvPr>
          <p:cNvSpPr/>
          <p:nvPr/>
        </p:nvSpPr>
        <p:spPr>
          <a:xfrm>
            <a:off x="8632284" y="4128258"/>
            <a:ext cx="311150" cy="271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1" name="Έλλειψη 40">
            <a:extLst>
              <a:ext uri="{FF2B5EF4-FFF2-40B4-BE49-F238E27FC236}">
                <a16:creationId xmlns:a16="http://schemas.microsoft.com/office/drawing/2014/main" id="{617DFB65-1832-414D-9B18-2B1AC179D388}"/>
              </a:ext>
            </a:extLst>
          </p:cNvPr>
          <p:cNvSpPr/>
          <p:nvPr/>
        </p:nvSpPr>
        <p:spPr>
          <a:xfrm>
            <a:off x="5774530" y="5446955"/>
            <a:ext cx="311150" cy="271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D2FDF393-3E4F-42E7-80A7-4E833E81FA2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369278" y="996994"/>
            <a:ext cx="623184" cy="1603279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C1635A0A-E54D-46ED-B579-1B8BDAE8E6D0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5306069" y="2867457"/>
            <a:ext cx="3371782" cy="130055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038B0749-1061-4A1E-8342-563716BEFC94}"/>
              </a:ext>
            </a:extLst>
          </p:cNvPr>
          <p:cNvCxnSpPr>
            <a:cxnSpLocks/>
          </p:cNvCxnSpPr>
          <p:nvPr/>
        </p:nvCxnSpPr>
        <p:spPr>
          <a:xfrm flipV="1">
            <a:off x="6024107" y="4423204"/>
            <a:ext cx="2783464" cy="114222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Έλλειψη 52">
            <a:extLst>
              <a:ext uri="{FF2B5EF4-FFF2-40B4-BE49-F238E27FC236}">
                <a16:creationId xmlns:a16="http://schemas.microsoft.com/office/drawing/2014/main" id="{C7690421-0F25-4BE0-9B2E-97E468076D1D}"/>
              </a:ext>
            </a:extLst>
          </p:cNvPr>
          <p:cNvSpPr/>
          <p:nvPr/>
        </p:nvSpPr>
        <p:spPr>
          <a:xfrm>
            <a:off x="8523171" y="861262"/>
            <a:ext cx="311150" cy="2714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4" name="Έλλειψη 53">
            <a:extLst>
              <a:ext uri="{FF2B5EF4-FFF2-40B4-BE49-F238E27FC236}">
                <a16:creationId xmlns:a16="http://schemas.microsoft.com/office/drawing/2014/main" id="{72B32FD0-12F4-46C3-871C-5448586F4200}"/>
              </a:ext>
            </a:extLst>
          </p:cNvPr>
          <p:cNvSpPr/>
          <p:nvPr/>
        </p:nvSpPr>
        <p:spPr>
          <a:xfrm>
            <a:off x="6024107" y="2574990"/>
            <a:ext cx="311150" cy="2730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6" name="Έλλειψη 55">
            <a:extLst>
              <a:ext uri="{FF2B5EF4-FFF2-40B4-BE49-F238E27FC236}">
                <a16:creationId xmlns:a16="http://schemas.microsoft.com/office/drawing/2014/main" id="{B1A6C8FE-88E1-4624-B07A-5924B4E91DA1}"/>
              </a:ext>
            </a:extLst>
          </p:cNvPr>
          <p:cNvSpPr/>
          <p:nvPr/>
        </p:nvSpPr>
        <p:spPr>
          <a:xfrm>
            <a:off x="6558158" y="4072015"/>
            <a:ext cx="311150" cy="2714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8" name="Έλλειψη 57">
            <a:extLst>
              <a:ext uri="{FF2B5EF4-FFF2-40B4-BE49-F238E27FC236}">
                <a16:creationId xmlns:a16="http://schemas.microsoft.com/office/drawing/2014/main" id="{2BE44A3E-767D-465F-B8B5-088F8B62A372}"/>
              </a:ext>
            </a:extLst>
          </p:cNvPr>
          <p:cNvSpPr/>
          <p:nvPr/>
        </p:nvSpPr>
        <p:spPr>
          <a:xfrm>
            <a:off x="8523171" y="5401488"/>
            <a:ext cx="311150" cy="2714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60" name="Ευθεία γραμμή σύνδεσης 59">
            <a:extLst>
              <a:ext uri="{FF2B5EF4-FFF2-40B4-BE49-F238E27FC236}">
                <a16:creationId xmlns:a16="http://schemas.microsoft.com/office/drawing/2014/main" id="{A23C099F-F907-4C7A-8760-7A16A112D982}"/>
              </a:ext>
            </a:extLst>
          </p:cNvPr>
          <p:cNvCxnSpPr>
            <a:cxnSpLocks/>
            <a:endCxn id="54" idx="7"/>
          </p:cNvCxnSpPr>
          <p:nvPr/>
        </p:nvCxnSpPr>
        <p:spPr>
          <a:xfrm flipH="1">
            <a:off x="6289690" y="1033658"/>
            <a:ext cx="2385692" cy="158131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εία γραμμή σύνδεσης 60">
            <a:extLst>
              <a:ext uri="{FF2B5EF4-FFF2-40B4-BE49-F238E27FC236}">
                <a16:creationId xmlns:a16="http://schemas.microsoft.com/office/drawing/2014/main" id="{3A382FB9-1D7E-4FFD-83BC-B271756F498A}"/>
              </a:ext>
            </a:extLst>
          </p:cNvPr>
          <p:cNvCxnSpPr>
            <a:cxnSpLocks/>
          </p:cNvCxnSpPr>
          <p:nvPr/>
        </p:nvCxnSpPr>
        <p:spPr>
          <a:xfrm>
            <a:off x="6133118" y="2796111"/>
            <a:ext cx="600536" cy="143392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Ευθεία γραμμή σύνδεσης 65">
            <a:extLst>
              <a:ext uri="{FF2B5EF4-FFF2-40B4-BE49-F238E27FC236}">
                <a16:creationId xmlns:a16="http://schemas.microsoft.com/office/drawing/2014/main" id="{A34C3386-5A7A-433A-BF96-A0F7A7FDEE1E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6744180" y="4260816"/>
            <a:ext cx="1778991" cy="12764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0AED4C-0503-43F0-9A06-CD1013B2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277814"/>
            <a:ext cx="11614149" cy="649287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srgbClr val="0000CC"/>
                </a:solidFill>
                <a:latin typeface="+mn-lt"/>
              </a:rPr>
              <a:t>Συχνότητα εμφάνισης των ΔΑΦ</a:t>
            </a:r>
          </a:p>
        </p:txBody>
      </p:sp>
      <p:pic>
        <p:nvPicPr>
          <p:cNvPr id="36867" name="Picture 6">
            <a:extLst>
              <a:ext uri="{FF2B5EF4-FFF2-40B4-BE49-F238E27FC236}">
                <a16:creationId xmlns:a16="http://schemas.microsoft.com/office/drawing/2014/main" id="{2BA315DC-C1D8-47B8-9866-88F2D441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99" y="1209675"/>
            <a:ext cx="5514975" cy="50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907BA066-70CE-406E-B8CC-490DFD71522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42218"/>
            <a:ext cx="6181726" cy="4373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alt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Πραγματική ή επιδημιολογική αύξηση;</a:t>
            </a:r>
          </a:p>
          <a:p>
            <a:pPr algn="just"/>
            <a:r>
              <a:rPr lang="el-GR" altLang="el-GR" sz="2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Αλλαγές στον τρόπο προσδιορισμού</a:t>
            </a:r>
            <a:r>
              <a:rPr lang="en-US" altLang="el-GR" sz="2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l-GR" altLang="el-GR" sz="24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l-GR" altLang="el-GR" sz="2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Καλύτερη διάγνωση στα «άκρα» του φάσματος</a:t>
            </a:r>
            <a:r>
              <a:rPr lang="en-US" altLang="el-GR" sz="2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el-GR" altLang="el-GR" sz="2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altLang="el-GR" sz="2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Μεγαλύτερη επίγνωση της κατάστασης</a:t>
            </a:r>
            <a:r>
              <a:rPr lang="en-US" altLang="el-GR" sz="24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l-GR" altLang="el-GR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/>
            <a:r>
              <a:rPr lang="el-GR" altLang="el-GR" sz="2400" b="1" i="1" dirty="0">
                <a:solidFill>
                  <a:srgbClr val="C00000"/>
                </a:solidFill>
                <a:ea typeface="MS PGothic" panose="020B0600070205080204" pitchFamily="34" charset="-128"/>
              </a:rPr>
              <a:t>Διαγνωστική υποκατάσταση</a:t>
            </a:r>
            <a:r>
              <a:rPr lang="en-US" altLang="el-GR" sz="2400" i="1" dirty="0">
                <a:solidFill>
                  <a:srgbClr val="000000"/>
                </a:solidFill>
                <a:ea typeface="MS PGothic" panose="020B0600070205080204" pitchFamily="34" charset="-128"/>
              </a:rPr>
              <a:t>.</a:t>
            </a:r>
            <a:r>
              <a:rPr lang="el-GR" altLang="el-GR" sz="2400" i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endParaRPr lang="en-US" altLang="el-GR" sz="2400" i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FEC38E-5BF0-4C08-8689-2B823DEA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8913"/>
            <a:ext cx="11953873" cy="79216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2800" b="1" dirty="0">
                <a:solidFill>
                  <a:srgbClr val="0000CC"/>
                </a:solidFill>
                <a:latin typeface="+mn-lt"/>
              </a:rPr>
            </a:br>
            <a:r>
              <a:rPr lang="el-GR" sz="2800" b="1" dirty="0">
                <a:solidFill>
                  <a:srgbClr val="0000CC"/>
                </a:solidFill>
                <a:latin typeface="+mn-lt"/>
              </a:rPr>
              <a:t>ΑΙΤΙΟΠΑΘΟΓΕΝΕΙΑ ΔΑΦ</a:t>
            </a:r>
            <a:br>
              <a:rPr lang="el-GR" sz="2800" b="1" dirty="0">
                <a:solidFill>
                  <a:srgbClr val="0000CC"/>
                </a:solidFill>
                <a:latin typeface="+mn-lt"/>
              </a:rPr>
            </a:br>
            <a:endParaRPr lang="el-GR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C9C84B-37EF-45ED-8B8B-4D4A66EF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079500"/>
            <a:ext cx="11953875" cy="548481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l-GR" sz="2400" b="1" dirty="0">
                <a:solidFill>
                  <a:srgbClr val="C00000"/>
                </a:solidFill>
                <a:cs typeface="Calibri" pitchFamily="34" charset="0"/>
              </a:rPr>
              <a:t>Γενετικό επίπεδο</a:t>
            </a:r>
            <a:endParaRPr lang="en-US" sz="2400" b="1" dirty="0">
              <a:solidFill>
                <a:srgbClr val="C00000"/>
              </a:solidFill>
              <a:cs typeface="Calibri" pitchFamily="34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el-GR" sz="2400" dirty="0">
                <a:solidFill>
                  <a:srgbClr val="000000"/>
                </a:solidFill>
                <a:cs typeface="Calibri" pitchFamily="34" charset="0"/>
              </a:rPr>
              <a:t>81% κληρονομικότητα σε </a:t>
            </a:r>
            <a:r>
              <a:rPr lang="el-GR" sz="2400" dirty="0" err="1">
                <a:solidFill>
                  <a:srgbClr val="000000"/>
                </a:solidFill>
                <a:cs typeface="Calibri" pitchFamily="34" charset="0"/>
              </a:rPr>
              <a:t>μονοζυγώτες</a:t>
            </a:r>
            <a:r>
              <a:rPr lang="el-GR" sz="2400" dirty="0">
                <a:solidFill>
                  <a:srgbClr val="000000"/>
                </a:solidFill>
                <a:cs typeface="Calibri" pitchFamily="34" charset="0"/>
              </a:rPr>
              <a:t> διδύμους, 3% σε </a:t>
            </a:r>
            <a:r>
              <a:rPr lang="el-GR" sz="2400" dirty="0" err="1">
                <a:solidFill>
                  <a:srgbClr val="000000"/>
                </a:solidFill>
                <a:cs typeface="Calibri" pitchFamily="34" charset="0"/>
              </a:rPr>
              <a:t>διζυγώτες</a:t>
            </a:r>
            <a:r>
              <a:rPr lang="el-GR" sz="2400" dirty="0">
                <a:solidFill>
                  <a:srgbClr val="000000"/>
                </a:solidFill>
                <a:cs typeface="Calibri" pitchFamily="34" charset="0"/>
              </a:rPr>
              <a:t> διδύμους, 5% πιθανότητα ύπαρξης ΔΑΦ στην ίδια οικογένεια. </a:t>
            </a:r>
          </a:p>
          <a:p>
            <a:pPr algn="just">
              <a:lnSpc>
                <a:spcPct val="100000"/>
              </a:lnSpc>
              <a:defRPr/>
            </a:pPr>
            <a:r>
              <a:rPr lang="el-GR" sz="2400" dirty="0">
                <a:solidFill>
                  <a:srgbClr val="000000"/>
                </a:solidFill>
                <a:cs typeface="Calibri" pitchFamily="34" charset="0"/>
              </a:rPr>
              <a:t>Η γενετική αιτία είναι γνωστή μόνο στο 10 – 15% των ατόμων με ΔΑΦ; Τι συμβαίνει με το υπόλοιπο 90%;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l-GR" sz="2400" b="1" dirty="0">
                <a:solidFill>
                  <a:srgbClr val="C00000"/>
                </a:solidFill>
                <a:effectLst/>
              </a:rPr>
              <a:t>Γνωστικό επίπεδο</a:t>
            </a:r>
          </a:p>
          <a:p>
            <a:pPr>
              <a:lnSpc>
                <a:spcPct val="100000"/>
              </a:lnSpc>
              <a:defRPr/>
            </a:pPr>
            <a:r>
              <a:rPr lang="el-GR" sz="2400" dirty="0">
                <a:solidFill>
                  <a:srgbClr val="000000"/>
                </a:solidFill>
              </a:rPr>
              <a:t>Ασθενής Κεντρική Συνοχή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Frith</a:t>
            </a:r>
            <a:r>
              <a:rPr lang="en-US" sz="2000" dirty="0">
                <a:solidFill>
                  <a:srgbClr val="000000"/>
                </a:solidFill>
              </a:rPr>
              <a:t>, 1989)</a:t>
            </a:r>
          </a:p>
          <a:p>
            <a:pPr>
              <a:lnSpc>
                <a:spcPct val="100000"/>
              </a:lnSpc>
              <a:defRPr/>
            </a:pPr>
            <a:r>
              <a:rPr lang="el-GR" sz="2400" dirty="0">
                <a:solidFill>
                  <a:srgbClr val="000000"/>
                </a:solidFill>
                <a:effectLst/>
              </a:rPr>
              <a:t>Ελλείμματα στις εκτελεστικές λειτουργίες </a:t>
            </a:r>
            <a:r>
              <a:rPr lang="el-GR" sz="2000" dirty="0">
                <a:solidFill>
                  <a:srgbClr val="000000"/>
                </a:solidFill>
                <a:effectLst/>
              </a:rPr>
              <a:t>(</a:t>
            </a:r>
            <a:r>
              <a:rPr lang="en-US" sz="2000" dirty="0"/>
              <a:t>Rajendran &amp; Mitchell, 2007)</a:t>
            </a:r>
            <a:endParaRPr lang="el-GR" sz="200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defRPr/>
            </a:pPr>
            <a:r>
              <a:rPr lang="el-GR" sz="2400" dirty="0">
                <a:solidFill>
                  <a:srgbClr val="000000"/>
                </a:solidFill>
              </a:rPr>
              <a:t>Ελλείμματα στη Θεωρία του Νου </a:t>
            </a:r>
            <a:r>
              <a:rPr lang="el-GR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Baron – Cohen, 1985)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l-GR" sz="2400" b="1" dirty="0">
                <a:solidFill>
                  <a:srgbClr val="C00000"/>
                </a:solidFill>
              </a:rPr>
              <a:t>Επικοινωνιακό επίπεδο</a:t>
            </a:r>
          </a:p>
          <a:p>
            <a:pPr>
              <a:lnSpc>
                <a:spcPct val="100000"/>
              </a:lnSpc>
              <a:defRPr/>
            </a:pPr>
            <a:r>
              <a:rPr lang="el-GR" sz="2400" dirty="0"/>
              <a:t>Βλάβες σε περιοχές του εγκεφάλου που επηρεάζουν τα κίνητρα για επικοινωνία </a:t>
            </a:r>
            <a:r>
              <a:rPr lang="el-GR" sz="2000" dirty="0"/>
              <a:t>(</a:t>
            </a:r>
            <a:r>
              <a:rPr lang="en-US" sz="2000" dirty="0" err="1"/>
              <a:t>Trevarthen</a:t>
            </a:r>
            <a:r>
              <a:rPr lang="en-US" sz="2000" dirty="0"/>
              <a:t>, 2013). </a:t>
            </a:r>
            <a:endParaRPr lang="el-GR" sz="2000" b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820" y="456946"/>
            <a:ext cx="3739515" cy="14751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algn="ctr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001F5F"/>
                </a:solidFill>
              </a:rPr>
              <a:t>ΣΥΓΧΡΟΝΕΣ</a:t>
            </a:r>
            <a:r>
              <a:rPr sz="2800" spc="-2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ΑΠΟΨΕΙΣ</a:t>
            </a:r>
            <a:r>
              <a:rPr sz="2800" spc="-3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ΓΙΑ </a:t>
            </a:r>
            <a:r>
              <a:rPr sz="2800" spc="-62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ΤΗΝ</a:t>
            </a:r>
            <a:r>
              <a:rPr sz="2800" spc="-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ΑΙΤΙΟΠΑΘΟΓΕΝΕΙΑ </a:t>
            </a:r>
            <a:r>
              <a:rPr sz="2800" spc="-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ΤΗΣ</a:t>
            </a:r>
            <a:r>
              <a:rPr sz="2800" spc="-5" dirty="0">
                <a:solidFill>
                  <a:srgbClr val="001F5F"/>
                </a:solidFill>
              </a:rPr>
              <a:t> ΔΑΦ</a:t>
            </a:r>
            <a:endParaRPr sz="2800"/>
          </a:p>
          <a:p>
            <a:pPr marL="1270" algn="ctr">
              <a:lnSpc>
                <a:spcPts val="1970"/>
              </a:lnSpc>
            </a:pPr>
            <a:r>
              <a:rPr sz="1800" spc="-15" dirty="0">
                <a:solidFill>
                  <a:srgbClr val="001F5F"/>
                </a:solidFill>
              </a:rPr>
              <a:t>(Trevarthen</a:t>
            </a:r>
            <a:r>
              <a:rPr sz="1800" spc="-45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&amp;</a:t>
            </a:r>
            <a:r>
              <a:rPr sz="1800" spc="-10" dirty="0">
                <a:solidFill>
                  <a:srgbClr val="001F5F"/>
                </a:solidFill>
              </a:rPr>
              <a:t> </a:t>
            </a:r>
            <a:r>
              <a:rPr sz="1800" spc="-5" dirty="0">
                <a:solidFill>
                  <a:srgbClr val="001F5F"/>
                </a:solidFill>
              </a:rPr>
              <a:t>Delafield-Butt,</a:t>
            </a:r>
            <a:r>
              <a:rPr sz="1800" spc="-45" dirty="0">
                <a:solidFill>
                  <a:srgbClr val="001F5F"/>
                </a:solidFill>
              </a:rPr>
              <a:t> </a:t>
            </a:r>
            <a:r>
              <a:rPr sz="1800" spc="-5" dirty="0">
                <a:solidFill>
                  <a:srgbClr val="001F5F"/>
                </a:solidFill>
              </a:rPr>
              <a:t>2013)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4306589" y="436752"/>
            <a:ext cx="2096135" cy="1718310"/>
            <a:chOff x="4306589" y="436752"/>
            <a:chExt cx="2096135" cy="1718310"/>
          </a:xfrm>
        </p:grpSpPr>
        <p:sp>
          <p:nvSpPr>
            <p:cNvPr id="4" name="object 4"/>
            <p:cNvSpPr/>
            <p:nvPr/>
          </p:nvSpPr>
          <p:spPr>
            <a:xfrm>
              <a:off x="4328165" y="457326"/>
              <a:ext cx="41910" cy="1556385"/>
            </a:xfrm>
            <a:custGeom>
              <a:avLst/>
              <a:gdLst/>
              <a:ahLst/>
              <a:cxnLst/>
              <a:rect l="l" t="t" r="r" b="b"/>
              <a:pathLst>
                <a:path w="41910" h="1556385">
                  <a:moveTo>
                    <a:pt x="14984" y="341191"/>
                  </a:moveTo>
                  <a:lnTo>
                    <a:pt x="14021" y="374112"/>
                  </a:lnTo>
                  <a:lnTo>
                    <a:pt x="11080" y="442334"/>
                  </a:lnTo>
                  <a:lnTo>
                    <a:pt x="6852" y="518795"/>
                  </a:lnTo>
                  <a:lnTo>
                    <a:pt x="3194" y="586917"/>
                  </a:lnTo>
                  <a:lnTo>
                    <a:pt x="994" y="645468"/>
                  </a:lnTo>
                  <a:lnTo>
                    <a:pt x="10" y="696425"/>
                  </a:lnTo>
                  <a:lnTo>
                    <a:pt x="0" y="741766"/>
                  </a:lnTo>
                  <a:lnTo>
                    <a:pt x="721" y="783470"/>
                  </a:lnTo>
                  <a:lnTo>
                    <a:pt x="1932" y="823514"/>
                  </a:lnTo>
                  <a:lnTo>
                    <a:pt x="3467" y="866127"/>
                  </a:lnTo>
                  <a:lnTo>
                    <a:pt x="4853" y="906536"/>
                  </a:lnTo>
                  <a:lnTo>
                    <a:pt x="6079" y="953469"/>
                  </a:lnTo>
                  <a:lnTo>
                    <a:pt x="6827" y="1006654"/>
                  </a:lnTo>
                  <a:lnTo>
                    <a:pt x="6695" y="1147928"/>
                  </a:lnTo>
                  <a:lnTo>
                    <a:pt x="6852" y="1190899"/>
                  </a:lnTo>
                  <a:lnTo>
                    <a:pt x="7332" y="1238959"/>
                  </a:lnTo>
                  <a:lnTo>
                    <a:pt x="7950" y="1281389"/>
                  </a:lnTo>
                  <a:lnTo>
                    <a:pt x="8567" y="1320641"/>
                  </a:lnTo>
                  <a:lnTo>
                    <a:pt x="9047" y="1359169"/>
                  </a:lnTo>
                  <a:lnTo>
                    <a:pt x="9253" y="1399426"/>
                  </a:lnTo>
                  <a:lnTo>
                    <a:pt x="9047" y="1443868"/>
                  </a:lnTo>
                  <a:lnTo>
                    <a:pt x="8293" y="1494946"/>
                  </a:lnTo>
                  <a:lnTo>
                    <a:pt x="6852" y="1555114"/>
                  </a:lnTo>
                  <a:lnTo>
                    <a:pt x="11805" y="1556003"/>
                  </a:lnTo>
                  <a:lnTo>
                    <a:pt x="17901" y="1555496"/>
                  </a:lnTo>
                  <a:lnTo>
                    <a:pt x="25140" y="1555114"/>
                  </a:lnTo>
                  <a:lnTo>
                    <a:pt x="23248" y="1480809"/>
                  </a:lnTo>
                  <a:lnTo>
                    <a:pt x="21163" y="1413219"/>
                  </a:lnTo>
                  <a:lnTo>
                    <a:pt x="17173" y="1294980"/>
                  </a:lnTo>
                  <a:lnTo>
                    <a:pt x="15651" y="1242724"/>
                  </a:lnTo>
                  <a:lnTo>
                    <a:pt x="14698" y="1193975"/>
                  </a:lnTo>
                  <a:lnTo>
                    <a:pt x="14504" y="1147928"/>
                  </a:lnTo>
                  <a:lnTo>
                    <a:pt x="15261" y="1103783"/>
                  </a:lnTo>
                  <a:lnTo>
                    <a:pt x="17159" y="1060736"/>
                  </a:lnTo>
                  <a:lnTo>
                    <a:pt x="20389" y="1017984"/>
                  </a:lnTo>
                  <a:lnTo>
                    <a:pt x="25140" y="974725"/>
                  </a:lnTo>
                  <a:lnTo>
                    <a:pt x="31299" y="920765"/>
                  </a:lnTo>
                  <a:lnTo>
                    <a:pt x="36094" y="866127"/>
                  </a:lnTo>
                  <a:lnTo>
                    <a:pt x="39449" y="811271"/>
                  </a:lnTo>
                  <a:lnTo>
                    <a:pt x="41290" y="756656"/>
                  </a:lnTo>
                  <a:lnTo>
                    <a:pt x="41541" y="702742"/>
                  </a:lnTo>
                  <a:lnTo>
                    <a:pt x="40126" y="649990"/>
                  </a:lnTo>
                  <a:lnTo>
                    <a:pt x="36972" y="598859"/>
                  </a:lnTo>
                  <a:lnTo>
                    <a:pt x="32001" y="549809"/>
                  </a:lnTo>
                  <a:lnTo>
                    <a:pt x="25140" y="503300"/>
                  </a:lnTo>
                  <a:lnTo>
                    <a:pt x="19431" y="463076"/>
                  </a:lnTo>
                  <a:lnTo>
                    <a:pt x="16118" y="423030"/>
                  </a:lnTo>
                  <a:lnTo>
                    <a:pt x="14779" y="382259"/>
                  </a:lnTo>
                  <a:lnTo>
                    <a:pt x="14984" y="341191"/>
                  </a:lnTo>
                  <a:close/>
                </a:path>
                <a:path w="41910" h="1556385">
                  <a:moveTo>
                    <a:pt x="15820" y="312016"/>
                  </a:moveTo>
                  <a:lnTo>
                    <a:pt x="14991" y="339859"/>
                  </a:lnTo>
                  <a:lnTo>
                    <a:pt x="14984" y="341191"/>
                  </a:lnTo>
                  <a:lnTo>
                    <a:pt x="15805" y="313092"/>
                  </a:lnTo>
                  <a:lnTo>
                    <a:pt x="15820" y="312016"/>
                  </a:lnTo>
                  <a:close/>
                </a:path>
                <a:path w="41910" h="1556385">
                  <a:moveTo>
                    <a:pt x="15742" y="0"/>
                  </a:moveTo>
                  <a:lnTo>
                    <a:pt x="6852" y="635"/>
                  </a:lnTo>
                  <a:lnTo>
                    <a:pt x="9517" y="40233"/>
                  </a:lnTo>
                  <a:lnTo>
                    <a:pt x="11936" y="79785"/>
                  </a:lnTo>
                  <a:lnTo>
                    <a:pt x="13981" y="120326"/>
                  </a:lnTo>
                  <a:lnTo>
                    <a:pt x="15521" y="162892"/>
                  </a:lnTo>
                  <a:lnTo>
                    <a:pt x="16425" y="208518"/>
                  </a:lnTo>
                  <a:lnTo>
                    <a:pt x="16563" y="258239"/>
                  </a:lnTo>
                  <a:lnTo>
                    <a:pt x="15820" y="312016"/>
                  </a:lnTo>
                  <a:lnTo>
                    <a:pt x="16330" y="294925"/>
                  </a:lnTo>
                  <a:lnTo>
                    <a:pt x="18374" y="246555"/>
                  </a:lnTo>
                  <a:lnTo>
                    <a:pt x="20700" y="193845"/>
                  </a:lnTo>
                  <a:lnTo>
                    <a:pt x="22885" y="135891"/>
                  </a:lnTo>
                  <a:lnTo>
                    <a:pt x="24506" y="71788"/>
                  </a:lnTo>
                  <a:lnTo>
                    <a:pt x="25140" y="635"/>
                  </a:lnTo>
                  <a:lnTo>
                    <a:pt x="18028" y="253"/>
                  </a:lnTo>
                  <a:lnTo>
                    <a:pt x="1574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7163" y="457326"/>
              <a:ext cx="35560" cy="1555750"/>
            </a:xfrm>
            <a:custGeom>
              <a:avLst/>
              <a:gdLst/>
              <a:ahLst/>
              <a:cxnLst/>
              <a:rect l="l" t="t" r="r" b="b"/>
              <a:pathLst>
                <a:path w="35560" h="1555750">
                  <a:moveTo>
                    <a:pt x="26142" y="635"/>
                  </a:moveTo>
                  <a:lnTo>
                    <a:pt x="30645" y="34559"/>
                  </a:lnTo>
                  <a:lnTo>
                    <a:pt x="33510" y="73624"/>
                  </a:lnTo>
                  <a:lnTo>
                    <a:pt x="34984" y="117184"/>
                  </a:lnTo>
                  <a:lnTo>
                    <a:pt x="35311" y="164592"/>
                  </a:lnTo>
                  <a:lnTo>
                    <a:pt x="34738" y="215202"/>
                  </a:lnTo>
                  <a:lnTo>
                    <a:pt x="33510" y="268368"/>
                  </a:lnTo>
                  <a:lnTo>
                    <a:pt x="31873" y="323443"/>
                  </a:lnTo>
                  <a:lnTo>
                    <a:pt x="30072" y="379781"/>
                  </a:lnTo>
                  <a:lnTo>
                    <a:pt x="28353" y="436736"/>
                  </a:lnTo>
                  <a:lnTo>
                    <a:pt x="26961" y="493661"/>
                  </a:lnTo>
                  <a:lnTo>
                    <a:pt x="26142" y="549910"/>
                  </a:lnTo>
                  <a:lnTo>
                    <a:pt x="25899" y="603396"/>
                  </a:lnTo>
                  <a:lnTo>
                    <a:pt x="26003" y="653086"/>
                  </a:lnTo>
                  <a:lnTo>
                    <a:pt x="26355" y="699915"/>
                  </a:lnTo>
                  <a:lnTo>
                    <a:pt x="26856" y="744815"/>
                  </a:lnTo>
                  <a:lnTo>
                    <a:pt x="27405" y="788721"/>
                  </a:lnTo>
                  <a:lnTo>
                    <a:pt x="27903" y="832566"/>
                  </a:lnTo>
                  <a:lnTo>
                    <a:pt x="28250" y="877285"/>
                  </a:lnTo>
                  <a:lnTo>
                    <a:pt x="28348" y="923810"/>
                  </a:lnTo>
                  <a:lnTo>
                    <a:pt x="28095" y="973075"/>
                  </a:lnTo>
                  <a:lnTo>
                    <a:pt x="27393" y="1026015"/>
                  </a:lnTo>
                  <a:lnTo>
                    <a:pt x="26142" y="1083564"/>
                  </a:lnTo>
                  <a:lnTo>
                    <a:pt x="24487" y="1151580"/>
                  </a:lnTo>
                  <a:lnTo>
                    <a:pt x="23311" y="1210081"/>
                  </a:lnTo>
                  <a:lnTo>
                    <a:pt x="22586" y="1261472"/>
                  </a:lnTo>
                  <a:lnTo>
                    <a:pt x="22285" y="1308155"/>
                  </a:lnTo>
                  <a:lnTo>
                    <a:pt x="22379" y="1352536"/>
                  </a:lnTo>
                  <a:lnTo>
                    <a:pt x="22840" y="1397018"/>
                  </a:lnTo>
                  <a:lnTo>
                    <a:pt x="23640" y="1444006"/>
                  </a:lnTo>
                  <a:lnTo>
                    <a:pt x="24750" y="1495903"/>
                  </a:lnTo>
                  <a:lnTo>
                    <a:pt x="26142" y="1555114"/>
                  </a:lnTo>
                  <a:lnTo>
                    <a:pt x="18903" y="1555623"/>
                  </a:lnTo>
                  <a:lnTo>
                    <a:pt x="12426" y="1554607"/>
                  </a:lnTo>
                  <a:lnTo>
                    <a:pt x="7854" y="1555114"/>
                  </a:lnTo>
                  <a:lnTo>
                    <a:pt x="10289" y="1493060"/>
                  </a:lnTo>
                  <a:lnTo>
                    <a:pt x="10658" y="1435821"/>
                  </a:lnTo>
                  <a:lnTo>
                    <a:pt x="9534" y="1382704"/>
                  </a:lnTo>
                  <a:lnTo>
                    <a:pt x="7488" y="1333017"/>
                  </a:lnTo>
                  <a:lnTo>
                    <a:pt x="5092" y="1286065"/>
                  </a:lnTo>
                  <a:lnTo>
                    <a:pt x="2916" y="1241155"/>
                  </a:lnTo>
                  <a:lnTo>
                    <a:pt x="1533" y="1197594"/>
                  </a:lnTo>
                  <a:lnTo>
                    <a:pt x="1514" y="1154689"/>
                  </a:lnTo>
                  <a:lnTo>
                    <a:pt x="3431" y="1111745"/>
                  </a:lnTo>
                  <a:lnTo>
                    <a:pt x="7854" y="1068070"/>
                  </a:lnTo>
                  <a:lnTo>
                    <a:pt x="13018" y="1024452"/>
                  </a:lnTo>
                  <a:lnTo>
                    <a:pt x="16828" y="981579"/>
                  </a:lnTo>
                  <a:lnTo>
                    <a:pt x="19360" y="938489"/>
                  </a:lnTo>
                  <a:lnTo>
                    <a:pt x="20692" y="894218"/>
                  </a:lnTo>
                  <a:lnTo>
                    <a:pt x="20903" y="847804"/>
                  </a:lnTo>
                  <a:lnTo>
                    <a:pt x="20071" y="798285"/>
                  </a:lnTo>
                  <a:lnTo>
                    <a:pt x="18272" y="744698"/>
                  </a:lnTo>
                  <a:lnTo>
                    <a:pt x="15584" y="686082"/>
                  </a:lnTo>
                  <a:lnTo>
                    <a:pt x="12086" y="621473"/>
                  </a:lnTo>
                  <a:lnTo>
                    <a:pt x="7854" y="549910"/>
                  </a:lnTo>
                  <a:lnTo>
                    <a:pt x="4319" y="484077"/>
                  </a:lnTo>
                  <a:lnTo>
                    <a:pt x="1929" y="423205"/>
                  </a:lnTo>
                  <a:lnTo>
                    <a:pt x="538" y="366701"/>
                  </a:lnTo>
                  <a:lnTo>
                    <a:pt x="0" y="313969"/>
                  </a:lnTo>
                  <a:lnTo>
                    <a:pt x="168" y="264418"/>
                  </a:lnTo>
                  <a:lnTo>
                    <a:pt x="898" y="217452"/>
                  </a:lnTo>
                  <a:lnTo>
                    <a:pt x="2043" y="172479"/>
                  </a:lnTo>
                  <a:lnTo>
                    <a:pt x="3457" y="128904"/>
                  </a:lnTo>
                  <a:lnTo>
                    <a:pt x="4995" y="86134"/>
                  </a:lnTo>
                  <a:lnTo>
                    <a:pt x="6509" y="43575"/>
                  </a:lnTo>
                  <a:lnTo>
                    <a:pt x="7854" y="635"/>
                  </a:lnTo>
                  <a:lnTo>
                    <a:pt x="12934" y="0"/>
                  </a:lnTo>
                  <a:lnTo>
                    <a:pt x="21443" y="1397"/>
                  </a:lnTo>
                  <a:lnTo>
                    <a:pt x="26142" y="635"/>
                  </a:lnTo>
                  <a:close/>
                </a:path>
              </a:pathLst>
            </a:custGeom>
            <a:ln w="4114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14266" y="957833"/>
              <a:ext cx="1978660" cy="1187450"/>
            </a:xfrm>
            <a:custGeom>
              <a:avLst/>
              <a:gdLst/>
              <a:ahLst/>
              <a:cxnLst/>
              <a:rect l="l" t="t" r="r" b="b"/>
              <a:pathLst>
                <a:path w="1978660" h="1187450">
                  <a:moveTo>
                    <a:pt x="1859407" y="0"/>
                  </a:moveTo>
                  <a:lnTo>
                    <a:pt x="118745" y="0"/>
                  </a:lnTo>
                  <a:lnTo>
                    <a:pt x="72544" y="9338"/>
                  </a:lnTo>
                  <a:lnTo>
                    <a:pt x="34798" y="34797"/>
                  </a:lnTo>
                  <a:lnTo>
                    <a:pt x="9338" y="72544"/>
                  </a:lnTo>
                  <a:lnTo>
                    <a:pt x="0" y="118744"/>
                  </a:lnTo>
                  <a:lnTo>
                    <a:pt x="0" y="1068451"/>
                  </a:lnTo>
                  <a:lnTo>
                    <a:pt x="9338" y="1114651"/>
                  </a:lnTo>
                  <a:lnTo>
                    <a:pt x="34798" y="1152397"/>
                  </a:lnTo>
                  <a:lnTo>
                    <a:pt x="72544" y="1177857"/>
                  </a:lnTo>
                  <a:lnTo>
                    <a:pt x="118745" y="1187195"/>
                  </a:lnTo>
                  <a:lnTo>
                    <a:pt x="1859407" y="1187195"/>
                  </a:lnTo>
                  <a:lnTo>
                    <a:pt x="1905607" y="1177857"/>
                  </a:lnTo>
                  <a:lnTo>
                    <a:pt x="1943353" y="1152397"/>
                  </a:lnTo>
                  <a:lnTo>
                    <a:pt x="1968813" y="1114651"/>
                  </a:lnTo>
                  <a:lnTo>
                    <a:pt x="1978152" y="1068451"/>
                  </a:lnTo>
                  <a:lnTo>
                    <a:pt x="1978152" y="118744"/>
                  </a:lnTo>
                  <a:lnTo>
                    <a:pt x="1968813" y="72544"/>
                  </a:lnTo>
                  <a:lnTo>
                    <a:pt x="1943354" y="34798"/>
                  </a:lnTo>
                  <a:lnTo>
                    <a:pt x="1905607" y="9338"/>
                  </a:lnTo>
                  <a:lnTo>
                    <a:pt x="18594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4266" y="957833"/>
              <a:ext cx="1978660" cy="1187450"/>
            </a:xfrm>
            <a:custGeom>
              <a:avLst/>
              <a:gdLst/>
              <a:ahLst/>
              <a:cxnLst/>
              <a:rect l="l" t="t" r="r" b="b"/>
              <a:pathLst>
                <a:path w="1978660" h="1187450">
                  <a:moveTo>
                    <a:pt x="0" y="118744"/>
                  </a:moveTo>
                  <a:lnTo>
                    <a:pt x="9338" y="72544"/>
                  </a:lnTo>
                  <a:lnTo>
                    <a:pt x="34798" y="34797"/>
                  </a:lnTo>
                  <a:lnTo>
                    <a:pt x="72544" y="9338"/>
                  </a:lnTo>
                  <a:lnTo>
                    <a:pt x="118745" y="0"/>
                  </a:lnTo>
                  <a:lnTo>
                    <a:pt x="1859407" y="0"/>
                  </a:lnTo>
                  <a:lnTo>
                    <a:pt x="1905607" y="9338"/>
                  </a:lnTo>
                  <a:lnTo>
                    <a:pt x="1943354" y="34798"/>
                  </a:lnTo>
                  <a:lnTo>
                    <a:pt x="1968813" y="72544"/>
                  </a:lnTo>
                  <a:lnTo>
                    <a:pt x="1978152" y="118744"/>
                  </a:lnTo>
                  <a:lnTo>
                    <a:pt x="1978152" y="1068451"/>
                  </a:lnTo>
                  <a:lnTo>
                    <a:pt x="1968813" y="1114651"/>
                  </a:lnTo>
                  <a:lnTo>
                    <a:pt x="1943353" y="1152397"/>
                  </a:lnTo>
                  <a:lnTo>
                    <a:pt x="1905607" y="1177857"/>
                  </a:lnTo>
                  <a:lnTo>
                    <a:pt x="1859407" y="1187195"/>
                  </a:lnTo>
                  <a:lnTo>
                    <a:pt x="118745" y="1187195"/>
                  </a:lnTo>
                  <a:lnTo>
                    <a:pt x="72544" y="1177857"/>
                  </a:lnTo>
                  <a:lnTo>
                    <a:pt x="34798" y="1152397"/>
                  </a:lnTo>
                  <a:lnTo>
                    <a:pt x="9338" y="1114651"/>
                  </a:lnTo>
                  <a:lnTo>
                    <a:pt x="0" y="1068451"/>
                  </a:lnTo>
                  <a:lnTo>
                    <a:pt x="0" y="1187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2700" y="2945892"/>
            <a:ext cx="7010400" cy="37871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27245" y="1215389"/>
            <a:ext cx="1552575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ογενετι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β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β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ς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εγκεφαλικό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0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στέλεχος.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65392" y="1306067"/>
            <a:ext cx="419100" cy="490855"/>
          </a:xfrm>
          <a:custGeom>
            <a:avLst/>
            <a:gdLst/>
            <a:ahLst/>
            <a:cxnLst/>
            <a:rect l="l" t="t" r="r" b="b"/>
            <a:pathLst>
              <a:path w="419100" h="490855">
                <a:moveTo>
                  <a:pt x="209550" y="0"/>
                </a:moveTo>
                <a:lnTo>
                  <a:pt x="209550" y="98171"/>
                </a:lnTo>
                <a:lnTo>
                  <a:pt x="0" y="98171"/>
                </a:lnTo>
                <a:lnTo>
                  <a:pt x="0" y="392557"/>
                </a:lnTo>
                <a:lnTo>
                  <a:pt x="209550" y="392557"/>
                </a:lnTo>
                <a:lnTo>
                  <a:pt x="209550" y="490728"/>
                </a:lnTo>
                <a:lnTo>
                  <a:pt x="419100" y="245364"/>
                </a:lnTo>
                <a:lnTo>
                  <a:pt x="209550" y="0"/>
                </a:lnTo>
                <a:close/>
              </a:path>
            </a:pathLst>
          </a:custGeom>
          <a:solidFill>
            <a:srgbClr val="F4B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173468" y="947927"/>
            <a:ext cx="1998345" cy="1207135"/>
            <a:chOff x="7173468" y="947927"/>
            <a:chExt cx="1998345" cy="1207135"/>
          </a:xfrm>
        </p:grpSpPr>
        <p:sp>
          <p:nvSpPr>
            <p:cNvPr id="12" name="object 12"/>
            <p:cNvSpPr/>
            <p:nvPr/>
          </p:nvSpPr>
          <p:spPr>
            <a:xfrm>
              <a:off x="7183374" y="957833"/>
              <a:ext cx="1978660" cy="1187450"/>
            </a:xfrm>
            <a:custGeom>
              <a:avLst/>
              <a:gdLst/>
              <a:ahLst/>
              <a:cxnLst/>
              <a:rect l="l" t="t" r="r" b="b"/>
              <a:pathLst>
                <a:path w="1978659" h="1187450">
                  <a:moveTo>
                    <a:pt x="1859406" y="0"/>
                  </a:moveTo>
                  <a:lnTo>
                    <a:pt x="118745" y="0"/>
                  </a:lnTo>
                  <a:lnTo>
                    <a:pt x="72544" y="9338"/>
                  </a:lnTo>
                  <a:lnTo>
                    <a:pt x="34797" y="34797"/>
                  </a:lnTo>
                  <a:lnTo>
                    <a:pt x="9338" y="72544"/>
                  </a:lnTo>
                  <a:lnTo>
                    <a:pt x="0" y="118744"/>
                  </a:lnTo>
                  <a:lnTo>
                    <a:pt x="0" y="1068451"/>
                  </a:lnTo>
                  <a:lnTo>
                    <a:pt x="9338" y="1114651"/>
                  </a:lnTo>
                  <a:lnTo>
                    <a:pt x="34798" y="1152397"/>
                  </a:lnTo>
                  <a:lnTo>
                    <a:pt x="72544" y="1177857"/>
                  </a:lnTo>
                  <a:lnTo>
                    <a:pt x="118745" y="1187195"/>
                  </a:lnTo>
                  <a:lnTo>
                    <a:pt x="1859406" y="1187195"/>
                  </a:lnTo>
                  <a:lnTo>
                    <a:pt x="1905607" y="1177857"/>
                  </a:lnTo>
                  <a:lnTo>
                    <a:pt x="1943354" y="1152397"/>
                  </a:lnTo>
                  <a:lnTo>
                    <a:pt x="1968813" y="1114651"/>
                  </a:lnTo>
                  <a:lnTo>
                    <a:pt x="1978152" y="1068451"/>
                  </a:lnTo>
                  <a:lnTo>
                    <a:pt x="1978152" y="118744"/>
                  </a:lnTo>
                  <a:lnTo>
                    <a:pt x="1968813" y="72544"/>
                  </a:lnTo>
                  <a:lnTo>
                    <a:pt x="1943353" y="34798"/>
                  </a:lnTo>
                  <a:lnTo>
                    <a:pt x="1905607" y="9338"/>
                  </a:lnTo>
                  <a:lnTo>
                    <a:pt x="18594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83374" y="957833"/>
              <a:ext cx="1978660" cy="1187450"/>
            </a:xfrm>
            <a:custGeom>
              <a:avLst/>
              <a:gdLst/>
              <a:ahLst/>
              <a:cxnLst/>
              <a:rect l="l" t="t" r="r" b="b"/>
              <a:pathLst>
                <a:path w="1978659" h="1187450">
                  <a:moveTo>
                    <a:pt x="0" y="118744"/>
                  </a:moveTo>
                  <a:lnTo>
                    <a:pt x="9338" y="72544"/>
                  </a:lnTo>
                  <a:lnTo>
                    <a:pt x="34797" y="34797"/>
                  </a:lnTo>
                  <a:lnTo>
                    <a:pt x="72544" y="9338"/>
                  </a:lnTo>
                  <a:lnTo>
                    <a:pt x="118745" y="0"/>
                  </a:lnTo>
                  <a:lnTo>
                    <a:pt x="1859406" y="0"/>
                  </a:lnTo>
                  <a:lnTo>
                    <a:pt x="1905607" y="9338"/>
                  </a:lnTo>
                  <a:lnTo>
                    <a:pt x="1943353" y="34798"/>
                  </a:lnTo>
                  <a:lnTo>
                    <a:pt x="1968813" y="72544"/>
                  </a:lnTo>
                  <a:lnTo>
                    <a:pt x="1978152" y="118744"/>
                  </a:lnTo>
                  <a:lnTo>
                    <a:pt x="1978152" y="1068451"/>
                  </a:lnTo>
                  <a:lnTo>
                    <a:pt x="1968813" y="1114651"/>
                  </a:lnTo>
                  <a:lnTo>
                    <a:pt x="1943354" y="1152397"/>
                  </a:lnTo>
                  <a:lnTo>
                    <a:pt x="1905607" y="1177857"/>
                  </a:lnTo>
                  <a:lnTo>
                    <a:pt x="1859406" y="1187195"/>
                  </a:lnTo>
                  <a:lnTo>
                    <a:pt x="118745" y="1187195"/>
                  </a:lnTo>
                  <a:lnTo>
                    <a:pt x="72544" y="1177857"/>
                  </a:lnTo>
                  <a:lnTo>
                    <a:pt x="34798" y="1152397"/>
                  </a:lnTo>
                  <a:lnTo>
                    <a:pt x="9338" y="1114651"/>
                  </a:lnTo>
                  <a:lnTo>
                    <a:pt x="0" y="1068451"/>
                  </a:lnTo>
                  <a:lnTo>
                    <a:pt x="0" y="1187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06182" y="1215389"/>
            <a:ext cx="1731645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3335" algn="just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Ελλείμματα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στον αυτό-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αλληλο-συντονισμό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διαδοχικών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κινήσεων.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34500" y="1306067"/>
            <a:ext cx="419100" cy="490855"/>
          </a:xfrm>
          <a:custGeom>
            <a:avLst/>
            <a:gdLst/>
            <a:ahLst/>
            <a:cxnLst/>
            <a:rect l="l" t="t" r="r" b="b"/>
            <a:pathLst>
              <a:path w="419100" h="490855">
                <a:moveTo>
                  <a:pt x="209550" y="0"/>
                </a:moveTo>
                <a:lnTo>
                  <a:pt x="209550" y="98171"/>
                </a:lnTo>
                <a:lnTo>
                  <a:pt x="0" y="98171"/>
                </a:lnTo>
                <a:lnTo>
                  <a:pt x="0" y="392557"/>
                </a:lnTo>
                <a:lnTo>
                  <a:pt x="209550" y="392557"/>
                </a:lnTo>
                <a:lnTo>
                  <a:pt x="209550" y="490728"/>
                </a:lnTo>
                <a:lnTo>
                  <a:pt x="419100" y="245364"/>
                </a:lnTo>
                <a:lnTo>
                  <a:pt x="209550" y="0"/>
                </a:lnTo>
                <a:close/>
              </a:path>
            </a:pathLst>
          </a:custGeom>
          <a:solidFill>
            <a:srgbClr val="F4B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942576" y="947927"/>
            <a:ext cx="1996439" cy="1207135"/>
            <a:chOff x="9942576" y="947927"/>
            <a:chExt cx="1996439" cy="1207135"/>
          </a:xfrm>
        </p:grpSpPr>
        <p:sp>
          <p:nvSpPr>
            <p:cNvPr id="17" name="object 17"/>
            <p:cNvSpPr/>
            <p:nvPr/>
          </p:nvSpPr>
          <p:spPr>
            <a:xfrm>
              <a:off x="9952482" y="957833"/>
              <a:ext cx="1976755" cy="1187450"/>
            </a:xfrm>
            <a:custGeom>
              <a:avLst/>
              <a:gdLst/>
              <a:ahLst/>
              <a:cxnLst/>
              <a:rect l="l" t="t" r="r" b="b"/>
              <a:pathLst>
                <a:path w="1976754" h="1187450">
                  <a:moveTo>
                    <a:pt x="1857883" y="0"/>
                  </a:moveTo>
                  <a:lnTo>
                    <a:pt x="118745" y="0"/>
                  </a:lnTo>
                  <a:lnTo>
                    <a:pt x="72544" y="9338"/>
                  </a:lnTo>
                  <a:lnTo>
                    <a:pt x="34798" y="34797"/>
                  </a:lnTo>
                  <a:lnTo>
                    <a:pt x="9338" y="72544"/>
                  </a:lnTo>
                  <a:lnTo>
                    <a:pt x="0" y="118744"/>
                  </a:lnTo>
                  <a:lnTo>
                    <a:pt x="0" y="1068451"/>
                  </a:lnTo>
                  <a:lnTo>
                    <a:pt x="9338" y="1114651"/>
                  </a:lnTo>
                  <a:lnTo>
                    <a:pt x="34798" y="1152397"/>
                  </a:lnTo>
                  <a:lnTo>
                    <a:pt x="72544" y="1177857"/>
                  </a:lnTo>
                  <a:lnTo>
                    <a:pt x="118745" y="1187195"/>
                  </a:lnTo>
                  <a:lnTo>
                    <a:pt x="1857883" y="1187195"/>
                  </a:lnTo>
                  <a:lnTo>
                    <a:pt x="1904083" y="1177857"/>
                  </a:lnTo>
                  <a:lnTo>
                    <a:pt x="1941830" y="1152397"/>
                  </a:lnTo>
                  <a:lnTo>
                    <a:pt x="1967289" y="1114651"/>
                  </a:lnTo>
                  <a:lnTo>
                    <a:pt x="1976627" y="1068451"/>
                  </a:lnTo>
                  <a:lnTo>
                    <a:pt x="1976627" y="118744"/>
                  </a:lnTo>
                  <a:lnTo>
                    <a:pt x="1967289" y="72544"/>
                  </a:lnTo>
                  <a:lnTo>
                    <a:pt x="1941830" y="34798"/>
                  </a:lnTo>
                  <a:lnTo>
                    <a:pt x="1904083" y="9338"/>
                  </a:lnTo>
                  <a:lnTo>
                    <a:pt x="18578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52482" y="957833"/>
              <a:ext cx="1976755" cy="1187450"/>
            </a:xfrm>
            <a:custGeom>
              <a:avLst/>
              <a:gdLst/>
              <a:ahLst/>
              <a:cxnLst/>
              <a:rect l="l" t="t" r="r" b="b"/>
              <a:pathLst>
                <a:path w="1976754" h="1187450">
                  <a:moveTo>
                    <a:pt x="0" y="118744"/>
                  </a:moveTo>
                  <a:lnTo>
                    <a:pt x="9338" y="72544"/>
                  </a:lnTo>
                  <a:lnTo>
                    <a:pt x="34798" y="34797"/>
                  </a:lnTo>
                  <a:lnTo>
                    <a:pt x="72544" y="9338"/>
                  </a:lnTo>
                  <a:lnTo>
                    <a:pt x="118745" y="0"/>
                  </a:lnTo>
                  <a:lnTo>
                    <a:pt x="1857883" y="0"/>
                  </a:lnTo>
                  <a:lnTo>
                    <a:pt x="1904083" y="9338"/>
                  </a:lnTo>
                  <a:lnTo>
                    <a:pt x="1941830" y="34798"/>
                  </a:lnTo>
                  <a:lnTo>
                    <a:pt x="1967289" y="72544"/>
                  </a:lnTo>
                  <a:lnTo>
                    <a:pt x="1976627" y="118744"/>
                  </a:lnTo>
                  <a:lnTo>
                    <a:pt x="1976627" y="1068451"/>
                  </a:lnTo>
                  <a:lnTo>
                    <a:pt x="1967289" y="1114651"/>
                  </a:lnTo>
                  <a:lnTo>
                    <a:pt x="1941830" y="1152397"/>
                  </a:lnTo>
                  <a:lnTo>
                    <a:pt x="1904083" y="1177857"/>
                  </a:lnTo>
                  <a:lnTo>
                    <a:pt x="1857883" y="1187195"/>
                  </a:lnTo>
                  <a:lnTo>
                    <a:pt x="118745" y="1187195"/>
                  </a:lnTo>
                  <a:lnTo>
                    <a:pt x="72544" y="1177857"/>
                  </a:lnTo>
                  <a:lnTo>
                    <a:pt x="34798" y="1152397"/>
                  </a:lnTo>
                  <a:lnTo>
                    <a:pt x="9338" y="1114651"/>
                  </a:lnTo>
                  <a:lnTo>
                    <a:pt x="0" y="1068451"/>
                  </a:lnTo>
                  <a:lnTo>
                    <a:pt x="0" y="1187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033761" y="1117472"/>
            <a:ext cx="1813560" cy="8255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Αδυναμία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διαμόρφωσης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πλαισίου</a:t>
            </a:r>
            <a:r>
              <a:rPr sz="14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πρόσληψης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μοιράσματος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endParaRPr sz="1400">
              <a:latin typeface="Calibri"/>
              <a:cs typeface="Calibri"/>
            </a:endParaRPr>
          </a:p>
          <a:p>
            <a:pPr marR="29845" algn="ctr">
              <a:lnSpc>
                <a:spcPts val="150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εμπειρίας.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2884" y="149479"/>
            <a:ext cx="41167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ΕΛΛΕΙΜΜΑΤΑ</a:t>
            </a:r>
            <a:r>
              <a:rPr sz="28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ΣΤΗ</a:t>
            </a:r>
            <a:r>
              <a:rPr sz="2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ΜΙΜΗΣΗ</a:t>
            </a:r>
            <a:endParaRPr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256" y="605596"/>
            <a:ext cx="6388100" cy="234505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Εμφανίζονται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από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6μ.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Σημαντική </a:t>
            </a:r>
            <a:r>
              <a:rPr sz="2200" b="1" spc="-5" dirty="0">
                <a:latin typeface="Calibri"/>
                <a:cs typeface="Calibri"/>
              </a:rPr>
              <a:t>ετερογένεια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Συνήθως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δεν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συνοδεύεται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από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άλλες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επικοινωνιακές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συμπεριφορές.</a:t>
            </a:r>
            <a:endParaRPr sz="2200">
              <a:latin typeface="Calibri"/>
              <a:cs typeface="Calibri"/>
            </a:endParaRPr>
          </a:p>
          <a:p>
            <a:pPr marL="241300" marR="5715" indent="-228600">
              <a:lnSpc>
                <a:spcPts val="238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  <a:tab pos="1608455" algn="l"/>
                <a:tab pos="2437130" algn="l"/>
                <a:tab pos="3088640" algn="l"/>
                <a:tab pos="4046854" algn="l"/>
                <a:tab pos="4455160" algn="l"/>
                <a:tab pos="5815330" algn="l"/>
              </a:tabLst>
            </a:pPr>
            <a:r>
              <a:rPr sz="2200" spc="-10" dirty="0">
                <a:latin typeface="Calibri"/>
                <a:cs typeface="Calibri"/>
              </a:rPr>
              <a:t>Εν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20" dirty="0">
                <a:latin typeface="Calibri"/>
                <a:cs typeface="Calibri"/>
              </a:rPr>
              <a:t>ρ</a:t>
            </a:r>
            <a:r>
              <a:rPr sz="2200" spc="-10" dirty="0">
                <a:latin typeface="Calibri"/>
                <a:cs typeface="Calibri"/>
              </a:rPr>
              <a:t>γ</a:t>
            </a:r>
            <a:r>
              <a:rPr sz="2200" spc="-15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5" dirty="0">
                <a:latin typeface="Calibri"/>
                <a:cs typeface="Calibri"/>
              </a:rPr>
              <a:t>ες</a:t>
            </a:r>
            <a:r>
              <a:rPr sz="2200" dirty="0">
                <a:latin typeface="Calibri"/>
                <a:cs typeface="Calibri"/>
              </a:rPr>
              <a:t>	π</a:t>
            </a:r>
            <a:r>
              <a:rPr sz="2200" spc="-5" dirty="0">
                <a:latin typeface="Calibri"/>
                <a:cs typeface="Calibri"/>
              </a:rPr>
              <a:t>ρος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ον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αυ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&lt;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ενέρ</a:t>
            </a:r>
            <a:r>
              <a:rPr sz="2200" spc="-15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ι</a:t>
            </a:r>
            <a:r>
              <a:rPr sz="2200" spc="-5" dirty="0">
                <a:latin typeface="Calibri"/>
                <a:cs typeface="Calibri"/>
              </a:rPr>
              <a:t>ες</a:t>
            </a:r>
            <a:r>
              <a:rPr sz="2200" dirty="0">
                <a:latin typeface="Calibri"/>
                <a:cs typeface="Calibri"/>
              </a:rPr>
              <a:t>	π</a:t>
            </a:r>
            <a:r>
              <a:rPr sz="2200" spc="-5" dirty="0">
                <a:latin typeface="Calibri"/>
                <a:cs typeface="Calibri"/>
              </a:rPr>
              <a:t>ρος  </a:t>
            </a:r>
            <a:r>
              <a:rPr sz="2200" spc="-10" dirty="0">
                <a:latin typeface="Calibri"/>
                <a:cs typeface="Calibri"/>
              </a:rPr>
              <a:t>αντικείμενα.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256" y="3018536"/>
            <a:ext cx="6387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  <a:tab pos="1543050" algn="l"/>
                <a:tab pos="2688590" algn="l"/>
                <a:tab pos="3152140" algn="l"/>
                <a:tab pos="4446270" algn="l"/>
                <a:tab pos="5095240" algn="l"/>
                <a:tab pos="5685790" algn="l"/>
              </a:tabLst>
            </a:pPr>
            <a:r>
              <a:rPr sz="2200" b="1" spc="-5" dirty="0">
                <a:latin typeface="Calibri"/>
                <a:cs typeface="Calibri"/>
              </a:rPr>
              <a:t>Δυ</a:t>
            </a:r>
            <a:r>
              <a:rPr sz="2200" b="1" dirty="0">
                <a:latin typeface="Calibri"/>
                <a:cs typeface="Calibri"/>
              </a:rPr>
              <a:t>σ</a:t>
            </a:r>
            <a:r>
              <a:rPr sz="2200" b="1" spc="-50" dirty="0">
                <a:latin typeface="Calibri"/>
                <a:cs typeface="Calibri"/>
              </a:rPr>
              <a:t>κ</a:t>
            </a:r>
            <a:r>
              <a:rPr sz="2200" b="1" spc="-20" dirty="0">
                <a:latin typeface="Calibri"/>
                <a:cs typeface="Calibri"/>
              </a:rPr>
              <a:t>ο</a:t>
            </a:r>
            <a:r>
              <a:rPr sz="2200" b="1" spc="-15" dirty="0">
                <a:latin typeface="Calibri"/>
                <a:cs typeface="Calibri"/>
              </a:rPr>
              <a:t>λ</a:t>
            </a:r>
            <a:r>
              <a:rPr sz="2200" b="1" spc="-10" dirty="0">
                <a:latin typeface="Calibri"/>
                <a:cs typeface="Calibri"/>
              </a:rPr>
              <a:t>ί</a:t>
            </a:r>
            <a:r>
              <a:rPr sz="2200" b="1" spc="-5" dirty="0">
                <a:latin typeface="Calibri"/>
                <a:cs typeface="Calibri"/>
              </a:rPr>
              <a:t>α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μ</a:t>
            </a:r>
            <a:r>
              <a:rPr sz="2200" b="1" spc="-5" dirty="0">
                <a:latin typeface="Calibri"/>
                <a:cs typeface="Calibri"/>
              </a:rPr>
              <a:t>ί</a:t>
            </a:r>
            <a:r>
              <a:rPr sz="2200" b="1" spc="-10" dirty="0">
                <a:latin typeface="Calibri"/>
                <a:cs typeface="Calibri"/>
              </a:rPr>
              <a:t>μη</a:t>
            </a:r>
            <a:r>
              <a:rPr sz="2200" b="1" dirty="0">
                <a:latin typeface="Calibri"/>
                <a:cs typeface="Calibri"/>
              </a:rPr>
              <a:t>σ</a:t>
            </a:r>
            <a:r>
              <a:rPr sz="2200" b="1" spc="-5" dirty="0">
                <a:latin typeface="Calibri"/>
                <a:cs typeface="Calibri"/>
              </a:rPr>
              <a:t>ης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σ</a:t>
            </a:r>
            <a:r>
              <a:rPr sz="2200" b="1" spc="-5" dirty="0">
                <a:latin typeface="Calibri"/>
                <a:cs typeface="Calibri"/>
              </a:rPr>
              <a:t>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ε</a:t>
            </a:r>
            <a:r>
              <a:rPr sz="2200" b="1" spc="-25" dirty="0">
                <a:latin typeface="Calibri"/>
                <a:cs typeface="Calibri"/>
              </a:rPr>
              <a:t>ν</a:t>
            </a:r>
            <a:r>
              <a:rPr sz="2200" b="1" spc="-5" dirty="0">
                <a:latin typeface="Calibri"/>
                <a:cs typeface="Calibri"/>
              </a:rPr>
              <a:t>έ</a:t>
            </a:r>
            <a:r>
              <a:rPr sz="2200" b="1" spc="-30" dirty="0">
                <a:latin typeface="Calibri"/>
                <a:cs typeface="Calibri"/>
              </a:rPr>
              <a:t>ρ</a:t>
            </a:r>
            <a:r>
              <a:rPr sz="2200" b="1" spc="-10" dirty="0">
                <a:latin typeface="Calibri"/>
                <a:cs typeface="Calibri"/>
              </a:rPr>
              <a:t>γ</a:t>
            </a:r>
            <a:r>
              <a:rPr sz="2200" b="1" dirty="0">
                <a:latin typeface="Calibri"/>
                <a:cs typeface="Calibri"/>
              </a:rPr>
              <a:t>ε</a:t>
            </a:r>
            <a:r>
              <a:rPr sz="2200" b="1" spc="-10" dirty="0">
                <a:latin typeface="Calibri"/>
                <a:cs typeface="Calibri"/>
              </a:rPr>
              <a:t>ι</a:t>
            </a:r>
            <a:r>
              <a:rPr sz="2200" b="1" dirty="0">
                <a:latin typeface="Calibri"/>
                <a:cs typeface="Calibri"/>
              </a:rPr>
              <a:t>ε</a:t>
            </a:r>
            <a:r>
              <a:rPr sz="2200" b="1" spc="-5" dirty="0">
                <a:latin typeface="Calibri"/>
                <a:cs typeface="Calibri"/>
              </a:rPr>
              <a:t>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π</a:t>
            </a:r>
            <a:r>
              <a:rPr sz="2200" b="1" spc="-5" dirty="0">
                <a:latin typeface="Calibri"/>
                <a:cs typeface="Calibri"/>
              </a:rPr>
              <a:t>ου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δ</a:t>
            </a:r>
            <a:r>
              <a:rPr sz="2200" b="1" dirty="0">
                <a:latin typeface="Calibri"/>
                <a:cs typeface="Calibri"/>
              </a:rPr>
              <a:t>ε</a:t>
            </a:r>
            <a:r>
              <a:rPr sz="2200" b="1" spc="-5" dirty="0">
                <a:latin typeface="Calibri"/>
                <a:cs typeface="Calibri"/>
              </a:rPr>
              <a:t>ν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έ</a:t>
            </a:r>
            <a:r>
              <a:rPr sz="2200" b="1" spc="-35" dirty="0">
                <a:latin typeface="Calibri"/>
                <a:cs typeface="Calibri"/>
              </a:rPr>
              <a:t>χ</a:t>
            </a:r>
            <a:r>
              <a:rPr sz="2200" b="1" spc="-5" dirty="0">
                <a:latin typeface="Calibri"/>
                <a:cs typeface="Calibri"/>
              </a:rPr>
              <a:t>ο</a:t>
            </a:r>
            <a:r>
              <a:rPr sz="2200" b="1" spc="20" dirty="0">
                <a:latin typeface="Calibri"/>
                <a:cs typeface="Calibri"/>
              </a:rPr>
              <a:t>υ</a:t>
            </a:r>
            <a:r>
              <a:rPr sz="2200" b="1" spc="-5" dirty="0">
                <a:latin typeface="Calibri"/>
                <a:cs typeface="Calibri"/>
              </a:rPr>
              <a:t>ν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256" y="3226113"/>
            <a:ext cx="1841500" cy="11849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35"/>
              </a:spcBef>
            </a:pPr>
            <a:r>
              <a:rPr sz="2200" b="1" spc="-5" dirty="0">
                <a:latin typeface="Calibri"/>
                <a:cs typeface="Calibri"/>
              </a:rPr>
              <a:t>σαφή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στόχο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Π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ρ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5" dirty="0">
                <a:latin typeface="Calibri"/>
                <a:cs typeface="Calibri"/>
              </a:rPr>
              <a:t>σσό</a:t>
            </a:r>
            <a:r>
              <a:rPr sz="2200" spc="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ερ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ς  </a:t>
            </a:r>
            <a:r>
              <a:rPr sz="2200" spc="-10" dirty="0">
                <a:latin typeface="Calibri"/>
                <a:cs typeface="Calibri"/>
              </a:rPr>
              <a:t>διαταραχές.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126" y="3748785"/>
            <a:ext cx="4352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8745" algn="l"/>
                <a:tab pos="1887220" algn="l"/>
                <a:tab pos="3176270" algn="l"/>
                <a:tab pos="3679825" algn="l"/>
              </a:tabLst>
            </a:pPr>
            <a:r>
              <a:rPr sz="2200" spc="-10" dirty="0">
                <a:latin typeface="Calibri"/>
                <a:cs typeface="Calibri"/>
              </a:rPr>
              <a:t>δυ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8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ο</a:t>
            </a:r>
            <a:r>
              <a:rPr sz="2200" spc="-3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ί</a:t>
            </a:r>
            <a:r>
              <a:rPr sz="2200" spc="-15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σ</a:t>
            </a:r>
            <a:r>
              <a:rPr sz="2200" spc="-25" dirty="0">
                <a:latin typeface="Calibri"/>
                <a:cs typeface="Calibri"/>
              </a:rPr>
              <a:t>ύ</a:t>
            </a:r>
            <a:r>
              <a:rPr sz="2200" spc="-10" dirty="0">
                <a:latin typeface="Calibri"/>
                <a:cs typeface="Calibri"/>
              </a:rPr>
              <a:t>γκρ</a:t>
            </a:r>
            <a:r>
              <a:rPr sz="2200" dirty="0">
                <a:latin typeface="Calibri"/>
                <a:cs typeface="Calibri"/>
              </a:rPr>
              <a:t>ισ</a:t>
            </a:r>
            <a:r>
              <a:rPr sz="2200" spc="-5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με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λες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256" y="4480305"/>
            <a:ext cx="6388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  <a:tab pos="1609725" algn="l"/>
                <a:tab pos="2155190" algn="l"/>
                <a:tab pos="3536315" algn="l"/>
                <a:tab pos="5057140" algn="l"/>
                <a:tab pos="6289040" algn="l"/>
              </a:tabLst>
            </a:pPr>
            <a:r>
              <a:rPr sz="2200" b="1" spc="-5" dirty="0">
                <a:latin typeface="Calibri"/>
                <a:cs typeface="Calibri"/>
              </a:rPr>
              <a:t>Β</a:t>
            </a:r>
            <a:r>
              <a:rPr sz="2200" b="1" dirty="0">
                <a:latin typeface="Calibri"/>
                <a:cs typeface="Calibri"/>
              </a:rPr>
              <a:t>ε</a:t>
            </a:r>
            <a:r>
              <a:rPr sz="2200" b="1" spc="-90" dirty="0">
                <a:latin typeface="Calibri"/>
                <a:cs typeface="Calibri"/>
              </a:rPr>
              <a:t>λ</a:t>
            </a:r>
            <a:r>
              <a:rPr sz="2200" b="1" spc="-5" dirty="0">
                <a:latin typeface="Calibri"/>
                <a:cs typeface="Calibri"/>
              </a:rPr>
              <a:t>τίωση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σ</a:t>
            </a:r>
            <a:r>
              <a:rPr sz="2200" b="1" spc="-5" dirty="0">
                <a:latin typeface="Calibri"/>
                <a:cs typeface="Calibri"/>
              </a:rPr>
              <a:t>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σ</a:t>
            </a:r>
            <a:r>
              <a:rPr sz="2200" b="1" dirty="0">
                <a:latin typeface="Calibri"/>
                <a:cs typeface="Calibri"/>
              </a:rPr>
              <a:t>υ</a:t>
            </a:r>
            <a:r>
              <a:rPr sz="2200" b="1" spc="-10" dirty="0">
                <a:latin typeface="Calibri"/>
                <a:cs typeface="Calibri"/>
              </a:rPr>
              <a:t>νθή</a:t>
            </a:r>
            <a:r>
              <a:rPr sz="2200" b="1" spc="-25" dirty="0">
                <a:latin typeface="Calibri"/>
                <a:cs typeface="Calibri"/>
              </a:rPr>
              <a:t>κ</a:t>
            </a:r>
            <a:r>
              <a:rPr sz="2200" b="1" spc="-5" dirty="0">
                <a:latin typeface="Calibri"/>
                <a:cs typeface="Calibri"/>
              </a:rPr>
              <a:t>ες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π</a:t>
            </a:r>
            <a:r>
              <a:rPr sz="2200" b="1" spc="5" dirty="0">
                <a:latin typeface="Calibri"/>
                <a:cs typeface="Calibri"/>
              </a:rPr>
              <a:t>ρ</a:t>
            </a:r>
            <a:r>
              <a:rPr sz="2200" b="1" spc="-5" dirty="0">
                <a:latin typeface="Calibri"/>
                <a:cs typeface="Calibri"/>
              </a:rPr>
              <a:t>ο</a:t>
            </a:r>
            <a:r>
              <a:rPr sz="2200" b="1" dirty="0">
                <a:latin typeface="Calibri"/>
                <a:cs typeface="Calibri"/>
              </a:rPr>
              <a:t>κ</a:t>
            </a:r>
            <a:r>
              <a:rPr sz="2200" b="1" spc="-10" dirty="0">
                <a:latin typeface="Calibri"/>
                <a:cs typeface="Calibri"/>
              </a:rPr>
              <a:t>λ</a:t>
            </a:r>
            <a:r>
              <a:rPr sz="2200" b="1" spc="-25" dirty="0">
                <a:latin typeface="Calibri"/>
                <a:cs typeface="Calibri"/>
              </a:rPr>
              <a:t>η</a:t>
            </a:r>
            <a:r>
              <a:rPr sz="2200" b="1" spc="-5" dirty="0">
                <a:latin typeface="Calibri"/>
                <a:cs typeface="Calibri"/>
              </a:rPr>
              <a:t>τής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μίμησ</a:t>
            </a:r>
            <a:r>
              <a:rPr sz="2200" b="1" spc="15" dirty="0">
                <a:latin typeface="Calibri"/>
                <a:cs typeface="Calibri"/>
              </a:rPr>
              <a:t>η</a:t>
            </a:r>
            <a:r>
              <a:rPr sz="2200" b="1" spc="-5" dirty="0">
                <a:latin typeface="Calibri"/>
                <a:cs typeface="Calibri"/>
              </a:rPr>
              <a:t>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256" y="4687756"/>
            <a:ext cx="4929505" cy="8832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35"/>
              </a:spcBef>
            </a:pPr>
            <a:r>
              <a:rPr sz="2200" spc="-10" dirty="0">
                <a:latin typeface="Calibri"/>
                <a:cs typeface="Calibri"/>
              </a:rPr>
              <a:t>Αξιοποίηση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στην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παρέμβαση.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Δυσκολίες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στην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αναγνώριση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της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μίμησης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256" y="5638901"/>
            <a:ext cx="6388735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  <a:tab pos="1524635" algn="l"/>
                <a:tab pos="2080895" algn="l"/>
                <a:tab pos="3554729" algn="l"/>
                <a:tab pos="5490210" algn="l"/>
                <a:tab pos="6224905" algn="l"/>
              </a:tabLst>
            </a:pPr>
            <a:r>
              <a:rPr sz="2200" b="1" spc="-5" dirty="0">
                <a:latin typeface="Calibri"/>
                <a:cs typeface="Calibri"/>
              </a:rPr>
              <a:t>Β</a:t>
            </a:r>
            <a:r>
              <a:rPr sz="2200" b="1" dirty="0">
                <a:latin typeface="Calibri"/>
                <a:cs typeface="Calibri"/>
              </a:rPr>
              <a:t>ε</a:t>
            </a:r>
            <a:r>
              <a:rPr sz="2200" b="1" spc="-90" dirty="0">
                <a:latin typeface="Calibri"/>
                <a:cs typeface="Calibri"/>
              </a:rPr>
              <a:t>λ</a:t>
            </a:r>
            <a:r>
              <a:rPr sz="2200" b="1" spc="-5" dirty="0">
                <a:latin typeface="Calibri"/>
                <a:cs typeface="Calibri"/>
              </a:rPr>
              <a:t>τίωση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τ</a:t>
            </a:r>
            <a:r>
              <a:rPr sz="2200" b="1" spc="10" dirty="0">
                <a:latin typeface="Calibri"/>
                <a:cs typeface="Calibri"/>
              </a:rPr>
              <a:t>η</a:t>
            </a:r>
            <a:r>
              <a:rPr sz="2200" b="1" spc="-5" dirty="0">
                <a:latin typeface="Calibri"/>
                <a:cs typeface="Calibri"/>
              </a:rPr>
              <a:t>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5" dirty="0">
                <a:latin typeface="Calibri"/>
                <a:cs typeface="Calibri"/>
              </a:rPr>
              <a:t>κ</a:t>
            </a:r>
            <a:r>
              <a:rPr sz="2200" b="1" spc="-5" dirty="0">
                <a:latin typeface="Calibri"/>
                <a:cs typeface="Calibri"/>
              </a:rPr>
              <a:t>ο</a:t>
            </a:r>
            <a:r>
              <a:rPr sz="2200" b="1" spc="-40" dirty="0">
                <a:latin typeface="Calibri"/>
                <a:cs typeface="Calibri"/>
              </a:rPr>
              <a:t>ι</a:t>
            </a:r>
            <a:r>
              <a:rPr sz="2200" b="1" spc="-10" dirty="0">
                <a:latin typeface="Calibri"/>
                <a:cs typeface="Calibri"/>
              </a:rPr>
              <a:t>ν</a:t>
            </a:r>
            <a:r>
              <a:rPr sz="2200" b="1" spc="-30" dirty="0">
                <a:latin typeface="Calibri"/>
                <a:cs typeface="Calibri"/>
              </a:rPr>
              <a:t>ω</a:t>
            </a:r>
            <a:r>
              <a:rPr sz="2200" b="1" spc="-10" dirty="0">
                <a:latin typeface="Calibri"/>
                <a:cs typeface="Calibri"/>
              </a:rPr>
              <a:t>νικ</a:t>
            </a:r>
            <a:r>
              <a:rPr sz="2200" b="1" spc="5" dirty="0">
                <a:latin typeface="Calibri"/>
                <a:cs typeface="Calibri"/>
              </a:rPr>
              <a:t>ή</a:t>
            </a:r>
            <a:r>
              <a:rPr sz="2200" b="1" spc="-5" dirty="0">
                <a:latin typeface="Calibri"/>
                <a:cs typeface="Calibri"/>
              </a:rPr>
              <a:t>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σ</a:t>
            </a:r>
            <a:r>
              <a:rPr sz="2200" b="1" spc="-10" dirty="0">
                <a:latin typeface="Calibri"/>
                <a:cs typeface="Calibri"/>
              </a:rPr>
              <a:t>υ</a:t>
            </a:r>
            <a:r>
              <a:rPr sz="2200" b="1" dirty="0">
                <a:latin typeface="Calibri"/>
                <a:cs typeface="Calibri"/>
              </a:rPr>
              <a:t>μ</a:t>
            </a:r>
            <a:r>
              <a:rPr sz="2200" b="1" spc="-10" dirty="0">
                <a:latin typeface="Calibri"/>
                <a:cs typeface="Calibri"/>
              </a:rPr>
              <a:t>περι</a:t>
            </a:r>
            <a:r>
              <a:rPr sz="2200" b="1" dirty="0">
                <a:latin typeface="Calibri"/>
                <a:cs typeface="Calibri"/>
              </a:rPr>
              <a:t>φ</a:t>
            </a:r>
            <a:r>
              <a:rPr sz="2200" b="1" spc="-5" dirty="0">
                <a:latin typeface="Calibri"/>
                <a:cs typeface="Calibri"/>
              </a:rPr>
              <a:t>οράς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ό</a:t>
            </a:r>
            <a:r>
              <a:rPr sz="2200" b="1" spc="-25" dirty="0">
                <a:latin typeface="Calibri"/>
                <a:cs typeface="Calibri"/>
              </a:rPr>
              <a:t>τ</a:t>
            </a:r>
            <a:r>
              <a:rPr sz="2200" b="1" spc="-5" dirty="0">
                <a:latin typeface="Calibri"/>
                <a:cs typeface="Calibri"/>
              </a:rPr>
              <a:t>αν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ο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b="1" spc="-5" dirty="0">
                <a:latin typeface="Calibri"/>
                <a:cs typeface="Calibri"/>
              </a:rPr>
              <a:t>άλλος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μιμείται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το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παιδί</a:t>
            </a:r>
            <a:r>
              <a:rPr sz="2200" spc="-1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088" y="990600"/>
            <a:ext cx="4957572" cy="33314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799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A5B454-6597-4E11-83B8-0BF7CC11E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8894" y="188914"/>
            <a:ext cx="8799719" cy="64779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ΠΑΘΟΛΟΓΙΚΗ ΣΥΜΠΕΡΙΦΟΡΑ</a:t>
            </a:r>
            <a:endParaRPr lang="el-GR" altLang="el-GR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37B6F94-10B0-41C3-8B16-D5A9AB64E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882" y="836712"/>
            <a:ext cx="11857220" cy="5639039"/>
          </a:xfrm>
        </p:spPr>
        <p:txBody>
          <a:bodyPr/>
          <a:lstStyle/>
          <a:p>
            <a:pPr algn="just" eaLnBrk="1" hangingPunct="1">
              <a:buClr>
                <a:srgbClr val="660066"/>
              </a:buClr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Απόκλιση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Υποδηλώνει ότι το άτομο δεν έχει αναπτύξει επαρκώς, ορισμένες τουλάχιστον, γνωστικές, κοινωνικές και συναισθηματικές ικανότητες ανάλογες με την ηλικία του. </a:t>
            </a:r>
          </a:p>
          <a:p>
            <a:pPr algn="just" eaLnBrk="1" hangingPunct="1">
              <a:buClr>
                <a:srgbClr val="660066"/>
              </a:buClr>
              <a:buFont typeface="Wingdings" panose="05000000000000000000" pitchFamily="2" charset="2"/>
              <a:buChar char="Ø"/>
              <a:defRPr/>
            </a:pPr>
            <a:r>
              <a:rPr lang="el-GR" sz="2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Δυσλειτουργικότητα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Εμφανίζονται με τέτοια διάρκεια, ένταση και συχνότητα, οι οποίες επιφέρουν τα ακόλουθα αποτελέσματα: </a:t>
            </a:r>
          </a:p>
          <a:p>
            <a:pPr algn="just" eaLnBrk="1" hangingPunct="1">
              <a:buClr>
                <a:srgbClr val="660066"/>
              </a:buClr>
              <a:buFontTx/>
              <a:buChar char="-"/>
              <a:defRPr/>
            </a:pPr>
            <a:r>
              <a:rPr lang="el-GR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Περιορισμένη λειτουργικότητα: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παιδί δεν μπορεί να ανταποκριθεί στις απαιτήσεις της καθημερινότητας.  </a:t>
            </a:r>
          </a:p>
          <a:p>
            <a:pPr algn="just" eaLnBrk="1" hangingPunct="1">
              <a:buClr>
                <a:srgbClr val="660066"/>
              </a:buClr>
              <a:buFontTx/>
              <a:buChar char="-"/>
              <a:defRPr/>
            </a:pPr>
            <a:r>
              <a:rPr lang="el-GR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Δυσθυμία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το παιδί βιώνει διαρκώς έντονα δυσάρεστα συναισθήματα, όπως άγχος ή θλίψη </a:t>
            </a:r>
          </a:p>
          <a:p>
            <a:pPr algn="just" eaLnBrk="1" hangingPunct="1">
              <a:buClr>
                <a:srgbClr val="660066"/>
              </a:buClr>
              <a:buFontTx/>
              <a:buChar char="-"/>
              <a:defRPr/>
            </a:pPr>
            <a:r>
              <a:rPr lang="el-GR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Έκθεση σε κίνδυνο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παιδί μπορεί να βλάψει τον εαυτό του ή τους άλλους π.χ. προβαίνει σε ριψοκίνδυνες πράξεις ή εκδηλώνει αυτοκτονικές τάσεις και έντονη επιθετικότητα.</a:t>
            </a:r>
          </a:p>
          <a:p>
            <a:pPr algn="just" eaLnBrk="1" hangingPunct="1">
              <a:buClr>
                <a:schemeClr val="accent4">
                  <a:lumMod val="1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αποτελούν αντίδραση σε κάποια δυσμενή συνθήκη.</a:t>
            </a:r>
          </a:p>
          <a:p>
            <a:pPr marL="0" indent="0" algn="just">
              <a:buClr>
                <a:schemeClr val="accent4">
                  <a:lumMod val="10000"/>
                </a:schemeClr>
              </a:buClr>
              <a:buNone/>
              <a:defRPr/>
            </a:pPr>
            <a:endParaRPr lang="el-GR" altLang="el-GR" sz="2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24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75" y="363473"/>
            <a:ext cx="7580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+mn-lt"/>
              </a:rPr>
              <a:t>ΕΛΛΕΙΜΜΑΤΑ</a:t>
            </a:r>
            <a:r>
              <a:rPr sz="2800" b="1" spc="20" dirty="0">
                <a:latin typeface="+mn-lt"/>
              </a:rPr>
              <a:t> </a:t>
            </a:r>
            <a:r>
              <a:rPr sz="2800" b="1" spc="-10" dirty="0">
                <a:latin typeface="+mn-lt"/>
              </a:rPr>
              <a:t>ΣΤΙΣ</a:t>
            </a:r>
            <a:r>
              <a:rPr sz="2800" b="1" spc="15" dirty="0">
                <a:latin typeface="+mn-lt"/>
              </a:rPr>
              <a:t> </a:t>
            </a:r>
            <a:r>
              <a:rPr sz="2800" b="1" spc="-15" dirty="0">
                <a:latin typeface="+mn-lt"/>
              </a:rPr>
              <a:t>ΕΠΙΚΟΙΝΩΝΙΑΚΕΣ</a:t>
            </a:r>
            <a:r>
              <a:rPr sz="2800" b="1" spc="50" dirty="0">
                <a:latin typeface="+mn-lt"/>
              </a:rPr>
              <a:t> </a:t>
            </a:r>
            <a:r>
              <a:rPr sz="2800" b="1" spc="-5" dirty="0">
                <a:latin typeface="+mn-lt"/>
              </a:rPr>
              <a:t>ΧΕΙΡΟΝΟΜΙΕΣ</a:t>
            </a:r>
            <a:endParaRPr sz="28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651" y="1223594"/>
            <a:ext cx="6256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1518285" algn="l"/>
                <a:tab pos="3058795" algn="l"/>
                <a:tab pos="4066540" algn="l"/>
                <a:tab pos="4979670" algn="l"/>
              </a:tabLst>
            </a:pPr>
            <a:r>
              <a:rPr sz="2400" spc="-10" dirty="0">
                <a:latin typeface="Calibri"/>
                <a:cs typeface="Calibri"/>
              </a:rPr>
              <a:t>8-12μ.	</a:t>
            </a:r>
            <a:r>
              <a:rPr sz="2400" spc="-5" dirty="0">
                <a:latin typeface="Calibri"/>
                <a:cs typeface="Calibri"/>
              </a:rPr>
              <a:t>Περίπου	</a:t>
            </a:r>
            <a:r>
              <a:rPr sz="2400" b="1" spc="-10" dirty="0">
                <a:latin typeface="Calibri"/>
                <a:cs typeface="Calibri"/>
              </a:rPr>
              <a:t>60%	</a:t>
            </a:r>
            <a:r>
              <a:rPr sz="2400" spc="-5" dirty="0">
                <a:latin typeface="Calibri"/>
                <a:cs typeface="Calibri"/>
              </a:rPr>
              <a:t>δεν	</a:t>
            </a:r>
            <a:r>
              <a:rPr sz="2400" spc="-10" dirty="0">
                <a:latin typeface="Calibri"/>
                <a:cs typeface="Calibri"/>
              </a:rPr>
              <a:t>παράγουν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651" y="1461897"/>
            <a:ext cx="4881245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20"/>
              </a:spcBef>
            </a:pPr>
            <a:r>
              <a:rPr sz="2400" spc="-15" dirty="0">
                <a:latin typeface="Calibri"/>
                <a:cs typeface="Calibri"/>
              </a:rPr>
              <a:t>επικοινωνιακές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χειρονομίες.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Περιορισμένη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ποικιλία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χειρονομιών.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651" y="2466213"/>
            <a:ext cx="62572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  <a:tab pos="2405380" algn="l"/>
                <a:tab pos="3988435" algn="l"/>
                <a:tab pos="5944235" algn="l"/>
              </a:tabLst>
            </a:pPr>
            <a:r>
              <a:rPr sz="2400" spc="-5" dirty="0">
                <a:latin typeface="Calibri"/>
                <a:cs typeface="Calibri"/>
              </a:rPr>
              <a:t>Περ</a:t>
            </a:r>
            <a:r>
              <a:rPr sz="2400" dirty="0">
                <a:latin typeface="Calibri"/>
                <a:cs typeface="Calibri"/>
              </a:rPr>
              <a:t>ισ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spc="-5" dirty="0">
                <a:latin typeface="Calibri"/>
                <a:cs typeface="Calibri"/>
              </a:rPr>
              <a:t>ό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ερες	</a:t>
            </a:r>
            <a:r>
              <a:rPr sz="2400" b="1" dirty="0">
                <a:latin typeface="Calibri"/>
                <a:cs typeface="Calibri"/>
              </a:rPr>
              <a:t>δ</a:t>
            </a:r>
            <a:r>
              <a:rPr sz="2400" b="1" spc="5" dirty="0">
                <a:latin typeface="Calibri"/>
                <a:cs typeface="Calibri"/>
              </a:rPr>
              <a:t>ε</a:t>
            </a:r>
            <a:r>
              <a:rPr sz="2400" b="1" spc="-5" dirty="0">
                <a:latin typeface="Calibri"/>
                <a:cs typeface="Calibri"/>
              </a:rPr>
              <a:t>ι</a:t>
            </a:r>
            <a:r>
              <a:rPr sz="2400" b="1" spc="-1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τ</a:t>
            </a:r>
            <a:r>
              <a:rPr sz="2400" b="1" spc="-10" dirty="0">
                <a:latin typeface="Calibri"/>
                <a:cs typeface="Calibri"/>
              </a:rPr>
              <a:t>ι</a:t>
            </a:r>
            <a:r>
              <a:rPr sz="2400" b="1" spc="-40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ές	</a:t>
            </a:r>
            <a:r>
              <a:rPr sz="2400" b="1" spc="-30" dirty="0">
                <a:latin typeface="Calibri"/>
                <a:cs typeface="Calibri"/>
              </a:rPr>
              <a:t>χ</a:t>
            </a:r>
            <a:r>
              <a:rPr sz="2400" b="1" dirty="0">
                <a:latin typeface="Calibri"/>
                <a:cs typeface="Calibri"/>
              </a:rPr>
              <a:t>ειρ</a:t>
            </a:r>
            <a:r>
              <a:rPr sz="2400" b="1" spc="15" dirty="0">
                <a:latin typeface="Calibri"/>
                <a:cs typeface="Calibri"/>
              </a:rPr>
              <a:t>ο</a:t>
            </a:r>
            <a:r>
              <a:rPr sz="2400" b="1" spc="-5" dirty="0">
                <a:latin typeface="Calibri"/>
                <a:cs typeface="Calibri"/>
              </a:rPr>
              <a:t>νο</a:t>
            </a:r>
            <a:r>
              <a:rPr sz="2400" b="1" dirty="0">
                <a:latin typeface="Calibri"/>
                <a:cs typeface="Calibri"/>
              </a:rPr>
              <a:t>μ</a:t>
            </a:r>
            <a:r>
              <a:rPr sz="2400" b="1" spc="-15" dirty="0">
                <a:latin typeface="Calibri"/>
                <a:cs typeface="Calibri"/>
              </a:rPr>
              <a:t>ί</a:t>
            </a:r>
            <a:r>
              <a:rPr sz="2400" b="1" dirty="0">
                <a:latin typeface="Calibri"/>
                <a:cs typeface="Calibri"/>
              </a:rPr>
              <a:t>ες	</a:t>
            </a:r>
            <a:r>
              <a:rPr sz="2400" spc="-5" dirty="0">
                <a:latin typeface="Calibri"/>
                <a:cs typeface="Calibri"/>
              </a:rPr>
              <a:t>σε  </a:t>
            </a:r>
            <a:r>
              <a:rPr sz="2400" spc="-10" dirty="0">
                <a:latin typeface="Calibri"/>
                <a:cs typeface="Calibri"/>
              </a:rPr>
              <a:t>σύγκριση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με τις</a:t>
            </a:r>
            <a:r>
              <a:rPr sz="2400" spc="-10" dirty="0">
                <a:latin typeface="Calibri"/>
                <a:cs typeface="Calibri"/>
              </a:rPr>
              <a:t> συμβατικές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τις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εικονικές.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651" y="3251453"/>
            <a:ext cx="4937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774315" algn="l"/>
                <a:tab pos="3884929" algn="l"/>
                <a:tab pos="4511675" algn="l"/>
              </a:tabLst>
            </a:pPr>
            <a:r>
              <a:rPr sz="2400" spc="-5" dirty="0">
                <a:latin typeface="Calibri"/>
                <a:cs typeface="Calibri"/>
              </a:rPr>
              <a:t>Xρησι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spc="-5" dirty="0">
                <a:latin typeface="Calibri"/>
                <a:cs typeface="Calibri"/>
              </a:rPr>
              <a:t>οπο</a:t>
            </a:r>
            <a:r>
              <a:rPr sz="2400" spc="5" dirty="0">
                <a:latin typeface="Calibri"/>
                <a:cs typeface="Calibri"/>
              </a:rPr>
              <a:t>ι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spc="-15" dirty="0">
                <a:latin typeface="Calibri"/>
                <a:cs typeface="Calibri"/>
              </a:rPr>
              <a:t>ύ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	</a:t>
            </a:r>
            <a:r>
              <a:rPr sz="2400" spc="-5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υ</a:t>
            </a:r>
            <a:r>
              <a:rPr sz="2400" spc="5" dirty="0">
                <a:latin typeface="Calibri"/>
                <a:cs typeface="Calibri"/>
              </a:rPr>
              <a:t>ρ</a:t>
            </a:r>
            <a:r>
              <a:rPr sz="2400" spc="-5" dirty="0">
                <a:latin typeface="Calibri"/>
                <a:cs typeface="Calibri"/>
              </a:rPr>
              <a:t>ίω</a:t>
            </a:r>
            <a:r>
              <a:rPr sz="2400" dirty="0">
                <a:latin typeface="Calibri"/>
                <a:cs typeface="Calibri"/>
              </a:rPr>
              <a:t>ς	</a:t>
            </a:r>
            <a:r>
              <a:rPr sz="2400" spc="-5" dirty="0">
                <a:latin typeface="Calibri"/>
                <a:cs typeface="Calibri"/>
              </a:rPr>
              <a:t>γι</a:t>
            </a:r>
            <a:r>
              <a:rPr sz="2400" dirty="0">
                <a:latin typeface="Calibri"/>
                <a:cs typeface="Calibri"/>
              </a:rPr>
              <a:t>α	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251" y="3580638"/>
            <a:ext cx="473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1980" algn="l"/>
              </a:tabLst>
            </a:pPr>
            <a:r>
              <a:rPr sz="2400" spc="-10" dirty="0">
                <a:latin typeface="Calibri"/>
                <a:cs typeface="Calibri"/>
              </a:rPr>
              <a:t>προσωπικών	</a:t>
            </a:r>
            <a:r>
              <a:rPr sz="2400" b="1" spc="-10" dirty="0">
                <a:latin typeface="Calibri"/>
                <a:cs typeface="Calibri"/>
              </a:rPr>
              <a:t>(πρωτο-προστακτικές)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9758" y="3251453"/>
            <a:ext cx="11118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8580" marR="5080" indent="-56515">
              <a:lnSpc>
                <a:spcPts val="2590"/>
              </a:lnSpc>
              <a:spcBef>
                <a:spcPts val="425"/>
              </a:spcBef>
              <a:tabLst>
                <a:tab pos="722630" algn="l"/>
              </a:tabLst>
            </a:pPr>
            <a:r>
              <a:rPr sz="2400" dirty="0">
                <a:latin typeface="Calibri"/>
                <a:cs typeface="Calibri"/>
              </a:rPr>
              <a:t>επ</a:t>
            </a:r>
            <a:r>
              <a:rPr sz="2400" spc="-35" dirty="0">
                <a:latin typeface="Calibri"/>
                <a:cs typeface="Calibri"/>
              </a:rPr>
              <a:t>ί</a:t>
            </a:r>
            <a:r>
              <a:rPr sz="2400" spc="-5" dirty="0">
                <a:latin typeface="Calibri"/>
                <a:cs typeface="Calibri"/>
              </a:rPr>
              <a:t>τε</a:t>
            </a:r>
            <a:r>
              <a:rPr sz="2400" spc="-1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ξη 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	</a:t>
            </a:r>
            <a:r>
              <a:rPr sz="2400" spc="-5" dirty="0">
                <a:latin typeface="Calibri"/>
                <a:cs typeface="Calibri"/>
              </a:rPr>
              <a:t>ό</a:t>
            </a:r>
            <a:r>
              <a:rPr sz="2400" spc="-10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651" y="3817792"/>
            <a:ext cx="5752465" cy="94106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25"/>
              </a:spcBef>
            </a:pPr>
            <a:r>
              <a:rPr sz="2400" spc="-10" dirty="0">
                <a:latin typeface="Calibri"/>
                <a:cs typeface="Calibri"/>
              </a:rPr>
              <a:t>διαπροσωπικών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στόχων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(πρωτο-δηλωτικές).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Ιδιαταίτερο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χαρακτηριστικό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της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ΔΑΦ.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7417" y="1613530"/>
            <a:ext cx="4836400" cy="360464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799"/>
            <a:ext cx="12192000" cy="4572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501253" y="5405424"/>
            <a:ext cx="196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(Iverson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al.,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767185" cy="2062480"/>
          </a:xfrm>
          <a:custGeom>
            <a:avLst/>
            <a:gdLst/>
            <a:ahLst/>
            <a:cxnLst/>
            <a:rect l="l" t="t" r="r" b="b"/>
            <a:pathLst>
              <a:path w="11767185" h="2062480">
                <a:moveTo>
                  <a:pt x="11766804" y="0"/>
                </a:moveTo>
                <a:lnTo>
                  <a:pt x="0" y="0"/>
                </a:lnTo>
                <a:lnTo>
                  <a:pt x="0" y="1958339"/>
                </a:lnTo>
                <a:lnTo>
                  <a:pt x="2589" y="1957832"/>
                </a:lnTo>
                <a:lnTo>
                  <a:pt x="9651" y="1958480"/>
                </a:lnTo>
                <a:lnTo>
                  <a:pt x="16231" y="1960356"/>
                </a:lnTo>
                <a:lnTo>
                  <a:pt x="22280" y="1963636"/>
                </a:lnTo>
                <a:lnTo>
                  <a:pt x="27750" y="1968500"/>
                </a:lnTo>
                <a:lnTo>
                  <a:pt x="39542" y="1952331"/>
                </a:lnTo>
                <a:lnTo>
                  <a:pt x="91239" y="1963713"/>
                </a:lnTo>
                <a:lnTo>
                  <a:pt x="111239" y="1949830"/>
                </a:lnTo>
                <a:lnTo>
                  <a:pt x="156912" y="1929620"/>
                </a:lnTo>
                <a:lnTo>
                  <a:pt x="199082" y="1917779"/>
                </a:lnTo>
                <a:lnTo>
                  <a:pt x="239237" y="1908343"/>
                </a:lnTo>
                <a:lnTo>
                  <a:pt x="278866" y="1895348"/>
                </a:lnTo>
                <a:lnTo>
                  <a:pt x="309483" y="1893675"/>
                </a:lnTo>
                <a:lnTo>
                  <a:pt x="334776" y="1897205"/>
                </a:lnTo>
                <a:lnTo>
                  <a:pt x="360810" y="1903045"/>
                </a:lnTo>
                <a:lnTo>
                  <a:pt x="393649" y="1908302"/>
                </a:lnTo>
                <a:lnTo>
                  <a:pt x="470198" y="1890553"/>
                </a:lnTo>
                <a:lnTo>
                  <a:pt x="519311" y="1884549"/>
                </a:lnTo>
                <a:lnTo>
                  <a:pt x="572465" y="1887854"/>
                </a:lnTo>
                <a:lnTo>
                  <a:pt x="611851" y="1886182"/>
                </a:lnTo>
                <a:lnTo>
                  <a:pt x="658336" y="1880854"/>
                </a:lnTo>
                <a:lnTo>
                  <a:pt x="701734" y="1876264"/>
                </a:lnTo>
                <a:lnTo>
                  <a:pt x="731862" y="1876805"/>
                </a:lnTo>
                <a:lnTo>
                  <a:pt x="754386" y="1871021"/>
                </a:lnTo>
                <a:lnTo>
                  <a:pt x="780838" y="1872345"/>
                </a:lnTo>
                <a:lnTo>
                  <a:pt x="809231" y="1877073"/>
                </a:lnTo>
                <a:lnTo>
                  <a:pt x="837577" y="1881504"/>
                </a:lnTo>
                <a:lnTo>
                  <a:pt x="878133" y="1891524"/>
                </a:lnTo>
                <a:lnTo>
                  <a:pt x="906881" y="1891744"/>
                </a:lnTo>
                <a:lnTo>
                  <a:pt x="933057" y="1887987"/>
                </a:lnTo>
                <a:lnTo>
                  <a:pt x="965898" y="1886077"/>
                </a:lnTo>
                <a:lnTo>
                  <a:pt x="1010618" y="1877814"/>
                </a:lnTo>
                <a:lnTo>
                  <a:pt x="1041268" y="1868741"/>
                </a:lnTo>
                <a:lnTo>
                  <a:pt x="1063719" y="1862431"/>
                </a:lnTo>
                <a:lnTo>
                  <a:pt x="1083843" y="1862454"/>
                </a:lnTo>
                <a:lnTo>
                  <a:pt x="1118090" y="1854571"/>
                </a:lnTo>
                <a:lnTo>
                  <a:pt x="1152063" y="1855771"/>
                </a:lnTo>
                <a:lnTo>
                  <a:pt x="1186990" y="1861044"/>
                </a:lnTo>
                <a:lnTo>
                  <a:pt x="1224102" y="1865376"/>
                </a:lnTo>
                <a:lnTo>
                  <a:pt x="1230776" y="1871737"/>
                </a:lnTo>
                <a:lnTo>
                  <a:pt x="1244165" y="1869789"/>
                </a:lnTo>
                <a:lnTo>
                  <a:pt x="1270381" y="1859914"/>
                </a:lnTo>
                <a:lnTo>
                  <a:pt x="1280045" y="1865423"/>
                </a:lnTo>
                <a:lnTo>
                  <a:pt x="1304170" y="1867217"/>
                </a:lnTo>
                <a:lnTo>
                  <a:pt x="1330451" y="1865772"/>
                </a:lnTo>
                <a:lnTo>
                  <a:pt x="1346581" y="1861565"/>
                </a:lnTo>
                <a:lnTo>
                  <a:pt x="1375755" y="1866532"/>
                </a:lnTo>
                <a:lnTo>
                  <a:pt x="1402334" y="1878060"/>
                </a:lnTo>
                <a:lnTo>
                  <a:pt x="1435199" y="1893373"/>
                </a:lnTo>
                <a:lnTo>
                  <a:pt x="1483233" y="1909699"/>
                </a:lnTo>
                <a:lnTo>
                  <a:pt x="1519699" y="1913645"/>
                </a:lnTo>
                <a:lnTo>
                  <a:pt x="1539414" y="1924034"/>
                </a:lnTo>
                <a:lnTo>
                  <a:pt x="1552723" y="1933541"/>
                </a:lnTo>
                <a:lnTo>
                  <a:pt x="1569974" y="1934845"/>
                </a:lnTo>
                <a:lnTo>
                  <a:pt x="1621611" y="1947814"/>
                </a:lnTo>
                <a:lnTo>
                  <a:pt x="1666367" y="1965070"/>
                </a:lnTo>
                <a:lnTo>
                  <a:pt x="1711313" y="1976421"/>
                </a:lnTo>
                <a:lnTo>
                  <a:pt x="1763522" y="1971675"/>
                </a:lnTo>
                <a:lnTo>
                  <a:pt x="1814996" y="1980987"/>
                </a:lnTo>
                <a:lnTo>
                  <a:pt x="1863185" y="1991883"/>
                </a:lnTo>
                <a:lnTo>
                  <a:pt x="1909897" y="1999946"/>
                </a:lnTo>
                <a:lnTo>
                  <a:pt x="1956943" y="2000758"/>
                </a:lnTo>
                <a:lnTo>
                  <a:pt x="1973212" y="2011545"/>
                </a:lnTo>
                <a:lnTo>
                  <a:pt x="1990137" y="2017426"/>
                </a:lnTo>
                <a:lnTo>
                  <a:pt x="2008181" y="2016688"/>
                </a:lnTo>
                <a:lnTo>
                  <a:pt x="2027808" y="2007615"/>
                </a:lnTo>
                <a:lnTo>
                  <a:pt x="2067817" y="2020899"/>
                </a:lnTo>
                <a:lnTo>
                  <a:pt x="2095658" y="2034254"/>
                </a:lnTo>
                <a:lnTo>
                  <a:pt x="2120213" y="2041370"/>
                </a:lnTo>
                <a:lnTo>
                  <a:pt x="2150364" y="2035937"/>
                </a:lnTo>
                <a:lnTo>
                  <a:pt x="2173017" y="2040749"/>
                </a:lnTo>
                <a:lnTo>
                  <a:pt x="2206942" y="2049849"/>
                </a:lnTo>
                <a:lnTo>
                  <a:pt x="2221738" y="2052447"/>
                </a:lnTo>
                <a:lnTo>
                  <a:pt x="2233997" y="2052220"/>
                </a:lnTo>
                <a:lnTo>
                  <a:pt x="2243423" y="2049970"/>
                </a:lnTo>
                <a:lnTo>
                  <a:pt x="2254134" y="2047910"/>
                </a:lnTo>
                <a:lnTo>
                  <a:pt x="2270252" y="2048255"/>
                </a:lnTo>
                <a:lnTo>
                  <a:pt x="2300894" y="2050738"/>
                </a:lnTo>
                <a:lnTo>
                  <a:pt x="2331847" y="2052780"/>
                </a:lnTo>
                <a:lnTo>
                  <a:pt x="2362513" y="2055989"/>
                </a:lnTo>
                <a:lnTo>
                  <a:pt x="2392299" y="2061972"/>
                </a:lnTo>
                <a:lnTo>
                  <a:pt x="2419786" y="2044602"/>
                </a:lnTo>
                <a:lnTo>
                  <a:pt x="2437701" y="2040937"/>
                </a:lnTo>
                <a:lnTo>
                  <a:pt x="2455521" y="2043344"/>
                </a:lnTo>
                <a:lnTo>
                  <a:pt x="2482723" y="2044191"/>
                </a:lnTo>
                <a:lnTo>
                  <a:pt x="2507956" y="2037955"/>
                </a:lnTo>
                <a:lnTo>
                  <a:pt x="2539428" y="2037159"/>
                </a:lnTo>
                <a:lnTo>
                  <a:pt x="2568519" y="2042673"/>
                </a:lnTo>
                <a:lnTo>
                  <a:pt x="2586609" y="2055367"/>
                </a:lnTo>
                <a:lnTo>
                  <a:pt x="2632069" y="2051178"/>
                </a:lnTo>
                <a:lnTo>
                  <a:pt x="2732609" y="2050992"/>
                </a:lnTo>
                <a:lnTo>
                  <a:pt x="2797429" y="2046732"/>
                </a:lnTo>
                <a:lnTo>
                  <a:pt x="2837921" y="2043564"/>
                </a:lnTo>
                <a:lnTo>
                  <a:pt x="2864302" y="2046473"/>
                </a:lnTo>
                <a:lnTo>
                  <a:pt x="2887085" y="2047792"/>
                </a:lnTo>
                <a:lnTo>
                  <a:pt x="2916788" y="2039851"/>
                </a:lnTo>
                <a:lnTo>
                  <a:pt x="2963926" y="2014982"/>
                </a:lnTo>
                <a:lnTo>
                  <a:pt x="2980217" y="2007048"/>
                </a:lnTo>
                <a:lnTo>
                  <a:pt x="2998152" y="2007711"/>
                </a:lnTo>
                <a:lnTo>
                  <a:pt x="3018468" y="2011660"/>
                </a:lnTo>
                <a:lnTo>
                  <a:pt x="3041904" y="2013585"/>
                </a:lnTo>
                <a:lnTo>
                  <a:pt x="3165729" y="2008377"/>
                </a:lnTo>
                <a:lnTo>
                  <a:pt x="3212766" y="2007647"/>
                </a:lnTo>
                <a:lnTo>
                  <a:pt x="3243040" y="2005012"/>
                </a:lnTo>
                <a:lnTo>
                  <a:pt x="3264312" y="2001234"/>
                </a:lnTo>
                <a:lnTo>
                  <a:pt x="3284347" y="1997075"/>
                </a:lnTo>
                <a:lnTo>
                  <a:pt x="3311620" y="2002829"/>
                </a:lnTo>
                <a:lnTo>
                  <a:pt x="3340639" y="2008576"/>
                </a:lnTo>
                <a:lnTo>
                  <a:pt x="3354197" y="2012188"/>
                </a:lnTo>
                <a:lnTo>
                  <a:pt x="3400552" y="2017649"/>
                </a:lnTo>
                <a:lnTo>
                  <a:pt x="3454527" y="2029078"/>
                </a:lnTo>
                <a:lnTo>
                  <a:pt x="3467665" y="2012922"/>
                </a:lnTo>
                <a:lnTo>
                  <a:pt x="3481339" y="2015077"/>
                </a:lnTo>
                <a:lnTo>
                  <a:pt x="3498943" y="2023471"/>
                </a:lnTo>
                <a:lnTo>
                  <a:pt x="3523869" y="2026030"/>
                </a:lnTo>
                <a:lnTo>
                  <a:pt x="3572764" y="2020189"/>
                </a:lnTo>
                <a:lnTo>
                  <a:pt x="3594207" y="2014410"/>
                </a:lnTo>
                <a:lnTo>
                  <a:pt x="3622865" y="2010346"/>
                </a:lnTo>
                <a:lnTo>
                  <a:pt x="3653809" y="2005615"/>
                </a:lnTo>
                <a:lnTo>
                  <a:pt x="3682111" y="1997837"/>
                </a:lnTo>
                <a:lnTo>
                  <a:pt x="3709171" y="1985432"/>
                </a:lnTo>
                <a:lnTo>
                  <a:pt x="3725910" y="1977183"/>
                </a:lnTo>
                <a:lnTo>
                  <a:pt x="3742529" y="1972244"/>
                </a:lnTo>
                <a:lnTo>
                  <a:pt x="3769233" y="1969770"/>
                </a:lnTo>
                <a:lnTo>
                  <a:pt x="3787384" y="1964481"/>
                </a:lnTo>
                <a:lnTo>
                  <a:pt x="3801665" y="1964705"/>
                </a:lnTo>
                <a:lnTo>
                  <a:pt x="3812684" y="1963144"/>
                </a:lnTo>
                <a:lnTo>
                  <a:pt x="3821049" y="1952498"/>
                </a:lnTo>
                <a:lnTo>
                  <a:pt x="3871246" y="1968380"/>
                </a:lnTo>
                <a:lnTo>
                  <a:pt x="3900856" y="1974483"/>
                </a:lnTo>
                <a:lnTo>
                  <a:pt x="3919283" y="1974214"/>
                </a:lnTo>
                <a:lnTo>
                  <a:pt x="3935932" y="1970983"/>
                </a:lnTo>
                <a:lnTo>
                  <a:pt x="3960208" y="1968196"/>
                </a:lnTo>
                <a:lnTo>
                  <a:pt x="4001516" y="1969262"/>
                </a:lnTo>
                <a:lnTo>
                  <a:pt x="4055957" y="1971055"/>
                </a:lnTo>
                <a:lnTo>
                  <a:pt x="4113928" y="1969434"/>
                </a:lnTo>
                <a:lnTo>
                  <a:pt x="4170789" y="1966015"/>
                </a:lnTo>
                <a:lnTo>
                  <a:pt x="4221902" y="1962414"/>
                </a:lnTo>
                <a:lnTo>
                  <a:pt x="4262628" y="1960245"/>
                </a:lnTo>
                <a:lnTo>
                  <a:pt x="4298561" y="1960306"/>
                </a:lnTo>
                <a:lnTo>
                  <a:pt x="4336280" y="1962191"/>
                </a:lnTo>
                <a:lnTo>
                  <a:pt x="4341495" y="1960752"/>
                </a:lnTo>
                <a:lnTo>
                  <a:pt x="4390649" y="1958230"/>
                </a:lnTo>
                <a:lnTo>
                  <a:pt x="4429934" y="1955815"/>
                </a:lnTo>
                <a:lnTo>
                  <a:pt x="4459956" y="1952662"/>
                </a:lnTo>
                <a:lnTo>
                  <a:pt x="4481322" y="1947926"/>
                </a:lnTo>
                <a:lnTo>
                  <a:pt x="4527915" y="1942482"/>
                </a:lnTo>
                <a:lnTo>
                  <a:pt x="4558125" y="1939718"/>
                </a:lnTo>
                <a:lnTo>
                  <a:pt x="4580191" y="1938835"/>
                </a:lnTo>
                <a:lnTo>
                  <a:pt x="4602353" y="1939036"/>
                </a:lnTo>
                <a:lnTo>
                  <a:pt x="4629086" y="1932176"/>
                </a:lnTo>
                <a:lnTo>
                  <a:pt x="4657344" y="1928923"/>
                </a:lnTo>
                <a:lnTo>
                  <a:pt x="4687792" y="1923551"/>
                </a:lnTo>
                <a:lnTo>
                  <a:pt x="4721098" y="1910334"/>
                </a:lnTo>
                <a:lnTo>
                  <a:pt x="4736907" y="1902856"/>
                </a:lnTo>
                <a:lnTo>
                  <a:pt x="4754800" y="1903476"/>
                </a:lnTo>
                <a:lnTo>
                  <a:pt x="4771622" y="1903047"/>
                </a:lnTo>
                <a:lnTo>
                  <a:pt x="4784217" y="1892427"/>
                </a:lnTo>
                <a:lnTo>
                  <a:pt x="4791906" y="1881389"/>
                </a:lnTo>
                <a:lnTo>
                  <a:pt x="4802774" y="1876805"/>
                </a:lnTo>
                <a:lnTo>
                  <a:pt x="4815381" y="1875174"/>
                </a:lnTo>
                <a:lnTo>
                  <a:pt x="4828286" y="1872996"/>
                </a:lnTo>
                <a:lnTo>
                  <a:pt x="4856581" y="1861784"/>
                </a:lnTo>
                <a:lnTo>
                  <a:pt x="4906057" y="1856835"/>
                </a:lnTo>
                <a:lnTo>
                  <a:pt x="4957605" y="1857172"/>
                </a:lnTo>
                <a:lnTo>
                  <a:pt x="4992116" y="1861820"/>
                </a:lnTo>
                <a:lnTo>
                  <a:pt x="5040665" y="1856210"/>
                </a:lnTo>
                <a:lnTo>
                  <a:pt x="5119096" y="1851372"/>
                </a:lnTo>
                <a:lnTo>
                  <a:pt x="5157216" y="1846834"/>
                </a:lnTo>
                <a:lnTo>
                  <a:pt x="5169013" y="1847087"/>
                </a:lnTo>
                <a:lnTo>
                  <a:pt x="5180060" y="1846198"/>
                </a:lnTo>
                <a:lnTo>
                  <a:pt x="5190416" y="1844262"/>
                </a:lnTo>
                <a:lnTo>
                  <a:pt x="5214381" y="1836979"/>
                </a:lnTo>
                <a:lnTo>
                  <a:pt x="5241147" y="1840051"/>
                </a:lnTo>
                <a:lnTo>
                  <a:pt x="5255387" y="1835658"/>
                </a:lnTo>
                <a:lnTo>
                  <a:pt x="5340921" y="1830683"/>
                </a:lnTo>
                <a:lnTo>
                  <a:pt x="5361051" y="1828466"/>
                </a:lnTo>
                <a:lnTo>
                  <a:pt x="5408930" y="1822450"/>
                </a:lnTo>
                <a:lnTo>
                  <a:pt x="5451084" y="1827400"/>
                </a:lnTo>
                <a:lnTo>
                  <a:pt x="5499720" y="1827863"/>
                </a:lnTo>
                <a:lnTo>
                  <a:pt x="5553227" y="1824597"/>
                </a:lnTo>
                <a:lnTo>
                  <a:pt x="5609992" y="1818361"/>
                </a:lnTo>
                <a:lnTo>
                  <a:pt x="5668406" y="1809914"/>
                </a:lnTo>
                <a:lnTo>
                  <a:pt x="5726857" y="1800014"/>
                </a:lnTo>
                <a:lnTo>
                  <a:pt x="5783734" y="1789419"/>
                </a:lnTo>
                <a:lnTo>
                  <a:pt x="5886323" y="1769180"/>
                </a:lnTo>
                <a:lnTo>
                  <a:pt x="5928813" y="1761053"/>
                </a:lnTo>
                <a:lnTo>
                  <a:pt x="5963285" y="1755266"/>
                </a:lnTo>
                <a:lnTo>
                  <a:pt x="5988411" y="1743833"/>
                </a:lnTo>
                <a:lnTo>
                  <a:pt x="6002750" y="1740376"/>
                </a:lnTo>
                <a:lnTo>
                  <a:pt x="6032881" y="1742439"/>
                </a:lnTo>
                <a:lnTo>
                  <a:pt x="6080143" y="1753073"/>
                </a:lnTo>
                <a:lnTo>
                  <a:pt x="6121000" y="1752242"/>
                </a:lnTo>
                <a:lnTo>
                  <a:pt x="6158166" y="1745138"/>
                </a:lnTo>
                <a:lnTo>
                  <a:pt x="6194359" y="1736955"/>
                </a:lnTo>
                <a:lnTo>
                  <a:pt x="6232294" y="1732885"/>
                </a:lnTo>
                <a:lnTo>
                  <a:pt x="6274689" y="1738122"/>
                </a:lnTo>
                <a:lnTo>
                  <a:pt x="6292472" y="1735159"/>
                </a:lnTo>
                <a:lnTo>
                  <a:pt x="6310185" y="1733184"/>
                </a:lnTo>
                <a:lnTo>
                  <a:pt x="6327802" y="1731996"/>
                </a:lnTo>
                <a:lnTo>
                  <a:pt x="6345301" y="1731390"/>
                </a:lnTo>
                <a:lnTo>
                  <a:pt x="6403213" y="1731010"/>
                </a:lnTo>
                <a:lnTo>
                  <a:pt x="6418199" y="1735963"/>
                </a:lnTo>
                <a:lnTo>
                  <a:pt x="6434582" y="1743075"/>
                </a:lnTo>
                <a:lnTo>
                  <a:pt x="6481572" y="1740662"/>
                </a:lnTo>
                <a:lnTo>
                  <a:pt x="6492748" y="1731645"/>
                </a:lnTo>
                <a:lnTo>
                  <a:pt x="6507607" y="1734058"/>
                </a:lnTo>
                <a:lnTo>
                  <a:pt x="6522372" y="1731744"/>
                </a:lnTo>
                <a:lnTo>
                  <a:pt x="6575933" y="1721992"/>
                </a:lnTo>
                <a:lnTo>
                  <a:pt x="6582409" y="1722754"/>
                </a:lnTo>
                <a:lnTo>
                  <a:pt x="6588252" y="1719834"/>
                </a:lnTo>
                <a:lnTo>
                  <a:pt x="6596126" y="1722120"/>
                </a:lnTo>
                <a:lnTo>
                  <a:pt x="6599301" y="1719579"/>
                </a:lnTo>
                <a:lnTo>
                  <a:pt x="6639052" y="1725549"/>
                </a:lnTo>
                <a:lnTo>
                  <a:pt x="6661277" y="1727200"/>
                </a:lnTo>
                <a:lnTo>
                  <a:pt x="6705346" y="1736344"/>
                </a:lnTo>
                <a:lnTo>
                  <a:pt x="6713347" y="1732407"/>
                </a:lnTo>
                <a:lnTo>
                  <a:pt x="6779386" y="1737360"/>
                </a:lnTo>
                <a:lnTo>
                  <a:pt x="6780149" y="1734820"/>
                </a:lnTo>
                <a:lnTo>
                  <a:pt x="6797929" y="1724533"/>
                </a:lnTo>
                <a:lnTo>
                  <a:pt x="6803263" y="1724787"/>
                </a:lnTo>
                <a:lnTo>
                  <a:pt x="6836253" y="1720842"/>
                </a:lnTo>
                <a:lnTo>
                  <a:pt x="6850395" y="1713515"/>
                </a:lnTo>
                <a:lnTo>
                  <a:pt x="6867324" y="1710142"/>
                </a:lnTo>
                <a:lnTo>
                  <a:pt x="6908673" y="1718055"/>
                </a:lnTo>
                <a:lnTo>
                  <a:pt x="6916191" y="1711648"/>
                </a:lnTo>
                <a:lnTo>
                  <a:pt x="6924627" y="1708515"/>
                </a:lnTo>
                <a:lnTo>
                  <a:pt x="6934515" y="1708215"/>
                </a:lnTo>
                <a:lnTo>
                  <a:pt x="6946392" y="1710309"/>
                </a:lnTo>
                <a:lnTo>
                  <a:pt x="6965360" y="1706078"/>
                </a:lnTo>
                <a:lnTo>
                  <a:pt x="6978126" y="1698466"/>
                </a:lnTo>
                <a:lnTo>
                  <a:pt x="6990772" y="1693664"/>
                </a:lnTo>
                <a:lnTo>
                  <a:pt x="7009383" y="1697863"/>
                </a:lnTo>
                <a:lnTo>
                  <a:pt x="7016755" y="1690439"/>
                </a:lnTo>
                <a:lnTo>
                  <a:pt x="7036641" y="1686671"/>
                </a:lnTo>
                <a:lnTo>
                  <a:pt x="7054836" y="1682878"/>
                </a:lnTo>
                <a:lnTo>
                  <a:pt x="7057135" y="1675384"/>
                </a:lnTo>
                <a:lnTo>
                  <a:pt x="7071510" y="1670425"/>
                </a:lnTo>
                <a:lnTo>
                  <a:pt x="7083456" y="1672097"/>
                </a:lnTo>
                <a:lnTo>
                  <a:pt x="7095355" y="1674080"/>
                </a:lnTo>
                <a:lnTo>
                  <a:pt x="7109586" y="1670050"/>
                </a:lnTo>
                <a:lnTo>
                  <a:pt x="7117730" y="1670972"/>
                </a:lnTo>
                <a:lnTo>
                  <a:pt x="7114444" y="1676574"/>
                </a:lnTo>
                <a:lnTo>
                  <a:pt x="7111587" y="1682819"/>
                </a:lnTo>
                <a:lnTo>
                  <a:pt x="7121017" y="1685671"/>
                </a:lnTo>
                <a:lnTo>
                  <a:pt x="7135711" y="1686583"/>
                </a:lnTo>
                <a:lnTo>
                  <a:pt x="7145797" y="1690020"/>
                </a:lnTo>
                <a:lnTo>
                  <a:pt x="7153717" y="1692457"/>
                </a:lnTo>
                <a:lnTo>
                  <a:pt x="7161910" y="1690370"/>
                </a:lnTo>
                <a:lnTo>
                  <a:pt x="7165975" y="1687957"/>
                </a:lnTo>
                <a:lnTo>
                  <a:pt x="7170801" y="1683130"/>
                </a:lnTo>
                <a:lnTo>
                  <a:pt x="7177405" y="1674495"/>
                </a:lnTo>
                <a:lnTo>
                  <a:pt x="7198137" y="1675630"/>
                </a:lnTo>
                <a:lnTo>
                  <a:pt x="7215346" y="1671193"/>
                </a:lnTo>
                <a:lnTo>
                  <a:pt x="7234983" y="1663707"/>
                </a:lnTo>
                <a:lnTo>
                  <a:pt x="7263003" y="1655699"/>
                </a:lnTo>
                <a:lnTo>
                  <a:pt x="7276310" y="1659044"/>
                </a:lnTo>
                <a:lnTo>
                  <a:pt x="7288784" y="1658556"/>
                </a:lnTo>
                <a:lnTo>
                  <a:pt x="7300686" y="1655020"/>
                </a:lnTo>
                <a:lnTo>
                  <a:pt x="7312279" y="1649222"/>
                </a:lnTo>
                <a:lnTo>
                  <a:pt x="7328636" y="1648501"/>
                </a:lnTo>
                <a:lnTo>
                  <a:pt x="7344838" y="1646697"/>
                </a:lnTo>
                <a:lnTo>
                  <a:pt x="7361017" y="1644060"/>
                </a:lnTo>
                <a:lnTo>
                  <a:pt x="7405751" y="1635125"/>
                </a:lnTo>
                <a:lnTo>
                  <a:pt x="7425690" y="1638553"/>
                </a:lnTo>
                <a:lnTo>
                  <a:pt x="7433945" y="1637919"/>
                </a:lnTo>
                <a:lnTo>
                  <a:pt x="7448169" y="1638046"/>
                </a:lnTo>
                <a:lnTo>
                  <a:pt x="7466076" y="1635887"/>
                </a:lnTo>
                <a:lnTo>
                  <a:pt x="7476617" y="1626615"/>
                </a:lnTo>
                <a:lnTo>
                  <a:pt x="7491730" y="1628139"/>
                </a:lnTo>
                <a:lnTo>
                  <a:pt x="7508875" y="1620520"/>
                </a:lnTo>
                <a:lnTo>
                  <a:pt x="7511669" y="1624457"/>
                </a:lnTo>
                <a:lnTo>
                  <a:pt x="7525384" y="1629790"/>
                </a:lnTo>
                <a:lnTo>
                  <a:pt x="7587996" y="1601342"/>
                </a:lnTo>
                <a:lnTo>
                  <a:pt x="7599838" y="1597153"/>
                </a:lnTo>
                <a:lnTo>
                  <a:pt x="7610157" y="1594215"/>
                </a:lnTo>
                <a:lnTo>
                  <a:pt x="7624699" y="1590421"/>
                </a:lnTo>
                <a:lnTo>
                  <a:pt x="7626731" y="1588008"/>
                </a:lnTo>
                <a:lnTo>
                  <a:pt x="7664958" y="1580134"/>
                </a:lnTo>
                <a:lnTo>
                  <a:pt x="7676260" y="1570736"/>
                </a:lnTo>
                <a:lnTo>
                  <a:pt x="7696751" y="1564552"/>
                </a:lnTo>
                <a:lnTo>
                  <a:pt x="7717504" y="1560702"/>
                </a:lnTo>
                <a:lnTo>
                  <a:pt x="7736304" y="1554948"/>
                </a:lnTo>
                <a:lnTo>
                  <a:pt x="7750936" y="1543050"/>
                </a:lnTo>
                <a:lnTo>
                  <a:pt x="7758303" y="1538224"/>
                </a:lnTo>
                <a:lnTo>
                  <a:pt x="7765288" y="1535811"/>
                </a:lnTo>
                <a:lnTo>
                  <a:pt x="7772019" y="1534922"/>
                </a:lnTo>
                <a:lnTo>
                  <a:pt x="7790688" y="1535811"/>
                </a:lnTo>
                <a:lnTo>
                  <a:pt x="7795641" y="1542669"/>
                </a:lnTo>
                <a:lnTo>
                  <a:pt x="7807198" y="1539494"/>
                </a:lnTo>
                <a:lnTo>
                  <a:pt x="7816723" y="1541779"/>
                </a:lnTo>
                <a:lnTo>
                  <a:pt x="7822819" y="1542923"/>
                </a:lnTo>
                <a:lnTo>
                  <a:pt x="7828915" y="1543050"/>
                </a:lnTo>
                <a:lnTo>
                  <a:pt x="7834209" y="1526192"/>
                </a:lnTo>
                <a:lnTo>
                  <a:pt x="7850409" y="1522872"/>
                </a:lnTo>
                <a:lnTo>
                  <a:pt x="7864848" y="1521100"/>
                </a:lnTo>
                <a:lnTo>
                  <a:pt x="7864856" y="1508887"/>
                </a:lnTo>
                <a:lnTo>
                  <a:pt x="7880717" y="1501707"/>
                </a:lnTo>
                <a:lnTo>
                  <a:pt x="7886588" y="1493551"/>
                </a:lnTo>
                <a:lnTo>
                  <a:pt x="7893341" y="1490777"/>
                </a:lnTo>
                <a:lnTo>
                  <a:pt x="7911846" y="1499742"/>
                </a:lnTo>
                <a:lnTo>
                  <a:pt x="7957085" y="1475571"/>
                </a:lnTo>
                <a:lnTo>
                  <a:pt x="8008778" y="1454197"/>
                </a:lnTo>
                <a:lnTo>
                  <a:pt x="8058614" y="1430037"/>
                </a:lnTo>
                <a:lnTo>
                  <a:pt x="8098282" y="1397508"/>
                </a:lnTo>
                <a:lnTo>
                  <a:pt x="8125652" y="1385651"/>
                </a:lnTo>
                <a:lnTo>
                  <a:pt x="8143605" y="1372949"/>
                </a:lnTo>
                <a:lnTo>
                  <a:pt x="8159343" y="1359985"/>
                </a:lnTo>
                <a:lnTo>
                  <a:pt x="8180070" y="1347342"/>
                </a:lnTo>
                <a:lnTo>
                  <a:pt x="8194024" y="1344235"/>
                </a:lnTo>
                <a:lnTo>
                  <a:pt x="8223980" y="1342675"/>
                </a:lnTo>
                <a:lnTo>
                  <a:pt x="8259508" y="1335448"/>
                </a:lnTo>
                <a:lnTo>
                  <a:pt x="8290179" y="1315339"/>
                </a:lnTo>
                <a:lnTo>
                  <a:pt x="8389366" y="1267967"/>
                </a:lnTo>
                <a:lnTo>
                  <a:pt x="8456803" y="1242567"/>
                </a:lnTo>
                <a:lnTo>
                  <a:pt x="8471281" y="1222502"/>
                </a:lnTo>
                <a:lnTo>
                  <a:pt x="8489823" y="1206373"/>
                </a:lnTo>
                <a:lnTo>
                  <a:pt x="8494014" y="1206500"/>
                </a:lnTo>
                <a:lnTo>
                  <a:pt x="8503666" y="1210183"/>
                </a:lnTo>
                <a:lnTo>
                  <a:pt x="8510853" y="1208438"/>
                </a:lnTo>
                <a:lnTo>
                  <a:pt x="8536178" y="1200277"/>
                </a:lnTo>
                <a:lnTo>
                  <a:pt x="8536813" y="1201927"/>
                </a:lnTo>
                <a:lnTo>
                  <a:pt x="8537956" y="1201801"/>
                </a:lnTo>
                <a:lnTo>
                  <a:pt x="8549132" y="1191640"/>
                </a:lnTo>
                <a:lnTo>
                  <a:pt x="8554339" y="1188339"/>
                </a:lnTo>
                <a:lnTo>
                  <a:pt x="8561070" y="1202689"/>
                </a:lnTo>
                <a:lnTo>
                  <a:pt x="8571085" y="1203330"/>
                </a:lnTo>
                <a:lnTo>
                  <a:pt x="8582802" y="1200007"/>
                </a:lnTo>
                <a:lnTo>
                  <a:pt x="8594163" y="1197707"/>
                </a:lnTo>
                <a:lnTo>
                  <a:pt x="8603107" y="1201420"/>
                </a:lnTo>
                <a:lnTo>
                  <a:pt x="8610482" y="1196157"/>
                </a:lnTo>
                <a:lnTo>
                  <a:pt x="8618108" y="1191037"/>
                </a:lnTo>
                <a:lnTo>
                  <a:pt x="8633968" y="1181227"/>
                </a:lnTo>
                <a:lnTo>
                  <a:pt x="8640445" y="1177925"/>
                </a:lnTo>
                <a:lnTo>
                  <a:pt x="8640699" y="1178178"/>
                </a:lnTo>
                <a:lnTo>
                  <a:pt x="8642350" y="1178178"/>
                </a:lnTo>
                <a:lnTo>
                  <a:pt x="8644509" y="1177416"/>
                </a:lnTo>
                <a:lnTo>
                  <a:pt x="8647684" y="1175385"/>
                </a:lnTo>
                <a:lnTo>
                  <a:pt x="8652256" y="1171955"/>
                </a:lnTo>
                <a:lnTo>
                  <a:pt x="8669909" y="1165605"/>
                </a:lnTo>
                <a:lnTo>
                  <a:pt x="8672957" y="1168653"/>
                </a:lnTo>
                <a:lnTo>
                  <a:pt x="8673973" y="1167638"/>
                </a:lnTo>
                <a:lnTo>
                  <a:pt x="8677650" y="1159783"/>
                </a:lnTo>
                <a:lnTo>
                  <a:pt x="8681481" y="1155001"/>
                </a:lnTo>
                <a:lnTo>
                  <a:pt x="8688385" y="1156315"/>
                </a:lnTo>
                <a:lnTo>
                  <a:pt x="8701278" y="1166749"/>
                </a:lnTo>
                <a:lnTo>
                  <a:pt x="8712616" y="1156700"/>
                </a:lnTo>
                <a:lnTo>
                  <a:pt x="8724360" y="1154557"/>
                </a:lnTo>
                <a:lnTo>
                  <a:pt x="8738818" y="1154890"/>
                </a:lnTo>
                <a:lnTo>
                  <a:pt x="8758301" y="1152271"/>
                </a:lnTo>
                <a:lnTo>
                  <a:pt x="8764535" y="1142867"/>
                </a:lnTo>
                <a:lnTo>
                  <a:pt x="8771890" y="1138189"/>
                </a:lnTo>
                <a:lnTo>
                  <a:pt x="8780196" y="1137251"/>
                </a:lnTo>
                <a:lnTo>
                  <a:pt x="8789289" y="1139063"/>
                </a:lnTo>
                <a:lnTo>
                  <a:pt x="8809019" y="1128275"/>
                </a:lnTo>
                <a:lnTo>
                  <a:pt x="8830167" y="1121346"/>
                </a:lnTo>
                <a:lnTo>
                  <a:pt x="8852529" y="1115560"/>
                </a:lnTo>
                <a:lnTo>
                  <a:pt x="8875903" y="1108202"/>
                </a:lnTo>
                <a:lnTo>
                  <a:pt x="8896572" y="1093297"/>
                </a:lnTo>
                <a:lnTo>
                  <a:pt x="8917717" y="1088501"/>
                </a:lnTo>
                <a:lnTo>
                  <a:pt x="8940053" y="1086824"/>
                </a:lnTo>
                <a:lnTo>
                  <a:pt x="8964295" y="1081277"/>
                </a:lnTo>
                <a:lnTo>
                  <a:pt x="9013571" y="1075689"/>
                </a:lnTo>
                <a:lnTo>
                  <a:pt x="9019041" y="1073921"/>
                </a:lnTo>
                <a:lnTo>
                  <a:pt x="9028477" y="1072594"/>
                </a:lnTo>
                <a:lnTo>
                  <a:pt x="9042527" y="1071117"/>
                </a:lnTo>
                <a:lnTo>
                  <a:pt x="9042908" y="1071372"/>
                </a:lnTo>
                <a:lnTo>
                  <a:pt x="9048496" y="1066419"/>
                </a:lnTo>
                <a:lnTo>
                  <a:pt x="9061799" y="1052845"/>
                </a:lnTo>
                <a:lnTo>
                  <a:pt x="9074150" y="1038987"/>
                </a:lnTo>
                <a:lnTo>
                  <a:pt x="9085308" y="1034061"/>
                </a:lnTo>
                <a:lnTo>
                  <a:pt x="9095025" y="1028922"/>
                </a:lnTo>
                <a:lnTo>
                  <a:pt x="9104243" y="1024592"/>
                </a:lnTo>
                <a:lnTo>
                  <a:pt x="9113901" y="1022096"/>
                </a:lnTo>
                <a:lnTo>
                  <a:pt x="9121062" y="1018063"/>
                </a:lnTo>
                <a:lnTo>
                  <a:pt x="9133093" y="1012507"/>
                </a:lnTo>
                <a:lnTo>
                  <a:pt x="9144958" y="1007808"/>
                </a:lnTo>
                <a:lnTo>
                  <a:pt x="9151620" y="1006348"/>
                </a:lnTo>
                <a:lnTo>
                  <a:pt x="9157335" y="1029715"/>
                </a:lnTo>
                <a:lnTo>
                  <a:pt x="9172829" y="988567"/>
                </a:lnTo>
                <a:lnTo>
                  <a:pt x="9200769" y="981837"/>
                </a:lnTo>
                <a:lnTo>
                  <a:pt x="9209151" y="973074"/>
                </a:lnTo>
                <a:lnTo>
                  <a:pt x="9209786" y="967359"/>
                </a:lnTo>
                <a:lnTo>
                  <a:pt x="9295765" y="939800"/>
                </a:lnTo>
                <a:lnTo>
                  <a:pt x="9348343" y="920623"/>
                </a:lnTo>
                <a:lnTo>
                  <a:pt x="9361904" y="908573"/>
                </a:lnTo>
                <a:lnTo>
                  <a:pt x="9381013" y="899858"/>
                </a:lnTo>
                <a:lnTo>
                  <a:pt x="9405885" y="892476"/>
                </a:lnTo>
                <a:lnTo>
                  <a:pt x="9436735" y="884427"/>
                </a:lnTo>
                <a:lnTo>
                  <a:pt x="9481155" y="868737"/>
                </a:lnTo>
                <a:lnTo>
                  <a:pt x="9526349" y="859012"/>
                </a:lnTo>
                <a:lnTo>
                  <a:pt x="9572519" y="852977"/>
                </a:lnTo>
                <a:lnTo>
                  <a:pt x="9619869" y="848360"/>
                </a:lnTo>
                <a:lnTo>
                  <a:pt x="9659945" y="827113"/>
                </a:lnTo>
                <a:lnTo>
                  <a:pt x="9698040" y="810457"/>
                </a:lnTo>
                <a:lnTo>
                  <a:pt x="9737140" y="791520"/>
                </a:lnTo>
                <a:lnTo>
                  <a:pt x="9780234" y="763434"/>
                </a:lnTo>
                <a:lnTo>
                  <a:pt x="9830308" y="719327"/>
                </a:lnTo>
                <a:lnTo>
                  <a:pt x="9920097" y="671322"/>
                </a:lnTo>
                <a:lnTo>
                  <a:pt x="9933820" y="660050"/>
                </a:lnTo>
                <a:lnTo>
                  <a:pt x="9955879" y="643159"/>
                </a:lnTo>
                <a:lnTo>
                  <a:pt x="9979318" y="628602"/>
                </a:lnTo>
                <a:lnTo>
                  <a:pt x="9997186" y="624332"/>
                </a:lnTo>
                <a:lnTo>
                  <a:pt x="10017252" y="609473"/>
                </a:lnTo>
                <a:lnTo>
                  <a:pt x="10032111" y="594105"/>
                </a:lnTo>
                <a:lnTo>
                  <a:pt x="10037826" y="589407"/>
                </a:lnTo>
                <a:lnTo>
                  <a:pt x="10069830" y="584200"/>
                </a:lnTo>
                <a:lnTo>
                  <a:pt x="10073005" y="583184"/>
                </a:lnTo>
                <a:lnTo>
                  <a:pt x="10074910" y="581660"/>
                </a:lnTo>
                <a:lnTo>
                  <a:pt x="10074910" y="581151"/>
                </a:lnTo>
                <a:lnTo>
                  <a:pt x="10084816" y="578865"/>
                </a:lnTo>
                <a:lnTo>
                  <a:pt x="10099444" y="569086"/>
                </a:lnTo>
                <a:lnTo>
                  <a:pt x="10148951" y="534797"/>
                </a:lnTo>
                <a:lnTo>
                  <a:pt x="10169122" y="531756"/>
                </a:lnTo>
                <a:lnTo>
                  <a:pt x="10191067" y="525430"/>
                </a:lnTo>
                <a:lnTo>
                  <a:pt x="10205511" y="514294"/>
                </a:lnTo>
                <a:lnTo>
                  <a:pt x="10203180" y="496824"/>
                </a:lnTo>
                <a:lnTo>
                  <a:pt x="10209911" y="495173"/>
                </a:lnTo>
                <a:lnTo>
                  <a:pt x="10212959" y="491236"/>
                </a:lnTo>
                <a:lnTo>
                  <a:pt x="10214356" y="486283"/>
                </a:lnTo>
                <a:lnTo>
                  <a:pt x="10214483" y="484124"/>
                </a:lnTo>
                <a:lnTo>
                  <a:pt x="10262743" y="479298"/>
                </a:lnTo>
                <a:lnTo>
                  <a:pt x="10267823" y="475107"/>
                </a:lnTo>
                <a:lnTo>
                  <a:pt x="10323830" y="479171"/>
                </a:lnTo>
                <a:lnTo>
                  <a:pt x="10329799" y="481329"/>
                </a:lnTo>
                <a:lnTo>
                  <a:pt x="10336911" y="480695"/>
                </a:lnTo>
                <a:lnTo>
                  <a:pt x="10346817" y="474217"/>
                </a:lnTo>
                <a:lnTo>
                  <a:pt x="10348722" y="471677"/>
                </a:lnTo>
                <a:lnTo>
                  <a:pt x="10370312" y="474472"/>
                </a:lnTo>
                <a:lnTo>
                  <a:pt x="10409243" y="463859"/>
                </a:lnTo>
                <a:lnTo>
                  <a:pt x="10521777" y="431109"/>
                </a:lnTo>
                <a:lnTo>
                  <a:pt x="10577068" y="415925"/>
                </a:lnTo>
                <a:lnTo>
                  <a:pt x="10633896" y="403931"/>
                </a:lnTo>
                <a:lnTo>
                  <a:pt x="10685748" y="392080"/>
                </a:lnTo>
                <a:lnTo>
                  <a:pt x="10773664" y="370713"/>
                </a:lnTo>
                <a:lnTo>
                  <a:pt x="10804614" y="351847"/>
                </a:lnTo>
                <a:lnTo>
                  <a:pt x="10846387" y="346948"/>
                </a:lnTo>
                <a:lnTo>
                  <a:pt x="10879516" y="346406"/>
                </a:lnTo>
                <a:lnTo>
                  <a:pt x="10884535" y="340614"/>
                </a:lnTo>
                <a:lnTo>
                  <a:pt x="10928108" y="343264"/>
                </a:lnTo>
                <a:lnTo>
                  <a:pt x="10971798" y="334682"/>
                </a:lnTo>
                <a:lnTo>
                  <a:pt x="11015551" y="319404"/>
                </a:lnTo>
                <a:lnTo>
                  <a:pt x="11059315" y="301968"/>
                </a:lnTo>
                <a:lnTo>
                  <a:pt x="11103036" y="286909"/>
                </a:lnTo>
                <a:lnTo>
                  <a:pt x="11146663" y="278765"/>
                </a:lnTo>
                <a:lnTo>
                  <a:pt x="11161055" y="251479"/>
                </a:lnTo>
                <a:lnTo>
                  <a:pt x="11170840" y="248411"/>
                </a:lnTo>
                <a:lnTo>
                  <a:pt x="11183649" y="252297"/>
                </a:lnTo>
                <a:lnTo>
                  <a:pt x="11207115" y="245872"/>
                </a:lnTo>
                <a:lnTo>
                  <a:pt x="11228631" y="240829"/>
                </a:lnTo>
                <a:lnTo>
                  <a:pt x="11253422" y="237061"/>
                </a:lnTo>
                <a:lnTo>
                  <a:pt x="11276427" y="234174"/>
                </a:lnTo>
                <a:lnTo>
                  <a:pt x="11292586" y="231775"/>
                </a:lnTo>
                <a:lnTo>
                  <a:pt x="11295634" y="227965"/>
                </a:lnTo>
                <a:lnTo>
                  <a:pt x="11311382" y="220852"/>
                </a:lnTo>
                <a:lnTo>
                  <a:pt x="11311763" y="208406"/>
                </a:lnTo>
                <a:lnTo>
                  <a:pt x="11346164" y="183816"/>
                </a:lnTo>
                <a:lnTo>
                  <a:pt x="11396626" y="177645"/>
                </a:lnTo>
                <a:lnTo>
                  <a:pt x="11431460" y="159861"/>
                </a:lnTo>
                <a:lnTo>
                  <a:pt x="11468484" y="143172"/>
                </a:lnTo>
                <a:lnTo>
                  <a:pt x="11509248" y="143891"/>
                </a:lnTo>
                <a:lnTo>
                  <a:pt x="11530012" y="143303"/>
                </a:lnTo>
                <a:lnTo>
                  <a:pt x="11556587" y="137477"/>
                </a:lnTo>
                <a:lnTo>
                  <a:pt x="11580828" y="127746"/>
                </a:lnTo>
                <a:lnTo>
                  <a:pt x="11594592" y="115443"/>
                </a:lnTo>
                <a:lnTo>
                  <a:pt x="11603519" y="112039"/>
                </a:lnTo>
                <a:lnTo>
                  <a:pt x="11612292" y="109077"/>
                </a:lnTo>
                <a:lnTo>
                  <a:pt x="11619327" y="103995"/>
                </a:lnTo>
                <a:lnTo>
                  <a:pt x="11623040" y="94233"/>
                </a:lnTo>
                <a:lnTo>
                  <a:pt x="11633313" y="84645"/>
                </a:lnTo>
                <a:lnTo>
                  <a:pt x="11650265" y="82867"/>
                </a:lnTo>
                <a:lnTo>
                  <a:pt x="11664241" y="81089"/>
                </a:lnTo>
                <a:lnTo>
                  <a:pt x="11665585" y="71500"/>
                </a:lnTo>
                <a:lnTo>
                  <a:pt x="11682960" y="73501"/>
                </a:lnTo>
                <a:lnTo>
                  <a:pt x="11697335" y="66452"/>
                </a:lnTo>
                <a:lnTo>
                  <a:pt x="11709804" y="53927"/>
                </a:lnTo>
                <a:lnTo>
                  <a:pt x="11721465" y="39497"/>
                </a:lnTo>
                <a:lnTo>
                  <a:pt x="11728196" y="32766"/>
                </a:lnTo>
                <a:lnTo>
                  <a:pt x="11766804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91" y="356742"/>
            <a:ext cx="5953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+mn-lt"/>
              </a:rPr>
              <a:t>ΕΛΛΕΙΜΜΑΤΑ</a:t>
            </a:r>
            <a:r>
              <a:rPr sz="2800" b="1" spc="5" dirty="0">
                <a:latin typeface="+mn-lt"/>
              </a:rPr>
              <a:t> </a:t>
            </a:r>
            <a:r>
              <a:rPr sz="2800" b="1" spc="-25" dirty="0">
                <a:latin typeface="+mn-lt"/>
              </a:rPr>
              <a:t>ΣΤΟΝ</a:t>
            </a:r>
            <a:r>
              <a:rPr sz="2800" b="1" spc="15" dirty="0">
                <a:latin typeface="+mn-lt"/>
              </a:rPr>
              <a:t> </a:t>
            </a:r>
            <a:r>
              <a:rPr sz="2800" b="1" spc="-35" dirty="0">
                <a:latin typeface="+mn-lt"/>
              </a:rPr>
              <a:t>ΑΥΤΟ-ΣΥΝΤΟΝΙΣΜΟ</a:t>
            </a:r>
            <a:endParaRPr sz="2800" b="1" dirty="0">
              <a:latin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47" y="1982723"/>
            <a:ext cx="6210300" cy="4805680"/>
          </a:xfrm>
          <a:custGeom>
            <a:avLst/>
            <a:gdLst/>
            <a:ahLst/>
            <a:cxnLst/>
            <a:rect l="l" t="t" r="r" b="b"/>
            <a:pathLst>
              <a:path w="6210300" h="4805680">
                <a:moveTo>
                  <a:pt x="6210300" y="0"/>
                </a:moveTo>
                <a:lnTo>
                  <a:pt x="0" y="0"/>
                </a:lnTo>
                <a:lnTo>
                  <a:pt x="0" y="4805172"/>
                </a:lnTo>
                <a:lnTo>
                  <a:pt x="6210300" y="4805172"/>
                </a:lnTo>
                <a:lnTo>
                  <a:pt x="621030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7987" y="1959355"/>
            <a:ext cx="6054725" cy="295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5μ.</a:t>
            </a:r>
            <a:r>
              <a:rPr sz="2400" b="1" spc="3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&lt;</a:t>
            </a:r>
            <a:r>
              <a:rPr sz="2400" b="1" spc="3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Διαταραχές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στον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ρυθμό</a:t>
            </a:r>
            <a:r>
              <a:rPr sz="2400" b="1" spc="3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των</a:t>
            </a:r>
            <a:r>
              <a:rPr sz="2400" b="1" spc="38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κινήσεων</a:t>
            </a:r>
            <a:endParaRPr sz="2400" dirty="0">
              <a:latin typeface="Calibri"/>
              <a:cs typeface="Calibri"/>
            </a:endParaRPr>
          </a:p>
          <a:p>
            <a:pPr marL="241300" algn="just">
              <a:lnSpc>
                <a:spcPts val="2735"/>
              </a:lnSpc>
            </a:pPr>
            <a:r>
              <a:rPr sz="2400" spc="-15" dirty="0">
                <a:latin typeface="Calibri"/>
                <a:cs typeface="Calibri"/>
              </a:rPr>
              <a:t>των </a:t>
            </a:r>
            <a:r>
              <a:rPr sz="2400" spc="-10" dirty="0">
                <a:latin typeface="Calibri"/>
                <a:cs typeface="Calibri"/>
              </a:rPr>
              <a:t>χεριών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15" dirty="0">
                <a:latin typeface="Calibri"/>
                <a:cs typeface="Calibri"/>
              </a:rPr>
              <a:t> του</a:t>
            </a:r>
            <a:r>
              <a:rPr sz="2400" spc="-10" dirty="0">
                <a:latin typeface="Calibri"/>
                <a:cs typeface="Calibri"/>
              </a:rPr>
              <a:t> βαβίσματος.</a:t>
            </a:r>
            <a:endParaRPr sz="2400" dirty="0">
              <a:latin typeface="Calibri"/>
              <a:cs typeface="Calibri"/>
            </a:endParaRPr>
          </a:p>
          <a:p>
            <a:pPr marL="241300" marR="8890" indent="-228600" algn="just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  <a:tab pos="1868805" algn="l"/>
                <a:tab pos="4507230" algn="l"/>
              </a:tabLst>
            </a:pPr>
            <a:r>
              <a:rPr sz="2400" b="1" spc="-5" dirty="0">
                <a:latin typeface="Calibri"/>
                <a:cs typeface="Calibri"/>
              </a:rPr>
              <a:t>8-18</a:t>
            </a:r>
            <a:r>
              <a:rPr sz="2400" b="1" dirty="0">
                <a:latin typeface="Calibri"/>
                <a:cs typeface="Calibri"/>
              </a:rPr>
              <a:t>μ.	</a:t>
            </a:r>
            <a:r>
              <a:rPr sz="2400" spc="-5" dirty="0">
                <a:latin typeface="Calibri"/>
                <a:cs typeface="Calibri"/>
              </a:rPr>
              <a:t>Περ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5" dirty="0">
                <a:latin typeface="Calibri"/>
                <a:cs typeface="Calibri"/>
              </a:rPr>
              <a:t>ορισμ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νοι	σ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δ</a:t>
            </a:r>
            <a:r>
              <a:rPr sz="2400" dirty="0">
                <a:latin typeface="Calibri"/>
                <a:cs typeface="Calibri"/>
              </a:rPr>
              <a:t>υ</a:t>
            </a:r>
            <a:r>
              <a:rPr sz="2400" spc="-3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σμ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ί  </a:t>
            </a:r>
            <a:r>
              <a:rPr sz="2400" spc="-10" dirty="0">
                <a:latin typeface="Calibri"/>
                <a:cs typeface="Calibri"/>
              </a:rPr>
              <a:t>χειρονομιών-φωνοποιήσεων/λέξεων.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24-48μ.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Μεγαλύτερες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δυσκολίες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στον </a:t>
            </a:r>
            <a:r>
              <a:rPr sz="2400" spc="-5" dirty="0">
                <a:latin typeface="Calibri"/>
                <a:cs typeface="Calibri"/>
              </a:rPr>
              <a:t> συνδυασμό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χειρονομιών-βλέμματος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τον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συνδυασμό</a:t>
            </a:r>
            <a:r>
              <a:rPr sz="2400" dirty="0">
                <a:latin typeface="Calibri"/>
                <a:cs typeface="Calibri"/>
              </a:rPr>
              <a:t> με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πολλαπλές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τροπικότητες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(χειρονομίες-βλέμμα-φωνοποίηση/λέξη).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987" y="4974716"/>
            <a:ext cx="3737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283460" algn="l"/>
              </a:tabLst>
            </a:pPr>
            <a:r>
              <a:rPr sz="2400" dirty="0">
                <a:latin typeface="Calibri"/>
                <a:cs typeface="Calibri"/>
              </a:rPr>
              <a:t>Μεγα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ύτε</a:t>
            </a:r>
            <a:r>
              <a:rPr sz="2400" spc="10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α	ε</a:t>
            </a:r>
            <a:r>
              <a:rPr sz="2400" spc="1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λεί</a:t>
            </a:r>
            <a:r>
              <a:rPr sz="2400" spc="-10" dirty="0">
                <a:latin typeface="Calibri"/>
                <a:cs typeface="Calibri"/>
              </a:rPr>
              <a:t>μ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588" y="5303926"/>
            <a:ext cx="339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4635" algn="l"/>
                <a:tab pos="3083560" algn="l"/>
              </a:tabLst>
            </a:pPr>
            <a:r>
              <a:rPr sz="2400" b="1" spc="5" dirty="0">
                <a:latin typeface="Calibri"/>
                <a:cs typeface="Calibri"/>
              </a:rPr>
              <a:t>δ</a:t>
            </a:r>
            <a:r>
              <a:rPr sz="2400" b="1" spc="-10" dirty="0">
                <a:latin typeface="Calibri"/>
                <a:cs typeface="Calibri"/>
              </a:rPr>
              <a:t>η</a:t>
            </a:r>
            <a:r>
              <a:rPr sz="2400" b="1" spc="-25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ωτι</a:t>
            </a:r>
            <a:r>
              <a:rPr sz="2400" b="1" spc="-3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ές	ε</a:t>
            </a:r>
            <a:r>
              <a:rPr sz="2400" b="1" spc="-45" dirty="0">
                <a:latin typeface="Calibri"/>
                <a:cs typeface="Calibri"/>
              </a:rPr>
              <a:t>κ</a:t>
            </a:r>
            <a:r>
              <a:rPr sz="2400" b="1" spc="-5" dirty="0">
                <a:latin typeface="Calibri"/>
                <a:cs typeface="Calibri"/>
              </a:rPr>
              <a:t>φ</a:t>
            </a:r>
            <a:r>
              <a:rPr sz="2400" b="1" spc="-15" dirty="0">
                <a:latin typeface="Calibri"/>
                <a:cs typeface="Calibri"/>
              </a:rPr>
              <a:t>ρά</a:t>
            </a:r>
            <a:r>
              <a:rPr sz="2400" b="1" spc="-5" dirty="0">
                <a:latin typeface="Calibri"/>
                <a:cs typeface="Calibri"/>
              </a:rPr>
              <a:t>σει</a:t>
            </a:r>
            <a:r>
              <a:rPr sz="2400" b="1" dirty="0">
                <a:latin typeface="Calibri"/>
                <a:cs typeface="Calibri"/>
              </a:rPr>
              <a:t>ς	</a:t>
            </a:r>
            <a:r>
              <a:rPr sz="2400" spc="-5" dirty="0">
                <a:latin typeface="Calibri"/>
                <a:cs typeface="Calibri"/>
              </a:rPr>
              <a:t>σε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8622" y="4974716"/>
            <a:ext cx="224345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  <a:tabLst>
                <a:tab pos="938530" algn="l"/>
              </a:tabLst>
            </a:pPr>
            <a:r>
              <a:rPr sz="2400" dirty="0">
                <a:latin typeface="Calibri"/>
                <a:cs typeface="Calibri"/>
              </a:rPr>
              <a:t>στις	</a:t>
            </a:r>
            <a:r>
              <a:rPr sz="2400" b="1" spc="-10" dirty="0">
                <a:latin typeface="Calibri"/>
                <a:cs typeface="Calibri"/>
              </a:rPr>
              <a:t>πρωτο-</a:t>
            </a:r>
            <a:endParaRPr sz="2400">
              <a:latin typeface="Calibri"/>
              <a:cs typeface="Calibri"/>
            </a:endParaRPr>
          </a:p>
          <a:p>
            <a:pPr marR="6350" algn="r">
              <a:lnSpc>
                <a:spcPts val="2735"/>
              </a:lnSpc>
              <a:tabLst>
                <a:tab pos="1372870" algn="l"/>
                <a:tab pos="1889760" algn="l"/>
              </a:tabLst>
            </a:pPr>
            <a:r>
              <a:rPr sz="2400" dirty="0">
                <a:latin typeface="Calibri"/>
                <a:cs typeface="Calibri"/>
              </a:rPr>
              <a:t>σ</a:t>
            </a:r>
            <a:r>
              <a:rPr sz="2400" spc="-25" dirty="0">
                <a:latin typeface="Calibri"/>
                <a:cs typeface="Calibri"/>
              </a:rPr>
              <a:t>ύ</a:t>
            </a:r>
            <a:r>
              <a:rPr sz="2400" spc="-5" dirty="0">
                <a:latin typeface="Calibri"/>
                <a:cs typeface="Calibri"/>
              </a:rPr>
              <a:t>γ</a:t>
            </a:r>
            <a:r>
              <a:rPr sz="2400" spc="-2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ρι</a:t>
            </a:r>
            <a:r>
              <a:rPr sz="2400" spc="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η	με	</a:t>
            </a:r>
            <a:r>
              <a:rPr sz="2400" spc="-5" dirty="0">
                <a:latin typeface="Calibri"/>
                <a:cs typeface="Calibri"/>
              </a:rPr>
              <a:t>τις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588" y="5633110"/>
            <a:ext cx="2681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πρωτο-προστακτικές.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81244" y="1888235"/>
            <a:ext cx="6811009" cy="4970145"/>
            <a:chOff x="5381244" y="1888235"/>
            <a:chExt cx="6811009" cy="497014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3660" y="1888235"/>
              <a:ext cx="5527547" cy="40660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81244" y="6208776"/>
              <a:ext cx="6811009" cy="649605"/>
            </a:xfrm>
            <a:custGeom>
              <a:avLst/>
              <a:gdLst/>
              <a:ahLst/>
              <a:cxnLst/>
              <a:rect l="l" t="t" r="r" b="b"/>
              <a:pathLst>
                <a:path w="6811009" h="649604">
                  <a:moveTo>
                    <a:pt x="6419214" y="0"/>
                  </a:moveTo>
                  <a:lnTo>
                    <a:pt x="6400784" y="4867"/>
                  </a:lnTo>
                  <a:lnTo>
                    <a:pt x="6394735" y="6153"/>
                  </a:lnTo>
                  <a:lnTo>
                    <a:pt x="6389782" y="6200"/>
                  </a:lnTo>
                  <a:lnTo>
                    <a:pt x="6374637" y="7353"/>
                  </a:lnTo>
                  <a:lnTo>
                    <a:pt x="6354659" y="8332"/>
                  </a:lnTo>
                  <a:lnTo>
                    <a:pt x="6335775" y="7666"/>
                  </a:lnTo>
                  <a:lnTo>
                    <a:pt x="6316416" y="8144"/>
                  </a:lnTo>
                  <a:lnTo>
                    <a:pt x="6295008" y="12560"/>
                  </a:lnTo>
                  <a:lnTo>
                    <a:pt x="6280894" y="12296"/>
                  </a:lnTo>
                  <a:lnTo>
                    <a:pt x="6272768" y="13315"/>
                  </a:lnTo>
                  <a:lnTo>
                    <a:pt x="6242978" y="22810"/>
                  </a:lnTo>
                  <a:lnTo>
                    <a:pt x="6227000" y="28522"/>
                  </a:lnTo>
                  <a:lnTo>
                    <a:pt x="6197473" y="39497"/>
                  </a:lnTo>
                  <a:lnTo>
                    <a:pt x="6179409" y="39626"/>
                  </a:lnTo>
                  <a:lnTo>
                    <a:pt x="6164405" y="38741"/>
                  </a:lnTo>
                  <a:lnTo>
                    <a:pt x="6152663" y="38361"/>
                  </a:lnTo>
                  <a:lnTo>
                    <a:pt x="6144386" y="40005"/>
                  </a:lnTo>
                  <a:lnTo>
                    <a:pt x="6122666" y="38879"/>
                  </a:lnTo>
                  <a:lnTo>
                    <a:pt x="6067555" y="34557"/>
                  </a:lnTo>
                  <a:lnTo>
                    <a:pt x="6046978" y="33604"/>
                  </a:lnTo>
                  <a:lnTo>
                    <a:pt x="6041560" y="33540"/>
                  </a:lnTo>
                  <a:lnTo>
                    <a:pt x="6035738" y="35406"/>
                  </a:lnTo>
                  <a:lnTo>
                    <a:pt x="6029725" y="38002"/>
                  </a:lnTo>
                  <a:lnTo>
                    <a:pt x="6023736" y="40132"/>
                  </a:lnTo>
                  <a:lnTo>
                    <a:pt x="6006724" y="43294"/>
                  </a:lnTo>
                  <a:lnTo>
                    <a:pt x="5987748" y="43711"/>
                  </a:lnTo>
                  <a:lnTo>
                    <a:pt x="5969462" y="43812"/>
                  </a:lnTo>
                  <a:lnTo>
                    <a:pt x="5949314" y="46736"/>
                  </a:lnTo>
                  <a:lnTo>
                    <a:pt x="5944488" y="46951"/>
                  </a:lnTo>
                  <a:lnTo>
                    <a:pt x="5939916" y="46850"/>
                  </a:lnTo>
                  <a:lnTo>
                    <a:pt x="5927471" y="45847"/>
                  </a:lnTo>
                  <a:lnTo>
                    <a:pt x="5924804" y="44107"/>
                  </a:lnTo>
                  <a:lnTo>
                    <a:pt x="5916803" y="44284"/>
                  </a:lnTo>
                  <a:lnTo>
                    <a:pt x="5906642" y="42837"/>
                  </a:lnTo>
                  <a:lnTo>
                    <a:pt x="5902579" y="42557"/>
                  </a:lnTo>
                  <a:lnTo>
                    <a:pt x="5897624" y="45999"/>
                  </a:lnTo>
                  <a:lnTo>
                    <a:pt x="5886561" y="46004"/>
                  </a:lnTo>
                  <a:lnTo>
                    <a:pt x="5876807" y="45749"/>
                  </a:lnTo>
                  <a:lnTo>
                    <a:pt x="5875782" y="48412"/>
                  </a:lnTo>
                  <a:lnTo>
                    <a:pt x="5841460" y="49730"/>
                  </a:lnTo>
                  <a:lnTo>
                    <a:pt x="5823954" y="49305"/>
                  </a:lnTo>
                  <a:lnTo>
                    <a:pt x="5806566" y="46189"/>
                  </a:lnTo>
                  <a:lnTo>
                    <a:pt x="5702554" y="53746"/>
                  </a:lnTo>
                  <a:lnTo>
                    <a:pt x="5671734" y="57833"/>
                  </a:lnTo>
                  <a:lnTo>
                    <a:pt x="5605809" y="67969"/>
                  </a:lnTo>
                  <a:lnTo>
                    <a:pt x="5576061" y="71742"/>
                  </a:lnTo>
                  <a:lnTo>
                    <a:pt x="5552156" y="73387"/>
                  </a:lnTo>
                  <a:lnTo>
                    <a:pt x="5529500" y="75730"/>
                  </a:lnTo>
                  <a:lnTo>
                    <a:pt x="5507106" y="77110"/>
                  </a:lnTo>
                  <a:lnTo>
                    <a:pt x="5483986" y="75869"/>
                  </a:lnTo>
                  <a:lnTo>
                    <a:pt x="5482208" y="77127"/>
                  </a:lnTo>
                  <a:lnTo>
                    <a:pt x="5479796" y="78155"/>
                  </a:lnTo>
                  <a:lnTo>
                    <a:pt x="5477129" y="79006"/>
                  </a:lnTo>
                  <a:lnTo>
                    <a:pt x="5468620" y="81038"/>
                  </a:lnTo>
                  <a:lnTo>
                    <a:pt x="5467350" y="80835"/>
                  </a:lnTo>
                  <a:lnTo>
                    <a:pt x="5454777" y="82969"/>
                  </a:lnTo>
                  <a:lnTo>
                    <a:pt x="5409564" y="89382"/>
                  </a:lnTo>
                  <a:lnTo>
                    <a:pt x="5407533" y="88480"/>
                  </a:lnTo>
                  <a:lnTo>
                    <a:pt x="5405501" y="88163"/>
                  </a:lnTo>
                  <a:lnTo>
                    <a:pt x="5402199" y="88430"/>
                  </a:lnTo>
                  <a:lnTo>
                    <a:pt x="5404231" y="83058"/>
                  </a:lnTo>
                  <a:lnTo>
                    <a:pt x="5399151" y="86690"/>
                  </a:lnTo>
                  <a:lnTo>
                    <a:pt x="5389626" y="87960"/>
                  </a:lnTo>
                  <a:lnTo>
                    <a:pt x="5386111" y="84262"/>
                  </a:lnTo>
                  <a:lnTo>
                    <a:pt x="5376846" y="83718"/>
                  </a:lnTo>
                  <a:lnTo>
                    <a:pt x="5366033" y="83973"/>
                  </a:lnTo>
                  <a:lnTo>
                    <a:pt x="5357876" y="82677"/>
                  </a:lnTo>
                  <a:lnTo>
                    <a:pt x="5343398" y="84823"/>
                  </a:lnTo>
                  <a:lnTo>
                    <a:pt x="5330952" y="86080"/>
                  </a:lnTo>
                  <a:lnTo>
                    <a:pt x="5329808" y="86004"/>
                  </a:lnTo>
                  <a:lnTo>
                    <a:pt x="5322697" y="86918"/>
                  </a:lnTo>
                  <a:lnTo>
                    <a:pt x="5310378" y="87528"/>
                  </a:lnTo>
                  <a:lnTo>
                    <a:pt x="5303789" y="84574"/>
                  </a:lnTo>
                  <a:lnTo>
                    <a:pt x="5299392" y="80773"/>
                  </a:lnTo>
                  <a:lnTo>
                    <a:pt x="5293375" y="78489"/>
                  </a:lnTo>
                  <a:lnTo>
                    <a:pt x="5281930" y="80086"/>
                  </a:lnTo>
                  <a:lnTo>
                    <a:pt x="5266126" y="78724"/>
                  </a:lnTo>
                  <a:lnTo>
                    <a:pt x="5252466" y="76757"/>
                  </a:lnTo>
                  <a:lnTo>
                    <a:pt x="5238710" y="75558"/>
                  </a:lnTo>
                  <a:lnTo>
                    <a:pt x="5222621" y="76504"/>
                  </a:lnTo>
                  <a:lnTo>
                    <a:pt x="5206908" y="75616"/>
                  </a:lnTo>
                  <a:lnTo>
                    <a:pt x="5192172" y="74502"/>
                  </a:lnTo>
                  <a:lnTo>
                    <a:pt x="5177865" y="73749"/>
                  </a:lnTo>
                  <a:lnTo>
                    <a:pt x="5163438" y="73939"/>
                  </a:lnTo>
                  <a:lnTo>
                    <a:pt x="5156961" y="71869"/>
                  </a:lnTo>
                  <a:lnTo>
                    <a:pt x="5150231" y="70916"/>
                  </a:lnTo>
                  <a:lnTo>
                    <a:pt x="5141722" y="73494"/>
                  </a:lnTo>
                  <a:lnTo>
                    <a:pt x="5129472" y="72015"/>
                  </a:lnTo>
                  <a:lnTo>
                    <a:pt x="5120973" y="70450"/>
                  </a:lnTo>
                  <a:lnTo>
                    <a:pt x="5113450" y="69680"/>
                  </a:lnTo>
                  <a:lnTo>
                    <a:pt x="5104130" y="70586"/>
                  </a:lnTo>
                  <a:lnTo>
                    <a:pt x="5070221" y="66840"/>
                  </a:lnTo>
                  <a:lnTo>
                    <a:pt x="5067808" y="66916"/>
                  </a:lnTo>
                  <a:lnTo>
                    <a:pt x="5065140" y="66611"/>
                  </a:lnTo>
                  <a:lnTo>
                    <a:pt x="5060569" y="66611"/>
                  </a:lnTo>
                  <a:lnTo>
                    <a:pt x="5011547" y="59588"/>
                  </a:lnTo>
                  <a:lnTo>
                    <a:pt x="4999561" y="60845"/>
                  </a:lnTo>
                  <a:lnTo>
                    <a:pt x="4997634" y="60445"/>
                  </a:lnTo>
                  <a:lnTo>
                    <a:pt x="4999862" y="57988"/>
                  </a:lnTo>
                  <a:lnTo>
                    <a:pt x="4996687" y="57962"/>
                  </a:lnTo>
                  <a:lnTo>
                    <a:pt x="4994909" y="57467"/>
                  </a:lnTo>
                  <a:lnTo>
                    <a:pt x="4993766" y="56400"/>
                  </a:lnTo>
                  <a:lnTo>
                    <a:pt x="4971287" y="57391"/>
                  </a:lnTo>
                  <a:lnTo>
                    <a:pt x="4968621" y="56908"/>
                  </a:lnTo>
                  <a:lnTo>
                    <a:pt x="4945887" y="58648"/>
                  </a:lnTo>
                  <a:lnTo>
                    <a:pt x="4943348" y="59601"/>
                  </a:lnTo>
                  <a:lnTo>
                    <a:pt x="4931283" y="59321"/>
                  </a:lnTo>
                  <a:lnTo>
                    <a:pt x="4921631" y="60553"/>
                  </a:lnTo>
                  <a:lnTo>
                    <a:pt x="4915408" y="61950"/>
                  </a:lnTo>
                  <a:lnTo>
                    <a:pt x="4912740" y="63017"/>
                  </a:lnTo>
                  <a:lnTo>
                    <a:pt x="4891881" y="59735"/>
                  </a:lnTo>
                  <a:lnTo>
                    <a:pt x="4869592" y="59089"/>
                  </a:lnTo>
                  <a:lnTo>
                    <a:pt x="4846304" y="59363"/>
                  </a:lnTo>
                  <a:lnTo>
                    <a:pt x="4822444" y="58839"/>
                  </a:lnTo>
                  <a:lnTo>
                    <a:pt x="4794136" y="61388"/>
                  </a:lnTo>
                  <a:lnTo>
                    <a:pt x="4738808" y="71546"/>
                  </a:lnTo>
                  <a:lnTo>
                    <a:pt x="4713858" y="73431"/>
                  </a:lnTo>
                  <a:lnTo>
                    <a:pt x="4702575" y="71494"/>
                  </a:lnTo>
                  <a:lnTo>
                    <a:pt x="4686744" y="66700"/>
                  </a:lnTo>
                  <a:lnTo>
                    <a:pt x="4666817" y="61944"/>
                  </a:lnTo>
                  <a:lnTo>
                    <a:pt x="4643247" y="60121"/>
                  </a:lnTo>
                  <a:lnTo>
                    <a:pt x="4618339" y="62114"/>
                  </a:lnTo>
                  <a:lnTo>
                    <a:pt x="4597908" y="60556"/>
                  </a:lnTo>
                  <a:lnTo>
                    <a:pt x="4577095" y="58232"/>
                  </a:lnTo>
                  <a:lnTo>
                    <a:pt x="4551045" y="57924"/>
                  </a:lnTo>
                  <a:lnTo>
                    <a:pt x="4542303" y="54145"/>
                  </a:lnTo>
                  <a:lnTo>
                    <a:pt x="4537598" y="54017"/>
                  </a:lnTo>
                  <a:lnTo>
                    <a:pt x="4532060" y="55097"/>
                  </a:lnTo>
                  <a:lnTo>
                    <a:pt x="4510581" y="54925"/>
                  </a:lnTo>
                  <a:lnTo>
                    <a:pt x="4480559" y="55829"/>
                  </a:lnTo>
                  <a:lnTo>
                    <a:pt x="4478782" y="55333"/>
                  </a:lnTo>
                  <a:lnTo>
                    <a:pt x="4471161" y="54787"/>
                  </a:lnTo>
                  <a:lnTo>
                    <a:pt x="4470019" y="52844"/>
                  </a:lnTo>
                  <a:lnTo>
                    <a:pt x="4459097" y="50749"/>
                  </a:lnTo>
                  <a:lnTo>
                    <a:pt x="4454779" y="50241"/>
                  </a:lnTo>
                  <a:lnTo>
                    <a:pt x="4450080" y="50012"/>
                  </a:lnTo>
                  <a:lnTo>
                    <a:pt x="4428736" y="51081"/>
                  </a:lnTo>
                  <a:lnTo>
                    <a:pt x="4411376" y="49544"/>
                  </a:lnTo>
                  <a:lnTo>
                    <a:pt x="4393112" y="48257"/>
                  </a:lnTo>
                  <a:lnTo>
                    <a:pt x="4374514" y="49847"/>
                  </a:lnTo>
                  <a:lnTo>
                    <a:pt x="4367022" y="49593"/>
                  </a:lnTo>
                  <a:lnTo>
                    <a:pt x="4307585" y="46266"/>
                  </a:lnTo>
                  <a:lnTo>
                    <a:pt x="4258464" y="40269"/>
                  </a:lnTo>
                  <a:lnTo>
                    <a:pt x="4203699" y="37596"/>
                  </a:lnTo>
                  <a:lnTo>
                    <a:pt x="4147315" y="36873"/>
                  </a:lnTo>
                  <a:lnTo>
                    <a:pt x="4043638" y="36834"/>
                  </a:lnTo>
                  <a:lnTo>
                    <a:pt x="3995880" y="37917"/>
                  </a:lnTo>
                  <a:lnTo>
                    <a:pt x="3947479" y="40155"/>
                  </a:lnTo>
                  <a:lnTo>
                    <a:pt x="3895852" y="43726"/>
                  </a:lnTo>
                  <a:lnTo>
                    <a:pt x="3775455" y="58420"/>
                  </a:lnTo>
                  <a:lnTo>
                    <a:pt x="3751083" y="59654"/>
                  </a:lnTo>
                  <a:lnTo>
                    <a:pt x="3704054" y="57441"/>
                  </a:lnTo>
                  <a:lnTo>
                    <a:pt x="3682110" y="58432"/>
                  </a:lnTo>
                  <a:lnTo>
                    <a:pt x="3674024" y="68099"/>
                  </a:lnTo>
                  <a:lnTo>
                    <a:pt x="3659235" y="79309"/>
                  </a:lnTo>
                  <a:lnTo>
                    <a:pt x="3641945" y="87213"/>
                  </a:lnTo>
                  <a:lnTo>
                    <a:pt x="3626357" y="86956"/>
                  </a:lnTo>
                  <a:lnTo>
                    <a:pt x="3602674" y="89310"/>
                  </a:lnTo>
                  <a:lnTo>
                    <a:pt x="3580336" y="92321"/>
                  </a:lnTo>
                  <a:lnTo>
                    <a:pt x="3558117" y="94366"/>
                  </a:lnTo>
                  <a:lnTo>
                    <a:pt x="3534790" y="93827"/>
                  </a:lnTo>
                  <a:lnTo>
                    <a:pt x="3533139" y="95123"/>
                  </a:lnTo>
                  <a:lnTo>
                    <a:pt x="3510533" y="100190"/>
                  </a:lnTo>
                  <a:lnTo>
                    <a:pt x="3508248" y="100584"/>
                  </a:lnTo>
                  <a:lnTo>
                    <a:pt x="3506597" y="101765"/>
                  </a:lnTo>
                  <a:lnTo>
                    <a:pt x="3483355" y="105918"/>
                  </a:lnTo>
                  <a:lnTo>
                    <a:pt x="3476232" y="106791"/>
                  </a:lnTo>
                  <a:lnTo>
                    <a:pt x="3454907" y="108762"/>
                  </a:lnTo>
                  <a:lnTo>
                    <a:pt x="3456178" y="103339"/>
                  </a:lnTo>
                  <a:lnTo>
                    <a:pt x="3451605" y="107124"/>
                  </a:lnTo>
                  <a:lnTo>
                    <a:pt x="3442207" y="108673"/>
                  </a:lnTo>
                  <a:lnTo>
                    <a:pt x="3438110" y="105100"/>
                  </a:lnTo>
                  <a:lnTo>
                    <a:pt x="3428761" y="104835"/>
                  </a:lnTo>
                  <a:lnTo>
                    <a:pt x="3418008" y="105412"/>
                  </a:lnTo>
                  <a:lnTo>
                    <a:pt x="3409696" y="104368"/>
                  </a:lnTo>
                  <a:lnTo>
                    <a:pt x="3384041" y="121907"/>
                  </a:lnTo>
                  <a:lnTo>
                    <a:pt x="3354451" y="118872"/>
                  </a:lnTo>
                  <a:lnTo>
                    <a:pt x="3339369" y="119792"/>
                  </a:lnTo>
                  <a:lnTo>
                    <a:pt x="3329555" y="119011"/>
                  </a:lnTo>
                  <a:lnTo>
                    <a:pt x="3320669" y="115684"/>
                  </a:lnTo>
                  <a:lnTo>
                    <a:pt x="3308857" y="119926"/>
                  </a:lnTo>
                  <a:lnTo>
                    <a:pt x="3309238" y="111734"/>
                  </a:lnTo>
                  <a:lnTo>
                    <a:pt x="3296030" y="111010"/>
                  </a:lnTo>
                  <a:lnTo>
                    <a:pt x="3289300" y="114655"/>
                  </a:lnTo>
                  <a:lnTo>
                    <a:pt x="3281045" y="113538"/>
                  </a:lnTo>
                  <a:lnTo>
                    <a:pt x="3267231" y="115421"/>
                  </a:lnTo>
                  <a:lnTo>
                    <a:pt x="3252644" y="116427"/>
                  </a:lnTo>
                  <a:lnTo>
                    <a:pt x="3237271" y="117156"/>
                  </a:lnTo>
                  <a:lnTo>
                    <a:pt x="3221101" y="118211"/>
                  </a:lnTo>
                  <a:lnTo>
                    <a:pt x="3206434" y="120979"/>
                  </a:lnTo>
                  <a:lnTo>
                    <a:pt x="3191970" y="121513"/>
                  </a:lnTo>
                  <a:lnTo>
                    <a:pt x="3176863" y="121333"/>
                  </a:lnTo>
                  <a:lnTo>
                    <a:pt x="3160267" y="121958"/>
                  </a:lnTo>
                  <a:lnTo>
                    <a:pt x="3150615" y="124774"/>
                  </a:lnTo>
                  <a:lnTo>
                    <a:pt x="3142583" y="123399"/>
                  </a:lnTo>
                  <a:lnTo>
                    <a:pt x="3134693" y="120443"/>
                  </a:lnTo>
                  <a:lnTo>
                    <a:pt x="3125470" y="118516"/>
                  </a:lnTo>
                  <a:lnTo>
                    <a:pt x="3122040" y="118719"/>
                  </a:lnTo>
                  <a:lnTo>
                    <a:pt x="3114166" y="120535"/>
                  </a:lnTo>
                  <a:lnTo>
                    <a:pt x="3109467" y="121958"/>
                  </a:lnTo>
                  <a:lnTo>
                    <a:pt x="3106801" y="122237"/>
                  </a:lnTo>
                  <a:lnTo>
                    <a:pt x="3096005" y="124904"/>
                  </a:lnTo>
                  <a:lnTo>
                    <a:pt x="3083940" y="128587"/>
                  </a:lnTo>
                  <a:lnTo>
                    <a:pt x="3074864" y="128358"/>
                  </a:lnTo>
                  <a:lnTo>
                    <a:pt x="3064668" y="129867"/>
                  </a:lnTo>
                  <a:lnTo>
                    <a:pt x="3055187" y="130466"/>
                  </a:lnTo>
                  <a:lnTo>
                    <a:pt x="3048254" y="127508"/>
                  </a:lnTo>
                  <a:lnTo>
                    <a:pt x="3040126" y="129794"/>
                  </a:lnTo>
                  <a:lnTo>
                    <a:pt x="3038729" y="133731"/>
                  </a:lnTo>
                  <a:lnTo>
                    <a:pt x="3035554" y="128574"/>
                  </a:lnTo>
                  <a:lnTo>
                    <a:pt x="3032632" y="129197"/>
                  </a:lnTo>
                  <a:lnTo>
                    <a:pt x="3030347" y="129159"/>
                  </a:lnTo>
                  <a:lnTo>
                    <a:pt x="3027426" y="128574"/>
                  </a:lnTo>
                  <a:lnTo>
                    <a:pt x="3009646" y="133794"/>
                  </a:lnTo>
                  <a:lnTo>
                    <a:pt x="3006471" y="133959"/>
                  </a:lnTo>
                  <a:lnTo>
                    <a:pt x="2995803" y="138036"/>
                  </a:lnTo>
                  <a:lnTo>
                    <a:pt x="2989706" y="139788"/>
                  </a:lnTo>
                  <a:lnTo>
                    <a:pt x="2989072" y="141033"/>
                  </a:lnTo>
                  <a:lnTo>
                    <a:pt x="2987675" y="141960"/>
                  </a:lnTo>
                  <a:lnTo>
                    <a:pt x="2985134" y="142748"/>
                  </a:lnTo>
                  <a:lnTo>
                    <a:pt x="2979674" y="143230"/>
                  </a:lnTo>
                  <a:lnTo>
                    <a:pt x="2978150" y="143192"/>
                  </a:lnTo>
                  <a:lnTo>
                    <a:pt x="2971800" y="146062"/>
                  </a:lnTo>
                  <a:lnTo>
                    <a:pt x="2970022" y="147167"/>
                  </a:lnTo>
                  <a:lnTo>
                    <a:pt x="2968752" y="148374"/>
                  </a:lnTo>
                  <a:lnTo>
                    <a:pt x="2968116" y="149733"/>
                  </a:lnTo>
                  <a:lnTo>
                    <a:pt x="2944530" y="151343"/>
                  </a:lnTo>
                  <a:lnTo>
                    <a:pt x="2924111" y="155260"/>
                  </a:lnTo>
                  <a:lnTo>
                    <a:pt x="2904359" y="160087"/>
                  </a:lnTo>
                  <a:lnTo>
                    <a:pt x="2882773" y="164426"/>
                  </a:lnTo>
                  <a:lnTo>
                    <a:pt x="2862921" y="164363"/>
                  </a:lnTo>
                  <a:lnTo>
                    <a:pt x="2843022" y="170581"/>
                  </a:lnTo>
                  <a:lnTo>
                    <a:pt x="2828266" y="179659"/>
                  </a:lnTo>
                  <a:lnTo>
                    <a:pt x="2823845" y="188175"/>
                  </a:lnTo>
                  <a:lnTo>
                    <a:pt x="2810327" y="187681"/>
                  </a:lnTo>
                  <a:lnTo>
                    <a:pt x="2780196" y="200080"/>
                  </a:lnTo>
                  <a:lnTo>
                    <a:pt x="2777108" y="195872"/>
                  </a:lnTo>
                  <a:lnTo>
                    <a:pt x="2769356" y="197171"/>
                  </a:lnTo>
                  <a:lnTo>
                    <a:pt x="2761472" y="196997"/>
                  </a:lnTo>
                  <a:lnTo>
                    <a:pt x="2755659" y="195530"/>
                  </a:lnTo>
                  <a:lnTo>
                    <a:pt x="2754122" y="192951"/>
                  </a:lnTo>
                  <a:lnTo>
                    <a:pt x="2731954" y="200661"/>
                  </a:lnTo>
                  <a:lnTo>
                    <a:pt x="2702988" y="206265"/>
                  </a:lnTo>
                  <a:lnTo>
                    <a:pt x="2672379" y="211362"/>
                  </a:lnTo>
                  <a:lnTo>
                    <a:pt x="2645282" y="217551"/>
                  </a:lnTo>
                  <a:lnTo>
                    <a:pt x="2630931" y="215900"/>
                  </a:lnTo>
                  <a:lnTo>
                    <a:pt x="2628646" y="216192"/>
                  </a:lnTo>
                  <a:lnTo>
                    <a:pt x="2627122" y="217208"/>
                  </a:lnTo>
                  <a:lnTo>
                    <a:pt x="2615056" y="220941"/>
                  </a:lnTo>
                  <a:lnTo>
                    <a:pt x="2541015" y="219862"/>
                  </a:lnTo>
                  <a:lnTo>
                    <a:pt x="2483183" y="220216"/>
                  </a:lnTo>
                  <a:lnTo>
                    <a:pt x="2450736" y="222435"/>
                  </a:lnTo>
                  <a:lnTo>
                    <a:pt x="2411349" y="228790"/>
                  </a:lnTo>
                  <a:lnTo>
                    <a:pt x="2370285" y="237582"/>
                  </a:lnTo>
                  <a:lnTo>
                    <a:pt x="2321498" y="248975"/>
                  </a:lnTo>
                  <a:lnTo>
                    <a:pt x="2270979" y="262375"/>
                  </a:lnTo>
                  <a:lnTo>
                    <a:pt x="2224721" y="277185"/>
                  </a:lnTo>
                  <a:lnTo>
                    <a:pt x="2188717" y="292811"/>
                  </a:lnTo>
                  <a:lnTo>
                    <a:pt x="2170485" y="299771"/>
                  </a:lnTo>
                  <a:lnTo>
                    <a:pt x="2104207" y="315174"/>
                  </a:lnTo>
                  <a:lnTo>
                    <a:pt x="2085721" y="322224"/>
                  </a:lnTo>
                  <a:lnTo>
                    <a:pt x="2080220" y="321130"/>
                  </a:lnTo>
                  <a:lnTo>
                    <a:pt x="2061646" y="323129"/>
                  </a:lnTo>
                  <a:lnTo>
                    <a:pt x="2058288" y="321500"/>
                  </a:lnTo>
                  <a:lnTo>
                    <a:pt x="2050538" y="321727"/>
                  </a:lnTo>
                  <a:lnTo>
                    <a:pt x="2041608" y="325077"/>
                  </a:lnTo>
                  <a:lnTo>
                    <a:pt x="2034285" y="325526"/>
                  </a:lnTo>
                  <a:lnTo>
                    <a:pt x="2031110" y="326576"/>
                  </a:lnTo>
                  <a:lnTo>
                    <a:pt x="2037572" y="328901"/>
                  </a:lnTo>
                  <a:lnTo>
                    <a:pt x="2034539" y="330581"/>
                  </a:lnTo>
                  <a:lnTo>
                    <a:pt x="2027340" y="332940"/>
                  </a:lnTo>
                  <a:lnTo>
                    <a:pt x="2023808" y="335214"/>
                  </a:lnTo>
                  <a:lnTo>
                    <a:pt x="2018752" y="335915"/>
                  </a:lnTo>
                  <a:lnTo>
                    <a:pt x="2006980" y="333552"/>
                  </a:lnTo>
                  <a:lnTo>
                    <a:pt x="1998602" y="335944"/>
                  </a:lnTo>
                  <a:lnTo>
                    <a:pt x="1989867" y="336591"/>
                  </a:lnTo>
                  <a:lnTo>
                    <a:pt x="1979084" y="336728"/>
                  </a:lnTo>
                  <a:lnTo>
                    <a:pt x="1964562" y="337591"/>
                  </a:lnTo>
                  <a:lnTo>
                    <a:pt x="1959102" y="339420"/>
                  </a:lnTo>
                  <a:lnTo>
                    <a:pt x="1949957" y="336562"/>
                  </a:lnTo>
                  <a:lnTo>
                    <a:pt x="1945131" y="335521"/>
                  </a:lnTo>
                  <a:lnTo>
                    <a:pt x="1939798" y="335127"/>
                  </a:lnTo>
                  <a:lnTo>
                    <a:pt x="1933194" y="336257"/>
                  </a:lnTo>
                  <a:lnTo>
                    <a:pt x="1915824" y="341142"/>
                  </a:lnTo>
                  <a:lnTo>
                    <a:pt x="1908635" y="339732"/>
                  </a:lnTo>
                  <a:lnTo>
                    <a:pt x="1896135" y="338134"/>
                  </a:lnTo>
                  <a:lnTo>
                    <a:pt x="1862835" y="342455"/>
                  </a:lnTo>
                  <a:lnTo>
                    <a:pt x="1860169" y="344182"/>
                  </a:lnTo>
                  <a:lnTo>
                    <a:pt x="1850771" y="344195"/>
                  </a:lnTo>
                  <a:lnTo>
                    <a:pt x="1850008" y="342468"/>
                  </a:lnTo>
                  <a:lnTo>
                    <a:pt x="1846199" y="343598"/>
                  </a:lnTo>
                  <a:lnTo>
                    <a:pt x="1839086" y="348157"/>
                  </a:lnTo>
                  <a:lnTo>
                    <a:pt x="1835530" y="345744"/>
                  </a:lnTo>
                  <a:lnTo>
                    <a:pt x="1819481" y="348194"/>
                  </a:lnTo>
                  <a:lnTo>
                    <a:pt x="1804288" y="351282"/>
                  </a:lnTo>
                  <a:lnTo>
                    <a:pt x="1784984" y="356958"/>
                  </a:lnTo>
                  <a:lnTo>
                    <a:pt x="1778761" y="355473"/>
                  </a:lnTo>
                  <a:lnTo>
                    <a:pt x="1774825" y="354838"/>
                  </a:lnTo>
                  <a:lnTo>
                    <a:pt x="1770506" y="354698"/>
                  </a:lnTo>
                  <a:lnTo>
                    <a:pt x="1765680" y="355714"/>
                  </a:lnTo>
                  <a:lnTo>
                    <a:pt x="1753310" y="359796"/>
                  </a:lnTo>
                  <a:lnTo>
                    <a:pt x="1747393" y="358951"/>
                  </a:lnTo>
                  <a:lnTo>
                    <a:pt x="1737284" y="358112"/>
                  </a:lnTo>
                  <a:lnTo>
                    <a:pt x="1712340" y="362216"/>
                  </a:lnTo>
                  <a:lnTo>
                    <a:pt x="1704774" y="361738"/>
                  </a:lnTo>
                  <a:lnTo>
                    <a:pt x="1699244" y="359144"/>
                  </a:lnTo>
                  <a:lnTo>
                    <a:pt x="1694070" y="356324"/>
                  </a:lnTo>
                  <a:lnTo>
                    <a:pt x="1687576" y="355168"/>
                  </a:lnTo>
                  <a:lnTo>
                    <a:pt x="1676421" y="357101"/>
                  </a:lnTo>
                  <a:lnTo>
                    <a:pt x="1667017" y="359094"/>
                  </a:lnTo>
                  <a:lnTo>
                    <a:pt x="1658590" y="361488"/>
                  </a:lnTo>
                  <a:lnTo>
                    <a:pt x="1650364" y="364629"/>
                  </a:lnTo>
                  <a:lnTo>
                    <a:pt x="1639837" y="367608"/>
                  </a:lnTo>
                  <a:lnTo>
                    <a:pt x="1633870" y="373102"/>
                  </a:lnTo>
                  <a:lnTo>
                    <a:pt x="1631166" y="378751"/>
                  </a:lnTo>
                  <a:lnTo>
                    <a:pt x="1630045" y="383527"/>
                  </a:lnTo>
                  <a:lnTo>
                    <a:pt x="1624583" y="382676"/>
                  </a:lnTo>
                  <a:lnTo>
                    <a:pt x="1618996" y="382524"/>
                  </a:lnTo>
                  <a:lnTo>
                    <a:pt x="1614424" y="383819"/>
                  </a:lnTo>
                  <a:lnTo>
                    <a:pt x="1610232" y="385813"/>
                  </a:lnTo>
                  <a:lnTo>
                    <a:pt x="1595374" y="389966"/>
                  </a:lnTo>
                  <a:lnTo>
                    <a:pt x="1582165" y="392506"/>
                  </a:lnTo>
                  <a:lnTo>
                    <a:pt x="1570227" y="393192"/>
                  </a:lnTo>
                  <a:lnTo>
                    <a:pt x="1567370" y="396746"/>
                  </a:lnTo>
                  <a:lnTo>
                    <a:pt x="1559655" y="397754"/>
                  </a:lnTo>
                  <a:lnTo>
                    <a:pt x="1550654" y="397996"/>
                  </a:lnTo>
                  <a:lnTo>
                    <a:pt x="1543938" y="399249"/>
                  </a:lnTo>
                  <a:lnTo>
                    <a:pt x="1521110" y="405830"/>
                  </a:lnTo>
                  <a:lnTo>
                    <a:pt x="1508827" y="409088"/>
                  </a:lnTo>
                  <a:lnTo>
                    <a:pt x="1498473" y="410857"/>
                  </a:lnTo>
                  <a:lnTo>
                    <a:pt x="1494440" y="407867"/>
                  </a:lnTo>
                  <a:lnTo>
                    <a:pt x="1490122" y="405115"/>
                  </a:lnTo>
                  <a:lnTo>
                    <a:pt x="1483756" y="403647"/>
                  </a:lnTo>
                  <a:lnTo>
                    <a:pt x="1473580" y="404507"/>
                  </a:lnTo>
                  <a:lnTo>
                    <a:pt x="1467119" y="406397"/>
                  </a:lnTo>
                  <a:lnTo>
                    <a:pt x="1460563" y="409854"/>
                  </a:lnTo>
                  <a:lnTo>
                    <a:pt x="1454292" y="413558"/>
                  </a:lnTo>
                  <a:lnTo>
                    <a:pt x="1448688" y="416191"/>
                  </a:lnTo>
                  <a:lnTo>
                    <a:pt x="1424558" y="418680"/>
                  </a:lnTo>
                  <a:lnTo>
                    <a:pt x="1426209" y="421157"/>
                  </a:lnTo>
                  <a:lnTo>
                    <a:pt x="1419363" y="424073"/>
                  </a:lnTo>
                  <a:lnTo>
                    <a:pt x="1409255" y="428023"/>
                  </a:lnTo>
                  <a:lnTo>
                    <a:pt x="1388109" y="435622"/>
                  </a:lnTo>
                  <a:lnTo>
                    <a:pt x="1382061" y="439108"/>
                  </a:lnTo>
                  <a:lnTo>
                    <a:pt x="1358677" y="440626"/>
                  </a:lnTo>
                  <a:lnTo>
                    <a:pt x="1356486" y="443941"/>
                  </a:lnTo>
                  <a:lnTo>
                    <a:pt x="1344263" y="443884"/>
                  </a:lnTo>
                  <a:lnTo>
                    <a:pt x="1331944" y="446919"/>
                  </a:lnTo>
                  <a:lnTo>
                    <a:pt x="1318910" y="450992"/>
                  </a:lnTo>
                  <a:lnTo>
                    <a:pt x="1304544" y="454050"/>
                  </a:lnTo>
                  <a:lnTo>
                    <a:pt x="1303527" y="457860"/>
                  </a:lnTo>
                  <a:lnTo>
                    <a:pt x="1298702" y="458317"/>
                  </a:lnTo>
                  <a:lnTo>
                    <a:pt x="1289177" y="457631"/>
                  </a:lnTo>
                  <a:lnTo>
                    <a:pt x="1241262" y="469038"/>
                  </a:lnTo>
                  <a:lnTo>
                    <a:pt x="1198848" y="486203"/>
                  </a:lnTo>
                  <a:lnTo>
                    <a:pt x="1164768" y="499372"/>
                  </a:lnTo>
                  <a:lnTo>
                    <a:pt x="1123160" y="498516"/>
                  </a:lnTo>
                  <a:lnTo>
                    <a:pt x="1094485" y="496825"/>
                  </a:lnTo>
                  <a:lnTo>
                    <a:pt x="1062097" y="496222"/>
                  </a:lnTo>
                  <a:lnTo>
                    <a:pt x="1032255" y="499211"/>
                  </a:lnTo>
                  <a:lnTo>
                    <a:pt x="1013378" y="505023"/>
                  </a:lnTo>
                  <a:lnTo>
                    <a:pt x="980297" y="508422"/>
                  </a:lnTo>
                  <a:lnTo>
                    <a:pt x="945763" y="510502"/>
                  </a:lnTo>
                  <a:lnTo>
                    <a:pt x="922527" y="512356"/>
                  </a:lnTo>
                  <a:lnTo>
                    <a:pt x="917338" y="515549"/>
                  </a:lnTo>
                  <a:lnTo>
                    <a:pt x="906732" y="517680"/>
                  </a:lnTo>
                  <a:lnTo>
                    <a:pt x="897578" y="520148"/>
                  </a:lnTo>
                  <a:lnTo>
                    <a:pt x="896746" y="524353"/>
                  </a:lnTo>
                  <a:lnTo>
                    <a:pt x="895095" y="528017"/>
                  </a:lnTo>
                  <a:lnTo>
                    <a:pt x="886078" y="529003"/>
                  </a:lnTo>
                  <a:lnTo>
                    <a:pt x="880109" y="526569"/>
                  </a:lnTo>
                  <a:lnTo>
                    <a:pt x="867187" y="530061"/>
                  </a:lnTo>
                  <a:lnTo>
                    <a:pt x="860536" y="530778"/>
                  </a:lnTo>
                  <a:lnTo>
                    <a:pt x="851788" y="529451"/>
                  </a:lnTo>
                  <a:lnTo>
                    <a:pt x="842077" y="532789"/>
                  </a:lnTo>
                  <a:lnTo>
                    <a:pt x="833342" y="537319"/>
                  </a:lnTo>
                  <a:lnTo>
                    <a:pt x="824178" y="540252"/>
                  </a:lnTo>
                  <a:lnTo>
                    <a:pt x="813180" y="538800"/>
                  </a:lnTo>
                  <a:lnTo>
                    <a:pt x="801741" y="543074"/>
                  </a:lnTo>
                  <a:lnTo>
                    <a:pt x="779764" y="540254"/>
                  </a:lnTo>
                  <a:lnTo>
                    <a:pt x="753477" y="536004"/>
                  </a:lnTo>
                  <a:lnTo>
                    <a:pt x="729106" y="535988"/>
                  </a:lnTo>
                  <a:lnTo>
                    <a:pt x="691749" y="547466"/>
                  </a:lnTo>
                  <a:lnTo>
                    <a:pt x="653129" y="557589"/>
                  </a:lnTo>
                  <a:lnTo>
                    <a:pt x="620271" y="569035"/>
                  </a:lnTo>
                  <a:lnTo>
                    <a:pt x="600201" y="584484"/>
                  </a:lnTo>
                  <a:lnTo>
                    <a:pt x="561798" y="586085"/>
                  </a:lnTo>
                  <a:lnTo>
                    <a:pt x="528145" y="590565"/>
                  </a:lnTo>
                  <a:lnTo>
                    <a:pt x="497278" y="596152"/>
                  </a:lnTo>
                  <a:lnTo>
                    <a:pt x="467232" y="601078"/>
                  </a:lnTo>
                  <a:lnTo>
                    <a:pt x="454705" y="602810"/>
                  </a:lnTo>
                  <a:lnTo>
                    <a:pt x="442928" y="602786"/>
                  </a:lnTo>
                  <a:lnTo>
                    <a:pt x="432032" y="603498"/>
                  </a:lnTo>
                  <a:lnTo>
                    <a:pt x="422147" y="607438"/>
                  </a:lnTo>
                  <a:lnTo>
                    <a:pt x="385956" y="605294"/>
                  </a:lnTo>
                  <a:lnTo>
                    <a:pt x="339598" y="599250"/>
                  </a:lnTo>
                  <a:lnTo>
                    <a:pt x="292096" y="593567"/>
                  </a:lnTo>
                  <a:lnTo>
                    <a:pt x="252475" y="592507"/>
                  </a:lnTo>
                  <a:lnTo>
                    <a:pt x="236241" y="599792"/>
                  </a:lnTo>
                  <a:lnTo>
                    <a:pt x="216233" y="605538"/>
                  </a:lnTo>
                  <a:lnTo>
                    <a:pt x="196629" y="611808"/>
                  </a:lnTo>
                  <a:lnTo>
                    <a:pt x="181609" y="620669"/>
                  </a:lnTo>
                  <a:lnTo>
                    <a:pt x="172731" y="618535"/>
                  </a:lnTo>
                  <a:lnTo>
                    <a:pt x="160686" y="616558"/>
                  </a:lnTo>
                  <a:lnTo>
                    <a:pt x="148498" y="615386"/>
                  </a:lnTo>
                  <a:lnTo>
                    <a:pt x="139191" y="615666"/>
                  </a:lnTo>
                  <a:lnTo>
                    <a:pt x="128188" y="613827"/>
                  </a:lnTo>
                  <a:lnTo>
                    <a:pt x="113458" y="614685"/>
                  </a:lnTo>
                  <a:lnTo>
                    <a:pt x="98704" y="616054"/>
                  </a:lnTo>
                  <a:lnTo>
                    <a:pt x="87629" y="615748"/>
                  </a:lnTo>
                  <a:lnTo>
                    <a:pt x="32123" y="636275"/>
                  </a:lnTo>
                  <a:lnTo>
                    <a:pt x="6095" y="646288"/>
                  </a:lnTo>
                  <a:lnTo>
                    <a:pt x="0" y="649223"/>
                  </a:lnTo>
                  <a:lnTo>
                    <a:pt x="6810756" y="649223"/>
                  </a:lnTo>
                  <a:lnTo>
                    <a:pt x="6810756" y="18897"/>
                  </a:lnTo>
                  <a:lnTo>
                    <a:pt x="6753240" y="13385"/>
                  </a:lnTo>
                  <a:lnTo>
                    <a:pt x="6738111" y="12319"/>
                  </a:lnTo>
                  <a:lnTo>
                    <a:pt x="6720099" y="11723"/>
                  </a:lnTo>
                  <a:lnTo>
                    <a:pt x="6704218" y="10431"/>
                  </a:lnTo>
                  <a:lnTo>
                    <a:pt x="6688552" y="9899"/>
                  </a:lnTo>
                  <a:lnTo>
                    <a:pt x="6671183" y="11582"/>
                  </a:lnTo>
                  <a:lnTo>
                    <a:pt x="6653373" y="11454"/>
                  </a:lnTo>
                  <a:lnTo>
                    <a:pt x="6636623" y="11053"/>
                  </a:lnTo>
                  <a:lnTo>
                    <a:pt x="6620515" y="10984"/>
                  </a:lnTo>
                  <a:lnTo>
                    <a:pt x="6604634" y="11849"/>
                  </a:lnTo>
                  <a:lnTo>
                    <a:pt x="6596633" y="10121"/>
                  </a:lnTo>
                  <a:lnTo>
                    <a:pt x="6588759" y="9499"/>
                  </a:lnTo>
                  <a:lnTo>
                    <a:pt x="6580378" y="12433"/>
                  </a:lnTo>
                  <a:lnTo>
                    <a:pt x="6566281" y="11557"/>
                  </a:lnTo>
                  <a:lnTo>
                    <a:pt x="6556279" y="10415"/>
                  </a:lnTo>
                  <a:lnTo>
                    <a:pt x="6547659" y="10009"/>
                  </a:lnTo>
                  <a:lnTo>
                    <a:pt x="6537706" y="11341"/>
                  </a:lnTo>
                  <a:lnTo>
                    <a:pt x="6529196" y="7647"/>
                  </a:lnTo>
                  <a:lnTo>
                    <a:pt x="6523926" y="7726"/>
                  </a:lnTo>
                  <a:lnTo>
                    <a:pt x="6518560" y="9517"/>
                  </a:lnTo>
                  <a:lnTo>
                    <a:pt x="6509765" y="10960"/>
                  </a:lnTo>
                  <a:lnTo>
                    <a:pt x="6505336" y="12230"/>
                  </a:lnTo>
                  <a:lnTo>
                    <a:pt x="6507098" y="13844"/>
                  </a:lnTo>
                  <a:lnTo>
                    <a:pt x="6509051" y="15251"/>
                  </a:lnTo>
                  <a:lnTo>
                    <a:pt x="6505194" y="15900"/>
                  </a:lnTo>
                  <a:lnTo>
                    <a:pt x="6492787" y="13987"/>
                  </a:lnTo>
                  <a:lnTo>
                    <a:pt x="6463260" y="4793"/>
                  </a:lnTo>
                  <a:lnTo>
                    <a:pt x="6449567" y="2387"/>
                  </a:lnTo>
                  <a:lnTo>
                    <a:pt x="6442110" y="3230"/>
                  </a:lnTo>
                  <a:lnTo>
                    <a:pt x="6433343" y="2922"/>
                  </a:lnTo>
                  <a:lnTo>
                    <a:pt x="6425100" y="1750"/>
                  </a:lnTo>
                  <a:lnTo>
                    <a:pt x="6419214" y="0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4715">
              <a:lnSpc>
                <a:spcPts val="3190"/>
              </a:lnSpc>
              <a:spcBef>
                <a:spcPts val="95"/>
              </a:spcBef>
            </a:pPr>
            <a:r>
              <a:rPr spc="-55" dirty="0"/>
              <a:t>ΕΛΛΕΙΜΜΑΤΑ</a:t>
            </a:r>
            <a:r>
              <a:rPr spc="25" dirty="0"/>
              <a:t> </a:t>
            </a:r>
            <a:r>
              <a:rPr spc="-25" dirty="0"/>
              <a:t>ΣΤΟΝ</a:t>
            </a:r>
            <a:r>
              <a:rPr spc="25" dirty="0"/>
              <a:t> </a:t>
            </a:r>
            <a:r>
              <a:rPr spc="-20" dirty="0"/>
              <a:t>ΑΛΛΗΛΟΣΥΝΤΟΝΙΣΜΟ</a:t>
            </a:r>
            <a:r>
              <a:rPr spc="70" dirty="0"/>
              <a:t> </a:t>
            </a:r>
            <a:r>
              <a:rPr spc="-5" dirty="0"/>
              <a:t>(1)</a:t>
            </a:r>
          </a:p>
          <a:p>
            <a:pPr marL="12700">
              <a:lnSpc>
                <a:spcPts val="3190"/>
              </a:lnSpc>
            </a:pPr>
            <a:r>
              <a:rPr spc="-10" dirty="0">
                <a:solidFill>
                  <a:srgbClr val="000000"/>
                </a:solidFill>
              </a:rPr>
              <a:t>Δίδυμα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βρέφη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11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μηνών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σε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αλληλεπίδραση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με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τον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πατέρα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17846" y="1112646"/>
            <a:ext cx="2942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(Trevarthen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5" dirty="0">
                <a:latin typeface="Calibri"/>
                <a:cs typeface="Calibri"/>
              </a:rPr>
              <a:t> Daniel,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2005)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30267" y="1813933"/>
            <a:ext cx="3333115" cy="88265"/>
            <a:chOff x="4430267" y="1813933"/>
            <a:chExt cx="3333115" cy="88265"/>
          </a:xfrm>
        </p:grpSpPr>
        <p:sp>
          <p:nvSpPr>
            <p:cNvPr id="5" name="object 5"/>
            <p:cNvSpPr/>
            <p:nvPr/>
          </p:nvSpPr>
          <p:spPr>
            <a:xfrm>
              <a:off x="4450112" y="1828739"/>
              <a:ext cx="3293110" cy="52705"/>
            </a:xfrm>
            <a:custGeom>
              <a:avLst/>
              <a:gdLst/>
              <a:ahLst/>
              <a:cxnLst/>
              <a:rect l="l" t="t" r="r" b="b"/>
              <a:pathLst>
                <a:path w="3293109" h="52705">
                  <a:moveTo>
                    <a:pt x="3292442" y="31534"/>
                  </a:moveTo>
                  <a:lnTo>
                    <a:pt x="2492682" y="31534"/>
                  </a:lnTo>
                  <a:lnTo>
                    <a:pt x="2546042" y="32370"/>
                  </a:lnTo>
                  <a:lnTo>
                    <a:pt x="2603928" y="35200"/>
                  </a:lnTo>
                  <a:lnTo>
                    <a:pt x="2623158" y="36797"/>
                  </a:lnTo>
                  <a:lnTo>
                    <a:pt x="2736043" y="46372"/>
                  </a:lnTo>
                  <a:lnTo>
                    <a:pt x="2800121" y="50086"/>
                  </a:lnTo>
                  <a:lnTo>
                    <a:pt x="2859872" y="51930"/>
                  </a:lnTo>
                  <a:lnTo>
                    <a:pt x="2915840" y="52243"/>
                  </a:lnTo>
                  <a:lnTo>
                    <a:pt x="2968568" y="51366"/>
                  </a:lnTo>
                  <a:lnTo>
                    <a:pt x="3018599" y="49638"/>
                  </a:lnTo>
                  <a:lnTo>
                    <a:pt x="3088708" y="46242"/>
                  </a:lnTo>
                  <a:lnTo>
                    <a:pt x="3157941" y="42750"/>
                  </a:lnTo>
                  <a:lnTo>
                    <a:pt x="3202617" y="41020"/>
                  </a:lnTo>
                  <a:lnTo>
                    <a:pt x="3247312" y="40138"/>
                  </a:lnTo>
                  <a:lnTo>
                    <a:pt x="3292565" y="40138"/>
                  </a:lnTo>
                  <a:lnTo>
                    <a:pt x="3292442" y="31534"/>
                  </a:lnTo>
                  <a:close/>
                </a:path>
                <a:path w="3293109" h="52705">
                  <a:moveTo>
                    <a:pt x="667408" y="18373"/>
                  </a:moveTo>
                  <a:lnTo>
                    <a:pt x="628752" y="19402"/>
                  </a:lnTo>
                  <a:lnTo>
                    <a:pt x="593311" y="22158"/>
                  </a:lnTo>
                  <a:lnTo>
                    <a:pt x="552257" y="26349"/>
                  </a:lnTo>
                  <a:lnTo>
                    <a:pt x="508247" y="30149"/>
                  </a:lnTo>
                  <a:lnTo>
                    <a:pt x="487347" y="31630"/>
                  </a:lnTo>
                  <a:lnTo>
                    <a:pt x="516992" y="31860"/>
                  </a:lnTo>
                  <a:lnTo>
                    <a:pt x="566469" y="32872"/>
                  </a:lnTo>
                  <a:lnTo>
                    <a:pt x="612618" y="34581"/>
                  </a:lnTo>
                  <a:lnTo>
                    <a:pt x="654703" y="37076"/>
                  </a:lnTo>
                  <a:lnTo>
                    <a:pt x="680347" y="39394"/>
                  </a:lnTo>
                  <a:lnTo>
                    <a:pt x="728729" y="43923"/>
                  </a:lnTo>
                  <a:lnTo>
                    <a:pt x="769387" y="46705"/>
                  </a:lnTo>
                  <a:lnTo>
                    <a:pt x="813562" y="48832"/>
                  </a:lnTo>
                  <a:lnTo>
                    <a:pt x="860850" y="50344"/>
                  </a:lnTo>
                  <a:lnTo>
                    <a:pt x="910849" y="51281"/>
                  </a:lnTo>
                  <a:lnTo>
                    <a:pt x="963155" y="51683"/>
                  </a:lnTo>
                  <a:lnTo>
                    <a:pt x="1073075" y="51043"/>
                  </a:lnTo>
                  <a:lnTo>
                    <a:pt x="1245178" y="47072"/>
                  </a:lnTo>
                  <a:lnTo>
                    <a:pt x="1494411" y="36795"/>
                  </a:lnTo>
                  <a:lnTo>
                    <a:pt x="1571178" y="33222"/>
                  </a:lnTo>
                  <a:lnTo>
                    <a:pt x="1071120" y="33222"/>
                  </a:lnTo>
                  <a:lnTo>
                    <a:pt x="1013131" y="32162"/>
                  </a:lnTo>
                  <a:lnTo>
                    <a:pt x="956937" y="30223"/>
                  </a:lnTo>
                  <a:lnTo>
                    <a:pt x="753659" y="20192"/>
                  </a:lnTo>
                  <a:lnTo>
                    <a:pt x="709103" y="18745"/>
                  </a:lnTo>
                  <a:lnTo>
                    <a:pt x="667408" y="18373"/>
                  </a:lnTo>
                  <a:close/>
                </a:path>
                <a:path w="3293109" h="52705">
                  <a:moveTo>
                    <a:pt x="1967223" y="27189"/>
                  </a:moveTo>
                  <a:lnTo>
                    <a:pt x="1790454" y="27189"/>
                  </a:lnTo>
                  <a:lnTo>
                    <a:pt x="1838118" y="27718"/>
                  </a:lnTo>
                  <a:lnTo>
                    <a:pt x="1886384" y="29195"/>
                  </a:lnTo>
                  <a:lnTo>
                    <a:pt x="1935934" y="31733"/>
                  </a:lnTo>
                  <a:lnTo>
                    <a:pt x="1987451" y="35445"/>
                  </a:lnTo>
                  <a:lnTo>
                    <a:pt x="2041619" y="40446"/>
                  </a:lnTo>
                  <a:lnTo>
                    <a:pt x="2091314" y="44448"/>
                  </a:lnTo>
                  <a:lnTo>
                    <a:pt x="2137972" y="46242"/>
                  </a:lnTo>
                  <a:lnTo>
                    <a:pt x="2182351" y="46247"/>
                  </a:lnTo>
                  <a:lnTo>
                    <a:pt x="2225206" y="44885"/>
                  </a:lnTo>
                  <a:lnTo>
                    <a:pt x="2267294" y="42576"/>
                  </a:lnTo>
                  <a:lnTo>
                    <a:pt x="2352237" y="36795"/>
                  </a:lnTo>
                  <a:lnTo>
                    <a:pt x="2396512" y="34169"/>
                  </a:lnTo>
                  <a:lnTo>
                    <a:pt x="2443090" y="32274"/>
                  </a:lnTo>
                  <a:lnTo>
                    <a:pt x="2492682" y="31534"/>
                  </a:lnTo>
                  <a:lnTo>
                    <a:pt x="3292442" y="31534"/>
                  </a:lnTo>
                  <a:lnTo>
                    <a:pt x="2157357" y="31485"/>
                  </a:lnTo>
                  <a:lnTo>
                    <a:pt x="2109817" y="31347"/>
                  </a:lnTo>
                  <a:lnTo>
                    <a:pt x="2063495" y="30606"/>
                  </a:lnTo>
                  <a:lnTo>
                    <a:pt x="2017723" y="29290"/>
                  </a:lnTo>
                  <a:lnTo>
                    <a:pt x="1971833" y="27424"/>
                  </a:lnTo>
                  <a:lnTo>
                    <a:pt x="1967223" y="27189"/>
                  </a:lnTo>
                  <a:close/>
                </a:path>
                <a:path w="3293109" h="52705">
                  <a:moveTo>
                    <a:pt x="729" y="22158"/>
                  </a:moveTo>
                  <a:lnTo>
                    <a:pt x="71" y="25450"/>
                  </a:lnTo>
                  <a:lnTo>
                    <a:pt x="0" y="26349"/>
                  </a:lnTo>
                  <a:lnTo>
                    <a:pt x="746" y="35200"/>
                  </a:lnTo>
                  <a:lnTo>
                    <a:pt x="847" y="36795"/>
                  </a:lnTo>
                  <a:lnTo>
                    <a:pt x="729" y="40446"/>
                  </a:lnTo>
                  <a:lnTo>
                    <a:pt x="153375" y="36422"/>
                  </a:lnTo>
                  <a:lnTo>
                    <a:pt x="101668" y="33112"/>
                  </a:lnTo>
                  <a:lnTo>
                    <a:pt x="50515" y="28387"/>
                  </a:lnTo>
                  <a:lnTo>
                    <a:pt x="729" y="22158"/>
                  </a:lnTo>
                  <a:close/>
                </a:path>
                <a:path w="3293109" h="52705">
                  <a:moveTo>
                    <a:pt x="3292565" y="40138"/>
                  </a:moveTo>
                  <a:lnTo>
                    <a:pt x="3247312" y="40138"/>
                  </a:lnTo>
                  <a:lnTo>
                    <a:pt x="3292569" y="40446"/>
                  </a:lnTo>
                  <a:lnTo>
                    <a:pt x="3292565" y="40138"/>
                  </a:lnTo>
                  <a:close/>
                </a:path>
                <a:path w="3293109" h="52705">
                  <a:moveTo>
                    <a:pt x="464920" y="31455"/>
                  </a:moveTo>
                  <a:lnTo>
                    <a:pt x="355932" y="32112"/>
                  </a:lnTo>
                  <a:lnTo>
                    <a:pt x="153375" y="36422"/>
                  </a:lnTo>
                  <a:lnTo>
                    <a:pt x="206347" y="38499"/>
                  </a:lnTo>
                  <a:lnTo>
                    <a:pt x="259008" y="39383"/>
                  </a:lnTo>
                  <a:lnTo>
                    <a:pt x="311308" y="39208"/>
                  </a:lnTo>
                  <a:lnTo>
                    <a:pt x="362814" y="38086"/>
                  </a:lnTo>
                  <a:lnTo>
                    <a:pt x="413094" y="36128"/>
                  </a:lnTo>
                  <a:lnTo>
                    <a:pt x="461716" y="33446"/>
                  </a:lnTo>
                  <a:lnTo>
                    <a:pt x="487347" y="31630"/>
                  </a:lnTo>
                  <a:lnTo>
                    <a:pt x="464920" y="31455"/>
                  </a:lnTo>
                  <a:close/>
                </a:path>
                <a:path w="3293109" h="52705">
                  <a:moveTo>
                    <a:pt x="1571910" y="5022"/>
                  </a:moveTo>
                  <a:lnTo>
                    <a:pt x="1519432" y="6344"/>
                  </a:lnTo>
                  <a:lnTo>
                    <a:pt x="1460477" y="9452"/>
                  </a:lnTo>
                  <a:lnTo>
                    <a:pt x="1393628" y="14630"/>
                  </a:lnTo>
                  <a:lnTo>
                    <a:pt x="1254076" y="27871"/>
                  </a:lnTo>
                  <a:lnTo>
                    <a:pt x="1191770" y="31402"/>
                  </a:lnTo>
                  <a:lnTo>
                    <a:pt x="1130726" y="33077"/>
                  </a:lnTo>
                  <a:lnTo>
                    <a:pt x="1071120" y="33222"/>
                  </a:lnTo>
                  <a:lnTo>
                    <a:pt x="1571178" y="33222"/>
                  </a:lnTo>
                  <a:lnTo>
                    <a:pt x="1644241" y="30145"/>
                  </a:lnTo>
                  <a:lnTo>
                    <a:pt x="1694199" y="28516"/>
                  </a:lnTo>
                  <a:lnTo>
                    <a:pt x="1742709" y="27492"/>
                  </a:lnTo>
                  <a:lnTo>
                    <a:pt x="1967223" y="27189"/>
                  </a:lnTo>
                  <a:lnTo>
                    <a:pt x="1877027" y="22158"/>
                  </a:lnTo>
                  <a:lnTo>
                    <a:pt x="1704665" y="8966"/>
                  </a:lnTo>
                  <a:lnTo>
                    <a:pt x="1663108" y="6615"/>
                  </a:lnTo>
                  <a:lnTo>
                    <a:pt x="1619329" y="5207"/>
                  </a:lnTo>
                  <a:lnTo>
                    <a:pt x="1571910" y="5022"/>
                  </a:lnTo>
                  <a:close/>
                </a:path>
                <a:path w="3293109" h="52705">
                  <a:moveTo>
                    <a:pt x="2929243" y="0"/>
                  </a:moveTo>
                  <a:lnTo>
                    <a:pt x="2876517" y="639"/>
                  </a:lnTo>
                  <a:lnTo>
                    <a:pt x="2824103" y="1912"/>
                  </a:lnTo>
                  <a:lnTo>
                    <a:pt x="2720901" y="5934"/>
                  </a:lnTo>
                  <a:lnTo>
                    <a:pt x="2373063" y="25450"/>
                  </a:lnTo>
                  <a:lnTo>
                    <a:pt x="2258765" y="29839"/>
                  </a:lnTo>
                  <a:lnTo>
                    <a:pt x="2206784" y="30991"/>
                  </a:lnTo>
                  <a:lnTo>
                    <a:pt x="2157357" y="31485"/>
                  </a:lnTo>
                  <a:lnTo>
                    <a:pt x="3292442" y="31485"/>
                  </a:lnTo>
                  <a:lnTo>
                    <a:pt x="3242489" y="15396"/>
                  </a:lnTo>
                  <a:lnTo>
                    <a:pt x="3191514" y="10010"/>
                  </a:lnTo>
                  <a:lnTo>
                    <a:pt x="3139816" y="5893"/>
                  </a:lnTo>
                  <a:lnTo>
                    <a:pt x="3087567" y="2939"/>
                  </a:lnTo>
                  <a:lnTo>
                    <a:pt x="3034940" y="1043"/>
                  </a:lnTo>
                  <a:lnTo>
                    <a:pt x="2982108" y="99"/>
                  </a:lnTo>
                  <a:lnTo>
                    <a:pt x="292924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0841" y="1834507"/>
              <a:ext cx="3291840" cy="46990"/>
            </a:xfrm>
            <a:custGeom>
              <a:avLst/>
              <a:gdLst/>
              <a:ahLst/>
              <a:cxnLst/>
              <a:rect l="l" t="t" r="r" b="b"/>
              <a:pathLst>
                <a:path w="3291840" h="46989">
                  <a:moveTo>
                    <a:pt x="0" y="16390"/>
                  </a:moveTo>
                  <a:lnTo>
                    <a:pt x="41597" y="12551"/>
                  </a:lnTo>
                  <a:lnTo>
                    <a:pt x="86221" y="10149"/>
                  </a:lnTo>
                  <a:lnTo>
                    <a:pt x="133456" y="8966"/>
                  </a:lnTo>
                  <a:lnTo>
                    <a:pt x="182890" y="8786"/>
                  </a:lnTo>
                  <a:lnTo>
                    <a:pt x="234107" y="9391"/>
                  </a:lnTo>
                  <a:lnTo>
                    <a:pt x="286694" y="10564"/>
                  </a:lnTo>
                  <a:lnTo>
                    <a:pt x="340237" y="12086"/>
                  </a:lnTo>
                  <a:lnTo>
                    <a:pt x="394321" y="13741"/>
                  </a:lnTo>
                  <a:lnTo>
                    <a:pt x="448532" y="15310"/>
                  </a:lnTo>
                  <a:lnTo>
                    <a:pt x="502456" y="16578"/>
                  </a:lnTo>
                  <a:lnTo>
                    <a:pt x="555680" y="17325"/>
                  </a:lnTo>
                  <a:lnTo>
                    <a:pt x="607788" y="17335"/>
                  </a:lnTo>
                  <a:lnTo>
                    <a:pt x="658368" y="16390"/>
                  </a:lnTo>
                  <a:lnTo>
                    <a:pt x="711124" y="15255"/>
                  </a:lnTo>
                  <a:lnTo>
                    <a:pt x="762096" y="14962"/>
                  </a:lnTo>
                  <a:lnTo>
                    <a:pt x="811784" y="15319"/>
                  </a:lnTo>
                  <a:lnTo>
                    <a:pt x="860688" y="16136"/>
                  </a:lnTo>
                  <a:lnTo>
                    <a:pt x="909310" y="17224"/>
                  </a:lnTo>
                  <a:lnTo>
                    <a:pt x="958151" y="18391"/>
                  </a:lnTo>
                  <a:lnTo>
                    <a:pt x="1007712" y="19446"/>
                  </a:lnTo>
                  <a:lnTo>
                    <a:pt x="1058493" y="20200"/>
                  </a:lnTo>
                  <a:lnTo>
                    <a:pt x="1110995" y="20462"/>
                  </a:lnTo>
                  <a:lnTo>
                    <a:pt x="1165721" y="20042"/>
                  </a:lnTo>
                  <a:lnTo>
                    <a:pt x="1223169" y="18748"/>
                  </a:lnTo>
                  <a:lnTo>
                    <a:pt x="1283843" y="16390"/>
                  </a:lnTo>
                  <a:lnTo>
                    <a:pt x="1344462" y="13335"/>
                  </a:lnTo>
                  <a:lnTo>
                    <a:pt x="1401770" y="10199"/>
                  </a:lnTo>
                  <a:lnTo>
                    <a:pt x="1456297" y="7175"/>
                  </a:lnTo>
                  <a:lnTo>
                    <a:pt x="1508571" y="4452"/>
                  </a:lnTo>
                  <a:lnTo>
                    <a:pt x="1559125" y="2222"/>
                  </a:lnTo>
                  <a:lnTo>
                    <a:pt x="1608486" y="674"/>
                  </a:lnTo>
                  <a:lnTo>
                    <a:pt x="1657186" y="0"/>
                  </a:lnTo>
                  <a:lnTo>
                    <a:pt x="1705755" y="388"/>
                  </a:lnTo>
                  <a:lnTo>
                    <a:pt x="1754723" y="2031"/>
                  </a:lnTo>
                  <a:lnTo>
                    <a:pt x="1804619" y="5119"/>
                  </a:lnTo>
                  <a:lnTo>
                    <a:pt x="1855974" y="9842"/>
                  </a:lnTo>
                  <a:lnTo>
                    <a:pt x="1909318" y="16390"/>
                  </a:lnTo>
                  <a:lnTo>
                    <a:pt x="1955009" y="21685"/>
                  </a:lnTo>
                  <a:lnTo>
                    <a:pt x="1999103" y="24881"/>
                  </a:lnTo>
                  <a:lnTo>
                    <a:pt x="2042232" y="26301"/>
                  </a:lnTo>
                  <a:lnTo>
                    <a:pt x="2085028" y="26265"/>
                  </a:lnTo>
                  <a:lnTo>
                    <a:pt x="2128120" y="25094"/>
                  </a:lnTo>
                  <a:lnTo>
                    <a:pt x="2172141" y="23108"/>
                  </a:lnTo>
                  <a:lnTo>
                    <a:pt x="2217721" y="20629"/>
                  </a:lnTo>
                  <a:lnTo>
                    <a:pt x="2265492" y="17977"/>
                  </a:lnTo>
                  <a:lnTo>
                    <a:pt x="2316085" y="15472"/>
                  </a:lnTo>
                  <a:lnTo>
                    <a:pt x="2370131" y="13436"/>
                  </a:lnTo>
                  <a:lnTo>
                    <a:pt x="2428262" y="12189"/>
                  </a:lnTo>
                  <a:lnTo>
                    <a:pt x="2491108" y="12052"/>
                  </a:lnTo>
                  <a:lnTo>
                    <a:pt x="2559301" y="13345"/>
                  </a:lnTo>
                  <a:lnTo>
                    <a:pt x="2633472" y="16390"/>
                  </a:lnTo>
                  <a:lnTo>
                    <a:pt x="2705965" y="19408"/>
                  </a:lnTo>
                  <a:lnTo>
                    <a:pt x="2769538" y="20629"/>
                  </a:lnTo>
                  <a:lnTo>
                    <a:pt x="2825443" y="20386"/>
                  </a:lnTo>
                  <a:lnTo>
                    <a:pt x="2874928" y="19012"/>
                  </a:lnTo>
                  <a:lnTo>
                    <a:pt x="2919244" y="16840"/>
                  </a:lnTo>
                  <a:lnTo>
                    <a:pt x="2959643" y="14204"/>
                  </a:lnTo>
                  <a:lnTo>
                    <a:pt x="2997374" y="11437"/>
                  </a:lnTo>
                  <a:lnTo>
                    <a:pt x="3033688" y="8873"/>
                  </a:lnTo>
                  <a:lnTo>
                    <a:pt x="3069835" y="6843"/>
                  </a:lnTo>
                  <a:lnTo>
                    <a:pt x="3107067" y="5682"/>
                  </a:lnTo>
                  <a:lnTo>
                    <a:pt x="3146632" y="5724"/>
                  </a:lnTo>
                  <a:lnTo>
                    <a:pt x="3189783" y="7300"/>
                  </a:lnTo>
                  <a:lnTo>
                    <a:pt x="3237768" y="10744"/>
                  </a:lnTo>
                  <a:lnTo>
                    <a:pt x="3291840" y="16390"/>
                  </a:lnTo>
                  <a:lnTo>
                    <a:pt x="3291459" y="23883"/>
                  </a:lnTo>
                  <a:lnTo>
                    <a:pt x="3291332" y="26169"/>
                  </a:lnTo>
                  <a:lnTo>
                    <a:pt x="3291840" y="34678"/>
                  </a:lnTo>
                  <a:lnTo>
                    <a:pt x="3236397" y="38214"/>
                  </a:lnTo>
                  <a:lnTo>
                    <a:pt x="3182281" y="39558"/>
                  </a:lnTo>
                  <a:lnTo>
                    <a:pt x="3129347" y="39147"/>
                  </a:lnTo>
                  <a:lnTo>
                    <a:pt x="3077453" y="37419"/>
                  </a:lnTo>
                  <a:lnTo>
                    <a:pt x="3026454" y="34810"/>
                  </a:lnTo>
                  <a:lnTo>
                    <a:pt x="2976207" y="31758"/>
                  </a:lnTo>
                  <a:lnTo>
                    <a:pt x="2926569" y="28699"/>
                  </a:lnTo>
                  <a:lnTo>
                    <a:pt x="2877395" y="26070"/>
                  </a:lnTo>
                  <a:lnTo>
                    <a:pt x="2828542" y="24309"/>
                  </a:lnTo>
                  <a:lnTo>
                    <a:pt x="2779867" y="23852"/>
                  </a:lnTo>
                  <a:lnTo>
                    <a:pt x="2731226" y="25137"/>
                  </a:lnTo>
                  <a:lnTo>
                    <a:pt x="2682475" y="28600"/>
                  </a:lnTo>
                  <a:lnTo>
                    <a:pt x="2633472" y="34678"/>
                  </a:lnTo>
                  <a:lnTo>
                    <a:pt x="2577596" y="41766"/>
                  </a:lnTo>
                  <a:lnTo>
                    <a:pt x="2525574" y="45628"/>
                  </a:lnTo>
                  <a:lnTo>
                    <a:pt x="2476455" y="46866"/>
                  </a:lnTo>
                  <a:lnTo>
                    <a:pt x="2429289" y="46084"/>
                  </a:lnTo>
                  <a:lnTo>
                    <a:pt x="2383124" y="43884"/>
                  </a:lnTo>
                  <a:lnTo>
                    <a:pt x="2337009" y="40870"/>
                  </a:lnTo>
                  <a:lnTo>
                    <a:pt x="2289994" y="37644"/>
                  </a:lnTo>
                  <a:lnTo>
                    <a:pt x="2241128" y="34809"/>
                  </a:lnTo>
                  <a:lnTo>
                    <a:pt x="2189459" y="32968"/>
                  </a:lnTo>
                  <a:lnTo>
                    <a:pt x="2134036" y="32723"/>
                  </a:lnTo>
                  <a:lnTo>
                    <a:pt x="2073910" y="34678"/>
                  </a:lnTo>
                  <a:lnTo>
                    <a:pt x="2018170" y="37043"/>
                  </a:lnTo>
                  <a:lnTo>
                    <a:pt x="1965577" y="38303"/>
                  </a:lnTo>
                  <a:lnTo>
                    <a:pt x="1915386" y="38661"/>
                  </a:lnTo>
                  <a:lnTo>
                    <a:pt x="1866848" y="38319"/>
                  </a:lnTo>
                  <a:lnTo>
                    <a:pt x="1819216" y="37480"/>
                  </a:lnTo>
                  <a:lnTo>
                    <a:pt x="1771745" y="36345"/>
                  </a:lnTo>
                  <a:lnTo>
                    <a:pt x="1723686" y="35118"/>
                  </a:lnTo>
                  <a:lnTo>
                    <a:pt x="1674292" y="34001"/>
                  </a:lnTo>
                  <a:lnTo>
                    <a:pt x="1622817" y="33196"/>
                  </a:lnTo>
                  <a:lnTo>
                    <a:pt x="1568514" y="32906"/>
                  </a:lnTo>
                  <a:lnTo>
                    <a:pt x="1510636" y="33332"/>
                  </a:lnTo>
                  <a:lnTo>
                    <a:pt x="1448435" y="34678"/>
                  </a:lnTo>
                  <a:lnTo>
                    <a:pt x="1385234" y="36075"/>
                  </a:lnTo>
                  <a:lnTo>
                    <a:pt x="1324774" y="36636"/>
                  </a:lnTo>
                  <a:lnTo>
                    <a:pt x="1266836" y="36536"/>
                  </a:lnTo>
                  <a:lnTo>
                    <a:pt x="1211203" y="35948"/>
                  </a:lnTo>
                  <a:lnTo>
                    <a:pt x="1157657" y="35049"/>
                  </a:lnTo>
                  <a:lnTo>
                    <a:pt x="1105979" y="34012"/>
                  </a:lnTo>
                  <a:lnTo>
                    <a:pt x="1055952" y="33012"/>
                  </a:lnTo>
                  <a:lnTo>
                    <a:pt x="1007359" y="32223"/>
                  </a:lnTo>
                  <a:lnTo>
                    <a:pt x="959981" y="31821"/>
                  </a:lnTo>
                  <a:lnTo>
                    <a:pt x="913600" y="31980"/>
                  </a:lnTo>
                  <a:lnTo>
                    <a:pt x="867999" y="32874"/>
                  </a:lnTo>
                  <a:lnTo>
                    <a:pt x="822960" y="34678"/>
                  </a:lnTo>
                  <a:lnTo>
                    <a:pt x="787539" y="36424"/>
                  </a:lnTo>
                  <a:lnTo>
                    <a:pt x="748708" y="38153"/>
                  </a:lnTo>
                  <a:lnTo>
                    <a:pt x="706738" y="39819"/>
                  </a:lnTo>
                  <a:lnTo>
                    <a:pt x="661904" y="41376"/>
                  </a:lnTo>
                  <a:lnTo>
                    <a:pt x="614478" y="42777"/>
                  </a:lnTo>
                  <a:lnTo>
                    <a:pt x="564735" y="43976"/>
                  </a:lnTo>
                  <a:lnTo>
                    <a:pt x="512948" y="44928"/>
                  </a:lnTo>
                  <a:lnTo>
                    <a:pt x="459390" y="45585"/>
                  </a:lnTo>
                  <a:lnTo>
                    <a:pt x="404335" y="45901"/>
                  </a:lnTo>
                  <a:lnTo>
                    <a:pt x="348056" y="45829"/>
                  </a:lnTo>
                  <a:lnTo>
                    <a:pt x="290827" y="45325"/>
                  </a:lnTo>
                  <a:lnTo>
                    <a:pt x="232921" y="44340"/>
                  </a:lnTo>
                  <a:lnTo>
                    <a:pt x="174612" y="42830"/>
                  </a:lnTo>
                  <a:lnTo>
                    <a:pt x="116173" y="40747"/>
                  </a:lnTo>
                  <a:lnTo>
                    <a:pt x="57878" y="38045"/>
                  </a:lnTo>
                  <a:lnTo>
                    <a:pt x="0" y="34678"/>
                  </a:lnTo>
                  <a:lnTo>
                    <a:pt x="0" y="28074"/>
                  </a:lnTo>
                  <a:lnTo>
                    <a:pt x="127" y="20200"/>
                  </a:lnTo>
                  <a:lnTo>
                    <a:pt x="0" y="16390"/>
                  </a:lnTo>
                  <a:close/>
                </a:path>
              </a:pathLst>
            </a:custGeom>
            <a:ln w="4114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2321051"/>
            <a:ext cx="5754624" cy="34839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6488" y="2447772"/>
            <a:ext cx="5531767" cy="344450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461" y="299669"/>
            <a:ext cx="6856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+mn-lt"/>
              </a:rPr>
              <a:t>ΕΛΛΕΙΜΜΑΤΑ</a:t>
            </a:r>
            <a:r>
              <a:rPr sz="2800" b="1" spc="25" dirty="0">
                <a:latin typeface="+mn-lt"/>
              </a:rPr>
              <a:t> </a:t>
            </a:r>
            <a:r>
              <a:rPr sz="2800" b="1" spc="-25" dirty="0">
                <a:latin typeface="+mn-lt"/>
              </a:rPr>
              <a:t>ΣΤΟΝ</a:t>
            </a:r>
            <a:r>
              <a:rPr sz="2800" b="1" spc="25" dirty="0">
                <a:latin typeface="+mn-lt"/>
              </a:rPr>
              <a:t> </a:t>
            </a:r>
            <a:r>
              <a:rPr sz="2800" b="1" spc="-20" dirty="0">
                <a:latin typeface="+mn-lt"/>
              </a:rPr>
              <a:t>ΑΛΛΗΛΟΣΥΝΤΟΝΙΣΜΟ</a:t>
            </a:r>
            <a:r>
              <a:rPr sz="2800" b="1" spc="75" dirty="0">
                <a:latin typeface="+mn-lt"/>
              </a:rPr>
              <a:t> </a:t>
            </a:r>
            <a:r>
              <a:rPr sz="2800" b="1" spc="-5" dirty="0">
                <a:latin typeface="+mn-lt"/>
              </a:rPr>
              <a:t>(2)</a:t>
            </a:r>
            <a:endParaRPr sz="2800" b="1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66615" y="173278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425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039" y="1681098"/>
            <a:ext cx="225425" cy="1033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91914" y="1601850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E7E6E6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2580" y="960119"/>
            <a:ext cx="2575560" cy="1545590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479425" marR="473075" indent="-1270" algn="ctr">
              <a:lnSpc>
                <a:spcPts val="175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Εμφανή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4μ.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τουλάχιστον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όταν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5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επικοινωνία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καθοδηγείται</a:t>
            </a:r>
            <a:endParaRPr sz="1600">
              <a:latin typeface="Calibri"/>
              <a:cs typeface="Calibri"/>
            </a:endParaRPr>
          </a:p>
          <a:p>
            <a:pPr marR="37465" algn="ctr">
              <a:lnSpc>
                <a:spcPts val="1835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το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βρέφος.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1434" y="1681098"/>
            <a:ext cx="225425" cy="1033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22311" y="1462531"/>
            <a:ext cx="347980" cy="362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10"/>
              </a:lnSpc>
              <a:spcBef>
                <a:spcPts val="95"/>
              </a:spcBef>
              <a:tabLst>
                <a:tab pos="250825" algn="l"/>
              </a:tabLst>
            </a:pPr>
            <a:r>
              <a:rPr sz="1600" u="sng" spc="-5" dirty="0">
                <a:solidFill>
                  <a:srgbClr val="FFFFFF"/>
                </a:solidFill>
                <a:uFill>
                  <a:solidFill>
                    <a:srgbClr val="44536A"/>
                  </a:solidFill>
                </a:uFill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ts val="1150"/>
              </a:lnSpc>
            </a:pPr>
            <a:r>
              <a:rPr sz="1300" spc="-5" dirty="0">
                <a:solidFill>
                  <a:srgbClr val="E7E6E6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0976" y="960119"/>
            <a:ext cx="2575560" cy="1545590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40970" marR="133985" indent="213360">
              <a:lnSpc>
                <a:spcPts val="175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6μ. Η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μητέρα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είναι πιο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καθοδηγητική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τα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βρέφη</a:t>
            </a:r>
            <a:endParaRPr sz="1600">
              <a:latin typeface="Calibri"/>
              <a:cs typeface="Calibri"/>
            </a:endParaRPr>
          </a:p>
          <a:p>
            <a:pPr marL="389255">
              <a:lnSpc>
                <a:spcPts val="165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εκδηλώνουν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λιγότερο</a:t>
            </a:r>
            <a:endParaRPr sz="1600">
              <a:latin typeface="Calibri"/>
              <a:cs typeface="Calibri"/>
            </a:endParaRPr>
          </a:p>
          <a:p>
            <a:pPr marL="459740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θετικό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συναίσθημα.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28670" y="2503932"/>
            <a:ext cx="6395085" cy="561975"/>
          </a:xfrm>
          <a:custGeom>
            <a:avLst/>
            <a:gdLst/>
            <a:ahLst/>
            <a:cxnLst/>
            <a:rect l="l" t="t" r="r" b="b"/>
            <a:pathLst>
              <a:path w="6395084" h="561975">
                <a:moveTo>
                  <a:pt x="7112" y="465835"/>
                </a:moveTo>
                <a:lnTo>
                  <a:pt x="1016" y="469391"/>
                </a:lnTo>
                <a:lnTo>
                  <a:pt x="0" y="473201"/>
                </a:lnTo>
                <a:lnTo>
                  <a:pt x="51689" y="561847"/>
                </a:lnTo>
                <a:lnTo>
                  <a:pt x="59020" y="549275"/>
                </a:lnTo>
                <a:lnTo>
                  <a:pt x="45339" y="549275"/>
                </a:lnTo>
                <a:lnTo>
                  <a:pt x="45339" y="525852"/>
                </a:lnTo>
                <a:lnTo>
                  <a:pt x="10922" y="466851"/>
                </a:lnTo>
                <a:lnTo>
                  <a:pt x="7112" y="465835"/>
                </a:lnTo>
                <a:close/>
              </a:path>
              <a:path w="6395084" h="561975">
                <a:moveTo>
                  <a:pt x="45339" y="525852"/>
                </a:moveTo>
                <a:lnTo>
                  <a:pt x="45339" y="549275"/>
                </a:lnTo>
                <a:lnTo>
                  <a:pt x="58039" y="549275"/>
                </a:lnTo>
                <a:lnTo>
                  <a:pt x="58039" y="546100"/>
                </a:lnTo>
                <a:lnTo>
                  <a:pt x="46228" y="546100"/>
                </a:lnTo>
                <a:lnTo>
                  <a:pt x="51688" y="536738"/>
                </a:lnTo>
                <a:lnTo>
                  <a:pt x="45339" y="525852"/>
                </a:lnTo>
                <a:close/>
              </a:path>
              <a:path w="6395084" h="561975">
                <a:moveTo>
                  <a:pt x="96266" y="465835"/>
                </a:moveTo>
                <a:lnTo>
                  <a:pt x="92456" y="466851"/>
                </a:lnTo>
                <a:lnTo>
                  <a:pt x="58039" y="525852"/>
                </a:lnTo>
                <a:lnTo>
                  <a:pt x="58039" y="549275"/>
                </a:lnTo>
                <a:lnTo>
                  <a:pt x="59020" y="549275"/>
                </a:lnTo>
                <a:lnTo>
                  <a:pt x="103378" y="473201"/>
                </a:lnTo>
                <a:lnTo>
                  <a:pt x="102362" y="469391"/>
                </a:lnTo>
                <a:lnTo>
                  <a:pt x="96266" y="465835"/>
                </a:lnTo>
                <a:close/>
              </a:path>
              <a:path w="6395084" h="561975">
                <a:moveTo>
                  <a:pt x="51689" y="536738"/>
                </a:moveTo>
                <a:lnTo>
                  <a:pt x="46228" y="546100"/>
                </a:lnTo>
                <a:lnTo>
                  <a:pt x="57150" y="546100"/>
                </a:lnTo>
                <a:lnTo>
                  <a:pt x="51689" y="536738"/>
                </a:lnTo>
                <a:close/>
              </a:path>
              <a:path w="6395084" h="561975">
                <a:moveTo>
                  <a:pt x="58039" y="525852"/>
                </a:moveTo>
                <a:lnTo>
                  <a:pt x="51689" y="536738"/>
                </a:lnTo>
                <a:lnTo>
                  <a:pt x="57150" y="546100"/>
                </a:lnTo>
                <a:lnTo>
                  <a:pt x="58039" y="546100"/>
                </a:lnTo>
                <a:lnTo>
                  <a:pt x="58039" y="525852"/>
                </a:lnTo>
                <a:close/>
              </a:path>
              <a:path w="6395084" h="561975">
                <a:moveTo>
                  <a:pt x="6382131" y="291718"/>
                </a:moveTo>
                <a:lnTo>
                  <a:pt x="45339" y="291718"/>
                </a:lnTo>
                <a:lnTo>
                  <a:pt x="45339" y="525852"/>
                </a:lnTo>
                <a:lnTo>
                  <a:pt x="51689" y="536738"/>
                </a:lnTo>
                <a:lnTo>
                  <a:pt x="58038" y="525852"/>
                </a:lnTo>
                <a:lnTo>
                  <a:pt x="58039" y="304418"/>
                </a:lnTo>
                <a:lnTo>
                  <a:pt x="51689" y="304418"/>
                </a:lnTo>
                <a:lnTo>
                  <a:pt x="58039" y="298068"/>
                </a:lnTo>
                <a:lnTo>
                  <a:pt x="6382131" y="298068"/>
                </a:lnTo>
                <a:lnTo>
                  <a:pt x="6382131" y="291718"/>
                </a:lnTo>
                <a:close/>
              </a:path>
              <a:path w="6395084" h="561975">
                <a:moveTo>
                  <a:pt x="58039" y="298068"/>
                </a:moveTo>
                <a:lnTo>
                  <a:pt x="51689" y="304418"/>
                </a:lnTo>
                <a:lnTo>
                  <a:pt x="58039" y="304418"/>
                </a:lnTo>
                <a:lnTo>
                  <a:pt x="58039" y="298068"/>
                </a:lnTo>
                <a:close/>
              </a:path>
              <a:path w="6395084" h="561975">
                <a:moveTo>
                  <a:pt x="6394831" y="291718"/>
                </a:moveTo>
                <a:lnTo>
                  <a:pt x="6388481" y="291718"/>
                </a:lnTo>
                <a:lnTo>
                  <a:pt x="6382131" y="298068"/>
                </a:lnTo>
                <a:lnTo>
                  <a:pt x="58039" y="298068"/>
                </a:lnTo>
                <a:lnTo>
                  <a:pt x="58039" y="304418"/>
                </a:lnTo>
                <a:lnTo>
                  <a:pt x="6394831" y="304418"/>
                </a:lnTo>
                <a:lnTo>
                  <a:pt x="6394831" y="291718"/>
                </a:lnTo>
                <a:close/>
              </a:path>
              <a:path w="6395084" h="561975">
                <a:moveTo>
                  <a:pt x="6394831" y="0"/>
                </a:moveTo>
                <a:lnTo>
                  <a:pt x="6382131" y="0"/>
                </a:lnTo>
                <a:lnTo>
                  <a:pt x="6382131" y="298068"/>
                </a:lnTo>
                <a:lnTo>
                  <a:pt x="6388481" y="291718"/>
                </a:lnTo>
                <a:lnTo>
                  <a:pt x="6394831" y="291718"/>
                </a:lnTo>
                <a:lnTo>
                  <a:pt x="6394831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93638" y="2654045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E7E6E6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9371" y="960119"/>
            <a:ext cx="2575560" cy="1545590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346075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8-12μ.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Λιγότερο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συχνά</a:t>
            </a:r>
            <a:endParaRPr sz="1600">
              <a:latin typeface="Calibri"/>
              <a:cs typeface="Calibri"/>
            </a:endParaRPr>
          </a:p>
          <a:p>
            <a:pPr marL="351790">
              <a:lnSpc>
                <a:spcPts val="1835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χαμόγελο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προσμονής.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66615" y="3870959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425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039" y="3819271"/>
            <a:ext cx="225425" cy="10337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391914" y="3740277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E7E6E6"/>
                </a:solidFill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2580" y="3098292"/>
            <a:ext cx="2575560" cy="1545590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473075" marR="516890" indent="129539">
              <a:lnSpc>
                <a:spcPts val="175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9μ. Μεγαλύτερη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οε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υψ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35011" y="3870959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425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1434" y="3819271"/>
            <a:ext cx="225425" cy="10337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560944" y="3740277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E7E6E6"/>
                </a:solidFill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60976" y="3098292"/>
            <a:ext cx="2575560" cy="1545590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40970" marR="133985" algn="ctr">
              <a:lnSpc>
                <a:spcPct val="916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12μ. Ρυθμός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πρωτοβουλίας </a:t>
            </a:r>
            <a:r>
              <a:rPr sz="1600" spc="-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επικοινωνία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φορές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πιο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αργός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σε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σύγκριση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με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τα τυπικά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αναπτυσσόμενα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παιδιά.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28670" y="4640579"/>
            <a:ext cx="6395085" cy="561975"/>
          </a:xfrm>
          <a:custGeom>
            <a:avLst/>
            <a:gdLst/>
            <a:ahLst/>
            <a:cxnLst/>
            <a:rect l="l" t="t" r="r" b="b"/>
            <a:pathLst>
              <a:path w="6395084" h="561975">
                <a:moveTo>
                  <a:pt x="7112" y="465836"/>
                </a:moveTo>
                <a:lnTo>
                  <a:pt x="1016" y="469392"/>
                </a:lnTo>
                <a:lnTo>
                  <a:pt x="0" y="473202"/>
                </a:lnTo>
                <a:lnTo>
                  <a:pt x="51689" y="561848"/>
                </a:lnTo>
                <a:lnTo>
                  <a:pt x="59020" y="549275"/>
                </a:lnTo>
                <a:lnTo>
                  <a:pt x="45339" y="549275"/>
                </a:lnTo>
                <a:lnTo>
                  <a:pt x="45339" y="525852"/>
                </a:lnTo>
                <a:lnTo>
                  <a:pt x="10922" y="466852"/>
                </a:lnTo>
                <a:lnTo>
                  <a:pt x="7112" y="465836"/>
                </a:lnTo>
                <a:close/>
              </a:path>
              <a:path w="6395084" h="561975">
                <a:moveTo>
                  <a:pt x="45339" y="525852"/>
                </a:moveTo>
                <a:lnTo>
                  <a:pt x="45339" y="549275"/>
                </a:lnTo>
                <a:lnTo>
                  <a:pt x="58039" y="549275"/>
                </a:lnTo>
                <a:lnTo>
                  <a:pt x="58039" y="546100"/>
                </a:lnTo>
                <a:lnTo>
                  <a:pt x="46228" y="546100"/>
                </a:lnTo>
                <a:lnTo>
                  <a:pt x="51688" y="536738"/>
                </a:lnTo>
                <a:lnTo>
                  <a:pt x="45339" y="525852"/>
                </a:lnTo>
                <a:close/>
              </a:path>
              <a:path w="6395084" h="561975">
                <a:moveTo>
                  <a:pt x="96266" y="465836"/>
                </a:moveTo>
                <a:lnTo>
                  <a:pt x="92456" y="466852"/>
                </a:lnTo>
                <a:lnTo>
                  <a:pt x="58039" y="525852"/>
                </a:lnTo>
                <a:lnTo>
                  <a:pt x="58039" y="549275"/>
                </a:lnTo>
                <a:lnTo>
                  <a:pt x="59020" y="549275"/>
                </a:lnTo>
                <a:lnTo>
                  <a:pt x="103378" y="473202"/>
                </a:lnTo>
                <a:lnTo>
                  <a:pt x="102362" y="469392"/>
                </a:lnTo>
                <a:lnTo>
                  <a:pt x="96266" y="465836"/>
                </a:lnTo>
                <a:close/>
              </a:path>
              <a:path w="6395084" h="561975">
                <a:moveTo>
                  <a:pt x="51689" y="536738"/>
                </a:moveTo>
                <a:lnTo>
                  <a:pt x="46228" y="546100"/>
                </a:lnTo>
                <a:lnTo>
                  <a:pt x="57150" y="546100"/>
                </a:lnTo>
                <a:lnTo>
                  <a:pt x="51689" y="536738"/>
                </a:lnTo>
                <a:close/>
              </a:path>
              <a:path w="6395084" h="561975">
                <a:moveTo>
                  <a:pt x="58039" y="525852"/>
                </a:moveTo>
                <a:lnTo>
                  <a:pt x="51689" y="536738"/>
                </a:lnTo>
                <a:lnTo>
                  <a:pt x="57150" y="546100"/>
                </a:lnTo>
                <a:lnTo>
                  <a:pt x="58039" y="546100"/>
                </a:lnTo>
                <a:lnTo>
                  <a:pt x="58039" y="525852"/>
                </a:lnTo>
                <a:close/>
              </a:path>
              <a:path w="6395084" h="561975">
                <a:moveTo>
                  <a:pt x="6382131" y="291719"/>
                </a:moveTo>
                <a:lnTo>
                  <a:pt x="45339" y="291719"/>
                </a:lnTo>
                <a:lnTo>
                  <a:pt x="45339" y="525852"/>
                </a:lnTo>
                <a:lnTo>
                  <a:pt x="51689" y="536738"/>
                </a:lnTo>
                <a:lnTo>
                  <a:pt x="58038" y="525852"/>
                </a:lnTo>
                <a:lnTo>
                  <a:pt x="58039" y="304419"/>
                </a:lnTo>
                <a:lnTo>
                  <a:pt x="51689" y="304419"/>
                </a:lnTo>
                <a:lnTo>
                  <a:pt x="58039" y="298069"/>
                </a:lnTo>
                <a:lnTo>
                  <a:pt x="6382131" y="298069"/>
                </a:lnTo>
                <a:lnTo>
                  <a:pt x="6382131" y="291719"/>
                </a:lnTo>
                <a:close/>
              </a:path>
              <a:path w="6395084" h="561975">
                <a:moveTo>
                  <a:pt x="58039" y="298069"/>
                </a:moveTo>
                <a:lnTo>
                  <a:pt x="51689" y="304419"/>
                </a:lnTo>
                <a:lnTo>
                  <a:pt x="58039" y="304419"/>
                </a:lnTo>
                <a:lnTo>
                  <a:pt x="58039" y="298069"/>
                </a:lnTo>
                <a:close/>
              </a:path>
              <a:path w="6395084" h="561975">
                <a:moveTo>
                  <a:pt x="6394831" y="291719"/>
                </a:moveTo>
                <a:lnTo>
                  <a:pt x="6388481" y="291719"/>
                </a:lnTo>
                <a:lnTo>
                  <a:pt x="6382131" y="298069"/>
                </a:lnTo>
                <a:lnTo>
                  <a:pt x="58039" y="298069"/>
                </a:lnTo>
                <a:lnTo>
                  <a:pt x="58039" y="304419"/>
                </a:lnTo>
                <a:lnTo>
                  <a:pt x="6394831" y="304419"/>
                </a:lnTo>
                <a:lnTo>
                  <a:pt x="6394831" y="291719"/>
                </a:lnTo>
                <a:close/>
              </a:path>
              <a:path w="6395084" h="561975">
                <a:moveTo>
                  <a:pt x="6394831" y="0"/>
                </a:moveTo>
                <a:lnTo>
                  <a:pt x="6382131" y="0"/>
                </a:lnTo>
                <a:lnTo>
                  <a:pt x="6382131" y="298069"/>
                </a:lnTo>
                <a:lnTo>
                  <a:pt x="6388481" y="291719"/>
                </a:lnTo>
                <a:lnTo>
                  <a:pt x="6394831" y="291719"/>
                </a:lnTo>
                <a:lnTo>
                  <a:pt x="6394831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93638" y="4792472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E7E6E6"/>
                </a:solidFill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29371" y="3098292"/>
            <a:ext cx="2575560" cy="1545590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30810" marR="119380" algn="ctr">
              <a:lnSpc>
                <a:spcPct val="916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14μ. Μεγαλύτερο διάστημα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απεμπλοκής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(15sec.&gt;)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από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ένα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ερέθισμα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στροφής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προς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το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ενδιαφέρον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του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άλλου.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92580" y="5234940"/>
            <a:ext cx="2575560" cy="1546860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232410" marR="192405" indent="-33655">
              <a:lnSpc>
                <a:spcPct val="916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18-24μ.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Παράγουν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σχεδόν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τις μισές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επικοινωνιακές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ενέργειες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σύγκριση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7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τυπικά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αναπτυσσόμενα</a:t>
            </a:r>
            <a:endParaRPr sz="1600">
              <a:latin typeface="Calibri"/>
              <a:cs typeface="Calibri"/>
            </a:endParaRPr>
          </a:p>
          <a:p>
            <a:pPr marR="40005" algn="ctr">
              <a:lnSpc>
                <a:spcPts val="184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παιδιά.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764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7012" y="480059"/>
            <a:ext cx="11238230" cy="5897880"/>
            <a:chOff x="477012" y="480059"/>
            <a:chExt cx="11238230" cy="5897880"/>
          </a:xfrm>
        </p:grpSpPr>
        <p:sp>
          <p:nvSpPr>
            <p:cNvPr id="4" name="object 4"/>
            <p:cNvSpPr/>
            <p:nvPr/>
          </p:nvSpPr>
          <p:spPr>
            <a:xfrm>
              <a:off x="477012" y="480059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11237976" y="5897880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4272" y="643127"/>
              <a:ext cx="9363456" cy="5571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4" y="265138"/>
            <a:ext cx="11264265" cy="2185670"/>
            <a:chOff x="531874" y="265138"/>
            <a:chExt cx="11264265" cy="2185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74" y="265138"/>
              <a:ext cx="11263886" cy="21854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735" y="288036"/>
              <a:ext cx="11168380" cy="2089785"/>
            </a:xfrm>
            <a:custGeom>
              <a:avLst/>
              <a:gdLst/>
              <a:ahLst/>
              <a:cxnLst/>
              <a:rect l="l" t="t" r="r" b="b"/>
              <a:pathLst>
                <a:path w="11168380" h="2089785">
                  <a:moveTo>
                    <a:pt x="11167872" y="0"/>
                  </a:moveTo>
                  <a:lnTo>
                    <a:pt x="0" y="0"/>
                  </a:lnTo>
                  <a:lnTo>
                    <a:pt x="0" y="2089404"/>
                  </a:lnTo>
                  <a:lnTo>
                    <a:pt x="11167872" y="2089404"/>
                  </a:lnTo>
                  <a:lnTo>
                    <a:pt x="1116787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735" y="288036"/>
              <a:ext cx="11168380" cy="2089785"/>
            </a:xfrm>
            <a:custGeom>
              <a:avLst/>
              <a:gdLst/>
              <a:ahLst/>
              <a:cxnLst/>
              <a:rect l="l" t="t" r="r" b="b"/>
              <a:pathLst>
                <a:path w="11168380" h="2089785">
                  <a:moveTo>
                    <a:pt x="0" y="2089404"/>
                  </a:moveTo>
                  <a:lnTo>
                    <a:pt x="11167872" y="2089404"/>
                  </a:lnTo>
                  <a:lnTo>
                    <a:pt x="11167872" y="0"/>
                  </a:lnTo>
                  <a:lnTo>
                    <a:pt x="0" y="0"/>
                  </a:lnTo>
                  <a:lnTo>
                    <a:pt x="0" y="2089404"/>
                  </a:lnTo>
                  <a:close/>
                </a:path>
              </a:pathLst>
            </a:custGeom>
            <a:ln w="1219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9988" y="678942"/>
            <a:ext cx="2461260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b="1" spc="-5" dirty="0">
                <a:latin typeface="Calibri"/>
                <a:cs typeface="Calibri"/>
              </a:rPr>
              <a:t>Η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ΣΥΝΘΗΚΗ </a:t>
            </a:r>
            <a:r>
              <a:rPr sz="2800" b="1" spc="-55" dirty="0">
                <a:latin typeface="Calibri"/>
                <a:cs typeface="Calibri"/>
              </a:rPr>
              <a:t>ΤΟΥ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i="1" spc="-30" dirty="0">
                <a:latin typeface="Calibri"/>
                <a:cs typeface="Calibri"/>
              </a:rPr>
              <a:t>ΑΝΕΚΦΡΑΣΤΟΥ </a:t>
            </a:r>
            <a:r>
              <a:rPr sz="2800" b="1" i="1" spc="-2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ΠΡΟΣΩΠΟΥ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0727" y="601980"/>
            <a:ext cx="3860800" cy="1463040"/>
            <a:chOff x="490727" y="601980"/>
            <a:chExt cx="3860800" cy="1463040"/>
          </a:xfrm>
        </p:grpSpPr>
        <p:sp>
          <p:nvSpPr>
            <p:cNvPr id="8" name="object 8"/>
            <p:cNvSpPr/>
            <p:nvPr/>
          </p:nvSpPr>
          <p:spPr>
            <a:xfrm>
              <a:off x="490727" y="981456"/>
              <a:ext cx="128270" cy="704215"/>
            </a:xfrm>
            <a:custGeom>
              <a:avLst/>
              <a:gdLst/>
              <a:ahLst/>
              <a:cxnLst/>
              <a:rect l="l" t="t" r="r" b="b"/>
              <a:pathLst>
                <a:path w="128270" h="704214">
                  <a:moveTo>
                    <a:pt x="128015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28015" y="704088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2731" y="601980"/>
              <a:ext cx="18415" cy="1463040"/>
            </a:xfrm>
            <a:custGeom>
              <a:avLst/>
              <a:gdLst/>
              <a:ahLst/>
              <a:cxnLst/>
              <a:rect l="l" t="t" r="r" b="b"/>
              <a:pathLst>
                <a:path w="18414" h="1463039">
                  <a:moveTo>
                    <a:pt x="18287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18287" y="146303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65141" y="7061"/>
            <a:ext cx="69856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4μ.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διάρκεια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επεισοδίου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ανέκφραστο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πρόσωπο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93741" y="336930"/>
            <a:ext cx="675703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είναι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μεγαλύτερη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στα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βρέφη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ΥΚ-ΔΑΦ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σε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σύγκριση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spc="-15" dirty="0">
                <a:latin typeface="Calibri"/>
                <a:cs typeface="Calibri"/>
              </a:rPr>
              <a:t> τυπικά </a:t>
            </a:r>
            <a:r>
              <a:rPr sz="2400" spc="-5" dirty="0">
                <a:latin typeface="Calibri"/>
                <a:cs typeface="Calibri"/>
              </a:rPr>
              <a:t>αναπτυσσόμενα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βρέφη.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5141" y="1123010"/>
            <a:ext cx="6986270" cy="13798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5-7μ.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Μικρότερη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συχνότητα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48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συντομότερη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διάρκεια </a:t>
            </a:r>
            <a:r>
              <a:rPr sz="2400" spc="-20" dirty="0">
                <a:latin typeface="Calibri"/>
                <a:cs typeface="Calibri"/>
              </a:rPr>
              <a:t>κοιτάγματος </a:t>
            </a:r>
            <a:r>
              <a:rPr sz="2400" spc="-5" dirty="0">
                <a:latin typeface="Calibri"/>
                <a:cs typeface="Calibri"/>
              </a:rPr>
              <a:t>στο πρόσωπο </a:t>
            </a:r>
            <a:r>
              <a:rPr sz="2400" spc="-10" dirty="0">
                <a:latin typeface="Calibri"/>
                <a:cs typeface="Calibri"/>
              </a:rPr>
              <a:t>της μητέρας </a:t>
            </a:r>
            <a:r>
              <a:rPr sz="2400" dirty="0">
                <a:latin typeface="Calibri"/>
                <a:cs typeface="Calibri"/>
              </a:rPr>
              <a:t>στο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επεισόδιο </a:t>
            </a:r>
            <a:r>
              <a:rPr sz="2400" i="1" spc="-10" dirty="0">
                <a:latin typeface="Calibri"/>
                <a:cs typeface="Calibri"/>
              </a:rPr>
              <a:t>ανέκφραστο </a:t>
            </a:r>
            <a:r>
              <a:rPr sz="2400" i="1" dirty="0">
                <a:latin typeface="Calibri"/>
                <a:cs typeface="Calibri"/>
              </a:rPr>
              <a:t>πρόσωπο </a:t>
            </a:r>
            <a:r>
              <a:rPr sz="2400" spc="-5" dirty="0">
                <a:latin typeface="Calibri"/>
                <a:cs typeface="Calibri"/>
              </a:rPr>
              <a:t>σε </a:t>
            </a:r>
            <a:r>
              <a:rPr sz="2400" spc="-10" dirty="0">
                <a:latin typeface="Calibri"/>
                <a:cs typeface="Calibri"/>
              </a:rPr>
              <a:t>σύγκριση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20" dirty="0">
                <a:latin typeface="Calibri"/>
                <a:cs typeface="Calibri"/>
              </a:rPr>
              <a:t>τα </a:t>
            </a:r>
            <a:r>
              <a:rPr sz="2400" spc="-15" dirty="0">
                <a:latin typeface="Calibri"/>
                <a:cs typeface="Calibri"/>
              </a:rPr>
              <a:t> τυπικά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αναπτυσσόμενα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παιδιά.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5141" y="2580513"/>
            <a:ext cx="211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(Papoulidi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2019)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4779" y="3624071"/>
            <a:ext cx="11469370" cy="2890520"/>
            <a:chOff x="144779" y="3624071"/>
            <a:chExt cx="11469370" cy="289052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0540" y="3654063"/>
              <a:ext cx="3523326" cy="28604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3624071"/>
              <a:ext cx="7946135" cy="2874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522" y="1995142"/>
            <a:ext cx="10515600" cy="1325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ΑΝΑΠΤΥΞΗ</a:t>
            </a:r>
            <a:r>
              <a:rPr spc="-15" dirty="0"/>
              <a:t> </a:t>
            </a:r>
            <a:r>
              <a:rPr spc="-20" dirty="0"/>
              <a:t>ΛΕΞΙΛΟΓΙΟΥ</a:t>
            </a:r>
            <a:r>
              <a:rPr spc="-35" dirty="0"/>
              <a:t> </a:t>
            </a:r>
            <a:r>
              <a:rPr dirty="0"/>
              <a:t>ΣΕ ΒΡΕΦΗ</a:t>
            </a:r>
            <a:r>
              <a:rPr spc="-10" dirty="0"/>
              <a:t> </a:t>
            </a:r>
            <a:r>
              <a:rPr dirty="0"/>
              <a:t>ΚΑΙ ΝΗΠΙΑ ΜΕ</a:t>
            </a:r>
            <a:r>
              <a:rPr spc="-5" dirty="0"/>
              <a:t> </a:t>
            </a:r>
            <a:r>
              <a:rPr dirty="0"/>
              <a:t>ΔΑΦ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196595"/>
            <a:ext cx="5458968" cy="440448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20585" y="2338911"/>
            <a:ext cx="3293745" cy="85090"/>
            <a:chOff x="6720585" y="2338911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739889" y="2362818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940" y="23"/>
                  </a:moveTo>
                  <a:lnTo>
                    <a:pt x="910690" y="0"/>
                  </a:lnTo>
                  <a:lnTo>
                    <a:pt x="870781" y="747"/>
                  </a:lnTo>
                  <a:lnTo>
                    <a:pt x="830129" y="2115"/>
                  </a:lnTo>
                  <a:lnTo>
                    <a:pt x="682917" y="8452"/>
                  </a:lnTo>
                  <a:lnTo>
                    <a:pt x="558272" y="12970"/>
                  </a:lnTo>
                  <a:lnTo>
                    <a:pt x="409570" y="18911"/>
                  </a:lnTo>
                  <a:lnTo>
                    <a:pt x="365969" y="20334"/>
                  </a:lnTo>
                  <a:lnTo>
                    <a:pt x="323008" y="21289"/>
                  </a:lnTo>
                  <a:lnTo>
                    <a:pt x="279283" y="21661"/>
                  </a:lnTo>
                  <a:lnTo>
                    <a:pt x="233388" y="21338"/>
                  </a:lnTo>
                  <a:lnTo>
                    <a:pt x="183917" y="20205"/>
                  </a:lnTo>
                  <a:lnTo>
                    <a:pt x="129466" y="18149"/>
                  </a:lnTo>
                  <a:lnTo>
                    <a:pt x="68629" y="15056"/>
                  </a:lnTo>
                  <a:lnTo>
                    <a:pt x="0" y="10811"/>
                  </a:lnTo>
                  <a:lnTo>
                    <a:pt x="380" y="17669"/>
                  </a:lnTo>
                  <a:lnTo>
                    <a:pt x="888" y="20336"/>
                  </a:lnTo>
                  <a:lnTo>
                    <a:pt x="0" y="29099"/>
                  </a:lnTo>
                  <a:lnTo>
                    <a:pt x="45473" y="28816"/>
                  </a:lnTo>
                  <a:lnTo>
                    <a:pt x="90464" y="28905"/>
                  </a:lnTo>
                  <a:lnTo>
                    <a:pt x="135427" y="29276"/>
                  </a:lnTo>
                  <a:lnTo>
                    <a:pt x="375752" y="32283"/>
                  </a:lnTo>
                  <a:lnTo>
                    <a:pt x="430104" y="32495"/>
                  </a:lnTo>
                  <a:lnTo>
                    <a:pt x="487614" y="32372"/>
                  </a:lnTo>
                  <a:lnTo>
                    <a:pt x="548737" y="31823"/>
                  </a:lnTo>
                  <a:lnTo>
                    <a:pt x="613927" y="30762"/>
                  </a:lnTo>
                  <a:lnTo>
                    <a:pt x="752525" y="27588"/>
                  </a:lnTo>
                  <a:lnTo>
                    <a:pt x="815491" y="26932"/>
                  </a:lnTo>
                  <a:lnTo>
                    <a:pt x="873298" y="26966"/>
                  </a:lnTo>
                  <a:lnTo>
                    <a:pt x="926705" y="27526"/>
                  </a:lnTo>
                  <a:lnTo>
                    <a:pt x="976472" y="28447"/>
                  </a:lnTo>
                  <a:lnTo>
                    <a:pt x="1111518" y="31735"/>
                  </a:lnTo>
                  <a:lnTo>
                    <a:pt x="1154314" y="32458"/>
                  </a:lnTo>
                  <a:lnTo>
                    <a:pt x="1197265" y="32720"/>
                  </a:lnTo>
                  <a:lnTo>
                    <a:pt x="1241131" y="32357"/>
                  </a:lnTo>
                  <a:lnTo>
                    <a:pt x="1286670" y="31205"/>
                  </a:lnTo>
                  <a:lnTo>
                    <a:pt x="1389143" y="26494"/>
                  </a:lnTo>
                  <a:lnTo>
                    <a:pt x="1437057" y="24823"/>
                  </a:lnTo>
                  <a:lnTo>
                    <a:pt x="1480302" y="23947"/>
                  </a:lnTo>
                  <a:lnTo>
                    <a:pt x="1520795" y="23729"/>
                  </a:lnTo>
                  <a:lnTo>
                    <a:pt x="1560450" y="24033"/>
                  </a:lnTo>
                  <a:lnTo>
                    <a:pt x="1749023" y="27708"/>
                  </a:lnTo>
                  <a:lnTo>
                    <a:pt x="1813236" y="28555"/>
                  </a:lnTo>
                  <a:lnTo>
                    <a:pt x="1888108" y="29099"/>
                  </a:lnTo>
                  <a:lnTo>
                    <a:pt x="1951082" y="28991"/>
                  </a:lnTo>
                  <a:lnTo>
                    <a:pt x="2012907" y="28233"/>
                  </a:lnTo>
                  <a:lnTo>
                    <a:pt x="2073418" y="26991"/>
                  </a:lnTo>
                  <a:lnTo>
                    <a:pt x="2132445" y="25434"/>
                  </a:lnTo>
                  <a:lnTo>
                    <a:pt x="2298954" y="20527"/>
                  </a:lnTo>
                  <a:lnTo>
                    <a:pt x="2350372" y="19369"/>
                  </a:lnTo>
                  <a:lnTo>
                    <a:pt x="2399469" y="18727"/>
                  </a:lnTo>
                  <a:lnTo>
                    <a:pt x="2446077" y="18769"/>
                  </a:lnTo>
                  <a:lnTo>
                    <a:pt x="2490028" y="19660"/>
                  </a:lnTo>
                  <a:lnTo>
                    <a:pt x="2531154" y="21568"/>
                  </a:lnTo>
                  <a:lnTo>
                    <a:pt x="2569288" y="24659"/>
                  </a:lnTo>
                  <a:lnTo>
                    <a:pt x="2604261" y="29099"/>
                  </a:lnTo>
                  <a:lnTo>
                    <a:pt x="2643589" y="33817"/>
                  </a:lnTo>
                  <a:lnTo>
                    <a:pt x="2689040" y="36974"/>
                  </a:lnTo>
                  <a:lnTo>
                    <a:pt x="2739433" y="38781"/>
                  </a:lnTo>
                  <a:lnTo>
                    <a:pt x="2793586" y="39450"/>
                  </a:lnTo>
                  <a:lnTo>
                    <a:pt x="2850318" y="39192"/>
                  </a:lnTo>
                  <a:lnTo>
                    <a:pt x="2908448" y="38218"/>
                  </a:lnTo>
                  <a:lnTo>
                    <a:pt x="2966795" y="36740"/>
                  </a:lnTo>
                  <a:lnTo>
                    <a:pt x="3178718" y="30003"/>
                  </a:lnTo>
                  <a:lnTo>
                    <a:pt x="3220426" y="29170"/>
                  </a:lnTo>
                  <a:lnTo>
                    <a:pt x="3255263" y="29099"/>
                  </a:lnTo>
                  <a:lnTo>
                    <a:pt x="3255644" y="20336"/>
                  </a:lnTo>
                  <a:lnTo>
                    <a:pt x="3255009" y="15256"/>
                  </a:lnTo>
                  <a:lnTo>
                    <a:pt x="3255263" y="10811"/>
                  </a:lnTo>
                  <a:lnTo>
                    <a:pt x="3201583" y="15835"/>
                  </a:lnTo>
                  <a:lnTo>
                    <a:pt x="3146724" y="18950"/>
                  </a:lnTo>
                  <a:lnTo>
                    <a:pt x="3091083" y="20431"/>
                  </a:lnTo>
                  <a:lnTo>
                    <a:pt x="3035056" y="20552"/>
                  </a:lnTo>
                  <a:lnTo>
                    <a:pt x="2979038" y="19588"/>
                  </a:lnTo>
                  <a:lnTo>
                    <a:pt x="2923428" y="17816"/>
                  </a:lnTo>
                  <a:lnTo>
                    <a:pt x="2868620" y="15508"/>
                  </a:lnTo>
                  <a:lnTo>
                    <a:pt x="2712974" y="8130"/>
                  </a:lnTo>
                  <a:lnTo>
                    <a:pt x="2665338" y="6435"/>
                  </a:lnTo>
                  <a:lnTo>
                    <a:pt x="2620487" y="5581"/>
                  </a:lnTo>
                  <a:lnTo>
                    <a:pt x="2578816" y="5842"/>
                  </a:lnTo>
                  <a:lnTo>
                    <a:pt x="2540721" y="7494"/>
                  </a:lnTo>
                  <a:lnTo>
                    <a:pt x="2463528" y="15080"/>
                  </a:lnTo>
                  <a:lnTo>
                    <a:pt x="2415144" y="17496"/>
                  </a:lnTo>
                  <a:lnTo>
                    <a:pt x="2362579" y="18384"/>
                  </a:lnTo>
                  <a:lnTo>
                    <a:pt x="2306964" y="18064"/>
                  </a:lnTo>
                  <a:lnTo>
                    <a:pt x="2249432" y="16861"/>
                  </a:lnTo>
                  <a:lnTo>
                    <a:pt x="2191115" y="15097"/>
                  </a:lnTo>
                  <a:lnTo>
                    <a:pt x="2076652" y="11178"/>
                  </a:lnTo>
                  <a:lnTo>
                    <a:pt x="2022770" y="9668"/>
                  </a:lnTo>
                  <a:lnTo>
                    <a:pt x="1972631" y="8889"/>
                  </a:lnTo>
                  <a:lnTo>
                    <a:pt x="1927367" y="9162"/>
                  </a:lnTo>
                  <a:lnTo>
                    <a:pt x="1888108" y="10811"/>
                  </a:lnTo>
                  <a:lnTo>
                    <a:pt x="1854929" y="12896"/>
                  </a:lnTo>
                  <a:lnTo>
                    <a:pt x="1817241" y="14917"/>
                  </a:lnTo>
                  <a:lnTo>
                    <a:pt x="1775479" y="16809"/>
                  </a:lnTo>
                  <a:lnTo>
                    <a:pt x="1730080" y="18509"/>
                  </a:lnTo>
                  <a:lnTo>
                    <a:pt x="1681479" y="19952"/>
                  </a:lnTo>
                  <a:lnTo>
                    <a:pt x="1630114" y="21075"/>
                  </a:lnTo>
                  <a:lnTo>
                    <a:pt x="1576419" y="21813"/>
                  </a:lnTo>
                  <a:lnTo>
                    <a:pt x="1520830" y="22101"/>
                  </a:lnTo>
                  <a:lnTo>
                    <a:pt x="1463785" y="21877"/>
                  </a:lnTo>
                  <a:lnTo>
                    <a:pt x="1405718" y="21075"/>
                  </a:lnTo>
                  <a:lnTo>
                    <a:pt x="1347065" y="19632"/>
                  </a:lnTo>
                  <a:lnTo>
                    <a:pt x="1288263" y="17483"/>
                  </a:lnTo>
                  <a:lnTo>
                    <a:pt x="1229748" y="14564"/>
                  </a:lnTo>
                  <a:lnTo>
                    <a:pt x="1104537" y="6211"/>
                  </a:lnTo>
                  <a:lnTo>
                    <a:pt x="1046782" y="2979"/>
                  </a:lnTo>
                  <a:lnTo>
                    <a:pt x="996610" y="966"/>
                  </a:lnTo>
                  <a:lnTo>
                    <a:pt x="951940" y="2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9635" y="2357961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54" y="15668"/>
                  </a:moveTo>
                  <a:lnTo>
                    <a:pt x="59884" y="10650"/>
                  </a:lnTo>
                  <a:lnTo>
                    <a:pt x="118590" y="6628"/>
                  </a:lnTo>
                  <a:lnTo>
                    <a:pt x="176206" y="3577"/>
                  </a:lnTo>
                  <a:lnTo>
                    <a:pt x="232569" y="1472"/>
                  </a:lnTo>
                  <a:lnTo>
                    <a:pt x="287516" y="288"/>
                  </a:lnTo>
                  <a:lnTo>
                    <a:pt x="340883" y="0"/>
                  </a:lnTo>
                  <a:lnTo>
                    <a:pt x="392507" y="581"/>
                  </a:lnTo>
                  <a:lnTo>
                    <a:pt x="442223" y="2009"/>
                  </a:lnTo>
                  <a:lnTo>
                    <a:pt x="489868" y="4256"/>
                  </a:lnTo>
                  <a:lnTo>
                    <a:pt x="535279" y="7298"/>
                  </a:lnTo>
                  <a:lnTo>
                    <a:pt x="578292" y="11111"/>
                  </a:lnTo>
                  <a:lnTo>
                    <a:pt x="618744" y="15668"/>
                  </a:lnTo>
                  <a:lnTo>
                    <a:pt x="655643" y="19572"/>
                  </a:lnTo>
                  <a:lnTo>
                    <a:pt x="694221" y="22295"/>
                  </a:lnTo>
                  <a:lnTo>
                    <a:pt x="734619" y="23982"/>
                  </a:lnTo>
                  <a:lnTo>
                    <a:pt x="776978" y="24777"/>
                  </a:lnTo>
                  <a:lnTo>
                    <a:pt x="821439" y="24825"/>
                  </a:lnTo>
                  <a:lnTo>
                    <a:pt x="868143" y="24270"/>
                  </a:lnTo>
                  <a:lnTo>
                    <a:pt x="917232" y="23258"/>
                  </a:lnTo>
                  <a:lnTo>
                    <a:pt x="968847" y="21932"/>
                  </a:lnTo>
                  <a:lnTo>
                    <a:pt x="1023128" y="20438"/>
                  </a:lnTo>
                  <a:lnTo>
                    <a:pt x="1080218" y="18920"/>
                  </a:lnTo>
                  <a:lnTo>
                    <a:pt x="1140256" y="17522"/>
                  </a:lnTo>
                  <a:lnTo>
                    <a:pt x="1203385" y="16390"/>
                  </a:lnTo>
                  <a:lnTo>
                    <a:pt x="1269746" y="15668"/>
                  </a:lnTo>
                  <a:lnTo>
                    <a:pt x="1335623" y="15443"/>
                  </a:lnTo>
                  <a:lnTo>
                    <a:pt x="1397530" y="15638"/>
                  </a:lnTo>
                  <a:lnTo>
                    <a:pt x="1455944" y="16147"/>
                  </a:lnTo>
                  <a:lnTo>
                    <a:pt x="1511345" y="16867"/>
                  </a:lnTo>
                  <a:lnTo>
                    <a:pt x="1564212" y="17694"/>
                  </a:lnTo>
                  <a:lnTo>
                    <a:pt x="1615023" y="18523"/>
                  </a:lnTo>
                  <a:lnTo>
                    <a:pt x="1664258" y="19252"/>
                  </a:lnTo>
                  <a:lnTo>
                    <a:pt x="1712395" y="19775"/>
                  </a:lnTo>
                  <a:lnTo>
                    <a:pt x="1759915" y="19988"/>
                  </a:lnTo>
                  <a:lnTo>
                    <a:pt x="1807294" y="19789"/>
                  </a:lnTo>
                  <a:lnTo>
                    <a:pt x="1855013" y="19071"/>
                  </a:lnTo>
                  <a:lnTo>
                    <a:pt x="1903551" y="17732"/>
                  </a:lnTo>
                  <a:lnTo>
                    <a:pt x="1953387" y="15668"/>
                  </a:lnTo>
                  <a:lnTo>
                    <a:pt x="2005059" y="13799"/>
                  </a:lnTo>
                  <a:lnTo>
                    <a:pt x="2058497" y="12982"/>
                  </a:lnTo>
                  <a:lnTo>
                    <a:pt x="2113260" y="13015"/>
                  </a:lnTo>
                  <a:lnTo>
                    <a:pt x="2168909" y="13695"/>
                  </a:lnTo>
                  <a:lnTo>
                    <a:pt x="2225003" y="14822"/>
                  </a:lnTo>
                  <a:lnTo>
                    <a:pt x="2281103" y="16193"/>
                  </a:lnTo>
                  <a:lnTo>
                    <a:pt x="2336770" y="17606"/>
                  </a:lnTo>
                  <a:lnTo>
                    <a:pt x="2391562" y="18859"/>
                  </a:lnTo>
                  <a:lnTo>
                    <a:pt x="2445041" y="19751"/>
                  </a:lnTo>
                  <a:lnTo>
                    <a:pt x="2496767" y="20080"/>
                  </a:lnTo>
                  <a:lnTo>
                    <a:pt x="2546300" y="19644"/>
                  </a:lnTo>
                  <a:lnTo>
                    <a:pt x="2593200" y="18240"/>
                  </a:lnTo>
                  <a:lnTo>
                    <a:pt x="2637028" y="15668"/>
                  </a:lnTo>
                  <a:lnTo>
                    <a:pt x="2685007" y="12838"/>
                  </a:lnTo>
                  <a:lnTo>
                    <a:pt x="2736967" y="11197"/>
                  </a:lnTo>
                  <a:lnTo>
                    <a:pt x="2791906" y="10542"/>
                  </a:lnTo>
                  <a:lnTo>
                    <a:pt x="2848826" y="10673"/>
                  </a:lnTo>
                  <a:lnTo>
                    <a:pt x="2906726" y="11385"/>
                  </a:lnTo>
                  <a:lnTo>
                    <a:pt x="2964608" y="12477"/>
                  </a:lnTo>
                  <a:lnTo>
                    <a:pt x="3021471" y="13747"/>
                  </a:lnTo>
                  <a:lnTo>
                    <a:pt x="3076316" y="14991"/>
                  </a:lnTo>
                  <a:lnTo>
                    <a:pt x="3128142" y="16007"/>
                  </a:lnTo>
                  <a:lnTo>
                    <a:pt x="3175951" y="16594"/>
                  </a:lnTo>
                  <a:lnTo>
                    <a:pt x="3218743" y="16549"/>
                  </a:lnTo>
                  <a:lnTo>
                    <a:pt x="3255518" y="15668"/>
                  </a:lnTo>
                  <a:lnTo>
                    <a:pt x="3254756" y="23796"/>
                  </a:lnTo>
                  <a:lnTo>
                    <a:pt x="3255137" y="27733"/>
                  </a:lnTo>
                  <a:lnTo>
                    <a:pt x="3255518" y="33956"/>
                  </a:lnTo>
                  <a:lnTo>
                    <a:pt x="3216425" y="34716"/>
                  </a:lnTo>
                  <a:lnTo>
                    <a:pt x="3171214" y="34943"/>
                  </a:lnTo>
                  <a:lnTo>
                    <a:pt x="3120949" y="34740"/>
                  </a:lnTo>
                  <a:lnTo>
                    <a:pt x="3066698" y="34212"/>
                  </a:lnTo>
                  <a:lnTo>
                    <a:pt x="3009525" y="33463"/>
                  </a:lnTo>
                  <a:lnTo>
                    <a:pt x="2950496" y="32597"/>
                  </a:lnTo>
                  <a:lnTo>
                    <a:pt x="2890678" y="31718"/>
                  </a:lnTo>
                  <a:lnTo>
                    <a:pt x="2831136" y="30930"/>
                  </a:lnTo>
                  <a:lnTo>
                    <a:pt x="2772936" y="30338"/>
                  </a:lnTo>
                  <a:lnTo>
                    <a:pt x="2717143" y="30046"/>
                  </a:lnTo>
                  <a:lnTo>
                    <a:pt x="2664824" y="30158"/>
                  </a:lnTo>
                  <a:lnTo>
                    <a:pt x="2617044" y="30777"/>
                  </a:lnTo>
                  <a:lnTo>
                    <a:pt x="2574869" y="32008"/>
                  </a:lnTo>
                  <a:lnTo>
                    <a:pt x="2539365" y="33956"/>
                  </a:lnTo>
                  <a:lnTo>
                    <a:pt x="2505965" y="35586"/>
                  </a:lnTo>
                  <a:lnTo>
                    <a:pt x="2429933" y="35335"/>
                  </a:lnTo>
                  <a:lnTo>
                    <a:pt x="2387490" y="33956"/>
                  </a:lnTo>
                  <a:lnTo>
                    <a:pt x="2342220" y="32075"/>
                  </a:lnTo>
                  <a:lnTo>
                    <a:pt x="2294219" y="29944"/>
                  </a:lnTo>
                  <a:lnTo>
                    <a:pt x="2243582" y="27812"/>
                  </a:lnTo>
                  <a:lnTo>
                    <a:pt x="2190401" y="25932"/>
                  </a:lnTo>
                  <a:lnTo>
                    <a:pt x="2134772" y="24553"/>
                  </a:lnTo>
                  <a:lnTo>
                    <a:pt x="2076790" y="23926"/>
                  </a:lnTo>
                  <a:lnTo>
                    <a:pt x="2016548" y="24302"/>
                  </a:lnTo>
                  <a:lnTo>
                    <a:pt x="1954142" y="25932"/>
                  </a:lnTo>
                  <a:lnTo>
                    <a:pt x="1889665" y="29066"/>
                  </a:lnTo>
                  <a:lnTo>
                    <a:pt x="1823212" y="33956"/>
                  </a:lnTo>
                  <a:lnTo>
                    <a:pt x="1755218" y="39361"/>
                  </a:lnTo>
                  <a:lnTo>
                    <a:pt x="1695470" y="43109"/>
                  </a:lnTo>
                  <a:lnTo>
                    <a:pt x="1642533" y="45407"/>
                  </a:lnTo>
                  <a:lnTo>
                    <a:pt x="1594974" y="46461"/>
                  </a:lnTo>
                  <a:lnTo>
                    <a:pt x="1551357" y="46477"/>
                  </a:lnTo>
                  <a:lnTo>
                    <a:pt x="1510248" y="45661"/>
                  </a:lnTo>
                  <a:lnTo>
                    <a:pt x="1470213" y="44219"/>
                  </a:lnTo>
                  <a:lnTo>
                    <a:pt x="1429816" y="42357"/>
                  </a:lnTo>
                  <a:lnTo>
                    <a:pt x="1387624" y="40280"/>
                  </a:lnTo>
                  <a:lnTo>
                    <a:pt x="1342202" y="38196"/>
                  </a:lnTo>
                  <a:lnTo>
                    <a:pt x="1292115" y="36310"/>
                  </a:lnTo>
                  <a:lnTo>
                    <a:pt x="1235929" y="34828"/>
                  </a:lnTo>
                  <a:lnTo>
                    <a:pt x="1172210" y="33956"/>
                  </a:lnTo>
                  <a:lnTo>
                    <a:pt x="1133637" y="33803"/>
                  </a:lnTo>
                  <a:lnTo>
                    <a:pt x="1094710" y="33886"/>
                  </a:lnTo>
                  <a:lnTo>
                    <a:pt x="1055318" y="34174"/>
                  </a:lnTo>
                  <a:lnTo>
                    <a:pt x="1015351" y="34634"/>
                  </a:lnTo>
                  <a:lnTo>
                    <a:pt x="974698" y="35236"/>
                  </a:lnTo>
                  <a:lnTo>
                    <a:pt x="933250" y="35946"/>
                  </a:lnTo>
                  <a:lnTo>
                    <a:pt x="890897" y="36734"/>
                  </a:lnTo>
                  <a:lnTo>
                    <a:pt x="847528" y="37567"/>
                  </a:lnTo>
                  <a:lnTo>
                    <a:pt x="803033" y="38415"/>
                  </a:lnTo>
                  <a:lnTo>
                    <a:pt x="757302" y="39244"/>
                  </a:lnTo>
                  <a:lnTo>
                    <a:pt x="710226" y="40024"/>
                  </a:lnTo>
                  <a:lnTo>
                    <a:pt x="661694" y="40723"/>
                  </a:lnTo>
                  <a:lnTo>
                    <a:pt x="611595" y="41308"/>
                  </a:lnTo>
                  <a:lnTo>
                    <a:pt x="559821" y="41749"/>
                  </a:lnTo>
                  <a:lnTo>
                    <a:pt x="506260" y="42013"/>
                  </a:lnTo>
                  <a:lnTo>
                    <a:pt x="450802" y="42068"/>
                  </a:lnTo>
                  <a:lnTo>
                    <a:pt x="393338" y="41884"/>
                  </a:lnTo>
                  <a:lnTo>
                    <a:pt x="333758" y="41427"/>
                  </a:lnTo>
                  <a:lnTo>
                    <a:pt x="271951" y="40667"/>
                  </a:lnTo>
                  <a:lnTo>
                    <a:pt x="207807" y="39572"/>
                  </a:lnTo>
                  <a:lnTo>
                    <a:pt x="141216" y="38110"/>
                  </a:lnTo>
                  <a:lnTo>
                    <a:pt x="72068" y="36248"/>
                  </a:lnTo>
                  <a:lnTo>
                    <a:pt x="254" y="33956"/>
                  </a:lnTo>
                  <a:lnTo>
                    <a:pt x="254" y="28114"/>
                  </a:lnTo>
                  <a:lnTo>
                    <a:pt x="0" y="22145"/>
                  </a:lnTo>
                  <a:lnTo>
                    <a:pt x="254" y="15668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63209" y="2517140"/>
            <a:ext cx="6047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Η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καθυστέρηση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στην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ανάπτυξη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της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γλώσσας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1809" y="2846323"/>
            <a:ext cx="5819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8580" algn="l"/>
                <a:tab pos="1821814" algn="l"/>
                <a:tab pos="3354704" algn="l"/>
                <a:tab pos="4185920" algn="l"/>
              </a:tabLst>
            </a:pPr>
            <a:r>
              <a:rPr sz="2400" spc="-5" dirty="0">
                <a:latin typeface="Calibri"/>
                <a:cs typeface="Calibri"/>
              </a:rPr>
              <a:t>αποτελεί	</a:t>
            </a:r>
            <a:r>
              <a:rPr sz="2400" spc="-10" dirty="0">
                <a:latin typeface="Calibri"/>
                <a:cs typeface="Calibri"/>
              </a:rPr>
              <a:t>τη	</a:t>
            </a:r>
            <a:r>
              <a:rPr sz="2400" spc="-5" dirty="0">
                <a:latin typeface="Calibri"/>
                <a:cs typeface="Calibri"/>
              </a:rPr>
              <a:t>συχνότερη	</a:t>
            </a:r>
            <a:r>
              <a:rPr sz="2400" spc="-10" dirty="0">
                <a:latin typeface="Calibri"/>
                <a:cs typeface="Calibri"/>
              </a:rPr>
              <a:t>αιτία	παραπομπής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3209" y="3083478"/>
            <a:ext cx="6049645" cy="94106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25"/>
              </a:spcBef>
            </a:pPr>
            <a:r>
              <a:rPr sz="2400" spc="-5" dirty="0">
                <a:latin typeface="Calibri"/>
                <a:cs typeface="Calibri"/>
              </a:rPr>
              <a:t>νηπίων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με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ΔΑΦ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ειδικό.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Στα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κριτήρια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του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DSM5</a:t>
            </a:r>
            <a:r>
              <a:rPr sz="2400" dirty="0">
                <a:latin typeface="Calibri"/>
                <a:cs typeface="Calibri"/>
              </a:rPr>
              <a:t> για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διάγνωση </a:t>
            </a:r>
            <a:r>
              <a:rPr sz="2400" dirty="0">
                <a:latin typeface="Calibri"/>
                <a:cs typeface="Calibri"/>
              </a:rPr>
              <a:t>ΔΑΦ</a:t>
            </a:r>
            <a:r>
              <a:rPr sz="2400" spc="-5" dirty="0">
                <a:latin typeface="Calibri"/>
                <a:cs typeface="Calibri"/>
              </a:rPr>
              <a:t> δεν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1809" y="3962145"/>
            <a:ext cx="5819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8220" algn="l"/>
                <a:tab pos="2678430" algn="l"/>
                <a:tab pos="4112260" algn="l"/>
              </a:tabLst>
            </a:pPr>
            <a:r>
              <a:rPr sz="2400" spc="-10" dirty="0">
                <a:latin typeface="Calibri"/>
                <a:cs typeface="Calibri"/>
              </a:rPr>
              <a:t>περιλαμβάνεται	</a:t>
            </a:r>
            <a:r>
              <a:rPr sz="2400" dirty="0">
                <a:latin typeface="Calibri"/>
                <a:cs typeface="Calibri"/>
              </a:rPr>
              <a:t>η	</a:t>
            </a:r>
            <a:r>
              <a:rPr sz="2400" spc="-15" dirty="0">
                <a:latin typeface="Calibri"/>
                <a:cs typeface="Calibri"/>
              </a:rPr>
              <a:t>γλωσσική	</a:t>
            </a:r>
            <a:r>
              <a:rPr sz="2400" spc="-10" dirty="0">
                <a:latin typeface="Calibri"/>
                <a:cs typeface="Calibri"/>
              </a:rPr>
              <a:t>καθυστέρηση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3209" y="4201808"/>
            <a:ext cx="6004180" cy="126619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05"/>
              </a:spcBef>
            </a:pPr>
            <a:r>
              <a:rPr sz="2400" spc="-10" dirty="0">
                <a:latin typeface="Calibri"/>
                <a:cs typeface="Calibri"/>
              </a:rPr>
              <a:t>αλλά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οι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δυσκολίες</a:t>
            </a:r>
            <a:r>
              <a:rPr sz="2400" dirty="0">
                <a:latin typeface="Calibri"/>
                <a:cs typeface="Calibri"/>
              </a:rPr>
              <a:t> στη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χρήση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της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γλώσσας.</a:t>
            </a:r>
            <a:endParaRPr sz="2400" dirty="0">
              <a:latin typeface="Calibri"/>
              <a:cs typeface="Calibri"/>
            </a:endParaRPr>
          </a:p>
          <a:p>
            <a:pPr marL="228600" marR="6350" indent="-228600" algn="r">
              <a:lnSpc>
                <a:spcPts val="2740"/>
              </a:lnSpc>
              <a:spcBef>
                <a:spcPts val="705"/>
              </a:spcBef>
              <a:buFont typeface="Arial MT"/>
              <a:buChar char="•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Δεν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παρατηρείται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αμφoτερόπλευρη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λειτουργι</a:t>
            </a:r>
            <a:endParaRPr sz="2400" dirty="0">
              <a:latin typeface="Calibri"/>
              <a:cs typeface="Calibri"/>
            </a:endParaRPr>
          </a:p>
          <a:p>
            <a:pPr marR="5080" algn="r">
              <a:lnSpc>
                <a:spcPts val="2740"/>
              </a:lnSpc>
              <a:tabLst>
                <a:tab pos="447675" algn="l"/>
              </a:tabLst>
            </a:pPr>
            <a:r>
              <a:rPr sz="2400" dirty="0">
                <a:latin typeface="Calibri"/>
                <a:cs typeface="Calibri"/>
              </a:rPr>
              <a:t>ή	</a:t>
            </a:r>
            <a:r>
              <a:rPr sz="2400" spc="-10" dirty="0">
                <a:latin typeface="Calibri"/>
                <a:cs typeface="Calibri"/>
              </a:rPr>
              <a:t>εξειδίκευση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στον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κροταφικό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μετωπιαίο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1809" y="5405729"/>
            <a:ext cx="58210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071245" algn="l"/>
                <a:tab pos="1985010" algn="l"/>
                <a:tab pos="2687320" algn="l"/>
                <a:tab pos="3775710" algn="l"/>
              </a:tabLst>
            </a:pPr>
            <a:r>
              <a:rPr sz="2400" spc="-20" dirty="0">
                <a:latin typeface="Calibri"/>
                <a:cs typeface="Calibri"/>
              </a:rPr>
              <a:t>φλ</a:t>
            </a:r>
            <a:r>
              <a:rPr sz="2400" spc="-5" dirty="0">
                <a:latin typeface="Calibri"/>
                <a:cs typeface="Calibri"/>
              </a:rPr>
              <a:t>οι</a:t>
            </a:r>
            <a:r>
              <a:rPr sz="2400" spc="-60" dirty="0">
                <a:latin typeface="Calibri"/>
                <a:cs typeface="Calibri"/>
              </a:rPr>
              <a:t>ό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5" dirty="0">
                <a:latin typeface="Calibri"/>
                <a:cs typeface="Calibri"/>
              </a:rPr>
              <a:t>ό</a:t>
            </a:r>
            <a:r>
              <a:rPr sz="2400" spc="-25" dirty="0">
                <a:latin typeface="Calibri"/>
                <a:cs typeface="Calibri"/>
              </a:rPr>
              <a:t>π</a:t>
            </a:r>
            <a:r>
              <a:rPr sz="2400" spc="-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ς	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	</a:t>
            </a:r>
            <a:r>
              <a:rPr sz="2400" spc="-5" dirty="0">
                <a:latin typeface="Calibri"/>
                <a:cs typeface="Calibri"/>
              </a:rPr>
              <a:t>τυ</a:t>
            </a:r>
            <a:r>
              <a:rPr sz="2400" dirty="0">
                <a:latin typeface="Calibri"/>
                <a:cs typeface="Calibri"/>
              </a:rPr>
              <a:t>π</a:t>
            </a:r>
            <a:r>
              <a:rPr sz="2400" spc="-5" dirty="0">
                <a:latin typeface="Calibri"/>
                <a:cs typeface="Calibri"/>
              </a:rPr>
              <a:t>ι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ά	</a:t>
            </a:r>
            <a:r>
              <a:rPr sz="2400" spc="-5" dirty="0">
                <a:latin typeface="Calibri"/>
                <a:cs typeface="Calibri"/>
              </a:rPr>
              <a:t>αν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πτυ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ό</a:t>
            </a:r>
            <a:r>
              <a:rPr sz="2400" dirty="0">
                <a:latin typeface="Calibri"/>
                <a:cs typeface="Calibri"/>
              </a:rPr>
              <a:t>μενα  </a:t>
            </a:r>
            <a:r>
              <a:rPr sz="2400" spc="-10" dirty="0">
                <a:latin typeface="Calibri"/>
                <a:cs typeface="Calibri"/>
              </a:rPr>
              <a:t>παιδιά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15" dirty="0">
                <a:latin typeface="Calibri"/>
                <a:cs typeface="Calibri"/>
              </a:rPr>
              <a:t> μηνών.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3617" y="4871669"/>
            <a:ext cx="2212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(Pecukonis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al.,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2021)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72" y="1791716"/>
            <a:ext cx="3148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latin typeface="+mn-lt"/>
              </a:rPr>
              <a:t>ΚΑΤΑΝΟΗΣΗ</a:t>
            </a:r>
            <a:r>
              <a:rPr sz="2800" b="1" spc="-10" dirty="0">
                <a:latin typeface="+mn-lt"/>
              </a:rPr>
              <a:t> </a:t>
            </a:r>
            <a:r>
              <a:rPr sz="2800" b="1" spc="-5" dirty="0">
                <a:latin typeface="+mn-lt"/>
              </a:rPr>
              <a:t>ΛΕΞΕΩΝ</a:t>
            </a:r>
            <a:endParaRPr sz="2800" b="1" dirty="0">
              <a:latin typeface="+mn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4636" y="2540079"/>
            <a:ext cx="3293745" cy="85090"/>
            <a:chOff x="624636" y="2540079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43889" y="2563986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941" y="23"/>
                  </a:moveTo>
                  <a:lnTo>
                    <a:pt x="910692" y="0"/>
                  </a:lnTo>
                  <a:lnTo>
                    <a:pt x="870783" y="747"/>
                  </a:lnTo>
                  <a:lnTo>
                    <a:pt x="830133" y="2115"/>
                  </a:lnTo>
                  <a:lnTo>
                    <a:pt x="682926" y="8452"/>
                  </a:lnTo>
                  <a:lnTo>
                    <a:pt x="558271" y="12970"/>
                  </a:lnTo>
                  <a:lnTo>
                    <a:pt x="409554" y="18911"/>
                  </a:lnTo>
                  <a:lnTo>
                    <a:pt x="365953" y="20334"/>
                  </a:lnTo>
                  <a:lnTo>
                    <a:pt x="322995" y="21289"/>
                  </a:lnTo>
                  <a:lnTo>
                    <a:pt x="279274" y="21661"/>
                  </a:lnTo>
                  <a:lnTo>
                    <a:pt x="233383" y="21338"/>
                  </a:lnTo>
                  <a:lnTo>
                    <a:pt x="183916" y="20205"/>
                  </a:lnTo>
                  <a:lnTo>
                    <a:pt x="129467" y="18149"/>
                  </a:lnTo>
                  <a:lnTo>
                    <a:pt x="68630" y="15056"/>
                  </a:lnTo>
                  <a:lnTo>
                    <a:pt x="0" y="10811"/>
                  </a:lnTo>
                  <a:lnTo>
                    <a:pt x="368" y="17669"/>
                  </a:lnTo>
                  <a:lnTo>
                    <a:pt x="838" y="20336"/>
                  </a:lnTo>
                  <a:lnTo>
                    <a:pt x="0" y="29099"/>
                  </a:lnTo>
                  <a:lnTo>
                    <a:pt x="45461" y="28816"/>
                  </a:lnTo>
                  <a:lnTo>
                    <a:pt x="90446" y="28905"/>
                  </a:lnTo>
                  <a:lnTo>
                    <a:pt x="135407" y="29276"/>
                  </a:lnTo>
                  <a:lnTo>
                    <a:pt x="375756" y="32283"/>
                  </a:lnTo>
                  <a:lnTo>
                    <a:pt x="430114" y="32495"/>
                  </a:lnTo>
                  <a:lnTo>
                    <a:pt x="487627" y="32372"/>
                  </a:lnTo>
                  <a:lnTo>
                    <a:pt x="548750" y="31823"/>
                  </a:lnTo>
                  <a:lnTo>
                    <a:pt x="613936" y="30762"/>
                  </a:lnTo>
                  <a:lnTo>
                    <a:pt x="752525" y="27588"/>
                  </a:lnTo>
                  <a:lnTo>
                    <a:pt x="815491" y="26932"/>
                  </a:lnTo>
                  <a:lnTo>
                    <a:pt x="873298" y="26966"/>
                  </a:lnTo>
                  <a:lnTo>
                    <a:pt x="926705" y="27526"/>
                  </a:lnTo>
                  <a:lnTo>
                    <a:pt x="976472" y="28447"/>
                  </a:lnTo>
                  <a:lnTo>
                    <a:pt x="1111518" y="31735"/>
                  </a:lnTo>
                  <a:lnTo>
                    <a:pt x="1154314" y="32458"/>
                  </a:lnTo>
                  <a:lnTo>
                    <a:pt x="1197265" y="32720"/>
                  </a:lnTo>
                  <a:lnTo>
                    <a:pt x="1241131" y="32357"/>
                  </a:lnTo>
                  <a:lnTo>
                    <a:pt x="1286670" y="31205"/>
                  </a:lnTo>
                  <a:lnTo>
                    <a:pt x="1389143" y="26494"/>
                  </a:lnTo>
                  <a:lnTo>
                    <a:pt x="1437057" y="24823"/>
                  </a:lnTo>
                  <a:lnTo>
                    <a:pt x="1480302" y="23947"/>
                  </a:lnTo>
                  <a:lnTo>
                    <a:pt x="1520795" y="23729"/>
                  </a:lnTo>
                  <a:lnTo>
                    <a:pt x="1560450" y="24033"/>
                  </a:lnTo>
                  <a:lnTo>
                    <a:pt x="1749023" y="27708"/>
                  </a:lnTo>
                  <a:lnTo>
                    <a:pt x="1813236" y="28555"/>
                  </a:lnTo>
                  <a:lnTo>
                    <a:pt x="1888109" y="29099"/>
                  </a:lnTo>
                  <a:lnTo>
                    <a:pt x="1951082" y="28991"/>
                  </a:lnTo>
                  <a:lnTo>
                    <a:pt x="2012907" y="28233"/>
                  </a:lnTo>
                  <a:lnTo>
                    <a:pt x="2073418" y="26991"/>
                  </a:lnTo>
                  <a:lnTo>
                    <a:pt x="2132445" y="25434"/>
                  </a:lnTo>
                  <a:lnTo>
                    <a:pt x="2298954" y="20527"/>
                  </a:lnTo>
                  <a:lnTo>
                    <a:pt x="2350372" y="19369"/>
                  </a:lnTo>
                  <a:lnTo>
                    <a:pt x="2399469" y="18727"/>
                  </a:lnTo>
                  <a:lnTo>
                    <a:pt x="2446077" y="18769"/>
                  </a:lnTo>
                  <a:lnTo>
                    <a:pt x="2490028" y="19660"/>
                  </a:lnTo>
                  <a:lnTo>
                    <a:pt x="2531154" y="21568"/>
                  </a:lnTo>
                  <a:lnTo>
                    <a:pt x="2569288" y="24659"/>
                  </a:lnTo>
                  <a:lnTo>
                    <a:pt x="2604262" y="29099"/>
                  </a:lnTo>
                  <a:lnTo>
                    <a:pt x="2643589" y="33817"/>
                  </a:lnTo>
                  <a:lnTo>
                    <a:pt x="2689040" y="36974"/>
                  </a:lnTo>
                  <a:lnTo>
                    <a:pt x="2739433" y="38781"/>
                  </a:lnTo>
                  <a:lnTo>
                    <a:pt x="2793586" y="39450"/>
                  </a:lnTo>
                  <a:lnTo>
                    <a:pt x="2850318" y="39192"/>
                  </a:lnTo>
                  <a:lnTo>
                    <a:pt x="2908448" y="38218"/>
                  </a:lnTo>
                  <a:lnTo>
                    <a:pt x="2966795" y="36740"/>
                  </a:lnTo>
                  <a:lnTo>
                    <a:pt x="3178718" y="30003"/>
                  </a:lnTo>
                  <a:lnTo>
                    <a:pt x="3220426" y="29170"/>
                  </a:lnTo>
                  <a:lnTo>
                    <a:pt x="3255264" y="29099"/>
                  </a:lnTo>
                  <a:lnTo>
                    <a:pt x="3255645" y="20336"/>
                  </a:lnTo>
                  <a:lnTo>
                    <a:pt x="3255010" y="15256"/>
                  </a:lnTo>
                  <a:lnTo>
                    <a:pt x="3255264" y="10811"/>
                  </a:lnTo>
                  <a:lnTo>
                    <a:pt x="3201583" y="15835"/>
                  </a:lnTo>
                  <a:lnTo>
                    <a:pt x="3146724" y="18950"/>
                  </a:lnTo>
                  <a:lnTo>
                    <a:pt x="3091083" y="20431"/>
                  </a:lnTo>
                  <a:lnTo>
                    <a:pt x="3035056" y="20552"/>
                  </a:lnTo>
                  <a:lnTo>
                    <a:pt x="2979039" y="19588"/>
                  </a:lnTo>
                  <a:lnTo>
                    <a:pt x="2923428" y="17816"/>
                  </a:lnTo>
                  <a:lnTo>
                    <a:pt x="2868620" y="15508"/>
                  </a:lnTo>
                  <a:lnTo>
                    <a:pt x="2712974" y="8130"/>
                  </a:lnTo>
                  <a:lnTo>
                    <a:pt x="2665338" y="6435"/>
                  </a:lnTo>
                  <a:lnTo>
                    <a:pt x="2620487" y="5581"/>
                  </a:lnTo>
                  <a:lnTo>
                    <a:pt x="2578816" y="5842"/>
                  </a:lnTo>
                  <a:lnTo>
                    <a:pt x="2540721" y="7494"/>
                  </a:lnTo>
                  <a:lnTo>
                    <a:pt x="2463528" y="15080"/>
                  </a:lnTo>
                  <a:lnTo>
                    <a:pt x="2415144" y="17496"/>
                  </a:lnTo>
                  <a:lnTo>
                    <a:pt x="2362579" y="18384"/>
                  </a:lnTo>
                  <a:lnTo>
                    <a:pt x="2306964" y="18064"/>
                  </a:lnTo>
                  <a:lnTo>
                    <a:pt x="2249432" y="16861"/>
                  </a:lnTo>
                  <a:lnTo>
                    <a:pt x="2191115" y="15097"/>
                  </a:lnTo>
                  <a:lnTo>
                    <a:pt x="2076652" y="11178"/>
                  </a:lnTo>
                  <a:lnTo>
                    <a:pt x="2022770" y="9668"/>
                  </a:lnTo>
                  <a:lnTo>
                    <a:pt x="1972631" y="8889"/>
                  </a:lnTo>
                  <a:lnTo>
                    <a:pt x="1927367" y="9162"/>
                  </a:lnTo>
                  <a:lnTo>
                    <a:pt x="1888109" y="10811"/>
                  </a:lnTo>
                  <a:lnTo>
                    <a:pt x="1854929" y="12896"/>
                  </a:lnTo>
                  <a:lnTo>
                    <a:pt x="1817241" y="14917"/>
                  </a:lnTo>
                  <a:lnTo>
                    <a:pt x="1775479" y="16809"/>
                  </a:lnTo>
                  <a:lnTo>
                    <a:pt x="1730080" y="18509"/>
                  </a:lnTo>
                  <a:lnTo>
                    <a:pt x="1681479" y="19952"/>
                  </a:lnTo>
                  <a:lnTo>
                    <a:pt x="1630114" y="21075"/>
                  </a:lnTo>
                  <a:lnTo>
                    <a:pt x="1576419" y="21813"/>
                  </a:lnTo>
                  <a:lnTo>
                    <a:pt x="1520830" y="22101"/>
                  </a:lnTo>
                  <a:lnTo>
                    <a:pt x="1463785" y="21877"/>
                  </a:lnTo>
                  <a:lnTo>
                    <a:pt x="1405718" y="21075"/>
                  </a:lnTo>
                  <a:lnTo>
                    <a:pt x="1347065" y="19632"/>
                  </a:lnTo>
                  <a:lnTo>
                    <a:pt x="1288263" y="17483"/>
                  </a:lnTo>
                  <a:lnTo>
                    <a:pt x="1229748" y="14564"/>
                  </a:lnTo>
                  <a:lnTo>
                    <a:pt x="1104537" y="6211"/>
                  </a:lnTo>
                  <a:lnTo>
                    <a:pt x="1046782" y="2979"/>
                  </a:lnTo>
                  <a:lnTo>
                    <a:pt x="996610" y="966"/>
                  </a:lnTo>
                  <a:lnTo>
                    <a:pt x="951941" y="2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686" y="2559129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5" y="10650"/>
                  </a:lnTo>
                  <a:lnTo>
                    <a:pt x="118558" y="6628"/>
                  </a:lnTo>
                  <a:lnTo>
                    <a:pt x="176179" y="3577"/>
                  </a:lnTo>
                  <a:lnTo>
                    <a:pt x="232544" y="1472"/>
                  </a:lnTo>
                  <a:lnTo>
                    <a:pt x="287492" y="288"/>
                  </a:lnTo>
                  <a:lnTo>
                    <a:pt x="340858" y="0"/>
                  </a:lnTo>
                  <a:lnTo>
                    <a:pt x="392479" y="581"/>
                  </a:lnTo>
                  <a:lnTo>
                    <a:pt x="442193" y="2009"/>
                  </a:lnTo>
                  <a:lnTo>
                    <a:pt x="489835" y="4256"/>
                  </a:lnTo>
                  <a:lnTo>
                    <a:pt x="535244" y="7298"/>
                  </a:lnTo>
                  <a:lnTo>
                    <a:pt x="578255" y="11111"/>
                  </a:lnTo>
                  <a:lnTo>
                    <a:pt x="618705" y="15668"/>
                  </a:lnTo>
                  <a:lnTo>
                    <a:pt x="655602" y="19572"/>
                  </a:lnTo>
                  <a:lnTo>
                    <a:pt x="694178" y="22295"/>
                  </a:lnTo>
                  <a:lnTo>
                    <a:pt x="734574" y="23982"/>
                  </a:lnTo>
                  <a:lnTo>
                    <a:pt x="776931" y="24777"/>
                  </a:lnTo>
                  <a:lnTo>
                    <a:pt x="821391" y="24825"/>
                  </a:lnTo>
                  <a:lnTo>
                    <a:pt x="868094" y="24270"/>
                  </a:lnTo>
                  <a:lnTo>
                    <a:pt x="917183" y="23258"/>
                  </a:lnTo>
                  <a:lnTo>
                    <a:pt x="968797" y="21932"/>
                  </a:lnTo>
                  <a:lnTo>
                    <a:pt x="1023078" y="20438"/>
                  </a:lnTo>
                  <a:lnTo>
                    <a:pt x="1080167" y="18920"/>
                  </a:lnTo>
                  <a:lnTo>
                    <a:pt x="1140206" y="17522"/>
                  </a:lnTo>
                  <a:lnTo>
                    <a:pt x="1203334" y="16390"/>
                  </a:lnTo>
                  <a:lnTo>
                    <a:pt x="1269695" y="15668"/>
                  </a:lnTo>
                  <a:lnTo>
                    <a:pt x="1335573" y="15443"/>
                  </a:lnTo>
                  <a:lnTo>
                    <a:pt x="1397479" y="15638"/>
                  </a:lnTo>
                  <a:lnTo>
                    <a:pt x="1455893" y="16147"/>
                  </a:lnTo>
                  <a:lnTo>
                    <a:pt x="1511294" y="16867"/>
                  </a:lnTo>
                  <a:lnTo>
                    <a:pt x="1564161" y="17694"/>
                  </a:lnTo>
                  <a:lnTo>
                    <a:pt x="1614972" y="18523"/>
                  </a:lnTo>
                  <a:lnTo>
                    <a:pt x="1664207" y="19252"/>
                  </a:lnTo>
                  <a:lnTo>
                    <a:pt x="1712345" y="19775"/>
                  </a:lnTo>
                  <a:lnTo>
                    <a:pt x="1759864" y="19988"/>
                  </a:lnTo>
                  <a:lnTo>
                    <a:pt x="1807243" y="19789"/>
                  </a:lnTo>
                  <a:lnTo>
                    <a:pt x="1854963" y="19071"/>
                  </a:lnTo>
                  <a:lnTo>
                    <a:pt x="1903500" y="17732"/>
                  </a:lnTo>
                  <a:lnTo>
                    <a:pt x="1953336" y="15668"/>
                  </a:lnTo>
                  <a:lnTo>
                    <a:pt x="2005009" y="13799"/>
                  </a:lnTo>
                  <a:lnTo>
                    <a:pt x="2058446" y="12982"/>
                  </a:lnTo>
                  <a:lnTo>
                    <a:pt x="2113210" y="13015"/>
                  </a:lnTo>
                  <a:lnTo>
                    <a:pt x="2168858" y="13695"/>
                  </a:lnTo>
                  <a:lnTo>
                    <a:pt x="2224952" y="14822"/>
                  </a:lnTo>
                  <a:lnTo>
                    <a:pt x="2281053" y="16193"/>
                  </a:lnTo>
                  <a:lnTo>
                    <a:pt x="2336719" y="17606"/>
                  </a:lnTo>
                  <a:lnTo>
                    <a:pt x="2391511" y="18859"/>
                  </a:lnTo>
                  <a:lnTo>
                    <a:pt x="2444991" y="19751"/>
                  </a:lnTo>
                  <a:lnTo>
                    <a:pt x="2496717" y="20080"/>
                  </a:lnTo>
                  <a:lnTo>
                    <a:pt x="2546249" y="19644"/>
                  </a:lnTo>
                  <a:lnTo>
                    <a:pt x="2593149" y="18240"/>
                  </a:lnTo>
                  <a:lnTo>
                    <a:pt x="2636977" y="15668"/>
                  </a:lnTo>
                  <a:lnTo>
                    <a:pt x="2684956" y="12838"/>
                  </a:lnTo>
                  <a:lnTo>
                    <a:pt x="2736916" y="11197"/>
                  </a:lnTo>
                  <a:lnTo>
                    <a:pt x="2791855" y="10542"/>
                  </a:lnTo>
                  <a:lnTo>
                    <a:pt x="2848775" y="10673"/>
                  </a:lnTo>
                  <a:lnTo>
                    <a:pt x="2906676" y="11385"/>
                  </a:lnTo>
                  <a:lnTo>
                    <a:pt x="2964557" y="12477"/>
                  </a:lnTo>
                  <a:lnTo>
                    <a:pt x="3021420" y="13747"/>
                  </a:lnTo>
                  <a:lnTo>
                    <a:pt x="3076265" y="14991"/>
                  </a:lnTo>
                  <a:lnTo>
                    <a:pt x="3128092" y="16007"/>
                  </a:lnTo>
                  <a:lnTo>
                    <a:pt x="3175901" y="16594"/>
                  </a:lnTo>
                  <a:lnTo>
                    <a:pt x="3218692" y="16549"/>
                  </a:lnTo>
                  <a:lnTo>
                    <a:pt x="3255467" y="15668"/>
                  </a:lnTo>
                  <a:lnTo>
                    <a:pt x="3254705" y="23796"/>
                  </a:lnTo>
                  <a:lnTo>
                    <a:pt x="3255086" y="27733"/>
                  </a:lnTo>
                  <a:lnTo>
                    <a:pt x="3255467" y="33956"/>
                  </a:lnTo>
                  <a:lnTo>
                    <a:pt x="3216374" y="34716"/>
                  </a:lnTo>
                  <a:lnTo>
                    <a:pt x="3171163" y="34943"/>
                  </a:lnTo>
                  <a:lnTo>
                    <a:pt x="3120898" y="34740"/>
                  </a:lnTo>
                  <a:lnTo>
                    <a:pt x="3066647" y="34212"/>
                  </a:lnTo>
                  <a:lnTo>
                    <a:pt x="3009474" y="33463"/>
                  </a:lnTo>
                  <a:lnTo>
                    <a:pt x="2950446" y="32597"/>
                  </a:lnTo>
                  <a:lnTo>
                    <a:pt x="2890627" y="31718"/>
                  </a:lnTo>
                  <a:lnTo>
                    <a:pt x="2831085" y="30930"/>
                  </a:lnTo>
                  <a:lnTo>
                    <a:pt x="2772885" y="30338"/>
                  </a:lnTo>
                  <a:lnTo>
                    <a:pt x="2717092" y="30046"/>
                  </a:lnTo>
                  <a:lnTo>
                    <a:pt x="2664773" y="30158"/>
                  </a:lnTo>
                  <a:lnTo>
                    <a:pt x="2616993" y="30777"/>
                  </a:lnTo>
                  <a:lnTo>
                    <a:pt x="2574818" y="32008"/>
                  </a:lnTo>
                  <a:lnTo>
                    <a:pt x="2539314" y="33956"/>
                  </a:lnTo>
                  <a:lnTo>
                    <a:pt x="2505914" y="35586"/>
                  </a:lnTo>
                  <a:lnTo>
                    <a:pt x="2429882" y="35335"/>
                  </a:lnTo>
                  <a:lnTo>
                    <a:pt x="2387439" y="33956"/>
                  </a:lnTo>
                  <a:lnTo>
                    <a:pt x="2342169" y="32075"/>
                  </a:lnTo>
                  <a:lnTo>
                    <a:pt x="2294169" y="29944"/>
                  </a:lnTo>
                  <a:lnTo>
                    <a:pt x="2243531" y="27812"/>
                  </a:lnTo>
                  <a:lnTo>
                    <a:pt x="2190350" y="25932"/>
                  </a:lnTo>
                  <a:lnTo>
                    <a:pt x="2134722" y="24553"/>
                  </a:lnTo>
                  <a:lnTo>
                    <a:pt x="2076739" y="23926"/>
                  </a:lnTo>
                  <a:lnTo>
                    <a:pt x="2016498" y="24302"/>
                  </a:lnTo>
                  <a:lnTo>
                    <a:pt x="1954091" y="25932"/>
                  </a:lnTo>
                  <a:lnTo>
                    <a:pt x="1889614" y="29066"/>
                  </a:lnTo>
                  <a:lnTo>
                    <a:pt x="1823161" y="33956"/>
                  </a:lnTo>
                  <a:lnTo>
                    <a:pt x="1755167" y="39361"/>
                  </a:lnTo>
                  <a:lnTo>
                    <a:pt x="1695419" y="43109"/>
                  </a:lnTo>
                  <a:lnTo>
                    <a:pt x="1642482" y="45407"/>
                  </a:lnTo>
                  <a:lnTo>
                    <a:pt x="1594923" y="46461"/>
                  </a:lnTo>
                  <a:lnTo>
                    <a:pt x="1551306" y="46477"/>
                  </a:lnTo>
                  <a:lnTo>
                    <a:pt x="1510197" y="45661"/>
                  </a:lnTo>
                  <a:lnTo>
                    <a:pt x="1470162" y="44219"/>
                  </a:lnTo>
                  <a:lnTo>
                    <a:pt x="1429765" y="42357"/>
                  </a:lnTo>
                  <a:lnTo>
                    <a:pt x="1387573" y="40280"/>
                  </a:lnTo>
                  <a:lnTo>
                    <a:pt x="1342151" y="38196"/>
                  </a:lnTo>
                  <a:lnTo>
                    <a:pt x="1292064" y="36310"/>
                  </a:lnTo>
                  <a:lnTo>
                    <a:pt x="1235878" y="34828"/>
                  </a:lnTo>
                  <a:lnTo>
                    <a:pt x="1172159" y="33956"/>
                  </a:lnTo>
                  <a:lnTo>
                    <a:pt x="1133587" y="33803"/>
                  </a:lnTo>
                  <a:lnTo>
                    <a:pt x="1094660" y="33886"/>
                  </a:lnTo>
                  <a:lnTo>
                    <a:pt x="1055269" y="34174"/>
                  </a:lnTo>
                  <a:lnTo>
                    <a:pt x="1015303" y="34634"/>
                  </a:lnTo>
                  <a:lnTo>
                    <a:pt x="974652" y="35236"/>
                  </a:lnTo>
                  <a:lnTo>
                    <a:pt x="933205" y="35946"/>
                  </a:lnTo>
                  <a:lnTo>
                    <a:pt x="890853" y="36734"/>
                  </a:lnTo>
                  <a:lnTo>
                    <a:pt x="847486" y="37567"/>
                  </a:lnTo>
                  <a:lnTo>
                    <a:pt x="802993" y="38415"/>
                  </a:lnTo>
                  <a:lnTo>
                    <a:pt x="757264" y="39244"/>
                  </a:lnTo>
                  <a:lnTo>
                    <a:pt x="710189" y="40024"/>
                  </a:lnTo>
                  <a:lnTo>
                    <a:pt x="661658" y="40723"/>
                  </a:lnTo>
                  <a:lnTo>
                    <a:pt x="611560" y="41308"/>
                  </a:lnTo>
                  <a:lnTo>
                    <a:pt x="559786" y="41749"/>
                  </a:lnTo>
                  <a:lnTo>
                    <a:pt x="506226" y="42013"/>
                  </a:lnTo>
                  <a:lnTo>
                    <a:pt x="450768" y="42068"/>
                  </a:lnTo>
                  <a:lnTo>
                    <a:pt x="393304" y="41884"/>
                  </a:lnTo>
                  <a:lnTo>
                    <a:pt x="333722" y="41427"/>
                  </a:lnTo>
                  <a:lnTo>
                    <a:pt x="271914" y="40667"/>
                  </a:lnTo>
                  <a:lnTo>
                    <a:pt x="207767" y="39572"/>
                  </a:lnTo>
                  <a:lnTo>
                    <a:pt x="141174" y="38110"/>
                  </a:lnTo>
                  <a:lnTo>
                    <a:pt x="72022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9194" y="2704592"/>
            <a:ext cx="3670935" cy="1269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Δυσκολία </a:t>
            </a:r>
            <a:r>
              <a:rPr sz="2400" spc="-15" dirty="0">
                <a:latin typeface="Calibri"/>
                <a:cs typeface="Calibri"/>
              </a:rPr>
              <a:t>στην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αξιολόγηση.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  <a:tab pos="2263775" algn="l"/>
                <a:tab pos="3164840" algn="l"/>
              </a:tabLst>
            </a:pPr>
            <a:r>
              <a:rPr sz="2400" spc="-5" dirty="0">
                <a:latin typeface="Calibri"/>
                <a:cs typeface="Calibri"/>
              </a:rPr>
              <a:t>Περισσότερο	από	</a:t>
            </a:r>
            <a:r>
              <a:rPr sz="2400" b="1" spc="-5" dirty="0">
                <a:latin typeface="Calibri"/>
                <a:cs typeface="Calibri"/>
              </a:rPr>
              <a:t>1.5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καθυστέρηση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9344" y="3253232"/>
            <a:ext cx="571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έ</a:t>
            </a:r>
            <a:r>
              <a:rPr sz="2400" b="1" spc="-15" dirty="0">
                <a:latin typeface="Calibri"/>
                <a:cs typeface="Calibri"/>
              </a:rPr>
              <a:t>τ</a:t>
            </a:r>
            <a:r>
              <a:rPr sz="2400" b="1" dirty="0">
                <a:latin typeface="Calibri"/>
                <a:cs typeface="Calibri"/>
              </a:rPr>
              <a:t>ος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794" y="4367529"/>
            <a:ext cx="3687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sz="2400" spc="-15" dirty="0">
                <a:latin typeface="Calibri"/>
                <a:cs typeface="Calibri"/>
              </a:rPr>
              <a:t>κατανοούνται	</a:t>
            </a:r>
            <a:r>
              <a:rPr sz="2400" spc="-10" dirty="0">
                <a:latin typeface="Calibri"/>
                <a:cs typeface="Calibri"/>
              </a:rPr>
              <a:t>αναφέρονται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194" y="4038345"/>
            <a:ext cx="451231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28600" algn="r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  <a:tab pos="1499870" algn="l"/>
                <a:tab pos="2233930" algn="l"/>
                <a:tab pos="2906395" algn="l"/>
                <a:tab pos="3991610" algn="l"/>
              </a:tabLst>
            </a:pPr>
            <a:r>
              <a:rPr sz="2400" spc="-5" dirty="0">
                <a:latin typeface="Calibri"/>
                <a:cs typeface="Calibri"/>
              </a:rPr>
              <a:t>Περ</a:t>
            </a:r>
            <a:r>
              <a:rPr sz="2400" dirty="0">
                <a:latin typeface="Calibri"/>
                <a:cs typeface="Calibri"/>
              </a:rPr>
              <a:t>ίπου	</a:t>
            </a:r>
            <a:r>
              <a:rPr sz="2400" spc="-5" dirty="0">
                <a:latin typeface="Calibri"/>
                <a:cs typeface="Calibri"/>
              </a:rPr>
              <a:t>80</a:t>
            </a:r>
            <a:r>
              <a:rPr sz="2400" dirty="0">
                <a:latin typeface="Calibri"/>
                <a:cs typeface="Calibri"/>
              </a:rPr>
              <a:t>%	</a:t>
            </a:r>
            <a:r>
              <a:rPr sz="2400" spc="-20" dirty="0">
                <a:latin typeface="Calibri"/>
                <a:cs typeface="Calibri"/>
              </a:rPr>
              <a:t>τω</a:t>
            </a:r>
            <a:r>
              <a:rPr sz="2400" dirty="0">
                <a:latin typeface="Calibri"/>
                <a:cs typeface="Calibri"/>
              </a:rPr>
              <a:t>ν	λ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spc="-30" dirty="0">
                <a:latin typeface="Calibri"/>
                <a:cs typeface="Calibri"/>
              </a:rPr>
              <a:t>ξ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2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	που</a:t>
            </a:r>
            <a:endParaRPr sz="2400">
              <a:latin typeface="Calibri"/>
              <a:cs typeface="Calibri"/>
            </a:endParaRPr>
          </a:p>
          <a:p>
            <a:pPr marR="7620" algn="r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σε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794" y="4696714"/>
            <a:ext cx="2776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προσωπικές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ανάγκες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4249" y="641604"/>
            <a:ext cx="6678670" cy="49071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19770" y="5859881"/>
            <a:ext cx="196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(Iverson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al.,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5381650"/>
            <a:ext cx="3724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ΚΑΤΑΝΟΗΣΗ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ΟΝΟΜΑΤΟΣ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4848225"/>
            <a:chOff x="0" y="0"/>
            <a:chExt cx="12192000" cy="48482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866140"/>
            </a:xfrm>
            <a:custGeom>
              <a:avLst/>
              <a:gdLst/>
              <a:ahLst/>
              <a:cxnLst/>
              <a:rect l="l" t="t" r="r" b="b"/>
              <a:pathLst>
                <a:path w="12192000" h="866140">
                  <a:moveTo>
                    <a:pt x="12192000" y="0"/>
                  </a:moveTo>
                  <a:lnTo>
                    <a:pt x="0" y="0"/>
                  </a:lnTo>
                  <a:lnTo>
                    <a:pt x="0" y="865632"/>
                  </a:lnTo>
                  <a:lnTo>
                    <a:pt x="12192000" y="8656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27" y="0"/>
              <a:ext cx="11506200" cy="4847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159" y="0"/>
              <a:ext cx="11231880" cy="4589145"/>
            </a:xfrm>
            <a:custGeom>
              <a:avLst/>
              <a:gdLst/>
              <a:ahLst/>
              <a:cxnLst/>
              <a:rect l="l" t="t" r="r" b="b"/>
              <a:pathLst>
                <a:path w="11231880" h="4589145">
                  <a:moveTo>
                    <a:pt x="11231880" y="0"/>
                  </a:moveTo>
                  <a:lnTo>
                    <a:pt x="0" y="0"/>
                  </a:lnTo>
                  <a:lnTo>
                    <a:pt x="0" y="4588764"/>
                  </a:lnTo>
                  <a:lnTo>
                    <a:pt x="11231880" y="4588764"/>
                  </a:lnTo>
                  <a:lnTo>
                    <a:pt x="11231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7192" y="364236"/>
              <a:ext cx="8453628" cy="3867912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709159" y="4953000"/>
            <a:ext cx="45720" cy="1463040"/>
          </a:xfrm>
          <a:custGeom>
            <a:avLst/>
            <a:gdLst/>
            <a:ahLst/>
            <a:cxnLst/>
            <a:rect l="l" t="t" r="r" b="b"/>
            <a:pathLst>
              <a:path w="45720" h="1463039">
                <a:moveTo>
                  <a:pt x="45720" y="0"/>
                </a:moveTo>
                <a:lnTo>
                  <a:pt x="0" y="0"/>
                </a:lnTo>
                <a:lnTo>
                  <a:pt x="0" y="1463040"/>
                </a:lnTo>
                <a:lnTo>
                  <a:pt x="45720" y="1463040"/>
                </a:lnTo>
                <a:lnTo>
                  <a:pt x="457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92421" y="4908930"/>
            <a:ext cx="7103109" cy="14293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 algn="just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Η </a:t>
            </a:r>
            <a:r>
              <a:rPr sz="2400" spc="-20" dirty="0">
                <a:latin typeface="Calibri"/>
                <a:cs typeface="Calibri"/>
              </a:rPr>
              <a:t>ικανότητα </a:t>
            </a:r>
            <a:r>
              <a:rPr sz="2400" spc="-15" dirty="0">
                <a:latin typeface="Calibri"/>
                <a:cs typeface="Calibri"/>
              </a:rPr>
              <a:t>κατανόησης του </a:t>
            </a:r>
            <a:r>
              <a:rPr sz="2400" spc="-10" dirty="0">
                <a:latin typeface="Calibri"/>
                <a:cs typeface="Calibri"/>
              </a:rPr>
              <a:t>ονόματος </a:t>
            </a:r>
            <a:r>
              <a:rPr sz="2400" spc="-5" dirty="0">
                <a:latin typeface="Calibri"/>
                <a:cs typeface="Calibri"/>
              </a:rPr>
              <a:t>αναπτύσσεται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μετά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ηλικία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των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ετών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(&gt;6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μηνών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τυπικά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αναπτυσσόμενα </a:t>
            </a:r>
            <a:r>
              <a:rPr sz="2400" spc="-10" dirty="0">
                <a:latin typeface="Calibri"/>
                <a:cs typeface="Calibri"/>
              </a:rPr>
              <a:t>παιδιά).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b="1" dirty="0">
                <a:latin typeface="Calibri"/>
                <a:cs typeface="Calibri"/>
              </a:rPr>
              <a:t>(Miller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al.,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2017)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πλός κυματισμός 1">
            <a:extLst>
              <a:ext uri="{FF2B5EF4-FFF2-40B4-BE49-F238E27FC236}">
                <a16:creationId xmlns:a16="http://schemas.microsoft.com/office/drawing/2014/main" id="{05489F50-BC08-475A-8B09-02A16E5A0FE6}"/>
              </a:ext>
            </a:extLst>
          </p:cNvPr>
          <p:cNvSpPr/>
          <p:nvPr/>
        </p:nvSpPr>
        <p:spPr>
          <a:xfrm>
            <a:off x="195515" y="854439"/>
            <a:ext cx="11800969" cy="4482231"/>
          </a:xfrm>
          <a:prstGeom prst="doubleWave">
            <a:avLst>
              <a:gd name="adj1" fmla="val 6250"/>
              <a:gd name="adj2" fmla="val -53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Όταν η </a:t>
            </a:r>
            <a:r>
              <a:rPr lang="el-GR" alt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δυσλειτουργικότητα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μελετηθεί υπό το πρίσμα της ανάπτυξης, τότε ερμηνεύεται ως αποτέλεσμα αλληλοδιαδοχικών προσπαθειών προσαρμογής του ατόμου στο περιβάλλον του. Δεν πρόκειται δηλαδή για μία ιδιότητα που ένα άτομο «έχει» ή μία εκδήλωση ενδογενούς παθολογίας, αλλά για το περίπλοκο αποτέλεσμα πληθώρας προστατευτικών παραγόντων και παραγόντων κινδύνου, οι οποίοι επιδρούν κατά την αναπτυξιακή πορεία του ατόμου.</a:t>
            </a:r>
          </a:p>
          <a:p>
            <a:pPr algn="just"/>
            <a:endParaRPr lang="el-GR" altLang="el-G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el-G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Sroufe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(1997). Psychopathology as an outcome of development. </a:t>
            </a:r>
            <a:r>
              <a:rPr lang="en-US" altLang="el-GR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and Psychopathology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l-GR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251 – 268.</a:t>
            </a:r>
          </a:p>
        </p:txBody>
      </p:sp>
    </p:spTree>
    <p:extLst>
      <p:ext uri="{BB962C8B-B14F-4D97-AF65-F5344CB8AC3E}">
        <p14:creationId xmlns:p14="http://schemas.microsoft.com/office/powerpoint/2010/main" val="276742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7341" y="315872"/>
            <a:ext cx="331089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b="1" spc="-25" dirty="0">
                <a:latin typeface="+mn-lt"/>
              </a:rPr>
              <a:t>ΠΑΡΑΓΩΓΗ</a:t>
            </a:r>
            <a:r>
              <a:rPr sz="2800" b="1" spc="-60" dirty="0">
                <a:latin typeface="+mn-lt"/>
              </a:rPr>
              <a:t> </a:t>
            </a:r>
            <a:r>
              <a:rPr sz="2800" b="1" dirty="0">
                <a:latin typeface="+mn-lt"/>
              </a:rPr>
              <a:t>ΛΕΞΕΩΝ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785" y="1002919"/>
            <a:ext cx="10843895" cy="41846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Περίπου 40%</a:t>
            </a:r>
            <a:r>
              <a:rPr sz="2400" spc="-15" dirty="0">
                <a:latin typeface="Calibri"/>
                <a:cs typeface="Calibri"/>
              </a:rPr>
              <a:t> εκφέρουν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πρώτη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λέξη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σε </a:t>
            </a:r>
            <a:r>
              <a:rPr sz="2400" spc="-15" dirty="0">
                <a:latin typeface="Calibri"/>
                <a:cs typeface="Calibri"/>
              </a:rPr>
              <a:t>ηλικία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ετών.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50%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&lt;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λέξεις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3-5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ετών.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Μεγάλη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ετερογένεια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Ρυθμός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αύξησης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λεξιλογίου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3.5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10" dirty="0">
                <a:latin typeface="Calibri"/>
                <a:cs typeface="Calibri"/>
              </a:rPr>
              <a:t> ετών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40%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λέξεις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-	</a:t>
            </a:r>
            <a:r>
              <a:rPr sz="2400" spc="-10" dirty="0">
                <a:latin typeface="Calibri"/>
                <a:cs typeface="Calibri"/>
              </a:rPr>
              <a:t>25%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200λ.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20%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450λ.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15%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640λ.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Ασθενέστερη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τάση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υπεροχής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των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ουσιαστικών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σχέση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με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τα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ρήματα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(;)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60884280-50BE-47E1-8D16-9DD94C3A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81" y="318053"/>
            <a:ext cx="10836289" cy="62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84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09244" y="204215"/>
            <a:ext cx="10739755" cy="6167755"/>
            <a:chOff x="809244" y="204215"/>
            <a:chExt cx="10739755" cy="6167755"/>
          </a:xfrm>
        </p:grpSpPr>
        <p:sp>
          <p:nvSpPr>
            <p:cNvPr id="4" name="object 4"/>
            <p:cNvSpPr/>
            <p:nvPr/>
          </p:nvSpPr>
          <p:spPr>
            <a:xfrm>
              <a:off x="1245870" y="662178"/>
              <a:ext cx="10288905" cy="5695315"/>
            </a:xfrm>
            <a:custGeom>
              <a:avLst/>
              <a:gdLst/>
              <a:ahLst/>
              <a:cxnLst/>
              <a:rect l="l" t="t" r="r" b="b"/>
              <a:pathLst>
                <a:path w="10288905" h="5695315">
                  <a:moveTo>
                    <a:pt x="10288524" y="0"/>
                  </a:moveTo>
                  <a:lnTo>
                    <a:pt x="0" y="0"/>
                  </a:lnTo>
                  <a:lnTo>
                    <a:pt x="0" y="5695188"/>
                  </a:lnTo>
                  <a:lnTo>
                    <a:pt x="10288524" y="5695188"/>
                  </a:lnTo>
                  <a:lnTo>
                    <a:pt x="10288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5870" y="662178"/>
              <a:ext cx="10288905" cy="5695315"/>
            </a:xfrm>
            <a:custGeom>
              <a:avLst/>
              <a:gdLst/>
              <a:ahLst/>
              <a:cxnLst/>
              <a:rect l="l" t="t" r="r" b="b"/>
              <a:pathLst>
                <a:path w="10288905" h="5695315">
                  <a:moveTo>
                    <a:pt x="0" y="5695188"/>
                  </a:moveTo>
                  <a:lnTo>
                    <a:pt x="10288524" y="5695188"/>
                  </a:lnTo>
                  <a:lnTo>
                    <a:pt x="10288524" y="0"/>
                  </a:lnTo>
                  <a:lnTo>
                    <a:pt x="0" y="0"/>
                  </a:lnTo>
                  <a:lnTo>
                    <a:pt x="0" y="569518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5870" y="662178"/>
              <a:ext cx="10288905" cy="5695315"/>
            </a:xfrm>
            <a:custGeom>
              <a:avLst/>
              <a:gdLst/>
              <a:ahLst/>
              <a:cxnLst/>
              <a:rect l="l" t="t" r="r" b="b"/>
              <a:pathLst>
                <a:path w="10288905" h="5695315">
                  <a:moveTo>
                    <a:pt x="10288524" y="0"/>
                  </a:moveTo>
                  <a:lnTo>
                    <a:pt x="0" y="0"/>
                  </a:lnTo>
                  <a:lnTo>
                    <a:pt x="0" y="5695188"/>
                  </a:lnTo>
                  <a:lnTo>
                    <a:pt x="10288524" y="5695188"/>
                  </a:lnTo>
                  <a:lnTo>
                    <a:pt x="10288524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5870" y="662178"/>
              <a:ext cx="10288905" cy="5695315"/>
            </a:xfrm>
            <a:custGeom>
              <a:avLst/>
              <a:gdLst/>
              <a:ahLst/>
              <a:cxnLst/>
              <a:rect l="l" t="t" r="r" b="b"/>
              <a:pathLst>
                <a:path w="10288905" h="5695315">
                  <a:moveTo>
                    <a:pt x="0" y="5695188"/>
                  </a:moveTo>
                  <a:lnTo>
                    <a:pt x="10288524" y="5695188"/>
                  </a:lnTo>
                  <a:lnTo>
                    <a:pt x="10288524" y="0"/>
                  </a:lnTo>
                  <a:lnTo>
                    <a:pt x="0" y="0"/>
                  </a:lnTo>
                  <a:lnTo>
                    <a:pt x="0" y="5695188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33171"/>
              <a:ext cx="10468229" cy="5888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3722" y="218693"/>
              <a:ext cx="10497820" cy="5918200"/>
            </a:xfrm>
            <a:custGeom>
              <a:avLst/>
              <a:gdLst/>
              <a:ahLst/>
              <a:cxnLst/>
              <a:rect l="l" t="t" r="r" b="b"/>
              <a:pathLst>
                <a:path w="10497820" h="5918200">
                  <a:moveTo>
                    <a:pt x="0" y="5917692"/>
                  </a:moveTo>
                  <a:lnTo>
                    <a:pt x="10497312" y="5917692"/>
                  </a:lnTo>
                  <a:lnTo>
                    <a:pt x="10497312" y="0"/>
                  </a:lnTo>
                  <a:lnTo>
                    <a:pt x="0" y="0"/>
                  </a:lnTo>
                  <a:lnTo>
                    <a:pt x="0" y="5917692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8000"/>
            <a:chOff x="0" y="0"/>
            <a:chExt cx="12193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916" y="457200"/>
              <a:ext cx="11227308" cy="594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A3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2440" y="480059"/>
            <a:ext cx="11247120" cy="5897880"/>
            <a:chOff x="472440" y="480059"/>
            <a:chExt cx="11247120" cy="5897880"/>
          </a:xfrm>
        </p:grpSpPr>
        <p:sp>
          <p:nvSpPr>
            <p:cNvPr id="4" name="object 4"/>
            <p:cNvSpPr/>
            <p:nvPr/>
          </p:nvSpPr>
          <p:spPr>
            <a:xfrm>
              <a:off x="477012" y="480059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11237976" y="5897880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" y="643127"/>
              <a:ext cx="11247120" cy="55717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54015" y="5859881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(Paparella,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5B9223-7B96-412B-94B5-2502FDDE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" y="409575"/>
            <a:ext cx="11782425" cy="85724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mpd="dbl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l-GR" sz="2400" dirty="0">
                <a:latin typeface="+mn-lt"/>
              </a:rPr>
              <a:t>Τα νήπια με ΔΑΦ παρουσιάζουν πολύ συντομότερα διαστήματα συνεργατικής επικοινωνίας σε σύγκριση με τα </a:t>
            </a:r>
            <a:r>
              <a:rPr lang="el-GR" sz="2400" dirty="0" err="1">
                <a:latin typeface="+mn-lt"/>
              </a:rPr>
              <a:t>τυπιά</a:t>
            </a:r>
            <a:r>
              <a:rPr lang="el-GR" sz="2400" dirty="0">
                <a:latin typeface="+mn-lt"/>
              </a:rPr>
              <a:t> αναπτυσσόμενα παιδιά </a:t>
            </a: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Papoulidi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Papaeliou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Samartzi</a:t>
            </a:r>
            <a:r>
              <a:rPr lang="en-US" sz="1800" dirty="0">
                <a:latin typeface="+mn-lt"/>
              </a:rPr>
              <a:t>, 2019)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79154F9-85CE-44FB-A1A4-03B291CEFC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4787" y="2395330"/>
            <a:ext cx="5608184" cy="2925675"/>
          </a:xfrm>
          <a:prstGeom prst="rect">
            <a:avLst/>
          </a:prstGeom>
          <a:noFill/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8C1C2F-1413-4C59-9919-9057C1291C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0" y="2395330"/>
            <a:ext cx="5891211" cy="2921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302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8D76C4-5075-469A-A023-6B242CB957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83835" y="1481328"/>
            <a:ext cx="3411854" cy="2468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>
                <a:solidFill>
                  <a:srgbClr val="C00000"/>
                </a:solidFill>
                <a:latin typeface="+mn-lt"/>
              </a:rPr>
              <a:t>ΔΙΑΤΑΡΑΧΗ ΕΛΛΕΙΜΜΑΤΙΚΗΣ ΠΡΟΣΟΧΗΣ – ΥΠΕΡΚΙΝΗΤΙΚΟΤΗΤΑ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 descr="Αποτέλεσμα εικόνας για ενίσχυση ΔΕΠ-Υ">
            <a:extLst>
              <a:ext uri="{FF2B5EF4-FFF2-40B4-BE49-F238E27FC236}">
                <a16:creationId xmlns:a16="http://schemas.microsoft.com/office/drawing/2014/main" id="{DBDCA08A-B86E-421F-8584-92D247A6E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9" r="1" b="274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>
            <a:extLst>
              <a:ext uri="{FF2B5EF4-FFF2-40B4-BE49-F238E27FC236}">
                <a16:creationId xmlns:a16="http://schemas.microsoft.com/office/drawing/2014/main" id="{07E670B3-C794-43A2-B165-5147C2C24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942" y="162280"/>
            <a:ext cx="11719402" cy="78581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l-GR" altLang="el-GR" sz="2800" b="1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ΣΥΜΠΤΩΜΑΤΑ</a:t>
            </a:r>
            <a:endParaRPr lang="el-GR" altLang="el-GR" b="1" dirty="0">
              <a:solidFill>
                <a:srgbClr val="0000CC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2B1AFDF7-73E0-4AE3-81F4-F38B0DEE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64" y="948092"/>
            <a:ext cx="11635294" cy="5648017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l-GR" sz="2400" b="1" u="sng" dirty="0">
                <a:solidFill>
                  <a:srgbClr val="000000"/>
                </a:solidFill>
              </a:rPr>
              <a:t>Απροσεξία</a:t>
            </a:r>
            <a:r>
              <a:rPr lang="el-GR" sz="2400" dirty="0">
                <a:solidFill>
                  <a:srgbClr val="000000"/>
                </a:solidFill>
              </a:rPr>
              <a:t>: αδυναμία συγκέντρωσης και παρατεταμένης διατήρησης της προσοχής, ιδιαίτερα σε δραστηριότητες αυξημένης δυσκολίας, οι οποίες δεν παρουσιάζουν ενδιαφέρον για το ίδιο το παιδί.</a:t>
            </a:r>
            <a:endParaRPr lang="en-US" sz="2400" b="1" u="sng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l-GR" sz="2400" b="1" u="sng" dirty="0" err="1">
                <a:solidFill>
                  <a:srgbClr val="000000"/>
                </a:solidFill>
              </a:rPr>
              <a:t>Υπερκινητικότητα</a:t>
            </a:r>
            <a:r>
              <a:rPr lang="el-GR" sz="2400" dirty="0">
                <a:solidFill>
                  <a:srgbClr val="000000"/>
                </a:solidFill>
              </a:rPr>
              <a:t>: ιδιαίτερα αυξημένη, άσκοπη και μη ελεγχόμενη κινητική δραστηριότητα, κυρίως σε περιστάσεις και χώρους όπου δεν επιτρέπονται ανάλογες δραστηριότητες (π.χ. σχολική τάξη). </a:t>
            </a:r>
          </a:p>
          <a:p>
            <a:pPr algn="just"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l-GR" sz="2400" b="1" u="sng" dirty="0">
                <a:solidFill>
                  <a:srgbClr val="000000"/>
                </a:solidFill>
              </a:rPr>
              <a:t>Παρορμητικότητα</a:t>
            </a:r>
            <a:r>
              <a:rPr lang="el-GR" sz="2400" dirty="0">
                <a:solidFill>
                  <a:srgbClr val="000000"/>
                </a:solidFill>
              </a:rPr>
              <a:t>: αδυναμία οργάνωσης και ελέγχου των αντιδράσεων, κυρίως όταν το απαιτούν οι περιστάσεις. Έλλειψη αυτοελέγχου στο επίπεδο λόγων, πράξεων και συναισθήματος. </a:t>
            </a:r>
            <a:endParaRPr lang="en-US" sz="2400" dirty="0">
              <a:solidFill>
                <a:srgbClr val="000000"/>
              </a:solidFill>
            </a:endParaRPr>
          </a:p>
          <a:p>
            <a:pPr marL="339725" indent="-339725" algn="just">
              <a:spcBef>
                <a:spcPts val="700"/>
              </a:spcBef>
              <a:buClr>
                <a:srgbClr val="0099CC"/>
              </a:buClr>
              <a:buSzPct val="7000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l-GR" sz="2400" b="1" dirty="0">
                <a:solidFill>
                  <a:srgbClr val="C00000"/>
                </a:solidFill>
              </a:rPr>
              <a:t>Επιδημιολογία </a:t>
            </a:r>
            <a:endParaRPr lang="el-GR" sz="2400" dirty="0">
              <a:solidFill>
                <a:srgbClr val="C00000"/>
              </a:solidFill>
            </a:endParaRPr>
          </a:p>
          <a:p>
            <a:pPr algn="just">
              <a:spcBef>
                <a:spcPts val="7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l-GR" sz="2400" dirty="0">
                <a:solidFill>
                  <a:srgbClr val="000000"/>
                </a:solidFill>
              </a:rPr>
              <a:t>Βόρειος Αμερική:	3 – 5%, Ελλάδα: 10%, χώρες Ανατολής: 15%</a:t>
            </a:r>
          </a:p>
          <a:p>
            <a:pPr algn="just">
              <a:spcBef>
                <a:spcPts val="7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l-GR" sz="2400" dirty="0">
                <a:solidFill>
                  <a:srgbClr val="000000"/>
                </a:solidFill>
              </a:rPr>
              <a:t>1 – 3 παιδιά σε κάθε σχολική τάξη</a:t>
            </a:r>
          </a:p>
          <a:p>
            <a:pPr algn="just">
              <a:spcBef>
                <a:spcPts val="7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l-GR" sz="2400" dirty="0">
                <a:solidFill>
                  <a:srgbClr val="000000"/>
                </a:solidFill>
              </a:rPr>
              <a:t>Αγόρια – κορίτσια:	2 – 6 : 1</a:t>
            </a: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l-GR" sz="2400" dirty="0">
                <a:solidFill>
                  <a:srgbClr val="000000"/>
                </a:solidFill>
              </a:rPr>
              <a:t>Συχνότερη στα χαμηλά </a:t>
            </a:r>
            <a:r>
              <a:rPr lang="el-GR" sz="2400" dirty="0" err="1">
                <a:solidFill>
                  <a:srgbClr val="000000"/>
                </a:solidFill>
              </a:rPr>
              <a:t>κοινωνικο</a:t>
            </a:r>
            <a:r>
              <a:rPr lang="el-GR" sz="2400" dirty="0">
                <a:solidFill>
                  <a:srgbClr val="000000"/>
                </a:solidFill>
              </a:rPr>
              <a:t>-οικονομικά στρώματα</a:t>
            </a:r>
          </a:p>
          <a:p>
            <a:pPr marL="0" indent="0" algn="just"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SzPct val="7000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l-GR" sz="2400" dirty="0">
              <a:solidFill>
                <a:srgbClr val="000000"/>
              </a:solidFill>
            </a:endParaRPr>
          </a:p>
          <a:p>
            <a:pPr marL="339725" indent="-339725" algn="just">
              <a:lnSpc>
                <a:spcPct val="100000"/>
              </a:lnSpc>
              <a:spcBef>
                <a:spcPts val="700"/>
              </a:spcBef>
              <a:buClr>
                <a:srgbClr val="0099CC"/>
              </a:buClr>
              <a:buSzPct val="7000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l-GR" sz="2400" dirty="0">
              <a:solidFill>
                <a:srgbClr val="000000"/>
              </a:solidFill>
            </a:endParaRPr>
          </a:p>
          <a:p>
            <a:pPr marL="339725" indent="-339725" algn="just">
              <a:spcBef>
                <a:spcPts val="700"/>
              </a:spcBef>
              <a:buClr>
                <a:srgbClr val="0099CC"/>
              </a:buClr>
              <a:buSzPct val="70000"/>
              <a:buFontTx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CFC603-012B-413E-8153-458ACF9B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144" y="181657"/>
            <a:ext cx="7248406" cy="118421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sz="2800" b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Πυρηνικά συμπτώματα</a:t>
            </a:r>
            <a:br>
              <a:rPr lang="el-GR" sz="2800" b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Απροσεξία – </a:t>
            </a:r>
            <a:r>
              <a:rPr lang="el-GR" sz="2800" b="1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Υπερκινητικότητα</a:t>
            </a:r>
            <a:r>
              <a:rPr lang="el-GR" sz="2800" b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– Παρορμητικότητα </a:t>
            </a:r>
          </a:p>
        </p:txBody>
      </p:sp>
      <p:pic>
        <p:nvPicPr>
          <p:cNvPr id="6146" name="Picture 2" descr="Αποτέλεσμα εικόνας για ΔΕΠΥ ΠΡΟΣΧΟΛΙΚΗ ΠΑΡΕΜΒΑΣΗ">
            <a:extLst>
              <a:ext uri="{FF2B5EF4-FFF2-40B4-BE49-F238E27FC236}">
                <a16:creationId xmlns:a16="http://schemas.microsoft.com/office/drawing/2014/main" id="{C02244DC-668A-4411-A58C-EB41CD393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9" r="1" b="8248"/>
          <a:stretch/>
        </p:blipFill>
        <p:spPr bwMode="auto">
          <a:xfrm>
            <a:off x="-2650" y="10"/>
            <a:ext cx="464698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Αποτέλεσμα εικόνας για ADHD PRESCHOOL CLASSROOM">
            <a:extLst>
              <a:ext uri="{FF2B5EF4-FFF2-40B4-BE49-F238E27FC236}">
                <a16:creationId xmlns:a16="http://schemas.microsoft.com/office/drawing/2014/main" id="{CD4A2B17-4953-4E16-AE57-438D7D20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3944" b="2"/>
          <a:stretch/>
        </p:blipFill>
        <p:spPr bwMode="auto">
          <a:xfrm>
            <a:off x="-1552" y="3429000"/>
            <a:ext cx="46469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327D4C-606F-4BC0-B7CC-3AA831D6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144" y="1714505"/>
            <a:ext cx="7324606" cy="4961838"/>
          </a:xfrm>
        </p:spPr>
        <p:txBody>
          <a:bodyPr>
            <a:noAutofit/>
          </a:bodyPr>
          <a:lstStyle/>
          <a:p>
            <a:pPr algn="just">
              <a:buClr>
                <a:srgbClr val="7976FB"/>
              </a:buClr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 απροσεξία αφορά τα έργα αυξημένης δυσκολίας και μειωμένου κινήτρου.  </a:t>
            </a:r>
          </a:p>
          <a:p>
            <a:pPr algn="just">
              <a:buClr>
                <a:srgbClr val="7976FB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Το υπερκινητικό παιδί παρουσιάζει διαφορές από το ζωηρό παιδί.</a:t>
            </a:r>
          </a:p>
          <a:p>
            <a:pPr algn="just">
              <a:buClr>
                <a:srgbClr val="7976FB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Τα συμπτώματα δεν εμφανίζονται με την ίδια ένταση κάθε μέρα και σε όλα τα πλαίσια.</a:t>
            </a:r>
          </a:p>
          <a:p>
            <a:pPr algn="just">
              <a:buClr>
                <a:srgbClr val="7976FB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Το παιδί δεν ελέγχει την εκδήλωση των συμπτωμάτων. </a:t>
            </a:r>
          </a:p>
          <a:p>
            <a:pPr algn="just">
              <a:buClr>
                <a:srgbClr val="7976FB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Η εκδήλωση συμπτωμάτων διαφέρει στα δύο φύλα.</a:t>
            </a:r>
          </a:p>
        </p:txBody>
      </p:sp>
    </p:spTree>
    <p:extLst>
      <p:ext uri="{BB962C8B-B14F-4D97-AF65-F5344CB8AC3E}">
        <p14:creationId xmlns:p14="http://schemas.microsoft.com/office/powerpoint/2010/main" val="2723469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CFC603-012B-413E-8153-458ACF9B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322" y="153934"/>
            <a:ext cx="7277903" cy="75094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2800" b="1" dirty="0">
                <a:solidFill>
                  <a:srgbClr val="0000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Η ΔΕΠ-Υ είναι </a:t>
            </a:r>
            <a:r>
              <a:rPr lang="el-GR" sz="2800" b="1" dirty="0" err="1">
                <a:solidFill>
                  <a:srgbClr val="0000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νευροαναπτυξιακή</a:t>
            </a:r>
            <a:r>
              <a:rPr lang="el-GR" sz="2800" b="1" dirty="0">
                <a:solidFill>
                  <a:srgbClr val="0000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διαταραχή </a:t>
            </a:r>
          </a:p>
        </p:txBody>
      </p:sp>
      <p:pic>
        <p:nvPicPr>
          <p:cNvPr id="4" name="Picture 2" descr="ÎÏÎ¿ÏÎ­Î»ÎµÏÎ¼Î± ÎµÎ¹ÎºÏÎ½Î±Ï Î³Î¹Î± ADHD BRAIN">
            <a:extLst>
              <a:ext uri="{FF2B5EF4-FFF2-40B4-BE49-F238E27FC236}">
                <a16:creationId xmlns:a16="http://schemas.microsoft.com/office/drawing/2014/main" id="{B5EC1C4E-E34C-4236-B9E6-EE43ADDEA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" b="1"/>
          <a:stretch/>
        </p:blipFill>
        <p:spPr bwMode="auto">
          <a:xfrm>
            <a:off x="-2650" y="10"/>
            <a:ext cx="464698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ποτέλεσμα εικόνας για CHILD ADHD">
            <a:extLst>
              <a:ext uri="{FF2B5EF4-FFF2-40B4-BE49-F238E27FC236}">
                <a16:creationId xmlns:a16="http://schemas.microsoft.com/office/drawing/2014/main" id="{D4F2F696-DF2C-4022-9282-A15B606F0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4" b="-3"/>
          <a:stretch/>
        </p:blipFill>
        <p:spPr bwMode="auto">
          <a:xfrm>
            <a:off x="-1552" y="3429000"/>
            <a:ext cx="46469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327D4C-606F-4BC0-B7CC-3AA831D6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22" y="1069271"/>
            <a:ext cx="7277903" cy="5531553"/>
          </a:xfrm>
        </p:spPr>
        <p:txBody>
          <a:bodyPr>
            <a:normAutofit/>
          </a:bodyPr>
          <a:lstStyle/>
          <a:p>
            <a:pPr algn="just">
              <a:buClr>
                <a:srgbClr val="E7AB4A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Προκαλείται από βλάβες στον προμετωπιαίο φλοιό, οι οποίες υπάρχουν πριν τη γέννηση ή εμφανίζονται </a:t>
            </a:r>
            <a:r>
              <a:rPr lang="el-GR" sz="2400" dirty="0" err="1">
                <a:ea typeface="Tahoma" panose="020B0604030504040204" pitchFamily="34" charset="0"/>
                <a:cs typeface="Tahoma" panose="020B0604030504040204" pitchFamily="34" charset="0"/>
              </a:rPr>
              <a:t>περιγενετικά</a:t>
            </a: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buClr>
                <a:srgbClr val="E7AB4A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Τα προβλήματα του παιδιού δεν είναι απόρροια ανατροφής.</a:t>
            </a:r>
          </a:p>
          <a:p>
            <a:pPr algn="just">
              <a:buClr>
                <a:srgbClr val="E7AB4A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Το ίδιο το παιδί δεν ευθύνεται για τις δυσκολίες του.</a:t>
            </a:r>
          </a:p>
          <a:p>
            <a:pPr algn="just">
              <a:buClr>
                <a:srgbClr val="E7AB4A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Τα παιδιά με ΔΕΠ-Υ δεν είναι ‘κακομαθημένα’, ‘πεισματάρικα’ ή ‘χειριστικά’.</a:t>
            </a:r>
          </a:p>
        </p:txBody>
      </p:sp>
    </p:spTree>
    <p:extLst>
      <p:ext uri="{BB962C8B-B14F-4D97-AF65-F5344CB8AC3E}">
        <p14:creationId xmlns:p14="http://schemas.microsoft.com/office/powerpoint/2010/main" val="22120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1F2D68A7-DF68-410C-A6A5-D3DAC736F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750004"/>
              </p:ext>
            </p:extLst>
          </p:nvPr>
        </p:nvGraphicFramePr>
        <p:xfrm>
          <a:off x="204865" y="166328"/>
          <a:ext cx="11787265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DDC066-81DA-4584-9F9E-F01148C887A0}"/>
              </a:ext>
            </a:extLst>
          </p:cNvPr>
          <p:cNvSpPr txBox="1"/>
          <p:nvPr/>
        </p:nvSpPr>
        <p:spPr>
          <a:xfrm>
            <a:off x="6800814" y="319816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ΕΠΙΓΕΝΕΣΗ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42E54-59F3-4F95-8A5A-DC7F98119241}"/>
              </a:ext>
            </a:extLst>
          </p:cNvPr>
          <p:cNvSpPr txBox="1"/>
          <p:nvPr/>
        </p:nvSpPr>
        <p:spPr>
          <a:xfrm>
            <a:off x="6336118" y="4752679"/>
            <a:ext cx="5855882" cy="19389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rgbClr val="0000CC"/>
                </a:solidFill>
              </a:rPr>
              <a:t>Επιγένεση:</a:t>
            </a:r>
            <a:r>
              <a:rPr lang="el-GR" sz="2400" dirty="0"/>
              <a:t> </a:t>
            </a:r>
            <a:r>
              <a:rPr lang="el-GR" sz="2400" u="sng" dirty="0"/>
              <a:t>διαδικασία</a:t>
            </a:r>
            <a:r>
              <a:rPr lang="el-GR" sz="2400" dirty="0"/>
              <a:t> κατά την οποία οι νέες μορφές συμπεριφοράς προέρχονται από τις παλιές, ως αποτέλεσμα </a:t>
            </a:r>
            <a:r>
              <a:rPr lang="el-GR" sz="2400" u="sng" dirty="0"/>
              <a:t>αλληλεπίδρασης</a:t>
            </a:r>
            <a:r>
              <a:rPr lang="el-GR" sz="2400" dirty="0"/>
              <a:t> βιολογικών και περιβαλλοντικών παραγόντων</a:t>
            </a:r>
          </a:p>
        </p:txBody>
      </p:sp>
    </p:spTree>
    <p:extLst>
      <p:ext uri="{BB962C8B-B14F-4D97-AF65-F5344CB8AC3E}">
        <p14:creationId xmlns:p14="http://schemas.microsoft.com/office/powerpoint/2010/main" val="1153252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96CFC603-012B-413E-8153-458ACF9B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638" y="795527"/>
            <a:ext cx="5231748" cy="899923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00CC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Η ΔΕΠ-Υ έχει κληρονομική βάση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98D2F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Αποτέλεσμα εικόνας για ADHD hereditary">
            <a:extLst>
              <a:ext uri="{FF2B5EF4-FFF2-40B4-BE49-F238E27FC236}">
                <a16:creationId xmlns:a16="http://schemas.microsoft.com/office/drawing/2014/main" id="{7B613659-0166-423D-8D0B-318718BBE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2" b="1"/>
          <a:stretch/>
        </p:blipFill>
        <p:spPr bwMode="auto">
          <a:xfrm>
            <a:off x="961359" y="96926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327D4C-606F-4BC0-B7CC-3AA831D6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639" y="2338388"/>
            <a:ext cx="5225998" cy="3678237"/>
          </a:xfrm>
        </p:spPr>
        <p:txBody>
          <a:bodyPr anchor="ctr"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Ένας τουλάχιστον γονέας είναι πολύ πιθανό να παρουσιάζει ΔΕΠ-Υ.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Η συνεργασία με τους γονείς δεν είναι δεδομένη και μπορεί να είναι δυσχερής. 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l-GR" sz="2400" dirty="0"/>
              <a:t>Έχει γενετική βάση: 35% μέλη της στενής ή ευρύτερης οικογένειας</a:t>
            </a: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l-GR" sz="2400" dirty="0"/>
              <a:t>65% </a:t>
            </a:r>
            <a:r>
              <a:rPr lang="el-GR" sz="2400" dirty="0" err="1"/>
              <a:t>μονοζυγώτες</a:t>
            </a:r>
            <a:r>
              <a:rPr lang="el-GR" sz="2400" dirty="0"/>
              <a:t> δίδυμοι</a:t>
            </a:r>
          </a:p>
          <a:p>
            <a:pPr>
              <a:buClr>
                <a:srgbClr val="98D2FD"/>
              </a:buClr>
            </a:pPr>
            <a:endParaRPr lang="el-GR" sz="1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98D2FD"/>
              </a:buClr>
            </a:pPr>
            <a:endParaRPr 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352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2C4173-4DC2-447E-8373-75821C9C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713" y="209606"/>
            <a:ext cx="7333464" cy="657169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2800" b="1" dirty="0">
                <a:solidFill>
                  <a:srgbClr val="0000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ΕΞΕΛΙΞΗ ΚΑΙ ΕΚΒΑΣΗ </a:t>
            </a:r>
          </a:p>
        </p:txBody>
      </p:sp>
      <p:pic>
        <p:nvPicPr>
          <p:cNvPr id="5122" name="Picture 2" descr="Αποτέλεσμα εικόνας για ADHD complete guide">
            <a:extLst>
              <a:ext uri="{FF2B5EF4-FFF2-40B4-BE49-F238E27FC236}">
                <a16:creationId xmlns:a16="http://schemas.microsoft.com/office/drawing/2014/main" id="{4DAD6E6A-B715-4C23-ACF9-D72D9B671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r="886"/>
          <a:stretch/>
        </p:blipFill>
        <p:spPr bwMode="auto">
          <a:xfrm>
            <a:off x="-1554" y="1731"/>
            <a:ext cx="465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8B66CE-2000-413E-B276-2E9FCEB7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36" y="1318792"/>
            <a:ext cx="7333465" cy="3777622"/>
          </a:xfrm>
        </p:spPr>
        <p:txBody>
          <a:bodyPr>
            <a:normAutofit/>
          </a:bodyPr>
          <a:lstStyle/>
          <a:p>
            <a:pPr algn="just">
              <a:buClr>
                <a:srgbClr val="E7AB4A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Η πορεία και η έκβαση της ΔΕΠ-Υ επηρεάζεται από περιβαλλοντικούς παράγοντες.</a:t>
            </a:r>
          </a:p>
          <a:p>
            <a:pPr algn="just">
              <a:buClr>
                <a:srgbClr val="E7AB4A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Είναι ιάσιμη υπό ορισμένες προϋποθέσεις.</a:t>
            </a:r>
          </a:p>
          <a:p>
            <a:pPr algn="just">
              <a:buClr>
                <a:srgbClr val="E7AB4A"/>
              </a:buClr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Αν όμως δεν αντιμετωπιστεί έγκαιρα και σωστά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είναι πιθανό να εκδηλωθεί η ακόλουθη πορεία…..  </a:t>
            </a:r>
          </a:p>
        </p:txBody>
      </p:sp>
    </p:spTree>
    <p:extLst>
      <p:ext uri="{BB962C8B-B14F-4D97-AF65-F5344CB8AC3E}">
        <p14:creationId xmlns:p14="http://schemas.microsoft.com/office/powerpoint/2010/main" val="3928389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F23CACF3-8932-47D1-BD2A-6D3A320CB9BF}"/>
              </a:ext>
            </a:extLst>
          </p:cNvPr>
          <p:cNvGraphicFramePr/>
          <p:nvPr/>
        </p:nvGraphicFramePr>
        <p:xfrm>
          <a:off x="565355" y="1185894"/>
          <a:ext cx="11061289" cy="371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Τίτλος 3">
            <a:extLst>
              <a:ext uri="{FF2B5EF4-FFF2-40B4-BE49-F238E27FC236}">
                <a16:creationId xmlns:a16="http://schemas.microsoft.com/office/drawing/2014/main" id="{B08C21BD-502C-467A-8EC1-3DD4C897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293" y="218601"/>
            <a:ext cx="5066473" cy="82915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ΔΕΠ-Υ ΣΤΗ ΒΡΕΦΙΚΗ ΗΛΙΚΙΑ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8AB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5 Simple Ways ADHD Can Be Identified And Treated In Babies">
            <a:extLst>
              <a:ext uri="{FF2B5EF4-FFF2-40B4-BE49-F238E27FC236}">
                <a16:creationId xmlns:a16="http://schemas.microsoft.com/office/drawing/2014/main" id="{24B4CB10-91ED-46E0-897B-C4A755AD0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19E1E5-A095-4010-BF12-A7CD9EDE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639" y="960214"/>
            <a:ext cx="5244782" cy="5773961"/>
          </a:xfrm>
        </p:spPr>
        <p:txBody>
          <a:bodyPr anchor="ctr">
            <a:normAutofit/>
          </a:bodyPr>
          <a:lstStyle/>
          <a:p>
            <a:pPr algn="just">
              <a:buClr>
                <a:srgbClr val="FF8AB0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algn="just">
              <a:buClr>
                <a:srgbClr val="FF8AB0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latin typeface="Calibri" panose="020F0502020204030204" pitchFamily="34" charset="0"/>
              </a:rPr>
              <a:t>Δυσκολίες στον ύπνο. </a:t>
            </a:r>
          </a:p>
          <a:p>
            <a:pPr algn="just">
              <a:buClr>
                <a:srgbClr val="FF8AB0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latin typeface="Calibri" panose="020F0502020204030204" pitchFamily="34" charset="0"/>
              </a:rPr>
              <a:t>Δυσκολίες στη λήψη τροφής.</a:t>
            </a:r>
          </a:p>
          <a:p>
            <a:pPr algn="just">
              <a:buClr>
                <a:srgbClr val="FF8AB0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latin typeface="Calibri" panose="020F0502020204030204" pitchFamily="34" charset="0"/>
              </a:rPr>
              <a:t>Ευερεθιστότητα, οξύ και παρατεταμένο κλάμα.</a:t>
            </a:r>
          </a:p>
          <a:p>
            <a:pPr algn="just">
              <a:buClr>
                <a:srgbClr val="FF8AB0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latin typeface="Calibri" panose="020F0502020204030204" pitchFamily="34" charset="0"/>
              </a:rPr>
              <a:t>Δυσκολίες τις πρώιμες αλληλεπιδράσεις.</a:t>
            </a:r>
          </a:p>
          <a:p>
            <a:pPr algn="just">
              <a:buClr>
                <a:srgbClr val="FF8AB0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latin typeface="Calibri" panose="020F0502020204030204" pitchFamily="34" charset="0"/>
              </a:rPr>
              <a:t>Το 20% περίπου των βρεφών με ανασφαλή δεσμό θα διαγνωστούν ως παιδιά με ΔΕΠ-Υ. </a:t>
            </a:r>
          </a:p>
          <a:p>
            <a:pPr algn="just">
              <a:buClr>
                <a:srgbClr val="FF8AB0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latin typeface="Calibri" panose="020F0502020204030204" pitchFamily="34" charset="0"/>
              </a:rPr>
              <a:t>Λιγότερο ενδιαφέρον για τα αντικείμενα και συντομότερη διάρκεια χειρισμού αντικειμένων </a:t>
            </a:r>
          </a:p>
          <a:p>
            <a:pPr marL="0" indent="0">
              <a:buClr>
                <a:srgbClr val="FF8AB0"/>
              </a:buClr>
              <a:buNone/>
              <a:defRPr/>
            </a:pPr>
            <a:endParaRPr lang="el-GR" sz="1700" dirty="0">
              <a:latin typeface="Calibri" panose="020F0502020204030204" pitchFamily="34" charset="0"/>
            </a:endParaRPr>
          </a:p>
          <a:p>
            <a:pPr>
              <a:buClr>
                <a:srgbClr val="FF8AB0"/>
              </a:buClr>
              <a:buFont typeface="Wingdings" panose="05000000000000000000" pitchFamily="2" charset="2"/>
              <a:buChar char="Ø"/>
              <a:defRPr/>
            </a:pPr>
            <a:endParaRPr lang="el-GR" sz="1700" dirty="0">
              <a:latin typeface="Calibri" panose="020F0502020204030204" pitchFamily="34" charset="0"/>
            </a:endParaRPr>
          </a:p>
          <a:p>
            <a:pPr>
              <a:buClr>
                <a:srgbClr val="FF8AB0"/>
              </a:buClr>
              <a:defRPr/>
            </a:pPr>
            <a:endParaRPr lang="el-GR" sz="1700" dirty="0">
              <a:latin typeface="Calibri" panose="020F0502020204030204" pitchFamily="34" charset="0"/>
            </a:endParaRPr>
          </a:p>
          <a:p>
            <a:pPr>
              <a:buClr>
                <a:srgbClr val="FF8AB0"/>
              </a:buClr>
              <a:defRPr/>
            </a:pPr>
            <a:endParaRPr lang="el-GR" sz="17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A7C071BC-1767-4840-9EAC-F434654A8767}"/>
              </a:ext>
            </a:extLst>
          </p:cNvPr>
          <p:cNvGraphicFramePr/>
          <p:nvPr/>
        </p:nvGraphicFramePr>
        <p:xfrm>
          <a:off x="1698171" y="134257"/>
          <a:ext cx="8810172" cy="288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3FA6BC9E-17F0-44E3-849F-D9C5ED4D3F23}"/>
              </a:ext>
            </a:extLst>
          </p:cNvPr>
          <p:cNvGraphicFramePr/>
          <p:nvPr/>
        </p:nvGraphicFramePr>
        <p:xfrm>
          <a:off x="1719943" y="3879850"/>
          <a:ext cx="8810172" cy="24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5300" name="TextBox 3">
            <a:extLst>
              <a:ext uri="{FF2B5EF4-FFF2-40B4-BE49-F238E27FC236}">
                <a16:creationId xmlns:a16="http://schemas.microsoft.com/office/drawing/2014/main" id="{DE6DF64C-8DD7-4DDD-9B66-E3A6638C5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1" y="174625"/>
            <a:ext cx="4244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0000CC"/>
                </a:solidFill>
                <a:latin typeface="+mn-lt"/>
                <a:ea typeface="MS PGothic" panose="020B0600070205080204" pitchFamily="34" charset="-128"/>
              </a:rPr>
              <a:t>Τυπικά αναπτυσσόμενα βρέφη </a:t>
            </a:r>
          </a:p>
        </p:txBody>
      </p:sp>
      <p:sp>
        <p:nvSpPr>
          <p:cNvPr id="55301" name="TextBox 4">
            <a:extLst>
              <a:ext uri="{FF2B5EF4-FFF2-40B4-BE49-F238E27FC236}">
                <a16:creationId xmlns:a16="http://schemas.microsoft.com/office/drawing/2014/main" id="{D46D4C4C-9C33-4C0C-A47B-DB9F8F8C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885" y="3748646"/>
            <a:ext cx="4913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0000CC"/>
                </a:solidFill>
                <a:latin typeface="+mn-lt"/>
                <a:ea typeface="MS PGothic" panose="020B0600070205080204" pitchFamily="34" charset="-128"/>
              </a:rPr>
              <a:t>Βρέφη υψηλού κινδύνου για ΔΕΠ-Υ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B86F045-0FBB-4D23-B280-F1C6E4189D5C}"/>
              </a:ext>
            </a:extLst>
          </p:cNvPr>
          <p:cNvSpPr txBox="1">
            <a:spLocks noChangeArrowheads="1"/>
          </p:cNvSpPr>
          <p:nvPr/>
        </p:nvSpPr>
        <p:spPr>
          <a:xfrm>
            <a:off x="628651" y="1417639"/>
            <a:ext cx="11058524" cy="13446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/>
          <a:lstStyle>
            <a:lvl1pPr eaLnBrk="0" hangingPunct="0"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Zurich BlkEx BT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l-GR" sz="3200" i="0" u="none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el-GR" sz="3200" i="0" u="none">
                <a:solidFill>
                  <a:srgbClr val="990000"/>
                </a:solidFill>
              </a:rPr>
              <a:t>ΕΝΔΕΙΞΕΙΣ ΔΕΠ-Υ ΣΤΗ ΝΗΠΙΑΚΗ ΗΛΙΚΙΑ</a:t>
            </a:r>
            <a:endParaRPr lang="en-US" sz="3200" i="0" u="none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περιεχομένου 2">
            <a:extLst>
              <a:ext uri="{FF2B5EF4-FFF2-40B4-BE49-F238E27FC236}">
                <a16:creationId xmlns:a16="http://schemas.microsoft.com/office/drawing/2014/main" id="{8D76D96B-7656-490B-BF12-51568D0D2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719139"/>
            <a:ext cx="11696699" cy="597852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Δυσκολεύεται να ασχοληθεί για πολύ ώρα με προ-γραφικές και προ-μαθηματικές ασκήσεις.</a:t>
            </a: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Κουράζεται γρήγορα και δεν ολοκληρώνει τις ζωγραφιές ή τις χειροτεχνίες του/της.</a:t>
            </a: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Συχνά ανακατεύει, καταστρέφει και πετά τα υλικά κατασκευών.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Δυσκολεύεται να παρακολουθήσει τον/ην παιδαγωγό ή τα άλλα παιδιά και μοιάζει αφηρημένο και ονειροπόλο.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Ρωτάει πολλές φορές επίμονα για πράγματα στα οποία ήδη έχει λάβει απάντηση.</a:t>
            </a:r>
          </a:p>
          <a:p>
            <a:pPr algn="just" eaLnBrk="1" hangingPunct="1">
              <a:lnSpc>
                <a:spcPct val="100000"/>
              </a:lnSpc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Δυσκολεύεται να παίξει στις γωνιές συμβολικού παιχνιδιού.</a:t>
            </a:r>
          </a:p>
          <a:p>
            <a:pPr algn="just" eaLnBrk="1" hangingPunct="1">
              <a:lnSpc>
                <a:spcPct val="100000"/>
              </a:lnSpc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Τις περισσότερες φορές ασχολείται με παιχνίδια που κάνουν πολύ θόρυβο.</a:t>
            </a:r>
          </a:p>
          <a:p>
            <a:pPr algn="just" eaLnBrk="1" hangingPunct="1">
              <a:lnSpc>
                <a:spcPct val="100000"/>
              </a:lnSpc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Παρουσιάζει δυσκολία στην εφαρμογή λεκτικών οδηγιών και κανόνων του παιχνιδιού, ακόμη και στην περίπτωση που τους γνωρίζει καλά.</a:t>
            </a:r>
          </a:p>
          <a:p>
            <a:pPr marL="0" indent="0" eaLnBrk="1" hangingPunct="1">
              <a:buClr>
                <a:srgbClr val="660066"/>
              </a:buClr>
              <a:buNone/>
              <a:defRPr/>
            </a:pPr>
            <a:endParaRPr lang="el-GR" sz="2400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el-GR" sz="24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l-GR" sz="24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Τίτλος 1">
            <a:extLst>
              <a:ext uri="{FF2B5EF4-FFF2-40B4-BE49-F238E27FC236}">
                <a16:creationId xmlns:a16="http://schemas.microsoft.com/office/drawing/2014/main" id="{D8F223F8-8EC0-4A31-A1D0-5F0B3D3D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8"/>
            <a:ext cx="11696699" cy="44926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l-GR" sz="28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br>
              <a:rPr lang="el-GR" sz="28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br>
              <a:rPr lang="el-GR" sz="28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l-GR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προσεξία</a:t>
            </a:r>
            <a:br>
              <a:rPr lang="el-GR" sz="26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br>
              <a:rPr lang="el-GR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el-GR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περιεχομένου 2">
            <a:extLst>
              <a:ext uri="{FF2B5EF4-FFF2-40B4-BE49-F238E27FC236}">
                <a16:creationId xmlns:a16="http://schemas.microsoft.com/office/drawing/2014/main" id="{5192338C-8A18-4F3F-BF07-E197020BE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914401"/>
            <a:ext cx="11668125" cy="5619749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Δυσκολεύεται να παραμείνει καθιστό και ν’ ακούσει ένα παραμύθι ή μία ιστορία.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Κουνά νευρικά χέρια και πόδια ή στριφογυρίζει στη θέση του.</a:t>
            </a:r>
          </a:p>
          <a:p>
            <a:pPr algn="just" eaLnBrk="1" hangingPunct="1">
              <a:buClr>
                <a:srgbClr val="660066"/>
              </a:buClr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Τρέχει γύρω-γύρω, βρίσκεται διαρκώς σε κίνηση, περιφέρεται στο χώρο άσκοπα.</a:t>
            </a:r>
          </a:p>
          <a:p>
            <a:pPr algn="just" eaLnBrk="1" hangingPunct="1">
              <a:buClr>
                <a:srgbClr val="660066"/>
              </a:buClr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Μπαινοβγαίνει στην τάξη και σε όλους τους άλλους χώρους του νηπιαγωγείου.</a:t>
            </a:r>
          </a:p>
          <a:p>
            <a:pPr algn="just" eaLnBrk="1" hangingPunct="1">
              <a:buClr>
                <a:srgbClr val="660066"/>
              </a:buClr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Πέφτει πάνω σε καρέκλες και στα άλλα παιδιά.</a:t>
            </a:r>
          </a:p>
          <a:p>
            <a:pPr algn="just"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Πειράζει, ενοχλεί τους άλλους και κάνει φασαρία.</a:t>
            </a:r>
          </a:p>
          <a:p>
            <a:pPr algn="just">
              <a:defRPr/>
            </a:pPr>
            <a:r>
              <a:rPr lang="el-GR" sz="2400" dirty="0">
                <a:solidFill>
                  <a:srgbClr val="000066"/>
                </a:solidFill>
                <a:latin typeface="Calibri" panose="020F0502020204030204" pitchFamily="34" charset="0"/>
              </a:rPr>
              <a:t>Βγαίνει από τη ΄΄γραμμή΄΄ ή τον ΄΄κύκλο΄΄.</a:t>
            </a:r>
          </a:p>
          <a:p>
            <a:pPr algn="just" eaLnBrk="1" hangingPunct="1">
              <a:buClr>
                <a:srgbClr val="660066"/>
              </a:buClr>
              <a:defRPr/>
            </a:pPr>
            <a:endParaRPr lang="el-GR" sz="2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l-GR" sz="24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Τίτλος 1">
            <a:extLst>
              <a:ext uri="{FF2B5EF4-FFF2-40B4-BE49-F238E27FC236}">
                <a16:creationId xmlns:a16="http://schemas.microsoft.com/office/drawing/2014/main" id="{ADE9E7A7-BA21-4910-AC86-40B459F6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160338"/>
            <a:ext cx="11668125" cy="4492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l-GR" sz="28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br>
              <a:rPr lang="el-GR" sz="28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br>
              <a:rPr lang="el-GR" sz="28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el-GR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περκινητικότητα</a:t>
            </a:r>
            <a:r>
              <a:rPr lang="el-G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el-GR" sz="26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br>
              <a:rPr lang="el-GR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el-GR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3F3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5" name="Τίτλος 1">
            <a:extLst>
              <a:ext uri="{FF2B5EF4-FFF2-40B4-BE49-F238E27FC236}">
                <a16:creationId xmlns:a16="http://schemas.microsoft.com/office/drawing/2014/main" id="{6744692F-C1D9-4AF1-B172-42102590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b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l-GR" sz="2800" b="1" dirty="0">
                <a:solidFill>
                  <a:srgbClr val="66FF66"/>
                </a:solidFill>
                <a:latin typeface="Calibri" panose="020F0502020204030204" pitchFamily="34" charset="0"/>
              </a:rPr>
              <a:t>Παρορμητικότητα</a:t>
            </a:r>
            <a:b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el-GR" sz="18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el-GR" sz="1800" dirty="0">
              <a:solidFill>
                <a:srgbClr val="FFFFFF"/>
              </a:solidFill>
            </a:endParaRPr>
          </a:p>
        </p:txBody>
      </p:sp>
      <p:pic>
        <p:nvPicPr>
          <p:cNvPr id="4" name="Picture 2" descr="Αποτέλεσμα εικόνας για delay of gratification">
            <a:extLst>
              <a:ext uri="{FF2B5EF4-FFF2-40B4-BE49-F238E27FC236}">
                <a16:creationId xmlns:a16="http://schemas.microsoft.com/office/drawing/2014/main" id="{E0FBC596-C6F9-4A32-A9C8-BE8684E58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r="6268" b="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Θέση περιεχομένου 2">
            <a:extLst>
              <a:ext uri="{FF2B5EF4-FFF2-40B4-BE49-F238E27FC236}">
                <a16:creationId xmlns:a16="http://schemas.microsoft.com/office/drawing/2014/main" id="{EF6E59DD-13EC-4D6F-8544-03AA7F51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335" y="482718"/>
            <a:ext cx="4115333" cy="5909563"/>
          </a:xfrm>
        </p:spPr>
        <p:txBody>
          <a:bodyPr anchor="ctr">
            <a:normAutofit fontScale="70000" lnSpcReduction="20000"/>
          </a:bodyPr>
          <a:lstStyle/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Δεν μπορεί να περιμένει μέχρι να δοθούν οι οδηγίες για την εκτέλεση της  δραστηριότητας.</a:t>
            </a:r>
          </a:p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Απαντά χωρίς να ερωτηθεί.</a:t>
            </a:r>
          </a:p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Παρεμβαίνει στη συζήτηση, διακόπτει τα άλλα παιδιά και τους παιδαγωγούς.</a:t>
            </a:r>
          </a:p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Δυσκολεύεται να παραμείνει σιωπηλό και ν’ ακούσει ένα παραμύθι ή μία ιστορία.</a:t>
            </a:r>
          </a:p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Πειράζει και ενοχλεί τους άλλους.</a:t>
            </a:r>
          </a:p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Κάνει φασαρία.</a:t>
            </a:r>
          </a:p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Παίζει με τα παιχνίδια τις περισσότερες φορές πετώντας τα οπουδήποτε.</a:t>
            </a:r>
          </a:p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Δεν μπορεί να περιμένει τη σειρά του στο παιχνίδι και δεν σέβεται τη σειρά των άλλων παιδιών. </a:t>
            </a:r>
          </a:p>
          <a:p>
            <a:pPr algn="just" eaLnBrk="1" hangingPunct="1">
              <a:lnSpc>
                <a:spcPct val="120000"/>
              </a:lnSpc>
              <a:buClr>
                <a:srgbClr val="FFFFCC"/>
              </a:buClr>
              <a:defRPr/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Αδυναμία αναμονής ενίσχυσης. </a:t>
            </a:r>
          </a:p>
          <a:p>
            <a:pPr eaLnBrk="1" hangingPunct="1">
              <a:defRPr/>
            </a:pPr>
            <a:endParaRPr lang="el-GR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Τίτλος 1">
            <a:extLst>
              <a:ext uri="{FF2B5EF4-FFF2-40B4-BE49-F238E27FC236}">
                <a16:creationId xmlns:a16="http://schemas.microsoft.com/office/drawing/2014/main" id="{D1904731-DD53-4E25-BD67-12B454BC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" y="92074"/>
            <a:ext cx="4462209" cy="47820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l-GR" sz="1800" b="1" dirty="0">
                <a:latin typeface="Calibri" panose="020F0502020204030204" pitchFamily="34" charset="0"/>
              </a:rPr>
            </a:br>
            <a:br>
              <a:rPr lang="el-GR" sz="1800" b="1" dirty="0">
                <a:latin typeface="Calibri" panose="020F0502020204030204" pitchFamily="34" charset="0"/>
              </a:rPr>
            </a:br>
            <a:br>
              <a:rPr lang="el-GR" sz="1800" b="1" dirty="0">
                <a:latin typeface="Calibri" panose="020F0502020204030204" pitchFamily="34" charset="0"/>
              </a:rPr>
            </a:br>
            <a:r>
              <a:rPr lang="el-GR" sz="3100" b="1" dirty="0">
                <a:solidFill>
                  <a:srgbClr val="C00000"/>
                </a:solidFill>
                <a:latin typeface="Calibri" panose="020F0502020204030204" pitchFamily="34" charset="0"/>
              </a:rPr>
              <a:t>Δυσκολίες στην κινητικότητα </a:t>
            </a:r>
            <a:br>
              <a:rPr lang="el-GR" sz="1800" b="1" dirty="0">
                <a:latin typeface="Calibri" panose="020F0502020204030204" pitchFamily="34" charset="0"/>
              </a:rPr>
            </a:br>
            <a:br>
              <a:rPr lang="el-GR" sz="1800" dirty="0">
                <a:latin typeface="Calibri" panose="020F0502020204030204" pitchFamily="34" charset="0"/>
              </a:rPr>
            </a:br>
            <a:endParaRPr lang="el-GR" sz="1800" dirty="0"/>
          </a:p>
        </p:txBody>
      </p:sp>
      <p:sp>
        <p:nvSpPr>
          <p:cNvPr id="22530" name="Θέση περιεχομένου 2">
            <a:extLst>
              <a:ext uri="{FF2B5EF4-FFF2-40B4-BE49-F238E27FC236}">
                <a16:creationId xmlns:a16="http://schemas.microsoft.com/office/drawing/2014/main" id="{AEA52E32-517A-4D49-B857-F011D291F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9" y="666220"/>
            <a:ext cx="4433878" cy="60997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el-GR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Λεπτή κινητικότητα </a:t>
            </a:r>
          </a:p>
          <a:p>
            <a:pPr algn="just">
              <a:lnSpc>
                <a:spcPct val="100000"/>
              </a:lnSpc>
              <a:defRPr/>
            </a:pPr>
            <a:r>
              <a:rPr lang="el-GR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Χειρισμός εργαλείων (π.χ. ψαλίδι)</a:t>
            </a:r>
          </a:p>
          <a:p>
            <a:pPr algn="just">
              <a:lnSpc>
                <a:spcPct val="100000"/>
              </a:lnSpc>
              <a:defRPr/>
            </a:pPr>
            <a:r>
              <a:rPr lang="el-GR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Κράτημα μολυβιού </a:t>
            </a:r>
          </a:p>
          <a:p>
            <a:pPr algn="just">
              <a:lnSpc>
                <a:spcPct val="100000"/>
              </a:lnSpc>
              <a:defRPr/>
            </a:pPr>
            <a:r>
              <a:rPr lang="el-GR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Προγραφικές</a:t>
            </a:r>
            <a:r>
              <a:rPr lang="el-GR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δραστηριότητες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el-GR" sz="2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l-GR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Αδρή κινητικότητα </a:t>
            </a:r>
          </a:p>
          <a:p>
            <a:pPr algn="just">
              <a:lnSpc>
                <a:spcPct val="100000"/>
              </a:lnSpc>
              <a:defRPr/>
            </a:pPr>
            <a:r>
              <a:rPr lang="el-GR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Άδραγμα της μπάλας</a:t>
            </a:r>
          </a:p>
          <a:p>
            <a:pPr algn="just">
              <a:lnSpc>
                <a:spcPct val="100000"/>
              </a:lnSpc>
              <a:defRPr/>
            </a:pPr>
            <a:r>
              <a:rPr lang="el-GR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Κουτσό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arsi7">
            <a:extLst>
              <a:ext uri="{FF2B5EF4-FFF2-40B4-BE49-F238E27FC236}">
                <a16:creationId xmlns:a16="http://schemas.microsoft.com/office/drawing/2014/main" id="{99AD0646-E381-4772-BF19-18484CE6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463" y="923037"/>
            <a:ext cx="3775899" cy="24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rsi8">
            <a:extLst>
              <a:ext uri="{FF2B5EF4-FFF2-40B4-BE49-F238E27FC236}">
                <a16:creationId xmlns:a16="http://schemas.microsoft.com/office/drawing/2014/main" id="{FB92947B-FA15-4CE7-B8CA-4FA2B8C7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8044" y="474133"/>
            <a:ext cx="1861692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7" descr="arsi10">
            <a:extLst>
              <a:ext uri="{FF2B5EF4-FFF2-40B4-BE49-F238E27FC236}">
                <a16:creationId xmlns:a16="http://schemas.microsoft.com/office/drawing/2014/main" id="{9CB7E3D6-ADB9-4C19-964E-E542FC3E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054" y="4318312"/>
            <a:ext cx="3576717" cy="20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rsi30001">
            <a:extLst>
              <a:ext uri="{FF2B5EF4-FFF2-40B4-BE49-F238E27FC236}">
                <a16:creationId xmlns:a16="http://schemas.microsoft.com/office/drawing/2014/main" id="{FB1A3A9C-BDD0-4C7B-9AEF-11AEE850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2357" y="3670295"/>
            <a:ext cx="1913067" cy="27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B85FB8-407E-4226-80FB-4EC7636C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0" y="140430"/>
            <a:ext cx="11827239" cy="720725"/>
          </a:xfrm>
        </p:spPr>
        <p:txBody>
          <a:bodyPr/>
          <a:lstStyle/>
          <a:p>
            <a:pPr algn="ctr">
              <a:defRPr/>
            </a:pPr>
            <a:r>
              <a:rPr lang="el-GR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ΙΣΤΟΡΙΚΗ ΑΝΑΔΡΟΜΗ </a:t>
            </a:r>
            <a:endParaRPr lang="el-G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195" name="Θέση περιεχομένου 2">
            <a:extLst>
              <a:ext uri="{FF2B5EF4-FFF2-40B4-BE49-F238E27FC236}">
                <a16:creationId xmlns:a16="http://schemas.microsoft.com/office/drawing/2014/main" id="{CAC56EEB-D22B-468E-A90E-6D6F3C972B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380" y="981077"/>
            <a:ext cx="11827239" cy="5569626"/>
          </a:xfrm>
        </p:spPr>
        <p:txBody>
          <a:bodyPr>
            <a:normAutofit/>
          </a:bodyPr>
          <a:lstStyle/>
          <a:p>
            <a:pPr algn="just">
              <a:buClr>
                <a:srgbClr val="000000"/>
              </a:buClr>
            </a:pP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Επιρροές από τις αντιλήψεις της εκάστοτε εποχής για την παιδική ηλικία. </a:t>
            </a:r>
            <a:endParaRPr lang="en-US" altLang="el-G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Σπάνιες αναφορές παιδιών με αναπτυξιακές διαταραχές στην αρχαιότητα.  </a:t>
            </a:r>
          </a:p>
          <a:p>
            <a:pPr algn="just">
              <a:buClr>
                <a:srgbClr val="000000"/>
              </a:buClr>
            </a:pP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Μεσαίωνας: τα προβλήματα της ψυχικής υγείας των παιδιών αποδίδονταν σε δαιμονοληψία.</a:t>
            </a:r>
          </a:p>
          <a:p>
            <a:pPr algn="just">
              <a:buClr>
                <a:srgbClr val="000000"/>
              </a:buClr>
            </a:pP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l-GR" altLang="el-GR" sz="2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18</a:t>
            </a:r>
            <a:r>
              <a:rPr lang="el-GR" altLang="el-GR" sz="2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αι.: Η κακοποίηση των παιδιών θεωρείτο δικαίωμα των γονέων – Η Πράξη της Μασαχουσέτης για το «Ξεροκέφαλο παιδί» (1654) – τα παιδιά με αναπτυξιακές διαταραχές κρατούνταν σε κελιά.  </a:t>
            </a:r>
          </a:p>
          <a:p>
            <a:pPr algn="just">
              <a:buClr>
                <a:srgbClr val="000000"/>
              </a:buClr>
            </a:pP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l-GR" altLang="el-GR" sz="2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αι.: Αρχίζουν να αναγνωρίζονται τα δικαιώματα των παιδιών – Δημόσια εκπαίδευση – αναγνώριση παιδιών με προβλήματα. </a:t>
            </a:r>
          </a:p>
          <a:p>
            <a:pPr algn="just">
              <a:buClr>
                <a:srgbClr val="000000"/>
              </a:buClr>
            </a:pP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Αρχές 20</a:t>
            </a:r>
            <a:r>
              <a:rPr lang="el-GR" altLang="el-GR" sz="2400" baseline="30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ου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αι.: Δομές υποστήριξης για παιδιά με αναπτυξιακές διαταραχές. </a:t>
            </a:r>
          </a:p>
          <a:p>
            <a:pPr algn="just">
              <a:buClr>
                <a:srgbClr val="000000"/>
              </a:buClr>
            </a:pPr>
            <a:r>
              <a:rPr lang="el-GR" alt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1948: 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Συνενώθηκαν 54 κλινικές για παιδιά και ιδρύθηκε ο </a:t>
            </a:r>
            <a:r>
              <a:rPr lang="el-GR" altLang="el-GR" sz="2400" i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Σύλλογος Ψυχιατρικών Κλινικών για Παιδιά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– Η ανάδυση της Αναπτυξιακής Ψυχοπαθολογίας ως επιστήμης.</a:t>
            </a:r>
            <a:endParaRPr lang="en-US" altLang="el-GR" sz="24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endParaRPr lang="el-GR" alt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7">
            <a:extLst>
              <a:ext uri="{FF2B5EF4-FFF2-40B4-BE49-F238E27FC236}">
                <a16:creationId xmlns:a16="http://schemas.microsoft.com/office/drawing/2014/main" id="{805BBA42-12FF-47CC-83E1-4EE425D4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4" y="333375"/>
            <a:ext cx="766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636" name="Text Box 11">
            <a:extLst>
              <a:ext uri="{FF2B5EF4-FFF2-40B4-BE49-F238E27FC236}">
                <a16:creationId xmlns:a16="http://schemas.microsoft.com/office/drawing/2014/main" id="{981E6C97-F10D-4EBE-9CA8-4811466C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3284538"/>
            <a:ext cx="74914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GB" altLang="el-GR" sz="2000">
              <a:solidFill>
                <a:srgbClr val="66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000">
              <a:solidFill>
                <a:srgbClr val="66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639" name="Τίτλος 1">
            <a:extLst>
              <a:ext uri="{FF2B5EF4-FFF2-40B4-BE49-F238E27FC236}">
                <a16:creationId xmlns:a16="http://schemas.microsoft.com/office/drawing/2014/main" id="{7D3D0E19-36A6-4963-A3DA-A67CE2C6759D}"/>
              </a:ext>
            </a:extLst>
          </p:cNvPr>
          <p:cNvSpPr txBox="1">
            <a:spLocks/>
          </p:cNvSpPr>
          <p:nvPr/>
        </p:nvSpPr>
        <p:spPr bwMode="auto">
          <a:xfrm>
            <a:off x="209550" y="160339"/>
            <a:ext cx="11744325" cy="623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Δυσκολίες στις σχέσεις με τους συνομηλίκους</a:t>
            </a:r>
          </a:p>
          <a:p>
            <a:pPr algn="ctr">
              <a:buClrTx/>
              <a:buSzTx/>
              <a:buFontTx/>
              <a:buNone/>
            </a:pPr>
            <a:br>
              <a:rPr lang="el-GR" altLang="el-GR" sz="2800" dirty="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br>
              <a:rPr lang="el-GR" altLang="el-GR" sz="2800" dirty="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l-GR" altLang="el-GR" dirty="0">
              <a:solidFill>
                <a:srgbClr val="000066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2FC251AC-7DC7-4E11-AA0E-5D5F38303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638657"/>
              </p:ext>
            </p:extLst>
          </p:nvPr>
        </p:nvGraphicFramePr>
        <p:xfrm>
          <a:off x="98424" y="957262"/>
          <a:ext cx="119888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Βέλος: Καμπύλο προς τα επάνω 5">
            <a:extLst>
              <a:ext uri="{FF2B5EF4-FFF2-40B4-BE49-F238E27FC236}">
                <a16:creationId xmlns:a16="http://schemas.microsoft.com/office/drawing/2014/main" id="{6E1AFC9A-59A5-4444-A383-65F60062DFD3}"/>
              </a:ext>
            </a:extLst>
          </p:cNvPr>
          <p:cNvSpPr/>
          <p:nvPr/>
        </p:nvSpPr>
        <p:spPr>
          <a:xfrm flipH="1">
            <a:off x="6591297" y="4319349"/>
            <a:ext cx="3219449" cy="1109902"/>
          </a:xfrm>
          <a:prstGeom prst="curvedUp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8">
            <a:extLst>
              <a:ext uri="{FF2B5EF4-FFF2-40B4-BE49-F238E27FC236}">
                <a16:creationId xmlns:a16="http://schemas.microsoft.com/office/drawing/2014/main" id="{FB6D5881-F982-474A-9CA9-F34BD0D22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-476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Zurich BlkEx BT"/>
              <a:ea typeface="MS PGothic" panose="020B0600070205080204" pitchFamily="34" charset="-128"/>
            </a:endParaRPr>
          </a:p>
        </p:txBody>
      </p:sp>
      <p:grpSp>
        <p:nvGrpSpPr>
          <p:cNvPr id="76803" name="Group 1">
            <a:extLst>
              <a:ext uri="{FF2B5EF4-FFF2-40B4-BE49-F238E27FC236}">
                <a16:creationId xmlns:a16="http://schemas.microsoft.com/office/drawing/2014/main" id="{AC5D2575-39CE-4182-92F2-BF9D7FA200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216" y="152400"/>
            <a:ext cx="11882134" cy="6705600"/>
            <a:chOff x="2361" y="3399"/>
            <a:chExt cx="7242" cy="6589"/>
          </a:xfrm>
        </p:grpSpPr>
        <p:sp>
          <p:nvSpPr>
            <p:cNvPr id="76804" name="AutoShape 17">
              <a:extLst>
                <a:ext uri="{FF2B5EF4-FFF2-40B4-BE49-F238E27FC236}">
                  <a16:creationId xmlns:a16="http://schemas.microsoft.com/office/drawing/2014/main" id="{CBB92C43-D499-4877-AF3F-36843DBE40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61" y="3399"/>
              <a:ext cx="7200" cy="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6807" name="Text Box 14">
              <a:extLst>
                <a:ext uri="{FF2B5EF4-FFF2-40B4-BE49-F238E27FC236}">
                  <a16:creationId xmlns:a16="http://schemas.microsoft.com/office/drawing/2014/main" id="{1B041FB7-0F94-4F7C-A2CD-349C46BB8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4766"/>
              <a:ext cx="7210" cy="71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Ελλείμμ</a:t>
              </a:r>
              <a:r>
                <a:rPr lang="en-US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ατα στην ικανότητα</a:t>
              </a:r>
              <a:r>
                <a:rPr lang="el-GR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π</a:t>
              </a:r>
              <a:r>
                <a:rPr lang="en-US" altLang="el-GR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ροσοχής</a:t>
              </a:r>
              <a:r>
                <a:rPr lang="en-US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 και αυτοελέγχου</a:t>
              </a:r>
            </a:p>
          </p:txBody>
        </p:sp>
        <p:sp>
          <p:nvSpPr>
            <p:cNvPr id="76808" name="Text Box 13">
              <a:extLst>
                <a:ext uri="{FF2B5EF4-FFF2-40B4-BE49-F238E27FC236}">
                  <a16:creationId xmlns:a16="http://schemas.microsoft.com/office/drawing/2014/main" id="{0B0E0C23-A357-4260-9EB3-0BBFC2383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6039"/>
              <a:ext cx="3042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Ελλείμμ</a:t>
              </a:r>
              <a:r>
                <a:rPr lang="en-US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ατα στην πρόσληψη φωνολογικών πληροφοριών</a:t>
              </a:r>
            </a:p>
          </p:txBody>
        </p:sp>
        <p:sp>
          <p:nvSpPr>
            <p:cNvPr id="76809" name="Text Box 12">
              <a:extLst>
                <a:ext uri="{FF2B5EF4-FFF2-40B4-BE49-F238E27FC236}">
                  <a16:creationId xmlns:a16="http://schemas.microsoft.com/office/drawing/2014/main" id="{EFBD228F-ED85-44BE-9D35-ABF1CCFA8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5" y="5940"/>
              <a:ext cx="2158" cy="1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Δυσκολία</a:t>
              </a:r>
              <a:r>
                <a:rPr lang="en-US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 σ</a:t>
              </a:r>
              <a:r>
                <a:rPr lang="el-GR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 </a:t>
              </a:r>
              <a:r>
                <a:rPr lang="en-US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κατανόηση και παραγωγή αφηγημάτων</a:t>
              </a:r>
            </a:p>
          </p:txBody>
        </p:sp>
        <p:sp>
          <p:nvSpPr>
            <p:cNvPr id="76810" name="Text Box 11">
              <a:extLst>
                <a:ext uri="{FF2B5EF4-FFF2-40B4-BE49-F238E27FC236}">
                  <a16:creationId xmlns:a16="http://schemas.microsoft.com/office/drawing/2014/main" id="{E47E6972-A72F-46B7-8065-D0648C2F2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5" y="6164"/>
              <a:ext cx="1938" cy="12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Ελλείμματα </a:t>
              </a:r>
              <a:endParaRPr lang="el-GR" altLang="el-GR" sz="24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στη διατήρηση διαλόγου</a:t>
              </a:r>
            </a:p>
          </p:txBody>
        </p:sp>
        <p:sp>
          <p:nvSpPr>
            <p:cNvPr id="76811" name="AutoShape 10">
              <a:extLst>
                <a:ext uri="{FF2B5EF4-FFF2-40B4-BE49-F238E27FC236}">
                  <a16:creationId xmlns:a16="http://schemas.microsoft.com/office/drawing/2014/main" id="{D42C49F3-0300-48C9-B7E7-3AD32EE6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6" y="5548"/>
              <a:ext cx="516" cy="37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2" name="AutoShape 9">
              <a:extLst>
                <a:ext uri="{FF2B5EF4-FFF2-40B4-BE49-F238E27FC236}">
                  <a16:creationId xmlns:a16="http://schemas.microsoft.com/office/drawing/2014/main" id="{ECA2A649-7C09-4A1F-BE96-5751156698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87695">
              <a:off x="4114" y="5576"/>
              <a:ext cx="516" cy="43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3" name="AutoShape 8">
              <a:extLst>
                <a:ext uri="{FF2B5EF4-FFF2-40B4-BE49-F238E27FC236}">
                  <a16:creationId xmlns:a16="http://schemas.microsoft.com/office/drawing/2014/main" id="{0F9840C7-7E45-4F98-80C9-667AF3D69D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955076">
              <a:off x="7651" y="5616"/>
              <a:ext cx="515" cy="4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4" name="Text Box 7">
              <a:extLst>
                <a:ext uri="{FF2B5EF4-FFF2-40B4-BE49-F238E27FC236}">
                  <a16:creationId xmlns:a16="http://schemas.microsoft.com/office/drawing/2014/main" id="{BEDD98A1-45DC-4B0C-83AB-9DD186085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7372"/>
              <a:ext cx="2911" cy="8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Ελλείμματα στη</a:t>
              </a:r>
              <a:r>
                <a:rPr lang="el-GR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 διάκριση λέξεων και φωνημάτων</a:t>
              </a:r>
              <a:endParaRPr lang="en-US" altLang="el-GR" sz="24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6815" name="Text Box 6">
              <a:extLst>
                <a:ext uri="{FF2B5EF4-FFF2-40B4-BE49-F238E27FC236}">
                  <a16:creationId xmlns:a16="http://schemas.microsoft.com/office/drawing/2014/main" id="{CB93C11E-71F2-4DBE-A3F9-3A31688F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" y="8500"/>
              <a:ext cx="2737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Περιορισμένο λεξιλόγιο</a:t>
              </a:r>
            </a:p>
          </p:txBody>
        </p:sp>
        <p:sp>
          <p:nvSpPr>
            <p:cNvPr id="76816" name="Text Box 5">
              <a:extLst>
                <a:ext uri="{FF2B5EF4-FFF2-40B4-BE49-F238E27FC236}">
                  <a16:creationId xmlns:a16="http://schemas.microsoft.com/office/drawing/2014/main" id="{56F8BE0F-E49E-420E-8DA1-21B5D8766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" y="9456"/>
              <a:ext cx="2737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Φτωχές προτάσεις</a:t>
              </a:r>
            </a:p>
          </p:txBody>
        </p:sp>
        <p:sp>
          <p:nvSpPr>
            <p:cNvPr id="76817" name="AutoShape 4">
              <a:extLst>
                <a:ext uri="{FF2B5EF4-FFF2-40B4-BE49-F238E27FC236}">
                  <a16:creationId xmlns:a16="http://schemas.microsoft.com/office/drawing/2014/main" id="{08823F7A-5506-4780-8E0E-109D5774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7016"/>
              <a:ext cx="516" cy="36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8" name="AutoShape 3">
              <a:extLst>
                <a:ext uri="{FF2B5EF4-FFF2-40B4-BE49-F238E27FC236}">
                  <a16:creationId xmlns:a16="http://schemas.microsoft.com/office/drawing/2014/main" id="{604AEF12-5656-4E89-ADE9-45303706F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8173"/>
              <a:ext cx="516" cy="31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9" name="AutoShape 2">
              <a:extLst>
                <a:ext uri="{FF2B5EF4-FFF2-40B4-BE49-F238E27FC236}">
                  <a16:creationId xmlns:a16="http://schemas.microsoft.com/office/drawing/2014/main" id="{DE57D2F2-3FA5-4A20-98FF-6E994CF2C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9057"/>
              <a:ext cx="516" cy="32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Τίτλος 1">
            <a:extLst>
              <a:ext uri="{FF2B5EF4-FFF2-40B4-BE49-F238E27FC236}">
                <a16:creationId xmlns:a16="http://schemas.microsoft.com/office/drawing/2014/main" id="{6D77C2C7-F1F0-4AA6-859F-A7C0F8E96052}"/>
              </a:ext>
            </a:extLst>
          </p:cNvPr>
          <p:cNvSpPr txBox="1">
            <a:spLocks/>
          </p:cNvSpPr>
          <p:nvPr/>
        </p:nvSpPr>
        <p:spPr bwMode="auto">
          <a:xfrm>
            <a:off x="79913" y="176706"/>
            <a:ext cx="11978737" cy="730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Προβλήματα στη γλωσσική ανάπτυξη</a:t>
            </a:r>
            <a:br>
              <a:rPr lang="el-GR" altLang="el-GR" sz="2800" dirty="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br>
              <a:rPr lang="el-GR" altLang="el-GR" sz="2800" dirty="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l-GR" altLang="el-GR" dirty="0">
              <a:solidFill>
                <a:srgbClr val="000066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198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1 - Τίτλος"/>
          <p:cNvSpPr>
            <a:spLocks noGrp="1"/>
          </p:cNvSpPr>
          <p:nvPr>
            <p:ph type="title"/>
          </p:nvPr>
        </p:nvSpPr>
        <p:spPr>
          <a:xfrm>
            <a:off x="746052" y="731742"/>
            <a:ext cx="5805972" cy="81297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ΕΠΙΓΕΝΕΣΗ</a:t>
            </a:r>
            <a:endParaRPr lang="el-G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>
          <a:xfrm>
            <a:off x="760692" y="1715518"/>
            <a:ext cx="5791331" cy="50711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§"/>
            </a:pPr>
            <a:r>
              <a:rPr lang="el-GR" sz="2400" dirty="0">
                <a:cs typeface="Times New Roman" pitchFamily="18" charset="0"/>
              </a:rPr>
              <a:t>Νέες μορφές συμπεριφοράς προέρχονται παλαιότερες, με την αλληλεπίδραση βιολογικών και περιβαλλοντικών παραγόντων.</a:t>
            </a:r>
            <a:endParaRPr lang="en-US" sz="2400" dirty="0"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125"/>
              </a:spcBef>
            </a:pPr>
            <a:r>
              <a:rPr lang="el-GR" sz="2400" dirty="0">
                <a:cs typeface="Times New Roman" pitchFamily="18" charset="0"/>
              </a:rPr>
              <a:t>Οι προηγούμενες εμπειρίες και επιτεύγματα επηρεάζουν την μελλοντική αναπτυξιακή πορεία.  </a:t>
            </a:r>
          </a:p>
          <a:p>
            <a:pPr algn="just">
              <a:lnSpc>
                <a:spcPct val="100000"/>
              </a:lnSpc>
              <a:spcBef>
                <a:spcPts val="1125"/>
              </a:spcBef>
            </a:pPr>
            <a:r>
              <a:rPr lang="el-GR" sz="2400" dirty="0">
                <a:cs typeface="Times New Roman" pitchFamily="18" charset="0"/>
              </a:rPr>
              <a:t>Δεν είναι δυνατό να κατανοήσουμε την παρούσα ή μελλοντική κατάσταση του ατόμου, αν δεν γνωρίζουμε το ατομικό του ιστορικό.</a:t>
            </a:r>
          </a:p>
          <a:p>
            <a:endParaRPr lang="el-G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D1854-4AC9-4A8F-B448-7DB983E7F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3277" r="-2" b="26252"/>
          <a:stretch/>
        </p:blipFill>
        <p:spPr bwMode="auto">
          <a:xfrm>
            <a:off x="6552330" y="891540"/>
            <a:ext cx="5639670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8">
            <a:extLst>
              <a:ext uri="{FF2B5EF4-FFF2-40B4-BE49-F238E27FC236}">
                <a16:creationId xmlns:a16="http://schemas.microsoft.com/office/drawing/2014/main" id="{FB6D5881-F982-474A-9CA9-F34BD0D22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-476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Zurich BlkEx BT"/>
              <a:ea typeface="MS PGothic" panose="020B0600070205080204" pitchFamily="34" charset="-128"/>
            </a:endParaRPr>
          </a:p>
        </p:txBody>
      </p:sp>
      <p:grpSp>
        <p:nvGrpSpPr>
          <p:cNvPr id="76803" name="Group 1">
            <a:extLst>
              <a:ext uri="{FF2B5EF4-FFF2-40B4-BE49-F238E27FC236}">
                <a16:creationId xmlns:a16="http://schemas.microsoft.com/office/drawing/2014/main" id="{AC5D2575-39CE-4182-92F2-BF9D7FA200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913" y="152400"/>
            <a:ext cx="11978737" cy="6705600"/>
            <a:chOff x="1534" y="3399"/>
            <a:chExt cx="8027" cy="6589"/>
          </a:xfrm>
        </p:grpSpPr>
        <p:sp>
          <p:nvSpPr>
            <p:cNvPr id="76804" name="AutoShape 17">
              <a:extLst>
                <a:ext uri="{FF2B5EF4-FFF2-40B4-BE49-F238E27FC236}">
                  <a16:creationId xmlns:a16="http://schemas.microsoft.com/office/drawing/2014/main" id="{CBB92C43-D499-4877-AF3F-36843DBE40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61" y="3399"/>
              <a:ext cx="7200" cy="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6807" name="Text Box 14">
              <a:extLst>
                <a:ext uri="{FF2B5EF4-FFF2-40B4-BE49-F238E27FC236}">
                  <a16:creationId xmlns:a16="http://schemas.microsoft.com/office/drawing/2014/main" id="{1B041FB7-0F94-4F7C-A2CD-349C46BB8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" y="4766"/>
              <a:ext cx="7865" cy="71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Ελλείμμ</a:t>
              </a:r>
              <a:r>
                <a:rPr lang="en-US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ατα στην ικανότητα</a:t>
              </a:r>
              <a:r>
                <a:rPr lang="el-GR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π</a:t>
              </a:r>
              <a:r>
                <a:rPr lang="en-US" altLang="el-GR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ροσοχής</a:t>
              </a:r>
              <a:r>
                <a:rPr lang="en-US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 και αυτοελέγχου</a:t>
              </a:r>
            </a:p>
          </p:txBody>
        </p:sp>
        <p:sp>
          <p:nvSpPr>
            <p:cNvPr id="76808" name="Text Box 13">
              <a:extLst>
                <a:ext uri="{FF2B5EF4-FFF2-40B4-BE49-F238E27FC236}">
                  <a16:creationId xmlns:a16="http://schemas.microsoft.com/office/drawing/2014/main" id="{0B0E0C23-A357-4260-9EB3-0BBFC2383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" y="6039"/>
              <a:ext cx="3199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Ελλείμμ</a:t>
              </a:r>
              <a:r>
                <a:rPr lang="en-US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ατα στην πρόσληψη φωνολογικών πληροφοριών</a:t>
              </a:r>
            </a:p>
          </p:txBody>
        </p:sp>
        <p:sp>
          <p:nvSpPr>
            <p:cNvPr id="76809" name="Text Box 12">
              <a:extLst>
                <a:ext uri="{FF2B5EF4-FFF2-40B4-BE49-F238E27FC236}">
                  <a16:creationId xmlns:a16="http://schemas.microsoft.com/office/drawing/2014/main" id="{EFBD228F-ED85-44BE-9D35-ABF1CCFA8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5" y="5940"/>
              <a:ext cx="2971" cy="1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Αδυναμία συγκέντρωσης και παρατεταμένης διατήρησης της προσοχής και οργάνωσης ενεργειών στον χρόνο </a:t>
              </a:r>
              <a:endParaRPr lang="en-US" alt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6811" name="AutoShape 10">
              <a:extLst>
                <a:ext uri="{FF2B5EF4-FFF2-40B4-BE49-F238E27FC236}">
                  <a16:creationId xmlns:a16="http://schemas.microsoft.com/office/drawing/2014/main" id="{D42C49F3-0300-48C9-B7E7-3AD32EE6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6" y="5548"/>
              <a:ext cx="516" cy="37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2" name="AutoShape 9">
              <a:extLst>
                <a:ext uri="{FF2B5EF4-FFF2-40B4-BE49-F238E27FC236}">
                  <a16:creationId xmlns:a16="http://schemas.microsoft.com/office/drawing/2014/main" id="{ECA2A649-7C09-4A1F-BE96-5751156698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87695">
              <a:off x="4114" y="5576"/>
              <a:ext cx="516" cy="43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4" name="Text Box 7">
              <a:extLst>
                <a:ext uri="{FF2B5EF4-FFF2-40B4-BE49-F238E27FC236}">
                  <a16:creationId xmlns:a16="http://schemas.microsoft.com/office/drawing/2014/main" id="{BEDD98A1-45DC-4B0C-83AB-9DD186085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" y="7372"/>
              <a:ext cx="3404" cy="8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Δυσκολίες στην αντιστοίχιση γραφημάτων – φωνημάτων </a:t>
              </a:r>
              <a:endParaRPr lang="en-US" alt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6815" name="Text Box 6">
              <a:extLst>
                <a:ext uri="{FF2B5EF4-FFF2-40B4-BE49-F238E27FC236}">
                  <a16:creationId xmlns:a16="http://schemas.microsoft.com/office/drawing/2014/main" id="{CB93C11E-71F2-4DBE-A3F9-3A31688F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8500"/>
              <a:ext cx="404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Δυσκολίες στην ανάγνωση: ΔΥΣΛΕΞΙΑ</a:t>
              </a:r>
              <a:endParaRPr lang="en-US" alt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6816" name="Text Box 5">
              <a:extLst>
                <a:ext uri="{FF2B5EF4-FFF2-40B4-BE49-F238E27FC236}">
                  <a16:creationId xmlns:a16="http://schemas.microsoft.com/office/drawing/2014/main" id="{56F8BE0F-E49E-420E-8DA1-21B5D8766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" y="9456"/>
              <a:ext cx="2737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Φτωχές προτάσεις</a:t>
              </a:r>
            </a:p>
          </p:txBody>
        </p:sp>
        <p:sp>
          <p:nvSpPr>
            <p:cNvPr id="76817" name="AutoShape 4">
              <a:extLst>
                <a:ext uri="{FF2B5EF4-FFF2-40B4-BE49-F238E27FC236}">
                  <a16:creationId xmlns:a16="http://schemas.microsoft.com/office/drawing/2014/main" id="{08823F7A-5506-4780-8E0E-109D5774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7016"/>
              <a:ext cx="516" cy="36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8" name="AutoShape 3">
              <a:extLst>
                <a:ext uri="{FF2B5EF4-FFF2-40B4-BE49-F238E27FC236}">
                  <a16:creationId xmlns:a16="http://schemas.microsoft.com/office/drawing/2014/main" id="{604AEF12-5656-4E89-ADE9-45303706F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8173"/>
              <a:ext cx="516" cy="31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  <p:sp>
          <p:nvSpPr>
            <p:cNvPr id="76819" name="AutoShape 2">
              <a:extLst>
                <a:ext uri="{FF2B5EF4-FFF2-40B4-BE49-F238E27FC236}">
                  <a16:creationId xmlns:a16="http://schemas.microsoft.com/office/drawing/2014/main" id="{DE57D2F2-3FA5-4A20-98FF-6E994CF2C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9057"/>
              <a:ext cx="516" cy="32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Zurich BlkEx BT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Τίτλος 1">
            <a:extLst>
              <a:ext uri="{FF2B5EF4-FFF2-40B4-BE49-F238E27FC236}">
                <a16:creationId xmlns:a16="http://schemas.microsoft.com/office/drawing/2014/main" id="{6D77C2C7-F1F0-4AA6-859F-A7C0F8E96052}"/>
              </a:ext>
            </a:extLst>
          </p:cNvPr>
          <p:cNvSpPr txBox="1">
            <a:spLocks/>
          </p:cNvSpPr>
          <p:nvPr/>
        </p:nvSpPr>
        <p:spPr bwMode="auto">
          <a:xfrm>
            <a:off x="79913" y="176706"/>
            <a:ext cx="11978737" cy="730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Μαθησιακές Δυσκολίες στο δημοτικό σχολείο </a:t>
            </a:r>
            <a:br>
              <a:rPr lang="el-GR" altLang="el-GR" sz="2800" dirty="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br>
              <a:rPr lang="el-GR" altLang="el-GR" sz="2800" dirty="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l-GR" altLang="el-GR" dirty="0">
              <a:solidFill>
                <a:srgbClr val="000066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6B028539-F8AB-4761-8C4F-E1FC8D5F3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932" y="4326638"/>
            <a:ext cx="770030" cy="42930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Zurich BlkEx BT"/>
              <a:ea typeface="MS PGothic" panose="020B0600070205080204" pitchFamily="34" charset="-128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C8F5177E-8962-4A8F-9035-0BA885DE2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597" y="4883848"/>
            <a:ext cx="5664403" cy="19202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Δεν ακολουθούνται σταθερά οι κανόνες (π.χ. ορθογραφίας)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Δεν ολοκληρώνονται οι εργασίες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Δυσκολίες στον μαθηματικό συλλογισμό και την οργάνωση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150631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7">
            <a:extLst>
              <a:ext uri="{FF2B5EF4-FFF2-40B4-BE49-F238E27FC236}">
                <a16:creationId xmlns:a16="http://schemas.microsoft.com/office/drawing/2014/main" id="{805BBA42-12FF-47CC-83E1-4EE425D4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4" y="333375"/>
            <a:ext cx="766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636" name="Text Box 11">
            <a:extLst>
              <a:ext uri="{FF2B5EF4-FFF2-40B4-BE49-F238E27FC236}">
                <a16:creationId xmlns:a16="http://schemas.microsoft.com/office/drawing/2014/main" id="{981E6C97-F10D-4EBE-9CA8-4811466C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3284538"/>
            <a:ext cx="74914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GB" altLang="el-GR" sz="2000">
              <a:solidFill>
                <a:srgbClr val="66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000">
              <a:solidFill>
                <a:srgbClr val="66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639" name="Τίτλος 1">
            <a:extLst>
              <a:ext uri="{FF2B5EF4-FFF2-40B4-BE49-F238E27FC236}">
                <a16:creationId xmlns:a16="http://schemas.microsoft.com/office/drawing/2014/main" id="{7D3D0E19-36A6-4963-A3DA-A67CE2C6759D}"/>
              </a:ext>
            </a:extLst>
          </p:cNvPr>
          <p:cNvSpPr txBox="1">
            <a:spLocks/>
          </p:cNvSpPr>
          <p:nvPr/>
        </p:nvSpPr>
        <p:spPr bwMode="auto">
          <a:xfrm>
            <a:off x="209550" y="160339"/>
            <a:ext cx="11744325" cy="9826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Εναντιωματική – Προκλητική Διαταραχή και Διαταραχή Διαγωγής στην εφηβεία και την ενήλικη ζωή</a:t>
            </a:r>
          </a:p>
          <a:p>
            <a:pPr algn="ctr">
              <a:buClrTx/>
              <a:buSzTx/>
              <a:buFontTx/>
              <a:buNone/>
            </a:pPr>
            <a:br>
              <a:rPr lang="el-GR" altLang="el-GR" sz="2800" dirty="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br>
              <a:rPr lang="el-GR" altLang="el-GR" sz="2800" dirty="0">
                <a:solidFill>
                  <a:srgbClr val="00006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l-GR" altLang="el-GR" dirty="0">
              <a:solidFill>
                <a:srgbClr val="000066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2FC251AC-7DC7-4E11-AA0E-5D5F38303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258997"/>
              </p:ext>
            </p:extLst>
          </p:nvPr>
        </p:nvGraphicFramePr>
        <p:xfrm>
          <a:off x="98424" y="957262"/>
          <a:ext cx="119888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Βέλος: Καμπύλο προς τα επάνω 5">
            <a:extLst>
              <a:ext uri="{FF2B5EF4-FFF2-40B4-BE49-F238E27FC236}">
                <a16:creationId xmlns:a16="http://schemas.microsoft.com/office/drawing/2014/main" id="{6E1AFC9A-59A5-4444-A383-65F60062DFD3}"/>
              </a:ext>
            </a:extLst>
          </p:cNvPr>
          <p:cNvSpPr/>
          <p:nvPr/>
        </p:nvSpPr>
        <p:spPr>
          <a:xfrm flipH="1">
            <a:off x="6591297" y="4319349"/>
            <a:ext cx="3219449" cy="1109902"/>
          </a:xfrm>
          <a:prstGeom prst="curvedUp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80714"/>
      </p:ext>
    </p:extLst>
  </p:cSld>
  <p:clrMapOvr>
    <a:masterClrMapping/>
  </p:clrMapOvr>
  <p:transition>
    <p:blinds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5BE69E8-9E1B-442C-95C6-740AB5EB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9" y="140469"/>
            <a:ext cx="5806455" cy="1346693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ΣΥΜΠΤΩΜΑΤΑ ΔΕΠ-Υ ΣΤΙΣ ΓΥΝΑΙΚΕΣ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C7497F-411A-485F-9B44-B5E43580D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89" y="1136829"/>
            <a:ext cx="5639669" cy="55807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Σε σύγκριση με τους άνδρες οι γυναίκες με συμπτώματα ΔΕΠ-Υ: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Εκδηλώνουν λιγότερο «ενοχλητική» συμπεριφορά και για αυτό συχνά δεν γίνεται διάγνωση της διαταραχής.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Εμφανίζουν περισσότερα συναισθηματικά παρά </a:t>
            </a:r>
            <a:r>
              <a:rPr lang="el-GR" sz="2400" dirty="0" err="1">
                <a:ea typeface="Tahoma" panose="020B0604030504040204" pitchFamily="34" charset="0"/>
                <a:cs typeface="Tahoma" panose="020B0604030504040204" pitchFamily="34" charset="0"/>
              </a:rPr>
              <a:t>συμπεριφορικά</a:t>
            </a: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 προβλήματα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γι’ αυτό συχνά λαμβάνουν εσφαλμένη διάγνωση.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Εκδηλώνουν συχνότερα επιλόχεια και χρόνια κατάθλιψη.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400" dirty="0">
                <a:ea typeface="Tahoma" panose="020B0604030504040204" pitchFamily="34" charset="0"/>
                <a:cs typeface="Tahoma" panose="020B0604030504040204" pitchFamily="34" charset="0"/>
              </a:rPr>
              <a:t>Αντιμετωπίζουν περισσότερες δυσκολίες σε όλους τους τομείς της ζωής και δυσκολίες προσαρμογής.</a:t>
            </a: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endParaRPr lang="el-GR" sz="1700" dirty="0"/>
          </a:p>
          <a:p>
            <a:pPr marL="0" indent="0">
              <a:buNone/>
            </a:pPr>
            <a:endParaRPr lang="el-GR" sz="1700" dirty="0"/>
          </a:p>
          <a:p>
            <a:endParaRPr lang="el-GR" sz="1700" dirty="0"/>
          </a:p>
        </p:txBody>
      </p:sp>
      <p:pic>
        <p:nvPicPr>
          <p:cNvPr id="7" name="Picture 4" descr="ADHD Parenting: Late Diagnosis &amp; Stress">
            <a:extLst>
              <a:ext uri="{FF2B5EF4-FFF2-40B4-BE49-F238E27FC236}">
                <a16:creationId xmlns:a16="http://schemas.microsoft.com/office/drawing/2014/main" id="{31497581-8D10-4A23-B2FE-8DFD815F8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r="22885" b="-1"/>
          <a:stretch/>
        </p:blipFill>
        <p:spPr bwMode="auto">
          <a:xfrm>
            <a:off x="6552330" y="891540"/>
            <a:ext cx="5639670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164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>
            <a:extLst>
              <a:ext uri="{FF2B5EF4-FFF2-40B4-BE49-F238E27FC236}">
                <a16:creationId xmlns:a16="http://schemas.microsoft.com/office/drawing/2014/main" id="{AD26396C-38E8-49BD-99F4-862564D03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37" y="129210"/>
            <a:ext cx="11822905" cy="1423175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alt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altLang="el-GR" sz="31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ΕΠΙΚΟΙΝΩΝΙΑ ΜΗΤΕΡΩΝ ΜΕ ΣΥΜΠΤΩΜΑΤΑ ΔΕΠ-Υ </a:t>
            </a:r>
            <a:br>
              <a:rPr lang="el-GR" altLang="el-GR" sz="31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altLang="el-GR" sz="31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ΜΕ ΤΑ ΒΡΕΦΗ ΤΟΥΣ</a:t>
            </a:r>
            <a:br>
              <a:rPr lang="en-US" altLang="el-GR" sz="31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l-GR" sz="22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l-GR" sz="22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Karagianni</a:t>
            </a:r>
            <a:r>
              <a:rPr lang="en-US" altLang="el-GR" sz="22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et al.,</a:t>
            </a:r>
            <a:r>
              <a:rPr lang="el-GR" altLang="el-GR" sz="22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2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el-GR" altLang="el-GR" sz="22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altLang="el-GR" sz="31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altLang="el-GR" sz="31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51789D-3896-4DD5-961D-5957FEBF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665" y="1552385"/>
            <a:ext cx="7398816" cy="4571999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Δυσκολεύονται να κατανοήσουν επαρκώς τις εκφράσεις του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βρέφους. </a:t>
            </a:r>
          </a:p>
          <a:p>
            <a:pPr algn="just">
              <a:lnSpc>
                <a:spcPct val="120000"/>
              </a:lnSpc>
              <a:defRPr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Δεν ανταποκρίνονται επαρκώς στα καλέσματα του βρέφους.</a:t>
            </a:r>
          </a:p>
          <a:p>
            <a:pPr algn="just">
              <a:lnSpc>
                <a:spcPct val="120000"/>
              </a:lnSpc>
              <a:defRPr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Είναι λιγότερο ικανοποιημένες από το </a:t>
            </a:r>
            <a:r>
              <a:rPr lang="el-GR" sz="2600" dirty="0" err="1">
                <a:ea typeface="Tahoma" panose="020B0604030504040204" pitchFamily="34" charset="0"/>
                <a:cs typeface="Tahoma" panose="020B0604030504040204" pitchFamily="34" charset="0"/>
              </a:rPr>
              <a:t>γονεϊκό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τους ρόλο.</a:t>
            </a:r>
          </a:p>
          <a:p>
            <a:pPr algn="just">
              <a:lnSpc>
                <a:spcPct val="120000"/>
              </a:lnSpc>
              <a:defRPr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Χαρακτηρίζουν τα βρέφη τους ως περισσότερο «δύσκολα». </a:t>
            </a:r>
          </a:p>
          <a:p>
            <a:pPr algn="just">
              <a:lnSpc>
                <a:spcPct val="120000"/>
              </a:lnSpc>
              <a:defRPr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Δρουν παρορμητικά και δεν εναρμονίζονται με το ρυθμό και το αντικείμενο ενδιαφέροντος του βρέφους.</a:t>
            </a:r>
          </a:p>
          <a:p>
            <a:pPr algn="just">
              <a:lnSpc>
                <a:spcPct val="120000"/>
              </a:lnSpc>
              <a:defRPr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Συγχρονίζονται για μικρότερο διάστημα με τα βρέφη τους.</a:t>
            </a:r>
          </a:p>
          <a:p>
            <a:pPr algn="just">
              <a:lnSpc>
                <a:spcPct val="120000"/>
              </a:lnSpc>
              <a:defRPr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Στις δυάδες αυτές παρατηρούνται συντομότερα επεισόδια πρωτογενούς και δευτερογενούς </a:t>
            </a:r>
            <a:r>
              <a:rPr lang="el-GR" sz="2600" dirty="0" err="1">
                <a:ea typeface="Tahoma" panose="020B0604030504040204" pitchFamily="34" charset="0"/>
                <a:cs typeface="Tahoma" panose="020B0604030504040204" pitchFamily="34" charset="0"/>
              </a:rPr>
              <a:t>διυποκειμενικότητας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20000"/>
              </a:lnSpc>
              <a:defRPr/>
            </a:pPr>
            <a:endParaRPr lang="el-GR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el-GR" sz="2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  <a:defRPr/>
            </a:pPr>
            <a:endParaRPr lang="el-GR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  <a:defRPr/>
            </a:pPr>
            <a:endParaRPr lang="el-GR" sz="2400" dirty="0"/>
          </a:p>
          <a:p>
            <a:pPr marL="0" indent="0">
              <a:buNone/>
              <a:defRPr/>
            </a:pPr>
            <a:endParaRPr lang="el-GR" sz="1300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7EAFA6D9-B591-45CC-81C7-9CF4E43E3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915835"/>
              </p:ext>
            </p:extLst>
          </p:nvPr>
        </p:nvGraphicFramePr>
        <p:xfrm>
          <a:off x="297151" y="1552385"/>
          <a:ext cx="4116953" cy="23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3257A76D-AD17-4FD0-9D57-DFE23D3F5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321714"/>
              </p:ext>
            </p:extLst>
          </p:nvPr>
        </p:nvGraphicFramePr>
        <p:xfrm>
          <a:off x="297151" y="4033665"/>
          <a:ext cx="4116953" cy="241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222BCC-17EA-48BC-B95D-FA183B68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1995142"/>
            <a:ext cx="11635408" cy="1056171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ΝΟΗΤΙΚΗ ΑΝΑΠΗΡΙΑ</a:t>
            </a:r>
          </a:p>
        </p:txBody>
      </p:sp>
    </p:spTree>
    <p:extLst>
      <p:ext uri="{BB962C8B-B14F-4D97-AF65-F5344CB8AC3E}">
        <p14:creationId xmlns:p14="http://schemas.microsoft.com/office/powerpoint/2010/main" val="15881148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>
            <a:extLst>
              <a:ext uri="{FF2B5EF4-FFF2-40B4-BE49-F238E27FC236}">
                <a16:creationId xmlns:a16="http://schemas.microsoft.com/office/drawing/2014/main" id="{8141A00B-1411-4455-B8F5-08692E85D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942" y="135041"/>
            <a:ext cx="11933101" cy="658791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el-GR" altLang="el-GR" b="1" dirty="0">
                <a:solidFill>
                  <a:srgbClr val="0000CC"/>
                </a:solidFill>
              </a:rPr>
              <a:t>ΙΣΤΟΡΙΚΗ ΑΝΑΔΡΟΜΗ</a:t>
            </a:r>
            <a:endParaRPr lang="el-GR" altLang="el-GR" dirty="0">
              <a:solidFill>
                <a:srgbClr val="0000CC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Ιδιωτεία, </a:t>
            </a:r>
            <a:r>
              <a:rPr lang="en-US" altLang="el-GR" dirty="0" err="1"/>
              <a:t>Esquirol</a:t>
            </a:r>
            <a:r>
              <a:rPr lang="en-US" altLang="el-GR" dirty="0"/>
              <a:t>, </a:t>
            </a:r>
            <a:r>
              <a:rPr lang="el-GR" altLang="el-GR" dirty="0"/>
              <a:t>αρχές 19ου αι.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Νοητική ανεπάρκεια, ΗΠΑ, αρχές 20ου αι.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Νοητική υστέρηση των 6 ωρών, Αμερικανικός Σύλλογος για τη Νοητική Υστέρηση (1876), τέλη ’50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l-GR" dirty="0"/>
              <a:t>“</a:t>
            </a:r>
            <a:r>
              <a:rPr lang="el-GR" altLang="el-GR" dirty="0"/>
              <a:t>Νοητική ανωριμότητα</a:t>
            </a:r>
            <a:r>
              <a:rPr lang="en-US" altLang="el-GR" dirty="0"/>
              <a:t>”</a:t>
            </a:r>
            <a:r>
              <a:rPr lang="el-GR" altLang="el-GR" dirty="0"/>
              <a:t>  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el-GR" altLang="el-GR" b="1" dirty="0">
                <a:solidFill>
                  <a:srgbClr val="0000CC"/>
                </a:solidFill>
              </a:rPr>
              <a:t>ΔΙΑΓΝΩΣΤΙΚΑ ΚΡΙΤΗΡΙΑ (</a:t>
            </a:r>
            <a:r>
              <a:rPr lang="en-US" altLang="el-GR" b="1" dirty="0">
                <a:solidFill>
                  <a:srgbClr val="0000CC"/>
                </a:solidFill>
              </a:rPr>
              <a:t>DSM-5)</a:t>
            </a:r>
            <a:endParaRPr lang="el-GR" altLang="el-GR" b="1" dirty="0">
              <a:solidFill>
                <a:srgbClr val="0000CC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Νοητική λειτουργικότητα χαμηλότερη του φυσιολογικού &lt;70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Μειωμένη ικανότητα προσαρμογής: επικοινωνία, αυτοεξυπηρέτηση, υγεία &amp; ασφάλεια, αυτονομία, σχολικές δεξιότητες, εργασία, αναψυχή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Έναρξη πριν την ηλικία των 18 ετών   </a:t>
            </a:r>
            <a:endParaRPr lang="en-US" altLang="el-GR" dirty="0"/>
          </a:p>
          <a:p>
            <a:pPr algn="just" eaLnBrk="1" hangingPunct="1">
              <a:lnSpc>
                <a:spcPct val="110000"/>
              </a:lnSpc>
              <a:buFontTx/>
              <a:buNone/>
              <a:defRPr/>
            </a:pPr>
            <a:r>
              <a:rPr lang="el-GR" altLang="el-GR" b="1" dirty="0">
                <a:solidFill>
                  <a:srgbClr val="0000CC"/>
                </a:solidFill>
              </a:rPr>
              <a:t>ΕΠΙΔΗΜΙΟΛΟΓΙΑ: </a:t>
            </a:r>
            <a:r>
              <a:rPr lang="el-GR" altLang="el-GR" dirty="0"/>
              <a:t>1 – 3%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altLang="el-GR" b="1" dirty="0">
                <a:solidFill>
                  <a:srgbClr val="0000CC"/>
                </a:solidFill>
              </a:rPr>
              <a:t>ΑΙΤΙΟΛΟΓΙΑ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Περιβαλλοντική αποστέρηση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Γενετικές ανωμαλίες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dirty="0"/>
              <a:t>Εγκεφαλικές βλάβες προκαλούμενες από τοξίνωση: κατάχρηση αλκοόλ και ουσιών από τη μητέρα, ερυθρά, τοξικές ουσίες, προβλήματα κατά τον τοκετό.  </a:t>
            </a:r>
            <a:r>
              <a:rPr lang="el-GR" altLang="el-GR" b="1" dirty="0"/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algn="just" eaLnBrk="1" hangingPunct="1">
              <a:buNone/>
            </a:pPr>
            <a:endParaRPr lang="el-GR" altLang="el-GR" sz="22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55695627-A7C8-4ADB-94F6-91307A686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016" y="384728"/>
            <a:ext cx="11682758" cy="624467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dirty="0">
                <a:solidFill>
                  <a:srgbClr val="0000CC"/>
                </a:solidFill>
              </a:rPr>
              <a:t>ΒΑΘΜΟΙ ΣΟΒΑΡΟΤΗΤΑΣ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altLang="el-GR" sz="2400" b="1" dirty="0">
                <a:solidFill>
                  <a:srgbClr val="CC00CC"/>
                </a:solidFill>
              </a:rPr>
              <a:t>Ήπια</a:t>
            </a:r>
            <a:r>
              <a:rPr lang="el-GR" altLang="el-GR" sz="2400" b="1" dirty="0"/>
              <a:t> (85%)</a:t>
            </a:r>
            <a:r>
              <a:rPr lang="el-GR" altLang="el-GR" sz="2400" dirty="0"/>
              <a:t>: επαρκείς κοινωνικές δεξιότητες, σχολικές γνώσεις μέχρι ΣΤ’ δημοτικού, εργασία με ελάχιστη υποστήριξη, δυσκολίες σε </a:t>
            </a:r>
            <a:r>
              <a:rPr lang="el-GR" altLang="el-GR" sz="2400" dirty="0" err="1"/>
              <a:t>αγχογόνες</a:t>
            </a:r>
            <a:r>
              <a:rPr lang="el-GR" altLang="el-GR" sz="2400" dirty="0"/>
              <a:t> συνθήκες.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altLang="el-GR" sz="2400" b="1" dirty="0">
                <a:solidFill>
                  <a:srgbClr val="CC00CC"/>
                </a:solidFill>
              </a:rPr>
              <a:t>Μέτρια</a:t>
            </a:r>
            <a:r>
              <a:rPr lang="el-GR" altLang="el-GR" sz="2400" b="1" dirty="0"/>
              <a:t> (10%)</a:t>
            </a:r>
            <a:r>
              <a:rPr lang="el-GR" altLang="el-GR" sz="2400" dirty="0"/>
              <a:t>: λειτουργικότητα σε αυστηρά δομημένες συνθήκες, διαρκής εκπαίδευση για κοινωνικές δεξιότητες, γνώσεις μέχρι Β’ δημοτικού.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altLang="el-GR" sz="2400" b="1" dirty="0">
                <a:solidFill>
                  <a:srgbClr val="CC00CC"/>
                </a:solidFill>
              </a:rPr>
              <a:t>Βαριά</a:t>
            </a:r>
            <a:r>
              <a:rPr lang="el-GR" altLang="el-GR" sz="2400" b="1" dirty="0"/>
              <a:t> (3%)</a:t>
            </a:r>
            <a:r>
              <a:rPr lang="el-GR" altLang="el-GR" sz="2400" dirty="0"/>
              <a:t>: δεξιότητες προσχολικής εκπαίδευσης, πολύ περιορισμένη γλωσσική ανάπτυξη, διαβίωση σε προστατευμένα περιβάλλοντα.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altLang="el-GR" sz="2400" b="1" dirty="0">
                <a:solidFill>
                  <a:srgbClr val="CC00CC"/>
                </a:solidFill>
              </a:rPr>
              <a:t>Βαρύτατη</a:t>
            </a:r>
            <a:r>
              <a:rPr lang="el-GR" altLang="el-GR" sz="2400" b="1" dirty="0"/>
              <a:t> (2%)</a:t>
            </a:r>
            <a:r>
              <a:rPr lang="el-GR" altLang="el-GR" sz="2400" dirty="0"/>
              <a:t>: επικοινωνούν μέσω βοηθητικών συστημάτων, διαρκής φροντίδα και παρακολούθηση.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l-GR" altLang="el-GR" sz="22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l-GR" alt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76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C2DCDC3-0B9B-4B8A-B958-E9F65735E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4" r="7143" b="-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EC3C8D-88B3-4E6E-B823-9670031B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651" y="129153"/>
            <a:ext cx="7369030" cy="6286638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«Η πινακίδα η δύσμοιρη [...] μένει στου κρεβατιού το πόδι. Δε θέλει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ούτε να τη βλέπει</a:t>
            </a:r>
            <a:r>
              <a:rPr lang="en-US" sz="3800" i="1" dirty="0">
                <a:cs typeface="Times New Roman" pitchFamily="18" charset="0"/>
              </a:rPr>
              <a:t>,</a:t>
            </a:r>
            <a:r>
              <a:rPr lang="el-GR" sz="3800" i="1" dirty="0">
                <a:cs typeface="Times New Roman" pitchFamily="18" charset="0"/>
              </a:rPr>
              <a:t> σα Χάρο την κοιτάζει. Κι αν κάποτε γράψει κάτι</a:t>
            </a:r>
            <a:r>
              <a:rPr lang="en-US" sz="3800" i="1" dirty="0">
                <a:cs typeface="Times New Roman" pitchFamily="18" charset="0"/>
              </a:rPr>
              <a:t>,</a:t>
            </a:r>
            <a:endParaRPr lang="el-GR" sz="3800" i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καθόλου δεν είναι ωραίο... (άσε που) ξύνει όλο το κερί! Ούτε τη συλλαβή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«Α» δε ξέρει να Διαβάσει</a:t>
            </a:r>
            <a:r>
              <a:rPr lang="en-US" sz="3800" i="1" dirty="0">
                <a:cs typeface="Times New Roman" pitchFamily="18" charset="0"/>
              </a:rPr>
              <a:t>,</a:t>
            </a:r>
            <a:r>
              <a:rPr lang="el-GR" sz="3800" i="1" dirty="0">
                <a:cs typeface="Times New Roman" pitchFamily="18" charset="0"/>
              </a:rPr>
              <a:t> αν κάποιος πέντε φορές δεν του την φωνάξει.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Προχθές ο πατέρας τη λέξη ‘</a:t>
            </a:r>
            <a:r>
              <a:rPr lang="el-GR" sz="3800" i="1" dirty="0" err="1">
                <a:cs typeface="Times New Roman" pitchFamily="18" charset="0"/>
              </a:rPr>
              <a:t>Μάρωνα</a:t>
            </a:r>
            <a:r>
              <a:rPr lang="el-GR" sz="3800" i="1" dirty="0">
                <a:cs typeface="Times New Roman" pitchFamily="18" charset="0"/>
              </a:rPr>
              <a:t>’ του μάθαινε, ο καλός σου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‘Σίμωνα’ τη διάβασε. Αν πάλι θελήσουμε πιότερο να τον επιπλήξουμε,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τρεις μέρες λησμονά να διασκελίσει το κατώφλι του σπιτιού. ΄</a:t>
            </a:r>
            <a:r>
              <a:rPr lang="el-GR" sz="3800" i="1" dirty="0" err="1">
                <a:cs typeface="Times New Roman" pitchFamily="18" charset="0"/>
              </a:rPr>
              <a:t>Οσο</a:t>
            </a:r>
            <a:r>
              <a:rPr lang="el-GR" sz="3800" i="1" dirty="0">
                <a:cs typeface="Times New Roman" pitchFamily="18" charset="0"/>
              </a:rPr>
              <a:t> για τις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έβδομες και εικοστές του μήνα (αργίες), αυτές τις ξέρει καλύτερα από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Τους αστρονόμους. Κι όταν οι πικρές τριάντα του μηνός Απαιτούν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δίδακτρα, κλαίω με μαύρο δάκρυ [...] έτσι είπα τον εαυτό μου άμυαλο,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που δεν τον μαθαίνω να βόσκει γαϊδάρους, παρά να τον διδάσκω</a:t>
            </a:r>
            <a:endParaRPr lang="en-US" sz="3800" i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γράμματα. Δείρε τον, </a:t>
            </a:r>
            <a:r>
              <a:rPr lang="el-GR" sz="3800" i="1" dirty="0" err="1">
                <a:cs typeface="Times New Roman" pitchFamily="18" charset="0"/>
              </a:rPr>
              <a:t>Λαμπρίσκε</a:t>
            </a:r>
            <a:r>
              <a:rPr lang="el-GR" sz="3800" i="1" dirty="0">
                <a:cs typeface="Times New Roman" pitchFamily="18" charset="0"/>
              </a:rPr>
              <a:t>, ώσπου να δύσει ο ήλιος [...] Όταν στο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Σπίτι πάω... θα τον φέρω πίσω, να τον βλέπουν να πηδά με δεμένα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l-GR" sz="3800" i="1" dirty="0">
                <a:cs typeface="Times New Roman" pitchFamily="18" charset="0"/>
              </a:rPr>
              <a:t>πόδια οι θεές Μούσες που μίσησε». </a:t>
            </a:r>
          </a:p>
          <a:p>
            <a:pPr>
              <a:buFont typeface="Wingdings" pitchFamily="2" charset="2"/>
              <a:buNone/>
              <a:defRPr/>
            </a:pPr>
            <a:endParaRPr lang="el-GR" sz="2400" i="1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l-GR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l-GR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l-GR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l-GR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l-GR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l-GR" sz="5100" b="1" dirty="0">
                <a:solidFill>
                  <a:srgbClr val="C00000"/>
                </a:solidFill>
                <a:cs typeface="Times New Roman" pitchFamily="18" charset="0"/>
              </a:rPr>
              <a:t>Ηρώνδας, Μίμος «Διδάσκαλος», 3</a:t>
            </a:r>
            <a:r>
              <a:rPr lang="el-GR" sz="5100" b="1" baseline="30000" dirty="0">
                <a:solidFill>
                  <a:srgbClr val="C00000"/>
                </a:solidFill>
                <a:cs typeface="Times New Roman" pitchFamily="18" charset="0"/>
              </a:rPr>
              <a:t>ος</a:t>
            </a:r>
            <a:r>
              <a:rPr lang="el-GR" sz="5100" b="1" dirty="0">
                <a:solidFill>
                  <a:srgbClr val="C00000"/>
                </a:solidFill>
                <a:cs typeface="Times New Roman" pitchFamily="18" charset="0"/>
              </a:rPr>
              <a:t>  αι. π.Χ.  </a:t>
            </a:r>
            <a:endParaRPr lang="el-GR" sz="51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defRPr/>
            </a:pPr>
            <a:endParaRPr lang="el-GR" sz="1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CCFF"/>
                </a:solidFill>
                <a:ea typeface="+mj-ea"/>
                <a:cs typeface="+mj-cs"/>
              </a:rPr>
              <a:t>Τρισωμί</a:t>
            </a:r>
            <a:r>
              <a:rPr lang="en-US" sz="3200" b="1" dirty="0">
                <a:solidFill>
                  <a:srgbClr val="FFCCFF"/>
                </a:solidFill>
                <a:ea typeface="+mj-ea"/>
                <a:cs typeface="+mj-cs"/>
              </a:rPr>
              <a:t>α 21 ή σύνδρομο Down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881" y="2426818"/>
            <a:ext cx="5415357" cy="4222460"/>
          </a:xfrm>
          <a:prstGeom prst="rect">
            <a:avLst/>
          </a:prstGeom>
          <a:noFill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F2D211C0-C5B3-4378-9C8B-EACD64D9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758" y="2426818"/>
            <a:ext cx="5455917" cy="4311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 err="1">
                <a:solidFill>
                  <a:srgbClr val="CCFFFF"/>
                </a:solidFill>
                <a:latin typeface="+mn-lt"/>
              </a:rPr>
              <a:t>Σύνδρομο</a:t>
            </a:r>
            <a:r>
              <a:rPr lang="en-US" sz="3200" b="1" dirty="0">
                <a:solidFill>
                  <a:srgbClr val="CCFFFF"/>
                </a:solidFill>
                <a:latin typeface="+mn-lt"/>
              </a:rPr>
              <a:t> Williams</a:t>
            </a:r>
          </a:p>
        </p:txBody>
      </p:sp>
      <p:pic>
        <p:nvPicPr>
          <p:cNvPr id="74760" name="Picture 8" descr="poster-child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188" y="307731"/>
            <a:ext cx="3337313" cy="3997637"/>
          </a:xfrm>
          <a:prstGeom prst="rect">
            <a:avLst/>
          </a:prstGeom>
          <a:noFill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69EFAE8-06BA-4532-B427-E774497C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058" y="477749"/>
            <a:ext cx="3853528" cy="3140662"/>
          </a:xfrm>
          <a:prstGeom prst="rect">
            <a:avLst/>
          </a:prstGeom>
          <a:noFill/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7" name="Picture 5" descr="williams_syndrome_origina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829869" y="330045"/>
            <a:ext cx="2663628" cy="3997637"/>
          </a:xfrm>
          <a:prstGeom prst="rect">
            <a:avLst/>
          </a:prstGeom>
          <a:noFill/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678" y="250895"/>
            <a:ext cx="5573505" cy="5523740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rgbClr val="66006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l-GR" sz="2200" dirty="0"/>
              <a:t>Ελαφρά έως μέτρια νοητική αναπηρία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Ελλείμματα στην εργαζόμενη μνήμη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Προβλήματα προσοχής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Προβλήματα στην </a:t>
            </a:r>
            <a:r>
              <a:rPr lang="el-GR" sz="2200" dirty="0" err="1"/>
              <a:t>οπτικο</a:t>
            </a:r>
            <a:r>
              <a:rPr lang="el-GR" sz="2200" dirty="0"/>
              <a:t>-χωρική οργάνωση 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Απόσυρση 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Προβλήματα αποδοχής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Επιμονή στις απαιτήσεις 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Σχετικά καλή προσαρμοστικότητα</a:t>
            </a:r>
          </a:p>
          <a:p>
            <a:endParaRPr lang="el-GR" sz="2400" dirty="0">
              <a:latin typeface="Times New Roman" pitchFamily="18" charset="0"/>
            </a:endParaRPr>
          </a:p>
          <a:p>
            <a:endParaRPr lang="el-GR" sz="2400" dirty="0">
              <a:latin typeface="Times New Roman" pitchFamily="18" charset="0"/>
            </a:endParaRPr>
          </a:p>
          <a:p>
            <a:endParaRPr lang="el-GR" sz="2400" dirty="0">
              <a:latin typeface="Times New Roman" pitchFamily="18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18668" y="250895"/>
            <a:ext cx="6373331" cy="5523740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rgbClr val="66006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el-G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l-GR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l-GR" sz="2400" dirty="0"/>
              <a:t>Ελαφρά έως μέτρια νοητική αναπηρία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Πολύ καλή λεκτική μνήμη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Σοβαρότερα προβλήματα προσοχής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Σοβαρά προβλήματα στην </a:t>
            </a:r>
            <a:r>
              <a:rPr lang="el-GR" sz="2400" dirty="0" err="1"/>
              <a:t>οπτικο</a:t>
            </a:r>
            <a:r>
              <a:rPr lang="el-GR" sz="2400" dirty="0"/>
              <a:t>-χωρική οργάνωση 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Απόσυρση 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Προβλήματα αποδοχής 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Επιμονή στις απαιτήσεις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Σοβαρά προβλήματα προσαρμοστικότητας 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Περισσότερα συναισθηματικά προβλήματα, άγχος και κατάθλιψη</a:t>
            </a:r>
          </a:p>
          <a:p>
            <a:endParaRPr lang="el-GR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678" y="250895"/>
            <a:ext cx="5573505" cy="5523740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rgbClr val="66006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2400" dirty="0">
              <a:latin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l-GR" sz="2400" dirty="0"/>
              <a:t>Σοβαρά προβλήματα άρθρωσης</a:t>
            </a:r>
          </a:p>
          <a:p>
            <a:pPr algn="just">
              <a:lnSpc>
                <a:spcPct val="100000"/>
              </a:lnSpc>
            </a:pPr>
            <a:r>
              <a:rPr lang="el-GR" sz="2400" dirty="0"/>
              <a:t>Φτωχό λεξιλόγιο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400" dirty="0"/>
          </a:p>
          <a:p>
            <a:pPr algn="just">
              <a:lnSpc>
                <a:spcPct val="100000"/>
              </a:lnSpc>
            </a:pPr>
            <a:r>
              <a:rPr lang="el-GR" sz="2400" dirty="0"/>
              <a:t>Σύντομες και απλές προτάσεις </a:t>
            </a:r>
          </a:p>
          <a:p>
            <a:pPr algn="just">
              <a:lnSpc>
                <a:spcPct val="100000"/>
              </a:lnSpc>
            </a:pPr>
            <a:r>
              <a:rPr lang="el-GR" sz="2400" dirty="0"/>
              <a:t>Προβλήματα στην κατανόηση της γραμματικής (π.χ. γένη, χρόνοι ρημάτων, αριθμοί) </a:t>
            </a:r>
          </a:p>
          <a:p>
            <a:pPr algn="just">
              <a:lnSpc>
                <a:spcPct val="100000"/>
              </a:lnSpc>
            </a:pPr>
            <a:r>
              <a:rPr lang="el-GR" sz="2400" dirty="0"/>
              <a:t>Σχετικά καλή ικανότητα για διάλογο (απαντήσεις σχετικές με το θέμα) </a:t>
            </a:r>
          </a:p>
          <a:p>
            <a:endParaRPr lang="el-GR" sz="2400" dirty="0">
              <a:latin typeface="Times New Roman" pitchFamily="18" charset="0"/>
            </a:endParaRPr>
          </a:p>
          <a:p>
            <a:endParaRPr lang="el-GR" sz="2400" dirty="0">
              <a:latin typeface="Times New Roman" pitchFamily="18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54758" y="250895"/>
            <a:ext cx="6437242" cy="5523740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rgbClr val="66006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l-GR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l-GR" sz="2400" dirty="0"/>
              <a:t>Σχετικά καθαρή άρθρωση 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Λεξιλόγιο ανάλογο με των ΤΑ παιδιών – χρήση ασυνήθιστων λέξεων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 Περίπλοκες προτάσεις </a:t>
            </a:r>
          </a:p>
          <a:p>
            <a:pPr>
              <a:lnSpc>
                <a:spcPct val="100000"/>
              </a:lnSpc>
            </a:pPr>
            <a:endParaRPr lang="el-GR" sz="2400" dirty="0"/>
          </a:p>
          <a:p>
            <a:pPr>
              <a:lnSpc>
                <a:spcPct val="100000"/>
              </a:lnSpc>
            </a:pPr>
            <a:r>
              <a:rPr lang="el-GR" sz="2400" dirty="0"/>
              <a:t>Προβλήματα στην κατανόηση της γραμματικής</a:t>
            </a:r>
          </a:p>
          <a:p>
            <a:pPr>
              <a:lnSpc>
                <a:spcPct val="100000"/>
              </a:lnSpc>
            </a:pPr>
            <a:endParaRPr lang="el-GR" sz="2400" dirty="0"/>
          </a:p>
          <a:p>
            <a:pPr>
              <a:lnSpc>
                <a:spcPct val="100000"/>
              </a:lnSpc>
            </a:pPr>
            <a:r>
              <a:rPr lang="el-GR" sz="2400" dirty="0"/>
              <a:t>Συχνά οι απαντήσεις είναι άσχετες με το θέμα, χρήση στερεοτυπικών εκφράσεων  </a:t>
            </a:r>
          </a:p>
          <a:p>
            <a:pPr marL="0" indent="0">
              <a:buNone/>
            </a:pPr>
            <a:endParaRPr lang="el-G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832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51F03BCE-7F34-493E-A9A4-870C90576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1" y="1056266"/>
            <a:ext cx="5818571" cy="509605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l-GR" sz="2400" dirty="0">
                <a:effectLst/>
              </a:rPr>
              <a:t>Τα κοινωνικά και γνωστικά προβλήματα των συνδρόμων είναι σε σημαντικό βαθμό γενετικά καθορισμένα. </a:t>
            </a:r>
          </a:p>
          <a:p>
            <a:pPr algn="just">
              <a:lnSpc>
                <a:spcPct val="100000"/>
              </a:lnSpc>
            </a:pPr>
            <a:endParaRPr lang="el-GR" sz="2400" dirty="0">
              <a:effectLst/>
            </a:endParaRPr>
          </a:p>
          <a:p>
            <a:pPr algn="just">
              <a:lnSpc>
                <a:spcPct val="100000"/>
              </a:lnSpc>
            </a:pPr>
            <a:r>
              <a:rPr lang="el-GR" sz="2400" dirty="0">
                <a:effectLst/>
              </a:rPr>
              <a:t>Ωστόσο, οι αντιδράσεις των μητέρων στα προβλήματα αυτά εξαρτώνται σε μεγάλο βαθμό από τις </a:t>
            </a:r>
            <a:r>
              <a:rPr lang="el-GR" sz="2400" b="1" dirty="0">
                <a:solidFill>
                  <a:srgbClr val="C00000"/>
                </a:solidFill>
                <a:effectLst/>
              </a:rPr>
              <a:t>αντιλήψεις τους για τη συμπεριφορά των παιδιών</a:t>
            </a:r>
            <a:r>
              <a:rPr lang="el-GR" sz="2400" dirty="0">
                <a:effectLst/>
              </a:rPr>
              <a:t>.</a:t>
            </a:r>
          </a:p>
          <a:p>
            <a:endParaRPr lang="el-GR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C955067-B845-4F24-8172-B306EFF438E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4691543"/>
              </p:ext>
            </p:extLst>
          </p:nvPr>
        </p:nvGraphicFramePr>
        <p:xfrm>
          <a:off x="6033856" y="1056266"/>
          <a:ext cx="6019798" cy="397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3" imgW="8229680" imgH="4524292" progId="MSGraph.Chart.8">
                  <p:embed followColorScheme="full"/>
                </p:oleObj>
              </mc:Choice>
              <mc:Fallback>
                <p:oleObj name="Chart" r:id="rId3" imgW="8229680" imgH="4524292" progId="MSGraph.Chart.8">
                  <p:embed followColorScheme="full"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D24338FD-B38A-4902-8BFF-01EF1F4D7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856" y="1056266"/>
                        <a:ext cx="6019798" cy="3972933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4D8845-9A0C-4645-B93A-06807130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86"/>
            <a:ext cx="6913348" cy="834089"/>
          </a:xfrm>
        </p:spPr>
        <p:txBody>
          <a:bodyPr anchor="b">
            <a:no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ΠΡΩΙΜΕΣ ΑΛΛΗΛΕΠΙΔΡΑΣΕΙΣ ΒΡΕΦΩΝ ΜΕ Σ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D</a:t>
            </a:r>
            <a:endParaRPr lang="el-GR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894988-57E5-414A-8248-973416FA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20" y="1208604"/>
            <a:ext cx="6042009" cy="5521980"/>
          </a:xfrm>
        </p:spPr>
        <p:txBody>
          <a:bodyPr>
            <a:normAutofit/>
          </a:bodyPr>
          <a:lstStyle/>
          <a:p>
            <a:pPr algn="just"/>
            <a:r>
              <a:rPr lang="el-GR" sz="2400" dirty="0"/>
              <a:t>Προτιμούν τη ΔΜΟ παρά την ομιλία που απευθύνεται σε ενήλικες.</a:t>
            </a:r>
          </a:p>
          <a:p>
            <a:pPr algn="just"/>
            <a:r>
              <a:rPr lang="el-GR" sz="2400" dirty="0"/>
              <a:t>Προτιμούν τα βρεφικά τραγούδια σε σύγκριση με άλλη μουσική. </a:t>
            </a:r>
            <a:endParaRPr lang="en-US" sz="2400" dirty="0"/>
          </a:p>
          <a:p>
            <a:pPr algn="just"/>
            <a:r>
              <a:rPr lang="el-GR" sz="2400" dirty="0"/>
              <a:t>Παράγουν λιγότερες </a:t>
            </a:r>
            <a:r>
              <a:rPr lang="el-GR" sz="2400" dirty="0" err="1"/>
              <a:t>φωνοποιήσεις</a:t>
            </a:r>
            <a:r>
              <a:rPr lang="el-GR" sz="2400" dirty="0"/>
              <a:t> και εκφράσεις του προσώπου στη </a:t>
            </a:r>
            <a:r>
              <a:rPr lang="el-GR" sz="2400" dirty="0" err="1"/>
              <a:t>ΣμΞ</a:t>
            </a:r>
            <a:r>
              <a:rPr lang="en-US" sz="2400" dirty="0"/>
              <a:t> </a:t>
            </a:r>
            <a:r>
              <a:rPr lang="el-GR" sz="2400" dirty="0"/>
              <a:t>σε σύγκριση με τα τυπικά αναπτυσσόμενα παιδιά. </a:t>
            </a:r>
          </a:p>
          <a:p>
            <a:pPr algn="just"/>
            <a:r>
              <a:rPr lang="el-GR" sz="2400" dirty="0"/>
              <a:t>Αναλαμβάνουν λιγότερες πρωτοβουλίες για αλληλεπίδραση. </a:t>
            </a:r>
          </a:p>
          <a:p>
            <a:pPr algn="just"/>
            <a:r>
              <a:rPr lang="el-GR" sz="2400" dirty="0"/>
              <a:t>Περισσότερες αλληλοεπικαλύψεις κατά την επικοινωνία με την μητέρα</a:t>
            </a:r>
            <a:r>
              <a:rPr lang="en-US" sz="2400" dirty="0"/>
              <a:t>  </a:t>
            </a:r>
            <a:endParaRPr lang="el-GR" sz="2400" dirty="0"/>
          </a:p>
          <a:p>
            <a:pPr algn="just"/>
            <a:r>
              <a:rPr lang="el-GR" sz="2400" dirty="0"/>
              <a:t>Λιγότερες συμπεριφορές ΑΣΠ</a:t>
            </a:r>
            <a:r>
              <a:rPr lang="en-US" sz="2400" dirty="0"/>
              <a:t> </a:t>
            </a:r>
            <a:endParaRPr lang="el-GR" sz="2400" dirty="0"/>
          </a:p>
        </p:txBody>
      </p:sp>
      <p:pic>
        <p:nvPicPr>
          <p:cNvPr id="1028" name="Picture 4" descr="For New Parents | Down's Syndrome Association">
            <a:extLst>
              <a:ext uri="{FF2B5EF4-FFF2-40B4-BE49-F238E27FC236}">
                <a16:creationId xmlns:a16="http://schemas.microsoft.com/office/drawing/2014/main" id="{77D5CBF0-2A41-46DA-A175-67FF31AF1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ah is “Down” With Nordstrom (With images) | Down syndrome baby ...">
            <a:extLst>
              <a:ext uri="{FF2B5EF4-FFF2-40B4-BE49-F238E27FC236}">
                <a16:creationId xmlns:a16="http://schemas.microsoft.com/office/drawing/2014/main" id="{93E3BBFB-2095-493C-8446-754F4369E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0" b="35687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525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06CBBA-EFD6-4F55-B25F-92FDE45D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9" y="178750"/>
            <a:ext cx="5609220" cy="1043409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ΠΡΩΙΜΕΣ ΑΛΛΗΛΕΠΙΔΡΑΣΕΙΣ ΒΡΕΦΩΝ ΜΕ Σ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D</a:t>
            </a:r>
            <a:endParaRPr lang="el-G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482042-5894-49F4-AAAD-7494B2D7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19" y="1615475"/>
            <a:ext cx="5196589" cy="2754086"/>
          </a:xfrm>
        </p:spPr>
        <p:txBody>
          <a:bodyPr anchor="t">
            <a:normAutofit/>
          </a:bodyPr>
          <a:lstStyle/>
          <a:p>
            <a:pPr algn="just"/>
            <a:r>
              <a:rPr lang="el-GR" sz="2400" dirty="0"/>
              <a:t>Φωνητικές εκφράσεις βρεφών με Σ</a:t>
            </a:r>
            <a:r>
              <a:rPr lang="en-US" sz="2400" dirty="0"/>
              <a:t>D </a:t>
            </a:r>
            <a:r>
              <a:rPr lang="el-GR" sz="2400" dirty="0"/>
              <a:t>σε δύο πειραματικές συνθήκες (</a:t>
            </a:r>
            <a:r>
              <a:rPr lang="en-US" sz="2400" dirty="0"/>
              <a:t>Berger &amp; Cunningham, 1982). </a:t>
            </a:r>
            <a:r>
              <a:rPr lang="el-GR" sz="2400" dirty="0"/>
              <a:t> 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l-GR" sz="2400" dirty="0"/>
              <a:t>Διαφορές στη ΔΜΟ (περισσότερες συναισθηματικές και καταφατικές εκφράσεις). </a:t>
            </a:r>
            <a:endParaRPr lang="en-US" sz="2400" dirty="0"/>
          </a:p>
          <a:p>
            <a:pPr algn="just"/>
            <a:endParaRPr lang="en-US" sz="2400" dirty="0"/>
          </a:p>
          <a:p>
            <a:endParaRPr lang="el-GR" sz="1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EFF007-DE8D-470C-8F37-29A3CCBC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139" y="188733"/>
            <a:ext cx="6457861" cy="4798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46332D-7B28-4BEA-9213-E0B9D0873174}"/>
              </a:ext>
            </a:extLst>
          </p:cNvPr>
          <p:cNvSpPr txBox="1"/>
          <p:nvPr/>
        </p:nvSpPr>
        <p:spPr>
          <a:xfrm>
            <a:off x="124919" y="5838270"/>
            <a:ext cx="11942162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cap="rnd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rgbClr val="0000CC"/>
                </a:solidFill>
              </a:rPr>
              <a:t>Τα βρέφη με Σ</a:t>
            </a:r>
            <a:r>
              <a:rPr lang="en-US" sz="2400" b="1" dirty="0">
                <a:solidFill>
                  <a:srgbClr val="0000CC"/>
                </a:solidFill>
              </a:rPr>
              <a:t>D</a:t>
            </a:r>
            <a:r>
              <a:rPr lang="el-GR" sz="2400" b="1" dirty="0">
                <a:solidFill>
                  <a:srgbClr val="0000CC"/>
                </a:solidFill>
              </a:rPr>
              <a:t> δεν φαίνεται να αντιμετωπίζουν ελλείμματα στο κίνητρο για επικοινωνία καθαυτό αλλά στην εκδήλωσή του λόγω της νοητικής αναπηρίας. 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endParaRPr lang="el-GR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36D52E-2603-4477-AF10-8D609ABD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4" y="1826179"/>
            <a:ext cx="11704982" cy="1125744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660066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ΔΙΑΤΑΡΑΧΗ ΑΓΧΟΥΣ ΑΠΟΧΩΡΙΣΜΟΥ</a:t>
            </a:r>
            <a:br>
              <a:rPr lang="el-G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ΤΡΑΥΛΙΣΜΟΣ </a:t>
            </a:r>
          </a:p>
        </p:txBody>
      </p:sp>
    </p:spTree>
    <p:extLst>
      <p:ext uri="{BB962C8B-B14F-4D97-AF65-F5344CB8AC3E}">
        <p14:creationId xmlns:p14="http://schemas.microsoft.com/office/powerpoint/2010/main" val="25440230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1A0AE8D-D034-4678-A810-5F4D9E53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180" y="95900"/>
            <a:ext cx="7374924" cy="546819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ΔΙΑΤΑΡΑΧΗ ΑΓΧΟΥΣ ΑΠΟΧΩΡΙΣΜΟΥ</a:t>
            </a: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Separation Anxiety Disorder in Children | Vision Psychology Brisbane">
            <a:extLst>
              <a:ext uri="{FF2B5EF4-FFF2-40B4-BE49-F238E27FC236}">
                <a16:creationId xmlns:a16="http://schemas.microsoft.com/office/drawing/2014/main" id="{9F1BF733-1BC6-4BBD-8900-BA16B968E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r="1012" b="1"/>
          <a:stretch/>
        </p:blipFill>
        <p:spPr bwMode="auto">
          <a:xfrm>
            <a:off x="20" y="907231"/>
            <a:ext cx="5000418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CB0C8E-EFDA-448B-A927-ADC526564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536" y="642719"/>
            <a:ext cx="6953568" cy="6119381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</a:rPr>
              <a:t>Οι διαταραχές άγχους χαρακτηρίζονται από ένα σύνθετο μοτίβο κινητικών, υποκειμενικών και φυσιολογικών αντιδράσεων απέναντι σε μια αληθινή ή υποτιθέμενη απειλή (</a:t>
            </a:r>
            <a:r>
              <a:rPr lang="en-US" sz="3300" dirty="0">
                <a:solidFill>
                  <a:srgbClr val="000000"/>
                </a:solidFill>
              </a:rPr>
              <a:t>Lang</a:t>
            </a:r>
            <a:r>
              <a:rPr lang="el-GR" sz="3300" dirty="0">
                <a:solidFill>
                  <a:srgbClr val="000000"/>
                </a:solidFill>
              </a:rPr>
              <a:t>, 1968).</a:t>
            </a:r>
          </a:p>
          <a:p>
            <a:pPr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</a:rPr>
              <a:t>Όλες οι αντιδράσεις φόβου και άγχους επηρεάζονται από μια γνωστική διάσταση, την προσδοκία </a:t>
            </a:r>
            <a:r>
              <a:rPr lang="el-GR" sz="3300" dirty="0" err="1">
                <a:solidFill>
                  <a:srgbClr val="000000"/>
                </a:solidFill>
              </a:rPr>
              <a:t>αυτο</a:t>
            </a:r>
            <a:r>
              <a:rPr lang="el-GR" sz="3300" dirty="0">
                <a:solidFill>
                  <a:srgbClr val="000000"/>
                </a:solidFill>
              </a:rPr>
              <a:t>-αποτελεσματικότητας κατά την αλληλεπίδραση με το αντικείμενο του φόβου (</a:t>
            </a:r>
            <a:r>
              <a:rPr lang="en-US" sz="3300" dirty="0">
                <a:solidFill>
                  <a:srgbClr val="000000"/>
                </a:solidFill>
              </a:rPr>
              <a:t>Bandura, 1977)</a:t>
            </a:r>
            <a:r>
              <a:rPr lang="el-GR" sz="33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a typeface="Courier New" panose="02070309020205020404" pitchFamily="49" charset="0"/>
                <a:cs typeface="Courier New" panose="02070309020205020404" pitchFamily="49" charset="0"/>
              </a:rPr>
              <a:t>Δ</a:t>
            </a: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εν αντιστοιχεί στο αναπτυξιακό επίπεδο του παιδιού. Έναρξη &lt; 18 ετών. </a:t>
            </a:r>
            <a:r>
              <a:rPr lang="el-GR" sz="3300" b="1" i="1" dirty="0">
                <a:solidFill>
                  <a:srgbClr val="000000"/>
                </a:solidFill>
                <a:ea typeface="Courier New" panose="02070309020205020404" pitchFamily="49" charset="0"/>
                <a:cs typeface="Courier New" panose="02070309020205020404" pitchFamily="49" charset="0"/>
              </a:rPr>
              <a:t>Ά</a:t>
            </a:r>
            <a:r>
              <a:rPr lang="el-GR" sz="3300" b="1" i="1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γχος αποχωρισμού με πρώιμη έναρξη &lt; 6 ετών</a:t>
            </a: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</a:rPr>
              <a:t> </a:t>
            </a: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a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κδηλώνεται για παρατεταμένη χρονική περίοδο (</a:t>
            </a:r>
            <a:r>
              <a:rPr lang="el-GR" sz="3300" b="1" i="1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τουλάχιστον 4 εβδομάδες</a:t>
            </a: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). </a:t>
            </a:r>
          </a:p>
          <a:p>
            <a:pPr lvl="0"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Υπερβολική δυσφορία για τις αναμενόμενες συνέπειες του αποχωρισμού·</a:t>
            </a:r>
            <a:endParaRPr lang="el-GR" sz="3300" dirty="0">
              <a:solidFill>
                <a:srgbClr val="000000"/>
              </a:solidFill>
              <a:effectLst/>
              <a:ea typeface="Courier New" panose="02070309020205020404" pitchFamily="49" charset="0"/>
            </a:endParaRPr>
          </a:p>
          <a:p>
            <a:pPr lvl="0"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Υπερβολικός φόβος ότι το άτομο που φροντίζει το παιδί θα πάθει ατύχημα ή κακό·</a:t>
            </a:r>
            <a:endParaRPr lang="el-GR" sz="3300" dirty="0">
              <a:solidFill>
                <a:srgbClr val="000000"/>
              </a:solidFill>
              <a:effectLst/>
              <a:ea typeface="Courier New" panose="02070309020205020404" pitchFamily="49" charset="0"/>
            </a:endParaRPr>
          </a:p>
          <a:p>
            <a:pPr lvl="0"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Υπερβολική ανησυχία ότι κάποιο γεγονός θα προκαλέσει αποχωρισμό στο μέλλον·</a:t>
            </a:r>
            <a:endParaRPr lang="el-GR" sz="3300" dirty="0">
              <a:solidFill>
                <a:srgbClr val="000000"/>
              </a:solidFill>
              <a:effectLst/>
              <a:ea typeface="Courier New" panose="02070309020205020404" pitchFamily="49" charset="0"/>
            </a:endParaRPr>
          </a:p>
          <a:p>
            <a:pPr lvl="0"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Άρνηση σχολείου·</a:t>
            </a:r>
            <a:endParaRPr lang="el-GR" sz="3300" dirty="0">
              <a:solidFill>
                <a:srgbClr val="000000"/>
              </a:solidFill>
              <a:effectLst/>
              <a:ea typeface="Courier New" panose="02070309020205020404" pitchFamily="49" charset="0"/>
            </a:endParaRPr>
          </a:p>
          <a:p>
            <a:pPr lvl="0"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Φόβος του παιδιού να μείνει μόνο, χωρίς το πρόσωπο που το φροντίζει ή τον ενήλικα που το υποκαθιστά·</a:t>
            </a:r>
            <a:endParaRPr lang="el-GR" sz="3300" dirty="0">
              <a:solidFill>
                <a:srgbClr val="000000"/>
              </a:solidFill>
              <a:effectLst/>
              <a:ea typeface="Courier New" panose="02070309020205020404" pitchFamily="49" charset="0"/>
            </a:endParaRPr>
          </a:p>
          <a:p>
            <a:pPr lvl="0"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Απροθυμία να κοιμηθεί μόνο ή να κοιμηθεί εκτός σπιτιού·</a:t>
            </a:r>
            <a:endParaRPr lang="el-GR" sz="3300" dirty="0">
              <a:solidFill>
                <a:srgbClr val="000000"/>
              </a:solidFill>
              <a:effectLst/>
              <a:ea typeface="Courier New" panose="02070309020205020404" pitchFamily="49" charset="0"/>
            </a:endParaRPr>
          </a:p>
          <a:p>
            <a:pPr lvl="0"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Εφιάλτες σχετικοί με τον αποχωρισμό·</a:t>
            </a:r>
            <a:endParaRPr lang="el-GR" sz="3300" dirty="0">
              <a:solidFill>
                <a:srgbClr val="000000"/>
              </a:solidFill>
              <a:effectLst/>
              <a:ea typeface="Courier New" panose="02070309020205020404" pitchFamily="49" charset="0"/>
            </a:endParaRPr>
          </a:p>
          <a:p>
            <a:pPr lvl="0"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Επαναλαμβανόμενες σωματικές ενοχλήσεις (πονοκέφαλοι, στομαχόπονοι)</a:t>
            </a: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</a:rPr>
              <a:t> </a:t>
            </a:r>
          </a:p>
          <a:p>
            <a:pPr algn="just">
              <a:lnSpc>
                <a:spcPct val="120000"/>
              </a:lnSpc>
            </a:pPr>
            <a:r>
              <a:rPr lang="el-GR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Δυσκολία για συμμετοχή σε δραστηριότητες μακριά από το οικογενειακό περιβάλλον. </a:t>
            </a:r>
            <a:r>
              <a:rPr lang="en-US" sz="3300" dirty="0">
                <a:solidFill>
                  <a:srgbClr val="000000"/>
                </a:solidFill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3300" dirty="0">
              <a:solidFill>
                <a:srgbClr val="000000"/>
              </a:solidFill>
            </a:endParaRPr>
          </a:p>
          <a:p>
            <a:endParaRPr lang="el-GR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07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A981C5-E869-4CFB-8BD5-36B38FA06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18" y="256381"/>
            <a:ext cx="5928760" cy="568567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l-GR" dirty="0">
                <a:solidFill>
                  <a:srgbClr val="0000CC"/>
                </a:solidFill>
              </a:rPr>
              <a:t>ΔΙΑΤΑΡΑΧΗ ΑΓΧΟΥΣ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183F096-9CA9-4901-9FB2-617DE3F9C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318" y="984388"/>
            <a:ext cx="5928760" cy="2623515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660066"/>
            </a:solidFill>
          </a:ln>
        </p:spPr>
        <p:txBody>
          <a:bodyPr>
            <a:normAutofit/>
          </a:bodyPr>
          <a:lstStyle/>
          <a:p>
            <a:pPr>
              <a:buClr>
                <a:srgbClr val="660066"/>
              </a:buClr>
            </a:pPr>
            <a:r>
              <a:rPr lang="el-GR" sz="2400" dirty="0"/>
              <a:t>Αγωνία για επικείμενη απειλή</a:t>
            </a:r>
          </a:p>
          <a:p>
            <a:pPr>
              <a:buClr>
                <a:srgbClr val="660066"/>
              </a:buClr>
            </a:pPr>
            <a:r>
              <a:rPr lang="el-GR" sz="2400" dirty="0"/>
              <a:t>Προσπάθεια αποφυγής φοβικού ερεθίσματος</a:t>
            </a:r>
          </a:p>
          <a:p>
            <a:pPr>
              <a:buClr>
                <a:srgbClr val="660066"/>
              </a:buClr>
            </a:pPr>
            <a:r>
              <a:rPr lang="el-GR" sz="2400" dirty="0"/>
              <a:t>Συναισθήματα τρόμου και αμηχανίας</a:t>
            </a:r>
          </a:p>
          <a:p>
            <a:pPr>
              <a:buClr>
                <a:srgbClr val="660066"/>
              </a:buClr>
            </a:pPr>
            <a:r>
              <a:rPr lang="el-GR" sz="2400" dirty="0"/>
              <a:t>Εκδήλωση σωματικών συμπτωμάτων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D70B0A4-95F7-42C3-BCAB-2FDCB75DC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165" y="256381"/>
            <a:ext cx="5622859" cy="568567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l-GR" dirty="0">
                <a:solidFill>
                  <a:srgbClr val="0000CC"/>
                </a:solidFill>
              </a:rPr>
              <a:t>ΤΡΑΥΛΙΣΜΟΣ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848C4C-A647-42E3-BC29-80082E222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8835" y="984388"/>
            <a:ext cx="5587517" cy="262351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660066"/>
            </a:solidFill>
          </a:ln>
        </p:spPr>
        <p:txBody>
          <a:bodyPr>
            <a:normAutofit/>
          </a:bodyPr>
          <a:lstStyle/>
          <a:p>
            <a:pPr algn="l"/>
            <a:r>
              <a:rPr lang="el-GR" sz="2400" dirty="0"/>
              <a:t>Αγωνία για τη λεκτική επικοινωνία</a:t>
            </a:r>
          </a:p>
          <a:p>
            <a:pPr algn="l"/>
            <a:r>
              <a:rPr lang="el-GR" sz="2400" dirty="0"/>
              <a:t>Προσπάθεια αποφυγής λεκτικής επικοινωνίας</a:t>
            </a:r>
          </a:p>
          <a:p>
            <a:pPr algn="l"/>
            <a:r>
              <a:rPr lang="el-GR" sz="2400" dirty="0"/>
              <a:t>Συναισθήματα τρόμου και αμηχανίας</a:t>
            </a:r>
          </a:p>
          <a:p>
            <a:pPr algn="l"/>
            <a:r>
              <a:rPr lang="el-GR" sz="2400" dirty="0"/>
              <a:t>Κοκκίνισμα, εφίδρωση, ταχυκαρδίες, δυσκολίες αναπνοής</a:t>
            </a:r>
          </a:p>
          <a:p>
            <a:endParaRPr lang="el-GR" dirty="0"/>
          </a:p>
        </p:txBody>
      </p:sp>
      <p:pic>
        <p:nvPicPr>
          <p:cNvPr id="2050" name="Picture 2" descr="ΤΡΑΥΛΙΣΜΟΣ / ΚΑΚΟΥΡΟΣ ΕΥΘΥΜΙΟΣ , ΜΑΝΙΑΔΑΚΗ ΚΑΤΕΡΙΝΑ">
            <a:extLst>
              <a:ext uri="{FF2B5EF4-FFF2-40B4-BE49-F238E27FC236}">
                <a16:creationId xmlns:a16="http://schemas.microsoft.com/office/drawing/2014/main" id="{CEC2FC98-AC49-475A-B002-9DF9E043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1" y="3767343"/>
            <a:ext cx="1938131" cy="28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6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B85FB8-407E-4226-80FB-4EC7636C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803" y="347519"/>
            <a:ext cx="7233299" cy="791727"/>
          </a:xfr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Victor: </a:t>
            </a:r>
            <a:r>
              <a:rPr lang="el-GR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Το «άγριο» αγόρι της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Aveyron</a:t>
            </a:r>
            <a:endParaRPr lang="el-G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195" name="Θέση περιεχομένου 2">
            <a:extLst>
              <a:ext uri="{FF2B5EF4-FFF2-40B4-BE49-F238E27FC236}">
                <a16:creationId xmlns:a16="http://schemas.microsoft.com/office/drawing/2014/main" id="{CAC56EEB-D22B-468E-A90E-6D6F3C972B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3805" y="2227546"/>
            <a:ext cx="7233297" cy="463045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Το περιστατικό περιγράφεται από τον γιατρό </a:t>
            </a:r>
            <a:r>
              <a:rPr lang="en-US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Jean-Marc </a:t>
            </a:r>
            <a:r>
              <a:rPr lang="en-US" altLang="el-GR" sz="2400" dirty="0" err="1">
                <a:ea typeface="MS PGothic" panose="020B0600070205080204" pitchFamily="34" charset="-128"/>
                <a:cs typeface="Arial" panose="020B0604020202020204" pitchFamily="34" charset="0"/>
              </a:rPr>
              <a:t>Itard</a:t>
            </a:r>
            <a:r>
              <a:rPr lang="en-US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 (1775 – 1838)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Ανακαλύφθηκε στο δάσος σε ηλικία </a:t>
            </a:r>
            <a:r>
              <a:rPr lang="en-US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11 – 12</a:t>
            </a: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 ετών</a:t>
            </a:r>
            <a:r>
              <a:rPr lang="en-US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el-GR" altLang="el-GR" sz="2400" dirty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Απουσία γλώσσας</a:t>
            </a:r>
            <a:r>
              <a:rPr lang="en-US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και βασικών αισθήσεων, διάσπαση προσοχής, στοιχεία αυτισμού.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Η πρώτη καταγεγραμμένη εκπαίδευση παιδιού με ειδικές εκπαιδευτικές ανάγκες.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Παρόλες της προσπάθειες του </a:t>
            </a:r>
            <a:r>
              <a:rPr lang="en-US" altLang="el-GR" sz="2400" dirty="0" err="1">
                <a:ea typeface="MS PGothic" panose="020B0600070205080204" pitchFamily="34" charset="-128"/>
                <a:cs typeface="Arial" panose="020B0604020202020204" pitchFamily="34" charset="0"/>
              </a:rPr>
              <a:t>Itard</a:t>
            </a: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δεν κατόρθωσε να αποκτήσει επαρκείς κοινωνικές δεξιότητες.</a:t>
            </a:r>
            <a:r>
              <a:rPr lang="en-US" altLang="el-GR" sz="2400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ictor of Aveyron - Wikipedia">
            <a:extLst>
              <a:ext uri="{FF2B5EF4-FFF2-40B4-BE49-F238E27FC236}">
                <a16:creationId xmlns:a16="http://schemas.microsoft.com/office/drawing/2014/main" id="{716B782A-DFCB-4735-A518-EA45AE99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691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77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2C5242-B66F-43B8-837A-8BAC06B6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8" y="115888"/>
            <a:ext cx="11716324" cy="54276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ΔΙΑΓΝΩΣΗ</a:t>
            </a:r>
            <a:endParaRPr lang="el-GR" sz="28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B54F15-AC7E-462C-9C85-F77CF0EC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38" y="563655"/>
            <a:ext cx="11799263" cy="61784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0000CC"/>
              </a:buClr>
              <a:buNone/>
              <a:defRPr/>
            </a:pPr>
            <a:r>
              <a:rPr lang="el-GR" altLang="el-GR" sz="2400" b="1" dirty="0">
                <a:solidFill>
                  <a:srgbClr val="000000"/>
                </a:solidFill>
                <a:cs typeface="Arial" pitchFamily="34" charset="0"/>
              </a:rPr>
              <a:t>Α. Διαδικασία συλλογής πληροφοριών για </a:t>
            </a:r>
          </a:p>
          <a:p>
            <a:pPr algn="just" eaLnBrk="1" hangingPunct="1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την ποιότητα (είδος) και την έκταση (σοβαρότητα) των προβλημάτων. </a:t>
            </a:r>
            <a:endParaRPr lang="en-US" altLang="el-GR" sz="2400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τις δυνατότητες του παιδιού</a:t>
            </a:r>
            <a:endParaRPr lang="en-US" altLang="el-GR" sz="2400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την αιτιολογία των συμπτωμάτων </a:t>
            </a:r>
            <a:endParaRPr lang="en-US" altLang="el-GR" sz="2400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την πορεία των συμπτωμάτων</a:t>
            </a:r>
            <a:endParaRPr lang="en-US" altLang="el-GR" sz="2400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τους </a:t>
            </a:r>
            <a:r>
              <a:rPr lang="el-GR" altLang="el-GR" sz="2400" dirty="0" err="1">
                <a:solidFill>
                  <a:srgbClr val="000000"/>
                </a:solidFill>
                <a:cs typeface="Arial" pitchFamily="34" charset="0"/>
              </a:rPr>
              <a:t>εκλυτικούς</a:t>
            </a: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 παράγοντες </a:t>
            </a:r>
          </a:p>
          <a:p>
            <a:pPr algn="just" eaLnBrk="1" hangingPunct="1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Ο ειδικός πρέπει να έχει την ικανότητα να προκαλεί την εκδήλωση των συμπτωμάτων, για να τα διερευνήσει.</a:t>
            </a:r>
          </a:p>
          <a:p>
            <a:pPr algn="just" eaLnBrk="1" hangingPunct="1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Πραγματοποιείται με συγκεκριμένες </a:t>
            </a:r>
            <a:r>
              <a:rPr lang="el-GR" altLang="el-GR" sz="2400" b="1" dirty="0">
                <a:solidFill>
                  <a:srgbClr val="0000CC"/>
                </a:solidFill>
                <a:cs typeface="Arial" pitchFamily="34" charset="0"/>
              </a:rPr>
              <a:t>μεθόδους</a:t>
            </a: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. </a:t>
            </a:r>
            <a:endParaRPr lang="el-GR" altLang="el-GR" sz="2400" b="1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el-GR" altLang="el-GR" sz="2400" b="1" dirty="0">
                <a:solidFill>
                  <a:srgbClr val="000000"/>
                </a:solidFill>
                <a:cs typeface="Arial" pitchFamily="34" charset="0"/>
              </a:rPr>
              <a:t>Β. Ταξινόμηση των συμπτωμάτων</a:t>
            </a:r>
            <a:endParaRPr lang="en-US" altLang="el-GR" sz="2400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buClrTx/>
              <a:buFont typeface="Arial" pitchFamily="34" charset="0"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Βασίζεται σε ένα κοινά αποδεκτό </a:t>
            </a:r>
            <a:r>
              <a:rPr lang="el-GR" altLang="el-GR" sz="2400" b="1" dirty="0">
                <a:solidFill>
                  <a:srgbClr val="0000CC"/>
                </a:solidFill>
                <a:cs typeface="Arial" pitchFamily="34" charset="0"/>
              </a:rPr>
              <a:t>σύστημα</a:t>
            </a: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  <a:buClrTx/>
              <a:buFont typeface="Arial" pitchFamily="34" charset="0"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Πραγματοποιείται από κλινικό παιδοψυχολόγο ή παιδοψυχίατρο </a:t>
            </a:r>
          </a:p>
          <a:p>
            <a:pPr algn="just" eaLnBrk="1" hangingPunct="1">
              <a:lnSpc>
                <a:spcPct val="100000"/>
              </a:lnSpc>
              <a:buClrTx/>
              <a:buFont typeface="Arial" pitchFamily="34" charset="0"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cs typeface="Arial" pitchFamily="34" charset="0"/>
              </a:rPr>
              <a:t>Καθορίζει το πρόγραμμα παρέμβασης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4309</Words>
  <Application>Microsoft Office PowerPoint</Application>
  <PresentationFormat>Ευρεία οθόνη</PresentationFormat>
  <Paragraphs>600</Paragraphs>
  <Slides>79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79</vt:i4>
      </vt:variant>
    </vt:vector>
  </HeadingPairs>
  <TitlesOfParts>
    <vt:vector size="92" baseType="lpstr">
      <vt:lpstr>MS PGothic</vt:lpstr>
      <vt:lpstr>Arial</vt:lpstr>
      <vt:lpstr>Arial MT</vt:lpstr>
      <vt:lpstr>Calibri</vt:lpstr>
      <vt:lpstr>Calibri Light</vt:lpstr>
      <vt:lpstr>Courier New</vt:lpstr>
      <vt:lpstr>Rockwell</vt:lpstr>
      <vt:lpstr>Tahoma</vt:lpstr>
      <vt:lpstr>Times New Roman</vt:lpstr>
      <vt:lpstr>Wingdings</vt:lpstr>
      <vt:lpstr>Zurich BlkEx BT</vt:lpstr>
      <vt:lpstr>Θέμα του Office</vt:lpstr>
      <vt:lpstr>Chart</vt:lpstr>
      <vt:lpstr>Παρουσίαση του PowerPoint</vt:lpstr>
      <vt:lpstr>Παρουσίαση του PowerPoint</vt:lpstr>
      <vt:lpstr>ΠΑΘΟΛΟΓΙΚΗ ΣΥΜΠΕΡΙΦΟΡΑ</vt:lpstr>
      <vt:lpstr>Παρουσίαση του PowerPoint</vt:lpstr>
      <vt:lpstr>Παρουσίαση του PowerPoint</vt:lpstr>
      <vt:lpstr>ΙΣΤΟΡΙΚΗ ΑΝΑΔΡΟΜΗ </vt:lpstr>
      <vt:lpstr>Παρουσίαση του PowerPoint</vt:lpstr>
      <vt:lpstr>Victor: Το «άγριο» αγόρι της Aveyron</vt:lpstr>
      <vt:lpstr>ΔΙΑΓΝΩΣΗ</vt:lpstr>
      <vt:lpstr>ΜΕΘΟΔΟΙ ΑΞΙΟΛΟΓΗΣΗΣ ΤΗΣ ΣΥΜΠΕΡΙΦΟΡΑΣ</vt:lpstr>
      <vt:lpstr>ΣΥΣΤΗΜΑΤΑ ΤΑΞΙΝΟΜΗΣΗΣ </vt:lpstr>
      <vt:lpstr>       Διαγνωστικό και Στατιστικό Εγχειρίδιο των Ψυχικών Διαταραχών  (Diagnostic and Statistical Manual of Mental Disorders - DSM) </vt:lpstr>
      <vt:lpstr>            Διεθνής Ταξινόμηση των Διαταραχών  (International Classification of Disorders – ICD)  </vt:lpstr>
      <vt:lpstr>ΣΥΣΤΗΜΑΤΑ ΠΑΡΑΓΟΝΤΙΚΗΣ ΤΑΞΙΝΟΜΗΣΗΣ </vt:lpstr>
      <vt:lpstr>ΠΑΡΑΔΕΙΓΜΑΤΑ ΠΡΟΦΙΛ ΛΕΠΣ </vt:lpstr>
      <vt:lpstr>ΝΕΥΡΟΑΝΑΠΤΥΞΙΑΚΕΣ ΔΙΑΤΑΡΑΧΕΣ</vt:lpstr>
      <vt:lpstr>ΝΕΥΡΟΑΝΑΠΤΥΞΙΑΚΕΣ ΔΙΑΤΑΡΑΧΕΣ </vt:lpstr>
      <vt:lpstr>Συχνότητα μελέτης των νευροαναπτυξιακών διαταραχών σε συνάρτηση με τη σοβαρότητά τους</vt:lpstr>
      <vt:lpstr>ΔΙΑΤΑΡΑΧΗ ΑΥΤΙΣΤΙΚΟΥ ΦΑΣΜΑΤΟΣ </vt:lpstr>
      <vt:lpstr>ΣΤΑΘΜΟΙ ΣΤΗ ΜΕΛΕΤΗ ΤΟΥ ΑΥΤΙΣΜΟΥ</vt:lpstr>
      <vt:lpstr>ΜΥΘΟΙ ΓΙΑ ΤΙΣ ΔΑΦ</vt:lpstr>
      <vt:lpstr>Παρουσίαση του PowerPoint</vt:lpstr>
      <vt:lpstr>ΔΑΦ - DSM5 (ΑPA, 2013)</vt:lpstr>
      <vt:lpstr> ΧΑΡΑΚΤΗΡΙΣΤΙΚΑ ΔΑΦ</vt:lpstr>
      <vt:lpstr>Παρουσίαση του PowerPoint</vt:lpstr>
      <vt:lpstr>Συχνότητα εμφάνισης των ΔΑΦ</vt:lpstr>
      <vt:lpstr> ΑΙΤΙΟΠΑΘΟΓΕΝΕΙΑ ΔΑΦ </vt:lpstr>
      <vt:lpstr>ΣΥΓΧΡΟΝΕΣ ΑΠΟΨΕΙΣ ΓΙΑ  ΤΗΝ ΑΙΤΙΟΠΑΘΟΓΕΝΕΙΑ  ΤΗΣ ΔΑΦ (Trevarthen &amp; Delafield-Butt, 2013)</vt:lpstr>
      <vt:lpstr>ΕΛΛΕΙΜΜΑΤΑ ΣΤΗ ΜΙΜΗΣΗ</vt:lpstr>
      <vt:lpstr>ΕΛΛΕΙΜΜΑΤΑ ΣΤΙΣ ΕΠΙΚΟΙΝΩΝΙΑΚΕΣ ΧΕΙΡΟΝΟΜΙΕΣ</vt:lpstr>
      <vt:lpstr>ΕΛΛΕΙΜΜΑΤΑ ΣΤΟΝ ΑΥΤΟ-ΣΥΝΤΟΝΙΣΜΟ</vt:lpstr>
      <vt:lpstr>ΕΛΛΕΙΜΜΑΤΑ ΣΤΟΝ ΑΛΛΗΛΟΣΥΝΤΟΝΙΣΜΟ (1) Δίδυμα βρέφη 11 μηνών σε αλληλεπίδραση με τον πατέρα</vt:lpstr>
      <vt:lpstr>ΕΛΛΕΙΜΜΑΤΑ ΣΤΟΝ ΑΛΛΗΛΟΣΥΝΤΟΝΙΣΜΟ (2)</vt:lpstr>
      <vt:lpstr>Παρουσίαση του PowerPoint</vt:lpstr>
      <vt:lpstr>Παρουσίαση του PowerPoint</vt:lpstr>
      <vt:lpstr>ΑΝΑΠΤΥΞΗ ΛΕΞΙΛΟΓΙΟΥ ΣΕ ΒΡΕΦΗ ΚΑΙ ΝΗΠΙΑ ΜΕ ΔΑΦ</vt:lpstr>
      <vt:lpstr>Παρουσίαση του PowerPoint</vt:lpstr>
      <vt:lpstr>ΚΑΤΑΝΟΗΣΗ ΛΕΞΕΩΝ</vt:lpstr>
      <vt:lpstr>Παρουσίαση του PowerPoint</vt:lpstr>
      <vt:lpstr>ΠΑΡΑΓΩΓΗ ΛΕΞΕΩΝ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νήπια με ΔΑΦ παρουσιάζουν πολύ συντομότερα διαστήματα συνεργατικής επικοινωνίας σε σύγκριση με τα τυπιά αναπτυσσόμενα παιδιά (Papoulidi, Papaeliou &amp; Samartzi, 2019)</vt:lpstr>
      <vt:lpstr>ΔΙΑΤΑΡΑΧΗ ΕΛΛΕΙΜΜΑΤΙΚΗΣ ΠΡΟΣΟΧΗΣ – ΥΠΕΡΚΙΝΗΤΙΚΟΤΗΤΑ </vt:lpstr>
      <vt:lpstr>ΣΥΜΠΤΩΜΑΤΑ</vt:lpstr>
      <vt:lpstr>Πυρηνικά συμπτώματα Απροσεξία – Υπερκινητικότητα – Παρορμητικότητα </vt:lpstr>
      <vt:lpstr>Η ΔΕΠ-Υ είναι νευροαναπτυξιακή διαταραχή </vt:lpstr>
      <vt:lpstr>Η ΔΕΠ-Υ έχει κληρονομική βάση</vt:lpstr>
      <vt:lpstr>ΕΞΕΛΙΞΗ ΚΑΙ ΕΚΒΑΣΗ </vt:lpstr>
      <vt:lpstr>Παρουσίαση του PowerPoint</vt:lpstr>
      <vt:lpstr>ΔΕΠ-Υ ΣΤΗ ΒΡΕΦΙΚΗ ΗΛΙΚΙΑ</vt:lpstr>
      <vt:lpstr>Παρουσίαση του PowerPoint</vt:lpstr>
      <vt:lpstr>Παρουσίαση του PowerPoint</vt:lpstr>
      <vt:lpstr>   Aπροσεξία  </vt:lpstr>
      <vt:lpstr>   Yπερκινητικότητα   </vt:lpstr>
      <vt:lpstr>   Παρορμητικότητα  </vt:lpstr>
      <vt:lpstr>   Δυσκολίες στην κινητικότητα   </vt:lpstr>
      <vt:lpstr>Παρουσίαση του PowerPoint</vt:lpstr>
      <vt:lpstr>Παρουσίαση του PowerPoint</vt:lpstr>
      <vt:lpstr>ΕΠΙΓΕΝΕΣΗ</vt:lpstr>
      <vt:lpstr>Παρουσίαση του PowerPoint</vt:lpstr>
      <vt:lpstr>Παρουσίαση του PowerPoint</vt:lpstr>
      <vt:lpstr>ΣΥΜΠΤΩΜΑΤΑ ΔΕΠ-Υ ΣΤΙΣ ΓΥΝΑΙΚΕΣ</vt:lpstr>
      <vt:lpstr>           ΕΠΙΚΟΙΝΩΝΙΑ ΜΗΤΕΡΩΝ ΜΕ ΣΥΜΠΤΩΜΑΤΑ ΔΕΠ-Υ  ΜΕ ΤΑ ΒΡΕΦΗ ΤΟΥΣ (Karagianni et al., 2020) </vt:lpstr>
      <vt:lpstr>ΝΟΗΤΙΚΗ ΑΝΑΠΗΡΙΑ</vt:lpstr>
      <vt:lpstr>Παρουσίαση του PowerPoint</vt:lpstr>
      <vt:lpstr>Παρουσίαση του PowerPoint</vt:lpstr>
      <vt:lpstr>Παρουσίαση του PowerPoint</vt:lpstr>
      <vt:lpstr>Σύνδρομο Williams</vt:lpstr>
      <vt:lpstr>Παρουσίαση του PowerPoint</vt:lpstr>
      <vt:lpstr>Παρουσίαση του PowerPoint</vt:lpstr>
      <vt:lpstr>Παρουσίαση του PowerPoint</vt:lpstr>
      <vt:lpstr>ΠΡΩΙΜΕΣ ΑΛΛΗΛΕΠΙΔΡΑΣΕΙΣ ΒΡΕΦΩΝ ΜΕ ΣD</vt:lpstr>
      <vt:lpstr>ΠΡΩΙΜΕΣ ΑΛΛΗΛΕΠΙΔΡΑΣΕΙΣ ΒΡΕΦΩΝ ΜΕ ΣD</vt:lpstr>
      <vt:lpstr>ΔΙΑΤΑΡΑΧΗ ΑΓΧΟΥΣ ΑΠΟΧΩΡΙΣΜΟΥ ΤΡΑΥΛΙΣΜΟΣ </vt:lpstr>
      <vt:lpstr>ΔΙΑΤΑΡΑΧΗ ΑΓΧΟΥΣ ΑΠΟΧΩΡΙΣΜΟΥ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UNIWA</dc:creator>
  <cp:lastModifiedBy>UNIWA</cp:lastModifiedBy>
  <cp:revision>23</cp:revision>
  <dcterms:created xsi:type="dcterms:W3CDTF">2021-01-18T07:02:07Z</dcterms:created>
  <dcterms:modified xsi:type="dcterms:W3CDTF">2024-06-13T08:25:10Z</dcterms:modified>
</cp:coreProperties>
</file>