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57" r:id="rId4"/>
    <p:sldId id="270" r:id="rId5"/>
    <p:sldId id="258" r:id="rId6"/>
    <p:sldId id="259" r:id="rId7"/>
    <p:sldId id="260" r:id="rId8"/>
    <p:sldId id="261" r:id="rId9"/>
    <p:sldId id="262" r:id="rId10"/>
    <p:sldId id="265" r:id="rId11"/>
    <p:sldId id="266" r:id="rId12"/>
    <p:sldId id="268" r:id="rId13"/>
    <p:sldId id="269" r:id="rId14"/>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444" autoAdjust="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E8DF19FC-80A5-419B-B49A-E0E47E90BF70}" type="datetimeFigureOut">
              <a:rPr lang="el-GR" smtClean="0"/>
              <a:pPr/>
              <a:t>16/11/2023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4ACA761B-C11F-46D0-9D57-BF247CE7BCF3}"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E8DF19FC-80A5-419B-B49A-E0E47E90BF70}" type="datetimeFigureOut">
              <a:rPr lang="el-GR" smtClean="0"/>
              <a:pPr/>
              <a:t>16/11/2023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4ACA761B-C11F-46D0-9D57-BF247CE7BCF3}"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E8DF19FC-80A5-419B-B49A-E0E47E90BF70}" type="datetimeFigureOut">
              <a:rPr lang="el-GR" smtClean="0"/>
              <a:pPr/>
              <a:t>16/11/2023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4ACA761B-C11F-46D0-9D57-BF247CE7BCF3}"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E8DF19FC-80A5-419B-B49A-E0E47E90BF70}" type="datetimeFigureOut">
              <a:rPr lang="el-GR" smtClean="0"/>
              <a:pPr/>
              <a:t>16/11/2023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4ACA761B-C11F-46D0-9D57-BF247CE7BCF3}"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E8DF19FC-80A5-419B-B49A-E0E47E90BF70}" type="datetimeFigureOut">
              <a:rPr lang="el-GR" smtClean="0"/>
              <a:pPr/>
              <a:t>16/11/2023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4ACA761B-C11F-46D0-9D57-BF247CE7BCF3}"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E8DF19FC-80A5-419B-B49A-E0E47E90BF70}" type="datetimeFigureOut">
              <a:rPr lang="el-GR" smtClean="0"/>
              <a:pPr/>
              <a:t>16/11/2023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4ACA761B-C11F-46D0-9D57-BF247CE7BCF3}"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E8DF19FC-80A5-419B-B49A-E0E47E90BF70}" type="datetimeFigureOut">
              <a:rPr lang="el-GR" smtClean="0"/>
              <a:pPr/>
              <a:t>16/11/2023</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4ACA761B-C11F-46D0-9D57-BF247CE7BCF3}"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E8DF19FC-80A5-419B-B49A-E0E47E90BF70}" type="datetimeFigureOut">
              <a:rPr lang="el-GR" smtClean="0"/>
              <a:pPr/>
              <a:t>16/11/2023</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4ACA761B-C11F-46D0-9D57-BF247CE7BCF3}"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E8DF19FC-80A5-419B-B49A-E0E47E90BF70}" type="datetimeFigureOut">
              <a:rPr lang="el-GR" smtClean="0"/>
              <a:pPr/>
              <a:t>16/11/2023</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4ACA761B-C11F-46D0-9D57-BF247CE7BCF3}"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E8DF19FC-80A5-419B-B49A-E0E47E90BF70}" type="datetimeFigureOut">
              <a:rPr lang="el-GR" smtClean="0"/>
              <a:pPr/>
              <a:t>16/11/2023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4ACA761B-C11F-46D0-9D57-BF247CE7BCF3}"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E8DF19FC-80A5-419B-B49A-E0E47E90BF70}" type="datetimeFigureOut">
              <a:rPr lang="el-GR" smtClean="0"/>
              <a:pPr/>
              <a:t>16/11/2023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4ACA761B-C11F-46D0-9D57-BF247CE7BCF3}"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DF19FC-80A5-419B-B49A-E0E47E90BF70}" type="datetimeFigureOut">
              <a:rPr lang="el-GR" smtClean="0"/>
              <a:pPr/>
              <a:t>16/11/2023</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CA761B-C11F-46D0-9D57-BF247CE7BCF3}"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642919"/>
            <a:ext cx="7772400" cy="1571635"/>
          </a:xfrm>
        </p:spPr>
        <p:txBody>
          <a:bodyPr>
            <a:normAutofit fontScale="90000"/>
          </a:bodyPr>
          <a:lstStyle/>
          <a:p>
            <a:r>
              <a:rPr lang="en-US" dirty="0" smtClean="0"/>
              <a:t>TO </a:t>
            </a:r>
            <a:r>
              <a:rPr lang="el-GR" dirty="0" smtClean="0"/>
              <a:t>ΝΤΥΣΙΜΟ ΚΑΙ ΤΟ ΓΔΥΣΙΜΟ ΕΝΟΣ ΒΡΕΦΟΥΣ </a:t>
            </a:r>
            <a:br>
              <a:rPr lang="el-GR" dirty="0" smtClean="0"/>
            </a:br>
            <a:endParaRPr lang="el-GR" dirty="0"/>
          </a:p>
        </p:txBody>
      </p:sp>
      <p:pic>
        <p:nvPicPr>
          <p:cNvPr id="1026" name="Picture 2" descr="C:\Users\Stelios\Desktop\maxresdefault.jpg"/>
          <p:cNvPicPr>
            <a:picLocks noChangeAspect="1" noChangeArrowheads="1"/>
          </p:cNvPicPr>
          <p:nvPr/>
        </p:nvPicPr>
        <p:blipFill>
          <a:blip r:embed="rId2" cstate="print"/>
          <a:srcRect/>
          <a:stretch>
            <a:fillRect/>
          </a:stretch>
        </p:blipFill>
        <p:spPr bwMode="auto">
          <a:xfrm>
            <a:off x="1428728" y="1928802"/>
            <a:ext cx="5992856" cy="3370982"/>
          </a:xfrm>
          <a:prstGeom prst="rect">
            <a:avLst/>
          </a:prstGeom>
          <a:noFill/>
        </p:spPr>
      </p:pic>
      <p:sp>
        <p:nvSpPr>
          <p:cNvPr id="5" name="4 - Ορθογώνιο"/>
          <p:cNvSpPr/>
          <p:nvPr/>
        </p:nvSpPr>
        <p:spPr>
          <a:xfrm>
            <a:off x="6572265" y="5715016"/>
            <a:ext cx="1285884" cy="369332"/>
          </a:xfrm>
          <a:prstGeom prst="rect">
            <a:avLst/>
          </a:prstGeom>
        </p:spPr>
        <p:txBody>
          <a:bodyPr wrap="square">
            <a:spAutoFit/>
          </a:bodyPr>
          <a:lstStyle/>
          <a:p>
            <a:r>
              <a:rPr lang="el-GR" b="1" dirty="0" smtClean="0"/>
              <a:t>ΑΓΓΕΛΗ Β. </a:t>
            </a:r>
            <a:endParaRPr lang="el-GR"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939784"/>
          </a:xfrm>
        </p:spPr>
        <p:txBody>
          <a:bodyPr/>
          <a:lstStyle/>
          <a:p>
            <a:r>
              <a:rPr lang="el-GR" dirty="0" smtClean="0"/>
              <a:t>ΤΟ ΓΔΥΣΙΜΟ ΤΟΥ ΒΡΕΦΟΥΣ </a:t>
            </a:r>
            <a:endParaRPr lang="el-GR" dirty="0"/>
          </a:p>
        </p:txBody>
      </p:sp>
      <p:pic>
        <p:nvPicPr>
          <p:cNvPr id="3074" name="Picture 2" descr="C:\Users\Stelios\Desktop\κατάλογος.jpg"/>
          <p:cNvPicPr>
            <a:picLocks noGrp="1" noChangeAspect="1" noChangeArrowheads="1"/>
          </p:cNvPicPr>
          <p:nvPr>
            <p:ph idx="1"/>
          </p:nvPr>
        </p:nvPicPr>
        <p:blipFill>
          <a:blip r:embed="rId2" cstate="print"/>
          <a:srcRect/>
          <a:stretch>
            <a:fillRect/>
          </a:stretch>
        </p:blipFill>
        <p:spPr bwMode="auto">
          <a:xfrm>
            <a:off x="3071802" y="3857628"/>
            <a:ext cx="3309951" cy="2202622"/>
          </a:xfrm>
          <a:prstGeom prst="rect">
            <a:avLst/>
          </a:prstGeom>
          <a:noFill/>
        </p:spPr>
      </p:pic>
      <p:pic>
        <p:nvPicPr>
          <p:cNvPr id="3075" name="Picture 3" descr="C:\Users\Stelios\Desktop\images.jpg"/>
          <p:cNvPicPr>
            <a:picLocks noChangeAspect="1" noChangeArrowheads="1"/>
          </p:cNvPicPr>
          <p:nvPr/>
        </p:nvPicPr>
        <p:blipFill>
          <a:blip r:embed="rId3" cstate="print"/>
          <a:srcRect/>
          <a:stretch>
            <a:fillRect/>
          </a:stretch>
        </p:blipFill>
        <p:spPr bwMode="auto">
          <a:xfrm>
            <a:off x="1142976" y="1428735"/>
            <a:ext cx="3000396" cy="2247401"/>
          </a:xfrm>
          <a:prstGeom prst="rect">
            <a:avLst/>
          </a:prstGeom>
          <a:noFill/>
        </p:spPr>
      </p:pic>
      <p:pic>
        <p:nvPicPr>
          <p:cNvPr id="3076" name="Picture 4" descr="C:\Users\Stelios\Desktop\images 2.jpg"/>
          <p:cNvPicPr>
            <a:picLocks noChangeAspect="1" noChangeArrowheads="1"/>
          </p:cNvPicPr>
          <p:nvPr/>
        </p:nvPicPr>
        <p:blipFill>
          <a:blip r:embed="rId4" cstate="print"/>
          <a:srcRect/>
          <a:stretch>
            <a:fillRect/>
          </a:stretch>
        </p:blipFill>
        <p:spPr bwMode="auto">
          <a:xfrm>
            <a:off x="4857752" y="1500174"/>
            <a:ext cx="3214710" cy="2186782"/>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περιεχομένου"/>
          <p:cNvSpPr>
            <a:spLocks noGrp="1"/>
          </p:cNvSpPr>
          <p:nvPr>
            <p:ph sz="half" idx="2"/>
          </p:nvPr>
        </p:nvSpPr>
        <p:spPr>
          <a:xfrm>
            <a:off x="457200" y="571480"/>
            <a:ext cx="4040188" cy="5554683"/>
          </a:xfrm>
          <a:noFill/>
        </p:spPr>
        <p:txBody>
          <a:bodyPr/>
          <a:lstStyle/>
          <a:p>
            <a:pPr>
              <a:buNone/>
            </a:pPr>
            <a:r>
              <a:rPr lang="el-GR" dirty="0" smtClean="0"/>
              <a:t>1. Ξεκουμπώστε όλες τις σούστες από το φορμάκι</a:t>
            </a:r>
          </a:p>
          <a:p>
            <a:endParaRPr lang="el-GR" dirty="0"/>
          </a:p>
        </p:txBody>
      </p:sp>
      <p:sp>
        <p:nvSpPr>
          <p:cNvPr id="6" name="5 - Θέση περιεχομένου"/>
          <p:cNvSpPr>
            <a:spLocks noGrp="1"/>
          </p:cNvSpPr>
          <p:nvPr>
            <p:ph sz="quarter" idx="4"/>
          </p:nvPr>
        </p:nvSpPr>
        <p:spPr>
          <a:xfrm>
            <a:off x="4645025" y="571480"/>
            <a:ext cx="4041775" cy="5554683"/>
          </a:xfrm>
          <a:solidFill>
            <a:schemeClr val="bg1"/>
          </a:solidFill>
        </p:spPr>
        <p:txBody>
          <a:bodyPr/>
          <a:lstStyle/>
          <a:p>
            <a:pPr>
              <a:buNone/>
            </a:pPr>
            <a:r>
              <a:rPr lang="el-GR" dirty="0" smtClean="0"/>
              <a:t>2. Κρατήστε το αστράγαλο του μωρού και με το άλλο χέρι </a:t>
            </a:r>
          </a:p>
          <a:p>
            <a:pPr>
              <a:buNone/>
            </a:pPr>
            <a:endParaRPr lang="el-GR" dirty="0"/>
          </a:p>
        </p:txBody>
      </p:sp>
      <p:pic>
        <p:nvPicPr>
          <p:cNvPr id="6148" name="Picture 4"/>
          <p:cNvPicPr>
            <a:picLocks noChangeAspect="1" noChangeArrowheads="1"/>
          </p:cNvPicPr>
          <p:nvPr/>
        </p:nvPicPr>
        <p:blipFill>
          <a:blip r:embed="rId2" cstate="print"/>
          <a:srcRect/>
          <a:stretch>
            <a:fillRect/>
          </a:stretch>
        </p:blipFill>
        <p:spPr bwMode="auto">
          <a:xfrm>
            <a:off x="683568" y="1484784"/>
            <a:ext cx="3168352" cy="4225024"/>
          </a:xfrm>
          <a:prstGeom prst="rect">
            <a:avLst/>
          </a:prstGeom>
          <a:noFill/>
          <a:ln w="9525">
            <a:noFill/>
            <a:miter lim="800000"/>
            <a:headEnd/>
            <a:tailEnd/>
          </a:ln>
        </p:spPr>
      </p:pic>
      <p:sp>
        <p:nvSpPr>
          <p:cNvPr id="9" name="5 - Θέση περιεχομένου"/>
          <p:cNvSpPr txBox="1">
            <a:spLocks/>
          </p:cNvSpPr>
          <p:nvPr/>
        </p:nvSpPr>
        <p:spPr>
          <a:xfrm>
            <a:off x="4644008" y="548680"/>
            <a:ext cx="4041775" cy="5554683"/>
          </a:xfrm>
          <a:prstGeom prst="rect">
            <a:avLst/>
          </a:prstGeom>
          <a:solidFill>
            <a:schemeClr val="bg1"/>
          </a:solidFill>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2. Κρατήστε το αστράγαλο του μωρού και με το άλλο χέρι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6151" name="Picture 7"/>
          <p:cNvPicPr>
            <a:picLocks noChangeAspect="1" noChangeArrowheads="1"/>
          </p:cNvPicPr>
          <p:nvPr/>
        </p:nvPicPr>
        <p:blipFill>
          <a:blip r:embed="rId3" cstate="print"/>
          <a:srcRect/>
          <a:stretch>
            <a:fillRect/>
          </a:stretch>
        </p:blipFill>
        <p:spPr bwMode="auto">
          <a:xfrm>
            <a:off x="4716017" y="1484784"/>
            <a:ext cx="3744416" cy="42430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sz="half" idx="1"/>
          </p:nvPr>
        </p:nvSpPr>
        <p:spPr>
          <a:xfrm>
            <a:off x="500034" y="500042"/>
            <a:ext cx="4038600" cy="5668971"/>
          </a:xfrm>
          <a:noFill/>
        </p:spPr>
        <p:txBody>
          <a:bodyPr/>
          <a:lstStyle/>
          <a:p>
            <a:pPr>
              <a:buNone/>
            </a:pPr>
            <a:r>
              <a:rPr lang="el-GR" dirty="0" smtClean="0"/>
              <a:t>3. </a:t>
            </a:r>
            <a:r>
              <a:rPr lang="el-GR" sz="2400" dirty="0" smtClean="0"/>
              <a:t>Ανασηκώστε το παιδί με το ένα σας χέρι από τους αστραγάλους</a:t>
            </a:r>
            <a:r>
              <a:rPr lang="el-GR" dirty="0" smtClean="0"/>
              <a:t>.</a:t>
            </a:r>
          </a:p>
          <a:p>
            <a:pPr>
              <a:buNone/>
            </a:pPr>
            <a:endParaRPr lang="el-GR" dirty="0"/>
          </a:p>
        </p:txBody>
      </p:sp>
      <p:sp>
        <p:nvSpPr>
          <p:cNvPr id="4" name="3 - Θέση περιεχομένου"/>
          <p:cNvSpPr>
            <a:spLocks noGrp="1"/>
          </p:cNvSpPr>
          <p:nvPr>
            <p:ph sz="half" idx="2"/>
          </p:nvPr>
        </p:nvSpPr>
        <p:spPr>
          <a:xfrm>
            <a:off x="4648200" y="500042"/>
            <a:ext cx="4210080" cy="6025302"/>
          </a:xfrm>
          <a:noFill/>
        </p:spPr>
        <p:txBody>
          <a:bodyPr>
            <a:normAutofit/>
          </a:bodyPr>
          <a:lstStyle/>
          <a:p>
            <a:pPr algn="just">
              <a:buNone/>
            </a:pPr>
            <a:r>
              <a:rPr lang="el-GR" sz="2000" dirty="0" smtClean="0"/>
              <a:t>4.Βάλτε το χέρι σας μέσα στο μανίκι και πιάστε τον αγκώνα. Τραβήξτε το μανίκι και βγάλτε το μανίκι. Συγκρατήστε με το κεφάλι του μωρού με το χέρι και ανασηκώστε ελαφρά το σώμα για να τραβήξετε το φορμάκι </a:t>
            </a:r>
            <a:endParaRPr lang="el-GR" sz="2000" dirty="0"/>
          </a:p>
        </p:txBody>
      </p:sp>
      <p:pic>
        <p:nvPicPr>
          <p:cNvPr id="7175" name="Picture 7"/>
          <p:cNvPicPr>
            <a:picLocks noChangeAspect="1" noChangeArrowheads="1"/>
          </p:cNvPicPr>
          <p:nvPr/>
        </p:nvPicPr>
        <p:blipFill>
          <a:blip r:embed="rId2" cstate="print"/>
          <a:srcRect/>
          <a:stretch>
            <a:fillRect/>
          </a:stretch>
        </p:blipFill>
        <p:spPr bwMode="auto">
          <a:xfrm>
            <a:off x="827584" y="1772816"/>
            <a:ext cx="3528392" cy="4704023"/>
          </a:xfrm>
          <a:prstGeom prst="rect">
            <a:avLst/>
          </a:prstGeom>
          <a:noFill/>
          <a:ln w="9525">
            <a:noFill/>
            <a:miter lim="800000"/>
            <a:headEnd/>
            <a:tailEnd/>
          </a:ln>
        </p:spPr>
      </p:pic>
      <p:pic>
        <p:nvPicPr>
          <p:cNvPr id="7176" name="Picture 8"/>
          <p:cNvPicPr>
            <a:picLocks noChangeAspect="1" noChangeArrowheads="1"/>
          </p:cNvPicPr>
          <p:nvPr/>
        </p:nvPicPr>
        <p:blipFill>
          <a:blip r:embed="rId3" cstate="print"/>
          <a:srcRect/>
          <a:stretch>
            <a:fillRect/>
          </a:stretch>
        </p:blipFill>
        <p:spPr bwMode="auto">
          <a:xfrm>
            <a:off x="5292033" y="2780928"/>
            <a:ext cx="2952375" cy="352839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sz="half" idx="1"/>
          </p:nvPr>
        </p:nvSpPr>
        <p:spPr>
          <a:xfrm>
            <a:off x="457200" y="642918"/>
            <a:ext cx="4038600" cy="5483245"/>
          </a:xfrm>
          <a:noFill/>
        </p:spPr>
        <p:txBody>
          <a:bodyPr>
            <a:normAutofit/>
          </a:bodyPr>
          <a:lstStyle/>
          <a:p>
            <a:pPr algn="just">
              <a:buNone/>
            </a:pPr>
            <a:r>
              <a:rPr lang="el-GR" dirty="0" smtClean="0"/>
              <a:t>5. </a:t>
            </a:r>
            <a:r>
              <a:rPr lang="el-GR" sz="2000" dirty="0" smtClean="0"/>
              <a:t>Τραβήξτε το αγκώνα μέσα από το φανελάκι με το ένα σας χέρι και με το άλλο περάστε όλο το ύφασμα πάνω από την γροθιά του μωρού. Κάνετε το ίδιο και με το άλλο χέρι.</a:t>
            </a:r>
            <a:endParaRPr lang="el-GR" sz="2000" dirty="0"/>
          </a:p>
        </p:txBody>
      </p:sp>
      <p:sp>
        <p:nvSpPr>
          <p:cNvPr id="4" name="3 - Θέση περιεχομένου"/>
          <p:cNvSpPr>
            <a:spLocks noGrp="1"/>
          </p:cNvSpPr>
          <p:nvPr>
            <p:ph sz="half" idx="2"/>
          </p:nvPr>
        </p:nvSpPr>
        <p:spPr>
          <a:xfrm>
            <a:off x="4648200" y="642918"/>
            <a:ext cx="4038600" cy="5483245"/>
          </a:xfrm>
          <a:noFill/>
        </p:spPr>
        <p:txBody>
          <a:bodyPr>
            <a:normAutofit/>
          </a:bodyPr>
          <a:lstStyle/>
          <a:p>
            <a:pPr>
              <a:buNone/>
            </a:pPr>
            <a:r>
              <a:rPr lang="el-GR" dirty="0" smtClean="0"/>
              <a:t>6. </a:t>
            </a:r>
            <a:r>
              <a:rPr lang="el-GR" sz="2000" dirty="0" smtClean="0"/>
              <a:t>Μαζέψτε όλο το ρούχο στα χέρια σας ώστε να μην μπορεί να αγγίξει το πρόσωπο του μωρού. Τεντώστε το άνοιγμα όσο μπορείτε, μετά με μια γρήγορη κίνηση περάστε το ρούχο πάνω από το πρόσωπο του μωρού. Στ</a:t>
            </a:r>
            <a:r>
              <a:rPr lang="el-GR" sz="2000" dirty="0"/>
              <a:t>η</a:t>
            </a:r>
            <a:r>
              <a:rPr lang="el-GR" sz="2000" dirty="0" smtClean="0"/>
              <a:t>ρίξτε με το χέρι σας το κεφάλι του μωρού ανασηκώνοντας το βρέφος και τραβήξτε το φανελάκι.  </a:t>
            </a:r>
            <a:endParaRPr lang="el-GR" sz="2000" dirty="0"/>
          </a:p>
        </p:txBody>
      </p:sp>
      <p:pic>
        <p:nvPicPr>
          <p:cNvPr id="8194" name="Picture 2"/>
          <p:cNvPicPr>
            <a:picLocks noChangeAspect="1" noChangeArrowheads="1"/>
          </p:cNvPicPr>
          <p:nvPr/>
        </p:nvPicPr>
        <p:blipFill>
          <a:blip r:embed="rId2" cstate="print"/>
          <a:srcRect/>
          <a:stretch>
            <a:fillRect/>
          </a:stretch>
        </p:blipFill>
        <p:spPr bwMode="auto">
          <a:xfrm>
            <a:off x="899592" y="2636912"/>
            <a:ext cx="3538731" cy="4014750"/>
          </a:xfrm>
          <a:prstGeom prst="rect">
            <a:avLst/>
          </a:prstGeom>
          <a:noFill/>
          <a:ln w="9525">
            <a:noFill/>
            <a:miter lim="800000"/>
            <a:headEnd/>
            <a:tailEnd/>
          </a:ln>
        </p:spPr>
      </p:pic>
      <p:pic>
        <p:nvPicPr>
          <p:cNvPr id="8195" name="Picture 3"/>
          <p:cNvPicPr>
            <a:picLocks noChangeAspect="1" noChangeArrowheads="1"/>
          </p:cNvPicPr>
          <p:nvPr/>
        </p:nvPicPr>
        <p:blipFill>
          <a:blip r:embed="rId3" cstate="print"/>
          <a:srcRect/>
          <a:stretch>
            <a:fillRect/>
          </a:stretch>
        </p:blipFill>
        <p:spPr bwMode="auto">
          <a:xfrm>
            <a:off x="6228184" y="4077071"/>
            <a:ext cx="2232248" cy="2554035"/>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571480"/>
            <a:ext cx="8229600" cy="5554683"/>
          </a:xfrm>
        </p:spPr>
        <p:txBody>
          <a:bodyPr>
            <a:normAutofit/>
          </a:bodyPr>
          <a:lstStyle/>
          <a:p>
            <a:r>
              <a:rPr lang="el-GR" sz="2800" dirty="0" smtClean="0"/>
              <a:t>Το ντύσιμο και το γδύσιμο του βρέφους πρέπει να γίνεται με σεβασμό απέναντι στο  βρέφος.</a:t>
            </a:r>
          </a:p>
          <a:p>
            <a:pPr algn="just"/>
            <a:r>
              <a:rPr lang="el-GR" sz="2800" dirty="0" smtClean="0"/>
              <a:t>Είναι απαραίτητο κατά την διάρκεια της διαδικασίας να μιλάμε στο βρέφος εξηγώντας του τι κάνουμε και αφήνοντας του χώρο και </a:t>
            </a:r>
            <a:r>
              <a:rPr lang="el-GR" sz="2800" dirty="0"/>
              <a:t>χ</a:t>
            </a:r>
            <a:r>
              <a:rPr lang="el-GR" sz="2800" dirty="0" smtClean="0"/>
              <a:t>ρόνο να ανταποκριθεί. </a:t>
            </a:r>
            <a:endParaRPr lang="el-GR" sz="2800" dirty="0"/>
          </a:p>
        </p:txBody>
      </p:sp>
      <p:pic>
        <p:nvPicPr>
          <p:cNvPr id="2050" name="Picture 2" descr="C:\Users\Stelios\Desktop\κατάλογος.jpg"/>
          <p:cNvPicPr>
            <a:picLocks noChangeAspect="1" noChangeArrowheads="1"/>
          </p:cNvPicPr>
          <p:nvPr/>
        </p:nvPicPr>
        <p:blipFill>
          <a:blip r:embed="rId2" cstate="print"/>
          <a:srcRect/>
          <a:stretch>
            <a:fillRect/>
          </a:stretch>
        </p:blipFill>
        <p:spPr bwMode="auto">
          <a:xfrm>
            <a:off x="4857752" y="3143248"/>
            <a:ext cx="3770988" cy="2500330"/>
          </a:xfrm>
          <a:prstGeom prst="rect">
            <a:avLst/>
          </a:prstGeom>
          <a:noFill/>
        </p:spPr>
      </p:pic>
      <p:pic>
        <p:nvPicPr>
          <p:cNvPr id="2051" name="Picture 3" descr="C:\Users\Stelios\Desktop\147920.jpg"/>
          <p:cNvPicPr>
            <a:picLocks noChangeAspect="1" noChangeArrowheads="1"/>
          </p:cNvPicPr>
          <p:nvPr/>
        </p:nvPicPr>
        <p:blipFill>
          <a:blip r:embed="rId3" cstate="print"/>
          <a:srcRect/>
          <a:stretch>
            <a:fillRect/>
          </a:stretch>
        </p:blipFill>
        <p:spPr bwMode="auto">
          <a:xfrm>
            <a:off x="642910" y="3143248"/>
            <a:ext cx="3929090" cy="2492776"/>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868346"/>
          </a:xfrm>
        </p:spPr>
        <p:txBody>
          <a:bodyPr/>
          <a:lstStyle/>
          <a:p>
            <a:r>
              <a:rPr lang="el-GR" dirty="0" smtClean="0"/>
              <a:t>ΤΟ ΝΤΥΣΙΜΟ ΤΟΥ ΒΡΕΦΟΥΣ </a:t>
            </a:r>
            <a:endParaRPr lang="el-GR" dirty="0"/>
          </a:p>
        </p:txBody>
      </p:sp>
      <p:sp>
        <p:nvSpPr>
          <p:cNvPr id="3" name="2 - Θέση περιεχομένου"/>
          <p:cNvSpPr>
            <a:spLocks noGrp="1"/>
          </p:cNvSpPr>
          <p:nvPr>
            <p:ph idx="1"/>
          </p:nvPr>
        </p:nvSpPr>
        <p:spPr>
          <a:xfrm>
            <a:off x="457200" y="1142984"/>
            <a:ext cx="8229600" cy="4983179"/>
          </a:xfrm>
        </p:spPr>
        <p:txBody>
          <a:bodyPr>
            <a:normAutofit/>
          </a:bodyPr>
          <a:lstStyle/>
          <a:p>
            <a:pPr algn="just"/>
            <a:r>
              <a:rPr lang="el-GR" dirty="0" smtClean="0"/>
              <a:t>Βάλτε το μωρό πάνω στην αλλαγή. Αλλάξτε την πάνα αν είναι απαραίτητο. </a:t>
            </a:r>
          </a:p>
          <a:p>
            <a:pPr algn="just"/>
            <a:r>
              <a:rPr lang="el-GR" dirty="0" smtClean="0"/>
              <a:t>Πιάστε το φανελάκι από την μπροστινή πλευρά προς το μέρος σας και μαζέψτε το στα χέρια σας. </a:t>
            </a:r>
          </a:p>
          <a:p>
            <a:pPr algn="just">
              <a:buNone/>
            </a:pPr>
            <a:endParaRPr lang="el-GR"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404664"/>
            <a:ext cx="8229600" cy="5721499"/>
          </a:xfrm>
        </p:spPr>
        <p:txBody>
          <a:bodyPr/>
          <a:lstStyle/>
          <a:p>
            <a:pPr algn="just"/>
            <a:r>
              <a:rPr lang="el-GR" dirty="0" smtClean="0"/>
              <a:t>Βάλτε την πίσω πλευρά στην κορυφή του κεφαλιού του παιδιού και φορέστε το κεφάλι με μια απλή κίνηση, κρατώντας το άνοιγμα όσο γίνεται πιο ανοιχτό προσπαθώντας να μην αγγίξετε όσο γίνεται το πρόσωπο του μωρού</a:t>
            </a:r>
            <a:endParaRPr lang="el-GR" dirty="0"/>
          </a:p>
        </p:txBody>
      </p:sp>
      <p:pic>
        <p:nvPicPr>
          <p:cNvPr id="4" name="Picture 2"/>
          <p:cNvPicPr>
            <a:picLocks noChangeAspect="1" noChangeArrowheads="1"/>
          </p:cNvPicPr>
          <p:nvPr/>
        </p:nvPicPr>
        <p:blipFill>
          <a:blip r:embed="rId2" cstate="print"/>
          <a:srcRect/>
          <a:stretch>
            <a:fillRect/>
          </a:stretch>
        </p:blipFill>
        <p:spPr bwMode="auto">
          <a:xfrm>
            <a:off x="2643174" y="3071810"/>
            <a:ext cx="3731306" cy="34856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571480"/>
            <a:ext cx="8229600" cy="6000792"/>
          </a:xfrm>
        </p:spPr>
        <p:txBody>
          <a:bodyPr/>
          <a:lstStyle/>
          <a:p>
            <a:pPr algn="just"/>
            <a:r>
              <a:rPr lang="el-GR" dirty="0" smtClean="0"/>
              <a:t>Αν το φανελάκι</a:t>
            </a:r>
            <a:r>
              <a:rPr lang="en-US" dirty="0" smtClean="0"/>
              <a:t> </a:t>
            </a:r>
            <a:r>
              <a:rPr lang="el-GR" dirty="0" smtClean="0"/>
              <a:t>έχει μανίκια περάστε τα δάκτυλα του ενός χεριού σας μέσα στο ένα μανίκι ανοίγοντας το και με το άλλο οδηγείστε το  χέρι του μωρού μέσα στο άνοιγμα.</a:t>
            </a:r>
            <a:endParaRPr lang="el-GR" dirty="0"/>
          </a:p>
        </p:txBody>
      </p:sp>
      <p:pic>
        <p:nvPicPr>
          <p:cNvPr id="1027" name="Picture 3"/>
          <p:cNvPicPr>
            <a:picLocks noChangeAspect="1" noChangeArrowheads="1"/>
          </p:cNvPicPr>
          <p:nvPr/>
        </p:nvPicPr>
        <p:blipFill>
          <a:blip r:embed="rId2" cstate="print"/>
          <a:srcRect/>
          <a:stretch>
            <a:fillRect/>
          </a:stretch>
        </p:blipFill>
        <p:spPr bwMode="auto">
          <a:xfrm>
            <a:off x="2915816" y="2780928"/>
            <a:ext cx="3600400" cy="37953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428604"/>
            <a:ext cx="8229600" cy="5697559"/>
          </a:xfrm>
        </p:spPr>
        <p:txBody>
          <a:bodyPr/>
          <a:lstStyle/>
          <a:p>
            <a:pPr algn="just"/>
            <a:r>
              <a:rPr lang="el-GR" dirty="0" smtClean="0"/>
              <a:t>Τραβήξτε το φανελάκι πάνω στην κοιλιά. Ανασηκώστε το μωρό από τους αστραγάλους κρατώντας τους με το ένα χέρι</a:t>
            </a:r>
            <a:r>
              <a:rPr lang="en-US" dirty="0" smtClean="0"/>
              <a:t> </a:t>
            </a:r>
            <a:r>
              <a:rPr lang="el-GR" dirty="0" smtClean="0"/>
              <a:t>για να κατεβάσετε το φανελάκι στην πλάτη. Κουμπώστε τις σούστες στον καβάλο. </a:t>
            </a:r>
            <a:endParaRPr lang="el-GR" dirty="0"/>
          </a:p>
        </p:txBody>
      </p:sp>
      <p:pic>
        <p:nvPicPr>
          <p:cNvPr id="2050" name="Picture 2"/>
          <p:cNvPicPr>
            <a:picLocks noChangeAspect="1" noChangeArrowheads="1"/>
          </p:cNvPicPr>
          <p:nvPr/>
        </p:nvPicPr>
        <p:blipFill>
          <a:blip r:embed="rId2" cstate="print"/>
          <a:srcRect/>
          <a:stretch>
            <a:fillRect/>
          </a:stretch>
        </p:blipFill>
        <p:spPr bwMode="auto">
          <a:xfrm>
            <a:off x="2771800" y="2924944"/>
            <a:ext cx="3672408" cy="34428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571480"/>
            <a:ext cx="8229600" cy="5554683"/>
          </a:xfrm>
        </p:spPr>
        <p:txBody>
          <a:bodyPr/>
          <a:lstStyle/>
          <a:p>
            <a:pPr algn="just"/>
            <a:r>
              <a:rPr lang="el-GR" dirty="0" smtClean="0"/>
              <a:t>Απλώστε πάνω στο στρώμα το καθαρό φορμάκι ανοιγμένο  με την μπροστινή πλευρά προς τα πάνω και όλες τις σούστες ξεκουμπωμένες. Ακουμπήστε το μωρό μέσα στο ανοιγμένο φαρμάκι.</a:t>
            </a:r>
            <a:endParaRPr lang="el-GR" dirty="0"/>
          </a:p>
        </p:txBody>
      </p:sp>
      <p:pic>
        <p:nvPicPr>
          <p:cNvPr id="3074" name="Picture 2"/>
          <p:cNvPicPr>
            <a:picLocks noChangeAspect="1" noChangeArrowheads="1"/>
          </p:cNvPicPr>
          <p:nvPr/>
        </p:nvPicPr>
        <p:blipFill>
          <a:blip r:embed="rId2" cstate="print"/>
          <a:srcRect/>
          <a:stretch>
            <a:fillRect/>
          </a:stretch>
        </p:blipFill>
        <p:spPr bwMode="auto">
          <a:xfrm>
            <a:off x="3131840" y="3212976"/>
            <a:ext cx="3312368" cy="34091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642918"/>
            <a:ext cx="8229600" cy="5483245"/>
          </a:xfrm>
        </p:spPr>
        <p:txBody>
          <a:bodyPr/>
          <a:lstStyle/>
          <a:p>
            <a:r>
              <a:rPr lang="el-GR" dirty="0" smtClean="0"/>
              <a:t>Βάλτε το ένα χεράκι του μωρού μαζεύοντας το μανίκι από το φ</a:t>
            </a:r>
            <a:r>
              <a:rPr lang="en-US" dirty="0" smtClean="0"/>
              <a:t>o</a:t>
            </a:r>
            <a:r>
              <a:rPr lang="el-GR" dirty="0" smtClean="0"/>
              <a:t>ρμάκι και υποβοηθώντας με το άλλο χέρι σας να οδηγηθεί το χέρι του μωρού στο μανίκι μαλακά. Βάλτε και το άλλο μανίκι. </a:t>
            </a:r>
            <a:endParaRPr lang="el-GR" dirty="0"/>
          </a:p>
        </p:txBody>
      </p:sp>
      <p:pic>
        <p:nvPicPr>
          <p:cNvPr id="4098" name="Picture 2"/>
          <p:cNvPicPr>
            <a:picLocks noChangeAspect="1" noChangeArrowheads="1"/>
          </p:cNvPicPr>
          <p:nvPr/>
        </p:nvPicPr>
        <p:blipFill>
          <a:blip r:embed="rId2" cstate="print"/>
          <a:srcRect/>
          <a:stretch>
            <a:fillRect/>
          </a:stretch>
        </p:blipFill>
        <p:spPr bwMode="auto">
          <a:xfrm>
            <a:off x="2195736" y="2924944"/>
            <a:ext cx="4608512" cy="36187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642918"/>
            <a:ext cx="8229600" cy="5483245"/>
          </a:xfrm>
        </p:spPr>
        <p:txBody>
          <a:bodyPr/>
          <a:lstStyle/>
          <a:p>
            <a:pPr algn="just"/>
            <a:r>
              <a:rPr lang="el-GR" dirty="0" smtClean="0"/>
              <a:t>Τραβήξτε το φαρμάκι και βάλτε ένα ένα τα πόδια τραβώντας το φορμάκι και όχι τα πόδια του μωρού. Τέλος κουμπώστε τις σούστες αρχίζοντας από αυτές που είναι γύρω στους μηρούς και στον καβάλο. </a:t>
            </a:r>
            <a:endParaRPr lang="el-GR" dirty="0"/>
          </a:p>
        </p:txBody>
      </p:sp>
      <p:pic>
        <p:nvPicPr>
          <p:cNvPr id="5122" name="Picture 2"/>
          <p:cNvPicPr>
            <a:picLocks noChangeAspect="1" noChangeArrowheads="1"/>
          </p:cNvPicPr>
          <p:nvPr/>
        </p:nvPicPr>
        <p:blipFill>
          <a:blip r:embed="rId2" cstate="print"/>
          <a:srcRect/>
          <a:stretch>
            <a:fillRect/>
          </a:stretch>
        </p:blipFill>
        <p:spPr bwMode="auto">
          <a:xfrm>
            <a:off x="2771800" y="3140968"/>
            <a:ext cx="3672408" cy="35069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TotalTime>
  <Words>473</Words>
  <Application>Microsoft Office PowerPoint</Application>
  <PresentationFormat>Προβολή στην οθόνη (4:3)</PresentationFormat>
  <Paragraphs>21</Paragraphs>
  <Slides>13</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13</vt:i4>
      </vt:variant>
    </vt:vector>
  </HeadingPairs>
  <TitlesOfParts>
    <vt:vector size="14" baseType="lpstr">
      <vt:lpstr>Θέμα του Office</vt:lpstr>
      <vt:lpstr>TO ΝΤΥΣΙΜΟ ΚΑΙ ΤΟ ΓΔΥΣΙΜΟ ΕΝΟΣ ΒΡΕΦΟΥΣ  </vt:lpstr>
      <vt:lpstr>Διαφάνεια 2</vt:lpstr>
      <vt:lpstr>ΤΟ ΝΤΥΣΙΜΟ ΤΟΥ ΒΡΕΦΟΥΣ </vt:lpstr>
      <vt:lpstr>Διαφάνεια 4</vt:lpstr>
      <vt:lpstr>Διαφάνεια 5</vt:lpstr>
      <vt:lpstr>Διαφάνεια 6</vt:lpstr>
      <vt:lpstr>Διαφάνεια 7</vt:lpstr>
      <vt:lpstr>Διαφάνεια 8</vt:lpstr>
      <vt:lpstr>Διαφάνεια 9</vt:lpstr>
      <vt:lpstr>ΤΟ ΓΔΥΣΙΜΟ ΤΟΥ ΒΡΕΦΟΥΣ </vt:lpstr>
      <vt:lpstr>Διαφάνεια 11</vt:lpstr>
      <vt:lpstr>Διαφάνεια 12</vt:lpstr>
      <vt:lpstr>Διαφάνεια 13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 ΝΤΥΣΙΜΟ ΚΑΙ ΤΟ ΓΔΥΣΙΜΟ ΕΝΟΣ ΒΡΕΦΟΥΣ</dc:title>
  <dc:creator>Stelios</dc:creator>
  <cp:lastModifiedBy>User</cp:lastModifiedBy>
  <cp:revision>15</cp:revision>
  <dcterms:created xsi:type="dcterms:W3CDTF">2020-09-22T15:42:37Z</dcterms:created>
  <dcterms:modified xsi:type="dcterms:W3CDTF">2023-11-16T19:17:46Z</dcterms:modified>
</cp:coreProperties>
</file>