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6" r:id="rId10"/>
    <p:sldId id="268" r:id="rId11"/>
    <p:sldId id="272" r:id="rId12"/>
    <p:sldId id="274"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8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CCF6EE9-0160-404D-B645-337CBDEE35CD}" type="datetimeFigureOut">
              <a:rPr lang="el-GR" smtClean="0"/>
              <a:t>7/3/2023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AE49D9-8B0F-4B47-8266-B9D4FD282ECE}" type="slidenum">
              <a:rPr lang="el-GR" smtClean="0"/>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119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3CCF6EE9-0160-404D-B645-337CBDEE35CD}" type="datetimeFigureOut">
              <a:rPr lang="el-GR" smtClean="0"/>
              <a:t>7/3/2023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AAE49D9-8B0F-4B47-8266-B9D4FD282ECE}" type="slidenum">
              <a:rPr lang="el-GR" smtClean="0"/>
              <a:t>‹#›</a:t>
            </a:fld>
            <a:endParaRPr lang="el-GR"/>
          </a:p>
        </p:txBody>
      </p:sp>
    </p:spTree>
    <p:extLst>
      <p:ext uri="{BB962C8B-B14F-4D97-AF65-F5344CB8AC3E}">
        <p14:creationId xmlns:p14="http://schemas.microsoft.com/office/powerpoint/2010/main" val="1214548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CF6EE9-0160-404D-B645-337CBDEE35CD}" type="datetimeFigureOut">
              <a:rPr lang="el-GR" smtClean="0"/>
              <a:t>7/3/2023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AE49D9-8B0F-4B47-8266-B9D4FD282ECE}" type="slidenum">
              <a:rPr lang="el-GR" smtClean="0"/>
              <a:t>‹#›</a:t>
            </a:fld>
            <a:endParaRPr lang="el-GR"/>
          </a:p>
        </p:txBody>
      </p:sp>
    </p:spTree>
    <p:extLst>
      <p:ext uri="{BB962C8B-B14F-4D97-AF65-F5344CB8AC3E}">
        <p14:creationId xmlns:p14="http://schemas.microsoft.com/office/powerpoint/2010/main" val="2415652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CF6EE9-0160-404D-B645-337CBDEE35CD}" type="datetimeFigureOut">
              <a:rPr lang="el-GR" smtClean="0"/>
              <a:t>7/3/2023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AE49D9-8B0F-4B47-8266-B9D4FD282ECE}" type="slidenum">
              <a:rPr lang="el-GR" smtClean="0"/>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60957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CF6EE9-0160-404D-B645-337CBDEE35CD}" type="datetimeFigureOut">
              <a:rPr lang="el-GR" smtClean="0"/>
              <a:t>7/3/2023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AE49D9-8B0F-4B47-8266-B9D4FD282ECE}" type="slidenum">
              <a:rPr lang="el-GR" smtClean="0"/>
              <a:t>‹#›</a:t>
            </a:fld>
            <a:endParaRPr lang="el-GR"/>
          </a:p>
        </p:txBody>
      </p:sp>
    </p:spTree>
    <p:extLst>
      <p:ext uri="{BB962C8B-B14F-4D97-AF65-F5344CB8AC3E}">
        <p14:creationId xmlns:p14="http://schemas.microsoft.com/office/powerpoint/2010/main" val="3073725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CF6EE9-0160-404D-B645-337CBDEE35CD}" type="datetimeFigureOut">
              <a:rPr lang="el-GR" smtClean="0"/>
              <a:t>7/3/2023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AE49D9-8B0F-4B47-8266-B9D4FD282ECE}" type="slidenum">
              <a:rPr lang="el-GR" smtClean="0"/>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5954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CF6EE9-0160-404D-B645-337CBDEE35CD}" type="datetimeFigureOut">
              <a:rPr lang="el-GR" smtClean="0"/>
              <a:t>7/3/2023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AE49D9-8B0F-4B47-8266-B9D4FD282ECE}" type="slidenum">
              <a:rPr lang="el-GR" smtClean="0"/>
              <a:t>‹#›</a:t>
            </a:fld>
            <a:endParaRPr lang="el-GR"/>
          </a:p>
        </p:txBody>
      </p:sp>
    </p:spTree>
    <p:extLst>
      <p:ext uri="{BB962C8B-B14F-4D97-AF65-F5344CB8AC3E}">
        <p14:creationId xmlns:p14="http://schemas.microsoft.com/office/powerpoint/2010/main" val="2661509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CCF6EE9-0160-404D-B645-337CBDEE35CD}" type="datetimeFigureOut">
              <a:rPr lang="el-GR" smtClean="0"/>
              <a:t>7/3/2023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AE49D9-8B0F-4B47-8266-B9D4FD282ECE}" type="slidenum">
              <a:rPr lang="el-GR" smtClean="0"/>
              <a:t>‹#›</a:t>
            </a:fld>
            <a:endParaRPr lang="el-GR"/>
          </a:p>
        </p:txBody>
      </p:sp>
    </p:spTree>
    <p:extLst>
      <p:ext uri="{BB962C8B-B14F-4D97-AF65-F5344CB8AC3E}">
        <p14:creationId xmlns:p14="http://schemas.microsoft.com/office/powerpoint/2010/main" val="3918557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CCF6EE9-0160-404D-B645-337CBDEE35CD}" type="datetimeFigureOut">
              <a:rPr lang="el-GR" smtClean="0"/>
              <a:t>7/3/2023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AE49D9-8B0F-4B47-8266-B9D4FD282ECE}" type="slidenum">
              <a:rPr lang="el-GR" smtClean="0"/>
              <a:t>‹#›</a:t>
            </a:fld>
            <a:endParaRPr lang="el-GR"/>
          </a:p>
        </p:txBody>
      </p:sp>
    </p:spTree>
    <p:extLst>
      <p:ext uri="{BB962C8B-B14F-4D97-AF65-F5344CB8AC3E}">
        <p14:creationId xmlns:p14="http://schemas.microsoft.com/office/powerpoint/2010/main" val="419758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CCF6EE9-0160-404D-B645-337CBDEE35CD}" type="datetimeFigureOut">
              <a:rPr lang="el-GR" smtClean="0"/>
              <a:t>7/3/2023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AE49D9-8B0F-4B47-8266-B9D4FD282ECE}" type="slidenum">
              <a:rPr lang="el-GR" smtClean="0"/>
              <a:t>‹#›</a:t>
            </a:fld>
            <a:endParaRPr lang="el-GR"/>
          </a:p>
        </p:txBody>
      </p:sp>
    </p:spTree>
    <p:extLst>
      <p:ext uri="{BB962C8B-B14F-4D97-AF65-F5344CB8AC3E}">
        <p14:creationId xmlns:p14="http://schemas.microsoft.com/office/powerpoint/2010/main" val="304273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CF6EE9-0160-404D-B645-337CBDEE35CD}" type="datetimeFigureOut">
              <a:rPr lang="el-GR" smtClean="0"/>
              <a:t>7/3/2023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AE49D9-8B0F-4B47-8266-B9D4FD282ECE}" type="slidenum">
              <a:rPr lang="el-GR" smtClean="0"/>
              <a:t>‹#›</a:t>
            </a:fld>
            <a:endParaRPr lang="el-GR"/>
          </a:p>
        </p:txBody>
      </p:sp>
    </p:spTree>
    <p:extLst>
      <p:ext uri="{BB962C8B-B14F-4D97-AF65-F5344CB8AC3E}">
        <p14:creationId xmlns:p14="http://schemas.microsoft.com/office/powerpoint/2010/main" val="316595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CCF6EE9-0160-404D-B645-337CBDEE35CD}" type="datetimeFigureOut">
              <a:rPr lang="el-GR" smtClean="0"/>
              <a:t>7/3/2023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AE49D9-8B0F-4B47-8266-B9D4FD282ECE}" type="slidenum">
              <a:rPr lang="el-GR" smtClean="0"/>
              <a:t>‹#›</a:t>
            </a:fld>
            <a:endParaRPr lang="el-GR"/>
          </a:p>
        </p:txBody>
      </p:sp>
    </p:spTree>
    <p:extLst>
      <p:ext uri="{BB962C8B-B14F-4D97-AF65-F5344CB8AC3E}">
        <p14:creationId xmlns:p14="http://schemas.microsoft.com/office/powerpoint/2010/main" val="171496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CCF6EE9-0160-404D-B645-337CBDEE35CD}" type="datetimeFigureOut">
              <a:rPr lang="el-GR" smtClean="0"/>
              <a:t>7/3/2023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AAE49D9-8B0F-4B47-8266-B9D4FD282ECE}" type="slidenum">
              <a:rPr lang="el-GR" smtClean="0"/>
              <a:t>‹#›</a:t>
            </a:fld>
            <a:endParaRPr lang="el-GR"/>
          </a:p>
        </p:txBody>
      </p:sp>
    </p:spTree>
    <p:extLst>
      <p:ext uri="{BB962C8B-B14F-4D97-AF65-F5344CB8AC3E}">
        <p14:creationId xmlns:p14="http://schemas.microsoft.com/office/powerpoint/2010/main" val="143138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CCF6EE9-0160-404D-B645-337CBDEE35CD}" type="datetimeFigureOut">
              <a:rPr lang="el-GR" smtClean="0"/>
              <a:t>7/3/2023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AAE49D9-8B0F-4B47-8266-B9D4FD282ECE}" type="slidenum">
              <a:rPr lang="el-GR" smtClean="0"/>
              <a:t>‹#›</a:t>
            </a:fld>
            <a:endParaRPr lang="el-GR"/>
          </a:p>
        </p:txBody>
      </p:sp>
    </p:spTree>
    <p:extLst>
      <p:ext uri="{BB962C8B-B14F-4D97-AF65-F5344CB8AC3E}">
        <p14:creationId xmlns:p14="http://schemas.microsoft.com/office/powerpoint/2010/main" val="72926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F6EE9-0160-404D-B645-337CBDEE35CD}" type="datetimeFigureOut">
              <a:rPr lang="el-GR" smtClean="0"/>
              <a:t>7/3/2023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AAE49D9-8B0F-4B47-8266-B9D4FD282ECE}" type="slidenum">
              <a:rPr lang="el-GR" smtClean="0"/>
              <a:t>‹#›</a:t>
            </a:fld>
            <a:endParaRPr lang="el-GR"/>
          </a:p>
        </p:txBody>
      </p:sp>
    </p:spTree>
    <p:extLst>
      <p:ext uri="{BB962C8B-B14F-4D97-AF65-F5344CB8AC3E}">
        <p14:creationId xmlns:p14="http://schemas.microsoft.com/office/powerpoint/2010/main" val="3335030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CCF6EE9-0160-404D-B645-337CBDEE35CD}" type="datetimeFigureOut">
              <a:rPr lang="el-GR" smtClean="0"/>
              <a:t>7/3/2023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AE49D9-8B0F-4B47-8266-B9D4FD282ECE}" type="slidenum">
              <a:rPr lang="el-GR" smtClean="0"/>
              <a:t>‹#›</a:t>
            </a:fld>
            <a:endParaRPr lang="el-GR"/>
          </a:p>
        </p:txBody>
      </p:sp>
    </p:spTree>
    <p:extLst>
      <p:ext uri="{BB962C8B-B14F-4D97-AF65-F5344CB8AC3E}">
        <p14:creationId xmlns:p14="http://schemas.microsoft.com/office/powerpoint/2010/main" val="124778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CCF6EE9-0160-404D-B645-337CBDEE35CD}" type="datetimeFigureOut">
              <a:rPr lang="el-GR" smtClean="0"/>
              <a:t>7/3/2023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AE49D9-8B0F-4B47-8266-B9D4FD282ECE}" type="slidenum">
              <a:rPr lang="el-GR" smtClean="0"/>
              <a:t>‹#›</a:t>
            </a:fld>
            <a:endParaRPr lang="el-GR"/>
          </a:p>
        </p:txBody>
      </p:sp>
    </p:spTree>
    <p:extLst>
      <p:ext uri="{BB962C8B-B14F-4D97-AF65-F5344CB8AC3E}">
        <p14:creationId xmlns:p14="http://schemas.microsoft.com/office/powerpoint/2010/main" val="2570933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CCF6EE9-0160-404D-B645-337CBDEE35CD}" type="datetimeFigureOut">
              <a:rPr lang="el-GR" smtClean="0"/>
              <a:t>7/3/2023</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AAE49D9-8B0F-4B47-8266-B9D4FD282ECE}" type="slidenum">
              <a:rPr lang="el-GR" smtClean="0"/>
              <a:t>‹#›</a:t>
            </a:fld>
            <a:endParaRPr lang="el-GR"/>
          </a:p>
        </p:txBody>
      </p:sp>
    </p:spTree>
    <p:extLst>
      <p:ext uri="{BB962C8B-B14F-4D97-AF65-F5344CB8AC3E}">
        <p14:creationId xmlns:p14="http://schemas.microsoft.com/office/powerpoint/2010/main" val="21141690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read.bookcreator.com/lUQ8X6zBxsUM90tRc34B9QoWwal2/P5-n4BJXSWGO8uf-Q4wpFA?fbclid=IwAR1Y5tkWW-mNI9wnx9n1-iK8_RH9m0t4m9KKkCjKgZdX9b0sl48PUZOVkEc" TargetMode="External"/><Relationship Id="rId2" Type="http://schemas.openxmlformats.org/officeDocument/2006/relationships/hyperlink" Target="https://read.bookcreator.com/6ZnOae8dj3YfuakVfX6BrxHK8Mw2/vtXRxDOcSTu6m39IgDtwx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7F3947-8419-4EDE-B355-55D92936A6F1}"/>
              </a:ext>
            </a:extLst>
          </p:cNvPr>
          <p:cNvSpPr>
            <a:spLocks noGrp="1"/>
          </p:cNvSpPr>
          <p:nvPr>
            <p:ph type="ctrTitle"/>
          </p:nvPr>
        </p:nvSpPr>
        <p:spPr>
          <a:xfrm>
            <a:off x="684212" y="685799"/>
            <a:ext cx="8001000" cy="2743201"/>
          </a:xfrm>
        </p:spPr>
        <p:txBody>
          <a:bodyPr/>
          <a:lstStyle/>
          <a:p>
            <a:r>
              <a:rPr lang="el-GR" dirty="0"/>
              <a:t>   </a:t>
            </a:r>
            <a:r>
              <a:rPr lang="el-GR" dirty="0">
                <a:latin typeface="Constantia" panose="02030602050306030303" pitchFamily="18" charset="0"/>
              </a:rPr>
              <a:t>ΗΧΟΙΣΤΟΡΙΕΣ</a:t>
            </a:r>
          </a:p>
        </p:txBody>
      </p:sp>
      <p:sp>
        <p:nvSpPr>
          <p:cNvPr id="3" name="Υπότιτλος 2">
            <a:extLst>
              <a:ext uri="{FF2B5EF4-FFF2-40B4-BE49-F238E27FC236}">
                <a16:creationId xmlns:a16="http://schemas.microsoft.com/office/drawing/2014/main" id="{537FB977-AD3D-4CF5-81B8-51233EBF9B2D}"/>
              </a:ext>
            </a:extLst>
          </p:cNvPr>
          <p:cNvSpPr>
            <a:spLocks noGrp="1"/>
          </p:cNvSpPr>
          <p:nvPr>
            <p:ph type="subTitle" idx="1"/>
          </p:nvPr>
        </p:nvSpPr>
        <p:spPr>
          <a:xfrm>
            <a:off x="684212" y="3959157"/>
            <a:ext cx="6400800" cy="2500010"/>
          </a:xfrm>
        </p:spPr>
        <p:txBody>
          <a:bodyPr>
            <a:normAutofit/>
          </a:bodyPr>
          <a:lstStyle/>
          <a:p>
            <a:r>
              <a:rPr lang="el-GR" sz="2600" b="1" dirty="0">
                <a:solidFill>
                  <a:srgbClr val="FFFF00"/>
                </a:solidFill>
                <a:latin typeface="Constantia" panose="02030602050306030303" pitchFamily="18" charset="0"/>
              </a:rPr>
              <a:t>Χριστίνα Σωτηρίου</a:t>
            </a:r>
          </a:p>
          <a:p>
            <a:r>
              <a:rPr lang="en-US" sz="1700" i="1" dirty="0">
                <a:solidFill>
                  <a:srgbClr val="FFFF00"/>
                </a:solidFill>
                <a:latin typeface="Constantia" panose="02030602050306030303" pitchFamily="18" charset="0"/>
              </a:rPr>
              <a:t>B</a:t>
            </a:r>
            <a:r>
              <a:rPr lang="el-GR" sz="1700" i="1" dirty="0">
                <a:solidFill>
                  <a:srgbClr val="FFFF00"/>
                </a:solidFill>
                <a:latin typeface="Constantia" panose="02030602050306030303" pitchFamily="18" charset="0"/>
              </a:rPr>
              <a:t>.</a:t>
            </a:r>
            <a:r>
              <a:rPr lang="en-US" sz="1700" i="1" dirty="0">
                <a:solidFill>
                  <a:srgbClr val="FFFF00"/>
                </a:solidFill>
                <a:latin typeface="Constantia" panose="02030602050306030303" pitchFamily="18" charset="0"/>
              </a:rPr>
              <a:t>A</a:t>
            </a:r>
            <a:r>
              <a:rPr lang="el-GR" sz="1700" i="1" dirty="0">
                <a:solidFill>
                  <a:srgbClr val="FFFF00"/>
                </a:solidFill>
                <a:latin typeface="Constantia" panose="02030602050306030303" pitchFamily="18" charset="0"/>
              </a:rPr>
              <a:t>, </a:t>
            </a:r>
            <a:r>
              <a:rPr lang="en-US" sz="1700" i="1" dirty="0">
                <a:solidFill>
                  <a:srgbClr val="FFFF00"/>
                </a:solidFill>
                <a:latin typeface="Constantia" panose="02030602050306030303" pitchFamily="18" charset="0"/>
              </a:rPr>
              <a:t>MA</a:t>
            </a:r>
            <a:r>
              <a:rPr lang="el-GR" sz="1700" i="1" dirty="0">
                <a:solidFill>
                  <a:srgbClr val="FFFF00"/>
                </a:solidFill>
                <a:latin typeface="Constantia" panose="02030602050306030303" pitchFamily="18" charset="0"/>
              </a:rPr>
              <a:t> Μουσικολόγος, </a:t>
            </a:r>
            <a:r>
              <a:rPr lang="en-US" sz="1700" i="1" dirty="0">
                <a:solidFill>
                  <a:srgbClr val="FFFF00"/>
                </a:solidFill>
                <a:latin typeface="Constantia" panose="02030602050306030303" pitchFamily="18" charset="0"/>
              </a:rPr>
              <a:t>Dr</a:t>
            </a:r>
            <a:r>
              <a:rPr lang="el-GR" sz="1700" i="1" dirty="0">
                <a:solidFill>
                  <a:srgbClr val="FFFF00"/>
                </a:solidFill>
                <a:latin typeface="Constantia" panose="02030602050306030303" pitchFamily="18" charset="0"/>
              </a:rPr>
              <a:t>.Μουσικής Παιδαγωγικής</a:t>
            </a:r>
            <a:endParaRPr lang="el-GR" sz="1700" dirty="0">
              <a:solidFill>
                <a:srgbClr val="FFFF00"/>
              </a:solidFill>
              <a:latin typeface="Constantia" panose="02030602050306030303" pitchFamily="18" charset="0"/>
            </a:endParaRPr>
          </a:p>
          <a:p>
            <a:r>
              <a:rPr lang="el-GR" sz="1700" i="1" dirty="0">
                <a:solidFill>
                  <a:srgbClr val="FFFF00"/>
                </a:solidFill>
                <a:latin typeface="Constantia" panose="02030602050306030303" pitchFamily="18" charset="0"/>
              </a:rPr>
              <a:t>Ε.Δ.Ι.Π  Σχολή Διοικητικών Οικονομικών &amp; Κοινωνικών Επιστημών</a:t>
            </a:r>
            <a:endParaRPr lang="el-GR" sz="1700" dirty="0">
              <a:solidFill>
                <a:srgbClr val="FFFF00"/>
              </a:solidFill>
              <a:latin typeface="Constantia" panose="02030602050306030303" pitchFamily="18" charset="0"/>
            </a:endParaRPr>
          </a:p>
          <a:p>
            <a:r>
              <a:rPr lang="el-GR" sz="1700" i="1" dirty="0">
                <a:solidFill>
                  <a:srgbClr val="FFFF00"/>
                </a:solidFill>
                <a:latin typeface="Constantia" panose="02030602050306030303" pitchFamily="18" charset="0"/>
              </a:rPr>
              <a:t>Τμήματος Αγωγής και Φροντίδας στην Πρώιμη Παιδική Ηλικία</a:t>
            </a:r>
            <a:endParaRPr lang="el-GR" sz="1700" dirty="0">
              <a:solidFill>
                <a:srgbClr val="FFFF00"/>
              </a:solidFill>
              <a:latin typeface="Constantia" panose="02030602050306030303" pitchFamily="18" charset="0"/>
            </a:endParaRPr>
          </a:p>
          <a:p>
            <a:r>
              <a:rPr lang="el-GR" sz="1700" i="1" dirty="0">
                <a:solidFill>
                  <a:srgbClr val="FFFF00"/>
                </a:solidFill>
                <a:latin typeface="Constantia" panose="02030602050306030303" pitchFamily="18" charset="0"/>
              </a:rPr>
              <a:t>του Πανεπιστημίου Δυτικής Αττικής</a:t>
            </a:r>
            <a:endParaRPr lang="el-GR" sz="1700" dirty="0">
              <a:solidFill>
                <a:srgbClr val="FFFF00"/>
              </a:solidFill>
              <a:latin typeface="Constantia" panose="02030602050306030303" pitchFamily="18" charset="0"/>
            </a:endParaRPr>
          </a:p>
          <a:p>
            <a:endParaRPr lang="el-GR" sz="2400" dirty="0"/>
          </a:p>
        </p:txBody>
      </p:sp>
      <p:pic>
        <p:nvPicPr>
          <p:cNvPr id="1026" name="Picture 2" descr="Παιδιά που παίζουν με μουσικά παιχνίδια. απομονώνονται σε λευκό φόντο — Φωτογραφία Αρχείου">
            <a:extLst>
              <a:ext uri="{FF2B5EF4-FFF2-40B4-BE49-F238E27FC236}">
                <a16:creationId xmlns:a16="http://schemas.microsoft.com/office/drawing/2014/main" id="{08BEB101-A29B-49BF-8DD6-CB7ACB746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480" y="255350"/>
            <a:ext cx="5968021" cy="26616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bies &amp; Music: How to introduce your infant or young child to music |  WonderBaby.org">
            <a:extLst>
              <a:ext uri="{FF2B5EF4-FFF2-40B4-BE49-F238E27FC236}">
                <a16:creationId xmlns:a16="http://schemas.microsoft.com/office/drawing/2014/main" id="{99E47910-C6C4-48BF-8EB3-D869C2126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098" y="3182058"/>
            <a:ext cx="5106988" cy="299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5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470648"/>
            <a:ext cx="8229600" cy="798112"/>
          </a:xfrm>
        </p:spPr>
        <p:txBody>
          <a:bodyPr>
            <a:normAutofit fontScale="90000"/>
          </a:bodyPr>
          <a:lstStyle/>
          <a:p>
            <a:r>
              <a:rPr lang="el-GR" sz="2800" i="1" dirty="0"/>
              <a:t>ΗΧΟΙΣΤΟΡΙΑ</a:t>
            </a:r>
            <a:r>
              <a:rPr lang="en-US" sz="2800" i="1" dirty="0"/>
              <a:t>: </a:t>
            </a:r>
            <a:r>
              <a:rPr lang="el-GR" sz="2800" i="1" dirty="0" err="1"/>
              <a:t>ΔΥο</a:t>
            </a:r>
            <a:r>
              <a:rPr lang="el-GR" sz="2800" i="1" dirty="0"/>
              <a:t> αγόρια </a:t>
            </a:r>
            <a:r>
              <a:rPr lang="el-GR" sz="2800" i="1" dirty="0" err="1"/>
              <a:t>περπατοΥν</a:t>
            </a:r>
            <a:r>
              <a:rPr lang="el-GR" sz="2800" i="1" dirty="0"/>
              <a:t> στο </a:t>
            </a:r>
            <a:r>
              <a:rPr lang="el-GR" sz="2800" i="1" dirty="0" err="1"/>
              <a:t>δΑσος</a:t>
            </a:r>
            <a:r>
              <a:rPr lang="el-GR" sz="2800" i="1" dirty="0"/>
              <a:t>…….</a:t>
            </a:r>
          </a:p>
        </p:txBody>
      </p:sp>
      <p:sp>
        <p:nvSpPr>
          <p:cNvPr id="3" name="2 - Θέση περιεχομένου"/>
          <p:cNvSpPr>
            <a:spLocks noGrp="1"/>
          </p:cNvSpPr>
          <p:nvPr>
            <p:ph sz="half" idx="1"/>
          </p:nvPr>
        </p:nvSpPr>
        <p:spPr>
          <a:xfrm>
            <a:off x="1981200" y="603115"/>
            <a:ext cx="4038600" cy="5751811"/>
          </a:xfrm>
        </p:spPr>
        <p:txBody>
          <a:bodyPr/>
          <a:lstStyle/>
          <a:p>
            <a:pPr marL="0" indent="0">
              <a:buNone/>
            </a:pPr>
            <a:r>
              <a:rPr lang="el-GR" sz="2400" i="1" dirty="0"/>
              <a:t>Μια μέρα ο Δήμος και ο Μιχάλης πήγαν περίπατο στο δάσος. Τα πουλιά πετούν από κλαδί σε κλαδί και κελαηδούν χαρούμενα!</a:t>
            </a:r>
          </a:p>
          <a:p>
            <a:endParaRPr lang="el-GR" dirty="0"/>
          </a:p>
        </p:txBody>
      </p:sp>
      <p:sp>
        <p:nvSpPr>
          <p:cNvPr id="4" name="3 - Θέση περιεχομένου"/>
          <p:cNvSpPr>
            <a:spLocks noGrp="1"/>
          </p:cNvSpPr>
          <p:nvPr>
            <p:ph sz="half" idx="2"/>
          </p:nvPr>
        </p:nvSpPr>
        <p:spPr>
          <a:xfrm>
            <a:off x="6324600" y="-1105710"/>
            <a:ext cx="4038600" cy="7493062"/>
          </a:xfrm>
        </p:spPr>
        <p:txBody>
          <a:bodyPr>
            <a:normAutofit/>
          </a:bodyPr>
          <a:lstStyle/>
          <a:p>
            <a:pPr marL="0" indent="0">
              <a:buNone/>
            </a:pPr>
            <a:endParaRPr lang="el-GR" sz="2400" i="1" dirty="0"/>
          </a:p>
          <a:p>
            <a:pPr marL="0" indent="0">
              <a:buNone/>
            </a:pPr>
            <a:r>
              <a:rPr lang="el-GR" sz="2400" i="1" dirty="0"/>
              <a:t>Ο άνεμος φυσά ανάμεσα στις πευκοβελόνες….</a:t>
            </a:r>
          </a:p>
          <a:p>
            <a:r>
              <a:rPr lang="el-GR" sz="2400" i="1" dirty="0"/>
              <a:t>Καθώς περπατούν ανάμεσα στα δέντρα ακούεται ο ήχος των βημάτων τους πάνω στα ξερά φύλλα και κλαδιά…</a:t>
            </a:r>
          </a:p>
        </p:txBody>
      </p:sp>
      <p:pic>
        <p:nvPicPr>
          <p:cNvPr id="5" name="Picture 2" descr="Papaveri48: Τα Πουλιά"/>
          <p:cNvPicPr>
            <a:picLocks noChangeAspect="1" noChangeArrowheads="1"/>
          </p:cNvPicPr>
          <p:nvPr/>
        </p:nvPicPr>
        <p:blipFill>
          <a:blip r:embed="rId2" cstate="print"/>
          <a:srcRect/>
          <a:stretch>
            <a:fillRect/>
          </a:stretch>
        </p:blipFill>
        <p:spPr bwMode="auto">
          <a:xfrm>
            <a:off x="2550789" y="4482718"/>
            <a:ext cx="2857789" cy="1872208"/>
          </a:xfrm>
          <a:prstGeom prst="rect">
            <a:avLst/>
          </a:prstGeom>
          <a:noFill/>
        </p:spPr>
      </p:pic>
      <p:pic>
        <p:nvPicPr>
          <p:cNvPr id="59394" name="Picture 2" descr="φωτογραφίες καφέ μαραμένα δέντρο χωρίς δικαιώματαd | Piqsels"/>
          <p:cNvPicPr>
            <a:picLocks noChangeAspect="1" noChangeArrowheads="1"/>
          </p:cNvPicPr>
          <p:nvPr/>
        </p:nvPicPr>
        <p:blipFill>
          <a:blip r:embed="rId3" cstate="print"/>
          <a:srcRect/>
          <a:stretch>
            <a:fillRect/>
          </a:stretch>
        </p:blipFill>
        <p:spPr bwMode="auto">
          <a:xfrm>
            <a:off x="6939744" y="4488057"/>
            <a:ext cx="2808312" cy="1899295"/>
          </a:xfrm>
          <a:prstGeom prst="rect">
            <a:avLst/>
          </a:prstGeom>
          <a:noFill/>
        </p:spPr>
      </p:pic>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descr="Καιρός: Σάββατο με «μπουμπουνητά» και καταιγίδες – «Ποτάμια» ξανά ..."/>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3492" name="Picture 4" descr="Βροχές, καταιγίδες και θυελλώδεις άνεμοι στα πελάγη - ERT Open"/>
          <p:cNvPicPr>
            <a:picLocks noChangeAspect="1" noChangeArrowheads="1"/>
          </p:cNvPicPr>
          <p:nvPr/>
        </p:nvPicPr>
        <p:blipFill>
          <a:blip r:embed="rId2" cstate="print"/>
          <a:srcRect/>
          <a:stretch>
            <a:fillRect/>
          </a:stretch>
        </p:blipFill>
        <p:spPr bwMode="auto">
          <a:xfrm>
            <a:off x="2207568" y="3068961"/>
            <a:ext cx="3626346" cy="3025503"/>
          </a:xfrm>
          <a:prstGeom prst="rect">
            <a:avLst/>
          </a:prstGeom>
          <a:noFill/>
        </p:spPr>
      </p:pic>
      <p:sp>
        <p:nvSpPr>
          <p:cNvPr id="4" name="3 - Ορθογώνιο"/>
          <p:cNvSpPr/>
          <p:nvPr/>
        </p:nvSpPr>
        <p:spPr>
          <a:xfrm>
            <a:off x="2063552" y="1124744"/>
            <a:ext cx="4176464" cy="1754326"/>
          </a:xfrm>
          <a:prstGeom prst="rect">
            <a:avLst/>
          </a:prstGeom>
        </p:spPr>
        <p:txBody>
          <a:bodyPr wrap="square">
            <a:spAutoFit/>
          </a:bodyPr>
          <a:lstStyle/>
          <a:p>
            <a:r>
              <a:rPr lang="el-GR" i="1" dirty="0">
                <a:solidFill>
                  <a:schemeClr val="accent1">
                    <a:lumMod val="50000"/>
                  </a:schemeClr>
                </a:solidFill>
              </a:rPr>
              <a:t>Ξαφνικά ένα δυνατό μπουμπουνητό ακούστηκε. Μετά ακούστηκε κι άλλο κι άλλο, κι άλλο……..</a:t>
            </a:r>
          </a:p>
          <a:p>
            <a:r>
              <a:rPr lang="el-GR" i="1" dirty="0">
                <a:solidFill>
                  <a:schemeClr val="accent1">
                    <a:lumMod val="50000"/>
                  </a:schemeClr>
                </a:solidFill>
              </a:rPr>
              <a:t>Όταν κατάλαβαν πως σύντομα θα έπεφτε η βροχή, άρχισαν να τρέχουν για το σπίτι τους….</a:t>
            </a:r>
          </a:p>
        </p:txBody>
      </p:sp>
      <p:sp>
        <p:nvSpPr>
          <p:cNvPr id="5" name="4 - Ορθογώνιο"/>
          <p:cNvSpPr/>
          <p:nvPr/>
        </p:nvSpPr>
        <p:spPr>
          <a:xfrm>
            <a:off x="6468894" y="476672"/>
            <a:ext cx="3947586" cy="1477328"/>
          </a:xfrm>
          <a:prstGeom prst="rect">
            <a:avLst/>
          </a:prstGeom>
        </p:spPr>
        <p:txBody>
          <a:bodyPr wrap="square">
            <a:spAutoFit/>
          </a:bodyPr>
          <a:lstStyle/>
          <a:p>
            <a:r>
              <a:rPr lang="el-GR" i="1" dirty="0">
                <a:solidFill>
                  <a:schemeClr val="accent1">
                    <a:lumMod val="50000"/>
                  </a:schemeClr>
                </a:solidFill>
              </a:rPr>
              <a:t>Φτάνοντας στο σπίτι τους άρχισαν να πέφτουν οι πρώτες σταγόνες της βροχής. Τώρα την ακούνε να χτυπά στα τζάμια και το πλακόστρωτο.</a:t>
            </a:r>
          </a:p>
        </p:txBody>
      </p:sp>
      <p:pic>
        <p:nvPicPr>
          <p:cNvPr id="7" name="Picture 2" descr="Η βροχή κρύωνε έξω, στο δρόμο. Χτυπούσε... - Η ζωή μας μια βόλτα ..."/>
          <p:cNvPicPr>
            <a:picLocks noChangeAspect="1" noChangeArrowheads="1"/>
          </p:cNvPicPr>
          <p:nvPr/>
        </p:nvPicPr>
        <p:blipFill>
          <a:blip r:embed="rId3" cstate="print"/>
          <a:srcRect/>
          <a:stretch>
            <a:fillRect/>
          </a:stretch>
        </p:blipFill>
        <p:spPr bwMode="auto">
          <a:xfrm>
            <a:off x="6636060" y="1932036"/>
            <a:ext cx="3168352" cy="2505076"/>
          </a:xfrm>
          <a:prstGeom prst="rect">
            <a:avLst/>
          </a:prstGeom>
          <a:noFill/>
        </p:spPr>
      </p:pic>
      <p:sp>
        <p:nvSpPr>
          <p:cNvPr id="8" name="7 - Ορθογώνιο"/>
          <p:cNvSpPr/>
          <p:nvPr/>
        </p:nvSpPr>
        <p:spPr>
          <a:xfrm>
            <a:off x="6636060" y="4437112"/>
            <a:ext cx="3420380" cy="1754326"/>
          </a:xfrm>
          <a:prstGeom prst="rect">
            <a:avLst/>
          </a:prstGeom>
        </p:spPr>
        <p:txBody>
          <a:bodyPr wrap="square">
            <a:spAutoFit/>
          </a:bodyPr>
          <a:lstStyle/>
          <a:p>
            <a:pPr algn="ctr"/>
            <a:r>
              <a:rPr lang="el-GR" i="1" dirty="0">
                <a:solidFill>
                  <a:schemeClr val="accent1">
                    <a:lumMod val="50000"/>
                  </a:schemeClr>
                </a:solidFill>
              </a:rPr>
              <a:t>Οι σταγόνες πυκνώνουν. </a:t>
            </a:r>
          </a:p>
          <a:p>
            <a:pPr algn="ctr"/>
            <a:r>
              <a:rPr lang="el-GR" i="1" dirty="0">
                <a:solidFill>
                  <a:schemeClr val="accent1">
                    <a:lumMod val="50000"/>
                  </a:schemeClr>
                </a:solidFill>
              </a:rPr>
              <a:t>Οι δύο φίλοι κάθονται στο παράθυρο και παρακολουθούν τη βροχή που δροσίζει τα δέντρα και τα λουλούδια της αυλής.</a:t>
            </a: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063552" y="620688"/>
            <a:ext cx="7851648" cy="1008112"/>
          </a:xfrm>
        </p:spPr>
        <p:txBody>
          <a:bodyPr>
            <a:normAutofit/>
          </a:bodyPr>
          <a:lstStyle/>
          <a:p>
            <a:pPr algn="l"/>
            <a:r>
              <a:rPr lang="el-GR" sz="2800" i="1" dirty="0" err="1">
                <a:solidFill>
                  <a:srgbClr val="002060"/>
                </a:solidFill>
              </a:rPr>
              <a:t>ΕργασΙες</a:t>
            </a:r>
            <a:r>
              <a:rPr lang="el-GR" sz="2800" i="1" dirty="0">
                <a:solidFill>
                  <a:srgbClr val="002060"/>
                </a:solidFill>
              </a:rPr>
              <a:t> από την </a:t>
            </a:r>
            <a:r>
              <a:rPr lang="el-GR" sz="2800" i="1" dirty="0" err="1">
                <a:solidFill>
                  <a:srgbClr val="002060"/>
                </a:solidFill>
              </a:rPr>
              <a:t>ηχοϊστορΙα</a:t>
            </a:r>
            <a:r>
              <a:rPr lang="el-GR" sz="2800" i="1" dirty="0">
                <a:solidFill>
                  <a:srgbClr val="002060"/>
                </a:solidFill>
              </a:rPr>
              <a:t> </a:t>
            </a:r>
            <a:r>
              <a:rPr lang="en-US" sz="2800" i="1" dirty="0">
                <a:solidFill>
                  <a:srgbClr val="002060"/>
                </a:solidFill>
              </a:rPr>
              <a:t>: </a:t>
            </a:r>
            <a:r>
              <a:rPr lang="el-GR" sz="2800" i="1" dirty="0" err="1">
                <a:solidFill>
                  <a:srgbClr val="002060"/>
                </a:solidFill>
              </a:rPr>
              <a:t>ΔΥο</a:t>
            </a:r>
            <a:r>
              <a:rPr lang="el-GR" sz="2800" i="1" dirty="0">
                <a:solidFill>
                  <a:srgbClr val="002060"/>
                </a:solidFill>
              </a:rPr>
              <a:t> </a:t>
            </a:r>
            <a:r>
              <a:rPr lang="el-GR" sz="2800" i="1" dirty="0" err="1">
                <a:solidFill>
                  <a:srgbClr val="002060"/>
                </a:solidFill>
              </a:rPr>
              <a:t>αγΟρια</a:t>
            </a:r>
            <a:r>
              <a:rPr lang="el-GR" sz="2800" i="1" dirty="0">
                <a:solidFill>
                  <a:srgbClr val="002060"/>
                </a:solidFill>
              </a:rPr>
              <a:t> </a:t>
            </a:r>
            <a:r>
              <a:rPr lang="el-GR" sz="2800" i="1" dirty="0" err="1">
                <a:solidFill>
                  <a:srgbClr val="002060"/>
                </a:solidFill>
              </a:rPr>
              <a:t>περπατοΥν</a:t>
            </a:r>
            <a:r>
              <a:rPr lang="el-GR" sz="2800" i="1" dirty="0">
                <a:solidFill>
                  <a:srgbClr val="002060"/>
                </a:solidFill>
              </a:rPr>
              <a:t> στο </a:t>
            </a:r>
            <a:r>
              <a:rPr lang="el-GR" sz="2800" i="1" dirty="0" err="1">
                <a:solidFill>
                  <a:srgbClr val="002060"/>
                </a:solidFill>
              </a:rPr>
              <a:t>δΑσος</a:t>
            </a:r>
            <a:r>
              <a:rPr lang="el-GR" sz="2800" i="1" dirty="0"/>
              <a:t>…….</a:t>
            </a:r>
          </a:p>
        </p:txBody>
      </p:sp>
      <p:sp>
        <p:nvSpPr>
          <p:cNvPr id="3" name="2 - Υπότιτλος"/>
          <p:cNvSpPr>
            <a:spLocks noGrp="1"/>
          </p:cNvSpPr>
          <p:nvPr>
            <p:ph type="subTitle" idx="1"/>
          </p:nvPr>
        </p:nvSpPr>
        <p:spPr>
          <a:xfrm>
            <a:off x="2057400" y="1844824"/>
            <a:ext cx="7783016" cy="4608512"/>
          </a:xfrm>
        </p:spPr>
        <p:txBody>
          <a:bodyPr>
            <a:normAutofit fontScale="92500" lnSpcReduction="10000"/>
          </a:bodyPr>
          <a:lstStyle/>
          <a:p>
            <a:pPr algn="ctr">
              <a:buFont typeface="Arial" pitchFamily="34" charset="0"/>
              <a:buChar char="•"/>
            </a:pPr>
            <a:r>
              <a:rPr lang="el-GR" i="1" dirty="0">
                <a:solidFill>
                  <a:srgbClr val="FFFF00"/>
                </a:solidFill>
              </a:rPr>
              <a:t>Την </a:t>
            </a:r>
            <a:r>
              <a:rPr lang="el-GR" i="1" dirty="0" err="1">
                <a:solidFill>
                  <a:srgbClr val="FFFF00"/>
                </a:solidFill>
              </a:rPr>
              <a:t>ηχοϊστορία</a:t>
            </a:r>
            <a:r>
              <a:rPr lang="el-GR" i="1" dirty="0">
                <a:solidFill>
                  <a:srgbClr val="FFFF00"/>
                </a:solidFill>
              </a:rPr>
              <a:t> αυτή μπορείτε να την παρουσιάσετε και </a:t>
            </a:r>
          </a:p>
          <a:p>
            <a:pPr algn="ctr"/>
            <a:r>
              <a:rPr lang="el-GR" i="1" u="sng" dirty="0">
                <a:solidFill>
                  <a:srgbClr val="FFFF00"/>
                </a:solidFill>
              </a:rPr>
              <a:t>με ομάδες</a:t>
            </a:r>
            <a:r>
              <a:rPr lang="el-GR" i="1" dirty="0">
                <a:solidFill>
                  <a:srgbClr val="FFFF00"/>
                </a:solidFill>
              </a:rPr>
              <a:t>. Η κάθε ομάδα να περιγράφει </a:t>
            </a:r>
            <a:r>
              <a:rPr lang="el-GR" i="1" u="sng" dirty="0">
                <a:solidFill>
                  <a:srgbClr val="FFFF00"/>
                </a:solidFill>
              </a:rPr>
              <a:t>με ήχους </a:t>
            </a:r>
            <a:r>
              <a:rPr lang="el-GR" i="1" dirty="0">
                <a:solidFill>
                  <a:srgbClr val="FFFF00"/>
                </a:solidFill>
              </a:rPr>
              <a:t>τι λέγει το παιδί, που είναι ο αφηγητής.</a:t>
            </a:r>
          </a:p>
          <a:p>
            <a:pPr algn="ctr"/>
            <a:r>
              <a:rPr lang="el-GR" i="1" dirty="0">
                <a:solidFill>
                  <a:srgbClr val="FFFF00"/>
                </a:solidFill>
              </a:rPr>
              <a:t>Όταν την τελειοποιήσετε ηχογραφήστε την και φυλάξτε την για το αρχείο της τάξης σας!</a:t>
            </a:r>
          </a:p>
          <a:p>
            <a:pPr algn="ctr">
              <a:buFont typeface="Arial" pitchFamily="34" charset="0"/>
              <a:buChar char="•"/>
            </a:pPr>
            <a:r>
              <a:rPr lang="el-GR" i="1" dirty="0">
                <a:solidFill>
                  <a:srgbClr val="C00000"/>
                </a:solidFill>
              </a:rPr>
              <a:t>Κάνετε και εσείς παρόμοιες </a:t>
            </a:r>
            <a:r>
              <a:rPr lang="el-GR" b="1" i="1" dirty="0" err="1">
                <a:solidFill>
                  <a:srgbClr val="C00000"/>
                </a:solidFill>
              </a:rPr>
              <a:t>ηχοϊστορίες</a:t>
            </a:r>
            <a:r>
              <a:rPr lang="el-GR" b="1" i="1" dirty="0">
                <a:solidFill>
                  <a:srgbClr val="C00000"/>
                </a:solidFill>
              </a:rPr>
              <a:t>. </a:t>
            </a:r>
            <a:r>
              <a:rPr lang="el-GR" i="1" dirty="0">
                <a:solidFill>
                  <a:srgbClr val="C00000"/>
                </a:solidFill>
              </a:rPr>
              <a:t>Κάποιο παιδί από τη τάξη σας να αφηγείται την ιστορία καθώς εσείς παίζετε διάφορους ήχους με τα όργανα σας, ανάλογα με το περιεχόμενο της.</a:t>
            </a:r>
          </a:p>
          <a:p>
            <a:pPr algn="ctr">
              <a:buFont typeface="Arial" pitchFamily="34" charset="0"/>
              <a:buChar char="•"/>
            </a:pPr>
            <a:r>
              <a:rPr lang="el-GR" i="1" dirty="0">
                <a:solidFill>
                  <a:srgbClr val="C00000"/>
                </a:solidFill>
              </a:rPr>
              <a:t>Επίσης μπορείτε να εισάγετε μουσική με έργα συνθετών που έχουν σχέση με το δάσος και τη καταιγίδα. </a:t>
            </a:r>
          </a:p>
          <a:p>
            <a:pPr algn="ctr"/>
            <a:r>
              <a:rPr lang="el-GR" sz="2200" i="1" dirty="0"/>
              <a:t> </a:t>
            </a:r>
            <a:r>
              <a:rPr lang="el-GR" sz="2200" i="1" dirty="0">
                <a:solidFill>
                  <a:srgbClr val="002060"/>
                </a:solidFill>
              </a:rPr>
              <a:t>(π.χ. Η καταιγίδα του </a:t>
            </a:r>
            <a:r>
              <a:rPr lang="en-US" sz="2200" i="1" dirty="0">
                <a:solidFill>
                  <a:srgbClr val="002060"/>
                </a:solidFill>
              </a:rPr>
              <a:t>Antonio Vivaldi</a:t>
            </a:r>
            <a:r>
              <a:rPr lang="el-GR" sz="2200" i="1" dirty="0">
                <a:solidFill>
                  <a:srgbClr val="002060"/>
                </a:solidFill>
              </a:rPr>
              <a:t>, «Το Δάσος των Όρκων»</a:t>
            </a:r>
            <a:r>
              <a:rPr lang="el-GR" sz="2200" b="1" i="1" dirty="0">
                <a:solidFill>
                  <a:srgbClr val="002060"/>
                </a:solidFill>
              </a:rPr>
              <a:t> </a:t>
            </a:r>
            <a:r>
              <a:rPr lang="el-GR" sz="2200" i="1" dirty="0">
                <a:solidFill>
                  <a:srgbClr val="002060"/>
                </a:solidFill>
              </a:rPr>
              <a:t>του Γιάννου Αιόλου</a:t>
            </a:r>
            <a:r>
              <a:rPr lang="en-US" sz="2200" i="1" dirty="0">
                <a:solidFill>
                  <a:srgbClr val="002060"/>
                </a:solidFill>
              </a:rPr>
              <a:t>, </a:t>
            </a:r>
            <a:r>
              <a:rPr lang="el-GR" sz="2200" i="1" dirty="0">
                <a:solidFill>
                  <a:srgbClr val="002060"/>
                </a:solidFill>
              </a:rPr>
              <a:t>«Μια Νύχτα στο Φαλακρό Βουνό»</a:t>
            </a:r>
            <a:r>
              <a:rPr lang="en-US" sz="2200" i="1" dirty="0">
                <a:solidFill>
                  <a:srgbClr val="002060"/>
                </a:solidFill>
              </a:rPr>
              <a:t> </a:t>
            </a:r>
            <a:r>
              <a:rPr lang="el-GR" sz="2200" i="1" dirty="0">
                <a:solidFill>
                  <a:srgbClr val="002060"/>
                </a:solidFill>
              </a:rPr>
              <a:t>του Μόδεστου </a:t>
            </a:r>
            <a:r>
              <a:rPr lang="el-GR" sz="2200" i="1" dirty="0" err="1">
                <a:solidFill>
                  <a:srgbClr val="002060"/>
                </a:solidFill>
              </a:rPr>
              <a:t>Μουσόργκσκι</a:t>
            </a:r>
            <a:r>
              <a:rPr lang="el-GR" sz="2200" i="1" dirty="0">
                <a:solidFill>
                  <a:srgbClr val="002060"/>
                </a:solidFill>
              </a:rPr>
              <a:t> </a:t>
            </a:r>
            <a:r>
              <a:rPr lang="el-GR" sz="2200" i="1" dirty="0" err="1">
                <a:solidFill>
                  <a:srgbClr val="002060"/>
                </a:solidFill>
              </a:rPr>
              <a:t>κ.α</a:t>
            </a:r>
            <a:r>
              <a:rPr lang="el-GR" sz="2200" i="1" dirty="0">
                <a:solidFill>
                  <a:srgbClr val="002060"/>
                </a:solidFill>
              </a:rPr>
              <a:t>)</a:t>
            </a:r>
          </a:p>
          <a:p>
            <a:pPr algn="ctr">
              <a:buFont typeface="Arial" pitchFamily="34" charset="0"/>
              <a:buChar char="•"/>
            </a:pPr>
            <a:endParaRPr lang="el-GR" i="1" dirty="0"/>
          </a:p>
          <a:p>
            <a:pPr algn="ctr">
              <a:buFont typeface="Arial" pitchFamily="34" charset="0"/>
              <a:buChar char="•"/>
            </a:pPr>
            <a:endParaRPr lang="el-GR" i="1" dirty="0">
              <a:solidFill>
                <a:srgbClr val="C00000"/>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0675A2-7BE5-4E03-A606-AF73C656CE4D}"/>
              </a:ext>
            </a:extLst>
          </p:cNvPr>
          <p:cNvSpPr>
            <a:spLocks noGrp="1"/>
          </p:cNvSpPr>
          <p:nvPr>
            <p:ph type="title"/>
          </p:nvPr>
        </p:nvSpPr>
        <p:spPr>
          <a:xfrm>
            <a:off x="684212" y="4572000"/>
            <a:ext cx="8534400" cy="2217906"/>
          </a:xfrm>
        </p:spPr>
        <p:txBody>
          <a:bodyPr>
            <a:normAutofit fontScale="90000"/>
          </a:bodyPr>
          <a:lstStyle/>
          <a:p>
            <a:r>
              <a:rPr lang="el-GR" dirty="0"/>
              <a:t>Ας </a:t>
            </a:r>
            <a:r>
              <a:rPr lang="el-GR" dirty="0" err="1"/>
              <a:t>δουμε</a:t>
            </a:r>
            <a:r>
              <a:rPr lang="el-GR" dirty="0"/>
              <a:t> </a:t>
            </a:r>
            <a:r>
              <a:rPr lang="el-GR" dirty="0" err="1"/>
              <a:t>μερικα</a:t>
            </a:r>
            <a:r>
              <a:rPr lang="el-GR" dirty="0"/>
              <a:t> </a:t>
            </a:r>
            <a:r>
              <a:rPr lang="el-GR" dirty="0" err="1"/>
              <a:t>παραδειγματα</a:t>
            </a:r>
            <a:r>
              <a:rPr lang="el-GR" dirty="0"/>
              <a:t> - </a:t>
            </a:r>
            <a:r>
              <a:rPr lang="el-GR" dirty="0" err="1"/>
              <a:t>Ηχοϊστοριες</a:t>
            </a:r>
            <a:br>
              <a:rPr lang="el-GR" dirty="0"/>
            </a:br>
            <a:br>
              <a:rPr lang="el-GR" dirty="0"/>
            </a:br>
            <a:endParaRPr lang="el-GR" dirty="0"/>
          </a:p>
        </p:txBody>
      </p:sp>
      <p:sp>
        <p:nvSpPr>
          <p:cNvPr id="3" name="Θέση περιεχομένου 2">
            <a:extLst>
              <a:ext uri="{FF2B5EF4-FFF2-40B4-BE49-F238E27FC236}">
                <a16:creationId xmlns:a16="http://schemas.microsoft.com/office/drawing/2014/main" id="{1AFF6537-9C1F-44A1-9181-870284FFBCB7}"/>
              </a:ext>
            </a:extLst>
          </p:cNvPr>
          <p:cNvSpPr>
            <a:spLocks noGrp="1"/>
          </p:cNvSpPr>
          <p:nvPr>
            <p:ph idx="1"/>
          </p:nvPr>
        </p:nvSpPr>
        <p:spPr>
          <a:xfrm>
            <a:off x="684212" y="685800"/>
            <a:ext cx="8534400" cy="3886199"/>
          </a:xfrm>
        </p:spPr>
        <p:txBody>
          <a:bodyPr/>
          <a:lstStyle/>
          <a:p>
            <a:r>
              <a:rPr lang="el-GR" dirty="0" err="1"/>
              <a:t>Ηχοϊστορία</a:t>
            </a:r>
            <a:r>
              <a:rPr lang="el-GR" dirty="0"/>
              <a:t>: Με το Άλφα και το Ρο τραγουδάω και εγώ</a:t>
            </a:r>
          </a:p>
          <a:p>
            <a:r>
              <a:rPr lang="el-GR" u="sng" dirty="0">
                <a:hlinkClick r:id="rId2"/>
              </a:rPr>
              <a:t>https://read.bookcreator.com/6ZnOae8dj3YfuakVfX6BrxHK8Mw2/vtXRxDOcSTu6m39IgDtwxQ</a:t>
            </a:r>
            <a:endParaRPr lang="el-GR" dirty="0"/>
          </a:p>
          <a:p>
            <a:r>
              <a:rPr lang="el-GR" dirty="0" err="1"/>
              <a:t>Ηχοϊστορία</a:t>
            </a:r>
            <a:r>
              <a:rPr lang="el-GR" dirty="0"/>
              <a:t>:: Συναυλία από χαρτί (Χρυσή </a:t>
            </a:r>
            <a:r>
              <a:rPr lang="el-GR" dirty="0" err="1"/>
              <a:t>Παρπαρά</a:t>
            </a:r>
            <a:r>
              <a:rPr lang="el-GR" dirty="0"/>
              <a:t>)</a:t>
            </a:r>
          </a:p>
          <a:p>
            <a:r>
              <a:rPr lang="el-GR" u="sng" dirty="0">
                <a:hlinkClick r:id="rId3"/>
              </a:rPr>
              <a:t>https://read.bookcreator.com/lUQ8X6zBxsUM90tRc34B9QoWwal2/P5-n4BJXSWGO8uf-Q4wpFA?fbclid=IwAR1Y5tkWW-mNI9wnx9n1-iK8_RH9m0t4m9KKkCjKgZdX9b0sl48PUZOVkEc</a:t>
            </a:r>
            <a:endParaRPr lang="el-GR" dirty="0"/>
          </a:p>
          <a:p>
            <a:pPr marL="0" indent="0">
              <a:buNone/>
            </a:pPr>
            <a:endParaRPr lang="el-GR" dirty="0"/>
          </a:p>
        </p:txBody>
      </p:sp>
    </p:spTree>
    <p:extLst>
      <p:ext uri="{BB962C8B-B14F-4D97-AF65-F5344CB8AC3E}">
        <p14:creationId xmlns:p14="http://schemas.microsoft.com/office/powerpoint/2010/main" val="200818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1A36EF-148C-4BF9-A63B-B5A63C3819B5}"/>
              </a:ext>
            </a:extLst>
          </p:cNvPr>
          <p:cNvSpPr>
            <a:spLocks noGrp="1"/>
          </p:cNvSpPr>
          <p:nvPr>
            <p:ph type="title"/>
          </p:nvPr>
        </p:nvSpPr>
        <p:spPr>
          <a:xfrm>
            <a:off x="684212" y="4922196"/>
            <a:ext cx="8534400" cy="1643973"/>
          </a:xfrm>
        </p:spPr>
        <p:txBody>
          <a:bodyPr>
            <a:normAutofit fontScale="90000"/>
          </a:bodyPr>
          <a:lstStyle/>
          <a:p>
            <a:r>
              <a:rPr lang="el-GR" dirty="0" err="1"/>
              <a:t>Ορισμος</a:t>
            </a:r>
            <a:br>
              <a:rPr lang="el-GR" dirty="0"/>
            </a:br>
            <a:br>
              <a:rPr lang="el-GR" dirty="0"/>
            </a:br>
            <a:endParaRPr lang="el-GR" dirty="0"/>
          </a:p>
        </p:txBody>
      </p:sp>
      <p:sp>
        <p:nvSpPr>
          <p:cNvPr id="3" name="Θέση περιεχομένου 2">
            <a:extLst>
              <a:ext uri="{FF2B5EF4-FFF2-40B4-BE49-F238E27FC236}">
                <a16:creationId xmlns:a16="http://schemas.microsoft.com/office/drawing/2014/main" id="{44ED9FAF-4E29-4B37-AC1E-EC295EF1725D}"/>
              </a:ext>
            </a:extLst>
          </p:cNvPr>
          <p:cNvSpPr>
            <a:spLocks noGrp="1"/>
          </p:cNvSpPr>
          <p:nvPr>
            <p:ph idx="1"/>
          </p:nvPr>
        </p:nvSpPr>
        <p:spPr>
          <a:xfrm>
            <a:off x="684212" y="685800"/>
            <a:ext cx="8534400" cy="4158574"/>
          </a:xfrm>
        </p:spPr>
        <p:txBody>
          <a:bodyPr>
            <a:normAutofit lnSpcReduction="10000"/>
          </a:bodyPr>
          <a:lstStyle/>
          <a:p>
            <a:r>
              <a:rPr lang="el-GR" sz="2400" dirty="0"/>
              <a:t>Πρόκειται για την ηχητική επένδυση μια ιστορίας με μουσικά όργανα, </a:t>
            </a:r>
            <a:r>
              <a:rPr lang="el-GR" sz="2400" dirty="0" err="1"/>
              <a:t>ηχογόνα</a:t>
            </a:r>
            <a:r>
              <a:rPr lang="el-GR" sz="2400" dirty="0"/>
              <a:t> αντικείμενα, τραγούδι, ήχους σώματος και φωνής</a:t>
            </a:r>
          </a:p>
          <a:p>
            <a:r>
              <a:rPr lang="el-GR" sz="2400" dirty="0"/>
              <a:t>Ιστορίες που μιλούν (πέρα απ’ όλα τα άλλα) για ήχους.</a:t>
            </a:r>
          </a:p>
          <a:p>
            <a:r>
              <a:rPr lang="el-GR" sz="2400" dirty="0"/>
              <a:t>Απαιτείται  η ενεργή συμμετοχή όλων των εμπλεκομένων</a:t>
            </a:r>
          </a:p>
          <a:p>
            <a:r>
              <a:rPr lang="el-GR" sz="2400" dirty="0"/>
              <a:t>Απευθύνονται στην ηχητική μας φαντασία και προάγουν τον αυτοσχεδιασμό</a:t>
            </a:r>
          </a:p>
          <a:p>
            <a:r>
              <a:rPr lang="el-GR" sz="2400" dirty="0"/>
              <a:t>Βοηθούν στη συνειδητοποίηση όλων των ήχων και θορύβων που συνοδεύουν κάθε κίνηση ή δράση</a:t>
            </a:r>
          </a:p>
          <a:p>
            <a:endParaRPr lang="el-GR" dirty="0"/>
          </a:p>
        </p:txBody>
      </p:sp>
    </p:spTree>
    <p:extLst>
      <p:ext uri="{BB962C8B-B14F-4D97-AF65-F5344CB8AC3E}">
        <p14:creationId xmlns:p14="http://schemas.microsoft.com/office/powerpoint/2010/main" val="181779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AD118E-D1B2-4D9E-9735-BA42E70ECCDC}"/>
              </a:ext>
            </a:extLst>
          </p:cNvPr>
          <p:cNvSpPr>
            <a:spLocks noGrp="1"/>
          </p:cNvSpPr>
          <p:nvPr>
            <p:ph type="title"/>
          </p:nvPr>
        </p:nvSpPr>
        <p:spPr>
          <a:xfrm>
            <a:off x="684212" y="5564221"/>
            <a:ext cx="8534400" cy="1293778"/>
          </a:xfrm>
        </p:spPr>
        <p:txBody>
          <a:bodyPr>
            <a:normAutofit fontScale="90000"/>
          </a:bodyPr>
          <a:lstStyle/>
          <a:p>
            <a:pPr>
              <a:spcBef>
                <a:spcPts val="0"/>
              </a:spcBef>
            </a:pPr>
            <a:r>
              <a:rPr lang="el-GR" dirty="0" err="1">
                <a:solidFill>
                  <a:srgbClr val="FFFFFF"/>
                </a:solidFill>
                <a:latin typeface="Roboto Slab"/>
              </a:rPr>
              <a:t>Ηχοϊστορια</a:t>
            </a:r>
            <a:r>
              <a:rPr lang="el-GR" dirty="0">
                <a:solidFill>
                  <a:srgbClr val="FFFFFF"/>
                </a:solidFill>
                <a:latin typeface="Roboto Slab"/>
              </a:rPr>
              <a:t> </a:t>
            </a:r>
            <a:r>
              <a:rPr lang="el-GR" dirty="0" err="1">
                <a:solidFill>
                  <a:srgbClr val="FFFFFF"/>
                </a:solidFill>
                <a:latin typeface="Roboto Slab"/>
              </a:rPr>
              <a:t>μπορει</a:t>
            </a:r>
            <a:r>
              <a:rPr lang="el-GR" dirty="0">
                <a:solidFill>
                  <a:srgbClr val="FFFFFF"/>
                </a:solidFill>
                <a:latin typeface="Roboto Slab"/>
              </a:rPr>
              <a:t> να </a:t>
            </a:r>
            <a:r>
              <a:rPr lang="el-GR" dirty="0" err="1">
                <a:solidFill>
                  <a:srgbClr val="FFFFFF"/>
                </a:solidFill>
                <a:latin typeface="Roboto Slab"/>
              </a:rPr>
              <a:t>ειναι</a:t>
            </a:r>
            <a:r>
              <a:rPr lang="el-GR" dirty="0">
                <a:solidFill>
                  <a:srgbClr val="FFFFFF"/>
                </a:solidFill>
                <a:latin typeface="Roboto Slab"/>
              </a:rPr>
              <a:t>:</a:t>
            </a:r>
            <a:br>
              <a:rPr lang="el-GR" dirty="0"/>
            </a:br>
            <a:br>
              <a:rPr lang="el-GR" dirty="0"/>
            </a:br>
            <a:endParaRPr lang="el-GR" dirty="0"/>
          </a:p>
        </p:txBody>
      </p:sp>
      <p:sp>
        <p:nvSpPr>
          <p:cNvPr id="3" name="Θέση περιεχομένου 2">
            <a:extLst>
              <a:ext uri="{FF2B5EF4-FFF2-40B4-BE49-F238E27FC236}">
                <a16:creationId xmlns:a16="http://schemas.microsoft.com/office/drawing/2014/main" id="{14F2F2F2-A62D-44B2-AAA4-D01AFDB2D3D9}"/>
              </a:ext>
            </a:extLst>
          </p:cNvPr>
          <p:cNvSpPr>
            <a:spLocks noGrp="1"/>
          </p:cNvSpPr>
          <p:nvPr>
            <p:ph idx="1"/>
          </p:nvPr>
        </p:nvSpPr>
        <p:spPr>
          <a:xfrm>
            <a:off x="684212" y="685800"/>
            <a:ext cx="8534400" cy="4878421"/>
          </a:xfrm>
        </p:spPr>
        <p:txBody>
          <a:bodyPr>
            <a:noAutofit/>
          </a:bodyPr>
          <a:lstStyle/>
          <a:p>
            <a:r>
              <a:rPr lang="el-GR" sz="2400" dirty="0"/>
              <a:t>Ένα γνωστό παραμύθι ή μια σκηνή παραμυθιού</a:t>
            </a:r>
          </a:p>
          <a:p>
            <a:r>
              <a:rPr lang="el-GR" sz="2400" dirty="0"/>
              <a:t>Ένας μύθος του Αισώπου</a:t>
            </a:r>
          </a:p>
          <a:p>
            <a:r>
              <a:rPr lang="el-GR" sz="2400" dirty="0"/>
              <a:t>Μια ιστορία από τη μυθολογία</a:t>
            </a:r>
          </a:p>
          <a:p>
            <a:r>
              <a:rPr lang="el-GR" sz="2400" dirty="0"/>
              <a:t>Ένα ποίημα</a:t>
            </a:r>
          </a:p>
          <a:p>
            <a:r>
              <a:rPr lang="el-GR" sz="2400" dirty="0"/>
              <a:t>Μια περιγραφή ενός ζώου, μιας λίμνης, ενός τρένου ή μιας καθημερινής δραστηριότητας</a:t>
            </a:r>
          </a:p>
          <a:p>
            <a:r>
              <a:rPr lang="el-GR" sz="2400" b="1" u="sng" dirty="0"/>
              <a:t>Προϋπόθεση:</a:t>
            </a:r>
            <a:endParaRPr lang="el-GR" sz="2400" dirty="0"/>
          </a:p>
          <a:p>
            <a:r>
              <a:rPr lang="el-GR" sz="2400" dirty="0"/>
              <a:t>Ο αφηγητής δίνει έμφαση και οι ακροατές ευαισθητοποιούνται στα ηχητικά γεγονότα που είναι αναπόσπαστα δεμένα με κάθε δράση</a:t>
            </a:r>
          </a:p>
          <a:p>
            <a:pPr marL="0" indent="0">
              <a:buNone/>
            </a:pPr>
            <a:br>
              <a:rPr lang="el-GR" dirty="0"/>
            </a:br>
            <a:endParaRPr lang="el-GR" dirty="0"/>
          </a:p>
        </p:txBody>
      </p:sp>
    </p:spTree>
    <p:extLst>
      <p:ext uri="{BB962C8B-B14F-4D97-AF65-F5344CB8AC3E}">
        <p14:creationId xmlns:p14="http://schemas.microsoft.com/office/powerpoint/2010/main" val="189006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9EF1D9-B423-4007-B133-1A9C4C418B4E}"/>
              </a:ext>
            </a:extLst>
          </p:cNvPr>
          <p:cNvSpPr>
            <a:spLocks noGrp="1"/>
          </p:cNvSpPr>
          <p:nvPr>
            <p:ph type="title"/>
          </p:nvPr>
        </p:nvSpPr>
        <p:spPr>
          <a:xfrm>
            <a:off x="684212" y="5252936"/>
            <a:ext cx="8534400" cy="919263"/>
          </a:xfrm>
        </p:spPr>
        <p:txBody>
          <a:bodyPr/>
          <a:lstStyle/>
          <a:p>
            <a:r>
              <a:rPr lang="el-GR" dirty="0"/>
              <a:t>ΗΧΟΙΣΤΟΡΙΕΣ - ΔΡΑΜΑΤΟΠΟΙΗΣΗ</a:t>
            </a:r>
          </a:p>
        </p:txBody>
      </p:sp>
      <p:sp>
        <p:nvSpPr>
          <p:cNvPr id="3" name="Θέση περιεχομένου 2">
            <a:extLst>
              <a:ext uri="{FF2B5EF4-FFF2-40B4-BE49-F238E27FC236}">
                <a16:creationId xmlns:a16="http://schemas.microsoft.com/office/drawing/2014/main" id="{8792D396-B99E-49B3-90CE-BC675FAA43F2}"/>
              </a:ext>
            </a:extLst>
          </p:cNvPr>
          <p:cNvSpPr>
            <a:spLocks noGrp="1"/>
          </p:cNvSpPr>
          <p:nvPr>
            <p:ph idx="1"/>
          </p:nvPr>
        </p:nvSpPr>
        <p:spPr>
          <a:xfrm>
            <a:off x="684212" y="685800"/>
            <a:ext cx="9794318" cy="4567136"/>
          </a:xfrm>
        </p:spPr>
        <p:txBody>
          <a:bodyPr>
            <a:normAutofit fontScale="92500" lnSpcReduction="20000"/>
          </a:bodyPr>
          <a:lstStyle/>
          <a:p>
            <a:pPr algn="just"/>
            <a:r>
              <a:rPr lang="el-GR" sz="2600" b="1" dirty="0"/>
              <a:t>Η </a:t>
            </a:r>
            <a:r>
              <a:rPr lang="el-GR" sz="2600" b="1" dirty="0" err="1"/>
              <a:t>ηχοϊστορία</a:t>
            </a:r>
            <a:r>
              <a:rPr lang="el-GR" sz="2600" b="1" dirty="0"/>
              <a:t> είναι η δημιουργία μιας ιστορίας με την χρήση των ήχων.</a:t>
            </a:r>
          </a:p>
          <a:p>
            <a:pPr algn="just"/>
            <a:r>
              <a:rPr lang="el-GR" sz="2600" b="1" dirty="0"/>
              <a:t>Οι </a:t>
            </a:r>
            <a:r>
              <a:rPr lang="el-GR" sz="2600" b="1" dirty="0" err="1"/>
              <a:t>Ηχοϊστορίες</a:t>
            </a:r>
            <a:r>
              <a:rPr lang="el-GR" sz="2600" b="1" dirty="0"/>
              <a:t> βοηθούν τα παιδιά να καλλιεργήσουν τη φαντασία τους και να αναπτύξουν την έμφυτη δημιουργικότητά τους. Πρόκειται για την ηχητική επένδυση μιας ιστορίας, μιας εικόνας ή ενός ήχου. </a:t>
            </a:r>
          </a:p>
          <a:p>
            <a:pPr algn="just"/>
            <a:r>
              <a:rPr lang="el-GR" sz="2600" b="1" dirty="0"/>
              <a:t>Οι ήχοι που είναι δυνατό να χρησιμοποιηθούν στις </a:t>
            </a:r>
            <a:r>
              <a:rPr lang="el-GR" sz="2600" b="1" dirty="0" err="1"/>
              <a:t>ηχοϊστορίες</a:t>
            </a:r>
            <a:r>
              <a:rPr lang="el-GR" sz="2600" b="1" dirty="0"/>
              <a:t> μπορεί να είναι είτε από μουσικά όργανα (κρουστά όργανα τάξης όπως: ντέφια, μαράκες, καστανιέτες, ξύστρες, </a:t>
            </a:r>
            <a:r>
              <a:rPr lang="el-GR" sz="2600" b="1" dirty="0" err="1"/>
              <a:t>πιατίνια</a:t>
            </a:r>
            <a:r>
              <a:rPr lang="el-GR" sz="2600" b="1" dirty="0"/>
              <a:t>, ξυλάκια, </a:t>
            </a:r>
            <a:r>
              <a:rPr lang="el-GR" sz="2600" b="1" dirty="0" err="1"/>
              <a:t>ταμπουρίνα</a:t>
            </a:r>
            <a:r>
              <a:rPr lang="el-GR" sz="2600" b="1" dirty="0"/>
              <a:t>, </a:t>
            </a:r>
            <a:r>
              <a:rPr lang="el-GR" sz="2600" b="1" dirty="0" err="1"/>
              <a:t>μεταλλόφωνα</a:t>
            </a:r>
            <a:r>
              <a:rPr lang="el-GR" sz="2600" b="1" dirty="0"/>
              <a:t>, ξυλόφωνα, τρίγωνα, κουδουνάκια κ.α.), είτε από </a:t>
            </a:r>
            <a:r>
              <a:rPr lang="el-GR" sz="2600" b="1" dirty="0" err="1"/>
              <a:t>ηχογόνα</a:t>
            </a:r>
            <a:r>
              <a:rPr lang="el-GR" sz="2600" b="1" dirty="0"/>
              <a:t> αντικείμενα (μπουκάλια, τενεκεδάκια, ποτήρια κ.α.), είτε ήχοι που προέρχονται από το σώμα (πόδια, χέρια, στόμα) είτε από τη φωνή. </a:t>
            </a:r>
          </a:p>
          <a:p>
            <a:pPr algn="just"/>
            <a:endParaRPr lang="el-GR" dirty="0"/>
          </a:p>
        </p:txBody>
      </p:sp>
    </p:spTree>
    <p:extLst>
      <p:ext uri="{BB962C8B-B14F-4D97-AF65-F5344CB8AC3E}">
        <p14:creationId xmlns:p14="http://schemas.microsoft.com/office/powerpoint/2010/main" val="248163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691305-188F-46C6-907C-5B8CEB9C9EAC}"/>
              </a:ext>
            </a:extLst>
          </p:cNvPr>
          <p:cNvSpPr>
            <a:spLocks noGrp="1"/>
          </p:cNvSpPr>
          <p:nvPr>
            <p:ph type="title"/>
          </p:nvPr>
        </p:nvSpPr>
        <p:spPr>
          <a:xfrm>
            <a:off x="684212" y="5359939"/>
            <a:ext cx="8534400" cy="904673"/>
          </a:xfrm>
        </p:spPr>
        <p:txBody>
          <a:bodyPr/>
          <a:lstStyle/>
          <a:p>
            <a:r>
              <a:rPr lang="el-GR" dirty="0"/>
              <a:t>ΗΧΟΙΣΤΟΡΙΕΣ (2)</a:t>
            </a:r>
          </a:p>
        </p:txBody>
      </p:sp>
      <p:sp>
        <p:nvSpPr>
          <p:cNvPr id="3" name="Θέση περιεχομένου 2">
            <a:extLst>
              <a:ext uri="{FF2B5EF4-FFF2-40B4-BE49-F238E27FC236}">
                <a16:creationId xmlns:a16="http://schemas.microsoft.com/office/drawing/2014/main" id="{5F1129CB-B922-4E50-8FFB-47A7AD3B23FF}"/>
              </a:ext>
            </a:extLst>
          </p:cNvPr>
          <p:cNvSpPr>
            <a:spLocks noGrp="1"/>
          </p:cNvSpPr>
          <p:nvPr>
            <p:ph idx="1"/>
          </p:nvPr>
        </p:nvSpPr>
        <p:spPr>
          <a:xfrm>
            <a:off x="684212" y="685800"/>
            <a:ext cx="8534400" cy="4567136"/>
          </a:xfrm>
        </p:spPr>
        <p:txBody>
          <a:bodyPr>
            <a:normAutofit/>
          </a:bodyPr>
          <a:lstStyle/>
          <a:p>
            <a:r>
              <a:rPr lang="el-GR" dirty="0"/>
              <a:t>Παράλληλα με τους ήχους και ανάλογα με την ιστορία, μπορούν να χρησιμοποιηθούν από τα παιδιά και κινήσεις με το σώμα οι οποίες έχουν μιμητικό χαρακτήρα, κυρίως όταν ερμηνεύουν ζώα, πουλιά και ανθρώπινους χαρακτήρες. </a:t>
            </a:r>
          </a:p>
          <a:p>
            <a:r>
              <a:rPr lang="el-GR" dirty="0"/>
              <a:t>Είναι βεβαίως απαραίτητο ο διδάσκων πριν την παρουσίαση της ιστορίας, να έχει κάνει την κατάλληλη προετοιμασία του θέματος που θα ακολουθήσει, ώστε τα παιδιά να εισαχθούν πιο ομαλά στο κλίμα της υπόθεσης και να επιτευχθεί το επιθυμητό αποτέλεσμα. Δείχνει, για παράδειγμα, εικόνες που σχετίζονται με την ιστορία που θα ακολουθήσει και ενθαρρύνει τα παιδιά να προτείνουν την κατάλληλη ηχητική συνοδεία για την περιγραφή αυτών των εικόνων. </a:t>
            </a:r>
          </a:p>
          <a:p>
            <a:endParaRPr lang="el-GR" dirty="0"/>
          </a:p>
        </p:txBody>
      </p:sp>
    </p:spTree>
    <p:extLst>
      <p:ext uri="{BB962C8B-B14F-4D97-AF65-F5344CB8AC3E}">
        <p14:creationId xmlns:p14="http://schemas.microsoft.com/office/powerpoint/2010/main" val="5519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2966D7-DA33-4164-B362-94AE1B0C9486}"/>
              </a:ext>
            </a:extLst>
          </p:cNvPr>
          <p:cNvSpPr>
            <a:spLocks noGrp="1"/>
          </p:cNvSpPr>
          <p:nvPr>
            <p:ph type="title"/>
          </p:nvPr>
        </p:nvSpPr>
        <p:spPr/>
        <p:txBody>
          <a:bodyPr/>
          <a:lstStyle/>
          <a:p>
            <a:endParaRPr lang="el-GR"/>
          </a:p>
        </p:txBody>
      </p:sp>
      <p:pic>
        <p:nvPicPr>
          <p:cNvPr id="4" name="Picture 2">
            <a:extLst>
              <a:ext uri="{FF2B5EF4-FFF2-40B4-BE49-F238E27FC236}">
                <a16:creationId xmlns:a16="http://schemas.microsoft.com/office/drawing/2014/main" id="{528E14E5-FD22-4717-A5C8-5FBF48A0191B}"/>
              </a:ext>
            </a:extLst>
          </p:cNvPr>
          <p:cNvPicPr>
            <a:picLocks noGrp="1" noChangeAspect="1" noChangeArrowheads="1"/>
          </p:cNvPicPr>
          <p:nvPr>
            <p:ph idx="1"/>
          </p:nvPr>
        </p:nvPicPr>
        <p:blipFill>
          <a:blip r:embed="rId2" cstate="print"/>
          <a:srcRect/>
          <a:stretch>
            <a:fillRect/>
          </a:stretch>
        </p:blipFill>
        <p:spPr bwMode="auto">
          <a:xfrm>
            <a:off x="684212" y="-126460"/>
            <a:ext cx="8780801" cy="6984460"/>
          </a:xfrm>
          <a:prstGeom prst="rect">
            <a:avLst/>
          </a:prstGeom>
          <a:noFill/>
          <a:ln w="9525">
            <a:noFill/>
            <a:miter lim="800000"/>
            <a:headEnd/>
            <a:tailEnd/>
          </a:ln>
        </p:spPr>
      </p:pic>
      <p:pic>
        <p:nvPicPr>
          <p:cNvPr id="5" name="Picture 4" descr="Νερό Σταγόνες Νερού Macro - Δωρεάν φωτογραφία στο Pixabay">
            <a:extLst>
              <a:ext uri="{FF2B5EF4-FFF2-40B4-BE49-F238E27FC236}">
                <a16:creationId xmlns:a16="http://schemas.microsoft.com/office/drawing/2014/main" id="{94C6BC68-F6DB-462C-9562-04998F40635B}"/>
              </a:ext>
            </a:extLst>
          </p:cNvPr>
          <p:cNvPicPr>
            <a:picLocks noChangeAspect="1" noChangeArrowheads="1"/>
          </p:cNvPicPr>
          <p:nvPr/>
        </p:nvPicPr>
        <p:blipFill>
          <a:blip r:embed="rId3" cstate="print"/>
          <a:srcRect/>
          <a:stretch>
            <a:fillRect/>
          </a:stretch>
        </p:blipFill>
        <p:spPr bwMode="auto">
          <a:xfrm>
            <a:off x="9465013" y="533023"/>
            <a:ext cx="2736304" cy="1996168"/>
          </a:xfrm>
          <a:prstGeom prst="rect">
            <a:avLst/>
          </a:prstGeom>
          <a:noFill/>
        </p:spPr>
      </p:pic>
    </p:spTree>
    <p:extLst>
      <p:ext uri="{BB962C8B-B14F-4D97-AF65-F5344CB8AC3E}">
        <p14:creationId xmlns:p14="http://schemas.microsoft.com/office/powerpoint/2010/main" val="360668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07DFF8-369E-4ABA-8466-6072101F88F5}"/>
              </a:ext>
            </a:extLst>
          </p:cNvPr>
          <p:cNvSpPr>
            <a:spLocks noGrp="1"/>
          </p:cNvSpPr>
          <p:nvPr>
            <p:ph type="title"/>
          </p:nvPr>
        </p:nvSpPr>
        <p:spPr/>
        <p:txBody>
          <a:bodyPr/>
          <a:lstStyle/>
          <a:p>
            <a:endParaRPr lang="el-GR"/>
          </a:p>
        </p:txBody>
      </p:sp>
      <p:pic>
        <p:nvPicPr>
          <p:cNvPr id="4" name="Picture 2">
            <a:extLst>
              <a:ext uri="{FF2B5EF4-FFF2-40B4-BE49-F238E27FC236}">
                <a16:creationId xmlns:a16="http://schemas.microsoft.com/office/drawing/2014/main" id="{7B7E466A-AF68-4B61-AA8D-F7BB9C4985B3}"/>
              </a:ext>
            </a:extLst>
          </p:cNvPr>
          <p:cNvPicPr>
            <a:picLocks noGrp="1" noChangeAspect="1" noChangeArrowheads="1"/>
          </p:cNvPicPr>
          <p:nvPr>
            <p:ph idx="1"/>
          </p:nvPr>
        </p:nvPicPr>
        <p:blipFill>
          <a:blip r:embed="rId2" cstate="print"/>
          <a:srcRect/>
          <a:stretch>
            <a:fillRect/>
          </a:stretch>
        </p:blipFill>
        <p:spPr bwMode="auto">
          <a:xfrm>
            <a:off x="398834" y="0"/>
            <a:ext cx="9017539" cy="6858000"/>
          </a:xfrm>
          <a:prstGeom prst="rect">
            <a:avLst/>
          </a:prstGeom>
          <a:noFill/>
          <a:ln w="9525">
            <a:noFill/>
            <a:miter lim="800000"/>
            <a:headEnd/>
            <a:tailEnd/>
          </a:ln>
        </p:spPr>
      </p:pic>
      <p:pic>
        <p:nvPicPr>
          <p:cNvPr id="5" name="Picture 6" descr="εικονεσ : νερό, θολούρα, παράθυρο, πολύχρωμα, γραφικός, κύκλος ...">
            <a:extLst>
              <a:ext uri="{FF2B5EF4-FFF2-40B4-BE49-F238E27FC236}">
                <a16:creationId xmlns:a16="http://schemas.microsoft.com/office/drawing/2014/main" id="{7A40ECA1-AFF3-4BFA-AFFC-58150ACF3600}"/>
              </a:ext>
            </a:extLst>
          </p:cNvPr>
          <p:cNvPicPr>
            <a:picLocks noChangeAspect="1" noChangeArrowheads="1"/>
          </p:cNvPicPr>
          <p:nvPr/>
        </p:nvPicPr>
        <p:blipFill>
          <a:blip r:embed="rId3" cstate="print"/>
          <a:srcRect/>
          <a:stretch>
            <a:fillRect/>
          </a:stretch>
        </p:blipFill>
        <p:spPr bwMode="auto">
          <a:xfrm>
            <a:off x="9428609" y="1060315"/>
            <a:ext cx="2763391" cy="1879862"/>
          </a:xfrm>
          <a:prstGeom prst="rect">
            <a:avLst/>
          </a:prstGeom>
          <a:noFill/>
        </p:spPr>
      </p:pic>
    </p:spTree>
    <p:extLst>
      <p:ext uri="{BB962C8B-B14F-4D97-AF65-F5344CB8AC3E}">
        <p14:creationId xmlns:p14="http://schemas.microsoft.com/office/powerpoint/2010/main" val="286442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B1A487-1255-4B79-8248-90679F4171D5}"/>
              </a:ext>
            </a:extLst>
          </p:cNvPr>
          <p:cNvSpPr>
            <a:spLocks noGrp="1"/>
          </p:cNvSpPr>
          <p:nvPr>
            <p:ph type="title"/>
          </p:nvPr>
        </p:nvSpPr>
        <p:spPr>
          <a:xfrm>
            <a:off x="684212" y="4717915"/>
            <a:ext cx="8534400" cy="1276484"/>
          </a:xfrm>
        </p:spPr>
        <p:txBody>
          <a:bodyPr/>
          <a:lstStyle/>
          <a:p>
            <a:endParaRPr lang="el-GR" dirty="0"/>
          </a:p>
        </p:txBody>
      </p:sp>
      <p:sp>
        <p:nvSpPr>
          <p:cNvPr id="3" name="Θέση περιεχομένου 2">
            <a:extLst>
              <a:ext uri="{FF2B5EF4-FFF2-40B4-BE49-F238E27FC236}">
                <a16:creationId xmlns:a16="http://schemas.microsoft.com/office/drawing/2014/main" id="{9A6BC795-CDC1-4DF8-BE23-C653B6DBC411}"/>
              </a:ext>
            </a:extLst>
          </p:cNvPr>
          <p:cNvSpPr>
            <a:spLocks noGrp="1"/>
          </p:cNvSpPr>
          <p:nvPr>
            <p:ph idx="1"/>
          </p:nvPr>
        </p:nvSpPr>
        <p:spPr>
          <a:xfrm>
            <a:off x="684212" y="685800"/>
            <a:ext cx="8534400" cy="3788923"/>
          </a:xfrm>
        </p:spPr>
        <p:txBody>
          <a:bodyPr/>
          <a:lstStyle/>
          <a:p>
            <a:pPr algn="ctr"/>
            <a:r>
              <a:rPr lang="el-GR" sz="2400" i="1" dirty="0">
                <a:solidFill>
                  <a:schemeClr val="bg2"/>
                </a:solidFill>
                <a:latin typeface="Constantia" panose="02030602050306030303" pitchFamily="18" charset="0"/>
              </a:rPr>
              <a:t>Εργασία από την </a:t>
            </a:r>
            <a:r>
              <a:rPr lang="el-GR" sz="2400" i="1" dirty="0" err="1">
                <a:solidFill>
                  <a:schemeClr val="bg2"/>
                </a:solidFill>
                <a:latin typeface="Constantia" panose="02030602050306030303" pitchFamily="18" charset="0"/>
              </a:rPr>
              <a:t>Ηχοιστορία</a:t>
            </a:r>
            <a:r>
              <a:rPr lang="el-GR" sz="2400" i="1" dirty="0">
                <a:solidFill>
                  <a:schemeClr val="bg2"/>
                </a:solidFill>
                <a:latin typeface="Constantia" panose="02030602050306030303" pitchFamily="18" charset="0"/>
              </a:rPr>
              <a:t>  ‘’ Ο </a:t>
            </a:r>
            <a:r>
              <a:rPr lang="el-GR" sz="2400" i="1" dirty="0" err="1">
                <a:solidFill>
                  <a:schemeClr val="bg2"/>
                </a:solidFill>
                <a:latin typeface="Constantia" panose="02030602050306030303" pitchFamily="18" charset="0"/>
              </a:rPr>
              <a:t>Πλίτς</a:t>
            </a:r>
            <a:r>
              <a:rPr lang="el-GR" sz="2400" i="1" dirty="0">
                <a:solidFill>
                  <a:schemeClr val="bg2"/>
                </a:solidFill>
                <a:latin typeface="Constantia" panose="02030602050306030303" pitchFamily="18" charset="0"/>
              </a:rPr>
              <a:t> &amp; ο </a:t>
            </a:r>
            <a:r>
              <a:rPr lang="el-GR" sz="2400" i="1" dirty="0" err="1">
                <a:solidFill>
                  <a:schemeClr val="bg2"/>
                </a:solidFill>
                <a:latin typeface="Constantia" panose="02030602050306030303" pitchFamily="18" charset="0"/>
              </a:rPr>
              <a:t>Πλάτς</a:t>
            </a:r>
            <a:r>
              <a:rPr lang="el-GR" sz="2400" b="1" i="1" dirty="0">
                <a:solidFill>
                  <a:schemeClr val="bg2"/>
                </a:solidFill>
                <a:latin typeface="Constantia" panose="02030602050306030303" pitchFamily="18" charset="0"/>
              </a:rPr>
              <a:t>’’</a:t>
            </a:r>
            <a:endParaRPr lang="el-GR" sz="2400" b="1" dirty="0">
              <a:solidFill>
                <a:schemeClr val="bg2"/>
              </a:solidFill>
              <a:latin typeface="Constantia" panose="02030602050306030303" pitchFamily="18" charset="0"/>
            </a:endParaRPr>
          </a:p>
          <a:p>
            <a:pPr algn="ctr"/>
            <a:r>
              <a:rPr lang="el-GR" sz="2400" dirty="0">
                <a:solidFill>
                  <a:srgbClr val="FFFF00"/>
                </a:solidFill>
                <a:latin typeface="Constantia" panose="02030602050306030303" pitchFamily="18" charset="0"/>
              </a:rPr>
              <a:t>Διαβάστε προσεχτικά την </a:t>
            </a:r>
            <a:r>
              <a:rPr lang="el-GR" sz="2400" dirty="0" err="1">
                <a:solidFill>
                  <a:srgbClr val="FFFF00"/>
                </a:solidFill>
                <a:latin typeface="Constantia" panose="02030602050306030303" pitchFamily="18" charset="0"/>
              </a:rPr>
              <a:t>ηχοιστορία</a:t>
            </a:r>
            <a:r>
              <a:rPr lang="el-GR" sz="2400" dirty="0">
                <a:solidFill>
                  <a:srgbClr val="FFFF00"/>
                </a:solidFill>
                <a:latin typeface="Constantia" panose="02030602050306030303" pitchFamily="18" charset="0"/>
              </a:rPr>
              <a:t> και δημιουργείστε εικόνες στο μυαλό σας.</a:t>
            </a:r>
          </a:p>
          <a:p>
            <a:pPr algn="ctr"/>
            <a:r>
              <a:rPr lang="el-GR" sz="2400" dirty="0">
                <a:solidFill>
                  <a:srgbClr val="FFFF00"/>
                </a:solidFill>
                <a:latin typeface="Constantia" panose="02030602050306030303" pitchFamily="18" charset="0"/>
              </a:rPr>
              <a:t>Μια από αυτές τις εικόνες θα ήθελα να μου την ζωγραφίσετε και να δώσετε ένα τίτλο στη ζωγραφιά σας!! </a:t>
            </a:r>
            <a:endParaRPr lang="el-GR" i="1" dirty="0"/>
          </a:p>
        </p:txBody>
      </p:sp>
      <p:pic>
        <p:nvPicPr>
          <p:cNvPr id="4" name="Picture 8" descr="Σε μια σταγόνα νερού… όλοι οι πλανήτες! | Perierga.gr">
            <a:extLst>
              <a:ext uri="{FF2B5EF4-FFF2-40B4-BE49-F238E27FC236}">
                <a16:creationId xmlns:a16="http://schemas.microsoft.com/office/drawing/2014/main" id="{A24D1BEE-1DB6-41B7-A4E3-C60FA393EF2F}"/>
              </a:ext>
            </a:extLst>
          </p:cNvPr>
          <p:cNvPicPr>
            <a:picLocks noChangeAspect="1" noChangeArrowheads="1"/>
          </p:cNvPicPr>
          <p:nvPr/>
        </p:nvPicPr>
        <p:blipFill>
          <a:blip r:embed="rId2" cstate="print"/>
          <a:srcRect/>
          <a:stretch>
            <a:fillRect/>
          </a:stretch>
        </p:blipFill>
        <p:spPr bwMode="auto">
          <a:xfrm>
            <a:off x="6410526" y="4348263"/>
            <a:ext cx="4805465" cy="2160883"/>
          </a:xfrm>
          <a:prstGeom prst="rect">
            <a:avLst/>
          </a:prstGeom>
          <a:noFill/>
        </p:spPr>
      </p:pic>
      <p:pic>
        <p:nvPicPr>
          <p:cNvPr id="5" name="Picture 6" descr="Σταγόνες, Επιφάνεια, Νερό, Υγρό | Νερό">
            <a:extLst>
              <a:ext uri="{FF2B5EF4-FFF2-40B4-BE49-F238E27FC236}">
                <a16:creationId xmlns:a16="http://schemas.microsoft.com/office/drawing/2014/main" id="{991E8EDD-8DEA-47BD-8C61-4B6614811FD3}"/>
              </a:ext>
            </a:extLst>
          </p:cNvPr>
          <p:cNvPicPr>
            <a:picLocks noChangeAspect="1" noChangeArrowheads="1"/>
          </p:cNvPicPr>
          <p:nvPr/>
        </p:nvPicPr>
        <p:blipFill>
          <a:blip r:embed="rId3" cstate="print"/>
          <a:srcRect/>
          <a:stretch>
            <a:fillRect/>
          </a:stretch>
        </p:blipFill>
        <p:spPr bwMode="auto">
          <a:xfrm>
            <a:off x="573932" y="4348263"/>
            <a:ext cx="5836594" cy="2160883"/>
          </a:xfrm>
          <a:prstGeom prst="rect">
            <a:avLst/>
          </a:prstGeom>
          <a:noFill/>
        </p:spPr>
      </p:pic>
    </p:spTree>
    <p:extLst>
      <p:ext uri="{BB962C8B-B14F-4D97-AF65-F5344CB8AC3E}">
        <p14:creationId xmlns:p14="http://schemas.microsoft.com/office/powerpoint/2010/main" val="225554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704088"/>
            <a:ext cx="8305800" cy="564672"/>
          </a:xfrm>
        </p:spPr>
        <p:txBody>
          <a:bodyPr>
            <a:normAutofit/>
          </a:bodyPr>
          <a:lstStyle/>
          <a:p>
            <a:r>
              <a:rPr lang="el-GR" sz="2800" i="1" dirty="0"/>
              <a:t>Φωτογραφίες με σταγόνες βροχής</a:t>
            </a:r>
          </a:p>
        </p:txBody>
      </p:sp>
      <p:pic>
        <p:nvPicPr>
          <p:cNvPr id="57346" name="Picture 2" descr="εικονεσ : νερό, ηλιακό φως, παράθυρο, στάλα, βρεγμένος, κύκλος ..."/>
          <p:cNvPicPr>
            <a:picLocks noChangeAspect="1" noChangeArrowheads="1"/>
          </p:cNvPicPr>
          <p:nvPr/>
        </p:nvPicPr>
        <p:blipFill>
          <a:blip r:embed="rId2" cstate="print"/>
          <a:srcRect/>
          <a:stretch>
            <a:fillRect/>
          </a:stretch>
        </p:blipFill>
        <p:spPr bwMode="auto">
          <a:xfrm>
            <a:off x="2063553" y="1484784"/>
            <a:ext cx="2619375" cy="1743076"/>
          </a:xfrm>
          <a:prstGeom prst="rect">
            <a:avLst/>
          </a:prstGeom>
          <a:noFill/>
        </p:spPr>
      </p:pic>
      <p:pic>
        <p:nvPicPr>
          <p:cNvPr id="57348" name="Picture 4" descr="Υπέροχες φωτογραφίες με δροστοσταλίδες και σταγόνες ..."/>
          <p:cNvPicPr>
            <a:picLocks noChangeAspect="1" noChangeArrowheads="1"/>
          </p:cNvPicPr>
          <p:nvPr/>
        </p:nvPicPr>
        <p:blipFill>
          <a:blip r:embed="rId3" cstate="print"/>
          <a:srcRect/>
          <a:stretch>
            <a:fillRect/>
          </a:stretch>
        </p:blipFill>
        <p:spPr bwMode="auto">
          <a:xfrm>
            <a:off x="2063552" y="3429001"/>
            <a:ext cx="2592288" cy="2466975"/>
          </a:xfrm>
          <a:prstGeom prst="rect">
            <a:avLst/>
          </a:prstGeom>
          <a:noFill/>
        </p:spPr>
      </p:pic>
      <p:pic>
        <p:nvPicPr>
          <p:cNvPr id="57350" name="Picture 6" descr="Φωτογραφίζει τον αντικατοπτρισμό των πόλεων μέσα σε σταγόνες νερού ..."/>
          <p:cNvPicPr>
            <a:picLocks noChangeAspect="1" noChangeArrowheads="1"/>
          </p:cNvPicPr>
          <p:nvPr/>
        </p:nvPicPr>
        <p:blipFill>
          <a:blip r:embed="rId4" cstate="print"/>
          <a:srcRect/>
          <a:stretch>
            <a:fillRect/>
          </a:stretch>
        </p:blipFill>
        <p:spPr bwMode="auto">
          <a:xfrm>
            <a:off x="5015881" y="1484784"/>
            <a:ext cx="2619375" cy="1815084"/>
          </a:xfrm>
          <a:prstGeom prst="rect">
            <a:avLst/>
          </a:prstGeom>
          <a:noFill/>
        </p:spPr>
      </p:pic>
      <p:pic>
        <p:nvPicPr>
          <p:cNvPr id="57352" name="Picture 8" descr="φόντο : παράθυρο, σταγόνες νερού, κύκλος, νερό πάνω σε γυαλί, φως ..."/>
          <p:cNvPicPr>
            <a:picLocks noChangeAspect="1" noChangeArrowheads="1"/>
          </p:cNvPicPr>
          <p:nvPr/>
        </p:nvPicPr>
        <p:blipFill>
          <a:blip r:embed="rId5" cstate="print"/>
          <a:srcRect/>
          <a:stretch>
            <a:fillRect/>
          </a:stretch>
        </p:blipFill>
        <p:spPr bwMode="auto">
          <a:xfrm>
            <a:off x="7824192" y="1484784"/>
            <a:ext cx="2705100" cy="1800200"/>
          </a:xfrm>
          <a:prstGeom prst="rect">
            <a:avLst/>
          </a:prstGeom>
          <a:noFill/>
        </p:spPr>
      </p:pic>
      <p:pic>
        <p:nvPicPr>
          <p:cNvPr id="57354" name="Picture 10" descr="φύλλα ακακίας σταγόνες νερό - ακακία"/>
          <p:cNvPicPr>
            <a:picLocks noChangeAspect="1" noChangeArrowheads="1"/>
          </p:cNvPicPr>
          <p:nvPr/>
        </p:nvPicPr>
        <p:blipFill>
          <a:blip r:embed="rId6" cstate="print"/>
          <a:srcRect/>
          <a:stretch>
            <a:fillRect/>
          </a:stretch>
        </p:blipFill>
        <p:spPr bwMode="auto">
          <a:xfrm>
            <a:off x="4943872" y="3501008"/>
            <a:ext cx="2664296" cy="2376264"/>
          </a:xfrm>
          <a:prstGeom prst="rect">
            <a:avLst/>
          </a:prstGeom>
          <a:noFill/>
        </p:spPr>
      </p:pic>
      <p:pic>
        <p:nvPicPr>
          <p:cNvPr id="57358" name="Picture 14" descr="φόντο : νερό, κλαδί, πράσινος, Κανόνας, μαργαρίτες, δροσιά, φύλλο ..."/>
          <p:cNvPicPr>
            <a:picLocks noChangeAspect="1" noChangeArrowheads="1"/>
          </p:cNvPicPr>
          <p:nvPr/>
        </p:nvPicPr>
        <p:blipFill>
          <a:blip r:embed="rId7" cstate="print"/>
          <a:srcRect/>
          <a:stretch>
            <a:fillRect/>
          </a:stretch>
        </p:blipFill>
        <p:spPr bwMode="auto">
          <a:xfrm>
            <a:off x="7896201" y="3501008"/>
            <a:ext cx="2428875" cy="2376264"/>
          </a:xfrm>
          <a:prstGeom prst="rect">
            <a:avLst/>
          </a:prstGeom>
          <a:noFill/>
        </p:spPr>
      </p:pic>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spTree>
  </p:cSld>
  <p:clrMapOvr>
    <a:masterClrMapping/>
  </p:clrMapOvr>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Κομμάτ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68</TotalTime>
  <Words>791</Words>
  <Application>Microsoft Office PowerPoint</Application>
  <PresentationFormat>Ευρεία οθόνη</PresentationFormat>
  <Paragraphs>58</Paragraphs>
  <Slides>13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Century Gothic</vt:lpstr>
      <vt:lpstr>Constantia</vt:lpstr>
      <vt:lpstr>Roboto Slab</vt:lpstr>
      <vt:lpstr>Wingdings 3</vt:lpstr>
      <vt:lpstr>Κομμάτι</vt:lpstr>
      <vt:lpstr>   ΗΧΟΙΣΤΟΡΙΕΣ</vt:lpstr>
      <vt:lpstr>Ορισμος  </vt:lpstr>
      <vt:lpstr>Ηχοϊστορια μπορει να ειναι:  </vt:lpstr>
      <vt:lpstr>ΗΧΟΙΣΤΟΡΙΕΣ - ΔΡΑΜΑΤΟΠΟΙΗΣΗ</vt:lpstr>
      <vt:lpstr>ΗΧΟΙΣΤΟΡΙΕΣ (2)</vt:lpstr>
      <vt:lpstr>Παρουσίαση του PowerPoint</vt:lpstr>
      <vt:lpstr>Παρουσίαση του PowerPoint</vt:lpstr>
      <vt:lpstr>Παρουσίαση του PowerPoint</vt:lpstr>
      <vt:lpstr>Φωτογραφίες με σταγόνες βροχής</vt:lpstr>
      <vt:lpstr>ΗΧΟΙΣΤΟΡΙΑ: ΔΥο αγόρια περπατοΥν στο δΑσος…….</vt:lpstr>
      <vt:lpstr>Παρουσίαση του PowerPoint</vt:lpstr>
      <vt:lpstr>ΕργασΙες από την ηχοϊστορΙα : ΔΥο αγΟρια περπατοΥν στο δΑσος…….</vt:lpstr>
      <vt:lpstr>Ας δουμε μερικα παραδειγματα - Ηχοϊστοριες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ΗΧΟΙΣΤΟΡΙΕΣ</dc:title>
  <dc:creator>User</dc:creator>
  <cp:lastModifiedBy>ΧΡΙΣΤΙΝΑ ΣΩΤΗΡΙΟΥ</cp:lastModifiedBy>
  <cp:revision>20</cp:revision>
  <dcterms:created xsi:type="dcterms:W3CDTF">2020-12-02T23:27:15Z</dcterms:created>
  <dcterms:modified xsi:type="dcterms:W3CDTF">2023-03-07T20:33:04Z</dcterms:modified>
</cp:coreProperties>
</file>