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92" r:id="rId3"/>
    <p:sldId id="293" r:id="rId4"/>
    <p:sldId id="294" r:id="rId5"/>
    <p:sldId id="295" r:id="rId6"/>
    <p:sldId id="296" r:id="rId7"/>
    <p:sldId id="297" r:id="rId8"/>
    <p:sldId id="298" r:id="rId9"/>
    <p:sldId id="290" r:id="rId10"/>
    <p:sldId id="291"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5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38.wmf"/><Relationship Id="rId4"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e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emf"/><Relationship Id="rId5" Type="http://schemas.openxmlformats.org/officeDocument/2006/relationships/image" Target="../media/image16.wmf"/><Relationship Id="rId4"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3F92D0-9A3B-426C-B81B-F2D49ECBB830}"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F92D0-9A3B-426C-B81B-F2D49ECBB830}"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F92D0-9A3B-426C-B81B-F2D49ECBB830}"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F92D0-9A3B-426C-B81B-F2D49ECBB830}"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F92D0-9A3B-426C-B81B-F2D49ECBB830}"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3F92D0-9A3B-426C-B81B-F2D49ECBB830}"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3F92D0-9A3B-426C-B81B-F2D49ECBB830}" type="datetimeFigureOut">
              <a:rPr lang="en-US" smtClean="0"/>
              <a:pPr/>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3F92D0-9A3B-426C-B81B-F2D49ECBB830}" type="datetimeFigureOut">
              <a:rPr lang="en-US" smtClean="0"/>
              <a:pPr/>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F92D0-9A3B-426C-B81B-F2D49ECBB830}" type="datetimeFigureOut">
              <a:rPr lang="en-US" smtClean="0"/>
              <a:pPr/>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F92D0-9A3B-426C-B81B-F2D49ECBB830}"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F92D0-9A3B-426C-B81B-F2D49ECBB830}"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2C343-8160-47AB-A477-58FFB00F22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F92D0-9A3B-426C-B81B-F2D49ECBB830}" type="datetimeFigureOut">
              <a:rPr lang="en-US" smtClean="0"/>
              <a:pPr/>
              <a:t>5/5/2022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2C343-8160-47AB-A477-58FFB00F22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4.png"/><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50.png"/><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oleObject" Target="../embeddings/oleObject41.bin"/><Relationship Id="rId10" Type="http://schemas.openxmlformats.org/officeDocument/2006/relationships/oleObject" Target="../embeddings/oleObject46.bin"/><Relationship Id="rId4" Type="http://schemas.openxmlformats.org/officeDocument/2006/relationships/oleObject" Target="../embeddings/oleObject40.bin"/><Relationship Id="rId9" Type="http://schemas.openxmlformats.org/officeDocument/2006/relationships/oleObject" Target="../embeddings/oleObject45.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7.bin"/><Relationship Id="rId7"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fontScale="90000"/>
          </a:bodyPr>
          <a:lstStyle/>
          <a:p>
            <a:r>
              <a:rPr lang="el-GR" sz="2200" b="1" u="sng" dirty="0" smtClean="0">
                <a:solidFill>
                  <a:srgbClr val="CC3300"/>
                </a:solidFill>
              </a:rPr>
              <a:t>ΑΣΥΓΧΡΟΝΟΣ ΜΟΝΟΦΑΣΙΚΟΣ ΚΙΝΗΤΗΡΑΣ</a:t>
            </a:r>
            <a:r>
              <a:rPr lang="en-US" u="sng" dirty="0" smtClean="0">
                <a:solidFill>
                  <a:srgbClr val="CC3300"/>
                </a:solidFill>
              </a:rPr>
              <a:t/>
            </a:r>
            <a:br>
              <a:rPr lang="en-US" u="sng" dirty="0" smtClean="0">
                <a:solidFill>
                  <a:srgbClr val="CC3300"/>
                </a:solidFill>
              </a:rPr>
            </a:br>
            <a:endParaRPr lang="en-US" dirty="0"/>
          </a:p>
        </p:txBody>
      </p:sp>
      <p:sp>
        <p:nvSpPr>
          <p:cNvPr id="3" name="Subtitle 2"/>
          <p:cNvSpPr>
            <a:spLocks noGrp="1"/>
          </p:cNvSpPr>
          <p:nvPr>
            <p:ph type="subTitle" idx="1"/>
          </p:nvPr>
        </p:nvSpPr>
        <p:spPr>
          <a:xfrm>
            <a:off x="228600" y="685800"/>
            <a:ext cx="8763000" cy="6019800"/>
          </a:xfrm>
        </p:spPr>
        <p:txBody>
          <a:bodyPr>
            <a:normAutofit/>
          </a:bodyPr>
          <a:lstStyle/>
          <a:p>
            <a:pPr algn="just"/>
            <a:r>
              <a:rPr lang="el-GR" sz="1600" b="1" dirty="0" smtClean="0">
                <a:solidFill>
                  <a:schemeClr val="accent2"/>
                </a:solidFill>
              </a:rPr>
              <a:t>ΧΡΗΣΗ</a:t>
            </a:r>
          </a:p>
          <a:p>
            <a:pPr algn="just"/>
            <a:endParaRPr lang="el-GR" sz="1600" b="1" dirty="0" smtClean="0">
              <a:solidFill>
                <a:schemeClr val="accent2"/>
              </a:solidFill>
            </a:endParaRPr>
          </a:p>
          <a:p>
            <a:pPr algn="just"/>
            <a:r>
              <a:rPr lang="el-GR" sz="1600" b="1" dirty="0" smtClean="0"/>
              <a:t> </a:t>
            </a:r>
            <a:r>
              <a:rPr lang="el-GR" sz="1600" b="1" dirty="0" smtClean="0">
                <a:solidFill>
                  <a:schemeClr val="tx1"/>
                </a:solidFill>
              </a:rPr>
              <a:t>Σε συσκευές οικιακής χρήσης (ψυγεία, πλυντήρια, κλπ.) και λιγότερο σε βιομηχανικές εφαρμογές. </a:t>
            </a:r>
          </a:p>
          <a:p>
            <a:pPr algn="just"/>
            <a:endParaRPr lang="en-US" sz="1800" b="1" dirty="0" smtClean="0">
              <a:solidFill>
                <a:schemeClr val="accent2"/>
              </a:solidFill>
            </a:endParaRPr>
          </a:p>
          <a:p>
            <a:pPr algn="just"/>
            <a:r>
              <a:rPr lang="el-GR" sz="1800" b="1" dirty="0" smtClean="0">
                <a:solidFill>
                  <a:schemeClr val="accent2"/>
                </a:solidFill>
              </a:rPr>
              <a:t>ΜΕΙΟΝΕΚΤΗΜΑ</a:t>
            </a:r>
          </a:p>
          <a:p>
            <a:pPr algn="just"/>
            <a:endParaRPr lang="el-GR" sz="1800" b="1" dirty="0" smtClean="0"/>
          </a:p>
          <a:p>
            <a:pPr algn="just"/>
            <a:r>
              <a:rPr lang="el-GR" sz="1800" b="1" dirty="0" smtClean="0">
                <a:solidFill>
                  <a:schemeClr val="tx1"/>
                </a:solidFill>
              </a:rPr>
              <a:t>Δε διαθέτουν </a:t>
            </a:r>
            <a:r>
              <a:rPr lang="el-GR" sz="1800" b="1" dirty="0" smtClean="0">
                <a:solidFill>
                  <a:srgbClr val="FF0000"/>
                </a:solidFill>
              </a:rPr>
              <a:t>ροπή εκκίνησης</a:t>
            </a:r>
            <a:r>
              <a:rPr lang="el-GR" sz="1800" b="1" dirty="0" smtClean="0"/>
              <a:t>, </a:t>
            </a:r>
            <a:r>
              <a:rPr lang="el-GR" sz="1800" b="1" dirty="0" smtClean="0">
                <a:solidFill>
                  <a:schemeClr val="tx1"/>
                </a:solidFill>
              </a:rPr>
              <a:t>με αποτέλεσμα για τη λειτουργία τους να απαιτούνται πρόσθετες βοηθητικές διατάξεις εκκίνησης (ηλεκτρικές ή μηχανικές). </a:t>
            </a:r>
          </a:p>
          <a:p>
            <a:pPr algn="just"/>
            <a:endParaRPr lang="en-US" sz="1800" b="1" dirty="0" smtClean="0"/>
          </a:p>
          <a:p>
            <a:pPr algn="just"/>
            <a:r>
              <a:rPr lang="el-GR" sz="1800" b="1" dirty="0" smtClean="0">
                <a:solidFill>
                  <a:schemeClr val="tx1"/>
                </a:solidFill>
              </a:rPr>
              <a:t>Σε συνθήκες κανονικής λειτουργίας, η χαρακτηριστική ροπής στροφών είναι ανάλογη εκείνης του τριφασικού κινητήρα</a:t>
            </a:r>
            <a:r>
              <a:rPr lang="el-GR" b="1" dirty="0" smtClean="0">
                <a:solidFill>
                  <a:schemeClr val="tx1"/>
                </a:solidFill>
              </a:rPr>
              <a:t>.</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1"/>
            <a:ext cx="7924800" cy="11449288"/>
          </a:xfrm>
          <a:prstGeom prst="rect">
            <a:avLst/>
          </a:prstGeom>
        </p:spPr>
        <p:txBody>
          <a:bodyPr wrap="square">
            <a:spAutoFit/>
          </a:bodyPr>
          <a:lstStyle/>
          <a:p>
            <a:r>
              <a:rPr lang="el-GR" b="1" u="sng" dirty="0" smtClean="0">
                <a:solidFill>
                  <a:srgbClr val="CC3300"/>
                </a:solidFill>
              </a:rPr>
              <a:t>ΑΣΥΓΧΡΟΝΟΣ ΜΟΝΟΦΑΣΙΚΟΣ ΚΙΝΗΤΗΡΑΣ  </a:t>
            </a:r>
          </a:p>
          <a:p>
            <a:endParaRPr lang="el-GR" b="1" u="sng" dirty="0" smtClean="0">
              <a:solidFill>
                <a:srgbClr val="CC3300"/>
              </a:solidFill>
            </a:endParaRPr>
          </a:p>
          <a:p>
            <a:pPr algn="just"/>
            <a:r>
              <a:rPr lang="el-GR" b="1" dirty="0" smtClean="0">
                <a:solidFill>
                  <a:schemeClr val="tx1">
                    <a:lumMod val="85000"/>
                    <a:lumOff val="15000"/>
                  </a:schemeClr>
                </a:solidFill>
              </a:rPr>
              <a:t>Το γεγονός αυτό είναι εύκολο να παρατηρηθεί από την εξέταση του κινητήρα όταν αυτός είναι ακινητοποιημένος.</a:t>
            </a:r>
          </a:p>
          <a:p>
            <a:pPr algn="just"/>
            <a:endParaRPr lang="el-GR" b="1" dirty="0" smtClean="0">
              <a:solidFill>
                <a:schemeClr val="tx1">
                  <a:lumMod val="85000"/>
                  <a:lumOff val="15000"/>
                </a:schemeClr>
              </a:solidFill>
            </a:endParaRPr>
          </a:p>
          <a:p>
            <a:pPr algn="just"/>
            <a:r>
              <a:rPr lang="el-GR" b="1" dirty="0" smtClean="0">
                <a:solidFill>
                  <a:schemeClr val="tx1">
                    <a:lumMod val="85000"/>
                    <a:lumOff val="15000"/>
                  </a:schemeClr>
                </a:solidFill>
              </a:rPr>
              <a:t>Η μαγνητική ροή του στάτη της μηχανής αρχικά αυξάνεται και κατόπιν μειώνεται έχοντας πάντα την ίδια φορά.</a:t>
            </a:r>
          </a:p>
          <a:p>
            <a:pPr algn="just"/>
            <a:endParaRPr lang="el-GR" b="1" dirty="0" smtClean="0">
              <a:solidFill>
                <a:schemeClr val="tx1">
                  <a:lumMod val="85000"/>
                  <a:lumOff val="15000"/>
                </a:schemeClr>
              </a:solidFill>
            </a:endParaRPr>
          </a:p>
          <a:p>
            <a:pPr algn="just"/>
            <a:r>
              <a:rPr lang="el-GR" b="1" dirty="0" smtClean="0">
                <a:solidFill>
                  <a:schemeClr val="tx1">
                    <a:lumMod val="85000"/>
                    <a:lumOff val="15000"/>
                  </a:schemeClr>
                </a:solidFill>
              </a:rPr>
              <a:t>Επειδή το πεδίο του στάτη δεν περιστρέφεται , δεν αναπτύσσεται σχετική κίνηση μεταξύ του πεδίου του στάτη και των ράβδων του δρομέα. </a:t>
            </a:r>
          </a:p>
          <a:p>
            <a:pPr algn="just"/>
            <a:endParaRPr lang="el-GR" b="1" dirty="0" smtClean="0">
              <a:solidFill>
                <a:schemeClr val="tx1">
                  <a:lumMod val="85000"/>
                  <a:lumOff val="15000"/>
                </a:schemeClr>
              </a:solidFill>
            </a:endParaRPr>
          </a:p>
          <a:p>
            <a:pPr algn="just"/>
            <a:r>
              <a:rPr lang="el-GR" b="1" dirty="0" smtClean="0">
                <a:solidFill>
                  <a:schemeClr val="tx1">
                    <a:lumMod val="85000"/>
                    <a:lumOff val="15000"/>
                  </a:schemeClr>
                </a:solidFill>
              </a:rPr>
              <a:t>Έτσι δεν εμφανίζεται επαγόμενη τάση στο δρομέα εξαιτίας της σχετικής κίνησης , ούτε ρεύμα στο δρομέα εξαιτίας της σχετικής κίνησης αλλά ούτε και επαγόμενη ροπή.  Ουσιαστικά στις ράβδους του δρομέα  </a:t>
            </a:r>
            <a:r>
              <a:rPr lang="el-GR" b="1" dirty="0" err="1" smtClean="0">
                <a:solidFill>
                  <a:schemeClr val="tx1">
                    <a:lumMod val="85000"/>
                    <a:lumOff val="15000"/>
                  </a:schemeClr>
                </a:solidFill>
              </a:rPr>
              <a:t>αναπτύσεται</a:t>
            </a:r>
            <a:r>
              <a:rPr lang="el-GR" b="1" dirty="0" smtClean="0">
                <a:solidFill>
                  <a:schemeClr val="tx1">
                    <a:lumMod val="85000"/>
                    <a:lumOff val="15000"/>
                  </a:schemeClr>
                </a:solidFill>
              </a:rPr>
              <a:t> επαγόμενη τάση εξαιτίας του φαινομένου μετασχηματιστή </a:t>
            </a:r>
            <a:r>
              <a:rPr lang="en-US" b="1" dirty="0" smtClean="0">
                <a:solidFill>
                  <a:schemeClr val="tx1">
                    <a:lumMod val="85000"/>
                    <a:lumOff val="15000"/>
                  </a:schemeClr>
                </a:solidFill>
              </a:rPr>
              <a:t>d</a:t>
            </a:r>
            <a:r>
              <a:rPr lang="el-GR" b="1" dirty="0" smtClean="0">
                <a:solidFill>
                  <a:schemeClr val="tx1">
                    <a:lumMod val="85000"/>
                    <a:lumOff val="15000"/>
                  </a:schemeClr>
                </a:solidFill>
              </a:rPr>
              <a:t>φ/</a:t>
            </a:r>
            <a:r>
              <a:rPr lang="en-US" b="1" dirty="0" err="1" smtClean="0">
                <a:solidFill>
                  <a:schemeClr val="tx1">
                    <a:lumMod val="85000"/>
                    <a:lumOff val="15000"/>
                  </a:schemeClr>
                </a:solidFill>
              </a:rPr>
              <a:t>dt</a:t>
            </a:r>
            <a:r>
              <a:rPr lang="en-US" b="1" dirty="0" smtClean="0">
                <a:solidFill>
                  <a:schemeClr val="tx1">
                    <a:lumMod val="85000"/>
                    <a:lumOff val="15000"/>
                  </a:schemeClr>
                </a:solidFill>
              </a:rPr>
              <a:t> </a:t>
            </a:r>
            <a:r>
              <a:rPr lang="el-GR" b="1" dirty="0" smtClean="0">
                <a:solidFill>
                  <a:schemeClr val="tx1">
                    <a:lumMod val="85000"/>
                    <a:lumOff val="15000"/>
                  </a:schemeClr>
                </a:solidFill>
              </a:rPr>
              <a:t>και επειδή οι ράβδοι είναι βραχυκυκλωμένες , ο δρομέας διαρρέεται από ρεύμα. </a:t>
            </a:r>
          </a:p>
          <a:p>
            <a:pPr algn="just"/>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a:p>
            <a:endParaRPr lang="el-GR" b="1" u="sng" dirty="0" smtClean="0">
              <a:solidFill>
                <a:srgbClr val="CC33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28601"/>
            <a:ext cx="5791200" cy="646331"/>
          </a:xfrm>
          <a:prstGeom prst="rect">
            <a:avLst/>
          </a:prstGeom>
        </p:spPr>
        <p:txBody>
          <a:bodyPr wrap="square">
            <a:spAutoFit/>
          </a:bodyPr>
          <a:lstStyle/>
          <a:p>
            <a:r>
              <a:rPr lang="el-GR" b="1" u="sng" dirty="0" smtClean="0"/>
              <a:t>ΑΣΥΓΧΡΟΝΟΣ ΜΟΝΟΦΑΣΙΚΟΣ ΚΙΝΗΤΗΡΑΣ</a:t>
            </a:r>
            <a:r>
              <a:rPr lang="en-US" b="1" u="sng" dirty="0" smtClean="0"/>
              <a:t/>
            </a:r>
            <a:br>
              <a:rPr lang="en-US" b="1" u="sng" dirty="0" smtClean="0"/>
            </a:br>
            <a:endParaRPr lang="en-US" b="1" dirty="0"/>
          </a:p>
        </p:txBody>
      </p:sp>
      <p:sp>
        <p:nvSpPr>
          <p:cNvPr id="3" name="Rectangle 2"/>
          <p:cNvSpPr/>
          <p:nvPr/>
        </p:nvSpPr>
        <p:spPr>
          <a:xfrm>
            <a:off x="1066800" y="2274838"/>
            <a:ext cx="6629400" cy="1754326"/>
          </a:xfrm>
          <a:prstGeom prst="rect">
            <a:avLst/>
          </a:prstGeom>
        </p:spPr>
        <p:txBody>
          <a:bodyPr wrap="square">
            <a:spAutoFit/>
          </a:bodyPr>
          <a:lstStyle/>
          <a:p>
            <a:pPr algn="just"/>
            <a:r>
              <a:rPr lang="el-GR" b="1" dirty="0" smtClean="0">
                <a:solidFill>
                  <a:schemeClr val="accent2"/>
                </a:solidFill>
              </a:rPr>
              <a:t>ΚΑΤΑΣΚΕΥΗ</a:t>
            </a:r>
          </a:p>
          <a:p>
            <a:pPr algn="just"/>
            <a:endParaRPr lang="el-GR" b="1" dirty="0" smtClean="0"/>
          </a:p>
          <a:p>
            <a:pPr algn="just"/>
            <a:r>
              <a:rPr lang="el-GR" b="1" dirty="0" smtClean="0"/>
              <a:t>Ως επί το πλείστον, </a:t>
            </a:r>
            <a:r>
              <a:rPr lang="el-GR" b="1" dirty="0" smtClean="0">
                <a:solidFill>
                  <a:srgbClr val="FF0000"/>
                </a:solidFill>
              </a:rPr>
              <a:t>το τύλιγμα του δρομέα είναι τύπου κλωβού. </a:t>
            </a:r>
          </a:p>
          <a:p>
            <a:pPr algn="just"/>
            <a:r>
              <a:rPr lang="el-GR" b="1" dirty="0" smtClean="0"/>
              <a:t>Το </a:t>
            </a:r>
            <a:r>
              <a:rPr lang="el-GR" b="1" dirty="0" smtClean="0">
                <a:solidFill>
                  <a:srgbClr val="FF0000"/>
                </a:solidFill>
              </a:rPr>
              <a:t>τύλιγμα του στάτη </a:t>
            </a:r>
            <a:r>
              <a:rPr lang="el-GR" b="1" dirty="0" smtClean="0"/>
              <a:t>είναι διανεμημένο κατά τέτοιο τρόπο, ώστε η χωρική κατανομή της Μ.Ε.Δ. στο διάκενο της μηχανής να είναι πρακτικά ημιτονοειδής.</a:t>
            </a:r>
            <a:endParaRPr lang="el-GR" b="1" dirty="0"/>
          </a:p>
        </p:txBody>
      </p:sp>
      <p:sp>
        <p:nvSpPr>
          <p:cNvPr id="4" name="Rectangle 3"/>
          <p:cNvSpPr/>
          <p:nvPr/>
        </p:nvSpPr>
        <p:spPr>
          <a:xfrm>
            <a:off x="1066800" y="4114800"/>
            <a:ext cx="6324600" cy="2031325"/>
          </a:xfrm>
          <a:prstGeom prst="rect">
            <a:avLst/>
          </a:prstGeom>
        </p:spPr>
        <p:txBody>
          <a:bodyPr wrap="square">
            <a:spAutoFit/>
          </a:bodyPr>
          <a:lstStyle/>
          <a:p>
            <a:pPr algn="just"/>
            <a:endParaRPr lang="el-GR" b="0" dirty="0" smtClean="0"/>
          </a:p>
          <a:p>
            <a:pPr algn="just"/>
            <a:r>
              <a:rPr lang="el-GR" b="1" dirty="0" smtClean="0">
                <a:solidFill>
                  <a:schemeClr val="accent2"/>
                </a:solidFill>
              </a:rPr>
              <a:t>ΙΣΧΥΣ</a:t>
            </a:r>
          </a:p>
          <a:p>
            <a:pPr algn="just"/>
            <a:endParaRPr lang="el-GR" b="1" dirty="0" smtClean="0"/>
          </a:p>
          <a:p>
            <a:pPr algn="just"/>
            <a:r>
              <a:rPr lang="el-GR" b="1" dirty="0" smtClean="0"/>
              <a:t>Η ισχύς τους πρακτικά κυμαίνεται, από μερικά δέκατα του </a:t>
            </a:r>
            <a:r>
              <a:rPr lang="en-US" b="1" dirty="0" smtClean="0"/>
              <a:t>HP</a:t>
            </a:r>
            <a:r>
              <a:rPr lang="el-GR" b="1" dirty="0" smtClean="0"/>
              <a:t> έως και 3</a:t>
            </a:r>
            <a:r>
              <a:rPr lang="en-US" b="1" dirty="0" smtClean="0"/>
              <a:t>HP</a:t>
            </a:r>
            <a:r>
              <a:rPr lang="el-GR" b="1" dirty="0" smtClean="0"/>
              <a:t>. </a:t>
            </a:r>
            <a:endParaRPr lang="en-US" b="1" dirty="0" smtClean="0"/>
          </a:p>
          <a:p>
            <a:pPr algn="just"/>
            <a:r>
              <a:rPr lang="el-GR" b="1" dirty="0" smtClean="0"/>
              <a:t>Για μεγαλύτερες ισχείς,  χρησιμοποιούνται τριφασικοί κινητήρες.</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
            <a:ext cx="5791200" cy="369332"/>
          </a:xfrm>
          <a:prstGeom prst="rect">
            <a:avLst/>
          </a:prstGeom>
        </p:spPr>
        <p:txBody>
          <a:bodyPr wrap="square">
            <a:spAutoFit/>
          </a:bodyPr>
          <a:lstStyle/>
          <a:p>
            <a:pPr algn="ctr">
              <a:tabLst>
                <a:tab pos="2636838" algn="ctr"/>
                <a:tab pos="5273675" algn="r"/>
              </a:tabLst>
            </a:pPr>
            <a:r>
              <a:rPr lang="el-GR" b="1" u="sng" dirty="0" smtClean="0">
                <a:solidFill>
                  <a:srgbClr val="CC3300"/>
                </a:solidFill>
              </a:rPr>
              <a:t>Στρεφόμενα μαγνητικά πεδία</a:t>
            </a:r>
            <a:endParaRPr lang="en-US" b="1" u="sng" dirty="0">
              <a:solidFill>
                <a:srgbClr val="CC3300"/>
              </a:solidFill>
            </a:endParaRPr>
          </a:p>
        </p:txBody>
      </p:sp>
      <p:sp>
        <p:nvSpPr>
          <p:cNvPr id="3" name="Rectangle 2"/>
          <p:cNvSpPr/>
          <p:nvPr/>
        </p:nvSpPr>
        <p:spPr>
          <a:xfrm>
            <a:off x="685800" y="990600"/>
            <a:ext cx="6400800" cy="923330"/>
          </a:xfrm>
          <a:prstGeom prst="rect">
            <a:avLst/>
          </a:prstGeom>
        </p:spPr>
        <p:txBody>
          <a:bodyPr wrap="square">
            <a:spAutoFit/>
          </a:bodyPr>
          <a:lstStyle/>
          <a:p>
            <a:pPr algn="just">
              <a:buFont typeface="Wingdings" pitchFamily="2" charset="2"/>
              <a:buChar char="ü"/>
            </a:pPr>
            <a:r>
              <a:rPr lang="el-GR" b="1" dirty="0" smtClean="0"/>
              <a:t>Το </a:t>
            </a:r>
            <a:r>
              <a:rPr lang="el-GR" b="1" dirty="0" smtClean="0">
                <a:solidFill>
                  <a:schemeClr val="accent2"/>
                </a:solidFill>
              </a:rPr>
              <a:t>τύλιγμα του στάτη</a:t>
            </a:r>
            <a:r>
              <a:rPr lang="el-GR" b="1" dirty="0" smtClean="0"/>
              <a:t> είναι ένα μονοφασικό διανεμημένο τύλιγμα και </a:t>
            </a:r>
          </a:p>
          <a:p>
            <a:pPr algn="just">
              <a:buFont typeface="Wingdings" pitchFamily="2" charset="2"/>
              <a:buChar char="ü"/>
            </a:pPr>
            <a:r>
              <a:rPr lang="el-GR" b="1" dirty="0" smtClean="0"/>
              <a:t>  Το </a:t>
            </a:r>
            <a:r>
              <a:rPr lang="el-GR" b="1" dirty="0" smtClean="0">
                <a:solidFill>
                  <a:srgbClr val="FF0000"/>
                </a:solidFill>
              </a:rPr>
              <a:t>τύλιγμα του δρομέα</a:t>
            </a:r>
            <a:r>
              <a:rPr lang="el-GR" b="1" dirty="0" smtClean="0"/>
              <a:t> είναι τύπου κλωβού. </a:t>
            </a:r>
            <a:endParaRPr lang="el-GR" b="1" dirty="0"/>
          </a:p>
        </p:txBody>
      </p:sp>
      <p:graphicFrame>
        <p:nvGraphicFramePr>
          <p:cNvPr id="1026" name="Object 8"/>
          <p:cNvGraphicFramePr>
            <a:graphicFrameLocks noChangeAspect="1"/>
          </p:cNvGraphicFramePr>
          <p:nvPr/>
        </p:nvGraphicFramePr>
        <p:xfrm>
          <a:off x="1295400" y="2514600"/>
          <a:ext cx="5257800" cy="2971800"/>
        </p:xfrm>
        <a:graphic>
          <a:graphicData uri="http://schemas.openxmlformats.org/presentationml/2006/ole">
            <p:oleObj spid="_x0000_s1026" name="Visio" r:id="rId3" imgW="4557165" imgH="2576479" progId="Visio.Drawing.11">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61" y="304800"/>
            <a:ext cx="3360921" cy="400110"/>
          </a:xfrm>
          <a:prstGeom prst="rect">
            <a:avLst/>
          </a:prstGeom>
        </p:spPr>
        <p:txBody>
          <a:bodyPr wrap="none">
            <a:spAutoFit/>
          </a:bodyPr>
          <a:lstStyle/>
          <a:p>
            <a:pPr algn="ctr">
              <a:tabLst>
                <a:tab pos="2636838" algn="ctr"/>
                <a:tab pos="5273675" algn="r"/>
              </a:tabLst>
            </a:pPr>
            <a:r>
              <a:rPr lang="el-GR" sz="2000" b="1" u="sng" dirty="0" smtClean="0">
                <a:solidFill>
                  <a:srgbClr val="CC3300"/>
                </a:solidFill>
              </a:rPr>
              <a:t>Στρεφόμενα μαγνητικά πεδία</a:t>
            </a:r>
            <a:endParaRPr lang="en-US" sz="2000" b="1" u="sng" dirty="0">
              <a:solidFill>
                <a:srgbClr val="CC3300"/>
              </a:solidFill>
            </a:endParaRPr>
          </a:p>
        </p:txBody>
      </p:sp>
      <p:graphicFrame>
        <p:nvGraphicFramePr>
          <p:cNvPr id="2050" name="Object 10"/>
          <p:cNvGraphicFramePr>
            <a:graphicFrameLocks noChangeAspect="1"/>
          </p:cNvGraphicFramePr>
          <p:nvPr/>
        </p:nvGraphicFramePr>
        <p:xfrm>
          <a:off x="609600" y="1219200"/>
          <a:ext cx="5105400" cy="2133600"/>
        </p:xfrm>
        <a:graphic>
          <a:graphicData uri="http://schemas.openxmlformats.org/presentationml/2006/ole">
            <p:oleObj spid="_x0000_s2050" name="Visio" r:id="rId3" imgW="3884177" imgH="1642083" progId="Visio.Drawing.11">
              <p:embed/>
            </p:oleObj>
          </a:graphicData>
        </a:graphic>
      </p:graphicFrame>
      <p:sp>
        <p:nvSpPr>
          <p:cNvPr id="4" name="Rectangle 13"/>
          <p:cNvSpPr>
            <a:spLocks noChangeArrowheads="1"/>
          </p:cNvSpPr>
          <p:nvPr/>
        </p:nvSpPr>
        <p:spPr bwMode="auto">
          <a:xfrm>
            <a:off x="228600" y="3733800"/>
            <a:ext cx="3949700" cy="304800"/>
          </a:xfrm>
          <a:prstGeom prst="rect">
            <a:avLst/>
          </a:prstGeom>
          <a:noFill/>
          <a:ln w="9525">
            <a:noFill/>
            <a:miter lim="800000"/>
            <a:headEnd/>
            <a:tailEnd/>
          </a:ln>
        </p:spPr>
        <p:txBody>
          <a:bodyPr wrap="none" anchor="ctr">
            <a:spAutoFit/>
          </a:bodyPr>
          <a:lstStyle/>
          <a:p>
            <a:r>
              <a:rPr lang="el-GR" b="0" dirty="0"/>
              <a:t>Η αναλυτική έκφραση του </a:t>
            </a:r>
            <a:r>
              <a:rPr lang="el-GR" dirty="0"/>
              <a:t>ρεύματος στο στάτη</a:t>
            </a:r>
            <a:r>
              <a:rPr lang="en-US" dirty="0"/>
              <a:t> </a:t>
            </a:r>
          </a:p>
        </p:txBody>
      </p:sp>
      <p:graphicFrame>
        <p:nvGraphicFramePr>
          <p:cNvPr id="2051" name="Object 3"/>
          <p:cNvGraphicFramePr>
            <a:graphicFrameLocks noChangeAspect="1"/>
          </p:cNvGraphicFramePr>
          <p:nvPr/>
        </p:nvGraphicFramePr>
        <p:xfrm>
          <a:off x="5029200" y="3429000"/>
          <a:ext cx="2590800" cy="762000"/>
        </p:xfrm>
        <a:graphic>
          <a:graphicData uri="http://schemas.openxmlformats.org/presentationml/2006/ole">
            <p:oleObj spid="_x0000_s2051" name="Equation" r:id="rId4" imgW="977760" imgH="228600" progId="Equation.DSMT4">
              <p:embed/>
            </p:oleObj>
          </a:graphicData>
        </a:graphic>
      </p:graphicFrame>
      <p:sp>
        <p:nvSpPr>
          <p:cNvPr id="6" name="Rectangle 5"/>
          <p:cNvSpPr/>
          <p:nvPr/>
        </p:nvSpPr>
        <p:spPr>
          <a:xfrm>
            <a:off x="914400" y="4191000"/>
            <a:ext cx="4572000" cy="923330"/>
          </a:xfrm>
          <a:prstGeom prst="rect">
            <a:avLst/>
          </a:prstGeom>
        </p:spPr>
        <p:txBody>
          <a:bodyPr>
            <a:spAutoFit/>
          </a:bodyPr>
          <a:lstStyle/>
          <a:p>
            <a:r>
              <a:rPr lang="el-GR" b="1" dirty="0" smtClean="0"/>
              <a:t>Η θεμελιώδης συνιστώσα της χωρικής κατανομής της Μ.Ε.Δ. του τυλίγματος του στάτη </a:t>
            </a:r>
            <a:endParaRPr lang="en-US" b="1" dirty="0"/>
          </a:p>
        </p:txBody>
      </p:sp>
      <p:graphicFrame>
        <p:nvGraphicFramePr>
          <p:cNvPr id="2052" name="Object 4"/>
          <p:cNvGraphicFramePr>
            <a:graphicFrameLocks noChangeAspect="1"/>
          </p:cNvGraphicFramePr>
          <p:nvPr/>
        </p:nvGraphicFramePr>
        <p:xfrm>
          <a:off x="152400" y="5410200"/>
          <a:ext cx="3505200" cy="685800"/>
        </p:xfrm>
        <a:graphic>
          <a:graphicData uri="http://schemas.openxmlformats.org/presentationml/2006/ole">
            <p:oleObj spid="_x0000_s2052" name="Equation" r:id="rId5" imgW="1638000" imgH="241200" progId="Equation.DSMT4">
              <p:embed/>
            </p:oleObj>
          </a:graphicData>
        </a:graphic>
      </p:graphicFrame>
      <p:sp>
        <p:nvSpPr>
          <p:cNvPr id="8" name="Rectangle 7"/>
          <p:cNvSpPr/>
          <p:nvPr/>
        </p:nvSpPr>
        <p:spPr>
          <a:xfrm>
            <a:off x="4495800" y="5562600"/>
            <a:ext cx="681597" cy="369332"/>
          </a:xfrm>
          <a:prstGeom prst="rect">
            <a:avLst/>
          </a:prstGeom>
        </p:spPr>
        <p:txBody>
          <a:bodyPr wrap="none">
            <a:spAutoFit/>
          </a:bodyPr>
          <a:lstStyle/>
          <a:p>
            <a:r>
              <a:rPr lang="el-GR" b="0" dirty="0" smtClean="0"/>
              <a:t>όπου</a:t>
            </a:r>
            <a:endParaRPr lang="en-US" b="0" dirty="0"/>
          </a:p>
        </p:txBody>
      </p:sp>
      <p:graphicFrame>
        <p:nvGraphicFramePr>
          <p:cNvPr id="2053" name="Object 5"/>
          <p:cNvGraphicFramePr>
            <a:graphicFrameLocks noChangeAspect="1"/>
          </p:cNvGraphicFramePr>
          <p:nvPr/>
        </p:nvGraphicFramePr>
        <p:xfrm>
          <a:off x="5410200" y="4876800"/>
          <a:ext cx="3429000" cy="1295400"/>
        </p:xfrm>
        <a:graphic>
          <a:graphicData uri="http://schemas.openxmlformats.org/presentationml/2006/ole">
            <p:oleObj spid="_x0000_s2053" name="Equation" r:id="rId6" imgW="1434960" imgH="406080" progId="Equation.DSMT4">
              <p:embed/>
            </p:oleObj>
          </a:graphicData>
        </a:graphic>
      </p:graphicFrame>
      <p:sp>
        <p:nvSpPr>
          <p:cNvPr id="2054" name="Rectangle 6"/>
          <p:cNvSpPr>
            <a:spLocks noChangeArrowheads="1"/>
          </p:cNvSpPr>
          <p:nvPr/>
        </p:nvSpPr>
        <p:spPr bwMode="auto">
          <a:xfrm>
            <a:off x="381000" y="6324600"/>
            <a:ext cx="4191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Κάνοντας χρήση της τριγωνομετρικής ταυτότητας</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3581400" y="5638800"/>
            <a:ext cx="1371600" cy="369332"/>
          </a:xfrm>
          <a:prstGeom prst="rect">
            <a:avLst/>
          </a:prstGeom>
        </p:spPr>
        <p:txBody>
          <a:bodyPr wrap="square">
            <a:spAutoFit/>
          </a:bodyPr>
          <a:lstStyle/>
          <a:p>
            <a:r>
              <a:rPr lang="el-GR" dirty="0" smtClean="0"/>
              <a:t> (8.2) </a:t>
            </a:r>
            <a:endParaRPr lang="en-US" dirty="0"/>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5" name="Object 7"/>
          <p:cNvGraphicFramePr>
            <a:graphicFrameLocks noChangeAspect="1"/>
          </p:cNvGraphicFramePr>
          <p:nvPr/>
        </p:nvGraphicFramePr>
        <p:xfrm>
          <a:off x="3733800" y="6096000"/>
          <a:ext cx="2819400" cy="533400"/>
        </p:xfrm>
        <a:graphic>
          <a:graphicData uri="http://schemas.openxmlformats.org/presentationml/2006/ole">
            <p:oleObj spid="_x0000_s2055" r:id="rId7" imgW="2247900" imgH="36830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1693" y="304800"/>
            <a:ext cx="3985258" cy="461665"/>
          </a:xfrm>
          <a:prstGeom prst="rect">
            <a:avLst/>
          </a:prstGeom>
        </p:spPr>
        <p:txBody>
          <a:bodyPr wrap="none">
            <a:spAutoFit/>
          </a:bodyPr>
          <a:lstStyle/>
          <a:p>
            <a:pPr algn="ctr">
              <a:tabLst>
                <a:tab pos="2636838" algn="ctr"/>
                <a:tab pos="5273675" algn="r"/>
              </a:tabLst>
            </a:pPr>
            <a:r>
              <a:rPr lang="el-GR" sz="2400" b="1" u="sng" dirty="0" smtClean="0">
                <a:solidFill>
                  <a:srgbClr val="CC3300"/>
                </a:solidFill>
              </a:rPr>
              <a:t>Στρεφόμενα μαγνητικά πεδία</a:t>
            </a:r>
            <a:endParaRPr lang="en-US" sz="2400" b="1" u="sng" dirty="0">
              <a:solidFill>
                <a:srgbClr val="CC3300"/>
              </a:solidFill>
            </a:endParaRPr>
          </a:p>
        </p:txBody>
      </p:sp>
      <p:sp>
        <p:nvSpPr>
          <p:cNvPr id="3" name="Rectangle 2"/>
          <p:cNvSpPr/>
          <p:nvPr/>
        </p:nvSpPr>
        <p:spPr>
          <a:xfrm>
            <a:off x="685800" y="4495800"/>
            <a:ext cx="4572000" cy="2062103"/>
          </a:xfrm>
          <a:prstGeom prst="rect">
            <a:avLst/>
          </a:prstGeom>
        </p:spPr>
        <p:txBody>
          <a:bodyPr>
            <a:spAutoFit/>
          </a:bodyPr>
          <a:lstStyle/>
          <a:p>
            <a:r>
              <a:rPr lang="el-GR" dirty="0" smtClean="0">
                <a:solidFill>
                  <a:srgbClr val="FF0000"/>
                </a:solidFill>
              </a:rPr>
              <a:t>ΣΥΜΠΕΡΑΣΜΑ</a:t>
            </a:r>
            <a:r>
              <a:rPr lang="el-GR" dirty="0" smtClean="0"/>
              <a:t>: </a:t>
            </a:r>
            <a:r>
              <a:rPr lang="el-GR" b="0" dirty="0" smtClean="0"/>
              <a:t>Το στάσιμο κύμα της Μ.Ε.Δ του τυλίγματος του στάτη του 1Φ ασύγχρονου κινητήρα, ισοδυναμεί με δυο στρεφόμενα σε αντίθετες κατευθύνσεις </a:t>
            </a:r>
            <a:r>
              <a:rPr lang="el-GR" sz="2000" i="1" dirty="0" smtClean="0">
                <a:latin typeface="Times New Roman" pitchFamily="18" charset="0"/>
                <a:cs typeface="Times New Roman" pitchFamily="18" charset="0"/>
              </a:rPr>
              <a:t>+θ</a:t>
            </a:r>
            <a:r>
              <a:rPr lang="el-GR" b="0" dirty="0" smtClean="0"/>
              <a:t>, </a:t>
            </a:r>
            <a:r>
              <a:rPr lang="el-GR" sz="2000" i="1" dirty="0" smtClean="0">
                <a:latin typeface="Times New Roman" pitchFamily="18" charset="0"/>
                <a:cs typeface="Times New Roman" pitchFamily="18" charset="0"/>
              </a:rPr>
              <a:t>-θ</a:t>
            </a:r>
            <a:r>
              <a:rPr lang="el-GR" b="0" dirty="0" smtClean="0"/>
              <a:t> , αντίστοιχα κύματα Μ.Ε.Δ., των οποίων το μέγεθος είναι </a:t>
            </a:r>
            <a:r>
              <a:rPr lang="el-GR" dirty="0" smtClean="0"/>
              <a:t>ίσο με το μισό του αρχικού κύματος  σχήμα 8.3</a:t>
            </a:r>
            <a:endParaRPr lang="en-US" b="0" dirty="0"/>
          </a:p>
        </p:txBody>
      </p:sp>
      <p:graphicFrame>
        <p:nvGraphicFramePr>
          <p:cNvPr id="3074" name="Object 40"/>
          <p:cNvGraphicFramePr>
            <a:graphicFrameLocks noChangeAspect="1"/>
          </p:cNvGraphicFramePr>
          <p:nvPr/>
        </p:nvGraphicFramePr>
        <p:xfrm>
          <a:off x="304800" y="1524000"/>
          <a:ext cx="5181600" cy="2286000"/>
        </p:xfrm>
        <a:graphic>
          <a:graphicData uri="http://schemas.openxmlformats.org/presentationml/2006/ole">
            <p:oleObj spid="_x0000_s3074" name="Visio" r:id="rId3" imgW="4680433" imgH="1240006" progId="Visio.Drawing.11">
              <p:embed/>
            </p:oleObj>
          </a:graphicData>
        </a:graphic>
      </p:graphicFrame>
      <p:graphicFrame>
        <p:nvGraphicFramePr>
          <p:cNvPr id="3075" name="Object 3"/>
          <p:cNvGraphicFramePr>
            <a:graphicFrameLocks noChangeAspect="1"/>
          </p:cNvGraphicFramePr>
          <p:nvPr/>
        </p:nvGraphicFramePr>
        <p:xfrm>
          <a:off x="5715000" y="2286000"/>
          <a:ext cx="2743200" cy="914400"/>
        </p:xfrm>
        <a:graphic>
          <a:graphicData uri="http://schemas.openxmlformats.org/presentationml/2006/ole">
            <p:oleObj spid="_x0000_s3075" name="Equation" r:id="rId4" imgW="1790640" imgH="393480" progId="Equation.DSMT4">
              <p:embed/>
            </p:oleObj>
          </a:graphicData>
        </a:graphic>
      </p:graphicFrame>
      <p:graphicFrame>
        <p:nvGraphicFramePr>
          <p:cNvPr id="3076" name="Object 4"/>
          <p:cNvGraphicFramePr>
            <a:graphicFrameLocks noChangeAspect="1"/>
          </p:cNvGraphicFramePr>
          <p:nvPr/>
        </p:nvGraphicFramePr>
        <p:xfrm>
          <a:off x="5638800" y="3352800"/>
          <a:ext cx="2895600" cy="762000"/>
        </p:xfrm>
        <a:graphic>
          <a:graphicData uri="http://schemas.openxmlformats.org/presentationml/2006/ole">
            <p:oleObj spid="_x0000_s3076" name="Equation" r:id="rId5" imgW="1790640" imgH="393480" progId="Equation.DSMT4">
              <p:embed/>
            </p:oleObj>
          </a:graphicData>
        </a:graphic>
      </p:graphicFrame>
      <p:sp>
        <p:nvSpPr>
          <p:cNvPr id="7" name="Rectangle 6"/>
          <p:cNvSpPr/>
          <p:nvPr/>
        </p:nvSpPr>
        <p:spPr>
          <a:xfrm>
            <a:off x="533400" y="990600"/>
            <a:ext cx="1503873" cy="369332"/>
          </a:xfrm>
          <a:prstGeom prst="rect">
            <a:avLst/>
          </a:prstGeom>
        </p:spPr>
        <p:txBody>
          <a:bodyPr wrap="square">
            <a:spAutoFit/>
          </a:bodyPr>
          <a:lstStyle/>
          <a:p>
            <a:r>
              <a:rPr lang="el-GR" dirty="0" smtClean="0"/>
              <a:t>η (8.2) γίνεται</a:t>
            </a:r>
            <a:endParaRPr lang="en-US" dirty="0"/>
          </a:p>
        </p:txBody>
      </p:sp>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7" name="Object 5"/>
          <p:cNvGraphicFramePr>
            <a:graphicFrameLocks noChangeAspect="1"/>
          </p:cNvGraphicFramePr>
          <p:nvPr/>
        </p:nvGraphicFramePr>
        <p:xfrm>
          <a:off x="2133600" y="838200"/>
          <a:ext cx="4648200" cy="533400"/>
        </p:xfrm>
        <a:graphic>
          <a:graphicData uri="http://schemas.openxmlformats.org/presentationml/2006/ole">
            <p:oleObj spid="_x0000_s3077" r:id="rId6" imgW="3594100" imgH="368300" progId="">
              <p:embed/>
            </p:oleObj>
          </a:graphicData>
        </a:graphic>
      </p:graphicFrame>
      <p:sp>
        <p:nvSpPr>
          <p:cNvPr id="3079" name="Rectangle 7"/>
          <p:cNvSpPr>
            <a:spLocks noChangeArrowheads="1"/>
          </p:cNvSpPr>
          <p:nvPr/>
        </p:nvSpPr>
        <p:spPr bwMode="auto">
          <a:xfrm>
            <a:off x="381000" y="3810000"/>
            <a:ext cx="3505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8.3:</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Ισοδυναμία στάσιμου κύματος με δυο στρεφόμενα κύματα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6225230" cy="461665"/>
          </a:xfrm>
          <a:prstGeom prst="rect">
            <a:avLst/>
          </a:prstGeom>
        </p:spPr>
        <p:txBody>
          <a:bodyPr wrap="none">
            <a:spAutoFit/>
          </a:bodyPr>
          <a:lstStyle/>
          <a:p>
            <a:r>
              <a:rPr lang="el-GR" sz="2400" b="1" u="sng" dirty="0" smtClean="0">
                <a:solidFill>
                  <a:srgbClr val="A50021"/>
                </a:solidFill>
              </a:rPr>
              <a:t>Ισοδύναμο κύκλωμα</a:t>
            </a:r>
            <a:r>
              <a:rPr lang="en-US" sz="2400" b="1" u="sng" dirty="0" smtClean="0">
                <a:solidFill>
                  <a:srgbClr val="A50021"/>
                </a:solidFill>
              </a:rPr>
              <a:t> 1</a:t>
            </a:r>
            <a:r>
              <a:rPr lang="el-GR" sz="2400" b="1" u="sng" dirty="0" smtClean="0">
                <a:solidFill>
                  <a:srgbClr val="A50021"/>
                </a:solidFill>
              </a:rPr>
              <a:t>Φ ασύγχρονου κινητήρα</a:t>
            </a:r>
            <a:endParaRPr lang="en-US" sz="2400" b="1" u="sng" dirty="0">
              <a:solidFill>
                <a:srgbClr val="A50021"/>
              </a:solidFill>
            </a:endParaRPr>
          </a:p>
        </p:txBody>
      </p:sp>
      <p:sp>
        <p:nvSpPr>
          <p:cNvPr id="3" name="Rectangle 2"/>
          <p:cNvSpPr/>
          <p:nvPr/>
        </p:nvSpPr>
        <p:spPr>
          <a:xfrm>
            <a:off x="457200" y="1143000"/>
            <a:ext cx="8153400" cy="646331"/>
          </a:xfrm>
          <a:prstGeom prst="rect">
            <a:avLst/>
          </a:prstGeom>
        </p:spPr>
        <p:txBody>
          <a:bodyPr wrap="square">
            <a:spAutoFit/>
          </a:bodyPr>
          <a:lstStyle/>
          <a:p>
            <a:pPr algn="just">
              <a:buFont typeface="Wingdings" pitchFamily="2" charset="2"/>
              <a:buNone/>
            </a:pPr>
            <a:r>
              <a:rPr lang="el-GR" b="1" dirty="0" smtClean="0"/>
              <a:t>Η λειτουργία του 1Φ μονοφασικού ασύγχρονου κινητήρα, είναι ισοδύναμη με την ταυτόχρονη δράση "δυο μηχανών", στο ίδιο διάκενο και δρομέα. </a:t>
            </a:r>
            <a:endParaRPr lang="el-GR" b="1" dirty="0"/>
          </a:p>
        </p:txBody>
      </p:sp>
      <p:sp>
        <p:nvSpPr>
          <p:cNvPr id="4" name="Rectangle 3"/>
          <p:cNvSpPr/>
          <p:nvPr/>
        </p:nvSpPr>
        <p:spPr>
          <a:xfrm>
            <a:off x="381000" y="2057400"/>
            <a:ext cx="7772400" cy="954107"/>
          </a:xfrm>
          <a:prstGeom prst="rect">
            <a:avLst/>
          </a:prstGeom>
        </p:spPr>
        <p:txBody>
          <a:bodyPr wrap="square">
            <a:spAutoFit/>
          </a:bodyPr>
          <a:lstStyle/>
          <a:p>
            <a:pPr algn="just">
              <a:buFont typeface="Wingdings" pitchFamily="2" charset="2"/>
              <a:buNone/>
            </a:pPr>
            <a:r>
              <a:rPr lang="el-GR" b="1" dirty="0" smtClean="0">
                <a:solidFill>
                  <a:srgbClr val="FF0000"/>
                </a:solidFill>
              </a:rPr>
              <a:t>Παράδειγμα: όταν ο κινητήρας είναι σε στάση (</a:t>
            </a:r>
            <a:r>
              <a:rPr lang="en-US" sz="2000" b="1" i="1" dirty="0" smtClean="0">
                <a:solidFill>
                  <a:srgbClr val="FF0000"/>
                </a:solidFill>
                <a:latin typeface="Times New Roman" pitchFamily="18" charset="0"/>
                <a:cs typeface="Times New Roman" pitchFamily="18" charset="0"/>
              </a:rPr>
              <a:t>n</a:t>
            </a:r>
            <a:r>
              <a:rPr lang="en-US" sz="2000" b="1" i="1" baseline="-25000" dirty="0" smtClean="0">
                <a:solidFill>
                  <a:srgbClr val="FF0000"/>
                </a:solidFill>
                <a:latin typeface="Times New Roman" pitchFamily="18" charset="0"/>
                <a:cs typeface="Times New Roman" pitchFamily="18" charset="0"/>
              </a:rPr>
              <a:t>r</a:t>
            </a:r>
            <a:r>
              <a:rPr lang="en-US" sz="2000" b="1" i="1" dirty="0" smtClean="0">
                <a:solidFill>
                  <a:srgbClr val="FF0000"/>
                </a:solidFill>
                <a:latin typeface="Times New Roman" pitchFamily="18" charset="0"/>
                <a:cs typeface="Times New Roman" pitchFamily="18" charset="0"/>
              </a:rPr>
              <a:t>=0</a:t>
            </a:r>
            <a:r>
              <a:rPr lang="en-US" b="1" dirty="0" smtClean="0">
                <a:solidFill>
                  <a:srgbClr val="FF0000"/>
                </a:solidFill>
              </a:rPr>
              <a:t>)</a:t>
            </a:r>
            <a:r>
              <a:rPr lang="el-GR" b="1" dirty="0" smtClean="0">
                <a:solidFill>
                  <a:srgbClr val="FF0000"/>
                </a:solidFill>
              </a:rPr>
              <a:t>, τα δυο στρεφόμενα πεδία παράγουν ίσες κατά μέγεθος ροπές αλλά αντίθετης φοράς, με αποτέλεσμα η συνιστάμενη ροπή να είναι μηδενική.</a:t>
            </a:r>
            <a:endParaRPr lang="el-GR" b="1" dirty="0">
              <a:solidFill>
                <a:srgbClr val="FF0000"/>
              </a:solidFill>
            </a:endParaRPr>
          </a:p>
        </p:txBody>
      </p:sp>
      <p:sp>
        <p:nvSpPr>
          <p:cNvPr id="5" name="Rectangle 4"/>
          <p:cNvSpPr/>
          <p:nvPr/>
        </p:nvSpPr>
        <p:spPr>
          <a:xfrm>
            <a:off x="609600" y="3200400"/>
            <a:ext cx="4572000" cy="1200329"/>
          </a:xfrm>
          <a:prstGeom prst="rect">
            <a:avLst/>
          </a:prstGeom>
        </p:spPr>
        <p:txBody>
          <a:bodyPr>
            <a:spAutoFit/>
          </a:bodyPr>
          <a:lstStyle/>
          <a:p>
            <a:pPr algn="just"/>
            <a:r>
              <a:rPr lang="el-GR" b="1" dirty="0" smtClean="0"/>
              <a:t>Το ισοδύναμο κύκλωμα του 1Φ κινητήρα στην περίπτωση του </a:t>
            </a:r>
            <a:r>
              <a:rPr lang="el-GR" b="1" dirty="0" smtClean="0">
                <a:solidFill>
                  <a:srgbClr val="FF0000"/>
                </a:solidFill>
              </a:rPr>
              <a:t>ακινητοποιημένου δρομέα</a:t>
            </a:r>
            <a:r>
              <a:rPr lang="el-GR" b="1" dirty="0" smtClean="0"/>
              <a:t>, είναι ανάλογο με εκείνο του 3Φ κινητήρα </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04801"/>
            <a:ext cx="5029200" cy="830997"/>
          </a:xfrm>
          <a:prstGeom prst="rect">
            <a:avLst/>
          </a:prstGeom>
        </p:spPr>
        <p:txBody>
          <a:bodyPr wrap="square">
            <a:spAutoFit/>
          </a:bodyPr>
          <a:lstStyle/>
          <a:p>
            <a:r>
              <a:rPr lang="el-GR" sz="2400" b="1" u="sng" dirty="0" smtClean="0">
                <a:solidFill>
                  <a:srgbClr val="A50021"/>
                </a:solidFill>
              </a:rPr>
              <a:t>Ισοδύναμο κύκλωμα</a:t>
            </a:r>
            <a:r>
              <a:rPr lang="en-US" sz="2400" b="1" u="sng" dirty="0" smtClean="0">
                <a:solidFill>
                  <a:srgbClr val="A50021"/>
                </a:solidFill>
              </a:rPr>
              <a:t> 1</a:t>
            </a:r>
            <a:r>
              <a:rPr lang="el-GR" sz="2400" b="1" u="sng" dirty="0" smtClean="0">
                <a:solidFill>
                  <a:srgbClr val="A50021"/>
                </a:solidFill>
              </a:rPr>
              <a:t>Φ ασύγχρονου κινητήρα</a:t>
            </a:r>
            <a:endParaRPr lang="en-US" sz="2400" b="1" u="sng" dirty="0">
              <a:solidFill>
                <a:srgbClr val="A50021"/>
              </a:solidFill>
            </a:endParaRPr>
          </a:p>
        </p:txBody>
      </p:sp>
      <p:graphicFrame>
        <p:nvGraphicFramePr>
          <p:cNvPr id="5122" name="Object 7"/>
          <p:cNvGraphicFramePr>
            <a:graphicFrameLocks noChangeAspect="1"/>
          </p:cNvGraphicFramePr>
          <p:nvPr/>
        </p:nvGraphicFramePr>
        <p:xfrm>
          <a:off x="1143000" y="1066800"/>
          <a:ext cx="5976938" cy="2209800"/>
        </p:xfrm>
        <a:graphic>
          <a:graphicData uri="http://schemas.openxmlformats.org/presentationml/2006/ole">
            <p:oleObj spid="_x0000_s5122" name="Visio" r:id="rId3" imgW="4771064" imgH="1762598" progId="Visio.Drawing.11">
              <p:embed/>
            </p:oleObj>
          </a:graphicData>
        </a:graphic>
      </p:graphicFrame>
      <p:sp>
        <p:nvSpPr>
          <p:cNvPr id="5" name="Rectangle 4"/>
          <p:cNvSpPr/>
          <p:nvPr/>
        </p:nvSpPr>
        <p:spPr>
          <a:xfrm>
            <a:off x="685800" y="4038600"/>
            <a:ext cx="4572000" cy="2938522"/>
          </a:xfrm>
          <a:prstGeom prst="rect">
            <a:avLst/>
          </a:prstGeom>
        </p:spPr>
        <p:txBody>
          <a:bodyPr wrap="square">
            <a:spAutoFit/>
          </a:bodyPr>
          <a:lstStyle/>
          <a:p>
            <a:pPr algn="just"/>
            <a:r>
              <a:rPr lang="el-GR" b="1" dirty="0" smtClean="0"/>
              <a:t>Το ισοδύναμο κύκλωμα του 1Φ κινητήρα στην περίπτωση του </a:t>
            </a:r>
            <a:r>
              <a:rPr lang="el-GR" b="1" dirty="0" smtClean="0">
                <a:solidFill>
                  <a:srgbClr val="FF0000"/>
                </a:solidFill>
              </a:rPr>
              <a:t>ακινητοποιημένου δρομέα</a:t>
            </a:r>
            <a:r>
              <a:rPr lang="el-GR" b="1" dirty="0" smtClean="0"/>
              <a:t>, είναι ανάλογο με εκείνο του 3Φ κινητήρα Σχήμα 8-4( α)  Το κύκλωμα του σχήματος 8-4(β) , λαμβάνει υπόψη την υπερθέρμανση των δυο στρεφόμενων πεδίων. Οι συντελεστές (1/2) στη σύνθετη αντίσταση του δρομέα οφείλονται στο ότι, το μέγεθος των δύο επιμέρους πεδίων είναι το μισό του αρχικού </a:t>
            </a:r>
            <a:endParaRPr lang="en-US" b="1" dirty="0"/>
          </a:p>
        </p:txBody>
      </p:sp>
      <p:sp>
        <p:nvSpPr>
          <p:cNvPr id="5123" name="Rectangle 3"/>
          <p:cNvSpPr>
            <a:spLocks noChangeArrowheads="1"/>
          </p:cNvSpPr>
          <p:nvPr/>
        </p:nvSpPr>
        <p:spPr bwMode="auto">
          <a:xfrm>
            <a:off x="457200" y="3581400"/>
            <a:ext cx="5638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8.4:</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Ισοδύναμο κύκλωμα μονοφασικού ασύγχρονου κινητήρα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ακινητοποιημένου δρομέα,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ανηγμένο</a:t>
            </a:r>
            <a:r>
              <a:rPr kumimoji="0" lang="el-G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στο </a:t>
            </a:r>
            <a:r>
              <a:rPr kumimoji="0" lang="el-GR"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στάτη</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571292" y="3244334"/>
            <a:ext cx="4001416" cy="369332"/>
          </a:xfrm>
          <a:prstGeom prst="rect">
            <a:avLst/>
          </a:prstGeom>
        </p:spPr>
        <p:txBody>
          <a:bodyPr wrap="none">
            <a:spAutoFit/>
          </a:bodyPr>
          <a:lstStyle/>
          <a:p>
            <a:r>
              <a:rPr lang="el-GR" dirty="0" smtClean="0"/>
              <a:t> (α)                                                             (β)</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1"/>
            <a:ext cx="5562600" cy="830997"/>
          </a:xfrm>
          <a:prstGeom prst="rect">
            <a:avLst/>
          </a:prstGeom>
        </p:spPr>
        <p:txBody>
          <a:bodyPr wrap="square">
            <a:spAutoFit/>
          </a:bodyPr>
          <a:lstStyle/>
          <a:p>
            <a:r>
              <a:rPr lang="el-GR" sz="2400" b="1" u="sng" dirty="0" smtClean="0">
                <a:solidFill>
                  <a:srgbClr val="A50021"/>
                </a:solidFill>
              </a:rPr>
              <a:t>Ισοδύναμο κύκλωμα</a:t>
            </a:r>
            <a:r>
              <a:rPr lang="en-US" sz="2400" b="1" u="sng" dirty="0" smtClean="0">
                <a:solidFill>
                  <a:srgbClr val="A50021"/>
                </a:solidFill>
              </a:rPr>
              <a:t> 1</a:t>
            </a:r>
            <a:r>
              <a:rPr lang="el-GR" sz="2400" b="1" u="sng" dirty="0" smtClean="0">
                <a:solidFill>
                  <a:srgbClr val="A50021"/>
                </a:solidFill>
              </a:rPr>
              <a:t>Φ ασύγχρονου κινητήρα</a:t>
            </a:r>
            <a:endParaRPr lang="en-US" sz="2400" b="1" u="sng" dirty="0">
              <a:solidFill>
                <a:srgbClr val="A50021"/>
              </a:solidFill>
            </a:endParaRPr>
          </a:p>
        </p:txBody>
      </p:sp>
      <p:sp>
        <p:nvSpPr>
          <p:cNvPr id="3" name="Rectangle 26"/>
          <p:cNvSpPr>
            <a:spLocks noChangeArrowheads="1"/>
          </p:cNvSpPr>
          <p:nvPr/>
        </p:nvSpPr>
        <p:spPr bwMode="auto">
          <a:xfrm>
            <a:off x="304800" y="1383397"/>
            <a:ext cx="8207375" cy="646331"/>
          </a:xfrm>
          <a:prstGeom prst="rect">
            <a:avLst/>
          </a:prstGeom>
          <a:noFill/>
          <a:ln w="9525">
            <a:noFill/>
            <a:miter lim="800000"/>
            <a:headEnd/>
            <a:tailEnd/>
          </a:ln>
        </p:spPr>
        <p:txBody>
          <a:bodyPr anchor="ctr">
            <a:spAutoFit/>
          </a:bodyPr>
          <a:lstStyle/>
          <a:p>
            <a:r>
              <a:rPr lang="el-GR" b="1" u="sng" dirty="0">
                <a:solidFill>
                  <a:srgbClr val="FF0000"/>
                </a:solidFill>
              </a:rPr>
              <a:t>ΥΠΟΘΕΣΗ:</a:t>
            </a:r>
            <a:r>
              <a:rPr lang="el-GR" b="1" dirty="0"/>
              <a:t> </a:t>
            </a:r>
            <a:r>
              <a:rPr lang="el-GR" b="1" dirty="0" smtClean="0"/>
              <a:t>Ας υποθέσουμε  τώρα ότι  ο </a:t>
            </a:r>
            <a:r>
              <a:rPr lang="el-GR" b="1" dirty="0"/>
              <a:t>δρομέας περιστρέφεται δεξιόστροφα.  Η ολίσθηση του δρομέα σχετικά με τα δυο επιμέρους στρεφόμενα πεδία, θα είναι: </a:t>
            </a:r>
            <a:endParaRPr lang="en-US" b="1" dirty="0"/>
          </a:p>
        </p:txBody>
      </p:sp>
      <p:sp>
        <p:nvSpPr>
          <p:cNvPr id="4" name="Rectangle 3"/>
          <p:cNvSpPr/>
          <p:nvPr/>
        </p:nvSpPr>
        <p:spPr>
          <a:xfrm>
            <a:off x="457200" y="2286000"/>
            <a:ext cx="2830018" cy="369332"/>
          </a:xfrm>
          <a:prstGeom prst="rect">
            <a:avLst/>
          </a:prstGeom>
        </p:spPr>
        <p:txBody>
          <a:bodyPr wrap="square">
            <a:spAutoFit/>
          </a:bodyPr>
          <a:lstStyle/>
          <a:p>
            <a:r>
              <a:rPr lang="el-GR" b="1" dirty="0" smtClean="0"/>
              <a:t>Για το </a:t>
            </a:r>
            <a:r>
              <a:rPr lang="el-GR" b="1" dirty="0" smtClean="0">
                <a:solidFill>
                  <a:schemeClr val="accent2"/>
                </a:solidFill>
              </a:rPr>
              <a:t>δεξιόστροφο κύμα</a:t>
            </a:r>
            <a:r>
              <a:rPr lang="en-US" b="1" dirty="0" smtClean="0"/>
              <a:t> </a:t>
            </a:r>
            <a:endParaRPr lang="en-US" b="1" dirty="0"/>
          </a:p>
        </p:txBody>
      </p:sp>
      <p:graphicFrame>
        <p:nvGraphicFramePr>
          <p:cNvPr id="6146" name="Object 2"/>
          <p:cNvGraphicFramePr>
            <a:graphicFrameLocks noChangeAspect="1"/>
          </p:cNvGraphicFramePr>
          <p:nvPr/>
        </p:nvGraphicFramePr>
        <p:xfrm>
          <a:off x="2971800" y="2133600"/>
          <a:ext cx="1295400" cy="838200"/>
        </p:xfrm>
        <a:graphic>
          <a:graphicData uri="http://schemas.openxmlformats.org/presentationml/2006/ole">
            <p:oleObj spid="_x0000_s6146" name="Equation" r:id="rId3" imgW="761760" imgH="431640" progId="Equation.DSMT4">
              <p:embed/>
            </p:oleObj>
          </a:graphicData>
        </a:graphic>
      </p:graphicFrame>
      <p:sp>
        <p:nvSpPr>
          <p:cNvPr id="6" name="Rectangle 5"/>
          <p:cNvSpPr/>
          <p:nvPr/>
        </p:nvSpPr>
        <p:spPr>
          <a:xfrm>
            <a:off x="457200" y="3352800"/>
            <a:ext cx="3047181" cy="369332"/>
          </a:xfrm>
          <a:prstGeom prst="rect">
            <a:avLst/>
          </a:prstGeom>
        </p:spPr>
        <p:txBody>
          <a:bodyPr wrap="none">
            <a:spAutoFit/>
          </a:bodyPr>
          <a:lstStyle/>
          <a:p>
            <a:r>
              <a:rPr lang="el-GR" b="1" dirty="0" smtClean="0"/>
              <a:t>Για το </a:t>
            </a:r>
            <a:r>
              <a:rPr lang="el-GR" b="1" dirty="0" smtClean="0">
                <a:solidFill>
                  <a:srgbClr val="FF0000"/>
                </a:solidFill>
              </a:rPr>
              <a:t>αριστερόστροφο κύμα</a:t>
            </a:r>
            <a:r>
              <a:rPr lang="en-US" b="1" dirty="0" smtClean="0"/>
              <a:t> </a:t>
            </a:r>
            <a:endParaRPr lang="en-US" b="1" dirty="0"/>
          </a:p>
        </p:txBody>
      </p:sp>
      <p:graphicFrame>
        <p:nvGraphicFramePr>
          <p:cNvPr id="6147" name="Object 3"/>
          <p:cNvGraphicFramePr>
            <a:graphicFrameLocks noChangeAspect="1"/>
          </p:cNvGraphicFramePr>
          <p:nvPr/>
        </p:nvGraphicFramePr>
        <p:xfrm>
          <a:off x="3581400" y="3124200"/>
          <a:ext cx="4267200" cy="1041400"/>
        </p:xfrm>
        <a:graphic>
          <a:graphicData uri="http://schemas.openxmlformats.org/presentationml/2006/ole">
            <p:oleObj spid="_x0000_s6147" name="Equation" r:id="rId4" imgW="2730240" imgH="431640" progId="Equation.DSMT4">
              <p:embed/>
            </p:oleObj>
          </a:graphicData>
        </a:graphic>
      </p:graphicFrame>
      <p:pic>
        <p:nvPicPr>
          <p:cNvPr id="6148" name="Picture 4"/>
          <p:cNvPicPr>
            <a:picLocks noChangeAspect="1" noChangeArrowheads="1"/>
          </p:cNvPicPr>
          <p:nvPr/>
        </p:nvPicPr>
        <p:blipFill>
          <a:blip r:embed="rId5" cstate="print"/>
          <a:srcRect/>
          <a:stretch>
            <a:fillRect/>
          </a:stretch>
        </p:blipFill>
        <p:spPr bwMode="auto">
          <a:xfrm>
            <a:off x="762000" y="4114800"/>
            <a:ext cx="2438400" cy="1666875"/>
          </a:xfrm>
          <a:prstGeom prst="rect">
            <a:avLst/>
          </a:prstGeom>
          <a:noFill/>
          <a:ln w="9525">
            <a:noFill/>
            <a:miter lim="800000"/>
            <a:headEnd/>
            <a:tailEnd/>
          </a:ln>
        </p:spPr>
      </p:pic>
      <p:sp>
        <p:nvSpPr>
          <p:cNvPr id="9" name="Rectangle 26"/>
          <p:cNvSpPr>
            <a:spLocks noChangeArrowheads="1"/>
          </p:cNvSpPr>
          <p:nvPr/>
        </p:nvSpPr>
        <p:spPr bwMode="auto">
          <a:xfrm>
            <a:off x="228600" y="6082099"/>
            <a:ext cx="8207375" cy="369332"/>
          </a:xfrm>
          <a:prstGeom prst="rect">
            <a:avLst/>
          </a:prstGeom>
          <a:noFill/>
          <a:ln w="9525">
            <a:noFill/>
            <a:miter lim="800000"/>
            <a:headEnd/>
            <a:tailEnd/>
          </a:ln>
        </p:spPr>
        <p:txBody>
          <a:bodyPr anchor="ctr">
            <a:spAutoFit/>
          </a:bodyPr>
          <a:lstStyle/>
          <a:p>
            <a:r>
              <a:rPr lang="el-GR" b="1" u="sng" dirty="0" smtClean="0">
                <a:solidFill>
                  <a:srgbClr val="FF0000"/>
                </a:solidFill>
              </a:rPr>
              <a:t>Σχήμα 8-5 Ισοδύναμα στρεφόμενα κύματα του στάτη</a:t>
            </a:r>
            <a:r>
              <a:rPr lang="el-GR" b="1" dirty="0" smtClean="0"/>
              <a:t> </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04800"/>
            <a:ext cx="5791200" cy="830997"/>
          </a:xfrm>
          <a:prstGeom prst="rect">
            <a:avLst/>
          </a:prstGeom>
        </p:spPr>
        <p:txBody>
          <a:bodyPr wrap="square">
            <a:spAutoFit/>
          </a:bodyPr>
          <a:lstStyle/>
          <a:p>
            <a:r>
              <a:rPr lang="el-GR" sz="2400" b="1" u="sng" dirty="0" smtClean="0">
                <a:solidFill>
                  <a:srgbClr val="A50021"/>
                </a:solidFill>
              </a:rPr>
              <a:t>Ισοδύναμο κύκλωμα</a:t>
            </a:r>
            <a:r>
              <a:rPr lang="en-US" sz="2400" b="1" u="sng" dirty="0" smtClean="0">
                <a:solidFill>
                  <a:srgbClr val="A50021"/>
                </a:solidFill>
              </a:rPr>
              <a:t> 1</a:t>
            </a:r>
            <a:r>
              <a:rPr lang="el-GR" sz="2400" b="1" u="sng" dirty="0" smtClean="0">
                <a:solidFill>
                  <a:srgbClr val="A50021"/>
                </a:solidFill>
              </a:rPr>
              <a:t>Φ ασύγχρονου κινητήρα</a:t>
            </a:r>
            <a:endParaRPr lang="en-US" sz="2400" b="1" u="sng" dirty="0">
              <a:solidFill>
                <a:srgbClr val="A50021"/>
              </a:solidFill>
            </a:endParaRPr>
          </a:p>
        </p:txBody>
      </p:sp>
      <p:sp>
        <p:nvSpPr>
          <p:cNvPr id="3" name="Rectangle 2"/>
          <p:cNvSpPr/>
          <p:nvPr/>
        </p:nvSpPr>
        <p:spPr>
          <a:xfrm>
            <a:off x="228600" y="1371600"/>
            <a:ext cx="7010400" cy="923330"/>
          </a:xfrm>
          <a:prstGeom prst="rect">
            <a:avLst/>
          </a:prstGeom>
        </p:spPr>
        <p:txBody>
          <a:bodyPr wrap="square">
            <a:spAutoFit/>
          </a:bodyPr>
          <a:lstStyle/>
          <a:p>
            <a:r>
              <a:rPr lang="el-GR" u="sng" dirty="0" smtClean="0">
                <a:solidFill>
                  <a:srgbClr val="A50021"/>
                </a:solidFill>
              </a:rPr>
              <a:t> Σχήμα 8-6 Ισοδύναμο κύκλωμα</a:t>
            </a:r>
            <a:r>
              <a:rPr lang="en-US" u="sng" dirty="0" smtClean="0">
                <a:solidFill>
                  <a:srgbClr val="A50021"/>
                </a:solidFill>
              </a:rPr>
              <a:t> 1</a:t>
            </a:r>
            <a:r>
              <a:rPr lang="el-GR" u="sng" dirty="0" smtClean="0">
                <a:solidFill>
                  <a:srgbClr val="A50021"/>
                </a:solidFill>
              </a:rPr>
              <a:t>Φ ασύγχρονου κινητήρα σε κανονικές συνθήκες λειτουργίας , </a:t>
            </a:r>
            <a:r>
              <a:rPr lang="el-GR" u="sng" dirty="0" err="1" smtClean="0">
                <a:solidFill>
                  <a:srgbClr val="A50021"/>
                </a:solidFill>
              </a:rPr>
              <a:t>ανηγμένο</a:t>
            </a:r>
            <a:r>
              <a:rPr lang="el-GR" u="sng" dirty="0" smtClean="0">
                <a:solidFill>
                  <a:srgbClr val="A50021"/>
                </a:solidFill>
              </a:rPr>
              <a:t> στο στάτη (α) </a:t>
            </a:r>
            <a:r>
              <a:rPr lang="el-GR" u="sng" dirty="0" err="1" smtClean="0">
                <a:solidFill>
                  <a:srgbClr val="A50021"/>
                </a:solidFill>
              </a:rPr>
              <a:t>Πληρες</a:t>
            </a:r>
            <a:r>
              <a:rPr lang="el-GR" u="sng" dirty="0" smtClean="0">
                <a:solidFill>
                  <a:srgbClr val="A50021"/>
                </a:solidFill>
              </a:rPr>
              <a:t> , (β) απλοποιημένο</a:t>
            </a:r>
            <a:endParaRPr lang="en-US" u="sng" dirty="0">
              <a:solidFill>
                <a:srgbClr val="A50021"/>
              </a:solidFill>
            </a:endParaRPr>
          </a:p>
        </p:txBody>
      </p:sp>
      <p:graphicFrame>
        <p:nvGraphicFramePr>
          <p:cNvPr id="7170" name="Object 3"/>
          <p:cNvGraphicFramePr>
            <a:graphicFrameLocks noChangeAspect="1"/>
          </p:cNvGraphicFramePr>
          <p:nvPr/>
        </p:nvGraphicFramePr>
        <p:xfrm>
          <a:off x="304800" y="2438400"/>
          <a:ext cx="8153400" cy="2971800"/>
        </p:xfrm>
        <a:graphic>
          <a:graphicData uri="http://schemas.openxmlformats.org/presentationml/2006/ole">
            <p:oleObj spid="_x0000_s7170" name="Visio" r:id="rId3" imgW="5069660" imgH="1762598" progId="Visio.Drawing.11">
              <p:embed/>
            </p:oleObj>
          </a:graphicData>
        </a:graphic>
      </p:graphicFrame>
      <p:graphicFrame>
        <p:nvGraphicFramePr>
          <p:cNvPr id="7171" name="Object 3"/>
          <p:cNvGraphicFramePr>
            <a:graphicFrameLocks noChangeAspect="1"/>
          </p:cNvGraphicFramePr>
          <p:nvPr/>
        </p:nvGraphicFramePr>
        <p:xfrm>
          <a:off x="304800" y="5562600"/>
          <a:ext cx="4267200" cy="1143000"/>
        </p:xfrm>
        <a:graphic>
          <a:graphicData uri="http://schemas.openxmlformats.org/presentationml/2006/ole">
            <p:oleObj spid="_x0000_s7171" name="Equation" r:id="rId4" imgW="2463480" imgH="431640" progId="Equation.DSMT4">
              <p:embed/>
            </p:oleObj>
          </a:graphicData>
        </a:graphic>
      </p:graphicFrame>
      <p:graphicFrame>
        <p:nvGraphicFramePr>
          <p:cNvPr id="7172" name="Object 4"/>
          <p:cNvGraphicFramePr>
            <a:graphicFrameLocks noChangeAspect="1"/>
          </p:cNvGraphicFramePr>
          <p:nvPr/>
        </p:nvGraphicFramePr>
        <p:xfrm>
          <a:off x="4953000" y="5638800"/>
          <a:ext cx="3810000" cy="914400"/>
        </p:xfrm>
        <a:graphic>
          <a:graphicData uri="http://schemas.openxmlformats.org/presentationml/2006/ole">
            <p:oleObj spid="_x0000_s7172" name="Equation" r:id="rId5" imgW="2717640" imgH="45720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5486400" cy="830997"/>
          </a:xfrm>
          <a:prstGeom prst="rect">
            <a:avLst/>
          </a:prstGeom>
        </p:spPr>
        <p:txBody>
          <a:bodyPr wrap="square">
            <a:spAutoFit/>
          </a:bodyPr>
          <a:lstStyle/>
          <a:p>
            <a:r>
              <a:rPr lang="el-GR" sz="2400" b="1" u="sng" dirty="0" smtClean="0">
                <a:solidFill>
                  <a:srgbClr val="A50021"/>
                </a:solidFill>
              </a:rPr>
              <a:t>Ισοδύναμο κύκλωμα</a:t>
            </a:r>
            <a:r>
              <a:rPr lang="en-US" sz="2400" b="1" u="sng" dirty="0" smtClean="0">
                <a:solidFill>
                  <a:srgbClr val="A50021"/>
                </a:solidFill>
              </a:rPr>
              <a:t> 1</a:t>
            </a:r>
            <a:r>
              <a:rPr lang="el-GR" sz="2400" b="1" u="sng" dirty="0" smtClean="0">
                <a:solidFill>
                  <a:srgbClr val="A50021"/>
                </a:solidFill>
              </a:rPr>
              <a:t>Φ ασύγχρονου κινητήρα</a:t>
            </a:r>
            <a:endParaRPr lang="en-US" sz="2400" b="1" u="sng" dirty="0">
              <a:solidFill>
                <a:srgbClr val="A50021"/>
              </a:solidFill>
            </a:endParaRPr>
          </a:p>
        </p:txBody>
      </p:sp>
      <p:sp>
        <p:nvSpPr>
          <p:cNvPr id="3" name="Rectangle 2"/>
          <p:cNvSpPr/>
          <p:nvPr/>
        </p:nvSpPr>
        <p:spPr>
          <a:xfrm>
            <a:off x="533400" y="1219200"/>
            <a:ext cx="1787797" cy="369332"/>
          </a:xfrm>
          <a:prstGeom prst="rect">
            <a:avLst/>
          </a:prstGeom>
        </p:spPr>
        <p:txBody>
          <a:bodyPr wrap="none">
            <a:spAutoFit/>
          </a:bodyPr>
          <a:lstStyle/>
          <a:p>
            <a:r>
              <a:rPr lang="el-GR" b="1" dirty="0" smtClean="0">
                <a:solidFill>
                  <a:srgbClr val="FF0000"/>
                </a:solidFill>
              </a:rPr>
              <a:t>ΣΥΜΠΕΡΑΣΜΑΤΑ</a:t>
            </a:r>
            <a:endParaRPr lang="en-US" b="1" dirty="0"/>
          </a:p>
        </p:txBody>
      </p:sp>
      <p:sp>
        <p:nvSpPr>
          <p:cNvPr id="4" name="Rectangle 3"/>
          <p:cNvSpPr/>
          <p:nvPr/>
        </p:nvSpPr>
        <p:spPr>
          <a:xfrm>
            <a:off x="381000" y="1981200"/>
            <a:ext cx="8305800" cy="2585323"/>
          </a:xfrm>
          <a:prstGeom prst="rect">
            <a:avLst/>
          </a:prstGeom>
        </p:spPr>
        <p:txBody>
          <a:bodyPr wrap="square">
            <a:spAutoFit/>
          </a:bodyPr>
          <a:lstStyle/>
          <a:p>
            <a:r>
              <a:rPr lang="el-GR" b="1" dirty="0" smtClean="0"/>
              <a:t>Σε συνθήκες  </a:t>
            </a:r>
            <a:r>
              <a:rPr lang="el-GR" b="1" dirty="0" smtClean="0">
                <a:solidFill>
                  <a:schemeClr val="accent2"/>
                </a:solidFill>
              </a:rPr>
              <a:t>κανονικής λειτουργίας</a:t>
            </a:r>
            <a:r>
              <a:rPr lang="el-GR" b="1" dirty="0" smtClean="0"/>
              <a:t> (δηλαδή έστω </a:t>
            </a:r>
            <a:r>
              <a:rPr lang="el-GR" b="1" dirty="0" smtClean="0">
                <a:solidFill>
                  <a:schemeClr val="accent2"/>
                </a:solidFill>
              </a:rPr>
              <a:t>δεξιόστροφη λειτουργία</a:t>
            </a:r>
            <a:r>
              <a:rPr lang="el-GR" b="1" dirty="0" smtClean="0"/>
              <a:t>, κοντά στις ονομαστικές στροφές):</a:t>
            </a:r>
          </a:p>
          <a:p>
            <a:endParaRPr lang="el-GR" b="1" dirty="0" smtClean="0"/>
          </a:p>
          <a:p>
            <a:pPr>
              <a:buFontTx/>
              <a:buBlip>
                <a:blip r:embed="rId3"/>
              </a:buBlip>
            </a:pPr>
            <a:r>
              <a:rPr lang="el-GR" b="1" dirty="0" smtClean="0"/>
              <a:t>  Η ανηγμένη αντίσταση του δρομέα η οφειλόμενη στο </a:t>
            </a:r>
            <a:r>
              <a:rPr lang="el-GR" b="1" dirty="0" smtClean="0">
                <a:solidFill>
                  <a:schemeClr val="accent2"/>
                </a:solidFill>
              </a:rPr>
              <a:t>δεξιόστροφο πεδίο</a:t>
            </a:r>
            <a:r>
              <a:rPr lang="el-GR" b="1" dirty="0" smtClean="0"/>
              <a:t>, είναι κατά πολύ μεγαλύτερη της αντίστοιχης αντίστασης όταν ο δρομέας είναι σε στάση. </a:t>
            </a:r>
          </a:p>
          <a:p>
            <a:r>
              <a:rPr lang="el-GR" b="1" dirty="0" smtClean="0"/>
              <a:t>    </a:t>
            </a:r>
          </a:p>
          <a:p>
            <a:pPr>
              <a:buFontTx/>
              <a:buBlip>
                <a:blip r:embed="rId3"/>
              </a:buBlip>
            </a:pPr>
            <a:r>
              <a:rPr lang="el-GR" b="1" dirty="0" smtClean="0"/>
              <a:t>  Αντίθετα η ανηγμένη αντίσταση του δρομέα για το </a:t>
            </a:r>
            <a:r>
              <a:rPr lang="el-GR" b="1" dirty="0" smtClean="0">
                <a:solidFill>
                  <a:srgbClr val="FF0000"/>
                </a:solidFill>
              </a:rPr>
              <a:t>αριστερόστροφο πεδίο</a:t>
            </a:r>
            <a:r>
              <a:rPr lang="el-GR" b="1" dirty="0" smtClean="0"/>
              <a:t>, είναι μικρότερη της αντίστοιχης του ακινητοποιημένου δρομέα (περίπου το μισό) </a:t>
            </a:r>
          </a:p>
          <a:p>
            <a:r>
              <a:rPr lang="el-GR" b="1" dirty="0" smtClean="0"/>
              <a:t>    </a:t>
            </a:r>
            <a:endParaRPr lang="en-US" b="1" dirty="0"/>
          </a:p>
        </p:txBody>
      </p:sp>
      <p:graphicFrame>
        <p:nvGraphicFramePr>
          <p:cNvPr id="8194" name="Object 2"/>
          <p:cNvGraphicFramePr>
            <a:graphicFrameLocks noChangeAspect="1"/>
          </p:cNvGraphicFramePr>
          <p:nvPr/>
        </p:nvGraphicFramePr>
        <p:xfrm>
          <a:off x="4038600" y="4419600"/>
          <a:ext cx="1371600" cy="685800"/>
        </p:xfrm>
        <a:graphic>
          <a:graphicData uri="http://schemas.openxmlformats.org/presentationml/2006/ole">
            <p:oleObj spid="_x0000_s8194" name="Equation" r:id="rId4" imgW="520560" imgH="241200" progId="Equation.DSMT4">
              <p:embed/>
            </p:oleObj>
          </a:graphicData>
        </a:graphic>
      </p:graphicFrame>
      <p:sp>
        <p:nvSpPr>
          <p:cNvPr id="6" name="Rectangle 5"/>
          <p:cNvSpPr/>
          <p:nvPr/>
        </p:nvSpPr>
        <p:spPr>
          <a:xfrm>
            <a:off x="1600200" y="5105400"/>
            <a:ext cx="5943600" cy="1538883"/>
          </a:xfrm>
          <a:prstGeom prst="rect">
            <a:avLst/>
          </a:prstGeom>
        </p:spPr>
        <p:txBody>
          <a:bodyPr wrap="square">
            <a:spAutoFit/>
          </a:bodyPr>
          <a:lstStyle/>
          <a:p>
            <a:pPr>
              <a:buFontTx/>
              <a:buBlip>
                <a:blip r:embed="rId3"/>
              </a:buBlip>
            </a:pPr>
            <a:r>
              <a:rPr lang="en-US" b="1" dirty="0" smtClean="0"/>
              <a:t>H</a:t>
            </a:r>
            <a:r>
              <a:rPr lang="el-GR" b="1" dirty="0" smtClean="0"/>
              <a:t> Α.Η.Ε.Δ., </a:t>
            </a:r>
            <a:r>
              <a:rPr lang="el-GR" sz="2000" b="1" i="1" dirty="0" smtClean="0">
                <a:latin typeface="Times New Roman" pitchFamily="18" charset="0"/>
                <a:cs typeface="Times New Roman" pitchFamily="18" charset="0"/>
              </a:rPr>
              <a:t>Ε</a:t>
            </a:r>
            <a:r>
              <a:rPr lang="en-US" sz="2000" b="1" i="1" baseline="-25000" dirty="0" smtClean="0">
                <a:latin typeface="Times New Roman" pitchFamily="18" charset="0"/>
                <a:cs typeface="Times New Roman" pitchFamily="18" charset="0"/>
              </a:rPr>
              <a:t>f</a:t>
            </a:r>
            <a:r>
              <a:rPr lang="el-GR" b="1" dirty="0" smtClean="0"/>
              <a:t> , του </a:t>
            </a:r>
            <a:r>
              <a:rPr lang="el-GR" b="1" dirty="0" smtClean="0">
                <a:solidFill>
                  <a:schemeClr val="accent2"/>
                </a:solidFill>
              </a:rPr>
              <a:t>δεξιόστροφου πεδίου</a:t>
            </a:r>
            <a:r>
              <a:rPr lang="el-GR" b="1" dirty="0" smtClean="0"/>
              <a:t>, θα είναι μεγαλύτερη της αντίστοιχης </a:t>
            </a:r>
            <a:r>
              <a:rPr lang="el-GR" sz="2000" b="1" i="1" dirty="0" smtClean="0">
                <a:latin typeface="Times New Roman" pitchFamily="18" charset="0"/>
                <a:cs typeface="Times New Roman" pitchFamily="18" charset="0"/>
              </a:rPr>
              <a:t>Ε</a:t>
            </a:r>
            <a:r>
              <a:rPr lang="en-US" sz="2000" b="1" i="1" baseline="-25000" dirty="0" smtClean="0">
                <a:latin typeface="Times New Roman" pitchFamily="18" charset="0"/>
                <a:cs typeface="Times New Roman" pitchFamily="18" charset="0"/>
              </a:rPr>
              <a:t>b</a:t>
            </a:r>
            <a:r>
              <a:rPr lang="el-GR" b="1" dirty="0" smtClean="0"/>
              <a:t> του </a:t>
            </a:r>
            <a:r>
              <a:rPr lang="el-GR" b="1" dirty="0" smtClean="0">
                <a:solidFill>
                  <a:srgbClr val="FF0000"/>
                </a:solidFill>
              </a:rPr>
              <a:t>αριστερόστροφου πεδίου</a:t>
            </a:r>
            <a:r>
              <a:rPr lang="el-GR" b="1" dirty="0" smtClean="0"/>
              <a:t>. Το ανάλογο συμβαίνει και με τις αντίστοιχες ροές διακένου.</a:t>
            </a:r>
            <a:r>
              <a:rPr lang="en-US" b="1" dirty="0" smtClean="0"/>
              <a:t> </a:t>
            </a:r>
          </a:p>
          <a:p>
            <a:r>
              <a:rPr lang="en-US" b="0"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90600"/>
            <a:ext cx="8305800" cy="5181600"/>
          </a:xfrm>
        </p:spPr>
        <p:txBody>
          <a:bodyPr>
            <a:normAutofit/>
          </a:bodyPr>
          <a:lstStyle/>
          <a:p>
            <a:r>
              <a:rPr lang="el-GR" sz="1600" b="1" dirty="0" smtClean="0"/>
              <a:t>ΜΟΝΟΦΑΣΙΚΟΙ ΚΙΝΗΤΗΡΕΣ   </a:t>
            </a:r>
          </a:p>
          <a:p>
            <a:endParaRPr lang="el-GR" sz="1600" b="1" dirty="0" smtClean="0"/>
          </a:p>
          <a:p>
            <a:endParaRPr lang="el-GR" sz="1600" b="1" dirty="0" smtClean="0"/>
          </a:p>
          <a:p>
            <a:endParaRPr lang="en-US" sz="1600" b="1" dirty="0"/>
          </a:p>
        </p:txBody>
      </p:sp>
      <p:sp>
        <p:nvSpPr>
          <p:cNvPr id="4" name="Title 1"/>
          <p:cNvSpPr>
            <a:spLocks noGrp="1"/>
          </p:cNvSpPr>
          <p:nvPr>
            <p:ph type="ctrTitle"/>
          </p:nvPr>
        </p:nvSpPr>
        <p:spPr>
          <a:xfrm>
            <a:off x="685800" y="381001"/>
            <a:ext cx="7772400" cy="533399"/>
          </a:xfrm>
        </p:spPr>
        <p:txBody>
          <a:bodyPr>
            <a:normAutofit fontScale="90000"/>
          </a:bodyPr>
          <a:lstStyle/>
          <a:p>
            <a:r>
              <a:rPr lang="el-GR" sz="2200" b="1" u="sng" dirty="0" smtClean="0">
                <a:solidFill>
                  <a:srgbClr val="CC3300"/>
                </a:solidFill>
              </a:rPr>
              <a:t>ΑΣΥΓΧΡΟΝΟΣ ΜΟΝΟΦΑΣΙΚΟΣ ΚΙΝΗΤΗΡΑΣ</a:t>
            </a:r>
            <a:r>
              <a:rPr lang="en-US" u="sng" dirty="0" smtClean="0">
                <a:solidFill>
                  <a:srgbClr val="CC3300"/>
                </a:solidFill>
              </a:rPr>
              <a:t/>
            </a:r>
            <a:br>
              <a:rPr lang="en-US" u="sng" dirty="0" smtClean="0">
                <a:solidFill>
                  <a:srgbClr val="CC3300"/>
                </a:solidFill>
              </a:rPr>
            </a:b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838200" y="1676400"/>
            <a:ext cx="7239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
            <a:ext cx="6324600" cy="523220"/>
          </a:xfrm>
          <a:prstGeom prst="rect">
            <a:avLst/>
          </a:prstGeom>
        </p:spPr>
        <p:txBody>
          <a:bodyPr wrap="square">
            <a:spAutoFit/>
          </a:bodyPr>
          <a:lstStyle/>
          <a:p>
            <a:r>
              <a:rPr lang="el-GR" sz="2800" b="1" u="sng" dirty="0" smtClean="0">
                <a:solidFill>
                  <a:srgbClr val="990000"/>
                </a:solidFill>
              </a:rPr>
              <a:t>Ροπή - Ισχύς</a:t>
            </a:r>
            <a:r>
              <a:rPr lang="en-US" sz="2800" b="1" u="sng" dirty="0" smtClean="0">
                <a:solidFill>
                  <a:srgbClr val="990000"/>
                </a:solidFill>
              </a:rPr>
              <a:t> </a:t>
            </a:r>
            <a:r>
              <a:rPr lang="el-GR" sz="2800" b="1" u="sng" dirty="0" smtClean="0">
                <a:solidFill>
                  <a:srgbClr val="990000"/>
                </a:solidFill>
              </a:rPr>
              <a:t>1Φ ασύγχρονου κινητήρα</a:t>
            </a:r>
            <a:endParaRPr lang="en-US" sz="2800" b="1" u="sng" dirty="0">
              <a:solidFill>
                <a:srgbClr val="990000"/>
              </a:solidFill>
            </a:endParaRPr>
          </a:p>
        </p:txBody>
      </p:sp>
      <p:sp>
        <p:nvSpPr>
          <p:cNvPr id="3" name="Rectangle 2"/>
          <p:cNvSpPr/>
          <p:nvPr/>
        </p:nvSpPr>
        <p:spPr>
          <a:xfrm>
            <a:off x="533400" y="838200"/>
            <a:ext cx="4572000" cy="646331"/>
          </a:xfrm>
          <a:prstGeom prst="rect">
            <a:avLst/>
          </a:prstGeom>
        </p:spPr>
        <p:txBody>
          <a:bodyPr>
            <a:spAutoFit/>
          </a:bodyPr>
          <a:lstStyle/>
          <a:p>
            <a:r>
              <a:rPr lang="el-GR" b="1" dirty="0" smtClean="0">
                <a:solidFill>
                  <a:srgbClr val="FF0000"/>
                </a:solidFill>
              </a:rPr>
              <a:t>Ο ασύγχρονος 1Φ κινητήρας έχει μηδενική ροπή εκκίνησης</a:t>
            </a:r>
            <a:endParaRPr lang="en-US" b="1" dirty="0">
              <a:solidFill>
                <a:srgbClr val="FF0000"/>
              </a:solidFill>
            </a:endParaRPr>
          </a:p>
        </p:txBody>
      </p:sp>
      <p:graphicFrame>
        <p:nvGraphicFramePr>
          <p:cNvPr id="9218" name="Object 4"/>
          <p:cNvGraphicFramePr>
            <a:graphicFrameLocks noChangeAspect="1"/>
          </p:cNvGraphicFramePr>
          <p:nvPr/>
        </p:nvGraphicFramePr>
        <p:xfrm>
          <a:off x="304800" y="1828800"/>
          <a:ext cx="4464050" cy="2819400"/>
        </p:xfrm>
        <a:graphic>
          <a:graphicData uri="http://schemas.openxmlformats.org/presentationml/2006/ole">
            <p:oleObj spid="_x0000_s9218" name="Visio" r:id="rId3" imgW="4807800" imgH="2667240" progId="Visio.Drawing.11">
              <p:embed/>
            </p:oleObj>
          </a:graphicData>
        </a:graphic>
      </p:graphicFrame>
      <p:sp>
        <p:nvSpPr>
          <p:cNvPr id="5" name="Rectangle 4"/>
          <p:cNvSpPr/>
          <p:nvPr/>
        </p:nvSpPr>
        <p:spPr>
          <a:xfrm>
            <a:off x="457200" y="4800600"/>
            <a:ext cx="4572000" cy="1569660"/>
          </a:xfrm>
          <a:prstGeom prst="rect">
            <a:avLst/>
          </a:prstGeom>
        </p:spPr>
        <p:txBody>
          <a:bodyPr>
            <a:spAutoFit/>
          </a:bodyPr>
          <a:lstStyle/>
          <a:p>
            <a:r>
              <a:rPr lang="el-GR" sz="1600" b="1" dirty="0" smtClean="0"/>
              <a:t>Σχήμα 8-7 Χαρακτηριστική ροπής στροφών  μονοφασικού ασύγχρονου κινητήρα. Η χαρακτηριστική αυτή προέρχεται από το άθροισμα των δύο επιμέρους χαρακτηριστικών (ροπής στροφών ) των δύο στρεφόμενων πεδίων , </a:t>
            </a:r>
            <a:r>
              <a:rPr lang="en-US" sz="1600" b="1" dirty="0" smtClean="0"/>
              <a:t>f </a:t>
            </a:r>
            <a:r>
              <a:rPr lang="el-GR" sz="1600" b="1" dirty="0" smtClean="0"/>
              <a:t>και </a:t>
            </a:r>
            <a:r>
              <a:rPr lang="en-US" sz="1600" b="1" dirty="0" smtClean="0"/>
              <a:t>b </a:t>
            </a:r>
            <a:r>
              <a:rPr lang="el-GR" sz="1600" b="1" dirty="0" smtClean="0"/>
              <a:t>αντίστοιχα </a:t>
            </a:r>
            <a:endParaRPr lang="en-US" sz="1600" b="1" dirty="0"/>
          </a:p>
        </p:txBody>
      </p:sp>
      <p:sp>
        <p:nvSpPr>
          <p:cNvPr id="6" name="Rectangle 5"/>
          <p:cNvSpPr/>
          <p:nvPr/>
        </p:nvSpPr>
        <p:spPr>
          <a:xfrm>
            <a:off x="5791200" y="4191000"/>
            <a:ext cx="2514600" cy="2308324"/>
          </a:xfrm>
          <a:prstGeom prst="rect">
            <a:avLst/>
          </a:prstGeom>
        </p:spPr>
        <p:txBody>
          <a:bodyPr wrap="square">
            <a:spAutoFit/>
          </a:bodyPr>
          <a:lstStyle/>
          <a:p>
            <a:r>
              <a:rPr lang="el-GR" sz="1600" b="1" dirty="0" smtClean="0"/>
              <a:t>Εάν λοιπόν ο κινητήρας ξεκινήσει με τη βοήθεια κάποιου μέσου (μηχανικού η ηλεκτρικού ), από αυτές εδώ τις χαρακτηριστικές είναι προφανές ότι θα συνεχίσει να παράγει ροπή στη διεύθυνση της εκκίνησης </a:t>
            </a:r>
            <a:endParaRPr lang="en-US" sz="1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457200"/>
            <a:ext cx="4495800" cy="830997"/>
          </a:xfrm>
          <a:prstGeom prst="rect">
            <a:avLst/>
          </a:prstGeom>
        </p:spPr>
        <p:txBody>
          <a:bodyPr wrap="square">
            <a:spAutoFit/>
          </a:bodyPr>
          <a:lstStyle/>
          <a:p>
            <a:r>
              <a:rPr lang="el-GR" sz="2400" b="1" u="sng" dirty="0" smtClean="0">
                <a:solidFill>
                  <a:srgbClr val="990000"/>
                </a:solidFill>
              </a:rPr>
              <a:t>Ροπή - Ισχύς</a:t>
            </a:r>
            <a:r>
              <a:rPr lang="en-US" sz="2400" b="1" u="sng" dirty="0" smtClean="0">
                <a:solidFill>
                  <a:srgbClr val="990000"/>
                </a:solidFill>
              </a:rPr>
              <a:t> </a:t>
            </a:r>
            <a:r>
              <a:rPr lang="el-GR" sz="2400" b="1" u="sng" dirty="0" smtClean="0">
                <a:solidFill>
                  <a:srgbClr val="990000"/>
                </a:solidFill>
              </a:rPr>
              <a:t>1Φ ασύγχρονου κινητήρα</a:t>
            </a:r>
            <a:endParaRPr lang="en-US" sz="2400" b="1" u="sng" dirty="0">
              <a:solidFill>
                <a:srgbClr val="990000"/>
              </a:solidFill>
            </a:endParaRPr>
          </a:p>
        </p:txBody>
      </p:sp>
      <p:graphicFrame>
        <p:nvGraphicFramePr>
          <p:cNvPr id="10242" name="Object 4"/>
          <p:cNvGraphicFramePr>
            <a:graphicFrameLocks noChangeAspect="1"/>
          </p:cNvGraphicFramePr>
          <p:nvPr/>
        </p:nvGraphicFramePr>
        <p:xfrm>
          <a:off x="304800" y="1600200"/>
          <a:ext cx="3429000" cy="1828800"/>
        </p:xfrm>
        <a:graphic>
          <a:graphicData uri="http://schemas.openxmlformats.org/presentationml/2006/ole">
            <p:oleObj spid="_x0000_s10242" name="Visio" r:id="rId3" imgW="4807800" imgH="2667240" progId="Visio.Drawing.11">
              <p:embed/>
            </p:oleObj>
          </a:graphicData>
        </a:graphic>
      </p:graphicFrame>
      <p:sp>
        <p:nvSpPr>
          <p:cNvPr id="4" name="Rectangle 3"/>
          <p:cNvSpPr/>
          <p:nvPr/>
        </p:nvSpPr>
        <p:spPr>
          <a:xfrm>
            <a:off x="4114800" y="1752600"/>
            <a:ext cx="4572000" cy="646331"/>
          </a:xfrm>
          <a:prstGeom prst="rect">
            <a:avLst/>
          </a:prstGeom>
        </p:spPr>
        <p:txBody>
          <a:bodyPr>
            <a:spAutoFit/>
          </a:bodyPr>
          <a:lstStyle/>
          <a:p>
            <a:r>
              <a:rPr lang="el-GR" b="1" u="sng" dirty="0" smtClean="0">
                <a:solidFill>
                  <a:srgbClr val="FF0000"/>
                </a:solidFill>
              </a:rPr>
              <a:t>ΥΠΟΘΕΣΗ:</a:t>
            </a:r>
            <a:r>
              <a:rPr lang="el-GR" b="1" dirty="0" smtClean="0"/>
              <a:t>   Έστω ότι ο δρομέας περιστρέφεται </a:t>
            </a:r>
            <a:r>
              <a:rPr lang="el-GR" b="1" dirty="0" smtClean="0">
                <a:solidFill>
                  <a:schemeClr val="accent2"/>
                </a:solidFill>
              </a:rPr>
              <a:t>δεξιόστροφα</a:t>
            </a:r>
            <a:endParaRPr lang="en-US" b="1" dirty="0"/>
          </a:p>
        </p:txBody>
      </p:sp>
      <p:sp>
        <p:nvSpPr>
          <p:cNvPr id="5" name="Rectangle 4"/>
          <p:cNvSpPr/>
          <p:nvPr/>
        </p:nvSpPr>
        <p:spPr>
          <a:xfrm>
            <a:off x="685800" y="3581400"/>
            <a:ext cx="7848600" cy="2492990"/>
          </a:xfrm>
          <a:prstGeom prst="rect">
            <a:avLst/>
          </a:prstGeom>
        </p:spPr>
        <p:txBody>
          <a:bodyPr wrap="square">
            <a:spAutoFit/>
          </a:bodyPr>
          <a:lstStyle/>
          <a:p>
            <a:pPr algn="just">
              <a:buFontTx/>
              <a:buBlip>
                <a:blip r:embed="rId4"/>
              </a:buBlip>
            </a:pPr>
            <a:r>
              <a:rPr lang="el-GR" sz="1200" b="1" dirty="0" smtClean="0"/>
              <a:t>Τα ρεύματα που επάγονται στο δρομέα από τη δράση του </a:t>
            </a:r>
            <a:r>
              <a:rPr lang="el-GR" sz="1200" b="1" dirty="0" smtClean="0">
                <a:solidFill>
                  <a:srgbClr val="FF0000"/>
                </a:solidFill>
              </a:rPr>
              <a:t>αριστερόστροφου πεδίου</a:t>
            </a:r>
            <a:r>
              <a:rPr lang="el-GR" sz="1200" b="1" dirty="0" smtClean="0"/>
              <a:t>, είναι μεγαλύτερα από</a:t>
            </a:r>
            <a:endParaRPr lang="en-US" sz="1200" b="1" dirty="0" smtClean="0"/>
          </a:p>
          <a:p>
            <a:pPr algn="just"/>
            <a:r>
              <a:rPr lang="en-US" sz="1200" b="1" dirty="0" smtClean="0"/>
              <a:t>    </a:t>
            </a:r>
            <a:r>
              <a:rPr lang="el-GR" sz="1200" b="1" dirty="0" smtClean="0"/>
              <a:t> τα αντίστοιχα στην περίπτωση του ακινητοποιημένου δρομέα (</a:t>
            </a:r>
            <a:r>
              <a:rPr lang="en-US" sz="1200" b="1" i="1" dirty="0" smtClean="0">
                <a:latin typeface="Times New Roman" pitchFamily="18" charset="0"/>
                <a:cs typeface="Times New Roman" pitchFamily="18" charset="0"/>
              </a:rPr>
              <a:t>R</a:t>
            </a:r>
            <a:r>
              <a:rPr lang="en-US" sz="1200" b="1" i="1" baseline="-25000" dirty="0" smtClean="0">
                <a:latin typeface="Times New Roman" pitchFamily="18" charset="0"/>
                <a:cs typeface="Times New Roman" pitchFamily="18" charset="0"/>
              </a:rPr>
              <a:t>2 </a:t>
            </a:r>
            <a:r>
              <a:rPr lang="en-US" sz="1200" b="1" i="1" dirty="0" smtClean="0">
                <a:latin typeface="Times New Roman" pitchFamily="18" charset="0"/>
                <a:cs typeface="Times New Roman" pitchFamily="18" charset="0"/>
              </a:rPr>
              <a:t>/s &gt; R</a:t>
            </a:r>
            <a:r>
              <a:rPr lang="en-US" sz="1200" b="1" i="1" baseline="-25000" dirty="0" smtClean="0">
                <a:latin typeface="Times New Roman" pitchFamily="18" charset="0"/>
                <a:cs typeface="Times New Roman" pitchFamily="18" charset="0"/>
              </a:rPr>
              <a:t>2 </a:t>
            </a:r>
            <a:r>
              <a:rPr lang="en-US" sz="1200" b="1" i="1" dirty="0" smtClean="0">
                <a:latin typeface="Times New Roman" pitchFamily="18" charset="0"/>
                <a:cs typeface="Times New Roman" pitchFamily="18" charset="0"/>
              </a:rPr>
              <a:t>/2(2-s)</a:t>
            </a:r>
            <a:r>
              <a:rPr lang="el-GR" sz="1200" b="1" dirty="0" smtClean="0"/>
              <a:t>) και ως εκ τούτου, ο Σ.Ι.</a:t>
            </a:r>
            <a:endParaRPr lang="en-US" sz="1200" b="1" dirty="0" smtClean="0"/>
          </a:p>
          <a:p>
            <a:pPr algn="just"/>
            <a:r>
              <a:rPr lang="en-US" sz="1200" b="1" dirty="0" smtClean="0"/>
              <a:t>    </a:t>
            </a:r>
            <a:r>
              <a:rPr lang="el-GR" sz="1200" b="1" dirty="0" smtClean="0"/>
              <a:t>είναι χαμηλότερος. Η Μ.Ε.Δ. των ρευμάτων αυτών του δρομέα, αντιτίθεται στην αντίστοιχη Μ.Ε.Δ. των</a:t>
            </a:r>
            <a:endParaRPr lang="en-US" sz="1200" b="1" dirty="0" smtClean="0"/>
          </a:p>
          <a:p>
            <a:pPr algn="just"/>
            <a:r>
              <a:rPr lang="en-US" sz="1200" b="1" dirty="0" smtClean="0"/>
              <a:t>    </a:t>
            </a:r>
            <a:r>
              <a:rPr lang="el-GR" sz="1200" b="1" dirty="0" smtClean="0"/>
              <a:t> τυλιγμάτων του στάτη, με αποτέλεσμα την ελάττωση της συνιστώσας της ροής διακένου την οφειλόμενη</a:t>
            </a:r>
            <a:endParaRPr lang="en-US" sz="1200" b="1" dirty="0" smtClean="0"/>
          </a:p>
          <a:p>
            <a:pPr algn="just"/>
            <a:r>
              <a:rPr lang="en-US" sz="1200" b="1" dirty="0" smtClean="0"/>
              <a:t>    </a:t>
            </a:r>
            <a:r>
              <a:rPr lang="el-GR" sz="1200" b="1" dirty="0" smtClean="0"/>
              <a:t> στο αριστερόστροφο πεδίο. </a:t>
            </a:r>
            <a:endParaRPr lang="en-US" sz="1200" b="1" dirty="0" smtClean="0"/>
          </a:p>
          <a:p>
            <a:pPr algn="just">
              <a:buFontTx/>
              <a:buChar char="•"/>
            </a:pPr>
            <a:r>
              <a:rPr lang="en-US" sz="1200" b="1" dirty="0" smtClean="0"/>
              <a:t>  T</a:t>
            </a:r>
            <a:r>
              <a:rPr lang="el-GR" sz="1200" b="1" dirty="0" smtClean="0"/>
              <a:t>α επαγόμενα ρεύματα στο δρομέα, λόγω του </a:t>
            </a:r>
            <a:r>
              <a:rPr lang="el-GR" sz="1200" b="1" dirty="0" smtClean="0">
                <a:solidFill>
                  <a:schemeClr val="accent2"/>
                </a:solidFill>
              </a:rPr>
              <a:t>δεξιόστροφου πεδίου</a:t>
            </a:r>
            <a:r>
              <a:rPr lang="el-GR" sz="1200" b="1" dirty="0" smtClean="0"/>
              <a:t>, είναι μικρότερα από τα αντίστοιχα</a:t>
            </a:r>
            <a:endParaRPr lang="en-US" sz="1200" b="1" dirty="0" smtClean="0"/>
          </a:p>
          <a:p>
            <a:pPr algn="just"/>
            <a:r>
              <a:rPr lang="en-US" sz="1200" b="1" dirty="0" smtClean="0"/>
              <a:t>    </a:t>
            </a:r>
            <a:r>
              <a:rPr lang="el-GR" sz="1200" b="1" dirty="0" smtClean="0"/>
              <a:t> στην περίπτωση του ακινητοποιημένου δρομέα (</a:t>
            </a:r>
            <a:r>
              <a:rPr lang="en-US" sz="1200" b="1" i="1" dirty="0" smtClean="0">
                <a:latin typeface="Times New Roman" pitchFamily="18" charset="0"/>
                <a:cs typeface="Times New Roman" pitchFamily="18" charset="0"/>
              </a:rPr>
              <a:t>R</a:t>
            </a:r>
            <a:r>
              <a:rPr lang="en-US" sz="1200" b="1" i="1" baseline="-25000" dirty="0" smtClean="0">
                <a:latin typeface="Times New Roman" pitchFamily="18" charset="0"/>
                <a:cs typeface="Times New Roman" pitchFamily="18" charset="0"/>
              </a:rPr>
              <a:t>2</a:t>
            </a:r>
            <a:r>
              <a:rPr lang="en-US" sz="1200" b="1" i="1" dirty="0" smtClean="0">
                <a:latin typeface="Times New Roman" pitchFamily="18" charset="0"/>
                <a:cs typeface="Times New Roman" pitchFamily="18" charset="0"/>
              </a:rPr>
              <a:t> &lt; R</a:t>
            </a:r>
            <a:r>
              <a:rPr lang="en-US" sz="1200" b="1" i="1" baseline="-25000" dirty="0" smtClean="0">
                <a:latin typeface="Times New Roman" pitchFamily="18" charset="0"/>
                <a:cs typeface="Times New Roman" pitchFamily="18" charset="0"/>
              </a:rPr>
              <a:t>2</a:t>
            </a:r>
            <a:r>
              <a:rPr lang="en-US" sz="1200" b="1" i="1" dirty="0" smtClean="0">
                <a:latin typeface="Times New Roman" pitchFamily="18" charset="0"/>
                <a:cs typeface="Times New Roman" pitchFamily="18" charset="0"/>
              </a:rPr>
              <a:t> /s</a:t>
            </a:r>
            <a:r>
              <a:rPr lang="el-GR" sz="1200" b="1" dirty="0" smtClean="0"/>
              <a:t>), με αποτέλεσμα αφενός ο Σ.Ι. να είναι</a:t>
            </a:r>
            <a:endParaRPr lang="en-US" sz="1200" b="1" dirty="0" smtClean="0"/>
          </a:p>
          <a:p>
            <a:pPr algn="just"/>
            <a:r>
              <a:rPr lang="en-US" sz="1200" b="1" dirty="0" smtClean="0"/>
              <a:t>    </a:t>
            </a:r>
            <a:r>
              <a:rPr lang="el-GR" sz="1200" b="1" dirty="0" smtClean="0"/>
              <a:t>υψηλότερος και αφετέρου να υπάρχει αύξηση της συνιστώσας της ροής διακένου που οφείλεται στο</a:t>
            </a:r>
            <a:endParaRPr lang="en-US" sz="1200" b="1" dirty="0" smtClean="0"/>
          </a:p>
          <a:p>
            <a:pPr algn="just"/>
            <a:r>
              <a:rPr lang="en-US" sz="1200" b="1" dirty="0" smtClean="0"/>
              <a:t>    </a:t>
            </a:r>
            <a:r>
              <a:rPr lang="el-GR" sz="1200" b="1" dirty="0" smtClean="0"/>
              <a:t> δεξιόστροφο πεδίο του στάτη.</a:t>
            </a:r>
            <a:endParaRPr lang="en-US" sz="1200" b="1" dirty="0" smtClean="0"/>
          </a:p>
          <a:p>
            <a:pPr algn="just">
              <a:buFontTx/>
              <a:buChar char="•"/>
            </a:pPr>
            <a:r>
              <a:rPr lang="en-US" sz="1200" b="1" dirty="0" smtClean="0"/>
              <a:t>   </a:t>
            </a:r>
            <a:r>
              <a:rPr lang="el-GR" sz="1200" b="1" dirty="0" smtClean="0"/>
              <a:t>Με την αύξηση λοιπόν της ταχύτητας του δρομέα, έχουμε αύξηση της ροής του </a:t>
            </a:r>
            <a:r>
              <a:rPr lang="el-GR" sz="1200" b="1" dirty="0" smtClean="0">
                <a:solidFill>
                  <a:schemeClr val="accent2"/>
                </a:solidFill>
              </a:rPr>
              <a:t>δεξιόστροφου πεδίου</a:t>
            </a:r>
            <a:endParaRPr lang="en-US" sz="1200" b="1" dirty="0" smtClean="0">
              <a:solidFill>
                <a:schemeClr val="accent2"/>
              </a:solidFill>
            </a:endParaRPr>
          </a:p>
          <a:p>
            <a:pPr algn="just"/>
            <a:r>
              <a:rPr lang="en-US" sz="1200" b="1" dirty="0" smtClean="0"/>
              <a:t>    </a:t>
            </a:r>
            <a:r>
              <a:rPr lang="el-GR" sz="1200" b="1" dirty="0" smtClean="0"/>
              <a:t> και</a:t>
            </a:r>
            <a:r>
              <a:rPr lang="en-US" sz="1200" b="1" dirty="0" smtClean="0"/>
              <a:t> </a:t>
            </a:r>
            <a:r>
              <a:rPr lang="el-GR" sz="1200" b="1" dirty="0" smtClean="0"/>
              <a:t>ανάλογη μείωση της ροής του </a:t>
            </a:r>
            <a:r>
              <a:rPr lang="el-GR" sz="1200" b="1" dirty="0" smtClean="0">
                <a:solidFill>
                  <a:srgbClr val="FF0000"/>
                </a:solidFill>
              </a:rPr>
              <a:t>αριστερόστροφου πεδίου</a:t>
            </a:r>
            <a:r>
              <a:rPr lang="el-GR" sz="1200" b="1" dirty="0" smtClean="0"/>
              <a:t>. </a:t>
            </a:r>
            <a:endParaRPr lang="en-US" sz="1200" b="1" dirty="0" smtClean="0"/>
          </a:p>
          <a:p>
            <a:pPr algn="just">
              <a:buFont typeface="Arial" charset="0"/>
              <a:buChar char="•"/>
            </a:pPr>
            <a:r>
              <a:rPr lang="el-GR" sz="1200" b="1" dirty="0" smtClean="0"/>
              <a:t>   Το άθροισμα των δυο ροών </a:t>
            </a:r>
            <a:r>
              <a:rPr lang="el-GR" sz="1200" b="1" i="1" dirty="0" smtClean="0">
                <a:latin typeface="Times New Roman" pitchFamily="18" charset="0"/>
                <a:cs typeface="Times New Roman" pitchFamily="18" charset="0"/>
              </a:rPr>
              <a:t>Φ</a:t>
            </a:r>
            <a:r>
              <a:rPr lang="en-US" sz="1200" b="1" i="1" baseline="-25000" dirty="0" smtClean="0">
                <a:latin typeface="Times New Roman" pitchFamily="18" charset="0"/>
                <a:cs typeface="Times New Roman" pitchFamily="18" charset="0"/>
              </a:rPr>
              <a:t>f</a:t>
            </a:r>
            <a:r>
              <a:rPr lang="en-US" sz="1200" b="1" i="1" dirty="0" smtClean="0">
                <a:latin typeface="Times New Roman" pitchFamily="18" charset="0"/>
                <a:cs typeface="Times New Roman" pitchFamily="18" charset="0"/>
              </a:rPr>
              <a:t> </a:t>
            </a:r>
            <a:r>
              <a:rPr lang="el-GR" sz="1200" b="1" dirty="0" smtClean="0">
                <a:cs typeface="Times New Roman" pitchFamily="18" charset="0"/>
              </a:rPr>
              <a:t>και</a:t>
            </a:r>
            <a:r>
              <a:rPr lang="el-GR" sz="1200" b="1" i="1" dirty="0" smtClean="0">
                <a:latin typeface="Times New Roman" pitchFamily="18" charset="0"/>
                <a:cs typeface="Times New Roman" pitchFamily="18" charset="0"/>
              </a:rPr>
              <a:t> Φ</a:t>
            </a:r>
            <a:r>
              <a:rPr lang="en-US" sz="1200" b="1" i="1" baseline="-25000" dirty="0" smtClean="0">
                <a:latin typeface="Times New Roman" pitchFamily="18" charset="0"/>
                <a:cs typeface="Times New Roman" pitchFamily="18" charset="0"/>
              </a:rPr>
              <a:t>b </a:t>
            </a:r>
            <a:r>
              <a:rPr lang="el-GR" sz="1200" b="1" dirty="0" smtClean="0"/>
              <a:t>οφείλει να είναι σταθερό, έτσι ώστε η επαγόμενη Α.Η.Ε.Δ. να</a:t>
            </a:r>
          </a:p>
          <a:p>
            <a:pPr algn="just"/>
            <a:r>
              <a:rPr lang="el-GR" sz="1200" b="1" dirty="0" smtClean="0"/>
              <a:t>     αντισταθμίζει τη σταθερή τάση του δικτύου. </a:t>
            </a:r>
            <a:endParaRPr lang="en-US" sz="1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0"/>
            <a:ext cx="4334841" cy="400110"/>
          </a:xfrm>
          <a:prstGeom prst="rect">
            <a:avLst/>
          </a:prstGeom>
        </p:spPr>
        <p:txBody>
          <a:bodyPr wrap="none">
            <a:spAutoFit/>
          </a:bodyPr>
          <a:lstStyle/>
          <a:p>
            <a:r>
              <a:rPr lang="el-GR" sz="2000" b="1" u="sng" dirty="0" smtClean="0">
                <a:solidFill>
                  <a:srgbClr val="990000"/>
                </a:solidFill>
              </a:rPr>
              <a:t>Ροπή - Ισχύς</a:t>
            </a:r>
            <a:r>
              <a:rPr lang="en-US" sz="2000" b="1" u="sng" dirty="0" smtClean="0">
                <a:solidFill>
                  <a:srgbClr val="990000"/>
                </a:solidFill>
              </a:rPr>
              <a:t> </a:t>
            </a:r>
            <a:r>
              <a:rPr lang="el-GR" sz="2000" b="1" u="sng" dirty="0" smtClean="0">
                <a:solidFill>
                  <a:srgbClr val="990000"/>
                </a:solidFill>
              </a:rPr>
              <a:t>1Φ ασύγχρονου κινητήρα</a:t>
            </a:r>
            <a:endParaRPr lang="en-US" sz="2000" b="1" u="sng" dirty="0">
              <a:solidFill>
                <a:srgbClr val="990000"/>
              </a:solidFill>
            </a:endParaRPr>
          </a:p>
        </p:txBody>
      </p:sp>
      <p:sp>
        <p:nvSpPr>
          <p:cNvPr id="3" name="Rectangle 2"/>
          <p:cNvSpPr/>
          <p:nvPr/>
        </p:nvSpPr>
        <p:spPr>
          <a:xfrm>
            <a:off x="685800" y="1720840"/>
            <a:ext cx="7543800" cy="3785652"/>
          </a:xfrm>
          <a:prstGeom prst="rect">
            <a:avLst/>
          </a:prstGeom>
        </p:spPr>
        <p:txBody>
          <a:bodyPr wrap="square">
            <a:spAutoFit/>
          </a:bodyPr>
          <a:lstStyle/>
          <a:p>
            <a:pPr algn="just"/>
            <a:r>
              <a:rPr lang="el-GR" sz="2400" b="1" dirty="0" smtClean="0">
                <a:solidFill>
                  <a:srgbClr val="FF0000"/>
                </a:solidFill>
              </a:rPr>
              <a:t>ΣΥΜΠΕΡΑΣΜΑ:</a:t>
            </a:r>
          </a:p>
          <a:p>
            <a:pPr algn="just"/>
            <a:endParaRPr lang="el-GR" sz="2400" b="1" dirty="0" smtClean="0"/>
          </a:p>
          <a:p>
            <a:pPr algn="just"/>
            <a:r>
              <a:rPr lang="el-GR" sz="2400" b="1" dirty="0" smtClean="0"/>
              <a:t>Στην </a:t>
            </a:r>
            <a:r>
              <a:rPr lang="el-GR" sz="2400" b="1" dirty="0" smtClean="0">
                <a:solidFill>
                  <a:srgbClr val="990000"/>
                </a:solidFill>
              </a:rPr>
              <a:t>κανονική περιοχή λειτουργίας</a:t>
            </a:r>
            <a:r>
              <a:rPr lang="el-GR" sz="2400" b="1" dirty="0" smtClean="0"/>
              <a:t>, το πεδίο του οποίου η φορά συμπίπτει με τη φορά περιστροφής του κινητήρα, είναι αρκετά μεγαλύτερο του αντίθετου του. </a:t>
            </a:r>
          </a:p>
          <a:p>
            <a:pPr algn="just"/>
            <a:endParaRPr lang="el-GR" sz="2400" b="1" dirty="0" smtClean="0"/>
          </a:p>
          <a:p>
            <a:pPr algn="just"/>
            <a:r>
              <a:rPr lang="el-GR" sz="2400" b="1" dirty="0" smtClean="0"/>
              <a:t>Επομένως, στην περιοχή αυτή η χαρακτηριστική ροπής-στροφών, διαφέρει ελάχιστα από την αντίστοιχη ενός πολυφασικού κινητήρα, όπου έχουμε την ύπαρξη ενός στρεφόμενου πεδίου.</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6629400" cy="461665"/>
          </a:xfrm>
          <a:prstGeom prst="rect">
            <a:avLst/>
          </a:prstGeom>
        </p:spPr>
        <p:txBody>
          <a:bodyPr wrap="square">
            <a:spAutoFit/>
          </a:bodyPr>
          <a:lstStyle/>
          <a:p>
            <a:r>
              <a:rPr lang="el-GR" sz="2400" b="1" u="sng" dirty="0" smtClean="0">
                <a:solidFill>
                  <a:srgbClr val="990000"/>
                </a:solidFill>
              </a:rPr>
              <a:t>Ροπή - Ισχύς</a:t>
            </a:r>
            <a:r>
              <a:rPr lang="en-US" sz="2400" b="1" u="sng" dirty="0" smtClean="0">
                <a:solidFill>
                  <a:srgbClr val="990000"/>
                </a:solidFill>
              </a:rPr>
              <a:t> </a:t>
            </a:r>
            <a:r>
              <a:rPr lang="el-GR" sz="2400" b="1" u="sng" dirty="0" smtClean="0">
                <a:solidFill>
                  <a:srgbClr val="990000"/>
                </a:solidFill>
              </a:rPr>
              <a:t>1Φ ασύγχρονου κινητήρα</a:t>
            </a:r>
            <a:endParaRPr lang="en-US" sz="2400" b="1" u="sng" dirty="0">
              <a:solidFill>
                <a:srgbClr val="990000"/>
              </a:solidFill>
            </a:endParaRPr>
          </a:p>
        </p:txBody>
      </p:sp>
      <p:sp>
        <p:nvSpPr>
          <p:cNvPr id="3" name="Rectangle 2"/>
          <p:cNvSpPr/>
          <p:nvPr/>
        </p:nvSpPr>
        <p:spPr>
          <a:xfrm>
            <a:off x="609600" y="1143001"/>
            <a:ext cx="6248400" cy="646331"/>
          </a:xfrm>
          <a:prstGeom prst="rect">
            <a:avLst/>
          </a:prstGeom>
        </p:spPr>
        <p:txBody>
          <a:bodyPr wrap="square">
            <a:spAutoFit/>
          </a:bodyPr>
          <a:lstStyle/>
          <a:p>
            <a:r>
              <a:rPr lang="en-US" b="1" dirty="0" smtClean="0"/>
              <a:t>Η </a:t>
            </a:r>
            <a:r>
              <a:rPr lang="en-US" b="1" dirty="0" err="1" smtClean="0">
                <a:solidFill>
                  <a:schemeClr val="accent2"/>
                </a:solidFill>
              </a:rPr>
              <a:t>συνισταμένη</a:t>
            </a:r>
            <a:r>
              <a:rPr lang="en-US" b="1" dirty="0" smtClean="0">
                <a:solidFill>
                  <a:schemeClr val="accent2"/>
                </a:solidFill>
              </a:rPr>
              <a:t> ηλεκτρομαγνητική </a:t>
            </a:r>
            <a:r>
              <a:rPr lang="en-US" b="1" dirty="0" err="1" smtClean="0">
                <a:solidFill>
                  <a:schemeClr val="accent2"/>
                </a:solidFill>
              </a:rPr>
              <a:t>ροπή</a:t>
            </a:r>
            <a:r>
              <a:rPr lang="en-US" b="1" dirty="0" smtClean="0"/>
              <a:t>, </a:t>
            </a:r>
            <a:r>
              <a:rPr lang="en-US" b="1" dirty="0" err="1" smtClean="0"/>
              <a:t>δίνεται</a:t>
            </a:r>
            <a:r>
              <a:rPr lang="en-US" b="1" dirty="0" smtClean="0"/>
              <a:t> </a:t>
            </a:r>
            <a:r>
              <a:rPr lang="en-US" b="1" dirty="0" err="1" smtClean="0"/>
              <a:t>από</a:t>
            </a:r>
            <a:r>
              <a:rPr lang="en-US" b="1" dirty="0" smtClean="0"/>
              <a:t> </a:t>
            </a:r>
            <a:r>
              <a:rPr lang="en-US" b="1" dirty="0" err="1" smtClean="0"/>
              <a:t>τη</a:t>
            </a:r>
            <a:r>
              <a:rPr lang="en-US" b="1" dirty="0" smtClean="0"/>
              <a:t> </a:t>
            </a:r>
            <a:r>
              <a:rPr lang="en-US" b="1" dirty="0" err="1" smtClean="0"/>
              <a:t>διαφορά</a:t>
            </a:r>
            <a:r>
              <a:rPr lang="en-US" b="1" dirty="0" smtClean="0"/>
              <a:t> </a:t>
            </a:r>
            <a:r>
              <a:rPr lang="en-US" b="1" dirty="0" err="1" smtClean="0"/>
              <a:t>των</a:t>
            </a:r>
            <a:r>
              <a:rPr lang="en-US" b="1" dirty="0" smtClean="0"/>
              <a:t> </a:t>
            </a:r>
            <a:r>
              <a:rPr lang="en-US" b="1" dirty="0" err="1" smtClean="0"/>
              <a:t>δυο</a:t>
            </a:r>
            <a:r>
              <a:rPr lang="en-US" b="1" dirty="0" smtClean="0"/>
              <a:t> </a:t>
            </a:r>
            <a:r>
              <a:rPr lang="en-US" b="1" dirty="0" err="1" smtClean="0"/>
              <a:t>επιμέρους</a:t>
            </a:r>
            <a:r>
              <a:rPr lang="en-US" b="1" dirty="0" smtClean="0"/>
              <a:t> </a:t>
            </a:r>
            <a:r>
              <a:rPr lang="en-US" b="1" dirty="0" err="1" smtClean="0"/>
              <a:t>ροπών</a:t>
            </a:r>
            <a:r>
              <a:rPr lang="en-US" b="1" dirty="0" smtClean="0"/>
              <a:t> </a:t>
            </a:r>
            <a:r>
              <a:rPr lang="el-GR" b="1" dirty="0" smtClean="0"/>
              <a:t>των πεδίων</a:t>
            </a:r>
            <a:endParaRPr lang="en-US" b="1" dirty="0"/>
          </a:p>
        </p:txBody>
      </p:sp>
      <p:graphicFrame>
        <p:nvGraphicFramePr>
          <p:cNvPr id="11266" name="Object 2"/>
          <p:cNvGraphicFramePr>
            <a:graphicFrameLocks noChangeAspect="1"/>
          </p:cNvGraphicFramePr>
          <p:nvPr/>
        </p:nvGraphicFramePr>
        <p:xfrm>
          <a:off x="6248400" y="1066800"/>
          <a:ext cx="1752600" cy="838200"/>
        </p:xfrm>
        <a:graphic>
          <a:graphicData uri="http://schemas.openxmlformats.org/presentationml/2006/ole">
            <p:oleObj spid="_x0000_s11266" name="Equation" r:id="rId3" imgW="799920" imgH="241200" progId="Equation.DSMT4">
              <p:embed/>
            </p:oleObj>
          </a:graphicData>
        </a:graphic>
      </p:graphicFrame>
      <p:sp>
        <p:nvSpPr>
          <p:cNvPr id="5" name="Rectangle 4"/>
          <p:cNvSpPr/>
          <p:nvPr/>
        </p:nvSpPr>
        <p:spPr>
          <a:xfrm>
            <a:off x="609600" y="2514600"/>
            <a:ext cx="4558427" cy="369332"/>
          </a:xfrm>
          <a:prstGeom prst="rect">
            <a:avLst/>
          </a:prstGeom>
        </p:spPr>
        <p:txBody>
          <a:bodyPr wrap="none">
            <a:spAutoFit/>
          </a:bodyPr>
          <a:lstStyle/>
          <a:p>
            <a:r>
              <a:rPr lang="el-GR" b="1" dirty="0" smtClean="0"/>
              <a:t>Η </a:t>
            </a:r>
            <a:r>
              <a:rPr lang="el-GR" b="1" dirty="0" smtClean="0">
                <a:solidFill>
                  <a:schemeClr val="accent2"/>
                </a:solidFill>
              </a:rPr>
              <a:t>ισχύς διακένου των δυο επιμέρους πεδίων</a:t>
            </a:r>
            <a:r>
              <a:rPr lang="en-US" b="1" dirty="0" smtClean="0"/>
              <a:t> </a:t>
            </a:r>
            <a:endParaRPr lang="en-US" b="1" dirty="0"/>
          </a:p>
        </p:txBody>
      </p:sp>
      <p:graphicFrame>
        <p:nvGraphicFramePr>
          <p:cNvPr id="11267" name="Object 3"/>
          <p:cNvGraphicFramePr>
            <a:graphicFrameLocks noChangeAspect="1"/>
          </p:cNvGraphicFramePr>
          <p:nvPr/>
        </p:nvGraphicFramePr>
        <p:xfrm>
          <a:off x="5105400" y="2286000"/>
          <a:ext cx="1295400" cy="762000"/>
        </p:xfrm>
        <a:graphic>
          <a:graphicData uri="http://schemas.openxmlformats.org/presentationml/2006/ole">
            <p:oleObj spid="_x0000_s11267" name="Equation" r:id="rId4" imgW="672840" imgH="253800" progId="Equation.DSMT4">
              <p:embed/>
            </p:oleObj>
          </a:graphicData>
        </a:graphic>
      </p:graphicFrame>
      <p:sp>
        <p:nvSpPr>
          <p:cNvPr id="7" name="Rectangle 6"/>
          <p:cNvSpPr/>
          <p:nvPr/>
        </p:nvSpPr>
        <p:spPr>
          <a:xfrm>
            <a:off x="6553200" y="2514600"/>
            <a:ext cx="476990" cy="369332"/>
          </a:xfrm>
          <a:prstGeom prst="rect">
            <a:avLst/>
          </a:prstGeom>
        </p:spPr>
        <p:txBody>
          <a:bodyPr wrap="none">
            <a:spAutoFit/>
          </a:bodyPr>
          <a:lstStyle/>
          <a:p>
            <a:r>
              <a:rPr lang="el-GR" b="0" dirty="0" smtClean="0"/>
              <a:t>και</a:t>
            </a:r>
            <a:endParaRPr lang="en-US" dirty="0"/>
          </a:p>
        </p:txBody>
      </p:sp>
      <p:graphicFrame>
        <p:nvGraphicFramePr>
          <p:cNvPr id="11268" name="Object 4"/>
          <p:cNvGraphicFramePr>
            <a:graphicFrameLocks noChangeAspect="1"/>
          </p:cNvGraphicFramePr>
          <p:nvPr/>
        </p:nvGraphicFramePr>
        <p:xfrm>
          <a:off x="7086600" y="2209800"/>
          <a:ext cx="1524000" cy="838200"/>
        </p:xfrm>
        <a:graphic>
          <a:graphicData uri="http://schemas.openxmlformats.org/presentationml/2006/ole">
            <p:oleObj spid="_x0000_s11268" name="Equation" r:id="rId5" imgW="647640" imgH="253800" progId="Equation.DSMT4">
              <p:embed/>
            </p:oleObj>
          </a:graphicData>
        </a:graphic>
      </p:graphicFrame>
      <p:sp>
        <p:nvSpPr>
          <p:cNvPr id="9" name="Rectangle 8"/>
          <p:cNvSpPr/>
          <p:nvPr/>
        </p:nvSpPr>
        <p:spPr>
          <a:xfrm>
            <a:off x="457200" y="3276600"/>
            <a:ext cx="4234364" cy="369332"/>
          </a:xfrm>
          <a:prstGeom prst="rect">
            <a:avLst/>
          </a:prstGeom>
        </p:spPr>
        <p:txBody>
          <a:bodyPr wrap="none">
            <a:spAutoFit/>
          </a:bodyPr>
          <a:lstStyle/>
          <a:p>
            <a:r>
              <a:rPr lang="el-GR" b="1" dirty="0" smtClean="0"/>
              <a:t>Η </a:t>
            </a:r>
            <a:r>
              <a:rPr lang="el-GR" b="1" dirty="0" smtClean="0">
                <a:solidFill>
                  <a:schemeClr val="accent2"/>
                </a:solidFill>
              </a:rPr>
              <a:t>συνολικά παραγόμενη εσωτερική ροπή</a:t>
            </a:r>
            <a:r>
              <a:rPr lang="en-US" b="1" dirty="0" smtClean="0"/>
              <a:t> </a:t>
            </a:r>
            <a:endParaRPr lang="en-US" b="1" dirty="0"/>
          </a:p>
        </p:txBody>
      </p:sp>
      <p:graphicFrame>
        <p:nvGraphicFramePr>
          <p:cNvPr id="11269" name="Object 5"/>
          <p:cNvGraphicFramePr>
            <a:graphicFrameLocks noChangeAspect="1"/>
          </p:cNvGraphicFramePr>
          <p:nvPr/>
        </p:nvGraphicFramePr>
        <p:xfrm>
          <a:off x="4648200" y="3200400"/>
          <a:ext cx="2514600" cy="990600"/>
        </p:xfrm>
        <a:graphic>
          <a:graphicData uri="http://schemas.openxmlformats.org/presentationml/2006/ole">
            <p:oleObj spid="_x0000_s11269" name="Equation" r:id="rId6" imgW="1282680" imgH="431640" progId="Equation.DSMT4">
              <p:embed/>
            </p:oleObj>
          </a:graphicData>
        </a:graphic>
      </p:graphicFrame>
      <p:sp>
        <p:nvSpPr>
          <p:cNvPr id="11" name="Rectangle 10"/>
          <p:cNvSpPr/>
          <p:nvPr/>
        </p:nvSpPr>
        <p:spPr>
          <a:xfrm>
            <a:off x="609600" y="4267200"/>
            <a:ext cx="4572000" cy="646331"/>
          </a:xfrm>
          <a:prstGeom prst="rect">
            <a:avLst/>
          </a:prstGeom>
        </p:spPr>
        <p:txBody>
          <a:bodyPr>
            <a:spAutoFit/>
          </a:bodyPr>
          <a:lstStyle/>
          <a:p>
            <a:r>
              <a:rPr lang="en-US" b="1" dirty="0" smtClean="0"/>
              <a:t>Η </a:t>
            </a:r>
            <a:r>
              <a:rPr lang="en-US" b="1" dirty="0" smtClean="0">
                <a:solidFill>
                  <a:schemeClr val="accent2"/>
                </a:solidFill>
              </a:rPr>
              <a:t>εσωτερική ή ηλεκτρομαγνητική ισχύς στον άξονα </a:t>
            </a:r>
            <a:r>
              <a:rPr lang="en-US" b="1" dirty="0" err="1" smtClean="0">
                <a:solidFill>
                  <a:schemeClr val="accent2"/>
                </a:solidFill>
              </a:rPr>
              <a:t>της</a:t>
            </a:r>
            <a:r>
              <a:rPr lang="en-US" b="1" dirty="0" smtClean="0">
                <a:solidFill>
                  <a:schemeClr val="accent2"/>
                </a:solidFill>
              </a:rPr>
              <a:t> μηχανής</a:t>
            </a:r>
            <a:endParaRPr lang="en-US" b="1" dirty="0"/>
          </a:p>
        </p:txBody>
      </p:sp>
      <p:graphicFrame>
        <p:nvGraphicFramePr>
          <p:cNvPr id="11270" name="Object 6"/>
          <p:cNvGraphicFramePr>
            <a:graphicFrameLocks noChangeAspect="1"/>
          </p:cNvGraphicFramePr>
          <p:nvPr/>
        </p:nvGraphicFramePr>
        <p:xfrm>
          <a:off x="4953000" y="4267200"/>
          <a:ext cx="3886200" cy="685800"/>
        </p:xfrm>
        <a:graphic>
          <a:graphicData uri="http://schemas.openxmlformats.org/presentationml/2006/ole">
            <p:oleObj spid="_x0000_s11270" name="Equation" r:id="rId7" imgW="2133360" imgH="253800" progId="Equation.DSMT4">
              <p:embed/>
            </p:oleObj>
          </a:graphicData>
        </a:graphic>
      </p:graphicFrame>
      <p:sp>
        <p:nvSpPr>
          <p:cNvPr id="13" name="Rectangle 12"/>
          <p:cNvSpPr/>
          <p:nvPr/>
        </p:nvSpPr>
        <p:spPr>
          <a:xfrm>
            <a:off x="533400" y="5029200"/>
            <a:ext cx="4572000" cy="1477328"/>
          </a:xfrm>
          <a:prstGeom prst="rect">
            <a:avLst/>
          </a:prstGeom>
        </p:spPr>
        <p:txBody>
          <a:bodyPr>
            <a:spAutoFit/>
          </a:bodyPr>
          <a:lstStyle/>
          <a:p>
            <a:r>
              <a:rPr lang="el-GR" b="1" dirty="0" smtClean="0"/>
              <a:t>Η </a:t>
            </a:r>
            <a:r>
              <a:rPr lang="el-GR" b="1" dirty="0" smtClean="0">
                <a:solidFill>
                  <a:schemeClr val="accent2"/>
                </a:solidFill>
              </a:rPr>
              <a:t>καθαρή μηχανική ισχύς στον άξονα</a:t>
            </a:r>
            <a:r>
              <a:rPr lang="el-GR" b="1" dirty="0" smtClean="0"/>
              <a:t>, προκύπτει εάν αφαιρεθούν οι μηχανικές απώλειες (τριβών και </a:t>
            </a:r>
            <a:r>
              <a:rPr lang="el-GR" b="1" dirty="0" err="1" smtClean="0"/>
              <a:t>ανεμισμού</a:t>
            </a:r>
            <a:r>
              <a:rPr lang="el-GR" b="1" dirty="0" smtClean="0"/>
              <a:t>), καθώς και οι ηλεκτρικές απώλειες του πυρήνα (υστέρησης και </a:t>
            </a:r>
            <a:r>
              <a:rPr lang="el-GR" b="1" dirty="0" err="1" smtClean="0"/>
              <a:t>δινορευμάτων</a:t>
            </a:r>
            <a:r>
              <a:rPr lang="el-GR" b="1" dirty="0" smtClean="0"/>
              <a:t>) </a:t>
            </a:r>
            <a:endParaRPr lang="en-US" b="1" dirty="0"/>
          </a:p>
        </p:txBody>
      </p:sp>
      <p:graphicFrame>
        <p:nvGraphicFramePr>
          <p:cNvPr id="11271" name="Object 7"/>
          <p:cNvGraphicFramePr>
            <a:graphicFrameLocks noChangeAspect="1"/>
          </p:cNvGraphicFramePr>
          <p:nvPr/>
        </p:nvGraphicFramePr>
        <p:xfrm>
          <a:off x="5105400" y="5486400"/>
          <a:ext cx="1981200" cy="609600"/>
        </p:xfrm>
        <a:graphic>
          <a:graphicData uri="http://schemas.openxmlformats.org/presentationml/2006/ole">
            <p:oleObj spid="_x0000_s11271" name="Equation" r:id="rId8" imgW="888840" imgH="241200" progId="Equation.DSMT4">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467600" cy="830997"/>
          </a:xfrm>
          <a:prstGeom prst="rect">
            <a:avLst/>
          </a:prstGeom>
        </p:spPr>
        <p:txBody>
          <a:bodyPr wrap="square">
            <a:spAutoFit/>
          </a:bodyPr>
          <a:lstStyle/>
          <a:p>
            <a:r>
              <a:rPr lang="en-US" sz="2400" b="1" u="sng" dirty="0" smtClean="0">
                <a:solidFill>
                  <a:srgbClr val="990000"/>
                </a:solidFill>
              </a:rPr>
              <a:t>Υπολογισμός σταθερών ισοδύναμου κυκλώματος</a:t>
            </a:r>
            <a:r>
              <a:rPr lang="el-GR" sz="2400" b="1" u="sng" dirty="0" smtClean="0">
                <a:solidFill>
                  <a:srgbClr val="990000"/>
                </a:solidFill>
              </a:rPr>
              <a:t> ασύγχρονου 1Φ κινητήρα</a:t>
            </a:r>
            <a:endParaRPr lang="en-US" sz="2400" b="1" u="sng" dirty="0">
              <a:solidFill>
                <a:srgbClr val="990000"/>
              </a:solidFill>
            </a:endParaRPr>
          </a:p>
        </p:txBody>
      </p:sp>
      <p:sp>
        <p:nvSpPr>
          <p:cNvPr id="3" name="Rectangle 2"/>
          <p:cNvSpPr/>
          <p:nvPr/>
        </p:nvSpPr>
        <p:spPr>
          <a:xfrm>
            <a:off x="304800" y="2286000"/>
            <a:ext cx="8077200" cy="1754326"/>
          </a:xfrm>
          <a:prstGeom prst="rect">
            <a:avLst/>
          </a:prstGeom>
        </p:spPr>
        <p:txBody>
          <a:bodyPr wrap="square">
            <a:spAutoFit/>
          </a:bodyPr>
          <a:lstStyle/>
          <a:p>
            <a:pPr algn="just"/>
            <a:r>
              <a:rPr lang="el-GR" b="1" dirty="0" smtClean="0"/>
              <a:t>Η </a:t>
            </a:r>
            <a:r>
              <a:rPr lang="el-GR" b="1" dirty="0" err="1" smtClean="0"/>
              <a:t>διαδιακσία</a:t>
            </a:r>
            <a:r>
              <a:rPr lang="el-GR" b="1" dirty="0" smtClean="0"/>
              <a:t> υπολογισμού είναι </a:t>
            </a:r>
            <a:r>
              <a:rPr lang="el-GR" b="1" dirty="0"/>
              <a:t>α</a:t>
            </a:r>
            <a:r>
              <a:rPr lang="en-US" b="1" dirty="0" err="1" smtClean="0"/>
              <a:t>νάλογη</a:t>
            </a:r>
            <a:r>
              <a:rPr lang="en-US" b="1" dirty="0" smtClean="0"/>
              <a:t> </a:t>
            </a:r>
            <a:r>
              <a:rPr lang="en-US" b="1" dirty="0" err="1" smtClean="0"/>
              <a:t>με</a:t>
            </a:r>
            <a:r>
              <a:rPr lang="en-US" b="1" dirty="0" smtClean="0"/>
              <a:t> </a:t>
            </a:r>
            <a:r>
              <a:rPr lang="en-US" b="1" dirty="0" err="1" smtClean="0"/>
              <a:t>εκείνη</a:t>
            </a:r>
            <a:r>
              <a:rPr lang="en-US" b="1" dirty="0" smtClean="0"/>
              <a:t> </a:t>
            </a:r>
            <a:r>
              <a:rPr lang="en-US" b="1" dirty="0" err="1" smtClean="0"/>
              <a:t>για</a:t>
            </a:r>
            <a:r>
              <a:rPr lang="en-US" b="1" dirty="0" smtClean="0"/>
              <a:t> </a:t>
            </a:r>
            <a:r>
              <a:rPr lang="en-US" b="1" dirty="0" err="1" smtClean="0"/>
              <a:t>τον</a:t>
            </a:r>
            <a:r>
              <a:rPr lang="en-US" b="1" dirty="0" smtClean="0"/>
              <a:t> </a:t>
            </a:r>
            <a:r>
              <a:rPr lang="el-GR" b="1" dirty="0" smtClean="0"/>
              <a:t>3Φ</a:t>
            </a:r>
            <a:r>
              <a:rPr lang="en-US" b="1" dirty="0" smtClean="0"/>
              <a:t> </a:t>
            </a:r>
            <a:r>
              <a:rPr lang="en-US" b="1" dirty="0" err="1" smtClean="0"/>
              <a:t>κινητήρα</a:t>
            </a:r>
            <a:r>
              <a:rPr lang="el-GR" b="1" dirty="0" smtClean="0"/>
              <a:t> (</a:t>
            </a:r>
            <a:r>
              <a:rPr lang="en-US" b="1" dirty="0" err="1" smtClean="0"/>
              <a:t>δοκιμές</a:t>
            </a:r>
            <a:r>
              <a:rPr lang="en-US" b="1" dirty="0" smtClean="0"/>
              <a:t> </a:t>
            </a:r>
            <a:r>
              <a:rPr lang="en-US" b="1" dirty="0" err="1" smtClean="0"/>
              <a:t>κενού</a:t>
            </a:r>
            <a:r>
              <a:rPr lang="en-US" b="1" dirty="0" smtClean="0"/>
              <a:t> </a:t>
            </a:r>
            <a:r>
              <a:rPr lang="en-US" b="1" dirty="0" err="1" smtClean="0"/>
              <a:t>φορτίου</a:t>
            </a:r>
            <a:r>
              <a:rPr lang="en-US" b="1" dirty="0" smtClean="0"/>
              <a:t> </a:t>
            </a:r>
            <a:r>
              <a:rPr lang="en-US" b="1" dirty="0" err="1" smtClean="0"/>
              <a:t>και</a:t>
            </a:r>
            <a:r>
              <a:rPr lang="en-US" b="1" dirty="0" smtClean="0"/>
              <a:t> </a:t>
            </a:r>
            <a:r>
              <a:rPr lang="en-US" b="1" dirty="0" err="1" smtClean="0"/>
              <a:t>ακινητοποιημένου</a:t>
            </a:r>
            <a:r>
              <a:rPr lang="en-US" b="1" dirty="0" smtClean="0"/>
              <a:t> </a:t>
            </a:r>
            <a:r>
              <a:rPr lang="en-US" b="1" dirty="0" err="1" smtClean="0"/>
              <a:t>δρομέα</a:t>
            </a:r>
            <a:r>
              <a:rPr lang="el-GR" b="1" dirty="0" smtClean="0"/>
              <a:t>)</a:t>
            </a:r>
            <a:r>
              <a:rPr lang="en-US" b="1" dirty="0" smtClean="0"/>
              <a:t>. </a:t>
            </a:r>
            <a:endParaRPr lang="el-GR" b="1" dirty="0" smtClean="0"/>
          </a:p>
          <a:p>
            <a:pPr algn="just"/>
            <a:endParaRPr lang="el-GR" b="1" dirty="0" smtClean="0"/>
          </a:p>
          <a:p>
            <a:pPr algn="just"/>
            <a:r>
              <a:rPr lang="en-US" b="1" dirty="0" err="1" smtClean="0"/>
              <a:t>Στην</a:t>
            </a:r>
            <a:r>
              <a:rPr lang="en-US" b="1" dirty="0" smtClean="0"/>
              <a:t> </a:t>
            </a:r>
            <a:r>
              <a:rPr lang="en-US" b="1" dirty="0" err="1" smtClean="0"/>
              <a:t>περίπτωση</a:t>
            </a:r>
            <a:r>
              <a:rPr lang="en-US" b="1" dirty="0" smtClean="0"/>
              <a:t> </a:t>
            </a:r>
            <a:r>
              <a:rPr lang="en-US" b="1" dirty="0" err="1" smtClean="0"/>
              <a:t>που</a:t>
            </a:r>
            <a:r>
              <a:rPr lang="en-US" b="1" dirty="0" smtClean="0"/>
              <a:t> ο </a:t>
            </a:r>
            <a:r>
              <a:rPr lang="en-US" b="1" dirty="0" err="1" smtClean="0"/>
              <a:t>κινητήρας</a:t>
            </a:r>
            <a:r>
              <a:rPr lang="en-US" b="1" dirty="0" smtClean="0"/>
              <a:t> </a:t>
            </a:r>
            <a:r>
              <a:rPr lang="en-US" b="1" dirty="0" err="1" smtClean="0"/>
              <a:t>διαθέτει</a:t>
            </a:r>
            <a:r>
              <a:rPr lang="en-US" b="1" dirty="0" smtClean="0"/>
              <a:t> </a:t>
            </a:r>
            <a:r>
              <a:rPr lang="en-US" b="1" dirty="0" err="1" smtClean="0">
                <a:solidFill>
                  <a:schemeClr val="accent2"/>
                </a:solidFill>
              </a:rPr>
              <a:t>βοηθητικό</a:t>
            </a:r>
            <a:r>
              <a:rPr lang="en-US" b="1" dirty="0" smtClean="0">
                <a:solidFill>
                  <a:schemeClr val="accent2"/>
                </a:solidFill>
              </a:rPr>
              <a:t> </a:t>
            </a:r>
            <a:r>
              <a:rPr lang="en-US" b="1" dirty="0" err="1" smtClean="0">
                <a:solidFill>
                  <a:schemeClr val="accent2"/>
                </a:solidFill>
              </a:rPr>
              <a:t>τύλιγμα</a:t>
            </a:r>
            <a:r>
              <a:rPr lang="en-US" b="1" dirty="0" smtClean="0"/>
              <a:t> (</a:t>
            </a:r>
            <a:r>
              <a:rPr lang="en-US" b="1" dirty="0" err="1" smtClean="0"/>
              <a:t>π.χ</a:t>
            </a:r>
            <a:r>
              <a:rPr lang="en-US" b="1" dirty="0" smtClean="0"/>
              <a:t>. </a:t>
            </a:r>
            <a:r>
              <a:rPr lang="en-US" b="1" dirty="0" err="1" smtClean="0"/>
              <a:t>εκκίνηση</a:t>
            </a:r>
            <a:r>
              <a:rPr lang="en-US" b="1" dirty="0" smtClean="0"/>
              <a:t> </a:t>
            </a:r>
            <a:r>
              <a:rPr lang="en-US" b="1" dirty="0" err="1" smtClean="0"/>
              <a:t>μέσω</a:t>
            </a:r>
            <a:r>
              <a:rPr lang="en-US" b="1" dirty="0" smtClean="0"/>
              <a:t> </a:t>
            </a:r>
            <a:r>
              <a:rPr lang="en-US" b="1" dirty="0" err="1" smtClean="0"/>
              <a:t>πυκνωτή</a:t>
            </a:r>
            <a:r>
              <a:rPr lang="en-US" b="1" dirty="0" smtClean="0"/>
              <a:t>), </a:t>
            </a:r>
            <a:r>
              <a:rPr lang="en-US" b="1" dirty="0" err="1" smtClean="0"/>
              <a:t>στη</a:t>
            </a:r>
            <a:r>
              <a:rPr lang="en-US" b="1" dirty="0" smtClean="0"/>
              <a:t> </a:t>
            </a:r>
            <a:r>
              <a:rPr lang="en-US" b="1" dirty="0" err="1" smtClean="0"/>
              <a:t>διάρκεια</a:t>
            </a:r>
            <a:r>
              <a:rPr lang="en-US" b="1" dirty="0" smtClean="0"/>
              <a:t> </a:t>
            </a:r>
            <a:r>
              <a:rPr lang="en-US" b="1" dirty="0" err="1" smtClean="0"/>
              <a:t>των</a:t>
            </a:r>
            <a:r>
              <a:rPr lang="en-US" b="1" dirty="0" smtClean="0"/>
              <a:t> </a:t>
            </a:r>
            <a:r>
              <a:rPr lang="en-US" b="1" dirty="0" err="1" smtClean="0"/>
              <a:t>δοκιμών</a:t>
            </a:r>
            <a:r>
              <a:rPr lang="en-US" b="1" dirty="0" smtClean="0"/>
              <a:t> </a:t>
            </a:r>
            <a:r>
              <a:rPr lang="en-US" b="1" dirty="0" err="1" smtClean="0"/>
              <a:t>το</a:t>
            </a:r>
            <a:r>
              <a:rPr lang="en-US" b="1" dirty="0" smtClean="0"/>
              <a:t> </a:t>
            </a:r>
            <a:r>
              <a:rPr lang="en-US" b="1" dirty="0" err="1" smtClean="0"/>
              <a:t>τύλιγμα</a:t>
            </a:r>
            <a:r>
              <a:rPr lang="en-US" b="1" dirty="0" smtClean="0"/>
              <a:t> </a:t>
            </a:r>
            <a:r>
              <a:rPr lang="en-US" b="1" dirty="0" err="1" smtClean="0"/>
              <a:t>αυτό</a:t>
            </a:r>
            <a:r>
              <a:rPr lang="en-US" b="1" dirty="0" smtClean="0"/>
              <a:t> </a:t>
            </a:r>
            <a:r>
              <a:rPr lang="en-US" b="1" dirty="0" err="1" smtClean="0"/>
              <a:t>θα</a:t>
            </a:r>
            <a:r>
              <a:rPr lang="en-US" b="1" dirty="0" smtClean="0"/>
              <a:t> </a:t>
            </a:r>
            <a:r>
              <a:rPr lang="en-US" b="1" dirty="0" err="1" smtClean="0"/>
              <a:t>πρέπει</a:t>
            </a:r>
            <a:r>
              <a:rPr lang="en-US" b="1" dirty="0" smtClean="0"/>
              <a:t> </a:t>
            </a:r>
            <a:r>
              <a:rPr lang="en-US" b="1" dirty="0" err="1" smtClean="0"/>
              <a:t>να</a:t>
            </a:r>
            <a:r>
              <a:rPr lang="en-US" b="1" dirty="0" smtClean="0"/>
              <a:t> </a:t>
            </a:r>
            <a:r>
              <a:rPr lang="en-US" b="1" dirty="0" err="1" smtClean="0"/>
              <a:t>είναι</a:t>
            </a:r>
            <a:r>
              <a:rPr lang="en-US" b="1" dirty="0" smtClean="0"/>
              <a:t> </a:t>
            </a:r>
            <a:r>
              <a:rPr lang="en-US" b="1" dirty="0" err="1" smtClean="0"/>
              <a:t>ανοιχτοκυκλωμένο</a:t>
            </a:r>
            <a:r>
              <a:rPr lang="en-US" b="1" dirty="0" smtClean="0"/>
              <a:t>.</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848600" cy="830997"/>
          </a:xfrm>
          <a:prstGeom prst="rect">
            <a:avLst/>
          </a:prstGeom>
        </p:spPr>
        <p:txBody>
          <a:bodyPr wrap="square">
            <a:spAutoFit/>
          </a:bodyPr>
          <a:lstStyle/>
          <a:p>
            <a:r>
              <a:rPr lang="en-US" sz="2400" b="1" u="sng" dirty="0" smtClean="0">
                <a:solidFill>
                  <a:srgbClr val="990000"/>
                </a:solidFill>
              </a:rPr>
              <a:t>Υπολογισμός σταθερών ισοδύναμου κυκλώματος</a:t>
            </a:r>
            <a:r>
              <a:rPr lang="el-GR" sz="2400" b="1" u="sng" dirty="0" smtClean="0">
                <a:solidFill>
                  <a:srgbClr val="990000"/>
                </a:solidFill>
              </a:rPr>
              <a:t> ασύγχρονου 1Φ κινητήρα</a:t>
            </a:r>
            <a:endParaRPr lang="en-US" sz="2400" b="1" u="sng" dirty="0">
              <a:solidFill>
                <a:srgbClr val="990000"/>
              </a:solidFill>
            </a:endParaRPr>
          </a:p>
        </p:txBody>
      </p:sp>
      <p:sp>
        <p:nvSpPr>
          <p:cNvPr id="3" name="Rectangle 2"/>
          <p:cNvSpPr/>
          <p:nvPr/>
        </p:nvSpPr>
        <p:spPr>
          <a:xfrm>
            <a:off x="609600" y="1447800"/>
            <a:ext cx="7924800" cy="1200329"/>
          </a:xfrm>
          <a:prstGeom prst="rect">
            <a:avLst/>
          </a:prstGeom>
        </p:spPr>
        <p:txBody>
          <a:bodyPr wrap="square">
            <a:spAutoFit/>
          </a:bodyPr>
          <a:lstStyle/>
          <a:p>
            <a:r>
              <a:rPr lang="el-GR" b="1" u="sng" dirty="0" smtClean="0">
                <a:solidFill>
                  <a:srgbClr val="990000"/>
                </a:solidFill>
              </a:rPr>
              <a:t>Δοκιμή κενού φορτίου</a:t>
            </a:r>
            <a:r>
              <a:rPr lang="en-US" b="1" dirty="0" smtClean="0">
                <a:solidFill>
                  <a:srgbClr val="990000"/>
                </a:solidFill>
              </a:rPr>
              <a:t> </a:t>
            </a:r>
            <a:r>
              <a:rPr lang="el-GR" b="1" dirty="0" smtClean="0"/>
              <a:t>(ο κινητήρας λειτουργεί εν </a:t>
            </a:r>
            <a:r>
              <a:rPr lang="el-GR" b="1" dirty="0" err="1" smtClean="0"/>
              <a:t>κενώ</a:t>
            </a:r>
            <a:r>
              <a:rPr lang="el-GR" b="1" dirty="0" smtClean="0"/>
              <a:t> υπό ονομαστική τάση και συχνότητα) . Η ολίσθηση κενής λειτουργίας είναι αρκετά μικρή          με αποτέλεσμα η </a:t>
            </a:r>
            <a:r>
              <a:rPr lang="el-GR" b="1" dirty="0" err="1" smtClean="0"/>
              <a:t>ανιγμένη</a:t>
            </a:r>
            <a:r>
              <a:rPr lang="el-GR" b="1" dirty="0" smtClean="0"/>
              <a:t> αντίσταση του δρομέα η οποία σχετίζεται με το πεδίο της ίδιας φοράς περιστροφής με τον κινητήρα , να είναι αρκετά μεγάλη </a:t>
            </a:r>
            <a:endParaRPr lang="en-US" b="1" dirty="0"/>
          </a:p>
        </p:txBody>
      </p:sp>
      <p:graphicFrame>
        <p:nvGraphicFramePr>
          <p:cNvPr id="12290" name="Object 2"/>
          <p:cNvGraphicFramePr>
            <a:graphicFrameLocks noChangeAspect="1"/>
          </p:cNvGraphicFramePr>
          <p:nvPr/>
        </p:nvGraphicFramePr>
        <p:xfrm>
          <a:off x="7086600" y="1828800"/>
          <a:ext cx="406400" cy="177800"/>
        </p:xfrm>
        <a:graphic>
          <a:graphicData uri="http://schemas.openxmlformats.org/presentationml/2006/ole">
            <p:oleObj spid="_x0000_s12290" name="Equation" r:id="rId3" imgW="406080" imgH="177480" progId="Equation.DSMT4">
              <p:embed/>
            </p:oleObj>
          </a:graphicData>
        </a:graphic>
      </p:graphicFrame>
      <p:graphicFrame>
        <p:nvGraphicFramePr>
          <p:cNvPr id="12291" name="Object 3"/>
          <p:cNvGraphicFramePr>
            <a:graphicFrameLocks noChangeAspect="1"/>
          </p:cNvGraphicFramePr>
          <p:nvPr/>
        </p:nvGraphicFramePr>
        <p:xfrm>
          <a:off x="7696200" y="2362200"/>
          <a:ext cx="685800" cy="228600"/>
        </p:xfrm>
        <a:graphic>
          <a:graphicData uri="http://schemas.openxmlformats.org/presentationml/2006/ole">
            <p:oleObj spid="_x0000_s12291" name="Equation" r:id="rId4" imgW="685800" imgH="228600" progId="Equation.DSMT4">
              <p:embed/>
            </p:oleObj>
          </a:graphicData>
        </a:graphic>
      </p:graphicFrame>
      <p:sp>
        <p:nvSpPr>
          <p:cNvPr id="6" name="Rectangle 5"/>
          <p:cNvSpPr/>
          <p:nvPr/>
        </p:nvSpPr>
        <p:spPr>
          <a:xfrm>
            <a:off x="762000" y="2895600"/>
            <a:ext cx="4260975" cy="400110"/>
          </a:xfrm>
          <a:prstGeom prst="rect">
            <a:avLst/>
          </a:prstGeom>
        </p:spPr>
        <p:txBody>
          <a:bodyPr wrap="none">
            <a:spAutoFit/>
          </a:bodyPr>
          <a:lstStyle/>
          <a:p>
            <a:r>
              <a:rPr lang="el-GR" b="1" dirty="0" smtClean="0"/>
              <a:t>Οι σύνθετες αντιστάσεις </a:t>
            </a:r>
            <a:r>
              <a:rPr lang="el-GR" sz="2000" b="1" dirty="0" smtClean="0">
                <a:latin typeface="Times New Roman" pitchFamily="18" charset="0"/>
                <a:cs typeface="Times New Roman" pitchFamily="18" charset="0"/>
              </a:rPr>
              <a:t>Ζ</a:t>
            </a:r>
            <a:r>
              <a:rPr lang="en-US" sz="2000" b="1" baseline="-25000" dirty="0" smtClean="0">
                <a:latin typeface="Times New Roman" pitchFamily="18" charset="0"/>
                <a:cs typeface="Times New Roman" pitchFamily="18" charset="0"/>
              </a:rPr>
              <a:t>f</a:t>
            </a:r>
            <a:r>
              <a:rPr lang="el-GR" b="1" dirty="0" smtClean="0"/>
              <a:t>  και </a:t>
            </a:r>
            <a:r>
              <a:rPr lang="en-US" sz="2000" b="1" dirty="0" err="1" smtClean="0">
                <a:latin typeface="Times New Roman" pitchFamily="18" charset="0"/>
                <a:cs typeface="Times New Roman" pitchFamily="18" charset="0"/>
              </a:rPr>
              <a:t>Z</a:t>
            </a:r>
            <a:r>
              <a:rPr lang="en-US" sz="2000" b="1" baseline="-25000" dirty="0" err="1" smtClean="0">
                <a:latin typeface="Times New Roman" pitchFamily="18" charset="0"/>
                <a:cs typeface="Times New Roman" pitchFamily="18" charset="0"/>
              </a:rPr>
              <a:t>b</a:t>
            </a:r>
            <a:r>
              <a:rPr lang="en-US" b="1" dirty="0" smtClean="0"/>
              <a:t> </a:t>
            </a:r>
            <a:r>
              <a:rPr lang="en-US" b="1" dirty="0" smtClean="0">
                <a:latin typeface="Times New Roman" pitchFamily="18" charset="0"/>
                <a:cs typeface="Times New Roman" pitchFamily="18" charset="0"/>
              </a:rPr>
              <a:t>,</a:t>
            </a:r>
            <a:r>
              <a:rPr lang="en-US" b="1" dirty="0" smtClean="0"/>
              <a:t> </a:t>
            </a:r>
            <a:r>
              <a:rPr lang="el-GR" b="1" dirty="0" smtClean="0"/>
              <a:t>είναι:</a:t>
            </a:r>
            <a:endParaRPr lang="en-US" b="1" dirty="0"/>
          </a:p>
        </p:txBody>
      </p:sp>
      <p:graphicFrame>
        <p:nvGraphicFramePr>
          <p:cNvPr id="12292" name="Object 4"/>
          <p:cNvGraphicFramePr>
            <a:graphicFrameLocks noChangeAspect="1"/>
          </p:cNvGraphicFramePr>
          <p:nvPr/>
        </p:nvGraphicFramePr>
        <p:xfrm>
          <a:off x="1143000" y="3505200"/>
          <a:ext cx="6477000" cy="914400"/>
        </p:xfrm>
        <a:graphic>
          <a:graphicData uri="http://schemas.openxmlformats.org/presentationml/2006/ole">
            <p:oleObj spid="_x0000_s12292" name="Equation" r:id="rId5" imgW="3619440" imgH="431640" progId="Equation.DSMT4">
              <p:embed/>
            </p:oleObj>
          </a:graphicData>
        </a:graphic>
      </p:graphicFrame>
      <p:graphicFrame>
        <p:nvGraphicFramePr>
          <p:cNvPr id="12293" name="Object 5"/>
          <p:cNvGraphicFramePr>
            <a:graphicFrameLocks noChangeAspect="1"/>
          </p:cNvGraphicFramePr>
          <p:nvPr/>
        </p:nvGraphicFramePr>
        <p:xfrm>
          <a:off x="1066800" y="4648200"/>
          <a:ext cx="5791200" cy="914400"/>
        </p:xfrm>
        <a:graphic>
          <a:graphicData uri="http://schemas.openxmlformats.org/presentationml/2006/ole">
            <p:oleObj spid="_x0000_s12293" name="Equation" r:id="rId6" imgW="2831760" imgH="431640" progId="Equation.DSMT4">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228600"/>
            <a:ext cx="7391400" cy="830997"/>
          </a:xfrm>
          <a:prstGeom prst="rect">
            <a:avLst/>
          </a:prstGeom>
        </p:spPr>
        <p:txBody>
          <a:bodyPr wrap="square">
            <a:spAutoFit/>
          </a:bodyPr>
          <a:lstStyle/>
          <a:p>
            <a:r>
              <a:rPr lang="en-US" sz="2400" b="1" u="sng" dirty="0" smtClean="0">
                <a:solidFill>
                  <a:srgbClr val="990000"/>
                </a:solidFill>
              </a:rPr>
              <a:t>Υπολογισμός σταθερών ισοδύναμου κυκλώματος</a:t>
            </a:r>
            <a:r>
              <a:rPr lang="el-GR" sz="2400" b="1" u="sng" dirty="0" smtClean="0">
                <a:solidFill>
                  <a:srgbClr val="990000"/>
                </a:solidFill>
              </a:rPr>
              <a:t> ασύγχρονου 1Φ κινητήρα</a:t>
            </a:r>
            <a:endParaRPr lang="en-US" sz="2400" b="1" u="sng" dirty="0">
              <a:solidFill>
                <a:srgbClr val="990000"/>
              </a:solidFill>
            </a:endParaRPr>
          </a:p>
        </p:txBody>
      </p:sp>
      <p:sp>
        <p:nvSpPr>
          <p:cNvPr id="6" name="Rectangle 5"/>
          <p:cNvSpPr/>
          <p:nvPr/>
        </p:nvSpPr>
        <p:spPr>
          <a:xfrm>
            <a:off x="609600" y="1447800"/>
            <a:ext cx="7924800" cy="1477328"/>
          </a:xfrm>
          <a:prstGeom prst="rect">
            <a:avLst/>
          </a:prstGeom>
        </p:spPr>
        <p:txBody>
          <a:bodyPr wrap="square">
            <a:spAutoFit/>
          </a:bodyPr>
          <a:lstStyle/>
          <a:p>
            <a:r>
              <a:rPr lang="el-GR" b="1" u="sng" dirty="0" smtClean="0">
                <a:solidFill>
                  <a:srgbClr val="990000"/>
                </a:solidFill>
              </a:rPr>
              <a:t>Η αντίσταση                    σχετίζεται με το στρεφόμενο πεδίο της αντίθετης φοράς  περιστροφής από εκείνη του κινητήρα είναι αρκετά μικρή                           Λόγω του ότι , η αντίδραση μαγνήτισης είναι κατά πολύ μεγαλύτερη της σύνθετης αντίστασης                     το ρεύμα μαγνήτισης , το σχετιζόμενο με το πεδίο αυτό μπορεί να αμεληθεί.     </a:t>
            </a:r>
            <a:endParaRPr lang="en-US" b="1" dirty="0"/>
          </a:p>
        </p:txBody>
      </p:sp>
      <p:graphicFrame>
        <p:nvGraphicFramePr>
          <p:cNvPr id="13316" name="Object 4"/>
          <p:cNvGraphicFramePr>
            <a:graphicFrameLocks noChangeAspect="1"/>
          </p:cNvGraphicFramePr>
          <p:nvPr/>
        </p:nvGraphicFramePr>
        <p:xfrm>
          <a:off x="1981200" y="1524000"/>
          <a:ext cx="685800" cy="228600"/>
        </p:xfrm>
        <a:graphic>
          <a:graphicData uri="http://schemas.openxmlformats.org/presentationml/2006/ole">
            <p:oleObj spid="_x0000_s13316" name="Equation" r:id="rId3" imgW="685800" imgH="228600" progId="Equation.DSMT4">
              <p:embed/>
            </p:oleObj>
          </a:graphicData>
        </a:graphic>
      </p:graphicFrame>
      <p:graphicFrame>
        <p:nvGraphicFramePr>
          <p:cNvPr id="13317" name="Object 5"/>
          <p:cNvGraphicFramePr>
            <a:graphicFrameLocks noChangeAspect="1"/>
          </p:cNvGraphicFramePr>
          <p:nvPr/>
        </p:nvGraphicFramePr>
        <p:xfrm>
          <a:off x="6324600" y="1828800"/>
          <a:ext cx="1257300" cy="228600"/>
        </p:xfrm>
        <a:graphic>
          <a:graphicData uri="http://schemas.openxmlformats.org/presentationml/2006/ole">
            <p:oleObj spid="_x0000_s13317" name="Equation" r:id="rId4" imgW="1257120" imgH="228600" progId="Equation.DSMT4">
              <p:embed/>
            </p:oleObj>
          </a:graphicData>
        </a:graphic>
      </p:graphicFrame>
      <p:graphicFrame>
        <p:nvGraphicFramePr>
          <p:cNvPr id="13318" name="Object 6"/>
          <p:cNvGraphicFramePr>
            <a:graphicFrameLocks noChangeAspect="1"/>
          </p:cNvGraphicFramePr>
          <p:nvPr/>
        </p:nvGraphicFramePr>
        <p:xfrm>
          <a:off x="1905000" y="2362200"/>
          <a:ext cx="939800" cy="228600"/>
        </p:xfrm>
        <a:graphic>
          <a:graphicData uri="http://schemas.openxmlformats.org/presentationml/2006/ole">
            <p:oleObj spid="_x0000_s13318" name="Equation" r:id="rId5" imgW="939600" imgH="228600" progId="Equation.DSMT4">
              <p:embed/>
            </p:oleObj>
          </a:graphicData>
        </a:graphic>
      </p:graphicFrame>
      <p:graphicFrame>
        <p:nvGraphicFramePr>
          <p:cNvPr id="13319" name="Object 7"/>
          <p:cNvGraphicFramePr>
            <a:graphicFrameLocks noChangeAspect="1"/>
          </p:cNvGraphicFramePr>
          <p:nvPr/>
        </p:nvGraphicFramePr>
        <p:xfrm>
          <a:off x="1143000" y="3352800"/>
          <a:ext cx="6781800" cy="1371600"/>
        </p:xfrm>
        <a:graphic>
          <a:graphicData uri="http://schemas.openxmlformats.org/presentationml/2006/ole">
            <p:oleObj spid="_x0000_s13319" name="Equation" r:id="rId6" imgW="2831760" imgH="431640" progId="Equation.DSMT4">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7696200" cy="830997"/>
          </a:xfrm>
          <a:prstGeom prst="rect">
            <a:avLst/>
          </a:prstGeom>
        </p:spPr>
        <p:txBody>
          <a:bodyPr wrap="square">
            <a:spAutoFit/>
          </a:bodyPr>
          <a:lstStyle/>
          <a:p>
            <a:r>
              <a:rPr lang="en-US" sz="2400" b="1" u="sng" dirty="0" smtClean="0">
                <a:solidFill>
                  <a:srgbClr val="990000"/>
                </a:solidFill>
              </a:rPr>
              <a:t>Υπολογισμός σταθερών ισοδύναμου κυκλώματος</a:t>
            </a:r>
            <a:r>
              <a:rPr lang="el-GR" sz="2400" b="1" u="sng" dirty="0" smtClean="0">
                <a:solidFill>
                  <a:srgbClr val="990000"/>
                </a:solidFill>
              </a:rPr>
              <a:t> ασύγχρονου 1Φ κινητήρα</a:t>
            </a:r>
            <a:endParaRPr lang="en-US" sz="2400" b="1" u="sng" dirty="0">
              <a:solidFill>
                <a:srgbClr val="990000"/>
              </a:solidFill>
            </a:endParaRPr>
          </a:p>
        </p:txBody>
      </p:sp>
      <p:sp>
        <p:nvSpPr>
          <p:cNvPr id="3" name="Rectangle 2"/>
          <p:cNvSpPr/>
          <p:nvPr/>
        </p:nvSpPr>
        <p:spPr>
          <a:xfrm>
            <a:off x="609600" y="1447800"/>
            <a:ext cx="7924800" cy="646331"/>
          </a:xfrm>
          <a:prstGeom prst="rect">
            <a:avLst/>
          </a:prstGeom>
        </p:spPr>
        <p:txBody>
          <a:bodyPr wrap="square">
            <a:spAutoFit/>
          </a:bodyPr>
          <a:lstStyle/>
          <a:p>
            <a:r>
              <a:rPr lang="el-GR" b="1" u="sng" dirty="0" smtClean="0">
                <a:solidFill>
                  <a:srgbClr val="990000"/>
                </a:solidFill>
              </a:rPr>
              <a:t>Με βάση τα παραπάνω το ισοδύναμο κύκλωμα του κινητήρα στην περίπτωση λειτουργίας υπό κενό φορτίο θα είναι </a:t>
            </a:r>
            <a:endParaRPr lang="en-US" b="1" dirty="0"/>
          </a:p>
        </p:txBody>
      </p:sp>
      <p:graphicFrame>
        <p:nvGraphicFramePr>
          <p:cNvPr id="14338" name="Object 16"/>
          <p:cNvGraphicFramePr>
            <a:graphicFrameLocks noChangeAspect="1"/>
          </p:cNvGraphicFramePr>
          <p:nvPr/>
        </p:nvGraphicFramePr>
        <p:xfrm>
          <a:off x="609600" y="2514600"/>
          <a:ext cx="5580063" cy="2373313"/>
        </p:xfrm>
        <a:graphic>
          <a:graphicData uri="http://schemas.openxmlformats.org/presentationml/2006/ole">
            <p:oleObj spid="_x0000_s14338" name="Visio" r:id="rId3" imgW="4124241" imgH="1744494" progId="Visio.Drawing.11">
              <p:embed/>
            </p:oleObj>
          </a:graphicData>
        </a:graphic>
      </p:graphicFrame>
      <p:graphicFrame>
        <p:nvGraphicFramePr>
          <p:cNvPr id="14339" name="Object 3"/>
          <p:cNvGraphicFramePr>
            <a:graphicFrameLocks noChangeAspect="1"/>
          </p:cNvGraphicFramePr>
          <p:nvPr/>
        </p:nvGraphicFramePr>
        <p:xfrm>
          <a:off x="6705600" y="2362200"/>
          <a:ext cx="1447800" cy="685800"/>
        </p:xfrm>
        <a:graphic>
          <a:graphicData uri="http://schemas.openxmlformats.org/presentationml/2006/ole">
            <p:oleObj spid="_x0000_s14339" name="Equation" r:id="rId4" imgW="838080" imgH="393480" progId="Equation.DSMT4">
              <p:embed/>
            </p:oleObj>
          </a:graphicData>
        </a:graphic>
      </p:graphicFrame>
      <p:graphicFrame>
        <p:nvGraphicFramePr>
          <p:cNvPr id="14340" name="Object 4"/>
          <p:cNvGraphicFramePr>
            <a:graphicFrameLocks noChangeAspect="1"/>
          </p:cNvGraphicFramePr>
          <p:nvPr/>
        </p:nvGraphicFramePr>
        <p:xfrm>
          <a:off x="6629400" y="3124200"/>
          <a:ext cx="1905000" cy="762000"/>
        </p:xfrm>
        <a:graphic>
          <a:graphicData uri="http://schemas.openxmlformats.org/presentationml/2006/ole">
            <p:oleObj spid="_x0000_s14340" name="Equation" r:id="rId5" imgW="1295280" imgH="393480" progId="Equation.DSMT4">
              <p:embed/>
            </p:oleObj>
          </a:graphicData>
        </a:graphic>
      </p:graphicFrame>
      <p:graphicFrame>
        <p:nvGraphicFramePr>
          <p:cNvPr id="14341" name="Object 5"/>
          <p:cNvGraphicFramePr>
            <a:graphicFrameLocks noChangeAspect="1"/>
          </p:cNvGraphicFramePr>
          <p:nvPr/>
        </p:nvGraphicFramePr>
        <p:xfrm>
          <a:off x="6781800" y="4038600"/>
          <a:ext cx="1600200" cy="1143000"/>
        </p:xfrm>
        <a:graphic>
          <a:graphicData uri="http://schemas.openxmlformats.org/presentationml/2006/ole">
            <p:oleObj spid="_x0000_s14341" name="Equation" r:id="rId6" imgW="672840" imgH="457200" progId="Equation.DSMT4">
              <p:embed/>
            </p:oleObj>
          </a:graphicData>
        </a:graphic>
      </p:graphicFrame>
      <p:graphicFrame>
        <p:nvGraphicFramePr>
          <p:cNvPr id="14342" name="Object 6"/>
          <p:cNvGraphicFramePr>
            <a:graphicFrameLocks noChangeAspect="1"/>
          </p:cNvGraphicFramePr>
          <p:nvPr/>
        </p:nvGraphicFramePr>
        <p:xfrm>
          <a:off x="4724400" y="5029200"/>
          <a:ext cx="1447800" cy="914400"/>
        </p:xfrm>
        <a:graphic>
          <a:graphicData uri="http://schemas.openxmlformats.org/presentationml/2006/ole">
            <p:oleObj spid="_x0000_s14342" name="Equation" r:id="rId7" imgW="634680" imgH="444240" progId="Equation.DSMT4">
              <p:embed/>
            </p:oleObj>
          </a:graphicData>
        </a:graphic>
      </p:graphicFrame>
      <p:graphicFrame>
        <p:nvGraphicFramePr>
          <p:cNvPr id="14343" name="Object 7"/>
          <p:cNvGraphicFramePr>
            <a:graphicFrameLocks noChangeAspect="1"/>
          </p:cNvGraphicFramePr>
          <p:nvPr/>
        </p:nvGraphicFramePr>
        <p:xfrm>
          <a:off x="6705600" y="5562600"/>
          <a:ext cx="1905000" cy="609600"/>
        </p:xfrm>
        <a:graphic>
          <a:graphicData uri="http://schemas.openxmlformats.org/presentationml/2006/ole">
            <p:oleObj spid="_x0000_s14343" name="Equation" r:id="rId8" imgW="1041120" imgH="291960" progId="Equation.DSMT4">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
            <a:ext cx="5867400" cy="461665"/>
          </a:xfrm>
          <a:prstGeom prst="rect">
            <a:avLst/>
          </a:prstGeom>
        </p:spPr>
        <p:txBody>
          <a:bodyPr wrap="square">
            <a:spAutoFit/>
          </a:bodyPr>
          <a:lstStyle/>
          <a:p>
            <a:r>
              <a:rPr lang="el-GR" sz="2400" b="1" u="sng" dirty="0" smtClean="0">
                <a:solidFill>
                  <a:srgbClr val="990000"/>
                </a:solidFill>
              </a:rPr>
              <a:t>Δοκιμή ακινητοποιημένου δρομέα</a:t>
            </a:r>
            <a:endParaRPr lang="en-US" sz="2400" b="1" u="sng" dirty="0"/>
          </a:p>
        </p:txBody>
      </p:sp>
      <p:sp>
        <p:nvSpPr>
          <p:cNvPr id="3" name="Rectangle 2"/>
          <p:cNvSpPr/>
          <p:nvPr/>
        </p:nvSpPr>
        <p:spPr>
          <a:xfrm>
            <a:off x="381000" y="914400"/>
            <a:ext cx="7620000" cy="1508105"/>
          </a:xfrm>
          <a:prstGeom prst="rect">
            <a:avLst/>
          </a:prstGeom>
        </p:spPr>
        <p:txBody>
          <a:bodyPr wrap="square">
            <a:spAutoFit/>
          </a:bodyPr>
          <a:lstStyle/>
          <a:p>
            <a:pPr algn="just"/>
            <a:r>
              <a:rPr lang="en-US" b="1" dirty="0" smtClean="0"/>
              <a:t>O</a:t>
            </a:r>
            <a:r>
              <a:rPr lang="el-GR" b="1" dirty="0" smtClean="0"/>
              <a:t> δρομέας μέσω κατάλληλης μηχανικής διάταξης παραμένει ακινητοποιημένος (</a:t>
            </a:r>
            <a:r>
              <a:rPr lang="en-US" sz="2000" b="1" dirty="0" smtClean="0">
                <a:latin typeface="Times New Roman" pitchFamily="18" charset="0"/>
                <a:cs typeface="Times New Roman" pitchFamily="18" charset="0"/>
              </a:rPr>
              <a:t>s →1</a:t>
            </a:r>
            <a:r>
              <a:rPr lang="el-GR" b="1" dirty="0" smtClean="0"/>
              <a:t>). Αυξάνουμε σταδιακά την τάση τροφοδοσίας, μέχρι το </a:t>
            </a:r>
            <a:r>
              <a:rPr lang="el-GR" b="1" dirty="0" err="1" smtClean="0"/>
              <a:t>απορροφούμενο</a:t>
            </a:r>
            <a:r>
              <a:rPr lang="el-GR" b="1" dirty="0" smtClean="0"/>
              <a:t> ρεύμα του στάτη να φτάσει την αντίστοιχη ονομαστική τιμή του. Το ισοδύναμο κύκλωμα του κινητήρα στην περίπτωση αυτή </a:t>
            </a:r>
            <a:r>
              <a:rPr lang="el-GR" b="1" dirty="0" err="1" smtClean="0"/>
              <a:t>ειναι</a:t>
            </a:r>
            <a:r>
              <a:rPr lang="en-US" b="1" dirty="0" smtClean="0"/>
              <a:t>: </a:t>
            </a:r>
            <a:r>
              <a:rPr lang="el-GR" b="1" dirty="0" smtClean="0"/>
              <a:t>Σχήμα 8-9</a:t>
            </a:r>
            <a:endParaRPr lang="en-US" b="1" dirty="0"/>
          </a:p>
        </p:txBody>
      </p:sp>
      <p:pic>
        <p:nvPicPr>
          <p:cNvPr id="4" name="Picture 30"/>
          <p:cNvPicPr>
            <a:picLocks noChangeAspect="1" noChangeArrowheads="1"/>
          </p:cNvPicPr>
          <p:nvPr/>
        </p:nvPicPr>
        <p:blipFill>
          <a:blip r:embed="rId2" cstate="print"/>
          <a:srcRect/>
          <a:stretch>
            <a:fillRect/>
          </a:stretch>
        </p:blipFill>
        <p:spPr bwMode="auto">
          <a:xfrm>
            <a:off x="990600" y="3581400"/>
            <a:ext cx="6400800" cy="2971800"/>
          </a:xfrm>
          <a:prstGeom prst="rect">
            <a:avLst/>
          </a:prstGeom>
          <a:noFill/>
          <a:ln w="9525">
            <a:noFill/>
            <a:miter lim="800000"/>
            <a:headEnd/>
            <a:tailEnd/>
          </a:ln>
        </p:spPr>
      </p:pic>
      <p:sp>
        <p:nvSpPr>
          <p:cNvPr id="5" name="Rectangle 4"/>
          <p:cNvSpPr/>
          <p:nvPr/>
        </p:nvSpPr>
        <p:spPr>
          <a:xfrm>
            <a:off x="762000" y="2667000"/>
            <a:ext cx="4495800" cy="769441"/>
          </a:xfrm>
          <a:prstGeom prst="rect">
            <a:avLst/>
          </a:prstGeom>
        </p:spPr>
        <p:txBody>
          <a:bodyPr wrap="square">
            <a:spAutoFit/>
          </a:bodyPr>
          <a:lstStyle/>
          <a:p>
            <a:pPr algn="just"/>
            <a:r>
              <a:rPr lang="el-GR" sz="1200" b="1" dirty="0" smtClean="0"/>
              <a:t>Παραδοχή: Το ρεύμα μαγνήτισης μπορεί να αμεληθεί, διότι αντιπροσωπεύει ένα πολύ μικρό ποσοστό του συνολικά απορροφούμενου ρεύματος και με την υπόθεση ότι, </a:t>
            </a:r>
            <a:r>
              <a:rPr lang="el-GR" sz="1200" b="1" i="1" dirty="0" smtClean="0">
                <a:latin typeface="Times New Roman" pitchFamily="18" charset="0"/>
                <a:cs typeface="Times New Roman" pitchFamily="18" charset="0"/>
              </a:rPr>
              <a:t>Χ</a:t>
            </a:r>
            <a:r>
              <a:rPr lang="el-GR" sz="1200" b="1" i="1" baseline="-25000" dirty="0" smtClean="0">
                <a:latin typeface="Times New Roman" pitchFamily="18" charset="0"/>
                <a:cs typeface="Times New Roman" pitchFamily="18" charset="0"/>
              </a:rPr>
              <a:t>1 </a:t>
            </a:r>
            <a:r>
              <a:rPr lang="el-GR" sz="1200" b="1" i="1" dirty="0" smtClean="0">
                <a:latin typeface="Times New Roman" pitchFamily="18" charset="0"/>
                <a:cs typeface="Times New Roman" pitchFamily="18" charset="0"/>
              </a:rPr>
              <a:t>= Χ</a:t>
            </a:r>
            <a:r>
              <a:rPr lang="el-GR" sz="1200" b="1" i="1" baseline="-25000" dirty="0" smtClean="0">
                <a:latin typeface="Times New Roman" pitchFamily="18" charset="0"/>
                <a:cs typeface="Times New Roman" pitchFamily="18" charset="0"/>
              </a:rPr>
              <a:t>2  </a:t>
            </a:r>
            <a:r>
              <a:rPr lang="el-GR" sz="2000" b="1" i="1" dirty="0" smtClean="0">
                <a:latin typeface="Times New Roman" pitchFamily="18" charset="0"/>
                <a:cs typeface="Times New Roman" pitchFamily="18" charset="0"/>
              </a:rPr>
              <a:t>:</a:t>
            </a:r>
            <a:endParaRPr lang="en-US" sz="2000" b="1" i="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7848600" cy="461665"/>
          </a:xfrm>
          <a:prstGeom prst="rect">
            <a:avLst/>
          </a:prstGeom>
        </p:spPr>
        <p:txBody>
          <a:bodyPr wrap="square">
            <a:spAutoFit/>
          </a:bodyPr>
          <a:lstStyle/>
          <a:p>
            <a:r>
              <a:rPr lang="el-GR" sz="2400" b="1" u="sng" dirty="0" smtClean="0">
                <a:solidFill>
                  <a:srgbClr val="990000"/>
                </a:solidFill>
              </a:rPr>
              <a:t>Δοκιμή ακινητοποιημένου δρομέα</a:t>
            </a:r>
            <a:endParaRPr lang="en-US" sz="2400" b="1" u="sng" dirty="0"/>
          </a:p>
        </p:txBody>
      </p:sp>
      <p:sp>
        <p:nvSpPr>
          <p:cNvPr id="3" name="Rectangle 2"/>
          <p:cNvSpPr/>
          <p:nvPr/>
        </p:nvSpPr>
        <p:spPr>
          <a:xfrm>
            <a:off x="304800" y="914400"/>
            <a:ext cx="4495800" cy="1477328"/>
          </a:xfrm>
          <a:prstGeom prst="rect">
            <a:avLst/>
          </a:prstGeom>
        </p:spPr>
        <p:txBody>
          <a:bodyPr wrap="square">
            <a:spAutoFit/>
          </a:bodyPr>
          <a:lstStyle/>
          <a:p>
            <a:pPr algn="just"/>
            <a:r>
              <a:rPr lang="el-GR" b="1" dirty="0" smtClean="0"/>
              <a:t>Παραδοχή: Το ρεύμα μαγνήτισης μπορεί να αμεληθεί, διότι αντιπροσωπεύει ένα πολύ μικρό ποσοστό του συνολικά απορροφούμενου ρεύματος και με την υπόθεση ότι, </a:t>
            </a:r>
            <a:r>
              <a:rPr lang="el-GR" b="1" i="1" dirty="0" smtClean="0">
                <a:latin typeface="Times New Roman" pitchFamily="18" charset="0"/>
                <a:cs typeface="Times New Roman" pitchFamily="18" charset="0"/>
              </a:rPr>
              <a:t>Χ</a:t>
            </a:r>
            <a:r>
              <a:rPr lang="el-GR" b="1" i="1" baseline="-25000" dirty="0" smtClean="0">
                <a:latin typeface="Times New Roman" pitchFamily="18" charset="0"/>
                <a:cs typeface="Times New Roman" pitchFamily="18" charset="0"/>
              </a:rPr>
              <a:t>1 </a:t>
            </a:r>
            <a:r>
              <a:rPr lang="el-GR" b="1" i="1" dirty="0" smtClean="0">
                <a:latin typeface="Times New Roman" pitchFamily="18" charset="0"/>
                <a:cs typeface="Times New Roman" pitchFamily="18" charset="0"/>
              </a:rPr>
              <a:t>= Χ</a:t>
            </a:r>
            <a:r>
              <a:rPr lang="el-GR" b="1" i="1" baseline="-25000" dirty="0" smtClean="0">
                <a:latin typeface="Times New Roman" pitchFamily="18" charset="0"/>
                <a:cs typeface="Times New Roman" pitchFamily="18" charset="0"/>
              </a:rPr>
              <a:t>2  </a:t>
            </a:r>
            <a:r>
              <a:rPr lang="el-GR" b="1" i="1" dirty="0" smtClean="0">
                <a:latin typeface="Times New Roman" pitchFamily="18" charset="0"/>
                <a:cs typeface="Times New Roman" pitchFamily="18" charset="0"/>
              </a:rPr>
              <a:t>:</a:t>
            </a:r>
            <a:endParaRPr lang="en-US" b="1" i="1" dirty="0">
              <a:latin typeface="Times New Roman" pitchFamily="18" charset="0"/>
              <a:cs typeface="Times New Roman" pitchFamily="18" charset="0"/>
            </a:endParaRPr>
          </a:p>
        </p:txBody>
      </p:sp>
      <p:pic>
        <p:nvPicPr>
          <p:cNvPr id="4" name="Picture 30"/>
          <p:cNvPicPr>
            <a:picLocks noChangeAspect="1" noChangeArrowheads="1"/>
          </p:cNvPicPr>
          <p:nvPr/>
        </p:nvPicPr>
        <p:blipFill>
          <a:blip r:embed="rId3" cstate="print"/>
          <a:srcRect/>
          <a:stretch>
            <a:fillRect/>
          </a:stretch>
        </p:blipFill>
        <p:spPr bwMode="auto">
          <a:xfrm>
            <a:off x="228600" y="2362200"/>
            <a:ext cx="5257800" cy="2547937"/>
          </a:xfrm>
          <a:prstGeom prst="rect">
            <a:avLst/>
          </a:prstGeom>
          <a:noFill/>
          <a:ln w="9525">
            <a:noFill/>
            <a:miter lim="800000"/>
            <a:headEnd/>
            <a:tailEnd/>
          </a:ln>
        </p:spPr>
      </p:pic>
      <p:graphicFrame>
        <p:nvGraphicFramePr>
          <p:cNvPr id="15362" name="Object 2"/>
          <p:cNvGraphicFramePr>
            <a:graphicFrameLocks noChangeAspect="1"/>
          </p:cNvGraphicFramePr>
          <p:nvPr/>
        </p:nvGraphicFramePr>
        <p:xfrm>
          <a:off x="5638800" y="1295400"/>
          <a:ext cx="1828800" cy="838200"/>
        </p:xfrm>
        <a:graphic>
          <a:graphicData uri="http://schemas.openxmlformats.org/presentationml/2006/ole">
            <p:oleObj spid="_x0000_s15362" name="Equation" r:id="rId4" imgW="876240" imgH="368280" progId="Equation.DSMT4">
              <p:embed/>
            </p:oleObj>
          </a:graphicData>
        </a:graphic>
      </p:graphicFrame>
      <p:graphicFrame>
        <p:nvGraphicFramePr>
          <p:cNvPr id="15363" name="Object 3"/>
          <p:cNvGraphicFramePr>
            <a:graphicFrameLocks noChangeAspect="1"/>
          </p:cNvGraphicFramePr>
          <p:nvPr/>
        </p:nvGraphicFramePr>
        <p:xfrm>
          <a:off x="5943600" y="2209800"/>
          <a:ext cx="1676400" cy="609600"/>
        </p:xfrm>
        <a:graphic>
          <a:graphicData uri="http://schemas.openxmlformats.org/presentationml/2006/ole">
            <p:oleObj spid="_x0000_s15363" name="Equation" r:id="rId5" imgW="825480" imgH="203040" progId="Equation.DSMT4">
              <p:embed/>
            </p:oleObj>
          </a:graphicData>
        </a:graphic>
      </p:graphicFrame>
      <p:graphicFrame>
        <p:nvGraphicFramePr>
          <p:cNvPr id="15364" name="Object 4"/>
          <p:cNvGraphicFramePr>
            <a:graphicFrameLocks noChangeAspect="1"/>
          </p:cNvGraphicFramePr>
          <p:nvPr/>
        </p:nvGraphicFramePr>
        <p:xfrm>
          <a:off x="6019800" y="2971800"/>
          <a:ext cx="1752600" cy="495300"/>
        </p:xfrm>
        <a:graphic>
          <a:graphicData uri="http://schemas.openxmlformats.org/presentationml/2006/ole">
            <p:oleObj spid="_x0000_s15364" name="Equation" r:id="rId6" imgW="1054080" imgH="228600" progId="Equation.DSMT4">
              <p:embed/>
            </p:oleObj>
          </a:graphicData>
        </a:graphic>
      </p:graphicFrame>
      <p:graphicFrame>
        <p:nvGraphicFramePr>
          <p:cNvPr id="15365" name="Object 5"/>
          <p:cNvGraphicFramePr>
            <a:graphicFrameLocks noChangeAspect="1"/>
          </p:cNvGraphicFramePr>
          <p:nvPr/>
        </p:nvGraphicFramePr>
        <p:xfrm>
          <a:off x="6172200" y="3505200"/>
          <a:ext cx="1447800" cy="838200"/>
        </p:xfrm>
        <a:graphic>
          <a:graphicData uri="http://schemas.openxmlformats.org/presentationml/2006/ole">
            <p:oleObj spid="_x0000_s15365" name="Equation" r:id="rId7" imgW="647640" imgH="444240" progId="Equation.DSMT4">
              <p:embed/>
            </p:oleObj>
          </a:graphicData>
        </a:graphic>
      </p:graphicFrame>
      <p:sp>
        <p:nvSpPr>
          <p:cNvPr id="9" name="Rectangle 8"/>
          <p:cNvSpPr/>
          <p:nvPr/>
        </p:nvSpPr>
        <p:spPr>
          <a:xfrm>
            <a:off x="533400" y="5029200"/>
            <a:ext cx="4572000" cy="830997"/>
          </a:xfrm>
          <a:prstGeom prst="rect">
            <a:avLst/>
          </a:prstGeom>
        </p:spPr>
        <p:txBody>
          <a:bodyPr>
            <a:spAutoFit/>
          </a:bodyPr>
          <a:lstStyle/>
          <a:p>
            <a:r>
              <a:rPr lang="el-GR" sz="1600" b="1" dirty="0" smtClean="0"/>
              <a:t>Η </a:t>
            </a:r>
            <a:r>
              <a:rPr lang="en-US" sz="1600" b="1" i="1" dirty="0" smtClean="0">
                <a:latin typeface="Times New Roman" pitchFamily="18" charset="0"/>
                <a:cs typeface="Times New Roman" pitchFamily="18" charset="0"/>
              </a:rPr>
              <a:t>R</a:t>
            </a:r>
            <a:r>
              <a:rPr lang="en-US" sz="1600" b="1" i="1" baseline="-25000" dirty="0" smtClean="0">
                <a:latin typeface="Times New Roman" pitchFamily="18" charset="0"/>
                <a:cs typeface="Times New Roman" pitchFamily="18" charset="0"/>
              </a:rPr>
              <a:t>1</a:t>
            </a:r>
            <a:r>
              <a:rPr lang="el-GR" sz="1600" b="1" i="1" dirty="0" smtClean="0">
                <a:latin typeface="Times New Roman" pitchFamily="18" charset="0"/>
                <a:cs typeface="Times New Roman" pitchFamily="18" charset="0"/>
              </a:rPr>
              <a:t> </a:t>
            </a:r>
            <a:r>
              <a:rPr lang="el-GR" sz="1600" b="1" dirty="0" smtClean="0"/>
              <a:t> του τυλίγματος του στάτη, μπορεί πολύ εύκολα να μετρηθεί με την εφαρμογή μιας συνεχούς τάσης </a:t>
            </a:r>
            <a:endParaRPr lang="en-US" sz="1600" b="1" dirty="0"/>
          </a:p>
        </p:txBody>
      </p:sp>
      <p:sp>
        <p:nvSpPr>
          <p:cNvPr id="10" name="Rectangle 9"/>
          <p:cNvSpPr/>
          <p:nvPr/>
        </p:nvSpPr>
        <p:spPr>
          <a:xfrm>
            <a:off x="609600" y="5934670"/>
            <a:ext cx="4572000" cy="830997"/>
          </a:xfrm>
          <a:prstGeom prst="rect">
            <a:avLst/>
          </a:prstGeom>
        </p:spPr>
        <p:txBody>
          <a:bodyPr wrap="square">
            <a:spAutoFit/>
          </a:bodyPr>
          <a:lstStyle/>
          <a:p>
            <a:r>
              <a:rPr lang="el-GR" sz="1600" b="1" dirty="0" smtClean="0"/>
              <a:t>Η</a:t>
            </a:r>
            <a:r>
              <a:rPr lang="en-US" sz="1600" b="1" dirty="0" smtClean="0"/>
              <a:t> </a:t>
            </a:r>
            <a:r>
              <a:rPr lang="en-US" sz="1600" b="1" dirty="0" err="1" smtClean="0">
                <a:solidFill>
                  <a:schemeClr val="accent2"/>
                </a:solidFill>
              </a:rPr>
              <a:t>απορροφούμενη</a:t>
            </a:r>
            <a:r>
              <a:rPr lang="en-US" sz="1600" b="1" dirty="0" smtClean="0">
                <a:solidFill>
                  <a:schemeClr val="accent2"/>
                </a:solidFill>
              </a:rPr>
              <a:t> </a:t>
            </a:r>
            <a:r>
              <a:rPr lang="en-US" sz="1600" b="1" dirty="0" err="1" smtClean="0">
                <a:solidFill>
                  <a:schemeClr val="accent2"/>
                </a:solidFill>
              </a:rPr>
              <a:t>πραγματική</a:t>
            </a:r>
            <a:r>
              <a:rPr lang="en-US" sz="1600" b="1" dirty="0" smtClean="0">
                <a:solidFill>
                  <a:schemeClr val="accent2"/>
                </a:solidFill>
              </a:rPr>
              <a:t> ισχύς</a:t>
            </a:r>
            <a:r>
              <a:rPr lang="en-US" sz="1600" b="1" dirty="0" smtClean="0"/>
              <a:t> </a:t>
            </a:r>
            <a:r>
              <a:rPr lang="en-US" sz="1600" b="1" dirty="0" err="1" smtClean="0"/>
              <a:t>κατά</a:t>
            </a:r>
            <a:r>
              <a:rPr lang="en-US" sz="1600" b="1" dirty="0" smtClean="0"/>
              <a:t> </a:t>
            </a:r>
            <a:r>
              <a:rPr lang="en-US" sz="1600" b="1" dirty="0" err="1" smtClean="0"/>
              <a:t>τη</a:t>
            </a:r>
            <a:r>
              <a:rPr lang="en-US" sz="1600" b="1" dirty="0" smtClean="0"/>
              <a:t> </a:t>
            </a:r>
            <a:r>
              <a:rPr lang="en-US" sz="1600" b="1" dirty="0" err="1" smtClean="0"/>
              <a:t>διάρκεια</a:t>
            </a:r>
            <a:r>
              <a:rPr lang="en-US" sz="1600" b="1" dirty="0" smtClean="0"/>
              <a:t> </a:t>
            </a:r>
            <a:r>
              <a:rPr lang="en-US" sz="1600" b="1" dirty="0" err="1" smtClean="0"/>
              <a:t>της</a:t>
            </a:r>
            <a:r>
              <a:rPr lang="en-US" sz="1600" b="1" dirty="0" smtClean="0"/>
              <a:t> </a:t>
            </a:r>
            <a:r>
              <a:rPr lang="en-US" sz="1600" b="1" dirty="0" err="1" smtClean="0"/>
              <a:t>δοκιμής</a:t>
            </a:r>
            <a:r>
              <a:rPr lang="en-US" sz="1600" b="1" dirty="0" smtClean="0"/>
              <a:t> του </a:t>
            </a:r>
            <a:r>
              <a:rPr lang="en-US" sz="1600" b="1" dirty="0" err="1" smtClean="0"/>
              <a:t>ακινητοποιημένου</a:t>
            </a:r>
            <a:r>
              <a:rPr lang="en-US" sz="1600" b="1" dirty="0" smtClean="0"/>
              <a:t> </a:t>
            </a:r>
            <a:r>
              <a:rPr lang="en-US" sz="1600" b="1" dirty="0" err="1" smtClean="0"/>
              <a:t>δρομέα</a:t>
            </a:r>
            <a:r>
              <a:rPr lang="en-US" sz="1600" b="1" dirty="0" smtClean="0"/>
              <a:t>.</a:t>
            </a:r>
            <a:endParaRPr lang="en-US" sz="1600" b="1" dirty="0"/>
          </a:p>
        </p:txBody>
      </p:sp>
      <p:graphicFrame>
        <p:nvGraphicFramePr>
          <p:cNvPr id="15366" name="Object 6"/>
          <p:cNvGraphicFramePr>
            <a:graphicFrameLocks noChangeAspect="1"/>
          </p:cNvGraphicFramePr>
          <p:nvPr/>
        </p:nvGraphicFramePr>
        <p:xfrm>
          <a:off x="4800600" y="6019800"/>
          <a:ext cx="3810000" cy="457200"/>
        </p:xfrm>
        <a:graphic>
          <a:graphicData uri="http://schemas.openxmlformats.org/presentationml/2006/ole">
            <p:oleObj spid="_x0000_s15366" name="Equation" r:id="rId8" imgW="1917360" imgH="241200" progId="Equation.DSMT4">
              <p:embed/>
            </p:oleObj>
          </a:graphicData>
        </a:graphic>
      </p:graphicFrame>
      <p:graphicFrame>
        <p:nvGraphicFramePr>
          <p:cNvPr id="15367" name="Object 7"/>
          <p:cNvGraphicFramePr>
            <a:graphicFrameLocks noChangeAspect="1"/>
          </p:cNvGraphicFramePr>
          <p:nvPr/>
        </p:nvGraphicFramePr>
        <p:xfrm>
          <a:off x="4648200" y="5105400"/>
          <a:ext cx="3429000" cy="685800"/>
        </p:xfrm>
        <a:graphic>
          <a:graphicData uri="http://schemas.openxmlformats.org/presentationml/2006/ole">
            <p:oleObj spid="_x0000_s15367" name="Equation" r:id="rId9" imgW="1815840" imgH="241200" progId="Equation.DSMT4">
              <p:embed/>
            </p:oleObj>
          </a:graphicData>
        </a:graphic>
      </p:graphicFrame>
      <p:graphicFrame>
        <p:nvGraphicFramePr>
          <p:cNvPr id="15368" name="Object 8"/>
          <p:cNvGraphicFramePr>
            <a:graphicFrameLocks noChangeAspect="1"/>
          </p:cNvGraphicFramePr>
          <p:nvPr/>
        </p:nvGraphicFramePr>
        <p:xfrm>
          <a:off x="5486400" y="4648200"/>
          <a:ext cx="3276600" cy="381000"/>
        </p:xfrm>
        <a:graphic>
          <a:graphicData uri="http://schemas.openxmlformats.org/presentationml/2006/ole">
            <p:oleObj spid="_x0000_s15368" name="Equation" r:id="rId10" imgW="2234880" imgH="22860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990600"/>
            <a:ext cx="7848600" cy="4953000"/>
          </a:xfrm>
        </p:spPr>
        <p:txBody>
          <a:bodyPr/>
          <a:lstStyle/>
          <a:p>
            <a:r>
              <a:rPr lang="el-GR" sz="1600" b="1" dirty="0" smtClean="0">
                <a:solidFill>
                  <a:srgbClr val="FF0000"/>
                </a:solidFill>
              </a:rPr>
              <a:t>ΜΟΝΟΦΑΣΙΚΟΙ ΚΙΝΗΤΗΡΕΣ   </a:t>
            </a:r>
          </a:p>
          <a:p>
            <a:pPr algn="l"/>
            <a:r>
              <a:rPr lang="el-GR" sz="1800" b="1" dirty="0" smtClean="0">
                <a:solidFill>
                  <a:srgbClr val="FF0000"/>
                </a:solidFill>
              </a:rPr>
              <a:t>ΔΥΟ ΚΑΤΗΓΟΡΙΕΣ    </a:t>
            </a:r>
          </a:p>
          <a:p>
            <a:pPr algn="l"/>
            <a:endParaRPr lang="el-GR" sz="1800" b="1" dirty="0" smtClean="0"/>
          </a:p>
          <a:p>
            <a:pPr algn="l"/>
            <a:endParaRPr lang="en-US" sz="1800" b="1" dirty="0"/>
          </a:p>
        </p:txBody>
      </p:sp>
      <p:sp>
        <p:nvSpPr>
          <p:cNvPr id="4" name="Title 1"/>
          <p:cNvSpPr>
            <a:spLocks noGrp="1"/>
          </p:cNvSpPr>
          <p:nvPr>
            <p:ph type="ctrTitle"/>
          </p:nvPr>
        </p:nvSpPr>
        <p:spPr>
          <a:xfrm>
            <a:off x="685800" y="304801"/>
            <a:ext cx="7772400" cy="457199"/>
          </a:xfrm>
        </p:spPr>
        <p:txBody>
          <a:bodyPr>
            <a:normAutofit fontScale="90000"/>
          </a:bodyPr>
          <a:lstStyle/>
          <a:p>
            <a:r>
              <a:rPr lang="el-GR" sz="2200" b="1" u="sng" dirty="0" smtClean="0">
                <a:solidFill>
                  <a:srgbClr val="CC3300"/>
                </a:solidFill>
              </a:rPr>
              <a:t>ΑΣΥΓΧΡΟΝΟΣ ΜΟΝΟΦΑΣΙΚΟΣ ΚΙΝΗΤΗΡΑΣ</a:t>
            </a:r>
            <a:r>
              <a:rPr lang="en-US" u="sng" dirty="0" smtClean="0">
                <a:solidFill>
                  <a:srgbClr val="CC3300"/>
                </a:solidFill>
              </a:rPr>
              <a:t/>
            </a:r>
            <a:br>
              <a:rPr lang="en-US" u="sng" dirty="0" smtClean="0">
                <a:solidFill>
                  <a:srgbClr val="CC3300"/>
                </a:solidFill>
              </a:rPr>
            </a:br>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533400" y="1752600"/>
            <a:ext cx="3733800" cy="1066800"/>
          </a:xfrm>
          <a:prstGeom prst="rect">
            <a:avLst/>
          </a:prstGeom>
          <a:noFill/>
          <a:ln w="9525">
            <a:noFill/>
            <a:miter lim="800000"/>
            <a:headEnd/>
            <a:tailEnd/>
          </a:ln>
        </p:spPr>
      </p:pic>
      <p:pic>
        <p:nvPicPr>
          <p:cNvPr id="51204" name="Picture 4"/>
          <p:cNvPicPr>
            <a:picLocks noChangeAspect="1" noChangeArrowheads="1"/>
          </p:cNvPicPr>
          <p:nvPr/>
        </p:nvPicPr>
        <p:blipFill>
          <a:blip r:embed="rId3" cstate="print"/>
          <a:srcRect/>
          <a:stretch>
            <a:fillRect/>
          </a:stretch>
        </p:blipFill>
        <p:spPr bwMode="auto">
          <a:xfrm>
            <a:off x="1066800" y="2819401"/>
            <a:ext cx="5410200" cy="381000"/>
          </a:xfrm>
          <a:prstGeom prst="rect">
            <a:avLst/>
          </a:prstGeom>
          <a:noFill/>
          <a:ln w="9525">
            <a:noFill/>
            <a:miter lim="800000"/>
            <a:headEnd/>
            <a:tailEnd/>
          </a:ln>
        </p:spPr>
      </p:pic>
      <p:pic>
        <p:nvPicPr>
          <p:cNvPr id="51205" name="Picture 5"/>
          <p:cNvPicPr>
            <a:picLocks noChangeAspect="1" noChangeArrowheads="1"/>
          </p:cNvPicPr>
          <p:nvPr/>
        </p:nvPicPr>
        <p:blipFill>
          <a:blip r:embed="rId4" cstate="print"/>
          <a:srcRect/>
          <a:stretch>
            <a:fillRect/>
          </a:stretch>
        </p:blipFill>
        <p:spPr bwMode="auto">
          <a:xfrm>
            <a:off x="990600" y="3352800"/>
            <a:ext cx="5638800"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1"/>
            <a:ext cx="4572000" cy="707886"/>
          </a:xfrm>
          <a:prstGeom prst="rect">
            <a:avLst/>
          </a:prstGeom>
        </p:spPr>
        <p:txBody>
          <a:bodyPr wrap="square">
            <a:spAutoFit/>
          </a:bodyPr>
          <a:lstStyle/>
          <a:p>
            <a:r>
              <a:rPr lang="el-GR" sz="2000" b="1" u="sng" dirty="0" smtClean="0">
                <a:solidFill>
                  <a:srgbClr val="990000"/>
                </a:solidFill>
              </a:rPr>
              <a:t>Μέθοδοι εκκίνησης ασύγχρονων </a:t>
            </a:r>
            <a:r>
              <a:rPr lang="en-US" sz="2000" b="1" u="sng" dirty="0" smtClean="0">
                <a:solidFill>
                  <a:srgbClr val="990000"/>
                </a:solidFill>
              </a:rPr>
              <a:t>1</a:t>
            </a:r>
            <a:r>
              <a:rPr lang="el-GR" sz="2000" b="1" u="sng" dirty="0" smtClean="0">
                <a:solidFill>
                  <a:srgbClr val="990000"/>
                </a:solidFill>
              </a:rPr>
              <a:t>Φ κινητήρων</a:t>
            </a:r>
            <a:r>
              <a:rPr lang="en-US" sz="2000" b="1" u="sng" dirty="0" smtClean="0">
                <a:solidFill>
                  <a:srgbClr val="990000"/>
                </a:solidFill>
              </a:rPr>
              <a:t> </a:t>
            </a:r>
            <a:endParaRPr lang="en-US" sz="2000" b="1" u="sng" dirty="0">
              <a:solidFill>
                <a:srgbClr val="990000"/>
              </a:solidFill>
            </a:endParaRPr>
          </a:p>
        </p:txBody>
      </p:sp>
      <p:sp>
        <p:nvSpPr>
          <p:cNvPr id="3" name="Rectangle 5"/>
          <p:cNvSpPr>
            <a:spLocks noChangeArrowheads="1"/>
          </p:cNvSpPr>
          <p:nvPr/>
        </p:nvSpPr>
        <p:spPr bwMode="auto">
          <a:xfrm>
            <a:off x="152400" y="1100435"/>
            <a:ext cx="8634413" cy="923330"/>
          </a:xfrm>
          <a:prstGeom prst="rect">
            <a:avLst/>
          </a:prstGeom>
          <a:noFill/>
          <a:ln w="9525">
            <a:noFill/>
            <a:miter lim="800000"/>
            <a:headEnd/>
            <a:tailEnd/>
          </a:ln>
        </p:spPr>
        <p:txBody>
          <a:bodyPr wrap="square" anchor="ctr">
            <a:spAutoFit/>
          </a:bodyPr>
          <a:lstStyle/>
          <a:p>
            <a:r>
              <a:rPr lang="el-GR" b="1" dirty="0"/>
              <a:t>Ο</a:t>
            </a:r>
            <a:r>
              <a:rPr lang="en-US" b="1" dirty="0"/>
              <a:t> </a:t>
            </a:r>
            <a:r>
              <a:rPr lang="el-GR" b="1" dirty="0"/>
              <a:t>1Φ</a:t>
            </a:r>
            <a:r>
              <a:rPr lang="en-US" b="1" dirty="0"/>
              <a:t> </a:t>
            </a:r>
            <a:r>
              <a:rPr lang="en-US" b="1" dirty="0" err="1"/>
              <a:t>ασύγχρονος</a:t>
            </a:r>
            <a:r>
              <a:rPr lang="en-US" b="1" dirty="0"/>
              <a:t> </a:t>
            </a:r>
            <a:r>
              <a:rPr lang="en-US" b="1" dirty="0" err="1"/>
              <a:t>κινητήρας</a:t>
            </a:r>
            <a:r>
              <a:rPr lang="en-US" b="1" dirty="0"/>
              <a:t> </a:t>
            </a:r>
            <a:r>
              <a:rPr lang="en-US" b="1" dirty="0" err="1"/>
              <a:t>έχει</a:t>
            </a:r>
            <a:r>
              <a:rPr lang="en-US" b="1" dirty="0"/>
              <a:t> </a:t>
            </a:r>
            <a:r>
              <a:rPr lang="en-US" b="1" dirty="0" err="1"/>
              <a:t>μηδενική</a:t>
            </a:r>
            <a:r>
              <a:rPr lang="en-US" b="1" dirty="0"/>
              <a:t> </a:t>
            </a:r>
            <a:r>
              <a:rPr lang="en-US" b="1" dirty="0" err="1"/>
              <a:t>ροπή</a:t>
            </a:r>
            <a:r>
              <a:rPr lang="en-US" b="1" dirty="0"/>
              <a:t> </a:t>
            </a:r>
            <a:r>
              <a:rPr lang="en-US" b="1" dirty="0" err="1"/>
              <a:t>εκκίνησης</a:t>
            </a:r>
            <a:r>
              <a:rPr lang="en-US" b="1" dirty="0"/>
              <a:t>. </a:t>
            </a:r>
            <a:endParaRPr lang="el-GR" b="1" dirty="0"/>
          </a:p>
          <a:p>
            <a:r>
              <a:rPr lang="el-GR" b="1" dirty="0"/>
              <a:t>Για να αναπτύξει</a:t>
            </a:r>
            <a:r>
              <a:rPr lang="en-US" b="1" dirty="0"/>
              <a:t> </a:t>
            </a:r>
            <a:r>
              <a:rPr lang="en-US" b="1" dirty="0" err="1"/>
              <a:t>ροπή</a:t>
            </a:r>
            <a:r>
              <a:rPr lang="en-US" b="1" dirty="0"/>
              <a:t> </a:t>
            </a:r>
            <a:r>
              <a:rPr lang="el-GR" b="1" dirty="0"/>
              <a:t>κατά την εκκίνηση απαιτείται</a:t>
            </a:r>
            <a:r>
              <a:rPr lang="en-US" b="1" dirty="0"/>
              <a:t> η </a:t>
            </a:r>
            <a:r>
              <a:rPr lang="en-US" b="1" dirty="0" err="1"/>
              <a:t>βοήθεια</a:t>
            </a:r>
            <a:r>
              <a:rPr lang="en-US" b="1" dirty="0"/>
              <a:t> </a:t>
            </a:r>
            <a:r>
              <a:rPr lang="en-US" b="1" dirty="0" err="1"/>
              <a:t>κάποιου</a:t>
            </a:r>
            <a:r>
              <a:rPr lang="en-US" b="1" dirty="0"/>
              <a:t> </a:t>
            </a:r>
            <a:r>
              <a:rPr lang="en-US" b="1" dirty="0" err="1"/>
              <a:t>μέσου</a:t>
            </a:r>
            <a:r>
              <a:rPr lang="en-US" b="1" dirty="0"/>
              <a:t> (</a:t>
            </a:r>
            <a:r>
              <a:rPr lang="en-US" b="1" dirty="0" err="1"/>
              <a:t>μηχανικού</a:t>
            </a:r>
            <a:r>
              <a:rPr lang="en-US" b="1" dirty="0"/>
              <a:t> ή </a:t>
            </a:r>
            <a:r>
              <a:rPr lang="en-US" b="1" dirty="0" err="1"/>
              <a:t>ηλεκτρικού</a:t>
            </a:r>
            <a:r>
              <a:rPr lang="en-US" b="1" dirty="0"/>
              <a:t>)</a:t>
            </a:r>
            <a:r>
              <a:rPr lang="el-GR" b="1" dirty="0"/>
              <a:t>.</a:t>
            </a:r>
            <a:endParaRPr lang="en-US" b="1" dirty="0"/>
          </a:p>
        </p:txBody>
      </p:sp>
      <p:graphicFrame>
        <p:nvGraphicFramePr>
          <p:cNvPr id="33794" name="Object 14"/>
          <p:cNvGraphicFramePr>
            <a:graphicFrameLocks noChangeAspect="1"/>
          </p:cNvGraphicFramePr>
          <p:nvPr/>
        </p:nvGraphicFramePr>
        <p:xfrm>
          <a:off x="304800" y="2362200"/>
          <a:ext cx="4176712" cy="2336800"/>
        </p:xfrm>
        <a:graphic>
          <a:graphicData uri="http://schemas.openxmlformats.org/presentationml/2006/ole">
            <p:oleObj spid="_x0000_s33794" name="Visio" r:id="rId3" imgW="3492522" imgH="1954989" progId="Visio.Drawing.11">
              <p:embed/>
            </p:oleObj>
          </a:graphicData>
        </a:graphic>
      </p:graphicFrame>
      <p:sp>
        <p:nvSpPr>
          <p:cNvPr id="5" name="Rectangle 12"/>
          <p:cNvSpPr>
            <a:spLocks noChangeArrowheads="1"/>
          </p:cNvSpPr>
          <p:nvPr/>
        </p:nvSpPr>
        <p:spPr bwMode="auto">
          <a:xfrm>
            <a:off x="4356100" y="2075561"/>
            <a:ext cx="4602163" cy="4031873"/>
          </a:xfrm>
          <a:prstGeom prst="rect">
            <a:avLst/>
          </a:prstGeom>
          <a:noFill/>
          <a:ln w="9525">
            <a:noFill/>
            <a:miter lim="800000"/>
            <a:headEnd/>
            <a:tailEnd/>
          </a:ln>
        </p:spPr>
        <p:txBody>
          <a:bodyPr wrap="square" anchor="ctr">
            <a:spAutoFit/>
          </a:bodyPr>
          <a:lstStyle/>
          <a:p>
            <a:pPr algn="just"/>
            <a:r>
              <a:rPr lang="el-GR" sz="1600" b="1" dirty="0"/>
              <a:t>Ο μαγνητικός άξονας  του βοηθητικού τυλίγματος, είναι μετατοπισμένος κατά 90</a:t>
            </a:r>
            <a:r>
              <a:rPr lang="el-GR" sz="1600" b="1" dirty="0">
                <a:sym typeface="Symbol" pitchFamily="18" charset="2"/>
              </a:rPr>
              <a:t></a:t>
            </a:r>
            <a:r>
              <a:rPr lang="el-GR" sz="1600" b="1" dirty="0"/>
              <a:t> σε σχέση με το κύριο τύλιγμα. Με αυτόν τον τρόπο, δημιουργείται ένα διφασικό τύλιγμα, το οποίο παράγει </a:t>
            </a:r>
            <a:r>
              <a:rPr lang="el-GR" sz="1600" b="1" dirty="0">
                <a:solidFill>
                  <a:srgbClr val="FF0000"/>
                </a:solidFill>
              </a:rPr>
              <a:t>στρεφόμενο μαγνητικό πεδίο</a:t>
            </a:r>
            <a:r>
              <a:rPr lang="el-GR" sz="1600" b="1" dirty="0"/>
              <a:t>. Ο κινητήρας στην περίπτωση αυτή, χαρακτηρίζεται  </a:t>
            </a:r>
            <a:r>
              <a:rPr lang="el-GR" sz="1600" b="1" dirty="0">
                <a:solidFill>
                  <a:schemeClr val="accent2"/>
                </a:solidFill>
              </a:rPr>
              <a:t>ως κινητήρας διαιρούμενης φάσης</a:t>
            </a:r>
            <a:r>
              <a:rPr lang="el-GR" sz="1600" b="1" dirty="0"/>
              <a:t>.</a:t>
            </a:r>
          </a:p>
          <a:p>
            <a:pPr algn="just"/>
            <a:r>
              <a:rPr lang="el-GR" sz="1600" b="1" dirty="0"/>
              <a:t>Τα δυο τυλίγματα του στάτη (κύριο και βοηθητικό), συνδέονται παράλληλα μεταξύ τους. </a:t>
            </a:r>
          </a:p>
          <a:p>
            <a:pPr algn="just"/>
            <a:r>
              <a:rPr lang="el-GR" sz="1600" b="1" dirty="0"/>
              <a:t>Για να υπάρχει και </a:t>
            </a:r>
            <a:r>
              <a:rPr lang="el-GR" sz="1600" b="1" dirty="0">
                <a:solidFill>
                  <a:srgbClr val="990000"/>
                </a:solidFill>
              </a:rPr>
              <a:t>φασική απόκλιση</a:t>
            </a:r>
            <a:r>
              <a:rPr lang="el-GR" sz="1600" b="1" dirty="0"/>
              <a:t> ως προς το χρόνο, οι αγωγοί του βοηθητικού τυλίγματος, είναι μικρότερης διατομής και τοποθετούνται στο εξωτερικό μέρος των αυλακώσεων του στάτη. Με αυτό τον τρόπο το βοηθητικό τύλιγμα παρουσιάζει </a:t>
            </a:r>
            <a:r>
              <a:rPr lang="el-GR" sz="1600" b="1" dirty="0">
                <a:solidFill>
                  <a:srgbClr val="FF0000"/>
                </a:solidFill>
              </a:rPr>
              <a:t>μεγαλύτερη ωμική αντίσταση</a:t>
            </a:r>
            <a:r>
              <a:rPr lang="el-GR" sz="1600" b="1" dirty="0"/>
              <a:t> και </a:t>
            </a:r>
            <a:r>
              <a:rPr lang="el-GR" sz="1600" b="1" dirty="0">
                <a:solidFill>
                  <a:srgbClr val="FF0000"/>
                </a:solidFill>
              </a:rPr>
              <a:t>μικρότερη επαγωγική αντίσταση</a:t>
            </a:r>
            <a:r>
              <a:rPr lang="el-GR" sz="1600" b="1" dirty="0"/>
              <a:t>.</a:t>
            </a:r>
            <a:endParaRPr lang="en-US" sz="16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1"/>
            <a:ext cx="4572000" cy="830997"/>
          </a:xfrm>
          <a:prstGeom prst="rect">
            <a:avLst/>
          </a:prstGeom>
        </p:spPr>
        <p:txBody>
          <a:bodyPr wrap="square">
            <a:spAutoFit/>
          </a:bodyPr>
          <a:lstStyle/>
          <a:p>
            <a:r>
              <a:rPr lang="el-GR" sz="2400" b="1" u="sng" dirty="0" smtClean="0">
                <a:solidFill>
                  <a:srgbClr val="990000"/>
                </a:solidFill>
              </a:rPr>
              <a:t>Μέθοδοι εκκίνησης ασύγχρονων </a:t>
            </a:r>
            <a:r>
              <a:rPr lang="en-US" sz="2400" b="1" u="sng" dirty="0" smtClean="0">
                <a:solidFill>
                  <a:srgbClr val="990000"/>
                </a:solidFill>
              </a:rPr>
              <a:t>1</a:t>
            </a:r>
            <a:r>
              <a:rPr lang="el-GR" sz="2400" b="1" u="sng" dirty="0" smtClean="0">
                <a:solidFill>
                  <a:srgbClr val="990000"/>
                </a:solidFill>
              </a:rPr>
              <a:t>Φ κινητήρων</a:t>
            </a:r>
            <a:r>
              <a:rPr lang="en-US" sz="2400" b="1" u="sng" dirty="0" smtClean="0">
                <a:solidFill>
                  <a:srgbClr val="990000"/>
                </a:solidFill>
              </a:rPr>
              <a:t> </a:t>
            </a:r>
            <a:endParaRPr lang="en-US" sz="2400" b="1" u="sng" dirty="0">
              <a:solidFill>
                <a:srgbClr val="990000"/>
              </a:solidFill>
            </a:endParaRPr>
          </a:p>
        </p:txBody>
      </p:sp>
      <p:sp>
        <p:nvSpPr>
          <p:cNvPr id="4" name="Rectangle 17"/>
          <p:cNvSpPr>
            <a:spLocks noChangeArrowheads="1"/>
          </p:cNvSpPr>
          <p:nvPr/>
        </p:nvSpPr>
        <p:spPr bwMode="auto">
          <a:xfrm>
            <a:off x="152400" y="1307197"/>
            <a:ext cx="8713787" cy="646331"/>
          </a:xfrm>
          <a:prstGeom prst="rect">
            <a:avLst/>
          </a:prstGeom>
          <a:noFill/>
          <a:ln w="9525">
            <a:noFill/>
            <a:miter lim="800000"/>
            <a:headEnd/>
            <a:tailEnd/>
          </a:ln>
        </p:spPr>
        <p:txBody>
          <a:bodyPr anchor="ctr">
            <a:spAutoFit/>
          </a:bodyPr>
          <a:lstStyle/>
          <a:p>
            <a:r>
              <a:rPr lang="el-GR" b="0" dirty="0"/>
              <a:t>Οι </a:t>
            </a:r>
            <a:r>
              <a:rPr lang="el-GR" dirty="0">
                <a:solidFill>
                  <a:srgbClr val="FF0000"/>
                </a:solidFill>
              </a:rPr>
              <a:t>Μ.Ε.Δ.</a:t>
            </a:r>
            <a:r>
              <a:rPr lang="el-GR" b="0" dirty="0"/>
              <a:t> του </a:t>
            </a:r>
            <a:r>
              <a:rPr lang="el-GR" dirty="0"/>
              <a:t>κύριου</a:t>
            </a:r>
            <a:r>
              <a:rPr lang="el-GR" b="0" dirty="0"/>
              <a:t> και </a:t>
            </a:r>
            <a:r>
              <a:rPr lang="el-GR" dirty="0"/>
              <a:t>βοηθητικού</a:t>
            </a:r>
            <a:r>
              <a:rPr lang="el-GR" b="0" dirty="0"/>
              <a:t> τυλίγματος</a:t>
            </a:r>
            <a:r>
              <a:rPr lang="en-US" dirty="0"/>
              <a:t> </a:t>
            </a:r>
            <a:r>
              <a:rPr lang="el-GR" b="0" dirty="0"/>
              <a:t>για φασική απόκλιση των ρευμάτων 90</a:t>
            </a:r>
            <a:r>
              <a:rPr lang="el-GR" b="0" dirty="0">
                <a:sym typeface="Symbol" pitchFamily="18" charset="2"/>
              </a:rPr>
              <a:t></a:t>
            </a:r>
            <a:r>
              <a:rPr lang="el-GR" b="0" dirty="0"/>
              <a:t> </a:t>
            </a:r>
          </a:p>
          <a:p>
            <a:r>
              <a:rPr lang="el-GR" b="0" dirty="0"/>
              <a:t>(ιδανική περίπτωση διφασικού κινητήρα) </a:t>
            </a:r>
            <a:r>
              <a:rPr lang="en-US" b="0" dirty="0" smtClean="0"/>
              <a:t> </a:t>
            </a:r>
            <a:endParaRPr lang="en-US" b="0" dirty="0"/>
          </a:p>
        </p:txBody>
      </p:sp>
      <p:graphicFrame>
        <p:nvGraphicFramePr>
          <p:cNvPr id="34818" name="Object 2"/>
          <p:cNvGraphicFramePr>
            <a:graphicFrameLocks noChangeAspect="1"/>
          </p:cNvGraphicFramePr>
          <p:nvPr/>
        </p:nvGraphicFramePr>
        <p:xfrm>
          <a:off x="457200" y="2209800"/>
          <a:ext cx="2438400" cy="533400"/>
        </p:xfrm>
        <a:graphic>
          <a:graphicData uri="http://schemas.openxmlformats.org/presentationml/2006/ole">
            <p:oleObj spid="_x0000_s34818" name="Equation" r:id="rId3" imgW="1320480" imgH="228600" progId="Equation.DSMT4">
              <p:embed/>
            </p:oleObj>
          </a:graphicData>
        </a:graphic>
      </p:graphicFrame>
      <p:graphicFrame>
        <p:nvGraphicFramePr>
          <p:cNvPr id="34819" name="Object 3"/>
          <p:cNvGraphicFramePr>
            <a:graphicFrameLocks noChangeAspect="1"/>
          </p:cNvGraphicFramePr>
          <p:nvPr/>
        </p:nvGraphicFramePr>
        <p:xfrm>
          <a:off x="3429000" y="2133600"/>
          <a:ext cx="5257800" cy="685800"/>
        </p:xfrm>
        <a:graphic>
          <a:graphicData uri="http://schemas.openxmlformats.org/presentationml/2006/ole">
            <p:oleObj spid="_x0000_s34819" name="Equation" r:id="rId4" imgW="2286000" imgH="228600" progId="Equation.DSMT4">
              <p:embed/>
            </p:oleObj>
          </a:graphicData>
        </a:graphic>
      </p:graphicFrame>
      <p:sp>
        <p:nvSpPr>
          <p:cNvPr id="8" name="Rectangle 28"/>
          <p:cNvSpPr>
            <a:spLocks noChangeArrowheads="1"/>
          </p:cNvSpPr>
          <p:nvPr/>
        </p:nvSpPr>
        <p:spPr bwMode="auto">
          <a:xfrm>
            <a:off x="228600" y="3124200"/>
            <a:ext cx="1944911" cy="304800"/>
          </a:xfrm>
          <a:prstGeom prst="rect">
            <a:avLst/>
          </a:prstGeom>
          <a:noFill/>
          <a:ln w="9525">
            <a:noFill/>
            <a:miter lim="800000"/>
            <a:headEnd/>
            <a:tailEnd/>
          </a:ln>
        </p:spPr>
        <p:txBody>
          <a:bodyPr wrap="square" anchor="ctr">
            <a:spAutoFit/>
          </a:bodyPr>
          <a:lstStyle/>
          <a:p>
            <a:pPr algn="just"/>
            <a:r>
              <a:rPr lang="el-GR" b="0" dirty="0"/>
              <a:t>όπου</a:t>
            </a:r>
            <a:endParaRPr lang="en-US" b="0" dirty="0"/>
          </a:p>
        </p:txBody>
      </p:sp>
      <p:graphicFrame>
        <p:nvGraphicFramePr>
          <p:cNvPr id="34820" name="Object 4"/>
          <p:cNvGraphicFramePr>
            <a:graphicFrameLocks noChangeAspect="1"/>
          </p:cNvGraphicFramePr>
          <p:nvPr/>
        </p:nvGraphicFramePr>
        <p:xfrm>
          <a:off x="1219200" y="2971800"/>
          <a:ext cx="2667000" cy="609600"/>
        </p:xfrm>
        <a:graphic>
          <a:graphicData uri="http://schemas.openxmlformats.org/presentationml/2006/ole">
            <p:oleObj spid="_x0000_s34820" name="Equation" r:id="rId5" imgW="1218960" imgH="228600" progId="Equation.DSMT4">
              <p:embed/>
            </p:oleObj>
          </a:graphicData>
        </a:graphic>
      </p:graphicFrame>
      <p:sp>
        <p:nvSpPr>
          <p:cNvPr id="11" name="Rectangle 34"/>
          <p:cNvSpPr>
            <a:spLocks noChangeArrowheads="1"/>
          </p:cNvSpPr>
          <p:nvPr/>
        </p:nvSpPr>
        <p:spPr bwMode="auto">
          <a:xfrm>
            <a:off x="228600" y="3777734"/>
            <a:ext cx="2895600" cy="369332"/>
          </a:xfrm>
          <a:prstGeom prst="rect">
            <a:avLst/>
          </a:prstGeom>
          <a:noFill/>
          <a:ln w="9525">
            <a:noFill/>
            <a:miter lim="800000"/>
            <a:headEnd/>
            <a:tailEnd/>
          </a:ln>
        </p:spPr>
        <p:txBody>
          <a:bodyPr wrap="square" anchor="ctr">
            <a:spAutoFit/>
          </a:bodyPr>
          <a:lstStyle/>
          <a:p>
            <a:r>
              <a:rPr lang="en-US" b="0" dirty="0"/>
              <a:t>Η </a:t>
            </a:r>
            <a:r>
              <a:rPr lang="en-US" dirty="0" err="1">
                <a:solidFill>
                  <a:srgbClr val="FF0000"/>
                </a:solidFill>
              </a:rPr>
              <a:t>συνισταμένη</a:t>
            </a:r>
            <a:r>
              <a:rPr lang="en-US" dirty="0">
                <a:solidFill>
                  <a:srgbClr val="FF0000"/>
                </a:solidFill>
              </a:rPr>
              <a:t> Μ.Ε.Δ</a:t>
            </a:r>
            <a:r>
              <a:rPr lang="en-US" b="0" dirty="0"/>
              <a:t>. </a:t>
            </a:r>
            <a:r>
              <a:rPr lang="en-US" b="0" dirty="0" err="1"/>
              <a:t>είναι</a:t>
            </a:r>
            <a:endParaRPr lang="en-US" b="0" dirty="0"/>
          </a:p>
        </p:txBody>
      </p:sp>
      <p:graphicFrame>
        <p:nvGraphicFramePr>
          <p:cNvPr id="34821" name="Object 5"/>
          <p:cNvGraphicFramePr>
            <a:graphicFrameLocks noChangeAspect="1"/>
          </p:cNvGraphicFramePr>
          <p:nvPr/>
        </p:nvGraphicFramePr>
        <p:xfrm>
          <a:off x="381000" y="4267200"/>
          <a:ext cx="7848600" cy="457200"/>
        </p:xfrm>
        <a:graphic>
          <a:graphicData uri="http://schemas.openxmlformats.org/presentationml/2006/ole">
            <p:oleObj spid="_x0000_s34821" name="Equation" r:id="rId6" imgW="4851360" imgH="228600" progId="Equation.DSMT4">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4572000" cy="830997"/>
          </a:xfrm>
          <a:prstGeom prst="rect">
            <a:avLst/>
          </a:prstGeom>
        </p:spPr>
        <p:txBody>
          <a:bodyPr>
            <a:spAutoFit/>
          </a:bodyPr>
          <a:lstStyle/>
          <a:p>
            <a:r>
              <a:rPr lang="el-GR" sz="2400" b="1" u="sng" dirty="0" smtClean="0">
                <a:solidFill>
                  <a:srgbClr val="990000"/>
                </a:solidFill>
              </a:rPr>
              <a:t>Μέθοδοι εκκίνησης ασύγχρονων </a:t>
            </a:r>
            <a:r>
              <a:rPr lang="en-US" sz="2400" b="1" u="sng" dirty="0" smtClean="0">
                <a:solidFill>
                  <a:srgbClr val="990000"/>
                </a:solidFill>
              </a:rPr>
              <a:t>1</a:t>
            </a:r>
            <a:r>
              <a:rPr lang="el-GR" sz="2400" b="1" u="sng" dirty="0" smtClean="0">
                <a:solidFill>
                  <a:srgbClr val="990000"/>
                </a:solidFill>
              </a:rPr>
              <a:t>Φ κινητήρων</a:t>
            </a:r>
            <a:r>
              <a:rPr lang="en-US" sz="2400" b="1" u="sng" dirty="0" smtClean="0">
                <a:solidFill>
                  <a:srgbClr val="990000"/>
                </a:solidFill>
              </a:rPr>
              <a:t> </a:t>
            </a:r>
            <a:endParaRPr lang="en-US" sz="2400" b="1" u="sng" dirty="0">
              <a:solidFill>
                <a:srgbClr val="990000"/>
              </a:solidFill>
            </a:endParaRPr>
          </a:p>
        </p:txBody>
      </p:sp>
      <p:sp>
        <p:nvSpPr>
          <p:cNvPr id="3" name="Rectangle 4"/>
          <p:cNvSpPr>
            <a:spLocks noChangeArrowheads="1"/>
          </p:cNvSpPr>
          <p:nvPr/>
        </p:nvSpPr>
        <p:spPr bwMode="auto">
          <a:xfrm>
            <a:off x="228600" y="1377434"/>
            <a:ext cx="3581400" cy="369332"/>
          </a:xfrm>
          <a:prstGeom prst="rect">
            <a:avLst/>
          </a:prstGeom>
          <a:noFill/>
          <a:ln w="9525">
            <a:noFill/>
            <a:miter lim="800000"/>
            <a:headEnd/>
            <a:tailEnd/>
          </a:ln>
        </p:spPr>
        <p:txBody>
          <a:bodyPr wrap="square" anchor="ctr">
            <a:spAutoFit/>
          </a:bodyPr>
          <a:lstStyle/>
          <a:p>
            <a:pPr algn="just"/>
            <a:r>
              <a:rPr lang="el-GR" u="sng" dirty="0">
                <a:solidFill>
                  <a:srgbClr val="990000"/>
                </a:solidFill>
              </a:rPr>
              <a:t>Χρήση βοηθητικού τυλίγματος </a:t>
            </a:r>
            <a:endParaRPr lang="en-US" u="sng" dirty="0">
              <a:solidFill>
                <a:srgbClr val="990000"/>
              </a:solidFill>
            </a:endParaRPr>
          </a:p>
        </p:txBody>
      </p:sp>
      <p:sp>
        <p:nvSpPr>
          <p:cNvPr id="4" name="Rectangle 3"/>
          <p:cNvSpPr/>
          <p:nvPr/>
        </p:nvSpPr>
        <p:spPr>
          <a:xfrm>
            <a:off x="381000" y="2057400"/>
            <a:ext cx="4495800" cy="2031325"/>
          </a:xfrm>
          <a:prstGeom prst="rect">
            <a:avLst/>
          </a:prstGeom>
        </p:spPr>
        <p:txBody>
          <a:bodyPr wrap="square">
            <a:spAutoFit/>
          </a:bodyPr>
          <a:lstStyle/>
          <a:p>
            <a:pPr algn="just"/>
            <a:r>
              <a:rPr lang="el-GR" b="1" dirty="0" smtClean="0"/>
              <a:t>Το πρόβλημα της εκκίνησης, λύνεται με την τοποθέτηση στο στάτη ενός επιπλέον τυλίγματος,  το λεγόμενο βοηθητικό τύλιγμα (</a:t>
            </a:r>
            <a:r>
              <a:rPr lang="en-US" b="1" dirty="0" smtClean="0"/>
              <a:t>auxiliary winding </a:t>
            </a:r>
            <a:r>
              <a:rPr lang="el-GR" b="1" dirty="0" smtClean="0"/>
              <a:t>), του οποίου ο μαγνητικός άξονας σε σχέση με το κύριο τύλιγμα (</a:t>
            </a:r>
            <a:r>
              <a:rPr lang="en-US" b="1" dirty="0" smtClean="0"/>
              <a:t>main winding</a:t>
            </a:r>
            <a:r>
              <a:rPr lang="el-GR" b="1" dirty="0" smtClean="0"/>
              <a:t>) είναι μετατοπισμένος κατά 90</a:t>
            </a:r>
            <a:r>
              <a:rPr lang="el-GR" b="1" dirty="0" smtClean="0">
                <a:sym typeface="Symbol"/>
              </a:rPr>
              <a:t></a:t>
            </a:r>
            <a:r>
              <a:rPr lang="el-GR" b="1" dirty="0" smtClean="0"/>
              <a:t> (ηλεκτρικές μοίρες), </a:t>
            </a:r>
            <a:r>
              <a:rPr lang="en-US" b="1" dirty="0" smtClean="0"/>
              <a:t> </a:t>
            </a:r>
            <a:r>
              <a:rPr lang="el-GR" b="1" dirty="0" smtClean="0"/>
              <a:t>σχήμα  1</a:t>
            </a:r>
            <a:endParaRPr lang="en-US" b="1" dirty="0"/>
          </a:p>
        </p:txBody>
      </p:sp>
      <p:pic>
        <p:nvPicPr>
          <p:cNvPr id="35842" name="Picture 2"/>
          <p:cNvPicPr>
            <a:picLocks noChangeAspect="1" noChangeArrowheads="1"/>
          </p:cNvPicPr>
          <p:nvPr/>
        </p:nvPicPr>
        <p:blipFill>
          <a:blip r:embed="rId2" cstate="print"/>
          <a:srcRect/>
          <a:stretch>
            <a:fillRect/>
          </a:stretch>
        </p:blipFill>
        <p:spPr bwMode="auto">
          <a:xfrm>
            <a:off x="533400" y="4038600"/>
            <a:ext cx="3876675" cy="2600325"/>
          </a:xfrm>
          <a:prstGeom prst="rect">
            <a:avLst/>
          </a:prstGeom>
          <a:noFill/>
          <a:ln w="9525">
            <a:noFill/>
            <a:miter lim="800000"/>
            <a:headEnd/>
            <a:tailEnd/>
          </a:ln>
        </p:spPr>
      </p:pic>
      <p:sp>
        <p:nvSpPr>
          <p:cNvPr id="35843" name="Rectangle 3"/>
          <p:cNvSpPr>
            <a:spLocks noChangeArrowheads="1"/>
          </p:cNvSpPr>
          <p:nvPr/>
        </p:nvSpPr>
        <p:spPr bwMode="auto">
          <a:xfrm>
            <a:off x="3886200" y="5715000"/>
            <a:ext cx="44958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Σχήμα 8.10: Ασύγχρονος μονοφασικός κινητήρας με βοηθητικό τύλιγμα</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5844" name="Rectangle 4"/>
          <p:cNvSpPr>
            <a:spLocks noChangeArrowheads="1"/>
          </p:cNvSpPr>
          <p:nvPr/>
        </p:nvSpPr>
        <p:spPr bwMode="auto">
          <a:xfrm>
            <a:off x="4572000" y="3797841"/>
            <a:ext cx="43434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Με αυτόν τον τρόπο, δημιουργούμε ένα διφασικό τύλιγμα, το οποίο όπως θα δειχτεί στη συνέχεια, παράγει στρεφόμενο μαγνητικό πεδίο. Ο κινητήρας στην περίπτωση αυτή, χαρακτηρίζεται  ως κινητήρας διαιρούμενης φάσης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split</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phase</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motor</a:t>
            </a: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4572000" cy="830997"/>
          </a:xfrm>
          <a:prstGeom prst="rect">
            <a:avLst/>
          </a:prstGeom>
        </p:spPr>
        <p:txBody>
          <a:bodyPr>
            <a:spAutoFit/>
          </a:bodyPr>
          <a:lstStyle/>
          <a:p>
            <a:r>
              <a:rPr lang="el-GR" sz="2400" b="1" u="sng" dirty="0" smtClean="0">
                <a:solidFill>
                  <a:srgbClr val="990000"/>
                </a:solidFill>
              </a:rPr>
              <a:t>Μέθοδοι εκκίνησης ασύγχρονων </a:t>
            </a:r>
            <a:r>
              <a:rPr lang="en-US" sz="2400" b="1" u="sng" dirty="0" smtClean="0">
                <a:solidFill>
                  <a:srgbClr val="990000"/>
                </a:solidFill>
              </a:rPr>
              <a:t>1</a:t>
            </a:r>
            <a:r>
              <a:rPr lang="el-GR" sz="2400" b="1" u="sng" dirty="0" smtClean="0">
                <a:solidFill>
                  <a:srgbClr val="990000"/>
                </a:solidFill>
              </a:rPr>
              <a:t>Φ κινητήρων</a:t>
            </a:r>
            <a:r>
              <a:rPr lang="en-US" sz="2400" b="1" u="sng" dirty="0" smtClean="0">
                <a:solidFill>
                  <a:srgbClr val="990000"/>
                </a:solidFill>
              </a:rPr>
              <a:t> </a:t>
            </a:r>
            <a:endParaRPr lang="en-US" sz="2400" b="1" u="sng" dirty="0">
              <a:solidFill>
                <a:srgbClr val="990000"/>
              </a:solidFill>
            </a:endParaRPr>
          </a:p>
        </p:txBody>
      </p:sp>
      <p:pic>
        <p:nvPicPr>
          <p:cNvPr id="3" name="Picture 2"/>
          <p:cNvPicPr>
            <a:picLocks noChangeAspect="1" noChangeArrowheads="1"/>
          </p:cNvPicPr>
          <p:nvPr/>
        </p:nvPicPr>
        <p:blipFill>
          <a:blip r:embed="rId2" cstate="print"/>
          <a:srcRect/>
          <a:stretch>
            <a:fillRect/>
          </a:stretch>
        </p:blipFill>
        <p:spPr bwMode="auto">
          <a:xfrm>
            <a:off x="304800" y="1219200"/>
            <a:ext cx="3876675" cy="2600325"/>
          </a:xfrm>
          <a:prstGeom prst="rect">
            <a:avLst/>
          </a:prstGeom>
          <a:noFill/>
          <a:ln w="9525">
            <a:noFill/>
            <a:miter lim="800000"/>
            <a:headEnd/>
            <a:tailEnd/>
          </a:ln>
        </p:spPr>
      </p:pic>
      <p:sp>
        <p:nvSpPr>
          <p:cNvPr id="4" name="Rectangle 3"/>
          <p:cNvSpPr/>
          <p:nvPr/>
        </p:nvSpPr>
        <p:spPr>
          <a:xfrm>
            <a:off x="457200" y="3886200"/>
            <a:ext cx="4572000" cy="1846659"/>
          </a:xfrm>
          <a:prstGeom prst="rect">
            <a:avLst/>
          </a:prstGeom>
        </p:spPr>
        <p:txBody>
          <a:bodyPr>
            <a:spAutoFit/>
          </a:bodyPr>
          <a:lstStyle/>
          <a:p>
            <a:pPr algn="just"/>
            <a:r>
              <a:rPr lang="el-GR" sz="1600" b="1" dirty="0" smtClean="0"/>
              <a:t>Τα δυο τυλίγματα του στάτη (κύριο και βοηθητικό), συνδέονται παράλληλα μεταξύ τους. Για να υπάρχει και φασική απόκλιση ως προς το χρόνο, οι αγωγοί του βοηθητικού τυλίγματος, είναι μικρότερης διατομής σε σχέση με τους αγωγούς του κύριου τυλίγματος και τοποθετούνται στο εξωτερικό μέρος των αυλακώσεων του στάτη</a:t>
            </a:r>
            <a:r>
              <a:rPr lang="el-GR" b="1" dirty="0" smtClean="0"/>
              <a:t>. </a:t>
            </a:r>
            <a:endParaRPr lang="en-US" b="1" dirty="0"/>
          </a:p>
        </p:txBody>
      </p:sp>
      <p:sp>
        <p:nvSpPr>
          <p:cNvPr id="36865" name="Rectangle 1"/>
          <p:cNvSpPr>
            <a:spLocks noChangeArrowheads="1"/>
          </p:cNvSpPr>
          <p:nvPr/>
        </p:nvSpPr>
        <p:spPr bwMode="auto">
          <a:xfrm>
            <a:off x="228600" y="6104438"/>
            <a:ext cx="7239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Με αυτό τον τρόπο το βοηθητικό τύλιγμα παρουσιάζει μεγαλύτερη ωμική αντίσταση και μικρότερη επαγωγική αντίσταση, σε σχέση με το κύριο τύλιγμα.</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4572000" cy="830997"/>
          </a:xfrm>
          <a:prstGeom prst="rect">
            <a:avLst/>
          </a:prstGeom>
        </p:spPr>
        <p:txBody>
          <a:bodyPr>
            <a:spAutoFit/>
          </a:bodyPr>
          <a:lstStyle/>
          <a:p>
            <a:r>
              <a:rPr lang="el-GR" sz="2400" b="1" u="sng" dirty="0" smtClean="0">
                <a:solidFill>
                  <a:srgbClr val="990000"/>
                </a:solidFill>
              </a:rPr>
              <a:t>Μέθοδοι εκκίνησης ασύγχρονων </a:t>
            </a:r>
            <a:r>
              <a:rPr lang="en-US" sz="2400" b="1" u="sng" dirty="0" smtClean="0">
                <a:solidFill>
                  <a:srgbClr val="990000"/>
                </a:solidFill>
              </a:rPr>
              <a:t>1</a:t>
            </a:r>
            <a:r>
              <a:rPr lang="el-GR" sz="2400" b="1" u="sng" dirty="0" smtClean="0">
                <a:solidFill>
                  <a:srgbClr val="990000"/>
                </a:solidFill>
              </a:rPr>
              <a:t>Φ κινητήρων</a:t>
            </a:r>
            <a:r>
              <a:rPr lang="en-US" sz="2400" b="1" u="sng" dirty="0" smtClean="0">
                <a:solidFill>
                  <a:srgbClr val="990000"/>
                </a:solidFill>
              </a:rPr>
              <a:t> </a:t>
            </a:r>
            <a:endParaRPr lang="en-US" sz="2400" b="1" u="sng" dirty="0">
              <a:solidFill>
                <a:srgbClr val="990000"/>
              </a:solidFill>
            </a:endParaRPr>
          </a:p>
        </p:txBody>
      </p:sp>
      <p:sp>
        <p:nvSpPr>
          <p:cNvPr id="22" name="Rectangle 4"/>
          <p:cNvSpPr>
            <a:spLocks noChangeArrowheads="1"/>
          </p:cNvSpPr>
          <p:nvPr/>
        </p:nvSpPr>
        <p:spPr bwMode="auto">
          <a:xfrm>
            <a:off x="381000" y="1263134"/>
            <a:ext cx="3048000" cy="369332"/>
          </a:xfrm>
          <a:prstGeom prst="rect">
            <a:avLst/>
          </a:prstGeom>
          <a:noFill/>
          <a:ln w="9525">
            <a:noFill/>
            <a:miter lim="800000"/>
            <a:headEnd/>
            <a:tailEnd/>
          </a:ln>
        </p:spPr>
        <p:txBody>
          <a:bodyPr wrap="square" anchor="ctr">
            <a:spAutoFit/>
          </a:bodyPr>
          <a:lstStyle/>
          <a:p>
            <a:pPr algn="just"/>
            <a:r>
              <a:rPr lang="el-GR" u="sng" dirty="0">
                <a:solidFill>
                  <a:srgbClr val="990000"/>
                </a:solidFill>
              </a:rPr>
              <a:t>Χρήση βοηθητικού τυλίγματος </a:t>
            </a:r>
            <a:endParaRPr lang="en-US" u="sng" dirty="0">
              <a:solidFill>
                <a:srgbClr val="990000"/>
              </a:solidFill>
            </a:endParaRPr>
          </a:p>
        </p:txBody>
      </p:sp>
      <p:sp>
        <p:nvSpPr>
          <p:cNvPr id="23" name="Rectangle 3"/>
          <p:cNvSpPr>
            <a:spLocks noChangeArrowheads="1"/>
          </p:cNvSpPr>
          <p:nvPr/>
        </p:nvSpPr>
        <p:spPr bwMode="auto">
          <a:xfrm>
            <a:off x="381000" y="1565224"/>
            <a:ext cx="8634413" cy="2308324"/>
          </a:xfrm>
          <a:prstGeom prst="rect">
            <a:avLst/>
          </a:prstGeom>
          <a:noFill/>
          <a:ln w="9525">
            <a:noFill/>
            <a:miter lim="800000"/>
            <a:headEnd/>
            <a:tailEnd/>
          </a:ln>
        </p:spPr>
        <p:txBody>
          <a:bodyPr wrap="square" anchor="ctr">
            <a:spAutoFit/>
          </a:bodyPr>
          <a:lstStyle/>
          <a:p>
            <a:pPr algn="just"/>
            <a:r>
              <a:rPr lang="el-GR" sz="1600" b="1" dirty="0"/>
              <a:t>Το διφασικό τύλιγμα μας δίνει μόνο </a:t>
            </a:r>
            <a:r>
              <a:rPr lang="el-GR" sz="1600" b="1" dirty="0">
                <a:solidFill>
                  <a:schemeClr val="accent2"/>
                </a:solidFill>
              </a:rPr>
              <a:t>δεξιόστροφο στρεφόμενο πεδίο</a:t>
            </a:r>
            <a:r>
              <a:rPr lang="el-GR" sz="1600" b="1" dirty="0"/>
              <a:t> με τη σύγχρονη ταχύτητα </a:t>
            </a:r>
          </a:p>
          <a:p>
            <a:pPr algn="just"/>
            <a:r>
              <a:rPr lang="el-GR" sz="1600" b="1" dirty="0"/>
              <a:t>(το αριστερόστροφο πεδίο μηδενίζεται όπως και στην περίπτωση του τριφασικού κινητήρα) και κατ' επέκταση ροπή εκκίνησης διάφορη από το μηδέν. </a:t>
            </a:r>
          </a:p>
          <a:p>
            <a:pPr algn="just"/>
            <a:endParaRPr lang="el-GR" sz="1600" b="1" dirty="0"/>
          </a:p>
          <a:p>
            <a:pPr algn="just"/>
            <a:r>
              <a:rPr lang="el-GR" sz="1600" b="1" dirty="0"/>
              <a:t>Η φορά περιστροφής αλλάζει, εάν αντιστρέψουμε τα άκρα σε ένα από τα δύο τυλίγματα.</a:t>
            </a:r>
          </a:p>
          <a:p>
            <a:pPr algn="just"/>
            <a:endParaRPr lang="el-GR" sz="1600" b="1" dirty="0"/>
          </a:p>
          <a:p>
            <a:pPr algn="just"/>
            <a:r>
              <a:rPr lang="el-GR" sz="1600" b="1" dirty="0"/>
              <a:t>Στον </a:t>
            </a:r>
            <a:r>
              <a:rPr lang="el-GR" sz="1600" b="1" dirty="0">
                <a:solidFill>
                  <a:srgbClr val="990000"/>
                </a:solidFill>
              </a:rPr>
              <a:t>κινητήρα διαιρούμενης φάσης</a:t>
            </a:r>
            <a:r>
              <a:rPr lang="el-GR" sz="1600" b="1" dirty="0"/>
              <a:t>, η χρονική διαφορά φάσης μεταξύ των ρευμάτων του κύριου και του βοηθητικού τυλίγματος είναι μικρότερη από την ιδανική των 90</a:t>
            </a:r>
            <a:r>
              <a:rPr lang="el-GR" sz="1600" b="1" baseline="30000" dirty="0"/>
              <a:t>ο</a:t>
            </a:r>
            <a:r>
              <a:rPr lang="el-GR" sz="1600" b="1" dirty="0"/>
              <a:t>, αρκεί όμως για την παραγωγή μη μηδενικής ροπής εκκίνησης. </a:t>
            </a:r>
          </a:p>
        </p:txBody>
      </p:sp>
      <p:graphicFrame>
        <p:nvGraphicFramePr>
          <p:cNvPr id="37903" name="Object 12"/>
          <p:cNvGraphicFramePr>
            <a:graphicFrameLocks noGrp="1" noChangeAspect="1"/>
          </p:cNvGraphicFramePr>
          <p:nvPr/>
        </p:nvGraphicFramePr>
        <p:xfrm>
          <a:off x="457200" y="4038600"/>
          <a:ext cx="4572000" cy="2590800"/>
        </p:xfrm>
        <a:graphic>
          <a:graphicData uri="http://schemas.openxmlformats.org/presentationml/2006/ole">
            <p:oleObj spid="_x0000_s37903" name="Visio" r:id="rId3" imgW="4649953" imgH="2064966" progId="Visio.Drawing.11">
              <p:embed/>
            </p:oleObj>
          </a:graphicData>
        </a:graphic>
      </p:graphicFrame>
      <p:sp>
        <p:nvSpPr>
          <p:cNvPr id="25" name="Rectangle 10"/>
          <p:cNvSpPr>
            <a:spLocks noChangeArrowheads="1"/>
          </p:cNvSpPr>
          <p:nvPr/>
        </p:nvSpPr>
        <p:spPr bwMode="auto">
          <a:xfrm>
            <a:off x="5257800" y="3962400"/>
            <a:ext cx="3429000" cy="2585323"/>
          </a:xfrm>
          <a:prstGeom prst="rect">
            <a:avLst/>
          </a:prstGeom>
          <a:noFill/>
          <a:ln w="9525">
            <a:noFill/>
            <a:miter lim="800000"/>
            <a:headEnd/>
            <a:tailEnd/>
          </a:ln>
        </p:spPr>
        <p:txBody>
          <a:bodyPr wrap="square">
            <a:spAutoFit/>
          </a:bodyPr>
          <a:lstStyle/>
          <a:p>
            <a:pPr algn="just"/>
            <a:r>
              <a:rPr lang="el-GR" b="1" dirty="0"/>
              <a:t>Αν και οι μαγνητικοί άξονες των δύο τυλιγμάτων απέχουν κατά 90</a:t>
            </a:r>
            <a:r>
              <a:rPr lang="el-GR" b="1" baseline="30000" dirty="0"/>
              <a:t>ο</a:t>
            </a:r>
            <a:r>
              <a:rPr lang="el-GR" b="1" dirty="0"/>
              <a:t>, η αντίστοιχη χρονική φασική απόκλιση των ρευμάτων είναι μικρότερη των 90</a:t>
            </a:r>
            <a:r>
              <a:rPr lang="el-GR" b="1" baseline="30000" dirty="0"/>
              <a:t>ο</a:t>
            </a:r>
            <a:r>
              <a:rPr lang="el-GR" b="1" dirty="0"/>
              <a:t> και για το λόγο αυτό, το στρεφόμενο πεδίο του στάτη με το αντίστοιχο πεδίο του δρομέα, παράγουν μια </a:t>
            </a:r>
            <a:r>
              <a:rPr lang="el-GR" b="1" dirty="0">
                <a:solidFill>
                  <a:schemeClr val="accent2"/>
                </a:solidFill>
              </a:rPr>
              <a:t>σχετικά μέτρια ροπή εκκίνησης</a:t>
            </a:r>
            <a:r>
              <a:rPr lang="el-GR" b="1" dirty="0"/>
              <a:t>. </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4572000" cy="830997"/>
          </a:xfrm>
          <a:prstGeom prst="rect">
            <a:avLst/>
          </a:prstGeom>
        </p:spPr>
        <p:txBody>
          <a:bodyPr>
            <a:spAutoFit/>
          </a:bodyPr>
          <a:lstStyle/>
          <a:p>
            <a:r>
              <a:rPr lang="el-GR" sz="2400" b="1" u="sng" dirty="0" smtClean="0">
                <a:solidFill>
                  <a:srgbClr val="990000"/>
                </a:solidFill>
              </a:rPr>
              <a:t>Μέθοδοι εκκίνησης ασύγχρονων </a:t>
            </a:r>
            <a:r>
              <a:rPr lang="en-US" sz="2400" b="1" u="sng" dirty="0" smtClean="0">
                <a:solidFill>
                  <a:srgbClr val="990000"/>
                </a:solidFill>
              </a:rPr>
              <a:t>1</a:t>
            </a:r>
            <a:r>
              <a:rPr lang="el-GR" sz="2400" b="1" u="sng" dirty="0" smtClean="0">
                <a:solidFill>
                  <a:srgbClr val="990000"/>
                </a:solidFill>
              </a:rPr>
              <a:t>Φ κινητήρων</a:t>
            </a:r>
            <a:r>
              <a:rPr lang="en-US" sz="2400" b="1" u="sng" dirty="0" smtClean="0">
                <a:solidFill>
                  <a:srgbClr val="990000"/>
                </a:solidFill>
              </a:rPr>
              <a:t> </a:t>
            </a:r>
            <a:endParaRPr lang="en-US" sz="2400" b="1" u="sng" dirty="0">
              <a:solidFill>
                <a:srgbClr val="990000"/>
              </a:solidFill>
            </a:endParaRPr>
          </a:p>
        </p:txBody>
      </p:sp>
      <p:sp>
        <p:nvSpPr>
          <p:cNvPr id="3" name="Rectangle 9"/>
          <p:cNvSpPr>
            <a:spLocks noChangeArrowheads="1"/>
          </p:cNvSpPr>
          <p:nvPr/>
        </p:nvSpPr>
        <p:spPr bwMode="auto">
          <a:xfrm>
            <a:off x="152400" y="1218198"/>
            <a:ext cx="4297908" cy="338554"/>
          </a:xfrm>
          <a:prstGeom prst="rect">
            <a:avLst/>
          </a:prstGeom>
          <a:noFill/>
          <a:ln w="9525">
            <a:noFill/>
            <a:miter lim="800000"/>
            <a:headEnd/>
            <a:tailEnd/>
          </a:ln>
        </p:spPr>
        <p:txBody>
          <a:bodyPr wrap="none" anchor="ctr">
            <a:spAutoFit/>
          </a:bodyPr>
          <a:lstStyle/>
          <a:p>
            <a:r>
              <a:rPr lang="en-US" sz="1600" b="1" u="sng" dirty="0">
                <a:solidFill>
                  <a:srgbClr val="990000"/>
                </a:solidFill>
              </a:rPr>
              <a:t>Εκκίνηση </a:t>
            </a:r>
            <a:r>
              <a:rPr lang="el-GR" sz="1600" b="1" u="sng" dirty="0">
                <a:solidFill>
                  <a:srgbClr val="990000"/>
                </a:solidFill>
              </a:rPr>
              <a:t>1Φ ασύγχρονου κινητήρα </a:t>
            </a:r>
            <a:r>
              <a:rPr lang="en-US" sz="1600" b="1" u="sng" dirty="0" err="1">
                <a:solidFill>
                  <a:srgbClr val="990000"/>
                </a:solidFill>
              </a:rPr>
              <a:t>με</a:t>
            </a:r>
            <a:r>
              <a:rPr lang="en-US" sz="1600" b="1" u="sng" dirty="0">
                <a:solidFill>
                  <a:srgbClr val="990000"/>
                </a:solidFill>
              </a:rPr>
              <a:t> </a:t>
            </a:r>
            <a:r>
              <a:rPr lang="en-US" sz="1600" b="1" u="sng" dirty="0" err="1">
                <a:solidFill>
                  <a:srgbClr val="990000"/>
                </a:solidFill>
              </a:rPr>
              <a:t>πυκνωτή</a:t>
            </a:r>
            <a:endParaRPr lang="en-US" sz="1600" b="1" u="sng" dirty="0">
              <a:solidFill>
                <a:srgbClr val="990000"/>
              </a:solidFill>
            </a:endParaRPr>
          </a:p>
        </p:txBody>
      </p:sp>
      <p:sp>
        <p:nvSpPr>
          <p:cNvPr id="6" name="Rectangle 5"/>
          <p:cNvSpPr/>
          <p:nvPr/>
        </p:nvSpPr>
        <p:spPr>
          <a:xfrm>
            <a:off x="533400" y="1676400"/>
            <a:ext cx="6324600" cy="1754326"/>
          </a:xfrm>
          <a:prstGeom prst="rect">
            <a:avLst/>
          </a:prstGeom>
        </p:spPr>
        <p:txBody>
          <a:bodyPr wrap="square">
            <a:spAutoFit/>
          </a:bodyPr>
          <a:lstStyle/>
          <a:p>
            <a:pPr algn="just"/>
            <a:r>
              <a:rPr lang="el-GR" b="1" dirty="0" smtClean="0">
                <a:solidFill>
                  <a:srgbClr val="990000"/>
                </a:solidFill>
              </a:rPr>
              <a:t>Πυκνωτής Εκκίνησης</a:t>
            </a:r>
            <a:r>
              <a:rPr lang="el-GR" b="1" dirty="0" smtClean="0"/>
              <a:t>: </a:t>
            </a:r>
            <a:r>
              <a:rPr lang="el-GR" b="1" dirty="0" smtClean="0">
                <a:solidFill>
                  <a:schemeClr val="accent2"/>
                </a:solidFill>
              </a:rPr>
              <a:t>Η</a:t>
            </a:r>
            <a:r>
              <a:rPr lang="en-US" b="1" dirty="0" err="1" smtClean="0">
                <a:solidFill>
                  <a:schemeClr val="accent2"/>
                </a:solidFill>
              </a:rPr>
              <a:t>λεκτρολυτικ</a:t>
            </a:r>
            <a:r>
              <a:rPr lang="el-GR" b="1" dirty="0" err="1" smtClean="0">
                <a:solidFill>
                  <a:schemeClr val="accent2"/>
                </a:solidFill>
              </a:rPr>
              <a:t>ός</a:t>
            </a:r>
            <a:r>
              <a:rPr lang="en-US" b="1" dirty="0" smtClean="0">
                <a:solidFill>
                  <a:schemeClr val="accent2"/>
                </a:solidFill>
              </a:rPr>
              <a:t> </a:t>
            </a:r>
            <a:r>
              <a:rPr lang="en-US" b="1" dirty="0" err="1" smtClean="0">
                <a:solidFill>
                  <a:schemeClr val="accent2"/>
                </a:solidFill>
              </a:rPr>
              <a:t>πυκνωτή</a:t>
            </a:r>
            <a:r>
              <a:rPr lang="el-GR" b="1" dirty="0" smtClean="0">
                <a:solidFill>
                  <a:schemeClr val="accent2"/>
                </a:solidFill>
              </a:rPr>
              <a:t>ς</a:t>
            </a:r>
            <a:r>
              <a:rPr lang="en-US" b="1" dirty="0" smtClean="0"/>
              <a:t> </a:t>
            </a:r>
            <a:r>
              <a:rPr lang="el-GR" b="1" dirty="0" smtClean="0"/>
              <a:t>(</a:t>
            </a:r>
            <a:r>
              <a:rPr lang="en-US" b="1" dirty="0" err="1" smtClean="0"/>
              <a:t>κατάλληλης</a:t>
            </a:r>
            <a:r>
              <a:rPr lang="en-US" b="1" dirty="0" smtClean="0"/>
              <a:t> </a:t>
            </a:r>
            <a:r>
              <a:rPr lang="en-US" b="1" dirty="0" err="1" smtClean="0"/>
              <a:t>τιμής</a:t>
            </a:r>
            <a:r>
              <a:rPr lang="el-GR" b="1" dirty="0" smtClean="0"/>
              <a:t>),</a:t>
            </a:r>
            <a:r>
              <a:rPr lang="en-US" b="1" dirty="0" smtClean="0"/>
              <a:t> </a:t>
            </a:r>
            <a:r>
              <a:rPr lang="el-GR" b="1" dirty="0" smtClean="0"/>
              <a:t>συνδεδεμένος </a:t>
            </a:r>
            <a:r>
              <a:rPr lang="en-US" b="1" dirty="0" err="1" smtClean="0"/>
              <a:t>σε</a:t>
            </a:r>
            <a:r>
              <a:rPr lang="en-US" b="1" dirty="0" smtClean="0"/>
              <a:t> </a:t>
            </a:r>
            <a:r>
              <a:rPr lang="en-US" b="1" dirty="0" err="1" smtClean="0"/>
              <a:t>σειρά</a:t>
            </a:r>
            <a:r>
              <a:rPr lang="en-US" b="1" dirty="0" smtClean="0"/>
              <a:t> </a:t>
            </a:r>
            <a:r>
              <a:rPr lang="en-US" b="1" dirty="0" err="1" smtClean="0"/>
              <a:t>με</a:t>
            </a:r>
            <a:r>
              <a:rPr lang="en-US" b="1" dirty="0" smtClean="0"/>
              <a:t> </a:t>
            </a:r>
            <a:r>
              <a:rPr lang="en-US" b="1" dirty="0" err="1" smtClean="0"/>
              <a:t>το</a:t>
            </a:r>
            <a:r>
              <a:rPr lang="en-US" b="1" dirty="0" smtClean="0"/>
              <a:t> </a:t>
            </a:r>
            <a:r>
              <a:rPr lang="en-US" b="1" dirty="0" err="1" smtClean="0"/>
              <a:t>βοηθητικό</a:t>
            </a:r>
            <a:r>
              <a:rPr lang="en-US" b="1" dirty="0" smtClean="0"/>
              <a:t> </a:t>
            </a:r>
            <a:r>
              <a:rPr lang="en-US" b="1" dirty="0" err="1" smtClean="0"/>
              <a:t>τύλιγμα</a:t>
            </a:r>
            <a:r>
              <a:rPr lang="el-GR" b="1" dirty="0" smtClean="0"/>
              <a:t>, ο οποίος </a:t>
            </a:r>
            <a:r>
              <a:rPr lang="en-US" b="1" dirty="0" err="1" smtClean="0">
                <a:sym typeface="Symbol" pitchFamily="18" charset="2"/>
              </a:rPr>
              <a:t>αποσυνδέεται</a:t>
            </a:r>
            <a:r>
              <a:rPr lang="en-US" b="1" dirty="0" smtClean="0">
                <a:sym typeface="Symbol" pitchFamily="18" charset="2"/>
              </a:rPr>
              <a:t> </a:t>
            </a:r>
            <a:r>
              <a:rPr lang="en-US" b="1" dirty="0" err="1" smtClean="0">
                <a:sym typeface="Symbol" pitchFamily="18" charset="2"/>
              </a:rPr>
              <a:t>μαζί</a:t>
            </a:r>
            <a:r>
              <a:rPr lang="en-US" b="1" dirty="0" smtClean="0">
                <a:sym typeface="Symbol" pitchFamily="18" charset="2"/>
              </a:rPr>
              <a:t> </a:t>
            </a:r>
            <a:r>
              <a:rPr lang="en-US" b="1" dirty="0" err="1" smtClean="0">
                <a:sym typeface="Symbol" pitchFamily="18" charset="2"/>
              </a:rPr>
              <a:t>με</a:t>
            </a:r>
            <a:r>
              <a:rPr lang="en-US" b="1" dirty="0" smtClean="0">
                <a:sym typeface="Symbol" pitchFamily="18" charset="2"/>
              </a:rPr>
              <a:t> </a:t>
            </a:r>
            <a:r>
              <a:rPr lang="en-US" b="1" dirty="0" err="1" smtClean="0">
                <a:sym typeface="Symbol" pitchFamily="18" charset="2"/>
              </a:rPr>
              <a:t>το</a:t>
            </a:r>
            <a:r>
              <a:rPr lang="en-US" b="1" dirty="0" smtClean="0">
                <a:sym typeface="Symbol" pitchFamily="18" charset="2"/>
              </a:rPr>
              <a:t> </a:t>
            </a:r>
            <a:r>
              <a:rPr lang="en-US" b="1" dirty="0" err="1" smtClean="0">
                <a:sym typeface="Symbol" pitchFamily="18" charset="2"/>
              </a:rPr>
              <a:t>βοηθητικό</a:t>
            </a:r>
            <a:r>
              <a:rPr lang="en-US" b="1" dirty="0" smtClean="0">
                <a:sym typeface="Symbol" pitchFamily="18" charset="2"/>
              </a:rPr>
              <a:t> </a:t>
            </a:r>
            <a:r>
              <a:rPr lang="en-US" b="1" dirty="0" err="1" smtClean="0">
                <a:sym typeface="Symbol" pitchFamily="18" charset="2"/>
              </a:rPr>
              <a:t>τύλιγμα</a:t>
            </a:r>
            <a:r>
              <a:rPr lang="en-US" b="1" dirty="0" smtClean="0">
                <a:sym typeface="Symbol" pitchFamily="18" charset="2"/>
              </a:rPr>
              <a:t> </a:t>
            </a:r>
            <a:r>
              <a:rPr lang="en-US" b="1" dirty="0" err="1" smtClean="0">
                <a:sym typeface="Symbol" pitchFamily="18" charset="2"/>
              </a:rPr>
              <a:t>αμέσως</a:t>
            </a:r>
            <a:r>
              <a:rPr lang="en-US" b="1" dirty="0" smtClean="0">
                <a:sym typeface="Symbol" pitchFamily="18" charset="2"/>
              </a:rPr>
              <a:t> </a:t>
            </a:r>
            <a:r>
              <a:rPr lang="en-US" b="1" dirty="0" err="1" smtClean="0">
                <a:sym typeface="Symbol" pitchFamily="18" charset="2"/>
              </a:rPr>
              <a:t>μετά</a:t>
            </a:r>
            <a:r>
              <a:rPr lang="en-US" b="1" dirty="0" smtClean="0">
                <a:sym typeface="Symbol" pitchFamily="18" charset="2"/>
              </a:rPr>
              <a:t> </a:t>
            </a:r>
            <a:r>
              <a:rPr lang="en-US" b="1" dirty="0" err="1" smtClean="0">
                <a:sym typeface="Symbol" pitchFamily="18" charset="2"/>
              </a:rPr>
              <a:t>την</a:t>
            </a:r>
            <a:r>
              <a:rPr lang="en-US" b="1" dirty="0" smtClean="0">
                <a:sym typeface="Symbol" pitchFamily="18" charset="2"/>
              </a:rPr>
              <a:t> </a:t>
            </a:r>
            <a:r>
              <a:rPr lang="en-US" b="1" dirty="0" err="1" smtClean="0">
                <a:sym typeface="Symbol" pitchFamily="18" charset="2"/>
              </a:rPr>
              <a:t>εκκίνηση</a:t>
            </a:r>
            <a:r>
              <a:rPr lang="el-GR" b="1" dirty="0" smtClean="0">
                <a:sym typeface="Symbol" pitchFamily="18" charset="2"/>
              </a:rPr>
              <a:t>.</a:t>
            </a:r>
            <a:r>
              <a:rPr lang="el-GR" b="1" dirty="0" smtClean="0"/>
              <a:t> </a:t>
            </a:r>
          </a:p>
          <a:p>
            <a:pPr algn="just"/>
            <a:r>
              <a:rPr lang="el-GR" b="1" dirty="0" smtClean="0"/>
              <a:t>Με τον πυκνωτή </a:t>
            </a:r>
            <a:r>
              <a:rPr lang="en-US" b="1" dirty="0" err="1" smtClean="0"/>
              <a:t>επιτυγχάνεται</a:t>
            </a:r>
            <a:r>
              <a:rPr lang="el-GR" b="1" dirty="0" smtClean="0"/>
              <a:t>,</a:t>
            </a:r>
            <a:r>
              <a:rPr lang="en-US" b="1" dirty="0" smtClean="0"/>
              <a:t> </a:t>
            </a:r>
            <a:r>
              <a:rPr lang="el-GR" b="1" dirty="0" smtClean="0"/>
              <a:t>η</a:t>
            </a:r>
            <a:r>
              <a:rPr lang="en-US" b="1" dirty="0" smtClean="0"/>
              <a:t> </a:t>
            </a:r>
            <a:r>
              <a:rPr lang="en-US" b="1" dirty="0" err="1" smtClean="0"/>
              <a:t>φασική</a:t>
            </a:r>
            <a:r>
              <a:rPr lang="en-US" b="1" dirty="0" smtClean="0"/>
              <a:t> </a:t>
            </a:r>
            <a:r>
              <a:rPr lang="en-US" b="1" dirty="0" err="1" smtClean="0"/>
              <a:t>απόκλιση</a:t>
            </a:r>
            <a:r>
              <a:rPr lang="en-US" b="1" dirty="0" smtClean="0"/>
              <a:t> </a:t>
            </a:r>
            <a:r>
              <a:rPr lang="en-US" b="1" dirty="0" err="1" smtClean="0"/>
              <a:t>των</a:t>
            </a:r>
            <a:r>
              <a:rPr lang="en-US" b="1" dirty="0" smtClean="0"/>
              <a:t> 90</a:t>
            </a:r>
            <a:r>
              <a:rPr lang="en-US" b="1" dirty="0" smtClean="0">
                <a:sym typeface="Symbol" pitchFamily="18" charset="2"/>
              </a:rPr>
              <a:t></a:t>
            </a:r>
            <a:r>
              <a:rPr lang="en-US" b="1" dirty="0" smtClean="0"/>
              <a:t>, </a:t>
            </a:r>
            <a:r>
              <a:rPr lang="en-US" b="1" dirty="0" err="1" smtClean="0"/>
              <a:t>μεταξύ</a:t>
            </a:r>
            <a:r>
              <a:rPr lang="en-US" b="1" dirty="0" smtClean="0"/>
              <a:t> </a:t>
            </a:r>
            <a:r>
              <a:rPr lang="en-US" b="1" dirty="0" err="1" smtClean="0"/>
              <a:t>των</a:t>
            </a:r>
            <a:r>
              <a:rPr lang="en-US" b="1" dirty="0" smtClean="0"/>
              <a:t> </a:t>
            </a:r>
            <a:r>
              <a:rPr lang="en-US" b="1" dirty="0" err="1" smtClean="0"/>
              <a:t>ρευμάτων</a:t>
            </a:r>
            <a:r>
              <a:rPr lang="en-US" b="1" dirty="0" smtClean="0"/>
              <a:t> του </a:t>
            </a:r>
            <a:r>
              <a:rPr lang="en-US" b="1" dirty="0" err="1" smtClean="0"/>
              <a:t>κύριου</a:t>
            </a:r>
            <a:r>
              <a:rPr lang="en-US" b="1" dirty="0" smtClean="0"/>
              <a:t> </a:t>
            </a:r>
            <a:r>
              <a:rPr lang="en-US" b="1" dirty="0" err="1" smtClean="0"/>
              <a:t>και</a:t>
            </a:r>
            <a:r>
              <a:rPr lang="en-US" b="1" dirty="0" smtClean="0"/>
              <a:t> </a:t>
            </a:r>
            <a:r>
              <a:rPr lang="en-US" b="1" dirty="0" err="1" smtClean="0"/>
              <a:t>βοηθητικού</a:t>
            </a:r>
            <a:r>
              <a:rPr lang="en-US" b="1" dirty="0" smtClean="0"/>
              <a:t> </a:t>
            </a:r>
            <a:r>
              <a:rPr lang="en-US" b="1" dirty="0" err="1" smtClean="0"/>
              <a:t>τυλίγματος</a:t>
            </a:r>
            <a:r>
              <a:rPr lang="el-GR" b="1" dirty="0" smtClean="0"/>
              <a:t>.</a:t>
            </a:r>
            <a:endParaRPr lang="el-GR" b="1" dirty="0"/>
          </a:p>
        </p:txBody>
      </p:sp>
      <p:graphicFrame>
        <p:nvGraphicFramePr>
          <p:cNvPr id="38914" name="Object 4"/>
          <p:cNvGraphicFramePr>
            <a:graphicFrameLocks noChangeAspect="1"/>
          </p:cNvGraphicFramePr>
          <p:nvPr/>
        </p:nvGraphicFramePr>
        <p:xfrm>
          <a:off x="381000" y="3657600"/>
          <a:ext cx="5400675" cy="1758950"/>
        </p:xfrm>
        <a:graphic>
          <a:graphicData uri="http://schemas.openxmlformats.org/presentationml/2006/ole">
            <p:oleObj spid="_x0000_s38914" name="Visio" r:id="rId3" imgW="4545296" imgH="1481036" progId="Visio.Drawing.11">
              <p:embed/>
            </p:oleObj>
          </a:graphicData>
        </a:graphic>
      </p:graphicFrame>
      <p:sp>
        <p:nvSpPr>
          <p:cNvPr id="8" name="Rectangle 11"/>
          <p:cNvSpPr>
            <a:spLocks noChangeArrowheads="1"/>
          </p:cNvSpPr>
          <p:nvPr/>
        </p:nvSpPr>
        <p:spPr bwMode="auto">
          <a:xfrm>
            <a:off x="6096000" y="3545109"/>
            <a:ext cx="2819400" cy="3323987"/>
          </a:xfrm>
          <a:prstGeom prst="rect">
            <a:avLst/>
          </a:prstGeom>
          <a:noFill/>
          <a:ln w="9525">
            <a:noFill/>
            <a:miter lim="800000"/>
            <a:headEnd/>
            <a:tailEnd/>
          </a:ln>
        </p:spPr>
        <p:txBody>
          <a:bodyPr wrap="square" anchor="ctr">
            <a:spAutoFit/>
          </a:bodyPr>
          <a:lstStyle/>
          <a:p>
            <a:pPr algn="just">
              <a:buFont typeface="Wingdings" pitchFamily="2" charset="2"/>
              <a:buChar char="ü"/>
            </a:pPr>
            <a:r>
              <a:rPr lang="en-US" b="0" dirty="0"/>
              <a:t>  </a:t>
            </a:r>
            <a:r>
              <a:rPr lang="en-US" sz="1200" b="1" dirty="0" err="1"/>
              <a:t>Οι</a:t>
            </a:r>
            <a:r>
              <a:rPr lang="en-US" sz="1200" b="1" dirty="0"/>
              <a:t> εξισώσεις </a:t>
            </a:r>
            <a:r>
              <a:rPr lang="en-US" sz="1200" b="1" dirty="0" err="1"/>
              <a:t>μόνιμης</a:t>
            </a:r>
            <a:r>
              <a:rPr lang="en-US" sz="1200" b="1" dirty="0"/>
              <a:t> </a:t>
            </a:r>
            <a:r>
              <a:rPr lang="en-US" sz="1200" b="1" dirty="0" err="1"/>
              <a:t>κατάστασης</a:t>
            </a:r>
            <a:r>
              <a:rPr lang="en-US" sz="1200" b="1" dirty="0"/>
              <a:t>, </a:t>
            </a:r>
            <a:r>
              <a:rPr lang="en-US" sz="1200" b="1" dirty="0" err="1"/>
              <a:t>για</a:t>
            </a:r>
            <a:r>
              <a:rPr lang="en-US" sz="1200" b="1" dirty="0"/>
              <a:t> </a:t>
            </a:r>
            <a:r>
              <a:rPr lang="en-US" sz="1200" b="1" dirty="0" err="1"/>
              <a:t>τον</a:t>
            </a:r>
            <a:r>
              <a:rPr lang="en-US" sz="1200" b="1" dirty="0"/>
              <a:t> </a:t>
            </a:r>
            <a:r>
              <a:rPr lang="en-US" sz="1200" b="1" dirty="0" err="1"/>
              <a:t>υπολογισμό</a:t>
            </a:r>
            <a:r>
              <a:rPr lang="en-US" sz="1200" b="1" dirty="0"/>
              <a:t> </a:t>
            </a:r>
            <a:r>
              <a:rPr lang="en-US" sz="1200" b="1" dirty="0" err="1"/>
              <a:t>των</a:t>
            </a:r>
            <a:r>
              <a:rPr lang="en-US" sz="1200" b="1" dirty="0"/>
              <a:t> </a:t>
            </a:r>
            <a:r>
              <a:rPr lang="en-US" sz="1200" b="1" dirty="0" err="1"/>
              <a:t>διαφόρων</a:t>
            </a:r>
            <a:r>
              <a:rPr lang="en-US" sz="1200" b="1" dirty="0"/>
              <a:t> </a:t>
            </a:r>
            <a:r>
              <a:rPr lang="en-US" sz="1200" b="1" dirty="0" err="1"/>
              <a:t>μεγεθών</a:t>
            </a:r>
            <a:r>
              <a:rPr lang="en-US" sz="1200" b="1" dirty="0"/>
              <a:t> (</a:t>
            </a:r>
            <a:r>
              <a:rPr lang="en-US" sz="1200" b="1" dirty="0" err="1"/>
              <a:t>ρεύματα</a:t>
            </a:r>
            <a:r>
              <a:rPr lang="en-US" sz="1200" b="1" dirty="0"/>
              <a:t>, </a:t>
            </a:r>
            <a:r>
              <a:rPr lang="en-US" sz="1200" b="1" dirty="0" err="1"/>
              <a:t>ροπές</a:t>
            </a:r>
            <a:r>
              <a:rPr lang="en-US" sz="1200" b="1" dirty="0"/>
              <a:t>), </a:t>
            </a:r>
            <a:r>
              <a:rPr lang="en-US" sz="1200" b="1" dirty="0" err="1" smtClean="0"/>
              <a:t>όσο</a:t>
            </a:r>
            <a:r>
              <a:rPr lang="en-US" sz="1200" b="1" dirty="0" smtClean="0"/>
              <a:t> </a:t>
            </a:r>
            <a:r>
              <a:rPr lang="en-US" sz="1200" b="1" dirty="0" err="1" smtClean="0"/>
              <a:t>το</a:t>
            </a:r>
            <a:r>
              <a:rPr lang="en-US" sz="1200" b="1" dirty="0" smtClean="0"/>
              <a:t> </a:t>
            </a:r>
            <a:r>
              <a:rPr lang="en-US" sz="1200" b="1" dirty="0" err="1" smtClean="0"/>
              <a:t>βοηθητικό</a:t>
            </a:r>
            <a:r>
              <a:rPr lang="en-US" sz="1200" b="1" dirty="0" smtClean="0"/>
              <a:t> </a:t>
            </a:r>
            <a:r>
              <a:rPr lang="en-US" sz="1200" b="1" dirty="0" err="1" smtClean="0"/>
              <a:t>τύλιγμα</a:t>
            </a:r>
            <a:r>
              <a:rPr lang="en-US" sz="1200" b="1" dirty="0" smtClean="0"/>
              <a:t> </a:t>
            </a:r>
            <a:r>
              <a:rPr lang="en-US" sz="1200" b="1" dirty="0" err="1" smtClean="0"/>
              <a:t>τίθεται</a:t>
            </a:r>
            <a:r>
              <a:rPr lang="en-US" sz="1200" b="1" dirty="0" smtClean="0"/>
              <a:t> </a:t>
            </a:r>
            <a:r>
              <a:rPr lang="en-US" sz="1200" b="1" dirty="0" err="1" smtClean="0"/>
              <a:t>εκτός</a:t>
            </a:r>
            <a:r>
              <a:rPr lang="en-US" sz="1200" b="1" dirty="0" smtClean="0"/>
              <a:t> </a:t>
            </a:r>
            <a:r>
              <a:rPr lang="en-US" sz="1200" b="1" dirty="0" err="1" smtClean="0"/>
              <a:t>μετά</a:t>
            </a:r>
            <a:r>
              <a:rPr lang="en-US" sz="1200" b="1" dirty="0" smtClean="0"/>
              <a:t> </a:t>
            </a:r>
            <a:r>
              <a:rPr lang="en-US" sz="1200" b="1" dirty="0" err="1" smtClean="0"/>
              <a:t>την</a:t>
            </a:r>
            <a:r>
              <a:rPr lang="en-US" sz="1200" b="1" dirty="0" smtClean="0"/>
              <a:t> </a:t>
            </a:r>
            <a:r>
              <a:rPr lang="en-US" sz="1200" b="1" dirty="0" err="1" smtClean="0"/>
              <a:t>εκκίνηση</a:t>
            </a:r>
            <a:r>
              <a:rPr lang="el-GR" sz="1200" b="1" dirty="0" smtClean="0"/>
              <a:t>, είναι αυτές που ισχύουν για τον 1φ κινητήρα.</a:t>
            </a:r>
            <a:endParaRPr lang="en-US" sz="1200" b="1" dirty="0"/>
          </a:p>
          <a:p>
            <a:pPr algn="just">
              <a:buFont typeface="Wingdings" pitchFamily="2" charset="2"/>
              <a:buNone/>
            </a:pPr>
            <a:r>
              <a:rPr lang="en-US" sz="1200" b="1" dirty="0"/>
              <a:t>     </a:t>
            </a:r>
            <a:endParaRPr lang="el-GR" sz="1200" b="1" dirty="0"/>
          </a:p>
          <a:p>
            <a:pPr algn="just">
              <a:buFont typeface="Wingdings" pitchFamily="2" charset="2"/>
              <a:buChar char="ü"/>
            </a:pPr>
            <a:r>
              <a:rPr lang="en-US" sz="1200" b="1" dirty="0"/>
              <a:t>   </a:t>
            </a:r>
            <a:r>
              <a:rPr lang="el-GR" sz="1200" b="1" dirty="0"/>
              <a:t>Η </a:t>
            </a:r>
            <a:r>
              <a:rPr lang="el-GR" sz="1200" b="1" dirty="0">
                <a:solidFill>
                  <a:srgbClr val="FF0000"/>
                </a:solidFill>
              </a:rPr>
              <a:t>ροπή εκκίνησης</a:t>
            </a:r>
            <a:r>
              <a:rPr lang="el-GR" sz="1200" b="1" dirty="0"/>
              <a:t>, είναι ανάλογη της χωρητικότητας του πυκνωτή</a:t>
            </a:r>
            <a:r>
              <a:rPr lang="el-GR" sz="1200" b="1" dirty="0" smtClean="0"/>
              <a:t>.</a:t>
            </a:r>
          </a:p>
          <a:p>
            <a:pPr algn="just"/>
            <a:endParaRPr lang="en-US" sz="1200" b="1" dirty="0"/>
          </a:p>
          <a:p>
            <a:pPr algn="just">
              <a:buFont typeface="Wingdings" pitchFamily="2" charset="2"/>
              <a:buChar char="ü"/>
            </a:pPr>
            <a:r>
              <a:rPr lang="en-US" sz="1200" b="1" dirty="0"/>
              <a:t>   </a:t>
            </a:r>
            <a:r>
              <a:rPr lang="en-US" sz="1200" b="1" dirty="0" err="1"/>
              <a:t>Για</a:t>
            </a:r>
            <a:r>
              <a:rPr lang="en-US" sz="1200" b="1" dirty="0"/>
              <a:t> </a:t>
            </a:r>
            <a:r>
              <a:rPr lang="en-US" sz="1200" b="1" dirty="0" err="1"/>
              <a:t>τον</a:t>
            </a:r>
            <a:r>
              <a:rPr lang="en-US" sz="1200" b="1" dirty="0"/>
              <a:t> </a:t>
            </a:r>
            <a:r>
              <a:rPr lang="en-US" sz="1200" b="1" dirty="0" err="1"/>
              <a:t>υπολογισμό</a:t>
            </a:r>
            <a:r>
              <a:rPr lang="en-US" sz="1200" b="1" dirty="0"/>
              <a:t> </a:t>
            </a:r>
            <a:r>
              <a:rPr lang="en-US" sz="1200" b="1" dirty="0" err="1"/>
              <a:t>της</a:t>
            </a:r>
            <a:r>
              <a:rPr lang="en-US" sz="1200" b="1" dirty="0"/>
              <a:t> </a:t>
            </a:r>
            <a:r>
              <a:rPr lang="en-US" sz="1200" b="1" dirty="0" err="1"/>
              <a:t>απαιτούμενης</a:t>
            </a:r>
            <a:r>
              <a:rPr lang="en-US" sz="1200" b="1" dirty="0"/>
              <a:t> </a:t>
            </a:r>
            <a:r>
              <a:rPr lang="en-US" sz="1200" b="1" dirty="0" err="1">
                <a:solidFill>
                  <a:srgbClr val="FF0000"/>
                </a:solidFill>
              </a:rPr>
              <a:t>τιμής</a:t>
            </a:r>
            <a:r>
              <a:rPr lang="en-US" sz="1200" b="1" dirty="0">
                <a:solidFill>
                  <a:srgbClr val="FF0000"/>
                </a:solidFill>
              </a:rPr>
              <a:t> </a:t>
            </a:r>
            <a:r>
              <a:rPr lang="en-US" sz="1200" b="1" dirty="0" err="1">
                <a:solidFill>
                  <a:srgbClr val="FF0000"/>
                </a:solidFill>
              </a:rPr>
              <a:t>της</a:t>
            </a:r>
            <a:r>
              <a:rPr lang="en-US" sz="1200" b="1" dirty="0">
                <a:solidFill>
                  <a:srgbClr val="FF0000"/>
                </a:solidFill>
              </a:rPr>
              <a:t> </a:t>
            </a:r>
            <a:r>
              <a:rPr lang="en-US" sz="1200" b="1" dirty="0" err="1">
                <a:solidFill>
                  <a:srgbClr val="FF0000"/>
                </a:solidFill>
              </a:rPr>
              <a:t>χωρητικότητας</a:t>
            </a:r>
            <a:r>
              <a:rPr lang="en-US" sz="1200" b="1" dirty="0"/>
              <a:t>, </a:t>
            </a:r>
            <a:r>
              <a:rPr lang="en-US" sz="1200" b="1" dirty="0" err="1"/>
              <a:t>έτσι</a:t>
            </a:r>
            <a:r>
              <a:rPr lang="en-US" sz="1200" b="1" dirty="0"/>
              <a:t> </a:t>
            </a:r>
            <a:r>
              <a:rPr lang="en-US" sz="1200" b="1" dirty="0" err="1"/>
              <a:t>ώστε</a:t>
            </a:r>
            <a:r>
              <a:rPr lang="en-US" sz="1200" b="1" dirty="0"/>
              <a:t> η </a:t>
            </a:r>
            <a:r>
              <a:rPr lang="en-US" sz="1200" b="1" dirty="0" err="1"/>
              <a:t>γωνία</a:t>
            </a:r>
            <a:r>
              <a:rPr lang="en-US" sz="1200" b="1" dirty="0"/>
              <a:t> </a:t>
            </a:r>
            <a:r>
              <a:rPr lang="en-US" sz="1200" b="1" dirty="0" err="1"/>
              <a:t>των</a:t>
            </a:r>
            <a:r>
              <a:rPr lang="en-US" sz="1200" b="1" dirty="0"/>
              <a:t> </a:t>
            </a:r>
            <a:r>
              <a:rPr lang="en-US" sz="1200" b="1" dirty="0" err="1" smtClean="0"/>
              <a:t>ρευμάτων</a:t>
            </a:r>
            <a:r>
              <a:rPr lang="en-US" sz="1200" b="1" dirty="0" smtClean="0"/>
              <a:t> </a:t>
            </a:r>
            <a:r>
              <a:rPr lang="en-US" sz="1200" b="1" dirty="0" err="1" smtClean="0"/>
              <a:t>κατά</a:t>
            </a:r>
            <a:r>
              <a:rPr lang="en-US" sz="1200" b="1" dirty="0" smtClean="0"/>
              <a:t> </a:t>
            </a:r>
            <a:r>
              <a:rPr lang="en-US" sz="1200" b="1" dirty="0" err="1" smtClean="0"/>
              <a:t>την</a:t>
            </a:r>
            <a:r>
              <a:rPr lang="en-US" sz="1200" b="1" dirty="0" smtClean="0"/>
              <a:t> </a:t>
            </a:r>
            <a:r>
              <a:rPr lang="en-US" sz="1200" b="1" dirty="0" err="1" smtClean="0"/>
              <a:t>εκκίνηση</a:t>
            </a:r>
            <a:r>
              <a:rPr lang="en-US" sz="1200" b="1" dirty="0" smtClean="0"/>
              <a:t> </a:t>
            </a:r>
            <a:r>
              <a:rPr lang="en-US" sz="1200" b="1" dirty="0" err="1" smtClean="0"/>
              <a:t>να</a:t>
            </a:r>
            <a:r>
              <a:rPr lang="en-US" sz="1200" b="1" dirty="0" smtClean="0"/>
              <a:t> </a:t>
            </a:r>
            <a:r>
              <a:rPr lang="en-US" sz="1200" b="1" dirty="0" err="1" smtClean="0"/>
              <a:t>είναι</a:t>
            </a:r>
            <a:r>
              <a:rPr lang="en-US" sz="1200" b="1" dirty="0" smtClean="0"/>
              <a:t> 90</a:t>
            </a:r>
            <a:r>
              <a:rPr lang="en-US" sz="1200" b="1" dirty="0" smtClean="0">
                <a:sym typeface="Symbol" pitchFamily="18" charset="2"/>
              </a:rPr>
              <a:t></a:t>
            </a:r>
            <a:r>
              <a:rPr lang="en-US" sz="1200" b="1" dirty="0" smtClean="0"/>
              <a:t>, </a:t>
            </a:r>
            <a:r>
              <a:rPr lang="en-US" sz="1200" b="1" dirty="0" err="1" smtClean="0"/>
              <a:t>είναι</a:t>
            </a:r>
            <a:r>
              <a:rPr lang="en-US" sz="1200" b="1" dirty="0" smtClean="0"/>
              <a:t> </a:t>
            </a:r>
            <a:r>
              <a:rPr lang="en-US" sz="1200" b="1" dirty="0" err="1" smtClean="0"/>
              <a:t>απαραίτητη</a:t>
            </a:r>
            <a:r>
              <a:rPr lang="en-US" sz="1200" b="1" dirty="0" smtClean="0"/>
              <a:t> η </a:t>
            </a:r>
            <a:r>
              <a:rPr lang="en-US" sz="1200" b="1" dirty="0" err="1" smtClean="0"/>
              <a:t>γνώση</a:t>
            </a:r>
            <a:r>
              <a:rPr lang="en-US" sz="1200" b="1" dirty="0" smtClean="0"/>
              <a:t> </a:t>
            </a:r>
            <a:r>
              <a:rPr lang="en-US" sz="1200" b="1" dirty="0" err="1" smtClean="0"/>
              <a:t>της</a:t>
            </a:r>
            <a:r>
              <a:rPr lang="en-US" sz="1200" b="1" dirty="0" smtClean="0"/>
              <a:t> </a:t>
            </a:r>
            <a:r>
              <a:rPr lang="en-US" sz="1200" b="1" dirty="0" err="1" smtClean="0"/>
              <a:t>σύνθετης</a:t>
            </a:r>
            <a:r>
              <a:rPr lang="en-US" sz="1200" b="1" dirty="0" smtClean="0"/>
              <a:t> </a:t>
            </a:r>
            <a:r>
              <a:rPr lang="en-US" sz="1200" b="1" dirty="0" err="1" smtClean="0"/>
              <a:t>αντίστασης</a:t>
            </a:r>
            <a:r>
              <a:rPr lang="en-US" sz="1200" b="1" dirty="0" smtClean="0"/>
              <a:t> </a:t>
            </a:r>
            <a:r>
              <a:rPr lang="en-US" sz="1200" b="1" dirty="0" err="1" smtClean="0"/>
              <a:t>των</a:t>
            </a:r>
            <a:r>
              <a:rPr lang="en-US" sz="1200" b="1" dirty="0" smtClean="0"/>
              <a:t> </a:t>
            </a:r>
            <a:r>
              <a:rPr lang="en-US" sz="1200" b="1" dirty="0" err="1" smtClean="0"/>
              <a:t>δύο</a:t>
            </a:r>
            <a:r>
              <a:rPr lang="en-US" sz="1200" b="1" dirty="0" smtClean="0"/>
              <a:t> </a:t>
            </a:r>
            <a:r>
              <a:rPr lang="en-US" sz="1200" b="1" dirty="0" err="1" smtClean="0"/>
              <a:t>τυλιγμάτων</a:t>
            </a:r>
            <a:r>
              <a:rPr lang="en-US" sz="1200" b="1" dirty="0" smtClean="0"/>
              <a:t>.</a:t>
            </a:r>
            <a:endParaRPr lang="en-US" sz="1200" b="1" dirty="0"/>
          </a:p>
          <a:p>
            <a:pPr algn="just">
              <a:buFont typeface="Wingdings" pitchFamily="2" charset="2"/>
              <a:buNone/>
            </a:pPr>
            <a:r>
              <a:rPr lang="en-US" sz="1200" b="1" dirty="0"/>
              <a:t>      </a:t>
            </a:r>
            <a:endParaRPr lang="en-US" sz="1200" b="1" dirty="0">
              <a:sym typeface="Symbol" pitchFamily="18" charset="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8600"/>
            <a:ext cx="4572000" cy="646331"/>
          </a:xfrm>
          <a:prstGeom prst="rect">
            <a:avLst/>
          </a:prstGeom>
        </p:spPr>
        <p:txBody>
          <a:bodyPr>
            <a:spAutoFit/>
          </a:bodyPr>
          <a:lstStyle/>
          <a:p>
            <a:r>
              <a:rPr lang="el-GR" b="1" u="sng" dirty="0" smtClean="0">
                <a:solidFill>
                  <a:srgbClr val="990000"/>
                </a:solidFill>
              </a:rPr>
              <a:t>Μέθοδοι εκκίνησης ασύγχρονων </a:t>
            </a:r>
            <a:r>
              <a:rPr lang="en-US" b="1" u="sng" dirty="0" smtClean="0">
                <a:solidFill>
                  <a:srgbClr val="990000"/>
                </a:solidFill>
              </a:rPr>
              <a:t>1</a:t>
            </a:r>
            <a:r>
              <a:rPr lang="el-GR" b="1" u="sng" dirty="0" smtClean="0">
                <a:solidFill>
                  <a:srgbClr val="990000"/>
                </a:solidFill>
              </a:rPr>
              <a:t>Φ κινητήρων</a:t>
            </a:r>
            <a:r>
              <a:rPr lang="en-US" b="1" u="sng" dirty="0" smtClean="0">
                <a:solidFill>
                  <a:srgbClr val="990000"/>
                </a:solidFill>
              </a:rPr>
              <a:t> </a:t>
            </a:r>
            <a:endParaRPr lang="en-US" b="1" u="sng" dirty="0">
              <a:solidFill>
                <a:srgbClr val="990000"/>
              </a:solidFill>
            </a:endParaRPr>
          </a:p>
        </p:txBody>
      </p:sp>
      <p:sp>
        <p:nvSpPr>
          <p:cNvPr id="3" name="Rectangle 9"/>
          <p:cNvSpPr>
            <a:spLocks noChangeArrowheads="1"/>
          </p:cNvSpPr>
          <p:nvPr/>
        </p:nvSpPr>
        <p:spPr bwMode="auto">
          <a:xfrm>
            <a:off x="152400" y="1218198"/>
            <a:ext cx="4297908" cy="338554"/>
          </a:xfrm>
          <a:prstGeom prst="rect">
            <a:avLst/>
          </a:prstGeom>
          <a:noFill/>
          <a:ln w="9525">
            <a:noFill/>
            <a:miter lim="800000"/>
            <a:headEnd/>
            <a:tailEnd/>
          </a:ln>
        </p:spPr>
        <p:txBody>
          <a:bodyPr wrap="none" anchor="ctr">
            <a:spAutoFit/>
          </a:bodyPr>
          <a:lstStyle/>
          <a:p>
            <a:r>
              <a:rPr lang="en-US" sz="1600" b="1" u="sng" dirty="0">
                <a:solidFill>
                  <a:srgbClr val="990000"/>
                </a:solidFill>
              </a:rPr>
              <a:t>Εκκίνηση </a:t>
            </a:r>
            <a:r>
              <a:rPr lang="el-GR" sz="1600" b="1" u="sng" dirty="0">
                <a:solidFill>
                  <a:srgbClr val="990000"/>
                </a:solidFill>
              </a:rPr>
              <a:t>1Φ ασύγχρονου κινητήρα </a:t>
            </a:r>
            <a:r>
              <a:rPr lang="en-US" sz="1600" b="1" u="sng" dirty="0" err="1">
                <a:solidFill>
                  <a:srgbClr val="990000"/>
                </a:solidFill>
              </a:rPr>
              <a:t>με</a:t>
            </a:r>
            <a:r>
              <a:rPr lang="en-US" sz="1600" b="1" u="sng" dirty="0">
                <a:solidFill>
                  <a:srgbClr val="990000"/>
                </a:solidFill>
              </a:rPr>
              <a:t> </a:t>
            </a:r>
            <a:r>
              <a:rPr lang="en-US" sz="1600" b="1" u="sng" dirty="0" err="1">
                <a:solidFill>
                  <a:srgbClr val="990000"/>
                </a:solidFill>
              </a:rPr>
              <a:t>πυκνωτή</a:t>
            </a:r>
            <a:endParaRPr lang="en-US" sz="1600" b="1" u="sng" dirty="0">
              <a:solidFill>
                <a:srgbClr val="990000"/>
              </a:solidFill>
            </a:endParaRPr>
          </a:p>
        </p:txBody>
      </p:sp>
      <p:sp>
        <p:nvSpPr>
          <p:cNvPr id="4" name="Rectangle 13"/>
          <p:cNvSpPr>
            <a:spLocks noChangeArrowheads="1"/>
          </p:cNvSpPr>
          <p:nvPr/>
        </p:nvSpPr>
        <p:spPr bwMode="auto">
          <a:xfrm>
            <a:off x="395288" y="1905000"/>
            <a:ext cx="4392612" cy="1477328"/>
          </a:xfrm>
          <a:prstGeom prst="rect">
            <a:avLst/>
          </a:prstGeom>
          <a:noFill/>
          <a:ln w="9525">
            <a:noFill/>
            <a:miter lim="800000"/>
            <a:headEnd/>
            <a:tailEnd/>
          </a:ln>
        </p:spPr>
        <p:txBody>
          <a:bodyPr wrap="square">
            <a:spAutoFit/>
          </a:bodyPr>
          <a:lstStyle/>
          <a:p>
            <a:pPr algn="just"/>
            <a:r>
              <a:rPr lang="en-US" b="0" dirty="0">
                <a:sym typeface="Symbol" pitchFamily="18" charset="2"/>
              </a:rPr>
              <a:t>Η </a:t>
            </a:r>
            <a:r>
              <a:rPr lang="en-US" dirty="0" err="1">
                <a:sym typeface="Symbol" pitchFamily="18" charset="2"/>
              </a:rPr>
              <a:t>χαρακτηριστική</a:t>
            </a:r>
            <a:r>
              <a:rPr lang="en-US" b="0" dirty="0">
                <a:sym typeface="Symbol" pitchFamily="18" charset="2"/>
              </a:rPr>
              <a:t> </a:t>
            </a:r>
            <a:r>
              <a:rPr lang="el-GR" sz="1600" i="1" dirty="0">
                <a:solidFill>
                  <a:schemeClr val="accent2"/>
                </a:solidFill>
                <a:latin typeface="Times New Roman" pitchFamily="18" charset="0"/>
                <a:cs typeface="Times New Roman" pitchFamily="18" charset="0"/>
                <a:sym typeface="Symbol" pitchFamily="18" charset="2"/>
              </a:rPr>
              <a:t>Τ</a:t>
            </a:r>
            <a:r>
              <a:rPr lang="en-US" sz="1600" i="1" baseline="-25000" dirty="0" err="1">
                <a:solidFill>
                  <a:schemeClr val="accent2"/>
                </a:solidFill>
                <a:latin typeface="Times New Roman" pitchFamily="18" charset="0"/>
                <a:cs typeface="Times New Roman" pitchFamily="18" charset="0"/>
                <a:sym typeface="Symbol" pitchFamily="18" charset="2"/>
              </a:rPr>
              <a:t>int</a:t>
            </a:r>
            <a:r>
              <a:rPr lang="en-US" sz="1600" i="1" dirty="0">
                <a:solidFill>
                  <a:schemeClr val="accent2"/>
                </a:solidFill>
                <a:latin typeface="Times New Roman" pitchFamily="18" charset="0"/>
                <a:cs typeface="Times New Roman" pitchFamily="18" charset="0"/>
                <a:sym typeface="Symbol" pitchFamily="18" charset="2"/>
              </a:rPr>
              <a:t> = f (n),</a:t>
            </a:r>
            <a:r>
              <a:rPr lang="en-US" b="0" dirty="0">
                <a:sym typeface="Symbol" pitchFamily="18" charset="2"/>
              </a:rPr>
              <a:t> </a:t>
            </a:r>
            <a:r>
              <a:rPr lang="en-US" dirty="0" err="1">
                <a:sym typeface="Symbol" pitchFamily="18" charset="2"/>
              </a:rPr>
              <a:t>συναρτήσει</a:t>
            </a:r>
            <a:r>
              <a:rPr lang="en-US" dirty="0">
                <a:sym typeface="Symbol" pitchFamily="18" charset="2"/>
              </a:rPr>
              <a:t> </a:t>
            </a:r>
            <a:r>
              <a:rPr lang="en-US" dirty="0" err="1">
                <a:sym typeface="Symbol" pitchFamily="18" charset="2"/>
              </a:rPr>
              <a:t>της</a:t>
            </a:r>
            <a:r>
              <a:rPr lang="en-US" dirty="0">
                <a:sym typeface="Symbol" pitchFamily="18" charset="2"/>
              </a:rPr>
              <a:t> </a:t>
            </a:r>
            <a:r>
              <a:rPr lang="en-US" dirty="0" err="1">
                <a:sym typeface="Symbol" pitchFamily="18" charset="2"/>
              </a:rPr>
              <a:t>προστιθέμενης</a:t>
            </a:r>
            <a:r>
              <a:rPr lang="en-US" dirty="0">
                <a:sym typeface="Symbol" pitchFamily="18" charset="2"/>
              </a:rPr>
              <a:t> </a:t>
            </a:r>
            <a:r>
              <a:rPr lang="en-US" dirty="0" err="1">
                <a:sym typeface="Symbol" pitchFamily="18" charset="2"/>
              </a:rPr>
              <a:t>χωρητικότητας</a:t>
            </a:r>
            <a:r>
              <a:rPr lang="en-US" dirty="0">
                <a:sym typeface="Symbol" pitchFamily="18" charset="2"/>
              </a:rPr>
              <a:t>. </a:t>
            </a:r>
          </a:p>
          <a:p>
            <a:pPr algn="just"/>
            <a:endParaRPr lang="en-US" dirty="0">
              <a:sym typeface="Symbol" pitchFamily="18" charset="2"/>
            </a:endParaRPr>
          </a:p>
          <a:p>
            <a:pPr algn="just"/>
            <a:r>
              <a:rPr lang="el-GR" b="0" dirty="0">
                <a:sym typeface="Symbol" pitchFamily="18" charset="2"/>
              </a:rPr>
              <a:t>Είναι εμφανής, </a:t>
            </a:r>
            <a:r>
              <a:rPr lang="el-GR" dirty="0">
                <a:sym typeface="Symbol" pitchFamily="18" charset="2"/>
              </a:rPr>
              <a:t>η βελτίωση</a:t>
            </a:r>
            <a:r>
              <a:rPr lang="el-GR" b="0" dirty="0">
                <a:sym typeface="Symbol" pitchFamily="18" charset="2"/>
              </a:rPr>
              <a:t> της παραγόμενης εσωτερικής  ροπής κατά την εκκίνηση.</a:t>
            </a:r>
            <a:endParaRPr lang="en-US" b="0" dirty="0">
              <a:sym typeface="Symbol" pitchFamily="18" charset="2"/>
            </a:endParaRPr>
          </a:p>
        </p:txBody>
      </p:sp>
      <p:graphicFrame>
        <p:nvGraphicFramePr>
          <p:cNvPr id="39938" name="Object 6"/>
          <p:cNvGraphicFramePr>
            <a:graphicFrameLocks noChangeAspect="1"/>
          </p:cNvGraphicFramePr>
          <p:nvPr/>
        </p:nvGraphicFramePr>
        <p:xfrm>
          <a:off x="5105400" y="1600200"/>
          <a:ext cx="3657600" cy="2520950"/>
        </p:xfrm>
        <a:graphic>
          <a:graphicData uri="http://schemas.openxmlformats.org/presentationml/2006/ole">
            <p:oleObj spid="_x0000_s39938" name="Visio" r:id="rId3" imgW="2682779" imgH="2134681" progId="Visio.Drawing.11">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8600"/>
            <a:ext cx="4572000" cy="646331"/>
          </a:xfrm>
          <a:prstGeom prst="rect">
            <a:avLst/>
          </a:prstGeom>
        </p:spPr>
        <p:txBody>
          <a:bodyPr>
            <a:spAutoFit/>
          </a:bodyPr>
          <a:lstStyle/>
          <a:p>
            <a:r>
              <a:rPr lang="el-GR" b="1" u="sng" dirty="0" smtClean="0">
                <a:solidFill>
                  <a:srgbClr val="990000"/>
                </a:solidFill>
              </a:rPr>
              <a:t>Μέθοδοι εκκίνησης ασύγχρονων </a:t>
            </a:r>
            <a:r>
              <a:rPr lang="en-US" b="1" u="sng" dirty="0" smtClean="0">
                <a:solidFill>
                  <a:srgbClr val="990000"/>
                </a:solidFill>
              </a:rPr>
              <a:t>1</a:t>
            </a:r>
            <a:r>
              <a:rPr lang="el-GR" b="1" u="sng" dirty="0" smtClean="0">
                <a:solidFill>
                  <a:srgbClr val="990000"/>
                </a:solidFill>
              </a:rPr>
              <a:t>Φ κινητήρων</a:t>
            </a:r>
            <a:r>
              <a:rPr lang="en-US" b="1" u="sng" dirty="0" smtClean="0">
                <a:solidFill>
                  <a:srgbClr val="990000"/>
                </a:solidFill>
              </a:rPr>
              <a:t> </a:t>
            </a:r>
            <a:endParaRPr lang="en-US" b="1" u="sng" dirty="0">
              <a:solidFill>
                <a:srgbClr val="990000"/>
              </a:solidFill>
            </a:endParaRPr>
          </a:p>
        </p:txBody>
      </p:sp>
      <p:sp>
        <p:nvSpPr>
          <p:cNvPr id="3" name="Rectangle 9"/>
          <p:cNvSpPr>
            <a:spLocks noChangeArrowheads="1"/>
          </p:cNvSpPr>
          <p:nvPr/>
        </p:nvSpPr>
        <p:spPr bwMode="auto">
          <a:xfrm>
            <a:off x="152400" y="913398"/>
            <a:ext cx="3846309" cy="338554"/>
          </a:xfrm>
          <a:prstGeom prst="rect">
            <a:avLst/>
          </a:prstGeom>
          <a:noFill/>
          <a:ln w="9525">
            <a:noFill/>
            <a:miter lim="800000"/>
            <a:headEnd/>
            <a:tailEnd/>
          </a:ln>
        </p:spPr>
        <p:txBody>
          <a:bodyPr wrap="none" anchor="ctr">
            <a:spAutoFit/>
          </a:bodyPr>
          <a:lstStyle/>
          <a:p>
            <a:r>
              <a:rPr lang="en-US" sz="1600" b="1" u="sng" dirty="0">
                <a:solidFill>
                  <a:srgbClr val="990000"/>
                </a:solidFill>
              </a:rPr>
              <a:t>Τοποθέτηση </a:t>
            </a:r>
            <a:r>
              <a:rPr lang="en-US" sz="1600" b="1" u="sng" dirty="0" err="1">
                <a:solidFill>
                  <a:srgbClr val="990000"/>
                </a:solidFill>
              </a:rPr>
              <a:t>πυκνωτή</a:t>
            </a:r>
            <a:r>
              <a:rPr lang="en-US" sz="1600" b="1" u="sng" dirty="0">
                <a:solidFill>
                  <a:srgbClr val="990000"/>
                </a:solidFill>
              </a:rPr>
              <a:t> </a:t>
            </a:r>
            <a:r>
              <a:rPr lang="en-US" sz="1600" b="1" u="sng" dirty="0" err="1">
                <a:solidFill>
                  <a:srgbClr val="990000"/>
                </a:solidFill>
              </a:rPr>
              <a:t>μόνιμης</a:t>
            </a:r>
            <a:r>
              <a:rPr lang="en-US" sz="1600" b="1" u="sng" dirty="0">
                <a:solidFill>
                  <a:srgbClr val="990000"/>
                </a:solidFill>
              </a:rPr>
              <a:t> </a:t>
            </a:r>
            <a:r>
              <a:rPr lang="en-US" sz="1600" b="1" u="sng" dirty="0" err="1">
                <a:solidFill>
                  <a:srgbClr val="990000"/>
                </a:solidFill>
              </a:rPr>
              <a:t>λειτουργίας</a:t>
            </a:r>
            <a:endParaRPr lang="en-US" sz="1600" b="1" u="sng" dirty="0">
              <a:solidFill>
                <a:srgbClr val="990000"/>
              </a:solidFill>
            </a:endParaRPr>
          </a:p>
        </p:txBody>
      </p:sp>
      <p:graphicFrame>
        <p:nvGraphicFramePr>
          <p:cNvPr id="40962" name="Object 13"/>
          <p:cNvGraphicFramePr>
            <a:graphicFrameLocks noGrp="1" noChangeAspect="1"/>
          </p:cNvGraphicFramePr>
          <p:nvPr/>
        </p:nvGraphicFramePr>
        <p:xfrm>
          <a:off x="457200" y="1524000"/>
          <a:ext cx="4392612" cy="1960563"/>
        </p:xfrm>
        <a:graphic>
          <a:graphicData uri="http://schemas.openxmlformats.org/presentationml/2006/ole">
            <p:oleObj spid="_x0000_s40962" name="Visio" r:id="rId3" imgW="3764954" imgH="1680723" progId="Visio.Drawing.11">
              <p:embed/>
            </p:oleObj>
          </a:graphicData>
        </a:graphic>
      </p:graphicFrame>
      <p:sp>
        <p:nvSpPr>
          <p:cNvPr id="5" name="Rectangle 10"/>
          <p:cNvSpPr>
            <a:spLocks noChangeArrowheads="1"/>
          </p:cNvSpPr>
          <p:nvPr/>
        </p:nvSpPr>
        <p:spPr bwMode="auto">
          <a:xfrm>
            <a:off x="533400" y="3886200"/>
            <a:ext cx="6629400" cy="1754326"/>
          </a:xfrm>
          <a:prstGeom prst="rect">
            <a:avLst/>
          </a:prstGeom>
          <a:noFill/>
          <a:ln w="9525">
            <a:noFill/>
            <a:miter lim="800000"/>
            <a:headEnd/>
            <a:tailEnd/>
          </a:ln>
        </p:spPr>
        <p:txBody>
          <a:bodyPr wrap="square">
            <a:spAutoFit/>
          </a:bodyPr>
          <a:lstStyle/>
          <a:p>
            <a:pPr algn="just"/>
            <a:r>
              <a:rPr lang="en-US" b="1" dirty="0">
                <a:sym typeface="Symbol" pitchFamily="18" charset="2"/>
              </a:rPr>
              <a:t>O</a:t>
            </a:r>
            <a:r>
              <a:rPr lang="el-GR" b="1" dirty="0">
                <a:sym typeface="Symbol" pitchFamily="18" charset="2"/>
              </a:rPr>
              <a:t> διακόπτης εκκίνησης θέτει εκτός μόνο τον ηλεκτρολυτικό πυκνωτή εκκίνησης. Το βοηθητικό τύλιγμα και ο πυκνωτής μόνιμης λειτουργίας</a:t>
            </a:r>
            <a:r>
              <a:rPr lang="en-US" b="1" dirty="0">
                <a:sym typeface="Symbol" pitchFamily="18" charset="2"/>
              </a:rPr>
              <a:t> (</a:t>
            </a:r>
            <a:r>
              <a:rPr lang="el-GR" b="1" dirty="0">
                <a:sym typeface="Symbol" pitchFamily="18" charset="2"/>
              </a:rPr>
              <a:t>πυκνωτής χάρτου</a:t>
            </a:r>
            <a:r>
              <a:rPr lang="en-US" b="1" dirty="0">
                <a:sym typeface="Symbol" pitchFamily="18" charset="2"/>
              </a:rPr>
              <a:t>)</a:t>
            </a:r>
            <a:r>
              <a:rPr lang="el-GR" b="1" dirty="0">
                <a:sym typeface="Symbol" pitchFamily="18" charset="2"/>
              </a:rPr>
              <a:t> παραμένουν μόνιμα συνδεδεμένα στο κύκλωμα.</a:t>
            </a:r>
          </a:p>
          <a:p>
            <a:pPr algn="just"/>
            <a:r>
              <a:rPr lang="en-US" b="1" dirty="0">
                <a:sym typeface="Symbol" pitchFamily="18" charset="2"/>
              </a:rPr>
              <a:t>K</a:t>
            </a:r>
            <a:r>
              <a:rPr lang="el-GR" b="1" dirty="0" err="1">
                <a:sym typeface="Symbol" pitchFamily="18" charset="2"/>
              </a:rPr>
              <a:t>αλύτερη</a:t>
            </a:r>
            <a:r>
              <a:rPr lang="el-GR" b="1" dirty="0">
                <a:sym typeface="Symbol" pitchFamily="18" charset="2"/>
              </a:rPr>
              <a:t> ροπή εκκίνησης και ταυτόχρονα βελτίωση του Σ.Ι. και των χαρακτηριστικών της υπό φορτίο λειτουργίας. </a:t>
            </a:r>
            <a:endParaRPr lang="en-US" b="1" dirty="0">
              <a:sym typeface="Symbol" pitchFamily="18" charset="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04800"/>
            <a:ext cx="4572000" cy="830997"/>
          </a:xfrm>
          <a:prstGeom prst="rect">
            <a:avLst/>
          </a:prstGeom>
        </p:spPr>
        <p:txBody>
          <a:bodyPr>
            <a:spAutoFit/>
          </a:bodyPr>
          <a:lstStyle/>
          <a:p>
            <a:r>
              <a:rPr lang="el-GR" sz="2400" b="1" u="sng" dirty="0" smtClean="0">
                <a:solidFill>
                  <a:srgbClr val="990000"/>
                </a:solidFill>
              </a:rPr>
              <a:t>Μέθοδοι εκκίνησης ασύγχρονων </a:t>
            </a:r>
            <a:r>
              <a:rPr lang="en-US" sz="2400" b="1" u="sng" dirty="0" smtClean="0">
                <a:solidFill>
                  <a:srgbClr val="990000"/>
                </a:solidFill>
              </a:rPr>
              <a:t>1</a:t>
            </a:r>
            <a:r>
              <a:rPr lang="el-GR" sz="2400" b="1" u="sng" dirty="0" smtClean="0">
                <a:solidFill>
                  <a:srgbClr val="990000"/>
                </a:solidFill>
              </a:rPr>
              <a:t>Φ κινητήρων</a:t>
            </a:r>
            <a:r>
              <a:rPr lang="en-US" sz="2400" b="1" u="sng" dirty="0" smtClean="0">
                <a:solidFill>
                  <a:srgbClr val="990000"/>
                </a:solidFill>
              </a:rPr>
              <a:t> </a:t>
            </a:r>
            <a:endParaRPr lang="en-US" sz="2400" b="1" u="sng" dirty="0">
              <a:solidFill>
                <a:srgbClr val="990000"/>
              </a:solidFill>
            </a:endParaRPr>
          </a:p>
        </p:txBody>
      </p:sp>
      <p:sp>
        <p:nvSpPr>
          <p:cNvPr id="3" name="Rectangle 9"/>
          <p:cNvSpPr>
            <a:spLocks noChangeArrowheads="1"/>
          </p:cNvSpPr>
          <p:nvPr/>
        </p:nvSpPr>
        <p:spPr bwMode="auto">
          <a:xfrm>
            <a:off x="228600" y="1219200"/>
            <a:ext cx="3846309" cy="338554"/>
          </a:xfrm>
          <a:prstGeom prst="rect">
            <a:avLst/>
          </a:prstGeom>
          <a:noFill/>
          <a:ln w="9525">
            <a:noFill/>
            <a:miter lim="800000"/>
            <a:headEnd/>
            <a:tailEnd/>
          </a:ln>
        </p:spPr>
        <p:txBody>
          <a:bodyPr wrap="none" anchor="ctr">
            <a:spAutoFit/>
          </a:bodyPr>
          <a:lstStyle/>
          <a:p>
            <a:r>
              <a:rPr lang="en-US" sz="1600" b="1" u="sng" dirty="0">
                <a:solidFill>
                  <a:srgbClr val="990000"/>
                </a:solidFill>
              </a:rPr>
              <a:t>Τοποθέτηση </a:t>
            </a:r>
            <a:r>
              <a:rPr lang="en-US" sz="1600" b="1" u="sng" dirty="0" err="1">
                <a:solidFill>
                  <a:srgbClr val="990000"/>
                </a:solidFill>
              </a:rPr>
              <a:t>πυκνωτή</a:t>
            </a:r>
            <a:r>
              <a:rPr lang="en-US" sz="1600" b="1" u="sng" dirty="0">
                <a:solidFill>
                  <a:srgbClr val="990000"/>
                </a:solidFill>
              </a:rPr>
              <a:t> </a:t>
            </a:r>
            <a:r>
              <a:rPr lang="en-US" sz="1600" b="1" u="sng" dirty="0" err="1">
                <a:solidFill>
                  <a:srgbClr val="990000"/>
                </a:solidFill>
              </a:rPr>
              <a:t>μόνιμης</a:t>
            </a:r>
            <a:r>
              <a:rPr lang="en-US" sz="1600" b="1" u="sng" dirty="0">
                <a:solidFill>
                  <a:srgbClr val="990000"/>
                </a:solidFill>
              </a:rPr>
              <a:t> </a:t>
            </a:r>
            <a:r>
              <a:rPr lang="en-US" sz="1600" b="1" u="sng" dirty="0" err="1">
                <a:solidFill>
                  <a:srgbClr val="990000"/>
                </a:solidFill>
              </a:rPr>
              <a:t>λειτουργίας</a:t>
            </a:r>
            <a:endParaRPr lang="en-US" sz="1600" b="1" u="sng" dirty="0">
              <a:solidFill>
                <a:srgbClr val="990000"/>
              </a:solidFill>
            </a:endParaRPr>
          </a:p>
        </p:txBody>
      </p:sp>
      <p:sp>
        <p:nvSpPr>
          <p:cNvPr id="4" name="Rectangle 3"/>
          <p:cNvSpPr/>
          <p:nvPr/>
        </p:nvSpPr>
        <p:spPr>
          <a:xfrm>
            <a:off x="2209800" y="1752600"/>
            <a:ext cx="3023072" cy="400110"/>
          </a:xfrm>
          <a:prstGeom prst="rect">
            <a:avLst/>
          </a:prstGeom>
        </p:spPr>
        <p:txBody>
          <a:bodyPr wrap="none">
            <a:spAutoFit/>
          </a:bodyPr>
          <a:lstStyle/>
          <a:p>
            <a:r>
              <a:rPr lang="el-GR" dirty="0" smtClean="0">
                <a:sym typeface="Symbol" pitchFamily="18" charset="2"/>
              </a:rPr>
              <a:t>Η χαρακτηριστική </a:t>
            </a:r>
            <a:r>
              <a:rPr lang="el-GR" sz="2000" i="1" dirty="0" smtClean="0">
                <a:solidFill>
                  <a:schemeClr val="accent2"/>
                </a:solidFill>
                <a:latin typeface="Times New Roman" pitchFamily="18" charset="0"/>
                <a:cs typeface="Times New Roman" pitchFamily="18" charset="0"/>
                <a:sym typeface="Symbol" pitchFamily="18" charset="2"/>
              </a:rPr>
              <a:t>Τ</a:t>
            </a:r>
            <a:r>
              <a:rPr lang="en-US" sz="2000" i="1" baseline="-25000" dirty="0" err="1" smtClean="0">
                <a:solidFill>
                  <a:schemeClr val="accent2"/>
                </a:solidFill>
                <a:latin typeface="Times New Roman" pitchFamily="18" charset="0"/>
                <a:cs typeface="Times New Roman" pitchFamily="18" charset="0"/>
                <a:sym typeface="Symbol" pitchFamily="18" charset="2"/>
              </a:rPr>
              <a:t>int</a:t>
            </a:r>
            <a:r>
              <a:rPr lang="en-US" sz="2000" i="1" dirty="0" smtClean="0">
                <a:solidFill>
                  <a:schemeClr val="accent2"/>
                </a:solidFill>
                <a:latin typeface="Times New Roman" pitchFamily="18" charset="0"/>
                <a:cs typeface="Times New Roman" pitchFamily="18" charset="0"/>
                <a:sym typeface="Symbol" pitchFamily="18" charset="2"/>
              </a:rPr>
              <a:t> = f (n)</a:t>
            </a:r>
            <a:r>
              <a:rPr lang="en-US" dirty="0" smtClean="0">
                <a:sym typeface="Symbol" pitchFamily="18" charset="2"/>
              </a:rPr>
              <a:t> </a:t>
            </a:r>
            <a:endParaRPr lang="en-US" dirty="0">
              <a:sym typeface="Symbol" pitchFamily="18" charset="2"/>
            </a:endParaRPr>
          </a:p>
        </p:txBody>
      </p:sp>
      <p:graphicFrame>
        <p:nvGraphicFramePr>
          <p:cNvPr id="41986" name="Object 6"/>
          <p:cNvGraphicFramePr>
            <a:graphicFrameLocks noChangeAspect="1"/>
          </p:cNvGraphicFramePr>
          <p:nvPr/>
        </p:nvGraphicFramePr>
        <p:xfrm>
          <a:off x="1828800" y="2286000"/>
          <a:ext cx="3505200" cy="2819400"/>
        </p:xfrm>
        <a:graphic>
          <a:graphicData uri="http://schemas.openxmlformats.org/presentationml/2006/ole">
            <p:oleObj spid="_x0000_s41986" name="Visio" r:id="rId3" imgW="2682779" imgH="2077936" progId="Visio.Drawing.11">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4572000" cy="830997"/>
          </a:xfrm>
          <a:prstGeom prst="rect">
            <a:avLst/>
          </a:prstGeom>
        </p:spPr>
        <p:txBody>
          <a:bodyPr>
            <a:spAutoFit/>
          </a:bodyPr>
          <a:lstStyle/>
          <a:p>
            <a:r>
              <a:rPr lang="el-GR" sz="2400" b="1" u="sng" dirty="0" smtClean="0">
                <a:solidFill>
                  <a:srgbClr val="990000"/>
                </a:solidFill>
              </a:rPr>
              <a:t>Μέθοδοι εκκίνησης ασύγχρονων </a:t>
            </a:r>
            <a:r>
              <a:rPr lang="en-US" sz="2400" b="1" u="sng" dirty="0" smtClean="0">
                <a:solidFill>
                  <a:srgbClr val="990000"/>
                </a:solidFill>
              </a:rPr>
              <a:t>1</a:t>
            </a:r>
            <a:r>
              <a:rPr lang="el-GR" sz="2400" b="1" u="sng" dirty="0" smtClean="0">
                <a:solidFill>
                  <a:srgbClr val="990000"/>
                </a:solidFill>
              </a:rPr>
              <a:t>Φ κινητήρων</a:t>
            </a:r>
            <a:r>
              <a:rPr lang="en-US" sz="2400" b="1" u="sng" dirty="0" smtClean="0">
                <a:solidFill>
                  <a:srgbClr val="990000"/>
                </a:solidFill>
              </a:rPr>
              <a:t> </a:t>
            </a:r>
            <a:endParaRPr lang="en-US" sz="2400" b="1" u="sng" dirty="0">
              <a:solidFill>
                <a:srgbClr val="990000"/>
              </a:solidFill>
            </a:endParaRPr>
          </a:p>
        </p:txBody>
      </p:sp>
      <p:sp>
        <p:nvSpPr>
          <p:cNvPr id="3" name="Rectangle 2"/>
          <p:cNvSpPr/>
          <p:nvPr/>
        </p:nvSpPr>
        <p:spPr>
          <a:xfrm>
            <a:off x="31655" y="1295400"/>
            <a:ext cx="3507628" cy="400110"/>
          </a:xfrm>
          <a:prstGeom prst="rect">
            <a:avLst/>
          </a:prstGeom>
        </p:spPr>
        <p:txBody>
          <a:bodyPr wrap="none">
            <a:spAutoFit/>
          </a:bodyPr>
          <a:lstStyle/>
          <a:p>
            <a:pPr algn="ctr"/>
            <a:r>
              <a:rPr lang="el-GR" sz="2000" b="1" u="sng" dirty="0" smtClean="0">
                <a:solidFill>
                  <a:srgbClr val="990000"/>
                </a:solidFill>
              </a:rPr>
              <a:t>Ε</a:t>
            </a:r>
            <a:r>
              <a:rPr lang="en-US" sz="2000" b="1" u="sng" dirty="0" err="1" smtClean="0">
                <a:solidFill>
                  <a:srgbClr val="990000"/>
                </a:solidFill>
              </a:rPr>
              <a:t>ξισώσεις</a:t>
            </a:r>
            <a:r>
              <a:rPr lang="en-US" sz="2000" b="1" u="sng" dirty="0" smtClean="0">
                <a:solidFill>
                  <a:srgbClr val="990000"/>
                </a:solidFill>
              </a:rPr>
              <a:t> </a:t>
            </a:r>
            <a:r>
              <a:rPr lang="en-US" sz="2000" b="1" u="sng" dirty="0" err="1" smtClean="0">
                <a:solidFill>
                  <a:srgbClr val="990000"/>
                </a:solidFill>
              </a:rPr>
              <a:t>μόνιμης</a:t>
            </a:r>
            <a:r>
              <a:rPr lang="en-US" sz="2000" b="1" u="sng" dirty="0" smtClean="0">
                <a:solidFill>
                  <a:srgbClr val="990000"/>
                </a:solidFill>
              </a:rPr>
              <a:t> </a:t>
            </a:r>
            <a:r>
              <a:rPr lang="en-US" sz="2000" b="1" u="sng" dirty="0" err="1" smtClean="0">
                <a:solidFill>
                  <a:srgbClr val="990000"/>
                </a:solidFill>
              </a:rPr>
              <a:t>κατάστασης</a:t>
            </a:r>
            <a:endParaRPr lang="el-GR" sz="2000" b="1" u="sng" dirty="0">
              <a:solidFill>
                <a:srgbClr val="990000"/>
              </a:solidFill>
            </a:endParaRPr>
          </a:p>
        </p:txBody>
      </p:sp>
      <p:sp>
        <p:nvSpPr>
          <p:cNvPr id="4" name="Rectangle 15"/>
          <p:cNvSpPr>
            <a:spLocks noChangeArrowheads="1"/>
          </p:cNvSpPr>
          <p:nvPr/>
        </p:nvSpPr>
        <p:spPr bwMode="auto">
          <a:xfrm>
            <a:off x="762000" y="1762036"/>
            <a:ext cx="5791200" cy="1200329"/>
          </a:xfrm>
          <a:prstGeom prst="rect">
            <a:avLst/>
          </a:prstGeom>
          <a:noFill/>
          <a:ln w="9525">
            <a:noFill/>
            <a:miter lim="800000"/>
            <a:headEnd/>
            <a:tailEnd/>
          </a:ln>
        </p:spPr>
        <p:txBody>
          <a:bodyPr wrap="square" anchor="ctr">
            <a:spAutoFit/>
          </a:bodyPr>
          <a:lstStyle/>
          <a:p>
            <a:pPr algn="just"/>
            <a:r>
              <a:rPr lang="el-GR" b="1" dirty="0"/>
              <a:t>Με </a:t>
            </a:r>
            <a:r>
              <a:rPr lang="en-US" b="1" dirty="0" err="1"/>
              <a:t>τα</a:t>
            </a:r>
            <a:r>
              <a:rPr lang="en-US" b="1" dirty="0"/>
              <a:t> </a:t>
            </a:r>
            <a:r>
              <a:rPr lang="en-US" b="1" dirty="0" err="1">
                <a:solidFill>
                  <a:schemeClr val="accent2"/>
                </a:solidFill>
              </a:rPr>
              <a:t>δυο</a:t>
            </a:r>
            <a:r>
              <a:rPr lang="en-US" b="1" dirty="0">
                <a:solidFill>
                  <a:schemeClr val="accent2"/>
                </a:solidFill>
              </a:rPr>
              <a:t> </a:t>
            </a:r>
            <a:r>
              <a:rPr lang="en-US" b="1" dirty="0" err="1">
                <a:solidFill>
                  <a:schemeClr val="accent2"/>
                </a:solidFill>
              </a:rPr>
              <a:t>τυλίγματα</a:t>
            </a:r>
            <a:r>
              <a:rPr lang="en-US" b="1" dirty="0">
                <a:solidFill>
                  <a:schemeClr val="accent2"/>
                </a:solidFill>
              </a:rPr>
              <a:t> του </a:t>
            </a:r>
            <a:r>
              <a:rPr lang="en-US" b="1" dirty="0" err="1">
                <a:solidFill>
                  <a:schemeClr val="accent2"/>
                </a:solidFill>
              </a:rPr>
              <a:t>στάτη</a:t>
            </a:r>
            <a:r>
              <a:rPr lang="en-US" b="1" dirty="0"/>
              <a:t> </a:t>
            </a:r>
            <a:r>
              <a:rPr lang="en-US" b="1" dirty="0" err="1"/>
              <a:t>είναι</a:t>
            </a:r>
            <a:r>
              <a:rPr lang="en-US" b="1" dirty="0"/>
              <a:t> </a:t>
            </a:r>
            <a:r>
              <a:rPr lang="en-US" b="1" dirty="0" err="1"/>
              <a:t>σαν</a:t>
            </a:r>
            <a:r>
              <a:rPr lang="en-US" b="1" dirty="0"/>
              <a:t> </a:t>
            </a:r>
            <a:r>
              <a:rPr lang="en-US" b="1" dirty="0" err="1"/>
              <a:t>να</a:t>
            </a:r>
            <a:r>
              <a:rPr lang="en-US" b="1" dirty="0"/>
              <a:t> </a:t>
            </a:r>
            <a:r>
              <a:rPr lang="en-US" b="1" dirty="0" err="1"/>
              <a:t>έχουμε</a:t>
            </a:r>
            <a:r>
              <a:rPr lang="en-US" b="1" dirty="0"/>
              <a:t> </a:t>
            </a:r>
            <a:r>
              <a:rPr lang="en-US" b="1" dirty="0" err="1"/>
              <a:t>την</a:t>
            </a:r>
            <a:r>
              <a:rPr lang="en-US" b="1" dirty="0"/>
              <a:t> </a:t>
            </a:r>
            <a:r>
              <a:rPr lang="en-US" b="1" dirty="0" err="1"/>
              <a:t>ταυτόχρονη</a:t>
            </a:r>
            <a:r>
              <a:rPr lang="en-US" b="1" dirty="0"/>
              <a:t> </a:t>
            </a:r>
            <a:r>
              <a:rPr lang="en-US" b="1" dirty="0" err="1"/>
              <a:t>δράση</a:t>
            </a:r>
            <a:r>
              <a:rPr lang="en-US" b="1" dirty="0"/>
              <a:t> </a:t>
            </a:r>
            <a:r>
              <a:rPr lang="en-US" b="1" dirty="0" err="1"/>
              <a:t>δυο</a:t>
            </a:r>
            <a:r>
              <a:rPr lang="en-US" b="1" dirty="0"/>
              <a:t> </a:t>
            </a:r>
            <a:r>
              <a:rPr lang="en-US" b="1" dirty="0" err="1"/>
              <a:t>μονοφασικών</a:t>
            </a:r>
            <a:r>
              <a:rPr lang="en-US" b="1" dirty="0"/>
              <a:t> </a:t>
            </a:r>
            <a:r>
              <a:rPr lang="en-US" b="1" dirty="0" err="1"/>
              <a:t>κινητήρων</a:t>
            </a:r>
            <a:r>
              <a:rPr lang="en-US" b="1" dirty="0"/>
              <a:t> </a:t>
            </a:r>
            <a:r>
              <a:rPr lang="en-US" b="1" dirty="0" err="1"/>
              <a:t>στον</a:t>
            </a:r>
            <a:r>
              <a:rPr lang="en-US" b="1" dirty="0"/>
              <a:t> </a:t>
            </a:r>
            <a:r>
              <a:rPr lang="en-US" b="1" dirty="0" err="1"/>
              <a:t>ίδιο</a:t>
            </a:r>
            <a:r>
              <a:rPr lang="en-US" b="1" dirty="0"/>
              <a:t> </a:t>
            </a:r>
            <a:r>
              <a:rPr lang="en-US" b="1" dirty="0" err="1"/>
              <a:t>άξονα</a:t>
            </a:r>
            <a:r>
              <a:rPr lang="en-US" b="1" dirty="0"/>
              <a:t> </a:t>
            </a:r>
            <a:r>
              <a:rPr lang="en-US" b="1" dirty="0" err="1"/>
              <a:t>και</a:t>
            </a:r>
            <a:r>
              <a:rPr lang="en-US" b="1" dirty="0"/>
              <a:t> </a:t>
            </a:r>
            <a:r>
              <a:rPr lang="en-US" b="1" dirty="0" err="1"/>
              <a:t>με</a:t>
            </a:r>
            <a:r>
              <a:rPr lang="en-US" b="1" dirty="0"/>
              <a:t> </a:t>
            </a:r>
            <a:r>
              <a:rPr lang="en-US" b="1" dirty="0" err="1"/>
              <a:t>το</a:t>
            </a:r>
            <a:r>
              <a:rPr lang="en-US" b="1" dirty="0"/>
              <a:t> </a:t>
            </a:r>
            <a:r>
              <a:rPr lang="en-US" b="1" dirty="0" err="1"/>
              <a:t>ίδιο</a:t>
            </a:r>
            <a:r>
              <a:rPr lang="en-US" b="1" dirty="0"/>
              <a:t> </a:t>
            </a:r>
            <a:r>
              <a:rPr lang="en-US" b="1" dirty="0" err="1"/>
              <a:t>τύλιγμα</a:t>
            </a:r>
            <a:r>
              <a:rPr lang="en-US" b="1" dirty="0"/>
              <a:t> </a:t>
            </a:r>
            <a:r>
              <a:rPr lang="en-US" b="1" dirty="0" err="1"/>
              <a:t>κλωβού</a:t>
            </a:r>
            <a:r>
              <a:rPr lang="en-US" b="1" dirty="0" smtClean="0"/>
              <a:t>.</a:t>
            </a:r>
            <a:r>
              <a:rPr lang="el-GR" b="1" dirty="0" smtClean="0"/>
              <a:t> Οι εξισώσεις τάσης ρεύματος των δύο τυλιγμάτων του στάτη θα είναι</a:t>
            </a:r>
            <a:r>
              <a:rPr lang="en-US" b="1" dirty="0" smtClean="0"/>
              <a:t>:</a:t>
            </a:r>
            <a:endParaRPr lang="en-US" b="1" dirty="0"/>
          </a:p>
        </p:txBody>
      </p:sp>
      <p:graphicFrame>
        <p:nvGraphicFramePr>
          <p:cNvPr id="43010" name="Object 2"/>
          <p:cNvGraphicFramePr>
            <a:graphicFrameLocks noChangeAspect="1"/>
          </p:cNvGraphicFramePr>
          <p:nvPr/>
        </p:nvGraphicFramePr>
        <p:xfrm>
          <a:off x="685800" y="2971800"/>
          <a:ext cx="3048000" cy="533400"/>
        </p:xfrm>
        <a:graphic>
          <a:graphicData uri="http://schemas.openxmlformats.org/presentationml/2006/ole">
            <p:oleObj spid="_x0000_s43010" name="Equation" r:id="rId3" imgW="1485720" imgH="228600" progId="Equation.DSMT4">
              <p:embed/>
            </p:oleObj>
          </a:graphicData>
        </a:graphic>
      </p:graphicFrame>
      <p:graphicFrame>
        <p:nvGraphicFramePr>
          <p:cNvPr id="43011" name="Object 3"/>
          <p:cNvGraphicFramePr>
            <a:graphicFrameLocks noChangeAspect="1"/>
          </p:cNvGraphicFramePr>
          <p:nvPr/>
        </p:nvGraphicFramePr>
        <p:xfrm>
          <a:off x="533400" y="3657600"/>
          <a:ext cx="3352800" cy="533400"/>
        </p:xfrm>
        <a:graphic>
          <a:graphicData uri="http://schemas.openxmlformats.org/presentationml/2006/ole">
            <p:oleObj spid="_x0000_s43011" name="Equation" r:id="rId4" imgW="1879560" imgH="228600" progId="Equation.DSMT4">
              <p:embed/>
            </p:oleObj>
          </a:graphicData>
        </a:graphic>
      </p:graphicFrame>
      <p:sp>
        <p:nvSpPr>
          <p:cNvPr id="8" name="Rectangle 15"/>
          <p:cNvSpPr>
            <a:spLocks noChangeArrowheads="1"/>
          </p:cNvSpPr>
          <p:nvPr/>
        </p:nvSpPr>
        <p:spPr bwMode="auto">
          <a:xfrm>
            <a:off x="2133600" y="4648200"/>
            <a:ext cx="4800600" cy="369332"/>
          </a:xfrm>
          <a:prstGeom prst="rect">
            <a:avLst/>
          </a:prstGeom>
          <a:noFill/>
          <a:ln w="9525">
            <a:noFill/>
            <a:miter lim="800000"/>
            <a:headEnd/>
            <a:tailEnd/>
          </a:ln>
        </p:spPr>
        <p:txBody>
          <a:bodyPr wrap="square" anchor="ctr">
            <a:spAutoFit/>
          </a:bodyPr>
          <a:lstStyle/>
          <a:p>
            <a:pPr algn="just"/>
            <a:r>
              <a:rPr lang="el-GR" b="1" dirty="0" smtClean="0"/>
              <a:t>Η τάση και το ρεύμα του κυρίου τυλίγματος  </a:t>
            </a:r>
            <a:endParaRPr lang="en-US" b="1" dirty="0"/>
          </a:p>
        </p:txBody>
      </p:sp>
      <p:sp>
        <p:nvSpPr>
          <p:cNvPr id="10" name="Rectangle 15"/>
          <p:cNvSpPr>
            <a:spLocks noChangeArrowheads="1"/>
          </p:cNvSpPr>
          <p:nvPr/>
        </p:nvSpPr>
        <p:spPr bwMode="auto">
          <a:xfrm>
            <a:off x="457200" y="4724400"/>
            <a:ext cx="914400" cy="369332"/>
          </a:xfrm>
          <a:prstGeom prst="rect">
            <a:avLst/>
          </a:prstGeom>
          <a:noFill/>
          <a:ln w="9525">
            <a:noFill/>
            <a:miter lim="800000"/>
            <a:headEnd/>
            <a:tailEnd/>
          </a:ln>
        </p:spPr>
        <p:txBody>
          <a:bodyPr wrap="square" anchor="ctr">
            <a:spAutoFit/>
          </a:bodyPr>
          <a:lstStyle/>
          <a:p>
            <a:pPr algn="just"/>
            <a:r>
              <a:rPr lang="el-GR" b="1" dirty="0" smtClean="0"/>
              <a:t>Όπου </a:t>
            </a:r>
            <a:endParaRPr lang="en-US" b="1" dirty="0"/>
          </a:p>
        </p:txBody>
      </p:sp>
      <p:sp>
        <p:nvSpPr>
          <p:cNvPr id="11" name="Rectangle 15"/>
          <p:cNvSpPr>
            <a:spLocks noChangeArrowheads="1"/>
          </p:cNvSpPr>
          <p:nvPr/>
        </p:nvSpPr>
        <p:spPr bwMode="auto">
          <a:xfrm>
            <a:off x="533400" y="5105400"/>
            <a:ext cx="914400" cy="369332"/>
          </a:xfrm>
          <a:prstGeom prst="rect">
            <a:avLst/>
          </a:prstGeom>
          <a:noFill/>
          <a:ln w="9525">
            <a:noFill/>
            <a:miter lim="800000"/>
            <a:headEnd/>
            <a:tailEnd/>
          </a:ln>
        </p:spPr>
        <p:txBody>
          <a:bodyPr wrap="square" anchor="ctr">
            <a:spAutoFit/>
          </a:bodyPr>
          <a:lstStyle/>
          <a:p>
            <a:pPr algn="just"/>
            <a:r>
              <a:rPr lang="el-GR" b="1" dirty="0" smtClean="0"/>
              <a:t>Όπου </a:t>
            </a:r>
            <a:endParaRPr lang="en-US" b="1" dirty="0"/>
          </a:p>
        </p:txBody>
      </p:sp>
      <p:graphicFrame>
        <p:nvGraphicFramePr>
          <p:cNvPr id="43013" name="Object 5"/>
          <p:cNvGraphicFramePr>
            <a:graphicFrameLocks noChangeAspect="1"/>
          </p:cNvGraphicFramePr>
          <p:nvPr/>
        </p:nvGraphicFramePr>
        <p:xfrm>
          <a:off x="1295400" y="5105400"/>
          <a:ext cx="685800" cy="381000"/>
        </p:xfrm>
        <a:graphic>
          <a:graphicData uri="http://schemas.openxmlformats.org/presentationml/2006/ole">
            <p:oleObj spid="_x0000_s43013" name="Equation" r:id="rId5" imgW="368280" imgH="228600" progId="Equation.DSMT4">
              <p:embed/>
            </p:oleObj>
          </a:graphicData>
        </a:graphic>
      </p:graphicFrame>
      <p:sp>
        <p:nvSpPr>
          <p:cNvPr id="13" name="Rectangle 15"/>
          <p:cNvSpPr>
            <a:spLocks noChangeArrowheads="1"/>
          </p:cNvSpPr>
          <p:nvPr/>
        </p:nvSpPr>
        <p:spPr bwMode="auto">
          <a:xfrm>
            <a:off x="2209800" y="5105400"/>
            <a:ext cx="4800600" cy="369332"/>
          </a:xfrm>
          <a:prstGeom prst="rect">
            <a:avLst/>
          </a:prstGeom>
          <a:noFill/>
          <a:ln w="9525">
            <a:noFill/>
            <a:miter lim="800000"/>
            <a:headEnd/>
            <a:tailEnd/>
          </a:ln>
        </p:spPr>
        <p:txBody>
          <a:bodyPr wrap="square" anchor="ctr">
            <a:spAutoFit/>
          </a:bodyPr>
          <a:lstStyle/>
          <a:p>
            <a:pPr algn="just"/>
            <a:r>
              <a:rPr lang="el-GR" b="1" dirty="0" smtClean="0"/>
              <a:t>Η τάση και το ρεύμα του βοθητικού τυλίγματος  </a:t>
            </a:r>
            <a:endParaRPr lang="en-US" b="1" dirty="0"/>
          </a:p>
        </p:txBody>
      </p:sp>
      <p:graphicFrame>
        <p:nvGraphicFramePr>
          <p:cNvPr id="43014" name="Object 6"/>
          <p:cNvGraphicFramePr>
            <a:graphicFrameLocks noChangeAspect="1"/>
          </p:cNvGraphicFramePr>
          <p:nvPr/>
        </p:nvGraphicFramePr>
        <p:xfrm>
          <a:off x="1371600" y="4724400"/>
          <a:ext cx="609600" cy="381000"/>
        </p:xfrm>
        <a:graphic>
          <a:graphicData uri="http://schemas.openxmlformats.org/presentationml/2006/ole">
            <p:oleObj spid="_x0000_s43014" name="Equation" r:id="rId6" imgW="380880" imgH="228600" progId="Equation.DSMT4">
              <p:embed/>
            </p:oleObj>
          </a:graphicData>
        </a:graphic>
      </p:graphicFrame>
      <p:graphicFrame>
        <p:nvGraphicFramePr>
          <p:cNvPr id="43015" name="Object 7"/>
          <p:cNvGraphicFramePr>
            <a:graphicFrameLocks noChangeAspect="1"/>
          </p:cNvGraphicFramePr>
          <p:nvPr/>
        </p:nvGraphicFramePr>
        <p:xfrm>
          <a:off x="685800" y="5562600"/>
          <a:ext cx="838200" cy="457200"/>
        </p:xfrm>
        <a:graphic>
          <a:graphicData uri="http://schemas.openxmlformats.org/presentationml/2006/ole">
            <p:oleObj spid="_x0000_s43015" name="Equation" r:id="rId7" imgW="444240" imgH="228600" progId="Equation.DSMT4">
              <p:embed/>
            </p:oleObj>
          </a:graphicData>
        </a:graphic>
      </p:graphicFrame>
      <p:sp>
        <p:nvSpPr>
          <p:cNvPr id="16" name="Rectangle 15"/>
          <p:cNvSpPr>
            <a:spLocks noChangeArrowheads="1"/>
          </p:cNvSpPr>
          <p:nvPr/>
        </p:nvSpPr>
        <p:spPr bwMode="auto">
          <a:xfrm>
            <a:off x="1676400" y="5638800"/>
            <a:ext cx="4800600" cy="369332"/>
          </a:xfrm>
          <a:prstGeom prst="rect">
            <a:avLst/>
          </a:prstGeom>
          <a:noFill/>
          <a:ln w="9525">
            <a:noFill/>
            <a:miter lim="800000"/>
            <a:headEnd/>
            <a:tailEnd/>
          </a:ln>
        </p:spPr>
        <p:txBody>
          <a:bodyPr wrap="square" anchor="ctr">
            <a:spAutoFit/>
          </a:bodyPr>
          <a:lstStyle/>
          <a:p>
            <a:pPr algn="just"/>
            <a:r>
              <a:rPr lang="el-GR" b="1" dirty="0" smtClean="0"/>
              <a:t>Αντιηλεκτρεγερτικές δυνάμεις   </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686800" cy="6019800"/>
          </a:xfrm>
        </p:spPr>
        <p:txBody>
          <a:bodyPr/>
          <a:lstStyle/>
          <a:p>
            <a:r>
              <a:rPr lang="el-GR" sz="1600" b="1" dirty="0" smtClean="0">
                <a:solidFill>
                  <a:srgbClr val="FF0000"/>
                </a:solidFill>
              </a:rPr>
              <a:t>ΜΟΝΟΦΑΣΙΚΟΙ ΚΙΝΗΤΗΡΕΣ   </a:t>
            </a:r>
          </a:p>
          <a:p>
            <a:endParaRPr lang="en-US" dirty="0"/>
          </a:p>
        </p:txBody>
      </p:sp>
      <p:sp>
        <p:nvSpPr>
          <p:cNvPr id="4" name="Title 1"/>
          <p:cNvSpPr>
            <a:spLocks noGrp="1"/>
          </p:cNvSpPr>
          <p:nvPr>
            <p:ph type="ctrTitle"/>
          </p:nvPr>
        </p:nvSpPr>
        <p:spPr>
          <a:xfrm>
            <a:off x="685800" y="228601"/>
            <a:ext cx="7772400" cy="380999"/>
          </a:xfrm>
        </p:spPr>
        <p:txBody>
          <a:bodyPr>
            <a:normAutofit fontScale="90000"/>
          </a:bodyPr>
          <a:lstStyle/>
          <a:p>
            <a:r>
              <a:rPr lang="el-GR" sz="2200" b="1" u="sng" dirty="0" smtClean="0">
                <a:solidFill>
                  <a:srgbClr val="CC3300"/>
                </a:solidFill>
              </a:rPr>
              <a:t>ΑΣΥΓΧΡΟΝΟΣ ΜΟΝΟΦΑΣΙΚΟΣ ΚΙΝΗΤΗΡΑΣ</a:t>
            </a:r>
            <a:r>
              <a:rPr lang="en-US" u="sng" dirty="0" smtClean="0">
                <a:solidFill>
                  <a:srgbClr val="CC3300"/>
                </a:solidFill>
              </a:rPr>
              <a:t/>
            </a:r>
            <a:br>
              <a:rPr lang="en-US" u="sng" dirty="0" smtClean="0">
                <a:solidFill>
                  <a:srgbClr val="CC3300"/>
                </a:solidFill>
              </a:rPr>
            </a:b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228600" y="838200"/>
            <a:ext cx="8001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4572000" cy="707886"/>
          </a:xfrm>
          <a:prstGeom prst="rect">
            <a:avLst/>
          </a:prstGeom>
        </p:spPr>
        <p:txBody>
          <a:bodyPr>
            <a:spAutoFit/>
          </a:bodyPr>
          <a:lstStyle/>
          <a:p>
            <a:r>
              <a:rPr lang="el-GR" sz="2000" b="1" u="sng" dirty="0" smtClean="0">
                <a:solidFill>
                  <a:srgbClr val="990000"/>
                </a:solidFill>
              </a:rPr>
              <a:t>Μέθοδοι εκκίνησης ασύγχρονων </a:t>
            </a:r>
            <a:r>
              <a:rPr lang="en-US" sz="2000" b="1" u="sng" dirty="0" smtClean="0">
                <a:solidFill>
                  <a:srgbClr val="990000"/>
                </a:solidFill>
              </a:rPr>
              <a:t>1</a:t>
            </a:r>
            <a:r>
              <a:rPr lang="el-GR" sz="2000" b="1" u="sng" dirty="0" smtClean="0">
                <a:solidFill>
                  <a:srgbClr val="990000"/>
                </a:solidFill>
              </a:rPr>
              <a:t>Φ κινητήρων</a:t>
            </a:r>
            <a:r>
              <a:rPr lang="en-US" sz="2000" b="1" u="sng" dirty="0" smtClean="0">
                <a:solidFill>
                  <a:srgbClr val="990000"/>
                </a:solidFill>
              </a:rPr>
              <a:t> </a:t>
            </a:r>
            <a:endParaRPr lang="en-US" sz="2000" b="1" u="sng" dirty="0">
              <a:solidFill>
                <a:srgbClr val="990000"/>
              </a:solidFill>
            </a:endParaRPr>
          </a:p>
        </p:txBody>
      </p:sp>
      <p:sp>
        <p:nvSpPr>
          <p:cNvPr id="3" name="Rectangle 2"/>
          <p:cNvSpPr/>
          <p:nvPr/>
        </p:nvSpPr>
        <p:spPr>
          <a:xfrm>
            <a:off x="31655" y="1295400"/>
            <a:ext cx="3507628" cy="400110"/>
          </a:xfrm>
          <a:prstGeom prst="rect">
            <a:avLst/>
          </a:prstGeom>
        </p:spPr>
        <p:txBody>
          <a:bodyPr wrap="none">
            <a:spAutoFit/>
          </a:bodyPr>
          <a:lstStyle/>
          <a:p>
            <a:pPr algn="ctr"/>
            <a:r>
              <a:rPr lang="el-GR" sz="2000" b="1" u="sng" dirty="0" smtClean="0">
                <a:solidFill>
                  <a:srgbClr val="990000"/>
                </a:solidFill>
              </a:rPr>
              <a:t>Ε</a:t>
            </a:r>
            <a:r>
              <a:rPr lang="en-US" sz="2000" b="1" u="sng" dirty="0" err="1" smtClean="0">
                <a:solidFill>
                  <a:srgbClr val="990000"/>
                </a:solidFill>
              </a:rPr>
              <a:t>ξισώσεις</a:t>
            </a:r>
            <a:r>
              <a:rPr lang="en-US" sz="2000" b="1" u="sng" dirty="0" smtClean="0">
                <a:solidFill>
                  <a:srgbClr val="990000"/>
                </a:solidFill>
              </a:rPr>
              <a:t> </a:t>
            </a:r>
            <a:r>
              <a:rPr lang="en-US" sz="2000" b="1" u="sng" dirty="0" err="1" smtClean="0">
                <a:solidFill>
                  <a:srgbClr val="990000"/>
                </a:solidFill>
              </a:rPr>
              <a:t>μόνιμης</a:t>
            </a:r>
            <a:r>
              <a:rPr lang="en-US" sz="2000" b="1" u="sng" dirty="0" smtClean="0">
                <a:solidFill>
                  <a:srgbClr val="990000"/>
                </a:solidFill>
              </a:rPr>
              <a:t> </a:t>
            </a:r>
            <a:r>
              <a:rPr lang="en-US" sz="2000" b="1" u="sng" dirty="0" err="1" smtClean="0">
                <a:solidFill>
                  <a:srgbClr val="990000"/>
                </a:solidFill>
              </a:rPr>
              <a:t>κατάστασης</a:t>
            </a:r>
            <a:endParaRPr lang="el-GR" sz="2000" b="1" u="sng" dirty="0">
              <a:solidFill>
                <a:srgbClr val="990000"/>
              </a:solidFill>
            </a:endParaRPr>
          </a:p>
        </p:txBody>
      </p:sp>
      <p:sp>
        <p:nvSpPr>
          <p:cNvPr id="4" name="Rectangle 15"/>
          <p:cNvSpPr>
            <a:spLocks noChangeArrowheads="1"/>
          </p:cNvSpPr>
          <p:nvPr/>
        </p:nvSpPr>
        <p:spPr bwMode="auto">
          <a:xfrm>
            <a:off x="228600" y="1981200"/>
            <a:ext cx="4800600" cy="369332"/>
          </a:xfrm>
          <a:prstGeom prst="rect">
            <a:avLst/>
          </a:prstGeom>
          <a:noFill/>
          <a:ln w="9525">
            <a:noFill/>
            <a:miter lim="800000"/>
            <a:headEnd/>
            <a:tailEnd/>
          </a:ln>
        </p:spPr>
        <p:txBody>
          <a:bodyPr wrap="square" anchor="ctr">
            <a:spAutoFit/>
          </a:bodyPr>
          <a:lstStyle/>
          <a:p>
            <a:pPr hangingPunct="0"/>
            <a:r>
              <a:rPr lang="el-GR" b="1" dirty="0" smtClean="0"/>
              <a:t>Μεταξύ των παραπάνω μεγεθών, ισχύει ότι</a:t>
            </a:r>
            <a:endParaRPr lang="en-US" b="1" dirty="0"/>
          </a:p>
        </p:txBody>
      </p:sp>
      <p:graphicFrame>
        <p:nvGraphicFramePr>
          <p:cNvPr id="44034" name="Object 2"/>
          <p:cNvGraphicFramePr>
            <a:graphicFrameLocks noChangeAspect="1"/>
          </p:cNvGraphicFramePr>
          <p:nvPr/>
        </p:nvGraphicFramePr>
        <p:xfrm>
          <a:off x="609600" y="2514600"/>
          <a:ext cx="1600200" cy="533400"/>
        </p:xfrm>
        <a:graphic>
          <a:graphicData uri="http://schemas.openxmlformats.org/presentationml/2006/ole">
            <p:oleObj spid="_x0000_s44034" name="Equation" r:id="rId3" imgW="850680" imgH="228600" progId="Equation.DSMT4">
              <p:embed/>
            </p:oleObj>
          </a:graphicData>
        </a:graphic>
      </p:graphicFrame>
      <p:sp>
        <p:nvSpPr>
          <p:cNvPr id="6" name="Rectangle 5"/>
          <p:cNvSpPr/>
          <p:nvPr/>
        </p:nvSpPr>
        <p:spPr>
          <a:xfrm>
            <a:off x="2590800" y="2590800"/>
            <a:ext cx="476990" cy="369332"/>
          </a:xfrm>
          <a:prstGeom prst="rect">
            <a:avLst/>
          </a:prstGeom>
        </p:spPr>
        <p:txBody>
          <a:bodyPr wrap="none">
            <a:spAutoFit/>
          </a:bodyPr>
          <a:lstStyle/>
          <a:p>
            <a:r>
              <a:rPr lang="el-GR" dirty="0" smtClean="0"/>
              <a:t>και</a:t>
            </a:r>
            <a:endParaRPr lang="en-US" dirty="0"/>
          </a:p>
        </p:txBody>
      </p:sp>
      <p:graphicFrame>
        <p:nvGraphicFramePr>
          <p:cNvPr id="44035" name="Object 3"/>
          <p:cNvGraphicFramePr>
            <a:graphicFrameLocks noChangeAspect="1"/>
          </p:cNvGraphicFramePr>
          <p:nvPr/>
        </p:nvGraphicFramePr>
        <p:xfrm>
          <a:off x="3352800" y="2514600"/>
          <a:ext cx="1219200" cy="457200"/>
        </p:xfrm>
        <a:graphic>
          <a:graphicData uri="http://schemas.openxmlformats.org/presentationml/2006/ole">
            <p:oleObj spid="_x0000_s44035" name="Equation" r:id="rId4" imgW="723600" imgH="228600" progId="Equation.DSMT4">
              <p:embed/>
            </p:oleObj>
          </a:graphicData>
        </a:graphic>
      </p:graphicFrame>
      <p:sp>
        <p:nvSpPr>
          <p:cNvPr id="8" name="Rectangle 7"/>
          <p:cNvSpPr/>
          <p:nvPr/>
        </p:nvSpPr>
        <p:spPr>
          <a:xfrm>
            <a:off x="533400" y="3505200"/>
            <a:ext cx="5105400" cy="923330"/>
          </a:xfrm>
          <a:prstGeom prst="rect">
            <a:avLst/>
          </a:prstGeom>
        </p:spPr>
        <p:txBody>
          <a:bodyPr wrap="square">
            <a:spAutoFit/>
          </a:bodyPr>
          <a:lstStyle/>
          <a:p>
            <a:r>
              <a:rPr lang="en-US" b="1" dirty="0" smtClean="0"/>
              <a:t>H </a:t>
            </a:r>
            <a:r>
              <a:rPr lang="en-US" b="1" dirty="0" err="1" smtClean="0">
                <a:solidFill>
                  <a:srgbClr val="FF0000"/>
                </a:solidFill>
              </a:rPr>
              <a:t>χωρητικότητα</a:t>
            </a:r>
            <a:r>
              <a:rPr lang="en-US" b="1" dirty="0" smtClean="0">
                <a:solidFill>
                  <a:srgbClr val="FF0000"/>
                </a:solidFill>
              </a:rPr>
              <a:t> του </a:t>
            </a:r>
            <a:r>
              <a:rPr lang="en-US" b="1" dirty="0" err="1" smtClean="0">
                <a:solidFill>
                  <a:srgbClr val="FF0000"/>
                </a:solidFill>
              </a:rPr>
              <a:t>πυκνωτή</a:t>
            </a:r>
            <a:r>
              <a:rPr lang="en-US" b="1" dirty="0" smtClean="0">
                <a:solidFill>
                  <a:srgbClr val="FF0000"/>
                </a:solidFill>
              </a:rPr>
              <a:t> </a:t>
            </a:r>
            <a:r>
              <a:rPr lang="en-US" b="1" dirty="0" err="1" smtClean="0">
                <a:solidFill>
                  <a:srgbClr val="FF0000"/>
                </a:solidFill>
              </a:rPr>
              <a:t>εκκίνησης</a:t>
            </a:r>
            <a:r>
              <a:rPr lang="en-US" b="1" dirty="0" smtClean="0"/>
              <a:t>, </a:t>
            </a:r>
            <a:r>
              <a:rPr lang="en-US" b="1" dirty="0" err="1" smtClean="0"/>
              <a:t>για</a:t>
            </a:r>
            <a:r>
              <a:rPr lang="en-US" b="1" dirty="0" smtClean="0"/>
              <a:t> </a:t>
            </a:r>
            <a:r>
              <a:rPr lang="en-US" b="1" dirty="0" err="1" smtClean="0"/>
              <a:t>ροπή</a:t>
            </a:r>
            <a:r>
              <a:rPr lang="en-US" b="1" dirty="0" smtClean="0"/>
              <a:t> </a:t>
            </a:r>
            <a:r>
              <a:rPr lang="en-US" b="1" dirty="0" err="1" smtClean="0"/>
              <a:t>εκκίνησης</a:t>
            </a:r>
            <a:r>
              <a:rPr lang="en-US" b="1" dirty="0" smtClean="0"/>
              <a:t> </a:t>
            </a:r>
            <a:r>
              <a:rPr lang="en-US" b="1" dirty="0" err="1" smtClean="0"/>
              <a:t>περίπου</a:t>
            </a:r>
            <a:r>
              <a:rPr lang="en-US" b="1" dirty="0" smtClean="0"/>
              <a:t> </a:t>
            </a:r>
            <a:r>
              <a:rPr lang="en-US" b="1" dirty="0" err="1" smtClean="0"/>
              <a:t>ίση</a:t>
            </a:r>
            <a:r>
              <a:rPr lang="en-US" b="1" dirty="0" smtClean="0"/>
              <a:t> </a:t>
            </a:r>
            <a:r>
              <a:rPr lang="en-US" b="1" dirty="0" err="1" smtClean="0"/>
              <a:t>με</a:t>
            </a:r>
            <a:r>
              <a:rPr lang="en-US" b="1" dirty="0" smtClean="0"/>
              <a:t> </a:t>
            </a:r>
            <a:r>
              <a:rPr lang="en-US" b="1" dirty="0" err="1" smtClean="0"/>
              <a:t>την</a:t>
            </a:r>
            <a:r>
              <a:rPr lang="en-US" b="1" dirty="0" smtClean="0"/>
              <a:t> </a:t>
            </a:r>
            <a:r>
              <a:rPr lang="en-US" b="1" dirty="0" err="1" smtClean="0"/>
              <a:t>ονομαστική</a:t>
            </a:r>
            <a:r>
              <a:rPr lang="en-US" b="1" dirty="0" smtClean="0"/>
              <a:t>, </a:t>
            </a:r>
            <a:r>
              <a:rPr lang="en-US" b="1" dirty="0" err="1" smtClean="0"/>
              <a:t>υπολογίζεται</a:t>
            </a:r>
            <a:r>
              <a:rPr lang="en-US" b="1" dirty="0" smtClean="0"/>
              <a:t> </a:t>
            </a:r>
            <a:r>
              <a:rPr lang="en-US" b="1" dirty="0" err="1" smtClean="0"/>
              <a:t>προσεγγιστικά</a:t>
            </a:r>
            <a:r>
              <a:rPr lang="en-US" b="1" dirty="0" smtClean="0"/>
              <a:t> </a:t>
            </a:r>
            <a:endParaRPr lang="en-US" sz="3200" b="1" dirty="0">
              <a:latin typeface="Times New Roman" pitchFamily="18" charset="0"/>
            </a:endParaRPr>
          </a:p>
        </p:txBody>
      </p:sp>
      <p:graphicFrame>
        <p:nvGraphicFramePr>
          <p:cNvPr id="44036" name="Object 4"/>
          <p:cNvGraphicFramePr>
            <a:graphicFrameLocks noChangeAspect="1"/>
          </p:cNvGraphicFramePr>
          <p:nvPr/>
        </p:nvGraphicFramePr>
        <p:xfrm>
          <a:off x="914400" y="4724400"/>
          <a:ext cx="2514600" cy="838200"/>
        </p:xfrm>
        <a:graphic>
          <a:graphicData uri="http://schemas.openxmlformats.org/presentationml/2006/ole">
            <p:oleObj spid="_x0000_s44036" name="Equation" r:id="rId5" imgW="1600200" imgH="444240" progId="Equation.DSMT4">
              <p:embed/>
            </p:oleObj>
          </a:graphicData>
        </a:graphic>
      </p:graphicFrame>
      <p:sp>
        <p:nvSpPr>
          <p:cNvPr id="11" name="Rectangle 40"/>
          <p:cNvSpPr>
            <a:spLocks noChangeArrowheads="1"/>
          </p:cNvSpPr>
          <p:nvPr/>
        </p:nvSpPr>
        <p:spPr bwMode="auto">
          <a:xfrm>
            <a:off x="3810000" y="4953000"/>
            <a:ext cx="423863" cy="304800"/>
          </a:xfrm>
          <a:prstGeom prst="rect">
            <a:avLst/>
          </a:prstGeom>
          <a:noFill/>
          <a:ln w="9525">
            <a:noFill/>
            <a:miter lim="800000"/>
            <a:headEnd/>
            <a:tailEnd/>
          </a:ln>
        </p:spPr>
        <p:txBody>
          <a:bodyPr wrap="none" anchor="ctr">
            <a:spAutoFit/>
          </a:bodyPr>
          <a:lstStyle/>
          <a:p>
            <a:r>
              <a:rPr lang="el-GR" b="0" dirty="0"/>
              <a:t>και</a:t>
            </a:r>
            <a:endParaRPr lang="en-US" dirty="0"/>
          </a:p>
        </p:txBody>
      </p:sp>
      <p:graphicFrame>
        <p:nvGraphicFramePr>
          <p:cNvPr id="44037" name="Object 5"/>
          <p:cNvGraphicFramePr>
            <a:graphicFrameLocks noChangeAspect="1"/>
          </p:cNvGraphicFramePr>
          <p:nvPr/>
        </p:nvGraphicFramePr>
        <p:xfrm>
          <a:off x="4343400" y="4572000"/>
          <a:ext cx="1295400" cy="990600"/>
        </p:xfrm>
        <a:graphic>
          <a:graphicData uri="http://schemas.openxmlformats.org/presentationml/2006/ole">
            <p:oleObj spid="_x0000_s44037" name="Equation" r:id="rId6" imgW="596880" imgH="393480" progId="Equation.DSMT4">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4800600" cy="830997"/>
          </a:xfrm>
          <a:prstGeom prst="rect">
            <a:avLst/>
          </a:prstGeom>
        </p:spPr>
        <p:txBody>
          <a:bodyPr wrap="square">
            <a:spAutoFit/>
          </a:bodyPr>
          <a:lstStyle/>
          <a:p>
            <a:r>
              <a:rPr lang="el-GR" sz="2400" b="1" dirty="0" smtClean="0"/>
              <a:t>Κινητήρας γραμμοσκιασμένων πόλων</a:t>
            </a:r>
            <a:endParaRPr lang="en-US" sz="2400" dirty="0"/>
          </a:p>
        </p:txBody>
      </p:sp>
      <p:sp>
        <p:nvSpPr>
          <p:cNvPr id="3" name="Rectangle 2"/>
          <p:cNvSpPr/>
          <p:nvPr/>
        </p:nvSpPr>
        <p:spPr>
          <a:xfrm>
            <a:off x="457200" y="1371601"/>
            <a:ext cx="4572000" cy="738664"/>
          </a:xfrm>
          <a:prstGeom prst="rect">
            <a:avLst/>
          </a:prstGeom>
        </p:spPr>
        <p:txBody>
          <a:bodyPr wrap="square">
            <a:spAutoFit/>
          </a:bodyPr>
          <a:lstStyle/>
          <a:p>
            <a:r>
              <a:rPr lang="en-US" sz="1400" b="1" dirty="0" smtClean="0">
                <a:solidFill>
                  <a:srgbClr val="FF0000"/>
                </a:solidFill>
              </a:rPr>
              <a:t>O </a:t>
            </a:r>
            <a:r>
              <a:rPr lang="el-GR" sz="1400" b="1" dirty="0" smtClean="0">
                <a:solidFill>
                  <a:srgbClr val="FF0000"/>
                </a:solidFill>
              </a:rPr>
              <a:t>Κινητήρας γραμμοσκιασμένων πόλων (</a:t>
            </a:r>
            <a:r>
              <a:rPr lang="en-US" sz="1400" b="1" dirty="0" smtClean="0">
                <a:solidFill>
                  <a:srgbClr val="FF0000"/>
                </a:solidFill>
              </a:rPr>
              <a:t>shaded poles motor</a:t>
            </a:r>
            <a:r>
              <a:rPr lang="el-GR" sz="1400" b="1" dirty="0" smtClean="0">
                <a:solidFill>
                  <a:srgbClr val="FF0000"/>
                </a:solidFill>
              </a:rPr>
              <a:t>), αποτελεί μια ειδική κατηγορία μονοφασικού κινητήρα επαγωγής), σχ.2. </a:t>
            </a:r>
            <a:endParaRPr lang="en-US" sz="1400" b="1" dirty="0">
              <a:solidFill>
                <a:srgbClr val="FF0000"/>
              </a:solidFill>
            </a:endParaRPr>
          </a:p>
        </p:txBody>
      </p:sp>
      <p:sp>
        <p:nvSpPr>
          <p:cNvPr id="4" name="Rectangle 3"/>
          <p:cNvSpPr/>
          <p:nvPr/>
        </p:nvSpPr>
        <p:spPr>
          <a:xfrm>
            <a:off x="609600" y="2438400"/>
            <a:ext cx="4495800" cy="2031325"/>
          </a:xfrm>
          <a:prstGeom prst="rect">
            <a:avLst/>
          </a:prstGeom>
        </p:spPr>
        <p:txBody>
          <a:bodyPr wrap="square">
            <a:spAutoFit/>
          </a:bodyPr>
          <a:lstStyle/>
          <a:p>
            <a:pPr algn="just"/>
            <a:r>
              <a:rPr lang="el-GR" dirty="0" smtClean="0"/>
              <a:t>Οι πόλοι του στάτη χωρίζονται σε δύο περιοχές, η μία από αυτές καλύπτει περίπου το 1/3 της συνολικής επιφάνειας του πόλου, περιβάλλεται από ένα χάλκινο δαχτυλίδι (βραχυκυκλωμένη σπείρα) και χαρακτηρίζεται ως η </a:t>
            </a:r>
            <a:r>
              <a:rPr lang="el-GR" dirty="0" err="1" smtClean="0"/>
              <a:t>γραμμοσκιασμένη</a:t>
            </a:r>
            <a:r>
              <a:rPr lang="el-GR" dirty="0" smtClean="0"/>
              <a:t> περιοχή του πόλου (</a:t>
            </a:r>
            <a:r>
              <a:rPr lang="en-US" dirty="0" smtClean="0"/>
              <a:t>shaded part</a:t>
            </a:r>
            <a:r>
              <a:rPr lang="el-GR" dirty="0" smtClean="0"/>
              <a:t>). </a:t>
            </a:r>
            <a:endParaRPr lang="en-US" dirty="0"/>
          </a:p>
        </p:txBody>
      </p:sp>
      <p:sp>
        <p:nvSpPr>
          <p:cNvPr id="5" name="Rectangle 4"/>
          <p:cNvSpPr/>
          <p:nvPr/>
        </p:nvSpPr>
        <p:spPr>
          <a:xfrm>
            <a:off x="457200" y="4495800"/>
            <a:ext cx="4572000" cy="1754326"/>
          </a:xfrm>
          <a:prstGeom prst="rect">
            <a:avLst/>
          </a:prstGeom>
        </p:spPr>
        <p:txBody>
          <a:bodyPr>
            <a:spAutoFit/>
          </a:bodyPr>
          <a:lstStyle/>
          <a:p>
            <a:r>
              <a:rPr lang="el-GR" dirty="0" smtClean="0"/>
              <a:t>Η υπόλοιπη περιοχή του πόλου χαρακτηρίζεται ως η μη </a:t>
            </a:r>
            <a:r>
              <a:rPr lang="el-GR" dirty="0" err="1" smtClean="0"/>
              <a:t>γραμμοσκιασμένη</a:t>
            </a:r>
            <a:r>
              <a:rPr lang="el-GR" dirty="0" smtClean="0"/>
              <a:t> περιοχή (</a:t>
            </a:r>
            <a:r>
              <a:rPr lang="en-US" dirty="0" err="1" smtClean="0"/>
              <a:t>unshaded</a:t>
            </a:r>
            <a:r>
              <a:rPr lang="en-US" dirty="0" smtClean="0"/>
              <a:t> part</a:t>
            </a:r>
            <a:r>
              <a:rPr lang="el-GR" dirty="0" smtClean="0"/>
              <a:t>). Ο δρομέας του κινητήρων αυτών, φέρει τύλιγμα κλωβού και είναι κατασκευαστικά όμοιος με τον αντίστοιχο των ασύγχρονων κινητήρων</a:t>
            </a:r>
            <a:endParaRPr lang="en-US" dirty="0"/>
          </a:p>
        </p:txBody>
      </p:sp>
      <p:pic>
        <p:nvPicPr>
          <p:cNvPr id="45058" name="Picture 2"/>
          <p:cNvPicPr>
            <a:picLocks noChangeAspect="1" noChangeArrowheads="1"/>
          </p:cNvPicPr>
          <p:nvPr/>
        </p:nvPicPr>
        <p:blipFill>
          <a:blip r:embed="rId2" cstate="print"/>
          <a:srcRect/>
          <a:stretch>
            <a:fillRect/>
          </a:stretch>
        </p:blipFill>
        <p:spPr bwMode="auto">
          <a:xfrm>
            <a:off x="5334000" y="3962400"/>
            <a:ext cx="3581400" cy="1295400"/>
          </a:xfrm>
          <a:prstGeom prst="rect">
            <a:avLst/>
          </a:prstGeom>
          <a:noFill/>
          <a:ln w="9525">
            <a:noFill/>
            <a:miter lim="800000"/>
            <a:headEnd/>
            <a:tailEnd/>
          </a:ln>
        </p:spPr>
      </p:pic>
      <p:sp>
        <p:nvSpPr>
          <p:cNvPr id="45059" name="Rectangle 3"/>
          <p:cNvSpPr>
            <a:spLocks noChangeArrowheads="1"/>
          </p:cNvSpPr>
          <p:nvPr/>
        </p:nvSpPr>
        <p:spPr bwMode="auto">
          <a:xfrm>
            <a:off x="4953000" y="5262517"/>
            <a:ext cx="35814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1143000" algn="l"/>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Επαγωγικός κινητήρας γραμμοσκιασμένων πόλων</a:t>
            </a:r>
            <a:r>
              <a:rPr lang="el-GR" sz="900" b="1" dirty="0" smtClean="0">
                <a:latin typeface="Arial" pitchFamily="34" charset="0"/>
                <a:ea typeface="Times New Roman" pitchFamily="18" charset="0"/>
                <a:cs typeface="Arial" pitchFamily="34" charset="0"/>
              </a:rPr>
              <a:t> Δύο διαφορετικά είδη σχεδίασης  (α)  και  (β)</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0" algn="l"/>
              </a:tabLst>
            </a:pPr>
            <a:r>
              <a:rPr kumimoji="0" lang="el-GR"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4800600" cy="830997"/>
          </a:xfrm>
          <a:prstGeom prst="rect">
            <a:avLst/>
          </a:prstGeom>
        </p:spPr>
        <p:txBody>
          <a:bodyPr wrap="square">
            <a:spAutoFit/>
          </a:bodyPr>
          <a:lstStyle/>
          <a:p>
            <a:r>
              <a:rPr lang="el-GR" sz="2400" b="1" dirty="0" smtClean="0"/>
              <a:t>Κινητήρας γραμμοσκιασμένων πόλων</a:t>
            </a:r>
            <a:endParaRPr lang="en-US" sz="2400" dirty="0"/>
          </a:p>
        </p:txBody>
      </p:sp>
      <p:sp>
        <p:nvSpPr>
          <p:cNvPr id="46081" name="Rectangle 1"/>
          <p:cNvSpPr>
            <a:spLocks noChangeArrowheads="1"/>
          </p:cNvSpPr>
          <p:nvPr/>
        </p:nvSpPr>
        <p:spPr bwMode="auto">
          <a:xfrm>
            <a:off x="152400" y="1143000"/>
            <a:ext cx="6477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143000" algn="l"/>
              </a:tabLst>
            </a:pP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Ένα επιπλέον πλεονέκτημα είναι ότι, το ρεύμα εκκίνησης στους συγκεκριμένους κινητήρες είναι ελάχιστα υψηλότερο από το ρεύμα πλήρους φορτίου και αυτό μεταφράζεται στο ότι, δεν υφίσταται καταπόνηση των τυλιγμάτων κατά την εκκίνηση. </a:t>
            </a:r>
            <a:endParaRPr kumimoji="0" lang="el-GR"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286000" y="2828836"/>
            <a:ext cx="4572000" cy="1200329"/>
          </a:xfrm>
          <a:prstGeom prst="rect">
            <a:avLst/>
          </a:prstGeom>
        </p:spPr>
        <p:txBody>
          <a:bodyPr>
            <a:spAutoFit/>
          </a:bodyPr>
          <a:lstStyle/>
          <a:p>
            <a:pPr algn="just">
              <a:spcBef>
                <a:spcPct val="50000"/>
              </a:spcBef>
            </a:pPr>
            <a:r>
              <a:rPr lang="el-GR" b="1" dirty="0" smtClean="0">
                <a:solidFill>
                  <a:srgbClr val="FF0000"/>
                </a:solidFill>
              </a:rPr>
              <a:t>Εάν η εφαρμοζόμενη τάση στο τύλιγμα τυμπάνου είναι καθαρά ημιτονοειδής, τότε και η χρονική μεταβολή της μαγνητικής ροής ανά πόλο θα είναι και αυτή ημιτονοειδής.</a:t>
            </a:r>
            <a:endParaRPr lang="el-GR" b="1" dirty="0">
              <a:solidFill>
                <a:srgbClr val="FF0000"/>
              </a:solidFill>
            </a:endParaRPr>
          </a:p>
        </p:txBody>
      </p:sp>
      <p:graphicFrame>
        <p:nvGraphicFramePr>
          <p:cNvPr id="46082" name="Object 2"/>
          <p:cNvGraphicFramePr>
            <a:graphicFrameLocks noChangeAspect="1"/>
          </p:cNvGraphicFramePr>
          <p:nvPr/>
        </p:nvGraphicFramePr>
        <p:xfrm>
          <a:off x="381000" y="4267200"/>
          <a:ext cx="2362200" cy="533400"/>
        </p:xfrm>
        <a:graphic>
          <a:graphicData uri="http://schemas.openxmlformats.org/presentationml/2006/ole">
            <p:oleObj spid="_x0000_s46082" name="Equation" r:id="rId3" imgW="1015920" imgH="228600" progId="Equation.DSMT4">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4800600" cy="830997"/>
          </a:xfrm>
          <a:prstGeom prst="rect">
            <a:avLst/>
          </a:prstGeom>
        </p:spPr>
        <p:txBody>
          <a:bodyPr wrap="square">
            <a:spAutoFit/>
          </a:bodyPr>
          <a:lstStyle/>
          <a:p>
            <a:r>
              <a:rPr lang="el-GR" sz="2400" b="1" dirty="0" smtClean="0"/>
              <a:t>Κινητήρας γραμμοσκιασμένων πόλων</a:t>
            </a:r>
            <a:endParaRPr lang="en-US" sz="2400" dirty="0"/>
          </a:p>
        </p:txBody>
      </p:sp>
      <p:sp>
        <p:nvSpPr>
          <p:cNvPr id="3" name="Rectangle 6"/>
          <p:cNvSpPr>
            <a:spLocks noChangeArrowheads="1"/>
          </p:cNvSpPr>
          <p:nvPr/>
        </p:nvSpPr>
        <p:spPr bwMode="auto">
          <a:xfrm>
            <a:off x="107950" y="1066801"/>
            <a:ext cx="8785225" cy="4278094"/>
          </a:xfrm>
          <a:prstGeom prst="rect">
            <a:avLst/>
          </a:prstGeom>
          <a:noFill/>
          <a:ln w="9525">
            <a:noFill/>
            <a:miter lim="800000"/>
            <a:headEnd/>
            <a:tailEnd/>
          </a:ln>
        </p:spPr>
        <p:txBody>
          <a:bodyPr wrap="square">
            <a:spAutoFit/>
          </a:bodyPr>
          <a:lstStyle/>
          <a:p>
            <a:pPr algn="just"/>
            <a:r>
              <a:rPr lang="el-GR" u="sng" dirty="0">
                <a:solidFill>
                  <a:srgbClr val="FF0000"/>
                </a:solidFill>
              </a:rPr>
              <a:t>Αρχή λειτουργίας</a:t>
            </a:r>
          </a:p>
          <a:p>
            <a:pPr algn="just"/>
            <a:r>
              <a:rPr lang="el-GR" b="0" dirty="0"/>
              <a:t>Βασίζεται </a:t>
            </a:r>
            <a:r>
              <a:rPr lang="el-GR" dirty="0">
                <a:solidFill>
                  <a:schemeClr val="accent2"/>
                </a:solidFill>
              </a:rPr>
              <a:t>στην ανομοιομορφία της χωρικής κατανομής της μαγνητικής ροής στην επιφάνεια των πόλων</a:t>
            </a:r>
            <a:r>
              <a:rPr lang="el-GR" b="0" dirty="0"/>
              <a:t> .</a:t>
            </a:r>
          </a:p>
          <a:p>
            <a:pPr algn="just"/>
            <a:endParaRPr lang="el-GR" b="0" dirty="0"/>
          </a:p>
          <a:p>
            <a:pPr algn="just"/>
            <a:r>
              <a:rPr lang="el-GR" b="0" dirty="0"/>
              <a:t>Η χρονική μεταβολή της μαγνητικής ροής στο τύλιγμα του στάτη, θα </a:t>
            </a:r>
            <a:r>
              <a:rPr lang="el-GR" dirty="0"/>
              <a:t>αναπτύξει Η.Ε.Δ. εξ’ επαγωγής</a:t>
            </a:r>
            <a:r>
              <a:rPr lang="el-GR" b="0" dirty="0"/>
              <a:t> στη </a:t>
            </a:r>
            <a:r>
              <a:rPr lang="el-GR" dirty="0"/>
              <a:t>βραχυκυκλωμένη σπείρα</a:t>
            </a:r>
            <a:r>
              <a:rPr lang="el-GR" b="0" dirty="0"/>
              <a:t> και τη </a:t>
            </a:r>
            <a:r>
              <a:rPr lang="el-GR" dirty="0"/>
              <a:t>δημιουργία ρεύματος</a:t>
            </a:r>
            <a:r>
              <a:rPr lang="el-GR" b="0" dirty="0"/>
              <a:t>. Η φορά του ρεύματος (σύμφωνα με τον κανόνα του </a:t>
            </a:r>
            <a:r>
              <a:rPr lang="en-US" b="0" dirty="0"/>
              <a:t>Lentz</a:t>
            </a:r>
            <a:r>
              <a:rPr lang="el-GR" b="0" dirty="0"/>
              <a:t>) θα είναι τέτοια ώστε η μαγνητική ροή που προκαλείται  από αυτό να αντιτίθεται στη μαγνητική ροή του τυλίγματος του στάτη. Αυτό σημαίνει ότι, η μαγνητική ροή που προκαλείται από το ρεύμα της βραχυκυκλωμένης σπείρας στο </a:t>
            </a:r>
            <a:r>
              <a:rPr lang="el-GR" b="0" dirty="0" err="1"/>
              <a:t>γραμμοσκιασμένο</a:t>
            </a:r>
            <a:r>
              <a:rPr lang="el-GR" b="0" dirty="0"/>
              <a:t> τμήμα του πόλου, θα έχει </a:t>
            </a:r>
            <a:r>
              <a:rPr lang="el-GR" dirty="0"/>
              <a:t>αντίθετη φορά</a:t>
            </a:r>
            <a:r>
              <a:rPr lang="el-GR" b="0" dirty="0"/>
              <a:t> από εκείνη στο υπόλοιπο τμήμα του πόλου (μη </a:t>
            </a:r>
            <a:r>
              <a:rPr lang="el-GR" b="0" dirty="0" err="1"/>
              <a:t>γραμμοσκιασμένη</a:t>
            </a:r>
            <a:r>
              <a:rPr lang="el-GR" b="0" dirty="0"/>
              <a:t> περιοχή), στο οποίο διέρχεται μόνο  μαγνητική ροή που δημιουργείται από το τύλιγμα του στάτη. Αυτό έχει σαν αποτέλεσμα την ανομοιομορφία της χωρικής κατανομής της συνιστάμενης μαγνητικής ροής στην επιφάνεια των πόλων</a:t>
            </a:r>
            <a:r>
              <a:rPr lang="el-GR" b="0" dirty="0" smtClean="0"/>
              <a:t>.</a:t>
            </a:r>
            <a:r>
              <a:rPr lang="el-GR" dirty="0" smtClean="0">
                <a:sym typeface="Symbol" pitchFamily="18" charset="2"/>
              </a:rPr>
              <a:t>                                                                                   Η χαρακτηριστική </a:t>
            </a:r>
            <a:r>
              <a:rPr lang="el-GR" sz="2000" i="1" dirty="0" smtClean="0">
                <a:solidFill>
                  <a:schemeClr val="accent2"/>
                </a:solidFill>
                <a:latin typeface="Times New Roman" pitchFamily="18" charset="0"/>
                <a:cs typeface="Times New Roman" pitchFamily="18" charset="0"/>
                <a:sym typeface="Symbol" pitchFamily="18" charset="2"/>
              </a:rPr>
              <a:t>Τ</a:t>
            </a:r>
            <a:r>
              <a:rPr lang="en-US" sz="2000" i="1" baseline="-25000" dirty="0" err="1" smtClean="0">
                <a:solidFill>
                  <a:schemeClr val="accent2"/>
                </a:solidFill>
                <a:latin typeface="Times New Roman" pitchFamily="18" charset="0"/>
                <a:cs typeface="Times New Roman" pitchFamily="18" charset="0"/>
                <a:sym typeface="Symbol" pitchFamily="18" charset="2"/>
              </a:rPr>
              <a:t>int</a:t>
            </a:r>
            <a:r>
              <a:rPr lang="en-US" sz="2000" i="1" dirty="0" smtClean="0">
                <a:solidFill>
                  <a:schemeClr val="accent2"/>
                </a:solidFill>
                <a:latin typeface="Times New Roman" pitchFamily="18" charset="0"/>
                <a:cs typeface="Times New Roman" pitchFamily="18" charset="0"/>
                <a:sym typeface="Symbol" pitchFamily="18" charset="2"/>
              </a:rPr>
              <a:t> = f (n</a:t>
            </a:r>
            <a:r>
              <a:rPr lang="en-US" sz="2000" i="1" baseline="-25000" dirty="0" smtClean="0">
                <a:solidFill>
                  <a:schemeClr val="accent2"/>
                </a:solidFill>
                <a:latin typeface="Times New Roman" pitchFamily="18" charset="0"/>
                <a:cs typeface="Times New Roman" pitchFamily="18" charset="0"/>
                <a:sym typeface="Symbol" pitchFamily="18" charset="2"/>
              </a:rPr>
              <a:t>r </a:t>
            </a:r>
            <a:r>
              <a:rPr lang="en-US" sz="2000" i="1" dirty="0" smtClean="0">
                <a:solidFill>
                  <a:schemeClr val="accent2"/>
                </a:solidFill>
                <a:latin typeface="Times New Roman" pitchFamily="18" charset="0"/>
                <a:cs typeface="Times New Roman" pitchFamily="18" charset="0"/>
                <a:sym typeface="Symbol" pitchFamily="18" charset="2"/>
              </a:rPr>
              <a:t>)</a:t>
            </a:r>
            <a:r>
              <a:rPr lang="en-US" dirty="0" smtClean="0">
                <a:sym typeface="Symbol" pitchFamily="18" charset="2"/>
              </a:rPr>
              <a:t> </a:t>
            </a:r>
          </a:p>
          <a:p>
            <a:pPr algn="just"/>
            <a:endParaRPr lang="el-GR" b="0" dirty="0"/>
          </a:p>
        </p:txBody>
      </p:sp>
      <p:graphicFrame>
        <p:nvGraphicFramePr>
          <p:cNvPr id="47106" name="Object 4"/>
          <p:cNvGraphicFramePr>
            <a:graphicFrameLocks noChangeAspect="1"/>
          </p:cNvGraphicFramePr>
          <p:nvPr/>
        </p:nvGraphicFramePr>
        <p:xfrm>
          <a:off x="381000" y="5105400"/>
          <a:ext cx="4824412" cy="1592262"/>
        </p:xfrm>
        <a:graphic>
          <a:graphicData uri="http://schemas.openxmlformats.org/presentationml/2006/ole">
            <p:oleObj spid="_x0000_s47106" name="Visio" r:id="rId3" imgW="4649684" imgH="1533998" progId="Visio.Drawing.11">
              <p:embed/>
            </p:oleObj>
          </a:graphicData>
        </a:graphic>
      </p:graphicFrame>
      <p:pic>
        <p:nvPicPr>
          <p:cNvPr id="47107" name="Picture 3"/>
          <p:cNvPicPr>
            <a:picLocks noChangeAspect="1" noChangeArrowheads="1"/>
          </p:cNvPicPr>
          <p:nvPr/>
        </p:nvPicPr>
        <p:blipFill>
          <a:blip r:embed="rId4" cstate="print"/>
          <a:srcRect/>
          <a:stretch>
            <a:fillRect/>
          </a:stretch>
        </p:blipFill>
        <p:spPr bwMode="auto">
          <a:xfrm>
            <a:off x="5715000" y="5105400"/>
            <a:ext cx="2971800" cy="1447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599"/>
          </a:xfrm>
        </p:spPr>
        <p:txBody>
          <a:bodyPr>
            <a:noAutofit/>
          </a:bodyPr>
          <a:lstStyle/>
          <a:p>
            <a:r>
              <a:rPr lang="el-GR" sz="2400" b="1" u="sng" dirty="0" smtClean="0">
                <a:solidFill>
                  <a:srgbClr val="CC3300"/>
                </a:solidFill>
              </a:rPr>
              <a:t>ΑΣΥΓΧΡΟΝΟΣ ΜΟΝΟΦΑΣΙΚΟΣ ΚΙΝΗΤΗΡΑΣ</a:t>
            </a:r>
            <a:r>
              <a:rPr lang="en-US" sz="2400" u="sng" dirty="0" smtClean="0">
                <a:solidFill>
                  <a:srgbClr val="CC3300"/>
                </a:solidFill>
              </a:rPr>
              <a:t/>
            </a:r>
            <a:br>
              <a:rPr lang="en-US" sz="2400" u="sng" dirty="0" smtClean="0">
                <a:solidFill>
                  <a:srgbClr val="CC3300"/>
                </a:solidFill>
              </a:rPr>
            </a:br>
            <a:endParaRPr lang="en-US" sz="2400" dirty="0"/>
          </a:p>
        </p:txBody>
      </p:sp>
      <p:sp>
        <p:nvSpPr>
          <p:cNvPr id="3" name="Subtitle 2"/>
          <p:cNvSpPr>
            <a:spLocks noGrp="1"/>
          </p:cNvSpPr>
          <p:nvPr>
            <p:ph type="subTitle" idx="1"/>
          </p:nvPr>
        </p:nvSpPr>
        <p:spPr>
          <a:xfrm>
            <a:off x="304800" y="838200"/>
            <a:ext cx="8534400" cy="5638800"/>
          </a:xfrm>
        </p:spPr>
        <p:txBody>
          <a:bodyPr/>
          <a:lstStyle/>
          <a:p>
            <a:r>
              <a:rPr lang="el-GR" sz="1600" b="1" dirty="0" smtClean="0"/>
              <a:t>ΜΟΝΟΦΑΣΙΚΟΙ ΚΙΝΗΤΗΡΕΣ   </a:t>
            </a:r>
          </a:p>
          <a:p>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838200" y="1828800"/>
            <a:ext cx="7315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599"/>
          </a:xfrm>
        </p:spPr>
        <p:txBody>
          <a:bodyPr>
            <a:normAutofit fontScale="90000"/>
          </a:bodyPr>
          <a:lstStyle/>
          <a:p>
            <a:r>
              <a:rPr lang="el-GR" sz="2400" b="1" u="sng" dirty="0" smtClean="0">
                <a:solidFill>
                  <a:srgbClr val="CC3300"/>
                </a:solidFill>
              </a:rPr>
              <a:t>ΑΣΥΓΧΡΟΝΟΣ ΜΟΝΟΦΑΣΙΚΟΣ ΚΙΝΗΤΗΡΑΣ</a:t>
            </a:r>
            <a:r>
              <a:rPr lang="en-US" sz="2400" u="sng" dirty="0" smtClean="0">
                <a:solidFill>
                  <a:srgbClr val="CC3300"/>
                </a:solidFill>
              </a:rPr>
              <a:t/>
            </a:r>
            <a:br>
              <a:rPr lang="en-US" sz="2400" u="sng" dirty="0" smtClean="0">
                <a:solidFill>
                  <a:srgbClr val="CC3300"/>
                </a:solidFill>
              </a:rPr>
            </a:br>
            <a:endParaRPr lang="en-US" sz="2400" dirty="0"/>
          </a:p>
        </p:txBody>
      </p:sp>
      <p:sp>
        <p:nvSpPr>
          <p:cNvPr id="3" name="Subtitle 2"/>
          <p:cNvSpPr>
            <a:spLocks noGrp="1"/>
          </p:cNvSpPr>
          <p:nvPr>
            <p:ph type="subTitle" idx="1"/>
          </p:nvPr>
        </p:nvSpPr>
        <p:spPr>
          <a:xfrm>
            <a:off x="152400" y="914400"/>
            <a:ext cx="8458200" cy="5181600"/>
          </a:xfrm>
        </p:spPr>
        <p:txBody>
          <a:bodyPr/>
          <a:lstStyle/>
          <a:p>
            <a:r>
              <a:rPr lang="el-GR" sz="2400" b="1" u="sng" dirty="0" smtClean="0">
                <a:solidFill>
                  <a:srgbClr val="CC3300"/>
                </a:solidFill>
              </a:rPr>
              <a:t>ΑΣΥΓΧΡΟΝΟΣ ΜΟΝΟΦΑΣΙΚΟΣ ΚΙΝΗΤΗΡΑΣ</a:t>
            </a:r>
            <a:endParaRPr lang="en-US" dirty="0"/>
          </a:p>
        </p:txBody>
      </p:sp>
      <p:pic>
        <p:nvPicPr>
          <p:cNvPr id="54274" name="Picture 2"/>
          <p:cNvPicPr>
            <a:picLocks noChangeAspect="1" noChangeArrowheads="1"/>
          </p:cNvPicPr>
          <p:nvPr/>
        </p:nvPicPr>
        <p:blipFill>
          <a:blip r:embed="rId2" cstate="print"/>
          <a:srcRect/>
          <a:stretch>
            <a:fillRect/>
          </a:stretch>
        </p:blipFill>
        <p:spPr bwMode="auto">
          <a:xfrm>
            <a:off x="2362200" y="3733800"/>
            <a:ext cx="5105400" cy="2819400"/>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1143000" y="1295400"/>
            <a:ext cx="6400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a:bodyPr>
          <a:lstStyle/>
          <a:p>
            <a:r>
              <a:rPr lang="el-GR" sz="2000" b="1" u="sng" dirty="0" smtClean="0">
                <a:solidFill>
                  <a:srgbClr val="CC3300"/>
                </a:solidFill>
              </a:rPr>
              <a:t>ΑΣΥΓΧΡΟΝΟΣ ΜΟΝΟΦΑΣΙΚΟΣ ΚΙΝΗΤΗΡΑΣ</a:t>
            </a:r>
            <a:endParaRPr lang="en-US" sz="2000" dirty="0"/>
          </a:p>
        </p:txBody>
      </p:sp>
      <p:sp>
        <p:nvSpPr>
          <p:cNvPr id="3" name="Subtitle 2"/>
          <p:cNvSpPr>
            <a:spLocks noGrp="1"/>
          </p:cNvSpPr>
          <p:nvPr>
            <p:ph type="subTitle" idx="1"/>
          </p:nvPr>
        </p:nvSpPr>
        <p:spPr>
          <a:xfrm>
            <a:off x="533400" y="1219200"/>
            <a:ext cx="8153400" cy="4724400"/>
          </a:xfrm>
        </p:spPr>
        <p:txBody>
          <a:bodyPr>
            <a:normAutofit/>
          </a:bodyPr>
          <a:lstStyle/>
          <a:p>
            <a:r>
              <a:rPr lang="el-GR" sz="1600" b="1" u="sng" dirty="0" smtClean="0">
                <a:solidFill>
                  <a:srgbClr val="CC3300"/>
                </a:solidFill>
              </a:rPr>
              <a:t>ΑΣΥΓΧΡΟΝΟΣ ΜΟΝΟΦΑΣΙΚΟΣ ΚΙΝΗΤΗΡΑΣ </a:t>
            </a:r>
          </a:p>
          <a:p>
            <a:endParaRPr lang="el-GR" sz="1600" b="1" u="sng" dirty="0" smtClean="0">
              <a:solidFill>
                <a:srgbClr val="CC3300"/>
              </a:solidFill>
            </a:endParaRPr>
          </a:p>
          <a:p>
            <a:endParaRPr lang="en-US" sz="1600" dirty="0"/>
          </a:p>
        </p:txBody>
      </p:sp>
      <p:pic>
        <p:nvPicPr>
          <p:cNvPr id="55298" name="Picture 2"/>
          <p:cNvPicPr>
            <a:picLocks noChangeAspect="1" noChangeArrowheads="1"/>
          </p:cNvPicPr>
          <p:nvPr/>
        </p:nvPicPr>
        <p:blipFill>
          <a:blip r:embed="rId2" cstate="print"/>
          <a:srcRect/>
          <a:stretch>
            <a:fillRect/>
          </a:stretch>
        </p:blipFill>
        <p:spPr bwMode="auto">
          <a:xfrm>
            <a:off x="1219200" y="1905000"/>
            <a:ext cx="66294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85799"/>
          </a:xfrm>
        </p:spPr>
        <p:txBody>
          <a:bodyPr>
            <a:normAutofit/>
          </a:bodyPr>
          <a:lstStyle/>
          <a:p>
            <a:r>
              <a:rPr lang="el-GR" sz="2400" b="1" u="sng" dirty="0" smtClean="0">
                <a:solidFill>
                  <a:srgbClr val="CC3300"/>
                </a:solidFill>
              </a:rPr>
              <a:t>ΑΣΥΓΧΡΟΝΟΣ ΜΟΝΟΦΑΣΙΚΟΣ ΚΙΝΗΤΗΡΑΣ</a:t>
            </a:r>
            <a:endParaRPr lang="en-US" sz="2400" dirty="0"/>
          </a:p>
        </p:txBody>
      </p:sp>
      <p:sp>
        <p:nvSpPr>
          <p:cNvPr id="3" name="Subtitle 2"/>
          <p:cNvSpPr>
            <a:spLocks noGrp="1"/>
          </p:cNvSpPr>
          <p:nvPr>
            <p:ph type="subTitle" idx="1"/>
          </p:nvPr>
        </p:nvSpPr>
        <p:spPr>
          <a:xfrm>
            <a:off x="762000" y="1066800"/>
            <a:ext cx="7543800" cy="4953000"/>
          </a:xfrm>
        </p:spPr>
        <p:txBody>
          <a:bodyPr/>
          <a:lstStyle/>
          <a:p>
            <a:r>
              <a:rPr lang="el-GR" sz="1400" b="1" u="sng" dirty="0" smtClean="0">
                <a:solidFill>
                  <a:srgbClr val="FF0000"/>
                </a:solidFill>
              </a:rPr>
              <a:t>ΕΙΔΗ ΑΣΥΓΧΡΟΝΩΝ ΜΟΝΟΦΑΣΙΚΩΝ ΚΙΝΗΤΗΡΩΝ</a:t>
            </a:r>
          </a:p>
          <a:p>
            <a:endParaRPr lang="en-US" dirty="0"/>
          </a:p>
        </p:txBody>
      </p:sp>
      <p:pic>
        <p:nvPicPr>
          <p:cNvPr id="56322" name="Picture 2"/>
          <p:cNvPicPr>
            <a:picLocks noChangeAspect="1" noChangeArrowheads="1"/>
          </p:cNvPicPr>
          <p:nvPr/>
        </p:nvPicPr>
        <p:blipFill>
          <a:blip r:embed="rId2" cstate="print"/>
          <a:srcRect/>
          <a:stretch>
            <a:fillRect/>
          </a:stretch>
        </p:blipFill>
        <p:spPr bwMode="auto">
          <a:xfrm>
            <a:off x="914400" y="1524000"/>
            <a:ext cx="7772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1"/>
            <a:ext cx="8229600" cy="10987623"/>
          </a:xfrm>
          <a:prstGeom prst="rect">
            <a:avLst/>
          </a:prstGeom>
        </p:spPr>
        <p:txBody>
          <a:bodyPr wrap="square">
            <a:spAutoFit/>
          </a:bodyPr>
          <a:lstStyle/>
          <a:p>
            <a:r>
              <a:rPr lang="el-GR" b="1" u="sng" dirty="0" smtClean="0">
                <a:solidFill>
                  <a:srgbClr val="CC3300"/>
                </a:solidFill>
              </a:rPr>
              <a:t>ΑΣΥΓΧΡΟΝΟΣ ΜΟΝΟΦΑΣΙΚΟΣ ΚΙΝΗΤΗΡΑΣ</a:t>
            </a:r>
            <a:r>
              <a:rPr lang="en-US" b="1" u="sng" dirty="0" smtClean="0">
                <a:solidFill>
                  <a:srgbClr val="CC3300"/>
                </a:solidFill>
              </a:rPr>
              <a:t> </a:t>
            </a:r>
          </a:p>
          <a:p>
            <a:endParaRPr lang="en-US" b="1" u="sng" dirty="0" smtClean="0">
              <a:solidFill>
                <a:srgbClr val="CC3300"/>
              </a:solidFill>
            </a:endParaRPr>
          </a:p>
          <a:p>
            <a:r>
              <a:rPr lang="el-GR" sz="2400" b="1" u="sng" dirty="0" smtClean="0">
                <a:solidFill>
                  <a:srgbClr val="CC3300"/>
                </a:solidFill>
              </a:rPr>
              <a:t>Οι ασύγχρονοι μονοφασικοί κινητήρες υποφέρουν από ένα σημαντικό μειονέκτημα .</a:t>
            </a:r>
          </a:p>
          <a:p>
            <a:endParaRPr lang="el-GR" sz="2400" b="1" dirty="0" smtClean="0">
              <a:solidFill>
                <a:srgbClr val="CC3300"/>
              </a:solidFill>
            </a:endParaRPr>
          </a:p>
          <a:p>
            <a:r>
              <a:rPr lang="el-GR" sz="2400" b="1" dirty="0" smtClean="0">
                <a:solidFill>
                  <a:schemeClr val="tx1">
                    <a:lumMod val="85000"/>
                    <a:lumOff val="15000"/>
                  </a:schemeClr>
                </a:solidFill>
              </a:rPr>
              <a:t>Επειδή στο τύλιγμα </a:t>
            </a:r>
            <a:r>
              <a:rPr lang="en-US" sz="2400" b="1" dirty="0" smtClean="0">
                <a:solidFill>
                  <a:schemeClr val="tx1">
                    <a:lumMod val="85000"/>
                    <a:lumOff val="15000"/>
                  </a:schemeClr>
                </a:solidFill>
              </a:rPr>
              <a:t> </a:t>
            </a:r>
            <a:r>
              <a:rPr lang="el-GR" sz="2400" b="1" dirty="0" smtClean="0">
                <a:solidFill>
                  <a:schemeClr val="tx1">
                    <a:lumMod val="85000"/>
                    <a:lumOff val="15000"/>
                  </a:schemeClr>
                </a:solidFill>
              </a:rPr>
              <a:t>του στάτη υφίσταται μόνο μια φάση, το μαγνητικό πεδίο ενός μονοφασικού επαγωγικού κινητήρα  δεν περιστρέφεται.</a:t>
            </a:r>
          </a:p>
          <a:p>
            <a:endParaRPr lang="el-GR" sz="2400" b="1" dirty="0" smtClean="0">
              <a:solidFill>
                <a:schemeClr val="tx1">
                  <a:lumMod val="85000"/>
                  <a:lumOff val="15000"/>
                </a:schemeClr>
              </a:solidFill>
            </a:endParaRPr>
          </a:p>
          <a:p>
            <a:r>
              <a:rPr lang="el-GR" sz="2400" b="1" dirty="0" smtClean="0">
                <a:solidFill>
                  <a:schemeClr val="tx1">
                    <a:lumMod val="85000"/>
                    <a:lumOff val="15000"/>
                  </a:schemeClr>
                </a:solidFill>
              </a:rPr>
              <a:t>Αντίθετα πάλλεται αποκτώντας αρχικά μεγάλη και μετά μικρή τιμή, καθώς παραμένει πάντα με την ίδια φορά.</a:t>
            </a:r>
          </a:p>
          <a:p>
            <a:endParaRPr lang="el-GR" sz="2400" b="1" dirty="0" smtClean="0">
              <a:solidFill>
                <a:schemeClr val="tx1">
                  <a:lumMod val="85000"/>
                  <a:lumOff val="15000"/>
                </a:schemeClr>
              </a:solidFill>
            </a:endParaRPr>
          </a:p>
          <a:p>
            <a:r>
              <a:rPr lang="el-GR" sz="2400" b="1" dirty="0" smtClean="0">
                <a:solidFill>
                  <a:schemeClr val="tx1">
                    <a:lumMod val="85000"/>
                    <a:lumOff val="15000"/>
                  </a:schemeClr>
                </a:solidFill>
              </a:rPr>
              <a:t>Επειδή στο μονοφασικό επαγωγικό κινητήρα δεν υφίσταται στρεφόμενο μαγνητικό πεδίο στο στάτη , δεν αναπτύσσεται  ροπή εκκίνησης.</a:t>
            </a: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b="1" u="sng" dirty="0" smtClean="0">
              <a:solidFill>
                <a:srgbClr val="CC3300"/>
              </a:solidFill>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2816</Words>
  <Application>Microsoft Office PowerPoint</Application>
  <PresentationFormat>On-screen Show (4:3)</PresentationFormat>
  <Paragraphs>262</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Office Theme</vt:lpstr>
      <vt:lpstr>Visio</vt:lpstr>
      <vt:lpstr>Equation</vt:lpstr>
      <vt:lpstr>ΑΣΥΓΧΡΟΝΟΣ ΜΟΝΟΦΑΣΙΚΟΣ ΚΙΝΗΤΗΡΑΣ </vt:lpstr>
      <vt:lpstr>ΑΣΥΓΧΡΟΝΟΣ ΜΟΝΟΦΑΣΙΚΟΣ ΚΙΝΗΤΗΡΑΣ </vt:lpstr>
      <vt:lpstr>ΑΣΥΓΧΡΟΝΟΣ ΜΟΝΟΦΑΣΙΚΟΣ ΚΙΝΗΤΗΡΑΣ </vt:lpstr>
      <vt:lpstr>ΑΣΥΓΧΡΟΝΟΣ ΜΟΝΟΦΑΣΙΚΟΣ ΚΙΝΗΤΗΡΑΣ </vt:lpstr>
      <vt:lpstr>ΑΣΥΓΧΡΟΝΟΣ ΜΟΝΟΦΑΣΙΚΟΣ ΚΙΝΗΤΗΡΑΣ </vt:lpstr>
      <vt:lpstr>ΑΣΥΓΧΡΟΝΟΣ ΜΟΝΟΦΑΣΙΚΟΣ ΚΙΝΗΤΗΡΑΣ </vt:lpstr>
      <vt:lpstr>ΑΣΥΓΧΡΟΝΟΣ ΜΟΝΟΦΑΣΙΚΟΣ ΚΙΝΗΤΗΡΑΣ</vt:lpstr>
      <vt:lpstr>ΑΣΥΓΧΡΟΝΟΣ ΜΟΝΟΦΑΣΙΚΟΣ ΚΙΝΗΤΗΡΑΣ</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ΑΣΥΓΧΡΟΝΟΣ ΜΟΝΟΦΑΣΙΚΟΣ ΚΙΝΗΤΗΡΑΣ </dc:title>
  <dc:creator>Chryssa</dc:creator>
  <cp:lastModifiedBy>Chryssa</cp:lastModifiedBy>
  <cp:revision>232</cp:revision>
  <dcterms:created xsi:type="dcterms:W3CDTF">2016-10-30T13:27:01Z</dcterms:created>
  <dcterms:modified xsi:type="dcterms:W3CDTF">2022-05-05T05:53:24Z</dcterms:modified>
</cp:coreProperties>
</file>