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87" r:id="rId7"/>
    <p:sldId id="288" r:id="rId8"/>
    <p:sldId id="289" r:id="rId9"/>
    <p:sldId id="290" r:id="rId10"/>
    <p:sldId id="260" r:id="rId11"/>
    <p:sldId id="262" r:id="rId12"/>
    <p:sldId id="263" r:id="rId13"/>
    <p:sldId id="264" r:id="rId14"/>
    <p:sldId id="265" r:id="rId15"/>
    <p:sldId id="266" r:id="rId16"/>
    <p:sldId id="267" r:id="rId17"/>
    <p:sldId id="274" r:id="rId18"/>
    <p:sldId id="275" r:id="rId19"/>
    <p:sldId id="276" r:id="rId20"/>
    <p:sldId id="268" r:id="rId21"/>
    <p:sldId id="269" r:id="rId22"/>
    <p:sldId id="270" r:id="rId23"/>
    <p:sldId id="271" r:id="rId24"/>
    <p:sldId id="277" r:id="rId25"/>
    <p:sldId id="278" r:id="rId26"/>
    <p:sldId id="279" r:id="rId27"/>
    <p:sldId id="280" r:id="rId28"/>
    <p:sldId id="281" r:id="rId29"/>
    <p:sldId id="282" r:id="rId30"/>
    <p:sldId id="283" r:id="rId31"/>
    <p:sldId id="284" r:id="rId32"/>
    <p:sldId id="285"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emf"/><Relationship Id="rId4"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e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emf"/><Relationship Id="rId4"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e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2E756D-5648-4D33-AA7F-89032616D471}"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E756D-5648-4D33-AA7F-89032616D471}"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E756D-5648-4D33-AA7F-89032616D471}"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E756D-5648-4D33-AA7F-89032616D471}"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2E756D-5648-4D33-AA7F-89032616D471}"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2E756D-5648-4D33-AA7F-89032616D471}" type="datetimeFigureOut">
              <a:rPr lang="en-US" smtClean="0"/>
              <a:pPr/>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2E756D-5648-4D33-AA7F-89032616D471}" type="datetimeFigureOut">
              <a:rPr lang="en-US" smtClean="0"/>
              <a:pPr/>
              <a:t>3/27/2022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2E756D-5648-4D33-AA7F-89032616D471}" type="datetimeFigureOut">
              <a:rPr lang="en-US" smtClean="0"/>
              <a:pPr/>
              <a:t>3/27/2022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E756D-5648-4D33-AA7F-89032616D471}" type="datetimeFigureOut">
              <a:rPr lang="en-US" smtClean="0"/>
              <a:pPr/>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E756D-5648-4D33-AA7F-89032616D471}" type="datetimeFigureOut">
              <a:rPr lang="en-US" smtClean="0"/>
              <a:pPr/>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E756D-5648-4D33-AA7F-89032616D471}" type="datetimeFigureOut">
              <a:rPr lang="en-US" smtClean="0"/>
              <a:pPr/>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C0A6B-CEFE-414D-BA33-17DCAFB03F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E756D-5648-4D33-AA7F-89032616D471}" type="datetimeFigureOut">
              <a:rPr lang="en-US" smtClean="0"/>
              <a:pPr/>
              <a:t>3/27/2022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C0A6B-CEFE-414D-BA33-17DCAFB03F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43.png"/><Relationship Id="rId7"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 Id="rId9"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13.v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17.vml"/></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21.v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76.bin"/><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24.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0667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447800"/>
            <a:ext cx="8382000" cy="5181600"/>
          </a:xfrm>
        </p:spPr>
        <p:txBody>
          <a:bodyPr/>
          <a:lstStyle/>
          <a:p>
            <a:r>
              <a:rPr lang="el-GR" sz="2400" b="1" dirty="0" smtClean="0">
                <a:solidFill>
                  <a:srgbClr val="FF0000"/>
                </a:solidFill>
              </a:rPr>
              <a:t>Αρχή λειτουργίας </a:t>
            </a:r>
          </a:p>
          <a:p>
            <a:pPr algn="just"/>
            <a:r>
              <a:rPr lang="en-US" sz="1600" b="1" dirty="0" err="1" smtClean="0">
                <a:solidFill>
                  <a:schemeClr val="tx1"/>
                </a:solidFill>
              </a:rPr>
              <a:t>Όταν</a:t>
            </a:r>
            <a:r>
              <a:rPr lang="en-US" sz="1600" b="1" dirty="0" smtClean="0">
                <a:solidFill>
                  <a:schemeClr val="tx1"/>
                </a:solidFill>
              </a:rPr>
              <a:t>  </a:t>
            </a:r>
            <a:r>
              <a:rPr lang="en-US" sz="1600" b="1" dirty="0" err="1" smtClean="0">
                <a:solidFill>
                  <a:schemeClr val="tx1"/>
                </a:solidFill>
              </a:rPr>
              <a:t>τροφοδοτήσουμε</a:t>
            </a:r>
            <a:r>
              <a:rPr lang="en-US" sz="1600" b="1" dirty="0" smtClean="0">
                <a:solidFill>
                  <a:schemeClr val="tx1"/>
                </a:solidFill>
              </a:rPr>
              <a:t> </a:t>
            </a:r>
            <a:r>
              <a:rPr lang="en-US" sz="1600" b="1" dirty="0" err="1" smtClean="0">
                <a:solidFill>
                  <a:schemeClr val="tx1"/>
                </a:solidFill>
              </a:rPr>
              <a:t>το</a:t>
            </a:r>
            <a:r>
              <a:rPr lang="en-US" sz="1600" b="1" dirty="0" smtClean="0">
                <a:solidFill>
                  <a:schemeClr val="tx1"/>
                </a:solidFill>
              </a:rPr>
              <a:t> </a:t>
            </a:r>
            <a:r>
              <a:rPr lang="en-US" sz="1600" b="1" dirty="0" err="1" smtClean="0">
                <a:solidFill>
                  <a:schemeClr val="tx1"/>
                </a:solidFill>
              </a:rPr>
              <a:t>τύλιγμα</a:t>
            </a:r>
            <a:r>
              <a:rPr lang="en-US" sz="1600" b="1" dirty="0" smtClean="0">
                <a:solidFill>
                  <a:schemeClr val="tx1"/>
                </a:solidFill>
              </a:rPr>
              <a:t> του </a:t>
            </a:r>
            <a:r>
              <a:rPr lang="en-US" sz="1600" b="1" dirty="0" err="1" smtClean="0">
                <a:solidFill>
                  <a:schemeClr val="tx1"/>
                </a:solidFill>
              </a:rPr>
              <a:t>στάτη</a:t>
            </a:r>
            <a:r>
              <a:rPr lang="en-US" sz="1600" b="1" dirty="0" smtClean="0">
                <a:solidFill>
                  <a:schemeClr val="tx1"/>
                </a:solidFill>
              </a:rPr>
              <a:t> </a:t>
            </a:r>
            <a:r>
              <a:rPr lang="en-US" sz="1600" b="1" dirty="0" err="1" smtClean="0">
                <a:solidFill>
                  <a:schemeClr val="tx1"/>
                </a:solidFill>
              </a:rPr>
              <a:t>με</a:t>
            </a:r>
            <a:r>
              <a:rPr lang="en-US" sz="1600" b="1" dirty="0" smtClean="0">
                <a:solidFill>
                  <a:schemeClr val="tx1"/>
                </a:solidFill>
              </a:rPr>
              <a:t> </a:t>
            </a:r>
            <a:r>
              <a:rPr lang="en-US" sz="1600" b="1" dirty="0" err="1" smtClean="0">
                <a:solidFill>
                  <a:schemeClr val="tx1"/>
                </a:solidFill>
              </a:rPr>
              <a:t>ένα</a:t>
            </a:r>
            <a:r>
              <a:rPr lang="en-US" sz="1600" b="1" dirty="0" smtClean="0">
                <a:solidFill>
                  <a:schemeClr val="tx1"/>
                </a:solidFill>
              </a:rPr>
              <a:t> </a:t>
            </a:r>
            <a:r>
              <a:rPr lang="en-US" sz="1600" b="1" dirty="0" err="1" smtClean="0">
                <a:solidFill>
                  <a:schemeClr val="tx1"/>
                </a:solidFill>
              </a:rPr>
              <a:t>τριφασικό</a:t>
            </a:r>
            <a:r>
              <a:rPr lang="en-US" sz="1600" b="1" dirty="0" smtClean="0">
                <a:solidFill>
                  <a:schemeClr val="tx1"/>
                </a:solidFill>
              </a:rPr>
              <a:t> </a:t>
            </a:r>
            <a:r>
              <a:rPr lang="en-US" sz="1600" b="1" dirty="0" err="1" smtClean="0">
                <a:solidFill>
                  <a:schemeClr val="tx1"/>
                </a:solidFill>
              </a:rPr>
              <a:t>συμμετρικό</a:t>
            </a:r>
            <a:r>
              <a:rPr lang="en-US" sz="1600" b="1" dirty="0" smtClean="0">
                <a:solidFill>
                  <a:schemeClr val="tx1"/>
                </a:solidFill>
              </a:rPr>
              <a:t> </a:t>
            </a:r>
            <a:r>
              <a:rPr lang="en-US" sz="1600" b="1" dirty="0" err="1" smtClean="0">
                <a:solidFill>
                  <a:schemeClr val="tx1"/>
                </a:solidFill>
              </a:rPr>
              <a:t>σύστημα</a:t>
            </a:r>
            <a:r>
              <a:rPr lang="en-US" sz="1600" b="1" dirty="0" smtClean="0">
                <a:solidFill>
                  <a:schemeClr val="tx1"/>
                </a:solidFill>
              </a:rPr>
              <a:t> </a:t>
            </a:r>
            <a:r>
              <a:rPr lang="en-US" sz="1600" b="1" dirty="0" err="1" smtClean="0">
                <a:solidFill>
                  <a:schemeClr val="tx1"/>
                </a:solidFill>
              </a:rPr>
              <a:t>τάσεων</a:t>
            </a:r>
            <a:r>
              <a:rPr lang="en-US" sz="1600" b="1" dirty="0" smtClean="0">
                <a:solidFill>
                  <a:schemeClr val="tx1"/>
                </a:solidFill>
              </a:rPr>
              <a:t>, </a:t>
            </a:r>
            <a:r>
              <a:rPr lang="en-US" sz="1600" b="1" dirty="0" err="1" smtClean="0">
                <a:solidFill>
                  <a:schemeClr val="tx1"/>
                </a:solidFill>
              </a:rPr>
              <a:t>δημιουργείται</a:t>
            </a:r>
            <a:r>
              <a:rPr lang="en-US" sz="1600" b="1" dirty="0" smtClean="0">
                <a:solidFill>
                  <a:schemeClr val="tx1"/>
                </a:solidFill>
              </a:rPr>
              <a:t> </a:t>
            </a:r>
            <a:r>
              <a:rPr lang="en-US" sz="1600" b="1" dirty="0" err="1" smtClean="0">
                <a:solidFill>
                  <a:schemeClr val="tx1"/>
                </a:solidFill>
              </a:rPr>
              <a:t>στο</a:t>
            </a:r>
            <a:r>
              <a:rPr lang="en-US" sz="1600" b="1" dirty="0" smtClean="0">
                <a:solidFill>
                  <a:schemeClr val="tx1"/>
                </a:solidFill>
              </a:rPr>
              <a:t> </a:t>
            </a:r>
            <a:r>
              <a:rPr lang="en-US" sz="1600" b="1" dirty="0" err="1" smtClean="0">
                <a:solidFill>
                  <a:schemeClr val="tx1"/>
                </a:solidFill>
              </a:rPr>
              <a:t>διάκενο</a:t>
            </a:r>
            <a:r>
              <a:rPr lang="en-US" sz="1600" b="1" dirty="0" smtClean="0">
                <a:solidFill>
                  <a:schemeClr val="tx1"/>
                </a:solidFill>
              </a:rPr>
              <a:t> της </a:t>
            </a:r>
            <a:r>
              <a:rPr lang="en-US" sz="1600" b="1" dirty="0" err="1" smtClean="0">
                <a:solidFill>
                  <a:schemeClr val="tx1"/>
                </a:solidFill>
              </a:rPr>
              <a:t>μηχανής</a:t>
            </a:r>
            <a:r>
              <a:rPr lang="en-US" sz="1600" b="1" dirty="0" smtClean="0">
                <a:solidFill>
                  <a:schemeClr val="tx1"/>
                </a:solidFill>
              </a:rPr>
              <a:t> </a:t>
            </a:r>
            <a:r>
              <a:rPr lang="en-US" sz="1600" b="1" dirty="0" err="1" smtClean="0">
                <a:solidFill>
                  <a:schemeClr val="tx1"/>
                </a:solidFill>
              </a:rPr>
              <a:t>ένα</a:t>
            </a:r>
            <a:r>
              <a:rPr lang="en-US" sz="1600" b="1" dirty="0" smtClean="0">
                <a:solidFill>
                  <a:schemeClr val="tx1"/>
                </a:solidFill>
              </a:rPr>
              <a:t> </a:t>
            </a:r>
            <a:r>
              <a:rPr lang="en-US" sz="1600" dirty="0" err="1" smtClean="0">
                <a:solidFill>
                  <a:srgbClr val="FF0000"/>
                </a:solidFill>
              </a:rPr>
              <a:t>στρεφόμενο</a:t>
            </a:r>
            <a:r>
              <a:rPr lang="en-US" sz="1600" dirty="0" smtClean="0">
                <a:solidFill>
                  <a:srgbClr val="FF0000"/>
                </a:solidFill>
              </a:rPr>
              <a:t> </a:t>
            </a:r>
            <a:r>
              <a:rPr lang="en-US" sz="1600" dirty="0" err="1" smtClean="0">
                <a:solidFill>
                  <a:srgbClr val="FF0000"/>
                </a:solidFill>
              </a:rPr>
              <a:t>μαγνητικό</a:t>
            </a:r>
            <a:r>
              <a:rPr lang="en-US" sz="1600" dirty="0" smtClean="0">
                <a:solidFill>
                  <a:srgbClr val="FF0000"/>
                </a:solidFill>
              </a:rPr>
              <a:t> </a:t>
            </a:r>
            <a:r>
              <a:rPr lang="en-US" sz="1600" dirty="0" err="1" smtClean="0">
                <a:solidFill>
                  <a:srgbClr val="FF0000"/>
                </a:solidFill>
              </a:rPr>
              <a:t>πεδίο</a:t>
            </a:r>
            <a:r>
              <a:rPr lang="en-US" sz="1600" dirty="0" smtClean="0">
                <a:solidFill>
                  <a:srgbClr val="FF0000"/>
                </a:solidFill>
              </a:rPr>
              <a:t>. </a:t>
            </a:r>
            <a:endParaRPr lang="el-GR" sz="1600" dirty="0" smtClean="0">
              <a:solidFill>
                <a:srgbClr val="FF0000"/>
              </a:solidFill>
            </a:endParaRPr>
          </a:p>
          <a:p>
            <a:pPr algn="just"/>
            <a:r>
              <a:rPr lang="en-US" sz="1600" dirty="0" smtClean="0"/>
              <a:t>Η </a:t>
            </a:r>
            <a:r>
              <a:rPr lang="en-US" sz="1600" b="1" dirty="0" err="1" smtClean="0">
                <a:solidFill>
                  <a:srgbClr val="666633"/>
                </a:solidFill>
              </a:rPr>
              <a:t>ταχύτητα</a:t>
            </a:r>
            <a:r>
              <a:rPr lang="en-US" sz="1600" b="1" dirty="0" smtClean="0">
                <a:solidFill>
                  <a:srgbClr val="666633"/>
                </a:solidFill>
              </a:rPr>
              <a:t> </a:t>
            </a:r>
            <a:r>
              <a:rPr lang="en-US" sz="1600" b="1" dirty="0" err="1" smtClean="0">
                <a:solidFill>
                  <a:srgbClr val="666633"/>
                </a:solidFill>
              </a:rPr>
              <a:t>περιστροφής</a:t>
            </a:r>
            <a:r>
              <a:rPr lang="en-US" sz="1600" b="1" dirty="0" smtClean="0">
                <a:solidFill>
                  <a:srgbClr val="666633"/>
                </a:solidFill>
              </a:rPr>
              <a:t> του </a:t>
            </a:r>
            <a:r>
              <a:rPr lang="en-US" sz="1600" b="1" dirty="0" err="1" smtClean="0">
                <a:solidFill>
                  <a:srgbClr val="666633"/>
                </a:solidFill>
              </a:rPr>
              <a:t>μαγνητικού</a:t>
            </a:r>
            <a:r>
              <a:rPr lang="en-US" sz="1600" b="1" dirty="0" smtClean="0">
                <a:solidFill>
                  <a:srgbClr val="666633"/>
                </a:solidFill>
              </a:rPr>
              <a:t> πεδίου</a:t>
            </a:r>
            <a:r>
              <a:rPr lang="el-GR" sz="1600" b="1" dirty="0" smtClean="0">
                <a:solidFill>
                  <a:srgbClr val="666633"/>
                </a:solidFill>
              </a:rPr>
              <a:t> του στάτη</a:t>
            </a:r>
            <a:r>
              <a:rPr lang="en-US" sz="1600" b="1" dirty="0" smtClean="0">
                <a:solidFill>
                  <a:srgbClr val="666633"/>
                </a:solidFill>
              </a:rPr>
              <a:t> </a:t>
            </a:r>
            <a:r>
              <a:rPr lang="el-GR" sz="1600" b="1" dirty="0" smtClean="0">
                <a:solidFill>
                  <a:srgbClr val="666633"/>
                </a:solidFill>
              </a:rPr>
              <a:t>θα είναι συνάρτηση της συχνότητας της </a:t>
            </a:r>
            <a:r>
              <a:rPr lang="el-GR" sz="1600" b="1" dirty="0" err="1" smtClean="0">
                <a:solidFill>
                  <a:srgbClr val="666633"/>
                </a:solidFill>
              </a:rPr>
              <a:t>τασης</a:t>
            </a:r>
            <a:r>
              <a:rPr lang="el-GR" sz="1600" b="1" dirty="0" smtClean="0">
                <a:solidFill>
                  <a:srgbClr val="666633"/>
                </a:solidFill>
              </a:rPr>
              <a:t> τροφοδοσίας και του αριθμού των πόλων του τυλίγματος</a:t>
            </a:r>
            <a:r>
              <a:rPr lang="en-US" sz="1600" b="1" dirty="0" smtClean="0">
                <a:solidFill>
                  <a:srgbClr val="FFE0C1"/>
                </a:solidFill>
              </a:rPr>
              <a:t> </a:t>
            </a:r>
          </a:p>
          <a:p>
            <a:endParaRPr lang="en-US" dirty="0"/>
          </a:p>
        </p:txBody>
      </p:sp>
      <p:graphicFrame>
        <p:nvGraphicFramePr>
          <p:cNvPr id="1026" name="Object 2"/>
          <p:cNvGraphicFramePr>
            <a:graphicFrameLocks noChangeAspect="1"/>
          </p:cNvGraphicFramePr>
          <p:nvPr/>
        </p:nvGraphicFramePr>
        <p:xfrm>
          <a:off x="914400" y="3124200"/>
          <a:ext cx="1524000" cy="609600"/>
        </p:xfrm>
        <a:graphic>
          <a:graphicData uri="http://schemas.openxmlformats.org/presentationml/2006/ole">
            <p:oleObj spid="_x0000_s1026" name="Equation" r:id="rId3" imgW="749160" imgH="393480" progId="Equation.DSMT4">
              <p:embed/>
            </p:oleObj>
          </a:graphicData>
        </a:graphic>
      </p:graphicFrame>
      <p:graphicFrame>
        <p:nvGraphicFramePr>
          <p:cNvPr id="1027" name="Object 3"/>
          <p:cNvGraphicFramePr>
            <a:graphicFrameLocks noChangeAspect="1"/>
          </p:cNvGraphicFramePr>
          <p:nvPr/>
        </p:nvGraphicFramePr>
        <p:xfrm>
          <a:off x="2819400" y="3124200"/>
          <a:ext cx="2667000" cy="609600"/>
        </p:xfrm>
        <a:graphic>
          <a:graphicData uri="http://schemas.openxmlformats.org/presentationml/2006/ole">
            <p:oleObj spid="_x0000_s1027" name="Equation" r:id="rId4" imgW="1777680" imgH="393480" progId="Equation.DSMT4">
              <p:embed/>
            </p:oleObj>
          </a:graphicData>
        </a:graphic>
      </p:graphicFrame>
      <p:sp>
        <p:nvSpPr>
          <p:cNvPr id="6" name="Rectangle 15"/>
          <p:cNvSpPr>
            <a:spLocks noChangeArrowheads="1"/>
          </p:cNvSpPr>
          <p:nvPr/>
        </p:nvSpPr>
        <p:spPr bwMode="auto">
          <a:xfrm>
            <a:off x="228600" y="3902333"/>
            <a:ext cx="8713787" cy="1569660"/>
          </a:xfrm>
          <a:prstGeom prst="rect">
            <a:avLst/>
          </a:prstGeom>
          <a:noFill/>
          <a:ln w="9525">
            <a:noFill/>
            <a:miter lim="800000"/>
            <a:headEnd/>
            <a:tailEnd/>
          </a:ln>
        </p:spPr>
        <p:txBody>
          <a:bodyPr wrap="square" anchor="ctr">
            <a:spAutoFit/>
          </a:bodyPr>
          <a:lstStyle/>
          <a:p>
            <a:pPr algn="just"/>
            <a:r>
              <a:rPr lang="el-GR" sz="1600" b="1" dirty="0"/>
              <a:t>Ο ασύγχρονος </a:t>
            </a:r>
            <a:r>
              <a:rPr lang="el-GR" sz="1600" b="1" dirty="0" smtClean="0"/>
              <a:t>κινητήρας, </a:t>
            </a:r>
            <a:r>
              <a:rPr lang="el-GR" sz="1600" b="1" dirty="0"/>
              <a:t>συμπεριφέρεται όμοια με ένα </a:t>
            </a:r>
            <a:r>
              <a:rPr lang="el-GR" sz="1600" dirty="0">
                <a:solidFill>
                  <a:srgbClr val="FF0000"/>
                </a:solidFill>
              </a:rPr>
              <a:t>μετασχηματιστή</a:t>
            </a:r>
            <a:r>
              <a:rPr lang="el-GR" sz="1600" b="1" dirty="0"/>
              <a:t>, στο μαγνητικό κύκλωμα του οποίου παρεμβάλλεται και κάποιο διάκενο αέρος. Οι επαγόμενες τάσεις στα τυλίγματα του ακινητοποιημένου δρομέα, οι οποίες σε αντίθεση με το μετασχηματιστή δεν οφείλονται στη χρονική μεταβολή της μαγνητικής ροής, αλλά στο στρεφόμενο κύμα σταθερού μεγέθους της μαγνητικής ροής στο διάκενο,  έχουν την ίδια </a:t>
            </a:r>
            <a:r>
              <a:rPr lang="el-GR" sz="1600" dirty="0">
                <a:solidFill>
                  <a:srgbClr val="FF0000"/>
                </a:solidFill>
              </a:rPr>
              <a:t>συχνότητα</a:t>
            </a:r>
            <a:r>
              <a:rPr lang="el-GR" sz="1600" b="0" dirty="0"/>
              <a:t> </a:t>
            </a:r>
            <a:r>
              <a:rPr lang="el-GR" sz="1600" b="1" dirty="0"/>
              <a:t>με εκείνη των τάσεων τροφοδοσίας των τυλιγμάτων του στάτη.</a:t>
            </a:r>
            <a:endParaRPr lang="en-US" sz="1600" b="1" dirty="0"/>
          </a:p>
        </p:txBody>
      </p:sp>
      <p:sp>
        <p:nvSpPr>
          <p:cNvPr id="7" name="Rectangle 15"/>
          <p:cNvSpPr>
            <a:spLocks noChangeArrowheads="1"/>
          </p:cNvSpPr>
          <p:nvPr/>
        </p:nvSpPr>
        <p:spPr bwMode="auto">
          <a:xfrm>
            <a:off x="457200" y="5722229"/>
            <a:ext cx="8637587" cy="900246"/>
          </a:xfrm>
          <a:prstGeom prst="rect">
            <a:avLst/>
          </a:prstGeom>
          <a:noFill/>
          <a:ln w="9525">
            <a:noFill/>
            <a:miter lim="800000"/>
            <a:headEnd/>
            <a:tailEnd/>
          </a:ln>
        </p:spPr>
        <p:txBody>
          <a:bodyPr wrap="square" anchor="ctr">
            <a:spAutoFit/>
          </a:bodyPr>
          <a:lstStyle/>
          <a:p>
            <a:pPr algn="just"/>
            <a:r>
              <a:rPr lang="en-US" sz="1050" b="1" dirty="0" smtClean="0"/>
              <a:t>ns=</a:t>
            </a:r>
            <a:r>
              <a:rPr lang="el-GR" sz="1050" b="1" dirty="0" smtClean="0"/>
              <a:t>σύγχρονη ταχύτητα</a:t>
            </a:r>
          </a:p>
          <a:p>
            <a:pPr algn="just"/>
            <a:r>
              <a:rPr lang="el-GR" sz="1050" b="1" dirty="0" smtClean="0"/>
              <a:t>ω</a:t>
            </a:r>
            <a:r>
              <a:rPr lang="en-US" sz="1050" b="1" dirty="0" smtClean="0"/>
              <a:t>s-=</a:t>
            </a:r>
            <a:r>
              <a:rPr lang="el-GR" sz="1050" b="1" dirty="0" smtClean="0"/>
              <a:t>σύγχρονη γωνιακή ταχύτητα </a:t>
            </a:r>
          </a:p>
          <a:p>
            <a:pPr algn="just"/>
            <a:r>
              <a:rPr lang="el-GR" sz="1050" b="1" dirty="0" smtClean="0"/>
              <a:t>ω1=2π</a:t>
            </a:r>
            <a:r>
              <a:rPr lang="en-US" sz="1050" b="1" dirty="0" smtClean="0"/>
              <a:t>f1=</a:t>
            </a:r>
            <a:r>
              <a:rPr lang="el-GR" sz="1050" b="1" dirty="0" smtClean="0"/>
              <a:t>ηλεκτρική κυκλική συχνότητα</a:t>
            </a:r>
          </a:p>
          <a:p>
            <a:pPr algn="just"/>
            <a:r>
              <a:rPr lang="en-US" sz="1050" b="1" dirty="0" smtClean="0"/>
              <a:t>P=</a:t>
            </a:r>
            <a:r>
              <a:rPr lang="el-GR" sz="1050" b="1" dirty="0" smtClean="0"/>
              <a:t>αριθμός των πόλων της μηχανής</a:t>
            </a:r>
          </a:p>
          <a:p>
            <a:pPr algn="just"/>
            <a:r>
              <a:rPr lang="el-GR" sz="1050" b="1" dirty="0" smtClean="0"/>
              <a:t> </a:t>
            </a:r>
            <a:endParaRPr lang="en-US" sz="105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29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295400"/>
            <a:ext cx="8610600" cy="5334000"/>
          </a:xfrm>
        </p:spPr>
        <p:txBody>
          <a:bodyPr/>
          <a:lstStyle/>
          <a:p>
            <a:r>
              <a:rPr lang="el-GR" sz="2800" u="sng" dirty="0" smtClean="0">
                <a:solidFill>
                  <a:schemeClr val="accent2"/>
                </a:solidFill>
              </a:rPr>
              <a:t>Χαρακτηριστική ροπής - ολίσθησης </a:t>
            </a:r>
            <a:r>
              <a:rPr lang="el-GR" sz="2800" dirty="0" smtClean="0"/>
              <a:t>  </a:t>
            </a:r>
          </a:p>
          <a:p>
            <a:endParaRPr lang="en-US" dirty="0"/>
          </a:p>
        </p:txBody>
      </p:sp>
      <p:graphicFrame>
        <p:nvGraphicFramePr>
          <p:cNvPr id="18434" name="Object 4"/>
          <p:cNvGraphicFramePr>
            <a:graphicFrameLocks noChangeAspect="1"/>
          </p:cNvGraphicFramePr>
          <p:nvPr/>
        </p:nvGraphicFramePr>
        <p:xfrm>
          <a:off x="1066800" y="2057400"/>
          <a:ext cx="4103687" cy="2470150"/>
        </p:xfrm>
        <a:graphic>
          <a:graphicData uri="http://schemas.openxmlformats.org/presentationml/2006/ole">
            <p:oleObj spid="_x0000_s18434" name="Visio" r:id="rId3" imgW="3353879" imgH="2019030" progId="Visio.Drawing.11">
              <p:embed/>
            </p:oleObj>
          </a:graphicData>
        </a:graphic>
      </p:graphicFrame>
      <p:sp>
        <p:nvSpPr>
          <p:cNvPr id="5" name="Rectangle 3"/>
          <p:cNvSpPr>
            <a:spLocks noChangeArrowheads="1"/>
          </p:cNvSpPr>
          <p:nvPr/>
        </p:nvSpPr>
        <p:spPr bwMode="auto">
          <a:xfrm>
            <a:off x="304800" y="4495799"/>
            <a:ext cx="8077200" cy="1815882"/>
          </a:xfrm>
          <a:prstGeom prst="rect">
            <a:avLst/>
          </a:prstGeom>
          <a:noFill/>
          <a:ln w="9525">
            <a:noFill/>
            <a:miter lim="800000"/>
            <a:headEnd/>
            <a:tailEnd/>
          </a:ln>
        </p:spPr>
        <p:txBody>
          <a:bodyPr wrap="square">
            <a:spAutoFit/>
          </a:bodyPr>
          <a:lstStyle/>
          <a:p>
            <a:pPr algn="just"/>
            <a:r>
              <a:rPr lang="el-GR" sz="1400" b="0" dirty="0">
                <a:solidFill>
                  <a:srgbClr val="FF0000"/>
                </a:solidFill>
              </a:rPr>
              <a:t>Για </a:t>
            </a:r>
            <a:r>
              <a:rPr lang="el-GR" sz="1400" dirty="0">
                <a:solidFill>
                  <a:srgbClr val="FF0000"/>
                </a:solidFill>
              </a:rPr>
              <a:t>μικρές ολισθήσεις</a:t>
            </a:r>
            <a:r>
              <a:rPr lang="el-GR" sz="1400" b="0" dirty="0">
                <a:solidFill>
                  <a:srgbClr val="FF0000"/>
                </a:solidFill>
              </a:rPr>
              <a:t>, η παραγόμενη ροπή μεταβάλλεται γραμμικά με την ολίσθηση.</a:t>
            </a:r>
          </a:p>
          <a:p>
            <a:pPr algn="just"/>
            <a:r>
              <a:rPr lang="el-GR" sz="1400" b="0" dirty="0">
                <a:solidFill>
                  <a:srgbClr val="FF0000"/>
                </a:solidFill>
              </a:rPr>
              <a:t> </a:t>
            </a:r>
          </a:p>
          <a:p>
            <a:pPr algn="just"/>
            <a:r>
              <a:rPr lang="el-GR" sz="1400" b="0" dirty="0">
                <a:solidFill>
                  <a:srgbClr val="FF0000"/>
                </a:solidFill>
              </a:rPr>
              <a:t>Η </a:t>
            </a:r>
            <a:r>
              <a:rPr lang="el-GR" sz="1400" dirty="0">
                <a:solidFill>
                  <a:srgbClr val="FF0000"/>
                </a:solidFill>
              </a:rPr>
              <a:t>αύξηση της ολίσθησης</a:t>
            </a:r>
            <a:r>
              <a:rPr lang="el-GR" sz="1400" b="0" dirty="0">
                <a:solidFill>
                  <a:srgbClr val="FF0000"/>
                </a:solidFill>
              </a:rPr>
              <a:t> προκαλεί </a:t>
            </a:r>
            <a:r>
              <a:rPr lang="el-GR" sz="1400" dirty="0">
                <a:solidFill>
                  <a:srgbClr val="FF0000"/>
                </a:solidFill>
              </a:rPr>
              <a:t>αύξηση της παραγόμενης ροπής</a:t>
            </a:r>
            <a:r>
              <a:rPr lang="el-GR" sz="1400" b="0" dirty="0">
                <a:solidFill>
                  <a:srgbClr val="FF0000"/>
                </a:solidFill>
              </a:rPr>
              <a:t> όχι πλέον σε γραμμική σχέση, μέχρι μιας μέγιστης τιμής η οποία καθορίζει και τα μέγιστα όρια βραχείας υπερφόρτισης του κινητήρα. </a:t>
            </a:r>
          </a:p>
          <a:p>
            <a:pPr algn="just"/>
            <a:endParaRPr lang="el-GR" sz="1400" b="0" dirty="0">
              <a:solidFill>
                <a:srgbClr val="FF0000"/>
              </a:solidFill>
            </a:endParaRPr>
          </a:p>
          <a:p>
            <a:pPr algn="just"/>
            <a:r>
              <a:rPr lang="el-GR" sz="1400" b="0" dirty="0">
                <a:solidFill>
                  <a:srgbClr val="FF0000"/>
                </a:solidFill>
              </a:rPr>
              <a:t>Κάθε αύξηση της ολίσθησης επάνω από την τιμή που αντιστοιχεί στη </a:t>
            </a:r>
            <a:r>
              <a:rPr lang="el-GR" sz="1400" dirty="0">
                <a:solidFill>
                  <a:srgbClr val="FF0000"/>
                </a:solidFill>
              </a:rPr>
              <a:t>μέγιστη ροπή</a:t>
            </a:r>
            <a:r>
              <a:rPr lang="el-GR" sz="1400" b="0" dirty="0">
                <a:solidFill>
                  <a:srgbClr val="FF0000"/>
                </a:solidFill>
              </a:rPr>
              <a:t>, προκαλεί μείωση της παραγόμενης ροπής και σταδιακή μείωση των στροφών, καθότι στο συγκεκριμένο κλάδο της χαρακτηριστικής ο κινητήρας αδυνατεί να ανταπεξέλθει στις απαιτήσεις του φορτίου.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2953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600200"/>
            <a:ext cx="8610600" cy="5029200"/>
          </a:xfrm>
        </p:spPr>
        <p:txBody>
          <a:bodyPr/>
          <a:lstStyle/>
          <a:p>
            <a:r>
              <a:rPr lang="el-GR" sz="2400" u="sng" dirty="0" smtClean="0">
                <a:solidFill>
                  <a:srgbClr val="FF0000"/>
                </a:solidFill>
              </a:rPr>
              <a:t>Ισοδύναμο κύκλωμα 3Φ ασύγχρονου κινητήρα </a:t>
            </a:r>
            <a:endParaRPr lang="el-GR" sz="2400" dirty="0" smtClean="0">
              <a:solidFill>
                <a:srgbClr val="FF0000"/>
              </a:solidFill>
            </a:endParaRPr>
          </a:p>
          <a:p>
            <a:endParaRPr lang="en-US" dirty="0"/>
          </a:p>
        </p:txBody>
      </p:sp>
      <p:sp>
        <p:nvSpPr>
          <p:cNvPr id="4" name="Rectangle 5"/>
          <p:cNvSpPr>
            <a:spLocks noChangeArrowheads="1"/>
          </p:cNvSpPr>
          <p:nvPr/>
        </p:nvSpPr>
        <p:spPr bwMode="auto">
          <a:xfrm>
            <a:off x="457200" y="2286000"/>
            <a:ext cx="8153400" cy="923330"/>
          </a:xfrm>
          <a:prstGeom prst="rect">
            <a:avLst/>
          </a:prstGeom>
          <a:noFill/>
          <a:ln w="9525">
            <a:noFill/>
            <a:miter lim="800000"/>
            <a:headEnd/>
            <a:tailEnd/>
          </a:ln>
        </p:spPr>
        <p:txBody>
          <a:bodyPr wrap="square">
            <a:spAutoFit/>
          </a:bodyPr>
          <a:lstStyle/>
          <a:p>
            <a:pPr algn="just"/>
            <a:r>
              <a:rPr lang="el-GR" b="0" dirty="0"/>
              <a:t>Η ανάλυση λειτουργίας του 3Φ ασύγχρονου κινητήρα στη μόνιμη κατάσταση λειτουργίας γίνεται μέσω του ισοδύναμου κυκλώματος της μιας φάσης όπως ακριβώς και με το μετασχηματιστή.</a:t>
            </a:r>
          </a:p>
        </p:txBody>
      </p:sp>
      <p:graphicFrame>
        <p:nvGraphicFramePr>
          <p:cNvPr id="19458" name="Object 6"/>
          <p:cNvGraphicFramePr>
            <a:graphicFrameLocks noChangeAspect="1"/>
          </p:cNvGraphicFramePr>
          <p:nvPr/>
        </p:nvGraphicFramePr>
        <p:xfrm>
          <a:off x="990600" y="3505200"/>
          <a:ext cx="6837363" cy="1924050"/>
        </p:xfrm>
        <a:graphic>
          <a:graphicData uri="http://schemas.openxmlformats.org/presentationml/2006/ole">
            <p:oleObj spid="_x0000_s19458" name="Visio" r:id="rId3" imgW="5420855" imgH="1525351" progId="Visio.Drawing.11">
              <p:embed/>
            </p:oleObj>
          </a:graphicData>
        </a:graphic>
      </p:graphicFrame>
      <p:sp>
        <p:nvSpPr>
          <p:cNvPr id="6" name="Rectangle 10"/>
          <p:cNvSpPr>
            <a:spLocks noChangeArrowheads="1"/>
          </p:cNvSpPr>
          <p:nvPr/>
        </p:nvSpPr>
        <p:spPr bwMode="auto">
          <a:xfrm>
            <a:off x="152400" y="5562600"/>
            <a:ext cx="8642350" cy="830997"/>
          </a:xfrm>
          <a:prstGeom prst="rect">
            <a:avLst/>
          </a:prstGeom>
          <a:noFill/>
          <a:ln w="9525">
            <a:noFill/>
            <a:miter lim="800000"/>
            <a:headEnd/>
            <a:tailEnd/>
          </a:ln>
        </p:spPr>
        <p:txBody>
          <a:bodyPr>
            <a:spAutoFit/>
          </a:bodyPr>
          <a:lstStyle/>
          <a:p>
            <a:r>
              <a:rPr lang="el-GR" sz="1200" b="1" dirty="0" smtClean="0">
                <a:solidFill>
                  <a:srgbClr val="FF0000"/>
                </a:solidFill>
              </a:rPr>
              <a:t>Ι1=ενεργός τιμή του φασικού ρεύματος του στάτη</a:t>
            </a:r>
          </a:p>
          <a:p>
            <a:r>
              <a:rPr lang="el-GR" sz="1200" b="1" dirty="0" smtClean="0">
                <a:solidFill>
                  <a:srgbClr val="FF0000"/>
                </a:solidFill>
              </a:rPr>
              <a:t>Ε1=Ε</a:t>
            </a:r>
            <a:r>
              <a:rPr lang="en-US" sz="1200" b="1" dirty="0" smtClean="0">
                <a:solidFill>
                  <a:srgbClr val="FF0000"/>
                </a:solidFill>
              </a:rPr>
              <a:t>S= </a:t>
            </a:r>
            <a:r>
              <a:rPr lang="el-GR" sz="1200" b="1" dirty="0" smtClean="0">
                <a:solidFill>
                  <a:srgbClr val="FF0000"/>
                </a:solidFill>
              </a:rPr>
              <a:t>ενεργός τιμή της επαγόμενης  ΑΗΕΔ στο στάτη (</a:t>
            </a:r>
            <a:r>
              <a:rPr lang="en-US" sz="1200" b="1" dirty="0" smtClean="0">
                <a:solidFill>
                  <a:srgbClr val="FF0000"/>
                </a:solidFill>
              </a:rPr>
              <a:t>V) </a:t>
            </a:r>
          </a:p>
          <a:p>
            <a:r>
              <a:rPr lang="en-US" sz="1200" b="1" dirty="0" smtClean="0">
                <a:solidFill>
                  <a:srgbClr val="FF0000"/>
                </a:solidFill>
              </a:rPr>
              <a:t>R1= </a:t>
            </a:r>
            <a:r>
              <a:rPr lang="el-GR" sz="1200" b="1" dirty="0" smtClean="0">
                <a:solidFill>
                  <a:srgbClr val="FF0000"/>
                </a:solidFill>
              </a:rPr>
              <a:t>ωμική αντίσταση τυλίγματος στάτη (Ω)</a:t>
            </a:r>
          </a:p>
          <a:p>
            <a:r>
              <a:rPr lang="el-GR" sz="1200" b="1" dirty="0" smtClean="0">
                <a:solidFill>
                  <a:srgbClr val="FF0000"/>
                </a:solidFill>
              </a:rPr>
              <a:t>Χ1=2π</a:t>
            </a:r>
            <a:r>
              <a:rPr lang="en-US" sz="1200" b="1" dirty="0" smtClean="0">
                <a:solidFill>
                  <a:srgbClr val="FF0000"/>
                </a:solidFill>
              </a:rPr>
              <a:t>fL1=</a:t>
            </a:r>
            <a:r>
              <a:rPr lang="el-GR" sz="1200" b="1" dirty="0" smtClean="0">
                <a:solidFill>
                  <a:srgbClr val="FF0000"/>
                </a:solidFill>
              </a:rPr>
              <a:t>αντίδραση σκέδασης τυλίγματος στάτη</a:t>
            </a:r>
            <a:endParaRPr lang="el-GR" sz="1200"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0667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152400" y="1600200"/>
            <a:ext cx="8686800" cy="5105400"/>
          </a:xfrm>
        </p:spPr>
        <p:txBody>
          <a:bodyPr>
            <a:normAutofit/>
          </a:bodyPr>
          <a:lstStyle/>
          <a:p>
            <a:r>
              <a:rPr lang="el-GR" sz="2400" u="sng" dirty="0" smtClean="0">
                <a:solidFill>
                  <a:srgbClr val="FF0000"/>
                </a:solidFill>
              </a:rPr>
              <a:t>Ισοδύναμο κύκλωμα 3Φ ασύγχρονου κινητήρα </a:t>
            </a:r>
            <a:endParaRPr lang="el-GR" sz="2400" dirty="0" smtClean="0">
              <a:solidFill>
                <a:srgbClr val="FF0000"/>
              </a:solidFill>
            </a:endParaRPr>
          </a:p>
          <a:p>
            <a:endParaRPr lang="en-US" sz="2400" dirty="0"/>
          </a:p>
        </p:txBody>
      </p:sp>
      <p:graphicFrame>
        <p:nvGraphicFramePr>
          <p:cNvPr id="20482" name="Object 2"/>
          <p:cNvGraphicFramePr>
            <a:graphicFrameLocks noChangeAspect="1"/>
          </p:cNvGraphicFramePr>
          <p:nvPr/>
        </p:nvGraphicFramePr>
        <p:xfrm>
          <a:off x="152400" y="2133600"/>
          <a:ext cx="2438400" cy="609600"/>
        </p:xfrm>
        <a:graphic>
          <a:graphicData uri="http://schemas.openxmlformats.org/presentationml/2006/ole">
            <p:oleObj spid="_x0000_s20482" name="Equation" r:id="rId3" imgW="1346040" imgH="228600" progId="Equation.DSMT4">
              <p:embed/>
            </p:oleObj>
          </a:graphicData>
        </a:graphic>
      </p:graphicFrame>
      <p:sp>
        <p:nvSpPr>
          <p:cNvPr id="5" name="Rectangle 10"/>
          <p:cNvSpPr>
            <a:spLocks noChangeArrowheads="1"/>
          </p:cNvSpPr>
          <p:nvPr/>
        </p:nvSpPr>
        <p:spPr bwMode="auto">
          <a:xfrm>
            <a:off x="152400" y="2895600"/>
            <a:ext cx="8642350" cy="830997"/>
          </a:xfrm>
          <a:prstGeom prst="rect">
            <a:avLst/>
          </a:prstGeom>
          <a:noFill/>
          <a:ln w="9525">
            <a:noFill/>
            <a:miter lim="800000"/>
            <a:headEnd/>
            <a:tailEnd/>
          </a:ln>
        </p:spPr>
        <p:txBody>
          <a:bodyPr>
            <a:spAutoFit/>
          </a:bodyPr>
          <a:lstStyle/>
          <a:p>
            <a:r>
              <a:rPr lang="el-GR" sz="1200" b="1" dirty="0" smtClean="0">
                <a:solidFill>
                  <a:srgbClr val="FF0000"/>
                </a:solidFill>
              </a:rPr>
              <a:t>Ι1=ενεργός τιμή του φασικού ρεύματος του στάτη</a:t>
            </a:r>
          </a:p>
          <a:p>
            <a:r>
              <a:rPr lang="el-GR" sz="1200" b="1" dirty="0" smtClean="0">
                <a:solidFill>
                  <a:srgbClr val="FF0000"/>
                </a:solidFill>
              </a:rPr>
              <a:t>Ε1=Ε</a:t>
            </a:r>
            <a:r>
              <a:rPr lang="en-US" sz="1200" b="1" dirty="0" smtClean="0">
                <a:solidFill>
                  <a:srgbClr val="FF0000"/>
                </a:solidFill>
              </a:rPr>
              <a:t>S= </a:t>
            </a:r>
            <a:r>
              <a:rPr lang="el-GR" sz="1200" b="1" dirty="0" smtClean="0">
                <a:solidFill>
                  <a:srgbClr val="FF0000"/>
                </a:solidFill>
              </a:rPr>
              <a:t>ενεργός τιμή της επαγόμενης  ΑΗΕΔ στο στάτη (</a:t>
            </a:r>
            <a:r>
              <a:rPr lang="en-US" sz="1200" b="1" dirty="0" smtClean="0">
                <a:solidFill>
                  <a:srgbClr val="FF0000"/>
                </a:solidFill>
              </a:rPr>
              <a:t>V) </a:t>
            </a:r>
          </a:p>
          <a:p>
            <a:r>
              <a:rPr lang="en-US" sz="1200" b="1" dirty="0" smtClean="0">
                <a:solidFill>
                  <a:srgbClr val="FF0000"/>
                </a:solidFill>
              </a:rPr>
              <a:t>R1= </a:t>
            </a:r>
            <a:r>
              <a:rPr lang="el-GR" sz="1200" b="1" dirty="0" smtClean="0">
                <a:solidFill>
                  <a:srgbClr val="FF0000"/>
                </a:solidFill>
              </a:rPr>
              <a:t>ωμική αντίσταση τυλίγματος στάτη (Ω)</a:t>
            </a:r>
          </a:p>
          <a:p>
            <a:r>
              <a:rPr lang="el-GR" sz="1200" b="1" dirty="0" smtClean="0">
                <a:solidFill>
                  <a:srgbClr val="FF0000"/>
                </a:solidFill>
              </a:rPr>
              <a:t>Χ1=2π</a:t>
            </a:r>
            <a:r>
              <a:rPr lang="en-US" sz="1200" b="1" dirty="0" smtClean="0">
                <a:solidFill>
                  <a:srgbClr val="FF0000"/>
                </a:solidFill>
              </a:rPr>
              <a:t>fL1=</a:t>
            </a:r>
            <a:r>
              <a:rPr lang="el-GR" sz="1200" b="1" dirty="0" smtClean="0">
                <a:solidFill>
                  <a:srgbClr val="FF0000"/>
                </a:solidFill>
              </a:rPr>
              <a:t>αντίδραση σκέδασης τυλίγματος στάτη</a:t>
            </a:r>
            <a:endParaRPr lang="el-GR" sz="1200" b="0" dirty="0"/>
          </a:p>
        </p:txBody>
      </p:sp>
      <p:graphicFrame>
        <p:nvGraphicFramePr>
          <p:cNvPr id="20483" name="Object 3"/>
          <p:cNvGraphicFramePr>
            <a:graphicFrameLocks noChangeAspect="1"/>
          </p:cNvGraphicFramePr>
          <p:nvPr/>
        </p:nvGraphicFramePr>
        <p:xfrm>
          <a:off x="4114800" y="4419600"/>
          <a:ext cx="1371600" cy="533400"/>
        </p:xfrm>
        <a:graphic>
          <a:graphicData uri="http://schemas.openxmlformats.org/presentationml/2006/ole">
            <p:oleObj spid="_x0000_s20483" name="Equation" r:id="rId4" imgW="711000" imgH="241200" progId="Equation.DSMT4">
              <p:embed/>
            </p:oleObj>
          </a:graphicData>
        </a:graphic>
      </p:graphicFrame>
      <p:sp>
        <p:nvSpPr>
          <p:cNvPr id="7" name="Rectangle 9"/>
          <p:cNvSpPr>
            <a:spLocks noChangeArrowheads="1"/>
          </p:cNvSpPr>
          <p:nvPr/>
        </p:nvSpPr>
        <p:spPr bwMode="auto">
          <a:xfrm>
            <a:off x="457200" y="5029200"/>
            <a:ext cx="8153400" cy="646331"/>
          </a:xfrm>
          <a:prstGeom prst="rect">
            <a:avLst/>
          </a:prstGeom>
          <a:noFill/>
          <a:ln w="9525">
            <a:noFill/>
            <a:miter lim="800000"/>
            <a:headEnd/>
            <a:tailEnd/>
          </a:ln>
        </p:spPr>
        <p:txBody>
          <a:bodyPr wrap="square" anchor="ctr">
            <a:spAutoFit/>
          </a:bodyPr>
          <a:lstStyle/>
          <a:p>
            <a:pPr algn="just"/>
            <a:r>
              <a:rPr lang="en-US" sz="1200" b="0" dirty="0"/>
              <a:t>Η </a:t>
            </a:r>
            <a:r>
              <a:rPr lang="en-US" sz="1200" dirty="0" err="1">
                <a:solidFill>
                  <a:schemeClr val="accent2"/>
                </a:solidFill>
              </a:rPr>
              <a:t>συνιστώσα</a:t>
            </a:r>
            <a:r>
              <a:rPr lang="en-US" sz="1200" dirty="0">
                <a:solidFill>
                  <a:schemeClr val="accent2"/>
                </a:solidFill>
              </a:rPr>
              <a:t> της </a:t>
            </a:r>
            <a:r>
              <a:rPr lang="en-US" sz="1200" dirty="0" err="1">
                <a:solidFill>
                  <a:schemeClr val="accent2"/>
                </a:solidFill>
              </a:rPr>
              <a:t>διέγερσης</a:t>
            </a:r>
            <a:r>
              <a:rPr lang="en-US" sz="1200" b="0" dirty="0"/>
              <a:t>, </a:t>
            </a:r>
            <a:r>
              <a:rPr lang="en-US" sz="1200" b="0" dirty="0" err="1"/>
              <a:t>παρέχει</a:t>
            </a:r>
            <a:r>
              <a:rPr lang="en-US" sz="1200" b="0" dirty="0"/>
              <a:t> </a:t>
            </a:r>
            <a:r>
              <a:rPr lang="en-US" sz="1200" b="0" dirty="0" err="1"/>
              <a:t>το</a:t>
            </a:r>
            <a:r>
              <a:rPr lang="en-US" sz="1200" b="0" dirty="0"/>
              <a:t> </a:t>
            </a:r>
            <a:r>
              <a:rPr lang="en-US" sz="1200" b="0" dirty="0" err="1"/>
              <a:t>ρεύμα</a:t>
            </a:r>
            <a:r>
              <a:rPr lang="en-US" sz="1200" b="0" dirty="0"/>
              <a:t> </a:t>
            </a:r>
            <a:r>
              <a:rPr lang="en-US" sz="1200" b="0" dirty="0" err="1"/>
              <a:t>που</a:t>
            </a:r>
            <a:r>
              <a:rPr lang="en-US" sz="1200" b="0" dirty="0"/>
              <a:t> </a:t>
            </a:r>
            <a:r>
              <a:rPr lang="en-US" sz="1200" b="0" dirty="0" err="1"/>
              <a:t>απαιτείται</a:t>
            </a:r>
            <a:r>
              <a:rPr lang="en-US" sz="1200" b="0" dirty="0"/>
              <a:t> </a:t>
            </a:r>
            <a:r>
              <a:rPr lang="en-US" sz="1200" b="0" dirty="0" err="1"/>
              <a:t>για</a:t>
            </a:r>
            <a:r>
              <a:rPr lang="en-US" sz="1200" b="0" dirty="0"/>
              <a:t> </a:t>
            </a:r>
            <a:r>
              <a:rPr lang="en-US" sz="1200" b="0" dirty="0" err="1"/>
              <a:t>την</a:t>
            </a:r>
            <a:r>
              <a:rPr lang="en-US" sz="1200" b="0" dirty="0"/>
              <a:t> </a:t>
            </a:r>
            <a:r>
              <a:rPr lang="en-US" sz="1200" b="0" dirty="0" err="1"/>
              <a:t>εγκατάσταση</a:t>
            </a:r>
            <a:r>
              <a:rPr lang="en-US" sz="1200" b="0" dirty="0"/>
              <a:t> της </a:t>
            </a:r>
            <a:r>
              <a:rPr lang="en-US" sz="1200" b="0" dirty="0" err="1"/>
              <a:t>συνιστάμενης</a:t>
            </a:r>
            <a:r>
              <a:rPr lang="en-US" sz="1200" b="0" dirty="0"/>
              <a:t> </a:t>
            </a:r>
            <a:r>
              <a:rPr lang="en-US" sz="1200" b="0" dirty="0" err="1"/>
              <a:t>μαγνητικής</a:t>
            </a:r>
            <a:r>
              <a:rPr lang="en-US" sz="1200" b="0" dirty="0"/>
              <a:t> </a:t>
            </a:r>
            <a:r>
              <a:rPr lang="en-US" sz="1200" b="0" dirty="0" err="1"/>
              <a:t>ροής</a:t>
            </a:r>
            <a:r>
              <a:rPr lang="en-US" sz="1200" b="0" dirty="0"/>
              <a:t> </a:t>
            </a:r>
            <a:r>
              <a:rPr lang="en-US" sz="1200" b="0" dirty="0" err="1"/>
              <a:t>στο</a:t>
            </a:r>
            <a:r>
              <a:rPr lang="en-US" sz="1200" b="0" dirty="0"/>
              <a:t> </a:t>
            </a:r>
            <a:r>
              <a:rPr lang="en-US" sz="1200" b="0" dirty="0" err="1"/>
              <a:t>διάκενο</a:t>
            </a:r>
            <a:r>
              <a:rPr lang="en-US" sz="1200" b="0" dirty="0"/>
              <a:t> της </a:t>
            </a:r>
            <a:r>
              <a:rPr lang="en-US" sz="1200" b="0" dirty="0" err="1"/>
              <a:t>μηχανής</a:t>
            </a:r>
            <a:r>
              <a:rPr lang="en-US" sz="1200" b="0" dirty="0"/>
              <a:t> και </a:t>
            </a:r>
            <a:r>
              <a:rPr lang="en-US" sz="1200" b="0" dirty="0" err="1"/>
              <a:t>το</a:t>
            </a:r>
            <a:r>
              <a:rPr lang="en-US" sz="1200" b="0" dirty="0"/>
              <a:t> </a:t>
            </a:r>
            <a:r>
              <a:rPr lang="en-US" sz="1200" b="0" dirty="0" err="1"/>
              <a:t>οποίο</a:t>
            </a:r>
            <a:r>
              <a:rPr lang="en-US" sz="1200" b="0" dirty="0"/>
              <a:t> </a:t>
            </a:r>
            <a:r>
              <a:rPr lang="en-US" sz="1200" b="0" dirty="0" err="1"/>
              <a:t>είναι</a:t>
            </a:r>
            <a:r>
              <a:rPr lang="en-US" sz="1200" b="0" dirty="0"/>
              <a:t> </a:t>
            </a:r>
            <a:r>
              <a:rPr lang="en-US" sz="1200" b="0" dirty="0" err="1"/>
              <a:t>πρακτικά</a:t>
            </a:r>
            <a:r>
              <a:rPr lang="en-US" sz="1200" b="0" dirty="0"/>
              <a:t> </a:t>
            </a:r>
            <a:r>
              <a:rPr lang="en-US" sz="1200" b="0" dirty="0" err="1"/>
              <a:t>σταθερό</a:t>
            </a:r>
            <a:r>
              <a:rPr lang="en-US" sz="1200" b="0" dirty="0"/>
              <a:t> και </a:t>
            </a:r>
            <a:r>
              <a:rPr lang="en-US" sz="1200" b="0" dirty="0" err="1"/>
              <a:t>ανεξάρτητο</a:t>
            </a:r>
            <a:r>
              <a:rPr lang="en-US" sz="1200" b="0" dirty="0"/>
              <a:t> </a:t>
            </a:r>
            <a:r>
              <a:rPr lang="en-US" sz="1200" b="0" dirty="0" err="1"/>
              <a:t>από</a:t>
            </a:r>
            <a:r>
              <a:rPr lang="en-US" sz="1200" b="0" dirty="0"/>
              <a:t> </a:t>
            </a:r>
            <a:r>
              <a:rPr lang="en-US" sz="1200" b="0" dirty="0" err="1"/>
              <a:t>τις</a:t>
            </a:r>
            <a:r>
              <a:rPr lang="en-US" sz="1200" b="0" dirty="0"/>
              <a:t> </a:t>
            </a:r>
            <a:r>
              <a:rPr lang="en-US" sz="1200" b="0" dirty="0" err="1"/>
              <a:t>συνθήκες</a:t>
            </a:r>
            <a:r>
              <a:rPr lang="en-US" sz="1200" b="0" dirty="0"/>
              <a:t> </a:t>
            </a:r>
            <a:r>
              <a:rPr lang="en-US" sz="1200" b="0" dirty="0" err="1"/>
              <a:t>φόρτισης</a:t>
            </a:r>
            <a:r>
              <a:rPr lang="en-US" sz="1200" b="0" dirty="0"/>
              <a:t> του </a:t>
            </a:r>
            <a:r>
              <a:rPr lang="en-US" sz="1200" b="0" dirty="0" err="1"/>
              <a:t>κινητήρα</a:t>
            </a:r>
            <a:r>
              <a:rPr lang="en-US" sz="1200" b="0" dirty="0"/>
              <a:t>. </a:t>
            </a:r>
            <a:r>
              <a:rPr lang="el-GR" sz="1200" b="0" dirty="0"/>
              <a:t> Ι</a:t>
            </a:r>
            <a:r>
              <a:rPr lang="el-GR" sz="1200" b="0" baseline="-25000" dirty="0"/>
              <a:t>φ</a:t>
            </a:r>
            <a:r>
              <a:rPr lang="el-GR" sz="1200" b="0" dirty="0"/>
              <a:t>  = (</a:t>
            </a:r>
            <a:r>
              <a:rPr lang="en-US" sz="1200" b="0" dirty="0"/>
              <a:t>40-50%</a:t>
            </a:r>
            <a:r>
              <a:rPr lang="el-GR" sz="1200" b="0" dirty="0"/>
              <a:t>) </a:t>
            </a:r>
            <a:r>
              <a:rPr lang="el-GR" sz="1200" b="0" dirty="0" err="1"/>
              <a:t>Ι</a:t>
            </a:r>
            <a:r>
              <a:rPr lang="el-GR" sz="1200" b="0" baseline="-25000" dirty="0" err="1"/>
              <a:t>ον</a:t>
            </a:r>
            <a:r>
              <a:rPr lang="en-US" sz="1200" b="0" dirty="0"/>
              <a:t>, </a:t>
            </a:r>
          </a:p>
        </p:txBody>
      </p:sp>
      <p:graphicFrame>
        <p:nvGraphicFramePr>
          <p:cNvPr id="20484" name="Object 4"/>
          <p:cNvGraphicFramePr>
            <a:graphicFrameLocks noChangeAspect="1"/>
          </p:cNvGraphicFramePr>
          <p:nvPr/>
        </p:nvGraphicFramePr>
        <p:xfrm>
          <a:off x="4191000" y="5638800"/>
          <a:ext cx="1371600" cy="533400"/>
        </p:xfrm>
        <a:graphic>
          <a:graphicData uri="http://schemas.openxmlformats.org/presentationml/2006/ole">
            <p:oleObj spid="_x0000_s20484" name="Equation" r:id="rId5" imgW="736560" imgH="241200" progId="Equation.DSMT4">
              <p:embed/>
            </p:oleObj>
          </a:graphicData>
        </a:graphic>
      </p:graphicFrame>
      <p:sp>
        <p:nvSpPr>
          <p:cNvPr id="9" name="Rectangle 10"/>
          <p:cNvSpPr>
            <a:spLocks noChangeArrowheads="1"/>
          </p:cNvSpPr>
          <p:nvPr/>
        </p:nvSpPr>
        <p:spPr bwMode="auto">
          <a:xfrm>
            <a:off x="381000" y="3886200"/>
            <a:ext cx="8642350" cy="461665"/>
          </a:xfrm>
          <a:prstGeom prst="rect">
            <a:avLst/>
          </a:prstGeom>
          <a:noFill/>
          <a:ln w="9525">
            <a:noFill/>
            <a:miter lim="800000"/>
            <a:headEnd/>
            <a:tailEnd/>
          </a:ln>
        </p:spPr>
        <p:txBody>
          <a:bodyPr>
            <a:spAutoFit/>
          </a:bodyPr>
          <a:lstStyle/>
          <a:p>
            <a:r>
              <a:rPr lang="en-US" sz="1200" b="1" dirty="0" err="1">
                <a:solidFill>
                  <a:srgbClr val="FF0000"/>
                </a:solidFill>
              </a:rPr>
              <a:t>Σε</a:t>
            </a:r>
            <a:r>
              <a:rPr lang="en-US" sz="1200" b="1" dirty="0">
                <a:solidFill>
                  <a:srgbClr val="FF0000"/>
                </a:solidFill>
              </a:rPr>
              <a:t> </a:t>
            </a:r>
            <a:r>
              <a:rPr lang="en-US" sz="1200" b="1" dirty="0" err="1">
                <a:solidFill>
                  <a:srgbClr val="FF0000"/>
                </a:solidFill>
              </a:rPr>
              <a:t>πλήρη</a:t>
            </a:r>
            <a:r>
              <a:rPr lang="en-US" sz="1200" b="1" dirty="0">
                <a:solidFill>
                  <a:srgbClr val="FF0000"/>
                </a:solidFill>
              </a:rPr>
              <a:t> </a:t>
            </a:r>
            <a:r>
              <a:rPr lang="en-US" sz="1200" b="1" dirty="0" err="1">
                <a:solidFill>
                  <a:srgbClr val="FF0000"/>
                </a:solidFill>
              </a:rPr>
              <a:t>αναλογία</a:t>
            </a:r>
            <a:r>
              <a:rPr lang="en-US" sz="1200" b="1" dirty="0">
                <a:solidFill>
                  <a:srgbClr val="FF0000"/>
                </a:solidFill>
              </a:rPr>
              <a:t> </a:t>
            </a:r>
            <a:r>
              <a:rPr lang="en-US" sz="1200" b="1" dirty="0" err="1">
                <a:solidFill>
                  <a:srgbClr val="FF0000"/>
                </a:solidFill>
              </a:rPr>
              <a:t>με</a:t>
            </a:r>
            <a:r>
              <a:rPr lang="en-US" sz="1200" b="1" dirty="0">
                <a:solidFill>
                  <a:srgbClr val="FF0000"/>
                </a:solidFill>
              </a:rPr>
              <a:t> </a:t>
            </a:r>
            <a:r>
              <a:rPr lang="en-US" sz="1200" b="1" dirty="0" err="1">
                <a:solidFill>
                  <a:srgbClr val="FF0000"/>
                </a:solidFill>
              </a:rPr>
              <a:t>το</a:t>
            </a:r>
            <a:r>
              <a:rPr lang="en-US" sz="1200" b="1" dirty="0">
                <a:solidFill>
                  <a:srgbClr val="FF0000"/>
                </a:solidFill>
              </a:rPr>
              <a:t> </a:t>
            </a:r>
            <a:r>
              <a:rPr lang="el-GR" sz="1200" b="1" dirty="0">
                <a:solidFill>
                  <a:srgbClr val="FF0000"/>
                </a:solidFill>
              </a:rPr>
              <a:t>Μ/Σ</a:t>
            </a:r>
            <a:r>
              <a:rPr lang="en-US" sz="1200" b="1" dirty="0">
                <a:solidFill>
                  <a:srgbClr val="FF0000"/>
                </a:solidFill>
              </a:rPr>
              <a:t>, </a:t>
            </a:r>
            <a:r>
              <a:rPr lang="en-US" sz="1200" b="1" dirty="0" err="1">
                <a:solidFill>
                  <a:srgbClr val="FF0000"/>
                </a:solidFill>
              </a:rPr>
              <a:t>το</a:t>
            </a:r>
            <a:r>
              <a:rPr lang="en-US" sz="1200" b="1" dirty="0">
                <a:solidFill>
                  <a:srgbClr val="FF0000"/>
                </a:solidFill>
              </a:rPr>
              <a:t> </a:t>
            </a:r>
            <a:r>
              <a:rPr lang="en-US" sz="1200" b="1" dirty="0" err="1">
                <a:solidFill>
                  <a:srgbClr val="FF0000"/>
                </a:solidFill>
              </a:rPr>
              <a:t>ρεύμα</a:t>
            </a:r>
            <a:r>
              <a:rPr lang="en-US" sz="1200" b="1" dirty="0">
                <a:solidFill>
                  <a:srgbClr val="FF0000"/>
                </a:solidFill>
              </a:rPr>
              <a:t> του </a:t>
            </a:r>
            <a:r>
              <a:rPr lang="en-US" sz="1200" b="1" dirty="0" err="1">
                <a:solidFill>
                  <a:srgbClr val="FF0000"/>
                </a:solidFill>
              </a:rPr>
              <a:t>τυλίγματος</a:t>
            </a:r>
            <a:r>
              <a:rPr lang="en-US" sz="1200" b="1" dirty="0">
                <a:solidFill>
                  <a:srgbClr val="FF0000"/>
                </a:solidFill>
              </a:rPr>
              <a:t> του </a:t>
            </a:r>
            <a:r>
              <a:rPr lang="en-US" sz="1200" b="1" dirty="0" err="1">
                <a:solidFill>
                  <a:srgbClr val="FF0000"/>
                </a:solidFill>
              </a:rPr>
              <a:t>στάτη</a:t>
            </a:r>
            <a:r>
              <a:rPr lang="en-US" sz="1200" b="1" dirty="0">
                <a:solidFill>
                  <a:srgbClr val="FF0000"/>
                </a:solidFill>
              </a:rPr>
              <a:t> </a:t>
            </a:r>
            <a:r>
              <a:rPr lang="en-US" sz="1200" b="1" dirty="0" err="1">
                <a:solidFill>
                  <a:srgbClr val="FF0000"/>
                </a:solidFill>
              </a:rPr>
              <a:t>αποτελείται</a:t>
            </a:r>
            <a:r>
              <a:rPr lang="en-US" sz="1200" b="1" dirty="0">
                <a:solidFill>
                  <a:srgbClr val="FF0000"/>
                </a:solidFill>
              </a:rPr>
              <a:t> </a:t>
            </a:r>
            <a:r>
              <a:rPr lang="en-US" sz="1200" b="1" dirty="0" err="1">
                <a:solidFill>
                  <a:srgbClr val="FF0000"/>
                </a:solidFill>
              </a:rPr>
              <a:t>από</a:t>
            </a:r>
            <a:r>
              <a:rPr lang="en-US" sz="1200" b="1" dirty="0">
                <a:solidFill>
                  <a:srgbClr val="FF0000"/>
                </a:solidFill>
              </a:rPr>
              <a:t> </a:t>
            </a:r>
            <a:r>
              <a:rPr lang="en-US" sz="1200" b="1" dirty="0" err="1">
                <a:solidFill>
                  <a:srgbClr val="FF0000"/>
                </a:solidFill>
              </a:rPr>
              <a:t>δύο</a:t>
            </a:r>
            <a:r>
              <a:rPr lang="en-US" sz="1200" b="1" dirty="0">
                <a:solidFill>
                  <a:srgbClr val="FF0000"/>
                </a:solidFill>
              </a:rPr>
              <a:t> </a:t>
            </a:r>
            <a:r>
              <a:rPr lang="en-US" sz="1200" b="1" dirty="0" err="1">
                <a:solidFill>
                  <a:srgbClr val="FF0000"/>
                </a:solidFill>
              </a:rPr>
              <a:t>συνιστώσες</a:t>
            </a:r>
            <a:r>
              <a:rPr lang="en-US" sz="1200" b="1" dirty="0">
                <a:solidFill>
                  <a:srgbClr val="FF0000"/>
                </a:solidFill>
              </a:rPr>
              <a:t>, </a:t>
            </a:r>
            <a:r>
              <a:rPr lang="en-US" sz="1200" b="1" dirty="0" err="1">
                <a:solidFill>
                  <a:srgbClr val="FF0000"/>
                </a:solidFill>
              </a:rPr>
              <a:t>τη</a:t>
            </a:r>
            <a:r>
              <a:rPr lang="en-US" sz="1200" b="1" dirty="0">
                <a:solidFill>
                  <a:srgbClr val="FF0000"/>
                </a:solidFill>
              </a:rPr>
              <a:t> </a:t>
            </a:r>
            <a:r>
              <a:rPr lang="en-US" sz="1200" dirty="0" err="1"/>
              <a:t>συνιστώσα</a:t>
            </a:r>
            <a:r>
              <a:rPr lang="en-US" sz="1200" dirty="0"/>
              <a:t> </a:t>
            </a:r>
            <a:r>
              <a:rPr lang="en-US" sz="1200" dirty="0" err="1"/>
              <a:t>φορτίου</a:t>
            </a:r>
            <a:r>
              <a:rPr lang="en-US" sz="1200" b="0" dirty="0"/>
              <a:t>  και </a:t>
            </a:r>
            <a:r>
              <a:rPr lang="en-US" sz="1200" b="0" dirty="0" err="1"/>
              <a:t>τη</a:t>
            </a:r>
            <a:r>
              <a:rPr lang="en-US" sz="1200" b="0" dirty="0"/>
              <a:t> </a:t>
            </a:r>
            <a:r>
              <a:rPr lang="en-US" sz="1200" dirty="0" err="1"/>
              <a:t>συνιστώσα</a:t>
            </a:r>
            <a:r>
              <a:rPr lang="en-US" sz="1200" dirty="0"/>
              <a:t> </a:t>
            </a:r>
            <a:r>
              <a:rPr lang="en-US" sz="1200" dirty="0" err="1"/>
              <a:t>διέγερσης</a:t>
            </a:r>
            <a:r>
              <a:rPr lang="en-US" sz="1200" b="0" dirty="0"/>
              <a:t>.</a:t>
            </a:r>
            <a:endParaRPr lang="el-GR" sz="1200" b="0" dirty="0"/>
          </a:p>
        </p:txBody>
      </p:sp>
      <p:sp>
        <p:nvSpPr>
          <p:cNvPr id="10" name="Rectangle 9"/>
          <p:cNvSpPr>
            <a:spLocks noChangeArrowheads="1"/>
          </p:cNvSpPr>
          <p:nvPr/>
        </p:nvSpPr>
        <p:spPr bwMode="auto">
          <a:xfrm>
            <a:off x="533400" y="6189702"/>
            <a:ext cx="8153400" cy="461665"/>
          </a:xfrm>
          <a:prstGeom prst="rect">
            <a:avLst/>
          </a:prstGeom>
          <a:noFill/>
          <a:ln w="9525">
            <a:noFill/>
            <a:miter lim="800000"/>
            <a:headEnd/>
            <a:tailEnd/>
          </a:ln>
        </p:spPr>
        <p:txBody>
          <a:bodyPr wrap="square" anchor="ctr">
            <a:spAutoFit/>
          </a:bodyPr>
          <a:lstStyle/>
          <a:p>
            <a:pPr algn="just"/>
            <a:r>
              <a:rPr lang="el-GR" sz="1200" b="1" dirty="0" smtClean="0"/>
              <a:t>Ι2=ρεύμα φορτίου, Ιφ= ρεύμα διέγερσης , Ι</a:t>
            </a:r>
            <a:r>
              <a:rPr lang="en-US" sz="1200" b="1" dirty="0" smtClean="0"/>
              <a:t>m=</a:t>
            </a:r>
            <a:r>
              <a:rPr lang="el-GR" sz="1200" b="1" dirty="0" smtClean="0"/>
              <a:t>συνιστώσα του ρεύματος μαγνήτισης , Ι</a:t>
            </a:r>
            <a:r>
              <a:rPr lang="en-US" sz="1200" b="1" dirty="0" smtClean="0"/>
              <a:t>c=</a:t>
            </a:r>
            <a:r>
              <a:rPr lang="el-GR" sz="1200" b="1" dirty="0" smtClean="0"/>
              <a:t>συνιστώσα απωλειών μαγνητικής υστέρησης και δινορρευμάτων</a:t>
            </a:r>
            <a:endParaRPr lang="en-US" sz="1200" b="1" dirty="0"/>
          </a:p>
        </p:txBody>
      </p:sp>
      <p:graphicFrame>
        <p:nvGraphicFramePr>
          <p:cNvPr id="20486" name="Object 6"/>
          <p:cNvGraphicFramePr>
            <a:graphicFrameLocks noChangeAspect="1"/>
          </p:cNvGraphicFramePr>
          <p:nvPr/>
        </p:nvGraphicFramePr>
        <p:xfrm>
          <a:off x="3962400" y="2057400"/>
          <a:ext cx="4495800" cy="1828800"/>
        </p:xfrm>
        <a:graphic>
          <a:graphicData uri="http://schemas.openxmlformats.org/presentationml/2006/ole">
            <p:oleObj spid="_x0000_s20486" name="Visio" r:id="rId6" imgW="5420855" imgH="1525351" progId="Visio.Drawing.11">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7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447800"/>
            <a:ext cx="8305800" cy="4876800"/>
          </a:xfrm>
        </p:spPr>
        <p:txBody>
          <a:bodyPr/>
          <a:lstStyle/>
          <a:p>
            <a:r>
              <a:rPr lang="el-GR" sz="2400" u="sng" dirty="0" smtClean="0">
                <a:solidFill>
                  <a:srgbClr val="FF0000"/>
                </a:solidFill>
              </a:rPr>
              <a:t>Ισοδύναμο κύκλωμα 3Φ ασύγχρονου κινητήρα </a:t>
            </a:r>
            <a:endParaRPr lang="el-GR" sz="2400" dirty="0" smtClean="0">
              <a:solidFill>
                <a:srgbClr val="FF0000"/>
              </a:solidFill>
            </a:endParaRPr>
          </a:p>
          <a:p>
            <a:endParaRPr lang="en-US" dirty="0"/>
          </a:p>
        </p:txBody>
      </p:sp>
      <p:sp>
        <p:nvSpPr>
          <p:cNvPr id="4" name="Rectangle 23"/>
          <p:cNvSpPr>
            <a:spLocks noChangeArrowheads="1"/>
          </p:cNvSpPr>
          <p:nvPr/>
        </p:nvSpPr>
        <p:spPr bwMode="auto">
          <a:xfrm>
            <a:off x="228600" y="2133600"/>
            <a:ext cx="8640763" cy="923330"/>
          </a:xfrm>
          <a:prstGeom prst="rect">
            <a:avLst/>
          </a:prstGeom>
          <a:noFill/>
          <a:ln w="9525">
            <a:noFill/>
            <a:miter lim="800000"/>
            <a:headEnd/>
            <a:tailEnd/>
          </a:ln>
        </p:spPr>
        <p:txBody>
          <a:bodyPr wrap="square" anchor="ctr">
            <a:spAutoFit/>
          </a:bodyPr>
          <a:lstStyle/>
          <a:p>
            <a:pPr algn="just"/>
            <a:r>
              <a:rPr lang="el-GR" b="0" dirty="0"/>
              <a:t>Η </a:t>
            </a:r>
            <a:r>
              <a:rPr lang="el-GR" b="1" dirty="0">
                <a:solidFill>
                  <a:srgbClr val="FF0000"/>
                </a:solidFill>
              </a:rPr>
              <a:t>συνιστώσα φορτίου του ρεύματος </a:t>
            </a:r>
            <a:r>
              <a:rPr lang="el-GR" b="1" dirty="0"/>
              <a:t>του στάτη, αντισταθμίζει πλήρως τη Μ.Ε.Δ. που δημιουργεί το αντίστοιχο ρεύμα στο τύλιγμα του δρομέα και ευθύνεται για την ηλεκτρομηχανική μετατροπή της ενέργειας.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457199"/>
          </a:xfrm>
        </p:spPr>
        <p:txBody>
          <a:bodyPr>
            <a:normAutofit fontScale="90000"/>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066800"/>
            <a:ext cx="8763000" cy="5638800"/>
          </a:xfrm>
        </p:spPr>
        <p:txBody>
          <a:bodyPr/>
          <a:lstStyle/>
          <a:p>
            <a:r>
              <a:rPr lang="el-GR" sz="2400" b="1" u="sng" dirty="0" smtClean="0">
                <a:solidFill>
                  <a:srgbClr val="FF0000"/>
                </a:solidFill>
              </a:rPr>
              <a:t>Ισοδύναμο κύκλωμα μιας φάσης ανηγμένο στο τύλιγμα του στάτη </a:t>
            </a:r>
            <a:endParaRPr lang="el-GR" sz="2400" b="1" dirty="0" smtClean="0">
              <a:solidFill>
                <a:srgbClr val="FF0000"/>
              </a:solidFill>
            </a:endParaRPr>
          </a:p>
          <a:p>
            <a:endParaRPr lang="en-US" dirty="0"/>
          </a:p>
        </p:txBody>
      </p:sp>
      <p:graphicFrame>
        <p:nvGraphicFramePr>
          <p:cNvPr id="21506" name="Object 29"/>
          <p:cNvGraphicFramePr>
            <a:graphicFrameLocks noChangeAspect="1"/>
          </p:cNvGraphicFramePr>
          <p:nvPr/>
        </p:nvGraphicFramePr>
        <p:xfrm>
          <a:off x="533400" y="3124200"/>
          <a:ext cx="4343400" cy="1371600"/>
        </p:xfrm>
        <a:graphic>
          <a:graphicData uri="http://schemas.openxmlformats.org/presentationml/2006/ole">
            <p:oleObj spid="_x0000_s21506" name="Visio" r:id="rId3" imgW="3520845" imgH="1426994" progId="Visio.Drawing.11">
              <p:embed/>
            </p:oleObj>
          </a:graphicData>
        </a:graphic>
      </p:graphicFrame>
      <p:graphicFrame>
        <p:nvGraphicFramePr>
          <p:cNvPr id="21507" name="Object 3"/>
          <p:cNvGraphicFramePr>
            <a:graphicFrameLocks noChangeAspect="1"/>
          </p:cNvGraphicFramePr>
          <p:nvPr/>
        </p:nvGraphicFramePr>
        <p:xfrm>
          <a:off x="228600" y="4724400"/>
          <a:ext cx="1295400" cy="533400"/>
        </p:xfrm>
        <a:graphic>
          <a:graphicData uri="http://schemas.openxmlformats.org/presentationml/2006/ole">
            <p:oleObj spid="_x0000_s21507" name="Equation" r:id="rId4" imgW="736560" imgH="241200" progId="Equation.DSMT4">
              <p:embed/>
            </p:oleObj>
          </a:graphicData>
        </a:graphic>
      </p:graphicFrame>
      <p:graphicFrame>
        <p:nvGraphicFramePr>
          <p:cNvPr id="21508" name="Object 4"/>
          <p:cNvGraphicFramePr>
            <a:graphicFrameLocks noChangeAspect="1"/>
          </p:cNvGraphicFramePr>
          <p:nvPr/>
        </p:nvGraphicFramePr>
        <p:xfrm>
          <a:off x="1905000" y="4648200"/>
          <a:ext cx="1143000" cy="457200"/>
        </p:xfrm>
        <a:graphic>
          <a:graphicData uri="http://schemas.openxmlformats.org/presentationml/2006/ole">
            <p:oleObj spid="_x0000_s21508" name="Equation" r:id="rId5" imgW="609480" imgH="228600" progId="Equation.DSMT4">
              <p:embed/>
            </p:oleObj>
          </a:graphicData>
        </a:graphic>
      </p:graphicFrame>
      <p:graphicFrame>
        <p:nvGraphicFramePr>
          <p:cNvPr id="21509" name="Object 5"/>
          <p:cNvGraphicFramePr>
            <a:graphicFrameLocks noChangeAspect="1"/>
          </p:cNvGraphicFramePr>
          <p:nvPr/>
        </p:nvGraphicFramePr>
        <p:xfrm>
          <a:off x="3352800" y="4572000"/>
          <a:ext cx="1066800" cy="533400"/>
        </p:xfrm>
        <a:graphic>
          <a:graphicData uri="http://schemas.openxmlformats.org/presentationml/2006/ole">
            <p:oleObj spid="_x0000_s21509" name="Equation" r:id="rId6" imgW="469800" imgH="228600" progId="Equation.DSMT4">
              <p:embed/>
            </p:oleObj>
          </a:graphicData>
        </a:graphic>
      </p:graphicFrame>
      <p:graphicFrame>
        <p:nvGraphicFramePr>
          <p:cNvPr id="21510" name="Object 6"/>
          <p:cNvGraphicFramePr>
            <a:graphicFrameLocks noChangeAspect="1"/>
          </p:cNvGraphicFramePr>
          <p:nvPr/>
        </p:nvGraphicFramePr>
        <p:xfrm>
          <a:off x="381000" y="5486400"/>
          <a:ext cx="2209800" cy="990600"/>
        </p:xfrm>
        <a:graphic>
          <a:graphicData uri="http://schemas.openxmlformats.org/presentationml/2006/ole">
            <p:oleObj spid="_x0000_s21510" name="Equation" r:id="rId7" imgW="1396800" imgH="431640" progId="Equation.DSMT4">
              <p:embed/>
            </p:oleObj>
          </a:graphicData>
        </a:graphic>
      </p:graphicFrame>
      <p:graphicFrame>
        <p:nvGraphicFramePr>
          <p:cNvPr id="21511" name="Object 7"/>
          <p:cNvGraphicFramePr>
            <a:graphicFrameLocks noChangeAspect="1"/>
          </p:cNvGraphicFramePr>
          <p:nvPr/>
        </p:nvGraphicFramePr>
        <p:xfrm>
          <a:off x="2819400" y="5486400"/>
          <a:ext cx="2286000" cy="990600"/>
        </p:xfrm>
        <a:graphic>
          <a:graphicData uri="http://schemas.openxmlformats.org/presentationml/2006/ole">
            <p:oleObj spid="_x0000_s21511" name="Equation" r:id="rId8" imgW="1218960" imgH="431640" progId="Equation.DSMT4">
              <p:embed/>
            </p:oleObj>
          </a:graphicData>
        </a:graphic>
      </p:graphicFrame>
      <p:sp>
        <p:nvSpPr>
          <p:cNvPr id="10" name="Rectangle 10"/>
          <p:cNvSpPr>
            <a:spLocks noChangeArrowheads="1"/>
          </p:cNvSpPr>
          <p:nvPr/>
        </p:nvSpPr>
        <p:spPr bwMode="auto">
          <a:xfrm>
            <a:off x="5562600" y="1752600"/>
            <a:ext cx="3232150" cy="2862322"/>
          </a:xfrm>
          <a:prstGeom prst="rect">
            <a:avLst/>
          </a:prstGeom>
          <a:noFill/>
          <a:ln w="9525">
            <a:noFill/>
            <a:miter lim="800000"/>
            <a:headEnd/>
            <a:tailEnd/>
          </a:ln>
        </p:spPr>
        <p:txBody>
          <a:bodyPr wrap="square">
            <a:spAutoFit/>
          </a:bodyPr>
          <a:lstStyle/>
          <a:p>
            <a:r>
              <a:rPr lang="el-GR" sz="1200" b="1" dirty="0" smtClean="0">
                <a:solidFill>
                  <a:srgbClr val="FF0000"/>
                </a:solidFill>
              </a:rPr>
              <a:t>Ι1=ενεργός τιμή του φασικού ρεύματος του στάτη</a:t>
            </a:r>
          </a:p>
          <a:p>
            <a:r>
              <a:rPr lang="el-GR" sz="1200" b="1" dirty="0" smtClean="0">
                <a:solidFill>
                  <a:srgbClr val="FF0000"/>
                </a:solidFill>
              </a:rPr>
              <a:t>Ε1=Ε</a:t>
            </a:r>
            <a:r>
              <a:rPr lang="en-US" sz="1200" b="1" dirty="0" smtClean="0">
                <a:solidFill>
                  <a:srgbClr val="FF0000"/>
                </a:solidFill>
              </a:rPr>
              <a:t>S= </a:t>
            </a:r>
            <a:r>
              <a:rPr lang="el-GR" sz="1200" b="1" dirty="0" smtClean="0">
                <a:solidFill>
                  <a:srgbClr val="FF0000"/>
                </a:solidFill>
              </a:rPr>
              <a:t>ενεργός τιμή της επαγόμενης  ΑΗΕΔ στο στάτη (</a:t>
            </a:r>
            <a:r>
              <a:rPr lang="en-US" sz="1200" b="1" dirty="0" smtClean="0">
                <a:solidFill>
                  <a:srgbClr val="FF0000"/>
                </a:solidFill>
              </a:rPr>
              <a:t>V) </a:t>
            </a:r>
          </a:p>
          <a:p>
            <a:r>
              <a:rPr lang="en-US" sz="1200" b="1" dirty="0" smtClean="0">
                <a:solidFill>
                  <a:srgbClr val="FF0000"/>
                </a:solidFill>
              </a:rPr>
              <a:t>R1= </a:t>
            </a:r>
            <a:r>
              <a:rPr lang="el-GR" sz="1200" b="1" dirty="0" smtClean="0">
                <a:solidFill>
                  <a:srgbClr val="FF0000"/>
                </a:solidFill>
              </a:rPr>
              <a:t>ωμική αντίσταση τυλίγματος στάτη (Ω)</a:t>
            </a:r>
          </a:p>
          <a:p>
            <a:r>
              <a:rPr lang="el-GR" sz="1200" b="1" dirty="0" smtClean="0">
                <a:solidFill>
                  <a:srgbClr val="FF0000"/>
                </a:solidFill>
              </a:rPr>
              <a:t>Χ1=2π</a:t>
            </a:r>
            <a:r>
              <a:rPr lang="en-US" sz="1200" b="1" dirty="0" smtClean="0">
                <a:solidFill>
                  <a:srgbClr val="FF0000"/>
                </a:solidFill>
              </a:rPr>
              <a:t>fL1=</a:t>
            </a:r>
            <a:r>
              <a:rPr lang="el-GR" sz="1200" b="1" dirty="0" smtClean="0">
                <a:solidFill>
                  <a:srgbClr val="FF0000"/>
                </a:solidFill>
              </a:rPr>
              <a:t>αντίδραση σκέδασης τυλίγματος στάτη</a:t>
            </a:r>
          </a:p>
          <a:p>
            <a:r>
              <a:rPr lang="en-US" sz="1200" b="1" dirty="0" err="1" smtClean="0">
                <a:solidFill>
                  <a:srgbClr val="FF0000"/>
                </a:solidFill>
              </a:rPr>
              <a:t>Rc</a:t>
            </a:r>
            <a:r>
              <a:rPr lang="en-US" sz="1200" b="1" dirty="0" smtClean="0">
                <a:solidFill>
                  <a:srgbClr val="FF0000"/>
                </a:solidFill>
              </a:rPr>
              <a:t>=</a:t>
            </a:r>
            <a:r>
              <a:rPr lang="el-GR" sz="1200" b="1" dirty="0" smtClean="0">
                <a:solidFill>
                  <a:srgbClr val="FF0000"/>
                </a:solidFill>
              </a:rPr>
              <a:t>ωμική αντίσταση</a:t>
            </a:r>
          </a:p>
          <a:p>
            <a:r>
              <a:rPr lang="el-GR" sz="1200" b="1" dirty="0" smtClean="0">
                <a:solidFill>
                  <a:srgbClr val="FF0000"/>
                </a:solidFill>
              </a:rPr>
              <a:t>Ι2=ρεύμα φορτίου</a:t>
            </a:r>
          </a:p>
          <a:p>
            <a:r>
              <a:rPr lang="el-GR" sz="1200" b="1" dirty="0" smtClean="0">
                <a:solidFill>
                  <a:srgbClr val="FF0000"/>
                </a:solidFill>
              </a:rPr>
              <a:t>Ιφ= ρεύμα διέγερσης</a:t>
            </a:r>
          </a:p>
          <a:p>
            <a:r>
              <a:rPr lang="el-GR" sz="1200" b="1" dirty="0" smtClean="0">
                <a:solidFill>
                  <a:srgbClr val="FF0000"/>
                </a:solidFill>
              </a:rPr>
              <a:t>Ι</a:t>
            </a:r>
            <a:r>
              <a:rPr lang="en-US" sz="1200" b="1" dirty="0" smtClean="0">
                <a:solidFill>
                  <a:srgbClr val="FF0000"/>
                </a:solidFill>
              </a:rPr>
              <a:t>m=</a:t>
            </a:r>
            <a:r>
              <a:rPr lang="el-GR" sz="1200" b="1" dirty="0" smtClean="0">
                <a:solidFill>
                  <a:srgbClr val="FF0000"/>
                </a:solidFill>
              </a:rPr>
              <a:t>συνιστώσα του ρεύματος μαγνήτισης</a:t>
            </a:r>
          </a:p>
          <a:p>
            <a:r>
              <a:rPr lang="el-GR" sz="1200" b="1" dirty="0" smtClean="0">
                <a:solidFill>
                  <a:srgbClr val="FF0000"/>
                </a:solidFill>
              </a:rPr>
              <a:t>Ι</a:t>
            </a:r>
            <a:r>
              <a:rPr lang="en-US" sz="1200" b="1" dirty="0" smtClean="0">
                <a:solidFill>
                  <a:srgbClr val="FF0000"/>
                </a:solidFill>
              </a:rPr>
              <a:t>c=</a:t>
            </a:r>
            <a:r>
              <a:rPr lang="el-GR" sz="1200" b="1" dirty="0" smtClean="0">
                <a:solidFill>
                  <a:srgbClr val="FF0000"/>
                </a:solidFill>
              </a:rPr>
              <a:t>συνιστώσα απωλειών μαγνητικής υστέρησης και δινορρευμάτων</a:t>
            </a:r>
          </a:p>
          <a:p>
            <a:endParaRPr lang="el-GR" sz="1200" b="1" dirty="0" smtClean="0">
              <a:solidFill>
                <a:srgbClr val="FF0000"/>
              </a:solidFill>
            </a:endParaRPr>
          </a:p>
          <a:p>
            <a:endParaRPr lang="el-GR" sz="1200" b="0" dirty="0"/>
          </a:p>
        </p:txBody>
      </p:sp>
      <p:sp>
        <p:nvSpPr>
          <p:cNvPr id="11" name="Rectangle 10"/>
          <p:cNvSpPr>
            <a:spLocks noChangeArrowheads="1"/>
          </p:cNvSpPr>
          <p:nvPr/>
        </p:nvSpPr>
        <p:spPr bwMode="auto">
          <a:xfrm>
            <a:off x="5562600" y="4267200"/>
            <a:ext cx="3232150" cy="1938992"/>
          </a:xfrm>
          <a:prstGeom prst="rect">
            <a:avLst/>
          </a:prstGeom>
          <a:noFill/>
          <a:ln w="9525">
            <a:noFill/>
            <a:miter lim="800000"/>
            <a:headEnd/>
            <a:tailEnd/>
          </a:ln>
        </p:spPr>
        <p:txBody>
          <a:bodyPr wrap="square">
            <a:spAutoFit/>
          </a:bodyPr>
          <a:lstStyle/>
          <a:p>
            <a:r>
              <a:rPr lang="el-GR" sz="1200" b="1" dirty="0" smtClean="0">
                <a:solidFill>
                  <a:srgbClr val="FF0000"/>
                </a:solidFill>
              </a:rPr>
              <a:t>Ε2</a:t>
            </a:r>
            <a:r>
              <a:rPr lang="en-US" sz="1200" b="1" dirty="0" smtClean="0">
                <a:solidFill>
                  <a:srgbClr val="FF0000"/>
                </a:solidFill>
              </a:rPr>
              <a:t>s=</a:t>
            </a:r>
            <a:r>
              <a:rPr lang="el-GR" sz="1200" b="1" dirty="0" smtClean="0">
                <a:solidFill>
                  <a:srgbClr val="FF0000"/>
                </a:solidFill>
              </a:rPr>
              <a:t>ΗΕΔ του ισοδύναμου υποθετικού τυλίγματος του δρομέα</a:t>
            </a:r>
          </a:p>
          <a:p>
            <a:r>
              <a:rPr lang="el-GR" sz="1200" b="1" dirty="0" smtClean="0">
                <a:solidFill>
                  <a:srgbClr val="FF0000"/>
                </a:solidFill>
              </a:rPr>
              <a:t>Ι2</a:t>
            </a:r>
            <a:r>
              <a:rPr lang="en-US" sz="1200" b="1" dirty="0" smtClean="0">
                <a:solidFill>
                  <a:srgbClr val="FF0000"/>
                </a:solidFill>
              </a:rPr>
              <a:t>s=</a:t>
            </a:r>
            <a:r>
              <a:rPr lang="el-GR" sz="1200" b="1" dirty="0" smtClean="0">
                <a:solidFill>
                  <a:srgbClr val="FF0000"/>
                </a:solidFill>
              </a:rPr>
              <a:t>ρεύμα του ισοδύναμου υποθετικού τυλίγματος του δρομέα</a:t>
            </a:r>
          </a:p>
          <a:p>
            <a:r>
              <a:rPr lang="en-US" sz="1200" b="1" dirty="0" smtClean="0">
                <a:solidFill>
                  <a:srgbClr val="FF0000"/>
                </a:solidFill>
              </a:rPr>
              <a:t>R2=</a:t>
            </a:r>
            <a:r>
              <a:rPr lang="el-GR" sz="1200" b="1" dirty="0" smtClean="0">
                <a:solidFill>
                  <a:srgbClr val="FF0000"/>
                </a:solidFill>
              </a:rPr>
              <a:t>ωμική αντίσταση του δρομέα ανηγμένη στο ισοδύναμο υποθετικό τύλιγμα του δρομέα</a:t>
            </a:r>
          </a:p>
          <a:p>
            <a:r>
              <a:rPr lang="el-GR" sz="1200" b="1" dirty="0" smtClean="0">
                <a:solidFill>
                  <a:srgbClr val="FF0000"/>
                </a:solidFill>
              </a:rPr>
              <a:t>Χ2=αντίδραση σκέδασης του δρομέα , ανηγμένη στο υποθετικό τύλιγμα του δρομέα </a:t>
            </a:r>
          </a:p>
          <a:p>
            <a:endParaRPr lang="el-GR" sz="1200" b="1" dirty="0" smtClean="0">
              <a:solidFill>
                <a:srgbClr val="FF0000"/>
              </a:solidFill>
            </a:endParaRPr>
          </a:p>
          <a:p>
            <a:endParaRPr lang="el-GR" sz="1200" b="0" dirty="0"/>
          </a:p>
        </p:txBody>
      </p:sp>
      <p:sp>
        <p:nvSpPr>
          <p:cNvPr id="13" name="Rectangle 12"/>
          <p:cNvSpPr>
            <a:spLocks noChangeArrowheads="1"/>
          </p:cNvSpPr>
          <p:nvPr/>
        </p:nvSpPr>
        <p:spPr bwMode="auto">
          <a:xfrm>
            <a:off x="609600" y="1752600"/>
            <a:ext cx="3308350" cy="1354217"/>
          </a:xfrm>
          <a:prstGeom prst="rect">
            <a:avLst/>
          </a:prstGeom>
          <a:noFill/>
          <a:ln w="9525">
            <a:noFill/>
            <a:miter lim="800000"/>
            <a:headEnd/>
            <a:tailEnd/>
          </a:ln>
        </p:spPr>
        <p:txBody>
          <a:bodyPr wrap="square">
            <a:spAutoFit/>
          </a:bodyPr>
          <a:lstStyle/>
          <a:p>
            <a:pPr algn="just"/>
            <a:r>
              <a:rPr lang="el-GR" sz="1000" b="1" dirty="0" smtClean="0">
                <a:solidFill>
                  <a:srgbClr val="FF0000"/>
                </a:solidFill>
              </a:rPr>
              <a:t>Ένα πρόβλημα που υπάρχει εδώ είναι ότι η συχνότητα των ρευμάτων στο δρομέα</a:t>
            </a:r>
            <a:r>
              <a:rPr lang="en-US" sz="1000" b="1" dirty="0" smtClean="0">
                <a:solidFill>
                  <a:srgbClr val="FF0000"/>
                </a:solidFill>
              </a:rPr>
              <a:t> </a:t>
            </a:r>
            <a:r>
              <a:rPr lang="en-US" sz="1000" b="1" dirty="0" err="1" smtClean="0">
                <a:solidFill>
                  <a:srgbClr val="FF0000"/>
                </a:solidFill>
              </a:rPr>
              <a:t>sf</a:t>
            </a:r>
            <a:r>
              <a:rPr lang="el-GR" sz="1000" b="1" dirty="0" smtClean="0">
                <a:solidFill>
                  <a:srgbClr val="FF0000"/>
                </a:solidFill>
              </a:rPr>
              <a:t> είναι διάφορη της συχνότητας </a:t>
            </a:r>
            <a:r>
              <a:rPr lang="en-US" sz="1000" b="1" dirty="0" smtClean="0">
                <a:solidFill>
                  <a:srgbClr val="FF0000"/>
                </a:solidFill>
              </a:rPr>
              <a:t>f  </a:t>
            </a:r>
            <a:r>
              <a:rPr lang="el-GR" sz="1000" b="1" dirty="0" smtClean="0">
                <a:solidFill>
                  <a:srgbClr val="FF0000"/>
                </a:solidFill>
              </a:rPr>
              <a:t>του </a:t>
            </a:r>
            <a:r>
              <a:rPr lang="el-GR" sz="1000" b="1" dirty="0" err="1" smtClean="0">
                <a:solidFill>
                  <a:srgbClr val="FF0000"/>
                </a:solidFill>
              </a:rPr>
              <a:t>στάτη</a:t>
            </a:r>
            <a:r>
              <a:rPr lang="el-GR" sz="1000" b="1" dirty="0" smtClean="0">
                <a:solidFill>
                  <a:srgbClr val="FF0000"/>
                </a:solidFill>
              </a:rPr>
              <a:t>. Το πρόβλημα λύνεται με κατάλληλη αναγωγή των μεγεθών του δρομέα στο </a:t>
            </a:r>
            <a:r>
              <a:rPr lang="el-GR" sz="1000" b="1" dirty="0" err="1" smtClean="0">
                <a:solidFill>
                  <a:srgbClr val="FF0000"/>
                </a:solidFill>
              </a:rPr>
              <a:t>στάτη</a:t>
            </a:r>
            <a:r>
              <a:rPr lang="el-GR" sz="1000" b="1" dirty="0" smtClean="0">
                <a:solidFill>
                  <a:srgbClr val="FF0000"/>
                </a:solidFill>
              </a:rPr>
              <a:t>.</a:t>
            </a:r>
            <a:r>
              <a:rPr lang="en-US" sz="1000" b="1" dirty="0" smtClean="0">
                <a:solidFill>
                  <a:srgbClr val="FF0000"/>
                </a:solidFill>
              </a:rPr>
              <a:t> </a:t>
            </a:r>
            <a:r>
              <a:rPr lang="el-GR" sz="1000" b="1" dirty="0" smtClean="0">
                <a:solidFill>
                  <a:srgbClr val="FF0000"/>
                </a:solidFill>
              </a:rPr>
              <a:t>Προκύπτει λοιπόν ισοδύναμο κύκλωμα του κινητήρα , σαν όλα τα μεγέθη να ανήκουν στο κύκλωμα του </a:t>
            </a:r>
            <a:r>
              <a:rPr lang="el-GR" sz="1000" b="1" dirty="0" err="1" smtClean="0">
                <a:solidFill>
                  <a:srgbClr val="FF0000"/>
                </a:solidFill>
              </a:rPr>
              <a:t>στάτη</a:t>
            </a:r>
            <a:r>
              <a:rPr lang="en-US" sz="1000" b="1" dirty="0" smtClean="0">
                <a:solidFill>
                  <a:srgbClr val="FF0000"/>
                </a:solidFill>
              </a:rPr>
              <a:t> </a:t>
            </a:r>
            <a:r>
              <a:rPr lang="el-GR" sz="1000" b="1" dirty="0" smtClean="0">
                <a:solidFill>
                  <a:srgbClr val="FF0000"/>
                </a:solidFill>
              </a:rPr>
              <a:t>(συχνότητα </a:t>
            </a:r>
            <a:r>
              <a:rPr lang="en-US" sz="1000" b="1" dirty="0" smtClean="0">
                <a:solidFill>
                  <a:srgbClr val="FF0000"/>
                </a:solidFill>
              </a:rPr>
              <a:t>f)</a:t>
            </a:r>
            <a:endParaRPr lang="el-GR" sz="1000" b="1" dirty="0" smtClean="0">
              <a:solidFill>
                <a:srgbClr val="FF0000"/>
              </a:solidFill>
            </a:endParaRPr>
          </a:p>
          <a:p>
            <a:endParaRPr lang="el-GR" sz="1200"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761999"/>
          </a:xfrm>
        </p:spPr>
        <p:txBody>
          <a:bodyPr>
            <a:normAutofit fontScale="90000"/>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04800" y="1143000"/>
            <a:ext cx="8610600" cy="5562600"/>
          </a:xfrm>
        </p:spPr>
        <p:txBody>
          <a:bodyPr/>
          <a:lstStyle/>
          <a:p>
            <a:r>
              <a:rPr lang="el-GR" sz="2400" b="1" u="sng" dirty="0" smtClean="0">
                <a:solidFill>
                  <a:srgbClr val="A50021"/>
                </a:solidFill>
              </a:rPr>
              <a:t>Απλουστευμένη μορφή ισοδύναμου κυκλώματος μιας φάσης 3Φ ασύγχρονου κινητήρα</a:t>
            </a:r>
            <a:endParaRPr lang="en-US" sz="2400" b="1" u="sng" dirty="0" smtClean="0">
              <a:solidFill>
                <a:srgbClr val="A50021"/>
              </a:solidFill>
            </a:endParaRPr>
          </a:p>
          <a:p>
            <a:endParaRPr lang="en-US" dirty="0"/>
          </a:p>
        </p:txBody>
      </p:sp>
      <p:graphicFrame>
        <p:nvGraphicFramePr>
          <p:cNvPr id="22530" name="Object 32"/>
          <p:cNvGraphicFramePr>
            <a:graphicFrameLocks noChangeAspect="1"/>
          </p:cNvGraphicFramePr>
          <p:nvPr/>
        </p:nvGraphicFramePr>
        <p:xfrm>
          <a:off x="2286000" y="4191000"/>
          <a:ext cx="4030663" cy="1871662"/>
        </p:xfrm>
        <a:graphic>
          <a:graphicData uri="http://schemas.openxmlformats.org/presentationml/2006/ole">
            <p:oleObj spid="_x0000_s22530" name="Visio" r:id="rId3" imgW="3079289" imgH="1430777" progId="Visio.Drawing.11">
              <p:embed/>
            </p:oleObj>
          </a:graphicData>
        </a:graphic>
      </p:graphicFrame>
      <p:sp>
        <p:nvSpPr>
          <p:cNvPr id="22535" name="Rectangle 7"/>
          <p:cNvSpPr>
            <a:spLocks noChangeArrowheads="1"/>
          </p:cNvSpPr>
          <p:nvPr/>
        </p:nvSpPr>
        <p:spPr bwMode="auto">
          <a:xfrm>
            <a:off x="838200" y="2209800"/>
            <a:ext cx="42672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Για την απλούστευση του ισοδυνάμου κυκλώματος του ασύγχρονου κινητήρα, μπορούμε να αμελήσουμε τη συνιστώσα των απωλειών πυρήνα (μαγνητικής υστέρησης και δινορρευμάτων) του ρεύματος του στάτη και μαζί της την ωμική αντίσταση    </a:t>
            </a:r>
            <a:r>
              <a:rPr lang="el-GR" sz="1100" b="1" dirty="0" smtClean="0"/>
              <a:t>του παράλληλου κλάδου, υπό την προϋπόθεση ότι οι συγκεκριμένες απώλειες θα ενσωματωθούν μαζί με τις μηχανικές απώλειες τριβών και ανεμισμού, οι οποίες συνήθως θεωρούνται σταθερές </a:t>
            </a:r>
            <a:endParaRPr kumimoji="0" lang="el-GR" sz="1800" b="1" i="0" u="none" strike="noStrike" cap="none" normalizeH="0" baseline="0" dirty="0" smtClean="0">
              <a:ln>
                <a:noFill/>
              </a:ln>
              <a:effectLst/>
              <a:latin typeface="Arial" pitchFamily="34" charset="0"/>
              <a:cs typeface="Arial" pitchFamily="34" charset="0"/>
            </a:endParaRPr>
          </a:p>
        </p:txBody>
      </p:sp>
      <p:graphicFrame>
        <p:nvGraphicFramePr>
          <p:cNvPr id="22537" name="Object 9"/>
          <p:cNvGraphicFramePr>
            <a:graphicFrameLocks noChangeAspect="1"/>
          </p:cNvGraphicFramePr>
          <p:nvPr/>
        </p:nvGraphicFramePr>
        <p:xfrm>
          <a:off x="2057400" y="2895600"/>
          <a:ext cx="174625" cy="206375"/>
        </p:xfrm>
        <a:graphic>
          <a:graphicData uri="http://schemas.openxmlformats.org/presentationml/2006/ole">
            <p:oleObj spid="_x0000_s22537" name="Equation" r:id="rId4" imgW="177569" imgH="202936"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152400" y="1295400"/>
            <a:ext cx="8839200" cy="5410200"/>
          </a:xfrm>
        </p:spPr>
        <p:txBody>
          <a:bodyPr/>
          <a:lstStyle/>
          <a:p>
            <a:r>
              <a:rPr lang="en-US" sz="2400" u="sng" dirty="0" smtClean="0">
                <a:solidFill>
                  <a:srgbClr val="FF0000"/>
                </a:solidFill>
              </a:rPr>
              <a:t>Ροή της ισχύος και βαθμός απόδοσης</a:t>
            </a:r>
          </a:p>
          <a:p>
            <a:endParaRPr lang="en-US" dirty="0"/>
          </a:p>
        </p:txBody>
      </p:sp>
      <p:graphicFrame>
        <p:nvGraphicFramePr>
          <p:cNvPr id="23554" name="Object 12"/>
          <p:cNvGraphicFramePr>
            <a:graphicFrameLocks noChangeAspect="1"/>
          </p:cNvGraphicFramePr>
          <p:nvPr/>
        </p:nvGraphicFramePr>
        <p:xfrm>
          <a:off x="609600" y="1981200"/>
          <a:ext cx="8077200" cy="2209800"/>
        </p:xfrm>
        <a:graphic>
          <a:graphicData uri="http://schemas.openxmlformats.org/presentationml/2006/ole">
            <p:oleObj spid="_x0000_s23554" name="Visio" r:id="rId3" imgW="6436675" imgH="2003898" progId="Visio.Drawing.11">
              <p:embed/>
            </p:oleObj>
          </a:graphicData>
        </a:graphic>
      </p:graphicFrame>
      <p:sp>
        <p:nvSpPr>
          <p:cNvPr id="5" name="Rectangle 38"/>
          <p:cNvSpPr>
            <a:spLocks noChangeArrowheads="1"/>
          </p:cNvSpPr>
          <p:nvPr/>
        </p:nvSpPr>
        <p:spPr bwMode="auto">
          <a:xfrm>
            <a:off x="228600" y="4901852"/>
            <a:ext cx="5040312" cy="1384995"/>
          </a:xfrm>
          <a:prstGeom prst="rect">
            <a:avLst/>
          </a:prstGeom>
          <a:noFill/>
          <a:ln w="9525">
            <a:noFill/>
            <a:miter lim="800000"/>
            <a:headEnd/>
            <a:tailEnd/>
          </a:ln>
        </p:spPr>
        <p:txBody>
          <a:bodyPr anchor="ctr">
            <a:spAutoFit/>
          </a:bodyPr>
          <a:lstStyle/>
          <a:p>
            <a:r>
              <a:rPr lang="en-US" sz="1400" b="1" i="1" dirty="0">
                <a:solidFill>
                  <a:srgbClr val="FF0000"/>
                </a:solidFill>
                <a:latin typeface="Times New Roman" pitchFamily="18" charset="0"/>
                <a:cs typeface="Times New Roman" pitchFamily="18" charset="0"/>
              </a:rPr>
              <a:t>P</a:t>
            </a:r>
            <a:r>
              <a:rPr lang="en-US" sz="1400" b="1" i="1" baseline="-25000" dirty="0">
                <a:solidFill>
                  <a:srgbClr val="FF0000"/>
                </a:solidFill>
                <a:latin typeface="Times New Roman" pitchFamily="18" charset="0"/>
                <a:cs typeface="Times New Roman" pitchFamily="18" charset="0"/>
              </a:rPr>
              <a:t>in</a:t>
            </a:r>
            <a:r>
              <a:rPr lang="en-US" sz="1400" b="1" i="1" dirty="0">
                <a:latin typeface="Times New Roman" pitchFamily="18" charset="0"/>
                <a:cs typeface="Times New Roman" pitchFamily="18" charset="0"/>
              </a:rPr>
              <a:t>    </a:t>
            </a:r>
            <a:r>
              <a:rPr lang="en-US" sz="1400" b="1" dirty="0"/>
              <a:t>=</a:t>
            </a:r>
            <a:r>
              <a:rPr lang="el-GR" sz="1400" b="1" dirty="0"/>
              <a:t>  Ηλεκτρική ισχύς την είσοδο του κινητήρα</a:t>
            </a:r>
            <a:r>
              <a:rPr lang="en-US" sz="1400" b="1" dirty="0"/>
              <a:t>, </a:t>
            </a:r>
            <a:r>
              <a:rPr lang="en-US" sz="1400" b="1" i="1" dirty="0">
                <a:latin typeface="Times New Roman" pitchFamily="18" charset="0"/>
                <a:cs typeface="Times New Roman" pitchFamily="18" charset="0"/>
              </a:rPr>
              <a:t>(W)</a:t>
            </a:r>
          </a:p>
          <a:p>
            <a:r>
              <a:rPr lang="en-US" sz="1400" b="1" i="1" dirty="0" err="1">
                <a:solidFill>
                  <a:schemeClr val="accent2"/>
                </a:solidFill>
                <a:latin typeface="Times New Roman" pitchFamily="18" charset="0"/>
                <a:cs typeface="Times New Roman" pitchFamily="18" charset="0"/>
              </a:rPr>
              <a:t>P</a:t>
            </a:r>
            <a:r>
              <a:rPr lang="en-US" sz="1400" b="1" i="1" baseline="-25000" dirty="0" err="1">
                <a:solidFill>
                  <a:schemeClr val="accent2"/>
                </a:solidFill>
                <a:latin typeface="Times New Roman" pitchFamily="18" charset="0"/>
                <a:cs typeface="Times New Roman" pitchFamily="18" charset="0"/>
              </a:rPr>
              <a:t>Cu,s</a:t>
            </a:r>
            <a:r>
              <a:rPr lang="en-US" sz="1400" b="1" i="1" dirty="0">
                <a:solidFill>
                  <a:schemeClr val="accent2"/>
                </a:solidFill>
              </a:rPr>
              <a:t> </a:t>
            </a:r>
            <a:r>
              <a:rPr lang="en-US" sz="1400" b="1" dirty="0"/>
              <a:t>=</a:t>
            </a:r>
            <a:r>
              <a:rPr lang="el-GR" sz="1400" b="1" dirty="0"/>
              <a:t>  Απώλειες χαλκού στα τυλίγματα του στάτη, </a:t>
            </a:r>
            <a:r>
              <a:rPr lang="en-US" sz="1400" b="1" i="1" dirty="0">
                <a:latin typeface="Times New Roman" pitchFamily="18" charset="0"/>
                <a:cs typeface="Times New Roman" pitchFamily="18" charset="0"/>
              </a:rPr>
              <a:t>(W)</a:t>
            </a:r>
            <a:endParaRPr lang="en-US" sz="1400" b="1" dirty="0">
              <a:latin typeface="Times New Roman" pitchFamily="18" charset="0"/>
              <a:cs typeface="Times New Roman" pitchFamily="18" charset="0"/>
            </a:endParaRPr>
          </a:p>
          <a:p>
            <a:r>
              <a:rPr lang="en-US" sz="1400" b="1" i="1" dirty="0">
                <a:solidFill>
                  <a:srgbClr val="FF0000"/>
                </a:solidFill>
                <a:latin typeface="Times New Roman" pitchFamily="18" charset="0"/>
                <a:cs typeface="Times New Roman" pitchFamily="18" charset="0"/>
              </a:rPr>
              <a:t>P</a:t>
            </a:r>
            <a:r>
              <a:rPr lang="en-US" sz="1400" b="1" i="1" baseline="-25000" dirty="0">
                <a:solidFill>
                  <a:srgbClr val="FF0000"/>
                </a:solidFill>
                <a:latin typeface="Times New Roman" pitchFamily="18" charset="0"/>
                <a:cs typeface="Times New Roman" pitchFamily="18" charset="0"/>
              </a:rPr>
              <a:t>g</a:t>
            </a:r>
            <a:r>
              <a:rPr lang="en-US" sz="1400" b="1" i="1" dirty="0">
                <a:solidFill>
                  <a:srgbClr val="FF0000"/>
                </a:solidFill>
                <a:latin typeface="Times New Roman" pitchFamily="18" charset="0"/>
                <a:cs typeface="Times New Roman" pitchFamily="18" charset="0"/>
              </a:rPr>
              <a:t> </a:t>
            </a:r>
            <a:r>
              <a:rPr lang="en-US" sz="1400" b="1" i="1" dirty="0">
                <a:latin typeface="Times New Roman" pitchFamily="18" charset="0"/>
                <a:cs typeface="Times New Roman" pitchFamily="18" charset="0"/>
              </a:rPr>
              <a:t>    </a:t>
            </a:r>
            <a:r>
              <a:rPr lang="en-US" sz="1400" b="1" dirty="0"/>
              <a:t>=</a:t>
            </a:r>
            <a:r>
              <a:rPr lang="el-GR" sz="1400" b="1" dirty="0"/>
              <a:t>  Ισχύς διακένου</a:t>
            </a:r>
            <a:r>
              <a:rPr lang="el-GR" sz="1400" b="1" dirty="0">
                <a:latin typeface="Times New Roman" pitchFamily="18" charset="0"/>
                <a:cs typeface="Times New Roman" pitchFamily="18" charset="0"/>
              </a:rPr>
              <a:t>, </a:t>
            </a:r>
            <a:r>
              <a:rPr lang="en-US" sz="1400" b="1" i="1" dirty="0">
                <a:latin typeface="Times New Roman" pitchFamily="18" charset="0"/>
                <a:cs typeface="Times New Roman" pitchFamily="18" charset="0"/>
              </a:rPr>
              <a:t>(W)</a:t>
            </a:r>
            <a:endParaRPr lang="en-US" sz="1400" b="1" dirty="0">
              <a:latin typeface="Times New Roman" pitchFamily="18" charset="0"/>
              <a:cs typeface="Times New Roman" pitchFamily="18" charset="0"/>
            </a:endParaRPr>
          </a:p>
          <a:p>
            <a:r>
              <a:rPr lang="en-US" sz="1400" b="1" i="1" dirty="0" err="1">
                <a:solidFill>
                  <a:schemeClr val="accent2"/>
                </a:solidFill>
                <a:latin typeface="Times New Roman" pitchFamily="18" charset="0"/>
                <a:cs typeface="Times New Roman" pitchFamily="18" charset="0"/>
              </a:rPr>
              <a:t>P</a:t>
            </a:r>
            <a:r>
              <a:rPr lang="en-US" sz="1400" b="1" i="1" baseline="-25000" dirty="0" err="1">
                <a:solidFill>
                  <a:schemeClr val="accent2"/>
                </a:solidFill>
                <a:latin typeface="Times New Roman" pitchFamily="18" charset="0"/>
                <a:cs typeface="Times New Roman" pitchFamily="18" charset="0"/>
              </a:rPr>
              <a:t>Cu,r</a:t>
            </a:r>
            <a:r>
              <a:rPr lang="en-US" sz="1400" b="1" i="1" dirty="0"/>
              <a:t> </a:t>
            </a:r>
            <a:r>
              <a:rPr lang="en-US" sz="1400" b="1" dirty="0"/>
              <a:t>=</a:t>
            </a:r>
            <a:r>
              <a:rPr lang="el-GR" sz="1400" b="1" dirty="0"/>
              <a:t>  Απώλειες χαλκού στα τυλίγματα του δρομέα, </a:t>
            </a:r>
            <a:r>
              <a:rPr lang="en-US" sz="1400" b="1" i="1" dirty="0">
                <a:latin typeface="Times New Roman" pitchFamily="18" charset="0"/>
                <a:cs typeface="Times New Roman" pitchFamily="18" charset="0"/>
              </a:rPr>
              <a:t>(W)</a:t>
            </a:r>
            <a:endParaRPr lang="en-US" sz="1400" b="1" dirty="0">
              <a:latin typeface="Times New Roman" pitchFamily="18" charset="0"/>
              <a:cs typeface="Times New Roman" pitchFamily="18" charset="0"/>
            </a:endParaRPr>
          </a:p>
          <a:p>
            <a:r>
              <a:rPr lang="en-US" sz="1400" b="1" i="1" dirty="0">
                <a:solidFill>
                  <a:srgbClr val="FF0000"/>
                </a:solidFill>
                <a:latin typeface="Times New Roman" pitchFamily="18" charset="0"/>
                <a:cs typeface="Times New Roman" pitchFamily="18" charset="0"/>
              </a:rPr>
              <a:t>P</a:t>
            </a:r>
            <a:r>
              <a:rPr lang="en-US" sz="1400" b="1" i="1" baseline="-25000" dirty="0">
                <a:solidFill>
                  <a:srgbClr val="FF0000"/>
                </a:solidFill>
                <a:latin typeface="Times New Roman" pitchFamily="18" charset="0"/>
                <a:cs typeface="Times New Roman" pitchFamily="18" charset="0"/>
              </a:rPr>
              <a:t>int</a:t>
            </a:r>
            <a:r>
              <a:rPr lang="en-US" sz="1400" b="1" i="1" dirty="0">
                <a:solidFill>
                  <a:srgbClr val="FF0000"/>
                </a:solidFill>
              </a:rPr>
              <a:t> </a:t>
            </a:r>
            <a:r>
              <a:rPr lang="en-US" sz="1400" b="1" i="1" dirty="0"/>
              <a:t>  </a:t>
            </a:r>
            <a:r>
              <a:rPr lang="en-US" sz="1400" b="1" dirty="0"/>
              <a:t>=</a:t>
            </a:r>
            <a:r>
              <a:rPr lang="el-GR" sz="1400" b="1" dirty="0"/>
              <a:t> Εσωτερική ή ηλεκτρομαγνητική ισχύς, </a:t>
            </a:r>
            <a:r>
              <a:rPr lang="en-US" sz="1400" b="1" i="1" dirty="0">
                <a:latin typeface="Times New Roman" pitchFamily="18" charset="0"/>
                <a:cs typeface="Times New Roman" pitchFamily="18" charset="0"/>
              </a:rPr>
              <a:t>(W)</a:t>
            </a:r>
            <a:endParaRPr lang="en-US" sz="1400" b="1" dirty="0">
              <a:latin typeface="Times New Roman" pitchFamily="18" charset="0"/>
              <a:cs typeface="Times New Roman" pitchFamily="18" charset="0"/>
            </a:endParaRPr>
          </a:p>
          <a:p>
            <a:r>
              <a:rPr lang="en-US" sz="1400" b="1" i="1" dirty="0" err="1">
                <a:solidFill>
                  <a:schemeClr val="accent2"/>
                </a:solidFill>
                <a:latin typeface="Times New Roman" pitchFamily="18" charset="0"/>
                <a:cs typeface="Times New Roman" pitchFamily="18" charset="0"/>
              </a:rPr>
              <a:t>P</a:t>
            </a:r>
            <a:r>
              <a:rPr lang="en-US" sz="1400" b="1" i="1" baseline="-25000" dirty="0" err="1">
                <a:solidFill>
                  <a:schemeClr val="accent2"/>
                </a:solidFill>
                <a:latin typeface="Times New Roman" pitchFamily="18" charset="0"/>
                <a:cs typeface="Times New Roman" pitchFamily="18" charset="0"/>
              </a:rPr>
              <a:t>w,c</a:t>
            </a:r>
            <a:r>
              <a:rPr lang="en-US" sz="1400" b="1" i="1" baseline="-25000" dirty="0">
                <a:latin typeface="Times New Roman" pitchFamily="18" charset="0"/>
                <a:cs typeface="Times New Roman" pitchFamily="18" charset="0"/>
              </a:rPr>
              <a:t>  </a:t>
            </a:r>
            <a:r>
              <a:rPr lang="en-US" sz="1400" b="1" i="1" dirty="0"/>
              <a:t> </a:t>
            </a:r>
            <a:r>
              <a:rPr lang="en-US" sz="1400" b="1" dirty="0"/>
              <a:t>=</a:t>
            </a:r>
            <a:r>
              <a:rPr lang="el-GR" sz="1400" b="1" dirty="0"/>
              <a:t>  Μηχανικές απώλειες και απώλειες πυρήνα, </a:t>
            </a:r>
            <a:r>
              <a:rPr lang="en-US" sz="1400" b="1" i="1" dirty="0">
                <a:latin typeface="Times New Roman" pitchFamily="18" charset="0"/>
                <a:cs typeface="Times New Roman" pitchFamily="18" charset="0"/>
              </a:rPr>
              <a:t>(W)</a:t>
            </a:r>
            <a:endParaRPr lang="el-GR" sz="1400" b="1" dirty="0">
              <a:latin typeface="Times New Roman" pitchFamily="18" charset="0"/>
              <a:cs typeface="Times New Roman" pitchFamily="18" charset="0"/>
            </a:endParaRPr>
          </a:p>
        </p:txBody>
      </p:sp>
      <p:graphicFrame>
        <p:nvGraphicFramePr>
          <p:cNvPr id="23555" name="Object 3"/>
          <p:cNvGraphicFramePr>
            <a:graphicFrameLocks noChangeAspect="1"/>
          </p:cNvGraphicFramePr>
          <p:nvPr/>
        </p:nvGraphicFramePr>
        <p:xfrm>
          <a:off x="5257800" y="3733800"/>
          <a:ext cx="2667000" cy="762000"/>
        </p:xfrm>
        <a:graphic>
          <a:graphicData uri="http://schemas.openxmlformats.org/presentationml/2006/ole">
            <p:oleObj spid="_x0000_s23555" name="Equation" r:id="rId4" imgW="1257120" imgH="241200" progId="Equation.DSMT4">
              <p:embed/>
            </p:oleObj>
          </a:graphicData>
        </a:graphic>
      </p:graphicFrame>
      <p:graphicFrame>
        <p:nvGraphicFramePr>
          <p:cNvPr id="23556" name="Object 4"/>
          <p:cNvGraphicFramePr>
            <a:graphicFrameLocks noChangeAspect="1"/>
          </p:cNvGraphicFramePr>
          <p:nvPr/>
        </p:nvGraphicFramePr>
        <p:xfrm>
          <a:off x="5410200" y="4495800"/>
          <a:ext cx="1905000" cy="685800"/>
        </p:xfrm>
        <a:graphic>
          <a:graphicData uri="http://schemas.openxmlformats.org/presentationml/2006/ole">
            <p:oleObj spid="_x0000_s23556" name="Equation" r:id="rId5" imgW="914400" imgH="241200" progId="Equation.DSMT4">
              <p:embed/>
            </p:oleObj>
          </a:graphicData>
        </a:graphic>
      </p:graphicFrame>
      <p:graphicFrame>
        <p:nvGraphicFramePr>
          <p:cNvPr id="23557" name="Object 5"/>
          <p:cNvGraphicFramePr>
            <a:graphicFrameLocks noChangeAspect="1"/>
          </p:cNvGraphicFramePr>
          <p:nvPr/>
        </p:nvGraphicFramePr>
        <p:xfrm>
          <a:off x="5410200" y="5257800"/>
          <a:ext cx="2743200" cy="762000"/>
        </p:xfrm>
        <a:graphic>
          <a:graphicData uri="http://schemas.openxmlformats.org/presentationml/2006/ole">
            <p:oleObj spid="_x0000_s23557" name="Equation" r:id="rId6" imgW="901440" imgH="2412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81000" y="1295400"/>
            <a:ext cx="8458200" cy="5334000"/>
          </a:xfrm>
        </p:spPr>
        <p:txBody>
          <a:bodyPr/>
          <a:lstStyle/>
          <a:p>
            <a:r>
              <a:rPr lang="en-US" sz="1800" b="1" u="sng" dirty="0" smtClean="0">
                <a:solidFill>
                  <a:srgbClr val="FF0000"/>
                </a:solidFill>
              </a:rPr>
              <a:t>Ροή της ισχύος και βαθμός απόδοσης</a:t>
            </a:r>
          </a:p>
          <a:p>
            <a:r>
              <a:rPr lang="el-GR" sz="1100" b="1" dirty="0" smtClean="0">
                <a:solidFill>
                  <a:srgbClr val="FF0000"/>
                </a:solidFill>
              </a:rPr>
              <a:t>Η ροή της ισχύος κατά τη λειτουργία υπό φορτίο ενός τριφασικού ασύγχρονου κινητήρα (τυλιγμένου δρομέα ή κλωβού) στα διάφορα μέρη του, δείχνεται στο σχ.</a:t>
            </a:r>
            <a:r>
              <a:rPr lang="en-US" sz="1100" b="1" dirty="0" smtClean="0">
                <a:solidFill>
                  <a:srgbClr val="FF0000"/>
                </a:solidFill>
              </a:rPr>
              <a:t>1</a:t>
            </a:r>
          </a:p>
          <a:p>
            <a:endParaRPr lang="en-US" b="1" dirty="0">
              <a:solidFill>
                <a:srgbClr val="FF0000"/>
              </a:solidFill>
            </a:endParaRPr>
          </a:p>
        </p:txBody>
      </p:sp>
      <p:pic>
        <p:nvPicPr>
          <p:cNvPr id="30722" name="Picture 2"/>
          <p:cNvPicPr>
            <a:picLocks noChangeAspect="1" noChangeArrowheads="1"/>
          </p:cNvPicPr>
          <p:nvPr/>
        </p:nvPicPr>
        <p:blipFill>
          <a:blip r:embed="rId3" cstate="print"/>
          <a:srcRect/>
          <a:stretch>
            <a:fillRect/>
          </a:stretch>
        </p:blipFill>
        <p:spPr bwMode="auto">
          <a:xfrm>
            <a:off x="533400" y="2286000"/>
            <a:ext cx="3581400" cy="2895600"/>
          </a:xfrm>
          <a:prstGeom prst="rect">
            <a:avLst/>
          </a:prstGeom>
          <a:noFill/>
          <a:ln w="9525">
            <a:noFill/>
            <a:miter lim="800000"/>
            <a:headEnd/>
            <a:tailEnd/>
          </a:ln>
        </p:spPr>
      </p:pic>
      <p:graphicFrame>
        <p:nvGraphicFramePr>
          <p:cNvPr id="30748" name="Object 28"/>
          <p:cNvGraphicFramePr>
            <a:graphicFrameLocks noChangeAspect="1"/>
          </p:cNvGraphicFramePr>
          <p:nvPr/>
        </p:nvGraphicFramePr>
        <p:xfrm>
          <a:off x="3352800" y="2209800"/>
          <a:ext cx="4495800" cy="381000"/>
        </p:xfrm>
        <a:graphic>
          <a:graphicData uri="http://schemas.openxmlformats.org/presentationml/2006/ole">
            <p:oleObj spid="_x0000_s30748" name="Equation" r:id="rId4" imgW="3073320" imgH="228600" progId="Equation.DSMT4">
              <p:embed/>
            </p:oleObj>
          </a:graphicData>
        </a:graphic>
      </p:graphicFrame>
      <p:graphicFrame>
        <p:nvGraphicFramePr>
          <p:cNvPr id="30749" name="Object 29"/>
          <p:cNvGraphicFramePr>
            <a:graphicFrameLocks noChangeAspect="1"/>
          </p:cNvGraphicFramePr>
          <p:nvPr/>
        </p:nvGraphicFramePr>
        <p:xfrm>
          <a:off x="3352800" y="2514600"/>
          <a:ext cx="3886200" cy="609600"/>
        </p:xfrm>
        <a:graphic>
          <a:graphicData uri="http://schemas.openxmlformats.org/presentationml/2006/ole">
            <p:oleObj spid="_x0000_s30749" name="Equation" r:id="rId5" imgW="1854000" imgH="241200" progId="Equation.DSMT4">
              <p:embed/>
            </p:oleObj>
          </a:graphicData>
        </a:graphic>
      </p:graphicFrame>
      <p:graphicFrame>
        <p:nvGraphicFramePr>
          <p:cNvPr id="30750" name="Object 30"/>
          <p:cNvGraphicFramePr>
            <a:graphicFrameLocks noChangeAspect="1"/>
          </p:cNvGraphicFramePr>
          <p:nvPr/>
        </p:nvGraphicFramePr>
        <p:xfrm>
          <a:off x="3962400" y="2895600"/>
          <a:ext cx="2133600" cy="685800"/>
        </p:xfrm>
        <a:graphic>
          <a:graphicData uri="http://schemas.openxmlformats.org/presentationml/2006/ole">
            <p:oleObj spid="_x0000_s30750" name="Equation" r:id="rId6" imgW="812520" imgH="241200" progId="Equation.DSMT4">
              <p:embed/>
            </p:oleObj>
          </a:graphicData>
        </a:graphic>
      </p:graphicFrame>
      <p:graphicFrame>
        <p:nvGraphicFramePr>
          <p:cNvPr id="30751" name="Object 31"/>
          <p:cNvGraphicFramePr>
            <a:graphicFrameLocks noChangeAspect="1"/>
          </p:cNvGraphicFramePr>
          <p:nvPr/>
        </p:nvGraphicFramePr>
        <p:xfrm>
          <a:off x="3962400" y="3581400"/>
          <a:ext cx="3886200" cy="381000"/>
        </p:xfrm>
        <a:graphic>
          <a:graphicData uri="http://schemas.openxmlformats.org/presentationml/2006/ole">
            <p:oleObj spid="_x0000_s30751" name="Equation" r:id="rId7" imgW="3124080" imgH="241200" progId="Equation.DSMT4">
              <p:embed/>
            </p:oleObj>
          </a:graphicData>
        </a:graphic>
      </p:graphicFrame>
      <p:graphicFrame>
        <p:nvGraphicFramePr>
          <p:cNvPr id="30752" name="Object 32"/>
          <p:cNvGraphicFramePr>
            <a:graphicFrameLocks noChangeAspect="1"/>
          </p:cNvGraphicFramePr>
          <p:nvPr/>
        </p:nvGraphicFramePr>
        <p:xfrm>
          <a:off x="3886200" y="3962400"/>
          <a:ext cx="3429000" cy="381000"/>
        </p:xfrm>
        <a:graphic>
          <a:graphicData uri="http://schemas.openxmlformats.org/presentationml/2006/ole">
            <p:oleObj spid="_x0000_s30752" name="Equation" r:id="rId8" imgW="2679480" imgH="228600" progId="Equation.DSMT4">
              <p:embed/>
            </p:oleObj>
          </a:graphicData>
        </a:graphic>
      </p:graphicFrame>
      <p:graphicFrame>
        <p:nvGraphicFramePr>
          <p:cNvPr id="30753" name="Object 33"/>
          <p:cNvGraphicFramePr>
            <a:graphicFrameLocks noChangeAspect="1"/>
          </p:cNvGraphicFramePr>
          <p:nvPr/>
        </p:nvGraphicFramePr>
        <p:xfrm>
          <a:off x="4495800" y="4495800"/>
          <a:ext cx="4419600" cy="457200"/>
        </p:xfrm>
        <a:graphic>
          <a:graphicData uri="http://schemas.openxmlformats.org/presentationml/2006/ole">
            <p:oleObj spid="_x0000_s30753" name="Equation" r:id="rId9" imgW="3009600" imgH="2412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1219200"/>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04800" y="1447800"/>
            <a:ext cx="8534400" cy="5181600"/>
          </a:xfrm>
        </p:spPr>
        <p:txBody>
          <a:bodyPr>
            <a:normAutofit/>
          </a:bodyPr>
          <a:lstStyle/>
          <a:p>
            <a:r>
              <a:rPr lang="en-US" sz="1600" b="1" u="sng" dirty="0" smtClean="0">
                <a:solidFill>
                  <a:srgbClr val="FF0000"/>
                </a:solidFill>
              </a:rPr>
              <a:t>Ροή της ισχύος και βαθμός απόδοσης</a:t>
            </a:r>
          </a:p>
          <a:p>
            <a:pPr hangingPunct="0"/>
            <a:endParaRPr lang="en-US" sz="1600" dirty="0" smtClean="0">
              <a:solidFill>
                <a:schemeClr val="tx1"/>
              </a:solidFill>
            </a:endParaRPr>
          </a:p>
          <a:p>
            <a:pPr hangingPunct="0"/>
            <a:endParaRPr lang="en-US" sz="1600" dirty="0" smtClean="0">
              <a:solidFill>
                <a:schemeClr val="tx1"/>
              </a:solidFill>
            </a:endParaRPr>
          </a:p>
          <a:p>
            <a:pPr hangingPunct="0"/>
            <a:endParaRPr lang="en-US" sz="1600" dirty="0" smtClean="0">
              <a:solidFill>
                <a:schemeClr val="tx1"/>
              </a:solidFill>
            </a:endParaRPr>
          </a:p>
          <a:p>
            <a:pPr hangingPunct="0"/>
            <a:endParaRPr lang="en-US" sz="1600" dirty="0" smtClean="0">
              <a:solidFill>
                <a:schemeClr val="tx1"/>
              </a:solidFill>
            </a:endParaRPr>
          </a:p>
          <a:p>
            <a:pPr hangingPunct="0"/>
            <a:r>
              <a:rPr lang="el-GR" sz="1600" b="1" dirty="0" smtClean="0">
                <a:solidFill>
                  <a:schemeClr val="tx1"/>
                </a:solidFill>
              </a:rPr>
              <a:t>Με βάση το σχ.</a:t>
            </a:r>
            <a:r>
              <a:rPr lang="en-US" sz="1600" b="1" dirty="0" smtClean="0">
                <a:solidFill>
                  <a:schemeClr val="tx1"/>
                </a:solidFill>
              </a:rPr>
              <a:t>1</a:t>
            </a:r>
            <a:r>
              <a:rPr lang="el-GR" sz="1600" b="1" dirty="0" smtClean="0">
                <a:solidFill>
                  <a:schemeClr val="tx1"/>
                </a:solidFill>
              </a:rPr>
              <a:t>, από την ηλεκτρική ισχύ εισόδου στα τυλίγματα του στάτη, ένα μέρος αυτής χάνεται σαν </a:t>
            </a:r>
            <a:r>
              <a:rPr lang="el-GR" sz="1600" b="1" dirty="0" smtClean="0">
                <a:solidFill>
                  <a:srgbClr val="FF0000"/>
                </a:solidFill>
              </a:rPr>
              <a:t>ηλεκτρικές απώλειες (απώλειες χαλκού ) </a:t>
            </a:r>
            <a:r>
              <a:rPr lang="el-GR" sz="1600" b="1" dirty="0" smtClean="0">
                <a:solidFill>
                  <a:schemeClr val="tx1"/>
                </a:solidFill>
              </a:rPr>
              <a:t>στα τυλίγματα του στάτη. </a:t>
            </a:r>
            <a:endParaRPr lang="en-US" sz="1600" b="1" dirty="0" smtClean="0">
              <a:solidFill>
                <a:schemeClr val="tx1"/>
              </a:solidFill>
            </a:endParaRPr>
          </a:p>
          <a:p>
            <a:pPr hangingPunct="0"/>
            <a:r>
              <a:rPr lang="el-GR" sz="1600" b="1" dirty="0" smtClean="0">
                <a:solidFill>
                  <a:schemeClr val="tx1"/>
                </a:solidFill>
              </a:rPr>
              <a:t>Η ισχύς που απομένει, περνάει από το στάτη μέσω του διακένου στο δρομέα και για το λόγο </a:t>
            </a:r>
            <a:r>
              <a:rPr lang="el-GR" sz="1600" b="1" dirty="0" smtClean="0">
                <a:solidFill>
                  <a:srgbClr val="FF0000"/>
                </a:solidFill>
              </a:rPr>
              <a:t>αυτό είναι γνωστή ως ισχύς διακένου.</a:t>
            </a:r>
            <a:endParaRPr lang="en-US" sz="1600" b="1" dirty="0" smtClean="0">
              <a:solidFill>
                <a:srgbClr val="FF0000"/>
              </a:solidFill>
            </a:endParaRPr>
          </a:p>
          <a:p>
            <a:pPr hangingPunct="0"/>
            <a:r>
              <a:rPr lang="el-GR" sz="1600" b="1" dirty="0" smtClean="0">
                <a:solidFill>
                  <a:schemeClr val="tx1"/>
                </a:solidFill>
              </a:rPr>
              <a:t> Ένα ποσοστό της ισχύος διακένου καταναλίσκεται</a:t>
            </a:r>
            <a:r>
              <a:rPr lang="el-GR" sz="1600" b="1" dirty="0" smtClean="0">
                <a:solidFill>
                  <a:srgbClr val="FF0000"/>
                </a:solidFill>
              </a:rPr>
              <a:t> ως ηλεκτρική ισχύς στα τυλίγματα του δρομέα </a:t>
            </a:r>
            <a:r>
              <a:rPr lang="el-GR" sz="1600" b="1" dirty="0" smtClean="0">
                <a:solidFill>
                  <a:schemeClr val="tx1"/>
                </a:solidFill>
              </a:rPr>
              <a:t>και το υπόλοιπο ποσοστό της ισχύος διακένου που απομένει, </a:t>
            </a:r>
            <a:r>
              <a:rPr lang="el-GR" sz="1600" b="1" dirty="0" smtClean="0">
                <a:solidFill>
                  <a:srgbClr val="FF0000"/>
                </a:solidFill>
              </a:rPr>
              <a:t>ονομάζεται εσωτερική ή ηλεκτρομαγνητική ισχύς.</a:t>
            </a:r>
            <a:endParaRPr lang="en-US" sz="1600" b="1" dirty="0" smtClean="0">
              <a:solidFill>
                <a:srgbClr val="FF0000"/>
              </a:solidFill>
            </a:endParaRPr>
          </a:p>
          <a:p>
            <a:pPr hangingPunct="0"/>
            <a:r>
              <a:rPr lang="el-GR" sz="1600" b="1" dirty="0" smtClean="0">
                <a:solidFill>
                  <a:schemeClr val="tx1"/>
                </a:solidFill>
              </a:rPr>
              <a:t> Από την ηλεκτρομαγνητική ισχύ εάν αφαιρέσουμε τις μηχανικές απώλειες και τις απώλειες πυρήνα, </a:t>
            </a:r>
            <a:r>
              <a:rPr lang="el-GR" sz="1600" b="1" dirty="0" smtClean="0">
                <a:solidFill>
                  <a:srgbClr val="FF0000"/>
                </a:solidFill>
              </a:rPr>
              <a:t>προκύπτει η ωφέλιμη μηχανική ισχύς στο άξονα του κινητήρα. </a:t>
            </a:r>
            <a:endParaRPr lang="en-US" sz="1600" b="1" dirty="0" smtClean="0">
              <a:solidFill>
                <a:srgbClr val="FF0000"/>
              </a:solidFill>
            </a:endParaRPr>
          </a:p>
          <a:p>
            <a:pPr hangingPunct="0"/>
            <a:r>
              <a:rPr lang="el-GR" sz="1600" b="1" dirty="0" smtClean="0">
                <a:solidFill>
                  <a:srgbClr val="FF0000"/>
                </a:solidFill>
              </a:rPr>
              <a:t> </a:t>
            </a:r>
            <a:endParaRPr lang="en-US" sz="1600"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85799"/>
          </a:xfrm>
        </p:spPr>
        <p:txBody>
          <a:bodyPr>
            <a:no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371600"/>
            <a:ext cx="8763000" cy="5334000"/>
          </a:xfrm>
        </p:spPr>
        <p:txBody>
          <a:bodyPr>
            <a:normAutofit/>
          </a:bodyPr>
          <a:lstStyle/>
          <a:p>
            <a:r>
              <a:rPr lang="el-GR" sz="1600" b="1" dirty="0" smtClean="0">
                <a:solidFill>
                  <a:srgbClr val="FF0000"/>
                </a:solidFill>
              </a:rPr>
              <a:t>Διάγραμμα ροής της ισχύος τριφασικού ασύγχρονου κινητήρα</a:t>
            </a:r>
            <a:r>
              <a:rPr lang="en-US" sz="1600" b="1" dirty="0" smtClean="0">
                <a:solidFill>
                  <a:srgbClr val="FF0000"/>
                </a:solidFill>
              </a:rPr>
              <a:t> </a:t>
            </a:r>
            <a:r>
              <a:rPr lang="el-GR" sz="1600" b="1" dirty="0" smtClean="0">
                <a:solidFill>
                  <a:srgbClr val="FF0000"/>
                </a:solidFill>
              </a:rPr>
              <a:t>Σχήμα 2</a:t>
            </a:r>
            <a:r>
              <a:rPr lang="en-US" sz="1600" b="1" dirty="0" smtClean="0">
                <a:solidFill>
                  <a:srgbClr val="FF0000"/>
                </a:solidFill>
              </a:rPr>
              <a:t> </a:t>
            </a:r>
          </a:p>
          <a:p>
            <a:r>
              <a:rPr lang="el-GR" sz="1600" b="1" dirty="0" smtClean="0">
                <a:solidFill>
                  <a:srgbClr val="FF0000"/>
                </a:solidFill>
              </a:rPr>
              <a:t>                                                 </a:t>
            </a:r>
            <a:endParaRPr lang="en-US" sz="1600" b="1" dirty="0">
              <a:solidFill>
                <a:srgbClr val="FF0000"/>
              </a:solidFill>
            </a:endParaRPr>
          </a:p>
        </p:txBody>
      </p:sp>
      <p:pic>
        <p:nvPicPr>
          <p:cNvPr id="32770" name="Picture 2"/>
          <p:cNvPicPr>
            <a:picLocks noChangeAspect="1" noChangeArrowheads="1"/>
          </p:cNvPicPr>
          <p:nvPr/>
        </p:nvPicPr>
        <p:blipFill>
          <a:blip r:embed="rId3" cstate="print"/>
          <a:srcRect/>
          <a:stretch>
            <a:fillRect/>
          </a:stretch>
        </p:blipFill>
        <p:spPr bwMode="auto">
          <a:xfrm>
            <a:off x="2209800" y="1981200"/>
            <a:ext cx="4362450" cy="1619250"/>
          </a:xfrm>
          <a:prstGeom prst="rect">
            <a:avLst/>
          </a:prstGeom>
          <a:noFill/>
          <a:ln w="9525">
            <a:noFill/>
            <a:miter lim="800000"/>
            <a:headEnd/>
            <a:tailEnd/>
          </a:ln>
        </p:spPr>
      </p:pic>
      <p:graphicFrame>
        <p:nvGraphicFramePr>
          <p:cNvPr id="32771" name="Object 3"/>
          <p:cNvGraphicFramePr>
            <a:graphicFrameLocks noChangeAspect="1"/>
          </p:cNvGraphicFramePr>
          <p:nvPr/>
        </p:nvGraphicFramePr>
        <p:xfrm>
          <a:off x="838200" y="3581400"/>
          <a:ext cx="1524000" cy="533400"/>
        </p:xfrm>
        <a:graphic>
          <a:graphicData uri="http://schemas.openxmlformats.org/presentationml/2006/ole">
            <p:oleObj spid="_x0000_s32771" name="Equation" r:id="rId4" imgW="888840" imgH="241200" progId="Equation.DSMT4">
              <p:embed/>
            </p:oleObj>
          </a:graphicData>
        </a:graphic>
      </p:graphicFrame>
      <p:graphicFrame>
        <p:nvGraphicFramePr>
          <p:cNvPr id="32772" name="Object 4"/>
          <p:cNvGraphicFramePr>
            <a:graphicFrameLocks noChangeAspect="1"/>
          </p:cNvGraphicFramePr>
          <p:nvPr/>
        </p:nvGraphicFramePr>
        <p:xfrm>
          <a:off x="762000" y="4191000"/>
          <a:ext cx="1600200" cy="685800"/>
        </p:xfrm>
        <a:graphic>
          <a:graphicData uri="http://schemas.openxmlformats.org/presentationml/2006/ole">
            <p:oleObj spid="_x0000_s32772" name="Equation" r:id="rId5" imgW="914400" imgH="241200" progId="Equation.DSMT4">
              <p:embed/>
            </p:oleObj>
          </a:graphicData>
        </a:graphic>
      </p:graphicFrame>
      <p:graphicFrame>
        <p:nvGraphicFramePr>
          <p:cNvPr id="32773" name="Object 5"/>
          <p:cNvGraphicFramePr>
            <a:graphicFrameLocks noChangeAspect="1"/>
          </p:cNvGraphicFramePr>
          <p:nvPr/>
        </p:nvGraphicFramePr>
        <p:xfrm>
          <a:off x="685800" y="5105400"/>
          <a:ext cx="1524000" cy="533400"/>
        </p:xfrm>
        <a:graphic>
          <a:graphicData uri="http://schemas.openxmlformats.org/presentationml/2006/ole">
            <p:oleObj spid="_x0000_s32773" name="Equation" r:id="rId6" imgW="888840" imgH="241200" progId="Equation.DSMT4">
              <p:embed/>
            </p:oleObj>
          </a:graphicData>
        </a:graphic>
      </p:graphicFrame>
      <p:graphicFrame>
        <p:nvGraphicFramePr>
          <p:cNvPr id="32774" name="Object 6"/>
          <p:cNvGraphicFramePr>
            <a:graphicFrameLocks noChangeAspect="1"/>
          </p:cNvGraphicFramePr>
          <p:nvPr/>
        </p:nvGraphicFramePr>
        <p:xfrm>
          <a:off x="2514600" y="4267200"/>
          <a:ext cx="3657600" cy="203200"/>
        </p:xfrm>
        <a:graphic>
          <a:graphicData uri="http://schemas.openxmlformats.org/presentationml/2006/ole">
            <p:oleObj spid="_x0000_s32774" name="Equation" r:id="rId7" imgW="3365280" imgH="20304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3715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676400"/>
            <a:ext cx="8610600" cy="4953000"/>
          </a:xfrm>
        </p:spPr>
        <p:txBody>
          <a:bodyPr/>
          <a:lstStyle/>
          <a:p>
            <a:r>
              <a:rPr lang="el-GR" sz="1800" b="1" dirty="0" smtClean="0">
                <a:solidFill>
                  <a:srgbClr val="FF0000"/>
                </a:solidFill>
              </a:rPr>
              <a:t>Αρχή λειτουργίας </a:t>
            </a:r>
          </a:p>
          <a:p>
            <a:endParaRPr lang="en-US" dirty="0"/>
          </a:p>
        </p:txBody>
      </p:sp>
      <p:graphicFrame>
        <p:nvGraphicFramePr>
          <p:cNvPr id="2050" name="Object 2"/>
          <p:cNvGraphicFramePr>
            <a:graphicFrameLocks noChangeAspect="1"/>
          </p:cNvGraphicFramePr>
          <p:nvPr/>
        </p:nvGraphicFramePr>
        <p:xfrm>
          <a:off x="609600" y="2057400"/>
          <a:ext cx="3962400" cy="914400"/>
        </p:xfrm>
        <a:graphic>
          <a:graphicData uri="http://schemas.openxmlformats.org/presentationml/2006/ole">
            <p:oleObj spid="_x0000_s2050" name="Equation" r:id="rId3" imgW="1993680" imgH="419040" progId="Equation.DSMT4">
              <p:embed/>
            </p:oleObj>
          </a:graphicData>
        </a:graphic>
      </p:graphicFrame>
      <p:graphicFrame>
        <p:nvGraphicFramePr>
          <p:cNvPr id="2051" name="Object 3"/>
          <p:cNvGraphicFramePr>
            <a:graphicFrameLocks noChangeAspect="1"/>
          </p:cNvGraphicFramePr>
          <p:nvPr/>
        </p:nvGraphicFramePr>
        <p:xfrm>
          <a:off x="4800600" y="2133600"/>
          <a:ext cx="4038600" cy="838200"/>
        </p:xfrm>
        <a:graphic>
          <a:graphicData uri="http://schemas.openxmlformats.org/presentationml/2006/ole">
            <p:oleObj spid="_x0000_s2051" name="Equation" r:id="rId4" imgW="2374560" imgH="419040" progId="Equation.DSMT4">
              <p:embed/>
            </p:oleObj>
          </a:graphicData>
        </a:graphic>
      </p:graphicFrame>
      <p:sp>
        <p:nvSpPr>
          <p:cNvPr id="6" name="Rectangle 26"/>
          <p:cNvSpPr>
            <a:spLocks noChangeArrowheads="1"/>
          </p:cNvSpPr>
          <p:nvPr/>
        </p:nvSpPr>
        <p:spPr bwMode="auto">
          <a:xfrm>
            <a:off x="323527" y="3125802"/>
            <a:ext cx="5760641" cy="1015663"/>
          </a:xfrm>
          <a:prstGeom prst="rect">
            <a:avLst/>
          </a:prstGeom>
          <a:noFill/>
          <a:ln w="9525">
            <a:noFill/>
            <a:miter lim="800000"/>
            <a:headEnd/>
            <a:tailEnd/>
          </a:ln>
        </p:spPr>
        <p:txBody>
          <a:bodyPr wrap="square" anchor="ctr">
            <a:spAutoFit/>
          </a:bodyPr>
          <a:lstStyle/>
          <a:p>
            <a:pPr algn="just"/>
            <a:r>
              <a:rPr lang="el-GR" sz="1100" b="1" dirty="0" smtClean="0">
                <a:solidFill>
                  <a:srgbClr val="FF0000"/>
                </a:solidFill>
              </a:rPr>
              <a:t>Ε</a:t>
            </a:r>
            <a:r>
              <a:rPr lang="en-US" sz="1100" b="1" dirty="0" smtClean="0">
                <a:solidFill>
                  <a:srgbClr val="FF0000"/>
                </a:solidFill>
              </a:rPr>
              <a:t>s,</a:t>
            </a:r>
            <a:r>
              <a:rPr lang="el-GR" sz="1100" b="1" dirty="0" smtClean="0">
                <a:solidFill>
                  <a:srgbClr val="FF0000"/>
                </a:solidFill>
              </a:rPr>
              <a:t> </a:t>
            </a:r>
            <a:r>
              <a:rPr lang="en-US" sz="1100" b="1" dirty="0" err="1" smtClean="0">
                <a:solidFill>
                  <a:srgbClr val="FF0000"/>
                </a:solidFill>
              </a:rPr>
              <a:t>Er</a:t>
            </a:r>
            <a:r>
              <a:rPr lang="en-US" sz="1100" b="1" dirty="0" smtClean="0">
                <a:solidFill>
                  <a:srgbClr val="FF0000"/>
                </a:solidFill>
              </a:rPr>
              <a:t>=</a:t>
            </a:r>
            <a:r>
              <a:rPr lang="el-GR" sz="1100" b="1" dirty="0" smtClean="0">
                <a:solidFill>
                  <a:srgbClr val="FF0000"/>
                </a:solidFill>
              </a:rPr>
              <a:t>ενεργές τιμές επαγόμενων ΗΕΔ στα τυλίγματα στάτη και δρομέα</a:t>
            </a:r>
            <a:r>
              <a:rPr lang="en-US" sz="1100" b="1" dirty="0" smtClean="0">
                <a:solidFill>
                  <a:srgbClr val="FF0000"/>
                </a:solidFill>
              </a:rPr>
              <a:t>(v)</a:t>
            </a:r>
            <a:endParaRPr lang="el-GR" sz="1100" b="1" dirty="0" smtClean="0">
              <a:solidFill>
                <a:srgbClr val="FF0000"/>
              </a:solidFill>
            </a:endParaRPr>
          </a:p>
          <a:p>
            <a:pPr algn="just"/>
            <a:r>
              <a:rPr lang="el-GR" sz="1100" b="1" dirty="0" smtClean="0">
                <a:solidFill>
                  <a:srgbClr val="FF0000"/>
                </a:solidFill>
              </a:rPr>
              <a:t>Κ</a:t>
            </a:r>
            <a:r>
              <a:rPr lang="en-US" sz="1100" b="1" dirty="0" err="1" smtClean="0">
                <a:solidFill>
                  <a:srgbClr val="FF0000"/>
                </a:solidFill>
              </a:rPr>
              <a:t>ws,Kwr</a:t>
            </a:r>
            <a:r>
              <a:rPr lang="en-US" sz="1100" b="1" dirty="0" smtClean="0">
                <a:solidFill>
                  <a:srgbClr val="FF0000"/>
                </a:solidFill>
              </a:rPr>
              <a:t>=</a:t>
            </a:r>
            <a:r>
              <a:rPr lang="el-GR" sz="1100" b="1" dirty="0" smtClean="0">
                <a:solidFill>
                  <a:srgbClr val="FF0000"/>
                </a:solidFill>
              </a:rPr>
              <a:t>κατασκευαστικοί συντελεστές τυλιγμάτων</a:t>
            </a:r>
          </a:p>
          <a:p>
            <a:pPr algn="just"/>
            <a:r>
              <a:rPr lang="el-GR" sz="1100" b="1" dirty="0" smtClean="0">
                <a:solidFill>
                  <a:srgbClr val="FF0000"/>
                </a:solidFill>
              </a:rPr>
              <a:t>Ν</a:t>
            </a:r>
            <a:r>
              <a:rPr lang="en-US" sz="1100" b="1" dirty="0" err="1" smtClean="0">
                <a:solidFill>
                  <a:srgbClr val="FF0000"/>
                </a:solidFill>
              </a:rPr>
              <a:t>ph,s</a:t>
            </a:r>
            <a:r>
              <a:rPr lang="en-US" sz="1100" b="1" dirty="0" smtClean="0">
                <a:solidFill>
                  <a:srgbClr val="FF0000"/>
                </a:solidFill>
              </a:rPr>
              <a:t>, </a:t>
            </a:r>
            <a:r>
              <a:rPr lang="en-US" sz="1100" b="1" dirty="0" err="1" smtClean="0">
                <a:solidFill>
                  <a:srgbClr val="FF0000"/>
                </a:solidFill>
              </a:rPr>
              <a:t>Nph,r</a:t>
            </a:r>
            <a:r>
              <a:rPr lang="en-US" sz="1100" b="1" dirty="0" smtClean="0">
                <a:solidFill>
                  <a:srgbClr val="FF0000"/>
                </a:solidFill>
              </a:rPr>
              <a:t>=</a:t>
            </a:r>
            <a:r>
              <a:rPr lang="el-GR" sz="1100" b="1" dirty="0" smtClean="0">
                <a:solidFill>
                  <a:srgbClr val="FF0000"/>
                </a:solidFill>
              </a:rPr>
              <a:t>συνολικοί αριθμοί σπειρών ανά παράλληλο κλάδο και φάση</a:t>
            </a:r>
          </a:p>
          <a:p>
            <a:pPr algn="just"/>
            <a:r>
              <a:rPr lang="el-GR" sz="1100" b="1" dirty="0" smtClean="0">
                <a:solidFill>
                  <a:srgbClr val="FF0000"/>
                </a:solidFill>
              </a:rPr>
              <a:t>Φ</a:t>
            </a:r>
            <a:r>
              <a:rPr lang="en-US" sz="1100" b="1" dirty="0" err="1" smtClean="0">
                <a:solidFill>
                  <a:srgbClr val="FF0000"/>
                </a:solidFill>
              </a:rPr>
              <a:t>sr,m</a:t>
            </a:r>
            <a:r>
              <a:rPr lang="en-US" sz="1100" b="1" dirty="0" smtClean="0">
                <a:solidFill>
                  <a:srgbClr val="FF0000"/>
                </a:solidFill>
              </a:rPr>
              <a:t>= </a:t>
            </a:r>
            <a:r>
              <a:rPr lang="el-GR" sz="1100" b="1" dirty="0" smtClean="0">
                <a:solidFill>
                  <a:srgbClr val="FF0000"/>
                </a:solidFill>
              </a:rPr>
              <a:t>μέγιστη τιμή της συνισταμένης μαγνητικής ροής διακένου (</a:t>
            </a:r>
            <a:r>
              <a:rPr lang="en-US" sz="1100" b="1" dirty="0" err="1" smtClean="0">
                <a:solidFill>
                  <a:srgbClr val="FF0000"/>
                </a:solidFill>
              </a:rPr>
              <a:t>wb</a:t>
            </a:r>
            <a:r>
              <a:rPr lang="en-US" sz="1100" b="1" dirty="0" smtClean="0">
                <a:solidFill>
                  <a:srgbClr val="FF0000"/>
                </a:solidFill>
              </a:rPr>
              <a:t>)</a:t>
            </a:r>
            <a:endParaRPr lang="el-GR" sz="1100" b="1" dirty="0" smtClean="0">
              <a:solidFill>
                <a:srgbClr val="FF0000"/>
              </a:solidFill>
            </a:endParaRPr>
          </a:p>
          <a:p>
            <a:pPr algn="just"/>
            <a:endParaRPr lang="el-GR" sz="1600" b="1" dirty="0" smtClean="0">
              <a:solidFill>
                <a:srgbClr val="FF0000"/>
              </a:solidFill>
            </a:endParaRPr>
          </a:p>
        </p:txBody>
      </p:sp>
      <p:graphicFrame>
        <p:nvGraphicFramePr>
          <p:cNvPr id="2053" name="Object 5"/>
          <p:cNvGraphicFramePr>
            <a:graphicFrameLocks noChangeAspect="1"/>
          </p:cNvGraphicFramePr>
          <p:nvPr/>
        </p:nvGraphicFramePr>
        <p:xfrm>
          <a:off x="381000" y="4114800"/>
          <a:ext cx="4343400" cy="838200"/>
        </p:xfrm>
        <a:graphic>
          <a:graphicData uri="http://schemas.openxmlformats.org/presentationml/2006/ole">
            <p:oleObj spid="_x0000_s2053" name="Equation" r:id="rId5" imgW="2552400" imgH="444240" progId="Equation.DSMT4">
              <p:embed/>
            </p:oleObj>
          </a:graphicData>
        </a:graphic>
      </p:graphicFrame>
      <p:sp>
        <p:nvSpPr>
          <p:cNvPr id="9" name="Rectangle 30"/>
          <p:cNvSpPr>
            <a:spLocks noChangeArrowheads="1"/>
          </p:cNvSpPr>
          <p:nvPr/>
        </p:nvSpPr>
        <p:spPr bwMode="auto">
          <a:xfrm>
            <a:off x="179389" y="5228194"/>
            <a:ext cx="4392612" cy="738664"/>
          </a:xfrm>
          <a:prstGeom prst="rect">
            <a:avLst/>
          </a:prstGeom>
          <a:noFill/>
          <a:ln w="9525">
            <a:noFill/>
            <a:miter lim="800000"/>
            <a:headEnd/>
            <a:tailEnd/>
          </a:ln>
        </p:spPr>
        <p:txBody>
          <a:bodyPr wrap="square" anchor="ctr">
            <a:spAutoFit/>
          </a:bodyPr>
          <a:lstStyle/>
          <a:p>
            <a:pPr algn="just"/>
            <a:r>
              <a:rPr lang="el-GR" sz="2400" b="1" dirty="0" smtClean="0"/>
              <a:t>α</a:t>
            </a:r>
            <a:r>
              <a:rPr lang="el-GR" dirty="0" smtClean="0"/>
              <a:t> </a:t>
            </a:r>
            <a:r>
              <a:rPr lang="el-GR" b="0" dirty="0" smtClean="0"/>
              <a:t>Η </a:t>
            </a:r>
            <a:r>
              <a:rPr lang="el-GR" b="0" dirty="0"/>
              <a:t>σχέση  μετασχηματισμού  των τυλιγμάτων στάτη  και δρομέα</a:t>
            </a:r>
            <a:endParaRPr lang="en-US" b="0" dirty="0"/>
          </a:p>
        </p:txBody>
      </p:sp>
      <p:graphicFrame>
        <p:nvGraphicFramePr>
          <p:cNvPr id="2054" name="Object 6"/>
          <p:cNvGraphicFramePr>
            <a:graphicFrameLocks noChangeAspect="1"/>
          </p:cNvGraphicFramePr>
          <p:nvPr/>
        </p:nvGraphicFramePr>
        <p:xfrm>
          <a:off x="5410200" y="4038600"/>
          <a:ext cx="3352800" cy="1524000"/>
        </p:xfrm>
        <a:graphic>
          <a:graphicData uri="http://schemas.openxmlformats.org/presentationml/2006/ole">
            <p:oleObj spid="_x0000_s2054" name="Equation" r:id="rId6" imgW="1282680" imgH="469800" progId="Equation.DSMT4">
              <p:embed/>
            </p:oleObj>
          </a:graphicData>
        </a:graphic>
      </p:graphicFrame>
      <p:sp>
        <p:nvSpPr>
          <p:cNvPr id="11" name="Rectangle 26"/>
          <p:cNvSpPr>
            <a:spLocks noChangeArrowheads="1"/>
          </p:cNvSpPr>
          <p:nvPr/>
        </p:nvSpPr>
        <p:spPr bwMode="auto">
          <a:xfrm>
            <a:off x="5486400" y="2740224"/>
            <a:ext cx="2133600" cy="1631216"/>
          </a:xfrm>
          <a:prstGeom prst="rect">
            <a:avLst/>
          </a:prstGeom>
          <a:noFill/>
          <a:ln w="9525">
            <a:noFill/>
            <a:miter lim="800000"/>
            <a:headEnd/>
            <a:tailEnd/>
          </a:ln>
        </p:spPr>
        <p:txBody>
          <a:bodyPr wrap="square" anchor="ctr">
            <a:spAutoFit/>
          </a:bodyPr>
          <a:lstStyle/>
          <a:p>
            <a:pPr algn="just"/>
            <a:endParaRPr lang="el-GR" sz="1000" b="1" dirty="0" smtClean="0">
              <a:solidFill>
                <a:srgbClr val="FF0000"/>
              </a:solidFill>
            </a:endParaRPr>
          </a:p>
          <a:p>
            <a:pPr algn="just"/>
            <a:r>
              <a:rPr lang="el-GR" sz="1000" b="1" dirty="0" smtClean="0">
                <a:solidFill>
                  <a:srgbClr val="FF0000"/>
                </a:solidFill>
              </a:rPr>
              <a:t>Αν αμελήσουμε την πτώση τάσης στην ωμική αντίσταση και την αντίδραση  σκέδασης του τυλίγματος τυμπάνου  με αρκετά καλή προσέγγιση θα ισχύει.</a:t>
            </a:r>
          </a:p>
          <a:p>
            <a:pPr algn="just"/>
            <a:endParaRPr lang="el-GR" sz="1000" b="1" dirty="0" smtClean="0">
              <a:solidFill>
                <a:srgbClr val="FF0000"/>
              </a:solidFill>
            </a:endParaRPr>
          </a:p>
          <a:p>
            <a:pPr algn="just"/>
            <a:r>
              <a:rPr lang="en-US" sz="1000" b="1" dirty="0" smtClean="0">
                <a:solidFill>
                  <a:srgbClr val="FF0000"/>
                </a:solidFill>
              </a:rPr>
              <a:t>V1= </a:t>
            </a:r>
            <a:r>
              <a:rPr lang="el-GR" sz="1000" b="1" dirty="0" smtClean="0">
                <a:solidFill>
                  <a:srgbClr val="FF0000"/>
                </a:solidFill>
              </a:rPr>
              <a:t>ενεργός τιμή της τάσης τροφοδοσίας  του Τυλίγματος τυμπάνου</a:t>
            </a:r>
            <a:endParaRPr lang="en-US" sz="1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0667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447800"/>
            <a:ext cx="8686800" cy="5257800"/>
          </a:xfrm>
        </p:spPr>
        <p:txBody>
          <a:bodyPr/>
          <a:lstStyle/>
          <a:p>
            <a:r>
              <a:rPr lang="el-GR" sz="2800" b="1" u="sng" dirty="0" smtClean="0">
                <a:solidFill>
                  <a:srgbClr val="FF0000"/>
                </a:solidFill>
              </a:rPr>
              <a:t>Β</a:t>
            </a:r>
            <a:r>
              <a:rPr lang="en-US" sz="2800" b="1" u="sng" dirty="0" smtClean="0">
                <a:solidFill>
                  <a:srgbClr val="FF0000"/>
                </a:solidFill>
              </a:rPr>
              <a:t>αθμός απόδοσης</a:t>
            </a:r>
          </a:p>
          <a:p>
            <a:endParaRPr lang="en-US" dirty="0"/>
          </a:p>
        </p:txBody>
      </p:sp>
      <p:graphicFrame>
        <p:nvGraphicFramePr>
          <p:cNvPr id="24578" name="Object 2"/>
          <p:cNvGraphicFramePr>
            <a:graphicFrameLocks noChangeAspect="1"/>
          </p:cNvGraphicFramePr>
          <p:nvPr/>
        </p:nvGraphicFramePr>
        <p:xfrm>
          <a:off x="1143000" y="2438400"/>
          <a:ext cx="6781800" cy="1289050"/>
        </p:xfrm>
        <a:graphic>
          <a:graphicData uri="http://schemas.openxmlformats.org/presentationml/2006/ole">
            <p:oleObj spid="_x0000_s24578" name="Equation" r:id="rId3" imgW="2984400" imgH="44424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761999"/>
          </a:xfrm>
        </p:spPr>
        <p:txBody>
          <a:bodyPr>
            <a:normAutofit fontScale="90000"/>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295400"/>
            <a:ext cx="8686800" cy="5410200"/>
          </a:xfrm>
        </p:spPr>
        <p:txBody>
          <a:bodyPr/>
          <a:lstStyle/>
          <a:p>
            <a:r>
              <a:rPr lang="en-US" sz="2800" u="sng" dirty="0" smtClean="0">
                <a:solidFill>
                  <a:srgbClr val="FF0000"/>
                </a:solidFill>
              </a:rPr>
              <a:t>Εξισώσεις μόνιμης κατάστασης</a:t>
            </a:r>
          </a:p>
          <a:p>
            <a:endParaRPr lang="en-US" dirty="0"/>
          </a:p>
        </p:txBody>
      </p:sp>
      <p:graphicFrame>
        <p:nvGraphicFramePr>
          <p:cNvPr id="25602" name="Object 5"/>
          <p:cNvGraphicFramePr>
            <a:graphicFrameLocks noChangeAspect="1"/>
          </p:cNvGraphicFramePr>
          <p:nvPr/>
        </p:nvGraphicFramePr>
        <p:xfrm>
          <a:off x="457200" y="2057400"/>
          <a:ext cx="3867150" cy="1806575"/>
        </p:xfrm>
        <a:graphic>
          <a:graphicData uri="http://schemas.openxmlformats.org/presentationml/2006/ole">
            <p:oleObj spid="_x0000_s25602" name="Visio" r:id="rId3" imgW="3093046" imgH="1444828" progId="Visio.Drawing.11">
              <p:embed/>
            </p:oleObj>
          </a:graphicData>
        </a:graphic>
      </p:graphicFrame>
      <p:sp>
        <p:nvSpPr>
          <p:cNvPr id="5" name="Rectangle 7"/>
          <p:cNvSpPr>
            <a:spLocks noChangeArrowheads="1"/>
          </p:cNvSpPr>
          <p:nvPr/>
        </p:nvSpPr>
        <p:spPr bwMode="auto">
          <a:xfrm>
            <a:off x="4648200" y="2133600"/>
            <a:ext cx="3816350" cy="338554"/>
          </a:xfrm>
          <a:prstGeom prst="rect">
            <a:avLst/>
          </a:prstGeom>
          <a:noFill/>
          <a:ln w="9525">
            <a:noFill/>
            <a:miter lim="800000"/>
            <a:headEnd/>
            <a:tailEnd/>
          </a:ln>
        </p:spPr>
        <p:txBody>
          <a:bodyPr>
            <a:spAutoFit/>
          </a:bodyPr>
          <a:lstStyle/>
          <a:p>
            <a:r>
              <a:rPr lang="el-GR" sz="1600" b="1" u="sng" dirty="0">
                <a:solidFill>
                  <a:srgbClr val="FF0000"/>
                </a:solidFill>
              </a:rPr>
              <a:t>Σύνδεση τυλιγμάτων του στάτη σε ΑΣΤΕΡΑ</a:t>
            </a:r>
          </a:p>
        </p:txBody>
      </p:sp>
      <p:graphicFrame>
        <p:nvGraphicFramePr>
          <p:cNvPr id="25603" name="Object 3"/>
          <p:cNvGraphicFramePr>
            <a:graphicFrameLocks noChangeAspect="1"/>
          </p:cNvGraphicFramePr>
          <p:nvPr/>
        </p:nvGraphicFramePr>
        <p:xfrm>
          <a:off x="4724400" y="2667000"/>
          <a:ext cx="3505200" cy="609600"/>
        </p:xfrm>
        <a:graphic>
          <a:graphicData uri="http://schemas.openxmlformats.org/presentationml/2006/ole">
            <p:oleObj spid="_x0000_s25603" name="Equation" r:id="rId4" imgW="1409400" imgH="241200" progId="Equation.DSMT4">
              <p:embed/>
            </p:oleObj>
          </a:graphicData>
        </a:graphic>
      </p:graphicFrame>
      <p:graphicFrame>
        <p:nvGraphicFramePr>
          <p:cNvPr id="25604" name="Object 4"/>
          <p:cNvGraphicFramePr>
            <a:graphicFrameLocks noChangeAspect="1"/>
          </p:cNvGraphicFramePr>
          <p:nvPr/>
        </p:nvGraphicFramePr>
        <p:xfrm>
          <a:off x="4572000" y="3352800"/>
          <a:ext cx="3657600" cy="762000"/>
        </p:xfrm>
        <a:graphic>
          <a:graphicData uri="http://schemas.openxmlformats.org/presentationml/2006/ole">
            <p:oleObj spid="_x0000_s25604" name="Equation" r:id="rId5" imgW="1803240" imgH="279360" progId="Equation.DSMT4">
              <p:embed/>
            </p:oleObj>
          </a:graphicData>
        </a:graphic>
      </p:graphicFrame>
      <p:graphicFrame>
        <p:nvGraphicFramePr>
          <p:cNvPr id="25605" name="Object 5"/>
          <p:cNvGraphicFramePr>
            <a:graphicFrameLocks noChangeAspect="1"/>
          </p:cNvGraphicFramePr>
          <p:nvPr/>
        </p:nvGraphicFramePr>
        <p:xfrm>
          <a:off x="4419600" y="4114800"/>
          <a:ext cx="4038600" cy="762000"/>
        </p:xfrm>
        <a:graphic>
          <a:graphicData uri="http://schemas.openxmlformats.org/presentationml/2006/ole">
            <p:oleObj spid="_x0000_s25605" name="Equation" r:id="rId6" imgW="1803240" imgH="279360" progId="Equation.DSMT4">
              <p:embed/>
            </p:oleObj>
          </a:graphicData>
        </a:graphic>
      </p:graphicFrame>
      <p:sp>
        <p:nvSpPr>
          <p:cNvPr id="9" name="Rectangle 15"/>
          <p:cNvSpPr>
            <a:spLocks noChangeArrowheads="1"/>
          </p:cNvSpPr>
          <p:nvPr/>
        </p:nvSpPr>
        <p:spPr bwMode="auto">
          <a:xfrm>
            <a:off x="533400" y="4876800"/>
            <a:ext cx="5111750" cy="646331"/>
          </a:xfrm>
          <a:prstGeom prst="rect">
            <a:avLst/>
          </a:prstGeom>
          <a:noFill/>
          <a:ln w="9525">
            <a:noFill/>
            <a:miter lim="800000"/>
            <a:headEnd/>
            <a:tailEnd/>
          </a:ln>
        </p:spPr>
        <p:txBody>
          <a:bodyPr>
            <a:spAutoFit/>
          </a:bodyPr>
          <a:lstStyle/>
          <a:p>
            <a:r>
              <a:rPr lang="el-GR" u="sng" dirty="0">
                <a:solidFill>
                  <a:srgbClr val="FF0000"/>
                </a:solidFill>
              </a:rPr>
              <a:t>Απώλειες χαλκού στα τύλιγμα του στάτη και του δρομέα</a:t>
            </a:r>
            <a:r>
              <a:rPr lang="el-GR" dirty="0">
                <a:solidFill>
                  <a:srgbClr val="FF0000"/>
                </a:solidFill>
              </a:rPr>
              <a:t> </a:t>
            </a:r>
          </a:p>
        </p:txBody>
      </p:sp>
      <p:graphicFrame>
        <p:nvGraphicFramePr>
          <p:cNvPr id="25606" name="Object 6"/>
          <p:cNvGraphicFramePr>
            <a:graphicFrameLocks noChangeAspect="1"/>
          </p:cNvGraphicFramePr>
          <p:nvPr/>
        </p:nvGraphicFramePr>
        <p:xfrm>
          <a:off x="685800" y="5638800"/>
          <a:ext cx="1295400" cy="533400"/>
        </p:xfrm>
        <a:graphic>
          <a:graphicData uri="http://schemas.openxmlformats.org/presentationml/2006/ole">
            <p:oleObj spid="_x0000_s25606" name="Equation" r:id="rId7" imgW="787320" imgH="253800" progId="Equation.DSMT4">
              <p:embed/>
            </p:oleObj>
          </a:graphicData>
        </a:graphic>
      </p:graphicFrame>
      <p:graphicFrame>
        <p:nvGraphicFramePr>
          <p:cNvPr id="25607" name="Object 7"/>
          <p:cNvGraphicFramePr>
            <a:graphicFrameLocks noChangeAspect="1"/>
          </p:cNvGraphicFramePr>
          <p:nvPr/>
        </p:nvGraphicFramePr>
        <p:xfrm>
          <a:off x="2667000" y="5562600"/>
          <a:ext cx="1295400" cy="609600"/>
        </p:xfrm>
        <a:graphic>
          <a:graphicData uri="http://schemas.openxmlformats.org/presentationml/2006/ole">
            <p:oleObj spid="_x0000_s25607" name="Equation" r:id="rId8" imgW="799920" imgH="253800" progId="Equation.DSMT4">
              <p:embed/>
            </p:oleObj>
          </a:graphicData>
        </a:graphic>
      </p:graphicFrame>
      <p:sp>
        <p:nvSpPr>
          <p:cNvPr id="12" name="Rectangle 15"/>
          <p:cNvSpPr>
            <a:spLocks noChangeArrowheads="1"/>
          </p:cNvSpPr>
          <p:nvPr/>
        </p:nvSpPr>
        <p:spPr bwMode="auto">
          <a:xfrm>
            <a:off x="4032250" y="6019800"/>
            <a:ext cx="5111750" cy="600164"/>
          </a:xfrm>
          <a:prstGeom prst="rect">
            <a:avLst/>
          </a:prstGeom>
          <a:noFill/>
          <a:ln w="9525">
            <a:noFill/>
            <a:miter lim="800000"/>
            <a:headEnd/>
            <a:tailEnd/>
          </a:ln>
        </p:spPr>
        <p:txBody>
          <a:bodyPr>
            <a:spAutoFit/>
          </a:bodyPr>
          <a:lstStyle/>
          <a:p>
            <a:r>
              <a:rPr lang="en-US" sz="1100" u="sng" dirty="0" smtClean="0">
                <a:solidFill>
                  <a:srgbClr val="FF0000"/>
                </a:solidFill>
              </a:rPr>
              <a:t>Sin=</a:t>
            </a:r>
            <a:r>
              <a:rPr lang="el-GR" sz="1100" u="sng" dirty="0" smtClean="0">
                <a:solidFill>
                  <a:srgbClr val="FF0000"/>
                </a:solidFill>
              </a:rPr>
              <a:t>φαινόμενη ισχύς εισόδου</a:t>
            </a:r>
          </a:p>
          <a:p>
            <a:r>
              <a:rPr lang="en-US" sz="1100" u="sng" dirty="0" smtClean="0">
                <a:solidFill>
                  <a:srgbClr val="FF0000"/>
                </a:solidFill>
              </a:rPr>
              <a:t>Qin=</a:t>
            </a:r>
            <a:r>
              <a:rPr lang="el-GR" sz="1100" u="sng" dirty="0" smtClean="0">
                <a:solidFill>
                  <a:srgbClr val="FF0000"/>
                </a:solidFill>
              </a:rPr>
              <a:t>άεργη ισχύς εισόδου</a:t>
            </a:r>
          </a:p>
          <a:p>
            <a:r>
              <a:rPr lang="el-GR" sz="1100" u="sng" dirty="0" smtClean="0">
                <a:solidFill>
                  <a:srgbClr val="FF0000"/>
                </a:solidFill>
              </a:rPr>
              <a:t>Ι1*=συζυγής μιγαδικός αριθμός του Ι1</a:t>
            </a:r>
            <a:endParaRPr lang="el-GR" sz="11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
            <a:ext cx="7772400" cy="533401"/>
          </a:xfrm>
        </p:spPr>
        <p:txBody>
          <a:bodyPr>
            <a:no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152400" y="1371600"/>
            <a:ext cx="8763000" cy="5257800"/>
          </a:xfrm>
        </p:spPr>
        <p:txBody>
          <a:bodyPr/>
          <a:lstStyle/>
          <a:p>
            <a:r>
              <a:rPr lang="en-US" sz="2000" b="1" u="sng" dirty="0" smtClean="0">
                <a:solidFill>
                  <a:srgbClr val="FF0000"/>
                </a:solidFill>
              </a:rPr>
              <a:t>Εξισώσεις μόνιμης κατάστασης</a:t>
            </a:r>
          </a:p>
          <a:p>
            <a:endParaRPr lang="en-US" dirty="0"/>
          </a:p>
        </p:txBody>
      </p:sp>
      <p:sp>
        <p:nvSpPr>
          <p:cNvPr id="4" name="Rectangle 24"/>
          <p:cNvSpPr>
            <a:spLocks noChangeArrowheads="1"/>
          </p:cNvSpPr>
          <p:nvPr/>
        </p:nvSpPr>
        <p:spPr bwMode="auto">
          <a:xfrm>
            <a:off x="304800" y="1828800"/>
            <a:ext cx="5111750" cy="304800"/>
          </a:xfrm>
          <a:prstGeom prst="rect">
            <a:avLst/>
          </a:prstGeom>
          <a:noFill/>
          <a:ln w="9525">
            <a:noFill/>
            <a:miter lim="800000"/>
            <a:headEnd/>
            <a:tailEnd/>
          </a:ln>
        </p:spPr>
        <p:txBody>
          <a:bodyPr>
            <a:spAutoFit/>
          </a:bodyPr>
          <a:lstStyle/>
          <a:p>
            <a:r>
              <a:rPr lang="el-GR" u="sng" dirty="0">
                <a:solidFill>
                  <a:srgbClr val="006248"/>
                </a:solidFill>
              </a:rPr>
              <a:t>Ισχύς διακένου</a:t>
            </a:r>
            <a:endParaRPr lang="el-GR" dirty="0">
              <a:solidFill>
                <a:srgbClr val="006248"/>
              </a:solidFill>
            </a:endParaRPr>
          </a:p>
        </p:txBody>
      </p:sp>
      <p:graphicFrame>
        <p:nvGraphicFramePr>
          <p:cNvPr id="26626" name="Object 2"/>
          <p:cNvGraphicFramePr>
            <a:graphicFrameLocks noChangeAspect="1"/>
          </p:cNvGraphicFramePr>
          <p:nvPr/>
        </p:nvGraphicFramePr>
        <p:xfrm>
          <a:off x="381000" y="2362200"/>
          <a:ext cx="2362200" cy="914400"/>
        </p:xfrm>
        <a:graphic>
          <a:graphicData uri="http://schemas.openxmlformats.org/presentationml/2006/ole">
            <p:oleObj spid="_x0000_s26626" name="Equation" r:id="rId3" imgW="1612800" imgH="431640" progId="Equation.DSMT4">
              <p:embed/>
            </p:oleObj>
          </a:graphicData>
        </a:graphic>
      </p:graphicFrame>
      <p:sp>
        <p:nvSpPr>
          <p:cNvPr id="6" name="Rectangle 30"/>
          <p:cNvSpPr>
            <a:spLocks noChangeArrowheads="1"/>
          </p:cNvSpPr>
          <p:nvPr/>
        </p:nvSpPr>
        <p:spPr bwMode="auto">
          <a:xfrm>
            <a:off x="152400" y="3352800"/>
            <a:ext cx="5111750" cy="304800"/>
          </a:xfrm>
          <a:prstGeom prst="rect">
            <a:avLst/>
          </a:prstGeom>
          <a:noFill/>
          <a:ln w="9525">
            <a:noFill/>
            <a:miter lim="800000"/>
            <a:headEnd/>
            <a:tailEnd/>
          </a:ln>
        </p:spPr>
        <p:txBody>
          <a:bodyPr>
            <a:spAutoFit/>
          </a:bodyPr>
          <a:lstStyle/>
          <a:p>
            <a:r>
              <a:rPr lang="el-GR" u="sng" dirty="0">
                <a:solidFill>
                  <a:srgbClr val="006248"/>
                </a:solidFill>
              </a:rPr>
              <a:t>Εσωτερική ισχύ ή Ηλεκτρομαγνητική ισχύ</a:t>
            </a:r>
            <a:r>
              <a:rPr lang="el-GR" dirty="0">
                <a:solidFill>
                  <a:srgbClr val="006248"/>
                </a:solidFill>
              </a:rPr>
              <a:t> </a:t>
            </a:r>
          </a:p>
        </p:txBody>
      </p:sp>
      <p:graphicFrame>
        <p:nvGraphicFramePr>
          <p:cNvPr id="26627" name="Object 3"/>
          <p:cNvGraphicFramePr>
            <a:graphicFrameLocks noChangeAspect="1"/>
          </p:cNvGraphicFramePr>
          <p:nvPr/>
        </p:nvGraphicFramePr>
        <p:xfrm>
          <a:off x="228600" y="3886200"/>
          <a:ext cx="4114800" cy="914400"/>
        </p:xfrm>
        <a:graphic>
          <a:graphicData uri="http://schemas.openxmlformats.org/presentationml/2006/ole">
            <p:oleObj spid="_x0000_s26627" name="Equation" r:id="rId4" imgW="3136680" imgH="431640" progId="Equation.DSMT4">
              <p:embed/>
            </p:oleObj>
          </a:graphicData>
        </a:graphic>
      </p:graphicFrame>
      <p:sp>
        <p:nvSpPr>
          <p:cNvPr id="8" name="Rectangle 34"/>
          <p:cNvSpPr>
            <a:spLocks noChangeArrowheads="1"/>
          </p:cNvSpPr>
          <p:nvPr/>
        </p:nvSpPr>
        <p:spPr bwMode="auto">
          <a:xfrm>
            <a:off x="152400" y="4876800"/>
            <a:ext cx="5111750" cy="304800"/>
          </a:xfrm>
          <a:prstGeom prst="rect">
            <a:avLst/>
          </a:prstGeom>
          <a:noFill/>
          <a:ln w="9525">
            <a:noFill/>
            <a:miter lim="800000"/>
            <a:headEnd/>
            <a:tailEnd/>
          </a:ln>
        </p:spPr>
        <p:txBody>
          <a:bodyPr>
            <a:spAutoFit/>
          </a:bodyPr>
          <a:lstStyle/>
          <a:p>
            <a:r>
              <a:rPr lang="el-GR" u="sng" dirty="0">
                <a:solidFill>
                  <a:srgbClr val="006248"/>
                </a:solidFill>
              </a:rPr>
              <a:t>Απώλειες χαλκού στα τύλιγμα του δρομέα</a:t>
            </a:r>
            <a:r>
              <a:rPr lang="el-GR" dirty="0">
                <a:solidFill>
                  <a:srgbClr val="006248"/>
                </a:solidFill>
              </a:rPr>
              <a:t> </a:t>
            </a:r>
          </a:p>
        </p:txBody>
      </p:sp>
      <p:graphicFrame>
        <p:nvGraphicFramePr>
          <p:cNvPr id="26628" name="Object 4"/>
          <p:cNvGraphicFramePr>
            <a:graphicFrameLocks noChangeAspect="1"/>
          </p:cNvGraphicFramePr>
          <p:nvPr/>
        </p:nvGraphicFramePr>
        <p:xfrm>
          <a:off x="533400" y="5410200"/>
          <a:ext cx="2057400" cy="762000"/>
        </p:xfrm>
        <a:graphic>
          <a:graphicData uri="http://schemas.openxmlformats.org/presentationml/2006/ole">
            <p:oleObj spid="_x0000_s26628" name="Equation" r:id="rId5" imgW="1155600" imgH="253800" progId="Equation.DSMT4">
              <p:embed/>
            </p:oleObj>
          </a:graphicData>
        </a:graphic>
      </p:graphicFrame>
      <p:sp>
        <p:nvSpPr>
          <p:cNvPr id="10" name="Rectangle 38"/>
          <p:cNvSpPr>
            <a:spLocks noChangeArrowheads="1"/>
          </p:cNvSpPr>
          <p:nvPr/>
        </p:nvSpPr>
        <p:spPr bwMode="auto">
          <a:xfrm>
            <a:off x="5257801" y="3124201"/>
            <a:ext cx="3778250" cy="2893100"/>
          </a:xfrm>
          <a:prstGeom prst="rect">
            <a:avLst/>
          </a:prstGeom>
          <a:noFill/>
          <a:ln w="9525">
            <a:noFill/>
            <a:miter lim="800000"/>
            <a:headEnd/>
            <a:tailEnd/>
          </a:ln>
        </p:spPr>
        <p:txBody>
          <a:bodyPr wrap="square">
            <a:spAutoFit/>
          </a:bodyPr>
          <a:lstStyle/>
          <a:p>
            <a:r>
              <a:rPr lang="el-GR" sz="1400" b="1" dirty="0"/>
              <a:t>Από τη συνολική ισχύ διακένου, ένα ποσοστό </a:t>
            </a:r>
            <a:r>
              <a:rPr lang="el-GR" sz="1400" b="1" i="1" dirty="0">
                <a:latin typeface="Times New Roman" pitchFamily="18" charset="0"/>
                <a:cs typeface="Times New Roman" pitchFamily="18" charset="0"/>
              </a:rPr>
              <a:t>(1-</a:t>
            </a:r>
            <a:r>
              <a:rPr lang="en-US" sz="1400" b="1" i="1" dirty="0">
                <a:latin typeface="Times New Roman" pitchFamily="18" charset="0"/>
                <a:cs typeface="Times New Roman" pitchFamily="18" charset="0"/>
              </a:rPr>
              <a:t>s)P</a:t>
            </a:r>
            <a:r>
              <a:rPr lang="en-US" sz="1400" b="1" i="1" baseline="-25000" dirty="0">
                <a:latin typeface="Times New Roman" pitchFamily="18" charset="0"/>
                <a:cs typeface="Times New Roman" pitchFamily="18" charset="0"/>
              </a:rPr>
              <a:t>g</a:t>
            </a:r>
            <a:r>
              <a:rPr lang="el-GR" sz="1400" b="1" dirty="0"/>
              <a:t> </a:t>
            </a:r>
            <a:r>
              <a:rPr lang="en-US" sz="1400" b="1" dirty="0"/>
              <a:t> </a:t>
            </a:r>
            <a:r>
              <a:rPr lang="el-GR" sz="1400" b="1" dirty="0"/>
              <a:t>μετατρέπεται σε μηχανική ισχύ και το υπόλοιπο ποσοστό </a:t>
            </a:r>
            <a:r>
              <a:rPr lang="en-US" sz="1400" b="1" i="1" dirty="0" err="1">
                <a:latin typeface="Times New Roman" pitchFamily="18" charset="0"/>
                <a:cs typeface="Times New Roman" pitchFamily="18" charset="0"/>
              </a:rPr>
              <a:t>sP</a:t>
            </a:r>
            <a:r>
              <a:rPr lang="en-US" sz="1400" b="1" i="1" baseline="-25000" dirty="0" err="1">
                <a:latin typeface="Times New Roman" pitchFamily="18" charset="0"/>
                <a:cs typeface="Times New Roman" pitchFamily="18" charset="0"/>
              </a:rPr>
              <a:t>g</a:t>
            </a:r>
            <a:r>
              <a:rPr lang="el-GR" sz="1400" b="1" dirty="0">
                <a:latin typeface="Times New Roman" pitchFamily="18" charset="0"/>
                <a:cs typeface="Times New Roman" pitchFamily="18" charset="0"/>
              </a:rPr>
              <a:t> </a:t>
            </a:r>
            <a:r>
              <a:rPr lang="el-GR" sz="1400" b="1" dirty="0"/>
              <a:t>καταναλίσκεται ως θερμότητα στα τυλίγματα του δρομέα. </a:t>
            </a:r>
            <a:endParaRPr lang="en-US" sz="1400" b="1" dirty="0"/>
          </a:p>
          <a:p>
            <a:r>
              <a:rPr lang="el-GR" sz="1400" b="1" dirty="0"/>
              <a:t>Οι απώλειες του δρομέα είναι ανάλογες της ολίσθησης. Δηλαδή ο </a:t>
            </a:r>
            <a:r>
              <a:rPr lang="el-GR" sz="1400" b="1" dirty="0" err="1"/>
              <a:t>β.α</a:t>
            </a:r>
            <a:r>
              <a:rPr lang="el-GR" sz="1400" b="1" dirty="0"/>
              <a:t>. του κινητήρα βελτιώνεται με τη μείωση της ολίσθησης. Μειωμένη ολίσθηση, σημαίνει ότι ο κινητήρας λειτουργεί με υψηλές στροφές, οι οποίες πλησιάζουν τις σύγχρονες στροφές. </a:t>
            </a:r>
            <a:endParaRPr lang="en-US" sz="1400" b="1" dirty="0"/>
          </a:p>
          <a:p>
            <a:r>
              <a:rPr lang="el-GR" sz="1400" b="1" u="sng" dirty="0"/>
              <a:t>Συμπέρασμα</a:t>
            </a:r>
            <a:r>
              <a:rPr lang="el-GR" sz="1400" b="1" dirty="0"/>
              <a:t>: με όσο μικρότερη ολίσθηση λειτουργεί ο κινητήρας, τόσο ο βαθμός απόδοσης είναι καλύτερος.</a:t>
            </a:r>
          </a:p>
        </p:txBody>
      </p:sp>
      <p:sp>
        <p:nvSpPr>
          <p:cNvPr id="11" name="Rectangle 10"/>
          <p:cNvSpPr/>
          <p:nvPr/>
        </p:nvSpPr>
        <p:spPr>
          <a:xfrm>
            <a:off x="2971800" y="1905000"/>
            <a:ext cx="4572000" cy="738664"/>
          </a:xfrm>
          <a:prstGeom prst="rect">
            <a:avLst/>
          </a:prstGeom>
        </p:spPr>
        <p:txBody>
          <a:bodyPr>
            <a:spAutoFit/>
          </a:bodyPr>
          <a:lstStyle/>
          <a:p>
            <a:r>
              <a:rPr lang="el-GR" sz="1400" b="1" dirty="0" smtClean="0"/>
              <a:t>Η ισχύς διακένου, προκύπτει όταν από την πραγματική ισχύ στην είσοδο, αφαιρεθούν οι απώλειες χαλκού των τυλιγμάτων του στάτη. </a:t>
            </a:r>
            <a:endParaRPr lang="en-US" sz="1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399"/>
          </a:xfrm>
        </p:spPr>
        <p:txBody>
          <a:bodyPr>
            <a:normAutofit fontScale="90000"/>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04800" y="1066800"/>
            <a:ext cx="8534400" cy="5791200"/>
          </a:xfrm>
        </p:spPr>
        <p:txBody>
          <a:bodyPr/>
          <a:lstStyle/>
          <a:p>
            <a:r>
              <a:rPr lang="el-GR" sz="2400" b="1" u="sng" dirty="0" smtClean="0">
                <a:solidFill>
                  <a:srgbClr val="FF0000"/>
                </a:solidFill>
              </a:rPr>
              <a:t>Εσωτερική ή Ηλεκτρομαγνητική ροπή</a:t>
            </a:r>
            <a:endParaRPr lang="en-US" sz="2400" b="1" u="sng" dirty="0" smtClean="0">
              <a:solidFill>
                <a:srgbClr val="FF0000"/>
              </a:solidFill>
            </a:endParaRPr>
          </a:p>
          <a:p>
            <a:endParaRPr lang="en-US" dirty="0"/>
          </a:p>
        </p:txBody>
      </p:sp>
      <p:graphicFrame>
        <p:nvGraphicFramePr>
          <p:cNvPr id="27650" name="Object 2"/>
          <p:cNvGraphicFramePr>
            <a:graphicFrameLocks noChangeAspect="1"/>
          </p:cNvGraphicFramePr>
          <p:nvPr/>
        </p:nvGraphicFramePr>
        <p:xfrm>
          <a:off x="609600" y="1676400"/>
          <a:ext cx="2286000" cy="1143000"/>
        </p:xfrm>
        <a:graphic>
          <a:graphicData uri="http://schemas.openxmlformats.org/presentationml/2006/ole">
            <p:oleObj spid="_x0000_s27650" name="Equation" r:id="rId3" imgW="1282680" imgH="444240" progId="Equation.DSMT4">
              <p:embed/>
            </p:oleObj>
          </a:graphicData>
        </a:graphic>
      </p:graphicFrame>
      <p:sp>
        <p:nvSpPr>
          <p:cNvPr id="5" name="Rectangle 17"/>
          <p:cNvSpPr>
            <a:spLocks noChangeArrowheads="1"/>
          </p:cNvSpPr>
          <p:nvPr/>
        </p:nvSpPr>
        <p:spPr bwMode="auto">
          <a:xfrm>
            <a:off x="533400" y="2895600"/>
            <a:ext cx="2135188" cy="304800"/>
          </a:xfrm>
          <a:prstGeom prst="rect">
            <a:avLst/>
          </a:prstGeom>
          <a:noFill/>
          <a:ln w="9525">
            <a:noFill/>
            <a:miter lim="800000"/>
            <a:headEnd/>
            <a:tailEnd/>
          </a:ln>
        </p:spPr>
        <p:txBody>
          <a:bodyPr wrap="none" anchor="ctr">
            <a:spAutoFit/>
          </a:bodyPr>
          <a:lstStyle/>
          <a:p>
            <a:r>
              <a:rPr lang="el-GR" b="0" dirty="0"/>
              <a:t>Λαμβάνοντας υπόψη ότι</a:t>
            </a:r>
            <a:r>
              <a:rPr lang="en-US" dirty="0"/>
              <a:t> </a:t>
            </a:r>
          </a:p>
        </p:txBody>
      </p:sp>
      <p:graphicFrame>
        <p:nvGraphicFramePr>
          <p:cNvPr id="27651" name="Object 3"/>
          <p:cNvGraphicFramePr>
            <a:graphicFrameLocks noChangeAspect="1"/>
          </p:cNvGraphicFramePr>
          <p:nvPr/>
        </p:nvGraphicFramePr>
        <p:xfrm>
          <a:off x="3200400" y="2743200"/>
          <a:ext cx="1905000" cy="609600"/>
        </p:xfrm>
        <a:graphic>
          <a:graphicData uri="http://schemas.openxmlformats.org/presentationml/2006/ole">
            <p:oleObj spid="_x0000_s27651" name="Equation" r:id="rId4" imgW="850680" imgH="228600" progId="Equation.DSMT4">
              <p:embed/>
            </p:oleObj>
          </a:graphicData>
        </a:graphic>
      </p:graphicFrame>
      <p:graphicFrame>
        <p:nvGraphicFramePr>
          <p:cNvPr id="27652" name="Object 4"/>
          <p:cNvGraphicFramePr>
            <a:graphicFrameLocks noChangeAspect="1"/>
          </p:cNvGraphicFramePr>
          <p:nvPr/>
        </p:nvGraphicFramePr>
        <p:xfrm>
          <a:off x="990600" y="3505200"/>
          <a:ext cx="1905000" cy="990600"/>
        </p:xfrm>
        <a:graphic>
          <a:graphicData uri="http://schemas.openxmlformats.org/presentationml/2006/ole">
            <p:oleObj spid="_x0000_s27652" name="Equation" r:id="rId5" imgW="914400" imgH="444240" progId="Equation.DSMT4">
              <p:embed/>
            </p:oleObj>
          </a:graphicData>
        </a:graphic>
      </p:graphicFrame>
      <p:graphicFrame>
        <p:nvGraphicFramePr>
          <p:cNvPr id="27653" name="Object 5"/>
          <p:cNvGraphicFramePr>
            <a:graphicFrameLocks noChangeAspect="1"/>
          </p:cNvGraphicFramePr>
          <p:nvPr/>
        </p:nvGraphicFramePr>
        <p:xfrm>
          <a:off x="914400" y="4572000"/>
          <a:ext cx="3810000" cy="1066800"/>
        </p:xfrm>
        <a:graphic>
          <a:graphicData uri="http://schemas.openxmlformats.org/presentationml/2006/ole">
            <p:oleObj spid="_x0000_s27653" name="Equation" r:id="rId6" imgW="2031840" imgH="444240" progId="Equation.DSMT4">
              <p:embed/>
            </p:oleObj>
          </a:graphicData>
        </a:graphic>
      </p:graphicFrame>
      <p:sp>
        <p:nvSpPr>
          <p:cNvPr id="9" name="Rectangle 20"/>
          <p:cNvSpPr>
            <a:spLocks noChangeArrowheads="1"/>
          </p:cNvSpPr>
          <p:nvPr/>
        </p:nvSpPr>
        <p:spPr bwMode="auto">
          <a:xfrm>
            <a:off x="5562600" y="3916050"/>
            <a:ext cx="3260725" cy="1754326"/>
          </a:xfrm>
          <a:prstGeom prst="rect">
            <a:avLst/>
          </a:prstGeom>
          <a:noFill/>
          <a:ln w="9525">
            <a:noFill/>
            <a:miter lim="800000"/>
            <a:headEnd/>
            <a:tailEnd/>
          </a:ln>
        </p:spPr>
        <p:txBody>
          <a:bodyPr wrap="square" anchor="ctr">
            <a:spAutoFit/>
          </a:bodyPr>
          <a:lstStyle/>
          <a:p>
            <a:r>
              <a:rPr lang="el-GR" b="0" dirty="0"/>
              <a:t>Η </a:t>
            </a:r>
            <a:r>
              <a:rPr lang="el-GR" dirty="0">
                <a:solidFill>
                  <a:schemeClr val="accent2"/>
                </a:solidFill>
              </a:rPr>
              <a:t>ωφέλιμη μηχανική ισχύς</a:t>
            </a:r>
            <a:r>
              <a:rPr lang="el-GR" b="0" dirty="0"/>
              <a:t>, βρίσκεται αν από την εσωτερική ή ηλεκτρομαγνητική ισχύ, αφαιρεθούν οι μηχανικές απώλειες τριβών και ανεμισμού και οι απώλειες του πυρήνα.</a:t>
            </a:r>
            <a:r>
              <a:rPr lang="en-US" dirty="0"/>
              <a:t> </a:t>
            </a:r>
          </a:p>
        </p:txBody>
      </p:sp>
      <p:graphicFrame>
        <p:nvGraphicFramePr>
          <p:cNvPr id="27654" name="Object 6"/>
          <p:cNvGraphicFramePr>
            <a:graphicFrameLocks noChangeAspect="1"/>
          </p:cNvGraphicFramePr>
          <p:nvPr/>
        </p:nvGraphicFramePr>
        <p:xfrm>
          <a:off x="6248400" y="5638800"/>
          <a:ext cx="1600200" cy="762000"/>
        </p:xfrm>
        <a:graphic>
          <a:graphicData uri="http://schemas.openxmlformats.org/presentationml/2006/ole">
            <p:oleObj spid="_x0000_s27654" name="Equation" r:id="rId7" imgW="888840" imgH="241200" progId="Equation.DSMT4">
              <p:embed/>
            </p:oleObj>
          </a:graphicData>
        </a:graphic>
      </p:graphicFrame>
      <p:sp>
        <p:nvSpPr>
          <p:cNvPr id="11" name="Rectangle 21"/>
          <p:cNvSpPr>
            <a:spLocks noChangeArrowheads="1"/>
          </p:cNvSpPr>
          <p:nvPr/>
        </p:nvSpPr>
        <p:spPr bwMode="auto">
          <a:xfrm>
            <a:off x="533400" y="5867400"/>
            <a:ext cx="4321175" cy="304800"/>
          </a:xfrm>
          <a:prstGeom prst="rect">
            <a:avLst/>
          </a:prstGeom>
          <a:noFill/>
          <a:ln w="9525">
            <a:noFill/>
            <a:miter lim="800000"/>
            <a:headEnd/>
            <a:tailEnd/>
          </a:ln>
        </p:spPr>
        <p:txBody>
          <a:bodyPr anchor="ctr">
            <a:spAutoFit/>
          </a:bodyPr>
          <a:lstStyle/>
          <a:p>
            <a:r>
              <a:rPr lang="el-GR" dirty="0">
                <a:solidFill>
                  <a:schemeClr val="accent2"/>
                </a:solidFill>
              </a:rPr>
              <a:t>Ωφέλιμη ροπή στον άξονα του κινητήρα</a:t>
            </a:r>
            <a:endParaRPr lang="en-US" dirty="0">
              <a:solidFill>
                <a:schemeClr val="accent2"/>
              </a:solidFill>
            </a:endParaRPr>
          </a:p>
        </p:txBody>
      </p:sp>
      <p:graphicFrame>
        <p:nvGraphicFramePr>
          <p:cNvPr id="27655" name="Object 7"/>
          <p:cNvGraphicFramePr>
            <a:graphicFrameLocks noChangeAspect="1"/>
          </p:cNvGraphicFramePr>
          <p:nvPr/>
        </p:nvGraphicFramePr>
        <p:xfrm>
          <a:off x="1676400" y="6096000"/>
          <a:ext cx="2057400" cy="762000"/>
        </p:xfrm>
        <a:graphic>
          <a:graphicData uri="http://schemas.openxmlformats.org/presentationml/2006/ole">
            <p:oleObj spid="_x0000_s27655" name="Equation" r:id="rId8" imgW="1218960" imgH="431640" progId="Equation.DSMT4">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a:bodyPr>
          <a:lstStyle/>
          <a:p>
            <a:r>
              <a:rPr lang="el-GR" sz="2400" b="1" u="sng" dirty="0" smtClean="0"/>
              <a:t>Αρχή λειτουργίας Ασύγχρονου Τριφασικού Κινητήρα</a:t>
            </a:r>
            <a:endParaRPr lang="en-US" sz="2400" u="sng" dirty="0"/>
          </a:p>
        </p:txBody>
      </p:sp>
      <p:sp>
        <p:nvSpPr>
          <p:cNvPr id="3" name="Subtitle 2"/>
          <p:cNvSpPr>
            <a:spLocks noGrp="1"/>
          </p:cNvSpPr>
          <p:nvPr>
            <p:ph type="subTitle" idx="1"/>
          </p:nvPr>
        </p:nvSpPr>
        <p:spPr>
          <a:xfrm>
            <a:off x="228600" y="1143000"/>
            <a:ext cx="8610600" cy="5562600"/>
          </a:xfrm>
        </p:spPr>
        <p:txBody>
          <a:bodyPr/>
          <a:lstStyle/>
          <a:p>
            <a:r>
              <a:rPr lang="el-GR" sz="2400" b="1" u="sng" dirty="0" smtClean="0">
                <a:solidFill>
                  <a:schemeClr val="tx1"/>
                </a:solidFill>
              </a:rPr>
              <a:t>Χαρακτηριστική ροπής-στροφών</a:t>
            </a:r>
            <a:r>
              <a:rPr lang="en-US" sz="2400" b="1" u="sng" dirty="0" smtClean="0">
                <a:solidFill>
                  <a:schemeClr val="tx1"/>
                </a:solidFill>
              </a:rPr>
              <a:t> </a:t>
            </a:r>
          </a:p>
          <a:p>
            <a:endParaRPr lang="en-US" dirty="0"/>
          </a:p>
        </p:txBody>
      </p:sp>
      <p:sp>
        <p:nvSpPr>
          <p:cNvPr id="4" name="Rectangle 5"/>
          <p:cNvSpPr>
            <a:spLocks noChangeArrowheads="1"/>
          </p:cNvSpPr>
          <p:nvPr/>
        </p:nvSpPr>
        <p:spPr bwMode="auto">
          <a:xfrm>
            <a:off x="762000" y="2014091"/>
            <a:ext cx="5183188" cy="1077218"/>
          </a:xfrm>
          <a:prstGeom prst="rect">
            <a:avLst/>
          </a:prstGeom>
          <a:noFill/>
          <a:ln w="9525">
            <a:noFill/>
            <a:miter lim="800000"/>
            <a:headEnd/>
            <a:tailEnd/>
          </a:ln>
        </p:spPr>
        <p:txBody>
          <a:bodyPr wrap="square" anchor="ctr">
            <a:spAutoFit/>
          </a:bodyPr>
          <a:lstStyle/>
          <a:p>
            <a:pPr algn="just"/>
            <a:r>
              <a:rPr lang="el-GR" sz="1600" b="1" dirty="0"/>
              <a:t>Η παραγόμενη ροπή είναι το αποτέλεσμα της αλληλεπίδρασης  των κυμάτων της συνισταμένης μαγνητικής ροής διακένου και της Μ.Ε.Δ. του δρομέα, δηλαδή του ρεύματος του δρομέα ανηγμένου στο στάτη.</a:t>
            </a:r>
            <a:r>
              <a:rPr lang="en-US" sz="1600" b="1" dirty="0"/>
              <a:t> </a:t>
            </a:r>
          </a:p>
        </p:txBody>
      </p:sp>
      <p:graphicFrame>
        <p:nvGraphicFramePr>
          <p:cNvPr id="34818" name="Object 2"/>
          <p:cNvGraphicFramePr>
            <a:graphicFrameLocks noChangeAspect="1"/>
          </p:cNvGraphicFramePr>
          <p:nvPr/>
        </p:nvGraphicFramePr>
        <p:xfrm>
          <a:off x="1447800" y="3124200"/>
          <a:ext cx="4191000" cy="1066800"/>
        </p:xfrm>
        <a:graphic>
          <a:graphicData uri="http://schemas.openxmlformats.org/presentationml/2006/ole">
            <p:oleObj spid="_x0000_s34818" name="Equation" r:id="rId3" imgW="2031840" imgH="444240" progId="Equation.DSMT4">
              <p:embed/>
            </p:oleObj>
          </a:graphicData>
        </a:graphic>
      </p:graphicFrame>
      <p:sp>
        <p:nvSpPr>
          <p:cNvPr id="7" name="Rectangle 6"/>
          <p:cNvSpPr/>
          <p:nvPr/>
        </p:nvSpPr>
        <p:spPr>
          <a:xfrm>
            <a:off x="1447800" y="4191000"/>
            <a:ext cx="5257800" cy="2585323"/>
          </a:xfrm>
          <a:prstGeom prst="rect">
            <a:avLst/>
          </a:prstGeom>
        </p:spPr>
        <p:txBody>
          <a:bodyPr wrap="square">
            <a:spAutoFit/>
          </a:bodyPr>
          <a:lstStyle/>
          <a:p>
            <a:pPr algn="just"/>
            <a:r>
              <a:rPr lang="el-GR" b="1" dirty="0" smtClean="0"/>
              <a:t>Για τον απλούστερο υπολογισμό του ρεύματος αυτού, για τη διερεύνηση της χαρακτηριστικής ροπής-στροφών του ασύγχρονου κινητήρα, μας εξυπηρετεί ο υπολογισμός του ισοδύναμου κατά </a:t>
            </a:r>
            <a:r>
              <a:rPr lang="en-US" b="1" dirty="0" smtClean="0"/>
              <a:t>Thevenin</a:t>
            </a:r>
            <a:r>
              <a:rPr lang="el-GR" b="1" dirty="0" smtClean="0"/>
              <a:t> του απλοποιημένου μονοφασικού ισοδύναμου κυκλώματος ως προς τους ακροδέκτες  του κλάδου της ισοδύναμης σύνθετης αντίστασης του τυλίγματος του δρομέα, του παρακάτω σχήματος</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761999"/>
          </a:xfrm>
        </p:spPr>
        <p:txBody>
          <a:bodyPr>
            <a:no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152400" y="1447800"/>
            <a:ext cx="8686800" cy="5257800"/>
          </a:xfrm>
        </p:spPr>
        <p:txBody>
          <a:bodyPr>
            <a:normAutofit/>
          </a:bodyPr>
          <a:lstStyle/>
          <a:p>
            <a:r>
              <a:rPr lang="el-GR" sz="1800" b="1" u="sng" dirty="0" smtClean="0">
                <a:solidFill>
                  <a:schemeClr val="tx1"/>
                </a:solidFill>
              </a:rPr>
              <a:t>Χαρακτηριστική ροπής-στροφών</a:t>
            </a:r>
            <a:r>
              <a:rPr lang="en-US" sz="1800" b="1" u="sng" dirty="0" smtClean="0">
                <a:solidFill>
                  <a:schemeClr val="tx1"/>
                </a:solidFill>
              </a:rPr>
              <a:t> </a:t>
            </a:r>
            <a:r>
              <a:rPr lang="el-GR" sz="1800" b="1" u="sng" dirty="0" smtClean="0">
                <a:solidFill>
                  <a:schemeClr val="tx1"/>
                </a:solidFill>
              </a:rPr>
              <a:t> </a:t>
            </a:r>
          </a:p>
          <a:p>
            <a:endParaRPr lang="en-US" sz="1800" b="1" u="sng" dirty="0" smtClean="0">
              <a:solidFill>
                <a:schemeClr val="tx1"/>
              </a:solidFill>
            </a:endParaRPr>
          </a:p>
        </p:txBody>
      </p:sp>
      <p:pic>
        <p:nvPicPr>
          <p:cNvPr id="35845" name="Picture 5"/>
          <p:cNvPicPr>
            <a:picLocks noChangeAspect="1" noChangeArrowheads="1"/>
          </p:cNvPicPr>
          <p:nvPr/>
        </p:nvPicPr>
        <p:blipFill>
          <a:blip r:embed="rId2" cstate="print"/>
          <a:srcRect/>
          <a:stretch>
            <a:fillRect/>
          </a:stretch>
        </p:blipFill>
        <p:spPr bwMode="auto">
          <a:xfrm>
            <a:off x="990600" y="2286000"/>
            <a:ext cx="4429125" cy="1790700"/>
          </a:xfrm>
          <a:prstGeom prst="rect">
            <a:avLst/>
          </a:prstGeom>
          <a:noFill/>
          <a:ln w="9525">
            <a:noFill/>
            <a:miter lim="800000"/>
            <a:headEnd/>
            <a:tailEnd/>
          </a:ln>
        </p:spPr>
      </p:pic>
      <p:sp>
        <p:nvSpPr>
          <p:cNvPr id="8" name="Rectangle 21"/>
          <p:cNvSpPr>
            <a:spLocks noChangeArrowheads="1"/>
          </p:cNvSpPr>
          <p:nvPr/>
        </p:nvSpPr>
        <p:spPr bwMode="auto">
          <a:xfrm>
            <a:off x="152400" y="3999637"/>
            <a:ext cx="8424863" cy="1754326"/>
          </a:xfrm>
          <a:prstGeom prst="rect">
            <a:avLst/>
          </a:prstGeom>
          <a:noFill/>
          <a:ln w="9525">
            <a:noFill/>
            <a:miter lim="800000"/>
            <a:headEnd/>
            <a:tailEnd/>
          </a:ln>
        </p:spPr>
        <p:txBody>
          <a:bodyPr wrap="square" anchor="ctr">
            <a:spAutoFit/>
          </a:bodyPr>
          <a:lstStyle/>
          <a:p>
            <a:pPr algn="just"/>
            <a:r>
              <a:rPr lang="el-GR" b="1" dirty="0"/>
              <a:t>Ο υπολογισμός του ρεύματος δρομέα υπολογίζεται εύκολα με εφαρμογή του </a:t>
            </a:r>
            <a:r>
              <a:rPr lang="el-GR" dirty="0">
                <a:solidFill>
                  <a:schemeClr val="accent2"/>
                </a:solidFill>
              </a:rPr>
              <a:t>θεωρήματος </a:t>
            </a:r>
            <a:r>
              <a:rPr lang="en-US" dirty="0">
                <a:solidFill>
                  <a:schemeClr val="accent2"/>
                </a:solidFill>
              </a:rPr>
              <a:t>Thevenin</a:t>
            </a:r>
            <a:r>
              <a:rPr lang="el-GR" b="0" dirty="0"/>
              <a:t>. </a:t>
            </a:r>
            <a:r>
              <a:rPr lang="el-GR" b="1" dirty="0"/>
              <a:t>Το θεώρημα </a:t>
            </a:r>
            <a:r>
              <a:rPr lang="en-US" b="1" dirty="0"/>
              <a:t>Thevenin</a:t>
            </a:r>
            <a:r>
              <a:rPr lang="el-GR" b="1" dirty="0"/>
              <a:t>  χρησιμοποιείται στην ανάλυση σύνθετων ηλεκτρικών κυκλωμάτων, όταν πρέπει να υπολογιστεί η τάση μεταξύ δυο ακροδεκτών του κυκλώματος. Εδώ, θεωρείται το ισοδύναμο κύκλωμα του κινητήρα ανηγμένο στο στάτη και πρέπει να βρεθεί η τάση μεταξύ των ακροδεκτών του τυλίγματος του δρομέα.</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7772400" cy="1470025"/>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04800" y="1524000"/>
            <a:ext cx="8686800" cy="5105400"/>
          </a:xfrm>
        </p:spPr>
        <p:txBody>
          <a:bodyPr>
            <a:normAutofit/>
          </a:bodyPr>
          <a:lstStyle/>
          <a:p>
            <a:r>
              <a:rPr lang="el-GR" sz="1600" b="1" u="sng" dirty="0" smtClean="0">
                <a:solidFill>
                  <a:schemeClr val="tx1"/>
                </a:solidFill>
              </a:rPr>
              <a:t>Θεώρημα </a:t>
            </a:r>
            <a:r>
              <a:rPr lang="en-US" sz="1600" b="1" u="sng" dirty="0" smtClean="0">
                <a:solidFill>
                  <a:schemeClr val="tx1"/>
                </a:solidFill>
              </a:rPr>
              <a:t>Thevenin</a:t>
            </a:r>
            <a:r>
              <a:rPr lang="el-GR" sz="1600" b="1" u="sng" dirty="0" smtClean="0">
                <a:solidFill>
                  <a:schemeClr val="tx1"/>
                </a:solidFill>
              </a:rPr>
              <a:t>  </a:t>
            </a:r>
          </a:p>
          <a:p>
            <a:endParaRPr lang="el-GR" sz="1600" b="1" u="sng" dirty="0">
              <a:solidFill>
                <a:schemeClr val="tx1"/>
              </a:solidFill>
            </a:endParaRPr>
          </a:p>
        </p:txBody>
      </p:sp>
      <p:sp>
        <p:nvSpPr>
          <p:cNvPr id="4" name="Rectangle 23"/>
          <p:cNvSpPr>
            <a:spLocks noChangeArrowheads="1"/>
          </p:cNvSpPr>
          <p:nvPr/>
        </p:nvSpPr>
        <p:spPr bwMode="auto">
          <a:xfrm>
            <a:off x="304800" y="1861319"/>
            <a:ext cx="8458200" cy="2308324"/>
          </a:xfrm>
          <a:prstGeom prst="rect">
            <a:avLst/>
          </a:prstGeom>
          <a:solidFill>
            <a:srgbClr val="FFFFCC"/>
          </a:solidFill>
          <a:ln w="9525">
            <a:noFill/>
            <a:miter lim="800000"/>
            <a:headEnd/>
            <a:tailEnd/>
          </a:ln>
        </p:spPr>
        <p:txBody>
          <a:bodyPr wrap="square" anchor="ctr">
            <a:spAutoFit/>
          </a:bodyPr>
          <a:lstStyle/>
          <a:p>
            <a:pPr algn="just"/>
            <a:r>
              <a:rPr lang="el-GR" b="0" dirty="0"/>
              <a:t>«Ένα γραμμικό κύκλωμα </a:t>
            </a:r>
            <a:r>
              <a:rPr lang="el-GR" dirty="0"/>
              <a:t>δυο ακροδεκτών </a:t>
            </a:r>
            <a:r>
              <a:rPr lang="en-US" dirty="0"/>
              <a:t>a–b</a:t>
            </a:r>
            <a:r>
              <a:rPr lang="en-US" b="0" dirty="0"/>
              <a:t> </a:t>
            </a:r>
            <a:r>
              <a:rPr lang="el-GR" b="0" dirty="0"/>
              <a:t>μπορεί να αντικατασταθεί από ένα ισοδύναμο κύκλωμα, που αποτελείται από μια </a:t>
            </a:r>
            <a:r>
              <a:rPr lang="el-GR" dirty="0"/>
              <a:t>πηγή τάσης </a:t>
            </a:r>
            <a:r>
              <a:rPr lang="en-US" dirty="0"/>
              <a:t>V</a:t>
            </a:r>
            <a:r>
              <a:rPr lang="en-US" baseline="-25000" dirty="0"/>
              <a:t>TH</a:t>
            </a:r>
            <a:r>
              <a:rPr lang="en-US" b="0" dirty="0"/>
              <a:t> </a:t>
            </a:r>
            <a:r>
              <a:rPr lang="el-GR" b="0" dirty="0"/>
              <a:t>σε σειρά με </a:t>
            </a:r>
            <a:r>
              <a:rPr lang="el-GR" dirty="0"/>
              <a:t>μια αντίσταση Ζ</a:t>
            </a:r>
            <a:r>
              <a:rPr lang="en-US" baseline="-25000" dirty="0"/>
              <a:t>TH</a:t>
            </a:r>
            <a:r>
              <a:rPr lang="el-GR" b="0" dirty="0"/>
              <a:t> . Η </a:t>
            </a:r>
            <a:r>
              <a:rPr lang="en-US" b="0" dirty="0"/>
              <a:t>V</a:t>
            </a:r>
            <a:r>
              <a:rPr lang="en-US" b="0" baseline="-25000" dirty="0"/>
              <a:t>TH</a:t>
            </a:r>
            <a:r>
              <a:rPr lang="en-US" b="0" dirty="0"/>
              <a:t> </a:t>
            </a:r>
            <a:r>
              <a:rPr lang="el-GR" b="0" dirty="0"/>
              <a:t>και η Ζ</a:t>
            </a:r>
            <a:r>
              <a:rPr lang="en-US" b="0" baseline="-25000" dirty="0"/>
              <a:t>TH</a:t>
            </a:r>
            <a:r>
              <a:rPr lang="el-GR" baseline="-25000" dirty="0"/>
              <a:t> </a:t>
            </a:r>
            <a:r>
              <a:rPr lang="el-GR" b="0" dirty="0"/>
              <a:t>ονομάζονται τάση και αντίσταση </a:t>
            </a:r>
            <a:r>
              <a:rPr lang="en-US" b="0" dirty="0"/>
              <a:t>Thevenin</a:t>
            </a:r>
            <a:r>
              <a:rPr lang="el-GR" b="0" dirty="0"/>
              <a:t> αντίστοιχα»</a:t>
            </a:r>
          </a:p>
          <a:p>
            <a:pPr algn="just">
              <a:buFontTx/>
              <a:buChar char="•"/>
            </a:pPr>
            <a:r>
              <a:rPr lang="el-GR" b="0" dirty="0"/>
              <a:t>  Η </a:t>
            </a:r>
            <a:r>
              <a:rPr lang="el-GR" dirty="0"/>
              <a:t>τάση </a:t>
            </a:r>
            <a:r>
              <a:rPr lang="en-US" dirty="0"/>
              <a:t>V</a:t>
            </a:r>
            <a:r>
              <a:rPr lang="en-US" baseline="-25000" dirty="0"/>
              <a:t>TH</a:t>
            </a:r>
            <a:r>
              <a:rPr lang="en-US" b="0" dirty="0"/>
              <a:t> </a:t>
            </a:r>
            <a:r>
              <a:rPr lang="el-GR" b="0" dirty="0"/>
              <a:t>είναι η τάση μεταξύ των ακροδεκτών </a:t>
            </a:r>
            <a:r>
              <a:rPr lang="en-US" b="0" dirty="0"/>
              <a:t>a–b</a:t>
            </a:r>
            <a:r>
              <a:rPr lang="el-GR" b="0" dirty="0"/>
              <a:t>, όταν δε συνδέεται φορτίο στους ακροδέκτες.</a:t>
            </a:r>
          </a:p>
          <a:p>
            <a:pPr algn="just">
              <a:buFontTx/>
              <a:buChar char="•"/>
            </a:pPr>
            <a:r>
              <a:rPr lang="el-GR" b="0" dirty="0"/>
              <a:t>  Η </a:t>
            </a:r>
            <a:r>
              <a:rPr lang="el-GR" dirty="0"/>
              <a:t>αντίσταση Ζ</a:t>
            </a:r>
            <a:r>
              <a:rPr lang="en-US" baseline="-25000" dirty="0"/>
              <a:t>TH</a:t>
            </a:r>
            <a:r>
              <a:rPr lang="el-GR" b="0" dirty="0"/>
              <a:t> είναι η αντίσταση του κυκλώματος ως προς τους ακροδέκτες </a:t>
            </a:r>
            <a:r>
              <a:rPr lang="en-US" b="0" dirty="0"/>
              <a:t>a–b</a:t>
            </a:r>
            <a:r>
              <a:rPr lang="el-GR" b="0" dirty="0"/>
              <a:t>, όταν οι </a:t>
            </a:r>
            <a:r>
              <a:rPr lang="el-GR" b="0" dirty="0" smtClean="0"/>
              <a:t>πηγές</a:t>
            </a:r>
            <a:r>
              <a:rPr lang="el-GR" dirty="0" smtClean="0"/>
              <a:t> τάσης του κυκλώματος βραχυκυκλωθούν.</a:t>
            </a:r>
            <a:endParaRPr lang="el-GR" b="0" dirty="0"/>
          </a:p>
          <a:p>
            <a:pPr algn="just"/>
            <a:r>
              <a:rPr lang="el-GR" b="0" dirty="0"/>
              <a:t>   </a:t>
            </a:r>
            <a:endParaRPr lang="en-US" b="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761999"/>
          </a:xfrm>
        </p:spPr>
        <p:txBody>
          <a:bodyPr>
            <a:no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152400" y="1295400"/>
            <a:ext cx="8763000" cy="5257800"/>
          </a:xfrm>
        </p:spPr>
        <p:txBody>
          <a:bodyPr>
            <a:normAutofit/>
          </a:bodyPr>
          <a:lstStyle/>
          <a:p>
            <a:r>
              <a:rPr lang="el-GR" sz="1600" b="1" u="sng" dirty="0" smtClean="0">
                <a:solidFill>
                  <a:schemeClr val="tx1"/>
                </a:solidFill>
              </a:rPr>
              <a:t>Θεώρημα </a:t>
            </a:r>
            <a:r>
              <a:rPr lang="en-US" sz="1600" b="1" u="sng" dirty="0" smtClean="0">
                <a:solidFill>
                  <a:schemeClr val="tx1"/>
                </a:solidFill>
              </a:rPr>
              <a:t>Thevenin</a:t>
            </a:r>
            <a:r>
              <a:rPr lang="el-GR" sz="1600" b="1" u="sng" dirty="0" smtClean="0">
                <a:solidFill>
                  <a:schemeClr val="tx1"/>
                </a:solidFill>
              </a:rPr>
              <a:t>  </a:t>
            </a:r>
          </a:p>
          <a:p>
            <a:endParaRPr lang="en-US" sz="1600" dirty="0"/>
          </a:p>
        </p:txBody>
      </p:sp>
      <p:sp>
        <p:nvSpPr>
          <p:cNvPr id="4" name="Rectangle 6"/>
          <p:cNvSpPr>
            <a:spLocks noChangeArrowheads="1"/>
          </p:cNvSpPr>
          <p:nvPr/>
        </p:nvSpPr>
        <p:spPr bwMode="auto">
          <a:xfrm>
            <a:off x="228600" y="1673181"/>
            <a:ext cx="8413750" cy="1200329"/>
          </a:xfrm>
          <a:prstGeom prst="rect">
            <a:avLst/>
          </a:prstGeom>
          <a:noFill/>
          <a:ln w="9525">
            <a:noFill/>
            <a:miter lim="800000"/>
            <a:headEnd/>
            <a:tailEnd/>
          </a:ln>
        </p:spPr>
        <p:txBody>
          <a:bodyPr wrap="square" anchor="ctr">
            <a:spAutoFit/>
          </a:bodyPr>
          <a:lstStyle/>
          <a:p>
            <a:pPr algn="just"/>
            <a:r>
              <a:rPr lang="el-GR" b="0" dirty="0"/>
              <a:t>Για τον υπολογισμό της </a:t>
            </a:r>
            <a:r>
              <a:rPr lang="el-GR" dirty="0"/>
              <a:t>τάσης </a:t>
            </a:r>
            <a:r>
              <a:rPr lang="en-US" dirty="0"/>
              <a:t>V</a:t>
            </a:r>
            <a:r>
              <a:rPr lang="en-US" baseline="-25000" dirty="0"/>
              <a:t>TH</a:t>
            </a:r>
            <a:r>
              <a:rPr lang="el-GR" b="0" dirty="0"/>
              <a:t>  και της </a:t>
            </a:r>
            <a:r>
              <a:rPr lang="el-GR" dirty="0"/>
              <a:t>ισοδύναμης σύνθετης αντίστασης </a:t>
            </a:r>
            <a:r>
              <a:rPr lang="en-US" dirty="0"/>
              <a:t>Z</a:t>
            </a:r>
            <a:r>
              <a:rPr lang="en-US" baseline="-25000" dirty="0"/>
              <a:t>TH</a:t>
            </a:r>
            <a:r>
              <a:rPr lang="el-GR" b="0" dirty="0"/>
              <a:t>, απομακρύνεται ο κλάδος της σύνθετης αντίστασης του τυλίγματος του δρομέα από το ισοδύναμο κύκλωμα και εφαρμόζεται το θεώρημα </a:t>
            </a:r>
            <a:r>
              <a:rPr lang="en-US" b="0" dirty="0"/>
              <a:t>Thevenin </a:t>
            </a:r>
            <a:r>
              <a:rPr lang="el-GR" b="0" dirty="0"/>
              <a:t>ως προς τους ακροδέκτες </a:t>
            </a:r>
            <a:r>
              <a:rPr lang="en-US" b="0" dirty="0"/>
              <a:t>a-b</a:t>
            </a:r>
            <a:endParaRPr lang="en-US" dirty="0"/>
          </a:p>
        </p:txBody>
      </p:sp>
      <p:sp>
        <p:nvSpPr>
          <p:cNvPr id="5" name="Rectangle 40"/>
          <p:cNvSpPr>
            <a:spLocks noChangeArrowheads="1"/>
          </p:cNvSpPr>
          <p:nvPr/>
        </p:nvSpPr>
        <p:spPr bwMode="auto">
          <a:xfrm>
            <a:off x="304800" y="2895600"/>
            <a:ext cx="3575050" cy="320675"/>
          </a:xfrm>
          <a:prstGeom prst="rect">
            <a:avLst/>
          </a:prstGeom>
          <a:noFill/>
          <a:ln w="9525">
            <a:noFill/>
            <a:miter lim="800000"/>
            <a:headEnd/>
            <a:tailEnd/>
          </a:ln>
        </p:spPr>
        <p:txBody>
          <a:bodyPr wrap="none">
            <a:spAutoFit/>
          </a:bodyPr>
          <a:lstStyle/>
          <a:p>
            <a:r>
              <a:rPr lang="el-GR" sz="1500" u="sng" dirty="0">
                <a:solidFill>
                  <a:srgbClr val="A50021"/>
                </a:solidFill>
              </a:rPr>
              <a:t>Υπολογισμό της τάσης </a:t>
            </a:r>
            <a:r>
              <a:rPr lang="en-US" sz="1500" u="sng" dirty="0">
                <a:solidFill>
                  <a:srgbClr val="A50021"/>
                </a:solidFill>
              </a:rPr>
              <a:t>Thevenin , V</a:t>
            </a:r>
            <a:r>
              <a:rPr lang="en-US" sz="1500" u="sng" baseline="-25000" dirty="0">
                <a:solidFill>
                  <a:srgbClr val="A50021"/>
                </a:solidFill>
              </a:rPr>
              <a:t>TH</a:t>
            </a:r>
            <a:endParaRPr lang="el-GR" sz="1500" u="sng" baseline="-25000" dirty="0">
              <a:solidFill>
                <a:srgbClr val="A50021"/>
              </a:solidFill>
            </a:endParaRPr>
          </a:p>
        </p:txBody>
      </p:sp>
      <p:graphicFrame>
        <p:nvGraphicFramePr>
          <p:cNvPr id="36866" name="Object 9"/>
          <p:cNvGraphicFramePr>
            <a:graphicFrameLocks noChangeAspect="1"/>
          </p:cNvGraphicFramePr>
          <p:nvPr/>
        </p:nvGraphicFramePr>
        <p:xfrm>
          <a:off x="457200" y="3352800"/>
          <a:ext cx="3463925" cy="1838325"/>
        </p:xfrm>
        <a:graphic>
          <a:graphicData uri="http://schemas.openxmlformats.org/presentationml/2006/ole">
            <p:oleObj spid="_x0000_s36866" name="Visio" r:id="rId3" imgW="2742661" imgH="1455636" progId="Visio.Drawing.11">
              <p:embed/>
            </p:oleObj>
          </a:graphicData>
        </a:graphic>
      </p:graphicFrame>
      <p:graphicFrame>
        <p:nvGraphicFramePr>
          <p:cNvPr id="36867" name="Object 3"/>
          <p:cNvGraphicFramePr>
            <a:graphicFrameLocks noChangeAspect="1"/>
          </p:cNvGraphicFramePr>
          <p:nvPr/>
        </p:nvGraphicFramePr>
        <p:xfrm>
          <a:off x="3886200" y="3124200"/>
          <a:ext cx="5029200" cy="1143000"/>
        </p:xfrm>
        <a:graphic>
          <a:graphicData uri="http://schemas.openxmlformats.org/presentationml/2006/ole">
            <p:oleObj spid="_x0000_s36867" name="Equation" r:id="rId4" imgW="3149280" imgH="431640" progId="Equation.DSMT4">
              <p:embed/>
            </p:oleObj>
          </a:graphicData>
        </a:graphic>
      </p:graphicFrame>
      <p:graphicFrame>
        <p:nvGraphicFramePr>
          <p:cNvPr id="36868" name="Object 4"/>
          <p:cNvGraphicFramePr>
            <a:graphicFrameLocks noChangeAspect="1"/>
          </p:cNvGraphicFramePr>
          <p:nvPr/>
        </p:nvGraphicFramePr>
        <p:xfrm>
          <a:off x="4419600" y="4572000"/>
          <a:ext cx="2590800" cy="838200"/>
        </p:xfrm>
        <a:graphic>
          <a:graphicData uri="http://schemas.openxmlformats.org/presentationml/2006/ole">
            <p:oleObj spid="_x0000_s36868" name="Equation" r:id="rId5" imgW="914400" imgH="228600" progId="Equation.DSMT4">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0667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371600"/>
            <a:ext cx="8686800" cy="5334000"/>
          </a:xfrm>
        </p:spPr>
        <p:txBody>
          <a:bodyPr/>
          <a:lstStyle/>
          <a:p>
            <a:r>
              <a:rPr lang="el-GR" sz="1800" u="sng" dirty="0" smtClean="0">
                <a:solidFill>
                  <a:srgbClr val="A50021"/>
                </a:solidFill>
              </a:rPr>
              <a:t>Υπολογισμός της σύνθετης αντίστασης </a:t>
            </a:r>
            <a:r>
              <a:rPr lang="en-US" sz="1800" u="sng" dirty="0" smtClean="0">
                <a:solidFill>
                  <a:srgbClr val="A50021"/>
                </a:solidFill>
              </a:rPr>
              <a:t>Thevenin , </a:t>
            </a:r>
            <a:r>
              <a:rPr lang="el-GR" sz="1800" u="sng" dirty="0" smtClean="0">
                <a:solidFill>
                  <a:srgbClr val="A50021"/>
                </a:solidFill>
              </a:rPr>
              <a:t>Ζ</a:t>
            </a:r>
            <a:r>
              <a:rPr lang="en-US" sz="1800" u="sng" baseline="-25000" dirty="0" smtClean="0">
                <a:solidFill>
                  <a:srgbClr val="A50021"/>
                </a:solidFill>
              </a:rPr>
              <a:t>TH</a:t>
            </a:r>
            <a:endParaRPr lang="el-GR" sz="1800" u="sng" baseline="-25000" dirty="0" smtClean="0">
              <a:solidFill>
                <a:srgbClr val="A50021"/>
              </a:solidFill>
            </a:endParaRPr>
          </a:p>
          <a:p>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457200" y="2057400"/>
            <a:ext cx="3848100" cy="1800225"/>
          </a:xfrm>
          <a:prstGeom prst="rect">
            <a:avLst/>
          </a:prstGeom>
          <a:noFill/>
          <a:ln w="9525">
            <a:noFill/>
            <a:miter lim="800000"/>
            <a:headEnd/>
            <a:tailEnd/>
          </a:ln>
        </p:spPr>
      </p:pic>
      <p:graphicFrame>
        <p:nvGraphicFramePr>
          <p:cNvPr id="37891" name="Object 3"/>
          <p:cNvGraphicFramePr>
            <a:graphicFrameLocks noChangeAspect="1"/>
          </p:cNvGraphicFramePr>
          <p:nvPr/>
        </p:nvGraphicFramePr>
        <p:xfrm>
          <a:off x="3657600" y="2133600"/>
          <a:ext cx="4572000" cy="762000"/>
        </p:xfrm>
        <a:graphic>
          <a:graphicData uri="http://schemas.openxmlformats.org/presentationml/2006/ole">
            <p:oleObj spid="_x0000_s37891" name="Equation" r:id="rId4" imgW="3377880" imgH="431640" progId="Equation.DSMT4">
              <p:embed/>
            </p:oleObj>
          </a:graphicData>
        </a:graphic>
      </p:graphicFrame>
      <p:graphicFrame>
        <p:nvGraphicFramePr>
          <p:cNvPr id="37892" name="Object 4"/>
          <p:cNvGraphicFramePr>
            <a:graphicFrameLocks noChangeAspect="1"/>
          </p:cNvGraphicFramePr>
          <p:nvPr/>
        </p:nvGraphicFramePr>
        <p:xfrm>
          <a:off x="3886200" y="3581400"/>
          <a:ext cx="2209800" cy="914400"/>
        </p:xfrm>
        <a:graphic>
          <a:graphicData uri="http://schemas.openxmlformats.org/presentationml/2006/ole">
            <p:oleObj spid="_x0000_s37892" name="Equation" r:id="rId5" imgW="977760" imgH="457200" progId="Equation.DSMT4">
              <p:embed/>
            </p:oleObj>
          </a:graphicData>
        </a:graphic>
      </p:graphicFrame>
      <p:graphicFrame>
        <p:nvGraphicFramePr>
          <p:cNvPr id="37893" name="Object 5"/>
          <p:cNvGraphicFramePr>
            <a:graphicFrameLocks noChangeAspect="1"/>
          </p:cNvGraphicFramePr>
          <p:nvPr/>
        </p:nvGraphicFramePr>
        <p:xfrm>
          <a:off x="6400800" y="3581400"/>
          <a:ext cx="2362200" cy="990600"/>
        </p:xfrm>
        <a:graphic>
          <a:graphicData uri="http://schemas.openxmlformats.org/presentationml/2006/ole">
            <p:oleObj spid="_x0000_s37893" name="Equation" r:id="rId6" imgW="1473120" imgH="457200" progId="Equation.DSMT4">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no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04800" y="1295400"/>
            <a:ext cx="8534400" cy="5410200"/>
          </a:xfrm>
        </p:spPr>
        <p:txBody>
          <a:bodyPr/>
          <a:lstStyle/>
          <a:p>
            <a:r>
              <a:rPr lang="el-GR" sz="1800" b="1" u="sng" dirty="0" smtClean="0">
                <a:solidFill>
                  <a:schemeClr val="tx1"/>
                </a:solidFill>
              </a:rPr>
              <a:t>Ισοδύναμο κατά </a:t>
            </a:r>
            <a:r>
              <a:rPr lang="en-US" sz="1800" b="1" u="sng" dirty="0" smtClean="0">
                <a:solidFill>
                  <a:schemeClr val="tx1"/>
                </a:solidFill>
              </a:rPr>
              <a:t>Thevenin </a:t>
            </a:r>
            <a:r>
              <a:rPr lang="el-GR" sz="1800" b="1" u="sng" dirty="0" smtClean="0">
                <a:solidFill>
                  <a:schemeClr val="tx1"/>
                </a:solidFill>
              </a:rPr>
              <a:t>του απλοποιημένου 1Φ ισοδύναμου κυκλώματος του 3Φ ασύγχρονου κινητήρα</a:t>
            </a:r>
            <a:endParaRPr lang="en-US" sz="1800" b="1" u="sng" dirty="0" smtClean="0">
              <a:solidFill>
                <a:schemeClr val="tx1"/>
              </a:solidFill>
            </a:endParaRPr>
          </a:p>
          <a:p>
            <a:endParaRPr lang="en-US" dirty="0"/>
          </a:p>
        </p:txBody>
      </p:sp>
      <p:sp>
        <p:nvSpPr>
          <p:cNvPr id="4" name="Rectangle 22"/>
          <p:cNvSpPr>
            <a:spLocks noChangeArrowheads="1"/>
          </p:cNvSpPr>
          <p:nvPr/>
        </p:nvSpPr>
        <p:spPr bwMode="auto">
          <a:xfrm>
            <a:off x="304800" y="1958245"/>
            <a:ext cx="6553200" cy="646331"/>
          </a:xfrm>
          <a:prstGeom prst="rect">
            <a:avLst/>
          </a:prstGeom>
          <a:noFill/>
          <a:ln w="9525">
            <a:noFill/>
            <a:miter lim="800000"/>
            <a:headEnd/>
            <a:tailEnd/>
          </a:ln>
        </p:spPr>
        <p:txBody>
          <a:bodyPr wrap="square" anchor="ctr">
            <a:spAutoFit/>
          </a:bodyPr>
          <a:lstStyle/>
          <a:p>
            <a:pPr algn="just"/>
            <a:r>
              <a:rPr lang="el-GR" u="sng" dirty="0">
                <a:solidFill>
                  <a:schemeClr val="accent2"/>
                </a:solidFill>
              </a:rPr>
              <a:t>Υπολογισμός του ρεύματος δρομέα με βάση το Ισοδύναμο κατά </a:t>
            </a:r>
            <a:r>
              <a:rPr lang="en-US" u="sng" dirty="0">
                <a:solidFill>
                  <a:schemeClr val="accent2"/>
                </a:solidFill>
              </a:rPr>
              <a:t>Thevenin</a:t>
            </a:r>
            <a:r>
              <a:rPr lang="en-US" dirty="0">
                <a:solidFill>
                  <a:schemeClr val="accent2"/>
                </a:solidFill>
              </a:rPr>
              <a:t> </a:t>
            </a:r>
          </a:p>
        </p:txBody>
      </p:sp>
      <p:pic>
        <p:nvPicPr>
          <p:cNvPr id="38914" name="Picture 2"/>
          <p:cNvPicPr>
            <a:picLocks noChangeAspect="1" noChangeArrowheads="1"/>
          </p:cNvPicPr>
          <p:nvPr/>
        </p:nvPicPr>
        <p:blipFill>
          <a:blip r:embed="rId3" cstate="print"/>
          <a:srcRect/>
          <a:stretch>
            <a:fillRect/>
          </a:stretch>
        </p:blipFill>
        <p:spPr bwMode="auto">
          <a:xfrm>
            <a:off x="304800" y="2819400"/>
            <a:ext cx="3952875" cy="1628775"/>
          </a:xfrm>
          <a:prstGeom prst="rect">
            <a:avLst/>
          </a:prstGeom>
          <a:noFill/>
          <a:ln w="9525">
            <a:noFill/>
            <a:miter lim="800000"/>
            <a:headEnd/>
            <a:tailEnd/>
          </a:ln>
        </p:spPr>
      </p:pic>
      <p:sp>
        <p:nvSpPr>
          <p:cNvPr id="38916" name="Rectangle 4"/>
          <p:cNvSpPr>
            <a:spLocks noChangeArrowheads="1"/>
          </p:cNvSpPr>
          <p:nvPr/>
        </p:nvSpPr>
        <p:spPr bwMode="auto">
          <a:xfrm>
            <a:off x="4267200" y="2810962"/>
            <a:ext cx="29718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Σύμφωνα με το κύκλωμα του σχήματος, για τη συνιστώσα φορτίου Ι2 του ρεύματος του στ</a:t>
            </a:r>
            <a:r>
              <a:rPr lang="el-GR" sz="1100" dirty="0" smtClean="0">
                <a:latin typeface="Arial" pitchFamily="34" charset="0"/>
                <a:ea typeface="Times New Roman" pitchFamily="18" charset="0"/>
                <a:cs typeface="Arial" pitchFamily="34" charset="0"/>
              </a:rPr>
              <a:t>άτη θα ισχύει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8915" name="Object 3"/>
          <p:cNvGraphicFramePr>
            <a:graphicFrameLocks noChangeAspect="1"/>
          </p:cNvGraphicFramePr>
          <p:nvPr/>
        </p:nvGraphicFramePr>
        <p:xfrm>
          <a:off x="2743200" y="5105400"/>
          <a:ext cx="168275" cy="198438"/>
        </p:xfrm>
        <a:graphic>
          <a:graphicData uri="http://schemas.openxmlformats.org/presentationml/2006/ole">
            <p:oleObj spid="_x0000_s38915" name="Equation" r:id="rId4" imgW="164957" imgH="203024" progId="Equation.DSMT4">
              <p:embed/>
            </p:oleObj>
          </a:graphicData>
        </a:graphic>
      </p:graphicFrame>
      <p:graphicFrame>
        <p:nvGraphicFramePr>
          <p:cNvPr id="38918" name="Object 6"/>
          <p:cNvGraphicFramePr>
            <a:graphicFrameLocks noChangeAspect="1"/>
          </p:cNvGraphicFramePr>
          <p:nvPr/>
        </p:nvGraphicFramePr>
        <p:xfrm>
          <a:off x="4495800" y="3505200"/>
          <a:ext cx="3200400" cy="1219200"/>
        </p:xfrm>
        <a:graphic>
          <a:graphicData uri="http://schemas.openxmlformats.org/presentationml/2006/ole">
            <p:oleObj spid="_x0000_s38918" name="Equation" r:id="rId5" imgW="2412720" imgH="622080" progId="Equation.DSMT4">
              <p:embed/>
            </p:oleObj>
          </a:graphicData>
        </a:graphic>
      </p:graphicFrame>
      <p:sp>
        <p:nvSpPr>
          <p:cNvPr id="38919" name="Rectangle 7"/>
          <p:cNvSpPr>
            <a:spLocks noChangeArrowheads="1"/>
          </p:cNvSpPr>
          <p:nvPr/>
        </p:nvSpPr>
        <p:spPr bwMode="auto">
          <a:xfrm>
            <a:off x="1295400" y="5050795"/>
            <a:ext cx="2362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  για το μέτρο του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8920" name="Object 8"/>
          <p:cNvGraphicFramePr>
            <a:graphicFrameLocks noChangeAspect="1"/>
          </p:cNvGraphicFramePr>
          <p:nvPr/>
        </p:nvGraphicFramePr>
        <p:xfrm>
          <a:off x="3733800" y="4953000"/>
          <a:ext cx="3733800" cy="1447800"/>
        </p:xfrm>
        <a:graphic>
          <a:graphicData uri="http://schemas.openxmlformats.org/presentationml/2006/ole">
            <p:oleObj spid="_x0000_s38920" name="Equation" r:id="rId6" imgW="2082600" imgH="69840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0667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81000" y="1676400"/>
            <a:ext cx="8229600" cy="4953000"/>
          </a:xfrm>
        </p:spPr>
        <p:txBody>
          <a:bodyPr>
            <a:normAutofit fontScale="92500" lnSpcReduction="20000"/>
          </a:bodyPr>
          <a:lstStyle/>
          <a:p>
            <a:r>
              <a:rPr lang="el-GR" sz="2800" b="1" u="sng" dirty="0" smtClean="0">
                <a:solidFill>
                  <a:srgbClr val="FF0000"/>
                </a:solidFill>
              </a:rPr>
              <a:t>Δρομέας  </a:t>
            </a:r>
            <a:r>
              <a:rPr lang="el-GR" sz="2800" b="1" u="sng" dirty="0" err="1" smtClean="0">
                <a:solidFill>
                  <a:srgbClr val="FF0000"/>
                </a:solidFill>
              </a:rPr>
              <a:t>ανοιχτοκυκλωμένος</a:t>
            </a:r>
            <a:r>
              <a:rPr lang="el-GR" sz="2800" b="1" u="sng" dirty="0" smtClean="0">
                <a:solidFill>
                  <a:srgbClr val="FF0000"/>
                </a:solidFill>
              </a:rPr>
              <a:t>  </a:t>
            </a:r>
          </a:p>
          <a:p>
            <a:r>
              <a:rPr lang="el-GR" sz="1900" b="1" dirty="0" smtClean="0">
                <a:solidFill>
                  <a:schemeClr val="tx1"/>
                </a:solidFill>
              </a:rPr>
              <a:t>Τα ρεύματα των τυλιγμάτων του στάτη αποτελούν ταυτόχρονα και τα ρεύματα διέγερσης του κινητήρα και είναι υπεύθυνα για την εγκατάσταση της απαιτούμενης μαγνητικής ροής στο διάκενο της μηχανής. </a:t>
            </a:r>
          </a:p>
          <a:p>
            <a:r>
              <a:rPr lang="el-GR" sz="2300" b="1" u="sng" dirty="0" smtClean="0">
                <a:solidFill>
                  <a:srgbClr val="FF0000"/>
                </a:solidFill>
              </a:rPr>
              <a:t>Δρομέας βραχυκυκλωμένος  </a:t>
            </a:r>
          </a:p>
          <a:p>
            <a:r>
              <a:rPr lang="el-GR" sz="2300" b="1" dirty="0" smtClean="0">
                <a:solidFill>
                  <a:schemeClr val="tx1"/>
                </a:solidFill>
              </a:rPr>
              <a:t>Λόγω των επαγόμενων  Η.Ε.Δ. θα κυκλοφορήσουν ρεύματα στο δρομέα, της ίδια συχνότητας με τη συχνότητα των τάσεων τροφοδοσίας των τυλιγμάτων του στάτη. Τα ρεύματα αυτά στο δρομέα, θα δημιουργήσουν και αυτά με τη σειρά τους ένα </a:t>
            </a:r>
            <a:r>
              <a:rPr lang="el-GR" sz="2300" b="1" dirty="0" smtClean="0">
                <a:solidFill>
                  <a:schemeClr val="accent2"/>
                </a:solidFill>
              </a:rPr>
              <a:t>στρεφόμενο μαγνητικό πεδίο στο δρομέα</a:t>
            </a:r>
            <a:r>
              <a:rPr lang="el-GR" sz="2300" b="1" dirty="0" smtClean="0"/>
              <a:t>, </a:t>
            </a:r>
            <a:r>
              <a:rPr lang="el-GR" sz="2300" b="1" dirty="0" smtClean="0">
                <a:solidFill>
                  <a:schemeClr val="tx1"/>
                </a:solidFill>
              </a:rPr>
              <a:t>στρεφόμενο επίσης με τη </a:t>
            </a:r>
            <a:r>
              <a:rPr lang="el-GR" sz="2300" b="1" dirty="0" smtClean="0">
                <a:solidFill>
                  <a:schemeClr val="accent2"/>
                </a:solidFill>
              </a:rPr>
              <a:t>σύγχρονη ταχύτητα</a:t>
            </a:r>
            <a:r>
              <a:rPr lang="el-GR" sz="2300" b="1" dirty="0" smtClean="0"/>
              <a:t> </a:t>
            </a:r>
            <a:r>
              <a:rPr lang="el-GR" sz="2300" b="1" dirty="0" smtClean="0">
                <a:solidFill>
                  <a:schemeClr val="tx1"/>
                </a:solidFill>
              </a:rPr>
              <a:t>και με την ίδια φορά περιστροφής με το αντίστοιχο στρεφόμενο μαγνητικό πεδίο του τυλίγματος του στάτη  </a:t>
            </a:r>
          </a:p>
          <a:p>
            <a:endParaRPr lang="el-GR" sz="2300" b="1" dirty="0" smtClean="0">
              <a:solidFill>
                <a:schemeClr val="tx1"/>
              </a:solidFill>
            </a:endParaRPr>
          </a:p>
          <a:p>
            <a:r>
              <a:rPr lang="el-GR" sz="2300" b="1" dirty="0" smtClean="0">
                <a:solidFill>
                  <a:schemeClr val="tx1"/>
                </a:solidFill>
              </a:rPr>
              <a:t>Η αλληλεπίδραση των δύο μαγνητικών πεδίων στάτη και δρομέα ή του συνιστάμενου μαγνητικού πεδίου με το μαγνητικό πεδίο του δρομέα, δημιουργούν κινούσα ροπή στην κατεύθυνση της φοράς περιστροφής του μαγνητικού πεδίου του στάτη</a:t>
            </a:r>
            <a:r>
              <a:rPr lang="el-GR" sz="2300" dirty="0" smtClean="0"/>
              <a:t>. </a:t>
            </a:r>
            <a:endParaRPr lang="en-US" sz="2300" dirty="0" smtClean="0"/>
          </a:p>
          <a:p>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914400"/>
          </a:xfrm>
        </p:spPr>
        <p:txBody>
          <a:bodyPr>
            <a:no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457200" y="1295400"/>
            <a:ext cx="8534400" cy="5410200"/>
          </a:xfrm>
        </p:spPr>
        <p:txBody>
          <a:bodyPr/>
          <a:lstStyle/>
          <a:p>
            <a:r>
              <a:rPr lang="el-GR" sz="1600" b="1" dirty="0" smtClean="0">
                <a:solidFill>
                  <a:srgbClr val="FF0000"/>
                </a:solidFill>
              </a:rPr>
              <a:t>Η</a:t>
            </a:r>
            <a:r>
              <a:rPr lang="en-US" sz="1600" b="1" dirty="0" smtClean="0">
                <a:solidFill>
                  <a:srgbClr val="FF0000"/>
                </a:solidFill>
              </a:rPr>
              <a:t> εξίσωση της εσωτερικής παραγόμενης ροπής, </a:t>
            </a:r>
            <a:r>
              <a:rPr lang="el-GR" sz="1600" b="1" dirty="0" smtClean="0">
                <a:solidFill>
                  <a:srgbClr val="FF0000"/>
                </a:solidFill>
              </a:rPr>
              <a:t>είναι:</a:t>
            </a:r>
            <a:endParaRPr lang="en-US" sz="1600" b="1" dirty="0" smtClean="0">
              <a:solidFill>
                <a:srgbClr val="FF0000"/>
              </a:solidFill>
            </a:endParaRPr>
          </a:p>
          <a:p>
            <a:endParaRPr lang="en-US" dirty="0"/>
          </a:p>
        </p:txBody>
      </p:sp>
      <p:graphicFrame>
        <p:nvGraphicFramePr>
          <p:cNvPr id="40962" name="Object 2"/>
          <p:cNvGraphicFramePr>
            <a:graphicFrameLocks noChangeAspect="1"/>
          </p:cNvGraphicFramePr>
          <p:nvPr/>
        </p:nvGraphicFramePr>
        <p:xfrm>
          <a:off x="1371600" y="2057400"/>
          <a:ext cx="5181600" cy="1752600"/>
        </p:xfrm>
        <a:graphic>
          <a:graphicData uri="http://schemas.openxmlformats.org/presentationml/2006/ole">
            <p:oleObj spid="_x0000_s40962" name="Equation" r:id="rId3" imgW="2298600" imgH="863280" progId="Equation.DSMT4">
              <p:embed/>
            </p:oleObj>
          </a:graphicData>
        </a:graphic>
      </p:graphicFrame>
      <p:sp>
        <p:nvSpPr>
          <p:cNvPr id="5" name="Rectangle 31"/>
          <p:cNvSpPr>
            <a:spLocks noChangeArrowheads="1"/>
          </p:cNvSpPr>
          <p:nvPr/>
        </p:nvSpPr>
        <p:spPr bwMode="auto">
          <a:xfrm>
            <a:off x="1981200" y="4038600"/>
            <a:ext cx="4953000" cy="1754326"/>
          </a:xfrm>
          <a:prstGeom prst="rect">
            <a:avLst/>
          </a:prstGeom>
          <a:noFill/>
          <a:ln w="9525">
            <a:noFill/>
            <a:miter lim="800000"/>
            <a:headEnd/>
            <a:tailEnd/>
          </a:ln>
        </p:spPr>
        <p:txBody>
          <a:bodyPr wrap="square">
            <a:spAutoFit/>
          </a:bodyPr>
          <a:lstStyle/>
          <a:p>
            <a:r>
              <a:rPr lang="el-GR" b="1" dirty="0"/>
              <a:t>Για σταθερή τάση και συχνότητα τροφοδοσίας του τυλίγματος του στάτη , η παραγόμενη εσωτερική ροπή του ασύγχρονου 3Φ κινητήρα είναι συνάρτηση και μάλιστα μη γραμμική της ολίσθησης ή των στροφών του άξονα του κινητήρα</a:t>
            </a:r>
          </a:p>
        </p:txBody>
      </p:sp>
      <p:sp>
        <p:nvSpPr>
          <p:cNvPr id="6" name="Rectangle 5"/>
          <p:cNvSpPr/>
          <p:nvPr/>
        </p:nvSpPr>
        <p:spPr>
          <a:xfrm>
            <a:off x="6858000" y="2743200"/>
            <a:ext cx="787395" cy="369332"/>
          </a:xfrm>
          <a:prstGeom prst="rect">
            <a:avLst/>
          </a:prstGeom>
        </p:spPr>
        <p:txBody>
          <a:bodyPr wrap="none">
            <a:spAutoFit/>
          </a:bodyPr>
          <a:lstStyle/>
          <a:p>
            <a:r>
              <a:rPr lang="el-GR" dirty="0" smtClean="0"/>
              <a:t>(7.53)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2191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228600" y="1524000"/>
            <a:ext cx="8686800" cy="5181600"/>
          </a:xfrm>
        </p:spPr>
        <p:txBody>
          <a:bodyPr/>
          <a:lstStyle/>
          <a:p>
            <a:r>
              <a:rPr lang="el-GR" sz="1600" b="1" u="sng" dirty="0" smtClean="0">
                <a:solidFill>
                  <a:srgbClr val="A50021"/>
                </a:solidFill>
              </a:rPr>
              <a:t>Χαρακτηριστική Ροπής - στροφών</a:t>
            </a:r>
          </a:p>
          <a:p>
            <a:r>
              <a:rPr lang="el-GR" sz="1600" b="1" dirty="0" smtClean="0">
                <a:solidFill>
                  <a:schemeClr val="tx1"/>
                </a:solidFill>
              </a:rPr>
              <a:t>Η γραφική παράσταση της χαρακτηριστικής, </a:t>
            </a:r>
            <a:r>
              <a:rPr lang="en-US" sz="1600" b="1" dirty="0" smtClean="0">
                <a:solidFill>
                  <a:schemeClr val="tx1"/>
                </a:solidFill>
              </a:rPr>
              <a:t>               </a:t>
            </a:r>
            <a:r>
              <a:rPr lang="el-GR" sz="1600" b="1" dirty="0" smtClean="0">
                <a:solidFill>
                  <a:schemeClr val="tx1"/>
                </a:solidFill>
              </a:rPr>
              <a:t>ή  </a:t>
            </a:r>
            <a:r>
              <a:rPr lang="en-US" sz="1600" b="1" dirty="0" smtClean="0">
                <a:solidFill>
                  <a:schemeClr val="tx1"/>
                </a:solidFill>
              </a:rPr>
              <a:t>           </a:t>
            </a:r>
            <a:r>
              <a:rPr lang="el-GR" sz="1600" b="1" dirty="0" smtClean="0">
                <a:solidFill>
                  <a:schemeClr val="tx1"/>
                </a:solidFill>
              </a:rPr>
              <a:t>, για σταθερή τάση τροφοδοσίας (σε μέγεθος και συχνότητα), παρουσιάζεται στο παρακάτω σχήμα </a:t>
            </a:r>
            <a:endParaRPr lang="en-US" sz="1600" b="1" dirty="0">
              <a:solidFill>
                <a:schemeClr val="tx1"/>
              </a:solidFill>
            </a:endParaRPr>
          </a:p>
        </p:txBody>
      </p:sp>
      <p:pic>
        <p:nvPicPr>
          <p:cNvPr id="45059" name="Picture 3"/>
          <p:cNvPicPr>
            <a:picLocks noChangeAspect="1" noChangeArrowheads="1"/>
          </p:cNvPicPr>
          <p:nvPr/>
        </p:nvPicPr>
        <p:blipFill>
          <a:blip r:embed="rId3" cstate="print"/>
          <a:srcRect/>
          <a:stretch>
            <a:fillRect/>
          </a:stretch>
        </p:blipFill>
        <p:spPr bwMode="auto">
          <a:xfrm>
            <a:off x="381000" y="2376054"/>
            <a:ext cx="3962400" cy="2881745"/>
          </a:xfrm>
          <a:prstGeom prst="rect">
            <a:avLst/>
          </a:prstGeom>
          <a:noFill/>
          <a:ln w="9525">
            <a:noFill/>
            <a:miter lim="800000"/>
            <a:headEnd/>
            <a:tailEnd/>
          </a:ln>
        </p:spPr>
      </p:pic>
      <p:sp>
        <p:nvSpPr>
          <p:cNvPr id="9" name="Rectangle 6"/>
          <p:cNvSpPr>
            <a:spLocks noChangeArrowheads="1"/>
          </p:cNvSpPr>
          <p:nvPr/>
        </p:nvSpPr>
        <p:spPr bwMode="auto">
          <a:xfrm>
            <a:off x="4572000" y="3420562"/>
            <a:ext cx="4343400" cy="2970044"/>
          </a:xfrm>
          <a:prstGeom prst="rect">
            <a:avLst/>
          </a:prstGeom>
          <a:noFill/>
          <a:ln w="9525">
            <a:noFill/>
            <a:miter lim="800000"/>
            <a:headEnd/>
            <a:tailEnd/>
          </a:ln>
        </p:spPr>
        <p:txBody>
          <a:bodyPr wrap="square" anchor="ctr">
            <a:spAutoFit/>
          </a:bodyPr>
          <a:lstStyle/>
          <a:p>
            <a:pPr algn="just"/>
            <a:r>
              <a:rPr lang="el-GR" sz="1100" dirty="0">
                <a:solidFill>
                  <a:schemeClr val="accent2"/>
                </a:solidFill>
              </a:rPr>
              <a:t>0&lt;</a:t>
            </a:r>
            <a:r>
              <a:rPr lang="en-US" sz="1100" dirty="0">
                <a:solidFill>
                  <a:schemeClr val="accent2"/>
                </a:solidFill>
              </a:rPr>
              <a:t>n</a:t>
            </a:r>
            <a:r>
              <a:rPr lang="en-US" sz="1100" baseline="-25000" dirty="0">
                <a:solidFill>
                  <a:schemeClr val="accent2"/>
                </a:solidFill>
              </a:rPr>
              <a:t>r</a:t>
            </a:r>
            <a:r>
              <a:rPr lang="en-US" sz="1100" dirty="0">
                <a:solidFill>
                  <a:schemeClr val="accent2"/>
                </a:solidFill>
              </a:rPr>
              <a:t>&lt;n</a:t>
            </a:r>
            <a:r>
              <a:rPr lang="en-US" sz="1100" baseline="-25000" dirty="0">
                <a:solidFill>
                  <a:schemeClr val="accent2"/>
                </a:solidFill>
              </a:rPr>
              <a:t>s</a:t>
            </a:r>
            <a:r>
              <a:rPr lang="en-US" sz="1100" b="0" dirty="0"/>
              <a:t> </a:t>
            </a:r>
            <a:r>
              <a:rPr lang="el-GR" sz="1100" b="0" dirty="0"/>
              <a:t>ή </a:t>
            </a:r>
            <a:r>
              <a:rPr lang="en-US" sz="1100" dirty="0">
                <a:solidFill>
                  <a:schemeClr val="accent2"/>
                </a:solidFill>
              </a:rPr>
              <a:t>1&lt;s&lt;0</a:t>
            </a:r>
            <a:r>
              <a:rPr lang="en-US" sz="1100" b="0" dirty="0"/>
              <a:t> </a:t>
            </a:r>
            <a:r>
              <a:rPr lang="el-GR" sz="1100" b="0" dirty="0"/>
              <a:t>: </a:t>
            </a:r>
            <a:r>
              <a:rPr lang="el-GR" sz="1100" b="1" dirty="0"/>
              <a:t>Περιοχή λειτουργίας της ασύγχρονης μηχανής ως Κινητήρα.</a:t>
            </a:r>
          </a:p>
          <a:p>
            <a:pPr algn="just"/>
            <a:endParaRPr lang="el-GR" sz="1100" b="0" dirty="0"/>
          </a:p>
          <a:p>
            <a:pPr algn="just"/>
            <a:r>
              <a:rPr lang="en-US" sz="1100" dirty="0">
                <a:solidFill>
                  <a:schemeClr val="accent2"/>
                </a:solidFill>
              </a:rPr>
              <a:t>n</a:t>
            </a:r>
            <a:r>
              <a:rPr lang="en-US" sz="1100" baseline="-25000" dirty="0">
                <a:solidFill>
                  <a:schemeClr val="accent2"/>
                </a:solidFill>
              </a:rPr>
              <a:t>r</a:t>
            </a:r>
            <a:r>
              <a:rPr lang="el-GR" sz="1100" dirty="0">
                <a:solidFill>
                  <a:schemeClr val="accent2"/>
                </a:solidFill>
              </a:rPr>
              <a:t>&gt;</a:t>
            </a:r>
            <a:r>
              <a:rPr lang="en-US" sz="1100" dirty="0">
                <a:solidFill>
                  <a:schemeClr val="accent2"/>
                </a:solidFill>
              </a:rPr>
              <a:t>n</a:t>
            </a:r>
            <a:r>
              <a:rPr lang="en-US" sz="1100" baseline="-25000" dirty="0">
                <a:solidFill>
                  <a:schemeClr val="accent2"/>
                </a:solidFill>
              </a:rPr>
              <a:t>s</a:t>
            </a:r>
            <a:r>
              <a:rPr lang="en-US" sz="1100" dirty="0"/>
              <a:t> </a:t>
            </a:r>
            <a:r>
              <a:rPr lang="el-GR" sz="1100" b="1" dirty="0"/>
              <a:t>(Υπερσύγχρονος αριθμός στροφών): Με τη βοήθεια κινητήριας μηχανής στρέφεται ο </a:t>
            </a:r>
            <a:r>
              <a:rPr lang="el-GR" sz="1100" b="1" dirty="0" smtClean="0"/>
              <a:t>άξονας </a:t>
            </a:r>
            <a:r>
              <a:rPr lang="el-GR" sz="1100" b="1" dirty="0"/>
              <a:t>πάνω από το σύγχρονο αριθμό στροφών και η ασύγχρονη μηχανή λειτουργεί ως </a:t>
            </a:r>
            <a:r>
              <a:rPr lang="el-GR" sz="1100" dirty="0">
                <a:solidFill>
                  <a:srgbClr val="FF0000"/>
                </a:solidFill>
              </a:rPr>
              <a:t>Γεννήτρια</a:t>
            </a:r>
            <a:r>
              <a:rPr lang="el-GR" sz="1100" b="0" dirty="0"/>
              <a:t>.</a:t>
            </a:r>
            <a:r>
              <a:rPr lang="el-GR" sz="1100" dirty="0"/>
              <a:t> </a:t>
            </a:r>
            <a:r>
              <a:rPr lang="en-US" sz="1100" b="1" dirty="0"/>
              <a:t>(</a:t>
            </a:r>
            <a:r>
              <a:rPr lang="el-GR" sz="1100" b="1" dirty="0"/>
              <a:t>αποδίδει πραγματική ισχύ στο δίκτυο</a:t>
            </a:r>
            <a:r>
              <a:rPr lang="en-US" sz="1100" b="1" dirty="0"/>
              <a:t>)</a:t>
            </a:r>
            <a:r>
              <a:rPr lang="el-GR" sz="1100" b="1" dirty="0"/>
              <a:t>, οπότε: </a:t>
            </a:r>
            <a:r>
              <a:rPr lang="en-US" sz="1100" b="1" dirty="0"/>
              <a:t>s&lt;0</a:t>
            </a:r>
            <a:r>
              <a:rPr lang="el-GR" sz="1100" b="1" dirty="0"/>
              <a:t> και </a:t>
            </a:r>
            <a:r>
              <a:rPr lang="en-US" sz="1100" b="1" dirty="0"/>
              <a:t>P</a:t>
            </a:r>
            <a:r>
              <a:rPr lang="en-US" sz="1100" b="1" baseline="-25000" dirty="0"/>
              <a:t>int</a:t>
            </a:r>
            <a:r>
              <a:rPr lang="en-US" sz="1100" b="1" dirty="0"/>
              <a:t>&lt;0 , T</a:t>
            </a:r>
            <a:r>
              <a:rPr lang="en-US" sz="1100" b="1" baseline="-25000" dirty="0"/>
              <a:t>int</a:t>
            </a:r>
            <a:r>
              <a:rPr lang="en-US" sz="1100" b="1" dirty="0"/>
              <a:t>&lt;0</a:t>
            </a:r>
            <a:r>
              <a:rPr lang="el-GR" sz="1100" b="1" dirty="0"/>
              <a:t>. </a:t>
            </a:r>
          </a:p>
          <a:p>
            <a:pPr algn="just"/>
            <a:endParaRPr lang="el-GR" sz="1100" b="0" dirty="0"/>
          </a:p>
          <a:p>
            <a:pPr algn="just"/>
            <a:r>
              <a:rPr lang="el-GR" sz="1100" b="1" dirty="0">
                <a:solidFill>
                  <a:schemeClr val="accent2"/>
                </a:solidFill>
              </a:rPr>
              <a:t>Αλλαγή της διαδοχής των φάσεων του δικτύου</a:t>
            </a:r>
            <a:r>
              <a:rPr lang="el-GR" sz="1100" b="0" dirty="0"/>
              <a:t>:</a:t>
            </a:r>
            <a:r>
              <a:rPr lang="el-GR" sz="1100" dirty="0"/>
              <a:t> </a:t>
            </a:r>
            <a:r>
              <a:rPr lang="el-GR" sz="1100" b="1" dirty="0"/>
              <a:t>Αν η μηχανή λειτουργεί ως κινητήρας, θα αντιστραφεί η φορά του στρεφόμενου μαγνητικού πεδίου του τυλίγματος του </a:t>
            </a:r>
            <a:r>
              <a:rPr lang="el-GR" sz="1100" b="1" dirty="0" err="1"/>
              <a:t>στάτη</a:t>
            </a:r>
            <a:r>
              <a:rPr lang="el-GR" sz="1100" b="1" dirty="0"/>
              <a:t>. Στην κατάσταση αυτή, η παραγόμενη ηλεκτρική ροπή αλλάζει πρόσημο, γίνεται δηλαδή </a:t>
            </a:r>
            <a:r>
              <a:rPr lang="el-GR" sz="1100" b="1" dirty="0" err="1">
                <a:solidFill>
                  <a:schemeClr val="accent2"/>
                </a:solidFill>
              </a:rPr>
              <a:t>αντιρροπή</a:t>
            </a:r>
            <a:r>
              <a:rPr lang="el-GR" sz="1100" b="0" dirty="0"/>
              <a:t>, </a:t>
            </a:r>
            <a:r>
              <a:rPr lang="el-GR" sz="1100" b="1" dirty="0"/>
              <a:t>με αποτέλεσμα το απότομο φρενάρισμα του κινητήρα. Εάν ο κινητήρας παραμείνει υπό τάση δε θα σταματήσει, αλλά μετά το μηδενισμό των στροφών θα αλλάξει τεταρτημόριο λειτουργίας και θα εξακολουθεί να λειτουργεί ως </a:t>
            </a:r>
            <a:r>
              <a:rPr lang="el-GR" sz="1100" dirty="0">
                <a:solidFill>
                  <a:srgbClr val="FF0000"/>
                </a:solidFill>
              </a:rPr>
              <a:t>Κινητήρας</a:t>
            </a:r>
            <a:r>
              <a:rPr lang="el-GR" sz="1100" b="0" dirty="0">
                <a:solidFill>
                  <a:srgbClr val="FF0000"/>
                </a:solidFill>
              </a:rPr>
              <a:t>, </a:t>
            </a:r>
            <a:r>
              <a:rPr lang="el-GR" sz="1100" dirty="0">
                <a:solidFill>
                  <a:srgbClr val="FF0000"/>
                </a:solidFill>
              </a:rPr>
              <a:t>με αντίθετη όμως φορά περιστροφής.</a:t>
            </a:r>
            <a:endParaRPr lang="en-US" sz="1100" dirty="0">
              <a:solidFill>
                <a:srgbClr val="FF0000"/>
              </a:solidFill>
            </a:endParaRPr>
          </a:p>
        </p:txBody>
      </p:sp>
      <p:graphicFrame>
        <p:nvGraphicFramePr>
          <p:cNvPr id="49153" name="Object 1"/>
          <p:cNvGraphicFramePr>
            <a:graphicFrameLocks noChangeAspect="1"/>
          </p:cNvGraphicFramePr>
          <p:nvPr/>
        </p:nvGraphicFramePr>
        <p:xfrm>
          <a:off x="4267200" y="1905000"/>
          <a:ext cx="635000" cy="228600"/>
        </p:xfrm>
        <a:graphic>
          <a:graphicData uri="http://schemas.openxmlformats.org/presentationml/2006/ole">
            <p:oleObj spid="_x0000_s49153" name="Equation" r:id="rId4" imgW="634680" imgH="228600" progId="Equation.DSMT4">
              <p:embed/>
            </p:oleObj>
          </a:graphicData>
        </a:graphic>
      </p:graphicFrame>
      <p:graphicFrame>
        <p:nvGraphicFramePr>
          <p:cNvPr id="49154" name="Object 2"/>
          <p:cNvGraphicFramePr>
            <a:graphicFrameLocks noChangeAspect="1"/>
          </p:cNvGraphicFramePr>
          <p:nvPr/>
        </p:nvGraphicFramePr>
        <p:xfrm>
          <a:off x="5029200" y="1905000"/>
          <a:ext cx="571500" cy="203200"/>
        </p:xfrm>
        <a:graphic>
          <a:graphicData uri="http://schemas.openxmlformats.org/presentationml/2006/ole">
            <p:oleObj spid="_x0000_s49154" name="Equation" r:id="rId5" imgW="571320" imgH="203040" progId="Equation.DSMT4">
              <p:embed/>
            </p:oleObj>
          </a:graphicData>
        </a:graphic>
      </p:graphicFrame>
      <p:sp>
        <p:nvSpPr>
          <p:cNvPr id="49155" name="Rectangle 3"/>
          <p:cNvSpPr>
            <a:spLocks noChangeArrowheads="1"/>
          </p:cNvSpPr>
          <p:nvPr/>
        </p:nvSpPr>
        <p:spPr bwMode="auto">
          <a:xfrm>
            <a:off x="533400" y="5562600"/>
            <a:ext cx="31242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7.14:</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Χαρακτηριστική εσωτερικής ροπής-στροφών/ολίσθησης</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ασύγχρονης τριφασικής μηχανής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914399"/>
          </a:xfrm>
        </p:spPr>
        <p:txBody>
          <a:bodyPr>
            <a:no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04800" y="1371600"/>
            <a:ext cx="8534400" cy="5334000"/>
          </a:xfrm>
        </p:spPr>
        <p:txBody>
          <a:bodyPr/>
          <a:lstStyle/>
          <a:p>
            <a:r>
              <a:rPr lang="el-GR" sz="1600" b="1" u="sng" dirty="0" smtClean="0">
                <a:solidFill>
                  <a:schemeClr val="tx1"/>
                </a:solidFill>
              </a:rPr>
              <a:t>Ευσταθής λειτουργία του Κινητήρα</a:t>
            </a:r>
          </a:p>
          <a:p>
            <a:endParaRPr lang="en-US" dirty="0"/>
          </a:p>
        </p:txBody>
      </p:sp>
      <p:graphicFrame>
        <p:nvGraphicFramePr>
          <p:cNvPr id="46082" name="Object 4"/>
          <p:cNvGraphicFramePr>
            <a:graphicFrameLocks noChangeAspect="1"/>
          </p:cNvGraphicFramePr>
          <p:nvPr/>
        </p:nvGraphicFramePr>
        <p:xfrm>
          <a:off x="152400" y="1828800"/>
          <a:ext cx="5686425" cy="2640012"/>
        </p:xfrm>
        <a:graphic>
          <a:graphicData uri="http://schemas.openxmlformats.org/presentationml/2006/ole">
            <p:oleObj spid="_x0000_s46082" name="Visio" r:id="rId3" imgW="4482124" imgH="2080840" progId="Visio.Drawing.11">
              <p:embed/>
            </p:oleObj>
          </a:graphicData>
        </a:graphic>
      </p:graphicFrame>
      <p:graphicFrame>
        <p:nvGraphicFramePr>
          <p:cNvPr id="46083" name="Object 3"/>
          <p:cNvGraphicFramePr>
            <a:graphicFrameLocks noChangeAspect="1"/>
          </p:cNvGraphicFramePr>
          <p:nvPr/>
        </p:nvGraphicFramePr>
        <p:xfrm>
          <a:off x="990600" y="4724400"/>
          <a:ext cx="990600" cy="457200"/>
        </p:xfrm>
        <a:graphic>
          <a:graphicData uri="http://schemas.openxmlformats.org/presentationml/2006/ole">
            <p:oleObj spid="_x0000_s46083" name="Equation" r:id="rId4" imgW="571320" imgH="228600" progId="Equation.DSMT4">
              <p:embed/>
            </p:oleObj>
          </a:graphicData>
        </a:graphic>
      </p:graphicFrame>
      <p:graphicFrame>
        <p:nvGraphicFramePr>
          <p:cNvPr id="46084" name="Object 4"/>
          <p:cNvGraphicFramePr>
            <a:graphicFrameLocks noChangeAspect="1"/>
          </p:cNvGraphicFramePr>
          <p:nvPr/>
        </p:nvGraphicFramePr>
        <p:xfrm>
          <a:off x="762000" y="5181600"/>
          <a:ext cx="1295400" cy="457200"/>
        </p:xfrm>
        <a:graphic>
          <a:graphicData uri="http://schemas.openxmlformats.org/presentationml/2006/ole">
            <p:oleObj spid="_x0000_s46084" name="Equation" r:id="rId5" imgW="812520" imgH="228600" progId="Equation.DSMT4">
              <p:embed/>
            </p:oleObj>
          </a:graphicData>
        </a:graphic>
      </p:graphicFrame>
      <p:graphicFrame>
        <p:nvGraphicFramePr>
          <p:cNvPr id="46085" name="Object 5"/>
          <p:cNvGraphicFramePr>
            <a:graphicFrameLocks noChangeAspect="1"/>
          </p:cNvGraphicFramePr>
          <p:nvPr/>
        </p:nvGraphicFramePr>
        <p:xfrm>
          <a:off x="762000" y="5638800"/>
          <a:ext cx="1600200" cy="457200"/>
        </p:xfrm>
        <a:graphic>
          <a:graphicData uri="http://schemas.openxmlformats.org/presentationml/2006/ole">
            <p:oleObj spid="_x0000_s46085" name="Equation" r:id="rId6" imgW="799920" imgH="228600" progId="Equation.DSMT4">
              <p:embed/>
            </p:oleObj>
          </a:graphicData>
        </a:graphic>
      </p:graphicFrame>
      <p:sp>
        <p:nvSpPr>
          <p:cNvPr id="9" name="Rectangle 8"/>
          <p:cNvSpPr>
            <a:spLocks noChangeArrowheads="1"/>
          </p:cNvSpPr>
          <p:nvPr/>
        </p:nvSpPr>
        <p:spPr bwMode="auto">
          <a:xfrm>
            <a:off x="2057400" y="4629835"/>
            <a:ext cx="3962400" cy="646331"/>
          </a:xfrm>
          <a:prstGeom prst="rect">
            <a:avLst/>
          </a:prstGeom>
          <a:noFill/>
          <a:ln w="9525">
            <a:noFill/>
            <a:miter lim="800000"/>
            <a:headEnd/>
            <a:tailEnd/>
          </a:ln>
        </p:spPr>
        <p:txBody>
          <a:bodyPr wrap="square" anchor="ctr">
            <a:spAutoFit/>
          </a:bodyPr>
          <a:lstStyle/>
          <a:p>
            <a:pPr algn="just"/>
            <a:r>
              <a:rPr lang="el-GR" b="1" dirty="0"/>
              <a:t>Τιμή της ολίσθησης, για την οποία έχουμε τη μέγιστη ροπή </a:t>
            </a:r>
            <a:endParaRPr lang="en-US" b="1" dirty="0"/>
          </a:p>
        </p:txBody>
      </p:sp>
      <p:sp>
        <p:nvSpPr>
          <p:cNvPr id="11" name="Rectangle 7"/>
          <p:cNvSpPr>
            <a:spLocks noChangeArrowheads="1"/>
          </p:cNvSpPr>
          <p:nvPr/>
        </p:nvSpPr>
        <p:spPr bwMode="auto">
          <a:xfrm>
            <a:off x="2209800" y="5187434"/>
            <a:ext cx="5608638" cy="369332"/>
          </a:xfrm>
          <a:prstGeom prst="rect">
            <a:avLst/>
          </a:prstGeom>
          <a:noFill/>
          <a:ln w="9525">
            <a:noFill/>
            <a:miter lim="800000"/>
            <a:headEnd/>
            <a:tailEnd/>
          </a:ln>
        </p:spPr>
        <p:txBody>
          <a:bodyPr wrap="square" anchor="ctr">
            <a:spAutoFit/>
          </a:bodyPr>
          <a:lstStyle/>
          <a:p>
            <a:pPr algn="just"/>
            <a:r>
              <a:rPr lang="el-GR" b="1" dirty="0"/>
              <a:t>Ευσταθής περιοχή λειτουργίας</a:t>
            </a:r>
            <a:endParaRPr lang="en-US" b="1" dirty="0"/>
          </a:p>
        </p:txBody>
      </p:sp>
      <p:sp>
        <p:nvSpPr>
          <p:cNvPr id="12" name="Rectangle 17"/>
          <p:cNvSpPr>
            <a:spLocks noChangeArrowheads="1"/>
          </p:cNvSpPr>
          <p:nvPr/>
        </p:nvSpPr>
        <p:spPr bwMode="auto">
          <a:xfrm>
            <a:off x="2362200" y="5682734"/>
            <a:ext cx="5532438" cy="369332"/>
          </a:xfrm>
          <a:prstGeom prst="rect">
            <a:avLst/>
          </a:prstGeom>
          <a:noFill/>
          <a:ln w="9525">
            <a:noFill/>
            <a:miter lim="800000"/>
            <a:headEnd/>
            <a:tailEnd/>
          </a:ln>
        </p:spPr>
        <p:txBody>
          <a:bodyPr wrap="square" anchor="ctr">
            <a:spAutoFit/>
          </a:bodyPr>
          <a:lstStyle/>
          <a:p>
            <a:pPr algn="just"/>
            <a:r>
              <a:rPr lang="el-GR" b="1" dirty="0"/>
              <a:t>Ασταθής περιοχή λειτουργίας</a:t>
            </a:r>
            <a:endParaRPr lang="en-US" b="1" dirty="0"/>
          </a:p>
        </p:txBody>
      </p:sp>
      <p:sp>
        <p:nvSpPr>
          <p:cNvPr id="13" name="Rectangle 25"/>
          <p:cNvSpPr>
            <a:spLocks noChangeArrowheads="1"/>
          </p:cNvSpPr>
          <p:nvPr/>
        </p:nvSpPr>
        <p:spPr bwMode="auto">
          <a:xfrm>
            <a:off x="1219200" y="5943600"/>
            <a:ext cx="3429000" cy="830997"/>
          </a:xfrm>
          <a:prstGeom prst="rect">
            <a:avLst/>
          </a:prstGeom>
          <a:noFill/>
          <a:ln w="9525">
            <a:noFill/>
            <a:miter lim="800000"/>
            <a:headEnd/>
            <a:tailEnd/>
          </a:ln>
        </p:spPr>
        <p:txBody>
          <a:bodyPr wrap="square" anchor="ctr">
            <a:spAutoFit/>
          </a:bodyPr>
          <a:lstStyle/>
          <a:p>
            <a:pPr algn="just"/>
            <a:r>
              <a:rPr lang="en-US" sz="1200" b="1" dirty="0">
                <a:solidFill>
                  <a:srgbClr val="FF0000"/>
                </a:solidFill>
              </a:rPr>
              <a:t>H </a:t>
            </a:r>
            <a:r>
              <a:rPr lang="el-GR" sz="1200" b="1" dirty="0">
                <a:solidFill>
                  <a:srgbClr val="FF0000"/>
                </a:solidFill>
              </a:rPr>
              <a:t>ολίσθηση </a:t>
            </a:r>
            <a:r>
              <a:rPr lang="en-US" sz="1200" b="1" dirty="0">
                <a:solidFill>
                  <a:srgbClr val="FF0000"/>
                </a:solidFill>
              </a:rPr>
              <a:t>    </a:t>
            </a:r>
            <a:r>
              <a:rPr lang="en-US" sz="1200" b="1" dirty="0" smtClean="0">
                <a:solidFill>
                  <a:srgbClr val="FF0000"/>
                </a:solidFill>
              </a:rPr>
              <a:t>s= </a:t>
            </a:r>
            <a:r>
              <a:rPr lang="en-US" sz="1200" b="1" dirty="0" err="1" smtClean="0">
                <a:solidFill>
                  <a:srgbClr val="FF0000"/>
                </a:solidFill>
              </a:rPr>
              <a:t>smaxT</a:t>
            </a:r>
            <a:r>
              <a:rPr lang="en-US" sz="1200" b="1" dirty="0" smtClean="0">
                <a:solidFill>
                  <a:srgbClr val="FF0000"/>
                </a:solidFill>
              </a:rPr>
              <a:t>               </a:t>
            </a:r>
            <a:r>
              <a:rPr lang="el-GR" sz="1200" b="1" dirty="0">
                <a:solidFill>
                  <a:srgbClr val="FF0000"/>
                </a:solidFill>
              </a:rPr>
              <a:t>για την οποία έχουμε τη μέγιστη ροπή, είναι μια σταθερή ποσότητα εξαρτώμενη από τις εσωτερικές κατασκευαστικές παραμέτρους της μηχανής. </a:t>
            </a:r>
          </a:p>
        </p:txBody>
      </p:sp>
      <p:sp>
        <p:nvSpPr>
          <p:cNvPr id="30" name="Rectangle 29"/>
          <p:cNvSpPr/>
          <p:nvPr/>
        </p:nvSpPr>
        <p:spPr>
          <a:xfrm>
            <a:off x="6019800" y="990600"/>
            <a:ext cx="2895600" cy="5170646"/>
          </a:xfrm>
          <a:prstGeom prst="rect">
            <a:avLst/>
          </a:prstGeom>
        </p:spPr>
        <p:txBody>
          <a:bodyPr wrap="square">
            <a:spAutoFit/>
          </a:bodyPr>
          <a:lstStyle/>
          <a:p>
            <a:r>
              <a:rPr lang="el-GR" sz="1100" dirty="0" smtClean="0">
                <a:solidFill>
                  <a:srgbClr val="FF0000"/>
                </a:solidFill>
              </a:rPr>
              <a:t>Έστω ότι το σημείο </a:t>
            </a:r>
            <a:r>
              <a:rPr lang="en-US" sz="1100" dirty="0" smtClean="0">
                <a:solidFill>
                  <a:srgbClr val="FF0000"/>
                </a:solidFill>
              </a:rPr>
              <a:t>A </a:t>
            </a:r>
            <a:r>
              <a:rPr lang="el-GR" sz="1100" dirty="0" smtClean="0">
                <a:solidFill>
                  <a:srgbClr val="FF0000"/>
                </a:solidFill>
              </a:rPr>
              <a:t>λειτουργίας </a:t>
            </a:r>
            <a:r>
              <a:rPr lang="el-GR" sz="1100" dirty="0" smtClean="0"/>
              <a:t>είναι το σημείο τομής (των χαρακτηριστικών ροπής-ολίσθησης του κινητήρα και του φορτίου) του σχ.7.15. Κάθε πρόσθετη αύξηση του φορτίου, θα προκαλέσει μείωση των στροφών και αύξηση της </a:t>
            </a:r>
            <a:r>
              <a:rPr lang="el-GR" sz="1100" dirty="0" err="1" smtClean="0"/>
              <a:t>κινούσας</a:t>
            </a:r>
            <a:r>
              <a:rPr lang="el-GR" sz="1100" dirty="0" smtClean="0"/>
              <a:t> ροπής, με αποτέλεσμα την επαναφορά του συστήματος στο αρχικό σημείο λειτουργίας πριν τη διαταραχή. Στην περίπτωση μείωσης του φορτίου, θα ακολουθήσει αύξηση των στροφών του κινητήρα και αλλαγή του </a:t>
            </a:r>
            <a:r>
              <a:rPr lang="el-GR" sz="1100" dirty="0" err="1" smtClean="0"/>
              <a:t>προσήμου</a:t>
            </a:r>
            <a:r>
              <a:rPr lang="el-GR" sz="1100" dirty="0" smtClean="0"/>
              <a:t> της </a:t>
            </a:r>
            <a:r>
              <a:rPr lang="el-GR" sz="1100" dirty="0" err="1" smtClean="0"/>
              <a:t>κινούσας</a:t>
            </a:r>
            <a:r>
              <a:rPr lang="el-GR" sz="1100" dirty="0" smtClean="0"/>
              <a:t> ροπής (επιβραδύνουσα ροπή), με αποτέλεσμα την επαναφορά του συστήματος στο αρχικό σημείο λειτουργίας </a:t>
            </a:r>
            <a:r>
              <a:rPr lang="en-US" sz="1100" dirty="0" smtClean="0"/>
              <a:t> A </a:t>
            </a:r>
            <a:r>
              <a:rPr lang="el-GR" sz="1100" dirty="0" smtClean="0"/>
              <a:t>πριν τη διαταραχή. Το σημείο λειτουργίας </a:t>
            </a:r>
            <a:r>
              <a:rPr lang="en-US" sz="1100" dirty="0" smtClean="0"/>
              <a:t>A </a:t>
            </a:r>
            <a:r>
              <a:rPr lang="el-GR" sz="1100" dirty="0" smtClean="0"/>
              <a:t>χαρακτηρίζεται ως ευσταθές σημείο λειτουργίας και η αντίστοιχη περιοχή της χαρακτηριστικής, ως ευσταθής περιοχή λειτουργίας.</a:t>
            </a:r>
            <a:r>
              <a:rPr lang="en-US" sz="1100" dirty="0" smtClean="0"/>
              <a:t> </a:t>
            </a:r>
            <a:r>
              <a:rPr lang="el-GR" sz="1100" dirty="0" smtClean="0"/>
              <a:t> </a:t>
            </a:r>
            <a:r>
              <a:rPr lang="el-GR" sz="1100" dirty="0" smtClean="0">
                <a:solidFill>
                  <a:srgbClr val="FF0000"/>
                </a:solidFill>
              </a:rPr>
              <a:t>Αντίθετα, για το σημείο λειτουργίας </a:t>
            </a:r>
            <a:r>
              <a:rPr lang="en-US" sz="1100" dirty="0" smtClean="0">
                <a:solidFill>
                  <a:srgbClr val="FF0000"/>
                </a:solidFill>
              </a:rPr>
              <a:t> B </a:t>
            </a:r>
            <a:r>
              <a:rPr lang="el-GR" sz="1100" dirty="0" smtClean="0"/>
              <a:t>κάθε αύξηση του φορτίου προκαλεί μείωση των στροφών και αλλαγή του </a:t>
            </a:r>
            <a:r>
              <a:rPr lang="el-GR" sz="1100" dirty="0" err="1" smtClean="0"/>
              <a:t>προσήμου</a:t>
            </a:r>
            <a:r>
              <a:rPr lang="el-GR" sz="1100" dirty="0" smtClean="0"/>
              <a:t> της </a:t>
            </a:r>
            <a:r>
              <a:rPr lang="el-GR" sz="1100" dirty="0" err="1" smtClean="0"/>
              <a:t>κινούσας</a:t>
            </a:r>
            <a:r>
              <a:rPr lang="el-GR" sz="1100" dirty="0" smtClean="0"/>
              <a:t> ροπής, με αποτέλεσμα την επιπλέον μείωση των στροφών την αύξηση της επιβραδύνουσας ροπής και ούτω κάθε εξής,  μέχρι τον πλήρη μηδενισμό των στροφών. Στην περίπτωση της μείωσης του φορτίου, η αύξηση της ταχύτητας περιστροφής συνοδεύεται από αύξηση της </a:t>
            </a:r>
            <a:r>
              <a:rPr lang="el-GR" sz="1100" dirty="0" err="1" smtClean="0"/>
              <a:t>κινούσας</a:t>
            </a:r>
            <a:r>
              <a:rPr lang="el-GR" sz="1100" dirty="0" smtClean="0"/>
              <a:t> ροπής, με αποτέλεσμα τη σταδιακή απομάκρυνση του συστήματος από το σημείο ισορροπίας. </a:t>
            </a:r>
            <a:endParaRPr lang="en-US" sz="11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799"/>
          </a:xfrm>
        </p:spPr>
        <p:txBody>
          <a:bodyPr>
            <a:no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81000" y="1219200"/>
            <a:ext cx="8534400" cy="5486400"/>
          </a:xfrm>
        </p:spPr>
        <p:txBody>
          <a:bodyPr/>
          <a:lstStyle/>
          <a:p>
            <a:r>
              <a:rPr lang="el-GR" sz="1800" b="1" u="sng" dirty="0" smtClean="0">
                <a:solidFill>
                  <a:schemeClr val="tx1"/>
                </a:solidFill>
              </a:rPr>
              <a:t>Ευσταθής λειτουργία του Κινητήρα</a:t>
            </a:r>
          </a:p>
          <a:p>
            <a:r>
              <a:rPr lang="el-GR" sz="1200" b="1" dirty="0" smtClean="0"/>
              <a:t>Η χαρακτηριστική τιμή αυτή της ολίσθησης για την οποία η εσωτερική ροπή εμφανίζει ακρότατο (απόλυτο μέγιστο), προκύπτει από την </a:t>
            </a:r>
            <a:r>
              <a:rPr lang="el-GR" sz="1200" b="1" dirty="0" err="1" smtClean="0"/>
              <a:t>παραγώγιση</a:t>
            </a:r>
            <a:r>
              <a:rPr lang="el-GR" sz="1200" b="1" dirty="0" smtClean="0"/>
              <a:t> ως προς  της (7.53) και την εξίσωση της με το μηδέν</a:t>
            </a:r>
            <a:endParaRPr lang="en-US" sz="1200" b="1" dirty="0"/>
          </a:p>
        </p:txBody>
      </p:sp>
      <p:graphicFrame>
        <p:nvGraphicFramePr>
          <p:cNvPr id="47106" name="Object 2"/>
          <p:cNvGraphicFramePr>
            <a:graphicFrameLocks noChangeAspect="1"/>
          </p:cNvGraphicFramePr>
          <p:nvPr/>
        </p:nvGraphicFramePr>
        <p:xfrm>
          <a:off x="304800" y="1828800"/>
          <a:ext cx="6096000" cy="1295400"/>
        </p:xfrm>
        <a:graphic>
          <a:graphicData uri="http://schemas.openxmlformats.org/presentationml/2006/ole">
            <p:oleObj spid="_x0000_s47106" name="Equation" r:id="rId3" imgW="2857320" imgH="507960" progId="Equation.DSMT4">
              <p:embed/>
            </p:oleObj>
          </a:graphicData>
        </a:graphic>
      </p:graphicFrame>
      <p:sp>
        <p:nvSpPr>
          <p:cNvPr id="5" name="Rectangle 24"/>
          <p:cNvSpPr>
            <a:spLocks noChangeArrowheads="1"/>
          </p:cNvSpPr>
          <p:nvPr/>
        </p:nvSpPr>
        <p:spPr bwMode="auto">
          <a:xfrm>
            <a:off x="990600" y="3490868"/>
            <a:ext cx="5029200" cy="1200329"/>
          </a:xfrm>
          <a:prstGeom prst="rect">
            <a:avLst/>
          </a:prstGeom>
          <a:noFill/>
          <a:ln w="9525">
            <a:noFill/>
            <a:miter lim="800000"/>
            <a:headEnd/>
            <a:tailEnd/>
          </a:ln>
        </p:spPr>
        <p:txBody>
          <a:bodyPr wrap="square" anchor="ctr">
            <a:spAutoFit/>
          </a:bodyPr>
          <a:lstStyle/>
          <a:p>
            <a:pPr>
              <a:buFontTx/>
              <a:buChar char="•"/>
            </a:pPr>
            <a:r>
              <a:rPr lang="en-US" b="0" dirty="0"/>
              <a:t> </a:t>
            </a:r>
            <a:r>
              <a:rPr lang="en-US" b="0" dirty="0" err="1"/>
              <a:t>Το</a:t>
            </a:r>
            <a:r>
              <a:rPr lang="en-US" b="0" dirty="0"/>
              <a:t> </a:t>
            </a:r>
            <a:r>
              <a:rPr lang="en-US" dirty="0" err="1"/>
              <a:t>θετικό</a:t>
            </a:r>
            <a:r>
              <a:rPr lang="en-US" dirty="0"/>
              <a:t> </a:t>
            </a:r>
            <a:r>
              <a:rPr lang="en-US" dirty="0" err="1"/>
              <a:t>πρόσημο</a:t>
            </a:r>
            <a:r>
              <a:rPr lang="en-US" dirty="0"/>
              <a:t> </a:t>
            </a:r>
            <a:r>
              <a:rPr lang="el-GR" dirty="0"/>
              <a:t>(+)</a:t>
            </a:r>
            <a:r>
              <a:rPr lang="el-GR" b="0" dirty="0"/>
              <a:t> </a:t>
            </a:r>
            <a:r>
              <a:rPr lang="en-US" b="0" dirty="0" err="1"/>
              <a:t>αντιστοιχεί</a:t>
            </a:r>
            <a:r>
              <a:rPr lang="en-US" b="0" dirty="0"/>
              <a:t> </a:t>
            </a:r>
            <a:r>
              <a:rPr lang="en-US" b="0" dirty="0" err="1" smtClean="0"/>
              <a:t>στην</a:t>
            </a:r>
            <a:r>
              <a:rPr lang="en-US" b="0" dirty="0" smtClean="0"/>
              <a:t> </a:t>
            </a:r>
            <a:endParaRPr lang="en-US" b="0" dirty="0"/>
          </a:p>
          <a:p>
            <a:r>
              <a:rPr lang="en-US" b="0" dirty="0"/>
              <a:t>   </a:t>
            </a:r>
            <a:r>
              <a:rPr lang="en-US" b="0" dirty="0" err="1"/>
              <a:t>περίπτωση</a:t>
            </a:r>
            <a:r>
              <a:rPr lang="en-US" b="0" dirty="0"/>
              <a:t> </a:t>
            </a:r>
            <a:r>
              <a:rPr lang="en-US" b="0" dirty="0" err="1"/>
              <a:t>λειτουργίας</a:t>
            </a:r>
            <a:r>
              <a:rPr lang="en-US" b="0" dirty="0"/>
              <a:t> </a:t>
            </a:r>
            <a:r>
              <a:rPr lang="en-US" dirty="0" err="1">
                <a:solidFill>
                  <a:srgbClr val="FF0000"/>
                </a:solidFill>
              </a:rPr>
              <a:t>κινητήρα</a:t>
            </a:r>
            <a:r>
              <a:rPr lang="en-US" b="0" dirty="0"/>
              <a:t>,</a:t>
            </a:r>
            <a:endParaRPr lang="el-GR" b="0" dirty="0"/>
          </a:p>
          <a:p>
            <a:pPr>
              <a:buFontTx/>
              <a:buChar char="•"/>
            </a:pPr>
            <a:r>
              <a:rPr lang="en-US" b="0" dirty="0"/>
              <a:t>  </a:t>
            </a:r>
            <a:r>
              <a:rPr lang="en-US" b="0" dirty="0" err="1"/>
              <a:t>Tο</a:t>
            </a:r>
            <a:r>
              <a:rPr lang="en-US" b="0" dirty="0"/>
              <a:t> </a:t>
            </a:r>
            <a:r>
              <a:rPr lang="en-US" dirty="0" err="1"/>
              <a:t>αρνητικό</a:t>
            </a:r>
            <a:r>
              <a:rPr lang="en-US" dirty="0"/>
              <a:t> </a:t>
            </a:r>
            <a:r>
              <a:rPr lang="en-US" dirty="0" err="1"/>
              <a:t>πρόσημο</a:t>
            </a:r>
            <a:r>
              <a:rPr lang="en-US" b="0" dirty="0"/>
              <a:t> </a:t>
            </a:r>
            <a:r>
              <a:rPr lang="el-GR" dirty="0"/>
              <a:t>(-)</a:t>
            </a:r>
            <a:r>
              <a:rPr lang="el-GR" b="0" dirty="0"/>
              <a:t> </a:t>
            </a:r>
            <a:r>
              <a:rPr lang="en-US" b="0" dirty="0" err="1"/>
              <a:t>στην</a:t>
            </a:r>
            <a:r>
              <a:rPr lang="en-US" b="0" dirty="0"/>
              <a:t> </a:t>
            </a:r>
            <a:r>
              <a:rPr lang="en-US" b="0" dirty="0" err="1"/>
              <a:t>περίπτωση</a:t>
            </a:r>
            <a:r>
              <a:rPr lang="en-US" b="0" dirty="0"/>
              <a:t> </a:t>
            </a:r>
          </a:p>
          <a:p>
            <a:r>
              <a:rPr lang="en-US" b="0" dirty="0"/>
              <a:t>    </a:t>
            </a:r>
            <a:r>
              <a:rPr lang="en-US" b="0" dirty="0" err="1"/>
              <a:t>λειτουργίας</a:t>
            </a:r>
            <a:r>
              <a:rPr lang="en-US" b="0" dirty="0"/>
              <a:t> </a:t>
            </a:r>
            <a:r>
              <a:rPr lang="en-US" b="0" dirty="0" err="1"/>
              <a:t>ως</a:t>
            </a:r>
            <a:r>
              <a:rPr lang="en-US" b="0" dirty="0"/>
              <a:t> </a:t>
            </a:r>
            <a:r>
              <a:rPr lang="en-US" dirty="0" err="1">
                <a:solidFill>
                  <a:srgbClr val="FF0000"/>
                </a:solidFill>
              </a:rPr>
              <a:t>γεννήτρια</a:t>
            </a:r>
            <a:r>
              <a:rPr lang="en-US" b="0" dirty="0"/>
              <a:t>.</a:t>
            </a:r>
          </a:p>
        </p:txBody>
      </p:sp>
      <p:sp>
        <p:nvSpPr>
          <p:cNvPr id="6" name="Rectangle 25"/>
          <p:cNvSpPr>
            <a:spLocks noChangeArrowheads="1"/>
          </p:cNvSpPr>
          <p:nvPr/>
        </p:nvSpPr>
        <p:spPr bwMode="auto">
          <a:xfrm>
            <a:off x="250825" y="5747048"/>
            <a:ext cx="8283575" cy="923330"/>
          </a:xfrm>
          <a:prstGeom prst="rect">
            <a:avLst/>
          </a:prstGeom>
          <a:noFill/>
          <a:ln w="9525">
            <a:noFill/>
            <a:miter lim="800000"/>
            <a:headEnd/>
            <a:tailEnd/>
          </a:ln>
        </p:spPr>
        <p:txBody>
          <a:bodyPr wrap="square" anchor="ctr">
            <a:spAutoFit/>
          </a:bodyPr>
          <a:lstStyle/>
          <a:p>
            <a:pPr algn="just"/>
            <a:r>
              <a:rPr lang="en-US" b="0" dirty="0"/>
              <a:t>H </a:t>
            </a:r>
            <a:r>
              <a:rPr lang="el-GR" b="0" dirty="0"/>
              <a:t>ολίσθηση </a:t>
            </a:r>
            <a:r>
              <a:rPr lang="en-US" b="0" dirty="0"/>
              <a:t>    </a:t>
            </a:r>
            <a:r>
              <a:rPr lang="en-US" dirty="0" smtClean="0"/>
              <a:t>s=</a:t>
            </a:r>
            <a:r>
              <a:rPr lang="en-US" dirty="0" err="1" smtClean="0"/>
              <a:t>smaxT</a:t>
            </a:r>
            <a:r>
              <a:rPr lang="en-US" b="0" dirty="0" smtClean="0"/>
              <a:t>     </a:t>
            </a:r>
            <a:r>
              <a:rPr lang="en-US" dirty="0" smtClean="0"/>
              <a:t> </a:t>
            </a:r>
            <a:r>
              <a:rPr lang="en-US" b="0" dirty="0" smtClean="0"/>
              <a:t>         </a:t>
            </a:r>
            <a:r>
              <a:rPr lang="el-GR" b="0" dirty="0"/>
              <a:t>για την οποία έχουμε τη μέγιστη ροπή, είναι μια </a:t>
            </a:r>
            <a:r>
              <a:rPr lang="el-GR" dirty="0"/>
              <a:t>σταθερή ποσότητα</a:t>
            </a:r>
            <a:r>
              <a:rPr lang="el-GR" b="0" dirty="0"/>
              <a:t> εξαρτώμενη από τις εσωτερικές κατασκευαστικές παραμέτρους της μηχανής.</a:t>
            </a:r>
            <a:r>
              <a:rPr lang="el-GR"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3715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04800" y="1600200"/>
            <a:ext cx="8534400" cy="5105400"/>
          </a:xfrm>
        </p:spPr>
        <p:txBody>
          <a:bodyPr/>
          <a:lstStyle/>
          <a:p>
            <a:r>
              <a:rPr lang="el-GR" sz="1800" b="1" dirty="0" smtClean="0">
                <a:solidFill>
                  <a:srgbClr val="FF0000"/>
                </a:solidFill>
              </a:rPr>
              <a:t>Στη μόνιμη κατάσταση λειτουργίας, ο δρομέας στρέφεται με ταχύτητα </a:t>
            </a:r>
            <a:r>
              <a:rPr lang="en-US" sz="1800" b="1" dirty="0" smtClean="0">
                <a:solidFill>
                  <a:srgbClr val="FF0000"/>
                </a:solidFill>
              </a:rPr>
              <a:t>n</a:t>
            </a:r>
            <a:r>
              <a:rPr lang="en-US" sz="1800" b="1" baseline="-25000" dirty="0" smtClean="0">
                <a:solidFill>
                  <a:srgbClr val="FF0000"/>
                </a:solidFill>
              </a:rPr>
              <a:t>r</a:t>
            </a:r>
            <a:r>
              <a:rPr lang="en-US" sz="1800" b="1" dirty="0" smtClean="0">
                <a:solidFill>
                  <a:srgbClr val="FF0000"/>
                </a:solidFill>
              </a:rPr>
              <a:t> </a:t>
            </a:r>
            <a:r>
              <a:rPr lang="el-GR" sz="1800" b="1" dirty="0" smtClean="0">
                <a:solidFill>
                  <a:srgbClr val="FF0000"/>
                </a:solidFill>
              </a:rPr>
              <a:t>μικρότερη της σύγχρονης ταχύτητας </a:t>
            </a:r>
            <a:r>
              <a:rPr lang="en-US" sz="1800" b="1" dirty="0" smtClean="0">
                <a:solidFill>
                  <a:srgbClr val="FF0000"/>
                </a:solidFill>
              </a:rPr>
              <a:t>n</a:t>
            </a:r>
            <a:r>
              <a:rPr lang="en-US" sz="1800" b="1" baseline="-25000" dirty="0" smtClean="0">
                <a:solidFill>
                  <a:srgbClr val="FF0000"/>
                </a:solidFill>
              </a:rPr>
              <a:t>s</a:t>
            </a:r>
            <a:r>
              <a:rPr lang="en-US" sz="1800" b="1" dirty="0" smtClean="0">
                <a:solidFill>
                  <a:srgbClr val="FF0000"/>
                </a:solidFill>
              </a:rPr>
              <a:t> . </a:t>
            </a:r>
          </a:p>
          <a:p>
            <a:endParaRPr lang="en-US" dirty="0"/>
          </a:p>
        </p:txBody>
      </p:sp>
      <p:sp>
        <p:nvSpPr>
          <p:cNvPr id="4" name="Rectangle 10"/>
          <p:cNvSpPr>
            <a:spLocks noChangeArrowheads="1"/>
          </p:cNvSpPr>
          <p:nvPr/>
        </p:nvSpPr>
        <p:spPr bwMode="auto">
          <a:xfrm>
            <a:off x="304800" y="2071301"/>
            <a:ext cx="5545311" cy="923330"/>
          </a:xfrm>
          <a:prstGeom prst="rect">
            <a:avLst/>
          </a:prstGeom>
          <a:noFill/>
          <a:ln w="9525">
            <a:noFill/>
            <a:miter lim="800000"/>
            <a:headEnd/>
            <a:tailEnd/>
          </a:ln>
        </p:spPr>
        <p:txBody>
          <a:bodyPr wrap="square" anchor="ctr">
            <a:spAutoFit/>
          </a:bodyPr>
          <a:lstStyle/>
          <a:p>
            <a:r>
              <a:rPr lang="el-GR" b="1" u="sng" dirty="0" smtClean="0">
                <a:solidFill>
                  <a:schemeClr val="accent2"/>
                </a:solidFill>
              </a:rPr>
              <a:t>Ολίσθηση Ορισμός</a:t>
            </a:r>
            <a:r>
              <a:rPr lang="en-US" b="0" dirty="0" smtClean="0"/>
              <a:t> </a:t>
            </a:r>
            <a:r>
              <a:rPr lang="el-GR" b="0" dirty="0" smtClean="0"/>
              <a:t>: </a:t>
            </a:r>
            <a:r>
              <a:rPr lang="el-GR" b="1" dirty="0" smtClean="0"/>
              <a:t>Ο λόγος  της σχετικής ταχύτητας του πεδίου ως προς το δρομέα προς τη σύγχρονη ταχύτητα</a:t>
            </a:r>
            <a:r>
              <a:rPr lang="el-GR" b="0" dirty="0" smtClean="0"/>
              <a:t>. </a:t>
            </a:r>
            <a:endParaRPr lang="en-US" b="0" dirty="0"/>
          </a:p>
        </p:txBody>
      </p:sp>
      <p:graphicFrame>
        <p:nvGraphicFramePr>
          <p:cNvPr id="3074" name="Object 2"/>
          <p:cNvGraphicFramePr>
            <a:graphicFrameLocks noChangeAspect="1"/>
          </p:cNvGraphicFramePr>
          <p:nvPr/>
        </p:nvGraphicFramePr>
        <p:xfrm>
          <a:off x="533400" y="2971800"/>
          <a:ext cx="1219200" cy="990600"/>
        </p:xfrm>
        <a:graphic>
          <a:graphicData uri="http://schemas.openxmlformats.org/presentationml/2006/ole">
            <p:oleObj spid="_x0000_s3074" name="Equation" r:id="rId3" imgW="685800" imgH="431640" progId="Equation.DSMT4">
              <p:embed/>
            </p:oleObj>
          </a:graphicData>
        </a:graphic>
      </p:graphicFrame>
      <p:graphicFrame>
        <p:nvGraphicFramePr>
          <p:cNvPr id="3075" name="Object 3"/>
          <p:cNvGraphicFramePr>
            <a:graphicFrameLocks noChangeAspect="1"/>
          </p:cNvGraphicFramePr>
          <p:nvPr/>
        </p:nvGraphicFramePr>
        <p:xfrm>
          <a:off x="2514600" y="3124200"/>
          <a:ext cx="2514600" cy="914400"/>
        </p:xfrm>
        <a:graphic>
          <a:graphicData uri="http://schemas.openxmlformats.org/presentationml/2006/ole">
            <p:oleObj spid="_x0000_s3075" name="Equation" r:id="rId4" imgW="1269720" imgH="431640" progId="Equation.DSMT4">
              <p:embed/>
            </p:oleObj>
          </a:graphicData>
        </a:graphic>
      </p:graphicFrame>
      <p:sp>
        <p:nvSpPr>
          <p:cNvPr id="7" name="Rectangle 18"/>
          <p:cNvSpPr>
            <a:spLocks noChangeArrowheads="1"/>
          </p:cNvSpPr>
          <p:nvPr/>
        </p:nvSpPr>
        <p:spPr bwMode="auto">
          <a:xfrm>
            <a:off x="381000" y="3929941"/>
            <a:ext cx="3110880" cy="1754326"/>
          </a:xfrm>
          <a:prstGeom prst="rect">
            <a:avLst/>
          </a:prstGeom>
          <a:noFill/>
          <a:ln w="9525">
            <a:noFill/>
            <a:miter lim="800000"/>
            <a:headEnd/>
            <a:tailEnd/>
          </a:ln>
        </p:spPr>
        <p:txBody>
          <a:bodyPr wrap="square" anchor="ctr">
            <a:spAutoFit/>
          </a:bodyPr>
          <a:lstStyle/>
          <a:p>
            <a:r>
              <a:rPr lang="el-GR" u="sng" dirty="0">
                <a:solidFill>
                  <a:schemeClr val="accent2"/>
                </a:solidFill>
              </a:rPr>
              <a:t>Συχνότητα ολίσθησης</a:t>
            </a:r>
            <a:r>
              <a:rPr lang="el-GR" b="0" dirty="0"/>
              <a:t> </a:t>
            </a:r>
            <a:r>
              <a:rPr lang="en-US" b="0" dirty="0"/>
              <a:t> </a:t>
            </a:r>
            <a:r>
              <a:rPr lang="el-GR" b="0" dirty="0"/>
              <a:t>: </a:t>
            </a:r>
            <a:r>
              <a:rPr lang="el-GR" b="1" dirty="0">
                <a:solidFill>
                  <a:srgbClr val="FF0000"/>
                </a:solidFill>
              </a:rPr>
              <a:t>Η συχνότητα  </a:t>
            </a:r>
            <a:r>
              <a:rPr lang="en-US" b="1" i="1" dirty="0">
                <a:solidFill>
                  <a:srgbClr val="FF0000"/>
                </a:solidFill>
              </a:rPr>
              <a:t>f</a:t>
            </a:r>
            <a:r>
              <a:rPr lang="en-US" b="1" i="1" baseline="-25000" dirty="0">
                <a:solidFill>
                  <a:srgbClr val="FF0000"/>
                </a:solidFill>
              </a:rPr>
              <a:t>2</a:t>
            </a:r>
            <a:r>
              <a:rPr lang="en-US" b="1" dirty="0">
                <a:solidFill>
                  <a:srgbClr val="FF0000"/>
                </a:solidFill>
              </a:rPr>
              <a:t>  </a:t>
            </a:r>
            <a:r>
              <a:rPr lang="el-GR" b="1" dirty="0">
                <a:solidFill>
                  <a:srgbClr val="FF0000"/>
                </a:solidFill>
              </a:rPr>
              <a:t>των επαγόμενων τάσεων στα τυλίγματα του δρομέα, συνδέεται με τη συχνότητα </a:t>
            </a:r>
            <a:r>
              <a:rPr lang="en-US" b="1" i="1" dirty="0">
                <a:solidFill>
                  <a:srgbClr val="FF0000"/>
                </a:solidFill>
              </a:rPr>
              <a:t>f</a:t>
            </a:r>
            <a:r>
              <a:rPr lang="en-US" b="1" i="1" baseline="-25000" dirty="0">
                <a:solidFill>
                  <a:srgbClr val="FF0000"/>
                </a:solidFill>
              </a:rPr>
              <a:t>1</a:t>
            </a:r>
            <a:r>
              <a:rPr lang="el-GR" b="1" baseline="-25000" dirty="0">
                <a:solidFill>
                  <a:srgbClr val="FF0000"/>
                </a:solidFill>
              </a:rPr>
              <a:t> </a:t>
            </a:r>
            <a:r>
              <a:rPr lang="en-US" b="1" baseline="-25000" dirty="0">
                <a:solidFill>
                  <a:srgbClr val="FF0000"/>
                </a:solidFill>
              </a:rPr>
              <a:t> </a:t>
            </a:r>
            <a:r>
              <a:rPr lang="el-GR" b="1" dirty="0">
                <a:solidFill>
                  <a:srgbClr val="FF0000"/>
                </a:solidFill>
              </a:rPr>
              <a:t>του δικτύου </a:t>
            </a:r>
            <a:endParaRPr lang="en-US" b="1" dirty="0">
              <a:solidFill>
                <a:srgbClr val="FF0000"/>
              </a:solidFill>
            </a:endParaRPr>
          </a:p>
        </p:txBody>
      </p:sp>
      <p:graphicFrame>
        <p:nvGraphicFramePr>
          <p:cNvPr id="3076" name="Object 4"/>
          <p:cNvGraphicFramePr>
            <a:graphicFrameLocks noChangeAspect="1"/>
          </p:cNvGraphicFramePr>
          <p:nvPr/>
        </p:nvGraphicFramePr>
        <p:xfrm>
          <a:off x="533400" y="5638800"/>
          <a:ext cx="3505200" cy="1066800"/>
        </p:xfrm>
        <a:graphic>
          <a:graphicData uri="http://schemas.openxmlformats.org/presentationml/2006/ole">
            <p:oleObj spid="_x0000_s3076" name="Equation" r:id="rId5" imgW="1892160" imgH="393480" progId="Equation.DSMT4">
              <p:embed/>
            </p:oleObj>
          </a:graphicData>
        </a:graphic>
      </p:graphicFrame>
      <p:sp>
        <p:nvSpPr>
          <p:cNvPr id="9" name="Rectangle 22"/>
          <p:cNvSpPr>
            <a:spLocks noChangeArrowheads="1"/>
          </p:cNvSpPr>
          <p:nvPr/>
        </p:nvSpPr>
        <p:spPr bwMode="auto">
          <a:xfrm>
            <a:off x="5004048" y="4437112"/>
            <a:ext cx="3456384" cy="923330"/>
          </a:xfrm>
          <a:prstGeom prst="rect">
            <a:avLst/>
          </a:prstGeom>
          <a:noFill/>
          <a:ln w="9525">
            <a:noFill/>
            <a:miter lim="800000"/>
            <a:headEnd/>
            <a:tailEnd/>
          </a:ln>
        </p:spPr>
        <p:txBody>
          <a:bodyPr wrap="square" anchor="ctr">
            <a:spAutoFit/>
          </a:bodyPr>
          <a:lstStyle/>
          <a:p>
            <a:r>
              <a:rPr lang="el-GR" b="0" dirty="0">
                <a:solidFill>
                  <a:srgbClr val="FF0000"/>
                </a:solidFill>
              </a:rPr>
              <a:t>Η επαγόμενη Η.Ε.Δ. </a:t>
            </a:r>
            <a:r>
              <a:rPr lang="en-US" b="1" dirty="0" smtClean="0"/>
              <a:t> </a:t>
            </a:r>
            <a:r>
              <a:rPr lang="en-US" b="1" dirty="0" err="1" smtClean="0"/>
              <a:t>Ers</a:t>
            </a:r>
            <a:r>
              <a:rPr lang="en-US" b="1" dirty="0" smtClean="0"/>
              <a:t> </a:t>
            </a:r>
            <a:r>
              <a:rPr lang="el-GR" b="0" dirty="0" smtClean="0">
                <a:solidFill>
                  <a:srgbClr val="FF0000"/>
                </a:solidFill>
              </a:rPr>
              <a:t>στα </a:t>
            </a:r>
            <a:r>
              <a:rPr lang="el-GR" b="0" dirty="0">
                <a:solidFill>
                  <a:srgbClr val="FF0000"/>
                </a:solidFill>
              </a:rPr>
              <a:t>τυλίγματα του δρομέα κατά την κανονική λειτουργία (</a:t>
            </a:r>
            <a:r>
              <a:rPr lang="en-US" b="0" dirty="0">
                <a:solidFill>
                  <a:srgbClr val="FF0000"/>
                </a:solidFill>
              </a:rPr>
              <a:t> </a:t>
            </a:r>
            <a:r>
              <a:rPr lang="en-US" b="0" i="1" dirty="0">
                <a:solidFill>
                  <a:srgbClr val="FF0000"/>
                </a:solidFill>
              </a:rPr>
              <a:t>n</a:t>
            </a:r>
            <a:r>
              <a:rPr lang="en-US" b="0" i="1" baseline="-25000" dirty="0">
                <a:solidFill>
                  <a:srgbClr val="FF0000"/>
                </a:solidFill>
              </a:rPr>
              <a:t>r </a:t>
            </a:r>
            <a:r>
              <a:rPr lang="en-US" b="0" i="1" dirty="0">
                <a:solidFill>
                  <a:srgbClr val="FF0000"/>
                </a:solidFill>
              </a:rPr>
              <a:t>&lt; n</a:t>
            </a:r>
            <a:r>
              <a:rPr lang="en-US" b="0" i="1" baseline="-25000" dirty="0">
                <a:solidFill>
                  <a:srgbClr val="FF0000"/>
                </a:solidFill>
              </a:rPr>
              <a:t>s </a:t>
            </a:r>
            <a:r>
              <a:rPr lang="en-US" b="0" dirty="0">
                <a:solidFill>
                  <a:srgbClr val="FF0000"/>
                </a:solidFill>
              </a:rPr>
              <a:t>)</a:t>
            </a:r>
          </a:p>
        </p:txBody>
      </p:sp>
      <p:graphicFrame>
        <p:nvGraphicFramePr>
          <p:cNvPr id="3077" name="Object 5"/>
          <p:cNvGraphicFramePr>
            <a:graphicFrameLocks noChangeAspect="1"/>
          </p:cNvGraphicFramePr>
          <p:nvPr/>
        </p:nvGraphicFramePr>
        <p:xfrm>
          <a:off x="4495800" y="5562600"/>
          <a:ext cx="3810000" cy="685800"/>
        </p:xfrm>
        <a:graphic>
          <a:graphicData uri="http://schemas.openxmlformats.org/presentationml/2006/ole">
            <p:oleObj spid="_x0000_s3077" name="Equation" r:id="rId6" imgW="1942920" imgH="241200" progId="Equation.DSMT4">
              <p:embed/>
            </p:oleObj>
          </a:graphicData>
        </a:graphic>
      </p:graphicFrame>
      <p:sp>
        <p:nvSpPr>
          <p:cNvPr id="11" name="Rectangle 22"/>
          <p:cNvSpPr>
            <a:spLocks noChangeArrowheads="1"/>
          </p:cNvSpPr>
          <p:nvPr/>
        </p:nvSpPr>
        <p:spPr bwMode="auto">
          <a:xfrm>
            <a:off x="5334000" y="3429000"/>
            <a:ext cx="3355032" cy="830997"/>
          </a:xfrm>
          <a:prstGeom prst="rect">
            <a:avLst/>
          </a:prstGeom>
          <a:noFill/>
          <a:ln w="9525">
            <a:noFill/>
            <a:miter lim="800000"/>
            <a:headEnd/>
            <a:tailEnd/>
          </a:ln>
        </p:spPr>
        <p:txBody>
          <a:bodyPr wrap="square" anchor="ctr">
            <a:spAutoFit/>
          </a:bodyPr>
          <a:lstStyle/>
          <a:p>
            <a:r>
              <a:rPr lang="en-US" sz="1200" dirty="0" smtClean="0">
                <a:solidFill>
                  <a:srgbClr val="FF0000"/>
                </a:solidFill>
              </a:rPr>
              <a:t>f1=</a:t>
            </a:r>
            <a:r>
              <a:rPr lang="el-GR" sz="1200" dirty="0" smtClean="0">
                <a:solidFill>
                  <a:srgbClr val="FF0000"/>
                </a:solidFill>
              </a:rPr>
              <a:t>συχνότητα των τάσεων τροφοδοσίας τυλιγμάτων στάτη</a:t>
            </a:r>
          </a:p>
          <a:p>
            <a:r>
              <a:rPr lang="en-US" sz="1200" dirty="0" smtClean="0">
                <a:solidFill>
                  <a:srgbClr val="FF0000"/>
                </a:solidFill>
              </a:rPr>
              <a:t>f2=</a:t>
            </a:r>
            <a:r>
              <a:rPr lang="el-GR" sz="1200" dirty="0" smtClean="0">
                <a:solidFill>
                  <a:srgbClr val="FF0000"/>
                </a:solidFill>
              </a:rPr>
              <a:t>Συχνότητα επαγόμενων τάσεων των τυλιγμάτων του δρομέα</a:t>
            </a:r>
            <a:endParaRPr lang="en-US" sz="1200" b="0" dirty="0">
              <a:solidFill>
                <a:srgbClr val="FF0000"/>
              </a:solidFill>
            </a:endParaRPr>
          </a:p>
        </p:txBody>
      </p:sp>
      <p:sp>
        <p:nvSpPr>
          <p:cNvPr id="13" name="Rectangle 22"/>
          <p:cNvSpPr>
            <a:spLocks noChangeArrowheads="1"/>
          </p:cNvSpPr>
          <p:nvPr/>
        </p:nvSpPr>
        <p:spPr bwMode="auto">
          <a:xfrm>
            <a:off x="5638800" y="2147501"/>
            <a:ext cx="3278832" cy="1384995"/>
          </a:xfrm>
          <a:prstGeom prst="rect">
            <a:avLst/>
          </a:prstGeom>
          <a:noFill/>
          <a:ln w="9525">
            <a:noFill/>
            <a:miter lim="800000"/>
            <a:headEnd/>
            <a:tailEnd/>
          </a:ln>
        </p:spPr>
        <p:txBody>
          <a:bodyPr wrap="square" anchor="ctr">
            <a:spAutoFit/>
          </a:bodyPr>
          <a:lstStyle/>
          <a:p>
            <a:r>
              <a:rPr lang="en-US" sz="1200" dirty="0" smtClean="0"/>
              <a:t>O</a:t>
            </a:r>
            <a:r>
              <a:rPr lang="el-GR" sz="1200" dirty="0" smtClean="0"/>
              <a:t> δρομέας δε στρέφεται ποτέ με τη σύγχρονη ταχύτητα περιστροφής, δηλαδή με την ταχύτητα του στρεφόμενου μαγνητικού πεδίου αλλά πάντοτε με ταχύτητα μικρότερη απ' αυτήν. Το ποσό κατά το οποίο η ταχύτητα στροφής του δρομέα υστερεί από την ταχύτητα στροφής του πεδίου, καλείται </a:t>
            </a:r>
            <a:r>
              <a:rPr lang="el-GR" sz="1200" b="1" dirty="0" smtClean="0"/>
              <a:t>ολίσθηση.</a:t>
            </a:r>
            <a:r>
              <a:rPr lang="el-GR" sz="1200" dirty="0" smtClean="0"/>
              <a:t> </a:t>
            </a:r>
            <a:endParaRPr lang="en-US" sz="1200" b="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2191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381000" y="1752600"/>
            <a:ext cx="8610600" cy="4876800"/>
          </a:xfrm>
        </p:spPr>
        <p:txBody>
          <a:bodyPr/>
          <a:lstStyle/>
          <a:p>
            <a:r>
              <a:rPr lang="el-GR" sz="1800" b="1" dirty="0" smtClean="0">
                <a:solidFill>
                  <a:srgbClr val="FF0000"/>
                </a:solidFill>
              </a:rPr>
              <a:t>Για σταθερή τάση και συχνότητα τροφοδοσίας, η μαγνητική ροή στο διάκενο παραμένει σταθερό, οπότε</a:t>
            </a:r>
          </a:p>
          <a:p>
            <a:endParaRPr lang="en-US" dirty="0"/>
          </a:p>
        </p:txBody>
      </p:sp>
      <p:graphicFrame>
        <p:nvGraphicFramePr>
          <p:cNvPr id="17410" name="Object 2"/>
          <p:cNvGraphicFramePr>
            <a:graphicFrameLocks noChangeAspect="1"/>
          </p:cNvGraphicFramePr>
          <p:nvPr/>
        </p:nvGraphicFramePr>
        <p:xfrm>
          <a:off x="1905000" y="2514600"/>
          <a:ext cx="4038600" cy="685800"/>
        </p:xfrm>
        <a:graphic>
          <a:graphicData uri="http://schemas.openxmlformats.org/presentationml/2006/ole">
            <p:oleObj spid="_x0000_s17410" name="Equation" r:id="rId3" imgW="1726920" imgH="241200" progId="Equation.DSMT4">
              <p:embed/>
            </p:oleObj>
          </a:graphicData>
        </a:graphic>
      </p:graphicFrame>
      <p:sp>
        <p:nvSpPr>
          <p:cNvPr id="6" name="Rectangle 17"/>
          <p:cNvSpPr>
            <a:spLocks noChangeArrowheads="1"/>
          </p:cNvSpPr>
          <p:nvPr/>
        </p:nvSpPr>
        <p:spPr bwMode="auto">
          <a:xfrm>
            <a:off x="685800" y="4343400"/>
            <a:ext cx="4114800" cy="1169551"/>
          </a:xfrm>
          <a:prstGeom prst="rect">
            <a:avLst/>
          </a:prstGeom>
          <a:noFill/>
          <a:ln w="9525">
            <a:noFill/>
            <a:miter lim="800000"/>
            <a:headEnd/>
            <a:tailEnd/>
          </a:ln>
        </p:spPr>
        <p:txBody>
          <a:bodyPr wrap="square" anchor="ctr">
            <a:spAutoFit/>
          </a:bodyPr>
          <a:lstStyle/>
          <a:p>
            <a:r>
              <a:rPr lang="el-GR" sz="1400" b="0" dirty="0"/>
              <a:t>Για  λειτουργία κοντά στο σύγχρονο αριθμό στροφών (μικρές τιμές της ολίσθησης), η                  και το τύλιγμα του δρομέα εμφανίζει ωμική συμπεριφορά. Δηλαδή, το ρεύμα στο δρομέα με την επαγόμενη Η.Ε.Δ, είναι σχεδόν συμφασικά και επίσης                και </a:t>
            </a:r>
          </a:p>
        </p:txBody>
      </p:sp>
      <p:graphicFrame>
        <p:nvGraphicFramePr>
          <p:cNvPr id="17411" name="Object 3"/>
          <p:cNvGraphicFramePr>
            <a:graphicFrameLocks noChangeAspect="1"/>
          </p:cNvGraphicFramePr>
          <p:nvPr/>
        </p:nvGraphicFramePr>
        <p:xfrm>
          <a:off x="3048000" y="4572000"/>
          <a:ext cx="685800" cy="304800"/>
        </p:xfrm>
        <a:graphic>
          <a:graphicData uri="http://schemas.openxmlformats.org/presentationml/2006/ole">
            <p:oleObj spid="_x0000_s17411" name="Equation" r:id="rId4" imgW="469800" imgH="203040" progId="Equation.DSMT4">
              <p:embed/>
            </p:oleObj>
          </a:graphicData>
        </a:graphic>
      </p:graphicFrame>
      <p:graphicFrame>
        <p:nvGraphicFramePr>
          <p:cNvPr id="17412" name="Object 4"/>
          <p:cNvGraphicFramePr>
            <a:graphicFrameLocks noChangeAspect="1"/>
          </p:cNvGraphicFramePr>
          <p:nvPr/>
        </p:nvGraphicFramePr>
        <p:xfrm>
          <a:off x="3810000" y="5257800"/>
          <a:ext cx="469900" cy="241300"/>
        </p:xfrm>
        <a:graphic>
          <a:graphicData uri="http://schemas.openxmlformats.org/presentationml/2006/ole">
            <p:oleObj spid="_x0000_s17412" name="Equation" r:id="rId5" imgW="469800" imgH="241200" progId="Equation.DSMT4">
              <p:embed/>
            </p:oleObj>
          </a:graphicData>
        </a:graphic>
      </p:graphicFrame>
      <p:graphicFrame>
        <p:nvGraphicFramePr>
          <p:cNvPr id="17413" name="Object 5"/>
          <p:cNvGraphicFramePr>
            <a:graphicFrameLocks noChangeAspect="1"/>
          </p:cNvGraphicFramePr>
          <p:nvPr/>
        </p:nvGraphicFramePr>
        <p:xfrm>
          <a:off x="762000" y="5486400"/>
          <a:ext cx="546100" cy="241300"/>
        </p:xfrm>
        <a:graphic>
          <a:graphicData uri="http://schemas.openxmlformats.org/presentationml/2006/ole">
            <p:oleObj spid="_x0000_s17413" name="Equation" r:id="rId6" imgW="545760" imgH="241200" progId="Equation.DSMT4">
              <p:embed/>
            </p:oleObj>
          </a:graphicData>
        </a:graphic>
      </p:graphicFrame>
      <p:graphicFrame>
        <p:nvGraphicFramePr>
          <p:cNvPr id="17414" name="Object 6"/>
          <p:cNvGraphicFramePr>
            <a:graphicFrameLocks noChangeAspect="1"/>
          </p:cNvGraphicFramePr>
          <p:nvPr/>
        </p:nvGraphicFramePr>
        <p:xfrm>
          <a:off x="5410200" y="3352800"/>
          <a:ext cx="3200400" cy="1143000"/>
        </p:xfrm>
        <a:graphic>
          <a:graphicData uri="http://schemas.openxmlformats.org/presentationml/2006/ole">
            <p:oleObj spid="_x0000_s17414" name="Equation" r:id="rId7" imgW="1701720" imgH="444240" progId="Equation.DSMT4">
              <p:embed/>
            </p:oleObj>
          </a:graphicData>
        </a:graphic>
      </p:graphicFrame>
      <p:sp>
        <p:nvSpPr>
          <p:cNvPr id="10" name="Rectangle 17"/>
          <p:cNvSpPr>
            <a:spLocks noChangeArrowheads="1"/>
          </p:cNvSpPr>
          <p:nvPr/>
        </p:nvSpPr>
        <p:spPr bwMode="auto">
          <a:xfrm>
            <a:off x="762000" y="3155723"/>
            <a:ext cx="4114800" cy="954107"/>
          </a:xfrm>
          <a:prstGeom prst="rect">
            <a:avLst/>
          </a:prstGeom>
          <a:noFill/>
          <a:ln w="9525">
            <a:noFill/>
            <a:miter lim="800000"/>
            <a:headEnd/>
            <a:tailEnd/>
          </a:ln>
        </p:spPr>
        <p:txBody>
          <a:bodyPr wrap="square" anchor="ctr">
            <a:spAutoFit/>
          </a:bodyPr>
          <a:lstStyle/>
          <a:p>
            <a:r>
              <a:rPr lang="en-US" sz="1400" b="0" dirty="0" smtClean="0">
                <a:solidFill>
                  <a:srgbClr val="FF0000"/>
                </a:solidFill>
              </a:rPr>
              <a:t>K, K’ = </a:t>
            </a:r>
            <a:r>
              <a:rPr lang="el-GR" sz="1400" dirty="0" smtClean="0">
                <a:solidFill>
                  <a:srgbClr val="FF0000"/>
                </a:solidFill>
              </a:rPr>
              <a:t>κατασκευαστικές σταθερές</a:t>
            </a:r>
          </a:p>
          <a:p>
            <a:r>
              <a:rPr lang="el-GR" sz="1400" b="0" dirty="0" smtClean="0">
                <a:solidFill>
                  <a:srgbClr val="FF0000"/>
                </a:solidFill>
              </a:rPr>
              <a:t>Ι</a:t>
            </a:r>
            <a:r>
              <a:rPr lang="en-US" sz="1400" b="0" dirty="0" smtClean="0">
                <a:solidFill>
                  <a:srgbClr val="FF0000"/>
                </a:solidFill>
              </a:rPr>
              <a:t>r=</a:t>
            </a:r>
            <a:r>
              <a:rPr lang="el-GR" sz="1400" b="0" dirty="0" smtClean="0">
                <a:solidFill>
                  <a:srgbClr val="FF0000"/>
                </a:solidFill>
              </a:rPr>
              <a:t>ενεργός τιμή του ρεύματος του δρομέα(Α)</a:t>
            </a:r>
          </a:p>
          <a:p>
            <a:r>
              <a:rPr lang="el-GR" sz="1400" dirty="0" smtClean="0">
                <a:solidFill>
                  <a:srgbClr val="FF0000"/>
                </a:solidFill>
              </a:rPr>
              <a:t>Όπου </a:t>
            </a:r>
            <a:r>
              <a:rPr lang="en-US" sz="1400" dirty="0" smtClean="0">
                <a:solidFill>
                  <a:srgbClr val="FF0000"/>
                </a:solidFill>
              </a:rPr>
              <a:t>r2</a:t>
            </a:r>
            <a:r>
              <a:rPr lang="el-GR" sz="1400" dirty="0" smtClean="0">
                <a:solidFill>
                  <a:srgbClr val="FF0000"/>
                </a:solidFill>
              </a:rPr>
              <a:t>=ωμική αντίσταση ανά φάση του τυλίγματος του δρομέα(Ω)</a:t>
            </a:r>
            <a:r>
              <a:rPr lang="el-GR" sz="1400" b="0" dirty="0" smtClean="0">
                <a:solidFill>
                  <a:srgbClr val="FF0000"/>
                </a:solidFill>
              </a:rPr>
              <a:t> </a:t>
            </a:r>
            <a:endParaRPr lang="el-GR" sz="1400" b="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1"/>
            <a:ext cx="6248400" cy="369332"/>
          </a:xfrm>
          <a:prstGeom prst="rect">
            <a:avLst/>
          </a:prstGeom>
        </p:spPr>
        <p:txBody>
          <a:bodyPr wrap="square">
            <a:spAutoFit/>
          </a:bodyPr>
          <a:lstStyle/>
          <a:p>
            <a:r>
              <a:rPr lang="el-GR" b="1" u="sng" dirty="0" smtClean="0"/>
              <a:t>Αρχή λειτουργίας Ασύγχρονου Τριφασικού Κινητήρα</a:t>
            </a:r>
            <a:endParaRPr lang="en-US" dirty="0"/>
          </a:p>
        </p:txBody>
      </p:sp>
      <p:sp>
        <p:nvSpPr>
          <p:cNvPr id="3" name="Rectangle 2"/>
          <p:cNvSpPr/>
          <p:nvPr/>
        </p:nvSpPr>
        <p:spPr>
          <a:xfrm>
            <a:off x="228600" y="685800"/>
            <a:ext cx="8229600" cy="3693319"/>
          </a:xfrm>
          <a:prstGeom prst="rect">
            <a:avLst/>
          </a:prstGeom>
        </p:spPr>
        <p:txBody>
          <a:bodyPr wrap="square">
            <a:spAutoFit/>
          </a:bodyPr>
          <a:lstStyle/>
          <a:p>
            <a:pPr algn="just"/>
            <a:r>
              <a:rPr lang="el-GR" dirty="0" smtClean="0">
                <a:solidFill>
                  <a:srgbClr val="FF0000"/>
                </a:solidFill>
              </a:rPr>
              <a:t>Στον επαγωγικό κινητήρα, η ανάπτυξη της ροπής οφείλεται στην αλληλεπίδραση των</a:t>
            </a:r>
          </a:p>
          <a:p>
            <a:pPr algn="just"/>
            <a:r>
              <a:rPr lang="el-GR" dirty="0" smtClean="0">
                <a:solidFill>
                  <a:srgbClr val="FF0000"/>
                </a:solidFill>
              </a:rPr>
              <a:t>μαγνητικών πεδίων του </a:t>
            </a:r>
            <a:r>
              <a:rPr lang="el-GR" dirty="0" err="1" smtClean="0">
                <a:solidFill>
                  <a:srgbClr val="FF0000"/>
                </a:solidFill>
              </a:rPr>
              <a:t>στάτη</a:t>
            </a:r>
            <a:r>
              <a:rPr lang="el-GR" dirty="0" smtClean="0">
                <a:solidFill>
                  <a:srgbClr val="FF0000"/>
                </a:solidFill>
              </a:rPr>
              <a:t> και του δρομέα. Όμως, το πεδίο του δρομέα οφείλεται στις τάσεις</a:t>
            </a:r>
            <a:r>
              <a:rPr lang="en-US" dirty="0" smtClean="0">
                <a:solidFill>
                  <a:srgbClr val="FF0000"/>
                </a:solidFill>
              </a:rPr>
              <a:t> </a:t>
            </a:r>
            <a:r>
              <a:rPr lang="el-GR" dirty="0" smtClean="0">
                <a:solidFill>
                  <a:srgbClr val="FF0000"/>
                </a:solidFill>
              </a:rPr>
              <a:t>εξ επαγωγής, οι οποίες αναπτύσσονται στο δρομέα μόνο όταν υπάρχει σχετική κίνηση μεταξύ του δρομέα και του στρεφόμενου πεδίου. Επομένως, η ταχύτητα του δρομέα δεν μπορεί να είναι</a:t>
            </a:r>
            <a:r>
              <a:rPr lang="en-US" dirty="0" smtClean="0">
                <a:solidFill>
                  <a:srgbClr val="FF0000"/>
                </a:solidFill>
              </a:rPr>
              <a:t> </a:t>
            </a:r>
            <a:r>
              <a:rPr lang="el-GR" dirty="0" smtClean="0">
                <a:solidFill>
                  <a:srgbClr val="FF0000"/>
                </a:solidFill>
              </a:rPr>
              <a:t>ίση με τη σύγχρονη, καθώς τότε δεν θα επάγονταν τάσεις στο δρομέα, με συνέπεια το ρεύμα και</a:t>
            </a:r>
            <a:r>
              <a:rPr lang="en-US" dirty="0" smtClean="0">
                <a:solidFill>
                  <a:srgbClr val="FF0000"/>
                </a:solidFill>
              </a:rPr>
              <a:t> </a:t>
            </a:r>
            <a:r>
              <a:rPr lang="el-GR" dirty="0" smtClean="0">
                <a:solidFill>
                  <a:srgbClr val="FF0000"/>
                </a:solidFill>
              </a:rPr>
              <a:t>η ροή του δρομέα να ήταν μηδενικά. Έτσι, η ροπή θα μηδενίζονταν και η ταχύτητα του κινητήρα</a:t>
            </a:r>
            <a:r>
              <a:rPr lang="en-US" dirty="0" smtClean="0">
                <a:solidFill>
                  <a:srgbClr val="FF0000"/>
                </a:solidFill>
              </a:rPr>
              <a:t> </a:t>
            </a:r>
            <a:r>
              <a:rPr lang="el-GR" dirty="0" smtClean="0">
                <a:solidFill>
                  <a:srgbClr val="FF0000"/>
                </a:solidFill>
              </a:rPr>
              <a:t>θα μειώνονταν σε μια τιμή μικρότερη από τη σύγχρονη.</a:t>
            </a:r>
          </a:p>
          <a:p>
            <a:endParaRPr lang="el-GR" dirty="0" smtClean="0"/>
          </a:p>
          <a:p>
            <a:endParaRPr lang="el-GR" dirty="0" smtClean="0"/>
          </a:p>
          <a:p>
            <a:endParaRPr lang="el-GR" dirty="0" smtClean="0"/>
          </a:p>
          <a:p>
            <a:endParaRPr lang="en-US" dirty="0" smtClean="0"/>
          </a:p>
          <a:p>
            <a:endParaRPr lang="el-GR" dirty="0" smtClean="0"/>
          </a:p>
        </p:txBody>
      </p:sp>
      <p:sp>
        <p:nvSpPr>
          <p:cNvPr id="4" name="Rectangle 3"/>
          <p:cNvSpPr/>
          <p:nvPr/>
        </p:nvSpPr>
        <p:spPr>
          <a:xfrm>
            <a:off x="533400" y="3505200"/>
            <a:ext cx="5715000" cy="1200329"/>
          </a:xfrm>
          <a:prstGeom prst="rect">
            <a:avLst/>
          </a:prstGeom>
        </p:spPr>
        <p:txBody>
          <a:bodyPr wrap="square">
            <a:spAutoFit/>
          </a:bodyPr>
          <a:lstStyle/>
          <a:p>
            <a:r>
              <a:rPr lang="el-GR" dirty="0" smtClean="0"/>
              <a:t>Η διαφορά της ταχύτητας του δρομέα </a:t>
            </a:r>
            <a:r>
              <a:rPr lang="el-GR" i="1" dirty="0" err="1" smtClean="0"/>
              <a:t>nr</a:t>
            </a:r>
            <a:r>
              <a:rPr lang="el-GR" i="1" dirty="0" smtClean="0"/>
              <a:t> από τη σύγχρονη </a:t>
            </a:r>
            <a:r>
              <a:rPr lang="el-GR" i="1" dirty="0" err="1" smtClean="0"/>
              <a:t>ns</a:t>
            </a:r>
            <a:r>
              <a:rPr lang="el-GR" i="1" dirty="0" smtClean="0"/>
              <a:t> ονομάζεται ταχύτητα ολίσθησης</a:t>
            </a:r>
            <a:r>
              <a:rPr lang="el-GR" dirty="0" smtClean="0"/>
              <a:t> (</a:t>
            </a:r>
            <a:r>
              <a:rPr lang="el-GR" i="1" dirty="0" err="1" smtClean="0"/>
              <a:t>slip</a:t>
            </a:r>
            <a:r>
              <a:rPr lang="el-GR" i="1" dirty="0" smtClean="0"/>
              <a:t> </a:t>
            </a:r>
            <a:r>
              <a:rPr lang="el-GR" i="1" dirty="0" err="1" smtClean="0"/>
              <a:t>speed</a:t>
            </a:r>
            <a:r>
              <a:rPr lang="el-GR" i="1" dirty="0" smtClean="0"/>
              <a:t>) και ορίζεται από τη σχέση</a:t>
            </a:r>
            <a:r>
              <a:rPr lang="en-US" i="1" dirty="0" smtClean="0"/>
              <a:t>        </a:t>
            </a:r>
            <a:r>
              <a:rPr lang="en-US" b="1" i="1" dirty="0" err="1" smtClean="0">
                <a:solidFill>
                  <a:srgbClr val="FF0000"/>
                </a:solidFill>
              </a:rPr>
              <a:t>nslip</a:t>
            </a:r>
            <a:r>
              <a:rPr lang="en-US" b="1" i="1" dirty="0" smtClean="0">
                <a:solidFill>
                  <a:srgbClr val="FF0000"/>
                </a:solidFill>
              </a:rPr>
              <a:t> = ns − nr</a:t>
            </a:r>
            <a:endParaRPr lang="el-GR" b="1" i="1" dirty="0" smtClean="0">
              <a:solidFill>
                <a:srgbClr val="FF0000"/>
              </a:solidFill>
            </a:endParaRPr>
          </a:p>
          <a:p>
            <a:endParaRPr lang="en-US" dirty="0"/>
          </a:p>
        </p:txBody>
      </p:sp>
      <p:sp>
        <p:nvSpPr>
          <p:cNvPr id="5" name="Rectangle 4"/>
          <p:cNvSpPr/>
          <p:nvPr/>
        </p:nvSpPr>
        <p:spPr>
          <a:xfrm>
            <a:off x="457200" y="4648200"/>
            <a:ext cx="6019800" cy="923330"/>
          </a:xfrm>
          <a:prstGeom prst="rect">
            <a:avLst/>
          </a:prstGeom>
        </p:spPr>
        <p:txBody>
          <a:bodyPr wrap="square">
            <a:spAutoFit/>
          </a:bodyPr>
          <a:lstStyle/>
          <a:p>
            <a:r>
              <a:rPr lang="el-GR" dirty="0" smtClean="0"/>
              <a:t>Η ποσοστιαία διαφορά της ταχύτητας του κινητήρα από τη σύγχρονη ταχύτητα ονομάζεται</a:t>
            </a:r>
            <a:r>
              <a:rPr lang="en-US" dirty="0" smtClean="0"/>
              <a:t> </a:t>
            </a:r>
            <a:r>
              <a:rPr lang="el-GR" i="1" dirty="0" smtClean="0"/>
              <a:t>ολίσθηση (</a:t>
            </a:r>
            <a:r>
              <a:rPr lang="en-US" i="1" dirty="0" smtClean="0"/>
              <a:t>slip)</a:t>
            </a:r>
            <a:endParaRPr lang="en-US" dirty="0" smtClean="0"/>
          </a:p>
          <a:p>
            <a:endParaRPr lang="el-GR" dirty="0" smtClean="0"/>
          </a:p>
        </p:txBody>
      </p:sp>
      <p:pic>
        <p:nvPicPr>
          <p:cNvPr id="49156" name="Picture 4"/>
          <p:cNvPicPr>
            <a:picLocks noChangeAspect="1" noChangeArrowheads="1"/>
          </p:cNvPicPr>
          <p:nvPr/>
        </p:nvPicPr>
        <p:blipFill>
          <a:blip r:embed="rId2" cstate="print"/>
          <a:srcRect/>
          <a:stretch>
            <a:fillRect/>
          </a:stretch>
        </p:blipFill>
        <p:spPr bwMode="auto">
          <a:xfrm>
            <a:off x="1981200" y="5334000"/>
            <a:ext cx="2686050" cy="1082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6248400" cy="369332"/>
          </a:xfrm>
          <a:prstGeom prst="rect">
            <a:avLst/>
          </a:prstGeom>
        </p:spPr>
        <p:txBody>
          <a:bodyPr wrap="square">
            <a:spAutoFit/>
          </a:bodyPr>
          <a:lstStyle/>
          <a:p>
            <a:r>
              <a:rPr lang="el-GR" b="1" u="sng" dirty="0" smtClean="0"/>
              <a:t>Αρχή λειτουργίας Ασύγχρονου Τριφασικού Κινητήρα</a:t>
            </a:r>
            <a:endParaRPr lang="en-US" dirty="0"/>
          </a:p>
        </p:txBody>
      </p:sp>
      <p:sp>
        <p:nvSpPr>
          <p:cNvPr id="3" name="Rectangle 2"/>
          <p:cNvSpPr/>
          <p:nvPr/>
        </p:nvSpPr>
        <p:spPr>
          <a:xfrm>
            <a:off x="685800" y="1143000"/>
            <a:ext cx="6858000" cy="2862322"/>
          </a:xfrm>
          <a:prstGeom prst="rect">
            <a:avLst/>
          </a:prstGeom>
        </p:spPr>
        <p:txBody>
          <a:bodyPr wrap="square">
            <a:spAutoFit/>
          </a:bodyPr>
          <a:lstStyle/>
          <a:p>
            <a:pPr algn="just"/>
            <a:r>
              <a:rPr lang="el-GR" dirty="0" smtClean="0"/>
              <a:t>Όταν ο κινητήρας είναι ακίνητος, η ολίσθηση είναι ίση με τη μονάδα (</a:t>
            </a:r>
            <a:r>
              <a:rPr lang="en-US" dirty="0" smtClean="0"/>
              <a:t>s</a:t>
            </a:r>
            <a:r>
              <a:rPr lang="el-GR" dirty="0" smtClean="0"/>
              <a:t> = 1). Αν ο δρομέας</a:t>
            </a:r>
            <a:r>
              <a:rPr lang="en-US" dirty="0" smtClean="0"/>
              <a:t> </a:t>
            </a:r>
            <a:r>
              <a:rPr lang="el-GR" dirty="0" smtClean="0"/>
              <a:t>στρέφονταν με τη σύγχρονη ταχύτητα, η ολίσθηση θα ήταν μηδέν (</a:t>
            </a:r>
            <a:r>
              <a:rPr lang="en-US" dirty="0" smtClean="0"/>
              <a:t>s</a:t>
            </a:r>
            <a:r>
              <a:rPr lang="el-GR" dirty="0" smtClean="0"/>
              <a:t> = 0). Από την Εξ.</a:t>
            </a:r>
            <a:r>
              <a:rPr lang="en-US" dirty="0" smtClean="0"/>
              <a:t> </a:t>
            </a:r>
            <a:r>
              <a:rPr lang="el-GR" dirty="0" smtClean="0"/>
              <a:t>Της ολίσθησης προκύπτει η παρακάτω σχέση της ταχύτητας του κινητήρα, ως συνάρτηση της σύγχρονης ταχύτητας και της ολίσθησης </a:t>
            </a:r>
          </a:p>
          <a:p>
            <a:endParaRPr lang="el-GR" dirty="0" smtClean="0"/>
          </a:p>
          <a:p>
            <a:endParaRPr lang="en-US" dirty="0" smtClean="0"/>
          </a:p>
          <a:p>
            <a:endParaRPr lang="el-GR" dirty="0" smtClean="0"/>
          </a:p>
          <a:p>
            <a:endParaRPr lang="el-GR" dirty="0" smtClean="0"/>
          </a:p>
          <a:p>
            <a:endParaRPr lang="el-GR" dirty="0" smtClean="0"/>
          </a:p>
        </p:txBody>
      </p:sp>
      <p:sp>
        <p:nvSpPr>
          <p:cNvPr id="5" name="Rectangle 4"/>
          <p:cNvSpPr/>
          <p:nvPr/>
        </p:nvSpPr>
        <p:spPr>
          <a:xfrm>
            <a:off x="3200400" y="2819400"/>
            <a:ext cx="1905000" cy="369332"/>
          </a:xfrm>
          <a:prstGeom prst="rect">
            <a:avLst/>
          </a:prstGeom>
        </p:spPr>
        <p:txBody>
          <a:bodyPr wrap="square">
            <a:spAutoFit/>
          </a:bodyPr>
          <a:lstStyle/>
          <a:p>
            <a:r>
              <a:rPr lang="en-US" i="1" dirty="0" smtClean="0"/>
              <a:t>nr</a:t>
            </a:r>
            <a:r>
              <a:rPr lang="el-GR" i="1" dirty="0" smtClean="0"/>
              <a:t> = (1 - </a:t>
            </a:r>
            <a:r>
              <a:rPr lang="en-US" i="1" dirty="0" smtClean="0"/>
              <a:t>s</a:t>
            </a:r>
            <a:r>
              <a:rPr lang="el-GR" i="1" dirty="0" smtClean="0"/>
              <a:t>)</a:t>
            </a:r>
            <a:r>
              <a:rPr lang="en-US" i="1" dirty="0" smtClean="0"/>
              <a:t>ns</a:t>
            </a:r>
            <a:endParaRPr lang="en-US" dirty="0"/>
          </a:p>
        </p:txBody>
      </p:sp>
      <p:sp>
        <p:nvSpPr>
          <p:cNvPr id="6" name="Rectangle 5"/>
          <p:cNvSpPr/>
          <p:nvPr/>
        </p:nvSpPr>
        <p:spPr>
          <a:xfrm>
            <a:off x="762000" y="3200400"/>
            <a:ext cx="6705600" cy="1200329"/>
          </a:xfrm>
          <a:prstGeom prst="rect">
            <a:avLst/>
          </a:prstGeom>
        </p:spPr>
        <p:txBody>
          <a:bodyPr wrap="square">
            <a:spAutoFit/>
          </a:bodyPr>
          <a:lstStyle/>
          <a:p>
            <a:r>
              <a:rPr lang="el-GR" dirty="0" smtClean="0"/>
              <a:t>Η ονομασία ασύγχρονος κινητήρας, προέρχεται από τη διαφορά της ταχύτητας του δρομέα</a:t>
            </a:r>
            <a:r>
              <a:rPr lang="en-US" dirty="0" smtClean="0"/>
              <a:t> </a:t>
            </a:r>
            <a:r>
              <a:rPr lang="el-GR" dirty="0" smtClean="0"/>
              <a:t>από τη σύγχρονη, η οποία είναι ανάλογη με τη ροπή του φορτίου.</a:t>
            </a:r>
            <a:endParaRPr lang="en-US" dirty="0" smtClean="0"/>
          </a:p>
          <a:p>
            <a:endParaRPr lang="el-G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799"/>
          </a:xfrm>
        </p:spPr>
        <p:txBody>
          <a:bodyPr>
            <a:noAutofit/>
          </a:bodyPr>
          <a:lstStyle/>
          <a:p>
            <a:r>
              <a:rPr lang="el-GR" sz="3200" b="1" u="sng" dirty="0" smtClean="0"/>
              <a:t>Αρχή λειτουργίας Ασύγχρονου Τριφασικού Κινητήρα</a:t>
            </a:r>
            <a:endParaRPr lang="en-US" sz="3200" dirty="0"/>
          </a:p>
        </p:txBody>
      </p:sp>
      <p:sp>
        <p:nvSpPr>
          <p:cNvPr id="3" name="Subtitle 2"/>
          <p:cNvSpPr>
            <a:spLocks noGrp="1"/>
          </p:cNvSpPr>
          <p:nvPr>
            <p:ph type="subTitle" idx="1"/>
          </p:nvPr>
        </p:nvSpPr>
        <p:spPr>
          <a:xfrm>
            <a:off x="457200" y="1371600"/>
            <a:ext cx="8229600" cy="5029200"/>
          </a:xfrm>
        </p:spPr>
        <p:txBody>
          <a:bodyPr/>
          <a:lstStyle/>
          <a:p>
            <a:r>
              <a:rPr lang="el-GR" dirty="0" smtClean="0"/>
              <a:t>	</a:t>
            </a:r>
            <a:r>
              <a:rPr lang="el-GR" sz="2000" b="1" dirty="0" smtClean="0"/>
              <a:t>Ροπή ασύγχρονων τριφασικών κινητήρων </a:t>
            </a:r>
          </a:p>
          <a:p>
            <a:r>
              <a:rPr lang="el-GR" sz="1800" b="1" dirty="0" smtClean="0"/>
              <a:t>Ένα από τα σημαντικότερα στοιχεία του κινητήρα είναι η ροπή (Τ) που μπορεί να αναπτύξει στον άξονά του για να περιστρέψει το φορτίο.</a:t>
            </a:r>
            <a:endParaRPr lang="en-US" sz="1800" b="1" dirty="0" smtClean="0"/>
          </a:p>
          <a:p>
            <a:endParaRPr lang="en-US" sz="2000" b="1" dirty="0"/>
          </a:p>
        </p:txBody>
      </p:sp>
      <p:pic>
        <p:nvPicPr>
          <p:cNvPr id="51202" name="Picture 2"/>
          <p:cNvPicPr>
            <a:picLocks noChangeAspect="1" noChangeArrowheads="1"/>
          </p:cNvPicPr>
          <p:nvPr/>
        </p:nvPicPr>
        <p:blipFill>
          <a:blip r:embed="rId2" cstate="print"/>
          <a:srcRect/>
          <a:stretch>
            <a:fillRect/>
          </a:stretch>
        </p:blipFill>
        <p:spPr bwMode="auto">
          <a:xfrm>
            <a:off x="2667000" y="2743200"/>
            <a:ext cx="4343400" cy="2876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90599"/>
          </a:xfrm>
        </p:spPr>
        <p:txBody>
          <a:bodyPr>
            <a:normAutofit/>
          </a:bodyPr>
          <a:lstStyle/>
          <a:p>
            <a:r>
              <a:rPr lang="el-GR" sz="2800" b="1" u="sng" dirty="0" smtClean="0"/>
              <a:t>Αρχή λειτουργίας Ασύγχρονου Τριφασικού Κινητήρα</a:t>
            </a:r>
            <a:endParaRPr lang="en-US" sz="2800" dirty="0"/>
          </a:p>
        </p:txBody>
      </p:sp>
      <p:sp>
        <p:nvSpPr>
          <p:cNvPr id="3" name="Subtitle 2"/>
          <p:cNvSpPr>
            <a:spLocks noGrp="1"/>
          </p:cNvSpPr>
          <p:nvPr>
            <p:ph type="subTitle" idx="1"/>
          </p:nvPr>
        </p:nvSpPr>
        <p:spPr>
          <a:xfrm>
            <a:off x="457200" y="1447800"/>
            <a:ext cx="8305800" cy="5105400"/>
          </a:xfrm>
        </p:spPr>
        <p:txBody>
          <a:bodyPr>
            <a:normAutofit/>
          </a:bodyPr>
          <a:lstStyle/>
          <a:p>
            <a:r>
              <a:rPr lang="el-GR" sz="2000" b="1" dirty="0" smtClean="0">
                <a:solidFill>
                  <a:schemeClr val="tx1">
                    <a:lumMod val="75000"/>
                    <a:lumOff val="25000"/>
                  </a:schemeClr>
                </a:solidFill>
              </a:rPr>
              <a:t>Ροπή ασύγχρονων τριφασικών κινητήρων </a:t>
            </a:r>
          </a:p>
          <a:p>
            <a:endParaRPr lang="en-US" sz="2000" dirty="0">
              <a:solidFill>
                <a:schemeClr val="tx1">
                  <a:lumMod val="75000"/>
                  <a:lumOff val="25000"/>
                </a:schemeClr>
              </a:solidFill>
            </a:endParaRPr>
          </a:p>
        </p:txBody>
      </p:sp>
      <p:pic>
        <p:nvPicPr>
          <p:cNvPr id="52226" name="Picture 2"/>
          <p:cNvPicPr>
            <a:picLocks noChangeAspect="1" noChangeArrowheads="1"/>
          </p:cNvPicPr>
          <p:nvPr/>
        </p:nvPicPr>
        <p:blipFill>
          <a:blip r:embed="rId2" cstate="print"/>
          <a:srcRect/>
          <a:stretch>
            <a:fillRect/>
          </a:stretch>
        </p:blipFill>
        <p:spPr bwMode="auto">
          <a:xfrm>
            <a:off x="533400" y="1981200"/>
            <a:ext cx="4953000" cy="4495800"/>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5562600" y="2971800"/>
            <a:ext cx="3429000" cy="2743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2876</Words>
  <Application>Microsoft Office PowerPoint</Application>
  <PresentationFormat>On-screen Show (4:3)</PresentationFormat>
  <Paragraphs>208</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Equation</vt:lpstr>
      <vt:lpstr>Visio</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Slide 6</vt:lpstr>
      <vt:lpstr>Slide 7</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lpstr>Αρχή λειτουργίας Ασύγχρονου Τριφασικού Κινητήρα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Αρχή λειτουργίας Ασύγχρονου Τριφασικού Κινητήρα</dc:title>
  <dc:creator>Chryssa</dc:creator>
  <cp:lastModifiedBy>Chryssa</cp:lastModifiedBy>
  <cp:revision>292</cp:revision>
  <dcterms:created xsi:type="dcterms:W3CDTF">2016-10-15T20:38:30Z</dcterms:created>
  <dcterms:modified xsi:type="dcterms:W3CDTF">2022-03-27T15:29:39Z</dcterms:modified>
</cp:coreProperties>
</file>