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2"/>
  </p:notesMasterIdLst>
  <p:sldIdLst>
    <p:sldId id="256" r:id="rId2"/>
    <p:sldId id="268" r:id="rId3"/>
    <p:sldId id="266" r:id="rId4"/>
    <p:sldId id="258" r:id="rId5"/>
    <p:sldId id="274" r:id="rId6"/>
    <p:sldId id="272" r:id="rId7"/>
    <p:sldId id="294" r:id="rId8"/>
    <p:sldId id="271" r:id="rId9"/>
    <p:sldId id="259" r:id="rId10"/>
    <p:sldId id="292" r:id="rId11"/>
    <p:sldId id="291" r:id="rId12"/>
    <p:sldId id="263" r:id="rId13"/>
    <p:sldId id="279" r:id="rId14"/>
    <p:sldId id="283" r:id="rId15"/>
    <p:sldId id="284" r:id="rId16"/>
    <p:sldId id="285" r:id="rId17"/>
    <p:sldId id="286" r:id="rId18"/>
    <p:sldId id="288" r:id="rId19"/>
    <p:sldId id="289" r:id="rId20"/>
    <p:sldId id="270" r:id="rId21"/>
    <p:sldId id="257" r:id="rId22"/>
    <p:sldId id="290" r:id="rId23"/>
    <p:sldId id="295" r:id="rId24"/>
    <p:sldId id="299" r:id="rId25"/>
    <p:sldId id="300" r:id="rId26"/>
    <p:sldId id="296" r:id="rId27"/>
    <p:sldId id="297" r:id="rId28"/>
    <p:sldId id="298" r:id="rId29"/>
    <p:sldId id="282"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78479" autoAdjust="0"/>
  </p:normalViewPr>
  <p:slideViewPr>
    <p:cSldViewPr snapToGrid="0" snapToObjects="1">
      <p:cViewPr varScale="1">
        <p:scale>
          <a:sx n="69" d="100"/>
          <a:sy n="69" d="100"/>
        </p:scale>
        <p:origin x="-183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9F831-9595-C843-98EE-CE0B4B40D5B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30DBC42-E54F-F24A-BEAE-983D13DAE358}">
      <dgm:prSet phldrT="[Text]"/>
      <dgm:spPr/>
      <dgm:t>
        <a:bodyPr/>
        <a:lstStyle/>
        <a:p>
          <a:r>
            <a:rPr lang="el-GR" dirty="0"/>
            <a:t>Νευρολογική σημειολογία συμβατή με ΑΕΕ</a:t>
          </a:r>
          <a:endParaRPr lang="en-US" dirty="0"/>
        </a:p>
      </dgm:t>
    </dgm:pt>
    <dgm:pt modelId="{AFF37A49-96DE-0749-A2F6-D5FE794D7DC4}" type="parTrans" cxnId="{D0BB0E44-F792-7D42-A59E-1E8161A557B8}">
      <dgm:prSet/>
      <dgm:spPr/>
      <dgm:t>
        <a:bodyPr/>
        <a:lstStyle/>
        <a:p>
          <a:endParaRPr lang="en-US"/>
        </a:p>
      </dgm:t>
    </dgm:pt>
    <dgm:pt modelId="{9C36F2F9-ACC6-0F4E-8845-3CF46048B9A4}" type="sibTrans" cxnId="{D0BB0E44-F792-7D42-A59E-1E8161A557B8}">
      <dgm:prSet/>
      <dgm:spPr/>
      <dgm:t>
        <a:bodyPr/>
        <a:lstStyle/>
        <a:p>
          <a:endParaRPr lang="en-US"/>
        </a:p>
      </dgm:t>
    </dgm:pt>
    <dgm:pt modelId="{3FA87E1F-F6AB-BF4A-BA15-712C49A14CF5}">
      <dgm:prSet phldrT="[Text]"/>
      <dgm:spPr/>
      <dgm:t>
        <a:bodyPr/>
        <a:lstStyle/>
        <a:p>
          <a:r>
            <a:rPr lang="en-US" dirty="0"/>
            <a:t>CT </a:t>
          </a:r>
          <a:r>
            <a:rPr lang="el-GR" dirty="0"/>
            <a:t>εγκεφάλου χωρίς σκιαγραφικό ΔΕΝ δείχνει αιμορραγία</a:t>
          </a:r>
          <a:endParaRPr lang="en-US" dirty="0"/>
        </a:p>
      </dgm:t>
    </dgm:pt>
    <dgm:pt modelId="{9C6ACE47-80F1-8E47-8F4C-F1DFCBC2CEF6}" type="parTrans" cxnId="{5F76E531-C5BE-4347-97F1-2BB379515834}">
      <dgm:prSet/>
      <dgm:spPr/>
      <dgm:t>
        <a:bodyPr/>
        <a:lstStyle/>
        <a:p>
          <a:endParaRPr lang="en-US"/>
        </a:p>
      </dgm:t>
    </dgm:pt>
    <dgm:pt modelId="{62C39CF9-C793-F645-AF6A-C04DEF92A279}" type="sibTrans" cxnId="{5F76E531-C5BE-4347-97F1-2BB379515834}">
      <dgm:prSet/>
      <dgm:spPr/>
      <dgm:t>
        <a:bodyPr/>
        <a:lstStyle/>
        <a:p>
          <a:endParaRPr lang="en-US"/>
        </a:p>
      </dgm:t>
    </dgm:pt>
    <dgm:pt modelId="{8684B0D8-2835-9142-8564-BFE38B447848}">
      <dgm:prSet phldrT="[Text]"/>
      <dgm:spPr/>
      <dgm:t>
        <a:bodyPr/>
        <a:lstStyle/>
        <a:p>
          <a:r>
            <a:rPr lang="el-GR" dirty="0"/>
            <a:t>Εντός</a:t>
          </a:r>
          <a:r>
            <a:rPr lang="en-US" dirty="0"/>
            <a:t> 6 </a:t>
          </a:r>
          <a:r>
            <a:rPr lang="el-GR" dirty="0"/>
            <a:t>ωρών</a:t>
          </a:r>
          <a:endParaRPr lang="en-US" dirty="0"/>
        </a:p>
      </dgm:t>
    </dgm:pt>
    <dgm:pt modelId="{C4AF67C6-3A8D-2544-8412-9B4F63D18C84}" type="parTrans" cxnId="{63CD08F2-617C-EE4A-A860-F33337E11F58}">
      <dgm:prSet/>
      <dgm:spPr/>
      <dgm:t>
        <a:bodyPr/>
        <a:lstStyle/>
        <a:p>
          <a:endParaRPr lang="en-US"/>
        </a:p>
      </dgm:t>
    </dgm:pt>
    <dgm:pt modelId="{FF4AA09C-5A67-E042-A8B2-27802E3BE97D}" type="sibTrans" cxnId="{63CD08F2-617C-EE4A-A860-F33337E11F58}">
      <dgm:prSet/>
      <dgm:spPr/>
      <dgm:t>
        <a:bodyPr/>
        <a:lstStyle/>
        <a:p>
          <a:endParaRPr lang="en-US"/>
        </a:p>
      </dgm:t>
    </dgm:pt>
    <dgm:pt modelId="{13981300-1093-7B4D-91FB-E54E248B402B}">
      <dgm:prSet phldrT="[Text]"/>
      <dgm:spPr/>
      <dgm:t>
        <a:bodyPr/>
        <a:lstStyle/>
        <a:p>
          <a:r>
            <a:rPr lang="en-US" dirty="0"/>
            <a:t>CT </a:t>
          </a:r>
          <a:r>
            <a:rPr lang="el-GR" dirty="0"/>
            <a:t>εγκεφάλου χωρίς σκιαγραφικό δείχνει αιμορραγία</a:t>
          </a:r>
          <a:endParaRPr lang="en-US" dirty="0"/>
        </a:p>
      </dgm:t>
    </dgm:pt>
    <dgm:pt modelId="{C1DEE549-3188-7146-ACEE-410234CC9800}" type="parTrans" cxnId="{41507487-BAE6-E54D-A982-58F0E7C3E2B3}">
      <dgm:prSet/>
      <dgm:spPr/>
      <dgm:t>
        <a:bodyPr/>
        <a:lstStyle/>
        <a:p>
          <a:endParaRPr lang="en-US"/>
        </a:p>
      </dgm:t>
    </dgm:pt>
    <dgm:pt modelId="{01D93BA5-ADA8-124E-92E8-49AFE16A49A4}" type="sibTrans" cxnId="{41507487-BAE6-E54D-A982-58F0E7C3E2B3}">
      <dgm:prSet/>
      <dgm:spPr/>
      <dgm:t>
        <a:bodyPr/>
        <a:lstStyle/>
        <a:p>
          <a:endParaRPr lang="en-US"/>
        </a:p>
      </dgm:t>
    </dgm:pt>
    <dgm:pt modelId="{37424E68-17E3-FC4B-AA71-64105F0F8F3C}">
      <dgm:prSet phldrT="[Text]"/>
      <dgm:spPr/>
      <dgm:t>
        <a:bodyPr/>
        <a:lstStyle/>
        <a:p>
          <a:r>
            <a:rPr lang="el-GR" dirty="0"/>
            <a:t>Εισαγωγή ΜΕΘ, αντιστροφή </a:t>
          </a:r>
          <a:r>
            <a:rPr lang="el-GR" dirty="0" err="1"/>
            <a:t>δχων</a:t>
          </a:r>
          <a:r>
            <a:rPr lang="el-GR" dirty="0"/>
            <a:t> πήξης, διαχείριση ΑΠ, κλήση ΝΡΧ</a:t>
          </a:r>
          <a:endParaRPr lang="en-US" dirty="0"/>
        </a:p>
      </dgm:t>
    </dgm:pt>
    <dgm:pt modelId="{14E475DB-69CA-2A4A-A400-03D4AB1662AE}" type="parTrans" cxnId="{EC25AF22-0307-3044-85C3-47C0C2964538}">
      <dgm:prSet/>
      <dgm:spPr/>
      <dgm:t>
        <a:bodyPr/>
        <a:lstStyle/>
        <a:p>
          <a:endParaRPr lang="en-US"/>
        </a:p>
      </dgm:t>
    </dgm:pt>
    <dgm:pt modelId="{DCD44554-5DCF-9E42-AD70-E6CD2381140D}" type="sibTrans" cxnId="{EC25AF22-0307-3044-85C3-47C0C2964538}">
      <dgm:prSet/>
      <dgm:spPr/>
      <dgm:t>
        <a:bodyPr/>
        <a:lstStyle/>
        <a:p>
          <a:endParaRPr lang="en-US"/>
        </a:p>
      </dgm:t>
    </dgm:pt>
    <dgm:pt modelId="{19FA7E3E-F2E2-2C45-997F-598B57D2860D}">
      <dgm:prSet phldrT="[Text]"/>
      <dgm:spPr/>
      <dgm:t>
        <a:bodyPr/>
        <a:lstStyle/>
        <a:p>
          <a:r>
            <a:rPr lang="el-GR" dirty="0"/>
            <a:t>Χωρίς ιστορικό </a:t>
          </a:r>
          <a:r>
            <a:rPr lang="en-US" dirty="0"/>
            <a:t>ICH, </a:t>
          </a:r>
          <a:r>
            <a:rPr lang="el-GR" dirty="0"/>
            <a:t>πρόσφατου ΑΕΕ</a:t>
          </a:r>
          <a:r>
            <a:rPr lang="en-US" dirty="0"/>
            <a:t>, </a:t>
          </a:r>
          <a:r>
            <a:rPr lang="el-GR" dirty="0"/>
            <a:t>ΚΕΚ</a:t>
          </a:r>
          <a:r>
            <a:rPr lang="en-US" dirty="0"/>
            <a:t>, </a:t>
          </a:r>
          <a:r>
            <a:rPr lang="el-GR" dirty="0"/>
            <a:t>ΝΡΧ χ/ο ή αιμορραγική διάθεση και ΑΠ</a:t>
          </a:r>
          <a:r>
            <a:rPr lang="en-US" dirty="0"/>
            <a:t>&lt;185/110</a:t>
          </a:r>
        </a:p>
      </dgm:t>
    </dgm:pt>
    <dgm:pt modelId="{83FB7038-31F1-6349-B83D-9CF51120C530}" type="parTrans" cxnId="{A4CA4717-BC6F-2D49-B69A-8AF511AB251D}">
      <dgm:prSet/>
      <dgm:spPr/>
      <dgm:t>
        <a:bodyPr/>
        <a:lstStyle/>
        <a:p>
          <a:endParaRPr lang="en-US"/>
        </a:p>
      </dgm:t>
    </dgm:pt>
    <dgm:pt modelId="{F13F7DAD-A1CE-614D-BB10-EF839E2BEEE8}" type="sibTrans" cxnId="{A4CA4717-BC6F-2D49-B69A-8AF511AB251D}">
      <dgm:prSet/>
      <dgm:spPr/>
      <dgm:t>
        <a:bodyPr/>
        <a:lstStyle/>
        <a:p>
          <a:endParaRPr lang="en-US"/>
        </a:p>
      </dgm:t>
    </dgm:pt>
    <dgm:pt modelId="{FD9F85F6-BF74-304C-BC22-661AA9D8CA2B}">
      <dgm:prSet phldrT="[Text]"/>
      <dgm:spPr/>
      <dgm:t>
        <a:bodyPr/>
        <a:lstStyle/>
        <a:p>
          <a:r>
            <a:rPr lang="en-US" dirty="0"/>
            <a:t>IV TPA</a:t>
          </a:r>
        </a:p>
      </dgm:t>
    </dgm:pt>
    <dgm:pt modelId="{2B6AD5F9-092B-994B-BFBE-4A07DDEB7DB4}" type="parTrans" cxnId="{50D27961-D06F-D246-B90E-A46899E94767}">
      <dgm:prSet/>
      <dgm:spPr/>
      <dgm:t>
        <a:bodyPr/>
        <a:lstStyle/>
        <a:p>
          <a:endParaRPr lang="en-US"/>
        </a:p>
      </dgm:t>
    </dgm:pt>
    <dgm:pt modelId="{1C770F91-2C3A-0047-909F-66C6325CCC1C}" type="sibTrans" cxnId="{50D27961-D06F-D246-B90E-A46899E94767}">
      <dgm:prSet/>
      <dgm:spPr/>
      <dgm:t>
        <a:bodyPr/>
        <a:lstStyle/>
        <a:p>
          <a:endParaRPr lang="en-US"/>
        </a:p>
      </dgm:t>
    </dgm:pt>
    <dgm:pt modelId="{21A7E315-F0A9-B84F-9CA6-15130C88B004}">
      <dgm:prSet phldrT="[Text]"/>
      <dgm:spPr/>
      <dgm:t>
        <a:bodyPr/>
        <a:lstStyle/>
        <a:p>
          <a:r>
            <a:rPr lang="el-GR" dirty="0"/>
            <a:t>Παραπομπή για </a:t>
          </a:r>
          <a:r>
            <a:rPr lang="el-GR" dirty="0" err="1"/>
            <a:t>ενδαρτηριακή</a:t>
          </a:r>
          <a:r>
            <a:rPr lang="el-GR" dirty="0"/>
            <a:t> προσέγγιση</a:t>
          </a:r>
          <a:endParaRPr lang="en-US" dirty="0"/>
        </a:p>
      </dgm:t>
    </dgm:pt>
    <dgm:pt modelId="{71180854-268F-6547-B422-EA59DDD681FA}" type="parTrans" cxnId="{2A7247DA-51E2-104D-B7FC-65CBC36CF075}">
      <dgm:prSet/>
      <dgm:spPr/>
      <dgm:t>
        <a:bodyPr/>
        <a:lstStyle/>
        <a:p>
          <a:endParaRPr lang="en-US"/>
        </a:p>
      </dgm:t>
    </dgm:pt>
    <dgm:pt modelId="{82F06F8C-0751-4B4C-93F0-4340B615A42F}" type="sibTrans" cxnId="{2A7247DA-51E2-104D-B7FC-65CBC36CF075}">
      <dgm:prSet/>
      <dgm:spPr/>
      <dgm:t>
        <a:bodyPr/>
        <a:lstStyle/>
        <a:p>
          <a:endParaRPr lang="en-US"/>
        </a:p>
      </dgm:t>
    </dgm:pt>
    <dgm:pt modelId="{A436F5FE-146A-C444-97A8-02FD6AB131BF}">
      <dgm:prSet phldrT="[Text]"/>
      <dgm:spPr/>
      <dgm:t>
        <a:bodyPr/>
        <a:lstStyle/>
        <a:p>
          <a:r>
            <a:rPr lang="el-GR" dirty="0"/>
            <a:t>Εκτός θεραπευτικού παραθύρου &gt;24 ώρες</a:t>
          </a:r>
          <a:endParaRPr lang="en-US" dirty="0"/>
        </a:p>
      </dgm:t>
    </dgm:pt>
    <dgm:pt modelId="{0CD25328-EA90-F642-8B3B-B67570EC9B58}" type="parTrans" cxnId="{A545AC60-183C-0C4E-ABF5-370D6FB247BB}">
      <dgm:prSet/>
      <dgm:spPr/>
      <dgm:t>
        <a:bodyPr/>
        <a:lstStyle/>
        <a:p>
          <a:endParaRPr lang="en-US"/>
        </a:p>
      </dgm:t>
    </dgm:pt>
    <dgm:pt modelId="{BA9C14BD-2801-BC49-898E-29C46E4EFCC3}" type="sibTrans" cxnId="{A545AC60-183C-0C4E-ABF5-370D6FB247BB}">
      <dgm:prSet/>
      <dgm:spPr/>
      <dgm:t>
        <a:bodyPr/>
        <a:lstStyle/>
        <a:p>
          <a:endParaRPr lang="en-US"/>
        </a:p>
      </dgm:t>
    </dgm:pt>
    <dgm:pt modelId="{65FF2BFC-D75F-C749-811E-E34962470E1B}">
      <dgm:prSet phldrT="[Text]"/>
      <dgm:spPr/>
      <dgm:t>
        <a:bodyPr/>
        <a:lstStyle/>
        <a:p>
          <a:r>
            <a:rPr lang="el-GR" dirty="0"/>
            <a:t>Δευτερογενής πρόληψη</a:t>
          </a:r>
          <a:endParaRPr lang="en-US" dirty="0"/>
        </a:p>
      </dgm:t>
    </dgm:pt>
    <dgm:pt modelId="{3A13D466-6E36-D949-8B76-88AB052C58CC}" type="parTrans" cxnId="{8D779D8F-2C99-1447-8247-8F7B86CB6612}">
      <dgm:prSet/>
      <dgm:spPr/>
      <dgm:t>
        <a:bodyPr/>
        <a:lstStyle/>
        <a:p>
          <a:endParaRPr lang="en-US"/>
        </a:p>
      </dgm:t>
    </dgm:pt>
    <dgm:pt modelId="{6BCF3497-7355-A145-9980-3A118B8A039A}" type="sibTrans" cxnId="{8D779D8F-2C99-1447-8247-8F7B86CB6612}">
      <dgm:prSet/>
      <dgm:spPr/>
      <dgm:t>
        <a:bodyPr/>
        <a:lstStyle/>
        <a:p>
          <a:endParaRPr lang="en-US"/>
        </a:p>
      </dgm:t>
    </dgm:pt>
    <dgm:pt modelId="{3A7AC41B-3D74-1441-84E2-C19372E80B30}">
      <dgm:prSet phldrT="[Text]"/>
      <dgm:spPr/>
      <dgm:t>
        <a:bodyPr/>
        <a:lstStyle/>
        <a:p>
          <a:r>
            <a:rPr lang="el-GR" dirty="0"/>
            <a:t>εντός</a:t>
          </a:r>
          <a:r>
            <a:rPr lang="en-US" dirty="0"/>
            <a:t> 4.5 </a:t>
          </a:r>
          <a:r>
            <a:rPr lang="el-GR" dirty="0"/>
            <a:t>ωρών</a:t>
          </a:r>
          <a:endParaRPr lang="en-US" dirty="0"/>
        </a:p>
      </dgm:t>
    </dgm:pt>
    <dgm:pt modelId="{FDE41543-AE32-644A-9A1C-1BF7905D8F16}" type="sibTrans" cxnId="{D2D78CD3-7EE0-694C-9FFA-6BCFCCA0F8F1}">
      <dgm:prSet/>
      <dgm:spPr/>
      <dgm:t>
        <a:bodyPr/>
        <a:lstStyle/>
        <a:p>
          <a:endParaRPr lang="en-US"/>
        </a:p>
      </dgm:t>
    </dgm:pt>
    <dgm:pt modelId="{6D7BF863-FEF0-3E46-B216-02736815148B}" type="parTrans" cxnId="{D2D78CD3-7EE0-694C-9FFA-6BCFCCA0F8F1}">
      <dgm:prSet/>
      <dgm:spPr/>
      <dgm:t>
        <a:bodyPr/>
        <a:lstStyle/>
        <a:p>
          <a:endParaRPr lang="en-US"/>
        </a:p>
      </dgm:t>
    </dgm:pt>
    <dgm:pt modelId="{ABC490F2-8460-CE48-8A32-CE8EAC233227}" type="pres">
      <dgm:prSet presAssocID="{5CB9F831-9595-C843-98EE-CE0B4B40D5BA}" presName="hierChild1" presStyleCnt="0">
        <dgm:presLayoutVars>
          <dgm:orgChart val="1"/>
          <dgm:chPref val="1"/>
          <dgm:dir/>
          <dgm:animOne val="branch"/>
          <dgm:animLvl val="lvl"/>
          <dgm:resizeHandles/>
        </dgm:presLayoutVars>
      </dgm:prSet>
      <dgm:spPr/>
      <dgm:t>
        <a:bodyPr/>
        <a:lstStyle/>
        <a:p>
          <a:endParaRPr lang="el-GR"/>
        </a:p>
      </dgm:t>
    </dgm:pt>
    <dgm:pt modelId="{C6BD8340-0DB1-2447-AA14-1533C14B9F7B}" type="pres">
      <dgm:prSet presAssocID="{430DBC42-E54F-F24A-BEAE-983D13DAE358}" presName="hierRoot1" presStyleCnt="0">
        <dgm:presLayoutVars>
          <dgm:hierBranch val="init"/>
        </dgm:presLayoutVars>
      </dgm:prSet>
      <dgm:spPr/>
    </dgm:pt>
    <dgm:pt modelId="{BF98B3B5-EDBC-CF4D-8490-CB0D12DC6CD8}" type="pres">
      <dgm:prSet presAssocID="{430DBC42-E54F-F24A-BEAE-983D13DAE358}" presName="rootComposite1" presStyleCnt="0"/>
      <dgm:spPr/>
    </dgm:pt>
    <dgm:pt modelId="{439FA279-E9DF-1146-91CD-4E576C73E126}" type="pres">
      <dgm:prSet presAssocID="{430DBC42-E54F-F24A-BEAE-983D13DAE358}" presName="rootText1" presStyleLbl="node0" presStyleIdx="0" presStyleCnt="1">
        <dgm:presLayoutVars>
          <dgm:chPref val="3"/>
        </dgm:presLayoutVars>
      </dgm:prSet>
      <dgm:spPr/>
      <dgm:t>
        <a:bodyPr/>
        <a:lstStyle/>
        <a:p>
          <a:endParaRPr lang="el-GR"/>
        </a:p>
      </dgm:t>
    </dgm:pt>
    <dgm:pt modelId="{615F19EB-57E0-1941-B606-A2EED3DDDA9E}" type="pres">
      <dgm:prSet presAssocID="{430DBC42-E54F-F24A-BEAE-983D13DAE358}" presName="rootConnector1" presStyleLbl="node1" presStyleIdx="0" presStyleCnt="0"/>
      <dgm:spPr/>
      <dgm:t>
        <a:bodyPr/>
        <a:lstStyle/>
        <a:p>
          <a:endParaRPr lang="el-GR"/>
        </a:p>
      </dgm:t>
    </dgm:pt>
    <dgm:pt modelId="{1F25EE68-D17A-7448-9DA7-ACAADBB0D7FF}" type="pres">
      <dgm:prSet presAssocID="{430DBC42-E54F-F24A-BEAE-983D13DAE358}" presName="hierChild2" presStyleCnt="0"/>
      <dgm:spPr/>
    </dgm:pt>
    <dgm:pt modelId="{E273201D-8A7E-E747-ABA1-18F65F8DD32E}" type="pres">
      <dgm:prSet presAssocID="{C1DEE549-3188-7146-ACEE-410234CC9800}" presName="Name37" presStyleLbl="parChTrans1D2" presStyleIdx="0" presStyleCnt="2"/>
      <dgm:spPr/>
      <dgm:t>
        <a:bodyPr/>
        <a:lstStyle/>
        <a:p>
          <a:endParaRPr lang="el-GR"/>
        </a:p>
      </dgm:t>
    </dgm:pt>
    <dgm:pt modelId="{BBE10278-58ED-0A4F-85AC-54CD1CF1D710}" type="pres">
      <dgm:prSet presAssocID="{13981300-1093-7B4D-91FB-E54E248B402B}" presName="hierRoot2" presStyleCnt="0">
        <dgm:presLayoutVars>
          <dgm:hierBranch val="init"/>
        </dgm:presLayoutVars>
      </dgm:prSet>
      <dgm:spPr/>
    </dgm:pt>
    <dgm:pt modelId="{0925E228-5187-5944-839F-AC32C839A31B}" type="pres">
      <dgm:prSet presAssocID="{13981300-1093-7B4D-91FB-E54E248B402B}" presName="rootComposite" presStyleCnt="0"/>
      <dgm:spPr/>
    </dgm:pt>
    <dgm:pt modelId="{5DCDBFBE-4445-2C44-895D-8B20ECCF1102}" type="pres">
      <dgm:prSet presAssocID="{13981300-1093-7B4D-91FB-E54E248B402B}" presName="rootText" presStyleLbl="node2" presStyleIdx="0" presStyleCnt="2">
        <dgm:presLayoutVars>
          <dgm:chPref val="3"/>
        </dgm:presLayoutVars>
      </dgm:prSet>
      <dgm:spPr/>
      <dgm:t>
        <a:bodyPr/>
        <a:lstStyle/>
        <a:p>
          <a:endParaRPr lang="el-GR"/>
        </a:p>
      </dgm:t>
    </dgm:pt>
    <dgm:pt modelId="{391E77FB-78E8-6845-9128-9BAAAD19613D}" type="pres">
      <dgm:prSet presAssocID="{13981300-1093-7B4D-91FB-E54E248B402B}" presName="rootConnector" presStyleLbl="node2" presStyleIdx="0" presStyleCnt="2"/>
      <dgm:spPr/>
      <dgm:t>
        <a:bodyPr/>
        <a:lstStyle/>
        <a:p>
          <a:endParaRPr lang="el-GR"/>
        </a:p>
      </dgm:t>
    </dgm:pt>
    <dgm:pt modelId="{FFF7A2D2-DA4D-D748-A3A0-946AA68235BC}" type="pres">
      <dgm:prSet presAssocID="{13981300-1093-7B4D-91FB-E54E248B402B}" presName="hierChild4" presStyleCnt="0"/>
      <dgm:spPr/>
    </dgm:pt>
    <dgm:pt modelId="{5B82BFD7-E6FC-2343-A386-994B0600C1B7}" type="pres">
      <dgm:prSet presAssocID="{14E475DB-69CA-2A4A-A400-03D4AB1662AE}" presName="Name37" presStyleLbl="parChTrans1D3" presStyleIdx="0" presStyleCnt="4"/>
      <dgm:spPr/>
      <dgm:t>
        <a:bodyPr/>
        <a:lstStyle/>
        <a:p>
          <a:endParaRPr lang="el-GR"/>
        </a:p>
      </dgm:t>
    </dgm:pt>
    <dgm:pt modelId="{1E23A142-6AB3-6B42-B80E-36B34A8FE1FC}" type="pres">
      <dgm:prSet presAssocID="{37424E68-17E3-FC4B-AA71-64105F0F8F3C}" presName="hierRoot2" presStyleCnt="0">
        <dgm:presLayoutVars>
          <dgm:hierBranch val="init"/>
        </dgm:presLayoutVars>
      </dgm:prSet>
      <dgm:spPr/>
    </dgm:pt>
    <dgm:pt modelId="{B5542119-8651-CE49-8B13-2CB8D8378F6B}" type="pres">
      <dgm:prSet presAssocID="{37424E68-17E3-FC4B-AA71-64105F0F8F3C}" presName="rootComposite" presStyleCnt="0"/>
      <dgm:spPr/>
    </dgm:pt>
    <dgm:pt modelId="{71342667-5020-A643-AF46-349B547DC1AB}" type="pres">
      <dgm:prSet presAssocID="{37424E68-17E3-FC4B-AA71-64105F0F8F3C}" presName="rootText" presStyleLbl="node3" presStyleIdx="0" presStyleCnt="4" custLinFactNeighborX="-533" custLinFactNeighborY="45580">
        <dgm:presLayoutVars>
          <dgm:chPref val="3"/>
        </dgm:presLayoutVars>
      </dgm:prSet>
      <dgm:spPr/>
      <dgm:t>
        <a:bodyPr/>
        <a:lstStyle/>
        <a:p>
          <a:endParaRPr lang="el-GR"/>
        </a:p>
      </dgm:t>
    </dgm:pt>
    <dgm:pt modelId="{938EDFDB-6976-1042-87C7-688ED5E3BC42}" type="pres">
      <dgm:prSet presAssocID="{37424E68-17E3-FC4B-AA71-64105F0F8F3C}" presName="rootConnector" presStyleLbl="node3" presStyleIdx="0" presStyleCnt="4"/>
      <dgm:spPr/>
      <dgm:t>
        <a:bodyPr/>
        <a:lstStyle/>
        <a:p>
          <a:endParaRPr lang="el-GR"/>
        </a:p>
      </dgm:t>
    </dgm:pt>
    <dgm:pt modelId="{CEF927E2-ABEF-A242-9CB0-B6B1A1B6C06F}" type="pres">
      <dgm:prSet presAssocID="{37424E68-17E3-FC4B-AA71-64105F0F8F3C}" presName="hierChild4" presStyleCnt="0"/>
      <dgm:spPr/>
    </dgm:pt>
    <dgm:pt modelId="{BCB9CB82-F917-7348-8215-C61AE13F700E}" type="pres">
      <dgm:prSet presAssocID="{37424E68-17E3-FC4B-AA71-64105F0F8F3C}" presName="hierChild5" presStyleCnt="0"/>
      <dgm:spPr/>
    </dgm:pt>
    <dgm:pt modelId="{B32F77B4-2019-7841-9878-DFD04E53AF52}" type="pres">
      <dgm:prSet presAssocID="{13981300-1093-7B4D-91FB-E54E248B402B}" presName="hierChild5" presStyleCnt="0"/>
      <dgm:spPr/>
    </dgm:pt>
    <dgm:pt modelId="{7BE5ED03-8AE7-E343-91C7-EB6C78606C05}" type="pres">
      <dgm:prSet presAssocID="{9C6ACE47-80F1-8E47-8F4C-F1DFCBC2CEF6}" presName="Name37" presStyleLbl="parChTrans1D2" presStyleIdx="1" presStyleCnt="2"/>
      <dgm:spPr/>
      <dgm:t>
        <a:bodyPr/>
        <a:lstStyle/>
        <a:p>
          <a:endParaRPr lang="el-GR"/>
        </a:p>
      </dgm:t>
    </dgm:pt>
    <dgm:pt modelId="{C89F9B36-FEDF-2646-9236-A3498A8EAA4F}" type="pres">
      <dgm:prSet presAssocID="{3FA87E1F-F6AB-BF4A-BA15-712C49A14CF5}" presName="hierRoot2" presStyleCnt="0">
        <dgm:presLayoutVars>
          <dgm:hierBranch val="init"/>
        </dgm:presLayoutVars>
      </dgm:prSet>
      <dgm:spPr/>
    </dgm:pt>
    <dgm:pt modelId="{A9734F86-D574-C148-AB97-0CCCB9118A49}" type="pres">
      <dgm:prSet presAssocID="{3FA87E1F-F6AB-BF4A-BA15-712C49A14CF5}" presName="rootComposite" presStyleCnt="0"/>
      <dgm:spPr/>
    </dgm:pt>
    <dgm:pt modelId="{D62301C7-BD1A-984D-9AEF-39B176A5C4F7}" type="pres">
      <dgm:prSet presAssocID="{3FA87E1F-F6AB-BF4A-BA15-712C49A14CF5}" presName="rootText" presStyleLbl="node2" presStyleIdx="1" presStyleCnt="2">
        <dgm:presLayoutVars>
          <dgm:chPref val="3"/>
        </dgm:presLayoutVars>
      </dgm:prSet>
      <dgm:spPr/>
      <dgm:t>
        <a:bodyPr/>
        <a:lstStyle/>
        <a:p>
          <a:endParaRPr lang="el-GR"/>
        </a:p>
      </dgm:t>
    </dgm:pt>
    <dgm:pt modelId="{4DF391FF-2B68-0E45-B208-36F7691B37A5}" type="pres">
      <dgm:prSet presAssocID="{3FA87E1F-F6AB-BF4A-BA15-712C49A14CF5}" presName="rootConnector" presStyleLbl="node2" presStyleIdx="1" presStyleCnt="2"/>
      <dgm:spPr/>
      <dgm:t>
        <a:bodyPr/>
        <a:lstStyle/>
        <a:p>
          <a:endParaRPr lang="el-GR"/>
        </a:p>
      </dgm:t>
    </dgm:pt>
    <dgm:pt modelId="{A57AF095-2081-F84F-A392-A82465DB0D79}" type="pres">
      <dgm:prSet presAssocID="{3FA87E1F-F6AB-BF4A-BA15-712C49A14CF5}" presName="hierChild4" presStyleCnt="0"/>
      <dgm:spPr/>
    </dgm:pt>
    <dgm:pt modelId="{4787B149-9BEB-3843-B06C-CE838C1D0E1E}" type="pres">
      <dgm:prSet presAssocID="{6D7BF863-FEF0-3E46-B216-02736815148B}" presName="Name37" presStyleLbl="parChTrans1D3" presStyleIdx="1" presStyleCnt="4"/>
      <dgm:spPr/>
      <dgm:t>
        <a:bodyPr/>
        <a:lstStyle/>
        <a:p>
          <a:endParaRPr lang="el-GR"/>
        </a:p>
      </dgm:t>
    </dgm:pt>
    <dgm:pt modelId="{F838FEE4-36EC-944C-8616-9C7F5156A39B}" type="pres">
      <dgm:prSet presAssocID="{3A7AC41B-3D74-1441-84E2-C19372E80B30}" presName="hierRoot2" presStyleCnt="0">
        <dgm:presLayoutVars>
          <dgm:hierBranch val="init"/>
        </dgm:presLayoutVars>
      </dgm:prSet>
      <dgm:spPr/>
    </dgm:pt>
    <dgm:pt modelId="{F49B49AB-B160-7943-944C-4970449EB0AB}" type="pres">
      <dgm:prSet presAssocID="{3A7AC41B-3D74-1441-84E2-C19372E80B30}" presName="rootComposite" presStyleCnt="0"/>
      <dgm:spPr/>
    </dgm:pt>
    <dgm:pt modelId="{B12FD8AF-DE7A-E548-8BF5-86407E6B8203}" type="pres">
      <dgm:prSet presAssocID="{3A7AC41B-3D74-1441-84E2-C19372E80B30}" presName="rootText" presStyleLbl="node3" presStyleIdx="1" presStyleCnt="4">
        <dgm:presLayoutVars>
          <dgm:chPref val="3"/>
        </dgm:presLayoutVars>
      </dgm:prSet>
      <dgm:spPr/>
      <dgm:t>
        <a:bodyPr/>
        <a:lstStyle/>
        <a:p>
          <a:endParaRPr lang="el-GR"/>
        </a:p>
      </dgm:t>
    </dgm:pt>
    <dgm:pt modelId="{7F3AA01C-4481-CE47-A48E-1C0BC9092534}" type="pres">
      <dgm:prSet presAssocID="{3A7AC41B-3D74-1441-84E2-C19372E80B30}" presName="rootConnector" presStyleLbl="node3" presStyleIdx="1" presStyleCnt="4"/>
      <dgm:spPr/>
      <dgm:t>
        <a:bodyPr/>
        <a:lstStyle/>
        <a:p>
          <a:endParaRPr lang="el-GR"/>
        </a:p>
      </dgm:t>
    </dgm:pt>
    <dgm:pt modelId="{FFDF189E-BA65-984E-B0BF-6163C55E06AE}" type="pres">
      <dgm:prSet presAssocID="{3A7AC41B-3D74-1441-84E2-C19372E80B30}" presName="hierChild4" presStyleCnt="0"/>
      <dgm:spPr/>
    </dgm:pt>
    <dgm:pt modelId="{71264359-0257-8543-B69A-92D1A0FD4692}" type="pres">
      <dgm:prSet presAssocID="{83FB7038-31F1-6349-B83D-9CF51120C530}" presName="Name37" presStyleLbl="parChTrans1D4" presStyleIdx="0" presStyleCnt="4"/>
      <dgm:spPr/>
      <dgm:t>
        <a:bodyPr/>
        <a:lstStyle/>
        <a:p>
          <a:endParaRPr lang="el-GR"/>
        </a:p>
      </dgm:t>
    </dgm:pt>
    <dgm:pt modelId="{E50B4D0A-2380-AC49-B267-A21C9075FABC}" type="pres">
      <dgm:prSet presAssocID="{19FA7E3E-F2E2-2C45-997F-598B57D2860D}" presName="hierRoot2" presStyleCnt="0">
        <dgm:presLayoutVars>
          <dgm:hierBranch val="init"/>
        </dgm:presLayoutVars>
      </dgm:prSet>
      <dgm:spPr/>
    </dgm:pt>
    <dgm:pt modelId="{65DB70AE-A9C9-A34E-B090-842D34A047CE}" type="pres">
      <dgm:prSet presAssocID="{19FA7E3E-F2E2-2C45-997F-598B57D2860D}" presName="rootComposite" presStyleCnt="0"/>
      <dgm:spPr/>
    </dgm:pt>
    <dgm:pt modelId="{9DF7D4B4-F79C-844A-B77F-DD1D0FBF56DA}" type="pres">
      <dgm:prSet presAssocID="{19FA7E3E-F2E2-2C45-997F-598B57D2860D}" presName="rootText" presStyleLbl="node4" presStyleIdx="0" presStyleCnt="4" custScaleX="103292" custScaleY="160033">
        <dgm:presLayoutVars>
          <dgm:chPref val="3"/>
        </dgm:presLayoutVars>
      </dgm:prSet>
      <dgm:spPr/>
      <dgm:t>
        <a:bodyPr/>
        <a:lstStyle/>
        <a:p>
          <a:endParaRPr lang="el-GR"/>
        </a:p>
      </dgm:t>
    </dgm:pt>
    <dgm:pt modelId="{956B72B0-12A2-C14A-A2DA-099BA5D57C67}" type="pres">
      <dgm:prSet presAssocID="{19FA7E3E-F2E2-2C45-997F-598B57D2860D}" presName="rootConnector" presStyleLbl="node4" presStyleIdx="0" presStyleCnt="4"/>
      <dgm:spPr/>
      <dgm:t>
        <a:bodyPr/>
        <a:lstStyle/>
        <a:p>
          <a:endParaRPr lang="el-GR"/>
        </a:p>
      </dgm:t>
    </dgm:pt>
    <dgm:pt modelId="{0642E5CB-B58F-7940-90E3-4CDA0D2C8C15}" type="pres">
      <dgm:prSet presAssocID="{19FA7E3E-F2E2-2C45-997F-598B57D2860D}" presName="hierChild4" presStyleCnt="0"/>
      <dgm:spPr/>
    </dgm:pt>
    <dgm:pt modelId="{2EF38996-BD2E-AC41-AD1E-1146F5BAA589}" type="pres">
      <dgm:prSet presAssocID="{2B6AD5F9-092B-994B-BFBE-4A07DDEB7DB4}" presName="Name37" presStyleLbl="parChTrans1D4" presStyleIdx="1" presStyleCnt="4"/>
      <dgm:spPr/>
      <dgm:t>
        <a:bodyPr/>
        <a:lstStyle/>
        <a:p>
          <a:endParaRPr lang="el-GR"/>
        </a:p>
      </dgm:t>
    </dgm:pt>
    <dgm:pt modelId="{48812A5C-6FA8-B644-92E4-0B1AB8148EE8}" type="pres">
      <dgm:prSet presAssocID="{FD9F85F6-BF74-304C-BC22-661AA9D8CA2B}" presName="hierRoot2" presStyleCnt="0">
        <dgm:presLayoutVars>
          <dgm:hierBranch val="init"/>
        </dgm:presLayoutVars>
      </dgm:prSet>
      <dgm:spPr/>
    </dgm:pt>
    <dgm:pt modelId="{1A03E24A-0A5E-B24F-BAEC-D3BDFE18DBF8}" type="pres">
      <dgm:prSet presAssocID="{FD9F85F6-BF74-304C-BC22-661AA9D8CA2B}" presName="rootComposite" presStyleCnt="0"/>
      <dgm:spPr/>
    </dgm:pt>
    <dgm:pt modelId="{7D321B1E-DEEA-D543-87D6-B37E384DA67F}" type="pres">
      <dgm:prSet presAssocID="{FD9F85F6-BF74-304C-BC22-661AA9D8CA2B}" presName="rootText" presStyleLbl="node4" presStyleIdx="1" presStyleCnt="4" custLinFactNeighborX="35669" custLinFactNeighborY="-25763">
        <dgm:presLayoutVars>
          <dgm:chPref val="3"/>
        </dgm:presLayoutVars>
      </dgm:prSet>
      <dgm:spPr/>
      <dgm:t>
        <a:bodyPr/>
        <a:lstStyle/>
        <a:p>
          <a:endParaRPr lang="el-GR"/>
        </a:p>
      </dgm:t>
    </dgm:pt>
    <dgm:pt modelId="{65A85ED7-9159-3948-B017-0EEE270D3F74}" type="pres">
      <dgm:prSet presAssocID="{FD9F85F6-BF74-304C-BC22-661AA9D8CA2B}" presName="rootConnector" presStyleLbl="node4" presStyleIdx="1" presStyleCnt="4"/>
      <dgm:spPr/>
      <dgm:t>
        <a:bodyPr/>
        <a:lstStyle/>
        <a:p>
          <a:endParaRPr lang="el-GR"/>
        </a:p>
      </dgm:t>
    </dgm:pt>
    <dgm:pt modelId="{96518427-D461-EC4E-9079-2B40CA35905E}" type="pres">
      <dgm:prSet presAssocID="{FD9F85F6-BF74-304C-BC22-661AA9D8CA2B}" presName="hierChild4" presStyleCnt="0"/>
      <dgm:spPr/>
    </dgm:pt>
    <dgm:pt modelId="{02241A88-92E7-014D-8FDF-B118E1F3D897}" type="pres">
      <dgm:prSet presAssocID="{FD9F85F6-BF74-304C-BC22-661AA9D8CA2B}" presName="hierChild5" presStyleCnt="0"/>
      <dgm:spPr/>
    </dgm:pt>
    <dgm:pt modelId="{64D345D1-19FD-A94B-AEC3-691147612F39}" type="pres">
      <dgm:prSet presAssocID="{19FA7E3E-F2E2-2C45-997F-598B57D2860D}" presName="hierChild5" presStyleCnt="0"/>
      <dgm:spPr/>
    </dgm:pt>
    <dgm:pt modelId="{81594F9F-0ABD-D14F-B917-1A836A2894E6}" type="pres">
      <dgm:prSet presAssocID="{3A7AC41B-3D74-1441-84E2-C19372E80B30}" presName="hierChild5" presStyleCnt="0"/>
      <dgm:spPr/>
    </dgm:pt>
    <dgm:pt modelId="{5BE263B1-4B48-174F-A443-BE3A64030816}" type="pres">
      <dgm:prSet presAssocID="{C4AF67C6-3A8D-2544-8412-9B4F63D18C84}" presName="Name37" presStyleLbl="parChTrans1D3" presStyleIdx="2" presStyleCnt="4"/>
      <dgm:spPr/>
      <dgm:t>
        <a:bodyPr/>
        <a:lstStyle/>
        <a:p>
          <a:endParaRPr lang="el-GR"/>
        </a:p>
      </dgm:t>
    </dgm:pt>
    <dgm:pt modelId="{FB6024A1-A241-8346-940D-D9B343E49D6F}" type="pres">
      <dgm:prSet presAssocID="{8684B0D8-2835-9142-8564-BFE38B447848}" presName="hierRoot2" presStyleCnt="0">
        <dgm:presLayoutVars>
          <dgm:hierBranch val="init"/>
        </dgm:presLayoutVars>
      </dgm:prSet>
      <dgm:spPr/>
    </dgm:pt>
    <dgm:pt modelId="{7DF1598F-DD4F-BA41-86DF-2BF38A0D68C0}" type="pres">
      <dgm:prSet presAssocID="{8684B0D8-2835-9142-8564-BFE38B447848}" presName="rootComposite" presStyleCnt="0"/>
      <dgm:spPr/>
    </dgm:pt>
    <dgm:pt modelId="{57E8C593-F025-A641-B4A3-AF6477DE5C62}" type="pres">
      <dgm:prSet presAssocID="{8684B0D8-2835-9142-8564-BFE38B447848}" presName="rootText" presStyleLbl="node3" presStyleIdx="2" presStyleCnt="4">
        <dgm:presLayoutVars>
          <dgm:chPref val="3"/>
        </dgm:presLayoutVars>
      </dgm:prSet>
      <dgm:spPr/>
      <dgm:t>
        <a:bodyPr/>
        <a:lstStyle/>
        <a:p>
          <a:endParaRPr lang="el-GR"/>
        </a:p>
      </dgm:t>
    </dgm:pt>
    <dgm:pt modelId="{DBB1840D-4B57-2A49-8E13-9BE6B2E6B59F}" type="pres">
      <dgm:prSet presAssocID="{8684B0D8-2835-9142-8564-BFE38B447848}" presName="rootConnector" presStyleLbl="node3" presStyleIdx="2" presStyleCnt="4"/>
      <dgm:spPr/>
      <dgm:t>
        <a:bodyPr/>
        <a:lstStyle/>
        <a:p>
          <a:endParaRPr lang="el-GR"/>
        </a:p>
      </dgm:t>
    </dgm:pt>
    <dgm:pt modelId="{9FDD97CC-D3DE-454B-82AA-D736F609D16E}" type="pres">
      <dgm:prSet presAssocID="{8684B0D8-2835-9142-8564-BFE38B447848}" presName="hierChild4" presStyleCnt="0"/>
      <dgm:spPr/>
    </dgm:pt>
    <dgm:pt modelId="{8931AC42-F203-5C41-B0BC-DD098DBCC3AE}" type="pres">
      <dgm:prSet presAssocID="{71180854-268F-6547-B422-EA59DDD681FA}" presName="Name37" presStyleLbl="parChTrans1D4" presStyleIdx="2" presStyleCnt="4"/>
      <dgm:spPr/>
      <dgm:t>
        <a:bodyPr/>
        <a:lstStyle/>
        <a:p>
          <a:endParaRPr lang="el-GR"/>
        </a:p>
      </dgm:t>
    </dgm:pt>
    <dgm:pt modelId="{5478A246-275B-554A-B1EA-76ADAFDD185B}" type="pres">
      <dgm:prSet presAssocID="{21A7E315-F0A9-B84F-9CA6-15130C88B004}" presName="hierRoot2" presStyleCnt="0">
        <dgm:presLayoutVars>
          <dgm:hierBranch val="init"/>
        </dgm:presLayoutVars>
      </dgm:prSet>
      <dgm:spPr/>
    </dgm:pt>
    <dgm:pt modelId="{BA93D444-D7AB-2643-9012-EE0796D7E8BE}" type="pres">
      <dgm:prSet presAssocID="{21A7E315-F0A9-B84F-9CA6-15130C88B004}" presName="rootComposite" presStyleCnt="0"/>
      <dgm:spPr/>
    </dgm:pt>
    <dgm:pt modelId="{79B338AA-1FBA-2445-B32E-CE05469F6555}" type="pres">
      <dgm:prSet presAssocID="{21A7E315-F0A9-B84F-9CA6-15130C88B004}" presName="rootText" presStyleLbl="node4" presStyleIdx="2" presStyleCnt="4">
        <dgm:presLayoutVars>
          <dgm:chPref val="3"/>
        </dgm:presLayoutVars>
      </dgm:prSet>
      <dgm:spPr/>
      <dgm:t>
        <a:bodyPr/>
        <a:lstStyle/>
        <a:p>
          <a:endParaRPr lang="el-GR"/>
        </a:p>
      </dgm:t>
    </dgm:pt>
    <dgm:pt modelId="{C909C6E7-8807-0C42-A567-2856A10A7BA6}" type="pres">
      <dgm:prSet presAssocID="{21A7E315-F0A9-B84F-9CA6-15130C88B004}" presName="rootConnector" presStyleLbl="node4" presStyleIdx="2" presStyleCnt="4"/>
      <dgm:spPr/>
      <dgm:t>
        <a:bodyPr/>
        <a:lstStyle/>
        <a:p>
          <a:endParaRPr lang="el-GR"/>
        </a:p>
      </dgm:t>
    </dgm:pt>
    <dgm:pt modelId="{676F77D4-5B94-994E-ADE1-FAC02A034ABC}" type="pres">
      <dgm:prSet presAssocID="{21A7E315-F0A9-B84F-9CA6-15130C88B004}" presName="hierChild4" presStyleCnt="0"/>
      <dgm:spPr/>
    </dgm:pt>
    <dgm:pt modelId="{D80CF43A-2272-5441-8809-80CA4178988B}" type="pres">
      <dgm:prSet presAssocID="{21A7E315-F0A9-B84F-9CA6-15130C88B004}" presName="hierChild5" presStyleCnt="0"/>
      <dgm:spPr/>
    </dgm:pt>
    <dgm:pt modelId="{71B78C39-54AD-8B4F-A12C-D8692E2FE35D}" type="pres">
      <dgm:prSet presAssocID="{8684B0D8-2835-9142-8564-BFE38B447848}" presName="hierChild5" presStyleCnt="0"/>
      <dgm:spPr/>
    </dgm:pt>
    <dgm:pt modelId="{ABBDAEFC-473A-7044-9B1A-C1F94BE40F00}" type="pres">
      <dgm:prSet presAssocID="{0CD25328-EA90-F642-8B3B-B67570EC9B58}" presName="Name37" presStyleLbl="parChTrans1D3" presStyleIdx="3" presStyleCnt="4"/>
      <dgm:spPr/>
      <dgm:t>
        <a:bodyPr/>
        <a:lstStyle/>
        <a:p>
          <a:endParaRPr lang="el-GR"/>
        </a:p>
      </dgm:t>
    </dgm:pt>
    <dgm:pt modelId="{3EBA2D2A-298D-9C4A-B85A-BCEB6C0DD34B}" type="pres">
      <dgm:prSet presAssocID="{A436F5FE-146A-C444-97A8-02FD6AB131BF}" presName="hierRoot2" presStyleCnt="0">
        <dgm:presLayoutVars>
          <dgm:hierBranch val="init"/>
        </dgm:presLayoutVars>
      </dgm:prSet>
      <dgm:spPr/>
    </dgm:pt>
    <dgm:pt modelId="{277F9A93-C0A1-724D-BBE0-02EED7C09521}" type="pres">
      <dgm:prSet presAssocID="{A436F5FE-146A-C444-97A8-02FD6AB131BF}" presName="rootComposite" presStyleCnt="0"/>
      <dgm:spPr/>
    </dgm:pt>
    <dgm:pt modelId="{A7E7B6C7-29EA-2649-B89D-0815328A287E}" type="pres">
      <dgm:prSet presAssocID="{A436F5FE-146A-C444-97A8-02FD6AB131BF}" presName="rootText" presStyleLbl="node3" presStyleIdx="3" presStyleCnt="4">
        <dgm:presLayoutVars>
          <dgm:chPref val="3"/>
        </dgm:presLayoutVars>
      </dgm:prSet>
      <dgm:spPr/>
      <dgm:t>
        <a:bodyPr/>
        <a:lstStyle/>
        <a:p>
          <a:endParaRPr lang="el-GR"/>
        </a:p>
      </dgm:t>
    </dgm:pt>
    <dgm:pt modelId="{F185E383-861D-1A44-A7A4-8E6ED0A2C3C9}" type="pres">
      <dgm:prSet presAssocID="{A436F5FE-146A-C444-97A8-02FD6AB131BF}" presName="rootConnector" presStyleLbl="node3" presStyleIdx="3" presStyleCnt="4"/>
      <dgm:spPr/>
      <dgm:t>
        <a:bodyPr/>
        <a:lstStyle/>
        <a:p>
          <a:endParaRPr lang="el-GR"/>
        </a:p>
      </dgm:t>
    </dgm:pt>
    <dgm:pt modelId="{10BF17B6-608F-DD48-98F9-78BF5BE2B73F}" type="pres">
      <dgm:prSet presAssocID="{A436F5FE-146A-C444-97A8-02FD6AB131BF}" presName="hierChild4" presStyleCnt="0"/>
      <dgm:spPr/>
    </dgm:pt>
    <dgm:pt modelId="{9576C6C9-56D6-5940-8BEE-EF8101AE2135}" type="pres">
      <dgm:prSet presAssocID="{3A13D466-6E36-D949-8B76-88AB052C58CC}" presName="Name37" presStyleLbl="parChTrans1D4" presStyleIdx="3" presStyleCnt="4"/>
      <dgm:spPr/>
      <dgm:t>
        <a:bodyPr/>
        <a:lstStyle/>
        <a:p>
          <a:endParaRPr lang="el-GR"/>
        </a:p>
      </dgm:t>
    </dgm:pt>
    <dgm:pt modelId="{D6E7C98D-6D9F-6F4A-B71E-8F79332645D4}" type="pres">
      <dgm:prSet presAssocID="{65FF2BFC-D75F-C749-811E-E34962470E1B}" presName="hierRoot2" presStyleCnt="0">
        <dgm:presLayoutVars>
          <dgm:hierBranch val="init"/>
        </dgm:presLayoutVars>
      </dgm:prSet>
      <dgm:spPr/>
    </dgm:pt>
    <dgm:pt modelId="{6F6B5648-8944-244E-BF33-00A4D003D10C}" type="pres">
      <dgm:prSet presAssocID="{65FF2BFC-D75F-C749-811E-E34962470E1B}" presName="rootComposite" presStyleCnt="0"/>
      <dgm:spPr/>
    </dgm:pt>
    <dgm:pt modelId="{2011B55D-17C9-BA4D-A524-019AB9A9E442}" type="pres">
      <dgm:prSet presAssocID="{65FF2BFC-D75F-C749-811E-E34962470E1B}" presName="rootText" presStyleLbl="node4" presStyleIdx="3" presStyleCnt="4">
        <dgm:presLayoutVars>
          <dgm:chPref val="3"/>
        </dgm:presLayoutVars>
      </dgm:prSet>
      <dgm:spPr/>
      <dgm:t>
        <a:bodyPr/>
        <a:lstStyle/>
        <a:p>
          <a:endParaRPr lang="el-GR"/>
        </a:p>
      </dgm:t>
    </dgm:pt>
    <dgm:pt modelId="{FFEFE361-3D20-654B-BC09-DC03F53CE9E4}" type="pres">
      <dgm:prSet presAssocID="{65FF2BFC-D75F-C749-811E-E34962470E1B}" presName="rootConnector" presStyleLbl="node4" presStyleIdx="3" presStyleCnt="4"/>
      <dgm:spPr/>
      <dgm:t>
        <a:bodyPr/>
        <a:lstStyle/>
        <a:p>
          <a:endParaRPr lang="el-GR"/>
        </a:p>
      </dgm:t>
    </dgm:pt>
    <dgm:pt modelId="{D370C01D-03EC-2041-861F-40CEEDA3BFF6}" type="pres">
      <dgm:prSet presAssocID="{65FF2BFC-D75F-C749-811E-E34962470E1B}" presName="hierChild4" presStyleCnt="0"/>
      <dgm:spPr/>
    </dgm:pt>
    <dgm:pt modelId="{021DC150-4094-CA44-A9C3-C3434336191A}" type="pres">
      <dgm:prSet presAssocID="{65FF2BFC-D75F-C749-811E-E34962470E1B}" presName="hierChild5" presStyleCnt="0"/>
      <dgm:spPr/>
    </dgm:pt>
    <dgm:pt modelId="{1736E583-0EA7-C741-A091-A9111509D9F4}" type="pres">
      <dgm:prSet presAssocID="{A436F5FE-146A-C444-97A8-02FD6AB131BF}" presName="hierChild5" presStyleCnt="0"/>
      <dgm:spPr/>
    </dgm:pt>
    <dgm:pt modelId="{8E975AF8-ADC8-CD4C-AF02-85BF26212BED}" type="pres">
      <dgm:prSet presAssocID="{3FA87E1F-F6AB-BF4A-BA15-712C49A14CF5}" presName="hierChild5" presStyleCnt="0"/>
      <dgm:spPr/>
    </dgm:pt>
    <dgm:pt modelId="{F8899CC0-E654-8847-9BE9-6309E59F5266}" type="pres">
      <dgm:prSet presAssocID="{430DBC42-E54F-F24A-BEAE-983D13DAE358}" presName="hierChild3" presStyleCnt="0"/>
      <dgm:spPr/>
    </dgm:pt>
  </dgm:ptLst>
  <dgm:cxnLst>
    <dgm:cxn modelId="{99F31852-C6F4-764C-88F4-2D3F97974AAB}" type="presOf" srcId="{21A7E315-F0A9-B84F-9CA6-15130C88B004}" destId="{C909C6E7-8807-0C42-A567-2856A10A7BA6}" srcOrd="1" destOrd="0" presId="urn:microsoft.com/office/officeart/2005/8/layout/orgChart1"/>
    <dgm:cxn modelId="{D2D78CD3-7EE0-694C-9FFA-6BCFCCA0F8F1}" srcId="{3FA87E1F-F6AB-BF4A-BA15-712C49A14CF5}" destId="{3A7AC41B-3D74-1441-84E2-C19372E80B30}" srcOrd="0" destOrd="0" parTransId="{6D7BF863-FEF0-3E46-B216-02736815148B}" sibTransId="{FDE41543-AE32-644A-9A1C-1BF7905D8F16}"/>
    <dgm:cxn modelId="{06745B0F-62F7-6D44-8C7B-4369CD7AF87B}" type="presOf" srcId="{65FF2BFC-D75F-C749-811E-E34962470E1B}" destId="{2011B55D-17C9-BA4D-A524-019AB9A9E442}" srcOrd="0" destOrd="0" presId="urn:microsoft.com/office/officeart/2005/8/layout/orgChart1"/>
    <dgm:cxn modelId="{BF51C1E1-5D57-1748-8D6A-AE91B6A57FDA}" type="presOf" srcId="{3FA87E1F-F6AB-BF4A-BA15-712C49A14CF5}" destId="{4DF391FF-2B68-0E45-B208-36F7691B37A5}" srcOrd="1" destOrd="0" presId="urn:microsoft.com/office/officeart/2005/8/layout/orgChart1"/>
    <dgm:cxn modelId="{47FCC31B-EEA9-994D-8778-E980679F963B}" type="presOf" srcId="{430DBC42-E54F-F24A-BEAE-983D13DAE358}" destId="{439FA279-E9DF-1146-91CD-4E576C73E126}" srcOrd="0" destOrd="0" presId="urn:microsoft.com/office/officeart/2005/8/layout/orgChart1"/>
    <dgm:cxn modelId="{E670B476-1F52-1445-B464-EC7F78FD5D13}" type="presOf" srcId="{5CB9F831-9595-C843-98EE-CE0B4B40D5BA}" destId="{ABC490F2-8460-CE48-8A32-CE8EAC233227}" srcOrd="0" destOrd="0" presId="urn:microsoft.com/office/officeart/2005/8/layout/orgChart1"/>
    <dgm:cxn modelId="{63CD08F2-617C-EE4A-A860-F33337E11F58}" srcId="{3FA87E1F-F6AB-BF4A-BA15-712C49A14CF5}" destId="{8684B0D8-2835-9142-8564-BFE38B447848}" srcOrd="1" destOrd="0" parTransId="{C4AF67C6-3A8D-2544-8412-9B4F63D18C84}" sibTransId="{FF4AA09C-5A67-E042-A8B2-27802E3BE97D}"/>
    <dgm:cxn modelId="{A4CA4717-BC6F-2D49-B69A-8AF511AB251D}" srcId="{3A7AC41B-3D74-1441-84E2-C19372E80B30}" destId="{19FA7E3E-F2E2-2C45-997F-598B57D2860D}" srcOrd="0" destOrd="0" parTransId="{83FB7038-31F1-6349-B83D-9CF51120C530}" sibTransId="{F13F7DAD-A1CE-614D-BB10-EF839E2BEEE8}"/>
    <dgm:cxn modelId="{E1E678A0-E920-0F41-BC56-912D69654173}" type="presOf" srcId="{3A7AC41B-3D74-1441-84E2-C19372E80B30}" destId="{B12FD8AF-DE7A-E548-8BF5-86407E6B8203}" srcOrd="0" destOrd="0" presId="urn:microsoft.com/office/officeart/2005/8/layout/orgChart1"/>
    <dgm:cxn modelId="{5F76E531-C5BE-4347-97F1-2BB379515834}" srcId="{430DBC42-E54F-F24A-BEAE-983D13DAE358}" destId="{3FA87E1F-F6AB-BF4A-BA15-712C49A14CF5}" srcOrd="1" destOrd="0" parTransId="{9C6ACE47-80F1-8E47-8F4C-F1DFCBC2CEF6}" sibTransId="{62C39CF9-C793-F645-AF6A-C04DEF92A279}"/>
    <dgm:cxn modelId="{ED7341F1-B514-5D4C-8979-A22186F15129}" type="presOf" srcId="{2B6AD5F9-092B-994B-BFBE-4A07DDEB7DB4}" destId="{2EF38996-BD2E-AC41-AD1E-1146F5BAA589}" srcOrd="0" destOrd="0" presId="urn:microsoft.com/office/officeart/2005/8/layout/orgChart1"/>
    <dgm:cxn modelId="{E7F3A457-029D-9345-ACC4-C297199F02F4}" type="presOf" srcId="{A436F5FE-146A-C444-97A8-02FD6AB131BF}" destId="{F185E383-861D-1A44-A7A4-8E6ED0A2C3C9}" srcOrd="1" destOrd="0" presId="urn:microsoft.com/office/officeart/2005/8/layout/orgChart1"/>
    <dgm:cxn modelId="{EBE7C446-F637-BA47-A38D-F896FD492F54}" type="presOf" srcId="{37424E68-17E3-FC4B-AA71-64105F0F8F3C}" destId="{938EDFDB-6976-1042-87C7-688ED5E3BC42}" srcOrd="1" destOrd="0" presId="urn:microsoft.com/office/officeart/2005/8/layout/orgChart1"/>
    <dgm:cxn modelId="{B20EE88B-A4BE-3240-BD20-3CE818D6EB89}" type="presOf" srcId="{13981300-1093-7B4D-91FB-E54E248B402B}" destId="{5DCDBFBE-4445-2C44-895D-8B20ECCF1102}" srcOrd="0" destOrd="0" presId="urn:microsoft.com/office/officeart/2005/8/layout/orgChart1"/>
    <dgm:cxn modelId="{E301FED6-75C1-E246-A614-BB779ABDDA78}" type="presOf" srcId="{C4AF67C6-3A8D-2544-8412-9B4F63D18C84}" destId="{5BE263B1-4B48-174F-A443-BE3A64030816}" srcOrd="0" destOrd="0" presId="urn:microsoft.com/office/officeart/2005/8/layout/orgChart1"/>
    <dgm:cxn modelId="{C2D98AEA-E72E-B646-BADB-6433A58EFB88}" type="presOf" srcId="{71180854-268F-6547-B422-EA59DDD681FA}" destId="{8931AC42-F203-5C41-B0BC-DD098DBCC3AE}" srcOrd="0" destOrd="0" presId="urn:microsoft.com/office/officeart/2005/8/layout/orgChart1"/>
    <dgm:cxn modelId="{A545AC60-183C-0C4E-ABF5-370D6FB247BB}" srcId="{3FA87E1F-F6AB-BF4A-BA15-712C49A14CF5}" destId="{A436F5FE-146A-C444-97A8-02FD6AB131BF}" srcOrd="2" destOrd="0" parTransId="{0CD25328-EA90-F642-8B3B-B67570EC9B58}" sibTransId="{BA9C14BD-2801-BC49-898E-29C46E4EFCC3}"/>
    <dgm:cxn modelId="{DAE3C98E-0354-104C-924A-96CDF767A6CB}" type="presOf" srcId="{19FA7E3E-F2E2-2C45-997F-598B57D2860D}" destId="{956B72B0-12A2-C14A-A2DA-099BA5D57C67}" srcOrd="1" destOrd="0" presId="urn:microsoft.com/office/officeart/2005/8/layout/orgChart1"/>
    <dgm:cxn modelId="{EC25AF22-0307-3044-85C3-47C0C2964538}" srcId="{13981300-1093-7B4D-91FB-E54E248B402B}" destId="{37424E68-17E3-FC4B-AA71-64105F0F8F3C}" srcOrd="0" destOrd="0" parTransId="{14E475DB-69CA-2A4A-A400-03D4AB1662AE}" sibTransId="{DCD44554-5DCF-9E42-AD70-E6CD2381140D}"/>
    <dgm:cxn modelId="{A738BA45-C64A-4A49-9246-42A5EF36F753}" type="presOf" srcId="{9C6ACE47-80F1-8E47-8F4C-F1DFCBC2CEF6}" destId="{7BE5ED03-8AE7-E343-91C7-EB6C78606C05}" srcOrd="0" destOrd="0" presId="urn:microsoft.com/office/officeart/2005/8/layout/orgChart1"/>
    <dgm:cxn modelId="{07868612-9D18-5040-AD8D-A6D0B666A7EB}" type="presOf" srcId="{65FF2BFC-D75F-C749-811E-E34962470E1B}" destId="{FFEFE361-3D20-654B-BC09-DC03F53CE9E4}" srcOrd="1" destOrd="0" presId="urn:microsoft.com/office/officeart/2005/8/layout/orgChart1"/>
    <dgm:cxn modelId="{D0BB0E44-F792-7D42-A59E-1E8161A557B8}" srcId="{5CB9F831-9595-C843-98EE-CE0B4B40D5BA}" destId="{430DBC42-E54F-F24A-BEAE-983D13DAE358}" srcOrd="0" destOrd="0" parTransId="{AFF37A49-96DE-0749-A2F6-D5FE794D7DC4}" sibTransId="{9C36F2F9-ACC6-0F4E-8845-3CF46048B9A4}"/>
    <dgm:cxn modelId="{4F2EB762-6D31-4845-8FBA-A9D30493155E}" type="presOf" srcId="{8684B0D8-2835-9142-8564-BFE38B447848}" destId="{57E8C593-F025-A641-B4A3-AF6477DE5C62}" srcOrd="0" destOrd="0" presId="urn:microsoft.com/office/officeart/2005/8/layout/orgChart1"/>
    <dgm:cxn modelId="{909E1E6A-94A4-544A-8F2A-AD1FD6BF38DD}" type="presOf" srcId="{6D7BF863-FEF0-3E46-B216-02736815148B}" destId="{4787B149-9BEB-3843-B06C-CE838C1D0E1E}" srcOrd="0" destOrd="0" presId="urn:microsoft.com/office/officeart/2005/8/layout/orgChart1"/>
    <dgm:cxn modelId="{FA024A75-055A-F54B-ACB4-49815027249C}" type="presOf" srcId="{14E475DB-69CA-2A4A-A400-03D4AB1662AE}" destId="{5B82BFD7-E6FC-2343-A386-994B0600C1B7}" srcOrd="0" destOrd="0" presId="urn:microsoft.com/office/officeart/2005/8/layout/orgChart1"/>
    <dgm:cxn modelId="{8D779D8F-2C99-1447-8247-8F7B86CB6612}" srcId="{A436F5FE-146A-C444-97A8-02FD6AB131BF}" destId="{65FF2BFC-D75F-C749-811E-E34962470E1B}" srcOrd="0" destOrd="0" parTransId="{3A13D466-6E36-D949-8B76-88AB052C58CC}" sibTransId="{6BCF3497-7355-A145-9980-3A118B8A039A}"/>
    <dgm:cxn modelId="{3F2C7568-AB2E-A549-81FD-B8194CB2ACAF}" type="presOf" srcId="{21A7E315-F0A9-B84F-9CA6-15130C88B004}" destId="{79B338AA-1FBA-2445-B32E-CE05469F6555}" srcOrd="0" destOrd="0" presId="urn:microsoft.com/office/officeart/2005/8/layout/orgChart1"/>
    <dgm:cxn modelId="{DA554566-EFB0-C449-8C28-AAD55C16AF87}" type="presOf" srcId="{3A13D466-6E36-D949-8B76-88AB052C58CC}" destId="{9576C6C9-56D6-5940-8BEE-EF8101AE2135}" srcOrd="0" destOrd="0" presId="urn:microsoft.com/office/officeart/2005/8/layout/orgChart1"/>
    <dgm:cxn modelId="{BA8D0D65-4E8B-374B-AA38-140CA9973ED9}" type="presOf" srcId="{C1DEE549-3188-7146-ACEE-410234CC9800}" destId="{E273201D-8A7E-E747-ABA1-18F65F8DD32E}" srcOrd="0" destOrd="0" presId="urn:microsoft.com/office/officeart/2005/8/layout/orgChart1"/>
    <dgm:cxn modelId="{E0AE23A7-E098-9F4B-9FDB-3A9296519FC0}" type="presOf" srcId="{A436F5FE-146A-C444-97A8-02FD6AB131BF}" destId="{A7E7B6C7-29EA-2649-B89D-0815328A287E}" srcOrd="0" destOrd="0" presId="urn:microsoft.com/office/officeart/2005/8/layout/orgChart1"/>
    <dgm:cxn modelId="{95ED6CA0-CDDC-744D-9EA0-6559596D1F13}" type="presOf" srcId="{FD9F85F6-BF74-304C-BC22-661AA9D8CA2B}" destId="{65A85ED7-9159-3948-B017-0EEE270D3F74}" srcOrd="1" destOrd="0" presId="urn:microsoft.com/office/officeart/2005/8/layout/orgChart1"/>
    <dgm:cxn modelId="{25B21EE8-A51C-DA45-8A5E-51FFE4F1738F}" type="presOf" srcId="{3A7AC41B-3D74-1441-84E2-C19372E80B30}" destId="{7F3AA01C-4481-CE47-A48E-1C0BC9092534}" srcOrd="1" destOrd="0" presId="urn:microsoft.com/office/officeart/2005/8/layout/orgChart1"/>
    <dgm:cxn modelId="{0F57F804-1D3F-8644-BAC1-C6FC28176F7D}" type="presOf" srcId="{8684B0D8-2835-9142-8564-BFE38B447848}" destId="{DBB1840D-4B57-2A49-8E13-9BE6B2E6B59F}" srcOrd="1" destOrd="0" presId="urn:microsoft.com/office/officeart/2005/8/layout/orgChart1"/>
    <dgm:cxn modelId="{DBEF7BB0-3AD4-604E-A00A-BDAA1964F8BF}" type="presOf" srcId="{19FA7E3E-F2E2-2C45-997F-598B57D2860D}" destId="{9DF7D4B4-F79C-844A-B77F-DD1D0FBF56DA}" srcOrd="0" destOrd="0" presId="urn:microsoft.com/office/officeart/2005/8/layout/orgChart1"/>
    <dgm:cxn modelId="{B09BBB7D-476F-6C48-9A8D-5F1F4D60D0BD}" type="presOf" srcId="{FD9F85F6-BF74-304C-BC22-661AA9D8CA2B}" destId="{7D321B1E-DEEA-D543-87D6-B37E384DA67F}" srcOrd="0" destOrd="0" presId="urn:microsoft.com/office/officeart/2005/8/layout/orgChart1"/>
    <dgm:cxn modelId="{C80A41CA-8C43-1D46-AD81-E0CD7ED7E1EF}" type="presOf" srcId="{3FA87E1F-F6AB-BF4A-BA15-712C49A14CF5}" destId="{D62301C7-BD1A-984D-9AEF-39B176A5C4F7}" srcOrd="0" destOrd="0" presId="urn:microsoft.com/office/officeart/2005/8/layout/orgChart1"/>
    <dgm:cxn modelId="{64279C85-9F3A-1A4A-8A95-BAFCE47EA68C}" type="presOf" srcId="{83FB7038-31F1-6349-B83D-9CF51120C530}" destId="{71264359-0257-8543-B69A-92D1A0FD4692}" srcOrd="0" destOrd="0" presId="urn:microsoft.com/office/officeart/2005/8/layout/orgChart1"/>
    <dgm:cxn modelId="{36DC45BB-6CBC-3F4B-93D8-24DC814E07A7}" type="presOf" srcId="{0CD25328-EA90-F642-8B3B-B67570EC9B58}" destId="{ABBDAEFC-473A-7044-9B1A-C1F94BE40F00}" srcOrd="0" destOrd="0" presId="urn:microsoft.com/office/officeart/2005/8/layout/orgChart1"/>
    <dgm:cxn modelId="{36CCA9C0-F1BA-304F-91F7-C976151BD8F7}" type="presOf" srcId="{37424E68-17E3-FC4B-AA71-64105F0F8F3C}" destId="{71342667-5020-A643-AF46-349B547DC1AB}" srcOrd="0" destOrd="0" presId="urn:microsoft.com/office/officeart/2005/8/layout/orgChart1"/>
    <dgm:cxn modelId="{50D27961-D06F-D246-B90E-A46899E94767}" srcId="{19FA7E3E-F2E2-2C45-997F-598B57D2860D}" destId="{FD9F85F6-BF74-304C-BC22-661AA9D8CA2B}" srcOrd="0" destOrd="0" parTransId="{2B6AD5F9-092B-994B-BFBE-4A07DDEB7DB4}" sibTransId="{1C770F91-2C3A-0047-909F-66C6325CCC1C}"/>
    <dgm:cxn modelId="{41507487-BAE6-E54D-A982-58F0E7C3E2B3}" srcId="{430DBC42-E54F-F24A-BEAE-983D13DAE358}" destId="{13981300-1093-7B4D-91FB-E54E248B402B}" srcOrd="0" destOrd="0" parTransId="{C1DEE549-3188-7146-ACEE-410234CC9800}" sibTransId="{01D93BA5-ADA8-124E-92E8-49AFE16A49A4}"/>
    <dgm:cxn modelId="{2A7247DA-51E2-104D-B7FC-65CBC36CF075}" srcId="{8684B0D8-2835-9142-8564-BFE38B447848}" destId="{21A7E315-F0A9-B84F-9CA6-15130C88B004}" srcOrd="0" destOrd="0" parTransId="{71180854-268F-6547-B422-EA59DDD681FA}" sibTransId="{82F06F8C-0751-4B4C-93F0-4340B615A42F}"/>
    <dgm:cxn modelId="{C5146040-AC3A-C448-AEF9-E8E9F03BB42C}" type="presOf" srcId="{13981300-1093-7B4D-91FB-E54E248B402B}" destId="{391E77FB-78E8-6845-9128-9BAAAD19613D}" srcOrd="1" destOrd="0" presId="urn:microsoft.com/office/officeart/2005/8/layout/orgChart1"/>
    <dgm:cxn modelId="{260D695D-3CEA-9E4C-A822-9DC09179FD9D}" type="presOf" srcId="{430DBC42-E54F-F24A-BEAE-983D13DAE358}" destId="{615F19EB-57E0-1941-B606-A2EED3DDDA9E}" srcOrd="1" destOrd="0" presId="urn:microsoft.com/office/officeart/2005/8/layout/orgChart1"/>
    <dgm:cxn modelId="{20565483-4154-374C-96D4-4796ECD0F1F5}" type="presParOf" srcId="{ABC490F2-8460-CE48-8A32-CE8EAC233227}" destId="{C6BD8340-0DB1-2447-AA14-1533C14B9F7B}" srcOrd="0" destOrd="0" presId="urn:microsoft.com/office/officeart/2005/8/layout/orgChart1"/>
    <dgm:cxn modelId="{37F5E337-7176-A445-8CE9-AD156C87B55F}" type="presParOf" srcId="{C6BD8340-0DB1-2447-AA14-1533C14B9F7B}" destId="{BF98B3B5-EDBC-CF4D-8490-CB0D12DC6CD8}" srcOrd="0" destOrd="0" presId="urn:microsoft.com/office/officeart/2005/8/layout/orgChart1"/>
    <dgm:cxn modelId="{4E714DD3-0D3A-5049-9E03-D50878480298}" type="presParOf" srcId="{BF98B3B5-EDBC-CF4D-8490-CB0D12DC6CD8}" destId="{439FA279-E9DF-1146-91CD-4E576C73E126}" srcOrd="0" destOrd="0" presId="urn:microsoft.com/office/officeart/2005/8/layout/orgChart1"/>
    <dgm:cxn modelId="{EFC701EC-C400-3541-A2FE-13EC7F995AE7}" type="presParOf" srcId="{BF98B3B5-EDBC-CF4D-8490-CB0D12DC6CD8}" destId="{615F19EB-57E0-1941-B606-A2EED3DDDA9E}" srcOrd="1" destOrd="0" presId="urn:microsoft.com/office/officeart/2005/8/layout/orgChart1"/>
    <dgm:cxn modelId="{B36D9BCB-6B00-D245-8219-9F03AFEF93EA}" type="presParOf" srcId="{C6BD8340-0DB1-2447-AA14-1533C14B9F7B}" destId="{1F25EE68-D17A-7448-9DA7-ACAADBB0D7FF}" srcOrd="1" destOrd="0" presId="urn:microsoft.com/office/officeart/2005/8/layout/orgChart1"/>
    <dgm:cxn modelId="{D2ED8E2B-3547-7F40-85F3-881834A39FB2}" type="presParOf" srcId="{1F25EE68-D17A-7448-9DA7-ACAADBB0D7FF}" destId="{E273201D-8A7E-E747-ABA1-18F65F8DD32E}" srcOrd="0" destOrd="0" presId="urn:microsoft.com/office/officeart/2005/8/layout/orgChart1"/>
    <dgm:cxn modelId="{524E88A3-1B93-F44B-AA97-465AA94E3485}" type="presParOf" srcId="{1F25EE68-D17A-7448-9DA7-ACAADBB0D7FF}" destId="{BBE10278-58ED-0A4F-85AC-54CD1CF1D710}" srcOrd="1" destOrd="0" presId="urn:microsoft.com/office/officeart/2005/8/layout/orgChart1"/>
    <dgm:cxn modelId="{EED353F1-E9D4-3241-9D92-A57BD75841D1}" type="presParOf" srcId="{BBE10278-58ED-0A4F-85AC-54CD1CF1D710}" destId="{0925E228-5187-5944-839F-AC32C839A31B}" srcOrd="0" destOrd="0" presId="urn:microsoft.com/office/officeart/2005/8/layout/orgChart1"/>
    <dgm:cxn modelId="{8FB100CA-D489-9341-B207-389718E6D944}" type="presParOf" srcId="{0925E228-5187-5944-839F-AC32C839A31B}" destId="{5DCDBFBE-4445-2C44-895D-8B20ECCF1102}" srcOrd="0" destOrd="0" presId="urn:microsoft.com/office/officeart/2005/8/layout/orgChart1"/>
    <dgm:cxn modelId="{D7F0B0C3-5447-0D46-8143-AAB7F98C5F52}" type="presParOf" srcId="{0925E228-5187-5944-839F-AC32C839A31B}" destId="{391E77FB-78E8-6845-9128-9BAAAD19613D}" srcOrd="1" destOrd="0" presId="urn:microsoft.com/office/officeart/2005/8/layout/orgChart1"/>
    <dgm:cxn modelId="{04499032-B1EC-0C44-8A1F-587E7E73C78E}" type="presParOf" srcId="{BBE10278-58ED-0A4F-85AC-54CD1CF1D710}" destId="{FFF7A2D2-DA4D-D748-A3A0-946AA68235BC}" srcOrd="1" destOrd="0" presId="urn:microsoft.com/office/officeart/2005/8/layout/orgChart1"/>
    <dgm:cxn modelId="{0AF6A0ED-C224-E944-9DD8-0F2903D16F84}" type="presParOf" srcId="{FFF7A2D2-DA4D-D748-A3A0-946AA68235BC}" destId="{5B82BFD7-E6FC-2343-A386-994B0600C1B7}" srcOrd="0" destOrd="0" presId="urn:microsoft.com/office/officeart/2005/8/layout/orgChart1"/>
    <dgm:cxn modelId="{8CB5EF1B-14E7-A149-BF39-6CB9CE770E43}" type="presParOf" srcId="{FFF7A2D2-DA4D-D748-A3A0-946AA68235BC}" destId="{1E23A142-6AB3-6B42-B80E-36B34A8FE1FC}" srcOrd="1" destOrd="0" presId="urn:microsoft.com/office/officeart/2005/8/layout/orgChart1"/>
    <dgm:cxn modelId="{3AA9F732-735C-1E4E-BCB6-C00DD8C9251A}" type="presParOf" srcId="{1E23A142-6AB3-6B42-B80E-36B34A8FE1FC}" destId="{B5542119-8651-CE49-8B13-2CB8D8378F6B}" srcOrd="0" destOrd="0" presId="urn:microsoft.com/office/officeart/2005/8/layout/orgChart1"/>
    <dgm:cxn modelId="{BA13A1EE-D0A2-D44D-9899-808B8312DD89}" type="presParOf" srcId="{B5542119-8651-CE49-8B13-2CB8D8378F6B}" destId="{71342667-5020-A643-AF46-349B547DC1AB}" srcOrd="0" destOrd="0" presId="urn:microsoft.com/office/officeart/2005/8/layout/orgChart1"/>
    <dgm:cxn modelId="{ED8C2E82-BE78-6741-B1B9-FD136BE56B14}" type="presParOf" srcId="{B5542119-8651-CE49-8B13-2CB8D8378F6B}" destId="{938EDFDB-6976-1042-87C7-688ED5E3BC42}" srcOrd="1" destOrd="0" presId="urn:microsoft.com/office/officeart/2005/8/layout/orgChart1"/>
    <dgm:cxn modelId="{B72EE472-204C-4A42-BF8D-170416DADCF6}" type="presParOf" srcId="{1E23A142-6AB3-6B42-B80E-36B34A8FE1FC}" destId="{CEF927E2-ABEF-A242-9CB0-B6B1A1B6C06F}" srcOrd="1" destOrd="0" presId="urn:microsoft.com/office/officeart/2005/8/layout/orgChart1"/>
    <dgm:cxn modelId="{0C38EEC9-6A0C-6F48-AE99-0A72F5A8CB88}" type="presParOf" srcId="{1E23A142-6AB3-6B42-B80E-36B34A8FE1FC}" destId="{BCB9CB82-F917-7348-8215-C61AE13F700E}" srcOrd="2" destOrd="0" presId="urn:microsoft.com/office/officeart/2005/8/layout/orgChart1"/>
    <dgm:cxn modelId="{2AEC6ED6-2F7B-A048-99D0-EBD4454A439B}" type="presParOf" srcId="{BBE10278-58ED-0A4F-85AC-54CD1CF1D710}" destId="{B32F77B4-2019-7841-9878-DFD04E53AF52}" srcOrd="2" destOrd="0" presId="urn:microsoft.com/office/officeart/2005/8/layout/orgChart1"/>
    <dgm:cxn modelId="{D56B67EA-B00A-9B44-9B0A-718BCD2EAE6C}" type="presParOf" srcId="{1F25EE68-D17A-7448-9DA7-ACAADBB0D7FF}" destId="{7BE5ED03-8AE7-E343-91C7-EB6C78606C05}" srcOrd="2" destOrd="0" presId="urn:microsoft.com/office/officeart/2005/8/layout/orgChart1"/>
    <dgm:cxn modelId="{C873FC04-311C-3B4E-BB88-4467CB4F2BC3}" type="presParOf" srcId="{1F25EE68-D17A-7448-9DA7-ACAADBB0D7FF}" destId="{C89F9B36-FEDF-2646-9236-A3498A8EAA4F}" srcOrd="3" destOrd="0" presId="urn:microsoft.com/office/officeart/2005/8/layout/orgChart1"/>
    <dgm:cxn modelId="{C2F8816A-ADDA-884A-B833-A7CB972A4A3D}" type="presParOf" srcId="{C89F9B36-FEDF-2646-9236-A3498A8EAA4F}" destId="{A9734F86-D574-C148-AB97-0CCCB9118A49}" srcOrd="0" destOrd="0" presId="urn:microsoft.com/office/officeart/2005/8/layout/orgChart1"/>
    <dgm:cxn modelId="{6CFD3AE6-AA30-9944-86DD-96D6D995F767}" type="presParOf" srcId="{A9734F86-D574-C148-AB97-0CCCB9118A49}" destId="{D62301C7-BD1A-984D-9AEF-39B176A5C4F7}" srcOrd="0" destOrd="0" presId="urn:microsoft.com/office/officeart/2005/8/layout/orgChart1"/>
    <dgm:cxn modelId="{2E36A77D-4D36-5044-BFA7-B0DA6C42857F}" type="presParOf" srcId="{A9734F86-D574-C148-AB97-0CCCB9118A49}" destId="{4DF391FF-2B68-0E45-B208-36F7691B37A5}" srcOrd="1" destOrd="0" presId="urn:microsoft.com/office/officeart/2005/8/layout/orgChart1"/>
    <dgm:cxn modelId="{087DC8C0-0DA6-244B-9405-A4CB77668EBC}" type="presParOf" srcId="{C89F9B36-FEDF-2646-9236-A3498A8EAA4F}" destId="{A57AF095-2081-F84F-A392-A82465DB0D79}" srcOrd="1" destOrd="0" presId="urn:microsoft.com/office/officeart/2005/8/layout/orgChart1"/>
    <dgm:cxn modelId="{B412A1A3-6BB5-B74E-AF09-ED5B3479623B}" type="presParOf" srcId="{A57AF095-2081-F84F-A392-A82465DB0D79}" destId="{4787B149-9BEB-3843-B06C-CE838C1D0E1E}" srcOrd="0" destOrd="0" presId="urn:microsoft.com/office/officeart/2005/8/layout/orgChart1"/>
    <dgm:cxn modelId="{5980501C-C6CD-354A-B1AA-6FA882689997}" type="presParOf" srcId="{A57AF095-2081-F84F-A392-A82465DB0D79}" destId="{F838FEE4-36EC-944C-8616-9C7F5156A39B}" srcOrd="1" destOrd="0" presId="urn:microsoft.com/office/officeart/2005/8/layout/orgChart1"/>
    <dgm:cxn modelId="{38904AA0-03DB-4143-95FB-2F497DD344EF}" type="presParOf" srcId="{F838FEE4-36EC-944C-8616-9C7F5156A39B}" destId="{F49B49AB-B160-7943-944C-4970449EB0AB}" srcOrd="0" destOrd="0" presId="urn:microsoft.com/office/officeart/2005/8/layout/orgChart1"/>
    <dgm:cxn modelId="{F0712634-02C8-1544-8E44-3AC7A7CEEDA9}" type="presParOf" srcId="{F49B49AB-B160-7943-944C-4970449EB0AB}" destId="{B12FD8AF-DE7A-E548-8BF5-86407E6B8203}" srcOrd="0" destOrd="0" presId="urn:microsoft.com/office/officeart/2005/8/layout/orgChart1"/>
    <dgm:cxn modelId="{2379B280-FD37-A64B-AD0B-B092D62ECEE2}" type="presParOf" srcId="{F49B49AB-B160-7943-944C-4970449EB0AB}" destId="{7F3AA01C-4481-CE47-A48E-1C0BC9092534}" srcOrd="1" destOrd="0" presId="urn:microsoft.com/office/officeart/2005/8/layout/orgChart1"/>
    <dgm:cxn modelId="{1CCCE2C5-BAEC-2549-BE98-B9B913D1D6C9}" type="presParOf" srcId="{F838FEE4-36EC-944C-8616-9C7F5156A39B}" destId="{FFDF189E-BA65-984E-B0BF-6163C55E06AE}" srcOrd="1" destOrd="0" presId="urn:microsoft.com/office/officeart/2005/8/layout/orgChart1"/>
    <dgm:cxn modelId="{1F2AADC2-87EB-3643-B36D-094853C3090A}" type="presParOf" srcId="{FFDF189E-BA65-984E-B0BF-6163C55E06AE}" destId="{71264359-0257-8543-B69A-92D1A0FD4692}" srcOrd="0" destOrd="0" presId="urn:microsoft.com/office/officeart/2005/8/layout/orgChart1"/>
    <dgm:cxn modelId="{8B044EB7-35D2-A741-8A64-D1E4ADC4D9C4}" type="presParOf" srcId="{FFDF189E-BA65-984E-B0BF-6163C55E06AE}" destId="{E50B4D0A-2380-AC49-B267-A21C9075FABC}" srcOrd="1" destOrd="0" presId="urn:microsoft.com/office/officeart/2005/8/layout/orgChart1"/>
    <dgm:cxn modelId="{FC12C036-6BB4-1F44-A0AC-FE20B5B77371}" type="presParOf" srcId="{E50B4D0A-2380-AC49-B267-A21C9075FABC}" destId="{65DB70AE-A9C9-A34E-B090-842D34A047CE}" srcOrd="0" destOrd="0" presId="urn:microsoft.com/office/officeart/2005/8/layout/orgChart1"/>
    <dgm:cxn modelId="{1813C1B7-1448-EC41-9203-EF174AF3E86F}" type="presParOf" srcId="{65DB70AE-A9C9-A34E-B090-842D34A047CE}" destId="{9DF7D4B4-F79C-844A-B77F-DD1D0FBF56DA}" srcOrd="0" destOrd="0" presId="urn:microsoft.com/office/officeart/2005/8/layout/orgChart1"/>
    <dgm:cxn modelId="{3BA25D87-1A1B-FE44-92B2-A34265F96A05}" type="presParOf" srcId="{65DB70AE-A9C9-A34E-B090-842D34A047CE}" destId="{956B72B0-12A2-C14A-A2DA-099BA5D57C67}" srcOrd="1" destOrd="0" presId="urn:microsoft.com/office/officeart/2005/8/layout/orgChart1"/>
    <dgm:cxn modelId="{1957FE97-1E42-A549-9C20-F3523A7EB360}" type="presParOf" srcId="{E50B4D0A-2380-AC49-B267-A21C9075FABC}" destId="{0642E5CB-B58F-7940-90E3-4CDA0D2C8C15}" srcOrd="1" destOrd="0" presId="urn:microsoft.com/office/officeart/2005/8/layout/orgChart1"/>
    <dgm:cxn modelId="{D58B43CC-1E16-4C42-A51D-08F28F2D8B43}" type="presParOf" srcId="{0642E5CB-B58F-7940-90E3-4CDA0D2C8C15}" destId="{2EF38996-BD2E-AC41-AD1E-1146F5BAA589}" srcOrd="0" destOrd="0" presId="urn:microsoft.com/office/officeart/2005/8/layout/orgChart1"/>
    <dgm:cxn modelId="{F1689DA4-4FC6-3940-B808-49425C9DF2C5}" type="presParOf" srcId="{0642E5CB-B58F-7940-90E3-4CDA0D2C8C15}" destId="{48812A5C-6FA8-B644-92E4-0B1AB8148EE8}" srcOrd="1" destOrd="0" presId="urn:microsoft.com/office/officeart/2005/8/layout/orgChart1"/>
    <dgm:cxn modelId="{4E8AB4FC-C6D6-6A4D-B7EE-B0FBF0F7AD11}" type="presParOf" srcId="{48812A5C-6FA8-B644-92E4-0B1AB8148EE8}" destId="{1A03E24A-0A5E-B24F-BAEC-D3BDFE18DBF8}" srcOrd="0" destOrd="0" presId="urn:microsoft.com/office/officeart/2005/8/layout/orgChart1"/>
    <dgm:cxn modelId="{C38C6449-D884-D142-8C91-E59C792FFD64}" type="presParOf" srcId="{1A03E24A-0A5E-B24F-BAEC-D3BDFE18DBF8}" destId="{7D321B1E-DEEA-D543-87D6-B37E384DA67F}" srcOrd="0" destOrd="0" presId="urn:microsoft.com/office/officeart/2005/8/layout/orgChart1"/>
    <dgm:cxn modelId="{C52C9138-7FBE-B349-AB33-E2D5374C4F68}" type="presParOf" srcId="{1A03E24A-0A5E-B24F-BAEC-D3BDFE18DBF8}" destId="{65A85ED7-9159-3948-B017-0EEE270D3F74}" srcOrd="1" destOrd="0" presId="urn:microsoft.com/office/officeart/2005/8/layout/orgChart1"/>
    <dgm:cxn modelId="{7BBECF19-CF32-F543-971F-9D8C56ED4960}" type="presParOf" srcId="{48812A5C-6FA8-B644-92E4-0B1AB8148EE8}" destId="{96518427-D461-EC4E-9079-2B40CA35905E}" srcOrd="1" destOrd="0" presId="urn:microsoft.com/office/officeart/2005/8/layout/orgChart1"/>
    <dgm:cxn modelId="{1B79EB13-C0C0-7B4E-A213-20550C2232E0}" type="presParOf" srcId="{48812A5C-6FA8-B644-92E4-0B1AB8148EE8}" destId="{02241A88-92E7-014D-8FDF-B118E1F3D897}" srcOrd="2" destOrd="0" presId="urn:microsoft.com/office/officeart/2005/8/layout/orgChart1"/>
    <dgm:cxn modelId="{044B34ED-676A-4540-A160-C329728CACB2}" type="presParOf" srcId="{E50B4D0A-2380-AC49-B267-A21C9075FABC}" destId="{64D345D1-19FD-A94B-AEC3-691147612F39}" srcOrd="2" destOrd="0" presId="urn:microsoft.com/office/officeart/2005/8/layout/orgChart1"/>
    <dgm:cxn modelId="{61127513-4DFB-C842-94FA-F5336608DF52}" type="presParOf" srcId="{F838FEE4-36EC-944C-8616-9C7F5156A39B}" destId="{81594F9F-0ABD-D14F-B917-1A836A2894E6}" srcOrd="2" destOrd="0" presId="urn:microsoft.com/office/officeart/2005/8/layout/orgChart1"/>
    <dgm:cxn modelId="{08D10F57-198F-3E48-A774-CF17B71D6C35}" type="presParOf" srcId="{A57AF095-2081-F84F-A392-A82465DB0D79}" destId="{5BE263B1-4B48-174F-A443-BE3A64030816}" srcOrd="2" destOrd="0" presId="urn:microsoft.com/office/officeart/2005/8/layout/orgChart1"/>
    <dgm:cxn modelId="{5AFBADFA-8B31-0340-9AB9-83DD03E0EFA4}" type="presParOf" srcId="{A57AF095-2081-F84F-A392-A82465DB0D79}" destId="{FB6024A1-A241-8346-940D-D9B343E49D6F}" srcOrd="3" destOrd="0" presId="urn:microsoft.com/office/officeart/2005/8/layout/orgChart1"/>
    <dgm:cxn modelId="{8FE78BE1-1B0E-7C41-8174-2C7A1BA904B0}" type="presParOf" srcId="{FB6024A1-A241-8346-940D-D9B343E49D6F}" destId="{7DF1598F-DD4F-BA41-86DF-2BF38A0D68C0}" srcOrd="0" destOrd="0" presId="urn:microsoft.com/office/officeart/2005/8/layout/orgChart1"/>
    <dgm:cxn modelId="{5A1716EB-C61A-A942-8051-913B5F00DC87}" type="presParOf" srcId="{7DF1598F-DD4F-BA41-86DF-2BF38A0D68C0}" destId="{57E8C593-F025-A641-B4A3-AF6477DE5C62}" srcOrd="0" destOrd="0" presId="urn:microsoft.com/office/officeart/2005/8/layout/orgChart1"/>
    <dgm:cxn modelId="{FFA57CC1-BD73-FF47-8272-FF6E6F815F97}" type="presParOf" srcId="{7DF1598F-DD4F-BA41-86DF-2BF38A0D68C0}" destId="{DBB1840D-4B57-2A49-8E13-9BE6B2E6B59F}" srcOrd="1" destOrd="0" presId="urn:microsoft.com/office/officeart/2005/8/layout/orgChart1"/>
    <dgm:cxn modelId="{3645CD1C-0142-D54F-B8EE-2FD9A9BD0EA9}" type="presParOf" srcId="{FB6024A1-A241-8346-940D-D9B343E49D6F}" destId="{9FDD97CC-D3DE-454B-82AA-D736F609D16E}" srcOrd="1" destOrd="0" presId="urn:microsoft.com/office/officeart/2005/8/layout/orgChart1"/>
    <dgm:cxn modelId="{481A1170-8B76-074C-B2BB-604194C89745}" type="presParOf" srcId="{9FDD97CC-D3DE-454B-82AA-D736F609D16E}" destId="{8931AC42-F203-5C41-B0BC-DD098DBCC3AE}" srcOrd="0" destOrd="0" presId="urn:microsoft.com/office/officeart/2005/8/layout/orgChart1"/>
    <dgm:cxn modelId="{5B3AF52C-4A57-4144-ADC8-3ED969C9A7A3}" type="presParOf" srcId="{9FDD97CC-D3DE-454B-82AA-D736F609D16E}" destId="{5478A246-275B-554A-B1EA-76ADAFDD185B}" srcOrd="1" destOrd="0" presId="urn:microsoft.com/office/officeart/2005/8/layout/orgChart1"/>
    <dgm:cxn modelId="{B539422B-9C7F-FA42-BBC7-FDFCE4FF885A}" type="presParOf" srcId="{5478A246-275B-554A-B1EA-76ADAFDD185B}" destId="{BA93D444-D7AB-2643-9012-EE0796D7E8BE}" srcOrd="0" destOrd="0" presId="urn:microsoft.com/office/officeart/2005/8/layout/orgChart1"/>
    <dgm:cxn modelId="{C60822BD-2A35-3241-98AE-A36EE927EBCF}" type="presParOf" srcId="{BA93D444-D7AB-2643-9012-EE0796D7E8BE}" destId="{79B338AA-1FBA-2445-B32E-CE05469F6555}" srcOrd="0" destOrd="0" presId="urn:microsoft.com/office/officeart/2005/8/layout/orgChart1"/>
    <dgm:cxn modelId="{49AE08C9-F2BA-A04C-BCFF-7F43EBDC5FAF}" type="presParOf" srcId="{BA93D444-D7AB-2643-9012-EE0796D7E8BE}" destId="{C909C6E7-8807-0C42-A567-2856A10A7BA6}" srcOrd="1" destOrd="0" presId="urn:microsoft.com/office/officeart/2005/8/layout/orgChart1"/>
    <dgm:cxn modelId="{1D073BAD-8C36-2A49-9304-613633B140D0}" type="presParOf" srcId="{5478A246-275B-554A-B1EA-76ADAFDD185B}" destId="{676F77D4-5B94-994E-ADE1-FAC02A034ABC}" srcOrd="1" destOrd="0" presId="urn:microsoft.com/office/officeart/2005/8/layout/orgChart1"/>
    <dgm:cxn modelId="{6EA3A9D8-B33F-7E4B-B279-28DB1D53CB76}" type="presParOf" srcId="{5478A246-275B-554A-B1EA-76ADAFDD185B}" destId="{D80CF43A-2272-5441-8809-80CA4178988B}" srcOrd="2" destOrd="0" presId="urn:microsoft.com/office/officeart/2005/8/layout/orgChart1"/>
    <dgm:cxn modelId="{EF117190-F798-9F46-891D-BA49A1851A94}" type="presParOf" srcId="{FB6024A1-A241-8346-940D-D9B343E49D6F}" destId="{71B78C39-54AD-8B4F-A12C-D8692E2FE35D}" srcOrd="2" destOrd="0" presId="urn:microsoft.com/office/officeart/2005/8/layout/orgChart1"/>
    <dgm:cxn modelId="{9F25C5A8-C487-5246-A51E-5B5B73AE95C9}" type="presParOf" srcId="{A57AF095-2081-F84F-A392-A82465DB0D79}" destId="{ABBDAEFC-473A-7044-9B1A-C1F94BE40F00}" srcOrd="4" destOrd="0" presId="urn:microsoft.com/office/officeart/2005/8/layout/orgChart1"/>
    <dgm:cxn modelId="{34B62FDE-C5A1-4D41-B64F-98F2142A1667}" type="presParOf" srcId="{A57AF095-2081-F84F-A392-A82465DB0D79}" destId="{3EBA2D2A-298D-9C4A-B85A-BCEB6C0DD34B}" srcOrd="5" destOrd="0" presId="urn:microsoft.com/office/officeart/2005/8/layout/orgChart1"/>
    <dgm:cxn modelId="{234C201A-4C9D-CA4B-A35F-65FE1C7CBB6A}" type="presParOf" srcId="{3EBA2D2A-298D-9C4A-B85A-BCEB6C0DD34B}" destId="{277F9A93-C0A1-724D-BBE0-02EED7C09521}" srcOrd="0" destOrd="0" presId="urn:microsoft.com/office/officeart/2005/8/layout/orgChart1"/>
    <dgm:cxn modelId="{5F633311-80BC-E04C-A9EF-C697329062F2}" type="presParOf" srcId="{277F9A93-C0A1-724D-BBE0-02EED7C09521}" destId="{A7E7B6C7-29EA-2649-B89D-0815328A287E}" srcOrd="0" destOrd="0" presId="urn:microsoft.com/office/officeart/2005/8/layout/orgChart1"/>
    <dgm:cxn modelId="{53704A26-FC3A-E24C-88A3-E7118E660790}" type="presParOf" srcId="{277F9A93-C0A1-724D-BBE0-02EED7C09521}" destId="{F185E383-861D-1A44-A7A4-8E6ED0A2C3C9}" srcOrd="1" destOrd="0" presId="urn:microsoft.com/office/officeart/2005/8/layout/orgChart1"/>
    <dgm:cxn modelId="{594F7CF0-D46E-6041-B340-FE79C90271DE}" type="presParOf" srcId="{3EBA2D2A-298D-9C4A-B85A-BCEB6C0DD34B}" destId="{10BF17B6-608F-DD48-98F9-78BF5BE2B73F}" srcOrd="1" destOrd="0" presId="urn:microsoft.com/office/officeart/2005/8/layout/orgChart1"/>
    <dgm:cxn modelId="{E774B21B-BCBA-4B4F-AFB0-17ACB16B0F63}" type="presParOf" srcId="{10BF17B6-608F-DD48-98F9-78BF5BE2B73F}" destId="{9576C6C9-56D6-5940-8BEE-EF8101AE2135}" srcOrd="0" destOrd="0" presId="urn:microsoft.com/office/officeart/2005/8/layout/orgChart1"/>
    <dgm:cxn modelId="{47F0426F-3E04-554F-8E16-47AA56A59AA7}" type="presParOf" srcId="{10BF17B6-608F-DD48-98F9-78BF5BE2B73F}" destId="{D6E7C98D-6D9F-6F4A-B71E-8F79332645D4}" srcOrd="1" destOrd="0" presId="urn:microsoft.com/office/officeart/2005/8/layout/orgChart1"/>
    <dgm:cxn modelId="{743F3E6F-A912-0649-B951-8EFC5844554C}" type="presParOf" srcId="{D6E7C98D-6D9F-6F4A-B71E-8F79332645D4}" destId="{6F6B5648-8944-244E-BF33-00A4D003D10C}" srcOrd="0" destOrd="0" presId="urn:microsoft.com/office/officeart/2005/8/layout/orgChart1"/>
    <dgm:cxn modelId="{5DFBC07D-49EF-314B-8A07-BA699EA4386B}" type="presParOf" srcId="{6F6B5648-8944-244E-BF33-00A4D003D10C}" destId="{2011B55D-17C9-BA4D-A524-019AB9A9E442}" srcOrd="0" destOrd="0" presId="urn:microsoft.com/office/officeart/2005/8/layout/orgChart1"/>
    <dgm:cxn modelId="{3EFA12AA-64F7-F346-8F67-02A2709154EE}" type="presParOf" srcId="{6F6B5648-8944-244E-BF33-00A4D003D10C}" destId="{FFEFE361-3D20-654B-BC09-DC03F53CE9E4}" srcOrd="1" destOrd="0" presId="urn:microsoft.com/office/officeart/2005/8/layout/orgChart1"/>
    <dgm:cxn modelId="{D3B6051B-2F44-514C-9772-E2587D759C2B}" type="presParOf" srcId="{D6E7C98D-6D9F-6F4A-B71E-8F79332645D4}" destId="{D370C01D-03EC-2041-861F-40CEEDA3BFF6}" srcOrd="1" destOrd="0" presId="urn:microsoft.com/office/officeart/2005/8/layout/orgChart1"/>
    <dgm:cxn modelId="{B84EC9A0-C79E-B54C-8E52-15C8F8BDCA2B}" type="presParOf" srcId="{D6E7C98D-6D9F-6F4A-B71E-8F79332645D4}" destId="{021DC150-4094-CA44-A9C3-C3434336191A}" srcOrd="2" destOrd="0" presId="urn:microsoft.com/office/officeart/2005/8/layout/orgChart1"/>
    <dgm:cxn modelId="{EC336902-E4D0-4E4B-BA6D-5CDD4E85D898}" type="presParOf" srcId="{3EBA2D2A-298D-9C4A-B85A-BCEB6C0DD34B}" destId="{1736E583-0EA7-C741-A091-A9111509D9F4}" srcOrd="2" destOrd="0" presId="urn:microsoft.com/office/officeart/2005/8/layout/orgChart1"/>
    <dgm:cxn modelId="{89B06965-71E7-B543-BEB8-143659E27ED0}" type="presParOf" srcId="{C89F9B36-FEDF-2646-9236-A3498A8EAA4F}" destId="{8E975AF8-ADC8-CD4C-AF02-85BF26212BED}" srcOrd="2" destOrd="0" presId="urn:microsoft.com/office/officeart/2005/8/layout/orgChart1"/>
    <dgm:cxn modelId="{B204F0BC-58EA-FB48-A607-F56AECA1E3A9}" type="presParOf" srcId="{C6BD8340-0DB1-2447-AA14-1533C14B9F7B}" destId="{F8899CC0-E654-8847-9BE9-6309E59F526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6D390-E61B-CD44-A9F5-F152B9B581C0}"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E0185626-9B01-8149-8B68-0E55EBA0C8E8}">
      <dgm:prSet phldrT="[Text]"/>
      <dgm:spPr/>
      <dgm:t>
        <a:bodyPr/>
        <a:lstStyle/>
        <a:p>
          <a:r>
            <a:rPr lang="el-GR" dirty="0"/>
            <a:t>ΑΠ στο ΑΕΕ</a:t>
          </a:r>
          <a:endParaRPr lang="en-US" dirty="0"/>
        </a:p>
      </dgm:t>
    </dgm:pt>
    <dgm:pt modelId="{AD3324BC-1359-E247-8F32-9B3272717E25}" type="parTrans" cxnId="{A4F35985-4AF8-5444-BD0A-28F13EEB6473}">
      <dgm:prSet/>
      <dgm:spPr/>
      <dgm:t>
        <a:bodyPr/>
        <a:lstStyle/>
        <a:p>
          <a:endParaRPr lang="en-US"/>
        </a:p>
      </dgm:t>
    </dgm:pt>
    <dgm:pt modelId="{5255AA24-CE8B-344C-AC8A-BFDA01436128}" type="sibTrans" cxnId="{A4F35985-4AF8-5444-BD0A-28F13EEB6473}">
      <dgm:prSet/>
      <dgm:spPr/>
      <dgm:t>
        <a:bodyPr/>
        <a:lstStyle/>
        <a:p>
          <a:endParaRPr lang="en-US"/>
        </a:p>
      </dgm:t>
    </dgm:pt>
    <dgm:pt modelId="{9C1F33AB-178D-3540-9A61-4CC3A6CADFAC}">
      <dgm:prSet phldrT="[Text]"/>
      <dgm:spPr/>
      <dgm:t>
        <a:bodyPr/>
        <a:lstStyle/>
        <a:p>
          <a:r>
            <a:rPr lang="el-GR" dirty="0"/>
            <a:t>Ισχαιμικό ΑΕΕ</a:t>
          </a:r>
          <a:endParaRPr lang="en-US" dirty="0"/>
        </a:p>
      </dgm:t>
    </dgm:pt>
    <dgm:pt modelId="{765B4E60-0F07-C646-8E46-446931134605}" type="parTrans" cxnId="{C2F1292A-F524-FD4C-8BCE-6BEDF879D8B5}">
      <dgm:prSet/>
      <dgm:spPr/>
      <dgm:t>
        <a:bodyPr/>
        <a:lstStyle/>
        <a:p>
          <a:endParaRPr lang="en-US"/>
        </a:p>
      </dgm:t>
    </dgm:pt>
    <dgm:pt modelId="{B0B68EFD-2891-804B-8DFF-76BBCD93C7FC}" type="sibTrans" cxnId="{C2F1292A-F524-FD4C-8BCE-6BEDF879D8B5}">
      <dgm:prSet/>
      <dgm:spPr/>
      <dgm:t>
        <a:bodyPr/>
        <a:lstStyle/>
        <a:p>
          <a:endParaRPr lang="en-US"/>
        </a:p>
      </dgm:t>
    </dgm:pt>
    <dgm:pt modelId="{CB06B195-42C8-4940-83E3-1392197D3048}">
      <dgm:prSet phldrT="[Text]"/>
      <dgm:spPr/>
      <dgm:t>
        <a:bodyPr/>
        <a:lstStyle/>
        <a:p>
          <a:r>
            <a:rPr lang="en-US" dirty="0"/>
            <a:t>TPA</a:t>
          </a:r>
        </a:p>
      </dgm:t>
    </dgm:pt>
    <dgm:pt modelId="{56B80876-EB27-FB49-B824-0BC045377344}" type="parTrans" cxnId="{B4669522-A31E-2E4E-8CBD-28206C82EEC8}">
      <dgm:prSet/>
      <dgm:spPr/>
      <dgm:t>
        <a:bodyPr/>
        <a:lstStyle/>
        <a:p>
          <a:endParaRPr lang="en-US"/>
        </a:p>
      </dgm:t>
    </dgm:pt>
    <dgm:pt modelId="{7B7E7771-C1A1-5940-ADAA-75C425100C59}" type="sibTrans" cxnId="{B4669522-A31E-2E4E-8CBD-28206C82EEC8}">
      <dgm:prSet/>
      <dgm:spPr/>
      <dgm:t>
        <a:bodyPr/>
        <a:lstStyle/>
        <a:p>
          <a:endParaRPr lang="en-US"/>
        </a:p>
      </dgm:t>
    </dgm:pt>
    <dgm:pt modelId="{DC08A218-E0D1-D74E-AD24-5F39CDB74E24}">
      <dgm:prSet phldrT="[Text]"/>
      <dgm:spPr/>
      <dgm:t>
        <a:bodyPr/>
        <a:lstStyle/>
        <a:p>
          <a:r>
            <a:rPr lang="el-GR" dirty="0"/>
            <a:t>ΑΠ</a:t>
          </a:r>
          <a:r>
            <a:rPr lang="en-US" dirty="0"/>
            <a:t>&lt;185/110 </a:t>
          </a:r>
          <a:r>
            <a:rPr lang="el-GR" dirty="0"/>
            <a:t>πριν τη χορήγηση</a:t>
          </a:r>
          <a:endParaRPr lang="en-US" dirty="0"/>
        </a:p>
      </dgm:t>
    </dgm:pt>
    <dgm:pt modelId="{B54AE8DD-8745-0040-9D50-96A547FEF8EA}" type="parTrans" cxnId="{F5E919D6-5C04-F54B-B08C-68BBAE3CC699}">
      <dgm:prSet/>
      <dgm:spPr/>
      <dgm:t>
        <a:bodyPr/>
        <a:lstStyle/>
        <a:p>
          <a:endParaRPr lang="en-US"/>
        </a:p>
      </dgm:t>
    </dgm:pt>
    <dgm:pt modelId="{5DA4F7C5-08F2-F04B-9C0F-D0AA3C765B9D}" type="sibTrans" cxnId="{F5E919D6-5C04-F54B-B08C-68BBAE3CC699}">
      <dgm:prSet/>
      <dgm:spPr/>
      <dgm:t>
        <a:bodyPr/>
        <a:lstStyle/>
        <a:p>
          <a:endParaRPr lang="en-US"/>
        </a:p>
      </dgm:t>
    </dgm:pt>
    <dgm:pt modelId="{3F7CE156-12FC-B043-8B74-D28B02F148E0}">
      <dgm:prSet phldrT="[Text]"/>
      <dgm:spPr/>
      <dgm:t>
        <a:bodyPr/>
        <a:lstStyle/>
        <a:p>
          <a:r>
            <a:rPr lang="el-GR" dirty="0"/>
            <a:t>ΑΠ</a:t>
          </a:r>
          <a:r>
            <a:rPr lang="en-US" dirty="0"/>
            <a:t>&lt;180/105 </a:t>
          </a:r>
          <a:r>
            <a:rPr lang="el-GR" dirty="0"/>
            <a:t>για τις επόμενες 24 ώρες</a:t>
          </a:r>
          <a:endParaRPr lang="en-US" dirty="0"/>
        </a:p>
      </dgm:t>
    </dgm:pt>
    <dgm:pt modelId="{26F157EB-0221-8947-92C1-13B46BC970CB}" type="parTrans" cxnId="{CDB54948-6D84-1547-A592-77C6FC03C697}">
      <dgm:prSet/>
      <dgm:spPr/>
      <dgm:t>
        <a:bodyPr/>
        <a:lstStyle/>
        <a:p>
          <a:endParaRPr lang="en-US"/>
        </a:p>
      </dgm:t>
    </dgm:pt>
    <dgm:pt modelId="{67EC77C8-3F21-D844-B4D0-4A58571C69DF}" type="sibTrans" cxnId="{CDB54948-6D84-1547-A592-77C6FC03C697}">
      <dgm:prSet/>
      <dgm:spPr/>
      <dgm:t>
        <a:bodyPr/>
        <a:lstStyle/>
        <a:p>
          <a:endParaRPr lang="en-US"/>
        </a:p>
      </dgm:t>
    </dgm:pt>
    <dgm:pt modelId="{6ED6A76D-70E2-A54E-A6E6-1E9242914B60}">
      <dgm:prSet phldrT="[Text]"/>
      <dgm:spPr/>
      <dgm:t>
        <a:bodyPr/>
        <a:lstStyle/>
        <a:p>
          <a:r>
            <a:rPr lang="el-GR" dirty="0"/>
            <a:t>Χωρίς</a:t>
          </a:r>
          <a:r>
            <a:rPr lang="en-US" dirty="0"/>
            <a:t> TPA </a:t>
          </a:r>
        </a:p>
      </dgm:t>
    </dgm:pt>
    <dgm:pt modelId="{3EF814B3-5570-2148-9A3C-E7552C30EB2D}" type="parTrans" cxnId="{3A3B5CAC-87D2-3A43-9684-736E1D9BC9C9}">
      <dgm:prSet/>
      <dgm:spPr/>
      <dgm:t>
        <a:bodyPr/>
        <a:lstStyle/>
        <a:p>
          <a:endParaRPr lang="en-US"/>
        </a:p>
      </dgm:t>
    </dgm:pt>
    <dgm:pt modelId="{849AE6F9-19E2-D04E-A298-9004166504BA}" type="sibTrans" cxnId="{3A3B5CAC-87D2-3A43-9684-736E1D9BC9C9}">
      <dgm:prSet/>
      <dgm:spPr/>
      <dgm:t>
        <a:bodyPr/>
        <a:lstStyle/>
        <a:p>
          <a:endParaRPr lang="en-US"/>
        </a:p>
      </dgm:t>
    </dgm:pt>
    <dgm:pt modelId="{75CB91DE-9E5F-BB4E-B516-F570ACD0E08A}">
      <dgm:prSet phldrT="[Text]"/>
      <dgm:spPr/>
      <dgm:t>
        <a:bodyPr/>
        <a:lstStyle/>
        <a:p>
          <a:r>
            <a:rPr lang="el-GR" dirty="0"/>
            <a:t>Επιτρέπεται ΑΠ έως </a:t>
          </a:r>
          <a:r>
            <a:rPr lang="en-US" dirty="0"/>
            <a:t>220/120</a:t>
          </a:r>
        </a:p>
      </dgm:t>
    </dgm:pt>
    <dgm:pt modelId="{FE1DF276-8FD1-3848-830E-EEBE159CD217}" type="parTrans" cxnId="{E92EF729-AB33-2141-A58D-A7646743E932}">
      <dgm:prSet/>
      <dgm:spPr/>
      <dgm:t>
        <a:bodyPr/>
        <a:lstStyle/>
        <a:p>
          <a:endParaRPr lang="en-US"/>
        </a:p>
      </dgm:t>
    </dgm:pt>
    <dgm:pt modelId="{964C12DA-6E1B-F14F-9FAE-55620860DD5E}" type="sibTrans" cxnId="{E92EF729-AB33-2141-A58D-A7646743E932}">
      <dgm:prSet/>
      <dgm:spPr/>
      <dgm:t>
        <a:bodyPr/>
        <a:lstStyle/>
        <a:p>
          <a:endParaRPr lang="en-US"/>
        </a:p>
      </dgm:t>
    </dgm:pt>
    <dgm:pt modelId="{47B9B33F-4C57-3046-B6DC-05E1835B82F7}" type="pres">
      <dgm:prSet presAssocID="{B886D390-E61B-CD44-A9F5-F152B9B581C0}" presName="hierChild1" presStyleCnt="0">
        <dgm:presLayoutVars>
          <dgm:chPref val="1"/>
          <dgm:dir/>
          <dgm:animOne val="branch"/>
          <dgm:animLvl val="lvl"/>
          <dgm:resizeHandles/>
        </dgm:presLayoutVars>
      </dgm:prSet>
      <dgm:spPr/>
      <dgm:t>
        <a:bodyPr/>
        <a:lstStyle/>
        <a:p>
          <a:endParaRPr lang="el-GR"/>
        </a:p>
      </dgm:t>
    </dgm:pt>
    <dgm:pt modelId="{CC76378F-A6D1-2343-9DE1-21A98DE8DED8}" type="pres">
      <dgm:prSet presAssocID="{E0185626-9B01-8149-8B68-0E55EBA0C8E8}" presName="hierRoot1" presStyleCnt="0"/>
      <dgm:spPr/>
    </dgm:pt>
    <dgm:pt modelId="{DA28C565-3837-EA45-B360-0203C2C69129}" type="pres">
      <dgm:prSet presAssocID="{E0185626-9B01-8149-8B68-0E55EBA0C8E8}" presName="composite" presStyleCnt="0"/>
      <dgm:spPr/>
    </dgm:pt>
    <dgm:pt modelId="{D502DF76-1CC9-F947-91DE-B6F6FE54D69C}" type="pres">
      <dgm:prSet presAssocID="{E0185626-9B01-8149-8B68-0E55EBA0C8E8}" presName="background" presStyleLbl="node0" presStyleIdx="0" presStyleCnt="1"/>
      <dgm:spPr/>
    </dgm:pt>
    <dgm:pt modelId="{6D1E8B8C-4847-EC43-B46E-DDB9655BDC35}" type="pres">
      <dgm:prSet presAssocID="{E0185626-9B01-8149-8B68-0E55EBA0C8E8}" presName="text" presStyleLbl="fgAcc0" presStyleIdx="0" presStyleCnt="1">
        <dgm:presLayoutVars>
          <dgm:chPref val="3"/>
        </dgm:presLayoutVars>
      </dgm:prSet>
      <dgm:spPr/>
      <dgm:t>
        <a:bodyPr/>
        <a:lstStyle/>
        <a:p>
          <a:endParaRPr lang="el-GR"/>
        </a:p>
      </dgm:t>
    </dgm:pt>
    <dgm:pt modelId="{C41AC028-36DF-634B-809E-985B3616F0BE}" type="pres">
      <dgm:prSet presAssocID="{E0185626-9B01-8149-8B68-0E55EBA0C8E8}" presName="hierChild2" presStyleCnt="0"/>
      <dgm:spPr/>
    </dgm:pt>
    <dgm:pt modelId="{4E5D4AAE-A9DA-6C4B-9612-6F9D96C81D24}" type="pres">
      <dgm:prSet presAssocID="{765B4E60-0F07-C646-8E46-446931134605}" presName="Name10" presStyleLbl="parChTrans1D2" presStyleIdx="0" presStyleCnt="1"/>
      <dgm:spPr/>
      <dgm:t>
        <a:bodyPr/>
        <a:lstStyle/>
        <a:p>
          <a:endParaRPr lang="el-GR"/>
        </a:p>
      </dgm:t>
    </dgm:pt>
    <dgm:pt modelId="{D263B9D9-49E5-7A40-B724-68D9B805DBD2}" type="pres">
      <dgm:prSet presAssocID="{9C1F33AB-178D-3540-9A61-4CC3A6CADFAC}" presName="hierRoot2" presStyleCnt="0"/>
      <dgm:spPr/>
    </dgm:pt>
    <dgm:pt modelId="{93B5927F-BBD9-A543-B60A-159D6056DC08}" type="pres">
      <dgm:prSet presAssocID="{9C1F33AB-178D-3540-9A61-4CC3A6CADFAC}" presName="composite2" presStyleCnt="0"/>
      <dgm:spPr/>
    </dgm:pt>
    <dgm:pt modelId="{0838B8A3-340F-034F-83F1-6A52AD888C7E}" type="pres">
      <dgm:prSet presAssocID="{9C1F33AB-178D-3540-9A61-4CC3A6CADFAC}" presName="background2" presStyleLbl="node2" presStyleIdx="0" presStyleCnt="1"/>
      <dgm:spPr/>
    </dgm:pt>
    <dgm:pt modelId="{1D4E51AC-8332-454A-AE48-1536CB5CA6F6}" type="pres">
      <dgm:prSet presAssocID="{9C1F33AB-178D-3540-9A61-4CC3A6CADFAC}" presName="text2" presStyleLbl="fgAcc2" presStyleIdx="0" presStyleCnt="1" custLinFactNeighborX="-28864" custLinFactNeighborY="87">
        <dgm:presLayoutVars>
          <dgm:chPref val="3"/>
        </dgm:presLayoutVars>
      </dgm:prSet>
      <dgm:spPr/>
      <dgm:t>
        <a:bodyPr/>
        <a:lstStyle/>
        <a:p>
          <a:endParaRPr lang="el-GR"/>
        </a:p>
      </dgm:t>
    </dgm:pt>
    <dgm:pt modelId="{97626558-0CED-6B4B-9C69-D17CE5521A41}" type="pres">
      <dgm:prSet presAssocID="{9C1F33AB-178D-3540-9A61-4CC3A6CADFAC}" presName="hierChild3" presStyleCnt="0"/>
      <dgm:spPr/>
    </dgm:pt>
    <dgm:pt modelId="{587C9E79-520F-1742-BFC7-598A5ECF5BB3}" type="pres">
      <dgm:prSet presAssocID="{56B80876-EB27-FB49-B824-0BC045377344}" presName="Name17" presStyleLbl="parChTrans1D3" presStyleIdx="0" presStyleCnt="2"/>
      <dgm:spPr/>
      <dgm:t>
        <a:bodyPr/>
        <a:lstStyle/>
        <a:p>
          <a:endParaRPr lang="el-GR"/>
        </a:p>
      </dgm:t>
    </dgm:pt>
    <dgm:pt modelId="{560B9BC5-59AF-2A43-B31D-1836F2097A94}" type="pres">
      <dgm:prSet presAssocID="{CB06B195-42C8-4940-83E3-1392197D3048}" presName="hierRoot3" presStyleCnt="0"/>
      <dgm:spPr/>
    </dgm:pt>
    <dgm:pt modelId="{3E069909-F420-F549-A599-535DBE004538}" type="pres">
      <dgm:prSet presAssocID="{CB06B195-42C8-4940-83E3-1392197D3048}" presName="composite3" presStyleCnt="0"/>
      <dgm:spPr/>
    </dgm:pt>
    <dgm:pt modelId="{8530BCE2-BF28-F04E-8209-73CCE41720B0}" type="pres">
      <dgm:prSet presAssocID="{CB06B195-42C8-4940-83E3-1392197D3048}" presName="background3" presStyleLbl="node3" presStyleIdx="0" presStyleCnt="2"/>
      <dgm:spPr/>
    </dgm:pt>
    <dgm:pt modelId="{41886D4D-0DC2-144A-BF81-F48BF7B618FD}" type="pres">
      <dgm:prSet presAssocID="{CB06B195-42C8-4940-83E3-1392197D3048}" presName="text3" presStyleLbl="fgAcc3" presStyleIdx="0" presStyleCnt="2" custLinFactNeighborX="-28864" custLinFactNeighborY="87">
        <dgm:presLayoutVars>
          <dgm:chPref val="3"/>
        </dgm:presLayoutVars>
      </dgm:prSet>
      <dgm:spPr/>
      <dgm:t>
        <a:bodyPr/>
        <a:lstStyle/>
        <a:p>
          <a:endParaRPr lang="el-GR"/>
        </a:p>
      </dgm:t>
    </dgm:pt>
    <dgm:pt modelId="{EB9CED4C-5930-614E-ABE5-D302F8AE1E42}" type="pres">
      <dgm:prSet presAssocID="{CB06B195-42C8-4940-83E3-1392197D3048}" presName="hierChild4" presStyleCnt="0"/>
      <dgm:spPr/>
    </dgm:pt>
    <dgm:pt modelId="{CB0B37D1-9B76-4341-8214-C89D2B01A4CF}" type="pres">
      <dgm:prSet presAssocID="{B54AE8DD-8745-0040-9D50-96A547FEF8EA}" presName="Name23" presStyleLbl="parChTrans1D4" presStyleIdx="0" presStyleCnt="3"/>
      <dgm:spPr/>
      <dgm:t>
        <a:bodyPr/>
        <a:lstStyle/>
        <a:p>
          <a:endParaRPr lang="el-GR"/>
        </a:p>
      </dgm:t>
    </dgm:pt>
    <dgm:pt modelId="{432FEB72-9EC8-CA4B-B92C-C6BBF1636C2E}" type="pres">
      <dgm:prSet presAssocID="{DC08A218-E0D1-D74E-AD24-5F39CDB74E24}" presName="hierRoot4" presStyleCnt="0"/>
      <dgm:spPr/>
    </dgm:pt>
    <dgm:pt modelId="{6097C5ED-E38E-8E4F-9201-DD9D4E31EB39}" type="pres">
      <dgm:prSet presAssocID="{DC08A218-E0D1-D74E-AD24-5F39CDB74E24}" presName="composite4" presStyleCnt="0"/>
      <dgm:spPr/>
    </dgm:pt>
    <dgm:pt modelId="{4055789B-48C7-2E46-80D6-3A3E3A07353B}" type="pres">
      <dgm:prSet presAssocID="{DC08A218-E0D1-D74E-AD24-5F39CDB74E24}" presName="background4" presStyleLbl="node4" presStyleIdx="0" presStyleCnt="3"/>
      <dgm:spPr/>
    </dgm:pt>
    <dgm:pt modelId="{1E572ED0-2AD2-2844-98BC-C8252C806534}" type="pres">
      <dgm:prSet presAssocID="{DC08A218-E0D1-D74E-AD24-5F39CDB74E24}" presName="text4" presStyleLbl="fgAcc4" presStyleIdx="0" presStyleCnt="3" custLinFactNeighborX="-28864" custLinFactNeighborY="87">
        <dgm:presLayoutVars>
          <dgm:chPref val="3"/>
        </dgm:presLayoutVars>
      </dgm:prSet>
      <dgm:spPr/>
      <dgm:t>
        <a:bodyPr/>
        <a:lstStyle/>
        <a:p>
          <a:endParaRPr lang="el-GR"/>
        </a:p>
      </dgm:t>
    </dgm:pt>
    <dgm:pt modelId="{865725A1-3F80-5F47-A504-F70A9FD59C14}" type="pres">
      <dgm:prSet presAssocID="{DC08A218-E0D1-D74E-AD24-5F39CDB74E24}" presName="hierChild5" presStyleCnt="0"/>
      <dgm:spPr/>
    </dgm:pt>
    <dgm:pt modelId="{1AEA4357-2408-0A41-8324-533BE882E3B2}" type="pres">
      <dgm:prSet presAssocID="{26F157EB-0221-8947-92C1-13B46BC970CB}" presName="Name23" presStyleLbl="parChTrans1D4" presStyleIdx="1" presStyleCnt="3"/>
      <dgm:spPr/>
      <dgm:t>
        <a:bodyPr/>
        <a:lstStyle/>
        <a:p>
          <a:endParaRPr lang="el-GR"/>
        </a:p>
      </dgm:t>
    </dgm:pt>
    <dgm:pt modelId="{C88D5A8C-D397-5140-9031-79917C9287E4}" type="pres">
      <dgm:prSet presAssocID="{3F7CE156-12FC-B043-8B74-D28B02F148E0}" presName="hierRoot4" presStyleCnt="0"/>
      <dgm:spPr/>
    </dgm:pt>
    <dgm:pt modelId="{0F23649F-85B2-BD4C-B7B7-5187B92FA977}" type="pres">
      <dgm:prSet presAssocID="{3F7CE156-12FC-B043-8B74-D28B02F148E0}" presName="composite4" presStyleCnt="0"/>
      <dgm:spPr/>
    </dgm:pt>
    <dgm:pt modelId="{A263FF8B-D69D-8C4F-8EBB-A0C3EAF975E1}" type="pres">
      <dgm:prSet presAssocID="{3F7CE156-12FC-B043-8B74-D28B02F148E0}" presName="background4" presStyleLbl="node4" presStyleIdx="1" presStyleCnt="3"/>
      <dgm:spPr/>
    </dgm:pt>
    <dgm:pt modelId="{938730C9-E977-0848-8BA0-F030A9323FC0}" type="pres">
      <dgm:prSet presAssocID="{3F7CE156-12FC-B043-8B74-D28B02F148E0}" presName="text4" presStyleLbl="fgAcc4" presStyleIdx="1" presStyleCnt="3" custLinFactNeighborX="-28864" custLinFactNeighborY="87">
        <dgm:presLayoutVars>
          <dgm:chPref val="3"/>
        </dgm:presLayoutVars>
      </dgm:prSet>
      <dgm:spPr/>
      <dgm:t>
        <a:bodyPr/>
        <a:lstStyle/>
        <a:p>
          <a:endParaRPr lang="el-GR"/>
        </a:p>
      </dgm:t>
    </dgm:pt>
    <dgm:pt modelId="{0B6E0E87-EE94-9F47-BBCB-9E0CAF1E8E87}" type="pres">
      <dgm:prSet presAssocID="{3F7CE156-12FC-B043-8B74-D28B02F148E0}" presName="hierChild5" presStyleCnt="0"/>
      <dgm:spPr/>
    </dgm:pt>
    <dgm:pt modelId="{1CB0E010-532E-3345-81E6-05C54A2510AF}" type="pres">
      <dgm:prSet presAssocID="{3EF814B3-5570-2148-9A3C-E7552C30EB2D}" presName="Name17" presStyleLbl="parChTrans1D3" presStyleIdx="1" presStyleCnt="2"/>
      <dgm:spPr/>
      <dgm:t>
        <a:bodyPr/>
        <a:lstStyle/>
        <a:p>
          <a:endParaRPr lang="el-GR"/>
        </a:p>
      </dgm:t>
    </dgm:pt>
    <dgm:pt modelId="{9C5D67DE-0875-1444-B02A-92AB43812CE2}" type="pres">
      <dgm:prSet presAssocID="{6ED6A76D-70E2-A54E-A6E6-1E9242914B60}" presName="hierRoot3" presStyleCnt="0"/>
      <dgm:spPr/>
    </dgm:pt>
    <dgm:pt modelId="{6CFCB0FA-3567-3E49-8239-BDF67B6ABA16}" type="pres">
      <dgm:prSet presAssocID="{6ED6A76D-70E2-A54E-A6E6-1E9242914B60}" presName="composite3" presStyleCnt="0"/>
      <dgm:spPr/>
    </dgm:pt>
    <dgm:pt modelId="{8D09B163-FD8C-474F-B320-6780C8232798}" type="pres">
      <dgm:prSet presAssocID="{6ED6A76D-70E2-A54E-A6E6-1E9242914B60}" presName="background3" presStyleLbl="node3" presStyleIdx="1" presStyleCnt="2"/>
      <dgm:spPr/>
    </dgm:pt>
    <dgm:pt modelId="{8D964DA5-E760-8C4A-92AB-A3E527477CB7}" type="pres">
      <dgm:prSet presAssocID="{6ED6A76D-70E2-A54E-A6E6-1E9242914B60}" presName="text3" presStyleLbl="fgAcc3" presStyleIdx="1" presStyleCnt="2" custLinFactNeighborX="-3607" custLinFactNeighborY="-1807">
        <dgm:presLayoutVars>
          <dgm:chPref val="3"/>
        </dgm:presLayoutVars>
      </dgm:prSet>
      <dgm:spPr/>
      <dgm:t>
        <a:bodyPr/>
        <a:lstStyle/>
        <a:p>
          <a:endParaRPr lang="el-GR"/>
        </a:p>
      </dgm:t>
    </dgm:pt>
    <dgm:pt modelId="{BE0C73BA-5833-CF4C-A720-0A746416BFB3}" type="pres">
      <dgm:prSet presAssocID="{6ED6A76D-70E2-A54E-A6E6-1E9242914B60}" presName="hierChild4" presStyleCnt="0"/>
      <dgm:spPr/>
    </dgm:pt>
    <dgm:pt modelId="{1A5C5B99-BD99-F44B-9EF5-233CA87FA4B1}" type="pres">
      <dgm:prSet presAssocID="{FE1DF276-8FD1-3848-830E-EEBE159CD217}" presName="Name23" presStyleLbl="parChTrans1D4" presStyleIdx="2" presStyleCnt="3"/>
      <dgm:spPr/>
      <dgm:t>
        <a:bodyPr/>
        <a:lstStyle/>
        <a:p>
          <a:endParaRPr lang="el-GR"/>
        </a:p>
      </dgm:t>
    </dgm:pt>
    <dgm:pt modelId="{A48162FA-8118-3E43-A184-448107136147}" type="pres">
      <dgm:prSet presAssocID="{75CB91DE-9E5F-BB4E-B516-F570ACD0E08A}" presName="hierRoot4" presStyleCnt="0"/>
      <dgm:spPr/>
    </dgm:pt>
    <dgm:pt modelId="{F55BD8CD-3511-9E46-AF70-0ABC453298D1}" type="pres">
      <dgm:prSet presAssocID="{75CB91DE-9E5F-BB4E-B516-F570ACD0E08A}" presName="composite4" presStyleCnt="0"/>
      <dgm:spPr/>
    </dgm:pt>
    <dgm:pt modelId="{EA64A525-5AE3-CA4D-9F35-1DCF3D83785A}" type="pres">
      <dgm:prSet presAssocID="{75CB91DE-9E5F-BB4E-B516-F570ACD0E08A}" presName="background4" presStyleLbl="node4" presStyleIdx="2" presStyleCnt="3"/>
      <dgm:spPr/>
    </dgm:pt>
    <dgm:pt modelId="{75A6AFB1-8632-724E-91CC-40E1509C0E3A}" type="pres">
      <dgm:prSet presAssocID="{75CB91DE-9E5F-BB4E-B516-F570ACD0E08A}" presName="text4" presStyleLbl="fgAcc4" presStyleIdx="2" presStyleCnt="3" custLinFactNeighborX="-3607" custLinFactNeighborY="-1807">
        <dgm:presLayoutVars>
          <dgm:chPref val="3"/>
        </dgm:presLayoutVars>
      </dgm:prSet>
      <dgm:spPr/>
      <dgm:t>
        <a:bodyPr/>
        <a:lstStyle/>
        <a:p>
          <a:endParaRPr lang="el-GR"/>
        </a:p>
      </dgm:t>
    </dgm:pt>
    <dgm:pt modelId="{DC1D33B0-C9D0-EF4C-A50C-38DA66ABC8D2}" type="pres">
      <dgm:prSet presAssocID="{75CB91DE-9E5F-BB4E-B516-F570ACD0E08A}" presName="hierChild5" presStyleCnt="0"/>
      <dgm:spPr/>
    </dgm:pt>
  </dgm:ptLst>
  <dgm:cxnLst>
    <dgm:cxn modelId="{88724E7A-2F28-3542-A565-8218B91BACC8}" type="presOf" srcId="{3EF814B3-5570-2148-9A3C-E7552C30EB2D}" destId="{1CB0E010-532E-3345-81E6-05C54A2510AF}" srcOrd="0" destOrd="0" presId="urn:microsoft.com/office/officeart/2005/8/layout/hierarchy1"/>
    <dgm:cxn modelId="{F5E919D6-5C04-F54B-B08C-68BBAE3CC699}" srcId="{CB06B195-42C8-4940-83E3-1392197D3048}" destId="{DC08A218-E0D1-D74E-AD24-5F39CDB74E24}" srcOrd="0" destOrd="0" parTransId="{B54AE8DD-8745-0040-9D50-96A547FEF8EA}" sibTransId="{5DA4F7C5-08F2-F04B-9C0F-D0AA3C765B9D}"/>
    <dgm:cxn modelId="{D54231DA-96B2-C34A-87D3-020DBC67A7DD}" type="presOf" srcId="{26F157EB-0221-8947-92C1-13B46BC970CB}" destId="{1AEA4357-2408-0A41-8324-533BE882E3B2}" srcOrd="0" destOrd="0" presId="urn:microsoft.com/office/officeart/2005/8/layout/hierarchy1"/>
    <dgm:cxn modelId="{A4F35985-4AF8-5444-BD0A-28F13EEB6473}" srcId="{B886D390-E61B-CD44-A9F5-F152B9B581C0}" destId="{E0185626-9B01-8149-8B68-0E55EBA0C8E8}" srcOrd="0" destOrd="0" parTransId="{AD3324BC-1359-E247-8F32-9B3272717E25}" sibTransId="{5255AA24-CE8B-344C-AC8A-BFDA01436128}"/>
    <dgm:cxn modelId="{CE993691-3871-4840-9D06-D6892AEE4AA3}" type="presOf" srcId="{9C1F33AB-178D-3540-9A61-4CC3A6CADFAC}" destId="{1D4E51AC-8332-454A-AE48-1536CB5CA6F6}" srcOrd="0" destOrd="0" presId="urn:microsoft.com/office/officeart/2005/8/layout/hierarchy1"/>
    <dgm:cxn modelId="{7C83107E-FE45-FA4F-A165-9229FDCC677C}" type="presOf" srcId="{56B80876-EB27-FB49-B824-0BC045377344}" destId="{587C9E79-520F-1742-BFC7-598A5ECF5BB3}" srcOrd="0" destOrd="0" presId="urn:microsoft.com/office/officeart/2005/8/layout/hierarchy1"/>
    <dgm:cxn modelId="{B4669522-A31E-2E4E-8CBD-28206C82EEC8}" srcId="{9C1F33AB-178D-3540-9A61-4CC3A6CADFAC}" destId="{CB06B195-42C8-4940-83E3-1392197D3048}" srcOrd="0" destOrd="0" parTransId="{56B80876-EB27-FB49-B824-0BC045377344}" sibTransId="{7B7E7771-C1A1-5940-ADAA-75C425100C59}"/>
    <dgm:cxn modelId="{AC9F4576-BC5E-4044-B659-0EE9BB313042}" type="presOf" srcId="{CB06B195-42C8-4940-83E3-1392197D3048}" destId="{41886D4D-0DC2-144A-BF81-F48BF7B618FD}" srcOrd="0" destOrd="0" presId="urn:microsoft.com/office/officeart/2005/8/layout/hierarchy1"/>
    <dgm:cxn modelId="{1827F1B9-7CA1-034F-8195-700AB2FC9EDC}" type="presOf" srcId="{75CB91DE-9E5F-BB4E-B516-F570ACD0E08A}" destId="{75A6AFB1-8632-724E-91CC-40E1509C0E3A}" srcOrd="0" destOrd="0" presId="urn:microsoft.com/office/officeart/2005/8/layout/hierarchy1"/>
    <dgm:cxn modelId="{3A3B5CAC-87D2-3A43-9684-736E1D9BC9C9}" srcId="{9C1F33AB-178D-3540-9A61-4CC3A6CADFAC}" destId="{6ED6A76D-70E2-A54E-A6E6-1E9242914B60}" srcOrd="1" destOrd="0" parTransId="{3EF814B3-5570-2148-9A3C-E7552C30EB2D}" sibTransId="{849AE6F9-19E2-D04E-A298-9004166504BA}"/>
    <dgm:cxn modelId="{9BACD210-CECA-654A-8D65-BFC5C7155BE3}" type="presOf" srcId="{6ED6A76D-70E2-A54E-A6E6-1E9242914B60}" destId="{8D964DA5-E760-8C4A-92AB-A3E527477CB7}" srcOrd="0" destOrd="0" presId="urn:microsoft.com/office/officeart/2005/8/layout/hierarchy1"/>
    <dgm:cxn modelId="{E92EF729-AB33-2141-A58D-A7646743E932}" srcId="{6ED6A76D-70E2-A54E-A6E6-1E9242914B60}" destId="{75CB91DE-9E5F-BB4E-B516-F570ACD0E08A}" srcOrd="0" destOrd="0" parTransId="{FE1DF276-8FD1-3848-830E-EEBE159CD217}" sibTransId="{964C12DA-6E1B-F14F-9FAE-55620860DD5E}"/>
    <dgm:cxn modelId="{6DCD9DE1-336F-B049-9390-713B48D263BD}" type="presOf" srcId="{E0185626-9B01-8149-8B68-0E55EBA0C8E8}" destId="{6D1E8B8C-4847-EC43-B46E-DDB9655BDC35}" srcOrd="0" destOrd="0" presId="urn:microsoft.com/office/officeart/2005/8/layout/hierarchy1"/>
    <dgm:cxn modelId="{C2F1292A-F524-FD4C-8BCE-6BEDF879D8B5}" srcId="{E0185626-9B01-8149-8B68-0E55EBA0C8E8}" destId="{9C1F33AB-178D-3540-9A61-4CC3A6CADFAC}" srcOrd="0" destOrd="0" parTransId="{765B4E60-0F07-C646-8E46-446931134605}" sibTransId="{B0B68EFD-2891-804B-8DFF-76BBCD93C7FC}"/>
    <dgm:cxn modelId="{2FBECD44-3398-B341-972A-34A04A8AD8ED}" type="presOf" srcId="{3F7CE156-12FC-B043-8B74-D28B02F148E0}" destId="{938730C9-E977-0848-8BA0-F030A9323FC0}" srcOrd="0" destOrd="0" presId="urn:microsoft.com/office/officeart/2005/8/layout/hierarchy1"/>
    <dgm:cxn modelId="{CDB54948-6D84-1547-A592-77C6FC03C697}" srcId="{DC08A218-E0D1-D74E-AD24-5F39CDB74E24}" destId="{3F7CE156-12FC-B043-8B74-D28B02F148E0}" srcOrd="0" destOrd="0" parTransId="{26F157EB-0221-8947-92C1-13B46BC970CB}" sibTransId="{67EC77C8-3F21-D844-B4D0-4A58571C69DF}"/>
    <dgm:cxn modelId="{DCDF5C80-CED2-3E42-8596-90577F01DE7F}" type="presOf" srcId="{DC08A218-E0D1-D74E-AD24-5F39CDB74E24}" destId="{1E572ED0-2AD2-2844-98BC-C8252C806534}" srcOrd="0" destOrd="0" presId="urn:microsoft.com/office/officeart/2005/8/layout/hierarchy1"/>
    <dgm:cxn modelId="{9F1C8D2E-FA92-D64D-99E8-7072F64FF269}" type="presOf" srcId="{B886D390-E61B-CD44-A9F5-F152B9B581C0}" destId="{47B9B33F-4C57-3046-B6DC-05E1835B82F7}" srcOrd="0" destOrd="0" presId="urn:microsoft.com/office/officeart/2005/8/layout/hierarchy1"/>
    <dgm:cxn modelId="{15EF763C-75E7-0F4A-A832-EB1C20133DF6}" type="presOf" srcId="{765B4E60-0F07-C646-8E46-446931134605}" destId="{4E5D4AAE-A9DA-6C4B-9612-6F9D96C81D24}" srcOrd="0" destOrd="0" presId="urn:microsoft.com/office/officeart/2005/8/layout/hierarchy1"/>
    <dgm:cxn modelId="{0A36E3AD-719D-EE44-B4EE-592E8C86DE6B}" type="presOf" srcId="{FE1DF276-8FD1-3848-830E-EEBE159CD217}" destId="{1A5C5B99-BD99-F44B-9EF5-233CA87FA4B1}" srcOrd="0" destOrd="0" presId="urn:microsoft.com/office/officeart/2005/8/layout/hierarchy1"/>
    <dgm:cxn modelId="{0AA347E4-C2CD-5C46-98EA-6D4FE8EE0FC7}" type="presOf" srcId="{B54AE8DD-8745-0040-9D50-96A547FEF8EA}" destId="{CB0B37D1-9B76-4341-8214-C89D2B01A4CF}" srcOrd="0" destOrd="0" presId="urn:microsoft.com/office/officeart/2005/8/layout/hierarchy1"/>
    <dgm:cxn modelId="{17122AD3-3595-AF40-BC7D-1EB966557B63}" type="presParOf" srcId="{47B9B33F-4C57-3046-B6DC-05E1835B82F7}" destId="{CC76378F-A6D1-2343-9DE1-21A98DE8DED8}" srcOrd="0" destOrd="0" presId="urn:microsoft.com/office/officeart/2005/8/layout/hierarchy1"/>
    <dgm:cxn modelId="{EC6C8E78-D5E7-FA40-8C5A-BDD814E6AE72}" type="presParOf" srcId="{CC76378F-A6D1-2343-9DE1-21A98DE8DED8}" destId="{DA28C565-3837-EA45-B360-0203C2C69129}" srcOrd="0" destOrd="0" presId="urn:microsoft.com/office/officeart/2005/8/layout/hierarchy1"/>
    <dgm:cxn modelId="{D6C5F667-4FC7-8D48-859B-5BA18DD9003F}" type="presParOf" srcId="{DA28C565-3837-EA45-B360-0203C2C69129}" destId="{D502DF76-1CC9-F947-91DE-B6F6FE54D69C}" srcOrd="0" destOrd="0" presId="urn:microsoft.com/office/officeart/2005/8/layout/hierarchy1"/>
    <dgm:cxn modelId="{410FA1EC-9BE2-244C-940B-B65D34EF904E}" type="presParOf" srcId="{DA28C565-3837-EA45-B360-0203C2C69129}" destId="{6D1E8B8C-4847-EC43-B46E-DDB9655BDC35}" srcOrd="1" destOrd="0" presId="urn:microsoft.com/office/officeart/2005/8/layout/hierarchy1"/>
    <dgm:cxn modelId="{8F9B39B1-ADCD-C34B-989D-91F6C2295926}" type="presParOf" srcId="{CC76378F-A6D1-2343-9DE1-21A98DE8DED8}" destId="{C41AC028-36DF-634B-809E-985B3616F0BE}" srcOrd="1" destOrd="0" presId="urn:microsoft.com/office/officeart/2005/8/layout/hierarchy1"/>
    <dgm:cxn modelId="{33AC9649-5980-354F-87D0-1BB159B75B22}" type="presParOf" srcId="{C41AC028-36DF-634B-809E-985B3616F0BE}" destId="{4E5D4AAE-A9DA-6C4B-9612-6F9D96C81D24}" srcOrd="0" destOrd="0" presId="urn:microsoft.com/office/officeart/2005/8/layout/hierarchy1"/>
    <dgm:cxn modelId="{16C410A7-8F64-C74D-B1EC-75A27F48C4CC}" type="presParOf" srcId="{C41AC028-36DF-634B-809E-985B3616F0BE}" destId="{D263B9D9-49E5-7A40-B724-68D9B805DBD2}" srcOrd="1" destOrd="0" presId="urn:microsoft.com/office/officeart/2005/8/layout/hierarchy1"/>
    <dgm:cxn modelId="{31A50A79-EA6F-544D-97EF-62BB63FCE96E}" type="presParOf" srcId="{D263B9D9-49E5-7A40-B724-68D9B805DBD2}" destId="{93B5927F-BBD9-A543-B60A-159D6056DC08}" srcOrd="0" destOrd="0" presId="urn:microsoft.com/office/officeart/2005/8/layout/hierarchy1"/>
    <dgm:cxn modelId="{BFA15AA3-84A5-DC4D-9D92-AA97B5F6A180}" type="presParOf" srcId="{93B5927F-BBD9-A543-B60A-159D6056DC08}" destId="{0838B8A3-340F-034F-83F1-6A52AD888C7E}" srcOrd="0" destOrd="0" presId="urn:microsoft.com/office/officeart/2005/8/layout/hierarchy1"/>
    <dgm:cxn modelId="{4CB9161B-5355-CE43-9888-8B90C00939B9}" type="presParOf" srcId="{93B5927F-BBD9-A543-B60A-159D6056DC08}" destId="{1D4E51AC-8332-454A-AE48-1536CB5CA6F6}" srcOrd="1" destOrd="0" presId="urn:microsoft.com/office/officeart/2005/8/layout/hierarchy1"/>
    <dgm:cxn modelId="{C13246FA-D0DE-1543-8FD0-7157E37DA0FB}" type="presParOf" srcId="{D263B9D9-49E5-7A40-B724-68D9B805DBD2}" destId="{97626558-0CED-6B4B-9C69-D17CE5521A41}" srcOrd="1" destOrd="0" presId="urn:microsoft.com/office/officeart/2005/8/layout/hierarchy1"/>
    <dgm:cxn modelId="{2256FE0F-A8BD-5F45-A82A-D02387287815}" type="presParOf" srcId="{97626558-0CED-6B4B-9C69-D17CE5521A41}" destId="{587C9E79-520F-1742-BFC7-598A5ECF5BB3}" srcOrd="0" destOrd="0" presId="urn:microsoft.com/office/officeart/2005/8/layout/hierarchy1"/>
    <dgm:cxn modelId="{77F6E50E-EE95-FE44-BBE8-7A8EDA787F05}" type="presParOf" srcId="{97626558-0CED-6B4B-9C69-D17CE5521A41}" destId="{560B9BC5-59AF-2A43-B31D-1836F2097A94}" srcOrd="1" destOrd="0" presId="urn:microsoft.com/office/officeart/2005/8/layout/hierarchy1"/>
    <dgm:cxn modelId="{B9766E10-0F16-6940-9872-8D1E5FBDAF6C}" type="presParOf" srcId="{560B9BC5-59AF-2A43-B31D-1836F2097A94}" destId="{3E069909-F420-F549-A599-535DBE004538}" srcOrd="0" destOrd="0" presId="urn:microsoft.com/office/officeart/2005/8/layout/hierarchy1"/>
    <dgm:cxn modelId="{A971268B-3DAB-A142-930D-2B623849F2E0}" type="presParOf" srcId="{3E069909-F420-F549-A599-535DBE004538}" destId="{8530BCE2-BF28-F04E-8209-73CCE41720B0}" srcOrd="0" destOrd="0" presId="urn:microsoft.com/office/officeart/2005/8/layout/hierarchy1"/>
    <dgm:cxn modelId="{939C14AF-A596-664A-A496-BA16D96C39AB}" type="presParOf" srcId="{3E069909-F420-F549-A599-535DBE004538}" destId="{41886D4D-0DC2-144A-BF81-F48BF7B618FD}" srcOrd="1" destOrd="0" presId="urn:microsoft.com/office/officeart/2005/8/layout/hierarchy1"/>
    <dgm:cxn modelId="{21557993-0BB3-614A-9340-1E6BF83A0290}" type="presParOf" srcId="{560B9BC5-59AF-2A43-B31D-1836F2097A94}" destId="{EB9CED4C-5930-614E-ABE5-D302F8AE1E42}" srcOrd="1" destOrd="0" presId="urn:microsoft.com/office/officeart/2005/8/layout/hierarchy1"/>
    <dgm:cxn modelId="{C5EC9856-5A5E-AC4C-B76C-B37E39C5A266}" type="presParOf" srcId="{EB9CED4C-5930-614E-ABE5-D302F8AE1E42}" destId="{CB0B37D1-9B76-4341-8214-C89D2B01A4CF}" srcOrd="0" destOrd="0" presId="urn:microsoft.com/office/officeart/2005/8/layout/hierarchy1"/>
    <dgm:cxn modelId="{7524774E-E6D7-5A4B-A211-29A0ECDCC555}" type="presParOf" srcId="{EB9CED4C-5930-614E-ABE5-D302F8AE1E42}" destId="{432FEB72-9EC8-CA4B-B92C-C6BBF1636C2E}" srcOrd="1" destOrd="0" presId="urn:microsoft.com/office/officeart/2005/8/layout/hierarchy1"/>
    <dgm:cxn modelId="{CA0A6485-93A5-DF4F-AFE5-F7615BBE0C4C}" type="presParOf" srcId="{432FEB72-9EC8-CA4B-B92C-C6BBF1636C2E}" destId="{6097C5ED-E38E-8E4F-9201-DD9D4E31EB39}" srcOrd="0" destOrd="0" presId="urn:microsoft.com/office/officeart/2005/8/layout/hierarchy1"/>
    <dgm:cxn modelId="{FE7876F6-632A-644E-9946-6C6091CF1C08}" type="presParOf" srcId="{6097C5ED-E38E-8E4F-9201-DD9D4E31EB39}" destId="{4055789B-48C7-2E46-80D6-3A3E3A07353B}" srcOrd="0" destOrd="0" presId="urn:microsoft.com/office/officeart/2005/8/layout/hierarchy1"/>
    <dgm:cxn modelId="{84C81D26-1B2D-7340-B0F2-B737D1914092}" type="presParOf" srcId="{6097C5ED-E38E-8E4F-9201-DD9D4E31EB39}" destId="{1E572ED0-2AD2-2844-98BC-C8252C806534}" srcOrd="1" destOrd="0" presId="urn:microsoft.com/office/officeart/2005/8/layout/hierarchy1"/>
    <dgm:cxn modelId="{5349A431-6402-824A-88D5-3D687841C665}" type="presParOf" srcId="{432FEB72-9EC8-CA4B-B92C-C6BBF1636C2E}" destId="{865725A1-3F80-5F47-A504-F70A9FD59C14}" srcOrd="1" destOrd="0" presId="urn:microsoft.com/office/officeart/2005/8/layout/hierarchy1"/>
    <dgm:cxn modelId="{2B7E0AAF-3495-5C4C-ACB2-70DB13D6B059}" type="presParOf" srcId="{865725A1-3F80-5F47-A504-F70A9FD59C14}" destId="{1AEA4357-2408-0A41-8324-533BE882E3B2}" srcOrd="0" destOrd="0" presId="urn:microsoft.com/office/officeart/2005/8/layout/hierarchy1"/>
    <dgm:cxn modelId="{D19914E2-A2B3-3E46-A64C-87F380562D30}" type="presParOf" srcId="{865725A1-3F80-5F47-A504-F70A9FD59C14}" destId="{C88D5A8C-D397-5140-9031-79917C9287E4}" srcOrd="1" destOrd="0" presId="urn:microsoft.com/office/officeart/2005/8/layout/hierarchy1"/>
    <dgm:cxn modelId="{718D6790-A690-1842-979C-7964902015C0}" type="presParOf" srcId="{C88D5A8C-D397-5140-9031-79917C9287E4}" destId="{0F23649F-85B2-BD4C-B7B7-5187B92FA977}" srcOrd="0" destOrd="0" presId="urn:microsoft.com/office/officeart/2005/8/layout/hierarchy1"/>
    <dgm:cxn modelId="{8460DE21-9EC2-7843-9C7A-A3C4E3BD02D8}" type="presParOf" srcId="{0F23649F-85B2-BD4C-B7B7-5187B92FA977}" destId="{A263FF8B-D69D-8C4F-8EBB-A0C3EAF975E1}" srcOrd="0" destOrd="0" presId="urn:microsoft.com/office/officeart/2005/8/layout/hierarchy1"/>
    <dgm:cxn modelId="{55F10149-11A0-E544-B44C-0E9493EA554C}" type="presParOf" srcId="{0F23649F-85B2-BD4C-B7B7-5187B92FA977}" destId="{938730C9-E977-0848-8BA0-F030A9323FC0}" srcOrd="1" destOrd="0" presId="urn:microsoft.com/office/officeart/2005/8/layout/hierarchy1"/>
    <dgm:cxn modelId="{C67CB22A-7BF2-1C4E-A07B-BBFD9A80A43A}" type="presParOf" srcId="{C88D5A8C-D397-5140-9031-79917C9287E4}" destId="{0B6E0E87-EE94-9F47-BBCB-9E0CAF1E8E87}" srcOrd="1" destOrd="0" presId="urn:microsoft.com/office/officeart/2005/8/layout/hierarchy1"/>
    <dgm:cxn modelId="{CBFA0B89-E7FE-C946-87BD-8195CDE411EA}" type="presParOf" srcId="{97626558-0CED-6B4B-9C69-D17CE5521A41}" destId="{1CB0E010-532E-3345-81E6-05C54A2510AF}" srcOrd="2" destOrd="0" presId="urn:microsoft.com/office/officeart/2005/8/layout/hierarchy1"/>
    <dgm:cxn modelId="{6AA50379-4649-C845-AEDB-5B58CDFA3A0D}" type="presParOf" srcId="{97626558-0CED-6B4B-9C69-D17CE5521A41}" destId="{9C5D67DE-0875-1444-B02A-92AB43812CE2}" srcOrd="3" destOrd="0" presId="urn:microsoft.com/office/officeart/2005/8/layout/hierarchy1"/>
    <dgm:cxn modelId="{6236CAA2-D775-7A4A-90A6-1A2674902FE7}" type="presParOf" srcId="{9C5D67DE-0875-1444-B02A-92AB43812CE2}" destId="{6CFCB0FA-3567-3E49-8239-BDF67B6ABA16}" srcOrd="0" destOrd="0" presId="urn:microsoft.com/office/officeart/2005/8/layout/hierarchy1"/>
    <dgm:cxn modelId="{256AB30E-F8B7-9E40-83CB-62D4645E7286}" type="presParOf" srcId="{6CFCB0FA-3567-3E49-8239-BDF67B6ABA16}" destId="{8D09B163-FD8C-474F-B320-6780C8232798}" srcOrd="0" destOrd="0" presId="urn:microsoft.com/office/officeart/2005/8/layout/hierarchy1"/>
    <dgm:cxn modelId="{9A8A3CA1-483C-0142-B4C8-6E002B5159E1}" type="presParOf" srcId="{6CFCB0FA-3567-3E49-8239-BDF67B6ABA16}" destId="{8D964DA5-E760-8C4A-92AB-A3E527477CB7}" srcOrd="1" destOrd="0" presId="urn:microsoft.com/office/officeart/2005/8/layout/hierarchy1"/>
    <dgm:cxn modelId="{55AE81BF-511D-F642-89AC-9603652CD4D9}" type="presParOf" srcId="{9C5D67DE-0875-1444-B02A-92AB43812CE2}" destId="{BE0C73BA-5833-CF4C-A720-0A746416BFB3}" srcOrd="1" destOrd="0" presId="urn:microsoft.com/office/officeart/2005/8/layout/hierarchy1"/>
    <dgm:cxn modelId="{A2025147-92AA-4E47-A42E-5C548667DC35}" type="presParOf" srcId="{BE0C73BA-5833-CF4C-A720-0A746416BFB3}" destId="{1A5C5B99-BD99-F44B-9EF5-233CA87FA4B1}" srcOrd="0" destOrd="0" presId="urn:microsoft.com/office/officeart/2005/8/layout/hierarchy1"/>
    <dgm:cxn modelId="{AD776294-C271-3D48-990D-87A451D4E1F1}" type="presParOf" srcId="{BE0C73BA-5833-CF4C-A720-0A746416BFB3}" destId="{A48162FA-8118-3E43-A184-448107136147}" srcOrd="1" destOrd="0" presId="urn:microsoft.com/office/officeart/2005/8/layout/hierarchy1"/>
    <dgm:cxn modelId="{4454DBFB-19CA-B44C-85AA-DC49F1BEDD78}" type="presParOf" srcId="{A48162FA-8118-3E43-A184-448107136147}" destId="{F55BD8CD-3511-9E46-AF70-0ABC453298D1}" srcOrd="0" destOrd="0" presId="urn:microsoft.com/office/officeart/2005/8/layout/hierarchy1"/>
    <dgm:cxn modelId="{B03452DE-6F64-B14C-90FC-80663CE3E030}" type="presParOf" srcId="{F55BD8CD-3511-9E46-AF70-0ABC453298D1}" destId="{EA64A525-5AE3-CA4D-9F35-1DCF3D83785A}" srcOrd="0" destOrd="0" presId="urn:microsoft.com/office/officeart/2005/8/layout/hierarchy1"/>
    <dgm:cxn modelId="{61440CCB-B4CF-C847-B53A-4C9FC1C715E8}" type="presParOf" srcId="{F55BD8CD-3511-9E46-AF70-0ABC453298D1}" destId="{75A6AFB1-8632-724E-91CC-40E1509C0E3A}" srcOrd="1" destOrd="0" presId="urn:microsoft.com/office/officeart/2005/8/layout/hierarchy1"/>
    <dgm:cxn modelId="{2566B3D5-4BAB-294B-AB1E-64E306CA009C}" type="presParOf" srcId="{A48162FA-8118-3E43-A184-448107136147}" destId="{DC1D33B0-C9D0-EF4C-A50C-38DA66ABC8D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6C6C9-56D6-5940-8BEE-EF8101AE2135}">
      <dsp:nvSpPr>
        <dsp:cNvPr id="0" name=""/>
        <dsp:cNvSpPr/>
      </dsp:nvSpPr>
      <dsp:spPr>
        <a:xfrm>
          <a:off x="7091204" y="3437624"/>
          <a:ext cx="267053" cy="818963"/>
        </a:xfrm>
        <a:custGeom>
          <a:avLst/>
          <a:gdLst/>
          <a:ahLst/>
          <a:cxnLst/>
          <a:rect l="0" t="0" r="0" b="0"/>
          <a:pathLst>
            <a:path>
              <a:moveTo>
                <a:pt x="0" y="0"/>
              </a:moveTo>
              <a:lnTo>
                <a:pt x="0" y="818963"/>
              </a:lnTo>
              <a:lnTo>
                <a:pt x="267053" y="818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BDAEFC-473A-7044-9B1A-C1F94BE40F00}">
      <dsp:nvSpPr>
        <dsp:cNvPr id="0" name=""/>
        <dsp:cNvSpPr/>
      </dsp:nvSpPr>
      <dsp:spPr>
        <a:xfrm>
          <a:off x="5649115" y="2173571"/>
          <a:ext cx="2154231" cy="373874"/>
        </a:xfrm>
        <a:custGeom>
          <a:avLst/>
          <a:gdLst/>
          <a:ahLst/>
          <a:cxnLst/>
          <a:rect l="0" t="0" r="0" b="0"/>
          <a:pathLst>
            <a:path>
              <a:moveTo>
                <a:pt x="0" y="0"/>
              </a:moveTo>
              <a:lnTo>
                <a:pt x="0" y="186937"/>
              </a:lnTo>
              <a:lnTo>
                <a:pt x="2154231" y="186937"/>
              </a:lnTo>
              <a:lnTo>
                <a:pt x="2154231" y="37387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31AC42-F203-5C41-B0BC-DD098DBCC3AE}">
      <dsp:nvSpPr>
        <dsp:cNvPr id="0" name=""/>
        <dsp:cNvSpPr/>
      </dsp:nvSpPr>
      <dsp:spPr>
        <a:xfrm>
          <a:off x="4936973" y="3437624"/>
          <a:ext cx="267053" cy="818963"/>
        </a:xfrm>
        <a:custGeom>
          <a:avLst/>
          <a:gdLst/>
          <a:ahLst/>
          <a:cxnLst/>
          <a:rect l="0" t="0" r="0" b="0"/>
          <a:pathLst>
            <a:path>
              <a:moveTo>
                <a:pt x="0" y="0"/>
              </a:moveTo>
              <a:lnTo>
                <a:pt x="0" y="818963"/>
              </a:lnTo>
              <a:lnTo>
                <a:pt x="267053" y="818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E263B1-4B48-174F-A443-BE3A64030816}">
      <dsp:nvSpPr>
        <dsp:cNvPr id="0" name=""/>
        <dsp:cNvSpPr/>
      </dsp:nvSpPr>
      <dsp:spPr>
        <a:xfrm>
          <a:off x="5603395" y="2173571"/>
          <a:ext cx="91440" cy="373874"/>
        </a:xfrm>
        <a:custGeom>
          <a:avLst/>
          <a:gdLst/>
          <a:ahLst/>
          <a:cxnLst/>
          <a:rect l="0" t="0" r="0" b="0"/>
          <a:pathLst>
            <a:path>
              <a:moveTo>
                <a:pt x="45720" y="0"/>
              </a:moveTo>
              <a:lnTo>
                <a:pt x="45720" y="37387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F38996-BD2E-AC41-AD1E-1146F5BAA589}">
      <dsp:nvSpPr>
        <dsp:cNvPr id="0" name=""/>
        <dsp:cNvSpPr/>
      </dsp:nvSpPr>
      <dsp:spPr>
        <a:xfrm>
          <a:off x="2759298" y="5236078"/>
          <a:ext cx="910880" cy="589627"/>
        </a:xfrm>
        <a:custGeom>
          <a:avLst/>
          <a:gdLst/>
          <a:ahLst/>
          <a:cxnLst/>
          <a:rect l="0" t="0" r="0" b="0"/>
          <a:pathLst>
            <a:path>
              <a:moveTo>
                <a:pt x="0" y="0"/>
              </a:moveTo>
              <a:lnTo>
                <a:pt x="0" y="589627"/>
              </a:lnTo>
              <a:lnTo>
                <a:pt x="910880" y="58962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264359-0257-8543-B69A-92D1A0FD4692}">
      <dsp:nvSpPr>
        <dsp:cNvPr id="0" name=""/>
        <dsp:cNvSpPr/>
      </dsp:nvSpPr>
      <dsp:spPr>
        <a:xfrm>
          <a:off x="3449164" y="3437624"/>
          <a:ext cx="91440" cy="373874"/>
        </a:xfrm>
        <a:custGeom>
          <a:avLst/>
          <a:gdLst/>
          <a:ahLst/>
          <a:cxnLst/>
          <a:rect l="0" t="0" r="0" b="0"/>
          <a:pathLst>
            <a:path>
              <a:moveTo>
                <a:pt x="45720" y="0"/>
              </a:moveTo>
              <a:lnTo>
                <a:pt x="45720" y="37387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87B149-9BEB-3843-B06C-CE838C1D0E1E}">
      <dsp:nvSpPr>
        <dsp:cNvPr id="0" name=""/>
        <dsp:cNvSpPr/>
      </dsp:nvSpPr>
      <dsp:spPr>
        <a:xfrm>
          <a:off x="3494884" y="2173571"/>
          <a:ext cx="2154231" cy="373874"/>
        </a:xfrm>
        <a:custGeom>
          <a:avLst/>
          <a:gdLst/>
          <a:ahLst/>
          <a:cxnLst/>
          <a:rect l="0" t="0" r="0" b="0"/>
          <a:pathLst>
            <a:path>
              <a:moveTo>
                <a:pt x="2154231" y="0"/>
              </a:moveTo>
              <a:lnTo>
                <a:pt x="2154231" y="186937"/>
              </a:lnTo>
              <a:lnTo>
                <a:pt x="0" y="186937"/>
              </a:lnTo>
              <a:lnTo>
                <a:pt x="0" y="37387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E5ED03-8AE7-E343-91C7-EB6C78606C05}">
      <dsp:nvSpPr>
        <dsp:cNvPr id="0" name=""/>
        <dsp:cNvSpPr/>
      </dsp:nvSpPr>
      <dsp:spPr>
        <a:xfrm>
          <a:off x="3272339" y="909518"/>
          <a:ext cx="2376775" cy="373874"/>
        </a:xfrm>
        <a:custGeom>
          <a:avLst/>
          <a:gdLst/>
          <a:ahLst/>
          <a:cxnLst/>
          <a:rect l="0" t="0" r="0" b="0"/>
          <a:pathLst>
            <a:path>
              <a:moveTo>
                <a:pt x="0" y="0"/>
              </a:moveTo>
              <a:lnTo>
                <a:pt x="0" y="186937"/>
              </a:lnTo>
              <a:lnTo>
                <a:pt x="2376775" y="186937"/>
              </a:lnTo>
              <a:lnTo>
                <a:pt x="2376775" y="37387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82BFD7-E6FC-2343-A386-994B0600C1B7}">
      <dsp:nvSpPr>
        <dsp:cNvPr id="0" name=""/>
        <dsp:cNvSpPr/>
      </dsp:nvSpPr>
      <dsp:spPr>
        <a:xfrm>
          <a:off x="183421" y="2173571"/>
          <a:ext cx="257564" cy="1224707"/>
        </a:xfrm>
        <a:custGeom>
          <a:avLst/>
          <a:gdLst/>
          <a:ahLst/>
          <a:cxnLst/>
          <a:rect l="0" t="0" r="0" b="0"/>
          <a:pathLst>
            <a:path>
              <a:moveTo>
                <a:pt x="0" y="0"/>
              </a:moveTo>
              <a:lnTo>
                <a:pt x="0" y="1224707"/>
              </a:lnTo>
              <a:lnTo>
                <a:pt x="257564" y="122470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73201D-8A7E-E747-ABA1-18F65F8DD32E}">
      <dsp:nvSpPr>
        <dsp:cNvPr id="0" name=""/>
        <dsp:cNvSpPr/>
      </dsp:nvSpPr>
      <dsp:spPr>
        <a:xfrm>
          <a:off x="895563" y="909518"/>
          <a:ext cx="2376775" cy="373874"/>
        </a:xfrm>
        <a:custGeom>
          <a:avLst/>
          <a:gdLst/>
          <a:ahLst/>
          <a:cxnLst/>
          <a:rect l="0" t="0" r="0" b="0"/>
          <a:pathLst>
            <a:path>
              <a:moveTo>
                <a:pt x="2376775" y="0"/>
              </a:moveTo>
              <a:lnTo>
                <a:pt x="2376775" y="186937"/>
              </a:lnTo>
              <a:lnTo>
                <a:pt x="0" y="186937"/>
              </a:lnTo>
              <a:lnTo>
                <a:pt x="0" y="37387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9FA279-E9DF-1146-91CD-4E576C73E126}">
      <dsp:nvSpPr>
        <dsp:cNvPr id="0" name=""/>
        <dsp:cNvSpPr/>
      </dsp:nvSpPr>
      <dsp:spPr>
        <a:xfrm>
          <a:off x="2382161" y="19339"/>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Νευρολογική σημειολογία συμβατή με ΑΕΕ</a:t>
          </a:r>
          <a:endParaRPr lang="en-US" sz="1600" kern="1200" dirty="0"/>
        </a:p>
      </dsp:txBody>
      <dsp:txXfrm>
        <a:off x="2382161" y="19339"/>
        <a:ext cx="1780356" cy="890178"/>
      </dsp:txXfrm>
    </dsp:sp>
    <dsp:sp modelId="{5DCDBFBE-4445-2C44-895D-8B20ECCF1102}">
      <dsp:nvSpPr>
        <dsp:cNvPr id="0" name=""/>
        <dsp:cNvSpPr/>
      </dsp:nvSpPr>
      <dsp:spPr>
        <a:xfrm>
          <a:off x="5385" y="1283392"/>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CT </a:t>
          </a:r>
          <a:r>
            <a:rPr lang="el-GR" sz="1600" kern="1200" dirty="0"/>
            <a:t>εγκεφάλου χωρίς σκιαγραφικό δείχνει αιμορραγία</a:t>
          </a:r>
          <a:endParaRPr lang="en-US" sz="1600" kern="1200" dirty="0"/>
        </a:p>
      </dsp:txBody>
      <dsp:txXfrm>
        <a:off x="5385" y="1283392"/>
        <a:ext cx="1780356" cy="890178"/>
      </dsp:txXfrm>
    </dsp:sp>
    <dsp:sp modelId="{71342667-5020-A643-AF46-349B547DC1AB}">
      <dsp:nvSpPr>
        <dsp:cNvPr id="0" name=""/>
        <dsp:cNvSpPr/>
      </dsp:nvSpPr>
      <dsp:spPr>
        <a:xfrm>
          <a:off x="440985" y="2953189"/>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Εισαγωγή ΜΕΘ, αντιστροφή </a:t>
          </a:r>
          <a:r>
            <a:rPr lang="el-GR" sz="1600" kern="1200" dirty="0" err="1"/>
            <a:t>δχων</a:t>
          </a:r>
          <a:r>
            <a:rPr lang="el-GR" sz="1600" kern="1200" dirty="0"/>
            <a:t> πήξης, διαχείριση ΑΠ, κλήση ΝΡΧ</a:t>
          </a:r>
          <a:endParaRPr lang="en-US" sz="1600" kern="1200" dirty="0"/>
        </a:p>
      </dsp:txBody>
      <dsp:txXfrm>
        <a:off x="440985" y="2953189"/>
        <a:ext cx="1780356" cy="890178"/>
      </dsp:txXfrm>
    </dsp:sp>
    <dsp:sp modelId="{D62301C7-BD1A-984D-9AEF-39B176A5C4F7}">
      <dsp:nvSpPr>
        <dsp:cNvPr id="0" name=""/>
        <dsp:cNvSpPr/>
      </dsp:nvSpPr>
      <dsp:spPr>
        <a:xfrm>
          <a:off x="4758937" y="1283392"/>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CT </a:t>
          </a:r>
          <a:r>
            <a:rPr lang="el-GR" sz="1600" kern="1200" dirty="0"/>
            <a:t>εγκεφάλου χωρίς σκιαγραφικό ΔΕΝ δείχνει αιμορραγία</a:t>
          </a:r>
          <a:endParaRPr lang="en-US" sz="1600" kern="1200" dirty="0"/>
        </a:p>
      </dsp:txBody>
      <dsp:txXfrm>
        <a:off x="4758937" y="1283392"/>
        <a:ext cx="1780356" cy="890178"/>
      </dsp:txXfrm>
    </dsp:sp>
    <dsp:sp modelId="{B12FD8AF-DE7A-E548-8BF5-86407E6B8203}">
      <dsp:nvSpPr>
        <dsp:cNvPr id="0" name=""/>
        <dsp:cNvSpPr/>
      </dsp:nvSpPr>
      <dsp:spPr>
        <a:xfrm>
          <a:off x="2604706" y="2547446"/>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εντός</a:t>
          </a:r>
          <a:r>
            <a:rPr lang="en-US" sz="1600" kern="1200" dirty="0"/>
            <a:t> 4.5 </a:t>
          </a:r>
          <a:r>
            <a:rPr lang="el-GR" sz="1600" kern="1200" dirty="0"/>
            <a:t>ωρών</a:t>
          </a:r>
          <a:endParaRPr lang="en-US" sz="1600" kern="1200" dirty="0"/>
        </a:p>
      </dsp:txBody>
      <dsp:txXfrm>
        <a:off x="2604706" y="2547446"/>
        <a:ext cx="1780356" cy="890178"/>
      </dsp:txXfrm>
    </dsp:sp>
    <dsp:sp modelId="{9DF7D4B4-F79C-844A-B77F-DD1D0FBF56DA}">
      <dsp:nvSpPr>
        <dsp:cNvPr id="0" name=""/>
        <dsp:cNvSpPr/>
      </dsp:nvSpPr>
      <dsp:spPr>
        <a:xfrm>
          <a:off x="2575401" y="3811499"/>
          <a:ext cx="1838965" cy="14245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Χωρίς ιστορικό </a:t>
          </a:r>
          <a:r>
            <a:rPr lang="en-US" sz="1600" kern="1200" dirty="0"/>
            <a:t>ICH, </a:t>
          </a:r>
          <a:r>
            <a:rPr lang="el-GR" sz="1600" kern="1200" dirty="0"/>
            <a:t>πρόσφατου ΑΕΕ</a:t>
          </a:r>
          <a:r>
            <a:rPr lang="en-US" sz="1600" kern="1200" dirty="0"/>
            <a:t>, </a:t>
          </a:r>
          <a:r>
            <a:rPr lang="el-GR" sz="1600" kern="1200" dirty="0"/>
            <a:t>ΚΕΚ</a:t>
          </a:r>
          <a:r>
            <a:rPr lang="en-US" sz="1600" kern="1200" dirty="0"/>
            <a:t>, </a:t>
          </a:r>
          <a:r>
            <a:rPr lang="el-GR" sz="1600" kern="1200" dirty="0"/>
            <a:t>ΝΡΧ χ/ο ή αιμορραγική διάθεση και ΑΠ</a:t>
          </a:r>
          <a:r>
            <a:rPr lang="en-US" sz="1600" kern="1200" dirty="0"/>
            <a:t>&lt;185/110</a:t>
          </a:r>
        </a:p>
      </dsp:txBody>
      <dsp:txXfrm>
        <a:off x="2575401" y="3811499"/>
        <a:ext cx="1838965" cy="1424578"/>
      </dsp:txXfrm>
    </dsp:sp>
    <dsp:sp modelId="{7D321B1E-DEEA-D543-87D6-B37E384DA67F}">
      <dsp:nvSpPr>
        <dsp:cNvPr id="0" name=""/>
        <dsp:cNvSpPr/>
      </dsp:nvSpPr>
      <dsp:spPr>
        <a:xfrm>
          <a:off x="3670178" y="5380616"/>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IV TPA</a:t>
          </a:r>
        </a:p>
      </dsp:txBody>
      <dsp:txXfrm>
        <a:off x="3670178" y="5380616"/>
        <a:ext cx="1780356" cy="890178"/>
      </dsp:txXfrm>
    </dsp:sp>
    <dsp:sp modelId="{57E8C593-F025-A641-B4A3-AF6477DE5C62}">
      <dsp:nvSpPr>
        <dsp:cNvPr id="0" name=""/>
        <dsp:cNvSpPr/>
      </dsp:nvSpPr>
      <dsp:spPr>
        <a:xfrm>
          <a:off x="4758937" y="2547446"/>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Εντός</a:t>
          </a:r>
          <a:r>
            <a:rPr lang="en-US" sz="1600" kern="1200" dirty="0"/>
            <a:t> 6 </a:t>
          </a:r>
          <a:r>
            <a:rPr lang="el-GR" sz="1600" kern="1200" dirty="0"/>
            <a:t>ωρών</a:t>
          </a:r>
          <a:endParaRPr lang="en-US" sz="1600" kern="1200" dirty="0"/>
        </a:p>
      </dsp:txBody>
      <dsp:txXfrm>
        <a:off x="4758937" y="2547446"/>
        <a:ext cx="1780356" cy="890178"/>
      </dsp:txXfrm>
    </dsp:sp>
    <dsp:sp modelId="{79B338AA-1FBA-2445-B32E-CE05469F6555}">
      <dsp:nvSpPr>
        <dsp:cNvPr id="0" name=""/>
        <dsp:cNvSpPr/>
      </dsp:nvSpPr>
      <dsp:spPr>
        <a:xfrm>
          <a:off x="5204026" y="3811499"/>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Παραπομπή για </a:t>
          </a:r>
          <a:r>
            <a:rPr lang="el-GR" sz="1600" kern="1200" dirty="0" err="1"/>
            <a:t>ενδαρτηριακή</a:t>
          </a:r>
          <a:r>
            <a:rPr lang="el-GR" sz="1600" kern="1200" dirty="0"/>
            <a:t> προσέγγιση</a:t>
          </a:r>
          <a:endParaRPr lang="en-US" sz="1600" kern="1200" dirty="0"/>
        </a:p>
      </dsp:txBody>
      <dsp:txXfrm>
        <a:off x="5204026" y="3811499"/>
        <a:ext cx="1780356" cy="890178"/>
      </dsp:txXfrm>
    </dsp:sp>
    <dsp:sp modelId="{A7E7B6C7-29EA-2649-B89D-0815328A287E}">
      <dsp:nvSpPr>
        <dsp:cNvPr id="0" name=""/>
        <dsp:cNvSpPr/>
      </dsp:nvSpPr>
      <dsp:spPr>
        <a:xfrm>
          <a:off x="6913168" y="2547446"/>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Εκτός θεραπευτικού παραθύρου &gt;24 ώρες</a:t>
          </a:r>
          <a:endParaRPr lang="en-US" sz="1600" kern="1200" dirty="0"/>
        </a:p>
      </dsp:txBody>
      <dsp:txXfrm>
        <a:off x="6913168" y="2547446"/>
        <a:ext cx="1780356" cy="890178"/>
      </dsp:txXfrm>
    </dsp:sp>
    <dsp:sp modelId="{2011B55D-17C9-BA4D-A524-019AB9A9E442}">
      <dsp:nvSpPr>
        <dsp:cNvPr id="0" name=""/>
        <dsp:cNvSpPr/>
      </dsp:nvSpPr>
      <dsp:spPr>
        <a:xfrm>
          <a:off x="7358257" y="3811499"/>
          <a:ext cx="1780356" cy="890178"/>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Δευτερογενής πρόληψη</a:t>
          </a:r>
          <a:endParaRPr lang="en-US" sz="1600" kern="1200" dirty="0"/>
        </a:p>
      </dsp:txBody>
      <dsp:txXfrm>
        <a:off x="7358257" y="3811499"/>
        <a:ext cx="1780356" cy="890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C5B99-BD99-F44B-9EF5-233CA87FA4B1}">
      <dsp:nvSpPr>
        <dsp:cNvPr id="0" name=""/>
        <dsp:cNvSpPr/>
      </dsp:nvSpPr>
      <dsp:spPr>
        <a:xfrm>
          <a:off x="5288210" y="3631173"/>
          <a:ext cx="91440" cy="426565"/>
        </a:xfrm>
        <a:custGeom>
          <a:avLst/>
          <a:gdLst/>
          <a:ahLst/>
          <a:cxnLst/>
          <a:rect l="0" t="0" r="0" b="0"/>
          <a:pathLst>
            <a:path>
              <a:moveTo>
                <a:pt x="45720" y="0"/>
              </a:moveTo>
              <a:lnTo>
                <a:pt x="45720" y="42656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0E010-532E-3345-81E6-05C54A2510AF}">
      <dsp:nvSpPr>
        <dsp:cNvPr id="0" name=""/>
        <dsp:cNvSpPr/>
      </dsp:nvSpPr>
      <dsp:spPr>
        <a:xfrm>
          <a:off x="4067167" y="2290892"/>
          <a:ext cx="1266762" cy="408925"/>
        </a:xfrm>
        <a:custGeom>
          <a:avLst/>
          <a:gdLst/>
          <a:ahLst/>
          <a:cxnLst/>
          <a:rect l="0" t="0" r="0" b="0"/>
          <a:pathLst>
            <a:path>
              <a:moveTo>
                <a:pt x="0" y="0"/>
              </a:moveTo>
              <a:lnTo>
                <a:pt x="0" y="273052"/>
              </a:lnTo>
              <a:lnTo>
                <a:pt x="1266762" y="273052"/>
              </a:lnTo>
              <a:lnTo>
                <a:pt x="1266762" y="40892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A4357-2408-0A41-8324-533BE882E3B2}">
      <dsp:nvSpPr>
        <dsp:cNvPr id="0" name=""/>
        <dsp:cNvSpPr/>
      </dsp:nvSpPr>
      <dsp:spPr>
        <a:xfrm>
          <a:off x="3125130" y="5006734"/>
          <a:ext cx="91440" cy="426561"/>
        </a:xfrm>
        <a:custGeom>
          <a:avLst/>
          <a:gdLst/>
          <a:ahLst/>
          <a:cxnLst/>
          <a:rect l="0" t="0" r="0" b="0"/>
          <a:pathLst>
            <a:path>
              <a:moveTo>
                <a:pt x="45720" y="0"/>
              </a:moveTo>
              <a:lnTo>
                <a:pt x="45720" y="426561"/>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B37D1-9B76-4341-8214-C89D2B01A4CF}">
      <dsp:nvSpPr>
        <dsp:cNvPr id="0" name=""/>
        <dsp:cNvSpPr/>
      </dsp:nvSpPr>
      <dsp:spPr>
        <a:xfrm>
          <a:off x="3125130" y="3648813"/>
          <a:ext cx="91440" cy="426565"/>
        </a:xfrm>
        <a:custGeom>
          <a:avLst/>
          <a:gdLst/>
          <a:ahLst/>
          <a:cxnLst/>
          <a:rect l="0" t="0" r="0" b="0"/>
          <a:pathLst>
            <a:path>
              <a:moveTo>
                <a:pt x="45720" y="0"/>
              </a:moveTo>
              <a:lnTo>
                <a:pt x="45720" y="42656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C9E79-520F-1742-BFC7-598A5ECF5BB3}">
      <dsp:nvSpPr>
        <dsp:cNvPr id="0" name=""/>
        <dsp:cNvSpPr/>
      </dsp:nvSpPr>
      <dsp:spPr>
        <a:xfrm>
          <a:off x="3170850" y="2290892"/>
          <a:ext cx="896317" cy="426565"/>
        </a:xfrm>
        <a:custGeom>
          <a:avLst/>
          <a:gdLst/>
          <a:ahLst/>
          <a:cxnLst/>
          <a:rect l="0" t="0" r="0" b="0"/>
          <a:pathLst>
            <a:path>
              <a:moveTo>
                <a:pt x="896317" y="0"/>
              </a:moveTo>
              <a:lnTo>
                <a:pt x="896317" y="290692"/>
              </a:lnTo>
              <a:lnTo>
                <a:pt x="0" y="290692"/>
              </a:lnTo>
              <a:lnTo>
                <a:pt x="0" y="42656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D4AAE-A9DA-6C4B-9612-6F9D96C81D24}">
      <dsp:nvSpPr>
        <dsp:cNvPr id="0" name=""/>
        <dsp:cNvSpPr/>
      </dsp:nvSpPr>
      <dsp:spPr>
        <a:xfrm>
          <a:off x="4067167" y="932161"/>
          <a:ext cx="423348" cy="427375"/>
        </a:xfrm>
        <a:custGeom>
          <a:avLst/>
          <a:gdLst/>
          <a:ahLst/>
          <a:cxnLst/>
          <a:rect l="0" t="0" r="0" b="0"/>
          <a:pathLst>
            <a:path>
              <a:moveTo>
                <a:pt x="423348" y="0"/>
              </a:moveTo>
              <a:lnTo>
                <a:pt x="423348" y="291502"/>
              </a:lnTo>
              <a:lnTo>
                <a:pt x="0" y="291502"/>
              </a:lnTo>
              <a:lnTo>
                <a:pt x="0" y="42737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2DF76-1CC9-F947-91DE-B6F6FE54D69C}">
      <dsp:nvSpPr>
        <dsp:cNvPr id="0" name=""/>
        <dsp:cNvSpPr/>
      </dsp:nvSpPr>
      <dsp:spPr>
        <a:xfrm>
          <a:off x="3757166" y="806"/>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E8B8C-4847-EC43-B46E-DDB9655BDC35}">
      <dsp:nvSpPr>
        <dsp:cNvPr id="0" name=""/>
        <dsp:cNvSpPr/>
      </dsp:nvSpPr>
      <dsp:spPr>
        <a:xfrm>
          <a:off x="3920132" y="155624"/>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ΑΠ στο ΑΕΕ</a:t>
          </a:r>
          <a:endParaRPr lang="en-US" sz="1400" kern="1200" dirty="0"/>
        </a:p>
      </dsp:txBody>
      <dsp:txXfrm>
        <a:off x="3947410" y="182902"/>
        <a:ext cx="1412145" cy="876799"/>
      </dsp:txXfrm>
    </dsp:sp>
    <dsp:sp modelId="{0838B8A3-340F-034F-83F1-6A52AD888C7E}">
      <dsp:nvSpPr>
        <dsp:cNvPr id="0" name=""/>
        <dsp:cNvSpPr/>
      </dsp:nvSpPr>
      <dsp:spPr>
        <a:xfrm>
          <a:off x="3333817" y="1359537"/>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E51AC-8332-454A-AE48-1536CB5CA6F6}">
      <dsp:nvSpPr>
        <dsp:cNvPr id="0" name=""/>
        <dsp:cNvSpPr/>
      </dsp:nvSpPr>
      <dsp:spPr>
        <a:xfrm>
          <a:off x="3496784" y="1514356"/>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Ισχαιμικό ΑΕΕ</a:t>
          </a:r>
          <a:endParaRPr lang="en-US" sz="1400" kern="1200" dirty="0"/>
        </a:p>
      </dsp:txBody>
      <dsp:txXfrm>
        <a:off x="3524062" y="1541634"/>
        <a:ext cx="1412145" cy="876799"/>
      </dsp:txXfrm>
    </dsp:sp>
    <dsp:sp modelId="{8530BCE2-BF28-F04E-8209-73CCE41720B0}">
      <dsp:nvSpPr>
        <dsp:cNvPr id="0" name=""/>
        <dsp:cNvSpPr/>
      </dsp:nvSpPr>
      <dsp:spPr>
        <a:xfrm>
          <a:off x="2437500" y="2717458"/>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86D4D-0DC2-144A-BF81-F48BF7B618FD}">
      <dsp:nvSpPr>
        <dsp:cNvPr id="0" name=""/>
        <dsp:cNvSpPr/>
      </dsp:nvSpPr>
      <dsp:spPr>
        <a:xfrm>
          <a:off x="2600466" y="2872276"/>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TPA</a:t>
          </a:r>
        </a:p>
      </dsp:txBody>
      <dsp:txXfrm>
        <a:off x="2627744" y="2899554"/>
        <a:ext cx="1412145" cy="876799"/>
      </dsp:txXfrm>
    </dsp:sp>
    <dsp:sp modelId="{4055789B-48C7-2E46-80D6-3A3E3A07353B}">
      <dsp:nvSpPr>
        <dsp:cNvPr id="0" name=""/>
        <dsp:cNvSpPr/>
      </dsp:nvSpPr>
      <dsp:spPr>
        <a:xfrm>
          <a:off x="2437500" y="4075379"/>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72ED0-2AD2-2844-98BC-C8252C806534}">
      <dsp:nvSpPr>
        <dsp:cNvPr id="0" name=""/>
        <dsp:cNvSpPr/>
      </dsp:nvSpPr>
      <dsp:spPr>
        <a:xfrm>
          <a:off x="2600466" y="4230197"/>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ΑΠ</a:t>
          </a:r>
          <a:r>
            <a:rPr lang="en-US" sz="1400" kern="1200" dirty="0"/>
            <a:t>&lt;185/110 </a:t>
          </a:r>
          <a:r>
            <a:rPr lang="el-GR" sz="1400" kern="1200" dirty="0"/>
            <a:t>πριν τη χορήγηση</a:t>
          </a:r>
          <a:endParaRPr lang="en-US" sz="1400" kern="1200" dirty="0"/>
        </a:p>
      </dsp:txBody>
      <dsp:txXfrm>
        <a:off x="2627744" y="4257475"/>
        <a:ext cx="1412145" cy="876799"/>
      </dsp:txXfrm>
    </dsp:sp>
    <dsp:sp modelId="{A263FF8B-D69D-8C4F-8EBB-A0C3EAF975E1}">
      <dsp:nvSpPr>
        <dsp:cNvPr id="0" name=""/>
        <dsp:cNvSpPr/>
      </dsp:nvSpPr>
      <dsp:spPr>
        <a:xfrm>
          <a:off x="2437500" y="5433296"/>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730C9-E977-0848-8BA0-F030A9323FC0}">
      <dsp:nvSpPr>
        <dsp:cNvPr id="0" name=""/>
        <dsp:cNvSpPr/>
      </dsp:nvSpPr>
      <dsp:spPr>
        <a:xfrm>
          <a:off x="2600466" y="5588114"/>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ΑΠ</a:t>
          </a:r>
          <a:r>
            <a:rPr lang="en-US" sz="1400" kern="1200" dirty="0"/>
            <a:t>&lt;180/105 </a:t>
          </a:r>
          <a:r>
            <a:rPr lang="el-GR" sz="1400" kern="1200" dirty="0"/>
            <a:t>για τις επόμενες 24 ώρες</a:t>
          </a:r>
          <a:endParaRPr lang="en-US" sz="1400" kern="1200" dirty="0"/>
        </a:p>
      </dsp:txBody>
      <dsp:txXfrm>
        <a:off x="2627744" y="5615392"/>
        <a:ext cx="1412145" cy="876799"/>
      </dsp:txXfrm>
    </dsp:sp>
    <dsp:sp modelId="{8D09B163-FD8C-474F-B320-6780C8232798}">
      <dsp:nvSpPr>
        <dsp:cNvPr id="0" name=""/>
        <dsp:cNvSpPr/>
      </dsp:nvSpPr>
      <dsp:spPr>
        <a:xfrm>
          <a:off x="4600579" y="2699818"/>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64DA5-E760-8C4A-92AB-A3E527477CB7}">
      <dsp:nvSpPr>
        <dsp:cNvPr id="0" name=""/>
        <dsp:cNvSpPr/>
      </dsp:nvSpPr>
      <dsp:spPr>
        <a:xfrm>
          <a:off x="4763546" y="2854637"/>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Χωρίς</a:t>
          </a:r>
          <a:r>
            <a:rPr lang="en-US" sz="1400" kern="1200" dirty="0"/>
            <a:t> TPA </a:t>
          </a:r>
        </a:p>
      </dsp:txBody>
      <dsp:txXfrm>
        <a:off x="4790824" y="2881915"/>
        <a:ext cx="1412145" cy="876799"/>
      </dsp:txXfrm>
    </dsp:sp>
    <dsp:sp modelId="{EA64A525-5AE3-CA4D-9F35-1DCF3D83785A}">
      <dsp:nvSpPr>
        <dsp:cNvPr id="0" name=""/>
        <dsp:cNvSpPr/>
      </dsp:nvSpPr>
      <dsp:spPr>
        <a:xfrm>
          <a:off x="4600579" y="4057739"/>
          <a:ext cx="1466701" cy="9313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6AFB1-8632-724E-91CC-40E1509C0E3A}">
      <dsp:nvSpPr>
        <dsp:cNvPr id="0" name=""/>
        <dsp:cNvSpPr/>
      </dsp:nvSpPr>
      <dsp:spPr>
        <a:xfrm>
          <a:off x="4763546" y="4212557"/>
          <a:ext cx="1466701" cy="9313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Επιτρέπεται ΑΠ έως </a:t>
          </a:r>
          <a:r>
            <a:rPr lang="en-US" sz="1400" kern="1200" dirty="0"/>
            <a:t>220/120</a:t>
          </a:r>
        </a:p>
      </dsp:txBody>
      <dsp:txXfrm>
        <a:off x="4790824" y="4239835"/>
        <a:ext cx="1412145" cy="8767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58509-E91C-B748-81F7-2E4E1293A99F}" type="datetimeFigureOut">
              <a:rPr lang="en-US" smtClean="0"/>
              <a:pPr/>
              <a:t>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FEBB-122C-1449-BD4E-45E06AC22DD2}" type="slidenum">
              <a:rPr lang="en-US" smtClean="0"/>
              <a:pPr/>
              <a:t>‹#›</a:t>
            </a:fld>
            <a:endParaRPr lang="en-US"/>
          </a:p>
        </p:txBody>
      </p:sp>
    </p:spTree>
    <p:extLst>
      <p:ext uri="{BB962C8B-B14F-4D97-AF65-F5344CB8AC3E}">
        <p14:creationId xmlns:p14="http://schemas.microsoft.com/office/powerpoint/2010/main" xmlns="" val="3025514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download an app</a:t>
            </a:r>
            <a:r>
              <a:rPr lang="en-US" baseline="0" dirty="0"/>
              <a:t> on the phone </a:t>
            </a:r>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5</a:t>
            </a:fld>
            <a:endParaRPr lang="en-US"/>
          </a:p>
        </p:txBody>
      </p:sp>
    </p:spTree>
    <p:extLst>
      <p:ext uri="{BB962C8B-B14F-4D97-AF65-F5344CB8AC3E}">
        <p14:creationId xmlns:p14="http://schemas.microsoft.com/office/powerpoint/2010/main" xmlns="" val="141610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21</a:t>
            </a:fld>
            <a:endParaRPr lang="en-US"/>
          </a:p>
        </p:txBody>
      </p:sp>
    </p:spTree>
    <p:extLst>
      <p:ext uri="{BB962C8B-B14F-4D97-AF65-F5344CB8AC3E}">
        <p14:creationId xmlns:p14="http://schemas.microsoft.com/office/powerpoint/2010/main" xmlns="" val="37286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baseline="0" dirty="0"/>
              <a:t>Aspirin</a:t>
            </a:r>
          </a:p>
          <a:p>
            <a:pPr marL="0" indent="0">
              <a:buNone/>
            </a:pPr>
            <a:r>
              <a:rPr lang="en-US" dirty="0"/>
              <a:t>In patients with acute ischemic stroke who are ineligible for recombinant tissue plasminogen activator therapy, aspirin should be administered within 48 hours of the stroke to reduce the risk of recurrent ischemic stroke.</a:t>
            </a:r>
          </a:p>
          <a:p>
            <a:pPr marL="0" indent="0">
              <a:buNone/>
            </a:pPr>
            <a:r>
              <a:rPr lang="en-US" dirty="0"/>
              <a:t>Anticoagulation with warfarin or a newer anticoagulant, such as </a:t>
            </a:r>
            <a:r>
              <a:rPr lang="en-US" dirty="0" err="1"/>
              <a:t>dabigatran</a:t>
            </a:r>
            <a:r>
              <a:rPr lang="en-US" dirty="0"/>
              <a:t>, is required to manage this patient's long-term risk of </a:t>
            </a:r>
            <a:r>
              <a:rPr lang="en-US" dirty="0" err="1"/>
              <a:t>cardioembolic</a:t>
            </a:r>
            <a:r>
              <a:rPr lang="en-US" dirty="0"/>
              <a:t> stroke. Some experts will initiate warfarin within 24 hours of stroke onset in medically stable patients with a small infarction, but withholding anticoagulation for 4 days to 2 weeks is typically recommended for patients with moderate to large infarctions. Until that time, patients are managed with aspirin.</a:t>
            </a:r>
          </a:p>
          <a:p>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22</a:t>
            </a:fld>
            <a:endParaRPr lang="en-US"/>
          </a:p>
        </p:txBody>
      </p:sp>
    </p:spTree>
    <p:extLst>
      <p:ext uri="{BB962C8B-B14F-4D97-AF65-F5344CB8AC3E}">
        <p14:creationId xmlns:p14="http://schemas.microsoft.com/office/powerpoint/2010/main" xmlns="" val="37286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71BFEBB-122C-1449-BD4E-45E06AC22DD2}" type="slidenum">
              <a:rPr lang="en-US" smtClean="0"/>
              <a:pPr/>
              <a:t>6</a:t>
            </a:fld>
            <a:endParaRPr lang="en-US"/>
          </a:p>
        </p:txBody>
      </p:sp>
    </p:spTree>
    <p:extLst>
      <p:ext uri="{BB962C8B-B14F-4D97-AF65-F5344CB8AC3E}">
        <p14:creationId xmlns:p14="http://schemas.microsoft.com/office/powerpoint/2010/main" xmlns="" val="177791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 </a:t>
            </a:r>
            <a:r>
              <a:rPr lang="en-US" dirty="0" err="1"/>
              <a:t>Noncontrast</a:t>
            </a:r>
            <a:r>
              <a:rPr lang="en-US" dirty="0"/>
              <a:t>:</a:t>
            </a:r>
            <a:r>
              <a:rPr lang="en-US" baseline="0" dirty="0"/>
              <a:t> within six hours of stroke onset, the prevalence of early CT signs of brain infarction was 61 percent</a:t>
            </a:r>
          </a:p>
          <a:p>
            <a:r>
              <a:rPr lang="en-US" dirty="0"/>
              <a:t>CTA: </a:t>
            </a:r>
            <a:r>
              <a:rPr lang="el-GR" dirty="0"/>
              <a:t>Για απεικόνιση απόφραξης ή στένωσης </a:t>
            </a:r>
            <a:r>
              <a:rPr lang="el-GR" dirty="0" err="1"/>
              <a:t>ενδοκράνιων</a:t>
            </a:r>
            <a:r>
              <a:rPr lang="el-GR" dirty="0"/>
              <a:t> μεγάλων αγγείων, ευαισθησία</a:t>
            </a:r>
            <a:r>
              <a:rPr lang="en-US" dirty="0"/>
              <a:t> 92 </a:t>
            </a:r>
            <a:r>
              <a:rPr lang="el-GR" dirty="0"/>
              <a:t>έως</a:t>
            </a:r>
            <a:r>
              <a:rPr lang="en-US" dirty="0"/>
              <a:t> 100 </a:t>
            </a:r>
            <a:r>
              <a:rPr lang="el-GR" dirty="0"/>
              <a:t>%</a:t>
            </a:r>
            <a:r>
              <a:rPr lang="en-US" dirty="0"/>
              <a:t> </a:t>
            </a:r>
            <a:r>
              <a:rPr lang="el-GR" dirty="0"/>
              <a:t>και ειδικότητα</a:t>
            </a:r>
            <a:r>
              <a:rPr lang="en-US" dirty="0"/>
              <a:t> 82 </a:t>
            </a:r>
            <a:r>
              <a:rPr lang="el-GR" dirty="0"/>
              <a:t>έως</a:t>
            </a:r>
            <a:r>
              <a:rPr lang="en-US" dirty="0"/>
              <a:t> 100</a:t>
            </a:r>
            <a:r>
              <a:rPr lang="el-GR" dirty="0"/>
              <a:t>% συγκρινόμενη. </a:t>
            </a:r>
            <a:r>
              <a:rPr lang="el-GR" b="1" dirty="0"/>
              <a:t>Η</a:t>
            </a:r>
            <a:r>
              <a:rPr lang="el-GR" dirty="0"/>
              <a:t> </a:t>
            </a:r>
            <a:r>
              <a:rPr lang="en-US" b="1" dirty="0"/>
              <a:t>CTA </a:t>
            </a:r>
            <a:r>
              <a:rPr lang="el-GR" b="1" dirty="0"/>
              <a:t>αποτελεί την εξέταση εκλογής σε πολλά κέντρα προκειμένου να γίνει </a:t>
            </a:r>
            <a:r>
              <a:rPr lang="en-US" b="1" dirty="0"/>
              <a:t>triage </a:t>
            </a:r>
            <a:r>
              <a:rPr lang="el-GR" b="1" dirty="0"/>
              <a:t>μεταξύ ασθενών υποψήφιων για ενδοφλέβια </a:t>
            </a:r>
            <a:r>
              <a:rPr lang="el-GR" b="1" dirty="0" err="1"/>
              <a:t>θρομβόλυση</a:t>
            </a:r>
            <a:r>
              <a:rPr lang="el-GR" b="1" dirty="0"/>
              <a:t>, μηχανική </a:t>
            </a:r>
            <a:r>
              <a:rPr lang="el-GR" b="1" dirty="0" err="1"/>
              <a:t>θρομβεκτομή</a:t>
            </a:r>
            <a:r>
              <a:rPr lang="el-GR" b="1" dirty="0"/>
              <a:t> και </a:t>
            </a:r>
            <a:r>
              <a:rPr lang="el-GR" b="1" dirty="0" err="1"/>
              <a:t>ενδαρτηριακή</a:t>
            </a:r>
            <a:r>
              <a:rPr lang="el-GR" b="1" dirty="0"/>
              <a:t> </a:t>
            </a:r>
            <a:r>
              <a:rPr lang="el-GR" b="1" dirty="0" err="1"/>
              <a:t>θρομβόλυση</a:t>
            </a:r>
            <a:r>
              <a:rPr lang="el-GR" b="1" dirty="0"/>
              <a:t>.  </a:t>
            </a:r>
          </a:p>
          <a:p>
            <a:r>
              <a:rPr lang="en-US" dirty="0"/>
              <a:t>CTP: CTP requires repeatedly scanning the same portion of the brain parenchyma over the time required for the bolus to pass through the vasculature.</a:t>
            </a:r>
          </a:p>
          <a:p>
            <a:endParaRPr lang="en-US" dirty="0"/>
          </a:p>
          <a:p>
            <a:r>
              <a:rPr lang="en-US" dirty="0"/>
              <a:t>multimodal evaluation that includes CTA and CTP may permit assessment of the site of vascular occlusion, infarct core, salvageable brain tissue and degree of collateral circulation</a:t>
            </a:r>
          </a:p>
        </p:txBody>
      </p:sp>
      <p:sp>
        <p:nvSpPr>
          <p:cNvPr id="4" name="Slide Number Placeholder 3"/>
          <p:cNvSpPr>
            <a:spLocks noGrp="1"/>
          </p:cNvSpPr>
          <p:nvPr>
            <p:ph type="sldNum" sz="quarter" idx="10"/>
          </p:nvPr>
        </p:nvSpPr>
        <p:spPr/>
        <p:txBody>
          <a:bodyPr/>
          <a:lstStyle/>
          <a:p>
            <a:fld id="{C71BFEBB-122C-1449-BD4E-45E06AC22DD2}" type="slidenum">
              <a:rPr lang="en-US" smtClean="0"/>
              <a:pPr/>
              <a:t>8</a:t>
            </a:fld>
            <a:endParaRPr lang="en-US"/>
          </a:p>
        </p:txBody>
      </p:sp>
    </p:spTree>
    <p:extLst>
      <p:ext uri="{BB962C8B-B14F-4D97-AF65-F5344CB8AC3E}">
        <p14:creationId xmlns:p14="http://schemas.microsoft.com/office/powerpoint/2010/main" xmlns="" val="416686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RISKS</a:t>
            </a:r>
            <a:r>
              <a:rPr lang="en-US" baseline="0" dirty="0"/>
              <a:t> VS BENEFITS of TPA: </a:t>
            </a:r>
            <a:br>
              <a:rPr lang="en-US" baseline="0" dirty="0"/>
            </a:br>
            <a:r>
              <a:rPr lang="en-US" dirty="0"/>
              <a:t>Benefits include an absolute increase in the odds of an outcome with neurologic improvements at 90 days of 11 to 13 percentage points.</a:t>
            </a:r>
          </a:p>
          <a:p>
            <a:r>
              <a:rPr lang="en-US" dirty="0"/>
              <a:t>Risk for </a:t>
            </a:r>
            <a:r>
              <a:rPr lang="en-US" dirty="0" err="1"/>
              <a:t>intracerebral</a:t>
            </a:r>
            <a:r>
              <a:rPr lang="en-US" dirty="0"/>
              <a:t> hemorrhage possibly causing neurologic worsening or death is 6%.</a:t>
            </a:r>
          </a:p>
          <a:p>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9</a:t>
            </a:fld>
            <a:endParaRPr lang="en-US"/>
          </a:p>
        </p:txBody>
      </p:sp>
    </p:spTree>
    <p:extLst>
      <p:ext uri="{BB962C8B-B14F-4D97-AF65-F5344CB8AC3E}">
        <p14:creationId xmlns:p14="http://schemas.microsoft.com/office/powerpoint/2010/main" xmlns="" val="92744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Perfusion pressure distal to the obstructed vessel is low, blood flow relies on systemic blood pressure.</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*BP</a:t>
            </a:r>
            <a:r>
              <a:rPr lang="en-US" baseline="0" dirty="0"/>
              <a:t> should not be treated acutely in non-thrombolytic therapies unless </a:t>
            </a:r>
            <a:r>
              <a:rPr lang="en-US" dirty="0"/>
              <a:t>the patient has active ischemic coronary disease, heart failure, aortic dissection, hypertensive encephalopathy, acute renal failure, or pre-</a:t>
            </a:r>
            <a:r>
              <a:rPr lang="en-US" dirty="0" err="1"/>
              <a:t>eclampsia</a:t>
            </a:r>
            <a:r>
              <a:rPr lang="en-US" dirty="0"/>
              <a:t>/</a:t>
            </a:r>
            <a:r>
              <a:rPr lang="en-US" dirty="0" err="1"/>
              <a:t>eclampsia</a:t>
            </a:r>
            <a:endParaRPr lang="en-US" dirty="0"/>
          </a:p>
          <a:p>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12</a:t>
            </a:fld>
            <a:endParaRPr lang="en-US"/>
          </a:p>
        </p:txBody>
      </p:sp>
    </p:spTree>
    <p:extLst>
      <p:ext uri="{BB962C8B-B14F-4D97-AF65-F5344CB8AC3E}">
        <p14:creationId xmlns:p14="http://schemas.microsoft.com/office/powerpoint/2010/main" xmlns="" val="166454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ACC/AHA/ASA recommend early (&lt;48h) initiation of aspirin.</a:t>
            </a:r>
            <a:r>
              <a:rPr lang="en-US" baseline="0" dirty="0"/>
              <a:t> </a:t>
            </a:r>
            <a:r>
              <a:rPr lang="en-US" dirty="0" err="1"/>
              <a:t>Clopidogrel</a:t>
            </a:r>
            <a:r>
              <a:rPr lang="en-US" dirty="0"/>
              <a:t> or </a:t>
            </a:r>
            <a:r>
              <a:rPr lang="en-US" dirty="0" err="1"/>
              <a:t>ticlopidine</a:t>
            </a:r>
            <a:r>
              <a:rPr lang="en-US" dirty="0"/>
              <a:t> are alternatives however effectiveness of these in acute stroke is not established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Aspirin</a:t>
            </a:r>
            <a:r>
              <a:rPr lang="en-US" baseline="0" dirty="0"/>
              <a:t> initiation in acute stroke </a:t>
            </a:r>
            <a:r>
              <a:rPr lang="en-US" dirty="0"/>
              <a:t>has shown benefit for the treatment of acute ischemic stroke or TIA and </a:t>
            </a:r>
            <a:r>
              <a:rPr lang="en-US" baseline="0" dirty="0"/>
              <a:t>is </a:t>
            </a:r>
            <a:r>
              <a:rPr lang="en-US" dirty="0"/>
              <a:t>supported by a meta-analysis from the Antithrombotic </a:t>
            </a:r>
            <a:r>
              <a:rPr lang="en-US" dirty="0" err="1"/>
              <a:t>Trialists</a:t>
            </a:r>
            <a:r>
              <a:rPr lang="en-US" dirty="0"/>
              <a:t> Collaboration (ATC) published in 2002</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For patients with TIA or ischemic stroke of atherosclerotic origin who are able to tolerate statins, high-intensity statin therapy should be started, independent of the baseline low-density lipoprotein cholesterol (LDL-C), to reduce the risk of stroke and cardiovascular events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Timing of oral anticoagulation for secondary prevention in patients with cardiogenic embolism is dependent on size of infarct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13</a:t>
            </a:fld>
            <a:endParaRPr lang="en-US"/>
          </a:p>
        </p:txBody>
      </p:sp>
    </p:spTree>
    <p:extLst>
      <p:ext uri="{BB962C8B-B14F-4D97-AF65-F5344CB8AC3E}">
        <p14:creationId xmlns:p14="http://schemas.microsoft.com/office/powerpoint/2010/main" xmlns="" val="324888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16</a:t>
            </a:fld>
            <a:endParaRPr lang="en-US"/>
          </a:p>
        </p:txBody>
      </p:sp>
    </p:spTree>
    <p:extLst>
      <p:ext uri="{BB962C8B-B14F-4D97-AF65-F5344CB8AC3E}">
        <p14:creationId xmlns:p14="http://schemas.microsoft.com/office/powerpoint/2010/main" xmlns="" val="14937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BFEBB-122C-1449-BD4E-45E06AC22DD2}" type="slidenum">
              <a:rPr lang="en-US" smtClean="0"/>
              <a:pPr/>
              <a:t>19</a:t>
            </a:fld>
            <a:endParaRPr lang="en-US"/>
          </a:p>
        </p:txBody>
      </p:sp>
    </p:spTree>
    <p:extLst>
      <p:ext uri="{BB962C8B-B14F-4D97-AF65-F5344CB8AC3E}">
        <p14:creationId xmlns:p14="http://schemas.microsoft.com/office/powerpoint/2010/main" xmlns="" val="290917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a:t>
            </a:r>
          </a:p>
          <a:p>
            <a:r>
              <a:rPr lang="en-US" dirty="0"/>
              <a:t>In patients with focal neurologic symptoms suggestive of an acute ischemic stroke, recombinant tissue plasminogen activator should be administered within 3 hours of symptom onset to patients who do not meet any of the exclusion criteria.</a:t>
            </a:r>
          </a:p>
        </p:txBody>
      </p:sp>
      <p:sp>
        <p:nvSpPr>
          <p:cNvPr id="4" name="Slide Number Placeholder 3"/>
          <p:cNvSpPr>
            <a:spLocks noGrp="1"/>
          </p:cNvSpPr>
          <p:nvPr>
            <p:ph type="sldNum" sz="quarter" idx="10"/>
          </p:nvPr>
        </p:nvSpPr>
        <p:spPr/>
        <p:txBody>
          <a:bodyPr/>
          <a:lstStyle/>
          <a:p>
            <a:fld id="{C71BFEBB-122C-1449-BD4E-45E06AC22DD2}" type="slidenum">
              <a:rPr lang="en-US" smtClean="0"/>
              <a:pPr/>
              <a:t>20</a:t>
            </a:fld>
            <a:endParaRPr lang="en-US"/>
          </a:p>
        </p:txBody>
      </p:sp>
    </p:spTree>
    <p:extLst>
      <p:ext uri="{BB962C8B-B14F-4D97-AF65-F5344CB8AC3E}">
        <p14:creationId xmlns:p14="http://schemas.microsoft.com/office/powerpoint/2010/main" xmlns="" val="290917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Sunday, January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xmlns="" id="{CCFAE517-2560-4710-A0EE-F70BF9E656E6}"/>
              </a:ext>
            </a:extLst>
          </p:cNvPr>
          <p:cNvPicPr>
            <a:picLocks noChangeAspect="1"/>
          </p:cNvPicPr>
          <p:nvPr userDrawn="1"/>
        </p:nvPicPr>
        <p:blipFill>
          <a:blip r:embed="rId2"/>
          <a:stretch>
            <a:fillRect/>
          </a:stretch>
        </p:blipFill>
        <p:spPr>
          <a:xfrm>
            <a:off x="334913" y="403732"/>
            <a:ext cx="8474174" cy="14692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Sunday, January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Sunday, January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Sunday, January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Sunday, January 27,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Sunday, January 27,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Sunday, January 27,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Sunday, January 27,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Sunday, January 27,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Sunday, January 27,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Sunday, January 27,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Sunday, January 27,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dcalc.com/nih-stroke-scale-score-nih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ore.la/resources/career-vitals/nihss-instruction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848600" cy="1927225"/>
          </a:xfrm>
        </p:spPr>
        <p:txBody>
          <a:bodyPr/>
          <a:lstStyle/>
          <a:p>
            <a:r>
              <a:rPr lang="el-GR" dirty="0"/>
              <a:t>ΑΝΤΙΜΕΤΩΠΙΣΗ ΟΞΕΩΣ ΙΣΧΑΙΜΙΚΟΥ ΑΕΕ</a:t>
            </a:r>
            <a:endParaRPr lang="en-US" dirty="0"/>
          </a:p>
        </p:txBody>
      </p:sp>
      <p:sp>
        <p:nvSpPr>
          <p:cNvPr id="3" name="Subtitle 2"/>
          <p:cNvSpPr>
            <a:spLocks noGrp="1"/>
          </p:cNvSpPr>
          <p:nvPr>
            <p:ph type="subTitle" idx="1"/>
          </p:nvPr>
        </p:nvSpPr>
        <p:spPr>
          <a:xfrm>
            <a:off x="685800" y="3711575"/>
            <a:ext cx="6400800" cy="1752600"/>
          </a:xfrm>
        </p:spPr>
        <p:txBody>
          <a:bodyPr/>
          <a:lstStyle/>
          <a:p>
            <a:r>
              <a:rPr lang="el-GR" dirty="0" err="1"/>
              <a:t>Επγος</a:t>
            </a:r>
            <a:r>
              <a:rPr lang="el-GR" dirty="0"/>
              <a:t> (ΥΙ) Ζησιμοπούλου Βάσω </a:t>
            </a:r>
          </a:p>
          <a:p>
            <a:r>
              <a:rPr lang="el-GR" dirty="0"/>
              <a:t>Επιμελήτρια Νευρολογικής Κλινικής 251 ΓΝΑ</a:t>
            </a:r>
          </a:p>
        </p:txBody>
      </p:sp>
    </p:spTree>
    <p:extLst>
      <p:ext uri="{BB962C8B-B14F-4D97-AF65-F5344CB8AC3E}">
        <p14:creationId xmlns:p14="http://schemas.microsoft.com/office/powerpoint/2010/main" xmlns="" val="63308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63A002-DF33-45FE-A18E-9DCA3616683D}"/>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3A6A33F4-D7D0-4FFF-9D9E-CB73E038BF18}"/>
              </a:ext>
            </a:extLst>
          </p:cNvPr>
          <p:cNvPicPr>
            <a:picLocks noGrp="1" noChangeAspect="1"/>
          </p:cNvPicPr>
          <p:nvPr>
            <p:ph idx="1"/>
          </p:nvPr>
        </p:nvPicPr>
        <p:blipFill rotWithShape="1">
          <a:blip r:embed="rId2"/>
          <a:srcRect l="759" r="2858"/>
          <a:stretch/>
        </p:blipFill>
        <p:spPr>
          <a:xfrm>
            <a:off x="0" y="622092"/>
            <a:ext cx="8949092" cy="3742876"/>
          </a:xfrm>
          <a:prstGeom prst="rect">
            <a:avLst/>
          </a:prstGeom>
        </p:spPr>
      </p:pic>
      <p:sp>
        <p:nvSpPr>
          <p:cNvPr id="5" name="TextBox 4">
            <a:extLst>
              <a:ext uri="{FF2B5EF4-FFF2-40B4-BE49-F238E27FC236}">
                <a16:creationId xmlns:a16="http://schemas.microsoft.com/office/drawing/2014/main" xmlns="" id="{FB7D877E-2FAF-4436-9425-5C47F5F19ACD}"/>
              </a:ext>
            </a:extLst>
          </p:cNvPr>
          <p:cNvSpPr txBox="1"/>
          <p:nvPr/>
        </p:nvSpPr>
        <p:spPr>
          <a:xfrm>
            <a:off x="457200" y="4385746"/>
            <a:ext cx="8491891" cy="1200329"/>
          </a:xfrm>
          <a:prstGeom prst="rect">
            <a:avLst/>
          </a:prstGeom>
          <a:noFill/>
        </p:spPr>
        <p:txBody>
          <a:bodyPr wrap="square" rtlCol="0">
            <a:spAutoFit/>
          </a:bodyPr>
          <a:lstStyle/>
          <a:p>
            <a:pPr algn="ctr"/>
            <a:r>
              <a:rPr lang="el-GR" sz="2400" dirty="0"/>
              <a:t>Ασθενείς που δεν μπορούν να δώσουν συγκατάθεση (αφασία, σύγχυση </a:t>
            </a:r>
            <a:r>
              <a:rPr lang="el-GR" sz="2400" dirty="0" err="1"/>
              <a:t>κτλ</a:t>
            </a:r>
            <a:r>
              <a:rPr lang="el-GR" sz="2400" dirty="0"/>
              <a:t>) και δεν υπάρχει συνοδός </a:t>
            </a:r>
          </a:p>
          <a:p>
            <a:pPr algn="ctr"/>
            <a:r>
              <a:rPr lang="el-GR" sz="2400" dirty="0"/>
              <a:t>ΘΑ ΠΡΕΠΕΙ ΝΑ ΛΑΜΒΑΝΟΥΝ ΘΕΡΑΠΕΙΑ</a:t>
            </a:r>
          </a:p>
        </p:txBody>
      </p:sp>
      <p:cxnSp>
        <p:nvCxnSpPr>
          <p:cNvPr id="7" name="Ευθεία γραμμή σύνδεσης 6">
            <a:extLst>
              <a:ext uri="{FF2B5EF4-FFF2-40B4-BE49-F238E27FC236}">
                <a16:creationId xmlns:a16="http://schemas.microsoft.com/office/drawing/2014/main" xmlns="" id="{F0A08B7F-2282-42AD-9C0D-64A39A7FFB4F}"/>
              </a:ext>
            </a:extLst>
          </p:cNvPr>
          <p:cNvCxnSpPr/>
          <p:nvPr/>
        </p:nvCxnSpPr>
        <p:spPr>
          <a:xfrm>
            <a:off x="3950898" y="3536833"/>
            <a:ext cx="224286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xmlns="" id="{50A2AAF8-09FE-4C7C-9654-111FE2B4175D}"/>
              </a:ext>
            </a:extLst>
          </p:cNvPr>
          <p:cNvCxnSpPr>
            <a:cxnSpLocks/>
          </p:cNvCxnSpPr>
          <p:nvPr/>
        </p:nvCxnSpPr>
        <p:spPr>
          <a:xfrm>
            <a:off x="212161" y="3722301"/>
            <a:ext cx="598160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Ευθεία γραμμή σύνδεσης 9">
            <a:extLst>
              <a:ext uri="{FF2B5EF4-FFF2-40B4-BE49-F238E27FC236}">
                <a16:creationId xmlns:a16="http://schemas.microsoft.com/office/drawing/2014/main" xmlns="" id="{835F72AA-4730-4EE3-A458-AE231190C79A}"/>
              </a:ext>
            </a:extLst>
          </p:cNvPr>
          <p:cNvCxnSpPr>
            <a:cxnSpLocks/>
          </p:cNvCxnSpPr>
          <p:nvPr/>
        </p:nvCxnSpPr>
        <p:spPr>
          <a:xfrm>
            <a:off x="192031" y="3909207"/>
            <a:ext cx="5415139"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12" name="Εικόνα 11">
            <a:extLst>
              <a:ext uri="{FF2B5EF4-FFF2-40B4-BE49-F238E27FC236}">
                <a16:creationId xmlns:a16="http://schemas.microsoft.com/office/drawing/2014/main" xmlns="" id="{7537D08B-4DFC-4768-8890-1AD244D5AD0C}"/>
              </a:ext>
            </a:extLst>
          </p:cNvPr>
          <p:cNvPicPr>
            <a:picLocks noChangeAspect="1"/>
          </p:cNvPicPr>
          <p:nvPr/>
        </p:nvPicPr>
        <p:blipFill rotWithShape="1">
          <a:blip r:embed="rId3"/>
          <a:srcRect l="22264" t="30284" r="7132" b="63609"/>
          <a:stretch/>
        </p:blipFill>
        <p:spPr>
          <a:xfrm>
            <a:off x="103518" y="86265"/>
            <a:ext cx="8949092" cy="435188"/>
          </a:xfrm>
          <a:prstGeom prst="rect">
            <a:avLst/>
          </a:prstGeom>
        </p:spPr>
      </p:pic>
    </p:spTree>
    <p:extLst>
      <p:ext uri="{BB962C8B-B14F-4D97-AF65-F5344CB8AC3E}">
        <p14:creationId xmlns:p14="http://schemas.microsoft.com/office/powerpoint/2010/main" xmlns="" val="279790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a:extLst>
              <a:ext uri="{FF2B5EF4-FFF2-40B4-BE49-F238E27FC236}">
                <a16:creationId xmlns:a16="http://schemas.microsoft.com/office/drawing/2014/main" xmlns="" id="{37C2DCB3-F1E4-4BD1-A549-33D4D0A2FED2}"/>
              </a:ext>
            </a:extLst>
          </p:cNvPr>
          <p:cNvPicPr>
            <a:picLocks noChangeAspect="1"/>
          </p:cNvPicPr>
          <p:nvPr/>
        </p:nvPicPr>
        <p:blipFill>
          <a:blip r:embed="rId2"/>
          <a:stretch>
            <a:fillRect/>
          </a:stretch>
        </p:blipFill>
        <p:spPr>
          <a:xfrm>
            <a:off x="11612" y="9336"/>
            <a:ext cx="9120776" cy="6840582"/>
          </a:xfrm>
          <a:prstGeom prst="rect">
            <a:avLst/>
          </a:prstGeom>
          <a:noFill/>
          <a:ln>
            <a:noFill/>
          </a:ln>
        </p:spPr>
      </p:pic>
      <p:sp>
        <p:nvSpPr>
          <p:cNvPr id="3" name="TextBox 2">
            <a:extLst>
              <a:ext uri="{FF2B5EF4-FFF2-40B4-BE49-F238E27FC236}">
                <a16:creationId xmlns:a16="http://schemas.microsoft.com/office/drawing/2014/main" xmlns="" id="{F73F416C-7D71-4301-9434-CDCFDE0C946A}"/>
              </a:ext>
            </a:extLst>
          </p:cNvPr>
          <p:cNvSpPr txBox="1"/>
          <p:nvPr/>
        </p:nvSpPr>
        <p:spPr>
          <a:xfrm>
            <a:off x="603849" y="2147329"/>
            <a:ext cx="4261450" cy="646331"/>
          </a:xfrm>
          <a:prstGeom prst="rect">
            <a:avLst/>
          </a:prstGeom>
          <a:solidFill>
            <a:schemeClr val="bg1"/>
          </a:solidFill>
        </p:spPr>
        <p:txBody>
          <a:bodyPr wrap="square" rtlCol="0">
            <a:spAutoFit/>
          </a:bodyPr>
          <a:lstStyle/>
          <a:p>
            <a:pPr algn="ctr"/>
            <a:r>
              <a:rPr lang="el-GR" dirty="0"/>
              <a:t>ΑΝΤΕΝΔΕΙΚΝΥΤΑΙ η αναμονή για πιθανή βελτίωση των συμπτωμάτων</a:t>
            </a:r>
          </a:p>
        </p:txBody>
      </p:sp>
      <p:sp>
        <p:nvSpPr>
          <p:cNvPr id="4" name="TextBox 3">
            <a:extLst>
              <a:ext uri="{FF2B5EF4-FFF2-40B4-BE49-F238E27FC236}">
                <a16:creationId xmlns:a16="http://schemas.microsoft.com/office/drawing/2014/main" xmlns="" id="{3AB53F0A-AD9F-4BBD-9D8A-133260639657}"/>
              </a:ext>
            </a:extLst>
          </p:cNvPr>
          <p:cNvSpPr txBox="1"/>
          <p:nvPr/>
        </p:nvSpPr>
        <p:spPr>
          <a:xfrm>
            <a:off x="603849" y="3602676"/>
            <a:ext cx="4261450" cy="923330"/>
          </a:xfrm>
          <a:prstGeom prst="rect">
            <a:avLst/>
          </a:prstGeom>
          <a:solidFill>
            <a:schemeClr val="bg1"/>
          </a:solidFill>
        </p:spPr>
        <p:txBody>
          <a:bodyPr wrap="square" rtlCol="0">
            <a:spAutoFit/>
          </a:bodyPr>
          <a:lstStyle/>
          <a:p>
            <a:pPr algn="ctr"/>
            <a:r>
              <a:rPr lang="el-GR" dirty="0"/>
              <a:t>ΔΕΝ ΣΥΣΤΗΝΕΤΑΙ η αναμονή αποτελεσμάτων πηκτικού μηχανισμού εάν δεν υπάρχει λόγος</a:t>
            </a:r>
          </a:p>
        </p:txBody>
      </p:sp>
      <p:sp>
        <p:nvSpPr>
          <p:cNvPr id="5" name="TextBox 4">
            <a:extLst>
              <a:ext uri="{FF2B5EF4-FFF2-40B4-BE49-F238E27FC236}">
                <a16:creationId xmlns:a16="http://schemas.microsoft.com/office/drawing/2014/main" xmlns="" id="{B0C6E48D-2BD0-4049-A749-A7E0B6945CB2}"/>
              </a:ext>
            </a:extLst>
          </p:cNvPr>
          <p:cNvSpPr txBox="1"/>
          <p:nvPr/>
        </p:nvSpPr>
        <p:spPr>
          <a:xfrm>
            <a:off x="603849" y="5238741"/>
            <a:ext cx="4261450" cy="923330"/>
          </a:xfrm>
          <a:prstGeom prst="rect">
            <a:avLst/>
          </a:prstGeom>
          <a:solidFill>
            <a:schemeClr val="bg1"/>
          </a:solidFill>
        </p:spPr>
        <p:txBody>
          <a:bodyPr wrap="square" rtlCol="0">
            <a:spAutoFit/>
          </a:bodyPr>
          <a:lstStyle/>
          <a:p>
            <a:pPr algn="ctr"/>
            <a:r>
              <a:rPr lang="el-GR" dirty="0"/>
              <a:t>ΥΠΕΝΘΥΜΙΖΕΤΑΙ ο προσδιορισμός σακχάρου αίματος προ χορήγησης </a:t>
            </a:r>
            <a:r>
              <a:rPr lang="el-GR" dirty="0" err="1"/>
              <a:t>θρομβόλυσης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Ρύθμιση ΑΠ στο ΑΕΕ</a:t>
            </a:r>
            <a:endParaRPr lang="en-US" dirty="0"/>
          </a:p>
        </p:txBody>
      </p:sp>
      <p:sp>
        <p:nvSpPr>
          <p:cNvPr id="3" name="Content Placeholder 2"/>
          <p:cNvSpPr>
            <a:spLocks noGrp="1"/>
          </p:cNvSpPr>
          <p:nvPr>
            <p:ph idx="1"/>
          </p:nvPr>
        </p:nvSpPr>
        <p:spPr/>
        <p:txBody>
          <a:bodyPr>
            <a:normAutofit/>
          </a:bodyPr>
          <a:lstStyle/>
          <a:p>
            <a:r>
              <a:rPr lang="el-GR" dirty="0" err="1"/>
              <a:t>Θρομβόλυση</a:t>
            </a:r>
            <a:endParaRPr lang="en-US" dirty="0"/>
          </a:p>
          <a:p>
            <a:pPr lvl="1"/>
            <a:r>
              <a:rPr lang="el-GR" dirty="0"/>
              <a:t>Πριν τη χορήγηση</a:t>
            </a:r>
            <a:r>
              <a:rPr lang="en-US" dirty="0"/>
              <a:t>: </a:t>
            </a:r>
            <a:r>
              <a:rPr lang="el-GR" dirty="0"/>
              <a:t>Συστήνεται</a:t>
            </a:r>
            <a:r>
              <a:rPr lang="en-US" dirty="0"/>
              <a:t> </a:t>
            </a:r>
            <a:r>
              <a:rPr lang="el-GR" b="1" dirty="0"/>
              <a:t>ΣΑΠ</a:t>
            </a:r>
            <a:r>
              <a:rPr lang="en-US" b="1" dirty="0"/>
              <a:t> ≤185 mmHg </a:t>
            </a:r>
            <a:r>
              <a:rPr lang="el-GR" b="1" dirty="0"/>
              <a:t>και</a:t>
            </a:r>
            <a:r>
              <a:rPr lang="en-US" b="1" dirty="0"/>
              <a:t> </a:t>
            </a:r>
            <a:r>
              <a:rPr lang="el-GR" b="1" dirty="0"/>
              <a:t>ΔΑΠ</a:t>
            </a:r>
            <a:r>
              <a:rPr lang="en-US" b="1" dirty="0"/>
              <a:t> ≤110 mmHg </a:t>
            </a:r>
          </a:p>
          <a:p>
            <a:pPr lvl="1"/>
            <a:r>
              <a:rPr lang="el-GR" dirty="0"/>
              <a:t>Μετά τη χορήγηση</a:t>
            </a:r>
            <a:r>
              <a:rPr lang="en-US" dirty="0"/>
              <a:t>: </a:t>
            </a:r>
            <a:r>
              <a:rPr lang="el-GR" dirty="0"/>
              <a:t>διατήρηση ΑΠ</a:t>
            </a:r>
            <a:r>
              <a:rPr lang="en-US" dirty="0"/>
              <a:t> &lt;180/105 mmHg </a:t>
            </a:r>
            <a:r>
              <a:rPr lang="el-GR" dirty="0"/>
              <a:t>για τουλάχιστον </a:t>
            </a:r>
            <a:r>
              <a:rPr lang="en-US" dirty="0"/>
              <a:t>24 </a:t>
            </a:r>
            <a:r>
              <a:rPr lang="el-GR" dirty="0"/>
              <a:t>ώρες μετά τη </a:t>
            </a:r>
            <a:r>
              <a:rPr lang="el-GR" dirty="0" err="1"/>
              <a:t>θρομβόλυση</a:t>
            </a:r>
            <a:endParaRPr lang="en-US" dirty="0"/>
          </a:p>
          <a:p>
            <a:pPr lvl="1"/>
            <a:endParaRPr lang="en-US" dirty="0"/>
          </a:p>
          <a:p>
            <a:r>
              <a:rPr lang="el-GR" dirty="0"/>
              <a:t>Χωρίς </a:t>
            </a:r>
            <a:r>
              <a:rPr lang="el-GR" dirty="0" err="1"/>
              <a:t>θρομβόλυση</a:t>
            </a:r>
            <a:endParaRPr lang="en-US" dirty="0"/>
          </a:p>
          <a:p>
            <a:pPr lvl="1"/>
            <a:r>
              <a:rPr lang="el-GR" dirty="0"/>
              <a:t>Δεν θα πρέπει να διορθώνεται η ΑΠ εκτός αν </a:t>
            </a:r>
            <a:r>
              <a:rPr lang="el-GR" b="1" dirty="0"/>
              <a:t>ΣΑΠ</a:t>
            </a:r>
            <a:r>
              <a:rPr lang="en-US" b="1" dirty="0"/>
              <a:t>&gt;220 mmHg </a:t>
            </a:r>
            <a:r>
              <a:rPr lang="el-GR" b="1" dirty="0"/>
              <a:t>ή</a:t>
            </a:r>
            <a:r>
              <a:rPr lang="en-US" b="1" dirty="0"/>
              <a:t> </a:t>
            </a:r>
            <a:r>
              <a:rPr lang="el-GR" b="1" dirty="0"/>
              <a:t>ΔΑΠ</a:t>
            </a:r>
            <a:r>
              <a:rPr lang="en-US" b="1" dirty="0"/>
              <a:t>&gt;120 mmHg </a:t>
            </a:r>
            <a:r>
              <a:rPr lang="en-US" dirty="0"/>
              <a:t> </a:t>
            </a:r>
            <a:r>
              <a:rPr lang="el-GR" dirty="0"/>
              <a:t>ή παρουσία άλλου παράγοντα </a:t>
            </a:r>
            <a:r>
              <a:rPr lang="en-US" dirty="0"/>
              <a:t>*</a:t>
            </a:r>
          </a:p>
          <a:p>
            <a:pPr lvl="1"/>
            <a:r>
              <a:rPr lang="el-GR" dirty="0"/>
              <a:t>Αν είναι απαραίτητη η μείωση της ΑΠ τότε συντηρητική μείωση περίπου </a:t>
            </a:r>
            <a:r>
              <a:rPr lang="en-US" dirty="0"/>
              <a:t>15% </a:t>
            </a:r>
            <a:r>
              <a:rPr lang="el-GR" dirty="0"/>
              <a:t>κατά το πρώτο </a:t>
            </a:r>
            <a:r>
              <a:rPr lang="en-US" dirty="0"/>
              <a:t>24</a:t>
            </a:r>
            <a:r>
              <a:rPr lang="el-GR" dirty="0" err="1"/>
              <a:t>ωρο</a:t>
            </a:r>
            <a:endParaRPr lang="en-US" dirty="0"/>
          </a:p>
        </p:txBody>
      </p:sp>
    </p:spTree>
    <p:extLst>
      <p:ext uri="{BB962C8B-B14F-4D97-AF65-F5344CB8AC3E}">
        <p14:creationId xmlns:p14="http://schemas.microsoft.com/office/powerpoint/2010/main" xmlns="" val="318036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Επιπλέον φαρμακευτική αγωγή</a:t>
            </a:r>
            <a:endParaRPr lang="en-US" dirty="0"/>
          </a:p>
        </p:txBody>
      </p:sp>
      <p:sp>
        <p:nvSpPr>
          <p:cNvPr id="3" name="Content Placeholder 2"/>
          <p:cNvSpPr>
            <a:spLocks noGrp="1"/>
          </p:cNvSpPr>
          <p:nvPr>
            <p:ph idx="1"/>
          </p:nvPr>
        </p:nvSpPr>
        <p:spPr/>
        <p:txBody>
          <a:bodyPr>
            <a:normAutofit/>
          </a:bodyPr>
          <a:lstStyle/>
          <a:p>
            <a:r>
              <a:rPr lang="el-GR" dirty="0" err="1"/>
              <a:t>Αντιαιμοπεταλιακή</a:t>
            </a:r>
            <a:r>
              <a:rPr lang="el-GR" dirty="0"/>
              <a:t> αγωγή</a:t>
            </a:r>
            <a:endParaRPr lang="en-US" dirty="0"/>
          </a:p>
          <a:p>
            <a:pPr lvl="1"/>
            <a:r>
              <a:rPr lang="en-US" dirty="0"/>
              <a:t>Aspirin 160 </a:t>
            </a:r>
            <a:r>
              <a:rPr lang="el-GR" dirty="0"/>
              <a:t>έως</a:t>
            </a:r>
            <a:r>
              <a:rPr lang="en-US" dirty="0"/>
              <a:t> 325 mg </a:t>
            </a:r>
            <a:r>
              <a:rPr lang="el-GR" dirty="0"/>
              <a:t>σε</a:t>
            </a:r>
            <a:r>
              <a:rPr lang="en-US" dirty="0"/>
              <a:t> 48 </a:t>
            </a:r>
            <a:r>
              <a:rPr lang="el-GR" dirty="0"/>
              <a:t>ώρες</a:t>
            </a:r>
            <a:endParaRPr lang="en-US" dirty="0"/>
          </a:p>
          <a:p>
            <a:r>
              <a:rPr lang="el-GR" dirty="0"/>
              <a:t>Υψηλή δόση </a:t>
            </a:r>
            <a:r>
              <a:rPr lang="el-GR" dirty="0" err="1"/>
              <a:t>στατίνης</a:t>
            </a:r>
            <a:endParaRPr lang="en-US" dirty="0"/>
          </a:p>
          <a:p>
            <a:pPr lvl="1"/>
            <a:r>
              <a:rPr lang="en-US" dirty="0"/>
              <a:t>Atorvastatin 80mg</a:t>
            </a:r>
          </a:p>
          <a:p>
            <a:r>
              <a:rPr lang="el-GR" dirty="0"/>
              <a:t>Αντιπηκτική αγωγή</a:t>
            </a:r>
            <a:r>
              <a:rPr lang="en-US" dirty="0"/>
              <a:t>: </a:t>
            </a:r>
            <a:r>
              <a:rPr lang="el-GR" dirty="0"/>
              <a:t>ΜΟΝΟ σε ΚΑΡΔΙΟΕΜΒΟΛΙΚΟ ΑΕΕ</a:t>
            </a:r>
            <a:endParaRPr lang="en-US" dirty="0"/>
          </a:p>
          <a:p>
            <a:pPr lvl="1"/>
            <a:r>
              <a:rPr lang="en-US" dirty="0"/>
              <a:t>IV </a:t>
            </a:r>
            <a:r>
              <a:rPr lang="el-GR" dirty="0"/>
              <a:t>αντενδείκνυται τις πρώτες </a:t>
            </a:r>
            <a:r>
              <a:rPr lang="en-US" dirty="0"/>
              <a:t>48h </a:t>
            </a:r>
            <a:r>
              <a:rPr lang="el-GR" dirty="0"/>
              <a:t>μετά το ισχαιμικό ΑΕΕ</a:t>
            </a:r>
            <a:endParaRPr lang="en-US" dirty="0"/>
          </a:p>
          <a:p>
            <a:pPr lvl="1"/>
            <a:r>
              <a:rPr lang="el-GR" dirty="0" err="1"/>
              <a:t>Κουμαρινικά</a:t>
            </a:r>
            <a:r>
              <a:rPr lang="el-GR" dirty="0"/>
              <a:t> για μικρού μεγέθους ΑΕΕ οπωσδήποτε μετά τις 24 ώρες</a:t>
            </a:r>
          </a:p>
          <a:p>
            <a:pPr lvl="1"/>
            <a:r>
              <a:rPr lang="el-GR" dirty="0"/>
              <a:t>Η έναρξη της </a:t>
            </a:r>
            <a:r>
              <a:rPr lang="en-US" dirty="0"/>
              <a:t>pos </a:t>
            </a:r>
            <a:r>
              <a:rPr lang="el-GR" dirty="0"/>
              <a:t>αντιπηκτικής αγωγής σε ασθενείς με επιβεβαιωμένο </a:t>
            </a:r>
            <a:r>
              <a:rPr lang="el-GR" dirty="0" err="1"/>
              <a:t>καρδιογενές</a:t>
            </a:r>
            <a:r>
              <a:rPr lang="el-GR" dirty="0"/>
              <a:t> </a:t>
            </a:r>
            <a:r>
              <a:rPr lang="el-GR" dirty="0" err="1"/>
              <a:t>εμβολικό</a:t>
            </a:r>
            <a:r>
              <a:rPr lang="el-GR" dirty="0"/>
              <a:t> ΑΕΕ εξαρτάται από το μέγεθος του </a:t>
            </a:r>
            <a:r>
              <a:rPr lang="el-GR" dirty="0" err="1"/>
              <a:t>εμφράκτου</a:t>
            </a:r>
            <a:endParaRPr lang="en-US" dirty="0"/>
          </a:p>
          <a:p>
            <a:endParaRPr lang="en-US" dirty="0"/>
          </a:p>
        </p:txBody>
      </p:sp>
    </p:spTree>
    <p:extLst>
      <p:ext uri="{BB962C8B-B14F-4D97-AF65-F5344CB8AC3E}">
        <p14:creationId xmlns:p14="http://schemas.microsoft.com/office/powerpoint/2010/main" xmlns="" val="271662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75023236"/>
              </p:ext>
            </p:extLst>
          </p:nvPr>
        </p:nvGraphicFramePr>
        <p:xfrm>
          <a:off x="0" y="338529"/>
          <a:ext cx="9144000" cy="651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4932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95714418"/>
              </p:ext>
            </p:extLst>
          </p:nvPr>
        </p:nvGraphicFramePr>
        <p:xfrm>
          <a:off x="0" y="338530"/>
          <a:ext cx="9144000" cy="651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4771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p:txBody>
          <a:bodyPr>
            <a:normAutofit/>
          </a:bodyPr>
          <a:lstStyle/>
          <a:p>
            <a:r>
              <a:rPr lang="el-GR" dirty="0"/>
              <a:t>Άνδρας </a:t>
            </a:r>
            <a:r>
              <a:rPr lang="en-US" dirty="0"/>
              <a:t>57</a:t>
            </a:r>
            <a:r>
              <a:rPr lang="el-GR" dirty="0"/>
              <a:t> ετών προσέρχεται στο ΤΕΠ 45 λεπτά μετά την αιφνίδια εγκατάσταση αδυναμίας στο αριστερό άνω άκρο</a:t>
            </a:r>
            <a:r>
              <a:rPr lang="en-US" dirty="0"/>
              <a:t>. </a:t>
            </a:r>
            <a:r>
              <a:rPr lang="el-GR" dirty="0"/>
              <a:t>Από το ατομικό ιστορικό κάπνισμα </a:t>
            </a:r>
            <a:r>
              <a:rPr lang="en-US" dirty="0"/>
              <a:t>50</a:t>
            </a:r>
            <a:r>
              <a:rPr lang="el-GR" dirty="0"/>
              <a:t> πακέτα/έτη</a:t>
            </a:r>
            <a:r>
              <a:rPr lang="en-US" dirty="0"/>
              <a:t>. </a:t>
            </a:r>
            <a:r>
              <a:rPr lang="el-GR" dirty="0"/>
              <a:t>Από το ιατρικό ιστορικό χωρίς ΑΕΕ, ΚΕΚ, αιμορραγία, καρδιακή νόσο ή χ/ο. Λαμβάνει μόνο </a:t>
            </a:r>
            <a:r>
              <a:rPr lang="el-GR" dirty="0" err="1"/>
              <a:t>ατορβαστατίνη</a:t>
            </a:r>
            <a:r>
              <a:rPr lang="el-GR" dirty="0"/>
              <a:t>.</a:t>
            </a:r>
            <a:r>
              <a:rPr lang="en-US" dirty="0"/>
              <a:t> </a:t>
            </a:r>
          </a:p>
          <a:p>
            <a:r>
              <a:rPr lang="el-GR" dirty="0"/>
              <a:t>Από τη φυσική εξέταση η ΑΠ </a:t>
            </a:r>
            <a:r>
              <a:rPr lang="en-US" dirty="0"/>
              <a:t>168/98 mmHg </a:t>
            </a:r>
            <a:r>
              <a:rPr lang="el-GR" dirty="0"/>
              <a:t>και σφυγμός </a:t>
            </a:r>
            <a:r>
              <a:rPr lang="el-GR" dirty="0" err="1"/>
              <a:t>άρυθμος</a:t>
            </a:r>
            <a:r>
              <a:rPr lang="en-US" dirty="0"/>
              <a:t> 86/min. </a:t>
            </a:r>
            <a:r>
              <a:rPr lang="el-GR" dirty="0"/>
              <a:t>Από τη νευρολογική εξέταση διαπιστώνεται αριστερή </a:t>
            </a:r>
            <a:r>
              <a:rPr lang="el-GR" dirty="0" err="1"/>
              <a:t>σωματοαγνωσία</a:t>
            </a:r>
            <a:r>
              <a:rPr lang="el-GR" dirty="0"/>
              <a:t>, κάτω αριστερή </a:t>
            </a:r>
            <a:r>
              <a:rPr lang="el-GR" dirty="0" err="1"/>
              <a:t>ημιανοψία</a:t>
            </a:r>
            <a:r>
              <a:rPr lang="el-GR" dirty="0"/>
              <a:t>, πάρεση προσώπου αριστερά, ήπια δυσαρθρία  και αριστερή </a:t>
            </a:r>
            <a:r>
              <a:rPr lang="el-GR" dirty="0" err="1"/>
              <a:t>ημιπάρεση</a:t>
            </a:r>
            <a:r>
              <a:rPr lang="el-GR" dirty="0"/>
              <a:t> (άνω και κάτω άκρο)</a:t>
            </a:r>
            <a:r>
              <a:rPr lang="en-US" dirty="0"/>
              <a:t>. NIHSS=6 </a:t>
            </a:r>
            <a:r>
              <a:rPr lang="el-GR" dirty="0"/>
              <a:t>ΑΕΕ μέτριας βαρύτητας</a:t>
            </a:r>
            <a:endParaRPr lang="en-US" dirty="0"/>
          </a:p>
        </p:txBody>
      </p:sp>
    </p:spTree>
    <p:extLst>
      <p:ext uri="{BB962C8B-B14F-4D97-AF65-F5344CB8AC3E}">
        <p14:creationId xmlns:p14="http://schemas.microsoft.com/office/powerpoint/2010/main" xmlns="" val="295920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p:txBody>
          <a:bodyPr/>
          <a:lstStyle/>
          <a:p>
            <a:pPr marL="0" indent="0">
              <a:buNone/>
            </a:pPr>
            <a:r>
              <a:rPr lang="el-GR" dirty="0"/>
              <a:t>Πώς θα πρέπει να προχωρήσουμε;</a:t>
            </a:r>
            <a:endParaRPr lang="en-US" dirty="0"/>
          </a:p>
          <a:p>
            <a:pPr marL="0" indent="0">
              <a:buNone/>
            </a:pPr>
            <a:endParaRPr lang="en-US" dirty="0"/>
          </a:p>
        </p:txBody>
      </p:sp>
    </p:spTree>
    <p:extLst>
      <p:ext uri="{BB962C8B-B14F-4D97-AF65-F5344CB8AC3E}">
        <p14:creationId xmlns:p14="http://schemas.microsoft.com/office/powerpoint/2010/main" xmlns="" val="8690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p:txBody>
          <a:bodyPr/>
          <a:lstStyle/>
          <a:p>
            <a:pPr marL="0" indent="0">
              <a:buNone/>
            </a:pPr>
            <a:r>
              <a:rPr lang="el-GR" dirty="0"/>
              <a:t>Πώς θα πρέπει να προχωρήσουμε;</a:t>
            </a:r>
            <a:endParaRPr lang="en-US" dirty="0"/>
          </a:p>
          <a:p>
            <a:pPr marL="0" indent="0">
              <a:buNone/>
            </a:pPr>
            <a:endParaRPr lang="en-US" dirty="0"/>
          </a:p>
          <a:p>
            <a:pPr marL="0" indent="0">
              <a:buNone/>
            </a:pPr>
            <a:r>
              <a:rPr lang="el-GR" dirty="0"/>
              <a:t>Απάντηση</a:t>
            </a:r>
            <a:r>
              <a:rPr lang="en-US" dirty="0"/>
              <a:t>: CT </a:t>
            </a:r>
            <a:r>
              <a:rPr lang="el-GR" dirty="0"/>
              <a:t>Εγκεφάλου χωρίς σκιαγραφικό</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xmlns="" val="203124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p:txBody>
          <a:bodyPr>
            <a:normAutofit/>
          </a:bodyPr>
          <a:lstStyle/>
          <a:p>
            <a:pPr marL="0" indent="0">
              <a:buNone/>
            </a:pPr>
            <a:r>
              <a:rPr lang="el-GR" dirty="0"/>
              <a:t>Από τον εργαστηριακό έλεγχο δεν προκύπτουν παθολογικά ευρήματα. Η αξονική εγκεφάλου χωρίς σκιαγραφικό δεν αναδεικνύει αιμορραγία</a:t>
            </a:r>
            <a:r>
              <a:rPr lang="en-US" dirty="0"/>
              <a:t>.</a:t>
            </a:r>
          </a:p>
          <a:p>
            <a:pPr marL="0" indent="0">
              <a:buNone/>
            </a:pPr>
            <a:endParaRPr lang="en-US" dirty="0"/>
          </a:p>
          <a:p>
            <a:pPr marL="0" indent="0">
              <a:buNone/>
            </a:pPr>
            <a:r>
              <a:rPr lang="el-GR" dirty="0"/>
              <a:t>Τι από τα παρακάτω αποτελεί την ενδεικνυόμενη θεραπεία;</a:t>
            </a:r>
            <a:r>
              <a:rPr lang="en-US" dirty="0"/>
              <a:t>  </a:t>
            </a:r>
          </a:p>
          <a:p>
            <a:pPr marL="457200" indent="-457200">
              <a:buFont typeface="+mj-lt"/>
              <a:buAutoNum type="alphaUcPeriod"/>
            </a:pPr>
            <a:r>
              <a:rPr lang="el-GR" dirty="0"/>
              <a:t>Υψηλή δόση ασπιρίνης</a:t>
            </a:r>
            <a:r>
              <a:rPr lang="en-US" dirty="0"/>
              <a:t> </a:t>
            </a:r>
          </a:p>
          <a:p>
            <a:pPr marL="457200" indent="-457200">
              <a:buFont typeface="+mj-lt"/>
              <a:buAutoNum type="alphaUcPeriod"/>
            </a:pPr>
            <a:r>
              <a:rPr lang="el-GR" dirty="0"/>
              <a:t>Ινσουλίνη</a:t>
            </a:r>
            <a:r>
              <a:rPr lang="en-US" dirty="0"/>
              <a:t> </a:t>
            </a:r>
          </a:p>
          <a:p>
            <a:pPr marL="457200" indent="-457200">
              <a:buFont typeface="+mj-lt"/>
              <a:buAutoNum type="alphaUcPeriod"/>
            </a:pPr>
            <a:r>
              <a:rPr lang="el-GR" dirty="0"/>
              <a:t>Ενδοφλέβια ηπαρίνη</a:t>
            </a:r>
            <a:endParaRPr lang="en-US" dirty="0"/>
          </a:p>
          <a:p>
            <a:pPr marL="457200" indent="-457200">
              <a:buFont typeface="+mj-lt"/>
              <a:buAutoNum type="alphaUcPeriod"/>
            </a:pPr>
            <a:r>
              <a:rPr lang="el-GR" dirty="0"/>
              <a:t>Ενδοφλέβια </a:t>
            </a:r>
            <a:r>
              <a:rPr lang="en-US" dirty="0"/>
              <a:t>recombinant tissue plasminogen activator</a:t>
            </a:r>
          </a:p>
        </p:txBody>
      </p:sp>
    </p:spTree>
    <p:extLst>
      <p:ext uri="{BB962C8B-B14F-4D97-AF65-F5344CB8AC3E}">
        <p14:creationId xmlns:p14="http://schemas.microsoft.com/office/powerpoint/2010/main" xmlns="" val="114016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Περιεχόμενο</a:t>
            </a:r>
            <a:endParaRPr lang="en-US" dirty="0"/>
          </a:p>
        </p:txBody>
      </p:sp>
      <p:sp>
        <p:nvSpPr>
          <p:cNvPr id="3" name="Content Placeholder 2"/>
          <p:cNvSpPr>
            <a:spLocks noGrp="1"/>
          </p:cNvSpPr>
          <p:nvPr>
            <p:ph idx="1"/>
          </p:nvPr>
        </p:nvSpPr>
        <p:spPr/>
        <p:txBody>
          <a:bodyPr/>
          <a:lstStyle/>
          <a:p>
            <a:r>
              <a:rPr lang="el-GR" dirty="0"/>
              <a:t>Διάγνωση </a:t>
            </a:r>
            <a:endParaRPr lang="en-US" dirty="0"/>
          </a:p>
          <a:p>
            <a:r>
              <a:rPr lang="el-GR" dirty="0"/>
              <a:t>Απεικονιστικός έλεγχος</a:t>
            </a:r>
            <a:endParaRPr lang="en-US" dirty="0"/>
          </a:p>
          <a:p>
            <a:r>
              <a:rPr lang="el-GR" dirty="0"/>
              <a:t>Διαχείριση και αντιμετώπιση ισχαιμικού ΑΕΕ</a:t>
            </a:r>
            <a:endParaRPr lang="en-US" dirty="0"/>
          </a:p>
        </p:txBody>
      </p:sp>
    </p:spTree>
    <p:extLst>
      <p:ext uri="{BB962C8B-B14F-4D97-AF65-F5344CB8AC3E}">
        <p14:creationId xmlns:p14="http://schemas.microsoft.com/office/powerpoint/2010/main" xmlns="" val="16399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a:xfrm>
            <a:off x="457200" y="1600200"/>
            <a:ext cx="8686800" cy="4876800"/>
          </a:xfrm>
        </p:spPr>
        <p:txBody>
          <a:bodyPr>
            <a:normAutofit/>
          </a:bodyPr>
          <a:lstStyle/>
          <a:p>
            <a:pPr marL="0" indent="0">
              <a:buNone/>
            </a:pPr>
            <a:r>
              <a:rPr lang="el-GR" dirty="0"/>
              <a:t>Από τον εργαστηριακό έλεγχο δεν προκύπτουν παθολογικά ευρήματα. Η αξονική εγκεφάλου χωρίς σκιαγραφικό δεν αναδεικνύει αιμορραγία</a:t>
            </a:r>
            <a:r>
              <a:rPr lang="en-US" dirty="0"/>
              <a:t>.</a:t>
            </a:r>
          </a:p>
          <a:p>
            <a:pPr marL="0" indent="0">
              <a:buNone/>
            </a:pPr>
            <a:endParaRPr lang="en-US" dirty="0"/>
          </a:p>
          <a:p>
            <a:pPr marL="0" indent="0">
              <a:buNone/>
            </a:pPr>
            <a:r>
              <a:rPr lang="el-GR" dirty="0"/>
              <a:t>Τι από τα παρακάτω αποτελεί την ενδεικνυόμενη θεραπεία;</a:t>
            </a:r>
            <a:r>
              <a:rPr lang="en-US" dirty="0"/>
              <a:t>  </a:t>
            </a:r>
          </a:p>
          <a:p>
            <a:pPr marL="457200" indent="-457200">
              <a:buFont typeface="+mj-lt"/>
              <a:buAutoNum type="alphaUcPeriod"/>
            </a:pPr>
            <a:r>
              <a:rPr lang="el-GR" dirty="0"/>
              <a:t>Υψηλή δόση ασπιρίνης</a:t>
            </a:r>
            <a:r>
              <a:rPr lang="en-US" dirty="0"/>
              <a:t> </a:t>
            </a:r>
          </a:p>
          <a:p>
            <a:pPr marL="457200" indent="-457200">
              <a:buFont typeface="+mj-lt"/>
              <a:buAutoNum type="alphaUcPeriod"/>
            </a:pPr>
            <a:r>
              <a:rPr lang="el-GR" dirty="0"/>
              <a:t>Ινσουλίνη</a:t>
            </a:r>
            <a:r>
              <a:rPr lang="en-US" dirty="0"/>
              <a:t> </a:t>
            </a:r>
          </a:p>
          <a:p>
            <a:pPr marL="457200" indent="-457200">
              <a:buFont typeface="+mj-lt"/>
              <a:buAutoNum type="alphaUcPeriod"/>
            </a:pPr>
            <a:r>
              <a:rPr lang="el-GR" dirty="0"/>
              <a:t>Ενδοφλέβια ηπαρίνη</a:t>
            </a:r>
            <a:endParaRPr lang="en-US" dirty="0"/>
          </a:p>
          <a:p>
            <a:pPr marL="457200" indent="-457200">
              <a:buFont typeface="+mj-lt"/>
              <a:buAutoNum type="alphaUcPeriod"/>
            </a:pPr>
            <a:r>
              <a:rPr lang="el-GR" b="1" dirty="0"/>
              <a:t>Ενδοφλέβια </a:t>
            </a:r>
            <a:r>
              <a:rPr lang="en-US" b="1" dirty="0"/>
              <a:t>recombinant tissue plasminogen activator</a:t>
            </a:r>
          </a:p>
        </p:txBody>
      </p:sp>
    </p:spTree>
    <p:extLst>
      <p:ext uri="{BB962C8B-B14F-4D97-AF65-F5344CB8AC3E}">
        <p14:creationId xmlns:p14="http://schemas.microsoft.com/office/powerpoint/2010/main" xmlns="" val="225481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a:xfrm>
            <a:off x="457200" y="1600200"/>
            <a:ext cx="8229600" cy="4856464"/>
          </a:xfrm>
        </p:spPr>
        <p:txBody>
          <a:bodyPr>
            <a:noAutofit/>
          </a:bodyPr>
          <a:lstStyle/>
          <a:p>
            <a:pPr marL="0" indent="0">
              <a:buNone/>
            </a:pPr>
            <a:r>
              <a:rPr lang="el-GR" sz="2000" dirty="0"/>
              <a:t>Το ΗΚΓ δείχνει κολπική μαρμαρυγή, ενώ ένα ΗΚΓ προ έτους είναι φυσιολογικό. Υπέρηχος καρδιάς δείχνει κλάσμα εξώθησης </a:t>
            </a:r>
            <a:r>
              <a:rPr lang="en-US" sz="2000" dirty="0"/>
              <a:t>50% </a:t>
            </a:r>
            <a:r>
              <a:rPr lang="el-GR" sz="2000" dirty="0"/>
              <a:t>χωρίς άλλες δομικές διαταραχές. Ακτινογραφία θώρακος και υπέρηχος αγγείων τραχήλου είναι φυσιολογικά.</a:t>
            </a:r>
            <a:r>
              <a:rPr lang="en-US" sz="2000" dirty="0"/>
              <a:t> </a:t>
            </a:r>
          </a:p>
          <a:p>
            <a:pPr marL="0" indent="0">
              <a:buNone/>
            </a:pPr>
            <a:r>
              <a:rPr lang="el-GR" sz="2000" dirty="0"/>
              <a:t>Η </a:t>
            </a:r>
            <a:r>
              <a:rPr lang="en-US" sz="2000" dirty="0"/>
              <a:t>MRI </a:t>
            </a:r>
            <a:r>
              <a:rPr lang="el-GR" sz="2000" dirty="0"/>
              <a:t>εγκεφάλου αναδεικνύει </a:t>
            </a:r>
            <a:r>
              <a:rPr lang="el-GR" sz="2000" dirty="0" err="1"/>
              <a:t>έμφρακτο</a:t>
            </a:r>
            <a:r>
              <a:rPr lang="el-GR" sz="2000" dirty="0"/>
              <a:t> σε οξεία φάση στο δεξιό βρεγματικό και μετωπιαίο λοβό καλύπτοντας σχεδόν το ήμισυ του εγκεφαλικού ημισφαιρίου.</a:t>
            </a:r>
            <a:endParaRPr lang="en-US" sz="2000" dirty="0"/>
          </a:p>
          <a:p>
            <a:pPr marL="0" indent="0">
              <a:buNone/>
            </a:pPr>
            <a:r>
              <a:rPr lang="el-GR" sz="2000" dirty="0"/>
              <a:t>Ποιο από τα ακόλουθα είναι το ενδεικνυόμενο επόμενο βήμα στη  θεραπεία; </a:t>
            </a:r>
            <a:endParaRPr lang="en-US" sz="2000" dirty="0"/>
          </a:p>
          <a:p>
            <a:pPr marL="457200" indent="-457200">
              <a:buFont typeface="+mj-lt"/>
              <a:buAutoNum type="alphaUcPeriod"/>
            </a:pPr>
            <a:r>
              <a:rPr lang="el-GR" sz="2000" dirty="0"/>
              <a:t>Ασπιρίνη</a:t>
            </a:r>
            <a:r>
              <a:rPr lang="en-US" sz="2000" dirty="0"/>
              <a:t> </a:t>
            </a:r>
          </a:p>
          <a:p>
            <a:pPr marL="457200" indent="-457200">
              <a:buFont typeface="+mj-lt"/>
              <a:buAutoNum type="alphaUcPeriod"/>
            </a:pPr>
            <a:r>
              <a:rPr lang="en-US" sz="2000" dirty="0" err="1"/>
              <a:t>Dabigatran</a:t>
            </a:r>
            <a:r>
              <a:rPr lang="en-US" sz="2000" dirty="0"/>
              <a:t> </a:t>
            </a:r>
          </a:p>
          <a:p>
            <a:pPr marL="457200" indent="-457200">
              <a:buFont typeface="+mj-lt"/>
              <a:buAutoNum type="alphaUcPeriod"/>
            </a:pPr>
            <a:r>
              <a:rPr lang="el-GR" sz="2000" dirty="0"/>
              <a:t>Ενδοφλέβια Ηπαρίνη</a:t>
            </a:r>
            <a:endParaRPr lang="en-US" sz="2000" dirty="0"/>
          </a:p>
          <a:p>
            <a:pPr marL="457200" indent="-457200">
              <a:buFont typeface="+mj-lt"/>
              <a:buAutoNum type="alphaUcPeriod"/>
            </a:pPr>
            <a:r>
              <a:rPr lang="en-US" sz="2000" dirty="0" err="1"/>
              <a:t>Sintrom</a:t>
            </a:r>
            <a:endParaRPr lang="en-US" sz="2000" dirty="0"/>
          </a:p>
          <a:p>
            <a:pPr marL="0" indent="0">
              <a:buNone/>
            </a:pPr>
            <a:endParaRPr lang="en-US" sz="2000" dirty="0"/>
          </a:p>
        </p:txBody>
      </p:sp>
    </p:spTree>
    <p:extLst>
      <p:ext uri="{BB962C8B-B14F-4D97-AF65-F5344CB8AC3E}">
        <p14:creationId xmlns:p14="http://schemas.microsoft.com/office/powerpoint/2010/main" xmlns="" val="401288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Κλινική περίπτωση 1</a:t>
            </a:r>
            <a:endParaRPr lang="en-US" dirty="0"/>
          </a:p>
        </p:txBody>
      </p:sp>
      <p:sp>
        <p:nvSpPr>
          <p:cNvPr id="3" name="Content Placeholder 2"/>
          <p:cNvSpPr>
            <a:spLocks noGrp="1"/>
          </p:cNvSpPr>
          <p:nvPr>
            <p:ph idx="1"/>
          </p:nvPr>
        </p:nvSpPr>
        <p:spPr>
          <a:xfrm>
            <a:off x="457200" y="1600200"/>
            <a:ext cx="8229600" cy="4856464"/>
          </a:xfrm>
        </p:spPr>
        <p:txBody>
          <a:bodyPr>
            <a:noAutofit/>
          </a:bodyPr>
          <a:lstStyle/>
          <a:p>
            <a:pPr marL="0" indent="0">
              <a:buNone/>
            </a:pPr>
            <a:r>
              <a:rPr lang="el-GR" sz="2000" dirty="0"/>
              <a:t>Το ΗΚΓ δείχνει κολπική μαρμαρυγή, ενώ ένα ΗΚΓ προ έτους είναι φυσιολογικό. Υπέρηχος καρδιάς δείχνει κλάσμα εξώθησης </a:t>
            </a:r>
            <a:r>
              <a:rPr lang="en-US" sz="2000" dirty="0"/>
              <a:t>50% </a:t>
            </a:r>
            <a:r>
              <a:rPr lang="el-GR" sz="2000" dirty="0"/>
              <a:t>χωρίς άλλες δομικές διαταραχές. Ακτινογραφία θώρακος και υπέρηχος αγγείων τραχήλου είναι φυσιολογικά.</a:t>
            </a:r>
            <a:r>
              <a:rPr lang="en-US" sz="2000" dirty="0"/>
              <a:t> </a:t>
            </a:r>
          </a:p>
          <a:p>
            <a:pPr marL="0" indent="0">
              <a:buNone/>
            </a:pPr>
            <a:r>
              <a:rPr lang="el-GR" sz="2000" dirty="0"/>
              <a:t>Η </a:t>
            </a:r>
            <a:r>
              <a:rPr lang="en-US" sz="2000" dirty="0"/>
              <a:t>MRI </a:t>
            </a:r>
            <a:r>
              <a:rPr lang="el-GR" sz="2000" dirty="0"/>
              <a:t>εγκεφάλου αναδεικνύει </a:t>
            </a:r>
            <a:r>
              <a:rPr lang="el-GR" sz="2000" dirty="0" err="1"/>
              <a:t>έμφρακτο</a:t>
            </a:r>
            <a:r>
              <a:rPr lang="el-GR" sz="2000" dirty="0"/>
              <a:t> σε οξεία φάση στο δεξιό βρεγματικό και μετωπιαίο λοβό καλύπτοντας σχεδόν το ήμισυ του εγκεφαλικού ημισφαιρίου.</a:t>
            </a:r>
            <a:endParaRPr lang="en-US" sz="2000" dirty="0"/>
          </a:p>
          <a:p>
            <a:pPr marL="0" indent="0">
              <a:buNone/>
            </a:pPr>
            <a:r>
              <a:rPr lang="el-GR" sz="2000" dirty="0"/>
              <a:t>Ποιο από τα ακόλουθα είναι το ενδεικνυόμενο επόμενο βήμα στη  θεραπεία; </a:t>
            </a:r>
            <a:endParaRPr lang="en-US" sz="2000" dirty="0"/>
          </a:p>
          <a:p>
            <a:pPr marL="457200" indent="-457200">
              <a:buFont typeface="+mj-lt"/>
              <a:buAutoNum type="alphaUcPeriod"/>
            </a:pPr>
            <a:r>
              <a:rPr lang="el-GR" sz="2000" b="1" dirty="0"/>
              <a:t>Ασπιρίνη</a:t>
            </a:r>
            <a:r>
              <a:rPr lang="en-US" sz="2000" dirty="0"/>
              <a:t> </a:t>
            </a:r>
          </a:p>
          <a:p>
            <a:pPr marL="457200" indent="-457200">
              <a:buFont typeface="+mj-lt"/>
              <a:buAutoNum type="alphaUcPeriod"/>
            </a:pPr>
            <a:r>
              <a:rPr lang="en-US" sz="2000" dirty="0"/>
              <a:t>Dabigatran </a:t>
            </a:r>
          </a:p>
          <a:p>
            <a:pPr marL="457200" indent="-457200">
              <a:buFont typeface="+mj-lt"/>
              <a:buAutoNum type="alphaUcPeriod"/>
            </a:pPr>
            <a:r>
              <a:rPr lang="el-GR" sz="2000" dirty="0"/>
              <a:t>Ενδοφλέβια Ηπαρίνη</a:t>
            </a:r>
            <a:endParaRPr lang="en-US" sz="2000" dirty="0"/>
          </a:p>
          <a:p>
            <a:pPr marL="457200" indent="-457200">
              <a:buFont typeface="+mj-lt"/>
              <a:buAutoNum type="alphaUcPeriod"/>
            </a:pPr>
            <a:r>
              <a:rPr lang="en-US" sz="2000" dirty="0" err="1"/>
              <a:t>Sintrom</a:t>
            </a:r>
            <a:endParaRPr lang="en-US" sz="2000" dirty="0"/>
          </a:p>
          <a:p>
            <a:pPr marL="0" indent="0">
              <a:buNone/>
            </a:pPr>
            <a:endParaRPr lang="en-US" sz="2000" dirty="0"/>
          </a:p>
        </p:txBody>
      </p:sp>
    </p:spTree>
    <p:extLst>
      <p:ext uri="{BB962C8B-B14F-4D97-AF65-F5344CB8AC3E}">
        <p14:creationId xmlns:p14="http://schemas.microsoft.com/office/powerpoint/2010/main" xmlns="" val="116653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A462CC-15F7-42AE-A083-68955EDD9F17}"/>
              </a:ext>
            </a:extLst>
          </p:cNvPr>
          <p:cNvSpPr>
            <a:spLocks noGrp="1"/>
          </p:cNvSpPr>
          <p:nvPr>
            <p:ph type="title"/>
          </p:nvPr>
        </p:nvSpPr>
        <p:spPr/>
        <p:txBody>
          <a:bodyPr/>
          <a:lstStyle/>
          <a:p>
            <a:r>
              <a:rPr lang="el-GR" dirty="0"/>
              <a:t>Κλινική περίπτωση 2</a:t>
            </a:r>
          </a:p>
        </p:txBody>
      </p:sp>
      <p:sp>
        <p:nvSpPr>
          <p:cNvPr id="4" name="2 - Θέση περιεχομένου">
            <a:extLst>
              <a:ext uri="{FF2B5EF4-FFF2-40B4-BE49-F238E27FC236}">
                <a16:creationId xmlns:a16="http://schemas.microsoft.com/office/drawing/2014/main" xmlns="" id="{5DE1D3B8-4A11-4E1B-AC13-C4C5410A92AA}"/>
              </a:ext>
            </a:extLst>
          </p:cNvPr>
          <p:cNvSpPr>
            <a:spLocks noGrp="1"/>
          </p:cNvSpPr>
          <p:nvPr>
            <p:ph idx="1"/>
          </p:nvPr>
        </p:nvSpPr>
        <p:spPr>
          <a:xfrm>
            <a:off x="457200" y="1600200"/>
            <a:ext cx="8229600" cy="4876800"/>
          </a:xfrm>
        </p:spPr>
        <p:txBody>
          <a:bodyPr anchor="t"/>
          <a:lstStyle/>
          <a:p>
            <a:r>
              <a:rPr lang="el-GR" dirty="0"/>
              <a:t>78χρονος προσέρχεται στο ΤΕΠ με μούδιασμα και αδυναμία στο αριστερό χέρι και δυσαρθρία. Τι από τα παρακάτω είναι προτεραιότητα;</a:t>
            </a:r>
          </a:p>
          <a:p>
            <a:pPr marL="0" indent="0">
              <a:buNone/>
            </a:pPr>
            <a:endParaRPr lang="el-GR" dirty="0"/>
          </a:p>
          <a:p>
            <a:pPr marL="514350" indent="-514350">
              <a:buFont typeface="+mj-lt"/>
              <a:buAutoNum type="alphaUcPeriod"/>
            </a:pPr>
            <a:r>
              <a:rPr lang="el-GR" dirty="0"/>
              <a:t>Προετοιμασία  χορήγησης φαρμάκου </a:t>
            </a:r>
            <a:r>
              <a:rPr lang="en-US" dirty="0" err="1"/>
              <a:t>Actilyse</a:t>
            </a:r>
            <a:endParaRPr lang="en-US" dirty="0"/>
          </a:p>
          <a:p>
            <a:pPr marL="514350" indent="-514350">
              <a:buFont typeface="+mj-lt"/>
              <a:buAutoNum type="alphaUcPeriod"/>
            </a:pPr>
            <a:r>
              <a:rPr lang="el-GR" dirty="0"/>
              <a:t>Συζήτηση με το συνοδό για τους </a:t>
            </a:r>
            <a:r>
              <a:rPr lang="el-GR" dirty="0" err="1"/>
              <a:t>προδιαθεσικούς</a:t>
            </a:r>
            <a:r>
              <a:rPr lang="el-GR" dirty="0"/>
              <a:t> παράγοντες</a:t>
            </a:r>
          </a:p>
          <a:p>
            <a:pPr marL="514350" indent="-514350">
              <a:buFont typeface="+mj-lt"/>
              <a:buAutoNum type="alphaUcPeriod"/>
            </a:pPr>
            <a:r>
              <a:rPr lang="el-GR" dirty="0"/>
              <a:t>Κινητοποίηση για διενέργεια αξονικής εγκεφάλου</a:t>
            </a:r>
          </a:p>
          <a:p>
            <a:pPr marL="514350" indent="-514350">
              <a:buFont typeface="+mj-lt"/>
              <a:buAutoNum type="alphaUcPeriod"/>
            </a:pPr>
            <a:r>
              <a:rPr lang="el-GR" dirty="0"/>
              <a:t>Κλήση λογοθεραπευτή</a:t>
            </a:r>
          </a:p>
        </p:txBody>
      </p:sp>
    </p:spTree>
    <p:extLst>
      <p:ext uri="{BB962C8B-B14F-4D97-AF65-F5344CB8AC3E}">
        <p14:creationId xmlns:p14="http://schemas.microsoft.com/office/powerpoint/2010/main" xmlns="" val="23313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3268F3-F2FC-4DC8-B3A3-AF5A36CB360D}"/>
              </a:ext>
            </a:extLst>
          </p:cNvPr>
          <p:cNvSpPr>
            <a:spLocks noGrp="1"/>
          </p:cNvSpPr>
          <p:nvPr>
            <p:ph type="title"/>
          </p:nvPr>
        </p:nvSpPr>
        <p:spPr/>
        <p:txBody>
          <a:bodyPr/>
          <a:lstStyle/>
          <a:p>
            <a:r>
              <a:rPr lang="el-GR" dirty="0"/>
              <a:t>Κλινική περίπτωση </a:t>
            </a:r>
            <a:r>
              <a:rPr lang="en-US" dirty="0"/>
              <a:t>3</a:t>
            </a:r>
            <a:endParaRPr lang="el-GR" dirty="0"/>
          </a:p>
        </p:txBody>
      </p:sp>
      <p:sp>
        <p:nvSpPr>
          <p:cNvPr id="4" name="2 - Θέση περιεχομένου">
            <a:extLst>
              <a:ext uri="{FF2B5EF4-FFF2-40B4-BE49-F238E27FC236}">
                <a16:creationId xmlns:a16="http://schemas.microsoft.com/office/drawing/2014/main" xmlns="" id="{0573D2E5-1A56-4E42-A497-F25E39B48839}"/>
              </a:ext>
            </a:extLst>
          </p:cNvPr>
          <p:cNvSpPr>
            <a:spLocks noGrp="1"/>
          </p:cNvSpPr>
          <p:nvPr>
            <p:ph idx="1"/>
          </p:nvPr>
        </p:nvSpPr>
        <p:spPr>
          <a:xfrm>
            <a:off x="457200" y="1600200"/>
            <a:ext cx="8229600" cy="4876800"/>
          </a:xfrm>
        </p:spPr>
        <p:txBody>
          <a:bodyPr anchor="t"/>
          <a:lstStyle/>
          <a:p>
            <a:r>
              <a:rPr lang="el-GR" dirty="0"/>
              <a:t>32χρονη έγκυος αναφέρει ότι λιποθύμησε και μετά άρχισε να βλέπει διπλά, κάνει εμετούς, δε μπορεί να καταπιεί τίποτα και το δεξί της χέρι είναι «βαρύ». Έχει:</a:t>
            </a:r>
          </a:p>
          <a:p>
            <a:endParaRPr lang="el-GR" dirty="0"/>
          </a:p>
          <a:p>
            <a:pPr marL="514350" indent="-514350">
              <a:buFont typeface="+mj-lt"/>
              <a:buAutoNum type="alphaUcPeriod"/>
            </a:pPr>
            <a:r>
              <a:rPr lang="el-GR" dirty="0" err="1"/>
              <a:t>Προεκλαμψία</a:t>
            </a:r>
            <a:endParaRPr lang="el-GR" dirty="0"/>
          </a:p>
          <a:p>
            <a:pPr marL="514350" indent="-514350">
              <a:buFont typeface="+mj-lt"/>
              <a:buAutoNum type="alphaUcPeriod"/>
            </a:pPr>
            <a:r>
              <a:rPr lang="el-GR" dirty="0"/>
              <a:t>Βαρεία μυασθένεια</a:t>
            </a:r>
            <a:endParaRPr lang="el-GR" dirty="0">
              <a:latin typeface="Cambria" pitchFamily="18" charset="0"/>
            </a:endParaRPr>
          </a:p>
          <a:p>
            <a:pPr marL="514350" indent="-514350">
              <a:buFont typeface="+mj-lt"/>
              <a:buAutoNum type="alphaUcPeriod"/>
            </a:pPr>
            <a:r>
              <a:rPr lang="el-GR" dirty="0"/>
              <a:t>ΑΕΕ στελέχους </a:t>
            </a:r>
          </a:p>
          <a:p>
            <a:pPr marL="514350" indent="-514350">
              <a:buFont typeface="+mj-lt"/>
              <a:buAutoNum type="alphaUcPeriod"/>
            </a:pPr>
            <a:r>
              <a:rPr lang="el-GR" dirty="0"/>
              <a:t>Επιληπτική κρίση</a:t>
            </a:r>
          </a:p>
        </p:txBody>
      </p:sp>
    </p:spTree>
    <p:extLst>
      <p:ext uri="{BB962C8B-B14F-4D97-AF65-F5344CB8AC3E}">
        <p14:creationId xmlns:p14="http://schemas.microsoft.com/office/powerpoint/2010/main" xmlns="" val="9135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772E14F-C256-4413-BD54-7306DB7CEE58}"/>
              </a:ext>
            </a:extLst>
          </p:cNvPr>
          <p:cNvSpPr>
            <a:spLocks noGrp="1"/>
          </p:cNvSpPr>
          <p:nvPr>
            <p:ph type="title"/>
          </p:nvPr>
        </p:nvSpPr>
        <p:spPr/>
        <p:txBody>
          <a:bodyPr/>
          <a:lstStyle/>
          <a:p>
            <a:r>
              <a:rPr lang="el-GR" dirty="0"/>
              <a:t>Κλινική περίπτωση 4</a:t>
            </a:r>
          </a:p>
        </p:txBody>
      </p:sp>
      <p:sp>
        <p:nvSpPr>
          <p:cNvPr id="3" name="Θέση περιεχομένου 2">
            <a:extLst>
              <a:ext uri="{FF2B5EF4-FFF2-40B4-BE49-F238E27FC236}">
                <a16:creationId xmlns:a16="http://schemas.microsoft.com/office/drawing/2014/main" xmlns="" id="{194B4DDC-393A-481B-9299-F1B73B0A9472}"/>
              </a:ext>
            </a:extLst>
          </p:cNvPr>
          <p:cNvSpPr>
            <a:spLocks noGrp="1"/>
          </p:cNvSpPr>
          <p:nvPr>
            <p:ph idx="1"/>
          </p:nvPr>
        </p:nvSpPr>
        <p:spPr/>
        <p:txBody>
          <a:bodyPr/>
          <a:lstStyle/>
          <a:p>
            <a:r>
              <a:rPr lang="el-GR" dirty="0"/>
              <a:t>Ασθενής 25 ετών προσέρχεται με μούδιασμα στα χέρια και στα πόδια και επεισόδιο λιποθυμίας μετά από έντονο στρες. Φωνάζει ότι έχει εγκεφαλικό. Τι έχει πραγματικά;</a:t>
            </a:r>
          </a:p>
          <a:p>
            <a:endParaRPr lang="el-GR" dirty="0"/>
          </a:p>
          <a:p>
            <a:pPr marL="514350" indent="-514350">
              <a:buFont typeface="+mj-lt"/>
              <a:buAutoNum type="alphaUcPeriod"/>
            </a:pPr>
            <a:r>
              <a:rPr lang="el-GR" dirty="0"/>
              <a:t>ΑΕΕ</a:t>
            </a:r>
          </a:p>
          <a:p>
            <a:pPr marL="514350" indent="-514350">
              <a:buFont typeface="+mj-lt"/>
              <a:buAutoNum type="alphaUcPeriod"/>
            </a:pPr>
            <a:r>
              <a:rPr lang="el-GR" dirty="0"/>
              <a:t>Οξεία </a:t>
            </a:r>
            <a:r>
              <a:rPr lang="el-GR" dirty="0" err="1"/>
              <a:t>απομυελινωτική</a:t>
            </a:r>
            <a:r>
              <a:rPr lang="el-GR" dirty="0"/>
              <a:t> </a:t>
            </a:r>
            <a:r>
              <a:rPr lang="el-GR" dirty="0" err="1"/>
              <a:t>πολυνευροπάθεια</a:t>
            </a:r>
            <a:r>
              <a:rPr lang="el-GR" dirty="0"/>
              <a:t> (</a:t>
            </a:r>
            <a:r>
              <a:rPr lang="en-US" dirty="0"/>
              <a:t>Guillain-Barre </a:t>
            </a:r>
            <a:r>
              <a:rPr lang="el-GR" dirty="0"/>
              <a:t>σύνδρομο)</a:t>
            </a:r>
          </a:p>
          <a:p>
            <a:pPr marL="514350" indent="-514350">
              <a:buFont typeface="+mj-lt"/>
              <a:buAutoNum type="alphaUcPeriod"/>
            </a:pPr>
            <a:r>
              <a:rPr lang="el-GR" dirty="0"/>
              <a:t>Έμφραγμα μυοκαρδίου</a:t>
            </a:r>
          </a:p>
          <a:p>
            <a:pPr marL="514350" indent="-514350">
              <a:buFont typeface="+mj-lt"/>
              <a:buAutoNum type="alphaUcPeriod"/>
            </a:pPr>
            <a:r>
              <a:rPr lang="el-GR" dirty="0"/>
              <a:t>Δεν έχει τίποτα</a:t>
            </a:r>
          </a:p>
          <a:p>
            <a:endParaRPr lang="el-GR" dirty="0"/>
          </a:p>
        </p:txBody>
      </p:sp>
    </p:spTree>
    <p:extLst>
      <p:ext uri="{BB962C8B-B14F-4D97-AF65-F5344CB8AC3E}">
        <p14:creationId xmlns:p14="http://schemas.microsoft.com/office/powerpoint/2010/main" xmlns="" val="4141132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6DCEE0-C024-4CD5-8E72-8E6F7332DA3D}"/>
              </a:ext>
            </a:extLst>
          </p:cNvPr>
          <p:cNvSpPr>
            <a:spLocks noGrp="1"/>
          </p:cNvSpPr>
          <p:nvPr>
            <p:ph type="title"/>
          </p:nvPr>
        </p:nvSpPr>
        <p:spPr/>
        <p:txBody>
          <a:bodyPr/>
          <a:lstStyle/>
          <a:p>
            <a:r>
              <a:rPr lang="en-US" dirty="0"/>
              <a:t>Quiz</a:t>
            </a:r>
            <a:endParaRPr lang="el-GR" dirty="0"/>
          </a:p>
        </p:txBody>
      </p:sp>
      <p:sp>
        <p:nvSpPr>
          <p:cNvPr id="4" name="2 - Θέση περιεχομένου">
            <a:extLst>
              <a:ext uri="{FF2B5EF4-FFF2-40B4-BE49-F238E27FC236}">
                <a16:creationId xmlns:a16="http://schemas.microsoft.com/office/drawing/2014/main" xmlns="" id="{8C4F5BA1-C6A3-47B6-B79A-53BC32F9A66F}"/>
              </a:ext>
            </a:extLst>
          </p:cNvPr>
          <p:cNvSpPr>
            <a:spLocks noGrp="1"/>
          </p:cNvSpPr>
          <p:nvPr>
            <p:ph idx="1"/>
          </p:nvPr>
        </p:nvSpPr>
        <p:spPr>
          <a:xfrm>
            <a:off x="457200" y="1600200"/>
            <a:ext cx="8229600" cy="4876800"/>
          </a:xfrm>
        </p:spPr>
        <p:txBody>
          <a:bodyPr anchor="t"/>
          <a:lstStyle/>
          <a:p>
            <a:r>
              <a:rPr lang="el-GR" dirty="0"/>
              <a:t>Τι περιμένουμε από τη χορήγηση </a:t>
            </a:r>
            <a:r>
              <a:rPr lang="el-GR" dirty="0" err="1"/>
              <a:t>θρομβόλυσης</a:t>
            </a:r>
            <a:r>
              <a:rPr lang="el-GR" dirty="0"/>
              <a:t>;</a:t>
            </a:r>
          </a:p>
          <a:p>
            <a:endParaRPr lang="el-GR" dirty="0"/>
          </a:p>
          <a:p>
            <a:pPr marL="514350" indent="-514350">
              <a:buFont typeface="+mj-lt"/>
              <a:buAutoNum type="alphaUcPeriod"/>
            </a:pPr>
            <a:r>
              <a:rPr lang="el-GR" dirty="0"/>
              <a:t>Αύξηση διαπερατότητας αγγείων</a:t>
            </a:r>
          </a:p>
          <a:p>
            <a:pPr marL="514350" indent="-514350">
              <a:buFont typeface="+mj-lt"/>
              <a:buAutoNum type="alphaUcPeriod"/>
            </a:pPr>
            <a:r>
              <a:rPr lang="el-GR" dirty="0"/>
              <a:t>Αγγειοσυστολή</a:t>
            </a:r>
          </a:p>
          <a:p>
            <a:pPr marL="514350" indent="-514350">
              <a:buFont typeface="+mj-lt"/>
              <a:buAutoNum type="alphaUcPeriod"/>
            </a:pPr>
            <a:r>
              <a:rPr lang="el-GR" dirty="0"/>
              <a:t>Αποφυγή αιμορραγίας</a:t>
            </a:r>
          </a:p>
          <a:p>
            <a:pPr marL="514350" indent="-514350">
              <a:buFont typeface="+mj-lt"/>
              <a:buAutoNum type="alphaUcPeriod"/>
            </a:pPr>
            <a:r>
              <a:rPr lang="el-GR" dirty="0"/>
              <a:t>Διάλυση θρόμβου</a:t>
            </a:r>
          </a:p>
        </p:txBody>
      </p:sp>
    </p:spTree>
    <p:extLst>
      <p:ext uri="{BB962C8B-B14F-4D97-AF65-F5344CB8AC3E}">
        <p14:creationId xmlns:p14="http://schemas.microsoft.com/office/powerpoint/2010/main" xmlns="" val="160971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1538EEF-689B-45A1-9DA5-D14D35346015}"/>
              </a:ext>
            </a:extLst>
          </p:cNvPr>
          <p:cNvSpPr>
            <a:spLocks noGrp="1"/>
          </p:cNvSpPr>
          <p:nvPr>
            <p:ph type="title"/>
          </p:nvPr>
        </p:nvSpPr>
        <p:spPr/>
        <p:txBody>
          <a:bodyPr/>
          <a:lstStyle/>
          <a:p>
            <a:r>
              <a:rPr lang="en-US" dirty="0"/>
              <a:t>Quiz</a:t>
            </a:r>
            <a:endParaRPr lang="el-GR" dirty="0"/>
          </a:p>
        </p:txBody>
      </p:sp>
      <p:sp>
        <p:nvSpPr>
          <p:cNvPr id="4" name="2 - Θέση περιεχομένου">
            <a:extLst>
              <a:ext uri="{FF2B5EF4-FFF2-40B4-BE49-F238E27FC236}">
                <a16:creationId xmlns:a16="http://schemas.microsoft.com/office/drawing/2014/main" xmlns="" id="{A90200ED-7915-4628-9EB9-95EA090C293D}"/>
              </a:ext>
            </a:extLst>
          </p:cNvPr>
          <p:cNvSpPr>
            <a:spLocks noGrp="1"/>
          </p:cNvSpPr>
          <p:nvPr>
            <p:ph idx="1"/>
          </p:nvPr>
        </p:nvSpPr>
        <p:spPr>
          <a:xfrm>
            <a:off x="457200" y="1600200"/>
            <a:ext cx="8229600" cy="4876800"/>
          </a:xfrm>
        </p:spPr>
        <p:txBody>
          <a:bodyPr anchor="t"/>
          <a:lstStyle/>
          <a:p>
            <a:r>
              <a:rPr lang="el-GR" dirty="0"/>
              <a:t>Ποια στοιχεία από το ιστορικό του ασθενούς θέτουν υποψία για αιμορραγικό ΑΕΕ;</a:t>
            </a:r>
          </a:p>
          <a:p>
            <a:endParaRPr lang="el-GR" dirty="0"/>
          </a:p>
          <a:p>
            <a:pPr marL="514350" indent="-514350">
              <a:buFont typeface="+mj-lt"/>
              <a:buAutoNum type="alphaUcPeriod"/>
            </a:pPr>
            <a:r>
              <a:rPr lang="el-GR" dirty="0"/>
              <a:t>Τριχοειδικό σάκχαρο αίματος 480</a:t>
            </a:r>
          </a:p>
          <a:p>
            <a:pPr marL="514350" indent="-514350">
              <a:buFont typeface="+mj-lt"/>
              <a:buAutoNum type="alphaUcPeriod"/>
            </a:pPr>
            <a:r>
              <a:rPr lang="el-GR" dirty="0"/>
              <a:t>Πίεση 22</a:t>
            </a:r>
            <a:r>
              <a:rPr lang="en-US" dirty="0"/>
              <a:t>5</a:t>
            </a:r>
            <a:r>
              <a:rPr lang="el-GR" dirty="0"/>
              <a:t>/110</a:t>
            </a:r>
            <a:r>
              <a:rPr lang="en-US" dirty="0"/>
              <a:t>mmHg</a:t>
            </a:r>
            <a:endParaRPr lang="el-GR" dirty="0"/>
          </a:p>
          <a:p>
            <a:pPr marL="514350" indent="-514350">
              <a:buFont typeface="+mj-lt"/>
              <a:buAutoNum type="alphaUcPeriod"/>
            </a:pPr>
            <a:r>
              <a:rPr lang="el-GR" dirty="0"/>
              <a:t>Μώλωπας στην περιοχή της αριστερής καρωτίδας</a:t>
            </a:r>
          </a:p>
          <a:p>
            <a:pPr marL="514350" indent="-514350">
              <a:buFont typeface="+mj-lt"/>
              <a:buAutoNum type="alphaUcPeriod"/>
            </a:pPr>
            <a:r>
              <a:rPr lang="el-GR" dirty="0"/>
              <a:t>Ιστορικό καρκίνου πνεύμονα</a:t>
            </a:r>
          </a:p>
        </p:txBody>
      </p:sp>
    </p:spTree>
    <p:extLst>
      <p:ext uri="{BB962C8B-B14F-4D97-AF65-F5344CB8AC3E}">
        <p14:creationId xmlns:p14="http://schemas.microsoft.com/office/powerpoint/2010/main" xmlns="" val="7409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116612-F93D-4BB3-BC92-C09F3604A539}"/>
              </a:ext>
            </a:extLst>
          </p:cNvPr>
          <p:cNvSpPr>
            <a:spLocks noGrp="1"/>
          </p:cNvSpPr>
          <p:nvPr>
            <p:ph type="title"/>
          </p:nvPr>
        </p:nvSpPr>
        <p:spPr/>
        <p:txBody>
          <a:bodyPr/>
          <a:lstStyle/>
          <a:p>
            <a:r>
              <a:rPr lang="en-US" dirty="0"/>
              <a:t>Quiz</a:t>
            </a:r>
            <a:endParaRPr lang="el-GR" dirty="0"/>
          </a:p>
        </p:txBody>
      </p:sp>
      <p:sp>
        <p:nvSpPr>
          <p:cNvPr id="4" name="2 - Θέση περιεχομένου">
            <a:extLst>
              <a:ext uri="{FF2B5EF4-FFF2-40B4-BE49-F238E27FC236}">
                <a16:creationId xmlns:a16="http://schemas.microsoft.com/office/drawing/2014/main" xmlns="" id="{DC00C3A7-25C2-435E-B998-FDFFAE13D440}"/>
              </a:ext>
            </a:extLst>
          </p:cNvPr>
          <p:cNvSpPr>
            <a:spLocks noGrp="1"/>
          </p:cNvSpPr>
          <p:nvPr>
            <p:ph idx="1"/>
          </p:nvPr>
        </p:nvSpPr>
        <p:spPr>
          <a:xfrm>
            <a:off x="457200" y="1600200"/>
            <a:ext cx="8229600" cy="4876800"/>
          </a:xfrm>
        </p:spPr>
        <p:txBody>
          <a:bodyPr anchor="t"/>
          <a:lstStyle/>
          <a:p>
            <a:r>
              <a:rPr lang="el-GR" dirty="0"/>
              <a:t>Ποια από τα παρακάτω μπορεί να μοιάζουν με ΑΕΕ;</a:t>
            </a:r>
          </a:p>
          <a:p>
            <a:endParaRPr lang="el-GR" dirty="0"/>
          </a:p>
          <a:p>
            <a:pPr marL="514350" indent="-514350">
              <a:buFont typeface="+mj-lt"/>
              <a:buAutoNum type="alphaUcPeriod"/>
            </a:pPr>
            <a:r>
              <a:rPr lang="el-GR" dirty="0"/>
              <a:t>Υπογλυκαιμία</a:t>
            </a:r>
          </a:p>
          <a:p>
            <a:pPr marL="514350" indent="-514350">
              <a:buFont typeface="+mj-lt"/>
              <a:buAutoNum type="alphaUcPeriod"/>
            </a:pPr>
            <a:r>
              <a:rPr lang="el-GR" dirty="0" err="1"/>
              <a:t>Μετακριτική</a:t>
            </a:r>
            <a:r>
              <a:rPr lang="el-GR" dirty="0"/>
              <a:t> κατάσταση (μετά από επιληπτική κρίση)</a:t>
            </a:r>
          </a:p>
          <a:p>
            <a:pPr marL="514350" indent="-514350">
              <a:buFont typeface="+mj-lt"/>
              <a:buAutoNum type="alphaUcPeriod"/>
            </a:pPr>
            <a:r>
              <a:rPr lang="el-GR" dirty="0"/>
              <a:t>Κρίση πανικού</a:t>
            </a:r>
          </a:p>
          <a:p>
            <a:pPr marL="514350" indent="-514350">
              <a:buFont typeface="+mj-lt"/>
              <a:buAutoNum type="alphaUcPeriod"/>
            </a:pPr>
            <a:r>
              <a:rPr lang="el-GR" dirty="0"/>
              <a:t>Κανένα από τα παραπάνω</a:t>
            </a:r>
          </a:p>
          <a:p>
            <a:pPr marL="514350" indent="-514350">
              <a:buFont typeface="+mj-lt"/>
              <a:buAutoNum type="alphaUcPeriod"/>
            </a:pPr>
            <a:r>
              <a:rPr lang="el-GR" dirty="0"/>
              <a:t>Όλα τα παραπάνω</a:t>
            </a:r>
          </a:p>
        </p:txBody>
      </p:sp>
    </p:spTree>
    <p:extLst>
      <p:ext uri="{BB962C8B-B14F-4D97-AF65-F5344CB8AC3E}">
        <p14:creationId xmlns:p14="http://schemas.microsoft.com/office/powerpoint/2010/main" xmlns="" val="26048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Συνοπτικά </a:t>
            </a:r>
            <a:endParaRPr lang="en-US" dirty="0"/>
          </a:p>
        </p:txBody>
      </p:sp>
      <p:sp>
        <p:nvSpPr>
          <p:cNvPr id="3" name="Content Placeholder 2"/>
          <p:cNvSpPr>
            <a:spLocks noGrp="1"/>
          </p:cNvSpPr>
          <p:nvPr>
            <p:ph idx="1"/>
          </p:nvPr>
        </p:nvSpPr>
        <p:spPr/>
        <p:txBody>
          <a:bodyPr>
            <a:normAutofit/>
          </a:bodyPr>
          <a:lstStyle/>
          <a:p>
            <a:r>
              <a:rPr lang="el-GR" dirty="0"/>
              <a:t>Η διάγνωση του ΑΕΕ περιλαμβάνει </a:t>
            </a:r>
            <a:r>
              <a:rPr lang="el-GR" dirty="0" err="1"/>
              <a:t>στοχευμένη</a:t>
            </a:r>
            <a:r>
              <a:rPr lang="el-GR" dirty="0"/>
              <a:t> λήψη ιστορικού και φυσική εξέταση, </a:t>
            </a:r>
            <a:r>
              <a:rPr lang="en-US" dirty="0"/>
              <a:t>NIHSS </a:t>
            </a:r>
            <a:r>
              <a:rPr lang="el-GR" dirty="0"/>
              <a:t>και</a:t>
            </a:r>
            <a:r>
              <a:rPr lang="en-US" dirty="0"/>
              <a:t> CT </a:t>
            </a:r>
            <a:r>
              <a:rPr lang="el-GR" dirty="0"/>
              <a:t>εγκεφάλου χωρίς σκιαγραφικό</a:t>
            </a:r>
            <a:r>
              <a:rPr lang="en-US" dirty="0"/>
              <a:t> </a:t>
            </a:r>
          </a:p>
          <a:p>
            <a:r>
              <a:rPr lang="en-US" dirty="0"/>
              <a:t>CT </a:t>
            </a:r>
            <a:r>
              <a:rPr lang="el-GR" dirty="0"/>
              <a:t>εγκεφάλου</a:t>
            </a:r>
            <a:r>
              <a:rPr lang="en-US" dirty="0"/>
              <a:t>, CTA </a:t>
            </a:r>
            <a:r>
              <a:rPr lang="el-GR" dirty="0"/>
              <a:t>και</a:t>
            </a:r>
            <a:r>
              <a:rPr lang="en-US" dirty="0"/>
              <a:t> CT perfusion </a:t>
            </a:r>
            <a:r>
              <a:rPr lang="el-GR" dirty="0"/>
              <a:t>συνδυαστικά αυξάνουν την πιθανότητα διάγνωσης του </a:t>
            </a:r>
            <a:r>
              <a:rPr lang="el-GR" dirty="0" err="1"/>
              <a:t>οξέως</a:t>
            </a:r>
            <a:r>
              <a:rPr lang="el-GR" dirty="0"/>
              <a:t> ΑΕΕ</a:t>
            </a:r>
            <a:endParaRPr lang="en-US" dirty="0"/>
          </a:p>
          <a:p>
            <a:r>
              <a:rPr lang="en-US" dirty="0"/>
              <a:t>TPA </a:t>
            </a:r>
            <a:r>
              <a:rPr lang="el-GR" dirty="0"/>
              <a:t>εντός</a:t>
            </a:r>
            <a:r>
              <a:rPr lang="en-US" dirty="0"/>
              <a:t> 4.5 </a:t>
            </a:r>
            <a:r>
              <a:rPr lang="el-GR" dirty="0"/>
              <a:t>ωρών</a:t>
            </a:r>
            <a:r>
              <a:rPr lang="en-US" dirty="0"/>
              <a:t>, </a:t>
            </a:r>
            <a:r>
              <a:rPr lang="el-GR" dirty="0" err="1"/>
              <a:t>θρομβεκτομή</a:t>
            </a:r>
            <a:r>
              <a:rPr lang="en-US" dirty="0"/>
              <a:t> </a:t>
            </a:r>
            <a:r>
              <a:rPr lang="el-GR" dirty="0"/>
              <a:t>εντός</a:t>
            </a:r>
            <a:r>
              <a:rPr lang="en-US" dirty="0"/>
              <a:t> 6 </a:t>
            </a:r>
            <a:r>
              <a:rPr lang="el-GR" dirty="0"/>
              <a:t>ωρών</a:t>
            </a:r>
          </a:p>
          <a:p>
            <a:r>
              <a:rPr lang="el-GR" dirty="0"/>
              <a:t>Σε επιλεγμένους ασθενείς </a:t>
            </a:r>
            <a:r>
              <a:rPr lang="el-GR" dirty="0" err="1"/>
              <a:t>θρομβεκτομή</a:t>
            </a:r>
            <a:r>
              <a:rPr lang="en-US" dirty="0"/>
              <a:t> </a:t>
            </a:r>
            <a:r>
              <a:rPr lang="el-GR" dirty="0"/>
              <a:t>έως</a:t>
            </a:r>
            <a:r>
              <a:rPr lang="en-US" dirty="0"/>
              <a:t> </a:t>
            </a:r>
            <a:r>
              <a:rPr lang="el-GR" dirty="0"/>
              <a:t>24 ώρες</a:t>
            </a:r>
            <a:endParaRPr lang="en-US" dirty="0"/>
          </a:p>
          <a:p>
            <a:r>
              <a:rPr lang="el-GR" dirty="0"/>
              <a:t>Ασπιρίνη χορηγείται σε 48 ώρες</a:t>
            </a:r>
            <a:endParaRPr lang="en-US" dirty="0"/>
          </a:p>
          <a:p>
            <a:r>
              <a:rPr lang="el-GR" dirty="0"/>
              <a:t>ΑΠ έως </a:t>
            </a:r>
            <a:r>
              <a:rPr lang="en-US" dirty="0"/>
              <a:t>220/120 </a:t>
            </a:r>
            <a:r>
              <a:rPr lang="el-GR" dirty="0"/>
              <a:t>στα μη </a:t>
            </a:r>
            <a:r>
              <a:rPr lang="el-GR" dirty="0" err="1"/>
              <a:t>θρομβολυθέντα</a:t>
            </a:r>
            <a:r>
              <a:rPr lang="el-GR" dirty="0"/>
              <a:t> ΑΕΕ</a:t>
            </a:r>
            <a:endParaRPr lang="en-US" dirty="0"/>
          </a:p>
        </p:txBody>
      </p:sp>
    </p:spTree>
    <p:extLst>
      <p:ext uri="{BB962C8B-B14F-4D97-AF65-F5344CB8AC3E}">
        <p14:creationId xmlns:p14="http://schemas.microsoft.com/office/powerpoint/2010/main" xmlns="" val="80276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Αιτιολογία</a:t>
            </a:r>
            <a:endParaRPr lang="en-US" dirty="0"/>
          </a:p>
        </p:txBody>
      </p:sp>
      <p:sp>
        <p:nvSpPr>
          <p:cNvPr id="3" name="Content Placeholder 2"/>
          <p:cNvSpPr>
            <a:spLocks noGrp="1"/>
          </p:cNvSpPr>
          <p:nvPr>
            <p:ph idx="1"/>
          </p:nvPr>
        </p:nvSpPr>
        <p:spPr/>
        <p:txBody>
          <a:bodyPr/>
          <a:lstStyle/>
          <a:p>
            <a:r>
              <a:rPr lang="el-GR" dirty="0"/>
              <a:t>Ισχαιμικό ΑΕΕ</a:t>
            </a:r>
            <a:r>
              <a:rPr lang="en-US" dirty="0"/>
              <a:t> (85% </a:t>
            </a:r>
            <a:r>
              <a:rPr lang="el-GR" dirty="0"/>
              <a:t>των ΑΕΕ</a:t>
            </a:r>
            <a:r>
              <a:rPr lang="en-US" dirty="0"/>
              <a:t>)</a:t>
            </a:r>
          </a:p>
          <a:p>
            <a:pPr lvl="1"/>
            <a:r>
              <a:rPr lang="el-GR" dirty="0" err="1"/>
              <a:t>Αθηροσκληρωτική</a:t>
            </a:r>
            <a:r>
              <a:rPr lang="el-GR" dirty="0"/>
              <a:t> νόσος</a:t>
            </a:r>
            <a:endParaRPr lang="en-US" dirty="0"/>
          </a:p>
          <a:p>
            <a:pPr lvl="1"/>
            <a:r>
              <a:rPr lang="el-GR" dirty="0" err="1"/>
              <a:t>Καρδιοεμβολικά</a:t>
            </a:r>
            <a:endParaRPr lang="en-US" dirty="0"/>
          </a:p>
          <a:p>
            <a:pPr lvl="1"/>
            <a:r>
              <a:rPr lang="el-GR" dirty="0"/>
              <a:t>Άλλα</a:t>
            </a:r>
            <a:r>
              <a:rPr lang="en-US" dirty="0"/>
              <a:t> (</a:t>
            </a:r>
            <a:r>
              <a:rPr lang="el-GR" dirty="0"/>
              <a:t>διαχωρισμός</a:t>
            </a:r>
            <a:r>
              <a:rPr lang="en-US" dirty="0"/>
              <a:t>, </a:t>
            </a:r>
            <a:r>
              <a:rPr lang="el-GR" dirty="0"/>
              <a:t>ενδοκαρδίτιδα</a:t>
            </a:r>
            <a:r>
              <a:rPr lang="en-US" dirty="0"/>
              <a:t>, </a:t>
            </a:r>
            <a:r>
              <a:rPr lang="el-GR" dirty="0"/>
              <a:t>αγγειίτιδα</a:t>
            </a:r>
            <a:r>
              <a:rPr lang="en-US" dirty="0"/>
              <a:t>, </a:t>
            </a:r>
            <a:r>
              <a:rPr lang="el-GR" dirty="0"/>
              <a:t>καταστάσεις </a:t>
            </a:r>
            <a:r>
              <a:rPr lang="el-GR" dirty="0" err="1"/>
              <a:t>υπερπηκτικότητας</a:t>
            </a:r>
            <a:r>
              <a:rPr lang="en-US" dirty="0"/>
              <a:t>, </a:t>
            </a:r>
            <a:r>
              <a:rPr lang="el-GR" dirty="0" err="1"/>
              <a:t>εγκολεασμός</a:t>
            </a:r>
            <a:r>
              <a:rPr lang="en-US" dirty="0"/>
              <a:t>)</a:t>
            </a:r>
          </a:p>
          <a:p>
            <a:r>
              <a:rPr lang="el-GR" dirty="0"/>
              <a:t>Αιμορραγικό ΑΕΕ</a:t>
            </a:r>
            <a:r>
              <a:rPr lang="en-US" dirty="0"/>
              <a:t> (15% </a:t>
            </a:r>
            <a:r>
              <a:rPr lang="el-GR" dirty="0"/>
              <a:t>των ΑΕΕ</a:t>
            </a:r>
            <a:r>
              <a:rPr lang="en-US" dirty="0"/>
              <a:t>)</a:t>
            </a:r>
          </a:p>
          <a:p>
            <a:pPr lvl="1"/>
            <a:r>
              <a:rPr lang="el-GR" dirty="0"/>
              <a:t>Ενδοκράνια αιμορραγία</a:t>
            </a:r>
            <a:r>
              <a:rPr lang="en-US" dirty="0"/>
              <a:t> (ICH)</a:t>
            </a:r>
          </a:p>
          <a:p>
            <a:pPr lvl="1"/>
            <a:r>
              <a:rPr lang="el-GR" dirty="0" err="1"/>
              <a:t>Υπαραχνοειδής</a:t>
            </a:r>
            <a:r>
              <a:rPr lang="el-GR" dirty="0"/>
              <a:t> αιμορραγία</a:t>
            </a:r>
            <a:r>
              <a:rPr lang="en-US" dirty="0"/>
              <a:t> (SAH)</a:t>
            </a:r>
          </a:p>
        </p:txBody>
      </p:sp>
    </p:spTree>
    <p:extLst>
      <p:ext uri="{BB962C8B-B14F-4D97-AF65-F5344CB8AC3E}">
        <p14:creationId xmlns:p14="http://schemas.microsoft.com/office/powerpoint/2010/main" xmlns="" val="287282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C0229A-BC73-4F1E-AD96-F21B417CB654}"/>
              </a:ext>
            </a:extLst>
          </p:cNvPr>
          <p:cNvSpPr>
            <a:spLocks noGrp="1"/>
          </p:cNvSpPr>
          <p:nvPr>
            <p:ph type="title"/>
          </p:nvPr>
        </p:nvSpPr>
        <p:spPr/>
        <p:txBody>
          <a:bodyPr/>
          <a:lstStyle/>
          <a:p>
            <a:pPr algn="ctr"/>
            <a:r>
              <a:rPr lang="el-GR" dirty="0"/>
              <a:t>ΕΡΩΤΗΣΕΙΣ</a:t>
            </a:r>
          </a:p>
        </p:txBody>
      </p:sp>
      <p:pic>
        <p:nvPicPr>
          <p:cNvPr id="4" name="3 - Θέση περιεχομένου" descr="title.png">
            <a:extLst>
              <a:ext uri="{FF2B5EF4-FFF2-40B4-BE49-F238E27FC236}">
                <a16:creationId xmlns:a16="http://schemas.microsoft.com/office/drawing/2014/main" xmlns="" id="{BF01E55C-E9C1-474E-8B01-2CC108EC95A4}"/>
              </a:ext>
            </a:extLst>
          </p:cNvPr>
          <p:cNvPicPr>
            <a:picLocks noGrp="1" noChangeAspect="1"/>
          </p:cNvPicPr>
          <p:nvPr>
            <p:ph idx="1"/>
          </p:nvPr>
        </p:nvPicPr>
        <p:blipFill rotWithShape="1">
          <a:blip r:embed="rId2" cstate="print"/>
          <a:srcRect l="3723" r="6953"/>
          <a:stretch/>
        </p:blipFill>
        <p:spPr>
          <a:xfrm>
            <a:off x="249147" y="2484409"/>
            <a:ext cx="8645706" cy="3226278"/>
          </a:xfrm>
          <a:prstGeom prst="rect">
            <a:avLst/>
          </a:prstGeom>
        </p:spPr>
      </p:pic>
    </p:spTree>
    <p:extLst>
      <p:ext uri="{BB962C8B-B14F-4D97-AF65-F5344CB8AC3E}">
        <p14:creationId xmlns:p14="http://schemas.microsoft.com/office/powerpoint/2010/main" xmlns="" val="168826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ΑΕΕ στην ΕΦΗΜΕΡΙΑ</a:t>
            </a:r>
            <a:endParaRPr lang="en-US" dirty="0"/>
          </a:p>
        </p:txBody>
      </p:sp>
      <p:sp>
        <p:nvSpPr>
          <p:cNvPr id="3" name="Content Placeholder 2"/>
          <p:cNvSpPr>
            <a:spLocks noGrp="1"/>
          </p:cNvSpPr>
          <p:nvPr>
            <p:ph idx="1"/>
          </p:nvPr>
        </p:nvSpPr>
        <p:spPr/>
        <p:txBody>
          <a:bodyPr/>
          <a:lstStyle/>
          <a:p>
            <a:r>
              <a:rPr lang="el-GR" dirty="0" err="1"/>
              <a:t>Στοχευμένη</a:t>
            </a:r>
            <a:r>
              <a:rPr lang="el-GR" dirty="0"/>
              <a:t> λήψη ιστορικού και φυσική εξέταση</a:t>
            </a:r>
            <a:endParaRPr lang="en-US" dirty="0"/>
          </a:p>
          <a:p>
            <a:pPr lvl="1"/>
            <a:r>
              <a:rPr lang="el-GR" dirty="0"/>
              <a:t>Αντενδείξεις για θρομβολυτική θεραπεία </a:t>
            </a:r>
            <a:endParaRPr lang="en-US" dirty="0"/>
          </a:p>
          <a:p>
            <a:r>
              <a:rPr lang="el-GR" dirty="0"/>
              <a:t>Νευρολογική εξέταση</a:t>
            </a:r>
            <a:endParaRPr lang="en-US" dirty="0"/>
          </a:p>
          <a:p>
            <a:pPr lvl="1"/>
            <a:r>
              <a:rPr lang="el-GR" dirty="0"/>
              <a:t>Αντιστοιχία του </a:t>
            </a:r>
            <a:r>
              <a:rPr lang="en-US" dirty="0"/>
              <a:t>FAST  (Face – Arm – Speech –Time) </a:t>
            </a:r>
            <a:r>
              <a:rPr lang="el-GR" dirty="0"/>
              <a:t>στα ελληνικά με ΑΠΛΑ: Άκρο – Πρόσωπο – Λόγος – Άμεσα </a:t>
            </a:r>
          </a:p>
          <a:p>
            <a:pPr lvl="1"/>
            <a:r>
              <a:rPr lang="el-GR" dirty="0"/>
              <a:t>Ασυμμετρία προσώπου, αδυναμία στο χέρι/πόδι και δυσκολία στην εκφορά του λόγου έχουν μεγάλη πιθανότητα να αντιστοιχούν σε ΑΕΕ </a:t>
            </a:r>
            <a:endParaRPr lang="en-US" dirty="0"/>
          </a:p>
          <a:p>
            <a:r>
              <a:rPr lang="el-GR" dirty="0"/>
              <a:t>Ζωτικά</a:t>
            </a:r>
            <a:r>
              <a:rPr lang="en-US" dirty="0"/>
              <a:t>, </a:t>
            </a:r>
            <a:r>
              <a:rPr lang="el-GR" dirty="0"/>
              <a:t>σάκχαρο</a:t>
            </a:r>
            <a:endParaRPr lang="en-US" dirty="0"/>
          </a:p>
          <a:p>
            <a:r>
              <a:rPr lang="el-GR" dirty="0"/>
              <a:t>Αξονική Εγκεφάλου χωρίς σκιαγραφικό</a:t>
            </a:r>
            <a:r>
              <a:rPr lang="en-US" dirty="0"/>
              <a:t> </a:t>
            </a:r>
            <a:r>
              <a:rPr lang="el-GR" dirty="0"/>
              <a:t>ΑΜΕΣΑ</a:t>
            </a:r>
            <a:endParaRPr lang="en-US" dirty="0"/>
          </a:p>
          <a:p>
            <a:pPr lvl="1"/>
            <a:r>
              <a:rPr lang="el-GR" dirty="0"/>
              <a:t>Δ/δ ενδοκράνια αιμορραγία από ισχαιμικό εγκεφαλικό</a:t>
            </a:r>
            <a:endParaRPr lang="en-US" dirty="0"/>
          </a:p>
          <a:p>
            <a:pPr lvl="1"/>
            <a:endParaRPr lang="en-US" dirty="0"/>
          </a:p>
        </p:txBody>
      </p:sp>
    </p:spTree>
    <p:extLst>
      <p:ext uri="{BB962C8B-B14F-4D97-AF65-F5344CB8AC3E}">
        <p14:creationId xmlns:p14="http://schemas.microsoft.com/office/powerpoint/2010/main" xmlns="" val="410664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810"/>
            <a:ext cx="8229600" cy="990600"/>
          </a:xfrm>
        </p:spPr>
        <p:txBody>
          <a:bodyPr>
            <a:normAutofit fontScale="90000"/>
          </a:bodyPr>
          <a:lstStyle/>
          <a:p>
            <a:r>
              <a:rPr lang="en-US" dirty="0"/>
              <a:t>National Institutes of Health Stroke Scale (NIHSS)</a:t>
            </a:r>
          </a:p>
        </p:txBody>
      </p:sp>
      <p:sp>
        <p:nvSpPr>
          <p:cNvPr id="3" name="Content Placeholder 2"/>
          <p:cNvSpPr>
            <a:spLocks noGrp="1"/>
          </p:cNvSpPr>
          <p:nvPr>
            <p:ph idx="1"/>
          </p:nvPr>
        </p:nvSpPr>
        <p:spPr/>
        <p:txBody>
          <a:bodyPr/>
          <a:lstStyle/>
          <a:p>
            <a:endParaRPr lang="en-US" dirty="0"/>
          </a:p>
          <a:p>
            <a:r>
              <a:rPr lang="el-GR" dirty="0"/>
              <a:t>Δομημένη,</a:t>
            </a:r>
            <a:r>
              <a:rPr lang="en-US" dirty="0"/>
              <a:t> </a:t>
            </a:r>
            <a:r>
              <a:rPr lang="el-GR" dirty="0" err="1"/>
              <a:t>ποσοτικοποιήσιμη</a:t>
            </a:r>
            <a:r>
              <a:rPr lang="el-GR" dirty="0"/>
              <a:t> νευρολογική εξέταση</a:t>
            </a:r>
            <a:endParaRPr lang="en-US" dirty="0"/>
          </a:p>
          <a:p>
            <a:r>
              <a:rPr lang="en-US" dirty="0"/>
              <a:t>NIHSS 11 </a:t>
            </a:r>
            <a:r>
              <a:rPr lang="el-GR" dirty="0"/>
              <a:t>σημεία παραπλήσια της νευρολογικής εξέτασης</a:t>
            </a:r>
          </a:p>
          <a:p>
            <a:r>
              <a:rPr lang="en-US" dirty="0"/>
              <a:t>Score </a:t>
            </a:r>
            <a:r>
              <a:rPr lang="el-GR" dirty="0"/>
              <a:t>μεταξύ</a:t>
            </a:r>
            <a:r>
              <a:rPr lang="en-US" dirty="0"/>
              <a:t> 0 </a:t>
            </a:r>
            <a:r>
              <a:rPr lang="el-GR" dirty="0"/>
              <a:t>και</a:t>
            </a:r>
            <a:r>
              <a:rPr lang="en-US" dirty="0"/>
              <a:t> 42</a:t>
            </a:r>
          </a:p>
          <a:p>
            <a:r>
              <a:rPr lang="en-US" dirty="0"/>
              <a:t>NIHSS scores ≥20 </a:t>
            </a:r>
            <a:r>
              <a:rPr lang="el-GR" dirty="0"/>
              <a:t>αντιστοιχούν σε βαρύ ΑΕΕ</a:t>
            </a:r>
            <a:endParaRPr lang="en-US" dirty="0"/>
          </a:p>
          <a:p>
            <a:r>
              <a:rPr lang="en-US" dirty="0"/>
              <a:t>NIHSS score </a:t>
            </a:r>
            <a:r>
              <a:rPr lang="el-GR" dirty="0"/>
              <a:t>εισαγωγής συσχετίζεται με την τελική αναπηρία από το ΑΕΕ</a:t>
            </a:r>
            <a:endParaRPr lang="en-US" dirty="0"/>
          </a:p>
          <a:p>
            <a:endParaRPr lang="hr-HR" dirty="0">
              <a:hlinkClick r:id="rId3"/>
            </a:endParaRPr>
          </a:p>
          <a:p>
            <a:r>
              <a:rPr lang="hr-HR" dirty="0">
                <a:hlinkClick r:id="rId4"/>
              </a:rPr>
              <a:t>http://core.la/resources/career-vitals/nihss-instructions.pdf</a:t>
            </a:r>
            <a:endParaRPr lang="en-US" dirty="0"/>
          </a:p>
        </p:txBody>
      </p:sp>
    </p:spTree>
    <p:extLst>
      <p:ext uri="{BB962C8B-B14F-4D97-AF65-F5344CB8AC3E}">
        <p14:creationId xmlns:p14="http://schemas.microsoft.com/office/powerpoint/2010/main" xmlns="" val="347247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ΑΕΕ είναι ΥΠΕΡΕΠΕΙΓΟΝ</a:t>
            </a:r>
            <a:endParaRPr lang="en-US" dirty="0"/>
          </a:p>
        </p:txBody>
      </p:sp>
      <p:sp>
        <p:nvSpPr>
          <p:cNvPr id="3" name="Content Placeholder 2"/>
          <p:cNvSpPr>
            <a:spLocks noGrp="1"/>
          </p:cNvSpPr>
          <p:nvPr>
            <p:ph idx="1"/>
          </p:nvPr>
        </p:nvSpPr>
        <p:spPr/>
        <p:txBody>
          <a:bodyPr/>
          <a:lstStyle/>
          <a:p>
            <a:r>
              <a:rPr lang="el-GR" dirty="0"/>
              <a:t>Η ώρα έναρξης των συμπτωμάτων είναι εξαιρετικά σημαντική</a:t>
            </a:r>
            <a:endParaRPr lang="en-US" dirty="0"/>
          </a:p>
          <a:p>
            <a:r>
              <a:rPr lang="el-GR" dirty="0"/>
              <a:t>Σε </a:t>
            </a:r>
            <a:r>
              <a:rPr lang="el-GR" u="sng" dirty="0"/>
              <a:t>άγνωστη έναρξης</a:t>
            </a:r>
            <a:r>
              <a:rPr lang="el-GR" dirty="0"/>
              <a:t>, θεωρούμε ότι είναι η τελευταία στιγμή που ο ασθενής ήταν </a:t>
            </a:r>
            <a:r>
              <a:rPr lang="el-GR" u="sng" dirty="0"/>
              <a:t>ξύπνιος και χωρίς συμπτώματα </a:t>
            </a:r>
            <a:endParaRPr lang="en-US" u="sng" dirty="0"/>
          </a:p>
        </p:txBody>
      </p:sp>
    </p:spTree>
    <p:extLst>
      <p:ext uri="{BB962C8B-B14F-4D97-AF65-F5344CB8AC3E}">
        <p14:creationId xmlns:p14="http://schemas.microsoft.com/office/powerpoint/2010/main" xmlns="" val="329379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C52C9F-74B9-450F-8028-11E611E0E82A}"/>
              </a:ext>
            </a:extLst>
          </p:cNvPr>
          <p:cNvSpPr>
            <a:spLocks noGrp="1"/>
          </p:cNvSpPr>
          <p:nvPr>
            <p:ph type="title"/>
          </p:nvPr>
        </p:nvSpPr>
        <p:spPr/>
        <p:txBody>
          <a:bodyPr/>
          <a:lstStyle/>
          <a:p>
            <a:r>
              <a:rPr lang="el-GR" dirty="0"/>
              <a:t>Βασικές κινήσεις στο ΤΕΠ</a:t>
            </a:r>
          </a:p>
        </p:txBody>
      </p:sp>
      <p:sp>
        <p:nvSpPr>
          <p:cNvPr id="4" name="2 - Θέση περιεχομένου">
            <a:extLst>
              <a:ext uri="{FF2B5EF4-FFF2-40B4-BE49-F238E27FC236}">
                <a16:creationId xmlns:a16="http://schemas.microsoft.com/office/drawing/2014/main" xmlns="" id="{D30101F8-ECA7-4AD6-B66D-DCE1C8669B86}"/>
              </a:ext>
            </a:extLst>
          </p:cNvPr>
          <p:cNvSpPr>
            <a:spLocks noGrp="1"/>
          </p:cNvSpPr>
          <p:nvPr>
            <p:ph idx="1"/>
          </p:nvPr>
        </p:nvSpPr>
        <p:spPr>
          <a:xfrm>
            <a:off x="457200" y="1600200"/>
            <a:ext cx="8229600" cy="4876800"/>
          </a:xfrm>
        </p:spPr>
        <p:txBody>
          <a:bodyPr anchor="ctr">
            <a:normAutofit/>
          </a:bodyPr>
          <a:lstStyle/>
          <a:p>
            <a:pPr marL="514350" indent="-514350">
              <a:buFont typeface="+mj-lt"/>
              <a:buAutoNum type="arabicPeriod"/>
            </a:pPr>
            <a:r>
              <a:rPr lang="el-GR" dirty="0">
                <a:latin typeface="Cambria" pitchFamily="18" charset="0"/>
              </a:rPr>
              <a:t>Αναγνώρισε το ΑΕΕ</a:t>
            </a:r>
          </a:p>
          <a:p>
            <a:pPr marL="514350" indent="-514350">
              <a:buFont typeface="+mj-lt"/>
              <a:buAutoNum type="arabicPeriod"/>
            </a:pPr>
            <a:r>
              <a:rPr lang="el-GR" dirty="0">
                <a:latin typeface="Cambria" pitchFamily="18" charset="0"/>
              </a:rPr>
              <a:t>Κάλεσε τον εφημερεύοντα</a:t>
            </a:r>
          </a:p>
          <a:p>
            <a:pPr marL="514350" indent="-514350">
              <a:buFont typeface="+mj-lt"/>
              <a:buAutoNum type="arabicPeriod"/>
            </a:pPr>
            <a:r>
              <a:rPr lang="en-US" dirty="0">
                <a:latin typeface="Cambria" pitchFamily="18" charset="0"/>
              </a:rPr>
              <a:t>ABC’s </a:t>
            </a:r>
            <a:r>
              <a:rPr lang="el-GR" dirty="0">
                <a:latin typeface="Cambria" pitchFamily="18" charset="0"/>
              </a:rPr>
              <a:t> πάντα!</a:t>
            </a:r>
          </a:p>
          <a:p>
            <a:pPr marL="514350" indent="-514350">
              <a:buFont typeface="+mj-lt"/>
              <a:buAutoNum type="arabicPeriod"/>
            </a:pPr>
            <a:r>
              <a:rPr lang="el-GR" dirty="0">
                <a:latin typeface="Cambria" pitchFamily="18" charset="0"/>
              </a:rPr>
              <a:t>Ζωτικά (σάκχαρο-πίεση-</a:t>
            </a:r>
            <a:r>
              <a:rPr lang="el-GR" dirty="0" err="1">
                <a:latin typeface="Cambria" pitchFamily="18" charset="0"/>
              </a:rPr>
              <a:t>θερμοκρασία</a:t>
            </a:r>
            <a:r>
              <a:rPr lang="el-GR" dirty="0">
                <a:latin typeface="Cambria" pitchFamily="18" charset="0"/>
              </a:rPr>
              <a:t>)</a:t>
            </a:r>
          </a:p>
          <a:p>
            <a:pPr marL="514350" indent="-514350">
              <a:buFont typeface="+mj-lt"/>
              <a:buAutoNum type="arabicPeriod"/>
            </a:pPr>
            <a:r>
              <a:rPr lang="el-GR" dirty="0">
                <a:latin typeface="Cambria" pitchFamily="18" charset="0"/>
              </a:rPr>
              <a:t>2 πράσινα </a:t>
            </a:r>
            <a:r>
              <a:rPr lang="el-GR" dirty="0" err="1">
                <a:latin typeface="Cambria" pitchFamily="18" charset="0"/>
              </a:rPr>
              <a:t>καθετηράκια</a:t>
            </a:r>
            <a:endParaRPr lang="el-GR" dirty="0">
              <a:latin typeface="Cambria" pitchFamily="18" charset="0"/>
            </a:endParaRPr>
          </a:p>
          <a:p>
            <a:pPr marL="514350" indent="-514350">
              <a:buFont typeface="+mj-lt"/>
              <a:buAutoNum type="arabicPeriod"/>
            </a:pPr>
            <a:r>
              <a:rPr lang="el-GR" dirty="0">
                <a:latin typeface="Cambria" pitchFamily="18" charset="0"/>
              </a:rPr>
              <a:t>Λήψη αίματος</a:t>
            </a:r>
          </a:p>
          <a:p>
            <a:pPr marL="514350" indent="-514350">
              <a:buFont typeface="+mj-lt"/>
              <a:buAutoNum type="arabicPeriod"/>
            </a:pPr>
            <a:r>
              <a:rPr lang="el-GR" dirty="0">
                <a:latin typeface="Cambria" pitchFamily="18" charset="0"/>
              </a:rPr>
              <a:t>ΗΚΓ</a:t>
            </a:r>
          </a:p>
          <a:p>
            <a:pPr marL="514350" indent="-514350">
              <a:buFont typeface="+mj-lt"/>
              <a:buAutoNum type="arabicPeriod"/>
            </a:pPr>
            <a:r>
              <a:rPr lang="el-GR" dirty="0">
                <a:latin typeface="Cambria" pitchFamily="18" charset="0"/>
              </a:rPr>
              <a:t>Ρώτα την ώρα ΑΕΕ</a:t>
            </a:r>
          </a:p>
          <a:p>
            <a:pPr marL="514350" indent="-514350">
              <a:buFont typeface="+mj-lt"/>
              <a:buAutoNum type="arabicPeriod"/>
            </a:pPr>
            <a:r>
              <a:rPr lang="el-GR" dirty="0">
                <a:latin typeface="Cambria" pitchFamily="18" charset="0"/>
              </a:rPr>
              <a:t>Ουδέν </a:t>
            </a:r>
            <a:r>
              <a:rPr lang="en-US" dirty="0">
                <a:latin typeface="Cambria" pitchFamily="18" charset="0"/>
              </a:rPr>
              <a:t>per </a:t>
            </a:r>
            <a:r>
              <a:rPr lang="en-US" dirty="0" err="1">
                <a:latin typeface="Cambria" pitchFamily="18" charset="0"/>
              </a:rPr>
              <a:t>os</a:t>
            </a:r>
            <a:endParaRPr lang="en-US" dirty="0">
              <a:latin typeface="Cambria" pitchFamily="18" charset="0"/>
            </a:endParaRPr>
          </a:p>
          <a:p>
            <a:pPr marL="514350" indent="-514350">
              <a:buFont typeface="+mj-lt"/>
              <a:buAutoNum type="arabicPeriod"/>
            </a:pPr>
            <a:r>
              <a:rPr lang="el-GR" dirty="0">
                <a:latin typeface="Cambria" pitchFamily="18" charset="0"/>
              </a:rPr>
              <a:t>ΌΧΙ </a:t>
            </a:r>
            <a:r>
              <a:rPr lang="en-US" dirty="0" err="1">
                <a:latin typeface="Cambria" pitchFamily="18" charset="0"/>
              </a:rPr>
              <a:t>folley</a:t>
            </a:r>
            <a:r>
              <a:rPr lang="en-US" dirty="0">
                <a:latin typeface="Cambria" pitchFamily="18" charset="0"/>
              </a:rPr>
              <a:t> </a:t>
            </a:r>
            <a:r>
              <a:rPr lang="el-GR" dirty="0">
                <a:latin typeface="Cambria" pitchFamily="18" charset="0"/>
              </a:rPr>
              <a:t>ΌΧΙ </a:t>
            </a:r>
            <a:r>
              <a:rPr lang="en-US" dirty="0">
                <a:latin typeface="Cambria" pitchFamily="18" charset="0"/>
              </a:rPr>
              <a:t>Levin </a:t>
            </a:r>
            <a:r>
              <a:rPr lang="el-GR" dirty="0">
                <a:latin typeface="Cambria" pitchFamily="18" charset="0"/>
              </a:rPr>
              <a:t>αν δεν υπάρχει σαφής ιατρική οδηγία</a:t>
            </a:r>
          </a:p>
        </p:txBody>
      </p:sp>
    </p:spTree>
    <p:extLst>
      <p:ext uri="{BB962C8B-B14F-4D97-AF65-F5344CB8AC3E}">
        <p14:creationId xmlns:p14="http://schemas.microsoft.com/office/powerpoint/2010/main" xmlns="" val="287426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Αρχική Απεικόνιση</a:t>
            </a:r>
            <a:r>
              <a:rPr lang="en-US" dirty="0"/>
              <a:t> </a:t>
            </a:r>
          </a:p>
        </p:txBody>
      </p:sp>
      <p:sp>
        <p:nvSpPr>
          <p:cNvPr id="3" name="Content Placeholder 2"/>
          <p:cNvSpPr>
            <a:spLocks noGrp="1"/>
          </p:cNvSpPr>
          <p:nvPr>
            <p:ph idx="1"/>
          </p:nvPr>
        </p:nvSpPr>
        <p:spPr/>
        <p:txBody>
          <a:bodyPr>
            <a:normAutofit/>
          </a:bodyPr>
          <a:lstStyle/>
          <a:p>
            <a:r>
              <a:rPr lang="el-GR" dirty="0"/>
              <a:t>Αξονική χωρίς σκιαγραφικό</a:t>
            </a:r>
            <a:endParaRPr lang="en-US" dirty="0"/>
          </a:p>
          <a:p>
            <a:r>
              <a:rPr lang="en-US" dirty="0"/>
              <a:t>CT </a:t>
            </a:r>
            <a:r>
              <a:rPr lang="el-GR" dirty="0"/>
              <a:t>Αγγειογραφία</a:t>
            </a:r>
            <a:endParaRPr lang="en-US" dirty="0"/>
          </a:p>
          <a:p>
            <a:pPr lvl="1"/>
            <a:r>
              <a:rPr lang="el-GR" dirty="0"/>
              <a:t>Μεγάλα αγγεία, απόφραξη, κύκλος </a:t>
            </a:r>
            <a:r>
              <a:rPr lang="en-US" dirty="0"/>
              <a:t>Willis </a:t>
            </a:r>
            <a:r>
              <a:rPr lang="el-GR" dirty="0"/>
              <a:t>και </a:t>
            </a:r>
            <a:r>
              <a:rPr lang="el-GR" dirty="0" err="1"/>
              <a:t>εξωκράνια</a:t>
            </a:r>
            <a:r>
              <a:rPr lang="el-GR" dirty="0"/>
              <a:t> αγγεία </a:t>
            </a:r>
            <a:endParaRPr lang="en-US" dirty="0"/>
          </a:p>
          <a:p>
            <a:r>
              <a:rPr lang="en-US" dirty="0"/>
              <a:t>CT Perfusion</a:t>
            </a:r>
          </a:p>
          <a:p>
            <a:pPr lvl="1"/>
            <a:r>
              <a:rPr lang="el-GR" dirty="0"/>
              <a:t>Περιοχές </a:t>
            </a:r>
            <a:r>
              <a:rPr lang="el-GR" dirty="0" err="1"/>
              <a:t>υποαιμάτωσης</a:t>
            </a:r>
            <a:r>
              <a:rPr lang="el-GR" dirty="0"/>
              <a:t> που συσχετίζονται με τις </a:t>
            </a:r>
            <a:r>
              <a:rPr lang="el-GR" dirty="0" err="1"/>
              <a:t>ισχαιμούσες</a:t>
            </a:r>
            <a:r>
              <a:rPr lang="el-GR" dirty="0"/>
              <a:t> περιοχές </a:t>
            </a:r>
          </a:p>
          <a:p>
            <a:pPr marL="274320" lvl="1" indent="0">
              <a:buNone/>
            </a:pPr>
            <a:endParaRPr lang="en-US" dirty="0"/>
          </a:p>
          <a:p>
            <a:r>
              <a:rPr lang="el-GR" dirty="0"/>
              <a:t>Ο συνδυασμός και των 3 βελτιώνει την διάγνωση οξείας απόφραξης συγκριτικά με την απλή </a:t>
            </a:r>
            <a:r>
              <a:rPr lang="en-US" dirty="0"/>
              <a:t>CT </a:t>
            </a:r>
            <a:r>
              <a:rPr lang="el-GR" dirty="0"/>
              <a:t>μόνο</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30904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Επείγουσα θεραπεία</a:t>
            </a:r>
            <a:endParaRPr lang="en-US" dirty="0"/>
          </a:p>
        </p:txBody>
      </p:sp>
      <p:sp>
        <p:nvSpPr>
          <p:cNvPr id="3" name="Content Placeholder 2"/>
          <p:cNvSpPr>
            <a:spLocks noGrp="1"/>
          </p:cNvSpPr>
          <p:nvPr>
            <p:ph idx="1"/>
          </p:nvPr>
        </p:nvSpPr>
        <p:spPr/>
        <p:txBody>
          <a:bodyPr>
            <a:normAutofit/>
          </a:bodyPr>
          <a:lstStyle/>
          <a:p>
            <a:r>
              <a:rPr lang="el-GR" dirty="0"/>
              <a:t>Φαρμακευτικά</a:t>
            </a:r>
            <a:r>
              <a:rPr lang="en-US" dirty="0"/>
              <a:t>: TPA (intravenous tissue plasminogen activator)</a:t>
            </a:r>
          </a:p>
          <a:p>
            <a:pPr lvl="1"/>
            <a:r>
              <a:rPr lang="en-US" dirty="0"/>
              <a:t>AHA/ASA: 4.5 </a:t>
            </a:r>
            <a:r>
              <a:rPr lang="el-GR" dirty="0"/>
              <a:t>ώρες</a:t>
            </a:r>
            <a:endParaRPr lang="en-US" dirty="0"/>
          </a:p>
          <a:p>
            <a:pPr lvl="1"/>
            <a:r>
              <a:rPr lang="el-GR" dirty="0"/>
              <a:t>Όσο νωρίτερα χορηγείται </a:t>
            </a:r>
            <a:r>
              <a:rPr lang="en-US" dirty="0" err="1"/>
              <a:t>tPA</a:t>
            </a:r>
            <a:r>
              <a:rPr lang="el-GR" dirty="0"/>
              <a:t> τόσο μειώνεται η πιθανότητα αναπηρίας</a:t>
            </a:r>
            <a:r>
              <a:rPr lang="en-US" dirty="0"/>
              <a:t> </a:t>
            </a:r>
          </a:p>
          <a:p>
            <a:pPr lvl="1"/>
            <a:endParaRPr lang="en-US" dirty="0"/>
          </a:p>
          <a:p>
            <a:r>
              <a:rPr lang="el-GR" dirty="0" err="1"/>
              <a:t>Ενδαγγειακά</a:t>
            </a:r>
            <a:r>
              <a:rPr lang="en-US" dirty="0"/>
              <a:t>: </a:t>
            </a:r>
            <a:r>
              <a:rPr lang="el-GR" dirty="0" err="1"/>
              <a:t>Ενδαρτηριακή</a:t>
            </a:r>
            <a:r>
              <a:rPr lang="el-GR" dirty="0"/>
              <a:t> Μηχανική </a:t>
            </a:r>
            <a:r>
              <a:rPr lang="el-GR" dirty="0" err="1"/>
              <a:t>Θρομβεκτομή</a:t>
            </a:r>
            <a:r>
              <a:rPr lang="el-GR" dirty="0"/>
              <a:t> (</a:t>
            </a:r>
            <a:r>
              <a:rPr lang="en-US" dirty="0"/>
              <a:t>Intra-arterial mechanical thrombectomy</a:t>
            </a:r>
            <a:r>
              <a:rPr lang="el-GR" dirty="0"/>
              <a:t>)</a:t>
            </a:r>
            <a:endParaRPr lang="en-US" dirty="0"/>
          </a:p>
          <a:p>
            <a:pPr lvl="1"/>
            <a:r>
              <a:rPr lang="el-GR" dirty="0"/>
              <a:t>Εγγύς αποφράξεις μεγάλων κλάδων πρόσθιας κυκλοφορίας (ενδοκράνια μοίρα έσω καρωτίδας, μέση </a:t>
            </a:r>
            <a:r>
              <a:rPr lang="el-GR" dirty="0" err="1"/>
              <a:t>αγκεφαλική</a:t>
            </a:r>
            <a:r>
              <a:rPr lang="el-GR" dirty="0"/>
              <a:t> </a:t>
            </a:r>
            <a:r>
              <a:rPr lang="el-GR" dirty="0" err="1"/>
              <a:t>αρτ</a:t>
            </a:r>
            <a:r>
              <a:rPr lang="el-GR" dirty="0"/>
              <a:t>., πρόσθια εγκεφαλική </a:t>
            </a:r>
            <a:r>
              <a:rPr lang="el-GR" dirty="0" err="1"/>
              <a:t>αρτ</a:t>
            </a:r>
            <a:r>
              <a:rPr lang="el-GR" dirty="0"/>
              <a:t>.)</a:t>
            </a:r>
            <a:r>
              <a:rPr lang="en-US" dirty="0"/>
              <a:t> </a:t>
            </a:r>
            <a:endParaRPr lang="el-GR" dirty="0"/>
          </a:p>
          <a:p>
            <a:pPr lvl="1"/>
            <a:r>
              <a:rPr lang="el-GR" dirty="0"/>
              <a:t>Εντός 6 ωρών από την έναρξη των συμπτωμάτων </a:t>
            </a:r>
          </a:p>
          <a:p>
            <a:pPr lvl="1"/>
            <a:r>
              <a:rPr lang="el-GR" dirty="0"/>
              <a:t>Μπορεί να αποτελεί συνέχεια της ενδοφλέβιας </a:t>
            </a:r>
            <a:r>
              <a:rPr lang="el-GR" dirty="0" err="1"/>
              <a:t>θρομβόλυσης</a:t>
            </a:r>
            <a:r>
              <a:rPr lang="el-GR" dirty="0"/>
              <a:t> </a:t>
            </a:r>
            <a:endParaRPr lang="en-US" dirty="0"/>
          </a:p>
          <a:p>
            <a:pPr lvl="1"/>
            <a:endParaRPr lang="en-US" dirty="0"/>
          </a:p>
          <a:p>
            <a:pPr lvl="2"/>
            <a:endParaRPr lang="en-US" dirty="0"/>
          </a:p>
        </p:txBody>
      </p:sp>
    </p:spTree>
    <p:extLst>
      <p:ext uri="{BB962C8B-B14F-4D97-AF65-F5344CB8AC3E}">
        <p14:creationId xmlns:p14="http://schemas.microsoft.com/office/powerpoint/2010/main" xmlns="" val="2789389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4307</TotalTime>
  <Words>1744</Words>
  <Application>Microsoft Office PowerPoint</Application>
  <PresentationFormat>Προβολή στην οθόνη (4:3)</PresentationFormat>
  <Paragraphs>230</Paragraphs>
  <Slides>30</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Clarity</vt:lpstr>
      <vt:lpstr>ΑΝΤΙΜΕΤΩΠΙΣΗ ΟΞΕΩΣ ΙΣΧΑΙΜΙΚΟΥ ΑΕΕ</vt:lpstr>
      <vt:lpstr>Περιεχόμενο</vt:lpstr>
      <vt:lpstr>Αιτιολογία</vt:lpstr>
      <vt:lpstr>ΑΕΕ στην ΕΦΗΜΕΡΙΑ</vt:lpstr>
      <vt:lpstr>National Institutes of Health Stroke Scale (NIHSS)</vt:lpstr>
      <vt:lpstr>Το ΑΕΕ είναι ΥΠΕΡΕΠΕΙΓΟΝ</vt:lpstr>
      <vt:lpstr>Βασικές κινήσεις στο ΤΕΠ</vt:lpstr>
      <vt:lpstr>Αρχική Απεικόνιση </vt:lpstr>
      <vt:lpstr>Επείγουσα θεραπεία</vt:lpstr>
      <vt:lpstr>Διαφάνεια 10</vt:lpstr>
      <vt:lpstr>Διαφάνεια 11</vt:lpstr>
      <vt:lpstr>Ρύθμιση ΑΠ στο ΑΕΕ</vt:lpstr>
      <vt:lpstr>Επιπλέον φαρμακευτική αγωγή</vt:lpstr>
      <vt:lpstr>Διαφάνεια 14</vt:lpstr>
      <vt:lpstr>Διαφάνεια 15</vt:lpstr>
      <vt:lpstr>Κλινική περίπτωση 1</vt:lpstr>
      <vt:lpstr>Κλινική περίπτωση 1</vt:lpstr>
      <vt:lpstr>Κλινική περίπτωση 1</vt:lpstr>
      <vt:lpstr>Κλινική περίπτωση 1</vt:lpstr>
      <vt:lpstr>Κλινική περίπτωση 1</vt:lpstr>
      <vt:lpstr>Κλινική περίπτωση 1</vt:lpstr>
      <vt:lpstr>Κλινική περίπτωση 1</vt:lpstr>
      <vt:lpstr>Κλινική περίπτωση 2</vt:lpstr>
      <vt:lpstr>Κλινική περίπτωση 3</vt:lpstr>
      <vt:lpstr>Κλινική περίπτωση 4</vt:lpstr>
      <vt:lpstr>Quiz</vt:lpstr>
      <vt:lpstr>Quiz</vt:lpstr>
      <vt:lpstr>Quiz</vt:lpstr>
      <vt:lpstr>Συνοπτικά </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Acute stroke</dc:title>
  <dc:creator>Thi Bich Ngoc Mai</dc:creator>
  <cp:lastModifiedBy>mariannis</cp:lastModifiedBy>
  <cp:revision>69</cp:revision>
  <dcterms:created xsi:type="dcterms:W3CDTF">2016-06-24T18:50:13Z</dcterms:created>
  <dcterms:modified xsi:type="dcterms:W3CDTF">2019-01-27T07:49:08Z</dcterms:modified>
</cp:coreProperties>
</file>