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2" r:id="rId4"/>
    <p:sldId id="303" r:id="rId5"/>
    <p:sldId id="304" r:id="rId6"/>
    <p:sldId id="305" r:id="rId7"/>
    <p:sldId id="306" r:id="rId8"/>
    <p:sldId id="301" r:id="rId9"/>
    <p:sldId id="299" r:id="rId10"/>
    <p:sldId id="300" r:id="rId11"/>
    <p:sldId id="307" r:id="rId12"/>
    <p:sldId id="308" r:id="rId13"/>
    <p:sldId id="258" r:id="rId14"/>
    <p:sldId id="314" r:id="rId15"/>
    <p:sldId id="312" r:id="rId16"/>
    <p:sldId id="313" r:id="rId17"/>
    <p:sldId id="274" r:id="rId18"/>
    <p:sldId id="309" r:id="rId19"/>
    <p:sldId id="310" r:id="rId20"/>
    <p:sldId id="311" r:id="rId21"/>
    <p:sldId id="294" r:id="rId22"/>
    <p:sldId id="296" r:id="rId23"/>
    <p:sldId id="257" r:id="rId24"/>
    <p:sldId id="315" r:id="rId25"/>
    <p:sldId id="266" r:id="rId26"/>
    <p:sldId id="259" r:id="rId27"/>
    <p:sldId id="267" r:id="rId28"/>
    <p:sldId id="264" r:id="rId29"/>
    <p:sldId id="265" r:id="rId30"/>
    <p:sldId id="285" r:id="rId31"/>
    <p:sldId id="260" r:id="rId32"/>
    <p:sldId id="289" r:id="rId33"/>
    <p:sldId id="268" r:id="rId34"/>
    <p:sldId id="261" r:id="rId35"/>
    <p:sldId id="262" r:id="rId36"/>
    <p:sldId id="283" r:id="rId37"/>
    <p:sldId id="286" r:id="rId38"/>
    <p:sldId id="271" r:id="rId39"/>
    <p:sldId id="269" r:id="rId40"/>
    <p:sldId id="270" r:id="rId41"/>
    <p:sldId id="272" r:id="rId42"/>
    <p:sldId id="284" r:id="rId43"/>
    <p:sldId id="288" r:id="rId44"/>
    <p:sldId id="287" r:id="rId45"/>
    <p:sldId id="275" r:id="rId46"/>
    <p:sldId id="293" r:id="rId47"/>
    <p:sldId id="319" r:id="rId48"/>
    <p:sldId id="321" r:id="rId49"/>
    <p:sldId id="322" r:id="rId50"/>
    <p:sldId id="318" r:id="rId51"/>
    <p:sldId id="282" r:id="rId52"/>
    <p:sldId id="290" r:id="rId53"/>
    <p:sldId id="297" r:id="rId54"/>
    <p:sldId id="298" r:id="rId55"/>
    <p:sldId id="316" r:id="rId56"/>
    <p:sldId id="317" r:id="rId57"/>
    <p:sldId id="320" r:id="rId58"/>
    <p:sldId id="279" r:id="rId59"/>
    <p:sldId id="280" r:id="rId60"/>
    <p:sldId id="276" r:id="rId61"/>
    <p:sldId id="277" r:id="rId62"/>
    <p:sldId id="278" r:id="rId63"/>
    <p:sldId id="281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2698" y="-10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4DA6-8AC1-4563-9E8A-E8F39728CD68}" type="datetimeFigureOut">
              <a:rPr lang="el-GR" smtClean="0"/>
              <a:t>15/1/2019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B22E-DD46-4EDC-8BC4-DDE869CDD46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ΠΑΡΑΛΥΣΕΙΣ ΝΕΥΡΩΝ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ÎÏÎ¿ÏÎ­Î»ÎµÏÎ¼Î± ÎµÎ¹ÎºÏÎ½Î±Ï Î³Î¹Î± Xi palsy inj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26" y="1428736"/>
            <a:ext cx="886447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ÎÏÎ¿ÏÎ­Î»ÎµÏÎ¼Î± ÎµÎ¹ÎºÏÎ½Î±Ï Î³Î¹Î± Xi palsy inj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000924" cy="697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ÎÏÎ¿ÏÎ­Î»ÎµÏÎ¼Î± ÎµÎ¹ÎºÏÎ½Î±Ï Î³Î¹Î± Xi palsy inj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215238" cy="682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202"/>
            <a:ext cx="6240766" cy="650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57229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5641"/>
            <a:ext cx="3286148" cy="6682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ÎÏÎ¿ÏÎ­Î»ÎµÏÎ¼Î± ÎµÎ¹ÎºÏÎ½Î±Ï Î³Î¹Î± cervical; radiculopa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228601"/>
            <a:ext cx="6934200" cy="708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5572164" cy="617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94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95300"/>
            <a:ext cx="8572500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7378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ÎÏÎ¿ÏÎ­Î»ÎµÏÎ¼Î± ÎµÎ¹ÎºÏÎ½Î±Ï Î³Î¹Î±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32472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ÎÏÎ¿ÏÎ­Î»ÎµÏÎ¼Î± ÎµÎ¹ÎºÏÎ½Î±Ï Î³Î¹Î± cervical; radiculopa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5214974" cy="694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90" cy="5796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ÎÏÎ¿ÏÎ­Î»ÎµÏÎ¼Î± ÎµÎ¹ÎºÏÎ½Î±Ï Î³Î¹Î± NERVE PAL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MLV.RtSideCervicalRadiculopa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287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86978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3533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5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27" y="571480"/>
            <a:ext cx="8786873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" y="1052736"/>
            <a:ext cx="36957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4380" y="1412776"/>
            <a:ext cx="213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Αδυναμία αντίθεσης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425353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Αδυναμία έκτασης</a:t>
            </a:r>
            <a:r>
              <a:rPr lang="en-US" dirty="0" smtClean="0"/>
              <a:t> </a:t>
            </a:r>
            <a:r>
              <a:rPr lang="el-GR" dirty="0" smtClean="0"/>
              <a:t>καρπού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80526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Αδυναμία έκτασης ΜΣΦ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456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45" y="0"/>
            <a:ext cx="50577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585428"/>
            <a:ext cx="3405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ΠΑΡΑΛΥΣΗ </a:t>
            </a:r>
            <a:r>
              <a:rPr lang="en-US" b="1" dirty="0" smtClean="0"/>
              <a:t>KLUMPKE</a:t>
            </a:r>
          </a:p>
          <a:p>
            <a:r>
              <a:rPr lang="el-GR" dirty="0" smtClean="0"/>
              <a:t>ΚΑΤΩΤΕΡΟ ΒΡΑΧΙΟΝΙΟ ΠΛΕΓΜΑ</a:t>
            </a:r>
          </a:p>
          <a:p>
            <a:r>
              <a:rPr lang="el-GR" dirty="0" smtClean="0"/>
              <a:t>Α8-Θ1</a:t>
            </a:r>
          </a:p>
          <a:p>
            <a:r>
              <a:rPr lang="el-GR" dirty="0" smtClean="0"/>
              <a:t>Υπερβολική προς τα άνω έλξη ΑΑ</a:t>
            </a:r>
          </a:p>
          <a:p>
            <a:r>
              <a:rPr lang="el-GR" dirty="0" smtClean="0"/>
              <a:t> Έλξη (τάση ή απόσπαση) </a:t>
            </a:r>
          </a:p>
          <a:p>
            <a:r>
              <a:rPr lang="el-GR" dirty="0" err="1" smtClean="0"/>
              <a:t>πρ</a:t>
            </a:r>
            <a:r>
              <a:rPr lang="el-GR" dirty="0" smtClean="0"/>
              <a:t>. κλάδων Α8-Θ1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70623" y="5877272"/>
            <a:ext cx="35684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Ατροφία μικρών μυών άκρας χειρός</a:t>
            </a:r>
            <a:endParaRPr lang="el-GR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3528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2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7339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Αυχενική πλευρά</a:t>
            </a:r>
            <a:endParaRPr lang="el-G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5949" y="1628800"/>
            <a:ext cx="3528392" cy="46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410180"/>
            <a:ext cx="357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Μετάσταση σε αυχενικούς </a:t>
            </a:r>
            <a:r>
              <a:rPr lang="el-GR" dirty="0" err="1" smtClean="0"/>
              <a:t>λ.αδένες</a:t>
            </a:r>
            <a:endParaRPr lang="el-GR" dirty="0" smtClean="0"/>
          </a:p>
          <a:p>
            <a:r>
              <a:rPr lang="el-GR" dirty="0" smtClean="0"/>
              <a:t>Κρατιέμαι από ψηλά ενώ πέφτω.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23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01" y="1071546"/>
            <a:ext cx="881819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3"/>
            <a:ext cx="8143932" cy="6114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ÎÏÎ¿ÏÎ­Î»ÎµÏÎ¼Î± ÎµÎ¹ÎºÏÎ½Î±Ï Î³Î¹Î± brachial plexus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8859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ÎÏÎ¿ÏÎ­Î»ÎµÏÎ¼Î± ÎµÎ¹ÎºÏÎ½Î±Ï Î³Î¹Î± medIAN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50905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arpal-tunne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2" y="1500175"/>
            <a:ext cx="6438291" cy="42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medIAN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572296" cy="6234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ÏÎ¿ÏÎ­Î»ÎµÏÎ¼Î± ÎµÎ¹ÎºÏÎ½Î±Ï Î³Î¹Î± medIAN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5785" y="0"/>
            <a:ext cx="9489785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ÎÏÎ¿ÏÎ­Î»ÎµÏÎ¼Î± ÎµÎ¹ÎºÏÎ½Î±Ï Î³Î¹Î± medIAN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ÎÏÎ¿ÏÎ­Î»ÎµÏÎ¼Î± ÎµÎ¹ÎºÏÎ½Î±Ï Î³Î¹Î± medIAN NERVE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278124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48006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5274"/>
            <a:ext cx="26765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578624"/>
            <a:ext cx="94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Μέσο ν.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6013918" y="5767646"/>
            <a:ext cx="289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Κοιλιακός </a:t>
            </a:r>
            <a:r>
              <a:rPr lang="el-GR" dirty="0" err="1" smtClean="0"/>
              <a:t>μεσόστεος</a:t>
            </a:r>
            <a:r>
              <a:rPr lang="el-GR" dirty="0" smtClean="0"/>
              <a:t> κλάδος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03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029"/>
            <a:ext cx="5357850" cy="682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01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9143999" cy="5472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6200"/>
            <a:ext cx="501015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4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6" y="1052736"/>
            <a:ext cx="409575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51681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31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279448" cy="521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15304" cy="579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39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52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877119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SNCS_p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8" y="1214422"/>
            <a:ext cx="8489842" cy="493293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 descr="ÎÏÎ¿ÏÎ­Î»ÎµÏÎ¼Î± ÎµÎ¹ÎºÏÎ½Î±Ï Î³Î¹Î± suprascapular ne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SNCS_p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5" y="1214422"/>
            <a:ext cx="8729347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09" y="0"/>
            <a:ext cx="8846691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ÎÏÎ¿ÏÎ­Î»ÎµÏÎ¼Î± ÎµÎ¹ÎºÏÎ½Î±Ï Î³Î¹Î± VII pal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5857916" cy="634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ÎÏÎ¿ÏÎ­Î»ÎµÏÎ¼Î± ÎµÎ¹ÎºÏÎ½Î±Ï Î³Î¹Î± suprascapular ner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29552" cy="5261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382905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9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6197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ÎÏÎ¿ÏÎ­Î»ÎµÏÎ¼Î± ÎµÎ¹ÎºÏÎ½Î±Ï Î³Î¹Î± lumbar radiculi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Lumbar-Radiculitis-Radiculopa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160"/>
            <a:ext cx="914400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541315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ÎÏÎ¿ÏÎ­Î»ÎµÏÎ¼Î± ÎµÎ¹ÎºÏÎ½Î±Ï Î³Î¹Î± cervical; radiculopa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48672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ÎÏÎ¿ÏÎ­Î»ÎµÏÎ¼Î± ÎµÎ¹ÎºÏÎ½Î±Ï Î³Î¹Î± cervical; radiculopat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305675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215238" cy="6213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b/bf/Gray826and831.PNG/400px-Gray826and8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09550"/>
            <a:ext cx="3810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78155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7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15272" cy="5786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5241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45" y="3212976"/>
            <a:ext cx="11144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8691" y="404663"/>
            <a:ext cx="49713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ΘΥΡΟΕΙΔΕΣ Ν, Ο2-Ο4</a:t>
            </a:r>
          </a:p>
          <a:p>
            <a:r>
              <a:rPr lang="el-GR" dirty="0" smtClean="0"/>
              <a:t>Νευρώνει προσαγωγούς μυς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Έξω </a:t>
            </a:r>
            <a:r>
              <a:rPr lang="el-GR" dirty="0" err="1" smtClean="0"/>
              <a:t>θυροειδή</a:t>
            </a:r>
            <a:r>
              <a:rPr lang="el-GR" dirty="0" smtClean="0"/>
              <a:t> μυ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00B050"/>
                </a:solidFill>
              </a:rPr>
              <a:t>Επιφανειακός κλάδος ν.</a:t>
            </a:r>
          </a:p>
          <a:p>
            <a:pPr marL="342900" indent="-342900">
              <a:buAutoNum type="arabicPeriod"/>
            </a:pPr>
            <a:r>
              <a:rPr lang="el-GR" dirty="0" smtClean="0"/>
              <a:t>Μακρός προσαγωγός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Βραχύς προσαγωγός</a:t>
            </a:r>
          </a:p>
          <a:p>
            <a:r>
              <a:rPr lang="en-US" dirty="0" smtClean="0"/>
              <a:t>     </a:t>
            </a:r>
            <a:r>
              <a:rPr lang="el-GR" dirty="0" err="1" smtClean="0"/>
              <a:t>κτενίτης</a:t>
            </a:r>
            <a:r>
              <a:rPr lang="el-GR" dirty="0" smtClean="0"/>
              <a:t> μυς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l-GR" dirty="0" smtClean="0"/>
              <a:t>Ισχνός </a:t>
            </a:r>
          </a:p>
          <a:p>
            <a:r>
              <a:rPr lang="el-GR" dirty="0" smtClean="0"/>
              <a:t>6. Δερματικός κλάδος (έσω επιφάνεια μηρού άπω)</a:t>
            </a:r>
          </a:p>
          <a:p>
            <a:r>
              <a:rPr lang="el-GR" dirty="0" smtClean="0"/>
              <a:t>7. </a:t>
            </a:r>
            <a:r>
              <a:rPr lang="el-GR" dirty="0" smtClean="0">
                <a:solidFill>
                  <a:srgbClr val="00B050"/>
                </a:solidFill>
              </a:rPr>
              <a:t>Εν τω βάθει κλάδος </a:t>
            </a:r>
            <a:r>
              <a:rPr lang="el-GR" dirty="0" smtClean="0"/>
              <a:t>δίνει</a:t>
            </a:r>
          </a:p>
          <a:p>
            <a:r>
              <a:rPr lang="el-GR" dirty="0" smtClean="0"/>
              <a:t>8. Μέγα προσαγωγό μυ.</a:t>
            </a:r>
          </a:p>
          <a:p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419475"/>
            <a:ext cx="12382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8525"/>
            <a:ext cx="1235349" cy="34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691" y="4221088"/>
            <a:ext cx="2881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Βλάβη (κάταγμα πυέλου)</a:t>
            </a:r>
          </a:p>
          <a:p>
            <a:r>
              <a:rPr lang="el-GR" dirty="0" smtClean="0"/>
              <a:t>Αδυναμία προσαγωγής (σταυροπόδι), δυσκολία στην ορθοστάτηση και βάδιση)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19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048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514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260" y="4581128"/>
            <a:ext cx="3996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ΑΝΩ ΓΛΟΥΤΙΑΙΟ Ν (Ο4-Ι1)</a:t>
            </a:r>
          </a:p>
          <a:p>
            <a:r>
              <a:rPr lang="el-GR" dirty="0" smtClean="0"/>
              <a:t>11. Μέσος γλουτιαίος</a:t>
            </a:r>
          </a:p>
          <a:p>
            <a:r>
              <a:rPr lang="el-GR" dirty="0" smtClean="0"/>
              <a:t>12. Μικρός γλουτιαίος</a:t>
            </a:r>
          </a:p>
          <a:p>
            <a:r>
              <a:rPr lang="el-GR" dirty="0" smtClean="0"/>
              <a:t>13. Τείνων πλατιά </a:t>
            </a:r>
            <a:r>
              <a:rPr lang="el-GR" dirty="0" err="1" smtClean="0"/>
              <a:t>περιτονία</a:t>
            </a:r>
            <a:r>
              <a:rPr lang="el-GR" dirty="0" smtClean="0"/>
              <a:t> μ.</a:t>
            </a:r>
          </a:p>
          <a:p>
            <a:endParaRPr lang="el-GR" dirty="0"/>
          </a:p>
          <a:p>
            <a:r>
              <a:rPr lang="el-GR" dirty="0" smtClean="0"/>
              <a:t>Βλάβη: αδυναμία απαγωγής μηρού, </a:t>
            </a:r>
          </a:p>
          <a:p>
            <a:r>
              <a:rPr lang="el-GR" dirty="0" smtClean="0"/>
              <a:t>όταν στηρίζομαι στο πάσχων δεν μπορώ</a:t>
            </a:r>
          </a:p>
          <a:p>
            <a:r>
              <a:rPr lang="el-GR" dirty="0" smtClean="0"/>
              <a:t> να σηκώσω το υγιές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5138554"/>
            <a:ext cx="38008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ΚΑΤΩΓΛΟΥΤΙΑΙΟ Ν (Ο5-Ι2</a:t>
            </a:r>
            <a:r>
              <a:rPr lang="el-GR" dirty="0" smtClean="0"/>
              <a:t>)</a:t>
            </a:r>
          </a:p>
          <a:p>
            <a:r>
              <a:rPr lang="el-GR" dirty="0" smtClean="0"/>
              <a:t>14. Μείζων γλουτιαίος μυ</a:t>
            </a:r>
          </a:p>
          <a:p>
            <a:endParaRPr lang="el-GR" dirty="0"/>
          </a:p>
          <a:p>
            <a:r>
              <a:rPr lang="el-GR" dirty="0" smtClean="0"/>
              <a:t>Βλάβη: αδυναμία έκτασης μηρού,</a:t>
            </a:r>
          </a:p>
          <a:p>
            <a:r>
              <a:rPr lang="el-GR" dirty="0" smtClean="0"/>
              <a:t>Όταν στέκομαι ή στην άνοδο κλίμακας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793504" y="3719820"/>
            <a:ext cx="371037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Απευθείας κλάδοι ιερού πλέγματος   </a:t>
            </a:r>
          </a:p>
          <a:p>
            <a:r>
              <a:rPr lang="el-GR" dirty="0" smtClean="0"/>
              <a:t>Απιοειδής</a:t>
            </a:r>
          </a:p>
          <a:p>
            <a:r>
              <a:rPr lang="el-GR" dirty="0" smtClean="0"/>
              <a:t>9. Δίδυμος </a:t>
            </a:r>
          </a:p>
          <a:p>
            <a:r>
              <a:rPr lang="el-GR" dirty="0" smtClean="0"/>
              <a:t>10. τετράγωνος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04664"/>
            <a:ext cx="14927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ΙΕΡΟ ΠΛΕΓΜΑ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215074" y="285728"/>
            <a:ext cx="2561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Δίδυμοι</a:t>
            </a:r>
          </a:p>
          <a:p>
            <a:r>
              <a:rPr lang="el-GR" dirty="0" smtClean="0"/>
              <a:t>10. Τετράγωνος μηριαίος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420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8" y="1848426"/>
            <a:ext cx="297815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420147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ΑΙΣΘΗΤΙΚΗ ΝΕΥΡΩΣΗ ΠΕΡΟΝΙΑΙΟΥ ΝΕΥΡΟΥ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1150"/>
            <a:ext cx="4019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1052736"/>
            <a:ext cx="41357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ΑΙΣΘΗΤΙΚΗ ΝΕΥΡΩΣΗ ΚΝΗΜΙΑΊΟΥ ΝΕΥΡΟΥ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604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1/16/Gray834.svg/578px-Gray834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43408"/>
            <a:ext cx="55054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9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268317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563578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581775" cy="6886575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858148" y="642939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XI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210</Words>
  <Application>Microsoft Office PowerPoint</Application>
  <PresentationFormat>Προβολή στην οθόνη (4:3)</PresentationFormat>
  <Paragraphs>53</Paragraphs>
  <Slides>63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Θέμα του Office</vt:lpstr>
      <vt:lpstr>ΠΑΡΑΛΥΣΕΙΣ ΝΕΥΡΩΝ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8</cp:revision>
  <dcterms:created xsi:type="dcterms:W3CDTF">2019-01-15T16:43:07Z</dcterms:created>
  <dcterms:modified xsi:type="dcterms:W3CDTF">2019-01-15T23:50:26Z</dcterms:modified>
</cp:coreProperties>
</file>