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185"/>
  </p:notesMasterIdLst>
  <p:sldIdLst>
    <p:sldId id="256" r:id="rId5"/>
    <p:sldId id="667" r:id="rId6"/>
    <p:sldId id="262" r:id="rId7"/>
    <p:sldId id="650" r:id="rId8"/>
    <p:sldId id="302" r:id="rId9"/>
    <p:sldId id="263" r:id="rId10"/>
    <p:sldId id="652" r:id="rId11"/>
    <p:sldId id="317" r:id="rId12"/>
    <p:sldId id="645" r:id="rId13"/>
    <p:sldId id="323" r:id="rId14"/>
    <p:sldId id="651" r:id="rId15"/>
    <p:sldId id="673" r:id="rId16"/>
    <p:sldId id="674" r:id="rId17"/>
    <p:sldId id="654" r:id="rId18"/>
    <p:sldId id="657" r:id="rId19"/>
    <p:sldId id="655" r:id="rId20"/>
    <p:sldId id="656" r:id="rId21"/>
    <p:sldId id="319" r:id="rId22"/>
    <p:sldId id="318" r:id="rId23"/>
    <p:sldId id="653" r:id="rId24"/>
    <p:sldId id="325" r:id="rId25"/>
    <p:sldId id="326" r:id="rId26"/>
    <p:sldId id="658" r:id="rId27"/>
    <p:sldId id="659" r:id="rId28"/>
    <p:sldId id="660" r:id="rId29"/>
    <p:sldId id="661" r:id="rId30"/>
    <p:sldId id="662" r:id="rId31"/>
    <p:sldId id="663" r:id="rId32"/>
    <p:sldId id="331" r:id="rId33"/>
    <p:sldId id="664" r:id="rId34"/>
    <p:sldId id="264" r:id="rId35"/>
    <p:sldId id="665" r:id="rId36"/>
    <p:sldId id="666" r:id="rId37"/>
    <p:sldId id="675" r:id="rId38"/>
    <p:sldId id="676" r:id="rId39"/>
    <p:sldId id="677" r:id="rId40"/>
    <p:sldId id="679" r:id="rId41"/>
    <p:sldId id="343" r:id="rId42"/>
    <p:sldId id="334" r:id="rId43"/>
    <p:sldId id="678" r:id="rId44"/>
    <p:sldId id="370" r:id="rId45"/>
    <p:sldId id="614" r:id="rId46"/>
    <p:sldId id="265" r:id="rId47"/>
    <p:sldId id="310" r:id="rId48"/>
    <p:sldId id="644" r:id="rId49"/>
    <p:sldId id="646" r:id="rId50"/>
    <p:sldId id="647" r:id="rId51"/>
    <p:sldId id="649" r:id="rId52"/>
    <p:sldId id="648" r:id="rId53"/>
    <p:sldId id="304" r:id="rId54"/>
    <p:sldId id="309" r:id="rId55"/>
    <p:sldId id="358" r:id="rId56"/>
    <p:sldId id="359" r:id="rId57"/>
    <p:sldId id="282" r:id="rId58"/>
    <p:sldId id="278" r:id="rId59"/>
    <p:sldId id="283" r:id="rId60"/>
    <p:sldId id="285" r:id="rId61"/>
    <p:sldId id="257" r:id="rId62"/>
    <p:sldId id="258" r:id="rId63"/>
    <p:sldId id="259" r:id="rId64"/>
    <p:sldId id="260" r:id="rId65"/>
    <p:sldId id="261" r:id="rId66"/>
    <p:sldId id="266" r:id="rId67"/>
    <p:sldId id="695" r:id="rId68"/>
    <p:sldId id="696" r:id="rId69"/>
    <p:sldId id="697" r:id="rId70"/>
    <p:sldId id="698" r:id="rId71"/>
    <p:sldId id="699" r:id="rId72"/>
    <p:sldId id="700" r:id="rId73"/>
    <p:sldId id="701" r:id="rId74"/>
    <p:sldId id="702" r:id="rId75"/>
    <p:sldId id="267" r:id="rId76"/>
    <p:sldId id="269" r:id="rId77"/>
    <p:sldId id="270" r:id="rId78"/>
    <p:sldId id="271" r:id="rId79"/>
    <p:sldId id="268" r:id="rId80"/>
    <p:sldId id="680" r:id="rId81"/>
    <p:sldId id="681" r:id="rId82"/>
    <p:sldId id="682" r:id="rId83"/>
    <p:sldId id="272" r:id="rId84"/>
    <p:sldId id="273" r:id="rId85"/>
    <p:sldId id="306" r:id="rId86"/>
    <p:sldId id="274" r:id="rId87"/>
    <p:sldId id="279" r:id="rId88"/>
    <p:sldId id="280" r:id="rId89"/>
    <p:sldId id="281" r:id="rId90"/>
    <p:sldId id="619" r:id="rId91"/>
    <p:sldId id="287" r:id="rId92"/>
    <p:sldId id="288" r:id="rId93"/>
    <p:sldId id="289" r:id="rId94"/>
    <p:sldId id="620" r:id="rId95"/>
    <p:sldId id="293" r:id="rId96"/>
    <p:sldId id="294" r:id="rId97"/>
    <p:sldId id="295" r:id="rId98"/>
    <p:sldId id="296" r:id="rId99"/>
    <p:sldId id="303" r:id="rId100"/>
    <p:sldId id="621" r:id="rId101"/>
    <p:sldId id="305" r:id="rId102"/>
    <p:sldId id="616" r:id="rId103"/>
    <p:sldId id="622" r:id="rId104"/>
    <p:sldId id="623" r:id="rId105"/>
    <p:sldId id="320" r:id="rId106"/>
    <p:sldId id="321" r:id="rId107"/>
    <p:sldId id="624" r:id="rId108"/>
    <p:sldId id="625" r:id="rId109"/>
    <p:sldId id="626" r:id="rId110"/>
    <p:sldId id="284" r:id="rId111"/>
    <p:sldId id="627" r:id="rId112"/>
    <p:sldId id="286" r:id="rId113"/>
    <p:sldId id="628" r:id="rId114"/>
    <p:sldId id="629" r:id="rId115"/>
    <p:sldId id="630" r:id="rId116"/>
    <p:sldId id="631" r:id="rId117"/>
    <p:sldId id="632" r:id="rId118"/>
    <p:sldId id="292" r:id="rId119"/>
    <p:sldId id="633" r:id="rId120"/>
    <p:sldId id="634" r:id="rId121"/>
    <p:sldId id="635" r:id="rId122"/>
    <p:sldId id="636" r:id="rId123"/>
    <p:sldId id="703" r:id="rId124"/>
    <p:sldId id="324" r:id="rId125"/>
    <p:sldId id="297" r:id="rId126"/>
    <p:sldId id="298" r:id="rId127"/>
    <p:sldId id="299" r:id="rId128"/>
    <p:sldId id="300" r:id="rId129"/>
    <p:sldId id="301" r:id="rId130"/>
    <p:sldId id="637" r:id="rId131"/>
    <p:sldId id="638" r:id="rId132"/>
    <p:sldId id="639" r:id="rId133"/>
    <p:sldId id="640" r:id="rId134"/>
    <p:sldId id="641" r:id="rId135"/>
    <p:sldId id="307" r:id="rId136"/>
    <p:sldId id="361" r:id="rId137"/>
    <p:sldId id="704" r:id="rId138"/>
    <p:sldId id="705" r:id="rId139"/>
    <p:sldId id="706" r:id="rId140"/>
    <p:sldId id="707" r:id="rId141"/>
    <p:sldId id="708" r:id="rId142"/>
    <p:sldId id="709" r:id="rId143"/>
    <p:sldId id="710" r:id="rId144"/>
    <p:sldId id="711" r:id="rId145"/>
    <p:sldId id="712" r:id="rId146"/>
    <p:sldId id="713" r:id="rId147"/>
    <p:sldId id="714" r:id="rId148"/>
    <p:sldId id="668" r:id="rId149"/>
    <p:sldId id="669" r:id="rId150"/>
    <p:sldId id="670" r:id="rId151"/>
    <p:sldId id="340" r:id="rId152"/>
    <p:sldId id="337" r:id="rId153"/>
    <p:sldId id="671" r:id="rId154"/>
    <p:sldId id="672" r:id="rId155"/>
    <p:sldId id="683" r:id="rId156"/>
    <p:sldId id="684" r:id="rId157"/>
    <p:sldId id="276" r:id="rId158"/>
    <p:sldId id="275" r:id="rId159"/>
    <p:sldId id="291" r:id="rId160"/>
    <p:sldId id="345" r:id="rId161"/>
    <p:sldId id="347" r:id="rId162"/>
    <p:sldId id="687" r:id="rId163"/>
    <p:sldId id="688" r:id="rId164"/>
    <p:sldId id="689" r:id="rId165"/>
    <p:sldId id="690" r:id="rId166"/>
    <p:sldId id="356" r:id="rId167"/>
    <p:sldId id="277" r:id="rId168"/>
    <p:sldId id="357" r:id="rId169"/>
    <p:sldId id="685" r:id="rId170"/>
    <p:sldId id="381" r:id="rId171"/>
    <p:sldId id="382" r:id="rId172"/>
    <p:sldId id="686" r:id="rId173"/>
    <p:sldId id="338" r:id="rId174"/>
    <p:sldId id="339" r:id="rId175"/>
    <p:sldId id="350" r:id="rId176"/>
    <p:sldId id="351" r:id="rId177"/>
    <p:sldId id="346" r:id="rId178"/>
    <p:sldId id="691" r:id="rId179"/>
    <p:sldId id="692" r:id="rId180"/>
    <p:sldId id="693" r:id="rId181"/>
    <p:sldId id="308" r:id="rId182"/>
    <p:sldId id="694" r:id="rId183"/>
    <p:sldId id="313" r:id="rId184"/>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8" autoAdjust="0"/>
    <p:restoredTop sz="94660"/>
  </p:normalViewPr>
  <p:slideViewPr>
    <p:cSldViewPr snapToGrid="0">
      <p:cViewPr varScale="1">
        <p:scale>
          <a:sx n="72" d="100"/>
          <a:sy n="72" d="100"/>
        </p:scale>
        <p:origin x="196" y="56"/>
      </p:cViewPr>
      <p:guideLst/>
    </p:cSldViewPr>
  </p:slideViewPr>
  <p:notesTextViewPr>
    <p:cViewPr>
      <p:scale>
        <a:sx n="1" d="1"/>
        <a:sy n="1" d="1"/>
      </p:scale>
      <p:origin x="0" y="0"/>
    </p:cViewPr>
  </p:notesTextViewPr>
  <p:sorterViewPr>
    <p:cViewPr varScale="1">
      <p:scale>
        <a:sx n="1" d="1"/>
        <a:sy n="1" d="1"/>
      </p:scale>
      <p:origin x="0" y="-1771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slide" Target="slides/slide155.xml"/><Relationship Id="rId175" Type="http://schemas.openxmlformats.org/officeDocument/2006/relationships/slide" Target="slides/slide171.xml"/><Relationship Id="rId170" Type="http://schemas.openxmlformats.org/officeDocument/2006/relationships/slide" Target="slides/slide166.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slide" Target="slides/slide161.xml"/><Relationship Id="rId181" Type="http://schemas.openxmlformats.org/officeDocument/2006/relationships/slide" Target="slides/slide177.xml"/><Relationship Id="rId186"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slide" Target="slides/slide167.xml"/><Relationship Id="rId176" Type="http://schemas.openxmlformats.org/officeDocument/2006/relationships/slide" Target="slides/slide172.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slide" Target="slides/slide178.xml"/><Relationship Id="rId187"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F04AC9-CFAC-478A-A408-1514F1F41039}" type="datetimeFigureOut">
              <a:rPr lang="el-GR" smtClean="0"/>
              <a:t>29/10/2021</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707A4D-9FBF-4907-B88B-5FE898D5879A}" type="slidenum">
              <a:rPr lang="el-GR" smtClean="0"/>
              <a:t>‹#›</a:t>
            </a:fld>
            <a:endParaRPr lang="el-GR"/>
          </a:p>
        </p:txBody>
      </p:sp>
    </p:spTree>
    <p:extLst>
      <p:ext uri="{BB962C8B-B14F-4D97-AF65-F5344CB8AC3E}">
        <p14:creationId xmlns:p14="http://schemas.microsoft.com/office/powerpoint/2010/main" val="375346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9D8D7C-9937-46DD-A928-D0E03F1C599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55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925D3-7C96-445E-B2A8-A724EF7D8588}"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94AD1E4-841E-4763-9428-DF989641E48F}"/>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12BDB725-7AA4-4D9D-B65C-98F82B9722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4DC4CE66-4B08-430F-9691-850294E99897}"/>
              </a:ext>
            </a:extLst>
          </p:cNvPr>
          <p:cNvSpPr>
            <a:spLocks noGrp="1"/>
          </p:cNvSpPr>
          <p:nvPr>
            <p:ph type="dt" sz="half" idx="10"/>
          </p:nvPr>
        </p:nvSpPr>
        <p:spPr/>
        <p:txBody>
          <a:bodyPr/>
          <a:lstStyle/>
          <a:p>
            <a:fld id="{439CE07E-660B-40B0-9E10-DA4F31CA118B}" type="datetimeFigureOut">
              <a:rPr lang="el-GR" smtClean="0"/>
              <a:t>29/10/2021</a:t>
            </a:fld>
            <a:endParaRPr lang="el-GR"/>
          </a:p>
        </p:txBody>
      </p:sp>
      <p:sp>
        <p:nvSpPr>
          <p:cNvPr id="5" name="Θέση υποσέλιδου 4">
            <a:extLst>
              <a:ext uri="{FF2B5EF4-FFF2-40B4-BE49-F238E27FC236}">
                <a16:creationId xmlns:a16="http://schemas.microsoft.com/office/drawing/2014/main" id="{D5AAEB07-4BC3-4B50-B49A-ACD7464CF4C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1F5B947-C715-46C7-9C0C-24CC7BF47AA9}"/>
              </a:ext>
            </a:extLst>
          </p:cNvPr>
          <p:cNvSpPr>
            <a:spLocks noGrp="1"/>
          </p:cNvSpPr>
          <p:nvPr>
            <p:ph type="sldNum" sz="quarter" idx="12"/>
          </p:nvPr>
        </p:nvSpPr>
        <p:spPr/>
        <p:txBody>
          <a:bodyPr/>
          <a:lstStyle/>
          <a:p>
            <a:fld id="{0C8C85E7-360B-4294-B80A-6504B0A82363}" type="slidenum">
              <a:rPr lang="el-GR" smtClean="0"/>
              <a:t>‹#›</a:t>
            </a:fld>
            <a:endParaRPr lang="el-GR"/>
          </a:p>
        </p:txBody>
      </p:sp>
    </p:spTree>
    <p:extLst>
      <p:ext uri="{BB962C8B-B14F-4D97-AF65-F5344CB8AC3E}">
        <p14:creationId xmlns:p14="http://schemas.microsoft.com/office/powerpoint/2010/main" val="2207926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20FE36C-5D81-4BCF-A20C-E59732A4312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B0814E4-578F-419F-AE1C-46FE37F81B5D}"/>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598C3860-8932-443F-AE16-B0581EFDB13A}"/>
              </a:ext>
            </a:extLst>
          </p:cNvPr>
          <p:cNvSpPr>
            <a:spLocks noGrp="1"/>
          </p:cNvSpPr>
          <p:nvPr>
            <p:ph type="dt" sz="half" idx="10"/>
          </p:nvPr>
        </p:nvSpPr>
        <p:spPr/>
        <p:txBody>
          <a:bodyPr/>
          <a:lstStyle/>
          <a:p>
            <a:fld id="{439CE07E-660B-40B0-9E10-DA4F31CA118B}" type="datetimeFigureOut">
              <a:rPr lang="el-GR" smtClean="0"/>
              <a:t>29/10/2021</a:t>
            </a:fld>
            <a:endParaRPr lang="el-GR"/>
          </a:p>
        </p:txBody>
      </p:sp>
      <p:sp>
        <p:nvSpPr>
          <p:cNvPr id="5" name="Θέση υποσέλιδου 4">
            <a:extLst>
              <a:ext uri="{FF2B5EF4-FFF2-40B4-BE49-F238E27FC236}">
                <a16:creationId xmlns:a16="http://schemas.microsoft.com/office/drawing/2014/main" id="{4DD13917-2378-40DC-A6B3-28ABF52232A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8F8CADC-7E73-43DF-87BA-B0CA7433DDC0}"/>
              </a:ext>
            </a:extLst>
          </p:cNvPr>
          <p:cNvSpPr>
            <a:spLocks noGrp="1"/>
          </p:cNvSpPr>
          <p:nvPr>
            <p:ph type="sldNum" sz="quarter" idx="12"/>
          </p:nvPr>
        </p:nvSpPr>
        <p:spPr/>
        <p:txBody>
          <a:bodyPr/>
          <a:lstStyle/>
          <a:p>
            <a:fld id="{0C8C85E7-360B-4294-B80A-6504B0A82363}" type="slidenum">
              <a:rPr lang="el-GR" smtClean="0"/>
              <a:t>‹#›</a:t>
            </a:fld>
            <a:endParaRPr lang="el-GR"/>
          </a:p>
        </p:txBody>
      </p:sp>
    </p:spTree>
    <p:extLst>
      <p:ext uri="{BB962C8B-B14F-4D97-AF65-F5344CB8AC3E}">
        <p14:creationId xmlns:p14="http://schemas.microsoft.com/office/powerpoint/2010/main" val="754145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B3C3F0B6-B19B-47BA-8277-AFDBCD6C9ED2}"/>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F20A2755-3367-49F9-8CF9-F11B41B50CB1}"/>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3C0FEE7F-3AD5-4BD9-A4C9-C1BF7A7D9128}"/>
              </a:ext>
            </a:extLst>
          </p:cNvPr>
          <p:cNvSpPr>
            <a:spLocks noGrp="1"/>
          </p:cNvSpPr>
          <p:nvPr>
            <p:ph type="dt" sz="half" idx="10"/>
          </p:nvPr>
        </p:nvSpPr>
        <p:spPr/>
        <p:txBody>
          <a:bodyPr/>
          <a:lstStyle/>
          <a:p>
            <a:fld id="{439CE07E-660B-40B0-9E10-DA4F31CA118B}" type="datetimeFigureOut">
              <a:rPr lang="el-GR" smtClean="0"/>
              <a:t>29/10/2021</a:t>
            </a:fld>
            <a:endParaRPr lang="el-GR"/>
          </a:p>
        </p:txBody>
      </p:sp>
      <p:sp>
        <p:nvSpPr>
          <p:cNvPr id="5" name="Θέση υποσέλιδου 4">
            <a:extLst>
              <a:ext uri="{FF2B5EF4-FFF2-40B4-BE49-F238E27FC236}">
                <a16:creationId xmlns:a16="http://schemas.microsoft.com/office/drawing/2014/main" id="{199ECD9C-F8B5-4322-8B15-63BD310863F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FBA9209-B68D-444D-92CB-6BBF010BA69A}"/>
              </a:ext>
            </a:extLst>
          </p:cNvPr>
          <p:cNvSpPr>
            <a:spLocks noGrp="1"/>
          </p:cNvSpPr>
          <p:nvPr>
            <p:ph type="sldNum" sz="quarter" idx="12"/>
          </p:nvPr>
        </p:nvSpPr>
        <p:spPr/>
        <p:txBody>
          <a:bodyPr/>
          <a:lstStyle/>
          <a:p>
            <a:fld id="{0C8C85E7-360B-4294-B80A-6504B0A82363}" type="slidenum">
              <a:rPr lang="el-GR" smtClean="0"/>
              <a:t>‹#›</a:t>
            </a:fld>
            <a:endParaRPr lang="el-GR"/>
          </a:p>
        </p:txBody>
      </p:sp>
    </p:spTree>
    <p:extLst>
      <p:ext uri="{BB962C8B-B14F-4D97-AF65-F5344CB8AC3E}">
        <p14:creationId xmlns:p14="http://schemas.microsoft.com/office/powerpoint/2010/main" val="1333451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14400" y="2130426"/>
            <a:ext cx="103632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D360A24F-811C-4B9F-925C-35F015E9DAE5}" type="datetimeFigureOut">
              <a:rPr lang="el-GR" smtClean="0"/>
              <a:pPr/>
              <a:t>29/10/2021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0C7F305-15AD-4B71-8F29-A591BBF92075}" type="slidenum">
              <a:rPr lang="el-GR" smtClean="0"/>
              <a:pPr/>
              <a:t>‹#›</a:t>
            </a:fld>
            <a:endParaRPr lang="el-GR"/>
          </a:p>
        </p:txBody>
      </p:sp>
    </p:spTree>
    <p:extLst>
      <p:ext uri="{BB962C8B-B14F-4D97-AF65-F5344CB8AC3E}">
        <p14:creationId xmlns:p14="http://schemas.microsoft.com/office/powerpoint/2010/main" val="3636687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D360A24F-811C-4B9F-925C-35F015E9DAE5}" type="datetimeFigureOut">
              <a:rPr lang="el-GR" smtClean="0"/>
              <a:pPr/>
              <a:t>29/10/2021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0C7F305-15AD-4B71-8F29-A591BBF92075}" type="slidenum">
              <a:rPr lang="el-GR" smtClean="0"/>
              <a:pPr/>
              <a:t>‹#›</a:t>
            </a:fld>
            <a:endParaRPr lang="el-GR"/>
          </a:p>
        </p:txBody>
      </p:sp>
    </p:spTree>
    <p:extLst>
      <p:ext uri="{BB962C8B-B14F-4D97-AF65-F5344CB8AC3E}">
        <p14:creationId xmlns:p14="http://schemas.microsoft.com/office/powerpoint/2010/main" val="508713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963084" y="4406901"/>
            <a:ext cx="103632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D360A24F-811C-4B9F-925C-35F015E9DAE5}" type="datetimeFigureOut">
              <a:rPr lang="el-GR" smtClean="0"/>
              <a:pPr/>
              <a:t>29/10/2021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0C7F305-15AD-4B71-8F29-A591BBF92075}" type="slidenum">
              <a:rPr lang="el-GR" smtClean="0"/>
              <a:pPr/>
              <a:t>‹#›</a:t>
            </a:fld>
            <a:endParaRPr lang="el-GR"/>
          </a:p>
        </p:txBody>
      </p:sp>
    </p:spTree>
    <p:extLst>
      <p:ext uri="{BB962C8B-B14F-4D97-AF65-F5344CB8AC3E}">
        <p14:creationId xmlns:p14="http://schemas.microsoft.com/office/powerpoint/2010/main" val="3913193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D360A24F-811C-4B9F-925C-35F015E9DAE5}" type="datetimeFigureOut">
              <a:rPr lang="el-GR" smtClean="0"/>
              <a:pPr/>
              <a:t>29/10/2021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80C7F305-15AD-4B71-8F29-A591BBF92075}" type="slidenum">
              <a:rPr lang="el-GR" smtClean="0"/>
              <a:pPr/>
              <a:t>‹#›</a:t>
            </a:fld>
            <a:endParaRPr lang="el-GR"/>
          </a:p>
        </p:txBody>
      </p:sp>
    </p:spTree>
    <p:extLst>
      <p:ext uri="{BB962C8B-B14F-4D97-AF65-F5344CB8AC3E}">
        <p14:creationId xmlns:p14="http://schemas.microsoft.com/office/powerpoint/2010/main" val="4242419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D360A24F-811C-4B9F-925C-35F015E9DAE5}" type="datetimeFigureOut">
              <a:rPr lang="el-GR" smtClean="0"/>
              <a:pPr/>
              <a:t>29/10/2021</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80C7F305-15AD-4B71-8F29-A591BBF92075}" type="slidenum">
              <a:rPr lang="el-GR" smtClean="0"/>
              <a:pPr/>
              <a:t>‹#›</a:t>
            </a:fld>
            <a:endParaRPr lang="el-GR"/>
          </a:p>
        </p:txBody>
      </p:sp>
    </p:spTree>
    <p:extLst>
      <p:ext uri="{BB962C8B-B14F-4D97-AF65-F5344CB8AC3E}">
        <p14:creationId xmlns:p14="http://schemas.microsoft.com/office/powerpoint/2010/main" val="1249070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D360A24F-811C-4B9F-925C-35F015E9DAE5}" type="datetimeFigureOut">
              <a:rPr lang="el-GR" smtClean="0"/>
              <a:pPr/>
              <a:t>29/10/2021</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80C7F305-15AD-4B71-8F29-A591BBF92075}" type="slidenum">
              <a:rPr lang="el-GR" smtClean="0"/>
              <a:pPr/>
              <a:t>‹#›</a:t>
            </a:fld>
            <a:endParaRPr lang="el-GR"/>
          </a:p>
        </p:txBody>
      </p:sp>
    </p:spTree>
    <p:extLst>
      <p:ext uri="{BB962C8B-B14F-4D97-AF65-F5344CB8AC3E}">
        <p14:creationId xmlns:p14="http://schemas.microsoft.com/office/powerpoint/2010/main" val="3318504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D360A24F-811C-4B9F-925C-35F015E9DAE5}" type="datetimeFigureOut">
              <a:rPr lang="el-GR" smtClean="0"/>
              <a:pPr/>
              <a:t>29/10/2021</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80C7F305-15AD-4B71-8F29-A591BBF92075}" type="slidenum">
              <a:rPr lang="el-GR" smtClean="0"/>
              <a:pPr/>
              <a:t>‹#›</a:t>
            </a:fld>
            <a:endParaRPr lang="el-GR"/>
          </a:p>
        </p:txBody>
      </p:sp>
    </p:spTree>
    <p:extLst>
      <p:ext uri="{BB962C8B-B14F-4D97-AF65-F5344CB8AC3E}">
        <p14:creationId xmlns:p14="http://schemas.microsoft.com/office/powerpoint/2010/main" val="29352000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1" y="273050"/>
            <a:ext cx="4011084"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D360A24F-811C-4B9F-925C-35F015E9DAE5}" type="datetimeFigureOut">
              <a:rPr lang="el-GR" smtClean="0"/>
              <a:pPr/>
              <a:t>29/10/2021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80C7F305-15AD-4B71-8F29-A591BBF92075}" type="slidenum">
              <a:rPr lang="el-GR" smtClean="0"/>
              <a:pPr/>
              <a:t>‹#›</a:t>
            </a:fld>
            <a:endParaRPr lang="el-GR"/>
          </a:p>
        </p:txBody>
      </p:sp>
    </p:spTree>
    <p:extLst>
      <p:ext uri="{BB962C8B-B14F-4D97-AF65-F5344CB8AC3E}">
        <p14:creationId xmlns:p14="http://schemas.microsoft.com/office/powerpoint/2010/main" val="1491618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F09B0CD-D507-4511-8BDA-913144FD2D0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8BFB2151-25C7-48FC-A27F-2236C52C403A}"/>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F1853B0-5B30-4C96-9451-17614CDF2DAD}"/>
              </a:ext>
            </a:extLst>
          </p:cNvPr>
          <p:cNvSpPr>
            <a:spLocks noGrp="1"/>
          </p:cNvSpPr>
          <p:nvPr>
            <p:ph type="dt" sz="half" idx="10"/>
          </p:nvPr>
        </p:nvSpPr>
        <p:spPr/>
        <p:txBody>
          <a:bodyPr/>
          <a:lstStyle/>
          <a:p>
            <a:fld id="{439CE07E-660B-40B0-9E10-DA4F31CA118B}" type="datetimeFigureOut">
              <a:rPr lang="el-GR" smtClean="0"/>
              <a:t>29/10/2021</a:t>
            </a:fld>
            <a:endParaRPr lang="el-GR"/>
          </a:p>
        </p:txBody>
      </p:sp>
      <p:sp>
        <p:nvSpPr>
          <p:cNvPr id="5" name="Θέση υποσέλιδου 4">
            <a:extLst>
              <a:ext uri="{FF2B5EF4-FFF2-40B4-BE49-F238E27FC236}">
                <a16:creationId xmlns:a16="http://schemas.microsoft.com/office/drawing/2014/main" id="{800F90FF-C04B-4718-8976-5195D037185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067891D-1145-4200-B35D-0FE3BA77F467}"/>
              </a:ext>
            </a:extLst>
          </p:cNvPr>
          <p:cNvSpPr>
            <a:spLocks noGrp="1"/>
          </p:cNvSpPr>
          <p:nvPr>
            <p:ph type="sldNum" sz="quarter" idx="12"/>
          </p:nvPr>
        </p:nvSpPr>
        <p:spPr/>
        <p:txBody>
          <a:bodyPr/>
          <a:lstStyle/>
          <a:p>
            <a:fld id="{0C8C85E7-360B-4294-B80A-6504B0A82363}" type="slidenum">
              <a:rPr lang="el-GR" smtClean="0"/>
              <a:t>‹#›</a:t>
            </a:fld>
            <a:endParaRPr lang="el-GR"/>
          </a:p>
        </p:txBody>
      </p:sp>
    </p:spTree>
    <p:extLst>
      <p:ext uri="{BB962C8B-B14F-4D97-AF65-F5344CB8AC3E}">
        <p14:creationId xmlns:p14="http://schemas.microsoft.com/office/powerpoint/2010/main" val="36745810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389717" y="4800600"/>
            <a:ext cx="73152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D360A24F-811C-4B9F-925C-35F015E9DAE5}" type="datetimeFigureOut">
              <a:rPr lang="el-GR" smtClean="0"/>
              <a:pPr/>
              <a:t>29/10/2021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80C7F305-15AD-4B71-8F29-A591BBF92075}" type="slidenum">
              <a:rPr lang="el-GR" smtClean="0"/>
              <a:pPr/>
              <a:t>‹#›</a:t>
            </a:fld>
            <a:endParaRPr lang="el-GR"/>
          </a:p>
        </p:txBody>
      </p:sp>
    </p:spTree>
    <p:extLst>
      <p:ext uri="{BB962C8B-B14F-4D97-AF65-F5344CB8AC3E}">
        <p14:creationId xmlns:p14="http://schemas.microsoft.com/office/powerpoint/2010/main" val="13948516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D360A24F-811C-4B9F-925C-35F015E9DAE5}" type="datetimeFigureOut">
              <a:rPr lang="el-GR" smtClean="0"/>
              <a:pPr/>
              <a:t>29/10/2021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0C7F305-15AD-4B71-8F29-A591BBF92075}" type="slidenum">
              <a:rPr lang="el-GR" smtClean="0"/>
              <a:pPr/>
              <a:t>‹#›</a:t>
            </a:fld>
            <a:endParaRPr lang="el-GR"/>
          </a:p>
        </p:txBody>
      </p:sp>
    </p:spTree>
    <p:extLst>
      <p:ext uri="{BB962C8B-B14F-4D97-AF65-F5344CB8AC3E}">
        <p14:creationId xmlns:p14="http://schemas.microsoft.com/office/powerpoint/2010/main" val="1900005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8839200" y="274639"/>
            <a:ext cx="27432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09600" y="274639"/>
            <a:ext cx="80264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D360A24F-811C-4B9F-925C-35F015E9DAE5}" type="datetimeFigureOut">
              <a:rPr lang="el-GR" smtClean="0"/>
              <a:pPr/>
              <a:t>29/10/2021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0C7F305-15AD-4B71-8F29-A591BBF92075}" type="slidenum">
              <a:rPr lang="el-GR" smtClean="0"/>
              <a:pPr/>
              <a:t>‹#›</a:t>
            </a:fld>
            <a:endParaRPr lang="el-GR"/>
          </a:p>
        </p:txBody>
      </p:sp>
    </p:spTree>
    <p:extLst>
      <p:ext uri="{BB962C8B-B14F-4D97-AF65-F5344CB8AC3E}">
        <p14:creationId xmlns:p14="http://schemas.microsoft.com/office/powerpoint/2010/main" val="26571362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5" name="Ορθογώνιο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atin typeface="Tahoma" panose="020B0604030504040204" pitchFamily="34" charset="0"/>
              <a:ea typeface="Tahoma" panose="020B0604030504040204" pitchFamily="34" charset="0"/>
              <a:cs typeface="Tahoma" panose="020B0604030504040204" pitchFamily="34" charset="0"/>
            </a:endParaRPr>
          </a:p>
        </p:txBody>
      </p:sp>
      <p:sp useBgFill="1">
        <p:nvSpPr>
          <p:cNvPr id="10" name="Ορθογώνιο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Ορθογώνιο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Ορθογώνιο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Ομάδα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Ευθεία γραμμή σύνδεσης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Ευθεία γραμμή σύνδεσης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Τίτλος 1"/>
          <p:cNvSpPr>
            <a:spLocks noGrp="1"/>
          </p:cNvSpPr>
          <p:nvPr>
            <p:ph type="ctrTitle"/>
          </p:nvPr>
        </p:nvSpPr>
        <p:spPr>
          <a:xfrm>
            <a:off x="1629103" y="2244830"/>
            <a:ext cx="8933796" cy="2437232"/>
          </a:xfrm>
        </p:spPr>
        <p:txBody>
          <a:bodyPr tIns="45720" bIns="45720" rtlCol="0" anchor="ctr">
            <a:normAutofit/>
          </a:bodyPr>
          <a:lstStyle>
            <a:lvl1pPr algn="ctr">
              <a:lnSpc>
                <a:spcPct val="83000"/>
              </a:lnSpc>
              <a:defRPr lang="en-US" sz="6000" b="0" kern="1200" cap="all" spc="-100" baseline="0" dirty="0">
                <a:solidFill>
                  <a:schemeClr val="tx1">
                    <a:lumMod val="85000"/>
                    <a:lumOff val="15000"/>
                  </a:schemeClr>
                </a:solidFill>
                <a:effectLst/>
                <a:latin typeface="Tahoma" panose="020B0604030504040204" pitchFamily="34" charset="0"/>
                <a:ea typeface="Tahoma" panose="020B0604030504040204" pitchFamily="34" charset="0"/>
                <a:cs typeface="Tahoma" panose="020B0604030504040204" pitchFamily="34" charset="0"/>
              </a:defRPr>
            </a:lvl1pPr>
          </a:lstStyle>
          <a:p>
            <a:pPr rtl="0"/>
            <a:r>
              <a:rPr lang="el-GR"/>
              <a:t>Κάντε κλικ για να επεξεργαστείτε τον τίτλο υποδείγματος</a:t>
            </a:r>
            <a:endParaRPr lang="en-US" dirty="0"/>
          </a:p>
        </p:txBody>
      </p:sp>
      <p:sp>
        <p:nvSpPr>
          <p:cNvPr id="3" name="Υπότιτλος 2"/>
          <p:cNvSpPr>
            <a:spLocks noGrp="1"/>
          </p:cNvSpPr>
          <p:nvPr>
            <p:ph type="subTitle" idx="1"/>
          </p:nvPr>
        </p:nvSpPr>
        <p:spPr>
          <a:xfrm>
            <a:off x="1629101" y="4682062"/>
            <a:ext cx="8936846" cy="457201"/>
          </a:xfrm>
        </p:spPr>
        <p:txBody>
          <a:bodyPr rtlCol="0">
            <a:normAutofit/>
          </a:bodyPr>
          <a:lstStyle>
            <a:lvl1pPr marL="0" indent="0" algn="ctr">
              <a:spcBef>
                <a:spcPts val="0"/>
              </a:spcBef>
              <a:buNone/>
              <a:defRPr sz="1800" spc="80" baseline="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l-GR"/>
              <a:t>Κάντε κλικ για να επεξεργαστείτε τον υπότιτλο του υποδείγματος</a:t>
            </a:r>
            <a:endParaRPr lang="en-US" dirty="0"/>
          </a:p>
        </p:txBody>
      </p:sp>
      <p:sp>
        <p:nvSpPr>
          <p:cNvPr id="20" name="Θέση ημερομηνίας 19"/>
          <p:cNvSpPr>
            <a:spLocks noGrp="1"/>
          </p:cNvSpPr>
          <p:nvPr>
            <p:ph type="dt" sz="half" idx="10"/>
          </p:nvPr>
        </p:nvSpPr>
        <p:spPr>
          <a:xfrm>
            <a:off x="5318760" y="1341256"/>
            <a:ext cx="1554480" cy="485546"/>
          </a:xfrm>
        </p:spPr>
        <p:txBody>
          <a:bodyPr rtlCol="0"/>
          <a:lstStyle>
            <a:lvl1pPr algn="ctr">
              <a:defRPr sz="1300" spc="0" baseline="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fld id="{C71C264D-C0A2-4845-B03C-DEB4FF68BDB8}" type="datetime1">
              <a:rPr lang="el-GR" smtClean="0"/>
              <a:t>29/10/2021</a:t>
            </a:fld>
            <a:endParaRPr lang="en-US" dirty="0"/>
          </a:p>
        </p:txBody>
      </p:sp>
      <p:sp>
        <p:nvSpPr>
          <p:cNvPr id="21" name="Σύμβολο κράτησης θέσης υποσέλιδου 20"/>
          <p:cNvSpPr>
            <a:spLocks noGrp="1"/>
          </p:cNvSpPr>
          <p:nvPr>
            <p:ph type="ftr" sz="quarter" idx="11"/>
          </p:nvPr>
        </p:nvSpPr>
        <p:spPr>
          <a:xfrm>
            <a:off x="1629100" y="5177408"/>
            <a:ext cx="5730295" cy="228600"/>
          </a:xfrm>
        </p:spPr>
        <p:txBody>
          <a:bodyPr rtlCol="0"/>
          <a:lstStyle>
            <a:lvl1pPr algn="l">
              <a:defRPr>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22" name="Σύμβολο κράτησης θέσης αριθμού διαφάνειας 21"/>
          <p:cNvSpPr>
            <a:spLocks noGrp="1"/>
          </p:cNvSpPr>
          <p:nvPr>
            <p:ph type="sldNum" sz="quarter" idx="12"/>
          </p:nvPr>
        </p:nvSpPr>
        <p:spPr>
          <a:xfrm>
            <a:off x="8606920" y="5177408"/>
            <a:ext cx="1955980" cy="228600"/>
          </a:xfrm>
        </p:spPr>
        <p:txBody>
          <a:bodyPr rtlCol="0"/>
          <a:lstStyle>
            <a:lvl1pPr>
              <a:defRPr>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defRPr>
            </a:lvl1pPr>
          </a:lstStyle>
          <a:p>
            <a:fld id="{34B7E4EF-A1BD-40F4-AB7B-04F084DD991D}" type="slidenum">
              <a:rPr lang="en-US" smtClean="0"/>
              <a:pPr/>
              <a:t>‹#›</a:t>
            </a:fld>
            <a:endParaRPr lang="en-US" dirty="0"/>
          </a:p>
        </p:txBody>
      </p:sp>
    </p:spTree>
    <p:extLst>
      <p:ext uri="{BB962C8B-B14F-4D97-AF65-F5344CB8AC3E}">
        <p14:creationId xmlns:p14="http://schemas.microsoft.com/office/powerpoint/2010/main" val="1529035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pPr rtl="0"/>
            <a:r>
              <a:rPr lang="el-GR"/>
              <a:t>Κάντε κλικ για να επεξεργαστείτε τον τίτλο υποδείγματος</a:t>
            </a:r>
            <a:endParaRPr lang="en-US" dirty="0"/>
          </a:p>
        </p:txBody>
      </p:sp>
      <p:sp>
        <p:nvSpPr>
          <p:cNvPr id="3" name="Θέση περιεχομένου 2"/>
          <p:cNvSpPr>
            <a:spLocks noGrp="1"/>
          </p:cNvSpPr>
          <p:nvPr>
            <p:ph idx="1"/>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4" name="Θέση ημερομηνίας 3"/>
          <p:cNvSpPr>
            <a:spLocks noGrp="1"/>
          </p:cNvSpPr>
          <p:nvPr>
            <p:ph type="dt" sz="half" idx="10"/>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5D179434-7293-40E0-98A7-69F3C10321FD}" type="datetime1">
              <a:rPr lang="el-GR" smtClean="0"/>
              <a:t>29/10/2021</a:t>
            </a:fld>
            <a:endParaRPr lang="en-US"/>
          </a:p>
        </p:txBody>
      </p:sp>
      <p:sp>
        <p:nvSpPr>
          <p:cNvPr id="5" name="Θέση υποσέλιδου 4"/>
          <p:cNvSpPr>
            <a:spLocks noGrp="1"/>
          </p:cNvSpPr>
          <p:nvPr>
            <p:ph type="ftr" sz="quarter" idx="11"/>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6" name="Θέση αριθμού διαφάνειας 5"/>
          <p:cNvSpPr>
            <a:spLocks noGrp="1"/>
          </p:cNvSpPr>
          <p:nvPr>
            <p:ph type="sldNum" sz="quarter" idx="12"/>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val="32815124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15" name="Ορθογώνιο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atin typeface="Tahoma" panose="020B0604030504040204" pitchFamily="34" charset="0"/>
              <a:ea typeface="Tahoma" panose="020B0604030504040204" pitchFamily="34" charset="0"/>
              <a:cs typeface="Tahoma" panose="020B0604030504040204" pitchFamily="34" charset="0"/>
            </a:endParaRPr>
          </a:p>
        </p:txBody>
      </p:sp>
      <p:sp useBgFill="1">
        <p:nvSpPr>
          <p:cNvPr id="23" name="Ορθογώνιο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Ορθογώνιο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Ορθογώνιο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1629156" y="2275165"/>
            <a:ext cx="8933688" cy="2406895"/>
          </a:xfrm>
        </p:spPr>
        <p:txBody>
          <a:bodyPr rtlCol="0" anchor="ctr">
            <a:noAutofit/>
          </a:bodyPr>
          <a:lstStyle>
            <a:lvl1pPr algn="ctr">
              <a:lnSpc>
                <a:spcPct val="83000"/>
              </a:lnSpc>
              <a:defRPr lang="en-US" sz="6000" kern="1200" cap="all" spc="-100" baseline="0" dirty="0">
                <a:solidFill>
                  <a:schemeClr val="tx1">
                    <a:lumMod val="85000"/>
                    <a:lumOff val="15000"/>
                  </a:schemeClr>
                </a:solidFill>
                <a:effectLst/>
                <a:latin typeface="Tahoma" panose="020B0604030504040204" pitchFamily="34" charset="0"/>
                <a:ea typeface="Tahoma" panose="020B0604030504040204" pitchFamily="34" charset="0"/>
                <a:cs typeface="Tahoma" panose="020B0604030504040204" pitchFamily="34" charset="0"/>
              </a:defRPr>
            </a:lvl1pPr>
          </a:lstStyle>
          <a:p>
            <a:pPr rtl="0"/>
            <a:r>
              <a:rPr lang="el-GR"/>
              <a:t>Κάντε κλικ για να επεξεργαστείτε τον τίτλο υποδείγματος</a:t>
            </a:r>
            <a:endParaRPr lang="en-US" dirty="0"/>
          </a:p>
        </p:txBody>
      </p:sp>
      <p:grpSp>
        <p:nvGrpSpPr>
          <p:cNvPr id="16" name="Ομάδα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Ευθεία γραμμή σύνδεσης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Ευθεία γραμμή σύνδεσης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Θέση κειμένου 2"/>
          <p:cNvSpPr>
            <a:spLocks noGrp="1"/>
          </p:cNvSpPr>
          <p:nvPr>
            <p:ph type="body" idx="1"/>
          </p:nvPr>
        </p:nvSpPr>
        <p:spPr>
          <a:xfrm>
            <a:off x="1629156" y="4682062"/>
            <a:ext cx="8939784" cy="457200"/>
          </a:xfrm>
        </p:spPr>
        <p:txBody>
          <a:bodyPr rtlCol="0" anchor="t">
            <a:normAutofit/>
          </a:bodyPr>
          <a:lstStyle>
            <a:lvl1pPr marL="0" indent="0" algn="ctr">
              <a:buNone/>
              <a:tabLst>
                <a:tab pos="2633663" algn="l"/>
              </a:tabLst>
              <a:defRPr sz="180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l-GR"/>
              <a:t>Στυλ κειμένου υποδείγματος</a:t>
            </a:r>
          </a:p>
        </p:txBody>
      </p:sp>
      <p:sp>
        <p:nvSpPr>
          <p:cNvPr id="4" name="Θέση ημερομηνίας 3"/>
          <p:cNvSpPr>
            <a:spLocks noGrp="1"/>
          </p:cNvSpPr>
          <p:nvPr>
            <p:ph type="dt" sz="half" idx="10"/>
          </p:nvPr>
        </p:nvSpPr>
        <p:spPr>
          <a:xfrm>
            <a:off x="5318760" y="1344502"/>
            <a:ext cx="1554480" cy="498781"/>
          </a:xfrm>
        </p:spPr>
        <p:txBody>
          <a:bodyPr rtlCol="0"/>
          <a:lstStyle>
            <a:lvl1pPr algn="ctr">
              <a:defRPr lang="en-US" sz="1300" kern="1200" spc="0" baseline="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fld id="{659D29F7-5CBA-4408-9DA4-0BE9487C52BA}" type="datetime1">
              <a:rPr lang="el-GR" smtClean="0"/>
              <a:t>29/10/2021</a:t>
            </a:fld>
            <a:endParaRPr dirty="0"/>
          </a:p>
        </p:txBody>
      </p:sp>
      <p:sp>
        <p:nvSpPr>
          <p:cNvPr id="5" name="Θέση υποσέλιδου 4"/>
          <p:cNvSpPr>
            <a:spLocks noGrp="1"/>
          </p:cNvSpPr>
          <p:nvPr>
            <p:ph type="ftr" sz="quarter" idx="11"/>
          </p:nvPr>
        </p:nvSpPr>
        <p:spPr>
          <a:xfrm>
            <a:off x="1629157" y="5177408"/>
            <a:ext cx="5660134" cy="228600"/>
          </a:xfrm>
        </p:spPr>
        <p:txBody>
          <a:bodyPr rtlCol="0"/>
          <a:lstStyle>
            <a:lvl1pPr algn="l">
              <a:defRPr>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6" name="Θέση αριθμού διαφάνειας 5"/>
          <p:cNvSpPr>
            <a:spLocks noGrp="1"/>
          </p:cNvSpPr>
          <p:nvPr>
            <p:ph type="sldNum" sz="quarter" idx="12"/>
          </p:nvPr>
        </p:nvSpPr>
        <p:spPr>
          <a:xfrm>
            <a:off x="8604504" y="5177408"/>
            <a:ext cx="1958339" cy="228600"/>
          </a:xfrm>
        </p:spPr>
        <p:txBody>
          <a:bodyPr rtlCol="0"/>
          <a:lstStyle>
            <a:lvl1pPr>
              <a:defRPr>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defRPr>
            </a:lvl1pPr>
          </a:lstStyle>
          <a:p>
            <a:fld id="{34B7E4EF-A1BD-40F4-AB7B-04F084DD991D}" type="slidenum">
              <a:rPr lang="en-US" smtClean="0"/>
              <a:pPr/>
              <a:t>‹#›</a:t>
            </a:fld>
            <a:endParaRPr lang="en-US" dirty="0"/>
          </a:p>
        </p:txBody>
      </p:sp>
    </p:spTree>
    <p:extLst>
      <p:ext uri="{BB962C8B-B14F-4D97-AF65-F5344CB8AC3E}">
        <p14:creationId xmlns:p14="http://schemas.microsoft.com/office/powerpoint/2010/main" val="4521476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Τίτλος 7"/>
          <p:cNvSpPr>
            <a:spLocks noGrp="1"/>
          </p:cNvSpPr>
          <p:nvPr>
            <p:ph type="title"/>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pPr rtl="0"/>
            <a:r>
              <a:rPr lang="el-GR"/>
              <a:t>Κάντε κλικ για να επεξεργαστείτε τον τίτλο υποδείγματος</a:t>
            </a:r>
            <a:endParaRPr lang="en-US" dirty="0"/>
          </a:p>
        </p:txBody>
      </p:sp>
      <p:sp>
        <p:nvSpPr>
          <p:cNvPr id="3" name="Θέση περιεχομένου 2"/>
          <p:cNvSpPr>
            <a:spLocks noGrp="1"/>
          </p:cNvSpPr>
          <p:nvPr>
            <p:ph sz="half" idx="1"/>
          </p:nvPr>
        </p:nvSpPr>
        <p:spPr>
          <a:xfrm>
            <a:off x="1066800" y="2103120"/>
            <a:ext cx="4663440" cy="3749040"/>
          </a:xfrm>
        </p:spPr>
        <p:txBody>
          <a:bodyPr rtlCol="0"/>
          <a:lstStyle>
            <a:lvl1pPr>
              <a:defRPr sz="1800">
                <a:latin typeface="Tahoma" panose="020B0604030504040204" pitchFamily="34" charset="0"/>
                <a:ea typeface="Tahoma" panose="020B0604030504040204" pitchFamily="34" charset="0"/>
                <a:cs typeface="Tahoma" panose="020B0604030504040204" pitchFamily="34" charset="0"/>
              </a:defRPr>
            </a:lvl1pPr>
            <a:lvl2pPr>
              <a:defRPr sz="1600">
                <a:latin typeface="Tahoma" panose="020B0604030504040204" pitchFamily="34" charset="0"/>
                <a:ea typeface="Tahoma" panose="020B0604030504040204" pitchFamily="34" charset="0"/>
                <a:cs typeface="Tahoma" panose="020B0604030504040204" pitchFamily="34" charset="0"/>
              </a:defRPr>
            </a:lvl2pPr>
            <a:lvl3pPr>
              <a:defRPr sz="1400">
                <a:latin typeface="Tahoma" panose="020B0604030504040204" pitchFamily="34" charset="0"/>
                <a:ea typeface="Tahoma" panose="020B0604030504040204" pitchFamily="34" charset="0"/>
                <a:cs typeface="Tahoma" panose="020B0604030504040204" pitchFamily="34" charset="0"/>
              </a:defRPr>
            </a:lvl3pPr>
            <a:lvl4pPr>
              <a:defRPr sz="1400">
                <a:latin typeface="Tahoma" panose="020B0604030504040204" pitchFamily="34" charset="0"/>
                <a:ea typeface="Tahoma" panose="020B0604030504040204" pitchFamily="34" charset="0"/>
                <a:cs typeface="Tahoma" panose="020B0604030504040204" pitchFamily="34" charset="0"/>
              </a:defRPr>
            </a:lvl4pPr>
            <a:lvl5pPr>
              <a:defRPr sz="1400">
                <a:latin typeface="Tahoma" panose="020B0604030504040204" pitchFamily="34" charset="0"/>
                <a:ea typeface="Tahoma" panose="020B0604030504040204" pitchFamily="34" charset="0"/>
                <a:cs typeface="Tahoma" panose="020B0604030504040204" pitchFamily="34" charset="0"/>
              </a:defRPr>
            </a:lvl5pPr>
            <a:lvl6pPr>
              <a:defRPr sz="1400"/>
            </a:lvl6pPr>
            <a:lvl7pPr>
              <a:defRPr sz="1400"/>
            </a:lvl7pPr>
            <a:lvl8pPr>
              <a:defRPr sz="1400"/>
            </a:lvl8pPr>
            <a:lvl9pPr>
              <a:defRPr sz="1400"/>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4" name="Θέση περιεχομένου 3"/>
          <p:cNvSpPr>
            <a:spLocks noGrp="1"/>
          </p:cNvSpPr>
          <p:nvPr>
            <p:ph sz="half" idx="2"/>
          </p:nvPr>
        </p:nvSpPr>
        <p:spPr>
          <a:xfrm>
            <a:off x="6461760" y="2103120"/>
            <a:ext cx="4663440" cy="3749040"/>
          </a:xfrm>
        </p:spPr>
        <p:txBody>
          <a:bodyPr rtlCol="0"/>
          <a:lstStyle>
            <a:lvl1pPr>
              <a:defRPr sz="1800">
                <a:latin typeface="Tahoma" panose="020B0604030504040204" pitchFamily="34" charset="0"/>
                <a:ea typeface="Tahoma" panose="020B0604030504040204" pitchFamily="34" charset="0"/>
                <a:cs typeface="Tahoma" panose="020B0604030504040204" pitchFamily="34" charset="0"/>
              </a:defRPr>
            </a:lvl1pPr>
            <a:lvl2pPr>
              <a:defRPr sz="1600">
                <a:latin typeface="Tahoma" panose="020B0604030504040204" pitchFamily="34" charset="0"/>
                <a:ea typeface="Tahoma" panose="020B0604030504040204" pitchFamily="34" charset="0"/>
                <a:cs typeface="Tahoma" panose="020B0604030504040204" pitchFamily="34" charset="0"/>
              </a:defRPr>
            </a:lvl2pPr>
            <a:lvl3pPr>
              <a:defRPr sz="1400">
                <a:latin typeface="Tahoma" panose="020B0604030504040204" pitchFamily="34" charset="0"/>
                <a:ea typeface="Tahoma" panose="020B0604030504040204" pitchFamily="34" charset="0"/>
                <a:cs typeface="Tahoma" panose="020B0604030504040204" pitchFamily="34" charset="0"/>
              </a:defRPr>
            </a:lvl3pPr>
            <a:lvl4pPr>
              <a:defRPr sz="1400">
                <a:latin typeface="Tahoma" panose="020B0604030504040204" pitchFamily="34" charset="0"/>
                <a:ea typeface="Tahoma" panose="020B0604030504040204" pitchFamily="34" charset="0"/>
                <a:cs typeface="Tahoma" panose="020B0604030504040204" pitchFamily="34" charset="0"/>
              </a:defRPr>
            </a:lvl4pPr>
            <a:lvl5pPr>
              <a:defRPr sz="1400">
                <a:latin typeface="Tahoma" panose="020B0604030504040204" pitchFamily="34" charset="0"/>
                <a:ea typeface="Tahoma" panose="020B0604030504040204" pitchFamily="34" charset="0"/>
                <a:cs typeface="Tahoma" panose="020B0604030504040204" pitchFamily="34" charset="0"/>
              </a:defRPr>
            </a:lvl5pPr>
            <a:lvl6pPr>
              <a:defRPr sz="1400"/>
            </a:lvl6pPr>
            <a:lvl7pPr>
              <a:defRPr sz="1400"/>
            </a:lvl7pPr>
            <a:lvl8pPr>
              <a:defRPr sz="1400"/>
            </a:lvl8pPr>
            <a:lvl9pPr>
              <a:defRPr sz="1400"/>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5" name="Θέση ημερομηνίας 4"/>
          <p:cNvSpPr>
            <a:spLocks noGrp="1"/>
          </p:cNvSpPr>
          <p:nvPr>
            <p:ph type="dt" sz="half" idx="10"/>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020C962E-969A-49B6-9474-121940DF033D}" type="datetime1">
              <a:rPr lang="el-GR" smtClean="0"/>
              <a:t>29/10/2021</a:t>
            </a:fld>
            <a:endParaRPr lang="en-US"/>
          </a:p>
        </p:txBody>
      </p:sp>
      <p:sp>
        <p:nvSpPr>
          <p:cNvPr id="6" name="Θέση υποσέλιδου 5"/>
          <p:cNvSpPr>
            <a:spLocks noGrp="1"/>
          </p:cNvSpPr>
          <p:nvPr>
            <p:ph type="ftr" sz="quarter" idx="11"/>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7" name="Θέση αριθμού διαφάνειας 6"/>
          <p:cNvSpPr>
            <a:spLocks noGrp="1"/>
          </p:cNvSpPr>
          <p:nvPr>
            <p:ph type="sldNum" sz="quarter" idx="12"/>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val="6316932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pPr rtl="0"/>
            <a:r>
              <a:rPr lang="el-GR"/>
              <a:t>Κάντε κλικ για να επεξεργαστείτε τον τίτλο υποδείγματος</a:t>
            </a:r>
            <a:endParaRPr lang="en-US" dirty="0"/>
          </a:p>
        </p:txBody>
      </p:sp>
      <p:sp>
        <p:nvSpPr>
          <p:cNvPr id="3" name="Θέση κειμένου 2"/>
          <p:cNvSpPr>
            <a:spLocks noGrp="1"/>
          </p:cNvSpPr>
          <p:nvPr>
            <p:ph type="body" idx="1"/>
          </p:nvPr>
        </p:nvSpPr>
        <p:spPr>
          <a:xfrm>
            <a:off x="1069848" y="2074334"/>
            <a:ext cx="4663440" cy="640080"/>
          </a:xfrm>
        </p:spPr>
        <p:txBody>
          <a:bodyPr rtlCol="0" anchor="ctr">
            <a:normAutofit/>
          </a:bodyPr>
          <a:lstStyle>
            <a:lvl1pPr marL="0" indent="0" algn="l">
              <a:spcBef>
                <a:spcPts val="0"/>
              </a:spcBef>
              <a:buNone/>
              <a:defRPr sz="19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a:t>Στυλ κειμένου υποδείγματος</a:t>
            </a:r>
          </a:p>
        </p:txBody>
      </p:sp>
      <p:sp>
        <p:nvSpPr>
          <p:cNvPr id="4" name="Θέση περιεχομένου 3"/>
          <p:cNvSpPr>
            <a:spLocks noGrp="1"/>
          </p:cNvSpPr>
          <p:nvPr>
            <p:ph sz="half" idx="2"/>
          </p:nvPr>
        </p:nvSpPr>
        <p:spPr>
          <a:xfrm>
            <a:off x="1069848" y="2792472"/>
            <a:ext cx="4663440" cy="3163825"/>
          </a:xfrm>
        </p:spPr>
        <p:txBody>
          <a:bodyPr rtlCol="0"/>
          <a:lstStyle>
            <a:lvl1pPr>
              <a:defRPr sz="1800">
                <a:latin typeface="Tahoma" panose="020B0604030504040204" pitchFamily="34" charset="0"/>
                <a:ea typeface="Tahoma" panose="020B0604030504040204" pitchFamily="34" charset="0"/>
                <a:cs typeface="Tahoma" panose="020B0604030504040204" pitchFamily="34" charset="0"/>
              </a:defRPr>
            </a:lvl1pPr>
            <a:lvl2pPr>
              <a:defRPr sz="1600">
                <a:latin typeface="Tahoma" panose="020B0604030504040204" pitchFamily="34" charset="0"/>
                <a:ea typeface="Tahoma" panose="020B0604030504040204" pitchFamily="34" charset="0"/>
                <a:cs typeface="Tahoma" panose="020B0604030504040204" pitchFamily="34" charset="0"/>
              </a:defRPr>
            </a:lvl2pPr>
            <a:lvl3pPr>
              <a:defRPr sz="1400">
                <a:latin typeface="Tahoma" panose="020B0604030504040204" pitchFamily="34" charset="0"/>
                <a:ea typeface="Tahoma" panose="020B0604030504040204" pitchFamily="34" charset="0"/>
                <a:cs typeface="Tahoma" panose="020B0604030504040204" pitchFamily="34" charset="0"/>
              </a:defRPr>
            </a:lvl3pPr>
            <a:lvl4pPr>
              <a:defRPr sz="1400">
                <a:latin typeface="Tahoma" panose="020B0604030504040204" pitchFamily="34" charset="0"/>
                <a:ea typeface="Tahoma" panose="020B0604030504040204" pitchFamily="34" charset="0"/>
                <a:cs typeface="Tahoma" panose="020B0604030504040204" pitchFamily="34" charset="0"/>
              </a:defRPr>
            </a:lvl4pPr>
            <a:lvl5pPr>
              <a:defRPr sz="1400">
                <a:latin typeface="Tahoma" panose="020B0604030504040204" pitchFamily="34" charset="0"/>
                <a:ea typeface="Tahoma" panose="020B0604030504040204" pitchFamily="34" charset="0"/>
                <a:cs typeface="Tahoma" panose="020B0604030504040204" pitchFamily="34" charset="0"/>
              </a:defRPr>
            </a:lvl5pPr>
            <a:lvl6pPr>
              <a:defRPr sz="1400"/>
            </a:lvl6pPr>
            <a:lvl7pPr>
              <a:defRPr sz="1400"/>
            </a:lvl7pPr>
            <a:lvl8pPr>
              <a:defRPr sz="1400"/>
            </a:lvl8pPr>
            <a:lvl9pPr>
              <a:defRPr sz="1400"/>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
          </a:p>
        </p:txBody>
      </p:sp>
      <p:sp>
        <p:nvSpPr>
          <p:cNvPr id="5" name="Θέση κειμένου 4"/>
          <p:cNvSpPr>
            <a:spLocks noGrp="1"/>
          </p:cNvSpPr>
          <p:nvPr>
            <p:ph type="body" sz="quarter" idx="3"/>
          </p:nvPr>
        </p:nvSpPr>
        <p:spPr>
          <a:xfrm>
            <a:off x="6458712" y="2074334"/>
            <a:ext cx="4663440" cy="640080"/>
          </a:xfrm>
        </p:spPr>
        <p:txBody>
          <a:bodyPr rtlCol="0" anchor="ctr">
            <a:normAutofit/>
          </a:bodyPr>
          <a:lstStyle>
            <a:lvl1pPr marL="0" indent="0" algn="l">
              <a:spcBef>
                <a:spcPts val="0"/>
              </a:spcBef>
              <a:buNone/>
              <a:defRPr sz="1900"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a:t>Στυλ κειμένου υποδείγματος</a:t>
            </a:r>
          </a:p>
        </p:txBody>
      </p:sp>
      <p:sp>
        <p:nvSpPr>
          <p:cNvPr id="6" name="Θέση περιεχομένου 5"/>
          <p:cNvSpPr>
            <a:spLocks noGrp="1"/>
          </p:cNvSpPr>
          <p:nvPr>
            <p:ph sz="quarter" idx="4"/>
          </p:nvPr>
        </p:nvSpPr>
        <p:spPr>
          <a:xfrm>
            <a:off x="6458712" y="2792471"/>
            <a:ext cx="4663440" cy="3164509"/>
          </a:xfrm>
        </p:spPr>
        <p:txBody>
          <a:bodyPr rtlCol="0"/>
          <a:lstStyle>
            <a:lvl1pPr>
              <a:defRPr sz="1800">
                <a:latin typeface="Tahoma" panose="020B0604030504040204" pitchFamily="34" charset="0"/>
                <a:ea typeface="Tahoma" panose="020B0604030504040204" pitchFamily="34" charset="0"/>
                <a:cs typeface="Tahoma" panose="020B0604030504040204" pitchFamily="34" charset="0"/>
              </a:defRPr>
            </a:lvl1pPr>
            <a:lvl2pPr>
              <a:defRPr sz="1600">
                <a:latin typeface="Tahoma" panose="020B0604030504040204" pitchFamily="34" charset="0"/>
                <a:ea typeface="Tahoma" panose="020B0604030504040204" pitchFamily="34" charset="0"/>
                <a:cs typeface="Tahoma" panose="020B0604030504040204" pitchFamily="34" charset="0"/>
              </a:defRPr>
            </a:lvl2pPr>
            <a:lvl3pPr>
              <a:defRPr sz="1400">
                <a:latin typeface="Tahoma" panose="020B0604030504040204" pitchFamily="34" charset="0"/>
                <a:ea typeface="Tahoma" panose="020B0604030504040204" pitchFamily="34" charset="0"/>
                <a:cs typeface="Tahoma" panose="020B0604030504040204" pitchFamily="34" charset="0"/>
              </a:defRPr>
            </a:lvl3pPr>
            <a:lvl4pPr>
              <a:defRPr sz="1400">
                <a:latin typeface="Tahoma" panose="020B0604030504040204" pitchFamily="34" charset="0"/>
                <a:ea typeface="Tahoma" panose="020B0604030504040204" pitchFamily="34" charset="0"/>
                <a:cs typeface="Tahoma" panose="020B0604030504040204" pitchFamily="34" charset="0"/>
              </a:defRPr>
            </a:lvl4pPr>
            <a:lvl5pPr>
              <a:defRPr sz="1400">
                <a:latin typeface="Tahoma" panose="020B0604030504040204" pitchFamily="34" charset="0"/>
                <a:ea typeface="Tahoma" panose="020B0604030504040204" pitchFamily="34" charset="0"/>
                <a:cs typeface="Tahoma" panose="020B0604030504040204" pitchFamily="34" charset="0"/>
              </a:defRPr>
            </a:lvl5pPr>
            <a:lvl6pPr>
              <a:defRPr sz="1400"/>
            </a:lvl6pPr>
            <a:lvl7pPr>
              <a:defRPr sz="1400"/>
            </a:lvl7pPr>
            <a:lvl8pPr>
              <a:defRPr sz="1400"/>
            </a:lvl8pPr>
            <a:lvl9pPr>
              <a:defRPr sz="1400"/>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
          </a:p>
        </p:txBody>
      </p:sp>
      <p:sp>
        <p:nvSpPr>
          <p:cNvPr id="7" name="Θέση ημερομηνίας 6"/>
          <p:cNvSpPr>
            <a:spLocks noGrp="1"/>
          </p:cNvSpPr>
          <p:nvPr>
            <p:ph type="dt" sz="half" idx="10"/>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EC5CC67F-1D3F-482B-B40D-B9513136EE0E}" type="datetime1">
              <a:rPr lang="el-GR" smtClean="0"/>
              <a:t>29/10/2021</a:t>
            </a:fld>
            <a:endParaRPr lang="en-US"/>
          </a:p>
        </p:txBody>
      </p:sp>
      <p:sp>
        <p:nvSpPr>
          <p:cNvPr id="8" name="Θέση υποσέλιδου 7"/>
          <p:cNvSpPr>
            <a:spLocks noGrp="1"/>
          </p:cNvSpPr>
          <p:nvPr>
            <p:ph type="ftr" sz="quarter" idx="11"/>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9" name="Θέση αριθμού διαφάνειας 8"/>
          <p:cNvSpPr>
            <a:spLocks noGrp="1"/>
          </p:cNvSpPr>
          <p:nvPr>
            <p:ph type="sldNum" sz="quarter" idx="12"/>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val="3958806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pPr rtl="0"/>
            <a:r>
              <a:rPr lang="el-GR"/>
              <a:t>Κάντε κλικ για να επεξεργαστείτε τον τίτλο υποδείγματος</a:t>
            </a:r>
            <a:endParaRPr lang="en-US" dirty="0"/>
          </a:p>
        </p:txBody>
      </p:sp>
      <p:sp>
        <p:nvSpPr>
          <p:cNvPr id="3" name="Θέση ημερομηνίας 2"/>
          <p:cNvSpPr>
            <a:spLocks noGrp="1"/>
          </p:cNvSpPr>
          <p:nvPr>
            <p:ph type="dt" sz="half" idx="10"/>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02F16B12-7CBF-4CDF-89FA-F8A36048EF63}" type="datetime1">
              <a:rPr lang="el-GR" smtClean="0"/>
              <a:t>29/10/2021</a:t>
            </a:fld>
            <a:endParaRPr lang="en-US"/>
          </a:p>
        </p:txBody>
      </p:sp>
      <p:sp>
        <p:nvSpPr>
          <p:cNvPr id="4" name="Θέση υποσέλιδου 3"/>
          <p:cNvSpPr>
            <a:spLocks noGrp="1"/>
          </p:cNvSpPr>
          <p:nvPr>
            <p:ph type="ftr" sz="quarter" idx="11"/>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5" name="Θέση αριθμού διαφάνειας 4"/>
          <p:cNvSpPr>
            <a:spLocks noGrp="1"/>
          </p:cNvSpPr>
          <p:nvPr>
            <p:ph type="sldNum" sz="quarter" idx="12"/>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val="25704028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9919D905-D926-4C7C-8880-7B55EA2B77E6}" type="datetime1">
              <a:rPr lang="el-GR" smtClean="0"/>
              <a:t>29/10/2021</a:t>
            </a:fld>
            <a:endParaRPr lang="en-US"/>
          </a:p>
        </p:txBody>
      </p:sp>
      <p:sp>
        <p:nvSpPr>
          <p:cNvPr id="3" name="Θέση υποσέλιδου 2"/>
          <p:cNvSpPr>
            <a:spLocks noGrp="1"/>
          </p:cNvSpPr>
          <p:nvPr>
            <p:ph type="ftr" sz="quarter" idx="11"/>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4" name="Θέση αριθμού διαφάνειας 3"/>
          <p:cNvSpPr>
            <a:spLocks noGrp="1"/>
          </p:cNvSpPr>
          <p:nvPr>
            <p:ph type="sldNum" sz="quarter" idx="12"/>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val="584441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21BAE7F-0EA0-47A4-AD03-4E1CD3C1768E}"/>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ABE10CE-222A-49E7-B233-2AA2B8C839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99285BFD-F03E-421C-A318-8E1F13C5E7D7}"/>
              </a:ext>
            </a:extLst>
          </p:cNvPr>
          <p:cNvSpPr>
            <a:spLocks noGrp="1"/>
          </p:cNvSpPr>
          <p:nvPr>
            <p:ph type="dt" sz="half" idx="10"/>
          </p:nvPr>
        </p:nvSpPr>
        <p:spPr/>
        <p:txBody>
          <a:bodyPr/>
          <a:lstStyle/>
          <a:p>
            <a:fld id="{439CE07E-660B-40B0-9E10-DA4F31CA118B}" type="datetimeFigureOut">
              <a:rPr lang="el-GR" smtClean="0"/>
              <a:t>29/10/2021</a:t>
            </a:fld>
            <a:endParaRPr lang="el-GR"/>
          </a:p>
        </p:txBody>
      </p:sp>
      <p:sp>
        <p:nvSpPr>
          <p:cNvPr id="5" name="Θέση υποσέλιδου 4">
            <a:extLst>
              <a:ext uri="{FF2B5EF4-FFF2-40B4-BE49-F238E27FC236}">
                <a16:creationId xmlns:a16="http://schemas.microsoft.com/office/drawing/2014/main" id="{5C6CB7E4-F6A2-4FD0-92AB-CCECDC8A89C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61A90D79-F52D-4A48-ABF0-C7DB3531DD41}"/>
              </a:ext>
            </a:extLst>
          </p:cNvPr>
          <p:cNvSpPr>
            <a:spLocks noGrp="1"/>
          </p:cNvSpPr>
          <p:nvPr>
            <p:ph type="sldNum" sz="quarter" idx="12"/>
          </p:nvPr>
        </p:nvSpPr>
        <p:spPr/>
        <p:txBody>
          <a:bodyPr/>
          <a:lstStyle/>
          <a:p>
            <a:fld id="{0C8C85E7-360B-4294-B80A-6504B0A82363}" type="slidenum">
              <a:rPr lang="el-GR" smtClean="0"/>
              <a:t>‹#›</a:t>
            </a:fld>
            <a:endParaRPr lang="el-GR"/>
          </a:p>
        </p:txBody>
      </p:sp>
    </p:spTree>
    <p:extLst>
      <p:ext uri="{BB962C8B-B14F-4D97-AF65-F5344CB8AC3E}">
        <p14:creationId xmlns:p14="http://schemas.microsoft.com/office/powerpoint/2010/main" val="2757505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10" name="Ορθογώνιο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Ορθογώνιο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8458200" y="607392"/>
            <a:ext cx="3161963" cy="1645920"/>
          </a:xfrm>
        </p:spPr>
        <p:txBody>
          <a:bodyPr rtlCol="0" anchor="b">
            <a:noAutofit/>
          </a:bodyPr>
          <a:lstStyle>
            <a:lvl1pPr algn="l" defTabSz="914400" rtl="0" eaLnBrk="1" latinLnBrk="0" hangingPunct="1">
              <a:lnSpc>
                <a:spcPct val="100000"/>
              </a:lnSpc>
              <a:spcBef>
                <a:spcPct val="0"/>
              </a:spcBef>
              <a:buNone/>
              <a:defRPr lang="en-US" sz="2600" b="0" kern="1200" cap="none" spc="0"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defRPr>
            </a:lvl1pPr>
          </a:lstStyle>
          <a:p>
            <a:pPr rtl="0"/>
            <a:r>
              <a:rPr lang="el-GR"/>
              <a:t>Κάντε κλικ για να επεξεργαστείτε τον τίτλο υποδείγματος</a:t>
            </a:r>
            <a:endParaRPr lang="en-US" dirty="0"/>
          </a:p>
        </p:txBody>
      </p:sp>
      <p:sp>
        <p:nvSpPr>
          <p:cNvPr id="3" name="Θέση περιεχομένου 2"/>
          <p:cNvSpPr>
            <a:spLocks noGrp="1"/>
          </p:cNvSpPr>
          <p:nvPr>
            <p:ph idx="1"/>
          </p:nvPr>
        </p:nvSpPr>
        <p:spPr>
          <a:xfrm>
            <a:off x="685800" y="609600"/>
            <a:ext cx="6858000" cy="5334000"/>
          </a:xfrm>
        </p:spPr>
        <p:txBody>
          <a:bodyPr rtlCol="0"/>
          <a:lstStyle>
            <a:lvl1pPr>
              <a:defRPr sz="1900">
                <a:latin typeface="Tahoma" panose="020B0604030504040204" pitchFamily="34" charset="0"/>
                <a:ea typeface="Tahoma" panose="020B0604030504040204" pitchFamily="34" charset="0"/>
                <a:cs typeface="Tahoma" panose="020B0604030504040204" pitchFamily="34" charset="0"/>
              </a:defRPr>
            </a:lvl1pPr>
            <a:lvl2pPr>
              <a:defRPr sz="1600">
                <a:latin typeface="Tahoma" panose="020B0604030504040204" pitchFamily="34" charset="0"/>
                <a:ea typeface="Tahoma" panose="020B0604030504040204" pitchFamily="34" charset="0"/>
                <a:cs typeface="Tahoma" panose="020B0604030504040204" pitchFamily="34" charset="0"/>
              </a:defRPr>
            </a:lvl2pPr>
            <a:lvl3pPr>
              <a:defRPr sz="1400">
                <a:latin typeface="Tahoma" panose="020B0604030504040204" pitchFamily="34" charset="0"/>
                <a:ea typeface="Tahoma" panose="020B0604030504040204" pitchFamily="34" charset="0"/>
                <a:cs typeface="Tahoma" panose="020B0604030504040204" pitchFamily="34" charset="0"/>
              </a:defRPr>
            </a:lvl3pPr>
            <a:lvl4pPr>
              <a:defRPr sz="1400">
                <a:latin typeface="Tahoma" panose="020B0604030504040204" pitchFamily="34" charset="0"/>
                <a:ea typeface="Tahoma" panose="020B0604030504040204" pitchFamily="34" charset="0"/>
                <a:cs typeface="Tahoma" panose="020B0604030504040204" pitchFamily="34" charset="0"/>
              </a:defRPr>
            </a:lvl4pPr>
            <a:lvl5pPr>
              <a:defRPr sz="1400">
                <a:latin typeface="Tahoma" panose="020B0604030504040204" pitchFamily="34" charset="0"/>
                <a:ea typeface="Tahoma" panose="020B0604030504040204" pitchFamily="34" charset="0"/>
                <a:cs typeface="Tahoma" panose="020B0604030504040204" pitchFamily="34" charset="0"/>
              </a:defRPr>
            </a:lvl5pPr>
            <a:lvl6pPr>
              <a:defRPr sz="1400"/>
            </a:lvl6pPr>
            <a:lvl7pPr>
              <a:defRPr sz="1400"/>
            </a:lvl7pPr>
            <a:lvl8pPr>
              <a:defRPr sz="1400"/>
            </a:lvl8pPr>
            <a:lvl9pPr>
              <a:defRPr sz="1400"/>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4" name="Θέση κειμένου 3"/>
          <p:cNvSpPr>
            <a:spLocks noGrp="1"/>
          </p:cNvSpPr>
          <p:nvPr>
            <p:ph type="body" sz="half" idx="2"/>
          </p:nvPr>
        </p:nvSpPr>
        <p:spPr>
          <a:xfrm>
            <a:off x="8458200" y="2336800"/>
            <a:ext cx="3161963" cy="3606800"/>
          </a:xfrm>
        </p:spPr>
        <p:txBody>
          <a:bodyPr rtlCol="0">
            <a:normAutofit/>
          </a:bodyPr>
          <a:lstStyle>
            <a:lvl1pPr marL="0" indent="0">
              <a:lnSpc>
                <a:spcPct val="110000"/>
              </a:lnSpc>
              <a:spcBef>
                <a:spcPts val="800"/>
              </a:spcBef>
              <a:buNone/>
              <a:defRPr sz="18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a:t>Στυλ κειμένου υποδείγματος</a:t>
            </a:r>
          </a:p>
        </p:txBody>
      </p:sp>
      <p:sp>
        <p:nvSpPr>
          <p:cNvPr id="8" name="Θέση ημερομηνίας 7"/>
          <p:cNvSpPr>
            <a:spLocks noGrp="1"/>
          </p:cNvSpPr>
          <p:nvPr>
            <p:ph type="dt" sz="half" idx="10"/>
          </p:nvPr>
        </p:nvSpPr>
        <p:spPr>
          <a:xfrm>
            <a:off x="5588000" y="6035040"/>
            <a:ext cx="1955800" cy="365760"/>
          </a:xfrm>
        </p:spPr>
        <p:txBody>
          <a:bodyPr rtlCol="0"/>
          <a:lstStyle>
            <a:lvl1pPr>
              <a:defRPr>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defRPr>
            </a:lvl1pPr>
          </a:lstStyle>
          <a:p>
            <a:fld id="{90E49723-07F5-4196-B746-D4577DEF9F35}" type="datetime1">
              <a:rPr lang="el-GR" smtClean="0"/>
              <a:t>29/10/2021</a:t>
            </a:fld>
            <a:endParaRPr lang="en-US"/>
          </a:p>
        </p:txBody>
      </p:sp>
      <p:sp>
        <p:nvSpPr>
          <p:cNvPr id="9" name="Θέση υποσέλιδου 8"/>
          <p:cNvSpPr>
            <a:spLocks noGrp="1"/>
          </p:cNvSpPr>
          <p:nvPr>
            <p:ph type="ftr" sz="quarter" idx="11"/>
          </p:nvPr>
        </p:nvSpPr>
        <p:spPr>
          <a:xfrm>
            <a:off x="685801" y="6035040"/>
            <a:ext cx="4584700" cy="365760"/>
          </a:xfrm>
        </p:spPr>
        <p:txBody>
          <a:bodyPr rtlCol="0"/>
          <a:lstStyle>
            <a:lvl1pPr algn="l">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11" name="Θέση αριθμού διαφάνειας 10"/>
          <p:cNvSpPr>
            <a:spLocks noGrp="1"/>
          </p:cNvSpPr>
          <p:nvPr>
            <p:ph type="sldNum" sz="quarter" idx="12"/>
          </p:nvPr>
        </p:nvSpPr>
        <p:spPr>
          <a:xfrm>
            <a:off x="10396728" y="6035040"/>
            <a:ext cx="1223435" cy="365760"/>
          </a:xfrm>
        </p:spPr>
        <p:txBody>
          <a:bodyPr rtlCol="0"/>
          <a:lstStyle>
            <a:lvl1pPr>
              <a:defRPr>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val="36286189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1" name="Ορθογώνιο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Θέση εικόνας 2"/>
          <p:cNvSpPr>
            <a:spLocks noGrp="1" noChangeAspect="1"/>
          </p:cNvSpPr>
          <p:nvPr>
            <p:ph type="pic" idx="1" hasCustomPrompt="1"/>
          </p:nvPr>
        </p:nvSpPr>
        <p:spPr>
          <a:xfrm>
            <a:off x="228599" y="237744"/>
            <a:ext cx="7696201" cy="6382512"/>
          </a:xfrm>
          <a:solidFill>
            <a:schemeClr val="accent1">
              <a:lumMod val="60000"/>
              <a:lumOff val="40000"/>
            </a:schemeClr>
          </a:solidFill>
          <a:ln>
            <a:noFill/>
          </a:ln>
        </p:spPr>
        <p:txBody>
          <a:bodyPr rtlCol="0" anchor="t"/>
          <a:lstStyle>
            <a:lvl1pPr marL="0" indent="0">
              <a:buNone/>
              <a:defRPr sz="3200">
                <a:latin typeface="Tahoma" panose="020B0604030504040204" pitchFamily="34" charset="0"/>
                <a:ea typeface="Tahoma" panose="020B0604030504040204" pitchFamily="34" charset="0"/>
                <a:cs typeface="Tahom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l" dirty="0"/>
              <a:t>Κάντε κλικ στο εικονίδιο για</a:t>
            </a:r>
            <a:r>
              <a:rPr lang="en-US" dirty="0"/>
              <a:t> </a:t>
            </a:r>
            <a:r>
              <a:rPr lang="el" dirty="0"/>
              <a:t>να</a:t>
            </a:r>
            <a:r>
              <a:rPr lang="en-US" dirty="0"/>
              <a:t> </a:t>
            </a:r>
            <a:r>
              <a:rPr lang="el" dirty="0"/>
              <a:t>προσθέσετε μια εικόνα</a:t>
            </a:r>
            <a:endParaRPr lang="en-US" dirty="0"/>
          </a:p>
        </p:txBody>
      </p:sp>
      <p:sp>
        <p:nvSpPr>
          <p:cNvPr id="5" name="Θέση ημερομηνίας 4"/>
          <p:cNvSpPr>
            <a:spLocks noGrp="1"/>
          </p:cNvSpPr>
          <p:nvPr>
            <p:ph type="dt" sz="half" idx="10"/>
          </p:nvPr>
        </p:nvSpPr>
        <p:spPr>
          <a:xfrm>
            <a:off x="5662337" y="6035040"/>
            <a:ext cx="2071963" cy="365760"/>
          </a:xfrm>
        </p:spPr>
        <p:txBody>
          <a:bodyPr rtlCol="0"/>
          <a:lstStyle>
            <a:lvl1pPr>
              <a:defRPr b="1">
                <a:solidFill>
                  <a:srgbClr val="FFFFFF"/>
                </a:solidFill>
                <a:effectLst>
                  <a:outerShdw blurRad="19050" dist="635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defRPr>
            </a:lvl1pPr>
          </a:lstStyle>
          <a:p>
            <a:fld id="{7DBC2A1D-E707-49C4-802A-804FFACFEA1A}" type="datetime1">
              <a:rPr lang="el-GR" smtClean="0"/>
              <a:t>29/10/2021</a:t>
            </a:fld>
            <a:endParaRPr lang="en-US" dirty="0"/>
          </a:p>
        </p:txBody>
      </p:sp>
      <p:sp>
        <p:nvSpPr>
          <p:cNvPr id="6" name="Θέση υποσέλιδου 5"/>
          <p:cNvSpPr>
            <a:spLocks noGrp="1"/>
          </p:cNvSpPr>
          <p:nvPr>
            <p:ph type="ftr" sz="quarter" idx="11"/>
          </p:nvPr>
        </p:nvSpPr>
        <p:spPr>
          <a:xfrm>
            <a:off x="612648" y="6035040"/>
            <a:ext cx="4588002" cy="365760"/>
          </a:xfrm>
        </p:spPr>
        <p:txBody>
          <a:bodyPr rtlCol="0"/>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l"/>
            <a:endParaRPr lang="el-GR"/>
          </a:p>
        </p:txBody>
      </p:sp>
      <p:sp>
        <p:nvSpPr>
          <p:cNvPr id="7" name="Θέση αριθμού διαφάνειας 6"/>
          <p:cNvSpPr>
            <a:spLocks noGrp="1"/>
          </p:cNvSpPr>
          <p:nvPr>
            <p:ph type="sldNum" sz="quarter" idx="12"/>
          </p:nvPr>
        </p:nvSpPr>
        <p:spPr>
          <a:xfrm>
            <a:off x="10396728" y="6035040"/>
            <a:ext cx="1225296" cy="365760"/>
          </a:xfrm>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34B7E4EF-A1BD-40F4-AB7B-04F084DD991D}" type="slidenum">
              <a:rPr lang="en-US" smtClean="0"/>
              <a:pPr/>
              <a:t>‹#›</a:t>
            </a:fld>
            <a:endParaRPr lang="en-US"/>
          </a:p>
        </p:txBody>
      </p:sp>
      <p:sp>
        <p:nvSpPr>
          <p:cNvPr id="12" name="Ορθογώνιο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8477250" y="603504"/>
            <a:ext cx="3144774" cy="1645920"/>
          </a:xfrm>
        </p:spPr>
        <p:txBody>
          <a:bodyPr rtlCol="0" anchor="b">
            <a:noAutofit/>
          </a:bodyPr>
          <a:lstStyle>
            <a:lvl1pPr algn="l">
              <a:lnSpc>
                <a:spcPct val="100000"/>
              </a:lnSpc>
              <a:defRPr sz="26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rtl="0"/>
            <a:r>
              <a:rPr lang="el-GR"/>
              <a:t>Κάντε κλικ για να επεξεργαστείτε τον τίτλο υποδείγματος</a:t>
            </a:r>
            <a:endParaRPr lang="en-US" dirty="0"/>
          </a:p>
        </p:txBody>
      </p:sp>
      <p:sp>
        <p:nvSpPr>
          <p:cNvPr id="4" name="Θέση κειμένου 3"/>
          <p:cNvSpPr>
            <a:spLocks noGrp="1"/>
          </p:cNvSpPr>
          <p:nvPr>
            <p:ph type="body" sz="half" idx="2"/>
          </p:nvPr>
        </p:nvSpPr>
        <p:spPr>
          <a:xfrm>
            <a:off x="8477250" y="2386584"/>
            <a:ext cx="3144774" cy="3511296"/>
          </a:xfrm>
        </p:spPr>
        <p:txBody>
          <a:bodyPr rtlCol="0">
            <a:normAutofit/>
          </a:bodyPr>
          <a:lstStyle>
            <a:lvl1pPr marL="0" indent="0" algn="l">
              <a:lnSpc>
                <a:spcPct val="110000"/>
              </a:lnSpc>
              <a:spcBef>
                <a:spcPts val="800"/>
              </a:spcBef>
              <a:buNone/>
              <a:defRPr sz="18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a:t>Στυλ κειμένου υποδείγματος</a:t>
            </a:r>
          </a:p>
        </p:txBody>
      </p:sp>
    </p:spTree>
    <p:extLst>
      <p:ext uri="{BB962C8B-B14F-4D97-AF65-F5344CB8AC3E}">
        <p14:creationId xmlns:p14="http://schemas.microsoft.com/office/powerpoint/2010/main" val="3433780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pPr rtl="0"/>
            <a:r>
              <a:rPr lang="el-GR"/>
              <a:t>Κάντε κλικ για να επεξεργαστείτε τον τίτλο υποδείγματος</a:t>
            </a:r>
            <a:endParaRPr lang="en-US" dirty="0"/>
          </a:p>
        </p:txBody>
      </p:sp>
      <p:sp>
        <p:nvSpPr>
          <p:cNvPr id="3" name="Θέση κατακόρυφου κειμένου 2"/>
          <p:cNvSpPr>
            <a:spLocks noGrp="1"/>
          </p:cNvSpPr>
          <p:nvPr>
            <p:ph type="body" orient="vert" idx="1"/>
          </p:nvPr>
        </p:nvSpPr>
        <p:spPr/>
        <p:txBody>
          <a:bodyPr vert="eaVert" rtlCol="0"/>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4" name="Θέση ημερομηνίας 3"/>
          <p:cNvSpPr>
            <a:spLocks noGrp="1"/>
          </p:cNvSpPr>
          <p:nvPr>
            <p:ph type="dt" sz="half" idx="10"/>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45598D92-8F34-4B63-81A0-6F258440B286}" type="datetime1">
              <a:rPr lang="el-GR" smtClean="0"/>
              <a:t>29/10/2021</a:t>
            </a:fld>
            <a:endParaRPr lang="en-US"/>
          </a:p>
        </p:txBody>
      </p:sp>
      <p:sp>
        <p:nvSpPr>
          <p:cNvPr id="5" name="Θέση υποσέλιδου 4"/>
          <p:cNvSpPr>
            <a:spLocks noGrp="1"/>
          </p:cNvSpPr>
          <p:nvPr>
            <p:ph type="ftr" sz="quarter" idx="11"/>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6" name="Θέση αριθμού διαφάνειας 5"/>
          <p:cNvSpPr>
            <a:spLocks noGrp="1"/>
          </p:cNvSpPr>
          <p:nvPr>
            <p:ph type="sldNum" sz="quarter" idx="12"/>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val="1561433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991600" y="762000"/>
            <a:ext cx="2362200" cy="5257800"/>
          </a:xfrm>
        </p:spPr>
        <p:txBody>
          <a:bodyPr vert="eaVert" rtlCol="0"/>
          <a:lstStyle>
            <a:lvl1pPr>
              <a:defRPr>
                <a:latin typeface="Tahoma" panose="020B0604030504040204" pitchFamily="34" charset="0"/>
                <a:ea typeface="Tahoma" panose="020B0604030504040204" pitchFamily="34" charset="0"/>
                <a:cs typeface="Tahoma" panose="020B0604030504040204" pitchFamily="34" charset="0"/>
              </a:defRPr>
            </a:lvl1pPr>
          </a:lstStyle>
          <a:p>
            <a:pPr rtl="0"/>
            <a:r>
              <a:rPr lang="el-GR"/>
              <a:t>Κάντε κλικ για να επεξεργαστείτε τον τίτλο υποδείγματος</a:t>
            </a:r>
            <a:endParaRPr lang="en-US" dirty="0"/>
          </a:p>
        </p:txBody>
      </p:sp>
      <p:sp>
        <p:nvSpPr>
          <p:cNvPr id="3" name="Θέση κατακόρυφου κειμένου 2"/>
          <p:cNvSpPr>
            <a:spLocks noGrp="1"/>
          </p:cNvSpPr>
          <p:nvPr>
            <p:ph type="body" orient="vert" idx="1"/>
          </p:nvPr>
        </p:nvSpPr>
        <p:spPr>
          <a:xfrm>
            <a:off x="838200" y="762000"/>
            <a:ext cx="8077200" cy="5257800"/>
          </a:xfrm>
        </p:spPr>
        <p:txBody>
          <a:bodyPr vert="eaVert" rtlCol="0"/>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4" name="Θέση ημερομηνίας 3"/>
          <p:cNvSpPr>
            <a:spLocks noGrp="1"/>
          </p:cNvSpPr>
          <p:nvPr>
            <p:ph type="dt" sz="half" idx="10"/>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1C0DA57F-A696-4650-BF26-36BD05691E9F}" type="datetime1">
              <a:rPr lang="el-GR" smtClean="0"/>
              <a:t>29/10/2021</a:t>
            </a:fld>
            <a:endParaRPr lang="en-US"/>
          </a:p>
        </p:txBody>
      </p:sp>
      <p:sp>
        <p:nvSpPr>
          <p:cNvPr id="5" name="Θέση υποσέλιδου 4"/>
          <p:cNvSpPr>
            <a:spLocks noGrp="1"/>
          </p:cNvSpPr>
          <p:nvPr>
            <p:ph type="ftr" sz="quarter" idx="11"/>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6" name="Θέση αριθμού διαφάνειας 5"/>
          <p:cNvSpPr>
            <a:spLocks noGrp="1"/>
          </p:cNvSpPr>
          <p:nvPr>
            <p:ph type="sldNum" sz="quarter" idx="12"/>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val="8616848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914400" y="2130426"/>
            <a:ext cx="10363200" cy="1470025"/>
          </a:xfrm>
        </p:spPr>
        <p:txBody>
          <a:bodyPr/>
          <a:lstStyle/>
          <a:p>
            <a:r>
              <a:rPr lang="el-GR"/>
              <a:t>Στυλ κύριου τίτλου</a:t>
            </a:r>
          </a:p>
        </p:txBody>
      </p:sp>
      <p:sp>
        <p:nvSpPr>
          <p:cNvPr id="3" name="Υπότιτλος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p>
        </p:txBody>
      </p:sp>
      <p:sp>
        <p:nvSpPr>
          <p:cNvPr id="4" name="Θέση ημερομηνίας 3"/>
          <p:cNvSpPr>
            <a:spLocks noGrp="1"/>
          </p:cNvSpPr>
          <p:nvPr>
            <p:ph type="dt" sz="half" idx="10"/>
          </p:nvPr>
        </p:nvSpPr>
        <p:spPr/>
        <p:txBody>
          <a:bodyPr/>
          <a:lstStyle/>
          <a:p>
            <a:fld id="{855CF0F9-B434-4C97-9A2F-39EAC46C3DF8}" type="datetimeFigureOut">
              <a:rPr lang="el-GR" smtClean="0"/>
              <a:pPr/>
              <a:t>29/10/2021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C13E116-0A7F-449B-8B1D-B535EE873527}" type="slidenum">
              <a:rPr lang="el-GR" smtClean="0"/>
              <a:pPr/>
              <a:t>‹#›</a:t>
            </a:fld>
            <a:endParaRPr lang="el-GR"/>
          </a:p>
        </p:txBody>
      </p:sp>
    </p:spTree>
    <p:extLst>
      <p:ext uri="{BB962C8B-B14F-4D97-AF65-F5344CB8AC3E}">
        <p14:creationId xmlns:p14="http://schemas.microsoft.com/office/powerpoint/2010/main" val="371858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855CF0F9-B434-4C97-9A2F-39EAC46C3DF8}" type="datetimeFigureOut">
              <a:rPr lang="el-GR" smtClean="0"/>
              <a:pPr/>
              <a:t>29/10/2021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C13E116-0A7F-449B-8B1D-B535EE873527}" type="slidenum">
              <a:rPr lang="el-GR" smtClean="0"/>
              <a:pPr/>
              <a:t>‹#›</a:t>
            </a:fld>
            <a:endParaRPr lang="el-GR"/>
          </a:p>
        </p:txBody>
      </p:sp>
    </p:spTree>
    <p:extLst>
      <p:ext uri="{BB962C8B-B14F-4D97-AF65-F5344CB8AC3E}">
        <p14:creationId xmlns:p14="http://schemas.microsoft.com/office/powerpoint/2010/main" val="27904013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963084" y="4406901"/>
            <a:ext cx="103632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855CF0F9-B434-4C97-9A2F-39EAC46C3DF8}" type="datetimeFigureOut">
              <a:rPr lang="el-GR" smtClean="0"/>
              <a:pPr/>
              <a:t>29/10/2021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C13E116-0A7F-449B-8B1D-B535EE873527}" type="slidenum">
              <a:rPr lang="el-GR" smtClean="0"/>
              <a:pPr/>
              <a:t>‹#›</a:t>
            </a:fld>
            <a:endParaRPr lang="el-GR"/>
          </a:p>
        </p:txBody>
      </p:sp>
    </p:spTree>
    <p:extLst>
      <p:ext uri="{BB962C8B-B14F-4D97-AF65-F5344CB8AC3E}">
        <p14:creationId xmlns:p14="http://schemas.microsoft.com/office/powerpoint/2010/main" val="32401980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855CF0F9-B434-4C97-9A2F-39EAC46C3DF8}" type="datetimeFigureOut">
              <a:rPr lang="el-GR" smtClean="0"/>
              <a:pPr/>
              <a:t>29/10/2021</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BC13E116-0A7F-449B-8B1D-B535EE873527}" type="slidenum">
              <a:rPr lang="el-GR" smtClean="0"/>
              <a:pPr/>
              <a:t>‹#›</a:t>
            </a:fld>
            <a:endParaRPr lang="el-GR"/>
          </a:p>
        </p:txBody>
      </p:sp>
    </p:spTree>
    <p:extLst>
      <p:ext uri="{BB962C8B-B14F-4D97-AF65-F5344CB8AC3E}">
        <p14:creationId xmlns:p14="http://schemas.microsoft.com/office/powerpoint/2010/main" val="34493082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855CF0F9-B434-4C97-9A2F-39EAC46C3DF8}" type="datetimeFigureOut">
              <a:rPr lang="el-GR" smtClean="0"/>
              <a:pPr/>
              <a:t>29/10/2021</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BC13E116-0A7F-449B-8B1D-B535EE873527}" type="slidenum">
              <a:rPr lang="el-GR" smtClean="0"/>
              <a:pPr/>
              <a:t>‹#›</a:t>
            </a:fld>
            <a:endParaRPr lang="el-GR"/>
          </a:p>
        </p:txBody>
      </p:sp>
    </p:spTree>
    <p:extLst>
      <p:ext uri="{BB962C8B-B14F-4D97-AF65-F5344CB8AC3E}">
        <p14:creationId xmlns:p14="http://schemas.microsoft.com/office/powerpoint/2010/main" val="40839891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855CF0F9-B434-4C97-9A2F-39EAC46C3DF8}" type="datetimeFigureOut">
              <a:rPr lang="el-GR" smtClean="0"/>
              <a:pPr/>
              <a:t>29/10/2021</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BC13E116-0A7F-449B-8B1D-B535EE873527}" type="slidenum">
              <a:rPr lang="el-GR" smtClean="0"/>
              <a:pPr/>
              <a:t>‹#›</a:t>
            </a:fld>
            <a:endParaRPr lang="el-GR"/>
          </a:p>
        </p:txBody>
      </p:sp>
    </p:spTree>
    <p:extLst>
      <p:ext uri="{BB962C8B-B14F-4D97-AF65-F5344CB8AC3E}">
        <p14:creationId xmlns:p14="http://schemas.microsoft.com/office/powerpoint/2010/main" val="148110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F24F3B2-9F3C-48EB-848B-5D0DFD7CCFA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1E122363-86C6-4904-9A43-B74FF5BA03D5}"/>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C8101C9C-90FC-4FBE-9792-4785069DC326}"/>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346AE3A5-6208-4B5B-A838-04E121398EE6}"/>
              </a:ext>
            </a:extLst>
          </p:cNvPr>
          <p:cNvSpPr>
            <a:spLocks noGrp="1"/>
          </p:cNvSpPr>
          <p:nvPr>
            <p:ph type="dt" sz="half" idx="10"/>
          </p:nvPr>
        </p:nvSpPr>
        <p:spPr/>
        <p:txBody>
          <a:bodyPr/>
          <a:lstStyle/>
          <a:p>
            <a:fld id="{439CE07E-660B-40B0-9E10-DA4F31CA118B}" type="datetimeFigureOut">
              <a:rPr lang="el-GR" smtClean="0"/>
              <a:t>29/10/2021</a:t>
            </a:fld>
            <a:endParaRPr lang="el-GR"/>
          </a:p>
        </p:txBody>
      </p:sp>
      <p:sp>
        <p:nvSpPr>
          <p:cNvPr id="6" name="Θέση υποσέλιδου 5">
            <a:extLst>
              <a:ext uri="{FF2B5EF4-FFF2-40B4-BE49-F238E27FC236}">
                <a16:creationId xmlns:a16="http://schemas.microsoft.com/office/drawing/2014/main" id="{CF976A45-721A-4D10-B14F-4514DFF7BF7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15313D17-BC33-4E6A-AC1F-F443F74E575D}"/>
              </a:ext>
            </a:extLst>
          </p:cNvPr>
          <p:cNvSpPr>
            <a:spLocks noGrp="1"/>
          </p:cNvSpPr>
          <p:nvPr>
            <p:ph type="sldNum" sz="quarter" idx="12"/>
          </p:nvPr>
        </p:nvSpPr>
        <p:spPr/>
        <p:txBody>
          <a:bodyPr/>
          <a:lstStyle/>
          <a:p>
            <a:fld id="{0C8C85E7-360B-4294-B80A-6504B0A82363}" type="slidenum">
              <a:rPr lang="el-GR" smtClean="0"/>
              <a:t>‹#›</a:t>
            </a:fld>
            <a:endParaRPr lang="el-GR"/>
          </a:p>
        </p:txBody>
      </p:sp>
    </p:spTree>
    <p:extLst>
      <p:ext uri="{BB962C8B-B14F-4D97-AF65-F5344CB8AC3E}">
        <p14:creationId xmlns:p14="http://schemas.microsoft.com/office/powerpoint/2010/main" val="24832866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855CF0F9-B434-4C97-9A2F-39EAC46C3DF8}" type="datetimeFigureOut">
              <a:rPr lang="el-GR" smtClean="0"/>
              <a:pPr/>
              <a:t>29/10/2021</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BC13E116-0A7F-449B-8B1D-B535EE873527}" type="slidenum">
              <a:rPr lang="el-GR" smtClean="0"/>
              <a:pPr/>
              <a:t>‹#›</a:t>
            </a:fld>
            <a:endParaRPr lang="el-GR"/>
          </a:p>
        </p:txBody>
      </p:sp>
    </p:spTree>
    <p:extLst>
      <p:ext uri="{BB962C8B-B14F-4D97-AF65-F5344CB8AC3E}">
        <p14:creationId xmlns:p14="http://schemas.microsoft.com/office/powerpoint/2010/main" val="3518863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1" y="273050"/>
            <a:ext cx="4011084"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855CF0F9-B434-4C97-9A2F-39EAC46C3DF8}" type="datetimeFigureOut">
              <a:rPr lang="el-GR" smtClean="0"/>
              <a:pPr/>
              <a:t>29/10/2021</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BC13E116-0A7F-449B-8B1D-B535EE873527}" type="slidenum">
              <a:rPr lang="el-GR" smtClean="0"/>
              <a:pPr/>
              <a:t>‹#›</a:t>
            </a:fld>
            <a:endParaRPr lang="el-GR"/>
          </a:p>
        </p:txBody>
      </p:sp>
    </p:spTree>
    <p:extLst>
      <p:ext uri="{BB962C8B-B14F-4D97-AF65-F5344CB8AC3E}">
        <p14:creationId xmlns:p14="http://schemas.microsoft.com/office/powerpoint/2010/main" val="24260109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389717" y="4800600"/>
            <a:ext cx="73152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855CF0F9-B434-4C97-9A2F-39EAC46C3DF8}" type="datetimeFigureOut">
              <a:rPr lang="el-GR" smtClean="0"/>
              <a:pPr/>
              <a:t>29/10/2021</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BC13E116-0A7F-449B-8B1D-B535EE873527}" type="slidenum">
              <a:rPr lang="el-GR" smtClean="0"/>
              <a:pPr/>
              <a:t>‹#›</a:t>
            </a:fld>
            <a:endParaRPr lang="el-GR"/>
          </a:p>
        </p:txBody>
      </p:sp>
    </p:spTree>
    <p:extLst>
      <p:ext uri="{BB962C8B-B14F-4D97-AF65-F5344CB8AC3E}">
        <p14:creationId xmlns:p14="http://schemas.microsoft.com/office/powerpoint/2010/main" val="40077222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855CF0F9-B434-4C97-9A2F-39EAC46C3DF8}" type="datetimeFigureOut">
              <a:rPr lang="el-GR" smtClean="0"/>
              <a:pPr/>
              <a:t>29/10/2021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C13E116-0A7F-449B-8B1D-B535EE873527}" type="slidenum">
              <a:rPr lang="el-GR" smtClean="0"/>
              <a:pPr/>
              <a:t>‹#›</a:t>
            </a:fld>
            <a:endParaRPr lang="el-GR"/>
          </a:p>
        </p:txBody>
      </p:sp>
    </p:spTree>
    <p:extLst>
      <p:ext uri="{BB962C8B-B14F-4D97-AF65-F5344CB8AC3E}">
        <p14:creationId xmlns:p14="http://schemas.microsoft.com/office/powerpoint/2010/main" val="42590641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855CF0F9-B434-4C97-9A2F-39EAC46C3DF8}" type="datetimeFigureOut">
              <a:rPr lang="el-GR" smtClean="0"/>
              <a:pPr/>
              <a:t>29/10/2021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C13E116-0A7F-449B-8B1D-B535EE873527}" type="slidenum">
              <a:rPr lang="el-GR" smtClean="0"/>
              <a:pPr/>
              <a:t>‹#›</a:t>
            </a:fld>
            <a:endParaRPr lang="el-GR"/>
          </a:p>
        </p:txBody>
      </p:sp>
    </p:spTree>
    <p:extLst>
      <p:ext uri="{BB962C8B-B14F-4D97-AF65-F5344CB8AC3E}">
        <p14:creationId xmlns:p14="http://schemas.microsoft.com/office/powerpoint/2010/main" val="969539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3180040-4F5D-473B-B99A-F1D27F086954}"/>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C9001E91-38B8-4F0A-ADF3-D0BFF5DC43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497FA8FD-9A24-4C83-A0D0-AA804B3DE81B}"/>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0B03B1F4-7190-4163-A38E-1351AE9174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88F52F0C-A4CF-4639-B0B2-73A12BF75455}"/>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8012C431-1F54-4B3A-A703-47985CB74C1C}"/>
              </a:ext>
            </a:extLst>
          </p:cNvPr>
          <p:cNvSpPr>
            <a:spLocks noGrp="1"/>
          </p:cNvSpPr>
          <p:nvPr>
            <p:ph type="dt" sz="half" idx="10"/>
          </p:nvPr>
        </p:nvSpPr>
        <p:spPr/>
        <p:txBody>
          <a:bodyPr/>
          <a:lstStyle/>
          <a:p>
            <a:fld id="{439CE07E-660B-40B0-9E10-DA4F31CA118B}" type="datetimeFigureOut">
              <a:rPr lang="el-GR" smtClean="0"/>
              <a:t>29/10/2021</a:t>
            </a:fld>
            <a:endParaRPr lang="el-GR"/>
          </a:p>
        </p:txBody>
      </p:sp>
      <p:sp>
        <p:nvSpPr>
          <p:cNvPr id="8" name="Θέση υποσέλιδου 7">
            <a:extLst>
              <a:ext uri="{FF2B5EF4-FFF2-40B4-BE49-F238E27FC236}">
                <a16:creationId xmlns:a16="http://schemas.microsoft.com/office/drawing/2014/main" id="{41E1F0A2-36D7-4EEE-B37A-5B915E82A5D7}"/>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4B30595E-41BC-4781-9F66-F19C34C76CB0}"/>
              </a:ext>
            </a:extLst>
          </p:cNvPr>
          <p:cNvSpPr>
            <a:spLocks noGrp="1"/>
          </p:cNvSpPr>
          <p:nvPr>
            <p:ph type="sldNum" sz="quarter" idx="12"/>
          </p:nvPr>
        </p:nvSpPr>
        <p:spPr/>
        <p:txBody>
          <a:bodyPr/>
          <a:lstStyle/>
          <a:p>
            <a:fld id="{0C8C85E7-360B-4294-B80A-6504B0A82363}" type="slidenum">
              <a:rPr lang="el-GR" smtClean="0"/>
              <a:t>‹#›</a:t>
            </a:fld>
            <a:endParaRPr lang="el-GR"/>
          </a:p>
        </p:txBody>
      </p:sp>
    </p:spTree>
    <p:extLst>
      <p:ext uri="{BB962C8B-B14F-4D97-AF65-F5344CB8AC3E}">
        <p14:creationId xmlns:p14="http://schemas.microsoft.com/office/powerpoint/2010/main" val="2688511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B1BB9F-B6BA-4F5A-99F0-75B85A23CB8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3B9672BD-E5D5-4CCE-9018-12C03E76750C}"/>
              </a:ext>
            </a:extLst>
          </p:cNvPr>
          <p:cNvSpPr>
            <a:spLocks noGrp="1"/>
          </p:cNvSpPr>
          <p:nvPr>
            <p:ph type="dt" sz="half" idx="10"/>
          </p:nvPr>
        </p:nvSpPr>
        <p:spPr/>
        <p:txBody>
          <a:bodyPr/>
          <a:lstStyle/>
          <a:p>
            <a:fld id="{439CE07E-660B-40B0-9E10-DA4F31CA118B}" type="datetimeFigureOut">
              <a:rPr lang="el-GR" smtClean="0"/>
              <a:t>29/10/2021</a:t>
            </a:fld>
            <a:endParaRPr lang="el-GR"/>
          </a:p>
        </p:txBody>
      </p:sp>
      <p:sp>
        <p:nvSpPr>
          <p:cNvPr id="4" name="Θέση υποσέλιδου 3">
            <a:extLst>
              <a:ext uri="{FF2B5EF4-FFF2-40B4-BE49-F238E27FC236}">
                <a16:creationId xmlns:a16="http://schemas.microsoft.com/office/drawing/2014/main" id="{81DA3D16-5C94-418D-B382-A6AB57B085AD}"/>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A14FA640-F344-49B5-BDEC-37BD8A254096}"/>
              </a:ext>
            </a:extLst>
          </p:cNvPr>
          <p:cNvSpPr>
            <a:spLocks noGrp="1"/>
          </p:cNvSpPr>
          <p:nvPr>
            <p:ph type="sldNum" sz="quarter" idx="12"/>
          </p:nvPr>
        </p:nvSpPr>
        <p:spPr/>
        <p:txBody>
          <a:bodyPr/>
          <a:lstStyle/>
          <a:p>
            <a:fld id="{0C8C85E7-360B-4294-B80A-6504B0A82363}" type="slidenum">
              <a:rPr lang="el-GR" smtClean="0"/>
              <a:t>‹#›</a:t>
            </a:fld>
            <a:endParaRPr lang="el-GR"/>
          </a:p>
        </p:txBody>
      </p:sp>
    </p:spTree>
    <p:extLst>
      <p:ext uri="{BB962C8B-B14F-4D97-AF65-F5344CB8AC3E}">
        <p14:creationId xmlns:p14="http://schemas.microsoft.com/office/powerpoint/2010/main" val="1636661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A204A410-8D72-4C6C-A9D7-9D081688C41C}"/>
              </a:ext>
            </a:extLst>
          </p:cNvPr>
          <p:cNvSpPr>
            <a:spLocks noGrp="1"/>
          </p:cNvSpPr>
          <p:nvPr>
            <p:ph type="dt" sz="half" idx="10"/>
          </p:nvPr>
        </p:nvSpPr>
        <p:spPr/>
        <p:txBody>
          <a:bodyPr/>
          <a:lstStyle/>
          <a:p>
            <a:fld id="{439CE07E-660B-40B0-9E10-DA4F31CA118B}" type="datetimeFigureOut">
              <a:rPr lang="el-GR" smtClean="0"/>
              <a:t>29/10/2021</a:t>
            </a:fld>
            <a:endParaRPr lang="el-GR"/>
          </a:p>
        </p:txBody>
      </p:sp>
      <p:sp>
        <p:nvSpPr>
          <p:cNvPr id="3" name="Θέση υποσέλιδου 2">
            <a:extLst>
              <a:ext uri="{FF2B5EF4-FFF2-40B4-BE49-F238E27FC236}">
                <a16:creationId xmlns:a16="http://schemas.microsoft.com/office/drawing/2014/main" id="{81B241BA-2FE1-43A4-A90B-2420D8845DD3}"/>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50151216-044F-4713-9C4F-F8B780E781A1}"/>
              </a:ext>
            </a:extLst>
          </p:cNvPr>
          <p:cNvSpPr>
            <a:spLocks noGrp="1"/>
          </p:cNvSpPr>
          <p:nvPr>
            <p:ph type="sldNum" sz="quarter" idx="12"/>
          </p:nvPr>
        </p:nvSpPr>
        <p:spPr/>
        <p:txBody>
          <a:bodyPr/>
          <a:lstStyle/>
          <a:p>
            <a:fld id="{0C8C85E7-360B-4294-B80A-6504B0A82363}" type="slidenum">
              <a:rPr lang="el-GR" smtClean="0"/>
              <a:t>‹#›</a:t>
            </a:fld>
            <a:endParaRPr lang="el-GR"/>
          </a:p>
        </p:txBody>
      </p:sp>
    </p:spTree>
    <p:extLst>
      <p:ext uri="{BB962C8B-B14F-4D97-AF65-F5344CB8AC3E}">
        <p14:creationId xmlns:p14="http://schemas.microsoft.com/office/powerpoint/2010/main" val="2752698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65BA4D7-3B5C-44F1-9505-8FBE49FB9FA8}"/>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13AEE4AB-69FB-4E0A-AA50-F0DC5F0AC5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86DC9AB0-C4AD-42FB-970E-B24887A46A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7EBAC638-BCA8-43A4-BF5D-DA39CE561F5F}"/>
              </a:ext>
            </a:extLst>
          </p:cNvPr>
          <p:cNvSpPr>
            <a:spLocks noGrp="1"/>
          </p:cNvSpPr>
          <p:nvPr>
            <p:ph type="dt" sz="half" idx="10"/>
          </p:nvPr>
        </p:nvSpPr>
        <p:spPr/>
        <p:txBody>
          <a:bodyPr/>
          <a:lstStyle/>
          <a:p>
            <a:fld id="{439CE07E-660B-40B0-9E10-DA4F31CA118B}" type="datetimeFigureOut">
              <a:rPr lang="el-GR" smtClean="0"/>
              <a:t>29/10/2021</a:t>
            </a:fld>
            <a:endParaRPr lang="el-GR"/>
          </a:p>
        </p:txBody>
      </p:sp>
      <p:sp>
        <p:nvSpPr>
          <p:cNvPr id="6" name="Θέση υποσέλιδου 5">
            <a:extLst>
              <a:ext uri="{FF2B5EF4-FFF2-40B4-BE49-F238E27FC236}">
                <a16:creationId xmlns:a16="http://schemas.microsoft.com/office/drawing/2014/main" id="{6992926E-4FFE-42FB-90CF-70303648F6D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4C364FDC-2772-48E8-953A-FAC073CE0891}"/>
              </a:ext>
            </a:extLst>
          </p:cNvPr>
          <p:cNvSpPr>
            <a:spLocks noGrp="1"/>
          </p:cNvSpPr>
          <p:nvPr>
            <p:ph type="sldNum" sz="quarter" idx="12"/>
          </p:nvPr>
        </p:nvSpPr>
        <p:spPr/>
        <p:txBody>
          <a:bodyPr/>
          <a:lstStyle/>
          <a:p>
            <a:fld id="{0C8C85E7-360B-4294-B80A-6504B0A82363}" type="slidenum">
              <a:rPr lang="el-GR" smtClean="0"/>
              <a:t>‹#›</a:t>
            </a:fld>
            <a:endParaRPr lang="el-GR"/>
          </a:p>
        </p:txBody>
      </p:sp>
    </p:spTree>
    <p:extLst>
      <p:ext uri="{BB962C8B-B14F-4D97-AF65-F5344CB8AC3E}">
        <p14:creationId xmlns:p14="http://schemas.microsoft.com/office/powerpoint/2010/main" val="809723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4417A59-1E34-4B77-B4B2-B52C3CE8CD26}"/>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DEA5E49C-6A4A-4E8B-94C1-78B1B47CF6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D78B6A39-B348-40F9-90CC-509EC72C4D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48F11B82-D116-4FDE-90B9-6851B103E322}"/>
              </a:ext>
            </a:extLst>
          </p:cNvPr>
          <p:cNvSpPr>
            <a:spLocks noGrp="1"/>
          </p:cNvSpPr>
          <p:nvPr>
            <p:ph type="dt" sz="half" idx="10"/>
          </p:nvPr>
        </p:nvSpPr>
        <p:spPr/>
        <p:txBody>
          <a:bodyPr/>
          <a:lstStyle/>
          <a:p>
            <a:fld id="{439CE07E-660B-40B0-9E10-DA4F31CA118B}" type="datetimeFigureOut">
              <a:rPr lang="el-GR" smtClean="0"/>
              <a:t>29/10/2021</a:t>
            </a:fld>
            <a:endParaRPr lang="el-GR"/>
          </a:p>
        </p:txBody>
      </p:sp>
      <p:sp>
        <p:nvSpPr>
          <p:cNvPr id="6" name="Θέση υποσέλιδου 5">
            <a:extLst>
              <a:ext uri="{FF2B5EF4-FFF2-40B4-BE49-F238E27FC236}">
                <a16:creationId xmlns:a16="http://schemas.microsoft.com/office/drawing/2014/main" id="{A5BCD735-DF04-4643-BB3C-21A1463AFC67}"/>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117C7084-DC62-4DD2-99B9-F0C5481A3AD8}"/>
              </a:ext>
            </a:extLst>
          </p:cNvPr>
          <p:cNvSpPr>
            <a:spLocks noGrp="1"/>
          </p:cNvSpPr>
          <p:nvPr>
            <p:ph type="sldNum" sz="quarter" idx="12"/>
          </p:nvPr>
        </p:nvSpPr>
        <p:spPr/>
        <p:txBody>
          <a:bodyPr/>
          <a:lstStyle/>
          <a:p>
            <a:fld id="{0C8C85E7-360B-4294-B80A-6504B0A82363}" type="slidenum">
              <a:rPr lang="el-GR" smtClean="0"/>
              <a:t>‹#›</a:t>
            </a:fld>
            <a:endParaRPr lang="el-GR"/>
          </a:p>
        </p:txBody>
      </p:sp>
    </p:spTree>
    <p:extLst>
      <p:ext uri="{BB962C8B-B14F-4D97-AF65-F5344CB8AC3E}">
        <p14:creationId xmlns:p14="http://schemas.microsoft.com/office/powerpoint/2010/main" val="1095537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716DC730-7EF5-401A-A083-1077817152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66760B4-741E-4DC5-BC61-39E5DE9ADF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83CDA066-1C79-43FF-8178-E6EF5AAEF9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9CE07E-660B-40B0-9E10-DA4F31CA118B}" type="datetimeFigureOut">
              <a:rPr lang="el-GR" smtClean="0"/>
              <a:t>29/10/2021</a:t>
            </a:fld>
            <a:endParaRPr lang="el-GR"/>
          </a:p>
        </p:txBody>
      </p:sp>
      <p:sp>
        <p:nvSpPr>
          <p:cNvPr id="5" name="Θέση υποσέλιδου 4">
            <a:extLst>
              <a:ext uri="{FF2B5EF4-FFF2-40B4-BE49-F238E27FC236}">
                <a16:creationId xmlns:a16="http://schemas.microsoft.com/office/drawing/2014/main" id="{3974EEC7-31B9-4995-BB7E-4078AE5A87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32666F28-E39D-4184-8107-F7B9EC3641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C85E7-360B-4294-B80A-6504B0A82363}" type="slidenum">
              <a:rPr lang="el-GR" smtClean="0"/>
              <a:t>‹#›</a:t>
            </a:fld>
            <a:endParaRPr lang="el-GR"/>
          </a:p>
        </p:txBody>
      </p:sp>
    </p:spTree>
    <p:extLst>
      <p:ext uri="{BB962C8B-B14F-4D97-AF65-F5344CB8AC3E}">
        <p14:creationId xmlns:p14="http://schemas.microsoft.com/office/powerpoint/2010/main" val="4108151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60A24F-811C-4B9F-925C-35F015E9DAE5}" type="datetimeFigureOut">
              <a:rPr lang="el-GR" smtClean="0"/>
              <a:pPr/>
              <a:t>29/10/2021</a:t>
            </a:fld>
            <a:endParaRPr lang="el-GR"/>
          </a:p>
        </p:txBody>
      </p:sp>
      <p:sp>
        <p:nvSpPr>
          <p:cNvPr id="5" name="4 - Θέση υποσέλιδου"/>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C7F305-15AD-4B71-8F29-A591BBF92075}" type="slidenum">
              <a:rPr lang="el-GR" smtClean="0"/>
              <a:pPr/>
              <a:t>‹#›</a:t>
            </a:fld>
            <a:endParaRPr lang="el-GR"/>
          </a:p>
        </p:txBody>
      </p:sp>
    </p:spTree>
    <p:extLst>
      <p:ext uri="{BB962C8B-B14F-4D97-AF65-F5344CB8AC3E}">
        <p14:creationId xmlns:p14="http://schemas.microsoft.com/office/powerpoint/2010/main" val="12660024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Ορθογώνιο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7" name="Ορθογώνιο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Ορθογώνιο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Θέση τίτλου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pPr rtl="0"/>
            <a:r>
              <a:rPr lang="el"/>
              <a:t>Κάντε κλικ για να επεξεργαστείτε το Στυλ κύριου τίτλου</a:t>
            </a:r>
            <a:endParaRPr lang="en-US" dirty="0"/>
          </a:p>
        </p:txBody>
      </p:sp>
      <p:sp>
        <p:nvSpPr>
          <p:cNvPr id="3" name="Θέση κειμένου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rtl="0"/>
            <a:r>
              <a:rPr lang="el"/>
              <a:t>Κάντε κλικ για επεξεργασία των στυλ κειμένου του υποδείγματος</a:t>
            </a:r>
          </a:p>
          <a:p>
            <a:pPr lvl="1" rtl="0"/>
            <a:r>
              <a:rPr lang="el"/>
              <a:t>Δεύτερου επιπέδου</a:t>
            </a:r>
          </a:p>
          <a:p>
            <a:pPr lvl="2" rtl="0"/>
            <a:r>
              <a:rPr lang="el"/>
              <a:t>Τρίτου επιπέδου</a:t>
            </a:r>
          </a:p>
          <a:p>
            <a:pPr lvl="3" rtl="0"/>
            <a:r>
              <a:rPr lang="el"/>
              <a:t>Τέταρτου επιπέδου</a:t>
            </a:r>
          </a:p>
          <a:p>
            <a:pPr lvl="4" rtl="0"/>
            <a:r>
              <a:rPr lang="el"/>
              <a:t>Πέμπτου επιπέδου</a:t>
            </a:r>
            <a:endParaRPr lang="en-US" dirty="0"/>
          </a:p>
        </p:txBody>
      </p:sp>
      <p:sp>
        <p:nvSpPr>
          <p:cNvPr id="4" name="Θέση ημερομηνίας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stStyle>
          <a:p>
            <a:fld id="{310BF56E-831B-45E4-8E39-FD5C7E7805B5}" type="datetime1">
              <a:rPr lang="el-GR" smtClean="0"/>
              <a:t>29/10/2021</a:t>
            </a:fld>
            <a:endParaRPr lang="en-US" dirty="0"/>
          </a:p>
        </p:txBody>
      </p:sp>
      <p:sp>
        <p:nvSpPr>
          <p:cNvPr id="5" name="Θέση υποσέλιδου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6" name="Θέση αριθμού διαφάνειας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val="16536371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Tahoma" panose="020B0604030504040204" pitchFamily="34" charset="0"/>
          <a:ea typeface="Tahoma" panose="020B0604030504040204" pitchFamily="34" charset="0"/>
          <a:cs typeface="Tahoma" panose="020B0604030504040204" pitchFamily="34" charset="0"/>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5CF0F9-B434-4C97-9A2F-39EAC46C3DF8}" type="datetimeFigureOut">
              <a:rPr lang="el-GR" smtClean="0"/>
              <a:pPr/>
              <a:t>29/10/2021</a:t>
            </a:fld>
            <a:endParaRPr lang="el-GR"/>
          </a:p>
        </p:txBody>
      </p:sp>
      <p:sp>
        <p:nvSpPr>
          <p:cNvPr id="5" name="Θέση υποσέλιδου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13E116-0A7F-449B-8B1D-B535EE873527}" type="slidenum">
              <a:rPr lang="el-GR" smtClean="0"/>
              <a:pPr/>
              <a:t>‹#›</a:t>
            </a:fld>
            <a:endParaRPr lang="el-GR"/>
          </a:p>
        </p:txBody>
      </p:sp>
    </p:spTree>
    <p:extLst>
      <p:ext uri="{BB962C8B-B14F-4D97-AF65-F5344CB8AC3E}">
        <p14:creationId xmlns:p14="http://schemas.microsoft.com/office/powerpoint/2010/main" val="35774394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40.xml"/></Relationships>
</file>

<file path=ppt/slides/_rels/slide15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40.xml"/></Relationships>
</file>

<file path=ppt/slides/_rels/slide15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4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40.xml"/></Relationships>
</file>

<file path=ppt/slides/_rels/slide15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40.xml"/></Relationships>
</file>

<file path=ppt/slides/_rels/slide15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40.xml"/></Relationships>
</file>

<file path=ppt/slides/_rels/slide16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40.xml"/></Relationships>
</file>

<file path=ppt/slides/_rels/slide16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40.xml"/></Relationships>
</file>

<file path=ppt/slides/_rels/slide16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40.xml"/></Relationships>
</file>

<file path=ppt/slides/_rels/slide16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40.xml"/></Relationships>
</file>

<file path=ppt/slides/_rels/slide16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4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40.xml"/></Relationships>
</file>

<file path=ppt/slides/_rels/slide17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40.xml"/></Relationships>
</file>

<file path=ppt/slides/_rels/slide174.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40.xml"/></Relationships>
</file>

<file path=ppt/slides/_rels/slide17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40.xml"/></Relationships>
</file>

<file path=ppt/slides/_rels/slide17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40.xml"/></Relationships>
</file>

<file path=ppt/slides/_rels/slide17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40.xml"/></Relationships>
</file>

<file path=ppt/slides/_rels/slide178.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40.xml"/></Relationships>
</file>

<file path=ppt/slides/_rels/slide17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3.pn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BDE6C1D-4030-41BC-BD7A-FE90130504B7}"/>
              </a:ext>
            </a:extLst>
          </p:cNvPr>
          <p:cNvSpPr>
            <a:spLocks noGrp="1"/>
          </p:cNvSpPr>
          <p:nvPr>
            <p:ph type="ctrTitle"/>
          </p:nvPr>
        </p:nvSpPr>
        <p:spPr/>
        <p:txBody>
          <a:bodyPr/>
          <a:lstStyle/>
          <a:p>
            <a:endParaRPr lang="el-GR"/>
          </a:p>
        </p:txBody>
      </p:sp>
      <p:sp>
        <p:nvSpPr>
          <p:cNvPr id="3" name="Υπότιτλος 2">
            <a:extLst>
              <a:ext uri="{FF2B5EF4-FFF2-40B4-BE49-F238E27FC236}">
                <a16:creationId xmlns:a16="http://schemas.microsoft.com/office/drawing/2014/main" id="{AEC68AF3-3F11-40E2-81A1-0CD5F1182C81}"/>
              </a:ext>
            </a:extLst>
          </p:cNvPr>
          <p:cNvSpPr>
            <a:spLocks noGrp="1"/>
          </p:cNvSpPr>
          <p:nvPr>
            <p:ph type="subTitle" idx="1"/>
          </p:nvPr>
        </p:nvSpPr>
        <p:spPr/>
        <p:txBody>
          <a:bodyPr/>
          <a:lstStyle/>
          <a:p>
            <a:endParaRPr lang="el-GR"/>
          </a:p>
        </p:txBody>
      </p:sp>
    </p:spTree>
    <p:extLst>
      <p:ext uri="{BB962C8B-B14F-4D97-AF65-F5344CB8AC3E}">
        <p14:creationId xmlns:p14="http://schemas.microsoft.com/office/powerpoint/2010/main" val="3861206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2238348" y="0"/>
            <a:ext cx="6929486" cy="6422450"/>
          </a:xfrm>
          <a:prstGeom prst="rect">
            <a:avLst/>
          </a:prstGeom>
          <a:noFill/>
          <a:ln w="9525">
            <a:noFill/>
            <a:miter lim="800000"/>
            <a:headEnd/>
            <a:tailEnd/>
          </a:ln>
          <a:effectLst/>
        </p:spPr>
      </p:pic>
      <p:pic>
        <p:nvPicPr>
          <p:cNvPr id="5122" name="Picture 2"/>
          <p:cNvPicPr>
            <a:picLocks noChangeAspect="1" noChangeArrowheads="1"/>
          </p:cNvPicPr>
          <p:nvPr/>
        </p:nvPicPr>
        <p:blipFill>
          <a:blip r:embed="rId3"/>
          <a:srcRect/>
          <a:stretch>
            <a:fillRect/>
          </a:stretch>
        </p:blipFill>
        <p:spPr bwMode="auto">
          <a:xfrm>
            <a:off x="2095472" y="342900"/>
            <a:ext cx="7810500" cy="6515100"/>
          </a:xfrm>
          <a:prstGeom prst="rect">
            <a:avLst/>
          </a:prstGeom>
          <a:noFill/>
          <a:ln w="9525">
            <a:noFill/>
            <a:miter lim="800000"/>
            <a:headEnd/>
            <a:tailEnd/>
          </a:ln>
          <a:effectLst/>
        </p:spPr>
      </p:pic>
      <p:sp>
        <p:nvSpPr>
          <p:cNvPr id="4" name="3 - TextBox"/>
          <p:cNvSpPr txBox="1"/>
          <p:nvPr/>
        </p:nvSpPr>
        <p:spPr>
          <a:xfrm>
            <a:off x="2595538" y="428604"/>
            <a:ext cx="1579856" cy="369332"/>
          </a:xfrm>
          <a:prstGeom prst="rect">
            <a:avLst/>
          </a:prstGeom>
          <a:noFill/>
        </p:spPr>
        <p:txBody>
          <a:bodyPr wrap="none" rtlCol="0">
            <a:spAutoFit/>
          </a:bodyPr>
          <a:lstStyle/>
          <a:p>
            <a:r>
              <a:rPr lang="el-GR" dirty="0" err="1">
                <a:solidFill>
                  <a:prstClr val="black"/>
                </a:solidFill>
                <a:latin typeface="Calibri"/>
              </a:rPr>
              <a:t>Περιφερικο</a:t>
            </a:r>
            <a:r>
              <a:rPr lang="el-GR" dirty="0">
                <a:solidFill>
                  <a:prstClr val="black"/>
                </a:solidFill>
                <a:latin typeface="Calibri"/>
              </a:rPr>
              <a:t> ΝΣ</a:t>
            </a:r>
          </a:p>
        </p:txBody>
      </p:sp>
      <p:sp>
        <p:nvSpPr>
          <p:cNvPr id="5" name="4 - TextBox"/>
          <p:cNvSpPr txBox="1"/>
          <p:nvPr/>
        </p:nvSpPr>
        <p:spPr>
          <a:xfrm>
            <a:off x="5953125" y="642918"/>
            <a:ext cx="1312603" cy="369332"/>
          </a:xfrm>
          <a:prstGeom prst="rect">
            <a:avLst/>
          </a:prstGeom>
          <a:noFill/>
        </p:spPr>
        <p:txBody>
          <a:bodyPr wrap="none" rtlCol="0">
            <a:spAutoFit/>
          </a:bodyPr>
          <a:lstStyle/>
          <a:p>
            <a:r>
              <a:rPr lang="el-GR" dirty="0">
                <a:solidFill>
                  <a:prstClr val="black"/>
                </a:solidFill>
                <a:latin typeface="Calibri"/>
              </a:rPr>
              <a:t>Κεντρικό ΝΣ</a:t>
            </a:r>
          </a:p>
        </p:txBody>
      </p:sp>
      <p:sp>
        <p:nvSpPr>
          <p:cNvPr id="6" name="5 - TextBox"/>
          <p:cNvSpPr txBox="1"/>
          <p:nvPr/>
        </p:nvSpPr>
        <p:spPr>
          <a:xfrm>
            <a:off x="2952728" y="3500438"/>
            <a:ext cx="1414170" cy="369332"/>
          </a:xfrm>
          <a:prstGeom prst="rect">
            <a:avLst/>
          </a:prstGeom>
          <a:noFill/>
        </p:spPr>
        <p:txBody>
          <a:bodyPr wrap="none" rtlCol="0">
            <a:spAutoFit/>
          </a:bodyPr>
          <a:lstStyle/>
          <a:p>
            <a:r>
              <a:rPr lang="el-GR" dirty="0">
                <a:solidFill>
                  <a:prstClr val="black"/>
                </a:solidFill>
                <a:latin typeface="Calibri"/>
              </a:rPr>
              <a:t>Δορυφόρα κ.</a:t>
            </a:r>
          </a:p>
        </p:txBody>
      </p:sp>
      <p:sp>
        <p:nvSpPr>
          <p:cNvPr id="7" name="6 - TextBox"/>
          <p:cNvSpPr txBox="1"/>
          <p:nvPr/>
        </p:nvSpPr>
        <p:spPr>
          <a:xfrm>
            <a:off x="2952729" y="6215082"/>
            <a:ext cx="1256113" cy="369332"/>
          </a:xfrm>
          <a:prstGeom prst="rect">
            <a:avLst/>
          </a:prstGeom>
          <a:noFill/>
        </p:spPr>
        <p:txBody>
          <a:bodyPr wrap="none" rtlCol="0">
            <a:spAutoFit/>
          </a:bodyPr>
          <a:lstStyle/>
          <a:p>
            <a:r>
              <a:rPr lang="el-GR" dirty="0">
                <a:solidFill>
                  <a:prstClr val="black"/>
                </a:solidFill>
                <a:latin typeface="Calibri"/>
              </a:rPr>
              <a:t>Κ. </a:t>
            </a:r>
            <a:r>
              <a:rPr lang="en-US" dirty="0">
                <a:solidFill>
                  <a:prstClr val="black"/>
                </a:solidFill>
                <a:latin typeface="Calibri"/>
              </a:rPr>
              <a:t>Schwann</a:t>
            </a:r>
            <a:endParaRPr lang="el-GR" dirty="0">
              <a:solidFill>
                <a:prstClr val="black"/>
              </a:solidFill>
              <a:latin typeface="Calibri"/>
            </a:endParaRPr>
          </a:p>
        </p:txBody>
      </p:sp>
      <p:sp>
        <p:nvSpPr>
          <p:cNvPr id="8" name="7 - TextBox"/>
          <p:cNvSpPr txBox="1"/>
          <p:nvPr/>
        </p:nvSpPr>
        <p:spPr>
          <a:xfrm>
            <a:off x="7810512" y="3857628"/>
            <a:ext cx="1512978" cy="369332"/>
          </a:xfrm>
          <a:prstGeom prst="rect">
            <a:avLst/>
          </a:prstGeom>
          <a:noFill/>
        </p:spPr>
        <p:txBody>
          <a:bodyPr wrap="none" rtlCol="0">
            <a:spAutoFit/>
          </a:bodyPr>
          <a:lstStyle/>
          <a:p>
            <a:r>
              <a:rPr lang="el-GR" dirty="0">
                <a:solidFill>
                  <a:prstClr val="black"/>
                </a:solidFill>
                <a:latin typeface="Calibri"/>
              </a:rPr>
              <a:t>επενδυματικά</a:t>
            </a:r>
          </a:p>
        </p:txBody>
      </p:sp>
      <p:sp>
        <p:nvSpPr>
          <p:cNvPr id="9" name="8 - TextBox"/>
          <p:cNvSpPr txBox="1"/>
          <p:nvPr/>
        </p:nvSpPr>
        <p:spPr>
          <a:xfrm>
            <a:off x="5167307" y="6500834"/>
            <a:ext cx="2172711" cy="369332"/>
          </a:xfrm>
          <a:prstGeom prst="rect">
            <a:avLst/>
          </a:prstGeom>
          <a:noFill/>
        </p:spPr>
        <p:txBody>
          <a:bodyPr wrap="none" rtlCol="0">
            <a:spAutoFit/>
          </a:bodyPr>
          <a:lstStyle/>
          <a:p>
            <a:r>
              <a:rPr lang="el-GR" dirty="0" err="1">
                <a:solidFill>
                  <a:prstClr val="black"/>
                </a:solidFill>
                <a:latin typeface="Calibri"/>
              </a:rPr>
              <a:t>ολιγοδενδροκύτταρα</a:t>
            </a:r>
            <a:endParaRPr lang="el-GR" dirty="0">
              <a:solidFill>
                <a:prstClr val="black"/>
              </a:solidFill>
              <a:latin typeface="Calibri"/>
            </a:endParaRPr>
          </a:p>
        </p:txBody>
      </p:sp>
      <p:sp>
        <p:nvSpPr>
          <p:cNvPr id="10" name="9 - TextBox"/>
          <p:cNvSpPr txBox="1"/>
          <p:nvPr/>
        </p:nvSpPr>
        <p:spPr>
          <a:xfrm>
            <a:off x="8167702" y="6488668"/>
            <a:ext cx="1555682" cy="369332"/>
          </a:xfrm>
          <a:prstGeom prst="rect">
            <a:avLst/>
          </a:prstGeom>
          <a:noFill/>
        </p:spPr>
        <p:txBody>
          <a:bodyPr wrap="none" rtlCol="0">
            <a:spAutoFit/>
          </a:bodyPr>
          <a:lstStyle/>
          <a:p>
            <a:r>
              <a:rPr lang="el-GR" dirty="0">
                <a:solidFill>
                  <a:prstClr val="black"/>
                </a:solidFill>
                <a:latin typeface="Calibri"/>
              </a:rPr>
              <a:t>αστροκύτταρα</a:t>
            </a:r>
          </a:p>
        </p:txBody>
      </p:sp>
      <p:sp>
        <p:nvSpPr>
          <p:cNvPr id="11" name="10 - TextBox"/>
          <p:cNvSpPr txBox="1"/>
          <p:nvPr/>
        </p:nvSpPr>
        <p:spPr>
          <a:xfrm>
            <a:off x="5524497" y="3857628"/>
            <a:ext cx="1465273" cy="369332"/>
          </a:xfrm>
          <a:prstGeom prst="rect">
            <a:avLst/>
          </a:prstGeom>
          <a:noFill/>
        </p:spPr>
        <p:txBody>
          <a:bodyPr wrap="none" rtlCol="0">
            <a:spAutoFit/>
          </a:bodyPr>
          <a:lstStyle/>
          <a:p>
            <a:r>
              <a:rPr lang="el-GR" dirty="0" err="1">
                <a:solidFill>
                  <a:prstClr val="black"/>
                </a:solidFill>
                <a:latin typeface="Calibri"/>
              </a:rPr>
              <a:t>μικρογλοιακά</a:t>
            </a:r>
            <a:endParaRPr lang="el-GR" dirty="0">
              <a:solidFill>
                <a:prstClr val="black"/>
              </a:solidFill>
              <a:latin typeface="Calibri"/>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ΒΑΣΙΚΑ ΓΑΓΓΛΙΑ</a:t>
            </a:r>
          </a:p>
        </p:txBody>
      </p:sp>
      <p:sp>
        <p:nvSpPr>
          <p:cNvPr id="3" name="2 - Θέση περιεχομένου"/>
          <p:cNvSpPr>
            <a:spLocks noGrp="1"/>
          </p:cNvSpPr>
          <p:nvPr>
            <p:ph idx="1"/>
          </p:nvPr>
        </p:nvSpPr>
        <p:spPr/>
        <p:txBody>
          <a:bodyPr>
            <a:normAutofit lnSpcReduction="10000"/>
          </a:bodyPr>
          <a:lstStyle/>
          <a:p>
            <a:pPr>
              <a:buFont typeface="Wingdings" pitchFamily="2" charset="2"/>
              <a:buChar char="Ø"/>
            </a:pPr>
            <a:r>
              <a:rPr lang="el-GR" dirty="0"/>
              <a:t>Κερκοφόρος πυρήνας</a:t>
            </a:r>
          </a:p>
          <a:p>
            <a:pPr>
              <a:buFont typeface="Wingdings" pitchFamily="2" charset="2"/>
              <a:buChar char="Ø"/>
            </a:pPr>
            <a:r>
              <a:rPr lang="el-GR" dirty="0"/>
              <a:t>Κέλυφος</a:t>
            </a:r>
          </a:p>
          <a:p>
            <a:pPr>
              <a:buFont typeface="Wingdings" pitchFamily="2" charset="2"/>
              <a:buChar char="Ø"/>
            </a:pPr>
            <a:r>
              <a:rPr lang="el-GR" dirty="0"/>
              <a:t>Ωχρά Σφαίρα</a:t>
            </a:r>
          </a:p>
          <a:p>
            <a:pPr>
              <a:buFont typeface="Wingdings" pitchFamily="2" charset="2"/>
              <a:buChar char="Ø"/>
            </a:pPr>
            <a:r>
              <a:rPr lang="el-GR" dirty="0"/>
              <a:t>Υποθαλάμιος πυρήνας</a:t>
            </a:r>
          </a:p>
          <a:p>
            <a:pPr>
              <a:buFont typeface="Wingdings" pitchFamily="2" charset="2"/>
              <a:buChar char="Ø"/>
            </a:pPr>
            <a:r>
              <a:rPr lang="el-GR" dirty="0"/>
              <a:t>Μέλαινα Ουσία</a:t>
            </a:r>
          </a:p>
          <a:p>
            <a:pPr>
              <a:buFont typeface="Wingdings" pitchFamily="2" charset="2"/>
              <a:buChar char="Ø"/>
            </a:pPr>
            <a:endParaRPr lang="el-GR" dirty="0"/>
          </a:p>
          <a:p>
            <a:pPr>
              <a:buFont typeface="Wingdings" pitchFamily="2" charset="2"/>
              <a:buChar char="Ø"/>
            </a:pPr>
            <a:r>
              <a:rPr lang="el-GR" dirty="0"/>
              <a:t>Ερυθρός πυρήνας</a:t>
            </a:r>
          </a:p>
          <a:p>
            <a:pPr>
              <a:buFont typeface="Wingdings" pitchFamily="2" charset="2"/>
              <a:buChar char="Ø"/>
            </a:pPr>
            <a:r>
              <a:rPr lang="el-GR" dirty="0"/>
              <a:t>Δικτυωτός σχηματισμός</a:t>
            </a:r>
          </a:p>
        </p:txBody>
      </p:sp>
      <p:sp>
        <p:nvSpPr>
          <p:cNvPr id="4" name="3 - Δεξιό άγκιστρο"/>
          <p:cNvSpPr/>
          <p:nvPr/>
        </p:nvSpPr>
        <p:spPr>
          <a:xfrm>
            <a:off x="6096000" y="1785926"/>
            <a:ext cx="1071570" cy="785818"/>
          </a:xfrm>
          <a:prstGeom prst="rightBrace">
            <a:avLst/>
          </a:prstGeom>
          <a:solidFill>
            <a:schemeClr val="bg1"/>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dirty="0">
              <a:solidFill>
                <a:srgbClr val="1F497D"/>
              </a:solidFill>
              <a:latin typeface="Calibri"/>
            </a:endParaRPr>
          </a:p>
        </p:txBody>
      </p:sp>
      <p:sp>
        <p:nvSpPr>
          <p:cNvPr id="5" name="4 - TextBox"/>
          <p:cNvSpPr txBox="1"/>
          <p:nvPr/>
        </p:nvSpPr>
        <p:spPr>
          <a:xfrm>
            <a:off x="7381885" y="2000240"/>
            <a:ext cx="2017155" cy="369332"/>
          </a:xfrm>
          <a:prstGeom prst="rect">
            <a:avLst/>
          </a:prstGeom>
          <a:noFill/>
        </p:spPr>
        <p:txBody>
          <a:bodyPr wrap="none" rtlCol="0">
            <a:spAutoFit/>
          </a:bodyPr>
          <a:lstStyle/>
          <a:p>
            <a:r>
              <a:rPr lang="el-GR" dirty="0" err="1">
                <a:solidFill>
                  <a:prstClr val="black"/>
                </a:solidFill>
                <a:latin typeface="Calibri"/>
              </a:rPr>
              <a:t>Νεοραβδωτό</a:t>
            </a:r>
            <a:r>
              <a:rPr lang="el-GR" dirty="0">
                <a:solidFill>
                  <a:prstClr val="black"/>
                </a:solidFill>
                <a:latin typeface="Calibri"/>
              </a:rPr>
              <a:t> σώμα</a:t>
            </a:r>
          </a:p>
        </p:txBody>
      </p:sp>
      <p:cxnSp>
        <p:nvCxnSpPr>
          <p:cNvPr id="7" name="6 - Ευθύγραμμο βέλος σύνδεσης"/>
          <p:cNvCxnSpPr/>
          <p:nvPr/>
        </p:nvCxnSpPr>
        <p:spPr>
          <a:xfrm>
            <a:off x="5810248" y="3071810"/>
            <a:ext cx="135732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7 - TextBox"/>
          <p:cNvSpPr txBox="1"/>
          <p:nvPr/>
        </p:nvSpPr>
        <p:spPr>
          <a:xfrm>
            <a:off x="7310447" y="2857496"/>
            <a:ext cx="2338525" cy="369332"/>
          </a:xfrm>
          <a:prstGeom prst="rect">
            <a:avLst/>
          </a:prstGeom>
          <a:noFill/>
        </p:spPr>
        <p:txBody>
          <a:bodyPr wrap="none" rtlCol="0">
            <a:spAutoFit/>
          </a:bodyPr>
          <a:lstStyle/>
          <a:p>
            <a:r>
              <a:rPr lang="el-GR" dirty="0" err="1">
                <a:solidFill>
                  <a:prstClr val="black"/>
                </a:solidFill>
                <a:latin typeface="Calibri"/>
              </a:rPr>
              <a:t>Παλαιοραβδωτό</a:t>
            </a:r>
            <a:r>
              <a:rPr lang="el-GR" dirty="0">
                <a:solidFill>
                  <a:prstClr val="black"/>
                </a:solidFill>
                <a:latin typeface="Calibri"/>
              </a:rPr>
              <a:t> σώμα</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basal gagglia.png"/>
          <p:cNvPicPr>
            <a:picLocks noChangeAspect="1"/>
          </p:cNvPicPr>
          <p:nvPr/>
        </p:nvPicPr>
        <p:blipFill>
          <a:blip r:embed="rId2" cstate="print"/>
          <a:stretch>
            <a:fillRect/>
          </a:stretch>
        </p:blipFill>
        <p:spPr>
          <a:xfrm>
            <a:off x="1881158" y="357167"/>
            <a:ext cx="8358246" cy="6229809"/>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a:extLst>
              <a:ext uri="{FF2B5EF4-FFF2-40B4-BE49-F238E27FC236}">
                <a16:creationId xmlns:a16="http://schemas.microsoft.com/office/drawing/2014/main" id="{DF531D1C-6547-41A8-AE36-4758FEF12316}"/>
              </a:ext>
            </a:extLst>
          </p:cNvPr>
          <p:cNvSpPr txBox="1">
            <a:spLocks noChangeArrowheads="1"/>
          </p:cNvSpPr>
          <p:nvPr/>
        </p:nvSpPr>
        <p:spPr bwMode="auto">
          <a:xfrm>
            <a:off x="1524001" y="0"/>
            <a:ext cx="383630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900">
                <a:solidFill>
                  <a:schemeClr val="tx1"/>
                </a:solidFill>
                <a:latin typeface="Times NR Greek MT" charset="-95"/>
              </a:defRPr>
            </a:lvl1pPr>
            <a:lvl2pPr marL="742950" indent="-285750">
              <a:defRPr sz="900">
                <a:solidFill>
                  <a:schemeClr val="tx1"/>
                </a:solidFill>
                <a:latin typeface="Times NR Greek MT" charset="-95"/>
              </a:defRPr>
            </a:lvl2pPr>
            <a:lvl3pPr marL="1143000" indent="-228600">
              <a:defRPr sz="900">
                <a:solidFill>
                  <a:schemeClr val="tx1"/>
                </a:solidFill>
                <a:latin typeface="Times NR Greek MT" charset="-95"/>
              </a:defRPr>
            </a:lvl3pPr>
            <a:lvl4pPr marL="1600200" indent="-228600">
              <a:defRPr sz="900">
                <a:solidFill>
                  <a:schemeClr val="tx1"/>
                </a:solidFill>
                <a:latin typeface="Times NR Greek MT" charset="-95"/>
              </a:defRPr>
            </a:lvl4pPr>
            <a:lvl5pPr marL="2057400" indent="-228600">
              <a:defRPr sz="900">
                <a:solidFill>
                  <a:schemeClr val="tx1"/>
                </a:solidFill>
                <a:latin typeface="Times NR Greek MT" charset="-95"/>
              </a:defRPr>
            </a:lvl5pPr>
            <a:lvl6pPr marL="2514600" indent="-228600" eaLnBrk="0" fontAlgn="base" hangingPunct="0">
              <a:spcBef>
                <a:spcPct val="0"/>
              </a:spcBef>
              <a:spcAft>
                <a:spcPct val="0"/>
              </a:spcAft>
              <a:defRPr sz="900">
                <a:solidFill>
                  <a:schemeClr val="tx1"/>
                </a:solidFill>
                <a:latin typeface="Times NR Greek MT" charset="-95"/>
              </a:defRPr>
            </a:lvl6pPr>
            <a:lvl7pPr marL="2971800" indent="-228600" eaLnBrk="0" fontAlgn="base" hangingPunct="0">
              <a:spcBef>
                <a:spcPct val="0"/>
              </a:spcBef>
              <a:spcAft>
                <a:spcPct val="0"/>
              </a:spcAft>
              <a:defRPr sz="900">
                <a:solidFill>
                  <a:schemeClr val="tx1"/>
                </a:solidFill>
                <a:latin typeface="Times NR Greek MT" charset="-95"/>
              </a:defRPr>
            </a:lvl7pPr>
            <a:lvl8pPr marL="3429000" indent="-228600" eaLnBrk="0" fontAlgn="base" hangingPunct="0">
              <a:spcBef>
                <a:spcPct val="0"/>
              </a:spcBef>
              <a:spcAft>
                <a:spcPct val="0"/>
              </a:spcAft>
              <a:defRPr sz="900">
                <a:solidFill>
                  <a:schemeClr val="tx1"/>
                </a:solidFill>
                <a:latin typeface="Times NR Greek MT" charset="-95"/>
              </a:defRPr>
            </a:lvl8pPr>
            <a:lvl9pPr marL="3886200" indent="-228600" eaLnBrk="0" fontAlgn="base" hangingPunct="0">
              <a:spcBef>
                <a:spcPct val="0"/>
              </a:spcBef>
              <a:spcAft>
                <a:spcPct val="0"/>
              </a:spcAft>
              <a:defRPr sz="900">
                <a:solidFill>
                  <a:schemeClr val="tx1"/>
                </a:solidFill>
                <a:latin typeface="Times NR Greek MT" charset="-95"/>
              </a:defRPr>
            </a:lvl9pPr>
          </a:lstStyle>
          <a:p>
            <a:r>
              <a:rPr lang="el-GR" altLang="el-GR">
                <a:solidFill>
                  <a:prstClr val="black"/>
                </a:solidFill>
              </a:rPr>
              <a:t>NEYPOEΠIΣTHMH KAI ΣYMΠEPIΦOPA – ΠANEΠIΣTHMIAKEΣ EKΔOΣEIΣ KPHTHΣ</a:t>
            </a:r>
          </a:p>
        </p:txBody>
      </p:sp>
      <p:pic>
        <p:nvPicPr>
          <p:cNvPr id="14339" name="Picture 3">
            <a:extLst>
              <a:ext uri="{FF2B5EF4-FFF2-40B4-BE49-F238E27FC236}">
                <a16:creationId xmlns:a16="http://schemas.microsoft.com/office/drawing/2014/main" id="{4032326F-307A-4D4C-BBE9-72E1482D7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33401"/>
            <a:ext cx="9144000" cy="603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a:extLst>
              <a:ext uri="{FF2B5EF4-FFF2-40B4-BE49-F238E27FC236}">
                <a16:creationId xmlns:a16="http://schemas.microsoft.com/office/drawing/2014/main" id="{B9AF45A6-24AA-497A-9C22-B0568B4BDF2E}"/>
              </a:ext>
            </a:extLst>
          </p:cNvPr>
          <p:cNvSpPr txBox="1">
            <a:spLocks noChangeArrowheads="1"/>
          </p:cNvSpPr>
          <p:nvPr/>
        </p:nvSpPr>
        <p:spPr bwMode="auto">
          <a:xfrm>
            <a:off x="1524001" y="0"/>
            <a:ext cx="383630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900">
                <a:solidFill>
                  <a:schemeClr val="tx1"/>
                </a:solidFill>
                <a:latin typeface="Times NR Greek MT" charset="-95"/>
              </a:defRPr>
            </a:lvl1pPr>
            <a:lvl2pPr marL="742950" indent="-285750">
              <a:defRPr sz="900">
                <a:solidFill>
                  <a:schemeClr val="tx1"/>
                </a:solidFill>
                <a:latin typeface="Times NR Greek MT" charset="-95"/>
              </a:defRPr>
            </a:lvl2pPr>
            <a:lvl3pPr marL="1143000" indent="-228600">
              <a:defRPr sz="900">
                <a:solidFill>
                  <a:schemeClr val="tx1"/>
                </a:solidFill>
                <a:latin typeface="Times NR Greek MT" charset="-95"/>
              </a:defRPr>
            </a:lvl3pPr>
            <a:lvl4pPr marL="1600200" indent="-228600">
              <a:defRPr sz="900">
                <a:solidFill>
                  <a:schemeClr val="tx1"/>
                </a:solidFill>
                <a:latin typeface="Times NR Greek MT" charset="-95"/>
              </a:defRPr>
            </a:lvl4pPr>
            <a:lvl5pPr marL="2057400" indent="-228600">
              <a:defRPr sz="900">
                <a:solidFill>
                  <a:schemeClr val="tx1"/>
                </a:solidFill>
                <a:latin typeface="Times NR Greek MT" charset="-95"/>
              </a:defRPr>
            </a:lvl5pPr>
            <a:lvl6pPr marL="2514600" indent="-228600" eaLnBrk="0" fontAlgn="base" hangingPunct="0">
              <a:spcBef>
                <a:spcPct val="0"/>
              </a:spcBef>
              <a:spcAft>
                <a:spcPct val="0"/>
              </a:spcAft>
              <a:defRPr sz="900">
                <a:solidFill>
                  <a:schemeClr val="tx1"/>
                </a:solidFill>
                <a:latin typeface="Times NR Greek MT" charset="-95"/>
              </a:defRPr>
            </a:lvl6pPr>
            <a:lvl7pPr marL="2971800" indent="-228600" eaLnBrk="0" fontAlgn="base" hangingPunct="0">
              <a:spcBef>
                <a:spcPct val="0"/>
              </a:spcBef>
              <a:spcAft>
                <a:spcPct val="0"/>
              </a:spcAft>
              <a:defRPr sz="900">
                <a:solidFill>
                  <a:schemeClr val="tx1"/>
                </a:solidFill>
                <a:latin typeface="Times NR Greek MT" charset="-95"/>
              </a:defRPr>
            </a:lvl7pPr>
            <a:lvl8pPr marL="3429000" indent="-228600" eaLnBrk="0" fontAlgn="base" hangingPunct="0">
              <a:spcBef>
                <a:spcPct val="0"/>
              </a:spcBef>
              <a:spcAft>
                <a:spcPct val="0"/>
              </a:spcAft>
              <a:defRPr sz="900">
                <a:solidFill>
                  <a:schemeClr val="tx1"/>
                </a:solidFill>
                <a:latin typeface="Times NR Greek MT" charset="-95"/>
              </a:defRPr>
            </a:lvl8pPr>
            <a:lvl9pPr marL="3886200" indent="-228600" eaLnBrk="0" fontAlgn="base" hangingPunct="0">
              <a:spcBef>
                <a:spcPct val="0"/>
              </a:spcBef>
              <a:spcAft>
                <a:spcPct val="0"/>
              </a:spcAft>
              <a:defRPr sz="900">
                <a:solidFill>
                  <a:schemeClr val="tx1"/>
                </a:solidFill>
                <a:latin typeface="Times NR Greek MT" charset="-95"/>
              </a:defRPr>
            </a:lvl9pPr>
          </a:lstStyle>
          <a:p>
            <a:r>
              <a:rPr lang="el-GR" altLang="el-GR">
                <a:solidFill>
                  <a:prstClr val="black"/>
                </a:solidFill>
              </a:rPr>
              <a:t>NEYPOEΠIΣTHMH KAI ΣYMΠEPIΦOPA – ΠANEΠIΣTHMIAKEΣ EKΔOΣEIΣ KPHTHΣ</a:t>
            </a:r>
          </a:p>
        </p:txBody>
      </p:sp>
      <p:pic>
        <p:nvPicPr>
          <p:cNvPr id="15363" name="Picture 3">
            <a:extLst>
              <a:ext uri="{FF2B5EF4-FFF2-40B4-BE49-F238E27FC236}">
                <a16:creationId xmlns:a16="http://schemas.microsoft.com/office/drawing/2014/main" id="{829F1BEA-4E8B-44D2-8C3D-0A5F065EF9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7776" y="228600"/>
            <a:ext cx="413702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a:extLst>
              <a:ext uri="{FF2B5EF4-FFF2-40B4-BE49-F238E27FC236}">
                <a16:creationId xmlns:a16="http://schemas.microsoft.com/office/drawing/2014/main" id="{7AECD63B-3E50-454A-83CE-35389D964278}"/>
              </a:ext>
            </a:extLst>
          </p:cNvPr>
          <p:cNvSpPr txBox="1">
            <a:spLocks noChangeArrowheads="1"/>
          </p:cNvSpPr>
          <p:nvPr/>
        </p:nvSpPr>
        <p:spPr bwMode="auto">
          <a:xfrm>
            <a:off x="1524001" y="0"/>
            <a:ext cx="383630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900">
                <a:solidFill>
                  <a:schemeClr val="tx1"/>
                </a:solidFill>
                <a:latin typeface="Times NR Greek MT" charset="-95"/>
              </a:defRPr>
            </a:lvl1pPr>
            <a:lvl2pPr marL="742950" indent="-285750">
              <a:defRPr sz="900">
                <a:solidFill>
                  <a:schemeClr val="tx1"/>
                </a:solidFill>
                <a:latin typeface="Times NR Greek MT" charset="-95"/>
              </a:defRPr>
            </a:lvl2pPr>
            <a:lvl3pPr marL="1143000" indent="-228600">
              <a:defRPr sz="900">
                <a:solidFill>
                  <a:schemeClr val="tx1"/>
                </a:solidFill>
                <a:latin typeface="Times NR Greek MT" charset="-95"/>
              </a:defRPr>
            </a:lvl3pPr>
            <a:lvl4pPr marL="1600200" indent="-228600">
              <a:defRPr sz="900">
                <a:solidFill>
                  <a:schemeClr val="tx1"/>
                </a:solidFill>
                <a:latin typeface="Times NR Greek MT" charset="-95"/>
              </a:defRPr>
            </a:lvl4pPr>
            <a:lvl5pPr marL="2057400" indent="-228600">
              <a:defRPr sz="900">
                <a:solidFill>
                  <a:schemeClr val="tx1"/>
                </a:solidFill>
                <a:latin typeface="Times NR Greek MT" charset="-95"/>
              </a:defRPr>
            </a:lvl5pPr>
            <a:lvl6pPr marL="2514600" indent="-228600" eaLnBrk="0" fontAlgn="base" hangingPunct="0">
              <a:spcBef>
                <a:spcPct val="0"/>
              </a:spcBef>
              <a:spcAft>
                <a:spcPct val="0"/>
              </a:spcAft>
              <a:defRPr sz="900">
                <a:solidFill>
                  <a:schemeClr val="tx1"/>
                </a:solidFill>
                <a:latin typeface="Times NR Greek MT" charset="-95"/>
              </a:defRPr>
            </a:lvl6pPr>
            <a:lvl7pPr marL="2971800" indent="-228600" eaLnBrk="0" fontAlgn="base" hangingPunct="0">
              <a:spcBef>
                <a:spcPct val="0"/>
              </a:spcBef>
              <a:spcAft>
                <a:spcPct val="0"/>
              </a:spcAft>
              <a:defRPr sz="900">
                <a:solidFill>
                  <a:schemeClr val="tx1"/>
                </a:solidFill>
                <a:latin typeface="Times NR Greek MT" charset="-95"/>
              </a:defRPr>
            </a:lvl7pPr>
            <a:lvl8pPr marL="3429000" indent="-228600" eaLnBrk="0" fontAlgn="base" hangingPunct="0">
              <a:spcBef>
                <a:spcPct val="0"/>
              </a:spcBef>
              <a:spcAft>
                <a:spcPct val="0"/>
              </a:spcAft>
              <a:defRPr sz="900">
                <a:solidFill>
                  <a:schemeClr val="tx1"/>
                </a:solidFill>
                <a:latin typeface="Times NR Greek MT" charset="-95"/>
              </a:defRPr>
            </a:lvl8pPr>
            <a:lvl9pPr marL="3886200" indent="-228600" eaLnBrk="0" fontAlgn="base" hangingPunct="0">
              <a:spcBef>
                <a:spcPct val="0"/>
              </a:spcBef>
              <a:spcAft>
                <a:spcPct val="0"/>
              </a:spcAft>
              <a:defRPr sz="900">
                <a:solidFill>
                  <a:schemeClr val="tx1"/>
                </a:solidFill>
                <a:latin typeface="Times NR Greek MT" charset="-95"/>
              </a:defRPr>
            </a:lvl9pPr>
          </a:lstStyle>
          <a:p>
            <a:r>
              <a:rPr lang="el-GR" altLang="el-GR">
                <a:solidFill>
                  <a:prstClr val="black"/>
                </a:solidFill>
              </a:rPr>
              <a:t>NEYPOEΠIΣTHMH KAI ΣYMΠEPIΦOPA – ΠANEΠIΣTHMIAKEΣ EKΔOΣEIΣ KPHTHΣ</a:t>
            </a:r>
          </a:p>
        </p:txBody>
      </p:sp>
      <p:pic>
        <p:nvPicPr>
          <p:cNvPr id="16387" name="Picture 3">
            <a:extLst>
              <a:ext uri="{FF2B5EF4-FFF2-40B4-BE49-F238E27FC236}">
                <a16:creationId xmlns:a16="http://schemas.microsoft.com/office/drawing/2014/main" id="{CF04AC7B-090B-4B6C-85D4-2D42136A4F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1050" y="228600"/>
            <a:ext cx="521335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BG.png"/>
          <p:cNvPicPr>
            <a:picLocks noChangeAspect="1"/>
          </p:cNvPicPr>
          <p:nvPr/>
        </p:nvPicPr>
        <p:blipFill>
          <a:blip r:embed="rId2" cstate="print"/>
          <a:stretch>
            <a:fillRect/>
          </a:stretch>
        </p:blipFill>
        <p:spPr>
          <a:xfrm>
            <a:off x="2175256" y="357167"/>
            <a:ext cx="7278330" cy="5702442"/>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ΒΑΣΙΚΑ ΓΑΓΓΛΙΑ</a:t>
            </a:r>
          </a:p>
        </p:txBody>
      </p:sp>
      <p:sp>
        <p:nvSpPr>
          <p:cNvPr id="3" name="2 - Θέση περιεχομένου"/>
          <p:cNvSpPr>
            <a:spLocks noGrp="1"/>
          </p:cNvSpPr>
          <p:nvPr>
            <p:ph idx="1"/>
          </p:nvPr>
        </p:nvSpPr>
        <p:spPr/>
        <p:txBody>
          <a:bodyPr>
            <a:normAutofit/>
          </a:bodyPr>
          <a:lstStyle/>
          <a:p>
            <a:r>
              <a:rPr lang="el-GR" dirty="0"/>
              <a:t>Άμεση οδός διευκολύνει </a:t>
            </a:r>
            <a:r>
              <a:rPr lang="el-GR" dirty="0" err="1"/>
              <a:t>φλοιικά</a:t>
            </a:r>
            <a:r>
              <a:rPr lang="el-GR" dirty="0"/>
              <a:t> αρχόμενες κινήσεις</a:t>
            </a:r>
          </a:p>
          <a:p>
            <a:r>
              <a:rPr lang="el-GR" dirty="0"/>
              <a:t>Έμμεση οδός καταστέλλει ανεπιθύμητες κινήσεις</a:t>
            </a:r>
          </a:p>
          <a:p>
            <a:r>
              <a:rPr lang="el-GR" dirty="0"/>
              <a:t>ΒΓ: κέντρα διαλογής κινήσεων</a:t>
            </a:r>
          </a:p>
          <a:p>
            <a:r>
              <a:rPr lang="el-GR" dirty="0"/>
              <a:t>ΒΓ: τονική δράση-φρένο εμποδίζει ανεπιθύμητες ενέργειες</a:t>
            </a:r>
          </a:p>
          <a:p>
            <a:r>
              <a:rPr lang="el-GR" dirty="0"/>
              <a:t>Επιλέγουν ποια διαθέσιμα προγράμματα θα ενεργοποιηθούν</a:t>
            </a:r>
          </a:p>
          <a:p>
            <a:r>
              <a:rPr lang="el-GR" dirty="0"/>
              <a:t>Συνεχής ενεργοποίηση κινητικού συστήματος για εκτέλεση ταχέων κινήσεων χωρίς προεργασία.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ΒΑΣΙΚΑ ΓΑΓΓΛΙΑ</a:t>
            </a:r>
            <a:br>
              <a:rPr lang="el-GR" dirty="0"/>
            </a:br>
            <a:r>
              <a:rPr lang="el-GR" dirty="0"/>
              <a:t>ΚΛΙΝΙΚΕΣ ΕΚΔΗΛΩΣΕΙΣ</a:t>
            </a:r>
          </a:p>
        </p:txBody>
      </p:sp>
      <p:sp>
        <p:nvSpPr>
          <p:cNvPr id="3" name="2 - Θέση περιεχομένου"/>
          <p:cNvSpPr>
            <a:spLocks noGrp="1"/>
          </p:cNvSpPr>
          <p:nvPr>
            <p:ph idx="1"/>
          </p:nvPr>
        </p:nvSpPr>
        <p:spPr/>
        <p:txBody>
          <a:bodyPr>
            <a:normAutofit/>
          </a:bodyPr>
          <a:lstStyle/>
          <a:p>
            <a:pPr>
              <a:buNone/>
            </a:pPr>
            <a:r>
              <a:rPr lang="el-GR" b="1" dirty="0"/>
              <a:t>	Βραδυκινησία</a:t>
            </a:r>
            <a:r>
              <a:rPr lang="el-GR" dirty="0"/>
              <a:t>: παρατεταμένος λανθάνων χρόνος έναρξης-μειωμένη ταχύτητα ολοκλήρωσης κίνησης. Ένδεια κινήσεων. Μείωση αυτοματικών κινήσεων που συνοδεύουν κύρια κίνηση ή μικρών διορθωτικών κινήσεων. Βλεφαρισμός –ομιλία-</a:t>
            </a:r>
            <a:r>
              <a:rPr lang="el-GR" dirty="0" err="1"/>
              <a:t>κατάποση</a:t>
            </a:r>
            <a:r>
              <a:rPr lang="el-GR" dirty="0"/>
              <a:t>.</a:t>
            </a:r>
          </a:p>
          <a:p>
            <a:pPr>
              <a:buNone/>
            </a:pPr>
            <a:r>
              <a:rPr lang="en-US" dirty="0"/>
              <a:t>	</a:t>
            </a:r>
            <a:r>
              <a:rPr lang="el-GR" i="1" dirty="0"/>
              <a:t>Μειωμένη είσοδος ντοπαμίνης στο σύστημα (</a:t>
            </a:r>
            <a:r>
              <a:rPr lang="en-US" i="1" dirty="0"/>
              <a:t>PD)</a:t>
            </a:r>
            <a:r>
              <a:rPr lang="el-GR" i="1" dirty="0"/>
              <a:t>, εκφύλιση νευρώνων ραβδωτού σώματος</a:t>
            </a:r>
            <a:r>
              <a:rPr lang="en-US" i="1" dirty="0"/>
              <a:t> (HD)</a:t>
            </a:r>
            <a:r>
              <a:rPr lang="el-GR" i="1" dirty="0"/>
              <a:t>-καταστροφή ωχράς σφαίρας</a:t>
            </a:r>
            <a:r>
              <a:rPr lang="en-US" i="1" dirty="0"/>
              <a:t> (</a:t>
            </a:r>
            <a:r>
              <a:rPr lang="en-US" i="1" dirty="0" err="1"/>
              <a:t>Hallervorden</a:t>
            </a:r>
            <a:r>
              <a:rPr lang="en-US" i="1" dirty="0"/>
              <a:t> </a:t>
            </a:r>
            <a:r>
              <a:rPr lang="en-US" i="1" dirty="0" err="1"/>
              <a:t>Spatz</a:t>
            </a:r>
            <a:r>
              <a:rPr lang="en-US" i="1" dirty="0"/>
              <a:t>)</a:t>
            </a:r>
            <a:r>
              <a:rPr lang="el-GR" i="1" dirty="0"/>
              <a:t>.</a:t>
            </a:r>
          </a:p>
          <a:p>
            <a:pPr>
              <a:buNone/>
            </a:pPr>
            <a:endParaRPr lang="el-GR"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ΒΑΣΙΚΑ ΓΑΓΓΛΙΑ</a:t>
            </a:r>
            <a:br>
              <a:rPr lang="el-GR" dirty="0"/>
            </a:br>
            <a:r>
              <a:rPr lang="el-GR" dirty="0"/>
              <a:t>ΚΛΙΝΙΚΕΣ ΕΚΔΗΛΩΣΕΙΣ</a:t>
            </a:r>
          </a:p>
        </p:txBody>
      </p:sp>
      <p:sp>
        <p:nvSpPr>
          <p:cNvPr id="3" name="2 - Θέση περιεχομένου"/>
          <p:cNvSpPr>
            <a:spLocks noGrp="1"/>
          </p:cNvSpPr>
          <p:nvPr>
            <p:ph idx="1"/>
          </p:nvPr>
        </p:nvSpPr>
        <p:spPr/>
        <p:txBody>
          <a:bodyPr>
            <a:normAutofit fontScale="92500"/>
          </a:bodyPr>
          <a:lstStyle/>
          <a:p>
            <a:pPr marL="0" indent="0">
              <a:buNone/>
            </a:pPr>
            <a:r>
              <a:rPr lang="el-GR" b="1" dirty="0"/>
              <a:t>Διαταραχή ισορροπίας </a:t>
            </a:r>
            <a:r>
              <a:rPr lang="el-GR" dirty="0"/>
              <a:t>λόγω αδυναμίας ρυθμιστικών αντισταθμιστικών κινήσεων. Ακούσια κάμψη κορμού και αυχένος, αδυναμία έγερσης από ύπτια θέση, πολλαπλά μικρά διορθωτικά βήματα σε ώθηση.</a:t>
            </a:r>
          </a:p>
          <a:p>
            <a:pPr marL="0" indent="0">
              <a:buNone/>
            </a:pPr>
            <a:r>
              <a:rPr lang="el-GR" b="1" dirty="0"/>
              <a:t>Δυσκαμψία: </a:t>
            </a:r>
            <a:r>
              <a:rPr lang="el-GR" dirty="0"/>
              <a:t>αυξημένη αντίσταση στην παθητική κίνηση, ομαλή σε όλο το εύρος κίνησης. Αφορά σε όλες τις μυϊκές ομάδες, αλλά ιδιαίτερα στους καμπτήρες κορμού και άκρων.</a:t>
            </a:r>
          </a:p>
          <a:p>
            <a:pPr marL="0" indent="0">
              <a:buNone/>
            </a:pPr>
            <a:r>
              <a:rPr lang="el-GR" i="1" dirty="0"/>
              <a:t>Καταστροφή </a:t>
            </a:r>
            <a:r>
              <a:rPr lang="el-GR" i="1" dirty="0" err="1"/>
              <a:t>μελαινοραβδωτού</a:t>
            </a:r>
            <a:r>
              <a:rPr lang="el-GR" i="1" dirty="0"/>
              <a:t> συστήματος-επηρεάζονται αλληλοδιάδοχα ανασταλτικά και ευοδωτικά επιμέρους κυκλώματα.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ΒΑΣΙΚΑ ΓΑΓΓΛΙΑ</a:t>
            </a:r>
            <a:br>
              <a:rPr lang="el-GR" dirty="0"/>
            </a:br>
            <a:r>
              <a:rPr lang="el-GR" dirty="0"/>
              <a:t>ΚΛΙΝΙΚΕΣ ΕΚΔΗΛΩΣΕΙΣ</a:t>
            </a:r>
          </a:p>
        </p:txBody>
      </p:sp>
      <p:sp>
        <p:nvSpPr>
          <p:cNvPr id="3" name="2 - Θέση περιεχομένου"/>
          <p:cNvSpPr>
            <a:spLocks noGrp="1"/>
          </p:cNvSpPr>
          <p:nvPr>
            <p:ph idx="1"/>
          </p:nvPr>
        </p:nvSpPr>
        <p:spPr/>
        <p:txBody>
          <a:bodyPr>
            <a:normAutofit fontScale="85000" lnSpcReduction="10000"/>
          </a:bodyPr>
          <a:lstStyle/>
          <a:p>
            <a:pPr algn="ctr">
              <a:buNone/>
            </a:pPr>
            <a:r>
              <a:rPr lang="el-GR" b="1" dirty="0"/>
              <a:t>Ακούσιες κινήσεις</a:t>
            </a:r>
          </a:p>
          <a:p>
            <a:pPr>
              <a:buNone/>
            </a:pPr>
            <a:r>
              <a:rPr lang="el-GR" b="1" dirty="0"/>
              <a:t>Τρόμος: </a:t>
            </a:r>
            <a:r>
              <a:rPr lang="el-GR" dirty="0"/>
              <a:t>παροξυσμική δραστηριότητα, εναλλασσόμενη ανταγωνιστών μυών.</a:t>
            </a:r>
          </a:p>
          <a:p>
            <a:pPr>
              <a:buNone/>
            </a:pPr>
            <a:r>
              <a:rPr lang="el-GR" b="1" dirty="0"/>
              <a:t>Χορεία</a:t>
            </a:r>
            <a:r>
              <a:rPr lang="el-GR" dirty="0"/>
              <a:t>: άρρυθμες, βίαιες, γρήγορες, τιναγμοειδείς, άσκοπες αλλά τις ενσωματώνουν</a:t>
            </a:r>
          </a:p>
          <a:p>
            <a:pPr>
              <a:buNone/>
            </a:pPr>
            <a:r>
              <a:rPr lang="el-GR" b="1" dirty="0"/>
              <a:t>Αθέτωση</a:t>
            </a:r>
            <a:r>
              <a:rPr lang="el-GR" dirty="0"/>
              <a:t>: αργές, ερπυστικές, άσκοπες, συρρέουσες (αδυνατεί να διατηρήσει σε σταθερή θέση τα δάχτυλα)</a:t>
            </a:r>
          </a:p>
          <a:p>
            <a:pPr>
              <a:buNone/>
            </a:pPr>
            <a:r>
              <a:rPr lang="el-GR" b="1" dirty="0"/>
              <a:t>Βαλλισμός</a:t>
            </a:r>
            <a:r>
              <a:rPr lang="el-GR" dirty="0"/>
              <a:t>: ανεξέλεγκτη χονδροειδής εκτίναξη ολόκληρου άκρου (ημιβαλλισμός-υποθαλάμιος πυρήνας)</a:t>
            </a:r>
          </a:p>
          <a:p>
            <a:pPr>
              <a:buNone/>
            </a:pPr>
            <a:r>
              <a:rPr lang="el-GR" b="1" dirty="0"/>
              <a:t>Δυστονία</a:t>
            </a:r>
            <a:r>
              <a:rPr lang="el-GR" dirty="0"/>
              <a:t>: εμμένουσα θέση ή στάση λόγω ταυτόχρονης σύσπασης αγωνιστών και ανταγωνιστών.</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83F83C63-29BB-4AB3-8870-0AF08B942985}"/>
              </a:ext>
            </a:extLst>
          </p:cNvPr>
          <p:cNvPicPr>
            <a:picLocks noChangeAspect="1"/>
          </p:cNvPicPr>
          <p:nvPr/>
        </p:nvPicPr>
        <p:blipFill>
          <a:blip r:embed="rId2"/>
          <a:stretch>
            <a:fillRect/>
          </a:stretch>
        </p:blipFill>
        <p:spPr>
          <a:xfrm>
            <a:off x="1619250" y="19050"/>
            <a:ext cx="8953500" cy="6819900"/>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βασικα γαγγλια (2).jpg"/>
          <p:cNvPicPr>
            <a:picLocks noChangeAspect="1"/>
          </p:cNvPicPr>
          <p:nvPr/>
        </p:nvPicPr>
        <p:blipFill>
          <a:blip r:embed="rId2"/>
          <a:stretch>
            <a:fillRect/>
          </a:stretch>
        </p:blipFill>
        <p:spPr>
          <a:xfrm>
            <a:off x="2595539" y="571480"/>
            <a:ext cx="7435211" cy="5214974"/>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βασικα γαγγλια.jpg"/>
          <p:cNvPicPr>
            <a:picLocks noChangeAspect="1"/>
          </p:cNvPicPr>
          <p:nvPr/>
        </p:nvPicPr>
        <p:blipFill>
          <a:blip r:embed="rId2"/>
          <a:stretch>
            <a:fillRect/>
          </a:stretch>
        </p:blipFill>
        <p:spPr>
          <a:xfrm>
            <a:off x="2422046" y="857232"/>
            <a:ext cx="7174416" cy="5022091"/>
          </a:xfrm>
          <a:prstGeom prst="rect">
            <a:avLst/>
          </a:prstGeo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1668463" y="144464"/>
            <a:ext cx="8829310" cy="5499115"/>
          </a:xfrm>
          <a:prstGeom prst="rect">
            <a:avLst/>
          </a:prstGeom>
          <a:noFill/>
          <a:ln w="9525">
            <a:noFill/>
            <a:miter lim="800000"/>
            <a:headEnd/>
            <a:tailEnd/>
          </a:ln>
          <a:effec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2309786" y="1214423"/>
            <a:ext cx="7772400" cy="1470025"/>
          </a:xfrm>
        </p:spPr>
        <p:txBody>
          <a:bodyPr/>
          <a:lstStyle/>
          <a:p>
            <a:r>
              <a:rPr lang="el-GR" dirty="0"/>
              <a:t>ΠΑΡΕΓΚΕΦΑΛΙΔΑ</a:t>
            </a:r>
          </a:p>
        </p:txBody>
      </p:sp>
      <p:sp>
        <p:nvSpPr>
          <p:cNvPr id="3" name="2 - Υπότιτλος"/>
          <p:cNvSpPr>
            <a:spLocks noGrp="1"/>
          </p:cNvSpPr>
          <p:nvPr>
            <p:ph type="subTitle" idx="1"/>
          </p:nvPr>
        </p:nvSpPr>
        <p:spPr/>
        <p:txBody>
          <a:bodyPr>
            <a:normAutofit/>
          </a:bodyPr>
          <a:lstStyle/>
          <a:p>
            <a:r>
              <a:rPr lang="el-GR" dirty="0"/>
              <a:t>ΣΥΝΤΟΝΙΣΜΟΣ ΚΙΝΗΣΕΩΝ</a:t>
            </a:r>
          </a:p>
          <a:p>
            <a:r>
              <a:rPr lang="el-GR" dirty="0"/>
              <a:t>Παρεμβάλλεται μεταξύ συστημάτων (πυραμιδικό, εξωπυραμιδικό, αισθητικό, </a:t>
            </a:r>
            <a:r>
              <a:rPr lang="el-GR" dirty="0" err="1"/>
              <a:t>αιθουσαίο</a:t>
            </a:r>
            <a:r>
              <a:rPr lang="el-GR" dirty="0"/>
              <a:t>)</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ΠΑΡΕΓΚΕΦΑΛΙΔΑ</a:t>
            </a:r>
          </a:p>
        </p:txBody>
      </p:sp>
      <p:sp>
        <p:nvSpPr>
          <p:cNvPr id="3" name="2 - Θέση περιεχομένου"/>
          <p:cNvSpPr>
            <a:spLocks noGrp="1"/>
          </p:cNvSpPr>
          <p:nvPr>
            <p:ph idx="1"/>
          </p:nvPr>
        </p:nvSpPr>
        <p:spPr>
          <a:xfrm>
            <a:off x="1738282" y="1285860"/>
            <a:ext cx="3714776" cy="5072098"/>
          </a:xfrm>
        </p:spPr>
        <p:txBody>
          <a:bodyPr>
            <a:normAutofit/>
          </a:bodyPr>
          <a:lstStyle/>
          <a:p>
            <a:pPr>
              <a:buNone/>
            </a:pPr>
            <a:r>
              <a:rPr lang="el-GR" dirty="0"/>
              <a:t>		Πού? </a:t>
            </a:r>
          </a:p>
          <a:p>
            <a:pPr>
              <a:buNone/>
            </a:pPr>
            <a:r>
              <a:rPr lang="el-GR" dirty="0"/>
              <a:t>	Οπίσθιο βόθρο, κάτω από τα εγκεφαλικά ημισφαίρια (σκηνίδιο), πίσω από το στέλεχος.</a:t>
            </a:r>
          </a:p>
        </p:txBody>
      </p:sp>
      <p:pic>
        <p:nvPicPr>
          <p:cNvPr id="4" name="3 - Εικόνα" descr="παρεγκεαφλιδα πού.png"/>
          <p:cNvPicPr>
            <a:picLocks noChangeAspect="1"/>
          </p:cNvPicPr>
          <p:nvPr/>
        </p:nvPicPr>
        <p:blipFill>
          <a:blip r:embed="rId2"/>
          <a:stretch>
            <a:fillRect/>
          </a:stretch>
        </p:blipFill>
        <p:spPr>
          <a:xfrm>
            <a:off x="4952992" y="1928803"/>
            <a:ext cx="5273140" cy="4730867"/>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r>
              <a:rPr lang="el-GR" dirty="0"/>
              <a:t>ΠΑΡΕΓΚΕΦΑΛΙΔΑ</a:t>
            </a:r>
          </a:p>
        </p:txBody>
      </p:sp>
      <p:sp>
        <p:nvSpPr>
          <p:cNvPr id="5" name="4 - Θέση περιεχομένου"/>
          <p:cNvSpPr>
            <a:spLocks noGrp="1"/>
          </p:cNvSpPr>
          <p:nvPr>
            <p:ph idx="1"/>
          </p:nvPr>
        </p:nvSpPr>
        <p:spPr/>
        <p:txBody>
          <a:bodyPr>
            <a:normAutofit/>
          </a:bodyPr>
          <a:lstStyle/>
          <a:p>
            <a:pPr>
              <a:buNone/>
            </a:pPr>
            <a:r>
              <a:rPr lang="el-GR" dirty="0"/>
              <a:t>Αποτελείται από: δύο ημισφαίρια &amp; σκώληκα</a:t>
            </a:r>
          </a:p>
          <a:p>
            <a:pPr>
              <a:buNone/>
            </a:pPr>
            <a:r>
              <a:rPr lang="el-GR" dirty="0"/>
              <a:t>Φαιά και λευκή ουσία.</a:t>
            </a:r>
          </a:p>
          <a:p>
            <a:pPr>
              <a:buNone/>
            </a:pPr>
            <a:r>
              <a:rPr lang="el-GR" dirty="0"/>
              <a:t>Φαιά: φλοιός και πυρήνες.</a:t>
            </a:r>
          </a:p>
          <a:p>
            <a:pPr>
              <a:buNone/>
            </a:pPr>
            <a:r>
              <a:rPr lang="el-GR" dirty="0"/>
              <a:t>Φλοιός: πολλαπλές μικρές παράλληλες έλικες: φύλλα παρεγκεφαλίδας- δέντρο της ζωής</a:t>
            </a:r>
          </a:p>
          <a:p>
            <a:pPr>
              <a:buNone/>
            </a:pPr>
            <a:r>
              <a:rPr lang="el-GR" dirty="0"/>
              <a:t>Πυρήνες: οροφιαίος, σφαιρικός, </a:t>
            </a:r>
            <a:r>
              <a:rPr lang="el-GR" dirty="0" err="1"/>
              <a:t>εμβολοειδής</a:t>
            </a:r>
            <a:r>
              <a:rPr lang="el-GR" dirty="0"/>
              <a:t>, οδοντωτός</a:t>
            </a:r>
          </a:p>
          <a:p>
            <a:pPr>
              <a:buNone/>
            </a:pPr>
            <a:r>
              <a:rPr lang="el-GR" dirty="0"/>
              <a:t>Σκέλη: συνδέουν την παρεγκεφαλίδα με το υπόλοιπο ΚΝΣ (προσαγωγές και απαγωγές οδοί)</a:t>
            </a:r>
          </a:p>
          <a:p>
            <a:endParaRPr lang="el-GR"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παρεγκεφαλιδα.jpg"/>
          <p:cNvPicPr>
            <a:picLocks noChangeAspect="1"/>
          </p:cNvPicPr>
          <p:nvPr/>
        </p:nvPicPr>
        <p:blipFill>
          <a:blip r:embed="rId2"/>
          <a:stretch>
            <a:fillRect/>
          </a:stretch>
        </p:blipFill>
        <p:spPr>
          <a:xfrm>
            <a:off x="1890351" y="571481"/>
            <a:ext cx="8134739" cy="5527131"/>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erebellaranatomy1350345578848.png"/>
          <p:cNvPicPr>
            <a:picLocks noChangeAspect="1"/>
          </p:cNvPicPr>
          <p:nvPr/>
        </p:nvPicPr>
        <p:blipFill>
          <a:blip r:embed="rId2"/>
          <a:stretch>
            <a:fillRect/>
          </a:stretch>
        </p:blipFill>
        <p:spPr>
          <a:xfrm>
            <a:off x="2238348" y="1357299"/>
            <a:ext cx="8429652" cy="4810253"/>
          </a:xfrm>
          <a:prstGeom prst="rect">
            <a:avLst/>
          </a:prstGeom>
        </p:spPr>
      </p:pic>
      <p:sp>
        <p:nvSpPr>
          <p:cNvPr id="3" name="2 - Τίτλος"/>
          <p:cNvSpPr>
            <a:spLocks noGrp="1"/>
          </p:cNvSpPr>
          <p:nvPr>
            <p:ph type="title" idx="4294967295"/>
          </p:nvPr>
        </p:nvSpPr>
        <p:spPr>
          <a:xfrm>
            <a:off x="1809720" y="214290"/>
            <a:ext cx="8229600" cy="1143000"/>
          </a:xfrm>
        </p:spPr>
        <p:txBody>
          <a:bodyPr>
            <a:normAutofit fontScale="90000"/>
          </a:bodyPr>
          <a:lstStyle/>
          <a:p>
            <a:br>
              <a:rPr lang="el-GR" sz="2200" dirty="0"/>
            </a:br>
            <a:r>
              <a:rPr lang="el-GR" sz="2200" b="1" dirty="0"/>
              <a:t>ΠΑΡΕΓΚΕΦΑΛΙΔΑ</a:t>
            </a:r>
            <a:br>
              <a:rPr lang="el-GR" sz="2200" dirty="0"/>
            </a:br>
            <a:r>
              <a:rPr lang="el-GR" sz="2200" dirty="0"/>
              <a:t>Βάσει εξωτερικής μορφολογίας διαιρείται σε λοβία που δεν έχουν σχέση με τη εμβρυολογική εξέλιξη ή τη λειτουργία.</a:t>
            </a:r>
            <a:br>
              <a:rPr lang="el-GR" dirty="0"/>
            </a:br>
            <a:endParaRPr lang="el-GR"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CERBELLAR.jpg"/>
          <p:cNvPicPr>
            <a:picLocks noGrp="1" noChangeAspect="1"/>
          </p:cNvPicPr>
          <p:nvPr>
            <p:ph idx="4294967295"/>
          </p:nvPr>
        </p:nvPicPr>
        <p:blipFill>
          <a:blip r:embed="rId2" cstate="print"/>
          <a:stretch>
            <a:fillRect/>
          </a:stretch>
        </p:blipFill>
        <p:spPr>
          <a:xfrm>
            <a:off x="1991544" y="109538"/>
            <a:ext cx="5357812" cy="6748463"/>
          </a:xfrm>
          <a:prstGeom prst="rect">
            <a:avLst/>
          </a:prstGeom>
        </p:spPr>
      </p:pic>
      <p:sp>
        <p:nvSpPr>
          <p:cNvPr id="3" name="2 - TextBox"/>
          <p:cNvSpPr txBox="1"/>
          <p:nvPr/>
        </p:nvSpPr>
        <p:spPr>
          <a:xfrm>
            <a:off x="7680177" y="1124744"/>
            <a:ext cx="2657779" cy="1477328"/>
          </a:xfrm>
          <a:prstGeom prst="rect">
            <a:avLst/>
          </a:prstGeom>
          <a:noFill/>
          <a:ln w="12700">
            <a:solidFill>
              <a:schemeClr val="accent2"/>
            </a:solidFill>
          </a:ln>
        </p:spPr>
        <p:txBody>
          <a:bodyPr wrap="none" rtlCol="0">
            <a:spAutoFit/>
          </a:bodyPr>
          <a:lstStyle/>
          <a:p>
            <a:r>
              <a:rPr lang="el-GR" dirty="0">
                <a:solidFill>
                  <a:prstClr val="black"/>
                </a:solidFill>
                <a:latin typeface="Calibri"/>
              </a:rPr>
              <a:t>10% βάρους εγκεφάλου</a:t>
            </a:r>
          </a:p>
          <a:p>
            <a:r>
              <a:rPr lang="el-GR" dirty="0">
                <a:solidFill>
                  <a:prstClr val="black"/>
                </a:solidFill>
                <a:latin typeface="Calibri"/>
              </a:rPr>
              <a:t>50% κυττάρων εγκεφάλου</a:t>
            </a:r>
          </a:p>
          <a:p>
            <a:r>
              <a:rPr lang="el-GR" dirty="0">
                <a:solidFill>
                  <a:prstClr val="black"/>
                </a:solidFill>
                <a:latin typeface="Calibri"/>
              </a:rPr>
              <a:t>40 φορές περισσότερους </a:t>
            </a:r>
          </a:p>
          <a:p>
            <a:r>
              <a:rPr lang="el-GR" dirty="0">
                <a:solidFill>
                  <a:prstClr val="black"/>
                </a:solidFill>
                <a:latin typeface="Calibri"/>
              </a:rPr>
              <a:t>προσαγωγούς </a:t>
            </a:r>
          </a:p>
          <a:p>
            <a:r>
              <a:rPr lang="el-GR" dirty="0">
                <a:solidFill>
                  <a:prstClr val="black"/>
                </a:solidFill>
                <a:latin typeface="Calibri"/>
              </a:rPr>
              <a:t>από απαγωγούς οδούς.</a:t>
            </a:r>
          </a:p>
        </p:txBody>
      </p:sp>
      <p:sp>
        <p:nvSpPr>
          <p:cNvPr id="5" name="4 - TextBox"/>
          <p:cNvSpPr txBox="1"/>
          <p:nvPr/>
        </p:nvSpPr>
        <p:spPr>
          <a:xfrm>
            <a:off x="7464152" y="3501008"/>
            <a:ext cx="3028906" cy="923330"/>
          </a:xfrm>
          <a:prstGeom prst="rect">
            <a:avLst/>
          </a:prstGeom>
          <a:noFill/>
          <a:ln w="12700">
            <a:solidFill>
              <a:srgbClr val="00B050"/>
            </a:solidFill>
          </a:ln>
        </p:spPr>
        <p:txBody>
          <a:bodyPr wrap="none" rtlCol="0">
            <a:spAutoFit/>
          </a:bodyPr>
          <a:lstStyle/>
          <a:p>
            <a:r>
              <a:rPr lang="el-GR" dirty="0">
                <a:solidFill>
                  <a:prstClr val="black"/>
                </a:solidFill>
                <a:latin typeface="Calibri"/>
              </a:rPr>
              <a:t>Φλοιός 3 στιβάδες /</a:t>
            </a:r>
          </a:p>
          <a:p>
            <a:r>
              <a:rPr lang="el-GR" dirty="0">
                <a:solidFill>
                  <a:prstClr val="black"/>
                </a:solidFill>
                <a:latin typeface="Calibri"/>
              </a:rPr>
              <a:t> 5 τύποι κυττάρων.</a:t>
            </a:r>
          </a:p>
          <a:p>
            <a:r>
              <a:rPr lang="el-GR" dirty="0">
                <a:solidFill>
                  <a:prstClr val="black"/>
                </a:solidFill>
                <a:latin typeface="Calibri"/>
              </a:rPr>
              <a:t>Οι 4 τύποι είναι ανασταλτικοί.</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cerebellar 3.jpg"/>
          <p:cNvPicPr>
            <a:picLocks noChangeAspect="1"/>
          </p:cNvPicPr>
          <p:nvPr/>
        </p:nvPicPr>
        <p:blipFill>
          <a:blip r:embed="rId2"/>
          <a:stretch>
            <a:fillRect/>
          </a:stretch>
        </p:blipFill>
        <p:spPr>
          <a:xfrm>
            <a:off x="1822704" y="905256"/>
            <a:ext cx="8546592" cy="504748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1524000" y="274638"/>
            <a:ext cx="8229600" cy="1143000"/>
          </a:xfrm>
        </p:spPr>
        <p:txBody>
          <a:bodyPr/>
          <a:lstStyle/>
          <a:p>
            <a:r>
              <a:rPr lang="el-GR" dirty="0"/>
              <a:t>ΑΣΤΡΟΚΥΤΤΑΡΑ</a:t>
            </a:r>
          </a:p>
        </p:txBody>
      </p:sp>
      <p:sp>
        <p:nvSpPr>
          <p:cNvPr id="4" name="3 - TextBox"/>
          <p:cNvSpPr txBox="1"/>
          <p:nvPr/>
        </p:nvSpPr>
        <p:spPr>
          <a:xfrm>
            <a:off x="1524000" y="2071679"/>
            <a:ext cx="9188990" cy="2585323"/>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l-GR" dirty="0">
                <a:solidFill>
                  <a:prstClr val="black"/>
                </a:solidFill>
                <a:latin typeface="Calibri"/>
              </a:rPr>
              <a:t>1.Περιέχουν ινίδια </a:t>
            </a:r>
            <a:r>
              <a:rPr lang="el-GR" dirty="0" err="1">
                <a:solidFill>
                  <a:prstClr val="black"/>
                </a:solidFill>
                <a:latin typeface="Calibri"/>
              </a:rPr>
              <a:t>γλοίας</a:t>
            </a:r>
            <a:r>
              <a:rPr lang="el-GR" dirty="0">
                <a:solidFill>
                  <a:prstClr val="black"/>
                </a:solidFill>
                <a:latin typeface="Calibri"/>
              </a:rPr>
              <a:t> στο σώμα και αποφυάδες-σχηματίζουν ουλές μετά από τραυματισμό</a:t>
            </a:r>
          </a:p>
          <a:p>
            <a:r>
              <a:rPr lang="el-GR" dirty="0">
                <a:solidFill>
                  <a:prstClr val="black"/>
                </a:solidFill>
                <a:latin typeface="Calibri"/>
              </a:rPr>
              <a:t>	</a:t>
            </a:r>
            <a:r>
              <a:rPr lang="en-US" dirty="0" err="1">
                <a:solidFill>
                  <a:srgbClr val="FF0000"/>
                </a:solidFill>
                <a:latin typeface="Calibri"/>
              </a:rPr>
              <a:t>glial</a:t>
            </a:r>
            <a:r>
              <a:rPr lang="en-US" dirty="0">
                <a:solidFill>
                  <a:srgbClr val="FF0000"/>
                </a:solidFill>
                <a:latin typeface="Calibri"/>
              </a:rPr>
              <a:t> </a:t>
            </a:r>
            <a:r>
              <a:rPr lang="en-US" dirty="0" err="1">
                <a:solidFill>
                  <a:srgbClr val="FF0000"/>
                </a:solidFill>
                <a:latin typeface="Calibri"/>
              </a:rPr>
              <a:t>fibrillary</a:t>
            </a:r>
            <a:r>
              <a:rPr lang="en-US" dirty="0">
                <a:solidFill>
                  <a:srgbClr val="FF0000"/>
                </a:solidFill>
                <a:latin typeface="Calibri"/>
              </a:rPr>
              <a:t> acidic protein (GFAP)</a:t>
            </a:r>
            <a:endParaRPr lang="el-GR" dirty="0">
              <a:solidFill>
                <a:srgbClr val="FF0000"/>
              </a:solidFill>
              <a:latin typeface="Calibri"/>
            </a:endParaRPr>
          </a:p>
          <a:p>
            <a:r>
              <a:rPr lang="el-GR" dirty="0">
                <a:solidFill>
                  <a:prstClr val="black"/>
                </a:solidFill>
                <a:latin typeface="Calibri"/>
              </a:rPr>
              <a:t>2. Σχηματίζουν τρισδιάστατο υποστηρικτικό σκελετό.</a:t>
            </a:r>
          </a:p>
          <a:p>
            <a:r>
              <a:rPr lang="el-GR" dirty="0">
                <a:solidFill>
                  <a:prstClr val="black"/>
                </a:solidFill>
                <a:latin typeface="Calibri"/>
              </a:rPr>
              <a:t>3. Στην εξωτερική επιφάνεια παχύνεται –έξω αφοριστικός νευρογλοιακός υμένας-</a:t>
            </a:r>
          </a:p>
          <a:p>
            <a:r>
              <a:rPr lang="el-GR" dirty="0">
                <a:solidFill>
                  <a:prstClr val="black"/>
                </a:solidFill>
                <a:latin typeface="Calibri"/>
              </a:rPr>
              <a:t>	όριο </a:t>
            </a:r>
            <a:r>
              <a:rPr lang="el-GR" dirty="0" err="1">
                <a:solidFill>
                  <a:prstClr val="black"/>
                </a:solidFill>
                <a:latin typeface="Calibri"/>
              </a:rPr>
              <a:t>εξωδερμικού</a:t>
            </a:r>
            <a:r>
              <a:rPr lang="el-GR" dirty="0">
                <a:solidFill>
                  <a:prstClr val="black"/>
                </a:solidFill>
                <a:latin typeface="Calibri"/>
              </a:rPr>
              <a:t> ιστού και ιστού μηνίγγων </a:t>
            </a:r>
            <a:r>
              <a:rPr lang="en-US" dirty="0" err="1">
                <a:solidFill>
                  <a:srgbClr val="FF0000"/>
                </a:solidFill>
                <a:latin typeface="Calibri"/>
              </a:rPr>
              <a:t>glia</a:t>
            </a:r>
            <a:r>
              <a:rPr lang="en-US" dirty="0">
                <a:solidFill>
                  <a:srgbClr val="FF0000"/>
                </a:solidFill>
                <a:latin typeface="Calibri"/>
              </a:rPr>
              <a:t> </a:t>
            </a:r>
            <a:r>
              <a:rPr lang="en-US" dirty="0" err="1">
                <a:solidFill>
                  <a:srgbClr val="FF0000"/>
                </a:solidFill>
                <a:latin typeface="Calibri"/>
              </a:rPr>
              <a:t>limitans</a:t>
            </a:r>
            <a:endParaRPr lang="el-GR" dirty="0">
              <a:solidFill>
                <a:srgbClr val="FF0000"/>
              </a:solidFill>
              <a:latin typeface="Calibri"/>
            </a:endParaRPr>
          </a:p>
          <a:p>
            <a:r>
              <a:rPr lang="el-GR" dirty="0">
                <a:solidFill>
                  <a:prstClr val="black"/>
                </a:solidFill>
                <a:latin typeface="Calibri"/>
              </a:rPr>
              <a:t>4. Αποφυάδες προς τα αγγεία (ΑΕΦ</a:t>
            </a:r>
            <a:r>
              <a:rPr lang="el-GR" dirty="0">
                <a:solidFill>
                  <a:srgbClr val="FF0000"/>
                </a:solidFill>
                <a:latin typeface="Calibri"/>
              </a:rPr>
              <a:t>) </a:t>
            </a:r>
            <a:r>
              <a:rPr lang="en-US" dirty="0" err="1">
                <a:solidFill>
                  <a:srgbClr val="FF0000"/>
                </a:solidFill>
                <a:latin typeface="Calibri"/>
              </a:rPr>
              <a:t>perivascular</a:t>
            </a:r>
            <a:r>
              <a:rPr lang="en-US" dirty="0">
                <a:solidFill>
                  <a:srgbClr val="FF0000"/>
                </a:solidFill>
                <a:latin typeface="Calibri"/>
              </a:rPr>
              <a:t> end feet or footplates</a:t>
            </a:r>
            <a:endParaRPr lang="el-GR" dirty="0">
              <a:solidFill>
                <a:srgbClr val="FF0000"/>
              </a:solidFill>
              <a:latin typeface="Calibri"/>
            </a:endParaRPr>
          </a:p>
          <a:p>
            <a:r>
              <a:rPr lang="el-GR" dirty="0">
                <a:solidFill>
                  <a:prstClr val="black"/>
                </a:solidFill>
                <a:latin typeface="Calibri"/>
              </a:rPr>
              <a:t>5. Εσωτερικό περιβάλλον-απορροφούν ιόντα Κ και </a:t>
            </a:r>
            <a:r>
              <a:rPr lang="en-US" dirty="0">
                <a:solidFill>
                  <a:prstClr val="black"/>
                </a:solidFill>
                <a:latin typeface="Calibri"/>
              </a:rPr>
              <a:t>CO2 (pH)</a:t>
            </a:r>
          </a:p>
          <a:p>
            <a:r>
              <a:rPr lang="en-US" dirty="0">
                <a:solidFill>
                  <a:prstClr val="black"/>
                </a:solidFill>
                <a:latin typeface="Calibri"/>
              </a:rPr>
              <a:t>6. </a:t>
            </a:r>
            <a:r>
              <a:rPr lang="el-GR" dirty="0">
                <a:solidFill>
                  <a:prstClr val="black"/>
                </a:solidFill>
                <a:latin typeface="Calibri"/>
              </a:rPr>
              <a:t>Περιβάλλουν συνάψεις και τις απομονώνουν-απορροφούν νδ.</a:t>
            </a:r>
          </a:p>
          <a:p>
            <a:r>
              <a:rPr lang="el-GR" dirty="0">
                <a:solidFill>
                  <a:prstClr val="black"/>
                </a:solidFill>
                <a:latin typeface="Calibri"/>
              </a:rPr>
              <a:t>7. Οδηγούν νευρωνική μετανάστευση κατά την ανάπτυξη </a:t>
            </a:r>
            <a:r>
              <a:rPr lang="en-US" dirty="0">
                <a:solidFill>
                  <a:srgbClr val="FF0000"/>
                </a:solidFill>
                <a:latin typeface="Calibri"/>
              </a:rPr>
              <a:t>radial </a:t>
            </a:r>
            <a:r>
              <a:rPr lang="en-US" dirty="0" err="1">
                <a:solidFill>
                  <a:srgbClr val="FF0000"/>
                </a:solidFill>
                <a:latin typeface="Calibri"/>
              </a:rPr>
              <a:t>glia</a:t>
            </a:r>
            <a:endParaRPr lang="el-GR" dirty="0">
              <a:solidFill>
                <a:srgbClr val="FF0000"/>
              </a:solidFill>
              <a:latin typeface="Calibri"/>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2633664" y="9525"/>
            <a:ext cx="6924675" cy="6838950"/>
          </a:xfrm>
          <a:prstGeom prst="rect">
            <a:avLst/>
          </a:prstGeom>
          <a:noFill/>
          <a:ln w="9525">
            <a:noFill/>
            <a:miter lim="800000"/>
            <a:headEnd/>
            <a:tailEnd/>
          </a:ln>
          <a:effec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2376489" y="85725"/>
            <a:ext cx="7439025" cy="6686550"/>
          </a:xfrm>
          <a:prstGeom prst="rect">
            <a:avLst/>
          </a:prstGeom>
          <a:noFill/>
          <a:ln w="9525">
            <a:noFill/>
            <a:miter lim="800000"/>
            <a:headEnd/>
            <a:tailEnd/>
          </a:ln>
          <a:effec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ΠΑΡΕΓΚΕΦΑΛΙΔΑ</a:t>
            </a:r>
          </a:p>
        </p:txBody>
      </p:sp>
      <p:sp>
        <p:nvSpPr>
          <p:cNvPr id="3" name="2 - Θέση περιεχομένου"/>
          <p:cNvSpPr>
            <a:spLocks noGrp="1"/>
          </p:cNvSpPr>
          <p:nvPr>
            <p:ph idx="1"/>
          </p:nvPr>
        </p:nvSpPr>
        <p:spPr/>
        <p:txBody>
          <a:bodyPr>
            <a:normAutofit fontScale="92500" lnSpcReduction="10000"/>
          </a:bodyPr>
          <a:lstStyle/>
          <a:p>
            <a:pPr>
              <a:buNone/>
            </a:pPr>
            <a:r>
              <a:rPr lang="el-GR" dirty="0"/>
              <a:t>	Βελτιώνει την ακρίβεια των κινήσεων.</a:t>
            </a:r>
            <a:r>
              <a:rPr lang="el-GR" b="1" dirty="0"/>
              <a:t> </a:t>
            </a:r>
          </a:p>
          <a:p>
            <a:pPr>
              <a:buNone/>
            </a:pPr>
            <a:r>
              <a:rPr lang="el-GR" b="1" dirty="0"/>
              <a:t>	Συγκρίνει</a:t>
            </a:r>
            <a:r>
              <a:rPr lang="el-GR" dirty="0"/>
              <a:t> τις κατιούσες κινητικές εντολές με τις εισερχόμενες πληροφορίες για την πορεία της κίνησης («τι θέλω να κάνω, πού βρίσκομαι τώρα»).</a:t>
            </a:r>
          </a:p>
          <a:p>
            <a:pPr>
              <a:buNone/>
            </a:pPr>
            <a:r>
              <a:rPr lang="el-GR" dirty="0"/>
              <a:t>	Κάνει διορθώσεις επιδρώντας στο στέλεχος ή στο φλοιό (όχι απευθείας στο ΝΜ).</a:t>
            </a:r>
          </a:p>
          <a:p>
            <a:pPr>
              <a:buNone/>
            </a:pPr>
            <a:endParaRPr lang="el-GR" dirty="0"/>
          </a:p>
          <a:p>
            <a:pPr>
              <a:buNone/>
            </a:pPr>
            <a:r>
              <a:rPr lang="el-GR" dirty="0"/>
              <a:t>	Βλάβη της παρεγκεφαλίδας καταργεί το συντονισμό των κινήσεων, διαταράσσει την ισορροπία και μειώνει το μυϊκό τόνο.</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952596" y="0"/>
            <a:ext cx="8229600" cy="857232"/>
          </a:xfrm>
        </p:spPr>
        <p:txBody>
          <a:bodyPr/>
          <a:lstStyle/>
          <a:p>
            <a:r>
              <a:rPr lang="el-GR" dirty="0"/>
              <a:t>ΠΑΡΕΓΚΕΦΑΛΙΔΑ</a:t>
            </a:r>
          </a:p>
        </p:txBody>
      </p:sp>
      <p:sp>
        <p:nvSpPr>
          <p:cNvPr id="3" name="2 - Θέση περιεχομένου"/>
          <p:cNvSpPr>
            <a:spLocks noGrp="1"/>
          </p:cNvSpPr>
          <p:nvPr>
            <p:ph idx="1"/>
          </p:nvPr>
        </p:nvSpPr>
        <p:spPr>
          <a:xfrm>
            <a:off x="1881158" y="714357"/>
            <a:ext cx="8229600" cy="4525963"/>
          </a:xfrm>
        </p:spPr>
        <p:txBody>
          <a:bodyPr/>
          <a:lstStyle/>
          <a:p>
            <a:pPr>
              <a:buNone/>
            </a:pPr>
            <a:r>
              <a:rPr lang="el-GR" dirty="0"/>
              <a:t>Φλοιός: υποδέχεται πληροφορίες</a:t>
            </a:r>
          </a:p>
          <a:p>
            <a:pPr>
              <a:buNone/>
            </a:pPr>
            <a:r>
              <a:rPr lang="el-GR" dirty="0"/>
              <a:t>Λευκή ουσία</a:t>
            </a:r>
          </a:p>
          <a:p>
            <a:pPr>
              <a:buNone/>
            </a:pPr>
            <a:r>
              <a:rPr lang="el-GR" dirty="0"/>
              <a:t>Πυρήνες: αφετηρία απαγωγών οδών</a:t>
            </a:r>
          </a:p>
        </p:txBody>
      </p:sp>
      <p:pic>
        <p:nvPicPr>
          <p:cNvPr id="4" name="3 - Εικόνα" descr="cerebellar nuclei.jpg"/>
          <p:cNvPicPr>
            <a:picLocks noChangeAspect="1"/>
          </p:cNvPicPr>
          <p:nvPr/>
        </p:nvPicPr>
        <p:blipFill>
          <a:blip r:embed="rId2" cstate="print"/>
          <a:stretch>
            <a:fillRect/>
          </a:stretch>
        </p:blipFill>
        <p:spPr>
          <a:xfrm>
            <a:off x="2381224" y="2428869"/>
            <a:ext cx="7512424" cy="4231341"/>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ΠΑΡΕΓΚΕΦΑΛΙΔΑ</a:t>
            </a:r>
            <a:br>
              <a:rPr lang="el-GR" dirty="0"/>
            </a:br>
            <a:r>
              <a:rPr lang="el-GR" dirty="0"/>
              <a:t>Λειτουργικές μοίρες</a:t>
            </a:r>
          </a:p>
        </p:txBody>
      </p:sp>
      <p:sp>
        <p:nvSpPr>
          <p:cNvPr id="3" name="2 - Θέση περιεχομένου"/>
          <p:cNvSpPr>
            <a:spLocks noGrp="1"/>
          </p:cNvSpPr>
          <p:nvPr>
            <p:ph idx="1"/>
          </p:nvPr>
        </p:nvSpPr>
        <p:spPr/>
        <p:txBody>
          <a:bodyPr>
            <a:normAutofit fontScale="92500" lnSpcReduction="10000"/>
          </a:bodyPr>
          <a:lstStyle/>
          <a:p>
            <a:pPr algn="ctr">
              <a:buNone/>
            </a:pPr>
            <a:r>
              <a:rPr lang="el-GR" b="1" dirty="0" err="1"/>
              <a:t>Αιθουσοπαρεγκεφαλίδα</a:t>
            </a:r>
            <a:r>
              <a:rPr lang="el-GR" dirty="0"/>
              <a:t>. </a:t>
            </a:r>
          </a:p>
          <a:p>
            <a:pPr algn="ctr">
              <a:buNone/>
            </a:pPr>
            <a:r>
              <a:rPr lang="el-GR" b="1" dirty="0"/>
              <a:t>(</a:t>
            </a:r>
            <a:r>
              <a:rPr lang="el-GR" b="1" dirty="0" err="1"/>
              <a:t>αρχαιοπαρεγκεφαλίδα</a:t>
            </a:r>
            <a:r>
              <a:rPr lang="el-GR" b="1" dirty="0"/>
              <a:t>)</a:t>
            </a:r>
          </a:p>
          <a:p>
            <a:pPr>
              <a:buNone/>
            </a:pPr>
            <a:r>
              <a:rPr lang="el-GR" dirty="0"/>
              <a:t>Αρχαιότερη φυλογενετικά</a:t>
            </a:r>
          </a:p>
          <a:p>
            <a:pPr marL="0" indent="0">
              <a:buNone/>
            </a:pPr>
            <a:r>
              <a:rPr lang="el-GR" dirty="0"/>
              <a:t>Δέχεται προσαγωγές ίνες {Κ} από αιθουσαίους πυρήνες (</a:t>
            </a:r>
            <a:r>
              <a:rPr lang="el-GR" dirty="0" err="1"/>
              <a:t>κροκυδοοζώδες</a:t>
            </a:r>
            <a:r>
              <a:rPr lang="el-GR" dirty="0"/>
              <a:t> λοβίο).</a:t>
            </a:r>
          </a:p>
          <a:p>
            <a:pPr marL="0" indent="0">
              <a:buNone/>
            </a:pPr>
            <a:r>
              <a:rPr lang="el-GR" dirty="0"/>
              <a:t>Η απαγωγός οδός {Κ} ξεκινάει από τον οροφιαίο πυρήνα και προβάλλει πάλι στους αιθουσαίους πυρήνες.</a:t>
            </a:r>
          </a:p>
          <a:p>
            <a:pPr marL="0" indent="0">
              <a:buNone/>
            </a:pPr>
            <a:r>
              <a:rPr lang="el-GR" dirty="0"/>
              <a:t>Ρυθμίζει κινήσεις οφθαλμών και την ισορροπία σώματος κατά τη στάση και βάδιση.</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ΠΑΡΕΓΚΕΦΑΛΙΔΑ</a:t>
            </a:r>
            <a:br>
              <a:rPr lang="el-GR" dirty="0"/>
            </a:br>
            <a:r>
              <a:rPr lang="el-GR" dirty="0"/>
              <a:t>Λειτουργικές μοίρες</a:t>
            </a:r>
          </a:p>
        </p:txBody>
      </p:sp>
      <p:sp>
        <p:nvSpPr>
          <p:cNvPr id="3" name="2 - Θέση περιεχομένου"/>
          <p:cNvSpPr>
            <a:spLocks noGrp="1"/>
          </p:cNvSpPr>
          <p:nvPr>
            <p:ph idx="1"/>
          </p:nvPr>
        </p:nvSpPr>
        <p:spPr/>
        <p:txBody>
          <a:bodyPr>
            <a:normAutofit lnSpcReduction="10000"/>
          </a:bodyPr>
          <a:lstStyle/>
          <a:p>
            <a:pPr algn="ctr">
              <a:buNone/>
            </a:pPr>
            <a:r>
              <a:rPr lang="el-GR" b="1" dirty="0" err="1"/>
              <a:t>Νωτιαίοπαρεγκεφαλίδα</a:t>
            </a:r>
            <a:endParaRPr lang="el-GR" b="1" dirty="0"/>
          </a:p>
          <a:p>
            <a:pPr algn="ctr">
              <a:buNone/>
            </a:pPr>
            <a:r>
              <a:rPr lang="el-GR" b="1" dirty="0"/>
              <a:t>(</a:t>
            </a:r>
            <a:r>
              <a:rPr lang="el-GR" b="1" dirty="0" err="1"/>
              <a:t>Παλαιοπαρεγκεφαλίδα</a:t>
            </a:r>
            <a:r>
              <a:rPr lang="el-GR" b="1" dirty="0"/>
              <a:t>)</a:t>
            </a:r>
          </a:p>
          <a:p>
            <a:pPr marL="0" indent="0">
              <a:buNone/>
            </a:pPr>
            <a:r>
              <a:rPr lang="el-GR" dirty="0"/>
              <a:t>Δέχεται προσαγωγές ίνες {Κ} από ιδιοδεκτικούς υποδοχείς μυών και τενόντων (πρόσθιος λοβός) [</a:t>
            </a:r>
            <a:r>
              <a:rPr lang="el-GR" dirty="0" err="1"/>
              <a:t>νωτιαίοπαρεγκεφαλιδικά</a:t>
            </a:r>
            <a:r>
              <a:rPr lang="el-GR" dirty="0"/>
              <a:t> δεμάτια].</a:t>
            </a:r>
          </a:p>
          <a:p>
            <a:pPr marL="0" indent="0">
              <a:buNone/>
            </a:pPr>
            <a:r>
              <a:rPr lang="el-GR" dirty="0"/>
              <a:t>Η απαγωγός οδός {Α} ξεκινάει από τον σφαιροειδή και εμβόλιμο πυρήνα και προβάλλει μέσω του ερυθρού πυρήνα στο ΝΜ.</a:t>
            </a:r>
          </a:p>
          <a:p>
            <a:pPr marL="0" indent="0">
              <a:buNone/>
            </a:pPr>
            <a:r>
              <a:rPr lang="el-GR" dirty="0"/>
              <a:t>Ρυθμίζει μέσω κατιόντων δεματίων το συντονισμό αγωνιστών-ανταγωνιστών και το μ. τόνο.</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ΠΑΡΕΓΚΕΦΑΛΙΔΑ</a:t>
            </a:r>
            <a:br>
              <a:rPr lang="el-GR" dirty="0"/>
            </a:br>
            <a:r>
              <a:rPr lang="el-GR" dirty="0"/>
              <a:t>Λειτουργικές μοίρες</a:t>
            </a:r>
          </a:p>
        </p:txBody>
      </p:sp>
      <p:sp>
        <p:nvSpPr>
          <p:cNvPr id="3" name="2 - Θέση περιεχομένου"/>
          <p:cNvSpPr>
            <a:spLocks noGrp="1"/>
          </p:cNvSpPr>
          <p:nvPr>
            <p:ph idx="1"/>
          </p:nvPr>
        </p:nvSpPr>
        <p:spPr/>
        <p:txBody>
          <a:bodyPr>
            <a:normAutofit/>
          </a:bodyPr>
          <a:lstStyle/>
          <a:p>
            <a:pPr algn="ctr">
              <a:buNone/>
            </a:pPr>
            <a:r>
              <a:rPr lang="el-GR" b="1" dirty="0" err="1"/>
              <a:t>Εγκεφαλοπαρεγκεφαλίδα</a:t>
            </a:r>
            <a:endParaRPr lang="el-GR" b="1" dirty="0"/>
          </a:p>
          <a:p>
            <a:pPr algn="ctr">
              <a:buNone/>
            </a:pPr>
            <a:r>
              <a:rPr lang="el-GR" b="1" dirty="0"/>
              <a:t>(</a:t>
            </a:r>
            <a:r>
              <a:rPr lang="el-GR" b="1" dirty="0" err="1"/>
              <a:t>Νεοπαρεγκεφαλίδα</a:t>
            </a:r>
            <a:r>
              <a:rPr lang="el-GR" b="1" dirty="0"/>
              <a:t>)</a:t>
            </a:r>
          </a:p>
          <a:p>
            <a:pPr marL="0" indent="0">
              <a:buNone/>
              <a:tabLst>
                <a:tab pos="0" algn="l"/>
              </a:tabLst>
            </a:pPr>
            <a:r>
              <a:rPr lang="el-GR" dirty="0"/>
              <a:t>Δέχεται προσαγωγές ίνες {Μ} από τον προκινητικό και συμπληρωματικό κινητικό φλοιό.</a:t>
            </a:r>
          </a:p>
          <a:p>
            <a:pPr marL="0" indent="0">
              <a:buNone/>
              <a:tabLst>
                <a:tab pos="0" algn="l"/>
              </a:tabLst>
            </a:pPr>
            <a:r>
              <a:rPr lang="el-GR" dirty="0"/>
              <a:t>Η απαγωγός οδός {Α} ξεκινάει από τον οδοντωτό πυρήνα και προβάλλει στο φλοιό μέσω του θαλάμου.</a:t>
            </a:r>
          </a:p>
          <a:p>
            <a:pPr marL="0" indent="0">
              <a:buNone/>
              <a:tabLst>
                <a:tab pos="0" algn="l"/>
              </a:tabLst>
            </a:pPr>
            <a:r>
              <a:rPr lang="el-GR" dirty="0"/>
              <a:t>Ρυθμίζει την ομαλότητα και ακρίβεια των κινήσεων, τις οποίες διορθώνει κατά την εκτέλεσή τους</a:t>
            </a:r>
            <a:r>
              <a:rPr lang="en-US" dirty="0"/>
              <a:t>.</a:t>
            </a:r>
            <a:endParaRPr lang="el-GR"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ΠΑΡΕΓΚΕΦΑΛΙΔΑ</a:t>
            </a:r>
          </a:p>
        </p:txBody>
      </p:sp>
      <p:sp>
        <p:nvSpPr>
          <p:cNvPr id="3" name="2 - Θέση περιεχομένου"/>
          <p:cNvSpPr>
            <a:spLocks noGrp="1"/>
          </p:cNvSpPr>
          <p:nvPr>
            <p:ph idx="1"/>
          </p:nvPr>
        </p:nvSpPr>
        <p:spPr/>
        <p:txBody>
          <a:bodyPr/>
          <a:lstStyle/>
          <a:p>
            <a:pPr>
              <a:buNone/>
            </a:pPr>
            <a:r>
              <a:rPr lang="el-GR" dirty="0"/>
              <a:t>Ο οδοντωτός πυρήνας βοηθάει στην έναρξη των κινήσεων (εντολή από φλοιό).</a:t>
            </a:r>
          </a:p>
          <a:p>
            <a:pPr>
              <a:buNone/>
            </a:pPr>
            <a:r>
              <a:rPr lang="el-GR" dirty="0"/>
              <a:t>Ο εμβόλιμος και σφαιροειδής ενεργοποιούνται αφού η κίνηση έχει ξεκινήσει (πληροφορία από ΝΜΑ).</a:t>
            </a:r>
          </a:p>
          <a:p>
            <a:pPr>
              <a:buNone/>
            </a:pPr>
            <a:r>
              <a:rPr lang="el-GR" dirty="0"/>
              <a:t>Ο οροφιαίος πυρήνας ελέγχει τις </a:t>
            </a:r>
            <a:r>
              <a:rPr lang="el-GR" dirty="0" err="1"/>
              <a:t>αντιβαρικές</a:t>
            </a:r>
            <a:r>
              <a:rPr lang="el-GR" dirty="0"/>
              <a:t> συνεργικές κινήσεις.</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024034" y="214290"/>
            <a:ext cx="8229600" cy="1143000"/>
          </a:xfrm>
        </p:spPr>
        <p:txBody>
          <a:bodyPr>
            <a:normAutofit fontScale="90000"/>
          </a:bodyPr>
          <a:lstStyle/>
          <a:p>
            <a:r>
              <a:rPr lang="el-GR" dirty="0"/>
              <a:t>ΠΑΡΕΓΚΕΦΑΛΙΔΑ</a:t>
            </a:r>
            <a:br>
              <a:rPr lang="el-GR" dirty="0"/>
            </a:br>
            <a:r>
              <a:rPr lang="el-GR" dirty="0"/>
              <a:t>Λειτουργικές μοίρες</a:t>
            </a:r>
          </a:p>
        </p:txBody>
      </p:sp>
      <p:pic>
        <p:nvPicPr>
          <p:cNvPr id="4" name="3 - Θέση περιεχομένου" descr="παρεγκεφαλιδα.png"/>
          <p:cNvPicPr>
            <a:picLocks noGrp="1" noChangeAspect="1"/>
          </p:cNvPicPr>
          <p:nvPr>
            <p:ph idx="1"/>
          </p:nvPr>
        </p:nvPicPr>
        <p:blipFill>
          <a:blip r:embed="rId2" cstate="print"/>
          <a:stretch>
            <a:fillRect/>
          </a:stretch>
        </p:blipFill>
        <p:spPr>
          <a:xfrm>
            <a:off x="2524100" y="1571612"/>
            <a:ext cx="7429552" cy="5052406"/>
          </a:xfr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erebellar efferents.jpg"/>
          <p:cNvPicPr>
            <a:picLocks noChangeAspect="1"/>
          </p:cNvPicPr>
          <p:nvPr/>
        </p:nvPicPr>
        <p:blipFill>
          <a:blip r:embed="rId2" cstate="print"/>
          <a:stretch>
            <a:fillRect/>
          </a:stretch>
        </p:blipFill>
        <p:spPr>
          <a:xfrm>
            <a:off x="2309787" y="1000109"/>
            <a:ext cx="8011261" cy="5098077"/>
          </a:xfrm>
          <a:prstGeom prst="rect">
            <a:avLst/>
          </a:prstGeom>
        </p:spPr>
      </p:pic>
      <p:sp>
        <p:nvSpPr>
          <p:cNvPr id="3" name="2 - Τίτλος"/>
          <p:cNvSpPr>
            <a:spLocks noGrp="1"/>
          </p:cNvSpPr>
          <p:nvPr>
            <p:ph type="title" idx="4294967295"/>
          </p:nvPr>
        </p:nvSpPr>
        <p:spPr>
          <a:xfrm>
            <a:off x="2438400" y="71439"/>
            <a:ext cx="8229600" cy="796925"/>
          </a:xfrm>
        </p:spPr>
        <p:txBody>
          <a:bodyPr/>
          <a:lstStyle/>
          <a:p>
            <a:r>
              <a:rPr lang="el-GR" dirty="0"/>
              <a:t>ΠΑΡΕΓΚΕΦΑΛΙΔΑ</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2024035" y="1"/>
            <a:ext cx="5920765" cy="5286397"/>
          </a:xfrm>
          <a:prstGeom prst="rect">
            <a:avLst/>
          </a:prstGeom>
          <a:noFill/>
          <a:ln w="9525">
            <a:noFill/>
            <a:miter lim="800000"/>
            <a:headEnd/>
            <a:tailEnd/>
          </a:ln>
          <a:effectLst/>
        </p:spPr>
      </p:pic>
      <p:sp>
        <p:nvSpPr>
          <p:cNvPr id="3" name="2 - TextBox"/>
          <p:cNvSpPr txBox="1"/>
          <p:nvPr/>
        </p:nvSpPr>
        <p:spPr>
          <a:xfrm>
            <a:off x="7303553" y="428605"/>
            <a:ext cx="3372846" cy="1200329"/>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l-GR" dirty="0">
                <a:solidFill>
                  <a:srgbClr val="FF0000"/>
                </a:solidFill>
                <a:latin typeface="Calibri"/>
              </a:rPr>
              <a:t>Πρωτοπλασματικά αστροκύτταρα</a:t>
            </a:r>
          </a:p>
          <a:p>
            <a:r>
              <a:rPr lang="el-GR" dirty="0">
                <a:solidFill>
                  <a:prstClr val="black"/>
                </a:solidFill>
                <a:latin typeface="Calibri"/>
              </a:rPr>
              <a:t>Λίγες αποφυάδες, φαιά ουσία</a:t>
            </a:r>
          </a:p>
          <a:p>
            <a:r>
              <a:rPr lang="el-GR" dirty="0">
                <a:solidFill>
                  <a:srgbClr val="FF0000"/>
                </a:solidFill>
                <a:latin typeface="Calibri"/>
              </a:rPr>
              <a:t>Ινώδη αστροκύτταρα</a:t>
            </a:r>
            <a:r>
              <a:rPr lang="el-GR" dirty="0">
                <a:solidFill>
                  <a:prstClr val="black"/>
                </a:solidFill>
                <a:latin typeface="Calibri"/>
              </a:rPr>
              <a:t>.</a:t>
            </a:r>
          </a:p>
          <a:p>
            <a:r>
              <a:rPr lang="el-GR" dirty="0">
                <a:solidFill>
                  <a:prstClr val="black"/>
                </a:solidFill>
                <a:latin typeface="Calibri"/>
              </a:rPr>
              <a:t>Πολλές αποφυάδες, λευκή ουσία</a:t>
            </a:r>
          </a:p>
        </p:txBody>
      </p:sp>
      <p:sp>
        <p:nvSpPr>
          <p:cNvPr id="5" name="4 - TextBox"/>
          <p:cNvSpPr txBox="1"/>
          <p:nvPr/>
        </p:nvSpPr>
        <p:spPr>
          <a:xfrm>
            <a:off x="2524100" y="5357826"/>
            <a:ext cx="3858236"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l-GR" dirty="0">
                <a:solidFill>
                  <a:prstClr val="black"/>
                </a:solidFill>
                <a:latin typeface="Calibri"/>
              </a:rPr>
              <a:t>1 μεγάλος ωοειδής κεντρικός πυρήνας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normAutofit fontScale="90000"/>
          </a:bodyPr>
          <a:lstStyle/>
          <a:p>
            <a:r>
              <a:rPr lang="el-GR" dirty="0"/>
              <a:t>ΠΑΡΕΓΚΕΦΑΛΙΔΑ</a:t>
            </a:r>
            <a:br>
              <a:rPr lang="el-GR" dirty="0"/>
            </a:br>
            <a:r>
              <a:rPr lang="el-GR" dirty="0"/>
              <a:t>ΚΛΙΝΙΚΕΣ ΕΚΔΗΛΩΣΕΙΣ</a:t>
            </a:r>
          </a:p>
        </p:txBody>
      </p:sp>
      <p:sp>
        <p:nvSpPr>
          <p:cNvPr id="5" name="4 - Θέση περιεχομένου"/>
          <p:cNvSpPr>
            <a:spLocks noGrp="1"/>
          </p:cNvSpPr>
          <p:nvPr>
            <p:ph idx="1"/>
          </p:nvPr>
        </p:nvSpPr>
        <p:spPr>
          <a:xfrm>
            <a:off x="1631504" y="1600201"/>
            <a:ext cx="8856984" cy="4525963"/>
          </a:xfrm>
        </p:spPr>
        <p:txBody>
          <a:bodyPr>
            <a:normAutofit fontScale="92500"/>
          </a:bodyPr>
          <a:lstStyle/>
          <a:p>
            <a:pPr>
              <a:buFont typeface="Wingdings" pitchFamily="2" charset="2"/>
              <a:buChar char="Ø"/>
            </a:pPr>
            <a:r>
              <a:rPr lang="el-GR" dirty="0"/>
              <a:t>Διαταραχή συντονισμού εκουσίων κινήσεων-Αταξία-</a:t>
            </a:r>
          </a:p>
          <a:p>
            <a:pPr>
              <a:buNone/>
            </a:pPr>
            <a:r>
              <a:rPr lang="el-GR" dirty="0"/>
              <a:t>	</a:t>
            </a:r>
            <a:r>
              <a:rPr lang="el-GR" dirty="0" err="1"/>
              <a:t>δυσμετρία</a:t>
            </a:r>
            <a:r>
              <a:rPr lang="el-GR" dirty="0"/>
              <a:t>, </a:t>
            </a:r>
            <a:r>
              <a:rPr lang="el-GR" dirty="0" err="1"/>
              <a:t>δυσδιαδοχοκινησία</a:t>
            </a:r>
            <a:r>
              <a:rPr lang="el-GR" dirty="0"/>
              <a:t>-βλάβη ημισφαιρίων</a:t>
            </a:r>
          </a:p>
          <a:p>
            <a:pPr>
              <a:buNone/>
            </a:pPr>
            <a:r>
              <a:rPr lang="el-GR" dirty="0"/>
              <a:t>	 νυσταγμός-βλάβη σκώληκα</a:t>
            </a:r>
          </a:p>
          <a:p>
            <a:pPr>
              <a:buNone/>
            </a:pPr>
            <a:r>
              <a:rPr lang="el-GR" dirty="0"/>
              <a:t>	δυσαρθρία</a:t>
            </a:r>
          </a:p>
          <a:p>
            <a:pPr>
              <a:buFont typeface="Wingdings" pitchFamily="2" charset="2"/>
              <a:buChar char="Ø"/>
            </a:pPr>
            <a:r>
              <a:rPr lang="el-GR" dirty="0"/>
              <a:t>Τρόμος τελικού σκοπού-βλάβη ημισφαιρίων</a:t>
            </a:r>
          </a:p>
          <a:p>
            <a:pPr>
              <a:buFont typeface="Wingdings" pitchFamily="2" charset="2"/>
              <a:buChar char="Ø"/>
            </a:pPr>
            <a:r>
              <a:rPr lang="el-GR" dirty="0"/>
              <a:t>Διαταραχή ισορροπίας-βάδισης-βλάβη σκώληκα</a:t>
            </a:r>
          </a:p>
          <a:p>
            <a:pPr>
              <a:buFont typeface="Wingdings" pitchFamily="2" charset="2"/>
              <a:buChar char="Ø"/>
            </a:pPr>
            <a:r>
              <a:rPr lang="el-GR" dirty="0"/>
              <a:t>Ελάττωση μυϊκού τόνου-σε οξείες βλάβες, </a:t>
            </a:r>
            <a:r>
              <a:rPr lang="el-GR"/>
              <a:t>σταδιακά βελτιώνεται</a:t>
            </a:r>
            <a:endParaRPr lang="el-GR"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extrapyramidal SOS.jpg"/>
          <p:cNvPicPr>
            <a:picLocks noChangeAspect="1"/>
          </p:cNvPicPr>
          <p:nvPr/>
        </p:nvPicPr>
        <p:blipFill>
          <a:blip r:embed="rId2"/>
          <a:stretch>
            <a:fillRect/>
          </a:stretch>
        </p:blipFill>
        <p:spPr>
          <a:xfrm>
            <a:off x="2666976" y="571480"/>
            <a:ext cx="6727468" cy="6182682"/>
          </a:xfrm>
          <a:prstGeom prst="rect">
            <a:avLst/>
          </a:prstGeo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extrapyr tracts.jpg"/>
          <p:cNvPicPr>
            <a:picLocks noChangeAspect="1"/>
          </p:cNvPicPr>
          <p:nvPr/>
        </p:nvPicPr>
        <p:blipFill>
          <a:blip r:embed="rId2"/>
          <a:stretch>
            <a:fillRect/>
          </a:stretch>
        </p:blipFill>
        <p:spPr>
          <a:xfrm>
            <a:off x="3070392" y="857232"/>
            <a:ext cx="6311757" cy="5364994"/>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3279775" y="298450"/>
            <a:ext cx="5632450" cy="6261100"/>
          </a:xfrm>
          <a:prstGeom prst="rect">
            <a:avLst/>
          </a:prstGeom>
          <a:noFill/>
          <a:ln w="9525">
            <a:noFill/>
            <a:miter lim="800000"/>
            <a:headEnd/>
            <a:tailEnd/>
          </a:ln>
          <a:effec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r>
              <a:rPr lang="el-GR" dirty="0"/>
              <a:t>ΣΤΕΛΕΧΟΣ</a:t>
            </a: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1809720" y="214290"/>
            <a:ext cx="3695700" cy="3486150"/>
          </a:xfrm>
          <a:prstGeom prst="rect">
            <a:avLst/>
          </a:prstGeom>
          <a:noFill/>
          <a:ln w="9525">
            <a:noFill/>
            <a:miter lim="800000"/>
            <a:headEnd/>
            <a:tailEnd/>
          </a:ln>
          <a:effectLst/>
        </p:spPr>
      </p:pic>
      <p:sp>
        <p:nvSpPr>
          <p:cNvPr id="5" name="4 - TextBox"/>
          <p:cNvSpPr txBox="1"/>
          <p:nvPr/>
        </p:nvSpPr>
        <p:spPr>
          <a:xfrm>
            <a:off x="5953124" y="285728"/>
            <a:ext cx="2349618" cy="2308324"/>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pPr marL="342900" indent="-342900">
              <a:buFontTx/>
              <a:buAutoNum type="arabicPeriod"/>
            </a:pPr>
            <a:r>
              <a:rPr lang="el-GR" dirty="0">
                <a:solidFill>
                  <a:prstClr val="white"/>
                </a:solidFill>
                <a:latin typeface="Calibri"/>
              </a:rPr>
              <a:t>Προμήκης</a:t>
            </a:r>
          </a:p>
          <a:p>
            <a:pPr marL="342900" indent="-342900">
              <a:buFontTx/>
              <a:buAutoNum type="arabicPeriod"/>
            </a:pPr>
            <a:r>
              <a:rPr lang="el-GR" dirty="0">
                <a:solidFill>
                  <a:prstClr val="white"/>
                </a:solidFill>
                <a:latin typeface="Calibri"/>
              </a:rPr>
              <a:t>Γέφυρα </a:t>
            </a:r>
          </a:p>
          <a:p>
            <a:pPr marL="342900" indent="-342900">
              <a:buFontTx/>
              <a:buAutoNum type="arabicPeriod"/>
            </a:pPr>
            <a:r>
              <a:rPr lang="el-GR" dirty="0">
                <a:solidFill>
                  <a:prstClr val="white"/>
                </a:solidFill>
                <a:latin typeface="Calibri"/>
              </a:rPr>
              <a:t>Μ. εγκέφαλος</a:t>
            </a:r>
          </a:p>
          <a:p>
            <a:pPr marL="342900" indent="-342900"/>
            <a:r>
              <a:rPr lang="el-GR" dirty="0">
                <a:solidFill>
                  <a:prstClr val="white"/>
                </a:solidFill>
                <a:latin typeface="Calibri"/>
              </a:rPr>
              <a:t>8.   Παρεγκεφαλίδα  </a:t>
            </a:r>
          </a:p>
          <a:p>
            <a:pPr marL="342900" indent="-342900"/>
            <a:r>
              <a:rPr lang="el-GR" dirty="0">
                <a:solidFill>
                  <a:prstClr val="white"/>
                </a:solidFill>
                <a:latin typeface="Calibri"/>
              </a:rPr>
              <a:t>12. 4</a:t>
            </a:r>
            <a:r>
              <a:rPr lang="el-GR" baseline="30000" dirty="0">
                <a:solidFill>
                  <a:prstClr val="white"/>
                </a:solidFill>
                <a:latin typeface="Calibri"/>
              </a:rPr>
              <a:t>η</a:t>
            </a:r>
            <a:r>
              <a:rPr lang="el-GR" dirty="0">
                <a:solidFill>
                  <a:prstClr val="white"/>
                </a:solidFill>
                <a:latin typeface="Calibri"/>
              </a:rPr>
              <a:t> κοιλία</a:t>
            </a:r>
          </a:p>
          <a:p>
            <a:pPr marL="342900" indent="-342900"/>
            <a:r>
              <a:rPr lang="el-GR" dirty="0">
                <a:solidFill>
                  <a:prstClr val="white"/>
                </a:solidFill>
                <a:latin typeface="Calibri"/>
              </a:rPr>
              <a:t>13. Άνω μυέλινο ιστίο</a:t>
            </a:r>
          </a:p>
          <a:p>
            <a:pPr marL="342900" indent="-342900"/>
            <a:r>
              <a:rPr lang="el-GR" dirty="0">
                <a:solidFill>
                  <a:prstClr val="white"/>
                </a:solidFill>
                <a:latin typeface="Calibri"/>
              </a:rPr>
              <a:t>14. Κάτω μυέλινο ιστίο</a:t>
            </a:r>
          </a:p>
          <a:p>
            <a:pPr marL="342900" indent="-342900"/>
            <a:r>
              <a:rPr lang="en-US" dirty="0">
                <a:solidFill>
                  <a:prstClr val="white"/>
                </a:solidFill>
                <a:latin typeface="Calibri"/>
              </a:rPr>
              <a:t>       </a:t>
            </a:r>
            <a:r>
              <a:rPr lang="el-GR" dirty="0">
                <a:solidFill>
                  <a:prstClr val="white"/>
                </a:solidFill>
                <a:latin typeface="Calibri"/>
              </a:rPr>
              <a:t>(τρήμα </a:t>
            </a:r>
            <a:r>
              <a:rPr lang="en-US" dirty="0" err="1">
                <a:solidFill>
                  <a:prstClr val="white"/>
                </a:solidFill>
                <a:latin typeface="Calibri"/>
              </a:rPr>
              <a:t>Magendie</a:t>
            </a:r>
            <a:r>
              <a:rPr lang="en-US" dirty="0">
                <a:solidFill>
                  <a:prstClr val="white"/>
                </a:solidFill>
                <a:latin typeface="Calibri"/>
              </a:rPr>
              <a:t>)</a:t>
            </a:r>
            <a:endParaRPr lang="el-GR" dirty="0">
              <a:solidFill>
                <a:prstClr val="white"/>
              </a:solidFill>
              <a:latin typeface="Calibri"/>
            </a:endParaRPr>
          </a:p>
        </p:txBody>
      </p:sp>
      <p:sp>
        <p:nvSpPr>
          <p:cNvPr id="6" name="5 - TextBox"/>
          <p:cNvSpPr txBox="1"/>
          <p:nvPr/>
        </p:nvSpPr>
        <p:spPr>
          <a:xfrm>
            <a:off x="1952596" y="5572140"/>
            <a:ext cx="2646750" cy="369332"/>
          </a:xfrm>
          <a:prstGeom prst="rect">
            <a:avLst/>
          </a:prstGeom>
          <a:noFill/>
        </p:spPr>
        <p:txBody>
          <a:bodyPr wrap="none" rtlCol="0">
            <a:spAutoFit/>
          </a:bodyPr>
          <a:lstStyle/>
          <a:p>
            <a:r>
              <a:rPr lang="el-GR" dirty="0">
                <a:solidFill>
                  <a:prstClr val="black"/>
                </a:solidFill>
                <a:latin typeface="Calibri"/>
              </a:rPr>
              <a:t>Οροφή 4</a:t>
            </a:r>
            <a:r>
              <a:rPr lang="el-GR" baseline="30000" dirty="0">
                <a:solidFill>
                  <a:prstClr val="black"/>
                </a:solidFill>
                <a:latin typeface="Calibri"/>
              </a:rPr>
              <a:t>ης</a:t>
            </a:r>
            <a:r>
              <a:rPr lang="el-GR" dirty="0">
                <a:solidFill>
                  <a:prstClr val="black"/>
                </a:solidFill>
                <a:latin typeface="Calibri"/>
              </a:rPr>
              <a:t> κοιλίας δίκην Λ</a:t>
            </a:r>
          </a:p>
        </p:txBody>
      </p:sp>
      <p:sp>
        <p:nvSpPr>
          <p:cNvPr id="7" name="6 - TextBox"/>
          <p:cNvSpPr txBox="1"/>
          <p:nvPr/>
        </p:nvSpPr>
        <p:spPr>
          <a:xfrm>
            <a:off x="2095473" y="3929066"/>
            <a:ext cx="7041479" cy="923330"/>
          </a:xfrm>
          <a:prstGeom prst="rect">
            <a:avLst/>
          </a:prstGeom>
          <a:noFill/>
        </p:spPr>
        <p:txBody>
          <a:bodyPr wrap="none" rtlCol="0">
            <a:spAutoFit/>
          </a:bodyPr>
          <a:lstStyle/>
          <a:p>
            <a:r>
              <a:rPr lang="el-GR" b="1" dirty="0">
                <a:solidFill>
                  <a:prstClr val="black"/>
                </a:solidFill>
                <a:latin typeface="Calibri"/>
              </a:rPr>
              <a:t>Καλύπτρα</a:t>
            </a:r>
            <a:r>
              <a:rPr lang="el-GR" dirty="0">
                <a:solidFill>
                  <a:prstClr val="black"/>
                </a:solidFill>
                <a:latin typeface="Calibri"/>
              </a:rPr>
              <a:t>: κοινό τμήμα στελέχους. Περιέχει </a:t>
            </a:r>
            <a:r>
              <a:rPr lang="el-GR" u="sng" dirty="0">
                <a:solidFill>
                  <a:prstClr val="black"/>
                </a:solidFill>
                <a:latin typeface="Calibri"/>
              </a:rPr>
              <a:t>πυρήνες</a:t>
            </a:r>
            <a:r>
              <a:rPr lang="el-GR" dirty="0">
                <a:solidFill>
                  <a:prstClr val="black"/>
                </a:solidFill>
                <a:latin typeface="Calibri"/>
              </a:rPr>
              <a:t> και </a:t>
            </a:r>
            <a:r>
              <a:rPr lang="el-GR" u="sng" dirty="0">
                <a:solidFill>
                  <a:prstClr val="black"/>
                </a:solidFill>
                <a:latin typeface="Calibri"/>
              </a:rPr>
              <a:t>μακρές οδούς</a:t>
            </a:r>
            <a:r>
              <a:rPr lang="el-GR" dirty="0">
                <a:solidFill>
                  <a:prstClr val="black"/>
                </a:solidFill>
                <a:latin typeface="Calibri"/>
              </a:rPr>
              <a:t>. </a:t>
            </a:r>
          </a:p>
          <a:p>
            <a:r>
              <a:rPr lang="el-GR" dirty="0">
                <a:solidFill>
                  <a:prstClr val="black"/>
                </a:solidFill>
                <a:latin typeface="Calibri"/>
              </a:rPr>
              <a:t>Και στις 3 μοίρες. Πίσω καλύπτεται από </a:t>
            </a:r>
            <a:r>
              <a:rPr lang="el-GR" b="1" dirty="0">
                <a:solidFill>
                  <a:prstClr val="black"/>
                </a:solidFill>
                <a:latin typeface="Calibri"/>
              </a:rPr>
              <a:t>τετράδυμο</a:t>
            </a:r>
            <a:r>
              <a:rPr lang="el-GR" dirty="0">
                <a:solidFill>
                  <a:prstClr val="black"/>
                </a:solidFill>
                <a:latin typeface="Calibri"/>
              </a:rPr>
              <a:t> και </a:t>
            </a:r>
            <a:r>
              <a:rPr lang="el-GR" b="1" dirty="0">
                <a:solidFill>
                  <a:prstClr val="black"/>
                </a:solidFill>
                <a:latin typeface="Calibri"/>
              </a:rPr>
              <a:t>παρεγκεφαλίδα.</a:t>
            </a:r>
          </a:p>
          <a:p>
            <a:r>
              <a:rPr lang="el-GR" b="1" dirty="0">
                <a:solidFill>
                  <a:prstClr val="black"/>
                </a:solidFill>
                <a:latin typeface="Calibri"/>
              </a:rPr>
              <a:t>Κατιούσες οδοί: </a:t>
            </a:r>
            <a:r>
              <a:rPr lang="el-GR" u="sng" dirty="0">
                <a:solidFill>
                  <a:prstClr val="black"/>
                </a:solidFill>
                <a:latin typeface="Calibri"/>
              </a:rPr>
              <a:t>σκέλη, βολβός παρεγκεφαλίδας, πυραμίδες </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1524000" y="1"/>
            <a:ext cx="2619692" cy="646331"/>
          </a:xfrm>
          <a:prstGeom prst="rect">
            <a:avLst/>
          </a:prstGeom>
          <a:noFill/>
        </p:spPr>
        <p:txBody>
          <a:bodyPr wrap="none" rtlCol="0">
            <a:spAutoFit/>
          </a:bodyPr>
          <a:lstStyle/>
          <a:p>
            <a:r>
              <a:rPr lang="el-GR" dirty="0">
                <a:solidFill>
                  <a:prstClr val="black"/>
                </a:solidFill>
                <a:latin typeface="Calibri"/>
              </a:rPr>
              <a:t>29. Σκέλη</a:t>
            </a:r>
          </a:p>
          <a:p>
            <a:r>
              <a:rPr lang="el-GR" dirty="0">
                <a:solidFill>
                  <a:prstClr val="black"/>
                </a:solidFill>
                <a:latin typeface="Calibri"/>
              </a:rPr>
              <a:t>30. </a:t>
            </a:r>
            <a:r>
              <a:rPr lang="el-GR" dirty="0" err="1">
                <a:solidFill>
                  <a:prstClr val="black"/>
                </a:solidFill>
                <a:latin typeface="Calibri"/>
              </a:rPr>
              <a:t>Μεοσκελιαίος</a:t>
            </a:r>
            <a:r>
              <a:rPr lang="el-GR" dirty="0">
                <a:solidFill>
                  <a:prstClr val="black"/>
                </a:solidFill>
                <a:latin typeface="Calibri"/>
              </a:rPr>
              <a:t> βόθρος</a:t>
            </a:r>
          </a:p>
        </p:txBody>
      </p:sp>
      <p:sp>
        <p:nvSpPr>
          <p:cNvPr id="5" name="4 - TextBox"/>
          <p:cNvSpPr txBox="1"/>
          <p:nvPr/>
        </p:nvSpPr>
        <p:spPr>
          <a:xfrm>
            <a:off x="1738283" y="5357827"/>
            <a:ext cx="2318905" cy="1200329"/>
          </a:xfrm>
          <a:prstGeom prst="rect">
            <a:avLst/>
          </a:prstGeom>
          <a:noFill/>
        </p:spPr>
        <p:txBody>
          <a:bodyPr wrap="none" rtlCol="0">
            <a:spAutoFit/>
          </a:bodyPr>
          <a:lstStyle/>
          <a:p>
            <a:r>
              <a:rPr lang="el-GR" dirty="0">
                <a:solidFill>
                  <a:prstClr val="black"/>
                </a:solidFill>
                <a:latin typeface="Calibri"/>
              </a:rPr>
              <a:t>4. Χιασμός πυραμίδων</a:t>
            </a:r>
          </a:p>
          <a:p>
            <a:r>
              <a:rPr lang="el-GR" dirty="0">
                <a:solidFill>
                  <a:prstClr val="black"/>
                </a:solidFill>
                <a:latin typeface="Calibri"/>
              </a:rPr>
              <a:t>5. </a:t>
            </a:r>
            <a:r>
              <a:rPr lang="el-GR" dirty="0" err="1">
                <a:solidFill>
                  <a:prstClr val="black"/>
                </a:solidFill>
                <a:latin typeface="Calibri"/>
              </a:rPr>
              <a:t>πρ</a:t>
            </a:r>
            <a:r>
              <a:rPr lang="el-GR" dirty="0">
                <a:solidFill>
                  <a:prstClr val="black"/>
                </a:solidFill>
                <a:latin typeface="Calibri"/>
              </a:rPr>
              <a:t>. πλ. Αύλακες</a:t>
            </a:r>
          </a:p>
          <a:p>
            <a:r>
              <a:rPr lang="el-GR" dirty="0">
                <a:solidFill>
                  <a:prstClr val="black"/>
                </a:solidFill>
                <a:latin typeface="Calibri"/>
              </a:rPr>
              <a:t>6. Πυραμίδες</a:t>
            </a:r>
          </a:p>
          <a:p>
            <a:r>
              <a:rPr lang="el-GR" dirty="0">
                <a:solidFill>
                  <a:prstClr val="black"/>
                </a:solidFill>
                <a:latin typeface="Calibri"/>
              </a:rPr>
              <a:t>7. Ελαία </a:t>
            </a:r>
          </a:p>
        </p:txBody>
      </p:sp>
      <p:pic>
        <p:nvPicPr>
          <p:cNvPr id="2050" name="Picture 2"/>
          <p:cNvPicPr>
            <a:picLocks noChangeAspect="1" noChangeArrowheads="1"/>
          </p:cNvPicPr>
          <p:nvPr/>
        </p:nvPicPr>
        <p:blipFill>
          <a:blip r:embed="rId2"/>
          <a:srcRect/>
          <a:stretch>
            <a:fillRect/>
          </a:stretch>
        </p:blipFill>
        <p:spPr bwMode="auto">
          <a:xfrm>
            <a:off x="3738547" y="714357"/>
            <a:ext cx="4791075" cy="5438775"/>
          </a:xfrm>
          <a:prstGeom prst="rect">
            <a:avLst/>
          </a:prstGeom>
          <a:noFill/>
          <a:ln w="9525">
            <a:noFill/>
            <a:miter lim="800000"/>
            <a:headEnd/>
            <a:tailEnd/>
          </a:ln>
          <a:effec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4095737" y="5786454"/>
            <a:ext cx="2080249" cy="923330"/>
          </a:xfrm>
          <a:prstGeom prst="rect">
            <a:avLst/>
          </a:prstGeom>
          <a:noFill/>
          <a:ln>
            <a:solidFill>
              <a:schemeClr val="accent1"/>
            </a:solidFill>
          </a:ln>
        </p:spPr>
        <p:txBody>
          <a:bodyPr wrap="none" rtlCol="0">
            <a:spAutoFit/>
          </a:bodyPr>
          <a:lstStyle/>
          <a:p>
            <a:r>
              <a:rPr lang="el-GR" dirty="0">
                <a:solidFill>
                  <a:srgbClr val="1F497D"/>
                </a:solidFill>
                <a:latin typeface="Calibri"/>
              </a:rPr>
              <a:t>17.οπ. μέση αύλακα</a:t>
            </a:r>
          </a:p>
          <a:p>
            <a:r>
              <a:rPr lang="el-GR" dirty="0">
                <a:solidFill>
                  <a:srgbClr val="1F497D"/>
                </a:solidFill>
                <a:latin typeface="Calibri"/>
              </a:rPr>
              <a:t>18. οπ. πλ. αύλακα</a:t>
            </a:r>
          </a:p>
          <a:p>
            <a:r>
              <a:rPr lang="el-GR" dirty="0">
                <a:solidFill>
                  <a:srgbClr val="1F497D"/>
                </a:solidFill>
                <a:latin typeface="Calibri"/>
              </a:rPr>
              <a:t>21. μέση αύλακα</a:t>
            </a:r>
          </a:p>
        </p:txBody>
      </p:sp>
      <p:sp>
        <p:nvSpPr>
          <p:cNvPr id="4" name="3 - TextBox"/>
          <p:cNvSpPr txBox="1"/>
          <p:nvPr/>
        </p:nvSpPr>
        <p:spPr>
          <a:xfrm>
            <a:off x="1666845" y="6000769"/>
            <a:ext cx="2205091" cy="646331"/>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l-GR" dirty="0">
                <a:solidFill>
                  <a:prstClr val="white"/>
                </a:solidFill>
                <a:latin typeface="Calibri"/>
              </a:rPr>
              <a:t>15. Σφηνοειδές φύμα</a:t>
            </a:r>
          </a:p>
          <a:p>
            <a:r>
              <a:rPr lang="el-GR" dirty="0">
                <a:solidFill>
                  <a:prstClr val="white"/>
                </a:solidFill>
                <a:latin typeface="Calibri"/>
              </a:rPr>
              <a:t>16. Ισχνό φύμα</a:t>
            </a:r>
          </a:p>
        </p:txBody>
      </p:sp>
      <p:sp>
        <p:nvSpPr>
          <p:cNvPr id="5" name="4 - TextBox"/>
          <p:cNvSpPr txBox="1"/>
          <p:nvPr/>
        </p:nvSpPr>
        <p:spPr>
          <a:xfrm>
            <a:off x="7096133" y="1928802"/>
            <a:ext cx="3319691" cy="1754326"/>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r>
              <a:rPr lang="el-GR" dirty="0">
                <a:solidFill>
                  <a:prstClr val="white"/>
                </a:solidFill>
                <a:latin typeface="Calibri"/>
              </a:rPr>
              <a:t>22. </a:t>
            </a:r>
            <a:r>
              <a:rPr lang="el-GR" dirty="0" err="1">
                <a:solidFill>
                  <a:prstClr val="white"/>
                </a:solidFill>
                <a:latin typeface="Calibri"/>
              </a:rPr>
              <a:t>Περιμήκης</a:t>
            </a:r>
            <a:r>
              <a:rPr lang="el-GR" dirty="0">
                <a:solidFill>
                  <a:prstClr val="white"/>
                </a:solidFill>
                <a:latin typeface="Calibri"/>
              </a:rPr>
              <a:t> εξοχή</a:t>
            </a:r>
          </a:p>
          <a:p>
            <a:r>
              <a:rPr lang="el-GR" dirty="0">
                <a:solidFill>
                  <a:prstClr val="white"/>
                </a:solidFill>
                <a:latin typeface="Calibri"/>
              </a:rPr>
              <a:t>23. Προσωπικό</a:t>
            </a:r>
            <a:r>
              <a:rPr lang="en-US" dirty="0">
                <a:solidFill>
                  <a:prstClr val="white"/>
                </a:solidFill>
                <a:latin typeface="Calibri"/>
              </a:rPr>
              <a:t> </a:t>
            </a:r>
            <a:r>
              <a:rPr lang="el-GR" dirty="0" err="1">
                <a:solidFill>
                  <a:prstClr val="white"/>
                </a:solidFill>
                <a:latin typeface="Calibri"/>
              </a:rPr>
              <a:t>λοφίδιο</a:t>
            </a:r>
            <a:endParaRPr lang="el-GR" dirty="0">
              <a:solidFill>
                <a:prstClr val="white"/>
              </a:solidFill>
              <a:latin typeface="Calibri"/>
            </a:endParaRPr>
          </a:p>
          <a:p>
            <a:r>
              <a:rPr lang="el-GR" dirty="0">
                <a:solidFill>
                  <a:prstClr val="white"/>
                </a:solidFill>
                <a:latin typeface="Calibri"/>
              </a:rPr>
              <a:t>24. Τρίγωνο υπογλώσσιου</a:t>
            </a:r>
          </a:p>
          <a:p>
            <a:r>
              <a:rPr lang="el-GR" dirty="0">
                <a:solidFill>
                  <a:prstClr val="white"/>
                </a:solidFill>
                <a:latin typeface="Calibri"/>
              </a:rPr>
              <a:t>25. Τρίγωνο  </a:t>
            </a:r>
            <a:r>
              <a:rPr lang="el-GR" dirty="0" err="1">
                <a:solidFill>
                  <a:prstClr val="white"/>
                </a:solidFill>
                <a:latin typeface="Calibri"/>
              </a:rPr>
              <a:t>πνευμονογαστρικού</a:t>
            </a:r>
            <a:endParaRPr lang="el-GR" dirty="0">
              <a:solidFill>
                <a:prstClr val="white"/>
              </a:solidFill>
              <a:latin typeface="Calibri"/>
            </a:endParaRPr>
          </a:p>
          <a:p>
            <a:r>
              <a:rPr lang="el-GR" dirty="0">
                <a:solidFill>
                  <a:prstClr val="white"/>
                </a:solidFill>
                <a:latin typeface="Calibri"/>
              </a:rPr>
              <a:t>26. </a:t>
            </a:r>
            <a:r>
              <a:rPr lang="el-GR" dirty="0" err="1">
                <a:solidFill>
                  <a:prstClr val="white"/>
                </a:solidFill>
                <a:latin typeface="Calibri"/>
              </a:rPr>
              <a:t>Αιθουσαία</a:t>
            </a:r>
            <a:r>
              <a:rPr lang="el-GR" dirty="0">
                <a:solidFill>
                  <a:prstClr val="white"/>
                </a:solidFill>
                <a:latin typeface="Calibri"/>
              </a:rPr>
              <a:t> άλως</a:t>
            </a:r>
          </a:p>
          <a:p>
            <a:endParaRPr lang="el-GR" dirty="0">
              <a:solidFill>
                <a:prstClr val="white"/>
              </a:solidFill>
              <a:latin typeface="Calibri"/>
            </a:endParaRPr>
          </a:p>
        </p:txBody>
      </p:sp>
      <p:sp>
        <p:nvSpPr>
          <p:cNvPr id="6" name="5 - TextBox"/>
          <p:cNvSpPr txBox="1"/>
          <p:nvPr/>
        </p:nvSpPr>
        <p:spPr>
          <a:xfrm>
            <a:off x="6953257" y="214290"/>
            <a:ext cx="3288721" cy="923330"/>
          </a:xfrm>
          <a:prstGeom prst="rect">
            <a:avLst/>
          </a:prstGeom>
          <a:noFill/>
        </p:spPr>
        <p:txBody>
          <a:bodyPr wrap="none" rtlCol="0">
            <a:spAutoFit/>
          </a:bodyPr>
          <a:lstStyle/>
          <a:p>
            <a:r>
              <a:rPr lang="el-GR" dirty="0">
                <a:solidFill>
                  <a:prstClr val="black"/>
                </a:solidFill>
                <a:latin typeface="Calibri"/>
              </a:rPr>
              <a:t>27. Ακουστικές –μυέλινες χορδές</a:t>
            </a:r>
          </a:p>
          <a:p>
            <a:r>
              <a:rPr lang="el-GR" dirty="0">
                <a:solidFill>
                  <a:prstClr val="black"/>
                </a:solidFill>
                <a:latin typeface="Calibri"/>
              </a:rPr>
              <a:t>28. </a:t>
            </a:r>
            <a:r>
              <a:rPr lang="el-GR" dirty="0" err="1">
                <a:solidFill>
                  <a:prstClr val="black"/>
                </a:solidFill>
                <a:latin typeface="Calibri"/>
              </a:rPr>
              <a:t>Υπομέλας</a:t>
            </a:r>
            <a:r>
              <a:rPr lang="el-GR" dirty="0">
                <a:solidFill>
                  <a:prstClr val="black"/>
                </a:solidFill>
                <a:latin typeface="Calibri"/>
              </a:rPr>
              <a:t> τόπος</a:t>
            </a:r>
          </a:p>
          <a:p>
            <a:r>
              <a:rPr lang="el-GR" dirty="0">
                <a:solidFill>
                  <a:prstClr val="black"/>
                </a:solidFill>
                <a:latin typeface="Calibri"/>
              </a:rPr>
              <a:t>31. Τετράδυμο </a:t>
            </a:r>
          </a:p>
        </p:txBody>
      </p:sp>
      <p:sp>
        <p:nvSpPr>
          <p:cNvPr id="7" name="6 - TextBox"/>
          <p:cNvSpPr txBox="1"/>
          <p:nvPr/>
        </p:nvSpPr>
        <p:spPr>
          <a:xfrm>
            <a:off x="7239009" y="1071546"/>
            <a:ext cx="976549" cy="92333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l-GR" dirty="0">
                <a:solidFill>
                  <a:prstClr val="black"/>
                </a:solidFill>
                <a:latin typeface="Calibri"/>
              </a:rPr>
              <a:t>9. ΚΠΣ</a:t>
            </a:r>
          </a:p>
          <a:p>
            <a:r>
              <a:rPr lang="el-GR" dirty="0">
                <a:solidFill>
                  <a:prstClr val="black"/>
                </a:solidFill>
                <a:latin typeface="Calibri"/>
              </a:rPr>
              <a:t>10. ΜΠΣ</a:t>
            </a:r>
          </a:p>
          <a:p>
            <a:r>
              <a:rPr lang="el-GR" dirty="0">
                <a:solidFill>
                  <a:prstClr val="black"/>
                </a:solidFill>
                <a:latin typeface="Calibri"/>
              </a:rPr>
              <a:t>11. ΑΠΣ</a:t>
            </a:r>
          </a:p>
        </p:txBody>
      </p:sp>
      <p:pic>
        <p:nvPicPr>
          <p:cNvPr id="3075" name="Picture 3"/>
          <p:cNvPicPr>
            <a:picLocks noChangeAspect="1" noChangeArrowheads="1"/>
          </p:cNvPicPr>
          <p:nvPr/>
        </p:nvPicPr>
        <p:blipFill>
          <a:blip r:embed="rId2"/>
          <a:srcRect/>
          <a:stretch>
            <a:fillRect/>
          </a:stretch>
        </p:blipFill>
        <p:spPr bwMode="auto">
          <a:xfrm>
            <a:off x="1023902" y="1"/>
            <a:ext cx="5029200" cy="5781675"/>
          </a:xfrm>
          <a:prstGeom prst="rect">
            <a:avLst/>
          </a:prstGeom>
          <a:noFill/>
          <a:ln w="9525">
            <a:noFill/>
            <a:miter lim="800000"/>
            <a:headEnd/>
            <a:tailEnd/>
          </a:ln>
          <a:effectLst/>
        </p:spPr>
      </p:pic>
      <p:sp>
        <p:nvSpPr>
          <p:cNvPr id="11" name="10 - TextBox"/>
          <p:cNvSpPr txBox="1"/>
          <p:nvPr/>
        </p:nvSpPr>
        <p:spPr>
          <a:xfrm>
            <a:off x="8382017" y="1000109"/>
            <a:ext cx="2115451" cy="646331"/>
          </a:xfrm>
          <a:prstGeom prst="rect">
            <a:avLst/>
          </a:prstGeom>
          <a:noFill/>
        </p:spPr>
        <p:txBody>
          <a:bodyPr wrap="none" rtlCol="0">
            <a:spAutoFit/>
          </a:bodyPr>
          <a:lstStyle/>
          <a:p>
            <a:r>
              <a:rPr lang="el-GR" dirty="0">
                <a:solidFill>
                  <a:prstClr val="black"/>
                </a:solidFill>
                <a:latin typeface="Calibri"/>
              </a:rPr>
              <a:t>19. Πλάγιο κόλπωμα</a:t>
            </a:r>
          </a:p>
          <a:p>
            <a:r>
              <a:rPr lang="el-GR" dirty="0">
                <a:solidFill>
                  <a:prstClr val="black"/>
                </a:solidFill>
                <a:latin typeface="Calibri"/>
              </a:rPr>
              <a:t>20. Τρήμα </a:t>
            </a:r>
            <a:r>
              <a:rPr lang="en-US" dirty="0" err="1">
                <a:solidFill>
                  <a:prstClr val="black"/>
                </a:solidFill>
                <a:latin typeface="Calibri"/>
              </a:rPr>
              <a:t>Lushcka</a:t>
            </a:r>
            <a:endParaRPr lang="el-GR" dirty="0">
              <a:solidFill>
                <a:prstClr val="black"/>
              </a:solidFill>
              <a:latin typeface="Calibri"/>
            </a:endParaRPr>
          </a:p>
        </p:txBody>
      </p:sp>
      <p:sp>
        <p:nvSpPr>
          <p:cNvPr id="13" name="12 - TextBox"/>
          <p:cNvSpPr txBox="1"/>
          <p:nvPr/>
        </p:nvSpPr>
        <p:spPr>
          <a:xfrm>
            <a:off x="5738811" y="4429132"/>
            <a:ext cx="4312143" cy="369332"/>
          </a:xfrm>
          <a:prstGeom prst="rect">
            <a:avLst/>
          </a:prstGeom>
          <a:noFill/>
        </p:spPr>
        <p:txBody>
          <a:bodyPr wrap="none" rtlCol="0">
            <a:spAutoFit/>
          </a:bodyPr>
          <a:lstStyle/>
          <a:p>
            <a:r>
              <a:rPr lang="el-GR" dirty="0">
                <a:solidFill>
                  <a:prstClr val="black"/>
                </a:solidFill>
                <a:latin typeface="Calibri"/>
              </a:rPr>
              <a:t>Ρομβοειδής βόθρος-ρομβοειδής εγκέφαλος</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srcRect/>
          <a:stretch>
            <a:fillRect/>
          </a:stretch>
        </p:blipFill>
        <p:spPr bwMode="auto">
          <a:xfrm>
            <a:off x="1738282" y="357166"/>
            <a:ext cx="4191000" cy="6000750"/>
          </a:xfrm>
          <a:prstGeom prst="rect">
            <a:avLst/>
          </a:prstGeom>
          <a:noFill/>
          <a:ln w="9525">
            <a:noFill/>
            <a:miter lim="800000"/>
            <a:headEnd/>
            <a:tailEnd/>
          </a:ln>
          <a:effectLst/>
        </p:spPr>
      </p:pic>
      <p:sp>
        <p:nvSpPr>
          <p:cNvPr id="6" name="5 - TextBox"/>
          <p:cNvSpPr txBox="1"/>
          <p:nvPr/>
        </p:nvSpPr>
        <p:spPr>
          <a:xfrm>
            <a:off x="6238877" y="2571744"/>
            <a:ext cx="976549" cy="92333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l-GR" dirty="0">
                <a:solidFill>
                  <a:prstClr val="black"/>
                </a:solidFill>
                <a:latin typeface="Calibri"/>
              </a:rPr>
              <a:t>9. ΚΠΣ</a:t>
            </a:r>
          </a:p>
          <a:p>
            <a:r>
              <a:rPr lang="el-GR" dirty="0">
                <a:solidFill>
                  <a:prstClr val="black"/>
                </a:solidFill>
                <a:latin typeface="Calibri"/>
              </a:rPr>
              <a:t>10. ΜΠΣ</a:t>
            </a:r>
          </a:p>
          <a:p>
            <a:r>
              <a:rPr lang="el-GR" dirty="0">
                <a:solidFill>
                  <a:prstClr val="black"/>
                </a:solidFill>
                <a:latin typeface="Calibri"/>
              </a:rPr>
              <a:t>11. ΑΠΣ</a:t>
            </a:r>
          </a:p>
        </p:txBody>
      </p:sp>
      <p:sp>
        <p:nvSpPr>
          <p:cNvPr id="7" name="6 - TextBox"/>
          <p:cNvSpPr txBox="1"/>
          <p:nvPr/>
        </p:nvSpPr>
        <p:spPr>
          <a:xfrm>
            <a:off x="6024562" y="559339"/>
            <a:ext cx="2264210" cy="646331"/>
          </a:xfrm>
          <a:prstGeom prst="rect">
            <a:avLst/>
          </a:prstGeom>
          <a:noFill/>
        </p:spPr>
        <p:txBody>
          <a:bodyPr wrap="none" rtlCol="0">
            <a:spAutoFit/>
          </a:bodyPr>
          <a:lstStyle/>
          <a:p>
            <a:r>
              <a:rPr lang="el-GR" dirty="0">
                <a:solidFill>
                  <a:prstClr val="black"/>
                </a:solidFill>
                <a:latin typeface="Calibri"/>
              </a:rPr>
              <a:t>29. Σκέλος εγκεφάλου</a:t>
            </a:r>
          </a:p>
          <a:p>
            <a:r>
              <a:rPr lang="el-GR" dirty="0">
                <a:solidFill>
                  <a:prstClr val="black"/>
                </a:solidFill>
                <a:latin typeface="Calibri"/>
              </a:rPr>
              <a:t>31. Τετράδυμο </a:t>
            </a:r>
          </a:p>
        </p:txBody>
      </p:sp>
      <p:sp>
        <p:nvSpPr>
          <p:cNvPr id="8" name="7 - Ορθογώνιο"/>
          <p:cNvSpPr/>
          <p:nvPr/>
        </p:nvSpPr>
        <p:spPr>
          <a:xfrm>
            <a:off x="5738810" y="4857761"/>
            <a:ext cx="2286016" cy="646331"/>
          </a:xfrm>
          <a:prstGeom prst="rect">
            <a:avLst/>
          </a:prstGeom>
        </p:spPr>
        <p:txBody>
          <a:bodyPr wrap="square">
            <a:spAutoFit/>
          </a:bodyPr>
          <a:lstStyle/>
          <a:p>
            <a:r>
              <a:rPr lang="el-GR" dirty="0">
                <a:solidFill>
                  <a:prstClr val="black"/>
                </a:solidFill>
                <a:latin typeface="Calibri"/>
              </a:rPr>
              <a:t>5. </a:t>
            </a:r>
            <a:r>
              <a:rPr lang="el-GR" dirty="0" err="1">
                <a:solidFill>
                  <a:prstClr val="black"/>
                </a:solidFill>
                <a:latin typeface="Calibri"/>
              </a:rPr>
              <a:t>πρ</a:t>
            </a:r>
            <a:r>
              <a:rPr lang="el-GR" dirty="0">
                <a:solidFill>
                  <a:prstClr val="black"/>
                </a:solidFill>
                <a:latin typeface="Calibri"/>
              </a:rPr>
              <a:t>. πλ. αύλακα</a:t>
            </a:r>
          </a:p>
          <a:p>
            <a:r>
              <a:rPr lang="el-GR" dirty="0">
                <a:solidFill>
                  <a:prstClr val="black"/>
                </a:solidFill>
                <a:latin typeface="Calibri"/>
              </a:rPr>
              <a:t>7. Ελαία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1524001" y="428604"/>
            <a:ext cx="5188893" cy="5715040"/>
          </a:xfrm>
          <a:prstGeom prst="rect">
            <a:avLst/>
          </a:prstGeom>
          <a:noFill/>
          <a:ln w="9525">
            <a:noFill/>
            <a:miter lim="800000"/>
            <a:headEnd/>
            <a:tailEnd/>
          </a:ln>
          <a:effectLst/>
        </p:spPr>
      </p:pic>
      <p:sp>
        <p:nvSpPr>
          <p:cNvPr id="3" name="2 - TextBox"/>
          <p:cNvSpPr txBox="1"/>
          <p:nvPr/>
        </p:nvSpPr>
        <p:spPr>
          <a:xfrm>
            <a:off x="5881686" y="357167"/>
            <a:ext cx="4944174" cy="646331"/>
          </a:xfrm>
          <a:prstGeom prst="rect">
            <a:avLst/>
          </a:prstGeom>
          <a:noFill/>
          <a:ln>
            <a:solidFill>
              <a:schemeClr val="accent1"/>
            </a:solidFill>
          </a:ln>
        </p:spPr>
        <p:txBody>
          <a:bodyPr wrap="none" rtlCol="0">
            <a:spAutoFit/>
          </a:bodyPr>
          <a:lstStyle/>
          <a:p>
            <a:r>
              <a:rPr lang="el-GR" dirty="0">
                <a:solidFill>
                  <a:srgbClr val="00B050"/>
                </a:solidFill>
                <a:latin typeface="Calibri"/>
              </a:rPr>
              <a:t>Ι. Οσφρητικό νεύρο</a:t>
            </a:r>
          </a:p>
          <a:p>
            <a:r>
              <a:rPr lang="el-GR" dirty="0">
                <a:solidFill>
                  <a:srgbClr val="00B050"/>
                </a:solidFill>
                <a:latin typeface="Calibri"/>
              </a:rPr>
              <a:t>ΙΙ. Οπτικό νεύρο (παράγωγό διάμεσου εγκεφάλου)</a:t>
            </a:r>
          </a:p>
        </p:txBody>
      </p:sp>
      <p:sp>
        <p:nvSpPr>
          <p:cNvPr id="4" name="3 - TextBox"/>
          <p:cNvSpPr txBox="1"/>
          <p:nvPr/>
        </p:nvSpPr>
        <p:spPr>
          <a:xfrm>
            <a:off x="6167438" y="1071546"/>
            <a:ext cx="4884094" cy="1477328"/>
          </a:xfrm>
          <a:prstGeom prst="rect">
            <a:avLst/>
          </a:prstGeom>
          <a:noFill/>
          <a:ln>
            <a:solidFill>
              <a:srgbClr val="FF0000"/>
            </a:solidFill>
          </a:ln>
        </p:spPr>
        <p:txBody>
          <a:bodyPr wrap="none" rtlCol="0">
            <a:spAutoFit/>
          </a:bodyPr>
          <a:lstStyle/>
          <a:p>
            <a:r>
              <a:rPr lang="el-GR" dirty="0" err="1">
                <a:solidFill>
                  <a:srgbClr val="FF0000"/>
                </a:solidFill>
                <a:latin typeface="Calibri"/>
              </a:rPr>
              <a:t>Οφθαλμοκινητικά</a:t>
            </a:r>
            <a:endParaRPr lang="el-GR" dirty="0">
              <a:solidFill>
                <a:srgbClr val="FF0000"/>
              </a:solidFill>
              <a:latin typeface="Calibri"/>
            </a:endParaRPr>
          </a:p>
          <a:p>
            <a:r>
              <a:rPr lang="el-GR" dirty="0">
                <a:solidFill>
                  <a:srgbClr val="FF0000"/>
                </a:solidFill>
                <a:latin typeface="Calibri"/>
              </a:rPr>
              <a:t>ΙΙΙ. Κοινό κινητικό, έδαφος </a:t>
            </a:r>
            <a:r>
              <a:rPr lang="el-GR" dirty="0" err="1">
                <a:solidFill>
                  <a:srgbClr val="FF0000"/>
                </a:solidFill>
                <a:latin typeface="Calibri"/>
              </a:rPr>
              <a:t>μεσοσκελιαίου</a:t>
            </a:r>
            <a:r>
              <a:rPr lang="el-GR" dirty="0">
                <a:solidFill>
                  <a:srgbClr val="FF0000"/>
                </a:solidFill>
                <a:latin typeface="Calibri"/>
              </a:rPr>
              <a:t> βόθρου</a:t>
            </a:r>
          </a:p>
          <a:p>
            <a:r>
              <a:rPr lang="el-GR" dirty="0">
                <a:solidFill>
                  <a:srgbClr val="FF0000"/>
                </a:solidFill>
                <a:latin typeface="Calibri"/>
              </a:rPr>
              <a:t> Ι</a:t>
            </a:r>
            <a:r>
              <a:rPr lang="en-US" dirty="0">
                <a:solidFill>
                  <a:srgbClr val="FF0000"/>
                </a:solidFill>
                <a:latin typeface="Calibri"/>
              </a:rPr>
              <a:t>V</a:t>
            </a:r>
            <a:r>
              <a:rPr lang="el-GR" dirty="0">
                <a:solidFill>
                  <a:srgbClr val="FF0000"/>
                </a:solidFill>
                <a:latin typeface="Calibri"/>
              </a:rPr>
              <a:t>. </a:t>
            </a:r>
            <a:r>
              <a:rPr lang="el-GR" dirty="0" err="1">
                <a:solidFill>
                  <a:srgbClr val="FF0000"/>
                </a:solidFill>
                <a:latin typeface="Calibri"/>
              </a:rPr>
              <a:t>Τροχιλιακό</a:t>
            </a:r>
            <a:r>
              <a:rPr lang="el-GR" dirty="0">
                <a:solidFill>
                  <a:srgbClr val="FF0000"/>
                </a:solidFill>
                <a:latin typeface="Calibri"/>
              </a:rPr>
              <a:t>, από ραχιαία επιφάνεια </a:t>
            </a:r>
          </a:p>
          <a:p>
            <a:r>
              <a:rPr lang="el-GR" dirty="0">
                <a:solidFill>
                  <a:srgbClr val="FF0000"/>
                </a:solidFill>
                <a:latin typeface="Calibri"/>
              </a:rPr>
              <a:t>      περικάμπτει σκέλη</a:t>
            </a:r>
          </a:p>
          <a:p>
            <a:r>
              <a:rPr lang="el-GR" dirty="0">
                <a:solidFill>
                  <a:srgbClr val="FF0000"/>
                </a:solidFill>
                <a:latin typeface="Calibri"/>
              </a:rPr>
              <a:t>     </a:t>
            </a:r>
            <a:r>
              <a:rPr lang="en-US" dirty="0">
                <a:solidFill>
                  <a:srgbClr val="FF0000"/>
                </a:solidFill>
                <a:latin typeface="Calibri"/>
              </a:rPr>
              <a:t> VI</a:t>
            </a:r>
            <a:r>
              <a:rPr lang="el-GR" dirty="0">
                <a:solidFill>
                  <a:srgbClr val="FF0000"/>
                </a:solidFill>
                <a:latin typeface="Calibri"/>
              </a:rPr>
              <a:t>: Απαγωγό, οπ. </a:t>
            </a:r>
            <a:r>
              <a:rPr lang="el-GR" dirty="0" err="1">
                <a:solidFill>
                  <a:srgbClr val="FF0000"/>
                </a:solidFill>
                <a:latin typeface="Calibri"/>
              </a:rPr>
              <a:t>Γεφυρική</a:t>
            </a:r>
            <a:r>
              <a:rPr lang="el-GR" dirty="0">
                <a:solidFill>
                  <a:srgbClr val="FF0000"/>
                </a:solidFill>
                <a:latin typeface="Calibri"/>
              </a:rPr>
              <a:t> αύλακα</a:t>
            </a:r>
          </a:p>
        </p:txBody>
      </p:sp>
      <p:sp>
        <p:nvSpPr>
          <p:cNvPr id="5" name="4 - TextBox"/>
          <p:cNvSpPr txBox="1"/>
          <p:nvPr/>
        </p:nvSpPr>
        <p:spPr>
          <a:xfrm>
            <a:off x="6524629" y="2643183"/>
            <a:ext cx="4376463"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dirty="0">
                <a:solidFill>
                  <a:prstClr val="black"/>
                </a:solidFill>
                <a:latin typeface="Calibri"/>
              </a:rPr>
              <a:t>Νεύρα </a:t>
            </a:r>
            <a:r>
              <a:rPr lang="el-GR" dirty="0" err="1">
                <a:solidFill>
                  <a:prstClr val="black"/>
                </a:solidFill>
                <a:latin typeface="Calibri"/>
              </a:rPr>
              <a:t>βραγχιακού</a:t>
            </a:r>
            <a:r>
              <a:rPr lang="el-GR" dirty="0">
                <a:solidFill>
                  <a:prstClr val="black"/>
                </a:solidFill>
                <a:latin typeface="Calibri"/>
              </a:rPr>
              <a:t> τόξου</a:t>
            </a:r>
            <a:r>
              <a:rPr lang="en-US" dirty="0">
                <a:solidFill>
                  <a:prstClr val="black"/>
                </a:solidFill>
                <a:latin typeface="Calibri"/>
              </a:rPr>
              <a:t> V, VII, IX, X, XI)</a:t>
            </a:r>
            <a:endParaRPr lang="el-GR" dirty="0">
              <a:solidFill>
                <a:prstClr val="black"/>
              </a:solidFill>
              <a:latin typeface="Calibri"/>
            </a:endParaRPr>
          </a:p>
          <a:p>
            <a:r>
              <a:rPr lang="el-GR" dirty="0">
                <a:solidFill>
                  <a:prstClr val="black"/>
                </a:solidFill>
                <a:latin typeface="Calibri"/>
              </a:rPr>
              <a:t>(αρχικά </a:t>
            </a:r>
            <a:r>
              <a:rPr lang="el-GR" dirty="0" err="1">
                <a:solidFill>
                  <a:prstClr val="black"/>
                </a:solidFill>
                <a:latin typeface="Calibri"/>
              </a:rPr>
              <a:t>σπλαγχνοκινητικά</a:t>
            </a:r>
            <a:r>
              <a:rPr lang="el-GR" dirty="0">
                <a:solidFill>
                  <a:prstClr val="black"/>
                </a:solidFill>
                <a:latin typeface="Calibri"/>
              </a:rPr>
              <a:t>, </a:t>
            </a:r>
          </a:p>
          <a:p>
            <a:r>
              <a:rPr lang="el-GR" dirty="0">
                <a:solidFill>
                  <a:prstClr val="black"/>
                </a:solidFill>
                <a:latin typeface="Calibri"/>
              </a:rPr>
              <a:t>έγιναν γραμμωτοί μυς, </a:t>
            </a:r>
          </a:p>
          <a:p>
            <a:r>
              <a:rPr lang="el-GR" dirty="0">
                <a:solidFill>
                  <a:prstClr val="black"/>
                </a:solidFill>
                <a:latin typeface="Calibri"/>
              </a:rPr>
              <a:t>εξαρτώνται από συγκινησιακές αντιδράσεις</a:t>
            </a:r>
          </a:p>
        </p:txBody>
      </p:sp>
      <p:sp>
        <p:nvSpPr>
          <p:cNvPr id="6" name="5 - TextBox"/>
          <p:cNvSpPr txBox="1"/>
          <p:nvPr/>
        </p:nvSpPr>
        <p:spPr>
          <a:xfrm>
            <a:off x="6596067" y="4429133"/>
            <a:ext cx="3750963" cy="646331"/>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solidFill>
                  <a:prstClr val="black"/>
                </a:solidFill>
                <a:latin typeface="Calibri"/>
              </a:rPr>
              <a:t>VIII</a:t>
            </a:r>
            <a:r>
              <a:rPr lang="el-GR" dirty="0">
                <a:solidFill>
                  <a:prstClr val="black"/>
                </a:solidFill>
                <a:latin typeface="Calibri"/>
              </a:rPr>
              <a:t>: </a:t>
            </a:r>
            <a:r>
              <a:rPr lang="el-GR" dirty="0" err="1">
                <a:solidFill>
                  <a:prstClr val="black"/>
                </a:solidFill>
                <a:latin typeface="Calibri"/>
              </a:rPr>
              <a:t>στατικοακουστικό</a:t>
            </a:r>
            <a:r>
              <a:rPr lang="el-GR" dirty="0">
                <a:solidFill>
                  <a:prstClr val="black"/>
                </a:solidFill>
                <a:latin typeface="Calibri"/>
              </a:rPr>
              <a:t>,  φυλογενετικά</a:t>
            </a:r>
          </a:p>
          <a:p>
            <a:r>
              <a:rPr lang="el-GR" dirty="0">
                <a:solidFill>
                  <a:prstClr val="black"/>
                </a:solidFill>
                <a:latin typeface="Calibri"/>
              </a:rPr>
              <a:t>συνδέεται με παρεγκεφαλίδα</a:t>
            </a:r>
          </a:p>
        </p:txBody>
      </p:sp>
      <p:sp>
        <p:nvSpPr>
          <p:cNvPr id="7" name="6 - TextBox"/>
          <p:cNvSpPr txBox="1"/>
          <p:nvPr/>
        </p:nvSpPr>
        <p:spPr>
          <a:xfrm>
            <a:off x="7024695" y="5572141"/>
            <a:ext cx="3609771"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l-GR" dirty="0">
                <a:solidFill>
                  <a:prstClr val="black"/>
                </a:solidFill>
                <a:latin typeface="Calibri"/>
              </a:rPr>
              <a:t>ΧΙΙ: υπόλειμμα αυχενικών ριζών που</a:t>
            </a:r>
          </a:p>
          <a:p>
            <a:r>
              <a:rPr lang="el-GR" dirty="0">
                <a:solidFill>
                  <a:prstClr val="black"/>
                </a:solidFill>
                <a:latin typeface="Calibri"/>
              </a:rPr>
              <a:t>Έχασε αισθητικές ρίζες.</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OLIGOD.png"/>
          <p:cNvPicPr>
            <a:picLocks noChangeAspect="1"/>
          </p:cNvPicPr>
          <p:nvPr/>
        </p:nvPicPr>
        <p:blipFill>
          <a:blip r:embed="rId2"/>
          <a:stretch>
            <a:fillRect/>
          </a:stretch>
        </p:blipFill>
        <p:spPr>
          <a:xfrm>
            <a:off x="1952597" y="214290"/>
            <a:ext cx="6162879" cy="5407054"/>
          </a:xfrm>
          <a:prstGeom prst="rect">
            <a:avLst/>
          </a:prstGeom>
        </p:spPr>
      </p:pic>
      <p:sp>
        <p:nvSpPr>
          <p:cNvPr id="4" name="3 - TextBox"/>
          <p:cNvSpPr txBox="1"/>
          <p:nvPr/>
        </p:nvSpPr>
        <p:spPr>
          <a:xfrm>
            <a:off x="6393818" y="357166"/>
            <a:ext cx="4274183" cy="923330"/>
          </a:xfrm>
          <a:prstGeom prst="rect">
            <a:avLst/>
          </a:prstGeom>
          <a:noFill/>
        </p:spPr>
        <p:txBody>
          <a:bodyPr wrap="none" rtlCol="0">
            <a:spAutoFit/>
          </a:bodyPr>
          <a:lstStyle/>
          <a:p>
            <a:r>
              <a:rPr lang="el-GR" dirty="0">
                <a:solidFill>
                  <a:prstClr val="black"/>
                </a:solidFill>
                <a:latin typeface="Calibri"/>
              </a:rPr>
              <a:t>Ένα </a:t>
            </a:r>
            <a:r>
              <a:rPr lang="el-GR" b="1" dirty="0" err="1">
                <a:solidFill>
                  <a:prstClr val="black"/>
                </a:solidFill>
                <a:latin typeface="Calibri"/>
              </a:rPr>
              <a:t>ολιγοδκ</a:t>
            </a:r>
            <a:r>
              <a:rPr lang="el-GR" dirty="0">
                <a:solidFill>
                  <a:prstClr val="black"/>
                </a:solidFill>
                <a:latin typeface="Calibri"/>
              </a:rPr>
              <a:t>  παράγει έλυτρα </a:t>
            </a:r>
          </a:p>
          <a:p>
            <a:r>
              <a:rPr lang="el-GR" dirty="0">
                <a:solidFill>
                  <a:prstClr val="black"/>
                </a:solidFill>
                <a:latin typeface="Calibri"/>
              </a:rPr>
              <a:t>σε αρκετούς άξονες, ενώνοντας </a:t>
            </a:r>
          </a:p>
          <a:p>
            <a:r>
              <a:rPr lang="el-GR" dirty="0" err="1">
                <a:solidFill>
                  <a:prstClr val="black"/>
                </a:solidFill>
                <a:latin typeface="Calibri"/>
              </a:rPr>
              <a:t>πρωτοπλαματικά</a:t>
            </a:r>
            <a:r>
              <a:rPr lang="el-GR" dirty="0">
                <a:solidFill>
                  <a:prstClr val="black"/>
                </a:solidFill>
                <a:latin typeface="Calibri"/>
              </a:rPr>
              <a:t> </a:t>
            </a:r>
            <a:r>
              <a:rPr lang="el-GR" dirty="0" err="1">
                <a:solidFill>
                  <a:prstClr val="black"/>
                </a:solidFill>
                <a:latin typeface="Calibri"/>
              </a:rPr>
              <a:t>μεσοκομβικά</a:t>
            </a:r>
            <a:r>
              <a:rPr lang="el-GR" dirty="0">
                <a:solidFill>
                  <a:prstClr val="black"/>
                </a:solidFill>
                <a:latin typeface="Calibri"/>
              </a:rPr>
              <a:t> διαστήματα</a:t>
            </a:r>
          </a:p>
        </p:txBody>
      </p:sp>
      <p:sp>
        <p:nvSpPr>
          <p:cNvPr id="6" name="5 - TextBox"/>
          <p:cNvSpPr txBox="1"/>
          <p:nvPr/>
        </p:nvSpPr>
        <p:spPr>
          <a:xfrm>
            <a:off x="6676972" y="2500307"/>
            <a:ext cx="3991029" cy="646331"/>
          </a:xfrm>
          <a:prstGeom prst="rect">
            <a:avLst/>
          </a:prstGeom>
          <a:noFill/>
        </p:spPr>
        <p:txBody>
          <a:bodyPr wrap="none" rtlCol="0">
            <a:spAutoFit/>
          </a:bodyPr>
          <a:lstStyle/>
          <a:p>
            <a:endParaRPr lang="el-GR" dirty="0">
              <a:solidFill>
                <a:prstClr val="black"/>
              </a:solidFill>
              <a:latin typeface="Calibri"/>
            </a:endParaRPr>
          </a:p>
          <a:p>
            <a:r>
              <a:rPr lang="el-GR" dirty="0">
                <a:solidFill>
                  <a:prstClr val="black"/>
                </a:solidFill>
                <a:latin typeface="Calibri"/>
              </a:rPr>
              <a:t>11. Κόμβος </a:t>
            </a:r>
            <a:r>
              <a:rPr lang="en-US" dirty="0">
                <a:solidFill>
                  <a:prstClr val="black"/>
                </a:solidFill>
                <a:latin typeface="Calibri"/>
              </a:rPr>
              <a:t>Ranvier, </a:t>
            </a:r>
            <a:r>
              <a:rPr lang="el-GR" dirty="0">
                <a:solidFill>
                  <a:prstClr val="black"/>
                </a:solidFill>
                <a:latin typeface="Calibri"/>
              </a:rPr>
              <a:t>γυμνός από μυελίνη</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2309787" y="511940"/>
            <a:ext cx="4643459" cy="6346061"/>
          </a:xfrm>
          <a:prstGeom prst="rect">
            <a:avLst/>
          </a:prstGeom>
          <a:noFill/>
          <a:ln w="9525">
            <a:noFill/>
            <a:miter lim="800000"/>
            <a:headEnd/>
            <a:tailEnd/>
          </a:ln>
          <a:effectLst/>
        </p:spPr>
      </p:pic>
      <p:sp>
        <p:nvSpPr>
          <p:cNvPr id="3" name="2 - TextBox"/>
          <p:cNvSpPr txBox="1"/>
          <p:nvPr/>
        </p:nvSpPr>
        <p:spPr>
          <a:xfrm>
            <a:off x="6881818" y="428604"/>
            <a:ext cx="3309880" cy="369332"/>
          </a:xfrm>
          <a:prstGeom prst="rect">
            <a:avLst/>
          </a:prstGeom>
          <a:ln/>
        </p:spPr>
        <p:style>
          <a:lnRef idx="1">
            <a:schemeClr val="accent1"/>
          </a:lnRef>
          <a:fillRef idx="2">
            <a:schemeClr val="accent1"/>
          </a:fillRef>
          <a:effectRef idx="1">
            <a:schemeClr val="accent1"/>
          </a:effectRef>
          <a:fontRef idx="minor">
            <a:schemeClr val="dk1"/>
          </a:fontRef>
        </p:style>
        <p:txBody>
          <a:bodyPr wrap="none" rtlCol="0">
            <a:spAutoFit/>
          </a:bodyPr>
          <a:lstStyle/>
          <a:p>
            <a:r>
              <a:rPr lang="el-GR" dirty="0">
                <a:solidFill>
                  <a:prstClr val="black"/>
                </a:solidFill>
                <a:latin typeface="Calibri"/>
              </a:rPr>
              <a:t>ΑΙΣΘΗΤΙΚΟΙ ΠΥΡΗΝΕΣ ΣΤΕΛΕΧΟΥΣ</a:t>
            </a:r>
          </a:p>
        </p:txBody>
      </p:sp>
      <p:sp>
        <p:nvSpPr>
          <p:cNvPr id="4" name="3 - TextBox"/>
          <p:cNvSpPr txBox="1"/>
          <p:nvPr/>
        </p:nvSpPr>
        <p:spPr>
          <a:xfrm>
            <a:off x="6881818" y="1785927"/>
            <a:ext cx="3432158" cy="1200329"/>
          </a:xfrm>
          <a:prstGeom prst="rect">
            <a:avLst/>
          </a:prstGeom>
          <a:noFill/>
        </p:spPr>
        <p:txBody>
          <a:bodyPr wrap="none" rtlCol="0">
            <a:spAutoFit/>
          </a:bodyPr>
          <a:lstStyle/>
          <a:p>
            <a:r>
              <a:rPr lang="el-GR" dirty="0">
                <a:solidFill>
                  <a:prstClr val="black"/>
                </a:solidFill>
                <a:latin typeface="Calibri"/>
              </a:rPr>
              <a:t>ΕΞΩΔΕΚΤΡΙΑ ΑΙΣΘΗΤΙΚΟΤΗΤΑ</a:t>
            </a:r>
          </a:p>
          <a:p>
            <a:r>
              <a:rPr lang="el-GR" dirty="0">
                <a:solidFill>
                  <a:prstClr val="black"/>
                </a:solidFill>
                <a:latin typeface="Calibri"/>
              </a:rPr>
              <a:t>16. Μεσεγκεφαλική ρίζα τριδύμου</a:t>
            </a:r>
          </a:p>
          <a:p>
            <a:r>
              <a:rPr lang="el-GR" dirty="0">
                <a:solidFill>
                  <a:prstClr val="black"/>
                </a:solidFill>
                <a:latin typeface="Calibri"/>
              </a:rPr>
              <a:t>15. Κύριος αισθητικός π. τριδύμου</a:t>
            </a:r>
          </a:p>
          <a:p>
            <a:r>
              <a:rPr lang="el-GR" dirty="0">
                <a:solidFill>
                  <a:prstClr val="black"/>
                </a:solidFill>
                <a:latin typeface="Calibri"/>
              </a:rPr>
              <a:t>17.  Π. </a:t>
            </a:r>
            <a:r>
              <a:rPr lang="el-GR" dirty="0" err="1">
                <a:solidFill>
                  <a:prstClr val="black"/>
                </a:solidFill>
                <a:latin typeface="Calibri"/>
              </a:rPr>
              <a:t>νωτιαίας</a:t>
            </a:r>
            <a:r>
              <a:rPr lang="el-GR" dirty="0">
                <a:solidFill>
                  <a:prstClr val="black"/>
                </a:solidFill>
                <a:latin typeface="Calibri"/>
              </a:rPr>
              <a:t> ρίζας τριδύμου</a:t>
            </a:r>
          </a:p>
        </p:txBody>
      </p:sp>
      <p:sp>
        <p:nvSpPr>
          <p:cNvPr id="5" name="4 - TextBox"/>
          <p:cNvSpPr txBox="1"/>
          <p:nvPr/>
        </p:nvSpPr>
        <p:spPr>
          <a:xfrm>
            <a:off x="5810249" y="4857761"/>
            <a:ext cx="4606197" cy="646331"/>
          </a:xfrm>
          <a:prstGeom prst="rect">
            <a:avLst/>
          </a:prstGeom>
          <a:noFill/>
        </p:spPr>
        <p:txBody>
          <a:bodyPr wrap="none" rtlCol="0">
            <a:spAutoFit/>
          </a:bodyPr>
          <a:lstStyle/>
          <a:p>
            <a:r>
              <a:rPr lang="el-GR" dirty="0">
                <a:solidFill>
                  <a:prstClr val="black"/>
                </a:solidFill>
                <a:latin typeface="Calibri"/>
              </a:rPr>
              <a:t>14.π. Μονήρους δεσμίδας-</a:t>
            </a:r>
          </a:p>
          <a:p>
            <a:r>
              <a:rPr lang="el-GR" dirty="0">
                <a:solidFill>
                  <a:prstClr val="black"/>
                </a:solidFill>
                <a:latin typeface="Calibri"/>
              </a:rPr>
              <a:t>  γλωσσοφαρυγγικό, </a:t>
            </a:r>
            <a:r>
              <a:rPr lang="el-GR" dirty="0" err="1">
                <a:solidFill>
                  <a:prstClr val="black"/>
                </a:solidFill>
                <a:latin typeface="Calibri"/>
              </a:rPr>
              <a:t>πνευμονογαστρικό</a:t>
            </a:r>
            <a:r>
              <a:rPr lang="el-GR" dirty="0">
                <a:solidFill>
                  <a:prstClr val="black"/>
                </a:solidFill>
                <a:latin typeface="Calibri"/>
              </a:rPr>
              <a:t>, γεύση</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srcRect/>
          <a:stretch>
            <a:fillRect/>
          </a:stretch>
        </p:blipFill>
        <p:spPr bwMode="auto">
          <a:xfrm>
            <a:off x="1666845" y="0"/>
            <a:ext cx="4872061" cy="6863784"/>
          </a:xfrm>
          <a:prstGeom prst="rect">
            <a:avLst/>
          </a:prstGeom>
          <a:noFill/>
          <a:ln w="9525">
            <a:noFill/>
            <a:miter lim="800000"/>
            <a:headEnd/>
            <a:tailEnd/>
          </a:ln>
          <a:effectLst/>
        </p:spPr>
      </p:pic>
      <p:sp>
        <p:nvSpPr>
          <p:cNvPr id="4" name="3 - TextBox"/>
          <p:cNvSpPr txBox="1"/>
          <p:nvPr/>
        </p:nvSpPr>
        <p:spPr>
          <a:xfrm flipH="1">
            <a:off x="7499042" y="4500571"/>
            <a:ext cx="2311735" cy="646331"/>
          </a:xfrm>
          <a:prstGeom prst="rect">
            <a:avLst/>
          </a:prstGeom>
          <a:noFill/>
        </p:spPr>
        <p:txBody>
          <a:bodyPr wrap="square" rtlCol="0">
            <a:spAutoFit/>
          </a:bodyPr>
          <a:lstStyle/>
          <a:p>
            <a:r>
              <a:rPr lang="el-GR" dirty="0">
                <a:solidFill>
                  <a:prstClr val="black"/>
                </a:solidFill>
                <a:latin typeface="Calibri"/>
              </a:rPr>
              <a:t>18. </a:t>
            </a:r>
            <a:r>
              <a:rPr lang="el-GR" dirty="0" err="1">
                <a:solidFill>
                  <a:prstClr val="black"/>
                </a:solidFill>
                <a:latin typeface="Calibri"/>
              </a:rPr>
              <a:t>Αιθουσαίοι</a:t>
            </a:r>
            <a:r>
              <a:rPr lang="el-GR" dirty="0">
                <a:solidFill>
                  <a:prstClr val="black"/>
                </a:solidFill>
                <a:latin typeface="Calibri"/>
              </a:rPr>
              <a:t> π.</a:t>
            </a:r>
          </a:p>
          <a:p>
            <a:r>
              <a:rPr lang="el-GR" dirty="0">
                <a:solidFill>
                  <a:prstClr val="black"/>
                </a:solidFill>
                <a:latin typeface="Calibri"/>
              </a:rPr>
              <a:t>19. Κοχλιακοί π.</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ΚΙΝΗΤΙΚΟΤΗΤΑ ΠΡΟΣΩΠΟΥ</a:t>
            </a:r>
          </a:p>
        </p:txBody>
      </p:sp>
      <p:pic>
        <p:nvPicPr>
          <p:cNvPr id="10" name="9 - Θέση περιεχομένου" descr="facial palsy.jpg"/>
          <p:cNvPicPr>
            <a:picLocks noGrp="1" noChangeAspect="1"/>
          </p:cNvPicPr>
          <p:nvPr>
            <p:ph idx="1"/>
          </p:nvPr>
        </p:nvPicPr>
        <p:blipFill>
          <a:blip r:embed="rId2"/>
          <a:stretch>
            <a:fillRect/>
          </a:stretch>
        </p:blipFill>
        <p:spPr>
          <a:xfrm>
            <a:off x="2809852" y="1357299"/>
            <a:ext cx="6572296" cy="5118049"/>
          </a:xfrm>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1809720" y="142853"/>
            <a:ext cx="4476772" cy="4988403"/>
          </a:xfrm>
          <a:prstGeom prst="rect">
            <a:avLst/>
          </a:prstGeom>
          <a:noFill/>
          <a:ln w="9525">
            <a:noFill/>
            <a:miter lim="800000"/>
            <a:headEnd/>
            <a:tailEnd/>
          </a:ln>
          <a:effectLst/>
        </p:spPr>
      </p:pic>
      <p:sp>
        <p:nvSpPr>
          <p:cNvPr id="3" name="2 - TextBox"/>
          <p:cNvSpPr txBox="1"/>
          <p:nvPr/>
        </p:nvSpPr>
        <p:spPr>
          <a:xfrm>
            <a:off x="1881159" y="5072074"/>
            <a:ext cx="3342453" cy="1477328"/>
          </a:xfrm>
          <a:prstGeom prst="rect">
            <a:avLst/>
          </a:prstGeom>
          <a:noFill/>
        </p:spPr>
        <p:txBody>
          <a:bodyPr wrap="none" rtlCol="0">
            <a:spAutoFit/>
          </a:bodyPr>
          <a:lstStyle/>
          <a:p>
            <a:r>
              <a:rPr lang="el-GR" dirty="0" err="1">
                <a:solidFill>
                  <a:prstClr val="black"/>
                </a:solidFill>
                <a:latin typeface="Calibri"/>
              </a:rPr>
              <a:t>Κρομμυοειδής</a:t>
            </a:r>
            <a:r>
              <a:rPr lang="el-GR" dirty="0">
                <a:solidFill>
                  <a:prstClr val="black"/>
                </a:solidFill>
                <a:latin typeface="Calibri"/>
              </a:rPr>
              <a:t> συστηματοποίηση</a:t>
            </a:r>
          </a:p>
          <a:p>
            <a:r>
              <a:rPr lang="el-GR" dirty="0">
                <a:solidFill>
                  <a:prstClr val="black"/>
                </a:solidFill>
                <a:latin typeface="Calibri"/>
              </a:rPr>
              <a:t>Ίνες από </a:t>
            </a:r>
            <a:r>
              <a:rPr lang="el-GR" dirty="0" err="1">
                <a:solidFill>
                  <a:prstClr val="black"/>
                </a:solidFill>
                <a:latin typeface="Calibri"/>
              </a:rPr>
              <a:t>περιστοματική</a:t>
            </a:r>
            <a:r>
              <a:rPr lang="el-GR" dirty="0">
                <a:solidFill>
                  <a:prstClr val="black"/>
                </a:solidFill>
                <a:latin typeface="Calibri"/>
              </a:rPr>
              <a:t> περιοχή </a:t>
            </a:r>
          </a:p>
          <a:p>
            <a:r>
              <a:rPr lang="el-GR" dirty="0">
                <a:solidFill>
                  <a:prstClr val="black"/>
                </a:solidFill>
                <a:latin typeface="Calibri"/>
              </a:rPr>
              <a:t>καταλήγουν κεφαλικά, </a:t>
            </a:r>
          </a:p>
          <a:p>
            <a:r>
              <a:rPr lang="el-GR" dirty="0">
                <a:solidFill>
                  <a:prstClr val="black"/>
                </a:solidFill>
                <a:latin typeface="Calibri"/>
              </a:rPr>
              <a:t>ίνες </a:t>
            </a:r>
            <a:r>
              <a:rPr lang="el-GR" dirty="0" err="1">
                <a:solidFill>
                  <a:prstClr val="black"/>
                </a:solidFill>
                <a:latin typeface="Calibri"/>
              </a:rPr>
              <a:t>περιφερικότερα</a:t>
            </a:r>
            <a:r>
              <a:rPr lang="el-GR" dirty="0">
                <a:solidFill>
                  <a:prstClr val="black"/>
                </a:solidFill>
                <a:latin typeface="Calibri"/>
              </a:rPr>
              <a:t>, </a:t>
            </a:r>
          </a:p>
          <a:p>
            <a:r>
              <a:rPr lang="el-GR" dirty="0">
                <a:solidFill>
                  <a:prstClr val="black"/>
                </a:solidFill>
                <a:latin typeface="Calibri"/>
              </a:rPr>
              <a:t>καταλήγουν πιο ουραία</a:t>
            </a:r>
          </a:p>
        </p:txBody>
      </p:sp>
      <p:pic>
        <p:nvPicPr>
          <p:cNvPr id="4099" name="Picture 3"/>
          <p:cNvPicPr>
            <a:picLocks noChangeAspect="1" noChangeArrowheads="1"/>
          </p:cNvPicPr>
          <p:nvPr/>
        </p:nvPicPr>
        <p:blipFill>
          <a:blip r:embed="rId3"/>
          <a:srcRect/>
          <a:stretch>
            <a:fillRect/>
          </a:stretch>
        </p:blipFill>
        <p:spPr bwMode="auto">
          <a:xfrm>
            <a:off x="7167570" y="642918"/>
            <a:ext cx="2761182" cy="3214710"/>
          </a:xfrm>
          <a:prstGeom prst="rect">
            <a:avLst/>
          </a:prstGeom>
          <a:noFill/>
          <a:ln w="9525">
            <a:noFill/>
            <a:miter lim="800000"/>
            <a:headEnd/>
            <a:tailEnd/>
          </a:ln>
          <a:effectLst/>
        </p:spPr>
      </p:pic>
      <p:sp>
        <p:nvSpPr>
          <p:cNvPr id="5" name="4 - TextBox"/>
          <p:cNvSpPr txBox="1"/>
          <p:nvPr/>
        </p:nvSpPr>
        <p:spPr>
          <a:xfrm>
            <a:off x="5667372" y="4714884"/>
            <a:ext cx="4989956" cy="923330"/>
          </a:xfrm>
          <a:prstGeom prst="rect">
            <a:avLst/>
          </a:prstGeom>
          <a:noFill/>
        </p:spPr>
        <p:txBody>
          <a:bodyPr wrap="none" rtlCol="0">
            <a:spAutoFit/>
          </a:bodyPr>
          <a:lstStyle/>
          <a:p>
            <a:r>
              <a:rPr lang="el-GR" dirty="0">
                <a:solidFill>
                  <a:prstClr val="black"/>
                </a:solidFill>
                <a:latin typeface="Calibri"/>
              </a:rPr>
              <a:t>9: μετωπιαίος, σφηνοειδής,  ρινικός διάφραγμα </a:t>
            </a:r>
            <a:r>
              <a:rPr lang="en-US" dirty="0">
                <a:solidFill>
                  <a:prstClr val="black"/>
                </a:solidFill>
                <a:latin typeface="Calibri"/>
              </a:rPr>
              <a:t>V1</a:t>
            </a:r>
          </a:p>
          <a:p>
            <a:r>
              <a:rPr lang="en-US" dirty="0">
                <a:solidFill>
                  <a:prstClr val="black"/>
                </a:solidFill>
                <a:latin typeface="Calibri"/>
              </a:rPr>
              <a:t>10</a:t>
            </a:r>
            <a:r>
              <a:rPr lang="el-GR" dirty="0">
                <a:solidFill>
                  <a:prstClr val="black"/>
                </a:solidFill>
                <a:latin typeface="Calibri"/>
              </a:rPr>
              <a:t>: ρινικές κόγχες, ιγμόρειο, υπερώα, ούλα </a:t>
            </a:r>
            <a:r>
              <a:rPr lang="en-US" dirty="0">
                <a:solidFill>
                  <a:prstClr val="black"/>
                </a:solidFill>
                <a:latin typeface="Calibri"/>
              </a:rPr>
              <a:t>V</a:t>
            </a:r>
            <a:r>
              <a:rPr lang="el-GR" dirty="0">
                <a:solidFill>
                  <a:prstClr val="black"/>
                </a:solidFill>
                <a:latin typeface="Calibri"/>
              </a:rPr>
              <a:t>2</a:t>
            </a:r>
          </a:p>
          <a:p>
            <a:r>
              <a:rPr lang="el-GR" dirty="0">
                <a:solidFill>
                  <a:prstClr val="black"/>
                </a:solidFill>
                <a:latin typeface="Calibri"/>
              </a:rPr>
              <a:t>11. Έδαφος στοματικής κοιλότητας, παρειές </a:t>
            </a:r>
            <a:r>
              <a:rPr lang="en-US" dirty="0">
                <a:solidFill>
                  <a:prstClr val="black"/>
                </a:solidFill>
                <a:latin typeface="Calibri"/>
              </a:rPr>
              <a:t>V</a:t>
            </a:r>
            <a:r>
              <a:rPr lang="el-GR" dirty="0">
                <a:solidFill>
                  <a:prstClr val="black"/>
                </a:solidFill>
                <a:latin typeface="Calibri"/>
              </a:rPr>
              <a:t>3</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3025775" y="984251"/>
            <a:ext cx="6140450" cy="4887913"/>
          </a:xfrm>
          <a:prstGeom prst="rect">
            <a:avLst/>
          </a:prstGeom>
          <a:noFill/>
          <a:ln w="9525">
            <a:noFill/>
            <a:miter lim="800000"/>
            <a:headEnd/>
            <a:tailEnd/>
          </a:ln>
          <a:effec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r>
              <a:rPr lang="el-GR" dirty="0"/>
              <a:t>ΝΩΤΙΑΙΟΣ ΜΥΕΛΟΣ</a:t>
            </a: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2990850" y="0"/>
            <a:ext cx="6210300" cy="7016750"/>
          </a:xfrm>
          <a:prstGeom prst="rect">
            <a:avLst/>
          </a:prstGeom>
          <a:noFill/>
          <a:ln w="9525">
            <a:noFill/>
            <a:miter lim="800000"/>
            <a:headEnd/>
            <a:tailEnd/>
          </a:ln>
          <a:effec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3814764" y="161925"/>
            <a:ext cx="4562475" cy="6534150"/>
          </a:xfrm>
          <a:prstGeom prst="rect">
            <a:avLst/>
          </a:prstGeom>
          <a:noFill/>
          <a:ln w="9525">
            <a:noFill/>
            <a:miter lim="800000"/>
            <a:headEnd/>
            <a:tailEnd/>
          </a:ln>
          <a:effectLst/>
        </p:spPr>
      </p:pic>
      <p:sp>
        <p:nvSpPr>
          <p:cNvPr id="3" name="2 - TextBox"/>
          <p:cNvSpPr txBox="1"/>
          <p:nvPr/>
        </p:nvSpPr>
        <p:spPr>
          <a:xfrm>
            <a:off x="1881159" y="857232"/>
            <a:ext cx="2171235" cy="1754326"/>
          </a:xfrm>
          <a:prstGeom prst="rect">
            <a:avLst/>
          </a:prstGeom>
          <a:noFill/>
        </p:spPr>
        <p:txBody>
          <a:bodyPr wrap="none" rtlCol="0">
            <a:spAutoFit/>
          </a:bodyPr>
          <a:lstStyle/>
          <a:p>
            <a:pPr marL="342900" indent="-342900">
              <a:buFontTx/>
              <a:buAutoNum type="arabicPeriod"/>
            </a:pPr>
            <a:r>
              <a:rPr lang="el-GR" dirty="0">
                <a:solidFill>
                  <a:prstClr val="black"/>
                </a:solidFill>
                <a:latin typeface="Calibri"/>
              </a:rPr>
              <a:t>Αυχενικό όγκωμα</a:t>
            </a:r>
          </a:p>
          <a:p>
            <a:pPr marL="342900" indent="-342900">
              <a:buFontTx/>
              <a:buAutoNum type="arabicPeriod"/>
            </a:pPr>
            <a:r>
              <a:rPr lang="el-GR" dirty="0">
                <a:solidFill>
                  <a:prstClr val="black"/>
                </a:solidFill>
                <a:latin typeface="Calibri"/>
              </a:rPr>
              <a:t>Οσφυϊκό όγκωμα</a:t>
            </a:r>
          </a:p>
          <a:p>
            <a:pPr marL="342900" indent="-342900">
              <a:buFontTx/>
              <a:buAutoNum type="arabicPeriod"/>
            </a:pPr>
            <a:r>
              <a:rPr lang="el-GR" dirty="0">
                <a:solidFill>
                  <a:prstClr val="black"/>
                </a:solidFill>
                <a:latin typeface="Calibri"/>
              </a:rPr>
              <a:t>Μυελικός κώνος</a:t>
            </a:r>
          </a:p>
          <a:p>
            <a:pPr marL="342900" indent="-342900">
              <a:buFontTx/>
              <a:buAutoNum type="arabicPeriod"/>
            </a:pPr>
            <a:r>
              <a:rPr lang="el-GR" dirty="0">
                <a:solidFill>
                  <a:prstClr val="black"/>
                </a:solidFill>
                <a:latin typeface="Calibri"/>
              </a:rPr>
              <a:t>Τελικό νημάτιο</a:t>
            </a:r>
          </a:p>
          <a:p>
            <a:pPr marL="342900" indent="-342900"/>
            <a:r>
              <a:rPr lang="el-GR" dirty="0">
                <a:solidFill>
                  <a:prstClr val="black"/>
                </a:solidFill>
                <a:latin typeface="Calibri"/>
              </a:rPr>
              <a:t>6.    Νωτιαία γάγγλια</a:t>
            </a:r>
          </a:p>
          <a:p>
            <a:pPr marL="342900" indent="-342900">
              <a:buFontTx/>
              <a:buAutoNum type="arabicPeriod"/>
            </a:pPr>
            <a:endParaRPr lang="el-GR" dirty="0">
              <a:solidFill>
                <a:prstClr val="black"/>
              </a:solidFill>
              <a:latin typeface="Calibri"/>
            </a:endParaRPr>
          </a:p>
        </p:txBody>
      </p:sp>
      <p:sp>
        <p:nvSpPr>
          <p:cNvPr id="4" name="3 - TextBox"/>
          <p:cNvSpPr txBox="1"/>
          <p:nvPr/>
        </p:nvSpPr>
        <p:spPr>
          <a:xfrm>
            <a:off x="8453454" y="428604"/>
            <a:ext cx="2019912" cy="369332"/>
          </a:xfrm>
          <a:prstGeom prst="rect">
            <a:avLst/>
          </a:prstGeom>
          <a:noFill/>
        </p:spPr>
        <p:txBody>
          <a:bodyPr wrap="none" rtlCol="0">
            <a:spAutoFit/>
          </a:bodyPr>
          <a:lstStyle/>
          <a:p>
            <a:r>
              <a:rPr lang="el-GR" dirty="0">
                <a:solidFill>
                  <a:prstClr val="black"/>
                </a:solidFill>
                <a:latin typeface="Calibri"/>
              </a:rPr>
              <a:t>Α1 δεν έχει γάγγλιο</a:t>
            </a:r>
          </a:p>
        </p:txBody>
      </p:sp>
      <p:sp>
        <p:nvSpPr>
          <p:cNvPr id="5" name="4 - TextBox"/>
          <p:cNvSpPr txBox="1"/>
          <p:nvPr/>
        </p:nvSpPr>
        <p:spPr>
          <a:xfrm>
            <a:off x="1952596" y="3929066"/>
            <a:ext cx="609462" cy="1477328"/>
          </a:xfrm>
          <a:prstGeom prst="rect">
            <a:avLst/>
          </a:prstGeom>
          <a:noFill/>
        </p:spPr>
        <p:txBody>
          <a:bodyPr wrap="none" rtlCol="0">
            <a:spAutoFit/>
          </a:bodyPr>
          <a:lstStyle/>
          <a:p>
            <a:r>
              <a:rPr lang="el-GR" dirty="0">
                <a:solidFill>
                  <a:prstClr val="black"/>
                </a:solidFill>
                <a:latin typeface="Calibri"/>
              </a:rPr>
              <a:t>Α8</a:t>
            </a:r>
          </a:p>
          <a:p>
            <a:r>
              <a:rPr lang="el-GR" dirty="0">
                <a:solidFill>
                  <a:prstClr val="black"/>
                </a:solidFill>
                <a:latin typeface="Calibri"/>
              </a:rPr>
              <a:t>Θ12</a:t>
            </a:r>
          </a:p>
          <a:p>
            <a:r>
              <a:rPr lang="el-GR" dirty="0">
                <a:solidFill>
                  <a:prstClr val="black"/>
                </a:solidFill>
                <a:latin typeface="Calibri"/>
              </a:rPr>
              <a:t>Ο5</a:t>
            </a:r>
          </a:p>
          <a:p>
            <a:r>
              <a:rPr lang="el-GR" dirty="0">
                <a:solidFill>
                  <a:prstClr val="black"/>
                </a:solidFill>
                <a:latin typeface="Calibri"/>
              </a:rPr>
              <a:t>Ι5</a:t>
            </a:r>
          </a:p>
          <a:p>
            <a:r>
              <a:rPr lang="el-GR" dirty="0">
                <a:solidFill>
                  <a:prstClr val="black"/>
                </a:solidFill>
                <a:latin typeface="Calibri"/>
              </a:rPr>
              <a:t>Κ1-2</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201365" y="785794"/>
            <a:ext cx="8109477" cy="5503729"/>
          </a:xfrm>
          <a:prstGeom prst="rect">
            <a:avLst/>
          </a:prstGeom>
          <a:noFill/>
          <a:ln w="9525">
            <a:noFill/>
            <a:miter lim="800000"/>
            <a:headEnd/>
            <a:tailEnd/>
          </a:ln>
          <a:effec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3238480" y="1"/>
            <a:ext cx="5565798" cy="6410745"/>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Î£ÏÎµÏÎ¹ÎºÎ® ÎµÎ¹ÎºÏÎ½Î±"/>
          <p:cNvPicPr>
            <a:picLocks noChangeAspect="1" noChangeArrowheads="1"/>
          </p:cNvPicPr>
          <p:nvPr/>
        </p:nvPicPr>
        <p:blipFill>
          <a:blip r:embed="rId2"/>
          <a:srcRect/>
          <a:stretch>
            <a:fillRect/>
          </a:stretch>
        </p:blipFill>
        <p:spPr bwMode="auto">
          <a:xfrm>
            <a:off x="2166910" y="299498"/>
            <a:ext cx="7429552" cy="6558502"/>
          </a:xfrm>
          <a:prstGeom prst="rect">
            <a:avLst/>
          </a:prstGeom>
          <a:noFill/>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4595802" y="1"/>
            <a:ext cx="4286280" cy="6397433"/>
          </a:xfrm>
          <a:prstGeom prst="rect">
            <a:avLst/>
          </a:prstGeom>
          <a:noFill/>
          <a:ln w="9525">
            <a:noFill/>
            <a:miter lim="800000"/>
            <a:headEnd/>
            <a:tailEnd/>
          </a:ln>
          <a:effec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2309787" y="714357"/>
            <a:ext cx="7134225" cy="2828925"/>
          </a:xfrm>
          <a:prstGeom prst="rect">
            <a:avLst/>
          </a:prstGeom>
          <a:noFill/>
          <a:ln w="9525">
            <a:noFill/>
            <a:miter lim="800000"/>
            <a:headEnd/>
            <a:tailEnd/>
          </a:ln>
          <a:effectLst/>
        </p:spPr>
      </p:pic>
      <p:sp>
        <p:nvSpPr>
          <p:cNvPr id="4" name="3 - TextBox"/>
          <p:cNvSpPr txBox="1"/>
          <p:nvPr/>
        </p:nvSpPr>
        <p:spPr>
          <a:xfrm>
            <a:off x="6453190" y="3500438"/>
            <a:ext cx="2643206" cy="2308324"/>
          </a:xfrm>
          <a:prstGeom prst="rect">
            <a:avLst/>
          </a:prstGeom>
          <a:noFill/>
        </p:spPr>
        <p:txBody>
          <a:bodyPr wrap="square" rtlCol="0">
            <a:spAutoFit/>
          </a:bodyPr>
          <a:lstStyle/>
          <a:p>
            <a:pPr marL="342900" indent="-342900">
              <a:buFontTx/>
              <a:buAutoNum type="arabicPeriod"/>
            </a:pPr>
            <a:r>
              <a:rPr lang="el-GR" dirty="0">
                <a:solidFill>
                  <a:srgbClr val="0070C0"/>
                </a:solidFill>
                <a:latin typeface="Calibri"/>
              </a:rPr>
              <a:t>Οπίσθιο κέρας</a:t>
            </a:r>
          </a:p>
          <a:p>
            <a:pPr marL="342900" indent="-342900">
              <a:buFontTx/>
              <a:buAutoNum type="arabicPeriod"/>
            </a:pPr>
            <a:r>
              <a:rPr lang="el-GR" dirty="0">
                <a:solidFill>
                  <a:srgbClr val="FF0000"/>
                </a:solidFill>
                <a:latin typeface="Calibri"/>
              </a:rPr>
              <a:t>Πρόσθιο κέρας</a:t>
            </a:r>
          </a:p>
          <a:p>
            <a:pPr marL="342900" indent="-342900">
              <a:buFontTx/>
              <a:buAutoNum type="arabicPeriod"/>
            </a:pPr>
            <a:r>
              <a:rPr lang="el-GR" b="1" dirty="0">
                <a:solidFill>
                  <a:prstClr val="black"/>
                </a:solidFill>
                <a:latin typeface="Calibri"/>
              </a:rPr>
              <a:t>Φαιός σύνδεσμος</a:t>
            </a:r>
          </a:p>
          <a:p>
            <a:pPr marL="342900" indent="-342900">
              <a:buFontTx/>
              <a:buAutoNum type="arabicPeriod"/>
            </a:pPr>
            <a:r>
              <a:rPr lang="el-GR" dirty="0">
                <a:solidFill>
                  <a:prstClr val="black"/>
                </a:solidFill>
                <a:latin typeface="Calibri"/>
              </a:rPr>
              <a:t>Κεντρικός σωλήνας</a:t>
            </a:r>
          </a:p>
          <a:p>
            <a:pPr marL="342900" indent="-342900">
              <a:buFontTx/>
              <a:buAutoNum type="arabicPeriod"/>
            </a:pPr>
            <a:r>
              <a:rPr lang="el-GR" dirty="0">
                <a:solidFill>
                  <a:srgbClr val="FFC000"/>
                </a:solidFill>
                <a:latin typeface="Calibri"/>
              </a:rPr>
              <a:t>Πλάγιο κέρας</a:t>
            </a:r>
          </a:p>
          <a:p>
            <a:pPr marL="342900" indent="-342900">
              <a:buFontTx/>
              <a:buAutoNum type="arabicPeriod"/>
            </a:pPr>
            <a:r>
              <a:rPr lang="el-GR" dirty="0">
                <a:solidFill>
                  <a:prstClr val="black"/>
                </a:solidFill>
                <a:latin typeface="Calibri"/>
              </a:rPr>
              <a:t>Οπ. Πλάγια αύλακα</a:t>
            </a:r>
          </a:p>
          <a:p>
            <a:pPr marL="342900" indent="-342900">
              <a:buFontTx/>
              <a:buAutoNum type="arabicPeriod"/>
            </a:pPr>
            <a:r>
              <a:rPr lang="el-GR" dirty="0">
                <a:solidFill>
                  <a:srgbClr val="00B0F0"/>
                </a:solidFill>
                <a:latin typeface="Calibri"/>
              </a:rPr>
              <a:t>Οπίσθια ρίζα</a:t>
            </a:r>
          </a:p>
          <a:p>
            <a:pPr marL="342900" indent="-342900">
              <a:buFontTx/>
              <a:buAutoNum type="arabicPeriod"/>
            </a:pPr>
            <a:r>
              <a:rPr lang="el-GR" dirty="0">
                <a:solidFill>
                  <a:srgbClr val="FF0000"/>
                </a:solidFill>
                <a:latin typeface="Calibri"/>
              </a:rPr>
              <a:t>Πρόσθια ρίζα</a:t>
            </a:r>
          </a:p>
        </p:txBody>
      </p:sp>
      <p:sp>
        <p:nvSpPr>
          <p:cNvPr id="6" name="5 - TextBox"/>
          <p:cNvSpPr txBox="1"/>
          <p:nvPr/>
        </p:nvSpPr>
        <p:spPr>
          <a:xfrm>
            <a:off x="2666976" y="3714753"/>
            <a:ext cx="2433358" cy="2031325"/>
          </a:xfrm>
          <a:prstGeom prst="rect">
            <a:avLst/>
          </a:prstGeom>
          <a:noFill/>
        </p:spPr>
        <p:txBody>
          <a:bodyPr wrap="none" rtlCol="0">
            <a:spAutoFit/>
          </a:bodyPr>
          <a:lstStyle/>
          <a:p>
            <a:r>
              <a:rPr lang="el-GR" dirty="0">
                <a:solidFill>
                  <a:prstClr val="black"/>
                </a:solidFill>
                <a:latin typeface="Calibri"/>
              </a:rPr>
              <a:t>9. Οπίσθια δέσμη</a:t>
            </a:r>
          </a:p>
          <a:p>
            <a:r>
              <a:rPr lang="el-GR" dirty="0">
                <a:solidFill>
                  <a:prstClr val="black"/>
                </a:solidFill>
                <a:latin typeface="Calibri"/>
              </a:rPr>
              <a:t>10. Οπίσθιο διάφραγμα</a:t>
            </a:r>
          </a:p>
          <a:p>
            <a:r>
              <a:rPr lang="el-GR" dirty="0">
                <a:solidFill>
                  <a:prstClr val="black"/>
                </a:solidFill>
                <a:latin typeface="Calibri"/>
              </a:rPr>
              <a:t>11. Πλάγια δέσμη</a:t>
            </a:r>
          </a:p>
          <a:p>
            <a:r>
              <a:rPr lang="el-GR" dirty="0">
                <a:solidFill>
                  <a:prstClr val="black"/>
                </a:solidFill>
                <a:latin typeface="Calibri"/>
              </a:rPr>
              <a:t>12. Πρόσθια δέσμη</a:t>
            </a:r>
          </a:p>
          <a:p>
            <a:r>
              <a:rPr lang="el-GR" dirty="0">
                <a:solidFill>
                  <a:prstClr val="black"/>
                </a:solidFill>
                <a:latin typeface="Calibri"/>
              </a:rPr>
              <a:t>13. Πρόσθια σχισμή</a:t>
            </a:r>
          </a:p>
          <a:p>
            <a:r>
              <a:rPr lang="el-GR" dirty="0">
                <a:solidFill>
                  <a:prstClr val="black"/>
                </a:solidFill>
                <a:latin typeface="Calibri"/>
              </a:rPr>
              <a:t>14. </a:t>
            </a:r>
            <a:r>
              <a:rPr lang="el-GR" b="1" dirty="0">
                <a:solidFill>
                  <a:prstClr val="black"/>
                </a:solidFill>
                <a:latin typeface="Calibri"/>
              </a:rPr>
              <a:t>Λευκός σύνδεσμος</a:t>
            </a:r>
          </a:p>
          <a:p>
            <a:endParaRPr lang="el-GR" dirty="0">
              <a:solidFill>
                <a:prstClr val="black"/>
              </a:solidFill>
              <a:latin typeface="Calibri"/>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p:cNvPicPr>
            <a:picLocks noChangeAspect="1" noChangeArrowheads="1"/>
          </p:cNvPicPr>
          <p:nvPr/>
        </p:nvPicPr>
        <p:blipFill>
          <a:blip r:embed="rId2"/>
          <a:srcRect/>
          <a:stretch>
            <a:fillRect/>
          </a:stretch>
        </p:blipFill>
        <p:spPr bwMode="auto">
          <a:xfrm>
            <a:off x="2390326" y="1142984"/>
            <a:ext cx="7179746" cy="4429156"/>
          </a:xfrm>
          <a:prstGeom prst="rect">
            <a:avLst/>
          </a:prstGeom>
          <a:noFill/>
          <a:ln w="9525">
            <a:noFill/>
            <a:miter lim="800000"/>
            <a:headEnd/>
            <a:tailEnd/>
          </a:ln>
          <a:effec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596" y="-99392"/>
            <a:ext cx="8886825" cy="542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1919536" y="4824899"/>
            <a:ext cx="8496944" cy="2031325"/>
          </a:xfrm>
          <a:prstGeom prst="rect">
            <a:avLst/>
          </a:prstGeom>
        </p:spPr>
        <p:txBody>
          <a:bodyPr wrap="square">
            <a:spAutoFit/>
          </a:bodyPr>
          <a:lstStyle/>
          <a:p>
            <a:r>
              <a:rPr lang="el-GR" dirty="0">
                <a:solidFill>
                  <a:prstClr val="black"/>
                </a:solidFill>
                <a:latin typeface="Calibri"/>
              </a:rPr>
              <a:t>Α1 οπίσθιος κλάδος: αποκλειστικά κινητικό, </a:t>
            </a:r>
            <a:r>
              <a:rPr lang="el-GR" dirty="0" err="1">
                <a:solidFill>
                  <a:prstClr val="black"/>
                </a:solidFill>
                <a:latin typeface="Calibri"/>
              </a:rPr>
              <a:t>υπινίδιο</a:t>
            </a:r>
            <a:r>
              <a:rPr lang="el-GR" dirty="0">
                <a:solidFill>
                  <a:prstClr val="black"/>
                </a:solidFill>
                <a:latin typeface="Calibri"/>
              </a:rPr>
              <a:t> ν. διανέμεται στους μικρούς </a:t>
            </a:r>
          </a:p>
          <a:p>
            <a:r>
              <a:rPr lang="el-GR" dirty="0">
                <a:solidFill>
                  <a:prstClr val="black"/>
                </a:solidFill>
                <a:latin typeface="Calibri"/>
              </a:rPr>
              <a:t>μυς ινίου, στον άτλαντα και άξονα.</a:t>
            </a:r>
          </a:p>
          <a:p>
            <a:r>
              <a:rPr lang="el-GR" dirty="0">
                <a:solidFill>
                  <a:prstClr val="black"/>
                </a:solidFill>
                <a:latin typeface="Calibri"/>
              </a:rPr>
              <a:t>Α2. Μείζον ινιακό ν.  διανέμεται στο ινίο και νευρώνει το δέρμα  ως την κορυφή της κεφαλής. </a:t>
            </a:r>
          </a:p>
          <a:p>
            <a:r>
              <a:rPr lang="el-GR" dirty="0">
                <a:solidFill>
                  <a:prstClr val="black"/>
                </a:solidFill>
                <a:latin typeface="Calibri"/>
              </a:rPr>
              <a:t>Α3. 3 ινιακό ν. διανέμεται αισθητικά στο λαιμό</a:t>
            </a:r>
          </a:p>
          <a:p>
            <a:r>
              <a:rPr lang="el-GR" dirty="0">
                <a:solidFill>
                  <a:prstClr val="black"/>
                </a:solidFill>
                <a:latin typeface="Calibri"/>
              </a:rPr>
              <a:t>Α4-Α8. Οπίσθιοι κλάδοι </a:t>
            </a:r>
            <a:r>
              <a:rPr lang="el-GR" dirty="0" err="1">
                <a:solidFill>
                  <a:prstClr val="black"/>
                </a:solidFill>
                <a:latin typeface="Calibri"/>
              </a:rPr>
              <a:t>νευρώνουν</a:t>
            </a:r>
            <a:r>
              <a:rPr lang="el-GR" dirty="0">
                <a:solidFill>
                  <a:prstClr val="black"/>
                </a:solidFill>
                <a:latin typeface="Calibri"/>
              </a:rPr>
              <a:t> αυτόχθονες μυς ράχης  </a:t>
            </a:r>
          </a:p>
          <a:p>
            <a:r>
              <a:rPr lang="el-GR" dirty="0">
                <a:solidFill>
                  <a:prstClr val="black"/>
                </a:solidFill>
                <a:latin typeface="Calibri"/>
              </a:rPr>
              <a:t>και οι αισθητικές ίνες το αντίστοιχο δέρμα</a:t>
            </a:r>
          </a:p>
        </p:txBody>
      </p:sp>
    </p:spTree>
    <p:extLst>
      <p:ext uri="{BB962C8B-B14F-4D97-AF65-F5344CB8AC3E}">
        <p14:creationId xmlns:p14="http://schemas.microsoft.com/office/powerpoint/2010/main" val="145115764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ERIPHERAL NERVE_5.jpeg"/>
          <p:cNvPicPr>
            <a:picLocks noChangeAspect="1"/>
          </p:cNvPicPr>
          <p:nvPr/>
        </p:nvPicPr>
        <p:blipFill>
          <a:blip r:embed="rId2" cstate="print"/>
          <a:stretch>
            <a:fillRect/>
          </a:stretch>
        </p:blipFill>
        <p:spPr>
          <a:xfrm>
            <a:off x="2194560" y="575310"/>
            <a:ext cx="7802880" cy="5707380"/>
          </a:xfrm>
          <a:prstGeom prst="rect">
            <a:avLst/>
          </a:prstGeom>
        </p:spPr>
      </p:pic>
    </p:spTree>
    <p:extLst>
      <p:ext uri="{BB962C8B-B14F-4D97-AF65-F5344CB8AC3E}">
        <p14:creationId xmlns:p14="http://schemas.microsoft.com/office/powerpoint/2010/main" val="351085943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ERIPHERAL NERVE_2.jpeg"/>
          <p:cNvPicPr>
            <a:picLocks noChangeAspect="1"/>
          </p:cNvPicPr>
          <p:nvPr/>
        </p:nvPicPr>
        <p:blipFill>
          <a:blip r:embed="rId2" cstate="print"/>
          <a:stretch>
            <a:fillRect/>
          </a:stretch>
        </p:blipFill>
        <p:spPr>
          <a:xfrm>
            <a:off x="2595538" y="1000108"/>
            <a:ext cx="7286676" cy="5532600"/>
          </a:xfrm>
          <a:prstGeom prst="rect">
            <a:avLst/>
          </a:prstGeom>
        </p:spPr>
      </p:pic>
      <p:sp>
        <p:nvSpPr>
          <p:cNvPr id="3" name="2 - TextBox"/>
          <p:cNvSpPr txBox="1"/>
          <p:nvPr/>
        </p:nvSpPr>
        <p:spPr>
          <a:xfrm>
            <a:off x="3024166" y="357166"/>
            <a:ext cx="6158802" cy="369332"/>
          </a:xfrm>
          <a:prstGeom prst="rect">
            <a:avLst/>
          </a:prstGeom>
          <a:noFill/>
        </p:spPr>
        <p:txBody>
          <a:bodyPr wrap="none" rtlCol="0">
            <a:spAutoFit/>
          </a:bodyPr>
          <a:lstStyle/>
          <a:p>
            <a:r>
              <a:rPr lang="el-GR" b="1" dirty="0">
                <a:solidFill>
                  <a:prstClr val="black"/>
                </a:solidFill>
                <a:latin typeface="Calibri"/>
              </a:rPr>
              <a:t>ΚΥΡΙΟΣ ΙΣΤΟΣ ΕΙΝΑΙ Ο ΝΕΥΡΙΚΟΣ: ΝΕΥΡΩΝΕΣ ΚΑΙ Κ. </a:t>
            </a:r>
            <a:r>
              <a:rPr lang="en-US" b="1" dirty="0">
                <a:solidFill>
                  <a:prstClr val="black"/>
                </a:solidFill>
                <a:latin typeface="Calibri"/>
              </a:rPr>
              <a:t>SCHWANN</a:t>
            </a:r>
            <a:endParaRPr lang="el-GR" b="1" dirty="0">
              <a:solidFill>
                <a:prstClr val="black"/>
              </a:solidFill>
              <a:latin typeface="Calibri"/>
            </a:endParaRPr>
          </a:p>
        </p:txBody>
      </p:sp>
    </p:spTree>
    <p:extLst>
      <p:ext uri="{BB962C8B-B14F-4D97-AF65-F5344CB8AC3E}">
        <p14:creationId xmlns:p14="http://schemas.microsoft.com/office/powerpoint/2010/main" val="87235228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 TextBox"/>
          <p:cNvSpPr txBox="1"/>
          <p:nvPr/>
        </p:nvSpPr>
        <p:spPr>
          <a:xfrm>
            <a:off x="5881687" y="1785926"/>
            <a:ext cx="5597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ΚΝΣ</a:t>
            </a:r>
          </a:p>
        </p:txBody>
      </p:sp>
      <p:sp>
        <p:nvSpPr>
          <p:cNvPr id="16" name="15 - Ορθογώνιο"/>
          <p:cNvSpPr/>
          <p:nvPr/>
        </p:nvSpPr>
        <p:spPr>
          <a:xfrm>
            <a:off x="4310050" y="2357430"/>
            <a:ext cx="3714776"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8" name="17 - Ευθεία γραμμή σύνδεσης"/>
          <p:cNvCxnSpPr/>
          <p:nvPr/>
        </p:nvCxnSpPr>
        <p:spPr>
          <a:xfrm rot="5400000">
            <a:off x="4060017" y="2821777"/>
            <a:ext cx="92869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19 - Ευθεία γραμμή σύνδεσης"/>
          <p:cNvCxnSpPr/>
          <p:nvPr/>
        </p:nvCxnSpPr>
        <p:spPr>
          <a:xfrm rot="5400000">
            <a:off x="6631785" y="2821777"/>
            <a:ext cx="92869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21 - Ευθεία γραμμή σύνδεσης"/>
          <p:cNvCxnSpPr/>
          <p:nvPr/>
        </p:nvCxnSpPr>
        <p:spPr>
          <a:xfrm rot="5400000">
            <a:off x="7274727" y="2821777"/>
            <a:ext cx="92869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23 - Ευθύγραμμο βέλος σύνδεσης"/>
          <p:cNvCxnSpPr/>
          <p:nvPr/>
        </p:nvCxnSpPr>
        <p:spPr>
          <a:xfrm rot="16200000" flipH="1">
            <a:off x="3417075" y="1464455"/>
            <a:ext cx="1000132" cy="9286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25 - Ευθύγραμμο βέλος σύνδεσης"/>
          <p:cNvCxnSpPr/>
          <p:nvPr/>
        </p:nvCxnSpPr>
        <p:spPr>
          <a:xfrm rot="5400000">
            <a:off x="4810116" y="1928802"/>
            <a:ext cx="142876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30 - TextBox"/>
          <p:cNvSpPr txBox="1"/>
          <p:nvPr/>
        </p:nvSpPr>
        <p:spPr>
          <a:xfrm>
            <a:off x="2809853" y="428604"/>
            <a:ext cx="153253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Αντίληψη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Μη συνειδητή</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συνειδητή</a:t>
            </a:r>
          </a:p>
        </p:txBody>
      </p:sp>
      <p:sp>
        <p:nvSpPr>
          <p:cNvPr id="32" name="31 - TextBox"/>
          <p:cNvSpPr txBox="1"/>
          <p:nvPr/>
        </p:nvSpPr>
        <p:spPr>
          <a:xfrm>
            <a:off x="5024430" y="357167"/>
            <a:ext cx="489473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Επεξεργασία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Ανάλυση σύγκριση μνήμη επιθυμητό αποτέλεσμα</a:t>
            </a:r>
          </a:p>
        </p:txBody>
      </p:sp>
      <p:cxnSp>
        <p:nvCxnSpPr>
          <p:cNvPr id="34" name="33 - Ευθύγραμμο βέλος σύνδεσης"/>
          <p:cNvCxnSpPr/>
          <p:nvPr/>
        </p:nvCxnSpPr>
        <p:spPr>
          <a:xfrm rot="5400000" flipH="1" flipV="1">
            <a:off x="6631785" y="3750471"/>
            <a:ext cx="150019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35 - Ευθύγραμμο βέλος σύνδεσης"/>
          <p:cNvCxnSpPr/>
          <p:nvPr/>
        </p:nvCxnSpPr>
        <p:spPr>
          <a:xfrm rot="16200000" flipV="1">
            <a:off x="7525554" y="3356768"/>
            <a:ext cx="713586"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37 - TextBox"/>
          <p:cNvSpPr txBox="1"/>
          <p:nvPr/>
        </p:nvSpPr>
        <p:spPr>
          <a:xfrm>
            <a:off x="7381884" y="4572008"/>
            <a:ext cx="10931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απόφαση</a:t>
            </a:r>
          </a:p>
        </p:txBody>
      </p:sp>
      <p:sp>
        <p:nvSpPr>
          <p:cNvPr id="39" name="38 - TextBox"/>
          <p:cNvSpPr txBox="1"/>
          <p:nvPr/>
        </p:nvSpPr>
        <p:spPr>
          <a:xfrm>
            <a:off x="7881950" y="4214818"/>
            <a:ext cx="22526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Εντολή για απάντηση </a:t>
            </a:r>
          </a:p>
        </p:txBody>
      </p:sp>
      <p:cxnSp>
        <p:nvCxnSpPr>
          <p:cNvPr id="41" name="40 - Ευθύγραμμο βέλος σύνδεσης"/>
          <p:cNvCxnSpPr/>
          <p:nvPr/>
        </p:nvCxnSpPr>
        <p:spPr>
          <a:xfrm>
            <a:off x="3309918" y="2928934"/>
            <a:ext cx="928694"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 name="41 - TextBox"/>
          <p:cNvSpPr txBox="1"/>
          <p:nvPr/>
        </p:nvSpPr>
        <p:spPr>
          <a:xfrm>
            <a:off x="2809852" y="2214555"/>
            <a:ext cx="125675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Αισθητικές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οδοί</a:t>
            </a:r>
          </a:p>
        </p:txBody>
      </p:sp>
      <p:cxnSp>
        <p:nvCxnSpPr>
          <p:cNvPr id="45" name="44 - Ευθύγραμμο βέλος σύνδεσης"/>
          <p:cNvCxnSpPr/>
          <p:nvPr/>
        </p:nvCxnSpPr>
        <p:spPr>
          <a:xfrm>
            <a:off x="8096264" y="2857496"/>
            <a:ext cx="114300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6" name="45 - TextBox"/>
          <p:cNvSpPr txBox="1"/>
          <p:nvPr/>
        </p:nvSpPr>
        <p:spPr>
          <a:xfrm>
            <a:off x="8096264" y="2214555"/>
            <a:ext cx="10450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Κινητικές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οδοί</a:t>
            </a:r>
          </a:p>
        </p:txBody>
      </p:sp>
      <p:cxnSp>
        <p:nvCxnSpPr>
          <p:cNvPr id="54" name="53 - Ευθύγραμμο βέλος σύνδεσης"/>
          <p:cNvCxnSpPr/>
          <p:nvPr/>
        </p:nvCxnSpPr>
        <p:spPr>
          <a:xfrm rot="5400000" flipH="1" flipV="1">
            <a:off x="9096396" y="2500306"/>
            <a:ext cx="428628"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55 - Ευθύγραμμο βέλος σύνδεσης"/>
          <p:cNvCxnSpPr/>
          <p:nvPr/>
        </p:nvCxnSpPr>
        <p:spPr>
          <a:xfrm rot="16200000" flipH="1">
            <a:off x="9167834" y="2857496"/>
            <a:ext cx="357190"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7" name="56 - TextBox"/>
          <p:cNvSpPr txBox="1"/>
          <p:nvPr/>
        </p:nvSpPr>
        <p:spPr>
          <a:xfrm>
            <a:off x="9525024" y="2071678"/>
            <a:ext cx="6639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ΝΜΑ</a:t>
            </a:r>
          </a:p>
        </p:txBody>
      </p:sp>
      <p:sp>
        <p:nvSpPr>
          <p:cNvPr id="58" name="57 - TextBox"/>
          <p:cNvSpPr txBox="1"/>
          <p:nvPr/>
        </p:nvSpPr>
        <p:spPr>
          <a:xfrm>
            <a:off x="9667900" y="3143248"/>
            <a:ext cx="5998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ΜΥΣ</a:t>
            </a:r>
          </a:p>
        </p:txBody>
      </p:sp>
      <p:cxnSp>
        <p:nvCxnSpPr>
          <p:cNvPr id="60" name="59 - Ευθύγραμμο βέλος σύνδεσης"/>
          <p:cNvCxnSpPr/>
          <p:nvPr/>
        </p:nvCxnSpPr>
        <p:spPr>
          <a:xfrm>
            <a:off x="2595538" y="2428868"/>
            <a:ext cx="642942" cy="5715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61 - Ευθύγραμμο βέλος σύνδεσης"/>
          <p:cNvCxnSpPr/>
          <p:nvPr/>
        </p:nvCxnSpPr>
        <p:spPr>
          <a:xfrm rot="5400000" flipH="1" flipV="1">
            <a:off x="2631257" y="3036091"/>
            <a:ext cx="642942" cy="5715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 name="63 - TextBox"/>
          <p:cNvSpPr txBox="1"/>
          <p:nvPr/>
        </p:nvSpPr>
        <p:spPr>
          <a:xfrm>
            <a:off x="2024034" y="2857497"/>
            <a:ext cx="94602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prstClr val="black"/>
                </a:solidFill>
                <a:effectLst/>
                <a:uLnTx/>
                <a:uFillTx/>
                <a:latin typeface="Calibri"/>
                <a:ea typeface="+mn-ea"/>
                <a:cs typeface="+mn-cs"/>
              </a:rPr>
              <a:t>υποδοχείς</a:t>
            </a:r>
          </a:p>
        </p:txBody>
      </p:sp>
      <p:sp>
        <p:nvSpPr>
          <p:cNvPr id="65" name="64 - TextBox"/>
          <p:cNvSpPr txBox="1"/>
          <p:nvPr/>
        </p:nvSpPr>
        <p:spPr>
          <a:xfrm>
            <a:off x="1524000" y="1857364"/>
            <a:ext cx="13573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err="1">
                <a:ln>
                  <a:noFill/>
                </a:ln>
                <a:solidFill>
                  <a:prstClr val="black"/>
                </a:solidFill>
                <a:effectLst/>
                <a:uLnTx/>
                <a:uFillTx/>
                <a:latin typeface="Calibri"/>
                <a:ea typeface="+mn-ea"/>
                <a:cs typeface="+mn-cs"/>
              </a:rPr>
              <a:t>Σπλαγχνο</a:t>
            </a:r>
            <a:endParaRPr kumimoji="0" lang="el-GR"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err="1">
                <a:ln>
                  <a:noFill/>
                </a:ln>
                <a:solidFill>
                  <a:prstClr val="black"/>
                </a:solidFill>
                <a:effectLst/>
                <a:uLnTx/>
                <a:uFillTx/>
                <a:latin typeface="Calibri"/>
                <a:ea typeface="+mn-ea"/>
                <a:cs typeface="+mn-cs"/>
              </a:rPr>
              <a:t>αισθητικοτητα</a:t>
            </a:r>
            <a:endParaRPr kumimoji="0" lang="el-GR"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 name="65 - TextBox"/>
          <p:cNvSpPr txBox="1"/>
          <p:nvPr/>
        </p:nvSpPr>
        <p:spPr>
          <a:xfrm>
            <a:off x="1524001" y="3714752"/>
            <a:ext cx="242194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prstClr val="black"/>
                </a:solidFill>
                <a:effectLst/>
                <a:uLnTx/>
                <a:uFillTx/>
                <a:latin typeface="Calibri"/>
                <a:ea typeface="+mn-ea"/>
                <a:cs typeface="+mn-cs"/>
              </a:rPr>
              <a:t>Σωματική αισθητικότητα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prstClr val="black"/>
                </a:solidFill>
                <a:effectLst/>
                <a:uLnTx/>
                <a:uFillTx/>
                <a:latin typeface="Calibri"/>
                <a:ea typeface="+mn-ea"/>
                <a:cs typeface="+mn-cs"/>
              </a:rPr>
              <a:t>Γενική (</a:t>
            </a:r>
            <a:r>
              <a:rPr kumimoji="0" lang="el-GR" sz="1400" b="0" i="0" u="none" strike="noStrike" kern="1200" cap="none" spc="0" normalizeH="0" baseline="0" noProof="0" dirty="0" err="1">
                <a:ln>
                  <a:noFill/>
                </a:ln>
                <a:solidFill>
                  <a:prstClr val="black"/>
                </a:solidFill>
                <a:effectLst/>
                <a:uLnTx/>
                <a:uFillTx/>
                <a:latin typeface="Calibri"/>
                <a:ea typeface="+mn-ea"/>
                <a:cs typeface="+mn-cs"/>
              </a:rPr>
              <a:t>επιπολής</a:t>
            </a:r>
            <a:r>
              <a:rPr kumimoji="0" lang="el-GR" sz="1400" b="0" i="0" u="none" strike="noStrike" kern="1200" cap="none" spc="0" normalizeH="0" baseline="0" noProof="0" dirty="0">
                <a:ln>
                  <a:noFill/>
                </a:ln>
                <a:solidFill>
                  <a:prstClr val="black"/>
                </a:solidFill>
                <a:effectLst/>
                <a:uLnTx/>
                <a:uFillTx/>
                <a:latin typeface="Calibri"/>
                <a:ea typeface="+mn-ea"/>
                <a:cs typeface="+mn-cs"/>
              </a:rPr>
              <a:t>, εν τω </a:t>
            </a:r>
            <a:r>
              <a:rPr kumimoji="0" lang="el-GR" sz="1400" b="0" i="0" u="none" strike="noStrike" kern="1200" cap="none" spc="0" normalizeH="0" baseline="0" noProof="0" dirty="0" err="1">
                <a:ln>
                  <a:noFill/>
                </a:ln>
                <a:solidFill>
                  <a:prstClr val="black"/>
                </a:solidFill>
                <a:effectLst/>
                <a:uLnTx/>
                <a:uFillTx/>
                <a:latin typeface="Calibri"/>
                <a:ea typeface="+mn-ea"/>
                <a:cs typeface="+mn-cs"/>
              </a:rPr>
              <a:t>βάθει</a:t>
            </a:r>
            <a:r>
              <a:rPr kumimoji="0" lang="el-GR" sz="14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prstClr val="black"/>
                </a:solidFill>
                <a:effectLst/>
                <a:uLnTx/>
                <a:uFillTx/>
                <a:latin typeface="Calibri"/>
                <a:ea typeface="+mn-ea"/>
                <a:cs typeface="+mn-cs"/>
              </a:rPr>
              <a:t>ειδική</a:t>
            </a:r>
          </a:p>
        </p:txBody>
      </p:sp>
      <p:cxnSp>
        <p:nvCxnSpPr>
          <p:cNvPr id="68" name="67 - Ευθύγραμμο βέλος σύνδεσης"/>
          <p:cNvCxnSpPr/>
          <p:nvPr/>
        </p:nvCxnSpPr>
        <p:spPr>
          <a:xfrm>
            <a:off x="8096264" y="2857496"/>
            <a:ext cx="1000132" cy="7143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9" name="68 - TextBox"/>
          <p:cNvSpPr txBox="1"/>
          <p:nvPr/>
        </p:nvSpPr>
        <p:spPr>
          <a:xfrm>
            <a:off x="9167834" y="3571876"/>
            <a:ext cx="148149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ΛΜΙ, ΑΔΕΝΕΣ,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ΜΥΟΚΑΡΔΙΟ</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562225" y="738189"/>
            <a:ext cx="7067550" cy="5381625"/>
          </a:xfrm>
          <a:prstGeom prst="rect">
            <a:avLst/>
          </a:prstGeom>
          <a:noFill/>
          <a:ln w="9525">
            <a:noFill/>
            <a:miter lim="800000"/>
            <a:headEnd/>
            <a:tailEnd/>
          </a:ln>
          <a:effectLst/>
        </p:spPr>
      </p:pic>
    </p:spTree>
    <p:extLst>
      <p:ext uri="{BB962C8B-B14F-4D97-AF65-F5344CB8AC3E}">
        <p14:creationId xmlns:p14="http://schemas.microsoft.com/office/powerpoint/2010/main" val="229231338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Î£ÏÎµÏÎ¹ÎºÎ® ÎµÎ¹ÎºÏÎ½Î±"/>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536" y="620688"/>
            <a:ext cx="6105290" cy="6308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4410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672" y="892175"/>
            <a:ext cx="5130800" cy="507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544272" y="1052737"/>
            <a:ext cx="2207912" cy="2585323"/>
          </a:xfrm>
          <a:prstGeom prst="rect">
            <a:avLst/>
          </a:prstGeom>
          <a:noFill/>
        </p:spPr>
        <p:txBody>
          <a:bodyPr wrap="none" rtlCol="0">
            <a:spAutoFit/>
          </a:bodyPr>
          <a:lstStyle/>
          <a:p>
            <a:r>
              <a:rPr lang="el-GR" dirty="0">
                <a:solidFill>
                  <a:prstClr val="black"/>
                </a:solidFill>
                <a:latin typeface="Calibri"/>
              </a:rPr>
              <a:t>ΑΥΧΕΝΙΚΟ ΠΛΕΓΜΑ</a:t>
            </a:r>
          </a:p>
          <a:p>
            <a:r>
              <a:rPr lang="el-GR" dirty="0">
                <a:solidFill>
                  <a:prstClr val="black"/>
                </a:solidFill>
                <a:latin typeface="Calibri"/>
              </a:rPr>
              <a:t>Α1-Α4</a:t>
            </a:r>
          </a:p>
          <a:p>
            <a:r>
              <a:rPr lang="el-GR" dirty="0">
                <a:solidFill>
                  <a:prstClr val="black"/>
                </a:solidFill>
                <a:latin typeface="Calibri"/>
              </a:rPr>
              <a:t>18. Έλασσον ινιακό</a:t>
            </a:r>
          </a:p>
          <a:p>
            <a:r>
              <a:rPr lang="el-GR" dirty="0">
                <a:solidFill>
                  <a:prstClr val="black"/>
                </a:solidFill>
                <a:latin typeface="Calibri"/>
              </a:rPr>
              <a:t>19. </a:t>
            </a:r>
            <a:r>
              <a:rPr lang="el-GR" dirty="0">
                <a:solidFill>
                  <a:srgbClr val="FF0000"/>
                </a:solidFill>
                <a:latin typeface="Calibri"/>
              </a:rPr>
              <a:t>Μείζων </a:t>
            </a:r>
            <a:r>
              <a:rPr lang="el-GR" dirty="0" err="1">
                <a:solidFill>
                  <a:srgbClr val="FF0000"/>
                </a:solidFill>
                <a:latin typeface="Calibri"/>
              </a:rPr>
              <a:t>ωτιαίο</a:t>
            </a:r>
            <a:endParaRPr lang="el-GR" dirty="0">
              <a:solidFill>
                <a:srgbClr val="FF0000"/>
              </a:solidFill>
              <a:latin typeface="Calibri"/>
            </a:endParaRPr>
          </a:p>
          <a:p>
            <a:r>
              <a:rPr lang="el-GR" dirty="0">
                <a:solidFill>
                  <a:srgbClr val="FF0000"/>
                </a:solidFill>
                <a:latin typeface="Calibri"/>
              </a:rPr>
              <a:t>20. Εγκάρσιο ν. </a:t>
            </a:r>
          </a:p>
          <a:p>
            <a:r>
              <a:rPr lang="el-GR" dirty="0">
                <a:solidFill>
                  <a:prstClr val="black"/>
                </a:solidFill>
                <a:latin typeface="Calibri"/>
              </a:rPr>
              <a:t>21. </a:t>
            </a:r>
            <a:r>
              <a:rPr lang="el-GR" dirty="0" err="1">
                <a:solidFill>
                  <a:prstClr val="black"/>
                </a:solidFill>
                <a:latin typeface="Calibri"/>
              </a:rPr>
              <a:t>Υπερκλείδια</a:t>
            </a:r>
            <a:endParaRPr lang="el-GR" dirty="0">
              <a:solidFill>
                <a:prstClr val="black"/>
              </a:solidFill>
              <a:latin typeface="Calibri"/>
            </a:endParaRPr>
          </a:p>
          <a:p>
            <a:r>
              <a:rPr lang="el-GR" dirty="0">
                <a:solidFill>
                  <a:prstClr val="black"/>
                </a:solidFill>
                <a:latin typeface="Calibri"/>
              </a:rPr>
              <a:t>22. </a:t>
            </a:r>
            <a:r>
              <a:rPr lang="el-GR" b="1" dirty="0">
                <a:solidFill>
                  <a:prstClr val="black"/>
                </a:solidFill>
                <a:latin typeface="Calibri"/>
              </a:rPr>
              <a:t>Φρενικό </a:t>
            </a:r>
          </a:p>
          <a:p>
            <a:r>
              <a:rPr lang="el-GR" dirty="0">
                <a:solidFill>
                  <a:prstClr val="black"/>
                </a:solidFill>
                <a:latin typeface="Calibri"/>
              </a:rPr>
              <a:t>23. ρίζες εν τω βάθει </a:t>
            </a:r>
          </a:p>
          <a:p>
            <a:r>
              <a:rPr lang="el-GR" dirty="0">
                <a:solidFill>
                  <a:prstClr val="black"/>
                </a:solidFill>
                <a:latin typeface="Calibri"/>
              </a:rPr>
              <a:t>αυχενικής αγκύλης</a:t>
            </a:r>
          </a:p>
        </p:txBody>
      </p:sp>
    </p:spTree>
    <p:extLst>
      <p:ext uri="{BB962C8B-B14F-4D97-AF65-F5344CB8AC3E}">
        <p14:creationId xmlns:p14="http://schemas.microsoft.com/office/powerpoint/2010/main" val="748654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Î£ÏÎµÏÎ¹ÎºÎ® ÎµÎ¹ÎºÏÎ½Î±"/>
          <p:cNvPicPr>
            <a:picLocks noChangeAspect="1" noChangeArrowheads="1"/>
          </p:cNvPicPr>
          <p:nvPr/>
        </p:nvPicPr>
        <p:blipFill>
          <a:blip r:embed="rId2"/>
          <a:srcRect/>
          <a:stretch>
            <a:fillRect/>
          </a:stretch>
        </p:blipFill>
        <p:spPr bwMode="auto">
          <a:xfrm>
            <a:off x="2666976" y="214290"/>
            <a:ext cx="7429552" cy="6417868"/>
          </a:xfrm>
          <a:prstGeom prst="rect">
            <a:avLst/>
          </a:prstGeom>
          <a:noFill/>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600" y="892175"/>
            <a:ext cx="5130800" cy="507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968208" y="764705"/>
            <a:ext cx="2248436" cy="3693319"/>
          </a:xfrm>
          <a:prstGeom prst="rect">
            <a:avLst/>
          </a:prstGeom>
          <a:noFill/>
        </p:spPr>
        <p:txBody>
          <a:bodyPr wrap="none" rtlCol="0">
            <a:spAutoFit/>
          </a:bodyPr>
          <a:lstStyle/>
          <a:p>
            <a:r>
              <a:rPr lang="el-GR" dirty="0">
                <a:solidFill>
                  <a:prstClr val="black"/>
                </a:solidFill>
                <a:latin typeface="Calibri"/>
              </a:rPr>
              <a:t>ΒΡΑΧΙΟΝΙΟ ΠΛΕΓΜΑ</a:t>
            </a:r>
          </a:p>
          <a:p>
            <a:r>
              <a:rPr lang="el-GR" dirty="0">
                <a:solidFill>
                  <a:prstClr val="black"/>
                </a:solidFill>
                <a:latin typeface="Calibri"/>
              </a:rPr>
              <a:t>Α5-Θ1</a:t>
            </a:r>
          </a:p>
          <a:p>
            <a:endParaRPr lang="el-GR" dirty="0">
              <a:solidFill>
                <a:prstClr val="black"/>
              </a:solidFill>
              <a:latin typeface="Calibri"/>
            </a:endParaRPr>
          </a:p>
          <a:p>
            <a:r>
              <a:rPr lang="el-GR" dirty="0" err="1">
                <a:solidFill>
                  <a:prstClr val="black"/>
                </a:solidFill>
                <a:latin typeface="Calibri"/>
              </a:rPr>
              <a:t>Υπερκλείδια</a:t>
            </a:r>
            <a:r>
              <a:rPr lang="el-GR" dirty="0">
                <a:solidFill>
                  <a:prstClr val="black"/>
                </a:solidFill>
                <a:latin typeface="Calibri"/>
              </a:rPr>
              <a:t> μοίρα</a:t>
            </a:r>
          </a:p>
          <a:p>
            <a:r>
              <a:rPr lang="el-GR" dirty="0">
                <a:solidFill>
                  <a:prstClr val="black"/>
                </a:solidFill>
                <a:latin typeface="Calibri"/>
              </a:rPr>
              <a:t>24. Ανώτερο (Α5-Α6)</a:t>
            </a:r>
          </a:p>
          <a:p>
            <a:r>
              <a:rPr lang="el-GR" dirty="0">
                <a:solidFill>
                  <a:prstClr val="black"/>
                </a:solidFill>
                <a:latin typeface="Calibri"/>
              </a:rPr>
              <a:t>25. Μέσο (Α7)</a:t>
            </a:r>
          </a:p>
          <a:p>
            <a:r>
              <a:rPr lang="el-GR" dirty="0">
                <a:solidFill>
                  <a:prstClr val="black"/>
                </a:solidFill>
                <a:latin typeface="Calibri"/>
              </a:rPr>
              <a:t>26. Κατώτερο (Α8-Θ1)</a:t>
            </a:r>
          </a:p>
          <a:p>
            <a:endParaRPr lang="el-GR" dirty="0">
              <a:solidFill>
                <a:prstClr val="black"/>
              </a:solidFill>
              <a:latin typeface="Calibri"/>
            </a:endParaRPr>
          </a:p>
          <a:p>
            <a:r>
              <a:rPr lang="el-GR" dirty="0">
                <a:solidFill>
                  <a:prstClr val="black"/>
                </a:solidFill>
                <a:latin typeface="Calibri"/>
              </a:rPr>
              <a:t>Υποκλείδια μοίρα</a:t>
            </a:r>
          </a:p>
          <a:p>
            <a:r>
              <a:rPr lang="el-GR" dirty="0">
                <a:solidFill>
                  <a:prstClr val="black"/>
                </a:solidFill>
                <a:latin typeface="Calibri"/>
              </a:rPr>
              <a:t>28. Έξω</a:t>
            </a:r>
          </a:p>
          <a:p>
            <a:r>
              <a:rPr lang="el-GR" dirty="0">
                <a:solidFill>
                  <a:prstClr val="black"/>
                </a:solidFill>
                <a:latin typeface="Calibri"/>
              </a:rPr>
              <a:t>29. Έσω</a:t>
            </a:r>
          </a:p>
          <a:p>
            <a:r>
              <a:rPr lang="el-GR" dirty="0">
                <a:solidFill>
                  <a:prstClr val="black"/>
                </a:solidFill>
                <a:latin typeface="Calibri"/>
              </a:rPr>
              <a:t>30. Οπίσθιο </a:t>
            </a:r>
          </a:p>
          <a:p>
            <a:endParaRPr lang="el-GR" dirty="0">
              <a:solidFill>
                <a:prstClr val="black"/>
              </a:solidFill>
              <a:latin typeface="Calibri"/>
            </a:endParaRPr>
          </a:p>
        </p:txBody>
      </p:sp>
      <p:sp>
        <p:nvSpPr>
          <p:cNvPr id="4" name="TextBox 3"/>
          <p:cNvSpPr txBox="1"/>
          <p:nvPr/>
        </p:nvSpPr>
        <p:spPr>
          <a:xfrm>
            <a:off x="6960097" y="4797152"/>
            <a:ext cx="3613233" cy="2308324"/>
          </a:xfrm>
          <a:prstGeom prst="rect">
            <a:avLst/>
          </a:prstGeom>
          <a:noFill/>
        </p:spPr>
        <p:txBody>
          <a:bodyPr wrap="none" rtlCol="0">
            <a:spAutoFit/>
          </a:bodyPr>
          <a:lstStyle/>
          <a:p>
            <a:r>
              <a:rPr lang="el-GR" dirty="0">
                <a:solidFill>
                  <a:prstClr val="black"/>
                </a:solidFill>
                <a:latin typeface="Calibri"/>
              </a:rPr>
              <a:t>31.Μυοδερματικό (Έξω)</a:t>
            </a:r>
          </a:p>
          <a:p>
            <a:r>
              <a:rPr lang="el-GR" dirty="0">
                <a:solidFill>
                  <a:prstClr val="black"/>
                </a:solidFill>
                <a:latin typeface="Calibri"/>
              </a:rPr>
              <a:t>33. Μέσο (Έξω  και Έσω)</a:t>
            </a:r>
          </a:p>
          <a:p>
            <a:r>
              <a:rPr lang="el-GR" dirty="0">
                <a:solidFill>
                  <a:prstClr val="black"/>
                </a:solidFill>
                <a:latin typeface="Calibri"/>
              </a:rPr>
              <a:t>34. Ωλένιο (έσω)</a:t>
            </a:r>
          </a:p>
          <a:p>
            <a:r>
              <a:rPr lang="el-GR" dirty="0">
                <a:solidFill>
                  <a:prstClr val="black"/>
                </a:solidFill>
                <a:latin typeface="Calibri"/>
              </a:rPr>
              <a:t>35,36. Έσω </a:t>
            </a:r>
            <a:r>
              <a:rPr lang="el-GR" dirty="0" err="1">
                <a:solidFill>
                  <a:prstClr val="black"/>
                </a:solidFill>
                <a:latin typeface="Calibri"/>
              </a:rPr>
              <a:t>δερμ</a:t>
            </a:r>
            <a:r>
              <a:rPr lang="el-GR" dirty="0">
                <a:solidFill>
                  <a:prstClr val="black"/>
                </a:solidFill>
                <a:latin typeface="Calibri"/>
              </a:rPr>
              <a:t>. </a:t>
            </a:r>
            <a:r>
              <a:rPr lang="el-GR" dirty="0">
                <a:solidFill>
                  <a:srgbClr val="FF0000"/>
                </a:solidFill>
                <a:latin typeface="Calibri"/>
              </a:rPr>
              <a:t>Αντιβραχίου</a:t>
            </a:r>
            <a:r>
              <a:rPr lang="el-GR" dirty="0">
                <a:solidFill>
                  <a:prstClr val="black"/>
                </a:solidFill>
                <a:latin typeface="Calibri"/>
              </a:rPr>
              <a:t> (Έσω)</a:t>
            </a:r>
          </a:p>
          <a:p>
            <a:r>
              <a:rPr lang="el-GR" dirty="0">
                <a:solidFill>
                  <a:prstClr val="black"/>
                </a:solidFill>
                <a:latin typeface="Calibri"/>
              </a:rPr>
              <a:t>37. Μασχαλιαίο (Οπίσθιο)</a:t>
            </a:r>
          </a:p>
          <a:p>
            <a:r>
              <a:rPr lang="el-GR" dirty="0">
                <a:solidFill>
                  <a:prstClr val="black"/>
                </a:solidFill>
                <a:latin typeface="Calibri"/>
              </a:rPr>
              <a:t>38. </a:t>
            </a:r>
            <a:r>
              <a:rPr lang="el-GR" dirty="0" err="1">
                <a:solidFill>
                  <a:prstClr val="black"/>
                </a:solidFill>
                <a:latin typeface="Calibri"/>
              </a:rPr>
              <a:t>Κερκιδικό</a:t>
            </a:r>
            <a:r>
              <a:rPr lang="el-GR" dirty="0">
                <a:solidFill>
                  <a:prstClr val="black"/>
                </a:solidFill>
                <a:latin typeface="Calibri"/>
              </a:rPr>
              <a:t> (Οπίσθιο)</a:t>
            </a:r>
          </a:p>
          <a:p>
            <a:endParaRPr lang="el-GR" dirty="0">
              <a:solidFill>
                <a:prstClr val="black"/>
              </a:solidFill>
              <a:latin typeface="Calibri"/>
            </a:endParaRPr>
          </a:p>
          <a:p>
            <a:endParaRPr lang="el-GR" dirty="0">
              <a:solidFill>
                <a:prstClr val="black"/>
              </a:solidFill>
              <a:latin typeface="Calibri"/>
            </a:endParaRPr>
          </a:p>
        </p:txBody>
      </p:sp>
    </p:spTree>
    <p:extLst>
      <p:ext uri="{BB962C8B-B14F-4D97-AF65-F5344CB8AC3E}">
        <p14:creationId xmlns:p14="http://schemas.microsoft.com/office/powerpoint/2010/main" val="54588788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3792" y="1385888"/>
            <a:ext cx="3048000" cy="408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554377" y="785723"/>
            <a:ext cx="4117024" cy="1200329"/>
          </a:xfrm>
          <a:prstGeom prst="rect">
            <a:avLst/>
          </a:prstGeom>
          <a:noFill/>
        </p:spPr>
        <p:txBody>
          <a:bodyPr wrap="none" rtlCol="0">
            <a:spAutoFit/>
          </a:bodyPr>
          <a:lstStyle/>
          <a:p>
            <a:r>
              <a:rPr lang="el-GR" dirty="0">
                <a:solidFill>
                  <a:prstClr val="black"/>
                </a:solidFill>
                <a:latin typeface="Calibri"/>
              </a:rPr>
              <a:t>6. Εν τω βάθει αυχενική αγκύλη (9 και 10)</a:t>
            </a:r>
          </a:p>
          <a:p>
            <a:r>
              <a:rPr lang="el-GR" dirty="0">
                <a:solidFill>
                  <a:prstClr val="black"/>
                </a:solidFill>
                <a:latin typeface="Calibri"/>
              </a:rPr>
              <a:t>7. Υπογλώσσιο (συνεισφέρει Α1)</a:t>
            </a:r>
          </a:p>
          <a:p>
            <a:pPr marL="342900" indent="-342900">
              <a:buFontTx/>
              <a:buAutoNum type="arabicPeriod" startAt="8"/>
            </a:pPr>
            <a:r>
              <a:rPr lang="el-GR" dirty="0">
                <a:solidFill>
                  <a:prstClr val="black"/>
                </a:solidFill>
                <a:latin typeface="Calibri"/>
              </a:rPr>
              <a:t>Ανώτερη ρίζα (πρόσθια) Α1, Α2</a:t>
            </a:r>
          </a:p>
          <a:p>
            <a:r>
              <a:rPr lang="el-GR" dirty="0">
                <a:solidFill>
                  <a:prstClr val="black"/>
                </a:solidFill>
                <a:latin typeface="Calibri"/>
              </a:rPr>
              <a:t>10.  Κατώτερη ρίζα (οπίσθια) Α2, Α3</a:t>
            </a:r>
          </a:p>
        </p:txBody>
      </p:sp>
      <p:sp>
        <p:nvSpPr>
          <p:cNvPr id="3" name="TextBox 2"/>
          <p:cNvSpPr txBox="1"/>
          <p:nvPr/>
        </p:nvSpPr>
        <p:spPr>
          <a:xfrm>
            <a:off x="5663952" y="260648"/>
            <a:ext cx="1982722" cy="369332"/>
          </a:xfrm>
          <a:prstGeom prst="rect">
            <a:avLst/>
          </a:prstGeom>
          <a:noFill/>
        </p:spPr>
        <p:txBody>
          <a:bodyPr wrap="none" rtlCol="0">
            <a:spAutoFit/>
          </a:bodyPr>
          <a:lstStyle/>
          <a:p>
            <a:r>
              <a:rPr lang="el-GR" dirty="0">
                <a:solidFill>
                  <a:prstClr val="black"/>
                </a:solidFill>
                <a:latin typeface="Calibri"/>
              </a:rPr>
              <a:t>ΑΥΧΕΝΙΚΟ ΠΛΕΓΜΑ</a:t>
            </a:r>
          </a:p>
        </p:txBody>
      </p:sp>
      <p:sp>
        <p:nvSpPr>
          <p:cNvPr id="5" name="TextBox 4"/>
          <p:cNvSpPr txBox="1"/>
          <p:nvPr/>
        </p:nvSpPr>
        <p:spPr>
          <a:xfrm>
            <a:off x="7087555" y="2452247"/>
            <a:ext cx="3383683" cy="646331"/>
          </a:xfrm>
          <a:prstGeom prst="rect">
            <a:avLst/>
          </a:prstGeom>
          <a:noFill/>
        </p:spPr>
        <p:txBody>
          <a:bodyPr wrap="none" rtlCol="0">
            <a:spAutoFit/>
          </a:bodyPr>
          <a:lstStyle/>
          <a:p>
            <a:r>
              <a:rPr lang="el-GR" dirty="0">
                <a:solidFill>
                  <a:prstClr val="black"/>
                </a:solidFill>
                <a:latin typeface="Calibri"/>
              </a:rPr>
              <a:t>Ανώτερη ρίζα νευρώνει </a:t>
            </a:r>
          </a:p>
          <a:p>
            <a:r>
              <a:rPr lang="el-GR" dirty="0" err="1">
                <a:solidFill>
                  <a:prstClr val="black"/>
                </a:solidFill>
                <a:latin typeface="Calibri"/>
              </a:rPr>
              <a:t>θυροϋοειδή</a:t>
            </a:r>
            <a:r>
              <a:rPr lang="el-GR" dirty="0">
                <a:solidFill>
                  <a:prstClr val="black"/>
                </a:solidFill>
                <a:latin typeface="Calibri"/>
              </a:rPr>
              <a:t> (9) και </a:t>
            </a:r>
            <a:r>
              <a:rPr lang="el-GR" dirty="0" err="1">
                <a:solidFill>
                  <a:prstClr val="black"/>
                </a:solidFill>
                <a:latin typeface="Calibri"/>
              </a:rPr>
              <a:t>γενειοϋοειδή</a:t>
            </a:r>
            <a:r>
              <a:rPr lang="el-GR" dirty="0">
                <a:solidFill>
                  <a:prstClr val="black"/>
                </a:solidFill>
                <a:latin typeface="Calibri"/>
              </a:rPr>
              <a:t>.</a:t>
            </a:r>
          </a:p>
        </p:txBody>
      </p:sp>
      <p:sp>
        <p:nvSpPr>
          <p:cNvPr id="6" name="TextBox 5"/>
          <p:cNvSpPr txBox="1"/>
          <p:nvPr/>
        </p:nvSpPr>
        <p:spPr>
          <a:xfrm>
            <a:off x="7392144" y="3573016"/>
            <a:ext cx="2873800" cy="1477328"/>
          </a:xfrm>
          <a:prstGeom prst="rect">
            <a:avLst/>
          </a:prstGeom>
          <a:noFill/>
        </p:spPr>
        <p:txBody>
          <a:bodyPr wrap="none" rtlCol="0">
            <a:spAutoFit/>
          </a:bodyPr>
          <a:lstStyle/>
          <a:p>
            <a:r>
              <a:rPr lang="el-GR" dirty="0">
                <a:solidFill>
                  <a:prstClr val="black"/>
                </a:solidFill>
                <a:latin typeface="Calibri"/>
              </a:rPr>
              <a:t>Κατώτερη ρίζα νευρώνει </a:t>
            </a:r>
          </a:p>
          <a:p>
            <a:r>
              <a:rPr lang="el-GR" dirty="0">
                <a:solidFill>
                  <a:prstClr val="black"/>
                </a:solidFill>
                <a:latin typeface="Calibri"/>
              </a:rPr>
              <a:t>Τους κάτωθεν υοειδούς μυς:</a:t>
            </a:r>
          </a:p>
          <a:p>
            <a:r>
              <a:rPr lang="el-GR" dirty="0" err="1">
                <a:solidFill>
                  <a:prstClr val="black"/>
                </a:solidFill>
                <a:latin typeface="Calibri"/>
              </a:rPr>
              <a:t>Ομοϋοειδή</a:t>
            </a:r>
            <a:r>
              <a:rPr lang="el-GR" dirty="0">
                <a:solidFill>
                  <a:prstClr val="black"/>
                </a:solidFill>
                <a:latin typeface="Calibri"/>
              </a:rPr>
              <a:t> (11),</a:t>
            </a:r>
          </a:p>
          <a:p>
            <a:r>
              <a:rPr lang="el-GR" dirty="0" err="1">
                <a:solidFill>
                  <a:prstClr val="black"/>
                </a:solidFill>
                <a:latin typeface="Calibri"/>
              </a:rPr>
              <a:t>στερνοθυροϋοειδή</a:t>
            </a:r>
            <a:r>
              <a:rPr lang="el-GR" dirty="0">
                <a:solidFill>
                  <a:prstClr val="black"/>
                </a:solidFill>
                <a:latin typeface="Calibri"/>
              </a:rPr>
              <a:t> (12),</a:t>
            </a:r>
          </a:p>
          <a:p>
            <a:r>
              <a:rPr lang="el-GR" dirty="0" err="1">
                <a:solidFill>
                  <a:prstClr val="black"/>
                </a:solidFill>
                <a:latin typeface="Calibri"/>
              </a:rPr>
              <a:t>Στερνοϋοειδή</a:t>
            </a:r>
            <a:r>
              <a:rPr lang="el-GR" dirty="0">
                <a:solidFill>
                  <a:prstClr val="black"/>
                </a:solidFill>
                <a:latin typeface="Calibri"/>
              </a:rPr>
              <a:t> (13).</a:t>
            </a:r>
          </a:p>
        </p:txBody>
      </p:sp>
      <p:sp>
        <p:nvSpPr>
          <p:cNvPr id="4" name="TextBox 3"/>
          <p:cNvSpPr txBox="1"/>
          <p:nvPr/>
        </p:nvSpPr>
        <p:spPr>
          <a:xfrm>
            <a:off x="1703512" y="4008001"/>
            <a:ext cx="2975556" cy="1477328"/>
          </a:xfrm>
          <a:prstGeom prst="rect">
            <a:avLst/>
          </a:prstGeom>
          <a:noFill/>
        </p:spPr>
        <p:txBody>
          <a:bodyPr wrap="square" rtlCol="0">
            <a:spAutoFit/>
          </a:bodyPr>
          <a:lstStyle/>
          <a:p>
            <a:r>
              <a:rPr lang="el-GR" dirty="0">
                <a:solidFill>
                  <a:prstClr val="black"/>
                </a:solidFill>
                <a:latin typeface="Calibri"/>
              </a:rPr>
              <a:t>15. Κατώτερο ινιακό ν. (Α2,3) </a:t>
            </a:r>
          </a:p>
          <a:p>
            <a:r>
              <a:rPr lang="el-GR" dirty="0">
                <a:solidFill>
                  <a:prstClr val="black"/>
                </a:solidFill>
                <a:latin typeface="Calibri"/>
              </a:rPr>
              <a:t>16. Μείζον </a:t>
            </a:r>
            <a:r>
              <a:rPr lang="el-GR" dirty="0" err="1">
                <a:solidFill>
                  <a:prstClr val="black"/>
                </a:solidFill>
                <a:latin typeface="Calibri"/>
              </a:rPr>
              <a:t>ωτιαίο</a:t>
            </a:r>
            <a:r>
              <a:rPr lang="el-GR" dirty="0">
                <a:solidFill>
                  <a:prstClr val="black"/>
                </a:solidFill>
                <a:latin typeface="Calibri"/>
              </a:rPr>
              <a:t> ν (Α2,3)</a:t>
            </a:r>
          </a:p>
          <a:p>
            <a:r>
              <a:rPr lang="el-GR" dirty="0">
                <a:solidFill>
                  <a:prstClr val="black"/>
                </a:solidFill>
                <a:latin typeface="Calibri"/>
              </a:rPr>
              <a:t>17. Εγκάρσιο αυχενικό (Α3)</a:t>
            </a:r>
          </a:p>
          <a:p>
            <a:pPr marL="342900" indent="-342900">
              <a:buFontTx/>
              <a:buAutoNum type="arabicPeriod" startAt="18"/>
            </a:pPr>
            <a:r>
              <a:rPr lang="el-GR" dirty="0" err="1">
                <a:solidFill>
                  <a:prstClr val="black"/>
                </a:solidFill>
                <a:latin typeface="Calibri"/>
              </a:rPr>
              <a:t>Υπερκλείδια</a:t>
            </a:r>
            <a:r>
              <a:rPr lang="el-GR" dirty="0">
                <a:solidFill>
                  <a:prstClr val="black"/>
                </a:solidFill>
                <a:latin typeface="Calibri"/>
              </a:rPr>
              <a:t> ν.</a:t>
            </a:r>
          </a:p>
          <a:p>
            <a:pPr marL="342900" indent="-342900">
              <a:buFontTx/>
              <a:buAutoNum type="arabicPeriod" startAt="18"/>
            </a:pPr>
            <a:r>
              <a:rPr lang="el-GR" dirty="0">
                <a:solidFill>
                  <a:prstClr val="black"/>
                </a:solidFill>
                <a:latin typeface="Calibri"/>
              </a:rPr>
              <a:t>Φρενικό ν.</a:t>
            </a:r>
          </a:p>
        </p:txBody>
      </p:sp>
    </p:spTree>
    <p:extLst>
      <p:ext uri="{BB962C8B-B14F-4D97-AF65-F5344CB8AC3E}">
        <p14:creationId xmlns:p14="http://schemas.microsoft.com/office/powerpoint/2010/main" val="163855248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1389" y="404814"/>
            <a:ext cx="5229225" cy="604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543403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Î£ÏÎµÏÎ¹ÎºÎ® ÎµÎ¹ÎºÏÎ½Î±"/>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664" y="692696"/>
            <a:ext cx="5715000" cy="460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5794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E:\MARIANNA\A_ΜΑΘΗΜΑΤΑ PPS\anatomy lessons\ANATOMY PNS\plexus brach.jpg"/>
          <p:cNvPicPr>
            <a:picLocks noChangeAspect="1" noChangeArrowheads="1"/>
          </p:cNvPicPr>
          <p:nvPr/>
        </p:nvPicPr>
        <p:blipFill>
          <a:blip r:embed="rId2" cstate="print"/>
          <a:srcRect/>
          <a:stretch>
            <a:fillRect/>
          </a:stretch>
        </p:blipFill>
        <p:spPr bwMode="auto">
          <a:xfrm>
            <a:off x="1704975" y="461964"/>
            <a:ext cx="8782050" cy="5934075"/>
          </a:xfrm>
          <a:prstGeom prst="rect">
            <a:avLst/>
          </a:prstGeom>
          <a:noFill/>
        </p:spPr>
      </p:pic>
    </p:spTree>
    <p:extLst>
      <p:ext uri="{BB962C8B-B14F-4D97-AF65-F5344CB8AC3E}">
        <p14:creationId xmlns:p14="http://schemas.microsoft.com/office/powerpoint/2010/main" val="402161559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Î£ÏÎµÏÎ¹ÎºÎ® ÎµÎ¹ÎºÏÎ½Î±"/>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568" y="1628800"/>
            <a:ext cx="8246790"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47437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p:cNvGraphicFramePr>
            <a:graphicFrameLocks noGrp="1"/>
          </p:cNvGraphicFramePr>
          <p:nvPr/>
        </p:nvGraphicFramePr>
        <p:xfrm>
          <a:off x="1524001" y="260648"/>
          <a:ext cx="8748465" cy="5679440"/>
        </p:xfrm>
        <a:graphic>
          <a:graphicData uri="http://schemas.openxmlformats.org/drawingml/2006/table">
            <a:tbl>
              <a:tblPr firstRow="1" bandRow="1">
                <a:tableStyleId>{5940675A-B579-460E-94D1-54222C63F5DA}</a:tableStyleId>
              </a:tblPr>
              <a:tblGrid>
                <a:gridCol w="2916155">
                  <a:extLst>
                    <a:ext uri="{9D8B030D-6E8A-4147-A177-3AD203B41FA5}">
                      <a16:colId xmlns:a16="http://schemas.microsoft.com/office/drawing/2014/main" val="20000"/>
                    </a:ext>
                  </a:extLst>
                </a:gridCol>
                <a:gridCol w="2231909">
                  <a:extLst>
                    <a:ext uri="{9D8B030D-6E8A-4147-A177-3AD203B41FA5}">
                      <a16:colId xmlns:a16="http://schemas.microsoft.com/office/drawing/2014/main" val="20001"/>
                    </a:ext>
                  </a:extLst>
                </a:gridCol>
                <a:gridCol w="3600401">
                  <a:extLst>
                    <a:ext uri="{9D8B030D-6E8A-4147-A177-3AD203B41FA5}">
                      <a16:colId xmlns:a16="http://schemas.microsoft.com/office/drawing/2014/main" val="20002"/>
                    </a:ext>
                  </a:extLst>
                </a:gridCol>
              </a:tblGrid>
              <a:tr h="370840">
                <a:tc>
                  <a:txBody>
                    <a:bodyPr/>
                    <a:lstStyle/>
                    <a:p>
                      <a:r>
                        <a:rPr lang="el-GR" dirty="0"/>
                        <a:t>ΠΡΟΕΛΕΥΣΗ</a:t>
                      </a:r>
                    </a:p>
                  </a:txBody>
                  <a:tcPr/>
                </a:tc>
                <a:tc>
                  <a:txBody>
                    <a:bodyPr/>
                    <a:lstStyle/>
                    <a:p>
                      <a:r>
                        <a:rPr lang="el-GR" dirty="0"/>
                        <a:t>ΝΕΥΡΟ</a:t>
                      </a:r>
                    </a:p>
                  </a:txBody>
                  <a:tcPr/>
                </a:tc>
                <a:tc>
                  <a:txBody>
                    <a:bodyPr/>
                    <a:lstStyle/>
                    <a:p>
                      <a:r>
                        <a:rPr lang="el-GR" dirty="0"/>
                        <a:t>ΜΥΣ</a:t>
                      </a:r>
                    </a:p>
                  </a:txBody>
                  <a:tcPr/>
                </a:tc>
                <a:extLst>
                  <a:ext uri="{0D108BD9-81ED-4DB2-BD59-A6C34878D82A}">
                    <a16:rowId xmlns:a16="http://schemas.microsoft.com/office/drawing/2014/main" val="10000"/>
                  </a:ext>
                </a:extLst>
              </a:tr>
              <a:tr h="370840">
                <a:tc>
                  <a:txBody>
                    <a:bodyPr/>
                    <a:lstStyle/>
                    <a:p>
                      <a:r>
                        <a:rPr lang="el-GR" dirty="0"/>
                        <a:t>ρίζες</a:t>
                      </a:r>
                    </a:p>
                  </a:txBody>
                  <a:tcPr/>
                </a:tc>
                <a:tc>
                  <a:txBody>
                    <a:bodyPr/>
                    <a:lstStyle/>
                    <a:p>
                      <a:r>
                        <a:rPr lang="el-GR" dirty="0"/>
                        <a:t>Ραχιαίο ωμοπλάτης</a:t>
                      </a:r>
                    </a:p>
                  </a:txBody>
                  <a:tcPr/>
                </a:tc>
                <a:tc>
                  <a:txBody>
                    <a:bodyPr/>
                    <a:lstStyle/>
                    <a:p>
                      <a:r>
                        <a:rPr lang="el-GR" dirty="0" err="1"/>
                        <a:t>Ανελκτήρας</a:t>
                      </a:r>
                      <a:r>
                        <a:rPr lang="el-GR" dirty="0"/>
                        <a:t> ωμοπλάτης, ρομβοειδής</a:t>
                      </a:r>
                    </a:p>
                  </a:txBody>
                  <a:tcPr/>
                </a:tc>
                <a:extLst>
                  <a:ext uri="{0D108BD9-81ED-4DB2-BD59-A6C34878D82A}">
                    <a16:rowId xmlns:a16="http://schemas.microsoft.com/office/drawing/2014/main" val="10001"/>
                  </a:ext>
                </a:extLst>
              </a:tr>
              <a:tr h="370840">
                <a:tc>
                  <a:txBody>
                    <a:bodyPr/>
                    <a:lstStyle/>
                    <a:p>
                      <a:r>
                        <a:rPr lang="el-GR" dirty="0"/>
                        <a:t>Ανώτερο στέλεχος</a:t>
                      </a:r>
                    </a:p>
                  </a:txBody>
                  <a:tcPr/>
                </a:tc>
                <a:tc>
                  <a:txBody>
                    <a:bodyPr/>
                    <a:lstStyle/>
                    <a:p>
                      <a:r>
                        <a:rPr lang="el-GR" dirty="0" err="1"/>
                        <a:t>Υπερπλάτιο</a:t>
                      </a:r>
                      <a:endParaRPr lang="el-GR" dirty="0"/>
                    </a:p>
                    <a:p>
                      <a:r>
                        <a:rPr lang="el-GR" dirty="0"/>
                        <a:t>Υποκλείδιο</a:t>
                      </a:r>
                    </a:p>
                  </a:txBody>
                  <a:tcPr/>
                </a:tc>
                <a:tc>
                  <a:txBody>
                    <a:bodyPr/>
                    <a:lstStyle/>
                    <a:p>
                      <a:r>
                        <a:rPr lang="el-GR" dirty="0" err="1"/>
                        <a:t>Υπερακάνθιος</a:t>
                      </a:r>
                      <a:r>
                        <a:rPr lang="el-GR" dirty="0"/>
                        <a:t>/ </a:t>
                      </a:r>
                      <a:r>
                        <a:rPr lang="el-GR" dirty="0" err="1"/>
                        <a:t>υπακάνθιος</a:t>
                      </a:r>
                      <a:endParaRPr lang="el-GR" dirty="0"/>
                    </a:p>
                    <a:p>
                      <a:r>
                        <a:rPr lang="el-GR" dirty="0"/>
                        <a:t>υποκλείδιος</a:t>
                      </a:r>
                    </a:p>
                  </a:txBody>
                  <a:tcPr/>
                </a:tc>
                <a:extLst>
                  <a:ext uri="{0D108BD9-81ED-4DB2-BD59-A6C34878D82A}">
                    <a16:rowId xmlns:a16="http://schemas.microsoft.com/office/drawing/2014/main" val="10002"/>
                  </a:ext>
                </a:extLst>
              </a:tr>
              <a:tr h="370840">
                <a:tc>
                  <a:txBody>
                    <a:bodyPr/>
                    <a:lstStyle/>
                    <a:p>
                      <a:r>
                        <a:rPr lang="el-GR" dirty="0"/>
                        <a:t>Έξω δευτερεύον</a:t>
                      </a:r>
                    </a:p>
                  </a:txBody>
                  <a:tcPr/>
                </a:tc>
                <a:tc>
                  <a:txBody>
                    <a:bodyPr/>
                    <a:lstStyle/>
                    <a:p>
                      <a:r>
                        <a:rPr lang="el-GR" dirty="0"/>
                        <a:t>Έξω θωρακικό</a:t>
                      </a:r>
                    </a:p>
                    <a:p>
                      <a:r>
                        <a:rPr lang="el-GR" dirty="0" err="1"/>
                        <a:t>Μυοδερματικό</a:t>
                      </a:r>
                      <a:r>
                        <a:rPr lang="el-GR" dirty="0"/>
                        <a:t> </a:t>
                      </a:r>
                    </a:p>
                  </a:txBody>
                  <a:tcPr/>
                </a:tc>
                <a:tc>
                  <a:txBody>
                    <a:bodyPr/>
                    <a:lstStyle/>
                    <a:p>
                      <a:r>
                        <a:rPr lang="el-GR" dirty="0"/>
                        <a:t>Μείζων θωρακικός</a:t>
                      </a:r>
                    </a:p>
                    <a:p>
                      <a:r>
                        <a:rPr lang="el-GR" dirty="0"/>
                        <a:t>Πρόσθιοι μυς βραχίονα</a:t>
                      </a:r>
                    </a:p>
                  </a:txBody>
                  <a:tcPr/>
                </a:tc>
                <a:extLst>
                  <a:ext uri="{0D108BD9-81ED-4DB2-BD59-A6C34878D82A}">
                    <a16:rowId xmlns:a16="http://schemas.microsoft.com/office/drawing/2014/main" val="10003"/>
                  </a:ext>
                </a:extLst>
              </a:tr>
              <a:tr h="370840">
                <a:tc>
                  <a:txBody>
                    <a:bodyPr/>
                    <a:lstStyle/>
                    <a:p>
                      <a:r>
                        <a:rPr lang="el-GR" dirty="0"/>
                        <a:t>Έσω δευτερεύον</a:t>
                      </a:r>
                    </a:p>
                  </a:txBody>
                  <a:tcPr/>
                </a:tc>
                <a:tc>
                  <a:txBody>
                    <a:bodyPr/>
                    <a:lstStyle/>
                    <a:p>
                      <a:r>
                        <a:rPr lang="el-GR" dirty="0"/>
                        <a:t>Έσω θωρακικό</a:t>
                      </a:r>
                    </a:p>
                    <a:p>
                      <a:endParaRPr lang="el-GR" dirty="0"/>
                    </a:p>
                    <a:p>
                      <a:r>
                        <a:rPr lang="el-GR" dirty="0"/>
                        <a:t>Ωλένιο</a:t>
                      </a:r>
                      <a:r>
                        <a:rPr lang="el-GR" baseline="0" dirty="0"/>
                        <a:t> </a:t>
                      </a:r>
                      <a:endParaRPr lang="el-GR" dirty="0"/>
                    </a:p>
                  </a:txBody>
                  <a:tcPr/>
                </a:tc>
                <a:tc>
                  <a:txBody>
                    <a:bodyPr/>
                    <a:lstStyle/>
                    <a:p>
                      <a:r>
                        <a:rPr lang="el-GR" dirty="0"/>
                        <a:t>Μείζων και ελάσσων θωρακικός</a:t>
                      </a:r>
                    </a:p>
                    <a:p>
                      <a:r>
                        <a:rPr lang="el-GR" dirty="0"/>
                        <a:t>(Μυς</a:t>
                      </a:r>
                      <a:r>
                        <a:rPr lang="el-GR" baseline="0" dirty="0"/>
                        <a:t> αντιβραχίου),</a:t>
                      </a:r>
                    </a:p>
                    <a:p>
                      <a:r>
                        <a:rPr lang="el-GR" baseline="0" dirty="0"/>
                        <a:t>μυς άκρας χειρός</a:t>
                      </a:r>
                      <a:endParaRPr lang="el-GR" dirty="0"/>
                    </a:p>
                  </a:txBody>
                  <a:tcPr/>
                </a:tc>
                <a:extLst>
                  <a:ext uri="{0D108BD9-81ED-4DB2-BD59-A6C34878D82A}">
                    <a16:rowId xmlns:a16="http://schemas.microsoft.com/office/drawing/2014/main" val="10004"/>
                  </a:ext>
                </a:extLst>
              </a:tr>
              <a:tr h="370840">
                <a:tc>
                  <a:txBody>
                    <a:bodyPr/>
                    <a:lstStyle/>
                    <a:p>
                      <a:r>
                        <a:rPr lang="el-GR" dirty="0"/>
                        <a:t>Έσω και έξω δευτερεύον</a:t>
                      </a:r>
                    </a:p>
                  </a:txBody>
                  <a:tcPr/>
                </a:tc>
                <a:tc>
                  <a:txBody>
                    <a:bodyPr/>
                    <a:lstStyle/>
                    <a:p>
                      <a:r>
                        <a:rPr lang="el-GR" dirty="0"/>
                        <a:t>Μέσο </a:t>
                      </a:r>
                    </a:p>
                  </a:txBody>
                  <a:tcPr/>
                </a:tc>
                <a:tc>
                  <a:txBody>
                    <a:bodyPr/>
                    <a:lstStyle/>
                    <a:p>
                      <a:r>
                        <a:rPr lang="el-GR" dirty="0"/>
                        <a:t>Μυς αντιβραχίου</a:t>
                      </a:r>
                    </a:p>
                    <a:p>
                      <a:r>
                        <a:rPr lang="el-GR" dirty="0"/>
                        <a:t>(μυς άκρας χειρός)</a:t>
                      </a:r>
                    </a:p>
                  </a:txBody>
                  <a:tcPr/>
                </a:tc>
                <a:extLst>
                  <a:ext uri="{0D108BD9-81ED-4DB2-BD59-A6C34878D82A}">
                    <a16:rowId xmlns:a16="http://schemas.microsoft.com/office/drawing/2014/main" val="10005"/>
                  </a:ext>
                </a:extLst>
              </a:tr>
              <a:tr h="370840">
                <a:tc>
                  <a:txBody>
                    <a:bodyPr/>
                    <a:lstStyle/>
                    <a:p>
                      <a:r>
                        <a:rPr lang="el-GR" dirty="0"/>
                        <a:t>Οπίσθιο δευτερεύον</a:t>
                      </a:r>
                    </a:p>
                  </a:txBody>
                  <a:tcPr/>
                </a:tc>
                <a:tc>
                  <a:txBody>
                    <a:bodyPr/>
                    <a:lstStyle/>
                    <a:p>
                      <a:r>
                        <a:rPr lang="el-GR" dirty="0" err="1"/>
                        <a:t>Υποπλάτιο</a:t>
                      </a:r>
                      <a:endParaRPr lang="el-GR" dirty="0"/>
                    </a:p>
                    <a:p>
                      <a:r>
                        <a:rPr lang="el-GR" dirty="0" err="1"/>
                        <a:t>Θωρακοραχιαίο</a:t>
                      </a:r>
                      <a:endParaRPr lang="el-GR" dirty="0"/>
                    </a:p>
                    <a:p>
                      <a:r>
                        <a:rPr lang="el-GR" dirty="0"/>
                        <a:t>Μασχαλιαίο</a:t>
                      </a:r>
                    </a:p>
                    <a:p>
                      <a:r>
                        <a:rPr lang="el-GR" dirty="0" err="1"/>
                        <a:t>Κερκιδικό</a:t>
                      </a:r>
                      <a:r>
                        <a:rPr lang="el-GR" dirty="0"/>
                        <a:t> </a:t>
                      </a:r>
                    </a:p>
                  </a:txBody>
                  <a:tcPr/>
                </a:tc>
                <a:tc>
                  <a:txBody>
                    <a:bodyPr/>
                    <a:lstStyle/>
                    <a:p>
                      <a:r>
                        <a:rPr lang="el-GR" dirty="0" err="1"/>
                        <a:t>Υποπλάτιο</a:t>
                      </a:r>
                      <a:r>
                        <a:rPr lang="el-GR" dirty="0"/>
                        <a:t> / έλασσον </a:t>
                      </a:r>
                      <a:r>
                        <a:rPr lang="el-GR" dirty="0" err="1"/>
                        <a:t>στρογγύλος</a:t>
                      </a:r>
                      <a:endParaRPr lang="el-GR" dirty="0"/>
                    </a:p>
                    <a:p>
                      <a:r>
                        <a:rPr lang="el-GR" dirty="0"/>
                        <a:t>Πλατύς ραχιαίος</a:t>
                      </a:r>
                    </a:p>
                    <a:p>
                      <a:r>
                        <a:rPr lang="el-GR" dirty="0"/>
                        <a:t>Δελτοειδής</a:t>
                      </a:r>
                    </a:p>
                    <a:p>
                      <a:r>
                        <a:rPr lang="el-GR" dirty="0"/>
                        <a:t>Μυς</a:t>
                      </a:r>
                      <a:r>
                        <a:rPr lang="el-GR" baseline="0" dirty="0"/>
                        <a:t> ραχιαίας επιφάνειας  βραχίονα και αντιβραχίου</a:t>
                      </a:r>
                      <a:endParaRPr lang="el-GR" dirty="0"/>
                    </a:p>
                  </a:txBody>
                  <a:tcPr/>
                </a:tc>
                <a:extLst>
                  <a:ext uri="{0D108BD9-81ED-4DB2-BD59-A6C34878D82A}">
                    <a16:rowId xmlns:a16="http://schemas.microsoft.com/office/drawing/2014/main" val="10006"/>
                  </a:ext>
                </a:extLst>
              </a:tr>
              <a:tr h="370840">
                <a:tc>
                  <a:txBody>
                    <a:bodyPr/>
                    <a:lstStyle/>
                    <a:p>
                      <a:endParaRPr lang="el-GR"/>
                    </a:p>
                  </a:txBody>
                  <a:tcPr/>
                </a:tc>
                <a:tc>
                  <a:txBody>
                    <a:bodyPr/>
                    <a:lstStyle/>
                    <a:p>
                      <a:endParaRPr lang="el-GR"/>
                    </a:p>
                  </a:txBody>
                  <a:tcPr/>
                </a:tc>
                <a:tc>
                  <a:txBody>
                    <a:bodyPr/>
                    <a:lstStyle/>
                    <a:p>
                      <a:endParaRPr lang="el-GR"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09805020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1809720" y="1"/>
          <a:ext cx="8858280" cy="6327261"/>
        </p:xfrm>
        <a:graphic>
          <a:graphicData uri="http://schemas.openxmlformats.org/drawingml/2006/table">
            <a:tbl>
              <a:tblPr firstRow="1" bandRow="1">
                <a:tableStyleId>{69C7853C-536D-4A76-A0AE-DD22124D55A5}</a:tableStyleId>
              </a:tblPr>
              <a:tblGrid>
                <a:gridCol w="1771656">
                  <a:extLst>
                    <a:ext uri="{9D8B030D-6E8A-4147-A177-3AD203B41FA5}">
                      <a16:colId xmlns:a16="http://schemas.microsoft.com/office/drawing/2014/main" val="20000"/>
                    </a:ext>
                  </a:extLst>
                </a:gridCol>
                <a:gridCol w="1657368">
                  <a:extLst>
                    <a:ext uri="{9D8B030D-6E8A-4147-A177-3AD203B41FA5}">
                      <a16:colId xmlns:a16="http://schemas.microsoft.com/office/drawing/2014/main" val="20001"/>
                    </a:ext>
                  </a:extLst>
                </a:gridCol>
                <a:gridCol w="1714512">
                  <a:extLst>
                    <a:ext uri="{9D8B030D-6E8A-4147-A177-3AD203B41FA5}">
                      <a16:colId xmlns:a16="http://schemas.microsoft.com/office/drawing/2014/main" val="20002"/>
                    </a:ext>
                  </a:extLst>
                </a:gridCol>
                <a:gridCol w="1647836">
                  <a:extLst>
                    <a:ext uri="{9D8B030D-6E8A-4147-A177-3AD203B41FA5}">
                      <a16:colId xmlns:a16="http://schemas.microsoft.com/office/drawing/2014/main" val="20003"/>
                    </a:ext>
                  </a:extLst>
                </a:gridCol>
                <a:gridCol w="2066908">
                  <a:extLst>
                    <a:ext uri="{9D8B030D-6E8A-4147-A177-3AD203B41FA5}">
                      <a16:colId xmlns:a16="http://schemas.microsoft.com/office/drawing/2014/main" val="20004"/>
                    </a:ext>
                  </a:extLst>
                </a:gridCol>
              </a:tblGrid>
              <a:tr h="566541">
                <a:tc>
                  <a:txBody>
                    <a:bodyPr/>
                    <a:lstStyle/>
                    <a:p>
                      <a:r>
                        <a:rPr lang="el-GR" dirty="0"/>
                        <a:t>ΜΥΣ</a:t>
                      </a:r>
                    </a:p>
                  </a:txBody>
                  <a:tcPr/>
                </a:tc>
                <a:tc>
                  <a:txBody>
                    <a:bodyPr/>
                    <a:lstStyle/>
                    <a:p>
                      <a:r>
                        <a:rPr lang="el-GR" sz="1600" dirty="0"/>
                        <a:t>ΕΚΦΥΣΗ</a:t>
                      </a:r>
                    </a:p>
                  </a:txBody>
                  <a:tcPr/>
                </a:tc>
                <a:tc>
                  <a:txBody>
                    <a:bodyPr/>
                    <a:lstStyle/>
                    <a:p>
                      <a:r>
                        <a:rPr lang="el-GR" sz="1600" dirty="0"/>
                        <a:t>ΚΑΤΑΦΥΣΗ</a:t>
                      </a:r>
                    </a:p>
                  </a:txBody>
                  <a:tcPr/>
                </a:tc>
                <a:tc>
                  <a:txBody>
                    <a:bodyPr/>
                    <a:lstStyle/>
                    <a:p>
                      <a:r>
                        <a:rPr lang="el-GR" sz="1600" dirty="0"/>
                        <a:t>ΝΕΥΡΩΣΗ</a:t>
                      </a:r>
                    </a:p>
                  </a:txBody>
                  <a:tcPr/>
                </a:tc>
                <a:tc>
                  <a:txBody>
                    <a:bodyPr/>
                    <a:lstStyle/>
                    <a:p>
                      <a:r>
                        <a:rPr lang="el-GR" sz="1600" dirty="0"/>
                        <a:t>ΛΕΙΤΟΥΡΓΙΑ</a:t>
                      </a:r>
                    </a:p>
                  </a:txBody>
                  <a:tcPr/>
                </a:tc>
                <a:extLst>
                  <a:ext uri="{0D108BD9-81ED-4DB2-BD59-A6C34878D82A}">
                    <a16:rowId xmlns:a16="http://schemas.microsoft.com/office/drawing/2014/main" val="10000"/>
                  </a:ext>
                </a:extLst>
              </a:tr>
              <a:tr h="566541">
                <a:tc>
                  <a:txBody>
                    <a:bodyPr/>
                    <a:lstStyle/>
                    <a:p>
                      <a:r>
                        <a:rPr lang="el-GR" dirty="0"/>
                        <a:t>Οπ.</a:t>
                      </a:r>
                      <a:r>
                        <a:rPr lang="el-GR" baseline="0" dirty="0"/>
                        <a:t> άνω Οδοντωτός</a:t>
                      </a:r>
                      <a:endParaRPr lang="el-GR" dirty="0"/>
                    </a:p>
                  </a:txBody>
                  <a:tcPr/>
                </a:tc>
                <a:tc>
                  <a:txBody>
                    <a:bodyPr/>
                    <a:lstStyle/>
                    <a:p>
                      <a:r>
                        <a:rPr lang="el-GR" dirty="0" err="1"/>
                        <a:t>Αυχ</a:t>
                      </a:r>
                      <a:r>
                        <a:rPr lang="el-GR" dirty="0"/>
                        <a:t>. Συνδ. </a:t>
                      </a:r>
                      <a:r>
                        <a:rPr lang="el-GR" dirty="0" err="1"/>
                        <a:t>Ακανθ</a:t>
                      </a:r>
                      <a:r>
                        <a:rPr lang="el-GR" dirty="0"/>
                        <a:t>. </a:t>
                      </a:r>
                      <a:r>
                        <a:rPr lang="el-GR" dirty="0" err="1"/>
                        <a:t>Αποφ</a:t>
                      </a:r>
                      <a:r>
                        <a:rPr lang="el-GR" dirty="0"/>
                        <a:t>. Α7-Θ3</a:t>
                      </a:r>
                    </a:p>
                  </a:txBody>
                  <a:tcPr/>
                </a:tc>
                <a:tc>
                  <a:txBody>
                    <a:bodyPr/>
                    <a:lstStyle/>
                    <a:p>
                      <a:r>
                        <a:rPr lang="el-GR" dirty="0"/>
                        <a:t>Άνω χείλος 2</a:t>
                      </a:r>
                      <a:r>
                        <a:rPr lang="el-GR" baseline="30000" dirty="0"/>
                        <a:t>ης</a:t>
                      </a:r>
                      <a:r>
                        <a:rPr lang="el-GR" dirty="0"/>
                        <a:t>-4</a:t>
                      </a:r>
                      <a:r>
                        <a:rPr lang="el-GR" baseline="30000" dirty="0"/>
                        <a:t>ης</a:t>
                      </a:r>
                      <a:r>
                        <a:rPr lang="el-GR" dirty="0"/>
                        <a:t> πλευράς</a:t>
                      </a:r>
                    </a:p>
                  </a:txBody>
                  <a:tcPr/>
                </a:tc>
                <a:tc>
                  <a:txBody>
                    <a:bodyPr/>
                    <a:lstStyle/>
                    <a:p>
                      <a:r>
                        <a:rPr lang="el-GR" dirty="0"/>
                        <a:t>2</a:t>
                      </a:r>
                      <a:r>
                        <a:rPr lang="el-GR" baseline="30000" dirty="0"/>
                        <a:t>ο</a:t>
                      </a:r>
                      <a:r>
                        <a:rPr lang="el-GR" dirty="0"/>
                        <a:t>-5</a:t>
                      </a:r>
                      <a:r>
                        <a:rPr lang="el-GR" baseline="30000" dirty="0"/>
                        <a:t>ο</a:t>
                      </a:r>
                      <a:r>
                        <a:rPr lang="el-GR" dirty="0"/>
                        <a:t> μεσοπλεύριο ν.</a:t>
                      </a:r>
                    </a:p>
                  </a:txBody>
                  <a:tcPr/>
                </a:tc>
                <a:tc>
                  <a:txBody>
                    <a:bodyPr/>
                    <a:lstStyle/>
                    <a:p>
                      <a:r>
                        <a:rPr lang="el-GR" dirty="0"/>
                        <a:t>Ιδιοδεκτικότητα (ανύψωση άνω 4 πλευρών)</a:t>
                      </a:r>
                    </a:p>
                  </a:txBody>
                  <a:tcPr/>
                </a:tc>
                <a:extLst>
                  <a:ext uri="{0D108BD9-81ED-4DB2-BD59-A6C34878D82A}">
                    <a16:rowId xmlns:a16="http://schemas.microsoft.com/office/drawing/2014/main" val="10001"/>
                  </a:ext>
                </a:extLst>
              </a:tr>
              <a:tr h="5665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Οπ.</a:t>
                      </a:r>
                      <a:r>
                        <a:rPr lang="el-GR" baseline="0" dirty="0"/>
                        <a:t> κάτω Οδοντωτός</a:t>
                      </a:r>
                      <a:endParaRPr lang="el-GR" dirty="0"/>
                    </a:p>
                    <a:p>
                      <a:endParaRPr lang="el-GR" dirty="0"/>
                    </a:p>
                  </a:txBody>
                  <a:tcPr/>
                </a:tc>
                <a:tc>
                  <a:txBody>
                    <a:bodyPr/>
                    <a:lstStyle/>
                    <a:p>
                      <a:r>
                        <a:rPr lang="el-GR" dirty="0" err="1"/>
                        <a:t>Ακανθ</a:t>
                      </a:r>
                      <a:r>
                        <a:rPr lang="el-GR" dirty="0"/>
                        <a:t>. </a:t>
                      </a:r>
                      <a:r>
                        <a:rPr lang="el-GR" dirty="0" err="1"/>
                        <a:t>Αποφ</a:t>
                      </a:r>
                      <a:r>
                        <a:rPr lang="el-GR" dirty="0"/>
                        <a:t>. Θ11-Ο2</a:t>
                      </a:r>
                    </a:p>
                  </a:txBody>
                  <a:tcPr/>
                </a:tc>
                <a:tc>
                  <a:txBody>
                    <a:bodyPr/>
                    <a:lstStyle/>
                    <a:p>
                      <a:r>
                        <a:rPr lang="el-GR" dirty="0"/>
                        <a:t>Κάτω χείλος 8</a:t>
                      </a:r>
                      <a:r>
                        <a:rPr lang="el-GR" baseline="30000" dirty="0"/>
                        <a:t>ης</a:t>
                      </a:r>
                      <a:r>
                        <a:rPr lang="el-GR" dirty="0"/>
                        <a:t>-12</a:t>
                      </a:r>
                      <a:r>
                        <a:rPr lang="el-GR" baseline="30000" dirty="0"/>
                        <a:t>ης</a:t>
                      </a:r>
                      <a:r>
                        <a:rPr lang="el-GR" dirty="0"/>
                        <a:t> πλευράς</a:t>
                      </a:r>
                    </a:p>
                  </a:txBody>
                  <a:tcPr/>
                </a:tc>
                <a:tc>
                  <a:txBody>
                    <a:bodyPr/>
                    <a:lstStyle/>
                    <a:p>
                      <a:r>
                        <a:rPr lang="el-GR" dirty="0" err="1"/>
                        <a:t>Πρ</a:t>
                      </a:r>
                      <a:r>
                        <a:rPr lang="el-GR" dirty="0"/>
                        <a:t>. κλάδος Θ9-Θ12 νωτιαίων ν.</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Ιδιοδεκτικότητα (</a:t>
                      </a:r>
                      <a:r>
                        <a:rPr lang="el-GR" dirty="0" err="1"/>
                        <a:t>κατάσπαση</a:t>
                      </a:r>
                      <a:r>
                        <a:rPr lang="el-GR" dirty="0"/>
                        <a:t> πλευρών)</a:t>
                      </a:r>
                    </a:p>
                    <a:p>
                      <a:endParaRPr lang="el-GR" dirty="0"/>
                    </a:p>
                  </a:txBody>
                  <a:tcPr/>
                </a:tc>
                <a:extLst>
                  <a:ext uri="{0D108BD9-81ED-4DB2-BD59-A6C34878D82A}">
                    <a16:rowId xmlns:a16="http://schemas.microsoft.com/office/drawing/2014/main" val="10002"/>
                  </a:ext>
                </a:extLst>
              </a:tr>
              <a:tr h="566541">
                <a:tc>
                  <a:txBody>
                    <a:bodyPr/>
                    <a:lstStyle/>
                    <a:p>
                      <a:r>
                        <a:rPr lang="el-GR" dirty="0" err="1"/>
                        <a:t>Ανελκτήρες</a:t>
                      </a:r>
                      <a:r>
                        <a:rPr lang="el-GR" dirty="0"/>
                        <a:t> πλευρών</a:t>
                      </a:r>
                    </a:p>
                  </a:txBody>
                  <a:tcPr/>
                </a:tc>
                <a:tc>
                  <a:txBody>
                    <a:bodyPr/>
                    <a:lstStyle/>
                    <a:p>
                      <a:r>
                        <a:rPr lang="el-GR" dirty="0"/>
                        <a:t>Εγκ. </a:t>
                      </a:r>
                      <a:r>
                        <a:rPr lang="el-GR" dirty="0" err="1"/>
                        <a:t>Αποφ</a:t>
                      </a:r>
                      <a:r>
                        <a:rPr lang="el-GR" dirty="0"/>
                        <a:t>. Θ7-Θ11</a:t>
                      </a:r>
                    </a:p>
                  </a:txBody>
                  <a:tcPr/>
                </a:tc>
                <a:tc>
                  <a:txBody>
                    <a:bodyPr/>
                    <a:lstStyle/>
                    <a:p>
                      <a:r>
                        <a:rPr lang="el-GR" dirty="0"/>
                        <a:t>Υποκείμενες πλευρές μεταξύ φύματος και γωνίας</a:t>
                      </a:r>
                    </a:p>
                  </a:txBody>
                  <a:tcPr/>
                </a:tc>
                <a:tc>
                  <a:txBody>
                    <a:bodyPr/>
                    <a:lstStyle/>
                    <a:p>
                      <a:r>
                        <a:rPr lang="el-GR" dirty="0"/>
                        <a:t>Οπ. Κλάδοι Α8-Θ11 νωτιαίων ν.</a:t>
                      </a:r>
                    </a:p>
                  </a:txBody>
                  <a:tcPr/>
                </a:tc>
                <a:tc>
                  <a:txBody>
                    <a:bodyPr/>
                    <a:lstStyle/>
                    <a:p>
                      <a:r>
                        <a:rPr lang="el-GR" dirty="0"/>
                        <a:t>Ανύψωση πλευρών</a:t>
                      </a:r>
                    </a:p>
                  </a:txBody>
                  <a:tcPr/>
                </a:tc>
                <a:extLst>
                  <a:ext uri="{0D108BD9-81ED-4DB2-BD59-A6C34878D82A}">
                    <a16:rowId xmlns:a16="http://schemas.microsoft.com/office/drawing/2014/main" val="10003"/>
                  </a:ext>
                </a:extLst>
              </a:tr>
              <a:tr h="566541">
                <a:tc>
                  <a:txBody>
                    <a:bodyPr/>
                    <a:lstStyle/>
                    <a:p>
                      <a:r>
                        <a:rPr lang="el-GR" dirty="0"/>
                        <a:t>Έξω </a:t>
                      </a:r>
                      <a:r>
                        <a:rPr lang="el-GR" dirty="0" err="1"/>
                        <a:t>μεσοπολεύριοι</a:t>
                      </a:r>
                      <a:endParaRPr lang="el-GR" dirty="0"/>
                    </a:p>
                  </a:txBody>
                  <a:tcPr/>
                </a:tc>
                <a:tc rowSpan="3">
                  <a:txBody>
                    <a:bodyPr/>
                    <a:lstStyle/>
                    <a:p>
                      <a:endParaRPr lang="el-GR" dirty="0"/>
                    </a:p>
                    <a:p>
                      <a:endParaRPr lang="el-GR" dirty="0"/>
                    </a:p>
                    <a:p>
                      <a:endParaRPr lang="el-GR" dirty="0"/>
                    </a:p>
                    <a:p>
                      <a:endParaRPr lang="el-GR" dirty="0"/>
                    </a:p>
                    <a:p>
                      <a:r>
                        <a:rPr lang="el-GR" dirty="0"/>
                        <a:t>Κάτω χείλος πλευρών</a:t>
                      </a:r>
                    </a:p>
                    <a:p>
                      <a:endParaRPr lang="el-GR" dirty="0"/>
                    </a:p>
                    <a:p>
                      <a:endParaRPr lang="el-GR" dirty="0"/>
                    </a:p>
                  </a:txBody>
                  <a:tcPr/>
                </a:tc>
                <a:tc rowSpan="3">
                  <a:txBody>
                    <a:bodyPr/>
                    <a:lstStyle/>
                    <a:p>
                      <a:endParaRPr lang="el-GR" dirty="0"/>
                    </a:p>
                    <a:p>
                      <a:endParaRPr lang="el-GR" dirty="0"/>
                    </a:p>
                    <a:p>
                      <a:endParaRPr lang="el-GR" dirty="0"/>
                    </a:p>
                    <a:p>
                      <a:endParaRPr lang="el-GR" dirty="0"/>
                    </a:p>
                    <a:p>
                      <a:r>
                        <a:rPr lang="el-GR" dirty="0"/>
                        <a:t>Άνω χείλος πλευρών</a:t>
                      </a:r>
                    </a:p>
                  </a:txBody>
                  <a:tcPr/>
                </a:tc>
                <a:tc rowSpan="3">
                  <a:txBody>
                    <a:bodyPr/>
                    <a:lstStyle/>
                    <a:p>
                      <a:endParaRPr lang="el-GR" dirty="0"/>
                    </a:p>
                    <a:p>
                      <a:endParaRPr lang="el-GR" dirty="0"/>
                    </a:p>
                    <a:p>
                      <a:endParaRPr lang="el-GR" dirty="0"/>
                    </a:p>
                    <a:p>
                      <a:endParaRPr lang="el-GR" dirty="0"/>
                    </a:p>
                    <a:p>
                      <a:r>
                        <a:rPr lang="el-GR" dirty="0"/>
                        <a:t>Μεσοπλεύρια νεύρα</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Ανύψωση πλευρών</a:t>
                      </a:r>
                    </a:p>
                    <a:p>
                      <a:r>
                        <a:rPr lang="el-GR" dirty="0"/>
                        <a:t>(βίαιη</a:t>
                      </a:r>
                      <a:r>
                        <a:rPr lang="el-GR" baseline="0" dirty="0"/>
                        <a:t> εισπνοή)</a:t>
                      </a:r>
                      <a:endParaRPr lang="el-GR" dirty="0"/>
                    </a:p>
                  </a:txBody>
                  <a:tcPr/>
                </a:tc>
                <a:extLst>
                  <a:ext uri="{0D108BD9-81ED-4DB2-BD59-A6C34878D82A}">
                    <a16:rowId xmlns:a16="http://schemas.microsoft.com/office/drawing/2014/main" val="10004"/>
                  </a:ext>
                </a:extLst>
              </a:tr>
              <a:tr h="5665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Έσω </a:t>
                      </a:r>
                      <a:r>
                        <a:rPr lang="el-GR" dirty="0" err="1"/>
                        <a:t>μεσοπολεύριοι</a:t>
                      </a:r>
                      <a:endParaRPr lang="el-GR" dirty="0"/>
                    </a:p>
                    <a:p>
                      <a:endParaRPr lang="el-GR" dirty="0"/>
                    </a:p>
                  </a:txBody>
                  <a:tcPr/>
                </a:tc>
                <a:tc vMerge="1">
                  <a:txBody>
                    <a:bodyPr/>
                    <a:lstStyle/>
                    <a:p>
                      <a:endParaRPr lang="el-GR" dirty="0"/>
                    </a:p>
                  </a:txBody>
                  <a:tcPr/>
                </a:tc>
                <a:tc vMerge="1">
                  <a:txBody>
                    <a:bodyPr/>
                    <a:lstStyle/>
                    <a:p>
                      <a:endParaRPr lang="el-GR" dirty="0"/>
                    </a:p>
                  </a:txBody>
                  <a:tcPr/>
                </a:tc>
                <a:tc vMerge="1">
                  <a:txBody>
                    <a:bodyPr/>
                    <a:lstStyle/>
                    <a:p>
                      <a:endParaRPr lang="el-GR" dirty="0"/>
                    </a:p>
                  </a:txBody>
                  <a:tcPr/>
                </a:tc>
                <a:tc rowSpan="2">
                  <a:txBody>
                    <a:bodyPr/>
                    <a:lstStyle/>
                    <a:p>
                      <a:r>
                        <a:rPr lang="el-GR" dirty="0" err="1"/>
                        <a:t>Μεσόσοτεη</a:t>
                      </a:r>
                      <a:r>
                        <a:rPr lang="el-GR" dirty="0"/>
                        <a:t> μοίρα: </a:t>
                      </a:r>
                      <a:r>
                        <a:rPr lang="el-GR" dirty="0" err="1"/>
                        <a:t>κατάσπαση</a:t>
                      </a:r>
                      <a:endParaRPr lang="el-GR" dirty="0"/>
                    </a:p>
                    <a:p>
                      <a:r>
                        <a:rPr lang="el-GR" dirty="0" err="1"/>
                        <a:t>Μεσοχόνδρια</a:t>
                      </a:r>
                      <a:r>
                        <a:rPr lang="el-GR" dirty="0"/>
                        <a:t> μοίρα: ανύψωση</a:t>
                      </a:r>
                    </a:p>
                    <a:p>
                      <a:r>
                        <a:rPr lang="el-GR" dirty="0"/>
                        <a:t>Βίαιη εκπνοή</a:t>
                      </a:r>
                    </a:p>
                  </a:txBody>
                  <a:tcPr/>
                </a:tc>
                <a:extLst>
                  <a:ext uri="{0D108BD9-81ED-4DB2-BD59-A6C34878D82A}">
                    <a16:rowId xmlns:a16="http://schemas.microsoft.com/office/drawing/2014/main" val="10005"/>
                  </a:ext>
                </a:extLst>
              </a:tr>
              <a:tr h="5665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Εσώτατοι</a:t>
                      </a:r>
                      <a:r>
                        <a:rPr lang="el-GR" baseline="0" dirty="0"/>
                        <a:t> </a:t>
                      </a:r>
                      <a:r>
                        <a:rPr lang="el-GR" dirty="0"/>
                        <a:t>μεσοπλεύριοι</a:t>
                      </a:r>
                    </a:p>
                    <a:p>
                      <a:endParaRPr lang="el-GR" dirty="0"/>
                    </a:p>
                  </a:txBody>
                  <a:tcPr/>
                </a:tc>
                <a:tc vMerge="1">
                  <a:txBody>
                    <a:bodyPr/>
                    <a:lstStyle/>
                    <a:p>
                      <a:endParaRPr lang="el-GR" dirty="0"/>
                    </a:p>
                  </a:txBody>
                  <a:tcPr/>
                </a:tc>
                <a:tc vMerge="1">
                  <a:txBody>
                    <a:bodyPr/>
                    <a:lstStyle/>
                    <a:p>
                      <a:endParaRPr lang="el-GR" dirty="0"/>
                    </a:p>
                  </a:txBody>
                  <a:tcPr/>
                </a:tc>
                <a:tc vMerge="1">
                  <a:txBody>
                    <a:bodyPr/>
                    <a:lstStyle/>
                    <a:p>
                      <a:endParaRPr lang="el-GR" dirty="0"/>
                    </a:p>
                  </a:txBody>
                  <a:tcPr/>
                </a:tc>
                <a:tc vMerge="1">
                  <a:txBody>
                    <a:bodyPr/>
                    <a:lstStyle/>
                    <a:p>
                      <a:endParaRPr lang="el-GR"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4635139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1952596" y="1397000"/>
          <a:ext cx="8358245" cy="2844800"/>
        </p:xfrm>
        <a:graphic>
          <a:graphicData uri="http://schemas.openxmlformats.org/drawingml/2006/table">
            <a:tbl>
              <a:tblPr firstRow="1" bandRow="1">
                <a:tableStyleId>{69C7853C-536D-4A76-A0AE-DD22124D55A5}</a:tableStyleId>
              </a:tblPr>
              <a:tblGrid>
                <a:gridCol w="1671649">
                  <a:extLst>
                    <a:ext uri="{9D8B030D-6E8A-4147-A177-3AD203B41FA5}">
                      <a16:colId xmlns:a16="http://schemas.microsoft.com/office/drawing/2014/main" val="20000"/>
                    </a:ext>
                  </a:extLst>
                </a:gridCol>
                <a:gridCol w="1671649">
                  <a:extLst>
                    <a:ext uri="{9D8B030D-6E8A-4147-A177-3AD203B41FA5}">
                      <a16:colId xmlns:a16="http://schemas.microsoft.com/office/drawing/2014/main" val="20001"/>
                    </a:ext>
                  </a:extLst>
                </a:gridCol>
                <a:gridCol w="1671649">
                  <a:extLst>
                    <a:ext uri="{9D8B030D-6E8A-4147-A177-3AD203B41FA5}">
                      <a16:colId xmlns:a16="http://schemas.microsoft.com/office/drawing/2014/main" val="20002"/>
                    </a:ext>
                  </a:extLst>
                </a:gridCol>
                <a:gridCol w="1671649">
                  <a:extLst>
                    <a:ext uri="{9D8B030D-6E8A-4147-A177-3AD203B41FA5}">
                      <a16:colId xmlns:a16="http://schemas.microsoft.com/office/drawing/2014/main" val="20003"/>
                    </a:ext>
                  </a:extLst>
                </a:gridCol>
                <a:gridCol w="1671649">
                  <a:extLst>
                    <a:ext uri="{9D8B030D-6E8A-4147-A177-3AD203B41FA5}">
                      <a16:colId xmlns:a16="http://schemas.microsoft.com/office/drawing/2014/main" val="20004"/>
                    </a:ext>
                  </a:extLst>
                </a:gridCol>
              </a:tblGrid>
              <a:tr h="370840">
                <a:tc>
                  <a:txBody>
                    <a:bodyPr/>
                    <a:lstStyle/>
                    <a:p>
                      <a:r>
                        <a:rPr lang="el-GR" dirty="0"/>
                        <a:t>ΜΥΣ</a:t>
                      </a:r>
                    </a:p>
                  </a:txBody>
                  <a:tcPr/>
                </a:tc>
                <a:tc>
                  <a:txBody>
                    <a:bodyPr/>
                    <a:lstStyle/>
                    <a:p>
                      <a:r>
                        <a:rPr lang="el-GR" sz="1600" dirty="0"/>
                        <a:t>ΕΚΦΥΣΗ</a:t>
                      </a:r>
                    </a:p>
                  </a:txBody>
                  <a:tcPr/>
                </a:tc>
                <a:tc>
                  <a:txBody>
                    <a:bodyPr/>
                    <a:lstStyle/>
                    <a:p>
                      <a:r>
                        <a:rPr lang="el-GR" sz="1600" dirty="0"/>
                        <a:t>ΚΑΤΑΦΥΣΗ</a:t>
                      </a:r>
                    </a:p>
                  </a:txBody>
                  <a:tcPr/>
                </a:tc>
                <a:tc>
                  <a:txBody>
                    <a:bodyPr/>
                    <a:lstStyle/>
                    <a:p>
                      <a:r>
                        <a:rPr lang="el-GR" sz="1600" dirty="0"/>
                        <a:t>ΝΕΥΡΩΣΗ</a:t>
                      </a:r>
                    </a:p>
                  </a:txBody>
                  <a:tcPr/>
                </a:tc>
                <a:tc>
                  <a:txBody>
                    <a:bodyPr/>
                    <a:lstStyle/>
                    <a:p>
                      <a:r>
                        <a:rPr lang="el-GR" sz="1600" dirty="0"/>
                        <a:t>ΛΕΙΤΟΥΡΓΙΑ</a:t>
                      </a:r>
                    </a:p>
                  </a:txBody>
                  <a:tcPr/>
                </a:tc>
                <a:extLst>
                  <a:ext uri="{0D108BD9-81ED-4DB2-BD59-A6C34878D82A}">
                    <a16:rowId xmlns:a16="http://schemas.microsoft.com/office/drawing/2014/main" val="10000"/>
                  </a:ext>
                </a:extLst>
              </a:tr>
              <a:tr h="370840">
                <a:tc>
                  <a:txBody>
                    <a:bodyPr/>
                    <a:lstStyle/>
                    <a:p>
                      <a:r>
                        <a:rPr lang="el-GR" dirty="0"/>
                        <a:t>Υποπλεύριος </a:t>
                      </a:r>
                    </a:p>
                  </a:txBody>
                  <a:tcPr/>
                </a:tc>
                <a:tc>
                  <a:txBody>
                    <a:bodyPr/>
                    <a:lstStyle/>
                    <a:p>
                      <a:r>
                        <a:rPr lang="el-GR" dirty="0"/>
                        <a:t>Έσω επιφάνεια κατώτερων πλευρών</a:t>
                      </a:r>
                    </a:p>
                  </a:txBody>
                  <a:tcPr/>
                </a:tc>
                <a:tc>
                  <a:txBody>
                    <a:bodyPr/>
                    <a:lstStyle/>
                    <a:p>
                      <a:r>
                        <a:rPr lang="el-GR" dirty="0"/>
                        <a:t>Άνω χείλος υποκείμενης 2</a:t>
                      </a:r>
                      <a:r>
                        <a:rPr lang="el-GR" baseline="30000" dirty="0"/>
                        <a:t>ης</a:t>
                      </a:r>
                      <a:r>
                        <a:rPr lang="el-GR" dirty="0"/>
                        <a:t> και 3</a:t>
                      </a:r>
                      <a:r>
                        <a:rPr lang="el-GR" baseline="30000" dirty="0"/>
                        <a:t>ης</a:t>
                      </a:r>
                      <a:r>
                        <a:rPr lang="el-GR" dirty="0"/>
                        <a:t> </a:t>
                      </a:r>
                      <a:r>
                        <a:rPr lang="el-GR" dirty="0" err="1"/>
                        <a:t>πλευρας</a:t>
                      </a:r>
                      <a:endParaRPr lang="el-GR" dirty="0"/>
                    </a:p>
                  </a:txBody>
                  <a:tcPr/>
                </a:tc>
                <a:tc>
                  <a:txBody>
                    <a:bodyPr/>
                    <a:lstStyle/>
                    <a:p>
                      <a:r>
                        <a:rPr lang="el-GR" dirty="0"/>
                        <a:t>Μεσοπλεύρια νεύρα</a:t>
                      </a:r>
                    </a:p>
                  </a:txBody>
                  <a:tcPr/>
                </a:tc>
                <a:tc>
                  <a:txBody>
                    <a:bodyPr/>
                    <a:lstStyle/>
                    <a:p>
                      <a:r>
                        <a:rPr lang="el-GR" dirty="0"/>
                        <a:t>Όπως έσω μεσοπλεύριοι</a:t>
                      </a:r>
                    </a:p>
                  </a:txBody>
                  <a:tcPr/>
                </a:tc>
                <a:extLst>
                  <a:ext uri="{0D108BD9-81ED-4DB2-BD59-A6C34878D82A}">
                    <a16:rowId xmlns:a16="http://schemas.microsoft.com/office/drawing/2014/main" val="10001"/>
                  </a:ext>
                </a:extLst>
              </a:tr>
              <a:tr h="370840">
                <a:tc>
                  <a:txBody>
                    <a:bodyPr/>
                    <a:lstStyle/>
                    <a:p>
                      <a:r>
                        <a:rPr lang="el-GR" dirty="0"/>
                        <a:t>Εγκάρσιος θωρακικός </a:t>
                      </a:r>
                    </a:p>
                  </a:txBody>
                  <a:tcPr/>
                </a:tc>
                <a:tc>
                  <a:txBody>
                    <a:bodyPr/>
                    <a:lstStyle/>
                    <a:p>
                      <a:r>
                        <a:rPr lang="el-GR" dirty="0"/>
                        <a:t>Οπ. Επιφάνεια</a:t>
                      </a:r>
                      <a:r>
                        <a:rPr lang="el-GR" baseline="0" dirty="0"/>
                        <a:t> κάτω μοίρας στέρνου</a:t>
                      </a:r>
                      <a:endParaRPr lang="el-GR" dirty="0"/>
                    </a:p>
                  </a:txBody>
                  <a:tcPr/>
                </a:tc>
                <a:tc>
                  <a:txBody>
                    <a:bodyPr/>
                    <a:lstStyle/>
                    <a:p>
                      <a:r>
                        <a:rPr lang="el-GR" dirty="0"/>
                        <a:t>Έσω επιφάνεια πλευρικών χόνδρων</a:t>
                      </a:r>
                    </a:p>
                  </a:txBody>
                  <a:tcPr/>
                </a:tc>
                <a:tc>
                  <a:txBody>
                    <a:bodyPr/>
                    <a:lstStyle/>
                    <a:p>
                      <a:endParaRPr lang="el-GR" dirty="0"/>
                    </a:p>
                  </a:txBody>
                  <a:tcPr/>
                </a:tc>
                <a:tc>
                  <a:txBody>
                    <a:bodyPr/>
                    <a:lstStyle/>
                    <a:p>
                      <a:r>
                        <a:rPr lang="el-GR" dirty="0"/>
                        <a:t>Ιδιοδεκτικότητα </a:t>
                      </a:r>
                    </a:p>
                    <a:p>
                      <a:r>
                        <a:rPr lang="el-GR" dirty="0"/>
                        <a:t>Κατάσπαση πλευρών</a:t>
                      </a:r>
                    </a:p>
                  </a:txBody>
                  <a:tcPr/>
                </a:tc>
                <a:extLst>
                  <a:ext uri="{0D108BD9-81ED-4DB2-BD59-A6C34878D82A}">
                    <a16:rowId xmlns:a16="http://schemas.microsoft.com/office/drawing/2014/main" val="10002"/>
                  </a:ext>
                </a:extLst>
              </a:tr>
              <a:tr h="370840">
                <a:tc>
                  <a:txBody>
                    <a:bodyPr/>
                    <a:lstStyle/>
                    <a:p>
                      <a:endParaRPr lang="el-GR"/>
                    </a:p>
                  </a:txBody>
                  <a:tcPr/>
                </a:tc>
                <a:tc>
                  <a:txBody>
                    <a:bodyPr/>
                    <a:lstStyle/>
                    <a:p>
                      <a:endParaRPr lang="el-GR"/>
                    </a:p>
                  </a:txBody>
                  <a:tcPr/>
                </a:tc>
                <a:tc>
                  <a:txBody>
                    <a:bodyPr/>
                    <a:lstStyle/>
                    <a:p>
                      <a:endParaRPr lang="el-GR"/>
                    </a:p>
                  </a:txBody>
                  <a:tcPr/>
                </a:tc>
                <a:tc>
                  <a:txBody>
                    <a:bodyPr/>
                    <a:lstStyle/>
                    <a:p>
                      <a:endParaRPr lang="el-GR"/>
                    </a:p>
                  </a:txBody>
                  <a:tcPr/>
                </a:tc>
                <a:tc>
                  <a:txBody>
                    <a:bodyPr/>
                    <a:lstStyle/>
                    <a:p>
                      <a:endParaRPr lang="el-GR"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1720893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952596" y="0"/>
            <a:ext cx="8229600" cy="714356"/>
          </a:xfrm>
        </p:spPr>
        <p:txBody>
          <a:bodyPr>
            <a:normAutofit/>
          </a:bodyPr>
          <a:lstStyle/>
          <a:p>
            <a:r>
              <a:rPr lang="el-GR" sz="2800" dirty="0"/>
              <a:t>ΠΡ. ΜΥΣ ΘΩΡΑΚΑ που καταφύονται στην ωμική ζώνη</a:t>
            </a:r>
          </a:p>
        </p:txBody>
      </p:sp>
      <p:graphicFrame>
        <p:nvGraphicFramePr>
          <p:cNvPr id="4" name="3 - Θέση περιεχομένου"/>
          <p:cNvGraphicFramePr>
            <a:graphicFrameLocks noGrp="1"/>
          </p:cNvGraphicFramePr>
          <p:nvPr>
            <p:ph idx="1"/>
          </p:nvPr>
        </p:nvGraphicFramePr>
        <p:xfrm>
          <a:off x="1738280" y="714356"/>
          <a:ext cx="8929720" cy="5369560"/>
        </p:xfrm>
        <a:graphic>
          <a:graphicData uri="http://schemas.openxmlformats.org/drawingml/2006/table">
            <a:tbl>
              <a:tblPr firstRow="1" bandRow="1">
                <a:tableStyleId>{69C7853C-536D-4A76-A0AE-DD22124D55A5}</a:tableStyleId>
              </a:tblPr>
              <a:tblGrid>
                <a:gridCol w="1357324">
                  <a:extLst>
                    <a:ext uri="{9D8B030D-6E8A-4147-A177-3AD203B41FA5}">
                      <a16:colId xmlns:a16="http://schemas.microsoft.com/office/drawing/2014/main" val="20000"/>
                    </a:ext>
                  </a:extLst>
                </a:gridCol>
                <a:gridCol w="2214564">
                  <a:extLst>
                    <a:ext uri="{9D8B030D-6E8A-4147-A177-3AD203B41FA5}">
                      <a16:colId xmlns:a16="http://schemas.microsoft.com/office/drawing/2014/main" val="20001"/>
                    </a:ext>
                  </a:extLst>
                </a:gridCol>
                <a:gridCol w="1428774">
                  <a:extLst>
                    <a:ext uri="{9D8B030D-6E8A-4147-A177-3AD203B41FA5}">
                      <a16:colId xmlns:a16="http://schemas.microsoft.com/office/drawing/2014/main" val="20002"/>
                    </a:ext>
                  </a:extLst>
                </a:gridCol>
                <a:gridCol w="2143114">
                  <a:extLst>
                    <a:ext uri="{9D8B030D-6E8A-4147-A177-3AD203B41FA5}">
                      <a16:colId xmlns:a16="http://schemas.microsoft.com/office/drawing/2014/main" val="20003"/>
                    </a:ext>
                  </a:extLst>
                </a:gridCol>
                <a:gridCol w="1785944">
                  <a:extLst>
                    <a:ext uri="{9D8B030D-6E8A-4147-A177-3AD203B41FA5}">
                      <a16:colId xmlns:a16="http://schemas.microsoft.com/office/drawing/2014/main" val="20004"/>
                    </a:ext>
                  </a:extLst>
                </a:gridCol>
              </a:tblGrid>
              <a:tr h="370840">
                <a:tc>
                  <a:txBody>
                    <a:bodyPr/>
                    <a:lstStyle/>
                    <a:p>
                      <a:r>
                        <a:rPr lang="el-GR" sz="1800" dirty="0"/>
                        <a:t>ΜΥΣ</a:t>
                      </a:r>
                      <a:endParaRPr lang="el-GR" dirty="0"/>
                    </a:p>
                  </a:txBody>
                  <a:tcPr/>
                </a:tc>
                <a:tc>
                  <a:txBody>
                    <a:bodyPr/>
                    <a:lstStyle/>
                    <a:p>
                      <a:r>
                        <a:rPr lang="el-GR" sz="1600" dirty="0"/>
                        <a:t>ΕΚΦΥΣΗ</a:t>
                      </a:r>
                    </a:p>
                  </a:txBody>
                  <a:tcPr/>
                </a:tc>
                <a:tc>
                  <a:txBody>
                    <a:bodyPr/>
                    <a:lstStyle/>
                    <a:p>
                      <a:r>
                        <a:rPr lang="el-GR" sz="1600" dirty="0"/>
                        <a:t>ΚΑΤΑΦΥΣΗ</a:t>
                      </a:r>
                    </a:p>
                  </a:txBody>
                  <a:tcPr/>
                </a:tc>
                <a:tc>
                  <a:txBody>
                    <a:bodyPr/>
                    <a:lstStyle/>
                    <a:p>
                      <a:r>
                        <a:rPr lang="el-GR" sz="1600" dirty="0"/>
                        <a:t>ΝΕΥΡΩΣΗ</a:t>
                      </a:r>
                    </a:p>
                  </a:txBody>
                  <a:tcPr/>
                </a:tc>
                <a:tc>
                  <a:txBody>
                    <a:bodyPr/>
                    <a:lstStyle/>
                    <a:p>
                      <a:r>
                        <a:rPr lang="el-GR" sz="1600"/>
                        <a:t>ΛΕΙΤΟΥΡΓΙΑ</a:t>
                      </a:r>
                      <a:endParaRPr lang="el-GR" sz="1600" dirty="0"/>
                    </a:p>
                  </a:txBody>
                  <a:tcPr/>
                </a:tc>
                <a:extLst>
                  <a:ext uri="{0D108BD9-81ED-4DB2-BD59-A6C34878D82A}">
                    <a16:rowId xmlns:a16="http://schemas.microsoft.com/office/drawing/2014/main" val="10000"/>
                  </a:ext>
                </a:extLst>
              </a:tr>
              <a:tr h="370840">
                <a:tc>
                  <a:txBody>
                    <a:bodyPr/>
                    <a:lstStyle/>
                    <a:p>
                      <a:r>
                        <a:rPr lang="el-GR" sz="1600" dirty="0"/>
                        <a:t>Μείζων θωρακικός</a:t>
                      </a:r>
                    </a:p>
                    <a:p>
                      <a:r>
                        <a:rPr lang="el-GR" sz="1600" dirty="0"/>
                        <a:t>(</a:t>
                      </a:r>
                      <a:r>
                        <a:rPr lang="el-GR" sz="1600" dirty="0" err="1"/>
                        <a:t>κλειδική</a:t>
                      </a:r>
                      <a:r>
                        <a:rPr lang="el-GR" sz="1600" dirty="0"/>
                        <a:t>+</a:t>
                      </a:r>
                    </a:p>
                    <a:p>
                      <a:r>
                        <a:rPr lang="el-GR" sz="1600" dirty="0"/>
                        <a:t>στερνική κεφαλή)</a:t>
                      </a:r>
                    </a:p>
                  </a:txBody>
                  <a:tcPr/>
                </a:tc>
                <a:tc>
                  <a:txBody>
                    <a:bodyPr/>
                    <a:lstStyle/>
                    <a:p>
                      <a:r>
                        <a:rPr lang="el-GR" sz="1600" dirty="0"/>
                        <a:t>-</a:t>
                      </a:r>
                      <a:r>
                        <a:rPr lang="el-GR" sz="1600" dirty="0" err="1"/>
                        <a:t>Πρ</a:t>
                      </a:r>
                      <a:r>
                        <a:rPr lang="el-GR" sz="1600" dirty="0"/>
                        <a:t>. έσω ήμισυ</a:t>
                      </a:r>
                      <a:r>
                        <a:rPr lang="el-GR" sz="1600" baseline="0" dirty="0"/>
                        <a:t> κλείδας</a:t>
                      </a:r>
                    </a:p>
                    <a:p>
                      <a:r>
                        <a:rPr lang="el-GR" sz="1600" baseline="0" dirty="0"/>
                        <a:t>-</a:t>
                      </a:r>
                      <a:r>
                        <a:rPr lang="el-GR" sz="1600" baseline="0" dirty="0" err="1"/>
                        <a:t>Πρ</a:t>
                      </a:r>
                      <a:r>
                        <a:rPr lang="el-GR" sz="1600" baseline="0" dirty="0"/>
                        <a:t>. επιφ. στέρνου+6 πλ. χόνδρους+ </a:t>
                      </a:r>
                      <a:r>
                        <a:rPr lang="el-GR" sz="1600" baseline="0" dirty="0" err="1"/>
                        <a:t>απον</a:t>
                      </a:r>
                      <a:r>
                        <a:rPr lang="el-GR" sz="1600" baseline="0" dirty="0"/>
                        <a:t>. έξω λοξού μυ</a:t>
                      </a:r>
                      <a:endParaRPr lang="el-GR" sz="1600" dirty="0"/>
                    </a:p>
                  </a:txBody>
                  <a:tcPr/>
                </a:tc>
                <a:tc>
                  <a:txBody>
                    <a:bodyPr/>
                    <a:lstStyle/>
                    <a:p>
                      <a:r>
                        <a:rPr lang="el-GR" sz="1600" dirty="0"/>
                        <a:t>Έξω</a:t>
                      </a:r>
                      <a:r>
                        <a:rPr lang="el-GR" sz="1600" baseline="0" dirty="0"/>
                        <a:t> χείλος αύλακας τ. μακράς κεφαλής δικέφαλου βραχιόνιου μυ</a:t>
                      </a:r>
                      <a:endParaRPr lang="el-GR" sz="1600" dirty="0"/>
                    </a:p>
                  </a:txBody>
                  <a:tcPr/>
                </a:tc>
                <a:tc>
                  <a:txBody>
                    <a:bodyPr/>
                    <a:lstStyle/>
                    <a:p>
                      <a:r>
                        <a:rPr lang="el-GR" sz="1600" dirty="0"/>
                        <a:t>Έξω θωρακικό ν. (Α5-</a:t>
                      </a:r>
                      <a:r>
                        <a:rPr lang="el-GR" sz="1600" b="1" dirty="0"/>
                        <a:t>Α6</a:t>
                      </a:r>
                      <a:r>
                        <a:rPr lang="el-GR" sz="1600" dirty="0"/>
                        <a:t>)</a:t>
                      </a:r>
                    </a:p>
                    <a:p>
                      <a:endParaRPr lang="el-GR" sz="1600" dirty="0"/>
                    </a:p>
                    <a:p>
                      <a:r>
                        <a:rPr lang="el-GR" sz="1600" dirty="0"/>
                        <a:t>Έσω θωρακικό ν. </a:t>
                      </a:r>
                    </a:p>
                    <a:p>
                      <a:r>
                        <a:rPr lang="el-GR" sz="1600" dirty="0"/>
                        <a:t>(</a:t>
                      </a:r>
                      <a:r>
                        <a:rPr lang="el-GR" sz="1600" b="1" dirty="0"/>
                        <a:t>Α7, Α8</a:t>
                      </a:r>
                      <a:r>
                        <a:rPr lang="el-GR" sz="1600" dirty="0"/>
                        <a:t>, Θ1)</a:t>
                      </a:r>
                    </a:p>
                    <a:p>
                      <a:endParaRPr lang="el-GR" sz="1600" dirty="0"/>
                    </a:p>
                  </a:txBody>
                  <a:tcPr/>
                </a:tc>
                <a:tc>
                  <a:txBody>
                    <a:bodyPr/>
                    <a:lstStyle/>
                    <a:p>
                      <a:r>
                        <a:rPr lang="el-GR" sz="1600" dirty="0"/>
                        <a:t>Κλειδική: κάμψη </a:t>
                      </a:r>
                    </a:p>
                    <a:p>
                      <a:r>
                        <a:rPr lang="el-GR" sz="1600" dirty="0"/>
                        <a:t>Στερνική: έκταση (επαναφορά)</a:t>
                      </a:r>
                    </a:p>
                    <a:p>
                      <a:r>
                        <a:rPr lang="el-GR" sz="1600" dirty="0"/>
                        <a:t>Προσαγωγή,</a:t>
                      </a:r>
                    </a:p>
                    <a:p>
                      <a:r>
                        <a:rPr lang="el-GR" sz="1600" dirty="0"/>
                        <a:t>έσω στροφή, </a:t>
                      </a:r>
                    </a:p>
                    <a:p>
                      <a:r>
                        <a:rPr lang="el-GR" sz="1600" dirty="0"/>
                        <a:t>έλκει</a:t>
                      </a:r>
                      <a:r>
                        <a:rPr lang="el-GR" sz="1600" baseline="0" dirty="0"/>
                        <a:t> ωμοπλάτη πρόσω και κάτω</a:t>
                      </a:r>
                      <a:endParaRPr lang="el-GR" sz="1600" dirty="0"/>
                    </a:p>
                  </a:txBody>
                  <a:tcPr/>
                </a:tc>
                <a:extLst>
                  <a:ext uri="{0D108BD9-81ED-4DB2-BD59-A6C34878D82A}">
                    <a16:rowId xmlns:a16="http://schemas.microsoft.com/office/drawing/2014/main" val="10001"/>
                  </a:ext>
                </a:extLst>
              </a:tr>
              <a:tr h="370840">
                <a:tc>
                  <a:txBody>
                    <a:bodyPr/>
                    <a:lstStyle/>
                    <a:p>
                      <a:r>
                        <a:rPr lang="el-GR" sz="1600" dirty="0"/>
                        <a:t>Ελάσσων θωρακικός</a:t>
                      </a:r>
                    </a:p>
                  </a:txBody>
                  <a:tcPr/>
                </a:tc>
                <a:tc>
                  <a:txBody>
                    <a:bodyPr/>
                    <a:lstStyle/>
                    <a:p>
                      <a:r>
                        <a:rPr lang="el-GR" sz="1600" dirty="0"/>
                        <a:t>3</a:t>
                      </a:r>
                      <a:r>
                        <a:rPr lang="el-GR" sz="1600" baseline="30000" dirty="0"/>
                        <a:t>η</a:t>
                      </a:r>
                      <a:r>
                        <a:rPr lang="el-GR" sz="1600" dirty="0"/>
                        <a:t>-5</a:t>
                      </a:r>
                      <a:r>
                        <a:rPr lang="el-GR" sz="1600" baseline="30000" dirty="0"/>
                        <a:t>η</a:t>
                      </a:r>
                      <a:r>
                        <a:rPr lang="el-GR" sz="1600" baseline="0" dirty="0"/>
                        <a:t> πλευρά</a:t>
                      </a:r>
                      <a:endParaRPr lang="el-GR" sz="1600" dirty="0"/>
                    </a:p>
                  </a:txBody>
                  <a:tcPr/>
                </a:tc>
                <a:tc>
                  <a:txBody>
                    <a:bodyPr/>
                    <a:lstStyle/>
                    <a:p>
                      <a:r>
                        <a:rPr lang="el-GR" sz="1600" dirty="0"/>
                        <a:t>Κορακοειδής απόφυση (έσω, άνω)</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t>Έσω θωρακικό ν. </a:t>
                      </a:r>
                    </a:p>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t>(Α8, Θ1)</a:t>
                      </a:r>
                    </a:p>
                    <a:p>
                      <a:endParaRPr lang="el-GR" sz="1600" dirty="0"/>
                    </a:p>
                  </a:txBody>
                  <a:tcPr/>
                </a:tc>
                <a:tc>
                  <a:txBody>
                    <a:bodyPr/>
                    <a:lstStyle/>
                    <a:p>
                      <a:r>
                        <a:rPr lang="el-GR" sz="1600" dirty="0"/>
                        <a:t>Σταθεροποιεί ωμοπλάτη</a:t>
                      </a:r>
                    </a:p>
                    <a:p>
                      <a:r>
                        <a:rPr lang="el-GR" sz="1600" dirty="0"/>
                        <a:t>(την</a:t>
                      </a:r>
                      <a:r>
                        <a:rPr lang="el-GR" sz="1600" baseline="0" dirty="0"/>
                        <a:t> έλκει κάτω και πρόσω)</a:t>
                      </a:r>
                      <a:endParaRPr lang="el-GR" sz="1600" dirty="0"/>
                    </a:p>
                  </a:txBody>
                  <a:tcPr/>
                </a:tc>
                <a:extLst>
                  <a:ext uri="{0D108BD9-81ED-4DB2-BD59-A6C34878D82A}">
                    <a16:rowId xmlns:a16="http://schemas.microsoft.com/office/drawing/2014/main" val="10002"/>
                  </a:ext>
                </a:extLst>
              </a:tr>
              <a:tr h="370840">
                <a:tc>
                  <a:txBody>
                    <a:bodyPr/>
                    <a:lstStyle/>
                    <a:p>
                      <a:r>
                        <a:rPr lang="el-GR" sz="1600" dirty="0"/>
                        <a:t>Υποκλείδιος </a:t>
                      </a:r>
                    </a:p>
                  </a:txBody>
                  <a:tcPr/>
                </a:tc>
                <a:tc>
                  <a:txBody>
                    <a:bodyPr/>
                    <a:lstStyle/>
                    <a:p>
                      <a:r>
                        <a:rPr lang="el-GR" sz="1600" dirty="0"/>
                        <a:t>Συμβολή 1</a:t>
                      </a:r>
                      <a:r>
                        <a:rPr lang="el-GR" sz="1600" baseline="30000" dirty="0"/>
                        <a:t>ης</a:t>
                      </a:r>
                      <a:r>
                        <a:rPr lang="el-GR" sz="1600" dirty="0"/>
                        <a:t> πλευράς –χόνδρου</a:t>
                      </a:r>
                    </a:p>
                  </a:txBody>
                  <a:tcPr/>
                </a:tc>
                <a:tc>
                  <a:txBody>
                    <a:bodyPr/>
                    <a:lstStyle/>
                    <a:p>
                      <a:r>
                        <a:rPr lang="el-GR" sz="1600" dirty="0"/>
                        <a:t>Κάτω επιφάνεια</a:t>
                      </a:r>
                      <a:r>
                        <a:rPr lang="el-GR" sz="1600" baseline="0" dirty="0"/>
                        <a:t> μέσου 1/3 κλείδας</a:t>
                      </a:r>
                      <a:endParaRPr lang="el-GR" sz="1600" dirty="0"/>
                    </a:p>
                  </a:txBody>
                  <a:tcPr/>
                </a:tc>
                <a:tc>
                  <a:txBody>
                    <a:bodyPr/>
                    <a:lstStyle/>
                    <a:p>
                      <a:r>
                        <a:rPr lang="el-GR" sz="1600" dirty="0"/>
                        <a:t>Υποκλείδιο ν.</a:t>
                      </a:r>
                    </a:p>
                    <a:p>
                      <a:r>
                        <a:rPr lang="el-GR" sz="1600" dirty="0"/>
                        <a:t>(</a:t>
                      </a:r>
                      <a:r>
                        <a:rPr lang="el-GR" sz="1600" b="1" dirty="0"/>
                        <a:t>Α5</a:t>
                      </a:r>
                      <a:r>
                        <a:rPr lang="el-GR" sz="1600" dirty="0"/>
                        <a:t>-Α6)</a:t>
                      </a:r>
                    </a:p>
                  </a:txBody>
                  <a:tcPr/>
                </a:tc>
                <a:tc>
                  <a:txBody>
                    <a:bodyPr/>
                    <a:lstStyle/>
                    <a:p>
                      <a:r>
                        <a:rPr lang="el-GR" sz="1600" dirty="0"/>
                        <a:t>Αγκυροβολεί</a:t>
                      </a:r>
                      <a:r>
                        <a:rPr lang="el-GR" sz="1600" baseline="0" dirty="0"/>
                        <a:t> και καθέλκει κλείδα</a:t>
                      </a:r>
                      <a:endParaRPr lang="el-GR" sz="1600" dirty="0"/>
                    </a:p>
                  </a:txBody>
                  <a:tcPr/>
                </a:tc>
                <a:extLst>
                  <a:ext uri="{0D108BD9-81ED-4DB2-BD59-A6C34878D82A}">
                    <a16:rowId xmlns:a16="http://schemas.microsoft.com/office/drawing/2014/main" val="10003"/>
                  </a:ext>
                </a:extLst>
              </a:tr>
              <a:tr h="370840">
                <a:tc>
                  <a:txBody>
                    <a:bodyPr/>
                    <a:lstStyle/>
                    <a:p>
                      <a:r>
                        <a:rPr lang="el-GR" sz="1600" dirty="0" err="1"/>
                        <a:t>Πρ</a:t>
                      </a:r>
                      <a:r>
                        <a:rPr lang="el-GR" sz="1600" dirty="0"/>
                        <a:t>. Οδοντωτός</a:t>
                      </a:r>
                    </a:p>
                  </a:txBody>
                  <a:tcPr/>
                </a:tc>
                <a:tc>
                  <a:txBody>
                    <a:bodyPr/>
                    <a:lstStyle/>
                    <a:p>
                      <a:r>
                        <a:rPr lang="el-GR" sz="1600" dirty="0"/>
                        <a:t>1</a:t>
                      </a:r>
                      <a:r>
                        <a:rPr lang="el-GR" sz="1600" baseline="30000" dirty="0"/>
                        <a:t>η</a:t>
                      </a:r>
                      <a:r>
                        <a:rPr lang="el-GR" sz="1600" dirty="0"/>
                        <a:t>-8</a:t>
                      </a:r>
                      <a:r>
                        <a:rPr lang="el-GR" sz="1600" baseline="30000" dirty="0"/>
                        <a:t>η</a:t>
                      </a:r>
                      <a:r>
                        <a:rPr lang="el-GR" sz="1600" dirty="0"/>
                        <a:t> πλευρά (έξω επιφάνεια)</a:t>
                      </a:r>
                    </a:p>
                  </a:txBody>
                  <a:tcPr/>
                </a:tc>
                <a:tc>
                  <a:txBody>
                    <a:bodyPr/>
                    <a:lstStyle/>
                    <a:p>
                      <a:r>
                        <a:rPr lang="el-GR" sz="1600" dirty="0"/>
                        <a:t>Έσω χείλος ωμοπλάτης</a:t>
                      </a:r>
                    </a:p>
                  </a:txBody>
                  <a:tcPr/>
                </a:tc>
                <a:tc>
                  <a:txBody>
                    <a:bodyPr/>
                    <a:lstStyle/>
                    <a:p>
                      <a:r>
                        <a:rPr lang="el-GR" sz="1600" dirty="0"/>
                        <a:t>Μακρό Θωρακικό ν.</a:t>
                      </a:r>
                    </a:p>
                    <a:p>
                      <a:r>
                        <a:rPr lang="el-GR" sz="1600" dirty="0"/>
                        <a:t>(Α5,</a:t>
                      </a:r>
                      <a:r>
                        <a:rPr lang="el-GR" sz="1600" baseline="0" dirty="0"/>
                        <a:t> </a:t>
                      </a:r>
                      <a:r>
                        <a:rPr lang="el-GR" sz="1600" b="1" baseline="0" dirty="0"/>
                        <a:t>Α6, Α7</a:t>
                      </a:r>
                      <a:r>
                        <a:rPr lang="el-GR" sz="1600" baseline="0" dirty="0"/>
                        <a:t>)</a:t>
                      </a:r>
                      <a:endParaRPr lang="el-GR" sz="1600" dirty="0"/>
                    </a:p>
                  </a:txBody>
                  <a:tcPr/>
                </a:tc>
                <a:tc>
                  <a:txBody>
                    <a:bodyPr/>
                    <a:lstStyle/>
                    <a:p>
                      <a:r>
                        <a:rPr lang="el-GR" sz="1600" dirty="0"/>
                        <a:t>Έλκει ωμοπλάτη προς</a:t>
                      </a:r>
                      <a:r>
                        <a:rPr lang="el-GR" sz="1600" baseline="0" dirty="0"/>
                        <a:t> τα πρόσω,</a:t>
                      </a:r>
                    </a:p>
                    <a:p>
                      <a:r>
                        <a:rPr lang="el-GR" sz="1600" baseline="0" dirty="0"/>
                        <a:t>τη συγκρατεί, </a:t>
                      </a:r>
                    </a:p>
                    <a:p>
                      <a:r>
                        <a:rPr lang="el-GR" sz="1600" baseline="0" dirty="0"/>
                        <a:t>τη στρέφει</a:t>
                      </a:r>
                      <a:endParaRPr lang="el-GR" sz="16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17594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jonlieffmd.com/wp-content/uploads/2013/12/fig_3.gif"/>
          <p:cNvPicPr>
            <a:picLocks noChangeAspect="1" noChangeArrowheads="1"/>
          </p:cNvPicPr>
          <p:nvPr/>
        </p:nvPicPr>
        <p:blipFill>
          <a:blip r:embed="rId2"/>
          <a:srcRect/>
          <a:stretch>
            <a:fillRect/>
          </a:stretch>
        </p:blipFill>
        <p:spPr bwMode="auto">
          <a:xfrm>
            <a:off x="2166910" y="285729"/>
            <a:ext cx="6667500" cy="5334001"/>
          </a:xfrm>
          <a:prstGeom prst="rect">
            <a:avLst/>
          </a:prstGeom>
          <a:noFill/>
        </p:spPr>
      </p:pic>
      <p:sp>
        <p:nvSpPr>
          <p:cNvPr id="4" name="3 - TextBox"/>
          <p:cNvSpPr txBox="1"/>
          <p:nvPr/>
        </p:nvSpPr>
        <p:spPr>
          <a:xfrm>
            <a:off x="1832634" y="5715017"/>
            <a:ext cx="8835367" cy="1200329"/>
          </a:xfrm>
          <a:prstGeom prst="rect">
            <a:avLst/>
          </a:prstGeom>
          <a:noFill/>
        </p:spPr>
        <p:txBody>
          <a:bodyPr wrap="none" rtlCol="0">
            <a:spAutoFit/>
          </a:bodyPr>
          <a:lstStyle/>
          <a:p>
            <a:r>
              <a:rPr lang="el-GR" dirty="0">
                <a:solidFill>
                  <a:prstClr val="black"/>
                </a:solidFill>
                <a:latin typeface="Calibri"/>
              </a:rPr>
              <a:t>«τρώνε» περιττές συνάψεις, «τρώνε» υπερμεγέθεις νευρώνες, νευρώνες που αποπίπτουν</a:t>
            </a:r>
          </a:p>
          <a:p>
            <a:r>
              <a:rPr lang="el-GR" dirty="0">
                <a:solidFill>
                  <a:prstClr val="black"/>
                </a:solidFill>
                <a:latin typeface="Calibri"/>
              </a:rPr>
              <a:t>Διεγείρουν νευρώνες να σχηματίσουν συνάψεις και οδηγούν μακρές ίνες</a:t>
            </a:r>
          </a:p>
          <a:p>
            <a:r>
              <a:rPr lang="el-GR" dirty="0">
                <a:solidFill>
                  <a:prstClr val="black"/>
                </a:solidFill>
                <a:latin typeface="Calibri"/>
              </a:rPr>
              <a:t>Ενεργά</a:t>
            </a:r>
            <a:r>
              <a:rPr lang="en-US" dirty="0">
                <a:solidFill>
                  <a:prstClr val="black"/>
                </a:solidFill>
                <a:latin typeface="Calibri"/>
              </a:rPr>
              <a:t> </a:t>
            </a:r>
            <a:r>
              <a:rPr lang="el-GR" dirty="0">
                <a:solidFill>
                  <a:prstClr val="black"/>
                </a:solidFill>
                <a:latin typeface="Calibri"/>
              </a:rPr>
              <a:t>σε νόσους </a:t>
            </a:r>
            <a:r>
              <a:rPr lang="en-US" dirty="0">
                <a:solidFill>
                  <a:prstClr val="black"/>
                </a:solidFill>
                <a:latin typeface="Calibri"/>
              </a:rPr>
              <a:t>(AD, MS)</a:t>
            </a:r>
            <a:endParaRPr lang="el-GR" dirty="0">
              <a:solidFill>
                <a:prstClr val="black"/>
              </a:solidFill>
              <a:latin typeface="Calibri"/>
            </a:endParaRPr>
          </a:p>
          <a:p>
            <a:endParaRPr lang="el-GR" dirty="0">
              <a:solidFill>
                <a:prstClr val="black"/>
              </a:solidFill>
              <a:latin typeface="Calibri"/>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024034" y="0"/>
            <a:ext cx="8229600" cy="785794"/>
          </a:xfrm>
        </p:spPr>
        <p:txBody>
          <a:bodyPr>
            <a:normAutofit/>
          </a:bodyPr>
          <a:lstStyle/>
          <a:p>
            <a:r>
              <a:rPr lang="el-GR" sz="2800" dirty="0"/>
              <a:t>ΟΠ. ΜΥΣ ΣΚΕΛΕΤΟΥ που προσφύονται στην ωμική ζώνη</a:t>
            </a:r>
          </a:p>
        </p:txBody>
      </p:sp>
      <p:graphicFrame>
        <p:nvGraphicFramePr>
          <p:cNvPr id="4" name="3 - Θέση περιεχομένου"/>
          <p:cNvGraphicFramePr>
            <a:graphicFrameLocks noGrp="1"/>
          </p:cNvGraphicFramePr>
          <p:nvPr>
            <p:ph idx="1"/>
          </p:nvPr>
        </p:nvGraphicFramePr>
        <p:xfrm>
          <a:off x="1682218" y="928670"/>
          <a:ext cx="8985782" cy="5643880"/>
        </p:xfrm>
        <a:graphic>
          <a:graphicData uri="http://schemas.openxmlformats.org/drawingml/2006/table">
            <a:tbl>
              <a:tblPr firstRow="1" bandRow="1">
                <a:tableStyleId>{69C7853C-536D-4A76-A0AE-DD22124D55A5}</a:tableStyleId>
              </a:tblPr>
              <a:tblGrid>
                <a:gridCol w="1500198">
                  <a:extLst>
                    <a:ext uri="{9D8B030D-6E8A-4147-A177-3AD203B41FA5}">
                      <a16:colId xmlns:a16="http://schemas.microsoft.com/office/drawing/2014/main" val="20000"/>
                    </a:ext>
                  </a:extLst>
                </a:gridCol>
                <a:gridCol w="2084891">
                  <a:extLst>
                    <a:ext uri="{9D8B030D-6E8A-4147-A177-3AD203B41FA5}">
                      <a16:colId xmlns:a16="http://schemas.microsoft.com/office/drawing/2014/main" val="20001"/>
                    </a:ext>
                  </a:extLst>
                </a:gridCol>
                <a:gridCol w="1800231">
                  <a:extLst>
                    <a:ext uri="{9D8B030D-6E8A-4147-A177-3AD203B41FA5}">
                      <a16:colId xmlns:a16="http://schemas.microsoft.com/office/drawing/2014/main" val="20002"/>
                    </a:ext>
                  </a:extLst>
                </a:gridCol>
                <a:gridCol w="1258414">
                  <a:extLst>
                    <a:ext uri="{9D8B030D-6E8A-4147-A177-3AD203B41FA5}">
                      <a16:colId xmlns:a16="http://schemas.microsoft.com/office/drawing/2014/main" val="20003"/>
                    </a:ext>
                  </a:extLst>
                </a:gridCol>
                <a:gridCol w="2342048">
                  <a:extLst>
                    <a:ext uri="{9D8B030D-6E8A-4147-A177-3AD203B41FA5}">
                      <a16:colId xmlns:a16="http://schemas.microsoft.com/office/drawing/2014/main" val="20004"/>
                    </a:ext>
                  </a:extLst>
                </a:gridCol>
              </a:tblGrid>
              <a:tr h="370840">
                <a:tc>
                  <a:txBody>
                    <a:bodyPr/>
                    <a:lstStyle/>
                    <a:p>
                      <a:r>
                        <a:rPr lang="el-GR" sz="1400" dirty="0"/>
                        <a:t>ΜΥΣ</a:t>
                      </a:r>
                    </a:p>
                  </a:txBody>
                  <a:tcPr/>
                </a:tc>
                <a:tc>
                  <a:txBody>
                    <a:bodyPr/>
                    <a:lstStyle/>
                    <a:p>
                      <a:r>
                        <a:rPr lang="el-GR" sz="1400" dirty="0"/>
                        <a:t>ΕΚΦΥΣΗ</a:t>
                      </a:r>
                    </a:p>
                  </a:txBody>
                  <a:tcPr/>
                </a:tc>
                <a:tc>
                  <a:txBody>
                    <a:bodyPr/>
                    <a:lstStyle/>
                    <a:p>
                      <a:r>
                        <a:rPr lang="el-GR" sz="1400" dirty="0"/>
                        <a:t>ΚΑΤΑΦΥΣΗ</a:t>
                      </a:r>
                    </a:p>
                  </a:txBody>
                  <a:tcPr/>
                </a:tc>
                <a:tc>
                  <a:txBody>
                    <a:bodyPr/>
                    <a:lstStyle/>
                    <a:p>
                      <a:r>
                        <a:rPr lang="el-GR" sz="1400" dirty="0"/>
                        <a:t>ΝΕΥΡΩΣΗ</a:t>
                      </a:r>
                    </a:p>
                  </a:txBody>
                  <a:tcPr/>
                </a:tc>
                <a:tc>
                  <a:txBody>
                    <a:bodyPr/>
                    <a:lstStyle/>
                    <a:p>
                      <a:r>
                        <a:rPr lang="el-GR" sz="1400" dirty="0"/>
                        <a:t>ΛΕΙΤΟΥΡΓΙΑ</a:t>
                      </a:r>
                    </a:p>
                  </a:txBody>
                  <a:tcPr/>
                </a:tc>
                <a:extLst>
                  <a:ext uri="{0D108BD9-81ED-4DB2-BD59-A6C34878D82A}">
                    <a16:rowId xmlns:a16="http://schemas.microsoft.com/office/drawing/2014/main" val="10000"/>
                  </a:ext>
                </a:extLst>
              </a:tr>
              <a:tr h="370840">
                <a:tc>
                  <a:txBody>
                    <a:bodyPr/>
                    <a:lstStyle/>
                    <a:p>
                      <a:r>
                        <a:rPr lang="el-GR" sz="1400" dirty="0"/>
                        <a:t>Τραπεζοειδής</a:t>
                      </a:r>
                    </a:p>
                    <a:p>
                      <a:r>
                        <a:rPr lang="el-GR" sz="1400" dirty="0"/>
                        <a:t>3 μοίρες</a:t>
                      </a:r>
                    </a:p>
                  </a:txBody>
                  <a:tcPr/>
                </a:tc>
                <a:tc>
                  <a:txBody>
                    <a:bodyPr/>
                    <a:lstStyle/>
                    <a:p>
                      <a:r>
                        <a:rPr lang="el-GR" sz="1400" dirty="0"/>
                        <a:t>Έξω ινιακό όγκωμα-ακανθώδεις απ.</a:t>
                      </a:r>
                      <a:r>
                        <a:rPr lang="el-GR" sz="1400" baseline="0" dirty="0"/>
                        <a:t> (Α7-Θ12), </a:t>
                      </a:r>
                      <a:r>
                        <a:rPr lang="el-GR" sz="1400" baseline="0" dirty="0" err="1"/>
                        <a:t>αυχ</a:t>
                      </a:r>
                      <a:r>
                        <a:rPr lang="el-GR" sz="1400" baseline="0" dirty="0"/>
                        <a:t>. </a:t>
                      </a:r>
                      <a:r>
                        <a:rPr lang="el-GR" sz="1400" baseline="0" dirty="0" err="1"/>
                        <a:t>σύνδ</a:t>
                      </a:r>
                      <a:endParaRPr lang="el-GR" sz="1400" dirty="0"/>
                    </a:p>
                  </a:txBody>
                  <a:tcPr/>
                </a:tc>
                <a:tc>
                  <a:txBody>
                    <a:bodyPr/>
                    <a:lstStyle/>
                    <a:p>
                      <a:r>
                        <a:rPr lang="el-GR" sz="1400" dirty="0"/>
                        <a:t>Έξω 1/3</a:t>
                      </a:r>
                      <a:r>
                        <a:rPr lang="el-GR" sz="1400" baseline="0" dirty="0"/>
                        <a:t> κλείδας- ακρώμιο και άκανθα ωμοπλάτης</a:t>
                      </a:r>
                      <a:endParaRPr lang="el-GR" sz="1400" dirty="0"/>
                    </a:p>
                  </a:txBody>
                  <a:tcPr/>
                </a:tc>
                <a:tc>
                  <a:txBody>
                    <a:bodyPr/>
                    <a:lstStyle/>
                    <a:p>
                      <a:r>
                        <a:rPr lang="el-GR" sz="1400" dirty="0"/>
                        <a:t>ΧΙ</a:t>
                      </a:r>
                    </a:p>
                  </a:txBody>
                  <a:tcPr/>
                </a:tc>
                <a:tc>
                  <a:txBody>
                    <a:bodyPr/>
                    <a:lstStyle/>
                    <a:p>
                      <a:r>
                        <a:rPr lang="el-GR" sz="1400" dirty="0"/>
                        <a:t>Κατιούσα : ανυψώνει,</a:t>
                      </a:r>
                      <a:r>
                        <a:rPr lang="el-GR" sz="1400" baseline="0" dirty="0"/>
                        <a:t> Ανιούσα καθελκύει, </a:t>
                      </a:r>
                    </a:p>
                    <a:p>
                      <a:r>
                        <a:rPr lang="el-GR" sz="1400" baseline="0" dirty="0"/>
                        <a:t>Μέση έλκει, </a:t>
                      </a:r>
                    </a:p>
                    <a:p>
                      <a:r>
                        <a:rPr lang="el-GR" sz="1400" baseline="0" dirty="0"/>
                        <a:t>Αν + Κατ στρέφει ωμογλήνη προς τα άνω</a:t>
                      </a:r>
                    </a:p>
                    <a:p>
                      <a:pPr marL="0" marR="0" indent="0" algn="l" defTabSz="914400" rtl="0" eaLnBrk="1" fontAlgn="auto" latinLnBrk="0" hangingPunct="1">
                        <a:lnSpc>
                          <a:spcPct val="100000"/>
                        </a:lnSpc>
                        <a:spcBef>
                          <a:spcPts val="0"/>
                        </a:spcBef>
                        <a:spcAft>
                          <a:spcPts val="0"/>
                        </a:spcAft>
                        <a:buClrTx/>
                        <a:buSzTx/>
                        <a:buFontTx/>
                        <a:buNone/>
                        <a:tabLst/>
                        <a:defRPr/>
                      </a:pPr>
                      <a:r>
                        <a:rPr lang="el-GR" sz="1400" b="1" baseline="0" dirty="0"/>
                        <a:t>Έκταση</a:t>
                      </a:r>
                      <a:r>
                        <a:rPr lang="el-GR" sz="1400" baseline="0" dirty="0"/>
                        <a:t> λαιμού όταν οι ώμοι είναι στερεωμένοι. </a:t>
                      </a:r>
                      <a:r>
                        <a:rPr lang="el-GR" sz="1400" baseline="0"/>
                        <a:t>Μονόπλευρη σύσπαση παράγει </a:t>
                      </a:r>
                      <a:r>
                        <a:rPr lang="el-GR" sz="1400" b="1" baseline="0"/>
                        <a:t>πλάγια κάμψη </a:t>
                      </a:r>
                      <a:r>
                        <a:rPr lang="el-GR" sz="1400" baseline="0"/>
                        <a:t>κεφαλής στην ίδια πλευρά,</a:t>
                      </a:r>
                      <a:endParaRPr lang="el-GR" sz="1400"/>
                    </a:p>
                  </a:txBody>
                  <a:tcPr/>
                </a:tc>
                <a:extLst>
                  <a:ext uri="{0D108BD9-81ED-4DB2-BD59-A6C34878D82A}">
                    <a16:rowId xmlns:a16="http://schemas.microsoft.com/office/drawing/2014/main" val="10001"/>
                  </a:ext>
                </a:extLst>
              </a:tr>
              <a:tr h="370840">
                <a:tc>
                  <a:txBody>
                    <a:bodyPr/>
                    <a:lstStyle/>
                    <a:p>
                      <a:r>
                        <a:rPr lang="el-GR" sz="1400" dirty="0"/>
                        <a:t>Πλατύς ραχιαίος</a:t>
                      </a:r>
                    </a:p>
                  </a:txBody>
                  <a:tcPr/>
                </a:tc>
                <a:tc>
                  <a:txBody>
                    <a:bodyPr/>
                    <a:lstStyle/>
                    <a:p>
                      <a:r>
                        <a:rPr lang="el-GR" sz="1400" dirty="0"/>
                        <a:t>ακανθώδεις απ.</a:t>
                      </a:r>
                      <a:r>
                        <a:rPr lang="el-GR" sz="1400" baseline="0" dirty="0"/>
                        <a:t> (Θ6-Θ12), </a:t>
                      </a:r>
                      <a:r>
                        <a:rPr lang="el-GR" sz="1400" baseline="0" dirty="0" err="1"/>
                        <a:t>θωρ.οσφ</a:t>
                      </a:r>
                      <a:r>
                        <a:rPr lang="el-GR" sz="1400" baseline="0" dirty="0"/>
                        <a:t>. </a:t>
                      </a:r>
                      <a:r>
                        <a:rPr lang="el-GR" sz="1400" baseline="0" dirty="0" err="1"/>
                        <a:t>Περ</a:t>
                      </a:r>
                      <a:r>
                        <a:rPr lang="el-GR" sz="1400" baseline="0" dirty="0"/>
                        <a:t>., </a:t>
                      </a:r>
                      <a:r>
                        <a:rPr lang="el-GR" sz="1400" baseline="0" dirty="0" err="1"/>
                        <a:t>λαγ</a:t>
                      </a:r>
                      <a:r>
                        <a:rPr lang="el-GR" sz="1400" baseline="0" dirty="0"/>
                        <a:t>. Ακρολοφία</a:t>
                      </a:r>
                    </a:p>
                    <a:p>
                      <a:r>
                        <a:rPr lang="el-GR" sz="1400" baseline="0" dirty="0" err="1"/>
                        <a:t>Κατωτ</a:t>
                      </a:r>
                      <a:r>
                        <a:rPr lang="el-GR" sz="1400" baseline="0" dirty="0"/>
                        <a:t> 3-4 πλευρές</a:t>
                      </a:r>
                      <a:endParaRPr lang="el-G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baseline="0" dirty="0"/>
                        <a:t>Έδαφος αύλακας τ. μακράς κεφαλής δικέφαλου βραχιόνιου μυ</a:t>
                      </a:r>
                      <a:endParaRPr lang="el-GR" sz="1400" dirty="0"/>
                    </a:p>
                    <a:p>
                      <a:endParaRPr lang="el-GR" sz="1400" dirty="0"/>
                    </a:p>
                  </a:txBody>
                  <a:tcPr/>
                </a:tc>
                <a:tc>
                  <a:txBody>
                    <a:bodyPr/>
                    <a:lstStyle/>
                    <a:p>
                      <a:r>
                        <a:rPr lang="el-GR" sz="1400" dirty="0"/>
                        <a:t> </a:t>
                      </a:r>
                      <a:r>
                        <a:rPr lang="el-GR" sz="1400" dirty="0" err="1"/>
                        <a:t>θωρακο</a:t>
                      </a:r>
                      <a:r>
                        <a:rPr lang="el-GR" sz="1400" dirty="0"/>
                        <a:t>-ραχιαίο ν.</a:t>
                      </a:r>
                    </a:p>
                    <a:p>
                      <a:r>
                        <a:rPr lang="el-GR" sz="1400" dirty="0"/>
                        <a:t>(</a:t>
                      </a:r>
                      <a:r>
                        <a:rPr lang="el-GR" sz="1400" b="1" dirty="0"/>
                        <a:t>Α6, Α7</a:t>
                      </a:r>
                      <a:r>
                        <a:rPr lang="el-GR" sz="1400" dirty="0"/>
                        <a:t>, Α8)</a:t>
                      </a:r>
                    </a:p>
                  </a:txBody>
                  <a:tcPr/>
                </a:tc>
                <a:tc>
                  <a:txBody>
                    <a:bodyPr/>
                    <a:lstStyle/>
                    <a:p>
                      <a:r>
                        <a:rPr lang="el-GR" sz="1400" dirty="0"/>
                        <a:t>Έκταση, </a:t>
                      </a:r>
                    </a:p>
                    <a:p>
                      <a:r>
                        <a:rPr lang="el-GR" sz="1400" dirty="0"/>
                        <a:t>προσαγωγή, </a:t>
                      </a:r>
                    </a:p>
                    <a:p>
                      <a:r>
                        <a:rPr lang="el-GR" sz="1400" dirty="0"/>
                        <a:t>έσω στροφή.</a:t>
                      </a:r>
                    </a:p>
                    <a:p>
                      <a:r>
                        <a:rPr lang="el-GR" sz="1400" baseline="0" dirty="0"/>
                        <a:t> Ανυψώνει σώμα (αναρρίχηση)</a:t>
                      </a:r>
                      <a:endParaRPr lang="el-GR" sz="1400" dirty="0"/>
                    </a:p>
                  </a:txBody>
                  <a:tcPr/>
                </a:tc>
                <a:extLst>
                  <a:ext uri="{0D108BD9-81ED-4DB2-BD59-A6C34878D82A}">
                    <a16:rowId xmlns:a16="http://schemas.microsoft.com/office/drawing/2014/main" val="10002"/>
                  </a:ext>
                </a:extLst>
              </a:tr>
              <a:tr h="370840">
                <a:tc>
                  <a:txBody>
                    <a:bodyPr/>
                    <a:lstStyle/>
                    <a:p>
                      <a:r>
                        <a:rPr lang="el-GR" sz="1400" dirty="0"/>
                        <a:t>Ανελκτήρας ωμοπλάτης</a:t>
                      </a:r>
                    </a:p>
                  </a:txBody>
                  <a:tcPr/>
                </a:tc>
                <a:tc>
                  <a:txBody>
                    <a:bodyPr/>
                    <a:lstStyle/>
                    <a:p>
                      <a:r>
                        <a:rPr lang="el-GR" sz="1400" dirty="0"/>
                        <a:t>Οπ. Φύματα </a:t>
                      </a:r>
                      <a:r>
                        <a:rPr lang="el-GR" sz="1400" dirty="0" err="1"/>
                        <a:t>εγκ</a:t>
                      </a:r>
                      <a:r>
                        <a:rPr lang="el-GR" sz="1400" dirty="0"/>
                        <a:t>. Αποφύσεων Α1-Α4</a:t>
                      </a:r>
                    </a:p>
                  </a:txBody>
                  <a:tcPr/>
                </a:tc>
                <a:tc>
                  <a:txBody>
                    <a:bodyPr/>
                    <a:lstStyle/>
                    <a:p>
                      <a:r>
                        <a:rPr lang="el-GR" sz="1400" dirty="0"/>
                        <a:t>Έσω χείλος ωμοπλάτης</a:t>
                      </a:r>
                    </a:p>
                  </a:txBody>
                  <a:tcPr/>
                </a:tc>
                <a:tc>
                  <a:txBody>
                    <a:bodyPr/>
                    <a:lstStyle/>
                    <a:p>
                      <a:r>
                        <a:rPr lang="el-GR" sz="1400" dirty="0"/>
                        <a:t>Ραχιαίο ν. ωμοπλάτης</a:t>
                      </a:r>
                      <a:r>
                        <a:rPr lang="el-GR" sz="1400" baseline="0" dirty="0"/>
                        <a:t> (Α5) και αυχενικά ν (Α3, Α4)</a:t>
                      </a:r>
                      <a:endParaRPr lang="el-GR" sz="1400" dirty="0"/>
                    </a:p>
                  </a:txBody>
                  <a:tcPr/>
                </a:tc>
                <a:tc>
                  <a:txBody>
                    <a:bodyPr/>
                    <a:lstStyle/>
                    <a:p>
                      <a:r>
                        <a:rPr lang="el-GR" sz="1400" dirty="0"/>
                        <a:t>Ανυψώνει</a:t>
                      </a:r>
                      <a:r>
                        <a:rPr lang="el-GR" sz="1400" baseline="0" dirty="0"/>
                        <a:t> ωμοπλάτη</a:t>
                      </a:r>
                    </a:p>
                    <a:p>
                      <a:r>
                        <a:rPr lang="el-GR" sz="1400" baseline="0" dirty="0"/>
                        <a:t>Στρέφει ωμογλήνη προς τα κάτω</a:t>
                      </a:r>
                      <a:endParaRPr lang="el-GR" sz="1400" dirty="0"/>
                    </a:p>
                  </a:txBody>
                  <a:tcPr/>
                </a:tc>
                <a:extLst>
                  <a:ext uri="{0D108BD9-81ED-4DB2-BD59-A6C34878D82A}">
                    <a16:rowId xmlns:a16="http://schemas.microsoft.com/office/drawing/2014/main" val="10003"/>
                  </a:ext>
                </a:extLst>
              </a:tr>
              <a:tr h="370840">
                <a:tc>
                  <a:txBody>
                    <a:bodyPr/>
                    <a:lstStyle/>
                    <a:p>
                      <a:r>
                        <a:rPr lang="el-GR" sz="1400" dirty="0"/>
                        <a:t>Ελάσσων + </a:t>
                      </a:r>
                    </a:p>
                    <a:p>
                      <a:r>
                        <a:rPr lang="el-GR" sz="1400" dirty="0"/>
                        <a:t>Μείζων ρομβοειδής</a:t>
                      </a:r>
                    </a:p>
                  </a:txBody>
                  <a:tcPr/>
                </a:tc>
                <a:tc>
                  <a:txBody>
                    <a:bodyPr/>
                    <a:lstStyle/>
                    <a:p>
                      <a:r>
                        <a:rPr lang="el-GR" sz="1400" dirty="0" err="1"/>
                        <a:t>Αυχ</a:t>
                      </a:r>
                      <a:r>
                        <a:rPr lang="el-GR" sz="1400" dirty="0"/>
                        <a:t>. συνδ.-</a:t>
                      </a:r>
                      <a:r>
                        <a:rPr lang="el-GR" sz="1400" dirty="0" err="1"/>
                        <a:t>ακ.</a:t>
                      </a:r>
                      <a:r>
                        <a:rPr lang="el-GR" sz="1400" baseline="0" dirty="0"/>
                        <a:t> απ. Α7-Θ1</a:t>
                      </a:r>
                    </a:p>
                    <a:p>
                      <a:r>
                        <a:rPr lang="el-GR" sz="1400" baseline="0" dirty="0" err="1"/>
                        <a:t>Ακ</a:t>
                      </a:r>
                      <a:r>
                        <a:rPr lang="el-GR" sz="1400" baseline="0" dirty="0"/>
                        <a:t> απ. Θ2-Θ5</a:t>
                      </a:r>
                      <a:endParaRPr lang="el-GR" sz="1400" dirty="0"/>
                    </a:p>
                  </a:txBody>
                  <a:tcPr/>
                </a:tc>
                <a:tc>
                  <a:txBody>
                    <a:bodyPr/>
                    <a:lstStyle/>
                    <a:p>
                      <a:r>
                        <a:rPr lang="el-GR" sz="1400" dirty="0"/>
                        <a:t>Έσω περάς άκανθας</a:t>
                      </a:r>
                    </a:p>
                    <a:p>
                      <a:r>
                        <a:rPr lang="el-GR" sz="1400" dirty="0"/>
                        <a:t>Έσω</a:t>
                      </a:r>
                      <a:r>
                        <a:rPr lang="el-GR" sz="1400" baseline="0" dirty="0"/>
                        <a:t> χείλος ωμοπλάτης</a:t>
                      </a:r>
                      <a:endParaRPr lang="el-GR" sz="1400" dirty="0"/>
                    </a:p>
                  </a:txBody>
                  <a:tcPr/>
                </a:tc>
                <a:tc>
                  <a:txBody>
                    <a:bodyPr/>
                    <a:lstStyle/>
                    <a:p>
                      <a:r>
                        <a:rPr lang="el-GR" sz="1400" dirty="0"/>
                        <a:t>Ραχιαίο ν. ωμοπλάτης</a:t>
                      </a:r>
                      <a:r>
                        <a:rPr lang="el-GR" sz="1400" baseline="0" dirty="0"/>
                        <a:t> (Α4, </a:t>
                      </a:r>
                      <a:r>
                        <a:rPr lang="el-GR" sz="1400" b="1" baseline="0" dirty="0"/>
                        <a:t>Α5</a:t>
                      </a:r>
                      <a:r>
                        <a:rPr lang="el-GR" sz="1400" baseline="0" dirty="0"/>
                        <a:t>)</a:t>
                      </a:r>
                      <a:endParaRPr lang="el-GR" sz="1400" dirty="0"/>
                    </a:p>
                  </a:txBody>
                  <a:tcPr/>
                </a:tc>
                <a:tc>
                  <a:txBody>
                    <a:bodyPr/>
                    <a:lstStyle/>
                    <a:p>
                      <a:r>
                        <a:rPr lang="el-GR" sz="1400" dirty="0"/>
                        <a:t>Σταθεροποιούν ωμοπλάτη</a:t>
                      </a:r>
                    </a:p>
                    <a:p>
                      <a:r>
                        <a:rPr lang="el-GR" sz="1400" dirty="0"/>
                        <a:t>Έλκουν ωμοπλάτη για να χαμηλώσει ωμογλήνη</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40344517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952596" y="0"/>
            <a:ext cx="8229600" cy="1143000"/>
          </a:xfrm>
        </p:spPr>
        <p:txBody>
          <a:bodyPr>
            <a:normAutofit/>
          </a:bodyPr>
          <a:lstStyle/>
          <a:p>
            <a:r>
              <a:rPr lang="el-GR" sz="2800" dirty="0"/>
              <a:t>ΑΥΤΟΧΘΟΝΕΣ ΜΥΣ ΩΜΟΥ πρόσθιοι</a:t>
            </a:r>
          </a:p>
        </p:txBody>
      </p:sp>
      <p:graphicFrame>
        <p:nvGraphicFramePr>
          <p:cNvPr id="4" name="3 - Θέση περιεχομένου"/>
          <p:cNvGraphicFramePr>
            <a:graphicFrameLocks noGrp="1"/>
          </p:cNvGraphicFramePr>
          <p:nvPr>
            <p:ph idx="1"/>
          </p:nvPr>
        </p:nvGraphicFramePr>
        <p:xfrm>
          <a:off x="1738282" y="1234440"/>
          <a:ext cx="8929719" cy="5186680"/>
        </p:xfrm>
        <a:graphic>
          <a:graphicData uri="http://schemas.openxmlformats.org/drawingml/2006/table">
            <a:tbl>
              <a:tblPr firstRow="1" bandRow="1">
                <a:tableStyleId>{69C7853C-536D-4A76-A0AE-DD22124D55A5}</a:tableStyleId>
              </a:tblPr>
              <a:tblGrid>
                <a:gridCol w="1285885">
                  <a:extLst>
                    <a:ext uri="{9D8B030D-6E8A-4147-A177-3AD203B41FA5}">
                      <a16:colId xmlns:a16="http://schemas.microsoft.com/office/drawing/2014/main" val="20000"/>
                    </a:ext>
                  </a:extLst>
                </a:gridCol>
                <a:gridCol w="1928826">
                  <a:extLst>
                    <a:ext uri="{9D8B030D-6E8A-4147-A177-3AD203B41FA5}">
                      <a16:colId xmlns:a16="http://schemas.microsoft.com/office/drawing/2014/main" val="20001"/>
                    </a:ext>
                  </a:extLst>
                </a:gridCol>
                <a:gridCol w="1857388">
                  <a:extLst>
                    <a:ext uri="{9D8B030D-6E8A-4147-A177-3AD203B41FA5}">
                      <a16:colId xmlns:a16="http://schemas.microsoft.com/office/drawing/2014/main" val="20002"/>
                    </a:ext>
                  </a:extLst>
                </a:gridCol>
                <a:gridCol w="1214446">
                  <a:extLst>
                    <a:ext uri="{9D8B030D-6E8A-4147-A177-3AD203B41FA5}">
                      <a16:colId xmlns:a16="http://schemas.microsoft.com/office/drawing/2014/main" val="20003"/>
                    </a:ext>
                  </a:extLst>
                </a:gridCol>
                <a:gridCol w="2643174">
                  <a:extLst>
                    <a:ext uri="{9D8B030D-6E8A-4147-A177-3AD203B41FA5}">
                      <a16:colId xmlns:a16="http://schemas.microsoft.com/office/drawing/2014/main" val="20004"/>
                    </a:ext>
                  </a:extLst>
                </a:gridCol>
              </a:tblGrid>
              <a:tr h="370840">
                <a:tc>
                  <a:txBody>
                    <a:bodyPr/>
                    <a:lstStyle/>
                    <a:p>
                      <a:r>
                        <a:rPr lang="el-GR" sz="1400" dirty="0"/>
                        <a:t>ΜΥΣ</a:t>
                      </a:r>
                    </a:p>
                  </a:txBody>
                  <a:tcPr/>
                </a:tc>
                <a:tc>
                  <a:txBody>
                    <a:bodyPr/>
                    <a:lstStyle/>
                    <a:p>
                      <a:r>
                        <a:rPr lang="el-GR" sz="1400" dirty="0"/>
                        <a:t>ΕΚΦΥΣΗ</a:t>
                      </a:r>
                    </a:p>
                  </a:txBody>
                  <a:tcPr/>
                </a:tc>
                <a:tc>
                  <a:txBody>
                    <a:bodyPr/>
                    <a:lstStyle/>
                    <a:p>
                      <a:r>
                        <a:rPr lang="el-GR" sz="1400" dirty="0"/>
                        <a:t>ΚΑΤΑΦΥΣΗ</a:t>
                      </a:r>
                    </a:p>
                  </a:txBody>
                  <a:tcPr/>
                </a:tc>
                <a:tc>
                  <a:txBody>
                    <a:bodyPr/>
                    <a:lstStyle/>
                    <a:p>
                      <a:r>
                        <a:rPr lang="el-GR" sz="1400" dirty="0"/>
                        <a:t>ΝΕΥΡΩΣΗ</a:t>
                      </a:r>
                    </a:p>
                  </a:txBody>
                  <a:tcPr/>
                </a:tc>
                <a:tc>
                  <a:txBody>
                    <a:bodyPr/>
                    <a:lstStyle/>
                    <a:p>
                      <a:r>
                        <a:rPr lang="el-GR" sz="1400" dirty="0"/>
                        <a:t>ΛΕΙΤΟΥΡΓΙΑ</a:t>
                      </a:r>
                    </a:p>
                  </a:txBody>
                  <a:tcPr/>
                </a:tc>
                <a:extLst>
                  <a:ext uri="{0D108BD9-81ED-4DB2-BD59-A6C34878D82A}">
                    <a16:rowId xmlns:a16="http://schemas.microsoft.com/office/drawing/2014/main" val="10000"/>
                  </a:ext>
                </a:extLst>
              </a:tr>
              <a:tr h="672142">
                <a:tc>
                  <a:txBody>
                    <a:bodyPr/>
                    <a:lstStyle/>
                    <a:p>
                      <a:r>
                        <a:rPr lang="el-GR" sz="1400" dirty="0"/>
                        <a:t>Δελτοειδής</a:t>
                      </a:r>
                    </a:p>
                  </a:txBody>
                  <a:tcPr/>
                </a:tc>
                <a:tc>
                  <a:txBody>
                    <a:bodyPr/>
                    <a:lstStyle/>
                    <a:p>
                      <a:r>
                        <a:rPr lang="el-GR" sz="1400" dirty="0"/>
                        <a:t>Έξω</a:t>
                      </a:r>
                      <a:r>
                        <a:rPr lang="el-GR" sz="1400" baseline="0" dirty="0"/>
                        <a:t> 1/3 κλείδας, ακρώμιο, άκανθα</a:t>
                      </a:r>
                      <a:endParaRPr lang="el-GR" sz="1400" dirty="0"/>
                    </a:p>
                  </a:txBody>
                  <a:tcPr/>
                </a:tc>
                <a:tc>
                  <a:txBody>
                    <a:bodyPr/>
                    <a:lstStyle/>
                    <a:p>
                      <a:r>
                        <a:rPr lang="el-GR" sz="1400" dirty="0"/>
                        <a:t>Δελτοειδές τράχυσμα</a:t>
                      </a:r>
                    </a:p>
                  </a:txBody>
                  <a:tcPr/>
                </a:tc>
                <a:tc>
                  <a:txBody>
                    <a:bodyPr/>
                    <a:lstStyle/>
                    <a:p>
                      <a:r>
                        <a:rPr lang="el-GR" sz="1400" dirty="0"/>
                        <a:t>Μασχαλιαίο ν. (</a:t>
                      </a:r>
                      <a:r>
                        <a:rPr lang="el-GR" sz="1400" b="1" dirty="0"/>
                        <a:t>Α5</a:t>
                      </a:r>
                      <a:r>
                        <a:rPr lang="el-GR" sz="1400" dirty="0"/>
                        <a:t>-Α6)</a:t>
                      </a:r>
                    </a:p>
                  </a:txBody>
                  <a:tcPr/>
                </a:tc>
                <a:tc>
                  <a:txBody>
                    <a:bodyPr/>
                    <a:lstStyle/>
                    <a:p>
                      <a:r>
                        <a:rPr lang="el-GR" sz="1400" dirty="0"/>
                        <a:t>Κλειδική: κάμψη-έσω</a:t>
                      </a:r>
                      <a:r>
                        <a:rPr lang="el-GR" sz="1400" baseline="0" dirty="0"/>
                        <a:t> στροφή</a:t>
                      </a:r>
                    </a:p>
                    <a:p>
                      <a:r>
                        <a:rPr lang="el-GR" sz="1400" baseline="0" dirty="0" err="1"/>
                        <a:t>Ακρωμιακή</a:t>
                      </a:r>
                      <a:r>
                        <a:rPr lang="el-GR" sz="1400" baseline="0" dirty="0"/>
                        <a:t>: απάγει</a:t>
                      </a:r>
                    </a:p>
                    <a:p>
                      <a:r>
                        <a:rPr lang="el-GR" sz="1400" baseline="0" dirty="0" err="1"/>
                        <a:t>Ακανθική</a:t>
                      </a:r>
                      <a:r>
                        <a:rPr lang="el-GR" sz="1400" baseline="0" dirty="0"/>
                        <a:t>: έκταση-έξω στροφή</a:t>
                      </a:r>
                      <a:endParaRPr lang="el-GR" sz="1400" dirty="0"/>
                    </a:p>
                  </a:txBody>
                  <a:tcPr/>
                </a:tc>
                <a:extLst>
                  <a:ext uri="{0D108BD9-81ED-4DB2-BD59-A6C34878D82A}">
                    <a16:rowId xmlns:a16="http://schemas.microsoft.com/office/drawing/2014/main" val="10001"/>
                  </a:ext>
                </a:extLst>
              </a:tr>
              <a:tr h="370840">
                <a:tc>
                  <a:txBody>
                    <a:bodyPr/>
                    <a:lstStyle/>
                    <a:p>
                      <a:r>
                        <a:rPr lang="el-GR" sz="1400" b="1" dirty="0"/>
                        <a:t>Υπερακάνθιος</a:t>
                      </a:r>
                    </a:p>
                  </a:txBody>
                  <a:tcPr/>
                </a:tc>
                <a:tc>
                  <a:txBody>
                    <a:bodyPr/>
                    <a:lstStyle/>
                    <a:p>
                      <a:r>
                        <a:rPr lang="el-GR" sz="1400" dirty="0"/>
                        <a:t>Υπερακάνθιο βόθρο</a:t>
                      </a:r>
                    </a:p>
                  </a:txBody>
                  <a:tcPr/>
                </a:tc>
                <a:tc>
                  <a:txBody>
                    <a:bodyPr/>
                    <a:lstStyle/>
                    <a:p>
                      <a:r>
                        <a:rPr lang="el-GR" sz="1400" dirty="0"/>
                        <a:t>Μείζον όγκωμα (άνω)</a:t>
                      </a:r>
                    </a:p>
                  </a:txBody>
                  <a:tcPr/>
                </a:tc>
                <a:tc>
                  <a:txBody>
                    <a:bodyPr/>
                    <a:lstStyle/>
                    <a:p>
                      <a:r>
                        <a:rPr lang="el-GR" sz="1400" dirty="0"/>
                        <a:t>Υπερπλάτιο ν. (Α4, </a:t>
                      </a:r>
                      <a:r>
                        <a:rPr lang="el-GR" sz="1400" b="1" dirty="0"/>
                        <a:t>Α5</a:t>
                      </a:r>
                      <a:r>
                        <a:rPr lang="el-GR" sz="1400" dirty="0"/>
                        <a:t>, Α6)</a:t>
                      </a:r>
                    </a:p>
                  </a:txBody>
                  <a:tcPr/>
                </a:tc>
                <a:tc>
                  <a:txBody>
                    <a:bodyPr/>
                    <a:lstStyle/>
                    <a:p>
                      <a:r>
                        <a:rPr lang="el-GR" sz="1400" dirty="0"/>
                        <a:t>Έναρξη απαγωγής</a:t>
                      </a:r>
                    </a:p>
                    <a:p>
                      <a:r>
                        <a:rPr lang="el-GR" sz="1400" dirty="0"/>
                        <a:t>Ομάδα στροφέων</a:t>
                      </a:r>
                    </a:p>
                  </a:txBody>
                  <a:tcPr/>
                </a:tc>
                <a:extLst>
                  <a:ext uri="{0D108BD9-81ED-4DB2-BD59-A6C34878D82A}">
                    <a16:rowId xmlns:a16="http://schemas.microsoft.com/office/drawing/2014/main" val="10002"/>
                  </a:ext>
                </a:extLst>
              </a:tr>
              <a:tr h="370840">
                <a:tc>
                  <a:txBody>
                    <a:bodyPr/>
                    <a:lstStyle/>
                    <a:p>
                      <a:r>
                        <a:rPr lang="el-GR" sz="1400" b="1" dirty="0"/>
                        <a:t>Υπακάνθιος </a:t>
                      </a:r>
                    </a:p>
                  </a:txBody>
                  <a:tcPr/>
                </a:tc>
                <a:tc>
                  <a:txBody>
                    <a:bodyPr/>
                    <a:lstStyle/>
                    <a:p>
                      <a:r>
                        <a:rPr lang="el-GR" sz="1400" dirty="0"/>
                        <a:t>Υπακάνθιο βόθρο</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dirty="0"/>
                        <a:t>Μείζον όγκωμα (μέση)</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dirty="0"/>
                        <a:t>Υπερπλάτιο ν. (Α4, </a:t>
                      </a:r>
                      <a:r>
                        <a:rPr lang="el-GR" sz="1400" b="1" dirty="0"/>
                        <a:t>Α5</a:t>
                      </a:r>
                      <a:r>
                        <a:rPr lang="el-GR" sz="1400" dirty="0"/>
                        <a:t>, Α6)</a:t>
                      </a:r>
                    </a:p>
                    <a:p>
                      <a:endParaRPr lang="el-GR" sz="1400" dirty="0"/>
                    </a:p>
                  </a:txBody>
                  <a:tcPr/>
                </a:tc>
                <a:tc>
                  <a:txBody>
                    <a:bodyPr/>
                    <a:lstStyle/>
                    <a:p>
                      <a:r>
                        <a:rPr lang="el-GR" sz="1400" dirty="0"/>
                        <a:t>Έξω στροφή</a:t>
                      </a:r>
                    </a:p>
                    <a:p>
                      <a:r>
                        <a:rPr lang="el-GR" sz="1400" dirty="0"/>
                        <a:t>Ομάδα στροφέων</a:t>
                      </a:r>
                    </a:p>
                    <a:p>
                      <a:endParaRPr lang="el-GR" sz="1400" dirty="0"/>
                    </a:p>
                  </a:txBody>
                  <a:tcPr/>
                </a:tc>
                <a:extLst>
                  <a:ext uri="{0D108BD9-81ED-4DB2-BD59-A6C34878D82A}">
                    <a16:rowId xmlns:a16="http://schemas.microsoft.com/office/drawing/2014/main" val="10003"/>
                  </a:ext>
                </a:extLst>
              </a:tr>
              <a:tr h="370840">
                <a:tc>
                  <a:txBody>
                    <a:bodyPr/>
                    <a:lstStyle/>
                    <a:p>
                      <a:r>
                        <a:rPr lang="el-GR" sz="1400" b="1" dirty="0"/>
                        <a:t>Ελάσσων στρογγύλος</a:t>
                      </a:r>
                    </a:p>
                  </a:txBody>
                  <a:tcPr/>
                </a:tc>
                <a:tc>
                  <a:txBody>
                    <a:bodyPr/>
                    <a:lstStyle/>
                    <a:p>
                      <a:r>
                        <a:rPr lang="el-GR" sz="1400" dirty="0"/>
                        <a:t>Έξω χείλος ωμοπλάτης (μέσο 1/3)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dirty="0"/>
                        <a:t>Μείζον όγκωμα (κάτω)</a:t>
                      </a:r>
                    </a:p>
                    <a:p>
                      <a:endParaRPr lang="el-G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dirty="0"/>
                        <a:t>Μασχαλιαίο ν. (</a:t>
                      </a:r>
                      <a:r>
                        <a:rPr lang="el-GR" sz="1400" b="1" dirty="0"/>
                        <a:t>Α5</a:t>
                      </a:r>
                      <a:r>
                        <a:rPr lang="el-GR" sz="1400" dirty="0"/>
                        <a:t>-Α6)</a:t>
                      </a:r>
                    </a:p>
                    <a:p>
                      <a:endParaRPr lang="el-GR" sz="1400" dirty="0"/>
                    </a:p>
                  </a:txBody>
                  <a:tcPr/>
                </a:tc>
                <a:tc>
                  <a:txBody>
                    <a:bodyPr/>
                    <a:lstStyle/>
                    <a:p>
                      <a:r>
                        <a:rPr lang="el-GR" sz="1400" dirty="0"/>
                        <a:t>Έξω στροφή</a:t>
                      </a:r>
                    </a:p>
                    <a:p>
                      <a:r>
                        <a:rPr lang="el-GR" sz="1400" dirty="0"/>
                        <a:t>Ομάδα στροφέων</a:t>
                      </a:r>
                    </a:p>
                  </a:txBody>
                  <a:tcPr/>
                </a:tc>
                <a:extLst>
                  <a:ext uri="{0D108BD9-81ED-4DB2-BD59-A6C34878D82A}">
                    <a16:rowId xmlns:a16="http://schemas.microsoft.com/office/drawing/2014/main" val="10004"/>
                  </a:ext>
                </a:extLst>
              </a:tr>
              <a:tr h="370840">
                <a:tc>
                  <a:txBody>
                    <a:bodyPr/>
                    <a:lstStyle/>
                    <a:p>
                      <a:r>
                        <a:rPr lang="el-GR" sz="1400" dirty="0"/>
                        <a:t>Μείζων στρογγύλος</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dirty="0"/>
                        <a:t>Κάτω γωνία</a:t>
                      </a:r>
                      <a:r>
                        <a:rPr lang="el-GR" sz="1400" baseline="0" dirty="0"/>
                        <a:t> ωμοπλάτης</a:t>
                      </a:r>
                      <a:endParaRPr lang="el-GR" sz="1400" dirty="0"/>
                    </a:p>
                    <a:p>
                      <a:endParaRPr lang="el-G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baseline="0" dirty="0"/>
                        <a:t>Έσω χείλος αύλακας τ. μακράς κεφαλής δικέφαλου βραχιόνιου μυ</a:t>
                      </a:r>
                      <a:endParaRPr lang="el-GR" sz="1400" dirty="0"/>
                    </a:p>
                    <a:p>
                      <a:endParaRPr lang="el-GR" sz="1400" dirty="0"/>
                    </a:p>
                  </a:txBody>
                  <a:tcPr/>
                </a:tc>
                <a:tc>
                  <a:txBody>
                    <a:bodyPr/>
                    <a:lstStyle/>
                    <a:p>
                      <a:r>
                        <a:rPr lang="el-GR" sz="1400" dirty="0"/>
                        <a:t>Κατώτερο</a:t>
                      </a:r>
                      <a:r>
                        <a:rPr lang="el-GR" sz="1400" baseline="0" dirty="0"/>
                        <a:t> </a:t>
                      </a:r>
                      <a:r>
                        <a:rPr lang="el-GR" sz="1400" baseline="0" dirty="0" err="1"/>
                        <a:t>υποπλάτιο</a:t>
                      </a:r>
                      <a:r>
                        <a:rPr lang="el-GR" sz="1400" baseline="0" dirty="0"/>
                        <a:t> ν. (Α5, </a:t>
                      </a:r>
                      <a:r>
                        <a:rPr lang="el-GR" sz="1400" b="1" baseline="0" dirty="0"/>
                        <a:t>Α6</a:t>
                      </a:r>
                      <a:r>
                        <a:rPr lang="el-GR" sz="1400" baseline="0" dirty="0"/>
                        <a:t>)</a:t>
                      </a:r>
                      <a:endParaRPr lang="el-GR" sz="1400" dirty="0"/>
                    </a:p>
                  </a:txBody>
                  <a:tcPr/>
                </a:tc>
                <a:tc>
                  <a:txBody>
                    <a:bodyPr/>
                    <a:lstStyle/>
                    <a:p>
                      <a:r>
                        <a:rPr lang="el-GR" sz="1400" dirty="0"/>
                        <a:t>Προσαγωγή</a:t>
                      </a:r>
                    </a:p>
                    <a:p>
                      <a:r>
                        <a:rPr lang="el-GR" sz="1400" dirty="0"/>
                        <a:t>Έσω στροφή</a:t>
                      </a:r>
                    </a:p>
                  </a:txBody>
                  <a:tcPr/>
                </a:tc>
                <a:extLst>
                  <a:ext uri="{0D108BD9-81ED-4DB2-BD59-A6C34878D82A}">
                    <a16:rowId xmlns:a16="http://schemas.microsoft.com/office/drawing/2014/main" val="10005"/>
                  </a:ext>
                </a:extLst>
              </a:tr>
              <a:tr h="370840">
                <a:tc>
                  <a:txBody>
                    <a:bodyPr/>
                    <a:lstStyle/>
                    <a:p>
                      <a:r>
                        <a:rPr lang="el-GR" sz="1400" b="1" dirty="0"/>
                        <a:t>Υποπλάτιος </a:t>
                      </a:r>
                    </a:p>
                  </a:txBody>
                  <a:tcPr/>
                </a:tc>
                <a:tc>
                  <a:txBody>
                    <a:bodyPr/>
                    <a:lstStyle/>
                    <a:p>
                      <a:r>
                        <a:rPr lang="el-GR" sz="1400" dirty="0"/>
                        <a:t>Υποπλάτιο βόθρο</a:t>
                      </a:r>
                    </a:p>
                  </a:txBody>
                  <a:tcPr/>
                </a:tc>
                <a:tc>
                  <a:txBody>
                    <a:bodyPr/>
                    <a:lstStyle/>
                    <a:p>
                      <a:r>
                        <a:rPr lang="el-GR" sz="1400" dirty="0"/>
                        <a:t>Έλασσον όγκωμα</a:t>
                      </a:r>
                    </a:p>
                  </a:txBody>
                  <a:tcPr/>
                </a:tc>
                <a:tc>
                  <a:txBody>
                    <a:bodyPr/>
                    <a:lstStyle/>
                    <a:p>
                      <a:r>
                        <a:rPr lang="el-GR" sz="1400" dirty="0"/>
                        <a:t>Ανώτερο και κατώτερο </a:t>
                      </a:r>
                      <a:r>
                        <a:rPr lang="el-GR" sz="1400" dirty="0" err="1"/>
                        <a:t>υποπλάτιο</a:t>
                      </a:r>
                      <a:r>
                        <a:rPr lang="el-GR" sz="1400" dirty="0"/>
                        <a:t> ν. </a:t>
                      </a:r>
                    </a:p>
                  </a:txBody>
                  <a:tcPr/>
                </a:tc>
                <a:tc>
                  <a:txBody>
                    <a:bodyPr/>
                    <a:lstStyle/>
                    <a:p>
                      <a:r>
                        <a:rPr lang="el-GR" sz="1400" u="sng" dirty="0"/>
                        <a:t>Έσω στροφή </a:t>
                      </a:r>
                    </a:p>
                    <a:p>
                      <a:r>
                        <a:rPr lang="el-GR" sz="1400" dirty="0"/>
                        <a:t>Ομάδα στροφέων</a:t>
                      </a:r>
                    </a:p>
                    <a:p>
                      <a:r>
                        <a:rPr lang="el-GR" sz="1400" dirty="0"/>
                        <a:t>Συγκράτηση</a:t>
                      </a:r>
                      <a:r>
                        <a:rPr lang="el-GR" sz="1400" baseline="0" dirty="0"/>
                        <a:t> κεφαλής μέσα την ωμογλήνη</a:t>
                      </a:r>
                      <a:endParaRPr lang="el-GR" sz="1400"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3258671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Î£ÏÎµÏÎ¹ÎºÎ® ÎµÎ¹ÎºÏÎ½Î±"/>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3024" y="925960"/>
            <a:ext cx="2750772" cy="5932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2779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Î£ÏÎµÏÎ¹ÎºÎ® ÎµÎ¹ÎºÏÎ½Î±"/>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9348" y="188640"/>
            <a:ext cx="4762500" cy="713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33707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Î£ÏÎµÏÎ¹ÎºÎ® ÎµÎ¹ÎºÏÎ½Î±"/>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561" y="1646239"/>
            <a:ext cx="5419725" cy="3162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96570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3290889" y="828675"/>
            <a:ext cx="5610225" cy="5200650"/>
          </a:xfrm>
          <a:prstGeom prst="rect">
            <a:avLst/>
          </a:prstGeom>
          <a:noFill/>
          <a:ln w="9525">
            <a:noFill/>
            <a:miter lim="800000"/>
            <a:headEnd/>
            <a:tailEnd/>
          </a:ln>
          <a:effectLst/>
        </p:spPr>
      </p:pic>
    </p:spTree>
    <p:extLst>
      <p:ext uri="{BB962C8B-B14F-4D97-AF65-F5344CB8AC3E}">
        <p14:creationId xmlns:p14="http://schemas.microsoft.com/office/powerpoint/2010/main" val="119876796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3338514" y="1347789"/>
            <a:ext cx="5514975" cy="4162425"/>
          </a:xfrm>
          <a:prstGeom prst="rect">
            <a:avLst/>
          </a:prstGeom>
          <a:noFill/>
          <a:ln w="9525">
            <a:noFill/>
            <a:miter lim="800000"/>
            <a:headEnd/>
            <a:tailEnd/>
          </a:ln>
          <a:effectLst/>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3095605" y="9945"/>
            <a:ext cx="5643602" cy="6431081"/>
          </a:xfrm>
          <a:prstGeom prst="rect">
            <a:avLst/>
          </a:prstGeom>
          <a:noFill/>
          <a:ln w="9525">
            <a:noFill/>
            <a:miter lim="800000"/>
            <a:headEnd/>
            <a:tailEnd/>
          </a:ln>
          <a:effectLst/>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ÎÏÎ¿ÏÎ­Î»ÎµÏÎ¼Î± ÎµÎ¹ÎºÏÎ½Î±Ï Î³Î¹Î± dermato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624" y="1052736"/>
            <a:ext cx="569595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84654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thumb/b/bf/Gray826and831.PNG/400px-Gray826and8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664" y="-209550"/>
            <a:ext cx="3810000" cy="706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273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E:\MARIANNA\A_ΜΑΘΗΜΑΤΑ PPS\anatomy lessons\A_NEURON\neurons1.jpg"/>
          <p:cNvPicPr>
            <a:picLocks noChangeAspect="1" noChangeArrowheads="1"/>
          </p:cNvPicPr>
          <p:nvPr/>
        </p:nvPicPr>
        <p:blipFill>
          <a:blip r:embed="rId2"/>
          <a:srcRect/>
          <a:stretch>
            <a:fillRect/>
          </a:stretch>
        </p:blipFill>
        <p:spPr bwMode="auto">
          <a:xfrm>
            <a:off x="3035300" y="292100"/>
            <a:ext cx="6121400" cy="6273800"/>
          </a:xfrm>
          <a:prstGeom prst="rect">
            <a:avLst/>
          </a:prstGeom>
          <a:noFill/>
        </p:spPr>
      </p:pic>
    </p:spTree>
    <p:extLst>
      <p:ext uri="{BB962C8B-B14F-4D97-AF65-F5344CB8AC3E}">
        <p14:creationId xmlns:p14="http://schemas.microsoft.com/office/powerpoint/2010/main" val="382222906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ÎÏÎ¿ÏÎ­Î»ÎµÏÎ¼Î± ÎµÎ¹ÎºÏÎ½Î±Ï Î³Î¹Î± dermato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7728" y="1196753"/>
            <a:ext cx="4781550" cy="492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769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E:\MARIANNA\A_ΜΑΘΗΜΑΤΑ PPS\anatomy lessons\A_NEURON\neurons CNS.jpg"/>
          <p:cNvPicPr>
            <a:picLocks noChangeAspect="1" noChangeArrowheads="1"/>
          </p:cNvPicPr>
          <p:nvPr/>
        </p:nvPicPr>
        <p:blipFill>
          <a:blip r:embed="rId2"/>
          <a:srcRect/>
          <a:stretch>
            <a:fillRect/>
          </a:stretch>
        </p:blipFill>
        <p:spPr bwMode="auto">
          <a:xfrm>
            <a:off x="2857632" y="928670"/>
            <a:ext cx="6106635" cy="4714908"/>
          </a:xfrm>
          <a:prstGeom prst="rect">
            <a:avLst/>
          </a:prstGeom>
          <a:noFill/>
        </p:spPr>
      </p:pic>
    </p:spTree>
    <p:extLst>
      <p:ext uri="{BB962C8B-B14F-4D97-AF65-F5344CB8AC3E}">
        <p14:creationId xmlns:p14="http://schemas.microsoft.com/office/powerpoint/2010/main" val="1468010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r>
              <a:rPr lang="el-GR" dirty="0"/>
              <a:t>ΑΝΑΤΟΜΙΑ 2</a:t>
            </a:r>
          </a:p>
        </p:txBody>
      </p:sp>
      <p:sp>
        <p:nvSpPr>
          <p:cNvPr id="3" name="2 - Υπότιτλος"/>
          <p:cNvSpPr>
            <a:spLocks noGrp="1"/>
          </p:cNvSpPr>
          <p:nvPr>
            <p:ph type="subTitle" idx="1"/>
          </p:nvPr>
        </p:nvSpPr>
        <p:spPr/>
        <p:txBody>
          <a:bodyPr/>
          <a:lstStyle/>
          <a:p>
            <a:r>
              <a:rPr lang="el-GR" dirty="0"/>
              <a:t>ΝΕΥΡΙΚΟ ΚΥΤΤΑΡΟ</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2024034" y="1"/>
            <a:ext cx="8096250" cy="6677025"/>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2595539" y="4714884"/>
            <a:ext cx="2509341" cy="1477328"/>
          </a:xfrm>
          <a:prstGeom prst="rect">
            <a:avLst/>
          </a:prstGeom>
          <a:noFill/>
        </p:spPr>
        <p:txBody>
          <a:bodyPr wrap="none" rtlCol="0">
            <a:spAutoFit/>
          </a:bodyPr>
          <a:lstStyle/>
          <a:p>
            <a:pPr marL="342900" indent="-342900">
              <a:buFontTx/>
              <a:buAutoNum type="arabicPeriod"/>
            </a:pPr>
            <a:r>
              <a:rPr lang="el-GR" dirty="0">
                <a:solidFill>
                  <a:prstClr val="black"/>
                </a:solidFill>
                <a:latin typeface="Calibri"/>
              </a:rPr>
              <a:t>Νευρώνας</a:t>
            </a:r>
          </a:p>
          <a:p>
            <a:pPr marL="342900" indent="-342900">
              <a:buFontTx/>
              <a:buAutoNum type="arabicPeriod"/>
            </a:pPr>
            <a:r>
              <a:rPr lang="el-GR" dirty="0" err="1">
                <a:solidFill>
                  <a:prstClr val="black"/>
                </a:solidFill>
                <a:latin typeface="Calibri"/>
              </a:rPr>
              <a:t>Αστροκύτταρο</a:t>
            </a:r>
            <a:endParaRPr lang="el-GR" dirty="0">
              <a:solidFill>
                <a:prstClr val="black"/>
              </a:solidFill>
              <a:latin typeface="Calibri"/>
            </a:endParaRPr>
          </a:p>
          <a:p>
            <a:pPr marL="342900" indent="-342900">
              <a:buFontTx/>
              <a:buAutoNum type="arabicPeriod"/>
            </a:pPr>
            <a:r>
              <a:rPr lang="el-GR" dirty="0">
                <a:solidFill>
                  <a:prstClr val="black"/>
                </a:solidFill>
                <a:latin typeface="Calibri"/>
              </a:rPr>
              <a:t>Αγγείο </a:t>
            </a:r>
          </a:p>
          <a:p>
            <a:pPr marL="342900" indent="-342900">
              <a:buFontTx/>
              <a:buAutoNum type="arabicPeriod"/>
            </a:pPr>
            <a:r>
              <a:rPr lang="el-GR" dirty="0" err="1">
                <a:solidFill>
                  <a:prstClr val="black"/>
                </a:solidFill>
                <a:latin typeface="Calibri"/>
              </a:rPr>
              <a:t>Μικρογλοιακό</a:t>
            </a:r>
            <a:r>
              <a:rPr lang="el-GR" dirty="0">
                <a:solidFill>
                  <a:prstClr val="black"/>
                </a:solidFill>
                <a:latin typeface="Calibri"/>
              </a:rPr>
              <a:t> κ</a:t>
            </a:r>
          </a:p>
          <a:p>
            <a:pPr marL="342900" indent="-342900">
              <a:buFontTx/>
              <a:buAutoNum type="arabicPeriod"/>
            </a:pPr>
            <a:r>
              <a:rPr lang="el-GR" dirty="0" err="1">
                <a:solidFill>
                  <a:prstClr val="black"/>
                </a:solidFill>
                <a:latin typeface="Calibri"/>
              </a:rPr>
              <a:t>ολιγοδενδροκύτταρο</a:t>
            </a:r>
            <a:endParaRPr lang="el-GR" dirty="0">
              <a:solidFill>
                <a:prstClr val="black"/>
              </a:solidFill>
              <a:latin typeface="Calibri"/>
            </a:endParaRPr>
          </a:p>
        </p:txBody>
      </p:sp>
      <p:pic>
        <p:nvPicPr>
          <p:cNvPr id="1026" name="Picture 2"/>
          <p:cNvPicPr>
            <a:picLocks noChangeAspect="1" noChangeArrowheads="1"/>
          </p:cNvPicPr>
          <p:nvPr/>
        </p:nvPicPr>
        <p:blipFill>
          <a:blip r:embed="rId2"/>
          <a:srcRect/>
          <a:stretch>
            <a:fillRect/>
          </a:stretch>
        </p:blipFill>
        <p:spPr bwMode="auto">
          <a:xfrm>
            <a:off x="1738283" y="285729"/>
            <a:ext cx="8696325" cy="42005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1871664" y="47625"/>
            <a:ext cx="8448675" cy="6762750"/>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r>
              <a:rPr lang="en-US" dirty="0"/>
              <a:t>ANATOMIA 2</a:t>
            </a:r>
            <a:endParaRPr lang="el-GR" dirty="0"/>
          </a:p>
        </p:txBody>
      </p:sp>
      <p:sp>
        <p:nvSpPr>
          <p:cNvPr id="3" name="2 - Υπότιτλος"/>
          <p:cNvSpPr>
            <a:spLocks noGrp="1"/>
          </p:cNvSpPr>
          <p:nvPr>
            <p:ph type="subTitle" idx="1"/>
          </p:nvPr>
        </p:nvSpPr>
        <p:spPr/>
        <p:txBody>
          <a:bodyPr/>
          <a:lstStyle/>
          <a:p>
            <a:r>
              <a:rPr lang="el-GR" dirty="0"/>
              <a:t>ΜΗΝΙΓΓΕΣ</a:t>
            </a:r>
          </a:p>
          <a:p>
            <a:r>
              <a:rPr lang="el-GR" dirty="0"/>
              <a:t>ΕΝΥ</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MARIANNA\A_ΜΑΘΗΜΑΤΑ PPS\anatomy lessons\ANATOMY\μηνιγγες\μηνιγγες_01.jpg"/>
          <p:cNvPicPr>
            <a:picLocks noChangeAspect="1" noChangeArrowheads="1"/>
          </p:cNvPicPr>
          <p:nvPr/>
        </p:nvPicPr>
        <p:blipFill>
          <a:blip r:embed="rId2"/>
          <a:srcRect/>
          <a:stretch>
            <a:fillRect/>
          </a:stretch>
        </p:blipFill>
        <p:spPr bwMode="auto">
          <a:xfrm>
            <a:off x="3134857" y="1071547"/>
            <a:ext cx="5890101" cy="4688961"/>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4 - Εικόνα" descr="dura-mater.jpg"/>
          <p:cNvPicPr/>
          <p:nvPr/>
        </p:nvPicPr>
        <p:blipFill>
          <a:blip r:embed="rId2"/>
          <a:stretch>
            <a:fillRect/>
          </a:stretch>
        </p:blipFill>
        <p:spPr>
          <a:xfrm>
            <a:off x="2024034" y="642918"/>
            <a:ext cx="7715304" cy="542928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E:\MARIANNA\A_ΜΑΘΗΜΑΤΑ PPS\anatomy lessons\ANATOMY\μηνιγγες\spinal-cord-and-spinal-nerves-lab-5-638.jpg"/>
          <p:cNvPicPr/>
          <p:nvPr/>
        </p:nvPicPr>
        <p:blipFill>
          <a:blip r:embed="rId2"/>
          <a:srcRect/>
          <a:stretch>
            <a:fillRect/>
          </a:stretch>
        </p:blipFill>
        <p:spPr bwMode="auto">
          <a:xfrm>
            <a:off x="1738282" y="642918"/>
            <a:ext cx="8929718" cy="6215082"/>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2024035" y="642918"/>
            <a:ext cx="3781425" cy="3067050"/>
          </a:xfrm>
          <a:prstGeom prst="rect">
            <a:avLst/>
          </a:prstGeom>
          <a:noFill/>
          <a:ln w="9525">
            <a:noFill/>
            <a:miter lim="800000"/>
            <a:headEnd/>
            <a:tailEnd/>
          </a:ln>
          <a:effectLst/>
        </p:spPr>
      </p:pic>
      <p:sp>
        <p:nvSpPr>
          <p:cNvPr id="3" name="2 - TextBox"/>
          <p:cNvSpPr txBox="1"/>
          <p:nvPr/>
        </p:nvSpPr>
        <p:spPr>
          <a:xfrm>
            <a:off x="1881159" y="4643446"/>
            <a:ext cx="2675989" cy="1477328"/>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l-GR" dirty="0">
                <a:solidFill>
                  <a:prstClr val="black"/>
                </a:solidFill>
                <a:latin typeface="Calibri"/>
              </a:rPr>
              <a:t>12. </a:t>
            </a:r>
            <a:r>
              <a:rPr lang="el-GR" dirty="0" err="1">
                <a:solidFill>
                  <a:prstClr val="black"/>
                </a:solidFill>
                <a:latin typeface="Calibri"/>
              </a:rPr>
              <a:t>πρ</a:t>
            </a:r>
            <a:r>
              <a:rPr lang="el-GR" dirty="0">
                <a:solidFill>
                  <a:prstClr val="black"/>
                </a:solidFill>
                <a:latin typeface="Calibri"/>
              </a:rPr>
              <a:t>. και οπ. ρίζα</a:t>
            </a:r>
          </a:p>
          <a:p>
            <a:r>
              <a:rPr lang="el-GR" dirty="0">
                <a:solidFill>
                  <a:prstClr val="black"/>
                </a:solidFill>
                <a:latin typeface="Calibri"/>
              </a:rPr>
              <a:t>13. Νωτιαίο γάγγλιο</a:t>
            </a:r>
          </a:p>
          <a:p>
            <a:r>
              <a:rPr lang="el-GR" dirty="0">
                <a:solidFill>
                  <a:prstClr val="black"/>
                </a:solidFill>
                <a:latin typeface="Calibri"/>
              </a:rPr>
              <a:t>16. Νωτιαία ρίζα</a:t>
            </a:r>
          </a:p>
          <a:p>
            <a:r>
              <a:rPr lang="el-GR" dirty="0">
                <a:solidFill>
                  <a:prstClr val="black"/>
                </a:solidFill>
                <a:latin typeface="Calibri"/>
              </a:rPr>
              <a:t>17. Οδοντωτός σύνδεσμος</a:t>
            </a:r>
          </a:p>
          <a:p>
            <a:endParaRPr lang="el-GR" dirty="0">
              <a:solidFill>
                <a:prstClr val="black"/>
              </a:solidFill>
              <a:latin typeface="Calibri"/>
            </a:endParaRPr>
          </a:p>
        </p:txBody>
      </p:sp>
      <p:sp>
        <p:nvSpPr>
          <p:cNvPr id="4" name="3 - TextBox"/>
          <p:cNvSpPr txBox="1"/>
          <p:nvPr/>
        </p:nvSpPr>
        <p:spPr>
          <a:xfrm>
            <a:off x="2595539" y="3857628"/>
            <a:ext cx="902811"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l-GR" dirty="0">
                <a:solidFill>
                  <a:prstClr val="black"/>
                </a:solidFill>
                <a:latin typeface="Calibri"/>
              </a:rPr>
              <a:t>11. ΕΝΥ</a:t>
            </a:r>
          </a:p>
        </p:txBody>
      </p:sp>
      <p:pic>
        <p:nvPicPr>
          <p:cNvPr id="9219" name="Picture 3"/>
          <p:cNvPicPr>
            <a:picLocks noChangeAspect="1" noChangeArrowheads="1"/>
          </p:cNvPicPr>
          <p:nvPr/>
        </p:nvPicPr>
        <p:blipFill>
          <a:blip r:embed="rId3"/>
          <a:srcRect/>
          <a:stretch>
            <a:fillRect/>
          </a:stretch>
        </p:blipFill>
        <p:spPr bwMode="auto">
          <a:xfrm>
            <a:off x="4495800" y="647700"/>
            <a:ext cx="3200400" cy="5562600"/>
          </a:xfrm>
          <a:prstGeom prst="rect">
            <a:avLst/>
          </a:prstGeom>
          <a:noFill/>
          <a:ln w="9525">
            <a:noFill/>
            <a:miter lim="800000"/>
            <a:headEnd/>
            <a:tailEnd/>
          </a:ln>
          <a:effectLst/>
        </p:spPr>
      </p:pic>
      <p:sp>
        <p:nvSpPr>
          <p:cNvPr id="6" name="5 - TextBox"/>
          <p:cNvSpPr txBox="1"/>
          <p:nvPr/>
        </p:nvSpPr>
        <p:spPr>
          <a:xfrm>
            <a:off x="6935440" y="1142984"/>
            <a:ext cx="3732560" cy="92333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l-GR" dirty="0">
                <a:solidFill>
                  <a:prstClr val="black"/>
                </a:solidFill>
                <a:latin typeface="Calibri"/>
              </a:rPr>
              <a:t>6. Τελική λήκυθος σκληράς μήνιγγας</a:t>
            </a:r>
          </a:p>
          <a:p>
            <a:r>
              <a:rPr lang="el-GR" dirty="0">
                <a:solidFill>
                  <a:prstClr val="black"/>
                </a:solidFill>
                <a:latin typeface="Calibri"/>
              </a:rPr>
              <a:t>7. Ιππουρίδα</a:t>
            </a:r>
          </a:p>
          <a:p>
            <a:r>
              <a:rPr lang="el-GR" dirty="0">
                <a:solidFill>
                  <a:prstClr val="black"/>
                </a:solidFill>
                <a:latin typeface="Calibri"/>
              </a:rPr>
              <a:t>8. Τελικό νημάτιο</a:t>
            </a:r>
          </a:p>
        </p:txBody>
      </p:sp>
      <p:pic>
        <p:nvPicPr>
          <p:cNvPr id="2" name="Εικόνα 1">
            <a:extLst>
              <a:ext uri="{FF2B5EF4-FFF2-40B4-BE49-F238E27FC236}">
                <a16:creationId xmlns:a16="http://schemas.microsoft.com/office/drawing/2014/main" id="{5794AB63-32AC-4E16-B2A0-6303F2B31FF6}"/>
              </a:ext>
            </a:extLst>
          </p:cNvPr>
          <p:cNvPicPr>
            <a:picLocks noChangeAspect="1"/>
          </p:cNvPicPr>
          <p:nvPr/>
        </p:nvPicPr>
        <p:blipFill>
          <a:blip r:embed="rId4"/>
          <a:stretch>
            <a:fillRect/>
          </a:stretch>
        </p:blipFill>
        <p:spPr>
          <a:xfrm>
            <a:off x="9015105" y="2936052"/>
            <a:ext cx="1476803" cy="330754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524000" y="214290"/>
            <a:ext cx="5467350" cy="6267450"/>
          </a:xfrm>
          <a:prstGeom prst="rect">
            <a:avLst/>
          </a:prstGeom>
          <a:noFill/>
          <a:ln w="9525">
            <a:noFill/>
            <a:miter lim="800000"/>
            <a:headEnd/>
            <a:tailEnd/>
          </a:ln>
          <a:effectLst/>
        </p:spPr>
      </p:pic>
      <p:sp>
        <p:nvSpPr>
          <p:cNvPr id="3" name="2 - TextBox"/>
          <p:cNvSpPr txBox="1"/>
          <p:nvPr/>
        </p:nvSpPr>
        <p:spPr>
          <a:xfrm>
            <a:off x="6596067" y="928671"/>
            <a:ext cx="4035207" cy="2585323"/>
          </a:xfrm>
          <a:prstGeom prst="rect">
            <a:avLst/>
          </a:prstGeom>
          <a:noFill/>
        </p:spPr>
        <p:txBody>
          <a:bodyPr wrap="none" rtlCol="0">
            <a:spAutoFit/>
          </a:bodyPr>
          <a:lstStyle/>
          <a:p>
            <a:r>
              <a:rPr lang="el-GR" dirty="0">
                <a:solidFill>
                  <a:prstClr val="black"/>
                </a:solidFill>
                <a:latin typeface="Calibri"/>
              </a:rPr>
              <a:t>1. Πλάγιες κοιλίες</a:t>
            </a:r>
          </a:p>
          <a:p>
            <a:r>
              <a:rPr lang="el-GR" dirty="0">
                <a:solidFill>
                  <a:prstClr val="black"/>
                </a:solidFill>
                <a:latin typeface="Calibri"/>
              </a:rPr>
              <a:t>2. 3</a:t>
            </a:r>
            <a:r>
              <a:rPr lang="el-GR" baseline="30000" dirty="0">
                <a:solidFill>
                  <a:prstClr val="black"/>
                </a:solidFill>
                <a:latin typeface="Calibri"/>
              </a:rPr>
              <a:t>η</a:t>
            </a:r>
            <a:r>
              <a:rPr lang="el-GR" dirty="0">
                <a:solidFill>
                  <a:prstClr val="black"/>
                </a:solidFill>
                <a:latin typeface="Calibri"/>
              </a:rPr>
              <a:t> κοιλία</a:t>
            </a:r>
          </a:p>
          <a:p>
            <a:r>
              <a:rPr lang="el-GR" dirty="0">
                <a:solidFill>
                  <a:prstClr val="black"/>
                </a:solidFill>
                <a:latin typeface="Calibri"/>
              </a:rPr>
              <a:t>3. 4</a:t>
            </a:r>
            <a:r>
              <a:rPr lang="el-GR" baseline="30000" dirty="0">
                <a:solidFill>
                  <a:prstClr val="black"/>
                </a:solidFill>
                <a:latin typeface="Calibri"/>
              </a:rPr>
              <a:t>η</a:t>
            </a:r>
            <a:r>
              <a:rPr lang="el-GR" dirty="0">
                <a:solidFill>
                  <a:prstClr val="black"/>
                </a:solidFill>
                <a:latin typeface="Calibri"/>
              </a:rPr>
              <a:t> κοιλία</a:t>
            </a:r>
          </a:p>
          <a:p>
            <a:r>
              <a:rPr lang="el-GR" dirty="0">
                <a:solidFill>
                  <a:prstClr val="black"/>
                </a:solidFill>
                <a:latin typeface="Calibri"/>
              </a:rPr>
              <a:t>4. </a:t>
            </a:r>
            <a:r>
              <a:rPr lang="el-GR" dirty="0" err="1">
                <a:solidFill>
                  <a:prstClr val="black"/>
                </a:solidFill>
                <a:latin typeface="Calibri"/>
              </a:rPr>
              <a:t>Μεσοκοιλιακό</a:t>
            </a:r>
            <a:r>
              <a:rPr lang="el-GR" dirty="0">
                <a:solidFill>
                  <a:prstClr val="black"/>
                </a:solidFill>
                <a:latin typeface="Calibri"/>
              </a:rPr>
              <a:t> τρήμα </a:t>
            </a:r>
            <a:r>
              <a:rPr lang="en-US" dirty="0" err="1">
                <a:solidFill>
                  <a:prstClr val="black"/>
                </a:solidFill>
                <a:latin typeface="Calibri"/>
              </a:rPr>
              <a:t>Monro</a:t>
            </a:r>
            <a:endParaRPr lang="en-US" dirty="0">
              <a:solidFill>
                <a:prstClr val="black"/>
              </a:solidFill>
              <a:latin typeface="Calibri"/>
            </a:endParaRPr>
          </a:p>
          <a:p>
            <a:r>
              <a:rPr lang="el-GR" dirty="0">
                <a:solidFill>
                  <a:prstClr val="black"/>
                </a:solidFill>
                <a:latin typeface="Calibri"/>
              </a:rPr>
              <a:t>5. Υδραγωγός </a:t>
            </a:r>
            <a:r>
              <a:rPr lang="en-US" dirty="0" err="1">
                <a:solidFill>
                  <a:prstClr val="black"/>
                </a:solidFill>
                <a:latin typeface="Calibri"/>
              </a:rPr>
              <a:t>Sylvius</a:t>
            </a:r>
            <a:endParaRPr lang="el-GR" dirty="0">
              <a:solidFill>
                <a:prstClr val="black"/>
              </a:solidFill>
              <a:latin typeface="Calibri"/>
            </a:endParaRPr>
          </a:p>
          <a:p>
            <a:r>
              <a:rPr lang="el-GR" dirty="0">
                <a:solidFill>
                  <a:prstClr val="black"/>
                </a:solidFill>
                <a:latin typeface="Calibri"/>
              </a:rPr>
              <a:t>16. </a:t>
            </a:r>
            <a:r>
              <a:rPr lang="el-GR" b="1" dirty="0" err="1">
                <a:solidFill>
                  <a:prstClr val="black"/>
                </a:solidFill>
                <a:latin typeface="Calibri"/>
              </a:rPr>
              <a:t>Παρεγκεφαλιδοπρομικική</a:t>
            </a:r>
            <a:r>
              <a:rPr lang="el-GR" b="1" dirty="0">
                <a:solidFill>
                  <a:prstClr val="black"/>
                </a:solidFill>
                <a:latin typeface="Calibri"/>
              </a:rPr>
              <a:t> δεξαμενή</a:t>
            </a:r>
          </a:p>
          <a:p>
            <a:r>
              <a:rPr lang="el-GR" dirty="0">
                <a:solidFill>
                  <a:prstClr val="black"/>
                </a:solidFill>
                <a:latin typeface="Calibri"/>
              </a:rPr>
              <a:t>17. </a:t>
            </a:r>
            <a:r>
              <a:rPr lang="el-GR" dirty="0" err="1">
                <a:solidFill>
                  <a:prstClr val="black"/>
                </a:solidFill>
                <a:latin typeface="Calibri"/>
              </a:rPr>
              <a:t>Μεσοσκελιαία</a:t>
            </a:r>
            <a:r>
              <a:rPr lang="el-GR" dirty="0">
                <a:solidFill>
                  <a:prstClr val="black"/>
                </a:solidFill>
                <a:latin typeface="Calibri"/>
              </a:rPr>
              <a:t> δεξαμενή</a:t>
            </a:r>
          </a:p>
          <a:p>
            <a:r>
              <a:rPr lang="el-GR" dirty="0">
                <a:solidFill>
                  <a:prstClr val="black"/>
                </a:solidFill>
                <a:latin typeface="Calibri"/>
              </a:rPr>
              <a:t>18. </a:t>
            </a:r>
            <a:r>
              <a:rPr lang="el-GR" dirty="0" err="1">
                <a:solidFill>
                  <a:prstClr val="black"/>
                </a:solidFill>
                <a:latin typeface="Calibri"/>
              </a:rPr>
              <a:t>Χιασματική</a:t>
            </a:r>
            <a:r>
              <a:rPr lang="el-GR" dirty="0">
                <a:solidFill>
                  <a:prstClr val="black"/>
                </a:solidFill>
                <a:latin typeface="Calibri"/>
              </a:rPr>
              <a:t> δεξαμενή</a:t>
            </a:r>
          </a:p>
          <a:p>
            <a:r>
              <a:rPr lang="el-GR" dirty="0">
                <a:solidFill>
                  <a:prstClr val="black"/>
                </a:solidFill>
                <a:latin typeface="Calibri"/>
              </a:rPr>
              <a:t>19. </a:t>
            </a:r>
            <a:r>
              <a:rPr lang="el-GR" dirty="0" err="1">
                <a:solidFill>
                  <a:prstClr val="black"/>
                </a:solidFill>
                <a:latin typeface="Calibri"/>
              </a:rPr>
              <a:t>Αμφιμηνοειδή</a:t>
            </a:r>
            <a:r>
              <a:rPr lang="el-GR" dirty="0">
                <a:solidFill>
                  <a:prstClr val="black"/>
                </a:solidFill>
                <a:latin typeface="Calibri"/>
              </a:rPr>
              <a:t> δεξαμενή</a:t>
            </a:r>
          </a:p>
        </p:txBody>
      </p:sp>
      <p:sp>
        <p:nvSpPr>
          <p:cNvPr id="5" name="4 - TextBox"/>
          <p:cNvSpPr txBox="1"/>
          <p:nvPr/>
        </p:nvSpPr>
        <p:spPr>
          <a:xfrm>
            <a:off x="6453190" y="3714753"/>
            <a:ext cx="4000528" cy="646331"/>
          </a:xfrm>
          <a:prstGeom prst="rect">
            <a:avLst/>
          </a:prstGeom>
          <a:noFill/>
        </p:spPr>
        <p:txBody>
          <a:bodyPr wrap="square" rtlCol="0">
            <a:spAutoFit/>
          </a:bodyPr>
          <a:lstStyle/>
          <a:p>
            <a:r>
              <a:rPr lang="el-GR" dirty="0">
                <a:solidFill>
                  <a:prstClr val="black"/>
                </a:solidFill>
                <a:latin typeface="Calibri"/>
              </a:rPr>
              <a:t>ΕΝΥ ρέει στο εσωτερικό σύστημα κοιλιών και στον υπαραχνοειδή χώρο.</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8B360AE1-7EBE-4F85-AEB5-A0061A9DCD42}"/>
              </a:ext>
            </a:extLst>
          </p:cNvPr>
          <p:cNvPicPr>
            <a:picLocks noChangeAspect="1"/>
          </p:cNvPicPr>
          <p:nvPr/>
        </p:nvPicPr>
        <p:blipFill>
          <a:blip r:embed="rId2"/>
          <a:stretch>
            <a:fillRect/>
          </a:stretch>
        </p:blipFill>
        <p:spPr>
          <a:xfrm>
            <a:off x="3404062" y="338000"/>
            <a:ext cx="5383876" cy="6182001"/>
          </a:xfrm>
          <a:prstGeom prst="rect">
            <a:avLst/>
          </a:prstGeom>
        </p:spPr>
      </p:pic>
    </p:spTree>
    <p:extLst>
      <p:ext uri="{BB962C8B-B14F-4D97-AF65-F5344CB8AC3E}">
        <p14:creationId xmlns:p14="http://schemas.microsoft.com/office/powerpoint/2010/main" val="62791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CD39B349-B7F5-499D-8849-D8D98846E511}"/>
              </a:ext>
            </a:extLst>
          </p:cNvPr>
          <p:cNvPicPr>
            <a:picLocks noChangeAspect="1"/>
          </p:cNvPicPr>
          <p:nvPr/>
        </p:nvPicPr>
        <p:blipFill>
          <a:blip r:embed="rId2"/>
          <a:stretch>
            <a:fillRect/>
          </a:stretch>
        </p:blipFill>
        <p:spPr>
          <a:xfrm>
            <a:off x="1733550" y="1247775"/>
            <a:ext cx="8724900" cy="436245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κοιλιες.png"/>
          <p:cNvPicPr>
            <a:picLocks noChangeAspect="1"/>
          </p:cNvPicPr>
          <p:nvPr/>
        </p:nvPicPr>
        <p:blipFill>
          <a:blip r:embed="rId2"/>
          <a:stretch>
            <a:fillRect/>
          </a:stretch>
        </p:blipFill>
        <p:spPr>
          <a:xfrm>
            <a:off x="1666845" y="1643050"/>
            <a:ext cx="5106621" cy="2928958"/>
          </a:xfrm>
          <a:prstGeom prst="rect">
            <a:avLst/>
          </a:prstGeom>
        </p:spPr>
      </p:pic>
      <p:sp>
        <p:nvSpPr>
          <p:cNvPr id="3" name="2 - TextBox"/>
          <p:cNvSpPr txBox="1"/>
          <p:nvPr/>
        </p:nvSpPr>
        <p:spPr>
          <a:xfrm>
            <a:off x="6310315" y="500043"/>
            <a:ext cx="3946465" cy="3693319"/>
          </a:xfrm>
          <a:prstGeom prst="rect">
            <a:avLst/>
          </a:prstGeom>
          <a:noFill/>
        </p:spPr>
        <p:txBody>
          <a:bodyPr wrap="none" rtlCol="0">
            <a:spAutoFit/>
          </a:bodyPr>
          <a:lstStyle/>
          <a:p>
            <a:r>
              <a:rPr lang="el-GR" dirty="0">
                <a:solidFill>
                  <a:prstClr val="black"/>
                </a:solidFill>
                <a:latin typeface="Calibri"/>
              </a:rPr>
              <a:t>2. 3</a:t>
            </a:r>
            <a:r>
              <a:rPr lang="el-GR" baseline="30000" dirty="0">
                <a:solidFill>
                  <a:prstClr val="black"/>
                </a:solidFill>
                <a:latin typeface="Calibri"/>
              </a:rPr>
              <a:t>η</a:t>
            </a:r>
            <a:r>
              <a:rPr lang="el-GR" dirty="0">
                <a:solidFill>
                  <a:prstClr val="black"/>
                </a:solidFill>
                <a:latin typeface="Calibri"/>
              </a:rPr>
              <a:t> κοιλία: </a:t>
            </a:r>
          </a:p>
          <a:p>
            <a:r>
              <a:rPr lang="el-GR" dirty="0">
                <a:solidFill>
                  <a:prstClr val="black"/>
                </a:solidFill>
                <a:latin typeface="Calibri"/>
              </a:rPr>
              <a:t>3. 4</a:t>
            </a:r>
            <a:r>
              <a:rPr lang="el-GR" baseline="30000" dirty="0">
                <a:solidFill>
                  <a:prstClr val="black"/>
                </a:solidFill>
                <a:latin typeface="Calibri"/>
              </a:rPr>
              <a:t>η</a:t>
            </a:r>
            <a:r>
              <a:rPr lang="el-GR" dirty="0">
                <a:solidFill>
                  <a:prstClr val="black"/>
                </a:solidFill>
                <a:latin typeface="Calibri"/>
              </a:rPr>
              <a:t> κοιλία</a:t>
            </a:r>
          </a:p>
          <a:p>
            <a:r>
              <a:rPr lang="el-GR" dirty="0">
                <a:solidFill>
                  <a:prstClr val="black"/>
                </a:solidFill>
                <a:latin typeface="Calibri"/>
              </a:rPr>
              <a:t>4. </a:t>
            </a:r>
            <a:r>
              <a:rPr lang="el-GR" dirty="0" err="1">
                <a:solidFill>
                  <a:prstClr val="black"/>
                </a:solidFill>
                <a:latin typeface="Calibri"/>
              </a:rPr>
              <a:t>Μεσοκοιλιακό</a:t>
            </a:r>
            <a:r>
              <a:rPr lang="el-GR" dirty="0">
                <a:solidFill>
                  <a:prstClr val="black"/>
                </a:solidFill>
                <a:latin typeface="Calibri"/>
              </a:rPr>
              <a:t> τρήμα </a:t>
            </a:r>
            <a:r>
              <a:rPr lang="en-US" dirty="0" err="1">
                <a:solidFill>
                  <a:prstClr val="black"/>
                </a:solidFill>
                <a:latin typeface="Calibri"/>
              </a:rPr>
              <a:t>Monro</a:t>
            </a:r>
            <a:endParaRPr lang="en-US" dirty="0">
              <a:solidFill>
                <a:prstClr val="black"/>
              </a:solidFill>
              <a:latin typeface="Calibri"/>
            </a:endParaRPr>
          </a:p>
          <a:p>
            <a:r>
              <a:rPr lang="el-GR" dirty="0">
                <a:solidFill>
                  <a:prstClr val="black"/>
                </a:solidFill>
                <a:latin typeface="Calibri"/>
              </a:rPr>
              <a:t>5. Υδραγωγός </a:t>
            </a:r>
            <a:r>
              <a:rPr lang="en-US" dirty="0" err="1">
                <a:solidFill>
                  <a:prstClr val="black"/>
                </a:solidFill>
                <a:latin typeface="Calibri"/>
              </a:rPr>
              <a:t>Sylvius</a:t>
            </a:r>
            <a:endParaRPr lang="el-GR" dirty="0">
              <a:solidFill>
                <a:prstClr val="black"/>
              </a:solidFill>
              <a:latin typeface="Calibri"/>
            </a:endParaRPr>
          </a:p>
          <a:p>
            <a:r>
              <a:rPr lang="el-GR" dirty="0">
                <a:solidFill>
                  <a:prstClr val="black"/>
                </a:solidFill>
                <a:latin typeface="Calibri"/>
              </a:rPr>
              <a:t>6. Μετωπιαίο κέρας</a:t>
            </a:r>
          </a:p>
          <a:p>
            <a:r>
              <a:rPr lang="el-GR" dirty="0">
                <a:solidFill>
                  <a:prstClr val="black"/>
                </a:solidFill>
                <a:latin typeface="Calibri"/>
              </a:rPr>
              <a:t>7. Σώμα κοιλίας</a:t>
            </a:r>
          </a:p>
          <a:p>
            <a:r>
              <a:rPr lang="el-GR" dirty="0">
                <a:solidFill>
                  <a:prstClr val="black"/>
                </a:solidFill>
                <a:latin typeface="Calibri"/>
              </a:rPr>
              <a:t>8. Κροταφικό κέρας</a:t>
            </a:r>
          </a:p>
          <a:p>
            <a:r>
              <a:rPr lang="el-GR" dirty="0">
                <a:solidFill>
                  <a:prstClr val="black"/>
                </a:solidFill>
                <a:latin typeface="Calibri"/>
              </a:rPr>
              <a:t>9. Ινιακό κέρας</a:t>
            </a:r>
          </a:p>
          <a:p>
            <a:r>
              <a:rPr lang="el-GR" dirty="0">
                <a:solidFill>
                  <a:prstClr val="black"/>
                </a:solidFill>
                <a:latin typeface="Calibri"/>
              </a:rPr>
              <a:t>10. Διάμεση μάζα</a:t>
            </a:r>
          </a:p>
          <a:p>
            <a:r>
              <a:rPr lang="el-GR" dirty="0">
                <a:solidFill>
                  <a:prstClr val="black"/>
                </a:solidFill>
                <a:latin typeface="Calibri"/>
              </a:rPr>
              <a:t>11,12. προοπτικό, </a:t>
            </a:r>
            <a:r>
              <a:rPr lang="el-GR" dirty="0" err="1">
                <a:solidFill>
                  <a:prstClr val="black"/>
                </a:solidFill>
                <a:latin typeface="Calibri"/>
              </a:rPr>
              <a:t>χοανικό</a:t>
            </a:r>
            <a:r>
              <a:rPr lang="el-GR" dirty="0">
                <a:solidFill>
                  <a:prstClr val="black"/>
                </a:solidFill>
                <a:latin typeface="Calibri"/>
              </a:rPr>
              <a:t> κόλπωμα</a:t>
            </a:r>
          </a:p>
          <a:p>
            <a:r>
              <a:rPr lang="el-GR" dirty="0">
                <a:solidFill>
                  <a:prstClr val="black"/>
                </a:solidFill>
                <a:latin typeface="Calibri"/>
              </a:rPr>
              <a:t>13, 14.υπερεπιφυσιακό</a:t>
            </a:r>
            <a:r>
              <a:rPr lang="en-US" dirty="0">
                <a:solidFill>
                  <a:prstClr val="black"/>
                </a:solidFill>
                <a:latin typeface="Calibri"/>
              </a:rPr>
              <a:t> </a:t>
            </a:r>
            <a:r>
              <a:rPr lang="el-GR" dirty="0">
                <a:solidFill>
                  <a:prstClr val="black"/>
                </a:solidFill>
                <a:latin typeface="Calibri"/>
              </a:rPr>
              <a:t>κόλπωμα</a:t>
            </a:r>
          </a:p>
          <a:p>
            <a:r>
              <a:rPr lang="el-GR" dirty="0">
                <a:solidFill>
                  <a:prstClr val="black"/>
                </a:solidFill>
                <a:latin typeface="Calibri"/>
              </a:rPr>
              <a:t>15. Πλάγιο κόλπωμα (τρήμα </a:t>
            </a:r>
            <a:r>
              <a:rPr lang="en-US" dirty="0" err="1">
                <a:solidFill>
                  <a:prstClr val="black"/>
                </a:solidFill>
                <a:latin typeface="Calibri"/>
              </a:rPr>
              <a:t>Luschka</a:t>
            </a:r>
            <a:r>
              <a:rPr lang="el-GR" dirty="0">
                <a:solidFill>
                  <a:prstClr val="black"/>
                </a:solidFill>
                <a:latin typeface="Calibri"/>
              </a:rPr>
              <a:t>(2)</a:t>
            </a:r>
            <a:r>
              <a:rPr lang="en-US" dirty="0">
                <a:solidFill>
                  <a:prstClr val="black"/>
                </a:solidFill>
                <a:latin typeface="Calibri"/>
              </a:rPr>
              <a:t>)</a:t>
            </a:r>
          </a:p>
          <a:p>
            <a:r>
              <a:rPr lang="en-US" dirty="0">
                <a:solidFill>
                  <a:prstClr val="black"/>
                </a:solidFill>
                <a:latin typeface="Calibri"/>
              </a:rPr>
              <a:t>	</a:t>
            </a:r>
            <a:r>
              <a:rPr lang="el-GR" dirty="0">
                <a:solidFill>
                  <a:prstClr val="black"/>
                </a:solidFill>
                <a:latin typeface="Calibri"/>
              </a:rPr>
              <a:t>(τρήμα </a:t>
            </a:r>
            <a:r>
              <a:rPr lang="en-US" dirty="0" err="1">
                <a:solidFill>
                  <a:prstClr val="black"/>
                </a:solidFill>
                <a:latin typeface="Calibri"/>
              </a:rPr>
              <a:t>Magendie</a:t>
            </a:r>
            <a:r>
              <a:rPr lang="el-GR" dirty="0">
                <a:solidFill>
                  <a:prstClr val="black"/>
                </a:solidFill>
                <a:latin typeface="Calibri"/>
              </a:rPr>
              <a:t>)</a:t>
            </a:r>
          </a:p>
        </p:txBody>
      </p:sp>
      <p:sp>
        <p:nvSpPr>
          <p:cNvPr id="4" name="3 - TextBox"/>
          <p:cNvSpPr txBox="1"/>
          <p:nvPr/>
        </p:nvSpPr>
        <p:spPr>
          <a:xfrm>
            <a:off x="2238348" y="4929199"/>
            <a:ext cx="8445582" cy="646331"/>
          </a:xfrm>
          <a:prstGeom prst="rect">
            <a:avLst/>
          </a:prstGeom>
          <a:noFill/>
        </p:spPr>
        <p:txBody>
          <a:bodyPr wrap="none" rtlCol="0">
            <a:spAutoFit/>
          </a:bodyPr>
          <a:lstStyle/>
          <a:p>
            <a:r>
              <a:rPr lang="el-GR" dirty="0">
                <a:solidFill>
                  <a:prstClr val="black"/>
                </a:solidFill>
                <a:latin typeface="Calibri"/>
              </a:rPr>
              <a:t>3</a:t>
            </a:r>
            <a:r>
              <a:rPr lang="el-GR" baseline="30000" dirty="0">
                <a:solidFill>
                  <a:prstClr val="black"/>
                </a:solidFill>
                <a:latin typeface="Calibri"/>
              </a:rPr>
              <a:t>η</a:t>
            </a:r>
            <a:r>
              <a:rPr lang="el-GR" dirty="0">
                <a:solidFill>
                  <a:prstClr val="black"/>
                </a:solidFill>
                <a:latin typeface="Calibri"/>
              </a:rPr>
              <a:t> κοιλία: πλάγια τοιχώματα το θάλαμο (διάμεση μάζα), έδαφος τον υποθάλαμο</a:t>
            </a:r>
          </a:p>
          <a:p>
            <a:r>
              <a:rPr lang="el-GR" dirty="0">
                <a:solidFill>
                  <a:prstClr val="black"/>
                </a:solidFill>
                <a:latin typeface="Calibri"/>
              </a:rPr>
              <a:t>4</a:t>
            </a:r>
            <a:r>
              <a:rPr lang="el-GR" baseline="30000" dirty="0">
                <a:solidFill>
                  <a:prstClr val="black"/>
                </a:solidFill>
                <a:latin typeface="Calibri"/>
              </a:rPr>
              <a:t>η</a:t>
            </a:r>
            <a:r>
              <a:rPr lang="el-GR" dirty="0">
                <a:solidFill>
                  <a:prstClr val="black"/>
                </a:solidFill>
                <a:latin typeface="Calibri"/>
              </a:rPr>
              <a:t> κοιλία: σχήμα «σκηνής», ανάμεσα παρεγκεφαλίδα-ρομβοειδή εγκεφάλου-3 τρήματα</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562225" y="1114425"/>
            <a:ext cx="7067550" cy="4629150"/>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E:\MARIANNA\A_ΜΑΘΗΜΑΤΑ PPS\anatomy lessons\ANATOMY\κοιλιες\18.jpg"/>
          <p:cNvPicPr/>
          <p:nvPr/>
        </p:nvPicPr>
        <p:blipFill>
          <a:blip r:embed="rId2"/>
          <a:srcRect/>
          <a:stretch>
            <a:fillRect/>
          </a:stretch>
        </p:blipFill>
        <p:spPr bwMode="auto">
          <a:xfrm>
            <a:off x="3952861" y="1214422"/>
            <a:ext cx="4643469" cy="4214842"/>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1524001" y="0"/>
            <a:ext cx="10308815" cy="6858000"/>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75BC63C-9E59-4076-BD58-89AB70284AC8}"/>
              </a:ext>
            </a:extLst>
          </p:cNvPr>
          <p:cNvSpPr>
            <a:spLocks noGrp="1"/>
          </p:cNvSpPr>
          <p:nvPr>
            <p:ph type="ctrTitle"/>
          </p:nvPr>
        </p:nvSpPr>
        <p:spPr/>
        <p:txBody>
          <a:bodyPr/>
          <a:lstStyle/>
          <a:p>
            <a:r>
              <a:rPr lang="el-GR" dirty="0"/>
              <a:t>ΚΡΑΝΙΟ</a:t>
            </a:r>
          </a:p>
        </p:txBody>
      </p:sp>
      <p:sp>
        <p:nvSpPr>
          <p:cNvPr id="3" name="Υπότιτλος 2">
            <a:extLst>
              <a:ext uri="{FF2B5EF4-FFF2-40B4-BE49-F238E27FC236}">
                <a16:creationId xmlns:a16="http://schemas.microsoft.com/office/drawing/2014/main" id="{AA9EE27F-938F-4352-93FA-6059CE60B2F1}"/>
              </a:ext>
            </a:extLst>
          </p:cNvPr>
          <p:cNvSpPr>
            <a:spLocks noGrp="1"/>
          </p:cNvSpPr>
          <p:nvPr>
            <p:ph type="subTitle" idx="1"/>
          </p:nvPr>
        </p:nvSpPr>
        <p:spPr/>
        <p:txBody>
          <a:bodyPr/>
          <a:lstStyle/>
          <a:p>
            <a:endParaRPr lang="el-GR"/>
          </a:p>
        </p:txBody>
      </p:sp>
    </p:spTree>
    <p:extLst>
      <p:ext uri="{BB962C8B-B14F-4D97-AF65-F5344CB8AC3E}">
        <p14:creationId xmlns:p14="http://schemas.microsoft.com/office/powerpoint/2010/main" val="305113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005DA4-0913-4889-9510-CC523E49C261}"/>
              </a:ext>
            </a:extLst>
          </p:cNvPr>
          <p:cNvSpPr txBox="1"/>
          <p:nvPr/>
        </p:nvSpPr>
        <p:spPr>
          <a:xfrm>
            <a:off x="10583436" y="6202017"/>
            <a:ext cx="14968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dirty="0">
                <a:ln>
                  <a:noFill/>
                </a:ln>
                <a:solidFill>
                  <a:prstClr val="black"/>
                </a:solidFill>
                <a:effectLst/>
                <a:uLnTx/>
                <a:uFillTx/>
                <a:latin typeface="Calibri" panose="020F0502020204030204"/>
                <a:ea typeface="+mn-ea"/>
                <a:cs typeface="+mn-cs"/>
              </a:rPr>
              <a:t>Απόδοση από: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dirty="0">
                <a:ln>
                  <a:noFill/>
                </a:ln>
                <a:solidFill>
                  <a:prstClr val="black"/>
                </a:solidFill>
                <a:effectLst/>
                <a:uLnTx/>
                <a:uFillTx/>
                <a:latin typeface="Calibri" panose="020F0502020204030204"/>
                <a:ea typeface="+mn-ea"/>
                <a:cs typeface="+mn-cs"/>
              </a:rPr>
              <a:t>ΑΝΑΤΟΜΙΑ</a:t>
            </a:r>
            <a:r>
              <a:rPr kumimoji="0" lang="en-ID" sz="1000" b="0" i="0" u="none" strike="noStrike" kern="1200" cap="none" spc="0" normalizeH="0" baseline="0" noProof="0" dirty="0">
                <a:ln>
                  <a:noFill/>
                </a:ln>
                <a:solidFill>
                  <a:prstClr val="black"/>
                </a:solidFill>
                <a:effectLst/>
                <a:uLnTx/>
                <a:uFillTx/>
                <a:latin typeface="Calibri" panose="020F0502020204030204"/>
                <a:ea typeface="+mn-ea"/>
                <a:cs typeface="+mn-cs"/>
              </a:rPr>
              <a:t>, 8</a:t>
            </a:r>
            <a:r>
              <a:rPr kumimoji="0" lang="el-GR" sz="1000" b="0" i="0" u="none" strike="noStrike" kern="1200" cap="none" spc="0" normalizeH="0" baseline="30000" noProof="0" dirty="0">
                <a:ln>
                  <a:noFill/>
                </a:ln>
                <a:solidFill>
                  <a:prstClr val="black"/>
                </a:solidFill>
                <a:effectLst/>
                <a:uLnTx/>
                <a:uFillTx/>
                <a:latin typeface="Calibri" panose="020F0502020204030204"/>
                <a:ea typeface="+mn-ea"/>
                <a:cs typeface="+mn-cs"/>
              </a:rPr>
              <a:t>η</a:t>
            </a:r>
            <a:r>
              <a:rPr kumimoji="0" lang="el-GR" sz="1000" b="0" i="0" u="none" strike="noStrike" kern="1200" cap="none" spc="0" normalizeH="0" baseline="0" noProof="0" dirty="0">
                <a:ln>
                  <a:noFill/>
                </a:ln>
                <a:solidFill>
                  <a:prstClr val="black"/>
                </a:solidFill>
                <a:effectLst/>
                <a:uLnTx/>
                <a:uFillTx/>
                <a:latin typeface="Calibri" panose="020F0502020204030204"/>
                <a:ea typeface="+mn-ea"/>
                <a:cs typeface="+mn-cs"/>
              </a:rPr>
              <a:t> έκδοση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000" b="0" i="0" u="none" strike="noStrike" kern="1200" cap="none" spc="0" normalizeH="0" baseline="0" noProof="0" dirty="0" err="1">
                <a:ln>
                  <a:noFill/>
                </a:ln>
                <a:solidFill>
                  <a:prstClr val="black"/>
                </a:solidFill>
                <a:effectLst/>
                <a:uLnTx/>
                <a:uFillTx/>
                <a:latin typeface="Calibri" panose="020F0502020204030204"/>
                <a:ea typeface="+mn-ea"/>
                <a:cs typeface="+mn-cs"/>
              </a:rPr>
              <a:t>Marieb</a:t>
            </a:r>
            <a:r>
              <a:rPr kumimoji="0" lang="en-ID" sz="1000" b="0" i="0" u="none" strike="noStrike" kern="1200" cap="none" spc="0" normalizeH="0" baseline="0" noProof="0" dirty="0">
                <a:ln>
                  <a:noFill/>
                </a:ln>
                <a:solidFill>
                  <a:prstClr val="black"/>
                </a:solidFill>
                <a:effectLst/>
                <a:uLnTx/>
                <a:uFillTx/>
                <a:latin typeface="Calibri" panose="020F0502020204030204"/>
                <a:ea typeface="+mn-ea"/>
                <a:cs typeface="+mn-cs"/>
              </a:rPr>
              <a:t>, Wilhelm, </a:t>
            </a:r>
            <a:r>
              <a:rPr kumimoji="0" lang="en-ID" sz="1000" b="0" i="0" u="none" strike="noStrike" kern="1200" cap="none" spc="0" normalizeH="0" baseline="0" noProof="0" dirty="0" err="1">
                <a:ln>
                  <a:noFill/>
                </a:ln>
                <a:solidFill>
                  <a:prstClr val="black"/>
                </a:solidFill>
                <a:effectLst/>
                <a:uLnTx/>
                <a:uFillTx/>
                <a:latin typeface="Calibri" panose="020F0502020204030204"/>
                <a:ea typeface="+mn-ea"/>
                <a:cs typeface="+mn-cs"/>
              </a:rPr>
              <a:t>Mallat</a:t>
            </a:r>
            <a:endParaRPr kumimoji="0" lang="el-GR"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Εικόνα 3">
            <a:extLst>
              <a:ext uri="{FF2B5EF4-FFF2-40B4-BE49-F238E27FC236}">
                <a16:creationId xmlns:a16="http://schemas.microsoft.com/office/drawing/2014/main" id="{D8BFD659-284C-488F-941A-3F4CB2EFC155}"/>
              </a:ext>
            </a:extLst>
          </p:cNvPr>
          <p:cNvPicPr>
            <a:picLocks noChangeAspect="1"/>
          </p:cNvPicPr>
          <p:nvPr/>
        </p:nvPicPr>
        <p:blipFill>
          <a:blip r:embed="rId2"/>
          <a:stretch>
            <a:fillRect/>
          </a:stretch>
        </p:blipFill>
        <p:spPr>
          <a:xfrm>
            <a:off x="457200" y="109483"/>
            <a:ext cx="9024730" cy="6616371"/>
          </a:xfrm>
          <a:prstGeom prst="rect">
            <a:avLst/>
          </a:prstGeom>
        </p:spPr>
      </p:pic>
      <p:sp>
        <p:nvSpPr>
          <p:cNvPr id="5" name="TextBox 4">
            <a:extLst>
              <a:ext uri="{FF2B5EF4-FFF2-40B4-BE49-F238E27FC236}">
                <a16:creationId xmlns:a16="http://schemas.microsoft.com/office/drawing/2014/main" id="{E97B02D0-4542-49BA-B792-BBFF6F8CA622}"/>
              </a:ext>
            </a:extLst>
          </p:cNvPr>
          <p:cNvSpPr txBox="1"/>
          <p:nvPr/>
        </p:nvSpPr>
        <p:spPr>
          <a:xfrm>
            <a:off x="10080746" y="208721"/>
            <a:ext cx="1999522"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Πλάγια όψη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err="1">
                <a:ln>
                  <a:noFill/>
                </a:ln>
                <a:solidFill>
                  <a:prstClr val="white"/>
                </a:solidFill>
                <a:effectLst/>
                <a:uLnTx/>
                <a:uFillTx/>
                <a:latin typeface="Calibri" panose="020F0502020204030204"/>
                <a:ea typeface="+mn-ea"/>
                <a:cs typeface="+mn-cs"/>
              </a:rPr>
              <a:t>κρανιάκων</a:t>
            </a: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 βόθρων</a:t>
            </a:r>
          </a:p>
        </p:txBody>
      </p:sp>
    </p:spTree>
    <p:extLst>
      <p:ext uri="{BB962C8B-B14F-4D97-AF65-F5344CB8AC3E}">
        <p14:creationId xmlns:p14="http://schemas.microsoft.com/office/powerpoint/2010/main" val="21870273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87E5F8-B73B-41BB-A198-2D5A2454F673}"/>
              </a:ext>
            </a:extLst>
          </p:cNvPr>
          <p:cNvSpPr txBox="1"/>
          <p:nvPr/>
        </p:nvSpPr>
        <p:spPr>
          <a:xfrm>
            <a:off x="8885582" y="805070"/>
            <a:ext cx="2220781"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white"/>
                </a:solidFill>
                <a:effectLst/>
                <a:uLnTx/>
                <a:uFillTx/>
                <a:latin typeface="Calibri" panose="020F0502020204030204"/>
                <a:ea typeface="+mn-ea"/>
                <a:cs typeface="+mn-cs"/>
              </a:rPr>
              <a:t>Βάση κρανίο</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white"/>
                </a:solidFill>
                <a:effectLst/>
                <a:uLnTx/>
                <a:uFillTx/>
                <a:latin typeface="Calibri" panose="020F0502020204030204"/>
                <a:ea typeface="+mn-ea"/>
                <a:cs typeface="+mn-cs"/>
              </a:rPr>
              <a:t>3 βόθροι</a:t>
            </a:r>
          </a:p>
        </p:txBody>
      </p:sp>
      <p:sp>
        <p:nvSpPr>
          <p:cNvPr id="4" name="TextBox 3">
            <a:extLst>
              <a:ext uri="{FF2B5EF4-FFF2-40B4-BE49-F238E27FC236}">
                <a16:creationId xmlns:a16="http://schemas.microsoft.com/office/drawing/2014/main" id="{1BB1FEDE-7BCE-40BD-9973-7AB552A523B8}"/>
              </a:ext>
            </a:extLst>
          </p:cNvPr>
          <p:cNvSpPr txBox="1"/>
          <p:nvPr/>
        </p:nvSpPr>
        <p:spPr>
          <a:xfrm>
            <a:off x="10583436" y="6202017"/>
            <a:ext cx="14968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dirty="0">
                <a:ln>
                  <a:noFill/>
                </a:ln>
                <a:solidFill>
                  <a:prstClr val="black"/>
                </a:solidFill>
                <a:effectLst/>
                <a:uLnTx/>
                <a:uFillTx/>
                <a:latin typeface="Calibri" panose="020F0502020204030204"/>
                <a:ea typeface="+mn-ea"/>
                <a:cs typeface="+mn-cs"/>
              </a:rPr>
              <a:t>Απόδοση από: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dirty="0">
                <a:ln>
                  <a:noFill/>
                </a:ln>
                <a:solidFill>
                  <a:prstClr val="black"/>
                </a:solidFill>
                <a:effectLst/>
                <a:uLnTx/>
                <a:uFillTx/>
                <a:latin typeface="Calibri" panose="020F0502020204030204"/>
                <a:ea typeface="+mn-ea"/>
                <a:cs typeface="+mn-cs"/>
              </a:rPr>
              <a:t>ΑΝΑΤΟΜΙΑ</a:t>
            </a:r>
            <a:r>
              <a:rPr kumimoji="0" lang="en-ID" sz="1000" b="0" i="0" u="none" strike="noStrike" kern="1200" cap="none" spc="0" normalizeH="0" baseline="0" noProof="0" dirty="0">
                <a:ln>
                  <a:noFill/>
                </a:ln>
                <a:solidFill>
                  <a:prstClr val="black"/>
                </a:solidFill>
                <a:effectLst/>
                <a:uLnTx/>
                <a:uFillTx/>
                <a:latin typeface="Calibri" panose="020F0502020204030204"/>
                <a:ea typeface="+mn-ea"/>
                <a:cs typeface="+mn-cs"/>
              </a:rPr>
              <a:t>, 8</a:t>
            </a:r>
            <a:r>
              <a:rPr kumimoji="0" lang="el-GR" sz="1000" b="0" i="0" u="none" strike="noStrike" kern="1200" cap="none" spc="0" normalizeH="0" baseline="30000" noProof="0" dirty="0">
                <a:ln>
                  <a:noFill/>
                </a:ln>
                <a:solidFill>
                  <a:prstClr val="black"/>
                </a:solidFill>
                <a:effectLst/>
                <a:uLnTx/>
                <a:uFillTx/>
                <a:latin typeface="Calibri" panose="020F0502020204030204"/>
                <a:ea typeface="+mn-ea"/>
                <a:cs typeface="+mn-cs"/>
              </a:rPr>
              <a:t>η</a:t>
            </a:r>
            <a:r>
              <a:rPr kumimoji="0" lang="el-GR" sz="1000" b="0" i="0" u="none" strike="noStrike" kern="1200" cap="none" spc="0" normalizeH="0" baseline="0" noProof="0" dirty="0">
                <a:ln>
                  <a:noFill/>
                </a:ln>
                <a:solidFill>
                  <a:prstClr val="black"/>
                </a:solidFill>
                <a:effectLst/>
                <a:uLnTx/>
                <a:uFillTx/>
                <a:latin typeface="Calibri" panose="020F0502020204030204"/>
                <a:ea typeface="+mn-ea"/>
                <a:cs typeface="+mn-cs"/>
              </a:rPr>
              <a:t> έκδοση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000" b="0" i="0" u="none" strike="noStrike" kern="1200" cap="none" spc="0" normalizeH="0" baseline="0" noProof="0" dirty="0" err="1">
                <a:ln>
                  <a:noFill/>
                </a:ln>
                <a:solidFill>
                  <a:prstClr val="black"/>
                </a:solidFill>
                <a:effectLst/>
                <a:uLnTx/>
                <a:uFillTx/>
                <a:latin typeface="Calibri" panose="020F0502020204030204"/>
                <a:ea typeface="+mn-ea"/>
                <a:cs typeface="+mn-cs"/>
              </a:rPr>
              <a:t>Marieb</a:t>
            </a:r>
            <a:r>
              <a:rPr kumimoji="0" lang="en-ID" sz="1000" b="0" i="0" u="none" strike="noStrike" kern="1200" cap="none" spc="0" normalizeH="0" baseline="0" noProof="0" dirty="0">
                <a:ln>
                  <a:noFill/>
                </a:ln>
                <a:solidFill>
                  <a:prstClr val="black"/>
                </a:solidFill>
                <a:effectLst/>
                <a:uLnTx/>
                <a:uFillTx/>
                <a:latin typeface="Calibri" panose="020F0502020204030204"/>
                <a:ea typeface="+mn-ea"/>
                <a:cs typeface="+mn-cs"/>
              </a:rPr>
              <a:t>, Wilhelm, </a:t>
            </a:r>
            <a:r>
              <a:rPr kumimoji="0" lang="en-ID" sz="1000" b="0" i="0" u="none" strike="noStrike" kern="1200" cap="none" spc="0" normalizeH="0" baseline="0" noProof="0" dirty="0" err="1">
                <a:ln>
                  <a:noFill/>
                </a:ln>
                <a:solidFill>
                  <a:prstClr val="black"/>
                </a:solidFill>
                <a:effectLst/>
                <a:uLnTx/>
                <a:uFillTx/>
                <a:latin typeface="Calibri" panose="020F0502020204030204"/>
                <a:ea typeface="+mn-ea"/>
                <a:cs typeface="+mn-cs"/>
              </a:rPr>
              <a:t>Mallat</a:t>
            </a:r>
            <a:endParaRPr kumimoji="0" lang="el-GR"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Εικόνα 4">
            <a:extLst>
              <a:ext uri="{FF2B5EF4-FFF2-40B4-BE49-F238E27FC236}">
                <a16:creationId xmlns:a16="http://schemas.microsoft.com/office/drawing/2014/main" id="{2F09A819-F530-48E3-BC9D-E8165912EAB4}"/>
              </a:ext>
            </a:extLst>
          </p:cNvPr>
          <p:cNvPicPr>
            <a:picLocks noChangeAspect="1"/>
          </p:cNvPicPr>
          <p:nvPr/>
        </p:nvPicPr>
        <p:blipFill>
          <a:blip r:embed="rId2"/>
          <a:stretch>
            <a:fillRect/>
          </a:stretch>
        </p:blipFill>
        <p:spPr>
          <a:xfrm>
            <a:off x="661987" y="436907"/>
            <a:ext cx="5838825" cy="5467350"/>
          </a:xfrm>
          <a:prstGeom prst="rect">
            <a:avLst/>
          </a:prstGeom>
        </p:spPr>
      </p:pic>
    </p:spTree>
    <p:extLst>
      <p:ext uri="{BB962C8B-B14F-4D97-AF65-F5344CB8AC3E}">
        <p14:creationId xmlns:p14="http://schemas.microsoft.com/office/powerpoint/2010/main" val="5068456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BFB3222D-B36A-42A1-B398-37079618BFAA}"/>
              </a:ext>
            </a:extLst>
          </p:cNvPr>
          <p:cNvPicPr>
            <a:picLocks noChangeAspect="1"/>
          </p:cNvPicPr>
          <p:nvPr/>
        </p:nvPicPr>
        <p:blipFill>
          <a:blip r:embed="rId2"/>
          <a:stretch>
            <a:fillRect/>
          </a:stretch>
        </p:blipFill>
        <p:spPr>
          <a:xfrm>
            <a:off x="231682" y="354202"/>
            <a:ext cx="11840539" cy="6205624"/>
          </a:xfrm>
          <a:prstGeom prst="rect">
            <a:avLst/>
          </a:prstGeom>
        </p:spPr>
      </p:pic>
      <p:sp>
        <p:nvSpPr>
          <p:cNvPr id="3" name="TextBox 2">
            <a:extLst>
              <a:ext uri="{FF2B5EF4-FFF2-40B4-BE49-F238E27FC236}">
                <a16:creationId xmlns:a16="http://schemas.microsoft.com/office/drawing/2014/main" id="{703AD5EF-68E1-448F-A839-A4BF946DC309}"/>
              </a:ext>
            </a:extLst>
          </p:cNvPr>
          <p:cNvSpPr txBox="1"/>
          <p:nvPr/>
        </p:nvSpPr>
        <p:spPr>
          <a:xfrm>
            <a:off x="10583436" y="6202017"/>
            <a:ext cx="14968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dirty="0">
                <a:ln>
                  <a:noFill/>
                </a:ln>
                <a:solidFill>
                  <a:prstClr val="black"/>
                </a:solidFill>
                <a:effectLst/>
                <a:uLnTx/>
                <a:uFillTx/>
                <a:latin typeface="Calibri" panose="020F0502020204030204"/>
                <a:ea typeface="+mn-ea"/>
                <a:cs typeface="+mn-cs"/>
              </a:rPr>
              <a:t>Απόδοση από: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dirty="0">
                <a:ln>
                  <a:noFill/>
                </a:ln>
                <a:solidFill>
                  <a:prstClr val="black"/>
                </a:solidFill>
                <a:effectLst/>
                <a:uLnTx/>
                <a:uFillTx/>
                <a:latin typeface="Calibri" panose="020F0502020204030204"/>
                <a:ea typeface="+mn-ea"/>
                <a:cs typeface="+mn-cs"/>
              </a:rPr>
              <a:t>ΑΝΑΤΟΜΙΑ</a:t>
            </a:r>
            <a:r>
              <a:rPr kumimoji="0" lang="en-ID" sz="1000" b="0" i="0" u="none" strike="noStrike" kern="1200" cap="none" spc="0" normalizeH="0" baseline="0" noProof="0" dirty="0">
                <a:ln>
                  <a:noFill/>
                </a:ln>
                <a:solidFill>
                  <a:prstClr val="black"/>
                </a:solidFill>
                <a:effectLst/>
                <a:uLnTx/>
                <a:uFillTx/>
                <a:latin typeface="Calibri" panose="020F0502020204030204"/>
                <a:ea typeface="+mn-ea"/>
                <a:cs typeface="+mn-cs"/>
              </a:rPr>
              <a:t>, 8</a:t>
            </a:r>
            <a:r>
              <a:rPr kumimoji="0" lang="el-GR" sz="1000" b="0" i="0" u="none" strike="noStrike" kern="1200" cap="none" spc="0" normalizeH="0" baseline="30000" noProof="0" dirty="0">
                <a:ln>
                  <a:noFill/>
                </a:ln>
                <a:solidFill>
                  <a:prstClr val="black"/>
                </a:solidFill>
                <a:effectLst/>
                <a:uLnTx/>
                <a:uFillTx/>
                <a:latin typeface="Calibri" panose="020F0502020204030204"/>
                <a:ea typeface="+mn-ea"/>
                <a:cs typeface="+mn-cs"/>
              </a:rPr>
              <a:t>η</a:t>
            </a:r>
            <a:r>
              <a:rPr kumimoji="0" lang="el-GR" sz="1000" b="0" i="0" u="none" strike="noStrike" kern="1200" cap="none" spc="0" normalizeH="0" baseline="0" noProof="0" dirty="0">
                <a:ln>
                  <a:noFill/>
                </a:ln>
                <a:solidFill>
                  <a:prstClr val="black"/>
                </a:solidFill>
                <a:effectLst/>
                <a:uLnTx/>
                <a:uFillTx/>
                <a:latin typeface="Calibri" panose="020F0502020204030204"/>
                <a:ea typeface="+mn-ea"/>
                <a:cs typeface="+mn-cs"/>
              </a:rPr>
              <a:t> έκδοση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000" b="0" i="0" u="none" strike="noStrike" kern="1200" cap="none" spc="0" normalizeH="0" baseline="0" noProof="0" dirty="0" err="1">
                <a:ln>
                  <a:noFill/>
                </a:ln>
                <a:solidFill>
                  <a:prstClr val="black"/>
                </a:solidFill>
                <a:effectLst/>
                <a:uLnTx/>
                <a:uFillTx/>
                <a:latin typeface="Calibri" panose="020F0502020204030204"/>
                <a:ea typeface="+mn-ea"/>
                <a:cs typeface="+mn-cs"/>
              </a:rPr>
              <a:t>Marieb</a:t>
            </a:r>
            <a:r>
              <a:rPr kumimoji="0" lang="en-ID" sz="1000" b="0" i="0" u="none" strike="noStrike" kern="1200" cap="none" spc="0" normalizeH="0" baseline="0" noProof="0" dirty="0">
                <a:ln>
                  <a:noFill/>
                </a:ln>
                <a:solidFill>
                  <a:prstClr val="black"/>
                </a:solidFill>
                <a:effectLst/>
                <a:uLnTx/>
                <a:uFillTx/>
                <a:latin typeface="Calibri" panose="020F0502020204030204"/>
                <a:ea typeface="+mn-ea"/>
                <a:cs typeface="+mn-cs"/>
              </a:rPr>
              <a:t>, Wilhelm, </a:t>
            </a:r>
            <a:r>
              <a:rPr kumimoji="0" lang="en-ID" sz="1000" b="0" i="0" u="none" strike="noStrike" kern="1200" cap="none" spc="0" normalizeH="0" baseline="0" noProof="0" dirty="0" err="1">
                <a:ln>
                  <a:noFill/>
                </a:ln>
                <a:solidFill>
                  <a:prstClr val="black"/>
                </a:solidFill>
                <a:effectLst/>
                <a:uLnTx/>
                <a:uFillTx/>
                <a:latin typeface="Calibri" panose="020F0502020204030204"/>
                <a:ea typeface="+mn-ea"/>
                <a:cs typeface="+mn-cs"/>
              </a:rPr>
              <a:t>Mallat</a:t>
            </a:r>
            <a:endParaRPr kumimoji="0" lang="el-GR"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5389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49DE0830-12F3-48E4-BE61-3BDA81F4C8F0}"/>
              </a:ext>
            </a:extLst>
          </p:cNvPr>
          <p:cNvPicPr>
            <a:picLocks noChangeAspect="1"/>
          </p:cNvPicPr>
          <p:nvPr/>
        </p:nvPicPr>
        <p:blipFill>
          <a:blip r:embed="rId2"/>
          <a:stretch>
            <a:fillRect/>
          </a:stretch>
        </p:blipFill>
        <p:spPr>
          <a:xfrm>
            <a:off x="1771650" y="290512"/>
            <a:ext cx="8648700" cy="6276975"/>
          </a:xfrm>
          <a:prstGeom prst="rect">
            <a:avLst/>
          </a:prstGeom>
        </p:spPr>
      </p:pic>
      <p:sp>
        <p:nvSpPr>
          <p:cNvPr id="3" name="TextBox 2">
            <a:extLst>
              <a:ext uri="{FF2B5EF4-FFF2-40B4-BE49-F238E27FC236}">
                <a16:creationId xmlns:a16="http://schemas.microsoft.com/office/drawing/2014/main" id="{7E770D86-1712-4A4E-8CB5-FD74DFB3E60A}"/>
              </a:ext>
            </a:extLst>
          </p:cNvPr>
          <p:cNvSpPr txBox="1"/>
          <p:nvPr/>
        </p:nvSpPr>
        <p:spPr>
          <a:xfrm>
            <a:off x="10583436" y="6202017"/>
            <a:ext cx="14968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dirty="0">
                <a:ln>
                  <a:noFill/>
                </a:ln>
                <a:solidFill>
                  <a:prstClr val="black"/>
                </a:solidFill>
                <a:effectLst/>
                <a:uLnTx/>
                <a:uFillTx/>
                <a:latin typeface="Calibri" panose="020F0502020204030204"/>
                <a:ea typeface="+mn-ea"/>
                <a:cs typeface="+mn-cs"/>
              </a:rPr>
              <a:t>Απόδοση από: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dirty="0">
                <a:ln>
                  <a:noFill/>
                </a:ln>
                <a:solidFill>
                  <a:prstClr val="black"/>
                </a:solidFill>
                <a:effectLst/>
                <a:uLnTx/>
                <a:uFillTx/>
                <a:latin typeface="Calibri" panose="020F0502020204030204"/>
                <a:ea typeface="+mn-ea"/>
                <a:cs typeface="+mn-cs"/>
              </a:rPr>
              <a:t>ΑΝΑΤΟΜΙΑ</a:t>
            </a:r>
            <a:r>
              <a:rPr kumimoji="0" lang="en-ID" sz="1000" b="0" i="0" u="none" strike="noStrike" kern="1200" cap="none" spc="0" normalizeH="0" baseline="0" noProof="0" dirty="0">
                <a:ln>
                  <a:noFill/>
                </a:ln>
                <a:solidFill>
                  <a:prstClr val="black"/>
                </a:solidFill>
                <a:effectLst/>
                <a:uLnTx/>
                <a:uFillTx/>
                <a:latin typeface="Calibri" panose="020F0502020204030204"/>
                <a:ea typeface="+mn-ea"/>
                <a:cs typeface="+mn-cs"/>
              </a:rPr>
              <a:t>, 8</a:t>
            </a:r>
            <a:r>
              <a:rPr kumimoji="0" lang="el-GR" sz="1000" b="0" i="0" u="none" strike="noStrike" kern="1200" cap="none" spc="0" normalizeH="0" baseline="30000" noProof="0" dirty="0">
                <a:ln>
                  <a:noFill/>
                </a:ln>
                <a:solidFill>
                  <a:prstClr val="black"/>
                </a:solidFill>
                <a:effectLst/>
                <a:uLnTx/>
                <a:uFillTx/>
                <a:latin typeface="Calibri" panose="020F0502020204030204"/>
                <a:ea typeface="+mn-ea"/>
                <a:cs typeface="+mn-cs"/>
              </a:rPr>
              <a:t>η</a:t>
            </a:r>
            <a:r>
              <a:rPr kumimoji="0" lang="el-GR" sz="1000" b="0" i="0" u="none" strike="noStrike" kern="1200" cap="none" spc="0" normalizeH="0" baseline="0" noProof="0" dirty="0">
                <a:ln>
                  <a:noFill/>
                </a:ln>
                <a:solidFill>
                  <a:prstClr val="black"/>
                </a:solidFill>
                <a:effectLst/>
                <a:uLnTx/>
                <a:uFillTx/>
                <a:latin typeface="Calibri" panose="020F0502020204030204"/>
                <a:ea typeface="+mn-ea"/>
                <a:cs typeface="+mn-cs"/>
              </a:rPr>
              <a:t> έκδοση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000" b="0" i="0" u="none" strike="noStrike" kern="1200" cap="none" spc="0" normalizeH="0" baseline="0" noProof="0" dirty="0" err="1">
                <a:ln>
                  <a:noFill/>
                </a:ln>
                <a:solidFill>
                  <a:prstClr val="black"/>
                </a:solidFill>
                <a:effectLst/>
                <a:uLnTx/>
                <a:uFillTx/>
                <a:latin typeface="Calibri" panose="020F0502020204030204"/>
                <a:ea typeface="+mn-ea"/>
                <a:cs typeface="+mn-cs"/>
              </a:rPr>
              <a:t>Marieb</a:t>
            </a:r>
            <a:r>
              <a:rPr kumimoji="0" lang="en-ID" sz="1000" b="0" i="0" u="none" strike="noStrike" kern="1200" cap="none" spc="0" normalizeH="0" baseline="0" noProof="0" dirty="0">
                <a:ln>
                  <a:noFill/>
                </a:ln>
                <a:solidFill>
                  <a:prstClr val="black"/>
                </a:solidFill>
                <a:effectLst/>
                <a:uLnTx/>
                <a:uFillTx/>
                <a:latin typeface="Calibri" panose="020F0502020204030204"/>
                <a:ea typeface="+mn-ea"/>
                <a:cs typeface="+mn-cs"/>
              </a:rPr>
              <a:t>, Wilhelm, </a:t>
            </a:r>
            <a:r>
              <a:rPr kumimoji="0" lang="en-ID" sz="1000" b="0" i="0" u="none" strike="noStrike" kern="1200" cap="none" spc="0" normalizeH="0" baseline="0" noProof="0" dirty="0" err="1">
                <a:ln>
                  <a:noFill/>
                </a:ln>
                <a:solidFill>
                  <a:prstClr val="black"/>
                </a:solidFill>
                <a:effectLst/>
                <a:uLnTx/>
                <a:uFillTx/>
                <a:latin typeface="Calibri" panose="020F0502020204030204"/>
                <a:ea typeface="+mn-ea"/>
                <a:cs typeface="+mn-cs"/>
              </a:rPr>
              <a:t>Mallat</a:t>
            </a:r>
            <a:endParaRPr kumimoji="0" lang="el-GR"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5861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23B6E8-9068-44B6-B68C-8504365A0710}"/>
              </a:ext>
            </a:extLst>
          </p:cNvPr>
          <p:cNvSpPr txBox="1"/>
          <p:nvPr/>
        </p:nvSpPr>
        <p:spPr>
          <a:xfrm>
            <a:off x="10583436" y="6202017"/>
            <a:ext cx="14968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dirty="0">
                <a:ln>
                  <a:noFill/>
                </a:ln>
                <a:solidFill>
                  <a:prstClr val="black"/>
                </a:solidFill>
                <a:effectLst/>
                <a:uLnTx/>
                <a:uFillTx/>
                <a:latin typeface="Calibri" panose="020F0502020204030204"/>
                <a:ea typeface="+mn-ea"/>
                <a:cs typeface="+mn-cs"/>
              </a:rPr>
              <a:t>Απόδοση από: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dirty="0">
                <a:ln>
                  <a:noFill/>
                </a:ln>
                <a:solidFill>
                  <a:prstClr val="black"/>
                </a:solidFill>
                <a:effectLst/>
                <a:uLnTx/>
                <a:uFillTx/>
                <a:latin typeface="Calibri" panose="020F0502020204030204"/>
                <a:ea typeface="+mn-ea"/>
                <a:cs typeface="+mn-cs"/>
              </a:rPr>
              <a:t>ΑΝΑΤΟΜΙΑ</a:t>
            </a:r>
            <a:r>
              <a:rPr kumimoji="0" lang="en-ID" sz="1000" b="0" i="0" u="none" strike="noStrike" kern="1200" cap="none" spc="0" normalizeH="0" baseline="0" noProof="0" dirty="0">
                <a:ln>
                  <a:noFill/>
                </a:ln>
                <a:solidFill>
                  <a:prstClr val="black"/>
                </a:solidFill>
                <a:effectLst/>
                <a:uLnTx/>
                <a:uFillTx/>
                <a:latin typeface="Calibri" panose="020F0502020204030204"/>
                <a:ea typeface="+mn-ea"/>
                <a:cs typeface="+mn-cs"/>
              </a:rPr>
              <a:t>, 8</a:t>
            </a:r>
            <a:r>
              <a:rPr kumimoji="0" lang="el-GR" sz="1000" b="0" i="0" u="none" strike="noStrike" kern="1200" cap="none" spc="0" normalizeH="0" baseline="30000" noProof="0" dirty="0">
                <a:ln>
                  <a:noFill/>
                </a:ln>
                <a:solidFill>
                  <a:prstClr val="black"/>
                </a:solidFill>
                <a:effectLst/>
                <a:uLnTx/>
                <a:uFillTx/>
                <a:latin typeface="Calibri" panose="020F0502020204030204"/>
                <a:ea typeface="+mn-ea"/>
                <a:cs typeface="+mn-cs"/>
              </a:rPr>
              <a:t>η</a:t>
            </a:r>
            <a:r>
              <a:rPr kumimoji="0" lang="el-GR" sz="1000" b="0" i="0" u="none" strike="noStrike" kern="1200" cap="none" spc="0" normalizeH="0" baseline="0" noProof="0" dirty="0">
                <a:ln>
                  <a:noFill/>
                </a:ln>
                <a:solidFill>
                  <a:prstClr val="black"/>
                </a:solidFill>
                <a:effectLst/>
                <a:uLnTx/>
                <a:uFillTx/>
                <a:latin typeface="Calibri" panose="020F0502020204030204"/>
                <a:ea typeface="+mn-ea"/>
                <a:cs typeface="+mn-cs"/>
              </a:rPr>
              <a:t> έκδοση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000" b="0" i="0" u="none" strike="noStrike" kern="1200" cap="none" spc="0" normalizeH="0" baseline="0" noProof="0" dirty="0" err="1">
                <a:ln>
                  <a:noFill/>
                </a:ln>
                <a:solidFill>
                  <a:prstClr val="black"/>
                </a:solidFill>
                <a:effectLst/>
                <a:uLnTx/>
                <a:uFillTx/>
                <a:latin typeface="Calibri" panose="020F0502020204030204"/>
                <a:ea typeface="+mn-ea"/>
                <a:cs typeface="+mn-cs"/>
              </a:rPr>
              <a:t>Marieb</a:t>
            </a:r>
            <a:r>
              <a:rPr kumimoji="0" lang="en-ID" sz="1000" b="0" i="0" u="none" strike="noStrike" kern="1200" cap="none" spc="0" normalizeH="0" baseline="0" noProof="0" dirty="0">
                <a:ln>
                  <a:noFill/>
                </a:ln>
                <a:solidFill>
                  <a:prstClr val="black"/>
                </a:solidFill>
                <a:effectLst/>
                <a:uLnTx/>
                <a:uFillTx/>
                <a:latin typeface="Calibri" panose="020F0502020204030204"/>
                <a:ea typeface="+mn-ea"/>
                <a:cs typeface="+mn-cs"/>
              </a:rPr>
              <a:t>, Wilhelm, </a:t>
            </a:r>
            <a:r>
              <a:rPr kumimoji="0" lang="en-ID" sz="1000" b="0" i="0" u="none" strike="noStrike" kern="1200" cap="none" spc="0" normalizeH="0" baseline="0" noProof="0" dirty="0" err="1">
                <a:ln>
                  <a:noFill/>
                </a:ln>
                <a:solidFill>
                  <a:prstClr val="black"/>
                </a:solidFill>
                <a:effectLst/>
                <a:uLnTx/>
                <a:uFillTx/>
                <a:latin typeface="Calibri" panose="020F0502020204030204"/>
                <a:ea typeface="+mn-ea"/>
                <a:cs typeface="+mn-cs"/>
              </a:rPr>
              <a:t>Mallat</a:t>
            </a:r>
            <a:endParaRPr kumimoji="0" lang="el-GR"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Εικόνα 3">
            <a:extLst>
              <a:ext uri="{FF2B5EF4-FFF2-40B4-BE49-F238E27FC236}">
                <a16:creationId xmlns:a16="http://schemas.microsoft.com/office/drawing/2014/main" id="{A3E3AF2B-E13A-45C2-BC4C-C204D7C19447}"/>
              </a:ext>
            </a:extLst>
          </p:cNvPr>
          <p:cNvPicPr>
            <a:picLocks noChangeAspect="1"/>
          </p:cNvPicPr>
          <p:nvPr/>
        </p:nvPicPr>
        <p:blipFill>
          <a:blip r:embed="rId2"/>
          <a:stretch>
            <a:fillRect/>
          </a:stretch>
        </p:blipFill>
        <p:spPr>
          <a:xfrm>
            <a:off x="0" y="-112284"/>
            <a:ext cx="8782050" cy="6591300"/>
          </a:xfrm>
          <a:prstGeom prst="rect">
            <a:avLst/>
          </a:prstGeom>
        </p:spPr>
      </p:pic>
    </p:spTree>
    <p:extLst>
      <p:ext uri="{BB962C8B-B14F-4D97-AF65-F5344CB8AC3E}">
        <p14:creationId xmlns:p14="http://schemas.microsoft.com/office/powerpoint/2010/main" val="2966965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NEYRIKO K.png"/>
          <p:cNvPicPr>
            <a:picLocks noChangeAspect="1"/>
          </p:cNvPicPr>
          <p:nvPr/>
        </p:nvPicPr>
        <p:blipFill>
          <a:blip r:embed="rId2"/>
          <a:stretch>
            <a:fillRect/>
          </a:stretch>
        </p:blipFill>
        <p:spPr>
          <a:xfrm>
            <a:off x="1952596" y="-48"/>
            <a:ext cx="3929090" cy="6858048"/>
          </a:xfrm>
          <a:prstGeom prst="rect">
            <a:avLst/>
          </a:prstGeom>
        </p:spPr>
      </p:pic>
      <p:sp>
        <p:nvSpPr>
          <p:cNvPr id="6" name="5 - TextBox"/>
          <p:cNvSpPr txBox="1"/>
          <p:nvPr/>
        </p:nvSpPr>
        <p:spPr>
          <a:xfrm>
            <a:off x="5810248" y="1071546"/>
            <a:ext cx="4686796" cy="2862322"/>
          </a:xfrm>
          <a:prstGeom prst="rect">
            <a:avLst/>
          </a:prstGeom>
          <a:noFill/>
        </p:spPr>
        <p:txBody>
          <a:bodyPr wrap="none" rtlCol="0">
            <a:spAutoFit/>
          </a:bodyPr>
          <a:lstStyle/>
          <a:p>
            <a:pPr marL="342900" indent="-342900">
              <a:buFontTx/>
              <a:buAutoNum type="arabicPeriod"/>
            </a:pPr>
            <a:r>
              <a:rPr lang="el-GR" dirty="0">
                <a:solidFill>
                  <a:prstClr val="black"/>
                </a:solidFill>
                <a:latin typeface="Calibri"/>
              </a:rPr>
              <a:t>Κυτταρικό σώμα-τροφικό κέντρο-περικάρυο</a:t>
            </a:r>
          </a:p>
          <a:p>
            <a:pPr marL="342900" indent="-342900">
              <a:buFontTx/>
              <a:buAutoNum type="arabicPeriod"/>
            </a:pPr>
            <a:r>
              <a:rPr lang="el-GR" dirty="0">
                <a:solidFill>
                  <a:prstClr val="black"/>
                </a:solidFill>
                <a:latin typeface="Calibri"/>
              </a:rPr>
              <a:t>Δενδρίτες</a:t>
            </a:r>
          </a:p>
          <a:p>
            <a:pPr marL="342900" indent="-342900">
              <a:buFontTx/>
              <a:buAutoNum type="arabicPeriod"/>
            </a:pPr>
            <a:r>
              <a:rPr lang="el-GR" dirty="0">
                <a:solidFill>
                  <a:prstClr val="black"/>
                </a:solidFill>
                <a:latin typeface="Calibri"/>
              </a:rPr>
              <a:t>Άξονας</a:t>
            </a:r>
          </a:p>
          <a:p>
            <a:pPr marL="342900" indent="-342900">
              <a:buFontTx/>
              <a:buAutoNum type="arabicPeriod"/>
            </a:pPr>
            <a:r>
              <a:rPr lang="el-GR" dirty="0">
                <a:solidFill>
                  <a:prstClr val="black"/>
                </a:solidFill>
                <a:latin typeface="Calibri"/>
              </a:rPr>
              <a:t>Πυρήνας</a:t>
            </a:r>
          </a:p>
          <a:p>
            <a:pPr marL="342900" indent="-342900">
              <a:buFontTx/>
              <a:buAutoNum type="arabicPeriod"/>
            </a:pPr>
            <a:r>
              <a:rPr lang="el-GR" dirty="0">
                <a:solidFill>
                  <a:prstClr val="black"/>
                </a:solidFill>
                <a:latin typeface="Calibri"/>
              </a:rPr>
              <a:t> χρωματίνη</a:t>
            </a:r>
          </a:p>
          <a:p>
            <a:pPr marL="342900" indent="-342900">
              <a:buFontTx/>
              <a:buAutoNum type="arabicPeriod"/>
            </a:pPr>
            <a:r>
              <a:rPr lang="el-GR" dirty="0">
                <a:solidFill>
                  <a:prstClr val="black"/>
                </a:solidFill>
                <a:latin typeface="Calibri"/>
              </a:rPr>
              <a:t>Σωμάτιο </a:t>
            </a:r>
            <a:r>
              <a:rPr lang="en-US" dirty="0" err="1">
                <a:solidFill>
                  <a:prstClr val="black"/>
                </a:solidFill>
                <a:latin typeface="Calibri"/>
              </a:rPr>
              <a:t>barr</a:t>
            </a:r>
            <a:r>
              <a:rPr lang="en-US" dirty="0">
                <a:solidFill>
                  <a:prstClr val="black"/>
                </a:solidFill>
                <a:latin typeface="Calibri"/>
              </a:rPr>
              <a:t> (X </a:t>
            </a:r>
            <a:r>
              <a:rPr lang="el-GR" dirty="0">
                <a:solidFill>
                  <a:prstClr val="black"/>
                </a:solidFill>
                <a:latin typeface="Calibri"/>
              </a:rPr>
              <a:t>χρωμόσωμα)</a:t>
            </a:r>
          </a:p>
          <a:p>
            <a:pPr marL="342900" indent="-342900">
              <a:buFontTx/>
              <a:buAutoNum type="arabicPeriod"/>
            </a:pPr>
            <a:r>
              <a:rPr lang="el-GR" dirty="0">
                <a:solidFill>
                  <a:prstClr val="black"/>
                </a:solidFill>
                <a:latin typeface="Calibri"/>
              </a:rPr>
              <a:t>Εκφυτικός κώνος-έναρξη νευρικής ώσης</a:t>
            </a:r>
          </a:p>
          <a:p>
            <a:pPr marL="342900" indent="-342900">
              <a:buFontTx/>
              <a:buAutoNum type="arabicPeriod"/>
            </a:pPr>
            <a:r>
              <a:rPr lang="el-GR" dirty="0">
                <a:solidFill>
                  <a:prstClr val="black"/>
                </a:solidFill>
                <a:latin typeface="Calibri"/>
              </a:rPr>
              <a:t>Μυελώδες έλυτρο</a:t>
            </a:r>
          </a:p>
          <a:p>
            <a:pPr marL="342900" indent="-342900">
              <a:buFontTx/>
              <a:buAutoNum type="arabicPeriod"/>
            </a:pPr>
            <a:r>
              <a:rPr lang="el-GR" dirty="0">
                <a:solidFill>
                  <a:prstClr val="black"/>
                </a:solidFill>
                <a:latin typeface="Calibri"/>
              </a:rPr>
              <a:t>Παράπλευροι κλάδοι</a:t>
            </a:r>
          </a:p>
          <a:p>
            <a:pPr marL="342900" indent="-342900">
              <a:buFontTx/>
              <a:buAutoNum type="arabicPeriod"/>
            </a:pPr>
            <a:r>
              <a:rPr lang="el-GR" dirty="0">
                <a:solidFill>
                  <a:prstClr val="black"/>
                </a:solidFill>
                <a:latin typeface="Calibri"/>
              </a:rPr>
              <a:t>Τελικά </a:t>
            </a:r>
            <a:r>
              <a:rPr lang="el-GR" dirty="0" err="1">
                <a:solidFill>
                  <a:prstClr val="black"/>
                </a:solidFill>
                <a:latin typeface="Calibri"/>
              </a:rPr>
              <a:t>δενδρύλια</a:t>
            </a:r>
            <a:r>
              <a:rPr lang="el-GR" dirty="0">
                <a:solidFill>
                  <a:prstClr val="black"/>
                </a:solidFill>
                <a:latin typeface="Calibri"/>
              </a:rPr>
              <a:t>-τελικά κομβία</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45062F-A364-4AC7-B779-ADE9B483A295}"/>
              </a:ext>
            </a:extLst>
          </p:cNvPr>
          <p:cNvSpPr txBox="1"/>
          <p:nvPr/>
        </p:nvSpPr>
        <p:spPr>
          <a:xfrm>
            <a:off x="10583436" y="6202017"/>
            <a:ext cx="14968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dirty="0">
                <a:ln>
                  <a:noFill/>
                </a:ln>
                <a:solidFill>
                  <a:prstClr val="black"/>
                </a:solidFill>
                <a:effectLst/>
                <a:uLnTx/>
                <a:uFillTx/>
                <a:latin typeface="Calibri" panose="020F0502020204030204"/>
                <a:ea typeface="+mn-ea"/>
                <a:cs typeface="+mn-cs"/>
              </a:rPr>
              <a:t>Απόδοση από: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dirty="0">
                <a:ln>
                  <a:noFill/>
                </a:ln>
                <a:solidFill>
                  <a:prstClr val="black"/>
                </a:solidFill>
                <a:effectLst/>
                <a:uLnTx/>
                <a:uFillTx/>
                <a:latin typeface="Calibri" panose="020F0502020204030204"/>
                <a:ea typeface="+mn-ea"/>
                <a:cs typeface="+mn-cs"/>
              </a:rPr>
              <a:t>ΑΝΑΤΟΜΙΑ</a:t>
            </a:r>
            <a:r>
              <a:rPr kumimoji="0" lang="en-ID" sz="1000" b="0" i="0" u="none" strike="noStrike" kern="1200" cap="none" spc="0" normalizeH="0" baseline="0" noProof="0" dirty="0">
                <a:ln>
                  <a:noFill/>
                </a:ln>
                <a:solidFill>
                  <a:prstClr val="black"/>
                </a:solidFill>
                <a:effectLst/>
                <a:uLnTx/>
                <a:uFillTx/>
                <a:latin typeface="Calibri" panose="020F0502020204030204"/>
                <a:ea typeface="+mn-ea"/>
                <a:cs typeface="+mn-cs"/>
              </a:rPr>
              <a:t>, 8</a:t>
            </a:r>
            <a:r>
              <a:rPr kumimoji="0" lang="el-GR" sz="1000" b="0" i="0" u="none" strike="noStrike" kern="1200" cap="none" spc="0" normalizeH="0" baseline="30000" noProof="0" dirty="0">
                <a:ln>
                  <a:noFill/>
                </a:ln>
                <a:solidFill>
                  <a:prstClr val="black"/>
                </a:solidFill>
                <a:effectLst/>
                <a:uLnTx/>
                <a:uFillTx/>
                <a:latin typeface="Calibri" panose="020F0502020204030204"/>
                <a:ea typeface="+mn-ea"/>
                <a:cs typeface="+mn-cs"/>
              </a:rPr>
              <a:t>η</a:t>
            </a:r>
            <a:r>
              <a:rPr kumimoji="0" lang="el-GR" sz="1000" b="0" i="0" u="none" strike="noStrike" kern="1200" cap="none" spc="0" normalizeH="0" baseline="0" noProof="0" dirty="0">
                <a:ln>
                  <a:noFill/>
                </a:ln>
                <a:solidFill>
                  <a:prstClr val="black"/>
                </a:solidFill>
                <a:effectLst/>
                <a:uLnTx/>
                <a:uFillTx/>
                <a:latin typeface="Calibri" panose="020F0502020204030204"/>
                <a:ea typeface="+mn-ea"/>
                <a:cs typeface="+mn-cs"/>
              </a:rPr>
              <a:t> έκδοση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000" b="0" i="0" u="none" strike="noStrike" kern="1200" cap="none" spc="0" normalizeH="0" baseline="0" noProof="0" dirty="0" err="1">
                <a:ln>
                  <a:noFill/>
                </a:ln>
                <a:solidFill>
                  <a:prstClr val="black"/>
                </a:solidFill>
                <a:effectLst/>
                <a:uLnTx/>
                <a:uFillTx/>
                <a:latin typeface="Calibri" panose="020F0502020204030204"/>
                <a:ea typeface="+mn-ea"/>
                <a:cs typeface="+mn-cs"/>
              </a:rPr>
              <a:t>Marieb</a:t>
            </a:r>
            <a:r>
              <a:rPr kumimoji="0" lang="en-ID" sz="1000" b="0" i="0" u="none" strike="noStrike" kern="1200" cap="none" spc="0" normalizeH="0" baseline="0" noProof="0" dirty="0">
                <a:ln>
                  <a:noFill/>
                </a:ln>
                <a:solidFill>
                  <a:prstClr val="black"/>
                </a:solidFill>
                <a:effectLst/>
                <a:uLnTx/>
                <a:uFillTx/>
                <a:latin typeface="Calibri" panose="020F0502020204030204"/>
                <a:ea typeface="+mn-ea"/>
                <a:cs typeface="+mn-cs"/>
              </a:rPr>
              <a:t>, Wilhelm, </a:t>
            </a:r>
            <a:r>
              <a:rPr kumimoji="0" lang="en-ID" sz="1000" b="0" i="0" u="none" strike="noStrike" kern="1200" cap="none" spc="0" normalizeH="0" baseline="0" noProof="0" dirty="0" err="1">
                <a:ln>
                  <a:noFill/>
                </a:ln>
                <a:solidFill>
                  <a:prstClr val="black"/>
                </a:solidFill>
                <a:effectLst/>
                <a:uLnTx/>
                <a:uFillTx/>
                <a:latin typeface="Calibri" panose="020F0502020204030204"/>
                <a:ea typeface="+mn-ea"/>
                <a:cs typeface="+mn-cs"/>
              </a:rPr>
              <a:t>Mallat</a:t>
            </a:r>
            <a:endParaRPr kumimoji="0" lang="el-GR"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Εικόνα 3">
            <a:extLst>
              <a:ext uri="{FF2B5EF4-FFF2-40B4-BE49-F238E27FC236}">
                <a16:creationId xmlns:a16="http://schemas.microsoft.com/office/drawing/2014/main" id="{6FA43DEA-9BE4-42FE-BC76-22662B450CF3}"/>
              </a:ext>
            </a:extLst>
          </p:cNvPr>
          <p:cNvPicPr>
            <a:picLocks noChangeAspect="1"/>
          </p:cNvPicPr>
          <p:nvPr/>
        </p:nvPicPr>
        <p:blipFill>
          <a:blip r:embed="rId2"/>
          <a:stretch>
            <a:fillRect/>
          </a:stretch>
        </p:blipFill>
        <p:spPr>
          <a:xfrm>
            <a:off x="0" y="247650"/>
            <a:ext cx="10125075" cy="6362700"/>
          </a:xfrm>
          <a:prstGeom prst="rect">
            <a:avLst/>
          </a:prstGeom>
        </p:spPr>
      </p:pic>
    </p:spTree>
    <p:extLst>
      <p:ext uri="{BB962C8B-B14F-4D97-AF65-F5344CB8AC3E}">
        <p14:creationId xmlns:p14="http://schemas.microsoft.com/office/powerpoint/2010/main" val="41798229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3E16248C-CC94-47A8-9BA2-50E7E06F3324}"/>
              </a:ext>
            </a:extLst>
          </p:cNvPr>
          <p:cNvPicPr>
            <a:picLocks noChangeAspect="1"/>
          </p:cNvPicPr>
          <p:nvPr/>
        </p:nvPicPr>
        <p:blipFill>
          <a:blip r:embed="rId2"/>
          <a:stretch>
            <a:fillRect/>
          </a:stretch>
        </p:blipFill>
        <p:spPr>
          <a:xfrm>
            <a:off x="99813" y="628028"/>
            <a:ext cx="5391150" cy="5800725"/>
          </a:xfrm>
          <a:prstGeom prst="rect">
            <a:avLst/>
          </a:prstGeom>
        </p:spPr>
      </p:pic>
      <p:pic>
        <p:nvPicPr>
          <p:cNvPr id="3" name="Εικόνα 2">
            <a:extLst>
              <a:ext uri="{FF2B5EF4-FFF2-40B4-BE49-F238E27FC236}">
                <a16:creationId xmlns:a16="http://schemas.microsoft.com/office/drawing/2014/main" id="{498A6607-D02A-44F7-AE07-8A1318117A32}"/>
              </a:ext>
            </a:extLst>
          </p:cNvPr>
          <p:cNvPicPr>
            <a:picLocks noChangeAspect="1"/>
          </p:cNvPicPr>
          <p:nvPr/>
        </p:nvPicPr>
        <p:blipFill>
          <a:blip r:embed="rId3"/>
          <a:stretch>
            <a:fillRect/>
          </a:stretch>
        </p:blipFill>
        <p:spPr>
          <a:xfrm>
            <a:off x="8987037" y="-741732"/>
            <a:ext cx="3105150" cy="3543300"/>
          </a:xfrm>
          <a:prstGeom prst="rect">
            <a:avLst/>
          </a:prstGeom>
        </p:spPr>
      </p:pic>
      <p:sp>
        <p:nvSpPr>
          <p:cNvPr id="5" name="TextBox 4">
            <a:extLst>
              <a:ext uri="{FF2B5EF4-FFF2-40B4-BE49-F238E27FC236}">
                <a16:creationId xmlns:a16="http://schemas.microsoft.com/office/drawing/2014/main" id="{ED463377-0BE8-4D2B-BB5C-71B862775758}"/>
              </a:ext>
            </a:extLst>
          </p:cNvPr>
          <p:cNvSpPr txBox="1"/>
          <p:nvPr/>
        </p:nvSpPr>
        <p:spPr>
          <a:xfrm>
            <a:off x="6808304" y="4373217"/>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6" name="TextBox 5">
            <a:extLst>
              <a:ext uri="{FF2B5EF4-FFF2-40B4-BE49-F238E27FC236}">
                <a16:creationId xmlns:a16="http://schemas.microsoft.com/office/drawing/2014/main" id="{4F4C0DBF-8654-4B7D-8D3C-46E5C4010883}"/>
              </a:ext>
            </a:extLst>
          </p:cNvPr>
          <p:cNvSpPr txBox="1"/>
          <p:nvPr/>
        </p:nvSpPr>
        <p:spPr>
          <a:xfrm>
            <a:off x="5434840" y="432086"/>
            <a:ext cx="3625929" cy="4801314"/>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l-GR" sz="1800" b="0" i="0" u="none" strike="noStrike" kern="1200" cap="none" spc="0" normalizeH="0" baseline="0" noProof="0" dirty="0" err="1">
                <a:ln>
                  <a:noFill/>
                </a:ln>
                <a:solidFill>
                  <a:prstClr val="black"/>
                </a:solidFill>
                <a:effectLst/>
                <a:uLnTx/>
                <a:uFillTx/>
                <a:latin typeface="Calibri" panose="020F0502020204030204"/>
                <a:ea typeface="+mn-ea"/>
                <a:cs typeface="+mn-cs"/>
              </a:rPr>
              <a:t>Κάλαιο</a:t>
            </a: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l-GR" sz="1800" b="0" i="0" u="none" strike="noStrike" kern="1200" cap="none" spc="0" normalizeH="0" baseline="0" noProof="0" dirty="0" err="1">
                <a:ln>
                  <a:noFill/>
                </a:ln>
                <a:solidFill>
                  <a:prstClr val="black"/>
                </a:solidFill>
                <a:effectLst/>
                <a:uLnTx/>
                <a:uFillTx/>
                <a:latin typeface="Calibri" panose="020F0502020204030204"/>
                <a:ea typeface="+mn-ea"/>
                <a:cs typeface="+mn-cs"/>
              </a:rPr>
              <a:t>Τετρημένο</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 πέταλο</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Φύμα ΄τουρκικού εφιππίου</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Οπτικός κανάλι</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Πρόσθιες </a:t>
            </a:r>
            <a:r>
              <a:rPr kumimoji="0" lang="el-GR" sz="1800" b="0" i="0" u="none" strike="noStrike" kern="1200" cap="none" spc="0" normalizeH="0" baseline="0" noProof="0" dirty="0" err="1">
                <a:ln>
                  <a:noFill/>
                </a:ln>
                <a:solidFill>
                  <a:prstClr val="black"/>
                </a:solidFill>
                <a:effectLst/>
                <a:uLnTx/>
                <a:uFillTx/>
                <a:latin typeface="Calibri" panose="020F0502020204030204"/>
                <a:ea typeface="+mn-ea"/>
                <a:cs typeface="+mn-cs"/>
              </a:rPr>
              <a:t>κλινοειδείς</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 αποφύσεις</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Βόθρος υπόφυσης</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Οπίσθιες </a:t>
            </a:r>
            <a:r>
              <a:rPr kumimoji="0" lang="el-GR" sz="1800" b="0" i="0" u="none" strike="noStrike" kern="1200" cap="none" spc="0" normalizeH="0" baseline="0" noProof="0" dirty="0" err="1">
                <a:ln>
                  <a:noFill/>
                </a:ln>
                <a:solidFill>
                  <a:prstClr val="black"/>
                </a:solidFill>
                <a:effectLst/>
                <a:uLnTx/>
                <a:uFillTx/>
                <a:latin typeface="Calibri" panose="020F0502020204030204"/>
                <a:ea typeface="+mn-ea"/>
                <a:cs typeface="+mn-cs"/>
              </a:rPr>
              <a:t>κλινοειδείς</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 αποφύσεις</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Ακανθώδες τρήμα</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Καρωτιδικό τρήμα</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Έσω ακουστικός πόρος</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Σιγμοειδής κόλπος</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Έσω ινιακή ακρολοφία</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Εγκάρσιος κόλπος</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Έσω ινιακό όγκωμα</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AF7B36C-77F8-4A54-B2D6-5ECA6F2A1027}"/>
              </a:ext>
            </a:extLst>
          </p:cNvPr>
          <p:cNvSpPr txBox="1"/>
          <p:nvPr/>
        </p:nvSpPr>
        <p:spPr>
          <a:xfrm>
            <a:off x="8089723" y="2746039"/>
            <a:ext cx="4102277" cy="4247317"/>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15Παρεγκεφαλιδικός βόθρος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16. Μέιζον τρήμα</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17"/>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Υπογλώσσιος πόρος</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17"/>
              <a:tabLst/>
              <a:defRPr/>
            </a:pPr>
            <a:r>
              <a:rPr kumimoji="0" lang="el-GR" sz="1800" b="0" i="0" u="none" strike="noStrike" kern="1200" cap="none" spc="0" normalizeH="0" baseline="0" noProof="0" dirty="0" err="1">
                <a:ln>
                  <a:noFill/>
                </a:ln>
                <a:solidFill>
                  <a:prstClr val="black"/>
                </a:solidFill>
                <a:effectLst/>
                <a:uLnTx/>
                <a:uFillTx/>
                <a:latin typeface="Calibri" panose="020F0502020204030204"/>
                <a:ea typeface="+mn-ea"/>
                <a:cs typeface="+mn-cs"/>
              </a:rPr>
              <a:t>Σφαγιτιδικό</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 τρήμα</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17"/>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Λιθοειδής ακρολοφία</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17"/>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Ράχη τουρκικού εφιππίου</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17"/>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Ωοειδές τρήμα</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17"/>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Στρογγυλό τρήμα</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17"/>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Μείζων πτέρυγα σφηνοειδούς</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17"/>
              <a:tabLst/>
              <a:defRPr/>
            </a:pPr>
            <a:r>
              <a:rPr kumimoji="0" lang="el-GR" sz="1800" b="0" i="0" u="none" strike="noStrike" kern="1200" cap="none" spc="0" normalizeH="0" baseline="0" noProof="0" dirty="0" err="1">
                <a:ln>
                  <a:noFill/>
                </a:ln>
                <a:solidFill>
                  <a:prstClr val="black"/>
                </a:solidFill>
                <a:effectLst/>
                <a:uLnTx/>
                <a:uFillTx/>
                <a:latin typeface="Calibri" panose="020F0502020204030204"/>
                <a:ea typeface="+mn-ea"/>
                <a:cs typeface="+mn-cs"/>
              </a:rPr>
              <a:t>Υπερκόγχιο</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 σχίσμα</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17"/>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Σφηνοειδής ακρολοφία</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17"/>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Ελάσσονα πτέρυγα σφηνοειδούς</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17"/>
              <a:tabLst/>
              <a:defRPr/>
            </a:pPr>
            <a:r>
              <a:rPr kumimoji="0" lang="el-GR" sz="1800" b="0" i="0" u="none" strike="noStrike" kern="1200" cap="none" spc="0" normalizeH="0" baseline="0" noProof="0" dirty="0" err="1">
                <a:ln>
                  <a:noFill/>
                </a:ln>
                <a:solidFill>
                  <a:prstClr val="black"/>
                </a:solidFill>
                <a:effectLst/>
                <a:uLnTx/>
                <a:uFillTx/>
                <a:latin typeface="Calibri" panose="020F0502020204030204"/>
                <a:ea typeface="+mn-ea"/>
                <a:cs typeface="+mn-cs"/>
              </a:rPr>
              <a:t>Κογχική</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 επιφάνεια μετωπιαίου οστού</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17"/>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Μετωπιαία ακρολοφία</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Εικόνα 7">
            <a:extLst>
              <a:ext uri="{FF2B5EF4-FFF2-40B4-BE49-F238E27FC236}">
                <a16:creationId xmlns:a16="http://schemas.microsoft.com/office/drawing/2014/main" id="{AC6A5157-440D-4D35-A310-2A845FF86AC3}"/>
              </a:ext>
            </a:extLst>
          </p:cNvPr>
          <p:cNvPicPr>
            <a:picLocks noChangeAspect="1"/>
          </p:cNvPicPr>
          <p:nvPr/>
        </p:nvPicPr>
        <p:blipFill>
          <a:blip r:embed="rId4"/>
          <a:stretch>
            <a:fillRect/>
          </a:stretch>
        </p:blipFill>
        <p:spPr>
          <a:xfrm>
            <a:off x="5627733" y="4373217"/>
            <a:ext cx="1685925" cy="2676525"/>
          </a:xfrm>
          <a:prstGeom prst="rect">
            <a:avLst/>
          </a:prstGeom>
        </p:spPr>
      </p:pic>
      <p:sp>
        <p:nvSpPr>
          <p:cNvPr id="9" name="TextBox 8">
            <a:extLst>
              <a:ext uri="{FF2B5EF4-FFF2-40B4-BE49-F238E27FC236}">
                <a16:creationId xmlns:a16="http://schemas.microsoft.com/office/drawing/2014/main" id="{743E8D19-602B-4724-B70C-804FD5514BF1}"/>
              </a:ext>
            </a:extLst>
          </p:cNvPr>
          <p:cNvSpPr txBox="1"/>
          <p:nvPr/>
        </p:nvSpPr>
        <p:spPr>
          <a:xfrm>
            <a:off x="0" y="6119336"/>
            <a:ext cx="262661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rPr>
              <a:t>Απόδοση από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400" b="0" i="0" u="none" strike="noStrike" kern="1200" cap="none" spc="0" normalizeH="0" baseline="0" noProof="0" dirty="0">
                <a:ln>
                  <a:noFill/>
                </a:ln>
                <a:solidFill>
                  <a:prstClr val="black"/>
                </a:solidFill>
                <a:effectLst/>
                <a:uLnTx/>
                <a:uFillTx/>
                <a:latin typeface="Calibri" panose="020F0502020204030204"/>
                <a:ea typeface="+mn-ea"/>
                <a:cs typeface="+mn-cs"/>
              </a:rPr>
              <a:t>Moore: Essential clinical anatomy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400" b="0" i="0" u="none" strike="noStrike" kern="1200" cap="none" spc="0" normalizeH="0" baseline="0" noProof="0" dirty="0">
                <a:ln>
                  <a:noFill/>
                </a:ln>
                <a:solidFill>
                  <a:prstClr val="black"/>
                </a:solidFill>
                <a:effectLst/>
                <a:uLnTx/>
                <a:uFillTx/>
                <a:latin typeface="Calibri" panose="020F0502020204030204"/>
                <a:ea typeface="+mn-ea"/>
                <a:cs typeface="+mn-cs"/>
              </a:rPr>
              <a:t>4th edition</a:t>
            </a:r>
          </a:p>
        </p:txBody>
      </p:sp>
    </p:spTree>
    <p:extLst>
      <p:ext uri="{BB962C8B-B14F-4D97-AF65-F5344CB8AC3E}">
        <p14:creationId xmlns:p14="http://schemas.microsoft.com/office/powerpoint/2010/main" val="2108498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descr="Εικόνα που περιέχει ύφασμα, πίνακα, κόκκινο, καλυμμένο&#10;&#10;Αυτόματη δημιουργία περιγραφής">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35541" y="241587"/>
            <a:ext cx="12191979" cy="6857990"/>
          </a:xfrm>
          <a:prstGeom prst="rect">
            <a:avLst/>
          </a:prstGeom>
        </p:spPr>
      </p:pic>
      <p:pic>
        <p:nvPicPr>
          <p:cNvPr id="5" name="Εικόνα 4">
            <a:extLst>
              <a:ext uri="{FF2B5EF4-FFF2-40B4-BE49-F238E27FC236}">
                <a16:creationId xmlns:a16="http://schemas.microsoft.com/office/drawing/2014/main" id="{3994B307-9995-44A2-AFD0-E929E16AA41F}"/>
              </a:ext>
            </a:extLst>
          </p:cNvPr>
          <p:cNvPicPr>
            <a:picLocks noChangeAspect="1"/>
          </p:cNvPicPr>
          <p:nvPr/>
        </p:nvPicPr>
        <p:blipFill>
          <a:blip r:embed="rId3"/>
          <a:stretch>
            <a:fillRect/>
          </a:stretch>
        </p:blipFill>
        <p:spPr>
          <a:xfrm>
            <a:off x="1709737" y="379694"/>
            <a:ext cx="8772525" cy="6581775"/>
          </a:xfrm>
          <a:prstGeom prst="rect">
            <a:avLst/>
          </a:prstGeom>
        </p:spPr>
      </p:pic>
    </p:spTree>
    <p:extLst>
      <p:ext uri="{BB962C8B-B14F-4D97-AF65-F5344CB8AC3E}">
        <p14:creationId xmlns:p14="http://schemas.microsoft.com/office/powerpoint/2010/main" val="15144226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ημερομηνίας 3">
            <a:extLst>
              <a:ext uri="{FF2B5EF4-FFF2-40B4-BE49-F238E27FC236}">
                <a16:creationId xmlns:a16="http://schemas.microsoft.com/office/drawing/2014/main" id="{E6DACE66-16D3-44EA-ADD2-0372AD6BBBDA}"/>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179434-7293-40E0-98A7-69F3C10321FD}" type="datetime1">
              <a:rPr kumimoji="0" lang="el-GR" sz="800" b="0" i="0" u="none" strike="noStrike" kern="1200" cap="none" spc="0" normalizeH="0" baseline="0" noProof="0"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29/10/2021</a:t>
            </a:fld>
            <a:endParaRPr kumimoji="0" lang="en-US" sz="800" b="0" i="0" u="none" strike="noStrike" kern="1200" cap="none" spc="0" normalizeH="0" baseline="0" noProof="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Εικόνα 4">
            <a:extLst>
              <a:ext uri="{FF2B5EF4-FFF2-40B4-BE49-F238E27FC236}">
                <a16:creationId xmlns:a16="http://schemas.microsoft.com/office/drawing/2014/main" id="{0CA869B7-820A-4851-B0AC-6F703793A555}"/>
              </a:ext>
            </a:extLst>
          </p:cNvPr>
          <p:cNvPicPr>
            <a:picLocks noChangeAspect="1"/>
          </p:cNvPicPr>
          <p:nvPr/>
        </p:nvPicPr>
        <p:blipFill>
          <a:blip r:embed="rId2"/>
          <a:stretch>
            <a:fillRect/>
          </a:stretch>
        </p:blipFill>
        <p:spPr>
          <a:xfrm>
            <a:off x="0" y="0"/>
            <a:ext cx="12192000" cy="6857999"/>
          </a:xfrm>
          <a:prstGeom prst="rect">
            <a:avLst/>
          </a:prstGeom>
        </p:spPr>
      </p:pic>
      <p:pic>
        <p:nvPicPr>
          <p:cNvPr id="2" name="Εικόνα 1">
            <a:extLst>
              <a:ext uri="{FF2B5EF4-FFF2-40B4-BE49-F238E27FC236}">
                <a16:creationId xmlns:a16="http://schemas.microsoft.com/office/drawing/2014/main" id="{9C78F5C6-8941-4070-9537-5865F65C0ABD}"/>
              </a:ext>
            </a:extLst>
          </p:cNvPr>
          <p:cNvPicPr>
            <a:picLocks noChangeAspect="1"/>
          </p:cNvPicPr>
          <p:nvPr/>
        </p:nvPicPr>
        <p:blipFill>
          <a:blip r:embed="rId3"/>
          <a:stretch>
            <a:fillRect/>
          </a:stretch>
        </p:blipFill>
        <p:spPr>
          <a:xfrm>
            <a:off x="288185" y="359205"/>
            <a:ext cx="8415131" cy="6311348"/>
          </a:xfrm>
          <a:prstGeom prst="rect">
            <a:avLst/>
          </a:prstGeom>
        </p:spPr>
      </p:pic>
    </p:spTree>
    <p:extLst>
      <p:ext uri="{BB962C8B-B14F-4D97-AF65-F5344CB8AC3E}">
        <p14:creationId xmlns:p14="http://schemas.microsoft.com/office/powerpoint/2010/main" val="16245675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ημερομηνίας 3">
            <a:extLst>
              <a:ext uri="{FF2B5EF4-FFF2-40B4-BE49-F238E27FC236}">
                <a16:creationId xmlns:a16="http://schemas.microsoft.com/office/drawing/2014/main" id="{E6DACE66-16D3-44EA-ADD2-0372AD6BBBDA}"/>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179434-7293-40E0-98A7-69F3C10321FD}" type="datetime1">
              <a:rPr kumimoji="0" lang="el-GR" sz="800" b="0" i="0" u="none" strike="noStrike" kern="1200" cap="none" spc="0" normalizeH="0" baseline="0" noProof="0" smtClean="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29/10/2021</a:t>
            </a:fld>
            <a:endParaRPr kumimoji="0" lang="en-US" sz="800" b="0" i="0" u="none" strike="noStrike" kern="1200" cap="none" spc="0" normalizeH="0" baseline="0" noProof="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Εικόνα 4">
            <a:extLst>
              <a:ext uri="{FF2B5EF4-FFF2-40B4-BE49-F238E27FC236}">
                <a16:creationId xmlns:a16="http://schemas.microsoft.com/office/drawing/2014/main" id="{0CA869B7-820A-4851-B0AC-6F703793A555}"/>
              </a:ext>
            </a:extLst>
          </p:cNvPr>
          <p:cNvPicPr>
            <a:picLocks noChangeAspect="1"/>
          </p:cNvPicPr>
          <p:nvPr/>
        </p:nvPicPr>
        <p:blipFill>
          <a:blip r:embed="rId2"/>
          <a:stretch>
            <a:fillRect/>
          </a:stretch>
        </p:blipFill>
        <p:spPr>
          <a:xfrm>
            <a:off x="0" y="0"/>
            <a:ext cx="12192000" cy="6857999"/>
          </a:xfrm>
          <a:prstGeom prst="rect">
            <a:avLst/>
          </a:prstGeom>
        </p:spPr>
      </p:pic>
      <p:pic>
        <p:nvPicPr>
          <p:cNvPr id="6" name="Picture 2" descr="E:\YANNIS.MARIANNA\MARIANNA\anatomy lessons\ANATOMY PNS\σχημα ΠΝΣ.jpg">
            <a:extLst>
              <a:ext uri="{FF2B5EF4-FFF2-40B4-BE49-F238E27FC236}">
                <a16:creationId xmlns:a16="http://schemas.microsoft.com/office/drawing/2014/main" id="{AF3488B1-B122-4D37-8C16-DEDFDB53BC5F}"/>
              </a:ext>
            </a:extLst>
          </p:cNvPr>
          <p:cNvPicPr>
            <a:picLocks noChangeAspect="1" noChangeArrowheads="1"/>
          </p:cNvPicPr>
          <p:nvPr/>
        </p:nvPicPr>
        <p:blipFill>
          <a:blip r:embed="rId3"/>
          <a:srcRect/>
          <a:stretch>
            <a:fillRect/>
          </a:stretch>
        </p:blipFill>
        <p:spPr bwMode="auto">
          <a:xfrm>
            <a:off x="356393" y="0"/>
            <a:ext cx="2949813" cy="6609423"/>
          </a:xfrm>
          <a:prstGeom prst="rect">
            <a:avLst/>
          </a:prstGeom>
          <a:noFill/>
        </p:spPr>
      </p:pic>
    </p:spTree>
    <p:extLst>
      <p:ext uri="{BB962C8B-B14F-4D97-AF65-F5344CB8AC3E}">
        <p14:creationId xmlns:p14="http://schemas.microsoft.com/office/powerpoint/2010/main" val="20013015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YANNIS.MARIANNA\MARIANNA\anatomy lessons\ANATOMY CNS\εγκεφαλος\προπλασμα εγκεφαλου πανω.jpg"/>
          <p:cNvPicPr>
            <a:picLocks noChangeAspect="1" noChangeArrowheads="1"/>
          </p:cNvPicPr>
          <p:nvPr/>
        </p:nvPicPr>
        <p:blipFill>
          <a:blip r:embed="rId2"/>
          <a:srcRect/>
          <a:stretch>
            <a:fillRect/>
          </a:stretch>
        </p:blipFill>
        <p:spPr bwMode="auto">
          <a:xfrm>
            <a:off x="2841706" y="1000108"/>
            <a:ext cx="6397567" cy="4774921"/>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B8643A92-99B8-4133-B8CA-A585DAB77E73}"/>
              </a:ext>
            </a:extLst>
          </p:cNvPr>
          <p:cNvPicPr>
            <a:picLocks noChangeAspect="1"/>
          </p:cNvPicPr>
          <p:nvPr/>
        </p:nvPicPr>
        <p:blipFill>
          <a:blip r:embed="rId3"/>
          <a:stretch>
            <a:fillRect/>
          </a:stretch>
        </p:blipFill>
        <p:spPr>
          <a:xfrm>
            <a:off x="2919412" y="390525"/>
            <a:ext cx="6353175" cy="6076950"/>
          </a:xfrm>
          <a:prstGeom prst="rect">
            <a:avLst/>
          </a:prstGeom>
        </p:spPr>
      </p:pic>
    </p:spTree>
    <p:extLst>
      <p:ext uri="{BB962C8B-B14F-4D97-AF65-F5344CB8AC3E}">
        <p14:creationId xmlns:p14="http://schemas.microsoft.com/office/powerpoint/2010/main" val="21138862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AAB8145-305D-4FA0-AA3F-B9626FF5606C}"/>
              </a:ext>
            </a:extLst>
          </p:cNvPr>
          <p:cNvPicPr>
            <a:picLocks noChangeAspect="1"/>
          </p:cNvPicPr>
          <p:nvPr/>
        </p:nvPicPr>
        <p:blipFill>
          <a:blip r:embed="rId2"/>
          <a:stretch>
            <a:fillRect/>
          </a:stretch>
        </p:blipFill>
        <p:spPr>
          <a:xfrm>
            <a:off x="1563755" y="616846"/>
            <a:ext cx="8852453" cy="5830702"/>
          </a:xfrm>
          <a:prstGeom prst="rect">
            <a:avLst/>
          </a:prstGeom>
        </p:spPr>
      </p:pic>
    </p:spTree>
    <p:extLst>
      <p:ext uri="{BB962C8B-B14F-4D97-AF65-F5344CB8AC3E}">
        <p14:creationId xmlns:p14="http://schemas.microsoft.com/office/powerpoint/2010/main" val="21716757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D4E3BE2A-8546-452B-B1F4-AD495D5231FE}"/>
              </a:ext>
            </a:extLst>
          </p:cNvPr>
          <p:cNvPicPr>
            <a:picLocks noChangeAspect="1"/>
          </p:cNvPicPr>
          <p:nvPr/>
        </p:nvPicPr>
        <p:blipFill>
          <a:blip r:embed="rId2"/>
          <a:stretch>
            <a:fillRect/>
          </a:stretch>
        </p:blipFill>
        <p:spPr>
          <a:xfrm>
            <a:off x="0" y="475712"/>
            <a:ext cx="12192000" cy="5906576"/>
          </a:xfrm>
          <a:prstGeom prst="rect">
            <a:avLst/>
          </a:prstGeom>
        </p:spPr>
      </p:pic>
    </p:spTree>
    <p:extLst>
      <p:ext uri="{BB962C8B-B14F-4D97-AF65-F5344CB8AC3E}">
        <p14:creationId xmlns:p14="http://schemas.microsoft.com/office/powerpoint/2010/main" val="18998116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017BE51-5C71-4C2E-924B-2CF0495820DA}"/>
              </a:ext>
            </a:extLst>
          </p:cNvPr>
          <p:cNvPicPr>
            <a:picLocks noChangeAspect="1"/>
          </p:cNvPicPr>
          <p:nvPr/>
        </p:nvPicPr>
        <p:blipFill>
          <a:blip r:embed="rId2"/>
          <a:stretch>
            <a:fillRect/>
          </a:stretch>
        </p:blipFill>
        <p:spPr>
          <a:xfrm>
            <a:off x="1090612" y="223837"/>
            <a:ext cx="10010775" cy="6410325"/>
          </a:xfrm>
          <a:prstGeom prst="rect">
            <a:avLst/>
          </a:prstGeom>
        </p:spPr>
      </p:pic>
    </p:spTree>
    <p:extLst>
      <p:ext uri="{BB962C8B-B14F-4D97-AF65-F5344CB8AC3E}">
        <p14:creationId xmlns:p14="http://schemas.microsoft.com/office/powerpoint/2010/main" val="4286551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E:\MARIANNA\A_ΜΑΘΗΜΑΤΑ PPS\anatomy lessons\A_NEURON\30.gif"/>
          <p:cNvPicPr>
            <a:picLocks noChangeAspect="1" noChangeArrowheads="1"/>
          </p:cNvPicPr>
          <p:nvPr/>
        </p:nvPicPr>
        <p:blipFill>
          <a:blip r:embed="rId2"/>
          <a:srcRect/>
          <a:stretch>
            <a:fillRect/>
          </a:stretch>
        </p:blipFill>
        <p:spPr bwMode="auto">
          <a:xfrm>
            <a:off x="1809720" y="1142984"/>
            <a:ext cx="8199840" cy="3929090"/>
          </a:xfrm>
          <a:prstGeom prst="rect">
            <a:avLst/>
          </a:prstGeom>
          <a:noFill/>
        </p:spPr>
      </p:pic>
    </p:spTree>
    <p:extLst>
      <p:ext uri="{BB962C8B-B14F-4D97-AF65-F5344CB8AC3E}">
        <p14:creationId xmlns:p14="http://schemas.microsoft.com/office/powerpoint/2010/main" val="15054505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E:\MARIANNA\A_ΜΑΘΗΜΑΤΑ PPS\ΦΑΙΑ ΛΕΥΚΗ ΚΝΣ.png"/>
          <p:cNvPicPr>
            <a:picLocks noChangeAspect="1" noChangeArrowheads="1"/>
          </p:cNvPicPr>
          <p:nvPr/>
        </p:nvPicPr>
        <p:blipFill>
          <a:blip r:embed="rId2"/>
          <a:srcRect/>
          <a:stretch>
            <a:fillRect/>
          </a:stretch>
        </p:blipFill>
        <p:spPr bwMode="auto">
          <a:xfrm>
            <a:off x="933840" y="233819"/>
            <a:ext cx="10913603" cy="6422409"/>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E:\MARIANNA\A_ΜΑΘΗΜΑΤΑ PPS\ΦΑΙΑ ΛΕΥΚΗ ΠΝΣ.png"/>
          <p:cNvPicPr>
            <a:picLocks noChangeAspect="1" noChangeArrowheads="1"/>
          </p:cNvPicPr>
          <p:nvPr/>
        </p:nvPicPr>
        <p:blipFill>
          <a:blip r:embed="rId2"/>
          <a:srcRect/>
          <a:stretch>
            <a:fillRect/>
          </a:stretch>
        </p:blipFill>
        <p:spPr bwMode="auto">
          <a:xfrm>
            <a:off x="227957" y="483272"/>
            <a:ext cx="10599069" cy="6237313"/>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E:\MARIANNA\A_ΜΑΘΗΜΑΤΑ PPS\anatomy lessons\ANATOMY CNS\εγκεφαλος\κεντρικη διατομη εγκ.jpg"/>
          <p:cNvPicPr/>
          <p:nvPr/>
        </p:nvPicPr>
        <p:blipFill>
          <a:blip r:embed="rId2"/>
          <a:srcRect/>
          <a:stretch>
            <a:fillRect/>
          </a:stretch>
        </p:blipFill>
        <p:spPr bwMode="auto">
          <a:xfrm>
            <a:off x="2738414" y="357166"/>
            <a:ext cx="7215238" cy="5929354"/>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E:\MARIANNA\A_ΜΑΘΗΜΑΤΑ PPS\anatomy lessons\ANATOMY CNS\BRAINSTEM TELIO.jpg"/>
          <p:cNvPicPr>
            <a:picLocks noChangeAspect="1" noChangeArrowheads="1"/>
          </p:cNvPicPr>
          <p:nvPr/>
        </p:nvPicPr>
        <p:blipFill>
          <a:blip r:embed="rId2"/>
          <a:srcRect/>
          <a:stretch>
            <a:fillRect/>
          </a:stretch>
        </p:blipFill>
        <p:spPr bwMode="auto">
          <a:xfrm>
            <a:off x="3381356" y="214290"/>
            <a:ext cx="5715040" cy="6178344"/>
          </a:xfrm>
          <a:prstGeom prst="rect">
            <a:avLst/>
          </a:prstGeom>
          <a:noFill/>
        </p:spPr>
      </p:pic>
      <p:sp>
        <p:nvSpPr>
          <p:cNvPr id="3" name="2 - Ορθογώνιο"/>
          <p:cNvSpPr/>
          <p:nvPr/>
        </p:nvSpPr>
        <p:spPr>
          <a:xfrm rot="2491919">
            <a:off x="1285976" y="4245536"/>
            <a:ext cx="4572033" cy="1015663"/>
          </a:xfrm>
          <a:prstGeom prst="rect">
            <a:avLst/>
          </a:prstGeom>
          <a:noFill/>
          <a:ln>
            <a:solidFill>
              <a:srgbClr val="0070C0"/>
            </a:solidFill>
          </a:ln>
          <a:effectLst>
            <a:glow rad="228600">
              <a:schemeClr val="accent6">
                <a:satMod val="175000"/>
                <a:alpha val="40000"/>
              </a:schemeClr>
            </a:glow>
            <a:innerShdw blurRad="63500" dist="50800" dir="10800000">
              <a:prstClr val="black">
                <a:alpha val="50000"/>
              </a:prstClr>
            </a:innerShdw>
          </a:effectLst>
          <a:scene3d>
            <a:camera prst="orthographicFront">
              <a:rot lat="0" lon="0" rev="0"/>
            </a:camera>
            <a:lightRig rig="threePt" dir="t">
              <a:rot lat="0" lon="0" rev="1200000"/>
            </a:lightRig>
          </a:scene3d>
          <a:sp3d>
            <a:bevelT w="63500" h="25400" prst="relaxedInset"/>
          </a:sp3d>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srgbClr val="1F497D">
                    <a:lumMod val="40000"/>
                    <a:lumOff val="60000"/>
                  </a:srgbClr>
                </a:solidFill>
                <a:effectLst/>
                <a:uLnTx/>
                <a:uFillTx/>
                <a:latin typeface="Calibri"/>
                <a:ea typeface="+mn-ea"/>
                <a:cs typeface="+mn-cs"/>
              </a:rPr>
              <a:t>κινητική λειτουργία-πρόσθια μοίρα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srgbClr val="1F497D">
                    <a:lumMod val="40000"/>
                    <a:lumOff val="60000"/>
                  </a:srgbClr>
                </a:solidFill>
                <a:effectLst/>
                <a:uLnTx/>
                <a:uFillTx/>
                <a:latin typeface="Calibri"/>
                <a:ea typeface="+mn-ea"/>
                <a:cs typeface="+mn-cs"/>
              </a:rPr>
              <a:t>αισθητική</a:t>
            </a:r>
            <a:r>
              <a:rPr kumimoji="0" lang="el-GR" sz="4000" b="0" i="0" u="none" strike="noStrike" kern="1200" cap="none" spc="0" normalizeH="0" baseline="0" noProof="0" dirty="0">
                <a:ln>
                  <a:noFill/>
                </a:ln>
                <a:solidFill>
                  <a:srgbClr val="1F497D">
                    <a:lumMod val="40000"/>
                    <a:lumOff val="60000"/>
                  </a:srgbClr>
                </a:solidFill>
                <a:effectLst/>
                <a:uLnTx/>
                <a:uFillTx/>
                <a:latin typeface="Calibri"/>
                <a:ea typeface="+mn-ea"/>
                <a:cs typeface="+mn-cs"/>
              </a:rPr>
              <a:t> </a:t>
            </a:r>
            <a:r>
              <a:rPr kumimoji="0" lang="el-GR" sz="2000" b="0" i="0" u="none" strike="noStrike" kern="1200" cap="none" spc="0" normalizeH="0" baseline="0" noProof="0" dirty="0">
                <a:ln>
                  <a:noFill/>
                </a:ln>
                <a:solidFill>
                  <a:srgbClr val="1F497D">
                    <a:lumMod val="40000"/>
                    <a:lumOff val="60000"/>
                  </a:srgbClr>
                </a:solidFill>
                <a:effectLst/>
                <a:uLnTx/>
                <a:uFillTx/>
                <a:latin typeface="Calibri"/>
                <a:ea typeface="+mn-ea"/>
                <a:cs typeface="+mn-cs"/>
              </a:rPr>
              <a:t>λειτουργία-οπίσθια μοίρα</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fontScale="90000"/>
          </a:bodyPr>
          <a:lstStyle/>
          <a:p>
            <a:r>
              <a:rPr lang="el-GR" b="1" dirty="0"/>
              <a:t>ΛΕΙΤΟΥΡΓΙΚΗ ΔΙΑΙΡΕΣΗ ΕΓΚΕΦΑΛΟΥ</a:t>
            </a:r>
            <a:br>
              <a:rPr lang="el-GR" dirty="0"/>
            </a:br>
            <a:endParaRPr lang="el-GR" dirty="0"/>
          </a:p>
        </p:txBody>
      </p:sp>
      <p:sp>
        <p:nvSpPr>
          <p:cNvPr id="4" name="3 - Θέση περιεχομένου"/>
          <p:cNvSpPr>
            <a:spLocks noGrp="1"/>
          </p:cNvSpPr>
          <p:nvPr>
            <p:ph idx="1"/>
          </p:nvPr>
        </p:nvSpPr>
        <p:spPr>
          <a:xfrm>
            <a:off x="1981200" y="1600201"/>
            <a:ext cx="8543956" cy="4525963"/>
          </a:xfrm>
        </p:spPr>
        <p:txBody>
          <a:bodyPr>
            <a:normAutofit fontScale="85000" lnSpcReduction="20000"/>
          </a:bodyPr>
          <a:lstStyle/>
          <a:p>
            <a:endParaRPr lang="el-GR" dirty="0"/>
          </a:p>
          <a:p>
            <a:pPr>
              <a:buNone/>
            </a:pPr>
            <a:r>
              <a:rPr lang="el-GR" dirty="0"/>
              <a:t>	</a:t>
            </a:r>
            <a:r>
              <a:rPr lang="el-GR" b="1" dirty="0">
                <a:solidFill>
                  <a:srgbClr val="FF0000"/>
                </a:solidFill>
              </a:rPr>
              <a:t>ΠΡΟΣΘΙΟΣ ΕΓΚΕΦΑΛΟΣ</a:t>
            </a:r>
            <a:endParaRPr lang="el-GR" dirty="0">
              <a:solidFill>
                <a:srgbClr val="FF0000"/>
              </a:solidFill>
            </a:endParaRPr>
          </a:p>
          <a:p>
            <a:pPr>
              <a:buNone/>
            </a:pPr>
            <a:r>
              <a:rPr lang="el-GR" dirty="0"/>
              <a:t>		</a:t>
            </a:r>
            <a:r>
              <a:rPr lang="el-GR" b="1" dirty="0"/>
              <a:t>Τελικός εγκέφαλος</a:t>
            </a:r>
            <a:r>
              <a:rPr lang="el-GR" dirty="0"/>
              <a:t>: </a:t>
            </a:r>
          </a:p>
          <a:p>
            <a:pPr>
              <a:buNone/>
            </a:pPr>
            <a:r>
              <a:rPr lang="el-GR" dirty="0"/>
              <a:t>		λοβοί ημισφαιρίων και πυρήνες ημισφαιρίων</a:t>
            </a:r>
          </a:p>
          <a:p>
            <a:pPr>
              <a:buNone/>
            </a:pPr>
            <a:r>
              <a:rPr lang="el-GR" dirty="0"/>
              <a:t>		</a:t>
            </a:r>
            <a:r>
              <a:rPr lang="el-GR" b="1" dirty="0"/>
              <a:t>Διάμεσος εγκέφαλος</a:t>
            </a:r>
            <a:r>
              <a:rPr lang="el-GR" dirty="0"/>
              <a:t>: </a:t>
            </a:r>
          </a:p>
          <a:p>
            <a:pPr>
              <a:buNone/>
            </a:pPr>
            <a:r>
              <a:rPr lang="el-GR" dirty="0"/>
              <a:t>		Θάλαμος, Υποθάλαμος, Επιθάλαμος</a:t>
            </a:r>
          </a:p>
          <a:p>
            <a:pPr>
              <a:buNone/>
            </a:pPr>
            <a:r>
              <a:rPr lang="el-GR" dirty="0"/>
              <a:t>	</a:t>
            </a:r>
            <a:r>
              <a:rPr lang="el-GR" b="1" dirty="0">
                <a:solidFill>
                  <a:srgbClr val="FF0000"/>
                </a:solidFill>
              </a:rPr>
              <a:t>ΜΕΣΟΣ ΕΓΚΕΦΑΛΟΣ</a:t>
            </a:r>
            <a:endParaRPr lang="el-GR" dirty="0">
              <a:solidFill>
                <a:srgbClr val="FF0000"/>
              </a:solidFill>
            </a:endParaRPr>
          </a:p>
          <a:p>
            <a:pPr>
              <a:buNone/>
            </a:pPr>
            <a:r>
              <a:rPr lang="el-GR" b="1" dirty="0"/>
              <a:t>	</a:t>
            </a:r>
            <a:r>
              <a:rPr lang="el-GR" b="1" dirty="0">
                <a:solidFill>
                  <a:srgbClr val="FF0000"/>
                </a:solidFill>
              </a:rPr>
              <a:t>ΡΟΜΒΟΕΙΔΗΣ ΕΓΚΕΦΑΛΟΣ</a:t>
            </a:r>
            <a:endParaRPr lang="el-GR" dirty="0">
              <a:solidFill>
                <a:srgbClr val="FF0000"/>
              </a:solidFill>
            </a:endParaRPr>
          </a:p>
          <a:p>
            <a:pPr>
              <a:buNone/>
            </a:pPr>
            <a:r>
              <a:rPr lang="el-GR" b="1" dirty="0"/>
              <a:t>		Γέφυρα-Προμήκης</a:t>
            </a:r>
            <a:endParaRPr lang="el-GR" dirty="0"/>
          </a:p>
          <a:p>
            <a:pPr>
              <a:buNone/>
            </a:pPr>
            <a:r>
              <a:rPr lang="el-GR" b="1" dirty="0"/>
              <a:t>		Παρεγκεφαλίδα </a:t>
            </a:r>
            <a:endParaRPr lang="el-GR" dirty="0"/>
          </a:p>
          <a:p>
            <a:endParaRPr lang="el-G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nvSpPr>
        <p:spPr bwMode="auto">
          <a:xfrm>
            <a:off x="1524001" y="1"/>
            <a:ext cx="9274783" cy="101566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sz="20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Από το ΝΜ και το εγκεφαλικό στέλεχος εκπορεύονται τα 12 ζεύγη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sz="20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εγκεφαλικών συζυγιών και τα 31-32 ζεύγη νωτιαίων ριζών</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sz="20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που μαζί με τα αισθητικά γάγγλια απαρτίζουν το Περιφερικό Νευρικό Σύστημα (</a:t>
            </a:r>
            <a:r>
              <a:rPr kumimoji="0" lang="el-GR" sz="2000" b="1"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ΠΝΣ</a:t>
            </a:r>
            <a:r>
              <a:rPr kumimoji="0" lang="el-GR" sz="20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a:t>
            </a:r>
            <a:endParaRPr kumimoji="0" lang="el-GR"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 name="3 - TextBox"/>
          <p:cNvSpPr txBox="1"/>
          <p:nvPr/>
        </p:nvSpPr>
        <p:spPr>
          <a:xfrm>
            <a:off x="4238613" y="5715016"/>
            <a:ext cx="3915751"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ΔΕΝ ΥΠΑΡΧΕΙ ΑΠΕΥΘΕΙΑΣ ΕΠΙΚΟΙΝΩΝΙΑ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ΠΡΟΣΘΙΟΥ &amp;</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l-GR" sz="1800" b="0" i="0" u="none" strike="noStrike" kern="1200" cap="none" spc="0" normalizeH="0" baseline="0" noProof="0" dirty="0">
                <a:ln>
                  <a:noFill/>
                </a:ln>
                <a:solidFill>
                  <a:prstClr val="black"/>
                </a:solidFill>
                <a:effectLst/>
                <a:uLnTx/>
                <a:uFillTx/>
                <a:latin typeface="Calibri"/>
                <a:ea typeface="+mn-ea"/>
                <a:cs typeface="+mn-cs"/>
              </a:rPr>
              <a:t>ΔΙΑΜΕΣΟΥ ΕΓΚΕΦΑΛΟΥ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ΜΕ ΠΕΡΙΒΑΛΛΟΝ</a:t>
            </a:r>
          </a:p>
        </p:txBody>
      </p:sp>
      <p:pic>
        <p:nvPicPr>
          <p:cNvPr id="18434" name="Picture 2" descr="E:\MARIANNA\A_ΜΑΘΗΜΑΤΑ PPS\ΔΙΑΓΡΑΜΜΑ ΝΣ.png"/>
          <p:cNvPicPr>
            <a:picLocks noChangeAspect="1" noChangeArrowheads="1"/>
          </p:cNvPicPr>
          <p:nvPr/>
        </p:nvPicPr>
        <p:blipFill>
          <a:blip r:embed="rId2"/>
          <a:srcRect/>
          <a:stretch>
            <a:fillRect/>
          </a:stretch>
        </p:blipFill>
        <p:spPr bwMode="auto">
          <a:xfrm>
            <a:off x="1651128" y="1285861"/>
            <a:ext cx="9016872" cy="4470413"/>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descr="E:\MARIANNA\A_ΜΑΘΗΜΑΤΑ PPS\index.jpg"/>
          <p:cNvPicPr>
            <a:picLocks noChangeAspect="1" noChangeArrowheads="1"/>
          </p:cNvPicPr>
          <p:nvPr/>
        </p:nvPicPr>
        <p:blipFill>
          <a:blip r:embed="rId2"/>
          <a:srcRect/>
          <a:stretch>
            <a:fillRect/>
          </a:stretch>
        </p:blipFill>
        <p:spPr bwMode="auto">
          <a:xfrm>
            <a:off x="3595671" y="642919"/>
            <a:ext cx="5408533" cy="4050961"/>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E:\MARIANNA\A_ΜΑΘΗΜΑΤΑ PPS\divisions_of_brain1328986843665.png"/>
          <p:cNvPicPr>
            <a:picLocks noChangeAspect="1" noChangeArrowheads="1"/>
          </p:cNvPicPr>
          <p:nvPr/>
        </p:nvPicPr>
        <p:blipFill>
          <a:blip r:embed="rId2"/>
          <a:srcRect/>
          <a:stretch>
            <a:fillRect/>
          </a:stretch>
        </p:blipFill>
        <p:spPr bwMode="auto">
          <a:xfrm>
            <a:off x="3244851" y="539751"/>
            <a:ext cx="5700713" cy="5776913"/>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MARIANNA\A_ΜΑΘΗΜΑΤΑ PPS\anatomy lessons\ANATOMY CNS\εγκεφαλος\προπλασμα περιοχες.gif"/>
          <p:cNvPicPr>
            <a:picLocks noChangeAspect="1" noChangeArrowheads="1"/>
          </p:cNvPicPr>
          <p:nvPr/>
        </p:nvPicPr>
        <p:blipFill>
          <a:blip r:embed="rId2"/>
          <a:srcRect/>
          <a:stretch>
            <a:fillRect/>
          </a:stretch>
        </p:blipFill>
        <p:spPr bwMode="auto">
          <a:xfrm>
            <a:off x="3024166" y="1428736"/>
            <a:ext cx="6792734" cy="4572032"/>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700184" y="285728"/>
            <a:ext cx="8933528" cy="5929354"/>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1809721" y="285729"/>
            <a:ext cx="6334151" cy="6341829"/>
          </a:xfrm>
          <a:prstGeom prst="rect">
            <a:avLst/>
          </a:prstGeom>
          <a:noFill/>
          <a:ln w="9525">
            <a:noFill/>
            <a:miter lim="800000"/>
            <a:headEnd/>
            <a:tailEnd/>
          </a:ln>
          <a:effectLst/>
        </p:spPr>
      </p:pic>
      <p:sp>
        <p:nvSpPr>
          <p:cNvPr id="3" name="2 - TextBox"/>
          <p:cNvSpPr txBox="1"/>
          <p:nvPr/>
        </p:nvSpPr>
        <p:spPr>
          <a:xfrm>
            <a:off x="7524760" y="500042"/>
            <a:ext cx="3470694" cy="2862322"/>
          </a:xfrm>
          <a:prstGeom prst="rect">
            <a:avLst/>
          </a:prstGeom>
          <a:noFill/>
        </p:spPr>
        <p:txBody>
          <a:bodyPr wrap="none" rtlCol="0">
            <a:spAutoFit/>
          </a:bodyPr>
          <a:lstStyle/>
          <a:p>
            <a:r>
              <a:rPr lang="el-GR" dirty="0">
                <a:solidFill>
                  <a:prstClr val="black"/>
                </a:solidFill>
                <a:latin typeface="Calibri"/>
              </a:rPr>
              <a:t>Μεγάλος κεντρικός πυρήνας</a:t>
            </a:r>
          </a:p>
          <a:p>
            <a:r>
              <a:rPr lang="el-GR" dirty="0">
                <a:solidFill>
                  <a:prstClr val="black"/>
                </a:solidFill>
                <a:latin typeface="Calibri"/>
              </a:rPr>
              <a:t>Πολλά μιτοχόνδρια</a:t>
            </a:r>
          </a:p>
          <a:p>
            <a:r>
              <a:rPr lang="el-GR" dirty="0" err="1">
                <a:solidFill>
                  <a:prstClr val="black"/>
                </a:solidFill>
                <a:latin typeface="Calibri"/>
              </a:rPr>
              <a:t>Λυσοσώματα</a:t>
            </a:r>
            <a:endParaRPr lang="el-GR" dirty="0">
              <a:solidFill>
                <a:prstClr val="black"/>
              </a:solidFill>
              <a:latin typeface="Calibri"/>
            </a:endParaRPr>
          </a:p>
          <a:p>
            <a:r>
              <a:rPr lang="el-GR" dirty="0">
                <a:solidFill>
                  <a:prstClr val="black"/>
                </a:solidFill>
                <a:latin typeface="Calibri"/>
              </a:rPr>
              <a:t>Σ. </a:t>
            </a:r>
            <a:r>
              <a:rPr lang="en-US" dirty="0">
                <a:solidFill>
                  <a:prstClr val="black"/>
                </a:solidFill>
                <a:latin typeface="Calibri"/>
              </a:rPr>
              <a:t>Golgi</a:t>
            </a:r>
            <a:endParaRPr lang="el-GR" dirty="0">
              <a:solidFill>
                <a:prstClr val="black"/>
              </a:solidFill>
              <a:latin typeface="Calibri"/>
            </a:endParaRPr>
          </a:p>
          <a:p>
            <a:r>
              <a:rPr lang="el-GR" b="1" dirty="0">
                <a:solidFill>
                  <a:prstClr val="black"/>
                </a:solidFill>
                <a:latin typeface="Calibri"/>
              </a:rPr>
              <a:t>Σωμάτια </a:t>
            </a:r>
            <a:r>
              <a:rPr lang="en-US" b="1" dirty="0" err="1">
                <a:solidFill>
                  <a:prstClr val="black"/>
                </a:solidFill>
                <a:latin typeface="Calibri"/>
              </a:rPr>
              <a:t>Nissl</a:t>
            </a:r>
            <a:r>
              <a:rPr lang="el-GR" b="1" dirty="0">
                <a:solidFill>
                  <a:prstClr val="black"/>
                </a:solidFill>
                <a:latin typeface="Calibri"/>
              </a:rPr>
              <a:t> (μόνο σε νευρώνες)</a:t>
            </a:r>
            <a:endParaRPr lang="el-GR" dirty="0">
              <a:solidFill>
                <a:prstClr val="black"/>
              </a:solidFill>
              <a:latin typeface="Calibri"/>
            </a:endParaRPr>
          </a:p>
          <a:p>
            <a:r>
              <a:rPr lang="el-GR" dirty="0">
                <a:solidFill>
                  <a:prstClr val="black"/>
                </a:solidFill>
                <a:latin typeface="Calibri"/>
              </a:rPr>
              <a:t>Αδρό </a:t>
            </a:r>
            <a:r>
              <a:rPr lang="el-GR" dirty="0" err="1">
                <a:solidFill>
                  <a:prstClr val="black"/>
                </a:solidFill>
                <a:latin typeface="Calibri"/>
              </a:rPr>
              <a:t>ενδοπλασματικό</a:t>
            </a:r>
            <a:r>
              <a:rPr lang="el-GR" dirty="0">
                <a:solidFill>
                  <a:prstClr val="black"/>
                </a:solidFill>
                <a:latin typeface="Calibri"/>
              </a:rPr>
              <a:t> δίκτυο-</a:t>
            </a:r>
          </a:p>
          <a:p>
            <a:r>
              <a:rPr lang="el-GR" dirty="0" err="1">
                <a:solidFill>
                  <a:prstClr val="black"/>
                </a:solidFill>
                <a:latin typeface="Calibri"/>
              </a:rPr>
              <a:t>Πρωτεϊνοσύνθεση</a:t>
            </a:r>
            <a:endParaRPr lang="el-GR" dirty="0">
              <a:solidFill>
                <a:prstClr val="black"/>
              </a:solidFill>
              <a:latin typeface="Calibri"/>
            </a:endParaRPr>
          </a:p>
          <a:p>
            <a:r>
              <a:rPr lang="el-GR" dirty="0" err="1">
                <a:solidFill>
                  <a:prstClr val="black"/>
                </a:solidFill>
                <a:latin typeface="Calibri"/>
              </a:rPr>
              <a:t>Κεντριόλια</a:t>
            </a:r>
            <a:r>
              <a:rPr lang="el-GR" dirty="0">
                <a:solidFill>
                  <a:prstClr val="black"/>
                </a:solidFill>
                <a:latin typeface="Calibri"/>
              </a:rPr>
              <a:t> </a:t>
            </a:r>
          </a:p>
          <a:p>
            <a:r>
              <a:rPr lang="el-GR" b="1" dirty="0" err="1">
                <a:solidFill>
                  <a:srgbClr val="1F497D">
                    <a:lumMod val="60000"/>
                    <a:lumOff val="40000"/>
                  </a:srgbClr>
                </a:solidFill>
                <a:latin typeface="Calibri"/>
              </a:rPr>
              <a:t>ΝευροΙνίδια</a:t>
            </a:r>
            <a:r>
              <a:rPr lang="el-GR" b="1" dirty="0">
                <a:solidFill>
                  <a:srgbClr val="1F497D">
                    <a:lumMod val="60000"/>
                    <a:lumOff val="40000"/>
                  </a:srgbClr>
                </a:solidFill>
                <a:latin typeface="Calibri"/>
              </a:rPr>
              <a:t>: </a:t>
            </a:r>
            <a:r>
              <a:rPr lang="el-GR" b="1" dirty="0" err="1">
                <a:solidFill>
                  <a:srgbClr val="1F497D">
                    <a:lumMod val="60000"/>
                    <a:lumOff val="40000"/>
                  </a:srgbClr>
                </a:solidFill>
                <a:latin typeface="Calibri"/>
              </a:rPr>
              <a:t>μιροϊνίδια</a:t>
            </a:r>
            <a:r>
              <a:rPr lang="el-GR" b="1" dirty="0">
                <a:solidFill>
                  <a:srgbClr val="1F497D">
                    <a:lumMod val="60000"/>
                    <a:lumOff val="40000"/>
                  </a:srgbClr>
                </a:solidFill>
                <a:latin typeface="Calibri"/>
              </a:rPr>
              <a:t> </a:t>
            </a:r>
          </a:p>
          <a:p>
            <a:r>
              <a:rPr lang="el-GR" b="1" dirty="0" err="1">
                <a:solidFill>
                  <a:srgbClr val="1F497D">
                    <a:lumMod val="60000"/>
                    <a:lumOff val="40000"/>
                  </a:srgbClr>
                </a:solidFill>
                <a:latin typeface="Calibri"/>
              </a:rPr>
              <a:t>μικροσωληνίσκοι</a:t>
            </a:r>
            <a:endParaRPr lang="el-GR" b="1" dirty="0">
              <a:solidFill>
                <a:srgbClr val="1F497D">
                  <a:lumMod val="60000"/>
                  <a:lumOff val="40000"/>
                </a:srgbClr>
              </a:solidFill>
              <a:latin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2952728" y="428605"/>
            <a:ext cx="7119800" cy="5813433"/>
          </a:xfrm>
          <a:prstGeom prst="rect">
            <a:avLst/>
          </a:prstGeom>
          <a:noFill/>
          <a:ln w="9525">
            <a:noFill/>
            <a:miter lim="800000"/>
            <a:headEnd/>
            <a:tailEnd/>
          </a:ln>
          <a:effectLst/>
        </p:spPr>
      </p:pic>
      <p:sp>
        <p:nvSpPr>
          <p:cNvPr id="3" name="2 - TextBox"/>
          <p:cNvSpPr txBox="1"/>
          <p:nvPr/>
        </p:nvSpPr>
        <p:spPr>
          <a:xfrm>
            <a:off x="4524364" y="142852"/>
            <a:ext cx="3000886" cy="369332"/>
          </a:xfrm>
          <a:prstGeom prst="rect">
            <a:avLst/>
          </a:prstGeom>
          <a:solidFill>
            <a:schemeClr val="accent3">
              <a:lumMod val="40000"/>
              <a:lumOff val="60000"/>
            </a:schemeClr>
          </a:solidFill>
          <a:scene3d>
            <a:camera prst="orthographicFront"/>
            <a:lightRig rig="threePt" dir="t"/>
          </a:scene3d>
          <a:sp3d>
            <a:bevelT prst="relaxedInset"/>
          </a:sp3d>
        </p:spPr>
        <p:style>
          <a:lnRef idx="2">
            <a:schemeClr val="accent3"/>
          </a:lnRef>
          <a:fillRef idx="1">
            <a:schemeClr val="lt1"/>
          </a:fillRef>
          <a:effectRef idx="0">
            <a:schemeClr val="accent3"/>
          </a:effectRef>
          <a:fontRef idx="minor">
            <a:schemeClr val="dk1"/>
          </a:fontRef>
        </p:style>
        <p:txBody>
          <a:bodyPr wrap="none" rtlCol="0">
            <a:spAutoFit/>
          </a:bodyPr>
          <a:lstStyle/>
          <a:p>
            <a:r>
              <a:rPr lang="el-GR" dirty="0">
                <a:solidFill>
                  <a:prstClr val="black"/>
                </a:solidFill>
                <a:latin typeface="Calibri"/>
              </a:rPr>
              <a:t>ΚΑΤΩ ΕΠΙΦΑΝΕΙΑ ΕΓΚΕΦΑΛΟΥ</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1749990" y="357166"/>
            <a:ext cx="8703728" cy="6453244"/>
          </a:xfrm>
          <a:prstGeom prst="rect">
            <a:avLst/>
          </a:prstGeom>
          <a:noFill/>
          <a:ln w="9525">
            <a:noFill/>
            <a:miter lim="800000"/>
            <a:headEnd/>
            <a:tailEnd/>
          </a:ln>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λειτουργικες περιοχες απλο.jpg"/>
          <p:cNvPicPr>
            <a:picLocks noChangeAspect="1"/>
          </p:cNvPicPr>
          <p:nvPr/>
        </p:nvPicPr>
        <p:blipFill>
          <a:blip r:embed="rId2"/>
          <a:stretch>
            <a:fillRect/>
          </a:stretch>
        </p:blipFill>
        <p:spPr>
          <a:xfrm>
            <a:off x="2606348" y="1071546"/>
            <a:ext cx="7275866" cy="4915252"/>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2238349" y="402514"/>
            <a:ext cx="7785123" cy="6455486"/>
          </a:xfrm>
          <a:prstGeom prst="rect">
            <a:avLst/>
          </a:prstGeom>
          <a:noFill/>
          <a:ln w="9525">
            <a:noFill/>
            <a:miter lim="800000"/>
            <a:headEnd/>
            <a:tailEnd/>
          </a:ln>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1809721" y="214291"/>
            <a:ext cx="6448425" cy="3895725"/>
          </a:xfrm>
          <a:prstGeom prst="rect">
            <a:avLst/>
          </a:prstGeom>
          <a:noFill/>
          <a:ln w="9525">
            <a:noFill/>
            <a:miter lim="800000"/>
            <a:headEnd/>
            <a:tailEnd/>
          </a:ln>
          <a:effectLst/>
        </p:spPr>
      </p:pic>
      <p:sp>
        <p:nvSpPr>
          <p:cNvPr id="5" name="4 - TextBox"/>
          <p:cNvSpPr txBox="1"/>
          <p:nvPr/>
        </p:nvSpPr>
        <p:spPr>
          <a:xfrm>
            <a:off x="2024035" y="3786191"/>
            <a:ext cx="2986267" cy="3139321"/>
          </a:xfrm>
          <a:prstGeom prst="rect">
            <a:avLst/>
          </a:prstGeom>
          <a:noFill/>
        </p:spPr>
        <p:txBody>
          <a:bodyPr wrap="none" rtlCol="0">
            <a:spAutoFit/>
          </a:bodyPr>
          <a:lstStyle/>
          <a:p>
            <a:pPr marL="342900" indent="-342900">
              <a:buFontTx/>
              <a:buAutoNum type="arabicPeriod"/>
            </a:pPr>
            <a:r>
              <a:rPr lang="el-GR" dirty="0">
                <a:solidFill>
                  <a:prstClr val="black"/>
                </a:solidFill>
                <a:latin typeface="Calibri"/>
              </a:rPr>
              <a:t>Μετωπιαίο πόλος</a:t>
            </a:r>
          </a:p>
          <a:p>
            <a:pPr marL="342900" indent="-342900">
              <a:buFontTx/>
              <a:buAutoNum type="arabicPeriod"/>
            </a:pPr>
            <a:r>
              <a:rPr lang="el-GR" dirty="0">
                <a:solidFill>
                  <a:prstClr val="black"/>
                </a:solidFill>
                <a:latin typeface="Calibri"/>
              </a:rPr>
              <a:t>Κεντρική αύλακα</a:t>
            </a:r>
          </a:p>
          <a:p>
            <a:pPr marL="342900" indent="-342900">
              <a:buFontTx/>
              <a:buAutoNum type="arabicPeriod"/>
            </a:pPr>
            <a:r>
              <a:rPr lang="el-GR" dirty="0">
                <a:solidFill>
                  <a:prstClr val="black"/>
                </a:solidFill>
                <a:latin typeface="Calibri"/>
              </a:rPr>
              <a:t>Πρόσθια κεντρική αύλακα</a:t>
            </a:r>
          </a:p>
          <a:p>
            <a:pPr marL="342900" indent="-342900">
              <a:buFontTx/>
              <a:buAutoNum type="arabicPeriod"/>
            </a:pPr>
            <a:r>
              <a:rPr lang="el-GR" dirty="0">
                <a:solidFill>
                  <a:prstClr val="black"/>
                </a:solidFill>
                <a:latin typeface="Calibri"/>
              </a:rPr>
              <a:t>Πρόσθια κεντρική έλικα</a:t>
            </a:r>
          </a:p>
          <a:p>
            <a:pPr marL="342900" indent="-342900">
              <a:buFontTx/>
              <a:buAutoNum type="arabicPeriod"/>
            </a:pPr>
            <a:r>
              <a:rPr lang="el-GR" dirty="0">
                <a:solidFill>
                  <a:prstClr val="black"/>
                </a:solidFill>
                <a:latin typeface="Calibri"/>
              </a:rPr>
              <a:t>Οπίσθια κεντρική έλικα</a:t>
            </a:r>
          </a:p>
          <a:p>
            <a:pPr marL="342900" indent="-342900">
              <a:buFontTx/>
              <a:buAutoNum type="arabicPeriod"/>
            </a:pPr>
            <a:r>
              <a:rPr lang="el-GR" dirty="0">
                <a:solidFill>
                  <a:prstClr val="black"/>
                </a:solidFill>
                <a:latin typeface="Calibri"/>
              </a:rPr>
              <a:t>…</a:t>
            </a:r>
          </a:p>
          <a:p>
            <a:pPr marL="342900" indent="-342900">
              <a:buFontTx/>
              <a:buAutoNum type="arabicPeriod"/>
            </a:pPr>
            <a:r>
              <a:rPr lang="el-GR" dirty="0">
                <a:solidFill>
                  <a:prstClr val="black"/>
                </a:solidFill>
                <a:latin typeface="Calibri"/>
              </a:rPr>
              <a:t>…</a:t>
            </a:r>
          </a:p>
          <a:p>
            <a:pPr marL="342900" indent="-342900">
              <a:buFontTx/>
              <a:buAutoNum type="arabicPeriod"/>
            </a:pPr>
            <a:r>
              <a:rPr lang="el-GR" dirty="0">
                <a:solidFill>
                  <a:prstClr val="black"/>
                </a:solidFill>
                <a:latin typeface="Calibri"/>
              </a:rPr>
              <a:t>Άνω μετωπιαία έλικα</a:t>
            </a:r>
          </a:p>
          <a:p>
            <a:pPr marL="342900" indent="-342900">
              <a:buFontTx/>
              <a:buAutoNum type="arabicPeriod"/>
            </a:pPr>
            <a:r>
              <a:rPr lang="el-GR" dirty="0">
                <a:solidFill>
                  <a:prstClr val="black"/>
                </a:solidFill>
                <a:latin typeface="Calibri"/>
              </a:rPr>
              <a:t>Μέση μετωπιαία έλικα</a:t>
            </a:r>
          </a:p>
          <a:p>
            <a:pPr marL="342900" indent="-342900">
              <a:buFontTx/>
              <a:buAutoNum type="arabicPeriod"/>
            </a:pPr>
            <a:r>
              <a:rPr lang="el-GR" b="1" dirty="0">
                <a:solidFill>
                  <a:srgbClr val="1F497D">
                    <a:lumMod val="60000"/>
                    <a:lumOff val="40000"/>
                  </a:srgbClr>
                </a:solidFill>
                <a:latin typeface="Calibri"/>
              </a:rPr>
              <a:t>Κάτω μετωπιαία έλικα</a:t>
            </a:r>
          </a:p>
          <a:p>
            <a:pPr marL="342900" indent="-342900">
              <a:buFontTx/>
              <a:buAutoNum type="arabicPeriod"/>
            </a:pPr>
            <a:endParaRPr lang="el-GR" dirty="0">
              <a:solidFill>
                <a:prstClr val="black"/>
              </a:solidFill>
              <a:latin typeface="Calibri"/>
            </a:endParaRPr>
          </a:p>
        </p:txBody>
      </p:sp>
      <p:sp>
        <p:nvSpPr>
          <p:cNvPr id="6" name="5 - TextBox"/>
          <p:cNvSpPr txBox="1"/>
          <p:nvPr/>
        </p:nvSpPr>
        <p:spPr>
          <a:xfrm>
            <a:off x="6381753" y="4357694"/>
            <a:ext cx="2851037" cy="1754326"/>
          </a:xfrm>
          <a:prstGeom prst="rect">
            <a:avLst/>
          </a:prstGeom>
          <a:noFill/>
        </p:spPr>
        <p:txBody>
          <a:bodyPr wrap="none" rtlCol="0">
            <a:spAutoFit/>
          </a:bodyPr>
          <a:lstStyle/>
          <a:p>
            <a:r>
              <a:rPr lang="el-GR" dirty="0">
                <a:solidFill>
                  <a:prstClr val="black"/>
                </a:solidFill>
                <a:latin typeface="Calibri"/>
              </a:rPr>
              <a:t>11. Άνω μετωπιαία αύλακα</a:t>
            </a:r>
          </a:p>
          <a:p>
            <a:r>
              <a:rPr lang="el-GR" dirty="0">
                <a:solidFill>
                  <a:prstClr val="black"/>
                </a:solidFill>
                <a:latin typeface="Calibri"/>
              </a:rPr>
              <a:t>12. Κάτω μετωπιαία αύλακα</a:t>
            </a:r>
          </a:p>
          <a:p>
            <a:r>
              <a:rPr lang="el-GR" dirty="0">
                <a:solidFill>
                  <a:prstClr val="black"/>
                </a:solidFill>
                <a:latin typeface="Calibri"/>
              </a:rPr>
              <a:t>13. Πλάγια αύλακα </a:t>
            </a:r>
            <a:r>
              <a:rPr lang="en-US" dirty="0" err="1">
                <a:solidFill>
                  <a:prstClr val="black"/>
                </a:solidFill>
                <a:latin typeface="Calibri"/>
              </a:rPr>
              <a:t>sylvius</a:t>
            </a:r>
            <a:endParaRPr lang="en-US" dirty="0">
              <a:solidFill>
                <a:prstClr val="black"/>
              </a:solidFill>
              <a:latin typeface="Calibri"/>
            </a:endParaRPr>
          </a:p>
          <a:p>
            <a:r>
              <a:rPr lang="en-US" dirty="0">
                <a:solidFill>
                  <a:srgbClr val="1F497D">
                    <a:lumMod val="60000"/>
                    <a:lumOff val="40000"/>
                  </a:srgbClr>
                </a:solidFill>
                <a:latin typeface="Calibri"/>
              </a:rPr>
              <a:t>14.</a:t>
            </a:r>
            <a:r>
              <a:rPr lang="el-GR" dirty="0">
                <a:solidFill>
                  <a:srgbClr val="1F497D">
                    <a:lumMod val="60000"/>
                    <a:lumOff val="40000"/>
                  </a:srgbClr>
                </a:solidFill>
                <a:latin typeface="Calibri"/>
              </a:rPr>
              <a:t> </a:t>
            </a:r>
            <a:r>
              <a:rPr lang="el-GR" dirty="0" err="1">
                <a:solidFill>
                  <a:srgbClr val="1F497D">
                    <a:lumMod val="60000"/>
                    <a:lumOff val="40000"/>
                  </a:srgbClr>
                </a:solidFill>
                <a:latin typeface="Calibri"/>
              </a:rPr>
              <a:t>Καλυπτρική</a:t>
            </a:r>
            <a:r>
              <a:rPr lang="el-GR" dirty="0">
                <a:solidFill>
                  <a:srgbClr val="1F497D">
                    <a:lumMod val="60000"/>
                    <a:lumOff val="40000"/>
                  </a:srgbClr>
                </a:solidFill>
                <a:latin typeface="Calibri"/>
              </a:rPr>
              <a:t> μοίρα</a:t>
            </a:r>
          </a:p>
          <a:p>
            <a:r>
              <a:rPr lang="el-GR" dirty="0">
                <a:solidFill>
                  <a:srgbClr val="1F497D">
                    <a:lumMod val="60000"/>
                    <a:lumOff val="40000"/>
                  </a:srgbClr>
                </a:solidFill>
                <a:latin typeface="Calibri"/>
              </a:rPr>
              <a:t>15. Τριγωνική μοίρα</a:t>
            </a:r>
          </a:p>
          <a:p>
            <a:r>
              <a:rPr lang="el-GR" dirty="0">
                <a:solidFill>
                  <a:srgbClr val="1F497D">
                    <a:lumMod val="60000"/>
                    <a:lumOff val="40000"/>
                  </a:srgbClr>
                </a:solidFill>
                <a:latin typeface="Calibri"/>
              </a:rPr>
              <a:t>16. Κογχική μοίρα</a:t>
            </a:r>
          </a:p>
        </p:txBody>
      </p:sp>
      <p:sp>
        <p:nvSpPr>
          <p:cNvPr id="7" name="6 - TextBox"/>
          <p:cNvSpPr txBox="1"/>
          <p:nvPr/>
        </p:nvSpPr>
        <p:spPr>
          <a:xfrm>
            <a:off x="7453322" y="428604"/>
            <a:ext cx="2127442" cy="369332"/>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l-GR" dirty="0">
                <a:solidFill>
                  <a:prstClr val="white"/>
                </a:solidFill>
                <a:latin typeface="Calibri"/>
              </a:rPr>
              <a:t>ΜΕΤΩΠΙΑΙΟΣ ΛΟΒΟΣ</a:t>
            </a:r>
          </a:p>
        </p:txBody>
      </p:sp>
      <p:sp>
        <p:nvSpPr>
          <p:cNvPr id="8" name="7 - TextBox"/>
          <p:cNvSpPr txBox="1"/>
          <p:nvPr/>
        </p:nvSpPr>
        <p:spPr>
          <a:xfrm>
            <a:off x="8953521" y="1785927"/>
            <a:ext cx="1547155" cy="1200329"/>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l-GR" b="1" dirty="0">
                <a:solidFill>
                  <a:prstClr val="black"/>
                </a:solidFill>
                <a:latin typeface="Calibri"/>
              </a:rPr>
              <a:t>Σχισμή </a:t>
            </a:r>
            <a:r>
              <a:rPr lang="en-US" b="1" dirty="0" err="1">
                <a:solidFill>
                  <a:prstClr val="black"/>
                </a:solidFill>
                <a:latin typeface="Calibri"/>
              </a:rPr>
              <a:t>Sylvius</a:t>
            </a:r>
            <a:endParaRPr lang="en-US" b="1" dirty="0">
              <a:solidFill>
                <a:prstClr val="black"/>
              </a:solidFill>
              <a:latin typeface="Calibri"/>
            </a:endParaRPr>
          </a:p>
          <a:p>
            <a:r>
              <a:rPr lang="el-GR" dirty="0">
                <a:solidFill>
                  <a:prstClr val="black"/>
                </a:solidFill>
                <a:latin typeface="Calibri"/>
              </a:rPr>
              <a:t>Οπ. Κλάδο</a:t>
            </a:r>
          </a:p>
          <a:p>
            <a:r>
              <a:rPr lang="el-GR" dirty="0" err="1">
                <a:solidFill>
                  <a:prstClr val="black"/>
                </a:solidFill>
                <a:latin typeface="Calibri"/>
              </a:rPr>
              <a:t>Πρ</a:t>
            </a:r>
            <a:r>
              <a:rPr lang="el-GR" dirty="0">
                <a:solidFill>
                  <a:prstClr val="black"/>
                </a:solidFill>
                <a:latin typeface="Calibri"/>
              </a:rPr>
              <a:t>. οριζόντιο</a:t>
            </a:r>
          </a:p>
          <a:p>
            <a:r>
              <a:rPr lang="el-GR" dirty="0" err="1">
                <a:solidFill>
                  <a:prstClr val="black"/>
                </a:solidFill>
                <a:latin typeface="Calibri"/>
              </a:rPr>
              <a:t>Πρ</a:t>
            </a:r>
            <a:r>
              <a:rPr lang="el-GR" dirty="0">
                <a:solidFill>
                  <a:prstClr val="black"/>
                </a:solidFill>
                <a:latin typeface="Calibri"/>
              </a:rPr>
              <a:t>. ανιόντα</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1738282" y="714356"/>
            <a:ext cx="8782050" cy="4819650"/>
          </a:xfrm>
          <a:prstGeom prst="rect">
            <a:avLst/>
          </a:prstGeom>
          <a:noFill/>
          <a:ln w="9525">
            <a:noFill/>
            <a:miter lim="800000"/>
            <a:headEnd/>
            <a:tailEnd/>
          </a:ln>
          <a:effectLst/>
        </p:spPr>
      </p:pic>
      <p:sp>
        <p:nvSpPr>
          <p:cNvPr id="3" name="2 - TextBox"/>
          <p:cNvSpPr txBox="1"/>
          <p:nvPr/>
        </p:nvSpPr>
        <p:spPr>
          <a:xfrm>
            <a:off x="7453322" y="428604"/>
            <a:ext cx="2127442" cy="369332"/>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l-GR" dirty="0">
                <a:solidFill>
                  <a:prstClr val="white"/>
                </a:solidFill>
                <a:latin typeface="Calibri"/>
              </a:rPr>
              <a:t>ΜΕΤΩΠΙΑΙΟΣ ΛΟΒΟΣ</a:t>
            </a:r>
          </a:p>
        </p:txBody>
      </p:sp>
      <p:sp>
        <p:nvSpPr>
          <p:cNvPr id="4" name="3 - TextBox"/>
          <p:cNvSpPr txBox="1"/>
          <p:nvPr/>
        </p:nvSpPr>
        <p:spPr>
          <a:xfrm>
            <a:off x="2524101" y="5786454"/>
            <a:ext cx="2165721" cy="369332"/>
          </a:xfrm>
          <a:prstGeom prst="rect">
            <a:avLst/>
          </a:prstGeom>
          <a:noFill/>
        </p:spPr>
        <p:txBody>
          <a:bodyPr wrap="none" rtlCol="0">
            <a:spAutoFit/>
          </a:bodyPr>
          <a:lstStyle/>
          <a:p>
            <a:r>
              <a:rPr lang="el-GR" dirty="0">
                <a:solidFill>
                  <a:prstClr val="black"/>
                </a:solidFill>
                <a:latin typeface="Calibri"/>
              </a:rPr>
              <a:t>7. Παράκεντρο λόβιο</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1166778" y="0"/>
            <a:ext cx="5794124" cy="3500438"/>
          </a:xfrm>
          <a:prstGeom prst="rect">
            <a:avLst/>
          </a:prstGeom>
          <a:noFill/>
          <a:ln w="9525">
            <a:noFill/>
            <a:miter lim="800000"/>
            <a:headEnd/>
            <a:tailEnd/>
          </a:ln>
          <a:effectLst/>
        </p:spPr>
      </p:pic>
      <p:sp>
        <p:nvSpPr>
          <p:cNvPr id="5" name="4 - TextBox"/>
          <p:cNvSpPr txBox="1"/>
          <p:nvPr/>
        </p:nvSpPr>
        <p:spPr>
          <a:xfrm>
            <a:off x="8239140" y="428604"/>
            <a:ext cx="2203232" cy="369332"/>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l-GR" dirty="0">
                <a:solidFill>
                  <a:prstClr val="white"/>
                </a:solidFill>
                <a:latin typeface="Calibri"/>
              </a:rPr>
              <a:t>ΒΡΕΓΜΑΤΙΚΟΣ ΛΟΒΟΣ</a:t>
            </a:r>
          </a:p>
        </p:txBody>
      </p:sp>
      <p:sp>
        <p:nvSpPr>
          <p:cNvPr id="6" name="5 - TextBox"/>
          <p:cNvSpPr txBox="1"/>
          <p:nvPr/>
        </p:nvSpPr>
        <p:spPr>
          <a:xfrm>
            <a:off x="1524000" y="4286256"/>
            <a:ext cx="5673926" cy="2862322"/>
          </a:xfrm>
          <a:prstGeom prst="rect">
            <a:avLst/>
          </a:prstGeom>
          <a:noFill/>
        </p:spPr>
        <p:txBody>
          <a:bodyPr wrap="none" rtlCol="0">
            <a:spAutoFit/>
          </a:bodyPr>
          <a:lstStyle/>
          <a:p>
            <a:r>
              <a:rPr lang="el-GR" dirty="0">
                <a:solidFill>
                  <a:prstClr val="black"/>
                </a:solidFill>
                <a:latin typeface="Calibri"/>
              </a:rPr>
              <a:t>2. Κεντρική αύλακα</a:t>
            </a:r>
          </a:p>
          <a:p>
            <a:r>
              <a:rPr lang="el-GR" dirty="0">
                <a:solidFill>
                  <a:prstClr val="black"/>
                </a:solidFill>
                <a:latin typeface="Calibri"/>
              </a:rPr>
              <a:t>5. Οπίσθια κεντρική έλικα</a:t>
            </a:r>
          </a:p>
          <a:p>
            <a:r>
              <a:rPr lang="el-GR" dirty="0">
                <a:solidFill>
                  <a:prstClr val="black"/>
                </a:solidFill>
                <a:latin typeface="Calibri"/>
              </a:rPr>
              <a:t>17. Οπίσθια κεντρική αύλακα</a:t>
            </a:r>
          </a:p>
          <a:p>
            <a:r>
              <a:rPr lang="el-GR" dirty="0">
                <a:solidFill>
                  <a:prstClr val="black"/>
                </a:solidFill>
                <a:latin typeface="Calibri"/>
              </a:rPr>
              <a:t>18. Άνω βρεγματικό λοβίο</a:t>
            </a:r>
            <a:r>
              <a:rPr lang="en-US" dirty="0">
                <a:solidFill>
                  <a:prstClr val="black"/>
                </a:solidFill>
                <a:latin typeface="Calibri"/>
              </a:rPr>
              <a:t> (</a:t>
            </a:r>
            <a:r>
              <a:rPr lang="el-GR" dirty="0">
                <a:solidFill>
                  <a:prstClr val="black"/>
                </a:solidFill>
                <a:latin typeface="Calibri"/>
              </a:rPr>
              <a:t>στερεογνωσία)</a:t>
            </a:r>
          </a:p>
          <a:p>
            <a:r>
              <a:rPr lang="el-GR" dirty="0">
                <a:solidFill>
                  <a:prstClr val="black"/>
                </a:solidFill>
                <a:latin typeface="Calibri"/>
              </a:rPr>
              <a:t>19. </a:t>
            </a:r>
            <a:r>
              <a:rPr lang="el-GR" b="1" dirty="0">
                <a:solidFill>
                  <a:srgbClr val="1F497D">
                    <a:lumMod val="60000"/>
                    <a:lumOff val="40000"/>
                  </a:srgbClr>
                </a:solidFill>
                <a:latin typeface="Calibri"/>
              </a:rPr>
              <a:t>Κάτω βρεγματικό λοβίο</a:t>
            </a:r>
          </a:p>
          <a:p>
            <a:r>
              <a:rPr lang="el-GR" dirty="0">
                <a:solidFill>
                  <a:prstClr val="black"/>
                </a:solidFill>
                <a:latin typeface="Calibri"/>
              </a:rPr>
              <a:t>20. </a:t>
            </a:r>
            <a:r>
              <a:rPr lang="el-GR" dirty="0" err="1">
                <a:solidFill>
                  <a:prstClr val="black"/>
                </a:solidFill>
                <a:latin typeface="Calibri"/>
              </a:rPr>
              <a:t>Διαβρεγμάτια</a:t>
            </a:r>
            <a:r>
              <a:rPr lang="el-GR" dirty="0">
                <a:solidFill>
                  <a:prstClr val="black"/>
                </a:solidFill>
                <a:latin typeface="Calibri"/>
              </a:rPr>
              <a:t> αύλακα</a:t>
            </a:r>
          </a:p>
          <a:p>
            <a:r>
              <a:rPr lang="el-GR" dirty="0">
                <a:solidFill>
                  <a:srgbClr val="1F497D">
                    <a:lumMod val="60000"/>
                    <a:lumOff val="40000"/>
                  </a:srgbClr>
                </a:solidFill>
                <a:latin typeface="Calibri"/>
              </a:rPr>
              <a:t>21. </a:t>
            </a:r>
            <a:r>
              <a:rPr lang="el-GR" dirty="0" err="1">
                <a:solidFill>
                  <a:srgbClr val="1F497D">
                    <a:lumMod val="60000"/>
                    <a:lumOff val="40000"/>
                  </a:srgbClr>
                </a:solidFill>
                <a:latin typeface="Calibri"/>
              </a:rPr>
              <a:t>Υπερχείλια</a:t>
            </a:r>
            <a:r>
              <a:rPr lang="el-GR" dirty="0">
                <a:solidFill>
                  <a:srgbClr val="1F497D">
                    <a:lumMod val="60000"/>
                    <a:lumOff val="40000"/>
                  </a:srgbClr>
                </a:solidFill>
                <a:latin typeface="Calibri"/>
              </a:rPr>
              <a:t> έλικα (π.40 κατανόηση προφορικού λόγου)</a:t>
            </a:r>
          </a:p>
          <a:p>
            <a:r>
              <a:rPr lang="el-GR" dirty="0">
                <a:solidFill>
                  <a:srgbClr val="1F497D">
                    <a:lumMod val="60000"/>
                    <a:lumOff val="40000"/>
                  </a:srgbClr>
                </a:solidFill>
                <a:latin typeface="Calibri"/>
              </a:rPr>
              <a:t>22. Γωνιώδης έλικα (π.39 κατανόηση γραπτού λόγου)</a:t>
            </a:r>
          </a:p>
          <a:p>
            <a:r>
              <a:rPr lang="el-GR" dirty="0">
                <a:solidFill>
                  <a:prstClr val="black"/>
                </a:solidFill>
                <a:latin typeface="Calibri"/>
              </a:rPr>
              <a:t>23. Τετράπλευρο ή </a:t>
            </a:r>
            <a:r>
              <a:rPr lang="el-GR" dirty="0" err="1">
                <a:solidFill>
                  <a:prstClr val="black"/>
                </a:solidFill>
                <a:latin typeface="Calibri"/>
              </a:rPr>
              <a:t>παρασφηνοειδές</a:t>
            </a:r>
            <a:r>
              <a:rPr lang="el-GR" dirty="0">
                <a:solidFill>
                  <a:prstClr val="black"/>
                </a:solidFill>
                <a:latin typeface="Calibri"/>
              </a:rPr>
              <a:t> λόβιο</a:t>
            </a:r>
          </a:p>
          <a:p>
            <a:endParaRPr lang="el-GR" dirty="0">
              <a:solidFill>
                <a:prstClr val="black"/>
              </a:solidFill>
              <a:latin typeface="Calibri"/>
            </a:endParaRPr>
          </a:p>
        </p:txBody>
      </p:sp>
      <p:pic>
        <p:nvPicPr>
          <p:cNvPr id="6147" name="Picture 3"/>
          <p:cNvPicPr>
            <a:picLocks noChangeAspect="1" noChangeArrowheads="1"/>
          </p:cNvPicPr>
          <p:nvPr/>
        </p:nvPicPr>
        <p:blipFill>
          <a:blip r:embed="rId3"/>
          <a:srcRect/>
          <a:stretch>
            <a:fillRect/>
          </a:stretch>
        </p:blipFill>
        <p:spPr bwMode="auto">
          <a:xfrm>
            <a:off x="5738811" y="3429000"/>
            <a:ext cx="4425767" cy="2428892"/>
          </a:xfrm>
          <a:prstGeom prst="rect">
            <a:avLst/>
          </a:prstGeom>
          <a:noFill/>
          <a:ln w="9525">
            <a:noFill/>
            <a:miter lim="800000"/>
            <a:headEnd/>
            <a:tailEnd/>
          </a:ln>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1952596" y="1"/>
            <a:ext cx="4643470" cy="2805287"/>
          </a:xfrm>
          <a:prstGeom prst="rect">
            <a:avLst/>
          </a:prstGeom>
          <a:noFill/>
          <a:ln w="9525">
            <a:noFill/>
            <a:miter lim="800000"/>
            <a:headEnd/>
            <a:tailEnd/>
          </a:ln>
          <a:effectLst/>
        </p:spPr>
      </p:pic>
      <p:sp>
        <p:nvSpPr>
          <p:cNvPr id="4" name="3 - TextBox"/>
          <p:cNvSpPr txBox="1"/>
          <p:nvPr/>
        </p:nvSpPr>
        <p:spPr>
          <a:xfrm>
            <a:off x="7953388" y="571480"/>
            <a:ext cx="1774460" cy="369332"/>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l-GR" dirty="0">
                <a:solidFill>
                  <a:prstClr val="white"/>
                </a:solidFill>
                <a:latin typeface="Calibri"/>
              </a:rPr>
              <a:t>ΙΝΙΑΚΟΣ ΦΛΟΙΟΣ</a:t>
            </a:r>
          </a:p>
        </p:txBody>
      </p:sp>
      <p:sp>
        <p:nvSpPr>
          <p:cNvPr id="5" name="4 - TextBox"/>
          <p:cNvSpPr txBox="1"/>
          <p:nvPr/>
        </p:nvSpPr>
        <p:spPr>
          <a:xfrm>
            <a:off x="1952597" y="4857760"/>
            <a:ext cx="2816477" cy="1477328"/>
          </a:xfrm>
          <a:prstGeom prst="rect">
            <a:avLst/>
          </a:prstGeom>
          <a:noFill/>
        </p:spPr>
        <p:txBody>
          <a:bodyPr wrap="none" rtlCol="0">
            <a:spAutoFit/>
          </a:bodyPr>
          <a:lstStyle/>
          <a:p>
            <a:r>
              <a:rPr lang="el-GR" dirty="0">
                <a:solidFill>
                  <a:prstClr val="black"/>
                </a:solidFill>
                <a:latin typeface="Calibri"/>
              </a:rPr>
              <a:t>37. Ινιακός πόλος</a:t>
            </a:r>
          </a:p>
          <a:p>
            <a:r>
              <a:rPr lang="el-GR" dirty="0">
                <a:solidFill>
                  <a:prstClr val="black"/>
                </a:solidFill>
                <a:latin typeface="Calibri"/>
              </a:rPr>
              <a:t>38. Εγκάρσια ινιακή αύλακα</a:t>
            </a:r>
          </a:p>
          <a:p>
            <a:r>
              <a:rPr lang="el-GR" dirty="0">
                <a:solidFill>
                  <a:prstClr val="black"/>
                </a:solidFill>
                <a:latin typeface="Calibri"/>
              </a:rPr>
              <a:t>39. </a:t>
            </a:r>
            <a:r>
              <a:rPr lang="el-GR" dirty="0" err="1">
                <a:solidFill>
                  <a:prstClr val="black"/>
                </a:solidFill>
                <a:latin typeface="Calibri"/>
              </a:rPr>
              <a:t>Πληκτραία</a:t>
            </a:r>
            <a:r>
              <a:rPr lang="el-GR" dirty="0">
                <a:solidFill>
                  <a:prstClr val="black"/>
                </a:solidFill>
                <a:latin typeface="Calibri"/>
              </a:rPr>
              <a:t> σχισμή</a:t>
            </a:r>
          </a:p>
          <a:p>
            <a:r>
              <a:rPr lang="el-GR" dirty="0">
                <a:solidFill>
                  <a:prstClr val="black"/>
                </a:solidFill>
                <a:latin typeface="Calibri"/>
              </a:rPr>
              <a:t>40. </a:t>
            </a:r>
            <a:r>
              <a:rPr lang="el-GR" dirty="0" err="1">
                <a:solidFill>
                  <a:prstClr val="black"/>
                </a:solidFill>
                <a:latin typeface="Calibri"/>
              </a:rPr>
              <a:t>Βρεγματοϊνιακή</a:t>
            </a:r>
            <a:r>
              <a:rPr lang="el-GR" dirty="0">
                <a:solidFill>
                  <a:prstClr val="black"/>
                </a:solidFill>
                <a:latin typeface="Calibri"/>
              </a:rPr>
              <a:t> σχισμή</a:t>
            </a:r>
          </a:p>
          <a:p>
            <a:r>
              <a:rPr lang="el-GR" dirty="0">
                <a:solidFill>
                  <a:prstClr val="black"/>
                </a:solidFill>
                <a:latin typeface="Calibri"/>
              </a:rPr>
              <a:t>41. Σφηνοειδές λόβιο</a:t>
            </a:r>
          </a:p>
        </p:txBody>
      </p:sp>
      <p:pic>
        <p:nvPicPr>
          <p:cNvPr id="1026" name="Picture 2"/>
          <p:cNvPicPr>
            <a:picLocks noChangeAspect="1" noChangeArrowheads="1"/>
          </p:cNvPicPr>
          <p:nvPr/>
        </p:nvPicPr>
        <p:blipFill>
          <a:blip r:embed="rId3"/>
          <a:srcRect/>
          <a:stretch>
            <a:fillRect/>
          </a:stretch>
        </p:blipFill>
        <p:spPr bwMode="auto">
          <a:xfrm>
            <a:off x="5238745" y="3143248"/>
            <a:ext cx="5133975" cy="3143250"/>
          </a:xfrm>
          <a:prstGeom prst="rect">
            <a:avLst/>
          </a:prstGeom>
          <a:noFill/>
          <a:ln w="9525">
            <a:noFill/>
            <a:miter lim="800000"/>
            <a:headEnd/>
            <a:tailEnd/>
          </a:ln>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1666845" y="142852"/>
            <a:ext cx="4493433" cy="2714644"/>
          </a:xfrm>
          <a:prstGeom prst="rect">
            <a:avLst/>
          </a:prstGeom>
          <a:noFill/>
          <a:ln w="9525">
            <a:noFill/>
            <a:miter lim="800000"/>
            <a:headEnd/>
            <a:tailEnd/>
          </a:ln>
          <a:effectLst/>
        </p:spPr>
      </p:pic>
      <p:sp>
        <p:nvSpPr>
          <p:cNvPr id="3" name="2 - TextBox"/>
          <p:cNvSpPr txBox="1"/>
          <p:nvPr/>
        </p:nvSpPr>
        <p:spPr>
          <a:xfrm>
            <a:off x="7667636" y="214290"/>
            <a:ext cx="2114490" cy="369332"/>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l-GR" dirty="0">
                <a:solidFill>
                  <a:prstClr val="white"/>
                </a:solidFill>
                <a:latin typeface="Calibri"/>
              </a:rPr>
              <a:t>ΚΡΟΤΑΦΙΚΟΣ ΛΟΒΟΣ</a:t>
            </a:r>
          </a:p>
        </p:txBody>
      </p:sp>
      <p:sp>
        <p:nvSpPr>
          <p:cNvPr id="4" name="3 - TextBox"/>
          <p:cNvSpPr txBox="1"/>
          <p:nvPr/>
        </p:nvSpPr>
        <p:spPr>
          <a:xfrm>
            <a:off x="2238349" y="4071943"/>
            <a:ext cx="2853923" cy="2031325"/>
          </a:xfrm>
          <a:prstGeom prst="rect">
            <a:avLst/>
          </a:prstGeom>
          <a:noFill/>
        </p:spPr>
        <p:txBody>
          <a:bodyPr wrap="none" rtlCol="0">
            <a:spAutoFit/>
          </a:bodyPr>
          <a:lstStyle/>
          <a:p>
            <a:r>
              <a:rPr lang="el-GR" dirty="0">
                <a:solidFill>
                  <a:prstClr val="black"/>
                </a:solidFill>
                <a:latin typeface="Calibri"/>
              </a:rPr>
              <a:t>13. Σχισμή </a:t>
            </a:r>
            <a:r>
              <a:rPr lang="en-US" dirty="0" err="1">
                <a:solidFill>
                  <a:prstClr val="black"/>
                </a:solidFill>
                <a:latin typeface="Calibri"/>
              </a:rPr>
              <a:t>Sylvius</a:t>
            </a:r>
            <a:endParaRPr lang="el-GR" dirty="0">
              <a:solidFill>
                <a:prstClr val="black"/>
              </a:solidFill>
              <a:latin typeface="Calibri"/>
            </a:endParaRPr>
          </a:p>
          <a:p>
            <a:r>
              <a:rPr lang="el-GR" dirty="0">
                <a:solidFill>
                  <a:prstClr val="black"/>
                </a:solidFill>
                <a:latin typeface="Calibri"/>
              </a:rPr>
              <a:t>24. Κροταφικός πόλος</a:t>
            </a:r>
            <a:endParaRPr lang="en-US" dirty="0">
              <a:solidFill>
                <a:prstClr val="black"/>
              </a:solidFill>
              <a:latin typeface="Calibri"/>
            </a:endParaRPr>
          </a:p>
          <a:p>
            <a:r>
              <a:rPr lang="en-US" dirty="0">
                <a:solidFill>
                  <a:prstClr val="black"/>
                </a:solidFill>
                <a:latin typeface="Calibri"/>
              </a:rPr>
              <a:t>25. </a:t>
            </a:r>
            <a:r>
              <a:rPr lang="el-GR" dirty="0">
                <a:solidFill>
                  <a:prstClr val="black"/>
                </a:solidFill>
                <a:latin typeface="Calibri"/>
              </a:rPr>
              <a:t>Άνω κροταφική έλικα</a:t>
            </a:r>
          </a:p>
          <a:p>
            <a:r>
              <a:rPr lang="el-GR" dirty="0">
                <a:solidFill>
                  <a:prstClr val="black"/>
                </a:solidFill>
                <a:latin typeface="Calibri"/>
              </a:rPr>
              <a:t>26. Μέση κροταφική έλικά</a:t>
            </a:r>
          </a:p>
          <a:p>
            <a:r>
              <a:rPr lang="el-GR" dirty="0">
                <a:solidFill>
                  <a:prstClr val="black"/>
                </a:solidFill>
                <a:latin typeface="Calibri"/>
              </a:rPr>
              <a:t>27. Κάτω κροταφική έλικα</a:t>
            </a:r>
          </a:p>
          <a:p>
            <a:r>
              <a:rPr lang="el-GR" dirty="0">
                <a:solidFill>
                  <a:prstClr val="black"/>
                </a:solidFill>
                <a:latin typeface="Calibri"/>
              </a:rPr>
              <a:t>28. Άνω κροταφική αύλακα</a:t>
            </a:r>
          </a:p>
          <a:p>
            <a:r>
              <a:rPr lang="el-GR" dirty="0">
                <a:solidFill>
                  <a:prstClr val="black"/>
                </a:solidFill>
                <a:latin typeface="Calibri"/>
              </a:rPr>
              <a:t>29. Κάτω κροταφική αύλακα</a:t>
            </a:r>
          </a:p>
        </p:txBody>
      </p:sp>
      <p:pic>
        <p:nvPicPr>
          <p:cNvPr id="8195" name="Picture 3"/>
          <p:cNvPicPr>
            <a:picLocks noChangeAspect="1" noChangeArrowheads="1"/>
          </p:cNvPicPr>
          <p:nvPr/>
        </p:nvPicPr>
        <p:blipFill>
          <a:blip r:embed="rId3"/>
          <a:srcRect/>
          <a:stretch>
            <a:fillRect/>
          </a:stretch>
        </p:blipFill>
        <p:spPr bwMode="auto">
          <a:xfrm>
            <a:off x="5095869" y="3286124"/>
            <a:ext cx="5440057" cy="2990854"/>
          </a:xfrm>
          <a:prstGeom prst="rect">
            <a:avLst/>
          </a:prstGeom>
          <a:noFill/>
          <a:ln w="9525">
            <a:noFill/>
            <a:miter lim="800000"/>
            <a:headEnd/>
            <a:tailEnd/>
          </a:ln>
          <a:effectLst/>
        </p:spPr>
      </p:pic>
      <p:sp>
        <p:nvSpPr>
          <p:cNvPr id="6" name="5 - TextBox"/>
          <p:cNvSpPr txBox="1"/>
          <p:nvPr/>
        </p:nvSpPr>
        <p:spPr>
          <a:xfrm>
            <a:off x="7167571" y="1214423"/>
            <a:ext cx="2836739" cy="2031325"/>
          </a:xfrm>
          <a:prstGeom prst="rect">
            <a:avLst/>
          </a:prstGeom>
          <a:noFill/>
        </p:spPr>
        <p:txBody>
          <a:bodyPr wrap="none" rtlCol="0">
            <a:spAutoFit/>
          </a:bodyPr>
          <a:lstStyle/>
          <a:p>
            <a:r>
              <a:rPr lang="el-GR" dirty="0">
                <a:solidFill>
                  <a:prstClr val="black"/>
                </a:solidFill>
                <a:latin typeface="Calibri"/>
              </a:rPr>
              <a:t>30. Παραϊπποκάμπεια έλικα</a:t>
            </a:r>
          </a:p>
          <a:p>
            <a:r>
              <a:rPr lang="el-GR" dirty="0">
                <a:solidFill>
                  <a:prstClr val="black"/>
                </a:solidFill>
                <a:latin typeface="Calibri"/>
              </a:rPr>
              <a:t>31. Άγκιστρο</a:t>
            </a:r>
          </a:p>
          <a:p>
            <a:r>
              <a:rPr lang="el-GR" dirty="0">
                <a:solidFill>
                  <a:prstClr val="black"/>
                </a:solidFill>
                <a:latin typeface="Calibri"/>
              </a:rPr>
              <a:t>32. Γλωσσοειδή έλικα</a:t>
            </a:r>
          </a:p>
          <a:p>
            <a:r>
              <a:rPr lang="el-GR" dirty="0">
                <a:solidFill>
                  <a:prstClr val="black"/>
                </a:solidFill>
                <a:latin typeface="Calibri"/>
              </a:rPr>
              <a:t>33. Παράπλευρη αύλακα</a:t>
            </a:r>
          </a:p>
          <a:p>
            <a:r>
              <a:rPr lang="el-GR" dirty="0">
                <a:solidFill>
                  <a:prstClr val="black"/>
                </a:solidFill>
                <a:latin typeface="Calibri"/>
              </a:rPr>
              <a:t>34. Έσω </a:t>
            </a:r>
            <a:r>
              <a:rPr lang="el-GR" dirty="0" err="1">
                <a:solidFill>
                  <a:prstClr val="black"/>
                </a:solidFill>
                <a:latin typeface="Calibri"/>
              </a:rPr>
              <a:t>ινοκροταφική</a:t>
            </a:r>
            <a:r>
              <a:rPr lang="el-GR" dirty="0">
                <a:solidFill>
                  <a:prstClr val="black"/>
                </a:solidFill>
                <a:latin typeface="Calibri"/>
              </a:rPr>
              <a:t> έλικα</a:t>
            </a:r>
          </a:p>
          <a:p>
            <a:r>
              <a:rPr lang="el-GR" dirty="0">
                <a:solidFill>
                  <a:prstClr val="black"/>
                </a:solidFill>
                <a:latin typeface="Calibri"/>
              </a:rPr>
              <a:t>35. Έξω </a:t>
            </a:r>
            <a:r>
              <a:rPr lang="el-GR" dirty="0" err="1">
                <a:solidFill>
                  <a:prstClr val="black"/>
                </a:solidFill>
                <a:latin typeface="Calibri"/>
              </a:rPr>
              <a:t>ινοκροταφική</a:t>
            </a:r>
            <a:r>
              <a:rPr lang="el-GR" dirty="0">
                <a:solidFill>
                  <a:prstClr val="black"/>
                </a:solidFill>
                <a:latin typeface="Calibri"/>
              </a:rPr>
              <a:t> έλικα</a:t>
            </a:r>
          </a:p>
          <a:p>
            <a:r>
              <a:rPr lang="el-GR" dirty="0">
                <a:solidFill>
                  <a:prstClr val="black"/>
                </a:solidFill>
                <a:latin typeface="Calibri"/>
              </a:rPr>
              <a:t>36. </a:t>
            </a:r>
            <a:r>
              <a:rPr lang="el-GR" dirty="0" err="1">
                <a:solidFill>
                  <a:prstClr val="black"/>
                </a:solidFill>
                <a:latin typeface="Calibri"/>
              </a:rPr>
              <a:t>Ινοκροταφική</a:t>
            </a:r>
            <a:r>
              <a:rPr lang="el-GR" dirty="0">
                <a:solidFill>
                  <a:prstClr val="black"/>
                </a:solidFill>
                <a:latin typeface="Calibri"/>
              </a:rPr>
              <a:t> αύλακα</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8453455" y="1285861"/>
            <a:ext cx="2044919" cy="1015663"/>
          </a:xfrm>
          <a:prstGeom prst="rect">
            <a:avLst/>
          </a:prstGeom>
          <a:noFill/>
        </p:spPr>
        <p:txBody>
          <a:bodyPr wrap="square" rtlCol="0">
            <a:spAutoFit/>
          </a:bodyPr>
          <a:lstStyle/>
          <a:p>
            <a:r>
              <a:rPr lang="el-GR" sz="1400" dirty="0">
                <a:solidFill>
                  <a:prstClr val="black"/>
                </a:solidFill>
                <a:latin typeface="Calibri"/>
              </a:rPr>
              <a:t>26. Μετωπιαία καλύπτρα</a:t>
            </a:r>
          </a:p>
          <a:p>
            <a:r>
              <a:rPr lang="el-GR" sz="1400" dirty="0">
                <a:solidFill>
                  <a:prstClr val="black"/>
                </a:solidFill>
                <a:latin typeface="Calibri"/>
              </a:rPr>
              <a:t>27. Κροταφική καλύπτρα</a:t>
            </a:r>
          </a:p>
          <a:p>
            <a:r>
              <a:rPr lang="el-GR" sz="1400" dirty="0">
                <a:solidFill>
                  <a:prstClr val="black"/>
                </a:solidFill>
                <a:latin typeface="Calibri"/>
              </a:rPr>
              <a:t>15. Νήσος</a:t>
            </a:r>
          </a:p>
          <a:p>
            <a:endParaRPr lang="el-GR" dirty="0">
              <a:solidFill>
                <a:prstClr val="black"/>
              </a:solidFill>
              <a:latin typeface="Calibri"/>
            </a:endParaRPr>
          </a:p>
        </p:txBody>
      </p:sp>
      <p:sp>
        <p:nvSpPr>
          <p:cNvPr id="5" name="4 - TextBox"/>
          <p:cNvSpPr txBox="1"/>
          <p:nvPr/>
        </p:nvSpPr>
        <p:spPr>
          <a:xfrm>
            <a:off x="4310050" y="142852"/>
            <a:ext cx="2886368" cy="738664"/>
          </a:xfrm>
          <a:prstGeom prst="rect">
            <a:avLst/>
          </a:prstGeom>
          <a:noFill/>
        </p:spPr>
        <p:txBody>
          <a:bodyPr wrap="none" rtlCol="0">
            <a:spAutoFit/>
          </a:bodyPr>
          <a:lstStyle/>
          <a:p>
            <a:r>
              <a:rPr lang="el-GR" sz="1400" dirty="0">
                <a:solidFill>
                  <a:prstClr val="black"/>
                </a:solidFill>
                <a:latin typeface="Calibri"/>
              </a:rPr>
              <a:t>20. Πλάγια κοιλία</a:t>
            </a:r>
          </a:p>
          <a:p>
            <a:r>
              <a:rPr lang="el-GR" sz="1400" dirty="0">
                <a:solidFill>
                  <a:prstClr val="black"/>
                </a:solidFill>
                <a:latin typeface="Calibri"/>
              </a:rPr>
              <a:t>21. Διαφανές διάφραγμα</a:t>
            </a:r>
          </a:p>
          <a:p>
            <a:r>
              <a:rPr lang="el-GR" sz="1400" dirty="0">
                <a:solidFill>
                  <a:prstClr val="black"/>
                </a:solidFill>
                <a:latin typeface="Calibri"/>
              </a:rPr>
              <a:t>22. Κοιλία διαφανούς διαφράγματος</a:t>
            </a:r>
          </a:p>
        </p:txBody>
      </p:sp>
      <p:sp>
        <p:nvSpPr>
          <p:cNvPr id="6" name="5 - TextBox"/>
          <p:cNvSpPr txBox="1"/>
          <p:nvPr/>
        </p:nvSpPr>
        <p:spPr>
          <a:xfrm>
            <a:off x="2309787" y="5786454"/>
            <a:ext cx="2568845" cy="923330"/>
          </a:xfrm>
          <a:prstGeom prst="rect">
            <a:avLst/>
          </a:prstGeom>
          <a:noFill/>
        </p:spPr>
        <p:txBody>
          <a:bodyPr wrap="none" rtlCol="0">
            <a:spAutoFit/>
          </a:bodyPr>
          <a:lstStyle/>
          <a:p>
            <a:r>
              <a:rPr lang="el-GR" b="1" dirty="0">
                <a:solidFill>
                  <a:srgbClr val="FF0000"/>
                </a:solidFill>
                <a:latin typeface="Calibri"/>
              </a:rPr>
              <a:t>28. Πρόσθιος σύνδεσμος</a:t>
            </a:r>
          </a:p>
          <a:p>
            <a:r>
              <a:rPr lang="el-GR" dirty="0">
                <a:solidFill>
                  <a:prstClr val="black"/>
                </a:solidFill>
                <a:latin typeface="Calibri"/>
              </a:rPr>
              <a:t>30. Οσφρητικός φλοιός</a:t>
            </a:r>
          </a:p>
          <a:p>
            <a:r>
              <a:rPr lang="el-GR" dirty="0">
                <a:solidFill>
                  <a:prstClr val="black"/>
                </a:solidFill>
                <a:latin typeface="Calibri"/>
              </a:rPr>
              <a:t>31. Οπτικό χίασμα</a:t>
            </a:r>
          </a:p>
        </p:txBody>
      </p:sp>
      <p:pic>
        <p:nvPicPr>
          <p:cNvPr id="3076" name="Picture 4"/>
          <p:cNvPicPr>
            <a:picLocks noChangeAspect="1" noChangeArrowheads="1"/>
          </p:cNvPicPr>
          <p:nvPr/>
        </p:nvPicPr>
        <p:blipFill>
          <a:blip r:embed="rId2"/>
          <a:srcRect/>
          <a:stretch>
            <a:fillRect/>
          </a:stretch>
        </p:blipFill>
        <p:spPr bwMode="auto">
          <a:xfrm>
            <a:off x="9201120" y="142852"/>
            <a:ext cx="1466881" cy="1119690"/>
          </a:xfrm>
          <a:prstGeom prst="rect">
            <a:avLst/>
          </a:prstGeom>
          <a:noFill/>
          <a:ln w="9525">
            <a:noFill/>
            <a:miter lim="800000"/>
            <a:headEnd/>
            <a:tailEnd/>
          </a:ln>
          <a:effectLst/>
        </p:spPr>
      </p:pic>
      <p:sp>
        <p:nvSpPr>
          <p:cNvPr id="8" name="7 - Ορθογώνιο"/>
          <p:cNvSpPr/>
          <p:nvPr/>
        </p:nvSpPr>
        <p:spPr>
          <a:xfrm>
            <a:off x="1666844" y="142853"/>
            <a:ext cx="2714628" cy="1323439"/>
          </a:xfrm>
          <a:prstGeom prst="rect">
            <a:avLst/>
          </a:prstGeom>
        </p:spPr>
        <p:txBody>
          <a:bodyPr wrap="square">
            <a:spAutoFit/>
          </a:bodyPr>
          <a:lstStyle/>
          <a:p>
            <a:pPr marL="342900" indent="-342900"/>
            <a:r>
              <a:rPr lang="el-GR" sz="1600" dirty="0">
                <a:solidFill>
                  <a:prstClr val="black"/>
                </a:solidFill>
                <a:latin typeface="Calibri"/>
              </a:rPr>
              <a:t>10. Άνω κροταφική έλικα</a:t>
            </a:r>
          </a:p>
          <a:p>
            <a:pPr marL="342900" indent="-342900"/>
            <a:r>
              <a:rPr lang="el-GR" sz="1600" dirty="0">
                <a:solidFill>
                  <a:prstClr val="black"/>
                </a:solidFill>
                <a:latin typeface="Calibri"/>
              </a:rPr>
              <a:t>11. Μέση κροταφική έλικα</a:t>
            </a:r>
          </a:p>
          <a:p>
            <a:pPr marL="342900" indent="-342900"/>
            <a:r>
              <a:rPr lang="el-GR" sz="1600" dirty="0">
                <a:solidFill>
                  <a:prstClr val="black"/>
                </a:solidFill>
                <a:latin typeface="Calibri"/>
              </a:rPr>
              <a:t>12. Κάτω κροταφική έλικα</a:t>
            </a:r>
          </a:p>
          <a:p>
            <a:pPr marL="342900" indent="-342900"/>
            <a:r>
              <a:rPr lang="el-GR" sz="1600" dirty="0">
                <a:solidFill>
                  <a:prstClr val="black"/>
                </a:solidFill>
                <a:latin typeface="Calibri"/>
              </a:rPr>
              <a:t>13. Άνω κροταφική αύλακα</a:t>
            </a:r>
          </a:p>
          <a:p>
            <a:pPr marL="342900" indent="-342900"/>
            <a:r>
              <a:rPr lang="el-GR" sz="1600" dirty="0">
                <a:solidFill>
                  <a:prstClr val="black"/>
                </a:solidFill>
                <a:latin typeface="Calibri"/>
              </a:rPr>
              <a:t>14. Κάτω κροταφική αύλακα</a:t>
            </a:r>
          </a:p>
        </p:txBody>
      </p:sp>
      <p:sp>
        <p:nvSpPr>
          <p:cNvPr id="9" name="8 - Ορθογώνιο"/>
          <p:cNvSpPr/>
          <p:nvPr/>
        </p:nvSpPr>
        <p:spPr>
          <a:xfrm>
            <a:off x="7167570" y="1"/>
            <a:ext cx="2286016" cy="1169551"/>
          </a:xfrm>
          <a:prstGeom prst="rect">
            <a:avLst/>
          </a:prstGeom>
        </p:spPr>
        <p:txBody>
          <a:bodyPr wrap="square">
            <a:spAutoFit/>
          </a:bodyPr>
          <a:lstStyle/>
          <a:p>
            <a:pPr marL="342900" indent="-342900"/>
            <a:r>
              <a:rPr lang="el-GR" sz="1400" dirty="0">
                <a:solidFill>
                  <a:prstClr val="black"/>
                </a:solidFill>
                <a:latin typeface="Calibri"/>
              </a:rPr>
              <a:t>5. Άνω μετωπιαία έλικα</a:t>
            </a:r>
          </a:p>
          <a:p>
            <a:pPr marL="342900" indent="-342900"/>
            <a:r>
              <a:rPr lang="el-GR" sz="1400" dirty="0">
                <a:solidFill>
                  <a:prstClr val="black"/>
                </a:solidFill>
                <a:latin typeface="Calibri"/>
              </a:rPr>
              <a:t>6 Μέση μετωπιαία έλικα</a:t>
            </a:r>
          </a:p>
          <a:p>
            <a:pPr marL="342900" indent="-342900"/>
            <a:r>
              <a:rPr lang="el-GR" sz="1400" dirty="0">
                <a:solidFill>
                  <a:prstClr val="black"/>
                </a:solidFill>
                <a:latin typeface="Calibri"/>
              </a:rPr>
              <a:t>7. Κάτω μετωπιαία έλικα</a:t>
            </a:r>
          </a:p>
          <a:p>
            <a:pPr marL="342900" indent="-342900"/>
            <a:r>
              <a:rPr lang="el-GR" sz="1400" dirty="0">
                <a:solidFill>
                  <a:prstClr val="black"/>
                </a:solidFill>
                <a:latin typeface="Calibri"/>
              </a:rPr>
              <a:t>8. Άνω μετωπιαία αύλακα</a:t>
            </a:r>
          </a:p>
          <a:p>
            <a:pPr marL="342900" indent="-342900"/>
            <a:r>
              <a:rPr lang="el-GR" sz="1400" dirty="0">
                <a:solidFill>
                  <a:prstClr val="black"/>
                </a:solidFill>
                <a:latin typeface="Calibri"/>
              </a:rPr>
              <a:t>9. Κάτω μετωπιαία αύλακα</a:t>
            </a:r>
          </a:p>
        </p:txBody>
      </p:sp>
      <p:sp>
        <p:nvSpPr>
          <p:cNvPr id="10" name="9 - TextBox"/>
          <p:cNvSpPr txBox="1"/>
          <p:nvPr/>
        </p:nvSpPr>
        <p:spPr>
          <a:xfrm>
            <a:off x="6953257" y="5500703"/>
            <a:ext cx="2769091" cy="1200329"/>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r>
              <a:rPr lang="el-GR" dirty="0">
                <a:solidFill>
                  <a:prstClr val="white"/>
                </a:solidFill>
                <a:latin typeface="Calibri"/>
              </a:rPr>
              <a:t>18. Κερκοφόρος πυρήνας</a:t>
            </a:r>
          </a:p>
          <a:p>
            <a:r>
              <a:rPr lang="el-GR" dirty="0">
                <a:solidFill>
                  <a:prstClr val="white"/>
                </a:solidFill>
                <a:latin typeface="Calibri"/>
              </a:rPr>
              <a:t>19. Κέλυφος</a:t>
            </a:r>
          </a:p>
          <a:p>
            <a:r>
              <a:rPr lang="el-GR" dirty="0">
                <a:solidFill>
                  <a:prstClr val="white"/>
                </a:solidFill>
                <a:latin typeface="Calibri"/>
              </a:rPr>
              <a:t>21. Πυρήνες διαφράγματος</a:t>
            </a:r>
          </a:p>
          <a:p>
            <a:r>
              <a:rPr lang="el-GR" dirty="0">
                <a:solidFill>
                  <a:prstClr val="white"/>
                </a:solidFill>
                <a:latin typeface="Calibri"/>
              </a:rPr>
              <a:t>29. Ωχρά </a:t>
            </a:r>
          </a:p>
        </p:txBody>
      </p:sp>
      <p:pic>
        <p:nvPicPr>
          <p:cNvPr id="3078" name="Picture 6"/>
          <p:cNvPicPr>
            <a:picLocks noChangeAspect="1" noChangeArrowheads="1"/>
          </p:cNvPicPr>
          <p:nvPr/>
        </p:nvPicPr>
        <p:blipFill>
          <a:blip r:embed="rId3"/>
          <a:srcRect/>
          <a:stretch>
            <a:fillRect/>
          </a:stretch>
        </p:blipFill>
        <p:spPr bwMode="auto">
          <a:xfrm>
            <a:off x="2595538" y="1428737"/>
            <a:ext cx="5743588" cy="4022663"/>
          </a:xfrm>
          <a:prstGeom prst="rect">
            <a:avLst/>
          </a:prstGeom>
          <a:noFill/>
          <a:ln w="9525">
            <a:noFill/>
            <a:miter lim="800000"/>
            <a:headEnd/>
            <a:tailEnd/>
          </a:ln>
          <a:effectLst/>
        </p:spPr>
      </p:pic>
      <p:sp>
        <p:nvSpPr>
          <p:cNvPr id="14" name="13 - TextBox"/>
          <p:cNvSpPr txBox="1"/>
          <p:nvPr/>
        </p:nvSpPr>
        <p:spPr>
          <a:xfrm>
            <a:off x="8382017" y="2214554"/>
            <a:ext cx="2023311" cy="1754326"/>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l-GR" dirty="0">
                <a:solidFill>
                  <a:prstClr val="black"/>
                </a:solidFill>
                <a:latin typeface="Calibri"/>
              </a:rPr>
              <a:t>2. Μεσολόβιο</a:t>
            </a:r>
          </a:p>
          <a:p>
            <a:r>
              <a:rPr lang="el-GR" dirty="0">
                <a:solidFill>
                  <a:prstClr val="black"/>
                </a:solidFill>
                <a:latin typeface="Calibri"/>
              </a:rPr>
              <a:t>17. Έσω κάψα</a:t>
            </a:r>
          </a:p>
          <a:p>
            <a:r>
              <a:rPr lang="el-GR" dirty="0">
                <a:solidFill>
                  <a:prstClr val="black"/>
                </a:solidFill>
                <a:latin typeface="Calibri"/>
              </a:rPr>
              <a:t>24. Έξω κάψα</a:t>
            </a:r>
          </a:p>
          <a:p>
            <a:r>
              <a:rPr lang="el-GR" dirty="0">
                <a:solidFill>
                  <a:prstClr val="black"/>
                </a:solidFill>
                <a:latin typeface="Calibri"/>
              </a:rPr>
              <a:t>25. Εξωτάτη κάψα</a:t>
            </a:r>
          </a:p>
          <a:p>
            <a:r>
              <a:rPr lang="el-GR" dirty="0">
                <a:solidFill>
                  <a:prstClr val="black"/>
                </a:solidFill>
                <a:latin typeface="Calibri"/>
              </a:rPr>
              <a:t>28. Πρόσθιος συνδ.</a:t>
            </a:r>
          </a:p>
          <a:p>
            <a:r>
              <a:rPr lang="el-GR" dirty="0">
                <a:solidFill>
                  <a:prstClr val="black"/>
                </a:solidFill>
                <a:latin typeface="Calibri"/>
              </a:rPr>
              <a:t>31. Οπτική ταινία</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1524001" y="285729"/>
            <a:ext cx="8352969" cy="4443435"/>
          </a:xfrm>
          <a:prstGeom prst="rect">
            <a:avLst/>
          </a:prstGeom>
          <a:noFill/>
          <a:ln w="9525">
            <a:noFill/>
            <a:miter lim="800000"/>
            <a:headEnd/>
            <a:tailEnd/>
          </a:ln>
          <a:effectLst/>
        </p:spPr>
      </p:pic>
      <p:sp>
        <p:nvSpPr>
          <p:cNvPr id="3" name="2 - TextBox"/>
          <p:cNvSpPr txBox="1"/>
          <p:nvPr/>
        </p:nvSpPr>
        <p:spPr>
          <a:xfrm>
            <a:off x="1666844" y="4643446"/>
            <a:ext cx="4857784" cy="230832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l-GR" b="1" dirty="0">
                <a:solidFill>
                  <a:prstClr val="black"/>
                </a:solidFill>
                <a:latin typeface="Calibri"/>
              </a:rPr>
              <a:t>12.Μιτοχόνδρια</a:t>
            </a:r>
            <a:r>
              <a:rPr lang="el-GR" dirty="0">
                <a:solidFill>
                  <a:prstClr val="black"/>
                </a:solidFill>
                <a:latin typeface="Calibri"/>
              </a:rPr>
              <a:t>: διπλή μεμβράνη, ακρολοφίες, ένζυμα. </a:t>
            </a:r>
          </a:p>
          <a:p>
            <a:r>
              <a:rPr lang="el-GR" dirty="0">
                <a:solidFill>
                  <a:prstClr val="black"/>
                </a:solidFill>
                <a:latin typeface="Calibri"/>
              </a:rPr>
              <a:t>Μεταβάλλουν το σχήμα τους: βραχέα και παχιά στο </a:t>
            </a:r>
            <a:r>
              <a:rPr lang="el-GR" dirty="0" err="1">
                <a:solidFill>
                  <a:prstClr val="black"/>
                </a:solidFill>
                <a:latin typeface="Calibri"/>
              </a:rPr>
              <a:t>περικάρυο</a:t>
            </a:r>
            <a:r>
              <a:rPr lang="el-GR" dirty="0">
                <a:solidFill>
                  <a:prstClr val="black"/>
                </a:solidFill>
                <a:latin typeface="Calibri"/>
              </a:rPr>
              <a:t>, </a:t>
            </a:r>
          </a:p>
          <a:p>
            <a:r>
              <a:rPr lang="el-GR" dirty="0">
                <a:solidFill>
                  <a:prstClr val="black"/>
                </a:solidFill>
                <a:latin typeface="Calibri"/>
              </a:rPr>
              <a:t>Μακρά και λεπτά στους δενδρίτες και νευράξονες</a:t>
            </a:r>
          </a:p>
          <a:p>
            <a:r>
              <a:rPr lang="el-GR" dirty="0">
                <a:solidFill>
                  <a:prstClr val="black"/>
                </a:solidFill>
                <a:latin typeface="Calibri"/>
              </a:rPr>
              <a:t>14 </a:t>
            </a:r>
            <a:r>
              <a:rPr lang="en-US" b="1" dirty="0">
                <a:solidFill>
                  <a:prstClr val="black"/>
                </a:solidFill>
                <a:latin typeface="Calibri"/>
              </a:rPr>
              <a:t>Golgi</a:t>
            </a:r>
            <a:r>
              <a:rPr lang="en-US" dirty="0">
                <a:solidFill>
                  <a:prstClr val="black"/>
                </a:solidFill>
                <a:latin typeface="Calibri"/>
              </a:rPr>
              <a:t>:</a:t>
            </a:r>
            <a:r>
              <a:rPr lang="el-GR" dirty="0">
                <a:solidFill>
                  <a:prstClr val="black"/>
                </a:solidFill>
                <a:latin typeface="Calibri"/>
              </a:rPr>
              <a:t> σύνθεση και συσκευασία εκκριτικών ουσιών και μεμβρανών.15. αναγεννητική16 εκκριτική πλευρά</a:t>
            </a:r>
          </a:p>
        </p:txBody>
      </p:sp>
      <p:sp>
        <p:nvSpPr>
          <p:cNvPr id="5" name="4 - TextBox"/>
          <p:cNvSpPr txBox="1"/>
          <p:nvPr/>
        </p:nvSpPr>
        <p:spPr>
          <a:xfrm>
            <a:off x="7096133" y="5214950"/>
            <a:ext cx="2584425"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l-GR" dirty="0">
                <a:solidFill>
                  <a:prstClr val="white"/>
                </a:solidFill>
                <a:latin typeface="Calibri"/>
              </a:rPr>
              <a:t>8. Λείο </a:t>
            </a:r>
            <a:r>
              <a:rPr lang="el-GR" dirty="0" err="1">
                <a:solidFill>
                  <a:prstClr val="white"/>
                </a:solidFill>
                <a:latin typeface="Calibri"/>
              </a:rPr>
              <a:t>ενδ</a:t>
            </a:r>
            <a:r>
              <a:rPr lang="el-GR" dirty="0">
                <a:solidFill>
                  <a:prstClr val="white"/>
                </a:solidFill>
                <a:latin typeface="Calibri"/>
              </a:rPr>
              <a:t>. Δίκτυο</a:t>
            </a:r>
          </a:p>
          <a:p>
            <a:r>
              <a:rPr lang="el-GR" dirty="0">
                <a:solidFill>
                  <a:prstClr val="white"/>
                </a:solidFill>
                <a:latin typeface="Calibri"/>
              </a:rPr>
              <a:t>11 </a:t>
            </a:r>
            <a:r>
              <a:rPr lang="el-GR" dirty="0" err="1">
                <a:solidFill>
                  <a:prstClr val="white"/>
                </a:solidFill>
                <a:latin typeface="Calibri"/>
              </a:rPr>
              <a:t>ν.ινίδια</a:t>
            </a:r>
            <a:r>
              <a:rPr lang="el-GR" dirty="0">
                <a:solidFill>
                  <a:prstClr val="white"/>
                </a:solidFill>
                <a:latin typeface="Calibri"/>
              </a:rPr>
              <a:t>, ν. σωληνίσκοι</a:t>
            </a:r>
          </a:p>
          <a:p>
            <a:r>
              <a:rPr lang="el-GR" dirty="0">
                <a:solidFill>
                  <a:prstClr val="white"/>
                </a:solidFill>
                <a:latin typeface="Calibri"/>
              </a:rPr>
              <a:t>17. </a:t>
            </a:r>
            <a:r>
              <a:rPr lang="el-GR" dirty="0" err="1">
                <a:solidFill>
                  <a:prstClr val="white"/>
                </a:solidFill>
                <a:latin typeface="Calibri"/>
              </a:rPr>
              <a:t>λυσοσώματα</a:t>
            </a:r>
            <a:endParaRPr lang="el-GR" dirty="0">
              <a:solidFill>
                <a:prstClr val="white"/>
              </a:solidFill>
              <a:latin typeface="Calibri"/>
            </a:endParaRPr>
          </a:p>
        </p:txBody>
      </p:sp>
      <p:sp>
        <p:nvSpPr>
          <p:cNvPr id="6" name="5 - TextBox"/>
          <p:cNvSpPr txBox="1"/>
          <p:nvPr/>
        </p:nvSpPr>
        <p:spPr>
          <a:xfrm>
            <a:off x="7096132" y="214290"/>
            <a:ext cx="2373022" cy="369332"/>
          </a:xfrm>
          <a:prstGeom prst="rect">
            <a:avLst/>
          </a:prstGeom>
          <a:noFill/>
        </p:spPr>
        <p:txBody>
          <a:bodyPr wrap="none" rtlCol="0">
            <a:spAutoFit/>
          </a:bodyPr>
          <a:lstStyle/>
          <a:p>
            <a:r>
              <a:rPr lang="el-GR" dirty="0">
                <a:solidFill>
                  <a:prstClr val="black"/>
                </a:solidFill>
                <a:latin typeface="Calibri"/>
              </a:rPr>
              <a:t>5,6,7: αδρό </a:t>
            </a:r>
            <a:r>
              <a:rPr lang="el-GR" dirty="0" err="1">
                <a:solidFill>
                  <a:prstClr val="black"/>
                </a:solidFill>
                <a:latin typeface="Calibri"/>
              </a:rPr>
              <a:t>ενδ</a:t>
            </a:r>
            <a:r>
              <a:rPr lang="el-GR" dirty="0">
                <a:solidFill>
                  <a:prstClr val="black"/>
                </a:solidFill>
                <a:latin typeface="Calibri"/>
              </a:rPr>
              <a:t>. δίκτυο</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srcRect/>
          <a:stretch>
            <a:fillRect/>
          </a:stretch>
        </p:blipFill>
        <p:spPr bwMode="auto">
          <a:xfrm>
            <a:off x="1238216" y="714357"/>
            <a:ext cx="6386528" cy="4388915"/>
          </a:xfrm>
          <a:prstGeom prst="rect">
            <a:avLst/>
          </a:prstGeom>
          <a:noFill/>
          <a:ln w="9525">
            <a:noFill/>
            <a:miter lim="800000"/>
            <a:headEnd/>
            <a:tailEnd/>
          </a:ln>
          <a:effectLst/>
        </p:spPr>
      </p:pic>
      <p:sp>
        <p:nvSpPr>
          <p:cNvPr id="4" name="3 - TextBox"/>
          <p:cNvSpPr txBox="1"/>
          <p:nvPr/>
        </p:nvSpPr>
        <p:spPr>
          <a:xfrm>
            <a:off x="7892368" y="1643050"/>
            <a:ext cx="2775632" cy="923330"/>
          </a:xfrm>
          <a:prstGeom prst="rect">
            <a:avLst/>
          </a:prstGeom>
          <a:noFill/>
        </p:spPr>
        <p:txBody>
          <a:bodyPr wrap="none" rtlCol="0">
            <a:spAutoFit/>
          </a:bodyPr>
          <a:lstStyle/>
          <a:p>
            <a:pPr marL="342900" indent="-342900">
              <a:buFontTx/>
              <a:buAutoNum type="arabicPeriod"/>
            </a:pPr>
            <a:r>
              <a:rPr lang="el-GR" dirty="0">
                <a:solidFill>
                  <a:prstClr val="black"/>
                </a:solidFill>
                <a:latin typeface="Calibri"/>
              </a:rPr>
              <a:t>Κεντρική αύλακα</a:t>
            </a:r>
          </a:p>
          <a:p>
            <a:pPr marL="342900" indent="-342900">
              <a:buFontTx/>
              <a:buAutoNum type="arabicPeriod"/>
            </a:pPr>
            <a:r>
              <a:rPr lang="el-GR" dirty="0">
                <a:solidFill>
                  <a:prstClr val="black"/>
                </a:solidFill>
                <a:latin typeface="Calibri"/>
              </a:rPr>
              <a:t>Πρόσθια κεντρική έλικα</a:t>
            </a:r>
          </a:p>
          <a:p>
            <a:pPr marL="342900" indent="-342900">
              <a:buFontTx/>
              <a:buAutoNum type="arabicPeriod"/>
            </a:pPr>
            <a:r>
              <a:rPr lang="el-GR" dirty="0">
                <a:solidFill>
                  <a:prstClr val="black"/>
                </a:solidFill>
                <a:latin typeface="Calibri"/>
              </a:rPr>
              <a:t>Οπίσθια κεντρική έλικα</a:t>
            </a:r>
          </a:p>
        </p:txBody>
      </p:sp>
      <p:sp>
        <p:nvSpPr>
          <p:cNvPr id="5" name="4 - TextBox"/>
          <p:cNvSpPr txBox="1"/>
          <p:nvPr/>
        </p:nvSpPr>
        <p:spPr>
          <a:xfrm>
            <a:off x="8096264" y="2857497"/>
            <a:ext cx="2119042" cy="646331"/>
          </a:xfrm>
          <a:prstGeom prst="rect">
            <a:avLst/>
          </a:prstGeom>
          <a:noFill/>
        </p:spPr>
        <p:txBody>
          <a:bodyPr wrap="none" rtlCol="0">
            <a:spAutoFit/>
          </a:bodyPr>
          <a:lstStyle/>
          <a:p>
            <a:r>
              <a:rPr lang="el-GR" dirty="0">
                <a:solidFill>
                  <a:prstClr val="black"/>
                </a:solidFill>
                <a:latin typeface="Calibri"/>
              </a:rPr>
              <a:t>13. Επιμήκης σχισμή</a:t>
            </a:r>
          </a:p>
          <a:p>
            <a:r>
              <a:rPr lang="el-GR" dirty="0">
                <a:solidFill>
                  <a:prstClr val="black"/>
                </a:solidFill>
                <a:latin typeface="Calibri"/>
              </a:rPr>
              <a:t>14. Πλάγια σχισμή</a:t>
            </a:r>
          </a:p>
        </p:txBody>
      </p:sp>
      <p:sp>
        <p:nvSpPr>
          <p:cNvPr id="6" name="5 - TextBox"/>
          <p:cNvSpPr txBox="1"/>
          <p:nvPr/>
        </p:nvSpPr>
        <p:spPr>
          <a:xfrm>
            <a:off x="7167570" y="3857628"/>
            <a:ext cx="2820196" cy="923330"/>
          </a:xfrm>
          <a:prstGeom prst="rect">
            <a:avLst/>
          </a:prstGeom>
          <a:noFill/>
        </p:spPr>
        <p:txBody>
          <a:bodyPr wrap="none" rtlCol="0">
            <a:spAutoFit/>
          </a:bodyPr>
          <a:lstStyle/>
          <a:p>
            <a:r>
              <a:rPr lang="el-GR" dirty="0">
                <a:solidFill>
                  <a:prstClr val="black"/>
                </a:solidFill>
                <a:latin typeface="Calibri"/>
              </a:rPr>
              <a:t>4</a:t>
            </a:r>
            <a:r>
              <a:rPr lang="el-GR" b="1" dirty="0">
                <a:solidFill>
                  <a:srgbClr val="FF0000"/>
                </a:solidFill>
                <a:latin typeface="Calibri"/>
              </a:rPr>
              <a:t>. Αμυγδαλοειδής πυρήνας</a:t>
            </a:r>
          </a:p>
          <a:p>
            <a:r>
              <a:rPr lang="el-GR" dirty="0">
                <a:solidFill>
                  <a:prstClr val="black"/>
                </a:solidFill>
                <a:latin typeface="Calibri"/>
              </a:rPr>
              <a:t>6. Θάλαμος</a:t>
            </a:r>
          </a:p>
          <a:p>
            <a:r>
              <a:rPr lang="el-GR" dirty="0">
                <a:solidFill>
                  <a:prstClr val="black"/>
                </a:solidFill>
                <a:latin typeface="Calibri"/>
              </a:rPr>
              <a:t>8. Υποθάλαμος </a:t>
            </a:r>
          </a:p>
        </p:txBody>
      </p:sp>
      <p:sp>
        <p:nvSpPr>
          <p:cNvPr id="7" name="6 - TextBox"/>
          <p:cNvSpPr txBox="1"/>
          <p:nvPr/>
        </p:nvSpPr>
        <p:spPr>
          <a:xfrm>
            <a:off x="7310446" y="5357826"/>
            <a:ext cx="1986698" cy="923330"/>
          </a:xfrm>
          <a:prstGeom prst="rect">
            <a:avLst/>
          </a:prstGeom>
          <a:noFill/>
        </p:spPr>
        <p:txBody>
          <a:bodyPr wrap="none" rtlCol="0">
            <a:spAutoFit/>
          </a:bodyPr>
          <a:lstStyle/>
          <a:p>
            <a:r>
              <a:rPr lang="el-GR" dirty="0">
                <a:solidFill>
                  <a:prstClr val="black"/>
                </a:solidFill>
                <a:latin typeface="Calibri"/>
              </a:rPr>
              <a:t>7. Ωχρά σφαίρα</a:t>
            </a:r>
          </a:p>
          <a:p>
            <a:r>
              <a:rPr lang="el-GR" dirty="0">
                <a:solidFill>
                  <a:prstClr val="black"/>
                </a:solidFill>
                <a:latin typeface="Calibri"/>
              </a:rPr>
              <a:t>9. Κέλυφος</a:t>
            </a:r>
          </a:p>
          <a:p>
            <a:r>
              <a:rPr lang="el-GR" dirty="0">
                <a:solidFill>
                  <a:prstClr val="black"/>
                </a:solidFill>
                <a:latin typeface="Calibri"/>
              </a:rPr>
              <a:t>10. Ραβδωτό σώμα</a:t>
            </a:r>
          </a:p>
        </p:txBody>
      </p:sp>
      <p:sp>
        <p:nvSpPr>
          <p:cNvPr id="8" name="7 - TextBox"/>
          <p:cNvSpPr txBox="1"/>
          <p:nvPr/>
        </p:nvSpPr>
        <p:spPr>
          <a:xfrm>
            <a:off x="2666976" y="5143512"/>
            <a:ext cx="1877822" cy="923330"/>
          </a:xfrm>
          <a:prstGeom prst="rect">
            <a:avLst/>
          </a:prstGeom>
          <a:noFill/>
        </p:spPr>
        <p:txBody>
          <a:bodyPr wrap="none" rtlCol="0">
            <a:spAutoFit/>
          </a:bodyPr>
          <a:lstStyle/>
          <a:p>
            <a:r>
              <a:rPr lang="el-GR" dirty="0">
                <a:solidFill>
                  <a:prstClr val="black"/>
                </a:solidFill>
                <a:latin typeface="Calibri"/>
              </a:rPr>
              <a:t>11.Μεσολόβιο </a:t>
            </a:r>
          </a:p>
          <a:p>
            <a:r>
              <a:rPr lang="el-GR" dirty="0">
                <a:solidFill>
                  <a:prstClr val="black"/>
                </a:solidFill>
                <a:latin typeface="Calibri"/>
              </a:rPr>
              <a:t>12. Ψαλίδα </a:t>
            </a:r>
          </a:p>
          <a:p>
            <a:r>
              <a:rPr lang="el-GR" dirty="0">
                <a:solidFill>
                  <a:prstClr val="black"/>
                </a:solidFill>
                <a:latin typeface="Calibri"/>
              </a:rPr>
              <a:t>16. Οπτική ταινία </a:t>
            </a:r>
          </a:p>
        </p:txBody>
      </p:sp>
      <p:pic>
        <p:nvPicPr>
          <p:cNvPr id="5124" name="Picture 4"/>
          <p:cNvPicPr>
            <a:picLocks noChangeAspect="1" noChangeArrowheads="1"/>
          </p:cNvPicPr>
          <p:nvPr/>
        </p:nvPicPr>
        <p:blipFill>
          <a:blip r:embed="rId3"/>
          <a:srcRect/>
          <a:stretch>
            <a:fillRect/>
          </a:stretch>
        </p:blipFill>
        <p:spPr bwMode="auto">
          <a:xfrm>
            <a:off x="8239140" y="214290"/>
            <a:ext cx="1857388" cy="1385670"/>
          </a:xfrm>
          <a:prstGeom prst="rect">
            <a:avLst/>
          </a:prstGeom>
          <a:noFill/>
          <a:ln w="9525">
            <a:noFill/>
            <a:miter lim="800000"/>
            <a:headEnd/>
            <a:tailEnd/>
          </a:ln>
          <a:effectLst/>
        </p:spPr>
      </p:pic>
      <p:sp>
        <p:nvSpPr>
          <p:cNvPr id="9" name="8 - TextBox"/>
          <p:cNvSpPr txBox="1"/>
          <p:nvPr/>
        </p:nvSpPr>
        <p:spPr>
          <a:xfrm>
            <a:off x="2524101" y="142852"/>
            <a:ext cx="4891339"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l-GR" dirty="0">
                <a:solidFill>
                  <a:prstClr val="black"/>
                </a:solidFill>
                <a:latin typeface="Calibri"/>
              </a:rPr>
              <a:t>ΜΕΤΩΠΙΑΙΟΣ-ΒΡΕΓΜΑΤΙΚΟΣ-ΚΡΟΤΑΦΙΚΟΣ ΦΛΟΙΟΣ</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4024298" y="142853"/>
            <a:ext cx="5357850" cy="6486733"/>
          </a:xfrm>
          <a:prstGeom prst="rect">
            <a:avLst/>
          </a:prstGeom>
          <a:noFill/>
          <a:ln w="9525">
            <a:noFill/>
            <a:miter lim="800000"/>
            <a:headEnd/>
            <a:tailEnd/>
          </a:ln>
          <a:effectLst/>
        </p:spPr>
      </p:pic>
      <p:sp>
        <p:nvSpPr>
          <p:cNvPr id="3" name="2 - TextBox"/>
          <p:cNvSpPr txBox="1"/>
          <p:nvPr/>
        </p:nvSpPr>
        <p:spPr>
          <a:xfrm>
            <a:off x="8547356" y="357167"/>
            <a:ext cx="2171941" cy="646331"/>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pPr marL="342900" indent="-342900">
              <a:buFontTx/>
              <a:buAutoNum type="arabicPeriod"/>
            </a:pPr>
            <a:r>
              <a:rPr lang="el-GR" dirty="0">
                <a:solidFill>
                  <a:prstClr val="black"/>
                </a:solidFill>
                <a:latin typeface="Calibri"/>
              </a:rPr>
              <a:t>Πλάγια σχισμή</a:t>
            </a:r>
          </a:p>
          <a:p>
            <a:pPr marL="342900" indent="-342900"/>
            <a:r>
              <a:rPr lang="el-GR" dirty="0">
                <a:solidFill>
                  <a:prstClr val="black"/>
                </a:solidFill>
                <a:latin typeface="Calibri"/>
              </a:rPr>
              <a:t>21.  Επιμήκης σχισμή</a:t>
            </a:r>
          </a:p>
        </p:txBody>
      </p:sp>
      <p:sp>
        <p:nvSpPr>
          <p:cNvPr id="4" name="3 - TextBox"/>
          <p:cNvSpPr txBox="1"/>
          <p:nvPr/>
        </p:nvSpPr>
        <p:spPr>
          <a:xfrm>
            <a:off x="1738282" y="1"/>
            <a:ext cx="2460802" cy="203132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l-GR" dirty="0">
                <a:solidFill>
                  <a:prstClr val="black"/>
                </a:solidFill>
                <a:latin typeface="Calibri"/>
              </a:rPr>
              <a:t>3. Μετωπιαία καλύπτρα</a:t>
            </a:r>
          </a:p>
          <a:p>
            <a:r>
              <a:rPr lang="el-GR" dirty="0">
                <a:solidFill>
                  <a:prstClr val="black"/>
                </a:solidFill>
                <a:latin typeface="Calibri"/>
              </a:rPr>
              <a:t>4. Κροταφική καλύπτρα</a:t>
            </a:r>
          </a:p>
          <a:p>
            <a:r>
              <a:rPr lang="el-GR" dirty="0">
                <a:solidFill>
                  <a:prstClr val="black"/>
                </a:solidFill>
                <a:latin typeface="Calibri"/>
              </a:rPr>
              <a:t>5. Προτείχισμα </a:t>
            </a:r>
          </a:p>
          <a:p>
            <a:r>
              <a:rPr lang="el-GR" dirty="0">
                <a:solidFill>
                  <a:prstClr val="black"/>
                </a:solidFill>
                <a:latin typeface="Calibri"/>
              </a:rPr>
              <a:t>19. Κροταφικός λοβός</a:t>
            </a:r>
          </a:p>
          <a:p>
            <a:r>
              <a:rPr lang="el-GR" dirty="0">
                <a:solidFill>
                  <a:prstClr val="black"/>
                </a:solidFill>
                <a:latin typeface="Calibri"/>
              </a:rPr>
              <a:t>20. Ινιακός λοβός</a:t>
            </a:r>
          </a:p>
          <a:p>
            <a:r>
              <a:rPr lang="el-GR" dirty="0">
                <a:solidFill>
                  <a:prstClr val="black"/>
                </a:solidFill>
                <a:latin typeface="Calibri"/>
              </a:rPr>
              <a:t>22. Ταινιωτή περιοχή</a:t>
            </a:r>
          </a:p>
          <a:p>
            <a:r>
              <a:rPr lang="el-GR" dirty="0">
                <a:solidFill>
                  <a:prstClr val="black"/>
                </a:solidFill>
                <a:latin typeface="Calibri"/>
              </a:rPr>
              <a:t>     (οπτικός φλοιός)</a:t>
            </a:r>
          </a:p>
        </p:txBody>
      </p:sp>
      <p:sp>
        <p:nvSpPr>
          <p:cNvPr id="5" name="4 - TextBox"/>
          <p:cNvSpPr txBox="1"/>
          <p:nvPr/>
        </p:nvSpPr>
        <p:spPr>
          <a:xfrm>
            <a:off x="2024035" y="2643182"/>
            <a:ext cx="2381549" cy="1477328"/>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r>
              <a:rPr lang="el-GR" dirty="0">
                <a:solidFill>
                  <a:prstClr val="white"/>
                </a:solidFill>
                <a:latin typeface="Calibri"/>
              </a:rPr>
              <a:t>6. Κέλυφος</a:t>
            </a:r>
          </a:p>
          <a:p>
            <a:r>
              <a:rPr lang="el-GR" dirty="0">
                <a:solidFill>
                  <a:prstClr val="white"/>
                </a:solidFill>
                <a:latin typeface="Calibri"/>
              </a:rPr>
              <a:t>8. Κεφαλή κερκοφόρου</a:t>
            </a:r>
          </a:p>
          <a:p>
            <a:r>
              <a:rPr lang="el-GR" dirty="0">
                <a:solidFill>
                  <a:prstClr val="white"/>
                </a:solidFill>
                <a:latin typeface="Calibri"/>
              </a:rPr>
              <a:t>9. Ουρά κερκοφόρου</a:t>
            </a:r>
          </a:p>
          <a:p>
            <a:r>
              <a:rPr lang="el-GR" dirty="0">
                <a:solidFill>
                  <a:prstClr val="white"/>
                </a:solidFill>
                <a:latin typeface="Calibri"/>
              </a:rPr>
              <a:t>10. Θάλαμος </a:t>
            </a:r>
          </a:p>
          <a:p>
            <a:r>
              <a:rPr lang="el-GR" dirty="0">
                <a:solidFill>
                  <a:prstClr val="white"/>
                </a:solidFill>
                <a:latin typeface="Calibri"/>
              </a:rPr>
              <a:t>11. Ωχρά σφαίρα</a:t>
            </a:r>
          </a:p>
        </p:txBody>
      </p:sp>
      <p:sp>
        <p:nvSpPr>
          <p:cNvPr id="6" name="5 - TextBox"/>
          <p:cNvSpPr txBox="1"/>
          <p:nvPr/>
        </p:nvSpPr>
        <p:spPr>
          <a:xfrm>
            <a:off x="2309786" y="4429132"/>
            <a:ext cx="2567562" cy="1477328"/>
          </a:xfrm>
          <a:prstGeom prst="rect">
            <a:avLst/>
          </a:prstGeom>
          <a:noFill/>
        </p:spPr>
        <p:txBody>
          <a:bodyPr wrap="none" rtlCol="0">
            <a:spAutoFit/>
          </a:bodyPr>
          <a:lstStyle/>
          <a:p>
            <a:r>
              <a:rPr lang="el-GR" dirty="0">
                <a:solidFill>
                  <a:prstClr val="black"/>
                </a:solidFill>
                <a:latin typeface="Calibri"/>
              </a:rPr>
              <a:t>7. Μεσολόβιο </a:t>
            </a:r>
          </a:p>
          <a:p>
            <a:r>
              <a:rPr lang="el-GR" dirty="0">
                <a:solidFill>
                  <a:prstClr val="black"/>
                </a:solidFill>
                <a:latin typeface="Calibri"/>
              </a:rPr>
              <a:t>12. Έσω κάψα </a:t>
            </a:r>
            <a:r>
              <a:rPr lang="el-GR" dirty="0" err="1">
                <a:solidFill>
                  <a:prstClr val="black"/>
                </a:solidFill>
                <a:latin typeface="Calibri"/>
              </a:rPr>
              <a:t>πρ</a:t>
            </a:r>
            <a:r>
              <a:rPr lang="el-GR" dirty="0">
                <a:solidFill>
                  <a:prstClr val="black"/>
                </a:solidFill>
                <a:latin typeface="Calibri"/>
              </a:rPr>
              <a:t>.</a:t>
            </a:r>
          </a:p>
          <a:p>
            <a:r>
              <a:rPr lang="el-GR" dirty="0">
                <a:solidFill>
                  <a:prstClr val="black"/>
                </a:solidFill>
                <a:latin typeface="Calibri"/>
              </a:rPr>
              <a:t>13. Έσω κάψα οπ.</a:t>
            </a:r>
          </a:p>
          <a:p>
            <a:r>
              <a:rPr lang="el-GR" dirty="0">
                <a:solidFill>
                  <a:prstClr val="black"/>
                </a:solidFill>
                <a:latin typeface="Calibri"/>
              </a:rPr>
              <a:t>16. Διαφανές διάφραγμα</a:t>
            </a:r>
          </a:p>
          <a:p>
            <a:r>
              <a:rPr lang="el-GR" dirty="0">
                <a:solidFill>
                  <a:prstClr val="black"/>
                </a:solidFill>
                <a:latin typeface="Calibri"/>
              </a:rPr>
              <a:t>17. Ψαλίδα </a:t>
            </a:r>
          </a:p>
        </p:txBody>
      </p:sp>
      <p:pic>
        <p:nvPicPr>
          <p:cNvPr id="6147" name="Picture 3"/>
          <p:cNvPicPr>
            <a:picLocks noChangeAspect="1" noChangeArrowheads="1"/>
          </p:cNvPicPr>
          <p:nvPr/>
        </p:nvPicPr>
        <p:blipFill>
          <a:blip r:embed="rId3"/>
          <a:srcRect/>
          <a:stretch>
            <a:fillRect/>
          </a:stretch>
        </p:blipFill>
        <p:spPr bwMode="auto">
          <a:xfrm>
            <a:off x="8810645" y="5782996"/>
            <a:ext cx="1604991" cy="1075005"/>
          </a:xfrm>
          <a:prstGeom prst="rect">
            <a:avLst/>
          </a:prstGeom>
          <a:noFill/>
          <a:ln w="9525">
            <a:noFill/>
            <a:miter lim="800000"/>
            <a:headEnd/>
            <a:tailEnd/>
          </a:ln>
          <a:effectLst/>
        </p:spPr>
      </p:pic>
      <p:sp>
        <p:nvSpPr>
          <p:cNvPr id="8" name="7 - TextBox"/>
          <p:cNvSpPr txBox="1"/>
          <p:nvPr/>
        </p:nvSpPr>
        <p:spPr>
          <a:xfrm>
            <a:off x="2095472" y="6215082"/>
            <a:ext cx="2441822"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l-GR" dirty="0">
                <a:solidFill>
                  <a:prstClr val="black"/>
                </a:solidFill>
                <a:latin typeface="Calibri"/>
              </a:rPr>
              <a:t>ΤΟΜΗ: ΡΑΒΔΩΤΟ ΣΩΜΑ</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ΠΡΩΤΟΤΑΓΗ ΑΙΣΘΗΤΙΚΑ ΚΕΝΤΡΑ</a:t>
            </a:r>
            <a:r>
              <a:rPr lang="el-GR" dirty="0"/>
              <a:t> </a:t>
            </a:r>
          </a:p>
        </p:txBody>
      </p:sp>
      <p:sp>
        <p:nvSpPr>
          <p:cNvPr id="3" name="2 - Θέση περιεχομένου"/>
          <p:cNvSpPr>
            <a:spLocks noGrp="1"/>
          </p:cNvSpPr>
          <p:nvPr>
            <p:ph idx="1"/>
          </p:nvPr>
        </p:nvSpPr>
        <p:spPr/>
        <p:txBody>
          <a:bodyPr/>
          <a:lstStyle/>
          <a:p>
            <a:pPr>
              <a:buNone/>
            </a:pPr>
            <a:r>
              <a:rPr lang="el-GR" dirty="0"/>
              <a:t>Καταλήγουν οι αισθητικές πληροφορίες μέσω του θαλάμου.</a:t>
            </a:r>
          </a:p>
          <a:p>
            <a:pPr>
              <a:buNone/>
            </a:pPr>
            <a:r>
              <a:rPr lang="el-GR" dirty="0"/>
              <a:t> Τα κέντρα αυτά είναι απαραίτητα για την συνειδητή αντίληψη του περιβάλλοντος.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a:t>ΣΥΝΕΙΡΜΙΚΕΣ ΑΙΣΘΗΤΙΚΕΣ ΠΕΡΙΟΧΕΣ (ΔΕΥΤΕΡΟΤΑΓΕΙΣ)</a:t>
            </a:r>
            <a:endParaRPr lang="el-GR" dirty="0"/>
          </a:p>
        </p:txBody>
      </p:sp>
      <p:sp>
        <p:nvSpPr>
          <p:cNvPr id="3" name="2 - Θέση περιεχομένου"/>
          <p:cNvSpPr>
            <a:spLocks noGrp="1"/>
          </p:cNvSpPr>
          <p:nvPr>
            <p:ph idx="1"/>
          </p:nvPr>
        </p:nvSpPr>
        <p:spPr/>
        <p:txBody>
          <a:bodyPr>
            <a:normAutofit lnSpcReduction="10000"/>
          </a:bodyPr>
          <a:lstStyle/>
          <a:p>
            <a:pPr>
              <a:buNone/>
            </a:pPr>
            <a:r>
              <a:rPr lang="el-GR" dirty="0"/>
              <a:t>	Συνδέονται με συγκεκριμένο πρωτοταγές κέντρο (</a:t>
            </a:r>
            <a:r>
              <a:rPr lang="en-US" b="1" dirty="0" err="1"/>
              <a:t>unimodal</a:t>
            </a:r>
            <a:r>
              <a:rPr lang="el-GR" dirty="0"/>
              <a:t>), η αισθητική αντίληψη αποκτά "νόημα", επιτρέποντας μας να αναγνωρίζουμε την ταυτότητα των στοιχείων που μας περιβάλλουν, τη σχέση μας με αυτά, επιτρέποντας μας να αλληλεπιδρούμε με το περιβάλλον και να δημιουργούμε συσχετίσεις με αποθηκευμένες πληροφορίες στη μνήμη.</a:t>
            </a:r>
          </a:p>
          <a:p>
            <a:pPr>
              <a:buNone/>
            </a:pPr>
            <a:endParaRPr lang="el-GR" dirty="0"/>
          </a:p>
          <a:p>
            <a:pPr>
              <a:buNone/>
            </a:pPr>
            <a:r>
              <a:rPr lang="el-GR" dirty="0"/>
              <a:t>	Κάθε πρωτοταγής αισθητική περιοχή έχει τη δική της συνειρμική περιοχή.</a:t>
            </a:r>
          </a:p>
          <a:p>
            <a:pPr>
              <a:buNone/>
            </a:pPr>
            <a:endParaRPr lang="el-GR"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a:t>ΣΥΝΕΙΡΜΙΚΕΣ ΑΙΣΘΗΤΙΚΕΣ ΠΕΡΙΟΧΕΣ</a:t>
            </a:r>
            <a:br>
              <a:rPr lang="el-GR" b="1" dirty="0"/>
            </a:br>
            <a:r>
              <a:rPr lang="el-GR" b="1" dirty="0"/>
              <a:t> (ΤΡΙΤΟΤΑΓΕΙΣ)</a:t>
            </a:r>
            <a:endParaRPr lang="el-GR" dirty="0"/>
          </a:p>
        </p:txBody>
      </p:sp>
      <p:sp>
        <p:nvSpPr>
          <p:cNvPr id="3" name="2 - Θέση περιεχομένου"/>
          <p:cNvSpPr>
            <a:spLocks noGrp="1"/>
          </p:cNvSpPr>
          <p:nvPr>
            <p:ph idx="1"/>
          </p:nvPr>
        </p:nvSpPr>
        <p:spPr/>
        <p:txBody>
          <a:bodyPr>
            <a:normAutofit lnSpcReduction="10000"/>
          </a:bodyPr>
          <a:lstStyle/>
          <a:p>
            <a:pPr>
              <a:buNone/>
            </a:pPr>
            <a:r>
              <a:rPr lang="el-GR" dirty="0"/>
              <a:t>	Δε συνδέονται με τις πρωτοταγείς αλλά με τις συνειρμικές περιοχές και ονομάζονται </a:t>
            </a:r>
            <a:r>
              <a:rPr lang="el-GR" b="1" dirty="0"/>
              <a:t>πολυτροπικές (</a:t>
            </a:r>
            <a:r>
              <a:rPr lang="en-US" b="1" dirty="0"/>
              <a:t>multimodal</a:t>
            </a:r>
            <a:r>
              <a:rPr lang="el-GR" b="1" dirty="0"/>
              <a:t>)</a:t>
            </a:r>
            <a:r>
              <a:rPr lang="el-GR" dirty="0"/>
              <a:t>.</a:t>
            </a:r>
          </a:p>
          <a:p>
            <a:pPr>
              <a:buNone/>
            </a:pPr>
            <a:r>
              <a:rPr lang="el-GR" dirty="0"/>
              <a:t>	Συνδυάζουν ήδη επεξεργασμένες πληροφορίες και υποστηρίζουν τις πιο σύνθετες νοητικές εξεργασίες όπως ο λόγος, η σκέψη, ο σχεδιασμός. </a:t>
            </a:r>
          </a:p>
          <a:p>
            <a:pPr>
              <a:buNone/>
            </a:pPr>
            <a:r>
              <a:rPr lang="el-GR" dirty="0"/>
              <a:t>	Δεν εξαρτώνται από ένα είδος αισθητικότητας</a:t>
            </a:r>
          </a:p>
          <a:p>
            <a:pPr>
              <a:buNone/>
            </a:pPr>
            <a:r>
              <a:rPr lang="el-GR" dirty="0"/>
              <a:t>	Ο λόγος (γλώσσα) λαμβάνει πληροφορία από την ακοή (ομιλία), την όραση (ανάγνωση) ή ακόμα και την αφή (γραφή </a:t>
            </a:r>
            <a:r>
              <a:rPr lang="en-US" dirty="0"/>
              <a:t>Braille</a:t>
            </a:r>
            <a:r>
              <a:rPr lang="el-GR" dirty="0"/>
              <a:t> για τους τυφλούς).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a:t>ΣΥΝΕΙΡΜΙΚΕΣ ΑΙΣΘΗΤΙΚΕΣ ΠΕΡΙΟΧΕΣ</a:t>
            </a:r>
            <a:br>
              <a:rPr lang="el-GR" b="1" dirty="0"/>
            </a:br>
            <a:r>
              <a:rPr lang="el-GR" b="1" dirty="0"/>
              <a:t>(ΤΡΙΤΟΤΑΓΕΙΣ)</a:t>
            </a:r>
            <a:endParaRPr lang="el-GR" dirty="0"/>
          </a:p>
        </p:txBody>
      </p:sp>
      <p:sp>
        <p:nvSpPr>
          <p:cNvPr id="3" name="2 - Θέση περιεχομένου"/>
          <p:cNvSpPr>
            <a:spLocks noGrp="1"/>
          </p:cNvSpPr>
          <p:nvPr>
            <p:ph idx="1"/>
          </p:nvPr>
        </p:nvSpPr>
        <p:spPr/>
        <p:txBody>
          <a:bodyPr>
            <a:normAutofit lnSpcReduction="10000"/>
          </a:bodyPr>
          <a:lstStyle/>
          <a:p>
            <a:pPr>
              <a:buNone/>
            </a:pPr>
            <a:r>
              <a:rPr lang="el-GR" dirty="0"/>
              <a:t>	</a:t>
            </a:r>
            <a:r>
              <a:rPr lang="el-GR" b="1" dirty="0"/>
              <a:t>Οπίσθια</a:t>
            </a:r>
            <a:r>
              <a:rPr lang="el-GR" dirty="0"/>
              <a:t>, όπου συναντώνται δευτεροταγείς οπτικές, ακουστικές και σωματοαισθητικές περιοχές και ενημερώνουν σχετικά με τη θέση του σώματος στο χώρο</a:t>
            </a:r>
          </a:p>
          <a:p>
            <a:pPr>
              <a:buNone/>
            </a:pPr>
            <a:r>
              <a:rPr lang="el-GR" b="1" dirty="0"/>
              <a:t>	Πρόσθια</a:t>
            </a:r>
            <a:r>
              <a:rPr lang="el-GR" dirty="0"/>
              <a:t>, που περιλαμβάνει τον προμετωπιαίο φλοιό που ρυθμίζει εν γένει τη συμπεριφορά και καθορίζει τη σκέψη και την κρίση </a:t>
            </a:r>
          </a:p>
          <a:p>
            <a:pPr>
              <a:buNone/>
            </a:pPr>
            <a:r>
              <a:rPr lang="el-GR" b="1" dirty="0"/>
              <a:t>	Μεταιχμιακή</a:t>
            </a:r>
            <a:r>
              <a:rPr lang="el-GR" dirty="0"/>
              <a:t>, στην έσω επιφάνεια του μετωπιαίου και κροταφικού λοβού, που ρυθμίζει τη συναισθηματική έκφραση και στοιχεία της προσωπικότητας.</a:t>
            </a:r>
          </a:p>
          <a:p>
            <a:endParaRPr lang="el-GR"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ΠΡΩΤΟΤΑΓΗ ΚΙΝΗΤΙΚΑ ΚΕΝΤΡΑ</a:t>
            </a:r>
            <a:r>
              <a:rPr lang="el-GR" dirty="0"/>
              <a:t> </a:t>
            </a:r>
          </a:p>
        </p:txBody>
      </p:sp>
      <p:sp>
        <p:nvSpPr>
          <p:cNvPr id="3" name="2 - Θέση περιεχομένου"/>
          <p:cNvSpPr>
            <a:spLocks noGrp="1"/>
          </p:cNvSpPr>
          <p:nvPr>
            <p:ph idx="1"/>
          </p:nvPr>
        </p:nvSpPr>
        <p:spPr>
          <a:xfrm>
            <a:off x="2881290" y="1643051"/>
            <a:ext cx="6786610" cy="4525963"/>
          </a:xfrm>
        </p:spPr>
        <p:txBody>
          <a:bodyPr>
            <a:normAutofit fontScale="85000" lnSpcReduction="10000"/>
          </a:bodyPr>
          <a:lstStyle/>
          <a:p>
            <a:pPr>
              <a:buNone/>
            </a:pPr>
            <a:r>
              <a:rPr lang="el-GR" dirty="0"/>
              <a:t>	Το απαρτίζουν τα </a:t>
            </a:r>
            <a:r>
              <a:rPr lang="el-GR" b="1" dirty="0"/>
              <a:t>πυραμιδικά κύτταρα του </a:t>
            </a:r>
            <a:r>
              <a:rPr lang="en-US" b="1" dirty="0"/>
              <a:t>Betz</a:t>
            </a:r>
            <a:r>
              <a:rPr lang="el-GR" dirty="0"/>
              <a:t>, που βρίσκονται στην 5η στιβάδα του φλοιού. Τα κύτταρα αυτά αποτελούν τον Ανώτερο Κινητικό Νευρώνα (</a:t>
            </a:r>
            <a:r>
              <a:rPr lang="el-GR" b="1" dirty="0"/>
              <a:t>ΑΚΝ</a:t>
            </a:r>
            <a:r>
              <a:rPr lang="el-GR" dirty="0"/>
              <a:t>). Οι νευράξονες αυτών των κυττάρων φέρονται ως τον Κατώτερο Κινητικό Νευρώνα (</a:t>
            </a:r>
            <a:r>
              <a:rPr lang="el-GR" b="1" dirty="0"/>
              <a:t>ΚΚΝ</a:t>
            </a:r>
            <a:r>
              <a:rPr lang="el-GR" dirty="0"/>
              <a:t>) στα πρόσθια κέρατα του ΝΜ ή στους κινητικούς πυρήνες του στελέχους </a:t>
            </a:r>
            <a:r>
              <a:rPr lang="el-GR" b="1" dirty="0"/>
              <a:t>(-α- κινητικός νευρώνας</a:t>
            </a:r>
            <a:r>
              <a:rPr lang="el-GR" dirty="0"/>
              <a:t>). Το σύνολο των νευραξόνων των ΑΚΝ που τους συνδέουν με τους ΚΚΝ ονομάζεται </a:t>
            </a:r>
            <a:r>
              <a:rPr lang="el-GR" b="1" dirty="0">
                <a:solidFill>
                  <a:srgbClr val="FF0000"/>
                </a:solidFill>
              </a:rPr>
              <a:t>πυραμιδική οδός</a:t>
            </a:r>
            <a:r>
              <a:rPr lang="el-GR" dirty="0">
                <a:solidFill>
                  <a:srgbClr val="FF0000"/>
                </a:solidFill>
              </a:rPr>
              <a: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024034" y="142852"/>
            <a:ext cx="8229600" cy="796908"/>
          </a:xfrm>
        </p:spPr>
        <p:txBody>
          <a:bodyPr>
            <a:normAutofit/>
          </a:bodyPr>
          <a:lstStyle/>
          <a:p>
            <a:r>
              <a:rPr lang="el-GR" dirty="0"/>
              <a:t>1ταγής κινητικός φλοιός</a:t>
            </a:r>
          </a:p>
        </p:txBody>
      </p:sp>
      <p:pic>
        <p:nvPicPr>
          <p:cNvPr id="4" name="11 - Εικόνα" descr="ανθρωπαριο.jpg"/>
          <p:cNvPicPr>
            <a:picLocks noGrp="1"/>
          </p:cNvPicPr>
          <p:nvPr>
            <p:ph idx="1"/>
          </p:nvPr>
        </p:nvPicPr>
        <p:blipFill>
          <a:blip r:embed="rId2"/>
          <a:stretch>
            <a:fillRect/>
          </a:stretch>
        </p:blipFill>
        <p:spPr>
          <a:xfrm>
            <a:off x="2524100" y="857232"/>
            <a:ext cx="6715172" cy="5286412"/>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24000" y="214290"/>
            <a:ext cx="8229600" cy="725470"/>
          </a:xfrm>
        </p:spPr>
        <p:txBody>
          <a:bodyPr>
            <a:normAutofit fontScale="90000"/>
          </a:bodyPr>
          <a:lstStyle/>
          <a:p>
            <a:r>
              <a:rPr lang="el-GR" dirty="0"/>
              <a:t>Προκινητικός φλοιός </a:t>
            </a:r>
            <a:br>
              <a:rPr lang="el-GR" dirty="0"/>
            </a:br>
            <a:endParaRPr lang="el-GR" dirty="0"/>
          </a:p>
        </p:txBody>
      </p:sp>
      <p:pic>
        <p:nvPicPr>
          <p:cNvPr id="4" name="10 - Εικόνα" descr="premotor.jpg"/>
          <p:cNvPicPr>
            <a:picLocks noGrp="1"/>
          </p:cNvPicPr>
          <p:nvPr>
            <p:ph idx="1"/>
          </p:nvPr>
        </p:nvPicPr>
        <p:blipFill>
          <a:blip r:embed="rId2"/>
          <a:stretch>
            <a:fillRect/>
          </a:stretch>
        </p:blipFill>
        <p:spPr>
          <a:xfrm>
            <a:off x="6881818" y="4071943"/>
            <a:ext cx="3143250" cy="2657475"/>
          </a:xfrm>
          <a:prstGeom prst="rect">
            <a:avLst/>
          </a:prstGeom>
        </p:spPr>
      </p:pic>
      <p:sp>
        <p:nvSpPr>
          <p:cNvPr id="6" name="5 - Ορθογώνιο"/>
          <p:cNvSpPr/>
          <p:nvPr/>
        </p:nvSpPr>
        <p:spPr>
          <a:xfrm>
            <a:off x="1666844" y="928671"/>
            <a:ext cx="7215222" cy="4524315"/>
          </a:xfrm>
          <a:prstGeom prst="rect">
            <a:avLst/>
          </a:prstGeom>
        </p:spPr>
        <p:txBody>
          <a:bodyPr wrap="square">
            <a:spAutoFit/>
          </a:bodyPr>
          <a:lstStyle/>
          <a:p>
            <a:r>
              <a:rPr lang="el-GR" dirty="0">
                <a:solidFill>
                  <a:prstClr val="black"/>
                </a:solidFill>
                <a:latin typeface="Calibri"/>
              </a:rPr>
              <a:t>Σχεδιασμός κινήσεων</a:t>
            </a:r>
            <a:endParaRPr lang="en-US" dirty="0">
              <a:solidFill>
                <a:prstClr val="black"/>
              </a:solidFill>
              <a:latin typeface="Calibri"/>
            </a:endParaRPr>
          </a:p>
          <a:p>
            <a:r>
              <a:rPr lang="el-GR" dirty="0">
                <a:solidFill>
                  <a:prstClr val="black"/>
                </a:solidFill>
                <a:latin typeface="Calibri"/>
              </a:rPr>
              <a:t>Εκτέλεση μεμαθημένων αλληλουχιών κινήσεων</a:t>
            </a:r>
            <a:endParaRPr lang="en-US" dirty="0">
              <a:solidFill>
                <a:prstClr val="black"/>
              </a:solidFill>
              <a:latin typeface="Calibri"/>
            </a:endParaRPr>
          </a:p>
          <a:p>
            <a:r>
              <a:rPr lang="el-GR" dirty="0">
                <a:solidFill>
                  <a:prstClr val="black"/>
                </a:solidFill>
                <a:latin typeface="Calibri"/>
              </a:rPr>
              <a:t>Σύνδεση συγκεκριμένων ερεθισμάτων με σταθερές απαντήσεις.. </a:t>
            </a:r>
            <a:endParaRPr lang="en-US" dirty="0">
              <a:solidFill>
                <a:prstClr val="black"/>
              </a:solidFill>
              <a:latin typeface="Calibri"/>
            </a:endParaRPr>
          </a:p>
          <a:p>
            <a:r>
              <a:rPr lang="el-GR" dirty="0">
                <a:solidFill>
                  <a:prstClr val="black"/>
                </a:solidFill>
                <a:latin typeface="Calibri"/>
              </a:rPr>
              <a:t>Ενεργοποιείται κατά την προετοιμασία της κίνησης </a:t>
            </a:r>
            <a:endParaRPr lang="en-US" dirty="0">
              <a:solidFill>
                <a:prstClr val="black"/>
              </a:solidFill>
              <a:latin typeface="Calibri"/>
            </a:endParaRPr>
          </a:p>
          <a:p>
            <a:r>
              <a:rPr lang="el-GR" dirty="0">
                <a:solidFill>
                  <a:prstClr val="black"/>
                </a:solidFill>
                <a:latin typeface="Calibri"/>
              </a:rPr>
              <a:t>Εκφράζει την πρόθεση για κίνηση.</a:t>
            </a:r>
            <a:endParaRPr lang="en-US" dirty="0">
              <a:solidFill>
                <a:prstClr val="black"/>
              </a:solidFill>
              <a:latin typeface="Calibri"/>
            </a:endParaRPr>
          </a:p>
          <a:p>
            <a:r>
              <a:rPr lang="el-GR" dirty="0">
                <a:solidFill>
                  <a:prstClr val="black"/>
                </a:solidFill>
                <a:latin typeface="Calibri"/>
              </a:rPr>
              <a:t>Ο </a:t>
            </a:r>
            <a:r>
              <a:rPr lang="el-GR" dirty="0" err="1">
                <a:solidFill>
                  <a:prstClr val="black"/>
                </a:solidFill>
                <a:latin typeface="Calibri"/>
              </a:rPr>
              <a:t>προκινητικος</a:t>
            </a:r>
            <a:r>
              <a:rPr lang="el-GR" dirty="0">
                <a:solidFill>
                  <a:prstClr val="black"/>
                </a:solidFill>
                <a:latin typeface="Calibri"/>
              </a:rPr>
              <a:t> φλοιός προβάλλει στον κινητικό φλοιό. </a:t>
            </a:r>
            <a:endParaRPr lang="en-US" dirty="0">
              <a:solidFill>
                <a:prstClr val="black"/>
              </a:solidFill>
              <a:latin typeface="Calibri"/>
            </a:endParaRPr>
          </a:p>
          <a:p>
            <a:r>
              <a:rPr lang="el-GR" dirty="0">
                <a:solidFill>
                  <a:prstClr val="black"/>
                </a:solidFill>
                <a:latin typeface="Calibri"/>
              </a:rPr>
              <a:t>Η άνω έσω επιφάνεια του πεδίου 6 καλείται </a:t>
            </a:r>
            <a:r>
              <a:rPr lang="el-GR" b="1" dirty="0">
                <a:solidFill>
                  <a:prstClr val="black"/>
                </a:solidFill>
                <a:latin typeface="Calibri"/>
              </a:rPr>
              <a:t>συμπληρωματική κινητική περιοχή</a:t>
            </a:r>
            <a:r>
              <a:rPr lang="el-GR" dirty="0">
                <a:solidFill>
                  <a:prstClr val="black"/>
                </a:solidFill>
                <a:latin typeface="Calibri"/>
              </a:rPr>
              <a:t> και συμμετέχει στο σχεδιασμό σύνθετων κινήσεων και στο συντονισμών αμφοτερόπλευρων κινήσεων των άκρων χειρών. Ενεργοποιείται και αυτή κατά την προετοιμασία της κίνησης, ακόμα και αν η κίνηση δεν εκτελεστεί, σε απάντηση σε εσωτερικά ερεθίσματα.</a:t>
            </a:r>
          </a:p>
          <a:p>
            <a:endParaRPr lang="el-GR" dirty="0">
              <a:solidFill>
                <a:prstClr val="black"/>
              </a:solidFill>
              <a:latin typeface="Calibri"/>
            </a:endParaRPr>
          </a:p>
          <a:p>
            <a:r>
              <a:rPr lang="el-GR" dirty="0">
                <a:solidFill>
                  <a:prstClr val="black"/>
                </a:solidFill>
                <a:latin typeface="Calibri"/>
              </a:rPr>
              <a:t>Ερεθισμός της προκινητικής περιοχής προκαλεί </a:t>
            </a:r>
          </a:p>
          <a:p>
            <a:r>
              <a:rPr lang="el-GR" dirty="0">
                <a:solidFill>
                  <a:prstClr val="black"/>
                </a:solidFill>
                <a:latin typeface="Calibri"/>
              </a:rPr>
              <a:t>σύμπλοκες κινήσεις του σώματος, </a:t>
            </a:r>
          </a:p>
          <a:p>
            <a:r>
              <a:rPr lang="el-GR" dirty="0">
                <a:solidFill>
                  <a:prstClr val="black"/>
                </a:solidFill>
                <a:latin typeface="Calibri"/>
              </a:rPr>
              <a:t>ενώ βλάβη της οδηγεί όχι σε παράλυση</a:t>
            </a:r>
          </a:p>
          <a:p>
            <a:r>
              <a:rPr lang="el-GR" dirty="0">
                <a:solidFill>
                  <a:prstClr val="black"/>
                </a:solidFill>
                <a:latin typeface="Calibri"/>
              </a:rPr>
              <a:t>αλλά σε επιβράδυνση της κίνησης.</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024034" y="0"/>
            <a:ext cx="8229600" cy="1143000"/>
          </a:xfrm>
        </p:spPr>
        <p:txBody>
          <a:bodyPr/>
          <a:lstStyle/>
          <a:p>
            <a:r>
              <a:rPr lang="el-GR" dirty="0"/>
              <a:t>Προμετωπιαίος φλοιός</a:t>
            </a:r>
          </a:p>
        </p:txBody>
      </p:sp>
      <p:pic>
        <p:nvPicPr>
          <p:cNvPr id="4" name="Picture 2"/>
          <p:cNvPicPr>
            <a:picLocks noGrp="1" noChangeAspect="1" noChangeArrowheads="1"/>
          </p:cNvPicPr>
          <p:nvPr>
            <p:ph idx="1"/>
          </p:nvPr>
        </p:nvPicPr>
        <p:blipFill>
          <a:blip r:embed="rId2" cstate="print"/>
          <a:srcRect/>
          <a:stretch>
            <a:fillRect/>
          </a:stretch>
        </p:blipFill>
        <p:spPr bwMode="auto">
          <a:xfrm>
            <a:off x="5667340" y="1500174"/>
            <a:ext cx="5000660" cy="4000528"/>
          </a:xfrm>
          <a:prstGeom prst="rect">
            <a:avLst/>
          </a:prstGeom>
          <a:noFill/>
          <a:ln w="9525">
            <a:noFill/>
            <a:miter lim="800000"/>
            <a:headEnd/>
            <a:tailEnd/>
          </a:ln>
          <a:effectLst/>
        </p:spPr>
      </p:pic>
      <p:sp>
        <p:nvSpPr>
          <p:cNvPr id="5" name="4 - Ορθογώνιο"/>
          <p:cNvSpPr/>
          <p:nvPr/>
        </p:nvSpPr>
        <p:spPr>
          <a:xfrm>
            <a:off x="1881158" y="1071547"/>
            <a:ext cx="5429288" cy="1200329"/>
          </a:xfrm>
          <a:prstGeom prst="rect">
            <a:avLst/>
          </a:prstGeom>
        </p:spPr>
        <p:txBody>
          <a:bodyPr wrap="square">
            <a:spAutoFit/>
          </a:bodyPr>
          <a:lstStyle/>
          <a:p>
            <a:r>
              <a:rPr lang="el-GR" dirty="0">
                <a:solidFill>
                  <a:prstClr val="black"/>
                </a:solidFill>
                <a:latin typeface="Calibri"/>
              </a:rPr>
              <a:t>Σχεδιασμός σύνθετης γνωσιακής συμπεριφοράς </a:t>
            </a:r>
          </a:p>
          <a:p>
            <a:r>
              <a:rPr lang="el-GR" dirty="0">
                <a:solidFill>
                  <a:prstClr val="black"/>
                </a:solidFill>
                <a:latin typeface="Calibri"/>
              </a:rPr>
              <a:t>Έκφραση προσωπικότητας</a:t>
            </a:r>
          </a:p>
          <a:p>
            <a:r>
              <a:rPr lang="el-GR" dirty="0">
                <a:solidFill>
                  <a:prstClr val="black"/>
                </a:solidFill>
                <a:latin typeface="Calibri"/>
              </a:rPr>
              <a:t>Διαδικασία λήψης αποφάσεων </a:t>
            </a:r>
          </a:p>
          <a:p>
            <a:r>
              <a:rPr lang="el-GR" dirty="0">
                <a:solidFill>
                  <a:prstClr val="black"/>
                </a:solidFill>
                <a:latin typeface="Calibri"/>
              </a:rPr>
              <a:t>Ρύθμιση της κοινωνικής συμπεριφοράς</a:t>
            </a:r>
          </a:p>
        </p:txBody>
      </p:sp>
      <p:sp>
        <p:nvSpPr>
          <p:cNvPr id="6" name="5 - Ορθογώνιο"/>
          <p:cNvSpPr/>
          <p:nvPr/>
        </p:nvSpPr>
        <p:spPr>
          <a:xfrm>
            <a:off x="1738282" y="4357694"/>
            <a:ext cx="5143568" cy="923330"/>
          </a:xfrm>
          <a:prstGeom prst="rect">
            <a:avLst/>
          </a:prstGeom>
        </p:spPr>
        <p:txBody>
          <a:bodyPr wrap="square">
            <a:spAutoFit/>
          </a:bodyPr>
          <a:lstStyle/>
          <a:p>
            <a:r>
              <a:rPr lang="el-GR" dirty="0">
                <a:solidFill>
                  <a:prstClr val="black"/>
                </a:solidFill>
                <a:latin typeface="Calibri"/>
              </a:rPr>
              <a:t>Αποφασίζει ποιο είναι το σωστό και ποιο το λάθος </a:t>
            </a:r>
          </a:p>
          <a:p>
            <a:r>
              <a:rPr lang="el-GR" dirty="0">
                <a:solidFill>
                  <a:prstClr val="black"/>
                </a:solidFill>
                <a:latin typeface="Calibri"/>
              </a:rPr>
              <a:t>το ίδιο και το διαφορετικό</a:t>
            </a:r>
          </a:p>
          <a:p>
            <a:r>
              <a:rPr lang="el-GR" dirty="0">
                <a:solidFill>
                  <a:prstClr val="black"/>
                </a:solidFill>
                <a:latin typeface="Calibri"/>
              </a:rPr>
              <a:t>ποιο το καλό και ποιο το καλύτερο</a:t>
            </a:r>
          </a:p>
        </p:txBody>
      </p:sp>
      <p:sp>
        <p:nvSpPr>
          <p:cNvPr id="7" name="6 - Ορθογώνιο"/>
          <p:cNvSpPr/>
          <p:nvPr/>
        </p:nvSpPr>
        <p:spPr>
          <a:xfrm>
            <a:off x="1881158" y="2285992"/>
            <a:ext cx="3286148" cy="923330"/>
          </a:xfrm>
          <a:prstGeom prst="rect">
            <a:avLst/>
          </a:prstGeom>
        </p:spPr>
        <p:txBody>
          <a:bodyPr wrap="square">
            <a:spAutoFit/>
          </a:bodyPr>
          <a:lstStyle/>
          <a:p>
            <a:r>
              <a:rPr lang="el-GR" dirty="0">
                <a:solidFill>
                  <a:prstClr val="black"/>
                </a:solidFill>
                <a:latin typeface="Calibri"/>
              </a:rPr>
              <a:t>Εκμάθηση κανόνων</a:t>
            </a:r>
          </a:p>
          <a:p>
            <a:r>
              <a:rPr lang="el-GR" dirty="0">
                <a:solidFill>
                  <a:prstClr val="black"/>
                </a:solidFill>
                <a:latin typeface="Calibri"/>
              </a:rPr>
              <a:t>Εκτίμηση συνεπειών πράξεων </a:t>
            </a:r>
          </a:p>
          <a:p>
            <a:r>
              <a:rPr lang="el-GR" dirty="0">
                <a:solidFill>
                  <a:prstClr val="black"/>
                </a:solidFill>
                <a:latin typeface="Calibri"/>
              </a:rPr>
              <a:t>Καταπιέζει ενορμήσεις</a:t>
            </a:r>
          </a:p>
        </p:txBody>
      </p:sp>
      <p:sp>
        <p:nvSpPr>
          <p:cNvPr id="8" name="7 - Ορθογώνιο"/>
          <p:cNvSpPr/>
          <p:nvPr/>
        </p:nvSpPr>
        <p:spPr>
          <a:xfrm>
            <a:off x="1738282" y="3357562"/>
            <a:ext cx="3989618" cy="369332"/>
          </a:xfrm>
          <a:prstGeom prst="rect">
            <a:avLst/>
          </a:prstGeom>
        </p:spPr>
        <p:txBody>
          <a:bodyPr wrap="none">
            <a:spAutoFit/>
          </a:bodyPr>
          <a:lstStyle/>
          <a:p>
            <a:r>
              <a:rPr lang="el-GR" dirty="0">
                <a:solidFill>
                  <a:prstClr val="black"/>
                </a:solidFill>
                <a:latin typeface="Calibri"/>
              </a:rPr>
              <a:t>Κωδικοποίηση και ανάκληση της μνήμης</a:t>
            </a:r>
          </a:p>
        </p:txBody>
      </p:sp>
      <p:sp>
        <p:nvSpPr>
          <p:cNvPr id="9" name="8 - Ορθογώνιο"/>
          <p:cNvSpPr/>
          <p:nvPr/>
        </p:nvSpPr>
        <p:spPr>
          <a:xfrm>
            <a:off x="1738282" y="5572141"/>
            <a:ext cx="7072362" cy="646331"/>
          </a:xfrm>
          <a:prstGeom prst="rect">
            <a:avLst/>
          </a:prstGeom>
        </p:spPr>
        <p:txBody>
          <a:bodyPr wrap="square">
            <a:spAutoFit/>
          </a:bodyPr>
          <a:lstStyle/>
          <a:p>
            <a:r>
              <a:rPr lang="el-GR" dirty="0">
                <a:solidFill>
                  <a:prstClr val="black"/>
                </a:solidFill>
                <a:latin typeface="Calibri"/>
              </a:rPr>
              <a:t>Διαμόρφωση νοημοσύνης, μέσω της ικανότητας για αφηρημένη σκέψη, λεκτική έκφραση, αντίληψη χωρικών σχέσεων</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ΝΕΥΡΟΓΛΟΙΑ</a:t>
            </a:r>
          </a:p>
        </p:txBody>
      </p:sp>
      <p:sp>
        <p:nvSpPr>
          <p:cNvPr id="3" name="2 - Θέση περιεχομένου"/>
          <p:cNvSpPr>
            <a:spLocks noGrp="1"/>
          </p:cNvSpPr>
          <p:nvPr>
            <p:ph idx="1"/>
          </p:nvPr>
        </p:nvSpPr>
        <p:spPr/>
        <p:txBody>
          <a:bodyPr>
            <a:normAutofit lnSpcReduction="10000"/>
          </a:bodyPr>
          <a:lstStyle/>
          <a:p>
            <a:r>
              <a:rPr lang="el-GR" b="1" dirty="0"/>
              <a:t>Αστροκύτταρα</a:t>
            </a:r>
            <a:r>
              <a:rPr lang="el-GR" dirty="0"/>
              <a:t>: Τα πιο άφθονα. Στηρικτικά, συμμετοχή στη δημιουργία ΑΕΦ, επούλωση μετά από τραύμα καλύπτοντας κενό που αφήνουν νεκροί νευρώνες, αποθηκεύουν και απελευθερώνουν γλυκογόνο, προμηθεύουν νευρώνες με γαλακτικό. {συμμετοχή στη μάθηση και μνήμη}</a:t>
            </a:r>
            <a:r>
              <a:rPr lang="en-US" dirty="0"/>
              <a:t>;</a:t>
            </a:r>
            <a:endParaRPr lang="el-GR" dirty="0"/>
          </a:p>
          <a:p>
            <a:r>
              <a:rPr lang="el-GR" b="1" dirty="0" err="1"/>
              <a:t>Ολιγοδενδροκύτταρα</a:t>
            </a:r>
            <a:r>
              <a:rPr lang="el-GR" dirty="0"/>
              <a:t>: σχηματισμός μυελίνης</a:t>
            </a:r>
          </a:p>
          <a:p>
            <a:r>
              <a:rPr lang="el-GR" b="1" dirty="0" err="1"/>
              <a:t>Μικρογλοιακά</a:t>
            </a:r>
            <a:r>
              <a:rPr lang="el-GR" dirty="0"/>
              <a:t>:  </a:t>
            </a:r>
            <a:r>
              <a:rPr lang="el-GR" dirty="0" err="1"/>
              <a:t>φαγοκυτταρώνουν</a:t>
            </a:r>
            <a:r>
              <a:rPr lang="el-GR" dirty="0"/>
              <a:t> νεκρό υλικό</a:t>
            </a:r>
          </a:p>
          <a:p>
            <a:r>
              <a:rPr lang="el-GR" b="1" dirty="0"/>
              <a:t>Επενδυματικά</a:t>
            </a:r>
            <a:r>
              <a:rPr lang="el-GR" dirty="0"/>
              <a:t> </a:t>
            </a:r>
            <a:r>
              <a:rPr lang="el-GR" b="1" dirty="0"/>
              <a:t>κύτταρα</a:t>
            </a:r>
            <a:r>
              <a:rPr lang="el-GR" dirty="0"/>
              <a:t>: επενδύουν εσωτερικό κοιλιών, χαρακτηριστικά επιθηλιακών κυττάρων</a:t>
            </a:r>
          </a:p>
        </p:txBody>
      </p:sp>
    </p:spTree>
    <p:extLst>
      <p:ext uri="{BB962C8B-B14F-4D97-AF65-F5344CB8AC3E}">
        <p14:creationId xmlns:p14="http://schemas.microsoft.com/office/powerpoint/2010/main" val="957223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7 - Εικόνα" descr="ΣΥΝΕΙΡΜΙΚΟΣ ΕΓΚΕΦΑΛΟΣ.png"/>
          <p:cNvPicPr>
            <a:picLocks noGrp="1"/>
          </p:cNvPicPr>
          <p:nvPr>
            <p:ph idx="4294967295"/>
          </p:nvPr>
        </p:nvPicPr>
        <p:blipFill>
          <a:blip r:embed="rId2"/>
          <a:stretch>
            <a:fillRect/>
          </a:stretch>
        </p:blipFill>
        <p:spPr>
          <a:xfrm>
            <a:off x="1809720" y="1142984"/>
            <a:ext cx="8001056" cy="428628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ΛΕΙΤΟΥΡΓΙΚΑ ΚΕΝΤΡΑ</a:t>
            </a:r>
          </a:p>
        </p:txBody>
      </p:sp>
      <p:graphicFrame>
        <p:nvGraphicFramePr>
          <p:cNvPr id="4" name="3 - Θέση περιεχομένου"/>
          <p:cNvGraphicFramePr>
            <a:graphicFrameLocks noGrp="1"/>
          </p:cNvGraphicFramePr>
          <p:nvPr>
            <p:ph idx="1"/>
          </p:nvPr>
        </p:nvGraphicFramePr>
        <p:xfrm>
          <a:off x="1952596" y="1142984"/>
          <a:ext cx="8229600" cy="5237480"/>
        </p:xfrm>
        <a:graphic>
          <a:graphicData uri="http://schemas.openxmlformats.org/drawingml/2006/table">
            <a:tbl>
              <a:tblPr firstRow="1" bandRow="1">
                <a:tableStyleId>{69C7853C-536D-4A76-A0AE-DD22124D55A5}</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pPr algn="ctr">
                        <a:spcAft>
                          <a:spcPts val="0"/>
                        </a:spcAft>
                      </a:pPr>
                      <a:r>
                        <a:rPr lang="el-GR" sz="1800" dirty="0"/>
                        <a:t>ΛΕΙΤΟΥΡΓΙΑ</a:t>
                      </a:r>
                      <a:endParaRPr lang="el-GR" sz="1800" dirty="0">
                        <a:latin typeface="Times New Roman"/>
                        <a:ea typeface="Calibri"/>
                        <a:cs typeface="Times New Roman"/>
                      </a:endParaRPr>
                    </a:p>
                  </a:txBody>
                  <a:tcPr marL="0" marR="0" marT="0" marB="0" anchor="ctr"/>
                </a:tc>
                <a:tc>
                  <a:txBody>
                    <a:bodyPr/>
                    <a:lstStyle/>
                    <a:p>
                      <a:pPr algn="ctr">
                        <a:spcAft>
                          <a:spcPts val="0"/>
                        </a:spcAft>
                      </a:pPr>
                      <a:r>
                        <a:rPr lang="el-GR" sz="1800" dirty="0"/>
                        <a:t>Περιοχή Broadmann </a:t>
                      </a:r>
                      <a:endParaRPr lang="el-GR" sz="1800" dirty="0">
                        <a:latin typeface="Times New Roman"/>
                        <a:ea typeface="Calibri"/>
                        <a:cs typeface="Times New Roman"/>
                      </a:endParaRPr>
                    </a:p>
                  </a:txBody>
                  <a:tcPr marL="0" marR="0" marT="0" marB="0" anchor="ctr"/>
                </a:tc>
                <a:extLst>
                  <a:ext uri="{0D108BD9-81ED-4DB2-BD59-A6C34878D82A}">
                    <a16:rowId xmlns:a16="http://schemas.microsoft.com/office/drawing/2014/main" val="10000"/>
                  </a:ext>
                </a:extLst>
              </a:tr>
              <a:tr h="370840">
                <a:tc>
                  <a:txBody>
                    <a:bodyPr/>
                    <a:lstStyle/>
                    <a:p>
                      <a:r>
                        <a:rPr lang="el-GR" dirty="0"/>
                        <a:t>ΟΡΑΣΗ</a:t>
                      </a:r>
                    </a:p>
                  </a:txBody>
                  <a:tcPr/>
                </a:tc>
                <a:tc>
                  <a:txBody>
                    <a:bodyPr/>
                    <a:lstStyle/>
                    <a:p>
                      <a:endParaRPr lang="el-GR" dirty="0"/>
                    </a:p>
                  </a:txBody>
                  <a:tcPr/>
                </a:tc>
                <a:extLst>
                  <a:ext uri="{0D108BD9-81ED-4DB2-BD59-A6C34878D82A}">
                    <a16:rowId xmlns:a16="http://schemas.microsoft.com/office/drawing/2014/main" val="10001"/>
                  </a:ext>
                </a:extLst>
              </a:tr>
              <a:tr h="370840">
                <a:tc>
                  <a:txBody>
                    <a:bodyPr/>
                    <a:lstStyle/>
                    <a:p>
                      <a:r>
                        <a:rPr lang="el-GR" dirty="0"/>
                        <a:t>Πρωτοταγής</a:t>
                      </a:r>
                    </a:p>
                    <a:p>
                      <a:r>
                        <a:rPr lang="el-GR" dirty="0"/>
                        <a:t>Δευτεροταγής</a:t>
                      </a:r>
                    </a:p>
                  </a:txBody>
                  <a:tcPr/>
                </a:tc>
                <a:tc>
                  <a:txBody>
                    <a:bodyPr/>
                    <a:lstStyle/>
                    <a:p>
                      <a:r>
                        <a:rPr lang="el-GR" dirty="0"/>
                        <a:t>17</a:t>
                      </a:r>
                    </a:p>
                    <a:p>
                      <a:r>
                        <a:rPr lang="el-GR" dirty="0"/>
                        <a:t>18,19,20,21,37</a:t>
                      </a:r>
                    </a:p>
                  </a:txBody>
                  <a:tcPr/>
                </a:tc>
                <a:extLst>
                  <a:ext uri="{0D108BD9-81ED-4DB2-BD59-A6C34878D82A}">
                    <a16:rowId xmlns:a16="http://schemas.microsoft.com/office/drawing/2014/main" val="10002"/>
                  </a:ext>
                </a:extLst>
              </a:tr>
              <a:tr h="370840">
                <a:tc>
                  <a:txBody>
                    <a:bodyPr/>
                    <a:lstStyle/>
                    <a:p>
                      <a:r>
                        <a:rPr lang="el-GR" dirty="0"/>
                        <a:t>ΑΚΟΗ</a:t>
                      </a:r>
                    </a:p>
                  </a:txBody>
                  <a:tcPr/>
                </a:tc>
                <a:tc>
                  <a:txBody>
                    <a:bodyPr/>
                    <a:lstStyle/>
                    <a:p>
                      <a:endParaRPr lang="el-GR" dirty="0"/>
                    </a:p>
                  </a:txBody>
                  <a:tcPr/>
                </a:tc>
                <a:extLst>
                  <a:ext uri="{0D108BD9-81ED-4DB2-BD59-A6C34878D82A}">
                    <a16:rowId xmlns:a16="http://schemas.microsoft.com/office/drawing/2014/main" val="10003"/>
                  </a:ext>
                </a:extLst>
              </a:tr>
              <a:tr h="370840">
                <a:tc>
                  <a:txBody>
                    <a:bodyPr/>
                    <a:lstStyle/>
                    <a:p>
                      <a:r>
                        <a:rPr lang="el-GR" dirty="0"/>
                        <a:t>Πρωτοταγής</a:t>
                      </a:r>
                    </a:p>
                    <a:p>
                      <a:r>
                        <a:rPr lang="el-GR" dirty="0"/>
                        <a:t>Δευτεροταγής</a:t>
                      </a:r>
                    </a:p>
                  </a:txBody>
                  <a:tcPr/>
                </a:tc>
                <a:tc>
                  <a:txBody>
                    <a:bodyPr/>
                    <a:lstStyle/>
                    <a:p>
                      <a:r>
                        <a:rPr lang="el-GR" dirty="0"/>
                        <a:t>41</a:t>
                      </a:r>
                    </a:p>
                    <a:p>
                      <a:r>
                        <a:rPr lang="el-GR" dirty="0"/>
                        <a:t>22,44</a:t>
                      </a:r>
                    </a:p>
                  </a:txBody>
                  <a:tcPr/>
                </a:tc>
                <a:extLst>
                  <a:ext uri="{0D108BD9-81ED-4DB2-BD59-A6C34878D82A}">
                    <a16:rowId xmlns:a16="http://schemas.microsoft.com/office/drawing/2014/main" val="10004"/>
                  </a:ext>
                </a:extLst>
              </a:tr>
              <a:tr h="370840">
                <a:tc>
                  <a:txBody>
                    <a:bodyPr/>
                    <a:lstStyle/>
                    <a:p>
                      <a:r>
                        <a:rPr lang="el-GR" dirty="0"/>
                        <a:t>ΓΕΝΙΚΗ ΑΙΣΘΗΤΙΚΟΤΗΤΑ</a:t>
                      </a:r>
                    </a:p>
                  </a:txBody>
                  <a:tcPr/>
                </a:tc>
                <a:tc>
                  <a:txBody>
                    <a:bodyPr/>
                    <a:lstStyle/>
                    <a:p>
                      <a:endParaRPr lang="el-GR"/>
                    </a:p>
                  </a:txBody>
                  <a:tcPr/>
                </a:tc>
                <a:extLst>
                  <a:ext uri="{0D108BD9-81ED-4DB2-BD59-A6C34878D82A}">
                    <a16:rowId xmlns:a16="http://schemas.microsoft.com/office/drawing/2014/main" val="10005"/>
                  </a:ext>
                </a:extLst>
              </a:tr>
              <a:tr h="370840">
                <a:tc>
                  <a:txBody>
                    <a:bodyPr/>
                    <a:lstStyle/>
                    <a:p>
                      <a:r>
                        <a:rPr lang="el-GR" dirty="0"/>
                        <a:t>Πρωτοταγής</a:t>
                      </a:r>
                    </a:p>
                    <a:p>
                      <a:r>
                        <a:rPr lang="el-GR" dirty="0"/>
                        <a:t>Δευτεροταγής</a:t>
                      </a:r>
                    </a:p>
                    <a:p>
                      <a:r>
                        <a:rPr lang="el-GR" dirty="0"/>
                        <a:t>Τριτοταγής</a:t>
                      </a:r>
                    </a:p>
                  </a:txBody>
                  <a:tcPr/>
                </a:tc>
                <a:tc>
                  <a:txBody>
                    <a:bodyPr/>
                    <a:lstStyle/>
                    <a:p>
                      <a:r>
                        <a:rPr lang="el-GR" dirty="0"/>
                        <a:t>1,2,3</a:t>
                      </a:r>
                    </a:p>
                    <a:p>
                      <a:r>
                        <a:rPr lang="el-GR" dirty="0"/>
                        <a:t>5,7</a:t>
                      </a:r>
                    </a:p>
                    <a:p>
                      <a:r>
                        <a:rPr lang="el-GR" dirty="0"/>
                        <a:t>7,22,37,39,40</a:t>
                      </a:r>
                    </a:p>
                  </a:txBody>
                  <a:tcPr/>
                </a:tc>
                <a:extLst>
                  <a:ext uri="{0D108BD9-81ED-4DB2-BD59-A6C34878D82A}">
                    <a16:rowId xmlns:a16="http://schemas.microsoft.com/office/drawing/2014/main" val="10006"/>
                  </a:ext>
                </a:extLst>
              </a:tr>
              <a:tr h="370840">
                <a:tc>
                  <a:txBody>
                    <a:bodyPr/>
                    <a:lstStyle/>
                    <a:p>
                      <a:r>
                        <a:rPr lang="el-GR" dirty="0"/>
                        <a:t>ΚΙΝΗΣΗ</a:t>
                      </a:r>
                    </a:p>
                  </a:txBody>
                  <a:tcPr/>
                </a:tc>
                <a:tc>
                  <a:txBody>
                    <a:bodyPr/>
                    <a:lstStyle/>
                    <a:p>
                      <a:endParaRPr lang="el-GR" dirty="0"/>
                    </a:p>
                  </a:txBody>
                  <a:tcPr/>
                </a:tc>
                <a:extLst>
                  <a:ext uri="{0D108BD9-81ED-4DB2-BD59-A6C34878D82A}">
                    <a16:rowId xmlns:a16="http://schemas.microsoft.com/office/drawing/2014/main" val="10007"/>
                  </a:ext>
                </a:extLst>
              </a:tr>
              <a:tr h="370840">
                <a:tc>
                  <a:txBody>
                    <a:bodyPr/>
                    <a:lstStyle/>
                    <a:p>
                      <a:r>
                        <a:rPr lang="el-GR" dirty="0"/>
                        <a:t>Πρωτοταγής</a:t>
                      </a:r>
                    </a:p>
                    <a:p>
                      <a:r>
                        <a:rPr lang="el-GR" dirty="0"/>
                        <a:t>Δευτεροταγής</a:t>
                      </a:r>
                    </a:p>
                    <a:p>
                      <a:r>
                        <a:rPr lang="el-GR" dirty="0"/>
                        <a:t>Τριτοταγής</a:t>
                      </a:r>
                    </a:p>
                    <a:p>
                      <a:r>
                        <a:rPr lang="el-GR" dirty="0"/>
                        <a:t>οφθαλμοκινητικότητα</a:t>
                      </a:r>
                    </a:p>
                  </a:txBody>
                  <a:tcPr/>
                </a:tc>
                <a:tc>
                  <a:txBody>
                    <a:bodyPr/>
                    <a:lstStyle/>
                    <a:p>
                      <a:r>
                        <a:rPr lang="el-GR" dirty="0"/>
                        <a:t>4</a:t>
                      </a:r>
                    </a:p>
                    <a:p>
                      <a:r>
                        <a:rPr lang="el-GR" dirty="0"/>
                        <a:t>6</a:t>
                      </a:r>
                    </a:p>
                    <a:p>
                      <a:r>
                        <a:rPr lang="el-GR" dirty="0"/>
                        <a:t>9,10,11,45,46,47</a:t>
                      </a:r>
                    </a:p>
                    <a:p>
                      <a:r>
                        <a:rPr lang="el-GR" dirty="0"/>
                        <a:t>8</a:t>
                      </a:r>
                    </a:p>
                  </a:txBody>
                  <a:tcPr/>
                </a:tc>
                <a:extLst>
                  <a:ext uri="{0D108BD9-81ED-4DB2-BD59-A6C34878D82A}">
                    <a16:rowId xmlns:a16="http://schemas.microsoft.com/office/drawing/2014/main" val="10008"/>
                  </a:ext>
                </a:extLst>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E:\MARIANNA\A_ΜΑΘΗΜΑΤΑ PPS\anatomy lessons\ANATOMY CNS\ανθρωπαριο 2.gif"/>
          <p:cNvPicPr>
            <a:picLocks noChangeAspect="1" noChangeArrowheads="1"/>
          </p:cNvPicPr>
          <p:nvPr/>
        </p:nvPicPr>
        <p:blipFill>
          <a:blip r:embed="rId2"/>
          <a:srcRect/>
          <a:stretch>
            <a:fillRect/>
          </a:stretch>
        </p:blipFill>
        <p:spPr bwMode="auto">
          <a:xfrm>
            <a:off x="2024034" y="928670"/>
            <a:ext cx="8280314" cy="4857784"/>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ΜΕΤΩΠΙΑΙΟΣ</a:t>
            </a:r>
          </a:p>
        </p:txBody>
      </p:sp>
      <p:sp>
        <p:nvSpPr>
          <p:cNvPr id="3" name="2 - Θέση περιεχομένου"/>
          <p:cNvSpPr>
            <a:spLocks noGrp="1"/>
          </p:cNvSpPr>
          <p:nvPr>
            <p:ph idx="1"/>
          </p:nvPr>
        </p:nvSpPr>
        <p:spPr/>
        <p:txBody>
          <a:bodyPr>
            <a:normAutofit/>
          </a:bodyPr>
          <a:lstStyle/>
          <a:p>
            <a:pPr>
              <a:buNone/>
            </a:pPr>
            <a:r>
              <a:rPr lang="el-GR" b="1" dirty="0"/>
              <a:t>1ταγής κινητικός φλοιός</a:t>
            </a:r>
            <a:r>
              <a:rPr lang="el-GR" dirty="0"/>
              <a:t>: τελική κινητική εντολή</a:t>
            </a:r>
          </a:p>
          <a:p>
            <a:pPr>
              <a:buNone/>
            </a:pPr>
            <a:r>
              <a:rPr lang="el-GR" b="1" dirty="0"/>
              <a:t>Προκινητικός φλοιός</a:t>
            </a:r>
            <a:r>
              <a:rPr lang="el-GR" dirty="0"/>
              <a:t>: συντονισμός κινήσεων</a:t>
            </a:r>
          </a:p>
          <a:p>
            <a:pPr>
              <a:buNone/>
            </a:pPr>
            <a:r>
              <a:rPr lang="el-GR" b="1" dirty="0"/>
              <a:t>Προμετωπιαίος φλοιός</a:t>
            </a:r>
            <a:r>
              <a:rPr lang="el-GR" dirty="0"/>
              <a:t>: </a:t>
            </a:r>
          </a:p>
          <a:p>
            <a:pPr>
              <a:buNone/>
            </a:pPr>
            <a:r>
              <a:rPr lang="el-GR" dirty="0"/>
              <a:t>	</a:t>
            </a:r>
            <a:r>
              <a:rPr lang="en-US" dirty="0"/>
              <a:t>Broca</a:t>
            </a:r>
            <a:r>
              <a:rPr lang="el-GR" dirty="0"/>
              <a:t>: εκφορά λόγου</a:t>
            </a:r>
          </a:p>
          <a:p>
            <a:pPr>
              <a:buNone/>
            </a:pPr>
            <a:r>
              <a:rPr lang="el-GR" dirty="0"/>
              <a:t>	Οπισθοπλάγιος: ανώτερες γνωστικές λειτουργίες, σχεδιασμός δράσης, συγκράτηση ταυτόχρονα διαφορετικών πληροφοριών</a:t>
            </a:r>
            <a:r>
              <a:rPr lang="en-US" dirty="0"/>
              <a:t> </a:t>
            </a:r>
            <a:r>
              <a:rPr lang="el-GR" dirty="0"/>
              <a:t>(</a:t>
            </a:r>
            <a:r>
              <a:rPr lang="en-US" dirty="0"/>
              <a:t>working memory</a:t>
            </a:r>
            <a:r>
              <a:rPr lang="el-GR" dirty="0"/>
              <a:t>)</a:t>
            </a:r>
          </a:p>
          <a:p>
            <a:pPr>
              <a:buNone/>
            </a:pPr>
            <a:r>
              <a:rPr lang="el-GR" dirty="0"/>
              <a:t>	Κογχομετωπιαίος: κοινωνική συμπεριφορά, προσωπικότητα.</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ΒΡΕΓΜΑΤΙΚΟΣ ΛΟΒΟΣ</a:t>
            </a:r>
          </a:p>
        </p:txBody>
      </p:sp>
      <p:pic>
        <p:nvPicPr>
          <p:cNvPr id="4" name="14 - Εικόνα" descr="ανθρωπαριο 2.gif"/>
          <p:cNvPicPr>
            <a:picLocks noGrp="1"/>
          </p:cNvPicPr>
          <p:nvPr>
            <p:ph idx="1"/>
          </p:nvPr>
        </p:nvPicPr>
        <p:blipFill>
          <a:blip r:embed="rId2"/>
          <a:stretch>
            <a:fillRect/>
          </a:stretch>
        </p:blipFill>
        <p:spPr>
          <a:xfrm>
            <a:off x="5870232" y="1857364"/>
            <a:ext cx="4797768" cy="4500594"/>
          </a:xfrm>
          <a:prstGeom prst="rect">
            <a:avLst/>
          </a:prstGeom>
        </p:spPr>
      </p:pic>
      <p:sp>
        <p:nvSpPr>
          <p:cNvPr id="44033" name="Rectangle 1"/>
          <p:cNvSpPr>
            <a:spLocks noChangeArrowheads="1"/>
          </p:cNvSpPr>
          <p:nvPr/>
        </p:nvSpPr>
        <p:spPr bwMode="auto">
          <a:xfrm>
            <a:off x="1881158" y="1357298"/>
            <a:ext cx="4143372" cy="49859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l-GR" sz="2000" dirty="0">
                <a:solidFill>
                  <a:prstClr val="black"/>
                </a:solidFill>
                <a:latin typeface="Times New Roman" pitchFamily="18" charset="0"/>
                <a:ea typeface="Calibri" pitchFamily="34" charset="0"/>
                <a:cs typeface="Times New Roman" pitchFamily="18" charset="0"/>
              </a:rPr>
              <a:t>Η πρωτοταγής αισθητική περιοχή για τη </a:t>
            </a:r>
            <a:r>
              <a:rPr lang="el-GR" sz="2000" b="1" dirty="0">
                <a:solidFill>
                  <a:prstClr val="black"/>
                </a:solidFill>
                <a:latin typeface="Times New Roman" pitchFamily="18" charset="0"/>
                <a:ea typeface="Calibri" pitchFamily="34" charset="0"/>
                <a:cs typeface="Times New Roman" pitchFamily="18" charset="0"/>
              </a:rPr>
              <a:t>γενική αισθητικότητα</a:t>
            </a:r>
            <a:r>
              <a:rPr lang="el-GR" sz="2000" dirty="0">
                <a:solidFill>
                  <a:prstClr val="black"/>
                </a:solidFill>
                <a:latin typeface="Times New Roman" pitchFamily="18" charset="0"/>
                <a:ea typeface="Calibri" pitchFamily="34" charset="0"/>
                <a:cs typeface="Times New Roman" pitchFamily="18" charset="0"/>
              </a:rPr>
              <a:t> (επιπολής και εν τω βάθει) εντοπίζεται στα πεδία 1,2,3, στην οπίσθια κεντρική έλικα, πίσω από την οπίσθια κεντρική αύλακα, στο βρεγματικό λοβό. Στην περιοχή αυτή καταλήγουν οι προβολικές οδοί που μεταφέρουν τις αισθητικές πληροφορίες από την περιφέρεια, με ενδιάμεσο σταθμό το θάλαμο..</a:t>
            </a:r>
            <a:endParaRPr lang="el-GR" sz="2000" dirty="0">
              <a:solidFill>
                <a:prstClr val="black"/>
              </a:solidFill>
              <a:latin typeface="Arial" pitchFamily="34" charset="0"/>
              <a:cs typeface="Arial" pitchFamily="34" charset="0"/>
            </a:endParaRPr>
          </a:p>
          <a:p>
            <a:pPr eaLnBrk="0" fontAlgn="base" hangingPunct="0">
              <a:spcBef>
                <a:spcPct val="0"/>
              </a:spcBef>
              <a:spcAft>
                <a:spcPct val="0"/>
              </a:spcAft>
            </a:pPr>
            <a:r>
              <a:rPr lang="el-GR" sz="2000" dirty="0">
                <a:solidFill>
                  <a:prstClr val="black"/>
                </a:solidFill>
                <a:latin typeface="Times New Roman" pitchFamily="18" charset="0"/>
                <a:ea typeface="Calibri" pitchFamily="34" charset="0"/>
                <a:cs typeface="Times New Roman" pitchFamily="18" charset="0"/>
              </a:rPr>
              <a:t>Η συνειρμική αισθητική περιοχή (δευτεροταγής) εντοπίζεται πιο πίσω στο βρεγματικό λοβό, στα πεδία 5 και 7.</a:t>
            </a:r>
            <a:endParaRPr lang="el-GR" sz="2000" dirty="0">
              <a:solidFill>
                <a:prstClr val="black"/>
              </a:solidFill>
              <a:latin typeface="Arial" pitchFamily="34" charset="0"/>
              <a:cs typeface="Arial" pitchFamily="34" charset="0"/>
            </a:endParaRPr>
          </a:p>
          <a:p>
            <a:pPr eaLnBrk="0" fontAlgn="base" hangingPunct="0">
              <a:spcBef>
                <a:spcPct val="0"/>
              </a:spcBef>
              <a:spcAft>
                <a:spcPct val="0"/>
              </a:spcAft>
            </a:pPr>
            <a:endParaRPr lang="el-GR" dirty="0">
              <a:solidFill>
                <a:prstClr val="black"/>
              </a:solidFill>
              <a:latin typeface="Arial" pitchFamily="34" charset="0"/>
              <a:cs typeface="Arial"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6" name="5 - Θέση κειμένου"/>
          <p:cNvSpPr>
            <a:spLocks noGrp="1"/>
          </p:cNvSpPr>
          <p:nvPr>
            <p:ph type="body" idx="1"/>
          </p:nvPr>
        </p:nvSpPr>
        <p:spPr/>
        <p:txBody>
          <a:bodyPr/>
          <a:lstStyle/>
          <a:p>
            <a:pPr algn="ctr"/>
            <a:r>
              <a:rPr lang="el-GR" dirty="0"/>
              <a:t>ΚΡΟΤΑΦΙΚΟΣ ΛΟΒΟΣ</a:t>
            </a:r>
          </a:p>
        </p:txBody>
      </p:sp>
      <p:sp>
        <p:nvSpPr>
          <p:cNvPr id="7" name="6 - Θέση περιεχομένου"/>
          <p:cNvSpPr>
            <a:spLocks noGrp="1"/>
          </p:cNvSpPr>
          <p:nvPr>
            <p:ph sz="half" idx="2"/>
          </p:nvPr>
        </p:nvSpPr>
        <p:spPr/>
        <p:txBody>
          <a:bodyPr/>
          <a:lstStyle/>
          <a:p>
            <a:pPr>
              <a:buNone/>
            </a:pPr>
            <a:r>
              <a:rPr lang="el-GR" dirty="0"/>
              <a:t>	πρωτοταγές κέντρο της </a:t>
            </a:r>
            <a:r>
              <a:rPr lang="el-GR" b="1" dirty="0"/>
              <a:t>ακοής</a:t>
            </a:r>
            <a:r>
              <a:rPr lang="el-GR" dirty="0"/>
              <a:t> εντοπίζεται στον κροταφικό λοβό όπως και το αντίστοιχο συνειρμικό κέντρο</a:t>
            </a:r>
          </a:p>
        </p:txBody>
      </p:sp>
      <p:sp>
        <p:nvSpPr>
          <p:cNvPr id="8" name="7 - Θέση κειμένου"/>
          <p:cNvSpPr>
            <a:spLocks noGrp="1"/>
          </p:cNvSpPr>
          <p:nvPr>
            <p:ph type="body" sz="quarter" idx="3"/>
          </p:nvPr>
        </p:nvSpPr>
        <p:spPr/>
        <p:txBody>
          <a:bodyPr/>
          <a:lstStyle/>
          <a:p>
            <a:pPr algn="ctr"/>
            <a:r>
              <a:rPr lang="el-GR" dirty="0"/>
              <a:t>ΙΝΙΑΚΟΣ ΛΟΒΟΣ</a:t>
            </a:r>
          </a:p>
        </p:txBody>
      </p:sp>
      <p:sp>
        <p:nvSpPr>
          <p:cNvPr id="9" name="8 - Θέση περιεχομένου"/>
          <p:cNvSpPr>
            <a:spLocks noGrp="1"/>
          </p:cNvSpPr>
          <p:nvPr>
            <p:ph sz="quarter" idx="4"/>
          </p:nvPr>
        </p:nvSpPr>
        <p:spPr/>
        <p:txBody>
          <a:bodyPr/>
          <a:lstStyle/>
          <a:p>
            <a:pPr>
              <a:buNone/>
            </a:pPr>
            <a:r>
              <a:rPr lang="el-GR" dirty="0"/>
              <a:t>	πρωτοταγές κέντρο της </a:t>
            </a:r>
            <a:r>
              <a:rPr lang="el-GR" b="1" dirty="0"/>
              <a:t>όρασης</a:t>
            </a:r>
            <a:r>
              <a:rPr lang="el-GR" dirty="0"/>
              <a:t> και τα αντίστοιχα συνειρμικά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ΚΕΝΤΡΑ ΛΕΙΤΟΥΡΓΙΚΑ.png"/>
          <p:cNvPicPr>
            <a:picLocks noChangeAspect="1"/>
          </p:cNvPicPr>
          <p:nvPr/>
        </p:nvPicPr>
        <p:blipFill>
          <a:blip r:embed="rId2"/>
          <a:stretch>
            <a:fillRect/>
          </a:stretch>
        </p:blipFill>
        <p:spPr>
          <a:xfrm>
            <a:off x="1738283" y="857232"/>
            <a:ext cx="8632621" cy="4857784"/>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λειτουργικες περιοχες χρωματα.png"/>
          <p:cNvPicPr>
            <a:picLocks noChangeAspect="1"/>
          </p:cNvPicPr>
          <p:nvPr/>
        </p:nvPicPr>
        <p:blipFill>
          <a:blip r:embed="rId2"/>
          <a:stretch>
            <a:fillRect/>
          </a:stretch>
        </p:blipFill>
        <p:spPr>
          <a:xfrm>
            <a:off x="1524000" y="787479"/>
            <a:ext cx="9144000" cy="5283042"/>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κρυφος λοβος.jpg"/>
          <p:cNvPicPr>
            <a:picLocks noChangeAspect="1"/>
          </p:cNvPicPr>
          <p:nvPr/>
        </p:nvPicPr>
        <p:blipFill>
          <a:blip r:embed="rId2"/>
          <a:stretch>
            <a:fillRect/>
          </a:stretch>
        </p:blipFill>
        <p:spPr>
          <a:xfrm>
            <a:off x="2166911" y="500043"/>
            <a:ext cx="6929486" cy="5292693"/>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095472" y="0"/>
            <a:ext cx="8229600" cy="1143000"/>
          </a:xfrm>
        </p:spPr>
        <p:txBody>
          <a:bodyPr>
            <a:normAutofit fontScale="90000"/>
          </a:bodyPr>
          <a:lstStyle/>
          <a:p>
            <a:r>
              <a:rPr lang="el-GR" b="1" dirty="0"/>
              <a:t>ΜΕΤΑΙΧΜΙΑΚΟ ΣΥΣΤΗΜΑ</a:t>
            </a:r>
            <a:br>
              <a:rPr lang="el-GR" dirty="0"/>
            </a:br>
            <a:endParaRPr lang="el-GR" dirty="0"/>
          </a:p>
        </p:txBody>
      </p:sp>
      <p:pic>
        <p:nvPicPr>
          <p:cNvPr id="4" name="3 - Θέση περιεχομένου" descr="E:\MARIANNA\A_ΜΑΘΗΜΑΤΑ PPS\anatomy lessons\ANATOMY CNS\εγκεφαλος\limbic_lobe arc.jpg"/>
          <p:cNvPicPr>
            <a:picLocks noGrp="1"/>
          </p:cNvPicPr>
          <p:nvPr>
            <p:ph idx="1"/>
          </p:nvPr>
        </p:nvPicPr>
        <p:blipFill>
          <a:blip r:embed="rId2"/>
          <a:srcRect/>
          <a:stretch>
            <a:fillRect/>
          </a:stretch>
        </p:blipFill>
        <p:spPr bwMode="auto">
          <a:xfrm>
            <a:off x="2524100" y="1357298"/>
            <a:ext cx="7286676" cy="4572032"/>
          </a:xfrm>
          <a:prstGeom prst="rect">
            <a:avLst/>
          </a:prstGeom>
          <a:noFill/>
          <a:ln w="9525">
            <a:noFill/>
            <a:miter lim="800000"/>
            <a:headEnd/>
            <a:tailEnd/>
          </a:ln>
        </p:spPr>
      </p:pic>
      <p:sp>
        <p:nvSpPr>
          <p:cNvPr id="5" name="4 - Ορθογώνιο"/>
          <p:cNvSpPr/>
          <p:nvPr/>
        </p:nvSpPr>
        <p:spPr>
          <a:xfrm>
            <a:off x="1952596" y="5929331"/>
            <a:ext cx="8286776" cy="646331"/>
          </a:xfrm>
          <a:prstGeom prst="rect">
            <a:avLst/>
          </a:prstGeom>
        </p:spPr>
        <p:txBody>
          <a:bodyPr wrap="square">
            <a:spAutoFit/>
          </a:bodyPr>
          <a:lstStyle/>
          <a:p>
            <a:r>
              <a:rPr lang="el-GR" dirty="0">
                <a:solidFill>
                  <a:prstClr val="black"/>
                </a:solidFill>
                <a:latin typeface="Calibri"/>
              </a:rPr>
              <a:t>Φλοιώδεις περιοχές ανάμεσα στα ημισφαίρια και το στέλεχος, </a:t>
            </a:r>
          </a:p>
          <a:p>
            <a:r>
              <a:rPr lang="el-GR" dirty="0">
                <a:solidFill>
                  <a:prstClr val="black"/>
                </a:solidFill>
                <a:latin typeface="Calibri"/>
              </a:rPr>
              <a:t>δηλαδή το όριο (</a:t>
            </a:r>
            <a:r>
              <a:rPr lang="en-US" dirty="0" err="1">
                <a:solidFill>
                  <a:prstClr val="black"/>
                </a:solidFill>
                <a:latin typeface="Calibri"/>
              </a:rPr>
              <a:t>limbus</a:t>
            </a:r>
            <a:r>
              <a:rPr lang="el-GR" dirty="0">
                <a:solidFill>
                  <a:prstClr val="black"/>
                </a:solidFill>
                <a:latin typeface="Calibri"/>
              </a:rPr>
              <a:t>-χείλος) του εγκεφάλου</a:t>
            </a:r>
          </a:p>
        </p:txBody>
      </p:sp>
      <p:sp>
        <p:nvSpPr>
          <p:cNvPr id="6" name="5 - Ορθογώνιο"/>
          <p:cNvSpPr/>
          <p:nvPr/>
        </p:nvSpPr>
        <p:spPr>
          <a:xfrm>
            <a:off x="1524000" y="571481"/>
            <a:ext cx="8715404" cy="646331"/>
          </a:xfrm>
          <a:prstGeom prst="rect">
            <a:avLst/>
          </a:prstGeom>
        </p:spPr>
        <p:txBody>
          <a:bodyPr wrap="square">
            <a:spAutoFit/>
          </a:bodyPr>
          <a:lstStyle/>
          <a:p>
            <a:r>
              <a:rPr lang="en-US" b="1" dirty="0">
                <a:solidFill>
                  <a:prstClr val="black"/>
                </a:solidFill>
                <a:latin typeface="Calibri"/>
              </a:rPr>
              <a:t>Broca</a:t>
            </a:r>
            <a:r>
              <a:rPr lang="el-GR" b="1" dirty="0">
                <a:solidFill>
                  <a:prstClr val="black"/>
                </a:solidFill>
                <a:latin typeface="Calibri"/>
              </a:rPr>
              <a:t> 1878 </a:t>
            </a:r>
            <a:r>
              <a:rPr lang="el-GR" i="1" dirty="0">
                <a:solidFill>
                  <a:prstClr val="black"/>
                </a:solidFill>
                <a:latin typeface="Calibri"/>
              </a:rPr>
              <a:t>"</a:t>
            </a:r>
            <a:r>
              <a:rPr lang="el-GR" i="1" dirty="0" err="1">
                <a:solidFill>
                  <a:prstClr val="black"/>
                </a:solidFill>
                <a:latin typeface="Calibri"/>
              </a:rPr>
              <a:t>Anatomie</a:t>
            </a:r>
            <a:r>
              <a:rPr lang="el-GR" i="1" dirty="0">
                <a:solidFill>
                  <a:prstClr val="black"/>
                </a:solidFill>
                <a:latin typeface="Calibri"/>
              </a:rPr>
              <a:t> </a:t>
            </a:r>
            <a:r>
              <a:rPr lang="el-GR" i="1" dirty="0" err="1">
                <a:solidFill>
                  <a:prstClr val="black"/>
                </a:solidFill>
                <a:latin typeface="Calibri"/>
              </a:rPr>
              <a:t>comparee</a:t>
            </a:r>
            <a:r>
              <a:rPr lang="el-GR" i="1" dirty="0">
                <a:solidFill>
                  <a:prstClr val="black"/>
                </a:solidFill>
                <a:latin typeface="Calibri"/>
              </a:rPr>
              <a:t> </a:t>
            </a:r>
            <a:r>
              <a:rPr lang="el-GR" i="1" dirty="0" err="1">
                <a:solidFill>
                  <a:prstClr val="black"/>
                </a:solidFill>
                <a:latin typeface="Calibri"/>
              </a:rPr>
              <a:t>des</a:t>
            </a:r>
            <a:r>
              <a:rPr lang="el-GR" i="1" dirty="0">
                <a:solidFill>
                  <a:prstClr val="black"/>
                </a:solidFill>
                <a:latin typeface="Calibri"/>
              </a:rPr>
              <a:t> </a:t>
            </a:r>
            <a:r>
              <a:rPr lang="el-GR" i="1" dirty="0" err="1">
                <a:solidFill>
                  <a:prstClr val="black"/>
                </a:solidFill>
                <a:latin typeface="Calibri"/>
              </a:rPr>
              <a:t>circonvolutions</a:t>
            </a:r>
            <a:r>
              <a:rPr lang="el-GR" i="1" dirty="0">
                <a:solidFill>
                  <a:prstClr val="black"/>
                </a:solidFill>
                <a:latin typeface="Calibri"/>
              </a:rPr>
              <a:t> </a:t>
            </a:r>
            <a:r>
              <a:rPr lang="el-GR" i="1" dirty="0" err="1">
                <a:solidFill>
                  <a:prstClr val="black"/>
                </a:solidFill>
                <a:latin typeface="Calibri"/>
              </a:rPr>
              <a:t>cerebrales</a:t>
            </a:r>
            <a:r>
              <a:rPr lang="el-GR" i="1" dirty="0">
                <a:solidFill>
                  <a:prstClr val="black"/>
                </a:solidFill>
                <a:latin typeface="Calibri"/>
              </a:rPr>
              <a:t>: </a:t>
            </a:r>
            <a:r>
              <a:rPr lang="el-GR" i="1" dirty="0" err="1">
                <a:solidFill>
                  <a:prstClr val="black"/>
                </a:solidFill>
                <a:latin typeface="Calibri"/>
              </a:rPr>
              <a:t>Le</a:t>
            </a:r>
            <a:r>
              <a:rPr lang="el-GR" i="1" dirty="0">
                <a:solidFill>
                  <a:prstClr val="black"/>
                </a:solidFill>
                <a:latin typeface="Calibri"/>
              </a:rPr>
              <a:t> </a:t>
            </a:r>
            <a:r>
              <a:rPr lang="el-GR" i="1" dirty="0" err="1">
                <a:solidFill>
                  <a:prstClr val="black"/>
                </a:solidFill>
                <a:latin typeface="Calibri"/>
              </a:rPr>
              <a:t>grand</a:t>
            </a:r>
            <a:r>
              <a:rPr lang="el-GR" i="1" dirty="0">
                <a:solidFill>
                  <a:prstClr val="black"/>
                </a:solidFill>
                <a:latin typeface="Calibri"/>
              </a:rPr>
              <a:t> </a:t>
            </a:r>
            <a:r>
              <a:rPr lang="el-GR" i="1" dirty="0" err="1">
                <a:solidFill>
                  <a:prstClr val="black"/>
                </a:solidFill>
                <a:latin typeface="Calibri"/>
              </a:rPr>
              <a:t>lobe</a:t>
            </a:r>
            <a:r>
              <a:rPr lang="el-GR" i="1" dirty="0">
                <a:solidFill>
                  <a:prstClr val="black"/>
                </a:solidFill>
                <a:latin typeface="Calibri"/>
              </a:rPr>
              <a:t> </a:t>
            </a:r>
            <a:r>
              <a:rPr lang="el-GR" i="1" dirty="0" err="1">
                <a:solidFill>
                  <a:prstClr val="black"/>
                </a:solidFill>
                <a:latin typeface="Calibri"/>
              </a:rPr>
              <a:t>limbique</a:t>
            </a:r>
            <a:r>
              <a:rPr lang="el-GR" i="1" dirty="0">
                <a:solidFill>
                  <a:prstClr val="black"/>
                </a:solidFill>
                <a:latin typeface="Calibri"/>
              </a:rPr>
              <a:t> </a:t>
            </a:r>
            <a:r>
              <a:rPr lang="el-GR" i="1" dirty="0" err="1">
                <a:solidFill>
                  <a:prstClr val="black"/>
                </a:solidFill>
                <a:latin typeface="Calibri"/>
              </a:rPr>
              <a:t>et</a:t>
            </a:r>
            <a:r>
              <a:rPr lang="el-GR" i="1" dirty="0">
                <a:solidFill>
                  <a:prstClr val="black"/>
                </a:solidFill>
                <a:latin typeface="Calibri"/>
              </a:rPr>
              <a:t> </a:t>
            </a:r>
            <a:r>
              <a:rPr lang="el-GR" i="1" dirty="0" err="1">
                <a:solidFill>
                  <a:prstClr val="black"/>
                </a:solidFill>
                <a:latin typeface="Calibri"/>
              </a:rPr>
              <a:t>la</a:t>
            </a:r>
            <a:r>
              <a:rPr lang="el-GR" i="1" dirty="0">
                <a:solidFill>
                  <a:prstClr val="black"/>
                </a:solidFill>
                <a:latin typeface="Calibri"/>
              </a:rPr>
              <a:t> </a:t>
            </a:r>
            <a:r>
              <a:rPr lang="el-GR" i="1" dirty="0" err="1">
                <a:solidFill>
                  <a:prstClr val="black"/>
                </a:solidFill>
                <a:latin typeface="Calibri"/>
              </a:rPr>
              <a:t>scissure</a:t>
            </a:r>
            <a:r>
              <a:rPr lang="el-GR" i="1" dirty="0">
                <a:solidFill>
                  <a:prstClr val="black"/>
                </a:solidFill>
                <a:latin typeface="Calibri"/>
              </a:rPr>
              <a:t> </a:t>
            </a:r>
            <a:r>
              <a:rPr lang="el-GR" i="1" dirty="0" err="1">
                <a:solidFill>
                  <a:prstClr val="black"/>
                </a:solidFill>
                <a:latin typeface="Calibri"/>
              </a:rPr>
              <a:t>limbique</a:t>
            </a:r>
            <a:r>
              <a:rPr lang="el-GR" i="1" dirty="0">
                <a:solidFill>
                  <a:prstClr val="black"/>
                </a:solidFill>
                <a:latin typeface="Calibri"/>
              </a:rPr>
              <a:t> </a:t>
            </a:r>
            <a:r>
              <a:rPr lang="el-GR" i="1" dirty="0" err="1">
                <a:solidFill>
                  <a:prstClr val="black"/>
                </a:solidFill>
                <a:latin typeface="Calibri"/>
              </a:rPr>
              <a:t>dans</a:t>
            </a:r>
            <a:r>
              <a:rPr lang="el-GR" i="1" dirty="0">
                <a:solidFill>
                  <a:prstClr val="black"/>
                </a:solidFill>
                <a:latin typeface="Calibri"/>
              </a:rPr>
              <a:t> </a:t>
            </a:r>
            <a:r>
              <a:rPr lang="el-GR" i="1" dirty="0" err="1">
                <a:solidFill>
                  <a:prstClr val="black"/>
                </a:solidFill>
                <a:latin typeface="Calibri"/>
              </a:rPr>
              <a:t>la</a:t>
            </a:r>
            <a:r>
              <a:rPr lang="el-GR" i="1" dirty="0">
                <a:solidFill>
                  <a:prstClr val="black"/>
                </a:solidFill>
                <a:latin typeface="Calibri"/>
              </a:rPr>
              <a:t> </a:t>
            </a:r>
            <a:r>
              <a:rPr lang="el-GR" i="1" dirty="0" err="1">
                <a:solidFill>
                  <a:prstClr val="black"/>
                </a:solidFill>
                <a:latin typeface="Calibri"/>
              </a:rPr>
              <a:t>serie</a:t>
            </a:r>
            <a:r>
              <a:rPr lang="el-GR" i="1" dirty="0">
                <a:solidFill>
                  <a:prstClr val="black"/>
                </a:solidFill>
                <a:latin typeface="Calibri"/>
              </a:rPr>
              <a:t> </a:t>
            </a:r>
            <a:r>
              <a:rPr lang="el-GR" i="1" dirty="0" err="1">
                <a:solidFill>
                  <a:prstClr val="black"/>
                </a:solidFill>
                <a:latin typeface="Calibri"/>
              </a:rPr>
              <a:t>des</a:t>
            </a:r>
            <a:r>
              <a:rPr lang="el-GR" i="1" dirty="0">
                <a:solidFill>
                  <a:prstClr val="black"/>
                </a:solidFill>
                <a:latin typeface="Calibri"/>
              </a:rPr>
              <a:t> </a:t>
            </a:r>
            <a:r>
              <a:rPr lang="el-GR" i="1" dirty="0" err="1">
                <a:solidFill>
                  <a:prstClr val="black"/>
                </a:solidFill>
                <a:latin typeface="Calibri"/>
              </a:rPr>
              <a:t>mammifères</a:t>
            </a:r>
            <a:r>
              <a:rPr lang="el-GR" i="1" dirty="0">
                <a:solidFill>
                  <a:prstClr val="black"/>
                </a:solidFill>
                <a:latin typeface="Calibri"/>
              </a:rPr>
              <a:t>."</a:t>
            </a:r>
            <a:endParaRPr lang="el-GR" dirty="0">
              <a:solidFill>
                <a:prstClr val="black"/>
              </a:solidFill>
              <a:latin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3"/>
          </a:solidFill>
        </p:spPr>
        <p:txBody>
          <a:bodyPr/>
          <a:lstStyle/>
          <a:p>
            <a:r>
              <a:rPr lang="el-GR" b="1" dirty="0"/>
              <a:t>ΝΕΥΡΩΝΕΣ </a:t>
            </a:r>
            <a:r>
              <a:rPr lang="en-US" b="1" dirty="0" err="1"/>
              <a:t>vs</a:t>
            </a:r>
            <a:r>
              <a:rPr lang="el-GR" b="1" dirty="0"/>
              <a:t> ΝΕΥΡΟΓΛΟΙΑ</a:t>
            </a:r>
            <a:endParaRPr lang="el-GR" dirty="0"/>
          </a:p>
        </p:txBody>
      </p:sp>
      <p:sp>
        <p:nvSpPr>
          <p:cNvPr id="3" name="2 - Θέση περιεχομένου"/>
          <p:cNvSpPr>
            <a:spLocks noGrp="1"/>
          </p:cNvSpPr>
          <p:nvPr>
            <p:ph sz="half" idx="1"/>
          </p:nvPr>
        </p:nvSpPr>
        <p:spPr>
          <a:solidFill>
            <a:schemeClr val="accent6">
              <a:lumMod val="60000"/>
              <a:lumOff val="40000"/>
            </a:schemeClr>
          </a:solidFill>
        </p:spPr>
        <p:txBody>
          <a:bodyPr>
            <a:normAutofit lnSpcReduction="10000"/>
          </a:bodyPr>
          <a:lstStyle/>
          <a:p>
            <a:pPr algn="ctr">
              <a:buNone/>
            </a:pPr>
            <a:r>
              <a:rPr lang="el-GR" b="1" dirty="0"/>
              <a:t>ΝΕΥΡΩΝΕΣ</a:t>
            </a:r>
          </a:p>
          <a:p>
            <a:endParaRPr lang="el-GR" dirty="0"/>
          </a:p>
          <a:p>
            <a:r>
              <a:rPr lang="el-GR" dirty="0"/>
              <a:t>Δεν πολλαπλασιάζονται</a:t>
            </a:r>
          </a:p>
          <a:p>
            <a:r>
              <a:rPr lang="el-GR" dirty="0"/>
              <a:t>Είναι διεγερσιμοί –μεταβάλλουν το δυναμικό ηρεμίας σε απάντηση σε ερεθίσματα</a:t>
            </a:r>
          </a:p>
          <a:p>
            <a:r>
              <a:rPr lang="el-GR" dirty="0"/>
              <a:t>Εκκρίνουν ουσίες στον εξωκυττάριο χώρο</a:t>
            </a:r>
          </a:p>
          <a:p>
            <a:r>
              <a:rPr lang="el-GR" dirty="0"/>
              <a:t>Είναι πολωμένοι-μεταδίδουν σήματα προς μία κατεύθυνση</a:t>
            </a:r>
          </a:p>
          <a:p>
            <a:endParaRPr lang="el-GR" dirty="0"/>
          </a:p>
        </p:txBody>
      </p:sp>
      <p:sp>
        <p:nvSpPr>
          <p:cNvPr id="4" name="3 - Θέση περιεχομένου"/>
          <p:cNvSpPr>
            <a:spLocks noGrp="1"/>
          </p:cNvSpPr>
          <p:nvPr>
            <p:ph sz="half" idx="2"/>
          </p:nvPr>
        </p:nvSpPr>
        <p:spPr>
          <a:solidFill>
            <a:schemeClr val="accent2">
              <a:lumMod val="60000"/>
              <a:lumOff val="40000"/>
            </a:schemeClr>
          </a:solidFill>
        </p:spPr>
        <p:txBody>
          <a:bodyPr>
            <a:normAutofit lnSpcReduction="10000"/>
          </a:bodyPr>
          <a:lstStyle/>
          <a:p>
            <a:pPr algn="ctr">
              <a:buNone/>
            </a:pPr>
            <a:r>
              <a:rPr lang="el-GR" dirty="0"/>
              <a:t>	</a:t>
            </a:r>
            <a:r>
              <a:rPr lang="el-GR" b="1" dirty="0"/>
              <a:t>ΝΕΥΡΟΓΛΟΙΑ</a:t>
            </a:r>
          </a:p>
          <a:p>
            <a:endParaRPr lang="el-GR" dirty="0"/>
          </a:p>
          <a:p>
            <a:r>
              <a:rPr lang="el-GR" dirty="0"/>
              <a:t>Πολλαπλασιάζονται</a:t>
            </a:r>
          </a:p>
          <a:p>
            <a:r>
              <a:rPr lang="el-GR" dirty="0"/>
              <a:t>Δε μεταβάλλουν το δυναμικό ηρεμίας τους</a:t>
            </a:r>
          </a:p>
          <a:p>
            <a:endParaRPr lang="el-GR" dirty="0"/>
          </a:p>
          <a:p>
            <a:r>
              <a:rPr lang="el-GR" dirty="0"/>
              <a:t>Δεν εκκρίνουν ουσίες</a:t>
            </a:r>
          </a:p>
          <a:p>
            <a:endParaRPr lang="el-GR" dirty="0"/>
          </a:p>
          <a:p>
            <a:r>
              <a:rPr lang="el-GR" dirty="0"/>
              <a:t>Δεν έχουν προσανατολισμό</a:t>
            </a:r>
          </a:p>
        </p:txBody>
      </p:sp>
    </p:spTree>
    <p:extLst>
      <p:ext uri="{BB962C8B-B14F-4D97-AF65-F5344CB8AC3E}">
        <p14:creationId xmlns:p14="http://schemas.microsoft.com/office/powerpoint/2010/main" val="34260723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1668463" y="144463"/>
            <a:ext cx="8737553" cy="5356239"/>
          </a:xfrm>
          <a:prstGeom prst="rect">
            <a:avLst/>
          </a:prstGeom>
          <a:noFill/>
          <a:ln w="9525">
            <a:noFill/>
            <a:miter lim="800000"/>
            <a:headEnd/>
            <a:tailEnd/>
          </a:ln>
          <a:effec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809852" y="1643051"/>
            <a:ext cx="6858048" cy="4524315"/>
          </a:xfrm>
          <a:prstGeom prst="rect">
            <a:avLst/>
          </a:prstGeom>
        </p:spPr>
        <p:txBody>
          <a:bodyPr wrap="square">
            <a:spAutoFit/>
          </a:bodyPr>
          <a:lstStyle/>
          <a:p>
            <a:r>
              <a:rPr lang="el-GR" b="1" dirty="0">
                <a:solidFill>
                  <a:prstClr val="black"/>
                </a:solidFill>
                <a:latin typeface="Calibri"/>
              </a:rPr>
              <a:t>διατήρηση του είδους και την επιβίωση του ατόμου</a:t>
            </a:r>
            <a:r>
              <a:rPr lang="el-GR" dirty="0">
                <a:solidFill>
                  <a:prstClr val="black"/>
                </a:solidFill>
                <a:latin typeface="Calibri"/>
              </a:rPr>
              <a:t>.</a:t>
            </a:r>
            <a:endParaRPr lang="el-GR">
              <a:solidFill>
                <a:prstClr val="black"/>
              </a:solidFill>
              <a:latin typeface="Calibri"/>
            </a:endParaRPr>
          </a:p>
          <a:p>
            <a:r>
              <a:rPr lang="el-GR">
                <a:solidFill>
                  <a:prstClr val="black"/>
                </a:solidFill>
                <a:latin typeface="Calibri"/>
              </a:rPr>
              <a:t> </a:t>
            </a:r>
            <a:r>
              <a:rPr lang="el-GR" dirty="0">
                <a:solidFill>
                  <a:prstClr val="black"/>
                </a:solidFill>
                <a:latin typeface="Calibri"/>
              </a:rPr>
              <a:t>Ρυθμίζει το αυτόνομο και ενδοκρινικό σύστημα, και ειδικά την απάντηση τους σε συναισθηματικά ερεθίσματα. </a:t>
            </a:r>
          </a:p>
          <a:p>
            <a:r>
              <a:rPr lang="el-GR" dirty="0">
                <a:solidFill>
                  <a:prstClr val="black"/>
                </a:solidFill>
                <a:latin typeface="Calibri"/>
              </a:rPr>
              <a:t>Καθορίζει </a:t>
            </a:r>
            <a:r>
              <a:rPr lang="el-GR" dirty="0">
                <a:solidFill>
                  <a:srgbClr val="1F497D"/>
                </a:solidFill>
                <a:latin typeface="Calibri"/>
              </a:rPr>
              <a:t>το επίπεδο εγρήγορσης </a:t>
            </a:r>
          </a:p>
          <a:p>
            <a:r>
              <a:rPr lang="el-GR" dirty="0">
                <a:solidFill>
                  <a:prstClr val="black"/>
                </a:solidFill>
                <a:latin typeface="Calibri"/>
              </a:rPr>
              <a:t>συμμετέχει στη </a:t>
            </a:r>
            <a:r>
              <a:rPr lang="el-GR" dirty="0">
                <a:solidFill>
                  <a:srgbClr val="1F497D"/>
                </a:solidFill>
                <a:latin typeface="Calibri"/>
              </a:rPr>
              <a:t>ρύθμιση κινήτρων </a:t>
            </a:r>
            <a:r>
              <a:rPr lang="el-GR" dirty="0">
                <a:solidFill>
                  <a:prstClr val="black"/>
                </a:solidFill>
                <a:latin typeface="Calibri"/>
              </a:rPr>
              <a:t>που καθορίζουν τη συμπεριφορά, ενδυναμώνοντας συγκεκριμένα πρότυπα που επιβραβεύονται. </a:t>
            </a:r>
            <a:r>
              <a:rPr lang="el-GR" dirty="0">
                <a:solidFill>
                  <a:srgbClr val="1F497D"/>
                </a:solidFill>
                <a:latin typeface="Calibri"/>
              </a:rPr>
              <a:t>μνημονική διαδικασία </a:t>
            </a:r>
          </a:p>
          <a:p>
            <a:r>
              <a:rPr lang="el-GR" dirty="0">
                <a:solidFill>
                  <a:prstClr val="black"/>
                </a:solidFill>
                <a:latin typeface="Calibri"/>
              </a:rPr>
              <a:t>και κάποιες από τις πιο αρχέγονες περιοχές συνδέονται στενά με το οσφρητικό σύστημα, που είναι κομβικό για την επιβίωση πολλών ειδών. </a:t>
            </a:r>
          </a:p>
          <a:p>
            <a:r>
              <a:rPr lang="el-GR" dirty="0">
                <a:solidFill>
                  <a:prstClr val="black"/>
                </a:solidFill>
                <a:latin typeface="Calibri"/>
              </a:rPr>
              <a:t>Χαρακτηρίζεται ως "</a:t>
            </a:r>
            <a:r>
              <a:rPr lang="el-GR" u="sng" dirty="0" err="1">
                <a:solidFill>
                  <a:prstClr val="black"/>
                </a:solidFill>
                <a:latin typeface="Calibri"/>
              </a:rPr>
              <a:t>συναισθάνων</a:t>
            </a:r>
            <a:r>
              <a:rPr lang="el-GR" u="sng" dirty="0">
                <a:solidFill>
                  <a:prstClr val="black"/>
                </a:solidFill>
                <a:latin typeface="Calibri"/>
              </a:rPr>
              <a:t> και αντιδρών" "</a:t>
            </a:r>
            <a:r>
              <a:rPr lang="en-US" u="sng" dirty="0">
                <a:solidFill>
                  <a:prstClr val="black"/>
                </a:solidFill>
                <a:latin typeface="Calibri"/>
              </a:rPr>
              <a:t>feeling and reacting</a:t>
            </a:r>
            <a:r>
              <a:rPr lang="el-GR" u="sng" dirty="0">
                <a:solidFill>
                  <a:prstClr val="black"/>
                </a:solidFill>
                <a:latin typeface="Calibri"/>
              </a:rPr>
              <a:t>" εγκέφαλος</a:t>
            </a:r>
            <a:r>
              <a:rPr lang="el-GR" dirty="0">
                <a:solidFill>
                  <a:prstClr val="black"/>
                </a:solidFill>
                <a:latin typeface="Calibri"/>
              </a:rPr>
              <a:t> που βρίσκεται ανάμεσα στο "σ</a:t>
            </a:r>
            <a:r>
              <a:rPr lang="el-GR" u="sng" dirty="0">
                <a:solidFill>
                  <a:prstClr val="black"/>
                </a:solidFill>
                <a:latin typeface="Calibri"/>
              </a:rPr>
              <a:t>κεπτόμενο εγκέφαλο (τελικός εγκέφαλος)</a:t>
            </a:r>
            <a:r>
              <a:rPr lang="el-GR" dirty="0">
                <a:solidFill>
                  <a:prstClr val="black"/>
                </a:solidFill>
                <a:latin typeface="Calibri"/>
              </a:rPr>
              <a:t> και τις απαγωγές-προσαγωγές οδούς του ΝΣ. Το ίδιο το μεταιχμιακό έχει την δική του είσοδο και περιοχή επεξεργασίας (μεταιχμιακός λοβός, αμυγδαλή, ιππόκαμπος) και την περιοχή εξόδου (πυρήνες διαφανούς διαφράγματος, υποθάλαμος).</a:t>
            </a:r>
          </a:p>
        </p:txBody>
      </p:sp>
      <p:sp>
        <p:nvSpPr>
          <p:cNvPr id="3" name="2 - Τίτλος"/>
          <p:cNvSpPr>
            <a:spLocks noGrp="1"/>
          </p:cNvSpPr>
          <p:nvPr>
            <p:ph type="title" idx="4294967295"/>
          </p:nvPr>
        </p:nvSpPr>
        <p:spPr>
          <a:xfrm>
            <a:off x="1524000" y="274638"/>
            <a:ext cx="8229600" cy="1143000"/>
          </a:xfrm>
        </p:spPr>
        <p:txBody>
          <a:bodyPr>
            <a:normAutofit/>
          </a:bodyPr>
          <a:lstStyle/>
          <a:p>
            <a:r>
              <a:rPr lang="el-GR" sz="1600" b="1" u="sng" dirty="0"/>
              <a:t>ΣΥΝΑΙΣΘΑΝΩΝ ΚΑΙ ΑΝΤΙΔΡΩΝ" "</a:t>
            </a:r>
            <a:r>
              <a:rPr lang="en-US" sz="1600" b="1" u="sng" dirty="0"/>
              <a:t>FEELING AND REACTING</a:t>
            </a:r>
            <a:r>
              <a:rPr lang="el-GR" sz="1600" b="1" u="sng" dirty="0"/>
              <a:t>" ΕΓΚΕΦΑΛΟΣ</a:t>
            </a:r>
            <a:r>
              <a:rPr lang="el-GR" sz="1600" b="1" dirty="0"/>
              <a:t> ΠΟΥ ΒΡΙΣΚΕΤΑΙ ΑΝΑΜΕΣΑ ΣΤΟ "Σ</a:t>
            </a:r>
            <a:r>
              <a:rPr lang="el-GR" sz="1600" b="1" u="sng" dirty="0"/>
              <a:t>ΚΕΠΤΟΜΕΝΟ ΕΓΚΕΦΑΛΟ (ΤΕΛΙΚΟΣ ΕΓΚΕΦΑΛΟΣ)</a:t>
            </a:r>
            <a:r>
              <a:rPr lang="el-GR" sz="1600" b="1" dirty="0"/>
              <a:t> ΚΑΙ ΤΙΣ ΑΠΑΓΩΓΕΣ-ΠΡΟΣΑΓΩΓΕΣ ΟΔΟΥΣ ΤΟΥ ΝΣ</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lvl="0"/>
            <a:r>
              <a:rPr lang="el-GR" b="1" dirty="0"/>
              <a:t>Διεγκέφαλος</a:t>
            </a:r>
            <a:endParaRPr lang="el-GR" dirty="0"/>
          </a:p>
        </p:txBody>
      </p:sp>
      <p:sp>
        <p:nvSpPr>
          <p:cNvPr id="3" name="2 - Θέση περιεχομένου"/>
          <p:cNvSpPr>
            <a:spLocks noGrp="1"/>
          </p:cNvSpPr>
          <p:nvPr>
            <p:ph idx="1"/>
          </p:nvPr>
        </p:nvSpPr>
        <p:spPr/>
        <p:txBody>
          <a:bodyPr>
            <a:normAutofit lnSpcReduction="10000"/>
          </a:bodyPr>
          <a:lstStyle/>
          <a:p>
            <a:pPr lvl="1"/>
            <a:r>
              <a:rPr lang="el-GR" u="sng" dirty="0"/>
              <a:t>Υποθάλαμος</a:t>
            </a:r>
            <a:r>
              <a:rPr lang="el-GR" dirty="0"/>
              <a:t> κέντρο του μεταιχμιακού συστήματος, συνδέεται με το μετωπιαίο φλοιό, τους πυρήνες διαφράγματος, το δικτυωτό σχηματισμό του στελέχους μέσω της έσω </a:t>
            </a:r>
            <a:r>
              <a:rPr lang="el-GR" dirty="0" err="1"/>
              <a:t>προσθιοεγκεφαλικής</a:t>
            </a:r>
            <a:r>
              <a:rPr lang="el-GR" dirty="0"/>
              <a:t> δεσμίδας, τον ιππόκαμπο μέσω της ψαλίδας και το θάλαμο μέσω του </a:t>
            </a:r>
            <a:r>
              <a:rPr lang="el-GR" dirty="0" err="1"/>
              <a:t>μαστιοθαλαμικού</a:t>
            </a:r>
            <a:r>
              <a:rPr lang="el-GR" dirty="0"/>
              <a:t> δεματίου. Ρυθμίζει αυτονομικές διαδικασίες </a:t>
            </a:r>
          </a:p>
          <a:p>
            <a:pPr lvl="1"/>
            <a:r>
              <a:rPr lang="el-GR" u="sng" dirty="0"/>
              <a:t>Μαστία</a:t>
            </a:r>
            <a:r>
              <a:rPr lang="el-GR" dirty="0"/>
              <a:t>, αποτελούν τμήμα του υποθαλάμου και δέχονται ερεθίσματα από τον ιππόκαμπο μέσω της ψαλίδας και προβάλλουν στο θάλαμο.</a:t>
            </a:r>
          </a:p>
          <a:p>
            <a:pPr lvl="1"/>
            <a:r>
              <a:rPr lang="el-GR" u="sng" dirty="0"/>
              <a:t>Πρόσθιοι πυρήνες θαλάμου</a:t>
            </a:r>
            <a:r>
              <a:rPr lang="el-GR" dirty="0"/>
              <a:t>, δέχονται από τα μαστία και συμμετέχουν στη μνημονική διαδικασία. </a:t>
            </a:r>
          </a:p>
          <a:p>
            <a:pPr>
              <a:buNone/>
            </a:pPr>
            <a:endParaRPr lang="el-GR"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1809720" y="785795"/>
            <a:ext cx="8528570" cy="4856173"/>
          </a:xfrm>
          <a:prstGeom prst="rect">
            <a:avLst/>
          </a:prstGeom>
          <a:noFill/>
          <a:ln w="9525">
            <a:noFill/>
            <a:miter lim="800000"/>
            <a:headEnd/>
            <a:tailEnd/>
          </a:ln>
          <a:effec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1668464" y="144463"/>
            <a:ext cx="8213751" cy="5503512"/>
          </a:xfrm>
          <a:prstGeom prst="rect">
            <a:avLst/>
          </a:prstGeom>
          <a:noFill/>
          <a:ln w="9525">
            <a:noFill/>
            <a:miter lim="800000"/>
            <a:headEnd/>
            <a:tailEnd/>
          </a:ln>
          <a:effec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2866560" y="571481"/>
            <a:ext cx="7801441" cy="5213363"/>
          </a:xfrm>
          <a:prstGeom prst="rect">
            <a:avLst/>
          </a:prstGeom>
          <a:noFill/>
          <a:ln w="9525">
            <a:noFill/>
            <a:miter lim="800000"/>
            <a:headEnd/>
            <a:tailEnd/>
          </a:ln>
          <a:effec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1668463" y="144464"/>
            <a:ext cx="8423254" cy="5641991"/>
          </a:xfrm>
          <a:prstGeom prst="rect">
            <a:avLst/>
          </a:prstGeom>
          <a:noFill/>
          <a:ln w="9525">
            <a:noFill/>
            <a:miter lim="800000"/>
            <a:headEnd/>
            <a:tailEnd/>
          </a:ln>
          <a:effec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1668463" y="144464"/>
            <a:ext cx="7927999" cy="5310263"/>
          </a:xfrm>
          <a:prstGeom prst="rect">
            <a:avLst/>
          </a:prstGeom>
          <a:noFill/>
          <a:ln w="9525">
            <a:noFill/>
            <a:miter lim="800000"/>
            <a:headEnd/>
            <a:tailEnd/>
          </a:ln>
          <a:effec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1668463" y="144464"/>
            <a:ext cx="8636562" cy="5784867"/>
          </a:xfrm>
          <a:prstGeom prst="rect">
            <a:avLst/>
          </a:prstGeom>
          <a:noFill/>
          <a:ln w="9525">
            <a:noFill/>
            <a:miter lim="800000"/>
            <a:headEnd/>
            <a:tailEnd/>
          </a:ln>
          <a:effec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MARIANNA\A_ΜΑΘΗΜΑΤΑ PPS\anatomy lessons\ANATOMY CNS\εγκεφαλος\2 βήματα.png"/>
          <p:cNvPicPr>
            <a:picLocks noChangeAspect="1" noChangeArrowheads="1"/>
          </p:cNvPicPr>
          <p:nvPr/>
        </p:nvPicPr>
        <p:blipFill>
          <a:blip r:embed="rId2"/>
          <a:srcRect/>
          <a:stretch>
            <a:fillRect/>
          </a:stretch>
        </p:blipFill>
        <p:spPr bwMode="auto">
          <a:xfrm>
            <a:off x="2252870" y="871124"/>
            <a:ext cx="10057702" cy="5461509"/>
          </a:xfrm>
          <a:prstGeom prst="rect">
            <a:avLst/>
          </a:prstGeom>
          <a:noFill/>
        </p:spPr>
      </p:pic>
    </p:spTree>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ffice_41798794_TF78438558" id="{4C793B3E-94FC-460F-8DB6-81BAA90A6624}" vid="{0DBEB6CE-59DB-4D4E-8602-FA1B0F1F623C}"/>
    </a:ext>
  </a:extLst>
</a:theme>
</file>

<file path=ppt/theme/theme4.xml><?xml version="1.0" encoding="utf-8"?>
<a:theme xmlns:a="http://schemas.openxmlformats.org/drawingml/2006/main" name="2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4571</Words>
  <Application>Microsoft Office PowerPoint</Application>
  <PresentationFormat>Ευρεία οθόνη</PresentationFormat>
  <Paragraphs>920</Paragraphs>
  <Slides>180</Slides>
  <Notes>2</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4</vt:i4>
      </vt:variant>
      <vt:variant>
        <vt:lpstr>Τίτλοι διαφανειών</vt:lpstr>
      </vt:variant>
      <vt:variant>
        <vt:i4>180</vt:i4>
      </vt:variant>
    </vt:vector>
  </HeadingPairs>
  <TitlesOfParts>
    <vt:vector size="192" baseType="lpstr">
      <vt:lpstr>Arial</vt:lpstr>
      <vt:lpstr>Calibri</vt:lpstr>
      <vt:lpstr>Calibri Light</vt:lpstr>
      <vt:lpstr>Garamond</vt:lpstr>
      <vt:lpstr>Tahoma</vt:lpstr>
      <vt:lpstr>Times New Roman</vt:lpstr>
      <vt:lpstr>Times NR Greek MT</vt:lpstr>
      <vt:lpstr>Wingdings</vt:lpstr>
      <vt:lpstr>Θέμα του Office</vt:lpstr>
      <vt:lpstr>1_Θέμα του Office</vt:lpstr>
      <vt:lpstr>SavonVTI</vt:lpstr>
      <vt:lpstr>2_Θέμα του Office</vt:lpstr>
      <vt:lpstr>Παρουσίαση του PowerPoint</vt:lpstr>
      <vt:lpstr>ΑΝΑΤΟΜΙΑ 2</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ΝΕΥΡΟΓΛΟΙΑ</vt:lpstr>
      <vt:lpstr>ΝΕΥΡΩΝΕΣ vs ΝΕΥΡΟΓΛΟΙΑ</vt:lpstr>
      <vt:lpstr>Παρουσίαση του PowerPoint</vt:lpstr>
      <vt:lpstr>Παρουσίαση του PowerPoint</vt:lpstr>
      <vt:lpstr>ΑΣΤΡΟΚΥΤΤΑΡΑ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ANATOMIA 2</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ΚΡΑΝΙΟ</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ΛΕΙΤΟΥΡΓΙΚΗ ΔΙΑΙΡΕΣΗ ΕΓΚΕΦΑΛΟΥ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ΠΡΩΤΟΤΑΓΗ ΑΙΣΘΗΤΙΚΑ ΚΕΝΤΡΑ </vt:lpstr>
      <vt:lpstr>ΣΥΝΕΙΡΜΙΚΕΣ ΑΙΣΘΗΤΙΚΕΣ ΠΕΡΙΟΧΕΣ (ΔΕΥΤΕΡΟΤΑΓΕΙΣ)</vt:lpstr>
      <vt:lpstr>ΣΥΝΕΙΡΜΙΚΕΣ ΑΙΣΘΗΤΙΚΕΣ ΠΕΡΙΟΧΕΣ  (ΤΡΙΤΟΤΑΓΕΙΣ)</vt:lpstr>
      <vt:lpstr>ΣΥΝΕΙΡΜΙΚΕΣ ΑΙΣΘΗΤΙΚΕΣ ΠΕΡΙΟΧΕΣ (ΤΡΙΤΟΤΑΓΕΙΣ)</vt:lpstr>
      <vt:lpstr>ΠΡΩΤΟΤΑΓΗ ΚΙΝΗΤΙΚΑ ΚΕΝΤΡΑ </vt:lpstr>
      <vt:lpstr>1ταγής κινητικός φλοιός</vt:lpstr>
      <vt:lpstr>Προκινητικός φλοιός  </vt:lpstr>
      <vt:lpstr>Προμετωπιαίος φλοιός</vt:lpstr>
      <vt:lpstr>Παρουσίαση του PowerPoint</vt:lpstr>
      <vt:lpstr>ΛΕΙΤΟΥΡΓΙΚΑ ΚΕΝΤΡΑ</vt:lpstr>
      <vt:lpstr>Παρουσίαση του PowerPoint</vt:lpstr>
      <vt:lpstr>ΜΕΤΩΠΙΑΙΟΣ</vt:lpstr>
      <vt:lpstr>ΒΡΕΓΜΑΤΙΚΟΣ ΛΟΒΟΣ</vt:lpstr>
      <vt:lpstr>Παρουσίαση του PowerPoint</vt:lpstr>
      <vt:lpstr>Παρουσίαση του PowerPoint</vt:lpstr>
      <vt:lpstr>Παρουσίαση του PowerPoint</vt:lpstr>
      <vt:lpstr>Παρουσίαση του PowerPoint</vt:lpstr>
      <vt:lpstr>ΜΕΤΑΙΧΜΙΑΚΟ ΣΥΣΤΗΜΑ </vt:lpstr>
      <vt:lpstr>Παρουσίαση του PowerPoint</vt:lpstr>
      <vt:lpstr>ΣΥΝΑΙΣΘΑΝΩΝ ΚΑΙ ΑΝΤΙΔΡΩΝ" "FEELING AND REACTING" ΕΓΚΕΦΑΛΟΣ ΠΟΥ ΒΡΙΣΚΕΤΑΙ ΑΝΑΜΕΣΑ ΣΤΟ "ΣΚΕΠΤΟΜΕΝΟ ΕΓΚΕΦΑΛΟ (ΤΕΛΙΚΟΣ ΕΓΚΕΦΑΛΟΣ) ΚΑΙ ΤΙΣ ΑΠΑΓΩΓΕΣ-ΠΡΟΣΑΓΩΓΕΣ ΟΔΟΥΣ ΤΟΥ ΝΣ</vt:lpstr>
      <vt:lpstr>Διεγκέφαλος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ΒΑΣΙΚΑ ΓΑΓΓΛΙΑ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ΒΑΣΙΚΑ ΓΑΓΓΛΙΑ</vt:lpstr>
      <vt:lpstr>ΒΑΣΙΚΑ ΓΑΓΓΛΙΑ ΚΛΙΝΙΚΕΣ ΕΚΔΗΛΩΣΕΙΣ</vt:lpstr>
      <vt:lpstr>ΒΑΣΙΚΑ ΓΑΓΓΛΙΑ ΚΛΙΝΙΚΕΣ ΕΚΔΗΛΩΣΕΙΣ</vt:lpstr>
      <vt:lpstr>ΒΑΣΙΚΑ ΓΑΓΓΛΙΑ ΚΛΙΝΙΚΕΣ ΕΚΔΗΛΩΣΕΙΣ</vt:lpstr>
      <vt:lpstr>Παρουσίαση του PowerPoint</vt:lpstr>
      <vt:lpstr>Παρουσίαση του PowerPoint</vt:lpstr>
      <vt:lpstr>Παρουσίαση του PowerPoint</vt:lpstr>
      <vt:lpstr>ΠΑΡΕΓΚΕΦΑΛΙΔΑ</vt:lpstr>
      <vt:lpstr>ΠΑΡΕΓΚΕΦΑΛΙΔΑ</vt:lpstr>
      <vt:lpstr>ΠΑΡΕΓΚΕΦΑΛΙΔΑ</vt:lpstr>
      <vt:lpstr>Παρουσίαση του PowerPoint</vt:lpstr>
      <vt:lpstr> ΠΑΡΕΓΚΕΦΑΛΙΔΑ Βάσει εξωτερικής μορφολογίας διαιρείται σε λοβία που δεν έχουν σχέση με τη εμβρυολογική εξέλιξη ή τη λειτουργία. </vt:lpstr>
      <vt:lpstr>Παρουσίαση του PowerPoint</vt:lpstr>
      <vt:lpstr>Παρουσίαση του PowerPoint</vt:lpstr>
      <vt:lpstr>Παρουσίαση του PowerPoint</vt:lpstr>
      <vt:lpstr>Παρουσίαση του PowerPoint</vt:lpstr>
      <vt:lpstr>ΠΑΡΕΓΚΕΦΑΛΙΔΑ</vt:lpstr>
      <vt:lpstr>ΠΑΡΕΓΚΕΦΑΛΙΔΑ</vt:lpstr>
      <vt:lpstr>ΠΑΡΕΓΚΕΦΑΛΙΔΑ Λειτουργικές μοίρες</vt:lpstr>
      <vt:lpstr>ΠΑΡΕΓΚΕΦΑΛΙΔΑ Λειτουργικές μοίρες</vt:lpstr>
      <vt:lpstr>ΠΑΡΕΓΚΕΦΑΛΙΔΑ Λειτουργικές μοίρες</vt:lpstr>
      <vt:lpstr>ΠΑΡΕΓΚΕΦΑΛΙΔΑ</vt:lpstr>
      <vt:lpstr>ΠΑΡΕΓΚΕΦΑΛΙΔΑ Λειτουργικές μοίρες</vt:lpstr>
      <vt:lpstr>ΠΑΡΕΓΚΕΦΑΛΙΔΑ</vt:lpstr>
      <vt:lpstr>ΠΑΡΕΓΚΕΦΑΛΙΔΑ ΚΛΙΝΙΚΕΣ ΕΚΔΗΛΩΣΕΙΣ</vt:lpstr>
      <vt:lpstr>Παρουσίαση του PowerPoint</vt:lpstr>
      <vt:lpstr>Παρουσίαση του PowerPoint</vt:lpstr>
      <vt:lpstr>Παρουσίαση του PowerPoint</vt:lpstr>
      <vt:lpstr>ΣΤΕΛΕΧΟΣ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ΚΙΝΗΤΙΚΟΤΗΤΑ ΠΡΟΣΩΠΟΥ</vt:lpstr>
      <vt:lpstr>Παρουσίαση του PowerPoint</vt:lpstr>
      <vt:lpstr>Παρουσίαση του PowerPoint</vt:lpstr>
      <vt:lpstr>ΝΩΤΙΑΙΟΣ ΜΥΕΛΟΣ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ΠΡ. ΜΥΣ ΘΩΡΑΚΑ που καταφύονται στην ωμική ζώνη</vt:lpstr>
      <vt:lpstr>ΟΠ. ΜΥΣ ΣΚΕΛΕΤΟΥ που προσφύονται στην ωμική ζώνη</vt:lpstr>
      <vt:lpstr>ΑΥΤΟΧΘΟΝΕΣ ΜΥΣ ΩΜΟΥ πρόσθιοι</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marianna papadopoulou</dc:creator>
  <cp:lastModifiedBy>marianna papadopoulou</cp:lastModifiedBy>
  <cp:revision>11</cp:revision>
  <dcterms:created xsi:type="dcterms:W3CDTF">2021-10-28T08:18:24Z</dcterms:created>
  <dcterms:modified xsi:type="dcterms:W3CDTF">2021-10-29T08:06:39Z</dcterms:modified>
</cp:coreProperties>
</file>