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2" r:id="rId3"/>
    <p:sldId id="264" r:id="rId4"/>
    <p:sldId id="313" r:id="rId5"/>
    <p:sldId id="266" r:id="rId6"/>
    <p:sldId id="283" r:id="rId7"/>
    <p:sldId id="376" r:id="rId8"/>
    <p:sldId id="382" r:id="rId9"/>
    <p:sldId id="383" r:id="rId10"/>
    <p:sldId id="314" r:id="rId11"/>
    <p:sldId id="265" r:id="rId12"/>
    <p:sldId id="267" r:id="rId13"/>
    <p:sldId id="384" r:id="rId14"/>
    <p:sldId id="258" r:id="rId15"/>
    <p:sldId id="259" r:id="rId16"/>
    <p:sldId id="260" r:id="rId17"/>
    <p:sldId id="268" r:id="rId18"/>
    <p:sldId id="269" r:id="rId19"/>
    <p:sldId id="315" r:id="rId20"/>
    <p:sldId id="262" r:id="rId21"/>
    <p:sldId id="277" r:id="rId22"/>
    <p:sldId id="316" r:id="rId23"/>
    <p:sldId id="284" r:id="rId24"/>
    <p:sldId id="290" r:id="rId25"/>
    <p:sldId id="285" r:id="rId26"/>
    <p:sldId id="286" r:id="rId27"/>
    <p:sldId id="278" r:id="rId28"/>
    <p:sldId id="287" r:id="rId29"/>
    <p:sldId id="288" r:id="rId30"/>
    <p:sldId id="279" r:id="rId31"/>
    <p:sldId id="317" r:id="rId32"/>
    <p:sldId id="318" r:id="rId33"/>
    <p:sldId id="272" r:id="rId34"/>
    <p:sldId id="319" r:id="rId35"/>
    <p:sldId id="320" r:id="rId36"/>
    <p:sldId id="291" r:id="rId37"/>
    <p:sldId id="321" r:id="rId38"/>
    <p:sldId id="304" r:id="rId39"/>
    <p:sldId id="276" r:id="rId40"/>
    <p:sldId id="273" r:id="rId41"/>
    <p:sldId id="322" r:id="rId42"/>
    <p:sldId id="263" r:id="rId43"/>
    <p:sldId id="275" r:id="rId44"/>
    <p:sldId id="323" r:id="rId45"/>
    <p:sldId id="261" r:id="rId46"/>
    <p:sldId id="305" r:id="rId47"/>
    <p:sldId id="310" r:id="rId48"/>
    <p:sldId id="306" r:id="rId49"/>
    <p:sldId id="307" r:id="rId50"/>
    <p:sldId id="308" r:id="rId51"/>
    <p:sldId id="281" r:id="rId52"/>
    <p:sldId id="311" r:id="rId5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/>
  </p:normalViewPr>
  <p:slideViewPr>
    <p:cSldViewPr snapToGrid="0">
      <p:cViewPr varScale="1">
        <p:scale>
          <a:sx n="56" d="100"/>
          <a:sy n="56" d="100"/>
        </p:scale>
        <p:origin x="64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-2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3544601-26E4-4DB8-9969-68C1E521B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316148B-248E-49B0-A9AC-413E1CEBB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667FFDC-1CDD-4BFB-93F0-09C18D033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D47C-3B35-4D65-BE7F-FE9635F3A8C6}" type="datetimeFigureOut">
              <a:rPr lang="el-GR" smtClean="0"/>
              <a:t>1/3/2022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7B94FB7-D974-4F1E-9650-DBC0C6712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5338426-2847-4D7B-8331-0D16E4313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B6B-E8B5-4B37-9499-26B4A71D0E4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8672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D73CDA-B19A-437F-8E07-8ECE01F81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FBAAB33-BBC1-400D-9338-D4B8EF380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2441D6E-66A5-4AAF-A906-965B142C6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D47C-3B35-4D65-BE7F-FE9635F3A8C6}" type="datetimeFigureOut">
              <a:rPr lang="el-GR" smtClean="0"/>
              <a:t>1/3/2022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7A69B36-E471-41AA-948C-D4EBC0CE6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73B3233-81D0-43DA-BDE1-4DC82C268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B6B-E8B5-4B37-9499-26B4A71D0E4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2379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72303C84-7715-4903-BC84-8723B82F19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BA9E51E-B520-464A-AAD6-4BA2CEA54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C90708-7776-4DE1-BF30-7363030CE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D47C-3B35-4D65-BE7F-FE9635F3A8C6}" type="datetimeFigureOut">
              <a:rPr lang="el-GR" smtClean="0"/>
              <a:t>1/3/2022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95D1DB0-FEA2-4351-91C3-D7DB810E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CED2D5A-E591-46B0-9A3B-C5786112E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B6B-E8B5-4B37-9499-26B4A71D0E4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431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3D735D-4456-483A-B46D-41BF4EF4C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A4FDEE5-D5A2-46F4-A726-273BA5498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7BB4DAA-9B60-4367-B8C2-09353B277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D47C-3B35-4D65-BE7F-FE9635F3A8C6}" type="datetimeFigureOut">
              <a:rPr lang="el-GR" smtClean="0"/>
              <a:t>1/3/2022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B5E5A4C-4809-4D99-93F4-CC516F3AA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BF59F01-412D-449D-8EDE-BC03A9093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B6B-E8B5-4B37-9499-26B4A71D0E4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6127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10B7CD-0A5C-4371-B5C1-E01F3F25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1617437-E698-4192-B71A-3CE856C8C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D840060-DB1A-4AA6-B309-C8481B1E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D47C-3B35-4D65-BE7F-FE9635F3A8C6}" type="datetimeFigureOut">
              <a:rPr lang="el-GR" smtClean="0"/>
              <a:t>1/3/2022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FF7E8B1-AC97-40B2-9639-84F34A841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AD73B22-3794-4B12-8FE6-462B2DFB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B6B-E8B5-4B37-9499-26B4A71D0E4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4896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B5349EE-993A-4EC8-B3E1-95C307F69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95346C7-B52D-49FB-91AF-178205172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1AD808F-C356-4C59-BFDC-4FC165701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685EE0F-ED1B-400B-921F-8106A5371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D47C-3B35-4D65-BE7F-FE9635F3A8C6}" type="datetimeFigureOut">
              <a:rPr lang="el-GR" smtClean="0"/>
              <a:t>1/3/2022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F120B87-57A6-46F3-B690-9C8A0532C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791599F-E232-40A1-BA8B-6F7B909C2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B6B-E8B5-4B37-9499-26B4A71D0E4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2102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C8C65D-CF30-4E7C-965B-98913B85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3337D72-ABFF-42B8-B287-CF22CD728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D1D2615-E015-4674-BD37-6DE733164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6DBB28C1-3C96-432D-ACFD-BF145A320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AE09711E-B1DF-4574-909D-095BFA6E7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958D6759-3207-4BED-B722-EAF9B26C7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D47C-3B35-4D65-BE7F-FE9635F3A8C6}" type="datetimeFigureOut">
              <a:rPr lang="el-GR" smtClean="0"/>
              <a:t>1/3/2022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647C3F81-2EF3-4831-B50F-1F5BAA214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E562CE01-6455-414F-BB4F-8711DF513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B6B-E8B5-4B37-9499-26B4A71D0E4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1375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506A43D-AA84-4769-A35D-2A02848EA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CA6FF585-4380-40B5-9AB3-4F4CEE083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D47C-3B35-4D65-BE7F-FE9635F3A8C6}" type="datetimeFigureOut">
              <a:rPr lang="el-GR" smtClean="0"/>
              <a:t>1/3/2022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B9FA1D1-7C05-4EFC-99FF-B9A466AE8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B84741F-FB65-4850-859C-D70A22BF4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B6B-E8B5-4B37-9499-26B4A71D0E4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117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DFFA4A4-114E-4269-937E-D3BC69D63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D47C-3B35-4D65-BE7F-FE9635F3A8C6}" type="datetimeFigureOut">
              <a:rPr lang="el-GR" smtClean="0"/>
              <a:t>1/3/2022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38802EC4-9397-4FE1-903A-F34A15ED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C390911-CA4F-4945-9FD7-7D18ABD99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B6B-E8B5-4B37-9499-26B4A71D0E4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182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40CB56B-62D2-4891-A4F8-948D84B68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80A29D-645E-4350-9B29-05CE2FC1E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951ECE3-AAAA-4AD9-820C-A25BFF88D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72A5B09-D7C2-4CD8-A67F-AC63849D0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D47C-3B35-4D65-BE7F-FE9635F3A8C6}" type="datetimeFigureOut">
              <a:rPr lang="el-GR" smtClean="0"/>
              <a:t>1/3/2022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E77B70C-DD69-4FD8-87E5-210ACA69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B6F590F-B206-4532-B11C-AB908CE5C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B6B-E8B5-4B37-9499-26B4A71D0E4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2397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4AD8D0-3423-4CB9-9882-5A9B32530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D214484A-D0C9-487B-902F-C42361C374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0324D23-C382-45AF-A415-DC5FC78AC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7A7B52F-660B-42B5-A918-38EE9DEC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D47C-3B35-4D65-BE7F-FE9635F3A8C6}" type="datetimeFigureOut">
              <a:rPr lang="el-GR" smtClean="0"/>
              <a:t>1/3/2022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5CE63F3-6D8A-44AC-8E7C-9F5C9D370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20C20E8-231F-426D-A690-5D6827F6F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B6B-E8B5-4B37-9499-26B4A71D0E4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2867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4B0BBA6E-AB15-472C-A9B6-23A0CB5D1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F50F7B8-C0FD-49A4-95F9-9C0D6AECD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5D47C60-F99F-4B50-98E5-402CB8B76F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1D47C-3B35-4D65-BE7F-FE9635F3A8C6}" type="datetimeFigureOut">
              <a:rPr lang="el-GR" smtClean="0"/>
              <a:t>1/3/2022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363D48F-C40C-4A01-B700-62DB29A68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22610B5-0A9E-4C3D-836F-6B2E272BB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F1B6B-E8B5-4B37-9499-26B4A71D0E4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846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44687C-42B8-467A-ABA3-C3110C40E4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ΟΦΘΑΛΜΟΣ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B874863-FAFD-4030-A0B2-EFF9D486F5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ΟΡΑΣΗ</a:t>
            </a:r>
          </a:p>
          <a:p>
            <a:r>
              <a:rPr lang="el-GR" dirty="0"/>
              <a:t>70% υποδοχέων</a:t>
            </a:r>
          </a:p>
          <a:p>
            <a:r>
              <a:rPr lang="el-GR" dirty="0"/>
              <a:t>40% εγκεφαλικού φλοιού</a:t>
            </a:r>
          </a:p>
        </p:txBody>
      </p:sp>
    </p:spTree>
    <p:extLst>
      <p:ext uri="{BB962C8B-B14F-4D97-AF65-F5344CB8AC3E}">
        <p14:creationId xmlns:p14="http://schemas.microsoft.com/office/powerpoint/2010/main" val="1756171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1AD5F85-2594-4B5C-B12E-513A9BA8F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085"/>
            <a:ext cx="11338659" cy="47916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88B415-06A8-46A8-A535-34C1B3247D27}"/>
              </a:ext>
            </a:extLst>
          </p:cNvPr>
          <p:cNvSpPr txBox="1"/>
          <p:nvPr/>
        </p:nvSpPr>
        <p:spPr>
          <a:xfrm>
            <a:off x="586409" y="4954589"/>
            <a:ext cx="103643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Ορθοί</a:t>
            </a:r>
            <a:r>
              <a:rPr lang="el-GR" dirty="0"/>
              <a:t>: εκφύονται από κοινό τενόντιο δακτύλιο οπίσθιο τμήμα κόγχου, κατάφυση σκληρό χιτώνα πρόσθιου </a:t>
            </a:r>
          </a:p>
          <a:p>
            <a:r>
              <a:rPr lang="el-GR" dirty="0"/>
              <a:t>ημιμορίου οφθαλμικού βολβού. (</a:t>
            </a:r>
            <a:r>
              <a:rPr lang="el-GR" dirty="0" err="1"/>
              <a:t>άω</a:t>
            </a:r>
            <a:r>
              <a:rPr lang="el-GR" dirty="0"/>
              <a:t> και κάτω ορθός προς τα έσω)</a:t>
            </a:r>
          </a:p>
          <a:p>
            <a:r>
              <a:rPr lang="el-GR" b="1" dirty="0"/>
              <a:t>Άνω λοξός</a:t>
            </a:r>
            <a:r>
              <a:rPr lang="el-GR" dirty="0"/>
              <a:t>: έκφυση από σφηνοειδές οστό, διαμέσως τροχιλίας (μετωπιαίο οστό), στροφή προς τα πίσω, </a:t>
            </a:r>
          </a:p>
          <a:p>
            <a:r>
              <a:rPr lang="el-GR" dirty="0"/>
              <a:t>κατάφυση οπισθοπλάγια επιφάνεια βολβού. Στρέφει βολβό προς τα κάτω και έξω.</a:t>
            </a:r>
          </a:p>
          <a:p>
            <a:r>
              <a:rPr lang="el-GR" b="1" dirty="0"/>
              <a:t>Κάτω λοξός</a:t>
            </a:r>
            <a:r>
              <a:rPr lang="el-GR" dirty="0"/>
              <a:t>: έκφυση από πρόσθιο έδαφος οφθαλμικού κόγχου, πορεία προς τα πίσω και έξω, </a:t>
            </a:r>
          </a:p>
          <a:p>
            <a:r>
              <a:rPr lang="el-GR" dirty="0"/>
              <a:t>κατάφυση στο σκληρό χιτώνα οπισθοπλάγια. Στρέφει οφθαλμό προς τα άνω και έξω.</a:t>
            </a:r>
          </a:p>
        </p:txBody>
      </p:sp>
    </p:spTree>
    <p:extLst>
      <p:ext uri="{BB962C8B-B14F-4D97-AF65-F5344CB8AC3E}">
        <p14:creationId xmlns:p14="http://schemas.microsoft.com/office/powerpoint/2010/main" val="28524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4FCE0B6-CF94-4933-8458-7D6B07724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843" y="164666"/>
            <a:ext cx="9046913" cy="56397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4C4A33-F407-4E09-9101-DFDED3C3CDE8}"/>
              </a:ext>
            </a:extLst>
          </p:cNvPr>
          <p:cNvSpPr txBox="1"/>
          <p:nvPr/>
        </p:nvSpPr>
        <p:spPr>
          <a:xfrm>
            <a:off x="10583436" y="6084044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03F71-A907-4229-BCF1-3352AEC450AD}"/>
              </a:ext>
            </a:extLst>
          </p:cNvPr>
          <p:cNvSpPr txBox="1"/>
          <p:nvPr/>
        </p:nvSpPr>
        <p:spPr>
          <a:xfrm>
            <a:off x="8835886" y="219958"/>
            <a:ext cx="28108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3 χιτώνες</a:t>
            </a:r>
          </a:p>
          <a:p>
            <a:r>
              <a:rPr lang="el-GR" dirty="0">
                <a:solidFill>
                  <a:srgbClr val="FF0000"/>
                </a:solidFill>
              </a:rPr>
              <a:t>3 περιεχόμενα</a:t>
            </a:r>
          </a:p>
          <a:p>
            <a:r>
              <a:rPr lang="el-GR" dirty="0"/>
              <a:t>	Φακός </a:t>
            </a:r>
          </a:p>
          <a:p>
            <a:r>
              <a:rPr lang="el-GR" dirty="0"/>
              <a:t>(πρόσθιο)Υδατοειδές υγρό, </a:t>
            </a:r>
          </a:p>
          <a:p>
            <a:r>
              <a:rPr lang="el-GR" dirty="0"/>
              <a:t>(οπίσθιο)	Υαλώδες σώμα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EA9F4-7BD3-4C75-AD99-73E18381EDCA}"/>
              </a:ext>
            </a:extLst>
          </p:cNvPr>
          <p:cNvSpPr txBox="1"/>
          <p:nvPr/>
        </p:nvSpPr>
        <p:spPr>
          <a:xfrm>
            <a:off x="8458200" y="2043440"/>
            <a:ext cx="381386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Α. Ινώδης</a:t>
            </a:r>
            <a:r>
              <a:rPr lang="el-GR" dirty="0"/>
              <a:t>: πυκνός συνδετικός</a:t>
            </a:r>
          </a:p>
          <a:p>
            <a:r>
              <a:rPr lang="el-GR" dirty="0"/>
              <a:t> (σκληρά μήνιγγα)</a:t>
            </a:r>
          </a:p>
          <a:p>
            <a:r>
              <a:rPr lang="el-GR" b="1" dirty="0"/>
              <a:t>1. Σκληρός</a:t>
            </a:r>
            <a:r>
              <a:rPr lang="el-GR" dirty="0"/>
              <a:t>: οπίσθια 5/6, λευκός, </a:t>
            </a:r>
          </a:p>
          <a:p>
            <a:r>
              <a:rPr lang="el-GR" dirty="0"/>
              <a:t>προστασία, σχήμα, πρόσφυση</a:t>
            </a:r>
          </a:p>
          <a:p>
            <a:r>
              <a:rPr lang="el-GR" dirty="0"/>
              <a:t>Μυών</a:t>
            </a:r>
          </a:p>
          <a:p>
            <a:r>
              <a:rPr lang="el-GR" b="1" dirty="0"/>
              <a:t>2. Κερατοειδής</a:t>
            </a:r>
            <a:r>
              <a:rPr lang="el-GR" dirty="0"/>
              <a:t>: πρόσθιο 1/6, </a:t>
            </a:r>
          </a:p>
          <a:p>
            <a:r>
              <a:rPr lang="el-GR" dirty="0"/>
              <a:t>Διαφανής: ομαλή διάταξη </a:t>
            </a:r>
            <a:r>
              <a:rPr lang="el-GR" dirty="0" err="1"/>
              <a:t>κολλ</a:t>
            </a:r>
            <a:r>
              <a:rPr lang="el-GR" dirty="0"/>
              <a:t>. Ινών, </a:t>
            </a:r>
          </a:p>
          <a:p>
            <a:r>
              <a:rPr lang="el-GR" dirty="0"/>
              <a:t>απουσία αιμοφόρων αγγείων</a:t>
            </a:r>
          </a:p>
          <a:p>
            <a:r>
              <a:rPr lang="el-GR" dirty="0"/>
              <a:t>Επιθήλιο (αναγέννηση-επούλωση)– ΣΙ </a:t>
            </a:r>
          </a:p>
          <a:p>
            <a:r>
              <a:rPr lang="el-GR" dirty="0"/>
              <a:t>– Ενδοθήλιο</a:t>
            </a:r>
          </a:p>
          <a:p>
            <a:r>
              <a:rPr lang="el-GR" dirty="0"/>
              <a:t>Τρέφεται από υδατοειδές υγρό</a:t>
            </a:r>
          </a:p>
          <a:p>
            <a:r>
              <a:rPr lang="el-GR" dirty="0"/>
              <a:t>Πλούσια νεύρωση (πόνος)-</a:t>
            </a:r>
          </a:p>
        </p:txBody>
      </p:sp>
    </p:spTree>
    <p:extLst>
      <p:ext uri="{BB962C8B-B14F-4D97-AF65-F5344CB8AC3E}">
        <p14:creationId xmlns:p14="http://schemas.microsoft.com/office/powerpoint/2010/main" val="3895528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27F26AC-B2F2-4D96-9E41-79AABD8D3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2" y="109570"/>
            <a:ext cx="9459683" cy="4840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DB191E-028E-4501-B84C-FC0B32F1C95B}"/>
              </a:ext>
            </a:extLst>
          </p:cNvPr>
          <p:cNvSpPr txBox="1"/>
          <p:nvPr/>
        </p:nvSpPr>
        <p:spPr>
          <a:xfrm>
            <a:off x="10342833" y="945513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A14298-75B3-4BEE-AC4E-CF4C27881659}"/>
              </a:ext>
            </a:extLst>
          </p:cNvPr>
          <p:cNvSpPr txBox="1"/>
          <p:nvPr/>
        </p:nvSpPr>
        <p:spPr>
          <a:xfrm>
            <a:off x="9352722" y="417443"/>
            <a:ext cx="198022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Αγγειώδης χιτώνας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E92AB1-99C2-43BA-BB23-12971A345F6B}"/>
              </a:ext>
            </a:extLst>
          </p:cNvPr>
          <p:cNvSpPr txBox="1"/>
          <p:nvPr/>
        </p:nvSpPr>
        <p:spPr>
          <a:xfrm>
            <a:off x="276183" y="4883716"/>
            <a:ext cx="37204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Χοριοειδής χιτώνας</a:t>
            </a:r>
          </a:p>
          <a:p>
            <a:r>
              <a:rPr lang="el-GR" dirty="0"/>
              <a:t>(χοριοειδής, αραχνοειδής μήνιγγα)</a:t>
            </a:r>
          </a:p>
          <a:p>
            <a:r>
              <a:rPr lang="el-GR" dirty="0"/>
              <a:t>Οπίσθια 5/6, </a:t>
            </a:r>
            <a:r>
              <a:rPr lang="el-GR" dirty="0" err="1"/>
              <a:t>αγγειοβριθής</a:t>
            </a:r>
            <a:r>
              <a:rPr lang="el-GR" dirty="0"/>
              <a:t>,</a:t>
            </a:r>
          </a:p>
          <a:p>
            <a:r>
              <a:rPr lang="el-GR" dirty="0" err="1"/>
              <a:t>Μελανινονκύτταρα</a:t>
            </a:r>
            <a:r>
              <a:rPr lang="el-GR" dirty="0"/>
              <a:t> </a:t>
            </a:r>
          </a:p>
          <a:p>
            <a:r>
              <a:rPr lang="el-GR" dirty="0"/>
              <a:t>Εμποδίζουν σκέδαση φωτός)</a:t>
            </a:r>
          </a:p>
          <a:p>
            <a:r>
              <a:rPr lang="el-GR" dirty="0"/>
              <a:t>Εμπρός: </a:t>
            </a:r>
            <a:r>
              <a:rPr lang="el-GR" b="1" dirty="0"/>
              <a:t>ακτινωτό σώμα</a:t>
            </a:r>
            <a:r>
              <a:rPr lang="el-GR" dirty="0"/>
              <a:t>: περιβάλλει </a:t>
            </a:r>
          </a:p>
          <a:p>
            <a:r>
              <a:rPr lang="el-GR" dirty="0"/>
              <a:t>φακό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D4D29F-A8B2-4AF0-9AA5-F964B1FBB92B}"/>
              </a:ext>
            </a:extLst>
          </p:cNvPr>
          <p:cNvSpPr txBox="1"/>
          <p:nvPr/>
        </p:nvSpPr>
        <p:spPr>
          <a:xfrm>
            <a:off x="4056468" y="4979504"/>
            <a:ext cx="81281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Ακτινωτός μυς</a:t>
            </a:r>
            <a:r>
              <a:rPr lang="el-GR" dirty="0"/>
              <a:t>: κυρτότητα φακού</a:t>
            </a:r>
          </a:p>
          <a:p>
            <a:r>
              <a:rPr lang="el-GR" b="1" dirty="0"/>
              <a:t>Ακτινωτή ζώνη</a:t>
            </a:r>
            <a:r>
              <a:rPr lang="el-GR" dirty="0"/>
              <a:t>: πρόσφυση φακού στις ακτινοειδείς προβολές ακτινωτού σώματος.</a:t>
            </a:r>
          </a:p>
          <a:p>
            <a:r>
              <a:rPr lang="el-GR" b="1" dirty="0"/>
              <a:t>Ίριδα</a:t>
            </a:r>
            <a:r>
              <a:rPr lang="el-GR" dirty="0"/>
              <a:t>: ανάμεσα κερατοειδή-φακό. Προσφύεται στο ακτινωτό σώμα. </a:t>
            </a:r>
          </a:p>
          <a:p>
            <a:r>
              <a:rPr lang="el-GR" dirty="0"/>
              <a:t>Λείες μυϊκές ίνες, σφιγκτήρας και διαστολέας μυς ρυθμίζουν εύρος </a:t>
            </a:r>
            <a:r>
              <a:rPr lang="el-GR" b="1" dirty="0"/>
              <a:t>κόρης</a:t>
            </a:r>
            <a:r>
              <a:rPr lang="el-GR" dirty="0"/>
              <a:t> (οπή) </a:t>
            </a:r>
          </a:p>
          <a:p>
            <a:r>
              <a:rPr lang="el-GR" dirty="0"/>
              <a:t>Έγχρωμη: </a:t>
            </a:r>
            <a:r>
              <a:rPr lang="el-GR" dirty="0" err="1"/>
              <a:t>χρωστικοφόρα</a:t>
            </a:r>
            <a:r>
              <a:rPr lang="el-GR" dirty="0"/>
              <a:t> κύτταρα, πολλά στην πρόσθια επιφάνεια: καστανό χρώμα,</a:t>
            </a:r>
          </a:p>
          <a:p>
            <a:r>
              <a:rPr lang="el-GR" dirty="0"/>
              <a:t>Καθόλου πρόσθια: γαλάζια (σκέδαση φωτός) </a:t>
            </a:r>
          </a:p>
        </p:txBody>
      </p:sp>
    </p:spTree>
    <p:extLst>
      <p:ext uri="{BB962C8B-B14F-4D97-AF65-F5344CB8AC3E}">
        <p14:creationId xmlns:p14="http://schemas.microsoft.com/office/powerpoint/2010/main" val="2320032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0A730C1-4171-4C53-B968-E340DA3AD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93" y="233261"/>
            <a:ext cx="4711470" cy="3428683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C08E9857-0900-4AF5-8275-21D47BBE8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6006"/>
            <a:ext cx="5800725" cy="3623194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BE254A6-37E0-430D-A400-2C2B21751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895" y="3038475"/>
            <a:ext cx="4282763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32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70FBE4F-198F-43E9-9319-D13C43817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04" y="-89247"/>
            <a:ext cx="9104244" cy="70467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9B6E4E-0457-4590-9CF1-D996D1904975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3086468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F843C44-44E0-4568-972D-EA27A90C7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3" y="710645"/>
            <a:ext cx="11474833" cy="54367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290802-2E62-442C-8272-4BC626DCF5D9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3625778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490B95-5AE6-4786-ADFE-402FB63D3930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FA3DCFE-0B9B-432D-BD02-EC379F8CD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62025"/>
            <a:ext cx="120396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45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6E42D15-E721-4F51-B373-86278B1E2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53" y="0"/>
            <a:ext cx="11062053" cy="5188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06115E-24AF-4ABA-B2D7-A17289EE4A5F}"/>
              </a:ext>
            </a:extLst>
          </p:cNvPr>
          <p:cNvSpPr txBox="1"/>
          <p:nvPr/>
        </p:nvSpPr>
        <p:spPr>
          <a:xfrm>
            <a:off x="10583436" y="6084044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CE1A9E-0752-47B8-97CD-F072A14892EC}"/>
              </a:ext>
            </a:extLst>
          </p:cNvPr>
          <p:cNvSpPr txBox="1"/>
          <p:nvPr/>
        </p:nvSpPr>
        <p:spPr>
          <a:xfrm flipH="1">
            <a:off x="383649" y="1600199"/>
            <a:ext cx="27670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Μελάγχρουν επιθήλιο</a:t>
            </a:r>
            <a:r>
              <a:rPr lang="el-GR" dirty="0"/>
              <a:t>: σε επαφή με χοριοειδή χιτώνα, χωρίζεται από ιδίως αμφβλ με μεσοκυττάρια ουσία</a:t>
            </a:r>
          </a:p>
          <a:p>
            <a:r>
              <a:rPr lang="el-GR" dirty="0"/>
              <a:t>1 στοίχος </a:t>
            </a:r>
            <a:r>
              <a:rPr lang="el-GR" dirty="0" err="1"/>
              <a:t>μελανοκυττάρων</a:t>
            </a:r>
            <a:r>
              <a:rPr lang="el-GR" dirty="0"/>
              <a:t>, απορροφά φως, απομακρύνει κατεστραμμένα προϊόντα, ρυθμίζει ιόντα, μεταφορά θρεπτικών </a:t>
            </a:r>
            <a:r>
              <a:rPr lang="el-GR" dirty="0" err="1"/>
              <a:t>υσιαστικών</a:t>
            </a:r>
            <a:r>
              <a:rPr lang="el-GR" dirty="0"/>
              <a:t> από χοριοειδή χιτώνα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79490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AA9731-9F00-4E5D-8B03-AAA8956136BD}"/>
              </a:ext>
            </a:extLst>
          </p:cNvPr>
          <p:cNvSpPr txBox="1"/>
          <p:nvPr/>
        </p:nvSpPr>
        <p:spPr>
          <a:xfrm>
            <a:off x="10583436" y="6084044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130C2B1-C7CC-4AB9-B215-6F6FABBC4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2" y="73769"/>
            <a:ext cx="5314950" cy="6010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FE0B62-2520-4599-83B3-14ED4B15A8E0}"/>
              </a:ext>
            </a:extLst>
          </p:cNvPr>
          <p:cNvSpPr txBox="1"/>
          <p:nvPr/>
        </p:nvSpPr>
        <p:spPr>
          <a:xfrm>
            <a:off x="6096000" y="715617"/>
            <a:ext cx="50624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err="1"/>
              <a:t>Φωτοϋποδεκτικά</a:t>
            </a:r>
            <a:r>
              <a:rPr lang="el-GR" dirty="0"/>
              <a:t> κ (ραβδία και </a:t>
            </a:r>
            <a:r>
              <a:rPr lang="el-GR" dirty="0" err="1"/>
              <a:t>κωνία</a:t>
            </a:r>
            <a:r>
              <a:rPr lang="el-GR" dirty="0"/>
              <a:t>)</a:t>
            </a:r>
          </a:p>
          <a:p>
            <a:r>
              <a:rPr lang="el-GR" b="1" dirty="0"/>
              <a:t>Δίπολα</a:t>
            </a:r>
            <a:r>
              <a:rPr lang="el-GR" dirty="0"/>
              <a:t> κ</a:t>
            </a:r>
          </a:p>
          <a:p>
            <a:r>
              <a:rPr lang="el-GR" b="1" dirty="0"/>
              <a:t>Γαγγλιακά</a:t>
            </a:r>
            <a:r>
              <a:rPr lang="el-GR" dirty="0"/>
              <a:t> κ: άξονες κατά μήκος </a:t>
            </a:r>
            <a:r>
              <a:rPr lang="el-GR" dirty="0" err="1"/>
              <a:t>εσω</a:t>
            </a:r>
            <a:r>
              <a:rPr lang="el-GR" dirty="0"/>
              <a:t> επιφ. Αμφβλ,  </a:t>
            </a:r>
          </a:p>
          <a:p>
            <a:r>
              <a:rPr lang="el-GR" dirty="0"/>
              <a:t>προς τα πίσω, σχηματίζοντα το οπτικό νεύρο</a:t>
            </a:r>
          </a:p>
          <a:p>
            <a:r>
              <a:rPr lang="el-GR" b="1" dirty="0"/>
              <a:t>Διάμεσα</a:t>
            </a:r>
            <a:r>
              <a:rPr lang="el-GR" dirty="0"/>
              <a:t> κ.: </a:t>
            </a:r>
            <a:r>
              <a:rPr lang="el-GR" dirty="0" err="1"/>
              <a:t>βραχύινα</a:t>
            </a:r>
            <a:r>
              <a:rPr lang="el-GR" dirty="0"/>
              <a:t>, οριζόντια</a:t>
            </a:r>
          </a:p>
          <a:p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F5C745-19FD-4B3C-BA7B-B74893B1B340}"/>
              </a:ext>
            </a:extLst>
          </p:cNvPr>
          <p:cNvSpPr txBox="1"/>
          <p:nvPr/>
        </p:nvSpPr>
        <p:spPr>
          <a:xfrm>
            <a:off x="5324147" y="2910730"/>
            <a:ext cx="69390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ΦΥ. Λειτουργικά νευρώνες, μορφολογικά επιθηλιακά κ.</a:t>
            </a:r>
            <a:endParaRPr lang="en-ID" b="1" dirty="0"/>
          </a:p>
          <a:p>
            <a:r>
              <a:rPr lang="el-GR" b="1" dirty="0"/>
              <a:t>Ραβδία</a:t>
            </a:r>
            <a:r>
              <a:rPr lang="el-GR" dirty="0"/>
              <a:t>: </a:t>
            </a:r>
            <a:r>
              <a:rPr lang="el-GR" dirty="0" err="1"/>
              <a:t>πολυπληθέστερα,πιο</a:t>
            </a:r>
            <a:r>
              <a:rPr lang="el-GR" dirty="0"/>
              <a:t> φωτοευαίσθητα, </a:t>
            </a:r>
          </a:p>
          <a:p>
            <a:r>
              <a:rPr lang="el-GR" dirty="0"/>
              <a:t>όραση στο αμυδρό φως, όχι έγχρωμη όραση, ούτε λεπτομέρειες</a:t>
            </a:r>
          </a:p>
          <a:p>
            <a:r>
              <a:rPr lang="el-GR" b="1" dirty="0" err="1"/>
              <a:t>Κωνία</a:t>
            </a:r>
            <a:r>
              <a:rPr lang="el-GR" dirty="0"/>
              <a:t>: λειτουργούν στο έντονο φως, έγχρωμη υψηλής οξύτητας όραση</a:t>
            </a:r>
          </a:p>
          <a:p>
            <a:r>
              <a:rPr lang="el-GR" dirty="0"/>
              <a:t>Ευαίσθητα στο </a:t>
            </a:r>
            <a:r>
              <a:rPr lang="en-ID" dirty="0"/>
              <a:t> R, G, B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69008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FD87C74-AB6E-41B8-8D0B-D6EC4160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408" y="-148258"/>
            <a:ext cx="5057775" cy="59817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D53E593E-8355-4330-9244-3F8623834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39" y="124777"/>
            <a:ext cx="6015210" cy="36465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54D573-BFFD-43D9-BDF0-FC13B57016E3}"/>
              </a:ext>
            </a:extLst>
          </p:cNvPr>
          <p:cNvSpPr txBox="1"/>
          <p:nvPr/>
        </p:nvSpPr>
        <p:spPr>
          <a:xfrm>
            <a:off x="844826" y="4611757"/>
            <a:ext cx="62608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Αιμάτωση: έξω 1/3 αμφβλ: τριχοειδή χοριοειδή χιτώνα</a:t>
            </a:r>
          </a:p>
          <a:p>
            <a:r>
              <a:rPr lang="el-GR" dirty="0"/>
              <a:t>Έσω 2/3: κεντρική </a:t>
            </a:r>
            <a:r>
              <a:rPr lang="el-GR" dirty="0" err="1"/>
              <a:t>αρτ</a:t>
            </a:r>
            <a:r>
              <a:rPr lang="el-GR" dirty="0"/>
              <a:t>. Αμφβλ. (μέσω οπτικού νεύρου,</a:t>
            </a:r>
          </a:p>
          <a:p>
            <a:r>
              <a:rPr lang="el-GR" dirty="0"/>
              <a:t>αναδύονται από οπτική θηλή.) Διακλαδίζονται μεταξύ ν. αξόνων</a:t>
            </a:r>
          </a:p>
        </p:txBody>
      </p:sp>
    </p:spTree>
    <p:extLst>
      <p:ext uri="{BB962C8B-B14F-4D97-AF65-F5344CB8AC3E}">
        <p14:creationId xmlns:p14="http://schemas.microsoft.com/office/powerpoint/2010/main" val="3449982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60D1937-7B2A-492F-8AF0-4B07E1736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ΕΠΙΚΟΥΡΙΚΕΣ ΔΟΜΕΣ ΟΦΘΑΛΜΟΥ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43F54C6-0F25-465B-BAA3-6C117CB7E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Οφθαλμικός βολβός: διάμετρο 2,5 εκ., σφαιρικός, 2 πόλοι</a:t>
            </a:r>
          </a:p>
          <a:p>
            <a:r>
              <a:rPr lang="el-GR" dirty="0"/>
              <a:t>Μόνο πρόσθιο 1/6 επιφάνειας ορατό</a:t>
            </a:r>
          </a:p>
          <a:p>
            <a:r>
              <a:rPr lang="el-GR" dirty="0"/>
              <a:t>Εντός οφθαλμικού κόγχου</a:t>
            </a:r>
          </a:p>
          <a:p>
            <a:r>
              <a:rPr lang="el-GR" dirty="0"/>
              <a:t>Περιβάλλεται από λίπος</a:t>
            </a:r>
          </a:p>
          <a:p>
            <a:r>
              <a:rPr lang="el-GR" dirty="0"/>
              <a:t>Πίσω από οφθαλμικό βολβό: οπτικό νεύρο, οφθαλμικές αρτηρίες και φλέβες, </a:t>
            </a:r>
            <a:r>
              <a:rPr lang="el-GR" dirty="0" err="1"/>
              <a:t>εξωβολβικοί</a:t>
            </a:r>
            <a:r>
              <a:rPr lang="el-GR" dirty="0"/>
              <a:t> μυς.</a:t>
            </a:r>
          </a:p>
        </p:txBody>
      </p:sp>
    </p:spTree>
    <p:extLst>
      <p:ext uri="{BB962C8B-B14F-4D97-AF65-F5344CB8AC3E}">
        <p14:creationId xmlns:p14="http://schemas.microsoft.com/office/powerpoint/2010/main" val="721106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1F7426B-5980-4C71-9381-F8A008EA0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934" y="-237468"/>
            <a:ext cx="7226696" cy="66483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FDD34F-E7A4-461A-AB61-1A68B590B271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1652791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395E41E-121D-4F05-811B-075880231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453" y="-79513"/>
            <a:ext cx="706535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CAE085-FF67-48CF-A077-8B0C5646D85D}"/>
              </a:ext>
            </a:extLst>
          </p:cNvPr>
          <p:cNvSpPr txBox="1"/>
          <p:nvPr/>
        </p:nvSpPr>
        <p:spPr>
          <a:xfrm>
            <a:off x="10583436" y="6084044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17D99F-8E21-43EF-9624-C2AF349EF1A6}"/>
              </a:ext>
            </a:extLst>
          </p:cNvPr>
          <p:cNvSpPr txBox="1"/>
          <p:nvPr/>
        </p:nvSpPr>
        <p:spPr>
          <a:xfrm>
            <a:off x="8151179" y="685800"/>
            <a:ext cx="3929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ΦΥ: «αναποδογυρισμένα», βουτηγμένα</a:t>
            </a:r>
          </a:p>
          <a:p>
            <a:r>
              <a:rPr lang="el-GR" dirty="0"/>
              <a:t>στο ΜΕ.</a:t>
            </a:r>
          </a:p>
        </p:txBody>
      </p:sp>
    </p:spTree>
    <p:extLst>
      <p:ext uri="{BB962C8B-B14F-4D97-AF65-F5344CB8AC3E}">
        <p14:creationId xmlns:p14="http://schemas.microsoft.com/office/powerpoint/2010/main" val="164600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708158F-EDAE-412F-8806-8DD5F48C5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26"/>
            <a:ext cx="348077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0B0444-CD81-4010-B064-9BF6544E52FC}"/>
              </a:ext>
            </a:extLst>
          </p:cNvPr>
          <p:cNvSpPr txBox="1"/>
          <p:nvPr/>
        </p:nvSpPr>
        <p:spPr>
          <a:xfrm>
            <a:off x="3480774" y="735496"/>
            <a:ext cx="893186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Εξωτερικό</a:t>
            </a:r>
            <a:r>
              <a:rPr lang="el-GR" dirty="0"/>
              <a:t> τμήμα: εντός ΜΕ- σύνδεση μέσω κροσσού με </a:t>
            </a:r>
          </a:p>
          <a:p>
            <a:r>
              <a:rPr lang="el-GR" b="1" dirty="0"/>
              <a:t>Εσωτερικό</a:t>
            </a:r>
            <a:r>
              <a:rPr lang="el-GR" dirty="0"/>
              <a:t> τμήμα: σύνδεση με κυτταρικό σώμα συνδέεται με </a:t>
            </a:r>
            <a:r>
              <a:rPr lang="el-GR" b="1" dirty="0"/>
              <a:t>δίπολο</a:t>
            </a:r>
            <a:r>
              <a:rPr lang="el-GR" dirty="0"/>
              <a:t> κύτταρο.</a:t>
            </a:r>
          </a:p>
          <a:p>
            <a:endParaRPr lang="el-GR" dirty="0"/>
          </a:p>
          <a:p>
            <a:r>
              <a:rPr lang="el-GR" dirty="0"/>
              <a:t>Εξωτερικό τμήμα: υποδεκτική περιοχή, τροποποιημένος κροσσός, πτυχώσεις-δίσκοι </a:t>
            </a:r>
          </a:p>
          <a:p>
            <a:r>
              <a:rPr lang="el-GR" dirty="0"/>
              <a:t>(τεράστια επιφάνεια)  που περιέχουν οπτικές χρωστικές που απορροφούν φως</a:t>
            </a:r>
          </a:p>
          <a:p>
            <a:r>
              <a:rPr lang="el-GR" dirty="0"/>
              <a:t> (φως –φωτόνια προσπίπτουν στη χρωστική, αυτή μεταβάλλεται και παράγεται νευρική ώση</a:t>
            </a:r>
          </a:p>
          <a:p>
            <a:r>
              <a:rPr lang="el-GR" dirty="0"/>
              <a:t>που μεταδίδεται στα δίπολα κ.).</a:t>
            </a:r>
          </a:p>
          <a:p>
            <a:r>
              <a:rPr lang="el-GR" dirty="0"/>
              <a:t>Ρ-Κ. ευαίσθητα στο έντονο φως και θερμότητα</a:t>
            </a:r>
          </a:p>
          <a:p>
            <a:r>
              <a:rPr lang="el-GR" dirty="0"/>
              <a:t>Δεν αναγεννώνται</a:t>
            </a:r>
          </a:p>
          <a:p>
            <a:r>
              <a:rPr lang="el-GR" dirty="0"/>
              <a:t>Συνεχής ανακατασκευή δίσκων (ΜΕ φαγοκυτταρώνει άκρα Ρ-Κ  (παλαιοί δίσκοι) </a:t>
            </a:r>
          </a:p>
          <a:p>
            <a:r>
              <a:rPr lang="el-GR" dirty="0"/>
              <a:t>που αντικαθίστανται από νέους).</a:t>
            </a:r>
          </a:p>
          <a:p>
            <a:r>
              <a:rPr lang="el-GR" b="1" dirty="0"/>
              <a:t>Ωχρά κηλίδα: </a:t>
            </a:r>
            <a:r>
              <a:rPr lang="el-GR" dirty="0"/>
              <a:t>οπίσθιο πόλο, κυρίως </a:t>
            </a:r>
            <a:r>
              <a:rPr lang="el-GR" dirty="0" err="1"/>
              <a:t>κωνία</a:t>
            </a:r>
            <a:endParaRPr lang="el-GR" dirty="0"/>
          </a:p>
          <a:p>
            <a:r>
              <a:rPr lang="el-GR" b="1" dirty="0"/>
              <a:t>Κεντρικό </a:t>
            </a:r>
            <a:r>
              <a:rPr lang="el-GR" b="1" dirty="0" err="1"/>
              <a:t>βοθρίο</a:t>
            </a:r>
            <a:r>
              <a:rPr lang="el-GR" b="1" dirty="0"/>
              <a:t>: </a:t>
            </a:r>
            <a:r>
              <a:rPr lang="el-GR" dirty="0" err="1"/>
              <a:t>εντύπωμα</a:t>
            </a:r>
            <a:r>
              <a:rPr lang="el-GR" b="1" dirty="0"/>
              <a:t> </a:t>
            </a:r>
            <a:r>
              <a:rPr lang="el-GR" dirty="0"/>
              <a:t>που περιέχει μόνο </a:t>
            </a:r>
            <a:r>
              <a:rPr lang="el-GR" dirty="0" err="1"/>
              <a:t>κωνία</a:t>
            </a:r>
            <a:r>
              <a:rPr lang="el-GR" dirty="0"/>
              <a:t>, επί του </a:t>
            </a:r>
            <a:r>
              <a:rPr lang="el-GR" dirty="0" err="1"/>
              <a:t>πρ</a:t>
            </a:r>
            <a:r>
              <a:rPr lang="el-GR" dirty="0"/>
              <a:t>-οπ. άξονα, </a:t>
            </a:r>
          </a:p>
          <a:p>
            <a:r>
              <a:rPr lang="el-GR" dirty="0"/>
              <a:t> μέγιστη οπτική οξύτητα.</a:t>
            </a:r>
          </a:p>
          <a:p>
            <a:r>
              <a:rPr lang="el-GR" b="1" dirty="0"/>
              <a:t>Οπτική θηλή</a:t>
            </a:r>
            <a:r>
              <a:rPr lang="el-GR" dirty="0"/>
              <a:t>:  επί τα εντός κεντρικού </a:t>
            </a:r>
            <a:r>
              <a:rPr lang="el-GR" dirty="0" err="1"/>
              <a:t>βοθρίου</a:t>
            </a:r>
            <a:r>
              <a:rPr lang="el-GR" dirty="0"/>
              <a:t>, κυκλοτερής περιοχή, συγκλίνουν ν. άξονες </a:t>
            </a:r>
          </a:p>
          <a:p>
            <a:r>
              <a:rPr lang="el-GR" dirty="0"/>
              <a:t>γαγγλιακών κ. για να εξέλθουν ως οπτικό </a:t>
            </a:r>
            <a:r>
              <a:rPr lang="el-GR" dirty="0" err="1"/>
              <a:t>νέυρο</a:t>
            </a:r>
            <a:r>
              <a:rPr lang="el-GR" dirty="0"/>
              <a:t>. Τυφλό </a:t>
            </a:r>
            <a:r>
              <a:rPr lang="el-GR" dirty="0" err="1"/>
              <a:t>σημέιο</a:t>
            </a:r>
            <a:r>
              <a:rPr lang="el-GR" dirty="0"/>
              <a:t>: δε διαθέτει ΦΥ.</a:t>
            </a:r>
          </a:p>
        </p:txBody>
      </p:sp>
    </p:spTree>
    <p:extLst>
      <p:ext uri="{BB962C8B-B14F-4D97-AF65-F5344CB8AC3E}">
        <p14:creationId xmlns:p14="http://schemas.microsoft.com/office/powerpoint/2010/main" val="1997639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EA354D-180A-4A63-B9B9-CDA5C7C66F68}"/>
              </a:ext>
            </a:extLst>
          </p:cNvPr>
          <p:cNvSpPr txBox="1"/>
          <p:nvPr/>
        </p:nvSpPr>
        <p:spPr>
          <a:xfrm>
            <a:off x="9402418" y="5785513"/>
            <a:ext cx="25483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από:</a:t>
            </a:r>
            <a:endParaRPr lang="en-US" sz="1400" dirty="0"/>
          </a:p>
          <a:p>
            <a:r>
              <a:rPr lang="el-GR" sz="1400" dirty="0"/>
              <a:t>Βασικές Αρχές Νευροεπιστημών</a:t>
            </a:r>
          </a:p>
          <a:p>
            <a:r>
              <a:rPr lang="de-DE" sz="1400" dirty="0"/>
              <a:t>Kandel E.R., Schwartz J.H.</a:t>
            </a:r>
            <a:endParaRPr lang="el-GR" sz="1400" dirty="0"/>
          </a:p>
          <a:p>
            <a:r>
              <a:rPr lang="el-GR" sz="1400" dirty="0"/>
              <a:t>1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D6CDEE9-B8F8-4143-ADBE-292D12446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47637"/>
            <a:ext cx="870585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38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1CEAAA-0472-43B8-9A46-9CBC6AD2CFDF}"/>
              </a:ext>
            </a:extLst>
          </p:cNvPr>
          <p:cNvSpPr txBox="1"/>
          <p:nvPr/>
        </p:nvSpPr>
        <p:spPr>
          <a:xfrm>
            <a:off x="9551505" y="5825270"/>
            <a:ext cx="25483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από:</a:t>
            </a:r>
            <a:endParaRPr lang="en-US" sz="1400" dirty="0"/>
          </a:p>
          <a:p>
            <a:r>
              <a:rPr lang="el-GR" sz="1400" dirty="0"/>
              <a:t>Βασικές Αρχές Νευροεπιστημών</a:t>
            </a:r>
          </a:p>
          <a:p>
            <a:r>
              <a:rPr lang="de-DE" sz="1400" dirty="0"/>
              <a:t>Kandel E.R., Schwartz J.H.</a:t>
            </a:r>
            <a:endParaRPr lang="el-GR" sz="1400" dirty="0"/>
          </a:p>
          <a:p>
            <a:r>
              <a:rPr lang="el-GR" sz="1400" dirty="0"/>
              <a:t>1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77EAF510-E1E3-4F47-B813-AFF92819F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137" y="0"/>
            <a:ext cx="6181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83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2ACF8D-9FF1-4534-9FC8-C96888706A1C}"/>
              </a:ext>
            </a:extLst>
          </p:cNvPr>
          <p:cNvSpPr txBox="1"/>
          <p:nvPr/>
        </p:nvSpPr>
        <p:spPr>
          <a:xfrm>
            <a:off x="9402418" y="5785513"/>
            <a:ext cx="25483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από:</a:t>
            </a:r>
            <a:endParaRPr lang="en-US" sz="1400" dirty="0"/>
          </a:p>
          <a:p>
            <a:r>
              <a:rPr lang="el-GR" sz="1400" dirty="0"/>
              <a:t>Βασικές Αρχές Νευροεπιστημών</a:t>
            </a:r>
          </a:p>
          <a:p>
            <a:r>
              <a:rPr lang="de-DE" sz="1400" dirty="0"/>
              <a:t>Kandel E.R., Schwartz J.H.</a:t>
            </a:r>
            <a:endParaRPr lang="el-GR" sz="1400" dirty="0"/>
          </a:p>
          <a:p>
            <a:r>
              <a:rPr lang="el-GR" sz="1400" dirty="0"/>
              <a:t>1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9976233-DBBE-4D3D-8376-AFBF312B7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28575"/>
            <a:ext cx="100965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94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4EE28FE-E612-4897-BAAD-4ACE0B036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00" y="-101462"/>
            <a:ext cx="10144737" cy="6542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AF2982-79B7-4CF7-AAD7-8C4CD855978B}"/>
              </a:ext>
            </a:extLst>
          </p:cNvPr>
          <p:cNvSpPr txBox="1"/>
          <p:nvPr/>
        </p:nvSpPr>
        <p:spPr>
          <a:xfrm>
            <a:off x="-25272" y="5963503"/>
            <a:ext cx="25483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από:</a:t>
            </a:r>
            <a:endParaRPr lang="en-US" sz="1400" dirty="0"/>
          </a:p>
          <a:p>
            <a:r>
              <a:rPr lang="el-GR" sz="1400" dirty="0"/>
              <a:t>Βασικές Αρχές Νευροεπιστημών</a:t>
            </a:r>
          </a:p>
          <a:p>
            <a:r>
              <a:rPr lang="de-DE" sz="1400" dirty="0"/>
              <a:t>Kandel E.R., Schwartz J.H.</a:t>
            </a:r>
            <a:endParaRPr lang="el-GR" sz="1400" dirty="0"/>
          </a:p>
          <a:p>
            <a:r>
              <a:rPr lang="el-GR" sz="1400" dirty="0"/>
              <a:t>1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7F47D-E10B-4EE7-8777-F7CC4707FEBD}"/>
              </a:ext>
            </a:extLst>
          </p:cNvPr>
          <p:cNvSpPr txBox="1"/>
          <p:nvPr/>
        </p:nvSpPr>
        <p:spPr>
          <a:xfrm>
            <a:off x="9312965" y="675861"/>
            <a:ext cx="267445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Φως-απορρόφηση-</a:t>
            </a:r>
          </a:p>
          <a:p>
            <a:r>
              <a:rPr lang="el-GR" dirty="0"/>
              <a:t>ενεργοποιεί χρωστική-</a:t>
            </a:r>
          </a:p>
          <a:p>
            <a:r>
              <a:rPr lang="el-GR" dirty="0"/>
              <a:t>Διεγείρει </a:t>
            </a:r>
            <a:r>
              <a:rPr lang="en-ID" dirty="0" err="1"/>
              <a:t>PrG</a:t>
            </a:r>
            <a:r>
              <a:rPr lang="en-ID" dirty="0"/>
              <a:t>-</a:t>
            </a:r>
            <a:endParaRPr lang="el-GR" dirty="0"/>
          </a:p>
          <a:p>
            <a:r>
              <a:rPr lang="el-GR" dirty="0"/>
              <a:t>Ενεργοποιεί </a:t>
            </a:r>
            <a:r>
              <a:rPr lang="en-ID" dirty="0"/>
              <a:t>P</a:t>
            </a:r>
            <a:r>
              <a:rPr lang="el-GR" dirty="0" err="1"/>
              <a:t>διεστεράση</a:t>
            </a:r>
            <a:r>
              <a:rPr lang="el-GR" dirty="0"/>
              <a:t>-</a:t>
            </a:r>
            <a:endParaRPr lang="en-US" dirty="0"/>
          </a:p>
          <a:p>
            <a:r>
              <a:rPr lang="el-GR" dirty="0"/>
              <a:t>Διάσπαση </a:t>
            </a:r>
            <a:r>
              <a:rPr lang="en-ID" dirty="0"/>
              <a:t>cGMP-</a:t>
            </a:r>
          </a:p>
          <a:p>
            <a:r>
              <a:rPr lang="el-GR" dirty="0"/>
              <a:t>Κλείσιμο δ Να-</a:t>
            </a:r>
          </a:p>
          <a:p>
            <a:r>
              <a:rPr lang="el-GR" dirty="0" err="1"/>
              <a:t>υπερπόλωση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89316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C17EB96-C6E8-4FB4-8385-6DD39B82A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37" y="28456"/>
            <a:ext cx="9334500" cy="6029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612E88-2D26-4A65-B74C-2B0CB06616D0}"/>
              </a:ext>
            </a:extLst>
          </p:cNvPr>
          <p:cNvSpPr txBox="1"/>
          <p:nvPr/>
        </p:nvSpPr>
        <p:spPr>
          <a:xfrm>
            <a:off x="37272" y="6057781"/>
            <a:ext cx="28784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από:</a:t>
            </a:r>
          </a:p>
          <a:p>
            <a:r>
              <a:rPr lang="en-ID" sz="1400" dirty="0"/>
              <a:t>V</a:t>
            </a:r>
            <a:r>
              <a:rPr lang="el-GR" sz="1400" dirty="0" err="1"/>
              <a:t>ander`s</a:t>
            </a:r>
            <a:r>
              <a:rPr lang="el-GR" sz="1400" dirty="0"/>
              <a:t> Φυσιολογία του Ανθρώπου</a:t>
            </a:r>
            <a:endParaRPr lang="en-ID" sz="1400" dirty="0"/>
          </a:p>
          <a:p>
            <a:r>
              <a:rPr lang="el-GR" sz="1400" dirty="0"/>
              <a:t>2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  <a:p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022BC6-F158-4ED2-A2FC-1E3B3B8A9446}"/>
              </a:ext>
            </a:extLst>
          </p:cNvPr>
          <p:cNvSpPr txBox="1"/>
          <p:nvPr/>
        </p:nvSpPr>
        <p:spPr>
          <a:xfrm>
            <a:off x="9619433" y="467138"/>
            <a:ext cx="2025234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Σκοτάδι:</a:t>
            </a:r>
            <a:endParaRPr lang="en-ID" dirty="0"/>
          </a:p>
          <a:p>
            <a:r>
              <a:rPr lang="el-GR" dirty="0"/>
              <a:t>αυξάνεται το </a:t>
            </a:r>
            <a:r>
              <a:rPr lang="en-ID" dirty="0"/>
              <a:t>cGMP</a:t>
            </a:r>
            <a:endParaRPr lang="el-GR" dirty="0"/>
          </a:p>
          <a:p>
            <a:r>
              <a:rPr lang="el-GR" dirty="0"/>
              <a:t>Ανοίγουν δ. Να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0C9EC7-A11A-4EDC-849D-F17CD53E0763}"/>
              </a:ext>
            </a:extLst>
          </p:cNvPr>
          <p:cNvSpPr txBox="1"/>
          <p:nvPr/>
        </p:nvSpPr>
        <p:spPr>
          <a:xfrm>
            <a:off x="9849678" y="2663687"/>
            <a:ext cx="2048831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Φως:</a:t>
            </a:r>
          </a:p>
          <a:p>
            <a:r>
              <a:rPr lang="el-GR" dirty="0"/>
              <a:t>Διασπάται το </a:t>
            </a:r>
            <a:r>
              <a:rPr lang="en-ID" dirty="0"/>
              <a:t>cGMP</a:t>
            </a:r>
          </a:p>
          <a:p>
            <a:r>
              <a:rPr lang="el-GR" dirty="0"/>
              <a:t>Κλείνουν οι δ Να</a:t>
            </a:r>
          </a:p>
        </p:txBody>
      </p:sp>
    </p:spTree>
    <p:extLst>
      <p:ext uri="{BB962C8B-B14F-4D97-AF65-F5344CB8AC3E}">
        <p14:creationId xmlns:p14="http://schemas.microsoft.com/office/powerpoint/2010/main" val="3253057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A41063-5EC1-459A-A418-697BA6EE81A3}"/>
              </a:ext>
            </a:extLst>
          </p:cNvPr>
          <p:cNvSpPr txBox="1"/>
          <p:nvPr/>
        </p:nvSpPr>
        <p:spPr>
          <a:xfrm>
            <a:off x="9551505" y="5825270"/>
            <a:ext cx="25483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από:</a:t>
            </a:r>
            <a:endParaRPr lang="en-US" sz="1400" dirty="0"/>
          </a:p>
          <a:p>
            <a:r>
              <a:rPr lang="el-GR" sz="1400" dirty="0"/>
              <a:t>Βασικές Αρχές Νευροεπιστημών</a:t>
            </a:r>
          </a:p>
          <a:p>
            <a:r>
              <a:rPr lang="de-DE" sz="1400" dirty="0"/>
              <a:t>Kandel E.R., Schwartz J.H.</a:t>
            </a:r>
            <a:endParaRPr lang="el-GR" sz="1400" dirty="0"/>
          </a:p>
          <a:p>
            <a:r>
              <a:rPr lang="el-GR" sz="1400" dirty="0"/>
              <a:t>1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6BAD2A2-2D3B-4083-A762-7B9DE0D9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36" y="-298175"/>
            <a:ext cx="7279959" cy="724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71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33F5B373-1AE9-4FB6-B8E2-30A44D352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722" y="213035"/>
            <a:ext cx="9191625" cy="653415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059C1CC-0937-407F-B225-CA6FFB91B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599" y="2214819"/>
            <a:ext cx="3757792" cy="160180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FE9D14-8123-4444-B4D0-87C9F4500364}"/>
              </a:ext>
            </a:extLst>
          </p:cNvPr>
          <p:cNvSpPr txBox="1"/>
          <p:nvPr/>
        </p:nvSpPr>
        <p:spPr>
          <a:xfrm>
            <a:off x="9551505" y="5825270"/>
            <a:ext cx="25483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από:</a:t>
            </a:r>
            <a:endParaRPr lang="en-US" sz="1400" dirty="0"/>
          </a:p>
          <a:p>
            <a:r>
              <a:rPr lang="el-GR" sz="1400" dirty="0"/>
              <a:t>Βασικές Αρχές Νευροεπιστημών</a:t>
            </a:r>
          </a:p>
          <a:p>
            <a:r>
              <a:rPr lang="de-DE" sz="1400" dirty="0"/>
              <a:t>Kandel E.R., Schwartz J.H.</a:t>
            </a:r>
            <a:endParaRPr lang="el-GR" sz="1400" dirty="0"/>
          </a:p>
          <a:p>
            <a:r>
              <a:rPr lang="el-GR" sz="1400" dirty="0"/>
              <a:t>1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3BA809-832B-45F4-9DCD-597E6B442B36}"/>
              </a:ext>
            </a:extLst>
          </p:cNvPr>
          <p:cNvSpPr txBox="1"/>
          <p:nvPr/>
        </p:nvSpPr>
        <p:spPr>
          <a:xfrm>
            <a:off x="9392478" y="4770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2EBE8D-34F8-44F6-9BA5-88B748AD1019}"/>
              </a:ext>
            </a:extLst>
          </p:cNvPr>
          <p:cNvSpPr txBox="1"/>
          <p:nvPr/>
        </p:nvSpPr>
        <p:spPr>
          <a:xfrm>
            <a:off x="8652869" y="877811"/>
            <a:ext cx="229261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Σκοτάδι:</a:t>
            </a:r>
          </a:p>
          <a:p>
            <a:r>
              <a:rPr lang="el-GR" dirty="0"/>
              <a:t>Εκπόλωση υποδοχέα,</a:t>
            </a:r>
            <a:endParaRPr lang="en-ID" dirty="0"/>
          </a:p>
          <a:p>
            <a:r>
              <a:rPr lang="el-GR" dirty="0"/>
              <a:t>απελευθέρωση </a:t>
            </a:r>
            <a:r>
              <a:rPr lang="en-ID" dirty="0"/>
              <a:t>Glu</a:t>
            </a:r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E66E10-F406-4699-84C9-7ED4176F3724}"/>
              </a:ext>
            </a:extLst>
          </p:cNvPr>
          <p:cNvSpPr txBox="1"/>
          <p:nvPr/>
        </p:nvSpPr>
        <p:spPr>
          <a:xfrm>
            <a:off x="8816009" y="4323522"/>
            <a:ext cx="2709973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err="1"/>
              <a:t>Μετασυναπτικό</a:t>
            </a:r>
            <a:r>
              <a:rPr lang="el-GR" dirty="0"/>
              <a:t> κ (δίπολα)</a:t>
            </a:r>
          </a:p>
          <a:p>
            <a:r>
              <a:rPr lang="el-GR" dirty="0"/>
              <a:t>ΦΚ-ΣΚ</a:t>
            </a:r>
          </a:p>
          <a:p>
            <a:r>
              <a:rPr lang="el-GR" dirty="0"/>
              <a:t> αντιδρούν αντίθετα </a:t>
            </a:r>
          </a:p>
        </p:txBody>
      </p:sp>
    </p:spTree>
    <p:extLst>
      <p:ext uri="{BB962C8B-B14F-4D97-AF65-F5344CB8AC3E}">
        <p14:creationId xmlns:p14="http://schemas.microsoft.com/office/powerpoint/2010/main" val="1860512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B45C77-811D-46FA-B4BD-134A4BFA252D}"/>
              </a:ext>
            </a:extLst>
          </p:cNvPr>
          <p:cNvSpPr txBox="1"/>
          <p:nvPr/>
        </p:nvSpPr>
        <p:spPr>
          <a:xfrm>
            <a:off x="773514" y="5995889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DA94509-BBCA-4B25-8DDA-9A5ED04CC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545202"/>
            <a:ext cx="5991225" cy="4733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AC6BF7-0E61-4FE7-AC5E-620B2513F605}"/>
              </a:ext>
            </a:extLst>
          </p:cNvPr>
          <p:cNvSpPr txBox="1"/>
          <p:nvPr/>
        </p:nvSpPr>
        <p:spPr>
          <a:xfrm>
            <a:off x="5794512" y="701710"/>
            <a:ext cx="677813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Φρύδι</a:t>
            </a:r>
            <a:r>
              <a:rPr lang="el-GR" dirty="0"/>
              <a:t>: καλύπτει </a:t>
            </a:r>
            <a:r>
              <a:rPr lang="el-GR" dirty="0" err="1"/>
              <a:t>υπερόφρυο</a:t>
            </a:r>
            <a:r>
              <a:rPr lang="el-GR" dirty="0"/>
              <a:t> τόξο, πυκνές τρίχες</a:t>
            </a:r>
          </a:p>
          <a:p>
            <a:r>
              <a:rPr lang="el-GR" dirty="0"/>
              <a:t>Προστατεύουν από ήλιο, </a:t>
            </a:r>
          </a:p>
          <a:p>
            <a:r>
              <a:rPr lang="el-GR" dirty="0"/>
              <a:t>συγκρατούν ιδρώτα που ρέει από μέτωπο.</a:t>
            </a:r>
          </a:p>
          <a:p>
            <a:r>
              <a:rPr lang="el-GR" b="1" dirty="0"/>
              <a:t>Βλέφαρα</a:t>
            </a:r>
            <a:r>
              <a:rPr lang="el-GR" dirty="0"/>
              <a:t>: </a:t>
            </a:r>
            <a:r>
              <a:rPr lang="el-GR" dirty="0" err="1"/>
              <a:t>δερματομυώδη</a:t>
            </a:r>
            <a:r>
              <a:rPr lang="el-GR" dirty="0"/>
              <a:t> καλύμματα, άνω και κάτω,</a:t>
            </a:r>
          </a:p>
          <a:p>
            <a:r>
              <a:rPr lang="el-GR" u="sng" dirty="0" err="1"/>
              <a:t>μεσοβλεφαρική</a:t>
            </a:r>
            <a:r>
              <a:rPr lang="el-GR" dirty="0"/>
              <a:t> </a:t>
            </a:r>
            <a:r>
              <a:rPr lang="el-GR" u="sng" dirty="0"/>
              <a:t>σχισμή</a:t>
            </a:r>
            <a:r>
              <a:rPr lang="el-GR" dirty="0"/>
              <a:t>, έσω και έξω </a:t>
            </a:r>
            <a:r>
              <a:rPr lang="el-GR" u="sng" dirty="0"/>
              <a:t>κανθός</a:t>
            </a:r>
            <a:r>
              <a:rPr lang="el-GR" dirty="0"/>
              <a:t> (άκρα).</a:t>
            </a:r>
          </a:p>
          <a:p>
            <a:r>
              <a:rPr lang="el-GR" u="sng" dirty="0" err="1"/>
              <a:t>Επίκανθος</a:t>
            </a:r>
            <a:r>
              <a:rPr lang="el-GR" dirty="0"/>
              <a:t>: Ασιάτες, δερματική πτυχή που καλύπτει έσω κανθό.</a:t>
            </a:r>
          </a:p>
          <a:p>
            <a:r>
              <a:rPr lang="el-GR" u="sng" dirty="0"/>
              <a:t>Ταρσός</a:t>
            </a:r>
            <a:r>
              <a:rPr lang="el-GR" dirty="0"/>
              <a:t>: δομές συνδετικού ιστού που στηρίζουν βλέφαρα. </a:t>
            </a:r>
          </a:p>
          <a:p>
            <a:r>
              <a:rPr lang="el-GR" dirty="0"/>
              <a:t>Προσδίδουν κυρτό σχήμα, πρόσφυση </a:t>
            </a:r>
            <a:r>
              <a:rPr lang="el-GR" u="sng" dirty="0" err="1"/>
              <a:t>σφ</a:t>
            </a:r>
            <a:r>
              <a:rPr lang="el-GR" u="sng" dirty="0"/>
              <a:t>. βλεφάρων μυ</a:t>
            </a:r>
            <a:r>
              <a:rPr lang="el-GR" dirty="0"/>
              <a:t>.</a:t>
            </a:r>
          </a:p>
          <a:p>
            <a:r>
              <a:rPr lang="el-GR" dirty="0"/>
              <a:t>Ο </a:t>
            </a:r>
            <a:r>
              <a:rPr lang="el-GR" u="sng" dirty="0"/>
              <a:t>ανελκτήρας βλεφάρων μυς </a:t>
            </a:r>
            <a:r>
              <a:rPr lang="el-GR" dirty="0"/>
              <a:t>καταφύεται στον ταρσό άνω βλεφάρου.</a:t>
            </a:r>
          </a:p>
          <a:p>
            <a:r>
              <a:rPr lang="el-GR" dirty="0"/>
              <a:t>Η απονεύρωση του περιέχει λείες μυϊκές ίνες, </a:t>
            </a:r>
          </a:p>
          <a:p>
            <a:r>
              <a:rPr lang="el-GR" dirty="0"/>
              <a:t>τον </a:t>
            </a:r>
            <a:r>
              <a:rPr lang="el-GR" u="sng" dirty="0" err="1"/>
              <a:t>ταρσαίο</a:t>
            </a:r>
            <a:r>
              <a:rPr lang="el-GR" u="sng" dirty="0"/>
              <a:t> μυ</a:t>
            </a:r>
            <a:r>
              <a:rPr lang="el-GR" dirty="0"/>
              <a:t>, που αποτρέπει τη βλεφαρόπτωση (ΑΝΣ).</a:t>
            </a:r>
          </a:p>
          <a:p>
            <a:r>
              <a:rPr lang="el-GR" b="1" dirty="0"/>
              <a:t>Βλεφαρίδες</a:t>
            </a:r>
            <a:r>
              <a:rPr lang="el-GR" dirty="0"/>
              <a:t>: προβάλλουν από ελεύθερο άκρο βλεφάρου.</a:t>
            </a:r>
          </a:p>
          <a:p>
            <a:r>
              <a:rPr lang="el-GR" dirty="0"/>
              <a:t>Πλούσια νεύρωση </a:t>
            </a:r>
            <a:r>
              <a:rPr lang="el-GR" dirty="0" err="1"/>
              <a:t>τριχοθυλακίων</a:t>
            </a:r>
            <a:r>
              <a:rPr lang="el-GR" dirty="0"/>
              <a:t>, αντιδρούν και με ελαφρά πίεση</a:t>
            </a:r>
          </a:p>
          <a:p>
            <a:r>
              <a:rPr lang="el-GR" dirty="0"/>
              <a:t>(σύγκλειση).  </a:t>
            </a:r>
          </a:p>
        </p:txBody>
      </p:sp>
    </p:spTree>
    <p:extLst>
      <p:ext uri="{BB962C8B-B14F-4D97-AF65-F5344CB8AC3E}">
        <p14:creationId xmlns:p14="http://schemas.microsoft.com/office/powerpoint/2010/main" val="2207387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110D7E4-F44B-4075-BDA4-4344B4B7E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64" y="388661"/>
            <a:ext cx="4895850" cy="5305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DD7216-FDDB-49EA-A1BC-BEAF29B7BCEC}"/>
              </a:ext>
            </a:extLst>
          </p:cNvPr>
          <p:cNvSpPr txBox="1"/>
          <p:nvPr/>
        </p:nvSpPr>
        <p:spPr>
          <a:xfrm>
            <a:off x="37272" y="6057781"/>
            <a:ext cx="28784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από:</a:t>
            </a:r>
          </a:p>
          <a:p>
            <a:r>
              <a:rPr lang="en-ID" sz="1400" dirty="0"/>
              <a:t>V</a:t>
            </a:r>
            <a:r>
              <a:rPr lang="el-GR" sz="1400" dirty="0" err="1"/>
              <a:t>ander`s</a:t>
            </a:r>
            <a:r>
              <a:rPr lang="el-GR" sz="1400" dirty="0"/>
              <a:t> Φυσιολογία του Ανθρώπου</a:t>
            </a:r>
            <a:endParaRPr lang="en-ID" sz="1400" dirty="0"/>
          </a:p>
          <a:p>
            <a:r>
              <a:rPr lang="el-GR" sz="1400" dirty="0"/>
              <a:t>2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  <a:p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5CF706C9-C41B-45AE-B3A1-D8AA04D06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833" y="276106"/>
            <a:ext cx="4381500" cy="5781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98C11C-54C9-4E78-B4F8-7AB0B1BAAFC7}"/>
              </a:ext>
            </a:extLst>
          </p:cNvPr>
          <p:cNvSpPr txBox="1"/>
          <p:nvPr/>
        </p:nvSpPr>
        <p:spPr>
          <a:xfrm>
            <a:off x="4691270" y="5873115"/>
            <a:ext cx="6634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Το φως αναστέλλει την έκλυση </a:t>
            </a:r>
            <a:r>
              <a:rPr lang="en-ID" dirty="0"/>
              <a:t>GLU </a:t>
            </a:r>
            <a:r>
              <a:rPr lang="el-GR" dirty="0"/>
              <a:t>από ΦΥ, </a:t>
            </a:r>
          </a:p>
          <a:p>
            <a:r>
              <a:rPr lang="el-GR" dirty="0"/>
              <a:t>1. αίρεται η αναστολή </a:t>
            </a:r>
            <a:r>
              <a:rPr lang="en-ID" dirty="0"/>
              <a:t>on</a:t>
            </a:r>
            <a:r>
              <a:rPr lang="el-GR" dirty="0"/>
              <a:t>, εκκινεί η οδός φωτεινού κέντρου</a:t>
            </a:r>
          </a:p>
          <a:p>
            <a:r>
              <a:rPr lang="el-GR" dirty="0"/>
              <a:t>2. Αναστέλλεται η λειτουργία </a:t>
            </a:r>
            <a:r>
              <a:rPr lang="en-ID" dirty="0"/>
              <a:t>off</a:t>
            </a:r>
            <a:r>
              <a:rPr lang="el-GR" dirty="0"/>
              <a:t> κυττάρων, οδός σκοτεινού </a:t>
            </a:r>
            <a:r>
              <a:rPr lang="el-GR" dirty="0" err="1"/>
              <a:t>κέντρού</a:t>
            </a:r>
            <a:r>
              <a:rPr lang="el-GR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20D8DA-043C-4157-8864-F3B74C0373B5}"/>
              </a:ext>
            </a:extLst>
          </p:cNvPr>
          <p:cNvSpPr txBox="1"/>
          <p:nvPr/>
        </p:nvSpPr>
        <p:spPr>
          <a:xfrm>
            <a:off x="9654446" y="2385391"/>
            <a:ext cx="2537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b="1" dirty="0"/>
              <a:t>On</a:t>
            </a:r>
            <a:r>
              <a:rPr lang="en-ID" dirty="0"/>
              <a:t> </a:t>
            </a:r>
            <a:r>
              <a:rPr lang="el-GR" dirty="0"/>
              <a:t>κύτταρα στο σκοτάδι </a:t>
            </a:r>
          </a:p>
          <a:p>
            <a:r>
              <a:rPr lang="el-GR" dirty="0"/>
              <a:t>Είναι </a:t>
            </a:r>
            <a:r>
              <a:rPr lang="el-GR" dirty="0" err="1"/>
              <a:t>ανασταλμέννα</a:t>
            </a:r>
            <a:r>
              <a:rPr lang="el-GR" dirty="0"/>
              <a:t> </a:t>
            </a:r>
          </a:p>
          <a:p>
            <a:r>
              <a:rPr lang="el-GR" dirty="0"/>
              <a:t>Και τα </a:t>
            </a:r>
            <a:r>
              <a:rPr lang="en-ID" b="1" dirty="0"/>
              <a:t>off</a:t>
            </a:r>
            <a:r>
              <a:rPr lang="el-GR" dirty="0"/>
              <a:t> λειτουργούν</a:t>
            </a:r>
          </a:p>
        </p:txBody>
      </p:sp>
    </p:spTree>
    <p:extLst>
      <p:ext uri="{BB962C8B-B14F-4D97-AF65-F5344CB8AC3E}">
        <p14:creationId xmlns:p14="http://schemas.microsoft.com/office/powerpoint/2010/main" val="3812808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97B9851-5F6E-4FEA-ADFB-61AC611AC0BB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ΠΕΡΙΕΧΟΜΕΝΑ ΟΦΘΑΛΜΙΚΟΥ ΒΟΛΒΟΥ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E64F361-DC75-4EF8-B1A9-1870662EF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Φακός και ακτινωτή ζώνη διαιρούν σε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Οπίσθιο τμήμα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Πρόσθιο τμήμα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4752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B90C702-AA26-4118-B84C-14E1AB26819A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Οπίσθιο τμήμα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8100AC-50B2-4814-8896-1E5F6A8B2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Περιέχει </a:t>
            </a:r>
            <a:r>
              <a:rPr lang="el-GR" dirty="0">
                <a:solidFill>
                  <a:srgbClr val="FF0000"/>
                </a:solidFill>
              </a:rPr>
              <a:t>υαλώδες σώμα</a:t>
            </a:r>
            <a:r>
              <a:rPr lang="el-GR" dirty="0"/>
              <a:t>, διαυγές, ζελατινώδες, με λεπτά και αραιά ινίδια κολλαγόνου και θεμέλια ουσία που συγκρατεί νερό (98%). Παράγεται στην εμβρυική περίοδο και διατηρείται ίδιο σε όλη τη ζωή.</a:t>
            </a:r>
          </a:p>
          <a:p>
            <a:pPr marL="0" indent="0">
              <a:buNone/>
            </a:pPr>
            <a:r>
              <a:rPr lang="el-GR" dirty="0"/>
              <a:t>Μεταδίδει φως</a:t>
            </a:r>
          </a:p>
          <a:p>
            <a:pPr marL="0" indent="0">
              <a:buNone/>
            </a:pPr>
            <a:r>
              <a:rPr lang="el-GR" dirty="0"/>
              <a:t>Στηρίζει οπίσθια επιφάνεια φακού</a:t>
            </a:r>
          </a:p>
          <a:p>
            <a:pPr marL="0" indent="0">
              <a:buNone/>
            </a:pPr>
            <a:r>
              <a:rPr lang="el-GR" dirty="0"/>
              <a:t>Συγκρατεί αμφβλ πάνω στο μελάγχρουν επιθήλιο</a:t>
            </a:r>
          </a:p>
          <a:p>
            <a:pPr marL="0" indent="0">
              <a:buNone/>
            </a:pPr>
            <a:r>
              <a:rPr lang="el-GR" dirty="0"/>
              <a:t>Διατήρηση ενδοφθάλμιας πίεσης αντιρροπώντας ελκτικές δυνάμεις οφθκιν μυών.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771523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D0A1F24-3626-4C3E-8551-7C04EA0A1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730" y="485650"/>
            <a:ext cx="10981459" cy="6372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8F5E09-5B26-4660-BD6B-5EA5D0C941A6}"/>
              </a:ext>
            </a:extLst>
          </p:cNvPr>
          <p:cNvSpPr txBox="1"/>
          <p:nvPr/>
        </p:nvSpPr>
        <p:spPr>
          <a:xfrm>
            <a:off x="10583436" y="6084044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2DC29-B4FA-4B1B-88F6-A8F58B8C1328}"/>
              </a:ext>
            </a:extLst>
          </p:cNvPr>
          <p:cNvSpPr txBox="1"/>
          <p:nvPr/>
        </p:nvSpPr>
        <p:spPr>
          <a:xfrm>
            <a:off x="3747051" y="116318"/>
            <a:ext cx="3847079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ΠΕΡΙΕΧΟΜΕΝΑ ΟΦΘΑΛΜΙΚΟΥ ΒΟΛΒΟΥ</a:t>
            </a:r>
          </a:p>
        </p:txBody>
      </p:sp>
    </p:spTree>
    <p:extLst>
      <p:ext uri="{BB962C8B-B14F-4D97-AF65-F5344CB8AC3E}">
        <p14:creationId xmlns:p14="http://schemas.microsoft.com/office/powerpoint/2010/main" val="2667987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358A0DF-429B-433E-B681-7CB1087014F4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ΠΡΟΣΘΙΟ ΤΜΗΜΑ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1561250-F8D8-4662-8E82-16443BD65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FF0000"/>
                </a:solidFill>
              </a:rPr>
              <a:t>Οπίσθιος θάλαμος</a:t>
            </a:r>
            <a:r>
              <a:rPr lang="el-GR" dirty="0"/>
              <a:t>: ανάμεσα σε ίριδα και φακό</a:t>
            </a:r>
          </a:p>
          <a:p>
            <a:pPr>
              <a:buFont typeface="Wingdings" panose="05000000000000000000" pitchFamily="2" charset="2"/>
              <a:buChar char="q"/>
            </a:pPr>
            <a:endParaRPr lang="el-GR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FF0000"/>
                </a:solidFill>
              </a:rPr>
              <a:t>Πρόσθιος θάλαμος</a:t>
            </a:r>
            <a:r>
              <a:rPr lang="el-GR" dirty="0"/>
              <a:t>: ανάμεσα σε κερατοειδή και ίριδα. Υδατοειδές υγρό, (πλάσμα), διαυγές, ανανεώνεται και κυκλοφορεί. Παράγεται ως διήθημα αίματος από τριχοειδή ακτινοειδών προβολών, εισέρχεται στον οπίσθιο θάλαμο, μέσω κόρης περνάει στον </a:t>
            </a:r>
            <a:r>
              <a:rPr lang="el-GR" dirty="0" err="1"/>
              <a:t>π΄ροσθιο</a:t>
            </a:r>
            <a:r>
              <a:rPr lang="el-GR" dirty="0"/>
              <a:t> θάλαμο, παροχετεύεται στη φλεβική κυκλοφορία (</a:t>
            </a:r>
            <a:r>
              <a:rPr lang="el-GR" dirty="0" err="1"/>
              <a:t>φλ</a:t>
            </a:r>
            <a:r>
              <a:rPr lang="el-GR" dirty="0"/>
              <a:t>. Κόλπος σκληρού χιτώνα)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98116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97FB0B-3898-4F92-8F05-BAB4A4A9A6AB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ΦΑΚΟΣ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91C4A30-7A3E-4EB4-B8EE-FBEAB4A32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Παχύς, αμφίκυρτος, δίσκος. Αναστρέφει τα είδωλα στον αμφβλ.</a:t>
            </a:r>
          </a:p>
          <a:p>
            <a:r>
              <a:rPr lang="el-GR" dirty="0"/>
              <a:t>Τα αναστρέφει πάλι ο εγκέφαλος</a:t>
            </a:r>
          </a:p>
          <a:p>
            <a:r>
              <a:rPr lang="el-GR" dirty="0"/>
              <a:t>Αλλάζει σχήμα για να εστιάζεται το είδωλο στον αμφβλ.</a:t>
            </a:r>
          </a:p>
          <a:p>
            <a:endParaRPr lang="el-GR" dirty="0"/>
          </a:p>
          <a:p>
            <a:r>
              <a:rPr lang="el-GR" dirty="0"/>
              <a:t>Περικλείεται σε ελαστική κάψα, συγκρατείται μέσω ακτινωτής ζώνης</a:t>
            </a:r>
          </a:p>
          <a:p>
            <a:r>
              <a:rPr lang="el-GR" dirty="0"/>
              <a:t>Στερείται αγγείων (όπως και ο κερατοειδής)</a:t>
            </a:r>
          </a:p>
          <a:p>
            <a:r>
              <a:rPr lang="el-GR" dirty="0"/>
              <a:t>Επιθήλιο: μόνο στην πρόσθια επιφάνεια (κυβοειδή κ)</a:t>
            </a:r>
          </a:p>
          <a:p>
            <a:r>
              <a:rPr lang="el-GR" dirty="0"/>
              <a:t>Ίνες φακού: σχηματίζονται από το επιθήλιο, διατάσσονται σε ομόκεντρες στιβάδες, απύρηνες, διαθέτουν υδατοδιαλυτές πρωτεΐνες, </a:t>
            </a:r>
            <a:r>
              <a:rPr lang="el-GR" dirty="0" err="1"/>
              <a:t>κρυσταλλίνες</a:t>
            </a:r>
            <a:r>
              <a:rPr lang="el-GR" dirty="0"/>
              <a:t>, αυξάνουν δείκτη διάθλασης. Καθώς προστίθενται συνέχεια ίνες, αυξάνει πάχος φακού, μειώνεται η ελαστικότητα του και άρα να εστιάζει</a:t>
            </a:r>
          </a:p>
        </p:txBody>
      </p:sp>
    </p:spTree>
    <p:extLst>
      <p:ext uri="{BB962C8B-B14F-4D97-AF65-F5344CB8AC3E}">
        <p14:creationId xmlns:p14="http://schemas.microsoft.com/office/powerpoint/2010/main" val="2141114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8CC5779-6C5E-4F96-85D0-3D0D71BF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42" y="21264"/>
            <a:ext cx="9661058" cy="68367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A9FC99-3C8E-44DE-A1BD-80703045ECE4}"/>
              </a:ext>
            </a:extLst>
          </p:cNvPr>
          <p:cNvSpPr txBox="1"/>
          <p:nvPr/>
        </p:nvSpPr>
        <p:spPr>
          <a:xfrm>
            <a:off x="9551505" y="5825270"/>
            <a:ext cx="25483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από:</a:t>
            </a:r>
            <a:endParaRPr lang="en-US" sz="1400" dirty="0"/>
          </a:p>
          <a:p>
            <a:r>
              <a:rPr lang="el-GR" sz="1400" dirty="0"/>
              <a:t>Βασικές Αρχές Νευροεπιστημών</a:t>
            </a:r>
          </a:p>
          <a:p>
            <a:r>
              <a:rPr lang="de-DE" sz="1400" dirty="0"/>
              <a:t>Kandel E.R., Schwartz J.H.</a:t>
            </a:r>
            <a:endParaRPr lang="el-GR" sz="1400" dirty="0"/>
          </a:p>
          <a:p>
            <a:r>
              <a:rPr lang="el-GR" sz="1400" dirty="0"/>
              <a:t>1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</p:txBody>
      </p:sp>
    </p:spTree>
    <p:extLst>
      <p:ext uri="{BB962C8B-B14F-4D97-AF65-F5344CB8AC3E}">
        <p14:creationId xmlns:p14="http://schemas.microsoft.com/office/powerpoint/2010/main" val="2020334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390505-CDD6-4217-8E65-01E4FC49F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ΔΙΑΘΛΑΣΤΙΚΗ ΣΥΣΚΕΥΗ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2B4428-B674-4AEA-B0EF-23BC566DF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Κερατοειδής</a:t>
            </a:r>
          </a:p>
          <a:p>
            <a:r>
              <a:rPr lang="el-GR" dirty="0"/>
              <a:t>Υδατοειδές υγρό</a:t>
            </a:r>
          </a:p>
          <a:p>
            <a:r>
              <a:rPr lang="el-GR" dirty="0"/>
              <a:t>Φακός</a:t>
            </a:r>
          </a:p>
          <a:p>
            <a:r>
              <a:rPr lang="el-GR" dirty="0"/>
              <a:t>Υαλώδες σώμα</a:t>
            </a:r>
          </a:p>
          <a:p>
            <a:endParaRPr lang="el-GR" dirty="0"/>
          </a:p>
          <a:p>
            <a:r>
              <a:rPr lang="el-GR" dirty="0"/>
              <a:t>Οι ακτίνες φωτός πρέπει να εκτραπούν (κάμψη) ώστε να συγκλείνουν στο σημείο εστίασης στον αμφβλ.</a:t>
            </a:r>
          </a:p>
          <a:p>
            <a:r>
              <a:rPr lang="el-GR" dirty="0"/>
              <a:t>Ο </a:t>
            </a:r>
            <a:r>
              <a:rPr lang="el-GR" dirty="0">
                <a:solidFill>
                  <a:srgbClr val="00B050"/>
                </a:solidFill>
              </a:rPr>
              <a:t>κερατοειδής</a:t>
            </a:r>
            <a:r>
              <a:rPr lang="el-GR" dirty="0"/>
              <a:t> και λιγότερο ο </a:t>
            </a:r>
            <a:r>
              <a:rPr lang="el-GR" dirty="0">
                <a:solidFill>
                  <a:srgbClr val="00B050"/>
                </a:solidFill>
              </a:rPr>
              <a:t>φακός</a:t>
            </a:r>
            <a:r>
              <a:rPr lang="el-GR" dirty="0"/>
              <a:t> εκτρέπουν ακτίνες.</a:t>
            </a:r>
          </a:p>
          <a:p>
            <a:r>
              <a:rPr lang="el-GR" dirty="0"/>
              <a:t>Ο φακός αλλάζει κυρτότητα και επιτρέπει εστίαση σε κοντινά αντικείμενα (προσαρμογή)</a:t>
            </a:r>
          </a:p>
        </p:txBody>
      </p:sp>
    </p:spTree>
    <p:extLst>
      <p:ext uri="{BB962C8B-B14F-4D97-AF65-F5344CB8AC3E}">
        <p14:creationId xmlns:p14="http://schemas.microsoft.com/office/powerpoint/2010/main" val="1877945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8100885-E830-4BB6-9426-12A8F159D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07" y="362978"/>
            <a:ext cx="10715122" cy="61320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31111B-861D-4362-B365-329D44349372}"/>
              </a:ext>
            </a:extLst>
          </p:cNvPr>
          <p:cNvSpPr txBox="1"/>
          <p:nvPr/>
        </p:nvSpPr>
        <p:spPr>
          <a:xfrm>
            <a:off x="10583436" y="6084044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442086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79B4A71-64B5-4020-83F4-83B5BEC2C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312" y="438489"/>
            <a:ext cx="5978678" cy="4788353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93AD99CB-4ADB-48AC-97B0-A8C6B9F66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05" y="385762"/>
            <a:ext cx="6009207" cy="48938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D7EB21-958C-4E93-A0AC-6D235C5D2EE5}"/>
              </a:ext>
            </a:extLst>
          </p:cNvPr>
          <p:cNvSpPr txBox="1"/>
          <p:nvPr/>
        </p:nvSpPr>
        <p:spPr>
          <a:xfrm>
            <a:off x="9201150" y="5850295"/>
            <a:ext cx="28784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από:</a:t>
            </a:r>
          </a:p>
          <a:p>
            <a:r>
              <a:rPr lang="en-ID" sz="1400" dirty="0"/>
              <a:t>V</a:t>
            </a:r>
            <a:r>
              <a:rPr lang="el-GR" sz="1400" dirty="0" err="1"/>
              <a:t>ander`s</a:t>
            </a:r>
            <a:r>
              <a:rPr lang="el-GR" sz="1400" dirty="0"/>
              <a:t> Φυσιολογία του Ανθρώπου</a:t>
            </a:r>
            <a:endParaRPr lang="en-ID" sz="1400" dirty="0"/>
          </a:p>
          <a:p>
            <a:r>
              <a:rPr lang="el-GR" sz="1400" dirty="0"/>
              <a:t>2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</p:txBody>
      </p:sp>
    </p:spTree>
    <p:extLst>
      <p:ext uri="{BB962C8B-B14F-4D97-AF65-F5344CB8AC3E}">
        <p14:creationId xmlns:p14="http://schemas.microsoft.com/office/powerpoint/2010/main" val="1759903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764DDA-C59B-4D3E-A5FB-53A93F92EE1E}"/>
              </a:ext>
            </a:extLst>
          </p:cNvPr>
          <p:cNvSpPr txBox="1"/>
          <p:nvPr/>
        </p:nvSpPr>
        <p:spPr>
          <a:xfrm>
            <a:off x="6420678" y="576831"/>
            <a:ext cx="63663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err="1"/>
              <a:t>Ταρσαίοι</a:t>
            </a:r>
            <a:r>
              <a:rPr lang="el-GR" b="1" dirty="0"/>
              <a:t> αδένες </a:t>
            </a:r>
            <a:r>
              <a:rPr lang="en-ID" b="1" dirty="0"/>
              <a:t>(</a:t>
            </a:r>
            <a:r>
              <a:rPr lang="en-ID" b="1" dirty="0" err="1"/>
              <a:t>Meibomiu</a:t>
            </a:r>
            <a:r>
              <a:rPr lang="en-ID" dirty="0" err="1"/>
              <a:t>s</a:t>
            </a:r>
            <a:r>
              <a:rPr lang="en-ID" dirty="0"/>
              <a:t>)</a:t>
            </a:r>
            <a:r>
              <a:rPr lang="el-GR" dirty="0"/>
              <a:t>: </a:t>
            </a:r>
          </a:p>
          <a:p>
            <a:r>
              <a:rPr lang="el-GR" dirty="0"/>
              <a:t>τροποποιημένοι </a:t>
            </a:r>
            <a:r>
              <a:rPr lang="el-GR" dirty="0" err="1"/>
              <a:t>σμηγματογόμοι</a:t>
            </a:r>
            <a:r>
              <a:rPr lang="el-GR" dirty="0"/>
              <a:t> αδένες</a:t>
            </a:r>
          </a:p>
          <a:p>
            <a:r>
              <a:rPr lang="el-GR" dirty="0"/>
              <a:t>(25) Κατά μήκος άνω βλεφάρου (λιγότερο του κάτω)</a:t>
            </a:r>
          </a:p>
          <a:p>
            <a:r>
              <a:rPr lang="el-GR" dirty="0"/>
              <a:t>Εκβάλλουν στα χείλη βλεφάρων, απελευθερώνουν </a:t>
            </a:r>
          </a:p>
          <a:p>
            <a:r>
              <a:rPr lang="el-GR" dirty="0"/>
              <a:t>λιπαρή ουσία που λιπαίνει επιφάνεια οφθαλμού.</a:t>
            </a:r>
          </a:p>
          <a:p>
            <a:r>
              <a:rPr lang="el-GR" dirty="0"/>
              <a:t>Μόλυνση: κύστη - </a:t>
            </a:r>
            <a:r>
              <a:rPr lang="el-GR" u="sng" dirty="0"/>
              <a:t>χαλάζιο</a:t>
            </a:r>
          </a:p>
          <a:p>
            <a:r>
              <a:rPr lang="el-GR" b="1" dirty="0" err="1"/>
              <a:t>Βλεφαριδικοί</a:t>
            </a:r>
            <a:r>
              <a:rPr lang="el-GR" b="1" dirty="0"/>
              <a:t> αδένες</a:t>
            </a:r>
            <a:r>
              <a:rPr lang="el-GR" dirty="0"/>
              <a:t>: τυπικοί </a:t>
            </a:r>
            <a:r>
              <a:rPr lang="el-GR" dirty="0" err="1"/>
              <a:t>σμηγμογόνοι</a:t>
            </a:r>
            <a:r>
              <a:rPr lang="el-GR" dirty="0"/>
              <a:t>, άτυποι ιδρωτοποιοί.</a:t>
            </a:r>
          </a:p>
          <a:p>
            <a:r>
              <a:rPr lang="el-GR" dirty="0"/>
              <a:t>Μόλυνση – κριθή (κριθαράκι)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36EB305-B676-43AD-B220-DC31F3F1B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009"/>
            <a:ext cx="5991225" cy="624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F969EB-A780-4919-BA9B-6B341378469C}"/>
              </a:ext>
            </a:extLst>
          </p:cNvPr>
          <p:cNvSpPr txBox="1"/>
          <p:nvPr/>
        </p:nvSpPr>
        <p:spPr>
          <a:xfrm>
            <a:off x="4878042" y="2958044"/>
            <a:ext cx="70678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Επιπεφυκότας</a:t>
            </a:r>
            <a:r>
              <a:rPr lang="el-GR" dirty="0"/>
              <a:t>: διαφανής βλεννογόνος, φαίνονται τα υποκείμενα αγγεία</a:t>
            </a:r>
          </a:p>
          <a:p>
            <a:r>
              <a:rPr lang="el-GR" dirty="0"/>
              <a:t> επενδύει εσωτερικά βλέφαρα, και πρόσθια επιφάνεια βολβού </a:t>
            </a:r>
          </a:p>
          <a:p>
            <a:r>
              <a:rPr lang="el-GR" dirty="0"/>
              <a:t>(εκτός κερατοειδή). </a:t>
            </a:r>
          </a:p>
          <a:p>
            <a:r>
              <a:rPr lang="el-GR" dirty="0" err="1"/>
              <a:t>Πολύστιβο</a:t>
            </a:r>
            <a:r>
              <a:rPr lang="el-GR" dirty="0"/>
              <a:t> κυλινδρικό επιθήλιο, χαλαρός συνδετικός ιστός.</a:t>
            </a:r>
          </a:p>
          <a:p>
            <a:r>
              <a:rPr lang="el-GR" u="sng" dirty="0"/>
              <a:t>Σάκος</a:t>
            </a:r>
            <a:r>
              <a:rPr lang="el-GR" dirty="0"/>
              <a:t>: σχισμοειδής χώρος- αναδίπλωση επιπεφυκότα</a:t>
            </a:r>
          </a:p>
          <a:p>
            <a:r>
              <a:rPr lang="el-GR" dirty="0"/>
              <a:t> (τοποθετούνται φακοί επαφής.)</a:t>
            </a:r>
          </a:p>
        </p:txBody>
      </p:sp>
    </p:spTree>
    <p:extLst>
      <p:ext uri="{BB962C8B-B14F-4D97-AF65-F5344CB8AC3E}">
        <p14:creationId xmlns:p14="http://schemas.microsoft.com/office/powerpoint/2010/main" val="3711347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63772D1-A690-41CA-9EB9-96FC1E0B3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972" y="332696"/>
            <a:ext cx="6574199" cy="4544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8D3D01-D485-4A0E-B31D-50AB4329D0AC}"/>
              </a:ext>
            </a:extLst>
          </p:cNvPr>
          <p:cNvSpPr txBox="1"/>
          <p:nvPr/>
        </p:nvSpPr>
        <p:spPr>
          <a:xfrm>
            <a:off x="10583436" y="6084044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1A4824-F4F0-4A68-8909-0290B161A654}"/>
              </a:ext>
            </a:extLst>
          </p:cNvPr>
          <p:cNvSpPr txBox="1"/>
          <p:nvPr/>
        </p:nvSpPr>
        <p:spPr>
          <a:xfrm flipH="1">
            <a:off x="7231709" y="669898"/>
            <a:ext cx="4367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Στην ηρεμία, επικρατεί η </a:t>
            </a:r>
            <a:r>
              <a:rPr lang="el-GR" b="1" dirty="0"/>
              <a:t>τάση</a:t>
            </a:r>
            <a:r>
              <a:rPr lang="el-GR" dirty="0"/>
              <a:t> της </a:t>
            </a:r>
            <a:r>
              <a:rPr lang="el-GR" b="1" dirty="0"/>
              <a:t>ακτινωτής ζώνης </a:t>
            </a:r>
            <a:r>
              <a:rPr lang="el-GR" dirty="0"/>
              <a:t>και ο φακός είναι επιπεδωμένος. Εστιάζει παράλληλες ακτίνες που έρχονται από μακριά.</a:t>
            </a:r>
          </a:p>
        </p:txBody>
      </p:sp>
    </p:spTree>
    <p:extLst>
      <p:ext uri="{BB962C8B-B14F-4D97-AF65-F5344CB8AC3E}">
        <p14:creationId xmlns:p14="http://schemas.microsoft.com/office/powerpoint/2010/main" val="1799520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98001C3-57F6-49E2-B707-77932D7ED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52" y="263122"/>
            <a:ext cx="6189581" cy="4424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2CA984-E59B-4CFA-B5E9-E7DD135C413C}"/>
              </a:ext>
            </a:extLst>
          </p:cNvPr>
          <p:cNvSpPr txBox="1"/>
          <p:nvPr/>
        </p:nvSpPr>
        <p:spPr>
          <a:xfrm>
            <a:off x="7513983" y="665922"/>
            <a:ext cx="49888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Οι ακτίνες από κοντινά αντικείμενα είναι</a:t>
            </a:r>
          </a:p>
          <a:p>
            <a:r>
              <a:rPr lang="el-GR" dirty="0"/>
              <a:t> αποκλίνουσες. Για να εστιαστούν στον αμφβλ </a:t>
            </a:r>
          </a:p>
          <a:p>
            <a:r>
              <a:rPr lang="el-GR" dirty="0"/>
              <a:t>πρέπει να αυξηθεί η κυρτότητα του φακού.</a:t>
            </a:r>
          </a:p>
          <a:p>
            <a:r>
              <a:rPr lang="el-GR" b="1" dirty="0"/>
              <a:t>Συσπάται ο ακτινωτός μυς  (</a:t>
            </a:r>
            <a:r>
              <a:rPr lang="el-GR" b="1" dirty="0" err="1"/>
              <a:t>Παρασυμπ</a:t>
            </a:r>
            <a:r>
              <a:rPr lang="el-GR" b="1" dirty="0"/>
              <a:t>)</a:t>
            </a:r>
          </a:p>
          <a:p>
            <a:r>
              <a:rPr lang="el-GR" dirty="0"/>
              <a:t>και απελευθερώνει την </a:t>
            </a:r>
            <a:r>
              <a:rPr lang="el-GR" b="1" dirty="0"/>
              <a:t>τάση της ακτινωτής ζώνης,</a:t>
            </a:r>
          </a:p>
          <a:p>
            <a:r>
              <a:rPr lang="el-GR" dirty="0"/>
              <a:t>οπότε ο φακός καμπυλώνεται λόγω</a:t>
            </a:r>
          </a:p>
          <a:p>
            <a:r>
              <a:rPr lang="el-GR" dirty="0"/>
              <a:t>ελαστικής επαναφοράς του.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61CCD1-A54E-48DF-99E2-6CDEB86C9BFC}"/>
              </a:ext>
            </a:extLst>
          </p:cNvPr>
          <p:cNvSpPr txBox="1"/>
          <p:nvPr/>
        </p:nvSpPr>
        <p:spPr>
          <a:xfrm>
            <a:off x="7364896" y="3230218"/>
            <a:ext cx="46464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Κατά την προσαρμογή, </a:t>
            </a:r>
          </a:p>
          <a:p>
            <a:r>
              <a:rPr lang="el-GR" dirty="0"/>
              <a:t>το μέγεθος της κόρης μειώνεται, εμποδίζοντας </a:t>
            </a:r>
          </a:p>
          <a:p>
            <a:r>
              <a:rPr lang="el-GR" dirty="0"/>
              <a:t>την είσοδο των πλέον αποκλινουσών </a:t>
            </a:r>
            <a:r>
              <a:rPr lang="el-GR" dirty="0" err="1"/>
              <a:t>ακτίνων</a:t>
            </a:r>
            <a:endParaRPr lang="el-GR" dirty="0"/>
          </a:p>
          <a:p>
            <a:r>
              <a:rPr lang="el-GR" dirty="0"/>
              <a:t>Που θα θόλωναν την όραση.</a:t>
            </a:r>
          </a:p>
        </p:txBody>
      </p:sp>
    </p:spTree>
    <p:extLst>
      <p:ext uri="{BB962C8B-B14F-4D97-AF65-F5344CB8AC3E}">
        <p14:creationId xmlns:p14="http://schemas.microsoft.com/office/powerpoint/2010/main" val="39731705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BA6987-9A1B-4253-9970-57AF0A4C6E88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DAB620F-D859-48F9-90F7-E272E4066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92" y="412060"/>
            <a:ext cx="5715000" cy="381952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FF2E01FD-F9EC-44BD-8BCC-71DA76E10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592" y="459685"/>
            <a:ext cx="60388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446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257A421-3D64-48A3-86E0-242A7B108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48" y="0"/>
            <a:ext cx="7072993" cy="65810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06AA77-E891-4803-BCDC-6C42692F40DE}"/>
              </a:ext>
            </a:extLst>
          </p:cNvPr>
          <p:cNvSpPr txBox="1"/>
          <p:nvPr/>
        </p:nvSpPr>
        <p:spPr>
          <a:xfrm>
            <a:off x="9201150" y="5850295"/>
            <a:ext cx="28784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από:</a:t>
            </a:r>
          </a:p>
          <a:p>
            <a:r>
              <a:rPr lang="en-ID" sz="1400" dirty="0"/>
              <a:t>V</a:t>
            </a:r>
            <a:r>
              <a:rPr lang="el-GR" sz="1400" dirty="0" err="1"/>
              <a:t>ander`s</a:t>
            </a:r>
            <a:r>
              <a:rPr lang="el-GR" sz="1400" dirty="0"/>
              <a:t> Φυσιολογία του Ανθρώπου</a:t>
            </a:r>
            <a:endParaRPr lang="en-ID" sz="1400" dirty="0"/>
          </a:p>
          <a:p>
            <a:r>
              <a:rPr lang="el-GR" sz="1400" dirty="0"/>
              <a:t>2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</p:txBody>
      </p:sp>
    </p:spTree>
    <p:extLst>
      <p:ext uri="{BB962C8B-B14F-4D97-AF65-F5344CB8AC3E}">
        <p14:creationId xmlns:p14="http://schemas.microsoft.com/office/powerpoint/2010/main" val="40163690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80F9BEC-AD2B-4269-888E-DA774CB56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817" y="315809"/>
            <a:ext cx="9760226" cy="617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77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5AB25C-A102-4F8F-8DF0-8F4FFE7EF057}"/>
              </a:ext>
            </a:extLst>
          </p:cNvPr>
          <p:cNvSpPr txBox="1"/>
          <p:nvPr/>
        </p:nvSpPr>
        <p:spPr>
          <a:xfrm>
            <a:off x="9358006" y="6119336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9BB168C-7A79-4D54-9B16-FDB1453E6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91" y="0"/>
            <a:ext cx="8258175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256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445C28-74A7-413A-89B8-23523BE39B5F}"/>
              </a:ext>
            </a:extLst>
          </p:cNvPr>
          <p:cNvSpPr txBox="1"/>
          <p:nvPr/>
        </p:nvSpPr>
        <p:spPr>
          <a:xfrm>
            <a:off x="9501809" y="5735637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A3090EC-34AC-4A18-A482-7627E6CDD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62" y="372924"/>
            <a:ext cx="6821447" cy="7089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ED8F5C-6CE0-45C3-89F9-77BFC946204B}"/>
              </a:ext>
            </a:extLst>
          </p:cNvPr>
          <p:cNvSpPr txBox="1"/>
          <p:nvPr/>
        </p:nvSpPr>
        <p:spPr>
          <a:xfrm>
            <a:off x="8386933" y="253654"/>
            <a:ext cx="343799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Δακρυικός αδένας</a:t>
            </a:r>
          </a:p>
          <a:p>
            <a:pPr marL="342900" indent="-342900">
              <a:buAutoNum type="arabicPeriod"/>
            </a:pPr>
            <a:r>
              <a:rPr lang="el-GR" dirty="0"/>
              <a:t>Εκφορητικοί πόροι</a:t>
            </a:r>
          </a:p>
          <a:p>
            <a:pPr marL="342900" indent="-342900">
              <a:buAutoNum type="arabicPeriod"/>
            </a:pPr>
            <a:r>
              <a:rPr lang="el-GR" dirty="0"/>
              <a:t>Δακρυικός ασκός</a:t>
            </a:r>
          </a:p>
          <a:p>
            <a:pPr marL="342900" indent="-342900">
              <a:buAutoNum type="arabicPeriod"/>
            </a:pPr>
            <a:r>
              <a:rPr lang="el-GR" dirty="0" err="1"/>
              <a:t>Ρινοδακρυικός</a:t>
            </a:r>
            <a:r>
              <a:rPr lang="el-GR" dirty="0"/>
              <a:t> πόρος</a:t>
            </a:r>
          </a:p>
          <a:p>
            <a:pPr marL="342900" indent="-342900">
              <a:buAutoNum type="arabicPeriod"/>
            </a:pPr>
            <a:r>
              <a:rPr lang="el-GR" dirty="0"/>
              <a:t>Ρινική κοιλότητα</a:t>
            </a:r>
          </a:p>
          <a:p>
            <a:pPr marL="342900" indent="-342900">
              <a:buAutoNum type="arabicPeriod"/>
            </a:pPr>
            <a:r>
              <a:rPr lang="el-GR" dirty="0"/>
              <a:t>Κάτω ρινική κόγχη</a:t>
            </a:r>
          </a:p>
          <a:p>
            <a:pPr marL="342900" indent="-342900">
              <a:buAutoNum type="arabicPeriod"/>
            </a:pPr>
            <a:r>
              <a:rPr lang="el-GR" dirty="0"/>
              <a:t>Κάτω ρινική </a:t>
            </a:r>
            <a:r>
              <a:rPr lang="en-ID" dirty="0"/>
              <a:t>meatus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Άνοιγμα </a:t>
            </a:r>
            <a:r>
              <a:rPr lang="el-GR" dirty="0" err="1"/>
              <a:t>ρινοδακρυικού</a:t>
            </a:r>
            <a:r>
              <a:rPr lang="el-GR" dirty="0"/>
              <a:t> πόρου</a:t>
            </a:r>
          </a:p>
          <a:p>
            <a:pPr marL="342900" indent="-342900">
              <a:buAutoNum type="arabicPeriod"/>
            </a:pPr>
            <a:r>
              <a:rPr lang="el-GR" dirty="0"/>
              <a:t>Δακρυικό σημείο</a:t>
            </a:r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235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C10438-182E-4C54-B14F-3FA33A460EAC}"/>
              </a:ext>
            </a:extLst>
          </p:cNvPr>
          <p:cNvSpPr txBox="1"/>
          <p:nvPr/>
        </p:nvSpPr>
        <p:spPr>
          <a:xfrm>
            <a:off x="9501809" y="5735637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5260CBB-561D-4EFA-A636-6798D2863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95" y="694795"/>
            <a:ext cx="4867275" cy="5248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C4380B-ED42-4633-8F07-0285368D0B89}"/>
              </a:ext>
            </a:extLst>
          </p:cNvPr>
          <p:cNvSpPr txBox="1"/>
          <p:nvPr/>
        </p:nvSpPr>
        <p:spPr>
          <a:xfrm>
            <a:off x="7687733" y="1583267"/>
            <a:ext cx="236808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Ακτινωτό σώμα</a:t>
            </a:r>
          </a:p>
          <a:p>
            <a:pPr marL="342900" indent="-342900">
              <a:buAutoNum type="arabicPeriod"/>
            </a:pPr>
            <a:r>
              <a:rPr lang="el-GR" dirty="0"/>
              <a:t>Ίριδα</a:t>
            </a:r>
          </a:p>
          <a:p>
            <a:pPr marL="342900" indent="-342900">
              <a:buAutoNum type="arabicPeriod"/>
            </a:pPr>
            <a:r>
              <a:rPr lang="el-GR" dirty="0"/>
              <a:t>Φακός</a:t>
            </a:r>
          </a:p>
          <a:p>
            <a:pPr marL="342900" indent="-342900">
              <a:buAutoNum type="arabicPeriod"/>
            </a:pPr>
            <a:r>
              <a:rPr lang="el-GR" dirty="0"/>
              <a:t>Κερατοειδής</a:t>
            </a:r>
          </a:p>
          <a:p>
            <a:pPr marL="342900" indent="-342900">
              <a:buAutoNum type="arabicPeriod"/>
            </a:pPr>
            <a:r>
              <a:rPr lang="el-GR" dirty="0"/>
              <a:t>Ακτινωτό σώμα</a:t>
            </a:r>
          </a:p>
          <a:p>
            <a:pPr marL="342900" indent="-342900">
              <a:buAutoNum type="arabicPeriod"/>
            </a:pPr>
            <a:r>
              <a:rPr lang="el-GR" dirty="0"/>
              <a:t>Αμφιβληστροειδής</a:t>
            </a:r>
          </a:p>
          <a:p>
            <a:pPr marL="342900" indent="-342900">
              <a:buAutoNum type="arabicPeriod"/>
            </a:pPr>
            <a:r>
              <a:rPr lang="el-GR" dirty="0"/>
              <a:t>Χοριοειδής χιτώνας</a:t>
            </a:r>
          </a:p>
          <a:p>
            <a:pPr marL="342900" indent="-342900">
              <a:buAutoNum type="arabicPeriod"/>
            </a:pPr>
            <a:r>
              <a:rPr lang="el-GR" dirty="0"/>
              <a:t>Σκληρός χιτώνας</a:t>
            </a:r>
          </a:p>
          <a:p>
            <a:pPr marL="342900" indent="-342900">
              <a:buAutoNum type="arabicPeriod"/>
            </a:pPr>
            <a:r>
              <a:rPr lang="el-GR" dirty="0"/>
              <a:t>Ωχρά κηλίδα</a:t>
            </a:r>
          </a:p>
          <a:p>
            <a:pPr marL="342900" indent="-342900">
              <a:buAutoNum type="arabicPeriod"/>
            </a:pPr>
            <a:r>
              <a:rPr lang="el-GR" dirty="0"/>
              <a:t>Οπτικό νεύρο</a:t>
            </a:r>
          </a:p>
        </p:txBody>
      </p:sp>
    </p:spTree>
    <p:extLst>
      <p:ext uri="{BB962C8B-B14F-4D97-AF65-F5344CB8AC3E}">
        <p14:creationId xmlns:p14="http://schemas.microsoft.com/office/powerpoint/2010/main" val="191781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D58755-EA11-4356-B10D-B669227BD58A}"/>
              </a:ext>
            </a:extLst>
          </p:cNvPr>
          <p:cNvSpPr txBox="1"/>
          <p:nvPr/>
        </p:nvSpPr>
        <p:spPr>
          <a:xfrm>
            <a:off x="9501809" y="5735637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F2168E-79DD-47E0-A2CF-18891F2F0EFC}"/>
              </a:ext>
            </a:extLst>
          </p:cNvPr>
          <p:cNvSpPr txBox="1"/>
          <p:nvPr/>
        </p:nvSpPr>
        <p:spPr>
          <a:xfrm>
            <a:off x="6718397" y="2437295"/>
            <a:ext cx="224946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5. Κερατοειδής</a:t>
            </a:r>
          </a:p>
          <a:p>
            <a:r>
              <a:rPr lang="el-GR" dirty="0"/>
              <a:t>6. Ίριδα</a:t>
            </a:r>
          </a:p>
          <a:p>
            <a:r>
              <a:rPr lang="el-GR" dirty="0"/>
              <a:t>7. Ακτινωτό σώμα\</a:t>
            </a:r>
          </a:p>
          <a:p>
            <a:r>
              <a:rPr lang="el-GR" dirty="0"/>
              <a:t>8. Αμφιβληστροειδής</a:t>
            </a:r>
          </a:p>
          <a:p>
            <a:r>
              <a:rPr lang="el-GR" dirty="0"/>
              <a:t>9. Χοριοειδής χιτώνας</a:t>
            </a:r>
          </a:p>
          <a:p>
            <a:r>
              <a:rPr lang="el-GR" dirty="0"/>
              <a:t>10. Σκληρός χιτώνας</a:t>
            </a:r>
          </a:p>
          <a:p>
            <a:r>
              <a:rPr lang="el-GR" dirty="0"/>
              <a:t>11. Υαλώδες σώμα</a:t>
            </a:r>
          </a:p>
          <a:p>
            <a:r>
              <a:rPr lang="el-GR" dirty="0"/>
              <a:t>12. Φακός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E352F-C962-4A8D-BCB7-8C750B46BC10}"/>
              </a:ext>
            </a:extLst>
          </p:cNvPr>
          <p:cNvSpPr txBox="1"/>
          <p:nvPr/>
        </p:nvSpPr>
        <p:spPr>
          <a:xfrm>
            <a:off x="6671733" y="1312334"/>
            <a:ext cx="31354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Οπτικό νεύρο</a:t>
            </a:r>
          </a:p>
          <a:p>
            <a:pPr marL="342900" indent="-342900">
              <a:buAutoNum type="arabicPeriod"/>
            </a:pPr>
            <a:r>
              <a:rPr lang="el-GR" dirty="0"/>
              <a:t>Κεντρικό </a:t>
            </a:r>
            <a:r>
              <a:rPr lang="el-GR" dirty="0" err="1"/>
              <a:t>βοθρίο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Φλεβώδης κόλπος σκληρού</a:t>
            </a:r>
          </a:p>
          <a:p>
            <a:pPr marL="342900" indent="-342900">
              <a:buAutoNum type="arabicPeriod"/>
            </a:pPr>
            <a:r>
              <a:rPr lang="el-GR" dirty="0" err="1"/>
              <a:t>Αντινωτές</a:t>
            </a:r>
            <a:r>
              <a:rPr lang="el-GR" dirty="0"/>
              <a:t> ίνες</a:t>
            </a:r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EED173DB-EB41-487A-AE1C-8A505EA2A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720" y="519112"/>
            <a:ext cx="50768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9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CD0756-2E07-45EA-87F2-0F7A48C96E06}"/>
              </a:ext>
            </a:extLst>
          </p:cNvPr>
          <p:cNvSpPr txBox="1"/>
          <p:nvPr/>
        </p:nvSpPr>
        <p:spPr>
          <a:xfrm>
            <a:off x="9501809" y="5735637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EF72FC-1074-46AC-AC2D-21A65F698A5D}"/>
              </a:ext>
            </a:extLst>
          </p:cNvPr>
          <p:cNvSpPr txBox="1"/>
          <p:nvPr/>
        </p:nvSpPr>
        <p:spPr>
          <a:xfrm>
            <a:off x="8654911" y="4692471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2AB730D4-8FC8-4B13-94EE-45DABE89F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1" y="920839"/>
            <a:ext cx="7791450" cy="5048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9D156D-475B-4DFE-A833-4F137AD9C1D8}"/>
              </a:ext>
            </a:extLst>
          </p:cNvPr>
          <p:cNvSpPr txBox="1"/>
          <p:nvPr/>
        </p:nvSpPr>
        <p:spPr>
          <a:xfrm>
            <a:off x="9008533" y="965200"/>
            <a:ext cx="313541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1…</a:t>
            </a:r>
          </a:p>
          <a:p>
            <a:r>
              <a:rPr lang="el-GR" dirty="0"/>
              <a:t>2.   Οπίσθιος θάλαμος</a:t>
            </a:r>
          </a:p>
          <a:p>
            <a:r>
              <a:rPr lang="el-GR" dirty="0"/>
              <a:t>3.   Ακτινωτό σώμα</a:t>
            </a:r>
          </a:p>
          <a:p>
            <a:pPr marL="342900" indent="-342900">
              <a:buAutoNum type="arabicPeriod" startAt="4"/>
            </a:pPr>
            <a:r>
              <a:rPr lang="el-GR" dirty="0"/>
              <a:t>Ακτινωτές ίνες</a:t>
            </a:r>
          </a:p>
          <a:p>
            <a:pPr marL="342900" indent="-342900">
              <a:buAutoNum type="arabicPeriod" startAt="4"/>
            </a:pPr>
            <a:r>
              <a:rPr lang="el-GR" dirty="0"/>
              <a:t>Ακτινωτός μυς</a:t>
            </a:r>
          </a:p>
          <a:p>
            <a:pPr marL="342900" indent="-342900">
              <a:buAutoNum type="arabicPeriod" startAt="4"/>
            </a:pPr>
            <a:r>
              <a:rPr lang="el-GR" dirty="0"/>
              <a:t>Σκληρός</a:t>
            </a:r>
          </a:p>
          <a:p>
            <a:pPr marL="342900" indent="-342900">
              <a:buAutoNum type="arabicPeriod" startAt="4"/>
            </a:pPr>
            <a:r>
              <a:rPr lang="el-GR" dirty="0"/>
              <a:t>Φλεβώδης κόλπος σκληρού</a:t>
            </a:r>
          </a:p>
          <a:p>
            <a:pPr marL="342900" indent="-342900">
              <a:buAutoNum type="arabicPeriod" startAt="4"/>
            </a:pPr>
            <a:r>
              <a:rPr lang="en-ID" dirty="0"/>
              <a:t>Trabecular meshwork</a:t>
            </a:r>
          </a:p>
          <a:p>
            <a:pPr marL="342900" indent="-342900">
              <a:buAutoNum type="arabicPeriod" startAt="4"/>
            </a:pPr>
            <a:r>
              <a:rPr lang="el-GR" dirty="0"/>
              <a:t>Σκληρός</a:t>
            </a:r>
          </a:p>
          <a:p>
            <a:pPr marL="342900" indent="-342900">
              <a:buAutoNum type="arabicPeriod" startAt="4"/>
            </a:pPr>
            <a:r>
              <a:rPr lang="el-GR" dirty="0"/>
              <a:t>Πρόσθιος θάλαμος</a:t>
            </a:r>
          </a:p>
          <a:p>
            <a:r>
              <a:rPr lang="el-GR" dirty="0"/>
              <a:t>11. Σφιγκτήρας μυς κόρης</a:t>
            </a:r>
          </a:p>
          <a:p>
            <a:r>
              <a:rPr lang="el-GR" dirty="0"/>
              <a:t>12. Φακός</a:t>
            </a:r>
          </a:p>
          <a:p>
            <a:r>
              <a:rPr lang="el-GR" dirty="0"/>
              <a:t>13. Διαστολέας μυς κόρης</a:t>
            </a:r>
          </a:p>
          <a:p>
            <a:r>
              <a:rPr lang="el-GR" dirty="0"/>
              <a:t>14. Ακτινωτές ίνες</a:t>
            </a:r>
          </a:p>
          <a:p>
            <a:pPr marL="342900" indent="-342900">
              <a:buAutoNum type="arabicPeriod" startAt="4"/>
            </a:pPr>
            <a:endParaRPr lang="el-GR" dirty="0"/>
          </a:p>
          <a:p>
            <a:pPr marL="342900" indent="-342900">
              <a:buAutoNum type="arabicPeriod" startAt="4"/>
            </a:pPr>
            <a:endParaRPr lang="el-GR" dirty="0"/>
          </a:p>
          <a:p>
            <a:pPr marL="342900" indent="-342900">
              <a:buAutoNum type="arabicPeriod" startAt="4"/>
            </a:pP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8297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0872352-358F-4BE0-9DE8-3EA656AB9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74" y="-185743"/>
            <a:ext cx="7437783" cy="7043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5A4232-A699-4FF2-BB3B-5DAFB4FC800F}"/>
              </a:ext>
            </a:extLst>
          </p:cNvPr>
          <p:cNvSpPr txBox="1"/>
          <p:nvPr/>
        </p:nvSpPr>
        <p:spPr>
          <a:xfrm>
            <a:off x="10583436" y="6084044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0BAE0-E9F0-46EF-ACC7-C9FCAD4DA783}"/>
              </a:ext>
            </a:extLst>
          </p:cNvPr>
          <p:cNvSpPr txBox="1"/>
          <p:nvPr/>
        </p:nvSpPr>
        <p:spPr>
          <a:xfrm>
            <a:off x="6502679" y="387627"/>
            <a:ext cx="577440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Δακρυικός αδένας</a:t>
            </a:r>
            <a:r>
              <a:rPr lang="el-GR" dirty="0"/>
              <a:t>: άνω, έξω πρόσθιο τμήμα κόγχου.</a:t>
            </a:r>
          </a:p>
          <a:p>
            <a:r>
              <a:rPr lang="el-GR" dirty="0"/>
              <a:t>Εκκρίνει δάκρυα, μέσω </a:t>
            </a:r>
            <a:r>
              <a:rPr lang="el-GR" u="sng" dirty="0"/>
              <a:t>εκφορητικών πόρων</a:t>
            </a:r>
          </a:p>
          <a:p>
            <a:r>
              <a:rPr lang="el-GR" dirty="0"/>
              <a:t> εισέρχονται στο άνω τμήμα </a:t>
            </a:r>
            <a:r>
              <a:rPr lang="el-GR" u="sng" dirty="0"/>
              <a:t>σάκου</a:t>
            </a:r>
            <a:r>
              <a:rPr lang="el-GR" dirty="0"/>
              <a:t>,</a:t>
            </a:r>
          </a:p>
          <a:p>
            <a:r>
              <a:rPr lang="el-GR" dirty="0"/>
              <a:t> με κινήσεις βλεφάρων διαχέονται  σε όλο το βολβό</a:t>
            </a:r>
          </a:p>
          <a:p>
            <a:r>
              <a:rPr lang="el-GR" dirty="0"/>
              <a:t> και προ τον έσω κανθό.  </a:t>
            </a:r>
          </a:p>
          <a:p>
            <a:r>
              <a:rPr lang="el-GR" u="sng" dirty="0"/>
              <a:t>Δακρυικό σημείο</a:t>
            </a:r>
            <a:r>
              <a:rPr lang="el-GR" dirty="0"/>
              <a:t>: οπή. Εκβάλλει στο </a:t>
            </a:r>
            <a:r>
              <a:rPr lang="el-GR" u="sng" dirty="0"/>
              <a:t>δακρυικό σωληνάριο</a:t>
            </a:r>
            <a:r>
              <a:rPr lang="el-GR" dirty="0"/>
              <a:t>, </a:t>
            </a:r>
          </a:p>
          <a:p>
            <a:r>
              <a:rPr lang="el-GR" dirty="0"/>
              <a:t>Ροή προς </a:t>
            </a:r>
            <a:r>
              <a:rPr lang="el-GR" u="sng" dirty="0"/>
              <a:t>δακρυικό ασκό</a:t>
            </a:r>
            <a:r>
              <a:rPr lang="el-GR" dirty="0"/>
              <a:t>, μέσω </a:t>
            </a:r>
            <a:r>
              <a:rPr lang="el-GR" dirty="0" err="1"/>
              <a:t>ρινοδακρυικού</a:t>
            </a:r>
            <a:r>
              <a:rPr lang="el-GR" dirty="0"/>
              <a:t> πόρου </a:t>
            </a:r>
          </a:p>
          <a:p>
            <a:r>
              <a:rPr lang="el-GR" dirty="0"/>
              <a:t>εκβάλλουν στον </a:t>
            </a:r>
            <a:r>
              <a:rPr lang="el-GR" u="sng" dirty="0"/>
              <a:t>κάτω ρινικό πόρο.</a:t>
            </a:r>
          </a:p>
          <a:p>
            <a:r>
              <a:rPr lang="el-GR" u="sng" dirty="0"/>
              <a:t>Δάκρυα: βλέννη, </a:t>
            </a:r>
            <a:r>
              <a:rPr lang="el-GR" u="sng" dirty="0" err="1"/>
              <a:t>λυσοζύμη</a:t>
            </a:r>
            <a:r>
              <a:rPr lang="el-GR" u="sng" dirty="0"/>
              <a:t> (βακτηριοκτόνο ένζυμο), </a:t>
            </a:r>
          </a:p>
          <a:p>
            <a:r>
              <a:rPr lang="el-GR" u="sng" dirty="0"/>
              <a:t>αντισώματα.</a:t>
            </a:r>
          </a:p>
        </p:txBody>
      </p:sp>
    </p:spTree>
    <p:extLst>
      <p:ext uri="{BB962C8B-B14F-4D97-AF65-F5344CB8AC3E}">
        <p14:creationId xmlns:p14="http://schemas.microsoft.com/office/powerpoint/2010/main" val="1720984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54EAE8-2FB7-4F87-83B3-736DF577CEE2}"/>
              </a:ext>
            </a:extLst>
          </p:cNvPr>
          <p:cNvSpPr txBox="1"/>
          <p:nvPr/>
        </p:nvSpPr>
        <p:spPr>
          <a:xfrm>
            <a:off x="964096" y="5738688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5C29BD-BEA3-4D96-8C8D-138823EBBDA4}"/>
              </a:ext>
            </a:extLst>
          </p:cNvPr>
          <p:cNvSpPr txBox="1"/>
          <p:nvPr/>
        </p:nvSpPr>
        <p:spPr>
          <a:xfrm>
            <a:off x="8610600" y="914400"/>
            <a:ext cx="28307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/>
              <a:t>Μελαχρωστικό</a:t>
            </a:r>
            <a:r>
              <a:rPr lang="el-GR" dirty="0"/>
              <a:t> επιθήλιο</a:t>
            </a:r>
          </a:p>
          <a:p>
            <a:pPr marL="342900" indent="-342900">
              <a:buAutoNum type="arabicPeriod"/>
            </a:pPr>
            <a:r>
              <a:rPr lang="el-GR" dirty="0"/>
              <a:t>Γαγγλιακά κύτταρα</a:t>
            </a:r>
          </a:p>
          <a:p>
            <a:pPr marL="342900" indent="-342900">
              <a:buAutoNum type="arabicPeriod"/>
            </a:pPr>
            <a:r>
              <a:rPr lang="el-GR" dirty="0"/>
              <a:t>Δίπολα κύτταρα</a:t>
            </a:r>
          </a:p>
          <a:p>
            <a:pPr marL="342900" indent="-342900">
              <a:buAutoNum type="arabicPeriod"/>
            </a:pPr>
            <a:r>
              <a:rPr lang="el-GR" dirty="0"/>
              <a:t>Ραβδία</a:t>
            </a:r>
          </a:p>
          <a:p>
            <a:pPr marL="342900" indent="-342900">
              <a:buAutoNum type="arabicPeriod"/>
            </a:pPr>
            <a:r>
              <a:rPr lang="el-GR" dirty="0" err="1"/>
              <a:t>Κωνία</a:t>
            </a:r>
            <a:r>
              <a:rPr lang="el-GR" dirty="0"/>
              <a:t> </a:t>
            </a:r>
          </a:p>
          <a:p>
            <a:pPr marL="342900" indent="-342900">
              <a:buAutoNum type="arabicPeriod"/>
            </a:pPr>
            <a:r>
              <a:rPr lang="el-GR" dirty="0"/>
              <a:t>Οριζόντιες ίνες</a:t>
            </a:r>
          </a:p>
          <a:p>
            <a:pPr marL="342900" indent="-342900">
              <a:buAutoNum type="arabicPeriod"/>
            </a:pPr>
            <a:r>
              <a:rPr lang="el-GR" dirty="0"/>
              <a:t>Οριζόντια κύτταρα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62BDBA6B-B196-4BE0-9C3D-7EF82B681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70" y="511175"/>
            <a:ext cx="519112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4EC87D4-8E70-4061-8728-E3FF5A6E6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57" y="514000"/>
            <a:ext cx="5815693" cy="6451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E6F1B3-3AA9-4A02-B783-43745B30595D}"/>
              </a:ext>
            </a:extLst>
          </p:cNvPr>
          <p:cNvSpPr txBox="1"/>
          <p:nvPr/>
        </p:nvSpPr>
        <p:spPr>
          <a:xfrm>
            <a:off x="9201150" y="5850295"/>
            <a:ext cx="28784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από:</a:t>
            </a:r>
          </a:p>
          <a:p>
            <a:r>
              <a:rPr lang="en-ID" sz="1400" dirty="0"/>
              <a:t>V</a:t>
            </a:r>
            <a:r>
              <a:rPr lang="el-GR" sz="1400" dirty="0" err="1"/>
              <a:t>ander`s</a:t>
            </a:r>
            <a:r>
              <a:rPr lang="el-GR" sz="1400" dirty="0"/>
              <a:t> Φυσιολογία του Ανθρώπου</a:t>
            </a:r>
            <a:endParaRPr lang="en-ID" sz="1400" dirty="0"/>
          </a:p>
          <a:p>
            <a:r>
              <a:rPr lang="el-GR" sz="1400" dirty="0"/>
              <a:t>2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</p:txBody>
      </p:sp>
    </p:spTree>
    <p:extLst>
      <p:ext uri="{BB962C8B-B14F-4D97-AF65-F5344CB8AC3E}">
        <p14:creationId xmlns:p14="http://schemas.microsoft.com/office/powerpoint/2010/main" val="27883085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E0F126-C74F-4282-827E-527FD0B64469}"/>
              </a:ext>
            </a:extLst>
          </p:cNvPr>
          <p:cNvSpPr txBox="1"/>
          <p:nvPr/>
        </p:nvSpPr>
        <p:spPr>
          <a:xfrm>
            <a:off x="4947202" y="2590400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2E79E2-1C93-4E84-BDED-B871D42A9D27}"/>
              </a:ext>
            </a:extLst>
          </p:cNvPr>
          <p:cNvSpPr txBox="1"/>
          <p:nvPr/>
        </p:nvSpPr>
        <p:spPr>
          <a:xfrm>
            <a:off x="686122" y="1532686"/>
            <a:ext cx="25483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από:</a:t>
            </a:r>
            <a:endParaRPr lang="en-US" sz="1400" dirty="0"/>
          </a:p>
          <a:p>
            <a:r>
              <a:rPr lang="el-GR" sz="1400" dirty="0"/>
              <a:t>Βασικές Αρχές Νευροεπιστημών</a:t>
            </a:r>
          </a:p>
          <a:p>
            <a:r>
              <a:rPr lang="de-DE" sz="1400" dirty="0"/>
              <a:t>Kandel E.R., Schwartz J.H.</a:t>
            </a:r>
            <a:endParaRPr lang="el-GR" sz="1400" dirty="0"/>
          </a:p>
          <a:p>
            <a:r>
              <a:rPr lang="el-GR" sz="1400" dirty="0"/>
              <a:t>1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7737E7-1217-4350-8893-B1F146ADA5D5}"/>
              </a:ext>
            </a:extLst>
          </p:cNvPr>
          <p:cNvSpPr txBox="1"/>
          <p:nvPr/>
        </p:nvSpPr>
        <p:spPr>
          <a:xfrm>
            <a:off x="686122" y="2698122"/>
            <a:ext cx="23853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Απόδοση από:</a:t>
            </a:r>
          </a:p>
          <a:p>
            <a:r>
              <a:rPr lang="el-GR" sz="1400" dirty="0"/>
              <a:t>ΑΝΑΤΟΜΙΑ</a:t>
            </a:r>
            <a:r>
              <a:rPr lang="en-ID" sz="1400" dirty="0"/>
              <a:t>, 8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  <a:p>
            <a:r>
              <a:rPr lang="en-ID" sz="1400" dirty="0" err="1"/>
              <a:t>Marieb</a:t>
            </a:r>
            <a:r>
              <a:rPr lang="en-ID" sz="1400" dirty="0"/>
              <a:t>, Wilhelm, </a:t>
            </a:r>
            <a:r>
              <a:rPr lang="en-ID" sz="1400" dirty="0" err="1"/>
              <a:t>Mallat</a:t>
            </a:r>
            <a:endParaRPr lang="el-GR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1A5FDC-E54E-4CCF-A502-70AAFF35C6A6}"/>
              </a:ext>
            </a:extLst>
          </p:cNvPr>
          <p:cNvSpPr txBox="1"/>
          <p:nvPr/>
        </p:nvSpPr>
        <p:spPr>
          <a:xfrm>
            <a:off x="646977" y="3648115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74660F-C9E2-483C-A55D-22D805807305}"/>
              </a:ext>
            </a:extLst>
          </p:cNvPr>
          <p:cNvSpPr txBox="1"/>
          <p:nvPr/>
        </p:nvSpPr>
        <p:spPr>
          <a:xfrm>
            <a:off x="686122" y="4721846"/>
            <a:ext cx="28784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από:</a:t>
            </a:r>
          </a:p>
          <a:p>
            <a:r>
              <a:rPr lang="en-ID" sz="1400" dirty="0"/>
              <a:t>V</a:t>
            </a:r>
            <a:r>
              <a:rPr lang="el-GR" sz="1400" dirty="0" err="1"/>
              <a:t>ander`s</a:t>
            </a:r>
            <a:r>
              <a:rPr lang="el-GR" sz="1400" dirty="0"/>
              <a:t> Φυσιολογία του Ανθρώπου</a:t>
            </a:r>
            <a:endParaRPr lang="en-ID" sz="1400" dirty="0"/>
          </a:p>
          <a:p>
            <a:r>
              <a:rPr lang="el-GR" sz="1400" dirty="0"/>
              <a:t>2</a:t>
            </a:r>
            <a:r>
              <a:rPr lang="el-GR" sz="1400" baseline="30000" dirty="0"/>
              <a:t>η</a:t>
            </a:r>
            <a:r>
              <a:rPr lang="el-GR" sz="1400" dirty="0"/>
              <a:t> έκδοση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1DD61E-1FCF-40D1-A7A4-24C7D3562A66}"/>
              </a:ext>
            </a:extLst>
          </p:cNvPr>
          <p:cNvSpPr txBox="1"/>
          <p:nvPr/>
        </p:nvSpPr>
        <p:spPr>
          <a:xfrm>
            <a:off x="4947202" y="1497059"/>
            <a:ext cx="2447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  <p:sp>
        <p:nvSpPr>
          <p:cNvPr id="10" name="Τίτλος 9">
            <a:extLst>
              <a:ext uri="{FF2B5EF4-FFF2-40B4-BE49-F238E27FC236}">
                <a16:creationId xmlns:a16="http://schemas.microsoft.com/office/drawing/2014/main" id="{21733779-AC13-4D06-8CF3-2621E26099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6530" y="335737"/>
            <a:ext cx="10515600" cy="1325563"/>
          </a:xfrm>
        </p:spPr>
        <p:txBody>
          <a:bodyPr/>
          <a:lstStyle/>
          <a:p>
            <a:r>
              <a:rPr lang="el-GR" dirty="0"/>
              <a:t>ΑΠΟΔΟΣΗ ΕΙΚΟΝΩΝ ΑΠΟ</a:t>
            </a:r>
          </a:p>
        </p:txBody>
      </p:sp>
    </p:spTree>
    <p:extLst>
      <p:ext uri="{BB962C8B-B14F-4D97-AF65-F5344CB8AC3E}">
        <p14:creationId xmlns:p14="http://schemas.microsoft.com/office/powerpoint/2010/main" val="1556006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A162653-7EF4-4A23-B9A0-2C95AF71E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82" y="177661"/>
            <a:ext cx="7924800" cy="6143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6A4AA-F2C5-448F-A713-D29951A4A9D8}"/>
              </a:ext>
            </a:extLst>
          </p:cNvPr>
          <p:cNvSpPr txBox="1"/>
          <p:nvPr/>
        </p:nvSpPr>
        <p:spPr>
          <a:xfrm>
            <a:off x="10583436" y="6084044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77C82A-2C67-4C64-8E80-71C436882D94}"/>
              </a:ext>
            </a:extLst>
          </p:cNvPr>
          <p:cNvSpPr txBox="1"/>
          <p:nvPr/>
        </p:nvSpPr>
        <p:spPr>
          <a:xfrm>
            <a:off x="8647043" y="377687"/>
            <a:ext cx="2704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ΟΦΘΑΛΜΟΚΙΝΗΤΙΚΟΙ ΜΥΣ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0F999-F1E3-41BA-815F-A0264A0C8EC9}"/>
              </a:ext>
            </a:extLst>
          </p:cNvPr>
          <p:cNvSpPr txBox="1"/>
          <p:nvPr/>
        </p:nvSpPr>
        <p:spPr>
          <a:xfrm>
            <a:off x="8686800" y="1202635"/>
            <a:ext cx="2822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Ταινοειδείς</a:t>
            </a:r>
            <a:r>
              <a:rPr lang="el-GR" dirty="0"/>
              <a:t> μυς, από </a:t>
            </a:r>
            <a:r>
              <a:rPr lang="el-GR" dirty="0" err="1"/>
              <a:t>κόγχο</a:t>
            </a:r>
            <a:r>
              <a:rPr lang="el-GR" dirty="0"/>
              <a:t>-</a:t>
            </a:r>
          </a:p>
          <a:p>
            <a:r>
              <a:rPr lang="el-GR" dirty="0"/>
              <a:t>έξω επιφάνεια βολβού.</a:t>
            </a:r>
          </a:p>
        </p:txBody>
      </p:sp>
    </p:spTree>
    <p:extLst>
      <p:ext uri="{BB962C8B-B14F-4D97-AF65-F5344CB8AC3E}">
        <p14:creationId xmlns:p14="http://schemas.microsoft.com/office/powerpoint/2010/main" val="2759424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BCDB34C-8AAA-45DB-A22F-79094A79A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781" y="643467"/>
            <a:ext cx="7282437" cy="557106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A60F30C-964E-412D-AA1C-D8BE60089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338" y="88960"/>
            <a:ext cx="7140079" cy="636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08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4413ACE-01C8-44F1-9CB7-A82578F06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90488"/>
            <a:ext cx="802005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3195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2021</Words>
  <Application>Microsoft Office PowerPoint</Application>
  <PresentationFormat>Ευρεία οθόνη</PresentationFormat>
  <Paragraphs>381</Paragraphs>
  <Slides>52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Wingdings</vt:lpstr>
      <vt:lpstr>Θέμα του Office</vt:lpstr>
      <vt:lpstr>ΟΦΘΑΛΜΟΣ</vt:lpstr>
      <vt:lpstr>ΕΠΙΚΟΥΡΙΚΕΣ ΔΟΜΕΣ ΟΦΘΑΛΜΟΥ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ΠΕΡΙΕΧΟΜΕΝΑ ΟΦΘΑΛΜΙΚΟΥ ΒΟΛΒΟΥ</vt:lpstr>
      <vt:lpstr>Οπίσθιο τμήμα</vt:lpstr>
      <vt:lpstr>Παρουσίαση του PowerPoint</vt:lpstr>
      <vt:lpstr>ΠΡΟΣΘΙΟ ΤΜΗΜΑ</vt:lpstr>
      <vt:lpstr>ΦΑΚΟΣ</vt:lpstr>
      <vt:lpstr>Παρουσίαση του PowerPoint</vt:lpstr>
      <vt:lpstr>ΔΙΑΘΛΑΣΤΙΚΗ ΣΥΣΚΕΥΗ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ΑΠΟΔΟΣΗ ΕΙΚΟΝΩΝ ΑΠΟ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ΟΦΘΑΛΜΟΣ</dc:title>
  <dc:creator>marianna papadopoulou</dc:creator>
  <cp:lastModifiedBy>marianna papadopoulou</cp:lastModifiedBy>
  <cp:revision>97</cp:revision>
  <dcterms:created xsi:type="dcterms:W3CDTF">2019-05-27T09:58:15Z</dcterms:created>
  <dcterms:modified xsi:type="dcterms:W3CDTF">2022-03-01T12:03:55Z</dcterms:modified>
</cp:coreProperties>
</file>