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73" r:id="rId6"/>
    <p:sldId id="274" r:id="rId7"/>
    <p:sldId id="305" r:id="rId8"/>
    <p:sldId id="275" r:id="rId9"/>
    <p:sldId id="276" r:id="rId10"/>
    <p:sldId id="341" r:id="rId11"/>
    <p:sldId id="338" r:id="rId12"/>
    <p:sldId id="346" r:id="rId13"/>
    <p:sldId id="347" r:id="rId14"/>
    <p:sldId id="343" r:id="rId15"/>
    <p:sldId id="345" r:id="rId16"/>
    <p:sldId id="344" r:id="rId17"/>
    <p:sldId id="327" r:id="rId18"/>
    <p:sldId id="354" r:id="rId19"/>
    <p:sldId id="281" r:id="rId20"/>
    <p:sldId id="282" r:id="rId21"/>
    <p:sldId id="283" r:id="rId22"/>
    <p:sldId id="292" r:id="rId23"/>
    <p:sldId id="293" r:id="rId24"/>
    <p:sldId id="334" r:id="rId25"/>
    <p:sldId id="284" r:id="rId26"/>
    <p:sldId id="295" r:id="rId27"/>
    <p:sldId id="285" r:id="rId28"/>
    <p:sldId id="348" r:id="rId29"/>
    <p:sldId id="352" r:id="rId30"/>
    <p:sldId id="349" r:id="rId31"/>
    <p:sldId id="350" r:id="rId32"/>
    <p:sldId id="351" r:id="rId33"/>
    <p:sldId id="286" r:id="rId34"/>
    <p:sldId id="294" r:id="rId35"/>
    <p:sldId id="287" r:id="rId36"/>
    <p:sldId id="296" r:id="rId37"/>
    <p:sldId id="297" r:id="rId38"/>
    <p:sldId id="288" r:id="rId39"/>
    <p:sldId id="331" r:id="rId40"/>
    <p:sldId id="289" r:id="rId41"/>
    <p:sldId id="298" r:id="rId42"/>
    <p:sldId id="299" r:id="rId43"/>
    <p:sldId id="332" r:id="rId44"/>
    <p:sldId id="335" r:id="rId45"/>
    <p:sldId id="336" r:id="rId46"/>
    <p:sldId id="337" r:id="rId47"/>
    <p:sldId id="290" r:id="rId48"/>
    <p:sldId id="300" r:id="rId49"/>
    <p:sldId id="301" r:id="rId50"/>
    <p:sldId id="302" r:id="rId51"/>
    <p:sldId id="303" r:id="rId52"/>
    <p:sldId id="304" r:id="rId53"/>
    <p:sldId id="314" r:id="rId54"/>
    <p:sldId id="318" r:id="rId55"/>
    <p:sldId id="308" r:id="rId56"/>
    <p:sldId id="309" r:id="rId57"/>
    <p:sldId id="310" r:id="rId58"/>
    <p:sldId id="313" r:id="rId59"/>
    <p:sldId id="312" r:id="rId60"/>
    <p:sldId id="315" r:id="rId61"/>
    <p:sldId id="325" r:id="rId62"/>
    <p:sldId id="326" r:id="rId6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2" autoAdjust="0"/>
  </p:normalViewPr>
  <p:slideViewPr>
    <p:cSldViewPr>
      <p:cViewPr varScale="1">
        <p:scale>
          <a:sx n="67" d="100"/>
          <a:sy n="67" d="100"/>
        </p:scale>
        <p:origin x="4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917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71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503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44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24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18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83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393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447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AB0A-912C-4635-B422-2BAA19E14D32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902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AB0A-912C-4635-B422-2BAA19E14D32}" type="datetimeFigureOut">
              <a:rPr lang="el-GR" smtClean="0"/>
              <a:pPr/>
              <a:t>1/3/2022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44194-1847-442B-9AB1-48F24706926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483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ΠΕΡΙΦΕΡΙΚΑ ΝΕΥΡΑ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025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039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3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888" y="828675"/>
            <a:ext cx="56102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876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7" y="439860"/>
            <a:ext cx="8136904" cy="61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9944"/>
            <a:ext cx="5643602" cy="643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031"/>
            <a:ext cx="4464496" cy="63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0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71480"/>
            <a:ext cx="6712911" cy="59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44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62927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85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382905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19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293875"/>
            <a:ext cx="7272808" cy="6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5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6681"/>
            <a:ext cx="314325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980728"/>
            <a:ext cx="191719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ΟΣΦΥΙΚΟ ΠΛΕΓΜΑ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0434" y="1571612"/>
            <a:ext cx="561929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Μυϊκοί κλάδοι: μεγάλο και ελάσσονα ψοΐτη (Ο1-Ο5), </a:t>
            </a:r>
          </a:p>
          <a:p>
            <a:r>
              <a:rPr lang="el-GR" dirty="0"/>
              <a:t>τετράγωνο οσφυϊκό (Θ12-Ο3), οσφυϊκοί μεσοπλεύριους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7. </a:t>
            </a:r>
            <a:r>
              <a:rPr lang="el-GR" dirty="0"/>
              <a:t>Υποπλεύριο ν.</a:t>
            </a:r>
          </a:p>
          <a:p>
            <a:r>
              <a:rPr lang="el-GR" dirty="0"/>
              <a:t>8. </a:t>
            </a:r>
            <a:r>
              <a:rPr lang="el-GR" dirty="0" err="1"/>
              <a:t>Λαγονοϋπογάστριο</a:t>
            </a:r>
            <a:r>
              <a:rPr lang="el-GR" dirty="0"/>
              <a:t> ν. (Θ12-Ο1)</a:t>
            </a:r>
          </a:p>
          <a:p>
            <a:r>
              <a:rPr lang="el-GR" dirty="0"/>
              <a:t>    έξω δερματικός κλάδος (ισχίο)</a:t>
            </a:r>
          </a:p>
          <a:p>
            <a:r>
              <a:rPr lang="el-GR" dirty="0"/>
              <a:t>   </a:t>
            </a:r>
            <a:r>
              <a:rPr lang="el-GR" dirty="0" err="1"/>
              <a:t>πρ</a:t>
            </a:r>
            <a:r>
              <a:rPr lang="el-GR" dirty="0"/>
              <a:t>. δερματικός κλάδος (βουβωνική χώρα)</a:t>
            </a:r>
          </a:p>
          <a:p>
            <a:r>
              <a:rPr lang="el-GR" dirty="0"/>
              <a:t>9. </a:t>
            </a:r>
            <a:r>
              <a:rPr lang="el-GR" dirty="0" err="1">
                <a:solidFill>
                  <a:srgbClr val="FF0000"/>
                </a:solidFill>
              </a:rPr>
              <a:t>Λαγονοβουβωνικό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ν (Ο1).: αισθητικές τα μεγάλα χείλη </a:t>
            </a:r>
          </a:p>
          <a:p>
            <a:r>
              <a:rPr lang="el-GR" dirty="0"/>
              <a:t>και το </a:t>
            </a:r>
            <a:r>
              <a:rPr lang="el-GR" dirty="0">
                <a:solidFill>
                  <a:srgbClr val="FF0000"/>
                </a:solidFill>
              </a:rPr>
              <a:t>όσχεο</a:t>
            </a:r>
          </a:p>
          <a:p>
            <a:r>
              <a:rPr lang="el-GR" dirty="0">
                <a:solidFill>
                  <a:srgbClr val="FF0000"/>
                </a:solidFill>
              </a:rPr>
              <a:t>10. </a:t>
            </a:r>
            <a:r>
              <a:rPr lang="el-GR" dirty="0" err="1">
                <a:solidFill>
                  <a:srgbClr val="FF0000"/>
                </a:solidFill>
              </a:rPr>
              <a:t>Αιδοιομηρικό</a:t>
            </a:r>
            <a:r>
              <a:rPr lang="el-GR" dirty="0">
                <a:solidFill>
                  <a:srgbClr val="FF0000"/>
                </a:solidFill>
              </a:rPr>
              <a:t> ν (Ο1,Ο2). Εντός ψοΐτη χωρίζεται,</a:t>
            </a:r>
          </a:p>
          <a:p>
            <a:r>
              <a:rPr lang="el-GR" dirty="0">
                <a:solidFill>
                  <a:srgbClr val="FF0000"/>
                </a:solidFill>
              </a:rPr>
              <a:t> νευρώνει τον κρεμαστήρα, το όσχεο, μεγάλα χείλη,</a:t>
            </a:r>
          </a:p>
          <a:p>
            <a:r>
              <a:rPr lang="el-GR" dirty="0">
                <a:solidFill>
                  <a:srgbClr val="FF0000"/>
                </a:solidFill>
              </a:rPr>
              <a:t> δέρμα γειτονικού μηρού.</a:t>
            </a:r>
          </a:p>
          <a:p>
            <a:r>
              <a:rPr lang="el-GR" dirty="0">
                <a:solidFill>
                  <a:srgbClr val="FF0000"/>
                </a:solidFill>
              </a:rPr>
              <a:t>11. Έξω δερματικό μηριαίου</a:t>
            </a:r>
          </a:p>
          <a:p>
            <a:r>
              <a:rPr lang="el-GR" dirty="0">
                <a:solidFill>
                  <a:srgbClr val="FF0000"/>
                </a:solidFill>
              </a:rPr>
              <a:t>12. οπ. Δερματικό μηριαίου </a:t>
            </a:r>
          </a:p>
          <a:p>
            <a:r>
              <a:rPr lang="el-GR" dirty="0">
                <a:solidFill>
                  <a:srgbClr val="FF0000"/>
                </a:solidFill>
              </a:rPr>
              <a:t>13. Ηβικός κλάδος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14.</a:t>
            </a:r>
            <a:r>
              <a:rPr lang="el-GR" dirty="0">
                <a:solidFill>
                  <a:srgbClr val="FF0000"/>
                </a:solidFill>
              </a:rPr>
              <a:t> Άνω γλουτιαίο 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723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31593"/>
            <a:ext cx="398145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1124000"/>
            <a:ext cx="27258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Οπίσθιος κλάδος </a:t>
            </a:r>
          </a:p>
          <a:p>
            <a:r>
              <a:rPr lang="el-GR" dirty="0"/>
              <a:t>     (αυτόχθονες μυς ράχης)</a:t>
            </a:r>
          </a:p>
          <a:p>
            <a:r>
              <a:rPr lang="el-GR" dirty="0"/>
              <a:t>3. Αισθητικοί κλάδοι ράχης</a:t>
            </a:r>
          </a:p>
          <a:p>
            <a:r>
              <a:rPr lang="el-GR" dirty="0"/>
              <a:t>2. Πρόσθιος κλάδος</a:t>
            </a:r>
          </a:p>
          <a:p>
            <a:r>
              <a:rPr lang="el-GR" dirty="0"/>
              <a:t>8.Έξω δερματικοί κλάδοι</a:t>
            </a:r>
          </a:p>
          <a:p>
            <a:r>
              <a:rPr lang="el-GR" dirty="0"/>
              <a:t>9. </a:t>
            </a:r>
            <a:r>
              <a:rPr lang="el-GR" dirty="0" err="1"/>
              <a:t>Πρ</a:t>
            </a:r>
            <a:r>
              <a:rPr lang="el-GR" dirty="0"/>
              <a:t>. δερματικοί κλάδοι</a:t>
            </a:r>
          </a:p>
        </p:txBody>
      </p:sp>
    </p:spTree>
    <p:extLst>
      <p:ext uri="{BB962C8B-B14F-4D97-AF65-F5344CB8AC3E}">
        <p14:creationId xmlns:p14="http://schemas.microsoft.com/office/powerpoint/2010/main" val="179235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26574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562" y="4791998"/>
            <a:ext cx="233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Έξω δερματικό μηρού </a:t>
            </a:r>
          </a:p>
          <a:p>
            <a:r>
              <a:rPr lang="el-GR" dirty="0"/>
              <a:t>(αμιγώς αισθητικό ν)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27527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96" y="5429264"/>
            <a:ext cx="3821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l-GR" dirty="0"/>
              <a:t>ΑΙΣΘΗΤΙΚΉ ΝΕΥΡΩΣΗ ΑΠΌ ΜΗΡΙΑΙΟ</a:t>
            </a:r>
          </a:p>
          <a:p>
            <a:pPr marL="342900" indent="-342900">
              <a:buAutoNum type="arabicPeriod"/>
            </a:pPr>
            <a:r>
              <a:rPr lang="el-GR" dirty="0" err="1"/>
              <a:t>πρ</a:t>
            </a:r>
            <a:r>
              <a:rPr lang="el-GR" dirty="0"/>
              <a:t>. δερματικός κλάδος μηριαίου ν.</a:t>
            </a:r>
          </a:p>
          <a:p>
            <a:pPr marL="342900" indent="-342900"/>
            <a:r>
              <a:rPr lang="el-GR" dirty="0"/>
              <a:t>2.	 </a:t>
            </a:r>
            <a:r>
              <a:rPr lang="el-GR" b="1" dirty="0"/>
              <a:t>Σαφηνές ν.</a:t>
            </a:r>
          </a:p>
          <a:p>
            <a:pPr marL="342900" indent="-342900"/>
            <a:r>
              <a:rPr lang="el-GR" dirty="0"/>
              <a:t>15. </a:t>
            </a:r>
            <a:r>
              <a:rPr lang="el-GR" dirty="0" err="1"/>
              <a:t>Υποεπγιονατιδικός</a:t>
            </a:r>
            <a:r>
              <a:rPr lang="el-GR" dirty="0"/>
              <a:t> κλάδος</a:t>
            </a:r>
          </a:p>
        </p:txBody>
      </p:sp>
    </p:spTree>
    <p:extLst>
      <p:ext uri="{BB962C8B-B14F-4D97-AF65-F5344CB8AC3E}">
        <p14:creationId xmlns:p14="http://schemas.microsoft.com/office/powerpoint/2010/main" val="3839902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38125"/>
            <a:ext cx="3048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908720"/>
            <a:ext cx="41044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        </a:t>
            </a:r>
            <a:r>
              <a:rPr lang="el-GR" b="1" dirty="0">
                <a:solidFill>
                  <a:srgbClr val="FF0000"/>
                </a:solidFill>
              </a:rPr>
              <a:t>ΜΗΡΙΑΙΟ ΝΕΥΡΟ</a:t>
            </a:r>
          </a:p>
          <a:p>
            <a:pPr marL="342900" indent="-342900">
              <a:buAutoNum type="arabicPeriod"/>
            </a:pPr>
            <a:r>
              <a:rPr lang="el-GR" dirty="0"/>
              <a:t>    1. </a:t>
            </a:r>
            <a:r>
              <a:rPr lang="el-GR" dirty="0" err="1"/>
              <a:t>πρ</a:t>
            </a:r>
            <a:r>
              <a:rPr lang="el-GR" dirty="0"/>
              <a:t>. δερματικοί κλάδοι (Ο1-Ο4)</a:t>
            </a:r>
          </a:p>
          <a:p>
            <a:pPr marL="342900" indent="-342900">
              <a:buAutoNum type="arabicPeriod"/>
            </a:pPr>
            <a:r>
              <a:rPr lang="el-GR" dirty="0"/>
              <a:t>    2. Σαφηνές ν. (κανάλι προσαγωγών)</a:t>
            </a:r>
          </a:p>
          <a:p>
            <a:pPr marL="342900" indent="-342900">
              <a:buAutoNum type="arabicPeriod"/>
            </a:pPr>
            <a:r>
              <a:rPr lang="el-GR" dirty="0"/>
              <a:t>    3. κλάδοι για ψοΐτη μ</a:t>
            </a:r>
          </a:p>
          <a:p>
            <a:pPr marL="342900" indent="-342900">
              <a:buAutoNum type="arabicPeriod"/>
            </a:pPr>
            <a:r>
              <a:rPr lang="el-GR" dirty="0"/>
              <a:t>   4. μείζων </a:t>
            </a:r>
            <a:r>
              <a:rPr lang="el-GR" dirty="0" err="1"/>
              <a:t>ψοΐτης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   5. κλάδοι για λαγόνιο μυ</a:t>
            </a:r>
          </a:p>
          <a:p>
            <a:pPr marL="342900" indent="-342900">
              <a:buAutoNum type="arabicPeriod"/>
            </a:pPr>
            <a:r>
              <a:rPr lang="el-GR" dirty="0"/>
              <a:t>   6. κλάδος για…7</a:t>
            </a:r>
          </a:p>
          <a:p>
            <a:pPr marL="800100" lvl="1" indent="-342900"/>
            <a:r>
              <a:rPr lang="el-GR" dirty="0"/>
              <a:t> 7. </a:t>
            </a:r>
            <a:r>
              <a:rPr lang="el-GR" dirty="0" err="1"/>
              <a:t>κτενίτης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8. </a:t>
            </a:r>
            <a:r>
              <a:rPr lang="el-GR" dirty="0"/>
              <a:t>κινητικοί κλάδοι για ραπτικό μυ </a:t>
            </a:r>
            <a:r>
              <a:rPr lang="en-US" dirty="0"/>
              <a:t>(9), 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Ορθό μηριαίο (10), έξω μηριαίο (11), μέσο μηριαίο (12), έσω μηριαίο (13). Αισθητικοί κλάδοι για αρθρικό θύλακο γόνατος, και περιόστεο κνήμης.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Α  αδυναμία έκτασης γόνατος, μείωση        κ    κάμψης μηρού, κατάργηση               	</a:t>
            </a:r>
            <a:r>
              <a:rPr lang="el-GR" dirty="0" err="1"/>
              <a:t>επιγονάτιου</a:t>
            </a:r>
            <a:r>
              <a:rPr lang="el-GR" dirty="0"/>
              <a:t>   αντανακλαστικού</a:t>
            </a:r>
          </a:p>
          <a:p>
            <a:r>
              <a:rPr lang="el-GR" dirty="0"/>
              <a:t>      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91" y="828675"/>
            <a:ext cx="157162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603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42844" y="857232"/>
          <a:ext cx="9001155" cy="5461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0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err="1"/>
                        <a:t>Κτενίτης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Άνω κλάδο ηβικού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Κτενιαία</a:t>
                      </a:r>
                      <a:r>
                        <a:rPr lang="el-GR" sz="1600" baseline="0" dirty="0"/>
                        <a:t> γραμμή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Μηριαίο ν. (Ο2,</a:t>
                      </a:r>
                      <a:r>
                        <a:rPr lang="el-GR" sz="1600" baseline="0" dirty="0"/>
                        <a:t> Ο3)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rgbClr val="FF0000"/>
                          </a:solidFill>
                        </a:rPr>
                        <a:t>Κάμψη </a:t>
                      </a:r>
                      <a:r>
                        <a:rPr lang="el-GR" sz="1600" dirty="0"/>
                        <a:t>μηρού</a:t>
                      </a:r>
                    </a:p>
                    <a:p>
                      <a:r>
                        <a:rPr lang="el-GR" sz="1600" b="1" dirty="0">
                          <a:solidFill>
                            <a:schemeClr val="accent1"/>
                          </a:solidFill>
                        </a:rPr>
                        <a:t>Προσαγωγή</a:t>
                      </a:r>
                      <a:r>
                        <a:rPr lang="el-GR" sz="1600" baseline="0" dirty="0"/>
                        <a:t> </a:t>
                      </a:r>
                      <a:r>
                        <a:rPr lang="el-GR" sz="1600" dirty="0"/>
                        <a:t>μηρού.</a:t>
                      </a:r>
                    </a:p>
                    <a:p>
                      <a:r>
                        <a:rPr lang="el-GR" sz="1600" dirty="0"/>
                        <a:t>Βοηθάει έσω στροφή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err="1"/>
                        <a:t>Λαγονοψοΐτης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Θ12-Ο5</a:t>
                      </a:r>
                    </a:p>
                    <a:p>
                      <a:r>
                        <a:rPr lang="el-GR" sz="1600" dirty="0"/>
                        <a:t>(πλ. </a:t>
                      </a:r>
                      <a:r>
                        <a:rPr lang="el-GR" sz="1600" dirty="0" err="1"/>
                        <a:t>Επιφ</a:t>
                      </a:r>
                      <a:r>
                        <a:rPr lang="el-GR" sz="1600" dirty="0"/>
                        <a:t>, δίσκοι, </a:t>
                      </a:r>
                      <a:r>
                        <a:rPr lang="el-GR" sz="1600" dirty="0" err="1"/>
                        <a:t>εγκ</a:t>
                      </a:r>
                      <a:r>
                        <a:rPr lang="el-GR" sz="1600" dirty="0"/>
                        <a:t>. Αποφύσεις)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Ελάσσονα </a:t>
                      </a:r>
                      <a:r>
                        <a:rPr lang="el-GR" sz="1600" dirty="0" err="1"/>
                        <a:t>τροχ</a:t>
                      </a:r>
                      <a:r>
                        <a:rPr lang="el-GR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Κλάδοι Ο1, Ο2, Ο3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rgbClr val="FF0000"/>
                          </a:solidFill>
                        </a:rPr>
                        <a:t>Κάμψη</a:t>
                      </a:r>
                      <a:r>
                        <a:rPr lang="el-GR" sz="1600" dirty="0"/>
                        <a:t> μηρού, σταθεροποίηση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/>
                        <a:t>Ελάσσων </a:t>
                      </a:r>
                      <a:r>
                        <a:rPr lang="el-GR" sz="1600" dirty="0" err="1"/>
                        <a:t>ψοΐτης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Θ12-Ο1πλ. Επιφ.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Κτενιαία γραμμή, </a:t>
                      </a:r>
                      <a:r>
                        <a:rPr lang="el-GR" sz="1600" dirty="0" err="1"/>
                        <a:t>λαγονοκτενικό</a:t>
                      </a:r>
                      <a:r>
                        <a:rPr lang="el-GR" sz="1600" dirty="0"/>
                        <a:t> όγκωμα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Κλάδοι Ο1, Ο2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/>
                        <a:t>Λαγόνιος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Λαγόνια ακρολοφία, λαγόνιο βόθρο, ιερό οστό, </a:t>
                      </a:r>
                      <a:r>
                        <a:rPr lang="el-GR" sz="1600" dirty="0" err="1"/>
                        <a:t>πρ</a:t>
                      </a:r>
                      <a:r>
                        <a:rPr lang="el-GR" sz="1600" dirty="0"/>
                        <a:t>. </a:t>
                      </a:r>
                      <a:r>
                        <a:rPr lang="el-GR" sz="1600" dirty="0" err="1"/>
                        <a:t>ιερολαγ</a:t>
                      </a:r>
                      <a:r>
                        <a:rPr lang="el-GR" sz="1600" dirty="0"/>
                        <a:t>. Συνδ.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Τένοντας </a:t>
                      </a:r>
                      <a:r>
                        <a:rPr lang="el-GR" sz="1600" dirty="0" err="1"/>
                        <a:t>μειζ</a:t>
                      </a:r>
                      <a:r>
                        <a:rPr lang="el-GR" sz="1600" dirty="0"/>
                        <a:t>. </a:t>
                      </a:r>
                      <a:r>
                        <a:rPr lang="el-GR" sz="1600" dirty="0" err="1"/>
                        <a:t>ψοΐτη</a:t>
                      </a:r>
                      <a:r>
                        <a:rPr lang="el-GR" sz="1600" dirty="0"/>
                        <a:t>.</a:t>
                      </a:r>
                      <a:r>
                        <a:rPr lang="el-GR" sz="1600" baseline="0" dirty="0"/>
                        <a:t> Ελ. </a:t>
                      </a:r>
                      <a:r>
                        <a:rPr lang="el-GR" sz="1600" baseline="0" dirty="0" err="1"/>
                        <a:t>Τροχ</a:t>
                      </a:r>
                      <a:r>
                        <a:rPr lang="el-GR" sz="1600" baseline="0" dirty="0"/>
                        <a:t>. Μηριαίο οστό</a:t>
                      </a:r>
                      <a:endParaRPr lang="el-GR" sz="1600" dirty="0"/>
                    </a:p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Μηριαίο ν. (Ο2,</a:t>
                      </a:r>
                      <a:r>
                        <a:rPr lang="el-GR" sz="1600" baseline="0" dirty="0"/>
                        <a:t> Ο3)</a:t>
                      </a:r>
                      <a:endParaRPr lang="el-G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/>
                        <a:t>Ραπτικός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/>
                        <a:t>Πρ</a:t>
                      </a:r>
                      <a:r>
                        <a:rPr lang="el-GR" sz="1600" dirty="0"/>
                        <a:t>. ΑΛΑ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Έσω </a:t>
                      </a:r>
                      <a:r>
                        <a:rPr lang="el-GR" sz="1600" dirty="0" err="1"/>
                        <a:t>επιφ</a:t>
                      </a:r>
                      <a:r>
                        <a:rPr lang="el-GR" sz="1600" dirty="0"/>
                        <a:t>, κνήμης (άνω)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Μηριαίο ν. (Ο2,</a:t>
                      </a:r>
                      <a:r>
                        <a:rPr lang="el-GR" sz="1600" baseline="0" dirty="0"/>
                        <a:t> Ο3)</a:t>
                      </a:r>
                      <a:endParaRPr lang="el-GR" sz="1600" dirty="0"/>
                    </a:p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rgbClr val="FF0000"/>
                          </a:solidFill>
                        </a:rPr>
                        <a:t>Κάμψη</a:t>
                      </a:r>
                      <a:r>
                        <a:rPr lang="el-GR" sz="1600" baseline="0" dirty="0"/>
                        <a:t> μηρού,</a:t>
                      </a:r>
                      <a:endParaRPr lang="el-GR" sz="1600" dirty="0"/>
                    </a:p>
                    <a:p>
                      <a:r>
                        <a:rPr lang="el-GR" sz="1600" b="1" dirty="0">
                          <a:solidFill>
                            <a:schemeClr val="accent1"/>
                          </a:solidFill>
                        </a:rPr>
                        <a:t>Απαγωγή</a:t>
                      </a:r>
                      <a:r>
                        <a:rPr lang="el-GR" sz="1600" dirty="0"/>
                        <a:t> μηρού</a:t>
                      </a:r>
                    </a:p>
                    <a:p>
                      <a:r>
                        <a:rPr lang="el-GR" sz="1600" b="1" dirty="0">
                          <a:solidFill>
                            <a:schemeClr val="accent1"/>
                          </a:solidFill>
                        </a:rPr>
                        <a:t>Έξω στροφή </a:t>
                      </a:r>
                      <a:r>
                        <a:rPr lang="el-GR" sz="1600" dirty="0"/>
                        <a:t>μηρού, Κάμψη και έσω στροφή</a:t>
                      </a:r>
                      <a:r>
                        <a:rPr lang="el-GR" sz="1600" baseline="0" dirty="0"/>
                        <a:t> κνήμης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214414" y="285728"/>
            <a:ext cx="437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ΠΡΟΣΘΙΟΙ ΜΥΕΣ ΜΗΡΟΥ-ΚΑΜΠΤΗΡΕΣ ΙΣΧΙΟΥ</a:t>
            </a:r>
          </a:p>
        </p:txBody>
      </p:sp>
    </p:spTree>
    <p:extLst>
      <p:ext uri="{BB962C8B-B14F-4D97-AF65-F5344CB8AC3E}">
        <p14:creationId xmlns:p14="http://schemas.microsoft.com/office/powerpoint/2010/main" val="1255312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428595" y="1397000"/>
          <a:ext cx="8358245" cy="41249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71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1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Τετρακέφαλος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Ορθός μηριαίος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Πρ</a:t>
                      </a:r>
                      <a:r>
                        <a:rPr lang="el-GR" dirty="0"/>
                        <a:t>. ΚΛΑ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l-GR" dirty="0"/>
                        <a:t>Βάση επιγονατίδας, κνημιαίο κύρτωμα (μέσω </a:t>
                      </a:r>
                      <a:r>
                        <a:rPr lang="el-GR" dirty="0" err="1"/>
                        <a:t>επιγονατιδικού</a:t>
                      </a:r>
                      <a:r>
                        <a:rPr lang="el-GR" dirty="0"/>
                        <a:t> </a:t>
                      </a:r>
                      <a:r>
                        <a:rPr lang="el-GR" dirty="0" err="1"/>
                        <a:t>συνδ</a:t>
                      </a:r>
                      <a:r>
                        <a:rPr lang="el-GR" dirty="0"/>
                        <a:t>)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l-GR" dirty="0"/>
                        <a:t>Μηριαίο ν. (Ο2, Ο3, Ο4)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l-GR" dirty="0"/>
                        <a:t>Έκταση κνήμης. Ορθός μηριαίος: βοηθάει λαγονοψοΐτη στην κάμψη μηρού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Έξω πλατύς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Μειζ</a:t>
                      </a:r>
                      <a:r>
                        <a:rPr lang="el-GR" dirty="0"/>
                        <a:t>. </a:t>
                      </a:r>
                      <a:r>
                        <a:rPr lang="el-GR" dirty="0" err="1"/>
                        <a:t>Τροχ</a:t>
                      </a:r>
                      <a:r>
                        <a:rPr lang="el-GR" dirty="0"/>
                        <a:t>. </a:t>
                      </a:r>
                    </a:p>
                    <a:p>
                      <a:r>
                        <a:rPr lang="el-GR" dirty="0"/>
                        <a:t>Τραχεία γραμμή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Έσω πλατύς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Μεσοτροχ</a:t>
                      </a:r>
                      <a:r>
                        <a:rPr lang="el-GR" dirty="0"/>
                        <a:t>. </a:t>
                      </a:r>
                      <a:r>
                        <a:rPr lang="el-GR" dirty="0" err="1"/>
                        <a:t>Γρ</a:t>
                      </a:r>
                      <a:r>
                        <a:rPr lang="el-GR" dirty="0"/>
                        <a:t>.</a:t>
                      </a:r>
                    </a:p>
                    <a:p>
                      <a:r>
                        <a:rPr lang="el-GR" dirty="0"/>
                        <a:t>Τραχεία γραμμή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Μέσος πλατύς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Πρ</a:t>
                      </a:r>
                      <a:r>
                        <a:rPr lang="el-GR" dirty="0"/>
                        <a:t>. πλ.</a:t>
                      </a:r>
                      <a:r>
                        <a:rPr lang="el-GR" baseline="0" dirty="0"/>
                        <a:t> Επιφ. Διάφυσης μηριαίου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357290" y="357166"/>
            <a:ext cx="474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ΠΡΟΣΘΙΟΙ ΜΥΕΣ ΜΗΡΟΥ ΕΚΤΕΙΝΟΝΤΕΣ ΓΟΝΑΤΟΣ</a:t>
            </a:r>
          </a:p>
        </p:txBody>
      </p:sp>
    </p:spTree>
    <p:extLst>
      <p:ext uri="{BB962C8B-B14F-4D97-AF65-F5344CB8AC3E}">
        <p14:creationId xmlns:p14="http://schemas.microsoft.com/office/powerpoint/2010/main" val="3577035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33438"/>
            <a:ext cx="78962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113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25241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45" y="3212976"/>
            <a:ext cx="11144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8691" y="404663"/>
            <a:ext cx="49713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ΘΥΡΟΕΙΔΕΣ Ν, Ο2-Ο4</a:t>
            </a:r>
          </a:p>
          <a:p>
            <a:r>
              <a:rPr lang="el-GR" dirty="0"/>
              <a:t>Νευρώνει προσαγωγούς μυς</a:t>
            </a:r>
          </a:p>
          <a:p>
            <a:pPr marL="342900" indent="-342900">
              <a:buAutoNum type="arabicPeriod"/>
            </a:pPr>
            <a:r>
              <a:rPr lang="el-GR" dirty="0"/>
              <a:t>Έξω </a:t>
            </a:r>
            <a:r>
              <a:rPr lang="el-GR" dirty="0" err="1"/>
              <a:t>θυροειδή</a:t>
            </a:r>
            <a:r>
              <a:rPr lang="el-GR" dirty="0"/>
              <a:t> μυ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00B050"/>
                </a:solidFill>
              </a:rPr>
              <a:t>Επιφανειακός κλάδος ν.</a:t>
            </a:r>
          </a:p>
          <a:p>
            <a:pPr marL="342900" indent="-342900">
              <a:buAutoNum type="arabicPeriod"/>
            </a:pPr>
            <a:r>
              <a:rPr lang="el-GR" dirty="0"/>
              <a:t>Μακρός προσαγωγός</a:t>
            </a:r>
          </a:p>
          <a:p>
            <a:pPr marL="342900" indent="-342900">
              <a:buAutoNum type="arabicPeriod"/>
            </a:pPr>
            <a:r>
              <a:rPr lang="el-GR" dirty="0"/>
              <a:t>Βραχύς προσαγωγός</a:t>
            </a:r>
          </a:p>
          <a:p>
            <a:r>
              <a:rPr lang="en-US" dirty="0"/>
              <a:t>     </a:t>
            </a:r>
            <a:r>
              <a:rPr lang="el-GR" dirty="0" err="1"/>
              <a:t>κτενίτης</a:t>
            </a:r>
            <a:r>
              <a:rPr lang="el-GR" dirty="0"/>
              <a:t> μυς</a:t>
            </a:r>
            <a:endParaRPr lang="en-US" dirty="0"/>
          </a:p>
          <a:p>
            <a:r>
              <a:rPr lang="en-US" dirty="0"/>
              <a:t>5. </a:t>
            </a:r>
            <a:r>
              <a:rPr lang="el-GR" dirty="0"/>
              <a:t>Ισχνός </a:t>
            </a:r>
          </a:p>
          <a:p>
            <a:r>
              <a:rPr lang="el-GR" dirty="0"/>
              <a:t>6. Δερματικός κλάδος (έσω επιφάνεια μηρού άπω)</a:t>
            </a:r>
          </a:p>
          <a:p>
            <a:r>
              <a:rPr lang="el-GR" dirty="0"/>
              <a:t>7. </a:t>
            </a:r>
            <a:r>
              <a:rPr lang="el-GR" dirty="0">
                <a:solidFill>
                  <a:srgbClr val="00B050"/>
                </a:solidFill>
              </a:rPr>
              <a:t>Εν τω βάθει κλάδος </a:t>
            </a:r>
            <a:r>
              <a:rPr lang="el-GR" dirty="0"/>
              <a:t>δίνει</a:t>
            </a:r>
          </a:p>
          <a:p>
            <a:r>
              <a:rPr lang="el-GR" dirty="0"/>
              <a:t>8. Μέγα προσαγωγό μυ.</a:t>
            </a:r>
          </a:p>
          <a:p>
            <a:endParaRPr lang="el-G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419475"/>
            <a:ext cx="12382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38525"/>
            <a:ext cx="1235349" cy="34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8691" y="4221088"/>
            <a:ext cx="2881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Βλάβη (κάταγμα πυέλου)</a:t>
            </a:r>
          </a:p>
          <a:p>
            <a:r>
              <a:rPr lang="el-GR" dirty="0"/>
              <a:t>Αδυναμία προσαγωγής (σταυροπόδι), δυσκολία στην ορθοστάτηση και βάδιση)</a:t>
            </a:r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9524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357158" y="714356"/>
          <a:ext cx="8572560" cy="595885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4856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/>
                        <a:t>Μακρός προσαγωγός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Σώμα</a:t>
                      </a:r>
                      <a:r>
                        <a:rPr lang="el-GR" sz="1600" baseline="0" dirty="0"/>
                        <a:t> ηβικού οστού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Τραχεία γραμμή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600" dirty="0"/>
                        <a:t>Θυροειδές ν. (Ο2, Ο3, Ο4)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Προσαγωγή</a:t>
                      </a:r>
                      <a:r>
                        <a:rPr lang="el-GR" sz="1600" baseline="0" dirty="0"/>
                        <a:t> μηρού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/>
                        <a:t>Βραχύς προσαγωγός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Σώμα και κάτω κλάδος ηβικού οστού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Κτενιαία γραμμή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Προσαγωγή (κάμψη) μηρού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/>
                        <a:t>Μεγάλος προσαγωγός</a:t>
                      </a:r>
                    </a:p>
                    <a:p>
                      <a:r>
                        <a:rPr lang="el-GR" sz="1600" dirty="0"/>
                        <a:t>Προσαγωγός μ.</a:t>
                      </a:r>
                    </a:p>
                    <a:p>
                      <a:endParaRPr lang="el-GR" sz="1600" dirty="0"/>
                    </a:p>
                    <a:p>
                      <a:endParaRPr lang="el-GR" sz="1600" dirty="0"/>
                    </a:p>
                    <a:p>
                      <a:r>
                        <a:rPr lang="el-GR" sz="1600" dirty="0"/>
                        <a:t>Οπίσθια 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  <a:p>
                      <a:endParaRPr lang="el-GR" sz="1600" dirty="0"/>
                    </a:p>
                    <a:p>
                      <a:r>
                        <a:rPr lang="el-GR" sz="1600" dirty="0"/>
                        <a:t>Κάτω</a:t>
                      </a:r>
                      <a:r>
                        <a:rPr lang="el-GR" sz="1600" baseline="0" dirty="0"/>
                        <a:t> κλάδο ηβικού και ισχιακού </a:t>
                      </a:r>
                    </a:p>
                    <a:p>
                      <a:endParaRPr lang="el-GR" sz="1600" baseline="0" dirty="0"/>
                    </a:p>
                    <a:p>
                      <a:r>
                        <a:rPr lang="el-GR" sz="1600" baseline="0" dirty="0"/>
                        <a:t>Ισχιακό κύρτωμα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  <a:p>
                      <a:endParaRPr lang="el-GR" sz="1600" dirty="0"/>
                    </a:p>
                    <a:p>
                      <a:r>
                        <a:rPr lang="el-GR" sz="1600" dirty="0"/>
                        <a:t>Γλουτιαίο τράχυσμα, τραχεία γραμμή, έσω </a:t>
                      </a:r>
                      <a:r>
                        <a:rPr lang="el-GR" sz="1600" dirty="0" err="1"/>
                        <a:t>υπερκονδ</a:t>
                      </a:r>
                      <a:r>
                        <a:rPr lang="el-GR" sz="1600" dirty="0"/>
                        <a:t>.</a:t>
                      </a:r>
                      <a:r>
                        <a:rPr lang="el-GR" sz="1600" baseline="0" dirty="0"/>
                        <a:t> γραμμή </a:t>
                      </a:r>
                    </a:p>
                    <a:p>
                      <a:r>
                        <a:rPr lang="el-GR" sz="1600" baseline="0" dirty="0"/>
                        <a:t>Φύμα μεγάλου προσαγωγού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  <a:p>
                      <a:endParaRPr lang="el-GR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Θυροειδές ν. (Ο2, Ο3, Ο4)</a:t>
                      </a:r>
                    </a:p>
                    <a:p>
                      <a:endParaRPr lang="el-GR" sz="1600" dirty="0"/>
                    </a:p>
                    <a:p>
                      <a:r>
                        <a:rPr lang="el-GR" sz="1600" dirty="0" err="1"/>
                        <a:t>Κν</a:t>
                      </a:r>
                      <a:r>
                        <a:rPr lang="el-GR" sz="1600" dirty="0"/>
                        <a:t>. Μοίρα</a:t>
                      </a:r>
                      <a:r>
                        <a:rPr lang="el-GR" sz="1600" baseline="0" dirty="0"/>
                        <a:t> </a:t>
                      </a:r>
                      <a:r>
                        <a:rPr lang="el-GR" sz="1600" dirty="0"/>
                        <a:t>ισχιακού 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  <a:p>
                      <a:endParaRPr lang="el-GR" sz="1600" dirty="0"/>
                    </a:p>
                    <a:p>
                      <a:r>
                        <a:rPr lang="el-GR" sz="1600" dirty="0"/>
                        <a:t>Προσαγωγή μηρού</a:t>
                      </a:r>
                    </a:p>
                    <a:p>
                      <a:endParaRPr lang="el-GR" sz="1600" dirty="0"/>
                    </a:p>
                    <a:p>
                      <a:r>
                        <a:rPr lang="el-GR" sz="1600" dirty="0"/>
                        <a:t>Έκταση μηρού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/>
                        <a:t>Ισχνός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Σώμα και κάτω κλάδος ηβικού οστού</a:t>
                      </a:r>
                    </a:p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Άνω έσω κνήμη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Θυροειδές ν. (Ο2, Ο3, Ο4)</a:t>
                      </a:r>
                    </a:p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Προσαγωγή μηρού, κάμψη (έσω στροφή) κνήμης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/>
                        <a:t>Έξω θυροειδής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Θυροειδή υμένα-χείλη θυροειδούς τρήματος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/>
                        <a:t>Τροχαντήριος</a:t>
                      </a:r>
                      <a:r>
                        <a:rPr lang="el-GR" sz="1600" dirty="0"/>
                        <a:t> βόθρος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Θυροειδές ν. (Ο2, Ο3, Ο4)</a:t>
                      </a:r>
                    </a:p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Έξω στροφή μηρού </a:t>
                      </a:r>
                    </a:p>
                    <a:p>
                      <a:r>
                        <a:rPr lang="el-GR" sz="1600" dirty="0"/>
                        <a:t>Σταθεροποιεί</a:t>
                      </a:r>
                      <a:r>
                        <a:rPr lang="el-GR" sz="1600" baseline="0" dirty="0"/>
                        <a:t> κεφαλή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071670" y="285728"/>
            <a:ext cx="396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ΕΣΩ ΜΥΕΣ ΜΗΡΟΥ-ΠΡΟΣΑΓΩΓΟΙ ΜΗΡΟΥ</a:t>
            </a:r>
          </a:p>
        </p:txBody>
      </p:sp>
    </p:spTree>
    <p:extLst>
      <p:ext uri="{BB962C8B-B14F-4D97-AF65-F5344CB8AC3E}">
        <p14:creationId xmlns:p14="http://schemas.microsoft.com/office/powerpoint/2010/main" val="2596357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048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25146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260" y="4581128"/>
            <a:ext cx="39968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ΑΝΩ ΓΛΟΥΤΙΑΙΟ Ν (Ο4-Ι1)</a:t>
            </a:r>
          </a:p>
          <a:p>
            <a:r>
              <a:rPr lang="el-GR" dirty="0"/>
              <a:t>11. Μέσος γλουτιαίος</a:t>
            </a:r>
          </a:p>
          <a:p>
            <a:r>
              <a:rPr lang="el-GR" dirty="0"/>
              <a:t>12. Μικρός γλουτιαίος</a:t>
            </a:r>
          </a:p>
          <a:p>
            <a:r>
              <a:rPr lang="el-GR" dirty="0"/>
              <a:t>13. Τείνων πλατιά </a:t>
            </a:r>
            <a:r>
              <a:rPr lang="el-GR" dirty="0" err="1"/>
              <a:t>περιτονία</a:t>
            </a:r>
            <a:r>
              <a:rPr lang="el-GR" dirty="0"/>
              <a:t> μ.</a:t>
            </a:r>
          </a:p>
          <a:p>
            <a:endParaRPr lang="el-GR" dirty="0"/>
          </a:p>
          <a:p>
            <a:r>
              <a:rPr lang="el-GR" dirty="0"/>
              <a:t>Βλάβη: αδυναμία απαγωγής μηρού, </a:t>
            </a:r>
          </a:p>
          <a:p>
            <a:r>
              <a:rPr lang="el-GR" dirty="0"/>
              <a:t>όταν στηρίζομαι στο πάσχων δεν μπορώ</a:t>
            </a:r>
          </a:p>
          <a:p>
            <a:r>
              <a:rPr lang="el-GR" dirty="0"/>
              <a:t> να σηκώσω το υγιές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5138554"/>
            <a:ext cx="38008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ΚΑΤΩΓΛΟΥΤΙΑΙΟ Ν (Ο5-Ι2</a:t>
            </a:r>
            <a:r>
              <a:rPr lang="el-GR" dirty="0"/>
              <a:t>)</a:t>
            </a:r>
          </a:p>
          <a:p>
            <a:r>
              <a:rPr lang="el-GR" dirty="0"/>
              <a:t>14. Μείζων γλουτιαίος μυ</a:t>
            </a:r>
          </a:p>
          <a:p>
            <a:endParaRPr lang="el-GR" dirty="0"/>
          </a:p>
          <a:p>
            <a:r>
              <a:rPr lang="el-GR" dirty="0"/>
              <a:t>Βλάβη: αδυναμία έκτασης μηρού,</a:t>
            </a:r>
          </a:p>
          <a:p>
            <a:r>
              <a:rPr lang="el-GR" dirty="0"/>
              <a:t>Όταν στέκομαι ή στην άνοδο κλίμακας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3504" y="3719820"/>
            <a:ext cx="371037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Απευθείας κλάδοι ιερού πλέγματος   </a:t>
            </a:r>
          </a:p>
          <a:p>
            <a:r>
              <a:rPr lang="el-GR" dirty="0"/>
              <a:t>Απιοειδής</a:t>
            </a:r>
          </a:p>
          <a:p>
            <a:r>
              <a:rPr lang="el-GR" dirty="0"/>
              <a:t>9. Δίδυμος </a:t>
            </a:r>
          </a:p>
          <a:p>
            <a:r>
              <a:rPr lang="el-GR" dirty="0"/>
              <a:t>10. τετράγωνος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404664"/>
            <a:ext cx="149271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ΙΕΡΟ ΠΛΕΓΜΑ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6215074" y="285728"/>
            <a:ext cx="2561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9. Δίδυμοι</a:t>
            </a:r>
          </a:p>
          <a:p>
            <a:r>
              <a:rPr lang="el-GR" dirty="0"/>
              <a:t>10. Τετράγωνος μηριαίος</a:t>
            </a:r>
          </a:p>
        </p:txBody>
      </p:sp>
    </p:spTree>
    <p:extLst>
      <p:ext uri="{BB962C8B-B14F-4D97-AF65-F5344CB8AC3E}">
        <p14:creationId xmlns:p14="http://schemas.microsoft.com/office/powerpoint/2010/main" val="2742046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14280" y="1397000"/>
          <a:ext cx="8929720" cy="5125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8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Μείζων</a:t>
                      </a:r>
                      <a:r>
                        <a:rPr lang="el-GR" b="1" baseline="0" dirty="0">
                          <a:solidFill>
                            <a:srgbClr val="FF0000"/>
                          </a:solidFill>
                        </a:rPr>
                        <a:t> γλουτιαίος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Οπ. Επιφ. Γλουτιαίου,</a:t>
                      </a:r>
                      <a:r>
                        <a:rPr lang="el-GR" baseline="0" dirty="0"/>
                        <a:t> ιερού οστού και κόκκυγα, μείζονα </a:t>
                      </a:r>
                      <a:r>
                        <a:rPr lang="el-GR" baseline="0" dirty="0" err="1"/>
                        <a:t>ισχιοιερο</a:t>
                      </a:r>
                      <a:r>
                        <a:rPr lang="el-GR" baseline="0" dirty="0"/>
                        <a:t> συνδ.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Λαγονοκνημιαία</a:t>
                      </a:r>
                      <a:r>
                        <a:rPr lang="el-GR" dirty="0"/>
                        <a:t> ταινία στον έξω κόνδυλο-γλ. τράχυσμα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Κάτω γλουτιαίο ν. (Ο5, Ι1, Ι2)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>
                          <a:solidFill>
                            <a:srgbClr val="FF0000"/>
                          </a:solidFill>
                        </a:rPr>
                        <a:t>Έκταση-έξω στροφή μηρού</a:t>
                      </a:r>
                      <a:r>
                        <a:rPr lang="el-GR" dirty="0"/>
                        <a:t>, επάνοδος στην όρθια θέση από την καθιστή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Μέσος γλουτιαίος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Έξω επιφ. λαγόνιου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Έξω επιφ. </a:t>
                      </a:r>
                      <a:r>
                        <a:rPr lang="el-GR" dirty="0" err="1"/>
                        <a:t>Μειζ</a:t>
                      </a:r>
                      <a:r>
                        <a:rPr lang="el-GR" dirty="0"/>
                        <a:t>. </a:t>
                      </a:r>
                      <a:r>
                        <a:rPr lang="el-GR" dirty="0" err="1"/>
                        <a:t>Τροχ</a:t>
                      </a:r>
                      <a:r>
                        <a:rPr lang="el-GR" dirty="0"/>
                        <a:t>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l-GR" dirty="0"/>
                        <a:t>Άνω γλουτιαίο ν. (Ο5, Ι1)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l-GR" b="1" dirty="0"/>
                        <a:t>Απαγωγή-έσω στροφή</a:t>
                      </a:r>
                      <a:r>
                        <a:rPr lang="el-GR" dirty="0"/>
                        <a:t>. </a:t>
                      </a:r>
                    </a:p>
                    <a:p>
                      <a:r>
                        <a:rPr lang="el-GR" dirty="0"/>
                        <a:t>Διατήρηση πυέλου όταν ομόπλευρο άκρο φέρει βάρος, προώθηση προς την αντίθετη όταν αιωρείται το άκρο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Μικρός γλουτιαίος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Έξω επιφ. λαγόνιου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Πρ</a:t>
                      </a:r>
                      <a:r>
                        <a:rPr lang="el-GR" dirty="0"/>
                        <a:t>. επιφ. </a:t>
                      </a:r>
                      <a:r>
                        <a:rPr lang="el-GR" dirty="0" err="1"/>
                        <a:t>Μειζ</a:t>
                      </a:r>
                      <a:r>
                        <a:rPr lang="el-GR" dirty="0"/>
                        <a:t>. </a:t>
                      </a:r>
                      <a:r>
                        <a:rPr lang="el-GR" dirty="0" err="1"/>
                        <a:t>Τροχ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Τείνων πλατιά περιτονία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Πρ</a:t>
                      </a:r>
                      <a:r>
                        <a:rPr lang="el-GR" dirty="0"/>
                        <a:t>. ΑΛΑ-</a:t>
                      </a:r>
                      <a:r>
                        <a:rPr lang="el-GR" dirty="0" err="1"/>
                        <a:t>πρ.</a:t>
                      </a:r>
                      <a:r>
                        <a:rPr lang="el-GR" dirty="0"/>
                        <a:t> μοίρα</a:t>
                      </a:r>
                      <a:r>
                        <a:rPr lang="el-GR" baseline="0" dirty="0"/>
                        <a:t> λαγόνιας ακρολοφίας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/>
                        <a:t>Λαγονοκνημιαία</a:t>
                      </a:r>
                      <a:r>
                        <a:rPr lang="el-GR" dirty="0"/>
                        <a:t> ταινία στον έξω κόνδυλο-γλ. τράχυσμα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143108" y="285728"/>
            <a:ext cx="443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ΜΥΣ ΓΛΟΥΤΙΑΙΑΣ ΧΩΡΑΣ ΑΠΑΓΩΓΟΙ-ΣΤΡΟΦΕΙΣ</a:t>
            </a:r>
          </a:p>
        </p:txBody>
      </p:sp>
    </p:spTree>
    <p:extLst>
      <p:ext uri="{BB962C8B-B14F-4D97-AF65-F5344CB8AC3E}">
        <p14:creationId xmlns:p14="http://schemas.microsoft.com/office/powerpoint/2010/main" val="2580231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76400"/>
            <a:ext cx="88582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92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7012876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9925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571472" y="642918"/>
          <a:ext cx="8429650" cy="60401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5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Απιοειδής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Πρ</a:t>
                      </a:r>
                      <a:r>
                        <a:rPr lang="el-GR" dirty="0"/>
                        <a:t>. επιφ. Ιερού, μείζων</a:t>
                      </a:r>
                      <a:r>
                        <a:rPr lang="el-GR" baseline="0" dirty="0"/>
                        <a:t> </a:t>
                      </a:r>
                      <a:r>
                        <a:rPr lang="el-GR" baseline="0" dirty="0" err="1"/>
                        <a:t>ισχιοϊερός</a:t>
                      </a:r>
                      <a:r>
                        <a:rPr lang="el-GR" baseline="0" dirty="0"/>
                        <a:t> συνδ.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Άνω χείλος </a:t>
                      </a:r>
                      <a:r>
                        <a:rPr lang="el-GR" dirty="0" err="1"/>
                        <a:t>μείζ</a:t>
                      </a:r>
                      <a:r>
                        <a:rPr lang="el-GR" dirty="0"/>
                        <a:t>. </a:t>
                      </a:r>
                      <a:r>
                        <a:rPr lang="el-GR" dirty="0" err="1"/>
                        <a:t>Τροχ</a:t>
                      </a:r>
                      <a:r>
                        <a:rPr lang="el-G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Κλάδους Ι1, Ι2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l-GR" dirty="0"/>
                        <a:t>Έξω στροφή (μηρός</a:t>
                      </a:r>
                      <a:r>
                        <a:rPr lang="el-GR" baseline="0" dirty="0"/>
                        <a:t> σε έκταση)</a:t>
                      </a:r>
                    </a:p>
                    <a:p>
                      <a:r>
                        <a:rPr lang="el-GR" baseline="0" dirty="0"/>
                        <a:t>Απαγωγή (μηρός σε κάμψη)</a:t>
                      </a:r>
                    </a:p>
                    <a:p>
                      <a:r>
                        <a:rPr lang="el-GR" baseline="0" dirty="0"/>
                        <a:t>Σταθεροποίηση κεφαλής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Έσω θυροειδής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Έσω επιφ. Θυροειδή</a:t>
                      </a:r>
                      <a:r>
                        <a:rPr lang="el-GR" baseline="0" dirty="0"/>
                        <a:t> υμένα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Έσω επιφ. </a:t>
                      </a:r>
                      <a:r>
                        <a:rPr lang="el-GR" dirty="0" err="1"/>
                        <a:t>Μειζ</a:t>
                      </a:r>
                      <a:r>
                        <a:rPr lang="el-GR" dirty="0"/>
                        <a:t>. </a:t>
                      </a:r>
                      <a:r>
                        <a:rPr lang="el-GR" b="0" dirty="0" err="1"/>
                        <a:t>Τροχ</a:t>
                      </a:r>
                      <a:r>
                        <a:rPr lang="el-GR" b="0" dirty="0"/>
                        <a:t> (</a:t>
                      </a:r>
                      <a:r>
                        <a:rPr lang="el-GR" b="0" dirty="0" err="1"/>
                        <a:t>βοθρίο</a:t>
                      </a:r>
                      <a:r>
                        <a:rPr lang="el-GR" b="0" dirty="0"/>
                        <a:t>)</a:t>
                      </a:r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Νεύρο έσω θυροειδούς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l-GR" dirty="0"/>
                        <a:t>Άνω δίδυμος</a:t>
                      </a:r>
                    </a:p>
                    <a:p>
                      <a:endParaRPr lang="el-GR" dirty="0"/>
                    </a:p>
                    <a:p>
                      <a:r>
                        <a:rPr lang="el-GR" dirty="0"/>
                        <a:t>Κάτω Δίδυμος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Ισχιακή άκανθα</a:t>
                      </a:r>
                    </a:p>
                    <a:p>
                      <a:endParaRPr lang="el-GR" dirty="0"/>
                    </a:p>
                    <a:p>
                      <a:r>
                        <a:rPr lang="el-GR" dirty="0"/>
                        <a:t>Ισχιακό κύρτωμα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Έσω επιφ. </a:t>
                      </a:r>
                      <a:r>
                        <a:rPr lang="el-GR" dirty="0" err="1"/>
                        <a:t>Μειζ</a:t>
                      </a:r>
                      <a:r>
                        <a:rPr lang="el-GR" dirty="0"/>
                        <a:t>. </a:t>
                      </a:r>
                      <a:r>
                        <a:rPr lang="el-GR" b="0" dirty="0" err="1"/>
                        <a:t>Τροχ</a:t>
                      </a:r>
                      <a:r>
                        <a:rPr lang="el-GR" b="0" dirty="0"/>
                        <a:t> (</a:t>
                      </a:r>
                      <a:r>
                        <a:rPr lang="el-GR" b="0" dirty="0" err="1"/>
                        <a:t>βοθρίο</a:t>
                      </a:r>
                      <a:r>
                        <a:rPr lang="el-GR" b="0" dirty="0"/>
                        <a:t>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Νεύρο έσω θυροειδούς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Νεύρο τετράγωνου μηριαίου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Τετράγωνος μηριαίος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Έξω χείλος ισχιακού κυρτώματος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Φύμα τετράγωνου μηριαίου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Νεύρο τετράγωνου μηριαίου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Έξω στροφή-σταθεροποίηση κεφαλής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Έξω Θυροειδής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Έξω επιφ. Θυροειδή</a:t>
                      </a:r>
                      <a:r>
                        <a:rPr lang="el-GR" baseline="0" dirty="0"/>
                        <a:t> υμένα</a:t>
                      </a:r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Τροχ</a:t>
                      </a:r>
                      <a:r>
                        <a:rPr lang="el-GR" dirty="0"/>
                        <a:t>. βόθρο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Νεύρο έξω θυροειδούς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Έξω στροφή- (προσαγωγή)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214546" y="142852"/>
            <a:ext cx="486505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ΜΥΣ ΓΛΟΥΤΙΑΙΑΣ ΧΩΡΑΣ ΑΠΑΓΩΓΟΙ-ΕΞΩ ΣΤΡΟΦΕΙΣ</a:t>
            </a:r>
          </a:p>
        </p:txBody>
      </p:sp>
    </p:spTree>
    <p:extLst>
      <p:ext uri="{BB962C8B-B14F-4D97-AF65-F5344CB8AC3E}">
        <p14:creationId xmlns:p14="http://schemas.microsoft.com/office/powerpoint/2010/main" val="2845415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ΜΥΕΣ ΠΥΕΛΟ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8273448" cy="41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71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hip rotation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4" y="0"/>
            <a:ext cx="8801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44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9017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1340768"/>
            <a:ext cx="5100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Οπίσθιο δερματικό μηρού (Ι1-Ι3), αμιγώς αισθητικό.</a:t>
            </a:r>
          </a:p>
          <a:p>
            <a:r>
              <a:rPr lang="el-GR" dirty="0"/>
              <a:t>Ακολουθεί το ισχιακό και κάτω γλουτιαίο ν. </a:t>
            </a:r>
          </a:p>
          <a:p>
            <a:r>
              <a:rPr lang="el-GR" dirty="0"/>
              <a:t>Εκτείνεται ως τον ιγνυακό βόθρο</a:t>
            </a:r>
          </a:p>
        </p:txBody>
      </p:sp>
    </p:spTree>
    <p:extLst>
      <p:ext uri="{BB962C8B-B14F-4D97-AF65-F5344CB8AC3E}">
        <p14:creationId xmlns:p14="http://schemas.microsoft.com/office/powerpoint/2010/main" val="3682986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42844" y="785794"/>
          <a:ext cx="9001155" cy="550831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4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err="1"/>
                        <a:t>Ημιτενοντώδης</a:t>
                      </a:r>
                      <a:endParaRPr lang="el-G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600" dirty="0"/>
                        <a:t>Ισχιακό</a:t>
                      </a:r>
                      <a:r>
                        <a:rPr lang="el-GR" sz="1600" baseline="0" dirty="0"/>
                        <a:t> κύρτωμα 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Έσω επιφ. Άνω κνήμης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600" dirty="0"/>
                        <a:t>Κνημιαία μοίρα ισχιακού ν. (Ο5, Ι1, Ι2)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600" b="1" dirty="0"/>
                        <a:t>Έκταση μηρού</a:t>
                      </a:r>
                    </a:p>
                    <a:p>
                      <a:r>
                        <a:rPr lang="el-GR" sz="1600" b="1" dirty="0">
                          <a:solidFill>
                            <a:schemeClr val="accent1"/>
                          </a:solidFill>
                        </a:rPr>
                        <a:t>Κάμψη κνήμης</a:t>
                      </a:r>
                    </a:p>
                    <a:p>
                      <a:r>
                        <a:rPr lang="el-GR" sz="1600" b="1" dirty="0">
                          <a:solidFill>
                            <a:schemeClr val="accent2"/>
                          </a:solidFill>
                        </a:rPr>
                        <a:t>Έσω στροφή </a:t>
                      </a:r>
                      <a:r>
                        <a:rPr lang="el-GR" sz="1600" dirty="0"/>
                        <a:t>κνήμης (γόνατο</a:t>
                      </a:r>
                      <a:r>
                        <a:rPr lang="el-GR" sz="1600" baseline="0" dirty="0"/>
                        <a:t> σε κάμψη)</a:t>
                      </a:r>
                    </a:p>
                    <a:p>
                      <a:r>
                        <a:rPr lang="el-GR" sz="1600" baseline="0" dirty="0"/>
                        <a:t>Έκταση κορμού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err="1"/>
                        <a:t>Ημιυμενώδης</a:t>
                      </a:r>
                      <a:endParaRPr lang="el-G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Έσω </a:t>
                      </a:r>
                      <a:r>
                        <a:rPr lang="el-GR" sz="1600" dirty="0" err="1"/>
                        <a:t>κν</a:t>
                      </a:r>
                      <a:r>
                        <a:rPr lang="el-GR" sz="1600" dirty="0"/>
                        <a:t>.</a:t>
                      </a:r>
                      <a:r>
                        <a:rPr lang="el-GR" sz="1600" baseline="0" dirty="0"/>
                        <a:t> </a:t>
                      </a:r>
                      <a:r>
                        <a:rPr lang="el-GR" sz="1600" dirty="0"/>
                        <a:t>Κόνδυλο </a:t>
                      </a:r>
                    </a:p>
                    <a:p>
                      <a:r>
                        <a:rPr lang="el-GR" sz="1600" dirty="0"/>
                        <a:t>Ανεστραμμένη κατάφυση σχηματίζει λοξό</a:t>
                      </a:r>
                      <a:r>
                        <a:rPr lang="el-GR" sz="1600" baseline="0" dirty="0"/>
                        <a:t> ιγνυακό συνδ. (έξω μηριαίο κόνδυλο)</a:t>
                      </a:r>
                      <a:endParaRPr lang="el-G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/>
                        <a:t>Δικέφαλος μηριαίος</a:t>
                      </a:r>
                    </a:p>
                    <a:p>
                      <a:r>
                        <a:rPr lang="el-GR" sz="1600" dirty="0"/>
                        <a:t>Μακρά κεφαλή</a:t>
                      </a:r>
                    </a:p>
                    <a:p>
                      <a:r>
                        <a:rPr lang="el-GR" sz="1600" dirty="0"/>
                        <a:t>Βραχεία κεφαλή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  <a:p>
                      <a:endParaRPr lang="el-GR" sz="1600" dirty="0"/>
                    </a:p>
                    <a:p>
                      <a:r>
                        <a:rPr lang="el-GR" sz="1600" dirty="0"/>
                        <a:t>Ισχιακό κύρτωμα</a:t>
                      </a:r>
                    </a:p>
                    <a:p>
                      <a:r>
                        <a:rPr lang="el-GR" sz="1600" dirty="0"/>
                        <a:t>Τραχεία γραμμή-έξω </a:t>
                      </a:r>
                      <a:r>
                        <a:rPr lang="el-GR" sz="1600" dirty="0" err="1"/>
                        <a:t>υπερκονδύλια</a:t>
                      </a:r>
                      <a:r>
                        <a:rPr lang="el-GR" sz="1600" dirty="0"/>
                        <a:t> </a:t>
                      </a:r>
                      <a:r>
                        <a:rPr lang="el-GR" sz="1600" dirty="0" err="1"/>
                        <a:t>γρ</a:t>
                      </a:r>
                      <a:r>
                        <a:rPr lang="el-GR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Κεφαλή</a:t>
                      </a:r>
                      <a:r>
                        <a:rPr lang="el-GR" sz="1600" baseline="0" dirty="0"/>
                        <a:t> περόνης. </a:t>
                      </a:r>
                    </a:p>
                    <a:p>
                      <a:r>
                        <a:rPr lang="el-GR" sz="1600" baseline="0" dirty="0"/>
                        <a:t>Ο τένοντας διχάζεται από περονιαίο πλάγιο συνδ.</a:t>
                      </a:r>
                      <a:endParaRPr lang="el-GR" sz="1600" dirty="0"/>
                    </a:p>
                    <a:p>
                      <a:endParaRPr lang="el-GR" sz="1600" dirty="0"/>
                    </a:p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Κνημιαία μοίρα ισχιακού ν. (Ο5, Ι1, Ι2)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Περονιαία μοίρα ισχιακού ν. (Ο5, Ι1, Ι2)</a:t>
                      </a:r>
                    </a:p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/>
                        <a:t>Έκταση</a:t>
                      </a:r>
                      <a:r>
                        <a:rPr lang="el-GR" sz="1600" dirty="0"/>
                        <a:t> </a:t>
                      </a:r>
                      <a:r>
                        <a:rPr lang="el-GR" sz="1600" b="1" dirty="0"/>
                        <a:t>μηρού</a:t>
                      </a:r>
                    </a:p>
                    <a:p>
                      <a:r>
                        <a:rPr lang="el-GR" sz="1600" b="1" dirty="0">
                          <a:solidFill>
                            <a:schemeClr val="accent1"/>
                          </a:solidFill>
                        </a:rPr>
                        <a:t>Κάμψη κνήμης</a:t>
                      </a:r>
                    </a:p>
                    <a:p>
                      <a:r>
                        <a:rPr lang="el-GR" sz="1600" b="1" dirty="0">
                          <a:solidFill>
                            <a:schemeClr val="accent2"/>
                          </a:solidFill>
                        </a:rPr>
                        <a:t>Έξω</a:t>
                      </a:r>
                      <a:r>
                        <a:rPr lang="el-GR" sz="1600" dirty="0"/>
                        <a:t> </a:t>
                      </a:r>
                      <a:r>
                        <a:rPr lang="el-GR" sz="1600" b="1" dirty="0">
                          <a:solidFill>
                            <a:schemeClr val="accent2"/>
                          </a:solidFill>
                        </a:rPr>
                        <a:t>στροφή</a:t>
                      </a:r>
                      <a:r>
                        <a:rPr lang="el-GR" sz="1600" dirty="0"/>
                        <a:t> κνήμης</a:t>
                      </a:r>
                      <a:r>
                        <a:rPr lang="el-GR" sz="1600" baseline="0" dirty="0"/>
                        <a:t> </a:t>
                      </a:r>
                      <a:r>
                        <a:rPr lang="el-GR" sz="1600" dirty="0"/>
                        <a:t>(γόνατο σε κάμψη)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785918" y="357166"/>
            <a:ext cx="658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ΟΠΙΣΘΙΟΙ ΜΥΕΣ ΜΗΡΟΥ-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ΕΚΤΑΣΗ ΜΗΡΟΥ-ΚΑΜΨΗ ΣΤΡΟΦΗ ΚΝΗΜΗΣ</a:t>
            </a:r>
          </a:p>
        </p:txBody>
      </p:sp>
    </p:spTree>
    <p:extLst>
      <p:ext uri="{BB962C8B-B14F-4D97-AF65-F5344CB8AC3E}">
        <p14:creationId xmlns:p14="http://schemas.microsoft.com/office/powerpoint/2010/main" val="4093952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932"/>
            <a:ext cx="25622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6712" y="116632"/>
            <a:ext cx="623709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b="1" dirty="0">
                <a:solidFill>
                  <a:srgbClr val="FF0000"/>
                </a:solidFill>
              </a:rPr>
              <a:t>ΙΣΧΙΑΚΟ Ν.Ο4-Ι3</a:t>
            </a:r>
          </a:p>
          <a:p>
            <a:r>
              <a:rPr lang="el-GR" dirty="0"/>
              <a:t>      Κοινός κορμός-κοινός έλυτρο συνδετικού ιστού.</a:t>
            </a:r>
          </a:p>
          <a:p>
            <a:r>
              <a:rPr lang="el-GR" dirty="0"/>
              <a:t>   διαχωρίζονται στην ιγνυακή κοιλότητα.</a:t>
            </a:r>
          </a:p>
          <a:p>
            <a:r>
              <a:rPr lang="el-GR" dirty="0"/>
              <a:t>2. Περονιαίος κλάδος δίνει για βραχεία κεφαλή </a:t>
            </a:r>
          </a:p>
          <a:p>
            <a:r>
              <a:rPr lang="el-GR" dirty="0"/>
              <a:t>    δικέφαλο μηριαίου μυ (3).</a:t>
            </a:r>
          </a:p>
          <a:p>
            <a:r>
              <a:rPr lang="el-GR" dirty="0"/>
              <a:t>Εντός </a:t>
            </a:r>
            <a:r>
              <a:rPr lang="el-GR" dirty="0" err="1"/>
              <a:t>περοναίου</a:t>
            </a:r>
            <a:r>
              <a:rPr lang="el-GR" dirty="0"/>
              <a:t> μυ διχάζεται σε επιπολής περονιαίο ν. (4)</a:t>
            </a:r>
          </a:p>
          <a:p>
            <a:r>
              <a:rPr lang="el-GR" dirty="0"/>
              <a:t>και εν τω βάθει περονιαίο ν. (5)</a:t>
            </a:r>
          </a:p>
          <a:p>
            <a:r>
              <a:rPr lang="el-GR" b="1" u="sng" dirty="0">
                <a:solidFill>
                  <a:srgbClr val="FF0000"/>
                </a:solidFill>
              </a:rPr>
              <a:t>Κλάδοι κοινού περονιαίου</a:t>
            </a:r>
          </a:p>
          <a:p>
            <a:r>
              <a:rPr lang="el-GR" dirty="0"/>
              <a:t>6. Έξω δερματικό γαστροκνημίας</a:t>
            </a:r>
          </a:p>
          <a:p>
            <a:r>
              <a:rPr lang="el-GR" dirty="0"/>
              <a:t>7. Περονιαίος αναστομωτικός κλάδος (6-γκν ν)</a:t>
            </a:r>
          </a:p>
          <a:p>
            <a:r>
              <a:rPr lang="el-GR" u="sng" dirty="0"/>
              <a:t>Κλάδοι επιπολής περονιαίου</a:t>
            </a:r>
          </a:p>
          <a:p>
            <a:r>
              <a:rPr lang="el-GR" dirty="0"/>
              <a:t>8. Κινητικοί κλάδοι για μακρό (9) και βραχύ (10) περονιαίο μυ</a:t>
            </a:r>
          </a:p>
          <a:p>
            <a:r>
              <a:rPr lang="el-GR" dirty="0"/>
              <a:t>Λοιποί είναι αισθητικοί κλάδοι. Τελικοί κλάδοι:</a:t>
            </a:r>
          </a:p>
          <a:p>
            <a:r>
              <a:rPr lang="el-GR" dirty="0"/>
              <a:t>Έσω ραχιαίο δερματικό (11) και διάμεσο ραχιαίο δερματικό (12)</a:t>
            </a:r>
          </a:p>
          <a:p>
            <a:r>
              <a:rPr lang="el-GR" u="sng" dirty="0"/>
              <a:t>Εν τω βάθει περονιαίο</a:t>
            </a:r>
          </a:p>
          <a:p>
            <a:r>
              <a:rPr lang="el-GR" dirty="0"/>
              <a:t>13. Κινητικοί κλάδοι στους </a:t>
            </a:r>
            <a:r>
              <a:rPr lang="el-GR" dirty="0" err="1"/>
              <a:t>εκτείνοντες</a:t>
            </a:r>
            <a:r>
              <a:rPr lang="el-GR" dirty="0"/>
              <a:t> άκρου ποδός</a:t>
            </a:r>
          </a:p>
          <a:p>
            <a:r>
              <a:rPr lang="el-GR" dirty="0"/>
              <a:t>14. </a:t>
            </a:r>
            <a:r>
              <a:rPr lang="el-GR" dirty="0" err="1"/>
              <a:t>πρ</a:t>
            </a:r>
            <a:r>
              <a:rPr lang="el-GR" dirty="0"/>
              <a:t>. κνημιαίος μ.</a:t>
            </a:r>
          </a:p>
          <a:p>
            <a:r>
              <a:rPr lang="el-GR" dirty="0"/>
              <a:t>15. Μακρός 16. Βραχύς </a:t>
            </a:r>
            <a:r>
              <a:rPr lang="el-GR" dirty="0" err="1"/>
              <a:t>εκτείνων</a:t>
            </a:r>
            <a:r>
              <a:rPr lang="el-GR" dirty="0"/>
              <a:t> δαχτύλους </a:t>
            </a:r>
          </a:p>
          <a:p>
            <a:r>
              <a:rPr lang="el-GR" dirty="0"/>
              <a:t>17. Μακρός 18. Βραχύς </a:t>
            </a:r>
            <a:r>
              <a:rPr lang="el-GR" dirty="0" err="1"/>
              <a:t>εκτείνων</a:t>
            </a:r>
            <a:r>
              <a:rPr lang="el-GR" dirty="0"/>
              <a:t> μεγάλο δάχτυλο</a:t>
            </a:r>
          </a:p>
          <a:p>
            <a:r>
              <a:rPr lang="el-GR" dirty="0"/>
              <a:t>19. αισθητικός κλάδος 1</a:t>
            </a:r>
            <a:r>
              <a:rPr lang="el-GR" baseline="30000" dirty="0"/>
              <a:t>ης</a:t>
            </a:r>
            <a:r>
              <a:rPr lang="el-GR" dirty="0"/>
              <a:t>  μεσοδακτύλιας πτυχής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1880" y="6021288"/>
            <a:ext cx="4890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Βλάβη: πτώση άκρου ποδός, </a:t>
            </a:r>
            <a:r>
              <a:rPr lang="el-GR" dirty="0" err="1"/>
              <a:t>καλπαστικό</a:t>
            </a:r>
            <a:r>
              <a:rPr lang="el-GR" dirty="0"/>
              <a:t> βάδισμα</a:t>
            </a:r>
          </a:p>
        </p:txBody>
      </p:sp>
    </p:spTree>
    <p:extLst>
      <p:ext uri="{BB962C8B-B14F-4D97-AF65-F5344CB8AC3E}">
        <p14:creationId xmlns:p14="http://schemas.microsoft.com/office/powerpoint/2010/main" val="150218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el-GR" sz="3200" dirty="0"/>
              <a:t>ΜΥΕΣ ΠΡΟΣΘΙΟΥ ΔΙΑΜΕΡΙΣΜΑΤΟΣ ΚΝΗΜΗΣ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42910" y="785794"/>
          <a:ext cx="8229600" cy="551785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/>
                        <a:t>Πρ</a:t>
                      </a:r>
                      <a:r>
                        <a:rPr lang="el-GR" dirty="0"/>
                        <a:t>.</a:t>
                      </a:r>
                      <a:r>
                        <a:rPr lang="el-GR" baseline="0" dirty="0"/>
                        <a:t> κνημιαίος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Έξω κόνδυλος</a:t>
                      </a:r>
                    </a:p>
                    <a:p>
                      <a:r>
                        <a:rPr lang="el-GR" dirty="0"/>
                        <a:t>Έξω επιφ. Κνήμης</a:t>
                      </a:r>
                    </a:p>
                    <a:p>
                      <a:r>
                        <a:rPr lang="el-GR" dirty="0">
                          <a:solidFill>
                            <a:srgbClr val="00B0F0"/>
                          </a:solidFill>
                        </a:rPr>
                        <a:t>Μεσόστεος υμένας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Σφηνοειδές</a:t>
                      </a:r>
                      <a:r>
                        <a:rPr lang="el-GR" baseline="0" dirty="0"/>
                        <a:t> οστό</a:t>
                      </a:r>
                    </a:p>
                    <a:p>
                      <a:r>
                        <a:rPr lang="el-GR" baseline="0" dirty="0"/>
                        <a:t>1</a:t>
                      </a:r>
                      <a:r>
                        <a:rPr lang="el-GR" baseline="30000" dirty="0"/>
                        <a:t>ο</a:t>
                      </a:r>
                      <a:r>
                        <a:rPr lang="el-GR" baseline="0" dirty="0"/>
                        <a:t> μετατάρσιο</a:t>
                      </a:r>
                      <a:endParaRPr lang="el-GR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r>
                        <a:rPr lang="el-GR" dirty="0"/>
                        <a:t>Εν τω βάθει περονιαίο ν (Ο4,Ο5)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Έκταση,</a:t>
                      </a:r>
                      <a:r>
                        <a:rPr lang="el-GR" baseline="0" dirty="0">
                          <a:solidFill>
                            <a:srgbClr val="FF0000"/>
                          </a:solidFill>
                        </a:rPr>
                        <a:t> ποδοκνημικής, </a:t>
                      </a:r>
                      <a:r>
                        <a:rPr lang="el-GR" dirty="0"/>
                        <a:t>υπτιασμός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Μ. εκτείνων δαχτύλους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Έξω </a:t>
                      </a:r>
                      <a:r>
                        <a:rPr lang="el-GR" dirty="0" err="1"/>
                        <a:t>κν</a:t>
                      </a:r>
                      <a:r>
                        <a:rPr lang="el-GR" dirty="0"/>
                        <a:t>. Κόνδυλο, </a:t>
                      </a:r>
                    </a:p>
                    <a:p>
                      <a:r>
                        <a:rPr lang="el-GR" dirty="0"/>
                        <a:t>Άνω ¾ περόνης</a:t>
                      </a:r>
                    </a:p>
                    <a:p>
                      <a:r>
                        <a:rPr lang="el-GR" dirty="0">
                          <a:solidFill>
                            <a:srgbClr val="00B0F0"/>
                          </a:solidFill>
                        </a:rPr>
                        <a:t>Μεσόστεος υμένας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Άπω φάλαγγα 4 δαχτύλων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Έκταση</a:t>
                      </a:r>
                      <a:r>
                        <a:rPr lang="el-GR" dirty="0"/>
                        <a:t> </a:t>
                      </a:r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δαχτύλων-ποδοκνημικής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l-GR" dirty="0"/>
                        <a:t>Μ. εκτείνων Μ. δάχτυλο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/>
                        <a:t>Μέση περόνης, </a:t>
                      </a:r>
                      <a:r>
                        <a:rPr lang="el-GR" dirty="0">
                          <a:solidFill>
                            <a:srgbClr val="00B0F0"/>
                          </a:solidFill>
                        </a:rPr>
                        <a:t>Μεσόστεος υμένας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/>
                        <a:t>Άπω φάλαγγα</a:t>
                      </a:r>
                      <a:r>
                        <a:rPr lang="el-GR" baseline="0" dirty="0"/>
                        <a:t> Μ. δαχτύλου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Έκταση</a:t>
                      </a:r>
                      <a:r>
                        <a:rPr lang="el-GR" dirty="0"/>
                        <a:t> Μ,</a:t>
                      </a:r>
                      <a:r>
                        <a:rPr lang="el-GR" baseline="0" dirty="0"/>
                        <a:t> δάχτυλο  </a:t>
                      </a:r>
                      <a:r>
                        <a:rPr lang="el-GR" baseline="0" dirty="0">
                          <a:solidFill>
                            <a:srgbClr val="FF0000"/>
                          </a:solidFill>
                        </a:rPr>
                        <a:t>ποδοκνημικής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81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Έκταση</a:t>
                      </a:r>
                      <a:r>
                        <a:rPr lang="el-GR" dirty="0"/>
                        <a:t> </a:t>
                      </a:r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ποδοκνημικής</a:t>
                      </a:r>
                      <a:r>
                        <a:rPr lang="el-GR" dirty="0"/>
                        <a:t>, πρηνισμός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030">
                <a:tc>
                  <a:txBody>
                    <a:bodyPr/>
                    <a:lstStyle/>
                    <a:p>
                      <a:r>
                        <a:rPr lang="el-GR" dirty="0"/>
                        <a:t>Τρίτος</a:t>
                      </a:r>
                      <a:r>
                        <a:rPr lang="el-GR" baseline="0" dirty="0"/>
                        <a:t> περονιαίος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Κάτω 1/3</a:t>
                      </a:r>
                      <a:r>
                        <a:rPr lang="el-GR" baseline="0" dirty="0"/>
                        <a:t> περόνης, </a:t>
                      </a:r>
                      <a:r>
                        <a:rPr lang="el-GR" baseline="0" dirty="0">
                          <a:solidFill>
                            <a:srgbClr val="00B0F0"/>
                          </a:solidFill>
                        </a:rPr>
                        <a:t>Μεσόστεος υμένας</a:t>
                      </a:r>
                      <a:endParaRPr lang="el-GR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</a:t>
                      </a:r>
                      <a:r>
                        <a:rPr lang="el-GR" baseline="30000" dirty="0"/>
                        <a:t>ο</a:t>
                      </a:r>
                      <a:r>
                        <a:rPr lang="el-GR" dirty="0"/>
                        <a:t> μετατάρσιο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502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ΜΥΕΣ ΕΞΩ ΔΙΑΜΕΡΙΣΜΑΤΟΣ ΚΝΗΜΗΣ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996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Μακρός</a:t>
                      </a:r>
                      <a:r>
                        <a:rPr lang="el-GR" baseline="0" dirty="0"/>
                        <a:t> Περονιαίος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Κεφαλή περόνης, άνω 2/3 περόνης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  <a:r>
                        <a:rPr lang="el-GR" baseline="30000" dirty="0"/>
                        <a:t>ο</a:t>
                      </a:r>
                      <a:r>
                        <a:rPr lang="el-GR" dirty="0"/>
                        <a:t> μετατάρσιο</a:t>
                      </a:r>
                    </a:p>
                    <a:p>
                      <a:r>
                        <a:rPr lang="el-GR" dirty="0"/>
                        <a:t>Έσω</a:t>
                      </a:r>
                      <a:r>
                        <a:rPr lang="el-GR" baseline="0" dirty="0"/>
                        <a:t> σφηνοειδές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/>
                        <a:t>Επιπολής περονιαίο ν.</a:t>
                      </a:r>
                      <a:r>
                        <a:rPr lang="el-GR" baseline="0" dirty="0"/>
                        <a:t> (Ο5, Ι1, Ι2)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/>
                        <a:t>Πρηνισμός</a:t>
                      </a:r>
                    </a:p>
                    <a:p>
                      <a:r>
                        <a:rPr lang="el-GR" dirty="0"/>
                        <a:t>Πελματιαία</a:t>
                      </a:r>
                      <a:r>
                        <a:rPr lang="el-GR" baseline="0" dirty="0"/>
                        <a:t> κάμψη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Βραχύς περονιαίος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Κάτω 2/3 περόνης, έξω επιφ. περόνης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5</a:t>
                      </a:r>
                      <a:r>
                        <a:rPr lang="el-GR" baseline="30000" dirty="0"/>
                        <a:t>ο</a:t>
                      </a:r>
                      <a:r>
                        <a:rPr lang="el-GR" dirty="0"/>
                        <a:t> μετατάρσιο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705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7402"/>
            <a:ext cx="297815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052736"/>
            <a:ext cx="420147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ΑΙΣΘΗΤΙΚΗ ΝΕΥΡΩΣΗ ΠΕΡΟΝΙΑΙΟΥ ΝΕΥΡΟΥ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54852"/>
            <a:ext cx="401955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1052736"/>
            <a:ext cx="41357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ΑΙΣΘΗΤΙΚΗ ΝΕΥΡΩΣΗ ΚΝΗΜΙΑΊΟΥ ΝΕΥΡΟΥ</a:t>
            </a:r>
          </a:p>
        </p:txBody>
      </p:sp>
    </p:spTree>
    <p:extLst>
      <p:ext uri="{BB962C8B-B14F-4D97-AF65-F5344CB8AC3E}">
        <p14:creationId xmlns:p14="http://schemas.microsoft.com/office/powerpoint/2010/main" val="1560497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52513"/>
            <a:ext cx="71437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00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495300"/>
            <a:ext cx="78295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1055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68"/>
            <a:ext cx="15430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489288"/>
            <a:ext cx="14001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60648"/>
            <a:ext cx="260199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ΚΝΗΜΙΑΙΟ ΝΕΥΡΟ (Ο4-Ι3)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5895" y="1540808"/>
            <a:ext cx="47104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u="sng" dirty="0"/>
              <a:t>Κινητικοί κλάδοι στελέχους </a:t>
            </a:r>
            <a:r>
              <a:rPr lang="el-GR" dirty="0"/>
              <a:t>για</a:t>
            </a:r>
          </a:p>
          <a:p>
            <a:pPr marL="342900" indent="-342900">
              <a:buAutoNum type="arabicPeriod"/>
            </a:pPr>
            <a:r>
              <a:rPr lang="el-GR" dirty="0" err="1"/>
              <a:t>Ημιτενοντώδη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Μακρά κεφαλή </a:t>
            </a:r>
            <a:r>
              <a:rPr lang="el-GR" dirty="0" err="1"/>
              <a:t>δικέφάλου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 err="1"/>
              <a:t>Ημιμεμβρανώδη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Έσω τμήμα μέγα προσαγωγό μυ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Έσω δερματικό γαστροκνημίας, </a:t>
            </a:r>
            <a:r>
              <a:rPr lang="el-GR" dirty="0" err="1"/>
              <a:t>συνδεση</a:t>
            </a:r>
            <a:r>
              <a:rPr lang="el-GR" dirty="0"/>
              <a:t> με </a:t>
            </a:r>
          </a:p>
          <a:p>
            <a:r>
              <a:rPr lang="el-GR" dirty="0" err="1"/>
              <a:t>Αναστομωτικό</a:t>
            </a:r>
            <a:r>
              <a:rPr lang="el-GR" dirty="0"/>
              <a:t> κλάδο περονιαίου νεύρου για</a:t>
            </a:r>
          </a:p>
          <a:p>
            <a:r>
              <a:rPr lang="el-GR" dirty="0"/>
              <a:t>7. </a:t>
            </a:r>
            <a:r>
              <a:rPr lang="el-GR" dirty="0" err="1"/>
              <a:t>Γαστροκνημιαίο</a:t>
            </a:r>
            <a:r>
              <a:rPr lang="el-GR" dirty="0"/>
              <a:t> ν.</a:t>
            </a:r>
          </a:p>
          <a:p>
            <a:r>
              <a:rPr lang="el-GR" dirty="0"/>
              <a:t>8. Έξω πτερνικοί κλάδοι</a:t>
            </a:r>
          </a:p>
          <a:p>
            <a:r>
              <a:rPr lang="el-GR" dirty="0"/>
              <a:t>9. Έξω δερματικό ραχιαίο</a:t>
            </a:r>
          </a:p>
          <a:p>
            <a:r>
              <a:rPr lang="el-GR" dirty="0"/>
              <a:t>10. Κινητικοί κλάδοι στους </a:t>
            </a:r>
            <a:r>
              <a:rPr lang="el-GR" dirty="0" err="1"/>
              <a:t>αμπτήρες</a:t>
            </a:r>
            <a:endParaRPr lang="el-GR" dirty="0"/>
          </a:p>
          <a:p>
            <a:r>
              <a:rPr lang="el-GR" dirty="0"/>
              <a:t>11. Κεφαλές </a:t>
            </a:r>
            <a:r>
              <a:rPr lang="el-GR" dirty="0" err="1"/>
              <a:t>γαστροκνήμιου</a:t>
            </a:r>
            <a:endParaRPr lang="el-GR" dirty="0"/>
          </a:p>
          <a:p>
            <a:r>
              <a:rPr lang="el-GR" dirty="0"/>
              <a:t>12. </a:t>
            </a:r>
            <a:r>
              <a:rPr lang="el-GR" dirty="0" err="1"/>
              <a:t>Υποκνημίδιος</a:t>
            </a:r>
            <a:endParaRPr lang="el-GR" dirty="0"/>
          </a:p>
          <a:p>
            <a:r>
              <a:rPr lang="el-GR" dirty="0"/>
              <a:t>13. Ιγνυακός</a:t>
            </a:r>
          </a:p>
          <a:p>
            <a:r>
              <a:rPr lang="el-GR" dirty="0"/>
              <a:t>14. </a:t>
            </a:r>
            <a:r>
              <a:rPr lang="el-GR" dirty="0" err="1"/>
              <a:t>Μεσόστεο</a:t>
            </a:r>
            <a:r>
              <a:rPr lang="el-GR" dirty="0"/>
              <a:t> ν (περιόστεο κνήμης, ΠΔΚ)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630932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Βλάβη: αδυναμία βάδισης στις μύτες</a:t>
            </a:r>
          </a:p>
        </p:txBody>
      </p:sp>
    </p:spTree>
    <p:extLst>
      <p:ext uri="{BB962C8B-B14F-4D97-AF65-F5344CB8AC3E}">
        <p14:creationId xmlns:p14="http://schemas.microsoft.com/office/powerpoint/2010/main" val="1408843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ΕΠΙΠΟΛΗΣ ΜΥΕΣ ΟΠΙΣΘΙΟΥ ΔΙΑΜΕΡΙΣΜΑΤΟΣ ΚΝΗΜΗΣ</a:t>
            </a: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29600" cy="56229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2799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798">
                <a:tc>
                  <a:txBody>
                    <a:bodyPr/>
                    <a:lstStyle/>
                    <a:p>
                      <a:r>
                        <a:rPr lang="el-GR" dirty="0"/>
                        <a:t>Γαστροκνήμιος</a:t>
                      </a:r>
                    </a:p>
                    <a:p>
                      <a:r>
                        <a:rPr lang="el-GR" dirty="0"/>
                        <a:t>Έξω κεφαλή</a:t>
                      </a:r>
                    </a:p>
                    <a:p>
                      <a:r>
                        <a:rPr lang="el-GR" dirty="0"/>
                        <a:t>Έσω κεφαλή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r>
                        <a:rPr lang="el-GR" dirty="0"/>
                        <a:t>Έξω</a:t>
                      </a:r>
                      <a:r>
                        <a:rPr lang="el-GR" baseline="0" dirty="0"/>
                        <a:t> </a:t>
                      </a:r>
                      <a:r>
                        <a:rPr lang="el-GR" baseline="0" dirty="0" err="1"/>
                        <a:t>μηρ</a:t>
                      </a:r>
                      <a:r>
                        <a:rPr lang="el-GR" baseline="0" dirty="0"/>
                        <a:t>. Κόνδυλος</a:t>
                      </a:r>
                    </a:p>
                    <a:p>
                      <a:r>
                        <a:rPr lang="el-GR" baseline="0" dirty="0"/>
                        <a:t>Έσω </a:t>
                      </a:r>
                      <a:r>
                        <a:rPr lang="el-GR" baseline="0" dirty="0" err="1"/>
                        <a:t>μηρ</a:t>
                      </a:r>
                      <a:r>
                        <a:rPr lang="el-GR" baseline="0" dirty="0"/>
                        <a:t>. κόνδυλο</a:t>
                      </a:r>
                      <a:endParaRPr lang="el-GR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r>
                        <a:rPr lang="el-GR" dirty="0"/>
                        <a:t>Πτέρνα (μέσω αχίλλειου τένοντα)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r>
                        <a:rPr lang="el-GR" dirty="0"/>
                        <a:t>Κνημιαίο ν. (Ι1, Ι2)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Πελματιαία κάμψη</a:t>
                      </a:r>
                      <a:r>
                        <a:rPr lang="el-GR" baseline="0" dirty="0"/>
                        <a:t> (όταν γόνατο σε κάμψη), </a:t>
                      </a:r>
                      <a:r>
                        <a:rPr lang="el-GR" dirty="0"/>
                        <a:t>ανύψωση πτέρνας, κάμψη κνήμης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0235">
                <a:tc>
                  <a:txBody>
                    <a:bodyPr/>
                    <a:lstStyle/>
                    <a:p>
                      <a:r>
                        <a:rPr lang="el-GR" dirty="0"/>
                        <a:t>Υποκνημίδιος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Κεφαλή, άνω ¼ περόνης, </a:t>
                      </a:r>
                      <a:r>
                        <a:rPr lang="el-GR" dirty="0" err="1"/>
                        <a:t>υποκνημίδια</a:t>
                      </a:r>
                      <a:r>
                        <a:rPr lang="el-GR" dirty="0"/>
                        <a:t> γραμμή, έσω χείλος κνήμης,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Πελματιαία κάμψη,</a:t>
                      </a:r>
                      <a:r>
                        <a:rPr lang="el-GR" baseline="0" dirty="0"/>
                        <a:t> σταθεροποιεί κνήμη πάνω στον άκρο πόδα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9108">
                <a:tc>
                  <a:txBody>
                    <a:bodyPr/>
                    <a:lstStyle/>
                    <a:p>
                      <a:r>
                        <a:rPr lang="el-GR" dirty="0"/>
                        <a:t>Πελματικός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Έξω </a:t>
                      </a:r>
                      <a:r>
                        <a:rPr lang="el-GR" dirty="0" err="1"/>
                        <a:t>υπερκονδύλια</a:t>
                      </a:r>
                      <a:r>
                        <a:rPr lang="el-GR" dirty="0"/>
                        <a:t> γραμμή,</a:t>
                      </a:r>
                      <a:r>
                        <a:rPr lang="el-GR" baseline="0" dirty="0"/>
                        <a:t> </a:t>
                      </a:r>
                      <a:r>
                        <a:rPr lang="el-GR" baseline="0" dirty="0" err="1"/>
                        <a:t>λόξος</a:t>
                      </a:r>
                      <a:r>
                        <a:rPr lang="el-GR" baseline="0" dirty="0"/>
                        <a:t> ιγνυακός σύνδεσμος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Πελματιαία κάμψη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62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 ΤΩ ΒΑΘΕΙ ΜΥΕΣ ΟΠΙΣΘΙΟΥ ΔΙΑΜΕΡΙΣΜΑΤΟΣ ΚΝΗΜΗΣ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904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Ιγνυακός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Έξω </a:t>
                      </a:r>
                      <a:r>
                        <a:rPr lang="el-GR" sz="1400" dirty="0" err="1"/>
                        <a:t>μηρ</a:t>
                      </a:r>
                      <a:r>
                        <a:rPr lang="el-GR" sz="1400" dirty="0"/>
                        <a:t>. Κόνδυλο, έξω μηνίσκος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Οπ. κνήμη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Κνημιαίο ν. (Ο4, Ο5, Ι1)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Κάμψη</a:t>
                      </a:r>
                      <a:r>
                        <a:rPr lang="el-GR" sz="1400" baseline="0" dirty="0"/>
                        <a:t> γόνατος, στροφή μηριαίου 5°, στροφή κνήμης έσω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Μ. καμπτήρας Μ. δαχτύλου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Κάτω 2/3 περόνης, </a:t>
                      </a:r>
                      <a:r>
                        <a:rPr lang="el-GR" sz="1400" dirty="0" err="1"/>
                        <a:t>μεσόστεος</a:t>
                      </a:r>
                      <a:r>
                        <a:rPr lang="el-GR" sz="1400" dirty="0"/>
                        <a:t> υμένας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Άπω φάλαγγα Μ. δαχτύλου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400" dirty="0"/>
                        <a:t>Κνημιαίο ν. (Ι2, Ι3)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Κάμψη Μ.</a:t>
                      </a:r>
                      <a:r>
                        <a:rPr lang="el-GR" sz="1400" baseline="0" dirty="0"/>
                        <a:t> </a:t>
                      </a:r>
                      <a:r>
                        <a:rPr lang="el-GR" sz="1400" dirty="0"/>
                        <a:t>δαχτύλου, πελματιαία κάμψη, υποστηρίζει έσω επιμήκη καμάρα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Μ. καμπτήρας δαχτύλων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Οπ. κνήμη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Άπω φάλαγγα 4 δαχτύλων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Κάμψη 4 δαχτύλων, πελματιαία κάμψη, υποστηρίζει επιμήκεις καμάρες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Οπ. κνημιαίος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Μεσόστεος υμένας, οπ. </a:t>
                      </a:r>
                      <a:r>
                        <a:rPr lang="el-GR" sz="1400" dirty="0" err="1"/>
                        <a:t>Επιφ</a:t>
                      </a:r>
                      <a:r>
                        <a:rPr lang="el-GR" sz="1400" dirty="0"/>
                        <a:t> κνήμης-περόνης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Σκαφοειδές, σφηνοειδές, κυβοειδές, υπέρεισμα αστράγαλου</a:t>
                      </a:r>
                      <a:r>
                        <a:rPr lang="el-GR" sz="1400" baseline="0" dirty="0"/>
                        <a:t> πτέρνας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Κνημιαίο ν. (Ο4, Ο5)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Πελματιαία κάμψη, υπτιασμός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712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871538"/>
            <a:ext cx="75152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292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81013"/>
            <a:ext cx="469582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532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23863"/>
            <a:ext cx="495300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27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66725"/>
            <a:ext cx="4676775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263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39972"/>
            <a:ext cx="14001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24"/>
            <a:ext cx="331470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60648"/>
            <a:ext cx="260199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ΚΝΗΜΙΑΙΟ ΝΕΥΡΟ (Ο4-Ι3)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148764"/>
            <a:ext cx="3907223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15. Κινητικοί κλάδοι για</a:t>
            </a:r>
          </a:p>
          <a:p>
            <a:r>
              <a:rPr lang="el-GR" dirty="0"/>
              <a:t>16. οπ. Κνημιαίο μ</a:t>
            </a:r>
          </a:p>
          <a:p>
            <a:r>
              <a:rPr lang="el-GR" dirty="0"/>
              <a:t>17. Μακρό καμπτήρα δαχτύλων</a:t>
            </a:r>
          </a:p>
          <a:p>
            <a:r>
              <a:rPr lang="el-GR" dirty="0"/>
              <a:t>18. Μακρό καμπτήρα μεγάλου δάχτυλο</a:t>
            </a:r>
          </a:p>
          <a:p>
            <a:r>
              <a:rPr lang="el-GR" dirty="0"/>
              <a:t>19. Έσω πτερνικοί κλάδοι</a:t>
            </a:r>
          </a:p>
          <a:p>
            <a:endParaRPr lang="el-GR" dirty="0"/>
          </a:p>
          <a:p>
            <a:r>
              <a:rPr lang="el-GR" u="sng" dirty="0"/>
              <a:t>Τελικοί κλάδοι</a:t>
            </a:r>
          </a:p>
          <a:p>
            <a:r>
              <a:rPr lang="el-GR" dirty="0"/>
              <a:t>20. </a:t>
            </a:r>
            <a:r>
              <a:rPr lang="el-GR" u="sng" dirty="0"/>
              <a:t>Έσω πελματιαίο ν για</a:t>
            </a:r>
          </a:p>
          <a:p>
            <a:r>
              <a:rPr lang="el-GR" dirty="0"/>
              <a:t>21. Προσαγωγό ΜΔ</a:t>
            </a:r>
          </a:p>
          <a:p>
            <a:r>
              <a:rPr lang="el-GR" dirty="0"/>
              <a:t>22. Βραχύ καμπτήρα δ</a:t>
            </a:r>
          </a:p>
          <a:p>
            <a:r>
              <a:rPr lang="el-GR" dirty="0"/>
              <a:t>23. Βραχύ καμπτήρα ΜΔ</a:t>
            </a:r>
          </a:p>
          <a:p>
            <a:r>
              <a:rPr lang="el-GR" dirty="0"/>
              <a:t>24. Κοινό πελματιαίο δαχτύλων ν για</a:t>
            </a:r>
          </a:p>
          <a:p>
            <a:r>
              <a:rPr lang="el-GR" dirty="0"/>
              <a:t>25. </a:t>
            </a:r>
            <a:r>
              <a:rPr lang="el-GR" dirty="0" err="1"/>
              <a:t>Ελμινθοειδείς</a:t>
            </a:r>
            <a:r>
              <a:rPr lang="el-GR" dirty="0"/>
              <a:t> 1,2</a:t>
            </a:r>
          </a:p>
          <a:p>
            <a:r>
              <a:rPr lang="el-GR" dirty="0"/>
              <a:t>26. Ίδιο πελματιαίο δαχτύλων ν</a:t>
            </a:r>
          </a:p>
          <a:p>
            <a:r>
              <a:rPr lang="el-GR" dirty="0"/>
              <a:t>27. Έξω πελματιαίο ν</a:t>
            </a:r>
          </a:p>
          <a:p>
            <a:r>
              <a:rPr lang="el-GR" dirty="0"/>
              <a:t>28. Επιφανειακός κλάδος</a:t>
            </a:r>
          </a:p>
          <a:p>
            <a:r>
              <a:rPr lang="el-GR" dirty="0"/>
              <a:t>29. Κοινό πελματιαίο δαχτύλων ν </a:t>
            </a:r>
          </a:p>
          <a:p>
            <a:r>
              <a:rPr lang="el-GR" dirty="0"/>
              <a:t>30. Ίδιο πελματιαίο δαχτύλων ν</a:t>
            </a:r>
          </a:p>
          <a:p>
            <a:r>
              <a:rPr lang="el-GR" dirty="0"/>
              <a:t>31. Κινητικοί κλάδοι για</a:t>
            </a:r>
          </a:p>
          <a:p>
            <a:r>
              <a:rPr lang="el-GR" dirty="0"/>
              <a:t>32. </a:t>
            </a:r>
            <a:r>
              <a:rPr lang="el-GR" dirty="0" err="1"/>
              <a:t>Μεσόστεοι</a:t>
            </a:r>
            <a:r>
              <a:rPr lang="el-GR" dirty="0"/>
              <a:t> μ</a:t>
            </a:r>
          </a:p>
          <a:p>
            <a:r>
              <a:rPr lang="el-GR" dirty="0"/>
              <a:t>33. Προσαγωγός ΜΔ</a:t>
            </a:r>
          </a:p>
          <a:p>
            <a:r>
              <a:rPr lang="el-GR" dirty="0"/>
              <a:t>34. </a:t>
            </a:r>
            <a:r>
              <a:rPr lang="el-GR" dirty="0" err="1"/>
              <a:t>Ελμινθοειδείς</a:t>
            </a:r>
            <a:r>
              <a:rPr lang="el-GR" dirty="0"/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79346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ΜΥΕΣ ΑΚΡΟΥ ΠΟΔΟΣ</a:t>
            </a:r>
            <a:br>
              <a:rPr lang="el-GR" dirty="0"/>
            </a:br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στοιβάδα πέλματος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56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712">
                <a:tc>
                  <a:txBody>
                    <a:bodyPr/>
                    <a:lstStyle/>
                    <a:p>
                      <a:r>
                        <a:rPr lang="el-GR" sz="1600" dirty="0"/>
                        <a:t>Απαγωγός Μ. δαχτύλου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Έσω φύμα κυρτώματος πτέρνας, </a:t>
                      </a:r>
                      <a:r>
                        <a:rPr lang="el-GR" sz="1600" dirty="0" err="1"/>
                        <a:t>λακιδωτός</a:t>
                      </a:r>
                      <a:r>
                        <a:rPr lang="el-GR" sz="1600" baseline="0" dirty="0"/>
                        <a:t> </a:t>
                      </a:r>
                      <a:r>
                        <a:rPr lang="el-GR" sz="1600" dirty="0"/>
                        <a:t>σύνδεσμος, πελματιαία απονεύρωση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Εγγύς φάλαγγα 1</a:t>
                      </a:r>
                      <a:r>
                        <a:rPr lang="el-GR" sz="1600" baseline="30000" dirty="0"/>
                        <a:t>ου</a:t>
                      </a:r>
                      <a:r>
                        <a:rPr lang="el-GR" sz="1600" baseline="0" dirty="0"/>
                        <a:t> δ.</a:t>
                      </a:r>
                      <a:endParaRPr lang="el-GR" sz="1600" dirty="0"/>
                    </a:p>
                    <a:p>
                      <a:endParaRPr lang="el-GR" sz="1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l-GR" sz="1600" dirty="0"/>
                    </a:p>
                    <a:p>
                      <a:endParaRPr lang="el-GR" sz="1600" dirty="0"/>
                    </a:p>
                    <a:p>
                      <a:endParaRPr lang="el-GR" sz="1600" dirty="0"/>
                    </a:p>
                    <a:p>
                      <a:endParaRPr lang="el-GR" sz="1600" dirty="0"/>
                    </a:p>
                    <a:p>
                      <a:endParaRPr lang="el-GR" sz="1600" dirty="0"/>
                    </a:p>
                    <a:p>
                      <a:endParaRPr lang="el-GR" sz="1600" dirty="0"/>
                    </a:p>
                    <a:p>
                      <a:endParaRPr lang="el-GR" sz="1600" dirty="0"/>
                    </a:p>
                    <a:p>
                      <a:endParaRPr lang="el-GR" sz="1600" dirty="0"/>
                    </a:p>
                    <a:p>
                      <a:endParaRPr lang="el-GR" sz="1600" dirty="0"/>
                    </a:p>
                    <a:p>
                      <a:r>
                        <a:rPr lang="el-GR" sz="1600" dirty="0"/>
                        <a:t>Έσω πελματιαίο ν. (Ι2, Ι3)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Απαγωγή, κάμψη Μ. δαχτύλου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l-GR" sz="1600" dirty="0"/>
                        <a:t>Βραχύς κοινός καμπτήρας δ.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Έσω φύμα κυρτώματος πτέρνας, πελματιαία απονεύρωση</a:t>
                      </a:r>
                    </a:p>
                    <a:p>
                      <a:r>
                        <a:rPr lang="el-GR" sz="1600" dirty="0" err="1"/>
                        <a:t>Μεσομυΐο</a:t>
                      </a:r>
                      <a:r>
                        <a:rPr lang="el-GR" sz="1600" dirty="0"/>
                        <a:t> διάφραγμα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600" dirty="0"/>
                        <a:t>Μέση φάλαγγα 4 δ.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Κάμψη 4 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4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600" dirty="0"/>
                        <a:t>Απαγωγή,</a:t>
                      </a:r>
                      <a:r>
                        <a:rPr lang="el-GR" sz="1600" baseline="0" dirty="0"/>
                        <a:t> κάμψη μ. δ. 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9476">
                <a:tc>
                  <a:txBody>
                    <a:bodyPr/>
                    <a:lstStyle/>
                    <a:p>
                      <a:r>
                        <a:rPr lang="el-GR" dirty="0"/>
                        <a:t>Απαγωγός μ. 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Έσω και έξω φύμα κυρτώματος πτέρνας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Εγγύς φάλαγγα 5 δ.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428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ΜΥΕΣ ΑΚΡΟΥ ΠΟΔΟΣ</a:t>
            </a:r>
            <a:br>
              <a:rPr lang="el-GR" dirty="0"/>
            </a:br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στοιβάδα πέλματος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482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Τετράγωνος πελματικός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Πτέρνα (πελματιαία</a:t>
                      </a:r>
                      <a:r>
                        <a:rPr lang="el-GR" baseline="0" dirty="0"/>
                        <a:t> επιφάνεια)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Τένοντας Μ.</a:t>
                      </a:r>
                      <a:r>
                        <a:rPr lang="el-GR" baseline="0" dirty="0"/>
                        <a:t> καμπτήρα 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Έξω πελματιαίο ν. (Ι2, Ι3)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Κάμψη 4 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Ελμινθοειδείς</a:t>
                      </a:r>
                      <a:r>
                        <a:rPr lang="el-GR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Τα. Μ.</a:t>
                      </a:r>
                      <a:r>
                        <a:rPr lang="el-GR" baseline="0" dirty="0"/>
                        <a:t> καμπτήρα 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Ραχ</a:t>
                      </a:r>
                      <a:r>
                        <a:rPr lang="el-GR" dirty="0"/>
                        <a:t>. Επιφ. 4 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Έσω και έξω πελματιαίο 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Κάμψη εγγύς φάλαγγας, έκταση</a:t>
                      </a:r>
                      <a:r>
                        <a:rPr lang="el-GR" baseline="0" dirty="0"/>
                        <a:t> μέσης και άπω, φάλαγγας 4 δ.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75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75"/>
            <a:ext cx="5095875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1268760"/>
            <a:ext cx="26241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7. Μεσοπλεύριοι μ</a:t>
            </a:r>
          </a:p>
          <a:p>
            <a:r>
              <a:rPr lang="el-GR" dirty="0"/>
              <a:t>10. Εγκάρσιος κοιλιακός μ</a:t>
            </a:r>
          </a:p>
          <a:p>
            <a:r>
              <a:rPr lang="el-GR" dirty="0"/>
              <a:t>11. Έξω λοξός κοιλιακός</a:t>
            </a:r>
          </a:p>
          <a:p>
            <a:r>
              <a:rPr lang="el-GR" dirty="0"/>
              <a:t>12. Έσω λοξός κοιλιακός</a:t>
            </a:r>
          </a:p>
          <a:p>
            <a:r>
              <a:rPr lang="el-GR" dirty="0"/>
              <a:t>13. Ορθός κοιλιακός</a:t>
            </a:r>
          </a:p>
        </p:txBody>
      </p:sp>
    </p:spTree>
    <p:extLst>
      <p:ext uri="{BB962C8B-B14F-4D97-AF65-F5344CB8AC3E}">
        <p14:creationId xmlns:p14="http://schemas.microsoft.com/office/powerpoint/2010/main" val="13109000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ΜΥΕΣ ΑΚΡΟΥ ΠΟΔΟΣ</a:t>
            </a:r>
            <a:br>
              <a:rPr lang="el-GR" dirty="0"/>
            </a:br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στοιβάδα πέλματος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56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Βραχύς καμπτήρας</a:t>
                      </a:r>
                      <a:r>
                        <a:rPr lang="el-GR" baseline="0" dirty="0"/>
                        <a:t> Μ. δ.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Κυβοειδές, έξω</a:t>
                      </a:r>
                      <a:r>
                        <a:rPr lang="el-GR" baseline="0" dirty="0"/>
                        <a:t> σφηνοειδές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Έγγύς</a:t>
                      </a:r>
                      <a:r>
                        <a:rPr lang="el-GR" dirty="0"/>
                        <a:t> φάλαγγα 1 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Έσω πελματιαίο</a:t>
                      </a:r>
                      <a:r>
                        <a:rPr lang="el-GR" baseline="0" dirty="0"/>
                        <a:t> (Ι2, Ι3)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Κάμψη εγγύς φάλαγγα 1</a:t>
                      </a:r>
                      <a:r>
                        <a:rPr lang="el-GR" baseline="30000" dirty="0"/>
                        <a:t>ου</a:t>
                      </a:r>
                      <a:r>
                        <a:rPr lang="el-GR" dirty="0"/>
                        <a:t> δ.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Προσαγωγός Μ. 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Βάσεις 2-4 μεταταρσίων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/>
                        <a:t>Έγγύς</a:t>
                      </a:r>
                      <a:r>
                        <a:rPr lang="el-GR" dirty="0"/>
                        <a:t> φάλαγγα 1 δ.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Έξω πελματιαίου</a:t>
                      </a:r>
                      <a:r>
                        <a:rPr lang="el-GR" baseline="0" dirty="0"/>
                        <a:t> ν. (Ι2, Ι3)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Προσαγωγή 1</a:t>
                      </a:r>
                      <a:r>
                        <a:rPr lang="el-GR" baseline="30000" dirty="0"/>
                        <a:t>ου</a:t>
                      </a:r>
                      <a:r>
                        <a:rPr lang="el-GR" dirty="0"/>
                        <a:t> δ, διατήρηση εγκάρσιας καμάρας έλκοντας </a:t>
                      </a:r>
                      <a:r>
                        <a:rPr lang="el-GR" dirty="0" err="1"/>
                        <a:t>μετάταρσια</a:t>
                      </a:r>
                      <a:r>
                        <a:rPr lang="el-GR" dirty="0"/>
                        <a:t> έσω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Βραχύς καμπτήρας μ. 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Βάση 5</a:t>
                      </a:r>
                      <a:r>
                        <a:rPr lang="el-GR" baseline="30000" dirty="0"/>
                        <a:t>ου</a:t>
                      </a:r>
                      <a:r>
                        <a:rPr lang="el-GR" dirty="0"/>
                        <a:t> </a:t>
                      </a:r>
                      <a:r>
                        <a:rPr lang="el-GR" dirty="0" err="1"/>
                        <a:t>μετάτάρσιου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Εγγύε</a:t>
                      </a:r>
                      <a:r>
                        <a:rPr lang="el-GR" dirty="0"/>
                        <a:t> φάλαγγα 5</a:t>
                      </a:r>
                      <a:r>
                        <a:rPr lang="el-GR" baseline="30000" dirty="0"/>
                        <a:t>ου</a:t>
                      </a:r>
                      <a:r>
                        <a:rPr lang="el-GR" dirty="0"/>
                        <a:t> 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Έξω πελματιαίου</a:t>
                      </a:r>
                      <a:r>
                        <a:rPr lang="el-GR" baseline="0" dirty="0"/>
                        <a:t> ν. (Ι2, Ι3)</a:t>
                      </a:r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Κάμψη εγγύς φάλαγγα 5</a:t>
                      </a:r>
                      <a:r>
                        <a:rPr lang="el-GR" baseline="30000" dirty="0"/>
                        <a:t>ου</a:t>
                      </a:r>
                      <a:r>
                        <a:rPr lang="el-GR" dirty="0"/>
                        <a:t> δ..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347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ΜΥΕΣ ΑΚΡΟΥ ΠΟΔΟΣ</a:t>
            </a:r>
            <a:br>
              <a:rPr lang="el-GR" dirty="0"/>
            </a:br>
            <a:r>
              <a:rPr lang="el-GR" dirty="0"/>
              <a:t>4</a:t>
            </a:r>
            <a:r>
              <a:rPr lang="el-GR" baseline="30000" dirty="0"/>
              <a:t>η</a:t>
            </a:r>
            <a:r>
              <a:rPr lang="el-GR" dirty="0"/>
              <a:t> στοιβάδα πέλματος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712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Πελματιαίοι μεσόστεοι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Βάση 3</a:t>
                      </a:r>
                      <a:r>
                        <a:rPr lang="el-GR" baseline="30000" dirty="0"/>
                        <a:t>ου</a:t>
                      </a:r>
                      <a:r>
                        <a:rPr lang="el-GR" dirty="0"/>
                        <a:t>-5</a:t>
                      </a:r>
                      <a:r>
                        <a:rPr lang="el-GR" baseline="30000" dirty="0"/>
                        <a:t>ου</a:t>
                      </a:r>
                      <a:r>
                        <a:rPr lang="el-GR" dirty="0"/>
                        <a:t> μετατάρσιου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Βάση φάλαγγας</a:t>
                      </a:r>
                      <a:r>
                        <a:rPr lang="el-GR" baseline="0" dirty="0"/>
                        <a:t> 3</a:t>
                      </a:r>
                      <a:r>
                        <a:rPr lang="el-GR" baseline="30000" dirty="0"/>
                        <a:t>ου</a:t>
                      </a:r>
                      <a:r>
                        <a:rPr lang="el-GR" baseline="0" dirty="0"/>
                        <a:t>-5</a:t>
                      </a:r>
                      <a:r>
                        <a:rPr lang="el-GR" baseline="30000" dirty="0"/>
                        <a:t>ου</a:t>
                      </a:r>
                      <a:r>
                        <a:rPr lang="el-GR" baseline="0" dirty="0"/>
                        <a:t> δ.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Έξω πελματιαίου</a:t>
                      </a:r>
                      <a:r>
                        <a:rPr lang="el-GR" baseline="0" dirty="0"/>
                        <a:t> ν. (Ι2, Ι3)</a:t>
                      </a:r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Προσαγωγή δ,, κάμψη </a:t>
                      </a:r>
                      <a:r>
                        <a:rPr lang="el-GR" dirty="0" err="1"/>
                        <a:t>μεταταρσιοφαλαγγικών</a:t>
                      </a:r>
                      <a:r>
                        <a:rPr lang="el-GR" baseline="0" dirty="0"/>
                        <a:t> αρθρώσεων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Ραχιαίοι μεσόστεοι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Πλάγιες επιφάνειες 1-5 </a:t>
                      </a:r>
                      <a:r>
                        <a:rPr lang="el-GR" dirty="0" err="1"/>
                        <a:t>μετατάρσίων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  <a:r>
                        <a:rPr lang="el-GR" baseline="30000" dirty="0"/>
                        <a:t>ος</a:t>
                      </a:r>
                      <a:r>
                        <a:rPr lang="el-GR" dirty="0"/>
                        <a:t> εγγύς φάλαγγα 2</a:t>
                      </a:r>
                      <a:r>
                        <a:rPr lang="el-GR" baseline="30000" dirty="0"/>
                        <a:t>ου</a:t>
                      </a:r>
                      <a:r>
                        <a:rPr lang="el-GR" dirty="0"/>
                        <a:t> δ.</a:t>
                      </a:r>
                    </a:p>
                    <a:p>
                      <a:r>
                        <a:rPr lang="el-GR" dirty="0"/>
                        <a:t>2</a:t>
                      </a:r>
                      <a:r>
                        <a:rPr lang="el-GR" baseline="30000" dirty="0"/>
                        <a:t>ος</a:t>
                      </a:r>
                      <a:r>
                        <a:rPr lang="el-GR" dirty="0"/>
                        <a:t>-4</a:t>
                      </a:r>
                      <a:r>
                        <a:rPr lang="el-GR" baseline="30000" dirty="0"/>
                        <a:t>ος</a:t>
                      </a:r>
                      <a:r>
                        <a:rPr lang="el-GR" dirty="0"/>
                        <a:t> έξω επιφάνεια 2</a:t>
                      </a:r>
                      <a:r>
                        <a:rPr lang="el-GR" baseline="30000" dirty="0"/>
                        <a:t>ου</a:t>
                      </a:r>
                      <a:r>
                        <a:rPr lang="el-GR" dirty="0"/>
                        <a:t>-4</a:t>
                      </a:r>
                      <a:r>
                        <a:rPr lang="el-GR" baseline="30000" dirty="0"/>
                        <a:t>ου</a:t>
                      </a:r>
                      <a:r>
                        <a:rPr lang="el-GR" dirty="0"/>
                        <a:t> δ,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Απαγωγή δ, κάμψη </a:t>
                      </a:r>
                      <a:r>
                        <a:rPr lang="el-GR" dirty="0" err="1"/>
                        <a:t>μεταταρσιοφαλαγγικών</a:t>
                      </a:r>
                      <a:r>
                        <a:rPr lang="el-GR" baseline="0" dirty="0"/>
                        <a:t> αρθρώσεων</a:t>
                      </a:r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5314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ΜΥΕΣ ΑΚΡΟΥ ΠΟΔΟΣ</a:t>
            </a:r>
            <a:br>
              <a:rPr lang="el-GR" dirty="0"/>
            </a:br>
            <a:r>
              <a:rPr lang="el-GR" dirty="0"/>
              <a:t>ράχη άκρου ποδός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715435" cy="2108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4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Βραχύς εκτείνων δ.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/>
                        <a:t>Πτέρνα. Μεσόστεο </a:t>
                      </a:r>
                      <a:r>
                        <a:rPr lang="el-GR" dirty="0" err="1"/>
                        <a:t>αστραγαλοπτερνικό</a:t>
                      </a:r>
                      <a:r>
                        <a:rPr lang="el-GR" dirty="0"/>
                        <a:t> </a:t>
                      </a:r>
                      <a:r>
                        <a:rPr lang="el-GR" dirty="0" err="1"/>
                        <a:t>συνδ</a:t>
                      </a:r>
                      <a:r>
                        <a:rPr lang="el-GR" dirty="0"/>
                        <a:t>, σταυρωτό σύνδεσμο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τ.</a:t>
                      </a:r>
                      <a:r>
                        <a:rPr lang="el-GR" baseline="0" dirty="0"/>
                        <a:t> μ. </a:t>
                      </a:r>
                      <a:r>
                        <a:rPr lang="el-GR" baseline="0" dirty="0" err="1"/>
                        <a:t>εκτείνοντος</a:t>
                      </a:r>
                      <a:r>
                        <a:rPr lang="el-GR" baseline="0" dirty="0"/>
                        <a:t> δ.</a:t>
                      </a:r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dirty="0"/>
                        <a:t>Εν τω βάθει περονιαίο ν. (Ο5, Ι1)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Έκταση 4 δ. ΜΤΦ, </a:t>
                      </a:r>
                      <a:r>
                        <a:rPr lang="el-GR" dirty="0" err="1"/>
                        <a:t>μεσοφαλαγγικές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Βραχύς</a:t>
                      </a:r>
                      <a:r>
                        <a:rPr lang="el-GR" baseline="0" dirty="0"/>
                        <a:t> εκτείνων Μ. δ.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Εγγύς</a:t>
                      </a:r>
                      <a:r>
                        <a:rPr lang="el-GR" baseline="0" dirty="0"/>
                        <a:t> φάλαγγα Μ. δ.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Έκταση Μ. δ ΜΤΦ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865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675456"/>
            <a:ext cx="6111107" cy="77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747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92696"/>
            <a:ext cx="788195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680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" y="260648"/>
            <a:ext cx="836225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465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60648"/>
            <a:ext cx="824829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541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b/bf/Gray826and831.PNG/400px-Gray826and8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363416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738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1816"/>
            <a:ext cx="6480720" cy="667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694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5293"/>
            <a:ext cx="4464496" cy="631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1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ΜΥΣ</a:t>
            </a:r>
            <a:br>
              <a:rPr lang="el-GR" dirty="0"/>
            </a:br>
            <a:br>
              <a:rPr lang="el-GR" dirty="0"/>
            </a:b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/>
          </p:cNvGraphicFramePr>
          <p:nvPr/>
        </p:nvGraphicFramePr>
        <p:xfrm>
          <a:off x="158218" y="571480"/>
          <a:ext cx="8985782" cy="630399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380">
                <a:tc>
                  <a:txBody>
                    <a:bodyPr/>
                    <a:lstStyle/>
                    <a:p>
                      <a:r>
                        <a:rPr lang="el-GR" sz="1400" dirty="0"/>
                        <a:t>ΜΥΣ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ΕΚΦΥΣΗ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ΚΑΤΑΦΥΣΗ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ΝΕΥΡΩΣΗ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ΛΕΙΤΟΥΡΓΙΑ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00">
                <a:tc>
                  <a:txBody>
                    <a:bodyPr/>
                    <a:lstStyle/>
                    <a:p>
                      <a:r>
                        <a:rPr lang="el-GR" sz="1400" dirty="0"/>
                        <a:t>ΕΠΙΠΕΔΟΙ</a:t>
                      </a:r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332">
                <a:tc>
                  <a:txBody>
                    <a:bodyPr/>
                    <a:lstStyle/>
                    <a:p>
                      <a:r>
                        <a:rPr lang="el-GR" sz="1400" dirty="0"/>
                        <a:t>Έξω</a:t>
                      </a:r>
                      <a:r>
                        <a:rPr lang="el-GR" sz="1400" baseline="0" dirty="0"/>
                        <a:t> λοξός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FF0000"/>
                          </a:solidFill>
                        </a:rPr>
                        <a:t>Έξω επιφάνεια 5-12 πλευράς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Λευκή γραμμή, </a:t>
                      </a:r>
                      <a:r>
                        <a:rPr lang="el-GR" sz="1400" dirty="0" err="1"/>
                        <a:t>πρ</a:t>
                      </a:r>
                      <a:r>
                        <a:rPr lang="el-GR" sz="1400" dirty="0"/>
                        <a:t>. ήμισυ</a:t>
                      </a:r>
                      <a:r>
                        <a:rPr lang="el-GR" sz="1400" baseline="0" dirty="0"/>
                        <a:t> λαγόνιας ακρολοφίας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/>
                        <a:t>Θωρακοκοιλιακά</a:t>
                      </a:r>
                      <a:r>
                        <a:rPr lang="el-GR" sz="1400" dirty="0"/>
                        <a:t> νεύρα Θ7-Θ11, και υποπλεύριο 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380">
                <a:tc>
                  <a:txBody>
                    <a:bodyPr/>
                    <a:lstStyle/>
                    <a:p>
                      <a:r>
                        <a:rPr lang="el-GR" sz="1400" dirty="0"/>
                        <a:t>Έσω</a:t>
                      </a:r>
                      <a:r>
                        <a:rPr lang="el-GR" sz="1400" baseline="0" dirty="0"/>
                        <a:t> λοξός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/>
                        <a:t>Θωρακοσφϋική</a:t>
                      </a:r>
                      <a:r>
                        <a:rPr lang="el-GR" sz="1400" dirty="0"/>
                        <a:t> περιτονία,2/3 </a:t>
                      </a:r>
                      <a:r>
                        <a:rPr lang="el-GR" sz="1400" dirty="0" err="1"/>
                        <a:t>πρ</a:t>
                      </a:r>
                      <a:r>
                        <a:rPr lang="el-GR" sz="1400" dirty="0"/>
                        <a:t>. λαγόνιας ακρολοφίας, συνδ.</a:t>
                      </a:r>
                      <a:r>
                        <a:rPr lang="el-GR" sz="1400" baseline="0" dirty="0"/>
                        <a:t> ιστός κάτω από βουβωνικό σύνδεσμο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FF0000"/>
                          </a:solidFill>
                        </a:rPr>
                        <a:t>Κάτω χείλος 10-12 πλευράς</a:t>
                      </a:r>
                      <a:r>
                        <a:rPr lang="el-GR" sz="1400" dirty="0"/>
                        <a:t>, λευκή γραμμή, </a:t>
                      </a:r>
                      <a:r>
                        <a:rPr lang="el-GR" sz="1400" dirty="0" err="1"/>
                        <a:t>λαγονοκτενικό</a:t>
                      </a:r>
                      <a:r>
                        <a:rPr lang="el-GR" sz="1400" baseline="0" dirty="0"/>
                        <a:t> όγκωμα</a:t>
                      </a:r>
                      <a:endParaRPr lang="el-G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1400" dirty="0" err="1"/>
                        <a:t>Θωρακοκοιλιακά</a:t>
                      </a:r>
                      <a:r>
                        <a:rPr lang="el-GR" sz="1400" dirty="0"/>
                        <a:t> νεύρα Θ6-Θ12, και  πρώτα οσφυϊκά 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Συμπιέζει και υποστηρίζει τα σπλάγχνα, κάμπτει και στρέφει τον κορμό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380">
                <a:tc>
                  <a:txBody>
                    <a:bodyPr/>
                    <a:lstStyle/>
                    <a:p>
                      <a:r>
                        <a:rPr lang="el-GR" sz="1400" dirty="0"/>
                        <a:t>Εγκάρσιος κοιλιακός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solidFill>
                            <a:srgbClr val="FF0000"/>
                          </a:solidFill>
                        </a:rPr>
                        <a:t>Έσω επιφάνεια χόνδρων 7-12 πλευράς, </a:t>
                      </a:r>
                      <a:r>
                        <a:rPr lang="el-GR" sz="1400" dirty="0" err="1"/>
                        <a:t>Θωρακοσφϋική</a:t>
                      </a:r>
                      <a:r>
                        <a:rPr lang="el-GR" sz="1400" dirty="0"/>
                        <a:t> περιτονία, λαγόνιας ακρολοφίας, συνδ.</a:t>
                      </a:r>
                      <a:r>
                        <a:rPr lang="el-GR" sz="1400" baseline="0" dirty="0"/>
                        <a:t> ιστός κάτω από βουβωνικό σύνδεσμο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Λευκή γραμμή, ηβική ακρολοφία, </a:t>
                      </a:r>
                      <a:r>
                        <a:rPr lang="el-GR" sz="1400" dirty="0" err="1"/>
                        <a:t>λαγονοκτενικό</a:t>
                      </a:r>
                      <a:r>
                        <a:rPr lang="el-GR" sz="1400" baseline="0" dirty="0"/>
                        <a:t> όγκωμα</a:t>
                      </a:r>
                      <a:endParaRPr lang="el-G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Συμπιέζει και υποστηρίζει τα σπλάγχνα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944">
                <a:tc>
                  <a:txBody>
                    <a:bodyPr/>
                    <a:lstStyle/>
                    <a:p>
                      <a:r>
                        <a:rPr lang="el-GR" sz="1400" dirty="0"/>
                        <a:t>ΚΑΘΕΤΟΙ</a:t>
                      </a:r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>
                    <a:solidFill>
                      <a:schemeClr val="accent2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7104">
                <a:tc>
                  <a:txBody>
                    <a:bodyPr/>
                    <a:lstStyle/>
                    <a:p>
                      <a:r>
                        <a:rPr lang="el-GR" sz="1400" dirty="0"/>
                        <a:t>Ορθός κοιλιακός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Ηβικά σύμφυση, ηβική ακρολοφία,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>
                          <a:solidFill>
                            <a:srgbClr val="FF0000"/>
                          </a:solidFill>
                        </a:rPr>
                        <a:t>Ξιφοειδή απόφυση, επιφάνεια χόνδρων 5-12 πλευράς,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/>
                        <a:t>Θωρακοκοιλιακά</a:t>
                      </a:r>
                      <a:r>
                        <a:rPr lang="el-GR" sz="1400" dirty="0"/>
                        <a:t> νεύρα Θ6-Θ12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Κάμψη κορμού, Συμπιέζει τα σπλάγχνα, σταθεροποιεί και ελέγχει κλίση πυέλου</a:t>
                      </a:r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604">
                <a:tc>
                  <a:txBody>
                    <a:bodyPr/>
                    <a:lstStyle/>
                    <a:p>
                      <a:r>
                        <a:rPr lang="el-GR" sz="1400" dirty="0"/>
                        <a:t>Πυραμοειδής  (80%</a:t>
                      </a:r>
                      <a:r>
                        <a:rPr lang="el-GR" sz="1400" baseline="0" dirty="0"/>
                        <a:t> πληθυσμού)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Ηβικά σύμφυση, ηβικός</a:t>
                      </a:r>
                      <a:r>
                        <a:rPr lang="el-GR" sz="1400" baseline="0" dirty="0"/>
                        <a:t> σύνδεσμός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Λευκή γραμμή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Τείνει λευκή γραμμή.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3562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76324"/>
            <a:ext cx="345757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upload.wikimedia.org/wikipedia/commons/thumb/1/16/Gray834.svg/578px-Gray834.svg.png">
            <a:extLst>
              <a:ext uri="{FF2B5EF4-FFF2-40B4-BE49-F238E27FC236}">
                <a16:creationId xmlns:a16="http://schemas.microsoft.com/office/drawing/2014/main" id="{1FC63547-2EC9-4688-8E96-F25531F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" y="415129"/>
            <a:ext cx="4536504" cy="602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617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7232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646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561975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3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μυς κοιλιας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7515" y="0"/>
            <a:ext cx="680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1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0962"/>
            <a:ext cx="413385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144" y="1340768"/>
            <a:ext cx="25237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3. οπ. Κλάδοι</a:t>
            </a:r>
          </a:p>
          <a:p>
            <a:r>
              <a:rPr lang="el-GR" dirty="0"/>
              <a:t>4. Μείζον ινιακό ν.</a:t>
            </a:r>
          </a:p>
          <a:p>
            <a:r>
              <a:rPr lang="el-GR" dirty="0"/>
              <a:t>5. Άνω </a:t>
            </a:r>
            <a:r>
              <a:rPr lang="en-US" dirty="0" err="1"/>
              <a:t>cluneal</a:t>
            </a:r>
            <a:endParaRPr lang="en-US" dirty="0"/>
          </a:p>
          <a:p>
            <a:r>
              <a:rPr lang="en-US" dirty="0"/>
              <a:t>6. </a:t>
            </a:r>
            <a:r>
              <a:rPr lang="el-GR" dirty="0"/>
              <a:t>Μέσο </a:t>
            </a:r>
            <a:r>
              <a:rPr lang="en-US" dirty="0" err="1"/>
              <a:t>cluneal</a:t>
            </a:r>
            <a:endParaRPr lang="el-GR" dirty="0"/>
          </a:p>
          <a:p>
            <a:r>
              <a:rPr lang="el-GR" dirty="0"/>
              <a:t>8. πλ. Δερματικοί κλάδοι</a:t>
            </a:r>
          </a:p>
          <a:p>
            <a:r>
              <a:rPr lang="el-GR" dirty="0"/>
              <a:t>9. </a:t>
            </a:r>
            <a:r>
              <a:rPr lang="el-GR" dirty="0" err="1"/>
              <a:t>Πρ.δερματικοί</a:t>
            </a:r>
            <a:r>
              <a:rPr lang="el-GR" dirty="0"/>
              <a:t> κλάδοι</a:t>
            </a:r>
          </a:p>
          <a:p>
            <a:r>
              <a:rPr lang="el-GR" dirty="0"/>
              <a:t>15. </a:t>
            </a:r>
            <a:r>
              <a:rPr lang="el-GR" dirty="0" err="1"/>
              <a:t>Λαγονοϋπογάστριο</a:t>
            </a:r>
            <a:r>
              <a:rPr lang="el-GR" dirty="0"/>
              <a:t> ν</a:t>
            </a:r>
          </a:p>
          <a:p>
            <a:r>
              <a:rPr lang="el-GR" dirty="0"/>
              <a:t>16. </a:t>
            </a:r>
            <a:r>
              <a:rPr lang="el-GR" dirty="0" err="1"/>
              <a:t>Λαγονοβουβωνικό</a:t>
            </a:r>
            <a:endParaRPr lang="en-US" dirty="0"/>
          </a:p>
          <a:p>
            <a:r>
              <a:rPr lang="en-US" dirty="0"/>
              <a:t>17</a:t>
            </a:r>
            <a:r>
              <a:rPr lang="el-GR" dirty="0"/>
              <a:t>.</a:t>
            </a:r>
            <a:r>
              <a:rPr lang="el-GR" dirty="0" err="1"/>
              <a:t>Αιδοιμηρικό</a:t>
            </a:r>
            <a:r>
              <a:rPr lang="el-GR" dirty="0"/>
              <a:t> 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/>
              <a:t>1</a:t>
            </a:r>
            <a:r>
              <a:rPr lang="en-US" dirty="0"/>
              <a:t>8. </a:t>
            </a:r>
            <a:r>
              <a:rPr lang="el-GR" dirty="0" err="1"/>
              <a:t>Μηροβουβωνικό</a:t>
            </a:r>
            <a:r>
              <a:rPr lang="el-GR" dirty="0"/>
              <a:t> </a:t>
            </a:r>
            <a:endParaRPr lang="en-US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253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68" y="1245741"/>
            <a:ext cx="314325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573016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el-GR" dirty="0"/>
          </a:p>
          <a:p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4258866" y="908720"/>
            <a:ext cx="473572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ΟΣΦΥΟΪΕΡΟ ΠΛΕΓΜΑ: πρόσθιοι κλάδοι</a:t>
            </a:r>
          </a:p>
          <a:p>
            <a:r>
              <a:rPr lang="el-GR" dirty="0"/>
              <a:t>Ο1-</a:t>
            </a:r>
            <a:r>
              <a:rPr lang="el-GR" u="sng" dirty="0"/>
              <a:t>Ο4</a:t>
            </a:r>
            <a:r>
              <a:rPr lang="el-GR" dirty="0"/>
              <a:t>: 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οσφυϊκό πλέγμα </a:t>
            </a:r>
            <a:r>
              <a:rPr lang="el-GR" dirty="0"/>
              <a:t>(εντός ψοΐτη)</a:t>
            </a:r>
          </a:p>
          <a:p>
            <a:pPr marL="342900" indent="-342900">
              <a:buAutoNum type="arabicPeriod"/>
            </a:pPr>
            <a:r>
              <a:rPr lang="el-GR" dirty="0" err="1"/>
              <a:t>Θυροειδές</a:t>
            </a:r>
            <a:r>
              <a:rPr lang="el-GR" dirty="0"/>
              <a:t> νεύρο</a:t>
            </a:r>
          </a:p>
          <a:p>
            <a:pPr marL="342900" indent="-342900">
              <a:buAutoNum type="arabicPeriod"/>
            </a:pPr>
            <a:r>
              <a:rPr lang="el-GR" dirty="0"/>
              <a:t>Μηριαίο ν.</a:t>
            </a:r>
          </a:p>
          <a:p>
            <a:endParaRPr lang="el-GR" dirty="0"/>
          </a:p>
          <a:p>
            <a:r>
              <a:rPr lang="el-GR" dirty="0"/>
              <a:t>3. Ο4-Ο5:οσφυοϊερό στέλεχος. Ενώνεται με</a:t>
            </a:r>
          </a:p>
          <a:p>
            <a:r>
              <a:rPr lang="el-GR" dirty="0"/>
              <a:t>Ι1-Ι3 εντός ελάσσονος πυέλου και σχηματίζει το </a:t>
            </a:r>
          </a:p>
          <a:p>
            <a:r>
              <a:rPr lang="el-GR" b="1" dirty="0"/>
              <a:t>Ιερό πλέγμα</a:t>
            </a:r>
          </a:p>
          <a:p>
            <a:r>
              <a:rPr lang="el-GR" dirty="0"/>
              <a:t>4. Ισχιακό νεύρο</a:t>
            </a:r>
          </a:p>
          <a:p>
            <a:r>
              <a:rPr lang="el-GR" dirty="0"/>
              <a:t>    5. κοινό περονιαίο ν.</a:t>
            </a:r>
          </a:p>
          <a:p>
            <a:r>
              <a:rPr lang="el-GR" dirty="0"/>
              <a:t>    6. κνημιαίο ν.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101593" y="332656"/>
            <a:ext cx="21837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dirty="0"/>
              <a:t>ΟΣΦΥΟΪΕΡΟ ΠΛΕΓΜΑ</a:t>
            </a:r>
          </a:p>
        </p:txBody>
      </p:sp>
    </p:spTree>
    <p:extLst>
      <p:ext uri="{BB962C8B-B14F-4D97-AF65-F5344CB8AC3E}">
        <p14:creationId xmlns:p14="http://schemas.microsoft.com/office/powerpoint/2010/main" val="255903220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2562</Words>
  <Application>Microsoft Office PowerPoint</Application>
  <PresentationFormat>Προβολή στην οθόνη (4:3)</PresentationFormat>
  <Paragraphs>613</Paragraphs>
  <Slides>62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62</vt:i4>
      </vt:variant>
    </vt:vector>
  </HeadingPairs>
  <TitlesOfParts>
    <vt:vector size="65" baseType="lpstr">
      <vt:lpstr>Arial</vt:lpstr>
      <vt:lpstr>Calibri</vt:lpstr>
      <vt:lpstr>Θέμα του Office</vt:lpstr>
      <vt:lpstr>ΠΕΡΙΦΕΡΙΚΑ ΝΕΥΡΑ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ΜΥΣ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ΜΥΕΣ ΠΡΟΣΘΙΟΥ ΔΙΑΜΕΡΙΣΜΑΤΟΣ ΚΝΗΜΗΣ</vt:lpstr>
      <vt:lpstr>ΜΥΕΣ ΕΞΩ ΔΙΑΜΕΡΙΣΜΑΤΟΣ ΚΝΗΜΗΣ</vt:lpstr>
      <vt:lpstr>Παρουσίαση του PowerPoint</vt:lpstr>
      <vt:lpstr>Παρουσίαση του PowerPoint</vt:lpstr>
      <vt:lpstr>Παρουσίαση του PowerPoint</vt:lpstr>
      <vt:lpstr>ΕΠΙΠΟΛΗΣ ΜΥΕΣ ΟΠΙΣΘΙΟΥ ΔΙΑΜΕΡΙΣΜΑΤΟΣ ΚΝΗΜΗΣ</vt:lpstr>
      <vt:lpstr>ΕΝ ΤΩ ΒΑΘΕΙ ΜΥΕΣ ΟΠΙΣΘΙΟΥ ΔΙΑΜΕΡΙΣΜΑΤΟΣ ΚΝΗΜΗΣ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ΜΥΕΣ ΑΚΡΟΥ ΠΟΔΟΣ 1η στοιβάδα πέλματος</vt:lpstr>
      <vt:lpstr>ΜΥΕΣ ΑΚΡΟΥ ΠΟΔΟΣ 2η στοιβάδα πέλματος</vt:lpstr>
      <vt:lpstr>ΜΥΕΣ ΑΚΡΟΥ ΠΟΔΟΣ 3η στοιβάδα πέλματος</vt:lpstr>
      <vt:lpstr>ΜΥΕΣ ΑΚΡΟΥ ΠΟΔΟΣ 4η στοιβάδα πέλματος</vt:lpstr>
      <vt:lpstr>ΜΥΕΣ ΑΚΡΟΥ ΠΟΔΟΣ ράχη άκρου ποδός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ΠΕΡΙΦΕΡΙΚΑ ΝΕΥΡΑ</dc:title>
  <dc:creator>laptop</dc:creator>
  <cp:lastModifiedBy>marianna papadopoulou</cp:lastModifiedBy>
  <cp:revision>24</cp:revision>
  <dcterms:created xsi:type="dcterms:W3CDTF">2018-06-09T15:17:11Z</dcterms:created>
  <dcterms:modified xsi:type="dcterms:W3CDTF">2022-03-01T14:29:30Z</dcterms:modified>
</cp:coreProperties>
</file>