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302" r:id="rId4"/>
    <p:sldId id="303" r:id="rId5"/>
    <p:sldId id="305" r:id="rId6"/>
    <p:sldId id="310" r:id="rId7"/>
    <p:sldId id="306" r:id="rId8"/>
    <p:sldId id="308" r:id="rId9"/>
    <p:sldId id="307" r:id="rId10"/>
    <p:sldId id="309" r:id="rId11"/>
    <p:sldId id="311" r:id="rId12"/>
    <p:sldId id="304" r:id="rId13"/>
    <p:sldId id="312" r:id="rId14"/>
    <p:sldId id="313" r:id="rId15"/>
    <p:sldId id="314" r:id="rId16"/>
    <p:sldId id="315" r:id="rId17"/>
    <p:sldId id="261" r:id="rId18"/>
    <p:sldId id="263" r:id="rId19"/>
    <p:sldId id="258" r:id="rId20"/>
    <p:sldId id="259" r:id="rId21"/>
    <p:sldId id="260" r:id="rId22"/>
    <p:sldId id="264" r:id="rId23"/>
    <p:sldId id="265" r:id="rId24"/>
    <p:sldId id="267" r:id="rId25"/>
    <p:sldId id="266" r:id="rId26"/>
    <p:sldId id="317" r:id="rId27"/>
    <p:sldId id="268" r:id="rId28"/>
    <p:sldId id="269" r:id="rId29"/>
    <p:sldId id="316" r:id="rId30"/>
    <p:sldId id="30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288" autoAdjust="0"/>
  </p:normalViewPr>
  <p:slideViewPr>
    <p:cSldViewPr snapToGrid="0" snapToObjects="1">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605FB-59C0-9646-B56C-CC826C670A07}"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79E53-7C35-3A49-A714-B7A05C7EFCBB}" type="slidenum">
              <a:rPr lang="en-US" smtClean="0"/>
              <a:t>‹#›</a:t>
            </a:fld>
            <a:endParaRPr lang="en-US"/>
          </a:p>
        </p:txBody>
      </p:sp>
    </p:spTree>
    <p:extLst>
      <p:ext uri="{BB962C8B-B14F-4D97-AF65-F5344CB8AC3E}">
        <p14:creationId xmlns:p14="http://schemas.microsoft.com/office/powerpoint/2010/main" val="7440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C79E53-7C35-3A49-A714-B7A05C7EFCBB}" type="slidenum">
              <a:rPr lang="en-US" smtClean="0"/>
              <a:t>1</a:t>
            </a:fld>
            <a:endParaRPr lang="en-US"/>
          </a:p>
        </p:txBody>
      </p:sp>
    </p:spTree>
    <p:extLst>
      <p:ext uri="{BB962C8B-B14F-4D97-AF65-F5344CB8AC3E}">
        <p14:creationId xmlns:p14="http://schemas.microsoft.com/office/powerpoint/2010/main" val="182793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C79E53-7C35-3A49-A714-B7A05C7EFCBB}" type="slidenum">
              <a:rPr lang="en-US" smtClean="0"/>
              <a:t>2</a:t>
            </a:fld>
            <a:endParaRPr lang="en-US"/>
          </a:p>
        </p:txBody>
      </p:sp>
    </p:spTree>
    <p:extLst>
      <p:ext uri="{BB962C8B-B14F-4D97-AF65-F5344CB8AC3E}">
        <p14:creationId xmlns:p14="http://schemas.microsoft.com/office/powerpoint/2010/main" val="192767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C00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GB" dirty="0"/>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C000"/>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A6C54B2-62E8-4BD0-8DF1-AD0526BCAB9C}" type="datetime1">
              <a:rPr lang="el-GR" smtClean="0"/>
              <a:t>12/1/2025</a:t>
            </a:fld>
            <a:endParaRPr lang="en-US" dirty="0"/>
          </a:p>
        </p:txBody>
      </p:sp>
      <p:sp>
        <p:nvSpPr>
          <p:cNvPr id="5" name="Footer Placeholder 4"/>
          <p:cNvSpPr>
            <a:spLocks noGrp="1"/>
          </p:cNvSpPr>
          <p:nvPr>
            <p:ph type="ftr" sz="quarter" idx="11"/>
          </p:nvPr>
        </p:nvSpPr>
        <p:spPr>
          <a:xfrm>
            <a:off x="5332412" y="6492873"/>
            <a:ext cx="4324044" cy="365125"/>
          </a:xfrm>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9DE995-04AE-485F-969A-4CE95637E722}" type="datetime1">
              <a:rPr lang="el-GR" smtClean="0"/>
              <a:t>12/1/2025</a:t>
            </a:fld>
            <a:endParaRPr lang="en-US" dirty="0"/>
          </a:p>
        </p:txBody>
      </p:sp>
      <p:sp>
        <p:nvSpPr>
          <p:cNvPr id="6" name="Footer Placeholder 5"/>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7B81D40-D2E7-4F27-A7EF-99C313486028}"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bg>
      <p:bgPr>
        <a:solidFill>
          <a:schemeClr val="bg1">
            <a:lumMod val="95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15577E8-EDCF-482A-BEED-0E55DB7CDDC4}"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10BA98-A313-4B27-AD81-8194636007FA}"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bg>
      <p:bgPr>
        <a:solidFill>
          <a:schemeClr val="bg1">
            <a:lumMod val="95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0C9BBCF-F6EF-415A-BB9D-CAEC7E03855C}"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58C344F-2088-4763-8C74-5BEA92B28F07}"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94C86E3-173B-455D-864C-55C6AE531A74}"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C6C67DA-7CDA-4AB6-B580-51B121635B92}"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484310" y="1436915"/>
            <a:ext cx="10018713" cy="5039814"/>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066C5FB-3255-4078-93BF-D3738F17E4EB}"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a:xfrm>
            <a:off x="10951856" y="6476728"/>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6067B62-3E20-4269-9191-B2BA45CBAA6A}" type="datetime1">
              <a:rPr lang="el-GR" smtClean="0"/>
              <a:t>12/1/2025</a:t>
            </a:fld>
            <a:endParaRPr lang="en-US" dirty="0"/>
          </a:p>
        </p:txBody>
      </p:sp>
      <p:sp>
        <p:nvSpPr>
          <p:cNvPr id="5" name="Footer Placeholder 4"/>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497118"/>
            <a:ext cx="10018713" cy="823682"/>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84312" y="1422400"/>
            <a:ext cx="4895055" cy="494937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07967" y="1422401"/>
            <a:ext cx="4895056" cy="494937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F7F6244-89ED-45AC-81FE-89B9C18BEC05}" type="datetime1">
              <a:rPr lang="el-GR" smtClean="0"/>
              <a:t>12/1/2025</a:t>
            </a:fld>
            <a:endParaRPr lang="en-US" dirty="0"/>
          </a:p>
        </p:txBody>
      </p:sp>
      <p:sp>
        <p:nvSpPr>
          <p:cNvPr id="6" name="Footer Placeholder 5"/>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72179" y="1439337"/>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84311" y="2138370"/>
            <a:ext cx="4895056" cy="4339986"/>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880487" y="1447804"/>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07967" y="2138370"/>
            <a:ext cx="4895056" cy="4339985"/>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B721271-7570-42B6-8D0F-9A02738C3683}" type="datetime1">
              <a:rPr lang="el-GR" smtClean="0"/>
              <a:t>12/1/2025</a:t>
            </a:fld>
            <a:endParaRPr lang="en-US" dirty="0"/>
          </a:p>
        </p:txBody>
      </p:sp>
      <p:sp>
        <p:nvSpPr>
          <p:cNvPr id="8" name="Footer Placeholder 7"/>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D2A1F4F-1D24-4427-9468-656E574748BC}" type="datetime1">
              <a:rPr lang="el-GR" smtClean="0"/>
              <a:t>12/1/2025</a:t>
            </a:fld>
            <a:endParaRPr lang="en-US" dirty="0"/>
          </a:p>
        </p:txBody>
      </p:sp>
      <p:sp>
        <p:nvSpPr>
          <p:cNvPr id="4" name="Footer Placeholder 3"/>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F4429-01DB-4ECF-89DD-D04D2EF747C6}" type="datetime1">
              <a:rPr lang="el-GR" smtClean="0"/>
              <a:t>12/1/2025</a:t>
            </a:fld>
            <a:endParaRPr lang="en-US" dirty="0"/>
          </a:p>
        </p:txBody>
      </p:sp>
      <p:sp>
        <p:nvSpPr>
          <p:cNvPr id="3" name="Footer Placeholder 2"/>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262033" y="685799"/>
            <a:ext cx="6240990" cy="5671458"/>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2C9B6C5-4ADD-47F4-BBB4-117139EA42CD}" type="datetime1">
              <a:rPr lang="el-GR" smtClean="0"/>
              <a:t>12/1/2025</a:t>
            </a:fld>
            <a:endParaRPr lang="en-US" dirty="0"/>
          </a:p>
        </p:txBody>
      </p:sp>
      <p:sp>
        <p:nvSpPr>
          <p:cNvPr id="6" name="Footer Placeholder 5"/>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FEF6954-C405-458B-8348-F79BB71AE3CD}" type="datetime1">
              <a:rPr lang="el-GR" smtClean="0"/>
              <a:t>12/1/2025</a:t>
            </a:fld>
            <a:endParaRPr lang="en-US" dirty="0"/>
          </a:p>
        </p:txBody>
      </p:sp>
      <p:sp>
        <p:nvSpPr>
          <p:cNvPr id="6" name="Footer Placeholder 5"/>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FFC00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FC000"/>
            </a:solidFill>
            <a:ln>
              <a:noFill/>
            </a:ln>
          </p:spPr>
        </p:sp>
      </p:grpSp>
      <p:sp>
        <p:nvSpPr>
          <p:cNvPr id="2" name="Title Placeholder 1"/>
          <p:cNvSpPr>
            <a:spLocks noGrp="1"/>
          </p:cNvSpPr>
          <p:nvPr>
            <p:ph type="title"/>
          </p:nvPr>
        </p:nvSpPr>
        <p:spPr>
          <a:xfrm>
            <a:off x="1484309" y="486900"/>
            <a:ext cx="10018713" cy="846600"/>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0" y="1509486"/>
            <a:ext cx="10018713" cy="4954351"/>
          </a:xfrm>
          <a:prstGeom prst="rect">
            <a:avLst/>
          </a:prstGeom>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732656" y="647835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3F33E7-96E9-444A-8524-0468C9B3D7CB}" type="datetime1">
              <a:rPr lang="el-GR" smtClean="0"/>
              <a:t>12/1/2025</a:t>
            </a:fld>
            <a:endParaRPr lang="en-US" dirty="0"/>
          </a:p>
        </p:txBody>
      </p:sp>
      <p:sp>
        <p:nvSpPr>
          <p:cNvPr id="5" name="Footer Placeholder 4"/>
          <p:cNvSpPr>
            <a:spLocks noGrp="1"/>
          </p:cNvSpPr>
          <p:nvPr>
            <p:ph type="ftr" sz="quarter" idx="3"/>
          </p:nvPr>
        </p:nvSpPr>
        <p:spPr>
          <a:xfrm>
            <a:off x="2572279" y="6478356"/>
            <a:ext cx="7084177" cy="365125"/>
          </a:xfrm>
          <a:prstGeom prst="rect">
            <a:avLst/>
          </a:prstGeom>
        </p:spPr>
        <p:txBody>
          <a:bodyPr vert="horz" lIns="91440" tIns="45720" rIns="91440" bIns="45720" rtlCol="0" anchor="ctr"/>
          <a:lstStyle>
            <a:lvl1pPr algn="ctr">
              <a:defRPr sz="1000" b="0" i="0">
                <a:solidFill>
                  <a:schemeClr val="tx1"/>
                </a:solidFill>
                <a:effectLst/>
                <a:latin typeface="+mn-lt"/>
              </a:defRPr>
            </a:lvl1pPr>
          </a:lstStyle>
          <a:p>
            <a:r>
              <a:rPr lang="el-GR" dirty="0"/>
              <a:t>Ιωάννης Βογιατζής – Ευάγγελος Φωτόπουλος</a:t>
            </a:r>
            <a:endParaRPr lang="en-US" dirty="0"/>
          </a:p>
        </p:txBody>
      </p:sp>
      <p:sp>
        <p:nvSpPr>
          <p:cNvPr id="6" name="Slide Number Placeholder 5"/>
          <p:cNvSpPr>
            <a:spLocks noGrp="1"/>
          </p:cNvSpPr>
          <p:nvPr>
            <p:ph type="sldNum" sz="quarter" idx="4"/>
          </p:nvPr>
        </p:nvSpPr>
        <p:spPr>
          <a:xfrm>
            <a:off x="10951856" y="647835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7" name="Picture 16">
            <a:extLst>
              <a:ext uri="{FF2B5EF4-FFF2-40B4-BE49-F238E27FC236}">
                <a16:creationId xmlns:a16="http://schemas.microsoft.com/office/drawing/2014/main" id="{DBD286AE-E66E-38D3-5735-B508D43603D9}"/>
              </a:ext>
            </a:extLst>
          </p:cNvPr>
          <p:cNvPicPr>
            <a:picLocks noChangeAspect="1"/>
          </p:cNvPicPr>
          <p:nvPr userDrawn="1"/>
        </p:nvPicPr>
        <p:blipFill>
          <a:blip r:embed="rId19"/>
          <a:stretch>
            <a:fillRect/>
          </a:stretch>
        </p:blipFill>
        <p:spPr>
          <a:xfrm>
            <a:off x="11024623" y="0"/>
            <a:ext cx="1167377" cy="382701"/>
          </a:xfrm>
          <a:prstGeom prst="rect">
            <a:avLst/>
          </a:prstGeom>
          <a:solidFill>
            <a:srgbClr val="123C64"/>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1529" y="2968487"/>
            <a:ext cx="5221493" cy="1027780"/>
          </a:xfrm>
        </p:spPr>
        <p:txBody>
          <a:bodyPr/>
          <a:lstStyle/>
          <a:p>
            <a:r>
              <a:rPr lang="el-GR" dirty="0"/>
              <a:t>Πληροφορική</a:t>
            </a:r>
            <a:endParaRPr lang="en-US" dirty="0"/>
          </a:p>
        </p:txBody>
      </p:sp>
      <p:sp>
        <p:nvSpPr>
          <p:cNvPr id="3" name="Subtitle 2"/>
          <p:cNvSpPr>
            <a:spLocks noGrp="1"/>
          </p:cNvSpPr>
          <p:nvPr>
            <p:ph type="subTitle" idx="1"/>
          </p:nvPr>
        </p:nvSpPr>
        <p:spPr/>
        <p:txBody>
          <a:bodyPr/>
          <a:lstStyle/>
          <a:p>
            <a:r>
              <a:rPr lang="el-GR" dirty="0"/>
              <a:t>#06 – Εισαγωγή στο Λογισμικό</a:t>
            </a:r>
            <a:endParaRPr lang="en-US" dirty="0"/>
          </a:p>
        </p:txBody>
      </p:sp>
      <p:pic>
        <p:nvPicPr>
          <p:cNvPr id="11" name="Picture 10" descr="Logo&#10;&#10;Description automatically generated">
            <a:extLst>
              <a:ext uri="{FF2B5EF4-FFF2-40B4-BE49-F238E27FC236}">
                <a16:creationId xmlns:a16="http://schemas.microsoft.com/office/drawing/2014/main" id="{5874ED25-9E35-119D-BD28-FDD5D734B051}"/>
              </a:ext>
            </a:extLst>
          </p:cNvPr>
          <p:cNvPicPr>
            <a:picLocks noChangeAspect="1"/>
          </p:cNvPicPr>
          <p:nvPr/>
        </p:nvPicPr>
        <p:blipFill>
          <a:blip r:embed="rId3"/>
          <a:stretch>
            <a:fillRect/>
          </a:stretch>
        </p:blipFill>
        <p:spPr>
          <a:xfrm>
            <a:off x="3269672" y="198145"/>
            <a:ext cx="1828228" cy="1820131"/>
          </a:xfrm>
          <a:prstGeom prst="rect">
            <a:avLst/>
          </a:prstGeom>
        </p:spPr>
      </p:pic>
      <p:pic>
        <p:nvPicPr>
          <p:cNvPr id="15" name="Picture 14" descr="Text&#10;&#10;Description automatically generated">
            <a:extLst>
              <a:ext uri="{FF2B5EF4-FFF2-40B4-BE49-F238E27FC236}">
                <a16:creationId xmlns:a16="http://schemas.microsoft.com/office/drawing/2014/main" id="{7D7ABBE6-51AB-FEFF-44E5-3CEBCD80D45C}"/>
              </a:ext>
            </a:extLst>
          </p:cNvPr>
          <p:cNvPicPr>
            <a:picLocks noChangeAspect="1"/>
          </p:cNvPicPr>
          <p:nvPr/>
        </p:nvPicPr>
        <p:blipFill>
          <a:blip r:embed="rId4"/>
          <a:stretch>
            <a:fillRect/>
          </a:stretch>
        </p:blipFill>
        <p:spPr>
          <a:xfrm>
            <a:off x="5332412" y="69322"/>
            <a:ext cx="3676264" cy="1611696"/>
          </a:xfrm>
          <a:prstGeom prst="rect">
            <a:avLst/>
          </a:prstGeom>
        </p:spPr>
      </p:pic>
      <p:sp>
        <p:nvSpPr>
          <p:cNvPr id="16" name="TextBox 15">
            <a:extLst>
              <a:ext uri="{FF2B5EF4-FFF2-40B4-BE49-F238E27FC236}">
                <a16:creationId xmlns:a16="http://schemas.microsoft.com/office/drawing/2014/main" id="{446A4655-D920-5729-9CB1-E67E5646B4CD}"/>
              </a:ext>
            </a:extLst>
          </p:cNvPr>
          <p:cNvSpPr txBox="1"/>
          <p:nvPr/>
        </p:nvSpPr>
        <p:spPr>
          <a:xfrm>
            <a:off x="5387828" y="1533248"/>
            <a:ext cx="5084405" cy="400110"/>
          </a:xfrm>
          <a:prstGeom prst="rect">
            <a:avLst/>
          </a:prstGeom>
          <a:noFill/>
        </p:spPr>
        <p:txBody>
          <a:bodyPr wrap="none" rtlCol="0">
            <a:spAutoFit/>
          </a:bodyPr>
          <a:lstStyle/>
          <a:p>
            <a:r>
              <a:rPr lang="el-GR" sz="2000" b="1" dirty="0">
                <a:solidFill>
                  <a:srgbClr val="123C64"/>
                </a:solidFill>
              </a:rPr>
              <a:t>Τμήμα Γραφιστικής και Οπτικής Επικοινωνίας</a:t>
            </a:r>
            <a:endParaRPr lang="en-GB" sz="2000" b="1" dirty="0">
              <a:solidFill>
                <a:srgbClr val="123C64"/>
              </a:solidFill>
            </a:endParaRPr>
          </a:p>
        </p:txBody>
      </p:sp>
      <p:sp>
        <p:nvSpPr>
          <p:cNvPr id="4" name="Θέση ημερομηνίας 3">
            <a:extLst>
              <a:ext uri="{FF2B5EF4-FFF2-40B4-BE49-F238E27FC236}">
                <a16:creationId xmlns:a16="http://schemas.microsoft.com/office/drawing/2014/main" id="{7F2B4C30-1AFD-B072-A8EF-E71DD8CB40E9}"/>
              </a:ext>
            </a:extLst>
          </p:cNvPr>
          <p:cNvSpPr>
            <a:spLocks noGrp="1"/>
          </p:cNvSpPr>
          <p:nvPr>
            <p:ph type="dt" sz="half" idx="10"/>
          </p:nvPr>
        </p:nvSpPr>
        <p:spPr/>
        <p:txBody>
          <a:bodyPr/>
          <a:lstStyle/>
          <a:p>
            <a:fld id="{ACBDB4AC-57E8-4E5F-B878-B8B6F6E11D44}" type="datetime1">
              <a:rPr lang="el-GR" smtClean="0"/>
              <a:t>12/1/2025</a:t>
            </a:fld>
            <a:endParaRPr lang="en-US" dirty="0"/>
          </a:p>
        </p:txBody>
      </p:sp>
      <p:sp>
        <p:nvSpPr>
          <p:cNvPr id="8" name="Θέση υποσέλιδου 7">
            <a:extLst>
              <a:ext uri="{FF2B5EF4-FFF2-40B4-BE49-F238E27FC236}">
                <a16:creationId xmlns:a16="http://schemas.microsoft.com/office/drawing/2014/main" id="{4CCB4601-F541-9817-994E-67CD8EF352A8}"/>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Θέση αριθμού διαφάνειας 8">
            <a:extLst>
              <a:ext uri="{FF2B5EF4-FFF2-40B4-BE49-F238E27FC236}">
                <a16:creationId xmlns:a16="http://schemas.microsoft.com/office/drawing/2014/main" id="{F7B310E9-09AD-FE1A-89E6-A33F82CCC47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8540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806C24A8-2368-5A6C-B35C-7A6EA4828B82}"/>
              </a:ext>
            </a:extLst>
          </p:cNvPr>
          <p:cNvSpPr>
            <a:spLocks noGrp="1"/>
          </p:cNvSpPr>
          <p:nvPr>
            <p:ph type="title"/>
          </p:nvPr>
        </p:nvSpPr>
        <p:spPr/>
        <p:txBody>
          <a:bodyPr/>
          <a:lstStyle/>
          <a:p>
            <a:r>
              <a:rPr lang="el-GR" dirty="0"/>
              <a:t>Βασικές Λειτουργίες </a:t>
            </a:r>
            <a:r>
              <a:rPr lang="en-US" dirty="0"/>
              <a:t>OS</a:t>
            </a:r>
            <a:r>
              <a:rPr lang="el-GR" dirty="0"/>
              <a:t> (2)</a:t>
            </a:r>
          </a:p>
        </p:txBody>
      </p:sp>
      <p:sp>
        <p:nvSpPr>
          <p:cNvPr id="9" name="Θέση περιεχομένου 8">
            <a:extLst>
              <a:ext uri="{FF2B5EF4-FFF2-40B4-BE49-F238E27FC236}">
                <a16:creationId xmlns:a16="http://schemas.microsoft.com/office/drawing/2014/main" id="{946C5686-1F0F-EB89-AF91-50D263884CB0}"/>
              </a:ext>
            </a:extLst>
          </p:cNvPr>
          <p:cNvSpPr>
            <a:spLocks noGrp="1"/>
          </p:cNvSpPr>
          <p:nvPr>
            <p:ph idx="1"/>
          </p:nvPr>
        </p:nvSpPr>
        <p:spPr>
          <a:xfrm>
            <a:off x="1484310" y="1436915"/>
            <a:ext cx="10242469" cy="5039814"/>
          </a:xfrm>
        </p:spPr>
        <p:txBody>
          <a:bodyPr>
            <a:normAutofit fontScale="85000" lnSpcReduction="10000"/>
          </a:bodyPr>
          <a:lstStyle/>
          <a:p>
            <a:r>
              <a:rPr lang="el-GR" b="1" dirty="0">
                <a:solidFill>
                  <a:schemeClr val="accent1"/>
                </a:solidFill>
              </a:rPr>
              <a:t>Σύστημα Αρχείων: </a:t>
            </a:r>
            <a:r>
              <a:rPr lang="el-GR" dirty="0"/>
              <a:t>Οργάνωση δεδομένων σε δίσκους (</a:t>
            </a:r>
            <a:r>
              <a:rPr lang="el-GR" dirty="0" err="1"/>
              <a:t>File</a:t>
            </a:r>
            <a:r>
              <a:rPr lang="el-GR" dirty="0"/>
              <a:t> </a:t>
            </a:r>
            <a:r>
              <a:rPr lang="el-GR" dirty="0" err="1"/>
              <a:t>System</a:t>
            </a:r>
            <a:r>
              <a:rPr lang="el-GR" dirty="0"/>
              <a:t>).</a:t>
            </a:r>
          </a:p>
          <a:p>
            <a:pPr lvl="1"/>
            <a:r>
              <a:rPr lang="el-GR" b="1" dirty="0"/>
              <a:t>Δομή Συστημάτων Αρχείων: </a:t>
            </a:r>
            <a:r>
              <a:rPr lang="el-GR" dirty="0"/>
              <a:t>Ιεραρχικό δέντρο (</a:t>
            </a:r>
            <a:r>
              <a:rPr lang="el-GR" dirty="0" err="1"/>
              <a:t>directories</a:t>
            </a:r>
            <a:r>
              <a:rPr lang="el-GR" dirty="0"/>
              <a:t>, </a:t>
            </a:r>
            <a:r>
              <a:rPr lang="el-GR" dirty="0" err="1"/>
              <a:t>subdirectories</a:t>
            </a:r>
            <a:r>
              <a:rPr lang="el-GR" dirty="0"/>
              <a:t>), έλεγχος πρόσβασης (</a:t>
            </a:r>
            <a:r>
              <a:rPr lang="el-GR" dirty="0" err="1"/>
              <a:t>permissions</a:t>
            </a:r>
            <a:r>
              <a:rPr lang="el-GR" dirty="0"/>
              <a:t>).</a:t>
            </a:r>
          </a:p>
          <a:p>
            <a:pPr lvl="1"/>
            <a:r>
              <a:rPr lang="el-GR" b="1" dirty="0"/>
              <a:t>Ονόματα &amp; Επεκτάσεις Αρχείων: </a:t>
            </a:r>
            <a:r>
              <a:rPr lang="el-GR" dirty="0"/>
              <a:t>Πώς το ΛΣ αναγνωρίζει τους τύπους των αρχείων (π.χ. .</a:t>
            </a:r>
            <a:r>
              <a:rPr lang="el-GR" dirty="0" err="1"/>
              <a:t>docx</a:t>
            </a:r>
            <a:r>
              <a:rPr lang="el-GR" dirty="0"/>
              <a:t>, .</a:t>
            </a:r>
            <a:r>
              <a:rPr lang="el-GR" dirty="0" err="1"/>
              <a:t>pdf</a:t>
            </a:r>
            <a:r>
              <a:rPr lang="el-GR" dirty="0"/>
              <a:t>).</a:t>
            </a:r>
          </a:p>
          <a:p>
            <a:pPr lvl="1"/>
            <a:r>
              <a:rPr lang="el-GR" b="1" dirty="0"/>
              <a:t>Διαφορετικά Συστήματα Αρχείων: </a:t>
            </a:r>
            <a:r>
              <a:rPr lang="el-GR" dirty="0"/>
              <a:t>NTFS (Windows), ext4 (</a:t>
            </a:r>
            <a:r>
              <a:rPr lang="el-GR" dirty="0" err="1"/>
              <a:t>Linux</a:t>
            </a:r>
            <a:r>
              <a:rPr lang="el-GR" dirty="0"/>
              <a:t>), HFS/APFS (</a:t>
            </a:r>
            <a:r>
              <a:rPr lang="el-GR" dirty="0" err="1"/>
              <a:t>macOS</a:t>
            </a:r>
            <a:r>
              <a:rPr lang="el-GR" dirty="0"/>
              <a:t>).</a:t>
            </a:r>
          </a:p>
          <a:p>
            <a:pPr lvl="1"/>
            <a:r>
              <a:rPr lang="el-GR" b="1" dirty="0"/>
              <a:t>Διαχείριση Ελεύθερου Χώρου &amp; Κατακερματισμός: </a:t>
            </a:r>
            <a:r>
              <a:rPr lang="el-GR" dirty="0"/>
              <a:t>Πώς το ΛΣ βρίσκει κενό χώρο και πώς οργανώνει τα αρχεία.</a:t>
            </a:r>
            <a:endParaRPr lang="en-US" dirty="0"/>
          </a:p>
          <a:p>
            <a:r>
              <a:rPr lang="el-GR" b="1" dirty="0">
                <a:solidFill>
                  <a:schemeClr val="accent1"/>
                </a:solidFill>
              </a:rPr>
              <a:t>Διαχείριση Επικοινωνίας: </a:t>
            </a:r>
            <a:r>
              <a:rPr lang="el-GR" dirty="0"/>
              <a:t>Δίκτυα, </a:t>
            </a:r>
            <a:r>
              <a:rPr lang="el-GR" dirty="0" err="1"/>
              <a:t>drivers</a:t>
            </a:r>
            <a:r>
              <a:rPr lang="el-GR" dirty="0"/>
              <a:t> για περιφερειακά (π.χ. εκτυπωτές, κάρτες ήχου).</a:t>
            </a:r>
          </a:p>
          <a:p>
            <a:pPr lvl="1"/>
            <a:r>
              <a:rPr lang="el-GR" b="1" dirty="0"/>
              <a:t>Ρόλος των </a:t>
            </a:r>
            <a:r>
              <a:rPr lang="el-GR" b="1" dirty="0" err="1"/>
              <a:t>Drivers</a:t>
            </a:r>
            <a:r>
              <a:rPr lang="el-GR" b="1" dirty="0"/>
              <a:t>: </a:t>
            </a:r>
            <a:r>
              <a:rPr lang="el-GR" dirty="0"/>
              <a:t>Λογισμικό που επιτρέπει στο λειτουργικό να «μιλάει» με την κάρτα γραφικών, τον εκτυπωτή κ.τ.λ.</a:t>
            </a:r>
          </a:p>
          <a:p>
            <a:pPr lvl="1"/>
            <a:r>
              <a:rPr lang="el-GR" b="1" dirty="0"/>
              <a:t>Διαφορετικοί Τύποι </a:t>
            </a:r>
            <a:r>
              <a:rPr lang="el-GR" b="1" dirty="0" err="1"/>
              <a:t>Drivers</a:t>
            </a:r>
            <a:r>
              <a:rPr lang="el-GR" b="1" dirty="0"/>
              <a:t>: </a:t>
            </a:r>
            <a:r>
              <a:rPr lang="el-GR" dirty="0"/>
              <a:t>Δίκτυο (</a:t>
            </a:r>
            <a:r>
              <a:rPr lang="el-GR" dirty="0" err="1"/>
              <a:t>Ethernet</a:t>
            </a:r>
            <a:r>
              <a:rPr lang="el-GR" dirty="0"/>
              <a:t>/</a:t>
            </a:r>
            <a:r>
              <a:rPr lang="el-GR" dirty="0" err="1"/>
              <a:t>Wi-Fi</a:t>
            </a:r>
            <a:r>
              <a:rPr lang="el-GR" dirty="0"/>
              <a:t>), ήχος, γραφικά, USB συσκευές.</a:t>
            </a:r>
          </a:p>
          <a:p>
            <a:pPr lvl="1"/>
            <a:r>
              <a:rPr lang="el-GR" b="1" dirty="0"/>
              <a:t>Αναβαθμίσεις &amp; Εγκατάσταση: </a:t>
            </a:r>
            <a:r>
              <a:rPr lang="el-GR" dirty="0"/>
              <a:t>Η σημασία της ενημέρωσης των </a:t>
            </a:r>
            <a:r>
              <a:rPr lang="el-GR" dirty="0" err="1"/>
              <a:t>drivers</a:t>
            </a:r>
            <a:r>
              <a:rPr lang="el-GR" dirty="0"/>
              <a:t> για συμβατότητα και επιδόσεις.</a:t>
            </a:r>
          </a:p>
          <a:p>
            <a:pPr lvl="1"/>
            <a:r>
              <a:rPr lang="el-GR" b="1" dirty="0"/>
              <a:t>Προβλήματα &amp; Σφάλματα: </a:t>
            </a:r>
            <a:r>
              <a:rPr lang="el-GR" dirty="0"/>
              <a:t>Πιθανά </a:t>
            </a:r>
            <a:r>
              <a:rPr lang="el-GR" dirty="0" err="1"/>
              <a:t>conflicts</a:t>
            </a:r>
            <a:r>
              <a:rPr lang="el-GR" dirty="0"/>
              <a:t>, </a:t>
            </a:r>
            <a:r>
              <a:rPr lang="el-GR" dirty="0" err="1"/>
              <a:t>mismatch</a:t>
            </a:r>
            <a:r>
              <a:rPr lang="el-GR" dirty="0"/>
              <a:t> έκδοσης OS/</a:t>
            </a:r>
            <a:r>
              <a:rPr lang="el-GR" dirty="0" err="1"/>
              <a:t>driver</a:t>
            </a:r>
            <a:r>
              <a:rPr lang="el-GR" dirty="0"/>
              <a:t>.</a:t>
            </a:r>
          </a:p>
          <a:p>
            <a:r>
              <a:rPr lang="el-GR" b="1" dirty="0">
                <a:solidFill>
                  <a:schemeClr val="accent1"/>
                </a:solidFill>
              </a:rPr>
              <a:t>Ασφάλεια &amp; Προστασία: </a:t>
            </a:r>
            <a:r>
              <a:rPr lang="el-GR" dirty="0"/>
              <a:t>Έλεγχος πρόσβασης, δικαιώματα χρηστών.</a:t>
            </a:r>
            <a:endParaRPr lang="en-US" dirty="0"/>
          </a:p>
          <a:p>
            <a:endParaRPr lang="el-GR" dirty="0"/>
          </a:p>
        </p:txBody>
      </p:sp>
      <p:sp>
        <p:nvSpPr>
          <p:cNvPr id="2" name="Θέση ημερομηνίας 1">
            <a:extLst>
              <a:ext uri="{FF2B5EF4-FFF2-40B4-BE49-F238E27FC236}">
                <a16:creationId xmlns:a16="http://schemas.microsoft.com/office/drawing/2014/main" id="{0F0A7347-42A3-29F0-EBD8-3B9E5EED4766}"/>
              </a:ext>
            </a:extLst>
          </p:cNvPr>
          <p:cNvSpPr>
            <a:spLocks noGrp="1"/>
          </p:cNvSpPr>
          <p:nvPr>
            <p:ph type="dt" sz="half" idx="10"/>
          </p:nvPr>
        </p:nvSpPr>
        <p:spPr/>
        <p:txBody>
          <a:bodyPr/>
          <a:lstStyle/>
          <a:p>
            <a:fld id="{F54F0EE8-09C0-413C-8F6F-1B780BBEC23B}" type="datetime1">
              <a:rPr lang="el-GR" smtClean="0"/>
              <a:t>12/1/2025</a:t>
            </a:fld>
            <a:endParaRPr lang="en-US" dirty="0"/>
          </a:p>
        </p:txBody>
      </p:sp>
      <p:sp>
        <p:nvSpPr>
          <p:cNvPr id="3" name="Θέση υποσέλιδου 2">
            <a:extLst>
              <a:ext uri="{FF2B5EF4-FFF2-40B4-BE49-F238E27FC236}">
                <a16:creationId xmlns:a16="http://schemas.microsoft.com/office/drawing/2014/main" id="{47CC97B9-8BF3-1E81-7742-C8364CB00E3A}"/>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4" name="Θέση αριθμού διαφάνειας 3">
            <a:extLst>
              <a:ext uri="{FF2B5EF4-FFF2-40B4-BE49-F238E27FC236}">
                <a16:creationId xmlns:a16="http://schemas.microsoft.com/office/drawing/2014/main" id="{E9B8128C-D508-7CB0-173D-28A3CC1F198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6425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2C9B5-9AF1-77C2-218B-674E5A9FCDFB}"/>
              </a:ext>
            </a:extLst>
          </p:cNvPr>
          <p:cNvSpPr>
            <a:spLocks noGrp="1"/>
          </p:cNvSpPr>
          <p:nvPr>
            <p:ph type="title"/>
          </p:nvPr>
        </p:nvSpPr>
        <p:spPr/>
        <p:txBody>
          <a:bodyPr/>
          <a:lstStyle/>
          <a:p>
            <a:r>
              <a:rPr lang="el-GR" dirty="0"/>
              <a:t>Το Λογισμικό Εφαρμογών</a:t>
            </a:r>
          </a:p>
        </p:txBody>
      </p:sp>
      <p:sp>
        <p:nvSpPr>
          <p:cNvPr id="3" name="Θέση κειμένου 2">
            <a:extLst>
              <a:ext uri="{FF2B5EF4-FFF2-40B4-BE49-F238E27FC236}">
                <a16:creationId xmlns:a16="http://schemas.microsoft.com/office/drawing/2014/main" id="{87287B37-158B-E8D2-510E-06F7562AFF32}"/>
              </a:ext>
            </a:extLst>
          </p:cNvPr>
          <p:cNvSpPr>
            <a:spLocks noGrp="1"/>
          </p:cNvSpPr>
          <p:nvPr>
            <p:ph type="body" idx="1"/>
          </p:nvPr>
        </p:nvSpPr>
        <p:spPr/>
        <p:txBody>
          <a:bodyPr/>
          <a:lstStyle/>
          <a:p>
            <a:endParaRPr lang="el-GR"/>
          </a:p>
        </p:txBody>
      </p:sp>
      <p:sp>
        <p:nvSpPr>
          <p:cNvPr id="7" name="Θέση ημερομηνίας 6">
            <a:extLst>
              <a:ext uri="{FF2B5EF4-FFF2-40B4-BE49-F238E27FC236}">
                <a16:creationId xmlns:a16="http://schemas.microsoft.com/office/drawing/2014/main" id="{D59B3A87-1CE9-30BE-6709-D8BE133814B7}"/>
              </a:ext>
            </a:extLst>
          </p:cNvPr>
          <p:cNvSpPr>
            <a:spLocks noGrp="1"/>
          </p:cNvSpPr>
          <p:nvPr>
            <p:ph type="dt" sz="half" idx="10"/>
          </p:nvPr>
        </p:nvSpPr>
        <p:spPr/>
        <p:txBody>
          <a:bodyPr/>
          <a:lstStyle/>
          <a:p>
            <a:fld id="{1196E2AD-5D0D-4361-8909-702C5281DAAA}" type="datetime1">
              <a:rPr lang="el-GR" smtClean="0"/>
              <a:t>12/1/2025</a:t>
            </a:fld>
            <a:endParaRPr lang="en-US" dirty="0"/>
          </a:p>
        </p:txBody>
      </p:sp>
      <p:sp>
        <p:nvSpPr>
          <p:cNvPr id="8" name="Θέση υποσέλιδου 7">
            <a:extLst>
              <a:ext uri="{FF2B5EF4-FFF2-40B4-BE49-F238E27FC236}">
                <a16:creationId xmlns:a16="http://schemas.microsoft.com/office/drawing/2014/main" id="{DBE69DB2-8DE7-4E71-8E86-2E3D0CD5165A}"/>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Θέση αριθμού διαφάνειας 8">
            <a:extLst>
              <a:ext uri="{FF2B5EF4-FFF2-40B4-BE49-F238E27FC236}">
                <a16:creationId xmlns:a16="http://schemas.microsoft.com/office/drawing/2014/main" id="{CA44E2AB-DC61-F2B1-2052-9F30ADCAF22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71831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47F439-6297-F34C-F651-F6EA5813BEF1}"/>
              </a:ext>
            </a:extLst>
          </p:cNvPr>
          <p:cNvSpPr>
            <a:spLocks noGrp="1"/>
          </p:cNvSpPr>
          <p:nvPr>
            <p:ph type="title"/>
          </p:nvPr>
        </p:nvSpPr>
        <p:spPr/>
        <p:txBody>
          <a:bodyPr/>
          <a:lstStyle/>
          <a:p>
            <a:r>
              <a:rPr lang="el-GR" dirty="0"/>
              <a:t>Λογισμικό Εφαρμογών</a:t>
            </a:r>
          </a:p>
        </p:txBody>
      </p:sp>
      <p:sp>
        <p:nvSpPr>
          <p:cNvPr id="3" name="Θέση περιεχομένου 2">
            <a:extLst>
              <a:ext uri="{FF2B5EF4-FFF2-40B4-BE49-F238E27FC236}">
                <a16:creationId xmlns:a16="http://schemas.microsoft.com/office/drawing/2014/main" id="{6F564E5C-97F7-FE38-6BE7-B9D6F9B9F0F1}"/>
              </a:ext>
            </a:extLst>
          </p:cNvPr>
          <p:cNvSpPr>
            <a:spLocks noGrp="1"/>
          </p:cNvSpPr>
          <p:nvPr>
            <p:ph idx="1"/>
          </p:nvPr>
        </p:nvSpPr>
        <p:spPr/>
        <p:txBody>
          <a:bodyPr/>
          <a:lstStyle/>
          <a:p>
            <a:r>
              <a:rPr lang="el-GR" b="1" dirty="0">
                <a:solidFill>
                  <a:schemeClr val="accent1"/>
                </a:solidFill>
              </a:rPr>
              <a:t>Ορισμός: </a:t>
            </a:r>
            <a:r>
              <a:rPr lang="el-GR" dirty="0"/>
              <a:t>Πρόγραμμα ή σύνολο προγραμμάτων που επιτρέπει στους χρήστες να εκτελούν συγκεκριμένες εργασίες στον υπολογιστή.</a:t>
            </a:r>
          </a:p>
          <a:p>
            <a:r>
              <a:rPr lang="el-GR" b="1" dirty="0">
                <a:solidFill>
                  <a:schemeClr val="accent1"/>
                </a:solidFill>
              </a:rPr>
              <a:t>Διαχωρισμός από το OS: </a:t>
            </a:r>
            <a:r>
              <a:rPr lang="el-GR" dirty="0"/>
              <a:t>Το λογισμικό εφαρμογών εκτελείται πάνω από το λειτουργικό σύστημα, αξιοποιώντας τους πόρους που αυτό διαχειρίζεται.</a:t>
            </a:r>
          </a:p>
          <a:p>
            <a:r>
              <a:rPr lang="el-GR" b="1" dirty="0">
                <a:solidFill>
                  <a:schemeClr val="accent1"/>
                </a:solidFill>
              </a:rPr>
              <a:t>Παραδείγματα:</a:t>
            </a:r>
            <a:r>
              <a:rPr lang="el-GR" dirty="0"/>
              <a:t> Επεξεργαστές κειμένου, προγράμματα περιήγησης ιστού, εργαλεία σχεδίασης, επιστημονικές εφαρμογές κ.τ.λ.</a:t>
            </a:r>
          </a:p>
        </p:txBody>
      </p:sp>
      <p:sp>
        <p:nvSpPr>
          <p:cNvPr id="8" name="Θέση ημερομηνίας 7">
            <a:extLst>
              <a:ext uri="{FF2B5EF4-FFF2-40B4-BE49-F238E27FC236}">
                <a16:creationId xmlns:a16="http://schemas.microsoft.com/office/drawing/2014/main" id="{8303124B-458B-5CD5-99D9-DEB5F58BD24B}"/>
              </a:ext>
            </a:extLst>
          </p:cNvPr>
          <p:cNvSpPr>
            <a:spLocks noGrp="1"/>
          </p:cNvSpPr>
          <p:nvPr>
            <p:ph type="dt" sz="half" idx="10"/>
          </p:nvPr>
        </p:nvSpPr>
        <p:spPr/>
        <p:txBody>
          <a:bodyPr/>
          <a:lstStyle/>
          <a:p>
            <a:fld id="{06AFD79A-9698-4124-B9C6-B02253269F10}" type="datetime1">
              <a:rPr lang="el-GR" smtClean="0"/>
              <a:t>12/1/2025</a:t>
            </a:fld>
            <a:endParaRPr lang="en-US" dirty="0"/>
          </a:p>
        </p:txBody>
      </p:sp>
      <p:sp>
        <p:nvSpPr>
          <p:cNvPr id="9" name="Θέση υποσέλιδου 8">
            <a:extLst>
              <a:ext uri="{FF2B5EF4-FFF2-40B4-BE49-F238E27FC236}">
                <a16:creationId xmlns:a16="http://schemas.microsoft.com/office/drawing/2014/main" id="{4CDC24D4-90BB-114E-A68E-9D9BF08EEAB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ABCD201B-6100-5606-F613-B06209E5193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632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EB42AF-DDD7-EBB3-C12A-9A613D4D66CE}"/>
              </a:ext>
            </a:extLst>
          </p:cNvPr>
          <p:cNvSpPr>
            <a:spLocks noGrp="1"/>
          </p:cNvSpPr>
          <p:nvPr>
            <p:ph type="title"/>
          </p:nvPr>
        </p:nvSpPr>
        <p:spPr/>
        <p:txBody>
          <a:bodyPr/>
          <a:lstStyle/>
          <a:p>
            <a:r>
              <a:rPr lang="el-GR" dirty="0"/>
              <a:t>Κατηγορίες Λογισμικού Εφαρμογών</a:t>
            </a:r>
          </a:p>
        </p:txBody>
      </p:sp>
      <p:sp>
        <p:nvSpPr>
          <p:cNvPr id="3" name="Θέση περιεχομένου 2">
            <a:extLst>
              <a:ext uri="{FF2B5EF4-FFF2-40B4-BE49-F238E27FC236}">
                <a16:creationId xmlns:a16="http://schemas.microsoft.com/office/drawing/2014/main" id="{D885AB1C-F9CA-A52E-0C02-B4FAB73DF09B}"/>
              </a:ext>
            </a:extLst>
          </p:cNvPr>
          <p:cNvSpPr>
            <a:spLocks noGrp="1"/>
          </p:cNvSpPr>
          <p:nvPr>
            <p:ph idx="1"/>
          </p:nvPr>
        </p:nvSpPr>
        <p:spPr/>
        <p:txBody>
          <a:bodyPr/>
          <a:lstStyle/>
          <a:p>
            <a:r>
              <a:rPr lang="el-GR" b="1" dirty="0">
                <a:solidFill>
                  <a:schemeClr val="accent1"/>
                </a:solidFill>
              </a:rPr>
              <a:t>Λογισμικό Γραφείου (</a:t>
            </a:r>
            <a:r>
              <a:rPr lang="lt-LT" b="1" dirty="0">
                <a:solidFill>
                  <a:schemeClr val="accent1"/>
                </a:solidFill>
              </a:rPr>
              <a:t>Office Software): </a:t>
            </a:r>
            <a:r>
              <a:rPr lang="el-GR" dirty="0"/>
              <a:t>Επεξεργασία κειμένου, υπολογιστικά φύλλα, παρουσιάσεις.</a:t>
            </a:r>
          </a:p>
          <a:p>
            <a:r>
              <a:rPr lang="el-GR" b="1" dirty="0">
                <a:solidFill>
                  <a:schemeClr val="accent1"/>
                </a:solidFill>
              </a:rPr>
              <a:t>Λογισμικό Πολυμέσων (</a:t>
            </a:r>
            <a:r>
              <a:rPr lang="lt-LT" b="1" dirty="0">
                <a:solidFill>
                  <a:schemeClr val="accent1"/>
                </a:solidFill>
              </a:rPr>
              <a:t>Multimedia): </a:t>
            </a:r>
            <a:r>
              <a:rPr lang="el-GR" dirty="0"/>
              <a:t>Επεξεργασία εικόνας, βίντεο, ήχου.</a:t>
            </a:r>
          </a:p>
          <a:p>
            <a:r>
              <a:rPr lang="el-GR" b="1" dirty="0">
                <a:solidFill>
                  <a:schemeClr val="accent1"/>
                </a:solidFill>
              </a:rPr>
              <a:t>Εκπαιδευτικό Λογισμικό: </a:t>
            </a:r>
            <a:r>
              <a:rPr lang="el-GR" dirty="0"/>
              <a:t>Προγράμματα εκμάθησης γλωσσών, μαθηματικές εφαρμογές.</a:t>
            </a:r>
          </a:p>
          <a:p>
            <a:r>
              <a:rPr lang="el-GR" b="1" dirty="0">
                <a:solidFill>
                  <a:schemeClr val="accent1"/>
                </a:solidFill>
              </a:rPr>
              <a:t>Επιστημονικό &amp; Επιχειρησιακό Λογισμικό: </a:t>
            </a:r>
            <a:r>
              <a:rPr lang="lt-LT" dirty="0"/>
              <a:t>CAD, ERP, CRM </a:t>
            </a:r>
            <a:r>
              <a:rPr lang="el-GR" dirty="0"/>
              <a:t>συστήματα.</a:t>
            </a:r>
            <a:r>
              <a:rPr lang="lt-LT" dirty="0"/>
              <a:t>Web &amp; Cloud </a:t>
            </a:r>
            <a:r>
              <a:rPr lang="el-GR" dirty="0"/>
              <a:t>Εφαρμογές: </a:t>
            </a:r>
            <a:r>
              <a:rPr lang="lt-LT" dirty="0"/>
              <a:t>Gmail, Google Drive, Office 365 online.</a:t>
            </a:r>
            <a:endParaRPr lang="el-GR" dirty="0"/>
          </a:p>
          <a:p>
            <a:r>
              <a:rPr lang="el-GR" b="1" dirty="0">
                <a:solidFill>
                  <a:schemeClr val="accent1"/>
                </a:solidFill>
              </a:rPr>
              <a:t>…κι άλλες κατηγορίες</a:t>
            </a:r>
          </a:p>
        </p:txBody>
      </p:sp>
      <p:sp>
        <p:nvSpPr>
          <p:cNvPr id="8" name="Θέση ημερομηνίας 7">
            <a:extLst>
              <a:ext uri="{FF2B5EF4-FFF2-40B4-BE49-F238E27FC236}">
                <a16:creationId xmlns:a16="http://schemas.microsoft.com/office/drawing/2014/main" id="{EF987AC8-3F51-2278-9DF2-386D3482501E}"/>
              </a:ext>
            </a:extLst>
          </p:cNvPr>
          <p:cNvSpPr>
            <a:spLocks noGrp="1"/>
          </p:cNvSpPr>
          <p:nvPr>
            <p:ph type="dt" sz="half" idx="10"/>
          </p:nvPr>
        </p:nvSpPr>
        <p:spPr/>
        <p:txBody>
          <a:bodyPr/>
          <a:lstStyle/>
          <a:p>
            <a:fld id="{B6D2C019-5FDA-4945-82ED-91913A9F019A}" type="datetime1">
              <a:rPr lang="el-GR" smtClean="0"/>
              <a:t>12/1/2025</a:t>
            </a:fld>
            <a:endParaRPr lang="en-US" dirty="0"/>
          </a:p>
        </p:txBody>
      </p:sp>
      <p:sp>
        <p:nvSpPr>
          <p:cNvPr id="9" name="Θέση υποσέλιδου 8">
            <a:extLst>
              <a:ext uri="{FF2B5EF4-FFF2-40B4-BE49-F238E27FC236}">
                <a16:creationId xmlns:a16="http://schemas.microsoft.com/office/drawing/2014/main" id="{A1644E19-88F2-1CEF-0EA1-9EA68C9CBF0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B4668CD0-DB04-3171-1129-0B821DC4DCD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63289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D6EA9-4159-96B1-69C5-880423633133}"/>
              </a:ext>
            </a:extLst>
          </p:cNvPr>
          <p:cNvSpPr>
            <a:spLocks noGrp="1"/>
          </p:cNvSpPr>
          <p:nvPr>
            <p:ph type="title"/>
          </p:nvPr>
        </p:nvSpPr>
        <p:spPr/>
        <p:txBody>
          <a:bodyPr/>
          <a:lstStyle/>
          <a:p>
            <a:r>
              <a:rPr lang="el-GR" dirty="0"/>
              <a:t>Τι Κάνει Ένα Λογισμικό Εφαρμογών Αποδοτικό;</a:t>
            </a:r>
          </a:p>
        </p:txBody>
      </p:sp>
      <p:sp>
        <p:nvSpPr>
          <p:cNvPr id="3" name="Θέση περιεχομένου 2">
            <a:extLst>
              <a:ext uri="{FF2B5EF4-FFF2-40B4-BE49-F238E27FC236}">
                <a16:creationId xmlns:a16="http://schemas.microsoft.com/office/drawing/2014/main" id="{EBACAB88-20DB-6481-644F-586A6A72D788}"/>
              </a:ext>
            </a:extLst>
          </p:cNvPr>
          <p:cNvSpPr>
            <a:spLocks noGrp="1"/>
          </p:cNvSpPr>
          <p:nvPr>
            <p:ph idx="1"/>
          </p:nvPr>
        </p:nvSpPr>
        <p:spPr/>
        <p:txBody>
          <a:bodyPr/>
          <a:lstStyle/>
          <a:p>
            <a:r>
              <a:rPr lang="el-GR" b="1" dirty="0">
                <a:solidFill>
                  <a:schemeClr val="accent1"/>
                </a:solidFill>
              </a:rPr>
              <a:t>Ευχρηστία (</a:t>
            </a:r>
            <a:r>
              <a:rPr lang="el-GR" b="1" dirty="0" err="1">
                <a:solidFill>
                  <a:schemeClr val="accent1"/>
                </a:solidFill>
              </a:rPr>
              <a:t>Usability</a:t>
            </a:r>
            <a:r>
              <a:rPr lang="el-GR" b="1" dirty="0">
                <a:solidFill>
                  <a:schemeClr val="accent1"/>
                </a:solidFill>
              </a:rPr>
              <a:t>): </a:t>
            </a:r>
            <a:r>
              <a:rPr lang="el-GR" dirty="0"/>
              <a:t>Πόσο εύκολα ο χρήστης μπορεί να μάθει και να χρησιμοποιήσει την εφαρμογή.</a:t>
            </a:r>
          </a:p>
          <a:p>
            <a:r>
              <a:rPr lang="el-GR" b="1" dirty="0">
                <a:solidFill>
                  <a:schemeClr val="accent1"/>
                </a:solidFill>
              </a:rPr>
              <a:t>Αξιοπιστία (</a:t>
            </a:r>
            <a:r>
              <a:rPr lang="el-GR" b="1" dirty="0" err="1">
                <a:solidFill>
                  <a:schemeClr val="accent1"/>
                </a:solidFill>
              </a:rPr>
              <a:t>Reliability</a:t>
            </a:r>
            <a:r>
              <a:rPr lang="el-GR" b="1" dirty="0">
                <a:solidFill>
                  <a:schemeClr val="accent1"/>
                </a:solidFill>
              </a:rPr>
              <a:t>): </a:t>
            </a:r>
            <a:r>
              <a:rPr lang="el-GR" dirty="0"/>
              <a:t>Έλλειψη σφαλμάτων, σταθερότητα κατά την εκτέλεση.</a:t>
            </a:r>
          </a:p>
          <a:p>
            <a:r>
              <a:rPr lang="el-GR" b="1" dirty="0" err="1">
                <a:solidFill>
                  <a:schemeClr val="accent1"/>
                </a:solidFill>
              </a:rPr>
              <a:t>Συντηρησιμότητα</a:t>
            </a:r>
            <a:r>
              <a:rPr lang="el-GR" b="1" dirty="0">
                <a:solidFill>
                  <a:schemeClr val="accent1"/>
                </a:solidFill>
              </a:rPr>
              <a:t> (</a:t>
            </a:r>
            <a:r>
              <a:rPr lang="el-GR" b="1" dirty="0" err="1">
                <a:solidFill>
                  <a:schemeClr val="accent1"/>
                </a:solidFill>
              </a:rPr>
              <a:t>Maintainability</a:t>
            </a:r>
            <a:r>
              <a:rPr lang="el-GR" b="1" dirty="0">
                <a:solidFill>
                  <a:schemeClr val="accent1"/>
                </a:solidFill>
              </a:rPr>
              <a:t>): </a:t>
            </a:r>
            <a:r>
              <a:rPr lang="el-GR" dirty="0"/>
              <a:t>Δυνατότητα εύκολων ενημερώσεων και επιδιορθώσεων.</a:t>
            </a:r>
          </a:p>
          <a:p>
            <a:r>
              <a:rPr lang="el-GR" b="1" dirty="0">
                <a:solidFill>
                  <a:schemeClr val="accent1"/>
                </a:solidFill>
              </a:rPr>
              <a:t>Επεκτασιμότητα (</a:t>
            </a:r>
            <a:r>
              <a:rPr lang="el-GR" b="1" dirty="0" err="1">
                <a:solidFill>
                  <a:schemeClr val="accent1"/>
                </a:solidFill>
              </a:rPr>
              <a:t>Scalability</a:t>
            </a:r>
            <a:r>
              <a:rPr lang="el-GR" b="1" dirty="0">
                <a:solidFill>
                  <a:schemeClr val="accent1"/>
                </a:solidFill>
              </a:rPr>
              <a:t>): </a:t>
            </a:r>
            <a:r>
              <a:rPr lang="el-GR" dirty="0"/>
              <a:t>Μπορεί να ανταποκριθεί σε μεγαλύτερο όγκο δεδομένων/χρηστών.</a:t>
            </a:r>
          </a:p>
          <a:p>
            <a:r>
              <a:rPr lang="el-GR" b="1" dirty="0" err="1">
                <a:solidFill>
                  <a:schemeClr val="accent1"/>
                </a:solidFill>
              </a:rPr>
              <a:t>Φορητότητα</a:t>
            </a:r>
            <a:r>
              <a:rPr lang="el-GR" b="1" dirty="0">
                <a:solidFill>
                  <a:schemeClr val="accent1"/>
                </a:solidFill>
              </a:rPr>
              <a:t> (</a:t>
            </a:r>
            <a:r>
              <a:rPr lang="el-GR" b="1" dirty="0" err="1">
                <a:solidFill>
                  <a:schemeClr val="accent1"/>
                </a:solidFill>
              </a:rPr>
              <a:t>Portability</a:t>
            </a:r>
            <a:r>
              <a:rPr lang="el-GR" b="1" dirty="0">
                <a:solidFill>
                  <a:schemeClr val="accent1"/>
                </a:solidFill>
              </a:rPr>
              <a:t>): </a:t>
            </a:r>
            <a:r>
              <a:rPr lang="el-GR" dirty="0"/>
              <a:t>Δυνατότητα εκτέλεσης σε διαφορετικές πλατφόρμες (Windows, </a:t>
            </a:r>
            <a:r>
              <a:rPr lang="el-GR" dirty="0" err="1"/>
              <a:t>Linux</a:t>
            </a:r>
            <a:r>
              <a:rPr lang="el-GR" dirty="0"/>
              <a:t>, </a:t>
            </a:r>
            <a:r>
              <a:rPr lang="el-GR" dirty="0" err="1"/>
              <a:t>macOS</a:t>
            </a:r>
            <a:r>
              <a:rPr lang="el-GR" dirty="0"/>
              <a:t> κ.τ.λ.).</a:t>
            </a:r>
          </a:p>
        </p:txBody>
      </p:sp>
      <p:sp>
        <p:nvSpPr>
          <p:cNvPr id="8" name="Θέση ημερομηνίας 7">
            <a:extLst>
              <a:ext uri="{FF2B5EF4-FFF2-40B4-BE49-F238E27FC236}">
                <a16:creationId xmlns:a16="http://schemas.microsoft.com/office/drawing/2014/main" id="{375C2832-45AE-764B-B8F6-B713A5F57834}"/>
              </a:ext>
            </a:extLst>
          </p:cNvPr>
          <p:cNvSpPr>
            <a:spLocks noGrp="1"/>
          </p:cNvSpPr>
          <p:nvPr>
            <p:ph type="dt" sz="half" idx="10"/>
          </p:nvPr>
        </p:nvSpPr>
        <p:spPr/>
        <p:txBody>
          <a:bodyPr/>
          <a:lstStyle/>
          <a:p>
            <a:fld id="{8126D2A7-4A79-4D7B-A09E-5C1B55E024EF}" type="datetime1">
              <a:rPr lang="el-GR" smtClean="0"/>
              <a:t>12/1/2025</a:t>
            </a:fld>
            <a:endParaRPr lang="en-US" dirty="0"/>
          </a:p>
        </p:txBody>
      </p:sp>
      <p:sp>
        <p:nvSpPr>
          <p:cNvPr id="9" name="Θέση υποσέλιδου 8">
            <a:extLst>
              <a:ext uri="{FF2B5EF4-FFF2-40B4-BE49-F238E27FC236}">
                <a16:creationId xmlns:a16="http://schemas.microsoft.com/office/drawing/2014/main" id="{F5715D01-7607-A81E-3A73-37402547C1B5}"/>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538B94EA-51D5-183C-16D8-22AB4D0146A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90320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37E635-F12C-FD34-83B4-210B7F81AC5C}"/>
              </a:ext>
            </a:extLst>
          </p:cNvPr>
          <p:cNvSpPr>
            <a:spLocks noGrp="1"/>
          </p:cNvSpPr>
          <p:nvPr>
            <p:ph type="title"/>
          </p:nvPr>
        </p:nvSpPr>
        <p:spPr/>
        <p:txBody>
          <a:bodyPr>
            <a:normAutofit fontScale="90000"/>
          </a:bodyPr>
          <a:lstStyle/>
          <a:p>
            <a:r>
              <a:rPr lang="el-GR" dirty="0"/>
              <a:t>Πού Οδηγείται η Ανάπτυξη Λογισμικού Εφαρμογών;</a:t>
            </a:r>
          </a:p>
        </p:txBody>
      </p:sp>
      <p:sp>
        <p:nvSpPr>
          <p:cNvPr id="3" name="Θέση περιεχομένου 2">
            <a:extLst>
              <a:ext uri="{FF2B5EF4-FFF2-40B4-BE49-F238E27FC236}">
                <a16:creationId xmlns:a16="http://schemas.microsoft.com/office/drawing/2014/main" id="{1484C017-1B97-072E-09D9-5C79523D972E}"/>
              </a:ext>
            </a:extLst>
          </p:cNvPr>
          <p:cNvSpPr>
            <a:spLocks noGrp="1"/>
          </p:cNvSpPr>
          <p:nvPr>
            <p:ph idx="1"/>
          </p:nvPr>
        </p:nvSpPr>
        <p:spPr/>
        <p:txBody>
          <a:bodyPr/>
          <a:lstStyle/>
          <a:p>
            <a:r>
              <a:rPr lang="lt-LT" b="1" dirty="0">
                <a:solidFill>
                  <a:schemeClr val="accent1"/>
                </a:solidFill>
              </a:rPr>
              <a:t>Web &amp; Cloud-Based </a:t>
            </a:r>
            <a:r>
              <a:rPr lang="el-GR" b="1" dirty="0">
                <a:solidFill>
                  <a:schemeClr val="accent1"/>
                </a:solidFill>
              </a:rPr>
              <a:t>Λύσεις: </a:t>
            </a:r>
            <a:r>
              <a:rPr lang="el-GR" dirty="0"/>
              <a:t>Από το </a:t>
            </a:r>
            <a:r>
              <a:rPr lang="lt-LT" dirty="0"/>
              <a:t>desktop </a:t>
            </a:r>
            <a:r>
              <a:rPr lang="el-GR" dirty="0"/>
              <a:t>στο </a:t>
            </a:r>
            <a:r>
              <a:rPr lang="lt-LT" dirty="0"/>
              <a:t>browser (Google Docs, Office 365).</a:t>
            </a:r>
            <a:endParaRPr lang="el-GR" dirty="0"/>
          </a:p>
          <a:p>
            <a:r>
              <a:rPr lang="lt-LT" b="1" dirty="0">
                <a:solidFill>
                  <a:schemeClr val="accent1"/>
                </a:solidFill>
              </a:rPr>
              <a:t>Mobile </a:t>
            </a:r>
            <a:r>
              <a:rPr lang="el-GR" b="1" dirty="0">
                <a:solidFill>
                  <a:schemeClr val="accent1"/>
                </a:solidFill>
              </a:rPr>
              <a:t>Εφαρμογές: </a:t>
            </a:r>
            <a:r>
              <a:rPr lang="lt-LT" dirty="0"/>
              <a:t>Android/iOS, App Stores, </a:t>
            </a:r>
            <a:r>
              <a:rPr lang="el-GR" dirty="0"/>
              <a:t>έμφαση στην εμπειρία χρήστη και τη </a:t>
            </a:r>
            <a:r>
              <a:rPr lang="el-GR" dirty="0" err="1"/>
              <a:t>φορητότητα</a:t>
            </a:r>
            <a:r>
              <a:rPr lang="el-GR" dirty="0"/>
              <a:t>.</a:t>
            </a:r>
          </a:p>
          <a:p>
            <a:r>
              <a:rPr lang="lt-LT" b="1" dirty="0">
                <a:solidFill>
                  <a:schemeClr val="accent1"/>
                </a:solidFill>
              </a:rPr>
              <a:t>AI &amp; Machine Learning </a:t>
            </a:r>
            <a:r>
              <a:rPr lang="el-GR" b="1" dirty="0">
                <a:solidFill>
                  <a:schemeClr val="accent1"/>
                </a:solidFill>
              </a:rPr>
              <a:t>Ενσωμάτωση: </a:t>
            </a:r>
            <a:r>
              <a:rPr lang="el-GR" dirty="0"/>
              <a:t>Εφαρμογές με «έξυπνα» χαρακτηριστικά, </a:t>
            </a:r>
            <a:r>
              <a:rPr lang="lt-LT" dirty="0"/>
              <a:t>chatbot, </a:t>
            </a:r>
            <a:r>
              <a:rPr lang="el-GR" dirty="0"/>
              <a:t>φωνητική </a:t>
            </a:r>
            <a:r>
              <a:rPr lang="el-GR" dirty="0" err="1"/>
              <a:t>διεπαφή</a:t>
            </a:r>
            <a:r>
              <a:rPr lang="el-GR" dirty="0"/>
              <a:t> (</a:t>
            </a:r>
            <a:r>
              <a:rPr lang="lt-LT" dirty="0"/>
              <a:t>Siri, Alexa).</a:t>
            </a:r>
            <a:endParaRPr lang="el-GR" dirty="0"/>
          </a:p>
          <a:p>
            <a:r>
              <a:rPr lang="lt-LT" b="1" dirty="0">
                <a:solidFill>
                  <a:schemeClr val="accent1"/>
                </a:solidFill>
              </a:rPr>
              <a:t>SaaS/Subscriptions: </a:t>
            </a:r>
            <a:r>
              <a:rPr lang="el-GR" dirty="0"/>
              <a:t>Μετάβαση από το μοντέλο αγοράς λογισμικού στο μοντέλο συνδρομής (π.χ. </a:t>
            </a:r>
            <a:r>
              <a:rPr lang="lt-LT" dirty="0"/>
              <a:t>Adobe Creative Cloud).</a:t>
            </a:r>
            <a:endParaRPr lang="el-GR" dirty="0"/>
          </a:p>
          <a:p>
            <a:r>
              <a:rPr lang="lt-LT" b="1" dirty="0">
                <a:solidFill>
                  <a:schemeClr val="accent1"/>
                </a:solidFill>
              </a:rPr>
              <a:t>Open-Source &amp; </a:t>
            </a:r>
            <a:r>
              <a:rPr lang="el-GR" b="1" dirty="0">
                <a:solidFill>
                  <a:schemeClr val="accent1"/>
                </a:solidFill>
              </a:rPr>
              <a:t>Κοινότητες: </a:t>
            </a:r>
            <a:r>
              <a:rPr lang="el-GR" dirty="0"/>
              <a:t>Μεγάλη ώθηση στην ομαδική ανάπτυξη και στην ελεύθερη διανομή.</a:t>
            </a:r>
          </a:p>
        </p:txBody>
      </p:sp>
      <p:sp>
        <p:nvSpPr>
          <p:cNvPr id="9" name="Θέση ημερομηνίας 8">
            <a:extLst>
              <a:ext uri="{FF2B5EF4-FFF2-40B4-BE49-F238E27FC236}">
                <a16:creationId xmlns:a16="http://schemas.microsoft.com/office/drawing/2014/main" id="{FD12208B-F8AF-922B-6DFF-0547AC4F43C4}"/>
              </a:ext>
            </a:extLst>
          </p:cNvPr>
          <p:cNvSpPr>
            <a:spLocks noGrp="1"/>
          </p:cNvSpPr>
          <p:nvPr>
            <p:ph type="dt" sz="half" idx="10"/>
          </p:nvPr>
        </p:nvSpPr>
        <p:spPr/>
        <p:txBody>
          <a:bodyPr/>
          <a:lstStyle/>
          <a:p>
            <a:fld id="{4CBC52BF-0FBD-4E05-89A2-C7D1AB44A39E}" type="datetime1">
              <a:rPr lang="el-GR" smtClean="0"/>
              <a:t>12/1/2025</a:t>
            </a:fld>
            <a:endParaRPr lang="en-US" dirty="0"/>
          </a:p>
        </p:txBody>
      </p:sp>
      <p:sp>
        <p:nvSpPr>
          <p:cNvPr id="10" name="Θέση υποσέλιδου 9">
            <a:extLst>
              <a:ext uri="{FF2B5EF4-FFF2-40B4-BE49-F238E27FC236}">
                <a16:creationId xmlns:a16="http://schemas.microsoft.com/office/drawing/2014/main" id="{0E3103DD-2345-E1EA-5B4A-DE454B1625AA}"/>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1" name="Θέση αριθμού διαφάνειας 10">
            <a:extLst>
              <a:ext uri="{FF2B5EF4-FFF2-40B4-BE49-F238E27FC236}">
                <a16:creationId xmlns:a16="http://schemas.microsoft.com/office/drawing/2014/main" id="{3C20D489-8F26-1666-0836-D85F55F7064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30343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225392-BA30-DE60-3FC1-8F193B035C4C}"/>
              </a:ext>
            </a:extLst>
          </p:cNvPr>
          <p:cNvSpPr>
            <a:spLocks noGrp="1"/>
          </p:cNvSpPr>
          <p:nvPr>
            <p:ph type="title"/>
          </p:nvPr>
        </p:nvSpPr>
        <p:spPr/>
        <p:txBody>
          <a:bodyPr/>
          <a:lstStyle/>
          <a:p>
            <a:r>
              <a:rPr lang="el-GR" dirty="0"/>
              <a:t>Προγραμματισμός Συστημάτων</a:t>
            </a:r>
          </a:p>
        </p:txBody>
      </p:sp>
      <p:sp>
        <p:nvSpPr>
          <p:cNvPr id="3" name="Θέση κειμένου 2">
            <a:extLst>
              <a:ext uri="{FF2B5EF4-FFF2-40B4-BE49-F238E27FC236}">
                <a16:creationId xmlns:a16="http://schemas.microsoft.com/office/drawing/2014/main" id="{338D8655-2752-5114-68E3-4C21624128C2}"/>
              </a:ext>
            </a:extLst>
          </p:cNvPr>
          <p:cNvSpPr>
            <a:spLocks noGrp="1"/>
          </p:cNvSpPr>
          <p:nvPr>
            <p:ph type="body" idx="1"/>
          </p:nvPr>
        </p:nvSpPr>
        <p:spPr/>
        <p:txBody>
          <a:bodyPr/>
          <a:lstStyle/>
          <a:p>
            <a:endParaRPr lang="el-GR"/>
          </a:p>
        </p:txBody>
      </p:sp>
      <p:sp>
        <p:nvSpPr>
          <p:cNvPr id="7" name="Θέση ημερομηνίας 6">
            <a:extLst>
              <a:ext uri="{FF2B5EF4-FFF2-40B4-BE49-F238E27FC236}">
                <a16:creationId xmlns:a16="http://schemas.microsoft.com/office/drawing/2014/main" id="{F63F333A-D4F9-3774-FDF0-410269ACA849}"/>
              </a:ext>
            </a:extLst>
          </p:cNvPr>
          <p:cNvSpPr>
            <a:spLocks noGrp="1"/>
          </p:cNvSpPr>
          <p:nvPr>
            <p:ph type="dt" sz="half" idx="10"/>
          </p:nvPr>
        </p:nvSpPr>
        <p:spPr/>
        <p:txBody>
          <a:bodyPr/>
          <a:lstStyle/>
          <a:p>
            <a:fld id="{C59E7A80-DCF5-4F7D-8FD0-16DC124626BE}" type="datetime1">
              <a:rPr lang="el-GR" smtClean="0"/>
              <a:t>12/1/2025</a:t>
            </a:fld>
            <a:endParaRPr lang="en-US" dirty="0"/>
          </a:p>
        </p:txBody>
      </p:sp>
      <p:sp>
        <p:nvSpPr>
          <p:cNvPr id="8" name="Θέση υποσέλιδου 7">
            <a:extLst>
              <a:ext uri="{FF2B5EF4-FFF2-40B4-BE49-F238E27FC236}">
                <a16:creationId xmlns:a16="http://schemas.microsoft.com/office/drawing/2014/main" id="{8F3492D2-E16B-E612-B330-9A008821BB6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Θέση αριθμού διαφάνειας 8">
            <a:extLst>
              <a:ext uri="{FF2B5EF4-FFF2-40B4-BE49-F238E27FC236}">
                <a16:creationId xmlns:a16="http://schemas.microsoft.com/office/drawing/2014/main" id="{E8C91600-8391-31FC-61C6-415471B8BA4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31828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3EC223-3603-48D5-AEAB-45622B222D7F}"/>
              </a:ext>
            </a:extLst>
          </p:cNvPr>
          <p:cNvSpPr>
            <a:spLocks noGrp="1"/>
          </p:cNvSpPr>
          <p:nvPr>
            <p:ph type="title"/>
          </p:nvPr>
        </p:nvSpPr>
        <p:spPr/>
        <p:txBody>
          <a:bodyPr/>
          <a:lstStyle/>
          <a:p>
            <a:r>
              <a:rPr lang="el-GR" dirty="0"/>
              <a:t>Βασικές Έννοιες</a:t>
            </a:r>
            <a:endParaRPr lang="en-US" dirty="0"/>
          </a:p>
        </p:txBody>
      </p:sp>
      <p:sp>
        <p:nvSpPr>
          <p:cNvPr id="7" name="Content Placeholder 6">
            <a:extLst>
              <a:ext uri="{FF2B5EF4-FFF2-40B4-BE49-F238E27FC236}">
                <a16:creationId xmlns:a16="http://schemas.microsoft.com/office/drawing/2014/main" id="{CAD02703-128D-41AD-BDAE-CB2EDAB8A846}"/>
              </a:ext>
            </a:extLst>
          </p:cNvPr>
          <p:cNvSpPr>
            <a:spLocks noGrp="1"/>
          </p:cNvSpPr>
          <p:nvPr>
            <p:ph idx="1"/>
          </p:nvPr>
        </p:nvSpPr>
        <p:spPr/>
        <p:txBody>
          <a:bodyPr/>
          <a:lstStyle/>
          <a:p>
            <a:pPr marL="0" indent="0">
              <a:buNone/>
            </a:pPr>
            <a:r>
              <a:rPr lang="el-GR" b="1" i="1" dirty="0"/>
              <a:t>ΑΛΓΟΡΙΘΜΟΣ</a:t>
            </a:r>
          </a:p>
          <a:p>
            <a:r>
              <a:rPr lang="el-GR" dirty="0"/>
              <a:t>Είναι μία πεπερασμένη σειρά ενεργειών, αυστηρά καθορισμένων και εκτελέσιμων σε πεπερασμένο χρόνο, που στοχεύουν στην επίλυση ενός προβλήματος.</a:t>
            </a:r>
          </a:p>
          <a:p>
            <a:endParaRPr lang="el-GR" dirty="0"/>
          </a:p>
          <a:p>
            <a:pPr marL="0" indent="0">
              <a:buNone/>
            </a:pPr>
            <a:r>
              <a:rPr lang="el-GR" b="1" i="1" dirty="0"/>
              <a:t>ΔΟΜΕΣ ΔΕΔΟΜΕΝΩΝ</a:t>
            </a:r>
          </a:p>
          <a:p>
            <a:r>
              <a:rPr lang="el-GR" dirty="0"/>
              <a:t>Είναι σύνολα κατάλληλα αποθηκευμένων δεδομένων, τα οποία μπορούμε να επεξεργαστούμε με κατάλληλες μεθόδους.</a:t>
            </a:r>
          </a:p>
          <a:p>
            <a:pPr marL="0" indent="0">
              <a:buNone/>
            </a:pPr>
            <a:endParaRPr lang="el-GR" dirty="0"/>
          </a:p>
          <a:p>
            <a:pPr marL="0" indent="0" algn="ctr">
              <a:buNone/>
            </a:pPr>
            <a:r>
              <a:rPr lang="el-GR" b="1" i="1" dirty="0">
                <a:effectLst>
                  <a:outerShdw blurRad="38100" dist="38100" dir="2700000" algn="tl">
                    <a:srgbClr val="000000">
                      <a:alpha val="43137"/>
                    </a:srgbClr>
                  </a:outerShdw>
                </a:effectLst>
              </a:rPr>
              <a:t>ΠΡΟΓΡΑΜΜΑΤΑ = ΑΛΓΟΡΙΘΜΟΙ + ΔΟΜΕΣ ΔΕΔΟΜΕΝΩΝ</a:t>
            </a:r>
            <a:endParaRPr lang="en-US" b="1" i="1" dirty="0">
              <a:effectLst>
                <a:outerShdw blurRad="38100" dist="38100" dir="2700000" algn="tl">
                  <a:srgbClr val="000000">
                    <a:alpha val="43137"/>
                  </a:srgbClr>
                </a:outerShdw>
              </a:effectLst>
            </a:endParaRPr>
          </a:p>
        </p:txBody>
      </p:sp>
      <p:sp>
        <p:nvSpPr>
          <p:cNvPr id="2" name="Θέση ημερομηνίας 1">
            <a:extLst>
              <a:ext uri="{FF2B5EF4-FFF2-40B4-BE49-F238E27FC236}">
                <a16:creationId xmlns:a16="http://schemas.microsoft.com/office/drawing/2014/main" id="{D967C793-8A94-7D87-AFEA-0B4AA2454682}"/>
              </a:ext>
            </a:extLst>
          </p:cNvPr>
          <p:cNvSpPr>
            <a:spLocks noGrp="1"/>
          </p:cNvSpPr>
          <p:nvPr>
            <p:ph type="dt" sz="half" idx="10"/>
          </p:nvPr>
        </p:nvSpPr>
        <p:spPr/>
        <p:txBody>
          <a:bodyPr/>
          <a:lstStyle/>
          <a:p>
            <a:fld id="{D9FF8BC6-FBBB-4C88-B696-00510E5A8F45}" type="datetime1">
              <a:rPr lang="el-GR" smtClean="0"/>
              <a:t>12/1/2025</a:t>
            </a:fld>
            <a:endParaRPr lang="en-US" dirty="0"/>
          </a:p>
        </p:txBody>
      </p:sp>
      <p:sp>
        <p:nvSpPr>
          <p:cNvPr id="3" name="Θέση υποσέλιδου 2">
            <a:extLst>
              <a:ext uri="{FF2B5EF4-FFF2-40B4-BE49-F238E27FC236}">
                <a16:creationId xmlns:a16="http://schemas.microsoft.com/office/drawing/2014/main" id="{E1E2A839-F7CE-C73B-7C9B-51DC5C96748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C34BDA65-D0D2-D470-BC9C-46174DB498C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51065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14F91-2F0B-4258-A298-E0DDF5A4D4DA}"/>
              </a:ext>
            </a:extLst>
          </p:cNvPr>
          <p:cNvSpPr>
            <a:spLocks noGrp="1"/>
          </p:cNvSpPr>
          <p:nvPr>
            <p:ph type="title"/>
          </p:nvPr>
        </p:nvSpPr>
        <p:spPr/>
        <p:txBody>
          <a:bodyPr/>
          <a:lstStyle/>
          <a:p>
            <a:r>
              <a:rPr lang="el-GR" dirty="0"/>
              <a:t>Μεθοδολογίες Σχεδίασης Αλγορίθμων</a:t>
            </a:r>
            <a:endParaRPr lang="en-US" dirty="0"/>
          </a:p>
        </p:txBody>
      </p:sp>
      <p:sp>
        <p:nvSpPr>
          <p:cNvPr id="7" name="Text Placeholder 6">
            <a:extLst>
              <a:ext uri="{FF2B5EF4-FFF2-40B4-BE49-F238E27FC236}">
                <a16:creationId xmlns:a16="http://schemas.microsoft.com/office/drawing/2014/main" id="{88BC9A32-A791-4BA3-AD54-0DFF0E86F5B0}"/>
              </a:ext>
            </a:extLst>
          </p:cNvPr>
          <p:cNvSpPr>
            <a:spLocks noGrp="1"/>
          </p:cNvSpPr>
          <p:nvPr>
            <p:ph type="body" idx="1"/>
          </p:nvPr>
        </p:nvSpPr>
        <p:spPr>
          <a:xfrm>
            <a:off x="1772179" y="1439337"/>
            <a:ext cx="4607188" cy="576262"/>
          </a:xfrm>
        </p:spPr>
        <p:txBody>
          <a:bodyPr>
            <a:normAutofit fontScale="62500" lnSpcReduction="20000"/>
          </a:bodyPr>
          <a:lstStyle/>
          <a:p>
            <a:r>
              <a:rPr lang="el-GR" dirty="0"/>
              <a:t>Η σχεδίαση από-πάνω-προς-τα-κάτω</a:t>
            </a:r>
            <a:br>
              <a:rPr lang="el-GR" dirty="0"/>
            </a:br>
            <a:r>
              <a:rPr lang="el-GR" dirty="0"/>
              <a:t>(</a:t>
            </a:r>
            <a:r>
              <a:rPr lang="en-US" dirty="0"/>
              <a:t>top-down procedure)</a:t>
            </a:r>
          </a:p>
        </p:txBody>
      </p:sp>
      <p:sp>
        <p:nvSpPr>
          <p:cNvPr id="8" name="Content Placeholder 7">
            <a:extLst>
              <a:ext uri="{FF2B5EF4-FFF2-40B4-BE49-F238E27FC236}">
                <a16:creationId xmlns:a16="http://schemas.microsoft.com/office/drawing/2014/main" id="{9D4FADD9-8130-437A-BC30-C4FBF980EC49}"/>
              </a:ext>
            </a:extLst>
          </p:cNvPr>
          <p:cNvSpPr>
            <a:spLocks noGrp="1"/>
          </p:cNvSpPr>
          <p:nvPr>
            <p:ph sz="half" idx="2"/>
          </p:nvPr>
        </p:nvSpPr>
        <p:spPr/>
        <p:txBody>
          <a:bodyPr/>
          <a:lstStyle/>
          <a:p>
            <a:r>
              <a:rPr lang="el-GR" dirty="0"/>
              <a:t>Το πρόβλημα χωρίζεται σε μικρότερα </a:t>
            </a:r>
            <a:r>
              <a:rPr lang="el-GR" dirty="0" err="1"/>
              <a:t>υποπροβλήματα</a:t>
            </a:r>
            <a:r>
              <a:rPr lang="el-GR" dirty="0"/>
              <a:t>, κάθε ένα από τα οποία μπορεί να χωριστεί σε μικρότερα ευκολότερα </a:t>
            </a:r>
            <a:r>
              <a:rPr lang="el-GR" dirty="0" err="1"/>
              <a:t>υποπροβλήματα</a:t>
            </a:r>
            <a:r>
              <a:rPr lang="el-GR" dirty="0"/>
              <a:t>, μέχρις ότου κάθε </a:t>
            </a:r>
            <a:r>
              <a:rPr lang="el-GR" dirty="0" err="1"/>
              <a:t>υποπρόβλημα</a:t>
            </a:r>
            <a:r>
              <a:rPr lang="el-GR" dirty="0"/>
              <a:t> είναι εύκολο να επιλυθεί.</a:t>
            </a:r>
          </a:p>
          <a:p>
            <a:r>
              <a:rPr lang="el-GR" dirty="0"/>
              <a:t>Η επίλυση του γενικού προβλήματος προκύπτει από την επίλυση των </a:t>
            </a:r>
            <a:r>
              <a:rPr lang="el-GR" dirty="0" err="1"/>
              <a:t>υποπροβλημάτων</a:t>
            </a:r>
            <a:r>
              <a:rPr lang="el-GR" dirty="0"/>
              <a:t>.</a:t>
            </a:r>
            <a:endParaRPr lang="en-US" dirty="0"/>
          </a:p>
        </p:txBody>
      </p:sp>
      <p:sp>
        <p:nvSpPr>
          <p:cNvPr id="10" name="Content Placeholder 9">
            <a:extLst>
              <a:ext uri="{FF2B5EF4-FFF2-40B4-BE49-F238E27FC236}">
                <a16:creationId xmlns:a16="http://schemas.microsoft.com/office/drawing/2014/main" id="{125B9D1D-1C36-455C-BED2-7113061D612D}"/>
              </a:ext>
            </a:extLst>
          </p:cNvPr>
          <p:cNvSpPr>
            <a:spLocks noGrp="1"/>
          </p:cNvSpPr>
          <p:nvPr>
            <p:ph sz="quarter" idx="4"/>
          </p:nvPr>
        </p:nvSpPr>
        <p:spPr/>
        <p:txBody>
          <a:bodyPr/>
          <a:lstStyle/>
          <a:p>
            <a:r>
              <a:rPr lang="el-GR" dirty="0"/>
              <a:t>Αναλύονται όλα τα διαθέσιμα δεδομένα που υπάρχουν και αφορούν στο πρόβλημα.</a:t>
            </a:r>
          </a:p>
          <a:p>
            <a:r>
              <a:rPr lang="el-GR" dirty="0"/>
              <a:t>Η επίλυση του προβλήματος προκύπτει από τη σύνθεση όλων των διαθέσιμων δεδομένων, ώστε να προκύψει μια αποδεκτή λύση.</a:t>
            </a:r>
            <a:endParaRPr lang="en-US" dirty="0"/>
          </a:p>
        </p:txBody>
      </p:sp>
      <p:sp>
        <p:nvSpPr>
          <p:cNvPr id="11" name="Text Placeholder 6">
            <a:extLst>
              <a:ext uri="{FF2B5EF4-FFF2-40B4-BE49-F238E27FC236}">
                <a16:creationId xmlns:a16="http://schemas.microsoft.com/office/drawing/2014/main" id="{4EE789C3-D509-4A32-A6A9-DC9A73383204}"/>
              </a:ext>
            </a:extLst>
          </p:cNvPr>
          <p:cNvSpPr>
            <a:spLocks noGrp="1"/>
          </p:cNvSpPr>
          <p:nvPr>
            <p:ph type="body" sz="quarter" idx="3"/>
          </p:nvPr>
        </p:nvSpPr>
        <p:spPr>
          <a:xfrm>
            <a:off x="6880225" y="1447800"/>
            <a:ext cx="4622800" cy="576263"/>
          </a:xfrm>
        </p:spPr>
        <p:txBody>
          <a:bodyPr>
            <a:normAutofit fontScale="62500" lnSpcReduction="20000"/>
          </a:bodyPr>
          <a:lstStyle/>
          <a:p>
            <a:r>
              <a:rPr lang="el-GR" dirty="0"/>
              <a:t>Η σχεδίαση από-κάτω-προς-τα-πάνω</a:t>
            </a:r>
            <a:br>
              <a:rPr lang="el-GR" dirty="0"/>
            </a:br>
            <a:r>
              <a:rPr lang="el-GR" dirty="0"/>
              <a:t>(</a:t>
            </a:r>
            <a:r>
              <a:rPr lang="en-US" dirty="0"/>
              <a:t>bottom-up procedure)</a:t>
            </a:r>
          </a:p>
        </p:txBody>
      </p:sp>
      <p:pic>
        <p:nvPicPr>
          <p:cNvPr id="14" name="Picture 13" descr="A screenshot of a cell phone&#10;&#10;Description automatically generated">
            <a:extLst>
              <a:ext uri="{FF2B5EF4-FFF2-40B4-BE49-F238E27FC236}">
                <a16:creationId xmlns:a16="http://schemas.microsoft.com/office/drawing/2014/main" id="{C0B2869D-CC84-4772-A443-5CE89EECC032}"/>
              </a:ext>
            </a:extLst>
          </p:cNvPr>
          <p:cNvPicPr>
            <a:picLocks noChangeAspect="1"/>
          </p:cNvPicPr>
          <p:nvPr/>
        </p:nvPicPr>
        <p:blipFill>
          <a:blip r:embed="rId2"/>
          <a:stretch>
            <a:fillRect/>
          </a:stretch>
        </p:blipFill>
        <p:spPr>
          <a:xfrm>
            <a:off x="2112167" y="4478105"/>
            <a:ext cx="4267200" cy="20002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965CE398-39F9-4A6A-B4B3-A991AFAB1A55}"/>
              </a:ext>
            </a:extLst>
          </p:cNvPr>
          <p:cNvPicPr>
            <a:picLocks noChangeAspect="1"/>
          </p:cNvPicPr>
          <p:nvPr/>
        </p:nvPicPr>
        <p:blipFill>
          <a:blip r:embed="rId3"/>
          <a:stretch>
            <a:fillRect/>
          </a:stretch>
        </p:blipFill>
        <p:spPr>
          <a:xfrm>
            <a:off x="6933847" y="3938355"/>
            <a:ext cx="4515556" cy="2540000"/>
          </a:xfrm>
          <a:prstGeom prst="rect">
            <a:avLst/>
          </a:prstGeom>
        </p:spPr>
      </p:pic>
      <p:sp>
        <p:nvSpPr>
          <p:cNvPr id="2" name="Θέση ημερομηνίας 1">
            <a:extLst>
              <a:ext uri="{FF2B5EF4-FFF2-40B4-BE49-F238E27FC236}">
                <a16:creationId xmlns:a16="http://schemas.microsoft.com/office/drawing/2014/main" id="{57D6289B-2CED-DA0F-2D4C-864912A68B68}"/>
              </a:ext>
            </a:extLst>
          </p:cNvPr>
          <p:cNvSpPr>
            <a:spLocks noGrp="1"/>
          </p:cNvSpPr>
          <p:nvPr>
            <p:ph type="dt" sz="half" idx="10"/>
          </p:nvPr>
        </p:nvSpPr>
        <p:spPr/>
        <p:txBody>
          <a:bodyPr/>
          <a:lstStyle/>
          <a:p>
            <a:fld id="{A6DA5A4D-3393-4939-8072-09F4520B91D4}" type="datetime1">
              <a:rPr lang="el-GR" smtClean="0"/>
              <a:t>12/1/2025</a:t>
            </a:fld>
            <a:endParaRPr lang="en-US" dirty="0"/>
          </a:p>
        </p:txBody>
      </p:sp>
      <p:sp>
        <p:nvSpPr>
          <p:cNvPr id="3" name="Θέση υποσέλιδου 2">
            <a:extLst>
              <a:ext uri="{FF2B5EF4-FFF2-40B4-BE49-F238E27FC236}">
                <a16:creationId xmlns:a16="http://schemas.microsoft.com/office/drawing/2014/main" id="{645462E0-D678-69E5-B2B8-DE86CB5390B6}"/>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Θέση αριθμού διαφάνειας 8">
            <a:extLst>
              <a:ext uri="{FF2B5EF4-FFF2-40B4-BE49-F238E27FC236}">
                <a16:creationId xmlns:a16="http://schemas.microsoft.com/office/drawing/2014/main" id="{D1770BBE-DED4-D789-E2A9-41DB8BC6613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75468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C256-6222-4D79-90F0-09C1E8FD195C}"/>
              </a:ext>
            </a:extLst>
          </p:cNvPr>
          <p:cNvSpPr>
            <a:spLocks noGrp="1"/>
          </p:cNvSpPr>
          <p:nvPr>
            <p:ph type="title"/>
          </p:nvPr>
        </p:nvSpPr>
        <p:spPr/>
        <p:txBody>
          <a:bodyPr/>
          <a:lstStyle/>
          <a:p>
            <a:r>
              <a:rPr lang="el-GR" dirty="0"/>
              <a:t>Τα είδη του προγραμματισμού</a:t>
            </a:r>
            <a:endParaRPr lang="en-US" dirty="0"/>
          </a:p>
        </p:txBody>
      </p:sp>
      <p:sp>
        <p:nvSpPr>
          <p:cNvPr id="3" name="Content Placeholder 2">
            <a:extLst>
              <a:ext uri="{FF2B5EF4-FFF2-40B4-BE49-F238E27FC236}">
                <a16:creationId xmlns:a16="http://schemas.microsoft.com/office/drawing/2014/main" id="{A7F7C2C1-16E1-449C-9C0B-D5E2629C4C2D}"/>
              </a:ext>
            </a:extLst>
          </p:cNvPr>
          <p:cNvSpPr>
            <a:spLocks noGrp="1"/>
          </p:cNvSpPr>
          <p:nvPr>
            <p:ph idx="1"/>
          </p:nvPr>
        </p:nvSpPr>
        <p:spPr/>
        <p:txBody>
          <a:bodyPr>
            <a:normAutofit fontScale="92500" lnSpcReduction="20000"/>
          </a:bodyPr>
          <a:lstStyle/>
          <a:p>
            <a:r>
              <a:rPr lang="el-GR" dirty="0"/>
              <a:t>Υπάρχουν διαφορετικές «νοοτροπίες» προγραμματισμού (</a:t>
            </a:r>
            <a:r>
              <a:rPr lang="en-US" dirty="0"/>
              <a:t>“programming paradigms”)</a:t>
            </a:r>
            <a:r>
              <a:rPr lang="el-GR" dirty="0"/>
              <a:t>, οι οποίες αναπτύχθηκαν με τα χρόνια, ώστε, είτε να παρουσιάσουν μια διαφορετική μεθοδολογία επίλυσης ενός προβλήματος, είτε να επιζητήσουν λύσεις, οι οποίες είναι πιο κοντά στις ανάγκες του προβλήματος που επιζητούσαν να επιλύσουν.</a:t>
            </a:r>
            <a:endParaRPr lang="en-US" dirty="0"/>
          </a:p>
          <a:p>
            <a:r>
              <a:rPr lang="el-GR" dirty="0"/>
              <a:t>Αυτή τη στιγμή, τα βασικά είδη προγραμματισμού είναι 5 (ή περισσότερα):</a:t>
            </a:r>
          </a:p>
          <a:p>
            <a:pPr lvl="1"/>
            <a:r>
              <a:rPr lang="el-GR" dirty="0"/>
              <a:t>Διαδικαστικός Προγραμματισμός</a:t>
            </a:r>
          </a:p>
          <a:p>
            <a:pPr lvl="1"/>
            <a:r>
              <a:rPr lang="el-GR" dirty="0"/>
              <a:t>Δομημένος Προγραμματισμός</a:t>
            </a:r>
          </a:p>
          <a:p>
            <a:pPr lvl="1"/>
            <a:r>
              <a:rPr lang="el-GR" dirty="0"/>
              <a:t>Συναρτησιακός Προγραμματισμός</a:t>
            </a:r>
          </a:p>
          <a:p>
            <a:pPr lvl="1"/>
            <a:r>
              <a:rPr lang="el-GR" dirty="0"/>
              <a:t>Αντικειμενοστραφής Προγραμματισμός</a:t>
            </a:r>
          </a:p>
          <a:p>
            <a:pPr lvl="1"/>
            <a:r>
              <a:rPr lang="el-GR" dirty="0"/>
              <a:t>Λογικός Προγραμματισμός</a:t>
            </a:r>
          </a:p>
          <a:p>
            <a:pPr lvl="1"/>
            <a:r>
              <a:rPr lang="el-GR" dirty="0"/>
              <a:t>Προγραμματισμός που βασίζεται στα γεγονότα</a:t>
            </a:r>
          </a:p>
          <a:p>
            <a:pPr lvl="1"/>
            <a:r>
              <a:rPr lang="el-GR" dirty="0"/>
              <a:t>Παράλληλος προγραμματισμός</a:t>
            </a:r>
          </a:p>
          <a:p>
            <a:pPr lvl="1"/>
            <a:r>
              <a:rPr lang="el-GR" dirty="0" err="1"/>
              <a:t>Διαφοροποιήσιμος</a:t>
            </a:r>
            <a:r>
              <a:rPr lang="el-GR" dirty="0"/>
              <a:t> προγραμματισμός</a:t>
            </a:r>
          </a:p>
        </p:txBody>
      </p:sp>
      <p:sp>
        <p:nvSpPr>
          <p:cNvPr id="6" name="Θέση ημερομηνίας 5">
            <a:extLst>
              <a:ext uri="{FF2B5EF4-FFF2-40B4-BE49-F238E27FC236}">
                <a16:creationId xmlns:a16="http://schemas.microsoft.com/office/drawing/2014/main" id="{E4DDE33F-CA1A-1347-9969-396B568308A3}"/>
              </a:ext>
            </a:extLst>
          </p:cNvPr>
          <p:cNvSpPr>
            <a:spLocks noGrp="1"/>
          </p:cNvSpPr>
          <p:nvPr>
            <p:ph type="dt" sz="half" idx="10"/>
          </p:nvPr>
        </p:nvSpPr>
        <p:spPr/>
        <p:txBody>
          <a:bodyPr/>
          <a:lstStyle/>
          <a:p>
            <a:fld id="{6AB681B2-7114-4E46-9BEA-DBD83903C499}" type="datetime1">
              <a:rPr lang="el-GR" smtClean="0"/>
              <a:t>12/1/2025</a:t>
            </a:fld>
            <a:endParaRPr lang="en-US" dirty="0"/>
          </a:p>
        </p:txBody>
      </p:sp>
      <p:sp>
        <p:nvSpPr>
          <p:cNvPr id="7" name="Θέση υποσέλιδου 6">
            <a:extLst>
              <a:ext uri="{FF2B5EF4-FFF2-40B4-BE49-F238E27FC236}">
                <a16:creationId xmlns:a16="http://schemas.microsoft.com/office/drawing/2014/main" id="{6DF5019E-72D3-CEDF-74A5-01FAED557C3E}"/>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56E088DF-B89B-E5F9-00F0-2763DCD5D7EB}"/>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43205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3BA7-0E1F-18E3-B88E-7D51385E8A52}"/>
              </a:ext>
            </a:extLst>
          </p:cNvPr>
          <p:cNvSpPr>
            <a:spLocks noGrp="1"/>
          </p:cNvSpPr>
          <p:nvPr>
            <p:ph type="title"/>
          </p:nvPr>
        </p:nvSpPr>
        <p:spPr/>
        <p:txBody>
          <a:bodyPr/>
          <a:lstStyle/>
          <a:p>
            <a:r>
              <a:rPr lang="en-GB" dirty="0"/>
              <a:t>…</a:t>
            </a:r>
            <a:r>
              <a:rPr lang="el-GR" dirty="0"/>
              <a:t>στα προηγούμενα</a:t>
            </a:r>
            <a:endParaRPr lang="en-GB" dirty="0"/>
          </a:p>
        </p:txBody>
      </p:sp>
      <p:sp>
        <p:nvSpPr>
          <p:cNvPr id="3" name="Content Placeholder 2">
            <a:extLst>
              <a:ext uri="{FF2B5EF4-FFF2-40B4-BE49-F238E27FC236}">
                <a16:creationId xmlns:a16="http://schemas.microsoft.com/office/drawing/2014/main" id="{8683E324-62A9-B11B-A389-27E3DD95C970}"/>
              </a:ext>
            </a:extLst>
          </p:cNvPr>
          <p:cNvSpPr>
            <a:spLocks noGrp="1"/>
          </p:cNvSpPr>
          <p:nvPr>
            <p:ph idx="1"/>
          </p:nvPr>
        </p:nvSpPr>
        <p:spPr/>
        <p:txBody>
          <a:bodyPr/>
          <a:lstStyle/>
          <a:p>
            <a:r>
              <a:rPr lang="el-GR" dirty="0">
                <a:solidFill>
                  <a:schemeClr val="accent1"/>
                </a:solidFill>
              </a:rPr>
              <a:t>Αριθμητικά Συστήματα: </a:t>
            </a:r>
            <a:r>
              <a:rPr lang="el-GR" dirty="0"/>
              <a:t>Ο τρόπος με τον οποίο μπορούμε να μεταφέρουμε την πληροφορία που διαχειριζόμαστε στο δεκαδικό σύστημα, σε οποιοδήποτε άλλο σύστημα χρειαζόμαστε.</a:t>
            </a:r>
          </a:p>
          <a:p>
            <a:r>
              <a:rPr lang="el-GR" dirty="0">
                <a:solidFill>
                  <a:schemeClr val="accent1"/>
                </a:solidFill>
              </a:rPr>
              <a:t>Λογική Σχεδίαση: </a:t>
            </a:r>
            <a:r>
              <a:rPr lang="el-GR" dirty="0"/>
              <a:t>Οι βάσεις που επιτρέπουν τη λειτουργία του υπολογιστή και τη δημιουργία κυκλωμάτων για την υλοποίηση συστημάτων.</a:t>
            </a:r>
          </a:p>
          <a:p>
            <a:r>
              <a:rPr lang="en-US" dirty="0">
                <a:solidFill>
                  <a:schemeClr val="accent1"/>
                </a:solidFill>
              </a:rPr>
              <a:t>Hardware</a:t>
            </a:r>
            <a:r>
              <a:rPr lang="el-GR" dirty="0">
                <a:solidFill>
                  <a:schemeClr val="accent1"/>
                </a:solidFill>
              </a:rPr>
              <a:t>: </a:t>
            </a:r>
            <a:r>
              <a:rPr lang="el-GR" dirty="0"/>
              <a:t>Πώς η κατανόηση του φυσικού εξοπλισμού (επεξεργαστής, μνήμες) βοηθά στην κατανόηση του λογισμικού.</a:t>
            </a:r>
          </a:p>
        </p:txBody>
      </p:sp>
      <p:sp>
        <p:nvSpPr>
          <p:cNvPr id="8" name="Θέση ημερομηνίας 7">
            <a:extLst>
              <a:ext uri="{FF2B5EF4-FFF2-40B4-BE49-F238E27FC236}">
                <a16:creationId xmlns:a16="http://schemas.microsoft.com/office/drawing/2014/main" id="{45FA794D-8A4C-8A65-9667-29A255A529F2}"/>
              </a:ext>
            </a:extLst>
          </p:cNvPr>
          <p:cNvSpPr>
            <a:spLocks noGrp="1"/>
          </p:cNvSpPr>
          <p:nvPr>
            <p:ph type="dt" sz="half" idx="10"/>
          </p:nvPr>
        </p:nvSpPr>
        <p:spPr/>
        <p:txBody>
          <a:bodyPr/>
          <a:lstStyle/>
          <a:p>
            <a:fld id="{CF589E95-90B6-4A22-A740-57CBB87F4E86}" type="datetime1">
              <a:rPr lang="el-GR" smtClean="0"/>
              <a:t>12/1/2025</a:t>
            </a:fld>
            <a:endParaRPr lang="en-US" dirty="0"/>
          </a:p>
        </p:txBody>
      </p:sp>
      <p:sp>
        <p:nvSpPr>
          <p:cNvPr id="9" name="Θέση υποσέλιδου 8">
            <a:extLst>
              <a:ext uri="{FF2B5EF4-FFF2-40B4-BE49-F238E27FC236}">
                <a16:creationId xmlns:a16="http://schemas.microsoft.com/office/drawing/2014/main" id="{1650CFCD-F471-A245-F151-9345B9C1B1C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76B08FE5-668F-3B3C-94E2-F1A28B0ACF5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7220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B399-EA66-4D82-91D6-182863C0A542}"/>
              </a:ext>
            </a:extLst>
          </p:cNvPr>
          <p:cNvSpPr>
            <a:spLocks noGrp="1"/>
          </p:cNvSpPr>
          <p:nvPr>
            <p:ph type="title"/>
          </p:nvPr>
        </p:nvSpPr>
        <p:spPr/>
        <p:txBody>
          <a:bodyPr/>
          <a:lstStyle/>
          <a:p>
            <a:r>
              <a:rPr lang="el-GR" dirty="0"/>
              <a:t>Διαδικαστικός Προγραμματισμός</a:t>
            </a:r>
            <a:endParaRPr lang="en-US" dirty="0"/>
          </a:p>
        </p:txBody>
      </p:sp>
      <p:sp>
        <p:nvSpPr>
          <p:cNvPr id="3" name="Content Placeholder 2">
            <a:extLst>
              <a:ext uri="{FF2B5EF4-FFF2-40B4-BE49-F238E27FC236}">
                <a16:creationId xmlns:a16="http://schemas.microsoft.com/office/drawing/2014/main" id="{0015061A-2A27-4C10-9AF8-1183C62DB3FB}"/>
              </a:ext>
            </a:extLst>
          </p:cNvPr>
          <p:cNvSpPr>
            <a:spLocks noGrp="1"/>
          </p:cNvSpPr>
          <p:nvPr>
            <p:ph idx="1"/>
          </p:nvPr>
        </p:nvSpPr>
        <p:spPr/>
        <p:txBody>
          <a:bodyPr/>
          <a:lstStyle/>
          <a:p>
            <a:r>
              <a:rPr lang="el-GR" dirty="0"/>
              <a:t>Η επίλυση ενός προβλήματος περιγράφεται σε βήματα που πρέπει να γίνουν (αλγόριθμος)</a:t>
            </a:r>
          </a:p>
          <a:p>
            <a:r>
              <a:rPr lang="el-GR" dirty="0"/>
              <a:t>Τα βήματα αυτά περιγράφονται σε μία από τις γλώσσες για διαδικαστικό προγραμματισμό (π.χ. </a:t>
            </a:r>
            <a:r>
              <a:rPr lang="en-US" dirty="0"/>
              <a:t>COBOL, FORTRAN, PASCAL,…)</a:t>
            </a:r>
            <a:endParaRPr lang="el-GR" dirty="0"/>
          </a:p>
          <a:p>
            <a:r>
              <a:rPr lang="el-GR" dirty="0"/>
              <a:t>Τα βήματα αυτά εκτελούνται ένα προς ένα από τον υπολογιστή και επιστρέφεται μία λύση</a:t>
            </a:r>
          </a:p>
          <a:p>
            <a:endParaRPr lang="el-GR" dirty="0"/>
          </a:p>
          <a:p>
            <a:pPr marL="0" indent="0">
              <a:buNone/>
            </a:pPr>
            <a:endParaRPr lang="el-GR" dirty="0"/>
          </a:p>
          <a:p>
            <a:pPr marL="0" indent="0" algn="ctr">
              <a:buNone/>
            </a:pPr>
            <a:r>
              <a:rPr lang="el-GR" i="1" dirty="0"/>
              <a:t>Το πρόγραμμα δεν είναι τίποτα άλλο από την περιγραφή της διαδικασίας επίλυσης του προβλήματος</a:t>
            </a:r>
            <a:endParaRPr lang="en-US" i="1" dirty="0"/>
          </a:p>
        </p:txBody>
      </p:sp>
      <p:sp>
        <p:nvSpPr>
          <p:cNvPr id="6" name="Θέση ημερομηνίας 5">
            <a:extLst>
              <a:ext uri="{FF2B5EF4-FFF2-40B4-BE49-F238E27FC236}">
                <a16:creationId xmlns:a16="http://schemas.microsoft.com/office/drawing/2014/main" id="{F8632261-3BE0-E29D-9A89-C27E86B32F75}"/>
              </a:ext>
            </a:extLst>
          </p:cNvPr>
          <p:cNvSpPr>
            <a:spLocks noGrp="1"/>
          </p:cNvSpPr>
          <p:nvPr>
            <p:ph type="dt" sz="half" idx="10"/>
          </p:nvPr>
        </p:nvSpPr>
        <p:spPr/>
        <p:txBody>
          <a:bodyPr/>
          <a:lstStyle/>
          <a:p>
            <a:fld id="{D11589C4-F3AF-4FCE-9509-8B2172E497B1}" type="datetime1">
              <a:rPr lang="el-GR" smtClean="0"/>
              <a:t>12/1/2025</a:t>
            </a:fld>
            <a:endParaRPr lang="en-US" dirty="0"/>
          </a:p>
        </p:txBody>
      </p:sp>
      <p:sp>
        <p:nvSpPr>
          <p:cNvPr id="7" name="Θέση υποσέλιδου 6">
            <a:extLst>
              <a:ext uri="{FF2B5EF4-FFF2-40B4-BE49-F238E27FC236}">
                <a16:creationId xmlns:a16="http://schemas.microsoft.com/office/drawing/2014/main" id="{523E64BD-4BED-CFB7-2DD5-75709AF1296C}"/>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85EB1C5F-F363-6FC9-369B-436A01B77ED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2595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7B81-F674-4283-9DFB-94B4F3CBAF35}"/>
              </a:ext>
            </a:extLst>
          </p:cNvPr>
          <p:cNvSpPr>
            <a:spLocks noGrp="1"/>
          </p:cNvSpPr>
          <p:nvPr>
            <p:ph type="title"/>
          </p:nvPr>
        </p:nvSpPr>
        <p:spPr/>
        <p:txBody>
          <a:bodyPr/>
          <a:lstStyle/>
          <a:p>
            <a:r>
              <a:rPr lang="el-GR" dirty="0"/>
              <a:t>Δομημένος Προγραμματισμός</a:t>
            </a:r>
            <a:endParaRPr lang="en-US" dirty="0"/>
          </a:p>
        </p:txBody>
      </p:sp>
      <p:sp>
        <p:nvSpPr>
          <p:cNvPr id="3" name="Content Placeholder 2">
            <a:extLst>
              <a:ext uri="{FF2B5EF4-FFF2-40B4-BE49-F238E27FC236}">
                <a16:creationId xmlns:a16="http://schemas.microsoft.com/office/drawing/2014/main" id="{D837A4E2-C7B9-4959-9AC3-B6747173879A}"/>
              </a:ext>
            </a:extLst>
          </p:cNvPr>
          <p:cNvSpPr>
            <a:spLocks noGrp="1"/>
          </p:cNvSpPr>
          <p:nvPr>
            <p:ph idx="1"/>
          </p:nvPr>
        </p:nvSpPr>
        <p:spPr/>
        <p:txBody>
          <a:bodyPr/>
          <a:lstStyle/>
          <a:p>
            <a:r>
              <a:rPr lang="el-GR" dirty="0"/>
              <a:t>Αποτελεί υλοποίηση της σχεδίασης από-πάνω-προς-τα-κάτω</a:t>
            </a:r>
          </a:p>
          <a:p>
            <a:r>
              <a:rPr lang="el-GR" dirty="0"/>
              <a:t>Κάθε </a:t>
            </a:r>
            <a:r>
              <a:rPr lang="el-GR" dirty="0" err="1"/>
              <a:t>υποπρόβλημα</a:t>
            </a:r>
            <a:r>
              <a:rPr lang="el-GR" dirty="0"/>
              <a:t> επιλύεται ξεχωριστά και ο αλγόριθμος επίλυσης υλοποιείται σε ένα ξεχωριστό τμήμα (δομή-</a:t>
            </a:r>
            <a:r>
              <a:rPr lang="en-US" dirty="0"/>
              <a:t>module)</a:t>
            </a:r>
            <a:endParaRPr lang="el-GR" dirty="0"/>
          </a:p>
          <a:p>
            <a:r>
              <a:rPr lang="el-GR" dirty="0"/>
              <a:t>Ο </a:t>
            </a:r>
            <a:r>
              <a:rPr lang="el-GR" dirty="0" err="1"/>
              <a:t>δομημ</a:t>
            </a:r>
            <a:r>
              <a:rPr lang="en-US" dirty="0" err="1"/>
              <a:t>έ</a:t>
            </a:r>
            <a:r>
              <a:rPr lang="el-GR" dirty="0" err="1"/>
              <a:t>νος</a:t>
            </a:r>
            <a:r>
              <a:rPr lang="el-GR" dirty="0"/>
              <a:t> προγραμματισμός χρησιμοποιεί 3 βασικές δομές:</a:t>
            </a:r>
          </a:p>
          <a:p>
            <a:pPr lvl="1"/>
            <a:r>
              <a:rPr lang="el-GR" dirty="0"/>
              <a:t>Δομή Ακολουθίας</a:t>
            </a:r>
          </a:p>
          <a:p>
            <a:pPr lvl="1"/>
            <a:r>
              <a:rPr lang="el-GR" dirty="0"/>
              <a:t>Δομή Επιλογής</a:t>
            </a:r>
          </a:p>
          <a:p>
            <a:pPr lvl="1"/>
            <a:r>
              <a:rPr lang="el-GR" dirty="0"/>
              <a:t>Δομή Επανάληψης</a:t>
            </a:r>
          </a:p>
          <a:p>
            <a:endParaRPr lang="el-GR" dirty="0"/>
          </a:p>
          <a:p>
            <a:r>
              <a:rPr lang="el-GR" dirty="0"/>
              <a:t>Πολλές γνωστές γλώσσες προγραμματισμού έχουν τη δυνατότητα υλοποίησης δομημένου προγραμματισμού</a:t>
            </a:r>
            <a:endParaRPr lang="en-US" dirty="0"/>
          </a:p>
        </p:txBody>
      </p:sp>
      <p:sp>
        <p:nvSpPr>
          <p:cNvPr id="6" name="Θέση ημερομηνίας 5">
            <a:extLst>
              <a:ext uri="{FF2B5EF4-FFF2-40B4-BE49-F238E27FC236}">
                <a16:creationId xmlns:a16="http://schemas.microsoft.com/office/drawing/2014/main" id="{880DF13E-FC4E-592D-576C-DC279304BCEB}"/>
              </a:ext>
            </a:extLst>
          </p:cNvPr>
          <p:cNvSpPr>
            <a:spLocks noGrp="1"/>
          </p:cNvSpPr>
          <p:nvPr>
            <p:ph type="dt" sz="half" idx="10"/>
          </p:nvPr>
        </p:nvSpPr>
        <p:spPr/>
        <p:txBody>
          <a:bodyPr/>
          <a:lstStyle/>
          <a:p>
            <a:fld id="{F58DCBD1-6D71-48CD-A8F0-E075D868F777}" type="datetime1">
              <a:rPr lang="el-GR" smtClean="0"/>
              <a:t>12/1/2025</a:t>
            </a:fld>
            <a:endParaRPr lang="en-US" dirty="0"/>
          </a:p>
        </p:txBody>
      </p:sp>
      <p:sp>
        <p:nvSpPr>
          <p:cNvPr id="7" name="Θέση υποσέλιδου 6">
            <a:extLst>
              <a:ext uri="{FF2B5EF4-FFF2-40B4-BE49-F238E27FC236}">
                <a16:creationId xmlns:a16="http://schemas.microsoft.com/office/drawing/2014/main" id="{9024E48B-8CCE-FDD1-516E-D2DEC7CC466A}"/>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D44AEDAB-F8E8-2C23-09A7-B3F5BF67517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06340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89C0A-F329-4D49-8984-F12789DB1C02}"/>
              </a:ext>
            </a:extLst>
          </p:cNvPr>
          <p:cNvSpPr>
            <a:spLocks noGrp="1"/>
          </p:cNvSpPr>
          <p:nvPr>
            <p:ph type="title"/>
          </p:nvPr>
        </p:nvSpPr>
        <p:spPr/>
        <p:txBody>
          <a:bodyPr/>
          <a:lstStyle/>
          <a:p>
            <a:r>
              <a:rPr lang="el-GR" dirty="0"/>
              <a:t>Συναρτησιακός Προγραμματισμός</a:t>
            </a:r>
          </a:p>
        </p:txBody>
      </p:sp>
      <p:sp>
        <p:nvSpPr>
          <p:cNvPr id="3" name="Θέση περιεχομένου 2">
            <a:extLst>
              <a:ext uri="{FF2B5EF4-FFF2-40B4-BE49-F238E27FC236}">
                <a16:creationId xmlns:a16="http://schemas.microsoft.com/office/drawing/2014/main" id="{F1ACD64E-1737-A24A-91DC-5CEEE67C0496}"/>
              </a:ext>
            </a:extLst>
          </p:cNvPr>
          <p:cNvSpPr>
            <a:spLocks noGrp="1"/>
          </p:cNvSpPr>
          <p:nvPr>
            <p:ph idx="1"/>
          </p:nvPr>
        </p:nvSpPr>
        <p:spPr/>
        <p:txBody>
          <a:bodyPr/>
          <a:lstStyle/>
          <a:p>
            <a:r>
              <a:rPr lang="el-GR" dirty="0"/>
              <a:t>Πιο κοντά στη μαθηματική λογική ο συναρτησιακός προγραμματισμός λειτουργεί με την έννοια των συναρτήσεων.</a:t>
            </a:r>
          </a:p>
          <a:p>
            <a:r>
              <a:rPr lang="el-GR" dirty="0"/>
              <a:t>Κάθε συνάρτηση μπορεί να δέχεται ως ορίσματα δεδομένα ή και άλλες συναρτήσεις.</a:t>
            </a:r>
          </a:p>
          <a:p>
            <a:r>
              <a:rPr lang="el-GR" dirty="0"/>
              <a:t>Είναι κοντά στη φιλοσοφία και υλοποιεί τον Λογισμό-λ.</a:t>
            </a:r>
          </a:p>
        </p:txBody>
      </p:sp>
      <p:sp>
        <p:nvSpPr>
          <p:cNvPr id="6" name="Θέση ημερομηνίας 5">
            <a:extLst>
              <a:ext uri="{FF2B5EF4-FFF2-40B4-BE49-F238E27FC236}">
                <a16:creationId xmlns:a16="http://schemas.microsoft.com/office/drawing/2014/main" id="{556A2FD3-2B2B-EFDE-1ED0-8F8209AFE009}"/>
              </a:ext>
            </a:extLst>
          </p:cNvPr>
          <p:cNvSpPr>
            <a:spLocks noGrp="1"/>
          </p:cNvSpPr>
          <p:nvPr>
            <p:ph type="dt" sz="half" idx="10"/>
          </p:nvPr>
        </p:nvSpPr>
        <p:spPr/>
        <p:txBody>
          <a:bodyPr/>
          <a:lstStyle/>
          <a:p>
            <a:fld id="{FA62A31A-B0EB-420A-93B8-7AA9A64AC433}" type="datetime1">
              <a:rPr lang="el-GR" smtClean="0"/>
              <a:t>12/1/2025</a:t>
            </a:fld>
            <a:endParaRPr lang="en-US" dirty="0"/>
          </a:p>
        </p:txBody>
      </p:sp>
      <p:sp>
        <p:nvSpPr>
          <p:cNvPr id="7" name="Θέση υποσέλιδου 6">
            <a:extLst>
              <a:ext uri="{FF2B5EF4-FFF2-40B4-BE49-F238E27FC236}">
                <a16:creationId xmlns:a16="http://schemas.microsoft.com/office/drawing/2014/main" id="{D02F5140-B98E-3F5F-9A60-8490F88990A2}"/>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9E112F69-0C83-9003-9024-132DD840D93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075609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6954A6-BCBB-F645-BCFD-43221EE72B1E}"/>
              </a:ext>
            </a:extLst>
          </p:cNvPr>
          <p:cNvSpPr>
            <a:spLocks noGrp="1"/>
          </p:cNvSpPr>
          <p:nvPr>
            <p:ph type="title"/>
          </p:nvPr>
        </p:nvSpPr>
        <p:spPr/>
        <p:txBody>
          <a:bodyPr/>
          <a:lstStyle/>
          <a:p>
            <a:r>
              <a:rPr lang="el-GR" dirty="0"/>
              <a:t>Αντικειμενοστραφής Προγραμματισμός (1)</a:t>
            </a:r>
          </a:p>
        </p:txBody>
      </p:sp>
      <p:sp>
        <p:nvSpPr>
          <p:cNvPr id="3" name="Θέση περιεχομένου 2">
            <a:extLst>
              <a:ext uri="{FF2B5EF4-FFF2-40B4-BE49-F238E27FC236}">
                <a16:creationId xmlns:a16="http://schemas.microsoft.com/office/drawing/2014/main" id="{2E044010-6D70-4549-8458-69E7952C8FF3}"/>
              </a:ext>
            </a:extLst>
          </p:cNvPr>
          <p:cNvSpPr>
            <a:spLocks noGrp="1"/>
          </p:cNvSpPr>
          <p:nvPr>
            <p:ph idx="1"/>
          </p:nvPr>
        </p:nvSpPr>
        <p:spPr>
          <a:xfrm>
            <a:off x="1484310" y="1436915"/>
            <a:ext cx="10427942" cy="5039814"/>
          </a:xfrm>
        </p:spPr>
        <p:txBody>
          <a:bodyPr>
            <a:normAutofit/>
          </a:bodyPr>
          <a:lstStyle/>
          <a:p>
            <a:r>
              <a:rPr lang="el-GR" dirty="0"/>
              <a:t>Βασική έννοια στον αντικειμενοστραφή προγραμματισμό είναι το </a:t>
            </a:r>
            <a:r>
              <a:rPr lang="el-GR" i="1" dirty="0"/>
              <a:t>αντικείμενο</a:t>
            </a:r>
            <a:endParaRPr lang="el-GR" dirty="0"/>
          </a:p>
          <a:p>
            <a:r>
              <a:rPr lang="el-GR" dirty="0"/>
              <a:t>Κάθε αντικείμενο ή ιδέα παρίσταται από μία κλάση</a:t>
            </a:r>
          </a:p>
          <a:p>
            <a:r>
              <a:rPr lang="el-GR" dirty="0"/>
              <a:t>Κάθε αντικείμενο μπορεί να έχει ιδιότητες (χαρακτηριστικά, πεδία – </a:t>
            </a:r>
            <a:r>
              <a:rPr lang="en-US" dirty="0"/>
              <a:t>attributes)</a:t>
            </a:r>
            <a:r>
              <a:rPr lang="el-GR" dirty="0"/>
              <a:t> και λειτουργίες (μεθόδους – </a:t>
            </a:r>
            <a:r>
              <a:rPr lang="en-US" dirty="0"/>
              <a:t>methods), </a:t>
            </a:r>
            <a:r>
              <a:rPr lang="el-GR" dirty="0"/>
              <a:t>τα οποία το κάνουν ξεχωριστό και του επιτρέπουν να </a:t>
            </a:r>
            <a:r>
              <a:rPr lang="el-GR" dirty="0" err="1"/>
              <a:t>αλληλεπιδρά</a:t>
            </a:r>
            <a:r>
              <a:rPr lang="el-GR" dirty="0"/>
              <a:t> με το περιβάλλον του</a:t>
            </a:r>
            <a:endParaRPr lang="en-US" dirty="0"/>
          </a:p>
          <a:p>
            <a:r>
              <a:rPr lang="el-GR" dirty="0"/>
              <a:t>Μία κλάση μπορεί να εξειδικευτεί περισσότερο π.χ. Ζώο&gt;Τετράποδο&gt;Σκύλος </a:t>
            </a:r>
          </a:p>
          <a:p>
            <a:r>
              <a:rPr lang="el-GR" dirty="0"/>
              <a:t>Κάθε </a:t>
            </a:r>
            <a:r>
              <a:rPr lang="el-GR" dirty="0" err="1"/>
              <a:t>υποκλάση</a:t>
            </a:r>
            <a:r>
              <a:rPr lang="el-GR" dirty="0"/>
              <a:t> μπορεί (και πρέπει) να διατηρεί τα γενικότερα χαρακτηριστικά της κλάσης-γονέα, καθώς και να εξειδικεύει κάποια άλλα.</a:t>
            </a:r>
            <a:br>
              <a:rPr lang="el-GR" dirty="0"/>
            </a:br>
            <a:r>
              <a:rPr lang="el-GR" dirty="0"/>
              <a:t>Πχ.  Ζώο&gt;Τετράποδο&gt;Σκύλος πρέπει να έχει τη μέθοδο </a:t>
            </a:r>
            <a:r>
              <a:rPr lang="en-US" dirty="0"/>
              <a:t>bark(),</a:t>
            </a:r>
            <a:br>
              <a:rPr lang="en-US" dirty="0"/>
            </a:br>
            <a:r>
              <a:rPr lang="el-GR" dirty="0"/>
              <a:t>ενώ Ζώο&gt;Τετράποδο&gt;Γάτα πρέπει να έχει τη μέθοδο </a:t>
            </a:r>
            <a:r>
              <a:rPr lang="en-US" dirty="0" err="1"/>
              <a:t>meaw</a:t>
            </a:r>
            <a:r>
              <a:rPr lang="en-US" dirty="0"/>
              <a:t>()</a:t>
            </a:r>
            <a:endParaRPr lang="el-GR" dirty="0"/>
          </a:p>
          <a:p>
            <a:r>
              <a:rPr lang="en-US" dirty="0" err="1"/>
              <a:t>Έ</a:t>
            </a:r>
            <a:r>
              <a:rPr lang="el-GR" dirty="0"/>
              <a:t>να αντικείμενο δεν είναι τίποτα άλλο από την έκφανση μιας κλάσης (</a:t>
            </a:r>
            <a:r>
              <a:rPr lang="en-US" dirty="0"/>
              <a:t>instance)</a:t>
            </a:r>
          </a:p>
        </p:txBody>
      </p:sp>
      <p:sp>
        <p:nvSpPr>
          <p:cNvPr id="6" name="Θέση ημερομηνίας 5">
            <a:extLst>
              <a:ext uri="{FF2B5EF4-FFF2-40B4-BE49-F238E27FC236}">
                <a16:creationId xmlns:a16="http://schemas.microsoft.com/office/drawing/2014/main" id="{9B7C8A73-937D-BD35-3B6F-642D69313247}"/>
              </a:ext>
            </a:extLst>
          </p:cNvPr>
          <p:cNvSpPr>
            <a:spLocks noGrp="1"/>
          </p:cNvSpPr>
          <p:nvPr>
            <p:ph type="dt" sz="half" idx="10"/>
          </p:nvPr>
        </p:nvSpPr>
        <p:spPr/>
        <p:txBody>
          <a:bodyPr/>
          <a:lstStyle/>
          <a:p>
            <a:fld id="{BB0CBBB7-6E34-4FC9-AC94-71A4B06A7A22}" type="datetime1">
              <a:rPr lang="el-GR" smtClean="0"/>
              <a:t>12/1/2025</a:t>
            </a:fld>
            <a:endParaRPr lang="en-US" dirty="0"/>
          </a:p>
        </p:txBody>
      </p:sp>
      <p:sp>
        <p:nvSpPr>
          <p:cNvPr id="7" name="Θέση υποσέλιδου 6">
            <a:extLst>
              <a:ext uri="{FF2B5EF4-FFF2-40B4-BE49-F238E27FC236}">
                <a16:creationId xmlns:a16="http://schemas.microsoft.com/office/drawing/2014/main" id="{E958D54F-FB45-3C91-202E-B7635138A4A4}"/>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9409A333-864B-A09F-8C8F-3E9C96C2C7F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04074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3A58D4-507F-D542-AADC-D71AF91BEA53}"/>
              </a:ext>
            </a:extLst>
          </p:cNvPr>
          <p:cNvSpPr>
            <a:spLocks noGrp="1"/>
          </p:cNvSpPr>
          <p:nvPr>
            <p:ph type="title"/>
          </p:nvPr>
        </p:nvSpPr>
        <p:spPr/>
        <p:txBody>
          <a:bodyPr/>
          <a:lstStyle/>
          <a:p>
            <a:r>
              <a:rPr lang="el-GR" dirty="0"/>
              <a:t>Αντικειμενοστραφής Προγραμματισμός (2)</a:t>
            </a:r>
          </a:p>
        </p:txBody>
      </p:sp>
      <p:sp>
        <p:nvSpPr>
          <p:cNvPr id="3" name="Θέση περιεχομένου 2">
            <a:extLst>
              <a:ext uri="{FF2B5EF4-FFF2-40B4-BE49-F238E27FC236}">
                <a16:creationId xmlns:a16="http://schemas.microsoft.com/office/drawing/2014/main" id="{8FC346A7-2831-B44B-A66B-7DAD12E85767}"/>
              </a:ext>
            </a:extLst>
          </p:cNvPr>
          <p:cNvSpPr>
            <a:spLocks noGrp="1"/>
          </p:cNvSpPr>
          <p:nvPr>
            <p:ph idx="1"/>
          </p:nvPr>
        </p:nvSpPr>
        <p:spPr>
          <a:xfrm>
            <a:off x="1484310" y="1436915"/>
            <a:ext cx="10478046" cy="5039814"/>
          </a:xfrm>
        </p:spPr>
        <p:txBody>
          <a:bodyPr>
            <a:normAutofit fontScale="92500"/>
          </a:bodyPr>
          <a:lstStyle/>
          <a:p>
            <a:r>
              <a:rPr lang="el-GR" dirty="0"/>
              <a:t>4 βασικές αρχές του αντικειμενοστραφούς προγραμματισμού:</a:t>
            </a:r>
          </a:p>
          <a:p>
            <a:pPr lvl="1"/>
            <a:r>
              <a:rPr lang="en-US" dirty="0"/>
              <a:t>Encapsulation</a:t>
            </a:r>
          </a:p>
          <a:p>
            <a:pPr marL="914400" lvl="2" indent="0">
              <a:buNone/>
            </a:pPr>
            <a:r>
              <a:rPr lang="el-GR" dirty="0"/>
              <a:t>Οι ιδιότητες κάθε οντότητας αφορούν αποκλειστικά και μόνο την οντότητα αυτή. Η πρόσβαση πρέπει να γίνεται με τις κατάλληλες μεθόδους</a:t>
            </a:r>
          </a:p>
          <a:p>
            <a:pPr lvl="1"/>
            <a:r>
              <a:rPr lang="en-US" dirty="0"/>
              <a:t>Inheritance</a:t>
            </a:r>
          </a:p>
          <a:p>
            <a:pPr marL="914400" lvl="2" indent="0">
              <a:buNone/>
            </a:pPr>
            <a:r>
              <a:rPr lang="el-GR" dirty="0"/>
              <a:t>Μία οντότητα μπορεί να «κληρονομήσει» ιδιότητες από μία άλλη οντότητα. Έτσι, μπορούμε εύκολα να δημιουργήσουμε παρόμοια αντικείμενα με ελάχιστο κόπο και κώδικα</a:t>
            </a:r>
            <a:endParaRPr lang="en-US" dirty="0"/>
          </a:p>
          <a:p>
            <a:pPr lvl="1"/>
            <a:r>
              <a:rPr lang="en-US" dirty="0"/>
              <a:t>Polymorphism</a:t>
            </a:r>
          </a:p>
          <a:p>
            <a:pPr marL="914400" lvl="2" indent="0">
              <a:buNone/>
            </a:pPr>
            <a:r>
              <a:rPr lang="el-GR" dirty="0"/>
              <a:t>Δύο οντότητες μπορούν να υλοποιούν την ίδια μέθοδο, απλά με διαφορετικό τρόπο. Αυτό γίνεται μέσω:</a:t>
            </a:r>
          </a:p>
          <a:p>
            <a:pPr lvl="2"/>
            <a:r>
              <a:rPr lang="en-US" dirty="0"/>
              <a:t>Method Overloading: </a:t>
            </a:r>
            <a:r>
              <a:rPr lang="el-GR" dirty="0"/>
              <a:t>Η υλοποίηση της μεθόδου μένει ίδια, αλλά αλλάζουν οι παράμετροι</a:t>
            </a:r>
            <a:endParaRPr lang="en-US" dirty="0"/>
          </a:p>
          <a:p>
            <a:pPr lvl="2"/>
            <a:r>
              <a:rPr lang="en-US" dirty="0"/>
              <a:t>Method Overriding:</a:t>
            </a:r>
            <a:r>
              <a:rPr lang="el-GR" dirty="0"/>
              <a:t> Οι παράμετροι μένουν ίδιες, αλλά αλλάζει η υλοποίηση της μεθόδου</a:t>
            </a:r>
          </a:p>
          <a:p>
            <a:pPr lvl="1"/>
            <a:r>
              <a:rPr lang="en-US" dirty="0"/>
              <a:t>Abstraction</a:t>
            </a:r>
          </a:p>
          <a:p>
            <a:pPr marL="914400" lvl="2" indent="0">
              <a:buNone/>
            </a:pPr>
            <a:r>
              <a:rPr lang="el-GR" dirty="0"/>
              <a:t>Ο τρόπος υλοποίησης και τα μη χρήσιμα στοιχεία αποκρύπτονται από τον χρήστη</a:t>
            </a:r>
            <a:endParaRPr lang="en-US" dirty="0"/>
          </a:p>
          <a:p>
            <a:pPr marL="914400" lvl="2" indent="0">
              <a:buNone/>
            </a:pPr>
            <a:endParaRPr lang="en-US" dirty="0"/>
          </a:p>
          <a:p>
            <a:pPr marL="914400" lvl="2" indent="0">
              <a:buNone/>
            </a:pPr>
            <a:endParaRPr lang="en-US" dirty="0"/>
          </a:p>
        </p:txBody>
      </p:sp>
      <p:sp>
        <p:nvSpPr>
          <p:cNvPr id="6" name="Θέση ημερομηνίας 5">
            <a:extLst>
              <a:ext uri="{FF2B5EF4-FFF2-40B4-BE49-F238E27FC236}">
                <a16:creationId xmlns:a16="http://schemas.microsoft.com/office/drawing/2014/main" id="{42EE2D7D-58E8-B5F0-8541-3D42FDAB428A}"/>
              </a:ext>
            </a:extLst>
          </p:cNvPr>
          <p:cNvSpPr>
            <a:spLocks noGrp="1"/>
          </p:cNvSpPr>
          <p:nvPr>
            <p:ph type="dt" sz="half" idx="10"/>
          </p:nvPr>
        </p:nvSpPr>
        <p:spPr/>
        <p:txBody>
          <a:bodyPr/>
          <a:lstStyle/>
          <a:p>
            <a:fld id="{1F452A95-F360-48C5-BD4C-EC424C2281CD}" type="datetime1">
              <a:rPr lang="el-GR" smtClean="0"/>
              <a:t>12/1/2025</a:t>
            </a:fld>
            <a:endParaRPr lang="en-US" dirty="0"/>
          </a:p>
        </p:txBody>
      </p:sp>
      <p:sp>
        <p:nvSpPr>
          <p:cNvPr id="7" name="Θέση υποσέλιδου 6">
            <a:extLst>
              <a:ext uri="{FF2B5EF4-FFF2-40B4-BE49-F238E27FC236}">
                <a16:creationId xmlns:a16="http://schemas.microsoft.com/office/drawing/2014/main" id="{5D0C655B-9EBA-EEF1-4DC1-C83FE54A71BB}"/>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BCD42BCE-FC33-320E-79A2-47E9B8E4D2C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44086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F37BAA-897E-CB41-A542-9E9662B26F29}"/>
              </a:ext>
            </a:extLst>
          </p:cNvPr>
          <p:cNvSpPr>
            <a:spLocks noGrp="1"/>
          </p:cNvSpPr>
          <p:nvPr>
            <p:ph type="title"/>
          </p:nvPr>
        </p:nvSpPr>
        <p:spPr/>
        <p:txBody>
          <a:bodyPr/>
          <a:lstStyle/>
          <a:p>
            <a:r>
              <a:rPr lang="el-GR" dirty="0" err="1"/>
              <a:t>Λογικ</a:t>
            </a:r>
            <a:r>
              <a:rPr lang="en-US" dirty="0" err="1"/>
              <a:t>ό</a:t>
            </a:r>
            <a:r>
              <a:rPr lang="el-GR" dirty="0"/>
              <a:t>ς Προγραμματισμός</a:t>
            </a:r>
          </a:p>
        </p:txBody>
      </p:sp>
      <p:sp>
        <p:nvSpPr>
          <p:cNvPr id="3" name="Θέση περιεχομένου 2">
            <a:extLst>
              <a:ext uri="{FF2B5EF4-FFF2-40B4-BE49-F238E27FC236}">
                <a16:creationId xmlns:a16="http://schemas.microsoft.com/office/drawing/2014/main" id="{D39B355C-09BA-AB47-8E73-36B2B9021C0C}"/>
              </a:ext>
            </a:extLst>
          </p:cNvPr>
          <p:cNvSpPr>
            <a:spLocks noGrp="1"/>
          </p:cNvSpPr>
          <p:nvPr>
            <p:ph idx="1"/>
          </p:nvPr>
        </p:nvSpPr>
        <p:spPr/>
        <p:txBody>
          <a:bodyPr/>
          <a:lstStyle/>
          <a:p>
            <a:r>
              <a:rPr lang="el-GR" dirty="0"/>
              <a:t>Αποτελεί μία νέα προσέγγιση στον προγραμματισμό</a:t>
            </a:r>
          </a:p>
          <a:p>
            <a:r>
              <a:rPr lang="el-GR" dirty="0"/>
              <a:t>Δημιουργήθηκε για να υποστηρίξει τις εφαρμογές Τεχνητής Νοημοσύνης, αλλά βρίσκει και σε άλλα πεδία εφαρμογές</a:t>
            </a:r>
          </a:p>
          <a:p>
            <a:r>
              <a:rPr lang="el-GR" dirty="0"/>
              <a:t>Βασίζεται στην κατηγορηματική λογική</a:t>
            </a:r>
          </a:p>
          <a:p>
            <a:r>
              <a:rPr lang="el-GR" dirty="0"/>
              <a:t>Δίνονται κατηγορήματα ως είσοδος στο πρόγραμμα και τίθενται ερωτήματα</a:t>
            </a:r>
          </a:p>
          <a:p>
            <a:r>
              <a:rPr lang="el-GR" dirty="0"/>
              <a:t>Η πλατφόρμα μέσω μίας μηχανής εξαγωγής συμπερασμάτων προσπαθεί να απαντήσει στα ερωτήματα</a:t>
            </a:r>
          </a:p>
          <a:p>
            <a:r>
              <a:rPr lang="el-GR" dirty="0"/>
              <a:t>Γνωστή γλώσσα λογικού προγραμματισμού είναι η </a:t>
            </a:r>
            <a:r>
              <a:rPr lang="en-US" dirty="0"/>
              <a:t>PROLOG</a:t>
            </a:r>
            <a:endParaRPr lang="el-GR" dirty="0"/>
          </a:p>
        </p:txBody>
      </p:sp>
      <p:sp>
        <p:nvSpPr>
          <p:cNvPr id="6" name="Θέση ημερομηνίας 5">
            <a:extLst>
              <a:ext uri="{FF2B5EF4-FFF2-40B4-BE49-F238E27FC236}">
                <a16:creationId xmlns:a16="http://schemas.microsoft.com/office/drawing/2014/main" id="{DB3F255A-2A09-7527-2C42-A58C6C70018B}"/>
              </a:ext>
            </a:extLst>
          </p:cNvPr>
          <p:cNvSpPr>
            <a:spLocks noGrp="1"/>
          </p:cNvSpPr>
          <p:nvPr>
            <p:ph type="dt" sz="half" idx="10"/>
          </p:nvPr>
        </p:nvSpPr>
        <p:spPr/>
        <p:txBody>
          <a:bodyPr/>
          <a:lstStyle/>
          <a:p>
            <a:fld id="{B2A96C8F-4F33-48E1-B3B8-B15C83B34BD6}" type="datetime1">
              <a:rPr lang="el-GR" smtClean="0"/>
              <a:t>12/1/2025</a:t>
            </a:fld>
            <a:endParaRPr lang="en-US" dirty="0"/>
          </a:p>
        </p:txBody>
      </p:sp>
      <p:sp>
        <p:nvSpPr>
          <p:cNvPr id="7" name="Θέση υποσέλιδου 6">
            <a:extLst>
              <a:ext uri="{FF2B5EF4-FFF2-40B4-BE49-F238E27FC236}">
                <a16:creationId xmlns:a16="http://schemas.microsoft.com/office/drawing/2014/main" id="{F5B6C7D4-B7C1-156A-D0B5-0071BCFD0913}"/>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A7A41ACA-50DE-3420-3B3B-010A68E978C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43701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59EE-D4D4-1BD1-E9EE-A1450D35C72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3C92773-CD0F-4022-8869-1BA723E46367}"/>
              </a:ext>
            </a:extLst>
          </p:cNvPr>
          <p:cNvSpPr>
            <a:spLocks noGrp="1"/>
          </p:cNvSpPr>
          <p:nvPr>
            <p:ph type="title"/>
          </p:nvPr>
        </p:nvSpPr>
        <p:spPr/>
        <p:txBody>
          <a:bodyPr/>
          <a:lstStyle/>
          <a:p>
            <a:r>
              <a:rPr lang="el-GR" dirty="0"/>
              <a:t>Προγραμματισμός που βασίζεται στα γεγονότα</a:t>
            </a:r>
          </a:p>
        </p:txBody>
      </p:sp>
      <p:sp>
        <p:nvSpPr>
          <p:cNvPr id="3" name="Θέση περιεχομένου 2">
            <a:extLst>
              <a:ext uri="{FF2B5EF4-FFF2-40B4-BE49-F238E27FC236}">
                <a16:creationId xmlns:a16="http://schemas.microsoft.com/office/drawing/2014/main" id="{3D065667-661E-3DD8-2965-2773F16DA8D2}"/>
              </a:ext>
            </a:extLst>
          </p:cNvPr>
          <p:cNvSpPr>
            <a:spLocks noGrp="1"/>
          </p:cNvSpPr>
          <p:nvPr>
            <p:ph idx="1"/>
          </p:nvPr>
        </p:nvSpPr>
        <p:spPr/>
        <p:txBody>
          <a:bodyPr/>
          <a:lstStyle/>
          <a:p>
            <a:r>
              <a:rPr lang="el-GR" dirty="0"/>
              <a:t>Ο προγραμματισμός που βασίζεται στα γεγονότα (</a:t>
            </a:r>
            <a:r>
              <a:rPr lang="en-US" dirty="0"/>
              <a:t>event-drive)</a:t>
            </a:r>
            <a:r>
              <a:rPr lang="el-GR" dirty="0"/>
              <a:t> «αντιδρά» σε γεγονότα (</a:t>
            </a:r>
            <a:r>
              <a:rPr lang="el-GR" dirty="0" err="1"/>
              <a:t>events</a:t>
            </a:r>
            <a:r>
              <a:rPr lang="el-GR" dirty="0"/>
              <a:t>), όπως κλικ του χρήστη, αλλαγή δεδομένων κ.τ.λ.</a:t>
            </a:r>
          </a:p>
          <a:p>
            <a:r>
              <a:rPr lang="el-GR" dirty="0"/>
              <a:t>Παραδείγματα Γλωσσών που μπορούν να αξιοποιήσουν το είδος αυτό του προγραμματισμού και οι αντίστοιχες χρήσεις τους </a:t>
            </a:r>
            <a:r>
              <a:rPr lang="el-GR" dirty="0" err="1"/>
              <a:t>έιναι</a:t>
            </a:r>
            <a:r>
              <a:rPr lang="el-GR" dirty="0"/>
              <a:t> η </a:t>
            </a:r>
            <a:r>
              <a:rPr lang="el-GR" dirty="0" err="1"/>
              <a:t>JavaScript</a:t>
            </a:r>
            <a:r>
              <a:rPr lang="el-GR" dirty="0"/>
              <a:t> για </a:t>
            </a:r>
            <a:r>
              <a:rPr lang="el-GR" dirty="0" err="1"/>
              <a:t>web</a:t>
            </a:r>
            <a:r>
              <a:rPr lang="el-GR" dirty="0"/>
              <a:t>, τα </a:t>
            </a:r>
            <a:r>
              <a:rPr lang="el-GR" dirty="0" err="1"/>
              <a:t>GUIs</a:t>
            </a:r>
            <a:r>
              <a:rPr lang="el-GR" dirty="0"/>
              <a:t> σε </a:t>
            </a:r>
            <a:r>
              <a:rPr lang="el-GR" dirty="0" err="1"/>
              <a:t>Java</a:t>
            </a:r>
            <a:r>
              <a:rPr lang="el-GR" dirty="0"/>
              <a:t> ή C# κ.τ.λ.</a:t>
            </a:r>
          </a:p>
          <a:p>
            <a:r>
              <a:rPr lang="el-GR" dirty="0"/>
              <a:t>Βασικός στόχος είναι η ανάπτυξη </a:t>
            </a:r>
            <a:r>
              <a:rPr lang="el-GR" dirty="0" err="1"/>
              <a:t>διεπαφών</a:t>
            </a:r>
            <a:r>
              <a:rPr lang="el-GR" dirty="0"/>
              <a:t> χρήστη, καθώς και η αλληλεπίδραση με το χρήστη ή τα δεδομένα σε πραγματικό χρόνο.</a:t>
            </a:r>
          </a:p>
        </p:txBody>
      </p:sp>
      <p:sp>
        <p:nvSpPr>
          <p:cNvPr id="6" name="Θέση ημερομηνίας 5">
            <a:extLst>
              <a:ext uri="{FF2B5EF4-FFF2-40B4-BE49-F238E27FC236}">
                <a16:creationId xmlns:a16="http://schemas.microsoft.com/office/drawing/2014/main" id="{C489D8FA-C88E-9C00-8908-B7F5F110D2D7}"/>
              </a:ext>
            </a:extLst>
          </p:cNvPr>
          <p:cNvSpPr>
            <a:spLocks noGrp="1"/>
          </p:cNvSpPr>
          <p:nvPr>
            <p:ph type="dt" sz="half" idx="10"/>
          </p:nvPr>
        </p:nvSpPr>
        <p:spPr/>
        <p:txBody>
          <a:bodyPr/>
          <a:lstStyle/>
          <a:p>
            <a:fld id="{B2A96C8F-4F33-48E1-B3B8-B15C83B34BD6}" type="datetime1">
              <a:rPr lang="el-GR" smtClean="0"/>
              <a:t>12/1/2025</a:t>
            </a:fld>
            <a:endParaRPr lang="en-US" dirty="0"/>
          </a:p>
        </p:txBody>
      </p:sp>
      <p:sp>
        <p:nvSpPr>
          <p:cNvPr id="7" name="Θέση υποσέλιδου 6">
            <a:extLst>
              <a:ext uri="{FF2B5EF4-FFF2-40B4-BE49-F238E27FC236}">
                <a16:creationId xmlns:a16="http://schemas.microsoft.com/office/drawing/2014/main" id="{F07F9546-EDE7-22EA-9D1E-5674D41194B7}"/>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8A2E7A08-AD8E-AA4C-6B51-BD308726B72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79764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C7CCB0-946A-224E-A977-E818427BA0D3}"/>
              </a:ext>
            </a:extLst>
          </p:cNvPr>
          <p:cNvSpPr>
            <a:spLocks noGrp="1"/>
          </p:cNvSpPr>
          <p:nvPr>
            <p:ph type="title"/>
          </p:nvPr>
        </p:nvSpPr>
        <p:spPr/>
        <p:txBody>
          <a:bodyPr/>
          <a:lstStyle/>
          <a:p>
            <a:r>
              <a:rPr lang="el-GR" dirty="0"/>
              <a:t>Παράλληλος Προγραμματισμός</a:t>
            </a:r>
          </a:p>
        </p:txBody>
      </p:sp>
      <p:sp>
        <p:nvSpPr>
          <p:cNvPr id="3" name="Θέση περιεχομένου 2">
            <a:extLst>
              <a:ext uri="{FF2B5EF4-FFF2-40B4-BE49-F238E27FC236}">
                <a16:creationId xmlns:a16="http://schemas.microsoft.com/office/drawing/2014/main" id="{AD68AF63-090C-F945-9F81-C9F3A094F73A}"/>
              </a:ext>
            </a:extLst>
          </p:cNvPr>
          <p:cNvSpPr>
            <a:spLocks noGrp="1"/>
          </p:cNvSpPr>
          <p:nvPr>
            <p:ph idx="1"/>
          </p:nvPr>
        </p:nvSpPr>
        <p:spPr/>
        <p:txBody>
          <a:bodyPr/>
          <a:lstStyle/>
          <a:p>
            <a:r>
              <a:rPr lang="el-GR" dirty="0"/>
              <a:t>Με τη χρήση πολυπύρηνων  επεξεργαστών, καθώς και κατανεμημένων συστημάτων, έγινε αναγκαία η εξέλιξη μιας προγραμματιστικής μεθόδου, η οποία θα </a:t>
            </a:r>
            <a:r>
              <a:rPr lang="el-GR" dirty="0" err="1"/>
              <a:t>άδρακτε</a:t>
            </a:r>
            <a:r>
              <a:rPr lang="el-GR" dirty="0"/>
              <a:t> το πλεονέκτημα ύπαρξης διαφορετικών επεξεργαστικών μονάδων, ώστε να ελαχιστοποιήσει το χρόνο εκτέλεσης ενός προγράμματος ή να χρησιμοποιήσει ακόμα μεγαλύτερη υπολογιστική ισχύ στη μονάδα του χρόνου</a:t>
            </a:r>
          </a:p>
          <a:p>
            <a:r>
              <a:rPr lang="el-GR" dirty="0"/>
              <a:t>Ο παράλληλος προγραμματισμός στοχεύει στην ανάπτυξη κώδικα με κατάλληλη μορφή, ώστε να μπορεί να εκτελεστεί ταυτόχρονα σε πολλαπλές μονάδες επεξεργασίας</a:t>
            </a:r>
          </a:p>
        </p:txBody>
      </p:sp>
      <p:sp>
        <p:nvSpPr>
          <p:cNvPr id="6" name="Θέση ημερομηνίας 5">
            <a:extLst>
              <a:ext uri="{FF2B5EF4-FFF2-40B4-BE49-F238E27FC236}">
                <a16:creationId xmlns:a16="http://schemas.microsoft.com/office/drawing/2014/main" id="{019C0C0E-DD63-B31D-C670-F3675BF74E45}"/>
              </a:ext>
            </a:extLst>
          </p:cNvPr>
          <p:cNvSpPr>
            <a:spLocks noGrp="1"/>
          </p:cNvSpPr>
          <p:nvPr>
            <p:ph type="dt" sz="half" idx="10"/>
          </p:nvPr>
        </p:nvSpPr>
        <p:spPr/>
        <p:txBody>
          <a:bodyPr/>
          <a:lstStyle/>
          <a:p>
            <a:fld id="{A7D0B3E5-D556-4EEE-9285-DB32B5F376AA}" type="datetime1">
              <a:rPr lang="el-GR" smtClean="0"/>
              <a:t>12/1/2025</a:t>
            </a:fld>
            <a:endParaRPr lang="en-US" dirty="0"/>
          </a:p>
        </p:txBody>
      </p:sp>
      <p:sp>
        <p:nvSpPr>
          <p:cNvPr id="7" name="Θέση υποσέλιδου 6">
            <a:extLst>
              <a:ext uri="{FF2B5EF4-FFF2-40B4-BE49-F238E27FC236}">
                <a16:creationId xmlns:a16="http://schemas.microsoft.com/office/drawing/2014/main" id="{5F8C7F94-9839-6F65-8C83-3E1789F949B1}"/>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04A8AFB8-B291-E550-607C-B977ADFDF77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74996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75FAA2-5701-9B40-ABCA-0B1814F061AC}"/>
              </a:ext>
            </a:extLst>
          </p:cNvPr>
          <p:cNvSpPr>
            <a:spLocks noGrp="1"/>
          </p:cNvSpPr>
          <p:nvPr>
            <p:ph type="title"/>
          </p:nvPr>
        </p:nvSpPr>
        <p:spPr/>
        <p:txBody>
          <a:bodyPr/>
          <a:lstStyle/>
          <a:p>
            <a:r>
              <a:rPr lang="el-GR" dirty="0" err="1"/>
              <a:t>Διαφοροποιήσιμος</a:t>
            </a:r>
            <a:r>
              <a:rPr lang="el-GR" dirty="0"/>
              <a:t> Προγραμματισμός</a:t>
            </a:r>
          </a:p>
        </p:txBody>
      </p:sp>
      <p:sp>
        <p:nvSpPr>
          <p:cNvPr id="3" name="Θέση περιεχομένου 2">
            <a:extLst>
              <a:ext uri="{FF2B5EF4-FFF2-40B4-BE49-F238E27FC236}">
                <a16:creationId xmlns:a16="http://schemas.microsoft.com/office/drawing/2014/main" id="{A711ABCF-EAD8-2944-B891-A8828D2C0B16}"/>
              </a:ext>
            </a:extLst>
          </p:cNvPr>
          <p:cNvSpPr>
            <a:spLocks noGrp="1"/>
          </p:cNvSpPr>
          <p:nvPr>
            <p:ph idx="1"/>
          </p:nvPr>
        </p:nvSpPr>
        <p:spPr/>
        <p:txBody>
          <a:bodyPr/>
          <a:lstStyle/>
          <a:p>
            <a:r>
              <a:rPr lang="el-GR" dirty="0"/>
              <a:t>Είναι ιδέα που αναπτύχθηκε πρόσφατα (2016) κυρίως για εφαρμογές ανάλυσης δεδομένων (όπως εικόνα, βίντεο)</a:t>
            </a:r>
            <a:endParaRPr lang="en-US" dirty="0"/>
          </a:p>
          <a:p>
            <a:r>
              <a:rPr lang="el-GR" dirty="0"/>
              <a:t>Εισάγει την ιδέα της αβεβαιότητας στον προγραμματισμό</a:t>
            </a:r>
          </a:p>
          <a:p>
            <a:r>
              <a:rPr lang="el-GR" dirty="0"/>
              <a:t>Τα αποτελέσματα προβλέπεται ότι είναι σωστά με βάση κάποια κριτήρια, με κάποιο βαθμό βεβαιότητας</a:t>
            </a:r>
          </a:p>
        </p:txBody>
      </p:sp>
      <p:sp>
        <p:nvSpPr>
          <p:cNvPr id="6" name="Θέση ημερομηνίας 5">
            <a:extLst>
              <a:ext uri="{FF2B5EF4-FFF2-40B4-BE49-F238E27FC236}">
                <a16:creationId xmlns:a16="http://schemas.microsoft.com/office/drawing/2014/main" id="{7ADF3D6F-AD24-B1AD-FB8F-9CC2FD528961}"/>
              </a:ext>
            </a:extLst>
          </p:cNvPr>
          <p:cNvSpPr>
            <a:spLocks noGrp="1"/>
          </p:cNvSpPr>
          <p:nvPr>
            <p:ph type="dt" sz="half" idx="10"/>
          </p:nvPr>
        </p:nvSpPr>
        <p:spPr/>
        <p:txBody>
          <a:bodyPr/>
          <a:lstStyle/>
          <a:p>
            <a:fld id="{24D0DA65-C6B3-4B48-A8DF-ACD1F94196B3}" type="datetime1">
              <a:rPr lang="el-GR" smtClean="0"/>
              <a:t>12/1/2025</a:t>
            </a:fld>
            <a:endParaRPr lang="en-US" dirty="0"/>
          </a:p>
        </p:txBody>
      </p:sp>
      <p:sp>
        <p:nvSpPr>
          <p:cNvPr id="7" name="Θέση υποσέλιδου 6">
            <a:extLst>
              <a:ext uri="{FF2B5EF4-FFF2-40B4-BE49-F238E27FC236}">
                <a16:creationId xmlns:a16="http://schemas.microsoft.com/office/drawing/2014/main" id="{C5DAEC37-C118-FC6D-2E70-5C78E4580436}"/>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8" name="Θέση αριθμού διαφάνειας 7">
            <a:extLst>
              <a:ext uri="{FF2B5EF4-FFF2-40B4-BE49-F238E27FC236}">
                <a16:creationId xmlns:a16="http://schemas.microsoft.com/office/drawing/2014/main" id="{271CF1C5-5840-BA98-73C4-7CA8971095D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19368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B18800-068C-3077-FE55-26BCBE876D5A}"/>
              </a:ext>
            </a:extLst>
          </p:cNvPr>
          <p:cNvSpPr>
            <a:spLocks noGrp="1"/>
          </p:cNvSpPr>
          <p:nvPr>
            <p:ph type="title"/>
          </p:nvPr>
        </p:nvSpPr>
        <p:spPr/>
        <p:txBody>
          <a:bodyPr>
            <a:normAutofit/>
          </a:bodyPr>
          <a:lstStyle/>
          <a:p>
            <a:r>
              <a:rPr lang="el-GR" dirty="0"/>
              <a:t>Πώς επιλέγουμε τι θα χρησιμοποιήσουμε;</a:t>
            </a:r>
          </a:p>
        </p:txBody>
      </p:sp>
      <p:sp>
        <p:nvSpPr>
          <p:cNvPr id="3" name="Θέση περιεχομένου 2">
            <a:extLst>
              <a:ext uri="{FF2B5EF4-FFF2-40B4-BE49-F238E27FC236}">
                <a16:creationId xmlns:a16="http://schemas.microsoft.com/office/drawing/2014/main" id="{169BD5AF-A39A-F223-3E79-36AD09E5707F}"/>
              </a:ext>
            </a:extLst>
          </p:cNvPr>
          <p:cNvSpPr>
            <a:spLocks noGrp="1"/>
          </p:cNvSpPr>
          <p:nvPr>
            <p:ph idx="1"/>
          </p:nvPr>
        </p:nvSpPr>
        <p:spPr/>
        <p:txBody>
          <a:bodyPr/>
          <a:lstStyle/>
          <a:p>
            <a:r>
              <a:rPr lang="el-GR" b="1" dirty="0">
                <a:solidFill>
                  <a:schemeClr val="accent1"/>
                </a:solidFill>
              </a:rPr>
              <a:t>Φύση του Έργου: </a:t>
            </a:r>
            <a:r>
              <a:rPr lang="el-GR" dirty="0"/>
              <a:t>Μεγάλα έργα με σύνθετα δεδομένα → OOP, αναλύσεις δεδομένων ή παράλληλα συστήματα → FP.</a:t>
            </a:r>
          </a:p>
          <a:p>
            <a:r>
              <a:rPr lang="el-GR" b="1" dirty="0">
                <a:solidFill>
                  <a:schemeClr val="accent1"/>
                </a:solidFill>
              </a:rPr>
              <a:t>Γλώσσα &amp; Εργαλεία: </a:t>
            </a:r>
            <a:r>
              <a:rPr lang="el-GR" dirty="0"/>
              <a:t>Διαθεσιμότητα </a:t>
            </a:r>
            <a:r>
              <a:rPr lang="el-GR" dirty="0" err="1"/>
              <a:t>libraries</a:t>
            </a:r>
            <a:r>
              <a:rPr lang="el-GR" dirty="0"/>
              <a:t>, στήριξη της κοινότητας, υποστήριξη από το IDE που χρησιμοποιείται.</a:t>
            </a:r>
          </a:p>
          <a:p>
            <a:r>
              <a:rPr lang="el-GR" b="1" dirty="0">
                <a:solidFill>
                  <a:schemeClr val="accent1"/>
                </a:solidFill>
              </a:rPr>
              <a:t>Εμπειρία Ομάδας: </a:t>
            </a:r>
            <a:r>
              <a:rPr lang="el-GR" dirty="0" err="1"/>
              <a:t>Άν</a:t>
            </a:r>
            <a:r>
              <a:rPr lang="el-GR" dirty="0"/>
              <a:t> μια ομάδα γνωρίζει ήδη καλά </a:t>
            </a:r>
            <a:r>
              <a:rPr lang="el-GR" dirty="0" err="1"/>
              <a:t>αντικειμενοστρεφή</a:t>
            </a:r>
            <a:r>
              <a:rPr lang="el-GR" dirty="0"/>
              <a:t> φιλοσοφία, πιο εύκολη η επιλογή ΟΟΡ.</a:t>
            </a:r>
          </a:p>
          <a:p>
            <a:r>
              <a:rPr lang="el-GR" b="1" dirty="0">
                <a:solidFill>
                  <a:schemeClr val="accent1"/>
                </a:solidFill>
              </a:rPr>
              <a:t>Περιορισμοί / Απαιτήσεις: </a:t>
            </a:r>
            <a:r>
              <a:rPr lang="el-GR" dirty="0"/>
              <a:t>Σε εφαρμογές </a:t>
            </a:r>
            <a:r>
              <a:rPr lang="el-GR" dirty="0" err="1"/>
              <a:t>real-time</a:t>
            </a:r>
            <a:r>
              <a:rPr lang="el-GR" dirty="0"/>
              <a:t> με πολλά συμβάντα (π.χ. εφαρμογές GUI), ενδείκνυται </a:t>
            </a:r>
            <a:r>
              <a:rPr lang="el-GR" dirty="0" err="1"/>
              <a:t>Event-Driven</a:t>
            </a:r>
            <a:r>
              <a:rPr lang="el-GR" dirty="0"/>
              <a:t>.</a:t>
            </a:r>
          </a:p>
        </p:txBody>
      </p:sp>
      <p:sp>
        <p:nvSpPr>
          <p:cNvPr id="4" name="Θέση ημερομηνίας 3">
            <a:extLst>
              <a:ext uri="{FF2B5EF4-FFF2-40B4-BE49-F238E27FC236}">
                <a16:creationId xmlns:a16="http://schemas.microsoft.com/office/drawing/2014/main" id="{86705D40-5AB2-4B84-1388-93FD9398CC83}"/>
              </a:ext>
            </a:extLst>
          </p:cNvPr>
          <p:cNvSpPr>
            <a:spLocks noGrp="1"/>
          </p:cNvSpPr>
          <p:nvPr>
            <p:ph type="dt" sz="half" idx="10"/>
          </p:nvPr>
        </p:nvSpPr>
        <p:spPr/>
        <p:txBody>
          <a:bodyPr/>
          <a:lstStyle/>
          <a:p>
            <a:fld id="{1066C5FB-3255-4078-93BF-D3738F17E4EB}" type="datetime1">
              <a:rPr lang="el-GR" smtClean="0"/>
              <a:t>12/1/2025</a:t>
            </a:fld>
            <a:endParaRPr lang="en-US" dirty="0"/>
          </a:p>
        </p:txBody>
      </p:sp>
      <p:sp>
        <p:nvSpPr>
          <p:cNvPr id="5" name="Θέση υποσέλιδου 4">
            <a:extLst>
              <a:ext uri="{FF2B5EF4-FFF2-40B4-BE49-F238E27FC236}">
                <a16:creationId xmlns:a16="http://schemas.microsoft.com/office/drawing/2014/main" id="{A956A237-C58A-0CD0-D323-54505434BB96}"/>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6" name="Θέση αριθμού διαφάνειας 5">
            <a:extLst>
              <a:ext uri="{FF2B5EF4-FFF2-40B4-BE49-F238E27FC236}">
                <a16:creationId xmlns:a16="http://schemas.microsoft.com/office/drawing/2014/main" id="{948ADA4D-54EF-A64B-6889-81F07240C9AA}"/>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77216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8A3688-EB9A-E08D-8181-C482891B901C}"/>
              </a:ext>
            </a:extLst>
          </p:cNvPr>
          <p:cNvSpPr>
            <a:spLocks noGrp="1"/>
          </p:cNvSpPr>
          <p:nvPr>
            <p:ph type="title"/>
          </p:nvPr>
        </p:nvSpPr>
        <p:spPr>
          <a:xfrm>
            <a:off x="1484312" y="1274770"/>
            <a:ext cx="3549121" cy="473820"/>
          </a:xfrm>
        </p:spPr>
        <p:txBody>
          <a:bodyPr anchor="b">
            <a:normAutofit fontScale="90000"/>
          </a:bodyPr>
          <a:lstStyle/>
          <a:p>
            <a:r>
              <a:rPr lang="el-GR" sz="2800" dirty="0"/>
              <a:t>Ορισμοί και Διαχωρισμός</a:t>
            </a:r>
          </a:p>
        </p:txBody>
      </p:sp>
      <p:pic>
        <p:nvPicPr>
          <p:cNvPr id="2051" name="Picture 3" descr="Εικόνα που περιέχει κείμενο, παιδική τέχνη, καρτούν, εικονογράφηση&#10;&#10;Περιγραφή που δημιουργήθηκε αυτόματα">
            <a:extLst>
              <a:ext uri="{FF2B5EF4-FFF2-40B4-BE49-F238E27FC236}">
                <a16:creationId xmlns:a16="http://schemas.microsoft.com/office/drawing/2014/main" id="{B0D0A22B-EC09-5D0F-8E2E-9534A0CFBD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62033" y="1274770"/>
            <a:ext cx="6240990" cy="449351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543ECCAB-BD65-5F44-2EE1-9A5251FB54F1}"/>
              </a:ext>
            </a:extLst>
          </p:cNvPr>
          <p:cNvSpPr>
            <a:spLocks noGrp="1"/>
          </p:cNvSpPr>
          <p:nvPr>
            <p:ph type="body" sz="half" idx="2"/>
          </p:nvPr>
        </p:nvSpPr>
        <p:spPr>
          <a:xfrm>
            <a:off x="1484312" y="1748589"/>
            <a:ext cx="3549650" cy="4019696"/>
          </a:xfrm>
        </p:spPr>
        <p:txBody>
          <a:bodyPr anchor="t">
            <a:normAutofit/>
          </a:bodyPr>
          <a:lstStyle/>
          <a:p>
            <a:pPr algn="l">
              <a:lnSpc>
                <a:spcPct val="90000"/>
              </a:lnSpc>
            </a:pPr>
            <a:r>
              <a:rPr lang="el-GR" sz="2000" b="1" dirty="0">
                <a:solidFill>
                  <a:schemeClr val="accent1"/>
                </a:solidFill>
              </a:rPr>
              <a:t>Ορισμός </a:t>
            </a:r>
            <a:r>
              <a:rPr lang="el-GR" sz="2000" b="1" dirty="0" err="1">
                <a:solidFill>
                  <a:schemeClr val="accent1"/>
                </a:solidFill>
              </a:rPr>
              <a:t>Hardware</a:t>
            </a:r>
            <a:r>
              <a:rPr lang="el-GR" sz="2000" dirty="0">
                <a:solidFill>
                  <a:schemeClr val="accent1"/>
                </a:solidFill>
              </a:rPr>
              <a:t>:</a:t>
            </a:r>
            <a:r>
              <a:rPr lang="el-GR" sz="2000" dirty="0"/>
              <a:t> Το απτό μέρος του υπολογιστή (CPU, μνήμες, περιφερειακές συσκευές).</a:t>
            </a:r>
          </a:p>
          <a:p>
            <a:pPr algn="l">
              <a:lnSpc>
                <a:spcPct val="90000"/>
              </a:lnSpc>
            </a:pPr>
            <a:r>
              <a:rPr lang="el-GR" sz="2000" b="1" dirty="0">
                <a:solidFill>
                  <a:schemeClr val="accent1"/>
                </a:solidFill>
              </a:rPr>
              <a:t>Ορισμός Software</a:t>
            </a:r>
            <a:r>
              <a:rPr lang="el-GR" sz="2000" dirty="0">
                <a:solidFill>
                  <a:schemeClr val="accent1"/>
                </a:solidFill>
              </a:rPr>
              <a:t>:</a:t>
            </a:r>
            <a:r>
              <a:rPr lang="el-GR" sz="2000" dirty="0"/>
              <a:t> Το «άυλο» κομμάτι (προγράμματα, οδηγίες, δεδομένα) που δίνει λειτουργικότητα στο σύστημα.</a:t>
            </a:r>
          </a:p>
          <a:p>
            <a:pPr algn="l">
              <a:lnSpc>
                <a:spcPct val="90000"/>
              </a:lnSpc>
            </a:pPr>
            <a:r>
              <a:rPr lang="el-GR" sz="2000" b="1" dirty="0">
                <a:solidFill>
                  <a:schemeClr val="accent1"/>
                </a:solidFill>
              </a:rPr>
              <a:t>Διαχωρισμός</a:t>
            </a:r>
            <a:r>
              <a:rPr lang="el-GR" sz="2000" dirty="0">
                <a:solidFill>
                  <a:schemeClr val="accent1"/>
                </a:solidFill>
              </a:rPr>
              <a:t>:</a:t>
            </a:r>
            <a:r>
              <a:rPr lang="el-GR" sz="2000" dirty="0"/>
              <a:t> Το </a:t>
            </a:r>
            <a:r>
              <a:rPr lang="el-GR" sz="2000" dirty="0" err="1"/>
              <a:t>hardware</a:t>
            </a:r>
            <a:r>
              <a:rPr lang="el-GR" sz="2000" dirty="0"/>
              <a:t> είναι το «σώμα» του υπολογιστή· το </a:t>
            </a:r>
            <a:r>
              <a:rPr lang="el-GR" sz="2000" dirty="0" err="1"/>
              <a:t>software</a:t>
            </a:r>
            <a:r>
              <a:rPr lang="el-GR" sz="2000" dirty="0"/>
              <a:t> είναι το «μυαλό», καθοδηγεί πώς θα αξιοποιηθούν οι πόροι.</a:t>
            </a:r>
          </a:p>
        </p:txBody>
      </p:sp>
      <p:sp>
        <p:nvSpPr>
          <p:cNvPr id="8" name="Θέση ημερομηνίας 7">
            <a:extLst>
              <a:ext uri="{FF2B5EF4-FFF2-40B4-BE49-F238E27FC236}">
                <a16:creationId xmlns:a16="http://schemas.microsoft.com/office/drawing/2014/main" id="{39F2A657-7D2F-BBC3-2F34-D08F84E948B3}"/>
              </a:ext>
            </a:extLst>
          </p:cNvPr>
          <p:cNvSpPr>
            <a:spLocks noGrp="1"/>
          </p:cNvSpPr>
          <p:nvPr>
            <p:ph type="dt" sz="half" idx="10"/>
          </p:nvPr>
        </p:nvSpPr>
        <p:spPr/>
        <p:txBody>
          <a:bodyPr/>
          <a:lstStyle/>
          <a:p>
            <a:fld id="{3FA24CBB-AFDA-4840-976A-CA92B706B5A4}" type="datetime1">
              <a:rPr lang="el-GR" smtClean="0"/>
              <a:t>12/1/2025</a:t>
            </a:fld>
            <a:endParaRPr lang="en-US" dirty="0"/>
          </a:p>
        </p:txBody>
      </p:sp>
      <p:sp>
        <p:nvSpPr>
          <p:cNvPr id="9" name="Θέση υποσέλιδου 8">
            <a:extLst>
              <a:ext uri="{FF2B5EF4-FFF2-40B4-BE49-F238E27FC236}">
                <a16:creationId xmlns:a16="http://schemas.microsoft.com/office/drawing/2014/main" id="{C4600128-D8F5-79C1-7900-0FDBBC3FF893}"/>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21749625-5DDA-909E-C686-54A00153AE4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644126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C56097-8C71-4DB8-8BF2-D25D5FB33D92}"/>
              </a:ext>
            </a:extLst>
          </p:cNvPr>
          <p:cNvSpPr>
            <a:spLocks noGrp="1"/>
          </p:cNvSpPr>
          <p:nvPr>
            <p:ph type="title"/>
          </p:nvPr>
        </p:nvSpPr>
        <p:spPr/>
        <p:txBody>
          <a:bodyPr/>
          <a:lstStyle/>
          <a:p>
            <a:r>
              <a:rPr lang="el-GR" dirty="0"/>
              <a:t>Απορίες?</a:t>
            </a:r>
          </a:p>
        </p:txBody>
      </p:sp>
      <p:sp>
        <p:nvSpPr>
          <p:cNvPr id="3" name="Θέση ημερομηνίας 2">
            <a:extLst>
              <a:ext uri="{FF2B5EF4-FFF2-40B4-BE49-F238E27FC236}">
                <a16:creationId xmlns:a16="http://schemas.microsoft.com/office/drawing/2014/main" id="{8E075D48-B5CD-46B8-9938-D2B11F185F28}"/>
              </a:ext>
            </a:extLst>
          </p:cNvPr>
          <p:cNvSpPr>
            <a:spLocks noGrp="1"/>
          </p:cNvSpPr>
          <p:nvPr>
            <p:ph type="dt" sz="half" idx="10"/>
          </p:nvPr>
        </p:nvSpPr>
        <p:spPr/>
        <p:txBody>
          <a:bodyPr/>
          <a:lstStyle/>
          <a:p>
            <a:fld id="{C6260CE0-7E17-4D81-BB36-6B94F36627CF}" type="datetime1">
              <a:rPr lang="el-GR" smtClean="0"/>
              <a:t>12/1/2025</a:t>
            </a:fld>
            <a:endParaRPr lang="en-US" dirty="0"/>
          </a:p>
        </p:txBody>
      </p:sp>
      <p:sp>
        <p:nvSpPr>
          <p:cNvPr id="4" name="Θέση υποσέλιδου 3">
            <a:extLst>
              <a:ext uri="{FF2B5EF4-FFF2-40B4-BE49-F238E27FC236}">
                <a16:creationId xmlns:a16="http://schemas.microsoft.com/office/drawing/2014/main" id="{3B4556A6-9287-4E92-85EB-829EF13D1F94}"/>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5" name="Θέση αριθμού διαφάνειας 4">
            <a:extLst>
              <a:ext uri="{FF2B5EF4-FFF2-40B4-BE49-F238E27FC236}">
                <a16:creationId xmlns:a16="http://schemas.microsoft.com/office/drawing/2014/main" id="{4F703D77-4E64-44FB-BAB5-57E3EB64529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7" name="Γραφικό 6" descr="Ερωτηματικό">
            <a:extLst>
              <a:ext uri="{FF2B5EF4-FFF2-40B4-BE49-F238E27FC236}">
                <a16:creationId xmlns:a16="http://schemas.microsoft.com/office/drawing/2014/main" id="{BD7E2939-E7F5-4200-8A95-FFA016CE65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03860">
            <a:off x="5388010" y="2323346"/>
            <a:ext cx="2211309" cy="2211309"/>
          </a:xfrm>
          <a:prstGeom prst="rect">
            <a:avLst/>
          </a:prstGeom>
        </p:spPr>
      </p:pic>
    </p:spTree>
    <p:extLst>
      <p:ext uri="{BB962C8B-B14F-4D97-AF65-F5344CB8AC3E}">
        <p14:creationId xmlns:p14="http://schemas.microsoft.com/office/powerpoint/2010/main" val="178456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262F8-D528-D1D4-2DA8-E89D6ABB4032}"/>
              </a:ext>
            </a:extLst>
          </p:cNvPr>
          <p:cNvSpPr>
            <a:spLocks noGrp="1"/>
          </p:cNvSpPr>
          <p:nvPr>
            <p:ph type="title"/>
          </p:nvPr>
        </p:nvSpPr>
        <p:spPr/>
        <p:txBody>
          <a:bodyPr/>
          <a:lstStyle/>
          <a:p>
            <a:r>
              <a:rPr lang="el-GR" dirty="0"/>
              <a:t>Παραδείγματα </a:t>
            </a:r>
            <a:r>
              <a:rPr lang="en-US" dirty="0"/>
              <a:t>Hardware</a:t>
            </a:r>
            <a:endParaRPr lang="el-GR" dirty="0"/>
          </a:p>
        </p:txBody>
      </p:sp>
      <p:sp>
        <p:nvSpPr>
          <p:cNvPr id="3" name="Θέση περιεχομένου 2">
            <a:extLst>
              <a:ext uri="{FF2B5EF4-FFF2-40B4-BE49-F238E27FC236}">
                <a16:creationId xmlns:a16="http://schemas.microsoft.com/office/drawing/2014/main" id="{4ABEC209-3075-E3C2-E655-156D70BD0D27}"/>
              </a:ext>
            </a:extLst>
          </p:cNvPr>
          <p:cNvSpPr>
            <a:spLocks noGrp="1"/>
          </p:cNvSpPr>
          <p:nvPr>
            <p:ph idx="1"/>
          </p:nvPr>
        </p:nvSpPr>
        <p:spPr/>
        <p:txBody>
          <a:bodyPr/>
          <a:lstStyle/>
          <a:p>
            <a:r>
              <a:rPr lang="el-GR" b="1" dirty="0">
                <a:solidFill>
                  <a:schemeClr val="accent1"/>
                </a:solidFill>
              </a:rPr>
              <a:t>Κεντρική Μονάδα Επεξεργασίας (CPU): </a:t>
            </a:r>
            <a:r>
              <a:rPr lang="el-GR" dirty="0"/>
              <a:t>Εκτελεί τις εντολές.</a:t>
            </a:r>
            <a:endParaRPr lang="en-US" dirty="0"/>
          </a:p>
          <a:p>
            <a:r>
              <a:rPr lang="el-GR" b="1" dirty="0">
                <a:solidFill>
                  <a:schemeClr val="accent1"/>
                </a:solidFill>
              </a:rPr>
              <a:t>Κύρια Μνήμη (RAM): </a:t>
            </a:r>
            <a:r>
              <a:rPr lang="el-GR" dirty="0"/>
              <a:t>Προσωρινή αποθήκευση δεδομένων κατά την εκτέλεση.</a:t>
            </a:r>
            <a:endParaRPr lang="en-US" dirty="0"/>
          </a:p>
          <a:p>
            <a:r>
              <a:rPr lang="el-GR" b="1" dirty="0">
                <a:solidFill>
                  <a:schemeClr val="accent1"/>
                </a:solidFill>
              </a:rPr>
              <a:t>Μονάδες Αποθήκευσης (HDD, SSD): </a:t>
            </a:r>
            <a:r>
              <a:rPr lang="el-GR" dirty="0"/>
              <a:t>Μόνιμη αποθήκευση δεδομένων και λογισμικού.</a:t>
            </a:r>
            <a:endParaRPr lang="en-US" dirty="0"/>
          </a:p>
          <a:p>
            <a:r>
              <a:rPr lang="el-GR" b="1" dirty="0">
                <a:solidFill>
                  <a:schemeClr val="accent1"/>
                </a:solidFill>
              </a:rPr>
              <a:t>Περιφερειακές Συσκευές: </a:t>
            </a:r>
            <a:r>
              <a:rPr lang="el-GR" dirty="0"/>
              <a:t>Πληκτρολόγιο, ποντίκι, οθόνη, εκτυπωτής κ.ά.</a:t>
            </a:r>
          </a:p>
        </p:txBody>
      </p:sp>
      <p:sp>
        <p:nvSpPr>
          <p:cNvPr id="8" name="Θέση ημερομηνίας 7">
            <a:extLst>
              <a:ext uri="{FF2B5EF4-FFF2-40B4-BE49-F238E27FC236}">
                <a16:creationId xmlns:a16="http://schemas.microsoft.com/office/drawing/2014/main" id="{B35B8B69-2460-B332-64EA-0A04000F9EB0}"/>
              </a:ext>
            </a:extLst>
          </p:cNvPr>
          <p:cNvSpPr>
            <a:spLocks noGrp="1"/>
          </p:cNvSpPr>
          <p:nvPr>
            <p:ph type="dt" sz="half" idx="10"/>
          </p:nvPr>
        </p:nvSpPr>
        <p:spPr/>
        <p:txBody>
          <a:bodyPr/>
          <a:lstStyle/>
          <a:p>
            <a:fld id="{6D9A92CA-846E-4566-98C3-72B29CC93A7B}" type="datetime1">
              <a:rPr lang="el-GR" smtClean="0"/>
              <a:t>12/1/2025</a:t>
            </a:fld>
            <a:endParaRPr lang="en-US" dirty="0"/>
          </a:p>
        </p:txBody>
      </p:sp>
      <p:sp>
        <p:nvSpPr>
          <p:cNvPr id="9" name="Θέση υποσέλιδου 8">
            <a:extLst>
              <a:ext uri="{FF2B5EF4-FFF2-40B4-BE49-F238E27FC236}">
                <a16:creationId xmlns:a16="http://schemas.microsoft.com/office/drawing/2014/main" id="{7998AAAD-28DD-0625-B921-04905755CE88}"/>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A1316508-D0FD-5D72-F18F-B0E0DD65C0E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93476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80F3-80F6-B107-D57E-F70B0A53C93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6D57EAA-794B-81C4-A826-B37401353E3C}"/>
              </a:ext>
            </a:extLst>
          </p:cNvPr>
          <p:cNvSpPr>
            <a:spLocks noGrp="1"/>
          </p:cNvSpPr>
          <p:nvPr>
            <p:ph type="title"/>
          </p:nvPr>
        </p:nvSpPr>
        <p:spPr/>
        <p:txBody>
          <a:bodyPr/>
          <a:lstStyle/>
          <a:p>
            <a:r>
              <a:rPr lang="el-GR" dirty="0"/>
              <a:t>Παραδείγματα </a:t>
            </a:r>
            <a:r>
              <a:rPr lang="en-US" dirty="0"/>
              <a:t>Software</a:t>
            </a:r>
            <a:endParaRPr lang="el-GR" dirty="0"/>
          </a:p>
        </p:txBody>
      </p:sp>
      <p:sp>
        <p:nvSpPr>
          <p:cNvPr id="3" name="Θέση περιεχομένου 2">
            <a:extLst>
              <a:ext uri="{FF2B5EF4-FFF2-40B4-BE49-F238E27FC236}">
                <a16:creationId xmlns:a16="http://schemas.microsoft.com/office/drawing/2014/main" id="{2E9A6B9A-A4EA-6205-7997-34817BACDE33}"/>
              </a:ext>
            </a:extLst>
          </p:cNvPr>
          <p:cNvSpPr>
            <a:spLocks noGrp="1"/>
          </p:cNvSpPr>
          <p:nvPr>
            <p:ph idx="1"/>
          </p:nvPr>
        </p:nvSpPr>
        <p:spPr/>
        <p:txBody>
          <a:bodyPr/>
          <a:lstStyle/>
          <a:p>
            <a:r>
              <a:rPr lang="el-GR" b="1" dirty="0">
                <a:solidFill>
                  <a:schemeClr val="accent1"/>
                </a:solidFill>
              </a:rPr>
              <a:t>Σύστημα </a:t>
            </a:r>
            <a:r>
              <a:rPr lang="el-GR" dirty="0"/>
              <a:t>(π.χ. Λειτουργικό Σύστημα: Windows, </a:t>
            </a:r>
            <a:r>
              <a:rPr lang="el-GR" dirty="0" err="1"/>
              <a:t>Linux</a:t>
            </a:r>
            <a:r>
              <a:rPr lang="el-GR" dirty="0"/>
              <a:t>, </a:t>
            </a:r>
            <a:r>
              <a:rPr lang="el-GR" dirty="0" err="1"/>
              <a:t>macOS</a:t>
            </a:r>
            <a:r>
              <a:rPr lang="el-GR" dirty="0"/>
              <a:t>).</a:t>
            </a:r>
            <a:endParaRPr lang="en-US" dirty="0"/>
          </a:p>
          <a:p>
            <a:r>
              <a:rPr lang="el-GR" b="1" dirty="0">
                <a:solidFill>
                  <a:schemeClr val="accent1"/>
                </a:solidFill>
              </a:rPr>
              <a:t>Εφαρμογές</a:t>
            </a:r>
            <a:r>
              <a:rPr lang="el-GR" dirty="0"/>
              <a:t> (π.χ. σουίτες γραφείου, εφαρμογές πολυμέσων, σχεδιαστικά προγράμματα).</a:t>
            </a:r>
            <a:endParaRPr lang="en-US" dirty="0"/>
          </a:p>
          <a:p>
            <a:r>
              <a:rPr lang="el-GR" b="1" dirty="0">
                <a:solidFill>
                  <a:schemeClr val="accent1"/>
                </a:solidFill>
              </a:rPr>
              <a:t>Υπηρεσίες / Βοηθητικά Προγράμματα </a:t>
            </a:r>
            <a:r>
              <a:rPr lang="el-GR" dirty="0"/>
              <a:t>(</a:t>
            </a:r>
            <a:r>
              <a:rPr lang="el-GR" dirty="0" err="1"/>
              <a:t>utilities</a:t>
            </a:r>
            <a:r>
              <a:rPr lang="el-GR" dirty="0"/>
              <a:t>, </a:t>
            </a:r>
            <a:r>
              <a:rPr lang="el-GR" dirty="0" err="1"/>
              <a:t>antivirus</a:t>
            </a:r>
            <a:r>
              <a:rPr lang="el-GR" dirty="0"/>
              <a:t>, εργαλεία βελτιστοποίησης).</a:t>
            </a:r>
            <a:endParaRPr lang="en-US" dirty="0"/>
          </a:p>
          <a:p>
            <a:r>
              <a:rPr lang="el-GR" b="1" dirty="0">
                <a:solidFill>
                  <a:schemeClr val="accent1"/>
                </a:solidFill>
              </a:rPr>
              <a:t>Σύνδεση με </a:t>
            </a:r>
            <a:r>
              <a:rPr lang="el-GR" b="1" dirty="0" err="1">
                <a:solidFill>
                  <a:schemeClr val="accent1"/>
                </a:solidFill>
              </a:rPr>
              <a:t>Hardware</a:t>
            </a:r>
            <a:r>
              <a:rPr lang="el-GR" b="1" dirty="0">
                <a:solidFill>
                  <a:schemeClr val="accent1"/>
                </a:solidFill>
              </a:rPr>
              <a:t>: </a:t>
            </a:r>
            <a:r>
              <a:rPr lang="el-GR" dirty="0"/>
              <a:t>Τα προγράμματα «λένε» στο υλικό τι να κάνει, χρησιμοποιώντας οδηγίες και κλήσεις συστήματος.</a:t>
            </a:r>
          </a:p>
        </p:txBody>
      </p:sp>
      <p:sp>
        <p:nvSpPr>
          <p:cNvPr id="8" name="Θέση ημερομηνίας 7">
            <a:extLst>
              <a:ext uri="{FF2B5EF4-FFF2-40B4-BE49-F238E27FC236}">
                <a16:creationId xmlns:a16="http://schemas.microsoft.com/office/drawing/2014/main" id="{D2EA6251-FB08-A624-DA5A-F00C21FB2A13}"/>
              </a:ext>
            </a:extLst>
          </p:cNvPr>
          <p:cNvSpPr>
            <a:spLocks noGrp="1"/>
          </p:cNvSpPr>
          <p:nvPr>
            <p:ph type="dt" sz="half" idx="10"/>
          </p:nvPr>
        </p:nvSpPr>
        <p:spPr/>
        <p:txBody>
          <a:bodyPr/>
          <a:lstStyle/>
          <a:p>
            <a:fld id="{BAC81F2C-878C-42B1-8BDE-38D92E387B7D}" type="datetime1">
              <a:rPr lang="el-GR" smtClean="0"/>
              <a:t>12/1/2025</a:t>
            </a:fld>
            <a:endParaRPr lang="en-US" dirty="0"/>
          </a:p>
        </p:txBody>
      </p:sp>
      <p:sp>
        <p:nvSpPr>
          <p:cNvPr id="9" name="Θέση υποσέλιδου 8">
            <a:extLst>
              <a:ext uri="{FF2B5EF4-FFF2-40B4-BE49-F238E27FC236}">
                <a16:creationId xmlns:a16="http://schemas.microsoft.com/office/drawing/2014/main" id="{D8BBC56E-F65B-D067-8613-8270CCDD5F65}"/>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212D57D4-C07A-224C-5B19-A246F11345DB}"/>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20521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7F4A6E-65C8-AB4C-C4A6-F8CCFBE02206}"/>
              </a:ext>
            </a:extLst>
          </p:cNvPr>
          <p:cNvSpPr>
            <a:spLocks noGrp="1"/>
          </p:cNvSpPr>
          <p:nvPr>
            <p:ph type="title"/>
          </p:nvPr>
        </p:nvSpPr>
        <p:spPr/>
        <p:txBody>
          <a:bodyPr/>
          <a:lstStyle/>
          <a:p>
            <a:r>
              <a:rPr lang="el-GR" dirty="0"/>
              <a:t>Το Λειτουργικό Σύστημα</a:t>
            </a:r>
          </a:p>
        </p:txBody>
      </p:sp>
      <p:sp>
        <p:nvSpPr>
          <p:cNvPr id="3" name="Θέση κειμένου 2">
            <a:extLst>
              <a:ext uri="{FF2B5EF4-FFF2-40B4-BE49-F238E27FC236}">
                <a16:creationId xmlns:a16="http://schemas.microsoft.com/office/drawing/2014/main" id="{C7114F07-9EE8-67C6-3B0A-51F1B883985F}"/>
              </a:ext>
            </a:extLst>
          </p:cNvPr>
          <p:cNvSpPr>
            <a:spLocks noGrp="1"/>
          </p:cNvSpPr>
          <p:nvPr>
            <p:ph type="body" idx="1"/>
          </p:nvPr>
        </p:nvSpPr>
        <p:spPr/>
        <p:txBody>
          <a:bodyPr/>
          <a:lstStyle/>
          <a:p>
            <a:endParaRPr lang="el-GR"/>
          </a:p>
        </p:txBody>
      </p:sp>
      <p:sp>
        <p:nvSpPr>
          <p:cNvPr id="7" name="Θέση ημερομηνίας 6">
            <a:extLst>
              <a:ext uri="{FF2B5EF4-FFF2-40B4-BE49-F238E27FC236}">
                <a16:creationId xmlns:a16="http://schemas.microsoft.com/office/drawing/2014/main" id="{2D1ACBD2-03FC-9B53-3FA8-B9091C4B3546}"/>
              </a:ext>
            </a:extLst>
          </p:cNvPr>
          <p:cNvSpPr>
            <a:spLocks noGrp="1"/>
          </p:cNvSpPr>
          <p:nvPr>
            <p:ph type="dt" sz="half" idx="10"/>
          </p:nvPr>
        </p:nvSpPr>
        <p:spPr/>
        <p:txBody>
          <a:bodyPr/>
          <a:lstStyle/>
          <a:p>
            <a:fld id="{76AAF3FB-37C5-42B1-94B3-0DD2D0E4288D}" type="datetime1">
              <a:rPr lang="el-GR" smtClean="0"/>
              <a:t>12/1/2025</a:t>
            </a:fld>
            <a:endParaRPr lang="en-US" dirty="0"/>
          </a:p>
        </p:txBody>
      </p:sp>
      <p:sp>
        <p:nvSpPr>
          <p:cNvPr id="8" name="Θέση υποσέλιδου 7">
            <a:extLst>
              <a:ext uri="{FF2B5EF4-FFF2-40B4-BE49-F238E27FC236}">
                <a16:creationId xmlns:a16="http://schemas.microsoft.com/office/drawing/2014/main" id="{7426A25D-833D-D252-4134-8E2C69C76339}"/>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9" name="Θέση αριθμού διαφάνειας 8">
            <a:extLst>
              <a:ext uri="{FF2B5EF4-FFF2-40B4-BE49-F238E27FC236}">
                <a16:creationId xmlns:a16="http://schemas.microsoft.com/office/drawing/2014/main" id="{3328D7AE-97C2-8A90-4691-2554F4BEBD31}"/>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80156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3C678D-2A50-C5C4-33C7-9D975E3518CD}"/>
              </a:ext>
            </a:extLst>
          </p:cNvPr>
          <p:cNvSpPr>
            <a:spLocks noGrp="1"/>
          </p:cNvSpPr>
          <p:nvPr>
            <p:ph type="title"/>
          </p:nvPr>
        </p:nvSpPr>
        <p:spPr/>
        <p:txBody>
          <a:bodyPr/>
          <a:lstStyle/>
          <a:p>
            <a:r>
              <a:rPr lang="el-GR" dirty="0"/>
              <a:t>Λειτουργικό Σύστημα (</a:t>
            </a:r>
            <a:r>
              <a:rPr lang="en-US" dirty="0"/>
              <a:t>Operating System – OS)</a:t>
            </a:r>
            <a:endParaRPr lang="el-GR" dirty="0"/>
          </a:p>
        </p:txBody>
      </p:sp>
      <p:sp>
        <p:nvSpPr>
          <p:cNvPr id="7" name="Θέση περιεχομένου 6">
            <a:extLst>
              <a:ext uri="{FF2B5EF4-FFF2-40B4-BE49-F238E27FC236}">
                <a16:creationId xmlns:a16="http://schemas.microsoft.com/office/drawing/2014/main" id="{A1905BE9-2516-7F27-6F5F-93FF8FD842B3}"/>
              </a:ext>
            </a:extLst>
          </p:cNvPr>
          <p:cNvSpPr>
            <a:spLocks noGrp="1"/>
          </p:cNvSpPr>
          <p:nvPr>
            <p:ph sz="half" idx="1"/>
          </p:nvPr>
        </p:nvSpPr>
        <p:spPr/>
        <p:txBody>
          <a:bodyPr>
            <a:normAutofit/>
          </a:bodyPr>
          <a:lstStyle/>
          <a:p>
            <a:r>
              <a:rPr lang="el-GR" sz="2400" b="1" dirty="0">
                <a:solidFill>
                  <a:schemeClr val="accent1"/>
                </a:solidFill>
              </a:rPr>
              <a:t>Ορισμός:</a:t>
            </a:r>
            <a:r>
              <a:rPr lang="el-GR" sz="2400" dirty="0"/>
              <a:t> Το βασικό λογισμικό που γεφυρώνει το κενό ανάμεσα στο </a:t>
            </a:r>
            <a:r>
              <a:rPr lang="el-GR" sz="2400" dirty="0" err="1"/>
              <a:t>hardware</a:t>
            </a:r>
            <a:r>
              <a:rPr lang="el-GR" sz="2400" dirty="0"/>
              <a:t> και τις εφαρμογές.</a:t>
            </a:r>
            <a:endParaRPr lang="en-US" sz="2400" dirty="0"/>
          </a:p>
          <a:p>
            <a:r>
              <a:rPr lang="el-GR" sz="2400" b="1" dirty="0">
                <a:solidFill>
                  <a:schemeClr val="accent1"/>
                </a:solidFill>
              </a:rPr>
              <a:t>Ρόλος:</a:t>
            </a:r>
            <a:r>
              <a:rPr lang="el-GR" sz="2400" dirty="0"/>
              <a:t> Διαχείριση πόρων (CPU, μνήμη, περιφερειακά).</a:t>
            </a:r>
            <a:endParaRPr lang="en-US" sz="2400" dirty="0"/>
          </a:p>
          <a:p>
            <a:r>
              <a:rPr lang="el-GR" sz="2400" b="1" dirty="0">
                <a:solidFill>
                  <a:schemeClr val="accent1"/>
                </a:solidFill>
              </a:rPr>
              <a:t>“Ενορχηστρωτής”: </a:t>
            </a:r>
            <a:r>
              <a:rPr lang="el-GR" sz="2400" dirty="0"/>
              <a:t>Επιτρέπει την ταυτόχρονη εκτέλεση διεργασιών, εξασφαλίζει ασφάλεια και σταθερότητα.</a:t>
            </a:r>
          </a:p>
        </p:txBody>
      </p:sp>
      <p:pic>
        <p:nvPicPr>
          <p:cNvPr id="5122" name="Picture 2">
            <a:extLst>
              <a:ext uri="{FF2B5EF4-FFF2-40B4-BE49-F238E27FC236}">
                <a16:creationId xmlns:a16="http://schemas.microsoft.com/office/drawing/2014/main" id="{BC0B78DD-909A-804A-7F84-10F0E5B5D1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07175" y="2541985"/>
            <a:ext cx="4895850" cy="2710655"/>
          </a:xfrm>
          <a:prstGeom prst="rect">
            <a:avLst/>
          </a:prstGeom>
          <a:noFill/>
          <a:extLst>
            <a:ext uri="{909E8E84-426E-40DD-AFC4-6F175D3DCCD1}">
              <a14:hiddenFill xmlns:a14="http://schemas.microsoft.com/office/drawing/2010/main">
                <a:solidFill>
                  <a:srgbClr val="FFFFFF"/>
                </a:solidFill>
              </a14:hiddenFill>
            </a:ext>
          </a:extLst>
        </p:spPr>
      </p:pic>
      <p:sp>
        <p:nvSpPr>
          <p:cNvPr id="11" name="Θέση ημερομηνίας 10">
            <a:extLst>
              <a:ext uri="{FF2B5EF4-FFF2-40B4-BE49-F238E27FC236}">
                <a16:creationId xmlns:a16="http://schemas.microsoft.com/office/drawing/2014/main" id="{1D147FBC-0EF8-C419-496D-1E4A2C9B737D}"/>
              </a:ext>
            </a:extLst>
          </p:cNvPr>
          <p:cNvSpPr>
            <a:spLocks noGrp="1"/>
          </p:cNvSpPr>
          <p:nvPr>
            <p:ph type="dt" sz="half" idx="10"/>
          </p:nvPr>
        </p:nvSpPr>
        <p:spPr/>
        <p:txBody>
          <a:bodyPr/>
          <a:lstStyle/>
          <a:p>
            <a:fld id="{2C7F5C85-EEB1-4A75-AB46-A7AD6D7E9E1D}" type="datetime1">
              <a:rPr lang="el-GR" smtClean="0"/>
              <a:t>12/1/2025</a:t>
            </a:fld>
            <a:endParaRPr lang="en-US" dirty="0"/>
          </a:p>
        </p:txBody>
      </p:sp>
      <p:sp>
        <p:nvSpPr>
          <p:cNvPr id="12" name="Θέση υποσέλιδου 11">
            <a:extLst>
              <a:ext uri="{FF2B5EF4-FFF2-40B4-BE49-F238E27FC236}">
                <a16:creationId xmlns:a16="http://schemas.microsoft.com/office/drawing/2014/main" id="{F33E7321-564C-6A40-ADC5-ACE37C986231}"/>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3" name="Θέση αριθμού διαφάνειας 12">
            <a:extLst>
              <a:ext uri="{FF2B5EF4-FFF2-40B4-BE49-F238E27FC236}">
                <a16:creationId xmlns:a16="http://schemas.microsoft.com/office/drawing/2014/main" id="{3B61084C-2203-7248-40AE-8E87962AC77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32386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D4D998-F111-623B-8B1E-CAC5CBECB60D}"/>
              </a:ext>
            </a:extLst>
          </p:cNvPr>
          <p:cNvSpPr>
            <a:spLocks noGrp="1"/>
          </p:cNvSpPr>
          <p:nvPr>
            <p:ph type="title"/>
          </p:nvPr>
        </p:nvSpPr>
        <p:spPr/>
        <p:txBody>
          <a:bodyPr/>
          <a:lstStyle/>
          <a:p>
            <a:r>
              <a:rPr lang="el-GR" dirty="0"/>
              <a:t>Είδη Λειτουργικών Συστημάτων</a:t>
            </a:r>
          </a:p>
        </p:txBody>
      </p:sp>
      <p:sp>
        <p:nvSpPr>
          <p:cNvPr id="3" name="Θέση περιεχομένου 2">
            <a:extLst>
              <a:ext uri="{FF2B5EF4-FFF2-40B4-BE49-F238E27FC236}">
                <a16:creationId xmlns:a16="http://schemas.microsoft.com/office/drawing/2014/main" id="{01E8686D-B64D-3E9E-38AE-96B35F139C23}"/>
              </a:ext>
            </a:extLst>
          </p:cNvPr>
          <p:cNvSpPr>
            <a:spLocks noGrp="1"/>
          </p:cNvSpPr>
          <p:nvPr>
            <p:ph idx="1"/>
          </p:nvPr>
        </p:nvSpPr>
        <p:spPr/>
        <p:txBody>
          <a:bodyPr/>
          <a:lstStyle/>
          <a:p>
            <a:r>
              <a:rPr lang="el-GR" b="1" dirty="0">
                <a:solidFill>
                  <a:schemeClr val="accent1"/>
                </a:solidFill>
              </a:rPr>
              <a:t>Επιτραπέζια / Προσωπικά Υπολογιστικά Συστήματα: </a:t>
            </a:r>
            <a:r>
              <a:rPr lang="lt-LT" dirty="0"/>
              <a:t>Windows, macOS, Linux </a:t>
            </a:r>
            <a:r>
              <a:rPr lang="el-GR" dirty="0"/>
              <a:t>διανομές (</a:t>
            </a:r>
            <a:r>
              <a:rPr lang="lt-LT" dirty="0"/>
              <a:t>Ubuntu, Fedora </a:t>
            </a:r>
            <a:r>
              <a:rPr lang="el-GR" dirty="0"/>
              <a:t>κ.τ.λ.).</a:t>
            </a:r>
          </a:p>
          <a:p>
            <a:r>
              <a:rPr lang="el-GR" b="1" dirty="0">
                <a:solidFill>
                  <a:schemeClr val="accent1"/>
                </a:solidFill>
              </a:rPr>
              <a:t>Κινητές Συσκευές:</a:t>
            </a:r>
            <a:r>
              <a:rPr lang="el-GR" dirty="0"/>
              <a:t> </a:t>
            </a:r>
            <a:r>
              <a:rPr lang="lt-LT" dirty="0"/>
              <a:t>Android, iOS</a:t>
            </a:r>
            <a:r>
              <a:rPr lang="el-GR" dirty="0"/>
              <a:t> </a:t>
            </a:r>
            <a:r>
              <a:rPr lang="el-GR" dirty="0" err="1"/>
              <a:t>κ.τ.λ</a:t>
            </a:r>
            <a:r>
              <a:rPr lang="lt-LT" dirty="0"/>
              <a:t>.</a:t>
            </a:r>
            <a:endParaRPr lang="el-GR" dirty="0"/>
          </a:p>
          <a:p>
            <a:r>
              <a:rPr lang="el-GR" b="1" dirty="0">
                <a:solidFill>
                  <a:schemeClr val="accent1"/>
                </a:solidFill>
              </a:rPr>
              <a:t>Διακομιστές (</a:t>
            </a:r>
            <a:r>
              <a:rPr lang="lt-LT" b="1" dirty="0">
                <a:solidFill>
                  <a:schemeClr val="accent1"/>
                </a:solidFill>
              </a:rPr>
              <a:t>Servers):</a:t>
            </a:r>
            <a:r>
              <a:rPr lang="lt-LT" dirty="0"/>
              <a:t> Server </a:t>
            </a:r>
            <a:r>
              <a:rPr lang="el-GR" dirty="0"/>
              <a:t>εκδόσεις </a:t>
            </a:r>
            <a:r>
              <a:rPr lang="lt-LT" dirty="0"/>
              <a:t>Windows, Linux-based servers, UNIX.</a:t>
            </a:r>
            <a:endParaRPr lang="el-GR" dirty="0"/>
          </a:p>
          <a:p>
            <a:r>
              <a:rPr lang="el-GR" b="1" dirty="0">
                <a:solidFill>
                  <a:schemeClr val="accent1"/>
                </a:solidFill>
              </a:rPr>
              <a:t>Ειδικά Ενσωματωμένα Συστήματα:</a:t>
            </a:r>
            <a:r>
              <a:rPr lang="el-GR" dirty="0"/>
              <a:t> Σε “έξυπνες” συσκευές, </a:t>
            </a:r>
            <a:r>
              <a:rPr lang="lt-LT" dirty="0"/>
              <a:t>IoT, </a:t>
            </a:r>
            <a:r>
              <a:rPr lang="el-GR" dirty="0"/>
              <a:t>οικιακές συσκευές.</a:t>
            </a:r>
          </a:p>
        </p:txBody>
      </p:sp>
      <p:sp>
        <p:nvSpPr>
          <p:cNvPr id="8" name="Θέση ημερομηνίας 7">
            <a:extLst>
              <a:ext uri="{FF2B5EF4-FFF2-40B4-BE49-F238E27FC236}">
                <a16:creationId xmlns:a16="http://schemas.microsoft.com/office/drawing/2014/main" id="{738DB327-0692-C7D6-EE15-2F2E7ABDF708}"/>
              </a:ext>
            </a:extLst>
          </p:cNvPr>
          <p:cNvSpPr>
            <a:spLocks noGrp="1"/>
          </p:cNvSpPr>
          <p:nvPr>
            <p:ph type="dt" sz="half" idx="10"/>
          </p:nvPr>
        </p:nvSpPr>
        <p:spPr/>
        <p:txBody>
          <a:bodyPr/>
          <a:lstStyle/>
          <a:p>
            <a:fld id="{8CD5B7F7-8D8A-417F-9F52-D8CDF2AC8262}" type="datetime1">
              <a:rPr lang="el-GR" smtClean="0"/>
              <a:t>12/1/2025</a:t>
            </a:fld>
            <a:endParaRPr lang="en-US" dirty="0"/>
          </a:p>
        </p:txBody>
      </p:sp>
      <p:sp>
        <p:nvSpPr>
          <p:cNvPr id="9" name="Θέση υποσέλιδου 8">
            <a:extLst>
              <a:ext uri="{FF2B5EF4-FFF2-40B4-BE49-F238E27FC236}">
                <a16:creationId xmlns:a16="http://schemas.microsoft.com/office/drawing/2014/main" id="{A80B93D5-F7B8-91D1-E5D4-2A1DEE6E539A}"/>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0" name="Θέση αριθμού διαφάνειας 9">
            <a:extLst>
              <a:ext uri="{FF2B5EF4-FFF2-40B4-BE49-F238E27FC236}">
                <a16:creationId xmlns:a16="http://schemas.microsoft.com/office/drawing/2014/main" id="{6C073383-D1A6-249B-D173-6EC67E1D252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16076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806C24A8-2368-5A6C-B35C-7A6EA4828B82}"/>
              </a:ext>
            </a:extLst>
          </p:cNvPr>
          <p:cNvSpPr>
            <a:spLocks noGrp="1"/>
          </p:cNvSpPr>
          <p:nvPr>
            <p:ph type="title"/>
          </p:nvPr>
        </p:nvSpPr>
        <p:spPr/>
        <p:txBody>
          <a:bodyPr/>
          <a:lstStyle/>
          <a:p>
            <a:r>
              <a:rPr lang="el-GR" dirty="0"/>
              <a:t>Βασικές Λειτουργίες </a:t>
            </a:r>
            <a:r>
              <a:rPr lang="en-US" dirty="0"/>
              <a:t>OS</a:t>
            </a:r>
            <a:r>
              <a:rPr lang="el-GR" dirty="0"/>
              <a:t> (1)</a:t>
            </a:r>
          </a:p>
        </p:txBody>
      </p:sp>
      <p:sp>
        <p:nvSpPr>
          <p:cNvPr id="9" name="Θέση περιεχομένου 8">
            <a:extLst>
              <a:ext uri="{FF2B5EF4-FFF2-40B4-BE49-F238E27FC236}">
                <a16:creationId xmlns:a16="http://schemas.microsoft.com/office/drawing/2014/main" id="{946C5686-1F0F-EB89-AF91-50D263884CB0}"/>
              </a:ext>
            </a:extLst>
          </p:cNvPr>
          <p:cNvSpPr>
            <a:spLocks noGrp="1"/>
          </p:cNvSpPr>
          <p:nvPr>
            <p:ph idx="1"/>
          </p:nvPr>
        </p:nvSpPr>
        <p:spPr/>
        <p:txBody>
          <a:bodyPr>
            <a:normAutofit fontScale="85000" lnSpcReduction="10000"/>
          </a:bodyPr>
          <a:lstStyle/>
          <a:p>
            <a:r>
              <a:rPr lang="el-GR" b="1" dirty="0">
                <a:solidFill>
                  <a:schemeClr val="accent1"/>
                </a:solidFill>
              </a:rPr>
              <a:t>Διαχείριση Διεργασιών: </a:t>
            </a:r>
            <a:r>
              <a:rPr lang="el-GR" dirty="0"/>
              <a:t>Κατανομή χρόνου CPU, συγχρονισμός διεργασιών.</a:t>
            </a:r>
          </a:p>
          <a:p>
            <a:pPr lvl="1"/>
            <a:r>
              <a:rPr lang="el-GR" b="1" dirty="0"/>
              <a:t>Διεργασία</a:t>
            </a:r>
            <a:r>
              <a:rPr lang="el-GR" dirty="0"/>
              <a:t>: Πρόγραμμα σε εκτέλεση (διαφοροποίηση μεταξύ προγράμματος ως κώδικα και διεργασίας ως εκτελούμενης οντότητας).</a:t>
            </a:r>
          </a:p>
          <a:p>
            <a:pPr lvl="1"/>
            <a:r>
              <a:rPr lang="el-GR" b="1" dirty="0"/>
              <a:t>Σχεδιασμός </a:t>
            </a:r>
            <a:r>
              <a:rPr lang="el-GR" b="1" dirty="0" err="1"/>
              <a:t>Χρονοδρομολόγησης</a:t>
            </a:r>
            <a:r>
              <a:rPr lang="el-GR" b="1" dirty="0"/>
              <a:t> (</a:t>
            </a:r>
            <a:r>
              <a:rPr lang="el-GR" b="1" dirty="0" err="1"/>
              <a:t>Scheduling</a:t>
            </a:r>
            <a:r>
              <a:rPr lang="el-GR" b="1" dirty="0"/>
              <a:t>): </a:t>
            </a:r>
            <a:r>
              <a:rPr lang="el-GR" dirty="0"/>
              <a:t>Πώς το λειτουργικό σύστημα «μοιράζει» το χρόνο CPU σε πολλαπλές διεργασίες.</a:t>
            </a:r>
          </a:p>
          <a:p>
            <a:pPr lvl="1"/>
            <a:r>
              <a:rPr lang="el-GR" b="1" dirty="0"/>
              <a:t>Καταστάσεις Διεργασίας (</a:t>
            </a:r>
            <a:r>
              <a:rPr lang="el-GR" b="1" dirty="0" err="1"/>
              <a:t>Process</a:t>
            </a:r>
            <a:r>
              <a:rPr lang="el-GR" b="1" dirty="0"/>
              <a:t> States): </a:t>
            </a:r>
            <a:r>
              <a:rPr lang="el-GR" dirty="0"/>
              <a:t>Εκτελείται (</a:t>
            </a:r>
            <a:r>
              <a:rPr lang="el-GR" dirty="0" err="1"/>
              <a:t>running</a:t>
            </a:r>
            <a:r>
              <a:rPr lang="el-GR" dirty="0"/>
              <a:t>), έτοιμη (</a:t>
            </a:r>
            <a:r>
              <a:rPr lang="el-GR" dirty="0" err="1"/>
              <a:t>ready</a:t>
            </a:r>
            <a:r>
              <a:rPr lang="el-GR" dirty="0"/>
              <a:t>), σε αναμονή (</a:t>
            </a:r>
            <a:r>
              <a:rPr lang="el-GR" dirty="0" err="1"/>
              <a:t>blocked</a:t>
            </a:r>
            <a:r>
              <a:rPr lang="el-GR" dirty="0"/>
              <a:t>).</a:t>
            </a:r>
          </a:p>
          <a:p>
            <a:pPr lvl="1"/>
            <a:r>
              <a:rPr lang="el-GR" b="1" dirty="0"/>
              <a:t>Συγχρονισμός &amp; Επικοινωνία: </a:t>
            </a:r>
            <a:r>
              <a:rPr lang="el-GR" dirty="0"/>
              <a:t>(IPC – </a:t>
            </a:r>
            <a:r>
              <a:rPr lang="el-GR" dirty="0" err="1"/>
              <a:t>Interprocess</a:t>
            </a:r>
            <a:r>
              <a:rPr lang="el-GR" dirty="0"/>
              <a:t> Communication) </a:t>
            </a:r>
            <a:r>
              <a:rPr lang="el-GR" dirty="0" err="1"/>
              <a:t>shared</a:t>
            </a:r>
            <a:r>
              <a:rPr lang="el-GR" dirty="0"/>
              <a:t> memory, </a:t>
            </a:r>
            <a:r>
              <a:rPr lang="el-GR" dirty="0" err="1"/>
              <a:t>semaphores</a:t>
            </a:r>
            <a:r>
              <a:rPr lang="el-GR" dirty="0"/>
              <a:t>, μηνύματα.</a:t>
            </a:r>
            <a:endParaRPr lang="en-US" dirty="0"/>
          </a:p>
          <a:p>
            <a:r>
              <a:rPr lang="el-GR" b="1" dirty="0">
                <a:solidFill>
                  <a:schemeClr val="accent1"/>
                </a:solidFill>
              </a:rPr>
              <a:t>Διαχείριση Μνήμης: </a:t>
            </a:r>
            <a:r>
              <a:rPr lang="el-GR" dirty="0"/>
              <a:t>Χωρίς σωστό χειρισμό μνήμης, οι εφαρμογές δεν λειτουργούν ομαλά.</a:t>
            </a:r>
          </a:p>
          <a:p>
            <a:pPr lvl="1"/>
            <a:r>
              <a:rPr lang="el-GR" b="1" dirty="0"/>
              <a:t>Ανάγκη Διαχείρισης: </a:t>
            </a:r>
            <a:r>
              <a:rPr lang="el-GR" dirty="0"/>
              <a:t>Πολλαπλές διεργασίες ταυτόχρονα, άρα πρέπει να ορίσουμε «ποιος καταλαμβάνει ποια περιοχή».</a:t>
            </a:r>
          </a:p>
          <a:p>
            <a:pPr lvl="1"/>
            <a:r>
              <a:rPr lang="el-GR" b="1" dirty="0"/>
              <a:t>Τεχνικές Κατανομής: </a:t>
            </a:r>
            <a:r>
              <a:rPr lang="el-GR" dirty="0"/>
              <a:t>Συνεχής κατανομή, </a:t>
            </a:r>
            <a:r>
              <a:rPr lang="el-GR" dirty="0" err="1"/>
              <a:t>τμηματοποίηση</a:t>
            </a:r>
            <a:r>
              <a:rPr lang="el-GR" dirty="0"/>
              <a:t> (</a:t>
            </a:r>
            <a:r>
              <a:rPr lang="el-GR" dirty="0" err="1"/>
              <a:t>segmentation</a:t>
            </a:r>
            <a:r>
              <a:rPr lang="el-GR" dirty="0"/>
              <a:t>), σελιδοποίηση (</a:t>
            </a:r>
            <a:r>
              <a:rPr lang="el-GR" dirty="0" err="1"/>
              <a:t>paging</a:t>
            </a:r>
            <a:r>
              <a:rPr lang="el-GR" dirty="0"/>
              <a:t>).</a:t>
            </a:r>
          </a:p>
          <a:p>
            <a:pPr lvl="1"/>
            <a:r>
              <a:rPr lang="el-GR" b="1" dirty="0"/>
              <a:t>Εικονική Μνήμη (</a:t>
            </a:r>
            <a:r>
              <a:rPr lang="el-GR" b="1" dirty="0" err="1"/>
              <a:t>Virtual</a:t>
            </a:r>
            <a:r>
              <a:rPr lang="el-GR" b="1" dirty="0"/>
              <a:t> Memory): </a:t>
            </a:r>
            <a:r>
              <a:rPr lang="el-GR" dirty="0"/>
              <a:t>Καλύπτει τις ανάγκες πέρα από τη φυσική RAM, με χρήση αποθηκευτικού χώρου (</a:t>
            </a:r>
            <a:r>
              <a:rPr lang="el-GR" dirty="0" err="1"/>
              <a:t>swap</a:t>
            </a:r>
            <a:r>
              <a:rPr lang="el-GR" dirty="0"/>
              <a:t> </a:t>
            </a:r>
            <a:r>
              <a:rPr lang="el-GR" dirty="0" err="1"/>
              <a:t>file</a:t>
            </a:r>
            <a:r>
              <a:rPr lang="el-GR" dirty="0"/>
              <a:t>).</a:t>
            </a:r>
          </a:p>
          <a:p>
            <a:pPr lvl="1"/>
            <a:r>
              <a:rPr lang="el-GR" b="1" dirty="0"/>
              <a:t>Απομόνωση &amp; Προστασία: </a:t>
            </a:r>
            <a:r>
              <a:rPr lang="el-GR" dirty="0"/>
              <a:t>Πώς κάθε διεργασία “βλέπει” μόνο το δικό της «χώρο μνήμης».</a:t>
            </a:r>
          </a:p>
        </p:txBody>
      </p:sp>
      <p:sp>
        <p:nvSpPr>
          <p:cNvPr id="12" name="Θέση ημερομηνίας 11">
            <a:extLst>
              <a:ext uri="{FF2B5EF4-FFF2-40B4-BE49-F238E27FC236}">
                <a16:creationId xmlns:a16="http://schemas.microsoft.com/office/drawing/2014/main" id="{B8987512-E39F-AF68-ED7B-D07EDD11704E}"/>
              </a:ext>
            </a:extLst>
          </p:cNvPr>
          <p:cNvSpPr>
            <a:spLocks noGrp="1"/>
          </p:cNvSpPr>
          <p:nvPr>
            <p:ph type="dt" sz="half" idx="10"/>
          </p:nvPr>
        </p:nvSpPr>
        <p:spPr/>
        <p:txBody>
          <a:bodyPr/>
          <a:lstStyle/>
          <a:p>
            <a:fld id="{628D2BA7-612D-49BC-953E-0E366371A80C}" type="datetime1">
              <a:rPr lang="el-GR" smtClean="0"/>
              <a:t>12/1/2025</a:t>
            </a:fld>
            <a:endParaRPr lang="en-US" dirty="0"/>
          </a:p>
        </p:txBody>
      </p:sp>
      <p:sp>
        <p:nvSpPr>
          <p:cNvPr id="13" name="Θέση υποσέλιδου 12">
            <a:extLst>
              <a:ext uri="{FF2B5EF4-FFF2-40B4-BE49-F238E27FC236}">
                <a16:creationId xmlns:a16="http://schemas.microsoft.com/office/drawing/2014/main" id="{B6DCFB90-187D-BE5C-6100-40FD25D4B235}"/>
              </a:ext>
            </a:extLst>
          </p:cNvPr>
          <p:cNvSpPr>
            <a:spLocks noGrp="1"/>
          </p:cNvSpPr>
          <p:nvPr>
            <p:ph type="ftr" sz="quarter" idx="11"/>
          </p:nvPr>
        </p:nvSpPr>
        <p:spPr/>
        <p:txBody>
          <a:bodyPr/>
          <a:lstStyle/>
          <a:p>
            <a:r>
              <a:rPr lang="el-GR"/>
              <a:t>Ιωάννης Βογιατζής – Ευάγγελος Φωτόπουλος</a:t>
            </a:r>
            <a:endParaRPr lang="en-US" dirty="0"/>
          </a:p>
        </p:txBody>
      </p:sp>
      <p:sp>
        <p:nvSpPr>
          <p:cNvPr id="14" name="Θέση αριθμού διαφάνειας 13">
            <a:extLst>
              <a:ext uri="{FF2B5EF4-FFF2-40B4-BE49-F238E27FC236}">
                <a16:creationId xmlns:a16="http://schemas.microsoft.com/office/drawing/2014/main" id="{3FE4A9F2-39F9-1171-0E62-30C283B89AA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306110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 id="{91C1678C-C126-422A-BD97-A03110D9709B}" vid="{CAA227CE-FB1E-4904-B5AA-4F83A0F14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00_Intro2CS</Template>
  <TotalTime>139</TotalTime>
  <Words>2261</Words>
  <Application>Microsoft Office PowerPoint</Application>
  <PresentationFormat>Ευρεία οθόνη</PresentationFormat>
  <Paragraphs>259</Paragraphs>
  <Slides>30</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30</vt:i4>
      </vt:variant>
    </vt:vector>
  </HeadingPairs>
  <TitlesOfParts>
    <vt:vector size="34" baseType="lpstr">
      <vt:lpstr>Arial</vt:lpstr>
      <vt:lpstr>Calibri</vt:lpstr>
      <vt:lpstr>Calibri Light</vt:lpstr>
      <vt:lpstr>Παράλλαξη</vt:lpstr>
      <vt:lpstr>Πληροφορική</vt:lpstr>
      <vt:lpstr>…στα προηγούμενα</vt:lpstr>
      <vt:lpstr>Ορισμοί και Διαχωρισμός</vt:lpstr>
      <vt:lpstr>Παραδείγματα Hardware</vt:lpstr>
      <vt:lpstr>Παραδείγματα Software</vt:lpstr>
      <vt:lpstr>Το Λειτουργικό Σύστημα</vt:lpstr>
      <vt:lpstr>Λειτουργικό Σύστημα (Operating System – OS)</vt:lpstr>
      <vt:lpstr>Είδη Λειτουργικών Συστημάτων</vt:lpstr>
      <vt:lpstr>Βασικές Λειτουργίες OS (1)</vt:lpstr>
      <vt:lpstr>Βασικές Λειτουργίες OS (2)</vt:lpstr>
      <vt:lpstr>Το Λογισμικό Εφαρμογών</vt:lpstr>
      <vt:lpstr>Λογισμικό Εφαρμογών</vt:lpstr>
      <vt:lpstr>Κατηγορίες Λογισμικού Εφαρμογών</vt:lpstr>
      <vt:lpstr>Τι Κάνει Ένα Λογισμικό Εφαρμογών Αποδοτικό;</vt:lpstr>
      <vt:lpstr>Πού Οδηγείται η Ανάπτυξη Λογισμικού Εφαρμογών;</vt:lpstr>
      <vt:lpstr>Προγραμματισμός Συστημάτων</vt:lpstr>
      <vt:lpstr>Βασικές Έννοιες</vt:lpstr>
      <vt:lpstr>Μεθοδολογίες Σχεδίασης Αλγορίθμων</vt:lpstr>
      <vt:lpstr>Τα είδη του προγραμματισμού</vt:lpstr>
      <vt:lpstr>Διαδικαστικός Προγραμματισμός</vt:lpstr>
      <vt:lpstr>Δομημένος Προγραμματισμός</vt:lpstr>
      <vt:lpstr>Συναρτησιακός Προγραμματισμός</vt:lpstr>
      <vt:lpstr>Αντικειμενοστραφής Προγραμματισμός (1)</vt:lpstr>
      <vt:lpstr>Αντικειμενοστραφής Προγραμματισμός (2)</vt:lpstr>
      <vt:lpstr>Λογικός Προγραμματισμός</vt:lpstr>
      <vt:lpstr>Προγραμματισμός που βασίζεται στα γεγονότα</vt:lpstr>
      <vt:lpstr>Παράλληλος Προγραμματισμός</vt:lpstr>
      <vt:lpstr>Διαφοροποιήσιμος Προγραμματισμός</vt:lpstr>
      <vt:lpstr>Πώς επιλέγουμε τι θα χρησιμοποιήσουμε;</vt:lpstr>
      <vt:lpstr>Απορίες?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creator>Evangelos Fotopoulos</dc:creator>
  <cp:lastModifiedBy>Evangelos Fotopoulos</cp:lastModifiedBy>
  <cp:revision>3</cp:revision>
  <dcterms:created xsi:type="dcterms:W3CDTF">2022-12-18T21:18:56Z</dcterms:created>
  <dcterms:modified xsi:type="dcterms:W3CDTF">2025-01-12T14:45:37Z</dcterms:modified>
</cp:coreProperties>
</file>