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7" r:id="rId2"/>
    <p:sldId id="470" r:id="rId3"/>
    <p:sldId id="458" r:id="rId4"/>
    <p:sldId id="460" r:id="rId5"/>
    <p:sldId id="465" r:id="rId6"/>
    <p:sldId id="459" r:id="rId7"/>
    <p:sldId id="461" r:id="rId8"/>
    <p:sldId id="462" r:id="rId9"/>
    <p:sldId id="463" r:id="rId10"/>
    <p:sldId id="464" r:id="rId11"/>
    <p:sldId id="466" r:id="rId12"/>
    <p:sldId id="467" r:id="rId13"/>
    <p:sldId id="468" r:id="rId14"/>
    <p:sldId id="469" r:id="rId15"/>
    <p:sldId id="471" r:id="rId16"/>
    <p:sldId id="472" r:id="rId17"/>
    <p:sldId id="473" r:id="rId18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F9900"/>
    <a:srgbClr val="0063A7"/>
    <a:srgbClr val="008000"/>
    <a:srgbClr val="006600"/>
    <a:srgbClr val="669900"/>
    <a:srgbClr val="008EC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1" autoAdjust="0"/>
    <p:restoredTop sz="83520" autoAdjust="0"/>
  </p:normalViewPr>
  <p:slideViewPr>
    <p:cSldViewPr>
      <p:cViewPr varScale="1">
        <p:scale>
          <a:sx n="90" d="100"/>
          <a:sy n="90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74" d="100"/>
          <a:sy n="74" d="100"/>
        </p:scale>
        <p:origin x="-3294" y="-96"/>
      </p:cViewPr>
      <p:guideLst>
        <p:guide orient="horz" pos="3223"/>
        <p:guide orient="horz" pos="3024"/>
        <p:guide pos="2238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845" y="1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2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845" y="9120172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5809954B-3670-42B6-8AB7-5A39373F63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729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5" y="1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086"/>
            <a:ext cx="5362954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GB" altLang="el-GR" smtClean="0"/>
              <a:t>Δεύτερου επιπέδου</a:t>
            </a:r>
          </a:p>
          <a:p>
            <a:pPr lvl="2"/>
            <a:r>
              <a:rPr lang="en-GB" altLang="el-GR" smtClean="0"/>
              <a:t>Τρίτου επιπέδου</a:t>
            </a:r>
          </a:p>
          <a:p>
            <a:pPr lvl="3"/>
            <a:r>
              <a:rPr lang="en-GB" altLang="el-GR" smtClean="0"/>
              <a:t>Τέταρτου επιπέδου</a:t>
            </a:r>
          </a:p>
          <a:p>
            <a:pPr lvl="4"/>
            <a:r>
              <a:rPr lang="en-GB" altLang="el-GR" smtClean="0"/>
              <a:t>Πέμπτου επιπέδου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35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endParaRPr lang="el-GR" alt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5" y="9120172"/>
            <a:ext cx="3170355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fld id="{1096DFEB-AC2B-4848-9087-4C4D33EB7CF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6040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DFEB-AC2B-4848-9087-4C4D33EB7CF8}" type="slidenum">
              <a:rPr lang="en-GB" altLang="el-GR" smtClean="0"/>
              <a:pPr/>
              <a:t>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168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3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20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259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23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0396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6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61349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4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724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739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3434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3959000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2741519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4925" y="44450"/>
            <a:ext cx="9001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Πανεπιστήμιο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baseline="0" dirty="0" err="1" smtClean="0">
                <a:solidFill>
                  <a:schemeClr val="bg1"/>
                </a:solidFill>
                <a:latin typeface="Calibri" pitchFamily="34" charset="0"/>
              </a:rPr>
              <a:t>Δυτ.Αττικής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dirty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el-GR" altLang="el-GR" sz="1400" b="1" dirty="0" smtClean="0">
                <a:solidFill>
                  <a:schemeClr val="bg1"/>
                </a:solidFill>
                <a:latin typeface="Calibri" pitchFamily="34" charset="0"/>
              </a:rPr>
              <a:t> 	Τμήμα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1400" b="1" baseline="0" dirty="0" smtClean="0">
                <a:solidFill>
                  <a:schemeClr val="bg1"/>
                </a:solidFill>
                <a:latin typeface="Calibri" pitchFamily="34" charset="0"/>
              </a:rPr>
              <a:t>Μηχανικών Τοπογραφίας &amp; </a:t>
            </a:r>
            <a:r>
              <a:rPr lang="el-GR" altLang="el-GR" sz="1400" b="1" baseline="0" dirty="0" err="1" smtClean="0">
                <a:solidFill>
                  <a:schemeClr val="bg1"/>
                </a:solidFill>
                <a:latin typeface="Calibri" pitchFamily="34" charset="0"/>
              </a:rPr>
              <a:t>Γεωπληροφορικής</a:t>
            </a:r>
            <a:r>
              <a:rPr lang="el-GR" altLang="el-GR" sz="1400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l-GR" sz="1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GB" alt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Γιώργος </a:t>
            </a:r>
            <a:r>
              <a:rPr lang="el-GR" altLang="el-GR" sz="1200" i="1" dirty="0" err="1" smtClean="0">
                <a:solidFill>
                  <a:schemeClr val="bg1"/>
                </a:solidFill>
                <a:latin typeface="Calibri" pitchFamily="34" charset="0"/>
              </a:rPr>
              <a:t>Χλούπης</a:t>
            </a:r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	 Συστήματα Έγκαιρης προειδοποίησης &amp; Διαχείριση Φυσικών καταστροφών </a:t>
            </a:r>
            <a:r>
              <a:rPr lang="el-GR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GEO 829</a:t>
            </a:r>
            <a:r>
              <a:rPr lang="el-GR" altLang="el-GR" sz="1200" i="1" baseline="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l-GR" altLang="el-GR" sz="12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altLang="el-GR" sz="1200" i="1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l-GR" altLang="el-GR" sz="1200" i="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l-GR" altLang="el-GR" sz="12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fld id="{37DA137E-BBD3-43DD-BDAD-B9E788C1EE29}" type="slidenum">
              <a:rPr lang="en-US" altLang="el-GR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‹#›</a:t>
            </a:fld>
            <a:r>
              <a:rPr lang="el-GR" altLang="el-GR" sz="1200" b="1" i="1" dirty="0" smtClean="0">
                <a:latin typeface="Calibri" pitchFamily="34" charset="0"/>
              </a:rPr>
              <a:t> </a:t>
            </a:r>
            <a:endParaRPr lang="el-GR" altLang="el-GR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Font typeface="Wingdings" pitchFamily="2" charset="2"/>
        <a:buChar char="ü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F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Λογισμικό </a:t>
            </a:r>
            <a:r>
              <a:rPr lang="en-US" dirty="0" smtClean="0"/>
              <a:t>ELER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24731"/>
            <a:ext cx="8784976" cy="4708525"/>
          </a:xfrm>
        </p:spPr>
        <p:txBody>
          <a:bodyPr/>
          <a:lstStyle/>
          <a:p>
            <a:r>
              <a:rPr lang="el-GR" sz="1800" dirty="0">
                <a:solidFill>
                  <a:schemeClr val="tx1"/>
                </a:solidFill>
              </a:rPr>
              <a:t>Το  λογισμικό  ELER  (</a:t>
            </a:r>
            <a:r>
              <a:rPr lang="el-GR" sz="1800" dirty="0" err="1">
                <a:solidFill>
                  <a:schemeClr val="tx1"/>
                </a:solidFill>
              </a:rPr>
              <a:t>Earthquake</a:t>
            </a:r>
            <a:r>
              <a:rPr lang="el-GR" sz="1800" dirty="0">
                <a:solidFill>
                  <a:schemeClr val="tx1"/>
                </a:solidFill>
              </a:rPr>
              <a:t>  </a:t>
            </a:r>
            <a:r>
              <a:rPr lang="el-GR" sz="1800" dirty="0" err="1">
                <a:solidFill>
                  <a:schemeClr val="tx1"/>
                </a:solidFill>
              </a:rPr>
              <a:t>Loss</a:t>
            </a:r>
            <a:r>
              <a:rPr lang="el-GR" sz="1800" dirty="0">
                <a:solidFill>
                  <a:schemeClr val="tx1"/>
                </a:solidFill>
              </a:rPr>
              <a:t>  </a:t>
            </a:r>
            <a:r>
              <a:rPr lang="el-GR" sz="1800" dirty="0" err="1">
                <a:solidFill>
                  <a:schemeClr val="tx1"/>
                </a:solidFill>
              </a:rPr>
              <a:t>Estimation</a:t>
            </a:r>
            <a:r>
              <a:rPr lang="el-GR" sz="1800" dirty="0">
                <a:solidFill>
                  <a:schemeClr val="tx1"/>
                </a:solidFill>
              </a:rPr>
              <a:t>  </a:t>
            </a:r>
            <a:r>
              <a:rPr lang="el-GR" sz="1800" dirty="0" err="1">
                <a:solidFill>
                  <a:schemeClr val="tx1"/>
                </a:solidFill>
              </a:rPr>
              <a:t>Routine</a:t>
            </a:r>
            <a:r>
              <a:rPr lang="el-GR" sz="1800" dirty="0">
                <a:solidFill>
                  <a:schemeClr val="tx1"/>
                </a:solidFill>
              </a:rPr>
              <a:t>)  μελετήθηκε  και  αναπτύχθηκε  στο </a:t>
            </a:r>
            <a:r>
              <a:rPr lang="el-GR" sz="1800" dirty="0" err="1" smtClean="0">
                <a:solidFill>
                  <a:schemeClr val="tx1"/>
                </a:solidFill>
              </a:rPr>
              <a:t>Bogazici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University</a:t>
            </a:r>
            <a:r>
              <a:rPr lang="el-GR" sz="1800" dirty="0">
                <a:solidFill>
                  <a:schemeClr val="tx1"/>
                </a:solidFill>
              </a:rPr>
              <a:t> από το τμήμα των  σεισμολόγων μηχανικών </a:t>
            </a:r>
            <a:r>
              <a:rPr lang="el-GR" sz="1800" dirty="0" smtClean="0">
                <a:solidFill>
                  <a:schemeClr val="tx1"/>
                </a:solidFill>
              </a:rPr>
              <a:t>(2010)</a:t>
            </a:r>
          </a:p>
          <a:p>
            <a:r>
              <a:rPr lang="el-GR" sz="1800" dirty="0" smtClean="0">
                <a:solidFill>
                  <a:schemeClr val="tx1"/>
                </a:solidFill>
              </a:rPr>
              <a:t>Υπάρχει  </a:t>
            </a:r>
            <a:r>
              <a:rPr lang="el-GR" sz="1800" dirty="0">
                <a:solidFill>
                  <a:schemeClr val="tx1"/>
                </a:solidFill>
              </a:rPr>
              <a:t>ως  βάση </a:t>
            </a:r>
            <a:r>
              <a:rPr lang="el-GR" sz="1800" dirty="0" smtClean="0">
                <a:solidFill>
                  <a:schemeClr val="tx1"/>
                </a:solidFill>
              </a:rPr>
              <a:t>εισαγωγής </a:t>
            </a:r>
            <a:r>
              <a:rPr lang="el-GR" sz="1800" dirty="0">
                <a:solidFill>
                  <a:schemeClr val="tx1"/>
                </a:solidFill>
              </a:rPr>
              <a:t>πληροφοριών, ένα Γεωγραφικό Πληροφοριακό Σύστημα, που αποτελείται από </a:t>
            </a:r>
            <a:r>
              <a:rPr lang="el-GR" sz="1800" dirty="0" err="1">
                <a:solidFill>
                  <a:schemeClr val="tx1"/>
                </a:solidFill>
              </a:rPr>
              <a:t>κάναβο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που  </a:t>
            </a:r>
            <a:r>
              <a:rPr lang="el-GR" sz="1800" dirty="0">
                <a:solidFill>
                  <a:schemeClr val="tx1"/>
                </a:solidFill>
              </a:rPr>
              <a:t>καλύπτει  την  γεωγραφική  επιφάνεια  διαφόρων  χωρών</a:t>
            </a:r>
            <a:r>
              <a:rPr lang="el-GR" sz="1800" dirty="0" smtClean="0">
                <a:solidFill>
                  <a:schemeClr val="tx1"/>
                </a:solidFill>
              </a:rPr>
              <a:t>. Αφαιρετικά μπορεί να θεωρηθεί ως Γεωγραφικό </a:t>
            </a:r>
            <a:r>
              <a:rPr lang="el-GR" sz="1800" dirty="0" err="1" smtClean="0">
                <a:solidFill>
                  <a:schemeClr val="tx1"/>
                </a:solidFill>
              </a:rPr>
              <a:t>Συστημα</a:t>
            </a:r>
            <a:r>
              <a:rPr lang="el-GR" sz="1800" dirty="0" smtClean="0">
                <a:solidFill>
                  <a:schemeClr val="tx1"/>
                </a:solidFill>
              </a:rPr>
              <a:t> Πληροφοριών</a:t>
            </a:r>
          </a:p>
          <a:p>
            <a:r>
              <a:rPr lang="el-GR" sz="1800" dirty="0" smtClean="0">
                <a:solidFill>
                  <a:schemeClr val="tx1"/>
                </a:solidFill>
              </a:rPr>
              <a:t>Έχει  </a:t>
            </a:r>
            <a:r>
              <a:rPr lang="el-GR" sz="1800" dirty="0">
                <a:solidFill>
                  <a:schemeClr val="tx1"/>
                </a:solidFill>
              </a:rPr>
              <a:t>την  δυνατότητα  να  υπολογίσει  </a:t>
            </a:r>
            <a:r>
              <a:rPr lang="el-GR" sz="1800" dirty="0" smtClean="0">
                <a:solidFill>
                  <a:schemeClr val="tx1"/>
                </a:solidFill>
              </a:rPr>
              <a:t>απώλειες  </a:t>
            </a:r>
            <a:r>
              <a:rPr lang="el-GR" sz="1800" dirty="0">
                <a:solidFill>
                  <a:schemeClr val="tx1"/>
                </a:solidFill>
              </a:rPr>
              <a:t>από  σεισμικά  </a:t>
            </a:r>
            <a:r>
              <a:rPr lang="el-GR" sz="1800" dirty="0" smtClean="0">
                <a:solidFill>
                  <a:schemeClr val="tx1"/>
                </a:solidFill>
              </a:rPr>
              <a:t>γεγονότα,  </a:t>
            </a:r>
            <a:r>
              <a:rPr lang="el-GR" sz="1800" dirty="0">
                <a:solidFill>
                  <a:schemeClr val="tx1"/>
                </a:solidFill>
              </a:rPr>
              <a:t>τόσο  σε  ανθρώπους  όσο  και  σε  κτίρια.  </a:t>
            </a:r>
            <a:endParaRPr lang="el-GR" sz="1800" dirty="0" smtClean="0">
              <a:solidFill>
                <a:schemeClr val="tx1"/>
              </a:solidFill>
            </a:endParaRPr>
          </a:p>
          <a:p>
            <a:r>
              <a:rPr lang="el-GR" sz="1800" dirty="0" smtClean="0">
                <a:solidFill>
                  <a:schemeClr val="tx1"/>
                </a:solidFill>
              </a:rPr>
              <a:t>Το  </a:t>
            </a:r>
            <a:r>
              <a:rPr lang="el-GR" sz="1800" dirty="0">
                <a:solidFill>
                  <a:schemeClr val="tx1"/>
                </a:solidFill>
              </a:rPr>
              <a:t>λογισμικό </a:t>
            </a:r>
            <a:r>
              <a:rPr lang="el-GR" sz="1800" dirty="0" smtClean="0">
                <a:solidFill>
                  <a:schemeClr val="tx1"/>
                </a:solidFill>
              </a:rPr>
              <a:t>χρησιμοποιεί  </a:t>
            </a:r>
            <a:r>
              <a:rPr lang="el-GR" sz="1800" dirty="0">
                <a:solidFill>
                  <a:schemeClr val="tx1"/>
                </a:solidFill>
              </a:rPr>
              <a:t>για  τον  προγραμματισμό  και  τους  υπολογισμούς,  το  υπολογιστικό  και </a:t>
            </a:r>
            <a:r>
              <a:rPr lang="el-GR" sz="1800" dirty="0" smtClean="0">
                <a:solidFill>
                  <a:schemeClr val="tx1"/>
                </a:solidFill>
              </a:rPr>
              <a:t>προγραμματιστικό </a:t>
            </a:r>
            <a:r>
              <a:rPr lang="el-GR" sz="1800" dirty="0">
                <a:solidFill>
                  <a:schemeClr val="tx1"/>
                </a:solidFill>
              </a:rPr>
              <a:t>περιβάλλον MATLAB. </a:t>
            </a:r>
          </a:p>
        </p:txBody>
      </p:sp>
    </p:spTree>
    <p:extLst>
      <p:ext uri="{BB962C8B-B14F-4D97-AF65-F5344CB8AC3E}">
        <p14:creationId xmlns:p14="http://schemas.microsoft.com/office/powerpoint/2010/main" val="109677552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Site </a:t>
            </a:r>
            <a:r>
              <a:rPr lang="en-US" dirty="0" smtClean="0"/>
              <a:t>Condition (Vs-30 </a:t>
            </a:r>
            <a:r>
              <a:rPr lang="en-US" dirty="0"/>
              <a:t>Grid)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8083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Σε </a:t>
            </a:r>
            <a:r>
              <a:rPr lang="el-GR" sz="2000" dirty="0">
                <a:solidFill>
                  <a:schemeClr val="tx1"/>
                </a:solidFill>
              </a:rPr>
              <a:t>αυτό το πεδίο εισάγουμε το γεωγραφικό υπόβαθρο Vs-30 (η διατρητική ταχύτητα των κυμάτων </a:t>
            </a:r>
            <a:r>
              <a:rPr lang="el-GR" sz="2000" dirty="0" smtClean="0">
                <a:solidFill>
                  <a:schemeClr val="tx1"/>
                </a:solidFill>
              </a:rPr>
              <a:t>σε </a:t>
            </a:r>
            <a:r>
              <a:rPr lang="el-GR" sz="2000" dirty="0">
                <a:solidFill>
                  <a:schemeClr val="tx1"/>
                </a:solidFill>
              </a:rPr>
              <a:t>βάθος 30m) της περιοχής του σεισμού.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sz="1600" b="1" dirty="0" err="1" smtClean="0">
                <a:solidFill>
                  <a:schemeClr val="tx1"/>
                </a:solidFill>
              </a:rPr>
              <a:t>Default</a:t>
            </a:r>
            <a:r>
              <a:rPr lang="el-GR" sz="1600" b="1" dirty="0" smtClean="0">
                <a:solidFill>
                  <a:schemeClr val="tx1"/>
                </a:solidFill>
              </a:rPr>
              <a:t>  </a:t>
            </a:r>
            <a:r>
              <a:rPr lang="el-GR" sz="1600" b="1" dirty="0">
                <a:solidFill>
                  <a:schemeClr val="tx1"/>
                </a:solidFill>
              </a:rPr>
              <a:t>Vs-30  </a:t>
            </a:r>
            <a:r>
              <a:rPr lang="el-GR" sz="1600" b="1" dirty="0" err="1">
                <a:solidFill>
                  <a:schemeClr val="tx1"/>
                </a:solidFill>
              </a:rPr>
              <a:t>Grid</a:t>
            </a:r>
            <a:r>
              <a:rPr lang="el-GR" sz="1600" b="1" dirty="0">
                <a:solidFill>
                  <a:schemeClr val="tx1"/>
                </a:solidFill>
              </a:rPr>
              <a:t>.  </a:t>
            </a:r>
            <a:r>
              <a:rPr lang="el-GR" sz="1600" dirty="0">
                <a:solidFill>
                  <a:schemeClr val="tx1"/>
                </a:solidFill>
              </a:rPr>
              <a:t>Προεπιλεγμένο  γεωγραφικό  υπόβαθρο  Vs-30  που  περιέχει  όλη  την </a:t>
            </a:r>
            <a:r>
              <a:rPr lang="el-GR" sz="1600" dirty="0" err="1" smtClean="0"/>
              <a:t>Ευρωμεσογειακή</a:t>
            </a:r>
            <a:r>
              <a:rPr lang="el-GR" sz="1600" dirty="0" smtClean="0"/>
              <a:t> περιοχή και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έχει συνταχθεί από  U.S.G.S.  </a:t>
            </a:r>
            <a:r>
              <a:rPr lang="el-GR" sz="1600" dirty="0" err="1">
                <a:solidFill>
                  <a:schemeClr val="tx1"/>
                </a:solidFill>
              </a:rPr>
              <a:t>Global</a:t>
            </a:r>
            <a:r>
              <a:rPr lang="el-GR" sz="1600" dirty="0">
                <a:solidFill>
                  <a:schemeClr val="tx1"/>
                </a:solidFill>
              </a:rPr>
              <a:t> Vs-30 </a:t>
            </a:r>
            <a:r>
              <a:rPr lang="el-GR" sz="1600" dirty="0" err="1" smtClean="0">
                <a:solidFill>
                  <a:schemeClr val="tx1"/>
                </a:solidFill>
              </a:rPr>
              <a:t>Map</a:t>
            </a:r>
            <a:r>
              <a:rPr lang="el-GR" sz="1600" dirty="0" smtClean="0">
                <a:solidFill>
                  <a:schemeClr val="tx1"/>
                </a:solidFill>
              </a:rPr>
              <a:t> Server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b="1" dirty="0" err="1">
                <a:solidFill>
                  <a:schemeClr val="tx1"/>
                </a:solidFill>
              </a:rPr>
              <a:t>Custom</a:t>
            </a:r>
            <a:r>
              <a:rPr lang="el-GR" sz="1600" b="1" dirty="0">
                <a:solidFill>
                  <a:schemeClr val="tx1"/>
                </a:solidFill>
              </a:rPr>
              <a:t> Vs-30 </a:t>
            </a:r>
            <a:r>
              <a:rPr lang="el-GR" sz="1600" b="1" dirty="0" err="1">
                <a:solidFill>
                  <a:schemeClr val="tx1"/>
                </a:solidFill>
              </a:rPr>
              <a:t>Grid</a:t>
            </a:r>
            <a:r>
              <a:rPr lang="el-GR" sz="1600" b="1" dirty="0">
                <a:solidFill>
                  <a:schemeClr val="tx1"/>
                </a:solidFill>
              </a:rPr>
              <a:t>.  </a:t>
            </a:r>
            <a:r>
              <a:rPr lang="el-GR" sz="1600" dirty="0" smtClean="0"/>
              <a:t>Προσαρμοσμένο </a:t>
            </a:r>
            <a:r>
              <a:rPr lang="el-GR" sz="1600" dirty="0" smtClean="0">
                <a:solidFill>
                  <a:schemeClr val="tx1"/>
                </a:solidFill>
              </a:rPr>
              <a:t>γεωγραφικό </a:t>
            </a:r>
            <a:r>
              <a:rPr lang="el-GR" sz="1600" dirty="0">
                <a:solidFill>
                  <a:schemeClr val="tx1"/>
                </a:solidFill>
              </a:rPr>
              <a:t>υπόβαθρο </a:t>
            </a:r>
            <a:r>
              <a:rPr lang="el-GR" sz="1600" dirty="0" smtClean="0">
                <a:solidFill>
                  <a:schemeClr val="tx1"/>
                </a:solidFill>
              </a:rPr>
              <a:t>Vs-30 (π.χ. από </a:t>
            </a:r>
            <a:r>
              <a:rPr lang="el-GR" sz="1600" dirty="0" err="1" smtClean="0">
                <a:solidFill>
                  <a:schemeClr val="tx1"/>
                </a:solidFill>
              </a:rPr>
              <a:t>μικροζωνική</a:t>
            </a:r>
            <a:r>
              <a:rPr lang="el-GR" sz="1600" dirty="0" smtClean="0">
                <a:solidFill>
                  <a:schemeClr val="tx1"/>
                </a:solidFill>
              </a:rPr>
              <a:t>). Μορφή αρχείου  </a:t>
            </a:r>
            <a:r>
              <a:rPr lang="el-GR" sz="1600" dirty="0">
                <a:solidFill>
                  <a:schemeClr val="tx1"/>
                </a:solidFill>
              </a:rPr>
              <a:t>MATLAB,  όπου  σε  κάθε  κελί  του  αρχείου  υπάρχουν  τα  απαραίτητα </a:t>
            </a:r>
            <a:r>
              <a:rPr lang="el-GR" sz="1600" dirty="0" smtClean="0">
                <a:solidFill>
                  <a:schemeClr val="tx1"/>
                </a:solidFill>
              </a:rPr>
              <a:t>χαρακτηριστικά </a:t>
            </a:r>
            <a:r>
              <a:rPr lang="el-GR" sz="1600" dirty="0">
                <a:solidFill>
                  <a:schemeClr val="tx1"/>
                </a:solidFill>
              </a:rPr>
              <a:t>του χάρτη Vs-30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913" y="3910828"/>
            <a:ext cx="4854087" cy="227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3" y="3933057"/>
            <a:ext cx="4283968" cy="22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111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04056"/>
          </a:xfrm>
        </p:spPr>
        <p:txBody>
          <a:bodyPr/>
          <a:lstStyle/>
          <a:p>
            <a:r>
              <a:rPr lang="en-US" sz="2800" dirty="0"/>
              <a:t>Ground Motion Prediction Equations (GMPEs)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Εδώ επιλέγουμε </a:t>
            </a:r>
            <a:r>
              <a:rPr lang="el-GR" sz="2000" dirty="0">
                <a:solidFill>
                  <a:schemeClr val="tx1"/>
                </a:solidFill>
              </a:rPr>
              <a:t>τις εμπειρικές σχέσεις (</a:t>
            </a:r>
            <a:r>
              <a:rPr lang="en-US" sz="2000" dirty="0">
                <a:solidFill>
                  <a:schemeClr val="tx1"/>
                </a:solidFill>
              </a:rPr>
              <a:t>GMPEs)  </a:t>
            </a:r>
            <a:r>
              <a:rPr lang="el-GR" sz="2000" dirty="0">
                <a:solidFill>
                  <a:schemeClr val="tx1"/>
                </a:solidFill>
              </a:rPr>
              <a:t>με τις οποίες θα υπολογίσουμε την </a:t>
            </a:r>
            <a:r>
              <a:rPr lang="el-GR" sz="2000" dirty="0" smtClean="0">
                <a:solidFill>
                  <a:schemeClr val="tx1"/>
                </a:solidFill>
              </a:rPr>
              <a:t>εδαφική κίνηση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l-GR" sz="2000" dirty="0" smtClean="0">
                <a:solidFill>
                  <a:schemeClr val="tx1"/>
                </a:solidFill>
              </a:rPr>
              <a:t>Αυτό γίνεται είτε  επιλέγοντας μια </a:t>
            </a:r>
            <a:r>
              <a:rPr lang="el-GR" sz="2000" dirty="0" err="1" smtClean="0">
                <a:solidFill>
                  <a:schemeClr val="tx1"/>
                </a:solidFill>
              </a:rPr>
              <a:t>μική</a:t>
            </a:r>
            <a:r>
              <a:rPr lang="el-GR" sz="2000" dirty="0" smtClean="0">
                <a:solidFill>
                  <a:schemeClr val="tx1"/>
                </a:solidFill>
              </a:rPr>
              <a:t> μας εξίσωση (</a:t>
            </a:r>
            <a:r>
              <a:rPr lang="en-US" sz="2000" dirty="0" smtClean="0">
                <a:solidFill>
                  <a:schemeClr val="tx1"/>
                </a:solidFill>
              </a:rPr>
              <a:t>user Defined GMPE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και </a:t>
            </a:r>
            <a:r>
              <a:rPr lang="el-GR" sz="2000" dirty="0" smtClean="0">
                <a:solidFill>
                  <a:schemeClr val="tx1"/>
                </a:solidFill>
              </a:rPr>
              <a:t>εισάγοντας  </a:t>
            </a:r>
            <a:r>
              <a:rPr lang="el-GR" sz="2000" dirty="0">
                <a:solidFill>
                  <a:schemeClr val="tx1"/>
                </a:solidFill>
              </a:rPr>
              <a:t>από  αρχείο  </a:t>
            </a:r>
            <a:r>
              <a:rPr lang="en-US" sz="2000" dirty="0">
                <a:solidFill>
                  <a:schemeClr val="tx1"/>
                </a:solidFill>
              </a:rPr>
              <a:t>text  </a:t>
            </a:r>
            <a:r>
              <a:rPr lang="el-GR" sz="2000" dirty="0">
                <a:solidFill>
                  <a:schemeClr val="tx1"/>
                </a:solidFill>
              </a:rPr>
              <a:t>τα  χαρακτηριστικά </a:t>
            </a:r>
            <a:r>
              <a:rPr lang="el-GR" sz="2000" dirty="0" smtClean="0">
                <a:solidFill>
                  <a:schemeClr val="tx1"/>
                </a:solidFill>
              </a:rPr>
              <a:t>της είτε επιλέγοντας από διαθέσιμες εμπειρικές </a:t>
            </a:r>
            <a:r>
              <a:rPr lang="el-GR" sz="2000" dirty="0">
                <a:solidFill>
                  <a:schemeClr val="tx1"/>
                </a:solidFill>
              </a:rPr>
              <a:t>σχέσεις (</a:t>
            </a:r>
            <a:r>
              <a:rPr lang="en-US" sz="2000" dirty="0" smtClean="0">
                <a:solidFill>
                  <a:schemeClr val="tx1"/>
                </a:solidFill>
              </a:rPr>
              <a:t>GMPEs):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user </a:t>
            </a:r>
            <a:r>
              <a:rPr lang="en-US" sz="1600" dirty="0">
                <a:solidFill>
                  <a:schemeClr val="tx1"/>
                </a:solidFill>
              </a:rPr>
              <a:t>Defined GMPE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Boore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et. al.,1997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Boatwright </a:t>
            </a:r>
            <a:r>
              <a:rPr lang="en-US" sz="1600" dirty="0">
                <a:solidFill>
                  <a:schemeClr val="tx1"/>
                </a:solidFill>
              </a:rPr>
              <a:t>et. al., 2007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Akkar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err="1">
                <a:solidFill>
                  <a:schemeClr val="tx1"/>
                </a:solidFill>
              </a:rPr>
              <a:t>Bommer</a:t>
            </a:r>
            <a:r>
              <a:rPr lang="en-US" sz="1600" dirty="0">
                <a:solidFill>
                  <a:schemeClr val="tx1"/>
                </a:solidFill>
              </a:rPr>
              <a:t>, 2007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Boore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Atkinson, 2008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Campbell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err="1">
                <a:solidFill>
                  <a:schemeClr val="tx1"/>
                </a:solidFill>
              </a:rPr>
              <a:t>Bozorgnia</a:t>
            </a:r>
            <a:r>
              <a:rPr lang="en-US" sz="1600" dirty="0">
                <a:solidFill>
                  <a:schemeClr val="tx1"/>
                </a:solidFill>
              </a:rPr>
              <a:t>, 2008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Chiou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err="1">
                <a:solidFill>
                  <a:schemeClr val="tx1"/>
                </a:solidFill>
              </a:rPr>
              <a:t>Youngs</a:t>
            </a:r>
            <a:r>
              <a:rPr lang="en-US" sz="1600" dirty="0">
                <a:solidFill>
                  <a:schemeClr val="tx1"/>
                </a:solidFill>
              </a:rPr>
              <a:t>, 2008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Abrahamson </a:t>
            </a:r>
            <a:r>
              <a:rPr lang="en-US" sz="1600" dirty="0">
                <a:solidFill>
                  <a:schemeClr val="tx1"/>
                </a:solidFill>
              </a:rPr>
              <a:t>and Silva, 1997 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Sadigh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et. al., 1997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293096"/>
            <a:ext cx="4391063" cy="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561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en-US" dirty="0"/>
              <a:t>Instrumental Intensity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00141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Εδώ  </a:t>
            </a:r>
            <a:r>
              <a:rPr lang="el-GR" sz="2000" dirty="0">
                <a:solidFill>
                  <a:schemeClr val="tx1"/>
                </a:solidFill>
              </a:rPr>
              <a:t>εισάγουμε  τον  τρόπο  κατανομής  των  παραμέτρων  της  εδαφικής </a:t>
            </a:r>
            <a:r>
              <a:rPr lang="el-GR" sz="2000" dirty="0" smtClean="0">
                <a:solidFill>
                  <a:schemeClr val="tx1"/>
                </a:solidFill>
              </a:rPr>
              <a:t>κίνησης </a:t>
            </a:r>
            <a:r>
              <a:rPr lang="el-GR" sz="2000" dirty="0">
                <a:solidFill>
                  <a:schemeClr val="tx1"/>
                </a:solidFill>
              </a:rPr>
              <a:t>PGA &amp; PGV σύμφωνα με την κατανομή που έχει αναπτυχθεί από </a:t>
            </a:r>
            <a:r>
              <a:rPr lang="el-GR" sz="2000" dirty="0" err="1">
                <a:solidFill>
                  <a:schemeClr val="tx1"/>
                </a:solidFill>
              </a:rPr>
              <a:t>Wald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err="1">
                <a:solidFill>
                  <a:schemeClr val="tx1"/>
                </a:solidFill>
              </a:rPr>
              <a:t>et</a:t>
            </a:r>
            <a:r>
              <a:rPr lang="el-GR" sz="2000" dirty="0">
                <a:solidFill>
                  <a:schemeClr val="tx1"/>
                </a:solidFill>
              </a:rPr>
              <a:t>. </a:t>
            </a:r>
            <a:r>
              <a:rPr lang="el-GR" sz="2000" dirty="0" err="1">
                <a:solidFill>
                  <a:schemeClr val="tx1"/>
                </a:solidFill>
              </a:rPr>
              <a:t>al</a:t>
            </a:r>
            <a:r>
              <a:rPr lang="el-GR" sz="2000" dirty="0">
                <a:solidFill>
                  <a:schemeClr val="tx1"/>
                </a:solidFill>
              </a:rPr>
              <a:t>. (1999a and </a:t>
            </a:r>
            <a:r>
              <a:rPr lang="el-GR" sz="2000" dirty="0" smtClean="0">
                <a:solidFill>
                  <a:schemeClr val="tx1"/>
                </a:solidFill>
              </a:rPr>
              <a:t>1999b)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Οι </a:t>
            </a:r>
            <a:r>
              <a:rPr lang="el-GR" sz="2000" dirty="0">
                <a:solidFill>
                  <a:schemeClr val="tx1"/>
                </a:solidFill>
              </a:rPr>
              <a:t>εξισώσεις υπολογισμού έχουν αναπτυχθεί με βάση σεισμούς με μέγεθος </a:t>
            </a:r>
            <a:r>
              <a:rPr lang="el-GR" sz="2000" dirty="0" smtClean="0">
                <a:solidFill>
                  <a:schemeClr val="tx1"/>
                </a:solidFill>
              </a:rPr>
              <a:t>5.8-7.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  <a:r>
              <a:rPr lang="el-GR" sz="2000" dirty="0" smtClean="0">
                <a:solidFill>
                  <a:schemeClr val="tx1"/>
                </a:solidFill>
              </a:rPr>
              <a:t> στην </a:t>
            </a:r>
            <a:r>
              <a:rPr lang="el-GR" sz="2000" dirty="0" err="1" smtClean="0">
                <a:solidFill>
                  <a:schemeClr val="tx1"/>
                </a:solidFill>
              </a:rPr>
              <a:t>Καλιφορνία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Για </a:t>
            </a:r>
            <a:r>
              <a:rPr lang="el-GR" sz="2000" dirty="0">
                <a:solidFill>
                  <a:schemeClr val="tx1"/>
                </a:solidFill>
              </a:rPr>
              <a:t>εκτίμηση έντασης </a:t>
            </a:r>
            <a:r>
              <a:rPr lang="el-GR" sz="2000" dirty="0" smtClean="0">
                <a:solidFill>
                  <a:schemeClr val="tx1"/>
                </a:solidFill>
              </a:rPr>
              <a:t>V&lt;l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mm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l-GR" sz="2000" dirty="0" smtClean="0">
                <a:solidFill>
                  <a:schemeClr val="tx1"/>
                </a:solidFill>
              </a:rPr>
              <a:t>&lt;VIII 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smtClean="0">
                <a:solidFill>
                  <a:schemeClr val="tx1"/>
                </a:solidFill>
              </a:rPr>
              <a:t>σ=1.08)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mm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l-GR" sz="2000" dirty="0" smtClean="0">
                <a:solidFill>
                  <a:schemeClr val="tx1"/>
                </a:solidFill>
              </a:rPr>
              <a:t>=3.66log(PGA</a:t>
            </a:r>
            <a:r>
              <a:rPr lang="el-GR" sz="2000" dirty="0">
                <a:solidFill>
                  <a:schemeClr val="tx1"/>
                </a:solidFill>
              </a:rPr>
              <a:t>) – </a:t>
            </a:r>
            <a:r>
              <a:rPr lang="el-GR" sz="2000" dirty="0" smtClean="0">
                <a:solidFill>
                  <a:schemeClr val="tx1"/>
                </a:solidFill>
              </a:rPr>
              <a:t>1.66</a:t>
            </a: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000" dirty="0">
                <a:solidFill>
                  <a:schemeClr val="tx1"/>
                </a:solidFill>
              </a:rPr>
              <a:t>Για εκτίμηση έντασης </a:t>
            </a:r>
            <a:r>
              <a:rPr lang="el-GR" sz="2000" dirty="0" smtClean="0">
                <a:solidFill>
                  <a:schemeClr val="tx1"/>
                </a:solidFill>
              </a:rPr>
              <a:t>V&lt;l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l-GR" sz="2000" dirty="0" err="1" smtClean="0">
                <a:solidFill>
                  <a:schemeClr val="tx1"/>
                </a:solidFill>
              </a:rPr>
              <a:t>mm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l-GR" sz="2000" dirty="0" smtClean="0">
                <a:solidFill>
                  <a:schemeClr val="tx1"/>
                </a:solidFill>
              </a:rPr>
              <a:t>&lt;IX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(σ=0.98)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I(mm)=</a:t>
            </a:r>
            <a:r>
              <a:rPr lang="en-US" sz="2000" dirty="0">
                <a:solidFill>
                  <a:schemeClr val="tx1"/>
                </a:solidFill>
              </a:rPr>
              <a:t>3.47log(PGV) +2.35 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006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dirty="0"/>
              <a:t>LEVEL 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>
                <a:solidFill>
                  <a:schemeClr val="tx1"/>
                </a:solidFill>
              </a:rPr>
              <a:t>H ενότητα LEVEL 0 </a:t>
            </a:r>
            <a:r>
              <a:rPr lang="el-GR" sz="1800" dirty="0" smtClean="0">
                <a:solidFill>
                  <a:schemeClr val="tx1"/>
                </a:solidFill>
              </a:rPr>
              <a:t>στο </a:t>
            </a:r>
            <a:r>
              <a:rPr lang="el-GR" sz="1800" dirty="0">
                <a:solidFill>
                  <a:schemeClr val="tx1"/>
                </a:solidFill>
              </a:rPr>
              <a:t>λογισμικό ELER έχει </a:t>
            </a:r>
            <a:r>
              <a:rPr lang="el-GR" sz="1800" dirty="0" smtClean="0">
                <a:solidFill>
                  <a:schemeClr val="tx1"/>
                </a:solidFill>
              </a:rPr>
              <a:t>την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δυνατότητα να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υπολογίζει μόνο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τις </a:t>
            </a:r>
            <a:r>
              <a:rPr lang="el-GR" sz="1800" dirty="0">
                <a:solidFill>
                  <a:schemeClr val="tx1"/>
                </a:solidFill>
              </a:rPr>
              <a:t>ανθρώπινες απώλειες για μεγάλες γεωγραφικές περιοχές από ένα σεισμικό γεγονός. </a:t>
            </a:r>
            <a:r>
              <a:rPr lang="el-GR" sz="1800" dirty="0" smtClean="0">
                <a:solidFill>
                  <a:schemeClr val="tx1"/>
                </a:solidFill>
              </a:rPr>
              <a:t>Τα στοιχεία που χρειάζεται είναι: το </a:t>
            </a:r>
            <a:r>
              <a:rPr lang="el-GR" sz="1800" dirty="0">
                <a:solidFill>
                  <a:schemeClr val="tx1"/>
                </a:solidFill>
              </a:rPr>
              <a:t>πλέγμα έντασης (</a:t>
            </a:r>
            <a:r>
              <a:rPr lang="el-GR" sz="1800" dirty="0" err="1">
                <a:solidFill>
                  <a:schemeClr val="tx1"/>
                </a:solidFill>
              </a:rPr>
              <a:t>Intensity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Grid</a:t>
            </a:r>
            <a:r>
              <a:rPr lang="el-GR" sz="1800" dirty="0">
                <a:solidFill>
                  <a:schemeClr val="tx1"/>
                </a:solidFill>
              </a:rPr>
              <a:t>), </a:t>
            </a:r>
            <a:r>
              <a:rPr lang="el-GR" sz="1800" dirty="0" smtClean="0">
                <a:solidFill>
                  <a:schemeClr val="tx1"/>
                </a:solidFill>
              </a:rPr>
              <a:t>η </a:t>
            </a:r>
            <a:r>
              <a:rPr lang="el-GR" sz="1800" dirty="0">
                <a:solidFill>
                  <a:schemeClr val="tx1"/>
                </a:solidFill>
              </a:rPr>
              <a:t>πηγή (</a:t>
            </a:r>
            <a:r>
              <a:rPr lang="el-GR" sz="1800" dirty="0" err="1">
                <a:solidFill>
                  <a:schemeClr val="tx1"/>
                </a:solidFill>
              </a:rPr>
              <a:t>Source</a:t>
            </a:r>
            <a:r>
              <a:rPr lang="el-GR" sz="1800" dirty="0">
                <a:solidFill>
                  <a:schemeClr val="tx1"/>
                </a:solidFill>
              </a:rPr>
              <a:t>) και το </a:t>
            </a:r>
            <a:r>
              <a:rPr lang="el-GR" sz="1800" dirty="0" smtClean="0">
                <a:solidFill>
                  <a:schemeClr val="tx1"/>
                </a:solidFill>
              </a:rPr>
              <a:t>μέγεθος </a:t>
            </a:r>
            <a:r>
              <a:rPr lang="el-GR" sz="1800" dirty="0">
                <a:solidFill>
                  <a:schemeClr val="tx1"/>
                </a:solidFill>
              </a:rPr>
              <a:t>(</a:t>
            </a:r>
            <a:r>
              <a:rPr lang="el-GR" sz="1800" dirty="0" err="1">
                <a:solidFill>
                  <a:schemeClr val="tx1"/>
                </a:solidFill>
              </a:rPr>
              <a:t>Magnitude</a:t>
            </a:r>
            <a:r>
              <a:rPr lang="el-GR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l-GR" sz="1800" dirty="0" err="1" smtClean="0">
                <a:solidFill>
                  <a:schemeClr val="tx1"/>
                </a:solidFill>
              </a:rPr>
              <a:t>Intensity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Grid</a:t>
            </a:r>
            <a:r>
              <a:rPr lang="el-GR" sz="1800" dirty="0">
                <a:solidFill>
                  <a:schemeClr val="tx1"/>
                </a:solidFill>
              </a:rPr>
              <a:t>. Η εισαγωγή γίνεται είτε αυτόματα από </a:t>
            </a:r>
            <a:r>
              <a:rPr lang="el-GR" sz="1800" dirty="0" smtClean="0">
                <a:solidFill>
                  <a:schemeClr val="tx1"/>
                </a:solidFill>
              </a:rPr>
              <a:t>την ενότητα </a:t>
            </a:r>
            <a:r>
              <a:rPr lang="el-GR" sz="1800" dirty="0">
                <a:solidFill>
                  <a:schemeClr val="tx1"/>
                </a:solidFill>
              </a:rPr>
              <a:t>HAZARD, είτε με εισαγωγή αρχείου MATLAB 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l-GR" sz="1800" dirty="0" err="1" smtClean="0">
                <a:solidFill>
                  <a:schemeClr val="tx1"/>
                </a:solidFill>
              </a:rPr>
              <a:t>Source</a:t>
            </a:r>
            <a:r>
              <a:rPr lang="el-GR" sz="1800" dirty="0">
                <a:solidFill>
                  <a:schemeClr val="tx1"/>
                </a:solidFill>
              </a:rPr>
              <a:t>. Η εισαγωγή γίνεται είτε αυτόματα από </a:t>
            </a:r>
            <a:r>
              <a:rPr lang="el-GR" sz="1800" dirty="0" smtClean="0">
                <a:solidFill>
                  <a:schemeClr val="tx1"/>
                </a:solidFill>
              </a:rPr>
              <a:t>την ενότητα </a:t>
            </a:r>
            <a:r>
              <a:rPr lang="el-GR" sz="1800" dirty="0">
                <a:solidFill>
                  <a:schemeClr val="tx1"/>
                </a:solidFill>
              </a:rPr>
              <a:t>HAZARD, είτε με εισαγωγή αρχείου </a:t>
            </a:r>
            <a:r>
              <a:rPr lang="el-GR" sz="1800" dirty="0" smtClean="0">
                <a:solidFill>
                  <a:schemeClr val="tx1"/>
                </a:solidFill>
              </a:rPr>
              <a:t>MATLAB (</a:t>
            </a:r>
            <a:r>
              <a:rPr lang="el-GR" sz="1800" dirty="0" err="1" smtClean="0">
                <a:solidFill>
                  <a:schemeClr val="tx1"/>
                </a:solidFill>
              </a:rPr>
              <a:t>π.χ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fault(1).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=[40.7146 40.6956] </a:t>
            </a:r>
            <a:r>
              <a:rPr lang="el-G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fault(1).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=[29.3806 30.6715]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ή </a:t>
            </a:r>
            <a:r>
              <a:rPr lang="el-GR" sz="1800" dirty="0" err="1">
                <a:solidFill>
                  <a:schemeClr val="tx1"/>
                </a:solidFill>
              </a:rPr>
              <a:t>text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l-GR" sz="1800" dirty="0" err="1" smtClean="0">
                <a:solidFill>
                  <a:schemeClr val="tx1"/>
                </a:solidFill>
              </a:rPr>
              <a:t>Magnitude</a:t>
            </a:r>
            <a:r>
              <a:rPr lang="el-GR" sz="1800" dirty="0">
                <a:solidFill>
                  <a:schemeClr val="tx1"/>
                </a:solidFill>
              </a:rPr>
              <a:t>. Η εισαγωγή γίνεται είτε αυτόματα από </a:t>
            </a:r>
            <a:r>
              <a:rPr lang="el-GR" sz="1800" dirty="0" smtClean="0">
                <a:solidFill>
                  <a:schemeClr val="tx1"/>
                </a:solidFill>
              </a:rPr>
              <a:t>την ενότητα HAZARD</a:t>
            </a:r>
            <a:r>
              <a:rPr lang="el-GR" sz="1800" dirty="0">
                <a:solidFill>
                  <a:schemeClr val="tx1"/>
                </a:solidFill>
              </a:rPr>
              <a:t>, είτε με </a:t>
            </a:r>
            <a:r>
              <a:rPr lang="el-GR" sz="1800" dirty="0" smtClean="0">
                <a:solidFill>
                  <a:schemeClr val="tx1"/>
                </a:solidFill>
              </a:rPr>
              <a:t>χειροκίνητη εισαγωγή</a:t>
            </a:r>
            <a:endParaRPr lang="el-G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7909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0 algorithms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Samerdjieva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Badal</a:t>
            </a:r>
            <a:r>
              <a:rPr lang="en-US" dirty="0">
                <a:solidFill>
                  <a:schemeClr val="tx1"/>
                </a:solidFill>
              </a:rPr>
              <a:t> (2002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RGELFE (</a:t>
            </a:r>
            <a:r>
              <a:rPr lang="en-US" dirty="0" smtClean="0">
                <a:solidFill>
                  <a:schemeClr val="tx1"/>
                </a:solidFill>
              </a:rPr>
              <a:t>1992)</a:t>
            </a:r>
          </a:p>
          <a:p>
            <a:r>
              <a:rPr lang="en-US" dirty="0" err="1">
                <a:solidFill>
                  <a:schemeClr val="tx1"/>
                </a:solidFill>
              </a:rPr>
              <a:t>Vacareanu</a:t>
            </a:r>
            <a:r>
              <a:rPr lang="en-US" dirty="0">
                <a:solidFill>
                  <a:schemeClr val="tx1"/>
                </a:solidFill>
              </a:rPr>
              <a:t> et al. (2004) 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Λεπτομέρειες των αλγορίθμων στην </a:t>
            </a:r>
            <a:r>
              <a:rPr lang="el-GR" sz="2000" dirty="0" err="1" smtClean="0">
                <a:solidFill>
                  <a:schemeClr val="tx1"/>
                </a:solidFill>
              </a:rPr>
              <a:t>παραγραφο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C.4.1</a:t>
            </a:r>
            <a:endParaRPr lang="el-G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8750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1– μέρος 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0734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000" dirty="0" err="1" smtClean="0">
                <a:solidFill>
                  <a:schemeClr val="tx1"/>
                </a:solidFill>
              </a:rPr>
              <a:t>Καντε</a:t>
            </a:r>
            <a:r>
              <a:rPr lang="el-GR" sz="2000" dirty="0" smtClean="0">
                <a:solidFill>
                  <a:schemeClr val="tx1"/>
                </a:solidFill>
              </a:rPr>
              <a:t> βιβλιογραφική αναζήτηση ώστε να βρείτε τον αριθμό των </a:t>
            </a:r>
            <a:r>
              <a:rPr lang="el-GR" sz="2000" dirty="0" err="1" smtClean="0">
                <a:solidFill>
                  <a:schemeClr val="tx1"/>
                </a:solidFill>
              </a:rPr>
              <a:t>νεκρων</a:t>
            </a:r>
            <a:r>
              <a:rPr lang="el-GR" sz="2000" dirty="0" smtClean="0">
                <a:solidFill>
                  <a:schemeClr val="tx1"/>
                </a:solidFill>
              </a:rPr>
              <a:t>/τραυματιών από τ</a:t>
            </a:r>
            <a:r>
              <a:rPr lang="en-US" sz="2000" dirty="0" smtClean="0">
                <a:solidFill>
                  <a:schemeClr val="tx1"/>
                </a:solidFill>
              </a:rPr>
              <a:t>o</a:t>
            </a:r>
            <a:r>
              <a:rPr lang="el-GR" sz="2000" dirty="0" smtClean="0">
                <a:solidFill>
                  <a:schemeClr val="tx1"/>
                </a:solidFill>
              </a:rPr>
              <a:t>ν σεισμό της </a:t>
            </a:r>
            <a:r>
              <a:rPr lang="el-GR" sz="2000" dirty="0" err="1" smtClean="0">
                <a:solidFill>
                  <a:schemeClr val="tx1"/>
                </a:solidFill>
              </a:rPr>
              <a:t>Παρνηθας</a:t>
            </a:r>
            <a:r>
              <a:rPr lang="el-GR" sz="2000" dirty="0" smtClean="0">
                <a:solidFill>
                  <a:schemeClr val="tx1"/>
                </a:solidFill>
              </a:rPr>
              <a:t>, το 1999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Εισάγετε ως σεισμικό γεγονός τον σεισμό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της Πάρνηθας, τα στοιχεία του οποίου βρίσκονται στο αρχείο </a:t>
            </a:r>
            <a:r>
              <a:rPr lang="en-US" sz="2000" dirty="0" smtClean="0">
                <a:solidFill>
                  <a:schemeClr val="tx1"/>
                </a:solidFill>
              </a:rPr>
              <a:t>../inputs/event_Greece.xml</a:t>
            </a:r>
            <a:endParaRPr lang="el-GR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Δοκιμάστε διάφορους συνδυασμούς επιλογών για τις επιλογές: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Site correction (</a:t>
            </a:r>
            <a:r>
              <a:rPr lang="el-GR" sz="1600" dirty="0" smtClean="0">
                <a:solidFill>
                  <a:schemeClr val="tx1"/>
                </a:solidFill>
              </a:rPr>
              <a:t>εκτός </a:t>
            </a:r>
            <a:r>
              <a:rPr lang="en-US" sz="1600" dirty="0" smtClean="0">
                <a:solidFill>
                  <a:schemeClr val="tx1"/>
                </a:solidFill>
              </a:rPr>
              <a:t>Eurocode 8)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Ground motion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Instrumental activity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</a:t>
            </a:r>
            <a:r>
              <a:rPr lang="el-GR" sz="2000" dirty="0" smtClean="0">
                <a:solidFill>
                  <a:schemeClr val="tx1"/>
                </a:solidFill>
              </a:rPr>
              <a:t>α </a:t>
            </a:r>
            <a:r>
              <a:rPr lang="en-US" sz="2000" dirty="0" smtClean="0">
                <a:solidFill>
                  <a:schemeClr val="tx1"/>
                </a:solidFill>
              </a:rPr>
              <a:t>Vs30 grid = default Vs30</a:t>
            </a:r>
            <a:r>
              <a:rPr lang="el-GR" sz="2000" dirty="0" smtClean="0">
                <a:solidFill>
                  <a:schemeClr val="tx1"/>
                </a:solidFill>
              </a:rPr>
              <a:t> και </a:t>
            </a:r>
            <a:r>
              <a:rPr lang="en-US" sz="2000" dirty="0" smtClean="0">
                <a:solidFill>
                  <a:schemeClr val="tx1"/>
                </a:solidFill>
              </a:rPr>
              <a:t>source type = point source</a:t>
            </a:r>
            <a:r>
              <a:rPr lang="el-GR" sz="2000" dirty="0" smtClean="0">
                <a:solidFill>
                  <a:schemeClr val="tx1"/>
                </a:solidFill>
              </a:rPr>
              <a:t> να μην αλλάξουν.</a:t>
            </a:r>
          </a:p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Για κάθε συνδυασμό επιλέξτε ως έξοδο </a:t>
            </a:r>
            <a:r>
              <a:rPr lang="en-US" sz="2000" dirty="0" err="1" smtClean="0">
                <a:solidFill>
                  <a:schemeClr val="tx1"/>
                </a:solidFill>
              </a:rPr>
              <a:t>intens</a:t>
            </a:r>
            <a:r>
              <a:rPr lang="el-GR" sz="2000" dirty="0" smtClean="0">
                <a:solidFill>
                  <a:schemeClr val="tx1"/>
                </a:solidFill>
              </a:rPr>
              <a:t> και προχωρήστε σε υπολογισμό σε </a:t>
            </a:r>
            <a:r>
              <a:rPr lang="en-US" sz="2000" dirty="0" smtClean="0">
                <a:solidFill>
                  <a:schemeClr val="tx1"/>
                </a:solidFill>
              </a:rPr>
              <a:t>Level0</a:t>
            </a:r>
          </a:p>
          <a:p>
            <a:pPr>
              <a:spcBef>
                <a:spcPts val="600"/>
              </a:spcBef>
            </a:pPr>
            <a:r>
              <a:rPr lang="el-GR" sz="2000" dirty="0" smtClean="0">
                <a:solidFill>
                  <a:srgbClr val="FF0000"/>
                </a:solidFill>
              </a:rPr>
              <a:t>ΣΚΟΠΟΣ του Α </a:t>
            </a:r>
            <a:r>
              <a:rPr lang="el-GR" sz="2000" dirty="0" err="1" smtClean="0">
                <a:solidFill>
                  <a:srgbClr val="FF0000"/>
                </a:solidFill>
              </a:rPr>
              <a:t>μερους</a:t>
            </a:r>
            <a:r>
              <a:rPr lang="el-GR" sz="2000" dirty="0" smtClean="0">
                <a:solidFill>
                  <a:srgbClr val="FF0000"/>
                </a:solidFill>
              </a:rPr>
              <a:t> είναι να βρείτε ποιος συνδυασμός των παραμέτρων στο </a:t>
            </a:r>
            <a:r>
              <a:rPr lang="en-US" sz="2000" dirty="0" smtClean="0">
                <a:solidFill>
                  <a:srgbClr val="FF0000"/>
                </a:solidFill>
              </a:rPr>
              <a:t>hazard</a:t>
            </a:r>
            <a:r>
              <a:rPr lang="el-GR" sz="2000" dirty="0" smtClean="0">
                <a:solidFill>
                  <a:srgbClr val="FF0000"/>
                </a:solidFill>
              </a:rPr>
              <a:t> σας οδηγεί σε εκτιμήσεις του </a:t>
            </a:r>
            <a:r>
              <a:rPr lang="en-US" sz="2000" dirty="0" smtClean="0">
                <a:solidFill>
                  <a:srgbClr val="FF0000"/>
                </a:solidFill>
              </a:rPr>
              <a:t>Level)</a:t>
            </a:r>
            <a:r>
              <a:rPr lang="el-GR" sz="2000" dirty="0" smtClean="0">
                <a:solidFill>
                  <a:srgbClr val="FF0000"/>
                </a:solidFill>
              </a:rPr>
              <a:t> πιο κοντά στις πραγματικές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1403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1 – Μέρος Β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Εισάγετε ως σεισμικό γεγονός τον σεισμό της Κεφαλονιάς (2014) </a:t>
            </a:r>
            <a:r>
              <a:rPr lang="el-GR" dirty="0" err="1" smtClean="0">
                <a:solidFill>
                  <a:schemeClr val="tx1"/>
                </a:solidFill>
              </a:rPr>
              <a:t>αλλα</a:t>
            </a:r>
            <a:r>
              <a:rPr lang="el-GR" dirty="0" smtClean="0">
                <a:solidFill>
                  <a:schemeClr val="tx1"/>
                </a:solidFill>
              </a:rPr>
              <a:t> και της Ζακύνθου (2018) χρησιμοποιώντας ως επιλογές για τις παραμέτρους, αυτές που έχετε </a:t>
            </a:r>
            <a:r>
              <a:rPr lang="el-GR" dirty="0" err="1" smtClean="0">
                <a:solidFill>
                  <a:schemeClr val="tx1"/>
                </a:solidFill>
              </a:rPr>
              <a:t>βρεί</a:t>
            </a:r>
            <a:r>
              <a:rPr lang="el-GR" dirty="0" smtClean="0">
                <a:solidFill>
                  <a:schemeClr val="tx1"/>
                </a:solidFill>
              </a:rPr>
              <a:t> ως βέλτιστες από το προηγούμενο βήμα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Προχωρήστε σε ανάλυση επιπέδου </a:t>
            </a:r>
            <a:r>
              <a:rPr lang="en-US" dirty="0" smtClean="0">
                <a:solidFill>
                  <a:schemeClr val="tx1"/>
                </a:solidFill>
              </a:rPr>
              <a:t>LEVEL0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Με βάση τις ανθρώπινες απώλειες που έχουν ανακοινωθεί στον τύπο, συγκρίνετε τα με τα δικά σας αποτελέσματα.</a:t>
            </a: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0339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12974"/>
          </a:xfrm>
        </p:spPr>
        <p:txBody>
          <a:bodyPr/>
          <a:lstStyle/>
          <a:p>
            <a:r>
              <a:rPr lang="el-GR" dirty="0" smtClean="0"/>
              <a:t>Μερικά</a:t>
            </a:r>
            <a:r>
              <a:rPr lang="en-US" dirty="0" smtClean="0"/>
              <a:t> HINTS (</a:t>
            </a:r>
            <a:r>
              <a:rPr lang="el-GR" dirty="0" smtClean="0"/>
              <a:t>προαιρετικές εργασίες…)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Τα αρχεία υπολογισμού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κάθε βήματος, εξάγονται στο </a:t>
            </a:r>
            <a:r>
              <a:rPr lang="el-GR" dirty="0" err="1" smtClean="0">
                <a:solidFill>
                  <a:schemeClr val="tx1"/>
                </a:solidFill>
              </a:rPr>
              <a:t>φακελο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..\eler_v2\outputs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Μπορείτε να τα εισάγετε σε άλλο </a:t>
            </a:r>
            <a:r>
              <a:rPr lang="el-GR" dirty="0" err="1" smtClean="0">
                <a:solidFill>
                  <a:schemeClr val="tx1"/>
                </a:solidFill>
              </a:rPr>
              <a:t>προγραμμα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GIS</a:t>
            </a:r>
            <a:r>
              <a:rPr lang="el-GR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ArcGis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QGis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l-GR" dirty="0" smtClean="0">
                <a:solidFill>
                  <a:schemeClr val="tx1"/>
                </a:solidFill>
              </a:rPr>
              <a:t> και να τα επεξεργαστείτε περαιτέρω ή να προσθέσετε θεματική πληροφορία</a:t>
            </a:r>
          </a:p>
          <a:p>
            <a:r>
              <a:rPr lang="el-GR" dirty="0" err="1" smtClean="0">
                <a:solidFill>
                  <a:schemeClr val="tx1"/>
                </a:solidFill>
              </a:rPr>
              <a:t>Οποιος</a:t>
            </a:r>
            <a:r>
              <a:rPr lang="el-GR" dirty="0" smtClean="0">
                <a:solidFill>
                  <a:schemeClr val="tx1"/>
                </a:solidFill>
              </a:rPr>
              <a:t> επιθυμεί μπορεί να επεκτείνει τους υπολογισμούς του και σε μεγάλους σεισμούς του εξωτερικού ή να </a:t>
            </a:r>
            <a:r>
              <a:rPr lang="el-GR" dirty="0" err="1" smtClean="0">
                <a:solidFill>
                  <a:schemeClr val="tx1"/>
                </a:solidFill>
              </a:rPr>
              <a:t>χρησιμοποιοήσει</a:t>
            </a:r>
            <a:r>
              <a:rPr lang="el-GR" dirty="0" smtClean="0">
                <a:solidFill>
                  <a:schemeClr val="tx1"/>
                </a:solidFill>
              </a:rPr>
              <a:t> τα </a:t>
            </a:r>
            <a:r>
              <a:rPr lang="en-US" dirty="0" smtClean="0">
                <a:solidFill>
                  <a:schemeClr val="tx1"/>
                </a:solidFill>
              </a:rPr>
              <a:t>xml</a:t>
            </a:r>
            <a:r>
              <a:rPr lang="el-GR" dirty="0" smtClean="0">
                <a:solidFill>
                  <a:schemeClr val="tx1"/>
                </a:solidFill>
              </a:rPr>
              <a:t> αρχεία των έτοιμων </a:t>
            </a:r>
            <a:r>
              <a:rPr lang="el-GR" dirty="0" err="1" smtClean="0">
                <a:solidFill>
                  <a:schemeClr val="tx1"/>
                </a:solidFill>
              </a:rPr>
              <a:t>σεισμων</a:t>
            </a:r>
            <a:r>
              <a:rPr lang="el-GR" dirty="0" smtClean="0">
                <a:solidFill>
                  <a:schemeClr val="tx1"/>
                </a:solidFill>
              </a:rPr>
              <a:t> του </a:t>
            </a:r>
            <a:r>
              <a:rPr lang="el-GR" dirty="0" err="1" smtClean="0">
                <a:solidFill>
                  <a:schemeClr val="tx1"/>
                </a:solidFill>
              </a:rPr>
              <a:t>προγραμματος</a:t>
            </a:r>
            <a:endParaRPr lang="el-GR" dirty="0" smtClean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036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Λογισμικό </a:t>
            </a:r>
            <a:r>
              <a:rPr lang="en-US" dirty="0" smtClean="0"/>
              <a:t>ELER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Το κατεβάζετε από τη διεύθυνση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http://www.koeri.boun.edu.tr/depremmuh/ELER/eler_dvd.rar</a:t>
            </a:r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… και το απαραίτητο </a:t>
            </a:r>
            <a:r>
              <a:rPr lang="en-US" dirty="0" smtClean="0">
                <a:solidFill>
                  <a:srgbClr val="FF0000"/>
                </a:solidFill>
              </a:rPr>
              <a:t>manual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</a:rPr>
              <a:t>http://www.koeri.boun.edu.tr/depremmuh/ELER/ELER_v3_Manual.pdf</a:t>
            </a: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Το </a:t>
            </a:r>
            <a:r>
              <a:rPr lang="el-GR" dirty="0" err="1" smtClean="0">
                <a:solidFill>
                  <a:srgbClr val="FF0000"/>
                </a:solidFill>
              </a:rPr>
              <a:t>εγκαθιστατε</a:t>
            </a:r>
            <a:r>
              <a:rPr lang="el-GR" dirty="0" smtClean="0">
                <a:solidFill>
                  <a:srgbClr val="FF0000"/>
                </a:solidFill>
              </a:rPr>
              <a:t> (στο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:) </a:t>
            </a:r>
            <a:r>
              <a:rPr lang="el-GR" dirty="0" smtClean="0">
                <a:solidFill>
                  <a:srgbClr val="FF0000"/>
                </a:solidFill>
              </a:rPr>
              <a:t>σύμφωνα με τις οδηγίες που υπάρχουν στο </a:t>
            </a:r>
            <a:r>
              <a:rPr lang="en-US" dirty="0" smtClean="0">
                <a:solidFill>
                  <a:srgbClr val="FF0000"/>
                </a:solidFill>
              </a:rPr>
              <a:t>manual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ΜΕΤΟΝΟΜΑΣΤΕ το φάκελο εγκατάστασης σε </a:t>
            </a:r>
            <a:r>
              <a:rPr lang="en-US" dirty="0" smtClean="0">
                <a:solidFill>
                  <a:srgbClr val="FF0000"/>
                </a:solidFill>
              </a:rPr>
              <a:t>ELER_V2</a:t>
            </a:r>
            <a:endParaRPr lang="el-G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3008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4" y="2204864"/>
            <a:ext cx="4472118" cy="3777283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b="1" dirty="0" smtClean="0">
                <a:solidFill>
                  <a:schemeClr val="tx1"/>
                </a:solidFill>
              </a:rPr>
              <a:t>HAZARD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sz="1400" dirty="0" smtClean="0">
                <a:solidFill>
                  <a:schemeClr val="tx1"/>
                </a:solidFill>
              </a:rPr>
              <a:t> υπολογίζουμε,  με  βάση  το  σεισμικό  σενάριο,  τις  διάφορες εδαφικές  παραμέτρους PGA, PGV, </a:t>
            </a:r>
            <a:r>
              <a:rPr lang="el-GR" sz="1400" dirty="0" err="1" smtClean="0">
                <a:solidFill>
                  <a:schemeClr val="tx1"/>
                </a:solidFill>
              </a:rPr>
              <a:t>Sa</a:t>
            </a:r>
            <a:r>
              <a:rPr lang="el-GR" sz="1400" dirty="0" smtClean="0">
                <a:solidFill>
                  <a:schemeClr val="tx1"/>
                </a:solidFill>
              </a:rPr>
              <a:t>, </a:t>
            </a:r>
            <a:r>
              <a:rPr lang="el-GR" sz="1400" dirty="0" err="1" smtClean="0">
                <a:solidFill>
                  <a:schemeClr val="tx1"/>
                </a:solidFill>
              </a:rPr>
              <a:t>Sd</a:t>
            </a:r>
            <a:r>
              <a:rPr lang="el-GR" sz="1400" dirty="0" smtClean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b="1" dirty="0" smtClean="0">
                <a:solidFill>
                  <a:schemeClr val="tx1"/>
                </a:solidFill>
              </a:rPr>
              <a:t>LEVEL 0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υπολογίζουμε μόνο ανθρώπινες απώλειες για μεγάλες γεωγραφικές </a:t>
            </a:r>
            <a:r>
              <a:rPr lang="el-GR" sz="1400" dirty="0" smtClean="0">
                <a:solidFill>
                  <a:schemeClr val="tx1"/>
                </a:solidFill>
              </a:rPr>
              <a:t>περιοχές</a:t>
            </a:r>
            <a:r>
              <a:rPr lang="el-GR" sz="1400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l-GR" sz="1400" b="1" dirty="0" smtClean="0">
                <a:solidFill>
                  <a:schemeClr val="tx1"/>
                </a:solidFill>
              </a:rPr>
              <a:t>LEVEL </a:t>
            </a:r>
            <a:r>
              <a:rPr lang="el-GR" sz="1400" b="1" dirty="0">
                <a:solidFill>
                  <a:schemeClr val="tx1"/>
                </a:solidFill>
              </a:rPr>
              <a:t>1 </a:t>
            </a:r>
            <a:r>
              <a:rPr lang="en-US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υπολογίζουμε </a:t>
            </a:r>
            <a:r>
              <a:rPr lang="el-GR" sz="1400" dirty="0">
                <a:solidFill>
                  <a:schemeClr val="tx1"/>
                </a:solidFill>
              </a:rPr>
              <a:t>τον αριθμό των κτιρίων που έχουν πάθει ζημιά, με </a:t>
            </a:r>
            <a:r>
              <a:rPr lang="el-GR" sz="1400" dirty="0" smtClean="0">
                <a:solidFill>
                  <a:schemeClr val="tx1"/>
                </a:solidFill>
              </a:rPr>
              <a:t>βάση  </a:t>
            </a:r>
            <a:r>
              <a:rPr lang="el-GR" sz="1400" dirty="0">
                <a:solidFill>
                  <a:schemeClr val="tx1"/>
                </a:solidFill>
              </a:rPr>
              <a:t>εμπειρικές  καμπύλες  τρωτότητας  και  με  βάση  τα  κτίρια  αυτά  υπολογίζουμε  στην </a:t>
            </a:r>
            <a:r>
              <a:rPr lang="el-GR" sz="1400" dirty="0" smtClean="0">
                <a:solidFill>
                  <a:schemeClr val="tx1"/>
                </a:solidFill>
              </a:rPr>
              <a:t>συνέχεια </a:t>
            </a:r>
            <a:r>
              <a:rPr lang="el-GR" sz="1400" dirty="0">
                <a:solidFill>
                  <a:schemeClr val="tx1"/>
                </a:solidFill>
              </a:rPr>
              <a:t>τις ανθρώπινες απώλειες. </a:t>
            </a:r>
          </a:p>
          <a:p>
            <a:pPr lvl="1">
              <a:spcBef>
                <a:spcPts val="600"/>
              </a:spcBef>
            </a:pPr>
            <a:r>
              <a:rPr lang="el-GR" sz="1400" b="1" dirty="0" smtClean="0">
                <a:solidFill>
                  <a:schemeClr val="tx1"/>
                </a:solidFill>
              </a:rPr>
              <a:t>LEVEL  2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sz="1400" dirty="0" smtClean="0">
                <a:solidFill>
                  <a:schemeClr val="tx1"/>
                </a:solidFill>
              </a:rPr>
              <a:t>  </a:t>
            </a:r>
            <a:r>
              <a:rPr lang="el-GR" sz="1400" dirty="0">
                <a:solidFill>
                  <a:schemeClr val="tx1"/>
                </a:solidFill>
              </a:rPr>
              <a:t>υπολογίζουμε  τις  ανθρώπινες  απώλειες  και  τα  κτίρια  που  έχουν </a:t>
            </a:r>
            <a:r>
              <a:rPr lang="el-GR" sz="1400" dirty="0" smtClean="0">
                <a:solidFill>
                  <a:schemeClr val="tx1"/>
                </a:solidFill>
              </a:rPr>
              <a:t>υποστεί  </a:t>
            </a:r>
            <a:r>
              <a:rPr lang="el-GR" sz="1400" dirty="0">
                <a:solidFill>
                  <a:schemeClr val="tx1"/>
                </a:solidFill>
              </a:rPr>
              <a:t>ζημιές  αλλά  με  μεγαλύτερη  ακρίβεια  χρησιμοποιώντας  </a:t>
            </a:r>
            <a:r>
              <a:rPr lang="el-GR" sz="1400" dirty="0" smtClean="0"/>
              <a:t>φασματικές μεθόδους</a:t>
            </a:r>
            <a:endParaRPr lang="el-GR" sz="1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10" y="2509942"/>
            <a:ext cx="4731990" cy="3754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375" y="1243307"/>
            <a:ext cx="903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kern="0" dirty="0">
                <a:solidFill>
                  <a:srgbClr val="000000"/>
                </a:solidFill>
                <a:latin typeface="Verdana"/>
                <a:cs typeface="+mn-cs"/>
              </a:rPr>
              <a:t>Το ELER  αποτελείται από τέσσερις ενότητες για τον σεισμικό κίνδυνο και των υπολογισμό των </a:t>
            </a:r>
            <a:r>
              <a:rPr lang="el-GR" sz="1800" kern="0" dirty="0" err="1">
                <a:solidFill>
                  <a:srgbClr val="000000"/>
                </a:solidFill>
                <a:latin typeface="Verdana"/>
                <a:cs typeface="+mn-cs"/>
              </a:rPr>
              <a:t>σεισμι</a:t>
            </a:r>
            <a:r>
              <a:rPr lang="en-US" sz="1800" kern="0" dirty="0">
                <a:solidFill>
                  <a:srgbClr val="000000"/>
                </a:solidFill>
                <a:latin typeface="Verdana"/>
                <a:cs typeface="+mn-cs"/>
              </a:rPr>
              <a:t>k</a:t>
            </a:r>
            <a:r>
              <a:rPr lang="el-GR" sz="1800" kern="0" dirty="0" err="1">
                <a:solidFill>
                  <a:srgbClr val="000000"/>
                </a:solidFill>
                <a:latin typeface="Verdana"/>
                <a:cs typeface="+mn-cs"/>
              </a:rPr>
              <a:t>ών</a:t>
            </a:r>
            <a:r>
              <a:rPr lang="el-GR" sz="1800" kern="0" dirty="0">
                <a:solidFill>
                  <a:srgbClr val="000000"/>
                </a:solidFill>
                <a:latin typeface="Verdana"/>
                <a:cs typeface="+mn-cs"/>
              </a:rPr>
              <a:t> απωλειών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657122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53" y="0"/>
            <a:ext cx="364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542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9139"/>
            <a:ext cx="7848872" cy="60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583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dirty="0"/>
              <a:t>HAZARD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124744"/>
            <a:ext cx="4134131" cy="500141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Εδώ υπολογίζεται η </a:t>
            </a:r>
            <a:r>
              <a:rPr lang="el-GR" sz="1800" dirty="0">
                <a:solidFill>
                  <a:schemeClr val="tx1"/>
                </a:solidFill>
              </a:rPr>
              <a:t>εδαφική  κίνηση </a:t>
            </a:r>
            <a:r>
              <a:rPr lang="el-GR" sz="1800" dirty="0" smtClean="0">
                <a:solidFill>
                  <a:schemeClr val="tx1"/>
                </a:solidFill>
              </a:rPr>
              <a:t>από ένα σεισμικό γεγονός</a:t>
            </a:r>
            <a:r>
              <a:rPr lang="el-GR" sz="1800" dirty="0">
                <a:solidFill>
                  <a:schemeClr val="tx1"/>
                </a:solidFill>
              </a:rPr>
              <a:t>, </a:t>
            </a:r>
            <a:r>
              <a:rPr lang="el-GR" sz="1800" dirty="0" smtClean="0">
                <a:solidFill>
                  <a:schemeClr val="tx1"/>
                </a:solidFill>
              </a:rPr>
              <a:t>το οποίο περιγράφεται με την εισαγωγή των χαρακτηριστικών του.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X</a:t>
            </a:r>
            <a:r>
              <a:rPr lang="el-GR" sz="1800" dirty="0" smtClean="0">
                <a:solidFill>
                  <a:schemeClr val="tx1"/>
                </a:solidFill>
              </a:rPr>
              <a:t>χρησιμοποιούνται </a:t>
            </a:r>
            <a:r>
              <a:rPr lang="el-GR" sz="1800" dirty="0">
                <a:solidFill>
                  <a:schemeClr val="tx1"/>
                </a:solidFill>
              </a:rPr>
              <a:t>τα παρακάτω πεδία 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endParaRPr lang="el-GR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Event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Data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Source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Type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Site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Correction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Site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Condition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Ground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Motion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dirty="0" err="1" smtClean="0">
                <a:solidFill>
                  <a:schemeClr val="tx1"/>
                </a:solidFill>
              </a:rPr>
              <a:t>Instrumental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Intensity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643" y="409582"/>
            <a:ext cx="4830357" cy="59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49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968552" cy="4929411"/>
          </a:xfrm>
        </p:spPr>
        <p:txBody>
          <a:bodyPr/>
          <a:lstStyle/>
          <a:p>
            <a:r>
              <a:rPr lang="el-GR" sz="1800" dirty="0" smtClean="0">
                <a:solidFill>
                  <a:schemeClr val="tx1"/>
                </a:solidFill>
              </a:rPr>
              <a:t>Εδώ εισάγονται τα παρακάτω στοιχεία:</a:t>
            </a:r>
          </a:p>
          <a:p>
            <a:pPr lvl="1"/>
            <a:r>
              <a:rPr lang="el-GR" sz="1400" dirty="0" smtClean="0">
                <a:solidFill>
                  <a:schemeClr val="tx1"/>
                </a:solidFill>
              </a:rPr>
              <a:t>μέγεθος  </a:t>
            </a:r>
            <a:r>
              <a:rPr lang="el-GR" sz="1400" dirty="0">
                <a:solidFill>
                  <a:schemeClr val="tx1"/>
                </a:solidFill>
              </a:rPr>
              <a:t>του  σεισμού  (</a:t>
            </a:r>
            <a:r>
              <a:rPr lang="el-GR" sz="1400" dirty="0" err="1">
                <a:solidFill>
                  <a:schemeClr val="tx1"/>
                </a:solidFill>
              </a:rPr>
              <a:t>Magnitude</a:t>
            </a:r>
            <a:r>
              <a:rPr lang="el-GR" sz="1400" dirty="0">
                <a:solidFill>
                  <a:schemeClr val="tx1"/>
                </a:solidFill>
              </a:rPr>
              <a:t>)  σε  μονάδες  </a:t>
            </a:r>
            <a:r>
              <a:rPr lang="el-GR" sz="1400" dirty="0" err="1" smtClean="0">
                <a:solidFill>
                  <a:schemeClr val="tx1"/>
                </a:solidFill>
              </a:rPr>
              <a:t>Richter</a:t>
            </a:r>
            <a:endParaRPr lang="el-GR" sz="1400" dirty="0" smtClean="0">
              <a:solidFill>
                <a:schemeClr val="tx1"/>
              </a:solidFill>
            </a:endParaRPr>
          </a:p>
          <a:p>
            <a:pPr lvl="1"/>
            <a:r>
              <a:rPr lang="el-GR" sz="1400" dirty="0" smtClean="0">
                <a:solidFill>
                  <a:schemeClr val="tx1"/>
                </a:solidFill>
              </a:rPr>
              <a:t>το γεωγραφικό </a:t>
            </a:r>
            <a:r>
              <a:rPr lang="el-GR" sz="1400" dirty="0">
                <a:solidFill>
                  <a:schemeClr val="tx1"/>
                </a:solidFill>
              </a:rPr>
              <a:t>πλάτος </a:t>
            </a:r>
            <a:r>
              <a:rPr lang="el-GR" sz="1400" dirty="0" smtClean="0">
                <a:solidFill>
                  <a:schemeClr val="tx1"/>
                </a:solidFill>
              </a:rPr>
              <a:t>(</a:t>
            </a:r>
            <a:r>
              <a:rPr lang="el-GR" sz="1400" dirty="0" err="1" smtClean="0">
                <a:solidFill>
                  <a:schemeClr val="tx1"/>
                </a:solidFill>
              </a:rPr>
              <a:t>Latitude</a:t>
            </a:r>
            <a:r>
              <a:rPr lang="el-GR" sz="1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l-GR" sz="1400" dirty="0" smtClean="0">
                <a:solidFill>
                  <a:schemeClr val="tx1"/>
                </a:solidFill>
              </a:rPr>
              <a:t>γεωγραφικό </a:t>
            </a:r>
            <a:r>
              <a:rPr lang="el-GR" sz="1400" dirty="0">
                <a:solidFill>
                  <a:schemeClr val="tx1"/>
                </a:solidFill>
              </a:rPr>
              <a:t>μήκος (</a:t>
            </a:r>
            <a:r>
              <a:rPr lang="el-GR" sz="1400" dirty="0" err="1" smtClean="0">
                <a:solidFill>
                  <a:schemeClr val="tx1"/>
                </a:solidFill>
              </a:rPr>
              <a:t>Longitude</a:t>
            </a:r>
            <a:r>
              <a:rPr lang="el-GR" sz="1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l-GR" sz="1400" dirty="0" smtClean="0">
                <a:solidFill>
                  <a:schemeClr val="tx1"/>
                </a:solidFill>
              </a:rPr>
              <a:t>εστιακό </a:t>
            </a:r>
            <a:r>
              <a:rPr lang="el-GR" sz="1400" dirty="0">
                <a:solidFill>
                  <a:schemeClr val="tx1"/>
                </a:solidFill>
              </a:rPr>
              <a:t>βάθος </a:t>
            </a:r>
            <a:r>
              <a:rPr lang="el-GR" sz="1400" dirty="0" smtClean="0">
                <a:solidFill>
                  <a:schemeClr val="tx1"/>
                </a:solidFill>
              </a:rPr>
              <a:t>του </a:t>
            </a:r>
            <a:r>
              <a:rPr lang="el-GR" sz="1400" dirty="0">
                <a:solidFill>
                  <a:schemeClr val="tx1"/>
                </a:solidFill>
              </a:rPr>
              <a:t>σεισμού(</a:t>
            </a:r>
            <a:r>
              <a:rPr lang="el-GR" sz="1400" dirty="0" err="1">
                <a:solidFill>
                  <a:schemeClr val="tx1"/>
                </a:solidFill>
              </a:rPr>
              <a:t>Depth</a:t>
            </a:r>
            <a:r>
              <a:rPr lang="el-GR" sz="1400" dirty="0">
                <a:solidFill>
                  <a:schemeClr val="tx1"/>
                </a:solidFill>
              </a:rPr>
              <a:t>) σε </a:t>
            </a:r>
            <a:r>
              <a:rPr lang="el-GR" sz="1400" dirty="0" err="1" smtClean="0">
                <a:solidFill>
                  <a:schemeClr val="tx1"/>
                </a:solidFill>
              </a:rPr>
              <a:t>χλμ</a:t>
            </a:r>
            <a:r>
              <a:rPr lang="el-GR" sz="1400" dirty="0" smtClean="0">
                <a:solidFill>
                  <a:schemeClr val="tx1"/>
                </a:solidFill>
              </a:rPr>
              <a:t> το </a:t>
            </a:r>
            <a:r>
              <a:rPr lang="el-GR" sz="1400" dirty="0">
                <a:solidFill>
                  <a:schemeClr val="tx1"/>
                </a:solidFill>
              </a:rPr>
              <a:t>όνομα της τοποθεσίας (</a:t>
            </a:r>
            <a:r>
              <a:rPr lang="el-GR" sz="1400" dirty="0" err="1">
                <a:solidFill>
                  <a:schemeClr val="tx1"/>
                </a:solidFill>
              </a:rPr>
              <a:t>Location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String</a:t>
            </a:r>
            <a:r>
              <a:rPr lang="el-GR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l-GR" sz="1400" dirty="0" smtClean="0">
              <a:solidFill>
                <a:schemeClr val="tx1"/>
              </a:solidFill>
            </a:endParaRPr>
          </a:p>
          <a:p>
            <a:r>
              <a:rPr lang="el-GR" sz="1800" dirty="0" smtClean="0">
                <a:solidFill>
                  <a:schemeClr val="tx1"/>
                </a:solidFill>
              </a:rPr>
              <a:t>Η </a:t>
            </a:r>
            <a:r>
              <a:rPr lang="el-GR" sz="1800" dirty="0">
                <a:solidFill>
                  <a:schemeClr val="tx1"/>
                </a:solidFill>
              </a:rPr>
              <a:t>εισαγωγή των δεδομένων </a:t>
            </a:r>
            <a:r>
              <a:rPr lang="el-GR" sz="1800" dirty="0" smtClean="0">
                <a:solidFill>
                  <a:schemeClr val="tx1"/>
                </a:solidFill>
              </a:rPr>
              <a:t>γίνεται :</a:t>
            </a:r>
            <a:endParaRPr lang="el-GR" sz="1800" dirty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XML file: E</a:t>
            </a:r>
            <a:r>
              <a:rPr lang="el-GR" sz="1400" dirty="0" err="1" smtClean="0">
                <a:solidFill>
                  <a:schemeClr val="tx1"/>
                </a:solidFill>
              </a:rPr>
              <a:t>ισαγωγή</a:t>
            </a:r>
            <a:r>
              <a:rPr lang="el-GR" sz="1400" dirty="0" smtClean="0">
                <a:solidFill>
                  <a:schemeClr val="tx1"/>
                </a:solidFill>
              </a:rPr>
              <a:t>  </a:t>
            </a:r>
            <a:r>
              <a:rPr lang="el-GR" sz="1400" dirty="0">
                <a:solidFill>
                  <a:schemeClr val="tx1"/>
                </a:solidFill>
              </a:rPr>
              <a:t>αρχείου  XML  στο  οποίο </a:t>
            </a:r>
            <a:r>
              <a:rPr lang="el-GR" sz="1400" dirty="0" smtClean="0">
                <a:solidFill>
                  <a:schemeClr val="tx1"/>
                </a:solidFill>
              </a:rPr>
              <a:t>υπάρχουν  </a:t>
            </a:r>
            <a:r>
              <a:rPr lang="el-GR" sz="1400" dirty="0">
                <a:solidFill>
                  <a:schemeClr val="tx1"/>
                </a:solidFill>
              </a:rPr>
              <a:t>όλα  τα  παραπάνω </a:t>
            </a:r>
            <a:r>
              <a:rPr lang="el-GR" sz="1400" dirty="0" smtClean="0">
                <a:solidFill>
                  <a:schemeClr val="tx1"/>
                </a:solidFill>
              </a:rPr>
              <a:t>χαρακτηριστικά </a:t>
            </a:r>
            <a:r>
              <a:rPr lang="el-GR" sz="1400" dirty="0">
                <a:solidFill>
                  <a:schemeClr val="tx1"/>
                </a:solidFill>
              </a:rPr>
              <a:t>(</a:t>
            </a:r>
            <a:r>
              <a:rPr lang="el-GR" sz="1400" dirty="0" err="1">
                <a:solidFill>
                  <a:schemeClr val="tx1"/>
                </a:solidFill>
              </a:rPr>
              <a:t>Magnitude</a:t>
            </a:r>
            <a:r>
              <a:rPr lang="el-GR" sz="1400" dirty="0">
                <a:solidFill>
                  <a:schemeClr val="tx1"/>
                </a:solidFill>
              </a:rPr>
              <a:t>, </a:t>
            </a:r>
            <a:r>
              <a:rPr lang="el-GR" sz="1400" dirty="0" err="1" smtClean="0">
                <a:solidFill>
                  <a:schemeClr val="tx1"/>
                </a:solidFill>
              </a:rPr>
              <a:t>Latitude</a:t>
            </a:r>
            <a:r>
              <a:rPr lang="el-GR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Longitude</a:t>
            </a:r>
            <a:r>
              <a:rPr lang="el-GR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Depth</a:t>
            </a:r>
            <a:r>
              <a:rPr lang="el-GR" sz="1400" dirty="0">
                <a:solidFill>
                  <a:schemeClr val="tx1"/>
                </a:solidFill>
              </a:rPr>
              <a:t>, και </a:t>
            </a:r>
            <a:r>
              <a:rPr lang="el-GR" sz="1400" dirty="0" err="1">
                <a:solidFill>
                  <a:schemeClr val="tx1"/>
                </a:solidFill>
              </a:rPr>
              <a:t>Location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err="1">
                <a:solidFill>
                  <a:schemeClr val="tx1"/>
                </a:solidFill>
              </a:rPr>
              <a:t>String</a:t>
            </a:r>
            <a:r>
              <a:rPr lang="el-GR" sz="1400" dirty="0">
                <a:solidFill>
                  <a:schemeClr val="tx1"/>
                </a:solidFill>
              </a:rPr>
              <a:t>).  </a:t>
            </a:r>
          </a:p>
          <a:p>
            <a:pPr lvl="1"/>
            <a:r>
              <a:rPr lang="el-GR" sz="1400" dirty="0" err="1" smtClean="0">
                <a:solidFill>
                  <a:schemeClr val="tx1"/>
                </a:solidFill>
              </a:rPr>
              <a:t>Manual</a:t>
            </a:r>
            <a:r>
              <a:rPr lang="el-GR" sz="1400" dirty="0" smtClean="0">
                <a:solidFill>
                  <a:schemeClr val="tx1"/>
                </a:solidFill>
              </a:rPr>
              <a:t>  </a:t>
            </a:r>
            <a:r>
              <a:rPr lang="el-GR" sz="1400" dirty="0" err="1" smtClean="0">
                <a:solidFill>
                  <a:schemeClr val="tx1"/>
                </a:solidFill>
              </a:rPr>
              <a:t>input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el-GR" sz="1400" dirty="0" smtClean="0">
                <a:solidFill>
                  <a:schemeClr val="tx1"/>
                </a:solidFill>
              </a:rPr>
              <a:t>  απευθείας εισαγωγή των (</a:t>
            </a:r>
            <a:r>
              <a:rPr lang="el-GR" sz="1400" dirty="0" err="1">
                <a:solidFill>
                  <a:schemeClr val="tx1"/>
                </a:solidFill>
              </a:rPr>
              <a:t>Magnitude</a:t>
            </a:r>
            <a:r>
              <a:rPr lang="el-GR" sz="1400" dirty="0">
                <a:solidFill>
                  <a:schemeClr val="tx1"/>
                </a:solidFill>
              </a:rPr>
              <a:t>, </a:t>
            </a:r>
            <a:r>
              <a:rPr lang="el-GR" sz="1400" dirty="0" err="1" smtClean="0">
                <a:solidFill>
                  <a:schemeClr val="tx1"/>
                </a:solidFill>
              </a:rPr>
              <a:t>Latitude</a:t>
            </a:r>
            <a:r>
              <a:rPr lang="el-GR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Longitude</a:t>
            </a:r>
            <a:r>
              <a:rPr lang="el-GR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Depth</a:t>
            </a:r>
            <a:r>
              <a:rPr lang="el-GR" sz="1400" dirty="0">
                <a:solidFill>
                  <a:schemeClr val="tx1"/>
                </a:solidFill>
              </a:rPr>
              <a:t>, </a:t>
            </a:r>
            <a:r>
              <a:rPr lang="el-GR" sz="1400" dirty="0" err="1" smtClean="0">
                <a:solidFill>
                  <a:schemeClr val="tx1"/>
                </a:solidFill>
              </a:rPr>
              <a:t>Location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err="1">
                <a:solidFill>
                  <a:schemeClr val="tx1"/>
                </a:solidFill>
              </a:rPr>
              <a:t>String</a:t>
            </a:r>
            <a:r>
              <a:rPr lang="el-GR" sz="14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52" y="1405062"/>
            <a:ext cx="3523809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880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Type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Εδώ καθορίζουμε </a:t>
            </a:r>
            <a:r>
              <a:rPr lang="el-GR" sz="1800" dirty="0">
                <a:solidFill>
                  <a:schemeClr val="tx1"/>
                </a:solidFill>
              </a:rPr>
              <a:t>των τύπο της πηγής του σεισμού</a:t>
            </a:r>
            <a:r>
              <a:rPr lang="el-GR" sz="1800" dirty="0" smtClean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l-GR" sz="1400" dirty="0" smtClean="0">
                <a:solidFill>
                  <a:schemeClr val="tx1"/>
                </a:solidFill>
              </a:rPr>
              <a:t>Σεισμοί με </a:t>
            </a:r>
            <a:r>
              <a:rPr lang="el-GR" sz="1400" dirty="0">
                <a:solidFill>
                  <a:schemeClr val="tx1"/>
                </a:solidFill>
              </a:rPr>
              <a:t>μικρό μέγεθος </a:t>
            </a:r>
            <a:r>
              <a:rPr lang="el-G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sz="1400" dirty="0" smtClean="0">
                <a:solidFill>
                  <a:schemeClr val="tx1"/>
                </a:solidFill>
              </a:rPr>
              <a:t>  </a:t>
            </a:r>
            <a:r>
              <a:rPr lang="el-GR" sz="1400" dirty="0">
                <a:solidFill>
                  <a:schemeClr val="tx1"/>
                </a:solidFill>
              </a:rPr>
              <a:t>σημειακή  πηγή  (</a:t>
            </a:r>
            <a:r>
              <a:rPr lang="el-GR" sz="1400" dirty="0" err="1">
                <a:solidFill>
                  <a:schemeClr val="tx1"/>
                </a:solidFill>
              </a:rPr>
              <a:t>Point</a:t>
            </a:r>
            <a:r>
              <a:rPr lang="el-GR" sz="1400" dirty="0">
                <a:solidFill>
                  <a:schemeClr val="tx1"/>
                </a:solidFill>
              </a:rPr>
              <a:t>  </a:t>
            </a:r>
            <a:r>
              <a:rPr lang="el-GR" sz="1400" dirty="0" err="1" smtClean="0">
                <a:solidFill>
                  <a:schemeClr val="tx1"/>
                </a:solidFill>
              </a:rPr>
              <a:t>Source</a:t>
            </a:r>
            <a:r>
              <a:rPr lang="el-GR" sz="1400" dirty="0" smtClean="0">
                <a:solidFill>
                  <a:schemeClr val="tx1"/>
                </a:solidFill>
              </a:rPr>
              <a:t>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l-GR" sz="1400" dirty="0" smtClean="0">
                <a:solidFill>
                  <a:schemeClr val="tx1"/>
                </a:solidFill>
              </a:rPr>
              <a:t>για  </a:t>
            </a:r>
            <a:r>
              <a:rPr lang="el-GR" sz="1400" dirty="0">
                <a:solidFill>
                  <a:schemeClr val="tx1"/>
                </a:solidFill>
              </a:rPr>
              <a:t>μεγαλύτερους </a:t>
            </a:r>
            <a:r>
              <a:rPr lang="el-G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 smtClean="0">
                <a:solidFill>
                  <a:schemeClr val="tx1"/>
                </a:solidFill>
              </a:rPr>
              <a:t>χρησιμοποιούμε </a:t>
            </a:r>
            <a:r>
              <a:rPr lang="el-GR" sz="1400" dirty="0">
                <a:solidFill>
                  <a:schemeClr val="tx1"/>
                </a:solidFill>
              </a:rPr>
              <a:t>ως πηγή συγκεκριμένο ρήγμα (</a:t>
            </a:r>
            <a:r>
              <a:rPr lang="el-GR" sz="1400" dirty="0" err="1">
                <a:solidFill>
                  <a:schemeClr val="tx1"/>
                </a:solidFill>
              </a:rPr>
              <a:t>Event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err="1">
                <a:solidFill>
                  <a:schemeClr val="tx1"/>
                </a:solidFill>
              </a:rPr>
              <a:t>Specific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err="1" smtClean="0">
                <a:solidFill>
                  <a:schemeClr val="tx1"/>
                </a:solidFill>
              </a:rPr>
              <a:t>Fault</a:t>
            </a:r>
            <a:r>
              <a:rPr lang="el-GR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l-GR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Συγκεκριμένα: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1800" i="1" dirty="0" err="1">
                <a:solidFill>
                  <a:schemeClr val="tx1"/>
                </a:solidFill>
              </a:rPr>
              <a:t>Point</a:t>
            </a:r>
            <a:r>
              <a:rPr lang="el-GR" sz="1800" i="1" dirty="0">
                <a:solidFill>
                  <a:schemeClr val="tx1"/>
                </a:solidFill>
              </a:rPr>
              <a:t> </a:t>
            </a:r>
            <a:r>
              <a:rPr lang="el-GR" sz="1800" i="1" dirty="0" err="1">
                <a:solidFill>
                  <a:schemeClr val="tx1"/>
                </a:solidFill>
              </a:rPr>
              <a:t>Source</a:t>
            </a:r>
            <a:r>
              <a:rPr lang="el-GR" sz="1800" i="1" dirty="0">
                <a:solidFill>
                  <a:schemeClr val="tx1"/>
                </a:solidFill>
              </a:rPr>
              <a:t>. </a:t>
            </a:r>
            <a:r>
              <a:rPr lang="el-GR" sz="1800" dirty="0" smtClean="0">
                <a:solidFill>
                  <a:schemeClr val="tx1"/>
                </a:solidFill>
              </a:rPr>
              <a:t>εισαγωγή </a:t>
            </a:r>
            <a:r>
              <a:rPr lang="el-GR" sz="1800" dirty="0">
                <a:solidFill>
                  <a:schemeClr val="tx1"/>
                </a:solidFill>
              </a:rPr>
              <a:t>γίνεται απευθείας από το </a:t>
            </a:r>
            <a:r>
              <a:rPr lang="el-GR" sz="1800" dirty="0" err="1">
                <a:solidFill>
                  <a:schemeClr val="tx1"/>
                </a:solidFill>
              </a:rPr>
              <a:t>Event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dirty="0" err="1">
                <a:solidFill>
                  <a:schemeClr val="tx1"/>
                </a:solidFill>
              </a:rPr>
              <a:t>Data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l-GR" sz="1800" i="1" dirty="0" err="1" smtClean="0">
                <a:solidFill>
                  <a:schemeClr val="tx1"/>
                </a:solidFill>
              </a:rPr>
              <a:t>Event</a:t>
            </a:r>
            <a:r>
              <a:rPr lang="el-GR" sz="1800" i="1" dirty="0" smtClean="0">
                <a:solidFill>
                  <a:schemeClr val="tx1"/>
                </a:solidFill>
              </a:rPr>
              <a:t> </a:t>
            </a:r>
            <a:r>
              <a:rPr lang="el-GR" sz="1800" i="1" dirty="0" err="1">
                <a:solidFill>
                  <a:schemeClr val="tx1"/>
                </a:solidFill>
              </a:rPr>
              <a:t>Specific</a:t>
            </a:r>
            <a:r>
              <a:rPr lang="el-GR" sz="1800" i="1" dirty="0">
                <a:solidFill>
                  <a:schemeClr val="tx1"/>
                </a:solidFill>
              </a:rPr>
              <a:t>  </a:t>
            </a:r>
            <a:r>
              <a:rPr lang="el-GR" sz="1800" i="1" dirty="0" err="1">
                <a:solidFill>
                  <a:schemeClr val="tx1"/>
                </a:solidFill>
              </a:rPr>
              <a:t>Fault</a:t>
            </a:r>
            <a:r>
              <a:rPr lang="el-GR" sz="1800" i="1" dirty="0">
                <a:solidFill>
                  <a:schemeClr val="tx1"/>
                </a:solidFill>
              </a:rPr>
              <a:t>. </a:t>
            </a:r>
            <a:r>
              <a:rPr lang="el-GR" sz="1800" dirty="0" smtClean="0">
                <a:solidFill>
                  <a:schemeClr val="tx1"/>
                </a:solidFill>
              </a:rPr>
              <a:t>εισαγωγή με </a:t>
            </a:r>
            <a:r>
              <a:rPr lang="el-GR" sz="1800" dirty="0" err="1" smtClean="0">
                <a:solidFill>
                  <a:schemeClr val="tx1"/>
                </a:solidFill>
              </a:rPr>
              <a:t>χρηση</a:t>
            </a:r>
            <a:r>
              <a:rPr lang="el-GR" sz="1800" dirty="0" smtClean="0">
                <a:solidFill>
                  <a:schemeClr val="tx1"/>
                </a:solidFill>
              </a:rPr>
              <a:t> αρχείου </a:t>
            </a:r>
            <a:r>
              <a:rPr lang="el-GR" sz="1800" dirty="0" err="1">
                <a:solidFill>
                  <a:schemeClr val="tx1"/>
                </a:solidFill>
              </a:rPr>
              <a:t>text</a:t>
            </a:r>
            <a:r>
              <a:rPr lang="el-GR" sz="1800" dirty="0">
                <a:solidFill>
                  <a:schemeClr val="tx1"/>
                </a:solidFill>
              </a:rPr>
              <a:t> στο </a:t>
            </a:r>
            <a:r>
              <a:rPr lang="el-GR" sz="1800" dirty="0" smtClean="0">
                <a:solidFill>
                  <a:schemeClr val="tx1"/>
                </a:solidFill>
              </a:rPr>
              <a:t>οποίο υπάρχουν </a:t>
            </a:r>
            <a:r>
              <a:rPr lang="el-GR" sz="1800" dirty="0">
                <a:solidFill>
                  <a:schemeClr val="tx1"/>
                </a:solidFill>
              </a:rPr>
              <a:t>οι </a:t>
            </a:r>
            <a:r>
              <a:rPr lang="el-GR" sz="1800" dirty="0" smtClean="0">
                <a:solidFill>
                  <a:schemeClr val="tx1"/>
                </a:solidFill>
              </a:rPr>
              <a:t>συντεταγμένες </a:t>
            </a:r>
            <a:r>
              <a:rPr lang="el-GR" sz="1800" dirty="0">
                <a:solidFill>
                  <a:schemeClr val="tx1"/>
                </a:solidFill>
              </a:rPr>
              <a:t>του </a:t>
            </a:r>
            <a:r>
              <a:rPr lang="el-GR" sz="1800" dirty="0" smtClean="0">
                <a:solidFill>
                  <a:schemeClr val="tx1"/>
                </a:solidFill>
              </a:rPr>
              <a:t>ρήγματος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(όπως παρακάτω)</a:t>
            </a:r>
            <a:endParaRPr lang="el-GR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1800" i="1" dirty="0" smtClean="0">
                <a:solidFill>
                  <a:schemeClr val="tx1"/>
                </a:solidFill>
              </a:rPr>
              <a:t>Auto </a:t>
            </a:r>
            <a:r>
              <a:rPr lang="el-GR" sz="1800" i="1" dirty="0" err="1" smtClean="0">
                <a:solidFill>
                  <a:schemeClr val="tx1"/>
                </a:solidFill>
              </a:rPr>
              <a:t>Assign.</a:t>
            </a:r>
            <a:r>
              <a:rPr lang="el-GR" sz="1800" dirty="0" err="1" smtClean="0">
                <a:solidFill>
                  <a:schemeClr val="tx1"/>
                </a:solidFill>
              </a:rPr>
              <a:t>Η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εισαγωγή του </a:t>
            </a:r>
            <a:r>
              <a:rPr lang="el-GR" sz="1800" dirty="0" smtClean="0">
                <a:solidFill>
                  <a:schemeClr val="tx1"/>
                </a:solidFill>
              </a:rPr>
              <a:t>αρχείου </a:t>
            </a:r>
            <a:r>
              <a:rPr lang="el-GR" sz="1800" dirty="0" err="1" smtClean="0">
                <a:solidFill>
                  <a:schemeClr val="tx1"/>
                </a:solidFill>
              </a:rPr>
              <a:t>txt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γίνεται από την ενότητα </a:t>
            </a:r>
            <a:r>
              <a:rPr lang="el-GR" sz="1800" dirty="0" smtClean="0">
                <a:solidFill>
                  <a:schemeClr val="tx1"/>
                </a:solidFill>
              </a:rPr>
              <a:t>LEVEL0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3212"/>
            <a:ext cx="4427984" cy="2162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311207"/>
            <a:ext cx="4752099" cy="22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747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en-US" dirty="0"/>
              <a:t>Site Correction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Εδώ καθορίζουμε </a:t>
            </a:r>
            <a:r>
              <a:rPr lang="el-GR" sz="1800" dirty="0">
                <a:solidFill>
                  <a:schemeClr val="tx1"/>
                </a:solidFill>
              </a:rPr>
              <a:t>με ποια μέθοδο θα γίνει η διόρθωση – ενσωμάτωση των παραμέτρων </a:t>
            </a:r>
            <a:r>
              <a:rPr lang="el-GR" sz="1800" dirty="0" smtClean="0">
                <a:solidFill>
                  <a:schemeClr val="tx1"/>
                </a:solidFill>
              </a:rPr>
              <a:t>της </a:t>
            </a:r>
            <a:r>
              <a:rPr lang="el-GR" sz="1800" dirty="0">
                <a:solidFill>
                  <a:schemeClr val="tx1"/>
                </a:solidFill>
              </a:rPr>
              <a:t>εδαφικής κίνησης ανάλογα </a:t>
            </a:r>
            <a:r>
              <a:rPr lang="el-GR" sz="1800" dirty="0" smtClean="0">
                <a:solidFill>
                  <a:schemeClr val="tx1"/>
                </a:solidFill>
              </a:rPr>
              <a:t>με </a:t>
            </a:r>
            <a:r>
              <a:rPr lang="el-GR" sz="1800" dirty="0">
                <a:solidFill>
                  <a:schemeClr val="tx1"/>
                </a:solidFill>
              </a:rPr>
              <a:t>το γεωγραφικό υπόβαθρο της περιοχής  </a:t>
            </a:r>
            <a:r>
              <a:rPr lang="el-GR" sz="1800" dirty="0" smtClean="0">
                <a:solidFill>
                  <a:schemeClr val="tx1"/>
                </a:solidFill>
              </a:rPr>
              <a:t>σεισμού </a:t>
            </a:r>
            <a:endParaRPr lang="el-GR" sz="18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sz="1600" b="1" dirty="0" err="1" smtClean="0">
                <a:solidFill>
                  <a:schemeClr val="tx1"/>
                </a:solidFill>
              </a:rPr>
              <a:t>No</a:t>
            </a:r>
            <a:r>
              <a:rPr lang="el-GR" sz="1600" b="1" dirty="0" smtClean="0">
                <a:solidFill>
                  <a:schemeClr val="tx1"/>
                </a:solidFill>
              </a:rPr>
              <a:t>  </a:t>
            </a:r>
            <a:r>
              <a:rPr lang="el-GR" sz="1600" b="1" dirty="0" err="1">
                <a:solidFill>
                  <a:schemeClr val="tx1"/>
                </a:solidFill>
              </a:rPr>
              <a:t>Correction</a:t>
            </a:r>
            <a:r>
              <a:rPr lang="el-GR" sz="1600" b="1" dirty="0">
                <a:solidFill>
                  <a:schemeClr val="tx1"/>
                </a:solidFill>
              </a:rPr>
              <a:t>.  </a:t>
            </a:r>
            <a:r>
              <a:rPr lang="el-GR" sz="1600" dirty="0" smtClean="0">
                <a:solidFill>
                  <a:schemeClr val="tx1"/>
                </a:solidFill>
              </a:rPr>
              <a:t>υπολογισμός  εδαφικής  κίνησης με υπόθεση βραχώδους  </a:t>
            </a:r>
            <a:r>
              <a:rPr lang="el-GR" sz="1600" dirty="0" err="1" smtClean="0">
                <a:solidFill>
                  <a:schemeClr val="tx1"/>
                </a:solidFill>
              </a:rPr>
              <a:t>υπόστρωματος</a:t>
            </a:r>
            <a:r>
              <a:rPr lang="el-GR" sz="1600" dirty="0" smtClean="0">
                <a:solidFill>
                  <a:schemeClr val="tx1"/>
                </a:solidFill>
              </a:rPr>
              <a:t>. Χρησιμοποιούμενη διατρητική  </a:t>
            </a:r>
            <a:r>
              <a:rPr lang="el-GR" sz="1600" dirty="0">
                <a:solidFill>
                  <a:schemeClr val="tx1"/>
                </a:solidFill>
              </a:rPr>
              <a:t>ταχύτητα  εδάφους </a:t>
            </a:r>
            <a:r>
              <a:rPr lang="el-GR" sz="1600" dirty="0" smtClean="0">
                <a:solidFill>
                  <a:schemeClr val="tx1"/>
                </a:solidFill>
              </a:rPr>
              <a:t>Vs30</a:t>
            </a:r>
            <a:r>
              <a:rPr lang="el-GR" sz="1600" dirty="0">
                <a:solidFill>
                  <a:schemeClr val="tx1"/>
                </a:solidFill>
              </a:rPr>
              <a:t>.=760m/</a:t>
            </a:r>
            <a:r>
              <a:rPr lang="el-GR" sz="1600" dirty="0" err="1">
                <a:solidFill>
                  <a:schemeClr val="tx1"/>
                </a:solidFill>
              </a:rPr>
              <a:t>sec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l-GR" sz="1600" b="1" dirty="0" err="1" smtClean="0">
                <a:solidFill>
                  <a:schemeClr val="tx1"/>
                </a:solidFill>
              </a:rPr>
              <a:t>Borcherdt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l-GR" sz="1600" dirty="0" smtClean="0"/>
              <a:t>υπολογισμός  εδαφικής  κίνησης με υπόθεση βραχώδους  </a:t>
            </a:r>
            <a:r>
              <a:rPr lang="el-GR" sz="1600" dirty="0" err="1" smtClean="0"/>
              <a:t>υπόστρωματος</a:t>
            </a:r>
            <a:r>
              <a:rPr lang="el-GR" sz="1600" dirty="0" smtClean="0"/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αλλά γίνεται διόρθωση σύμφωνα με  παράγοντες ενίσχυσης (</a:t>
            </a:r>
            <a:r>
              <a:rPr lang="el-GR" sz="1600" dirty="0" err="1" smtClean="0">
                <a:solidFill>
                  <a:schemeClr val="tx1"/>
                </a:solidFill>
              </a:rPr>
              <a:t>Fa</a:t>
            </a:r>
            <a:r>
              <a:rPr lang="el-GR" sz="1600" dirty="0" smtClean="0">
                <a:solidFill>
                  <a:schemeClr val="tx1"/>
                </a:solidFill>
              </a:rPr>
              <a:t>  </a:t>
            </a:r>
            <a:r>
              <a:rPr lang="el-GR" sz="1600" dirty="0" smtClean="0"/>
              <a:t>&amp;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err="1" smtClean="0">
                <a:solidFill>
                  <a:schemeClr val="tx1"/>
                </a:solidFill>
              </a:rPr>
              <a:t>Fv</a:t>
            </a:r>
            <a:r>
              <a:rPr lang="el-GR" sz="1600" dirty="0" smtClean="0">
                <a:solidFill>
                  <a:schemeClr val="tx1"/>
                </a:solidFill>
              </a:rPr>
              <a:t>)που προκύπτουν από το γεωγραφικό</a:t>
            </a:r>
            <a:r>
              <a:rPr lang="el-GR" sz="1600" dirty="0" smtClean="0"/>
              <a:t> υπόβαθρο ταχυτήτων εδάφους Vs30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b="1" dirty="0" err="1" smtClean="0">
                <a:solidFill>
                  <a:schemeClr val="tx1"/>
                </a:solidFill>
              </a:rPr>
              <a:t>Eurocode</a:t>
            </a:r>
            <a:r>
              <a:rPr lang="el-GR" sz="1600" b="1" dirty="0" smtClean="0">
                <a:solidFill>
                  <a:schemeClr val="tx1"/>
                </a:solidFill>
              </a:rPr>
              <a:t> 8</a:t>
            </a:r>
            <a:r>
              <a:rPr lang="el-GR" sz="1600" dirty="0">
                <a:solidFill>
                  <a:schemeClr val="tx1"/>
                </a:solidFill>
              </a:rPr>
              <a:t>. </a:t>
            </a:r>
            <a:r>
              <a:rPr lang="el-GR" sz="1600" dirty="0" err="1" smtClean="0">
                <a:solidFill>
                  <a:schemeClr val="tx1"/>
                </a:solidFill>
              </a:rPr>
              <a:t>Ομοια</a:t>
            </a:r>
            <a:r>
              <a:rPr lang="el-GR" sz="1600" dirty="0" smtClean="0">
                <a:solidFill>
                  <a:schemeClr val="tx1"/>
                </a:solidFill>
              </a:rPr>
              <a:t> με την μέθοδο </a:t>
            </a:r>
            <a:r>
              <a:rPr lang="el-GR" sz="1600" dirty="0" err="1" smtClean="0">
                <a:solidFill>
                  <a:schemeClr val="tx1"/>
                </a:solidFill>
              </a:rPr>
              <a:t>Borcherdt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err="1" smtClean="0">
                <a:solidFill>
                  <a:schemeClr val="tx1"/>
                </a:solidFill>
              </a:rPr>
              <a:t>αλλα</a:t>
            </a:r>
            <a:r>
              <a:rPr lang="el-GR" sz="1600" dirty="0" smtClean="0">
                <a:solidFill>
                  <a:schemeClr val="tx1"/>
                </a:solidFill>
              </a:rPr>
              <a:t> διαφορετικές τιμές στους </a:t>
            </a:r>
            <a:r>
              <a:rPr lang="el-GR" sz="1600" dirty="0">
                <a:solidFill>
                  <a:schemeClr val="tx1"/>
                </a:solidFill>
              </a:rPr>
              <a:t>παράγοντες </a:t>
            </a:r>
            <a:r>
              <a:rPr lang="el-GR" sz="1600" dirty="0" smtClean="0">
                <a:solidFill>
                  <a:schemeClr val="tx1"/>
                </a:solidFill>
              </a:rPr>
              <a:t>ενίσχυσης  </a:t>
            </a:r>
            <a:r>
              <a:rPr lang="el-GR" sz="1600" dirty="0">
                <a:solidFill>
                  <a:schemeClr val="tx1"/>
                </a:solidFill>
              </a:rPr>
              <a:t>(</a:t>
            </a:r>
            <a:r>
              <a:rPr lang="el-GR" sz="1600" dirty="0" err="1">
                <a:solidFill>
                  <a:schemeClr val="tx1"/>
                </a:solidFill>
              </a:rPr>
              <a:t>Fa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&amp; </a:t>
            </a:r>
            <a:r>
              <a:rPr lang="el-GR" sz="1600" dirty="0" err="1" smtClean="0">
                <a:solidFill>
                  <a:schemeClr val="tx1"/>
                </a:solidFill>
              </a:rPr>
              <a:t>Fv</a:t>
            </a:r>
            <a:r>
              <a:rPr lang="el-GR" sz="1600" dirty="0" smtClean="0">
                <a:solidFill>
                  <a:schemeClr val="tx1"/>
                </a:solidFill>
              </a:rPr>
              <a:t>). Διορθώνει μόνο τις μέγιστες τιμές </a:t>
            </a:r>
            <a:r>
              <a:rPr lang="en-US" sz="1600" dirty="0" smtClean="0">
                <a:solidFill>
                  <a:schemeClr val="tx1"/>
                </a:solidFill>
              </a:rPr>
              <a:t>PGA</a:t>
            </a:r>
            <a:endParaRPr lang="el-GR" sz="16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sz="1600" b="1" dirty="0" err="1" smtClean="0">
                <a:solidFill>
                  <a:schemeClr val="tx1"/>
                </a:solidFill>
              </a:rPr>
              <a:t>Calculation</a:t>
            </a:r>
            <a:r>
              <a:rPr lang="el-GR" sz="1600" b="1" dirty="0" smtClean="0">
                <a:solidFill>
                  <a:schemeClr val="tx1"/>
                </a:solidFill>
              </a:rPr>
              <a:t> </a:t>
            </a:r>
            <a:r>
              <a:rPr lang="el-GR" sz="1600" b="1" dirty="0">
                <a:solidFill>
                  <a:schemeClr val="tx1"/>
                </a:solidFill>
              </a:rPr>
              <a:t>of </a:t>
            </a:r>
            <a:r>
              <a:rPr lang="el-GR" sz="1600" b="1" dirty="0" err="1">
                <a:solidFill>
                  <a:schemeClr val="tx1"/>
                </a:solidFill>
              </a:rPr>
              <a:t>Surface</a:t>
            </a:r>
            <a:r>
              <a:rPr lang="el-GR" sz="1600" b="1" dirty="0">
                <a:solidFill>
                  <a:schemeClr val="tx1"/>
                </a:solidFill>
              </a:rPr>
              <a:t>. </a:t>
            </a:r>
            <a:r>
              <a:rPr lang="el-GR" sz="1600" dirty="0" smtClean="0"/>
              <a:t>Υπολογισμός </a:t>
            </a:r>
            <a:r>
              <a:rPr lang="el-GR" sz="1600" dirty="0" smtClean="0">
                <a:solidFill>
                  <a:schemeClr val="tx1"/>
                </a:solidFill>
              </a:rPr>
              <a:t>εδαφικής </a:t>
            </a:r>
            <a:r>
              <a:rPr lang="el-GR" sz="1600" dirty="0">
                <a:solidFill>
                  <a:schemeClr val="tx1"/>
                </a:solidFill>
              </a:rPr>
              <a:t>κίνησης </a:t>
            </a:r>
            <a:r>
              <a:rPr lang="el-GR" sz="1600" dirty="0" smtClean="0">
                <a:solidFill>
                  <a:schemeClr val="tx1"/>
                </a:solidFill>
              </a:rPr>
              <a:t>κατευθείαν </a:t>
            </a:r>
            <a:r>
              <a:rPr lang="el-GR" sz="1600" dirty="0">
                <a:solidFill>
                  <a:schemeClr val="tx1"/>
                </a:solidFill>
              </a:rPr>
              <a:t>στην επιφάνεια του εδάφους, σύμφωνα με τις εξισώσεις </a:t>
            </a:r>
            <a:r>
              <a:rPr lang="el-GR" sz="1600" dirty="0" smtClean="0">
                <a:solidFill>
                  <a:schemeClr val="tx1"/>
                </a:solidFill>
              </a:rPr>
              <a:t>κίνησης, </a:t>
            </a:r>
            <a:r>
              <a:rPr lang="el-GR" sz="1600" dirty="0">
                <a:solidFill>
                  <a:schemeClr val="tx1"/>
                </a:solidFill>
              </a:rPr>
              <a:t>χρησιμοποιώντας γεωγραφικό υπόβαθρο Vs30.</a:t>
            </a:r>
          </a:p>
        </p:txBody>
      </p:sp>
    </p:spTree>
    <p:extLst>
      <p:ext uri="{BB962C8B-B14F-4D97-AF65-F5344CB8AC3E}">
        <p14:creationId xmlns:p14="http://schemas.microsoft.com/office/powerpoint/2010/main" val="148657549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UoMlecture">
  <a:themeElements>
    <a:clrScheme name="UoMlectu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oMl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oMlectu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lectu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Data\Microsoft\Templates\UoMlecture.pot</Template>
  <TotalTime>28754</TotalTime>
  <Words>1239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UoMlecture</vt:lpstr>
      <vt:lpstr>Λογισμικό ELER</vt:lpstr>
      <vt:lpstr>Λογισμικό ELER</vt:lpstr>
      <vt:lpstr>ELER</vt:lpstr>
      <vt:lpstr>PowerPoint Presentation</vt:lpstr>
      <vt:lpstr>PowerPoint Presentation</vt:lpstr>
      <vt:lpstr>Ενότητα HAZARD</vt:lpstr>
      <vt:lpstr>Event Data</vt:lpstr>
      <vt:lpstr>Source Type</vt:lpstr>
      <vt:lpstr>Site Correction </vt:lpstr>
      <vt:lpstr>Site Condition (Vs-30 Grid)</vt:lpstr>
      <vt:lpstr>Ground Motion Prediction Equations (GMPEs)</vt:lpstr>
      <vt:lpstr>Instrumental Intensity</vt:lpstr>
      <vt:lpstr>Ενότητα LEVEL 0</vt:lpstr>
      <vt:lpstr>Level 0 algorithms</vt:lpstr>
      <vt:lpstr>Ασκηση 1– μέρος Α</vt:lpstr>
      <vt:lpstr>Ασκηση 1 – Μέρος Β</vt:lpstr>
      <vt:lpstr>Μερικά HINTS (προαιρετικές εργασίες…)</vt:lpstr>
    </vt:vector>
  </TitlesOfParts>
  <Company>Dept of Electronics - TEI 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subject>Ηλεκτρονικά ΙΙ</dc:subject>
  <dc:creator>Hloupis George</dc:creator>
  <cp:lastModifiedBy>user</cp:lastModifiedBy>
  <cp:revision>2037</cp:revision>
  <cp:lastPrinted>2019-02-08T18:27:15Z</cp:lastPrinted>
  <dcterms:created xsi:type="dcterms:W3CDTF">2002-02-23T17:02:02Z</dcterms:created>
  <dcterms:modified xsi:type="dcterms:W3CDTF">2020-10-30T11:01:30Z</dcterms:modified>
</cp:coreProperties>
</file>