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5" r:id="rId2"/>
    <p:sldId id="377" r:id="rId3"/>
    <p:sldId id="379" r:id="rId4"/>
    <p:sldId id="380" r:id="rId5"/>
    <p:sldId id="381" r:id="rId6"/>
    <p:sldId id="384" r:id="rId7"/>
    <p:sldId id="383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FF9900"/>
    <a:srgbClr val="0063A7"/>
    <a:srgbClr val="008000"/>
    <a:srgbClr val="006600"/>
    <a:srgbClr val="669900"/>
    <a:srgbClr val="008EC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1" autoAdjust="0"/>
    <p:restoredTop sz="83520" autoAdjust="0"/>
  </p:normalViewPr>
  <p:slideViewPr>
    <p:cSldViewPr>
      <p:cViewPr varScale="1">
        <p:scale>
          <a:sx n="90" d="100"/>
          <a:sy n="90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0"/>
    </p:cViewPr>
  </p:sorterViewPr>
  <p:notesViewPr>
    <p:cSldViewPr>
      <p:cViewPr varScale="1">
        <p:scale>
          <a:sx n="74" d="100"/>
          <a:sy n="74" d="100"/>
        </p:scale>
        <p:origin x="-3294" y="-96"/>
      </p:cViewPr>
      <p:guideLst>
        <p:guide orient="horz" pos="3223"/>
        <p:guide orient="horz" pos="3024"/>
        <p:guide pos="2238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35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845" y="1"/>
            <a:ext cx="3170355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72"/>
            <a:ext cx="317035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845" y="9120172"/>
            <a:ext cx="3170355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fld id="{5809954B-3670-42B6-8AB7-5A39373F635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4729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35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845" y="1"/>
            <a:ext cx="3170355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124" y="4560086"/>
            <a:ext cx="5362954" cy="43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GB" altLang="el-GR" smtClean="0"/>
              <a:t>Δεύτερου επιπέδου</a:t>
            </a:r>
          </a:p>
          <a:p>
            <a:pPr lvl="2"/>
            <a:r>
              <a:rPr lang="en-GB" altLang="el-GR" smtClean="0"/>
              <a:t>Τρίτου επιπέδου</a:t>
            </a:r>
          </a:p>
          <a:p>
            <a:pPr lvl="3"/>
            <a:r>
              <a:rPr lang="en-GB" altLang="el-GR" smtClean="0"/>
              <a:t>Τέταρτου επιπέδου</a:t>
            </a:r>
          </a:p>
          <a:p>
            <a:pPr lvl="4"/>
            <a:r>
              <a:rPr lang="en-GB" altLang="el-GR" smtClean="0"/>
              <a:t>Πέμπτου επιπέδου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7035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845" y="9120172"/>
            <a:ext cx="3170355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fld id="{1096DFEB-AC2B-4848-9087-4C4D33EB7CF8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86040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DFEB-AC2B-4848-9087-4C4D33EB7CF8}" type="slidenum">
              <a:rPr lang="en-GB" altLang="el-GR" smtClean="0"/>
              <a:pPr/>
              <a:t>1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8560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719E3-0AED-4C03-AA7C-6676CBD097B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7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719E3-0AED-4C03-AA7C-6676CBD097B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2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3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20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259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23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50396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6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61349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42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724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739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33434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39590000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27415190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34925" y="44450"/>
            <a:ext cx="90011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1400" b="1" dirty="0" smtClean="0">
                <a:solidFill>
                  <a:schemeClr val="bg1"/>
                </a:solidFill>
                <a:latin typeface="Calibri" pitchFamily="34" charset="0"/>
              </a:rPr>
              <a:t>Πανεπιστήμιο</a:t>
            </a:r>
            <a:r>
              <a:rPr lang="el-GR" altLang="el-GR" sz="14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1400" b="1" baseline="0" dirty="0" err="1" smtClean="0">
                <a:solidFill>
                  <a:schemeClr val="bg1"/>
                </a:solidFill>
                <a:latin typeface="Calibri" pitchFamily="34" charset="0"/>
              </a:rPr>
              <a:t>Δυτ.Αττικής</a:t>
            </a:r>
            <a:r>
              <a:rPr lang="el-GR" altLang="el-GR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1400" dirty="0">
                <a:solidFill>
                  <a:schemeClr val="bg1"/>
                </a:solidFill>
                <a:latin typeface="Calibri" pitchFamily="34" charset="0"/>
              </a:rPr>
              <a:t>		</a:t>
            </a:r>
            <a:r>
              <a:rPr lang="el-GR" altLang="el-GR" sz="1400" b="1" dirty="0" smtClean="0">
                <a:solidFill>
                  <a:schemeClr val="bg1"/>
                </a:solidFill>
                <a:latin typeface="Calibri" pitchFamily="34" charset="0"/>
              </a:rPr>
              <a:t> 	Τμήμα</a:t>
            </a:r>
            <a:r>
              <a:rPr lang="el-GR" altLang="el-GR" sz="14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l-GR" sz="14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1400" b="1" baseline="0" dirty="0" smtClean="0">
                <a:solidFill>
                  <a:schemeClr val="bg1"/>
                </a:solidFill>
                <a:latin typeface="Calibri" pitchFamily="34" charset="0"/>
              </a:rPr>
              <a:t>Μηχανικών Τοπογραφίας &amp; </a:t>
            </a:r>
            <a:r>
              <a:rPr lang="el-GR" altLang="el-GR" sz="1400" b="1" baseline="0" dirty="0" err="1" smtClean="0">
                <a:solidFill>
                  <a:schemeClr val="bg1"/>
                </a:solidFill>
                <a:latin typeface="Calibri" pitchFamily="34" charset="0"/>
              </a:rPr>
              <a:t>Γεωπληροφορικής</a:t>
            </a:r>
            <a:r>
              <a:rPr lang="el-GR" altLang="el-GR" sz="1400" dirty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l-GR" sz="1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n-GB" altLang="el-G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i="1" dirty="0" smtClean="0">
                <a:solidFill>
                  <a:schemeClr val="bg1"/>
                </a:solidFill>
                <a:latin typeface="Calibri" pitchFamily="34" charset="0"/>
              </a:rPr>
              <a:t>Γιώργος </a:t>
            </a:r>
            <a:r>
              <a:rPr lang="el-GR" altLang="el-GR" sz="1200" i="1" dirty="0" err="1" smtClean="0">
                <a:solidFill>
                  <a:schemeClr val="bg1"/>
                </a:solidFill>
                <a:latin typeface="Calibri" pitchFamily="34" charset="0"/>
              </a:rPr>
              <a:t>Χλούπης</a:t>
            </a:r>
            <a:r>
              <a:rPr lang="el-GR" altLang="el-GR" sz="1200" i="1" dirty="0" smtClean="0">
                <a:solidFill>
                  <a:schemeClr val="bg1"/>
                </a:solidFill>
                <a:latin typeface="Calibri" pitchFamily="34" charset="0"/>
              </a:rPr>
              <a:t>	 Συστήματα Έγκαιρης προειδοποίησης &amp; Διαχείριση Φυσικών καταστροφών </a:t>
            </a:r>
            <a:r>
              <a:rPr lang="el-GR" altLang="el-GR" sz="1200" i="1" baseline="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altLang="el-GR" sz="1200" i="1" baseline="0" dirty="0" smtClean="0">
                <a:solidFill>
                  <a:schemeClr val="bg1"/>
                </a:solidFill>
                <a:latin typeface="Calibri" pitchFamily="34" charset="0"/>
              </a:rPr>
              <a:t>GEO 829</a:t>
            </a:r>
            <a:r>
              <a:rPr lang="el-GR" altLang="el-GR" sz="1200" i="1" baseline="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l-GR" altLang="el-GR" sz="12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altLang="el-GR" sz="1200" i="1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l-GR" altLang="el-GR" sz="1200" i="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l-GR" altLang="el-GR" sz="12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fld id="{37DA137E-BBD3-43DD-BDAD-B9E788C1EE29}" type="slidenum">
              <a:rPr lang="en-US" altLang="el-GR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‹#›</a:t>
            </a:fld>
            <a:r>
              <a:rPr lang="el-GR" altLang="el-GR" sz="1200" b="1" i="1" dirty="0" smtClean="0">
                <a:latin typeface="Calibri" pitchFamily="34" charset="0"/>
              </a:rPr>
              <a:t> </a:t>
            </a:r>
            <a:endParaRPr lang="el-GR" altLang="el-GR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Font typeface="Wingdings" pitchFamily="2" charset="2"/>
        <a:buChar char="ü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F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loupis@uniwa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17867" y="2780928"/>
            <a:ext cx="8784976" cy="3649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buChar char="ü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F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kern="0" dirty="0" smtClean="0"/>
              <a:t>Διδάσκων: </a:t>
            </a:r>
            <a:r>
              <a:rPr lang="el-GR" b="1" kern="0" dirty="0" smtClean="0">
                <a:solidFill>
                  <a:schemeClr val="tx1"/>
                </a:solidFill>
              </a:rPr>
              <a:t>Γιώργος </a:t>
            </a:r>
            <a:r>
              <a:rPr lang="el-GR" b="1" kern="0" dirty="0" err="1" smtClean="0">
                <a:solidFill>
                  <a:schemeClr val="tx1"/>
                </a:solidFill>
              </a:rPr>
              <a:t>Χλούπης</a:t>
            </a:r>
            <a:r>
              <a:rPr lang="en-US" b="1" kern="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l-GR" kern="0" dirty="0" smtClean="0"/>
              <a:t>Επικοινωνία: </a:t>
            </a:r>
            <a:r>
              <a:rPr lang="en-US" i="1" kern="0" dirty="0" smtClean="0">
                <a:solidFill>
                  <a:schemeClr val="tx1"/>
                </a:solidFill>
                <a:hlinkClick r:id="rId3"/>
              </a:rPr>
              <a:t>hloupis@uniwa.gr</a:t>
            </a:r>
            <a:r>
              <a:rPr lang="el-GR" i="1" kern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l-GR" kern="0" dirty="0" smtClean="0"/>
              <a:t>Διδασκαλία: </a:t>
            </a:r>
            <a:r>
              <a:rPr lang="el-GR" b="1" kern="0" dirty="0" smtClean="0">
                <a:solidFill>
                  <a:schemeClr val="tx1"/>
                </a:solidFill>
              </a:rPr>
              <a:t>Παρασκευή 1</a:t>
            </a:r>
            <a:r>
              <a:rPr lang="en-US" b="1" kern="0" dirty="0" smtClean="0">
                <a:solidFill>
                  <a:schemeClr val="tx1"/>
                </a:solidFill>
              </a:rPr>
              <a:t>-</a:t>
            </a:r>
            <a:r>
              <a:rPr lang="el-GR" b="1" kern="0" dirty="0" smtClean="0">
                <a:solidFill>
                  <a:schemeClr val="tx1"/>
                </a:solidFill>
              </a:rPr>
              <a:t>4</a:t>
            </a:r>
            <a:r>
              <a:rPr lang="en-US" b="1" kern="0" baseline="0" dirty="0" smtClean="0">
                <a:solidFill>
                  <a:schemeClr val="tx1"/>
                </a:solidFill>
              </a:rPr>
              <a:t> &amp; </a:t>
            </a:r>
            <a:r>
              <a:rPr lang="el-GR" b="1" kern="0" baseline="0" dirty="0" smtClean="0">
                <a:solidFill>
                  <a:schemeClr val="tx1"/>
                </a:solidFill>
              </a:rPr>
              <a:t>4</a:t>
            </a:r>
            <a:r>
              <a:rPr lang="en-US" b="1" kern="0" baseline="0" dirty="0" smtClean="0">
                <a:solidFill>
                  <a:schemeClr val="tx1"/>
                </a:solidFill>
              </a:rPr>
              <a:t>-</a:t>
            </a:r>
            <a:r>
              <a:rPr lang="el-GR" b="1" kern="0" baseline="0" dirty="0" smtClean="0">
                <a:solidFill>
                  <a:schemeClr val="tx1"/>
                </a:solidFill>
              </a:rPr>
              <a:t>5</a:t>
            </a:r>
            <a:endParaRPr lang="el-GR" b="1" kern="0" dirty="0" smtClean="0">
              <a:solidFill>
                <a:schemeClr val="tx1"/>
              </a:solidFill>
            </a:endParaRPr>
          </a:p>
          <a:p>
            <a:r>
              <a:rPr lang="el-GR" kern="0" dirty="0" smtClean="0"/>
              <a:t>Ώρες συνεργασίας </a:t>
            </a:r>
            <a:r>
              <a:rPr lang="el-GR" b="1" kern="0" dirty="0" smtClean="0">
                <a:solidFill>
                  <a:schemeClr val="tx1"/>
                </a:solidFill>
              </a:rPr>
              <a:t>: Τρίτη 4-</a:t>
            </a:r>
            <a:r>
              <a:rPr lang="en-US" b="1" kern="0" dirty="0" smtClean="0">
                <a:solidFill>
                  <a:schemeClr val="tx1"/>
                </a:solidFill>
              </a:rPr>
              <a:t>6</a:t>
            </a:r>
            <a:r>
              <a:rPr lang="el-GR" b="1" kern="0" dirty="0" smtClean="0">
                <a:solidFill>
                  <a:schemeClr val="tx1"/>
                </a:solidFill>
              </a:rPr>
              <a:t> &amp; Τετάρτη 6-</a:t>
            </a:r>
            <a:r>
              <a:rPr lang="el-GR" b="1" kern="0" dirty="0">
                <a:solidFill>
                  <a:schemeClr val="tx1"/>
                </a:solidFill>
              </a:rPr>
              <a:t>7</a:t>
            </a:r>
            <a:endParaRPr lang="el-GR" b="1" kern="0" dirty="0" smtClean="0">
              <a:solidFill>
                <a:schemeClr val="tx1"/>
              </a:solidFill>
            </a:endParaRPr>
          </a:p>
          <a:p>
            <a:endParaRPr lang="el-GR" kern="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0408" y="476672"/>
            <a:ext cx="7772400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ctr"/>
            <a:r>
              <a:rPr lang="el-GR" sz="3600" b="1" kern="0" dirty="0">
                <a:solidFill>
                  <a:srgbClr val="FF0000"/>
                </a:solidFill>
              </a:rPr>
              <a:t>Συστήματα Έγκαιρης προειδοποίησης &amp; Διαχείριση Φυσικών καταστροφών</a:t>
            </a:r>
            <a:endParaRPr lang="en-US" sz="3600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86700" cy="594270"/>
          </a:xfrm>
        </p:spPr>
        <p:txBody>
          <a:bodyPr/>
          <a:lstStyle/>
          <a:p>
            <a:r>
              <a:rPr lang="el-GR" dirty="0" smtClean="0"/>
              <a:t>Ιστορικά ορόσημα : </a:t>
            </a:r>
            <a:r>
              <a:rPr lang="el-GR" dirty="0" err="1" smtClean="0"/>
              <a:t>Λισαβονα</a:t>
            </a:r>
            <a:r>
              <a:rPr lang="el-GR" dirty="0" smtClean="0"/>
              <a:t> 1775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587501"/>
            <a:ext cx="8877300" cy="4589463"/>
          </a:xfrm>
        </p:spPr>
        <p:txBody>
          <a:bodyPr>
            <a:normAutofit fontScale="62500" lnSpcReduction="20000"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Καταστροφή της Λισαβόνας </a:t>
            </a:r>
            <a:r>
              <a:rPr lang="el-GR" sz="2400" dirty="0">
                <a:solidFill>
                  <a:schemeClr val="tx1"/>
                </a:solidFill>
              </a:rPr>
              <a:t>από σεισμό το 1755. Α</a:t>
            </a:r>
            <a:r>
              <a:rPr lang="el-GR" sz="2400" dirty="0" smtClean="0">
                <a:solidFill>
                  <a:schemeClr val="tx1"/>
                </a:solidFill>
              </a:rPr>
              <a:t>κολούθησε </a:t>
            </a:r>
            <a:r>
              <a:rPr lang="el-GR" sz="2400" dirty="0">
                <a:solidFill>
                  <a:schemeClr val="tx1"/>
                </a:solidFill>
              </a:rPr>
              <a:t>τσουνάμι που κατέκλυσε το </a:t>
            </a:r>
            <a:r>
              <a:rPr lang="el-GR" sz="2400" dirty="0" smtClean="0">
                <a:solidFill>
                  <a:schemeClr val="tx1"/>
                </a:solidFill>
              </a:rPr>
              <a:t>κέντρο της </a:t>
            </a:r>
            <a:r>
              <a:rPr lang="el-GR" sz="2400" dirty="0">
                <a:solidFill>
                  <a:schemeClr val="tx1"/>
                </a:solidFill>
              </a:rPr>
              <a:t>πόλης, βύθισε πλοία στο λιμάνι, ενώ κύματά του έφτασαν στις ακτές της </a:t>
            </a:r>
            <a:r>
              <a:rPr lang="el-GR" sz="2400" dirty="0" smtClean="0">
                <a:solidFill>
                  <a:schemeClr val="tx1"/>
                </a:solidFill>
              </a:rPr>
              <a:t>βόρειας Αφρικής </a:t>
            </a:r>
            <a:r>
              <a:rPr lang="el-GR" sz="2400" dirty="0">
                <a:solidFill>
                  <a:schemeClr val="tx1"/>
                </a:solidFill>
              </a:rPr>
              <a:t>και στις Αζόρες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sz="2400" dirty="0">
                <a:solidFill>
                  <a:schemeClr val="tx1"/>
                </a:solidFill>
              </a:rPr>
              <a:t>πυρκαγιές που κατάκαιγαν για μέρες, ενώ </a:t>
            </a:r>
            <a:r>
              <a:rPr lang="el-GR" sz="2400" dirty="0" smtClean="0">
                <a:solidFill>
                  <a:schemeClr val="tx1"/>
                </a:solidFill>
              </a:rPr>
              <a:t>η μετασεισμική </a:t>
            </a:r>
            <a:r>
              <a:rPr lang="el-GR" sz="2400" dirty="0">
                <a:solidFill>
                  <a:schemeClr val="tx1"/>
                </a:solidFill>
              </a:rPr>
              <a:t>δραστηριότητα διήρκεσε για </a:t>
            </a:r>
            <a:r>
              <a:rPr lang="el-GR" sz="2400" dirty="0" smtClean="0">
                <a:solidFill>
                  <a:schemeClr val="tx1"/>
                </a:solidFill>
              </a:rPr>
              <a:t>μήνες</a:t>
            </a:r>
          </a:p>
          <a:p>
            <a:r>
              <a:rPr lang="el-GR" sz="2400" dirty="0">
                <a:solidFill>
                  <a:schemeClr val="tx1"/>
                </a:solidFill>
              </a:rPr>
              <a:t>το 85% περίπου της πόλης </a:t>
            </a:r>
            <a:r>
              <a:rPr lang="el-GR" sz="2400" dirty="0" smtClean="0">
                <a:solidFill>
                  <a:schemeClr val="tx1"/>
                </a:solidFill>
              </a:rPr>
              <a:t>καταστράφηκε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Οι τεράστιες καταστροφές και οι φημες για ολοσχερή καταστροφή </a:t>
            </a:r>
            <a:r>
              <a:rPr lang="el-GR" sz="2400" dirty="0">
                <a:solidFill>
                  <a:schemeClr val="tx1"/>
                </a:solidFill>
              </a:rPr>
              <a:t>της πόλης, </a:t>
            </a:r>
            <a:r>
              <a:rPr lang="el-GR" sz="2400" dirty="0" smtClean="0">
                <a:solidFill>
                  <a:schemeClr val="tx1"/>
                </a:solidFill>
              </a:rPr>
              <a:t>την </a:t>
            </a:r>
            <a:r>
              <a:rPr lang="el-GR" sz="2400" dirty="0">
                <a:solidFill>
                  <a:schemeClr val="tx1"/>
                </a:solidFill>
              </a:rPr>
              <a:t>πίστη σε έναν </a:t>
            </a:r>
            <a:r>
              <a:rPr lang="el-GR" sz="2400" dirty="0" smtClean="0">
                <a:solidFill>
                  <a:schemeClr val="tx1"/>
                </a:solidFill>
              </a:rPr>
              <a:t>Θεό σύγχρονο</a:t>
            </a:r>
            <a:r>
              <a:rPr lang="el-GR" sz="2400" dirty="0">
                <a:solidFill>
                  <a:schemeClr val="tx1"/>
                </a:solidFill>
              </a:rPr>
              <a:t>, καλό, «ανθρώπινο</a:t>
            </a:r>
            <a:r>
              <a:rPr lang="el-GR" sz="2400" dirty="0" smtClean="0">
                <a:solidFill>
                  <a:schemeClr val="tx1"/>
                </a:solidFill>
              </a:rPr>
              <a:t>» και η </a:t>
            </a:r>
            <a:r>
              <a:rPr lang="el-GR" sz="2400" dirty="0">
                <a:solidFill>
                  <a:schemeClr val="tx1"/>
                </a:solidFill>
              </a:rPr>
              <a:t>πόλη παραδόθηκε στο </a:t>
            </a:r>
            <a:r>
              <a:rPr lang="el-GR" sz="2400" dirty="0" smtClean="0">
                <a:solidFill>
                  <a:schemeClr val="tx1"/>
                </a:solidFill>
              </a:rPr>
              <a:t>χάος</a:t>
            </a:r>
          </a:p>
          <a:p>
            <a:r>
              <a:rPr lang="el-GR" sz="2400" dirty="0">
                <a:solidFill>
                  <a:schemeClr val="tx1"/>
                </a:solidFill>
              </a:rPr>
              <a:t>απαγορεύτηκε η έξοδος από την πόλη </a:t>
            </a:r>
            <a:r>
              <a:rPr lang="el-GR" sz="2400" dirty="0" smtClean="0">
                <a:solidFill>
                  <a:schemeClr val="tx1"/>
                </a:solidFill>
              </a:rPr>
              <a:t>των επαγγελματιών </a:t>
            </a:r>
            <a:r>
              <a:rPr lang="el-GR" sz="2400" dirty="0">
                <a:solidFill>
                  <a:schemeClr val="tx1"/>
                </a:solidFill>
              </a:rPr>
              <a:t>που θα μπορούσαν να βοηθήσουν, και επιβλήθηκε αυστηρός έλεγχος </a:t>
            </a:r>
            <a:r>
              <a:rPr lang="el-GR" sz="2400" dirty="0" smtClean="0">
                <a:solidFill>
                  <a:schemeClr val="tx1"/>
                </a:solidFill>
              </a:rPr>
              <a:t>στις τιμές </a:t>
            </a:r>
            <a:r>
              <a:rPr lang="el-GR" sz="2400" dirty="0">
                <a:solidFill>
                  <a:schemeClr val="tx1"/>
                </a:solidFill>
              </a:rPr>
              <a:t>των ειδών διατροφής. Για την αποτροπή των λεηλασιών, στήθηκαν γκιλοτίνες </a:t>
            </a:r>
            <a:r>
              <a:rPr lang="el-GR" sz="2400" dirty="0" smtClean="0">
                <a:solidFill>
                  <a:schemeClr val="tx1"/>
                </a:solidFill>
              </a:rPr>
              <a:t>στις οποίες </a:t>
            </a:r>
            <a:r>
              <a:rPr lang="el-GR" sz="2400" dirty="0">
                <a:solidFill>
                  <a:schemeClr val="tx1"/>
                </a:solidFill>
              </a:rPr>
              <a:t>εκτέλεσαν δημόσια και παραδειγματικά δεκάδες </a:t>
            </a:r>
            <a:r>
              <a:rPr lang="el-GR" sz="2400" dirty="0" smtClean="0">
                <a:solidFill>
                  <a:schemeClr val="tx1"/>
                </a:solidFill>
              </a:rPr>
              <a:t>ανθρώπους.</a:t>
            </a: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Απαγορεύτηκε η διάδοση φημών για νέες καταστροφές. Οι άστεγοι στεγάστηκαν </a:t>
            </a:r>
            <a:r>
              <a:rPr lang="el-GR" sz="2400" dirty="0" smtClean="0">
                <a:solidFill>
                  <a:schemeClr val="tx1"/>
                </a:solidFill>
              </a:rPr>
              <a:t>προσωρινά πρώτα </a:t>
            </a:r>
            <a:r>
              <a:rPr lang="el-GR" sz="2400" dirty="0">
                <a:solidFill>
                  <a:schemeClr val="tx1"/>
                </a:solidFill>
              </a:rPr>
              <a:t>σε σκηνές και μετά σε παραπήγματα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sz="2400" dirty="0">
                <a:solidFill>
                  <a:schemeClr val="tx1"/>
                </a:solidFill>
              </a:rPr>
              <a:t>ο σεισμός </a:t>
            </a:r>
            <a:r>
              <a:rPr lang="el-GR" sz="2400" dirty="0" smtClean="0">
                <a:solidFill>
                  <a:schemeClr val="tx1"/>
                </a:solidFill>
              </a:rPr>
              <a:t>αυτός αποτέλεσε </a:t>
            </a:r>
            <a:r>
              <a:rPr lang="el-GR" sz="2400" dirty="0">
                <a:solidFill>
                  <a:schemeClr val="tx1"/>
                </a:solidFill>
              </a:rPr>
              <a:t>το έναυσμα για τη γέννηση επιστημών όπως η σεισμολογία</a:t>
            </a:r>
          </a:p>
        </p:txBody>
      </p:sp>
    </p:spTree>
    <p:extLst>
      <p:ext uri="{BB962C8B-B14F-4D97-AF65-F5344CB8AC3E}">
        <p14:creationId xmlns:p14="http://schemas.microsoft.com/office/powerpoint/2010/main" val="1661025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6700" cy="708694"/>
          </a:xfrm>
        </p:spPr>
        <p:txBody>
          <a:bodyPr/>
          <a:lstStyle/>
          <a:p>
            <a:r>
              <a:rPr lang="el-GR" dirty="0" smtClean="0"/>
              <a:t>Ιστορικά ορόσημα: Κρακατόα 1883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525588"/>
            <a:ext cx="9010650" cy="492774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έκρηξη ηφαιστείου που ξεκίνησε </a:t>
            </a:r>
            <a:r>
              <a:rPr lang="el-GR" dirty="0">
                <a:solidFill>
                  <a:schemeClr val="tx1"/>
                </a:solidFill>
              </a:rPr>
              <a:t>στις 26 Αυγούστου και τελείωσε στις 27 Αυγούστου 1883 με μία </a:t>
            </a:r>
            <a:r>
              <a:rPr lang="el-GR" dirty="0" smtClean="0">
                <a:solidFill>
                  <a:schemeClr val="tx1"/>
                </a:solidFill>
              </a:rPr>
              <a:t>πελώρια παροξυσμική έκρηξη</a:t>
            </a:r>
          </a:p>
          <a:p>
            <a:r>
              <a:rPr lang="el-GR" dirty="0">
                <a:solidFill>
                  <a:schemeClr val="tx1"/>
                </a:solidFill>
              </a:rPr>
              <a:t>Τα δύο τρίτα στα βόρεια του νησιού Krakatau κατέρρευσαν μέσα </a:t>
            </a:r>
            <a:r>
              <a:rPr lang="el-GR" dirty="0" smtClean="0">
                <a:solidFill>
                  <a:schemeClr val="tx1"/>
                </a:solidFill>
              </a:rPr>
              <a:t>στη θάλασσα</a:t>
            </a:r>
            <a:r>
              <a:rPr lang="el-GR" dirty="0">
                <a:solidFill>
                  <a:schemeClr val="tx1"/>
                </a:solidFill>
              </a:rPr>
              <a:t>, σχηματίζοντας τεράστιες πυροκλαστικές ροές και τσουνάμι που </a:t>
            </a:r>
            <a:r>
              <a:rPr lang="el-GR" dirty="0" smtClean="0">
                <a:solidFill>
                  <a:schemeClr val="tx1"/>
                </a:solidFill>
              </a:rPr>
              <a:t>ερήμωσαν τα γειτονικά </a:t>
            </a:r>
            <a:r>
              <a:rPr lang="el-GR" dirty="0">
                <a:solidFill>
                  <a:schemeClr val="tx1"/>
                </a:solidFill>
              </a:rPr>
              <a:t>παράλια.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Εκατοντάδες </a:t>
            </a:r>
            <a:r>
              <a:rPr lang="el-GR" dirty="0">
                <a:solidFill>
                  <a:schemeClr val="tx1"/>
                </a:solidFill>
              </a:rPr>
              <a:t>παράκτιες πόλεις και χωριά ισοπεδώθηκαν και 36 </a:t>
            </a:r>
            <a:r>
              <a:rPr lang="el-GR" dirty="0" smtClean="0">
                <a:solidFill>
                  <a:schemeClr val="tx1"/>
                </a:solidFill>
              </a:rPr>
              <a:t>000 άνθρωποι </a:t>
            </a:r>
            <a:r>
              <a:rPr lang="el-GR" dirty="0">
                <a:solidFill>
                  <a:schemeClr val="tx1"/>
                </a:solidFill>
              </a:rPr>
              <a:t>έχασαν τη ζωή τους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Τις </a:t>
            </a:r>
            <a:r>
              <a:rPr lang="el-GR" dirty="0">
                <a:solidFill>
                  <a:schemeClr val="tx1"/>
                </a:solidFill>
              </a:rPr>
              <a:t>επόμενες μέρες της έκρηξης η τέφρα παρασύρθηκε </a:t>
            </a:r>
            <a:r>
              <a:rPr lang="el-GR" dirty="0" smtClean="0">
                <a:solidFill>
                  <a:schemeClr val="tx1"/>
                </a:solidFill>
              </a:rPr>
              <a:t>από τον </a:t>
            </a:r>
            <a:r>
              <a:rPr lang="el-GR" dirty="0">
                <a:solidFill>
                  <a:schemeClr val="tx1"/>
                </a:solidFill>
              </a:rPr>
              <a:t>άνεμο έως και 2 500 km, διασκορπίστηκε στη στρατόσφαιρα και μέσα σε δύο </a:t>
            </a:r>
            <a:r>
              <a:rPr lang="el-GR" dirty="0" smtClean="0">
                <a:solidFill>
                  <a:schemeClr val="tx1"/>
                </a:solidFill>
              </a:rPr>
              <a:t>εβδομάδες περιέβαλε </a:t>
            </a:r>
            <a:r>
              <a:rPr lang="el-GR" dirty="0">
                <a:solidFill>
                  <a:schemeClr val="tx1"/>
                </a:solidFill>
              </a:rPr>
              <a:t>τη ζώνη του Ισημερινού.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Τα </a:t>
            </a:r>
            <a:r>
              <a:rPr lang="el-GR" dirty="0">
                <a:solidFill>
                  <a:schemeClr val="tx1"/>
                </a:solidFill>
              </a:rPr>
              <a:t>επόμενα χρόνια έμεινε στην ατμόσφαιρα </a:t>
            </a:r>
            <a:r>
              <a:rPr lang="el-GR" dirty="0" smtClean="0">
                <a:solidFill>
                  <a:schemeClr val="tx1"/>
                </a:solidFill>
              </a:rPr>
              <a:t>και επεκτάθηκε </a:t>
            </a:r>
            <a:r>
              <a:rPr lang="el-GR" dirty="0">
                <a:solidFill>
                  <a:schemeClr val="tx1"/>
                </a:solidFill>
              </a:rPr>
              <a:t>προς βορρά και νότο πριν τελικά να διαλυθεί. Σχηματίστηκε ένα </a:t>
            </a:r>
            <a:r>
              <a:rPr lang="el-GR" dirty="0" smtClean="0">
                <a:solidFill>
                  <a:schemeClr val="tx1"/>
                </a:solidFill>
              </a:rPr>
              <a:t>ατμοσφαιρικό κάλυμμα </a:t>
            </a:r>
            <a:r>
              <a:rPr lang="el-GR" dirty="0">
                <a:solidFill>
                  <a:schemeClr val="tx1"/>
                </a:solidFill>
              </a:rPr>
              <a:t>που εμπόδιζε την ηλιακή ακτινοβολία, προκαλώντας έτσι πτώση της </a:t>
            </a:r>
            <a:r>
              <a:rPr lang="el-GR" dirty="0" smtClean="0">
                <a:solidFill>
                  <a:schemeClr val="tx1"/>
                </a:solidFill>
              </a:rPr>
              <a:t>θερμοκρασίας παγκοσμίως </a:t>
            </a:r>
            <a:r>
              <a:rPr lang="el-GR" dirty="0">
                <a:solidFill>
                  <a:schemeClr val="tx1"/>
                </a:solidFill>
              </a:rPr>
              <a:t>κατά μερικούς βαθμούς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Σε μικρότερη κλίμακα υπήρξε μια επανεμφανιση της εποχης των παγετώνων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372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Ιστορικα οροσημα: </a:t>
            </a:r>
            <a:r>
              <a:rPr lang="en-US" dirty="0" err="1" smtClean="0"/>
              <a:t>Bhola</a:t>
            </a:r>
            <a:r>
              <a:rPr lang="en-US" dirty="0" smtClean="0"/>
              <a:t> 1970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3" y="1420587"/>
            <a:ext cx="8927646" cy="4756377"/>
          </a:xfrm>
        </p:spPr>
        <p:txBody>
          <a:bodyPr>
            <a:normAutofit fontScale="77500" lnSpcReduction="20000"/>
          </a:bodyPr>
          <a:lstStyle/>
          <a:p>
            <a:r>
              <a:rPr lang="el-GR" dirty="0">
                <a:solidFill>
                  <a:schemeClr val="tx1"/>
                </a:solidFill>
              </a:rPr>
              <a:t>χαρακτηριστική </a:t>
            </a:r>
            <a:r>
              <a:rPr lang="el-GR" dirty="0" smtClean="0">
                <a:solidFill>
                  <a:schemeClr val="tx1"/>
                </a:solidFill>
              </a:rPr>
              <a:t>περίπτωση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μεγάλης </a:t>
            </a:r>
            <a:r>
              <a:rPr lang="el-GR" dirty="0">
                <a:solidFill>
                  <a:schemeClr val="tx1"/>
                </a:solidFill>
              </a:rPr>
              <a:t>καταστροφής σε υποανάπτυκτη </a:t>
            </a:r>
            <a:r>
              <a:rPr lang="el-GR" dirty="0" smtClean="0">
                <a:solidFill>
                  <a:schemeClr val="tx1"/>
                </a:solidFill>
              </a:rPr>
              <a:t>χώρα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τροπικός κυκλώνας </a:t>
            </a:r>
            <a:r>
              <a:rPr lang="el-GR" dirty="0" smtClean="0">
                <a:solidFill>
                  <a:schemeClr val="tx1"/>
                </a:solidFill>
              </a:rPr>
              <a:t>έπληξε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το Μπαγκλαντές με </a:t>
            </a:r>
            <a:r>
              <a:rPr lang="el-GR" dirty="0">
                <a:solidFill>
                  <a:schemeClr val="tx1"/>
                </a:solidFill>
              </a:rPr>
              <a:t>ανέμους που έφταναν τα 140 μίλια την ώρα και θαλάσσιο κύμα </a:t>
            </a:r>
            <a:r>
              <a:rPr lang="el-GR" dirty="0" smtClean="0">
                <a:solidFill>
                  <a:schemeClr val="tx1"/>
                </a:solidFill>
              </a:rPr>
              <a:t>ύψους περίπου </a:t>
            </a:r>
            <a:r>
              <a:rPr lang="el-GR" dirty="0">
                <a:solidFill>
                  <a:schemeClr val="tx1"/>
                </a:solidFill>
              </a:rPr>
              <a:t>6 μέτρων. </a:t>
            </a:r>
            <a:r>
              <a:rPr lang="el-GR" dirty="0" smtClean="0">
                <a:solidFill>
                  <a:schemeClr val="tx1"/>
                </a:solidFill>
              </a:rPr>
              <a:t>Το </a:t>
            </a:r>
            <a:r>
              <a:rPr lang="el-GR" dirty="0">
                <a:solidFill>
                  <a:schemeClr val="tx1"/>
                </a:solidFill>
              </a:rPr>
              <a:t>1/4 της χώρας </a:t>
            </a:r>
            <a:r>
              <a:rPr lang="el-GR" dirty="0" smtClean="0">
                <a:solidFill>
                  <a:schemeClr val="tx1"/>
                </a:solidFill>
              </a:rPr>
              <a:t>πλημμύρησε με αγνωστο αριθμό νεκρων (300.000 εως 500.000) ενω 3.500.000 επληγησαν</a:t>
            </a:r>
          </a:p>
          <a:p>
            <a:r>
              <a:rPr lang="el-GR" dirty="0">
                <a:solidFill>
                  <a:schemeClr val="tx1"/>
                </a:solidFill>
              </a:rPr>
              <a:t>Οι πληγέντες ήλθαν αντιμέτωποι με την πείνα, εκτεθειμένοι στις εξωτερικές συνθήκες </a:t>
            </a:r>
            <a:r>
              <a:rPr lang="el-GR" dirty="0" smtClean="0">
                <a:solidFill>
                  <a:schemeClr val="tx1"/>
                </a:solidFill>
              </a:rPr>
              <a:t>και στις </a:t>
            </a:r>
            <a:r>
              <a:rPr lang="el-GR" dirty="0">
                <a:solidFill>
                  <a:schemeClr val="tx1"/>
                </a:solidFill>
              </a:rPr>
              <a:t>αρρώστιες. Οι άνθρωποι έπιναν νερό από πηγάδια που το νερό τους είχε μολυνθεί </a:t>
            </a:r>
            <a:r>
              <a:rPr lang="el-GR" dirty="0" smtClean="0">
                <a:solidFill>
                  <a:schemeClr val="tx1"/>
                </a:solidFill>
              </a:rPr>
              <a:t>από πτώματα</a:t>
            </a:r>
            <a:r>
              <a:rPr lang="el-GR" dirty="0">
                <a:solidFill>
                  <a:schemeClr val="tx1"/>
                </a:solidFill>
              </a:rPr>
              <a:t>, και έτρωγαν ρίζες. Τέσσερις μήνες αργότερα ξέσπασε πόλεμος, και η </a:t>
            </a:r>
            <a:r>
              <a:rPr lang="el-GR" dirty="0" smtClean="0">
                <a:solidFill>
                  <a:schemeClr val="tx1"/>
                </a:solidFill>
              </a:rPr>
              <a:t>προοπτική ανασυγκρότησης </a:t>
            </a:r>
            <a:r>
              <a:rPr lang="el-GR" dirty="0">
                <a:solidFill>
                  <a:schemeClr val="tx1"/>
                </a:solidFill>
              </a:rPr>
              <a:t>από την καταστροφή ακυρώθηκε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Η ανταπόκριση </a:t>
            </a:r>
            <a:r>
              <a:rPr lang="el-GR" dirty="0">
                <a:solidFill>
                  <a:schemeClr val="tx1"/>
                </a:solidFill>
              </a:rPr>
              <a:t>στην καταστροφή ήταν σκανδαλωδώς </a:t>
            </a:r>
            <a:r>
              <a:rPr lang="el-GR" dirty="0" smtClean="0">
                <a:solidFill>
                  <a:schemeClr val="tx1"/>
                </a:solidFill>
              </a:rPr>
              <a:t>αργή οδηγώντας σε πολιτική </a:t>
            </a:r>
            <a:r>
              <a:rPr lang="el-GR" dirty="0">
                <a:solidFill>
                  <a:schemeClr val="tx1"/>
                </a:solidFill>
              </a:rPr>
              <a:t>κρίση και τελικά σε αιματηρό «απελευθερωτικό» πόλεμο και στην ανεξαρτησία </a:t>
            </a:r>
            <a:r>
              <a:rPr lang="el-GR" dirty="0" smtClean="0">
                <a:solidFill>
                  <a:schemeClr val="tx1"/>
                </a:solidFill>
              </a:rPr>
              <a:t>τηςχώρας </a:t>
            </a:r>
            <a:r>
              <a:rPr lang="el-GR" dirty="0">
                <a:solidFill>
                  <a:schemeClr val="tx1"/>
                </a:solidFill>
              </a:rPr>
              <a:t>το </a:t>
            </a:r>
            <a:r>
              <a:rPr lang="el-GR" dirty="0" smtClean="0">
                <a:solidFill>
                  <a:schemeClr val="tx1"/>
                </a:solidFill>
              </a:rPr>
              <a:t>1971. 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87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Ιστορικά ορόσημα: Σουματρα 2004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1" y="1420586"/>
            <a:ext cx="8915400" cy="532311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Τσουνάμι που προκλήθηκε από σεισμό μεγεθους 9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l-GR" dirty="0" smtClean="0">
                <a:solidFill>
                  <a:schemeClr val="tx1"/>
                </a:solidFill>
              </a:rPr>
              <a:t> στην Ινδονησία</a:t>
            </a:r>
          </a:p>
          <a:p>
            <a:r>
              <a:rPr lang="el-GR" dirty="0">
                <a:solidFill>
                  <a:schemeClr val="tx1"/>
                </a:solidFill>
              </a:rPr>
              <a:t>Ο σεισμός προκάλεσε εδαφική διάρρηξη </a:t>
            </a:r>
            <a:r>
              <a:rPr lang="el-GR" dirty="0" smtClean="0">
                <a:solidFill>
                  <a:schemeClr val="tx1"/>
                </a:solidFill>
              </a:rPr>
              <a:t>μήκους 1 </a:t>
            </a:r>
            <a:r>
              <a:rPr lang="el-GR" dirty="0">
                <a:solidFill>
                  <a:schemeClr val="tx1"/>
                </a:solidFill>
              </a:rPr>
              <a:t>200 km και παλιρροϊκό κύμα αδιανόητου μεγέθους που έπληξε 11 χώρες και </a:t>
            </a:r>
            <a:r>
              <a:rPr lang="el-GR" dirty="0" smtClean="0">
                <a:solidFill>
                  <a:schemeClr val="tx1"/>
                </a:solidFill>
              </a:rPr>
              <a:t>κατέστρεψε τις </a:t>
            </a:r>
            <a:r>
              <a:rPr lang="el-GR" dirty="0">
                <a:solidFill>
                  <a:schemeClr val="tx1"/>
                </a:solidFill>
              </a:rPr>
              <a:t>ακτές της Σουμάτρας, της Ταϊλάνδης, της Σρι Λάνκα και της Ινδίας </a:t>
            </a:r>
            <a:r>
              <a:rPr lang="el-GR" dirty="0" smtClean="0">
                <a:solidFill>
                  <a:schemeClr val="tx1"/>
                </a:solidFill>
              </a:rPr>
              <a:t>αφήνοντας </a:t>
            </a:r>
            <a:r>
              <a:rPr lang="el-GR" dirty="0">
                <a:solidFill>
                  <a:schemeClr val="tx1"/>
                </a:solidFill>
              </a:rPr>
              <a:t>πίσω του 220 000 νεκρούς (111 000 στην Ινδονησία, 31 000 στη </a:t>
            </a:r>
            <a:r>
              <a:rPr lang="el-GR" dirty="0" smtClean="0">
                <a:solidFill>
                  <a:schemeClr val="tx1"/>
                </a:solidFill>
              </a:rPr>
              <a:t>Σρι Λάνκα</a:t>
            </a:r>
            <a:r>
              <a:rPr lang="el-GR" dirty="0">
                <a:solidFill>
                  <a:schemeClr val="tx1"/>
                </a:solidFill>
              </a:rPr>
              <a:t>, 10 700 στην Ινδία, 5 400 στην Ταϊλάνδη κ.λπ</a:t>
            </a:r>
            <a:r>
              <a:rPr lang="el-GR" dirty="0" smtClean="0">
                <a:solidFill>
                  <a:schemeClr val="tx1"/>
                </a:solidFill>
              </a:rPr>
              <a:t>.).</a:t>
            </a:r>
          </a:p>
          <a:p>
            <a:r>
              <a:rPr lang="el-GR" dirty="0">
                <a:solidFill>
                  <a:schemeClr val="tx1"/>
                </a:solidFill>
              </a:rPr>
              <a:t>Η περιοχή που επλήγη περισσότερο λόγω της εγγύτητάς της με το επίκεντρο </a:t>
            </a:r>
            <a:r>
              <a:rPr lang="el-GR" dirty="0" smtClean="0">
                <a:solidFill>
                  <a:schemeClr val="tx1"/>
                </a:solidFill>
              </a:rPr>
              <a:t>του σεισμού </a:t>
            </a:r>
            <a:r>
              <a:rPr lang="el-GR" dirty="0">
                <a:solidFill>
                  <a:schemeClr val="tx1"/>
                </a:solidFill>
              </a:rPr>
              <a:t>ήταν η επαρχία Aceh της Ινδονησίας, στο άκρο της Σουμάτρας. Κύματα ύψους </a:t>
            </a:r>
            <a:r>
              <a:rPr lang="el-GR" dirty="0" smtClean="0">
                <a:solidFill>
                  <a:schemeClr val="tx1"/>
                </a:solidFill>
              </a:rPr>
              <a:t>3-12 μέτρων </a:t>
            </a:r>
            <a:r>
              <a:rPr lang="el-GR" dirty="0">
                <a:solidFill>
                  <a:schemeClr val="tx1"/>
                </a:solidFill>
              </a:rPr>
              <a:t>ισοπέδωσαν περί τα 800 χλμ. της παράκτιας ζώνης, αφανίζοντας ανθρώπους, </a:t>
            </a:r>
            <a:r>
              <a:rPr lang="el-GR" dirty="0" smtClean="0">
                <a:solidFill>
                  <a:schemeClr val="tx1"/>
                </a:solidFill>
              </a:rPr>
              <a:t>πανίδα και </a:t>
            </a:r>
            <a:r>
              <a:rPr lang="el-GR" dirty="0">
                <a:solidFill>
                  <a:schemeClr val="tx1"/>
                </a:solidFill>
              </a:rPr>
              <a:t>χλωρίδα. Περίπου 130 000 άνθρωποι χάθηκαν και περί τις 250 000 </a:t>
            </a:r>
            <a:r>
              <a:rPr lang="el-GR" dirty="0" smtClean="0">
                <a:solidFill>
                  <a:schemeClr val="tx1"/>
                </a:solidFill>
              </a:rPr>
              <a:t>κτίρια καταστράφηκαν </a:t>
            </a:r>
            <a:r>
              <a:rPr lang="el-GR" dirty="0">
                <a:solidFill>
                  <a:schemeClr val="tx1"/>
                </a:solidFill>
              </a:rPr>
              <a:t>ή υπέστησαν βλάβες</a:t>
            </a:r>
          </a:p>
        </p:txBody>
      </p:sp>
    </p:spTree>
    <p:extLst>
      <p:ext uri="{BB962C8B-B14F-4D97-AF65-F5344CB8AC3E}">
        <p14:creationId xmlns:p14="http://schemas.microsoft.com/office/powerpoint/2010/main" val="2123628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648072"/>
          </a:xfrm>
        </p:spPr>
        <p:txBody>
          <a:bodyPr/>
          <a:lstStyle/>
          <a:p>
            <a:r>
              <a:rPr lang="el-GR" dirty="0" smtClean="0"/>
              <a:t>Ιστορικα ορόσημα: Λοιπες καταστροφες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1371601"/>
            <a:ext cx="8429625" cy="4805363"/>
          </a:xfrm>
        </p:spPr>
        <p:txBody>
          <a:bodyPr>
            <a:normAutofit fontScale="70000" lnSpcReduction="2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Ο σεισμός στο Μεξικό το 1985 αφήνει πίσω του 9 500 νεκρούς, ενώ την ίδια </a:t>
            </a:r>
            <a:r>
              <a:rPr lang="el-GR" dirty="0" smtClean="0">
                <a:solidFill>
                  <a:schemeClr val="tx1"/>
                </a:solidFill>
              </a:rPr>
              <a:t>χρονιά η </a:t>
            </a:r>
            <a:r>
              <a:rPr lang="el-GR" dirty="0">
                <a:solidFill>
                  <a:schemeClr val="tx1"/>
                </a:solidFill>
              </a:rPr>
              <a:t>ηφαιστειακή έκρηξη του ηφαιστείου Nevado del Ruiz στην Κολομβία προκαλεί 23 </a:t>
            </a:r>
            <a:r>
              <a:rPr lang="el-GR" dirty="0" smtClean="0">
                <a:solidFill>
                  <a:schemeClr val="tx1"/>
                </a:solidFill>
              </a:rPr>
              <a:t>000 νεκρούς</a:t>
            </a:r>
            <a:r>
              <a:rPr lang="el-GR" dirty="0">
                <a:solidFill>
                  <a:schemeClr val="tx1"/>
                </a:solidFill>
              </a:rPr>
              <a:t>. Ο σεισμός στην Αρμενία το 1988 με 25 000 νεκρούς, ο σεισμός στο Ιράν το 1990 </a:t>
            </a:r>
            <a:r>
              <a:rPr lang="el-GR" dirty="0" smtClean="0">
                <a:solidFill>
                  <a:schemeClr val="tx1"/>
                </a:solidFill>
              </a:rPr>
              <a:t>με 35 </a:t>
            </a:r>
            <a:r>
              <a:rPr lang="el-GR" dirty="0">
                <a:solidFill>
                  <a:schemeClr val="tx1"/>
                </a:solidFill>
              </a:rPr>
              <a:t>000 νεκρούς, η σεισμική καταστροφή του Kobe (Ιαπωνία) το 1995, ο σεισμός </a:t>
            </a:r>
            <a:r>
              <a:rPr lang="el-GR" dirty="0" smtClean="0">
                <a:solidFill>
                  <a:schemeClr val="tx1"/>
                </a:solidFill>
              </a:rPr>
              <a:t>στο Αφγανιστάν </a:t>
            </a:r>
            <a:r>
              <a:rPr lang="el-GR" dirty="0">
                <a:solidFill>
                  <a:schemeClr val="tx1"/>
                </a:solidFill>
              </a:rPr>
              <a:t>με 10 000 θύματα και του Izmit (Τουρκία) το 1999 με περισσότερους </a:t>
            </a:r>
            <a:r>
              <a:rPr lang="el-GR" dirty="0" smtClean="0">
                <a:solidFill>
                  <a:schemeClr val="tx1"/>
                </a:solidFill>
              </a:rPr>
              <a:t>από 17 </a:t>
            </a:r>
            <a:r>
              <a:rPr lang="el-GR" dirty="0">
                <a:solidFill>
                  <a:schemeClr val="tx1"/>
                </a:solidFill>
              </a:rPr>
              <a:t>000 νεκρούς, είναι μερικές από τις μεγάλες γεωλογικές καταστροφές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dirty="0">
                <a:solidFill>
                  <a:schemeClr val="tx1"/>
                </a:solidFill>
              </a:rPr>
              <a:t>μετεωρολογικά </a:t>
            </a:r>
            <a:r>
              <a:rPr lang="el-GR" dirty="0" smtClean="0">
                <a:solidFill>
                  <a:schemeClr val="tx1"/>
                </a:solidFill>
              </a:rPr>
              <a:t>φαινόμενα:  </a:t>
            </a:r>
            <a:r>
              <a:rPr lang="el-GR" dirty="0">
                <a:solidFill>
                  <a:schemeClr val="tx1"/>
                </a:solidFill>
              </a:rPr>
              <a:t>το 1998 ο τυφώνας Mitch </a:t>
            </a:r>
            <a:r>
              <a:rPr lang="el-GR" dirty="0" smtClean="0">
                <a:solidFill>
                  <a:schemeClr val="tx1"/>
                </a:solidFill>
              </a:rPr>
              <a:t>στην Κεντρική </a:t>
            </a:r>
            <a:r>
              <a:rPr lang="el-GR" dirty="0">
                <a:solidFill>
                  <a:schemeClr val="tx1"/>
                </a:solidFill>
              </a:rPr>
              <a:t>Αμερική αφήνει πίσω του 12 000 θανάτους, και οι πλημμύρες στη Βενεζουέλα </a:t>
            </a:r>
            <a:r>
              <a:rPr lang="el-GR" dirty="0" smtClean="0">
                <a:solidFill>
                  <a:schemeClr val="tx1"/>
                </a:solidFill>
              </a:rPr>
              <a:t>το 1999 </a:t>
            </a:r>
            <a:r>
              <a:rPr lang="el-GR" dirty="0">
                <a:solidFill>
                  <a:schemeClr val="tx1"/>
                </a:solidFill>
              </a:rPr>
              <a:t>20 000 θανάτους. Το 1991 τσουνάμι πλήττει το Μπαγκλαντές προκαλώντας 138 </a:t>
            </a:r>
            <a:r>
              <a:rPr lang="el-GR" dirty="0" smtClean="0">
                <a:solidFill>
                  <a:schemeClr val="tx1"/>
                </a:solidFill>
              </a:rPr>
              <a:t>000 θανάτους</a:t>
            </a:r>
            <a:r>
              <a:rPr lang="el-GR" dirty="0">
                <a:solidFill>
                  <a:schemeClr val="tx1"/>
                </a:solidFill>
              </a:rPr>
              <a:t>, ενώ καύσωνας στο Σικάγο το 1995 προκαλεί 739 θύματα.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Οι </a:t>
            </a:r>
            <a:r>
              <a:rPr lang="el-GR" dirty="0">
                <a:solidFill>
                  <a:schemeClr val="tx1"/>
                </a:solidFill>
              </a:rPr>
              <a:t>δασικές </a:t>
            </a:r>
            <a:r>
              <a:rPr lang="el-GR" dirty="0" smtClean="0">
                <a:solidFill>
                  <a:schemeClr val="tx1"/>
                </a:solidFill>
              </a:rPr>
              <a:t>πυρκαγιέςτου </a:t>
            </a:r>
            <a:r>
              <a:rPr lang="el-GR" dirty="0">
                <a:solidFill>
                  <a:schemeClr val="tx1"/>
                </a:solidFill>
              </a:rPr>
              <a:t>Oakland της Καλιφόρνιας στις 20 και 21 Οκτωβρίου 1991, αποτελούν μια από </a:t>
            </a:r>
            <a:r>
              <a:rPr lang="el-GR" dirty="0" smtClean="0">
                <a:solidFill>
                  <a:schemeClr val="tx1"/>
                </a:solidFill>
              </a:rPr>
              <a:t>τις χειρότερες </a:t>
            </a:r>
            <a:r>
              <a:rPr lang="el-GR" dirty="0">
                <a:solidFill>
                  <a:schemeClr val="tx1"/>
                </a:solidFill>
              </a:rPr>
              <a:t>ιστορικά πυρκαγιές στη διεπαφή δάσους και οικισμών. Κατέκαψε το Oakland </a:t>
            </a:r>
            <a:r>
              <a:rPr lang="el-GR" dirty="0" smtClean="0">
                <a:solidFill>
                  <a:schemeClr val="tx1"/>
                </a:solidFill>
              </a:rPr>
              <a:t>και το </a:t>
            </a:r>
            <a:r>
              <a:rPr lang="el-GR" dirty="0">
                <a:solidFill>
                  <a:schemeClr val="tx1"/>
                </a:solidFill>
              </a:rPr>
              <a:t>Berkeley και άφησε πίσω της 25 νεκρούς, καθώς και 3.354 κατοικίες και </a:t>
            </a:r>
            <a:r>
              <a:rPr lang="el-GR" dirty="0" smtClean="0">
                <a:solidFill>
                  <a:schemeClr val="tx1"/>
                </a:solidFill>
              </a:rPr>
              <a:t>437 διαμερίσματα </a:t>
            </a:r>
            <a:r>
              <a:rPr lang="el-GR" dirty="0">
                <a:solidFill>
                  <a:schemeClr val="tx1"/>
                </a:solidFill>
              </a:rPr>
              <a:t>κατεστραμμένα</a:t>
            </a:r>
          </a:p>
        </p:txBody>
      </p:sp>
    </p:spTree>
    <p:extLst>
      <p:ext uri="{BB962C8B-B14F-4D97-AF65-F5344CB8AC3E}">
        <p14:creationId xmlns:p14="http://schemas.microsoft.com/office/powerpoint/2010/main" val="1184763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8" y="365126"/>
            <a:ext cx="8903153" cy="1325563"/>
          </a:xfrm>
        </p:spPr>
        <p:txBody>
          <a:bodyPr/>
          <a:lstStyle/>
          <a:p>
            <a:r>
              <a:rPr lang="el-GR" dirty="0" smtClean="0"/>
              <a:t>Ιστορικά ορόσημα: Φουκουσιμα 2011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903153" cy="5184576"/>
          </a:xfrm>
        </p:spPr>
        <p:txBody>
          <a:bodyPr>
            <a:noAutofit/>
          </a:bodyPr>
          <a:lstStyle/>
          <a:p>
            <a:r>
              <a:rPr lang="el-GR" sz="1400" dirty="0">
                <a:solidFill>
                  <a:schemeClr val="tx1"/>
                </a:solidFill>
              </a:rPr>
              <a:t>σεισμός μεγέθους Μ=9,0 </a:t>
            </a:r>
            <a:r>
              <a:rPr lang="el-GR" sz="1400" dirty="0" smtClean="0">
                <a:solidFill>
                  <a:schemeClr val="tx1"/>
                </a:solidFill>
              </a:rPr>
              <a:t>σημειώθηκε στον </a:t>
            </a:r>
            <a:r>
              <a:rPr lang="el-GR" sz="1400" dirty="0">
                <a:solidFill>
                  <a:schemeClr val="tx1"/>
                </a:solidFill>
              </a:rPr>
              <a:t>υποθαλάσσιο χώρο, βορειονανατολικά του νησιού Honshu της </a:t>
            </a:r>
            <a:r>
              <a:rPr lang="el-GR" sz="1400" dirty="0" smtClean="0">
                <a:solidFill>
                  <a:schemeClr val="tx1"/>
                </a:solidFill>
              </a:rPr>
              <a:t>Ιαπωνίας.Πρόκειται </a:t>
            </a:r>
            <a:r>
              <a:rPr lang="el-GR" sz="1400" dirty="0">
                <a:solidFill>
                  <a:schemeClr val="tx1"/>
                </a:solidFill>
              </a:rPr>
              <a:t>για τον </a:t>
            </a:r>
            <a:r>
              <a:rPr lang="el-GR" sz="1400" dirty="0" smtClean="0">
                <a:solidFill>
                  <a:schemeClr val="tx1"/>
                </a:solidFill>
              </a:rPr>
              <a:t>4</a:t>
            </a:r>
            <a:r>
              <a:rPr lang="el-GR" sz="1400" baseline="30000" dirty="0" smtClean="0">
                <a:solidFill>
                  <a:schemeClr val="tx1"/>
                </a:solidFill>
              </a:rPr>
              <a:t>ο</a:t>
            </a:r>
            <a:r>
              <a:rPr lang="el-GR" sz="1400" dirty="0" smtClean="0">
                <a:solidFill>
                  <a:schemeClr val="tx1"/>
                </a:solidFill>
              </a:rPr>
              <a:t> μεγαλύτερο </a:t>
            </a:r>
            <a:r>
              <a:rPr lang="el-GR" sz="1400" dirty="0">
                <a:solidFill>
                  <a:schemeClr val="tx1"/>
                </a:solidFill>
              </a:rPr>
              <a:t>καταγεγραμμένο </a:t>
            </a:r>
            <a:r>
              <a:rPr lang="el-GR" sz="1400" dirty="0" smtClean="0">
                <a:solidFill>
                  <a:schemeClr val="tx1"/>
                </a:solidFill>
              </a:rPr>
              <a:t>σεισμόπαγκόσμια </a:t>
            </a:r>
            <a:r>
              <a:rPr lang="el-GR" sz="1400" dirty="0">
                <a:solidFill>
                  <a:schemeClr val="tx1"/>
                </a:solidFill>
              </a:rPr>
              <a:t>(από το 1900) και τον μεγαλύτερο στην Ιαπωνία. Το Κέντρο Προειδοποίησης </a:t>
            </a:r>
            <a:r>
              <a:rPr lang="el-GR" sz="1400" dirty="0" smtClean="0">
                <a:solidFill>
                  <a:schemeClr val="tx1"/>
                </a:solidFill>
              </a:rPr>
              <a:t>για Τσουνάμι </a:t>
            </a:r>
            <a:r>
              <a:rPr lang="el-GR" sz="1400" dirty="0">
                <a:solidFill>
                  <a:schemeClr val="tx1"/>
                </a:solidFill>
              </a:rPr>
              <a:t>του Ειρηνικού </a:t>
            </a:r>
            <a:r>
              <a:rPr lang="el-GR" sz="1400" dirty="0" smtClean="0">
                <a:solidFill>
                  <a:schemeClr val="tx1"/>
                </a:solidFill>
              </a:rPr>
              <a:t>εκδίδει </a:t>
            </a:r>
            <a:r>
              <a:rPr lang="el-GR" sz="1400" dirty="0">
                <a:solidFill>
                  <a:schemeClr val="tx1"/>
                </a:solidFill>
              </a:rPr>
              <a:t>προειδοποίηση </a:t>
            </a:r>
            <a:r>
              <a:rPr lang="el-GR" sz="1400" dirty="0" smtClean="0">
                <a:solidFill>
                  <a:schemeClr val="tx1"/>
                </a:solidFill>
              </a:rPr>
              <a:t>για τσουνάμι </a:t>
            </a:r>
            <a:r>
              <a:rPr lang="el-GR" sz="1400" dirty="0">
                <a:solidFill>
                  <a:schemeClr val="tx1"/>
                </a:solidFill>
              </a:rPr>
              <a:t>ύψους περί τα </a:t>
            </a:r>
            <a:r>
              <a:rPr lang="el-GR" sz="1400" dirty="0" smtClean="0">
                <a:solidFill>
                  <a:schemeClr val="tx1"/>
                </a:solidFill>
              </a:rPr>
              <a:t>10m </a:t>
            </a:r>
            <a:r>
              <a:rPr lang="el-GR" sz="1400" dirty="0">
                <a:solidFill>
                  <a:schemeClr val="tx1"/>
                </a:solidFill>
              </a:rPr>
              <a:t>που θα πλήξει την Ιαπωνία και θα φτάσει μέχρι τις ΗΠΑ. </a:t>
            </a:r>
            <a:r>
              <a:rPr lang="el-GR" sz="1400" dirty="0" smtClean="0">
                <a:solidFill>
                  <a:schemeClr val="tx1"/>
                </a:solidFill>
              </a:rPr>
              <a:t>Η κυβέρνηση </a:t>
            </a:r>
            <a:r>
              <a:rPr lang="el-GR" sz="1400" dirty="0">
                <a:solidFill>
                  <a:schemeClr val="tx1"/>
                </a:solidFill>
              </a:rPr>
              <a:t>της Ιαπωνίας κηρύσσει σε κατάσταση έκτακτης ανάγκης το πυρηνικό </a:t>
            </a:r>
            <a:r>
              <a:rPr lang="el-GR" sz="1400" dirty="0" smtClean="0">
                <a:solidFill>
                  <a:schemeClr val="tx1"/>
                </a:solidFill>
              </a:rPr>
              <a:t>εργοστάσιο Onagawa </a:t>
            </a:r>
            <a:r>
              <a:rPr lang="el-GR" sz="1400" dirty="0">
                <a:solidFill>
                  <a:schemeClr val="tx1"/>
                </a:solidFill>
              </a:rPr>
              <a:t>κοντά στο Sendai, 300 km περίπου από το Τόκιο. Περί τις 70 000 </a:t>
            </a:r>
            <a:r>
              <a:rPr lang="el-GR" sz="1400" dirty="0" smtClean="0">
                <a:solidFill>
                  <a:schemeClr val="tx1"/>
                </a:solidFill>
              </a:rPr>
              <a:t>άνθρωποι διατάσσονται </a:t>
            </a:r>
            <a:r>
              <a:rPr lang="el-GR" sz="1400" dirty="0">
                <a:solidFill>
                  <a:schemeClr val="tx1"/>
                </a:solidFill>
              </a:rPr>
              <a:t>να εκκενώσουν την </a:t>
            </a:r>
            <a:r>
              <a:rPr lang="el-GR" sz="1400" dirty="0" smtClean="0">
                <a:solidFill>
                  <a:schemeClr val="tx1"/>
                </a:solidFill>
              </a:rPr>
              <a:t>περιοχή</a:t>
            </a:r>
          </a:p>
          <a:p>
            <a:r>
              <a:rPr lang="el-GR" sz="1400" dirty="0">
                <a:solidFill>
                  <a:schemeClr val="tx1"/>
                </a:solidFill>
              </a:rPr>
              <a:t>Ο σεισμός προκάλεσε τσουνάμι με μέγιστο ύψος </a:t>
            </a:r>
            <a:r>
              <a:rPr lang="el-GR" sz="1400" dirty="0" smtClean="0">
                <a:solidFill>
                  <a:schemeClr val="tx1"/>
                </a:solidFill>
              </a:rPr>
              <a:t>9,3m </a:t>
            </a:r>
            <a:r>
              <a:rPr lang="el-GR" sz="1400" dirty="0">
                <a:solidFill>
                  <a:schemeClr val="tx1"/>
                </a:solidFill>
              </a:rPr>
              <a:t>στην ανοιχτή θάλασσα </a:t>
            </a:r>
            <a:r>
              <a:rPr lang="el-GR" sz="1400" dirty="0" smtClean="0">
                <a:solidFill>
                  <a:schemeClr val="tx1"/>
                </a:solidFill>
              </a:rPr>
              <a:t>και 35 </a:t>
            </a:r>
            <a:r>
              <a:rPr lang="el-GR" sz="1400" dirty="0">
                <a:solidFill>
                  <a:schemeClr val="tx1"/>
                </a:solidFill>
              </a:rPr>
              <a:t>m στην ακτή. Το τσουνάμι πλήττει περιοχές της ανατολικής Ιαπωνίας, φτάνοντας μέχρι </a:t>
            </a:r>
            <a:r>
              <a:rPr lang="el-GR" sz="1400" dirty="0" smtClean="0">
                <a:solidFill>
                  <a:schemeClr val="tx1"/>
                </a:solidFill>
              </a:rPr>
              <a:t>τις ακτές </a:t>
            </a:r>
            <a:r>
              <a:rPr lang="el-GR" sz="1400" dirty="0">
                <a:solidFill>
                  <a:schemeClr val="tx1"/>
                </a:solidFill>
              </a:rPr>
              <a:t>της Αμερικής. Εκτιμάται ότι 560 km2 παράκτιας ζώνης της Ιαπωνίας πλημμύρησαν </a:t>
            </a:r>
            <a:r>
              <a:rPr lang="el-GR" sz="1400" dirty="0" smtClean="0">
                <a:solidFill>
                  <a:schemeClr val="tx1"/>
                </a:solidFill>
              </a:rPr>
              <a:t>και 15 </a:t>
            </a:r>
            <a:r>
              <a:rPr lang="el-GR" sz="1400" dirty="0">
                <a:solidFill>
                  <a:schemeClr val="tx1"/>
                </a:solidFill>
              </a:rPr>
              <a:t>893 άνθρωποι έχασαν τη ζωή τους ενώ 2 565 </a:t>
            </a:r>
            <a:r>
              <a:rPr lang="el-GR" sz="1400" dirty="0" smtClean="0">
                <a:solidFill>
                  <a:schemeClr val="tx1"/>
                </a:solidFill>
              </a:rPr>
              <a:t>αγνοούνται</a:t>
            </a:r>
          </a:p>
          <a:p>
            <a:r>
              <a:rPr lang="el-GR" sz="1400" b="1" dirty="0">
                <a:solidFill>
                  <a:srgbClr val="FF0000"/>
                </a:solidFill>
              </a:rPr>
              <a:t>Αποτελεί επίσης το έναυσμα για ένα </a:t>
            </a:r>
            <a:r>
              <a:rPr lang="el-GR" sz="1400" b="1" dirty="0" smtClean="0">
                <a:solidFill>
                  <a:srgbClr val="FF0000"/>
                </a:solidFill>
              </a:rPr>
              <a:t>μεγάλο τεχνολογικό </a:t>
            </a:r>
            <a:r>
              <a:rPr lang="el-GR" sz="1400" b="1" dirty="0">
                <a:solidFill>
                  <a:srgbClr val="FF0000"/>
                </a:solidFill>
              </a:rPr>
              <a:t>ατύχημα</a:t>
            </a:r>
            <a:r>
              <a:rPr lang="el-GR" sz="1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l-GR" sz="1400" dirty="0">
                <a:solidFill>
                  <a:schemeClr val="tx1"/>
                </a:solidFill>
              </a:rPr>
              <a:t>Στις 12/03/2011, στις 16:30 τοπική ώρα, η </a:t>
            </a:r>
            <a:r>
              <a:rPr lang="en-US" sz="1400" dirty="0">
                <a:solidFill>
                  <a:schemeClr val="tx1"/>
                </a:solidFill>
              </a:rPr>
              <a:t>TEPCO (Tokyo Electric Power </a:t>
            </a:r>
            <a:r>
              <a:rPr lang="en-US" sz="1400" dirty="0" smtClean="0">
                <a:solidFill>
                  <a:schemeClr val="tx1"/>
                </a:solidFill>
              </a:rPr>
              <a:t>Company)</a:t>
            </a:r>
            <a:r>
              <a:rPr lang="el-GR" sz="1400" dirty="0" smtClean="0">
                <a:solidFill>
                  <a:schemeClr val="tx1"/>
                </a:solidFill>
              </a:rPr>
              <a:t> ανακοινώνει </a:t>
            </a:r>
            <a:r>
              <a:rPr lang="el-GR" sz="1400" dirty="0">
                <a:solidFill>
                  <a:schemeClr val="tx1"/>
                </a:solidFill>
              </a:rPr>
              <a:t>ότι αντιδραστήρες στα πυρηνικά εργοστάσιο Fukushima Daiichi και </a:t>
            </a:r>
            <a:r>
              <a:rPr lang="el-GR" sz="1400" dirty="0" smtClean="0">
                <a:solidFill>
                  <a:schemeClr val="tx1"/>
                </a:solidFill>
              </a:rPr>
              <a:t>Fukushima Daini </a:t>
            </a:r>
            <a:r>
              <a:rPr lang="el-GR" sz="1400" dirty="0">
                <a:solidFill>
                  <a:schemeClr val="tx1"/>
                </a:solidFill>
              </a:rPr>
              <a:t>έπαψαν να λειτουργούν λόγω του σεισμού</a:t>
            </a:r>
            <a:r>
              <a:rPr lang="el-GR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sz="1400" dirty="0" smtClean="0">
                <a:solidFill>
                  <a:schemeClr val="tx1"/>
                </a:solidFill>
              </a:rPr>
              <a:t>Αλληλουχία γεγονότων οδηγεί στις </a:t>
            </a:r>
            <a:r>
              <a:rPr lang="el-GR" sz="1400" dirty="0">
                <a:solidFill>
                  <a:schemeClr val="tx1"/>
                </a:solidFill>
              </a:rPr>
              <a:t>16/12/2011 </a:t>
            </a:r>
            <a:r>
              <a:rPr lang="el-GR" sz="1400" dirty="0" smtClean="0">
                <a:solidFill>
                  <a:schemeClr val="tx1"/>
                </a:solidFill>
              </a:rPr>
              <a:t>σε «</a:t>
            </a:r>
            <a:r>
              <a:rPr lang="el-GR" sz="1400" dirty="0">
                <a:solidFill>
                  <a:schemeClr val="tx1"/>
                </a:solidFill>
              </a:rPr>
              <a:t>ψυχρό κλείσιμο» του </a:t>
            </a:r>
            <a:r>
              <a:rPr lang="el-GR" sz="1400" dirty="0" smtClean="0">
                <a:solidFill>
                  <a:schemeClr val="tx1"/>
                </a:solidFill>
              </a:rPr>
              <a:t>εργοστάσιου Fukushima </a:t>
            </a:r>
            <a:r>
              <a:rPr lang="el-GR" sz="1400" dirty="0">
                <a:solidFill>
                  <a:schemeClr val="tx1"/>
                </a:solidFill>
              </a:rPr>
              <a:t>Daiichi. Κάτω από την πίεση της κοινής γνώμης και της διεθνούς </a:t>
            </a:r>
            <a:r>
              <a:rPr lang="el-GR" sz="1400" dirty="0" smtClean="0">
                <a:solidFill>
                  <a:schemeClr val="tx1"/>
                </a:solidFill>
              </a:rPr>
              <a:t>κοινότητας, έκλεισαν </a:t>
            </a:r>
            <a:r>
              <a:rPr lang="el-GR" sz="1400" dirty="0">
                <a:solidFill>
                  <a:schemeClr val="tx1"/>
                </a:solidFill>
              </a:rPr>
              <a:t>όλοι οι πυρηνικοί αντιδραστήριες στην Ιαπωνία (15/09/2013), γεγονός </a:t>
            </a:r>
            <a:r>
              <a:rPr lang="el-GR" sz="1400" dirty="0" smtClean="0">
                <a:solidFill>
                  <a:schemeClr val="tx1"/>
                </a:solidFill>
              </a:rPr>
              <a:t>που δημιούργησε </a:t>
            </a:r>
            <a:r>
              <a:rPr lang="el-GR" sz="1400" dirty="0">
                <a:solidFill>
                  <a:schemeClr val="tx1"/>
                </a:solidFill>
              </a:rPr>
              <a:t>μείζον ζήτημα ενεργειακής επάρκειας το οποίο αντιμετωπίζεται με </a:t>
            </a:r>
            <a:r>
              <a:rPr lang="el-GR" sz="1400" dirty="0" smtClean="0">
                <a:solidFill>
                  <a:schemeClr val="tx1"/>
                </a:solidFill>
              </a:rPr>
              <a:t>περιστολή της </a:t>
            </a:r>
            <a:r>
              <a:rPr lang="el-GR" sz="1400" dirty="0">
                <a:solidFill>
                  <a:schemeClr val="tx1"/>
                </a:solidFill>
              </a:rPr>
              <a:t>κατανάλωσης και αναπροσαρμογή του ενεργειακού μείγματος.</a:t>
            </a:r>
            <a:endParaRPr lang="el-GR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51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/>
          <a:lstStyle/>
          <a:p>
            <a:r>
              <a:rPr lang="el-GR" dirty="0" smtClean="0"/>
              <a:t>Φυσικές καταστροφές: χρονική εξέλιξη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66971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5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5" y="404664"/>
            <a:ext cx="8882384" cy="576064"/>
          </a:xfrm>
        </p:spPr>
        <p:txBody>
          <a:bodyPr/>
          <a:lstStyle/>
          <a:p>
            <a:r>
              <a:rPr lang="el-GR" dirty="0" smtClean="0"/>
              <a:t>Φυσικές καταστροφές: Χρόνος εκδήλωσης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544616" cy="28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5990"/>
            <a:ext cx="5137969" cy="2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2204864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αιφνίδιες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522101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Αργες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17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012974"/>
          </a:xfrm>
        </p:spPr>
        <p:txBody>
          <a:bodyPr/>
          <a:lstStyle/>
          <a:p>
            <a:r>
              <a:rPr lang="el-GR" dirty="0" smtClean="0"/>
              <a:t>Φυσικές καταστροφές ~ επίπεδο ανάπτυξης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4175"/>
            <a:ext cx="7524997" cy="47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520" y="5727159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Δυστυχώς </a:t>
            </a:r>
            <a:r>
              <a:rPr lang="el-GR" sz="2000" dirty="0" smtClean="0"/>
              <a:t>οι </a:t>
            </a:r>
            <a:r>
              <a:rPr lang="el-GR" sz="2000" dirty="0"/>
              <a:t>καταστροφές αυξάνονται παντού, αλλά αυξάνονται µε πολύ µ</a:t>
            </a:r>
            <a:r>
              <a:rPr lang="el-GR" sz="2000" dirty="0" err="1"/>
              <a:t>εγαλύτερους</a:t>
            </a:r>
            <a:r>
              <a:rPr lang="el-GR" sz="2000" dirty="0"/>
              <a:t> </a:t>
            </a:r>
            <a:r>
              <a:rPr lang="el-GR" sz="2000" dirty="0" err="1"/>
              <a:t>ρυθµούς</a:t>
            </a:r>
            <a:r>
              <a:rPr lang="el-GR" sz="2000" dirty="0"/>
              <a:t> στις </a:t>
            </a:r>
            <a:r>
              <a:rPr lang="el-GR" sz="2000" dirty="0" smtClean="0"/>
              <a:t>λιγότερο </a:t>
            </a:r>
            <a:r>
              <a:rPr lang="el-GR" sz="2000" dirty="0" err="1"/>
              <a:t>ανεπτυγµένες</a:t>
            </a:r>
            <a:r>
              <a:rPr lang="el-GR" sz="2000" dirty="0"/>
              <a:t> χώρες.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292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576064"/>
          </a:xfrm>
        </p:spPr>
        <p:txBody>
          <a:bodyPr/>
          <a:lstStyle/>
          <a:p>
            <a:r>
              <a:rPr lang="el-GR" dirty="0" smtClean="0"/>
              <a:t>Φυσικές καταστροφές: χωρική κατανομή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" y="953240"/>
            <a:ext cx="9015743" cy="356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" y="1556792"/>
            <a:ext cx="8967381" cy="355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" y="2132856"/>
            <a:ext cx="8964043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481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107504" y="1124744"/>
            <a:ext cx="888094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l-GR" sz="2000" dirty="0"/>
              <a:t>Έχοντας ολοκληρώσει επιτυχώς το μάθημα οι σπουδαστές </a:t>
            </a:r>
            <a:r>
              <a:rPr lang="el-GR" sz="2000" dirty="0" smtClean="0"/>
              <a:t>πρέπει να </a:t>
            </a:r>
            <a:r>
              <a:rPr lang="el-GR" sz="2000" dirty="0"/>
              <a:t>είναι σε θέση να:</a:t>
            </a:r>
            <a:endParaRPr lang="en-US" sz="2000" dirty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/>
              <a:t>Αναγνωρίζουν το είδος, τη σημασία αλλά και την πιθανότητα εκδήλωσης φυσικής </a:t>
            </a:r>
            <a:r>
              <a:rPr lang="el-GR" sz="1400" dirty="0" smtClean="0"/>
              <a:t>καταστροφής</a:t>
            </a:r>
            <a:endParaRPr lang="en-US" sz="1400" dirty="0" smtClean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/>
              <a:t>Επιδεικνύουν </a:t>
            </a:r>
            <a:r>
              <a:rPr lang="el-GR" sz="1400" dirty="0"/>
              <a:t>γνώση και κριτική κατανόηση των βασικών μεθόδων και τεχνικών συλλογής δεδομένων για χρήση σε ολοκληρωμένα πληροφοριακά συστήματα έγκαιρης </a:t>
            </a:r>
            <a:r>
              <a:rPr lang="el-GR" sz="1400" dirty="0" smtClean="0"/>
              <a:t>προειδοποίησης κινδύνου</a:t>
            </a:r>
            <a:endParaRPr lang="en-US" sz="1400" dirty="0" smtClean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/>
              <a:t>Αναπτύσσουν </a:t>
            </a:r>
            <a:r>
              <a:rPr lang="el-GR" sz="1400" dirty="0"/>
              <a:t>μεθόδους που χρησιμοποιούνται για την παραγωγή προβλέψεων και να </a:t>
            </a:r>
            <a:r>
              <a:rPr lang="el-GR" sz="1400" dirty="0" smtClean="0"/>
              <a:t>εκτιμούν </a:t>
            </a:r>
            <a:r>
              <a:rPr lang="el-GR" sz="1400" dirty="0"/>
              <a:t>τα όρια εφαρμογής </a:t>
            </a:r>
            <a:r>
              <a:rPr lang="el-GR" sz="1400" dirty="0" smtClean="0"/>
              <a:t>τους.</a:t>
            </a:r>
            <a:endParaRPr lang="en-US" sz="1400" dirty="0" smtClean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/>
              <a:t>Έχουν </a:t>
            </a:r>
            <a:r>
              <a:rPr lang="el-GR" sz="1400" dirty="0"/>
              <a:t>τη δυνατότητα συμμετοχής σε ομάδες εργασίας φορέων Πολιτικής </a:t>
            </a:r>
            <a:r>
              <a:rPr lang="el-GR" sz="1400" dirty="0" smtClean="0"/>
              <a:t>Προστασίας</a:t>
            </a:r>
            <a:endParaRPr lang="en-US" sz="1400" dirty="0" smtClean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/>
              <a:t>Δημιουργούν διαδικασίες ελέγχου, αξιολόγησης και επικύρωσης μεθόδων έγκαιρης </a:t>
            </a:r>
            <a:r>
              <a:rPr lang="el-GR" sz="1400" dirty="0" smtClean="0"/>
              <a:t>προειδοποίησης</a:t>
            </a:r>
            <a:endParaRPr lang="en-US" sz="1400" dirty="0" smtClean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/>
              <a:t>Σχεδιάζουν </a:t>
            </a:r>
            <a:r>
              <a:rPr lang="el-GR" sz="1400" dirty="0"/>
              <a:t>ολοκληρωμένες λύσεις συστημάτων έγκαιρης </a:t>
            </a:r>
            <a:r>
              <a:rPr lang="el-GR" sz="1400" dirty="0" smtClean="0"/>
              <a:t>προειδοποίησης</a:t>
            </a:r>
            <a:endParaRPr lang="en-US" sz="1400" dirty="0" smtClean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/>
              <a:t>Διαθέτουν </a:t>
            </a:r>
            <a:r>
              <a:rPr lang="el-GR" sz="1400" dirty="0"/>
              <a:t>ικανότητα διαχείρισης διακινδύνευσης σε γεγονότα φυσικών </a:t>
            </a:r>
            <a:r>
              <a:rPr lang="el-GR" sz="1400" dirty="0" smtClean="0"/>
              <a:t>καταστροφών</a:t>
            </a:r>
            <a:endParaRPr lang="en-US" sz="1400" dirty="0" smtClean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/>
              <a:t>Να </a:t>
            </a:r>
            <a:r>
              <a:rPr lang="el-GR" sz="1400" dirty="0"/>
              <a:t>διαθέτουν την ικανότητα εφαρμογής τεχνολογιών αιχμής και εργαλείων </a:t>
            </a:r>
            <a:r>
              <a:rPr lang="el-GR" sz="1400" dirty="0" smtClean="0"/>
              <a:t>έρευνας</a:t>
            </a:r>
            <a:endParaRPr lang="en-US" sz="1400" dirty="0" smtClean="0"/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/>
              <a:t>Διαθέτουν </a:t>
            </a:r>
            <a:r>
              <a:rPr lang="el-GR" sz="1400" dirty="0"/>
              <a:t>ικανότητα σύνταξης οικονομοτεχνικών μελετών και εκτιμήσεων αναφορικά με τις επιπτώσεις της φυσικής καταστροφής</a:t>
            </a:r>
            <a:endParaRPr lang="el-GR" sz="1400" dirty="0" smtClean="0">
              <a:latin typeface="+mn-lt"/>
            </a:endParaRPr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529"/>
            <a:ext cx="8229600" cy="10842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l-GR" dirty="0" smtClean="0"/>
              <a:t>Μαθησιακά Αποτελέσματα </a:t>
            </a:r>
          </a:p>
        </p:txBody>
      </p:sp>
    </p:spTree>
    <p:extLst>
      <p:ext uri="{BB962C8B-B14F-4D97-AF65-F5344CB8AC3E}">
        <p14:creationId xmlns:p14="http://schemas.microsoft.com/office/powerpoint/2010/main" val="17417899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ορισμός της καταστροφής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4597971"/>
          </a:xfrm>
        </p:spPr>
        <p:txBody>
          <a:bodyPr/>
          <a:lstStyle/>
          <a:p>
            <a:pPr marL="0" indent="0">
              <a:buNone/>
            </a:pPr>
            <a:r>
              <a:rPr lang="el-GR" sz="1600" dirty="0">
                <a:solidFill>
                  <a:schemeClr val="tx1"/>
                </a:solidFill>
              </a:rPr>
              <a:t> </a:t>
            </a:r>
            <a:r>
              <a:rPr lang="el-GR" sz="1600" i="1" dirty="0">
                <a:solidFill>
                  <a:schemeClr val="tx1"/>
                </a:solidFill>
              </a:rPr>
              <a:t>ο  αντίστοιχος  αγγλικός  όρος  </a:t>
            </a:r>
            <a:r>
              <a:rPr lang="el-GR" sz="1600" i="1" dirty="0" err="1">
                <a:solidFill>
                  <a:schemeClr val="tx1"/>
                </a:solidFill>
              </a:rPr>
              <a:t>disaster</a:t>
            </a:r>
            <a:r>
              <a:rPr lang="el-GR" sz="1600" i="1" dirty="0">
                <a:solidFill>
                  <a:schemeClr val="tx1"/>
                </a:solidFill>
              </a:rPr>
              <a:t>  προέρχεται  από  τη  γαλλική </a:t>
            </a:r>
            <a:r>
              <a:rPr lang="el-GR" sz="1600" i="1" dirty="0" smtClean="0">
                <a:solidFill>
                  <a:schemeClr val="tx1"/>
                </a:solidFill>
              </a:rPr>
              <a:t>µ</a:t>
            </a:r>
            <a:r>
              <a:rPr lang="el-GR" sz="1600" i="1" dirty="0" err="1" smtClean="0">
                <a:solidFill>
                  <a:schemeClr val="tx1"/>
                </a:solidFill>
              </a:rPr>
              <a:t>εσαιωνική</a:t>
            </a:r>
            <a:r>
              <a:rPr lang="el-GR" sz="1600" i="1" dirty="0" smtClean="0">
                <a:solidFill>
                  <a:schemeClr val="tx1"/>
                </a:solidFill>
              </a:rPr>
              <a:t> </a:t>
            </a:r>
            <a:r>
              <a:rPr lang="el-GR" sz="1600" i="1" dirty="0">
                <a:solidFill>
                  <a:schemeClr val="tx1"/>
                </a:solidFill>
              </a:rPr>
              <a:t>λέξη </a:t>
            </a:r>
            <a:r>
              <a:rPr lang="el-GR" sz="1600" i="1" dirty="0" err="1">
                <a:solidFill>
                  <a:schemeClr val="tx1"/>
                </a:solidFill>
              </a:rPr>
              <a:t>désastre</a:t>
            </a:r>
            <a:r>
              <a:rPr lang="el-GR" sz="1600" i="1" dirty="0">
                <a:solidFill>
                  <a:schemeClr val="tx1"/>
                </a:solidFill>
              </a:rPr>
              <a:t>, και αυτή µε τη σειρά της από την παλιά ιταλική λέξη </a:t>
            </a:r>
            <a:r>
              <a:rPr lang="el-GR" sz="1600" i="1" dirty="0" err="1">
                <a:solidFill>
                  <a:schemeClr val="tx1"/>
                </a:solidFill>
              </a:rPr>
              <a:t>disastro</a:t>
            </a:r>
            <a:r>
              <a:rPr lang="el-GR" sz="1600" i="1" dirty="0">
                <a:solidFill>
                  <a:schemeClr val="tx1"/>
                </a:solidFill>
              </a:rPr>
              <a:t>, που </a:t>
            </a:r>
            <a:r>
              <a:rPr lang="el-GR" sz="1600" i="1" dirty="0" smtClean="0">
                <a:solidFill>
                  <a:schemeClr val="tx1"/>
                </a:solidFill>
              </a:rPr>
              <a:t>και </a:t>
            </a:r>
            <a:r>
              <a:rPr lang="el-GR" sz="1600" i="1" dirty="0">
                <a:solidFill>
                  <a:schemeClr val="tx1"/>
                </a:solidFill>
              </a:rPr>
              <a:t>εκείνη προέρχεται από τα ελληνικά µε τη συνένωση του αρνητικού </a:t>
            </a:r>
            <a:r>
              <a:rPr lang="el-GR" sz="1600" i="1" dirty="0" err="1">
                <a:solidFill>
                  <a:schemeClr val="tx1"/>
                </a:solidFill>
              </a:rPr>
              <a:t>προθέµατος</a:t>
            </a:r>
            <a:r>
              <a:rPr lang="el-GR" sz="1600" i="1" dirty="0">
                <a:solidFill>
                  <a:schemeClr val="tx1"/>
                </a:solidFill>
              </a:rPr>
              <a:t> </a:t>
            </a:r>
            <a:r>
              <a:rPr lang="el-GR" sz="1600" i="1" dirty="0" err="1">
                <a:solidFill>
                  <a:schemeClr val="tx1"/>
                </a:solidFill>
              </a:rPr>
              <a:t>δυσ</a:t>
            </a:r>
            <a:r>
              <a:rPr lang="el-GR" sz="1600" i="1" dirty="0">
                <a:solidFill>
                  <a:schemeClr val="tx1"/>
                </a:solidFill>
              </a:rPr>
              <a:t>- µε </a:t>
            </a:r>
            <a:r>
              <a:rPr lang="el-GR" sz="1600" i="1" dirty="0" smtClean="0">
                <a:solidFill>
                  <a:schemeClr val="tx1"/>
                </a:solidFill>
              </a:rPr>
              <a:t>τη </a:t>
            </a:r>
            <a:r>
              <a:rPr lang="el-GR" sz="1600" i="1" dirty="0">
                <a:solidFill>
                  <a:schemeClr val="tx1"/>
                </a:solidFill>
              </a:rPr>
              <a:t>λέξη </a:t>
            </a:r>
            <a:r>
              <a:rPr lang="el-GR" sz="1600" i="1" dirty="0" err="1">
                <a:solidFill>
                  <a:schemeClr val="tx1"/>
                </a:solidFill>
              </a:rPr>
              <a:t>ἀστήρ</a:t>
            </a:r>
            <a:r>
              <a:rPr lang="el-GR" sz="1600" i="1" dirty="0">
                <a:solidFill>
                  <a:schemeClr val="tx1"/>
                </a:solidFill>
              </a:rPr>
              <a:t> (</a:t>
            </a:r>
            <a:r>
              <a:rPr lang="el-GR" sz="1600" i="1" dirty="0" err="1">
                <a:solidFill>
                  <a:schemeClr val="tx1"/>
                </a:solidFill>
              </a:rPr>
              <a:t>aster</a:t>
            </a:r>
            <a:r>
              <a:rPr lang="el-GR" sz="1600" i="1" dirty="0">
                <a:solidFill>
                  <a:schemeClr val="tx1"/>
                </a:solidFill>
              </a:rPr>
              <a:t>). Άρα η ρίζα του όρου </a:t>
            </a:r>
            <a:r>
              <a:rPr lang="el-GR" sz="1600" i="1" dirty="0" err="1">
                <a:solidFill>
                  <a:schemeClr val="tx1"/>
                </a:solidFill>
              </a:rPr>
              <a:t>disaster</a:t>
            </a:r>
            <a:r>
              <a:rPr lang="el-GR" sz="1600" i="1" dirty="0">
                <a:solidFill>
                  <a:schemeClr val="tx1"/>
                </a:solidFill>
              </a:rPr>
              <a:t> (</a:t>
            </a:r>
            <a:r>
              <a:rPr lang="el-GR" sz="1600" i="1" dirty="0" err="1">
                <a:solidFill>
                  <a:schemeClr val="tx1"/>
                </a:solidFill>
              </a:rPr>
              <a:t>δυσαστρία</a:t>
            </a:r>
            <a:r>
              <a:rPr lang="el-GR" sz="1600" i="1" dirty="0">
                <a:solidFill>
                  <a:schemeClr val="tx1"/>
                </a:solidFill>
              </a:rPr>
              <a:t> στα ελληνικά) συνδέεται µε </a:t>
            </a:r>
            <a:r>
              <a:rPr lang="el-GR" sz="1600" i="1" dirty="0" smtClean="0">
                <a:solidFill>
                  <a:schemeClr val="tx1"/>
                </a:solidFill>
              </a:rPr>
              <a:t>την  </a:t>
            </a:r>
            <a:r>
              <a:rPr lang="el-GR" sz="1600" i="1" dirty="0">
                <a:solidFill>
                  <a:schemeClr val="tx1"/>
                </a:solidFill>
              </a:rPr>
              <a:t>αστρολογική  αντίληψη  για  την  καταστροφή,  στη  βάση  της  </a:t>
            </a:r>
            <a:r>
              <a:rPr lang="el-GR" sz="1600" i="1" dirty="0" err="1">
                <a:solidFill>
                  <a:schemeClr val="tx1"/>
                </a:solidFill>
              </a:rPr>
              <a:t>δυσµενούς</a:t>
            </a:r>
            <a:r>
              <a:rPr lang="el-GR" sz="1600" i="1" dirty="0">
                <a:solidFill>
                  <a:schemeClr val="tx1"/>
                </a:solidFill>
              </a:rPr>
              <a:t>  θέσης  κάποιου </a:t>
            </a:r>
            <a:r>
              <a:rPr lang="el-GR" sz="1600" i="1" dirty="0" smtClean="0">
                <a:solidFill>
                  <a:schemeClr val="tx1"/>
                </a:solidFill>
              </a:rPr>
              <a:t>πλανήτη</a:t>
            </a:r>
            <a:r>
              <a:rPr lang="el-GR" sz="1600" i="1" dirty="0">
                <a:solidFill>
                  <a:schemeClr val="tx1"/>
                </a:solidFill>
              </a:rPr>
              <a:t>. Στο πλαίσιο της ιστορίας των θρησκειών, οι καταστροφές ταυτίζονται µε τη δράση </a:t>
            </a:r>
            <a:r>
              <a:rPr lang="el-GR" sz="1600" i="1" dirty="0" smtClean="0">
                <a:solidFill>
                  <a:schemeClr val="tx1"/>
                </a:solidFill>
              </a:rPr>
              <a:t>ή </a:t>
            </a:r>
            <a:r>
              <a:rPr lang="el-GR" sz="1600" i="1" dirty="0">
                <a:solidFill>
                  <a:schemeClr val="tx1"/>
                </a:solidFill>
              </a:rPr>
              <a:t>προέρχονται από τη θέληση θεοτήτων ή εξωτερικών µ</a:t>
            </a:r>
            <a:r>
              <a:rPr lang="el-GR" sz="1600" i="1" dirty="0" err="1">
                <a:solidFill>
                  <a:schemeClr val="tx1"/>
                </a:solidFill>
              </a:rPr>
              <a:t>εταφυσικών</a:t>
            </a:r>
            <a:r>
              <a:rPr lang="el-GR" sz="1600" i="1" dirty="0">
                <a:solidFill>
                  <a:schemeClr val="tx1"/>
                </a:solidFill>
              </a:rPr>
              <a:t> </a:t>
            </a:r>
            <a:r>
              <a:rPr lang="el-GR" sz="1600" i="1" dirty="0" err="1" smtClean="0">
                <a:solidFill>
                  <a:schemeClr val="tx1"/>
                </a:solidFill>
              </a:rPr>
              <a:t>δυνάµεων</a:t>
            </a:r>
            <a:r>
              <a:rPr lang="el-GR" sz="16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l-GR" sz="1600" dirty="0" smtClean="0">
                <a:solidFill>
                  <a:schemeClr val="tx1"/>
                </a:solidFill>
              </a:rPr>
              <a:t> ένα  </a:t>
            </a:r>
            <a:r>
              <a:rPr lang="el-GR" sz="1600" dirty="0">
                <a:solidFill>
                  <a:schemeClr val="tx1"/>
                </a:solidFill>
              </a:rPr>
              <a:t>ξαφνικό  </a:t>
            </a:r>
            <a:r>
              <a:rPr lang="el-GR" sz="1600" dirty="0" err="1">
                <a:solidFill>
                  <a:schemeClr val="tx1"/>
                </a:solidFill>
              </a:rPr>
              <a:t>ατύχηµα</a:t>
            </a:r>
            <a:r>
              <a:rPr lang="el-GR" sz="1600" dirty="0">
                <a:solidFill>
                  <a:schemeClr val="tx1"/>
                </a:solidFill>
              </a:rPr>
              <a:t>  ή  φυσική  εκτροπή  που  προκαλεί  µ</a:t>
            </a:r>
            <a:r>
              <a:rPr lang="el-GR" sz="1600" dirty="0" err="1">
                <a:solidFill>
                  <a:schemeClr val="tx1"/>
                </a:solidFill>
              </a:rPr>
              <a:t>εγάλες</a:t>
            </a:r>
            <a:r>
              <a:rPr lang="el-GR" sz="1600" dirty="0">
                <a:solidFill>
                  <a:schemeClr val="tx1"/>
                </a:solidFill>
              </a:rPr>
              <a:t>  </a:t>
            </a:r>
            <a:r>
              <a:rPr lang="el-GR" sz="1600" dirty="0" err="1">
                <a:solidFill>
                  <a:schemeClr val="tx1"/>
                </a:solidFill>
              </a:rPr>
              <a:t>ζηµιές</a:t>
            </a:r>
            <a:r>
              <a:rPr lang="el-GR" sz="1600" dirty="0">
                <a:solidFill>
                  <a:schemeClr val="tx1"/>
                </a:solidFill>
              </a:rPr>
              <a:t>  και </a:t>
            </a:r>
            <a:r>
              <a:rPr lang="el-GR" sz="1600" dirty="0" smtClean="0">
                <a:solidFill>
                  <a:schemeClr val="tx1"/>
                </a:solidFill>
              </a:rPr>
              <a:t>απώλειες </a:t>
            </a:r>
            <a:r>
              <a:rPr lang="el-GR" sz="1600" dirty="0">
                <a:solidFill>
                  <a:schemeClr val="tx1"/>
                </a:solidFill>
              </a:rPr>
              <a:t>ζωής </a:t>
            </a:r>
            <a:r>
              <a:rPr lang="el-GR" sz="1600" i="1" dirty="0">
                <a:solidFill>
                  <a:schemeClr val="tx1"/>
                </a:solidFill>
              </a:rPr>
              <a:t>(</a:t>
            </a:r>
            <a:r>
              <a:rPr lang="el-GR" sz="1600" i="1" dirty="0" err="1">
                <a:solidFill>
                  <a:schemeClr val="tx1"/>
                </a:solidFill>
              </a:rPr>
              <a:t>Oxford</a:t>
            </a:r>
            <a:r>
              <a:rPr lang="el-GR" sz="1600" i="1" dirty="0">
                <a:solidFill>
                  <a:schemeClr val="tx1"/>
                </a:solidFill>
              </a:rPr>
              <a:t> </a:t>
            </a:r>
            <a:r>
              <a:rPr lang="el-GR" sz="1600" i="1" dirty="0" err="1">
                <a:solidFill>
                  <a:schemeClr val="tx1"/>
                </a:solidFill>
              </a:rPr>
              <a:t>Dictionary</a:t>
            </a:r>
            <a:r>
              <a:rPr lang="el-GR" sz="1600" i="1" dirty="0">
                <a:solidFill>
                  <a:schemeClr val="tx1"/>
                </a:solidFill>
              </a:rPr>
              <a:t>, 2014), </a:t>
            </a:r>
            <a:endParaRPr lang="el-GR" sz="1600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1600" dirty="0" err="1" smtClean="0">
                <a:solidFill>
                  <a:schemeClr val="tx1"/>
                </a:solidFill>
              </a:rPr>
              <a:t>ενα</a:t>
            </a:r>
            <a:r>
              <a:rPr lang="el-GR" sz="1600" dirty="0" smtClean="0">
                <a:solidFill>
                  <a:schemeClr val="tx1"/>
                </a:solidFill>
              </a:rPr>
              <a:t>  </a:t>
            </a:r>
            <a:r>
              <a:rPr lang="el-GR" sz="1600" dirty="0">
                <a:solidFill>
                  <a:schemeClr val="tx1"/>
                </a:solidFill>
              </a:rPr>
              <a:t>γεγονός  που  επιφέρει  µ</a:t>
            </a:r>
            <a:r>
              <a:rPr lang="el-GR" sz="1600" dirty="0" err="1">
                <a:solidFill>
                  <a:schemeClr val="tx1"/>
                </a:solidFill>
              </a:rPr>
              <a:t>εγάλες</a:t>
            </a:r>
            <a:r>
              <a:rPr lang="el-GR" sz="1600" dirty="0">
                <a:solidFill>
                  <a:schemeClr val="tx1"/>
                </a:solidFill>
              </a:rPr>
              <a:t>  βλάβες,  απώλειες  ή  θανάτους  ή/και  µ</a:t>
            </a:r>
            <a:r>
              <a:rPr lang="el-GR" sz="1600" dirty="0" err="1">
                <a:solidFill>
                  <a:schemeClr val="tx1"/>
                </a:solidFill>
              </a:rPr>
              <a:t>εγάλη</a:t>
            </a:r>
            <a:r>
              <a:rPr lang="el-GR" sz="1600" dirty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δυσπραγία </a:t>
            </a:r>
            <a:r>
              <a:rPr lang="el-GR" sz="1600" i="1" dirty="0">
                <a:solidFill>
                  <a:schemeClr val="tx1"/>
                </a:solidFill>
              </a:rPr>
              <a:t>(</a:t>
            </a:r>
            <a:r>
              <a:rPr lang="el-GR" sz="1600" i="1" dirty="0" err="1">
                <a:solidFill>
                  <a:schemeClr val="tx1"/>
                </a:solidFill>
              </a:rPr>
              <a:t>Cambridge</a:t>
            </a:r>
            <a:r>
              <a:rPr lang="el-GR" sz="1600" i="1" dirty="0">
                <a:solidFill>
                  <a:schemeClr val="tx1"/>
                </a:solidFill>
              </a:rPr>
              <a:t> </a:t>
            </a:r>
            <a:r>
              <a:rPr lang="el-GR" sz="1600" i="1" dirty="0" err="1">
                <a:solidFill>
                  <a:schemeClr val="tx1"/>
                </a:solidFill>
              </a:rPr>
              <a:t>Advanced</a:t>
            </a:r>
            <a:r>
              <a:rPr lang="el-GR" sz="1600" i="1" dirty="0">
                <a:solidFill>
                  <a:schemeClr val="tx1"/>
                </a:solidFill>
              </a:rPr>
              <a:t> </a:t>
            </a:r>
            <a:r>
              <a:rPr lang="el-GR" sz="1600" i="1" dirty="0" err="1">
                <a:solidFill>
                  <a:schemeClr val="tx1"/>
                </a:solidFill>
              </a:rPr>
              <a:t>Learner’s</a:t>
            </a:r>
            <a:r>
              <a:rPr lang="el-GR" sz="1600" i="1" dirty="0">
                <a:solidFill>
                  <a:schemeClr val="tx1"/>
                </a:solidFill>
              </a:rPr>
              <a:t> </a:t>
            </a:r>
            <a:r>
              <a:rPr lang="el-GR" sz="1600" i="1" dirty="0" err="1">
                <a:solidFill>
                  <a:schemeClr val="tx1"/>
                </a:solidFill>
              </a:rPr>
              <a:t>Dictionary</a:t>
            </a:r>
            <a:r>
              <a:rPr lang="el-GR" sz="1600" i="1" dirty="0">
                <a:solidFill>
                  <a:schemeClr val="tx1"/>
                </a:solidFill>
              </a:rPr>
              <a:t>), </a:t>
            </a:r>
            <a:endParaRPr lang="el-GR" sz="1600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1600" dirty="0" smtClean="0">
                <a:solidFill>
                  <a:schemeClr val="tx1"/>
                </a:solidFill>
              </a:rPr>
              <a:t>µια  </a:t>
            </a:r>
            <a:r>
              <a:rPr lang="el-GR" sz="1600" dirty="0">
                <a:solidFill>
                  <a:schemeClr val="tx1"/>
                </a:solidFill>
              </a:rPr>
              <a:t>ακραία  κατάσταση  (συχνά  µη  </a:t>
            </a:r>
            <a:r>
              <a:rPr lang="el-GR" sz="1600" dirty="0" err="1">
                <a:solidFill>
                  <a:schemeClr val="tx1"/>
                </a:solidFill>
              </a:rPr>
              <a:t>ανατάξιµη</a:t>
            </a:r>
            <a:r>
              <a:rPr lang="el-GR" sz="1600" dirty="0">
                <a:solidFill>
                  <a:schemeClr val="tx1"/>
                </a:solidFill>
              </a:rPr>
              <a:t>)  </a:t>
            </a:r>
            <a:r>
              <a:rPr lang="el-GR" sz="1600" dirty="0" err="1">
                <a:solidFill>
                  <a:schemeClr val="tx1"/>
                </a:solidFill>
              </a:rPr>
              <a:t>ζηµιών</a:t>
            </a:r>
            <a:r>
              <a:rPr lang="el-GR" sz="1600" dirty="0">
                <a:solidFill>
                  <a:schemeClr val="tx1"/>
                </a:solidFill>
              </a:rPr>
              <a:t>  και  κακοτυχίας  ή  ένα </a:t>
            </a:r>
            <a:r>
              <a:rPr lang="el-GR" sz="1600" dirty="0" smtClean="0">
                <a:solidFill>
                  <a:schemeClr val="tx1"/>
                </a:solidFill>
              </a:rPr>
              <a:t>γεγονός </a:t>
            </a:r>
            <a:r>
              <a:rPr lang="el-GR" sz="1600" dirty="0">
                <a:solidFill>
                  <a:schemeClr val="tx1"/>
                </a:solidFill>
              </a:rPr>
              <a:t>που καταλήγει σε µ</a:t>
            </a:r>
            <a:r>
              <a:rPr lang="el-GR" sz="1600" dirty="0" err="1">
                <a:solidFill>
                  <a:schemeClr val="tx1"/>
                </a:solidFill>
              </a:rPr>
              <a:t>εγάλες</a:t>
            </a:r>
            <a:r>
              <a:rPr lang="el-GR" sz="1600" dirty="0">
                <a:solidFill>
                  <a:schemeClr val="tx1"/>
                </a:solidFill>
              </a:rPr>
              <a:t> απώλειες και κακοτυχία, ή, τέλος µια ενέργεια </a:t>
            </a:r>
            <a:r>
              <a:rPr lang="el-GR" sz="1600" dirty="0" smtClean="0">
                <a:solidFill>
                  <a:schemeClr val="tx1"/>
                </a:solidFill>
              </a:rPr>
              <a:t>µε </a:t>
            </a:r>
            <a:r>
              <a:rPr lang="el-GR" sz="1600" dirty="0">
                <a:solidFill>
                  <a:schemeClr val="tx1"/>
                </a:solidFill>
              </a:rPr>
              <a:t>ολέθρια </a:t>
            </a:r>
            <a:r>
              <a:rPr lang="el-GR" sz="1600" dirty="0" err="1">
                <a:solidFill>
                  <a:schemeClr val="tx1"/>
                </a:solidFill>
              </a:rPr>
              <a:t>αποτελέσµατα</a:t>
            </a:r>
            <a:r>
              <a:rPr lang="el-GR" sz="1600" dirty="0">
                <a:solidFill>
                  <a:schemeClr val="tx1"/>
                </a:solidFill>
              </a:rPr>
              <a:t> </a:t>
            </a:r>
            <a:r>
              <a:rPr lang="el-GR" sz="1600" i="1" dirty="0">
                <a:solidFill>
                  <a:schemeClr val="tx1"/>
                </a:solidFill>
              </a:rPr>
              <a:t>(</a:t>
            </a:r>
            <a:r>
              <a:rPr lang="el-GR" sz="1600" i="1" dirty="0" err="1">
                <a:solidFill>
                  <a:schemeClr val="tx1"/>
                </a:solidFill>
              </a:rPr>
              <a:t>Thesaurus</a:t>
            </a:r>
            <a:r>
              <a:rPr lang="el-GR" sz="1600" i="1" dirty="0">
                <a:solidFill>
                  <a:schemeClr val="tx1"/>
                </a:solidFill>
              </a:rPr>
              <a:t>, </a:t>
            </a:r>
            <a:r>
              <a:rPr lang="el-GR" sz="1600" i="1" dirty="0" err="1">
                <a:solidFill>
                  <a:schemeClr val="tx1"/>
                </a:solidFill>
              </a:rPr>
              <a:t>Princeton</a:t>
            </a:r>
            <a:r>
              <a:rPr lang="el-GR" sz="1600" i="1" dirty="0">
                <a:solidFill>
                  <a:schemeClr val="tx1"/>
                </a:solidFill>
              </a:rPr>
              <a:t> </a:t>
            </a:r>
            <a:r>
              <a:rPr lang="el-GR" sz="1600" i="1" dirty="0" err="1">
                <a:solidFill>
                  <a:schemeClr val="tx1"/>
                </a:solidFill>
              </a:rPr>
              <a:t>University</a:t>
            </a:r>
            <a:r>
              <a:rPr lang="el-GR" sz="1600" i="1" dirty="0">
                <a:solidFill>
                  <a:schemeClr val="tx1"/>
                </a:solidFill>
              </a:rPr>
              <a:t> </a:t>
            </a:r>
            <a:r>
              <a:rPr lang="el-GR" sz="1600" i="1" dirty="0" smtClean="0">
                <a:solidFill>
                  <a:schemeClr val="tx1"/>
                </a:solidFill>
              </a:rPr>
              <a:t>2003-2012)</a:t>
            </a:r>
          </a:p>
          <a:p>
            <a:pPr>
              <a:spcBef>
                <a:spcPts val="1200"/>
              </a:spcBef>
            </a:pPr>
            <a:r>
              <a:rPr lang="el-GR" sz="1600" dirty="0" smtClean="0">
                <a:solidFill>
                  <a:schemeClr val="tx1"/>
                </a:solidFill>
              </a:rPr>
              <a:t>μια  </a:t>
            </a:r>
            <a:r>
              <a:rPr lang="el-GR" sz="1600" dirty="0">
                <a:solidFill>
                  <a:schemeClr val="tx1"/>
                </a:solidFill>
              </a:rPr>
              <a:t>σοβαρή  διακοπή  της  λειτουργίας  µ</a:t>
            </a:r>
            <a:r>
              <a:rPr lang="el-GR" sz="1600" dirty="0" err="1">
                <a:solidFill>
                  <a:schemeClr val="tx1"/>
                </a:solidFill>
              </a:rPr>
              <a:t>ιας</a:t>
            </a:r>
            <a:r>
              <a:rPr lang="el-GR" sz="1600" dirty="0">
                <a:solidFill>
                  <a:schemeClr val="tx1"/>
                </a:solidFill>
              </a:rPr>
              <a:t>  κοινωνίας  η  οποία  συνδέεται  µε </a:t>
            </a:r>
            <a:r>
              <a:rPr lang="el-GR" sz="1600" dirty="0" err="1" smtClean="0">
                <a:solidFill>
                  <a:schemeClr val="tx1"/>
                </a:solidFill>
              </a:rPr>
              <a:t>εκτεταµένες</a:t>
            </a:r>
            <a:r>
              <a:rPr lang="el-GR" sz="1600" dirty="0" smtClean="0">
                <a:solidFill>
                  <a:schemeClr val="tx1"/>
                </a:solidFill>
              </a:rPr>
              <a:t>  </a:t>
            </a:r>
            <a:r>
              <a:rPr lang="el-GR" sz="1600" dirty="0">
                <a:solidFill>
                  <a:schemeClr val="tx1"/>
                </a:solidFill>
              </a:rPr>
              <a:t>ανθρώπινες,  υλικές,  </a:t>
            </a:r>
            <a:r>
              <a:rPr lang="el-GR" sz="1600" dirty="0" err="1">
                <a:solidFill>
                  <a:schemeClr val="tx1"/>
                </a:solidFill>
              </a:rPr>
              <a:t>οικονοµικές</a:t>
            </a:r>
            <a:r>
              <a:rPr lang="el-GR" sz="1600" dirty="0">
                <a:solidFill>
                  <a:schemeClr val="tx1"/>
                </a:solidFill>
              </a:rPr>
              <a:t>  ή  περιβαλλοντικές  απώλειες  και </a:t>
            </a:r>
            <a:r>
              <a:rPr lang="el-GR" sz="1600" dirty="0" smtClean="0">
                <a:solidFill>
                  <a:schemeClr val="tx1"/>
                </a:solidFill>
              </a:rPr>
              <a:t>επιπτώσεις  </a:t>
            </a:r>
            <a:r>
              <a:rPr lang="el-GR" sz="1600" dirty="0">
                <a:solidFill>
                  <a:schemeClr val="tx1"/>
                </a:solidFill>
              </a:rPr>
              <a:t>και  η  οποία  υπερβαίνει  την  ικανότητα  της  πληγείσας  κοινότητας </a:t>
            </a:r>
            <a:r>
              <a:rPr lang="el-GR" sz="1600" dirty="0" smtClean="0">
                <a:solidFill>
                  <a:schemeClr val="tx1"/>
                </a:solidFill>
              </a:rPr>
              <a:t>να αντεπεξέλθει  </a:t>
            </a:r>
            <a:r>
              <a:rPr lang="el-GR" sz="1600" dirty="0">
                <a:solidFill>
                  <a:schemeClr val="tx1"/>
                </a:solidFill>
              </a:rPr>
              <a:t>µε  ίδιους  πόρους  και  ίδιες  δυνατότητες  </a:t>
            </a:r>
            <a:r>
              <a:rPr lang="el-GR" sz="1600" i="1" dirty="0">
                <a:solidFill>
                  <a:schemeClr val="tx1"/>
                </a:solidFill>
              </a:rPr>
              <a:t>(</a:t>
            </a:r>
            <a:r>
              <a:rPr lang="el-GR" sz="1600" i="1" dirty="0" err="1">
                <a:solidFill>
                  <a:schemeClr val="tx1"/>
                </a:solidFill>
              </a:rPr>
              <a:t>Wikipedia</a:t>
            </a:r>
            <a:r>
              <a:rPr lang="el-GR" sz="1600" i="1" dirty="0">
                <a:solidFill>
                  <a:schemeClr val="tx1"/>
                </a:solidFill>
              </a:rPr>
              <a:t>,  2015). 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399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Καταστροφη</a:t>
            </a:r>
            <a:r>
              <a:rPr lang="el-GR" dirty="0" smtClean="0"/>
              <a:t> : καταγραφή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472608"/>
          </a:xfrm>
        </p:spPr>
        <p:txBody>
          <a:bodyPr/>
          <a:lstStyle/>
          <a:p>
            <a:pPr marL="0" indent="0">
              <a:buNone/>
            </a:pPr>
            <a:r>
              <a:rPr lang="el-GR" sz="1600" dirty="0">
                <a:solidFill>
                  <a:schemeClr val="tx1"/>
                </a:solidFill>
              </a:rPr>
              <a:t>«</a:t>
            </a:r>
            <a:r>
              <a:rPr lang="el-GR" sz="1600" i="1" dirty="0">
                <a:solidFill>
                  <a:schemeClr val="tx1"/>
                </a:solidFill>
              </a:rPr>
              <a:t>Οι καταστροφές περιγράφονται συνήθως ως ο </a:t>
            </a:r>
            <a:r>
              <a:rPr lang="el-GR" sz="1600" i="1" dirty="0" err="1">
                <a:solidFill>
                  <a:schemeClr val="tx1"/>
                </a:solidFill>
              </a:rPr>
              <a:t>συνδυασµός</a:t>
            </a:r>
            <a:r>
              <a:rPr lang="el-GR" sz="1600" i="1" dirty="0">
                <a:solidFill>
                  <a:schemeClr val="tx1"/>
                </a:solidFill>
              </a:rPr>
              <a:t> της έκθεσης σε µια απειλή, </a:t>
            </a:r>
            <a:r>
              <a:rPr lang="el-GR" sz="1600" i="1" dirty="0" smtClean="0">
                <a:solidFill>
                  <a:schemeClr val="tx1"/>
                </a:solidFill>
              </a:rPr>
              <a:t>των  </a:t>
            </a:r>
            <a:r>
              <a:rPr lang="el-GR" sz="1600" i="1" dirty="0" err="1">
                <a:solidFill>
                  <a:schemeClr val="tx1"/>
                </a:solidFill>
              </a:rPr>
              <a:t>υφιστάµενων</a:t>
            </a:r>
            <a:r>
              <a:rPr lang="el-GR" sz="1600" i="1" dirty="0">
                <a:solidFill>
                  <a:schemeClr val="tx1"/>
                </a:solidFill>
              </a:rPr>
              <a:t>  συνθηκών  τρωτότητας  αλλά  και  της  ανεπάρκειας  ικανότητας  ή </a:t>
            </a:r>
            <a:r>
              <a:rPr lang="el-GR" sz="1600" i="1" dirty="0" smtClean="0">
                <a:solidFill>
                  <a:schemeClr val="tx1"/>
                </a:solidFill>
              </a:rPr>
              <a:t>µ</a:t>
            </a:r>
            <a:r>
              <a:rPr lang="el-GR" sz="1600" i="1" dirty="0" err="1" smtClean="0">
                <a:solidFill>
                  <a:schemeClr val="tx1"/>
                </a:solidFill>
              </a:rPr>
              <a:t>έτρων</a:t>
            </a:r>
            <a:r>
              <a:rPr lang="el-GR" sz="1600" i="1" dirty="0" smtClean="0">
                <a:solidFill>
                  <a:schemeClr val="tx1"/>
                </a:solidFill>
              </a:rPr>
              <a:t> </a:t>
            </a:r>
            <a:r>
              <a:rPr lang="el-GR" sz="1600" i="1" dirty="0">
                <a:solidFill>
                  <a:schemeClr val="tx1"/>
                </a:solidFill>
              </a:rPr>
              <a:t>για τη µ</a:t>
            </a:r>
            <a:r>
              <a:rPr lang="el-GR" sz="1600" i="1" dirty="0" err="1">
                <a:solidFill>
                  <a:schemeClr val="tx1"/>
                </a:solidFill>
              </a:rPr>
              <a:t>είωση</a:t>
            </a:r>
            <a:r>
              <a:rPr lang="el-GR" sz="1600" i="1" dirty="0">
                <a:solidFill>
                  <a:schemeClr val="tx1"/>
                </a:solidFill>
              </a:rPr>
              <a:t> ή την </a:t>
            </a:r>
            <a:r>
              <a:rPr lang="el-GR" sz="1600" i="1" dirty="0" err="1">
                <a:solidFill>
                  <a:schemeClr val="tx1"/>
                </a:solidFill>
              </a:rPr>
              <a:t>αντιµετώπιση</a:t>
            </a:r>
            <a:r>
              <a:rPr lang="el-GR" sz="1600" i="1" dirty="0">
                <a:solidFill>
                  <a:schemeClr val="tx1"/>
                </a:solidFill>
              </a:rPr>
              <a:t> των </a:t>
            </a:r>
            <a:r>
              <a:rPr lang="el-GR" sz="1600" i="1" dirty="0" err="1">
                <a:solidFill>
                  <a:schemeClr val="tx1"/>
                </a:solidFill>
              </a:rPr>
              <a:t>ενδεχόµενων</a:t>
            </a:r>
            <a:r>
              <a:rPr lang="el-GR" sz="1600" i="1" dirty="0">
                <a:solidFill>
                  <a:schemeClr val="tx1"/>
                </a:solidFill>
              </a:rPr>
              <a:t> αρνητικών επιπτώσεων. </a:t>
            </a:r>
            <a:r>
              <a:rPr lang="el-GR" sz="1600" i="1" dirty="0" smtClean="0">
                <a:solidFill>
                  <a:schemeClr val="tx1"/>
                </a:solidFill>
              </a:rPr>
              <a:t>Οι  </a:t>
            </a:r>
            <a:r>
              <a:rPr lang="el-GR" sz="1600" i="1" dirty="0">
                <a:solidFill>
                  <a:schemeClr val="tx1"/>
                </a:solidFill>
              </a:rPr>
              <a:t>επιπτώσεις  των  καταστροφών  </a:t>
            </a:r>
            <a:r>
              <a:rPr lang="el-GR" sz="1600" i="1" dirty="0" err="1">
                <a:solidFill>
                  <a:schemeClr val="tx1"/>
                </a:solidFill>
              </a:rPr>
              <a:t>περιλαµβάνουν</a:t>
            </a:r>
            <a:r>
              <a:rPr lang="el-GR" sz="1600" i="1" dirty="0">
                <a:solidFill>
                  <a:schemeClr val="tx1"/>
                </a:solidFill>
              </a:rPr>
              <a:t>  απώλειες  ζωής,  </a:t>
            </a:r>
            <a:r>
              <a:rPr lang="el-GR" sz="1600" i="1" dirty="0" err="1">
                <a:solidFill>
                  <a:schemeClr val="tx1"/>
                </a:solidFill>
              </a:rPr>
              <a:t>τραυµατισµούς</a:t>
            </a:r>
            <a:r>
              <a:rPr lang="el-GR" sz="1600" i="1" dirty="0">
                <a:solidFill>
                  <a:schemeClr val="tx1"/>
                </a:solidFill>
              </a:rPr>
              <a:t>, </a:t>
            </a:r>
            <a:r>
              <a:rPr lang="el-GR" sz="1600" i="1" dirty="0" smtClean="0">
                <a:solidFill>
                  <a:schemeClr val="tx1"/>
                </a:solidFill>
              </a:rPr>
              <a:t>ασθένειες  </a:t>
            </a:r>
            <a:r>
              <a:rPr lang="el-GR" sz="1600" i="1" dirty="0">
                <a:solidFill>
                  <a:schemeClr val="tx1"/>
                </a:solidFill>
              </a:rPr>
              <a:t>και  άλλες  αρνητικές  επιπτώσεις  στο  ανθρώπινο  κεφάλαιο, </a:t>
            </a:r>
            <a:r>
              <a:rPr lang="el-GR" sz="1600" i="1" dirty="0" smtClean="0">
                <a:solidFill>
                  <a:schemeClr val="tx1"/>
                </a:solidFill>
              </a:rPr>
              <a:t>την  </a:t>
            </a:r>
            <a:r>
              <a:rPr lang="el-GR" sz="1600" i="1" dirty="0" err="1">
                <a:solidFill>
                  <a:schemeClr val="tx1"/>
                </a:solidFill>
              </a:rPr>
              <a:t>πνευµατική</a:t>
            </a:r>
            <a:r>
              <a:rPr lang="el-GR" sz="1600" i="1" dirty="0">
                <a:solidFill>
                  <a:schemeClr val="tx1"/>
                </a:solidFill>
              </a:rPr>
              <a:t> </a:t>
            </a:r>
            <a:r>
              <a:rPr lang="el-GR" sz="1600" i="1" dirty="0" smtClean="0">
                <a:solidFill>
                  <a:schemeClr val="tx1"/>
                </a:solidFill>
              </a:rPr>
              <a:t>και  </a:t>
            </a:r>
            <a:r>
              <a:rPr lang="el-GR" sz="1600" i="1" dirty="0">
                <a:solidFill>
                  <a:schemeClr val="tx1"/>
                </a:solidFill>
              </a:rPr>
              <a:t>κοινωνική  </a:t>
            </a:r>
            <a:r>
              <a:rPr lang="el-GR" sz="1600" i="1" dirty="0" err="1">
                <a:solidFill>
                  <a:schemeClr val="tx1"/>
                </a:solidFill>
              </a:rPr>
              <a:t>ευηµερία</a:t>
            </a:r>
            <a:r>
              <a:rPr lang="el-GR" sz="1600" i="1" dirty="0">
                <a:solidFill>
                  <a:schemeClr val="tx1"/>
                </a:solidFill>
              </a:rPr>
              <a:t>,  σε  </a:t>
            </a:r>
            <a:r>
              <a:rPr lang="el-GR" sz="1600" i="1" dirty="0" err="1">
                <a:solidFill>
                  <a:schemeClr val="tx1"/>
                </a:solidFill>
              </a:rPr>
              <a:t>συνδυασµό</a:t>
            </a:r>
            <a:r>
              <a:rPr lang="el-GR" sz="1600" i="1" dirty="0">
                <a:solidFill>
                  <a:schemeClr val="tx1"/>
                </a:solidFill>
              </a:rPr>
              <a:t>  µε  απώλειες  περιουσιών,  </a:t>
            </a:r>
            <a:r>
              <a:rPr lang="el-GR" sz="1600" i="1" dirty="0" err="1">
                <a:solidFill>
                  <a:schemeClr val="tx1"/>
                </a:solidFill>
              </a:rPr>
              <a:t>αποθεµάτων</a:t>
            </a:r>
            <a:r>
              <a:rPr lang="el-GR" sz="1600" i="1" dirty="0">
                <a:solidFill>
                  <a:schemeClr val="tx1"/>
                </a:solidFill>
              </a:rPr>
              <a:t>, </a:t>
            </a:r>
            <a:r>
              <a:rPr lang="el-GR" sz="1600" i="1" dirty="0" smtClean="0">
                <a:solidFill>
                  <a:schemeClr val="tx1"/>
                </a:solidFill>
              </a:rPr>
              <a:t>υπηρεσιών  </a:t>
            </a:r>
            <a:r>
              <a:rPr lang="el-GR" sz="1600" i="1" dirty="0">
                <a:solidFill>
                  <a:schemeClr val="tx1"/>
                </a:solidFill>
              </a:rPr>
              <a:t>και  παροχών,  διακοπή  της  κοινωνικής  και  </a:t>
            </a:r>
            <a:r>
              <a:rPr lang="el-GR" sz="1600" i="1" dirty="0" err="1">
                <a:solidFill>
                  <a:schemeClr val="tx1"/>
                </a:solidFill>
              </a:rPr>
              <a:t>οικονοµικής</a:t>
            </a:r>
            <a:r>
              <a:rPr lang="el-GR" sz="1600" i="1" dirty="0">
                <a:solidFill>
                  <a:schemeClr val="tx1"/>
                </a:solidFill>
              </a:rPr>
              <a:t>  δραστηριότητας </a:t>
            </a:r>
            <a:r>
              <a:rPr lang="el-GR" sz="1600" i="1" dirty="0" smtClean="0">
                <a:solidFill>
                  <a:schemeClr val="tx1"/>
                </a:solidFill>
              </a:rPr>
              <a:t>αλλά </a:t>
            </a:r>
            <a:r>
              <a:rPr lang="el-GR" sz="1600" i="1" dirty="0">
                <a:solidFill>
                  <a:schemeClr val="tx1"/>
                </a:solidFill>
              </a:rPr>
              <a:t>και περιβαλλοντική </a:t>
            </a:r>
            <a:r>
              <a:rPr lang="el-GR" sz="1600" i="1" dirty="0" err="1">
                <a:solidFill>
                  <a:schemeClr val="tx1"/>
                </a:solidFill>
              </a:rPr>
              <a:t>υποβάθµιση</a:t>
            </a:r>
            <a:r>
              <a:rPr lang="el-GR" sz="1600" i="1" dirty="0">
                <a:solidFill>
                  <a:schemeClr val="tx1"/>
                </a:solidFill>
              </a:rPr>
              <a:t>». </a:t>
            </a:r>
            <a:r>
              <a:rPr lang="el-GR" sz="1600" i="1" dirty="0" smtClean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</a:rPr>
              <a:t>UNISDR)</a:t>
            </a:r>
            <a:endParaRPr lang="el-GR" sz="1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1600" dirty="0" err="1">
                <a:solidFill>
                  <a:schemeClr val="tx1"/>
                </a:solidFill>
              </a:rPr>
              <a:t>Προκειµένου</a:t>
            </a:r>
            <a:r>
              <a:rPr lang="el-GR" sz="1600" dirty="0">
                <a:solidFill>
                  <a:schemeClr val="tx1"/>
                </a:solidFill>
              </a:rPr>
              <a:t>  να  </a:t>
            </a:r>
            <a:r>
              <a:rPr lang="el-GR" sz="1600" dirty="0" err="1">
                <a:solidFill>
                  <a:schemeClr val="tx1"/>
                </a:solidFill>
              </a:rPr>
              <a:t>ενσωµατωθεί</a:t>
            </a:r>
            <a:r>
              <a:rPr lang="el-GR" sz="1600" dirty="0">
                <a:solidFill>
                  <a:schemeClr val="tx1"/>
                </a:solidFill>
              </a:rPr>
              <a:t>  µια  καταστροφή  στη  βάση  </a:t>
            </a:r>
            <a:r>
              <a:rPr lang="el-GR" sz="1600" dirty="0" err="1">
                <a:solidFill>
                  <a:schemeClr val="tx1"/>
                </a:solidFill>
              </a:rPr>
              <a:t>δεδοµένων</a:t>
            </a:r>
            <a:r>
              <a:rPr lang="el-GR" sz="1600" dirty="0">
                <a:solidFill>
                  <a:schemeClr val="tx1"/>
                </a:solidFill>
              </a:rPr>
              <a:t>  της  Διεθνούς </a:t>
            </a:r>
            <a:r>
              <a:rPr lang="el-GR" sz="1600" dirty="0" smtClean="0">
                <a:solidFill>
                  <a:schemeClr val="tx1"/>
                </a:solidFill>
              </a:rPr>
              <a:t>Στρατηγικής </a:t>
            </a:r>
            <a:r>
              <a:rPr lang="el-GR" sz="1600" dirty="0">
                <a:solidFill>
                  <a:schemeClr val="tx1"/>
                </a:solidFill>
              </a:rPr>
              <a:t>των </a:t>
            </a:r>
            <a:r>
              <a:rPr lang="el-GR" sz="1600" dirty="0" err="1">
                <a:solidFill>
                  <a:schemeClr val="tx1"/>
                </a:solidFill>
              </a:rPr>
              <a:t>Ηνωµένων</a:t>
            </a:r>
            <a:r>
              <a:rPr lang="el-GR" sz="1600" dirty="0">
                <a:solidFill>
                  <a:schemeClr val="tx1"/>
                </a:solidFill>
              </a:rPr>
              <a:t> Εθνών για τη Μείωση των Καταστροφών (UNISDR) θα πρέπει </a:t>
            </a:r>
            <a:r>
              <a:rPr lang="el-GR" sz="1600" dirty="0" smtClean="0">
                <a:solidFill>
                  <a:schemeClr val="tx1"/>
                </a:solidFill>
              </a:rPr>
              <a:t>να  </a:t>
            </a:r>
            <a:r>
              <a:rPr lang="el-GR" sz="1600" dirty="0">
                <a:solidFill>
                  <a:schemeClr val="tx1"/>
                </a:solidFill>
              </a:rPr>
              <a:t>ικανοποιούνται  ένα  ή  περισσότερα  από  τα  ακόλουθα  κριτήρια:  </a:t>
            </a:r>
            <a:endParaRPr lang="el-GR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1600" dirty="0" smtClean="0">
                <a:solidFill>
                  <a:schemeClr val="tx1"/>
                </a:solidFill>
              </a:rPr>
              <a:t>(</a:t>
            </a:r>
            <a:r>
              <a:rPr lang="el-GR" sz="1600" dirty="0">
                <a:solidFill>
                  <a:schemeClr val="tx1"/>
                </a:solidFill>
              </a:rPr>
              <a:t>α)  αναφορά  για  10 </a:t>
            </a:r>
            <a:r>
              <a:rPr lang="el-GR" sz="1600" dirty="0" smtClean="0">
                <a:solidFill>
                  <a:schemeClr val="tx1"/>
                </a:solidFill>
              </a:rPr>
              <a:t>τουλάχιστον  </a:t>
            </a:r>
            <a:r>
              <a:rPr lang="el-GR" sz="1600" dirty="0">
                <a:solidFill>
                  <a:schemeClr val="tx1"/>
                </a:solidFill>
              </a:rPr>
              <a:t>θανάτους</a:t>
            </a:r>
            <a:r>
              <a:rPr lang="el-GR" sz="16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l-GR" sz="1600" dirty="0" smtClean="0">
                <a:solidFill>
                  <a:schemeClr val="tx1"/>
                </a:solidFill>
              </a:rPr>
              <a:t>(</a:t>
            </a:r>
            <a:r>
              <a:rPr lang="el-GR" sz="1600" dirty="0">
                <a:solidFill>
                  <a:schemeClr val="tx1"/>
                </a:solidFill>
              </a:rPr>
              <a:t>β)  αναφορά  για  100  τουλάχιστον  </a:t>
            </a:r>
            <a:r>
              <a:rPr lang="el-GR" sz="1600" dirty="0" smtClean="0">
                <a:solidFill>
                  <a:schemeClr val="tx1"/>
                </a:solidFill>
              </a:rPr>
              <a:t>επηρεασμένους,  </a:t>
            </a:r>
          </a:p>
          <a:p>
            <a:pPr marL="0" indent="0">
              <a:buNone/>
            </a:pPr>
            <a:r>
              <a:rPr lang="el-GR" sz="1600" dirty="0" smtClean="0">
                <a:solidFill>
                  <a:schemeClr val="tx1"/>
                </a:solidFill>
              </a:rPr>
              <a:t>(</a:t>
            </a:r>
            <a:r>
              <a:rPr lang="el-GR" sz="1600" dirty="0">
                <a:solidFill>
                  <a:schemeClr val="tx1"/>
                </a:solidFill>
              </a:rPr>
              <a:t>γ)  κήρυξη </a:t>
            </a:r>
            <a:r>
              <a:rPr lang="el-GR" sz="1600" dirty="0" smtClean="0">
                <a:solidFill>
                  <a:schemeClr val="tx1"/>
                </a:solidFill>
              </a:rPr>
              <a:t>κατάστασης  </a:t>
            </a:r>
            <a:r>
              <a:rPr lang="el-GR" sz="1600" dirty="0">
                <a:solidFill>
                  <a:schemeClr val="tx1"/>
                </a:solidFill>
              </a:rPr>
              <a:t>έκτακτης  ανάγκης  από  την  υπεύθυνη  Κυβέρνηση</a:t>
            </a:r>
            <a:r>
              <a:rPr lang="el-GR" sz="16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l-GR" sz="1600" dirty="0" smtClean="0">
                <a:solidFill>
                  <a:schemeClr val="tx1"/>
                </a:solidFill>
              </a:rPr>
              <a:t>(</a:t>
            </a:r>
            <a:r>
              <a:rPr lang="el-GR" sz="1600" dirty="0">
                <a:solidFill>
                  <a:schemeClr val="tx1"/>
                </a:solidFill>
              </a:rPr>
              <a:t>δ)  </a:t>
            </a:r>
            <a:r>
              <a:rPr lang="el-GR" sz="1600" dirty="0" err="1">
                <a:solidFill>
                  <a:schemeClr val="tx1"/>
                </a:solidFill>
              </a:rPr>
              <a:t>αίτηµα</a:t>
            </a:r>
            <a:r>
              <a:rPr lang="el-GR" sz="1600" dirty="0">
                <a:solidFill>
                  <a:schemeClr val="tx1"/>
                </a:solidFill>
              </a:rPr>
              <a:t>  της  εθνικής </a:t>
            </a:r>
            <a:r>
              <a:rPr lang="el-GR" sz="1600" dirty="0" smtClean="0">
                <a:solidFill>
                  <a:schemeClr val="tx1"/>
                </a:solidFill>
              </a:rPr>
              <a:t>κυβέρνησης </a:t>
            </a:r>
            <a:r>
              <a:rPr lang="el-GR" sz="1600" dirty="0">
                <a:solidFill>
                  <a:schemeClr val="tx1"/>
                </a:solidFill>
              </a:rPr>
              <a:t>για διεθνή βοήθεια.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21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φυσικών καταστροφών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1" y="1412776"/>
            <a:ext cx="9002171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912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57064"/>
            <a:ext cx="9144000" cy="10129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r>
              <a:rPr lang="el-GR" kern="0" dirty="0" smtClean="0"/>
              <a:t>Ταξινόμηση μετεωρολογικών καταστροφών</a:t>
            </a:r>
            <a:endParaRPr lang="en-US" kern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2192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899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1012974"/>
          </a:xfrm>
        </p:spPr>
        <p:txBody>
          <a:bodyPr/>
          <a:lstStyle/>
          <a:p>
            <a:r>
              <a:rPr lang="el-GR" dirty="0" smtClean="0"/>
              <a:t>Ταξινόμηση υδρολογικών καταστροφών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31497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420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r>
              <a:rPr lang="el-GR" dirty="0" smtClean="0"/>
              <a:t>Ταξινόμηση κλιματολογικών καταστροφών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5" y="1700808"/>
            <a:ext cx="866579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040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el-GR" dirty="0" smtClean="0"/>
              <a:t>Ταξινόμηση βιολογικών καταστροφών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" y="1916832"/>
            <a:ext cx="88569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411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el-GR" dirty="0" err="1" smtClean="0"/>
              <a:t>Εμβελεια</a:t>
            </a:r>
            <a:r>
              <a:rPr lang="el-GR" dirty="0" smtClean="0"/>
              <a:t> – κλίμακα καταστροφής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32859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1600" dirty="0">
                <a:solidFill>
                  <a:schemeClr val="tx1"/>
                </a:solidFill>
              </a:rPr>
              <a:t>Η  αξιολόγηση </a:t>
            </a:r>
            <a:r>
              <a:rPr lang="el-GR" sz="1600" dirty="0" smtClean="0">
                <a:solidFill>
                  <a:schemeClr val="tx1"/>
                </a:solidFill>
              </a:rPr>
              <a:t>του µ</a:t>
            </a:r>
            <a:r>
              <a:rPr lang="el-GR" sz="1600" dirty="0" err="1" smtClean="0">
                <a:solidFill>
                  <a:schemeClr val="tx1"/>
                </a:solidFill>
              </a:rPr>
              <a:t>εγέθους</a:t>
            </a:r>
            <a:r>
              <a:rPr lang="el-GR" sz="1600" dirty="0" smtClean="0">
                <a:solidFill>
                  <a:schemeClr val="tx1"/>
                </a:solidFill>
              </a:rPr>
              <a:t> µ</a:t>
            </a:r>
            <a:r>
              <a:rPr lang="el-GR" sz="1600" dirty="0" err="1" smtClean="0">
                <a:solidFill>
                  <a:schemeClr val="tx1"/>
                </a:solidFill>
              </a:rPr>
              <a:t>ιας</a:t>
            </a:r>
            <a:r>
              <a:rPr lang="el-GR" sz="1600" dirty="0" smtClean="0">
                <a:solidFill>
                  <a:schemeClr val="tx1"/>
                </a:solidFill>
              </a:rPr>
              <a:t> καταστροφής είναι αδύνατη χωρίς την </a:t>
            </a:r>
            <a:r>
              <a:rPr lang="el-GR" sz="1600" dirty="0" err="1" smtClean="0">
                <a:solidFill>
                  <a:schemeClr val="tx1"/>
                </a:solidFill>
              </a:rPr>
              <a:t>προηγούµενη</a:t>
            </a:r>
            <a:r>
              <a:rPr lang="el-GR" sz="1600" dirty="0" smtClean="0">
                <a:solidFill>
                  <a:schemeClr val="tx1"/>
                </a:solidFill>
              </a:rPr>
              <a:t>  </a:t>
            </a:r>
            <a:r>
              <a:rPr lang="el-GR" sz="1600" dirty="0">
                <a:solidFill>
                  <a:schemeClr val="tx1"/>
                </a:solidFill>
              </a:rPr>
              <a:t>οριοθέτηση  της  πληγείσας  κοινωνικής  µ</a:t>
            </a:r>
            <a:r>
              <a:rPr lang="el-GR" sz="1600" dirty="0" err="1">
                <a:solidFill>
                  <a:schemeClr val="tx1"/>
                </a:solidFill>
              </a:rPr>
              <a:t>ονάδας</a:t>
            </a:r>
            <a:r>
              <a:rPr lang="el-GR" sz="1600" dirty="0">
                <a:solidFill>
                  <a:schemeClr val="tx1"/>
                </a:solidFill>
              </a:rPr>
              <a:t>.  </a:t>
            </a:r>
            <a:r>
              <a:rPr lang="el-GR" sz="1600" dirty="0" smtClean="0">
                <a:solidFill>
                  <a:schemeClr val="tx1"/>
                </a:solidFill>
              </a:rPr>
              <a:t>Π.χ.  </a:t>
            </a:r>
            <a:r>
              <a:rPr lang="el-GR" sz="1600" dirty="0">
                <a:solidFill>
                  <a:schemeClr val="tx1"/>
                </a:solidFill>
              </a:rPr>
              <a:t>οι  δείκτες </a:t>
            </a:r>
            <a:r>
              <a:rPr lang="el-GR" sz="1600" dirty="0" smtClean="0">
                <a:solidFill>
                  <a:schemeClr val="tx1"/>
                </a:solidFill>
              </a:rPr>
              <a:t>µ</a:t>
            </a:r>
            <a:r>
              <a:rPr lang="el-GR" sz="1600" dirty="0" err="1" smtClean="0">
                <a:solidFill>
                  <a:schemeClr val="tx1"/>
                </a:solidFill>
              </a:rPr>
              <a:t>έτρησης</a:t>
            </a: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chemeClr val="tx1"/>
                </a:solidFill>
              </a:rPr>
              <a:t>των </a:t>
            </a:r>
            <a:r>
              <a:rPr lang="el-GR" sz="1600" dirty="0" smtClean="0">
                <a:solidFill>
                  <a:schemeClr val="tx1"/>
                </a:solidFill>
              </a:rPr>
              <a:t>επιπτώσεων των </a:t>
            </a:r>
            <a:r>
              <a:rPr lang="el-GR" sz="1600" dirty="0">
                <a:solidFill>
                  <a:schemeClr val="tx1"/>
                </a:solidFill>
              </a:rPr>
              <a:t>καταστροφών </a:t>
            </a:r>
            <a:r>
              <a:rPr lang="el-GR" sz="1600" dirty="0" err="1">
                <a:solidFill>
                  <a:schemeClr val="tx1"/>
                </a:solidFill>
              </a:rPr>
              <a:t>λαµβάνουν</a:t>
            </a:r>
            <a:r>
              <a:rPr lang="el-GR" sz="1600" dirty="0">
                <a:solidFill>
                  <a:schemeClr val="tx1"/>
                </a:solidFill>
              </a:rPr>
              <a:t> υψηλότερες </a:t>
            </a:r>
            <a:r>
              <a:rPr lang="el-GR" sz="1600" dirty="0" err="1">
                <a:solidFill>
                  <a:schemeClr val="tx1"/>
                </a:solidFill>
              </a:rPr>
              <a:t>τιµές</a:t>
            </a:r>
            <a:r>
              <a:rPr lang="el-GR" sz="1600" dirty="0">
                <a:solidFill>
                  <a:schemeClr val="tx1"/>
                </a:solidFill>
              </a:rPr>
              <a:t> όταν η εστίαση </a:t>
            </a:r>
            <a:r>
              <a:rPr lang="el-GR" sz="1600" dirty="0" smtClean="0">
                <a:solidFill>
                  <a:schemeClr val="tx1"/>
                </a:solidFill>
              </a:rPr>
              <a:t>της θεώρησης µ</a:t>
            </a:r>
            <a:r>
              <a:rPr lang="el-GR" sz="1600" dirty="0" err="1" smtClean="0">
                <a:solidFill>
                  <a:schemeClr val="tx1"/>
                </a:solidFill>
              </a:rPr>
              <a:t>ετατοπίζεται</a:t>
            </a: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chemeClr val="tx1"/>
                </a:solidFill>
              </a:rPr>
              <a:t>από </a:t>
            </a:r>
            <a:r>
              <a:rPr lang="el-GR" sz="1600" dirty="0" smtClean="0">
                <a:solidFill>
                  <a:schemeClr val="tx1"/>
                </a:solidFill>
              </a:rPr>
              <a:t>την </a:t>
            </a:r>
            <a:r>
              <a:rPr lang="el-GR" sz="1600" dirty="0" err="1" smtClean="0">
                <a:solidFill>
                  <a:schemeClr val="tx1"/>
                </a:solidFill>
              </a:rPr>
              <a:t>παγκόσµια</a:t>
            </a:r>
            <a:r>
              <a:rPr lang="el-GR" sz="1600" dirty="0" smtClean="0">
                <a:solidFill>
                  <a:schemeClr val="tx1"/>
                </a:solidFill>
              </a:rPr>
              <a:t> στην εθνική, στην  </a:t>
            </a:r>
            <a:r>
              <a:rPr lang="el-GR" sz="1600" dirty="0">
                <a:solidFill>
                  <a:schemeClr val="tx1"/>
                </a:solidFill>
              </a:rPr>
              <a:t>περιφερειακή</a:t>
            </a:r>
            <a:r>
              <a:rPr lang="el-GR" sz="1600" dirty="0" smtClean="0">
                <a:solidFill>
                  <a:schemeClr val="tx1"/>
                </a:solidFill>
              </a:rPr>
              <a:t>, </a:t>
            </a:r>
            <a:r>
              <a:rPr lang="el-GR" sz="1600" dirty="0">
                <a:solidFill>
                  <a:schemeClr val="tx1"/>
                </a:solidFill>
              </a:rPr>
              <a:t>στην </a:t>
            </a:r>
            <a:r>
              <a:rPr lang="el-GR" sz="1600" dirty="0" smtClean="0">
                <a:solidFill>
                  <a:schemeClr val="tx1"/>
                </a:solidFill>
              </a:rPr>
              <a:t>τοπική </a:t>
            </a:r>
            <a:r>
              <a:rPr lang="el-GR" sz="1600" dirty="0" err="1" smtClean="0">
                <a:solidFill>
                  <a:schemeClr val="tx1"/>
                </a:solidFill>
              </a:rPr>
              <a:t>κλίµακα</a:t>
            </a: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chemeClr val="tx1"/>
                </a:solidFill>
              </a:rPr>
              <a:t>και</a:t>
            </a:r>
            <a:r>
              <a:rPr lang="el-GR" sz="1600" dirty="0" smtClean="0">
                <a:solidFill>
                  <a:schemeClr val="tx1"/>
                </a:solidFill>
              </a:rPr>
              <a:t>, </a:t>
            </a:r>
            <a:r>
              <a:rPr lang="el-GR" sz="1600" dirty="0">
                <a:solidFill>
                  <a:schemeClr val="tx1"/>
                </a:solidFill>
              </a:rPr>
              <a:t>τελικά</a:t>
            </a:r>
            <a:r>
              <a:rPr lang="el-GR" sz="1600" dirty="0" smtClean="0">
                <a:solidFill>
                  <a:schemeClr val="tx1"/>
                </a:solidFill>
              </a:rPr>
              <a:t>, σε </a:t>
            </a:r>
            <a:r>
              <a:rPr lang="el-GR" sz="1600" dirty="0">
                <a:solidFill>
                  <a:schemeClr val="tx1"/>
                </a:solidFill>
              </a:rPr>
              <a:t>αυτή </a:t>
            </a:r>
            <a:r>
              <a:rPr lang="el-GR" sz="1600" dirty="0" smtClean="0">
                <a:solidFill>
                  <a:schemeClr val="tx1"/>
                </a:solidFill>
              </a:rPr>
              <a:t>του νοικοκυριού. </a:t>
            </a:r>
            <a:r>
              <a:rPr lang="el-GR" sz="1600" dirty="0" err="1" smtClean="0">
                <a:solidFill>
                  <a:schemeClr val="tx1"/>
                </a:solidFill>
              </a:rPr>
              <a:t>Αλλωστε</a:t>
            </a:r>
            <a:r>
              <a:rPr lang="el-GR" sz="1600" dirty="0" smtClean="0">
                <a:solidFill>
                  <a:schemeClr val="tx1"/>
                </a:solidFill>
              </a:rPr>
              <a:t>, και η </a:t>
            </a:r>
            <a:r>
              <a:rPr lang="el-GR" sz="1600" dirty="0">
                <a:solidFill>
                  <a:schemeClr val="tx1"/>
                </a:solidFill>
              </a:rPr>
              <a:t>ανασυγκρότηση </a:t>
            </a:r>
            <a:r>
              <a:rPr lang="el-GR" sz="1600" dirty="0" smtClean="0">
                <a:solidFill>
                  <a:schemeClr val="tx1"/>
                </a:solidFill>
              </a:rPr>
              <a:t>ανάλογα µε το </a:t>
            </a:r>
            <a:r>
              <a:rPr lang="el-GR" sz="1600" dirty="0">
                <a:solidFill>
                  <a:schemeClr val="tx1"/>
                </a:solidFill>
              </a:rPr>
              <a:t>κοινωνικό </a:t>
            </a:r>
            <a:r>
              <a:rPr lang="el-GR" sz="1600" dirty="0" smtClean="0">
                <a:solidFill>
                  <a:schemeClr val="tx1"/>
                </a:solidFill>
              </a:rPr>
              <a:t>επίπεδο θεώρησής της </a:t>
            </a:r>
            <a:r>
              <a:rPr lang="el-GR" sz="1600" dirty="0" err="1" smtClean="0">
                <a:solidFill>
                  <a:schemeClr val="tx1"/>
                </a:solidFill>
              </a:rPr>
              <a:t>εχει</a:t>
            </a: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chemeClr val="tx1"/>
                </a:solidFill>
              </a:rPr>
              <a:t>διαφορετικό  </a:t>
            </a:r>
            <a:r>
              <a:rPr lang="el-GR" sz="1600" dirty="0" err="1" smtClean="0">
                <a:solidFill>
                  <a:schemeClr val="tx1"/>
                </a:solidFill>
              </a:rPr>
              <a:t>νόηµα</a:t>
            </a:r>
            <a:r>
              <a:rPr lang="el-GR" sz="16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l-GR" sz="1600" dirty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Οι βασικές </a:t>
            </a:r>
            <a:r>
              <a:rPr lang="el-GR" sz="1600" dirty="0" err="1" smtClean="0">
                <a:solidFill>
                  <a:schemeClr val="tx1"/>
                </a:solidFill>
              </a:rPr>
              <a:t>χωροχρονικές</a:t>
            </a:r>
            <a:r>
              <a:rPr lang="el-GR" sz="1600" dirty="0" smtClean="0">
                <a:solidFill>
                  <a:schemeClr val="tx1"/>
                </a:solidFill>
              </a:rPr>
              <a:t> διαστάσεις των καταστροφών ως γεγονότων είναι:</a:t>
            </a:r>
          </a:p>
          <a:p>
            <a:pPr>
              <a:spcBef>
                <a:spcPts val="1200"/>
              </a:spcBef>
            </a:pPr>
            <a:r>
              <a:rPr lang="el-GR" sz="1400" u="sng" dirty="0" smtClean="0">
                <a:solidFill>
                  <a:schemeClr val="tx1"/>
                </a:solidFill>
              </a:rPr>
              <a:t>χρόνος προειδοποίησης</a:t>
            </a:r>
            <a:r>
              <a:rPr lang="el-GR" sz="1400" dirty="0" smtClean="0">
                <a:solidFill>
                  <a:schemeClr val="tx1"/>
                </a:solidFill>
              </a:rPr>
              <a:t>: είναι </a:t>
            </a:r>
            <a:r>
              <a:rPr lang="el-GR" sz="1400" dirty="0">
                <a:solidFill>
                  <a:schemeClr val="tx1"/>
                </a:solidFill>
              </a:rPr>
              <a:t>η χρονική απόσταση </a:t>
            </a:r>
            <a:r>
              <a:rPr lang="el-GR" sz="1400" dirty="0" err="1">
                <a:solidFill>
                  <a:schemeClr val="tx1"/>
                </a:solidFill>
              </a:rPr>
              <a:t>ανάµεσα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στην ταυτοποίηση </a:t>
            </a:r>
            <a:r>
              <a:rPr lang="el-GR" sz="1400" dirty="0">
                <a:solidFill>
                  <a:schemeClr val="tx1"/>
                </a:solidFill>
              </a:rPr>
              <a:t>των επικίνδυνων συνθηκών και στην έναρξη της εκδήλωσης </a:t>
            </a:r>
            <a:r>
              <a:rPr lang="el-GR" sz="1400" dirty="0" smtClean="0">
                <a:solidFill>
                  <a:schemeClr val="tx1"/>
                </a:solidFill>
              </a:rPr>
              <a:t>επιπτώσεων </a:t>
            </a:r>
            <a:r>
              <a:rPr lang="el-GR" sz="1400" dirty="0">
                <a:solidFill>
                  <a:schemeClr val="tx1"/>
                </a:solidFill>
              </a:rPr>
              <a:t>σε </a:t>
            </a:r>
            <a:r>
              <a:rPr lang="el-GR" sz="1400" dirty="0" err="1">
                <a:solidFill>
                  <a:schemeClr val="tx1"/>
                </a:solidFill>
              </a:rPr>
              <a:t>συγκεκριµένες</a:t>
            </a:r>
            <a:r>
              <a:rPr lang="el-GR" sz="1400" dirty="0">
                <a:solidFill>
                  <a:schemeClr val="tx1"/>
                </a:solidFill>
              </a:rPr>
              <a:t> περιοχές (Ο χρόνος προειδοποίησης µ</a:t>
            </a:r>
            <a:r>
              <a:rPr lang="el-GR" sz="1400" dirty="0" err="1">
                <a:solidFill>
                  <a:schemeClr val="tx1"/>
                </a:solidFill>
              </a:rPr>
              <a:t>πορεί</a:t>
            </a:r>
            <a:r>
              <a:rPr lang="el-GR" sz="1400" dirty="0">
                <a:solidFill>
                  <a:schemeClr val="tx1"/>
                </a:solidFill>
              </a:rPr>
              <a:t> να </a:t>
            </a:r>
            <a:r>
              <a:rPr lang="el-GR" sz="1400" dirty="0" err="1" smtClean="0">
                <a:solidFill>
                  <a:schemeClr val="tx1"/>
                </a:solidFill>
              </a:rPr>
              <a:t>κυµαίνεται</a:t>
            </a:r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από πολύ </a:t>
            </a:r>
            <a:r>
              <a:rPr lang="el-GR" sz="1400" dirty="0" err="1">
                <a:solidFill>
                  <a:schemeClr val="tx1"/>
                </a:solidFill>
              </a:rPr>
              <a:t>σύντοµος</a:t>
            </a:r>
            <a:r>
              <a:rPr lang="el-GR" sz="1400" dirty="0">
                <a:solidFill>
                  <a:schemeClr val="tx1"/>
                </a:solidFill>
              </a:rPr>
              <a:t> έως πολύ µ</a:t>
            </a:r>
            <a:r>
              <a:rPr lang="el-GR" sz="1400" dirty="0" err="1">
                <a:solidFill>
                  <a:schemeClr val="tx1"/>
                </a:solidFill>
              </a:rPr>
              <a:t>ακρύς</a:t>
            </a:r>
            <a:r>
              <a:rPr lang="el-GR" sz="1400" dirty="0" smtClean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1200"/>
              </a:spcBef>
            </a:pPr>
            <a:r>
              <a:rPr lang="el-GR" sz="1400" u="sng" dirty="0" smtClean="0">
                <a:solidFill>
                  <a:schemeClr val="tx1"/>
                </a:solidFill>
              </a:rPr>
              <a:t>το </a:t>
            </a:r>
            <a:r>
              <a:rPr lang="el-GR" sz="1400" u="sng" dirty="0">
                <a:solidFill>
                  <a:schemeClr val="tx1"/>
                </a:solidFill>
              </a:rPr>
              <a:t>µ</a:t>
            </a:r>
            <a:r>
              <a:rPr lang="el-GR" sz="1400" u="sng" dirty="0" err="1">
                <a:solidFill>
                  <a:schemeClr val="tx1"/>
                </a:solidFill>
              </a:rPr>
              <a:t>έγεθος</a:t>
            </a:r>
            <a:r>
              <a:rPr lang="el-GR" sz="1400" u="sng" dirty="0">
                <a:solidFill>
                  <a:schemeClr val="tx1"/>
                </a:solidFill>
              </a:rPr>
              <a:t> των </a:t>
            </a:r>
            <a:r>
              <a:rPr lang="el-GR" sz="1400" u="sng" dirty="0" smtClean="0">
                <a:solidFill>
                  <a:schemeClr val="tx1"/>
                </a:solidFill>
              </a:rPr>
              <a:t>επιπτώσεων:</a:t>
            </a:r>
            <a:r>
              <a:rPr lang="el-GR" sz="1400" dirty="0" smtClean="0">
                <a:solidFill>
                  <a:schemeClr val="tx1"/>
                </a:solidFill>
              </a:rPr>
              <a:t> αναφέρεται </a:t>
            </a:r>
            <a:r>
              <a:rPr lang="el-GR" sz="1400" dirty="0">
                <a:solidFill>
                  <a:schemeClr val="tx1"/>
                </a:solidFill>
              </a:rPr>
              <a:t>στη σοβαρότητα της κοινωνικής </a:t>
            </a:r>
            <a:r>
              <a:rPr lang="el-GR" sz="1400" dirty="0" smtClean="0">
                <a:solidFill>
                  <a:schemeClr val="tx1"/>
                </a:solidFill>
              </a:rPr>
              <a:t>αποδιοργάνωσης </a:t>
            </a:r>
            <a:r>
              <a:rPr lang="el-GR" sz="1400" dirty="0">
                <a:solidFill>
                  <a:schemeClr val="tx1"/>
                </a:solidFill>
              </a:rPr>
              <a:t>και των φυσικών βλαβών (απώλειες ζωών, </a:t>
            </a:r>
            <a:r>
              <a:rPr lang="el-GR" sz="1400" dirty="0" err="1">
                <a:solidFill>
                  <a:schemeClr val="tx1"/>
                </a:solidFill>
              </a:rPr>
              <a:t>τραυµατισµοί</a:t>
            </a:r>
            <a:r>
              <a:rPr lang="el-GR" sz="1400" dirty="0">
                <a:solidFill>
                  <a:schemeClr val="tx1"/>
                </a:solidFill>
              </a:rPr>
              <a:t>, </a:t>
            </a:r>
            <a:r>
              <a:rPr lang="el-GR" sz="1400" dirty="0" smtClean="0">
                <a:solidFill>
                  <a:schemeClr val="tx1"/>
                </a:solidFill>
              </a:rPr>
              <a:t>ασθένειες</a:t>
            </a:r>
            <a:r>
              <a:rPr lang="el-GR" sz="1400" dirty="0">
                <a:solidFill>
                  <a:schemeClr val="tx1"/>
                </a:solidFill>
              </a:rPr>
              <a:t>, βλάβες στο φυσικό και </a:t>
            </a:r>
            <a:r>
              <a:rPr lang="el-GR" sz="1400" dirty="0" err="1">
                <a:solidFill>
                  <a:schemeClr val="tx1"/>
                </a:solidFill>
              </a:rPr>
              <a:t>κτισµένο</a:t>
            </a:r>
            <a:r>
              <a:rPr lang="el-GR" sz="1400" dirty="0">
                <a:solidFill>
                  <a:schemeClr val="tx1"/>
                </a:solidFill>
              </a:rPr>
              <a:t> περιβάλλον), </a:t>
            </a:r>
            <a:endParaRPr lang="el-GR" sz="1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1400" u="sng" dirty="0" smtClean="0">
                <a:solidFill>
                  <a:schemeClr val="tx1"/>
                </a:solidFill>
              </a:rPr>
              <a:t>την </a:t>
            </a:r>
            <a:r>
              <a:rPr lang="el-GR" sz="1400" u="sng" dirty="0" err="1">
                <a:solidFill>
                  <a:schemeClr val="tx1"/>
                </a:solidFill>
              </a:rPr>
              <a:t>εµβέλεια</a:t>
            </a:r>
            <a:r>
              <a:rPr lang="el-GR" sz="1400" u="sng" dirty="0">
                <a:solidFill>
                  <a:schemeClr val="tx1"/>
                </a:solidFill>
              </a:rPr>
              <a:t> των </a:t>
            </a:r>
            <a:r>
              <a:rPr lang="el-GR" sz="1400" u="sng" dirty="0" smtClean="0">
                <a:solidFill>
                  <a:schemeClr val="tx1"/>
                </a:solidFill>
              </a:rPr>
              <a:t>επιπτώσεων: </a:t>
            </a:r>
            <a:r>
              <a:rPr lang="el-GR" sz="1400" dirty="0" smtClean="0">
                <a:solidFill>
                  <a:schemeClr val="tx1"/>
                </a:solidFill>
              </a:rPr>
              <a:t>αναφέρεται </a:t>
            </a:r>
            <a:r>
              <a:rPr lang="el-GR" sz="1400" dirty="0">
                <a:solidFill>
                  <a:schemeClr val="tx1"/>
                </a:solidFill>
              </a:rPr>
              <a:t>στην έκταση και στο µ</a:t>
            </a:r>
            <a:r>
              <a:rPr lang="el-GR" sz="1400" dirty="0" err="1">
                <a:solidFill>
                  <a:schemeClr val="tx1"/>
                </a:solidFill>
              </a:rPr>
              <a:t>έγεθος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των </a:t>
            </a:r>
            <a:r>
              <a:rPr lang="el-GR" sz="1400" dirty="0">
                <a:solidFill>
                  <a:schemeClr val="tx1"/>
                </a:solidFill>
              </a:rPr>
              <a:t>γεωγραφικών ενοτήτων και των κοινωνικών </a:t>
            </a:r>
            <a:r>
              <a:rPr lang="el-GR" sz="1400" dirty="0" err="1">
                <a:solidFill>
                  <a:schemeClr val="tx1"/>
                </a:solidFill>
              </a:rPr>
              <a:t>στρωµάτων</a:t>
            </a:r>
            <a:r>
              <a:rPr lang="el-GR" sz="1400" dirty="0">
                <a:solidFill>
                  <a:schemeClr val="tx1"/>
                </a:solidFill>
              </a:rPr>
              <a:t> ή κοινοτήτων που </a:t>
            </a:r>
            <a:r>
              <a:rPr lang="el-GR" sz="1400" dirty="0" smtClean="0">
                <a:solidFill>
                  <a:schemeClr val="tx1"/>
                </a:solidFill>
              </a:rPr>
              <a:t>πλήττονται </a:t>
            </a:r>
            <a:r>
              <a:rPr lang="el-GR" sz="1400" dirty="0">
                <a:solidFill>
                  <a:schemeClr val="tx1"/>
                </a:solidFill>
              </a:rPr>
              <a:t>από τις φυσικές βλάβες και την κοινωνική αποδιοργάνωση, </a:t>
            </a:r>
            <a:endParaRPr lang="el-GR" sz="1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1400" u="sng" dirty="0" smtClean="0">
                <a:solidFill>
                  <a:schemeClr val="tx1"/>
                </a:solidFill>
              </a:rPr>
              <a:t>τη </a:t>
            </a:r>
            <a:r>
              <a:rPr lang="el-GR" sz="1400" u="sng" dirty="0">
                <a:solidFill>
                  <a:schemeClr val="tx1"/>
                </a:solidFill>
              </a:rPr>
              <a:t>διάρκεια των </a:t>
            </a:r>
            <a:r>
              <a:rPr lang="el-GR" sz="1400" u="sng" dirty="0" smtClean="0">
                <a:solidFill>
                  <a:schemeClr val="tx1"/>
                </a:solidFill>
              </a:rPr>
              <a:t>επιπτώσεων: </a:t>
            </a:r>
            <a:r>
              <a:rPr lang="el-GR" sz="1400" dirty="0" smtClean="0">
                <a:solidFill>
                  <a:schemeClr val="tx1"/>
                </a:solidFill>
              </a:rPr>
              <a:t>αναφέρεται </a:t>
            </a:r>
            <a:r>
              <a:rPr lang="el-GR" sz="1400" dirty="0">
                <a:solidFill>
                  <a:schemeClr val="tx1"/>
                </a:solidFill>
              </a:rPr>
              <a:t>στη χρονική καθυστέρηση από την </a:t>
            </a:r>
            <a:r>
              <a:rPr lang="el-GR" sz="1400" dirty="0" err="1" smtClean="0">
                <a:solidFill>
                  <a:schemeClr val="tx1"/>
                </a:solidFill>
              </a:rPr>
              <a:t>εµφάνιση</a:t>
            </a:r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της κοινωνικής αποδιοργάνωσης και των φυσικών βλαβών µ</a:t>
            </a:r>
            <a:r>
              <a:rPr lang="el-GR" sz="1400" dirty="0" err="1">
                <a:solidFill>
                  <a:schemeClr val="tx1"/>
                </a:solidFill>
              </a:rPr>
              <a:t>έχρι</a:t>
            </a:r>
            <a:r>
              <a:rPr lang="el-GR" sz="1400" dirty="0">
                <a:solidFill>
                  <a:schemeClr val="tx1"/>
                </a:solidFill>
              </a:rPr>
              <a:t> τη </a:t>
            </a:r>
            <a:r>
              <a:rPr lang="el-GR" sz="1400" dirty="0" smtClean="0">
                <a:solidFill>
                  <a:schemeClr val="tx1"/>
                </a:solidFill>
              </a:rPr>
              <a:t>θεραπεία </a:t>
            </a:r>
            <a:r>
              <a:rPr lang="el-GR" sz="1400" dirty="0">
                <a:solidFill>
                  <a:schemeClr val="tx1"/>
                </a:solidFill>
              </a:rPr>
              <a:t>αυτών των επιπτώσεων ή την παύση της διαδικασίας πρόκλησής τους.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0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/>
          <a:lstStyle/>
          <a:p>
            <a:pPr algn="ctr"/>
            <a:r>
              <a:rPr lang="el-GR" dirty="0" err="1" smtClean="0"/>
              <a:t>Εμβελεια</a:t>
            </a:r>
            <a:r>
              <a:rPr lang="el-GR" dirty="0" smtClean="0"/>
              <a:t> – κλίμακα καταστροφής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7727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Σχέδιο «ΞΕΝΟΚΡΑΤΗΣ»:</a:t>
            </a:r>
          </a:p>
          <a:p>
            <a:pPr lvl="1"/>
            <a:r>
              <a:rPr lang="el-GR" sz="1600" b="1" dirty="0" smtClean="0">
                <a:solidFill>
                  <a:schemeClr val="tx1"/>
                </a:solidFill>
              </a:rPr>
              <a:t>γενική </a:t>
            </a:r>
            <a:r>
              <a:rPr lang="el-GR" sz="1600" b="1" dirty="0">
                <a:solidFill>
                  <a:schemeClr val="tx1"/>
                </a:solidFill>
              </a:rPr>
              <a:t>καταστροφή </a:t>
            </a:r>
            <a:r>
              <a:rPr lang="el-GR" sz="1600" dirty="0" smtClean="0">
                <a:solidFill>
                  <a:schemeClr val="tx1"/>
                </a:solidFill>
              </a:rPr>
              <a:t>που </a:t>
            </a:r>
            <a:r>
              <a:rPr lang="el-GR" sz="1600" dirty="0">
                <a:solidFill>
                  <a:schemeClr val="tx1"/>
                </a:solidFill>
              </a:rPr>
              <a:t>εκτείνεται σε περισσότερες από τρεις </a:t>
            </a:r>
            <a:r>
              <a:rPr lang="el-GR" sz="1600" dirty="0" smtClean="0">
                <a:solidFill>
                  <a:schemeClr val="tx1"/>
                </a:solidFill>
              </a:rPr>
              <a:t>περιφέρειες </a:t>
            </a:r>
            <a:r>
              <a:rPr lang="el-GR" sz="1600" dirty="0">
                <a:solidFill>
                  <a:schemeClr val="tx1"/>
                </a:solidFill>
              </a:rPr>
              <a:t>της χώρας, </a:t>
            </a:r>
          </a:p>
          <a:p>
            <a:pPr lvl="1"/>
            <a:r>
              <a:rPr lang="el-GR" sz="1600" b="1" dirty="0" smtClean="0">
                <a:solidFill>
                  <a:schemeClr val="tx1"/>
                </a:solidFill>
              </a:rPr>
              <a:t>περιφερειακή </a:t>
            </a:r>
            <a:r>
              <a:rPr lang="el-GR" sz="1600" b="1" dirty="0">
                <a:solidFill>
                  <a:schemeClr val="tx1"/>
                </a:solidFill>
              </a:rPr>
              <a:t>καταστροφή µ</a:t>
            </a:r>
            <a:r>
              <a:rPr lang="el-GR" sz="1600" b="1" dirty="0" err="1">
                <a:solidFill>
                  <a:schemeClr val="tx1"/>
                </a:solidFill>
              </a:rPr>
              <a:t>ικρής</a:t>
            </a:r>
            <a:r>
              <a:rPr lang="el-GR" sz="1600" b="1" dirty="0">
                <a:solidFill>
                  <a:schemeClr val="tx1"/>
                </a:solidFill>
              </a:rPr>
              <a:t> έντασης </a:t>
            </a:r>
            <a:r>
              <a:rPr lang="el-GR" sz="1600" dirty="0">
                <a:solidFill>
                  <a:schemeClr val="tx1"/>
                </a:solidFill>
              </a:rPr>
              <a:t>εκείνη που για την </a:t>
            </a:r>
            <a:r>
              <a:rPr lang="el-GR" sz="1600" dirty="0" err="1">
                <a:solidFill>
                  <a:schemeClr val="tx1"/>
                </a:solidFill>
              </a:rPr>
              <a:t>αντιµετώπισή</a:t>
            </a:r>
            <a:r>
              <a:rPr lang="el-GR" sz="1600" dirty="0">
                <a:solidFill>
                  <a:schemeClr val="tx1"/>
                </a:solidFill>
              </a:rPr>
              <a:t> της </a:t>
            </a:r>
            <a:r>
              <a:rPr lang="el-GR" sz="1600" dirty="0" smtClean="0">
                <a:solidFill>
                  <a:schemeClr val="tx1"/>
                </a:solidFill>
              </a:rPr>
              <a:t>αρκεί </a:t>
            </a:r>
            <a:r>
              <a:rPr lang="el-GR" sz="1600" dirty="0">
                <a:solidFill>
                  <a:schemeClr val="tx1"/>
                </a:solidFill>
              </a:rPr>
              <a:t>το </a:t>
            </a:r>
            <a:r>
              <a:rPr lang="el-GR" sz="1600" dirty="0" err="1">
                <a:solidFill>
                  <a:schemeClr val="tx1"/>
                </a:solidFill>
              </a:rPr>
              <a:t>δυναµικό</a:t>
            </a:r>
            <a:r>
              <a:rPr lang="el-GR" sz="1600" dirty="0">
                <a:solidFill>
                  <a:schemeClr val="tx1"/>
                </a:solidFill>
              </a:rPr>
              <a:t> και τα µ</a:t>
            </a:r>
            <a:r>
              <a:rPr lang="el-GR" sz="1600" dirty="0" err="1">
                <a:solidFill>
                  <a:schemeClr val="tx1"/>
                </a:solidFill>
              </a:rPr>
              <a:t>έσα</a:t>
            </a:r>
            <a:r>
              <a:rPr lang="el-GR" sz="1600" dirty="0">
                <a:solidFill>
                  <a:schemeClr val="tx1"/>
                </a:solidFill>
              </a:rPr>
              <a:t> πολιτικής προστασίας της περιφέρειας, </a:t>
            </a:r>
          </a:p>
          <a:p>
            <a:pPr lvl="1"/>
            <a:r>
              <a:rPr lang="el-GR" sz="1600" b="1" dirty="0" smtClean="0">
                <a:solidFill>
                  <a:schemeClr val="tx1"/>
                </a:solidFill>
              </a:rPr>
              <a:t>περιφερειακή </a:t>
            </a:r>
            <a:r>
              <a:rPr lang="el-GR" sz="1600" b="1" dirty="0">
                <a:solidFill>
                  <a:schemeClr val="tx1"/>
                </a:solidFill>
              </a:rPr>
              <a:t>καταστροφή µ</a:t>
            </a:r>
            <a:r>
              <a:rPr lang="el-GR" sz="1600" b="1" dirty="0" err="1">
                <a:solidFill>
                  <a:schemeClr val="tx1"/>
                </a:solidFill>
              </a:rPr>
              <a:t>εγάλης</a:t>
            </a:r>
            <a:r>
              <a:rPr lang="el-GR" sz="1600" b="1" dirty="0">
                <a:solidFill>
                  <a:schemeClr val="tx1"/>
                </a:solidFill>
              </a:rPr>
              <a:t> έντασης </a:t>
            </a:r>
            <a:r>
              <a:rPr lang="el-GR" sz="1600" dirty="0">
                <a:solidFill>
                  <a:schemeClr val="tx1"/>
                </a:solidFill>
              </a:rPr>
              <a:t>την καταστροφή για την οποία </a:t>
            </a:r>
            <a:r>
              <a:rPr lang="el-GR" sz="1600" dirty="0" smtClean="0">
                <a:solidFill>
                  <a:schemeClr val="tx1"/>
                </a:solidFill>
              </a:rPr>
              <a:t>απαιτείται </a:t>
            </a:r>
            <a:r>
              <a:rPr lang="el-GR" sz="1600" dirty="0">
                <a:solidFill>
                  <a:schemeClr val="tx1"/>
                </a:solidFill>
              </a:rPr>
              <a:t>η διάθεση </a:t>
            </a:r>
            <a:r>
              <a:rPr lang="el-GR" sz="1600" dirty="0" err="1">
                <a:solidFill>
                  <a:schemeClr val="tx1"/>
                </a:solidFill>
              </a:rPr>
              <a:t>δυναµικού</a:t>
            </a:r>
            <a:r>
              <a:rPr lang="el-GR" sz="1600" dirty="0">
                <a:solidFill>
                  <a:schemeClr val="tx1"/>
                </a:solidFill>
              </a:rPr>
              <a:t> και µ</a:t>
            </a:r>
            <a:r>
              <a:rPr lang="el-GR" sz="1600" dirty="0" err="1">
                <a:solidFill>
                  <a:schemeClr val="tx1"/>
                </a:solidFill>
              </a:rPr>
              <a:t>έσων</a:t>
            </a:r>
            <a:r>
              <a:rPr lang="el-GR" sz="1600" dirty="0">
                <a:solidFill>
                  <a:schemeClr val="tx1"/>
                </a:solidFill>
              </a:rPr>
              <a:t> πολιτικής προστασίας και από άλλες </a:t>
            </a:r>
            <a:r>
              <a:rPr lang="el-GR" sz="1600" dirty="0" smtClean="0">
                <a:solidFill>
                  <a:schemeClr val="tx1"/>
                </a:solidFill>
              </a:rPr>
              <a:t>περιφέρειες </a:t>
            </a:r>
            <a:r>
              <a:rPr lang="el-GR" sz="1600" dirty="0">
                <a:solidFill>
                  <a:schemeClr val="tx1"/>
                </a:solidFill>
              </a:rPr>
              <a:t>ή και από κεντρικές υπηρεσίες και φορείς, </a:t>
            </a:r>
          </a:p>
          <a:p>
            <a:pPr lvl="1"/>
            <a:r>
              <a:rPr lang="el-GR" sz="1600" b="1" dirty="0" smtClean="0">
                <a:solidFill>
                  <a:schemeClr val="tx1"/>
                </a:solidFill>
              </a:rPr>
              <a:t>τοπική </a:t>
            </a:r>
            <a:r>
              <a:rPr lang="el-GR" sz="1600" b="1" dirty="0">
                <a:solidFill>
                  <a:schemeClr val="tx1"/>
                </a:solidFill>
              </a:rPr>
              <a:t>καταστροφή µ</a:t>
            </a:r>
            <a:r>
              <a:rPr lang="el-GR" sz="1600" b="1" dirty="0" err="1">
                <a:solidFill>
                  <a:schemeClr val="tx1"/>
                </a:solidFill>
              </a:rPr>
              <a:t>ικρής</a:t>
            </a:r>
            <a:r>
              <a:rPr lang="el-GR" sz="1600" b="1" dirty="0">
                <a:solidFill>
                  <a:schemeClr val="tx1"/>
                </a:solidFill>
              </a:rPr>
              <a:t> έντασης </a:t>
            </a:r>
            <a:r>
              <a:rPr lang="el-GR" sz="1600" dirty="0">
                <a:solidFill>
                  <a:schemeClr val="tx1"/>
                </a:solidFill>
              </a:rPr>
              <a:t>την καταστροφή για την </a:t>
            </a:r>
            <a:r>
              <a:rPr lang="el-GR" sz="1600" dirty="0" err="1">
                <a:solidFill>
                  <a:schemeClr val="tx1"/>
                </a:solidFill>
              </a:rPr>
              <a:t>αντιµετώπιση</a:t>
            </a:r>
            <a:r>
              <a:rPr lang="el-GR" sz="1600" dirty="0">
                <a:solidFill>
                  <a:schemeClr val="tx1"/>
                </a:solidFill>
              </a:rPr>
              <a:t> της </a:t>
            </a:r>
            <a:r>
              <a:rPr lang="el-GR" sz="1600" dirty="0" smtClean="0">
                <a:solidFill>
                  <a:schemeClr val="tx1"/>
                </a:solidFill>
              </a:rPr>
              <a:t>οποίας </a:t>
            </a:r>
            <a:r>
              <a:rPr lang="el-GR" sz="1600" dirty="0">
                <a:solidFill>
                  <a:schemeClr val="tx1"/>
                </a:solidFill>
              </a:rPr>
              <a:t>αρκεί το </a:t>
            </a:r>
            <a:r>
              <a:rPr lang="el-GR" sz="1600" dirty="0" err="1">
                <a:solidFill>
                  <a:schemeClr val="tx1"/>
                </a:solidFill>
              </a:rPr>
              <a:t>δυναµικό</a:t>
            </a:r>
            <a:r>
              <a:rPr lang="el-GR" sz="1600" dirty="0">
                <a:solidFill>
                  <a:schemeClr val="tx1"/>
                </a:solidFill>
              </a:rPr>
              <a:t> και τα µ</a:t>
            </a:r>
            <a:r>
              <a:rPr lang="el-GR" sz="1600" dirty="0" err="1">
                <a:solidFill>
                  <a:schemeClr val="tx1"/>
                </a:solidFill>
              </a:rPr>
              <a:t>έσα</a:t>
            </a:r>
            <a:r>
              <a:rPr lang="el-GR" sz="1600" dirty="0">
                <a:solidFill>
                  <a:schemeClr val="tx1"/>
                </a:solidFill>
              </a:rPr>
              <a:t> πολιτικής προστασίας σε επίπεδο </a:t>
            </a:r>
            <a:r>
              <a:rPr lang="el-GR" sz="1600" dirty="0" err="1">
                <a:solidFill>
                  <a:schemeClr val="tx1"/>
                </a:solidFill>
              </a:rPr>
              <a:t>νοµού</a:t>
            </a:r>
            <a:r>
              <a:rPr lang="el-GR" sz="1600" dirty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el-GR" sz="1600" b="1" dirty="0" smtClean="0">
                <a:solidFill>
                  <a:schemeClr val="tx1"/>
                </a:solidFill>
              </a:rPr>
              <a:t>τοπική </a:t>
            </a:r>
            <a:r>
              <a:rPr lang="el-GR" sz="1600" b="1" dirty="0">
                <a:solidFill>
                  <a:schemeClr val="tx1"/>
                </a:solidFill>
              </a:rPr>
              <a:t>καταστροφή µ</a:t>
            </a:r>
            <a:r>
              <a:rPr lang="el-GR" sz="1600" b="1" dirty="0" err="1">
                <a:solidFill>
                  <a:schemeClr val="tx1"/>
                </a:solidFill>
              </a:rPr>
              <a:t>εγάλης</a:t>
            </a:r>
            <a:r>
              <a:rPr lang="el-GR" sz="1600" b="1" dirty="0">
                <a:solidFill>
                  <a:schemeClr val="tx1"/>
                </a:solidFill>
              </a:rPr>
              <a:t> έντασης </a:t>
            </a:r>
            <a:r>
              <a:rPr lang="el-GR" sz="1600" dirty="0">
                <a:solidFill>
                  <a:schemeClr val="tx1"/>
                </a:solidFill>
              </a:rPr>
              <a:t>την καταστροφή για την </a:t>
            </a:r>
            <a:r>
              <a:rPr lang="el-GR" sz="1600" dirty="0" err="1">
                <a:solidFill>
                  <a:schemeClr val="tx1"/>
                </a:solidFill>
              </a:rPr>
              <a:t>αντιµετώπιση</a:t>
            </a:r>
            <a:r>
              <a:rPr lang="el-GR" sz="1600" dirty="0">
                <a:solidFill>
                  <a:schemeClr val="tx1"/>
                </a:solidFill>
              </a:rPr>
              <a:t> της </a:t>
            </a:r>
            <a:r>
              <a:rPr lang="el-GR" sz="1600" dirty="0" smtClean="0">
                <a:solidFill>
                  <a:schemeClr val="tx1"/>
                </a:solidFill>
              </a:rPr>
              <a:t>οποίας </a:t>
            </a:r>
            <a:r>
              <a:rPr lang="el-GR" sz="1600" dirty="0">
                <a:solidFill>
                  <a:schemeClr val="tx1"/>
                </a:solidFill>
              </a:rPr>
              <a:t>απαιτείται η διάθεση </a:t>
            </a:r>
            <a:r>
              <a:rPr lang="el-GR" sz="1600" dirty="0" err="1">
                <a:solidFill>
                  <a:schemeClr val="tx1"/>
                </a:solidFill>
              </a:rPr>
              <a:t>δυναµικού</a:t>
            </a:r>
            <a:r>
              <a:rPr lang="el-GR" sz="1600" dirty="0">
                <a:solidFill>
                  <a:schemeClr val="tx1"/>
                </a:solidFill>
              </a:rPr>
              <a:t> και µ</a:t>
            </a:r>
            <a:r>
              <a:rPr lang="el-GR" sz="1600" dirty="0" err="1">
                <a:solidFill>
                  <a:schemeClr val="tx1"/>
                </a:solidFill>
              </a:rPr>
              <a:t>έσων</a:t>
            </a:r>
            <a:r>
              <a:rPr lang="el-GR" sz="1600" dirty="0">
                <a:solidFill>
                  <a:schemeClr val="tx1"/>
                </a:solidFill>
              </a:rPr>
              <a:t> πολιτικής προστασίας και από </a:t>
            </a:r>
            <a:r>
              <a:rPr lang="el-GR" sz="1600" dirty="0" smtClean="0">
                <a:solidFill>
                  <a:schemeClr val="tx1"/>
                </a:solidFill>
              </a:rPr>
              <a:t>άλλους </a:t>
            </a:r>
            <a:r>
              <a:rPr lang="el-GR" sz="1600" dirty="0" err="1">
                <a:solidFill>
                  <a:schemeClr val="tx1"/>
                </a:solidFill>
              </a:rPr>
              <a:t>νοµούς</a:t>
            </a:r>
            <a:r>
              <a:rPr lang="el-GR" sz="1600" dirty="0">
                <a:solidFill>
                  <a:schemeClr val="tx1"/>
                </a:solidFill>
              </a:rPr>
              <a:t>, περιφέρειες ή και από κεντρικές υπηρεσίες και φορείς. 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dirty="0">
                <a:solidFill>
                  <a:srgbClr val="FF0000"/>
                </a:solidFill>
              </a:rPr>
              <a:t>Δεν υπάρχει ένα µ</a:t>
            </a:r>
            <a:r>
              <a:rPr lang="el-GR" sz="1600" dirty="0" err="1">
                <a:solidFill>
                  <a:srgbClr val="FF0000"/>
                </a:solidFill>
              </a:rPr>
              <a:t>οναδικό</a:t>
            </a:r>
            <a:r>
              <a:rPr lang="el-GR" sz="1600" dirty="0">
                <a:solidFill>
                  <a:srgbClr val="FF0000"/>
                </a:solidFill>
              </a:rPr>
              <a:t> µ</a:t>
            </a:r>
            <a:r>
              <a:rPr lang="el-GR" sz="1600" dirty="0" err="1">
                <a:solidFill>
                  <a:srgbClr val="FF0000"/>
                </a:solidFill>
              </a:rPr>
              <a:t>έτρο</a:t>
            </a:r>
            <a:r>
              <a:rPr lang="el-GR" sz="1600" dirty="0">
                <a:solidFill>
                  <a:srgbClr val="FF0000"/>
                </a:solidFill>
              </a:rPr>
              <a:t> καταστροφικών απωλειών που να καλύπτει και να </a:t>
            </a:r>
            <a:r>
              <a:rPr lang="el-GR" sz="1600" dirty="0" smtClean="0">
                <a:solidFill>
                  <a:srgbClr val="FF0000"/>
                </a:solidFill>
              </a:rPr>
              <a:t>αντιπροσωπεύει </a:t>
            </a:r>
            <a:r>
              <a:rPr lang="el-GR" sz="1600" dirty="0">
                <a:solidFill>
                  <a:srgbClr val="FF0000"/>
                </a:solidFill>
              </a:rPr>
              <a:t>όλο το </a:t>
            </a:r>
            <a:r>
              <a:rPr lang="el-GR" sz="1600" dirty="0" err="1">
                <a:solidFill>
                  <a:srgbClr val="FF0000"/>
                </a:solidFill>
              </a:rPr>
              <a:t>φάσµα</a:t>
            </a:r>
            <a:r>
              <a:rPr lang="el-GR" sz="1600" dirty="0">
                <a:solidFill>
                  <a:srgbClr val="FF0000"/>
                </a:solidFill>
              </a:rPr>
              <a:t> των επιπτώσεων µ</a:t>
            </a:r>
            <a:r>
              <a:rPr lang="el-GR" sz="1600" dirty="0" err="1">
                <a:solidFill>
                  <a:srgbClr val="FF0000"/>
                </a:solidFill>
              </a:rPr>
              <a:t>ιας</a:t>
            </a:r>
            <a:r>
              <a:rPr lang="el-GR" sz="1600" dirty="0">
                <a:solidFill>
                  <a:srgbClr val="FF0000"/>
                </a:solidFill>
              </a:rPr>
              <a:t> καταστροφής. Ένα κοινό µ</a:t>
            </a:r>
            <a:r>
              <a:rPr lang="el-GR" sz="1600" dirty="0" err="1">
                <a:solidFill>
                  <a:srgbClr val="FF0000"/>
                </a:solidFill>
              </a:rPr>
              <a:t>έτρο</a:t>
            </a:r>
            <a:r>
              <a:rPr lang="el-GR" sz="1600" dirty="0">
                <a:solidFill>
                  <a:srgbClr val="FF0000"/>
                </a:solidFill>
              </a:rPr>
              <a:t> είναι ο </a:t>
            </a:r>
            <a:r>
              <a:rPr lang="el-GR" sz="1600" dirty="0" err="1" smtClean="0">
                <a:solidFill>
                  <a:srgbClr val="FF0000"/>
                </a:solidFill>
              </a:rPr>
              <a:t>αριθµός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>
                <a:solidFill>
                  <a:srgbClr val="FF0000"/>
                </a:solidFill>
              </a:rPr>
              <a:t>των </a:t>
            </a:r>
            <a:r>
              <a:rPr lang="el-GR" sz="1600" dirty="0" err="1" smtClean="0">
                <a:solidFill>
                  <a:srgbClr val="FF0000"/>
                </a:solidFill>
              </a:rPr>
              <a:t>νεκρων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>
                <a:solidFill>
                  <a:srgbClr val="FF0000"/>
                </a:solidFill>
              </a:rPr>
              <a:t>ή </a:t>
            </a:r>
            <a:r>
              <a:rPr lang="el-GR" sz="1600" dirty="0" smtClean="0">
                <a:solidFill>
                  <a:srgbClr val="FF0000"/>
                </a:solidFill>
              </a:rPr>
              <a:t>των </a:t>
            </a:r>
            <a:r>
              <a:rPr lang="el-GR" sz="1600" dirty="0" err="1" smtClean="0">
                <a:solidFill>
                  <a:srgbClr val="FF0000"/>
                </a:solidFill>
              </a:rPr>
              <a:t>ανθρωπων</a:t>
            </a:r>
            <a:r>
              <a:rPr lang="el-GR" sz="1600" dirty="0" smtClean="0">
                <a:solidFill>
                  <a:srgbClr val="FF0000"/>
                </a:solidFill>
              </a:rPr>
              <a:t> που επηρεάζονται </a:t>
            </a:r>
            <a:r>
              <a:rPr lang="el-GR" sz="1600" dirty="0">
                <a:solidFill>
                  <a:srgbClr val="FF0000"/>
                </a:solidFill>
              </a:rPr>
              <a:t>µε κάποιο τρόπο.</a:t>
            </a:r>
          </a:p>
        </p:txBody>
      </p:sp>
    </p:spTree>
    <p:extLst>
      <p:ext uri="{BB962C8B-B14F-4D97-AF65-F5344CB8AC3E}">
        <p14:creationId xmlns:p14="http://schemas.microsoft.com/office/powerpoint/2010/main" val="1222934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10842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l-GR" dirty="0" smtClean="0"/>
              <a:t>Ιστοσελίδα μαθήματος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766445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https://</a:t>
            </a:r>
            <a:r>
              <a:rPr lang="en-US" dirty="0" smtClean="0">
                <a:solidFill>
                  <a:srgbClr val="FF0000"/>
                </a:solidFill>
              </a:rPr>
              <a:t>eclass.uniwa.gr/courses/GEO194/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025" y="4781787"/>
            <a:ext cx="8569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FF0000"/>
                </a:solidFill>
                <a:latin typeface="+mn-lt"/>
              </a:rPr>
              <a:t>Όλο το υλικό </a:t>
            </a:r>
            <a:r>
              <a:rPr lang="el-GR" sz="1800" dirty="0" smtClean="0">
                <a:latin typeface="+mn-lt"/>
              </a:rPr>
              <a:t>που παρουσιάζεται στην τάξη θα βρίσκεται αναρτημένο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1800" dirty="0" smtClean="0">
                <a:latin typeface="+mn-lt"/>
              </a:rPr>
              <a:t>Οδηγοί και ασκήσεις για επιπρόσθετη μελέτη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1800" dirty="0" smtClean="0">
                <a:latin typeface="+mn-lt"/>
              </a:rPr>
              <a:t>Εργαστηριακές οδηγίες και δεδομένα για επεξεργασία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1800" dirty="0" smtClean="0">
                <a:latin typeface="+mn-lt"/>
              </a:rPr>
              <a:t>Ανακοινώσεις</a:t>
            </a:r>
            <a:endParaRPr lang="en-US" sz="180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90" y="1405992"/>
            <a:ext cx="4966337" cy="310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97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ctr"/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3277"/>
            <a:ext cx="9144000" cy="4525963"/>
          </a:xfrm>
        </p:spPr>
        <p:txBody>
          <a:bodyPr/>
          <a:lstStyle/>
          <a:p>
            <a:pPr>
              <a:buAutoNum type="arabicParenR"/>
            </a:pPr>
            <a:r>
              <a:rPr lang="el-GR" sz="1800" dirty="0" err="1" smtClean="0">
                <a:solidFill>
                  <a:schemeClr val="tx1"/>
                </a:solidFill>
              </a:rPr>
              <a:t>Λεκκας</a:t>
            </a:r>
            <a:r>
              <a:rPr lang="el-GR" sz="1800" dirty="0">
                <a:solidFill>
                  <a:schemeClr val="tx1"/>
                </a:solidFill>
              </a:rPr>
              <a:t>, Ε. Φυσικές και Τεχνολογικές </a:t>
            </a:r>
            <a:r>
              <a:rPr lang="el-GR" sz="1800" dirty="0" err="1">
                <a:solidFill>
                  <a:schemeClr val="tx1"/>
                </a:solidFill>
              </a:rPr>
              <a:t>Καταστροφές,Λεκκας</a:t>
            </a:r>
            <a:r>
              <a:rPr lang="el-GR" sz="1800" dirty="0">
                <a:solidFill>
                  <a:schemeClr val="tx1"/>
                </a:solidFill>
              </a:rPr>
              <a:t>, Ε, </a:t>
            </a:r>
            <a:r>
              <a:rPr lang="el-GR" sz="1800" dirty="0" err="1">
                <a:solidFill>
                  <a:schemeClr val="tx1"/>
                </a:solidFill>
              </a:rPr>
              <a:t>Αθηνα</a:t>
            </a:r>
            <a:r>
              <a:rPr lang="el-GR" sz="1800" dirty="0">
                <a:solidFill>
                  <a:schemeClr val="tx1"/>
                </a:solidFill>
              </a:rPr>
              <a:t>, (2000</a:t>
            </a:r>
            <a:r>
              <a:rPr lang="el-GR" sz="1800" dirty="0" smtClean="0">
                <a:solidFill>
                  <a:schemeClr val="tx1"/>
                </a:solidFill>
              </a:rPr>
              <a:t>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AutoNum type="arabicParenR"/>
            </a:pPr>
            <a:r>
              <a:rPr lang="el-GR" sz="1800" dirty="0" err="1" smtClean="0">
                <a:solidFill>
                  <a:schemeClr val="tx1"/>
                </a:solidFill>
              </a:rPr>
              <a:t>Διονυσιαδης</a:t>
            </a:r>
            <a:r>
              <a:rPr lang="el-GR" sz="1800" dirty="0">
                <a:solidFill>
                  <a:schemeClr val="tx1"/>
                </a:solidFill>
              </a:rPr>
              <a:t>, Σ., Εγχειρίδιο αντιμετώπισης εκτάκτων περιστατικών και καταστροφών, εκδόσεις </a:t>
            </a:r>
            <a:r>
              <a:rPr lang="el-GR" sz="1800" dirty="0" err="1">
                <a:solidFill>
                  <a:schemeClr val="tx1"/>
                </a:solidFill>
              </a:rPr>
              <a:t>Ιων</a:t>
            </a:r>
            <a:r>
              <a:rPr lang="el-GR" sz="1800" dirty="0">
                <a:solidFill>
                  <a:schemeClr val="tx1"/>
                </a:solidFill>
              </a:rPr>
              <a:t>, Αθήνα (</a:t>
            </a:r>
            <a:r>
              <a:rPr lang="el-GR" sz="1800" dirty="0" smtClean="0">
                <a:solidFill>
                  <a:schemeClr val="tx1"/>
                </a:solidFill>
              </a:rPr>
              <a:t>1997)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AutoNum type="arabicParenR"/>
            </a:pPr>
            <a:r>
              <a:rPr lang="el-GR" sz="1800" dirty="0" err="1" smtClean="0">
                <a:solidFill>
                  <a:schemeClr val="tx1"/>
                </a:solidFill>
              </a:rPr>
              <a:t>Βοργε</a:t>
            </a:r>
            <a:r>
              <a:rPr lang="el-GR" sz="1800" dirty="0">
                <a:solidFill>
                  <a:schemeClr val="tx1"/>
                </a:solidFill>
              </a:rPr>
              <a:t>, Δ., Το </a:t>
            </a:r>
            <a:r>
              <a:rPr lang="el-GR" sz="1800" dirty="0" err="1">
                <a:solidFill>
                  <a:schemeClr val="tx1"/>
                </a:solidFill>
              </a:rPr>
              <a:t>βιβλιο</a:t>
            </a:r>
            <a:r>
              <a:rPr lang="el-GR" sz="1800" dirty="0">
                <a:solidFill>
                  <a:schemeClr val="tx1"/>
                </a:solidFill>
              </a:rPr>
              <a:t> του κινδύνου, εκδόσεις </a:t>
            </a:r>
            <a:r>
              <a:rPr lang="el-GR" sz="1800" dirty="0" err="1">
                <a:solidFill>
                  <a:schemeClr val="tx1"/>
                </a:solidFill>
              </a:rPr>
              <a:t>Παπαζήση</a:t>
            </a:r>
            <a:r>
              <a:rPr lang="el-GR" sz="1800" dirty="0">
                <a:solidFill>
                  <a:schemeClr val="tx1"/>
                </a:solidFill>
              </a:rPr>
              <a:t>, </a:t>
            </a:r>
            <a:r>
              <a:rPr lang="el-GR" sz="1800" dirty="0" err="1">
                <a:solidFill>
                  <a:schemeClr val="tx1"/>
                </a:solidFill>
              </a:rPr>
              <a:t>αθήνα</a:t>
            </a:r>
            <a:r>
              <a:rPr lang="el-GR" sz="1800" dirty="0">
                <a:solidFill>
                  <a:schemeClr val="tx1"/>
                </a:solidFill>
              </a:rPr>
              <a:t>, (</a:t>
            </a:r>
            <a:r>
              <a:rPr lang="el-GR" sz="1800" dirty="0" smtClean="0">
                <a:solidFill>
                  <a:schemeClr val="tx1"/>
                </a:solidFill>
              </a:rPr>
              <a:t>2008)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AutoNum type="arabicParenR"/>
            </a:pPr>
            <a:r>
              <a:rPr lang="en-US" sz="1800" dirty="0" smtClean="0">
                <a:solidFill>
                  <a:schemeClr val="tx1"/>
                </a:solidFill>
              </a:rPr>
              <a:t>Bartlett</a:t>
            </a:r>
            <a:r>
              <a:rPr lang="en-US" sz="1800" dirty="0">
                <a:solidFill>
                  <a:schemeClr val="tx1"/>
                </a:solidFill>
              </a:rPr>
              <a:t>, D., Singh, R., Exploring Natural Hazards: A Case Study </a:t>
            </a:r>
            <a:r>
              <a:rPr lang="en-US" sz="1800" dirty="0" err="1">
                <a:solidFill>
                  <a:schemeClr val="tx1"/>
                </a:solidFill>
              </a:rPr>
              <a:t>Approach,CRC</a:t>
            </a:r>
            <a:r>
              <a:rPr lang="en-US" sz="1800" dirty="0">
                <a:solidFill>
                  <a:schemeClr val="tx1"/>
                </a:solidFill>
              </a:rPr>
              <a:t> Press, UK, (</a:t>
            </a:r>
            <a:r>
              <a:rPr lang="en-US" sz="1800" dirty="0" smtClean="0">
                <a:solidFill>
                  <a:schemeClr val="tx1"/>
                </a:solidFill>
              </a:rPr>
              <a:t>2018)</a:t>
            </a:r>
          </a:p>
          <a:p>
            <a:pPr>
              <a:buAutoNum type="arabicParenR"/>
            </a:pPr>
            <a:r>
              <a:rPr lang="en-US" sz="1800" dirty="0" smtClean="0">
                <a:solidFill>
                  <a:schemeClr val="tx1"/>
                </a:solidFill>
              </a:rPr>
              <a:t>Zschau</a:t>
            </a:r>
            <a:r>
              <a:rPr lang="en-US" sz="1800" dirty="0">
                <a:solidFill>
                  <a:schemeClr val="tx1"/>
                </a:solidFill>
              </a:rPr>
              <a:t>, J., </a:t>
            </a:r>
            <a:r>
              <a:rPr lang="en-US" sz="1800" dirty="0" err="1">
                <a:solidFill>
                  <a:schemeClr val="tx1"/>
                </a:solidFill>
              </a:rPr>
              <a:t>Küppers</a:t>
            </a:r>
            <a:r>
              <a:rPr lang="en-US" sz="1800" dirty="0">
                <a:solidFill>
                  <a:schemeClr val="tx1"/>
                </a:solidFill>
              </a:rPr>
              <a:t>, A.N. , Early Warning Systems for Natural Disaster Reduction, Springer, New York, (</a:t>
            </a:r>
            <a:r>
              <a:rPr lang="en-US" sz="1800" dirty="0" smtClean="0">
                <a:solidFill>
                  <a:schemeClr val="tx1"/>
                </a:solidFill>
              </a:rPr>
              <a:t>2003)</a:t>
            </a:r>
          </a:p>
          <a:p>
            <a:pPr>
              <a:buAutoNum type="arabicParenR"/>
            </a:pPr>
            <a:r>
              <a:rPr lang="en-US" sz="1800" dirty="0" err="1" smtClean="0">
                <a:solidFill>
                  <a:schemeClr val="tx1"/>
                </a:solidFill>
              </a:rPr>
              <a:t>Golnaragi</a:t>
            </a:r>
            <a:r>
              <a:rPr lang="en-US" sz="1800" dirty="0">
                <a:solidFill>
                  <a:schemeClr val="tx1"/>
                </a:solidFill>
              </a:rPr>
              <a:t>, M., Institutional Partnerships in Multi-Hazard Early Warning Systems, Springer, New York, (2012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l-GR" sz="2000" b="1" u="sng" dirty="0" smtClean="0">
                <a:solidFill>
                  <a:srgbClr val="FF0000"/>
                </a:solidFill>
              </a:rPr>
              <a:t>ΜΗΝ</a:t>
            </a:r>
            <a:r>
              <a:rPr lang="el-GR" sz="2000" u="sng" dirty="0" smtClean="0">
                <a:solidFill>
                  <a:srgbClr val="FF0000"/>
                </a:solidFill>
              </a:rPr>
              <a:t> Αμελήσετε την προμήθεια του βιβλίου σας</a:t>
            </a:r>
            <a:endParaRPr lang="en-US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463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 algn="ctr"/>
            <a:r>
              <a:rPr lang="el-GR" dirty="0" smtClean="0"/>
              <a:t>Διαδικαστικά…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7920880" cy="4785395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Μέγιστη τελική βαθμολογία : 10, ως άθροισμα επιμέρους αξιολογήσεων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 smtClean="0">
                <a:solidFill>
                  <a:schemeClr val="tx1"/>
                </a:solidFill>
              </a:rPr>
              <a:t>Εργασίες (</a:t>
            </a:r>
            <a:r>
              <a:rPr lang="en-US" sz="2000" dirty="0" smtClean="0">
                <a:solidFill>
                  <a:schemeClr val="tx1"/>
                </a:solidFill>
              </a:rPr>
              <a:t>projects) : </a:t>
            </a:r>
            <a:r>
              <a:rPr lang="el-GR" sz="2000" dirty="0" smtClean="0">
                <a:solidFill>
                  <a:schemeClr val="tx1"/>
                </a:solidFill>
              </a:rPr>
              <a:t>μέγιστο </a:t>
            </a:r>
            <a:r>
              <a:rPr lang="el-GR" sz="2000" dirty="0">
                <a:solidFill>
                  <a:schemeClr val="tx1"/>
                </a:solidFill>
              </a:rPr>
              <a:t>2</a:t>
            </a:r>
            <a:r>
              <a:rPr lang="el-GR" sz="2000" dirty="0" smtClean="0">
                <a:solidFill>
                  <a:schemeClr val="tx1"/>
                </a:solidFill>
              </a:rPr>
              <a:t> (1 εργασία εξαμήνου)</a:t>
            </a:r>
          </a:p>
          <a:p>
            <a:r>
              <a:rPr lang="el-GR" sz="2000" dirty="0" smtClean="0">
                <a:solidFill>
                  <a:schemeClr val="tx1"/>
                </a:solidFill>
              </a:rPr>
              <a:t>Εργαστηριακές ασκήσεις: μέγιστο 4 (5 </a:t>
            </a:r>
            <a:r>
              <a:rPr lang="el-GR" sz="2000" dirty="0" err="1" smtClean="0">
                <a:solidFill>
                  <a:schemeClr val="tx1"/>
                </a:solidFill>
              </a:rPr>
              <a:t>εργ</a:t>
            </a:r>
            <a:r>
              <a:rPr lang="el-GR" sz="2000" dirty="0" smtClean="0">
                <a:solidFill>
                  <a:schemeClr val="tx1"/>
                </a:solidFill>
              </a:rPr>
              <a:t>. ασκήσεις)</a:t>
            </a:r>
          </a:p>
          <a:p>
            <a:r>
              <a:rPr lang="el-GR" sz="2000" dirty="0" smtClean="0">
                <a:solidFill>
                  <a:schemeClr val="tx1"/>
                </a:solidFill>
              </a:rPr>
              <a:t>Τελική γραπτή εξέταση : μέγιστο 5 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endParaRPr lang="el-GR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Υποχρεωτική μόνο η τελική γραπτή εξέταση</a:t>
            </a:r>
            <a:endParaRPr lang="en-US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18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el-GR" dirty="0" smtClean="0"/>
              <a:t>Εργασίες </a:t>
            </a:r>
            <a:r>
              <a:rPr lang="en-US" dirty="0" smtClean="0"/>
              <a:t>(projects)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8856984" cy="5616624"/>
          </a:xfrm>
        </p:spPr>
        <p:txBody>
          <a:bodyPr/>
          <a:lstStyle/>
          <a:p>
            <a:pPr marL="0" indent="0" algn="ctr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Θα δοθούν 1 Εργασίες (</a:t>
            </a:r>
            <a:r>
              <a:rPr lang="en-US" sz="2000" b="1" dirty="0" smtClean="0">
                <a:solidFill>
                  <a:srgbClr val="FF0000"/>
                </a:solidFill>
              </a:rPr>
              <a:t>project)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Ομαδική εργασία  </a:t>
            </a:r>
            <a:r>
              <a:rPr lang="el-GR" sz="20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{Διάρκεια </a:t>
            </a:r>
            <a:r>
              <a:rPr lang="el-GR" sz="20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l-GR" sz="20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εβδομάδες – </a:t>
            </a:r>
            <a:r>
              <a:rPr lang="el-GR" sz="2000" dirty="0" err="1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Μέγ</a:t>
            </a:r>
            <a:r>
              <a:rPr lang="el-GR" sz="20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Βαθμός Ομάδας: 2}</a:t>
            </a:r>
            <a:endParaRPr lang="el-GR" sz="20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600" dirty="0" smtClean="0">
              <a:solidFill>
                <a:schemeClr val="tx1"/>
              </a:solidFill>
            </a:endParaRPr>
          </a:p>
          <a:p>
            <a:pPr lvl="1"/>
            <a:r>
              <a:rPr lang="el-GR" sz="1800" dirty="0" smtClean="0"/>
              <a:t>Ακολουθούμε χρονοδιάγραμμα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592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568952" cy="5256584"/>
          </a:xfrm>
        </p:spPr>
        <p:txBody>
          <a:bodyPr/>
          <a:lstStyle/>
          <a:p>
            <a:pPr algn="just"/>
            <a:r>
              <a:rPr lang="el-GR" sz="2000" dirty="0" smtClean="0">
                <a:solidFill>
                  <a:schemeClr val="tx1"/>
                </a:solidFill>
              </a:rPr>
              <a:t>Η τελική εξέταση πραγματοποιείται επί του συνόλου της διδακτέας ύλης. Διάρκεια εξέτασης </a:t>
            </a:r>
            <a:r>
              <a:rPr lang="en-US" sz="2000" dirty="0" smtClean="0">
                <a:solidFill>
                  <a:schemeClr val="tx1"/>
                </a:solidFill>
              </a:rPr>
              <a:t>1½  </a:t>
            </a:r>
            <a:r>
              <a:rPr lang="el-GR" sz="2000" dirty="0" smtClean="0">
                <a:solidFill>
                  <a:schemeClr val="tx1"/>
                </a:solidFill>
              </a:rPr>
              <a:t>ώρες.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</a:rPr>
              <a:t>Πολλαπλής επιλογής (χωρίς αρνητική βαθμολόγηση) και ελεύθερου κειμένου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</a:rPr>
              <a:t>Επιτρέπονται κάθε είδους σημειώσεις ή βιβλία.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</a:rPr>
              <a:t>Επιτρέπεται η χρήση </a:t>
            </a:r>
            <a:r>
              <a:rPr lang="en-US" sz="2000" dirty="0" smtClean="0">
                <a:solidFill>
                  <a:schemeClr val="tx1"/>
                </a:solidFill>
              </a:rPr>
              <a:t>PC</a:t>
            </a:r>
            <a:r>
              <a:rPr lang="el-GR" sz="2000" dirty="0" smtClean="0">
                <a:solidFill>
                  <a:schemeClr val="tx1"/>
                </a:solidFill>
              </a:rPr>
              <a:t> αλλά με απενεργοποιημένες όλες τις δυνατότητες επικοινωνίας &amp; δικτύωσης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</a:rPr>
              <a:t>ΔΕΝ ΕΠΙΤΡΕΠΕΤΑΙ η χρήση κινητών τηλεφώνων. Εφοδιαστείτε με επιστημονικό υπολογιστή χειρός.</a:t>
            </a:r>
          </a:p>
          <a:p>
            <a:pPr marL="0" indent="0" algn="just">
              <a:buNone/>
            </a:pPr>
            <a:r>
              <a:rPr lang="el-GR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ΣΥΜΒΟΥΛΗ: χρησιμοποιήστε τα μαθησιακά εργαλεία που σας προσφέρονται (εργασίες – τεστ </a:t>
            </a:r>
            <a:r>
              <a:rPr lang="el-GR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αυτοαξιολόγησης</a:t>
            </a:r>
            <a:r>
              <a:rPr lang="el-GR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) ώστε η διαδικασία της τελικής εξέτασης να είναι μια τυπική διαδικασία</a:t>
            </a:r>
          </a:p>
          <a:p>
            <a:pPr algn="just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 algn="ctr"/>
            <a:r>
              <a:rPr lang="el-GR" dirty="0" smtClean="0"/>
              <a:t>Γραπτές εξετάσεις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296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Οι ανθρώπινες κοινωνίες πάντα δοκιμάζονταν από καταστροφές</a:t>
            </a:r>
          </a:p>
          <a:p>
            <a:r>
              <a:rPr lang="el-GR" dirty="0">
                <a:solidFill>
                  <a:schemeClr val="tx1"/>
                </a:solidFill>
              </a:rPr>
              <a:t>Ο κατακλυσμός και </a:t>
            </a:r>
            <a:r>
              <a:rPr lang="el-GR" dirty="0" smtClean="0">
                <a:solidFill>
                  <a:schemeClr val="tx1"/>
                </a:solidFill>
              </a:rPr>
              <a:t>η σωτηρία </a:t>
            </a:r>
            <a:r>
              <a:rPr lang="el-GR" dirty="0">
                <a:solidFill>
                  <a:schemeClr val="tx1"/>
                </a:solidFill>
              </a:rPr>
              <a:t>των ειδών από τον </a:t>
            </a:r>
            <a:r>
              <a:rPr lang="el-GR" dirty="0" smtClean="0">
                <a:solidFill>
                  <a:schemeClr val="tx1"/>
                </a:solidFill>
              </a:rPr>
              <a:t>Νώε?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Η καταστροφή της Ατλαντίδας?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Η καταστροφή της Πομπηιας?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371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Καταστροφες &amp; Μεταφυσική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772525" cy="4652963"/>
          </a:xfrm>
        </p:spPr>
        <p:txBody>
          <a:bodyPr>
            <a:normAutofit fontScale="77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οι </a:t>
            </a:r>
            <a:r>
              <a:rPr lang="el-GR" sz="2400" dirty="0" smtClean="0">
                <a:solidFill>
                  <a:schemeClr val="tx1"/>
                </a:solidFill>
              </a:rPr>
              <a:t>καταστροφές τροφοδοτούν </a:t>
            </a:r>
            <a:r>
              <a:rPr lang="el-GR" sz="2400" dirty="0">
                <a:solidFill>
                  <a:schemeClr val="tx1"/>
                </a:solidFill>
              </a:rPr>
              <a:t>θρησκευτικές και μεταφυσικές </a:t>
            </a:r>
            <a:r>
              <a:rPr lang="el-GR" sz="2400" dirty="0" smtClean="0">
                <a:solidFill>
                  <a:schemeClr val="tx1"/>
                </a:solidFill>
              </a:rPr>
              <a:t>ερμηνείες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Οι αντιλήψεις </a:t>
            </a:r>
            <a:r>
              <a:rPr lang="el-GR" sz="2400" dirty="0">
                <a:solidFill>
                  <a:schemeClr val="tx1"/>
                </a:solidFill>
              </a:rPr>
              <a:t>των αρχαίων ελλήνων για τα αίτια των σεισμών έχουν </a:t>
            </a:r>
            <a:r>
              <a:rPr lang="el-GR" sz="2400" dirty="0" smtClean="0">
                <a:solidFill>
                  <a:schemeClr val="tx1"/>
                </a:solidFill>
              </a:rPr>
              <a:t>μυθολογικά χαρακτηριστικά </a:t>
            </a:r>
            <a:r>
              <a:rPr lang="el-GR" sz="2400" dirty="0">
                <a:solidFill>
                  <a:schemeClr val="tx1"/>
                </a:solidFill>
              </a:rPr>
              <a:t>και προσωποποιούν τον σεισμό στο πρόσωπο του Εγκέλαδου, γιου </a:t>
            </a:r>
            <a:r>
              <a:rPr lang="el-GR" sz="2400" dirty="0" smtClean="0">
                <a:solidFill>
                  <a:schemeClr val="tx1"/>
                </a:solidFill>
              </a:rPr>
              <a:t>του Ταρτάρου </a:t>
            </a:r>
            <a:r>
              <a:rPr lang="el-GR" sz="2400" dirty="0">
                <a:solidFill>
                  <a:schemeClr val="tx1"/>
                </a:solidFill>
              </a:rPr>
              <a:t>και της Γης, ενώ θεωρούν ως θεό των σεισμών τον εννοσίγαιο (γαιοσείστη) </a:t>
            </a:r>
            <a:r>
              <a:rPr lang="el-GR" sz="2400" dirty="0" smtClean="0">
                <a:solidFill>
                  <a:schemeClr val="tx1"/>
                </a:solidFill>
              </a:rPr>
              <a:t>και ασφάλειο </a:t>
            </a:r>
            <a:r>
              <a:rPr lang="el-GR" sz="2400" dirty="0">
                <a:solidFill>
                  <a:schemeClr val="tx1"/>
                </a:solidFill>
              </a:rPr>
              <a:t>(προστάτη των κατασκευών) </a:t>
            </a:r>
            <a:r>
              <a:rPr lang="el-GR" sz="2400" dirty="0" smtClean="0">
                <a:solidFill>
                  <a:schemeClr val="tx1"/>
                </a:solidFill>
              </a:rPr>
              <a:t>Ποσειδώνα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Στις μέρες </a:t>
            </a:r>
            <a:r>
              <a:rPr lang="el-GR" sz="2400" dirty="0">
                <a:solidFill>
                  <a:schemeClr val="tx1"/>
                </a:solidFill>
              </a:rPr>
              <a:t>μας, οι μεγάλες καταστροφές συχνά σηκώνουν ένα σύννεφο πληροφόρησης (</a:t>
            </a:r>
            <a:r>
              <a:rPr lang="el-GR" sz="2400" dirty="0" smtClean="0">
                <a:solidFill>
                  <a:schemeClr val="tx1"/>
                </a:solidFill>
              </a:rPr>
              <a:t>και παραπληροφόρησης</a:t>
            </a:r>
            <a:r>
              <a:rPr lang="el-GR" sz="2400" dirty="0">
                <a:solidFill>
                  <a:schemeClr val="tx1"/>
                </a:solidFill>
              </a:rPr>
              <a:t>), και προσφέρονται για εκμετάλλευσή για πολιτικούς, </a:t>
            </a:r>
            <a:r>
              <a:rPr lang="el-GR" sz="2400" dirty="0" smtClean="0">
                <a:solidFill>
                  <a:schemeClr val="tx1"/>
                </a:solidFill>
              </a:rPr>
              <a:t> θρησκευτικούς, φυλετικούς </a:t>
            </a:r>
            <a:r>
              <a:rPr lang="el-GR" sz="2400" dirty="0">
                <a:solidFill>
                  <a:schemeClr val="tx1"/>
                </a:solidFill>
              </a:rPr>
              <a:t>ή άλλους </a:t>
            </a:r>
            <a:r>
              <a:rPr lang="el-GR" sz="2400" dirty="0" smtClean="0">
                <a:solidFill>
                  <a:schemeClr val="tx1"/>
                </a:solidFill>
              </a:rPr>
              <a:t>λόγους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Από την </a:t>
            </a:r>
            <a:r>
              <a:rPr lang="el-GR" sz="2400" dirty="0">
                <a:solidFill>
                  <a:schemeClr val="tx1"/>
                </a:solidFill>
              </a:rPr>
              <a:t>αρχαιότητα επιχειρούνται προσπάθειες </a:t>
            </a:r>
            <a:r>
              <a:rPr lang="el-GR" sz="2400" dirty="0" smtClean="0">
                <a:solidFill>
                  <a:schemeClr val="tx1"/>
                </a:solidFill>
              </a:rPr>
              <a:t>ορθολογικής εξήγησης </a:t>
            </a:r>
            <a:r>
              <a:rPr lang="el-GR" sz="2400" dirty="0">
                <a:solidFill>
                  <a:schemeClr val="tx1"/>
                </a:solidFill>
              </a:rPr>
              <a:t>των σεισμών με πρώτες αυτές στην Ιωνία από τον Θαλή τον Μιλήσιο (</a:t>
            </a:r>
            <a:r>
              <a:rPr lang="el-GR" sz="2400" dirty="0" smtClean="0">
                <a:solidFill>
                  <a:schemeClr val="tx1"/>
                </a:solidFill>
              </a:rPr>
              <a:t>643-548π.Χ</a:t>
            </a:r>
            <a:r>
              <a:rPr lang="el-GR" sz="2400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034002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Mlecture">
  <a:themeElements>
    <a:clrScheme name="UoMlectu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oMlect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oMlectu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lectu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Data\Microsoft\Templates\UoMlecture.pot</Template>
  <TotalTime>28002</TotalTime>
  <Words>2460</Words>
  <Application>Microsoft Office PowerPoint</Application>
  <PresentationFormat>On-screen Show (4:3)</PresentationFormat>
  <Paragraphs>136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UoMlecture</vt:lpstr>
      <vt:lpstr>PowerPoint Presentation</vt:lpstr>
      <vt:lpstr>Μαθησιακά Αποτελέσματα </vt:lpstr>
      <vt:lpstr>Ιστοσελίδα μαθήματος</vt:lpstr>
      <vt:lpstr>Βιβλιογραφία</vt:lpstr>
      <vt:lpstr>Διαδικαστικά…</vt:lpstr>
      <vt:lpstr>Εργασίες (projects)</vt:lpstr>
      <vt:lpstr>Γραπτές εξετάσεις</vt:lpstr>
      <vt:lpstr>Εισαγωγη</vt:lpstr>
      <vt:lpstr>Καταστροφες &amp; Μεταφυσική</vt:lpstr>
      <vt:lpstr>Ιστορικά ορόσημα : Λισαβονα 1775</vt:lpstr>
      <vt:lpstr>Ιστορικά ορόσημα: Κρακατόα 1883</vt:lpstr>
      <vt:lpstr>Ιστορικα οροσημα: Bhola 1970</vt:lpstr>
      <vt:lpstr>Ιστορικά ορόσημα: Σουματρα 2004</vt:lpstr>
      <vt:lpstr>Ιστορικα ορόσημα: Λοιπες καταστροφες</vt:lpstr>
      <vt:lpstr>Ιστορικά ορόσημα: Φουκουσιμα 2011</vt:lpstr>
      <vt:lpstr>Φυσικές καταστροφές: χρονική εξέλιξη</vt:lpstr>
      <vt:lpstr>Φυσικές καταστροφές: Χρόνος εκδήλωσης</vt:lpstr>
      <vt:lpstr>Φυσικές καταστροφές ~ επίπεδο ανάπτυξης</vt:lpstr>
      <vt:lpstr>Φυσικές καταστροφές: χωρική κατανομή </vt:lpstr>
      <vt:lpstr>Ο ορισμός της καταστροφής</vt:lpstr>
      <vt:lpstr>Καταστροφη : καταγραφή</vt:lpstr>
      <vt:lpstr>Ταξινόμηση φυσικών καταστροφών</vt:lpstr>
      <vt:lpstr>PowerPoint Presentation</vt:lpstr>
      <vt:lpstr>Ταξινόμηση υδρολογικών καταστροφών</vt:lpstr>
      <vt:lpstr>Ταξινόμηση κλιματολογικών καταστροφών</vt:lpstr>
      <vt:lpstr>Ταξινόμηση βιολογικών καταστροφών</vt:lpstr>
      <vt:lpstr>Εμβελεια – κλίμακα καταστροφής</vt:lpstr>
      <vt:lpstr>Εμβελεια – κλίμακα καταστροφής</vt:lpstr>
    </vt:vector>
  </TitlesOfParts>
  <Company>Dept of Electronics - TEI 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subject>Ηλεκτρονικά ΙΙ</dc:subject>
  <dc:creator>Hloupis George</dc:creator>
  <cp:lastModifiedBy>user</cp:lastModifiedBy>
  <cp:revision>1984</cp:revision>
  <cp:lastPrinted>2019-02-08T18:27:15Z</cp:lastPrinted>
  <dcterms:created xsi:type="dcterms:W3CDTF">2002-02-23T17:02:02Z</dcterms:created>
  <dcterms:modified xsi:type="dcterms:W3CDTF">2020-10-13T09:05:28Z</dcterms:modified>
</cp:coreProperties>
</file>