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5" r:id="rId2"/>
    <p:sldId id="256" r:id="rId3"/>
    <p:sldId id="309" r:id="rId4"/>
    <p:sldId id="308" r:id="rId5"/>
    <p:sldId id="280" r:id="rId6"/>
    <p:sldId id="293" r:id="rId7"/>
    <p:sldId id="258" r:id="rId8"/>
    <p:sldId id="291" r:id="rId9"/>
    <p:sldId id="292" r:id="rId10"/>
    <p:sldId id="306" r:id="rId11"/>
    <p:sldId id="305" r:id="rId12"/>
    <p:sldId id="288" r:id="rId13"/>
    <p:sldId id="301" r:id="rId14"/>
    <p:sldId id="284" r:id="rId15"/>
    <p:sldId id="283" r:id="rId16"/>
    <p:sldId id="289" r:id="rId17"/>
    <p:sldId id="290" r:id="rId18"/>
    <p:sldId id="304" r:id="rId19"/>
    <p:sldId id="315" r:id="rId20"/>
    <p:sldId id="279" r:id="rId21"/>
    <p:sldId id="294" r:id="rId22"/>
    <p:sldId id="295" r:id="rId23"/>
    <p:sldId id="300" r:id="rId24"/>
    <p:sldId id="286" r:id="rId25"/>
    <p:sldId id="297" r:id="rId26"/>
    <p:sldId id="299" r:id="rId27"/>
    <p:sldId id="281" r:id="rId28"/>
    <p:sldId id="259" r:id="rId29"/>
    <p:sldId id="317" r:id="rId30"/>
    <p:sldId id="260" r:id="rId31"/>
    <p:sldId id="261" r:id="rId32"/>
    <p:sldId id="262" r:id="rId33"/>
    <p:sldId id="263" r:id="rId34"/>
    <p:sldId id="264" r:id="rId35"/>
    <p:sldId id="265" r:id="rId36"/>
    <p:sldId id="298" r:id="rId37"/>
    <p:sldId id="312" r:id="rId38"/>
    <p:sldId id="311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94660"/>
  </p:normalViewPr>
  <p:slideViewPr>
    <p:cSldViewPr>
      <p:cViewPr varScale="1">
        <p:scale>
          <a:sx n="65" d="100"/>
          <a:sy n="65" d="100"/>
        </p:scale>
        <p:origin x="-13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EF40-A6C2-439D-80EA-82D104A6FBDD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B7AB5-E504-465E-B168-96E78FD37E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B7AB5-E504-465E-B168-96E78FD37EC0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4C5D-6CDB-4EBD-BB70-646ADAACD96C}" type="datetimeFigureOut">
              <a:rPr lang="el-GR" smtClean="0"/>
              <a:pPr/>
              <a:t>6/5/2022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0F54-26AB-45EE-9354-1AF74DB036E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ergynumbers.info/files/shoal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osin.gr/media/k2/items/cache/e9541ff3a1192f3e251347f9009ffd21_XL.jpg" TargetMode="External"/><Relationship Id="rId2" Type="http://schemas.openxmlformats.org/officeDocument/2006/relationships/hyperlink" Target="http://www.dealnews.g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ropedia.org/Sustainable_development" TargetMode="External"/><Relationship Id="rId13" Type="http://schemas.openxmlformats.org/officeDocument/2006/relationships/hyperlink" Target="https://www.appropedia.org/Gender_and_development" TargetMode="External"/><Relationship Id="rId3" Type="http://schemas.openxmlformats.org/officeDocument/2006/relationships/hyperlink" Target="https://www.appropedia.org/Appropriateness" TargetMode="External"/><Relationship Id="rId7" Type="http://schemas.openxmlformats.org/officeDocument/2006/relationships/hyperlink" Target="https://www.appropedia.org/International_development" TargetMode="External"/><Relationship Id="rId12" Type="http://schemas.openxmlformats.org/officeDocument/2006/relationships/hyperlink" Target="https://www.appropedia.org/Culture_and_development" TargetMode="External"/><Relationship Id="rId17" Type="http://schemas.openxmlformats.org/officeDocument/2006/relationships/hyperlink" Target="https://www.appropedia.org/Context" TargetMode="External"/><Relationship Id="rId2" Type="http://schemas.openxmlformats.org/officeDocument/2006/relationships/hyperlink" Target="https://www.appropedia.org/Appropriate_technology" TargetMode="External"/><Relationship Id="rId16" Type="http://schemas.openxmlformats.org/officeDocument/2006/relationships/hyperlink" Target="https://www.appropedia.org/Technological_solut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ppropedia.org/Environment" TargetMode="External"/><Relationship Id="rId11" Type="http://schemas.openxmlformats.org/officeDocument/2006/relationships/hyperlink" Target="https://www.appropedia.org/Freedom" TargetMode="External"/><Relationship Id="rId5" Type="http://schemas.openxmlformats.org/officeDocument/2006/relationships/hyperlink" Target="https://www.appropedia.org/Economics" TargetMode="External"/><Relationship Id="rId15" Type="http://schemas.openxmlformats.org/officeDocument/2006/relationships/hyperlink" Target="https://www.appropedia.org/Incentives" TargetMode="External"/><Relationship Id="rId10" Type="http://schemas.openxmlformats.org/officeDocument/2006/relationships/hyperlink" Target="https://www.appropedia.org/Community_participation" TargetMode="External"/><Relationship Id="rId4" Type="http://schemas.openxmlformats.org/officeDocument/2006/relationships/hyperlink" Target="https://www.appropedia.org/Culture" TargetMode="External"/><Relationship Id="rId9" Type="http://schemas.openxmlformats.org/officeDocument/2006/relationships/hyperlink" Target="https://www.appropedia.org/Empowerment" TargetMode="External"/><Relationship Id="rId14" Type="http://schemas.openxmlformats.org/officeDocument/2006/relationships/hyperlink" Target="https://www.appropedia.org/Local_knowledg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s@drvoxdavid@vox.com" TargetMode="External"/><Relationship Id="rId2" Type="http://schemas.openxmlformats.org/officeDocument/2006/relationships/hyperlink" Target="https://www.vox.com/authors/david-robert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016224"/>
          </a:xfrm>
        </p:spPr>
        <p:txBody>
          <a:bodyPr>
            <a:normAutofit fontScale="90000"/>
          </a:bodyPr>
          <a:lstStyle/>
          <a:p>
            <a:pPr algn="r"/>
            <a:r>
              <a:rPr lang="el-G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l-GR" b="1" i="1" dirty="0" smtClean="0"/>
              <a:t> </a:t>
            </a:r>
            <a:r>
              <a:rPr lang="el-GR" sz="2700" b="1" i="1" dirty="0" smtClean="0"/>
              <a:t>                           Αναζήτηση της καλύτερης λύσης </a:t>
            </a:r>
            <a:r>
              <a:rPr lang="el-GR" sz="2700" b="1" i="1" dirty="0"/>
              <a:t>για το νησί, </a:t>
            </a:r>
            <a:r>
              <a:rPr lang="el-GR" sz="2700" b="1" i="1" dirty="0" smtClean="0"/>
              <a:t/>
            </a:r>
            <a:br>
              <a:rPr lang="el-GR" sz="2700" b="1" i="1" dirty="0" smtClean="0"/>
            </a:br>
            <a:r>
              <a:rPr lang="el-GR" sz="2700" b="1" i="1" dirty="0" smtClean="0"/>
              <a:t>για </a:t>
            </a:r>
            <a:r>
              <a:rPr lang="el-GR" sz="2700" b="1" i="1" dirty="0"/>
              <a:t>την χώρα </a:t>
            </a:r>
            <a:r>
              <a:rPr lang="el-GR" sz="2700" b="1" i="1" dirty="0" smtClean="0"/>
              <a:t>μας </a:t>
            </a:r>
            <a:br>
              <a:rPr lang="el-GR" sz="2700" b="1" i="1" dirty="0" smtClean="0"/>
            </a:br>
            <a:r>
              <a:rPr lang="el-GR" sz="2700" b="1" i="1" dirty="0" smtClean="0"/>
              <a:t>και </a:t>
            </a:r>
            <a:r>
              <a:rPr lang="el-GR" sz="2700" b="1" i="1" dirty="0"/>
              <a:t>για τον πλανήτη που μας φιλοξενεί…</a:t>
            </a:r>
            <a:br>
              <a:rPr lang="el-GR" sz="2700" b="1" i="1" dirty="0"/>
            </a:br>
            <a:r>
              <a:rPr lang="el-GR" sz="2700" b="1" i="1" dirty="0"/>
              <a:t>ή</a:t>
            </a:r>
            <a:br>
              <a:rPr lang="el-GR" sz="2700" b="1" i="1" dirty="0"/>
            </a:br>
            <a:r>
              <a:rPr lang="el-GR" sz="2700" b="1" i="1" dirty="0"/>
              <a:t>Αντιμαχία  περί αγγέλων και τεράτων…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3068960"/>
            <a:ext cx="8784976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dirty="0" smtClean="0"/>
              <a:t>Ανεμογεννήτριες βιομηχανικού τύπου στον Ελλαδικό χώρο</a:t>
            </a:r>
            <a:endParaRPr lang="el-GR" sz="2800" dirty="0"/>
          </a:p>
          <a:p>
            <a:pPr algn="ctr">
              <a:buNone/>
            </a:pPr>
            <a:r>
              <a:rPr lang="el-GR" b="1" dirty="0" smtClean="0"/>
              <a:t>Προς  την  Εναλλακτική  Πρόταση</a:t>
            </a:r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sz="2400" b="1" dirty="0" smtClean="0"/>
              <a:t>Δρ Βαγγέλης </a:t>
            </a:r>
            <a:r>
              <a:rPr lang="el-GR" sz="2400" b="1" dirty="0" err="1" smtClean="0"/>
              <a:t>Πισσίας</a:t>
            </a:r>
            <a:endParaRPr lang="el-GR" sz="2400" b="1" dirty="0" smtClean="0"/>
          </a:p>
          <a:p>
            <a:pPr algn="ctr">
              <a:buNone/>
            </a:pPr>
            <a:r>
              <a:rPr lang="el-GR" sz="2000" dirty="0" smtClean="0"/>
              <a:t>Μεταφορά Τεχνολογίας </a:t>
            </a:r>
          </a:p>
          <a:p>
            <a:pPr algn="ctr">
              <a:buNone/>
            </a:pPr>
            <a:r>
              <a:rPr lang="el-GR" sz="2000" dirty="0" smtClean="0"/>
              <a:t>από αναπτυγμένες σε αναπτυσσόμενες χώρες</a:t>
            </a:r>
          </a:p>
          <a:p>
            <a:pPr algn="ctr">
              <a:buNone/>
            </a:pPr>
            <a:r>
              <a:rPr lang="el-GR" sz="2400" dirty="0" smtClean="0"/>
              <a:t>ΑΝΔΡΟΣ    Φεβρουάριος  2020</a:t>
            </a:r>
            <a:endParaRPr lang="el-G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440160"/>
          </a:xfrm>
        </p:spPr>
        <p:txBody>
          <a:bodyPr>
            <a:normAutofit/>
          </a:bodyPr>
          <a:lstStyle/>
          <a:p>
            <a:pPr algn="l"/>
            <a:r>
              <a:rPr lang="el-GR" sz="3200" b="1" i="1" dirty="0" smtClean="0">
                <a:solidFill>
                  <a:srgbClr val="0070C0"/>
                </a:solidFill>
              </a:rPr>
              <a:t>10</a:t>
            </a:r>
            <a:r>
              <a:rPr lang="el-GR" sz="3200" b="1" dirty="0" smtClean="0"/>
              <a:t>         Ζήτηση ενέργειας και αιχμή ζήτησης </a:t>
            </a:r>
            <a:br>
              <a:rPr lang="el-GR" sz="3200" b="1" dirty="0" smtClean="0"/>
            </a:br>
            <a:r>
              <a:rPr lang="el-GR" sz="2400" b="1" dirty="0" smtClean="0"/>
              <a:t>             </a:t>
            </a:r>
            <a:r>
              <a:rPr lang="el-GR" sz="2400" dirty="0" smtClean="0">
                <a:solidFill>
                  <a:srgbClr val="C00000"/>
                </a:solidFill>
              </a:rPr>
              <a:t>    </a:t>
            </a:r>
            <a:r>
              <a:rPr lang="el-GR" sz="2400" b="1" dirty="0" smtClean="0">
                <a:solidFill>
                  <a:srgbClr val="C00000"/>
                </a:solidFill>
              </a:rPr>
              <a:t>Ε</a:t>
            </a:r>
            <a:r>
              <a:rPr lang="el-GR" sz="2400" dirty="0" smtClean="0">
                <a:solidFill>
                  <a:srgbClr val="C00000"/>
                </a:solidFill>
              </a:rPr>
              <a:t>θνικό </a:t>
            </a:r>
            <a:r>
              <a:rPr lang="el-GR" sz="2400" b="1" dirty="0" smtClean="0">
                <a:solidFill>
                  <a:srgbClr val="C00000"/>
                </a:solidFill>
              </a:rPr>
              <a:t>Σ</a:t>
            </a:r>
            <a:r>
              <a:rPr lang="el-GR" sz="2400" dirty="0" smtClean="0">
                <a:solidFill>
                  <a:srgbClr val="C00000"/>
                </a:solidFill>
              </a:rPr>
              <a:t>ύστημα </a:t>
            </a:r>
            <a:r>
              <a:rPr lang="el-GR" sz="2400" b="1" dirty="0" smtClean="0">
                <a:solidFill>
                  <a:srgbClr val="C00000"/>
                </a:solidFill>
              </a:rPr>
              <a:t>Μ</a:t>
            </a:r>
            <a:r>
              <a:rPr lang="el-GR" sz="2400" dirty="0" smtClean="0">
                <a:solidFill>
                  <a:srgbClr val="C00000"/>
                </a:solidFill>
              </a:rPr>
              <a:t>εταφοράς </a:t>
            </a:r>
            <a:r>
              <a:rPr lang="el-GR" sz="2400" b="1" dirty="0" smtClean="0">
                <a:solidFill>
                  <a:srgbClr val="C00000"/>
                </a:solidFill>
              </a:rPr>
              <a:t>Η</a:t>
            </a:r>
            <a:r>
              <a:rPr lang="el-GR" sz="2400" dirty="0" smtClean="0">
                <a:solidFill>
                  <a:srgbClr val="C00000"/>
                </a:solidFill>
              </a:rPr>
              <a:t>λεκτρικής </a:t>
            </a:r>
            <a:r>
              <a:rPr lang="el-GR" sz="2400" b="1" dirty="0" smtClean="0">
                <a:solidFill>
                  <a:srgbClr val="C00000"/>
                </a:solidFill>
              </a:rPr>
              <a:t>Ε</a:t>
            </a:r>
            <a:r>
              <a:rPr lang="el-GR" sz="2400" dirty="0" smtClean="0">
                <a:solidFill>
                  <a:srgbClr val="C00000"/>
                </a:solidFill>
              </a:rPr>
              <a:t>νέργειας</a:t>
            </a:r>
            <a:endParaRPr lang="el-GR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20280"/>
          </a:xfrm>
        </p:spPr>
        <p:txBody>
          <a:bodyPr>
            <a:normAutofit/>
          </a:bodyPr>
          <a:lstStyle/>
          <a:p>
            <a:pPr algn="l"/>
            <a:r>
              <a:rPr lang="en-GB" sz="3600" b="1" i="1" dirty="0" smtClean="0">
                <a:solidFill>
                  <a:srgbClr val="0070C0"/>
                </a:solidFill>
              </a:rPr>
              <a:t>11</a:t>
            </a:r>
            <a:r>
              <a:rPr lang="en-GB" sz="3200" b="1" dirty="0" smtClean="0"/>
              <a:t>  </a:t>
            </a:r>
            <a:r>
              <a:rPr lang="el-GR" sz="3200" b="1" dirty="0" smtClean="0"/>
              <a:t>        Εξέλιξη ετήσιας ζήτησης ν. Άνδρου</a:t>
            </a:r>
            <a:br>
              <a:rPr lang="el-GR" sz="3200" b="1" dirty="0" smtClean="0"/>
            </a:br>
            <a:r>
              <a:rPr lang="el-GR" sz="3200" b="1" dirty="0" smtClean="0"/>
              <a:t>				   &amp;</a:t>
            </a:r>
            <a:br>
              <a:rPr lang="el-GR" sz="3200" b="1" dirty="0" smtClean="0"/>
            </a:br>
            <a:r>
              <a:rPr lang="el-GR" sz="3200" b="1" dirty="0" smtClean="0"/>
              <a:t>	         </a:t>
            </a:r>
            <a:r>
              <a:rPr lang="el-GR" sz="2800" b="1" dirty="0" smtClean="0"/>
              <a:t>Εξέλιξη </a:t>
            </a:r>
            <a:r>
              <a:rPr lang="el-GR" sz="2800" b="1" dirty="0" err="1" smtClean="0"/>
              <a:t>στιγμίας</a:t>
            </a:r>
            <a:r>
              <a:rPr lang="el-GR" sz="2800" b="1" dirty="0" smtClean="0"/>
              <a:t> ετήσιας αιχμής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	     </a:t>
            </a:r>
            <a:r>
              <a:rPr lang="el-GR" sz="2400" b="1" dirty="0" smtClean="0">
                <a:solidFill>
                  <a:srgbClr val="C00000"/>
                </a:solidFill>
              </a:rPr>
              <a:t>Απολογιστικά ετήσια στοιχεία (2009 – 2018)</a:t>
            </a:r>
            <a:br>
              <a:rPr lang="el-GR" sz="2400" b="1" dirty="0" smtClean="0">
                <a:solidFill>
                  <a:srgbClr val="C00000"/>
                </a:solidFill>
              </a:rPr>
            </a:br>
            <a:r>
              <a:rPr lang="el-GR" sz="2400" b="1" dirty="0" smtClean="0">
                <a:solidFill>
                  <a:srgbClr val="C00000"/>
                </a:solidFill>
              </a:rPr>
              <a:t>	               	</a:t>
            </a:r>
            <a:r>
              <a:rPr lang="el-GR" sz="2000" b="1" dirty="0" smtClean="0">
                <a:solidFill>
                  <a:srgbClr val="C00000"/>
                </a:solidFill>
              </a:rPr>
              <a:t>           </a:t>
            </a:r>
            <a:r>
              <a:rPr lang="el-GR" sz="2000" dirty="0" smtClean="0"/>
              <a:t>Υ/Σ υποβιβασμού τάσης  150/20</a:t>
            </a:r>
            <a:r>
              <a:rPr lang="fr-FR" sz="2000" dirty="0" smtClean="0"/>
              <a:t>kV</a:t>
            </a: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8028384" cy="29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</a:rPr>
              <a:t>12</a:t>
            </a:r>
            <a:r>
              <a:rPr lang="el-GR" sz="2800" dirty="0" smtClean="0"/>
              <a:t>            </a:t>
            </a:r>
            <a:r>
              <a:rPr lang="en-GB" sz="2800" dirty="0" smtClean="0"/>
              <a:t>The math on </a:t>
            </a:r>
            <a:r>
              <a:rPr lang="en-GB" sz="2800" b="1" dirty="0" smtClean="0"/>
              <a:t>wind turbines</a:t>
            </a:r>
            <a:r>
              <a:rPr lang="en-GB" sz="2800" dirty="0" smtClean="0"/>
              <a:t> is pretty simple: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          </a:t>
            </a:r>
            <a:r>
              <a:rPr lang="en-GB" sz="2400" b="1" dirty="0" smtClean="0"/>
              <a:t>Bigger is better</a:t>
            </a:r>
            <a:r>
              <a:rPr lang="en-GB" sz="2400" dirty="0" smtClean="0"/>
              <a:t>…</a:t>
            </a:r>
            <a:r>
              <a:rPr lang="el-GR" sz="2400" dirty="0" smtClean="0"/>
              <a:t> </a:t>
            </a:r>
            <a:r>
              <a:rPr lang="en-GB" sz="2400" b="1" dirty="0" smtClean="0"/>
              <a:t>taller and taller </a:t>
            </a:r>
            <a:r>
              <a:rPr lang="en-GB" sz="2400" dirty="0" smtClean="0"/>
              <a:t>turbines with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GB" sz="2400" b="1" dirty="0" smtClean="0"/>
              <a:t>bigger </a:t>
            </a:r>
            <a:r>
              <a:rPr lang="el-GR" sz="2400" b="1" dirty="0" smtClean="0"/>
              <a:t> </a:t>
            </a:r>
            <a:r>
              <a:rPr lang="en-GB" sz="2400" b="1" dirty="0" smtClean="0"/>
              <a:t>and bigger blades</a:t>
            </a:r>
            <a:r>
              <a:rPr lang="el-GR" sz="2400" dirty="0" smtClean="0"/>
              <a:t>    </a:t>
            </a:r>
            <a:endParaRPr lang="el-GR" sz="2400" dirty="0"/>
          </a:p>
        </p:txBody>
      </p:sp>
      <p:pic>
        <p:nvPicPr>
          <p:cNvPr id="4" name="3 - Θέση περιεχομένου" descr="https://upload.wikimedia.org/wikipedia/commons/thumb/a/ab/Eoliennes_IMG4356.jpg/1280px-Eoliennes_IMG43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63272" cy="64807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i="1" dirty="0" smtClean="0"/>
              <a:t> 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n-GB" sz="3100" i="1" dirty="0" smtClean="0">
                <a:solidFill>
                  <a:srgbClr val="0070C0"/>
                </a:solidFill>
              </a:rPr>
              <a:t>13</a:t>
            </a:r>
            <a:r>
              <a:rPr lang="en-GB" sz="3100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WIND FARMS...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 »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100" dirty="0" smtClean="0">
                <a:solidFill>
                  <a:schemeClr val="accent2">
                    <a:lumMod val="75000"/>
                  </a:schemeClr>
                </a:solidFill>
              </a:rPr>
              <a:t>		    </a:t>
            </a:r>
            <a:r>
              <a:rPr lang="el-GR" sz="3100" dirty="0" smtClean="0">
                <a:solidFill>
                  <a:schemeClr val="accent2">
                    <a:lumMod val="75000"/>
                  </a:schemeClr>
                </a:solidFill>
              </a:rPr>
              <a:t>Φάρμες  Α/Γ και στο Αιγαίο ;</a:t>
            </a:r>
            <a:r>
              <a:rPr lang="en-GB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31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l-GR" sz="31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3096344" cy="5400599"/>
          </a:xfrm>
        </p:spPr>
        <p:txBody>
          <a:bodyPr>
            <a:normAutofit fontScale="92500" lnSpcReduction="10000"/>
          </a:bodyPr>
          <a:lstStyle/>
          <a:p>
            <a:endParaRPr lang="el-GR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l-GR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 Pro Semibold" pitchFamily="18" charset="0"/>
              </a:rPr>
              <a:t>«… Μέσα στις θαλασσινές σπηλιές. υπάρχει μια δίψα υπάρχει μια αγάπη. υπάρχει μια έκσταση …</a:t>
            </a:r>
          </a:p>
          <a:p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el-GR" sz="2400" i="1" dirty="0" smtClean="0"/>
              <a:t>Γιώργος Σεφέρης  </a:t>
            </a:r>
            <a:r>
              <a:rPr lang="el-GR" sz="2400" dirty="0" smtClean="0"/>
              <a:t>»</a:t>
            </a:r>
            <a:endParaRPr lang="el-GR" sz="2400" b="1" dirty="0" smtClean="0"/>
          </a:p>
          <a:p>
            <a:endParaRPr lang="el-GR" sz="1500" b="1" dirty="0" smtClean="0"/>
          </a:p>
          <a:p>
            <a:endParaRPr lang="el-GR" sz="1500" b="1" dirty="0" smtClean="0"/>
          </a:p>
          <a:p>
            <a:r>
              <a:rPr lang="el-GR" sz="2400" dirty="0" smtClean="0"/>
              <a:t>317 </a:t>
            </a:r>
            <a:r>
              <a:rPr lang="en-GB" sz="2400" dirty="0" smtClean="0"/>
              <a:t>MW </a:t>
            </a:r>
          </a:p>
          <a:p>
            <a:r>
              <a:rPr lang="fr-FR" sz="2100" dirty="0" smtClean="0"/>
              <a:t>88 </a:t>
            </a:r>
            <a:r>
              <a:rPr lang="fr-FR" sz="2100" dirty="0" err="1" smtClean="0"/>
              <a:t>wind</a:t>
            </a:r>
            <a:r>
              <a:rPr lang="fr-FR" sz="2100" dirty="0" smtClean="0"/>
              <a:t> turbines</a:t>
            </a:r>
            <a:endParaRPr lang="en-GB" sz="2100" dirty="0"/>
          </a:p>
          <a:p>
            <a:r>
              <a:rPr lang="en-GB" sz="2200" b="1" dirty="0" err="1" smtClean="0"/>
              <a:t>Sheringham</a:t>
            </a:r>
            <a:r>
              <a:rPr lang="en-GB" sz="2200" b="1" dirty="0" smtClean="0"/>
              <a:t> </a:t>
            </a:r>
            <a:r>
              <a:rPr lang="en-GB" sz="2200" b="1" dirty="0"/>
              <a:t>Shoal </a:t>
            </a:r>
            <a:endParaRPr lang="en-GB" sz="2200" b="1" dirty="0" smtClean="0"/>
          </a:p>
          <a:p>
            <a:r>
              <a:rPr lang="en-GB" sz="2200" b="1" dirty="0" smtClean="0"/>
              <a:t>offshore </a:t>
            </a:r>
            <a:r>
              <a:rPr lang="en-GB" sz="2200" b="1" i="1" dirty="0" smtClean="0">
                <a:solidFill>
                  <a:srgbClr val="FF0000"/>
                </a:solidFill>
              </a:rPr>
              <a:t>wind farm</a:t>
            </a:r>
            <a:endParaRPr lang="el-GR" sz="2200" b="1" i="1" dirty="0" smtClean="0">
              <a:solidFill>
                <a:srgbClr val="FF0000"/>
              </a:solidFill>
            </a:endParaRPr>
          </a:p>
          <a:p>
            <a:r>
              <a:rPr lang="fr-FR" sz="1900" dirty="0" smtClean="0"/>
              <a:t>Max. water </a:t>
            </a:r>
            <a:r>
              <a:rPr lang="fr-FR" sz="1900" dirty="0" err="1" smtClean="0"/>
              <a:t>depth</a:t>
            </a:r>
            <a:r>
              <a:rPr lang="fr-FR" sz="1900" dirty="0" smtClean="0"/>
              <a:t>‎: ‎15–22 m</a:t>
            </a:r>
            <a:endParaRPr lang="en-GB" sz="1900" dirty="0"/>
          </a:p>
          <a:p>
            <a:r>
              <a:rPr lang="en-GB" sz="2200" dirty="0" smtClean="0"/>
              <a:t>North </a:t>
            </a:r>
            <a:r>
              <a:rPr lang="en-GB" sz="2200" dirty="0" err="1" smtClean="0"/>
              <a:t>Norfloc</a:t>
            </a:r>
            <a:r>
              <a:rPr lang="en-GB" sz="2200" dirty="0" smtClean="0"/>
              <a:t>, UK</a:t>
            </a:r>
            <a:endParaRPr lang="el-GR" sz="2200" dirty="0"/>
          </a:p>
        </p:txBody>
      </p:sp>
      <p:pic>
        <p:nvPicPr>
          <p:cNvPr id="7" name="6 - Θέση περιεχομένου" descr="Harald Pettersen/Statoil, NHD-INFO [CC-BY-2.0]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54726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l-G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smtClean="0"/>
              <a:t>        Συγκριτικά  ενεργειακά </a:t>
            </a:r>
            <a:r>
              <a:rPr lang="el-GR" sz="3600" b="1" dirty="0" err="1" smtClean="0"/>
              <a:t>μεγεθη</a:t>
            </a:r>
            <a:r>
              <a:rPr lang="el-GR" sz="3600" b="1" dirty="0" smtClean="0"/>
              <a:t> Α/Γ 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	</a:t>
            </a:r>
            <a:r>
              <a:rPr lang="el-GR" sz="3600" b="1" dirty="0" smtClean="0"/>
              <a:t>	</a:t>
            </a:r>
            <a:endParaRPr lang="el-GR" sz="2700" dirty="0"/>
          </a:p>
        </p:txBody>
      </p:sp>
      <p:pic>
        <p:nvPicPr>
          <p:cNvPr id="4" name="3 - Θέση περιεχομένου" descr="E:\ΑΝΕΜΟΓΕΝΝΗΤΡΙΕΣ\ANEMOΓΕΝΗΤΡΙΕΣ ΧΑΜΗΛΕΣ 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9766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l-GR" sz="3200" dirty="0" smtClean="0"/>
              <a:t>   Μικρές </a:t>
            </a:r>
            <a:r>
              <a:rPr lang="el-GR" sz="2400" b="0" dirty="0" smtClean="0"/>
              <a:t>&amp;</a:t>
            </a:r>
            <a:r>
              <a:rPr lang="el-GR" sz="3200" dirty="0" smtClean="0"/>
              <a:t>    Μεσαίες  Α/Γ </a:t>
            </a:r>
            <a:endParaRPr lang="el-GR" sz="32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3312368" cy="4209331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Κατάταξη σε </a:t>
            </a:r>
            <a:r>
              <a:rPr lang="en-GB" sz="2000" b="1" u="sng" dirty="0" smtClean="0"/>
              <a:t>KW, MW</a:t>
            </a:r>
            <a:endParaRPr lang="en-GB" sz="2400" b="1" u="sng" dirty="0" smtClean="0"/>
          </a:p>
          <a:p>
            <a:pPr>
              <a:buFont typeface="Wingdings" pitchFamily="2" charset="2"/>
              <a:buChar char="§"/>
            </a:pPr>
            <a:r>
              <a:rPr lang="el-GR" sz="2000" b="1" dirty="0" smtClean="0"/>
              <a:t>  </a:t>
            </a:r>
            <a:r>
              <a:rPr lang="en-GB" sz="2000" b="1" dirty="0" smtClean="0"/>
              <a:t>&lt; </a:t>
            </a:r>
            <a:r>
              <a:rPr lang="el-GR" sz="2000" b="1" dirty="0" smtClean="0"/>
              <a:t>5</a:t>
            </a:r>
            <a:r>
              <a:rPr lang="en-GB" sz="2000" b="1" dirty="0" smtClean="0"/>
              <a:t>0 </a:t>
            </a:r>
            <a:r>
              <a:rPr lang="en-GB" sz="1600" b="1" dirty="0" smtClean="0"/>
              <a:t>KW, </a:t>
            </a:r>
            <a:r>
              <a:rPr lang="el-GR" sz="1600" b="1" dirty="0" smtClean="0"/>
              <a:t> </a:t>
            </a:r>
            <a:r>
              <a:rPr lang="en-GB" sz="2000" b="1" dirty="0" smtClean="0"/>
              <a:t>S </a:t>
            </a:r>
            <a:r>
              <a:rPr lang="el-GR" sz="2000" b="1" dirty="0" err="1" smtClean="0"/>
              <a:t>ρότορα</a:t>
            </a:r>
            <a:r>
              <a:rPr lang="el-GR" sz="2000" b="1" dirty="0" smtClean="0"/>
              <a:t> </a:t>
            </a:r>
            <a:r>
              <a:rPr lang="en-GB" sz="2000" b="1" dirty="0" smtClean="0"/>
              <a:t>&lt; 20 m2</a:t>
            </a:r>
            <a:endParaRPr lang="el-GR" sz="2000" b="1" dirty="0" smtClean="0"/>
          </a:p>
          <a:p>
            <a:pPr>
              <a:buFont typeface="Wingdings" pitchFamily="2" charset="2"/>
              <a:buChar char="§"/>
            </a:pPr>
            <a:r>
              <a:rPr lang="el-GR" sz="2000" b="1" dirty="0" smtClean="0"/>
              <a:t>   &gt; 50 έως 1000</a:t>
            </a:r>
            <a:r>
              <a:rPr lang="en-GB" sz="2000" b="1" dirty="0" smtClean="0"/>
              <a:t> </a:t>
            </a:r>
            <a:r>
              <a:rPr lang="en-GB" sz="1600" b="1" dirty="0" smtClean="0"/>
              <a:t>KW</a:t>
            </a:r>
            <a:r>
              <a:rPr lang="en-GB" sz="2000" b="1" dirty="0" smtClean="0"/>
              <a:t> </a:t>
            </a:r>
            <a:r>
              <a:rPr lang="en-GB" sz="1600" b="1" dirty="0" smtClean="0"/>
              <a:t>(</a:t>
            </a:r>
            <a:r>
              <a:rPr lang="en-GB" sz="2000" b="1" dirty="0" smtClean="0"/>
              <a:t>1 </a:t>
            </a:r>
            <a:r>
              <a:rPr lang="en-GB" sz="1600" b="1" dirty="0" smtClean="0"/>
              <a:t>MW)</a:t>
            </a:r>
            <a:endParaRPr lang="el-GR" sz="1600" b="1" dirty="0" smtClean="0"/>
          </a:p>
          <a:p>
            <a:r>
              <a:rPr lang="el-GR" sz="2400" b="1" u="sng" dirty="0" smtClean="0"/>
              <a:t>Τάσεις Εγκατάστασης</a:t>
            </a:r>
          </a:p>
          <a:p>
            <a:r>
              <a:rPr lang="en-GB" sz="2000" b="1" u="sng" dirty="0" smtClean="0">
                <a:solidFill>
                  <a:srgbClr val="C00000"/>
                </a:solidFill>
              </a:rPr>
              <a:t>SWTs</a:t>
            </a:r>
            <a:r>
              <a:rPr lang="el-GR" sz="2000" b="1" dirty="0" smtClean="0">
                <a:solidFill>
                  <a:srgbClr val="C00000"/>
                </a:solidFill>
              </a:rPr>
              <a:t> : </a:t>
            </a:r>
            <a:r>
              <a:rPr lang="el-GR" sz="1800" b="1" dirty="0" err="1" smtClean="0">
                <a:solidFill>
                  <a:srgbClr val="C00000"/>
                </a:solidFill>
              </a:rPr>
              <a:t>Συνολο</a:t>
            </a:r>
            <a:r>
              <a:rPr lang="el-GR" sz="1800" b="1" dirty="0" smtClean="0">
                <a:solidFill>
                  <a:srgbClr val="C00000"/>
                </a:solidFill>
              </a:rPr>
              <a:t> (2015)  678 </a:t>
            </a:r>
            <a:r>
              <a:rPr lang="en-GB" sz="1800" b="1" dirty="0" smtClean="0">
                <a:solidFill>
                  <a:srgbClr val="C00000"/>
                </a:solidFill>
                <a:sym typeface="Wingdings" pitchFamily="2" charset="2"/>
              </a:rPr>
              <a:t>MW</a:t>
            </a:r>
            <a:endParaRPr lang="en-GB" sz="1800" b="1" dirty="0" smtClean="0">
              <a:solidFill>
                <a:srgbClr val="C00000"/>
              </a:solidFill>
            </a:endParaRPr>
          </a:p>
          <a:p>
            <a:r>
              <a:rPr lang="el-GR" sz="1600" b="1" dirty="0"/>
              <a:t>α</a:t>
            </a:r>
            <a:r>
              <a:rPr lang="el-GR" sz="1600" b="1" dirty="0" smtClean="0"/>
              <a:t>) Κίνα 800.000 Α/Γ (2012), 274 </a:t>
            </a:r>
            <a:r>
              <a:rPr lang="en-GB" sz="1600" b="1" dirty="0" smtClean="0">
                <a:sym typeface="Wingdings" pitchFamily="2" charset="2"/>
              </a:rPr>
              <a:t> MW </a:t>
            </a:r>
            <a:endParaRPr lang="el-GR" sz="1600" b="1" dirty="0" smtClean="0"/>
          </a:p>
          <a:p>
            <a:r>
              <a:rPr lang="el-GR" sz="1600" b="1" dirty="0" smtClean="0"/>
              <a:t>Β) ΗΠΑ  155.000 Α/Γ (2015), 216</a:t>
            </a:r>
            <a:r>
              <a:rPr lang="en-GB" sz="1600" b="1" dirty="0" smtClean="0">
                <a:sym typeface="Wingdings" pitchFamily="2" charset="2"/>
              </a:rPr>
              <a:t> MW </a:t>
            </a:r>
            <a:endParaRPr lang="el-GR" sz="1600" b="1" dirty="0" smtClean="0">
              <a:sym typeface="Wingdings" pitchFamily="2" charset="2"/>
            </a:endParaRPr>
          </a:p>
          <a:p>
            <a:r>
              <a:rPr lang="en-GB" sz="1600" b="1" dirty="0"/>
              <a:t>https://www.intechopen.com</a:t>
            </a:r>
            <a:endParaRPr lang="el-GR" sz="1600" b="1" dirty="0">
              <a:sym typeface="Wingdings" pitchFamily="2" charset="2"/>
            </a:endParaRPr>
          </a:p>
          <a:p>
            <a:r>
              <a:rPr lang="en-GB" sz="2000" b="1" u="sng" dirty="0" smtClean="0">
                <a:solidFill>
                  <a:srgbClr val="C00000"/>
                </a:solidFill>
              </a:rPr>
              <a:t>MWTs</a:t>
            </a:r>
            <a:r>
              <a:rPr lang="el-GR" sz="2000" b="1" u="sng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: ……….</a:t>
            </a:r>
          </a:p>
        </p:txBody>
      </p:sp>
      <p:pic>
        <p:nvPicPr>
          <p:cNvPr id="5" name="4 - Θέση περιεχομένου" descr="https://www.intechopen.com/media/chapter/50324/media/fig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50405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20688"/>
            <a:ext cx="3898776" cy="1512168"/>
          </a:xfrm>
        </p:spPr>
        <p:txBody>
          <a:bodyPr>
            <a:normAutofit fontScale="90000"/>
          </a:bodyPr>
          <a:lstStyle/>
          <a:p>
            <a:r>
              <a:rPr lang="el-GR" sz="3200" i="1" dirty="0" smtClean="0">
                <a:solidFill>
                  <a:schemeClr val="accent1"/>
                </a:solidFill>
              </a:rPr>
              <a:t>1</a:t>
            </a:r>
            <a:r>
              <a:rPr lang="en-GB" sz="3200" i="1" dirty="0" smtClean="0">
                <a:solidFill>
                  <a:schemeClr val="accent1"/>
                </a:solidFill>
              </a:rPr>
              <a:t>6</a:t>
            </a:r>
            <a:r>
              <a:rPr lang="el-GR" sz="3200" dirty="0" smtClean="0"/>
              <a:t>    Τον καιρό εκείνο </a:t>
            </a:r>
            <a:br>
              <a:rPr lang="el-GR" sz="3200" dirty="0" smtClean="0"/>
            </a:br>
            <a:r>
              <a:rPr lang="el-GR" sz="3200" dirty="0" smtClean="0"/>
              <a:t>         τον παλιό</a:t>
            </a:r>
            <a:br>
              <a:rPr lang="el-GR" sz="3200" dirty="0" smtClean="0"/>
            </a:br>
            <a:r>
              <a:rPr lang="el-GR" sz="3200" dirty="0" smtClean="0"/>
              <a:t>	</a:t>
            </a:r>
            <a:r>
              <a:rPr lang="el-GR" sz="1600" dirty="0" smtClean="0"/>
              <a:t>Θ, </a:t>
            </a:r>
            <a:r>
              <a:rPr lang="el-GR" sz="1600" dirty="0" err="1" smtClean="0"/>
              <a:t>Σακκελαρίδης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/>
              <a:t>	</a:t>
            </a:r>
            <a:r>
              <a:rPr lang="el-GR" sz="1600" dirty="0" smtClean="0"/>
              <a:t>Π. </a:t>
            </a:r>
            <a:r>
              <a:rPr lang="el-GR" sz="1600" dirty="0" err="1" smtClean="0"/>
              <a:t>Καρασούλος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	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Ηλέκτρα και Νανά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4032448" cy="3849291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https://upload.wikimedia.org/wikipedia/commons/thumb/0/09/Hassloch-pfalz_westernmill_20060429_387_part.jpg/800px-Hassloch-pfalz_westernmill_20060429_387_pa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40768"/>
            <a:ext cx="418623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s://upload.wikimedia.org/wikipedia/commons/4/46/Herfstwandeling_door_natuurreservaat_It_Wikelsl%C3%A2n_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5" y="332656"/>
            <a:ext cx="5688633" cy="64807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    </a:t>
            </a:r>
            <a:r>
              <a:rPr lang="el-GR" sz="3200" dirty="0" smtClean="0"/>
              <a:t>  Μικρές  </a:t>
            </a:r>
            <a:r>
              <a:rPr lang="el-GR" sz="2400" dirty="0" smtClean="0"/>
              <a:t>&amp;</a:t>
            </a:r>
            <a:r>
              <a:rPr lang="el-GR" sz="3200" dirty="0" smtClean="0"/>
              <a:t>    Μεσαίες Α/Γ </a:t>
            </a:r>
            <a:endParaRPr lang="el-GR" sz="32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1556793"/>
            <a:ext cx="2592288" cy="23762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" name="6 - Εικόνα" descr="https://upload.wikimedia.org/wikipedia/commons/thumb/f/f6/Savonius_Rotor.png/320px-Savonius_Roto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3024336" cy="38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40768"/>
            <a:ext cx="2772816" cy="30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37112"/>
            <a:ext cx="89289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08012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</a:t>
            </a:r>
            <a:r>
              <a:rPr lang="el-GR" sz="3200" dirty="0" smtClean="0"/>
              <a:t>             Μεσαίες  έναντι Μεγάλων Α/Γ </a:t>
            </a:r>
            <a:br>
              <a:rPr lang="el-GR" sz="3200" dirty="0" smtClean="0"/>
            </a:br>
            <a:r>
              <a:rPr lang="el-GR" sz="3200" dirty="0" smtClean="0"/>
              <a:t>		</a:t>
            </a:r>
            <a:r>
              <a:rPr lang="el-GR" sz="2400" dirty="0" smtClean="0"/>
              <a:t>        </a:t>
            </a:r>
            <a:r>
              <a:rPr lang="el-GR" sz="2400" dirty="0" smtClean="0">
                <a:solidFill>
                  <a:srgbClr val="C00000"/>
                </a:solidFill>
              </a:rPr>
              <a:t>Περίπτωση της Άνδρου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3068960"/>
            <a:ext cx="5050903" cy="3789040"/>
          </a:xfrm>
        </p:spPr>
        <p:txBody>
          <a:bodyPr>
            <a:normAutofit/>
          </a:bodyPr>
          <a:lstStyle/>
          <a:p>
            <a:r>
              <a:rPr lang="el-GR" sz="2400" b="1" dirty="0" err="1" smtClean="0"/>
              <a:t>Ανδρος</a:t>
            </a:r>
            <a:r>
              <a:rPr lang="el-GR" sz="2400" dirty="0" smtClean="0"/>
              <a:t>:  αιχμή ζήτησης</a:t>
            </a:r>
            <a:r>
              <a:rPr lang="en-GB" sz="2400" dirty="0" smtClean="0"/>
              <a:t> </a:t>
            </a:r>
            <a:r>
              <a:rPr lang="el-GR" sz="2400" dirty="0" smtClean="0"/>
              <a:t>20</a:t>
            </a:r>
            <a:r>
              <a:rPr lang="en-GB" sz="2400" dirty="0" smtClean="0"/>
              <a:t>MW</a:t>
            </a:r>
          </a:p>
          <a:p>
            <a:endParaRPr lang="en-GB" sz="1100" dirty="0" smtClean="0"/>
          </a:p>
          <a:p>
            <a:r>
              <a:rPr lang="en-GB" sz="2000" dirty="0" err="1" smtClean="0">
                <a:solidFill>
                  <a:srgbClr val="C00000"/>
                </a:solidFill>
              </a:rPr>
              <a:t>Vestas</a:t>
            </a:r>
            <a:r>
              <a:rPr lang="en-GB" sz="2000" dirty="0" smtClean="0">
                <a:solidFill>
                  <a:srgbClr val="C00000"/>
                </a:solidFill>
              </a:rPr>
              <a:t> V90 – </a:t>
            </a:r>
            <a:r>
              <a:rPr lang="en-GB" sz="2000" b="1" dirty="0" smtClean="0">
                <a:solidFill>
                  <a:srgbClr val="C00000"/>
                </a:solidFill>
              </a:rPr>
              <a:t>3.0Mw </a:t>
            </a:r>
            <a:r>
              <a:rPr lang="en-GB" sz="2000" dirty="0" smtClean="0"/>
              <a:t>(3,000kW)</a:t>
            </a:r>
          </a:p>
          <a:p>
            <a:r>
              <a:rPr lang="fr-FR" sz="1800" dirty="0" smtClean="0"/>
              <a:t>Rotor D:  90m</a:t>
            </a:r>
          </a:p>
          <a:p>
            <a:r>
              <a:rPr lang="fr-FR" sz="1800" dirty="0" smtClean="0"/>
              <a:t> Hub </a:t>
            </a:r>
            <a:r>
              <a:rPr lang="fr-FR" sz="1800" dirty="0" err="1" smtClean="0"/>
              <a:t>height</a:t>
            </a:r>
            <a:r>
              <a:rPr lang="fr-FR" sz="1800" dirty="0" smtClean="0"/>
              <a:t>: 80/105mm</a:t>
            </a:r>
          </a:p>
          <a:p>
            <a:r>
              <a:rPr lang="fr-FR" sz="1800" dirty="0" smtClean="0"/>
              <a:t>Total </a:t>
            </a:r>
            <a:r>
              <a:rPr lang="fr-FR" sz="1800" dirty="0" err="1" smtClean="0"/>
              <a:t>Height</a:t>
            </a:r>
            <a:r>
              <a:rPr lang="fr-FR" sz="1800" dirty="0" smtClean="0"/>
              <a:t>: 150m</a:t>
            </a:r>
          </a:p>
          <a:p>
            <a:r>
              <a:rPr lang="fr-FR" sz="1800" dirty="0" err="1" smtClean="0"/>
              <a:t>Cut</a:t>
            </a:r>
            <a:r>
              <a:rPr lang="fr-FR" sz="1800" dirty="0" smtClean="0"/>
              <a:t>-in </a:t>
            </a:r>
            <a:r>
              <a:rPr lang="fr-FR" sz="1800" dirty="0" err="1" smtClean="0"/>
              <a:t>wind</a:t>
            </a:r>
            <a:r>
              <a:rPr lang="fr-FR" sz="1800" dirty="0" smtClean="0"/>
              <a:t> speed: 4.0 m/s</a:t>
            </a:r>
          </a:p>
          <a:p>
            <a:r>
              <a:rPr lang="fr-FR" sz="1800" dirty="0" smtClean="0">
                <a:solidFill>
                  <a:srgbClr val="C00000"/>
                </a:solidFill>
              </a:rPr>
              <a:t>[V39-500 / h=40m, H=59m]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1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</a:rPr>
              <a:t>Vestas</a:t>
            </a:r>
            <a:r>
              <a:rPr lang="en-GB" sz="2000" b="1" dirty="0" smtClean="0">
                <a:solidFill>
                  <a:srgbClr val="C00000"/>
                </a:solidFill>
              </a:rPr>
              <a:t> V90–3.0Mw </a:t>
            </a:r>
            <a:r>
              <a:rPr lang="en-GB" sz="2000" b="1" dirty="0" smtClean="0">
                <a:solidFill>
                  <a:srgbClr val="C00000"/>
                </a:solidFill>
                <a:sym typeface="Wingdings" pitchFamily="2" charset="2"/>
              </a:rPr>
              <a:t>  </a:t>
            </a:r>
            <a:r>
              <a:rPr lang="en-GB" sz="2400" b="1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r>
              <a:rPr lang="en-GB" sz="20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</a:rPr>
              <a:t>GWP47</a:t>
            </a:r>
            <a:r>
              <a:rPr lang="en-GB" sz="2000" b="1" dirty="0" smtClean="0">
                <a:solidFill>
                  <a:srgbClr val="C00000"/>
                </a:solidFill>
              </a:rPr>
              <a:t>-</a:t>
            </a:r>
            <a:r>
              <a:rPr lang="fr-FR" sz="2000" b="1" dirty="0" smtClean="0">
                <a:solidFill>
                  <a:srgbClr val="C00000"/>
                </a:solidFill>
              </a:rPr>
              <a:t>750kW</a:t>
            </a:r>
          </a:p>
          <a:p>
            <a:r>
              <a:rPr lang="fr-FR" sz="20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fr-FR" sz="2400" b="1" dirty="0" smtClean="0">
                <a:solidFill>
                  <a:srgbClr val="0070C0"/>
                </a:solidFill>
                <a:sym typeface="Wingdings" pitchFamily="2" charset="2"/>
              </a:rPr>
              <a:t> 6 </a:t>
            </a:r>
            <a:r>
              <a:rPr lang="fr-FR" sz="2000" b="1" dirty="0" smtClean="0">
                <a:solidFill>
                  <a:srgbClr val="C00000"/>
                </a:solidFill>
                <a:sym typeface="Wingdings" pitchFamily="2" charset="2"/>
              </a:rPr>
              <a:t>V39-500</a:t>
            </a:r>
            <a:r>
              <a:rPr lang="fr-FR" sz="2000" b="1" dirty="0" smtClean="0">
                <a:solidFill>
                  <a:srgbClr val="C00000"/>
                </a:solidFill>
              </a:rPr>
              <a:t>  </a:t>
            </a:r>
            <a:r>
              <a:rPr lang="fr-FR" sz="2000" b="1" dirty="0" smtClean="0"/>
              <a:t>      </a:t>
            </a:r>
          </a:p>
          <a:p>
            <a:endParaRPr lang="fr-FR" sz="1800" b="1" dirty="0" smtClean="0"/>
          </a:p>
          <a:p>
            <a:endParaRPr lang="fr-FR" sz="1800" dirty="0" smtClean="0"/>
          </a:p>
          <a:p>
            <a:endParaRPr lang="en-GB" sz="2000" dirty="0" smtClean="0"/>
          </a:p>
          <a:p>
            <a:endParaRPr lang="fr-FR" sz="2900" b="1" dirty="0" smtClean="0"/>
          </a:p>
          <a:p>
            <a:endParaRPr lang="el-GR" sz="1800" dirty="0" smtClean="0"/>
          </a:p>
          <a:p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5796136" y="3068960"/>
            <a:ext cx="3347864" cy="37890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sz="4500" dirty="0" err="1" smtClean="0"/>
              <a:t>Vestas</a:t>
            </a:r>
            <a:r>
              <a:rPr lang="fr-FR" sz="4500" dirty="0" smtClean="0"/>
              <a:t> V27-</a:t>
            </a:r>
            <a:r>
              <a:rPr lang="fr-FR" sz="4500" b="1" dirty="0" smtClean="0"/>
              <a:t>225kW</a:t>
            </a:r>
          </a:p>
          <a:p>
            <a:r>
              <a:rPr lang="fr-FR" sz="4500" dirty="0" smtClean="0"/>
              <a:t>Rotor D:  26m</a:t>
            </a:r>
          </a:p>
          <a:p>
            <a:r>
              <a:rPr lang="fr-FR" sz="4500" dirty="0" smtClean="0"/>
              <a:t> Hub </a:t>
            </a:r>
            <a:r>
              <a:rPr lang="fr-FR" sz="4500" dirty="0" err="1" smtClean="0"/>
              <a:t>height</a:t>
            </a:r>
            <a:r>
              <a:rPr lang="fr-FR" sz="4500" dirty="0" smtClean="0"/>
              <a:t>: 38m</a:t>
            </a:r>
          </a:p>
          <a:p>
            <a:r>
              <a:rPr lang="fr-FR" sz="4500" dirty="0" smtClean="0"/>
              <a:t>Total </a:t>
            </a:r>
            <a:r>
              <a:rPr lang="fr-FR" sz="4500" dirty="0" err="1" smtClean="0"/>
              <a:t>Height</a:t>
            </a:r>
            <a:r>
              <a:rPr lang="fr-FR" sz="4500" dirty="0" smtClean="0"/>
              <a:t>: 50m</a:t>
            </a:r>
          </a:p>
          <a:p>
            <a:pPr>
              <a:buNone/>
            </a:pPr>
            <a:r>
              <a:rPr lang="fr-FR" sz="6000" b="1" dirty="0" smtClean="0">
                <a:solidFill>
                  <a:srgbClr val="C00000"/>
                </a:solidFill>
              </a:rPr>
              <a:t>GWP47 </a:t>
            </a:r>
            <a:r>
              <a:rPr lang="en-GB" sz="6000" b="1" dirty="0" smtClean="0">
                <a:solidFill>
                  <a:srgbClr val="C00000"/>
                </a:solidFill>
              </a:rPr>
              <a:t>- </a:t>
            </a:r>
            <a:r>
              <a:rPr lang="fr-FR" sz="6000" b="1" dirty="0" smtClean="0">
                <a:solidFill>
                  <a:srgbClr val="C00000"/>
                </a:solidFill>
              </a:rPr>
              <a:t>750kW        </a:t>
            </a:r>
          </a:p>
          <a:p>
            <a:r>
              <a:rPr lang="fr-FR" sz="4500" b="1" dirty="0" smtClean="0"/>
              <a:t>Rotor D:  47m</a:t>
            </a:r>
          </a:p>
          <a:p>
            <a:r>
              <a:rPr lang="fr-FR" sz="4500" b="1" dirty="0" smtClean="0"/>
              <a:t> Hub </a:t>
            </a:r>
            <a:r>
              <a:rPr lang="fr-FR" sz="4500" b="1" dirty="0" err="1" smtClean="0"/>
              <a:t>height</a:t>
            </a:r>
            <a:r>
              <a:rPr lang="fr-FR" sz="4500" b="1" dirty="0" smtClean="0"/>
              <a:t>: 45m</a:t>
            </a:r>
          </a:p>
          <a:p>
            <a:r>
              <a:rPr lang="fr-FR" sz="4500" b="1" dirty="0" smtClean="0"/>
              <a:t>Total </a:t>
            </a:r>
            <a:r>
              <a:rPr lang="fr-FR" sz="4500" b="1" dirty="0" err="1" smtClean="0"/>
              <a:t>Height</a:t>
            </a:r>
            <a:r>
              <a:rPr lang="fr-FR" sz="4500" b="1" dirty="0" smtClean="0"/>
              <a:t>: 67m</a:t>
            </a:r>
          </a:p>
          <a:p>
            <a:r>
              <a:rPr lang="fr-FR" sz="4500" dirty="0" err="1" smtClean="0"/>
              <a:t>Cut</a:t>
            </a:r>
            <a:r>
              <a:rPr lang="fr-FR" sz="4500" dirty="0" smtClean="0"/>
              <a:t>-in </a:t>
            </a:r>
            <a:r>
              <a:rPr lang="fr-FR" sz="4500" dirty="0" err="1" smtClean="0"/>
              <a:t>wind</a:t>
            </a:r>
            <a:r>
              <a:rPr lang="fr-FR" sz="4500" dirty="0" smtClean="0"/>
              <a:t> speed: 3.5 m/s</a:t>
            </a:r>
          </a:p>
          <a:p>
            <a:pPr>
              <a:buNone/>
            </a:pPr>
            <a:r>
              <a:rPr lang="fr-FR" sz="4500" dirty="0" err="1" smtClean="0"/>
              <a:t>Energy</a:t>
            </a:r>
            <a:r>
              <a:rPr lang="fr-FR" sz="4500" dirty="0" smtClean="0"/>
              <a:t> </a:t>
            </a:r>
            <a:r>
              <a:rPr lang="fr-FR" sz="4500" dirty="0" err="1" smtClean="0"/>
              <a:t>yield</a:t>
            </a:r>
            <a:r>
              <a:rPr lang="fr-FR" sz="4500" dirty="0" smtClean="0"/>
              <a:t>  1,680  </a:t>
            </a:r>
            <a:r>
              <a:rPr lang="fr-FR" sz="4500" dirty="0" err="1" smtClean="0"/>
              <a:t>MWh</a:t>
            </a:r>
            <a:r>
              <a:rPr lang="fr-FR" sz="4500" dirty="0" smtClean="0"/>
              <a:t>/</a:t>
            </a:r>
            <a:r>
              <a:rPr lang="fr-FR" sz="4500" dirty="0" err="1" smtClean="0"/>
              <a:t>year</a:t>
            </a:r>
            <a:endParaRPr lang="fr-FR" sz="4500" dirty="0" smtClean="0"/>
          </a:p>
          <a:p>
            <a:r>
              <a:rPr lang="fr-FR" sz="4000" b="1" dirty="0" err="1" smtClean="0"/>
              <a:t>Capacity</a:t>
            </a:r>
            <a:r>
              <a:rPr lang="fr-FR" sz="4000" b="1" dirty="0" smtClean="0"/>
              <a:t> Factor  0,19</a:t>
            </a:r>
          </a:p>
          <a:p>
            <a:endParaRPr lang="fr-FR" sz="38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268761"/>
            <a:ext cx="7972425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868958"/>
          </a:xfrm>
        </p:spPr>
        <p:txBody>
          <a:bodyPr>
            <a:normAutofit fontScale="90000"/>
          </a:bodyPr>
          <a:lstStyle/>
          <a:p>
            <a:pPr algn="l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fr-FR" sz="3100" b="1" i="1" dirty="0" smtClean="0">
                <a:solidFill>
                  <a:srgbClr val="0070C0"/>
                </a:solidFill>
              </a:rPr>
              <a:t>19 </a:t>
            </a:r>
            <a:r>
              <a:rPr lang="el-GR" sz="3100" b="1" i="1" dirty="0" smtClean="0">
                <a:solidFill>
                  <a:srgbClr val="0070C0"/>
                </a:solidFill>
              </a:rPr>
              <a:t> </a:t>
            </a:r>
            <a:r>
              <a:rPr lang="el-GR" sz="3100" b="1" dirty="0" smtClean="0"/>
              <a:t>  </a:t>
            </a:r>
            <a:r>
              <a:rPr lang="fr-FR" sz="3100" b="1" dirty="0" smtClean="0"/>
              <a:t> </a:t>
            </a:r>
            <a:r>
              <a:rPr lang="el-GR" sz="3100" b="1" dirty="0" smtClean="0"/>
              <a:t>Στρατηγική ανάπτυξης τομέα Μικρομεσαίων Α/Γ</a:t>
            </a:r>
            <a:r>
              <a:rPr lang="fr-FR" sz="3100" b="1" dirty="0" smtClean="0"/>
              <a:t>           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		 </a:t>
            </a:r>
            <a:r>
              <a:rPr lang="en-US" sz="2700" b="1" dirty="0" smtClean="0"/>
              <a:t>Small and Medium Wind Strategy 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“Over a tenth of UK farms have a turbine on their land, and many more want to follow.”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					</a:t>
            </a:r>
            <a:r>
              <a:rPr lang="el-GR" sz="1400" dirty="0" smtClean="0"/>
              <a:t>	</a:t>
            </a:r>
            <a:r>
              <a:rPr lang="fr-FR" sz="1400" dirty="0" smtClean="0"/>
              <a:t>	</a:t>
            </a:r>
            <a:r>
              <a:rPr lang="fr-FR" sz="1800" b="1" dirty="0" smtClean="0">
                <a:solidFill>
                  <a:srgbClr val="0070C0"/>
                </a:solidFill>
              </a:rPr>
              <a:t>www.RenewableUK.com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el-GR" sz="1400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72816"/>
            <a:ext cx="28083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5"/>
            <a:ext cx="604867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l-GR" sz="4000" b="1" i="1" dirty="0" smtClean="0"/>
              <a:t> </a:t>
            </a:r>
            <a:r>
              <a:rPr lang="el-GR" sz="3600" b="1" dirty="0" smtClean="0"/>
              <a:t>                    Π ρ ο λ ε γ ό μ ε ν α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 smtClean="0"/>
              <a:t> </a:t>
            </a:r>
            <a:br>
              <a:rPr lang="el-GR" sz="2700" b="1" dirty="0" smtClean="0"/>
            </a:b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5040560"/>
          </a:xfrm>
        </p:spPr>
        <p:txBody>
          <a:bodyPr>
            <a:normAutofit lnSpcReduction="10000"/>
          </a:bodyPr>
          <a:lstStyle/>
          <a:p>
            <a:r>
              <a:rPr lang="el-GR" sz="1800" b="1" dirty="0" smtClean="0">
                <a:solidFill>
                  <a:srgbClr val="C00000"/>
                </a:solidFill>
              </a:rPr>
              <a:t>«</a:t>
            </a:r>
            <a:r>
              <a:rPr lang="el-GR" sz="1800" b="1" dirty="0">
                <a:solidFill>
                  <a:srgbClr val="C00000"/>
                </a:solidFill>
              </a:rPr>
              <a:t>Μη πάντα </a:t>
            </a:r>
            <a:r>
              <a:rPr lang="el-GR" sz="1800" b="1" dirty="0" err="1">
                <a:solidFill>
                  <a:srgbClr val="C00000"/>
                </a:solidFill>
              </a:rPr>
              <a:t>επίστασθαι</a:t>
            </a:r>
            <a:r>
              <a:rPr lang="el-GR" sz="1800" b="1" dirty="0">
                <a:solidFill>
                  <a:srgbClr val="C00000"/>
                </a:solidFill>
              </a:rPr>
              <a:t> </a:t>
            </a:r>
            <a:r>
              <a:rPr lang="el-GR" sz="1800" b="1" dirty="0" err="1">
                <a:solidFill>
                  <a:srgbClr val="C00000"/>
                </a:solidFill>
              </a:rPr>
              <a:t>προθύμεο</a:t>
            </a:r>
            <a:r>
              <a:rPr lang="el-GR" sz="1800" b="1" dirty="0">
                <a:solidFill>
                  <a:srgbClr val="C00000"/>
                </a:solidFill>
              </a:rPr>
              <a:t>, μη πάντων αμαθής γένη»</a:t>
            </a:r>
            <a:endParaRPr lang="el-GR" sz="1800" dirty="0">
              <a:solidFill>
                <a:srgbClr val="C00000"/>
              </a:solidFill>
            </a:endParaRPr>
          </a:p>
          <a:p>
            <a:r>
              <a:rPr lang="el-GR" sz="2400" b="1" i="1" dirty="0">
                <a:solidFill>
                  <a:srgbClr val="C00000"/>
                </a:solidFill>
              </a:rPr>
              <a:t>Μην επιθυμείς να τα μάθεις καλά όλα για να μη μείνεις αμαθής σε </a:t>
            </a:r>
            <a:r>
              <a:rPr lang="el-GR" sz="2400" b="1" i="1" dirty="0" smtClean="0">
                <a:solidFill>
                  <a:srgbClr val="C00000"/>
                </a:solidFill>
              </a:rPr>
              <a:t>όλα</a:t>
            </a:r>
          </a:p>
          <a:p>
            <a:r>
              <a:rPr lang="el-GR" sz="1800" b="1" dirty="0">
                <a:solidFill>
                  <a:srgbClr val="C00000"/>
                </a:solidFill>
              </a:rPr>
              <a:t>«</a:t>
            </a:r>
            <a:r>
              <a:rPr lang="el-GR" sz="1800" b="1" dirty="0" err="1">
                <a:solidFill>
                  <a:srgbClr val="C00000"/>
                </a:solidFill>
              </a:rPr>
              <a:t>Προβουλεύεσθαι</a:t>
            </a:r>
            <a:r>
              <a:rPr lang="el-GR" sz="1800" b="1" dirty="0">
                <a:solidFill>
                  <a:srgbClr val="C00000"/>
                </a:solidFill>
              </a:rPr>
              <a:t> κρείσσον προ των πράξεων ή </a:t>
            </a:r>
            <a:r>
              <a:rPr lang="el-GR" sz="1800" b="1" dirty="0" err="1">
                <a:solidFill>
                  <a:srgbClr val="C00000"/>
                </a:solidFill>
              </a:rPr>
              <a:t>μετανοείν</a:t>
            </a:r>
            <a:r>
              <a:rPr lang="el-GR" sz="1800" b="1" dirty="0">
                <a:solidFill>
                  <a:srgbClr val="C00000"/>
                </a:solidFill>
              </a:rPr>
              <a:t>»</a:t>
            </a:r>
            <a:endParaRPr lang="el-GR" sz="1800" dirty="0">
              <a:solidFill>
                <a:srgbClr val="C00000"/>
              </a:solidFill>
            </a:endParaRPr>
          </a:p>
          <a:p>
            <a:r>
              <a:rPr lang="el-GR" sz="2400" b="1" i="1" dirty="0">
                <a:solidFill>
                  <a:srgbClr val="C00000"/>
                </a:solidFill>
              </a:rPr>
              <a:t>Είναι προτιμότερο </a:t>
            </a:r>
            <a:r>
              <a:rPr lang="el-GR" sz="2400" b="1" i="1" dirty="0" smtClean="0">
                <a:solidFill>
                  <a:srgbClr val="C00000"/>
                </a:solidFill>
              </a:rPr>
              <a:t>να </a:t>
            </a:r>
            <a:r>
              <a:rPr lang="el-GR" sz="2400" b="1" i="1" dirty="0">
                <a:solidFill>
                  <a:srgbClr val="C00000"/>
                </a:solidFill>
              </a:rPr>
              <a:t>σκέφτεσαι πριν από τις πράξεις παρά </a:t>
            </a:r>
            <a:endParaRPr lang="el-GR" sz="2400" b="1" i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b="1" i="1" dirty="0" smtClean="0">
                <a:solidFill>
                  <a:srgbClr val="C00000"/>
                </a:solidFill>
              </a:rPr>
              <a:t>να </a:t>
            </a:r>
            <a:r>
              <a:rPr lang="el-GR" sz="2400" b="1" i="1" dirty="0">
                <a:solidFill>
                  <a:srgbClr val="C00000"/>
                </a:solidFill>
              </a:rPr>
              <a:t>μετανοείς αργότερα</a:t>
            </a:r>
            <a:r>
              <a:rPr lang="el-GR" sz="24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l-GR" sz="1800" b="1" dirty="0">
                <a:solidFill>
                  <a:srgbClr val="C00000"/>
                </a:solidFill>
              </a:rPr>
              <a:t>«Του κακού </a:t>
            </a:r>
            <a:r>
              <a:rPr lang="el-GR" sz="1800" b="1" dirty="0" err="1">
                <a:solidFill>
                  <a:srgbClr val="C00000"/>
                </a:solidFill>
              </a:rPr>
              <a:t>εκλογήν</a:t>
            </a:r>
            <a:r>
              <a:rPr lang="el-GR" sz="1800" b="1" dirty="0">
                <a:solidFill>
                  <a:srgbClr val="C00000"/>
                </a:solidFill>
              </a:rPr>
              <a:t> ποιούμενος, το ελάχιστον </a:t>
            </a:r>
            <a:r>
              <a:rPr lang="el-GR" sz="1800" b="1" dirty="0" err="1">
                <a:solidFill>
                  <a:srgbClr val="C00000"/>
                </a:solidFill>
              </a:rPr>
              <a:t>εξελεξάμην</a:t>
            </a:r>
            <a:r>
              <a:rPr lang="el-GR" sz="1800" b="1" dirty="0">
                <a:solidFill>
                  <a:srgbClr val="C00000"/>
                </a:solidFill>
              </a:rPr>
              <a:t>...»</a:t>
            </a:r>
            <a:endParaRPr lang="el-GR" sz="1800" dirty="0">
              <a:solidFill>
                <a:srgbClr val="C00000"/>
              </a:solidFill>
            </a:endParaRPr>
          </a:p>
          <a:p>
            <a:r>
              <a:rPr lang="el-GR" sz="2400" b="1" i="1" dirty="0">
                <a:solidFill>
                  <a:srgbClr val="C00000"/>
                </a:solidFill>
              </a:rPr>
              <a:t>Αναγκασμένος να διαλέξω κάτι κακό, διάλεξα το </a:t>
            </a:r>
            <a:r>
              <a:rPr lang="el-GR" sz="2400" b="1" i="1" dirty="0" smtClean="0">
                <a:solidFill>
                  <a:srgbClr val="C00000"/>
                </a:solidFill>
              </a:rPr>
              <a:t>ελάχιστο.</a:t>
            </a:r>
            <a:endParaRPr lang="en-GB" sz="2400" b="1" i="1" dirty="0" smtClean="0">
              <a:solidFill>
                <a:srgbClr val="C00000"/>
              </a:solidFill>
            </a:endParaRPr>
          </a:p>
          <a:p>
            <a:pPr algn="r"/>
            <a:r>
              <a:rPr lang="el-GR" sz="2400" b="1" i="1" dirty="0" smtClean="0">
                <a:solidFill>
                  <a:srgbClr val="C00000"/>
                </a:solidFill>
              </a:rPr>
              <a:t>ΔΗΜΟΚΡΙΤΟΣ</a:t>
            </a:r>
            <a:endParaRPr lang="en-GB" sz="2400" b="1" i="1" dirty="0" smtClean="0">
              <a:solidFill>
                <a:srgbClr val="C00000"/>
              </a:solidFill>
            </a:endParaRPr>
          </a:p>
          <a:p>
            <a:endParaRPr lang="el-GR" sz="2400" dirty="0">
              <a:solidFill>
                <a:srgbClr val="C00000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«ο δρόμος για την κόλαση είναι στρωμένος με καλές προθέσεις».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algn="r"/>
            <a:r>
              <a:rPr lang="el-GR" sz="2000" b="1" dirty="0" smtClean="0">
                <a:solidFill>
                  <a:schemeClr val="tx1"/>
                </a:solidFill>
              </a:rPr>
              <a:t>Βιργίλιος  «</a:t>
            </a:r>
            <a:r>
              <a:rPr lang="el-GR" sz="2000" b="1" dirty="0" err="1" smtClean="0">
                <a:solidFill>
                  <a:schemeClr val="tx1"/>
                </a:solidFill>
              </a:rPr>
              <a:t>Αινειάδα</a:t>
            </a:r>
            <a:r>
              <a:rPr lang="el-GR" sz="2000" b="1" dirty="0" smtClean="0">
                <a:solidFill>
                  <a:schemeClr val="tx1"/>
                </a:solidFill>
              </a:rPr>
              <a:t>»  </a:t>
            </a:r>
            <a:endParaRPr lang="el-GR" sz="2000" dirty="0">
              <a:solidFill>
                <a:schemeClr val="tx1"/>
              </a:solidFill>
            </a:endParaRPr>
          </a:p>
          <a:p>
            <a:endParaRPr lang="el-GR" sz="2400" dirty="0"/>
          </a:p>
          <a:p>
            <a:endParaRPr lang="el-GR" sz="2400" dirty="0">
              <a:solidFill>
                <a:srgbClr val="C00000"/>
              </a:solidFill>
            </a:endParaRPr>
          </a:p>
          <a:p>
            <a:endParaRPr lang="el-GR" sz="2400" dirty="0">
              <a:solidFill>
                <a:srgbClr val="C0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08912" cy="707678"/>
          </a:xfrm>
        </p:spPr>
        <p:txBody>
          <a:bodyPr>
            <a:noAutofit/>
          </a:bodyPr>
          <a:lstStyle/>
          <a:p>
            <a:r>
              <a:rPr lang="el-GR" sz="3200" i="1" dirty="0" smtClean="0">
                <a:solidFill>
                  <a:srgbClr val="0070C0"/>
                </a:solidFill>
              </a:rPr>
              <a:t>20</a:t>
            </a:r>
            <a:r>
              <a:rPr lang="el-GR" sz="3200" dirty="0" smtClean="0"/>
              <a:t> </a:t>
            </a:r>
            <a:r>
              <a:rPr lang="en-GB" sz="3200" dirty="0" smtClean="0"/>
              <a:t> </a:t>
            </a:r>
            <a:r>
              <a:rPr lang="el-GR" sz="3200" dirty="0" smtClean="0"/>
              <a:t>              Κόστος  &amp;  </a:t>
            </a:r>
            <a:r>
              <a:rPr lang="el-GR" sz="3200" dirty="0" err="1" smtClean="0">
                <a:solidFill>
                  <a:srgbClr val="C00000"/>
                </a:solidFill>
              </a:rPr>
              <a:t>Εξωτερικότητες</a:t>
            </a:r>
            <a:endParaRPr lang="el-GR" sz="3200" b="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31840" y="1340768"/>
            <a:ext cx="5904656" cy="5892254"/>
          </a:xfrm>
        </p:spPr>
        <p:txBody>
          <a:bodyPr>
            <a:noAutofit/>
          </a:bodyPr>
          <a:lstStyle/>
          <a:p>
            <a:pPr marL="324000" indent="0">
              <a:buFont typeface="Wingdings" pitchFamily="2" charset="2"/>
              <a:buChar char="Ø"/>
            </a:pPr>
            <a:r>
              <a:rPr lang="el-GR" sz="2200" b="1" dirty="0" smtClean="0"/>
              <a:t>  </a:t>
            </a:r>
            <a:r>
              <a:rPr lang="el-GR" sz="2200" b="1" dirty="0" err="1" smtClean="0"/>
              <a:t>Εξωτερικότητα</a:t>
            </a:r>
            <a:r>
              <a:rPr lang="el-GR" sz="2200" b="1" dirty="0" smtClean="0"/>
              <a:t> </a:t>
            </a:r>
            <a:r>
              <a:rPr lang="el-GR" sz="2200" dirty="0" smtClean="0"/>
              <a:t>είναι η επίπτωση των πράξεων ενός ατόμου στην ευημερία του γείτονά του. Αν η επίπτωση στον γείτονα είναι δυσμενής, μιλούμε για </a:t>
            </a:r>
            <a:r>
              <a:rPr lang="el-G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αρνητική </a:t>
            </a:r>
            <a:r>
              <a:rPr lang="el-GR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εξωτερικότητα</a:t>
            </a:r>
            <a:r>
              <a:rPr lang="el-G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l-GR" sz="2200" dirty="0" smtClean="0"/>
              <a:t> ενώ αν είναι ωφέλιμη, μιλούμε για </a:t>
            </a:r>
            <a:r>
              <a:rPr lang="el-G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θετική </a:t>
            </a:r>
            <a:r>
              <a:rPr lang="el-GR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εξωτερικότητα</a:t>
            </a:r>
            <a:endParaRPr lang="el-GR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24000" indent="0">
              <a:buFont typeface="Wingdings" pitchFamily="2" charset="2"/>
              <a:buChar char="Ø"/>
            </a:pPr>
            <a:r>
              <a:rPr lang="el-GR" sz="2200" dirty="0" smtClean="0"/>
              <a:t>  Το συμφέρον της κοινωνίας εκτείνεται πέρα από την ευημερία των αγοραστών και των πωλητών περιλαμβάνει επίσης την </a:t>
            </a:r>
            <a:r>
              <a:rPr lang="el-G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ευημερία άλλων ανθρώπων που επηρεάζονται</a:t>
            </a:r>
            <a:r>
              <a:rPr lang="el-GR" sz="2200" dirty="0" smtClean="0"/>
              <a:t>. </a:t>
            </a:r>
          </a:p>
          <a:p>
            <a:pPr marL="324000" indent="0">
              <a:buFont typeface="Wingdings" pitchFamily="2" charset="2"/>
              <a:buChar char="Ø"/>
            </a:pPr>
            <a:r>
              <a:rPr lang="el-GR" sz="2200" dirty="0" smtClean="0"/>
              <a:t>  </a:t>
            </a:r>
            <a:r>
              <a:rPr lang="el-GR" sz="2200" dirty="0" smtClean="0">
                <a:solidFill>
                  <a:srgbClr val="C00000"/>
                </a:solidFill>
              </a:rPr>
              <a:t>Η ισορροπία της αγοράς </a:t>
            </a:r>
            <a:r>
              <a:rPr lang="el-GR" sz="2200" dirty="0" smtClean="0"/>
              <a:t>δεν είναι αποτελεσματική όταν αποτυγχάνει να μεγιστοποιήσει </a:t>
            </a:r>
            <a:r>
              <a:rPr lang="el-GR" sz="2200" b="1" dirty="0" smtClean="0">
                <a:solidFill>
                  <a:srgbClr val="C00000"/>
                </a:solidFill>
              </a:rPr>
              <a:t>το συνολικό όφελος </a:t>
            </a:r>
            <a:r>
              <a:rPr lang="el-GR" sz="2200" dirty="0" smtClean="0"/>
              <a:t>για την κοινωνία ως σύνολο.</a:t>
            </a:r>
            <a:endParaRPr lang="el-GR" sz="22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024336" cy="5328592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>
                <a:solidFill>
                  <a:srgbClr val="C00000"/>
                </a:solidFill>
              </a:rPr>
              <a:t>(</a:t>
            </a:r>
            <a:r>
              <a:rPr lang="en-GB" sz="3000" b="1" dirty="0" smtClean="0">
                <a:solidFill>
                  <a:srgbClr val="C00000"/>
                </a:solidFill>
              </a:rPr>
              <a:t>externalities)</a:t>
            </a:r>
            <a:endParaRPr lang="el-GR" sz="3000" b="1" dirty="0" smtClean="0"/>
          </a:p>
          <a:p>
            <a:endParaRPr lang="el-GR" sz="1500" dirty="0" smtClean="0"/>
          </a:p>
          <a:p>
            <a:r>
              <a:rPr lang="el-GR" sz="2200" dirty="0" smtClean="0"/>
              <a:t>Η απελευθέρωση διοξίνης στο περιβάλλον, π.χ., είναι μια </a:t>
            </a:r>
            <a:r>
              <a:rPr lang="el-GR" sz="2200" b="1" dirty="0" smtClean="0"/>
              <a:t>αρνητική </a:t>
            </a:r>
            <a:r>
              <a:rPr lang="el-GR" sz="2200" b="1" dirty="0" err="1" smtClean="0"/>
              <a:t>εξωτερικότητα</a:t>
            </a:r>
            <a:r>
              <a:rPr lang="el-GR" sz="2200" dirty="0" smtClean="0"/>
              <a:t>. Οι επιχειρήσεις της χαρτοβιομηχανίας, οι οποίες επιδιώκουν τη </a:t>
            </a:r>
            <a:r>
              <a:rPr lang="el-GR" sz="2200" b="1" dirty="0" smtClean="0"/>
              <a:t>μεγιστοποίηση των κερδών τους</a:t>
            </a:r>
            <a:r>
              <a:rPr lang="el-GR" sz="2200" dirty="0" smtClean="0"/>
              <a:t>, δεν θα λάβουν υπόψη </a:t>
            </a:r>
            <a:r>
              <a:rPr lang="el-G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το πλήρες κόστος </a:t>
            </a:r>
            <a:r>
              <a:rPr lang="el-GR" sz="2200" dirty="0" smtClean="0"/>
              <a:t>που προκαλούν, και, επομένως, θα εκπέμπουν μεγάλη ποσότητα διοξίνης αν δεν παρέμβει </a:t>
            </a:r>
            <a:r>
              <a:rPr lang="el-GR" sz="2200" b="1" dirty="0" smtClean="0"/>
              <a:t>το κράτος </a:t>
            </a:r>
            <a:r>
              <a:rPr lang="el-GR" sz="2200" dirty="0" smtClean="0"/>
              <a:t>να τις </a:t>
            </a:r>
            <a:r>
              <a:rPr lang="el-GR" sz="2200" b="1" dirty="0" smtClean="0"/>
              <a:t>εμποδίσει ή να τις αποθαρρύνει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	</a:t>
            </a:r>
            <a:r>
              <a:rPr lang="en-GB" sz="2200" dirty="0" smtClean="0"/>
              <a:t>       </a:t>
            </a:r>
            <a:r>
              <a:rPr lang="en-GB" sz="2200" dirty="0" err="1" smtClean="0"/>
              <a:t>N.G.Mankiw</a:t>
            </a:r>
            <a:endParaRPr lang="el-GR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</a:t>
            </a:r>
            <a:r>
              <a:rPr lang="el-GR" sz="3200" b="1" dirty="0" smtClean="0"/>
              <a:t>                       </a:t>
            </a:r>
            <a:r>
              <a:rPr lang="en-GB" sz="3200" b="1" dirty="0" smtClean="0"/>
              <a:t>    </a:t>
            </a:r>
            <a:r>
              <a:rPr lang="el-GR" sz="3200" b="1" dirty="0" smtClean="0"/>
              <a:t>Κόλπος Μεξικού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	</a:t>
            </a:r>
            <a:r>
              <a:rPr lang="el-GR" sz="2400" b="1" dirty="0" smtClean="0"/>
              <a:t>50.000 γεωτρήσεις, 69.000χλμ υποθαλάσσιων αγωγών</a:t>
            </a:r>
            <a:br>
              <a:rPr lang="el-GR" sz="2400" b="1" dirty="0" smtClean="0"/>
            </a:br>
            <a:r>
              <a:rPr lang="en-GB" sz="2400" b="1" dirty="0" smtClean="0"/>
              <a:t>					      </a:t>
            </a:r>
            <a:r>
              <a:rPr lang="en-GB" sz="1800" b="1" dirty="0" smtClean="0"/>
              <a:t>National Geographic  6/2010</a:t>
            </a:r>
            <a:endParaRPr lang="el-GR" sz="1800" b="1" dirty="0"/>
          </a:p>
        </p:txBody>
      </p:sp>
      <p:pic>
        <p:nvPicPr>
          <p:cNvPr id="4" name="3 - Θέση περιεχομένου" descr="C:\Users\vpiss\Desktop\κομμάτι κόλπου Μεξικού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822960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i="1" dirty="0" smtClean="0">
                <a:solidFill>
                  <a:srgbClr val="0070C0"/>
                </a:solidFill>
              </a:rPr>
              <a:t>22                        </a:t>
            </a:r>
            <a:r>
              <a:rPr lang="el-GR" sz="3200" b="1" dirty="0" smtClean="0"/>
              <a:t>Κόλπος  Μεξικού (ΙΙ)</a:t>
            </a:r>
            <a:br>
              <a:rPr lang="el-GR" sz="3200" b="1" dirty="0" smtClean="0"/>
            </a:b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3106688" cy="4929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70C0"/>
                </a:solidFill>
              </a:rPr>
              <a:t>Ζητήματα προς μελέτη</a:t>
            </a:r>
          </a:p>
          <a:p>
            <a:pPr>
              <a:buNone/>
            </a:pPr>
            <a:r>
              <a:rPr lang="el-GR" dirty="0" smtClean="0"/>
              <a:t>€ / </a:t>
            </a:r>
            <a:r>
              <a:rPr lang="el-GR" sz="2400" dirty="0" smtClean="0"/>
              <a:t>θέση εργασίας και ποσοστό  εγχώριας προστιθέμενης αξίας</a:t>
            </a:r>
          </a:p>
          <a:p>
            <a:pPr>
              <a:buNone/>
            </a:pPr>
            <a:r>
              <a:rPr lang="el-GR" sz="2400" dirty="0" smtClean="0"/>
              <a:t>Συμβατότητα και ασυμβατότητα οικονομικών δραστηριοτήτων </a:t>
            </a:r>
          </a:p>
          <a:p>
            <a:pPr>
              <a:buNone/>
            </a:pPr>
            <a:r>
              <a:rPr lang="el-GR" sz="2400" dirty="0" smtClean="0"/>
              <a:t>(Επιπτώσεις της  πρώτης δραστηριότητας στην βιωσιμότητα  της  δεύτερης και τρίτης)</a:t>
            </a:r>
          </a:p>
          <a:p>
            <a:pPr>
              <a:buNone/>
            </a:pPr>
            <a:r>
              <a:rPr lang="el-GR" sz="2400" dirty="0" smtClean="0"/>
              <a:t>Ανάλυση οικονομικού ρίσκου </a:t>
            </a:r>
          </a:p>
          <a:p>
            <a:pPr>
              <a:buNone/>
            </a:pPr>
            <a:r>
              <a:rPr lang="el-GR" sz="2400" dirty="0" smtClean="0"/>
              <a:t>Αναστρέψιμες και μη αναστρέψιμες περιβαλλοντικές επιπτώσεις</a:t>
            </a:r>
            <a:endParaRPr lang="el-G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5102324" cy="37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l-GR" dirty="0" smtClean="0"/>
              <a:t>       </a:t>
            </a:r>
            <a:r>
              <a:rPr lang="en-GB" dirty="0" smtClean="0"/>
              <a:t> </a:t>
            </a:r>
            <a:r>
              <a:rPr lang="el-GR" sz="3600" b="1" dirty="0" smtClean="0"/>
              <a:t>Ανεμογεννήτριες</a:t>
            </a:r>
            <a:r>
              <a:rPr lang="el-GR" sz="3600" dirty="0" smtClean="0"/>
              <a:t> έναντι </a:t>
            </a:r>
            <a:r>
              <a:rPr lang="el-GR" sz="3600" b="1" dirty="0" smtClean="0"/>
              <a:t>αξιών γης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700" dirty="0" smtClean="0"/>
              <a:t>		</a:t>
            </a:r>
            <a:r>
              <a:rPr lang="el-GR" sz="2700" b="1" dirty="0" smtClean="0">
                <a:solidFill>
                  <a:srgbClr val="0070C0"/>
                </a:solidFill>
              </a:rPr>
              <a:t>   </a:t>
            </a:r>
            <a:r>
              <a:rPr lang="en-GB" sz="2700" b="1" dirty="0" smtClean="0">
                <a:solidFill>
                  <a:srgbClr val="0070C0"/>
                </a:solidFill>
              </a:rPr>
              <a:t>      </a:t>
            </a:r>
            <a:r>
              <a:rPr lang="en-GB" sz="2200" b="1" dirty="0" smtClean="0">
                <a:solidFill>
                  <a:srgbClr val="0070C0"/>
                </a:solidFill>
              </a:rPr>
              <a:t>Wind Turbines </a:t>
            </a:r>
            <a:r>
              <a:rPr lang="en-GB" sz="2200" b="1" dirty="0" err="1" smtClean="0">
                <a:solidFill>
                  <a:srgbClr val="0070C0"/>
                </a:solidFill>
              </a:rPr>
              <a:t>vs</a:t>
            </a:r>
            <a:r>
              <a:rPr lang="en-GB" sz="2200" b="1" dirty="0" smtClean="0">
                <a:solidFill>
                  <a:srgbClr val="0070C0"/>
                </a:solidFill>
              </a:rPr>
              <a:t>  Real Estate</a:t>
            </a:r>
            <a:r>
              <a:rPr lang="el-GR" sz="2200" b="1" dirty="0" smtClean="0">
                <a:solidFill>
                  <a:srgbClr val="0070C0"/>
                </a:solidFill>
              </a:rPr>
              <a:t> </a:t>
            </a:r>
            <a:endParaRPr lang="el-GR" sz="2200" b="1" dirty="0">
              <a:solidFill>
                <a:srgbClr val="0070C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06531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Average treatment effect (ATE) of up to -7.1% for houses within a one-</a:t>
            </a:r>
            <a:r>
              <a:rPr lang="en-GB" dirty="0" err="1" smtClean="0"/>
              <a:t>kilometer</a:t>
            </a:r>
            <a:r>
              <a:rPr lang="en-GB" dirty="0" smtClean="0"/>
              <a:t> radius of a wind turbine, an effect that fades to zero at a distance of 8 to 9 km.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Old houses and those in rural areas are affected price reductions of up to -23</a:t>
            </a:r>
            <a:r>
              <a:rPr lang="en-GB" b="1" dirty="0" smtClean="0"/>
              <a:t>%</a:t>
            </a:r>
            <a:r>
              <a:rPr lang="en-GB" dirty="0" smtClean="0"/>
              <a:t>, </a:t>
            </a:r>
            <a:r>
              <a:rPr lang="en-GB" b="1" u="sng" dirty="0" smtClean="0">
                <a:solidFill>
                  <a:srgbClr val="C00000"/>
                </a:solidFill>
              </a:rPr>
              <a:t>due to stronger preferences for a pristine landscape </a:t>
            </a:r>
            <a:r>
              <a:rPr lang="en-GB" b="1" u="sng" dirty="0" smtClean="0"/>
              <a:t>, </a:t>
            </a:r>
            <a:r>
              <a:rPr lang="en-GB" dirty="0" smtClean="0"/>
              <a:t>while home prices in urban areas are hardly affected. These results highlight </a:t>
            </a:r>
            <a:r>
              <a:rPr lang="en-GB" dirty="0" smtClean="0">
                <a:solidFill>
                  <a:srgbClr val="C00000"/>
                </a:solidFill>
              </a:rPr>
              <a:t>that </a:t>
            </a:r>
            <a:r>
              <a:rPr lang="en-GB" b="1" dirty="0" smtClean="0">
                <a:solidFill>
                  <a:srgbClr val="C00000"/>
                </a:solidFill>
              </a:rPr>
              <a:t>substantial local externalities are associated with wind power plants</a:t>
            </a:r>
          </a:p>
          <a:p>
            <a:endParaRPr lang="en-GB" dirty="0" smtClean="0"/>
          </a:p>
          <a:p>
            <a:pPr>
              <a:buNone/>
            </a:pPr>
            <a:endParaRPr lang="en-GB" sz="2300" dirty="0" smtClean="0"/>
          </a:p>
          <a:p>
            <a:pPr>
              <a:buNone/>
            </a:pPr>
            <a:r>
              <a:rPr lang="en-GB" sz="2300" dirty="0" smtClean="0"/>
              <a:t>	</a:t>
            </a:r>
            <a:r>
              <a:rPr lang="en-GB" sz="2300" b="1" dirty="0" smtClean="0"/>
              <a:t>Dataset of more than 2.7 million houses in Germany posted between2007 and 2015 Similar results are obtained </a:t>
            </a:r>
            <a:r>
              <a:rPr lang="en-GB" sz="2300" b="1" dirty="0" err="1" smtClean="0"/>
              <a:t>modeling</a:t>
            </a:r>
            <a:r>
              <a:rPr lang="en-GB" sz="2300" b="1" dirty="0" smtClean="0"/>
              <a:t>  more than 50,000 real estate transactions from all over the U.S.A</a:t>
            </a:r>
          </a:p>
          <a:p>
            <a:pPr>
              <a:buNone/>
            </a:pPr>
            <a:r>
              <a:rPr lang="en-GB" sz="1100" i="1" dirty="0" smtClean="0"/>
              <a:t>   </a:t>
            </a:r>
          </a:p>
          <a:p>
            <a:pPr>
              <a:buNone/>
            </a:pPr>
            <a:r>
              <a:rPr lang="en-GB" sz="2300" b="1" i="1" dirty="0" smtClean="0">
                <a:solidFill>
                  <a:srgbClr val="0070C0"/>
                </a:solidFill>
              </a:rPr>
              <a:t>        Leibniz Institute for Economic Research </a:t>
            </a:r>
            <a:r>
              <a:rPr lang="en-GB" sz="2300" i="1" dirty="0" smtClean="0">
                <a:solidFill>
                  <a:srgbClr val="0070C0"/>
                </a:solidFill>
              </a:rPr>
              <a:t>- Manuel </a:t>
            </a:r>
            <a:r>
              <a:rPr lang="en-GB" sz="2300" i="1" dirty="0" err="1" smtClean="0">
                <a:solidFill>
                  <a:srgbClr val="0070C0"/>
                </a:solidFill>
              </a:rPr>
              <a:t>Frondel</a:t>
            </a:r>
            <a:r>
              <a:rPr lang="en-GB" sz="2300" i="1" dirty="0" smtClean="0">
                <a:solidFill>
                  <a:srgbClr val="0070C0"/>
                </a:solidFill>
              </a:rPr>
              <a:t> and Leonard Goebel , 21/1/2019</a:t>
            </a:r>
            <a:endParaRPr lang="el-GR" sz="2300" i="1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07678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</a:t>
            </a:r>
            <a:r>
              <a:rPr lang="el-GR" sz="3200" dirty="0" smtClean="0"/>
              <a:t>          Άγιος Γεώργιος (Σαν </a:t>
            </a:r>
            <a:r>
              <a:rPr lang="el-GR" sz="3200" dirty="0" err="1" smtClean="0"/>
              <a:t>Τζώρτζης</a:t>
            </a:r>
            <a:r>
              <a:rPr lang="el-GR" sz="3200" dirty="0" smtClean="0"/>
              <a:t>) </a:t>
            </a:r>
            <a:endParaRPr lang="el-GR" sz="32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628800"/>
            <a:ext cx="2386608" cy="4497363"/>
          </a:xfrm>
        </p:spPr>
        <p:txBody>
          <a:bodyPr>
            <a:normAutofit fontScale="85000" lnSpcReduction="10000"/>
          </a:bodyPr>
          <a:lstStyle/>
          <a:p>
            <a:r>
              <a:rPr lang="el-GR" sz="2800" b="1" i="1" dirty="0" smtClean="0"/>
              <a:t>«</a:t>
            </a:r>
            <a:r>
              <a:rPr lang="en-GB" sz="2800" b="1" i="1" dirty="0" smtClean="0"/>
              <a:t>These </a:t>
            </a:r>
            <a:r>
              <a:rPr lang="en-GB" sz="2800" b="1" i="1" dirty="0"/>
              <a:t>huge new wind turbines are a marvel. They’re also the </a:t>
            </a:r>
            <a:r>
              <a:rPr lang="en-GB" sz="2800" b="1" i="1" dirty="0" smtClean="0"/>
              <a:t>future</a:t>
            </a:r>
            <a:r>
              <a:rPr lang="el-GR" sz="2800" b="1" i="1" dirty="0" smtClean="0"/>
              <a:t>..»</a:t>
            </a:r>
          </a:p>
          <a:p>
            <a:endParaRPr lang="el-GR" sz="3200" b="1" dirty="0" smtClean="0"/>
          </a:p>
          <a:p>
            <a:r>
              <a:rPr lang="el-GR" sz="2600" b="1" dirty="0">
                <a:solidFill>
                  <a:schemeClr val="accent2">
                    <a:lumMod val="75000"/>
                  </a:schemeClr>
                </a:solidFill>
              </a:rPr>
              <a:t>Πρόταση 7 δισ. ευρώ από ξένο όμιλο για υπεράκτια αιολικά στο 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Αιγαίο</a:t>
            </a:r>
          </a:p>
          <a:p>
            <a:r>
              <a:rPr lang="el-GR" sz="2400" i="1" u="sng" dirty="0" err="1">
                <a:hlinkClick r:id="rId2"/>
              </a:rPr>
              <a:t>dealnews.gr</a:t>
            </a:r>
            <a:endParaRPr lang="el-GR" sz="2400" dirty="0"/>
          </a:p>
          <a:p>
            <a:endParaRPr lang="el-GR" sz="2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3200" dirty="0"/>
          </a:p>
          <a:p>
            <a:endParaRPr lang="el-GR" dirty="0"/>
          </a:p>
        </p:txBody>
      </p:sp>
      <p:pic>
        <p:nvPicPr>
          <p:cNvPr id="5" name="4 - Θέση περιεχομένου" descr="Η καταστροφή του Αγίου Γεωργίου, &amp;amp; της Πάρου (;), από τις ανεμογεννήτριες - φωτο - βίντεο!">
            <a:hlinkClick r:id="rId3" tooltip="&quot;Click to preview image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583264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</a:t>
            </a:r>
            <a:r>
              <a:rPr lang="el-GR" sz="3200" b="1" dirty="0" smtClean="0"/>
              <a:t>            </a:t>
            </a:r>
            <a:r>
              <a:rPr lang="el-GR" sz="4000" dirty="0" smtClean="0"/>
              <a:t>Ϯ</a:t>
            </a:r>
            <a:r>
              <a:rPr lang="el-GR" sz="3200" b="1" dirty="0" smtClean="0"/>
              <a:t> </a:t>
            </a:r>
            <a:r>
              <a:rPr lang="en-GB" sz="3200" b="1" dirty="0" smtClean="0"/>
              <a:t> </a:t>
            </a:r>
            <a:r>
              <a:rPr lang="el-GR" sz="3200" b="1" dirty="0" smtClean="0"/>
              <a:t>Νίκος Αθανασιάδης  </a:t>
            </a:r>
            <a:r>
              <a:rPr lang="en-GB" sz="2400" dirty="0" smtClean="0"/>
              <a:t>(1920-2018)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168352" cy="4525963"/>
          </a:xfrm>
        </p:spPr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sz="5500" dirty="0">
                <a:solidFill>
                  <a:srgbClr val="C00000"/>
                </a:solidFill>
              </a:rPr>
              <a:t> </a:t>
            </a:r>
            <a:r>
              <a:rPr lang="el-GR" sz="5500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el-GR" sz="5500" dirty="0" smtClean="0">
                <a:solidFill>
                  <a:srgbClr val="C00000"/>
                </a:solidFill>
              </a:rPr>
              <a:t>	</a:t>
            </a:r>
            <a:r>
              <a:rPr lang="el-GR" sz="8000" dirty="0" smtClean="0">
                <a:solidFill>
                  <a:srgbClr val="C00000"/>
                </a:solidFill>
              </a:rPr>
              <a:t>Καθηγητής  ΕΜΠ Σχολή Μηχανολόγων - Ηλεκτρολόγων, (1962-88) </a:t>
            </a:r>
            <a:r>
              <a:rPr lang="el-GR" sz="5500" dirty="0" smtClean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el-GR" sz="5500" dirty="0" smtClean="0"/>
              <a:t>	</a:t>
            </a:r>
            <a:r>
              <a:rPr lang="el-GR" sz="7200" dirty="0" smtClean="0"/>
              <a:t>Ιδρυτής </a:t>
            </a:r>
            <a:r>
              <a:rPr lang="el-GR" sz="7200" dirty="0"/>
              <a:t>του Εργαστηρίου Αεροδυναμικής-</a:t>
            </a:r>
            <a:r>
              <a:rPr lang="el-GR" sz="7200" dirty="0" err="1"/>
              <a:t>Υδρ</a:t>
            </a:r>
            <a:r>
              <a:rPr lang="el-GR" sz="7200" dirty="0"/>
              <a:t>. Μηχανών </a:t>
            </a:r>
            <a:endParaRPr lang="el-GR" sz="7200" dirty="0" smtClean="0"/>
          </a:p>
          <a:p>
            <a:pPr>
              <a:buNone/>
            </a:pPr>
            <a:r>
              <a:rPr lang="el-GR" sz="7200" dirty="0" smtClean="0"/>
              <a:t>	ΕΜΠ </a:t>
            </a:r>
            <a:r>
              <a:rPr lang="el-GR" sz="7200" dirty="0" err="1"/>
              <a:t>Πολυτεχνούπολη</a:t>
            </a:r>
            <a:r>
              <a:rPr lang="el-GR" sz="7200" dirty="0"/>
              <a:t> Ζωγράφου. </a:t>
            </a:r>
            <a:endParaRPr lang="el-GR" sz="7200" dirty="0" smtClean="0"/>
          </a:p>
          <a:p>
            <a:pPr>
              <a:buNone/>
            </a:pPr>
            <a:r>
              <a:rPr lang="el-GR" sz="7200" dirty="0" smtClean="0"/>
              <a:t>	Κοσμήτωρ </a:t>
            </a:r>
            <a:r>
              <a:rPr lang="el-GR" sz="7200" dirty="0"/>
              <a:t>της Σχολής Μηχανολόγων Ηλεκτρολόγων ΕΜΠ, </a:t>
            </a:r>
            <a:endParaRPr lang="el-GR" sz="7200" dirty="0" smtClean="0"/>
          </a:p>
          <a:p>
            <a:pPr>
              <a:buNone/>
            </a:pPr>
            <a:r>
              <a:rPr lang="el-GR" sz="7200" dirty="0" smtClean="0"/>
              <a:t>	Πρύτανης </a:t>
            </a:r>
            <a:r>
              <a:rPr lang="el-GR" sz="7200" dirty="0"/>
              <a:t>ΕΜΠ, και Συγκλητικός ΕΜΠ.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5472608" cy="5256584"/>
          </a:xfrm>
        </p:spPr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endParaRPr lang="el-GR" dirty="0" smtClean="0"/>
          </a:p>
          <a:p>
            <a:pPr>
              <a:buNone/>
            </a:pPr>
            <a:r>
              <a:rPr lang="el-GR" sz="8000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el-GR" sz="8000" b="1" dirty="0" smtClean="0">
                <a:solidFill>
                  <a:srgbClr val="C00000"/>
                </a:solidFill>
              </a:rPr>
              <a:t>	Δύο επιδεικτικά Ερευνητικά προγράμματα </a:t>
            </a:r>
          </a:p>
          <a:p>
            <a:pPr>
              <a:buNone/>
            </a:pPr>
            <a:r>
              <a:rPr lang="el-GR" sz="8000" b="1" dirty="0" smtClean="0"/>
              <a:t>	</a:t>
            </a:r>
            <a:r>
              <a:rPr lang="el-GR" sz="8000" dirty="0" smtClean="0"/>
              <a:t>χρηματοδοτούμενα, το πρώτο  από την ΕΟΚ και την ΔΕΗ (1986-86) </a:t>
            </a:r>
          </a:p>
          <a:p>
            <a:pPr>
              <a:buNone/>
            </a:pPr>
            <a:r>
              <a:rPr lang="el-GR" sz="8000" dirty="0" smtClean="0"/>
              <a:t>	και το δεύτερο από την ΓΓΕΤ (1995) </a:t>
            </a:r>
          </a:p>
          <a:p>
            <a:pPr>
              <a:buNone/>
            </a:pPr>
            <a:endParaRPr lang="el-GR" sz="8000" dirty="0" smtClean="0"/>
          </a:p>
          <a:p>
            <a:pPr>
              <a:buNone/>
            </a:pPr>
            <a:r>
              <a:rPr lang="el-GR" sz="8000" dirty="0" smtClean="0"/>
              <a:t>	</a:t>
            </a:r>
            <a:r>
              <a:rPr lang="el-GR" sz="8000" b="1" dirty="0" smtClean="0">
                <a:solidFill>
                  <a:srgbClr val="C00000"/>
                </a:solidFill>
              </a:rPr>
              <a:t>Τρεις (3) πειραματικές Ανεμογεννήτριες </a:t>
            </a:r>
          </a:p>
          <a:p>
            <a:pPr>
              <a:buNone/>
            </a:pPr>
            <a:r>
              <a:rPr lang="el-GR" sz="8000" b="1" dirty="0" smtClean="0"/>
              <a:t>	</a:t>
            </a:r>
            <a:r>
              <a:rPr lang="el-GR" sz="8000" dirty="0" smtClean="0"/>
              <a:t>εντελώς νέας εξελιγμένης τεχνολογίας παρουσιάζονται το 2001 </a:t>
            </a:r>
          </a:p>
          <a:p>
            <a:pPr lvl="1">
              <a:buFont typeface="Wingdings" pitchFamily="2" charset="2"/>
              <a:buChar char="§"/>
            </a:pPr>
            <a:r>
              <a:rPr lang="el-GR" sz="8000" dirty="0" smtClean="0"/>
              <a:t>η πρώτη ισχύος  </a:t>
            </a:r>
            <a:r>
              <a:rPr lang="el-GR" sz="8000" dirty="0"/>
              <a:t>100 KW οριζοντίου άξονα, </a:t>
            </a:r>
            <a:endParaRPr lang="el-GR" sz="8000" dirty="0" smtClean="0"/>
          </a:p>
          <a:p>
            <a:pPr lvl="1">
              <a:buFont typeface="Wingdings" pitchFamily="2" charset="2"/>
              <a:buChar char="§"/>
            </a:pPr>
            <a:r>
              <a:rPr lang="el-GR" sz="8000" dirty="0" smtClean="0"/>
              <a:t>η δεύτερη, τύπου </a:t>
            </a:r>
            <a:r>
              <a:rPr lang="el-GR" sz="8000" dirty="0" err="1" smtClean="0"/>
              <a:t>Darrieus</a:t>
            </a:r>
            <a:r>
              <a:rPr lang="el-GR" sz="8000" dirty="0" smtClean="0"/>
              <a:t>, επίσης </a:t>
            </a:r>
            <a:r>
              <a:rPr lang="el-GR" sz="8000" dirty="0"/>
              <a:t>100 </a:t>
            </a:r>
            <a:r>
              <a:rPr lang="el-GR" sz="8000" dirty="0" smtClean="0"/>
              <a:t>KW, </a:t>
            </a:r>
            <a:r>
              <a:rPr lang="el-GR" sz="8000" dirty="0" err="1"/>
              <a:t>κατακορύφου</a:t>
            </a:r>
            <a:r>
              <a:rPr lang="el-GR" sz="8000" dirty="0"/>
              <a:t> άξονα, </a:t>
            </a:r>
            <a:endParaRPr lang="el-GR" sz="8000" dirty="0" smtClean="0"/>
          </a:p>
          <a:p>
            <a:pPr lvl="1">
              <a:buFont typeface="Wingdings" pitchFamily="2" charset="2"/>
              <a:buChar char="§"/>
            </a:pPr>
            <a:r>
              <a:rPr lang="el-GR" sz="8000" dirty="0" smtClean="0"/>
              <a:t>η τρίτη </a:t>
            </a:r>
            <a:r>
              <a:rPr lang="el-GR" sz="8000" dirty="0"/>
              <a:t>450 KW οριζόντιου άξονα. </a:t>
            </a:r>
            <a:endParaRPr lang="el-GR" sz="8000" dirty="0" smtClean="0"/>
          </a:p>
          <a:p>
            <a:pPr lvl="1">
              <a:buFont typeface="Wingdings" pitchFamily="2" charset="2"/>
              <a:buChar char="§"/>
            </a:pPr>
            <a:r>
              <a:rPr lang="el-GR" sz="8000" dirty="0" smtClean="0"/>
              <a:t>Ακολούθησαν  </a:t>
            </a:r>
            <a:r>
              <a:rPr lang="el-GR" sz="8000" dirty="0"/>
              <a:t>δύο εμπορικές εκδόσεις της τελευταίας, μία </a:t>
            </a:r>
            <a:r>
              <a:rPr lang="el-GR" sz="8000" dirty="0" smtClean="0"/>
              <a:t> </a:t>
            </a:r>
            <a:r>
              <a:rPr lang="el-GR" sz="8000" dirty="0"/>
              <a:t>500 KW και </a:t>
            </a:r>
            <a:r>
              <a:rPr lang="el-GR" sz="8000" dirty="0" smtClean="0"/>
              <a:t>μία  </a:t>
            </a:r>
            <a:r>
              <a:rPr lang="el-GR" sz="8000" dirty="0"/>
              <a:t>600 KW</a:t>
            </a:r>
            <a:r>
              <a:rPr lang="el-GR" sz="8000" dirty="0" smtClean="0"/>
              <a:t>.</a:t>
            </a:r>
          </a:p>
          <a:p>
            <a:pPr lvl="1">
              <a:buNone/>
            </a:pPr>
            <a:endParaRPr lang="el-GR" sz="8000" dirty="0" smtClean="0"/>
          </a:p>
          <a:p>
            <a:endParaRPr lang="el-GR" sz="8000" dirty="0" smtClean="0"/>
          </a:p>
          <a:p>
            <a:endParaRPr lang="el-GR" sz="8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</a:t>
            </a:r>
            <a:r>
              <a:rPr lang="el-GR" sz="3600" b="1" dirty="0" smtClean="0"/>
              <a:t>		   Ελληνική Ανεμογεννήτρια 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 smtClean="0"/>
              <a:t>		</a:t>
            </a:r>
            <a:r>
              <a:rPr lang="el-GR" sz="2700" b="1" dirty="0" smtClean="0">
                <a:solidFill>
                  <a:srgbClr val="C00000"/>
                </a:solidFill>
              </a:rPr>
              <a:t>Κατάλληλης (</a:t>
            </a:r>
            <a:r>
              <a:rPr lang="en-GB" sz="2700" b="1" dirty="0" smtClean="0">
                <a:solidFill>
                  <a:srgbClr val="C00000"/>
                </a:solidFill>
              </a:rPr>
              <a:t>Appropriate</a:t>
            </a:r>
            <a:r>
              <a:rPr lang="el-GR" sz="2700" b="1" dirty="0" smtClean="0">
                <a:solidFill>
                  <a:srgbClr val="C00000"/>
                </a:solidFill>
              </a:rPr>
              <a:t>) Τεχνολογίας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58616" cy="4525963"/>
          </a:xfrm>
        </p:spPr>
        <p:txBody>
          <a:bodyPr>
            <a:normAutofit fontScale="55000" lnSpcReduction="20000"/>
          </a:bodyPr>
          <a:lstStyle/>
          <a:p>
            <a:endParaRPr lang="el-GR" b="1" dirty="0" smtClean="0"/>
          </a:p>
          <a:p>
            <a:r>
              <a:rPr lang="el-GR" sz="3800" b="1" dirty="0" smtClean="0"/>
              <a:t>Εκατοντάδες οι πτυχιακές – μεταπτυχιακές εργασίες και οι  διδακτορικές </a:t>
            </a:r>
            <a:r>
              <a:rPr lang="el-GR" sz="3800" b="1" i="1" dirty="0" smtClean="0"/>
              <a:t>διατριβές</a:t>
            </a:r>
            <a:r>
              <a:rPr lang="el-GR" sz="3800" i="1" dirty="0" smtClean="0"/>
              <a:t> </a:t>
            </a:r>
            <a:r>
              <a:rPr lang="el-GR" sz="3800" b="1" dirty="0" smtClean="0"/>
              <a:t>στα Ελληνικά  ΑΕΙ</a:t>
            </a:r>
          </a:p>
          <a:p>
            <a:pPr>
              <a:buNone/>
            </a:pPr>
            <a:endParaRPr lang="el-GR" sz="3800" b="1" dirty="0" smtClean="0"/>
          </a:p>
          <a:p>
            <a:r>
              <a:rPr lang="el-GR" sz="3800" b="1" dirty="0" smtClean="0"/>
              <a:t>Χιλιάδες οι ανθρωποώρες εργασίας στα ελληνικά μηχανουργία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627784" y="1600200"/>
            <a:ext cx="6192688" cy="4997152"/>
          </a:xfrm>
        </p:spPr>
        <p:txBody>
          <a:bodyPr>
            <a:normAutofit fontScale="55000" lnSpcReduction="20000"/>
          </a:bodyPr>
          <a:lstStyle/>
          <a:p>
            <a:endParaRPr lang="en-GB" sz="1800" dirty="0" smtClean="0"/>
          </a:p>
          <a:p>
            <a:pPr lvl="1">
              <a:buNone/>
            </a:pPr>
            <a:r>
              <a:rPr lang="el-GR" sz="4400" b="1" dirty="0" smtClean="0"/>
              <a:t>Για  τη  Χαμένη  Τιμή </a:t>
            </a:r>
          </a:p>
          <a:p>
            <a:pPr lvl="1">
              <a:buNone/>
            </a:pPr>
            <a:r>
              <a:rPr lang="el-GR" sz="4400" b="1" dirty="0" smtClean="0"/>
              <a:t>των  Ελληνικών   Μηχανουργείων    </a:t>
            </a:r>
          </a:p>
          <a:p>
            <a:pPr>
              <a:buNone/>
            </a:pPr>
            <a:r>
              <a:rPr lang="el-GR" sz="4600" b="1" dirty="0" smtClean="0">
                <a:solidFill>
                  <a:srgbClr val="C00000"/>
                </a:solidFill>
              </a:rPr>
              <a:t>	«Τις </a:t>
            </a:r>
            <a:r>
              <a:rPr lang="el-GR" sz="4600" b="1" dirty="0" err="1" smtClean="0">
                <a:solidFill>
                  <a:srgbClr val="C00000"/>
                </a:solidFill>
              </a:rPr>
              <a:t>πταίει</a:t>
            </a:r>
            <a:r>
              <a:rPr lang="el-GR" sz="4600" b="1" dirty="0" smtClean="0">
                <a:solidFill>
                  <a:srgbClr val="C00000"/>
                </a:solidFill>
              </a:rPr>
              <a:t>;..»</a:t>
            </a:r>
            <a:endParaRPr lang="en-GB" sz="4600" b="1" dirty="0" smtClean="0">
              <a:solidFill>
                <a:srgbClr val="C00000"/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r>
              <a:rPr lang="el-GR" sz="1800" dirty="0" smtClean="0"/>
              <a:t>	</a:t>
            </a:r>
            <a:r>
              <a:rPr lang="el-GR" sz="3800" b="1" i="1" dirty="0" smtClean="0"/>
              <a:t> «Η Βιομηχανία μας μπορεί να κατασκευάσει ανταγωνιστικά τέτοιες (</a:t>
            </a:r>
            <a:r>
              <a:rPr lang="el-GR" sz="3800" b="1" i="1" dirty="0" err="1" smtClean="0"/>
              <a:t>ενεργο</a:t>
            </a:r>
            <a:r>
              <a:rPr lang="el-GR" sz="3800" b="1" i="1" dirty="0" smtClean="0"/>
              <a:t>-παραγωγικές) μονάδες ως ολοκληρωμένα μηχανικά - ηλεκτρικά συστήματα συμπεριλαμβανομένης και της κατασκευής των πτερυγίων, αλλά,  και να μελετήσει μία νέα πρωτότυπη αρχή ρύθμισης της λειτουργίας τους… η κατασκευή τους αποτελεί αντικείμενο τεχνολογικά και οικονομικά προσιτό στην Μεταλλοβιομηχανία μας χωρίς πρόσθετες επενδύσεις σε τεχνικό εξοπλισμό»</a:t>
            </a:r>
            <a:endParaRPr lang="el-GR" sz="38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3312368" cy="100811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 </a:t>
            </a:r>
            <a:r>
              <a:rPr lang="en-GB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600" dirty="0" smtClean="0"/>
              <a:t>   </a:t>
            </a:r>
            <a:r>
              <a:rPr lang="el-GR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Ενδογενής Ανάπτυξη </a:t>
            </a:r>
            <a:r>
              <a:rPr lang="el-GR" i="1" dirty="0" smtClean="0"/>
              <a:t>&amp;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>
                <a:solidFill>
                  <a:srgbClr val="00B050"/>
                </a:solidFill>
              </a:rPr>
              <a:t>Παραγωγική Ανασυγκρότηση</a:t>
            </a:r>
            <a:endParaRPr lang="el-GR" sz="22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79912" y="273050"/>
            <a:ext cx="4906888" cy="5853113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Κατάλληλη Ανάπτυξη</a:t>
            </a:r>
            <a:r>
              <a:rPr lang="en-GB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i="1" dirty="0" smtClean="0">
                <a:solidFill>
                  <a:srgbClr val="00B050"/>
                </a:solidFill>
              </a:rPr>
              <a:t>Appropriate Development</a:t>
            </a:r>
          </a:p>
          <a:p>
            <a:r>
              <a:rPr lang="en-US" sz="1400" b="1" dirty="0" smtClean="0"/>
              <a:t>Appropriate development</a:t>
            </a:r>
            <a:r>
              <a:rPr lang="en-US" sz="1400" dirty="0" smtClean="0"/>
              <a:t> is a broadening of the concept of </a:t>
            </a:r>
            <a:r>
              <a:rPr lang="en-US" sz="1400" b="1" dirty="0" smtClean="0">
                <a:hlinkClick r:id="rId2" tooltip="Appropriate technology"/>
              </a:rPr>
              <a:t>Appropriate technology</a:t>
            </a:r>
            <a:r>
              <a:rPr lang="en-US" sz="1400" dirty="0" smtClean="0"/>
              <a:t> - </a:t>
            </a:r>
            <a:r>
              <a:rPr lang="en-US" sz="1400" dirty="0" smtClean="0">
                <a:hlinkClick r:id="rId3" tooltip="Appropriateness"/>
              </a:rPr>
              <a:t>appropriateness</a:t>
            </a:r>
            <a:r>
              <a:rPr lang="en-US" sz="1400" dirty="0" smtClean="0"/>
              <a:t> to the context (</a:t>
            </a:r>
            <a:r>
              <a:rPr lang="en-US" sz="1400" dirty="0" smtClean="0">
                <a:hlinkClick r:id="rId4" tooltip="Culture"/>
              </a:rPr>
              <a:t>culture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5" tooltip="Economics"/>
              </a:rPr>
              <a:t>economics</a:t>
            </a:r>
            <a:r>
              <a:rPr lang="en-US" sz="1400" dirty="0" smtClean="0"/>
              <a:t>, and </a:t>
            </a:r>
            <a:r>
              <a:rPr lang="en-US" sz="1400" dirty="0" smtClean="0">
                <a:hlinkClick r:id="rId6" tooltip="Environment"/>
              </a:rPr>
              <a:t>environment</a:t>
            </a:r>
            <a:r>
              <a:rPr lang="en-US" sz="1400" dirty="0" smtClean="0"/>
              <a:t>), of all manner of development. </a:t>
            </a:r>
          </a:p>
          <a:p>
            <a:r>
              <a:rPr lang="en-US" sz="1400" dirty="0" smtClean="0"/>
              <a:t>This includes </a:t>
            </a:r>
            <a:r>
              <a:rPr lang="en-US" sz="1400" dirty="0" smtClean="0">
                <a:hlinkClick r:id="rId7" tooltip="International development"/>
              </a:rPr>
              <a:t>international development</a:t>
            </a:r>
            <a:r>
              <a:rPr lang="en-US" sz="1400" dirty="0" smtClean="0"/>
              <a:t>, the </a:t>
            </a:r>
            <a:r>
              <a:rPr lang="en-US" sz="1400" dirty="0" smtClean="0">
                <a:hlinkClick r:id="rId8" tooltip="Sustainable development"/>
              </a:rPr>
              <a:t>sustainable development</a:t>
            </a:r>
            <a:r>
              <a:rPr lang="en-US" sz="1400" dirty="0" smtClean="0"/>
              <a:t> of wealthier communities, and everything in between. </a:t>
            </a:r>
          </a:p>
          <a:p>
            <a:r>
              <a:rPr lang="en-US" sz="1400" dirty="0" smtClean="0"/>
              <a:t>Crucial ingredients of appropriate development include </a:t>
            </a:r>
            <a:r>
              <a:rPr lang="en-US" sz="1400" dirty="0" smtClean="0">
                <a:hlinkClick r:id="rId9" tooltip="Empowerment"/>
              </a:rPr>
              <a:t>empowerment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0" tooltip="Community participation"/>
              </a:rPr>
              <a:t>community participation</a:t>
            </a:r>
            <a:r>
              <a:rPr lang="en-US" sz="1400" dirty="0" smtClean="0"/>
              <a:t>, and an emphasis on the </a:t>
            </a:r>
            <a:r>
              <a:rPr lang="en-US" sz="1400" dirty="0" smtClean="0">
                <a:hlinkClick r:id="rId11" tooltip="Freedom"/>
              </a:rPr>
              <a:t>freedom</a:t>
            </a:r>
            <a:r>
              <a:rPr lang="en-US" sz="1400" dirty="0" smtClean="0"/>
              <a:t> of the intended beneficiaries. </a:t>
            </a:r>
          </a:p>
          <a:p>
            <a:r>
              <a:rPr lang="en-US" sz="1400" dirty="0" smtClean="0"/>
              <a:t>Sensitivity to </a:t>
            </a:r>
            <a:r>
              <a:rPr lang="en-US" sz="1400" dirty="0" smtClean="0">
                <a:hlinkClick r:id="rId12" tooltip="Culture and development"/>
              </a:rPr>
              <a:t>culture</a:t>
            </a:r>
            <a:r>
              <a:rPr lang="en-US" sz="1400" dirty="0" smtClean="0"/>
              <a:t> and </a:t>
            </a:r>
            <a:r>
              <a:rPr lang="en-US" sz="1400" dirty="0" smtClean="0">
                <a:hlinkClick r:id="rId13" tooltip="Gender and development"/>
              </a:rPr>
              <a:t>gender</a:t>
            </a:r>
            <a:r>
              <a:rPr lang="en-US" sz="1400" dirty="0" smtClean="0"/>
              <a:t>, and appreciation of </a:t>
            </a:r>
            <a:r>
              <a:rPr lang="en-US" sz="1400" dirty="0" smtClean="0">
                <a:hlinkClick r:id="rId14" tooltip="Local knowledge"/>
              </a:rPr>
              <a:t>local knowledge</a:t>
            </a:r>
            <a:r>
              <a:rPr lang="en-US" sz="1400" dirty="0" smtClean="0"/>
              <a:t>, are essential to appropriately designed and targeted programs. </a:t>
            </a:r>
          </a:p>
          <a:p>
            <a:r>
              <a:rPr lang="en-US" sz="1400" dirty="0" smtClean="0"/>
              <a:t>Immerse yourself in the context - live in it and study it. Look for how </a:t>
            </a:r>
            <a:r>
              <a:rPr lang="en-US" sz="1400" dirty="0" smtClean="0">
                <a:hlinkClick r:id="rId15" tooltip="Incentives"/>
              </a:rPr>
              <a:t>incentives</a:t>
            </a:r>
            <a:r>
              <a:rPr lang="en-US" sz="1400" dirty="0" smtClean="0"/>
              <a:t> work, why people do what they do, and don't do something else. </a:t>
            </a:r>
          </a:p>
          <a:p>
            <a:r>
              <a:rPr lang="en-US" sz="1400" dirty="0" smtClean="0"/>
              <a:t>A </a:t>
            </a:r>
            <a:r>
              <a:rPr lang="en-US" sz="1400" dirty="0" smtClean="0">
                <a:hlinkClick r:id="rId16" tooltip="Technological solution"/>
              </a:rPr>
              <a:t>technological solution</a:t>
            </a:r>
            <a:r>
              <a:rPr lang="en-US" sz="1400" dirty="0" smtClean="0"/>
              <a:t> may or may not be effective in achieving the intended aims - it needs to truly be </a:t>
            </a:r>
            <a:r>
              <a:rPr lang="en-US" sz="1400" dirty="0" smtClean="0">
                <a:hlinkClick r:id="rId2" tooltip="Appropriate technology"/>
              </a:rPr>
              <a:t>appropriate technology</a:t>
            </a:r>
            <a:r>
              <a:rPr lang="en-US" sz="1400" dirty="0" smtClean="0"/>
              <a:t>, appropriate to the needs of the </a:t>
            </a:r>
            <a:r>
              <a:rPr lang="en-US" sz="1400" dirty="0" smtClean="0">
                <a:hlinkClick r:id="rId17" tooltip="Context"/>
              </a:rPr>
              <a:t>context</a:t>
            </a:r>
            <a:r>
              <a:rPr lang="en-US" sz="1400" dirty="0" smtClean="0"/>
              <a:t>.</a:t>
            </a:r>
          </a:p>
          <a:p>
            <a:endParaRPr lang="el-GR" sz="28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l-G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213993" cy="442535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995936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Ατυχήματα</a:t>
            </a:r>
            <a:r>
              <a:rPr lang="en-GB" sz="3200" b="1" dirty="0"/>
              <a:t> </a:t>
            </a:r>
            <a:r>
              <a:rPr lang="el-GR" sz="3200" b="1" dirty="0" smtClean="0"/>
              <a:t>  </a:t>
            </a:r>
            <a:r>
              <a:rPr lang="el-GR" sz="3200" dirty="0" smtClean="0"/>
              <a:t>κ.α.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971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2000" b="1" dirty="0">
                <a:solidFill>
                  <a:srgbClr val="C00000"/>
                </a:solidFill>
              </a:rPr>
              <a:t>	</a:t>
            </a:r>
            <a:r>
              <a:rPr lang="en-GB" sz="2600" b="1" u="sng" dirty="0" smtClean="0">
                <a:solidFill>
                  <a:srgbClr val="C00000"/>
                </a:solidFill>
              </a:rPr>
              <a:t>Crashes</a:t>
            </a:r>
            <a:r>
              <a:rPr lang="en-GB" sz="2000" b="1" dirty="0" smtClean="0">
                <a:solidFill>
                  <a:srgbClr val="C00000"/>
                </a:solidFill>
              </a:rPr>
              <a:t>: </a:t>
            </a:r>
            <a:r>
              <a:rPr lang="en-GB" sz="2000" dirty="0" smtClean="0">
                <a:solidFill>
                  <a:srgbClr val="C00000"/>
                </a:solidFill>
              </a:rPr>
              <a:t>Denmark 2008</a:t>
            </a:r>
            <a:r>
              <a:rPr lang="en-GB" sz="2000" b="1" dirty="0" smtClean="0"/>
              <a:t>, </a:t>
            </a:r>
            <a:r>
              <a:rPr lang="fr-FR" sz="2000" dirty="0" err="1" smtClean="0"/>
              <a:t>Nordtank</a:t>
            </a:r>
            <a:r>
              <a:rPr lang="fr-FR" sz="2000" dirty="0" smtClean="0"/>
              <a:t> (</a:t>
            </a:r>
            <a:r>
              <a:rPr lang="fr-FR" sz="2000" dirty="0" err="1" smtClean="0"/>
              <a:t>Vestas</a:t>
            </a:r>
            <a:r>
              <a:rPr lang="fr-FR" sz="2000" dirty="0" smtClean="0"/>
              <a:t>) NKT </a:t>
            </a:r>
            <a:r>
              <a:rPr lang="fr-FR" sz="2000" b="1" dirty="0" smtClean="0"/>
              <a:t>600</a:t>
            </a:r>
            <a:r>
              <a:rPr lang="fr-FR" sz="2000" dirty="0" smtClean="0"/>
              <a:t>-180/43 </a:t>
            </a:r>
            <a:r>
              <a:rPr lang="fr-FR" sz="2000" dirty="0" err="1" smtClean="0"/>
              <a:t>wind</a:t>
            </a:r>
            <a:r>
              <a:rPr lang="fr-FR" sz="2000" dirty="0" smtClean="0"/>
              <a:t> </a:t>
            </a:r>
            <a:r>
              <a:rPr lang="fr-FR" sz="2000" dirty="0" err="1" smtClean="0"/>
              <a:t>turbine,m</a:t>
            </a:r>
            <a:r>
              <a:rPr lang="fr-FR" sz="2000" dirty="0" smtClean="0"/>
              <a:t> </a:t>
            </a:r>
            <a:r>
              <a:rPr lang="en-US" sz="2000" b="1" dirty="0" smtClean="0"/>
              <a:t>rotor diameter  </a:t>
            </a:r>
            <a:r>
              <a:rPr lang="en-US" sz="2800" dirty="0" smtClean="0"/>
              <a:t>43m</a:t>
            </a:r>
            <a:r>
              <a:rPr lang="en-US" sz="2000" dirty="0" smtClean="0"/>
              <a:t>, steel-tube tower 44.5 </a:t>
            </a:r>
            <a:r>
              <a:rPr lang="en-GB" sz="2000" dirty="0" smtClean="0"/>
              <a:t>m.</a:t>
            </a:r>
            <a:r>
              <a:rPr lang="el-GR" sz="2000" dirty="0" smtClean="0"/>
              <a:t>:</a:t>
            </a:r>
            <a:r>
              <a:rPr lang="el-GR" sz="2000" b="1" i="1" dirty="0" smtClean="0"/>
              <a:t>«</a:t>
            </a:r>
            <a:r>
              <a:rPr lang="en-GB" sz="2000" b="1" i="1" dirty="0" smtClean="0"/>
              <a:t> long turbine blades bent, crashed into </a:t>
            </a:r>
            <a:r>
              <a:rPr lang="en-GB" sz="2000" b="1" i="1" dirty="0"/>
              <a:t>the </a:t>
            </a:r>
            <a:r>
              <a:rPr lang="en-GB" sz="2000" b="1" i="1" dirty="0" smtClean="0"/>
              <a:t>tower</a:t>
            </a:r>
            <a:r>
              <a:rPr lang="en-GB" sz="2000" b="1" i="1" dirty="0"/>
              <a:t> </a:t>
            </a:r>
            <a:r>
              <a:rPr lang="en-GB" sz="2000" b="1" i="1" dirty="0" smtClean="0"/>
              <a:t>and  </a:t>
            </a:r>
            <a:r>
              <a:rPr lang="en-GB" sz="2000" b="1" i="1" dirty="0"/>
              <a:t>hub, </a:t>
            </a:r>
            <a:r>
              <a:rPr lang="en-GB" sz="2000" b="1" i="1" dirty="0" smtClean="0"/>
              <a:t>after </a:t>
            </a:r>
            <a:r>
              <a:rPr lang="en-GB" sz="2000" b="1" i="1" dirty="0"/>
              <a:t>its “brake” failed and it spun out of </a:t>
            </a:r>
            <a:r>
              <a:rPr lang="en-GB" sz="2000" b="1" i="1" dirty="0" smtClean="0"/>
              <a:t>control</a:t>
            </a:r>
            <a:r>
              <a:rPr lang="el-GR" sz="2000" b="1" i="1" dirty="0" smtClean="0"/>
              <a:t>..»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Service personnel contacted the police who established a security cordon of 400 </a:t>
            </a:r>
            <a:r>
              <a:rPr lang="en-US" sz="2000" dirty="0" err="1" smtClean="0"/>
              <a:t>metres</a:t>
            </a:r>
            <a:r>
              <a:rPr lang="en-US" sz="2000" dirty="0" smtClean="0"/>
              <a:t> around the turbine. The debris of the turbine flew 200–500 </a:t>
            </a:r>
            <a:r>
              <a:rPr lang="en-US" sz="2000" dirty="0" err="1" smtClean="0"/>
              <a:t>metres</a:t>
            </a:r>
            <a:r>
              <a:rPr lang="en-US" sz="2000" dirty="0" smtClean="0"/>
              <a:t> away</a:t>
            </a:r>
            <a:r>
              <a:rPr lang="en-GB" sz="2000" i="1" u="sng" dirty="0" smtClean="0">
                <a:hlinkClick r:id="rId2"/>
              </a:rPr>
              <a:t> </a:t>
            </a:r>
            <a:r>
              <a:rPr lang="en-GB" sz="1800" b="1" dirty="0" smtClean="0">
                <a:hlinkClick r:id="rId2"/>
              </a:rPr>
              <a:t>, </a:t>
            </a:r>
            <a:endParaRPr lang="el-GR" sz="1800" b="1" dirty="0" smtClean="0">
              <a:hlinkClick r:id="rId2"/>
            </a:endParaRPr>
          </a:p>
          <a:p>
            <a:pPr>
              <a:buNone/>
            </a:pPr>
            <a:r>
              <a:rPr lang="el-GR" sz="1800" b="1" dirty="0" smtClean="0">
                <a:hlinkClick r:id="rId2"/>
              </a:rPr>
              <a:t>	 </a:t>
            </a:r>
            <a:r>
              <a:rPr lang="el-GR" sz="1800" b="1" dirty="0" err="1" smtClean="0">
                <a:hlinkClick r:id="rId2"/>
              </a:rPr>
              <a:t>Βιντεο</a:t>
            </a:r>
            <a:r>
              <a:rPr lang="el-GR" sz="1800" b="1" dirty="0" smtClean="0">
                <a:hlinkClick r:id="rId2"/>
              </a:rPr>
              <a:t> στο </a:t>
            </a:r>
            <a:r>
              <a:rPr lang="en-GB" sz="1800" b="1" dirty="0" smtClean="0">
                <a:hlinkClick r:id="rId2"/>
              </a:rPr>
              <a:t>YouTube</a:t>
            </a:r>
            <a:r>
              <a:rPr lang="en-GB" sz="1800" i="1" u="sng" dirty="0" smtClean="0">
                <a:hlinkClick r:id="rId2"/>
              </a:rPr>
              <a:t>, </a:t>
            </a:r>
            <a:r>
              <a:rPr lang="en-GB" sz="1800" u="sng" dirty="0" smtClean="0">
                <a:hlinkClick r:id="rId2"/>
              </a:rPr>
              <a:t>David </a:t>
            </a:r>
            <a:r>
              <a:rPr lang="en-GB" sz="1800" u="sng" dirty="0" err="1" smtClean="0">
                <a:hlinkClick r:id="rId3"/>
              </a:rPr>
              <a:t>Roberts@drvoxdavid@vox.com</a:t>
            </a:r>
            <a:endParaRPr lang="en-GB" sz="1800" u="sng" dirty="0" smtClean="0"/>
          </a:p>
          <a:p>
            <a:pPr>
              <a:buNone/>
            </a:pPr>
            <a:r>
              <a:rPr lang="fr-FR" sz="1800" dirty="0" smtClean="0"/>
              <a:t>	</a:t>
            </a:r>
            <a:r>
              <a:rPr lang="fr-FR" sz="2200" b="1" u="sng" dirty="0" err="1" smtClean="0">
                <a:solidFill>
                  <a:srgbClr val="C00000"/>
                </a:solidFill>
              </a:rPr>
              <a:t>Other</a:t>
            </a:r>
            <a:r>
              <a:rPr lang="fr-FR" sz="2200" b="1" u="sng" dirty="0" smtClean="0">
                <a:solidFill>
                  <a:srgbClr val="C00000"/>
                </a:solidFill>
              </a:rPr>
              <a:t> cases</a:t>
            </a:r>
            <a:r>
              <a:rPr lang="fr-FR" sz="1800" dirty="0" smtClean="0"/>
              <a:t>: </a:t>
            </a:r>
            <a:r>
              <a:rPr lang="fr-FR" sz="1900" dirty="0" smtClean="0"/>
              <a:t>(2008</a:t>
            </a:r>
            <a:r>
              <a:rPr lang="fr-FR" sz="1800" dirty="0" smtClean="0"/>
              <a:t>), </a:t>
            </a:r>
            <a:r>
              <a:rPr lang="fr-FR" sz="1800" b="1" dirty="0" err="1" smtClean="0">
                <a:solidFill>
                  <a:srgbClr val="FF0000"/>
                </a:solidFill>
              </a:rPr>
              <a:t>Searsburg</a:t>
            </a:r>
            <a:r>
              <a:rPr lang="fr-FR" sz="1800" dirty="0" smtClean="0"/>
              <a:t>, New Hampshire  US,  </a:t>
            </a:r>
            <a:r>
              <a:rPr lang="fr-FR" sz="1800" b="1" dirty="0" err="1" smtClean="0">
                <a:solidFill>
                  <a:srgbClr val="FF0000"/>
                </a:solidFill>
              </a:rPr>
              <a:t>Alona</a:t>
            </a:r>
            <a:r>
              <a:rPr lang="fr-FR" sz="1800" dirty="0"/>
              <a:t> </a:t>
            </a:r>
            <a:r>
              <a:rPr lang="fr-FR" sz="1800" dirty="0" smtClean="0"/>
              <a:t> NY US,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Fenner</a:t>
            </a:r>
            <a:r>
              <a:rPr lang="fr-FR" sz="1800" dirty="0" smtClean="0">
                <a:solidFill>
                  <a:srgbClr val="FF0000"/>
                </a:solidFill>
              </a:rPr>
              <a:t>  </a:t>
            </a:r>
            <a:r>
              <a:rPr lang="fr-FR" sz="1800" dirty="0" smtClean="0"/>
              <a:t>NY US,  (2011) </a:t>
            </a:r>
            <a:r>
              <a:rPr lang="fr-FR" sz="2000" b="1" dirty="0" err="1" smtClean="0">
                <a:solidFill>
                  <a:srgbClr val="FF0000"/>
                </a:solidFill>
              </a:rPr>
              <a:t>Kirtorf</a:t>
            </a:r>
            <a:r>
              <a:rPr lang="fr-FR" sz="2000" dirty="0" smtClean="0"/>
              <a:t> Germany, (2015) </a:t>
            </a:r>
            <a:r>
              <a:rPr lang="fr-FR" sz="2000" dirty="0" err="1" smtClean="0"/>
              <a:t>Vestas</a:t>
            </a:r>
            <a:r>
              <a:rPr lang="fr-FR" sz="2000" dirty="0" smtClean="0"/>
              <a:t> V112 </a:t>
            </a:r>
            <a:r>
              <a:rPr lang="fr-FR" sz="2000" b="1" dirty="0" err="1" smtClean="0"/>
              <a:t>Lemnhult</a:t>
            </a:r>
            <a:r>
              <a:rPr lang="fr-FR" sz="2000" dirty="0" smtClean="0"/>
              <a:t>  </a:t>
            </a:r>
            <a:r>
              <a:rPr lang="fr-FR" sz="2000" dirty="0" err="1" smtClean="0"/>
              <a:t>Sweeden</a:t>
            </a:r>
            <a:r>
              <a:rPr lang="fr-FR" sz="2000" b="1" dirty="0" smtClean="0"/>
              <a:t>, </a:t>
            </a:r>
            <a:r>
              <a:rPr lang="fr-FR" sz="2000" dirty="0" smtClean="0"/>
              <a:t>(2016) </a:t>
            </a:r>
            <a:r>
              <a:rPr lang="fr-FR" sz="2000" b="1" dirty="0" err="1" smtClean="0">
                <a:solidFill>
                  <a:srgbClr val="FF0000"/>
                </a:solidFill>
              </a:rPr>
              <a:t>Altenbeken</a:t>
            </a:r>
            <a:r>
              <a:rPr lang="fr-FR" sz="2000" b="1" dirty="0" smtClean="0">
                <a:solidFill>
                  <a:srgbClr val="FF0000"/>
                </a:solidFill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</a:rPr>
              <a:t>Buke</a:t>
            </a:r>
            <a:r>
              <a:rPr lang="fr-FR" sz="2000" dirty="0" smtClean="0"/>
              <a:t> E66 Germany, </a:t>
            </a:r>
            <a:endParaRPr lang="el-GR" sz="2000" dirty="0" smtClean="0"/>
          </a:p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	</a:t>
            </a:r>
            <a:r>
              <a:rPr lang="el-GR" sz="2400" b="1" u="sng" dirty="0" smtClean="0">
                <a:solidFill>
                  <a:srgbClr val="C00000"/>
                </a:solidFill>
              </a:rPr>
              <a:t>Η</a:t>
            </a:r>
            <a:r>
              <a:rPr lang="fr-FR" sz="2400" b="1" u="sng" dirty="0" err="1" smtClean="0">
                <a:solidFill>
                  <a:srgbClr val="C00000"/>
                </a:solidFill>
              </a:rPr>
              <a:t>ousehold</a:t>
            </a:r>
            <a:r>
              <a:rPr lang="fr-FR" sz="2400" b="1" u="sng" dirty="0" smtClean="0">
                <a:solidFill>
                  <a:srgbClr val="C00000"/>
                </a:solidFill>
              </a:rPr>
              <a:t> WT craches </a:t>
            </a:r>
            <a:r>
              <a:rPr lang="fr-FR" sz="1900" dirty="0" smtClean="0"/>
              <a:t>(2019)</a:t>
            </a:r>
            <a:r>
              <a:rPr lang="en-GB" sz="24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/>
              <a:t>A</a:t>
            </a:r>
            <a:r>
              <a:rPr lang="en-US" sz="2000" dirty="0" smtClean="0"/>
              <a:t>t least 22 accidents with the type of </a:t>
            </a:r>
            <a:r>
              <a:rPr lang="en-US" sz="2000" b="1" dirty="0" smtClean="0"/>
              <a:t>mill</a:t>
            </a:r>
            <a:r>
              <a:rPr lang="en-US" sz="2000" dirty="0" smtClean="0"/>
              <a:t> in question.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000" dirty="0" smtClean="0"/>
              <a:t>  	</a:t>
            </a:r>
            <a:r>
              <a:rPr lang="fr-FR" sz="2600" b="1" u="sng" dirty="0" err="1" smtClean="0">
                <a:solidFill>
                  <a:srgbClr val="C00000"/>
                </a:solidFill>
              </a:rPr>
              <a:t>Abandonned</a:t>
            </a:r>
            <a:r>
              <a:rPr lang="fr-FR" sz="2600" b="1" u="sng" dirty="0" smtClean="0">
                <a:solidFill>
                  <a:srgbClr val="C00000"/>
                </a:solidFill>
              </a:rPr>
              <a:t> WT</a:t>
            </a:r>
            <a:r>
              <a:rPr lang="fr-FR" sz="2200" u="sng" dirty="0" smtClean="0"/>
              <a:t>:  </a:t>
            </a:r>
            <a:r>
              <a:rPr lang="en-US" sz="2000" dirty="0" smtClean="0"/>
              <a:t>There are </a:t>
            </a:r>
            <a:r>
              <a:rPr lang="en-US" sz="2000" b="1" dirty="0" smtClean="0"/>
              <a:t>14,000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permanently inactive </a:t>
            </a:r>
            <a:r>
              <a:rPr lang="en-US" sz="2000" b="1" dirty="0" smtClean="0"/>
              <a:t>wind turbines</a:t>
            </a:r>
            <a:r>
              <a:rPr lang="en-US" sz="2000" dirty="0" smtClean="0"/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out there somewhere</a:t>
            </a:r>
            <a:r>
              <a:rPr lang="en-US" sz="2000" dirty="0" smtClean="0"/>
              <a:t>. That last word, 'somewhere', is used advisedly. The </a:t>
            </a:r>
            <a:r>
              <a:rPr lang="en-US" sz="2000" b="1" dirty="0" smtClean="0"/>
              <a:t>14,000</a:t>
            </a:r>
            <a:r>
              <a:rPr lang="en-US" sz="2000" dirty="0" smtClean="0"/>
              <a:t> number has been applied to the entire world, the continental United States and the confines of the state of California.11 </a:t>
            </a:r>
            <a:r>
              <a:rPr lang="en-US" sz="2000" dirty="0" err="1" smtClean="0"/>
              <a:t>Μαρ</a:t>
            </a:r>
            <a:r>
              <a:rPr lang="en-US" sz="2000" dirty="0" smtClean="0"/>
              <a:t> 2013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600" b="1" u="sng" dirty="0" smtClean="0">
                <a:solidFill>
                  <a:srgbClr val="C00000"/>
                </a:solidFill>
              </a:rPr>
              <a:t>How long modern WT las</a:t>
            </a:r>
            <a:r>
              <a:rPr lang="en-US" sz="2600" b="1" u="sng" dirty="0" smtClean="0"/>
              <a:t>t</a:t>
            </a:r>
            <a:r>
              <a:rPr lang="en-US" sz="2000" b="1" dirty="0" smtClean="0"/>
              <a:t>: </a:t>
            </a:r>
            <a:r>
              <a:rPr lang="en-US" sz="2000" dirty="0" smtClean="0"/>
              <a:t>The design life of a good quality modern </a:t>
            </a:r>
            <a:r>
              <a:rPr lang="en-US" sz="2000" b="1" dirty="0" smtClean="0"/>
              <a:t>wind turbine is</a:t>
            </a:r>
            <a:r>
              <a:rPr lang="en-US" sz="2000" dirty="0" smtClean="0"/>
              <a:t> 20 years </a:t>
            </a:r>
          </a:p>
          <a:p>
            <a:pPr>
              <a:buNone/>
            </a:pPr>
            <a:r>
              <a:rPr lang="fr-FR" sz="2000" dirty="0" smtClean="0"/>
              <a:t> 	</a:t>
            </a:r>
            <a:endParaRPr lang="en-US" sz="2000" dirty="0" smtClean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ΝΗΣΙΩΤΙΚΗ ΠΟΛΙΤΙΚΗ…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50704" cy="453727"/>
          </a:xfrm>
        </p:spPr>
        <p:txBody>
          <a:bodyPr>
            <a:noAutofit/>
          </a:bodyPr>
          <a:lstStyle/>
          <a:p>
            <a:r>
              <a:rPr lang="el-GR" sz="2000" dirty="0" smtClean="0"/>
              <a:t>Υπουργείο </a:t>
            </a:r>
            <a:r>
              <a:rPr lang="el-GR" sz="2000" dirty="0" err="1" smtClean="0"/>
              <a:t>Εσωτερικων</a:t>
            </a:r>
            <a:r>
              <a:rPr lang="el-GR" sz="2000" dirty="0" smtClean="0"/>
              <a:t> ΗΠΑ</a:t>
            </a:r>
            <a:endParaRPr lang="el-GR" sz="20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635897" y="1535113"/>
            <a:ext cx="5050904" cy="63976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59766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5904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48880"/>
            <a:ext cx="6048672" cy="2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περιεχομένου"/>
          <p:cNvSpPr>
            <a:spLocks noGrp="1"/>
          </p:cNvSpPr>
          <p:nvPr>
            <p:ph sz="quarter" idx="4"/>
          </p:nvPr>
        </p:nvSpPr>
        <p:spPr>
          <a:xfrm>
            <a:off x="8641081" y="60804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780928"/>
            <a:ext cx="579767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540568" y="3501008"/>
            <a:ext cx="40324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661248"/>
            <a:ext cx="20882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556792"/>
            <a:ext cx="51125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pPr algn="l"/>
            <a:r>
              <a:rPr lang="el-GR" sz="3200" b="1" i="1" dirty="0" smtClean="0">
                <a:solidFill>
                  <a:srgbClr val="0070C0"/>
                </a:solidFill>
              </a:rPr>
              <a:t> </a:t>
            </a:r>
            <a:r>
              <a:rPr lang="el-GR" sz="3600" b="1" i="1" dirty="0" smtClean="0">
                <a:solidFill>
                  <a:srgbClr val="0070C0"/>
                </a:solidFill>
              </a:rPr>
              <a:t>3 </a:t>
            </a:r>
            <a:r>
              <a:rPr lang="el-GR" sz="3200" b="1" dirty="0" smtClean="0"/>
              <a:t>                     Το Ενεργειακό Ερώτημα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2304256" cy="5001419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l-GR" sz="2600" b="1" dirty="0" smtClean="0">
                <a:solidFill>
                  <a:srgbClr val="00B050"/>
                </a:solidFill>
              </a:rPr>
              <a:t>Κοσμολογικό</a:t>
            </a:r>
          </a:p>
          <a:p>
            <a:pPr>
              <a:lnSpc>
                <a:spcPct val="170000"/>
              </a:lnSpc>
            </a:pPr>
            <a:endParaRPr lang="el-GR" sz="1500" b="1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2600" b="1" dirty="0" smtClean="0">
                <a:solidFill>
                  <a:srgbClr val="00B050"/>
                </a:solidFill>
              </a:rPr>
              <a:t>Ηθικό</a:t>
            </a:r>
          </a:p>
          <a:p>
            <a:pPr>
              <a:lnSpc>
                <a:spcPct val="170000"/>
              </a:lnSpc>
            </a:pPr>
            <a:endParaRPr lang="el-GR" sz="1500" b="1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2600" b="1" dirty="0" smtClean="0">
                <a:solidFill>
                  <a:srgbClr val="00B050"/>
                </a:solidFill>
              </a:rPr>
              <a:t>Φιλοσοφικό</a:t>
            </a:r>
          </a:p>
          <a:p>
            <a:pPr>
              <a:lnSpc>
                <a:spcPct val="170000"/>
              </a:lnSpc>
            </a:pPr>
            <a:endParaRPr lang="el-GR" sz="2200" b="1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2600" b="1" dirty="0" smtClean="0">
                <a:solidFill>
                  <a:srgbClr val="00B050"/>
                </a:solidFill>
              </a:rPr>
              <a:t>Αναπτυξιακό</a:t>
            </a:r>
          </a:p>
          <a:p>
            <a:pPr>
              <a:lnSpc>
                <a:spcPct val="170000"/>
              </a:lnSpc>
              <a:buNone/>
            </a:pPr>
            <a:endParaRPr lang="el-GR" b="1" dirty="0" smtClean="0">
              <a:solidFill>
                <a:srgbClr val="00B050"/>
              </a:solidFill>
            </a:endParaRP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483768" y="1556792"/>
            <a:ext cx="6336704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400" b="1" dirty="0" smtClean="0"/>
              <a:t>Η Ενέργεια ως </a:t>
            </a:r>
            <a:r>
              <a:rPr lang="el-GR" sz="2400" b="1" dirty="0" smtClean="0">
                <a:solidFill>
                  <a:srgbClr val="C00000"/>
                </a:solidFill>
              </a:rPr>
              <a:t>Θείο δώρο</a:t>
            </a:r>
            <a:r>
              <a:rPr lang="el-GR" sz="2400" b="1" dirty="0" smtClean="0"/>
              <a:t>,  ως </a:t>
            </a:r>
            <a:r>
              <a:rPr lang="el-GR" sz="2400" b="1" dirty="0" smtClean="0">
                <a:solidFill>
                  <a:srgbClr val="C00000"/>
                </a:solidFill>
              </a:rPr>
              <a:t>δώρο της Φύσης </a:t>
            </a:r>
            <a:r>
              <a:rPr lang="el-GR" sz="2400" b="1" dirty="0" smtClean="0"/>
              <a:t>προς τον Άνθρωπο,  ως </a:t>
            </a:r>
            <a:r>
              <a:rPr lang="el-GR" sz="2400" b="1" dirty="0" smtClean="0">
                <a:solidFill>
                  <a:srgbClr val="C00000"/>
                </a:solidFill>
              </a:rPr>
              <a:t>Δημιούργημα του Ανθρώπου</a:t>
            </a:r>
            <a:r>
              <a:rPr lang="el-GR" sz="2400" b="1" dirty="0" smtClean="0"/>
              <a:t> για τον Άνθρωπο</a:t>
            </a:r>
          </a:p>
          <a:p>
            <a:pPr>
              <a:buNone/>
            </a:pPr>
            <a:r>
              <a:rPr lang="el-GR" sz="2400" b="1" dirty="0" smtClean="0"/>
              <a:t>Η χρήση της ενέργειας ως </a:t>
            </a:r>
            <a:r>
              <a:rPr lang="el-GR" sz="2400" b="1" dirty="0" smtClean="0">
                <a:solidFill>
                  <a:srgbClr val="C00000"/>
                </a:solidFill>
              </a:rPr>
              <a:t>ανθρώπινο δικαίωμα</a:t>
            </a:r>
            <a:r>
              <a:rPr lang="el-GR" sz="2400" b="1" dirty="0" smtClean="0"/>
              <a:t>. Το </a:t>
            </a:r>
            <a:r>
              <a:rPr lang="el-GR" sz="2400" b="1" dirty="0" smtClean="0">
                <a:solidFill>
                  <a:srgbClr val="C00000"/>
                </a:solidFill>
              </a:rPr>
              <a:t>δικαίωμα</a:t>
            </a:r>
            <a:r>
              <a:rPr lang="el-GR" sz="2400" b="1" dirty="0" smtClean="0"/>
              <a:t> χρήσης  ενός αγαθού ως  </a:t>
            </a:r>
            <a:r>
              <a:rPr lang="el-GR" sz="2400" b="1" dirty="0" smtClean="0">
                <a:solidFill>
                  <a:srgbClr val="C00000"/>
                </a:solidFill>
              </a:rPr>
              <a:t>υποχρέωση</a:t>
            </a:r>
            <a:r>
              <a:rPr lang="el-GR" sz="2400" b="1" dirty="0" smtClean="0"/>
              <a:t> συμβολής στην παραγωγή του. </a:t>
            </a:r>
          </a:p>
          <a:p>
            <a:pPr>
              <a:buNone/>
            </a:pPr>
            <a:r>
              <a:rPr lang="el-GR" sz="2600" b="1" dirty="0" smtClean="0">
                <a:solidFill>
                  <a:srgbClr val="0070C0"/>
                </a:solidFill>
              </a:rPr>
              <a:t>Πρωταγόρας</a:t>
            </a:r>
            <a:r>
              <a:rPr lang="el-GR" sz="2400" dirty="0" smtClean="0"/>
              <a:t>: </a:t>
            </a:r>
            <a:r>
              <a:rPr lang="el-GR" sz="2200" b="1" i="1" dirty="0" smtClean="0">
                <a:solidFill>
                  <a:srgbClr val="0070C0"/>
                </a:solidFill>
              </a:rPr>
              <a:t>«Πάντων χρημάτων </a:t>
            </a:r>
            <a:r>
              <a:rPr lang="el-GR" sz="2200" b="1" i="1" dirty="0" err="1" smtClean="0">
                <a:solidFill>
                  <a:srgbClr val="0070C0"/>
                </a:solidFill>
              </a:rPr>
              <a:t>μέτρον</a:t>
            </a:r>
            <a:r>
              <a:rPr lang="el-GR" sz="2200" b="1" i="1" dirty="0" smtClean="0">
                <a:solidFill>
                  <a:srgbClr val="0070C0"/>
                </a:solidFill>
              </a:rPr>
              <a:t> άνθρωπος»</a:t>
            </a:r>
            <a:endParaRPr lang="el-GR" sz="1900" b="1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	« </a:t>
            </a:r>
            <a:r>
              <a:rPr lang="el-GR" sz="2600" b="1" i="1" dirty="0" smtClean="0">
                <a:solidFill>
                  <a:srgbClr val="0070C0"/>
                </a:solidFill>
              </a:rPr>
              <a:t>Μέτρο  όλων των αξιών  (ποιοτήτων) </a:t>
            </a:r>
            <a:r>
              <a:rPr lang="el-GR" sz="2400" b="1" i="1" dirty="0" smtClean="0">
                <a:solidFill>
                  <a:srgbClr val="0070C0"/>
                </a:solidFill>
              </a:rPr>
              <a:t>	</a:t>
            </a:r>
          </a:p>
          <a:p>
            <a:pPr>
              <a:buNone/>
            </a:pPr>
            <a:r>
              <a:rPr lang="el-GR" sz="2400" b="1" i="1" dirty="0" smtClean="0">
                <a:solidFill>
                  <a:srgbClr val="0070C0"/>
                </a:solidFill>
              </a:rPr>
              <a:t>	</a:t>
            </a:r>
            <a:r>
              <a:rPr lang="el-GR" sz="2600" b="1" i="1" dirty="0" smtClean="0">
                <a:solidFill>
                  <a:srgbClr val="0070C0"/>
                </a:solidFill>
              </a:rPr>
              <a:t>είναι  ο  άνθρωπος  </a:t>
            </a:r>
            <a:r>
              <a:rPr lang="el-GR" sz="2600" dirty="0" smtClean="0"/>
              <a:t> </a:t>
            </a:r>
            <a:r>
              <a:rPr lang="el-GR" sz="1900" dirty="0" smtClean="0"/>
              <a:t>(σε ερμηνεία </a:t>
            </a:r>
            <a:r>
              <a:rPr lang="el-GR" sz="1900" dirty="0" err="1" smtClean="0"/>
              <a:t>Wilhem</a:t>
            </a:r>
            <a:r>
              <a:rPr lang="el-GR" sz="1900" dirty="0" smtClean="0"/>
              <a:t> </a:t>
            </a:r>
            <a:r>
              <a:rPr lang="el-GR" sz="1900" dirty="0" err="1" smtClean="0"/>
              <a:t>Nestle</a:t>
            </a:r>
            <a:r>
              <a:rPr lang="el-GR" sz="1900" dirty="0" smtClean="0"/>
              <a:t>) </a:t>
            </a:r>
            <a:endParaRPr lang="el-GR" sz="19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sz="2400" b="1" dirty="0" smtClean="0"/>
              <a:t>Το νόημα της </a:t>
            </a:r>
            <a:r>
              <a:rPr lang="el-GR" sz="2400" b="1" dirty="0" smtClean="0">
                <a:solidFill>
                  <a:schemeClr val="accent2"/>
                </a:solidFill>
              </a:rPr>
              <a:t>Κατάλληλης Ανάπτυξης</a:t>
            </a:r>
            <a:r>
              <a:rPr lang="el-GR" sz="2400" b="1" dirty="0" smtClean="0"/>
              <a:t>    </a:t>
            </a:r>
            <a:r>
              <a:rPr lang="en-GB" sz="2400" b="1" dirty="0" smtClean="0"/>
              <a:t>(appropriate development) </a:t>
            </a:r>
            <a:r>
              <a:rPr lang="el-GR" sz="2400" b="1" dirty="0" smtClean="0"/>
              <a:t>  σε κάθε τόπο και εποχή.  </a:t>
            </a:r>
            <a:endParaRPr lang="el-GR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l-GR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l-GR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Εντσάντμεντ</a:t>
            </a:r>
            <a:r>
              <a:rPr lang="el-GR" dirty="0"/>
              <a:t> Πικ, Ουάσιγκτον, ΗΠΑ</a:t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Διαφάνεια 15 από 18: Lock2017-B7_EnchantmentMtnsWA_Offset_134513_1920x108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04" y="1600200"/>
            <a:ext cx="80509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l-GR" dirty="0"/>
              <a:t>Λίμνη Σεντ Μέρι, Μοντάνα, ΗΠΑ</a:t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Διαφάνεια 12 από 18: Lock2017-B7_StMaryLakeMT_p343m801439f_1920x108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881981"/>
            <a:ext cx="7048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Λίμνη Κωνσταντίας, Γερμανία</a:t>
            </a:r>
            <a:br>
              <a:rPr lang="el-GR" b="1" dirty="0"/>
            </a:br>
            <a:endParaRPr lang="el-GR" dirty="0"/>
          </a:p>
        </p:txBody>
      </p:sp>
      <p:pic>
        <p:nvPicPr>
          <p:cNvPr id="4" name="3 - Θέση περιεχομένου" descr="Διαφάνεια 13 από 18: Lock2017-B7_LakeConstanceGermany_p300m798099f_1920x108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881981"/>
            <a:ext cx="7048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Is </a:t>
            </a:r>
            <a:r>
              <a:rPr lang="en-GB" b="1" dirty="0">
                <a:solidFill>
                  <a:srgbClr val="C00000"/>
                </a:solidFill>
              </a:rPr>
              <a:t>capacity factor </a:t>
            </a:r>
            <a:r>
              <a:rPr lang="en-GB" b="1" dirty="0"/>
              <a:t>the same as </a:t>
            </a:r>
            <a:r>
              <a:rPr lang="en-GB" b="1" dirty="0">
                <a:solidFill>
                  <a:srgbClr val="C00000"/>
                </a:solidFill>
              </a:rPr>
              <a:t>efficiency</a:t>
            </a:r>
            <a:r>
              <a:rPr lang="en-GB" dirty="0"/>
              <a:t>? </a:t>
            </a:r>
            <a:endParaRPr lang="el-GR" dirty="0"/>
          </a:p>
          <a:p>
            <a:r>
              <a:rPr lang="en-GB" b="1" dirty="0"/>
              <a:t>No</a:t>
            </a:r>
            <a:r>
              <a:rPr lang="en-GB" dirty="0"/>
              <a:t>, and they are not really related. </a:t>
            </a:r>
            <a:endParaRPr lang="el-GR" dirty="0"/>
          </a:p>
          <a:p>
            <a:r>
              <a:rPr lang="en-GB" b="1" dirty="0"/>
              <a:t>Efficiency is the ratio of the useful output to the effort input</a:t>
            </a:r>
            <a:r>
              <a:rPr lang="en-GB" dirty="0"/>
              <a:t> – in this case, the input and output are energy. ... </a:t>
            </a:r>
            <a:endParaRPr lang="el-GR" dirty="0"/>
          </a:p>
          <a:p>
            <a:r>
              <a:rPr lang="en-GB" dirty="0"/>
              <a:t>Wind power plants have a much lower </a:t>
            </a:r>
            <a:r>
              <a:rPr lang="en-GB" b="1" dirty="0"/>
              <a:t>capacity factor</a:t>
            </a:r>
            <a:r>
              <a:rPr lang="en-GB" dirty="0"/>
              <a:t> but a much higher </a:t>
            </a:r>
            <a:r>
              <a:rPr lang="en-GB" b="1" dirty="0"/>
              <a:t>efficiency</a:t>
            </a:r>
            <a:r>
              <a:rPr lang="en-GB" dirty="0"/>
              <a:t> than typical fossil fuel plants.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Ο χάρτης της αιολικής ενέργειας στην Ελλάδα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l-GR" sz="2400" b="1" dirty="0"/>
              <a:t>Η εγκατεστημένη ισχύς ξεπέρασε τα 2.690 MW </a:t>
            </a:r>
          </a:p>
          <a:p>
            <a:r>
              <a:rPr lang="el-GR" sz="2400" b="1" dirty="0"/>
              <a:t>(ισοδυναμεί με </a:t>
            </a:r>
            <a:r>
              <a:rPr lang="el-GR" sz="2400" b="1" u="sng" dirty="0"/>
              <a:t>1300</a:t>
            </a:r>
            <a:r>
              <a:rPr lang="el-GR" sz="2400" b="1" dirty="0"/>
              <a:t> α/γ V110-2.0 MW,  ή με </a:t>
            </a:r>
            <a:r>
              <a:rPr lang="el-GR" sz="2400" b="1" u="sng" dirty="0"/>
              <a:t>800</a:t>
            </a:r>
            <a:r>
              <a:rPr lang="el-GR" sz="2400" b="1" dirty="0"/>
              <a:t> α/γ V117-3.45 MW,  ή  με </a:t>
            </a:r>
            <a:r>
              <a:rPr lang="el-GR" sz="2400" b="1" u="sng" dirty="0"/>
              <a:t>800</a:t>
            </a:r>
            <a:r>
              <a:rPr lang="el-GR" sz="2400" b="1" dirty="0"/>
              <a:t> α/γ V136-3.45 </a:t>
            </a:r>
            <a:r>
              <a:rPr lang="el-GR" sz="2400" b="1" dirty="0" smtClean="0"/>
              <a:t>MW)</a:t>
            </a:r>
          </a:p>
          <a:p>
            <a:endParaRPr lang="el-GR" sz="2400" b="1" dirty="0"/>
          </a:p>
          <a:p>
            <a:r>
              <a:rPr lang="el-GR" sz="2400" dirty="0"/>
              <a:t>Στο </a:t>
            </a:r>
            <a:r>
              <a:rPr lang="el-GR" sz="2400" b="1" dirty="0"/>
              <a:t>Top-5</a:t>
            </a:r>
            <a:r>
              <a:rPr lang="el-GR" sz="2400" dirty="0"/>
              <a:t> των εταιριών που δραστηριοποιούνται στην αιολική ενέργεια στην Ελλάδα την </a:t>
            </a:r>
            <a:r>
              <a:rPr lang="el-GR" sz="2400" b="1" dirty="0"/>
              <a:t>πρώτη θέση </a:t>
            </a:r>
            <a:r>
              <a:rPr lang="el-GR" sz="2400" dirty="0"/>
              <a:t>κατέχει η ΤΕΡΝΑ Ενεργειακή με 536,1 MW (20%) και </a:t>
            </a:r>
            <a:r>
              <a:rPr lang="el-GR" sz="2400" b="1" dirty="0"/>
              <a:t>ακολουθούν</a:t>
            </a:r>
            <a:r>
              <a:rPr lang="el-GR" sz="2400" dirty="0"/>
              <a:t> η ΑΝΕΜΟΣ (ΕΛΛΑΚΤΩΡ) με 285,5 MW (10,6%), η </a:t>
            </a:r>
            <a:r>
              <a:rPr lang="el-GR" sz="2400" dirty="0" err="1"/>
              <a:t>Iberdrola</a:t>
            </a:r>
            <a:r>
              <a:rPr lang="el-GR" sz="2400" dirty="0"/>
              <a:t> </a:t>
            </a:r>
            <a:r>
              <a:rPr lang="el-GR" sz="2400" dirty="0" err="1"/>
              <a:t>Rokas</a:t>
            </a:r>
            <a:r>
              <a:rPr lang="el-GR" sz="2400" dirty="0"/>
              <a:t> με 250,7 MW (9,3%), η EDF ΕΝ </a:t>
            </a:r>
            <a:r>
              <a:rPr lang="el-GR" sz="2400" dirty="0" err="1"/>
              <a:t>Hellas</a:t>
            </a:r>
            <a:r>
              <a:rPr lang="el-GR" sz="2400" dirty="0"/>
              <a:t> με 238,2 MW (8,9%) και η ENEL </a:t>
            </a:r>
            <a:r>
              <a:rPr lang="el-GR" sz="2400" dirty="0" err="1"/>
              <a:t>Green</a:t>
            </a:r>
            <a:r>
              <a:rPr lang="el-GR" sz="2400" dirty="0"/>
              <a:t> </a:t>
            </a:r>
            <a:r>
              <a:rPr lang="el-GR" sz="2400" dirty="0" err="1"/>
              <a:t>Power</a:t>
            </a:r>
            <a:r>
              <a:rPr lang="el-GR" sz="2400" dirty="0"/>
              <a:t> με 200,5 MW (7,5%), </a:t>
            </a:r>
            <a:endParaRPr lang="el-GR" sz="2400" dirty="0" smtClean="0"/>
          </a:p>
          <a:p>
            <a:r>
              <a:rPr lang="el-GR" sz="1800" dirty="0" smtClean="0"/>
              <a:t>Στοιχεία </a:t>
            </a:r>
            <a:r>
              <a:rPr lang="el-GR" sz="1800" dirty="0"/>
              <a:t>της Ελληνικής Επιστημονικής Ένωσης Αιολικής Ενέργειας (ΕΛΕΤΑΕΝ) για το πρώτο εξάμηνο του 2018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Evolution de la demande énergétique mondiale</a:t>
            </a:r>
            <a:endParaRPr lang="el-GR" sz="2800" b="1" dirty="0"/>
          </a:p>
          <a:p>
            <a:r>
              <a:rPr lang="fr-FR" dirty="0" smtClean="0"/>
              <a:t>USA </a:t>
            </a:r>
            <a:r>
              <a:rPr lang="fr-FR" dirty="0"/>
              <a:t>de 28 à 20%, Union Européenne de 19 à 15</a:t>
            </a:r>
            <a:r>
              <a:rPr lang="fr-FR" dirty="0" smtClean="0"/>
              <a:t>%</a:t>
            </a:r>
            <a:endParaRPr lang="el-GR" dirty="0" smtClean="0"/>
          </a:p>
          <a:p>
            <a:r>
              <a:rPr lang="fr-FR" dirty="0"/>
              <a:t>C’est ainsi que la zone Asie-Pacifique absorbe aujourd’hui plus de 30% de la consommation mondiale contre moins de 20% au début des années soixante-dix.</a:t>
            </a:r>
            <a:br>
              <a:rPr lang="fr-FR" dirty="0"/>
            </a:b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math </a:t>
            </a:r>
            <a:r>
              <a:rPr lang="en-GB" b="1" dirty="0"/>
              <a:t>on wind turbines</a:t>
            </a:r>
            <a:r>
              <a:rPr lang="en-GB" dirty="0"/>
              <a:t> is pretty simple: </a:t>
            </a:r>
            <a:r>
              <a:rPr lang="en-GB" b="1" dirty="0"/>
              <a:t>Bigger is better</a:t>
            </a:r>
            <a:r>
              <a:rPr lang="en-GB" dirty="0"/>
              <a:t>. Specifically, there are two ways to produce more power from the wind in a given area. </a:t>
            </a:r>
            <a:endParaRPr lang="el-GR" dirty="0"/>
          </a:p>
          <a:p>
            <a:r>
              <a:rPr lang="en-GB" b="1" dirty="0"/>
              <a:t>The first is</a:t>
            </a:r>
            <a:r>
              <a:rPr lang="en-GB" dirty="0"/>
              <a:t> with </a:t>
            </a:r>
            <a:r>
              <a:rPr lang="en-GB" b="1" dirty="0"/>
              <a:t>bigger rotors and blades</a:t>
            </a:r>
            <a:r>
              <a:rPr lang="en-GB" dirty="0"/>
              <a:t> to cover a wider area. That increases the capacity of the turbine, i.e., its total potential production.</a:t>
            </a:r>
            <a:endParaRPr lang="el-GR" dirty="0"/>
          </a:p>
          <a:p>
            <a:r>
              <a:rPr lang="en-GB" b="1" dirty="0"/>
              <a:t>The second is</a:t>
            </a:r>
            <a:r>
              <a:rPr lang="en-GB" dirty="0"/>
              <a:t> to </a:t>
            </a:r>
            <a:r>
              <a:rPr lang="en-GB" b="1" dirty="0"/>
              <a:t>get the blades up higher into the atmosphere</a:t>
            </a:r>
            <a:r>
              <a:rPr lang="en-GB" dirty="0"/>
              <a:t>, where the </a:t>
            </a:r>
            <a:r>
              <a:rPr lang="en-GB" b="1" dirty="0"/>
              <a:t>wind blows more steadily</a:t>
            </a:r>
            <a:r>
              <a:rPr lang="en-GB" dirty="0"/>
              <a:t>. That increases the </a:t>
            </a:r>
            <a:r>
              <a:rPr lang="en-GB" b="1" dirty="0"/>
              <a:t>turbine’s “capacity factor,” i.e., </a:t>
            </a:r>
            <a:r>
              <a:rPr lang="en-GB" b="1" u="sng" dirty="0"/>
              <a:t>the amount of power it actually produces relative to its total potential</a:t>
            </a:r>
            <a:r>
              <a:rPr lang="en-GB" b="1" dirty="0"/>
              <a:t> (or more colloquially: how often it runs).</a:t>
            </a:r>
            <a:endParaRPr lang="el-GR" dirty="0"/>
          </a:p>
          <a:p>
            <a:r>
              <a:rPr lang="en-GB" dirty="0"/>
              <a:t>The history of wind power development has been the history of engineering taller and taller turbines with </a:t>
            </a:r>
            <a:r>
              <a:rPr lang="en-GB" b="1" dirty="0"/>
              <a:t>bigger and bigger blades</a:t>
            </a:r>
            <a:r>
              <a:rPr lang="en-GB" dirty="0"/>
              <a:t>. It’s a tricky and delicate business. </a:t>
            </a:r>
            <a:r>
              <a:rPr lang="en-GB" b="1" u="sng" dirty="0"/>
              <a:t>Tall, skinny things, placed in higher winds, tend to bend and flex.</a:t>
            </a:r>
            <a:r>
              <a:rPr lang="en-GB" dirty="0"/>
              <a:t>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l-GR" sz="3200" b="1" dirty="0" smtClean="0"/>
              <a:t>2.1.        </a:t>
            </a:r>
            <a:r>
              <a:rPr lang="en-GB" sz="3200" b="1" dirty="0" smtClean="0"/>
              <a:t>           </a:t>
            </a:r>
            <a:r>
              <a:rPr lang="el-GR" sz="3200" b="1" dirty="0" smtClean="0"/>
              <a:t>Το  Ενεργειακό Πρόβλημα</a:t>
            </a:r>
            <a:endParaRPr lang="el-GR" sz="32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2808312" cy="5069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Κοσμολογικό</a:t>
            </a: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Ηθικό</a:t>
            </a:r>
          </a:p>
          <a:p>
            <a:pPr>
              <a:lnSpc>
                <a:spcPct val="170000"/>
              </a:lnSpc>
            </a:pPr>
            <a:r>
              <a:rPr lang="el-GR" sz="2000" b="1" dirty="0" err="1" smtClean="0">
                <a:solidFill>
                  <a:srgbClr val="00B050"/>
                </a:solidFill>
              </a:rPr>
              <a:t>Ανθρωπο</a:t>
            </a:r>
            <a:r>
              <a:rPr lang="el-GR" sz="2000" b="1" dirty="0" smtClean="0">
                <a:solidFill>
                  <a:srgbClr val="00B050"/>
                </a:solidFill>
              </a:rPr>
              <a:t>-γεωγραφικό</a:t>
            </a: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Κοινωνικό</a:t>
            </a: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Οικονομικό</a:t>
            </a: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Τεχνολογικό</a:t>
            </a: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Χωροταξικό</a:t>
            </a: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Περιβαλλοντικό</a:t>
            </a:r>
            <a:endParaRPr lang="en-GB" sz="2000" b="1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Πολιτικό</a:t>
            </a:r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2339752" y="1196752"/>
            <a:ext cx="669674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b="1" dirty="0" smtClean="0"/>
              <a:t>Η Ενέργεια ως </a:t>
            </a:r>
            <a:r>
              <a:rPr lang="el-GR" sz="1600" b="1" dirty="0" smtClean="0">
                <a:solidFill>
                  <a:srgbClr val="C00000"/>
                </a:solidFill>
              </a:rPr>
              <a:t>Θείο δώρο</a:t>
            </a:r>
            <a:r>
              <a:rPr lang="el-GR" sz="1600" b="1" dirty="0" smtClean="0"/>
              <a:t>, ως </a:t>
            </a:r>
            <a:r>
              <a:rPr lang="el-GR" sz="1600" b="1" dirty="0" smtClean="0">
                <a:solidFill>
                  <a:srgbClr val="C00000"/>
                </a:solidFill>
              </a:rPr>
              <a:t>δώρο της Φύσης </a:t>
            </a:r>
            <a:r>
              <a:rPr lang="el-GR" sz="1600" b="1" dirty="0" smtClean="0"/>
              <a:t>προς τον Άνθρωπο, ως </a:t>
            </a:r>
            <a:r>
              <a:rPr lang="el-GR" sz="1600" b="1" dirty="0" smtClean="0">
                <a:solidFill>
                  <a:srgbClr val="C00000"/>
                </a:solidFill>
              </a:rPr>
              <a:t>Δημιούργημα του Ανθρώπου</a:t>
            </a:r>
            <a:r>
              <a:rPr lang="el-GR" sz="1600" b="1" dirty="0" smtClean="0"/>
              <a:t> για τον Άνθρωπο</a:t>
            </a:r>
          </a:p>
          <a:p>
            <a:pPr>
              <a:buNone/>
            </a:pPr>
            <a:r>
              <a:rPr lang="el-GR" sz="1600" b="1" dirty="0" smtClean="0"/>
              <a:t>Η χρήση της ενέργειας ως </a:t>
            </a:r>
            <a:r>
              <a:rPr lang="el-GR" sz="1600" b="1" dirty="0" smtClean="0">
                <a:solidFill>
                  <a:srgbClr val="C00000"/>
                </a:solidFill>
              </a:rPr>
              <a:t>ανθρώπινο δικαίωμα</a:t>
            </a:r>
            <a:r>
              <a:rPr lang="el-GR" sz="1600" b="1" dirty="0" smtClean="0"/>
              <a:t>. Το </a:t>
            </a:r>
            <a:r>
              <a:rPr lang="el-GR" sz="1600" b="1" dirty="0" smtClean="0">
                <a:solidFill>
                  <a:srgbClr val="C00000"/>
                </a:solidFill>
              </a:rPr>
              <a:t>δικαίωμα</a:t>
            </a:r>
            <a:r>
              <a:rPr lang="el-GR" sz="1600" b="1" dirty="0" smtClean="0"/>
              <a:t> χρήσης  ως  </a:t>
            </a:r>
            <a:r>
              <a:rPr lang="el-GR" sz="1600" b="1" dirty="0" smtClean="0">
                <a:solidFill>
                  <a:srgbClr val="C00000"/>
                </a:solidFill>
              </a:rPr>
              <a:t>υποχρέωση</a:t>
            </a:r>
            <a:r>
              <a:rPr lang="el-GR" sz="1600" b="1" dirty="0" smtClean="0"/>
              <a:t> συμβολής στην παραγωγή. </a:t>
            </a:r>
          </a:p>
          <a:p>
            <a:pPr>
              <a:buNone/>
            </a:pPr>
            <a:r>
              <a:rPr lang="el-GR" sz="1600" b="1" dirty="0" smtClean="0"/>
              <a:t>Η  διαδικασία παραγωγής και η διαχείριση της κατανάλωσης: </a:t>
            </a:r>
            <a:r>
              <a:rPr lang="el-GR" sz="1600" b="1" dirty="0" smtClean="0">
                <a:solidFill>
                  <a:srgbClr val="C00000"/>
                </a:solidFill>
              </a:rPr>
              <a:t>κοινωνικά δίκαιη κατανομή </a:t>
            </a:r>
            <a:r>
              <a:rPr lang="el-GR" sz="1600" b="1" dirty="0" err="1" smtClean="0">
                <a:solidFill>
                  <a:srgbClr val="C00000"/>
                </a:solidFill>
              </a:rPr>
              <a:t>ωφέλους</a:t>
            </a:r>
            <a:r>
              <a:rPr lang="el-GR" sz="1600" b="1" dirty="0" smtClean="0">
                <a:solidFill>
                  <a:srgbClr val="C00000"/>
                </a:solidFill>
              </a:rPr>
              <a:t> και κόστους </a:t>
            </a:r>
          </a:p>
          <a:p>
            <a:pPr>
              <a:buNone/>
            </a:pPr>
            <a:r>
              <a:rPr lang="el-GR" sz="1600" b="1" dirty="0" smtClean="0"/>
              <a:t>Η </a:t>
            </a:r>
            <a:r>
              <a:rPr lang="el-GR" sz="1600" b="1" dirty="0" err="1" smtClean="0"/>
              <a:t>χωροθέτηση</a:t>
            </a:r>
            <a:r>
              <a:rPr lang="el-GR" sz="1600" b="1" dirty="0" smtClean="0"/>
              <a:t> των ενεργειακών  δραστηριοτήτων: </a:t>
            </a:r>
            <a:r>
              <a:rPr lang="el-GR" sz="1600" b="1" dirty="0" err="1" smtClean="0"/>
              <a:t>πολυκριτηριακός</a:t>
            </a:r>
            <a:r>
              <a:rPr lang="el-GR" sz="1600" b="1" dirty="0" smtClean="0"/>
              <a:t> σχεδιασμός  σε εθνικό και περιφερειακό επίπεδο  </a:t>
            </a:r>
          </a:p>
          <a:p>
            <a:pPr>
              <a:buNone/>
            </a:pPr>
            <a:r>
              <a:rPr lang="el-GR" sz="1600" b="1" dirty="0" smtClean="0"/>
              <a:t>Το </a:t>
            </a:r>
            <a:r>
              <a:rPr lang="el-GR" sz="1600" b="1" dirty="0" smtClean="0">
                <a:solidFill>
                  <a:srgbClr val="C00000"/>
                </a:solidFill>
              </a:rPr>
              <a:t>ανθρώπινο μέτρο </a:t>
            </a:r>
            <a:r>
              <a:rPr lang="el-GR" sz="1600" b="1" dirty="0" smtClean="0"/>
              <a:t>ως παράγων σταθερότητας και βιωσιμότητας του ενεργειακού συστήματος</a:t>
            </a:r>
          </a:p>
          <a:p>
            <a:pPr>
              <a:buNone/>
            </a:pPr>
            <a:r>
              <a:rPr lang="el-GR" sz="1600" b="1" dirty="0" smtClean="0"/>
              <a:t>Ο  Χώρος και ο Χρόνος. Το νόημα της </a:t>
            </a:r>
            <a:r>
              <a:rPr lang="el-GR" sz="1600" b="1" dirty="0" smtClean="0">
                <a:solidFill>
                  <a:schemeClr val="accent2"/>
                </a:solidFill>
              </a:rPr>
              <a:t>κατάλληλης οικονομικής ανάπτυξης</a:t>
            </a:r>
            <a:r>
              <a:rPr lang="el-GR" sz="1600" b="1" dirty="0" smtClean="0"/>
              <a:t> </a:t>
            </a:r>
            <a:r>
              <a:rPr lang="en-GB" sz="1600" b="1" dirty="0" smtClean="0"/>
              <a:t>(appropriate development) </a:t>
            </a:r>
            <a:r>
              <a:rPr lang="el-GR" sz="1600" b="1" dirty="0" smtClean="0"/>
              <a:t>σε κάθε τόπο και εποχή. Το οικονομικό κόστος ως ολικό κόστος. Λογιστικό κόστος και </a:t>
            </a:r>
            <a:r>
              <a:rPr lang="el-GR" sz="1600" b="1" dirty="0" err="1" smtClean="0"/>
              <a:t>εξωτερικότητες</a:t>
            </a:r>
            <a:r>
              <a:rPr lang="el-GR" sz="1600" b="1" dirty="0" smtClean="0"/>
              <a:t> (</a:t>
            </a:r>
            <a:r>
              <a:rPr lang="en-GB" sz="1600" b="1" dirty="0" smtClean="0"/>
              <a:t>externalities)</a:t>
            </a:r>
            <a:endParaRPr lang="el-GR" sz="1600" b="1" dirty="0" smtClean="0"/>
          </a:p>
          <a:p>
            <a:pPr>
              <a:buNone/>
            </a:pPr>
            <a:r>
              <a:rPr lang="el-GR" sz="1600" b="1" dirty="0" smtClean="0"/>
              <a:t>Το </a:t>
            </a:r>
            <a:r>
              <a:rPr lang="el-GR" sz="1600" b="1" dirty="0" smtClean="0">
                <a:solidFill>
                  <a:schemeClr val="accent2"/>
                </a:solidFill>
              </a:rPr>
              <a:t>κατάλληλο τεχνολογικό ενεργειακό παράδειγμα </a:t>
            </a:r>
            <a:r>
              <a:rPr lang="el-GR" sz="1600" b="1" dirty="0" smtClean="0"/>
              <a:t>(</a:t>
            </a:r>
            <a:r>
              <a:rPr lang="en-GB" sz="1600" b="1" dirty="0" smtClean="0"/>
              <a:t>appropriate technology)</a:t>
            </a:r>
            <a:endParaRPr lang="el-GR" sz="1600" b="1" dirty="0" smtClean="0"/>
          </a:p>
          <a:p>
            <a:pPr>
              <a:buNone/>
            </a:pPr>
            <a:r>
              <a:rPr lang="el-GR" sz="1600" b="1" dirty="0" smtClean="0"/>
              <a:t>Ο πλανήτης και η ανθρωπότητα: </a:t>
            </a:r>
            <a:r>
              <a:rPr lang="el-GR" sz="1600" b="1" dirty="0" err="1" smtClean="0">
                <a:solidFill>
                  <a:srgbClr val="C00000"/>
                </a:solidFill>
              </a:rPr>
              <a:t>Αειφορικότητα</a:t>
            </a:r>
            <a:r>
              <a:rPr lang="el-GR" sz="1600" b="1" dirty="0" smtClean="0">
                <a:solidFill>
                  <a:srgbClr val="C00000"/>
                </a:solidFill>
              </a:rPr>
              <a:t> και </a:t>
            </a:r>
            <a:r>
              <a:rPr lang="el-GR" sz="1600" b="1" dirty="0" err="1" smtClean="0">
                <a:solidFill>
                  <a:srgbClr val="C00000"/>
                </a:solidFill>
              </a:rPr>
              <a:t>Αξιοβιωσιμότητα</a:t>
            </a:r>
            <a:endParaRPr lang="el-GR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1600" b="1" dirty="0" smtClean="0"/>
              <a:t>Το δικαίωμα</a:t>
            </a:r>
            <a:r>
              <a:rPr lang="el-GR" sz="1600" b="1" dirty="0" smtClean="0">
                <a:solidFill>
                  <a:srgbClr val="C00000"/>
                </a:solidFill>
              </a:rPr>
              <a:t> δημοκρατικής επιλογής </a:t>
            </a:r>
            <a:r>
              <a:rPr lang="el-GR" sz="1600" b="1" dirty="0" smtClean="0"/>
              <a:t>μεταξύ  κατάλληλων και  ενεργειακού μοντέλου </a:t>
            </a:r>
          </a:p>
          <a:p>
            <a:endParaRPr lang="el-GR" sz="1800" b="1" dirty="0" smtClean="0"/>
          </a:p>
          <a:p>
            <a:endParaRPr lang="el-GR" sz="1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b="1" dirty="0"/>
              <a:t> 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                  </a:t>
            </a:r>
            <a:r>
              <a:rPr lang="el-GR" sz="3600" b="1" dirty="0" smtClean="0"/>
              <a:t>Το  ανθρώπινο μέτρο</a:t>
            </a:r>
            <a:r>
              <a:rPr lang="en-GB" sz="3600" b="1" dirty="0" smtClean="0"/>
              <a:t> 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20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80395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80620"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Empire State Building 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445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Burg Dubai–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Khalifa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827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Kingdom Tower</a:t>
                      </a: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 1000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9 - Εικόνα" descr="Empire State Building (aerial view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6642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Αποτέλεσμα εικόνας για BURJ DUBAI KHALIFA TOWER&quot;"/>
          <p:cNvPicPr/>
          <p:nvPr/>
        </p:nvPicPr>
        <p:blipFill>
          <a:blip r:embed="rId4" cstate="print"/>
          <a:srcRect b="1063"/>
          <a:stretch>
            <a:fillRect/>
          </a:stretch>
        </p:blipFill>
        <p:spPr bwMode="auto">
          <a:xfrm>
            <a:off x="3131840" y="1412776"/>
            <a:ext cx="28083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Ουρανοξύστης-τέρας: Έχει 1 χιλιόμετρο ύψος και κοστίζει 2 δισ. [εικόνες &amp; βίντεο] | iefimerida.gr 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273630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rgbClr val="0070C0"/>
                </a:solidFill>
              </a:rPr>
              <a:t>4 </a:t>
            </a:r>
            <a:r>
              <a:rPr lang="el-GR" sz="3600" b="1" dirty="0" smtClean="0"/>
              <a:t>             Το Ενεργειακό πρόβλημα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2520280" cy="456937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l-GR" sz="3100" b="1" dirty="0" err="1" smtClean="0">
                <a:solidFill>
                  <a:srgbClr val="00B050"/>
                </a:solidFill>
              </a:rPr>
              <a:t>Ανθρωπο</a:t>
            </a:r>
            <a:r>
              <a:rPr lang="el-GR" sz="3100" b="1" dirty="0" smtClean="0">
                <a:solidFill>
                  <a:srgbClr val="00B050"/>
                </a:solidFill>
              </a:rPr>
              <a:t>-γεωγραφικό</a:t>
            </a:r>
          </a:p>
          <a:p>
            <a:pPr>
              <a:lnSpc>
                <a:spcPct val="170000"/>
              </a:lnSpc>
            </a:pPr>
            <a:r>
              <a:rPr lang="el-GR" sz="3100" b="1" dirty="0" smtClean="0">
                <a:solidFill>
                  <a:srgbClr val="00B050"/>
                </a:solidFill>
              </a:rPr>
              <a:t>Χωροταξικό</a:t>
            </a:r>
          </a:p>
          <a:p>
            <a:pPr>
              <a:lnSpc>
                <a:spcPct val="170000"/>
              </a:lnSpc>
            </a:pPr>
            <a:r>
              <a:rPr lang="el-GR" sz="3100" b="1" dirty="0" smtClean="0">
                <a:solidFill>
                  <a:srgbClr val="00B050"/>
                </a:solidFill>
              </a:rPr>
              <a:t>Κοινωνικό</a:t>
            </a:r>
          </a:p>
          <a:p>
            <a:pPr>
              <a:lnSpc>
                <a:spcPct val="170000"/>
              </a:lnSpc>
            </a:pPr>
            <a:r>
              <a:rPr lang="el-GR" sz="3100" b="1" dirty="0" smtClean="0">
                <a:solidFill>
                  <a:srgbClr val="00B050"/>
                </a:solidFill>
              </a:rPr>
              <a:t>Οικονομικό</a:t>
            </a:r>
          </a:p>
          <a:p>
            <a:pPr>
              <a:lnSpc>
                <a:spcPct val="170000"/>
              </a:lnSpc>
            </a:pPr>
            <a:r>
              <a:rPr lang="el-GR" sz="3100" b="1" dirty="0" smtClean="0">
                <a:solidFill>
                  <a:srgbClr val="00B050"/>
                </a:solidFill>
              </a:rPr>
              <a:t>Τεχνολογικό</a:t>
            </a:r>
          </a:p>
          <a:p>
            <a:pPr>
              <a:lnSpc>
                <a:spcPct val="170000"/>
              </a:lnSpc>
            </a:pPr>
            <a:r>
              <a:rPr lang="el-GR" sz="3100" b="1" dirty="0" smtClean="0">
                <a:solidFill>
                  <a:srgbClr val="00B050"/>
                </a:solidFill>
              </a:rPr>
              <a:t>Περιβαλλοντικό</a:t>
            </a:r>
            <a:endParaRPr lang="en-GB" sz="3100" b="1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3100" b="1" dirty="0" smtClean="0">
                <a:solidFill>
                  <a:srgbClr val="00B050"/>
                </a:solidFill>
              </a:rPr>
              <a:t>Πολιτικό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843808" y="1268760"/>
            <a:ext cx="6048672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/>
              <a:t>Η  Αρχή της Αναλογικότητας</a:t>
            </a:r>
            <a:r>
              <a:rPr lang="el-GR" sz="1600" b="1" dirty="0" smtClean="0"/>
              <a:t>: Ανθρωπογεωγραφικά και κοινωνικά  </a:t>
            </a:r>
            <a:r>
              <a:rPr lang="el-GR" sz="1800" b="1" dirty="0" smtClean="0">
                <a:solidFill>
                  <a:srgbClr val="C00000"/>
                </a:solidFill>
              </a:rPr>
              <a:t>δίκαιη κατανομή </a:t>
            </a:r>
            <a:r>
              <a:rPr lang="el-GR" sz="1800" b="1" dirty="0" err="1" smtClean="0">
                <a:solidFill>
                  <a:srgbClr val="C00000"/>
                </a:solidFill>
              </a:rPr>
              <a:t>ωφέλους</a:t>
            </a:r>
            <a:r>
              <a:rPr lang="el-GR" sz="1800" b="1" dirty="0" smtClean="0">
                <a:solidFill>
                  <a:srgbClr val="C00000"/>
                </a:solidFill>
              </a:rPr>
              <a:t> και κόστους </a:t>
            </a:r>
          </a:p>
          <a:p>
            <a:pPr>
              <a:buNone/>
            </a:pPr>
            <a:r>
              <a:rPr lang="el-GR" sz="2000" b="1" dirty="0" smtClean="0"/>
              <a:t>Το </a:t>
            </a:r>
            <a:r>
              <a:rPr lang="el-GR" sz="2000" b="1" dirty="0" smtClean="0">
                <a:solidFill>
                  <a:srgbClr val="C00000"/>
                </a:solidFill>
              </a:rPr>
              <a:t>ανθρώπινο μέτρο </a:t>
            </a:r>
            <a:r>
              <a:rPr lang="el-GR" sz="1800" b="1" dirty="0" smtClean="0"/>
              <a:t>ως παράγων σταθερότητας και βιωσιμότητας του ενεργειακού συστήματος</a:t>
            </a:r>
          </a:p>
          <a:p>
            <a:pPr>
              <a:buNone/>
            </a:pPr>
            <a:r>
              <a:rPr lang="el-GR" sz="2000" b="1" dirty="0" smtClean="0"/>
              <a:t>Η </a:t>
            </a:r>
            <a:r>
              <a:rPr lang="el-GR" sz="2000" b="1" dirty="0" err="1" smtClean="0"/>
              <a:t>χωροθέτηση</a:t>
            </a:r>
            <a:r>
              <a:rPr lang="el-GR" sz="2000" b="1" dirty="0" smtClean="0"/>
              <a:t> των ενεργειακών  δραστηριοτήτων: </a:t>
            </a:r>
            <a:r>
              <a:rPr lang="el-GR" sz="1800" b="1" dirty="0" err="1" smtClean="0">
                <a:solidFill>
                  <a:srgbClr val="C00000"/>
                </a:solidFill>
              </a:rPr>
              <a:t>πολυκριτηριακός</a:t>
            </a:r>
            <a:r>
              <a:rPr lang="el-GR" sz="1800" b="1" dirty="0" smtClean="0">
                <a:solidFill>
                  <a:srgbClr val="C00000"/>
                </a:solidFill>
              </a:rPr>
              <a:t> σχεδιασμός  </a:t>
            </a:r>
            <a:r>
              <a:rPr lang="el-GR" sz="1800" b="1" dirty="0" smtClean="0"/>
              <a:t>σε εθνικό και περιφερειακό επίπεδο  </a:t>
            </a:r>
          </a:p>
          <a:p>
            <a:pPr>
              <a:buNone/>
            </a:pPr>
            <a:r>
              <a:rPr lang="el-GR" sz="2000" b="1" dirty="0" smtClean="0"/>
              <a:t>Το οικονομικό κόστος ως ολικό κόστος</a:t>
            </a:r>
            <a:r>
              <a:rPr lang="el-GR" sz="1600" b="1" dirty="0" smtClean="0"/>
              <a:t>. Λογιστικό κόστος και </a:t>
            </a:r>
            <a:r>
              <a:rPr lang="el-GR" sz="2000" b="1" dirty="0" err="1" smtClean="0">
                <a:solidFill>
                  <a:srgbClr val="C00000"/>
                </a:solidFill>
              </a:rPr>
              <a:t>εξωτερικότητες</a:t>
            </a:r>
            <a:r>
              <a:rPr lang="el-GR" sz="1600" b="1" dirty="0" smtClean="0"/>
              <a:t> (</a:t>
            </a:r>
            <a:r>
              <a:rPr lang="en-GB" sz="1600" b="1" dirty="0" smtClean="0"/>
              <a:t>externalities)</a:t>
            </a:r>
            <a:endParaRPr lang="el-GR" sz="1600" b="1" dirty="0" smtClean="0"/>
          </a:p>
          <a:p>
            <a:pPr>
              <a:buNone/>
            </a:pPr>
            <a:r>
              <a:rPr lang="el-GR" sz="2000" b="1" dirty="0" smtClean="0"/>
              <a:t>Το </a:t>
            </a:r>
            <a:r>
              <a:rPr lang="el-GR" sz="2200" b="1" dirty="0" smtClean="0">
                <a:solidFill>
                  <a:srgbClr val="C00000"/>
                </a:solidFill>
              </a:rPr>
              <a:t>κατάλληλο τεχνολογικό ενεργειακό παράδειγμα </a:t>
            </a:r>
            <a:r>
              <a:rPr lang="el-GR" sz="1800" b="1" dirty="0" smtClean="0"/>
              <a:t>(</a:t>
            </a:r>
            <a:r>
              <a:rPr lang="en-GB" sz="1800" b="1" dirty="0" smtClean="0"/>
              <a:t>appropriate technology)</a:t>
            </a:r>
            <a:endParaRPr lang="el-GR" sz="1800" b="1" dirty="0" smtClean="0"/>
          </a:p>
          <a:p>
            <a:pPr>
              <a:buNone/>
            </a:pPr>
            <a:r>
              <a:rPr lang="el-GR" sz="1600" b="1" dirty="0" smtClean="0"/>
              <a:t>Ο </a:t>
            </a:r>
            <a:r>
              <a:rPr lang="el-GR" sz="2000" b="1" dirty="0" smtClean="0"/>
              <a:t>πλανήτης και η ανθρωπότητα</a:t>
            </a:r>
            <a:r>
              <a:rPr lang="el-GR" sz="1600" b="1" dirty="0" smtClean="0"/>
              <a:t>: </a:t>
            </a:r>
            <a:r>
              <a:rPr lang="el-GR" sz="1800" b="1" dirty="0" err="1" smtClean="0">
                <a:solidFill>
                  <a:srgbClr val="C00000"/>
                </a:solidFill>
              </a:rPr>
              <a:t>Αειφορικότητα</a:t>
            </a:r>
            <a:r>
              <a:rPr lang="el-GR" sz="1800" b="1" dirty="0" smtClean="0">
                <a:solidFill>
                  <a:srgbClr val="C00000"/>
                </a:solidFill>
              </a:rPr>
              <a:t> και </a:t>
            </a:r>
            <a:r>
              <a:rPr lang="el-GR" sz="1800" b="1" dirty="0" err="1" smtClean="0">
                <a:solidFill>
                  <a:srgbClr val="C00000"/>
                </a:solidFill>
              </a:rPr>
              <a:t>Αξιοβιωσιμότητα</a:t>
            </a:r>
            <a:endParaRPr lang="el-GR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1800" b="1" dirty="0" smtClean="0"/>
              <a:t>Η  </a:t>
            </a:r>
            <a:r>
              <a:rPr lang="el-GR" sz="2000" b="1" dirty="0" smtClean="0">
                <a:solidFill>
                  <a:srgbClr val="C00000"/>
                </a:solidFill>
              </a:rPr>
              <a:t>πολιτική  </a:t>
            </a:r>
            <a:r>
              <a:rPr lang="el-GR" sz="1800" b="1" dirty="0" smtClean="0"/>
              <a:t>πραγματοποίηση  ενός  </a:t>
            </a:r>
            <a:r>
              <a:rPr lang="el-GR" sz="2000" b="1" dirty="0" smtClean="0">
                <a:solidFill>
                  <a:srgbClr val="C00000"/>
                </a:solidFill>
              </a:rPr>
              <a:t>επιστημονικού </a:t>
            </a:r>
            <a:r>
              <a:rPr lang="el-GR" sz="2000" b="1" dirty="0" smtClean="0"/>
              <a:t>σχεδίου</a:t>
            </a:r>
            <a:r>
              <a:rPr lang="el-GR" sz="1800" b="1" dirty="0" smtClean="0"/>
              <a:t>.   </a:t>
            </a:r>
            <a:r>
              <a:rPr lang="el-GR" sz="2000" b="1" dirty="0" smtClean="0"/>
              <a:t>Το δικαίωμα</a:t>
            </a:r>
            <a:r>
              <a:rPr lang="el-GR" sz="2000" b="1" dirty="0" smtClean="0">
                <a:solidFill>
                  <a:srgbClr val="C00000"/>
                </a:solidFill>
              </a:rPr>
              <a:t> της δημοκρατικής επιλογής</a:t>
            </a:r>
            <a:endParaRPr lang="el-GR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9256" cy="1224136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5</a:t>
            </a:r>
            <a:r>
              <a:rPr lang="el-GR" sz="3200" dirty="0" smtClean="0"/>
              <a:t>                          Τα </a:t>
            </a:r>
            <a:r>
              <a:rPr lang="el-GR" sz="3200" i="1" dirty="0"/>
              <a:t>μ</a:t>
            </a:r>
            <a:r>
              <a:rPr lang="el-GR" sz="3200" i="1" dirty="0" smtClean="0"/>
              <a:t>εγάλα  Έργα</a:t>
            </a:r>
            <a:r>
              <a:rPr lang="en-GB" sz="3200" i="1" dirty="0" smtClean="0"/>
              <a:t> </a:t>
            </a:r>
            <a:r>
              <a:rPr lang="en-GB" sz="3200" dirty="0" smtClean="0"/>
              <a:t>(I</a:t>
            </a:r>
            <a:r>
              <a:rPr lang="el-GR" sz="3200" dirty="0" smtClean="0"/>
              <a:t>)</a:t>
            </a:r>
            <a:br>
              <a:rPr lang="el-GR" sz="3200" dirty="0" smtClean="0"/>
            </a:br>
            <a:r>
              <a:rPr lang="el-GR" sz="3200" dirty="0" smtClean="0"/>
              <a:t>	</a:t>
            </a:r>
            <a:endParaRPr lang="el-GR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5608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GB" sz="3200" b="1" i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l-GR" sz="3200" b="1" dirty="0" smtClean="0"/>
              <a:t>                    Τα  μεγάλα  Έργα</a:t>
            </a:r>
            <a:r>
              <a:rPr lang="en-GB" sz="3200" b="1" dirty="0" smtClean="0"/>
              <a:t> (</a:t>
            </a:r>
            <a:r>
              <a:rPr lang="el-GR" sz="3200" b="1" dirty="0" smtClean="0"/>
              <a:t>ΙΙ</a:t>
            </a:r>
            <a:r>
              <a:rPr lang="en-GB" sz="3200" b="1" dirty="0" smtClean="0"/>
              <a:t>)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392488" cy="468052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l-GR" sz="3100" b="1" dirty="0" smtClean="0">
                <a:solidFill>
                  <a:srgbClr val="C00000"/>
                </a:solidFill>
              </a:rPr>
              <a:t>Οι Γιγάντιες Ανεμογεννήτριες</a:t>
            </a:r>
          </a:p>
          <a:p>
            <a:pPr lvl="0">
              <a:buNone/>
            </a:pPr>
            <a:endParaRPr lang="el-GR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Τυφλή πίστη στην τεχνολογία;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Ιδιαίτερα σε κάθε τεχνολογία εμφανιζόμενη ως «προηγμένη»;.. 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b="1" dirty="0" smtClean="0"/>
              <a:t>Εκστασιασμός  μπρος στον τεχνολογικό γιγαντισμό;…</a:t>
            </a:r>
          </a:p>
          <a:p>
            <a:pPr lvl="0">
              <a:buFont typeface="Wingdings" pitchFamily="2" charset="2"/>
              <a:buChar char="Ø"/>
            </a:pPr>
            <a:endParaRPr lang="el-GR" b="1" dirty="0"/>
          </a:p>
          <a:p>
            <a:pPr lvl="0">
              <a:buFont typeface="Wingdings" pitchFamily="2" charset="2"/>
              <a:buChar char="Ø"/>
            </a:pPr>
            <a:endParaRPr lang="el-GR" b="1" dirty="0" smtClean="0"/>
          </a:p>
          <a:p>
            <a:pPr lvl="0">
              <a:buNone/>
            </a:pPr>
            <a:r>
              <a:rPr lang="el-GR" b="1" dirty="0" smtClean="0"/>
              <a:t>	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Η περίπτωση μιας Α/Γ </a:t>
            </a:r>
            <a:endParaRPr lang="el-GR" sz="3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	τύπου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  έστω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136-3,45Μ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Hub 112 (ο</a:t>
            </a:r>
            <a:r>
              <a:rPr lang="el-GR" sz="3400" b="1" dirty="0" err="1" smtClean="0">
                <a:solidFill>
                  <a:schemeClr val="accent1">
                    <a:lumMod val="75000"/>
                  </a:schemeClr>
                </a:solidFill>
              </a:rPr>
              <a:t>λικό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 ύψος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 ¬ 180m)</a:t>
            </a: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>
              <a:buNone/>
            </a:pPr>
            <a:r>
              <a:rPr lang="el-GR" sz="3400" b="1" dirty="0" smtClean="0">
                <a:solidFill>
                  <a:schemeClr val="accent1">
                    <a:lumMod val="75000"/>
                  </a:schemeClr>
                </a:solidFill>
              </a:rPr>
              <a:t>	στην Παλαιόπολη της Άνδρου</a:t>
            </a:r>
            <a:endParaRPr lang="en-GB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GB" sz="3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l-GR" sz="3400" b="1" dirty="0" smtClean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9992" y="1556793"/>
            <a:ext cx="4464496" cy="4392488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l-GR" sz="3600" b="1" dirty="0" smtClean="0">
                <a:solidFill>
                  <a:srgbClr val="C00000"/>
                </a:solidFill>
              </a:rPr>
              <a:t>	Τα κριτήρια σχεδιασμού</a:t>
            </a:r>
            <a:endParaRPr lang="en-GB" sz="36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endParaRPr lang="el-GR" sz="36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el-GR" b="1" dirty="0" smtClean="0"/>
              <a:t>	</a:t>
            </a:r>
            <a:r>
              <a:rPr lang="el-GR" sz="3200" b="1" dirty="0" smtClean="0"/>
              <a:t>Υπάρχουν, Τηρούνται;.. Αξιολογούνται;..; </a:t>
            </a:r>
            <a:r>
              <a:rPr lang="en-GB" sz="3200" b="1" dirty="0" smtClean="0"/>
              <a:t> </a:t>
            </a:r>
            <a:r>
              <a:rPr lang="el-GR" sz="3200" b="1" dirty="0" smtClean="0"/>
              <a:t>Ποιος οργανισμός δημοσίου συμφέροντος οργανισμός τα προδιαγράφει;  </a:t>
            </a:r>
          </a:p>
          <a:p>
            <a:pPr lvl="0"/>
            <a:endParaRPr lang="el-GR" sz="3200" b="1" dirty="0"/>
          </a:p>
          <a:p>
            <a:pPr lvl="0">
              <a:buNone/>
            </a:pPr>
            <a:r>
              <a:rPr lang="el-GR" sz="3200" b="1" dirty="0" smtClean="0"/>
              <a:t>	Μεγάλη Ισχύς, Οικονομίες </a:t>
            </a:r>
            <a:r>
              <a:rPr lang="el-GR" sz="3200" b="1" dirty="0" err="1" smtClean="0"/>
              <a:t>κλιμακας</a:t>
            </a:r>
            <a:r>
              <a:rPr lang="el-GR" sz="3200" b="1" dirty="0" smtClean="0"/>
              <a:t> και </a:t>
            </a:r>
            <a:r>
              <a:rPr lang="el-GR" sz="3200" b="1" dirty="0" err="1" smtClean="0"/>
              <a:t>Συντελεστης</a:t>
            </a:r>
            <a:r>
              <a:rPr lang="el-GR" sz="3200" b="1" dirty="0" smtClean="0"/>
              <a:t> Αξιοποίησης  (</a:t>
            </a:r>
            <a:r>
              <a:rPr lang="en-GB" sz="3200" b="1" dirty="0" smtClean="0"/>
              <a:t>capacity factor</a:t>
            </a:r>
            <a:r>
              <a:rPr lang="el-GR" sz="3200" b="1" dirty="0" smtClean="0"/>
              <a:t>)  </a:t>
            </a:r>
            <a:r>
              <a:rPr lang="el-GR" sz="3200" b="1" dirty="0" smtClean="0">
                <a:solidFill>
                  <a:srgbClr val="FF0000"/>
                </a:solidFill>
              </a:rPr>
              <a:t>«ü</a:t>
            </a:r>
            <a:r>
              <a:rPr lang="fr-FR" sz="3200" b="1" dirty="0" smtClean="0">
                <a:solidFill>
                  <a:srgbClr val="FF0000"/>
                </a:solidFill>
              </a:rPr>
              <a:t>ber </a:t>
            </a:r>
            <a:r>
              <a:rPr lang="en-GB" sz="3200" b="1" dirty="0" smtClean="0">
                <a:solidFill>
                  <a:srgbClr val="FF0000"/>
                </a:solidFill>
              </a:rPr>
              <a:t>al</a:t>
            </a:r>
            <a:r>
              <a:rPr lang="fr-FR" sz="3200" b="1" dirty="0" smtClean="0">
                <a:solidFill>
                  <a:srgbClr val="FF0000"/>
                </a:solidFill>
              </a:rPr>
              <a:t>les</a:t>
            </a:r>
            <a:r>
              <a:rPr lang="el-GR" sz="3200" b="1" dirty="0" smtClean="0">
                <a:solidFill>
                  <a:srgbClr val="FF0000"/>
                </a:solidFill>
              </a:rPr>
              <a:t>»</a:t>
            </a:r>
            <a:r>
              <a:rPr lang="en-GB" sz="3200" b="1" dirty="0" smtClean="0">
                <a:solidFill>
                  <a:srgbClr val="FF0000"/>
                </a:solidFill>
              </a:rPr>
              <a:t>?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el-GR" sz="32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3200" b="1" dirty="0" smtClean="0"/>
              <a:t>	Κι όταν  οι Α/Γ γεράσουν , σε 20 χρόνια μόλις,   τι;…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i="1" dirty="0" smtClean="0">
                <a:solidFill>
                  <a:srgbClr val="0070C0"/>
                </a:solidFill>
              </a:rPr>
              <a:t>7</a:t>
            </a:r>
            <a:r>
              <a:rPr lang="en-GB" sz="4000" b="1" dirty="0" smtClean="0"/>
              <a:t>        </a:t>
            </a:r>
            <a:r>
              <a:rPr lang="el-GR" sz="4000" b="1" dirty="0" smtClean="0"/>
              <a:t>          </a:t>
            </a:r>
            <a:r>
              <a:rPr lang="el-GR" sz="3200" b="1" dirty="0" smtClean="0"/>
              <a:t>Τα μεγάλα έργα</a:t>
            </a:r>
            <a:r>
              <a:rPr lang="en-GB" sz="3200" b="1" dirty="0" smtClean="0"/>
              <a:t>  (I</a:t>
            </a:r>
            <a:r>
              <a:rPr lang="el-GR" sz="3200" b="1" dirty="0" smtClean="0"/>
              <a:t>ΙΙ</a:t>
            </a:r>
            <a:r>
              <a:rPr lang="en-GB" sz="3200" b="1" dirty="0" smtClean="0"/>
              <a:t>)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H </a:t>
            </a:r>
            <a:r>
              <a:rPr lang="el-GR" sz="2400" b="1" dirty="0" smtClean="0">
                <a:solidFill>
                  <a:srgbClr val="C00000"/>
                </a:solidFill>
              </a:rPr>
              <a:t>κλίμακα και η σημασία της</a:t>
            </a:r>
            <a:r>
              <a:rPr lang="el-GR" sz="2400" dirty="0" smtClean="0">
                <a:solidFill>
                  <a:srgbClr val="C00000"/>
                </a:solidFill>
              </a:rPr>
              <a:t>: Πυραμίδα του Χέοπος  και  Παρθενώνας, Μνημεία </a:t>
            </a:r>
            <a:r>
              <a:rPr lang="el-GR" sz="2400" dirty="0" err="1" smtClean="0">
                <a:solidFill>
                  <a:srgbClr val="C00000"/>
                </a:solidFill>
              </a:rPr>
              <a:t>Αμπου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err="1" smtClean="0">
                <a:solidFill>
                  <a:srgbClr val="C00000"/>
                </a:solidFill>
              </a:rPr>
              <a:t>Σιμπέλ</a:t>
            </a:r>
            <a:r>
              <a:rPr lang="el-GR" sz="2400" dirty="0" smtClean="0">
                <a:solidFill>
                  <a:srgbClr val="C00000"/>
                </a:solidFill>
              </a:rPr>
              <a:t>, άγαλμα της Αθηνάς, Δισκοβόλος  ή Ερμής του Πραξιτέλη</a:t>
            </a:r>
          </a:p>
          <a:p>
            <a:pPr>
              <a:buNone/>
            </a:pPr>
            <a:r>
              <a:rPr lang="el-GR" sz="2400" b="1" dirty="0"/>
              <a:t>Σ</a:t>
            </a:r>
            <a:r>
              <a:rPr lang="el-GR" sz="2400" b="1" dirty="0" smtClean="0"/>
              <a:t>τα μεγάλα έργα, εκτός από Ουρανοξύστες και τις βιομηχανικού τύπου ΑΠΕ,  περιλαμβάνονται μεγάλες  γέφυρες , φράγματα  κ.α. </a:t>
            </a:r>
          </a:p>
          <a:p>
            <a:pPr>
              <a:buNone/>
            </a:pPr>
            <a:r>
              <a:rPr lang="el-GR" sz="2400" b="1" dirty="0" smtClean="0">
                <a:sym typeface="Wingdings"/>
              </a:rPr>
              <a:t>     (Φράγμα Ασουάν</a:t>
            </a:r>
            <a:r>
              <a:rPr lang="el-GR" sz="2400" b="1" dirty="0">
                <a:sym typeface="Wingdings"/>
              </a:rPr>
              <a:t> </a:t>
            </a:r>
            <a:r>
              <a:rPr lang="el-GR" sz="2400" b="1" dirty="0" smtClean="0"/>
              <a:t> «</a:t>
            </a:r>
            <a:r>
              <a:rPr lang="el-GR" sz="2400" b="1" dirty="0" err="1" smtClean="0"/>
              <a:t>Σάαντ</a:t>
            </a:r>
            <a:r>
              <a:rPr lang="el-GR" sz="2400" b="1" dirty="0" smtClean="0"/>
              <a:t> </a:t>
            </a:r>
            <a:r>
              <a:rPr lang="el-GR" sz="2400" b="1" dirty="0"/>
              <a:t>ελ </a:t>
            </a:r>
            <a:r>
              <a:rPr lang="el-GR" sz="2400" b="1" dirty="0" err="1" smtClean="0"/>
              <a:t>Άλι</a:t>
            </a:r>
            <a:r>
              <a:rPr lang="el-GR" sz="2400" b="1" dirty="0" smtClean="0"/>
              <a:t>», </a:t>
            </a:r>
            <a:r>
              <a:rPr lang="el-GR" sz="2400" b="1" dirty="0" smtClean="0">
                <a:sym typeface="Wingdings"/>
              </a:rPr>
              <a:t> Φράγμα </a:t>
            </a:r>
            <a:r>
              <a:rPr lang="el-GR" sz="2400" b="1" dirty="0" smtClean="0"/>
              <a:t>Ν</a:t>
            </a:r>
            <a:r>
              <a:rPr lang="en-GB" sz="2400" b="1" dirty="0" smtClean="0"/>
              <a:t>armada</a:t>
            </a:r>
            <a:r>
              <a:rPr lang="el-GR" sz="2400" b="1" dirty="0" smtClean="0"/>
              <a:t> κ.α</a:t>
            </a:r>
            <a:r>
              <a:rPr lang="el-GR" sz="2400" b="1" dirty="0"/>
              <a:t>.)..</a:t>
            </a:r>
            <a:endParaRPr lang="el-GR" sz="2400" dirty="0"/>
          </a:p>
          <a:p>
            <a:r>
              <a:rPr lang="el-GR" sz="2400" b="1" i="1" dirty="0" smtClean="0"/>
              <a:t>Πως περάσαμε  από τα μεγάλα φράγματα στα μεσαία και μικρά, από το ένα </a:t>
            </a:r>
            <a:r>
              <a:rPr lang="el-GR" sz="2400" b="1" i="1" dirty="0" smtClean="0">
                <a:solidFill>
                  <a:srgbClr val="C00000"/>
                </a:solidFill>
              </a:rPr>
              <a:t>γιγαντιαίο</a:t>
            </a:r>
            <a:r>
              <a:rPr lang="en-GB" sz="2400" b="1" i="1" dirty="0" smtClean="0">
                <a:solidFill>
                  <a:srgbClr val="C00000"/>
                </a:solidFill>
              </a:rPr>
              <a:t> </a:t>
            </a:r>
            <a:r>
              <a:rPr lang="el-GR" sz="2400" b="1" i="1" dirty="0" smtClean="0">
                <a:solidFill>
                  <a:srgbClr val="C00000"/>
                </a:solidFill>
              </a:rPr>
              <a:t>φράγμα  </a:t>
            </a:r>
            <a:r>
              <a:rPr lang="el-GR" sz="2400" b="1" i="1" dirty="0" smtClean="0"/>
              <a:t>στις </a:t>
            </a:r>
            <a:r>
              <a:rPr lang="el-GR" sz="2400" b="1" i="1" dirty="0" smtClean="0">
                <a:solidFill>
                  <a:srgbClr val="C00000"/>
                </a:solidFill>
              </a:rPr>
              <a:t>αλυσίδες φραγμάτων</a:t>
            </a:r>
            <a:r>
              <a:rPr lang="el-GR" sz="2400" b="1" i="1" dirty="0" smtClean="0"/>
              <a:t>, στις </a:t>
            </a:r>
            <a:r>
              <a:rPr lang="el-GR" sz="2400" b="1" i="1" dirty="0" err="1"/>
              <a:t>λιμνοδεξαμενές</a:t>
            </a:r>
            <a:r>
              <a:rPr lang="el-GR" sz="2400" b="1" i="1" dirty="0"/>
              <a:t>, </a:t>
            </a:r>
            <a:r>
              <a:rPr lang="el-GR" sz="2400" b="1" i="1" dirty="0" smtClean="0"/>
              <a:t>στα έξυπνα υβριδικά </a:t>
            </a:r>
            <a:r>
              <a:rPr lang="el-GR" sz="2400" b="1" i="1" dirty="0"/>
              <a:t>ποτάμια έργα  κλπ… </a:t>
            </a:r>
            <a:endParaRPr lang="el-GR" sz="2400" dirty="0"/>
          </a:p>
          <a:p>
            <a:r>
              <a:rPr lang="el-GR" sz="2400" b="1" i="1" dirty="0" smtClean="0">
                <a:solidFill>
                  <a:srgbClr val="C00000"/>
                </a:solidFill>
              </a:rPr>
              <a:t>Τάδε </a:t>
            </a:r>
            <a:r>
              <a:rPr lang="el-GR" sz="2400" b="1" i="1" dirty="0" err="1" smtClean="0">
                <a:solidFill>
                  <a:srgbClr val="C00000"/>
                </a:solidFill>
              </a:rPr>
              <a:t>έφη</a:t>
            </a:r>
            <a:r>
              <a:rPr lang="el-GR" sz="2400" b="1" i="1" dirty="0" smtClean="0">
                <a:solidFill>
                  <a:srgbClr val="C00000"/>
                </a:solidFill>
              </a:rPr>
              <a:t> Παγκόσμιος Οργανισμός Μεγάλων Φραγμάτων κλπ</a:t>
            </a:r>
            <a:r>
              <a:rPr lang="el-GR" sz="2400" b="1" i="1" dirty="0" smtClean="0"/>
              <a:t>.</a:t>
            </a:r>
            <a:endParaRPr lang="el-GR" sz="2400" dirty="0" smtClean="0"/>
          </a:p>
          <a:p>
            <a:r>
              <a:rPr lang="el-GR" sz="2400" b="1" i="1" dirty="0" smtClean="0"/>
              <a:t>Γαλλία </a:t>
            </a:r>
            <a:r>
              <a:rPr lang="el-GR" sz="2400" b="1" i="1" dirty="0"/>
              <a:t>1972. </a:t>
            </a:r>
            <a:r>
              <a:rPr lang="en-GB" sz="2400" b="1" i="1" dirty="0"/>
              <a:t>ENGREF </a:t>
            </a:r>
            <a:r>
              <a:rPr lang="el-GR" sz="2400" b="1" i="1" dirty="0" smtClean="0"/>
              <a:t>, </a:t>
            </a:r>
            <a:r>
              <a:rPr lang="en-GB" sz="2400" b="1" i="1" dirty="0" smtClean="0"/>
              <a:t>IEDES </a:t>
            </a:r>
            <a:r>
              <a:rPr lang="el-GR" sz="2400" b="1" i="1" dirty="0" smtClean="0"/>
              <a:t>Σορβόννη</a:t>
            </a:r>
            <a:r>
              <a:rPr lang="en-GB" sz="2400" b="1" i="1" dirty="0" smtClean="0"/>
              <a:t>, LOME - EE</a:t>
            </a:r>
            <a:r>
              <a:rPr lang="el-GR" sz="2400" b="1" i="1" dirty="0" smtClean="0"/>
              <a:t>…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el-G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smtClean="0"/>
              <a:t>          Παγκόσμια ενεργειακά </a:t>
            </a:r>
            <a:r>
              <a:rPr lang="el-GR" sz="3600" b="1" dirty="0" err="1" smtClean="0"/>
              <a:t>μεγεθη</a:t>
            </a:r>
            <a:r>
              <a:rPr lang="el-GR" sz="3600" b="1" dirty="0" smtClean="0"/>
              <a:t> Α/Γ (Ι)  </a:t>
            </a:r>
            <a:br>
              <a:rPr lang="el-GR" sz="3600" b="1" dirty="0" smtClean="0"/>
            </a:br>
            <a:r>
              <a:rPr lang="el-GR" sz="3600" b="1" dirty="0" smtClean="0"/>
              <a:t>		</a:t>
            </a:r>
            <a:r>
              <a:rPr lang="el-GR" sz="2200" dirty="0" smtClean="0"/>
              <a:t>α) Εγκαθιστάμενη ισχύς (Μ</a:t>
            </a:r>
            <a:r>
              <a:rPr lang="en-GB" sz="2200" dirty="0" smtClean="0"/>
              <a:t>W) </a:t>
            </a:r>
            <a:r>
              <a:rPr lang="el-GR" sz="2200" dirty="0" smtClean="0"/>
              <a:t>ανά έτος </a:t>
            </a:r>
            <a:br>
              <a:rPr lang="el-GR" sz="2200" dirty="0" smtClean="0"/>
            </a:br>
            <a:r>
              <a:rPr lang="el-GR" sz="2200" dirty="0" smtClean="0"/>
              <a:t>		β) Αθροιστικ</a:t>
            </a:r>
            <a:r>
              <a:rPr lang="el-GR" sz="2200" dirty="0"/>
              <a:t>ή</a:t>
            </a:r>
            <a:r>
              <a:rPr lang="el-GR" sz="2200" dirty="0" smtClean="0"/>
              <a:t> </a:t>
            </a:r>
            <a:r>
              <a:rPr lang="el-GR" sz="2200" dirty="0" err="1" smtClean="0"/>
              <a:t>εγκατεστμένη</a:t>
            </a:r>
            <a:r>
              <a:rPr lang="el-GR" sz="2200" dirty="0" smtClean="0"/>
              <a:t> ισχύς</a:t>
            </a:r>
            <a:endParaRPr lang="el-GR" sz="2200" dirty="0"/>
          </a:p>
        </p:txBody>
      </p:sp>
      <p:pic>
        <p:nvPicPr>
          <p:cNvPr id="4" name="3 - Θέση περιεχομένου" descr="https://ars.els-cdn.com/content/image/3-s2.0-B9780128032121000052-f05-01-9780128032121.jpg?_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21093"/>
            <a:ext cx="8424936" cy="46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el-G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smtClean="0"/>
              <a:t>          Ευρωπαϊκά  ενεργειακά </a:t>
            </a:r>
            <a:r>
              <a:rPr lang="el-GR" sz="3600" b="1" dirty="0" err="1" smtClean="0"/>
              <a:t>μεγεθη</a:t>
            </a:r>
            <a:r>
              <a:rPr lang="el-GR" sz="3600" b="1" dirty="0" smtClean="0"/>
              <a:t> Α/Γ (Ι)  </a:t>
            </a:r>
            <a:br>
              <a:rPr lang="el-GR" sz="3600" b="1" dirty="0" smtClean="0"/>
            </a:br>
            <a:r>
              <a:rPr lang="el-GR" sz="2200" dirty="0" smtClean="0"/>
              <a:t>Σενάρια </a:t>
            </a:r>
            <a:r>
              <a:rPr lang="el-GR" sz="2200" dirty="0" err="1" smtClean="0"/>
              <a:t>συναρτόμενα</a:t>
            </a:r>
            <a:r>
              <a:rPr lang="el-GR" sz="2200" dirty="0" smtClean="0"/>
              <a:t> με α)  τις διαδικασίες </a:t>
            </a:r>
            <a:r>
              <a:rPr lang="el-GR" sz="2200" dirty="0" err="1" smtClean="0"/>
              <a:t>αδειοδότησης</a:t>
            </a:r>
            <a:r>
              <a:rPr lang="el-GR" sz="2200" dirty="0" smtClean="0"/>
              <a:t> </a:t>
            </a:r>
            <a:br>
              <a:rPr lang="el-GR" sz="2200" dirty="0" smtClean="0"/>
            </a:br>
            <a:r>
              <a:rPr lang="el-GR" sz="2200" dirty="0"/>
              <a:t>	</a:t>
            </a:r>
            <a:r>
              <a:rPr lang="el-GR" sz="2200" dirty="0" smtClean="0"/>
              <a:t>	               β) τις δημόσιες επενδύσεις σε δικτυακές υποδομές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l-GR" sz="2200" dirty="0" smtClean="0"/>
              <a:t>	</a:t>
            </a:r>
            <a:r>
              <a:rPr lang="el-GR" sz="2200" dirty="0">
                <a:solidFill>
                  <a:srgbClr val="C00000"/>
                </a:solidFill>
              </a:rPr>
              <a:t> </a:t>
            </a:r>
            <a:r>
              <a:rPr lang="el-GR" sz="2200" dirty="0" smtClean="0">
                <a:solidFill>
                  <a:srgbClr val="C00000"/>
                </a:solidFill>
              </a:rPr>
              <a:t>     </a:t>
            </a:r>
            <a:r>
              <a:rPr lang="el-GR" sz="2700" b="1" dirty="0" err="1" smtClean="0">
                <a:solidFill>
                  <a:srgbClr val="C00000"/>
                </a:solidFill>
              </a:rPr>
              <a:t>Ενεργειακο</a:t>
            </a:r>
            <a:r>
              <a:rPr lang="el-GR" sz="2700" b="1" dirty="0" smtClean="0">
                <a:solidFill>
                  <a:srgbClr val="C00000"/>
                </a:solidFill>
              </a:rPr>
              <a:t> </a:t>
            </a:r>
            <a:r>
              <a:rPr lang="el-GR" sz="2700" b="1" dirty="0" err="1" smtClean="0">
                <a:solidFill>
                  <a:srgbClr val="C00000"/>
                </a:solidFill>
              </a:rPr>
              <a:t>Ισοζυγιο</a:t>
            </a:r>
            <a:r>
              <a:rPr lang="el-GR" sz="2700" b="1" dirty="0" smtClean="0">
                <a:solidFill>
                  <a:srgbClr val="C00000"/>
                </a:solidFill>
              </a:rPr>
              <a:t> </a:t>
            </a:r>
            <a:r>
              <a:rPr lang="el-GR" sz="2700" b="1" dirty="0" err="1" smtClean="0">
                <a:solidFill>
                  <a:srgbClr val="C00000"/>
                </a:solidFill>
              </a:rPr>
              <a:t>Νησιων</a:t>
            </a:r>
            <a:r>
              <a:rPr lang="el-GR" sz="2700" b="1" dirty="0" smtClean="0">
                <a:solidFill>
                  <a:srgbClr val="C00000"/>
                </a:solidFill>
              </a:rPr>
              <a:t> – περίπτωση </a:t>
            </a:r>
            <a:r>
              <a:rPr lang="el-GR" sz="2700" b="1" dirty="0" err="1" smtClean="0">
                <a:solidFill>
                  <a:srgbClr val="C00000"/>
                </a:solidFill>
              </a:rPr>
              <a:t>Ανδρου</a:t>
            </a:r>
            <a:r>
              <a:rPr lang="en-GB" sz="2200" dirty="0" smtClean="0"/>
              <a:t>	</a:t>
            </a:r>
            <a:endParaRPr lang="el-GR" sz="2200" dirty="0"/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409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18702</TotalTime>
  <Words>1785</Words>
  <Application>Microsoft Office PowerPoint</Application>
  <PresentationFormat>Προβολή στην οθόνη (4:3)</PresentationFormat>
  <Paragraphs>272</Paragraphs>
  <Slides>38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1                            Αναζήτηση της καλύτερης λύσης για το νησί,  για την χώρα μας  και για τον πλανήτη που μας φιλοξενεί… ή Αντιμαχία  περί αγγέλων και τεράτων… </vt:lpstr>
      <vt:lpstr>     2                     Π ρ ο λ ε γ ό μ ε ν α        </vt:lpstr>
      <vt:lpstr> 3                      Το Ενεργειακό Ερώτημα</vt:lpstr>
      <vt:lpstr>4              Το Ενεργειακό πρόβλημα</vt:lpstr>
      <vt:lpstr> 5                          Τα μεγάλα  Έργα (I)  </vt:lpstr>
      <vt:lpstr>6                    Τα  μεγάλα  Έργα (ΙΙ)</vt:lpstr>
      <vt:lpstr>7                  Τα μεγάλα έργα  (IΙΙ)</vt:lpstr>
      <vt:lpstr>8           Παγκόσμια ενεργειακά μεγεθη Α/Γ (Ι)     α) Εγκαθιστάμενη ισχύς (ΜW) ανά έτος    β) Αθροιστική εγκατεστμένη ισχύς</vt:lpstr>
      <vt:lpstr>9           Ευρωπαϊκά  ενεργειακά μεγεθη Α/Γ (Ι)   Σενάρια συναρτόμενα με α)  τις διαδικασίες αδειοδότησης                   β) τις δημόσιες επενδύσεις σε δικτυακές υποδομές        Ενεργειακο Ισοζυγιο Νησιων – περίπτωση Ανδρου </vt:lpstr>
      <vt:lpstr>10         Ζήτηση ενέργειας και αιχμή ζήτησης                   Εθνικό Σύστημα Μεταφοράς Ηλεκτρικής Ενέργειας</vt:lpstr>
      <vt:lpstr>11          Εξέλιξη ετήσιας ζήτησης ν. Άνδρου        &amp;           Εξέλιξη στιγμίας ετήσιας αιχμής       Απολογιστικά ετήσια στοιχεία (2009 – 2018)                             Υ/Σ υποβιβασμού τάσης  150/20kV</vt:lpstr>
      <vt:lpstr>12            The math on wind turbines is pretty simple:             Bigger is better… taller and taller turbines with  bigger  and bigger blades    </vt:lpstr>
      <vt:lpstr>                          13     « WIND FARMS... »         Φάρμες  Α/Γ και στο Αιγαίο ; </vt:lpstr>
      <vt:lpstr>14         Συγκριτικά  ενεργειακά μεγεθη Α/Γ    </vt:lpstr>
      <vt:lpstr>15   Μικρές &amp;    Μεσαίες  Α/Γ </vt:lpstr>
      <vt:lpstr>16    Τον καιρό εκείνο           τον παλιό  Θ, Σακκελαρίδης  Π. Καρασούλος  Ηλέκτρα και Νανά</vt:lpstr>
      <vt:lpstr>17      Μικρές  &amp;    Μεσαίες Α/Γ </vt:lpstr>
      <vt:lpstr>18             Μεσαίες  έναντι Μεγάλων Α/Γ            Περίπτωση της Άνδρου</vt:lpstr>
      <vt:lpstr>  19     Στρατηγική ανάπτυξης τομέα Μικρομεσαίων Α/Γ                Small and Medium Wind Strategy    “Over a tenth of UK farms have a turbine on their land, and many more want to follow.”        www.RenewableUK.com  </vt:lpstr>
      <vt:lpstr>20                Κόστος  &amp;  Εξωτερικότητες</vt:lpstr>
      <vt:lpstr>21                           Κόλπος Μεξικού  50.000 γεωτρήσεις, 69.000χλμ υποθαλάσσιων αγωγών            National Geographic  6/2010</vt:lpstr>
      <vt:lpstr>22                        Κόλπος  Μεξικού (ΙΙ) </vt:lpstr>
      <vt:lpstr>23        Ανεμογεννήτριες έναντι αξιών γης             Wind Turbines vs  Real Estate </vt:lpstr>
      <vt:lpstr>24          Άγιος Γεώργιος (Σαν Τζώρτζης) </vt:lpstr>
      <vt:lpstr>25            Ϯ  Νίκος Αθανασιάδης  (1920-2018)</vt:lpstr>
      <vt:lpstr> 26     Ελληνική Ανεμογεννήτρια    Κατάλληλης (Appropriate) Τεχνολογίας  </vt:lpstr>
      <vt:lpstr> 9    Ενδογενής Ανάπτυξη &amp; Παραγωγική Ανασυγκρότηση</vt:lpstr>
      <vt:lpstr>Ατυχήματα   κ.α.</vt:lpstr>
      <vt:lpstr>ΝΗΣΙΩΤΙΚΗ ΠΟΛΙΤΙΚΗ…</vt:lpstr>
      <vt:lpstr>Εντσάντμεντ Πικ, Ουάσιγκτον, ΗΠΑ </vt:lpstr>
      <vt:lpstr>Λίμνη Σεντ Μέρι, Μοντάνα, ΗΠΑ </vt:lpstr>
      <vt:lpstr>Λίμνη Κωνσταντίας, Γερμανία </vt:lpstr>
      <vt:lpstr>Διαφάνεια 33</vt:lpstr>
      <vt:lpstr>Ο χάρτης της αιολικής ενέργειας στην Ελλάδα </vt:lpstr>
      <vt:lpstr>Διαφάνεια 35</vt:lpstr>
      <vt:lpstr>Διαφάνεια 36</vt:lpstr>
      <vt:lpstr>2.1.                   Το  Ενεργειακό Πρόβλημα</vt:lpstr>
      <vt:lpstr>                    Το  ανθρώπινο μέτρο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vpiss</dc:creator>
  <cp:lastModifiedBy>vpiss</cp:lastModifiedBy>
  <cp:revision>35</cp:revision>
  <dcterms:created xsi:type="dcterms:W3CDTF">2020-02-07T08:56:59Z</dcterms:created>
  <dcterms:modified xsi:type="dcterms:W3CDTF">2022-05-06T07:21:42Z</dcterms:modified>
</cp:coreProperties>
</file>