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76"/>
  </p:notesMasterIdLst>
  <p:sldIdLst>
    <p:sldId id="610" r:id="rId2"/>
    <p:sldId id="967" r:id="rId3"/>
    <p:sldId id="1097" r:id="rId4"/>
    <p:sldId id="1106" r:id="rId5"/>
    <p:sldId id="969" r:id="rId6"/>
    <p:sldId id="1102" r:id="rId7"/>
    <p:sldId id="1103" r:id="rId8"/>
    <p:sldId id="1108" r:id="rId9"/>
    <p:sldId id="1109" r:id="rId10"/>
    <p:sldId id="1110" r:id="rId11"/>
    <p:sldId id="1126" r:id="rId12"/>
    <p:sldId id="1127" r:id="rId13"/>
    <p:sldId id="1128" r:id="rId14"/>
    <p:sldId id="1129" r:id="rId15"/>
    <p:sldId id="1130" r:id="rId16"/>
    <p:sldId id="1131" r:id="rId17"/>
    <p:sldId id="1132" r:id="rId18"/>
    <p:sldId id="1133" r:id="rId19"/>
    <p:sldId id="1134" r:id="rId20"/>
    <p:sldId id="1135" r:id="rId21"/>
    <p:sldId id="1136" r:id="rId22"/>
    <p:sldId id="1137" r:id="rId23"/>
    <p:sldId id="1138" r:id="rId24"/>
    <p:sldId id="1139" r:id="rId25"/>
    <p:sldId id="1140" r:id="rId26"/>
    <p:sldId id="1141" r:id="rId27"/>
    <p:sldId id="1142" r:id="rId28"/>
    <p:sldId id="1143" r:id="rId29"/>
    <p:sldId id="1144" r:id="rId30"/>
    <p:sldId id="1145" r:id="rId31"/>
    <p:sldId id="1148" r:id="rId32"/>
    <p:sldId id="1149" r:id="rId33"/>
    <p:sldId id="1150" r:id="rId34"/>
    <p:sldId id="1151" r:id="rId35"/>
    <p:sldId id="1152" r:id="rId36"/>
    <p:sldId id="1153" r:id="rId37"/>
    <p:sldId id="1154" r:id="rId38"/>
    <p:sldId id="1155" r:id="rId39"/>
    <p:sldId id="1156" r:id="rId40"/>
    <p:sldId id="1157" r:id="rId41"/>
    <p:sldId id="1158" r:id="rId42"/>
    <p:sldId id="1159" r:id="rId43"/>
    <p:sldId id="1160" r:id="rId44"/>
    <p:sldId id="1161" r:id="rId45"/>
    <p:sldId id="1162" r:id="rId46"/>
    <p:sldId id="1163" r:id="rId47"/>
    <p:sldId id="1164" r:id="rId48"/>
    <p:sldId id="1165" r:id="rId49"/>
    <p:sldId id="1166" r:id="rId50"/>
    <p:sldId id="1167" r:id="rId51"/>
    <p:sldId id="1168" r:id="rId52"/>
    <p:sldId id="1169" r:id="rId53"/>
    <p:sldId id="1170" r:id="rId54"/>
    <p:sldId id="1171" r:id="rId55"/>
    <p:sldId id="1172" r:id="rId56"/>
    <p:sldId id="1173" r:id="rId57"/>
    <p:sldId id="1174" r:id="rId58"/>
    <p:sldId id="1175" r:id="rId59"/>
    <p:sldId id="1176" r:id="rId60"/>
    <p:sldId id="1177" r:id="rId61"/>
    <p:sldId id="1178" r:id="rId62"/>
    <p:sldId id="1179" r:id="rId63"/>
    <p:sldId id="1180" r:id="rId64"/>
    <p:sldId id="1181" r:id="rId65"/>
    <p:sldId id="1182" r:id="rId66"/>
    <p:sldId id="1183" r:id="rId67"/>
    <p:sldId id="1184" r:id="rId68"/>
    <p:sldId id="1185" r:id="rId69"/>
    <p:sldId id="1186" r:id="rId70"/>
    <p:sldId id="1187" r:id="rId71"/>
    <p:sldId id="1188" r:id="rId72"/>
    <p:sldId id="1189" r:id="rId73"/>
    <p:sldId id="1190" r:id="rId74"/>
    <p:sldId id="1191" r:id="rId75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stantina" initials="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B9AD9"/>
    <a:srgbClr val="65C6F1"/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7" autoAdjust="0"/>
    <p:restoredTop sz="92478" autoAdjust="0"/>
  </p:normalViewPr>
  <p:slideViewPr>
    <p:cSldViewPr>
      <p:cViewPr varScale="1">
        <p:scale>
          <a:sx n="85" d="100"/>
          <a:sy n="85" d="100"/>
        </p:scale>
        <p:origin x="18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BBBDD2-13D8-4DA2-8547-5C7FD2F590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06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1C669-F8EB-4C66-9A21-09C20674D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86EDF-077B-45D2-B7B3-2FD60E2A6D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62ADA-C4D7-4632-877D-06321CCF1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5B64-E9E1-4A78-9ABF-501D93A35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FC7CF-3991-48D3-B58E-596971CF3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C5666-DAB1-4B07-9E42-FB00EE7F3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0630E-BC1E-480D-8514-C541322BA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36552-CECE-44E0-B30F-3EE1D62A6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0BE9B-ACA2-4C02-80BC-EA6A6C08D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E0260-0BA0-4F06-80D6-E41A4C8E0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advClick="0">
    <p:wipe dir="r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hyperlink" Target="http://www.uniwa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gust_Ferdinand_M%C3%B6bius" TargetMode="Externa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jpe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470025"/>
          </a:xfrm>
        </p:spPr>
        <p:txBody>
          <a:bodyPr/>
          <a:lstStyle/>
          <a:p>
            <a:r>
              <a:rPr lang="el-GR" dirty="0" smtClean="0"/>
              <a:t>ΨΗΦΙΑΚΟΣ ΕΛΕΓΧΟΣ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7776864" cy="857256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ΑΣΚΗΣΕΙΣ ΕΠΑΝΑΛΗΨΗΣ</a:t>
            </a:r>
            <a:endParaRPr lang="el-GR" sz="2800" dirty="0" smtClean="0">
              <a:solidFill>
                <a:srgbClr val="FF0000"/>
              </a:solidFill>
            </a:endParaRPr>
          </a:p>
          <a:p>
            <a:endParaRPr lang="el-GR" sz="2800" dirty="0" smtClean="0"/>
          </a:p>
          <a:p>
            <a:endParaRPr lang="el-GR" sz="2800" b="1" dirty="0" smtClean="0"/>
          </a:p>
          <a:p>
            <a:endParaRPr lang="el-GR" sz="2800" b="1" dirty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 </a:t>
            </a:r>
            <a:r>
              <a:rPr lang="el-GR" sz="2800" b="1" dirty="0"/>
              <a:t>Μηχ/κών Πληροφορικής και Υπολογιστών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792" y="4181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>
                <a:latin typeface="Tahoma" panose="020B0604030504040204" pitchFamily="34" charset="0"/>
                <a:hlinkClick r:id="rId4"/>
              </a:rPr>
              <a:t>Πανεπιστήμιο Δυτικής Αττικής</a:t>
            </a:r>
            <a:endParaRPr lang="el-GR" b="1" dirty="0">
              <a:latin typeface="Tahoma" panose="020B0604030504040204" pitchFamily="34" charset="0"/>
            </a:endParaRPr>
          </a:p>
          <a:p>
            <a:pPr algn="ctr"/>
            <a:r>
              <a:rPr lang="en-GB" b="1" dirty="0">
                <a:latin typeface="Tahoma" panose="020B0604030504040204" pitchFamily="34" charset="0"/>
                <a:hlinkClick r:id="rId4"/>
              </a:rPr>
              <a:t>University of West Attica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881"/>
            <a:ext cx="1650769" cy="16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408270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28654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ΤΥΠΟΛΟΓΙΟ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10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4229117" cy="60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ΑΣΚΗΣΗ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688" y="137103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Να </a:t>
            </a:r>
            <a:r>
              <a:rPr lang="el-GR" sz="2800" dirty="0"/>
              <a:t>βρεθούν τα 4 πρώτα στοιχεία της ακολουθίας  </a:t>
            </a:r>
            <a:r>
              <a:rPr lang="en-US" sz="2800" dirty="0" smtClean="0"/>
              <a:t>x[n]</a:t>
            </a:r>
            <a:r>
              <a:rPr lang="el-GR" sz="2800" dirty="0" smtClean="0"/>
              <a:t> όταν</a:t>
            </a:r>
            <a:r>
              <a:rPr lang="el-GR" sz="2800" dirty="0"/>
              <a:t>: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flipV="1">
            <a:off x="2123727" y="3068959"/>
            <a:ext cx="14197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46042"/>
              </p:ext>
            </p:extLst>
          </p:nvPr>
        </p:nvGraphicFramePr>
        <p:xfrm>
          <a:off x="2411760" y="2346883"/>
          <a:ext cx="44973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0" name="Equation" r:id="rId3" imgW="2679480" imgH="444240" progId="Equation.DSMT4">
                  <p:embed/>
                </p:oleObj>
              </mc:Choice>
              <mc:Fallback>
                <p:oleObj name="Equation" r:id="rId3" imgW="26794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46883"/>
                        <a:ext cx="4497387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3787297" y="3551745"/>
            <a:ext cx="7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ΛΥΣΗ</a:t>
            </a:r>
            <a:endParaRPr lang="el-GR" b="1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35" y="4158330"/>
            <a:ext cx="8100741" cy="21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0749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 flipV="1">
            <a:off x="2123727" y="3068959"/>
            <a:ext cx="14197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5686425" cy="47339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157192"/>
            <a:ext cx="74295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6042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ΑΣΚΗΣΗ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flipV="1">
            <a:off x="2123727" y="3068959"/>
            <a:ext cx="14197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3787297" y="3551745"/>
            <a:ext cx="7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ΛΥΣΗ</a:t>
            </a: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572375" cy="17240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92005"/>
            <a:ext cx="60102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528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238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448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69151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7889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00034" y="1785926"/>
            <a:ext cx="838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400" b="1" dirty="0" smtClean="0"/>
              <a:t>Παλμική συνάρτηση μεταφοράς</a:t>
            </a:r>
            <a:r>
              <a:rPr lang="el-GR" sz="2400" dirty="0" smtClean="0"/>
              <a:t> (</a:t>
            </a:r>
            <a:r>
              <a:rPr lang="en-US" sz="2400" dirty="0" smtClean="0"/>
              <a:t>pulse </a:t>
            </a:r>
            <a:r>
              <a:rPr lang="el-GR" sz="2400" dirty="0" err="1" smtClean="0"/>
              <a:t>transfer</a:t>
            </a:r>
            <a:r>
              <a:rPr lang="el-GR" sz="2400" dirty="0" smtClean="0"/>
              <a:t> </a:t>
            </a:r>
            <a:r>
              <a:rPr lang="el-GR" sz="2400" dirty="0" err="1" smtClean="0"/>
              <a:t>function</a:t>
            </a:r>
            <a:r>
              <a:rPr lang="el-GR" sz="2400" dirty="0" smtClean="0"/>
              <a:t>) ορίζεται το πηλίκο του μετασχηματισμού </a:t>
            </a:r>
            <a:r>
              <a:rPr lang="en-US" sz="2400" dirty="0" smtClean="0"/>
              <a:t>Z </a:t>
            </a:r>
            <a:r>
              <a:rPr lang="el-GR" sz="2400" dirty="0" smtClean="0"/>
              <a:t>της εξόδου ενός γραμμικού αμετάβλητου συστήματος προς το μετασχηματισμό </a:t>
            </a:r>
            <a:r>
              <a:rPr lang="en-US" sz="2400" dirty="0" smtClean="0"/>
              <a:t>Z</a:t>
            </a:r>
            <a:r>
              <a:rPr lang="el-GR" sz="2400" dirty="0" smtClean="0"/>
              <a:t> της εισόδου του, όταν οι αρχικές συνθήκες είναι μηδενικές και αντιστοιχεί σε μία σχέση με την οποία περιγράφεται η δυναμική του συστήματος υπό εξέταση.</a:t>
            </a:r>
          </a:p>
          <a:p>
            <a:pPr algn="just"/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35798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Γενικές έννοιες</a:t>
            </a:r>
          </a:p>
        </p:txBody>
      </p:sp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14818"/>
            <a:ext cx="4857784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73153" name="Object 1"/>
          <p:cNvGraphicFramePr>
            <a:graphicFrameLocks noChangeAspect="1"/>
          </p:cNvGraphicFramePr>
          <p:nvPr/>
        </p:nvGraphicFramePr>
        <p:xfrm>
          <a:off x="3038475" y="5572125"/>
          <a:ext cx="28527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53" name="Equation" r:id="rId4" imgW="1485720" imgH="406080" progId="Equation.DSMT4">
                  <p:embed/>
                </p:oleObj>
              </mc:Choice>
              <mc:Fallback>
                <p:oleObj name="Equation" r:id="rId4" imgW="1485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572125"/>
                        <a:ext cx="28527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56753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err="1" smtClean="0"/>
              <a:t>Ασκηση</a:t>
            </a:r>
            <a:endParaRPr lang="el-GR" dirty="0"/>
          </a:p>
        </p:txBody>
      </p:sp>
      <p:pic>
        <p:nvPicPr>
          <p:cNvPr id="119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255354" cy="32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188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3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7786742" cy="213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750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525786" cy="38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917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642910" y="500042"/>
            <a:ext cx="785818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 χρήση του Μετασχηματισμού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l-GR" b="1" dirty="0" smtClean="0">
                <a:solidFill>
                  <a:srgbClr val="FF0000"/>
                </a:solidFill>
              </a:rPr>
              <a:t> στην επίλυση Ε.Δ</a:t>
            </a:r>
            <a:endParaRPr lang="el-GR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7151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72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71910"/>
              </p:ext>
            </p:extLst>
          </p:nvPr>
        </p:nvGraphicFramePr>
        <p:xfrm>
          <a:off x="2843808" y="5517232"/>
          <a:ext cx="3000396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46" name="Equation" r:id="rId4" imgW="1523880" imgH="431640" progId="Equation.DSMT4">
                  <p:embed/>
                </p:oleObj>
              </mc:Choice>
              <mc:Fallback>
                <p:oleObj name="Equation" r:id="rId4" imgW="152388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517232"/>
                        <a:ext cx="3000396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endParaRPr lang="el-GR" dirty="0"/>
          </a:p>
        </p:txBody>
      </p:sp>
      <p:pic>
        <p:nvPicPr>
          <p:cNvPr id="119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7029692" cy="33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906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2</a:t>
            </a:r>
            <a:endParaRPr lang="el-GR" dirty="0"/>
          </a:p>
        </p:txBody>
      </p:sp>
      <p:pic>
        <p:nvPicPr>
          <p:cNvPr id="119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157349" cy="47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0028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8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281335" cy="358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408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9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000924" cy="34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25252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7858180" cy="781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ΔΙΑΓΡΑΜΜΑΤΑ ΡΟΗΣ ΣΗΜΑΤΩΝ </a:t>
            </a:r>
            <a:endParaRPr lang="el-GR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034" y="1142984"/>
            <a:ext cx="8382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/>
            <a:endParaRPr lang="en-US" sz="2400" dirty="0" smtClean="0"/>
          </a:p>
          <a:p>
            <a:pPr algn="just"/>
            <a:r>
              <a:rPr lang="el-GR" sz="2400" dirty="0" smtClean="0"/>
              <a:t>Τα </a:t>
            </a:r>
            <a:r>
              <a:rPr lang="el-GR" sz="2400" b="1" dirty="0" smtClean="0"/>
              <a:t>διαγράμματα ροής σημάτων </a:t>
            </a:r>
            <a:r>
              <a:rPr lang="el-GR" sz="2400" dirty="0" smtClean="0"/>
              <a:t>(</a:t>
            </a:r>
            <a:r>
              <a:rPr lang="el-GR" sz="2400" dirty="0" err="1" smtClean="0"/>
              <a:t>Signal</a:t>
            </a:r>
            <a:r>
              <a:rPr lang="el-GR" sz="2400" dirty="0" smtClean="0"/>
              <a:t> </a:t>
            </a:r>
            <a:r>
              <a:rPr lang="el-GR" sz="2400" dirty="0" err="1" smtClean="0"/>
              <a:t>flow</a:t>
            </a:r>
            <a:r>
              <a:rPr lang="el-GR" sz="2400" dirty="0" smtClean="0"/>
              <a:t> </a:t>
            </a:r>
            <a:r>
              <a:rPr lang="el-GR" sz="2400" dirty="0" err="1" smtClean="0"/>
              <a:t>graphs</a:t>
            </a:r>
            <a:r>
              <a:rPr lang="el-GR" sz="2400" dirty="0" smtClean="0"/>
              <a:t>), όπως και τα δομικά διαγράμματα, παρέχουν μία εποπτική εικόνα ενός συστήματος και αποτελούν μία εναλλακτική μέθοδο αναπαράστασης των σχέσεων που συνδέουν τις μεταβλητές ενός συστήματος. 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Η θεωρία των διαγραμμάτων ροής σημάτων αναπτύχθηκε από τον </a:t>
            </a:r>
            <a:r>
              <a:rPr lang="el-GR" sz="2400" b="1" dirty="0" smtClean="0"/>
              <a:t>S. J. </a:t>
            </a:r>
            <a:r>
              <a:rPr lang="el-GR" sz="2400" b="1" dirty="0" err="1" smtClean="0"/>
              <a:t>Mason</a:t>
            </a:r>
            <a:r>
              <a:rPr lang="el-GR" sz="2400" dirty="0" smtClean="0"/>
              <a:t> (</a:t>
            </a:r>
            <a:r>
              <a:rPr lang="en-US" sz="2400" dirty="0" smtClean="0"/>
              <a:t>July</a:t>
            </a:r>
            <a:r>
              <a:rPr lang="el-GR" sz="2400" dirty="0" smtClean="0"/>
              <a:t> 1955) και εφαρμόζεται σε κάθε σύστημα χωρίς να χρειάζεται να γίνει απλοποίηση του λειτουργικού διαγράμματος η οποία σε πολύπλοκα διαγράμματα είναι ιδιαίτερα επίπονη. Ένα διάγραμμα ροής αποτελείται από κόμβους , κλάδους και βρόχους.</a:t>
            </a:r>
          </a:p>
          <a:p>
            <a:pPr algn="just"/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935343778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7500990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ΤΥΠΟΣ </a:t>
            </a:r>
            <a:r>
              <a:rPr lang="en-US" b="1" dirty="0" smtClean="0">
                <a:solidFill>
                  <a:srgbClr val="FF0000"/>
                </a:solidFill>
              </a:rPr>
              <a:t>TOY MASON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4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0034" y="1142985"/>
            <a:ext cx="838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endParaRPr lang="en-US" sz="2400" dirty="0" smtClean="0"/>
          </a:p>
          <a:p>
            <a:r>
              <a:rPr lang="el-GR" sz="2400" b="1" dirty="0" smtClean="0"/>
              <a:t>Ο τύπος του </a:t>
            </a:r>
            <a:r>
              <a:rPr lang="el-GR" sz="2400" b="1" dirty="0" err="1" smtClean="0"/>
              <a:t>Mason</a:t>
            </a:r>
            <a:r>
              <a:rPr lang="el-GR" sz="2400" dirty="0" smtClean="0"/>
              <a:t> (</a:t>
            </a:r>
            <a:r>
              <a:rPr lang="en-US" sz="2400" dirty="0" smtClean="0"/>
              <a:t>Mason</a:t>
            </a:r>
            <a:r>
              <a:rPr lang="el-GR" sz="2400" dirty="0" smtClean="0"/>
              <a:t>’</a:t>
            </a:r>
            <a:r>
              <a:rPr lang="en-US" sz="2400" dirty="0" smtClean="0"/>
              <a:t>s gain formula</a:t>
            </a:r>
            <a:r>
              <a:rPr lang="el-GR" sz="2400" dirty="0" smtClean="0"/>
              <a:t> – 1953) δίνει τη σχέση μεταξύ της εισόδου και της εξόδου ενός συστήματος μέσω του διαγράμματος ροής σημάτων, απ' ευθείας, χωρίς διαδοχικές απλοποιήσεις και είναι:</a:t>
            </a:r>
          </a:p>
          <a:p>
            <a:pPr algn="just"/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  <p:sp>
        <p:nvSpPr>
          <p:cNvPr id="1155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55076" name="Object 4"/>
          <p:cNvGraphicFramePr>
            <a:graphicFrameLocks noChangeAspect="1"/>
          </p:cNvGraphicFramePr>
          <p:nvPr/>
        </p:nvGraphicFramePr>
        <p:xfrm>
          <a:off x="2675956" y="3573016"/>
          <a:ext cx="3434898" cy="166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77" name="Equation" r:id="rId3" imgW="1168200" imgH="558720" progId="Equation.DSMT4">
                  <p:embed/>
                </p:oleObj>
              </mc:Choice>
              <mc:Fallback>
                <p:oleObj name="Equation" r:id="rId3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956" y="3573016"/>
                        <a:ext cx="3434898" cy="16679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361429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ΑΣΚΗΣΗ</a:t>
            </a:r>
            <a:endParaRPr lang="el-GR" dirty="0"/>
          </a:p>
        </p:txBody>
      </p:sp>
      <p:pic>
        <p:nvPicPr>
          <p:cNvPr id="1200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465075" cy="31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96305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201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000924" cy="47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5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085037" cy="25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830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202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417693" cy="340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5668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203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803077" cy="46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2006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785818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Σύγκριση επιπέδων </a:t>
            </a:r>
            <a:r>
              <a:rPr lang="en-US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 </a:t>
            </a:r>
            <a:r>
              <a:rPr lang="el-GR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και </a:t>
            </a:r>
            <a:r>
              <a:rPr lang="en-US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z</a:t>
            </a:r>
            <a:endParaRPr lang="el-GR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034" y="1142984"/>
            <a:ext cx="838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/>
            <a:endParaRPr lang="en-US" sz="2400" dirty="0" smtClean="0"/>
          </a:p>
          <a:p>
            <a:pPr lvl="0" algn="just"/>
            <a:r>
              <a:rPr lang="el-GR" sz="2400" dirty="0" smtClean="0"/>
              <a:t>Το επίπεδο s είναι </a:t>
            </a:r>
            <a:r>
              <a:rPr lang="el-GR" sz="2400" b="1" dirty="0" smtClean="0"/>
              <a:t>ορθογώνιο</a:t>
            </a:r>
            <a:r>
              <a:rPr lang="el-GR" sz="2400" dirty="0" smtClean="0"/>
              <a:t> ενώ το επίπεδο z είναι </a:t>
            </a:r>
            <a:r>
              <a:rPr lang="el-GR" sz="2400" b="1" dirty="0" smtClean="0"/>
              <a:t>πολικό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  <p:pic>
        <p:nvPicPr>
          <p:cNvPr id="5" name="4 - Εικόνα" descr="Graph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3357586" cy="21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Graph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000396" cy="25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71472" y="514351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400" dirty="0" smtClean="0"/>
              <a:t>Ένα αιτιατό σύστημα διακριτού χρόνου είναι </a:t>
            </a:r>
            <a:r>
              <a:rPr lang="el-GR" sz="2400" b="1" dirty="0" smtClean="0"/>
              <a:t>ευσταθές</a:t>
            </a:r>
            <a:r>
              <a:rPr lang="el-GR" sz="2400" dirty="0" smtClean="0"/>
              <a:t> όταν οι πόλοι του βρίσκονται στο </a:t>
            </a:r>
            <a:r>
              <a:rPr lang="el-GR" sz="2400" b="1" dirty="0" smtClean="0"/>
              <a:t>εσωτερικό του μοναδιαίου κύκλου</a:t>
            </a:r>
            <a:r>
              <a:rPr lang="el-GR" sz="2400" dirty="0" smtClean="0"/>
              <a:t>. 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204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7074826" cy="29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757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4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5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6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7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58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757242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ΜΕΘΟΔΟΣ ΕΚΘΕΤΙΚΗ  ή ΑΜΕΤΑΒΛΗΤΗΣ ΒΗΜΑΤΙΚΗΣ ΑΠΟΚΡΙΣΗΣ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Step Invariance method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64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71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572296" cy="17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1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7358082" cy="25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586184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1195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71738"/>
            <a:ext cx="8362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90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</a:t>
            </a:r>
            <a:endParaRPr lang="el-GR" dirty="0"/>
          </a:p>
        </p:txBody>
      </p:sp>
      <p:pic>
        <p:nvPicPr>
          <p:cNvPr id="1196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11904"/>
            <a:ext cx="7272808" cy="51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23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7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009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37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8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1"/>
            <a:ext cx="7512546" cy="52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2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9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872"/>
            <a:ext cx="83534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79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202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74454"/>
            <a:ext cx="8064896" cy="53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69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1189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8146"/>
            <a:ext cx="8676456" cy="196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68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</a:t>
            </a:r>
            <a:endParaRPr lang="el-GR" dirty="0"/>
          </a:p>
        </p:txBody>
      </p:sp>
      <p:pic>
        <p:nvPicPr>
          <p:cNvPr id="1190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81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95900"/>
            <a:ext cx="5314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3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00034" y="1285861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 αντίστροφος μετασχηματισμός Ζ δίνεται από τη σχέση</a:t>
            </a:r>
            <a:r>
              <a:rPr lang="en-US" sz="2400" dirty="0" smtClean="0"/>
              <a:t>:</a:t>
            </a:r>
            <a:endParaRPr lang="el-GR" sz="2000" dirty="0" smtClean="0"/>
          </a:p>
        </p:txBody>
      </p:sp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35798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Αντίστροφος  μετασχηματισμός  Ζ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104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04897" name="Object 1"/>
          <p:cNvGraphicFramePr>
            <a:graphicFrameLocks noChangeAspect="1"/>
          </p:cNvGraphicFramePr>
          <p:nvPr/>
        </p:nvGraphicFramePr>
        <p:xfrm>
          <a:off x="1857356" y="2500306"/>
          <a:ext cx="5297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14" name="Equation" r:id="rId3" imgW="2616120" imgH="419040" progId="Equation.DSMT4">
                  <p:embed/>
                </p:oleObj>
              </mc:Choice>
              <mc:Fallback>
                <p:oleObj name="Equation" r:id="rId3" imgW="261612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500306"/>
                        <a:ext cx="52974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034" y="3857628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Όπου </a:t>
            </a:r>
            <a:r>
              <a:rPr lang="en-US" sz="2400" dirty="0" smtClean="0"/>
              <a:t>c</a:t>
            </a:r>
            <a:r>
              <a:rPr lang="el-GR" sz="2400" dirty="0" smtClean="0"/>
              <a:t> είναι μία κλειστή καμπύλη εντός της περιοχής σύγκλισης της που περικλείει την τομή του πραγματικού και του φανταστικού άξονα του μιγαδικού επιπέδου . </a:t>
            </a:r>
            <a:endParaRPr lang="el-GR" sz="2400" dirty="0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07249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ΕΞΙΣΩΣΕΙΣ ΚΑΤΑΣΤΑΣΗΣ ΣΤΟ ΔΙΑΚΡΙΤΟ ΧΡΟΝΟ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838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Οι Ε.Κ ενός συστήματος διακριτού χρόνου είναι ένα σύστημα  εξισώσεων διαφορών (Ε.Δ) 1ης τάξης της μορφής: </a:t>
            </a:r>
          </a:p>
          <a:p>
            <a:endParaRPr lang="el-GR" sz="2000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1472" y="3500439"/>
            <a:ext cx="838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Το διάνυσμα εξόδου  του συστήματος είναι:</a:t>
            </a:r>
          </a:p>
          <a:p>
            <a:pPr algn="just"/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03463" y="2714625"/>
          <a:ext cx="47482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4" name="Equation" r:id="rId3" imgW="1866600" imgH="203040" progId="Equation.DSMT4">
                  <p:embed/>
                </p:oleObj>
              </mc:Choice>
              <mc:Fallback>
                <p:oleObj name="Equation" r:id="rId3" imgW="1866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714625"/>
                        <a:ext cx="47482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49956" name="Object 4"/>
          <p:cNvGraphicFramePr>
            <a:graphicFrameLocks noChangeAspect="1"/>
          </p:cNvGraphicFramePr>
          <p:nvPr/>
        </p:nvGraphicFramePr>
        <p:xfrm>
          <a:off x="2501900" y="4572000"/>
          <a:ext cx="42545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5" name="Equation" r:id="rId5" imgW="1676160" imgH="203040" progId="Equation.DSMT4">
                  <p:embed/>
                </p:oleObj>
              </mc:Choice>
              <mc:Fallback>
                <p:oleObj name="Equation" r:id="rId5" imgW="1676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572000"/>
                        <a:ext cx="42545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142406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07249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ΕΞΙΣΩΣΕΙΣ ΚΑΤΑΣΤΑΣΗΣ ΣΤΟ ΔΙΑΚΡΙΤΟ ΧΡΟΝΟ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Ο πίνακας Α είναι ένας τετραγωνικός πίνακας </a:t>
            </a:r>
            <a:r>
              <a:rPr lang="en-US" sz="2400" dirty="0" err="1" smtClean="0"/>
              <a:t>nxn</a:t>
            </a:r>
            <a:r>
              <a:rPr lang="el-GR" sz="2400" dirty="0" smtClean="0"/>
              <a:t>  διαστάσεων</a:t>
            </a:r>
            <a:r>
              <a:rPr lang="en-US" sz="2400" dirty="0" smtClean="0"/>
              <a:t>, </a:t>
            </a:r>
            <a:r>
              <a:rPr lang="el-GR" sz="2400" dirty="0" smtClean="0"/>
              <a:t>ονομάζεται </a:t>
            </a:r>
            <a:r>
              <a:rPr lang="el-GR" sz="2400" b="1" dirty="0" smtClean="0"/>
              <a:t>πίνακας του συστήματος </a:t>
            </a:r>
            <a:r>
              <a:rPr lang="el-GR" sz="2400" dirty="0" smtClean="0"/>
              <a:t>(</a:t>
            </a:r>
            <a:r>
              <a:rPr lang="en-US" sz="2400" dirty="0" smtClean="0"/>
              <a:t>state matrix</a:t>
            </a:r>
            <a:r>
              <a:rPr lang="el-GR" sz="2400" dirty="0" smtClean="0"/>
              <a:t>)</a:t>
            </a:r>
            <a:r>
              <a:rPr lang="el-GR" sz="2400" b="1" dirty="0" smtClean="0"/>
              <a:t> </a:t>
            </a:r>
            <a:r>
              <a:rPr lang="el-GR" sz="2400" dirty="0" smtClean="0"/>
              <a:t>και αντιπροσωπεύει το φυσικό σύστημα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 Ο πίνακας Β είναι </a:t>
            </a:r>
            <a:r>
              <a:rPr lang="en-US" sz="2400" dirty="0" err="1" smtClean="0"/>
              <a:t>nxr</a:t>
            </a:r>
            <a:r>
              <a:rPr lang="el-GR" sz="2400" dirty="0" smtClean="0"/>
              <a:t> διαστάσεων και ονομάζεται </a:t>
            </a:r>
            <a:r>
              <a:rPr lang="el-GR" sz="2400" b="1" dirty="0" smtClean="0"/>
              <a:t>πίνακας εισόδων </a:t>
            </a:r>
            <a:r>
              <a:rPr lang="el-GR" sz="2400" dirty="0" smtClean="0"/>
              <a:t>(</a:t>
            </a:r>
            <a:r>
              <a:rPr lang="en-US" sz="2400" dirty="0" smtClean="0"/>
              <a:t>input matrix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l-GR" sz="2400" dirty="0" smtClean="0"/>
              <a:t> </a:t>
            </a:r>
            <a:r>
              <a:rPr lang="en-US" sz="2400" dirty="0" smtClean="0"/>
              <a:t>O</a:t>
            </a:r>
            <a:r>
              <a:rPr lang="el-GR" sz="2400" dirty="0" smtClean="0"/>
              <a:t> πίνακας </a:t>
            </a:r>
            <a:r>
              <a:rPr lang="en-US" sz="2400" dirty="0" smtClean="0"/>
              <a:t>C</a:t>
            </a:r>
            <a:r>
              <a:rPr lang="el-GR" sz="2400" dirty="0" smtClean="0"/>
              <a:t> είναι </a:t>
            </a:r>
            <a:r>
              <a:rPr lang="en-US" sz="2400" dirty="0" err="1" smtClean="0"/>
              <a:t>mxn</a:t>
            </a:r>
            <a:r>
              <a:rPr lang="el-GR" sz="2400" dirty="0" smtClean="0"/>
              <a:t> διαστάσεων και ονομάζεται </a:t>
            </a:r>
            <a:r>
              <a:rPr lang="el-GR" sz="2400" b="1" dirty="0" smtClean="0"/>
              <a:t>πίνακας εξόδων </a:t>
            </a:r>
            <a:r>
              <a:rPr lang="el-GR" sz="2400" dirty="0" smtClean="0"/>
              <a:t>(</a:t>
            </a:r>
            <a:r>
              <a:rPr lang="en-US" sz="2400" dirty="0" smtClean="0"/>
              <a:t>output matrix</a:t>
            </a:r>
            <a:r>
              <a:rPr lang="el-GR" sz="2400" dirty="0" smtClean="0"/>
              <a:t>)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O</a:t>
            </a:r>
            <a:r>
              <a:rPr lang="el-GR" sz="2400" dirty="0" smtClean="0"/>
              <a:t> πίνακας </a:t>
            </a:r>
            <a:r>
              <a:rPr lang="en-US" sz="2400" dirty="0" smtClean="0"/>
              <a:t>D</a:t>
            </a:r>
            <a:r>
              <a:rPr lang="el-GR" sz="2400" dirty="0" smtClean="0"/>
              <a:t> είναι </a:t>
            </a:r>
            <a:r>
              <a:rPr lang="en-US" sz="2400" dirty="0" err="1" smtClean="0"/>
              <a:t>mxr</a:t>
            </a:r>
            <a:r>
              <a:rPr lang="el-GR" sz="2400" dirty="0" smtClean="0"/>
              <a:t> διαστάσεων και ονομάζεται </a:t>
            </a:r>
            <a:r>
              <a:rPr lang="el-GR" sz="2400" b="1" dirty="0" smtClean="0"/>
              <a:t>απευθείας πίνακας </a:t>
            </a:r>
            <a:r>
              <a:rPr lang="el-GR" sz="2400" dirty="0" smtClean="0"/>
              <a:t>(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matrix</a:t>
            </a:r>
            <a:r>
              <a:rPr lang="el-GR" sz="2400" dirty="0" smtClean="0"/>
              <a:t>).</a:t>
            </a:r>
          </a:p>
          <a:p>
            <a:endParaRPr lang="el-GR" sz="2000" dirty="0" smtClean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92143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07249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ΛΥΣΗ ΤΩΝ ΕΞΙΣΩΣΕΩΝ ΚΑΤΑΣΤΑΣΗΣ ΣΤΟ ΠΕΔΙΟ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128586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/>
              <a:t>παλμική συνάρτηση μεταφοράς</a:t>
            </a:r>
            <a:r>
              <a:rPr lang="el-GR" sz="2400" dirty="0" smtClean="0"/>
              <a:t> δίνεται από τη σχέση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l-GR" sz="2400" dirty="0" smtClean="0"/>
          </a:p>
          <a:p>
            <a:endParaRPr lang="el-GR" sz="2000" dirty="0" smtClean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3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3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51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5720" y="3357563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l-GR" sz="2400" dirty="0" smtClean="0"/>
          </a:p>
          <a:p>
            <a:endParaRPr lang="el-GR" sz="2000" dirty="0" smtClean="0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7158" y="2714620"/>
            <a:ext cx="835824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Στο σχήμα  απεικονίζονται οι μετασχηματισμοί μεταξύ του μοντέλου στο χώρο κατάστασης και της διακριτής συνάρτησης μεταφοράς.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l-GR" sz="2400" dirty="0" smtClean="0"/>
          </a:p>
          <a:p>
            <a:endParaRPr lang="el-GR" sz="2000" dirty="0" smtClean="0"/>
          </a:p>
        </p:txBody>
      </p:sp>
      <p:sp>
        <p:nvSpPr>
          <p:cNvPr id="12451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48261" name="Object 5"/>
          <p:cNvGraphicFramePr>
            <a:graphicFrameLocks noChangeAspect="1"/>
          </p:cNvGraphicFramePr>
          <p:nvPr/>
        </p:nvGraphicFramePr>
        <p:xfrm>
          <a:off x="2428860" y="1857364"/>
          <a:ext cx="431323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28" name="Equation" r:id="rId3" imgW="2323800" imgH="419040" progId="Equation.DSMT4">
                  <p:embed/>
                </p:oleObj>
              </mc:Choice>
              <mc:Fallback>
                <p:oleObj name="Equation" r:id="rId3" imgW="232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857364"/>
                        <a:ext cx="4313238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3" name="Object 4"/>
          <p:cNvGraphicFramePr>
            <a:graphicFrameLocks noChangeAspect="1"/>
          </p:cNvGraphicFramePr>
          <p:nvPr/>
        </p:nvGraphicFramePr>
        <p:xfrm>
          <a:off x="3786182" y="3786190"/>
          <a:ext cx="4973376" cy="275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29" name="Picture" r:id="rId5" imgW="4457880" imgH="2469600" progId="Word.Picture.8">
                  <p:embed/>
                </p:oleObj>
              </mc:Choice>
              <mc:Fallback>
                <p:oleObj name="Picture" r:id="rId5" imgW="4457880" imgH="2469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3786190"/>
                        <a:ext cx="4973376" cy="2755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138716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5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96466"/>
            <a:ext cx="6219827" cy="38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0156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5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7038297" cy="27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8409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5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908429" cy="29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713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6180977" cy="32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13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1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482472" cy="426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6171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7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801161" cy="284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870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7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5581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8672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00034" y="1571612"/>
            <a:ext cx="8382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400" dirty="0" smtClean="0"/>
              <a:t>Υπάρχουν </a:t>
            </a:r>
            <a:r>
              <a:rPr lang="el-GR" sz="2400" b="1" dirty="0" smtClean="0"/>
              <a:t>τρεις μέθοδοι</a:t>
            </a:r>
            <a:r>
              <a:rPr lang="el-GR" sz="2400" dirty="0" smtClean="0"/>
              <a:t> για τον υπολογισμό του αντίστροφου μετασχηματισμού μιας συνάρτησης </a:t>
            </a:r>
            <a:r>
              <a:rPr lang="en-US" sz="2400" dirty="0" smtClean="0"/>
              <a:t>X(z).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b="1" dirty="0" smtClean="0"/>
              <a:t>α)</a:t>
            </a:r>
            <a:r>
              <a:rPr lang="el-GR" sz="2400" dirty="0" smtClean="0"/>
              <a:t> Η μέθοδος της </a:t>
            </a:r>
            <a:r>
              <a:rPr lang="el-GR" sz="2400" b="1" dirty="0" smtClean="0"/>
              <a:t>ανάπτυξης σε </a:t>
            </a:r>
            <a:r>
              <a:rPr lang="el-GR" sz="2400" b="1" dirty="0" err="1" smtClean="0"/>
              <a:t>δυναμοσειρά</a:t>
            </a:r>
            <a:r>
              <a:rPr lang="el-GR" sz="2400" b="1" dirty="0" smtClean="0"/>
              <a:t>.</a:t>
            </a:r>
            <a:endParaRPr lang="en-US" sz="2400" b="1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b="1" dirty="0" smtClean="0"/>
              <a:t>β)</a:t>
            </a:r>
            <a:r>
              <a:rPr lang="el-GR" sz="2400" dirty="0" smtClean="0"/>
              <a:t> Η μέθοδος της ανάπτυξης σε </a:t>
            </a:r>
            <a:r>
              <a:rPr lang="el-GR" sz="2400" b="1" dirty="0" smtClean="0"/>
              <a:t>άθροισμα μερικών κλασμάτων.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b="1" dirty="0" smtClean="0"/>
              <a:t>γ)</a:t>
            </a:r>
            <a:r>
              <a:rPr lang="el-GR" sz="2400" dirty="0" smtClean="0"/>
              <a:t> Η μέθοδος της </a:t>
            </a:r>
            <a:r>
              <a:rPr lang="el-GR" sz="2400" b="1" dirty="0" smtClean="0"/>
              <a:t>Μιγαδικής ολοκλήρωσης</a:t>
            </a:r>
            <a:r>
              <a:rPr lang="el-GR" sz="2400" dirty="0" smtClean="0"/>
              <a:t> (με χρήση του θεωρήματος των ολοκληρωτικών υπολοίπων - </a:t>
            </a:r>
            <a:r>
              <a:rPr lang="el-GR" sz="2400" dirty="0" err="1" smtClean="0"/>
              <a:t>residue</a:t>
            </a:r>
            <a:r>
              <a:rPr lang="el-GR" sz="2400" dirty="0" smtClean="0"/>
              <a:t> </a:t>
            </a:r>
            <a:r>
              <a:rPr lang="el-GR" sz="2400" dirty="0" err="1" smtClean="0"/>
              <a:t>theorem</a:t>
            </a:r>
            <a:r>
              <a:rPr lang="el-GR" sz="2400" dirty="0" smtClean="0"/>
              <a:t>).</a:t>
            </a:r>
          </a:p>
          <a:p>
            <a:endParaRPr lang="el-GR" sz="2000" dirty="0" smtClean="0"/>
          </a:p>
        </p:txBody>
      </p:sp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928662" y="357166"/>
            <a:ext cx="7286676" cy="638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Υπολογισμός  Αντίστροφου μετασχηματισμού  </a:t>
            </a:r>
            <a:r>
              <a:rPr lang="en-US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z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7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439274" cy="34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098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7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724868" cy="26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597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35798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ΕΥΣΤΑΘΕΙΑ ΤΩΝ ΨΗΦΙΑΚΩΝ Σ.Α.Ε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7143800" cy="29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97615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57158" y="1928802"/>
            <a:ext cx="8382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400" dirty="0" smtClean="0"/>
              <a:t>Οι επικρατέστερες </a:t>
            </a:r>
            <a:r>
              <a:rPr lang="el-GR" sz="2400" b="1" dirty="0" smtClean="0"/>
              <a:t>τεχνικές προσδιορισμού της ευστάθειας</a:t>
            </a:r>
            <a:r>
              <a:rPr lang="el-GR" sz="2400" dirty="0" smtClean="0"/>
              <a:t> ενός συστήματος διακριτού χρόνου είναι:</a:t>
            </a:r>
            <a:endParaRPr lang="en-US" sz="2400" dirty="0" smtClean="0"/>
          </a:p>
          <a:p>
            <a:pPr algn="just"/>
            <a:endParaRPr lang="el-G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el-GR" sz="2400" dirty="0" err="1" smtClean="0"/>
              <a:t>To</a:t>
            </a:r>
            <a:r>
              <a:rPr lang="el-GR" sz="2400" dirty="0" smtClean="0"/>
              <a:t> κριτήριο του </a:t>
            </a:r>
            <a:r>
              <a:rPr lang="el-GR" sz="2400" b="1" dirty="0" smtClean="0"/>
              <a:t>Μοναδιαίου κύκλου</a:t>
            </a:r>
            <a:r>
              <a:rPr lang="el-GR" sz="2400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2400" dirty="0" smtClean="0"/>
              <a:t>Το κριτήριο του </a:t>
            </a:r>
            <a:r>
              <a:rPr lang="el-GR" sz="2400" b="1" dirty="0" err="1" smtClean="0"/>
              <a:t>Routh</a:t>
            </a:r>
            <a:r>
              <a:rPr lang="el-GR" sz="2400" dirty="0" smtClean="0"/>
              <a:t> χρησιμοποιώντας τον </a:t>
            </a:r>
            <a:r>
              <a:rPr lang="el-GR" sz="2400" dirty="0" err="1" smtClean="0"/>
              <a:t>διγραμμικό</a:t>
            </a:r>
            <a:r>
              <a:rPr lang="el-GR" sz="2400" dirty="0" smtClean="0"/>
              <a:t> μετασχηματισμό </a:t>
            </a:r>
            <a:r>
              <a:rPr lang="el-GR" sz="2400" b="1" dirty="0" err="1" smtClean="0"/>
              <a:t>Mobius</a:t>
            </a:r>
            <a:r>
              <a:rPr lang="el-GR" sz="2400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2400" dirty="0" smtClean="0"/>
              <a:t>Το κριτήριο </a:t>
            </a:r>
            <a:r>
              <a:rPr lang="el-GR" sz="2400" b="1" dirty="0" err="1" smtClean="0"/>
              <a:t>Jury</a:t>
            </a:r>
            <a:r>
              <a:rPr lang="el-GR" sz="2400" dirty="0" smtClean="0"/>
              <a:t>. 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2400" dirty="0" smtClean="0"/>
              <a:t>Η μέθοδος του Γεωμετρικού τόπου των ριζών (</a:t>
            </a:r>
            <a:r>
              <a:rPr lang="el-GR" sz="2400" b="1" dirty="0" smtClean="0"/>
              <a:t>Γ.Τ.Ρ</a:t>
            </a:r>
            <a:r>
              <a:rPr lang="el-GR" sz="2400" dirty="0" smtClean="0"/>
              <a:t>).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2400" dirty="0" smtClean="0"/>
              <a:t>Το κριτήριο ευστάθειας </a:t>
            </a:r>
            <a:r>
              <a:rPr lang="el-GR" sz="2400" b="1" dirty="0" err="1" smtClean="0"/>
              <a:t>Nyquist</a:t>
            </a:r>
            <a:r>
              <a:rPr lang="el-GR" sz="2400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/>
              <a:t>To </a:t>
            </a:r>
            <a:r>
              <a:rPr lang="el-GR" sz="2400" dirty="0" smtClean="0"/>
              <a:t>κριτήριο ευστάθειας </a:t>
            </a:r>
            <a:r>
              <a:rPr lang="en-US" sz="2400" b="1" dirty="0" smtClean="0"/>
              <a:t>Bode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pPr lvl="0"/>
            <a:endParaRPr lang="el-GR" sz="2400" i="1" dirty="0" smtClean="0"/>
          </a:p>
          <a:p>
            <a:pPr algn="just"/>
            <a:r>
              <a:rPr lang="el-GR" sz="2400" dirty="0" smtClean="0"/>
              <a:t> </a:t>
            </a:r>
          </a:p>
          <a:p>
            <a:endParaRPr lang="el-GR" sz="2000" dirty="0" smtClean="0"/>
          </a:p>
        </p:txBody>
      </p:sp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142976" y="571480"/>
            <a:ext cx="6715172" cy="638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Τεχνικές προσδιορισμού της ευστάθειας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96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96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96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892161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072494" cy="638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l-GR" b="1" dirty="0" smtClean="0">
                <a:solidFill>
                  <a:srgbClr val="FF0000"/>
                </a:solidFill>
              </a:rPr>
              <a:t>ΤΟ ΚΡΙΤΗΡΙΟ ROUTH ΧΡΗΣΙΜΟΠΟΙΩΝΤΑΣ ΤΟΝ </a:t>
            </a:r>
          </a:p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ΔΙΓΡΑΜΜΙΚΟ ΜΕΤΑΣΧΗΜΑΤΙΣΜΟ ΜΟΒΙUS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8382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err="1" smtClean="0"/>
              <a:t>Τo</a:t>
            </a:r>
            <a:r>
              <a:rPr lang="el-GR" sz="2400" dirty="0" smtClean="0"/>
              <a:t> </a:t>
            </a:r>
            <a:r>
              <a:rPr lang="el-GR" sz="2400" b="1" dirty="0" smtClean="0"/>
              <a:t>κριτήριο ευστάθειας </a:t>
            </a:r>
            <a:r>
              <a:rPr lang="el-GR" sz="2400" b="1" dirty="0" err="1" smtClean="0"/>
              <a:t>Routh</a:t>
            </a:r>
            <a:r>
              <a:rPr lang="el-GR" sz="2400" dirty="0" smtClean="0"/>
              <a:t> (</a:t>
            </a:r>
            <a:r>
              <a:rPr lang="en-US" sz="2400" dirty="0" err="1" smtClean="0"/>
              <a:t>Routh</a:t>
            </a:r>
            <a:r>
              <a:rPr lang="en-US" sz="2400" dirty="0" smtClean="0"/>
              <a:t> criterion</a:t>
            </a:r>
            <a:r>
              <a:rPr lang="el-GR" sz="2400" dirty="0" smtClean="0"/>
              <a:t> - 187</a:t>
            </a:r>
            <a:r>
              <a:rPr lang="en-US" sz="2400" dirty="0" smtClean="0"/>
              <a:t>6</a:t>
            </a:r>
            <a:r>
              <a:rPr lang="el-GR" sz="2400" dirty="0" smtClean="0"/>
              <a:t>) είναι μια μέθοδος προσδιορισμού του κατά πόσο ένα οποιοδήποτε πολυώνυμο έχει όλες τις ρίζες του στο αριστερό μιγαδικό </a:t>
            </a:r>
            <a:r>
              <a:rPr lang="el-GR" sz="2400" dirty="0" err="1" smtClean="0"/>
              <a:t>ημιεπίπεδο</a:t>
            </a:r>
            <a:r>
              <a:rPr lang="el-GR" sz="2400" dirty="0" smtClean="0"/>
              <a:t>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Ο </a:t>
            </a:r>
            <a:r>
              <a:rPr lang="el-GR" sz="2400" b="1" dirty="0" smtClean="0"/>
              <a:t>μετασχηματισμός </a:t>
            </a:r>
            <a:r>
              <a:rPr lang="en-US" sz="2400" b="1" dirty="0" err="1" smtClean="0"/>
              <a:t>Mobius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Mobius</a:t>
            </a:r>
            <a:r>
              <a:rPr lang="en-US" sz="2400" dirty="0" smtClean="0"/>
              <a:t> transformations - in honor of </a:t>
            </a:r>
            <a:r>
              <a:rPr lang="en-US" sz="2400" dirty="0" smtClean="0">
                <a:hlinkClick r:id="rId3" tooltip="August Ferdinand Möbius"/>
              </a:rPr>
              <a:t>August Ferdinand </a:t>
            </a:r>
            <a:r>
              <a:rPr lang="en-US" sz="2400" dirty="0" err="1" smtClean="0">
                <a:hlinkClick r:id="rId3" tooltip="August Ferdinand Möbius"/>
              </a:rPr>
              <a:t>Möbius</a:t>
            </a:r>
            <a:r>
              <a:rPr lang="el-GR" sz="2400" dirty="0" smtClean="0"/>
              <a:t> -1835</a:t>
            </a:r>
            <a:r>
              <a:rPr lang="en-US" sz="2400" dirty="0" smtClean="0"/>
              <a:t>)</a:t>
            </a:r>
            <a:r>
              <a:rPr lang="el-GR" sz="2400" dirty="0" smtClean="0"/>
              <a:t> απεικονίζει το μοναδιαίο κύκλο του επιπέδου z στο αριστερό w-</a:t>
            </a:r>
            <a:r>
              <a:rPr lang="el-GR" sz="2400" dirty="0" err="1" smtClean="0"/>
              <a:t>ημιεπίπεδο</a:t>
            </a:r>
            <a:r>
              <a:rPr lang="el-GR" sz="2400" dirty="0" smtClean="0"/>
              <a:t>.</a:t>
            </a:r>
          </a:p>
          <a:p>
            <a:pPr algn="just"/>
            <a:endParaRPr lang="el-GR" sz="2400" dirty="0" smtClean="0"/>
          </a:p>
          <a:p>
            <a:endParaRPr lang="el-GR" sz="2000" dirty="0" smtClean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786050" y="4857760"/>
          <a:ext cx="38068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45" name="Equation" r:id="rId4" imgW="1663700" imgH="393700" progId="Equation.DSMT4">
                  <p:embed/>
                </p:oleObj>
              </mc:Choice>
              <mc:Fallback>
                <p:oleObj name="Equation" r:id="rId4" imgW="166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857760"/>
                        <a:ext cx="38068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2123" name="Picture 11" descr="Edward J Rou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09120"/>
            <a:ext cx="1613475" cy="2060848"/>
          </a:xfrm>
          <a:prstGeom prst="rect">
            <a:avLst/>
          </a:prstGeom>
          <a:noFill/>
        </p:spPr>
      </p:pic>
      <p:pic>
        <p:nvPicPr>
          <p:cNvPr id="1242125" name="Picture 13" descr="August Ferdinand Möbi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365104"/>
            <a:ext cx="1704874" cy="2359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30838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9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80768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3462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9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610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1750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9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172902" cy="32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4675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8072494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l-GR" b="1" dirty="0" smtClean="0">
                <a:solidFill>
                  <a:srgbClr val="FF0000"/>
                </a:solidFill>
              </a:rPr>
              <a:t>ΤΟ ΚΡΙΤΗΡΙΟ</a:t>
            </a:r>
            <a:r>
              <a:rPr lang="en-US" b="1" dirty="0" smtClean="0">
                <a:solidFill>
                  <a:srgbClr val="FF0000"/>
                </a:solidFill>
              </a:rPr>
              <a:t> JURY (Jury criterion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Eliahu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Ibraham</a:t>
            </a:r>
            <a:r>
              <a:rPr lang="en-US" b="1" dirty="0">
                <a:solidFill>
                  <a:srgbClr val="FF0000"/>
                </a:solidFill>
              </a:rPr>
              <a:t> Jury  </a:t>
            </a:r>
            <a:r>
              <a:rPr lang="en-US" b="1" dirty="0" smtClean="0">
                <a:solidFill>
                  <a:srgbClr val="FF0000"/>
                </a:solidFill>
              </a:rPr>
              <a:t>1955)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838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Έστω ότι η χαρακτηριστική εξίσωση (Χ.Ε) ενός συστήματος δειγματοληπτικών δεδομένων είναι: </a:t>
            </a:r>
          </a:p>
          <a:p>
            <a:pPr algn="just"/>
            <a:endParaRPr lang="el-GR" sz="2400" dirty="0" smtClean="0"/>
          </a:p>
          <a:p>
            <a:endParaRPr lang="el-GR" sz="2000" dirty="0" smtClean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69761" name="Object 1"/>
          <p:cNvGraphicFramePr>
            <a:graphicFrameLocks noChangeAspect="1"/>
          </p:cNvGraphicFramePr>
          <p:nvPr/>
        </p:nvGraphicFramePr>
        <p:xfrm>
          <a:off x="1714480" y="2357430"/>
          <a:ext cx="56499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69" name="Equation" r:id="rId3" imgW="3035300" imgH="241300" progId="Equation.DSMT4">
                  <p:embed/>
                </p:oleObj>
              </mc:Choice>
              <mc:Fallback>
                <p:oleObj name="Equation" r:id="rId3" imgW="303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357430"/>
                        <a:ext cx="56499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64" name="Rectangle 4"/>
          <p:cNvSpPr>
            <a:spLocks noChangeArrowheads="1"/>
          </p:cNvSpPr>
          <p:nvPr/>
        </p:nvSpPr>
        <p:spPr bwMode="auto">
          <a:xfrm>
            <a:off x="1714480" y="3000372"/>
            <a:ext cx="4479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/>
              <a:t>Σχηματίζουμε τον </a:t>
            </a:r>
            <a:r>
              <a:rPr lang="el-GR" sz="2400" b="1" dirty="0" smtClean="0"/>
              <a:t>Πίνακα </a:t>
            </a:r>
            <a:r>
              <a:rPr lang="en-US" sz="2400" b="1" dirty="0" smtClean="0"/>
              <a:t>Jury</a:t>
            </a:r>
            <a:r>
              <a:rPr lang="el-GR" sz="2400" dirty="0" smtClean="0"/>
              <a:t>:</a:t>
            </a:r>
          </a:p>
        </p:txBody>
      </p:sp>
      <p:pic>
        <p:nvPicPr>
          <p:cNvPr id="15" name="14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647982"/>
            <a:ext cx="5929354" cy="32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2" t="20795"/>
          <a:stretch/>
        </p:blipFill>
        <p:spPr>
          <a:xfrm>
            <a:off x="7735266" y="2041945"/>
            <a:ext cx="1301230" cy="20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6297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69764" name="Rectangle 4"/>
          <p:cNvSpPr>
            <a:spLocks noChangeArrowheads="1"/>
          </p:cNvSpPr>
          <p:nvPr/>
        </p:nvSpPr>
        <p:spPr bwMode="auto">
          <a:xfrm>
            <a:off x="3000364" y="214290"/>
            <a:ext cx="3375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4000" b="1" dirty="0" smtClean="0">
                <a:solidFill>
                  <a:srgbClr val="FF0000"/>
                </a:solidFill>
              </a:rPr>
              <a:t>Πίνακας </a:t>
            </a:r>
            <a:r>
              <a:rPr lang="en-US" sz="4000" b="1" dirty="0" smtClean="0">
                <a:solidFill>
                  <a:srgbClr val="FF0000"/>
                </a:solidFill>
              </a:rPr>
              <a:t>Jury</a:t>
            </a:r>
            <a:endParaRPr lang="el-GR" sz="4000" dirty="0" smtClean="0">
              <a:solidFill>
                <a:srgbClr val="FF0000"/>
              </a:solidFill>
            </a:endParaRPr>
          </a:p>
        </p:txBody>
      </p:sp>
      <p:pic>
        <p:nvPicPr>
          <p:cNvPr id="1392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14408" cy="38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1183195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864399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/>
            <a:r>
              <a:rPr lang="en-US" b="1" i="1" dirty="0" smtClean="0"/>
              <a:t>1.</a:t>
            </a:r>
            <a:r>
              <a:rPr lang="el-GR" b="1" i="1" dirty="0" smtClean="0"/>
              <a:t>Περίπτωση διακεκριμένων πραγματικών πόλων (</a:t>
            </a:r>
            <a:r>
              <a:rPr lang="en-US" b="1" i="1" dirty="0" err="1" smtClean="0"/>
              <a:t>distrinct</a:t>
            </a:r>
            <a:r>
              <a:rPr lang="en-US" b="1" i="1" dirty="0" smtClean="0"/>
              <a:t> real poles</a:t>
            </a:r>
            <a:r>
              <a:rPr lang="el-GR" b="1" i="1" dirty="0" smtClean="0"/>
              <a:t>):</a:t>
            </a:r>
            <a:endParaRPr lang="el-GR" dirty="0"/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93633" name="Object 1"/>
          <p:cNvGraphicFramePr>
            <a:graphicFrameLocks noChangeAspect="1"/>
          </p:cNvGraphicFramePr>
          <p:nvPr/>
        </p:nvGraphicFramePr>
        <p:xfrm>
          <a:off x="1214414" y="1571612"/>
          <a:ext cx="71675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668" name="Equation" r:id="rId3" imgW="3492360" imgH="431640" progId="Equation.DSMT4">
                  <p:embed/>
                </p:oleObj>
              </mc:Choice>
              <mc:Fallback>
                <p:oleObj name="Equation" r:id="rId3" imgW="349236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571612"/>
                        <a:ext cx="71675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93635" name="Object 3"/>
          <p:cNvGraphicFramePr>
            <a:graphicFrameLocks noChangeAspect="1"/>
          </p:cNvGraphicFramePr>
          <p:nvPr/>
        </p:nvGraphicFramePr>
        <p:xfrm>
          <a:off x="1857356" y="4572008"/>
          <a:ext cx="5802338" cy="93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669" name="Equation" r:id="rId5" imgW="3187440" imgH="507960" progId="Equation.DSMT4">
                  <p:embed/>
                </p:oleObj>
              </mc:Choice>
              <mc:Fallback>
                <p:oleObj name="Equation" r:id="rId5" imgW="31874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572008"/>
                        <a:ext cx="5802338" cy="931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357158" y="314324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000" b="1" dirty="0" smtClean="0">
                <a:ea typeface="Calibri" pitchFamily="34" charset="0"/>
                <a:cs typeface="Arial" pitchFamily="34" charset="0"/>
              </a:rPr>
              <a:t>Τύπος του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ea typeface="Calibri" pitchFamily="34" charset="0"/>
                <a:cs typeface="Arial" pitchFamily="34" charset="0"/>
              </a:rPr>
              <a:t>HEAVISIDE 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(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Heaviside formula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Oct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. 1931)</a:t>
            </a:r>
            <a:r>
              <a:rPr lang="el-GR" sz="2000" b="1" dirty="0" smtClean="0">
                <a:ea typeface="Calibri" pitchFamily="34" charset="0"/>
                <a:cs typeface="Arial" pitchFamily="34" charset="0"/>
              </a:rPr>
              <a:t> για διακεκριμένους πόλους</a:t>
            </a:r>
            <a:endParaRPr lang="el-GR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42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69764" name="Rectangle 4"/>
          <p:cNvSpPr>
            <a:spLocks noChangeArrowheads="1"/>
          </p:cNvSpPr>
          <p:nvPr/>
        </p:nvSpPr>
        <p:spPr bwMode="auto">
          <a:xfrm>
            <a:off x="1142976" y="214290"/>
            <a:ext cx="6367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l-GR" sz="4000" b="1" dirty="0" smtClean="0">
                <a:solidFill>
                  <a:srgbClr val="FF0000"/>
                </a:solidFill>
              </a:rPr>
              <a:t>Κριτήριο ευστάθειας </a:t>
            </a:r>
            <a:r>
              <a:rPr lang="el-GR" sz="4000" b="1" dirty="0" err="1" smtClean="0">
                <a:solidFill>
                  <a:srgbClr val="FF0000"/>
                </a:solidFill>
              </a:rPr>
              <a:t>Jury</a:t>
            </a:r>
            <a:endParaRPr lang="el-GR" sz="4000" dirty="0" smtClean="0">
              <a:solidFill>
                <a:srgbClr val="FF0000"/>
              </a:solidFill>
            </a:endParaRPr>
          </a:p>
        </p:txBody>
      </p:sp>
      <p:pic>
        <p:nvPicPr>
          <p:cNvPr id="139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509444" cy="49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575253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8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8097074" cy="370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9294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8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890368" cy="34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420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0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418044" cy="45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304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0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7169286" cy="34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4764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0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58311"/>
            <a:ext cx="6891340" cy="494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258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1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094" y="2000240"/>
            <a:ext cx="68717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8339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1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7929413" cy="27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8884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41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834499" cy="28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9096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ΑΣΚΗΣΗ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8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30" y="2500306"/>
            <a:ext cx="801340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790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8643998" cy="638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/>
            <a:r>
              <a:rPr lang="en-US" b="1" i="1" dirty="0" smtClean="0"/>
              <a:t>2.</a:t>
            </a:r>
            <a:r>
              <a:rPr lang="el-GR" b="1" i="1" dirty="0" smtClean="0"/>
              <a:t>Περίπτωση μη διακεκριμένων πραγματικών πόλων</a:t>
            </a:r>
          </a:p>
          <a:p>
            <a:pPr lvl="0"/>
            <a:r>
              <a:rPr lang="el-GR" b="1" i="1" dirty="0" smtClean="0"/>
              <a:t>(πόλοι με βαθμό </a:t>
            </a:r>
            <a:r>
              <a:rPr lang="el-GR" b="1" i="1" dirty="0" err="1" smtClean="0"/>
              <a:t>πολλ</a:t>
            </a:r>
            <a:r>
              <a:rPr lang="el-GR" b="1" i="1" dirty="0" smtClean="0"/>
              <a:t>/</a:t>
            </a:r>
            <a:r>
              <a:rPr lang="el-GR" b="1" i="1" dirty="0" err="1" smtClean="0"/>
              <a:t>τητας</a:t>
            </a:r>
            <a:r>
              <a:rPr lang="el-GR" b="1" i="1" dirty="0" smtClean="0"/>
              <a:t> </a:t>
            </a:r>
            <a:r>
              <a:rPr lang="en-US" b="1" i="1" dirty="0" smtClean="0"/>
              <a:t>n - multiple real poles)</a:t>
            </a:r>
            <a:r>
              <a:rPr lang="el-GR" b="1" i="1" dirty="0" smtClean="0"/>
              <a:t>:</a:t>
            </a:r>
            <a:endParaRPr lang="el-GR" dirty="0"/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00034" y="435769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000" b="1" dirty="0" smtClean="0">
                <a:ea typeface="Calibri" pitchFamily="34" charset="0"/>
                <a:cs typeface="Arial" pitchFamily="34" charset="0"/>
              </a:rPr>
              <a:t>Τύπος του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ea typeface="Calibri" pitchFamily="34" charset="0"/>
                <a:cs typeface="Arial" pitchFamily="34" charset="0"/>
              </a:rPr>
              <a:t>HEAVISIDE 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(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Heaviside formula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Oct</a:t>
            </a:r>
            <a:r>
              <a:rPr lang="el-GR" sz="2000" dirty="0" smtClean="0">
                <a:ea typeface="Calibri" pitchFamily="34" charset="0"/>
                <a:cs typeface="Arial" pitchFamily="34" charset="0"/>
              </a:rPr>
              <a:t>. 1931)</a:t>
            </a:r>
            <a:r>
              <a:rPr lang="el-GR" sz="2000" b="1" dirty="0" smtClean="0">
                <a:ea typeface="Calibri" pitchFamily="34" charset="0"/>
                <a:cs typeface="Arial" pitchFamily="34" charset="0"/>
              </a:rPr>
              <a:t> για πολλαπλούς πόλους</a:t>
            </a:r>
            <a:endParaRPr lang="el-GR" sz="2000" dirty="0" smtClean="0">
              <a:cs typeface="Arial" pitchFamily="34" charset="0"/>
            </a:endParaRPr>
          </a:p>
        </p:txBody>
      </p:sp>
      <p:sp>
        <p:nvSpPr>
          <p:cNvPr id="1096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96708" name="Object 4"/>
          <p:cNvGraphicFramePr>
            <a:graphicFrameLocks noChangeAspect="1"/>
          </p:cNvGraphicFramePr>
          <p:nvPr/>
        </p:nvGraphicFramePr>
        <p:xfrm>
          <a:off x="1000100" y="1428736"/>
          <a:ext cx="7255093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3" name="Equation" r:id="rId3" imgW="3670200" imgH="939600" progId="Equation.DSMT4">
                  <p:embed/>
                </p:oleObj>
              </mc:Choice>
              <mc:Fallback>
                <p:oleObj name="Equation" r:id="rId3" imgW="367020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428736"/>
                        <a:ext cx="7255093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96710" name="Object 6"/>
          <p:cNvGraphicFramePr>
            <a:graphicFrameLocks noChangeAspect="1"/>
          </p:cNvGraphicFramePr>
          <p:nvPr/>
        </p:nvGraphicFramePr>
        <p:xfrm>
          <a:off x="1701800" y="5357813"/>
          <a:ext cx="64643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4" name="Equation" r:id="rId5" imgW="3035160" imgH="482400" progId="Equation.DSMT4">
                  <p:embed/>
                </p:oleObj>
              </mc:Choice>
              <mc:Fallback>
                <p:oleObj name="Equation" r:id="rId5" imgW="3035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357813"/>
                        <a:ext cx="64643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8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825343" cy="400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77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8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879103" cy="40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3484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pic>
        <p:nvPicPr>
          <p:cNvPr id="1379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76332" cy="46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8184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ΛΥΣΗ ΑΣΚΗΣΗΣ </a:t>
            </a:r>
            <a:endParaRPr lang="el-GR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00100" y="1214422"/>
            <a:ext cx="7273925" cy="5454650"/>
            <a:chOff x="528" y="864"/>
            <a:chExt cx="4582" cy="34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864"/>
              <a:ext cx="4582" cy="3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56" y="2441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200"/>
                <a:t>0.954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44" y="2472"/>
              <a:ext cx="3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200"/>
                <a:t>-2.934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86" y="2302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200"/>
                <a:t>0.905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326" y="2302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200"/>
                <a:t>1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191" y="2443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200"/>
                <a:t>-0.995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784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95536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&gt;&gt; </a:t>
            </a:r>
            <a:r>
              <a:rPr lang="en-US" dirty="0" err="1" smtClean="0"/>
              <a:t>numDz</a:t>
            </a:r>
            <a:r>
              <a:rPr lang="en-US" dirty="0" smtClean="0"/>
              <a:t> = [0 1 0.995];</a:t>
            </a:r>
          </a:p>
          <a:p>
            <a:r>
              <a:rPr lang="en-US" dirty="0" smtClean="0"/>
              <a:t>&gt;&gt; </a:t>
            </a:r>
            <a:r>
              <a:rPr lang="en-US" dirty="0" err="1" smtClean="0"/>
              <a:t>denDz</a:t>
            </a:r>
            <a:r>
              <a:rPr lang="en-US" dirty="0" smtClean="0"/>
              <a:t> = [1 -1.905 0.905];</a:t>
            </a:r>
          </a:p>
          <a:p>
            <a:r>
              <a:rPr lang="en-US" dirty="0" smtClean="0"/>
              <a:t>&gt;&gt; sys=</a:t>
            </a:r>
            <a:r>
              <a:rPr lang="en-US" dirty="0" err="1" smtClean="0"/>
              <a:t>tf</a:t>
            </a:r>
            <a:r>
              <a:rPr lang="en-US" dirty="0" smtClean="0"/>
              <a:t>(numDz,denDz,-1)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Transfer function:</a:t>
            </a:r>
          </a:p>
          <a:p>
            <a:r>
              <a:rPr lang="en-US" dirty="0" smtClean="0"/>
              <a:t>      z + 0.995</a:t>
            </a:r>
          </a:p>
          <a:p>
            <a:r>
              <a:rPr lang="en-US" dirty="0" smtClean="0"/>
              <a:t>---------------------</a:t>
            </a:r>
          </a:p>
          <a:p>
            <a:r>
              <a:rPr lang="en-US" dirty="0" smtClean="0"/>
              <a:t>z^2 - 1.905 z + 0.905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Sampling time: unspecified</a:t>
            </a:r>
          </a:p>
          <a:p>
            <a:r>
              <a:rPr lang="en-US" dirty="0" smtClean="0"/>
              <a:t>&gt;&gt; </a:t>
            </a:r>
            <a:r>
              <a:rPr lang="en-US" dirty="0" err="1" smtClean="0"/>
              <a:t>rlocus</a:t>
            </a:r>
            <a:r>
              <a:rPr lang="en-US" dirty="0" smtClean="0"/>
              <a:t>(sys);axis([-2 2 -2 2])</a:t>
            </a:r>
            <a:endParaRPr lang="el-GR" dirty="0"/>
          </a:p>
        </p:txBody>
      </p:sp>
      <p:pic>
        <p:nvPicPr>
          <p:cNvPr id="141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64014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ME TO MATLAB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276649"/>
      </p:ext>
    </p:extLst>
  </p:cSld>
  <p:clrMapOvr>
    <a:masterClrMapping/>
  </p:clrMapOvr>
  <p:transition advClick="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28654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ΤΥΠΟΛΟΓΙΟ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079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60306"/>
            <a:ext cx="4171954" cy="60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6286544" cy="352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ΤΥΠΟΛΟΓΙΟ</a:t>
            </a:r>
            <a:endParaRPr lang="el-GR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06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08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181624" cy="45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14059</TotalTime>
  <Words>865</Words>
  <Application>Microsoft Office PowerPoint</Application>
  <PresentationFormat>Προβολή στην οθόνη (4:3)</PresentationFormat>
  <Paragraphs>161</Paragraphs>
  <Slides>74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74</vt:i4>
      </vt:variant>
    </vt:vector>
  </HeadingPairs>
  <TitlesOfParts>
    <vt:vector size="82" baseType="lpstr">
      <vt:lpstr>宋体</vt:lpstr>
      <vt:lpstr>Arial</vt:lpstr>
      <vt:lpstr>Arial Black</vt:lpstr>
      <vt:lpstr>Calibri</vt:lpstr>
      <vt:lpstr>Tahoma</vt:lpstr>
      <vt:lpstr>Θέμα του Office</vt:lpstr>
      <vt:lpstr>Equation</vt:lpstr>
      <vt:lpstr>Picture</vt:lpstr>
      <vt:lpstr>ΨΗΦΙΑΚΟΣ ΕΛΕΓΧΟΣ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ΑΣΚΗΣΗ</vt:lpstr>
      <vt:lpstr>Παρουσίαση του PowerPoint</vt:lpstr>
      <vt:lpstr>ΑΣΚΗΣΗ</vt:lpstr>
      <vt:lpstr>Παρουσίαση του PowerPoint</vt:lpstr>
      <vt:lpstr>Παρουσίαση του PowerPoint</vt:lpstr>
      <vt:lpstr>Παρουσίαση του PowerPoint</vt:lpstr>
      <vt:lpstr>Ασκηση</vt:lpstr>
      <vt:lpstr>ΛΥΣΗ</vt:lpstr>
      <vt:lpstr>ΛΥΣΗ</vt:lpstr>
      <vt:lpstr>ΑΣΚΗΣΗ</vt:lpstr>
      <vt:lpstr>ΛΥΣΗ ΑΣΚΗΣΗΣ 2</vt:lpstr>
      <vt:lpstr>ΛΥΣΗ</vt:lpstr>
      <vt:lpstr>ΛΥΣΗ</vt:lpstr>
      <vt:lpstr>Παρουσίαση του PowerPoint</vt:lpstr>
      <vt:lpstr>Παρουσίαση του PowerPoint</vt:lpstr>
      <vt:lpstr>ΑΣΚΗΣΗ</vt:lpstr>
      <vt:lpstr>ΛΥΣΗ</vt:lpstr>
      <vt:lpstr>ΛΥΣΗ</vt:lpstr>
      <vt:lpstr>ΛΥΣΗ</vt:lpstr>
      <vt:lpstr>ΛΥΣΗ</vt:lpstr>
      <vt:lpstr>Παρουσίαση του PowerPoint</vt:lpstr>
      <vt:lpstr>ΑΣΚΗΣΗ  </vt:lpstr>
      <vt:lpstr>ΛΥΣΗ </vt:lpstr>
      <vt:lpstr>ΛΥΣΗ</vt:lpstr>
      <vt:lpstr>ΛΥΣΗ</vt:lpstr>
      <vt:lpstr>ΛΥΣΗ</vt:lpstr>
      <vt:lpstr>ΛΥΣΗ</vt:lpstr>
      <vt:lpstr>ΑΣΚΗΣΗ  </vt:lpstr>
      <vt:lpstr>ΛΥΣΗ</vt:lpstr>
      <vt:lpstr>Παρουσίαση του PowerPoint</vt:lpstr>
      <vt:lpstr>Παρουσίαση του PowerPoint</vt:lpstr>
      <vt:lpstr>Παρουσίαση του PowerPoint</vt:lpstr>
      <vt:lpstr>ΑΣΚΗΣΗ </vt:lpstr>
      <vt:lpstr>ΛΥΣΗ ΑΣΚΗΣΗΣ </vt:lpstr>
      <vt:lpstr>ΛΥΣΗ ΑΣΚΗΣΗΣ </vt:lpstr>
      <vt:lpstr>ΛΥΣΗ ΑΣΚΗΣΗΣ </vt:lpstr>
      <vt:lpstr>ΛΥΣΗ ΑΣΚΗΣΗΣ </vt:lpstr>
      <vt:lpstr>ΑΣΚΗΣΗ </vt:lpstr>
      <vt:lpstr>ΛΥΣΗ ΑΣΚΗΣΗΣ </vt:lpstr>
      <vt:lpstr>ΛΥΣΗ ΑΣΚΗΣΗΣ </vt:lpstr>
      <vt:lpstr>ΛΥΣΗ ΑΣΚΗΣΗΣ </vt:lpstr>
      <vt:lpstr>Παρουσίαση του PowerPoint</vt:lpstr>
      <vt:lpstr>Παρουσίαση του PowerPoint</vt:lpstr>
      <vt:lpstr>Παρουσίαση του PowerPoint</vt:lpstr>
      <vt:lpstr>ΑΣΚΗΣΗ </vt:lpstr>
      <vt:lpstr>ΛΥΣΗ ΑΣΚΗΣΗΣ </vt:lpstr>
      <vt:lpstr>ΛΥΣΗ ΑΣΚΗΣΗΣ </vt:lpstr>
      <vt:lpstr>Παρουσίαση του PowerPoint</vt:lpstr>
      <vt:lpstr>Παρουσίαση του PowerPoint</vt:lpstr>
      <vt:lpstr>Παρουσίαση του PowerPoint</vt:lpstr>
      <vt:lpstr>ΑΣΚΗΣΗ </vt:lpstr>
      <vt:lpstr>ΛΥΣΗ ΑΣΚΗΣΗΣ </vt:lpstr>
      <vt:lpstr>ΛΥΣΗ ΑΣΚΗΣΗΣ </vt:lpstr>
      <vt:lpstr>ΛΥΣΗ ΑΣΚΗΣΗΣ </vt:lpstr>
      <vt:lpstr>ΛΥΣΗ ΑΣΚΗΣΗΣ </vt:lpstr>
      <vt:lpstr>ΛΥΣΗ ΑΣΚΗΣΗΣ </vt:lpstr>
      <vt:lpstr>ΛΥΣΗ ΑΣΚΗΣΗΣ </vt:lpstr>
      <vt:lpstr>ΛΥΣΗ ΑΣΚΗΣΗΣ </vt:lpstr>
      <vt:lpstr>ΑΣΚΗΣΗ </vt:lpstr>
      <vt:lpstr>ΛΥΣΗ ΑΣΚΗΣΗΣ </vt:lpstr>
      <vt:lpstr>ΛΥΣΗ ΑΣΚΗΣΗΣ </vt:lpstr>
      <vt:lpstr>ΛΥΣΗ ΑΣΚΗΣΗΣ </vt:lpstr>
      <vt:lpstr>ΛΥΣΗ ΑΣΚΗΣΗΣ </vt:lpstr>
      <vt:lpstr>ME TO MATLAB</vt:lpstr>
    </vt:vector>
  </TitlesOfParts>
  <Manager>KGIANNAKOPOULOS</Manager>
  <Company>MARFINBANK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MARFINBANK</dc:creator>
  <cp:lastModifiedBy>AVELONI</cp:lastModifiedBy>
  <cp:revision>2084</cp:revision>
  <dcterms:created xsi:type="dcterms:W3CDTF">2006-12-09T16:11:19Z</dcterms:created>
  <dcterms:modified xsi:type="dcterms:W3CDTF">2020-06-02T16:12:09Z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9D73CEDA-246D-4085-A79E-ED7C31A700AF</vt:lpwstr>
  </property>
  <property fmtid="{D5CDD505-2E9C-101B-9397-08002B2CF9AE}" pid="3" name="ArticulatePath">
    <vt:lpwstr>ΣΥΣΤΗΜΑΤΑ ΕΛΕΓΧΟΥ - ΜΕΤΑΣΧΗΜΑΤΙΣΜΟΣ LAPLACE (1)</vt:lpwstr>
  </property>
</Properties>
</file>