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51" r:id="rId2"/>
  </p:sldMasterIdLst>
  <p:notesMasterIdLst>
    <p:notesMasterId r:id="rId48"/>
  </p:notesMasterIdLst>
  <p:handoutMasterIdLst>
    <p:handoutMasterId r:id="rId49"/>
  </p:handoutMasterIdLst>
  <p:sldIdLst>
    <p:sldId id="269" r:id="rId3"/>
    <p:sldId id="276" r:id="rId4"/>
    <p:sldId id="285" r:id="rId5"/>
    <p:sldId id="288" r:id="rId6"/>
    <p:sldId id="281" r:id="rId7"/>
    <p:sldId id="279" r:id="rId8"/>
    <p:sldId id="280" r:id="rId9"/>
    <p:sldId id="328" r:id="rId10"/>
    <p:sldId id="302" r:id="rId11"/>
    <p:sldId id="301" r:id="rId12"/>
    <p:sldId id="286" r:id="rId13"/>
    <p:sldId id="287" r:id="rId14"/>
    <p:sldId id="308" r:id="rId15"/>
    <p:sldId id="292" r:id="rId16"/>
    <p:sldId id="327" r:id="rId17"/>
    <p:sldId id="305" r:id="rId18"/>
    <p:sldId id="303" r:id="rId19"/>
    <p:sldId id="304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291" r:id="rId40"/>
    <p:sldId id="293" r:id="rId41"/>
    <p:sldId id="294" r:id="rId42"/>
    <p:sldId id="295" r:id="rId43"/>
    <p:sldId id="296" r:id="rId44"/>
    <p:sldId id="297" r:id="rId45"/>
    <p:sldId id="298" r:id="rId46"/>
    <p:sldId id="326" r:id="rId47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itstream Vera San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3"/>
  </p:normalViewPr>
  <p:slideViewPr>
    <p:cSldViewPr>
      <p:cViewPr varScale="1">
        <p:scale>
          <a:sx n="107" d="100"/>
          <a:sy n="107" d="100"/>
        </p:scale>
        <p:origin x="1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D95CD8F8-2EB1-B08E-5F5E-DEA5D3C4AA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CA1A99-F198-7AF3-19A4-97C8EC9A33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738" y="0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D452FB9-D210-B0DD-059C-074FA9BCE0C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46A96863-B350-CDAC-2037-86D2FB3DCF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738" y="6659563"/>
            <a:ext cx="402907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CA544E6-3973-7843-BF4A-4191775A8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D94EBE-A091-CA05-A066-C3D419D83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Bitstream Ver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B743C-E28D-E605-E22E-73D49079E6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ea typeface="ＭＳ Ｐゴシック" charset="-128"/>
              </a:defRPr>
            </a:lvl1pPr>
          </a:lstStyle>
          <a:p>
            <a:pPr>
              <a:defRPr/>
            </a:pPr>
            <a:fld id="{10481C28-9DD9-8048-BCC2-E49EC2F0211B}" type="datetimeFigureOut">
              <a:rPr lang="en-US" altLang="en-US"/>
              <a:pPr>
                <a:defRPr/>
              </a:pPr>
              <a:t>3/9/23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26148E-E0D8-27E4-8C2C-84F5DA821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3C799E-5448-C2CC-C775-74AF4E871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6AEF3-149B-8279-F807-11D207B225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Bitstream Vera San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CB2AA-17B4-17FB-0B8E-5590AA2B8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864C68-B7B9-8F4B-911A-B154ED4183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3A8100AF-B4E3-C046-2E66-7564D03A77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9BDC30-EBA9-414A-A43F-ADEF5C54EC9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7B21624-47D4-A91B-80B6-995D461AC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99373FE2-FC8F-96D1-2F40-9922C4E1F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F072000075">
            <a:extLst>
              <a:ext uri="{FF2B5EF4-FFF2-40B4-BE49-F238E27FC236}">
                <a16:creationId xmlns:a16="http://schemas.microsoft.com/office/drawing/2014/main" id="{92480ECA-666C-9908-F790-AF953B4E5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2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3246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748A05-880F-883B-C23B-8695B86160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019EE3-CE3C-0AEF-0D56-62B4614BF5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3C4D83-F386-6946-92C6-8FC29DD766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D12E83-EEE6-4FA3-FCCD-64E4C724EFB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E87EB5-2BFD-6947-A2F6-2A3891804CD3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7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B976D7-5B68-D162-CC9A-F7F60036AD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CCD3F9B-DA08-2F33-3F92-75D70777C6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00139-EFE8-0845-9B8D-ADBE29A48B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FD2404-8F89-E059-3BA3-45E26E4EFA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3ACA-EC8C-6345-B409-B7855B1BDA7C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84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353B39A-7B84-9F09-A383-7491BF606A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25F9018-241E-3820-DAE5-7F971E5834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51852-E022-4F41-8876-41BD973B800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B50B8B-B4AE-6886-068E-80DD974AF57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DDA3B-0F61-1F4D-B7B5-A32836E139E1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714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5420F9-E163-D34F-5A65-9532BBA8436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8B119E-8F6A-E2FB-134E-AB12662A6DD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A355F-AE36-6943-A7C7-1C55234EABF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E7A459-7CBC-EA5C-6991-B09E6A8CEEE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1E5F-E884-0141-BCF8-FC57FC174471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27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PAF072000075">
            <a:extLst>
              <a:ext uri="{FF2B5EF4-FFF2-40B4-BE49-F238E27FC236}">
                <a16:creationId xmlns:a16="http://schemas.microsoft.com/office/drawing/2014/main" id="{2954E17F-E966-DE41-B06D-D9C418C48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2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ischool_logo_transp_bg">
            <a:extLst>
              <a:ext uri="{FF2B5EF4-FFF2-40B4-BE49-F238E27FC236}">
                <a16:creationId xmlns:a16="http://schemas.microsoft.com/office/drawing/2014/main" id="{EE8A766F-B244-D68A-715D-966BFE405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800600"/>
            <a:ext cx="29813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EF0750-AF10-D3A6-B7D8-20271A3FCC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67FB65-A1D5-4AE7-6A82-EC7343029B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4EF831-DC1B-9146-BDB8-77911C5084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871F0-EE56-186F-2344-ECC3C9FFC2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25416C-4584-B34F-AC55-A2B947A9A448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027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E8EB0D-5924-DA88-9D18-43413130AA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D2DAD8-1C0A-B906-9DAC-83F2BF1F5E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0224F-F711-9044-9EC7-E8604F3B945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61FDBE-8D89-B3EC-DFEA-A396E43B385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33F4-8046-084A-A8BE-AD6AC9CC2D43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1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394445-6605-83C3-896E-E6893822F8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B7AC576-BBFA-C06A-8304-703E457205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A0965-1572-7F48-A1C8-BA8A192B512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45633-8180-1C06-56B0-DD5F160AB5D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D5F08-4443-CD4F-B497-070225E6FCF4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004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525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60525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1E4A3D-5F53-2630-9019-ED76BB2BCE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BA444FD-8769-95C9-D251-F9530FD6B8D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27B38-E9DC-F047-AEAC-7376DBC7CE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23B5A-7B20-0DE9-213E-19FE81AA942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E308-AA2E-194B-BDE9-867CE02F07E6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758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FF2E3CF-38C9-1CED-9DCA-2DF38E6035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7A196B1-E677-4EED-6035-37012554C1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85E46-B674-1E4A-A0D6-5C8987BD8A2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752D78E-7BA7-4206-D474-79EF8BA1F83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EDA2-2782-BD46-8B2D-BB82D8781B53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39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7A9DE6-4932-BCC9-BEF8-A83055F75D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47D4BC-AEF9-860F-F054-11E99A7A96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5E5F5-956A-5042-A0D6-B7FA022E7F7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EF943B-B2FE-C819-9D98-438652BB9E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16D63-69A1-434B-810E-E4F9FA2D8089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653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FB1BA9-1D8B-F735-88E3-32B88B6D88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D8F60B4-4449-2797-28C3-AA3506290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D2A28-2E3D-094D-9CFC-D90BB53461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8425C8-7FB8-38EC-4EEE-128354F617B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EDAF4-F907-9E40-BF9B-89ACA46818E8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08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1E854D-C2EA-454C-F430-E9EBD86A63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D6196E-A0F7-C366-C2E2-08E6BA6CE3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fld id="{062CF16F-92BC-0540-86EF-B6B8365D1B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0C2A02-469D-4340-557F-8AC8E81E24B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3A2264-0510-BC4D-A244-946C172830F8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562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32BA2C5-6688-3B69-3319-950641D60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163C0-CB43-A817-CF95-CB56FB8E0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3439-DA3D-7041-910B-9B9030F108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A3EE3D-7DF3-373D-7633-E16181BF31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67E77-A8F1-7A46-87B5-79EFA1ED145B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87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21351FE-2D3E-B655-B636-1B53C1272B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527773-12A2-C894-7D5C-11890694BC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92A5D-2AF6-B848-88ED-65D103DE028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9E50B-9CAE-065D-8D35-155DB7D8DCC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AD4A8-2B12-DE48-86FE-1289730E325E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98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13C670-7DFD-17E5-7782-81CBBE2795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F0F472C-C7E6-12B2-F821-21B24FFCD8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56A8C5-0B74-3846-8D0C-D443F89F92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2257F-33B2-C31E-6BBA-B0775492B7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0192-FA64-E849-918F-8D544F74412C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85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81A74E6-A654-7B72-7491-C787354774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20D12D-5EF0-1BA5-C91C-3C5768865B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83F85-52D3-1948-9A5E-A273F66A35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32DAF0-CC13-D26A-A9CD-A3787170E97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D28B9-E836-1F4B-B097-D55E06031234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12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48D8687-8D43-3940-2115-B13EBBBE25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376D9E-D38F-8F33-AFFB-78353CDF9E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12343-78D7-0549-8CF5-CE25B2856E9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AE096C-2627-1393-D0DB-B7C993F2B47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22FB-D7B8-F640-BA2A-EFA41091212B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24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0525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60525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61B071-14EB-8352-4FF2-0F56940459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EF7711E-5693-240E-056B-C76A713F2D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5C5B5D-3590-6849-A744-3A0230B9C31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2E61F-FCDB-DD33-76A6-C64CB06D1B6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26A4D-6661-704C-9D87-CDAB4C0D5780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26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7F3C1EB-0457-84CF-2197-F9C4E60F24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3674132-8E44-C385-8127-DC40085FB8A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1BBF8-4B59-C243-861E-49B5CD0FA0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EE78E6-2BE6-FD98-69ED-08B2AD6E740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2CD72-9168-314B-81E6-4EC58F627F09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6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752600"/>
            <a:ext cx="8153400" cy="3810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9BB04D-D9A2-5B61-F8E5-42D6D5BB524F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02F4EE-3FC8-ACDF-505B-4FA842D14B08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4D226-EF73-1C49-B75E-2667577461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B1CAE09-5CB3-08D2-6ABE-07FFC2B12301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14DE-48ED-2140-A596-11F7FEAF939D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51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F1DBA9C-4BEB-EF02-6905-ED6CD275EF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C80EBB-9A77-32D4-2721-E52F48D48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23ABC-A7A8-4C42-B78C-B33D1E94C0A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253A16-685A-3B45-72D7-F76F6D4F28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2E4EF-2DB3-914B-88EF-3371C268DA83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1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846564-8A01-094D-B63E-4EC241C2E5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0D82BC-915B-280A-3C02-4746C346C9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B3C1-9903-2A47-93EB-C38BFACAEB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AD1165-749C-9DC8-A4A3-2A804AE54B9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8D4F6-B68C-7648-A159-5C0D5CD648C7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17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DD4A010-5F83-BEBF-A23A-881E6E71A0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8FB5C49-2003-4CA4-EA2C-877020EE4E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5396A-201A-D74B-8143-159A58C431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E086A-B6D4-99D8-3AD7-2754FD9A5C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80919-1768-7A44-873F-A7C50E351EDE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5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5E5C6D7C-AC7A-E6BB-132D-ABD41E1805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F1FC16B-CE88-5198-33A6-EA24306D6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F4D1F03B-0767-BC4E-AFFA-7C16D8D3F4E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C6800E-B682-55AF-E2D7-E136F1688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6DE036-1EDC-354D-CF46-C9BED18CE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60525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08850992-FC59-A2EF-AE4A-F61D7C9D18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90FF2B2-D64D-EB4C-ACEE-E691E4FAD5A9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  <p:pic>
        <p:nvPicPr>
          <p:cNvPr id="1031" name="Picture 7" descr="PAF072000075">
            <a:extLst>
              <a:ext uri="{FF2B5EF4-FFF2-40B4-BE49-F238E27FC236}">
                <a16:creationId xmlns:a16="http://schemas.microsoft.com/office/drawing/2014/main" id="{7E35C3BE-EF8F-5069-1ED6-F2E94EA2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2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1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5000"/>
        <a:buFont typeface="Wingdings" pitchFamily="2" charset="2"/>
        <a:buChar char="n"/>
        <a:defRPr sz="2600">
          <a:solidFill>
            <a:schemeClr val="bg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2400">
          <a:solidFill>
            <a:schemeClr val="bg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SzPct val="85000"/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59B11A1-B48B-5A8B-6E51-B7243A3BA8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19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Periklis Andritsos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E8F612C-B7C8-6E17-7D6C-5A97932316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392EB531-694D-7B47-B7EB-451900EFC7D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F7E2A84-D9CF-27AC-D652-92584B523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8A53EA62-47D9-1BAA-3BF7-6EE67D00E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60525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0F504359-CBE8-21A3-443C-84ABEC51E0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6B6D10-89CE-2B4E-A9B4-0463B7BD5F78}" type="datetime3">
              <a:rPr lang="en-CA" altLang="en-US"/>
              <a:pPr>
                <a:defRPr/>
              </a:pPr>
              <a:t>9 March 2023</a:t>
            </a:fld>
            <a:endParaRPr lang="en-US" altLang="en-US"/>
          </a:p>
        </p:txBody>
      </p:sp>
      <p:pic>
        <p:nvPicPr>
          <p:cNvPr id="14343" name="Picture 7" descr="PAF072000075">
            <a:extLst>
              <a:ext uri="{FF2B5EF4-FFF2-40B4-BE49-F238E27FC236}">
                <a16:creationId xmlns:a16="http://schemas.microsoft.com/office/drawing/2014/main" id="{0135BDCA-5A55-83EF-FF4F-8A107814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22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ischool_logo_transp_bg">
            <a:extLst>
              <a:ext uri="{FF2B5EF4-FFF2-40B4-BE49-F238E27FC236}">
                <a16:creationId xmlns:a16="http://schemas.microsoft.com/office/drawing/2014/main" id="{B29C06FA-CD17-999A-BCBC-7F5EEAD2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2667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/Users/periklis/Library/CloudStorage/Dropbox/a_Papers/courses/&#960;&#945;&#948;&#945;/bigdata-ugrad/output.mov" TargetMode="External"/><Relationship Id="rId1" Type="http://schemas.microsoft.com/office/2007/relationships/media" Target="file:////Users/periklis/Library/CloudStorage/Dropbox/a_Papers/courses/&#960;&#945;&#948;&#945;/bigdata-ugrad/output.mov" TargetMode="Externa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/Users/periklis/Library/CloudStorage/Dropbox/a_Papers/courses/&#960;&#945;&#948;&#945;/bigdata-ugrad/hotness_movie_b.mov" TargetMode="External"/><Relationship Id="rId1" Type="http://schemas.microsoft.com/office/2007/relationships/media" Target="file:////Users/periklis/Library/CloudStorage/Dropbox/a_Papers/courses/&#960;&#945;&#948;&#945;/bigdata-ugrad/hotness_movie_b.mov" TargetMode="Externa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E3763504-3D86-0609-288D-D7625F4F4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65150"/>
            <a:ext cx="8382000" cy="2559050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Bitstream Vera Sans" charset="0"/>
                <a:ea typeface="ＭＳ Ｐゴシック" panose="020B0600070205080204" pitchFamily="34" charset="-128"/>
              </a:rPr>
              <a:t>Big Data Challenges, Opportunities and Avenues of Research</a:t>
            </a:r>
            <a:br>
              <a:rPr lang="en-US" altLang="en-US" sz="4000" b="1">
                <a:latin typeface="Bitstream Vera Sans" charset="0"/>
                <a:ea typeface="ＭＳ Ｐゴシック" panose="020B0600070205080204" pitchFamily="34" charset="-128"/>
              </a:rPr>
            </a:br>
            <a:r>
              <a:rPr lang="en-US" altLang="en-US" sz="2800" b="1">
                <a:latin typeface="Bitstream Vera Sans" charset="0"/>
                <a:ea typeface="ＭＳ Ｐゴシック" panose="020B0600070205080204" pitchFamily="34" charset="-128"/>
              </a:rPr>
              <a:t>or</a:t>
            </a:r>
            <a:br>
              <a:rPr lang="en-US" altLang="en-US" sz="3200" b="1">
                <a:latin typeface="Bitstream Vera Sans" charset="0"/>
                <a:ea typeface="ＭＳ Ｐゴシック" panose="020B0600070205080204" pitchFamily="34" charset="-128"/>
              </a:rPr>
            </a:br>
            <a:r>
              <a:rPr lang="en-US" altLang="en-US" sz="3200" b="1">
                <a:latin typeface="Bitstream Vera Sans" charset="0"/>
                <a:ea typeface="ＭＳ Ｐゴシック" panose="020B0600070205080204" pitchFamily="34" charset="-128"/>
              </a:rPr>
              <a:t>“</a:t>
            </a:r>
            <a:r>
              <a:rPr lang="en-US" altLang="ja-JP" sz="3200" b="1">
                <a:solidFill>
                  <a:srgbClr val="FF0000"/>
                </a:solidFill>
                <a:latin typeface="Bitstream Vera Sans" charset="0"/>
                <a:ea typeface="ＭＳ Ｐゴシック" panose="020B0600070205080204" pitchFamily="34" charset="-128"/>
              </a:rPr>
              <a:t>How did I grow up talking to data</a:t>
            </a:r>
            <a:r>
              <a:rPr lang="en-US" altLang="en-US" sz="3200" b="1">
                <a:latin typeface="Bitstream Vera Sans" charset="0"/>
                <a:ea typeface="ＭＳ Ｐゴシック" panose="020B0600070205080204" pitchFamily="34" charset="-128"/>
              </a:rPr>
              <a:t>”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sp>
        <p:nvSpPr>
          <p:cNvPr id="28674" name="Subtitle 2">
            <a:extLst>
              <a:ext uri="{FF2B5EF4-FFF2-40B4-BE49-F238E27FC236}">
                <a16:creationId xmlns:a16="http://schemas.microsoft.com/office/drawing/2014/main" id="{7DA48DAE-E178-D944-F8CB-B37B28DBDA68}"/>
              </a:ext>
            </a:extLst>
          </p:cNvPr>
          <p:cNvSpPr txBox="1">
            <a:spLocks/>
          </p:cNvSpPr>
          <p:nvPr/>
        </p:nvSpPr>
        <p:spPr bwMode="auto">
          <a:xfrm>
            <a:off x="533400" y="3124200"/>
            <a:ext cx="8229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000" dirty="0"/>
              <a:t>Periklis Andritsos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l-GR" altLang="en-US" sz="3000" dirty="0" err="1"/>
              <a:t>Πανεπιστ</a:t>
            </a:r>
            <a:r>
              <a:rPr lang="en-US" altLang="en-US" sz="3000" dirty="0" err="1"/>
              <a:t>ή</a:t>
            </a:r>
            <a:r>
              <a:rPr lang="el-GR" altLang="en-US" sz="3000" dirty="0" err="1"/>
              <a:t>μιο</a:t>
            </a:r>
            <a:r>
              <a:rPr lang="el-GR" altLang="en-US" sz="3000" dirty="0"/>
              <a:t> </a:t>
            </a:r>
            <a:r>
              <a:rPr lang="el-GR" altLang="en-US" sz="3000" dirty="0" err="1"/>
              <a:t>Δυστικής</a:t>
            </a:r>
            <a:r>
              <a:rPr lang="el-GR" altLang="en-US" sz="3000" dirty="0"/>
              <a:t> Αττικής</a:t>
            </a:r>
            <a:endParaRPr lang="en-US" altLang="en-US" sz="3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3000" dirty="0"/>
              <a:t>p</a:t>
            </a:r>
            <a:r>
              <a:rPr lang="en-CA" altLang="en-US" sz="3000" dirty="0" err="1"/>
              <a:t>andritsos</a:t>
            </a:r>
            <a:r>
              <a:rPr lang="en-US" altLang="en-US" sz="3000" dirty="0"/>
              <a:t>@</a:t>
            </a:r>
            <a:r>
              <a:rPr lang="en-US" altLang="en-US" sz="3000" dirty="0" err="1"/>
              <a:t>uniwa.gr</a:t>
            </a:r>
            <a:endParaRPr lang="en-US" altLang="en-US" sz="3000" dirty="0"/>
          </a:p>
          <a:p>
            <a:pPr algn="ctr">
              <a:buFont typeface="Wingdings" pitchFamily="2" charset="2"/>
              <a:buNone/>
            </a:pPr>
            <a:endParaRPr lang="en-US" alt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CFFCF5C2-C87D-EAC6-4F7A-700D5A3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 second encounter: Apache’98</a:t>
            </a:r>
          </a:p>
        </p:txBody>
      </p:sp>
      <p:sp>
        <p:nvSpPr>
          <p:cNvPr id="37890" name="Slide Number Placeholder 3">
            <a:extLst>
              <a:ext uri="{FF2B5EF4-FFF2-40B4-BE49-F238E27FC236}">
                <a16:creationId xmlns:a16="http://schemas.microsoft.com/office/drawing/2014/main" id="{A5ECE4B0-6C9E-AF88-7625-C6D7F2008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37CB4C-60A1-D048-AEB7-E7CA2605ACA2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70C2144B-F31E-1E8F-AA39-E8892D722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1447800"/>
            <a:ext cx="55753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BC2F2C2A-17BD-6F41-7B06-F0AC73A0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definition of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3BB25-F66B-C986-7F5F-E8F413013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 i="1">
                <a:ea typeface="ＭＳ Ｐゴシック" panose="020B0600070205080204" pitchFamily="34" charset="-128"/>
              </a:rPr>
              <a:t>“There are as many definitions as there are job postings about big data and data scientists” 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</a:t>
            </a:r>
          </a:p>
          <a:p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By 2018 there will be ~150,000 opening for jobs requiring analytical skills</a:t>
            </a:r>
          </a:p>
          <a:p>
            <a:pPr lvl="2"/>
            <a:endParaRPr lang="en-US" altLang="en-US">
              <a:ea typeface="ＭＳ Ｐゴシック" panose="020B0600070205080204" pitchFamily="34" charset="-128"/>
              <a:sym typeface="Wingdings" pitchFamily="2" charset="2"/>
            </a:endParaRPr>
          </a:p>
          <a:p>
            <a:endParaRPr lang="en-US" altLang="en-US" i="1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13A711D4-85EA-C08B-E880-D4FF590C5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3A8CDD-B671-014F-A5B4-F9FEDA916FCA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E1C65BB7-35AC-A4E4-A51B-8C3206C1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Big data characteristics</a:t>
            </a: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2D629BCE-395B-8F74-64F9-A3E5842B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0386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Volume</a:t>
            </a:r>
            <a:r>
              <a:rPr lang="en-US" altLang="en-US">
                <a:ea typeface="ＭＳ Ｐゴシック" panose="020B0600070205080204" pitchFamily="34" charset="-128"/>
              </a:rPr>
              <a:t>: amount of data generated by a 1 Gpx camera is 6 PB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Variety</a:t>
            </a:r>
            <a:r>
              <a:rPr lang="en-US" altLang="en-US">
                <a:ea typeface="ＭＳ Ｐゴシック" panose="020B0600070205080204" pitchFamily="34" charset="-128"/>
              </a:rPr>
              <a:t>: Network connect healthcare devices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Velocity</a:t>
            </a:r>
            <a:r>
              <a:rPr lang="en-US" altLang="en-US">
                <a:ea typeface="ＭＳ Ｐゴシック" panose="020B0600070205080204" pitchFamily="34" charset="-128"/>
              </a:rPr>
              <a:t>: &gt;150,000 api requests per second to Google, Facebook and Twitter</a:t>
            </a:r>
          </a:p>
          <a:p>
            <a:r>
              <a:rPr lang="en-US" altLang="en-US" b="1">
                <a:ea typeface="ＭＳ Ｐゴシック" panose="020B0600070205080204" pitchFamily="34" charset="-128"/>
              </a:rPr>
              <a:t>Value</a:t>
            </a:r>
            <a:r>
              <a:rPr lang="en-US" altLang="en-US">
                <a:ea typeface="ＭＳ Ｐゴシック" panose="020B0600070205080204" pitchFamily="34" charset="-128"/>
              </a:rPr>
              <a:t>: speed with which Business Intelligence can be acquired.</a:t>
            </a:r>
          </a:p>
        </p:txBody>
      </p:sp>
      <p:sp>
        <p:nvSpPr>
          <p:cNvPr id="39939" name="Slide Number Placeholder 3">
            <a:extLst>
              <a:ext uri="{FF2B5EF4-FFF2-40B4-BE49-F238E27FC236}">
                <a16:creationId xmlns:a16="http://schemas.microsoft.com/office/drawing/2014/main" id="{D96E8FC2-C836-0F53-93DE-B016928A9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B5E095-6ED1-3B4D-B82F-E8E74709862F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63E1FE0-7881-991E-620F-24E334FD8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Architecture of a System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E8616156-117A-708B-3F9F-38588F61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C4A0124E-74EB-085A-2472-BDB4767219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7E7F37-9C2B-384B-BCFC-56BC5B11A478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Picture 6">
            <a:extLst>
              <a:ext uri="{FF2B5EF4-FFF2-40B4-BE49-F238E27FC236}">
                <a16:creationId xmlns:a16="http://schemas.microsoft.com/office/drawing/2014/main" id="{3C9291EC-18E3-CE53-DCC8-F558BAE9F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66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A9C6D0DC-15B3-0126-F896-FC8FB9EC4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411A36-5F05-B64D-A8AA-647593125CDC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1986" name="Picture 4">
            <a:extLst>
              <a:ext uri="{FF2B5EF4-FFF2-40B4-BE49-F238E27FC236}">
                <a16:creationId xmlns:a16="http://schemas.microsoft.com/office/drawing/2014/main" id="{40556197-F721-EF23-E667-7020AE7E1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5">
            <a:extLst>
              <a:ext uri="{FF2B5EF4-FFF2-40B4-BE49-F238E27FC236}">
                <a16:creationId xmlns:a16="http://schemas.microsoft.com/office/drawing/2014/main" id="{64BD1D56-4255-9202-3667-4A995426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28600"/>
            <a:ext cx="3125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i="1">
                <a:solidFill>
                  <a:srgbClr val="000000"/>
                </a:solidFill>
              </a:rPr>
              <a:t>Courtesy: J.Freire, NYU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3" descr="faces">
            <a:extLst>
              <a:ext uri="{FF2B5EF4-FFF2-40B4-BE49-F238E27FC236}">
                <a16:creationId xmlns:a16="http://schemas.microsoft.com/office/drawing/2014/main" id="{E1BE7F73-D36D-8AF7-C9EC-8F15ED6D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7188"/>
            <a:ext cx="468947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Slide Number Placeholder 10">
            <a:extLst>
              <a:ext uri="{FF2B5EF4-FFF2-40B4-BE49-F238E27FC236}">
                <a16:creationId xmlns:a16="http://schemas.microsoft.com/office/drawing/2014/main" id="{73E4956C-DD0B-7656-AA4D-D486FDC37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248400"/>
            <a:ext cx="2057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7BA239F0-50D2-3B4A-9CDE-3830565BF5AE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Title 1">
            <a:extLst>
              <a:ext uri="{FF2B5EF4-FFF2-40B4-BE49-F238E27FC236}">
                <a16:creationId xmlns:a16="http://schemas.microsoft.com/office/drawing/2014/main" id="{4A97AB32-6D72-23BD-7B3F-33B482D86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919FDF9B-F782-0F1A-4E2D-290AE51C2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Challenge: Nature of Data (1)</a:t>
            </a:r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D37632E2-6E3A-1374-51AE-F40ABFA9D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How do we place these movies in two groups ?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0B5CA9FF-8F37-8508-AED6-59162EFE4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3D0429-F9B1-E244-A772-68C65EE196A9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47">
            <a:extLst>
              <a:ext uri="{FF2B5EF4-FFF2-40B4-BE49-F238E27FC236}">
                <a16:creationId xmlns:a16="http://schemas.microsoft.com/office/drawing/2014/main" id="{5829ADCC-AB39-95CB-25CB-A8E6B0BD5E8D}"/>
              </a:ext>
            </a:extLst>
          </p:cNvPr>
          <p:cNvSpPr>
            <a:spLocks/>
          </p:cNvSpPr>
          <p:nvPr/>
        </p:nvSpPr>
        <p:spPr bwMode="auto">
          <a:xfrm>
            <a:off x="5715000" y="3346450"/>
            <a:ext cx="381000" cy="1606550"/>
          </a:xfrm>
          <a:prstGeom prst="rightBrace">
            <a:avLst>
              <a:gd name="adj1" fmla="val 35139"/>
              <a:gd name="adj2" fmla="val 50000"/>
            </a:avLst>
          </a:prstGeom>
          <a:noFill/>
          <a:ln w="38100" cap="sq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45061" name="Group 144">
            <a:extLst>
              <a:ext uri="{FF2B5EF4-FFF2-40B4-BE49-F238E27FC236}">
                <a16:creationId xmlns:a16="http://schemas.microsoft.com/office/drawing/2014/main" id="{6E340BB0-4A4E-4D38-5348-BEE710C3AF47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2438400"/>
            <a:ext cx="5489575" cy="3148013"/>
            <a:chOff x="960" y="1872"/>
            <a:chExt cx="3458" cy="2034"/>
          </a:xfrm>
        </p:grpSpPr>
        <p:sp>
          <p:nvSpPr>
            <p:cNvPr id="45068" name="Rectangle 145">
              <a:extLst>
                <a:ext uri="{FF2B5EF4-FFF2-40B4-BE49-F238E27FC236}">
                  <a16:creationId xmlns:a16="http://schemas.microsoft.com/office/drawing/2014/main" id="{A90D8F1E-13C0-79E9-9ED3-FAE9EC545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455" cy="2015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u="sng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69" name="Line 146">
              <a:extLst>
                <a:ext uri="{FF2B5EF4-FFF2-40B4-BE49-F238E27FC236}">
                  <a16:creationId xmlns:a16="http://schemas.microsoft.com/office/drawing/2014/main" id="{C7E19274-E5AA-58F9-37DA-CD9A5B51A0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72"/>
              <a:ext cx="0" cy="20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147">
              <a:extLst>
                <a:ext uri="{FF2B5EF4-FFF2-40B4-BE49-F238E27FC236}">
                  <a16:creationId xmlns:a16="http://schemas.microsoft.com/office/drawing/2014/main" id="{3A6A0BE7-794F-D2FE-04C6-D6A764F25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" y="1888"/>
              <a:ext cx="0" cy="198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Line 148">
              <a:extLst>
                <a:ext uri="{FF2B5EF4-FFF2-40B4-BE49-F238E27FC236}">
                  <a16:creationId xmlns:a16="http://schemas.microsoft.com/office/drawing/2014/main" id="{F0D272E7-5932-C822-5731-041B8C8DF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1878"/>
              <a:ext cx="0" cy="199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Line 149">
              <a:extLst>
                <a:ext uri="{FF2B5EF4-FFF2-40B4-BE49-F238E27FC236}">
                  <a16:creationId xmlns:a16="http://schemas.microsoft.com/office/drawing/2014/main" id="{99579D42-D831-CA9F-7DAD-1C7D9B6A9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207"/>
              <a:ext cx="3424" cy="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3" name="Text Box 150">
              <a:extLst>
                <a:ext uri="{FF2B5EF4-FFF2-40B4-BE49-F238E27FC236}">
                  <a16:creationId xmlns:a16="http://schemas.microsoft.com/office/drawing/2014/main" id="{802FA00E-9DC5-7C94-844B-AC3B8A3C3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" y="1933"/>
              <a:ext cx="65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movie</a:t>
              </a:r>
            </a:p>
          </p:txBody>
        </p:sp>
        <p:sp>
          <p:nvSpPr>
            <p:cNvPr id="45074" name="Text Box 151">
              <a:extLst>
                <a:ext uri="{FF2B5EF4-FFF2-40B4-BE49-F238E27FC236}">
                  <a16:creationId xmlns:a16="http://schemas.microsoft.com/office/drawing/2014/main" id="{EC552269-DAE3-4873-38DA-0DE605A71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1933"/>
              <a:ext cx="80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director</a:t>
              </a:r>
            </a:p>
          </p:txBody>
        </p:sp>
        <p:sp>
          <p:nvSpPr>
            <p:cNvPr id="45075" name="Text Box 152">
              <a:extLst>
                <a:ext uri="{FF2B5EF4-FFF2-40B4-BE49-F238E27FC236}">
                  <a16:creationId xmlns:a16="http://schemas.microsoft.com/office/drawing/2014/main" id="{9D93A9A7-24DA-EA18-1DC1-C4969AC92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933"/>
              <a:ext cx="58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actor</a:t>
              </a:r>
            </a:p>
          </p:txBody>
        </p:sp>
        <p:sp>
          <p:nvSpPr>
            <p:cNvPr id="45076" name="Text Box 153">
              <a:extLst>
                <a:ext uri="{FF2B5EF4-FFF2-40B4-BE49-F238E27FC236}">
                  <a16:creationId xmlns:a16="http://schemas.microsoft.com/office/drawing/2014/main" id="{11975796-2394-6F84-1BA1-81D887E715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" y="1940"/>
              <a:ext cx="63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genre</a:t>
              </a:r>
            </a:p>
          </p:txBody>
        </p:sp>
        <p:sp>
          <p:nvSpPr>
            <p:cNvPr id="45077" name="Line 154">
              <a:extLst>
                <a:ext uri="{FF2B5EF4-FFF2-40B4-BE49-F238E27FC236}">
                  <a16:creationId xmlns:a16="http://schemas.microsoft.com/office/drawing/2014/main" id="{9F40B5B8-BE22-E08E-5530-FE80F9CA4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459"/>
              <a:ext cx="344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Line 155">
              <a:extLst>
                <a:ext uri="{FF2B5EF4-FFF2-40B4-BE49-F238E27FC236}">
                  <a16:creationId xmlns:a16="http://schemas.microsoft.com/office/drawing/2014/main" id="{523F4B0B-0398-7E9E-BCCD-E0701B437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2735"/>
              <a:ext cx="344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156">
              <a:extLst>
                <a:ext uri="{FF2B5EF4-FFF2-40B4-BE49-F238E27FC236}">
                  <a16:creationId xmlns:a16="http://schemas.microsoft.com/office/drawing/2014/main" id="{F1AB2D77-0D1B-4B65-A70A-2D6CBB2424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6" y="3016"/>
              <a:ext cx="3436" cy="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Line 157">
              <a:extLst>
                <a:ext uri="{FF2B5EF4-FFF2-40B4-BE49-F238E27FC236}">
                  <a16:creationId xmlns:a16="http://schemas.microsoft.com/office/drawing/2014/main" id="{897B351C-CCF7-9061-E44C-72CC43283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321"/>
              <a:ext cx="344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Line 158">
              <a:extLst>
                <a:ext uri="{FF2B5EF4-FFF2-40B4-BE49-F238E27FC236}">
                  <a16:creationId xmlns:a16="http://schemas.microsoft.com/office/drawing/2014/main" id="{9A3807B5-7F13-BA40-9B63-5959D201D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602"/>
              <a:ext cx="344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Text Box 159">
              <a:extLst>
                <a:ext uri="{FF2B5EF4-FFF2-40B4-BE49-F238E27FC236}">
                  <a16:creationId xmlns:a16="http://schemas.microsoft.com/office/drawing/2014/main" id="{47386F92-7C14-E167-F63D-BCF00341A8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2239"/>
              <a:ext cx="9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Godfather II</a:t>
              </a:r>
            </a:p>
          </p:txBody>
        </p:sp>
        <p:sp>
          <p:nvSpPr>
            <p:cNvPr id="45083" name="Text Box 160">
              <a:extLst>
                <a:ext uri="{FF2B5EF4-FFF2-40B4-BE49-F238E27FC236}">
                  <a16:creationId xmlns:a16="http://schemas.microsoft.com/office/drawing/2014/main" id="{E4BE7524-6616-E559-25E9-AA54581266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2502"/>
              <a:ext cx="90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Good Fellas</a:t>
              </a:r>
            </a:p>
          </p:txBody>
        </p:sp>
        <p:sp>
          <p:nvSpPr>
            <p:cNvPr id="45084" name="Text Box 161">
              <a:extLst>
                <a:ext uri="{FF2B5EF4-FFF2-40B4-BE49-F238E27FC236}">
                  <a16:creationId xmlns:a16="http://schemas.microsoft.com/office/drawing/2014/main" id="{9724BA54-6E16-601D-D2B7-E1C841E34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" y="2774"/>
              <a:ext cx="6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Vertigo</a:t>
              </a:r>
            </a:p>
          </p:txBody>
        </p:sp>
        <p:sp>
          <p:nvSpPr>
            <p:cNvPr id="45085" name="Text Box 162">
              <a:extLst>
                <a:ext uri="{FF2B5EF4-FFF2-40B4-BE49-F238E27FC236}">
                  <a16:creationId xmlns:a16="http://schemas.microsoft.com/office/drawing/2014/main" id="{7B8CA259-6748-3388-A2B5-078C76277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3064"/>
              <a:ext cx="7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N by NW</a:t>
              </a:r>
            </a:p>
          </p:txBody>
        </p:sp>
        <p:sp>
          <p:nvSpPr>
            <p:cNvPr id="45086" name="Text Box 163">
              <a:extLst>
                <a:ext uri="{FF2B5EF4-FFF2-40B4-BE49-F238E27FC236}">
                  <a16:creationId xmlns:a16="http://schemas.microsoft.com/office/drawing/2014/main" id="{C7BFE20D-CD41-6692-175F-55F755521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" y="3354"/>
              <a:ext cx="104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Bishop’s Wife</a:t>
              </a:r>
            </a:p>
          </p:txBody>
        </p:sp>
        <p:sp>
          <p:nvSpPr>
            <p:cNvPr id="45087" name="Text Box 164">
              <a:extLst>
                <a:ext uri="{FF2B5EF4-FFF2-40B4-BE49-F238E27FC236}">
                  <a16:creationId xmlns:a16="http://schemas.microsoft.com/office/drawing/2014/main" id="{B2784A3F-C60B-B530-DB67-05434BBE5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" y="3631"/>
              <a:ext cx="59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Harvey</a:t>
              </a:r>
            </a:p>
          </p:txBody>
        </p:sp>
        <p:sp>
          <p:nvSpPr>
            <p:cNvPr id="45088" name="Text Box 165">
              <a:extLst>
                <a:ext uri="{FF2B5EF4-FFF2-40B4-BE49-F238E27FC236}">
                  <a16:creationId xmlns:a16="http://schemas.microsoft.com/office/drawing/2014/main" id="{6538CCCD-36D0-CDFA-5827-0E4F142E7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2245"/>
              <a:ext cx="6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Scorcese</a:t>
              </a:r>
            </a:p>
          </p:txBody>
        </p:sp>
        <p:sp>
          <p:nvSpPr>
            <p:cNvPr id="45089" name="Text Box 166">
              <a:extLst>
                <a:ext uri="{FF2B5EF4-FFF2-40B4-BE49-F238E27FC236}">
                  <a16:creationId xmlns:a16="http://schemas.microsoft.com/office/drawing/2014/main" id="{EDF00016-BCA9-0F89-06EB-3DDBD11F0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" y="2517"/>
              <a:ext cx="6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Coppola</a:t>
              </a:r>
            </a:p>
          </p:txBody>
        </p:sp>
        <p:sp>
          <p:nvSpPr>
            <p:cNvPr id="45090" name="Text Box 167">
              <a:extLst>
                <a:ext uri="{FF2B5EF4-FFF2-40B4-BE49-F238E27FC236}">
                  <a16:creationId xmlns:a16="http://schemas.microsoft.com/office/drawing/2014/main" id="{4257A0A7-CBE2-DC7E-3997-27A629CE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6" y="2807"/>
              <a:ext cx="77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Hitchcock</a:t>
              </a:r>
            </a:p>
          </p:txBody>
        </p:sp>
        <p:sp>
          <p:nvSpPr>
            <p:cNvPr id="45091" name="Text Box 168">
              <a:extLst>
                <a:ext uri="{FF2B5EF4-FFF2-40B4-BE49-F238E27FC236}">
                  <a16:creationId xmlns:a16="http://schemas.microsoft.com/office/drawing/2014/main" id="{1E4A450F-39F3-AE1A-6E32-A96C8E99CC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2" y="3090"/>
              <a:ext cx="78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Hitchcock</a:t>
              </a:r>
            </a:p>
          </p:txBody>
        </p:sp>
        <p:sp>
          <p:nvSpPr>
            <p:cNvPr id="45092" name="Text Box 169">
              <a:extLst>
                <a:ext uri="{FF2B5EF4-FFF2-40B4-BE49-F238E27FC236}">
                  <a16:creationId xmlns:a16="http://schemas.microsoft.com/office/drawing/2014/main" id="{6A278898-B1ED-FA2F-1B46-8C37E23DD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360"/>
              <a:ext cx="55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Koster</a:t>
              </a:r>
            </a:p>
          </p:txBody>
        </p:sp>
        <p:sp>
          <p:nvSpPr>
            <p:cNvPr id="45093" name="Text Box 170">
              <a:extLst>
                <a:ext uri="{FF2B5EF4-FFF2-40B4-BE49-F238E27FC236}">
                  <a16:creationId xmlns:a16="http://schemas.microsoft.com/office/drawing/2014/main" id="{40C3684A-6661-7195-29F8-D7907AD829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647"/>
              <a:ext cx="55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Koster</a:t>
              </a:r>
            </a:p>
          </p:txBody>
        </p:sp>
        <p:sp>
          <p:nvSpPr>
            <p:cNvPr id="45094" name="Text Box 171">
              <a:extLst>
                <a:ext uri="{FF2B5EF4-FFF2-40B4-BE49-F238E27FC236}">
                  <a16:creationId xmlns:a16="http://schemas.microsoft.com/office/drawing/2014/main" id="{5BAB3E82-497E-FAC6-0DC8-A6C75747C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" y="2241"/>
              <a:ext cx="6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De Niro</a:t>
              </a:r>
            </a:p>
          </p:txBody>
        </p:sp>
        <p:sp>
          <p:nvSpPr>
            <p:cNvPr id="45095" name="Text Box 172">
              <a:extLst>
                <a:ext uri="{FF2B5EF4-FFF2-40B4-BE49-F238E27FC236}">
                  <a16:creationId xmlns:a16="http://schemas.microsoft.com/office/drawing/2014/main" id="{0A7865F1-BDFB-02FF-D888-95A52669BD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498"/>
              <a:ext cx="64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De Niro</a:t>
              </a:r>
            </a:p>
          </p:txBody>
        </p:sp>
        <p:sp>
          <p:nvSpPr>
            <p:cNvPr id="45096" name="Text Box 173">
              <a:extLst>
                <a:ext uri="{FF2B5EF4-FFF2-40B4-BE49-F238E27FC236}">
                  <a16:creationId xmlns:a16="http://schemas.microsoft.com/office/drawing/2014/main" id="{6EBAF142-C4BC-D6E0-CE1F-D7E76B34E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" y="2779"/>
              <a:ext cx="7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J. Stewart</a:t>
              </a:r>
            </a:p>
          </p:txBody>
        </p:sp>
        <p:sp>
          <p:nvSpPr>
            <p:cNvPr id="45097" name="Text Box 174">
              <a:extLst>
                <a:ext uri="{FF2B5EF4-FFF2-40B4-BE49-F238E27FC236}">
                  <a16:creationId xmlns:a16="http://schemas.microsoft.com/office/drawing/2014/main" id="{2477B852-4E25-6F09-B802-49E366D33F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3060"/>
              <a:ext cx="6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C. Grant</a:t>
              </a:r>
            </a:p>
          </p:txBody>
        </p:sp>
        <p:sp>
          <p:nvSpPr>
            <p:cNvPr id="45098" name="Text Box 175">
              <a:extLst>
                <a:ext uri="{FF2B5EF4-FFF2-40B4-BE49-F238E27FC236}">
                  <a16:creationId xmlns:a16="http://schemas.microsoft.com/office/drawing/2014/main" id="{E82E2931-2243-C438-A5B3-2D837FC50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3360"/>
              <a:ext cx="66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C. Grant</a:t>
              </a:r>
            </a:p>
          </p:txBody>
        </p:sp>
        <p:sp>
          <p:nvSpPr>
            <p:cNvPr id="45099" name="Text Box 176">
              <a:extLst>
                <a:ext uri="{FF2B5EF4-FFF2-40B4-BE49-F238E27FC236}">
                  <a16:creationId xmlns:a16="http://schemas.microsoft.com/office/drawing/2014/main" id="{C62FEC39-2278-EF3A-28D6-56E019DB4C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" y="3632"/>
              <a:ext cx="7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J. Stewart</a:t>
              </a:r>
            </a:p>
          </p:txBody>
        </p:sp>
        <p:sp>
          <p:nvSpPr>
            <p:cNvPr id="45100" name="Text Box 177">
              <a:extLst>
                <a:ext uri="{FF2B5EF4-FFF2-40B4-BE49-F238E27FC236}">
                  <a16:creationId xmlns:a16="http://schemas.microsoft.com/office/drawing/2014/main" id="{4EA40D05-6EDC-2AFD-E6F0-80C3DF2DD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2245"/>
              <a:ext cx="5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Crime</a:t>
              </a:r>
            </a:p>
          </p:txBody>
        </p:sp>
        <p:sp>
          <p:nvSpPr>
            <p:cNvPr id="45101" name="Text Box 178">
              <a:extLst>
                <a:ext uri="{FF2B5EF4-FFF2-40B4-BE49-F238E27FC236}">
                  <a16:creationId xmlns:a16="http://schemas.microsoft.com/office/drawing/2014/main" id="{EE9EEA64-6B76-B029-E41C-CAA7C3901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" y="2511"/>
              <a:ext cx="5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Crime</a:t>
              </a:r>
            </a:p>
          </p:txBody>
        </p:sp>
        <p:sp>
          <p:nvSpPr>
            <p:cNvPr id="45102" name="Text Box 179">
              <a:extLst>
                <a:ext uri="{FF2B5EF4-FFF2-40B4-BE49-F238E27FC236}">
                  <a16:creationId xmlns:a16="http://schemas.microsoft.com/office/drawing/2014/main" id="{852D95BA-81D7-444B-7B08-876C954F8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2784"/>
              <a:ext cx="61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Thriller</a:t>
              </a:r>
            </a:p>
          </p:txBody>
        </p:sp>
        <p:sp>
          <p:nvSpPr>
            <p:cNvPr id="45103" name="Text Box 180">
              <a:extLst>
                <a:ext uri="{FF2B5EF4-FFF2-40B4-BE49-F238E27FC236}">
                  <a16:creationId xmlns:a16="http://schemas.microsoft.com/office/drawing/2014/main" id="{57B96639-4DC8-2A16-49A2-EDA613BA7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" y="3086"/>
              <a:ext cx="61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Thriller</a:t>
              </a:r>
            </a:p>
          </p:txBody>
        </p:sp>
        <p:sp>
          <p:nvSpPr>
            <p:cNvPr id="45104" name="Text Box 181">
              <a:extLst>
                <a:ext uri="{FF2B5EF4-FFF2-40B4-BE49-F238E27FC236}">
                  <a16:creationId xmlns:a16="http://schemas.microsoft.com/office/drawing/2014/main" id="{8126497A-865D-8D24-B541-6A885CD96D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3374"/>
              <a:ext cx="66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Comedy</a:t>
              </a:r>
            </a:p>
          </p:txBody>
        </p:sp>
        <p:sp>
          <p:nvSpPr>
            <p:cNvPr id="45105" name="Text Box 182">
              <a:extLst>
                <a:ext uri="{FF2B5EF4-FFF2-40B4-BE49-F238E27FC236}">
                  <a16:creationId xmlns:a16="http://schemas.microsoft.com/office/drawing/2014/main" id="{832BCA58-285F-1644-E433-92558D7CA3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622"/>
              <a:ext cx="66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Comedy</a:t>
              </a:r>
            </a:p>
          </p:txBody>
        </p:sp>
        <p:sp>
          <p:nvSpPr>
            <p:cNvPr id="45106" name="Line 183">
              <a:extLst>
                <a:ext uri="{FF2B5EF4-FFF2-40B4-BE49-F238E27FC236}">
                  <a16:creationId xmlns:a16="http://schemas.microsoft.com/office/drawing/2014/main" id="{F97132DB-E7B6-4F49-3839-763D46CE8A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0" cy="20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1680E484-6C97-1961-3D71-02F3A89ED39E}"/>
              </a:ext>
            </a:extLst>
          </p:cNvPr>
          <p:cNvGrpSpPr>
            <a:grpSpLocks/>
          </p:cNvGrpSpPr>
          <p:nvPr/>
        </p:nvGrpSpPr>
        <p:grpSpPr bwMode="auto">
          <a:xfrm>
            <a:off x="6108700" y="3048000"/>
            <a:ext cx="2882900" cy="923925"/>
            <a:chOff x="3944" y="2023"/>
            <a:chExt cx="1816" cy="582"/>
          </a:xfrm>
        </p:grpSpPr>
        <p:sp>
          <p:nvSpPr>
            <p:cNvPr id="45066" name="AutoShape 99">
              <a:extLst>
                <a:ext uri="{FF2B5EF4-FFF2-40B4-BE49-F238E27FC236}">
                  <a16:creationId xmlns:a16="http://schemas.microsoft.com/office/drawing/2014/main" id="{5681F898-5487-D2FB-9FDB-5DE1C45A3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036"/>
              <a:ext cx="192" cy="490"/>
            </a:xfrm>
            <a:prstGeom prst="rightBrace">
              <a:avLst>
                <a:gd name="adj1" fmla="val 21267"/>
                <a:gd name="adj2" fmla="val 50000"/>
              </a:avLst>
            </a:prstGeom>
            <a:noFill/>
            <a:ln w="38100" cap="sq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5067" name="Text Box 100">
              <a:extLst>
                <a:ext uri="{FF2B5EF4-FFF2-40B4-BE49-F238E27FC236}">
                  <a16:creationId xmlns:a16="http://schemas.microsoft.com/office/drawing/2014/main" id="{A0790404-CC25-0659-6F6A-88E368899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2023"/>
              <a:ext cx="1536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Preserves Information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actor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genre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Two choices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director</a:t>
              </a:r>
            </a:p>
          </p:txBody>
        </p:sp>
      </p:grpSp>
      <p:grpSp>
        <p:nvGrpSpPr>
          <p:cNvPr id="56" name="Group 101">
            <a:extLst>
              <a:ext uri="{FF2B5EF4-FFF2-40B4-BE49-F238E27FC236}">
                <a16:creationId xmlns:a16="http://schemas.microsoft.com/office/drawing/2014/main" id="{9F271F39-211A-8C23-72F8-03109D15AF81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913188"/>
            <a:ext cx="2819400" cy="1736725"/>
            <a:chOff x="3936" y="2568"/>
            <a:chExt cx="1776" cy="1094"/>
          </a:xfrm>
        </p:grpSpPr>
        <p:sp>
          <p:nvSpPr>
            <p:cNvPr id="45064" name="AutoShape 102">
              <a:extLst>
                <a:ext uri="{FF2B5EF4-FFF2-40B4-BE49-F238E27FC236}">
                  <a16:creationId xmlns:a16="http://schemas.microsoft.com/office/drawing/2014/main" id="{7E134D52-A3BE-2504-6003-11352454B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568"/>
              <a:ext cx="240" cy="1094"/>
            </a:xfrm>
            <a:prstGeom prst="rightBrace">
              <a:avLst>
                <a:gd name="adj1" fmla="val 37986"/>
                <a:gd name="adj2" fmla="val 50000"/>
              </a:avLst>
            </a:prstGeom>
            <a:noFill/>
            <a:ln w="38100" cap="sq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5065" name="Text Box 103">
              <a:extLst>
                <a:ext uri="{FF2B5EF4-FFF2-40B4-BE49-F238E27FC236}">
                  <a16:creationId xmlns:a16="http://schemas.microsoft.com/office/drawing/2014/main" id="{02BEE59D-15B8-98D5-A754-ACBC6C153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6" y="2910"/>
              <a:ext cx="148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Two choices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director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actor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and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genre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85D0F2A5-887C-0288-360F-89E52EAA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Challenge: Nature of Data (2)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8E5EFBBE-5122-D5E5-7CBC-AD65501C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175125"/>
          </a:xfrm>
        </p:spPr>
        <p:txBody>
          <a:bodyPr/>
          <a:lstStyle/>
          <a:p>
            <a:r>
              <a:rPr lang="en-US" altLang="en-US" sz="2800">
                <a:ea typeface="ＭＳ Ｐゴシック" panose="020B0600070205080204" pitchFamily="34" charset="-128"/>
              </a:rPr>
              <a:t>Group rows (objects) in order to preserve as much information as possible about the attribute values</a:t>
            </a:r>
          </a:p>
          <a:p>
            <a:endParaRPr lang="en-US" altLang="en-US" sz="2800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D4A7454-D12E-9B87-5DD6-62022CF73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824D237-18C2-A64B-BB8E-9A81474D27B8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6084" name="AutoShape 47">
            <a:extLst>
              <a:ext uri="{FF2B5EF4-FFF2-40B4-BE49-F238E27FC236}">
                <a16:creationId xmlns:a16="http://schemas.microsoft.com/office/drawing/2014/main" id="{7B67141E-C929-75A6-FAB5-99B229675C44}"/>
              </a:ext>
            </a:extLst>
          </p:cNvPr>
          <p:cNvSpPr>
            <a:spLocks/>
          </p:cNvSpPr>
          <p:nvPr/>
        </p:nvSpPr>
        <p:spPr bwMode="auto">
          <a:xfrm>
            <a:off x="5715000" y="3346450"/>
            <a:ext cx="381000" cy="1606550"/>
          </a:xfrm>
          <a:prstGeom prst="rightBrace">
            <a:avLst>
              <a:gd name="adj1" fmla="val 35139"/>
              <a:gd name="adj2" fmla="val 50000"/>
            </a:avLst>
          </a:prstGeom>
          <a:noFill/>
          <a:ln w="38100" cap="sq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7" name="Group 142">
            <a:extLst>
              <a:ext uri="{FF2B5EF4-FFF2-40B4-BE49-F238E27FC236}">
                <a16:creationId xmlns:a16="http://schemas.microsoft.com/office/drawing/2014/main" id="{DD173B25-8036-6BD1-8449-3C06AA7D9F0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124200"/>
            <a:ext cx="2257425" cy="1582738"/>
            <a:chOff x="3944" y="2036"/>
            <a:chExt cx="1422" cy="997"/>
          </a:xfrm>
        </p:grpSpPr>
        <p:sp>
          <p:nvSpPr>
            <p:cNvPr id="46129" name="Text Box 49">
              <a:extLst>
                <a:ext uri="{FF2B5EF4-FFF2-40B4-BE49-F238E27FC236}">
                  <a16:creationId xmlns:a16="http://schemas.microsoft.com/office/drawing/2014/main" id="{7E51E0DE-D3E1-1486-89E5-C20CD6BD8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" y="2125"/>
              <a:ext cx="11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800" u="sng">
                  <a:solidFill>
                    <a:srgbClr val="000000"/>
                  </a:solidFill>
                  <a:latin typeface="Times New Roman" panose="02020603050405020304" pitchFamily="18" charset="0"/>
                </a:rPr>
                <a:t>Three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 choices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director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actor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and two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genre</a:t>
              </a:r>
              <a:endParaRPr kumimoji="1"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130" name="AutoShape 136">
              <a:extLst>
                <a:ext uri="{FF2B5EF4-FFF2-40B4-BE49-F238E27FC236}">
                  <a16:creationId xmlns:a16="http://schemas.microsoft.com/office/drawing/2014/main" id="{7A1BD0FD-B6DD-A940-21A0-DC5484EC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036"/>
              <a:ext cx="192" cy="997"/>
            </a:xfrm>
            <a:prstGeom prst="rightBrace">
              <a:avLst>
                <a:gd name="adj1" fmla="val 43273"/>
                <a:gd name="adj2" fmla="val 50000"/>
              </a:avLst>
            </a:prstGeom>
            <a:noFill/>
            <a:ln w="38100" cap="sq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143">
            <a:extLst>
              <a:ext uri="{FF2B5EF4-FFF2-40B4-BE49-F238E27FC236}">
                <a16:creationId xmlns:a16="http://schemas.microsoft.com/office/drawing/2014/main" id="{0573F6C1-5F13-FE3F-D2F0-C53E44A0C8CC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419600"/>
            <a:ext cx="2206625" cy="1520825"/>
            <a:chOff x="3952" y="2820"/>
            <a:chExt cx="1390" cy="958"/>
          </a:xfrm>
        </p:grpSpPr>
        <p:sp>
          <p:nvSpPr>
            <p:cNvPr id="46127" name="Text Box 48">
              <a:extLst>
                <a:ext uri="{FF2B5EF4-FFF2-40B4-BE49-F238E27FC236}">
                  <a16:creationId xmlns:a16="http://schemas.microsoft.com/office/drawing/2014/main" id="{60B9FD0A-0887-2633-2412-6BE3DE9A1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3" y="2820"/>
              <a:ext cx="1139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Preserves Information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director</a:t>
              </a: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,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genre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1"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rPr>
                <a:t>Two choices for </a:t>
              </a:r>
              <a:r>
                <a:rPr kumimoji="1" lang="en-US" altLang="en-US" sz="18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actor</a:t>
              </a:r>
              <a:endParaRPr kumimoji="1"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46128" name="AutoShape 137">
              <a:extLst>
                <a:ext uri="{FF2B5EF4-FFF2-40B4-BE49-F238E27FC236}">
                  <a16:creationId xmlns:a16="http://schemas.microsoft.com/office/drawing/2014/main" id="{27635C14-9AF2-5BD6-6D72-6201B56E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3098"/>
              <a:ext cx="170" cy="533"/>
            </a:xfrm>
            <a:prstGeom prst="rightBrace">
              <a:avLst>
                <a:gd name="adj1" fmla="val 78382"/>
                <a:gd name="adj2" fmla="val 50000"/>
              </a:avLst>
            </a:prstGeom>
            <a:noFill/>
            <a:ln w="38100" cap="sq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46087" name="Group 144">
            <a:extLst>
              <a:ext uri="{FF2B5EF4-FFF2-40B4-BE49-F238E27FC236}">
                <a16:creationId xmlns:a16="http://schemas.microsoft.com/office/drawing/2014/main" id="{C990388A-522E-5E07-4BE7-94860B5DACCB}"/>
              </a:ext>
            </a:extLst>
          </p:cNvPr>
          <p:cNvGrpSpPr>
            <a:grpSpLocks/>
          </p:cNvGrpSpPr>
          <p:nvPr/>
        </p:nvGrpSpPr>
        <p:grpSpPr bwMode="auto">
          <a:xfrm>
            <a:off x="673100" y="2438400"/>
            <a:ext cx="5489575" cy="3148013"/>
            <a:chOff x="960" y="1872"/>
            <a:chExt cx="3458" cy="2034"/>
          </a:xfrm>
        </p:grpSpPr>
        <p:sp>
          <p:nvSpPr>
            <p:cNvPr id="46088" name="Rectangle 145">
              <a:extLst>
                <a:ext uri="{FF2B5EF4-FFF2-40B4-BE49-F238E27FC236}">
                  <a16:creationId xmlns:a16="http://schemas.microsoft.com/office/drawing/2014/main" id="{B02B99DA-C0DB-D8B7-899F-DDC97F3DB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872"/>
              <a:ext cx="3455" cy="2015"/>
            </a:xfrm>
            <a:prstGeom prst="rect">
              <a:avLst/>
            </a:prstGeom>
            <a:solidFill>
              <a:srgbClr val="FFFFFF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u="sng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89" name="Line 146">
              <a:extLst>
                <a:ext uri="{FF2B5EF4-FFF2-40B4-BE49-F238E27FC236}">
                  <a16:creationId xmlns:a16="http://schemas.microsoft.com/office/drawing/2014/main" id="{E0392DFF-8A97-83A4-F1BF-3546B024D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1872"/>
              <a:ext cx="0" cy="200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0" name="Line 147">
              <a:extLst>
                <a:ext uri="{FF2B5EF4-FFF2-40B4-BE49-F238E27FC236}">
                  <a16:creationId xmlns:a16="http://schemas.microsoft.com/office/drawing/2014/main" id="{2F715EAE-B907-C78C-91F1-0ED1D465B2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3" y="1888"/>
              <a:ext cx="0" cy="198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Line 148">
              <a:extLst>
                <a:ext uri="{FF2B5EF4-FFF2-40B4-BE49-F238E27FC236}">
                  <a16:creationId xmlns:a16="http://schemas.microsoft.com/office/drawing/2014/main" id="{AC5B9040-4495-8086-0FD9-71E2F0A7B2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1878"/>
              <a:ext cx="0" cy="199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2" name="Line 149">
              <a:extLst>
                <a:ext uri="{FF2B5EF4-FFF2-40B4-BE49-F238E27FC236}">
                  <a16:creationId xmlns:a16="http://schemas.microsoft.com/office/drawing/2014/main" id="{9482327A-EE87-AC1D-B8EC-DA47B8F13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207"/>
              <a:ext cx="3424" cy="1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Text Box 150">
              <a:extLst>
                <a:ext uri="{FF2B5EF4-FFF2-40B4-BE49-F238E27FC236}">
                  <a16:creationId xmlns:a16="http://schemas.microsoft.com/office/drawing/2014/main" id="{FFA03768-925B-2532-AFCD-2E34FCBE5D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3" y="1933"/>
              <a:ext cx="65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movie</a:t>
              </a:r>
            </a:p>
          </p:txBody>
        </p:sp>
        <p:sp>
          <p:nvSpPr>
            <p:cNvPr id="46094" name="Text Box 151">
              <a:extLst>
                <a:ext uri="{FF2B5EF4-FFF2-40B4-BE49-F238E27FC236}">
                  <a16:creationId xmlns:a16="http://schemas.microsoft.com/office/drawing/2014/main" id="{B08DA862-7CE2-00FD-F8F4-D40386199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" y="1933"/>
              <a:ext cx="805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director</a:t>
              </a:r>
            </a:p>
          </p:txBody>
        </p:sp>
        <p:sp>
          <p:nvSpPr>
            <p:cNvPr id="46095" name="Text Box 152">
              <a:extLst>
                <a:ext uri="{FF2B5EF4-FFF2-40B4-BE49-F238E27FC236}">
                  <a16:creationId xmlns:a16="http://schemas.microsoft.com/office/drawing/2014/main" id="{5D0345CA-8D19-FA7F-C832-6C7F614B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1933"/>
              <a:ext cx="589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actor</a:t>
              </a:r>
            </a:p>
          </p:txBody>
        </p:sp>
        <p:sp>
          <p:nvSpPr>
            <p:cNvPr id="46096" name="Text Box 153">
              <a:extLst>
                <a:ext uri="{FF2B5EF4-FFF2-40B4-BE49-F238E27FC236}">
                  <a16:creationId xmlns:a16="http://schemas.microsoft.com/office/drawing/2014/main" id="{195C6425-5E5E-C3AD-5315-C1417C29D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2" y="1940"/>
              <a:ext cx="63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genre</a:t>
              </a:r>
            </a:p>
          </p:txBody>
        </p:sp>
        <p:sp>
          <p:nvSpPr>
            <p:cNvPr id="46097" name="Line 154">
              <a:extLst>
                <a:ext uri="{FF2B5EF4-FFF2-40B4-BE49-F238E27FC236}">
                  <a16:creationId xmlns:a16="http://schemas.microsoft.com/office/drawing/2014/main" id="{E162850D-A84F-AC9E-F74A-36632B3DDE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2459"/>
              <a:ext cx="344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8" name="Line 155">
              <a:extLst>
                <a:ext uri="{FF2B5EF4-FFF2-40B4-BE49-F238E27FC236}">
                  <a16:creationId xmlns:a16="http://schemas.microsoft.com/office/drawing/2014/main" id="{F128352E-8FBD-DAF3-5D9E-A8F7637E17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2735"/>
              <a:ext cx="3449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9" name="Line 156">
              <a:extLst>
                <a:ext uri="{FF2B5EF4-FFF2-40B4-BE49-F238E27FC236}">
                  <a16:creationId xmlns:a16="http://schemas.microsoft.com/office/drawing/2014/main" id="{A6205728-C8F2-E313-98E1-6DBFC28036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6" y="3016"/>
              <a:ext cx="3436" cy="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Line 157">
              <a:extLst>
                <a:ext uri="{FF2B5EF4-FFF2-40B4-BE49-F238E27FC236}">
                  <a16:creationId xmlns:a16="http://schemas.microsoft.com/office/drawing/2014/main" id="{E433767D-BD80-86D2-99BB-2ED146B84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6" y="3321"/>
              <a:ext cx="344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Line 158">
              <a:extLst>
                <a:ext uri="{FF2B5EF4-FFF2-40B4-BE49-F238E27FC236}">
                  <a16:creationId xmlns:a16="http://schemas.microsoft.com/office/drawing/2014/main" id="{17864EA9-5B72-85AD-5D8A-3C26D81F8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602"/>
              <a:ext cx="344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Text Box 159">
              <a:extLst>
                <a:ext uri="{FF2B5EF4-FFF2-40B4-BE49-F238E27FC236}">
                  <a16:creationId xmlns:a16="http://schemas.microsoft.com/office/drawing/2014/main" id="{69AEFC36-2516-6451-BDF5-B16B8A90C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" y="2239"/>
              <a:ext cx="91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Godfather II</a:t>
              </a:r>
            </a:p>
          </p:txBody>
        </p:sp>
        <p:sp>
          <p:nvSpPr>
            <p:cNvPr id="46103" name="Text Box 160">
              <a:extLst>
                <a:ext uri="{FF2B5EF4-FFF2-40B4-BE49-F238E27FC236}">
                  <a16:creationId xmlns:a16="http://schemas.microsoft.com/office/drawing/2014/main" id="{FA15C94C-36B6-DEAC-2041-6AE45F9E92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2502"/>
              <a:ext cx="90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Good Fellas</a:t>
              </a:r>
            </a:p>
          </p:txBody>
        </p:sp>
        <p:sp>
          <p:nvSpPr>
            <p:cNvPr id="46104" name="Text Box 161">
              <a:extLst>
                <a:ext uri="{FF2B5EF4-FFF2-40B4-BE49-F238E27FC236}">
                  <a16:creationId xmlns:a16="http://schemas.microsoft.com/office/drawing/2014/main" id="{447CA21B-0AF7-1C5E-E8B4-F50FCAF13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" y="2774"/>
              <a:ext cx="60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Vertigo</a:t>
              </a:r>
            </a:p>
          </p:txBody>
        </p:sp>
        <p:sp>
          <p:nvSpPr>
            <p:cNvPr id="46105" name="Text Box 162">
              <a:extLst>
                <a:ext uri="{FF2B5EF4-FFF2-40B4-BE49-F238E27FC236}">
                  <a16:creationId xmlns:a16="http://schemas.microsoft.com/office/drawing/2014/main" id="{AFA27A38-E295-A8E6-768A-E0A452EEB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8" y="3064"/>
              <a:ext cx="7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N by NW</a:t>
              </a:r>
            </a:p>
          </p:txBody>
        </p:sp>
        <p:sp>
          <p:nvSpPr>
            <p:cNvPr id="46106" name="Text Box 163">
              <a:extLst>
                <a:ext uri="{FF2B5EF4-FFF2-40B4-BE49-F238E27FC236}">
                  <a16:creationId xmlns:a16="http://schemas.microsoft.com/office/drawing/2014/main" id="{2F489BDF-9ED3-A081-29FF-2F42A5F00F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1" y="3354"/>
              <a:ext cx="104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Bishop’s Wife</a:t>
              </a:r>
            </a:p>
          </p:txBody>
        </p:sp>
        <p:sp>
          <p:nvSpPr>
            <p:cNvPr id="46107" name="Text Box 164">
              <a:extLst>
                <a:ext uri="{FF2B5EF4-FFF2-40B4-BE49-F238E27FC236}">
                  <a16:creationId xmlns:a16="http://schemas.microsoft.com/office/drawing/2014/main" id="{6C4B59BF-F8FD-C086-A375-CAAC776DC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" y="3631"/>
              <a:ext cx="59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Harvey</a:t>
              </a:r>
            </a:p>
          </p:txBody>
        </p:sp>
        <p:sp>
          <p:nvSpPr>
            <p:cNvPr id="46108" name="Text Box 165">
              <a:extLst>
                <a:ext uri="{FF2B5EF4-FFF2-40B4-BE49-F238E27FC236}">
                  <a16:creationId xmlns:a16="http://schemas.microsoft.com/office/drawing/2014/main" id="{C4E532E1-697A-1942-EE97-32D8921B2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9" y="2245"/>
              <a:ext cx="684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Scorcese</a:t>
              </a:r>
            </a:p>
          </p:txBody>
        </p:sp>
        <p:sp>
          <p:nvSpPr>
            <p:cNvPr id="46109" name="Text Box 166">
              <a:extLst>
                <a:ext uri="{FF2B5EF4-FFF2-40B4-BE49-F238E27FC236}">
                  <a16:creationId xmlns:a16="http://schemas.microsoft.com/office/drawing/2014/main" id="{A1A3B04B-D516-BCC8-A406-1ABD0FDE8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" y="2517"/>
              <a:ext cx="6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Coppola</a:t>
              </a:r>
            </a:p>
          </p:txBody>
        </p:sp>
        <p:sp>
          <p:nvSpPr>
            <p:cNvPr id="46110" name="Text Box 167">
              <a:extLst>
                <a:ext uri="{FF2B5EF4-FFF2-40B4-BE49-F238E27FC236}">
                  <a16:creationId xmlns:a16="http://schemas.microsoft.com/office/drawing/2014/main" id="{FF0629D8-C049-720B-C4A8-C5C76669E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6" y="2807"/>
              <a:ext cx="77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Hitchcock</a:t>
              </a:r>
            </a:p>
          </p:txBody>
        </p:sp>
        <p:sp>
          <p:nvSpPr>
            <p:cNvPr id="46111" name="Text Box 168">
              <a:extLst>
                <a:ext uri="{FF2B5EF4-FFF2-40B4-BE49-F238E27FC236}">
                  <a16:creationId xmlns:a16="http://schemas.microsoft.com/office/drawing/2014/main" id="{44739BFA-7EF6-205A-CE53-21CB37401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2" y="3090"/>
              <a:ext cx="78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Hitchcock</a:t>
              </a:r>
            </a:p>
          </p:txBody>
        </p:sp>
        <p:sp>
          <p:nvSpPr>
            <p:cNvPr id="46112" name="Text Box 169">
              <a:extLst>
                <a:ext uri="{FF2B5EF4-FFF2-40B4-BE49-F238E27FC236}">
                  <a16:creationId xmlns:a16="http://schemas.microsoft.com/office/drawing/2014/main" id="{B2091F19-0ED0-753B-157E-A3616DE77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360"/>
              <a:ext cx="55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Koster</a:t>
              </a:r>
            </a:p>
          </p:txBody>
        </p:sp>
        <p:sp>
          <p:nvSpPr>
            <p:cNvPr id="46113" name="Text Box 170">
              <a:extLst>
                <a:ext uri="{FF2B5EF4-FFF2-40B4-BE49-F238E27FC236}">
                  <a16:creationId xmlns:a16="http://schemas.microsoft.com/office/drawing/2014/main" id="{AE9A5954-0CBD-8FC3-52F8-82F18EDF1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647"/>
              <a:ext cx="55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Koster</a:t>
              </a:r>
            </a:p>
          </p:txBody>
        </p:sp>
        <p:sp>
          <p:nvSpPr>
            <p:cNvPr id="46114" name="Text Box 171">
              <a:extLst>
                <a:ext uri="{FF2B5EF4-FFF2-40B4-BE49-F238E27FC236}">
                  <a16:creationId xmlns:a16="http://schemas.microsoft.com/office/drawing/2014/main" id="{09DCB701-9341-E518-3147-DDF2F4623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" y="2241"/>
              <a:ext cx="636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De Niro</a:t>
              </a:r>
            </a:p>
          </p:txBody>
        </p:sp>
        <p:sp>
          <p:nvSpPr>
            <p:cNvPr id="46115" name="Text Box 172">
              <a:extLst>
                <a:ext uri="{FF2B5EF4-FFF2-40B4-BE49-F238E27FC236}">
                  <a16:creationId xmlns:a16="http://schemas.microsoft.com/office/drawing/2014/main" id="{7AF41633-ED53-433F-1F71-D589C5414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" y="2498"/>
              <a:ext cx="64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De Niro</a:t>
              </a:r>
            </a:p>
          </p:txBody>
        </p:sp>
        <p:sp>
          <p:nvSpPr>
            <p:cNvPr id="46116" name="Text Box 173">
              <a:extLst>
                <a:ext uri="{FF2B5EF4-FFF2-40B4-BE49-F238E27FC236}">
                  <a16:creationId xmlns:a16="http://schemas.microsoft.com/office/drawing/2014/main" id="{B08600A3-69BF-0A8C-93F1-AB5B4507EB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" y="2779"/>
              <a:ext cx="7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J. Stewart</a:t>
              </a:r>
            </a:p>
          </p:txBody>
        </p:sp>
        <p:sp>
          <p:nvSpPr>
            <p:cNvPr id="46117" name="Text Box 174">
              <a:extLst>
                <a:ext uri="{FF2B5EF4-FFF2-40B4-BE49-F238E27FC236}">
                  <a16:creationId xmlns:a16="http://schemas.microsoft.com/office/drawing/2014/main" id="{0A7FAA21-AD3B-AD7C-55B6-DACE8F718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2" y="3060"/>
              <a:ext cx="6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C. Grant</a:t>
              </a:r>
            </a:p>
          </p:txBody>
        </p:sp>
        <p:sp>
          <p:nvSpPr>
            <p:cNvPr id="46118" name="Text Box 175">
              <a:extLst>
                <a:ext uri="{FF2B5EF4-FFF2-40B4-BE49-F238E27FC236}">
                  <a16:creationId xmlns:a16="http://schemas.microsoft.com/office/drawing/2014/main" id="{65945AC9-71C8-6CB2-2E69-4EC7DB4CC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5" y="3360"/>
              <a:ext cx="66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C. Grant</a:t>
              </a:r>
            </a:p>
          </p:txBody>
        </p:sp>
        <p:sp>
          <p:nvSpPr>
            <p:cNvPr id="46119" name="Text Box 176">
              <a:extLst>
                <a:ext uri="{FF2B5EF4-FFF2-40B4-BE49-F238E27FC236}">
                  <a16:creationId xmlns:a16="http://schemas.microsoft.com/office/drawing/2014/main" id="{235A1759-1C76-6D4C-F4B1-20BFE3CCC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" y="3632"/>
              <a:ext cx="75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J. Stewart</a:t>
              </a:r>
            </a:p>
          </p:txBody>
        </p:sp>
        <p:sp>
          <p:nvSpPr>
            <p:cNvPr id="46120" name="Text Box 177">
              <a:extLst>
                <a:ext uri="{FF2B5EF4-FFF2-40B4-BE49-F238E27FC236}">
                  <a16:creationId xmlns:a16="http://schemas.microsoft.com/office/drawing/2014/main" id="{EF6F9B41-CD20-FEE4-9BFF-7EDA180899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2245"/>
              <a:ext cx="5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Crime</a:t>
              </a:r>
            </a:p>
          </p:txBody>
        </p:sp>
        <p:sp>
          <p:nvSpPr>
            <p:cNvPr id="46121" name="Text Box 178">
              <a:extLst>
                <a:ext uri="{FF2B5EF4-FFF2-40B4-BE49-F238E27FC236}">
                  <a16:creationId xmlns:a16="http://schemas.microsoft.com/office/drawing/2014/main" id="{3294AA2C-D6A1-98F5-CD98-8B28E7F81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9" y="2511"/>
              <a:ext cx="52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Crime</a:t>
              </a:r>
            </a:p>
          </p:txBody>
        </p:sp>
        <p:sp>
          <p:nvSpPr>
            <p:cNvPr id="46122" name="Text Box 179">
              <a:extLst>
                <a:ext uri="{FF2B5EF4-FFF2-40B4-BE49-F238E27FC236}">
                  <a16:creationId xmlns:a16="http://schemas.microsoft.com/office/drawing/2014/main" id="{00C9A96D-C48D-99F6-4DF4-46A37D23E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2" y="2784"/>
              <a:ext cx="61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Thriller</a:t>
              </a:r>
            </a:p>
          </p:txBody>
        </p:sp>
        <p:sp>
          <p:nvSpPr>
            <p:cNvPr id="46123" name="Text Box 180">
              <a:extLst>
                <a:ext uri="{FF2B5EF4-FFF2-40B4-BE49-F238E27FC236}">
                  <a16:creationId xmlns:a16="http://schemas.microsoft.com/office/drawing/2014/main" id="{1E55F193-DF61-357F-EEFB-DF3230E7A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6" y="3086"/>
              <a:ext cx="61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Thriller</a:t>
              </a:r>
            </a:p>
          </p:txBody>
        </p:sp>
        <p:sp>
          <p:nvSpPr>
            <p:cNvPr id="46124" name="Text Box 181">
              <a:extLst>
                <a:ext uri="{FF2B5EF4-FFF2-40B4-BE49-F238E27FC236}">
                  <a16:creationId xmlns:a16="http://schemas.microsoft.com/office/drawing/2014/main" id="{E255B4FC-BB7D-D72F-5D22-6F59542698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6" y="3374"/>
              <a:ext cx="66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Comedy</a:t>
              </a:r>
            </a:p>
          </p:txBody>
        </p:sp>
        <p:sp>
          <p:nvSpPr>
            <p:cNvPr id="46125" name="Text Box 182">
              <a:extLst>
                <a:ext uri="{FF2B5EF4-FFF2-40B4-BE49-F238E27FC236}">
                  <a16:creationId xmlns:a16="http://schemas.microsoft.com/office/drawing/2014/main" id="{6634042C-CB08-65EE-73ED-107A7A08D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2" y="3622"/>
              <a:ext cx="666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Times New Roman" panose="02020603050405020304" pitchFamily="18" charset="0"/>
                </a:rPr>
                <a:t>Comedy</a:t>
              </a:r>
            </a:p>
          </p:txBody>
        </p:sp>
        <p:sp>
          <p:nvSpPr>
            <p:cNvPr id="46126" name="Line 183">
              <a:extLst>
                <a:ext uri="{FF2B5EF4-FFF2-40B4-BE49-F238E27FC236}">
                  <a16:creationId xmlns:a16="http://schemas.microsoft.com/office/drawing/2014/main" id="{965B249C-2CBA-D27C-CFC9-C2F879E37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872"/>
              <a:ext cx="0" cy="20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>
            <a:extLst>
              <a:ext uri="{FF2B5EF4-FFF2-40B4-BE49-F238E27FC236}">
                <a16:creationId xmlns:a16="http://schemas.microsoft.com/office/drawing/2014/main" id="{DF38A491-0EF5-A29C-146F-27BC9140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Importance of Good Results !</a:t>
            </a:r>
          </a:p>
        </p:txBody>
      </p:sp>
      <p:pic>
        <p:nvPicPr>
          <p:cNvPr id="47106" name="Content Placeholder 6" descr="Google-Moscow-Blasts-Problem.tiff">
            <a:extLst>
              <a:ext uri="{FF2B5EF4-FFF2-40B4-BE49-F238E27FC236}">
                <a16:creationId xmlns:a16="http://schemas.microsoft.com/office/drawing/2014/main" id="{135832C5-751B-4DDD-F1C3-E1DA0511C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14" b="-58714"/>
          <a:stretch>
            <a:fillRect/>
          </a:stretch>
        </p:blipFill>
        <p:spPr>
          <a:xfrm>
            <a:off x="609600" y="1295400"/>
            <a:ext cx="8153400" cy="4038600"/>
          </a:xfrm>
        </p:spPr>
      </p:pic>
      <p:sp>
        <p:nvSpPr>
          <p:cNvPr id="47107" name="Slide Number Placeholder 7">
            <a:extLst>
              <a:ext uri="{FF2B5EF4-FFF2-40B4-BE49-F238E27FC236}">
                <a16:creationId xmlns:a16="http://schemas.microsoft.com/office/drawing/2014/main" id="{58D226C1-5159-AAFF-E37D-632ADF5033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34400" y="6248400"/>
            <a:ext cx="2057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7503A9B6-6FE9-5945-83E8-84BB39D73152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28872398-345C-1B8C-AE42-9884AAC2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Embarked on Thoora.com</a:t>
            </a:r>
          </a:p>
        </p:txBody>
      </p:sp>
      <p:sp>
        <p:nvSpPr>
          <p:cNvPr id="48130" name="Slide Number Placeholder 3">
            <a:extLst>
              <a:ext uri="{FF2B5EF4-FFF2-40B4-BE49-F238E27FC236}">
                <a16:creationId xmlns:a16="http://schemas.microsoft.com/office/drawing/2014/main" id="{EDE6FF1C-5B9B-7915-CF08-C1FECAB6F2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E60B9C-DA84-9047-9392-E1EEF03C6F1A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8131" name="Content Placeholder 4">
            <a:extLst>
              <a:ext uri="{FF2B5EF4-FFF2-40B4-BE49-F238E27FC236}">
                <a16:creationId xmlns:a16="http://schemas.microsoft.com/office/drawing/2014/main" id="{32B16726-6A6A-08D1-A002-3B0D3930A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583F26F7-D395-D7F1-F210-098814C45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Data 2.0: The revolution !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B2F2C04C-CA09-4F15-806E-D5B725DE1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Different sources of data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Academic publications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News articles online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Facebook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Twitter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Wikipedia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….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can we learn ?</a:t>
            </a:r>
          </a:p>
        </p:txBody>
      </p:sp>
      <p:sp>
        <p:nvSpPr>
          <p:cNvPr id="29699" name="Slide Number Placeholder 1">
            <a:extLst>
              <a:ext uri="{FF2B5EF4-FFF2-40B4-BE49-F238E27FC236}">
                <a16:creationId xmlns:a16="http://schemas.microsoft.com/office/drawing/2014/main" id="{2ED68FBA-7186-77FF-00C1-064BBBE94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5082AD-F920-EC45-81E4-BA585C9E1258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93B8482-769D-B5B3-D861-6E8C8C00C55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752600"/>
            <a:ext cx="4778375" cy="2351088"/>
            <a:chOff x="158" y="1119"/>
            <a:chExt cx="3010" cy="1481"/>
          </a:xfrm>
        </p:grpSpPr>
        <p:pic>
          <p:nvPicPr>
            <p:cNvPr id="49173" name="Picture 5" descr="ThooraEng">
              <a:extLst>
                <a:ext uri="{FF2B5EF4-FFF2-40B4-BE49-F238E27FC236}">
                  <a16:creationId xmlns:a16="http://schemas.microsoft.com/office/drawing/2014/main" id="{6C453599-9F71-175D-7013-588E2E087C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119"/>
              <a:ext cx="3010" cy="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74" name="Text Box 6">
              <a:extLst>
                <a:ext uri="{FF2B5EF4-FFF2-40B4-BE49-F238E27FC236}">
                  <a16:creationId xmlns:a16="http://schemas.microsoft.com/office/drawing/2014/main" id="{0DFFD38D-DC13-D62C-2363-02115E765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387"/>
              <a:ext cx="171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i="1">
                  <a:solidFill>
                    <a:srgbClr val="000000"/>
                  </a:solidFill>
                </a:rPr>
                <a:t>High-tech online platform</a:t>
              </a:r>
            </a:p>
          </p:txBody>
        </p:sp>
      </p:grpSp>
      <p:sp>
        <p:nvSpPr>
          <p:cNvPr id="129033" name="Text Box 9">
            <a:extLst>
              <a:ext uri="{FF2B5EF4-FFF2-40B4-BE49-F238E27FC236}">
                <a16:creationId xmlns:a16="http://schemas.microsoft.com/office/drawing/2014/main" id="{1FCC1A22-B1D8-B272-75C3-7F35DFE1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600325"/>
            <a:ext cx="2143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Content analysis</a:t>
            </a:r>
          </a:p>
        </p:txBody>
      </p:sp>
      <p:sp>
        <p:nvSpPr>
          <p:cNvPr id="129034" name="Text Box 10">
            <a:extLst>
              <a:ext uri="{FF2B5EF4-FFF2-40B4-BE49-F238E27FC236}">
                <a16:creationId xmlns:a16="http://schemas.microsoft.com/office/drawing/2014/main" id="{B3697584-2B98-D423-37EB-2A6DE7C72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03563"/>
            <a:ext cx="2114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Story integration</a:t>
            </a:r>
          </a:p>
        </p:txBody>
      </p:sp>
      <p:sp>
        <p:nvSpPr>
          <p:cNvPr id="129035" name="Text Box 11">
            <a:extLst>
              <a:ext uri="{FF2B5EF4-FFF2-40B4-BE49-F238E27FC236}">
                <a16:creationId xmlns:a16="http://schemas.microsoft.com/office/drawing/2014/main" id="{0225C7F1-ED20-449F-82FC-ED47BC1D2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3" y="3573463"/>
            <a:ext cx="231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Story organization</a:t>
            </a:r>
          </a:p>
        </p:txBody>
      </p:sp>
      <p:sp>
        <p:nvSpPr>
          <p:cNvPr id="129036" name="Text Box 12">
            <a:extLst>
              <a:ext uri="{FF2B5EF4-FFF2-40B4-BE49-F238E27FC236}">
                <a16:creationId xmlns:a16="http://schemas.microsoft.com/office/drawing/2014/main" id="{2C4BC176-CA35-88B2-DC86-AA78965F6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3933825"/>
            <a:ext cx="1458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</a:rPr>
              <a:t>Relevance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8E6D0EF5-B1E3-04BB-3A5F-74037D98587A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492375"/>
            <a:ext cx="4608513" cy="2089150"/>
            <a:chOff x="2472" y="1570"/>
            <a:chExt cx="2903" cy="1316"/>
          </a:xfrm>
        </p:grpSpPr>
        <p:sp>
          <p:nvSpPr>
            <p:cNvPr id="49171" name="Oval 14">
              <a:extLst>
                <a:ext uri="{FF2B5EF4-FFF2-40B4-BE49-F238E27FC236}">
                  <a16:creationId xmlns:a16="http://schemas.microsoft.com/office/drawing/2014/main" id="{209783C9-6F99-EF80-56C1-F29C35320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570"/>
              <a:ext cx="2495" cy="131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49172" name="Line 15">
              <a:extLst>
                <a:ext uri="{FF2B5EF4-FFF2-40B4-BE49-F238E27FC236}">
                  <a16:creationId xmlns:a16="http://schemas.microsoft.com/office/drawing/2014/main" id="{D7539F4E-92C8-75E5-3E3C-ED58B0C37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2296"/>
              <a:ext cx="40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A63B1644-CFA2-1535-ABED-16F0A9DC42DE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4149725"/>
            <a:ext cx="2444750" cy="2549525"/>
            <a:chOff x="204" y="2614"/>
            <a:chExt cx="1540" cy="1606"/>
          </a:xfrm>
        </p:grpSpPr>
        <p:sp>
          <p:nvSpPr>
            <p:cNvPr id="49168" name="Text Box 17">
              <a:extLst>
                <a:ext uri="{FF2B5EF4-FFF2-40B4-BE49-F238E27FC236}">
                  <a16:creationId xmlns:a16="http://schemas.microsoft.com/office/drawing/2014/main" id="{DFA68E53-4AD6-2734-C8DB-5C48FC135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2840"/>
              <a:ext cx="154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 i="1">
                  <a:solidFill>
                    <a:schemeClr val="tx1"/>
                  </a:solidFill>
                </a:rPr>
                <a:t>Thoora website (showcase)</a:t>
              </a:r>
            </a:p>
          </p:txBody>
        </p:sp>
        <p:pic>
          <p:nvPicPr>
            <p:cNvPr id="49169" name="Picture 18" descr="T20">
              <a:extLst>
                <a:ext uri="{FF2B5EF4-FFF2-40B4-BE49-F238E27FC236}">
                  <a16:creationId xmlns:a16="http://schemas.microsoft.com/office/drawing/2014/main" id="{1197500D-CA44-0485-D614-3F513AA6F3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67"/>
              <a:ext cx="1406" cy="11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170" name="Line 19">
              <a:extLst>
                <a:ext uri="{FF2B5EF4-FFF2-40B4-BE49-F238E27FC236}">
                  <a16:creationId xmlns:a16="http://schemas.microsoft.com/office/drawing/2014/main" id="{FCC8A44C-C60E-991A-B90D-B3CC08ABA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0" y="2614"/>
              <a:ext cx="499" cy="22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483EA5DA-445D-3300-AFB0-58C5CA66366E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4149725"/>
            <a:ext cx="5995987" cy="1727200"/>
            <a:chOff x="1791" y="2614"/>
            <a:chExt cx="3084" cy="1088"/>
          </a:xfrm>
        </p:grpSpPr>
        <p:grpSp>
          <p:nvGrpSpPr>
            <p:cNvPr id="49163" name="Group 24">
              <a:extLst>
                <a:ext uri="{FF2B5EF4-FFF2-40B4-BE49-F238E27FC236}">
                  <a16:creationId xmlns:a16="http://schemas.microsoft.com/office/drawing/2014/main" id="{990D7868-5770-3ABD-8A22-45A0EED7CF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" y="3338"/>
              <a:ext cx="2358" cy="364"/>
              <a:chOff x="2517" y="3338"/>
              <a:chExt cx="2358" cy="364"/>
            </a:xfrm>
          </p:grpSpPr>
          <p:sp>
            <p:nvSpPr>
              <p:cNvPr id="49165" name="Rectangle 23">
                <a:extLst>
                  <a:ext uri="{FF2B5EF4-FFF2-40B4-BE49-F238E27FC236}">
                    <a16:creationId xmlns:a16="http://schemas.microsoft.com/office/drawing/2014/main" id="{7A2227AA-23F6-672B-DB57-329AA2F09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2" y="3384"/>
                <a:ext cx="2313" cy="31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n"/>
                  <a:defRPr sz="31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SzPct val="65000"/>
                  <a:buFont typeface="Wingdings" pitchFamily="2" charset="2"/>
                  <a:buChar char="n"/>
                  <a:defRPr sz="26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6" name="Rectangle 22">
                <a:extLst>
                  <a:ext uri="{FF2B5EF4-FFF2-40B4-BE49-F238E27FC236}">
                    <a16:creationId xmlns:a16="http://schemas.microsoft.com/office/drawing/2014/main" id="{3893643C-1D06-825E-5577-6986167DF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7" y="3338"/>
                <a:ext cx="2313" cy="3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n"/>
                  <a:defRPr sz="31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SzPct val="65000"/>
                  <a:buFont typeface="Wingdings" pitchFamily="2" charset="2"/>
                  <a:buChar char="n"/>
                  <a:defRPr sz="26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49167" name="Text Box 21">
                <a:extLst>
                  <a:ext uri="{FF2B5EF4-FFF2-40B4-BE49-F238E27FC236}">
                    <a16:creationId xmlns:a16="http://schemas.microsoft.com/office/drawing/2014/main" id="{AB29DB0B-9BFD-7112-356F-F0BDCE1B5C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3384"/>
                <a:ext cx="23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n"/>
                  <a:defRPr sz="31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SzPct val="65000"/>
                  <a:buFont typeface="Wingdings" pitchFamily="2" charset="2"/>
                  <a:buChar char="n"/>
                  <a:defRPr sz="26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 i="1">
                    <a:solidFill>
                      <a:srgbClr val="FFFFFF"/>
                    </a:solidFill>
                  </a:rPr>
                  <a:t>Content analysis and publishing platform</a:t>
                </a:r>
              </a:p>
            </p:txBody>
          </p:sp>
        </p:grpSp>
        <p:sp>
          <p:nvSpPr>
            <p:cNvPr id="49164" name="Line 25">
              <a:extLst>
                <a:ext uri="{FF2B5EF4-FFF2-40B4-BE49-F238E27FC236}">
                  <a16:creationId xmlns:a16="http://schemas.microsoft.com/office/drawing/2014/main" id="{D960B2F1-FF9D-9FD8-DD19-30E43137A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614"/>
              <a:ext cx="1724" cy="68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1" name="Title 22">
            <a:extLst>
              <a:ext uri="{FF2B5EF4-FFF2-40B4-BE49-F238E27FC236}">
                <a16:creationId xmlns:a16="http://schemas.microsoft.com/office/drawing/2014/main" id="{3211B90B-8701-F7FA-37A0-EE8DD1A8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What is Thoora ?</a:t>
            </a:r>
          </a:p>
        </p:txBody>
      </p:sp>
      <p:sp>
        <p:nvSpPr>
          <p:cNvPr id="49162" name="Slide Number Placeholder 24">
            <a:extLst>
              <a:ext uri="{FF2B5EF4-FFF2-40B4-BE49-F238E27FC236}">
                <a16:creationId xmlns:a16="http://schemas.microsoft.com/office/drawing/2014/main" id="{5ABF5C77-7DEF-B9F1-D668-F4B14EE565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62800" y="63246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C47DF3-A4F1-8D4E-A622-06364A159D32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3" grpId="0"/>
      <p:bldP spid="129034" grpId="0"/>
      <p:bldP spid="129035" grpId="0"/>
      <p:bldP spid="1290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 descr="T20">
            <a:extLst>
              <a:ext uri="{FF2B5EF4-FFF2-40B4-BE49-F238E27FC236}">
                <a16:creationId xmlns:a16="http://schemas.microsoft.com/office/drawing/2014/main" id="{310D5DD5-2EA2-894A-EEE4-8F0D0127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6913563" cy="566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Oval 4">
            <a:extLst>
              <a:ext uri="{FF2B5EF4-FFF2-40B4-BE49-F238E27FC236}">
                <a16:creationId xmlns:a16="http://schemas.microsoft.com/office/drawing/2014/main" id="{2F621DCC-75E1-5172-8EF1-D679B7FC5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060575"/>
            <a:ext cx="1873250" cy="6477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0053" name="Rectangle 5">
            <a:extLst>
              <a:ext uri="{FF2B5EF4-FFF2-40B4-BE49-F238E27FC236}">
                <a16:creationId xmlns:a16="http://schemas.microsoft.com/office/drawing/2014/main" id="{1CD7007A-C6B9-9A5B-CFD0-4FF13C0B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508500"/>
            <a:ext cx="4608513" cy="649288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0180" name="Title 5">
            <a:extLst>
              <a:ext uri="{FF2B5EF4-FFF2-40B4-BE49-F238E27FC236}">
                <a16:creationId xmlns:a16="http://schemas.microsoft.com/office/drawing/2014/main" id="{569C5345-9C51-399F-BD45-5FCE9FAF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Thoora website</a:t>
            </a:r>
          </a:p>
        </p:txBody>
      </p:sp>
      <p:sp>
        <p:nvSpPr>
          <p:cNvPr id="50181" name="Slide Number Placeholder 7">
            <a:extLst>
              <a:ext uri="{FF2B5EF4-FFF2-40B4-BE49-F238E27FC236}">
                <a16:creationId xmlns:a16="http://schemas.microsoft.com/office/drawing/2014/main" id="{333F632E-EA21-7B88-A2B8-8253DCCB7F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4C3E18-63FD-7E41-AFD0-94DD45D9BB1A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T2a">
            <a:extLst>
              <a:ext uri="{FF2B5EF4-FFF2-40B4-BE49-F238E27FC236}">
                <a16:creationId xmlns:a16="http://schemas.microsoft.com/office/drawing/2014/main" id="{5E0BA278-DB45-3C00-481B-A52715D15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77900"/>
            <a:ext cx="6910388" cy="566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Oval 4">
            <a:extLst>
              <a:ext uri="{FF2B5EF4-FFF2-40B4-BE49-F238E27FC236}">
                <a16:creationId xmlns:a16="http://schemas.microsoft.com/office/drawing/2014/main" id="{1075EB9D-F468-EC43-0D52-7A469478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916113"/>
            <a:ext cx="2016125" cy="100806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1077" name="Oval 5">
            <a:extLst>
              <a:ext uri="{FF2B5EF4-FFF2-40B4-BE49-F238E27FC236}">
                <a16:creationId xmlns:a16="http://schemas.microsoft.com/office/drawing/2014/main" id="{B4EB6795-FC38-A296-79A3-69012D2FE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2133600"/>
            <a:ext cx="1944688" cy="6477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1078" name="Oval 6">
            <a:extLst>
              <a:ext uri="{FF2B5EF4-FFF2-40B4-BE49-F238E27FC236}">
                <a16:creationId xmlns:a16="http://schemas.microsoft.com/office/drawing/2014/main" id="{3EB125B4-A750-9945-4759-195B0E0FC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3213100"/>
            <a:ext cx="1944688" cy="431800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2F2EFD49-A14C-7FEB-A78C-4ED770984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852738"/>
            <a:ext cx="1008063" cy="360362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1206" name="Title 7">
            <a:extLst>
              <a:ext uri="{FF2B5EF4-FFF2-40B4-BE49-F238E27FC236}">
                <a16:creationId xmlns:a16="http://schemas.microsoft.com/office/drawing/2014/main" id="{C7C1344E-D398-F7DF-C99B-E7FAD18D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Thoora website</a:t>
            </a:r>
          </a:p>
        </p:txBody>
      </p:sp>
      <p:sp>
        <p:nvSpPr>
          <p:cNvPr id="51207" name="Slide Number Placeholder 9">
            <a:extLst>
              <a:ext uri="{FF2B5EF4-FFF2-40B4-BE49-F238E27FC236}">
                <a16:creationId xmlns:a16="http://schemas.microsoft.com/office/drawing/2014/main" id="{9335D54D-30A0-9B7F-CE67-1BECEE5AF2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317429-CA4B-B44F-8718-BFC79CAB3547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131076" grpId="1" animBg="1"/>
      <p:bldP spid="131077" grpId="0" animBg="1"/>
      <p:bldP spid="131077" grpId="1" animBg="1"/>
      <p:bldP spid="131078" grpId="0" animBg="1"/>
      <p:bldP spid="131078" grpId="1" animBg="1"/>
      <p:bldP spid="1310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T2b">
            <a:extLst>
              <a:ext uri="{FF2B5EF4-FFF2-40B4-BE49-F238E27FC236}">
                <a16:creationId xmlns:a16="http://schemas.microsoft.com/office/drawing/2014/main" id="{D5995D8F-78CB-F52C-DEEA-318E62EF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6921500" cy="567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Rectangle 4">
            <a:extLst>
              <a:ext uri="{FF2B5EF4-FFF2-40B4-BE49-F238E27FC236}">
                <a16:creationId xmlns:a16="http://schemas.microsoft.com/office/drawing/2014/main" id="{F9E072E1-3CF4-0E08-C2AF-611374B2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852738"/>
            <a:ext cx="1008063" cy="360362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2227" name="Title 4">
            <a:extLst>
              <a:ext uri="{FF2B5EF4-FFF2-40B4-BE49-F238E27FC236}">
                <a16:creationId xmlns:a16="http://schemas.microsoft.com/office/drawing/2014/main" id="{897A4892-4F2E-881F-DCBF-B8E4B329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Thoora website</a:t>
            </a:r>
          </a:p>
        </p:txBody>
      </p:sp>
      <p:sp>
        <p:nvSpPr>
          <p:cNvPr id="52228" name="Slide Number Placeholder 6">
            <a:extLst>
              <a:ext uri="{FF2B5EF4-FFF2-40B4-BE49-F238E27FC236}">
                <a16:creationId xmlns:a16="http://schemas.microsoft.com/office/drawing/2014/main" id="{BE7D8720-325C-7488-A07C-069220914D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6B438E-2569-3347-B27F-A50D04D1CA5F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T2c">
            <a:extLst>
              <a:ext uri="{FF2B5EF4-FFF2-40B4-BE49-F238E27FC236}">
                <a16:creationId xmlns:a16="http://schemas.microsoft.com/office/drawing/2014/main" id="{B4B725EA-4F4A-4352-1215-54CF58E6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6919913" cy="567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4" name="Rectangle 4">
            <a:extLst>
              <a:ext uri="{FF2B5EF4-FFF2-40B4-BE49-F238E27FC236}">
                <a16:creationId xmlns:a16="http://schemas.microsoft.com/office/drawing/2014/main" id="{A09E4760-4630-CC55-02D9-07D90D927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852738"/>
            <a:ext cx="1008062" cy="360362"/>
          </a:xfrm>
          <a:prstGeom prst="rect">
            <a:avLst/>
          </a:prstGeom>
          <a:solidFill>
            <a:srgbClr val="99CC00">
              <a:alpha val="3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89D92EC2-CDCF-1BEF-54E1-DB353FE3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Thoora website</a:t>
            </a:r>
          </a:p>
        </p:txBody>
      </p:sp>
      <p:sp>
        <p:nvSpPr>
          <p:cNvPr id="53252" name="Slide Number Placeholder 6">
            <a:extLst>
              <a:ext uri="{FF2B5EF4-FFF2-40B4-BE49-F238E27FC236}">
                <a16:creationId xmlns:a16="http://schemas.microsoft.com/office/drawing/2014/main" id="{859C6D88-C910-F2B1-F520-3A28D5AFF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EEC5C5-7ECC-6E48-B2D4-1A8FCEF47BCB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T2d">
            <a:extLst>
              <a:ext uri="{FF2B5EF4-FFF2-40B4-BE49-F238E27FC236}">
                <a16:creationId xmlns:a16="http://schemas.microsoft.com/office/drawing/2014/main" id="{96592445-673E-8E1F-3977-019C40F52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981075"/>
            <a:ext cx="6919913" cy="567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E678DE85-9D30-4A4A-40CD-E4E085B91627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2349500"/>
            <a:ext cx="2376487" cy="3454400"/>
            <a:chOff x="4105" y="1480"/>
            <a:chExt cx="1497" cy="2176"/>
          </a:xfrm>
        </p:grpSpPr>
        <p:sp>
          <p:nvSpPr>
            <p:cNvPr id="54277" name="Oval 5">
              <a:extLst>
                <a:ext uri="{FF2B5EF4-FFF2-40B4-BE49-F238E27FC236}">
                  <a16:creationId xmlns:a16="http://schemas.microsoft.com/office/drawing/2014/main" id="{DDCCD93D-AE47-D4FC-BA03-9CC84AC17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5" y="1480"/>
              <a:ext cx="227" cy="2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54278" name="Oval 6">
              <a:extLst>
                <a:ext uri="{FF2B5EF4-FFF2-40B4-BE49-F238E27FC236}">
                  <a16:creationId xmlns:a16="http://schemas.microsoft.com/office/drawing/2014/main" id="{5400BC7C-A811-C8F5-8AD5-6C6B4BE34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842"/>
              <a:ext cx="1225" cy="181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54275" name="Title 6">
            <a:extLst>
              <a:ext uri="{FF2B5EF4-FFF2-40B4-BE49-F238E27FC236}">
                <a16:creationId xmlns:a16="http://schemas.microsoft.com/office/drawing/2014/main" id="{EB83EDC2-5027-BD1F-8497-5F41AEAA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Thoora website</a:t>
            </a:r>
          </a:p>
        </p:txBody>
      </p:sp>
      <p:sp>
        <p:nvSpPr>
          <p:cNvPr id="54276" name="Slide Number Placeholder 8">
            <a:extLst>
              <a:ext uri="{FF2B5EF4-FFF2-40B4-BE49-F238E27FC236}">
                <a16:creationId xmlns:a16="http://schemas.microsoft.com/office/drawing/2014/main" id="{C58658A9-EE52-ACF1-2BDE-CFF96D6B81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F69115-97A7-AF43-9432-72509F7DA83A}" type="slidenum">
              <a:rPr lang="en-US" altLang="en-US" sz="10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5">
            <a:extLst>
              <a:ext uri="{FF2B5EF4-FFF2-40B4-BE49-F238E27FC236}">
                <a16:creationId xmlns:a16="http://schemas.microsoft.com/office/drawing/2014/main" id="{A3A4302A-ECCD-1568-18F6-331F74F49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557338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/>
              <a:t>Acquire and process a large number of </a:t>
            </a:r>
            <a:r>
              <a:rPr lang="en-US" altLang="en-US" sz="2000" b="1" i="1"/>
              <a:t>signals</a:t>
            </a:r>
            <a:r>
              <a:rPr lang="en-US" altLang="en-US" sz="2000"/>
              <a:t> to extract meaningful indicators</a:t>
            </a:r>
          </a:p>
        </p:txBody>
      </p:sp>
      <p:pic>
        <p:nvPicPr>
          <p:cNvPr id="55298" name="Picture 6" descr="ThooraDetail_crop">
            <a:extLst>
              <a:ext uri="{FF2B5EF4-FFF2-40B4-BE49-F238E27FC236}">
                <a16:creationId xmlns:a16="http://schemas.microsoft.com/office/drawing/2014/main" id="{B394CD5E-86DD-3AC0-8899-95CEC31FF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98688"/>
            <a:ext cx="4432300" cy="3221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>
            <a:extLst>
              <a:ext uri="{FF2B5EF4-FFF2-40B4-BE49-F238E27FC236}">
                <a16:creationId xmlns:a16="http://schemas.microsoft.com/office/drawing/2014/main" id="{510822B5-1632-A94E-FF4F-D338B6452037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414588"/>
            <a:ext cx="6205538" cy="792162"/>
            <a:chOff x="1610" y="1706"/>
            <a:chExt cx="3909" cy="499"/>
          </a:xfrm>
        </p:grpSpPr>
        <p:sp>
          <p:nvSpPr>
            <p:cNvPr id="55309" name="Oval 7">
              <a:extLst>
                <a:ext uri="{FF2B5EF4-FFF2-40B4-BE49-F238E27FC236}">
                  <a16:creationId xmlns:a16="http://schemas.microsoft.com/office/drawing/2014/main" id="{9C729563-109C-3D61-0D0A-8C902A1F1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0" y="1706"/>
              <a:ext cx="1406" cy="499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55310" name="Text Box 8">
              <a:extLst>
                <a:ext uri="{FF2B5EF4-FFF2-40B4-BE49-F238E27FC236}">
                  <a16:creationId xmlns:a16="http://schemas.microsoft.com/office/drawing/2014/main" id="{557BC758-9A7C-1E4D-C034-1A9120480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1" y="1774"/>
              <a:ext cx="221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What do the numbers tell us?</a:t>
              </a:r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296233CD-DA89-195A-50BB-B49095613E77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2827338"/>
            <a:ext cx="4116388" cy="1084262"/>
            <a:chOff x="2426" y="2069"/>
            <a:chExt cx="2593" cy="683"/>
          </a:xfrm>
        </p:grpSpPr>
        <p:sp>
          <p:nvSpPr>
            <p:cNvPr id="55307" name="Line 11">
              <a:extLst>
                <a:ext uri="{FF2B5EF4-FFF2-40B4-BE49-F238E27FC236}">
                  <a16:creationId xmlns:a16="http://schemas.microsoft.com/office/drawing/2014/main" id="{A7ED19BB-C3A4-3256-5DFE-E984CFE74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2069"/>
              <a:ext cx="1044" cy="545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Text Box 12">
              <a:extLst>
                <a:ext uri="{FF2B5EF4-FFF2-40B4-BE49-F238E27FC236}">
                  <a16:creationId xmlns:a16="http://schemas.microsoft.com/office/drawing/2014/main" id="{141398A5-B305-E055-5CD0-CEA5EE3BBF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2500"/>
              <a:ext cx="15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Large peak in news</a:t>
              </a: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8425B41B-D453-4913-9CBA-6676D2E938DA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2684463"/>
            <a:ext cx="4205288" cy="1839912"/>
            <a:chOff x="2472" y="1979"/>
            <a:chExt cx="2649" cy="1159"/>
          </a:xfrm>
        </p:grpSpPr>
        <p:sp>
          <p:nvSpPr>
            <p:cNvPr id="55305" name="Line 14">
              <a:extLst>
                <a:ext uri="{FF2B5EF4-FFF2-40B4-BE49-F238E27FC236}">
                  <a16:creationId xmlns:a16="http://schemas.microsoft.com/office/drawing/2014/main" id="{740B4CB5-66C0-37BA-8AB3-4899F3207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1979"/>
              <a:ext cx="952" cy="997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Text Box 15">
              <a:extLst>
                <a:ext uri="{FF2B5EF4-FFF2-40B4-BE49-F238E27FC236}">
                  <a16:creationId xmlns:a16="http://schemas.microsoft.com/office/drawing/2014/main" id="{36A76B52-5C47-F678-943C-C93966E7AE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" y="2886"/>
              <a:ext cx="161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Large peak in Twitter</a:t>
              </a:r>
            </a:p>
          </p:txBody>
        </p:sp>
      </p:grpSp>
      <p:sp>
        <p:nvSpPr>
          <p:cNvPr id="112658" name="Text Box 18">
            <a:extLst>
              <a:ext uri="{FF2B5EF4-FFF2-40B4-BE49-F238E27FC236}">
                <a16:creationId xmlns:a16="http://schemas.microsoft.com/office/drawing/2014/main" id="{F8D20B14-7788-A6FD-18BF-661529C8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572000"/>
            <a:ext cx="3181350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 </a:t>
            </a:r>
            <a:r>
              <a:rPr lang="en-US" altLang="en-US" sz="1900"/>
              <a:t>81 Million Blogs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/>
              <a:t> ~52 Million tweets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/>
              <a:t> ~4,500 News sources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/>
              <a:t>    … Hundreds of signals</a:t>
            </a:r>
          </a:p>
        </p:txBody>
      </p:sp>
      <p:sp>
        <p:nvSpPr>
          <p:cNvPr id="55303" name="Title 14">
            <a:extLst>
              <a:ext uri="{FF2B5EF4-FFF2-40B4-BE49-F238E27FC236}">
                <a16:creationId xmlns:a16="http://schemas.microsoft.com/office/drawing/2014/main" id="{F446744A-B13E-1340-4564-DE83B116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do we do it ?</a:t>
            </a:r>
          </a:p>
        </p:txBody>
      </p:sp>
      <p:sp>
        <p:nvSpPr>
          <p:cNvPr id="55304" name="Slide Number Placeholder 16">
            <a:extLst>
              <a:ext uri="{FF2B5EF4-FFF2-40B4-BE49-F238E27FC236}">
                <a16:creationId xmlns:a16="http://schemas.microsoft.com/office/drawing/2014/main" id="{1653D4DC-9A87-94A5-3364-5D45C658C9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6B6034-6633-4B45-8CB8-41B2AAB95D5F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8">
            <a:extLst>
              <a:ext uri="{FF2B5EF4-FFF2-40B4-BE49-F238E27FC236}">
                <a16:creationId xmlns:a16="http://schemas.microsoft.com/office/drawing/2014/main" id="{D2BE39D0-B276-90A2-B124-367F9DC26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How do we do it ?</a:t>
            </a:r>
          </a:p>
        </p:txBody>
      </p:sp>
      <p:pic>
        <p:nvPicPr>
          <p:cNvPr id="96261" name="output.avi" descr="/Users/periklis/Desktop/FromNora/Desktop/BZ-PPT/hotness_movie_b.avi">
            <a:hlinkClick r:id="" action="ppaction://media"/>
            <a:extLst>
              <a:ext uri="{FF2B5EF4-FFF2-40B4-BE49-F238E27FC236}">
                <a16:creationId xmlns:a16="http://schemas.microsoft.com/office/drawing/2014/main" id="{10ADC866-0CC1-0C9F-6ABD-4EF1ECB592B2}"/>
              </a:ext>
            </a:extLst>
          </p:cNvPr>
          <p:cNvPicPr>
            <a:picLocks noGrp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05000"/>
            <a:ext cx="5394325" cy="40465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264" name="Text Box 8">
            <a:extLst>
              <a:ext uri="{FF2B5EF4-FFF2-40B4-BE49-F238E27FC236}">
                <a16:creationId xmlns:a16="http://schemas.microsoft.com/office/drawing/2014/main" id="{2AE95E0D-D313-01EC-0964-62700651F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563" y="3524250"/>
            <a:ext cx="2325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History of the story</a:t>
            </a:r>
          </a:p>
        </p:txBody>
      </p:sp>
      <p:sp>
        <p:nvSpPr>
          <p:cNvPr id="96265" name="Text Box 9">
            <a:extLst>
              <a:ext uri="{FF2B5EF4-FFF2-40B4-BE49-F238E27FC236}">
                <a16:creationId xmlns:a16="http://schemas.microsoft.com/office/drawing/2014/main" id="{7DEBD892-9D9F-AA90-B959-0CF2088E1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03775"/>
            <a:ext cx="2451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Dynamic and driven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by story evolution</a:t>
            </a:r>
          </a:p>
        </p:txBody>
      </p:sp>
      <p:sp>
        <p:nvSpPr>
          <p:cNvPr id="96263" name="Text Box 7">
            <a:extLst>
              <a:ext uri="{FF2B5EF4-FFF2-40B4-BE49-F238E27FC236}">
                <a16:creationId xmlns:a16="http://schemas.microsoft.com/office/drawing/2014/main" id="{0E06A867-A595-991F-FC8D-61EE1935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155825"/>
            <a:ext cx="293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Important developments</a:t>
            </a:r>
          </a:p>
        </p:txBody>
      </p:sp>
      <p:sp>
        <p:nvSpPr>
          <p:cNvPr id="56326" name="Text Box 14">
            <a:extLst>
              <a:ext uri="{FF2B5EF4-FFF2-40B4-BE49-F238E27FC236}">
                <a16:creationId xmlns:a16="http://schemas.microsoft.com/office/drawing/2014/main" id="{42DC10AD-A14E-9097-2C81-9D7C4735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295400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1</a:t>
            </a:r>
            <a:r>
              <a:rPr lang="en-US" altLang="en-US" sz="2000" baseline="30000">
                <a:solidFill>
                  <a:srgbClr val="000000"/>
                </a:solidFill>
              </a:rPr>
              <a:t>st</a:t>
            </a:r>
            <a:r>
              <a:rPr lang="en-US" altLang="en-US" sz="2000">
                <a:solidFill>
                  <a:srgbClr val="000000"/>
                </a:solidFill>
              </a:rPr>
              <a:t> – Acquire and process a large number of </a:t>
            </a:r>
            <a:r>
              <a:rPr lang="en-US" altLang="en-US" sz="2000" b="1" i="1">
                <a:solidFill>
                  <a:srgbClr val="000000"/>
                </a:solidFill>
              </a:rPr>
              <a:t>signals</a:t>
            </a:r>
            <a:r>
              <a:rPr lang="en-US" altLang="en-US" sz="2000">
                <a:solidFill>
                  <a:srgbClr val="000000"/>
                </a:solidFill>
              </a:rPr>
              <a:t> to extract meaningful indicators</a:t>
            </a:r>
          </a:p>
        </p:txBody>
      </p:sp>
      <p:sp>
        <p:nvSpPr>
          <p:cNvPr id="56327" name="Slide Number Placeholder 10">
            <a:extLst>
              <a:ext uri="{FF2B5EF4-FFF2-40B4-BE49-F238E27FC236}">
                <a16:creationId xmlns:a16="http://schemas.microsoft.com/office/drawing/2014/main" id="{9881C34A-1AA3-3FB6-13B5-A842C07973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5FCB806-24B6-C14A-89EB-D7DE9B790FAE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3" fill="hold"/>
                                        <p:tgtEl>
                                          <p:spTgt spid="96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962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6261"/>
                </p:tgtEl>
              </p:cMediaNode>
            </p:video>
          </p:childTnLst>
        </p:cTn>
      </p:par>
    </p:tnLst>
    <p:bldLst>
      <p:bldP spid="96264" grpId="0"/>
      <p:bldP spid="96265" grpId="0"/>
      <p:bldP spid="962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1" name="Text Box 7">
            <a:extLst>
              <a:ext uri="{FF2B5EF4-FFF2-40B4-BE49-F238E27FC236}">
                <a16:creationId xmlns:a16="http://schemas.microsoft.com/office/drawing/2014/main" id="{3BBA1CCB-E6C0-7785-1A2D-E350566BF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752600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Hotness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7AC9865E-BFF6-1D49-4830-C468B3CB0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2787650"/>
            <a:ext cx="208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Predict trends</a:t>
            </a: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D17BAF9B-93F2-5D99-04D2-D00F27FF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3819525"/>
            <a:ext cx="224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Measure ‘buzz’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8A11A741-F6F0-BE62-F8A0-EB27489B8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4824413"/>
            <a:ext cx="2663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Real time reaction</a:t>
            </a:r>
          </a:p>
        </p:txBody>
      </p:sp>
      <p:sp>
        <p:nvSpPr>
          <p:cNvPr id="57349" name="Title 8">
            <a:extLst>
              <a:ext uri="{FF2B5EF4-FFF2-40B4-BE49-F238E27FC236}">
                <a16:creationId xmlns:a16="http://schemas.microsoft.com/office/drawing/2014/main" id="{08C1E481-B603-DDF4-34B1-4080AB64A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  <a:ea typeface="ＭＳ Ｐゴシック" panose="020B0600070205080204" pitchFamily="34" charset="-128"/>
              </a:rPr>
              <a:t>How do we do it ?</a:t>
            </a:r>
          </a:p>
        </p:txBody>
      </p:sp>
      <p:pic>
        <p:nvPicPr>
          <p:cNvPr id="113676" name="hotness_movie_b.avi" descr="/Users/periklis/Desktop/FromNora/Desktop/BZ-PPT/hotness_movie_b.avi">
            <a:hlinkClick r:id="" action="ppaction://media"/>
            <a:extLst>
              <a:ext uri="{FF2B5EF4-FFF2-40B4-BE49-F238E27FC236}">
                <a16:creationId xmlns:a16="http://schemas.microsoft.com/office/drawing/2014/main" id="{7D9E8B79-9273-5BE6-2D19-D22A14866BF9}"/>
              </a:ext>
            </a:extLst>
          </p:cNvPr>
          <p:cNvPicPr>
            <a:picLocks noGrp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24000"/>
            <a:ext cx="5334000" cy="3962400"/>
          </a:xfrm>
        </p:spPr>
      </p:pic>
      <p:sp>
        <p:nvSpPr>
          <p:cNvPr id="57351" name="Slide Number Placeholder 10">
            <a:extLst>
              <a:ext uri="{FF2B5EF4-FFF2-40B4-BE49-F238E27FC236}">
                <a16:creationId xmlns:a16="http://schemas.microsoft.com/office/drawing/2014/main" id="{A9314E3F-1C15-C425-B5E8-DC6AA29BA3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CDEF24-4C63-9C48-B644-A2B50331728E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75" fill="hold"/>
                                        <p:tgtEl>
                                          <p:spTgt spid="113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13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3676"/>
                </p:tgtEl>
              </p:cMediaNode>
            </p:video>
          </p:childTnLst>
        </p:cTn>
      </p:par>
    </p:tnLst>
    <p:bldLst>
      <p:bldP spid="113671" grpId="0"/>
      <p:bldP spid="113672" grpId="0"/>
      <p:bldP spid="113673" grpId="0"/>
      <p:bldP spid="1136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57B3B18C-3DFE-6B0D-7CE7-7A6CDE2C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Impact </a:t>
            </a:r>
          </a:p>
        </p:txBody>
      </p:sp>
      <p:sp>
        <p:nvSpPr>
          <p:cNvPr id="58370" name="Slide Number Placeholder 2">
            <a:extLst>
              <a:ext uri="{FF2B5EF4-FFF2-40B4-BE49-F238E27FC236}">
                <a16:creationId xmlns:a16="http://schemas.microsoft.com/office/drawing/2014/main" id="{7628DF95-7CEA-6253-D9E2-CF23A218B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8DB3919-958A-D54A-AD14-31E161342531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B338301C-F53A-8135-00D9-9F5E2F73ECB6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447800"/>
            <a:ext cx="5033963" cy="4133850"/>
            <a:chOff x="930" y="1024"/>
            <a:chExt cx="3969" cy="3132"/>
          </a:xfrm>
        </p:grpSpPr>
        <p:grpSp>
          <p:nvGrpSpPr>
            <p:cNvPr id="58372" name="Group 19">
              <a:extLst>
                <a:ext uri="{FF2B5EF4-FFF2-40B4-BE49-F238E27FC236}">
                  <a16:creationId xmlns:a16="http://schemas.microsoft.com/office/drawing/2014/main" id="{515745D2-64D7-498C-507C-62DEA512FD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1024"/>
              <a:ext cx="3969" cy="3132"/>
              <a:chOff x="3243" y="2478"/>
              <a:chExt cx="2404" cy="1768"/>
            </a:xfrm>
          </p:grpSpPr>
          <p:sp>
            <p:nvSpPr>
              <p:cNvPr id="58375" name="Rectangle 12">
                <a:extLst>
                  <a:ext uri="{FF2B5EF4-FFF2-40B4-BE49-F238E27FC236}">
                    <a16:creationId xmlns:a16="http://schemas.microsoft.com/office/drawing/2014/main" id="{FE0D3D95-BA55-2397-F3CC-A9E261D6B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523"/>
                <a:ext cx="2359" cy="172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n"/>
                  <a:defRPr sz="31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SzPct val="65000"/>
                  <a:buFont typeface="Wingdings" pitchFamily="2" charset="2"/>
                  <a:buChar char="n"/>
                  <a:defRPr sz="26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58376" name="Rectangle 11">
                <a:extLst>
                  <a:ext uri="{FF2B5EF4-FFF2-40B4-BE49-F238E27FC236}">
                    <a16:creationId xmlns:a16="http://schemas.microsoft.com/office/drawing/2014/main" id="{E17DAFB6-3200-F318-8505-C30DD89873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3" y="2478"/>
                <a:ext cx="2359" cy="17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rgbClr val="FF0000"/>
                  </a:buClr>
                  <a:buSzPct val="75000"/>
                  <a:buFont typeface="Wingdings" pitchFamily="2" charset="2"/>
                  <a:buChar char="n"/>
                  <a:defRPr sz="31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336699"/>
                  </a:buClr>
                  <a:buSzPct val="65000"/>
                  <a:buFont typeface="Wingdings" pitchFamily="2" charset="2"/>
                  <a:buChar char="n"/>
                  <a:defRPr sz="26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1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6600"/>
                  </a:buClr>
                  <a:buSzPct val="85000"/>
                  <a:buFont typeface="Wingdings" pitchFamily="2" charset="2"/>
                  <a:buChar char="§"/>
                  <a:defRPr sz="2000">
                    <a:solidFill>
                      <a:schemeClr val="bg1"/>
                    </a:solidFill>
                    <a:latin typeface="Bitstream Vera Sans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8373" name="Text Box 15">
              <a:extLst>
                <a:ext uri="{FF2B5EF4-FFF2-40B4-BE49-F238E27FC236}">
                  <a16:creationId xmlns:a16="http://schemas.microsoft.com/office/drawing/2014/main" id="{A4BB39DA-96B0-3494-902B-2FBE58A94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" y="1160"/>
              <a:ext cx="3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b="1" i="1">
                  <a:solidFill>
                    <a:schemeClr val="tx1"/>
                  </a:solidFill>
                </a:rPr>
                <a:t>… unresolved issue</a:t>
              </a:r>
            </a:p>
          </p:txBody>
        </p:sp>
        <p:sp>
          <p:nvSpPr>
            <p:cNvPr id="58374" name="Text Box 20">
              <a:extLst>
                <a:ext uri="{FF2B5EF4-FFF2-40B4-BE49-F238E27FC236}">
                  <a16:creationId xmlns:a16="http://schemas.microsoft.com/office/drawing/2014/main" id="{A5021BED-A327-F399-B5C3-8158976F5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2252"/>
              <a:ext cx="3402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chemeClr val="tx1"/>
                  </a:solidFill>
                </a:rPr>
                <a:t>How to give journalists, editors, and publishers editorial influence over the content users access on the Internet?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98D06CB1-65FE-FCE5-9968-379D881F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What is the big deal</a:t>
            </a:r>
          </a:p>
        </p:txBody>
      </p:sp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1489CD93-3AE2-9984-2A7A-005FFAFEC8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5D0878-FB4B-1248-8F39-E5BFB92478A7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24E6FB-7B07-9B53-E909-487144864C7D}"/>
              </a:ext>
            </a:extLst>
          </p:cNvPr>
          <p:cNvGrpSpPr>
            <a:grpSpLocks/>
          </p:cNvGrpSpPr>
          <p:nvPr/>
        </p:nvGrpSpPr>
        <p:grpSpPr bwMode="auto">
          <a:xfrm>
            <a:off x="271463" y="1600200"/>
            <a:ext cx="8415337" cy="4043363"/>
            <a:chOff x="270753" y="1600200"/>
            <a:chExt cx="8416047" cy="4043363"/>
          </a:xfrm>
        </p:grpSpPr>
        <p:sp>
          <p:nvSpPr>
            <p:cNvPr id="30731" name="TextBox 6">
              <a:extLst>
                <a:ext uri="{FF2B5EF4-FFF2-40B4-BE49-F238E27FC236}">
                  <a16:creationId xmlns:a16="http://schemas.microsoft.com/office/drawing/2014/main" id="{DD25B280-0B9B-CC14-9858-9228A6238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175" y="5181600"/>
              <a:ext cx="74644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http://www.google.com/trends/explore#q=big%20data</a:t>
              </a:r>
            </a:p>
          </p:txBody>
        </p:sp>
        <p:pic>
          <p:nvPicPr>
            <p:cNvPr id="30732" name="Picture 1">
              <a:extLst>
                <a:ext uri="{FF2B5EF4-FFF2-40B4-BE49-F238E27FC236}">
                  <a16:creationId xmlns:a16="http://schemas.microsoft.com/office/drawing/2014/main" id="{EE956709-B438-B79E-41C3-D9418EE2C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53" y="1600200"/>
              <a:ext cx="8416047" cy="331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F436F7-545B-F02D-18D5-BF9EF79985C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2952750"/>
            <a:ext cx="1295400" cy="1162050"/>
            <a:chOff x="6019800" y="2952690"/>
            <a:chExt cx="1295400" cy="1162110"/>
          </a:xfrm>
        </p:grpSpPr>
        <p:cxnSp>
          <p:nvCxnSpPr>
            <p:cNvPr id="30729" name="Straight Arrow Connector 5">
              <a:extLst>
                <a:ext uri="{FF2B5EF4-FFF2-40B4-BE49-F238E27FC236}">
                  <a16:creationId xmlns:a16="http://schemas.microsoft.com/office/drawing/2014/main" id="{AE4ECD1E-B0ED-3411-D80A-8CF91207F8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629400" y="3352800"/>
              <a:ext cx="685800" cy="7620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30" name="TextBox 14">
              <a:extLst>
                <a:ext uri="{FF2B5EF4-FFF2-40B4-BE49-F238E27FC236}">
                  <a16:creationId xmlns:a16="http://schemas.microsoft.com/office/drawing/2014/main" id="{8E890411-A270-0E54-C99A-CAFF3B5E7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9800" y="2952690"/>
              <a:ext cx="11556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Dec 2011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B7D288-C369-C77E-69A0-B55E2C1F0C20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3352800"/>
            <a:ext cx="1173163" cy="914400"/>
            <a:chOff x="7531128" y="3352800"/>
            <a:chExt cx="1172805" cy="914400"/>
          </a:xfrm>
        </p:grpSpPr>
        <p:cxnSp>
          <p:nvCxnSpPr>
            <p:cNvPr id="30727" name="Straight Arrow Connector 9">
              <a:extLst>
                <a:ext uri="{FF2B5EF4-FFF2-40B4-BE49-F238E27FC236}">
                  <a16:creationId xmlns:a16="http://schemas.microsoft.com/office/drawing/2014/main" id="{81D14560-AA68-17B5-0A79-40D37149BA3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305800" y="3352800"/>
              <a:ext cx="0" cy="60960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728" name="TextBox 18">
              <a:extLst>
                <a:ext uri="{FF2B5EF4-FFF2-40B4-BE49-F238E27FC236}">
                  <a16:creationId xmlns:a16="http://schemas.microsoft.com/office/drawing/2014/main" id="{877EFF8A-BACC-6A7F-1989-E0DE92261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31128" y="3897868"/>
              <a:ext cx="11728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75000"/>
                <a:buFont typeface="Wingdings" pitchFamily="2" charset="2"/>
                <a:buChar char="n"/>
                <a:defRPr sz="31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336699"/>
                </a:buClr>
                <a:buSzPct val="65000"/>
                <a:buFont typeface="Wingdings" pitchFamily="2" charset="2"/>
                <a:buChar char="n"/>
                <a:defRPr sz="26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bg1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Pct val="85000"/>
                <a:buFont typeface="Wingdings" pitchFamily="2" charset="2"/>
                <a:buChar char="§"/>
                <a:defRPr sz="2000">
                  <a:solidFill>
                    <a:schemeClr val="bg1"/>
                  </a:solidFill>
                  <a:latin typeface="Bitstream Vera Sans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</a:rPr>
                <a:t>Dec 2012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43F93-4A4F-43E1-DB37-1963C1805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371600"/>
            <a:ext cx="43815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6B8FE868-6861-65BC-AA32-AD161254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there information in keywords ?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D09EF7F2-E70C-D2CD-1616-223192D07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Given a set of clusters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See what keywords describe them best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Identify temporal characteristics of keywords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Provide the user with keywords that increases traffic + revenue (S.E.M.)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1">
            <a:extLst>
              <a:ext uri="{FF2B5EF4-FFF2-40B4-BE49-F238E27FC236}">
                <a16:creationId xmlns:a16="http://schemas.microsoft.com/office/drawing/2014/main" id="{A0163BDC-431C-07DF-80D9-1E9908FBD8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DE01F4-691E-DC42-9F3E-58EEF3E214EC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4E3268EE-8F19-8159-7045-76D5C6473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Value of Keywords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23C2B238-B856-66B8-DD07-AB90EB7EC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Many ways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tf, tf_idf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Information it carries about the cluster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Without knowledge of clusters, best guess about a keyword is its probability in corpus : p(Ki)*p(Ki)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With knowledge of clusters, the guess about a keyword is : p(Ki|c)*p(Ki|c)</a:t>
            </a:r>
          </a:p>
        </p:txBody>
      </p:sp>
      <p:sp>
        <p:nvSpPr>
          <p:cNvPr id="60419" name="Slide Number Placeholder 1">
            <a:extLst>
              <a:ext uri="{FF2B5EF4-FFF2-40B4-BE49-F238E27FC236}">
                <a16:creationId xmlns:a16="http://schemas.microsoft.com/office/drawing/2014/main" id="{0ECFB2A8-3D0B-7F1B-1D11-657D25BDF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235758-4266-E54B-90FC-5326D3DBBC36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>
            <a:extLst>
              <a:ext uri="{FF2B5EF4-FFF2-40B4-BE49-F238E27FC236}">
                <a16:creationId xmlns:a16="http://schemas.microsoft.com/office/drawing/2014/main" id="{67A7480D-D7F2-C3C0-0C2E-7B859117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Value of keyword</a:t>
            </a:r>
          </a:p>
        </p:txBody>
      </p:sp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267F82ED-92BB-A2AD-AB4C-CDEC4018C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Expected increase in the ability to predict whether a keyword Ki is in C</a:t>
            </a:r>
          </a:p>
          <a:p>
            <a:pPr>
              <a:buFont typeface="Wingdings" pitchFamily="2" charset="2"/>
              <a:buNone/>
            </a:pP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P(C)[P(Ki|C)</a:t>
            </a:r>
            <a:r>
              <a:rPr lang="en-US" altLang="en-US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– P(Ki)</a:t>
            </a:r>
            <a:r>
              <a:rPr lang="en-US" altLang="en-US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] + 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+(1-P(C))*[P(Ki)</a:t>
            </a:r>
            <a:r>
              <a:rPr lang="en-US" altLang="en-US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-P(Ki|C)</a:t>
            </a:r>
            <a:r>
              <a:rPr lang="en-US" altLang="en-US" baseline="300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]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Leads to info-theoretic measure + intuition</a:t>
            </a: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1">
            <a:extLst>
              <a:ext uri="{FF2B5EF4-FFF2-40B4-BE49-F238E27FC236}">
                <a16:creationId xmlns:a16="http://schemas.microsoft.com/office/drawing/2014/main" id="{4239E43E-1471-AAF7-7A5C-E41BEF3EC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30E87F-AB85-7146-A9D1-61A44F924A48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>
            <a:extLst>
              <a:ext uri="{FF2B5EF4-FFF2-40B4-BE49-F238E27FC236}">
                <a16:creationId xmlns:a16="http://schemas.microsoft.com/office/drawing/2014/main" id="{290F04B4-5813-390A-B938-D37650052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Some experiments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06AD29-CD33-3430-B81B-E47AC13678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1552575"/>
          <a:ext cx="7758113" cy="4086225"/>
        </p:xfrm>
        <a:graphic>
          <a:graphicData uri="http://schemas.openxmlformats.org/drawingml/2006/table">
            <a:tbl>
              <a:tblPr/>
              <a:tblGrid>
                <a:gridCol w="387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8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Frequency-based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Keyword Utility-based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fox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megan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megan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transform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transform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‘s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movi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michael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paramount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bay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michael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shia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shia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love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film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paramount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FF0000"/>
                        </a:buClr>
                        <a:buSzPct val="75000"/>
                        <a:buFont typeface="Wingdings" charset="2"/>
                        <a:defRPr sz="27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5000"/>
                        <a:buFont typeface="Wingdings" charset="2"/>
                        <a:defRPr sz="22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1"/>
                        </a:buClr>
                        <a:buSzPct val="55000"/>
                        <a:buFont typeface="Wingdings" charset="2"/>
                        <a:defRPr sz="2000"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85000"/>
                        <a:buFont typeface="Wingdings" charset="2"/>
                        <a:defRPr>
                          <a:solidFill>
                            <a:schemeClr val="bg1"/>
                          </a:solidFill>
                          <a:latin typeface="Bitstream Vera Sans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drop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2504" name="Slide Number Placeholder 1">
            <a:extLst>
              <a:ext uri="{FF2B5EF4-FFF2-40B4-BE49-F238E27FC236}">
                <a16:creationId xmlns:a16="http://schemas.microsoft.com/office/drawing/2014/main" id="{25CA7687-B498-D534-CD93-15D1511A6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A6A57D-896B-5C48-96BC-4309F6B0749E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>
            <a:extLst>
              <a:ext uri="{FF2B5EF4-FFF2-40B4-BE49-F238E27FC236}">
                <a16:creationId xmlns:a16="http://schemas.microsoft.com/office/drawing/2014/main" id="{142ADC26-187B-18B0-BC38-7B21DFC6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Story Evolution (1)</a:t>
            </a:r>
          </a:p>
        </p:txBody>
      </p:sp>
      <p:pic>
        <p:nvPicPr>
          <p:cNvPr id="63490" name="Picture 3" descr="lohan-lindsay-actress.jpg">
            <a:extLst>
              <a:ext uri="{FF2B5EF4-FFF2-40B4-BE49-F238E27FC236}">
                <a16:creationId xmlns:a16="http://schemas.microsoft.com/office/drawing/2014/main" id="{D32A5CEC-68EF-81A2-2E30-494503DDC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76962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4">
            <a:extLst>
              <a:ext uri="{FF2B5EF4-FFF2-40B4-BE49-F238E27FC236}">
                <a16:creationId xmlns:a16="http://schemas.microsoft.com/office/drawing/2014/main" id="{92B01835-91A8-4581-4A93-D9C7B3C8A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438400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lohan</a:t>
            </a:r>
          </a:p>
        </p:txBody>
      </p:sp>
      <p:sp>
        <p:nvSpPr>
          <p:cNvPr id="63492" name="TextBox 5">
            <a:extLst>
              <a:ext uri="{FF2B5EF4-FFF2-40B4-BE49-F238E27FC236}">
                <a16:creationId xmlns:a16="http://schemas.microsoft.com/office/drawing/2014/main" id="{E5CC823C-6813-38F5-7904-A4E73BED7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00400"/>
            <a:ext cx="83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lindsay</a:t>
            </a:r>
          </a:p>
        </p:txBody>
      </p:sp>
      <p:sp>
        <p:nvSpPr>
          <p:cNvPr id="63493" name="TextBox 6">
            <a:extLst>
              <a:ext uri="{FF2B5EF4-FFF2-40B4-BE49-F238E27FC236}">
                <a16:creationId xmlns:a16="http://schemas.microsoft.com/office/drawing/2014/main" id="{4826DEC8-0983-EB70-4627-178F8504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8006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actress</a:t>
            </a:r>
          </a:p>
        </p:txBody>
      </p:sp>
      <p:sp>
        <p:nvSpPr>
          <p:cNvPr id="63494" name="Slide Number Placeholder 1">
            <a:extLst>
              <a:ext uri="{FF2B5EF4-FFF2-40B4-BE49-F238E27FC236}">
                <a16:creationId xmlns:a16="http://schemas.microsoft.com/office/drawing/2014/main" id="{318D0DD0-FAB5-C6AE-AFF7-ACB8AB58E5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2908F3-B97C-9148-8448-32319D71B991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>
            <a:extLst>
              <a:ext uri="{FF2B5EF4-FFF2-40B4-BE49-F238E27FC236}">
                <a16:creationId xmlns:a16="http://schemas.microsoft.com/office/drawing/2014/main" id="{B057638C-D536-ED1D-0CEA-3D59A01E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Story Evolution (2)</a:t>
            </a:r>
          </a:p>
        </p:txBody>
      </p:sp>
      <p:pic>
        <p:nvPicPr>
          <p:cNvPr id="64514" name="Picture 3" descr="thursday-arrest-mandatory.jpg">
            <a:extLst>
              <a:ext uri="{FF2B5EF4-FFF2-40B4-BE49-F238E27FC236}">
                <a16:creationId xmlns:a16="http://schemas.microsoft.com/office/drawing/2014/main" id="{B63E9D50-0673-04C6-96D9-9428AABE8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447800"/>
            <a:ext cx="7618412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Box 4">
            <a:extLst>
              <a:ext uri="{FF2B5EF4-FFF2-40B4-BE49-F238E27FC236}">
                <a16:creationId xmlns:a16="http://schemas.microsoft.com/office/drawing/2014/main" id="{D7CBAB08-E17B-0FC7-FB61-033256B78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890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thursday</a:t>
            </a:r>
          </a:p>
        </p:txBody>
      </p:sp>
      <p:sp>
        <p:nvSpPr>
          <p:cNvPr id="64516" name="TextBox 5">
            <a:extLst>
              <a:ext uri="{FF2B5EF4-FFF2-40B4-BE49-F238E27FC236}">
                <a16:creationId xmlns:a16="http://schemas.microsoft.com/office/drawing/2014/main" id="{95286B40-3167-79C5-2295-E774754F0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3505200"/>
            <a:ext cx="639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arrest</a:t>
            </a:r>
          </a:p>
        </p:txBody>
      </p:sp>
      <p:sp>
        <p:nvSpPr>
          <p:cNvPr id="64517" name="TextBox 6">
            <a:extLst>
              <a:ext uri="{FF2B5EF4-FFF2-40B4-BE49-F238E27FC236}">
                <a16:creationId xmlns:a16="http://schemas.microsoft.com/office/drawing/2014/main" id="{DC62ACAF-2580-5FC3-FE4C-3D701EDE6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800600"/>
            <a:ext cx="1062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mandatory</a:t>
            </a:r>
          </a:p>
        </p:txBody>
      </p:sp>
      <p:sp>
        <p:nvSpPr>
          <p:cNvPr id="64518" name="Slide Number Placeholder 1">
            <a:extLst>
              <a:ext uri="{FF2B5EF4-FFF2-40B4-BE49-F238E27FC236}">
                <a16:creationId xmlns:a16="http://schemas.microsoft.com/office/drawing/2014/main" id="{22CED3CC-696B-EE4E-EB18-46AE23ABF8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ADE0D5-25B6-B04C-BD3F-BAE1BC93A488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35493471-751A-C843-7A23-3705822B6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Story Evolution (3)</a:t>
            </a:r>
          </a:p>
        </p:txBody>
      </p:sp>
      <p:pic>
        <p:nvPicPr>
          <p:cNvPr id="65538" name="Picture 3" descr="court-warrant-judge.jpg">
            <a:extLst>
              <a:ext uri="{FF2B5EF4-FFF2-40B4-BE49-F238E27FC236}">
                <a16:creationId xmlns:a16="http://schemas.microsoft.com/office/drawing/2014/main" id="{12029C75-E21A-CCC7-D83B-027EE00CB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4">
            <a:extLst>
              <a:ext uri="{FF2B5EF4-FFF2-40B4-BE49-F238E27FC236}">
                <a16:creationId xmlns:a16="http://schemas.microsoft.com/office/drawing/2014/main" id="{93CCFE14-7EEF-47BF-30D9-41E6A82E0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209800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court</a:t>
            </a:r>
          </a:p>
        </p:txBody>
      </p:sp>
      <p:sp>
        <p:nvSpPr>
          <p:cNvPr id="65540" name="TextBox 5">
            <a:extLst>
              <a:ext uri="{FF2B5EF4-FFF2-40B4-BE49-F238E27FC236}">
                <a16:creationId xmlns:a16="http://schemas.microsoft.com/office/drawing/2014/main" id="{BA99A68F-E62B-C9F1-B021-749BFAD46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62200"/>
            <a:ext cx="8239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warrant</a:t>
            </a:r>
          </a:p>
        </p:txBody>
      </p:sp>
      <p:sp>
        <p:nvSpPr>
          <p:cNvPr id="65541" name="TextBox 6">
            <a:extLst>
              <a:ext uri="{FF2B5EF4-FFF2-40B4-BE49-F238E27FC236}">
                <a16:creationId xmlns:a16="http://schemas.microsoft.com/office/drawing/2014/main" id="{D9CCFDF7-E14D-0B98-5979-A8B98EAF7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648200"/>
            <a:ext cx="654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rPr>
              <a:t>judge</a:t>
            </a:r>
          </a:p>
        </p:txBody>
      </p:sp>
      <p:sp>
        <p:nvSpPr>
          <p:cNvPr id="65542" name="Slide Number Placeholder 1">
            <a:extLst>
              <a:ext uri="{FF2B5EF4-FFF2-40B4-BE49-F238E27FC236}">
                <a16:creationId xmlns:a16="http://schemas.microsoft.com/office/drawing/2014/main" id="{F247CEDC-54F8-4287-A777-742A007A55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36AEC4-F7EC-6C49-858C-C82956A3DBB4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0C500A2D-E208-BC20-5C3E-F608709B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Story Evolution (4)</a:t>
            </a:r>
          </a:p>
        </p:txBody>
      </p:sp>
      <p:pic>
        <p:nvPicPr>
          <p:cNvPr id="66562" name="Picture 3" descr="lift.jpg">
            <a:extLst>
              <a:ext uri="{FF2B5EF4-FFF2-40B4-BE49-F238E27FC236}">
                <a16:creationId xmlns:a16="http://schemas.microsoft.com/office/drawing/2014/main" id="{9A4B6C6D-EF48-98F4-7668-96D6E5E8C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3660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4">
            <a:extLst>
              <a:ext uri="{FF2B5EF4-FFF2-40B4-BE49-F238E27FC236}">
                <a16:creationId xmlns:a16="http://schemas.microsoft.com/office/drawing/2014/main" id="{92A413A3-EEDB-793E-0388-92114F2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95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lifted</a:t>
            </a:r>
          </a:p>
        </p:txBody>
      </p:sp>
      <p:sp>
        <p:nvSpPr>
          <p:cNvPr id="66564" name="Slide Number Placeholder 1">
            <a:extLst>
              <a:ext uri="{FF2B5EF4-FFF2-40B4-BE49-F238E27FC236}">
                <a16:creationId xmlns:a16="http://schemas.microsoft.com/office/drawing/2014/main" id="{72C84047-1857-1D0E-9636-F940F7972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A4C445-912B-9740-93CD-CD0A40F502C4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>
            <a:extLst>
              <a:ext uri="{FF2B5EF4-FFF2-40B4-BE49-F238E27FC236}">
                <a16:creationId xmlns:a16="http://schemas.microsoft.com/office/drawing/2014/main" id="{95F42404-1A9B-6FDB-F336-16290178B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 small problem in the sea of Big Data</a:t>
            </a:r>
          </a:p>
        </p:txBody>
      </p:sp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A47BCE14-2FD8-F50F-F0E5-A0E0D772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Title: </a:t>
            </a:r>
            <a:r>
              <a:rPr lang="en-US" altLang="en-US" b="1">
                <a:ea typeface="ＭＳ Ｐゴシック" panose="020B0600070205080204" pitchFamily="34" charset="-128"/>
              </a:rPr>
              <a:t>Entity Resolution in Scopus.com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Crawling and semi-automatic extraction of citation information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Very well respected by UofT and other institutions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Important bibliometric indexes are calculated, e.g., the h-index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3">
            <a:extLst>
              <a:ext uri="{FF2B5EF4-FFF2-40B4-BE49-F238E27FC236}">
                <a16:creationId xmlns:a16="http://schemas.microsoft.com/office/drawing/2014/main" id="{CB43B5E6-6134-CCB9-A079-0C2A9B2197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ED9CD4-BE49-B74A-8E28-0A74D3ED248B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FEAEC4C5-7870-E8AF-8240-44FCA563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Press daemons in action !</a:t>
            </a:r>
          </a:p>
        </p:txBody>
      </p:sp>
      <p:sp>
        <p:nvSpPr>
          <p:cNvPr id="68610" name="Slide Number Placeholder 3">
            <a:extLst>
              <a:ext uri="{FF2B5EF4-FFF2-40B4-BE49-F238E27FC236}">
                <a16:creationId xmlns:a16="http://schemas.microsoft.com/office/drawing/2014/main" id="{118171B3-46C8-659F-3BB0-D960F907AC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203B9B-0035-7841-80AC-751C2CACFADB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67671-150B-43D0-7569-84F2ECB68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057400"/>
            <a:ext cx="9144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09F1D-8507-7FFD-1BD6-863FFCB79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3429000"/>
            <a:ext cx="8902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4E3383-0C8E-A3AC-53BD-294EB7FA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2306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Google Scholar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F3496-5943-6F50-ED83-5E745199F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Scopus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7AE4F2-EB90-696A-2EC8-0C85EA5DB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95800"/>
            <a:ext cx="3521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Scopus h-index : 4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Scholar h-index: 13   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352D09D0-E8C2-A404-A325-9846681B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1746" name="Content Placeholder 4">
            <a:extLst>
              <a:ext uri="{FF2B5EF4-FFF2-40B4-BE49-F238E27FC236}">
                <a16:creationId xmlns:a16="http://schemas.microsoft.com/office/drawing/2014/main" id="{7024CFA8-F66A-752E-F48A-103B500CD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8" b="16798"/>
          <a:stretch>
            <a:fillRect/>
          </a:stretch>
        </p:blipFill>
        <p:spPr>
          <a:xfrm>
            <a:off x="177800" y="762000"/>
            <a:ext cx="8890000" cy="4403725"/>
          </a:xfrm>
        </p:spPr>
      </p:pic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13007EB-BBAE-CF65-366B-D1D7F117CF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346F78-4C8E-E942-9E71-90B3E4FE43F9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4A49D606-80DA-5FB0-3BF2-54B8939F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Manual inspection</a:t>
            </a:r>
          </a:p>
        </p:txBody>
      </p:sp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7F2E06CE-E424-8292-AF64-AE3E9A9F7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For each Scholar paper, </a:t>
            </a:r>
            <a:r>
              <a:rPr lang="en-US" altLang="en-US" b="1">
                <a:ea typeface="ＭＳ Ｐゴシック" panose="020B0600070205080204" pitchFamily="34" charset="-128"/>
              </a:rPr>
              <a:t>manually</a:t>
            </a:r>
            <a:r>
              <a:rPr lang="en-US" altLang="en-US">
                <a:ea typeface="ＭＳ Ｐゴシック" panose="020B0600070205080204" pitchFamily="34" charset="-128"/>
              </a:rPr>
              <a:t> checked every paper and if it existed in Scopus but not counted, messaged them 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Approximate total time: 50 hours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Problems found: 133 citations not counted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Papers affected: 7/14 index in my profile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Prepared a document worth 45 pages </a:t>
            </a:r>
            <a:r>
              <a:rPr lang="en-US" altLang="en-US">
                <a:ea typeface="ＭＳ Ｐゴシック" panose="020B0600070205080204" pitchFamily="34" charset="-128"/>
                <a:sym typeface="Wingdings" pitchFamily="2" charset="2"/>
              </a:rPr>
              <a:t></a:t>
            </a:r>
          </a:p>
          <a:p>
            <a:pPr lvl="1">
              <a:buFont typeface="Wingdings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82E20354-00E3-AD9E-8A44-6FE7826C64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4D55FB-C7BA-3148-86C2-6AC488CF9074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179541D6-5D95-2175-D88B-441AE2159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errors !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A96E0945-D215-F3A1-738F-F7B09F2CF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Publishers submit the wrong data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Cannot do much about it !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Typographical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Andri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sts</a:t>
            </a:r>
            <a:r>
              <a:rPr lang="en-US" altLang="en-US">
                <a:ea typeface="ＭＳ Ｐゴシック" panose="020B0600070205080204" pitchFamily="34" charset="-128"/>
              </a:rPr>
              <a:t>os vs. Andri</a:t>
            </a:r>
            <a:r>
              <a:rPr lang="en-US" altLang="en-US" b="1">
                <a:solidFill>
                  <a:srgbClr val="FF0000"/>
                </a:solidFill>
                <a:ea typeface="ＭＳ Ｐゴシック" panose="020B0600070205080204" pitchFamily="34" charset="-128"/>
              </a:rPr>
              <a:t>ts</a:t>
            </a:r>
            <a:r>
              <a:rPr lang="en-US" altLang="en-US">
                <a:ea typeface="ＭＳ Ｐゴシック" panose="020B0600070205080204" pitchFamily="34" charset="-128"/>
              </a:rPr>
              <a:t>os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Lost one paper that Google Scholar has “fixed”</a:t>
            </a:r>
            <a:endParaRPr lang="en-US" altLang="ja-JP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Automatic approaches do not assess proximity correctly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C17D2B9B-6868-5FD3-0C48-758B6ECBF8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46476B-DADC-3C43-A695-F9A9B81F8149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E31F04FA-7F89-A6B0-75B4-AF0E1D0D4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Example errors ! (cont.)</a:t>
            </a:r>
          </a:p>
        </p:txBody>
      </p:sp>
      <p:sp>
        <p:nvSpPr>
          <p:cNvPr id="71682" name="Slide Number Placeholder 3">
            <a:extLst>
              <a:ext uri="{FF2B5EF4-FFF2-40B4-BE49-F238E27FC236}">
                <a16:creationId xmlns:a16="http://schemas.microsoft.com/office/drawing/2014/main" id="{586E668C-A323-A31D-890E-1CA7F7591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D31073-6D0B-6542-BB66-4BD4B8A98637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1683" name="Picture 4">
            <a:extLst>
              <a:ext uri="{FF2B5EF4-FFF2-40B4-BE49-F238E27FC236}">
                <a16:creationId xmlns:a16="http://schemas.microsoft.com/office/drawing/2014/main" id="{9688C2E5-C552-44C8-B275-23D900A21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3700"/>
            <a:ext cx="86741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>
            <a:extLst>
              <a:ext uri="{FF2B5EF4-FFF2-40B4-BE49-F238E27FC236}">
                <a16:creationId xmlns:a16="http://schemas.microsoft.com/office/drawing/2014/main" id="{B6DD9B0F-9551-D94C-D347-54B4B10AD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what is my connection with Big Data ?</a:t>
            </a:r>
          </a:p>
        </p:txBody>
      </p:sp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4EE9353E-9D02-7D00-8C06-64312A84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Automatic techniques for </a:t>
            </a:r>
            <a:r>
              <a:rPr lang="en-US" altLang="en-US" i="1">
                <a:ea typeface="ＭＳ Ｐゴシック" panose="020B0600070205080204" pitchFamily="34" charset="-128"/>
              </a:rPr>
              <a:t>unsupervised </a:t>
            </a:r>
            <a:r>
              <a:rPr lang="en-US" altLang="en-US">
                <a:ea typeface="ＭＳ Ｐゴシック" panose="020B0600070205080204" pitchFamily="34" charset="-128"/>
              </a:rPr>
              <a:t>techniques, e.g. clustering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Why rely on others’ perception of what is what 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Work/Worked on textual/categorical data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Do you know how far is </a:t>
            </a:r>
            <a:r>
              <a:rPr lang="en-US" altLang="en-US" i="1">
                <a:ea typeface="ＭＳ Ｐゴシック" panose="020B0600070205080204" pitchFamily="34" charset="-128"/>
              </a:rPr>
              <a:t>Scorsese </a:t>
            </a:r>
            <a:r>
              <a:rPr lang="en-US" altLang="en-US">
                <a:ea typeface="ＭＳ Ｐゴシック" panose="020B0600070205080204" pitchFamily="34" charset="-128"/>
              </a:rPr>
              <a:t>from </a:t>
            </a:r>
            <a:r>
              <a:rPr lang="en-US" altLang="en-US" i="1">
                <a:ea typeface="ＭＳ Ｐゴシック" panose="020B0600070205080204" pitchFamily="34" charset="-128"/>
              </a:rPr>
              <a:t>Coppola </a:t>
            </a:r>
            <a:r>
              <a:rPr lang="en-US" altLang="en-US">
                <a:ea typeface="ＭＳ Ｐゴシック" panose="020B0600070205080204" pitchFamily="34" charset="-128"/>
              </a:rPr>
              <a:t>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Answer questions like “Can we predict the future”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Looking at twitter stories, tell how they’ll evolve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05E3410D-C5AC-8D9B-825C-EEF1B8FC9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BE6768-782C-8A49-BDCE-30023713B1F1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>
            <a:extLst>
              <a:ext uri="{FF2B5EF4-FFF2-40B4-BE49-F238E27FC236}">
                <a16:creationId xmlns:a16="http://schemas.microsoft.com/office/drawing/2014/main" id="{697C6625-70E0-8CFF-7AED-FE875CA1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So what is my connection with Big Data ?</a:t>
            </a:r>
          </a:p>
        </p:txBody>
      </p:sp>
      <p:sp>
        <p:nvSpPr>
          <p:cNvPr id="73730" name="Content Placeholder 2">
            <a:extLst>
              <a:ext uri="{FF2B5EF4-FFF2-40B4-BE49-F238E27FC236}">
                <a16:creationId xmlns:a16="http://schemas.microsoft.com/office/drawing/2014/main" id="{DD1AAA94-76E3-51F4-3907-5031AE59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do we visualize concept evolution 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do we visualize associations 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How do we bring data closer to the user ?</a:t>
            </a:r>
          </a:p>
        </p:txBody>
      </p:sp>
      <p:sp>
        <p:nvSpPr>
          <p:cNvPr id="73731" name="Slide Number Placeholder 3">
            <a:extLst>
              <a:ext uri="{FF2B5EF4-FFF2-40B4-BE49-F238E27FC236}">
                <a16:creationId xmlns:a16="http://schemas.microsoft.com/office/drawing/2014/main" id="{D9995E7C-AA90-7AA7-C460-027AE15130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CE9BA3-54D1-CD48-8AA6-F5A8E3E8BCED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>
            <a:extLst>
              <a:ext uri="{FF2B5EF4-FFF2-40B4-BE49-F238E27FC236}">
                <a16:creationId xmlns:a16="http://schemas.microsoft.com/office/drawing/2014/main" id="{92DFA589-B809-892E-E123-9BEA0190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4" name="Content Placeholder 2">
            <a:extLst>
              <a:ext uri="{FF2B5EF4-FFF2-40B4-BE49-F238E27FC236}">
                <a16:creationId xmlns:a16="http://schemas.microsoft.com/office/drawing/2014/main" id="{038E90C3-D03D-A25C-7339-CA0D758A1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4755" name="Slide Number Placeholder 3">
            <a:extLst>
              <a:ext uri="{FF2B5EF4-FFF2-40B4-BE49-F238E27FC236}">
                <a16:creationId xmlns:a16="http://schemas.microsoft.com/office/drawing/2014/main" id="{93401D70-2272-A83C-5D1E-0A77AA429C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143743-01EC-9544-AA05-1BF201AAE53C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74756" name="Picture 4" descr="styk1-network.tiff">
            <a:extLst>
              <a:ext uri="{FF2B5EF4-FFF2-40B4-BE49-F238E27FC236}">
                <a16:creationId xmlns:a16="http://schemas.microsoft.com/office/drawing/2014/main" id="{053B8A0E-4388-EAC8-3F82-FCD82658B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2400"/>
            <a:ext cx="5743575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04E917E4-F1D0-6CF9-727A-F825C9AD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of the difficulties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78D46-B59A-9C8C-3F92-BC840C7F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Size of the data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2.5 quintillion of bytes is created daily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Wal-mart: 1,000,000 transaction an hour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Natural language processing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NOK means: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NOrwegian Korona 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next-of-kin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nagie oko protein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1">
            <a:extLst>
              <a:ext uri="{FF2B5EF4-FFF2-40B4-BE49-F238E27FC236}">
                <a16:creationId xmlns:a16="http://schemas.microsoft.com/office/drawing/2014/main" id="{594A8386-13EB-051E-AB97-74948A5469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AECB51-A4EC-434F-A1DF-61AD925D8C02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2795B59F-D979-A645-10AC-84ADCDCD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Big Data on TV : 2011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241623-CF01-FD82-B0C1-FDC5EC341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4970"/>
          <a:stretch>
            <a:fillRect/>
          </a:stretch>
        </p:blipFill>
        <p:spPr/>
      </p:pic>
      <p:sp>
        <p:nvSpPr>
          <p:cNvPr id="33795" name="Slide Number Placeholder 1">
            <a:extLst>
              <a:ext uri="{FF2B5EF4-FFF2-40B4-BE49-F238E27FC236}">
                <a16:creationId xmlns:a16="http://schemas.microsoft.com/office/drawing/2014/main" id="{7850966C-FE6E-7FBE-D1FC-CB73B0D67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4256AD-B7AA-0740-B2EB-21C548386D2B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0140E35-732E-E263-F3D8-A6C9A78F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… learn how to play on TV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1E196-0897-EEA9-5E9B-732C2E45C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038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Category</a:t>
            </a:r>
            <a:r>
              <a:rPr lang="en-US" altLang="en-US">
                <a:ea typeface="ＭＳ Ｐゴシック" panose="020B0600070205080204" pitchFamily="34" charset="-128"/>
              </a:rPr>
              <a:t>: Lincoln Blogs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Clue</a:t>
            </a:r>
            <a:r>
              <a:rPr lang="en-US" altLang="en-US">
                <a:ea typeface="ＭＳ Ｐゴシック" panose="020B0600070205080204" pitchFamily="34" charset="-128"/>
              </a:rPr>
              <a:t>: Secretary Chase just submitted this to me for the third time; guess what, pal. This time I’m accepting it.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Answer</a:t>
            </a:r>
            <a:r>
              <a:rPr lang="en-US" altLang="en-US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his resignation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6 year old’s answer</a:t>
            </a:r>
            <a:r>
              <a:rPr lang="en-US" altLang="en-US">
                <a:ea typeface="ＭＳ Ｐゴシック" panose="020B0600070205080204" pitchFamily="34" charset="-128"/>
              </a:rPr>
              <a:t>: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Friend Request</a:t>
            </a:r>
          </a:p>
        </p:txBody>
      </p:sp>
      <p:sp>
        <p:nvSpPr>
          <p:cNvPr id="34819" name="Slide Number Placeholder 1">
            <a:extLst>
              <a:ext uri="{FF2B5EF4-FFF2-40B4-BE49-F238E27FC236}">
                <a16:creationId xmlns:a16="http://schemas.microsoft.com/office/drawing/2014/main" id="{55E2C86A-399D-8501-7A8F-377418C01F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6BF631-6B95-3245-8F06-159C4CE84362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88DC06AA-D987-7D5C-764D-B8D7C92C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2" name="Slide Number Placeholder 3">
            <a:extLst>
              <a:ext uri="{FF2B5EF4-FFF2-40B4-BE49-F238E27FC236}">
                <a16:creationId xmlns:a16="http://schemas.microsoft.com/office/drawing/2014/main" id="{9AD7E595-9BFB-8845-A18C-81C2B9A130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24DC03-2E9B-5F4C-92C0-94F5DD31F011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68F3D969-82FB-67EA-B7E9-B8AAA615E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6545263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6">
            <a:extLst>
              <a:ext uri="{FF2B5EF4-FFF2-40B4-BE49-F238E27FC236}">
                <a16:creationId xmlns:a16="http://schemas.microsoft.com/office/drawing/2014/main" id="{3FBF7FAC-55DC-A83B-3AE6-937EFD313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057400"/>
            <a:ext cx="15954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Harvard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Business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Review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i="1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</a:rPr>
              <a:t>Oct. 2012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811880B6-DC35-8236-28A5-045FFCF5A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My first encounter: VLDB’97</a:t>
            </a:r>
          </a:p>
        </p:txBody>
      </p:sp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777073B8-F854-3CD4-2E7C-F37893324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336699"/>
              </a:buClr>
              <a:buSzPct val="65000"/>
              <a:buFont typeface="Wingdings" pitchFamily="2" charset="2"/>
              <a:buChar char="n"/>
              <a:defRPr sz="26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bg1"/>
                </a:solidFill>
                <a:latin typeface="Bitstream Vera San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F382C8-69B6-304F-BF68-6305073A7FA4}" type="slidenum">
              <a:rPr lang="en-US" altLang="en-US" sz="160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id="{56336F7B-4D55-8460-9783-66BAD5907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325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Refined">
  <a:themeElements>
    <a:clrScheme name="1_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1_Refined">
      <a:majorFont>
        <a:latin typeface="Palatino Linotype"/>
        <a:ea typeface=""/>
        <a:cs typeface=""/>
      </a:majorFont>
      <a:minorFont>
        <a:latin typeface="Bitstream Ve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tstream Ver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tstream Vera Sans" pitchFamily="34" charset="0"/>
          </a:defRPr>
        </a:defPPr>
      </a:lstStyle>
    </a:lnDef>
  </a:objectDefaults>
  <a:extraClrSchemeLst>
    <a:extraClrScheme>
      <a:clrScheme name="1_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Bitstream Ve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tstream Vera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itstream Vera Sans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9728</TotalTime>
  <Words>1145</Words>
  <Application>Microsoft Macintosh PowerPoint</Application>
  <PresentationFormat>On-screen Show (4:3)</PresentationFormat>
  <Paragraphs>295</Paragraphs>
  <Slides>45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Bitstream Vera Sans</vt:lpstr>
      <vt:lpstr>Calibri</vt:lpstr>
      <vt:lpstr>Palatino Linotype</vt:lpstr>
      <vt:lpstr>Tahoma</vt:lpstr>
      <vt:lpstr>Times New Roman</vt:lpstr>
      <vt:lpstr>Wingdings</vt:lpstr>
      <vt:lpstr>1_Refined</vt:lpstr>
      <vt:lpstr>Refined</vt:lpstr>
      <vt:lpstr>Big Data Challenges, Opportunities and Avenues of Research or “How did I grow up talking to data”</vt:lpstr>
      <vt:lpstr>Data 2.0: The revolution !</vt:lpstr>
      <vt:lpstr>What is the big deal</vt:lpstr>
      <vt:lpstr>PowerPoint Presentation</vt:lpstr>
      <vt:lpstr>Some of the difficulties</vt:lpstr>
      <vt:lpstr>Big Data on TV : 2011</vt:lpstr>
      <vt:lpstr>… learn how to play on TV !</vt:lpstr>
      <vt:lpstr>PowerPoint Presentation</vt:lpstr>
      <vt:lpstr>My first encounter: VLDB’97</vt:lpstr>
      <vt:lpstr>My second encounter: Apache’98</vt:lpstr>
      <vt:lpstr>A definition of big data</vt:lpstr>
      <vt:lpstr>Big data characteristics</vt:lpstr>
      <vt:lpstr>Architecture of a System</vt:lpstr>
      <vt:lpstr>PowerPoint Presentation</vt:lpstr>
      <vt:lpstr>Exercise</vt:lpstr>
      <vt:lpstr>Challenge: Nature of Data (1)</vt:lpstr>
      <vt:lpstr>Challenge: Nature of Data (2)</vt:lpstr>
      <vt:lpstr>Importance of Good Results !</vt:lpstr>
      <vt:lpstr>Embarked on Thoora.com</vt:lpstr>
      <vt:lpstr>What is Thoora ?</vt:lpstr>
      <vt:lpstr>Thoora website</vt:lpstr>
      <vt:lpstr>Thoora website</vt:lpstr>
      <vt:lpstr>Thoora website</vt:lpstr>
      <vt:lpstr>Thoora website</vt:lpstr>
      <vt:lpstr>Thoora website</vt:lpstr>
      <vt:lpstr>How do we do it ?</vt:lpstr>
      <vt:lpstr>How do we do it ?</vt:lpstr>
      <vt:lpstr>How do we do it ?</vt:lpstr>
      <vt:lpstr>Impact </vt:lpstr>
      <vt:lpstr>Is there information in keywords ?</vt:lpstr>
      <vt:lpstr>Value of Keywords</vt:lpstr>
      <vt:lpstr>Value of keyword</vt:lpstr>
      <vt:lpstr>Some experiments</vt:lpstr>
      <vt:lpstr>Story Evolution (1)</vt:lpstr>
      <vt:lpstr>Story Evolution (2)</vt:lpstr>
      <vt:lpstr>Story Evolution (3)</vt:lpstr>
      <vt:lpstr>Story Evolution (4)</vt:lpstr>
      <vt:lpstr>A small problem in the sea of Big Data</vt:lpstr>
      <vt:lpstr>Press daemons in action !</vt:lpstr>
      <vt:lpstr>Manual inspection</vt:lpstr>
      <vt:lpstr>Example errors !</vt:lpstr>
      <vt:lpstr>Example errors ! (cont.)</vt:lpstr>
      <vt:lpstr>So what is my connection with Big Data ?</vt:lpstr>
      <vt:lpstr>So what is my connection with Big Data ?</vt:lpstr>
      <vt:lpstr>PowerPoint Presentation</vt:lpstr>
    </vt:vector>
  </TitlesOfParts>
  <Company>Information Studies, University of Toronto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 Graduate Scholarships</dc:title>
  <dc:creator>ntuser</dc:creator>
  <cp:lastModifiedBy>Periklis Andritsos</cp:lastModifiedBy>
  <cp:revision>100</cp:revision>
  <dcterms:created xsi:type="dcterms:W3CDTF">2009-09-18T12:18:44Z</dcterms:created>
  <dcterms:modified xsi:type="dcterms:W3CDTF">2023-03-09T12:42:55Z</dcterms:modified>
</cp:coreProperties>
</file>